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1.xml" ContentType="application/vnd.openxmlformats-officedocument.themeOverride+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5"/>
  </p:notesMasterIdLst>
  <p:sldIdLst>
    <p:sldId id="256" r:id="rId2"/>
    <p:sldId id="262" r:id="rId3"/>
    <p:sldId id="273" r:id="rId4"/>
    <p:sldId id="307" r:id="rId5"/>
    <p:sldId id="309" r:id="rId6"/>
    <p:sldId id="308" r:id="rId7"/>
    <p:sldId id="310" r:id="rId8"/>
    <p:sldId id="311" r:id="rId9"/>
    <p:sldId id="287" r:id="rId10"/>
    <p:sldId id="313" r:id="rId11"/>
    <p:sldId id="314" r:id="rId12"/>
    <p:sldId id="305" r:id="rId13"/>
    <p:sldId id="271" r:id="rId14"/>
    <p:sldId id="315" r:id="rId15"/>
    <p:sldId id="302"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304" r:id="rId29"/>
    <p:sldId id="286" r:id="rId30"/>
    <p:sldId id="316" r:id="rId31"/>
    <p:sldId id="318" r:id="rId32"/>
    <p:sldId id="319" r:id="rId33"/>
    <p:sldId id="320" r:id="rId34"/>
    <p:sldId id="321" r:id="rId35"/>
    <p:sldId id="323" r:id="rId36"/>
    <p:sldId id="322" r:id="rId37"/>
    <p:sldId id="324" r:id="rId38"/>
    <p:sldId id="325" r:id="rId39"/>
    <p:sldId id="326" r:id="rId40"/>
    <p:sldId id="312" r:id="rId41"/>
    <p:sldId id="327" r:id="rId42"/>
    <p:sldId id="328" r:id="rId43"/>
    <p:sldId id="329" r:id="rId44"/>
    <p:sldId id="330" r:id="rId45"/>
    <p:sldId id="331" r:id="rId46"/>
    <p:sldId id="332" r:id="rId47"/>
    <p:sldId id="333" r:id="rId48"/>
    <p:sldId id="334" r:id="rId49"/>
    <p:sldId id="288" r:id="rId50"/>
    <p:sldId id="268" r:id="rId51"/>
    <p:sldId id="292" r:id="rId52"/>
    <p:sldId id="293" r:id="rId53"/>
    <p:sldId id="267"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F4042"/>
    <a:srgbClr val="6D61AB"/>
    <a:srgbClr val="2FA049"/>
    <a:srgbClr val="2FB8DF"/>
    <a:srgbClr val="DC8C2B"/>
    <a:srgbClr val="25A9E7"/>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5" d="100"/>
          <a:sy n="65" d="100"/>
        </p:scale>
        <p:origin x="840"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process4" loCatId="list" qsTypeId="urn:microsoft.com/office/officeart/2005/8/quickstyle/simple1" qsCatId="simple" csTypeId="urn:microsoft.com/office/officeart/2005/8/colors/colorful1" csCatId="colorful" phldr="1"/>
      <dgm:spPr/>
      <dgm:t>
        <a:bodyPr/>
        <a:lstStyle/>
        <a:p>
          <a:endParaRPr lang="en-US"/>
        </a:p>
      </dgm:t>
    </dgm:pt>
    <dgm:pt modelId="{186C2DC1-EF1A-4BF0-B4C9-47110930BB29}">
      <dgm:prSet/>
      <dgm:spPr/>
      <dgm:t>
        <a:bodyPr/>
        <a:lstStyle/>
        <a:p>
          <a:r>
            <a:rPr lang="en-US" dirty="0"/>
            <a:t>Introduction </a:t>
          </a:r>
        </a:p>
      </dgm:t>
    </dgm:pt>
    <dgm:pt modelId="{BDFABE90-35CE-4AB4-AA75-963906C64C53}" type="parTrans" cxnId="{8CBF4CD0-4938-4818-861B-A1FF9F8C68CE}">
      <dgm:prSet/>
      <dgm:spPr/>
      <dgm:t>
        <a:bodyPr/>
        <a:lstStyle/>
        <a:p>
          <a:endParaRPr lang="en-US"/>
        </a:p>
      </dgm:t>
    </dgm:pt>
    <dgm:pt modelId="{960FEC72-6B61-48E5-9DE9-C44B04770902}" type="sibTrans" cxnId="{8CBF4CD0-4938-4818-861B-A1FF9F8C68CE}">
      <dgm:prSet/>
      <dgm:spPr/>
      <dgm:t>
        <a:bodyPr/>
        <a:lstStyle/>
        <a:p>
          <a:endParaRPr lang="en-US"/>
        </a:p>
      </dgm:t>
    </dgm:pt>
    <dgm:pt modelId="{C7D740BD-D243-48D4-ACF3-62A0FA03A546}">
      <dgm:prSet/>
      <dgm:spPr/>
      <dgm:t>
        <a:bodyPr/>
        <a:lstStyle/>
        <a:p>
          <a:r>
            <a:rPr lang="en-US" dirty="0"/>
            <a:t>COSO ERM Framework </a:t>
          </a:r>
        </a:p>
      </dgm:t>
    </dgm:pt>
    <dgm:pt modelId="{6C4D2921-BB83-42F3-B2F5-AA964E4ED0E6}" type="parTrans" cxnId="{0D5B96D2-4A85-4D8D-89C6-D681B22DC456}">
      <dgm:prSet/>
      <dgm:spPr/>
      <dgm:t>
        <a:bodyPr/>
        <a:lstStyle/>
        <a:p>
          <a:endParaRPr lang="en-US"/>
        </a:p>
      </dgm:t>
    </dgm:pt>
    <dgm:pt modelId="{79D1F487-A95D-4271-86B5-EB6C8862F750}" type="sibTrans" cxnId="{0D5B96D2-4A85-4D8D-89C6-D681B22DC456}">
      <dgm:prSet/>
      <dgm:spPr/>
      <dgm:t>
        <a:bodyPr/>
        <a:lstStyle/>
        <a:p>
          <a:endParaRPr lang="en-US"/>
        </a:p>
      </dgm:t>
    </dgm:pt>
    <dgm:pt modelId="{86E4830E-081E-4653-97C1-09CA902EEDD1}">
      <dgm:prSet/>
      <dgm:spPr/>
      <dgm:t>
        <a:bodyPr/>
        <a:lstStyle/>
        <a:p>
          <a:r>
            <a:rPr lang="en-US" dirty="0"/>
            <a:t>ISO 31000:2018</a:t>
          </a:r>
        </a:p>
      </dgm:t>
    </dgm:pt>
    <dgm:pt modelId="{852D14FE-F6A4-4D18-98C2-BF1961B8095D}" type="parTrans" cxnId="{0456E117-C143-4CAF-BE1E-910F8751D8A5}">
      <dgm:prSet/>
      <dgm:spPr/>
      <dgm:t>
        <a:bodyPr/>
        <a:lstStyle/>
        <a:p>
          <a:endParaRPr lang="en-US"/>
        </a:p>
      </dgm:t>
    </dgm:pt>
    <dgm:pt modelId="{4F522934-4A53-48AE-A270-84C93756C039}" type="sibTrans" cxnId="{0456E117-C143-4CAF-BE1E-910F8751D8A5}">
      <dgm:prSet/>
      <dgm:spPr/>
      <dgm:t>
        <a:bodyPr/>
        <a:lstStyle/>
        <a:p>
          <a:endParaRPr lang="en-US"/>
        </a:p>
      </dgm:t>
    </dgm:pt>
    <dgm:pt modelId="{624739C3-D523-4029-B261-5C2C4429D9A6}">
      <dgm:prSet/>
      <dgm:spPr/>
      <dgm:t>
        <a:bodyPr/>
        <a:lstStyle/>
        <a:p>
          <a:r>
            <a:rPr lang="en-US" dirty="0"/>
            <a:t>Where’s the Value? </a:t>
          </a:r>
        </a:p>
      </dgm:t>
    </dgm:pt>
    <dgm:pt modelId="{5E8C4247-5350-47CB-9927-1BB194E5F5F0}" type="parTrans" cxnId="{8630CC14-64E6-4419-B2FC-D24153DF6027}">
      <dgm:prSet/>
      <dgm:spPr/>
      <dgm:t>
        <a:bodyPr/>
        <a:lstStyle/>
        <a:p>
          <a:endParaRPr lang="en-US"/>
        </a:p>
      </dgm:t>
    </dgm:pt>
    <dgm:pt modelId="{E6B26D9B-42BA-48AF-B912-37E9B7C0ADF9}" type="sibTrans" cxnId="{8630CC14-64E6-4419-B2FC-D24153DF6027}">
      <dgm:prSet/>
      <dgm:spPr/>
      <dgm:t>
        <a:bodyPr/>
        <a:lstStyle/>
        <a:p>
          <a:endParaRPr lang="en-US"/>
        </a:p>
      </dgm:t>
    </dgm:pt>
    <dgm:pt modelId="{24055A7B-ACE8-4D7A-982E-12B11DA57DE2}" type="pres">
      <dgm:prSet presAssocID="{6141646F-D791-4CA2-A717-C4D765645C71}" presName="Name0" presStyleCnt="0">
        <dgm:presLayoutVars>
          <dgm:dir/>
          <dgm:animLvl val="lvl"/>
          <dgm:resizeHandles val="exact"/>
        </dgm:presLayoutVars>
      </dgm:prSet>
      <dgm:spPr/>
    </dgm:pt>
    <dgm:pt modelId="{DFAEC90E-4490-4BE9-83A8-3217E8B18DE7}" type="pres">
      <dgm:prSet presAssocID="{624739C3-D523-4029-B261-5C2C4429D9A6}" presName="boxAndChildren" presStyleCnt="0"/>
      <dgm:spPr/>
    </dgm:pt>
    <dgm:pt modelId="{89EA6AA7-FD96-4870-8EE8-43915C80F0AE}" type="pres">
      <dgm:prSet presAssocID="{624739C3-D523-4029-B261-5C2C4429D9A6}" presName="parentTextBox" presStyleLbl="node1" presStyleIdx="0" presStyleCnt="4"/>
      <dgm:spPr/>
    </dgm:pt>
    <dgm:pt modelId="{9A568E0A-6266-4DA3-B3D2-251A93CFADF8}" type="pres">
      <dgm:prSet presAssocID="{4F522934-4A53-48AE-A270-84C93756C039}" presName="sp" presStyleCnt="0"/>
      <dgm:spPr/>
    </dgm:pt>
    <dgm:pt modelId="{A6AD5B7D-6370-4127-910F-BF81006B960F}" type="pres">
      <dgm:prSet presAssocID="{86E4830E-081E-4653-97C1-09CA902EEDD1}" presName="arrowAndChildren" presStyleCnt="0"/>
      <dgm:spPr/>
    </dgm:pt>
    <dgm:pt modelId="{03EE765C-1420-483D-867C-0CC84228685B}" type="pres">
      <dgm:prSet presAssocID="{86E4830E-081E-4653-97C1-09CA902EEDD1}" presName="parentTextArrow" presStyleLbl="node1" presStyleIdx="1" presStyleCnt="4"/>
      <dgm:spPr/>
    </dgm:pt>
    <dgm:pt modelId="{E1C698BB-4EDF-41E1-B007-72118E5354A3}" type="pres">
      <dgm:prSet presAssocID="{79D1F487-A95D-4271-86B5-EB6C8862F750}" presName="sp" presStyleCnt="0"/>
      <dgm:spPr/>
    </dgm:pt>
    <dgm:pt modelId="{9F087872-ACAB-4C33-9244-7722B095E193}" type="pres">
      <dgm:prSet presAssocID="{C7D740BD-D243-48D4-ACF3-62A0FA03A546}" presName="arrowAndChildren" presStyleCnt="0"/>
      <dgm:spPr/>
    </dgm:pt>
    <dgm:pt modelId="{F4C04E57-C496-4F6A-A8A6-52F021A8F564}" type="pres">
      <dgm:prSet presAssocID="{C7D740BD-D243-48D4-ACF3-62A0FA03A546}" presName="parentTextArrow" presStyleLbl="node1" presStyleIdx="2" presStyleCnt="4"/>
      <dgm:spPr/>
    </dgm:pt>
    <dgm:pt modelId="{C91E4374-AA59-4571-A8E8-79708BA0C89A}" type="pres">
      <dgm:prSet presAssocID="{960FEC72-6B61-48E5-9DE9-C44B04770902}" presName="sp" presStyleCnt="0"/>
      <dgm:spPr/>
    </dgm:pt>
    <dgm:pt modelId="{DA301C12-5232-4FCF-96CB-02A1D32DBBF2}" type="pres">
      <dgm:prSet presAssocID="{186C2DC1-EF1A-4BF0-B4C9-47110930BB29}" presName="arrowAndChildren" presStyleCnt="0"/>
      <dgm:spPr/>
    </dgm:pt>
    <dgm:pt modelId="{AA68BCFE-B012-45B6-9D58-1BDB5463B59A}" type="pres">
      <dgm:prSet presAssocID="{186C2DC1-EF1A-4BF0-B4C9-47110930BB29}" presName="parentTextArrow" presStyleLbl="node1" presStyleIdx="3" presStyleCnt="4"/>
      <dgm:spPr/>
    </dgm:pt>
  </dgm:ptLst>
  <dgm:cxnLst>
    <dgm:cxn modelId="{8630CC14-64E6-4419-B2FC-D24153DF6027}" srcId="{6141646F-D791-4CA2-A717-C4D765645C71}" destId="{624739C3-D523-4029-B261-5C2C4429D9A6}" srcOrd="3" destOrd="0" parTransId="{5E8C4247-5350-47CB-9927-1BB194E5F5F0}" sibTransId="{E6B26D9B-42BA-48AF-B912-37E9B7C0ADF9}"/>
    <dgm:cxn modelId="{0456E117-C143-4CAF-BE1E-910F8751D8A5}" srcId="{6141646F-D791-4CA2-A717-C4D765645C71}" destId="{86E4830E-081E-4653-97C1-09CA902EEDD1}" srcOrd="2" destOrd="0" parTransId="{852D14FE-F6A4-4D18-98C2-BF1961B8095D}" sibTransId="{4F522934-4A53-48AE-A270-84C93756C039}"/>
    <dgm:cxn modelId="{2568652E-CE07-4E19-836D-51AB4A747BF5}" type="presOf" srcId="{624739C3-D523-4029-B261-5C2C4429D9A6}" destId="{89EA6AA7-FD96-4870-8EE8-43915C80F0AE}" srcOrd="0" destOrd="0" presId="urn:microsoft.com/office/officeart/2005/8/layout/process4"/>
    <dgm:cxn modelId="{81CBC344-F3EB-4899-A156-C940ED1D1E43}" type="presOf" srcId="{6141646F-D791-4CA2-A717-C4D765645C71}" destId="{24055A7B-ACE8-4D7A-982E-12B11DA57DE2}" srcOrd="0" destOrd="0" presId="urn:microsoft.com/office/officeart/2005/8/layout/process4"/>
    <dgm:cxn modelId="{D95C144F-765D-4423-B5C3-C6683986799A}" type="presOf" srcId="{C7D740BD-D243-48D4-ACF3-62A0FA03A546}" destId="{F4C04E57-C496-4F6A-A8A6-52F021A8F564}" srcOrd="0" destOrd="0" presId="urn:microsoft.com/office/officeart/2005/8/layout/process4"/>
    <dgm:cxn modelId="{D46CEFA4-9B6A-419C-9B9B-8F8AB329FB00}" type="presOf" srcId="{186C2DC1-EF1A-4BF0-B4C9-47110930BB29}" destId="{AA68BCFE-B012-45B6-9D58-1BDB5463B59A}" srcOrd="0" destOrd="0" presId="urn:microsoft.com/office/officeart/2005/8/layout/process4"/>
    <dgm:cxn modelId="{9B4A16C9-E0F9-4BD7-A511-3515748A4708}" type="presOf" srcId="{86E4830E-081E-4653-97C1-09CA902EEDD1}" destId="{03EE765C-1420-483D-867C-0CC84228685B}" srcOrd="0" destOrd="0" presId="urn:microsoft.com/office/officeart/2005/8/layout/process4"/>
    <dgm:cxn modelId="{8CBF4CD0-4938-4818-861B-A1FF9F8C68CE}" srcId="{6141646F-D791-4CA2-A717-C4D765645C71}" destId="{186C2DC1-EF1A-4BF0-B4C9-47110930BB29}" srcOrd="0" destOrd="0" parTransId="{BDFABE90-35CE-4AB4-AA75-963906C64C53}" sibTransId="{960FEC72-6B61-48E5-9DE9-C44B04770902}"/>
    <dgm:cxn modelId="{0D5B96D2-4A85-4D8D-89C6-D681B22DC456}" srcId="{6141646F-D791-4CA2-A717-C4D765645C71}" destId="{C7D740BD-D243-48D4-ACF3-62A0FA03A546}" srcOrd="1" destOrd="0" parTransId="{6C4D2921-BB83-42F3-B2F5-AA964E4ED0E6}" sibTransId="{79D1F487-A95D-4271-86B5-EB6C8862F750}"/>
    <dgm:cxn modelId="{89D3046F-B8D0-4CEC-891F-CA78B8DA0630}" type="presParOf" srcId="{24055A7B-ACE8-4D7A-982E-12B11DA57DE2}" destId="{DFAEC90E-4490-4BE9-83A8-3217E8B18DE7}" srcOrd="0" destOrd="0" presId="urn:microsoft.com/office/officeart/2005/8/layout/process4"/>
    <dgm:cxn modelId="{A57C3D36-B96D-47EB-A55D-C8450BC4EDC9}" type="presParOf" srcId="{DFAEC90E-4490-4BE9-83A8-3217E8B18DE7}" destId="{89EA6AA7-FD96-4870-8EE8-43915C80F0AE}" srcOrd="0" destOrd="0" presId="urn:microsoft.com/office/officeart/2005/8/layout/process4"/>
    <dgm:cxn modelId="{B1C2B5F8-2459-46BF-9D40-E464C850548D}" type="presParOf" srcId="{24055A7B-ACE8-4D7A-982E-12B11DA57DE2}" destId="{9A568E0A-6266-4DA3-B3D2-251A93CFADF8}" srcOrd="1" destOrd="0" presId="urn:microsoft.com/office/officeart/2005/8/layout/process4"/>
    <dgm:cxn modelId="{1947A12C-33BD-4E7F-8DF6-C32A78909A4A}" type="presParOf" srcId="{24055A7B-ACE8-4D7A-982E-12B11DA57DE2}" destId="{A6AD5B7D-6370-4127-910F-BF81006B960F}" srcOrd="2" destOrd="0" presId="urn:microsoft.com/office/officeart/2005/8/layout/process4"/>
    <dgm:cxn modelId="{A0CEA5A5-9F06-4301-A545-81D56A75F200}" type="presParOf" srcId="{A6AD5B7D-6370-4127-910F-BF81006B960F}" destId="{03EE765C-1420-483D-867C-0CC84228685B}" srcOrd="0" destOrd="0" presId="urn:microsoft.com/office/officeart/2005/8/layout/process4"/>
    <dgm:cxn modelId="{7D66BBA6-C056-4CFA-9E64-553C31B9972A}" type="presParOf" srcId="{24055A7B-ACE8-4D7A-982E-12B11DA57DE2}" destId="{E1C698BB-4EDF-41E1-B007-72118E5354A3}" srcOrd="3" destOrd="0" presId="urn:microsoft.com/office/officeart/2005/8/layout/process4"/>
    <dgm:cxn modelId="{8763BC9B-DBD1-4FFA-ACDF-BB894DED3C1F}" type="presParOf" srcId="{24055A7B-ACE8-4D7A-982E-12B11DA57DE2}" destId="{9F087872-ACAB-4C33-9244-7722B095E193}" srcOrd="4" destOrd="0" presId="urn:microsoft.com/office/officeart/2005/8/layout/process4"/>
    <dgm:cxn modelId="{5A288D7A-56D9-4BC8-A025-74C7054F4627}" type="presParOf" srcId="{9F087872-ACAB-4C33-9244-7722B095E193}" destId="{F4C04E57-C496-4F6A-A8A6-52F021A8F564}" srcOrd="0" destOrd="0" presId="urn:microsoft.com/office/officeart/2005/8/layout/process4"/>
    <dgm:cxn modelId="{1F5E55A6-980C-4808-B91E-AED880CC1ABB}" type="presParOf" srcId="{24055A7B-ACE8-4D7A-982E-12B11DA57DE2}" destId="{C91E4374-AA59-4571-A8E8-79708BA0C89A}" srcOrd="5" destOrd="0" presId="urn:microsoft.com/office/officeart/2005/8/layout/process4"/>
    <dgm:cxn modelId="{9B312235-60FE-4C2D-A457-8EF3F1BF37D3}" type="presParOf" srcId="{24055A7B-ACE8-4D7A-982E-12B11DA57DE2}" destId="{DA301C12-5232-4FCF-96CB-02A1D32DBBF2}" srcOrd="6" destOrd="0" presId="urn:microsoft.com/office/officeart/2005/8/layout/process4"/>
    <dgm:cxn modelId="{D8AE9264-8C6D-46A2-BA5E-371B01114981}" type="presParOf" srcId="{DA301C12-5232-4FCF-96CB-02A1D32DBBF2}" destId="{AA68BCFE-B012-45B6-9D58-1BDB5463B59A}"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0DA84A2-D28D-4C08-B622-E97A56D25F83}" type="doc">
      <dgm:prSet loTypeId="urn:microsoft.com/office/officeart/2005/8/layout/hChevron3" loCatId="process" qsTypeId="urn:microsoft.com/office/officeart/2005/8/quickstyle/3d3" qsCatId="3D" csTypeId="urn:microsoft.com/office/officeart/2005/8/colors/colorful1" csCatId="colorful" phldr="1"/>
      <dgm:spPr/>
    </dgm:pt>
    <dgm:pt modelId="{2CE63AE4-ED05-4550-A4AA-70C1BD133D8E}">
      <dgm:prSet phldrT="[Text]" custT="1"/>
      <dgm:spPr>
        <a:solidFill>
          <a:srgbClr val="FFCC00"/>
        </a:solidFill>
      </dgm:spPr>
      <dgm:t>
        <a:bodyPr/>
        <a:lstStyle/>
        <a:p>
          <a:r>
            <a:rPr lang="en-US" sz="1000" dirty="0"/>
            <a:t>Internal Environment</a:t>
          </a:r>
        </a:p>
      </dgm:t>
    </dgm:pt>
    <dgm:pt modelId="{0A78EA96-F118-4F7A-B37F-F510BDFB9B73}" type="parTrans" cxnId="{D6BB58F1-A65C-4E50-B8E4-6B3678FC96DE}">
      <dgm:prSet/>
      <dgm:spPr/>
      <dgm:t>
        <a:bodyPr/>
        <a:lstStyle/>
        <a:p>
          <a:endParaRPr lang="en-US"/>
        </a:p>
      </dgm:t>
    </dgm:pt>
    <dgm:pt modelId="{F41EC1B2-B76B-4DB4-A7A8-CB4AD9427B39}" type="sibTrans" cxnId="{D6BB58F1-A65C-4E50-B8E4-6B3678FC96DE}">
      <dgm:prSet/>
      <dgm:spPr/>
      <dgm:t>
        <a:bodyPr/>
        <a:lstStyle/>
        <a:p>
          <a:endParaRPr lang="en-US"/>
        </a:p>
      </dgm:t>
    </dgm:pt>
    <dgm:pt modelId="{19187C8A-EC22-4EF1-83C4-E537A7D1614C}">
      <dgm:prSet phldrT="[Text]" custT="1"/>
      <dgm:spPr>
        <a:solidFill>
          <a:schemeClr val="accent6">
            <a:lumMod val="75000"/>
          </a:schemeClr>
        </a:solidFill>
      </dgm:spPr>
      <dgm:t>
        <a:bodyPr/>
        <a:lstStyle/>
        <a:p>
          <a:r>
            <a:rPr lang="en-US" sz="1000" dirty="0"/>
            <a:t>Event Identification</a:t>
          </a:r>
        </a:p>
      </dgm:t>
    </dgm:pt>
    <dgm:pt modelId="{578F99C8-BAB6-456E-810A-B98200B6E138}" type="parTrans" cxnId="{1342393F-D1C9-4E0C-A640-13CA94728123}">
      <dgm:prSet/>
      <dgm:spPr/>
      <dgm:t>
        <a:bodyPr/>
        <a:lstStyle/>
        <a:p>
          <a:endParaRPr lang="en-US"/>
        </a:p>
      </dgm:t>
    </dgm:pt>
    <dgm:pt modelId="{E46BD031-AE1B-4F07-8180-26DA15896C8A}" type="sibTrans" cxnId="{1342393F-D1C9-4E0C-A640-13CA94728123}">
      <dgm:prSet/>
      <dgm:spPr/>
      <dgm:t>
        <a:bodyPr/>
        <a:lstStyle/>
        <a:p>
          <a:endParaRPr lang="en-US"/>
        </a:p>
      </dgm:t>
    </dgm:pt>
    <dgm:pt modelId="{900C4290-2D9A-4385-8EAC-C67C4DB4FEBB}">
      <dgm:prSet phldrT="[Text]" custT="1"/>
      <dgm:spPr>
        <a:solidFill>
          <a:srgbClr val="AF1B45"/>
        </a:solidFill>
      </dgm:spPr>
      <dgm:t>
        <a:bodyPr/>
        <a:lstStyle/>
        <a:p>
          <a:r>
            <a:rPr lang="en-US" sz="1000" dirty="0"/>
            <a:t>Risk Response</a:t>
          </a:r>
        </a:p>
      </dgm:t>
    </dgm:pt>
    <dgm:pt modelId="{D5623D73-20C0-40AE-9CAC-885F357743BA}" type="parTrans" cxnId="{C645128F-3903-4AC3-8CFA-74347BF249DF}">
      <dgm:prSet/>
      <dgm:spPr/>
      <dgm:t>
        <a:bodyPr/>
        <a:lstStyle/>
        <a:p>
          <a:endParaRPr lang="en-US"/>
        </a:p>
      </dgm:t>
    </dgm:pt>
    <dgm:pt modelId="{DDF856FB-3A54-484F-81C2-201A151A4AC1}" type="sibTrans" cxnId="{C645128F-3903-4AC3-8CFA-74347BF249DF}">
      <dgm:prSet/>
      <dgm:spPr/>
      <dgm:t>
        <a:bodyPr/>
        <a:lstStyle/>
        <a:p>
          <a:endParaRPr lang="en-US"/>
        </a:p>
      </dgm:t>
    </dgm:pt>
    <dgm:pt modelId="{BD65864C-0DAC-4BA7-B18F-327060A5A8D7}">
      <dgm:prSet custT="1"/>
      <dgm:spPr>
        <a:solidFill>
          <a:srgbClr val="0070C0"/>
        </a:solidFill>
      </dgm:spPr>
      <dgm:t>
        <a:bodyPr/>
        <a:lstStyle/>
        <a:p>
          <a:r>
            <a:rPr lang="en-US" sz="1000" dirty="0"/>
            <a:t>Control Activities</a:t>
          </a:r>
        </a:p>
      </dgm:t>
    </dgm:pt>
    <dgm:pt modelId="{E4F266E0-80AB-46FF-B1E3-ECE7AF219569}" type="parTrans" cxnId="{8EE38B2D-FDC0-4024-8AAC-57107B790369}">
      <dgm:prSet/>
      <dgm:spPr/>
      <dgm:t>
        <a:bodyPr/>
        <a:lstStyle/>
        <a:p>
          <a:endParaRPr lang="en-US"/>
        </a:p>
      </dgm:t>
    </dgm:pt>
    <dgm:pt modelId="{FE7C93A9-280A-4F3D-A6FF-A020A63963AE}" type="sibTrans" cxnId="{8EE38B2D-FDC0-4024-8AAC-57107B790369}">
      <dgm:prSet/>
      <dgm:spPr/>
      <dgm:t>
        <a:bodyPr/>
        <a:lstStyle/>
        <a:p>
          <a:endParaRPr lang="en-US"/>
        </a:p>
      </dgm:t>
    </dgm:pt>
    <dgm:pt modelId="{EFA56413-614F-47B9-AF89-1CC1554B2C0A}">
      <dgm:prSet custT="1"/>
      <dgm:spPr>
        <a:solidFill>
          <a:schemeClr val="accent4"/>
        </a:solidFill>
      </dgm:spPr>
      <dgm:t>
        <a:bodyPr/>
        <a:lstStyle/>
        <a:p>
          <a:r>
            <a:rPr lang="en-US" sz="800" dirty="0"/>
            <a:t>Information &amp; Communication</a:t>
          </a:r>
        </a:p>
      </dgm:t>
    </dgm:pt>
    <dgm:pt modelId="{7B177B8B-9B10-427A-943A-C0068D9A8635}" type="parTrans" cxnId="{A502BA98-C5B3-454D-BEB7-E7D42C90409B}">
      <dgm:prSet/>
      <dgm:spPr/>
      <dgm:t>
        <a:bodyPr/>
        <a:lstStyle/>
        <a:p>
          <a:endParaRPr lang="en-US"/>
        </a:p>
      </dgm:t>
    </dgm:pt>
    <dgm:pt modelId="{E9EA27AE-FE9C-4044-8604-32D5F255BD92}" type="sibTrans" cxnId="{A502BA98-C5B3-454D-BEB7-E7D42C90409B}">
      <dgm:prSet/>
      <dgm:spPr/>
      <dgm:t>
        <a:bodyPr/>
        <a:lstStyle/>
        <a:p>
          <a:endParaRPr lang="en-US"/>
        </a:p>
      </dgm:t>
    </dgm:pt>
    <dgm:pt modelId="{ADA2D348-AFEC-4B5C-9C74-DAAA9F4B90C0}">
      <dgm:prSet custT="1"/>
      <dgm:spPr/>
      <dgm:t>
        <a:bodyPr/>
        <a:lstStyle/>
        <a:p>
          <a:r>
            <a:rPr lang="en-US" sz="1000" dirty="0"/>
            <a:t>Objective Setting</a:t>
          </a:r>
        </a:p>
      </dgm:t>
    </dgm:pt>
    <dgm:pt modelId="{ECF861DB-2315-4E19-BF3B-17805DA48A4A}" type="parTrans" cxnId="{7ABC4929-853F-491C-A95B-C83FC34DEFEB}">
      <dgm:prSet/>
      <dgm:spPr/>
      <dgm:t>
        <a:bodyPr/>
        <a:lstStyle/>
        <a:p>
          <a:endParaRPr lang="en-US"/>
        </a:p>
      </dgm:t>
    </dgm:pt>
    <dgm:pt modelId="{9A0F2F6E-9550-4E30-B7B5-A0BA3C7F1047}" type="sibTrans" cxnId="{7ABC4929-853F-491C-A95B-C83FC34DEFEB}">
      <dgm:prSet/>
      <dgm:spPr/>
      <dgm:t>
        <a:bodyPr/>
        <a:lstStyle/>
        <a:p>
          <a:endParaRPr lang="en-US"/>
        </a:p>
      </dgm:t>
    </dgm:pt>
    <dgm:pt modelId="{F645BDD0-5C78-4703-9883-BBBA6A3775E4}">
      <dgm:prSet custT="1"/>
      <dgm:spPr/>
      <dgm:t>
        <a:bodyPr/>
        <a:lstStyle/>
        <a:p>
          <a:r>
            <a:rPr lang="en-US" sz="1000" dirty="0"/>
            <a:t>Risk Assessment</a:t>
          </a:r>
        </a:p>
      </dgm:t>
    </dgm:pt>
    <dgm:pt modelId="{4ECBC0D6-801E-45AC-B2D7-56AA7B56569E}" type="parTrans" cxnId="{F2BB65CE-9D75-4FBE-88AB-0F8476117B9E}">
      <dgm:prSet/>
      <dgm:spPr/>
      <dgm:t>
        <a:bodyPr/>
        <a:lstStyle/>
        <a:p>
          <a:endParaRPr lang="en-US"/>
        </a:p>
      </dgm:t>
    </dgm:pt>
    <dgm:pt modelId="{9CB3B121-5748-47CC-8CC3-5E03CE139D5D}" type="sibTrans" cxnId="{F2BB65CE-9D75-4FBE-88AB-0F8476117B9E}">
      <dgm:prSet/>
      <dgm:spPr/>
      <dgm:t>
        <a:bodyPr/>
        <a:lstStyle/>
        <a:p>
          <a:endParaRPr lang="en-US"/>
        </a:p>
      </dgm:t>
    </dgm:pt>
    <dgm:pt modelId="{890C9095-6AC0-47A1-9BF4-AFB3C1F9E731}">
      <dgm:prSet custT="1"/>
      <dgm:spPr>
        <a:solidFill>
          <a:schemeClr val="tx1"/>
        </a:solidFill>
      </dgm:spPr>
      <dgm:t>
        <a:bodyPr/>
        <a:lstStyle/>
        <a:p>
          <a:r>
            <a:rPr lang="en-US" sz="1000" dirty="0"/>
            <a:t>Monitoring</a:t>
          </a:r>
        </a:p>
      </dgm:t>
    </dgm:pt>
    <dgm:pt modelId="{A83C0EE6-D5E8-461D-A8E4-374F52DE2761}" type="parTrans" cxnId="{6F29152A-F9F5-40D6-9C90-80FA0AB45A84}">
      <dgm:prSet/>
      <dgm:spPr/>
      <dgm:t>
        <a:bodyPr/>
        <a:lstStyle/>
        <a:p>
          <a:endParaRPr lang="en-US"/>
        </a:p>
      </dgm:t>
    </dgm:pt>
    <dgm:pt modelId="{3BE4EC75-0971-41A1-BB61-0DA7D0AE60FD}" type="sibTrans" cxnId="{6F29152A-F9F5-40D6-9C90-80FA0AB45A84}">
      <dgm:prSet/>
      <dgm:spPr/>
      <dgm:t>
        <a:bodyPr/>
        <a:lstStyle/>
        <a:p>
          <a:endParaRPr lang="en-US"/>
        </a:p>
      </dgm:t>
    </dgm:pt>
    <dgm:pt modelId="{1430E086-4BCC-47BC-A8E3-6F80B537F956}" type="pres">
      <dgm:prSet presAssocID="{50DA84A2-D28D-4C08-B622-E97A56D25F83}" presName="Name0" presStyleCnt="0">
        <dgm:presLayoutVars>
          <dgm:dir/>
          <dgm:resizeHandles val="exact"/>
        </dgm:presLayoutVars>
      </dgm:prSet>
      <dgm:spPr/>
    </dgm:pt>
    <dgm:pt modelId="{2D272454-BCE0-403D-B647-78CAE6F599A7}" type="pres">
      <dgm:prSet presAssocID="{2CE63AE4-ED05-4550-A4AA-70C1BD133D8E}" presName="parTxOnly" presStyleLbl="node1" presStyleIdx="0" presStyleCnt="8" custAng="0" custLinFactNeighborX="-6710" custLinFactNeighborY="-2549">
        <dgm:presLayoutVars>
          <dgm:bulletEnabled val="1"/>
        </dgm:presLayoutVars>
      </dgm:prSet>
      <dgm:spPr/>
    </dgm:pt>
    <dgm:pt modelId="{C47B46BE-51B0-4564-AAB7-55B11E0FCE67}" type="pres">
      <dgm:prSet presAssocID="{F41EC1B2-B76B-4DB4-A7A8-CB4AD9427B39}" presName="parSpace" presStyleCnt="0"/>
      <dgm:spPr/>
    </dgm:pt>
    <dgm:pt modelId="{5C478E87-9AD5-4B93-B315-54C490778971}" type="pres">
      <dgm:prSet presAssocID="{19187C8A-EC22-4EF1-83C4-E537A7D1614C}" presName="parTxOnly" presStyleLbl="node1" presStyleIdx="1" presStyleCnt="8" custAng="0" custLinFactX="66659" custLinFactNeighborX="100000" custLinFactNeighborY="-2549">
        <dgm:presLayoutVars>
          <dgm:bulletEnabled val="1"/>
        </dgm:presLayoutVars>
      </dgm:prSet>
      <dgm:spPr/>
    </dgm:pt>
    <dgm:pt modelId="{EAF638DA-935B-4D01-B95F-86BFA3BCEF3F}" type="pres">
      <dgm:prSet presAssocID="{E46BD031-AE1B-4F07-8180-26DA15896C8A}" presName="parSpace" presStyleCnt="0"/>
      <dgm:spPr/>
    </dgm:pt>
    <dgm:pt modelId="{B4C25612-9B40-4387-81C9-CE5070970512}" type="pres">
      <dgm:prSet presAssocID="{900C4290-2D9A-4385-8EAC-C67C4DB4FEBB}" presName="parTxOnly" presStyleLbl="node1" presStyleIdx="2" presStyleCnt="8" custAng="0" custLinFactX="130259" custLinFactNeighborX="200000" custLinFactNeighborY="-5097">
        <dgm:presLayoutVars>
          <dgm:bulletEnabled val="1"/>
        </dgm:presLayoutVars>
      </dgm:prSet>
      <dgm:spPr/>
    </dgm:pt>
    <dgm:pt modelId="{79D94B49-ABBC-4D4F-ADED-E83AE62CE51F}" type="pres">
      <dgm:prSet presAssocID="{DDF856FB-3A54-484F-81C2-201A151A4AC1}" presName="parSpace" presStyleCnt="0"/>
      <dgm:spPr/>
    </dgm:pt>
    <dgm:pt modelId="{B5CD4313-904E-48B9-8686-9DF697E0EAB1}" type="pres">
      <dgm:prSet presAssocID="{BD65864C-0DAC-4BA7-B18F-327060A5A8D7}" presName="parTxOnly" presStyleLbl="node1" presStyleIdx="3" presStyleCnt="8" custAng="0" custLinFactX="132296" custLinFactNeighborX="200000" custLinFactNeighborY="-5097">
        <dgm:presLayoutVars>
          <dgm:bulletEnabled val="1"/>
        </dgm:presLayoutVars>
      </dgm:prSet>
      <dgm:spPr/>
    </dgm:pt>
    <dgm:pt modelId="{3A243106-2A8E-4FAE-A05E-E47C6B40D99E}" type="pres">
      <dgm:prSet presAssocID="{FE7C93A9-280A-4F3D-A6FF-A020A63963AE}" presName="parSpace" presStyleCnt="0"/>
      <dgm:spPr/>
    </dgm:pt>
    <dgm:pt modelId="{50A6BC10-C069-4DC2-ACD7-B0762C92376A}" type="pres">
      <dgm:prSet presAssocID="{ADA2D348-AFEC-4B5C-9C74-DAAA9F4B90C0}" presName="parTxOnly" presStyleLbl="node1" presStyleIdx="4" presStyleCnt="8" custAng="0" custLinFactX="-196528" custLinFactNeighborX="-200000" custLinFactNeighborY="-2549">
        <dgm:presLayoutVars>
          <dgm:bulletEnabled val="1"/>
        </dgm:presLayoutVars>
      </dgm:prSet>
      <dgm:spPr/>
    </dgm:pt>
    <dgm:pt modelId="{336BD0B8-D433-464D-97B9-3ACB3666B2C6}" type="pres">
      <dgm:prSet presAssocID="{9A0F2F6E-9550-4E30-B7B5-A0BA3C7F1047}" presName="parSpace" presStyleCnt="0"/>
      <dgm:spPr/>
    </dgm:pt>
    <dgm:pt modelId="{62F9EE92-5E66-4E89-9E03-29777F88E0DB}" type="pres">
      <dgm:prSet presAssocID="{EFA56413-614F-47B9-AF89-1CC1554B2C0A}" presName="parTxOnly" presStyleLbl="node1" presStyleIdx="5" presStyleCnt="8" custAng="0" custLinFactX="67942" custLinFactNeighborX="100000" custLinFactNeighborY="-5098">
        <dgm:presLayoutVars>
          <dgm:bulletEnabled val="1"/>
        </dgm:presLayoutVars>
      </dgm:prSet>
      <dgm:spPr/>
    </dgm:pt>
    <dgm:pt modelId="{FE001655-7E08-45BC-A14B-4CB97F0AF9F6}" type="pres">
      <dgm:prSet presAssocID="{E9EA27AE-FE9C-4044-8604-32D5F255BD92}" presName="parSpace" presStyleCnt="0"/>
      <dgm:spPr/>
    </dgm:pt>
    <dgm:pt modelId="{FFEDB3F7-E480-4561-B1D4-1DC4F3994050}" type="pres">
      <dgm:prSet presAssocID="{F645BDD0-5C78-4703-9883-BBBA6A3775E4}" presName="parTxOnly" presStyleLbl="node1" presStyleIdx="6" presStyleCnt="8" custAng="0" custLinFactX="-189391" custLinFactNeighborX="-200000" custLinFactNeighborY="-2548">
        <dgm:presLayoutVars>
          <dgm:bulletEnabled val="1"/>
        </dgm:presLayoutVars>
      </dgm:prSet>
      <dgm:spPr/>
    </dgm:pt>
    <dgm:pt modelId="{246D5994-1933-4E13-AA43-983453DF7C47}" type="pres">
      <dgm:prSet presAssocID="{9CB3B121-5748-47CC-8CC3-5E03CE139D5D}" presName="parSpace" presStyleCnt="0"/>
      <dgm:spPr/>
    </dgm:pt>
    <dgm:pt modelId="{D480ABD5-6F27-4867-B4EE-548C86E7F6BA}" type="pres">
      <dgm:prSet presAssocID="{890C9095-6AC0-47A1-9BF4-AFB3C1F9E731}" presName="parTxOnly" presStyleLbl="node1" presStyleIdx="7" presStyleCnt="8" custAng="0" custLinFactNeighborX="1613" custLinFactNeighborY="-5097">
        <dgm:presLayoutVars>
          <dgm:bulletEnabled val="1"/>
        </dgm:presLayoutVars>
      </dgm:prSet>
      <dgm:spPr/>
    </dgm:pt>
  </dgm:ptLst>
  <dgm:cxnLst>
    <dgm:cxn modelId="{461D9A18-3B9E-4A72-A166-C958EF4CBDA4}" type="presOf" srcId="{F645BDD0-5C78-4703-9883-BBBA6A3775E4}" destId="{FFEDB3F7-E480-4561-B1D4-1DC4F3994050}" srcOrd="0" destOrd="0" presId="urn:microsoft.com/office/officeart/2005/8/layout/hChevron3"/>
    <dgm:cxn modelId="{7ABC4929-853F-491C-A95B-C83FC34DEFEB}" srcId="{50DA84A2-D28D-4C08-B622-E97A56D25F83}" destId="{ADA2D348-AFEC-4B5C-9C74-DAAA9F4B90C0}" srcOrd="4" destOrd="0" parTransId="{ECF861DB-2315-4E19-BF3B-17805DA48A4A}" sibTransId="{9A0F2F6E-9550-4E30-B7B5-A0BA3C7F1047}"/>
    <dgm:cxn modelId="{6F29152A-F9F5-40D6-9C90-80FA0AB45A84}" srcId="{50DA84A2-D28D-4C08-B622-E97A56D25F83}" destId="{890C9095-6AC0-47A1-9BF4-AFB3C1F9E731}" srcOrd="7" destOrd="0" parTransId="{A83C0EE6-D5E8-461D-A8E4-374F52DE2761}" sibTransId="{3BE4EC75-0971-41A1-BB61-0DA7D0AE60FD}"/>
    <dgm:cxn modelId="{8EE38B2D-FDC0-4024-8AAC-57107B790369}" srcId="{50DA84A2-D28D-4C08-B622-E97A56D25F83}" destId="{BD65864C-0DAC-4BA7-B18F-327060A5A8D7}" srcOrd="3" destOrd="0" parTransId="{E4F266E0-80AB-46FF-B1E3-ECE7AF219569}" sibTransId="{FE7C93A9-280A-4F3D-A6FF-A020A63963AE}"/>
    <dgm:cxn modelId="{35659F2F-F39F-47C1-A93F-FC32DA394372}" type="presOf" srcId="{ADA2D348-AFEC-4B5C-9C74-DAAA9F4B90C0}" destId="{50A6BC10-C069-4DC2-ACD7-B0762C92376A}" srcOrd="0" destOrd="0" presId="urn:microsoft.com/office/officeart/2005/8/layout/hChevron3"/>
    <dgm:cxn modelId="{1342393F-D1C9-4E0C-A640-13CA94728123}" srcId="{50DA84A2-D28D-4C08-B622-E97A56D25F83}" destId="{19187C8A-EC22-4EF1-83C4-E537A7D1614C}" srcOrd="1" destOrd="0" parTransId="{578F99C8-BAB6-456E-810A-B98200B6E138}" sibTransId="{E46BD031-AE1B-4F07-8180-26DA15896C8A}"/>
    <dgm:cxn modelId="{C7C8605E-7C32-40C0-B70E-D0C23E9F7501}" type="presOf" srcId="{2CE63AE4-ED05-4550-A4AA-70C1BD133D8E}" destId="{2D272454-BCE0-403D-B647-78CAE6F599A7}" srcOrd="0" destOrd="0" presId="urn:microsoft.com/office/officeart/2005/8/layout/hChevron3"/>
    <dgm:cxn modelId="{CED5B377-45D4-4255-B82D-D548B0D5DAED}" type="presOf" srcId="{50DA84A2-D28D-4C08-B622-E97A56D25F83}" destId="{1430E086-4BCC-47BC-A8E3-6F80B537F956}" srcOrd="0" destOrd="0" presId="urn:microsoft.com/office/officeart/2005/8/layout/hChevron3"/>
    <dgm:cxn modelId="{3A05C778-7CDD-41D8-A7CD-AB581061A275}" type="presOf" srcId="{EFA56413-614F-47B9-AF89-1CC1554B2C0A}" destId="{62F9EE92-5E66-4E89-9E03-29777F88E0DB}" srcOrd="0" destOrd="0" presId="urn:microsoft.com/office/officeart/2005/8/layout/hChevron3"/>
    <dgm:cxn modelId="{EE75D489-0692-4A05-847D-A0624AC070DD}" type="presOf" srcId="{19187C8A-EC22-4EF1-83C4-E537A7D1614C}" destId="{5C478E87-9AD5-4B93-B315-54C490778971}" srcOrd="0" destOrd="0" presId="urn:microsoft.com/office/officeart/2005/8/layout/hChevron3"/>
    <dgm:cxn modelId="{C645128F-3903-4AC3-8CFA-74347BF249DF}" srcId="{50DA84A2-D28D-4C08-B622-E97A56D25F83}" destId="{900C4290-2D9A-4385-8EAC-C67C4DB4FEBB}" srcOrd="2" destOrd="0" parTransId="{D5623D73-20C0-40AE-9CAC-885F357743BA}" sibTransId="{DDF856FB-3A54-484F-81C2-201A151A4AC1}"/>
    <dgm:cxn modelId="{A502BA98-C5B3-454D-BEB7-E7D42C90409B}" srcId="{50DA84A2-D28D-4C08-B622-E97A56D25F83}" destId="{EFA56413-614F-47B9-AF89-1CC1554B2C0A}" srcOrd="5" destOrd="0" parTransId="{7B177B8B-9B10-427A-943A-C0068D9A8635}" sibTransId="{E9EA27AE-FE9C-4044-8604-32D5F255BD92}"/>
    <dgm:cxn modelId="{F2BB65CE-9D75-4FBE-88AB-0F8476117B9E}" srcId="{50DA84A2-D28D-4C08-B622-E97A56D25F83}" destId="{F645BDD0-5C78-4703-9883-BBBA6A3775E4}" srcOrd="6" destOrd="0" parTransId="{4ECBC0D6-801E-45AC-B2D7-56AA7B56569E}" sibTransId="{9CB3B121-5748-47CC-8CC3-5E03CE139D5D}"/>
    <dgm:cxn modelId="{61F355DC-2B47-4FA3-9396-F60A327D626B}" type="presOf" srcId="{900C4290-2D9A-4385-8EAC-C67C4DB4FEBB}" destId="{B4C25612-9B40-4387-81C9-CE5070970512}" srcOrd="0" destOrd="0" presId="urn:microsoft.com/office/officeart/2005/8/layout/hChevron3"/>
    <dgm:cxn modelId="{94AAD9E4-5AC0-407D-B026-349A9B17DEC8}" type="presOf" srcId="{BD65864C-0DAC-4BA7-B18F-327060A5A8D7}" destId="{B5CD4313-904E-48B9-8686-9DF697E0EAB1}" srcOrd="0" destOrd="0" presId="urn:microsoft.com/office/officeart/2005/8/layout/hChevron3"/>
    <dgm:cxn modelId="{D6BB58F1-A65C-4E50-B8E4-6B3678FC96DE}" srcId="{50DA84A2-D28D-4C08-B622-E97A56D25F83}" destId="{2CE63AE4-ED05-4550-A4AA-70C1BD133D8E}" srcOrd="0" destOrd="0" parTransId="{0A78EA96-F118-4F7A-B37F-F510BDFB9B73}" sibTransId="{F41EC1B2-B76B-4DB4-A7A8-CB4AD9427B39}"/>
    <dgm:cxn modelId="{FC590BFA-4A5D-4FBE-9B06-D95B989F02E3}" type="presOf" srcId="{890C9095-6AC0-47A1-9BF4-AFB3C1F9E731}" destId="{D480ABD5-6F27-4867-B4EE-548C86E7F6BA}" srcOrd="0" destOrd="0" presId="urn:microsoft.com/office/officeart/2005/8/layout/hChevron3"/>
    <dgm:cxn modelId="{48B2A004-DB22-44D6-87E4-39E3E3D6BF80}" type="presParOf" srcId="{1430E086-4BCC-47BC-A8E3-6F80B537F956}" destId="{2D272454-BCE0-403D-B647-78CAE6F599A7}" srcOrd="0" destOrd="0" presId="urn:microsoft.com/office/officeart/2005/8/layout/hChevron3"/>
    <dgm:cxn modelId="{A2A3EA7A-7FEB-427A-B31C-E86947126AC1}" type="presParOf" srcId="{1430E086-4BCC-47BC-A8E3-6F80B537F956}" destId="{C47B46BE-51B0-4564-AAB7-55B11E0FCE67}" srcOrd="1" destOrd="0" presId="urn:microsoft.com/office/officeart/2005/8/layout/hChevron3"/>
    <dgm:cxn modelId="{6C779797-2C97-43C7-90D1-BC8ED01B9CE9}" type="presParOf" srcId="{1430E086-4BCC-47BC-A8E3-6F80B537F956}" destId="{5C478E87-9AD5-4B93-B315-54C490778971}" srcOrd="2" destOrd="0" presId="urn:microsoft.com/office/officeart/2005/8/layout/hChevron3"/>
    <dgm:cxn modelId="{F9215ABB-BF68-421B-82DD-30223B03E579}" type="presParOf" srcId="{1430E086-4BCC-47BC-A8E3-6F80B537F956}" destId="{EAF638DA-935B-4D01-B95F-86BFA3BCEF3F}" srcOrd="3" destOrd="0" presId="urn:microsoft.com/office/officeart/2005/8/layout/hChevron3"/>
    <dgm:cxn modelId="{7A3D160B-9712-4373-BD00-21509BE737BC}" type="presParOf" srcId="{1430E086-4BCC-47BC-A8E3-6F80B537F956}" destId="{B4C25612-9B40-4387-81C9-CE5070970512}" srcOrd="4" destOrd="0" presId="urn:microsoft.com/office/officeart/2005/8/layout/hChevron3"/>
    <dgm:cxn modelId="{75921DC3-F6D5-40E1-B50C-781151FF6853}" type="presParOf" srcId="{1430E086-4BCC-47BC-A8E3-6F80B537F956}" destId="{79D94B49-ABBC-4D4F-ADED-E83AE62CE51F}" srcOrd="5" destOrd="0" presId="urn:microsoft.com/office/officeart/2005/8/layout/hChevron3"/>
    <dgm:cxn modelId="{887D1580-5CFE-4404-8D62-ED3BB66CB08F}" type="presParOf" srcId="{1430E086-4BCC-47BC-A8E3-6F80B537F956}" destId="{B5CD4313-904E-48B9-8686-9DF697E0EAB1}" srcOrd="6" destOrd="0" presId="urn:microsoft.com/office/officeart/2005/8/layout/hChevron3"/>
    <dgm:cxn modelId="{57B48D70-3EEC-417C-A946-E7ABF9C75634}" type="presParOf" srcId="{1430E086-4BCC-47BC-A8E3-6F80B537F956}" destId="{3A243106-2A8E-4FAE-A05E-E47C6B40D99E}" srcOrd="7" destOrd="0" presId="urn:microsoft.com/office/officeart/2005/8/layout/hChevron3"/>
    <dgm:cxn modelId="{EA53BFA8-0558-48EA-B54C-EE69E2FCEC25}" type="presParOf" srcId="{1430E086-4BCC-47BC-A8E3-6F80B537F956}" destId="{50A6BC10-C069-4DC2-ACD7-B0762C92376A}" srcOrd="8" destOrd="0" presId="urn:microsoft.com/office/officeart/2005/8/layout/hChevron3"/>
    <dgm:cxn modelId="{B2F7F0D8-3597-4B25-AEA4-A4F95A1B86FD}" type="presParOf" srcId="{1430E086-4BCC-47BC-A8E3-6F80B537F956}" destId="{336BD0B8-D433-464D-97B9-3ACB3666B2C6}" srcOrd="9" destOrd="0" presId="urn:microsoft.com/office/officeart/2005/8/layout/hChevron3"/>
    <dgm:cxn modelId="{F2851E8B-1356-4951-8904-9C014B0BFA1C}" type="presParOf" srcId="{1430E086-4BCC-47BC-A8E3-6F80B537F956}" destId="{62F9EE92-5E66-4E89-9E03-29777F88E0DB}" srcOrd="10" destOrd="0" presId="urn:microsoft.com/office/officeart/2005/8/layout/hChevron3"/>
    <dgm:cxn modelId="{3BEC696C-69A1-4531-9709-FFF388636BBA}" type="presParOf" srcId="{1430E086-4BCC-47BC-A8E3-6F80B537F956}" destId="{FE001655-7E08-45BC-A14B-4CB97F0AF9F6}" srcOrd="11" destOrd="0" presId="urn:microsoft.com/office/officeart/2005/8/layout/hChevron3"/>
    <dgm:cxn modelId="{D051A61B-04BD-4BB3-8B19-EFA093E403E6}" type="presParOf" srcId="{1430E086-4BCC-47BC-A8E3-6F80B537F956}" destId="{FFEDB3F7-E480-4561-B1D4-1DC4F3994050}" srcOrd="12" destOrd="0" presId="urn:microsoft.com/office/officeart/2005/8/layout/hChevron3"/>
    <dgm:cxn modelId="{843B4E8C-8653-4285-B1CF-EA4E495E4F4A}" type="presParOf" srcId="{1430E086-4BCC-47BC-A8E3-6F80B537F956}" destId="{246D5994-1933-4E13-AA43-983453DF7C47}" srcOrd="13" destOrd="0" presId="urn:microsoft.com/office/officeart/2005/8/layout/hChevron3"/>
    <dgm:cxn modelId="{2EC529EF-9665-44E1-8483-47297E2C5C14}" type="presParOf" srcId="{1430E086-4BCC-47BC-A8E3-6F80B537F956}" destId="{D480ABD5-6F27-4867-B4EE-548C86E7F6BA}" srcOrd="14" destOrd="0" presId="urn:microsoft.com/office/officeart/2005/8/layout/hChevron3"/>
  </dgm:cxnLst>
  <dgm:bg>
    <a:noFill/>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EA6AA7-FD96-4870-8EE8-43915C80F0AE}">
      <dsp:nvSpPr>
        <dsp:cNvPr id="0" name=""/>
        <dsp:cNvSpPr/>
      </dsp:nvSpPr>
      <dsp:spPr>
        <a:xfrm>
          <a:off x="0" y="3698539"/>
          <a:ext cx="5966552" cy="809149"/>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a:t>Where’s the Value? </a:t>
          </a:r>
        </a:p>
      </dsp:txBody>
      <dsp:txXfrm>
        <a:off x="0" y="3698539"/>
        <a:ext cx="5966552" cy="809149"/>
      </dsp:txXfrm>
    </dsp:sp>
    <dsp:sp modelId="{03EE765C-1420-483D-867C-0CC84228685B}">
      <dsp:nvSpPr>
        <dsp:cNvPr id="0" name=""/>
        <dsp:cNvSpPr/>
      </dsp:nvSpPr>
      <dsp:spPr>
        <a:xfrm rot="10800000">
          <a:off x="0" y="2466203"/>
          <a:ext cx="5966552" cy="1244472"/>
        </a:xfrm>
        <a:prstGeom prst="upArrowCallou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a:t>ISO 31000:2018</a:t>
          </a:r>
        </a:p>
      </dsp:txBody>
      <dsp:txXfrm rot="10800000">
        <a:off x="0" y="2466203"/>
        <a:ext cx="5966552" cy="808621"/>
      </dsp:txXfrm>
    </dsp:sp>
    <dsp:sp modelId="{F4C04E57-C496-4F6A-A8A6-52F021A8F564}">
      <dsp:nvSpPr>
        <dsp:cNvPr id="0" name=""/>
        <dsp:cNvSpPr/>
      </dsp:nvSpPr>
      <dsp:spPr>
        <a:xfrm rot="10800000">
          <a:off x="0" y="1233868"/>
          <a:ext cx="5966552" cy="1244472"/>
        </a:xfrm>
        <a:prstGeom prst="upArrowCallou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a:t>COSO ERM Framework </a:t>
          </a:r>
        </a:p>
      </dsp:txBody>
      <dsp:txXfrm rot="10800000">
        <a:off x="0" y="1233868"/>
        <a:ext cx="5966552" cy="808621"/>
      </dsp:txXfrm>
    </dsp:sp>
    <dsp:sp modelId="{AA68BCFE-B012-45B6-9D58-1BDB5463B59A}">
      <dsp:nvSpPr>
        <dsp:cNvPr id="0" name=""/>
        <dsp:cNvSpPr/>
      </dsp:nvSpPr>
      <dsp:spPr>
        <a:xfrm rot="10800000">
          <a:off x="0" y="1532"/>
          <a:ext cx="5966552" cy="1244472"/>
        </a:xfrm>
        <a:prstGeom prst="upArrowCallou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a:t>Introduction </a:t>
          </a:r>
        </a:p>
      </dsp:txBody>
      <dsp:txXfrm rot="10800000">
        <a:off x="0" y="1532"/>
        <a:ext cx="5966552" cy="80862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272454-BCE0-403D-B647-78CAE6F599A7}">
      <dsp:nvSpPr>
        <dsp:cNvPr id="0" name=""/>
        <dsp:cNvSpPr/>
      </dsp:nvSpPr>
      <dsp:spPr>
        <a:xfrm>
          <a:off x="0" y="618986"/>
          <a:ext cx="1410668" cy="564267"/>
        </a:xfrm>
        <a:prstGeom prst="homePlate">
          <a:avLst/>
        </a:prstGeom>
        <a:solidFill>
          <a:srgbClr val="FFCC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26670" rIns="13335" bIns="26670" numCol="1" spcCol="1270" anchor="ctr" anchorCtr="0">
          <a:noAutofit/>
        </a:bodyPr>
        <a:lstStyle/>
        <a:p>
          <a:pPr marL="0" lvl="0" indent="0" algn="ctr" defTabSz="444500">
            <a:lnSpc>
              <a:spcPct val="90000"/>
            </a:lnSpc>
            <a:spcBef>
              <a:spcPct val="0"/>
            </a:spcBef>
            <a:spcAft>
              <a:spcPct val="35000"/>
            </a:spcAft>
            <a:buNone/>
          </a:pPr>
          <a:r>
            <a:rPr lang="en-US" sz="1000" kern="1200" dirty="0"/>
            <a:t>Internal Environment</a:t>
          </a:r>
        </a:p>
      </dsp:txBody>
      <dsp:txXfrm>
        <a:off x="0" y="618986"/>
        <a:ext cx="1269601" cy="564267"/>
      </dsp:txXfrm>
    </dsp:sp>
    <dsp:sp modelId="{5C478E87-9AD5-4B93-B315-54C490778971}">
      <dsp:nvSpPr>
        <dsp:cNvPr id="0" name=""/>
        <dsp:cNvSpPr/>
      </dsp:nvSpPr>
      <dsp:spPr>
        <a:xfrm>
          <a:off x="2355556" y="618986"/>
          <a:ext cx="1410668" cy="564267"/>
        </a:xfrm>
        <a:prstGeom prst="chevron">
          <a:avLst/>
        </a:prstGeom>
        <a:solidFill>
          <a:schemeClr val="accent6">
            <a:lumMod val="7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0005" tIns="26670" rIns="13335" bIns="26670" numCol="1" spcCol="1270" anchor="ctr" anchorCtr="0">
          <a:noAutofit/>
        </a:bodyPr>
        <a:lstStyle/>
        <a:p>
          <a:pPr marL="0" lvl="0" indent="0" algn="ctr" defTabSz="444500">
            <a:lnSpc>
              <a:spcPct val="90000"/>
            </a:lnSpc>
            <a:spcBef>
              <a:spcPct val="0"/>
            </a:spcBef>
            <a:spcAft>
              <a:spcPct val="35000"/>
            </a:spcAft>
            <a:buNone/>
          </a:pPr>
          <a:r>
            <a:rPr lang="en-US" sz="1000" kern="1200" dirty="0"/>
            <a:t>Event Identification</a:t>
          </a:r>
        </a:p>
      </dsp:txBody>
      <dsp:txXfrm>
        <a:off x="2637690" y="618986"/>
        <a:ext cx="846401" cy="564267"/>
      </dsp:txXfrm>
    </dsp:sp>
    <dsp:sp modelId="{B4C25612-9B40-4387-81C9-CE5070970512}">
      <dsp:nvSpPr>
        <dsp:cNvPr id="0" name=""/>
        <dsp:cNvSpPr/>
      </dsp:nvSpPr>
      <dsp:spPr>
        <a:xfrm>
          <a:off x="4663409" y="604608"/>
          <a:ext cx="1410668" cy="564267"/>
        </a:xfrm>
        <a:prstGeom prst="chevron">
          <a:avLst/>
        </a:prstGeom>
        <a:solidFill>
          <a:srgbClr val="AF1B45"/>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0005" tIns="26670" rIns="13335" bIns="26670" numCol="1" spcCol="1270" anchor="ctr" anchorCtr="0">
          <a:noAutofit/>
        </a:bodyPr>
        <a:lstStyle/>
        <a:p>
          <a:pPr marL="0" lvl="0" indent="0" algn="ctr" defTabSz="444500">
            <a:lnSpc>
              <a:spcPct val="90000"/>
            </a:lnSpc>
            <a:spcBef>
              <a:spcPct val="0"/>
            </a:spcBef>
            <a:spcAft>
              <a:spcPct val="35000"/>
            </a:spcAft>
            <a:buNone/>
          </a:pPr>
          <a:r>
            <a:rPr lang="en-US" sz="1000" kern="1200" dirty="0"/>
            <a:t>Risk Response</a:t>
          </a:r>
        </a:p>
      </dsp:txBody>
      <dsp:txXfrm>
        <a:off x="4945543" y="604608"/>
        <a:ext cx="846401" cy="564267"/>
      </dsp:txXfrm>
    </dsp:sp>
    <dsp:sp modelId="{B5CD4313-904E-48B9-8686-9DF697E0EAB1}">
      <dsp:nvSpPr>
        <dsp:cNvPr id="0" name=""/>
        <dsp:cNvSpPr/>
      </dsp:nvSpPr>
      <dsp:spPr>
        <a:xfrm>
          <a:off x="5820678" y="604608"/>
          <a:ext cx="1410668" cy="564267"/>
        </a:xfrm>
        <a:prstGeom prst="chevron">
          <a:avLst/>
        </a:prstGeom>
        <a:solidFill>
          <a:srgbClr val="0070C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0005" tIns="26670" rIns="13335" bIns="26670" numCol="1" spcCol="1270" anchor="ctr" anchorCtr="0">
          <a:noAutofit/>
        </a:bodyPr>
        <a:lstStyle/>
        <a:p>
          <a:pPr marL="0" lvl="0" indent="0" algn="ctr" defTabSz="444500">
            <a:lnSpc>
              <a:spcPct val="90000"/>
            </a:lnSpc>
            <a:spcBef>
              <a:spcPct val="0"/>
            </a:spcBef>
            <a:spcAft>
              <a:spcPct val="35000"/>
            </a:spcAft>
            <a:buNone/>
          </a:pPr>
          <a:r>
            <a:rPr lang="en-US" sz="1000" kern="1200" dirty="0"/>
            <a:t>Control Activities</a:t>
          </a:r>
        </a:p>
      </dsp:txBody>
      <dsp:txXfrm>
        <a:off x="6102812" y="604608"/>
        <a:ext cx="846401" cy="564267"/>
      </dsp:txXfrm>
    </dsp:sp>
    <dsp:sp modelId="{50A6BC10-C069-4DC2-ACD7-B0762C92376A}">
      <dsp:nvSpPr>
        <dsp:cNvPr id="0" name=""/>
        <dsp:cNvSpPr/>
      </dsp:nvSpPr>
      <dsp:spPr>
        <a:xfrm>
          <a:off x="1182063" y="618986"/>
          <a:ext cx="1410668" cy="564267"/>
        </a:xfrm>
        <a:prstGeom prst="chevron">
          <a:avLst/>
        </a:prstGeom>
        <a:solidFill>
          <a:schemeClr val="accent6">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0005" tIns="26670" rIns="13335" bIns="26670" numCol="1" spcCol="1270" anchor="ctr" anchorCtr="0">
          <a:noAutofit/>
        </a:bodyPr>
        <a:lstStyle/>
        <a:p>
          <a:pPr marL="0" lvl="0" indent="0" algn="ctr" defTabSz="444500">
            <a:lnSpc>
              <a:spcPct val="90000"/>
            </a:lnSpc>
            <a:spcBef>
              <a:spcPct val="0"/>
            </a:spcBef>
            <a:spcAft>
              <a:spcPct val="35000"/>
            </a:spcAft>
            <a:buNone/>
          </a:pPr>
          <a:r>
            <a:rPr lang="en-US" sz="1000" kern="1200" dirty="0"/>
            <a:t>Objective Setting</a:t>
          </a:r>
        </a:p>
      </dsp:txBody>
      <dsp:txXfrm>
        <a:off x="1464197" y="618986"/>
        <a:ext cx="846401" cy="564267"/>
      </dsp:txXfrm>
    </dsp:sp>
    <dsp:sp modelId="{62F9EE92-5E66-4E89-9E03-29777F88E0DB}">
      <dsp:nvSpPr>
        <dsp:cNvPr id="0" name=""/>
        <dsp:cNvSpPr/>
      </dsp:nvSpPr>
      <dsp:spPr>
        <a:xfrm>
          <a:off x="6887793" y="604603"/>
          <a:ext cx="1410668" cy="564267"/>
        </a:xfrm>
        <a:prstGeom prst="chevron">
          <a:avLst/>
        </a:prstGeom>
        <a:solidFill>
          <a:schemeClr val="accent4"/>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2004" tIns="21336" rIns="10668" bIns="21336" numCol="1" spcCol="1270" anchor="ctr" anchorCtr="0">
          <a:noAutofit/>
        </a:bodyPr>
        <a:lstStyle/>
        <a:p>
          <a:pPr marL="0" lvl="0" indent="0" algn="ctr" defTabSz="355600">
            <a:lnSpc>
              <a:spcPct val="90000"/>
            </a:lnSpc>
            <a:spcBef>
              <a:spcPct val="0"/>
            </a:spcBef>
            <a:spcAft>
              <a:spcPct val="35000"/>
            </a:spcAft>
            <a:buNone/>
          </a:pPr>
          <a:r>
            <a:rPr lang="en-US" sz="800" kern="1200" dirty="0"/>
            <a:t>Information &amp; Communication</a:t>
          </a:r>
        </a:p>
      </dsp:txBody>
      <dsp:txXfrm>
        <a:off x="7169927" y="604603"/>
        <a:ext cx="846401" cy="564267"/>
      </dsp:txXfrm>
    </dsp:sp>
    <dsp:sp modelId="{FFEDB3F7-E480-4561-B1D4-1DC4F3994050}">
      <dsp:nvSpPr>
        <dsp:cNvPr id="0" name=""/>
        <dsp:cNvSpPr/>
      </dsp:nvSpPr>
      <dsp:spPr>
        <a:xfrm>
          <a:off x="3539811" y="618991"/>
          <a:ext cx="1410668" cy="564267"/>
        </a:xfrm>
        <a:prstGeom prst="chevron">
          <a:avLst/>
        </a:prstGeom>
        <a:solidFill>
          <a:schemeClr val="accent3">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0005" tIns="26670" rIns="13335" bIns="26670" numCol="1" spcCol="1270" anchor="ctr" anchorCtr="0">
          <a:noAutofit/>
        </a:bodyPr>
        <a:lstStyle/>
        <a:p>
          <a:pPr marL="0" lvl="0" indent="0" algn="ctr" defTabSz="444500">
            <a:lnSpc>
              <a:spcPct val="90000"/>
            </a:lnSpc>
            <a:spcBef>
              <a:spcPct val="0"/>
            </a:spcBef>
            <a:spcAft>
              <a:spcPct val="35000"/>
            </a:spcAft>
            <a:buNone/>
          </a:pPr>
          <a:r>
            <a:rPr lang="en-US" sz="1000" kern="1200" dirty="0"/>
            <a:t>Risk Assessment</a:t>
          </a:r>
        </a:p>
      </dsp:txBody>
      <dsp:txXfrm>
        <a:off x="3821945" y="618991"/>
        <a:ext cx="846401" cy="564267"/>
      </dsp:txXfrm>
    </dsp:sp>
    <dsp:sp modelId="{D480ABD5-6F27-4867-B4EE-548C86E7F6BA}">
      <dsp:nvSpPr>
        <dsp:cNvPr id="0" name=""/>
        <dsp:cNvSpPr/>
      </dsp:nvSpPr>
      <dsp:spPr>
        <a:xfrm>
          <a:off x="7908842" y="604608"/>
          <a:ext cx="1410668" cy="564267"/>
        </a:xfrm>
        <a:prstGeom prst="chevron">
          <a:avLst/>
        </a:prstGeom>
        <a:solidFill>
          <a:schemeClr val="tx1"/>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0005" tIns="26670" rIns="13335" bIns="26670" numCol="1" spcCol="1270" anchor="ctr" anchorCtr="0">
          <a:noAutofit/>
        </a:bodyPr>
        <a:lstStyle/>
        <a:p>
          <a:pPr marL="0" lvl="0" indent="0" algn="ctr" defTabSz="444500">
            <a:lnSpc>
              <a:spcPct val="90000"/>
            </a:lnSpc>
            <a:spcBef>
              <a:spcPct val="0"/>
            </a:spcBef>
            <a:spcAft>
              <a:spcPct val="35000"/>
            </a:spcAft>
            <a:buNone/>
          </a:pPr>
          <a:r>
            <a:rPr lang="en-US" sz="1000" kern="1200" dirty="0"/>
            <a:t>Monitoring</a:t>
          </a:r>
        </a:p>
      </dsp:txBody>
      <dsp:txXfrm>
        <a:off x="8190976" y="604608"/>
        <a:ext cx="846401" cy="564267"/>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482FB2-0F4B-4DB5-9B88-2A6C265E8895}" type="datetimeFigureOut">
              <a:rPr lang="en-US" smtClean="0"/>
              <a:t>9/2/2021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6612BA-AF4E-4C10-98D8-08BB9560BB3C}" type="slidenum">
              <a:rPr lang="en-US" smtClean="0"/>
              <a:t>‹#›</a:t>
            </a:fld>
            <a:endParaRPr lang="en-US"/>
          </a:p>
        </p:txBody>
      </p:sp>
    </p:spTree>
    <p:extLst>
      <p:ext uri="{BB962C8B-B14F-4D97-AF65-F5344CB8AC3E}">
        <p14:creationId xmlns:p14="http://schemas.microsoft.com/office/powerpoint/2010/main" val="2452647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7CD4E7-B019-44F6-B7C0-B93CD19AA74B}" type="slidenum">
              <a:rPr lang="en-US" smtClean="0"/>
              <a:t>28</a:t>
            </a:fld>
            <a:endParaRPr lang="en-US"/>
          </a:p>
        </p:txBody>
      </p:sp>
    </p:spTree>
    <p:extLst>
      <p:ext uri="{BB962C8B-B14F-4D97-AF65-F5344CB8AC3E}">
        <p14:creationId xmlns:p14="http://schemas.microsoft.com/office/powerpoint/2010/main" val="27087683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lnSpc>
                <a:spcPct val="110000"/>
              </a:lnSpc>
              <a:buAutoNum type="alphaLcParenR"/>
            </a:pPr>
            <a:r>
              <a:rPr lang="en-US" sz="1200" dirty="0"/>
              <a:t>Integrated: Risk management is an integral part of all organizational activities.</a:t>
            </a:r>
          </a:p>
          <a:p>
            <a:pPr marL="342900" indent="-342900">
              <a:lnSpc>
                <a:spcPct val="110000"/>
              </a:lnSpc>
              <a:buAutoNum type="alphaLcParenR"/>
            </a:pPr>
            <a:r>
              <a:rPr lang="en-US" sz="1200" dirty="0"/>
              <a:t>Structured and comprehensive: A structured and comprehensive approach to risk management.</a:t>
            </a:r>
          </a:p>
          <a:p>
            <a:pPr marL="342900" indent="-342900">
              <a:lnSpc>
                <a:spcPct val="110000"/>
              </a:lnSpc>
              <a:buAutoNum type="alphaLcParenR"/>
            </a:pPr>
            <a:r>
              <a:rPr lang="en-US" sz="1200" dirty="0"/>
              <a:t>Customized: The risk management framework and process are customized and proportionate to the organization’s context related to its objectives.</a:t>
            </a:r>
          </a:p>
          <a:p>
            <a:pPr marL="342900" indent="-342900">
              <a:lnSpc>
                <a:spcPct val="110000"/>
              </a:lnSpc>
              <a:buAutoNum type="alphaLcParenR"/>
            </a:pPr>
            <a:r>
              <a:rPr lang="en-US" sz="1200" dirty="0"/>
              <a:t>Inclusive: timely involvement of stakeholders. This results in improved awareness and informed risk management.</a:t>
            </a:r>
          </a:p>
          <a:p>
            <a:pPr marL="342900" indent="-342900">
              <a:lnSpc>
                <a:spcPct val="110000"/>
              </a:lnSpc>
              <a:buAutoNum type="alphaLcParenR"/>
            </a:pPr>
            <a:r>
              <a:rPr lang="en-US" sz="1200" dirty="0"/>
              <a:t>Dynamic: Risks can emerge, change or disappear as an organization’s external and internal context changes. </a:t>
            </a:r>
          </a:p>
          <a:p>
            <a:pPr marL="342900" indent="-342900">
              <a:lnSpc>
                <a:spcPct val="110000"/>
              </a:lnSpc>
              <a:buAutoNum type="alphaLcParenR"/>
            </a:pPr>
            <a:r>
              <a:rPr lang="en-US" sz="1200" dirty="0"/>
              <a:t>Best available information</a:t>
            </a:r>
          </a:p>
          <a:p>
            <a:pPr marL="342900" indent="-342900">
              <a:lnSpc>
                <a:spcPct val="110000"/>
              </a:lnSpc>
              <a:buAutoNum type="alphaLcParenR"/>
            </a:pPr>
            <a:r>
              <a:rPr lang="en-US" sz="1200" dirty="0"/>
              <a:t>Human and cultural factors</a:t>
            </a:r>
          </a:p>
          <a:p>
            <a:pPr marL="342900" indent="-342900">
              <a:lnSpc>
                <a:spcPct val="110000"/>
              </a:lnSpc>
              <a:buAutoNum type="alphaLcParenR"/>
            </a:pPr>
            <a:r>
              <a:rPr lang="en-US" sz="1200" dirty="0"/>
              <a:t>Continual improvement</a:t>
            </a:r>
          </a:p>
          <a:p>
            <a:endParaRPr lang="en-US" dirty="0"/>
          </a:p>
        </p:txBody>
      </p:sp>
      <p:sp>
        <p:nvSpPr>
          <p:cNvPr id="4" name="Slide Number Placeholder 3"/>
          <p:cNvSpPr>
            <a:spLocks noGrp="1"/>
          </p:cNvSpPr>
          <p:nvPr>
            <p:ph type="sldNum" sz="quarter" idx="5"/>
          </p:nvPr>
        </p:nvSpPr>
        <p:spPr/>
        <p:txBody>
          <a:bodyPr/>
          <a:lstStyle/>
          <a:p>
            <a:fld id="{A06612BA-AF4E-4C10-98D8-08BB9560BB3C}" type="slidenum">
              <a:rPr lang="en-US" smtClean="0"/>
              <a:t>44</a:t>
            </a:fld>
            <a:endParaRPr lang="en-US"/>
          </a:p>
        </p:txBody>
      </p:sp>
    </p:spTree>
    <p:extLst>
      <p:ext uri="{BB962C8B-B14F-4D97-AF65-F5344CB8AC3E}">
        <p14:creationId xmlns:p14="http://schemas.microsoft.com/office/powerpoint/2010/main" val="34545437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emf"/><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emf"/><Relationship Id="rId4"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emf"/><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5.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0DD84C-1E32-4302-A681-039E6AD7246C}" type="datetime1">
              <a:rPr lang="en-US" smtClean="0"/>
              <a:t>9/2/2021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300868" y="1667741"/>
            <a:ext cx="11572684"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B8AB6BC4-EA6F-4C6C-9195-F444EF55F62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289" y="6176963"/>
            <a:ext cx="781679" cy="700968"/>
          </a:xfrm>
          <a:prstGeom prst="rect">
            <a:avLst/>
          </a:prstGeom>
        </p:spPr>
      </p:pic>
      <p:pic>
        <p:nvPicPr>
          <p:cNvPr id="8" name="Picture 7">
            <a:extLst>
              <a:ext uri="{FF2B5EF4-FFF2-40B4-BE49-F238E27FC236}">
                <a16:creationId xmlns:a16="http://schemas.microsoft.com/office/drawing/2014/main" id="{3B527B3B-A9BD-4831-A6ED-6433F76F3E64}"/>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9" name="Picture 8">
            <a:extLst>
              <a:ext uri="{FF2B5EF4-FFF2-40B4-BE49-F238E27FC236}">
                <a16:creationId xmlns:a16="http://schemas.microsoft.com/office/drawing/2014/main" id="{A843FBBC-BFEC-436B-9FE4-88B8FF99C105}"/>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A53A87E9-9A91-4B91-8E1C-1518D00795B5}"/>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11" name="TextBox 10">
            <a:extLst>
              <a:ext uri="{FF2B5EF4-FFF2-40B4-BE49-F238E27FC236}">
                <a16:creationId xmlns:a16="http://schemas.microsoft.com/office/drawing/2014/main" id="{44733943-607A-447B-B418-263698E830E6}"/>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C05BF01-B5F7-4F09-AFFE-CFFE46D86860}"/>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grpSp>
        <p:nvGrpSpPr>
          <p:cNvPr id="14" name="Group 4">
            <a:extLst>
              <a:ext uri="{FF2B5EF4-FFF2-40B4-BE49-F238E27FC236}">
                <a16:creationId xmlns:a16="http://schemas.microsoft.com/office/drawing/2014/main" id="{082EDD82-D3DE-4222-9AEB-F22F8B348C97}"/>
              </a:ext>
            </a:extLst>
          </p:cNvPr>
          <p:cNvGrpSpPr>
            <a:grpSpLocks noChangeAspect="1"/>
          </p:cNvGrpSpPr>
          <p:nvPr userDrawn="1"/>
        </p:nvGrpSpPr>
        <p:grpSpPr bwMode="auto">
          <a:xfrm>
            <a:off x="0" y="12677"/>
            <a:ext cx="11999912" cy="1633538"/>
            <a:chOff x="-8" y="-18"/>
            <a:chExt cx="7559" cy="1029"/>
          </a:xfrm>
        </p:grpSpPr>
        <p:sp>
          <p:nvSpPr>
            <p:cNvPr id="15" name="AutoShape 3">
              <a:extLst>
                <a:ext uri="{FF2B5EF4-FFF2-40B4-BE49-F238E27FC236}">
                  <a16:creationId xmlns:a16="http://schemas.microsoft.com/office/drawing/2014/main" id="{2D5B6F2B-D3E5-49B0-AB9D-7628B123E370}"/>
                </a:ext>
              </a:extLst>
            </p:cNvPr>
            <p:cNvSpPr>
              <a:spLocks noChangeAspect="1" noChangeArrowheads="1" noTextEdit="1"/>
            </p:cNvSpPr>
            <p:nvPr/>
          </p:nvSpPr>
          <p:spPr bwMode="auto">
            <a:xfrm>
              <a:off x="7" y="-18"/>
              <a:ext cx="6005" cy="1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5">
              <a:extLst>
                <a:ext uri="{FF2B5EF4-FFF2-40B4-BE49-F238E27FC236}">
                  <a16:creationId xmlns:a16="http://schemas.microsoft.com/office/drawing/2014/main" id="{10A03B44-EEFC-460B-94AE-0A6A901222CC}"/>
                </a:ext>
              </a:extLst>
            </p:cNvPr>
            <p:cNvSpPr>
              <a:spLocks/>
            </p:cNvSpPr>
            <p:nvPr/>
          </p:nvSpPr>
          <p:spPr bwMode="auto">
            <a:xfrm>
              <a:off x="129" y="-17"/>
              <a:ext cx="1541" cy="102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Freeform 6">
              <a:extLst>
                <a:ext uri="{FF2B5EF4-FFF2-40B4-BE49-F238E27FC236}">
                  <a16:creationId xmlns:a16="http://schemas.microsoft.com/office/drawing/2014/main" id="{9A0484C2-1413-4C37-9958-585CBBC49154}"/>
                </a:ext>
              </a:extLst>
            </p:cNvPr>
            <p:cNvSpPr>
              <a:spLocks/>
            </p:cNvSpPr>
            <p:nvPr/>
          </p:nvSpPr>
          <p:spPr bwMode="auto">
            <a:xfrm>
              <a:off x="61" y="-17"/>
              <a:ext cx="1541" cy="102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7">
              <a:extLst>
                <a:ext uri="{FF2B5EF4-FFF2-40B4-BE49-F238E27FC236}">
                  <a16:creationId xmlns:a16="http://schemas.microsoft.com/office/drawing/2014/main" id="{1DA5C8F8-F1AD-4AA4-8364-AA211608C7FA}"/>
                </a:ext>
              </a:extLst>
            </p:cNvPr>
            <p:cNvSpPr>
              <a:spLocks/>
            </p:cNvSpPr>
            <p:nvPr/>
          </p:nvSpPr>
          <p:spPr bwMode="auto">
            <a:xfrm>
              <a:off x="938" y="264"/>
              <a:ext cx="6613" cy="528"/>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8">
              <a:extLst>
                <a:ext uri="{FF2B5EF4-FFF2-40B4-BE49-F238E27FC236}">
                  <a16:creationId xmlns:a16="http://schemas.microsoft.com/office/drawing/2014/main" id="{DE9E4DAE-439C-40F3-BA03-C5911758AF87}"/>
                </a:ext>
              </a:extLst>
            </p:cNvPr>
            <p:cNvSpPr>
              <a:spLocks/>
            </p:cNvSpPr>
            <p:nvPr/>
          </p:nvSpPr>
          <p:spPr bwMode="auto">
            <a:xfrm>
              <a:off x="-8" y="-17"/>
              <a:ext cx="1556" cy="102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1" name="TextBox 20">
            <a:extLst>
              <a:ext uri="{FF2B5EF4-FFF2-40B4-BE49-F238E27FC236}">
                <a16:creationId xmlns:a16="http://schemas.microsoft.com/office/drawing/2014/main" id="{0F3F4508-55FE-4BAA-9D0B-AA9E68593745}"/>
              </a:ext>
            </a:extLst>
          </p:cNvPr>
          <p:cNvSpPr txBox="1"/>
          <p:nvPr userDrawn="1"/>
        </p:nvSpPr>
        <p:spPr>
          <a:xfrm>
            <a:off x="38279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4</a:t>
            </a:r>
          </a:p>
        </p:txBody>
      </p:sp>
      <p:sp>
        <p:nvSpPr>
          <p:cNvPr id="2" name="Title 1"/>
          <p:cNvSpPr>
            <a:spLocks noGrp="1"/>
          </p:cNvSpPr>
          <p:nvPr>
            <p:ph type="title"/>
          </p:nvPr>
        </p:nvSpPr>
        <p:spPr>
          <a:xfrm>
            <a:off x="2470150" y="365126"/>
            <a:ext cx="9212334"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Slide Number Placeholder 1">
            <a:extLst>
              <a:ext uri="{FF2B5EF4-FFF2-40B4-BE49-F238E27FC236}">
                <a16:creationId xmlns:a16="http://schemas.microsoft.com/office/drawing/2014/main" id="{4668D91C-A202-4D35-8C8A-BABCAC3A0B9D}"/>
              </a:ext>
            </a:extLst>
          </p:cNvPr>
          <p:cNvSpPr>
            <a:spLocks noGrp="1"/>
          </p:cNvSpPr>
          <p:nvPr>
            <p:ph type="sldNum" sz="quarter" idx="12"/>
          </p:nvPr>
        </p:nvSpPr>
        <p:spPr>
          <a:xfrm>
            <a:off x="11013739" y="6582714"/>
            <a:ext cx="1166972" cy="204838"/>
          </a:xfrm>
        </p:spPr>
        <p:txBody>
          <a:bodyPr/>
          <a:lstStyle/>
          <a:p>
            <a:r>
              <a:rPr lang="en-US" dirty="0"/>
              <a:t>L4 - </a:t>
            </a:r>
            <a:fld id="{FDED41F8-FC0F-4085-8150-313B6CF05213}" type="slidenum">
              <a:rPr lang="en-US" smtClean="0"/>
              <a:pPr/>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BC813C5-9562-4BF8-B0B1-CE9C0B6FD872}"/>
              </a:ext>
            </a:extLst>
          </p:cNvPr>
          <p:cNvPicPr>
            <a:picLocks noChangeAspect="1"/>
          </p:cNvPicPr>
          <p:nvPr userDrawn="1"/>
        </p:nvPicPr>
        <p:blipFill>
          <a:blip r:embed="rId2"/>
          <a:stretch>
            <a:fillRect/>
          </a:stretch>
        </p:blipFill>
        <p:spPr>
          <a:xfrm>
            <a:off x="9833969" y="-27434"/>
            <a:ext cx="2483250" cy="6912868"/>
          </a:xfrm>
          <a:prstGeom prst="rect">
            <a:avLst/>
          </a:prstGeom>
        </p:spPr>
      </p:pic>
      <p:sp>
        <p:nvSpPr>
          <p:cNvPr id="8" name="TextBox 7">
            <a:extLst>
              <a:ext uri="{FF2B5EF4-FFF2-40B4-BE49-F238E27FC236}">
                <a16:creationId xmlns:a16="http://schemas.microsoft.com/office/drawing/2014/main" id="{55012F13-B1CF-47A4-9C02-3AB29C83D1A5}"/>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EA91084-0378-4C05-9973-D14BCE781232}"/>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526BC8B-BFA4-45C9-8BDA-3FC2CE5A5581}"/>
              </a:ext>
            </a:extLst>
          </p:cNvPr>
          <p:cNvSpPr txBox="1"/>
          <p:nvPr userDrawn="1"/>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5" name="Picture 14">
            <a:extLst>
              <a:ext uri="{FF2B5EF4-FFF2-40B4-BE49-F238E27FC236}">
                <a16:creationId xmlns:a16="http://schemas.microsoft.com/office/drawing/2014/main" id="{E9B43A68-9E7F-46AA-9EF3-53BE8FE65CC5}"/>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16" name="Picture 15">
            <a:extLst>
              <a:ext uri="{FF2B5EF4-FFF2-40B4-BE49-F238E27FC236}">
                <a16:creationId xmlns:a16="http://schemas.microsoft.com/office/drawing/2014/main" id="{642F49CE-EAA2-41D6-BB3E-C1DC5A5ED057}"/>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17" name="Picture 16">
            <a:extLst>
              <a:ext uri="{FF2B5EF4-FFF2-40B4-BE49-F238E27FC236}">
                <a16:creationId xmlns:a16="http://schemas.microsoft.com/office/drawing/2014/main" id="{C7497FFD-E5A8-4229-A426-C5D671244CE4}"/>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18" name="TextBox 17">
            <a:extLst>
              <a:ext uri="{FF2B5EF4-FFF2-40B4-BE49-F238E27FC236}">
                <a16:creationId xmlns:a16="http://schemas.microsoft.com/office/drawing/2014/main" id="{43EF2447-7FCC-48A1-9BEA-CCF4433AA6FD}"/>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C4D42BE8-817D-455D-AD46-325B65A0D7B4}"/>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0" name="AutoShape 3">
            <a:extLst>
              <a:ext uri="{FF2B5EF4-FFF2-40B4-BE49-F238E27FC236}">
                <a16:creationId xmlns:a16="http://schemas.microsoft.com/office/drawing/2014/main" id="{A66D9959-0770-4C98-86D8-950246DA0206}"/>
              </a:ext>
            </a:extLst>
          </p:cNvPr>
          <p:cNvSpPr>
            <a:spLocks noChangeAspect="1" noChangeArrowheads="1" noTextEdit="1"/>
          </p:cNvSpPr>
          <p:nvPr userDrawn="1"/>
        </p:nvSpPr>
        <p:spPr bwMode="auto">
          <a:xfrm>
            <a:off x="23812" y="12677"/>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5">
            <a:extLst>
              <a:ext uri="{FF2B5EF4-FFF2-40B4-BE49-F238E27FC236}">
                <a16:creationId xmlns:a16="http://schemas.microsoft.com/office/drawing/2014/main" id="{B2C4689D-41A3-4D8C-834D-3F01AF6B8C72}"/>
              </a:ext>
            </a:extLst>
          </p:cNvPr>
          <p:cNvSpPr>
            <a:spLocks/>
          </p:cNvSpPr>
          <p:nvPr userDrawn="1"/>
        </p:nvSpPr>
        <p:spPr bwMode="auto">
          <a:xfrm>
            <a:off x="217487"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6">
            <a:extLst>
              <a:ext uri="{FF2B5EF4-FFF2-40B4-BE49-F238E27FC236}">
                <a16:creationId xmlns:a16="http://schemas.microsoft.com/office/drawing/2014/main" id="{0C1AFEFC-8923-4E8C-BEE5-74CFE6240105}"/>
              </a:ext>
            </a:extLst>
          </p:cNvPr>
          <p:cNvSpPr>
            <a:spLocks/>
          </p:cNvSpPr>
          <p:nvPr userDrawn="1"/>
        </p:nvSpPr>
        <p:spPr bwMode="auto">
          <a:xfrm>
            <a:off x="109537"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7">
            <a:extLst>
              <a:ext uri="{FF2B5EF4-FFF2-40B4-BE49-F238E27FC236}">
                <a16:creationId xmlns:a16="http://schemas.microsoft.com/office/drawing/2014/main" id="{02BB2FC4-5D30-466B-A155-B991994CFA6E}"/>
              </a:ext>
            </a:extLst>
          </p:cNvPr>
          <p:cNvSpPr>
            <a:spLocks/>
          </p:cNvSpPr>
          <p:nvPr userDrawn="1"/>
        </p:nvSpPr>
        <p:spPr bwMode="auto">
          <a:xfrm>
            <a:off x="158967" y="1361858"/>
            <a:ext cx="8220075" cy="2089305"/>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8">
            <a:extLst>
              <a:ext uri="{FF2B5EF4-FFF2-40B4-BE49-F238E27FC236}">
                <a16:creationId xmlns:a16="http://schemas.microsoft.com/office/drawing/2014/main" id="{798556A1-4E2E-431C-AA80-4D8249485776}"/>
              </a:ext>
            </a:extLst>
          </p:cNvPr>
          <p:cNvSpPr>
            <a:spLocks/>
          </p:cNvSpPr>
          <p:nvPr userDrawn="1"/>
        </p:nvSpPr>
        <p:spPr bwMode="auto">
          <a:xfrm>
            <a:off x="0" y="1426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TextBox 24">
            <a:extLst>
              <a:ext uri="{FF2B5EF4-FFF2-40B4-BE49-F238E27FC236}">
                <a16:creationId xmlns:a16="http://schemas.microsoft.com/office/drawing/2014/main" id="{CD699928-30F6-4573-97E2-7FF0799D3784}"/>
              </a:ext>
            </a:extLst>
          </p:cNvPr>
          <p:cNvSpPr txBox="1"/>
          <p:nvPr userDrawn="1"/>
        </p:nvSpPr>
        <p:spPr>
          <a:xfrm>
            <a:off x="414264" y="283705"/>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4</a:t>
            </a:r>
          </a:p>
        </p:txBody>
      </p:sp>
      <p:sp>
        <p:nvSpPr>
          <p:cNvPr id="26" name="Title 1">
            <a:extLst>
              <a:ext uri="{FF2B5EF4-FFF2-40B4-BE49-F238E27FC236}">
                <a16:creationId xmlns:a16="http://schemas.microsoft.com/office/drawing/2014/main" id="{D4635F51-FE41-463D-A2F6-E52B7C744EC4}"/>
              </a:ext>
            </a:extLst>
          </p:cNvPr>
          <p:cNvSpPr>
            <a:spLocks noGrp="1"/>
          </p:cNvSpPr>
          <p:nvPr>
            <p:ph type="title"/>
          </p:nvPr>
        </p:nvSpPr>
        <p:spPr>
          <a:xfrm>
            <a:off x="622775" y="1894307"/>
            <a:ext cx="7043900"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7" name="Content Placeholder 2">
            <a:extLst>
              <a:ext uri="{FF2B5EF4-FFF2-40B4-BE49-F238E27FC236}">
                <a16:creationId xmlns:a16="http://schemas.microsoft.com/office/drawing/2014/main" id="{D221EDBF-8D74-4315-A00A-7D5DFAA14904}"/>
              </a:ext>
            </a:extLst>
          </p:cNvPr>
          <p:cNvSpPr>
            <a:spLocks noGrp="1"/>
          </p:cNvSpPr>
          <p:nvPr>
            <p:ph idx="1"/>
          </p:nvPr>
        </p:nvSpPr>
        <p:spPr>
          <a:xfrm>
            <a:off x="272016" y="3746311"/>
            <a:ext cx="8324454" cy="2383473"/>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8" name="Picture 27">
            <a:extLst>
              <a:ext uri="{FF2B5EF4-FFF2-40B4-BE49-F238E27FC236}">
                <a16:creationId xmlns:a16="http://schemas.microsoft.com/office/drawing/2014/main" id="{A1F5BD7C-0369-428C-A7CC-AA571F565F81}"/>
              </a:ext>
            </a:extLst>
          </p:cNvPr>
          <p:cNvPicPr>
            <a:picLocks noChangeAspect="1"/>
          </p:cNvPicPr>
          <p:nvPr userDrawn="1"/>
        </p:nvPicPr>
        <p:blipFill>
          <a:blip r:embed="rId5"/>
          <a:stretch>
            <a:fillRect/>
          </a:stretch>
        </p:blipFill>
        <p:spPr>
          <a:xfrm>
            <a:off x="8817450" y="1331392"/>
            <a:ext cx="3179850" cy="4972041"/>
          </a:xfrm>
          <a:prstGeom prst="rect">
            <a:avLst/>
          </a:prstGeom>
        </p:spPr>
      </p:pic>
      <p:pic>
        <p:nvPicPr>
          <p:cNvPr id="14" name="Picture 13">
            <a:extLst>
              <a:ext uri="{FF2B5EF4-FFF2-40B4-BE49-F238E27FC236}">
                <a16:creationId xmlns:a16="http://schemas.microsoft.com/office/drawing/2014/main" id="{B15BD7CC-5728-48DA-A14E-9BA5826320EA}"/>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8898469" y="2328678"/>
            <a:ext cx="3021515" cy="2709534"/>
          </a:xfrm>
          <a:prstGeom prst="rect">
            <a:avLst/>
          </a:prstGeom>
        </p:spPr>
      </p:pic>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927C8C4-DED1-4D72-B308-DEC1A1C5148B}" type="datetime1">
              <a:rPr lang="en-US" smtClean="0"/>
              <a:t>9/2/2021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EFEF790-AF7F-4B38-B4F5-230FE77BA304}" type="datetime1">
              <a:rPr lang="en-US" smtClean="0"/>
              <a:t>9/2/2021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D09D0EE-0F2A-43B8-A197-D876580607DB}" type="datetime1">
              <a:rPr lang="en-US" smtClean="0"/>
              <a:t>9/2/2021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9320284" y="6407434"/>
            <a:ext cx="2743200" cy="365125"/>
          </a:xfrm>
        </p:spPr>
        <p:txBody>
          <a:bodyPr/>
          <a:lstStyle/>
          <a:p>
            <a:r>
              <a:rPr lang="en-US" dirty="0"/>
              <a:t>L4 - </a:t>
            </a:r>
            <a:fld id="{FDED41F8-FC0F-4085-8150-313B6CF05213}" type="slidenum">
              <a:rPr lang="en-US" smtClean="0"/>
              <a:pPr/>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9093C909-3884-4268-A23B-7F62D3C7C730}"/>
              </a:ext>
            </a:extLst>
          </p:cNvPr>
          <p:cNvPicPr>
            <a:picLocks noChangeAspect="1"/>
          </p:cNvPicPr>
          <p:nvPr userDrawn="1"/>
        </p:nvPicPr>
        <p:blipFill>
          <a:blip r:embed="rId2"/>
          <a:stretch>
            <a:fillRect/>
          </a:stretch>
        </p:blipFill>
        <p:spPr>
          <a:xfrm>
            <a:off x="9833969" y="-27434"/>
            <a:ext cx="2483250" cy="6912868"/>
          </a:xfrm>
          <a:prstGeom prst="rect">
            <a:avLst/>
          </a:prstGeom>
        </p:spPr>
      </p:pic>
      <p:sp>
        <p:nvSpPr>
          <p:cNvPr id="4" name="Slide Number Placeholder 3"/>
          <p:cNvSpPr>
            <a:spLocks noGrp="1"/>
          </p:cNvSpPr>
          <p:nvPr>
            <p:ph type="sldNum" sz="quarter" idx="12"/>
          </p:nvPr>
        </p:nvSpPr>
        <p:spPr>
          <a:xfrm>
            <a:off x="11013739" y="6582714"/>
            <a:ext cx="1166972" cy="204838"/>
          </a:xfrm>
        </p:spPr>
        <p:txBody>
          <a:bodyPr/>
          <a:lstStyle/>
          <a:p>
            <a:r>
              <a:rPr lang="en-US" dirty="0"/>
              <a:t>L4 - </a:t>
            </a:r>
            <a:fld id="{FDED41F8-FC0F-4085-8150-313B6CF05213}" type="slidenum">
              <a:rPr lang="en-US" smtClean="0"/>
              <a:pPr/>
              <a:t>‹#›</a:t>
            </a:fld>
            <a:endParaRPr lang="en-US" dirty="0"/>
          </a:p>
        </p:txBody>
      </p:sp>
      <p:sp>
        <p:nvSpPr>
          <p:cNvPr id="9" name="TextBox 8">
            <a:extLst>
              <a:ext uri="{FF2B5EF4-FFF2-40B4-BE49-F238E27FC236}">
                <a16:creationId xmlns:a16="http://schemas.microsoft.com/office/drawing/2014/main" id="{61EA7733-5B66-4BA3-B355-6D5E2EEE0B5F}"/>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CFA0336-FC90-414C-ABD8-4578B26A8B5D}"/>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D90F98F-9106-4685-9A42-813777284BDA}"/>
              </a:ext>
            </a:extLst>
          </p:cNvPr>
          <p:cNvSpPr txBox="1"/>
          <p:nvPr userDrawn="1"/>
        </p:nvSpPr>
        <p:spPr>
          <a:xfrm>
            <a:off x="2674188" y="607260"/>
            <a:ext cx="892726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8C84BF96-1D29-4651-8A53-3A98DE3A21B1}"/>
              </a:ext>
            </a:extLst>
          </p:cNvPr>
          <p:cNvSpPr txBox="1"/>
          <p:nvPr userDrawn="1"/>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5" name="Picture 24">
            <a:extLst>
              <a:ext uri="{FF2B5EF4-FFF2-40B4-BE49-F238E27FC236}">
                <a16:creationId xmlns:a16="http://schemas.microsoft.com/office/drawing/2014/main" id="{D7A3E628-0ADF-4390-9F92-C5A83C32CF4F}"/>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26" name="Picture 25">
            <a:extLst>
              <a:ext uri="{FF2B5EF4-FFF2-40B4-BE49-F238E27FC236}">
                <a16:creationId xmlns:a16="http://schemas.microsoft.com/office/drawing/2014/main" id="{B098E2F3-C1EC-4309-A277-598FE03CDC01}"/>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27" name="Picture 26">
            <a:extLst>
              <a:ext uri="{FF2B5EF4-FFF2-40B4-BE49-F238E27FC236}">
                <a16:creationId xmlns:a16="http://schemas.microsoft.com/office/drawing/2014/main" id="{0050A925-BF87-4BFE-AD01-0271858835A3}"/>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28" name="TextBox 27">
            <a:extLst>
              <a:ext uri="{FF2B5EF4-FFF2-40B4-BE49-F238E27FC236}">
                <a16:creationId xmlns:a16="http://schemas.microsoft.com/office/drawing/2014/main" id="{13CA91F2-7789-4DD7-99E3-C4BF4C8A247B}"/>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9" name="TextBox 28">
            <a:extLst>
              <a:ext uri="{FF2B5EF4-FFF2-40B4-BE49-F238E27FC236}">
                <a16:creationId xmlns:a16="http://schemas.microsoft.com/office/drawing/2014/main" id="{FC950D74-DE94-4C62-96F5-6E7AD1CAC41D}"/>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AutoShape 3">
            <a:extLst>
              <a:ext uri="{FF2B5EF4-FFF2-40B4-BE49-F238E27FC236}">
                <a16:creationId xmlns:a16="http://schemas.microsoft.com/office/drawing/2014/main" id="{50B7E86A-9794-49DF-876D-07AE9B03A4C9}"/>
              </a:ext>
            </a:extLst>
          </p:cNvPr>
          <p:cNvSpPr>
            <a:spLocks noChangeAspect="1" noChangeArrowheads="1" noTextEdit="1"/>
          </p:cNvSpPr>
          <p:nvPr/>
        </p:nvSpPr>
        <p:spPr bwMode="auto">
          <a:xfrm>
            <a:off x="23812" y="12677"/>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5">
            <a:extLst>
              <a:ext uri="{FF2B5EF4-FFF2-40B4-BE49-F238E27FC236}">
                <a16:creationId xmlns:a16="http://schemas.microsoft.com/office/drawing/2014/main" id="{66CCA949-8644-46CA-BA52-B67976800684}"/>
              </a:ext>
            </a:extLst>
          </p:cNvPr>
          <p:cNvSpPr>
            <a:spLocks/>
          </p:cNvSpPr>
          <p:nvPr/>
        </p:nvSpPr>
        <p:spPr bwMode="auto">
          <a:xfrm>
            <a:off x="217487"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6">
            <a:extLst>
              <a:ext uri="{FF2B5EF4-FFF2-40B4-BE49-F238E27FC236}">
                <a16:creationId xmlns:a16="http://schemas.microsoft.com/office/drawing/2014/main" id="{42DCF0BF-9465-4DBD-A0C2-150446AD62DE}"/>
              </a:ext>
            </a:extLst>
          </p:cNvPr>
          <p:cNvSpPr>
            <a:spLocks/>
          </p:cNvSpPr>
          <p:nvPr/>
        </p:nvSpPr>
        <p:spPr bwMode="auto">
          <a:xfrm>
            <a:off x="109537"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Freeform 7">
            <a:extLst>
              <a:ext uri="{FF2B5EF4-FFF2-40B4-BE49-F238E27FC236}">
                <a16:creationId xmlns:a16="http://schemas.microsoft.com/office/drawing/2014/main" id="{1E6FFE5F-514D-4D5F-9F3C-FD2C54211DF3}"/>
              </a:ext>
            </a:extLst>
          </p:cNvPr>
          <p:cNvSpPr>
            <a:spLocks/>
          </p:cNvSpPr>
          <p:nvPr/>
        </p:nvSpPr>
        <p:spPr bwMode="auto">
          <a:xfrm>
            <a:off x="1501775" y="460352"/>
            <a:ext cx="8220075" cy="838200"/>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8">
            <a:extLst>
              <a:ext uri="{FF2B5EF4-FFF2-40B4-BE49-F238E27FC236}">
                <a16:creationId xmlns:a16="http://schemas.microsoft.com/office/drawing/2014/main" id="{36314B23-7EB0-4E56-A165-4F18A66D6369}"/>
              </a:ext>
            </a:extLst>
          </p:cNvPr>
          <p:cNvSpPr>
            <a:spLocks/>
          </p:cNvSpPr>
          <p:nvPr/>
        </p:nvSpPr>
        <p:spPr bwMode="auto">
          <a:xfrm>
            <a:off x="0" y="1426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TextBox 35">
            <a:extLst>
              <a:ext uri="{FF2B5EF4-FFF2-40B4-BE49-F238E27FC236}">
                <a16:creationId xmlns:a16="http://schemas.microsoft.com/office/drawing/2014/main" id="{4585F897-03F7-49FF-86E6-7BA76597E2CD}"/>
              </a:ext>
            </a:extLst>
          </p:cNvPr>
          <p:cNvSpPr txBox="1"/>
          <p:nvPr userDrawn="1"/>
        </p:nvSpPr>
        <p:spPr>
          <a:xfrm>
            <a:off x="390839" y="251650"/>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4</a:t>
            </a:r>
          </a:p>
        </p:txBody>
      </p:sp>
      <p:sp>
        <p:nvSpPr>
          <p:cNvPr id="37" name="Title 1">
            <a:extLst>
              <a:ext uri="{FF2B5EF4-FFF2-40B4-BE49-F238E27FC236}">
                <a16:creationId xmlns:a16="http://schemas.microsoft.com/office/drawing/2014/main" id="{A91D5265-AB25-4A7A-A9E1-D6D9B6F31F80}"/>
              </a:ext>
            </a:extLst>
          </p:cNvPr>
          <p:cNvSpPr>
            <a:spLocks noGrp="1"/>
          </p:cNvSpPr>
          <p:nvPr userDrawn="1">
            <p:ph type="title"/>
          </p:nvPr>
        </p:nvSpPr>
        <p:spPr>
          <a:xfrm>
            <a:off x="2470150" y="365126"/>
            <a:ext cx="7043900"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Content Placeholder 2">
            <a:extLst>
              <a:ext uri="{FF2B5EF4-FFF2-40B4-BE49-F238E27FC236}">
                <a16:creationId xmlns:a16="http://schemas.microsoft.com/office/drawing/2014/main" id="{461A3696-A044-442A-8A96-3C3356C1A438}"/>
              </a:ext>
            </a:extLst>
          </p:cNvPr>
          <p:cNvSpPr>
            <a:spLocks noGrp="1"/>
          </p:cNvSpPr>
          <p:nvPr userDrawn="1">
            <p:ph idx="1"/>
          </p:nvPr>
        </p:nvSpPr>
        <p:spPr>
          <a:xfrm>
            <a:off x="272016" y="1667741"/>
            <a:ext cx="8324454"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1" name="Picture 20">
            <a:extLst>
              <a:ext uri="{FF2B5EF4-FFF2-40B4-BE49-F238E27FC236}">
                <a16:creationId xmlns:a16="http://schemas.microsoft.com/office/drawing/2014/main" id="{3069AD7F-6D4B-44F8-AAA4-C12320F58AC8}"/>
              </a:ext>
            </a:extLst>
          </p:cNvPr>
          <p:cNvPicPr>
            <a:picLocks noChangeAspect="1"/>
          </p:cNvPicPr>
          <p:nvPr userDrawn="1"/>
        </p:nvPicPr>
        <p:blipFill>
          <a:blip r:embed="rId5"/>
          <a:stretch>
            <a:fillRect/>
          </a:stretch>
        </p:blipFill>
        <p:spPr>
          <a:xfrm>
            <a:off x="8817450" y="1331392"/>
            <a:ext cx="3179850" cy="4972041"/>
          </a:xfrm>
          <a:prstGeom prst="rect">
            <a:avLst/>
          </a:prstGeom>
        </p:spPr>
      </p:pic>
      <p:pic>
        <p:nvPicPr>
          <p:cNvPr id="24" name="Picture 23">
            <a:extLst>
              <a:ext uri="{FF2B5EF4-FFF2-40B4-BE49-F238E27FC236}">
                <a16:creationId xmlns:a16="http://schemas.microsoft.com/office/drawing/2014/main" id="{B3F8AC94-E70F-4BC2-987B-A45A63266002}"/>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0" y="6191286"/>
            <a:ext cx="781679" cy="700968"/>
          </a:xfrm>
          <a:prstGeom prst="rect">
            <a:avLst/>
          </a:prstGeom>
        </p:spPr>
      </p:pic>
      <p:sp>
        <p:nvSpPr>
          <p:cNvPr id="39" name="Content Placeholder 2">
            <a:extLst>
              <a:ext uri="{FF2B5EF4-FFF2-40B4-BE49-F238E27FC236}">
                <a16:creationId xmlns:a16="http://schemas.microsoft.com/office/drawing/2014/main" id="{AFB2A71E-D285-4908-8284-018090157150}"/>
              </a:ext>
            </a:extLst>
          </p:cNvPr>
          <p:cNvSpPr>
            <a:spLocks noGrp="1"/>
          </p:cNvSpPr>
          <p:nvPr>
            <p:ph idx="13" hasCustomPrompt="1"/>
          </p:nvPr>
        </p:nvSpPr>
        <p:spPr>
          <a:xfrm>
            <a:off x="9042500" y="1628070"/>
            <a:ext cx="2673614" cy="4509222"/>
          </a:xfrm>
        </p:spPr>
        <p:txBody>
          <a:bodyPr anchor="ctr">
            <a:normAutofit/>
          </a:bodyPr>
          <a:lstStyle>
            <a:lvl1pPr marL="0" indent="0" algn="ctr">
              <a:lnSpc>
                <a:spcPct val="150000"/>
              </a:lnSpc>
              <a:buNone/>
              <a:defRPr sz="2400"/>
            </a:lvl1pPr>
            <a:lvl2pPr marL="457200" indent="0" algn="ctr">
              <a:lnSpc>
                <a:spcPct val="150000"/>
              </a:lnSpc>
              <a:buNone/>
              <a:defRPr sz="2000"/>
            </a:lvl2pPr>
            <a:lvl3pPr marL="914400" indent="0" algn="ctr">
              <a:lnSpc>
                <a:spcPct val="150000"/>
              </a:lnSpc>
              <a:buNone/>
              <a:defRPr sz="1800"/>
            </a:lvl3pPr>
            <a:lvl4pPr marL="1371600" indent="0" algn="ctr">
              <a:lnSpc>
                <a:spcPct val="150000"/>
              </a:lnSpc>
              <a:buNone/>
              <a:defRPr sz="1600"/>
            </a:lvl4pPr>
            <a:lvl5pPr marL="1828800" indent="0" algn="ctr">
              <a:lnSpc>
                <a:spcPct val="150000"/>
              </a:lnSpc>
              <a:buNone/>
              <a:defRPr sz="1600"/>
            </a:lvl5pPr>
          </a:lstStyle>
          <a:p>
            <a:pPr lvl="0"/>
            <a:r>
              <a:rPr lang="en-US" dirty="0"/>
              <a:t>Edit Master text styles</a:t>
            </a:r>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300C5A8-0174-4B53-B38F-5F00C4121D25}" type="datetime1">
              <a:rPr lang="en-US" smtClean="0"/>
              <a:t>9/2/2021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3B0F7C4-D28A-4E81-A93F-D59E8C9C1FEE}" type="datetime1">
              <a:rPr lang="en-US" smtClean="0"/>
              <a:t>9/2/2021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AF64428-3995-41BC-99B0-C7FE91D82EB7}" type="datetime1">
              <a:rPr lang="en-US" smtClean="0"/>
              <a:t>9/2/2021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76AF853-BCDA-4204-8805-133F80F7850B}" type="datetime1">
              <a:rPr lang="en-US" smtClean="0"/>
              <a:t>9/2/2021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57B739-8E3A-4247-9182-FB18089E66F7}" type="datetime1">
              <a:rPr lang="en-US" smtClean="0"/>
              <a:t>9/2/2021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t>L2 - </a:t>
            </a:r>
            <a:fld id="{FDED41F8-FC0F-4085-8150-313B6CF05213}" type="slidenum">
              <a:rPr lang="en-US" smtClean="0"/>
              <a:pPr/>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2.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1.tmp"/><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2.tmp"/><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tmp"/><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iso.org/obp/ui/#iso:std:iso:31000:ed-2:v1:en"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hyperlink" Target="https://www.iso.org/obp/ui/#iso:std:iso:31000:ed-2:v1:en" TargetMode="External"/><Relationship Id="rId2" Type="http://schemas.openxmlformats.org/officeDocument/2006/relationships/hyperlink" Target="https://www.coso.org/Pages/guidance.aspx" TargetMode="Externa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5703" y="264954"/>
            <a:ext cx="7223901" cy="1972334"/>
          </a:xfrm>
          <a:prstGeom prst="rect">
            <a:avLst/>
          </a:prstGeom>
        </p:spPr>
      </p:pic>
      <p:pic>
        <p:nvPicPr>
          <p:cNvPr id="13" name="Picture 12"/>
          <p:cNvPicPr>
            <a:picLocks noChangeAspect="1"/>
          </p:cNvPicPr>
          <p:nvPr/>
        </p:nvPicPr>
        <p:blipFill>
          <a:blip r:embed="rId6"/>
          <a:stretch>
            <a:fillRect/>
          </a:stretch>
        </p:blipFill>
        <p:spPr>
          <a:xfrm>
            <a:off x="6276609" y="3180121"/>
            <a:ext cx="5882401" cy="1972334"/>
          </a:xfrm>
          <a:prstGeom prst="rect">
            <a:avLst/>
          </a:prstGeom>
        </p:spPr>
      </p:pic>
      <p:sp>
        <p:nvSpPr>
          <p:cNvPr id="14" name="TextBox 13"/>
          <p:cNvSpPr txBox="1"/>
          <p:nvPr/>
        </p:nvSpPr>
        <p:spPr>
          <a:xfrm>
            <a:off x="30496" y="544336"/>
            <a:ext cx="7124514" cy="1384995"/>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PMG 611</a:t>
            </a:r>
          </a:p>
          <a:p>
            <a:r>
              <a:rPr lang="en-US" sz="2800" dirty="0">
                <a:solidFill>
                  <a:schemeClr val="bg1"/>
                </a:solidFill>
                <a:latin typeface="Tajawal Medium" panose="00000600000000000000" pitchFamily="2" charset="-78"/>
                <a:cs typeface="Tajawal Medium" panose="00000600000000000000" pitchFamily="2" charset="-78"/>
              </a:rPr>
              <a:t>Enterprise Risk Management</a:t>
            </a:r>
          </a:p>
          <a:p>
            <a:r>
              <a:rPr lang="en-US" sz="2800" dirty="0">
                <a:solidFill>
                  <a:srgbClr val="24A9E1"/>
                </a:solidFill>
                <a:latin typeface="Tajawal Medium" panose="00000600000000000000" pitchFamily="2" charset="-78"/>
                <a:cs typeface="Tajawal Medium" panose="00000600000000000000" pitchFamily="2" charset="-78"/>
              </a:rPr>
              <a:t>Prepared by Dr. Abdullah Jameel Halawany</a:t>
            </a:r>
          </a:p>
        </p:txBody>
      </p:sp>
      <p:sp>
        <p:nvSpPr>
          <p:cNvPr id="16" name="TextBox 15"/>
          <p:cNvSpPr txBox="1"/>
          <p:nvPr/>
        </p:nvSpPr>
        <p:spPr>
          <a:xfrm>
            <a:off x="6646460" y="3634642"/>
            <a:ext cx="5512550" cy="954107"/>
          </a:xfrm>
          <a:prstGeom prst="rect">
            <a:avLst/>
          </a:prstGeom>
          <a:noFill/>
        </p:spPr>
        <p:txBody>
          <a:bodyPr wrap="square" rtlCol="0" anchor="ctr">
            <a:spAutoFit/>
          </a:bodyPr>
          <a:lstStyle/>
          <a:p>
            <a:r>
              <a:rPr lang="en-US" sz="2800" dirty="0">
                <a:solidFill>
                  <a:schemeClr val="bg1"/>
                </a:solidFill>
                <a:cs typeface="Tajawal Medium" panose="00000600000000000000" pitchFamily="2" charset="-78"/>
              </a:rPr>
              <a:t>Lecture 4</a:t>
            </a:r>
          </a:p>
          <a:p>
            <a:r>
              <a:rPr lang="en-US" sz="2800" dirty="0">
                <a:solidFill>
                  <a:schemeClr val="bg1"/>
                </a:solidFill>
                <a:latin typeface="Tajawal Medium" panose="00000600000000000000" pitchFamily="2" charset="-78"/>
                <a:cs typeface="Tajawal Medium" panose="00000600000000000000" pitchFamily="2" charset="-78"/>
              </a:rPr>
              <a:t>ERM Frameworks</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D4991E8-0CD4-410B-8AD2-C8640D39D587}"/>
              </a:ext>
            </a:extLst>
          </p:cNvPr>
          <p:cNvSpPr>
            <a:spLocks noGrp="1"/>
          </p:cNvSpPr>
          <p:nvPr>
            <p:ph type="title"/>
          </p:nvPr>
        </p:nvSpPr>
        <p:spPr/>
        <p:txBody>
          <a:bodyPr/>
          <a:lstStyle/>
          <a:p>
            <a:r>
              <a:rPr lang="en-US" dirty="0"/>
              <a:t>Session Outline</a:t>
            </a:r>
          </a:p>
        </p:txBody>
      </p:sp>
      <p:graphicFrame>
        <p:nvGraphicFramePr>
          <p:cNvPr id="2" name="Content Placeholder 1">
            <a:extLst>
              <a:ext uri="{FF2B5EF4-FFF2-40B4-BE49-F238E27FC236}">
                <a16:creationId xmlns:a16="http://schemas.microsoft.com/office/drawing/2014/main" id="{999ED87C-4618-4037-9F44-228C7CC008BD}"/>
              </a:ext>
            </a:extLst>
          </p:cNvPr>
          <p:cNvGraphicFramePr>
            <a:graphicFrameLocks noGrp="1"/>
          </p:cNvGraphicFramePr>
          <p:nvPr>
            <p:ph idx="1"/>
            <p:extLst>
              <p:ext uri="{D42A27DB-BD31-4B8C-83A1-F6EECF244321}">
                <p14:modId xmlns:p14="http://schemas.microsoft.com/office/powerpoint/2010/main" val="3860583686"/>
              </p:ext>
            </p:extLst>
          </p:nvPr>
        </p:nvGraphicFramePr>
        <p:xfrm>
          <a:off x="1732107" y="1628069"/>
          <a:ext cx="5966552" cy="45092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Content Placeholder 8">
            <a:extLst>
              <a:ext uri="{FF2B5EF4-FFF2-40B4-BE49-F238E27FC236}">
                <a16:creationId xmlns:a16="http://schemas.microsoft.com/office/drawing/2014/main" id="{C18D56AF-D231-4BFD-A0B8-C5A801164EE6}"/>
              </a:ext>
            </a:extLst>
          </p:cNvPr>
          <p:cNvSpPr>
            <a:spLocks noGrp="1"/>
          </p:cNvSpPr>
          <p:nvPr>
            <p:ph idx="13"/>
          </p:nvPr>
        </p:nvSpPr>
        <p:spPr/>
        <p:txBody>
          <a:bodyPr>
            <a:normAutofit/>
          </a:bodyPr>
          <a:lstStyle/>
          <a:p>
            <a:r>
              <a:rPr lang="en-US" sz="3600" dirty="0"/>
              <a:t>Session Outline</a:t>
            </a:r>
          </a:p>
        </p:txBody>
      </p:sp>
      <p:pic>
        <p:nvPicPr>
          <p:cNvPr id="12" name="Picture 11">
            <a:extLst>
              <a:ext uri="{FF2B5EF4-FFF2-40B4-BE49-F238E27FC236}">
                <a16:creationId xmlns:a16="http://schemas.microsoft.com/office/drawing/2014/main" id="{73335B20-E458-476C-AC7C-1BB94BA4A00D}"/>
              </a:ext>
            </a:extLst>
          </p:cNvPr>
          <p:cNvPicPr>
            <a:picLocks noChangeAspect="1"/>
          </p:cNvPicPr>
          <p:nvPr/>
        </p:nvPicPr>
        <p:blipFill>
          <a:blip r:embed="rId7"/>
          <a:stretch>
            <a:fillRect/>
          </a:stretch>
        </p:blipFill>
        <p:spPr>
          <a:xfrm>
            <a:off x="9042500" y="3052453"/>
            <a:ext cx="2673614" cy="1660455"/>
          </a:xfrm>
          <a:prstGeom prst="rect">
            <a:avLst/>
          </a:prstGeom>
        </p:spPr>
      </p:pic>
    </p:spTree>
    <p:extLst>
      <p:ext uri="{BB962C8B-B14F-4D97-AF65-F5344CB8AC3E}">
        <p14:creationId xmlns:p14="http://schemas.microsoft.com/office/powerpoint/2010/main" val="36198716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EF714A6-ACF0-4CCB-876C-F21D34328473}"/>
              </a:ext>
            </a:extLst>
          </p:cNvPr>
          <p:cNvSpPr>
            <a:spLocks noGrp="1"/>
          </p:cNvSpPr>
          <p:nvPr>
            <p:ph type="title"/>
          </p:nvPr>
        </p:nvSpPr>
        <p:spPr/>
        <p:txBody>
          <a:bodyPr/>
          <a:lstStyle/>
          <a:p>
            <a:r>
              <a:rPr lang="en-US" sz="6600" dirty="0"/>
              <a:t>Introduction </a:t>
            </a:r>
          </a:p>
        </p:txBody>
      </p:sp>
      <p:sp>
        <p:nvSpPr>
          <p:cNvPr id="7" name="Content Placeholder 6">
            <a:extLst>
              <a:ext uri="{FF2B5EF4-FFF2-40B4-BE49-F238E27FC236}">
                <a16:creationId xmlns:a16="http://schemas.microsoft.com/office/drawing/2014/main" id="{E1C9D1E7-2761-4161-A96A-3978437939A6}"/>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29799245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A47BAFA-3F95-407D-9572-FB0DCB68E2BC}"/>
              </a:ext>
            </a:extLst>
          </p:cNvPr>
          <p:cNvSpPr>
            <a:spLocks noGrp="1"/>
          </p:cNvSpPr>
          <p:nvPr>
            <p:ph idx="1"/>
          </p:nvPr>
        </p:nvSpPr>
        <p:spPr>
          <a:xfrm>
            <a:off x="300868" y="1667741"/>
            <a:ext cx="11572684" cy="4692116"/>
          </a:xfrm>
        </p:spPr>
        <p:txBody>
          <a:bodyPr>
            <a:normAutofit/>
          </a:bodyPr>
          <a:lstStyle/>
          <a:p>
            <a:pPr>
              <a:lnSpc>
                <a:spcPct val="200000"/>
              </a:lnSpc>
            </a:pPr>
            <a:r>
              <a:rPr lang="en-US" sz="2000" dirty="0"/>
              <a:t>Every enterprise, whether for-profit commercial, not-for-profit, or a governmental agency, exists to provide value for its stakeholders.</a:t>
            </a:r>
          </a:p>
          <a:p>
            <a:pPr>
              <a:lnSpc>
                <a:spcPct val="200000"/>
              </a:lnSpc>
            </a:pPr>
            <a:r>
              <a:rPr lang="en-US" sz="2000" dirty="0"/>
              <a:t>That stakeholder value is created, preserved, or even can be eroded through management decisions at all levels of the enterprise and in all of its activities, ranging from day-to-day regular operations to setting strategies for future but uncertain endeavors. </a:t>
            </a:r>
          </a:p>
          <a:p>
            <a:pPr>
              <a:lnSpc>
                <a:spcPct val="200000"/>
              </a:lnSpc>
            </a:pPr>
            <a:r>
              <a:rPr lang="en-US" sz="2000" kern="1200" dirty="0">
                <a:solidFill>
                  <a:srgbClr val="000000"/>
                </a:solidFill>
                <a:effectLst/>
                <a:latin typeface="Calibri" panose="020F0502020204030204" pitchFamily="34" charset="0"/>
                <a:ea typeface="+mn-ea"/>
                <a:cs typeface="+mn-cs"/>
              </a:rPr>
              <a:t>All of them are subject to uncertainties or risks. </a:t>
            </a:r>
            <a:endParaRPr lang="en-US" sz="2800" dirty="0"/>
          </a:p>
        </p:txBody>
      </p:sp>
      <p:sp>
        <p:nvSpPr>
          <p:cNvPr id="3" name="Title 2">
            <a:extLst>
              <a:ext uri="{FF2B5EF4-FFF2-40B4-BE49-F238E27FC236}">
                <a16:creationId xmlns:a16="http://schemas.microsoft.com/office/drawing/2014/main" id="{EB86879F-B6DB-45E4-9D5A-1D871FF721A4}"/>
              </a:ext>
            </a:extLst>
          </p:cNvPr>
          <p:cNvSpPr>
            <a:spLocks noGrp="1"/>
          </p:cNvSpPr>
          <p:nvPr>
            <p:ph type="title"/>
          </p:nvPr>
        </p:nvSpPr>
        <p:spPr/>
        <p:txBody>
          <a:bodyPr/>
          <a:lstStyle/>
          <a:p>
            <a:r>
              <a:rPr lang="en-US" dirty="0"/>
              <a:t>Introduction</a:t>
            </a:r>
          </a:p>
        </p:txBody>
      </p:sp>
      <p:sp>
        <p:nvSpPr>
          <p:cNvPr id="4" name="Slide Number Placeholder 3">
            <a:extLst>
              <a:ext uri="{FF2B5EF4-FFF2-40B4-BE49-F238E27FC236}">
                <a16:creationId xmlns:a16="http://schemas.microsoft.com/office/drawing/2014/main" id="{29C70B74-C743-4851-95F8-993940AB3D63}"/>
              </a:ext>
            </a:extLst>
          </p:cNvPr>
          <p:cNvSpPr>
            <a:spLocks noGrp="1"/>
          </p:cNvSpPr>
          <p:nvPr>
            <p:ph type="sldNum" sz="quarter" idx="12"/>
          </p:nvPr>
        </p:nvSpPr>
        <p:spPr/>
        <p:txBody>
          <a:bodyPr/>
          <a:lstStyle/>
          <a:p>
            <a:r>
              <a:rPr lang="en-US" dirty="0"/>
              <a:t>L4 - </a:t>
            </a:r>
            <a:fld id="{FDED41F8-FC0F-4085-8150-313B6CF05213}" type="slidenum">
              <a:rPr lang="en-US" smtClean="0"/>
              <a:pPr/>
              <a:t>4</a:t>
            </a:fld>
            <a:endParaRPr lang="en-US" dirty="0"/>
          </a:p>
        </p:txBody>
      </p:sp>
    </p:spTree>
    <p:extLst>
      <p:ext uri="{BB962C8B-B14F-4D97-AF65-F5344CB8AC3E}">
        <p14:creationId xmlns:p14="http://schemas.microsoft.com/office/powerpoint/2010/main" val="2886192092"/>
      </p:ext>
    </p:extLst>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A47BAFA-3F95-407D-9572-FB0DCB68E2BC}"/>
              </a:ext>
            </a:extLst>
          </p:cNvPr>
          <p:cNvSpPr>
            <a:spLocks noGrp="1"/>
          </p:cNvSpPr>
          <p:nvPr>
            <p:ph idx="1"/>
          </p:nvPr>
        </p:nvSpPr>
        <p:spPr/>
        <p:txBody>
          <a:bodyPr>
            <a:normAutofit/>
          </a:bodyPr>
          <a:lstStyle/>
          <a:p>
            <a:r>
              <a:rPr lang="en-US" kern="1200" dirty="0">
                <a:solidFill>
                  <a:srgbClr val="000000"/>
                </a:solidFill>
                <a:effectLst/>
                <a:latin typeface="Calibri" panose="020F0502020204030204" pitchFamily="34" charset="0"/>
                <a:ea typeface="+mn-ea"/>
                <a:cs typeface="+mn-cs"/>
              </a:rPr>
              <a:t>Over past years, enterprises generally have had two problems with this risk versus adjusted return decision model.</a:t>
            </a:r>
          </a:p>
          <a:p>
            <a:pPr marL="457200" indent="-457200">
              <a:buFont typeface="+mj-lt"/>
              <a:buAutoNum type="arabicPeriod"/>
            </a:pPr>
            <a:r>
              <a:rPr lang="en-US" dirty="0"/>
              <a:t>had not been a good and consistently accepted definition of risk across the overall enterprise.</a:t>
            </a:r>
          </a:p>
          <a:p>
            <a:pPr marL="457200" indent="-457200">
              <a:buFont typeface="+mj-lt"/>
              <a:buAutoNum type="arabicPeriod"/>
            </a:pPr>
            <a:r>
              <a:rPr lang="en-US" dirty="0"/>
              <a:t>often do not think of risks in a total enterprise sense but usually only on the basis of risk component by component.</a:t>
            </a:r>
          </a:p>
        </p:txBody>
      </p:sp>
      <p:sp>
        <p:nvSpPr>
          <p:cNvPr id="3" name="Title 2">
            <a:extLst>
              <a:ext uri="{FF2B5EF4-FFF2-40B4-BE49-F238E27FC236}">
                <a16:creationId xmlns:a16="http://schemas.microsoft.com/office/drawing/2014/main" id="{EB86879F-B6DB-45E4-9D5A-1D871FF721A4}"/>
              </a:ext>
            </a:extLst>
          </p:cNvPr>
          <p:cNvSpPr>
            <a:spLocks noGrp="1"/>
          </p:cNvSpPr>
          <p:nvPr>
            <p:ph type="title"/>
          </p:nvPr>
        </p:nvSpPr>
        <p:spPr/>
        <p:txBody>
          <a:bodyPr/>
          <a:lstStyle/>
          <a:p>
            <a:r>
              <a:rPr lang="en-US" dirty="0"/>
              <a:t>Introduction</a:t>
            </a:r>
          </a:p>
        </p:txBody>
      </p:sp>
      <p:sp>
        <p:nvSpPr>
          <p:cNvPr id="4" name="Slide Number Placeholder 3">
            <a:extLst>
              <a:ext uri="{FF2B5EF4-FFF2-40B4-BE49-F238E27FC236}">
                <a16:creationId xmlns:a16="http://schemas.microsoft.com/office/drawing/2014/main" id="{29C70B74-C743-4851-95F8-993940AB3D63}"/>
              </a:ext>
            </a:extLst>
          </p:cNvPr>
          <p:cNvSpPr>
            <a:spLocks noGrp="1"/>
          </p:cNvSpPr>
          <p:nvPr>
            <p:ph type="sldNum" sz="quarter" idx="12"/>
          </p:nvPr>
        </p:nvSpPr>
        <p:spPr/>
        <p:txBody>
          <a:bodyPr/>
          <a:lstStyle/>
          <a:p>
            <a:r>
              <a:rPr lang="en-US" dirty="0"/>
              <a:t>L4 - </a:t>
            </a:r>
            <a:fld id="{FDED41F8-FC0F-4085-8150-313B6CF05213}" type="slidenum">
              <a:rPr lang="en-US" smtClean="0"/>
              <a:pPr/>
              <a:t>5</a:t>
            </a:fld>
            <a:endParaRPr lang="en-US" dirty="0"/>
          </a:p>
        </p:txBody>
      </p:sp>
    </p:spTree>
    <p:extLst>
      <p:ext uri="{BB962C8B-B14F-4D97-AF65-F5344CB8AC3E}">
        <p14:creationId xmlns:p14="http://schemas.microsoft.com/office/powerpoint/2010/main" val="16379728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A picture containing text, screenshot, sign&#10;&#10;Description automatically generated">
            <a:extLst>
              <a:ext uri="{FF2B5EF4-FFF2-40B4-BE49-F238E27FC236}">
                <a16:creationId xmlns:a16="http://schemas.microsoft.com/office/drawing/2014/main" id="{ACDEE5CF-0FB8-4CAA-98FF-57DD0E71A3B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907441" y="1936267"/>
            <a:ext cx="10377117" cy="4129548"/>
          </a:xfrm>
        </p:spPr>
      </p:pic>
      <p:sp>
        <p:nvSpPr>
          <p:cNvPr id="3" name="Title 2">
            <a:extLst>
              <a:ext uri="{FF2B5EF4-FFF2-40B4-BE49-F238E27FC236}">
                <a16:creationId xmlns:a16="http://schemas.microsoft.com/office/drawing/2014/main" id="{E205ADBF-DCE8-4CE8-A2DE-573F9CC2C721}"/>
              </a:ext>
            </a:extLst>
          </p:cNvPr>
          <p:cNvSpPr>
            <a:spLocks noGrp="1"/>
          </p:cNvSpPr>
          <p:nvPr>
            <p:ph type="title"/>
          </p:nvPr>
        </p:nvSpPr>
        <p:spPr/>
        <p:txBody>
          <a:bodyPr/>
          <a:lstStyle/>
          <a:p>
            <a:r>
              <a:rPr lang="en-US" dirty="0"/>
              <a:t>Traditional Approach to Risk Management</a:t>
            </a:r>
          </a:p>
        </p:txBody>
      </p:sp>
      <p:sp>
        <p:nvSpPr>
          <p:cNvPr id="4" name="Slide Number Placeholder 3">
            <a:extLst>
              <a:ext uri="{FF2B5EF4-FFF2-40B4-BE49-F238E27FC236}">
                <a16:creationId xmlns:a16="http://schemas.microsoft.com/office/drawing/2014/main" id="{A8495983-F661-4822-A594-2CC3E6AAF503}"/>
              </a:ext>
            </a:extLst>
          </p:cNvPr>
          <p:cNvSpPr>
            <a:spLocks noGrp="1"/>
          </p:cNvSpPr>
          <p:nvPr>
            <p:ph type="sldNum" sz="quarter" idx="12"/>
          </p:nvPr>
        </p:nvSpPr>
        <p:spPr/>
        <p:txBody>
          <a:bodyPr/>
          <a:lstStyle/>
          <a:p>
            <a:r>
              <a:rPr lang="en-US"/>
              <a:t>L4 - </a:t>
            </a:r>
            <a:fld id="{FDED41F8-FC0F-4085-8150-313B6CF05213}" type="slidenum">
              <a:rPr lang="en-US" smtClean="0"/>
              <a:pPr/>
              <a:t>6</a:t>
            </a:fld>
            <a:endParaRPr lang="en-US" dirty="0"/>
          </a:p>
        </p:txBody>
      </p:sp>
    </p:spTree>
    <p:extLst>
      <p:ext uri="{BB962C8B-B14F-4D97-AF65-F5344CB8AC3E}">
        <p14:creationId xmlns:p14="http://schemas.microsoft.com/office/powerpoint/2010/main" val="30868162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Diagram&#10;&#10;Description automatically generated">
            <a:extLst>
              <a:ext uri="{FF2B5EF4-FFF2-40B4-BE49-F238E27FC236}">
                <a16:creationId xmlns:a16="http://schemas.microsoft.com/office/drawing/2014/main" id="{E12604FC-9E16-4982-ABEA-51EC2D6DE44B}"/>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959" t="2767" r="904"/>
          <a:stretch/>
        </p:blipFill>
        <p:spPr>
          <a:xfrm>
            <a:off x="1575619" y="1548581"/>
            <a:ext cx="9040762" cy="5238971"/>
          </a:xfrm>
        </p:spPr>
      </p:pic>
      <p:sp>
        <p:nvSpPr>
          <p:cNvPr id="3" name="Title 2">
            <a:extLst>
              <a:ext uri="{FF2B5EF4-FFF2-40B4-BE49-F238E27FC236}">
                <a16:creationId xmlns:a16="http://schemas.microsoft.com/office/drawing/2014/main" id="{E205ADBF-DCE8-4CE8-A2DE-573F9CC2C721}"/>
              </a:ext>
            </a:extLst>
          </p:cNvPr>
          <p:cNvSpPr>
            <a:spLocks noGrp="1"/>
          </p:cNvSpPr>
          <p:nvPr>
            <p:ph type="title"/>
          </p:nvPr>
        </p:nvSpPr>
        <p:spPr/>
        <p:txBody>
          <a:bodyPr>
            <a:normAutofit fontScale="90000"/>
          </a:bodyPr>
          <a:lstStyle/>
          <a:p>
            <a:r>
              <a:rPr lang="en-US" dirty="0"/>
              <a:t>Currently Unknown, But Knowable Risks Overlooked by Traditional Risk Management</a:t>
            </a:r>
          </a:p>
        </p:txBody>
      </p:sp>
      <p:sp>
        <p:nvSpPr>
          <p:cNvPr id="4" name="Slide Number Placeholder 3">
            <a:extLst>
              <a:ext uri="{FF2B5EF4-FFF2-40B4-BE49-F238E27FC236}">
                <a16:creationId xmlns:a16="http://schemas.microsoft.com/office/drawing/2014/main" id="{A8495983-F661-4822-A594-2CC3E6AAF503}"/>
              </a:ext>
            </a:extLst>
          </p:cNvPr>
          <p:cNvSpPr>
            <a:spLocks noGrp="1"/>
          </p:cNvSpPr>
          <p:nvPr>
            <p:ph type="sldNum" sz="quarter" idx="12"/>
          </p:nvPr>
        </p:nvSpPr>
        <p:spPr/>
        <p:txBody>
          <a:bodyPr/>
          <a:lstStyle/>
          <a:p>
            <a:r>
              <a:rPr lang="en-US"/>
              <a:t>L4 - </a:t>
            </a:r>
            <a:fld id="{FDED41F8-FC0F-4085-8150-313B6CF05213}" type="slidenum">
              <a:rPr lang="en-US" smtClean="0"/>
              <a:pPr/>
              <a:t>7</a:t>
            </a:fld>
            <a:endParaRPr lang="en-US" dirty="0"/>
          </a:p>
        </p:txBody>
      </p:sp>
    </p:spTree>
    <p:extLst>
      <p:ext uri="{BB962C8B-B14F-4D97-AF65-F5344CB8AC3E}">
        <p14:creationId xmlns:p14="http://schemas.microsoft.com/office/powerpoint/2010/main" val="8601803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Diagram&#10;&#10;Description automatically generated">
            <a:extLst>
              <a:ext uri="{FF2B5EF4-FFF2-40B4-BE49-F238E27FC236}">
                <a16:creationId xmlns:a16="http://schemas.microsoft.com/office/drawing/2014/main" id="{0913A7D7-9AD0-4508-BDD4-E3334FFB066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46162" y="1356657"/>
            <a:ext cx="10836322" cy="5136217"/>
          </a:xfrm>
        </p:spPr>
      </p:pic>
      <p:sp>
        <p:nvSpPr>
          <p:cNvPr id="3" name="Title 2">
            <a:extLst>
              <a:ext uri="{FF2B5EF4-FFF2-40B4-BE49-F238E27FC236}">
                <a16:creationId xmlns:a16="http://schemas.microsoft.com/office/drawing/2014/main" id="{E82D9A49-B92C-4E2F-B1AE-A4296746FB46}"/>
              </a:ext>
            </a:extLst>
          </p:cNvPr>
          <p:cNvSpPr>
            <a:spLocks noGrp="1"/>
          </p:cNvSpPr>
          <p:nvPr>
            <p:ph type="title"/>
          </p:nvPr>
        </p:nvSpPr>
        <p:spPr/>
        <p:txBody>
          <a:bodyPr/>
          <a:lstStyle/>
          <a:p>
            <a:r>
              <a:rPr lang="en-US" dirty="0"/>
              <a:t>ERM Should Inform Strategy of the Business</a:t>
            </a:r>
          </a:p>
        </p:txBody>
      </p:sp>
      <p:sp>
        <p:nvSpPr>
          <p:cNvPr id="4" name="Slide Number Placeholder 3">
            <a:extLst>
              <a:ext uri="{FF2B5EF4-FFF2-40B4-BE49-F238E27FC236}">
                <a16:creationId xmlns:a16="http://schemas.microsoft.com/office/drawing/2014/main" id="{C200324E-FE33-44A3-AB3E-DE8A2FCA2721}"/>
              </a:ext>
            </a:extLst>
          </p:cNvPr>
          <p:cNvSpPr>
            <a:spLocks noGrp="1"/>
          </p:cNvSpPr>
          <p:nvPr>
            <p:ph type="sldNum" sz="quarter" idx="12"/>
          </p:nvPr>
        </p:nvSpPr>
        <p:spPr/>
        <p:txBody>
          <a:bodyPr/>
          <a:lstStyle/>
          <a:p>
            <a:r>
              <a:rPr lang="en-US"/>
              <a:t>L4 - </a:t>
            </a:r>
            <a:fld id="{FDED41F8-FC0F-4085-8150-313B6CF05213}" type="slidenum">
              <a:rPr lang="en-US" smtClean="0"/>
              <a:pPr/>
              <a:t>8</a:t>
            </a:fld>
            <a:endParaRPr lang="en-US" dirty="0"/>
          </a:p>
        </p:txBody>
      </p:sp>
    </p:spTree>
    <p:extLst>
      <p:ext uri="{BB962C8B-B14F-4D97-AF65-F5344CB8AC3E}">
        <p14:creationId xmlns:p14="http://schemas.microsoft.com/office/powerpoint/2010/main" val="25957465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ERM</a:t>
            </a:r>
          </a:p>
        </p:txBody>
      </p:sp>
      <p:sp>
        <p:nvSpPr>
          <p:cNvPr id="3" name="Content Placeholder 2"/>
          <p:cNvSpPr>
            <a:spLocks noGrp="1"/>
          </p:cNvSpPr>
          <p:nvPr>
            <p:ph idx="1"/>
          </p:nvPr>
        </p:nvSpPr>
        <p:spPr/>
        <p:txBody>
          <a:bodyPr>
            <a:normAutofit lnSpcReduction="10000"/>
          </a:bodyPr>
          <a:lstStyle/>
          <a:p>
            <a:r>
              <a:rPr lang="en-US" dirty="0"/>
              <a:t>Provides a comprehensive and systematic approach to more proactive and holistic risk management</a:t>
            </a:r>
          </a:p>
          <a:p>
            <a:r>
              <a:rPr lang="en-US" dirty="0"/>
              <a:t>Provides a common lexicon of risk terminology, and provides direction and guidance for implementing ERM</a:t>
            </a:r>
          </a:p>
          <a:p>
            <a:r>
              <a:rPr lang="en-US" dirty="0"/>
              <a:t>Requires that organizations examine their complete portfolio of risks, consider how those risks interrelate, and that management develops an appropriate risk mitigation approach to address these risks in a manner that is consistent with the organization’s strategy and risk appetite</a:t>
            </a:r>
          </a:p>
          <a:p>
            <a:endParaRPr lang="en-US" dirty="0"/>
          </a:p>
        </p:txBody>
      </p:sp>
      <p:sp>
        <p:nvSpPr>
          <p:cNvPr id="4" name="Slide Number Placeholder 3">
            <a:extLst>
              <a:ext uri="{FF2B5EF4-FFF2-40B4-BE49-F238E27FC236}">
                <a16:creationId xmlns:a16="http://schemas.microsoft.com/office/drawing/2014/main" id="{8BFD042D-8F09-4152-8FEA-842201A4A0D2}"/>
              </a:ext>
            </a:extLst>
          </p:cNvPr>
          <p:cNvSpPr>
            <a:spLocks noGrp="1"/>
          </p:cNvSpPr>
          <p:nvPr>
            <p:ph type="sldNum" sz="quarter" idx="12"/>
          </p:nvPr>
        </p:nvSpPr>
        <p:spPr>
          <a:xfrm>
            <a:off x="11013739" y="6582714"/>
            <a:ext cx="1166972" cy="204838"/>
          </a:xfrm>
        </p:spPr>
        <p:txBody>
          <a:bodyPr/>
          <a:lstStyle/>
          <a:p>
            <a:r>
              <a:rPr lang="en-US" dirty="0"/>
              <a:t>L4 - </a:t>
            </a:r>
            <a:fld id="{FDED41F8-FC0F-4085-8150-313B6CF05213}" type="slidenum">
              <a:rPr lang="en-US" smtClean="0"/>
              <a:pPr/>
              <a:t>9</a:t>
            </a:fld>
            <a:endParaRPr lang="en-US" dirty="0"/>
          </a:p>
        </p:txBody>
      </p:sp>
    </p:spTree>
    <p:extLst>
      <p:ext uri="{BB962C8B-B14F-4D97-AF65-F5344CB8AC3E}">
        <p14:creationId xmlns:p14="http://schemas.microsoft.com/office/powerpoint/2010/main" val="3679376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3">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ERM</a:t>
            </a:r>
          </a:p>
        </p:txBody>
      </p:sp>
      <p:sp>
        <p:nvSpPr>
          <p:cNvPr id="3" name="Content Placeholder 2"/>
          <p:cNvSpPr>
            <a:spLocks noGrp="1"/>
          </p:cNvSpPr>
          <p:nvPr>
            <p:ph idx="1"/>
          </p:nvPr>
        </p:nvSpPr>
        <p:spPr>
          <a:xfrm>
            <a:off x="207299" y="1419368"/>
            <a:ext cx="11777401" cy="5073505"/>
          </a:xfrm>
        </p:spPr>
        <p:txBody>
          <a:bodyPr>
            <a:normAutofit/>
          </a:bodyPr>
          <a:lstStyle/>
          <a:p>
            <a:pPr>
              <a:lnSpc>
                <a:spcPct val="200000"/>
              </a:lnSpc>
            </a:pPr>
            <a:r>
              <a:rPr lang="en-US" sz="2300" dirty="0"/>
              <a:t>ERM process begins with a rich understanding of </a:t>
            </a:r>
            <a:r>
              <a:rPr lang="en-US" sz="2300" b="1" dirty="0">
                <a:solidFill>
                  <a:srgbClr val="FF0000"/>
                </a:solidFill>
              </a:rPr>
              <a:t>what’s most important </a:t>
            </a:r>
            <a:r>
              <a:rPr lang="en-US" sz="2300" dirty="0"/>
              <a:t>for the business’ short-term and long-term success.</a:t>
            </a:r>
          </a:p>
          <a:p>
            <a:pPr>
              <a:lnSpc>
                <a:spcPct val="200000"/>
              </a:lnSpc>
            </a:pPr>
            <a:r>
              <a:rPr lang="en-US" sz="2300" dirty="0"/>
              <a:t>ERM uses a strategic lens to pinpoint emerging risks potentially affecting current core business drives and new strategic initiatives.</a:t>
            </a:r>
          </a:p>
          <a:p>
            <a:pPr>
              <a:lnSpc>
                <a:spcPct val="200000"/>
              </a:lnSpc>
            </a:pPr>
            <a:r>
              <a:rPr lang="en-US" sz="2300" dirty="0"/>
              <a:t>The goal of an ERM process is to generate an understanding of the top risks that management collectively believes are the current most critical risks to the strategic success of the enterprise.</a:t>
            </a:r>
          </a:p>
        </p:txBody>
      </p:sp>
      <p:sp>
        <p:nvSpPr>
          <p:cNvPr id="4" name="Slide Number Placeholder 3">
            <a:extLst>
              <a:ext uri="{FF2B5EF4-FFF2-40B4-BE49-F238E27FC236}">
                <a16:creationId xmlns:a16="http://schemas.microsoft.com/office/drawing/2014/main" id="{8BFD042D-8F09-4152-8FEA-842201A4A0D2}"/>
              </a:ext>
            </a:extLst>
          </p:cNvPr>
          <p:cNvSpPr>
            <a:spLocks noGrp="1"/>
          </p:cNvSpPr>
          <p:nvPr>
            <p:ph type="sldNum" sz="quarter" idx="12"/>
          </p:nvPr>
        </p:nvSpPr>
        <p:spPr>
          <a:xfrm>
            <a:off x="11013739" y="6582714"/>
            <a:ext cx="1166972" cy="204838"/>
          </a:xfrm>
        </p:spPr>
        <p:txBody>
          <a:bodyPr/>
          <a:lstStyle/>
          <a:p>
            <a:r>
              <a:rPr lang="en-US" dirty="0"/>
              <a:t>L4 - </a:t>
            </a:r>
            <a:fld id="{FDED41F8-FC0F-4085-8150-313B6CF05213}" type="slidenum">
              <a:rPr lang="en-US" smtClean="0"/>
              <a:pPr/>
              <a:t>10</a:t>
            </a:fld>
            <a:endParaRPr lang="en-US" dirty="0"/>
          </a:p>
        </p:txBody>
      </p:sp>
    </p:spTree>
    <p:extLst>
      <p:ext uri="{BB962C8B-B14F-4D97-AF65-F5344CB8AC3E}">
        <p14:creationId xmlns:p14="http://schemas.microsoft.com/office/powerpoint/2010/main" val="3789568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xEl>
                                              <p:pRg st="0" end="0"/>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3">
                                            <p:txEl>
                                              <p:pRg st="1" end="1"/>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3">
                                            <p:txEl>
                                              <p:pRg st="2" end="2"/>
                                            </p:txEl>
                                          </p:spTgt>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B84ACCB-4E93-4D0A-8EFA-18F3C5069AF9}"/>
              </a:ext>
            </a:extLst>
          </p:cNvPr>
          <p:cNvSpPr>
            <a:spLocks noGrp="1"/>
          </p:cNvSpPr>
          <p:nvPr>
            <p:ph idx="1"/>
          </p:nvPr>
        </p:nvSpPr>
        <p:spPr/>
        <p:txBody>
          <a:bodyPr/>
          <a:lstStyle/>
          <a:p>
            <a:endParaRPr lang="en-US"/>
          </a:p>
        </p:txBody>
      </p:sp>
      <p:sp>
        <p:nvSpPr>
          <p:cNvPr id="3" name="Title 2">
            <a:extLst>
              <a:ext uri="{FF2B5EF4-FFF2-40B4-BE49-F238E27FC236}">
                <a16:creationId xmlns:a16="http://schemas.microsoft.com/office/drawing/2014/main" id="{4622D373-6D37-4803-83A7-A61658707969}"/>
              </a:ext>
            </a:extLst>
          </p:cNvPr>
          <p:cNvSpPr>
            <a:spLocks noGrp="1"/>
          </p:cNvSpPr>
          <p:nvPr>
            <p:ph type="title"/>
          </p:nvPr>
        </p:nvSpPr>
        <p:spPr/>
        <p:txBody>
          <a:bodyPr/>
          <a:lstStyle/>
          <a:p>
            <a:endParaRPr lang="en-US"/>
          </a:p>
        </p:txBody>
      </p:sp>
      <p:sp>
        <p:nvSpPr>
          <p:cNvPr id="4" name="Slide Number Placeholder 3">
            <a:extLst>
              <a:ext uri="{FF2B5EF4-FFF2-40B4-BE49-F238E27FC236}">
                <a16:creationId xmlns:a16="http://schemas.microsoft.com/office/drawing/2014/main" id="{B4327010-6CFF-493F-8911-8780FF67F68B}"/>
              </a:ext>
            </a:extLst>
          </p:cNvPr>
          <p:cNvSpPr>
            <a:spLocks noGrp="1"/>
          </p:cNvSpPr>
          <p:nvPr>
            <p:ph type="sldNum" sz="quarter" idx="12"/>
          </p:nvPr>
        </p:nvSpPr>
        <p:spPr/>
        <p:txBody>
          <a:bodyPr/>
          <a:lstStyle/>
          <a:p>
            <a:r>
              <a:rPr lang="en-US"/>
              <a:t>L4 - </a:t>
            </a:r>
            <a:fld id="{FDED41F8-FC0F-4085-8150-313B6CF05213}" type="slidenum">
              <a:rPr lang="en-US" smtClean="0"/>
              <a:pPr/>
              <a:t>11</a:t>
            </a:fld>
            <a:endParaRPr lang="en-US" dirty="0"/>
          </a:p>
        </p:txBody>
      </p:sp>
      <p:pic>
        <p:nvPicPr>
          <p:cNvPr id="6" name="Picture 5">
            <a:extLst>
              <a:ext uri="{FF2B5EF4-FFF2-40B4-BE49-F238E27FC236}">
                <a16:creationId xmlns:a16="http://schemas.microsoft.com/office/drawing/2014/main" id="{BFDDA19D-BF71-4334-BEEA-62EA035C1086}"/>
              </a:ext>
            </a:extLst>
          </p:cNvPr>
          <p:cNvPicPr>
            <a:picLocks noChangeAspect="1"/>
          </p:cNvPicPr>
          <p:nvPr/>
        </p:nvPicPr>
        <p:blipFill>
          <a:blip r:embed="rId2"/>
          <a:stretch>
            <a:fillRect/>
          </a:stretch>
        </p:blipFill>
        <p:spPr>
          <a:xfrm>
            <a:off x="2470150" y="1667741"/>
            <a:ext cx="8179917" cy="4509222"/>
          </a:xfrm>
          <a:prstGeom prst="rect">
            <a:avLst/>
          </a:prstGeom>
        </p:spPr>
      </p:pic>
    </p:spTree>
    <p:extLst>
      <p:ext uri="{BB962C8B-B14F-4D97-AF65-F5344CB8AC3E}">
        <p14:creationId xmlns:p14="http://schemas.microsoft.com/office/powerpoint/2010/main" val="39929613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EF714A6-ACF0-4CCB-876C-F21D34328473}"/>
              </a:ext>
            </a:extLst>
          </p:cNvPr>
          <p:cNvSpPr>
            <a:spLocks noGrp="1"/>
          </p:cNvSpPr>
          <p:nvPr>
            <p:ph type="title"/>
          </p:nvPr>
        </p:nvSpPr>
        <p:spPr/>
        <p:txBody>
          <a:bodyPr>
            <a:normAutofit fontScale="90000"/>
          </a:bodyPr>
          <a:lstStyle/>
          <a:p>
            <a:r>
              <a:rPr lang="en-US" sz="6600" dirty="0"/>
              <a:t>COSO ERM Framework </a:t>
            </a:r>
          </a:p>
        </p:txBody>
      </p:sp>
      <p:sp>
        <p:nvSpPr>
          <p:cNvPr id="7" name="Content Placeholder 6">
            <a:extLst>
              <a:ext uri="{FF2B5EF4-FFF2-40B4-BE49-F238E27FC236}">
                <a16:creationId xmlns:a16="http://schemas.microsoft.com/office/drawing/2014/main" id="{E1C9D1E7-2761-4161-A96A-3978437939A6}"/>
              </a:ext>
            </a:extLst>
          </p:cNvPr>
          <p:cNvSpPr>
            <a:spLocks noGrp="1"/>
          </p:cNvSpPr>
          <p:nvPr>
            <p:ph idx="1"/>
          </p:nvPr>
        </p:nvSpPr>
        <p:spPr/>
        <p:txBody>
          <a:bodyPr/>
          <a:lstStyle/>
          <a:p>
            <a:endParaRPr lang="en-US" dirty="0"/>
          </a:p>
        </p:txBody>
      </p:sp>
      <p:pic>
        <p:nvPicPr>
          <p:cNvPr id="2" name="Picture 1">
            <a:extLst>
              <a:ext uri="{FF2B5EF4-FFF2-40B4-BE49-F238E27FC236}">
                <a16:creationId xmlns:a16="http://schemas.microsoft.com/office/drawing/2014/main" id="{D4D3768E-BB4B-4008-B6CC-3712DECD9041}"/>
              </a:ext>
            </a:extLst>
          </p:cNvPr>
          <p:cNvPicPr>
            <a:picLocks noChangeAspect="1"/>
          </p:cNvPicPr>
          <p:nvPr/>
        </p:nvPicPr>
        <p:blipFill>
          <a:blip r:embed="rId2"/>
          <a:stretch>
            <a:fillRect/>
          </a:stretch>
        </p:blipFill>
        <p:spPr>
          <a:xfrm>
            <a:off x="1426618" y="3828665"/>
            <a:ext cx="5628971" cy="2218763"/>
          </a:xfrm>
          <a:prstGeom prst="rect">
            <a:avLst/>
          </a:prstGeom>
        </p:spPr>
      </p:pic>
    </p:spTree>
    <p:extLst>
      <p:ext uri="{BB962C8B-B14F-4D97-AF65-F5344CB8AC3E}">
        <p14:creationId xmlns:p14="http://schemas.microsoft.com/office/powerpoint/2010/main" val="3383252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COSO Definition for ERM</a:t>
            </a:r>
          </a:p>
        </p:txBody>
      </p:sp>
      <p:sp>
        <p:nvSpPr>
          <p:cNvPr id="5" name="Content Placeholder 4"/>
          <p:cNvSpPr>
            <a:spLocks noGrp="1"/>
          </p:cNvSpPr>
          <p:nvPr>
            <p:ph idx="1"/>
          </p:nvPr>
        </p:nvSpPr>
        <p:spPr>
          <a:xfrm>
            <a:off x="300868" y="1542197"/>
            <a:ext cx="11572684" cy="4634766"/>
          </a:xfrm>
        </p:spPr>
        <p:txBody>
          <a:bodyPr>
            <a:normAutofit/>
          </a:bodyPr>
          <a:lstStyle/>
          <a:p>
            <a:pPr marL="109538" indent="0">
              <a:lnSpc>
                <a:spcPct val="200000"/>
              </a:lnSpc>
              <a:buNone/>
            </a:pPr>
            <a:r>
              <a:rPr lang="en-US" dirty="0"/>
              <a:t>Enterprise Risk Management (ERM) is defined by the Committee of Sponsoring Organizations (COSO) as </a:t>
            </a:r>
          </a:p>
          <a:p>
            <a:pPr marL="109538" indent="0">
              <a:lnSpc>
                <a:spcPct val="200000"/>
              </a:lnSpc>
              <a:buNone/>
            </a:pPr>
            <a:r>
              <a:rPr lang="en-US" dirty="0"/>
              <a:t>“a process, effected by an entity’s board of directors, management and other personnel, applied in strategy-setting and across the enterprise, designed to identify potential events that may affect the entity, and manage risk to be within its risk appetite, to provide reasonable assurance regarding the achievement of entity objectives.”</a:t>
            </a:r>
          </a:p>
        </p:txBody>
      </p:sp>
      <p:sp>
        <p:nvSpPr>
          <p:cNvPr id="4" name="Slide Number Placeholder 3">
            <a:extLst>
              <a:ext uri="{FF2B5EF4-FFF2-40B4-BE49-F238E27FC236}">
                <a16:creationId xmlns:a16="http://schemas.microsoft.com/office/drawing/2014/main" id="{F762739E-E82D-4235-AADC-607C0EFD8EBD}"/>
              </a:ext>
            </a:extLst>
          </p:cNvPr>
          <p:cNvSpPr>
            <a:spLocks noGrp="1"/>
          </p:cNvSpPr>
          <p:nvPr>
            <p:ph type="sldNum" sz="quarter" idx="12"/>
          </p:nvPr>
        </p:nvSpPr>
        <p:spPr>
          <a:xfrm>
            <a:off x="11013739" y="6582714"/>
            <a:ext cx="1166972" cy="204838"/>
          </a:xfrm>
        </p:spPr>
        <p:txBody>
          <a:bodyPr/>
          <a:lstStyle/>
          <a:p>
            <a:r>
              <a:rPr lang="en-US" dirty="0"/>
              <a:t>L4 - </a:t>
            </a:r>
            <a:fld id="{FDED41F8-FC0F-4085-8150-313B6CF05213}" type="slidenum">
              <a:rPr lang="en-US" smtClean="0"/>
              <a:pPr/>
              <a:t>13</a:t>
            </a:fld>
            <a:endParaRPr lang="en-US" dirty="0"/>
          </a:p>
        </p:txBody>
      </p:sp>
    </p:spTree>
    <p:extLst>
      <p:ext uri="{BB962C8B-B14F-4D97-AF65-F5344CB8AC3E}">
        <p14:creationId xmlns:p14="http://schemas.microsoft.com/office/powerpoint/2010/main" val="723548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F8F9CB3-FA0B-43CF-990F-91D7CD017E52}"/>
              </a:ext>
            </a:extLst>
          </p:cNvPr>
          <p:cNvSpPr>
            <a:spLocks noGrp="1"/>
          </p:cNvSpPr>
          <p:nvPr>
            <p:ph type="title"/>
          </p:nvPr>
        </p:nvSpPr>
        <p:spPr/>
        <p:txBody>
          <a:bodyPr/>
          <a:lstStyle/>
          <a:p>
            <a:r>
              <a:rPr lang="en-US" dirty="0"/>
              <a:t>COSO ERM Frameworks</a:t>
            </a:r>
          </a:p>
        </p:txBody>
      </p:sp>
      <p:sp>
        <p:nvSpPr>
          <p:cNvPr id="5" name="Content Placeholder 4">
            <a:extLst>
              <a:ext uri="{FF2B5EF4-FFF2-40B4-BE49-F238E27FC236}">
                <a16:creationId xmlns:a16="http://schemas.microsoft.com/office/drawing/2014/main" id="{966D4C08-D573-402F-A808-AE0FCCCFD70B}"/>
              </a:ext>
            </a:extLst>
          </p:cNvPr>
          <p:cNvSpPr>
            <a:spLocks noGrp="1"/>
          </p:cNvSpPr>
          <p:nvPr>
            <p:ph idx="1"/>
          </p:nvPr>
        </p:nvSpPr>
        <p:spPr>
          <a:xfrm>
            <a:off x="569026" y="3740470"/>
            <a:ext cx="11053947" cy="2373727"/>
          </a:xfrm>
          <a:solidFill>
            <a:schemeClr val="bg1"/>
          </a:solidFill>
        </p:spPr>
        <p:txBody>
          <a:bodyPr>
            <a:normAutofit/>
          </a:bodyPr>
          <a:lstStyle/>
          <a:p>
            <a:pPr marL="457200" indent="-457200">
              <a:lnSpc>
                <a:spcPct val="250000"/>
              </a:lnSpc>
              <a:buFont typeface="+mj-lt"/>
              <a:buAutoNum type="arabicPeriod"/>
            </a:pPr>
            <a:r>
              <a:rPr lang="en-US" dirty="0">
                <a:solidFill>
                  <a:srgbClr val="FF0000"/>
                </a:solidFill>
              </a:rPr>
              <a:t>Enterprise Risk Management Integrated Framework (2004)</a:t>
            </a:r>
          </a:p>
          <a:p>
            <a:pPr marL="457200" indent="-457200">
              <a:lnSpc>
                <a:spcPct val="250000"/>
              </a:lnSpc>
              <a:buFont typeface="+mj-lt"/>
              <a:buAutoNum type="arabicPeriod"/>
            </a:pPr>
            <a:r>
              <a:rPr lang="en-US" dirty="0">
                <a:solidFill>
                  <a:schemeClr val="accent5">
                    <a:lumMod val="50000"/>
                  </a:schemeClr>
                </a:solidFill>
              </a:rPr>
              <a:t>Enterprise Risk Management–Integrating with Strategy and Performance (2017)</a:t>
            </a:r>
          </a:p>
        </p:txBody>
      </p:sp>
      <p:pic>
        <p:nvPicPr>
          <p:cNvPr id="7" name="Content Placeholder 6">
            <a:extLst>
              <a:ext uri="{FF2B5EF4-FFF2-40B4-BE49-F238E27FC236}">
                <a16:creationId xmlns:a16="http://schemas.microsoft.com/office/drawing/2014/main" id="{213C5629-AACD-4CA2-BCD4-ED947A8B5813}"/>
              </a:ext>
            </a:extLst>
          </p:cNvPr>
          <p:cNvPicPr>
            <a:picLocks noGrp="1" noChangeAspect="1"/>
          </p:cNvPicPr>
          <p:nvPr>
            <p:ph idx="13"/>
          </p:nvPr>
        </p:nvPicPr>
        <p:blipFill>
          <a:blip r:embed="rId2"/>
          <a:stretch>
            <a:fillRect/>
          </a:stretch>
        </p:blipFill>
        <p:spPr>
          <a:xfrm>
            <a:off x="569026" y="1704780"/>
            <a:ext cx="11053947" cy="1763926"/>
          </a:xfrm>
          <a:prstGeom prst="rect">
            <a:avLst/>
          </a:prstGeom>
        </p:spPr>
      </p:pic>
    </p:spTree>
    <p:extLst>
      <p:ext uri="{BB962C8B-B14F-4D97-AF65-F5344CB8AC3E}">
        <p14:creationId xmlns:p14="http://schemas.microsoft.com/office/powerpoint/2010/main" val="3853936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COSO ERM Integrated Framework</a:t>
            </a:r>
          </a:p>
        </p:txBody>
      </p:sp>
      <p:sp>
        <p:nvSpPr>
          <p:cNvPr id="3" name="Content Placeholder 2"/>
          <p:cNvSpPr>
            <a:spLocks noGrp="1"/>
          </p:cNvSpPr>
          <p:nvPr>
            <p:ph idx="1"/>
          </p:nvPr>
        </p:nvSpPr>
        <p:spPr>
          <a:xfrm>
            <a:off x="309658" y="1545728"/>
            <a:ext cx="11572684" cy="4509222"/>
          </a:xfrm>
        </p:spPr>
        <p:txBody>
          <a:bodyPr/>
          <a:lstStyle/>
          <a:p>
            <a:pPr marL="109538" indent="0">
              <a:buNone/>
            </a:pPr>
            <a:r>
              <a:rPr lang="en-US" sz="2000" dirty="0"/>
              <a:t>To help assist with the implementation of the ERM process, COSO developed the ERM Integrated Framework (2004), also known as the </a:t>
            </a:r>
            <a:r>
              <a:rPr lang="en-US" sz="2000" b="1" i="1" dirty="0">
                <a:solidFill>
                  <a:schemeClr val="accent5">
                    <a:lumMod val="75000"/>
                  </a:schemeClr>
                </a:solidFill>
              </a:rPr>
              <a:t>COSO Cube</a:t>
            </a:r>
            <a:r>
              <a:rPr lang="en-US" sz="2000" dirty="0"/>
              <a:t>.  This cube is an update to the initial COSO I framework developed in 1992:</a:t>
            </a:r>
          </a:p>
          <a:p>
            <a:pPr marL="109538" indent="0">
              <a:buNone/>
            </a:pPr>
            <a:endParaRPr lang="en-US" dirty="0"/>
          </a:p>
        </p:txBody>
      </p:sp>
      <p:pic>
        <p:nvPicPr>
          <p:cNvPr id="4" name="Picture 4" descr="RISK_CUBE"/>
          <p:cNvPicPr>
            <a:picLocks noChangeAspect="1" noChangeArrowheads="1"/>
          </p:cNvPicPr>
          <p:nvPr/>
        </p:nvPicPr>
        <p:blipFill>
          <a:blip r:embed="rId2" cstate="print"/>
          <a:srcRect/>
          <a:stretch>
            <a:fillRect/>
          </a:stretch>
        </p:blipFill>
        <p:spPr bwMode="auto">
          <a:xfrm>
            <a:off x="7658600" y="2955644"/>
            <a:ext cx="3753331" cy="3482258"/>
          </a:xfrm>
          <a:prstGeom prst="rect">
            <a:avLst/>
          </a:prstGeom>
          <a:noFill/>
        </p:spPr>
      </p:pic>
      <p:grpSp>
        <p:nvGrpSpPr>
          <p:cNvPr id="5" name="Group 5"/>
          <p:cNvGrpSpPr>
            <a:grpSpLocks/>
          </p:cNvGrpSpPr>
          <p:nvPr/>
        </p:nvGrpSpPr>
        <p:grpSpPr bwMode="auto">
          <a:xfrm>
            <a:off x="1064430" y="3505986"/>
            <a:ext cx="3635570" cy="2809598"/>
            <a:chOff x="2057" y="1344"/>
            <a:chExt cx="2503" cy="2462"/>
          </a:xfrm>
        </p:grpSpPr>
        <p:sp>
          <p:nvSpPr>
            <p:cNvPr id="6" name="Freeform 6"/>
            <p:cNvSpPr>
              <a:spLocks/>
            </p:cNvSpPr>
            <p:nvPr/>
          </p:nvSpPr>
          <p:spPr bwMode="auto">
            <a:xfrm>
              <a:off x="3312" y="3427"/>
              <a:ext cx="1" cy="372"/>
            </a:xfrm>
            <a:custGeom>
              <a:avLst/>
              <a:gdLst/>
              <a:ahLst/>
              <a:cxnLst>
                <a:cxn ang="0">
                  <a:pos x="0" y="0"/>
                </a:cxn>
                <a:cxn ang="0">
                  <a:pos x="0" y="372"/>
                </a:cxn>
                <a:cxn ang="0">
                  <a:pos x="0" y="0"/>
                </a:cxn>
              </a:cxnLst>
              <a:rect l="0" t="0" r="r" b="b"/>
              <a:pathLst>
                <a:path h="372">
                  <a:moveTo>
                    <a:pt x="0" y="0"/>
                  </a:moveTo>
                  <a:lnTo>
                    <a:pt x="0" y="372"/>
                  </a:lnTo>
                  <a:lnTo>
                    <a:pt x="0" y="0"/>
                  </a:lnTo>
                  <a:close/>
                </a:path>
              </a:pathLst>
            </a:custGeom>
            <a:solidFill>
              <a:srgbClr val="3D0275"/>
            </a:solidFill>
            <a:ln w="33338">
              <a:solidFill>
                <a:srgbClr val="8253A1"/>
              </a:solidFill>
              <a:prstDash val="solid"/>
              <a:round/>
              <a:headEnd/>
              <a:tailEnd/>
            </a:ln>
          </p:spPr>
          <p:txBody>
            <a:bodyPr/>
            <a:lstStyle/>
            <a:p>
              <a:endParaRPr lang="en-US"/>
            </a:p>
          </p:txBody>
        </p:sp>
        <p:sp>
          <p:nvSpPr>
            <p:cNvPr id="7" name="Freeform 7"/>
            <p:cNvSpPr>
              <a:spLocks/>
            </p:cNvSpPr>
            <p:nvPr/>
          </p:nvSpPr>
          <p:spPr bwMode="auto">
            <a:xfrm>
              <a:off x="2685" y="3427"/>
              <a:ext cx="1" cy="379"/>
            </a:xfrm>
            <a:custGeom>
              <a:avLst/>
              <a:gdLst/>
              <a:ahLst/>
              <a:cxnLst>
                <a:cxn ang="0">
                  <a:pos x="0" y="0"/>
                </a:cxn>
                <a:cxn ang="0">
                  <a:pos x="0" y="379"/>
                </a:cxn>
                <a:cxn ang="0">
                  <a:pos x="0" y="0"/>
                </a:cxn>
              </a:cxnLst>
              <a:rect l="0" t="0" r="r" b="b"/>
              <a:pathLst>
                <a:path h="379">
                  <a:moveTo>
                    <a:pt x="0" y="0"/>
                  </a:moveTo>
                  <a:lnTo>
                    <a:pt x="0" y="379"/>
                  </a:lnTo>
                  <a:lnTo>
                    <a:pt x="0" y="0"/>
                  </a:lnTo>
                  <a:close/>
                </a:path>
              </a:pathLst>
            </a:custGeom>
            <a:solidFill>
              <a:srgbClr val="3D0275"/>
            </a:solidFill>
            <a:ln w="33338">
              <a:solidFill>
                <a:srgbClr val="8253A1"/>
              </a:solidFill>
              <a:prstDash val="solid"/>
              <a:round/>
              <a:headEnd/>
              <a:tailEnd/>
            </a:ln>
          </p:spPr>
          <p:txBody>
            <a:bodyPr/>
            <a:lstStyle/>
            <a:p>
              <a:endParaRPr lang="en-US"/>
            </a:p>
          </p:txBody>
        </p:sp>
        <p:sp>
          <p:nvSpPr>
            <p:cNvPr id="8" name="Freeform 8"/>
            <p:cNvSpPr>
              <a:spLocks/>
            </p:cNvSpPr>
            <p:nvPr/>
          </p:nvSpPr>
          <p:spPr bwMode="auto">
            <a:xfrm>
              <a:off x="2684" y="3053"/>
              <a:ext cx="2" cy="369"/>
            </a:xfrm>
            <a:custGeom>
              <a:avLst/>
              <a:gdLst/>
              <a:ahLst/>
              <a:cxnLst>
                <a:cxn ang="0">
                  <a:pos x="0" y="0"/>
                </a:cxn>
                <a:cxn ang="0">
                  <a:pos x="0" y="4"/>
                </a:cxn>
                <a:cxn ang="0">
                  <a:pos x="0" y="16"/>
                </a:cxn>
                <a:cxn ang="0">
                  <a:pos x="1" y="34"/>
                </a:cxn>
                <a:cxn ang="0">
                  <a:pos x="1" y="58"/>
                </a:cxn>
                <a:cxn ang="0">
                  <a:pos x="1" y="86"/>
                </a:cxn>
                <a:cxn ang="0">
                  <a:pos x="1" y="117"/>
                </a:cxn>
                <a:cxn ang="0">
                  <a:pos x="2" y="150"/>
                </a:cxn>
                <a:cxn ang="0">
                  <a:pos x="2" y="185"/>
                </a:cxn>
                <a:cxn ang="0">
                  <a:pos x="2" y="219"/>
                </a:cxn>
                <a:cxn ang="0">
                  <a:pos x="2" y="252"/>
                </a:cxn>
                <a:cxn ang="0">
                  <a:pos x="2" y="283"/>
                </a:cxn>
                <a:cxn ang="0">
                  <a:pos x="2" y="311"/>
                </a:cxn>
                <a:cxn ang="0">
                  <a:pos x="2" y="335"/>
                </a:cxn>
                <a:cxn ang="0">
                  <a:pos x="1" y="353"/>
                </a:cxn>
                <a:cxn ang="0">
                  <a:pos x="1" y="365"/>
                </a:cxn>
                <a:cxn ang="0">
                  <a:pos x="0" y="369"/>
                </a:cxn>
                <a:cxn ang="0">
                  <a:pos x="0" y="0"/>
                </a:cxn>
              </a:cxnLst>
              <a:rect l="0" t="0" r="r" b="b"/>
              <a:pathLst>
                <a:path w="2" h="369">
                  <a:moveTo>
                    <a:pt x="0" y="0"/>
                  </a:moveTo>
                  <a:lnTo>
                    <a:pt x="0" y="4"/>
                  </a:lnTo>
                  <a:lnTo>
                    <a:pt x="0" y="16"/>
                  </a:lnTo>
                  <a:lnTo>
                    <a:pt x="1" y="34"/>
                  </a:lnTo>
                  <a:lnTo>
                    <a:pt x="1" y="58"/>
                  </a:lnTo>
                  <a:lnTo>
                    <a:pt x="1" y="86"/>
                  </a:lnTo>
                  <a:lnTo>
                    <a:pt x="1" y="117"/>
                  </a:lnTo>
                  <a:lnTo>
                    <a:pt x="2" y="150"/>
                  </a:lnTo>
                  <a:lnTo>
                    <a:pt x="2" y="185"/>
                  </a:lnTo>
                  <a:lnTo>
                    <a:pt x="2" y="219"/>
                  </a:lnTo>
                  <a:lnTo>
                    <a:pt x="2" y="252"/>
                  </a:lnTo>
                  <a:lnTo>
                    <a:pt x="2" y="283"/>
                  </a:lnTo>
                  <a:lnTo>
                    <a:pt x="2" y="311"/>
                  </a:lnTo>
                  <a:lnTo>
                    <a:pt x="2" y="335"/>
                  </a:lnTo>
                  <a:lnTo>
                    <a:pt x="1" y="353"/>
                  </a:lnTo>
                  <a:lnTo>
                    <a:pt x="1" y="365"/>
                  </a:lnTo>
                  <a:lnTo>
                    <a:pt x="0" y="369"/>
                  </a:lnTo>
                  <a:lnTo>
                    <a:pt x="0" y="0"/>
                  </a:lnTo>
                  <a:close/>
                </a:path>
              </a:pathLst>
            </a:custGeom>
            <a:solidFill>
              <a:srgbClr val="A41028"/>
            </a:solidFill>
            <a:ln w="33338">
              <a:solidFill>
                <a:srgbClr val="C65D62"/>
              </a:solidFill>
              <a:prstDash val="solid"/>
              <a:round/>
              <a:headEnd/>
              <a:tailEnd/>
            </a:ln>
          </p:spPr>
          <p:txBody>
            <a:bodyPr/>
            <a:lstStyle/>
            <a:p>
              <a:endParaRPr lang="en-US"/>
            </a:p>
          </p:txBody>
        </p:sp>
        <p:sp>
          <p:nvSpPr>
            <p:cNvPr id="9" name="Freeform 9"/>
            <p:cNvSpPr>
              <a:spLocks/>
            </p:cNvSpPr>
            <p:nvPr/>
          </p:nvSpPr>
          <p:spPr bwMode="auto">
            <a:xfrm>
              <a:off x="3309" y="3062"/>
              <a:ext cx="1" cy="369"/>
            </a:xfrm>
            <a:custGeom>
              <a:avLst/>
              <a:gdLst/>
              <a:ahLst/>
              <a:cxnLst>
                <a:cxn ang="0">
                  <a:pos x="0" y="0"/>
                </a:cxn>
                <a:cxn ang="0">
                  <a:pos x="0" y="4"/>
                </a:cxn>
                <a:cxn ang="0">
                  <a:pos x="0" y="16"/>
                </a:cxn>
                <a:cxn ang="0">
                  <a:pos x="0" y="34"/>
                </a:cxn>
                <a:cxn ang="0">
                  <a:pos x="0" y="58"/>
                </a:cxn>
                <a:cxn ang="0">
                  <a:pos x="0" y="86"/>
                </a:cxn>
                <a:cxn ang="0">
                  <a:pos x="1" y="117"/>
                </a:cxn>
                <a:cxn ang="0">
                  <a:pos x="1" y="150"/>
                </a:cxn>
                <a:cxn ang="0">
                  <a:pos x="1" y="185"/>
                </a:cxn>
                <a:cxn ang="0">
                  <a:pos x="1" y="219"/>
                </a:cxn>
                <a:cxn ang="0">
                  <a:pos x="1" y="252"/>
                </a:cxn>
                <a:cxn ang="0">
                  <a:pos x="1" y="283"/>
                </a:cxn>
                <a:cxn ang="0">
                  <a:pos x="1" y="311"/>
                </a:cxn>
                <a:cxn ang="0">
                  <a:pos x="1" y="335"/>
                </a:cxn>
                <a:cxn ang="0">
                  <a:pos x="1" y="353"/>
                </a:cxn>
                <a:cxn ang="0">
                  <a:pos x="0" y="365"/>
                </a:cxn>
                <a:cxn ang="0">
                  <a:pos x="0" y="369"/>
                </a:cxn>
                <a:cxn ang="0">
                  <a:pos x="0" y="0"/>
                </a:cxn>
              </a:cxnLst>
              <a:rect l="0" t="0" r="r" b="b"/>
              <a:pathLst>
                <a:path w="1" h="369">
                  <a:moveTo>
                    <a:pt x="0" y="0"/>
                  </a:moveTo>
                  <a:lnTo>
                    <a:pt x="0" y="4"/>
                  </a:lnTo>
                  <a:lnTo>
                    <a:pt x="0" y="16"/>
                  </a:lnTo>
                  <a:lnTo>
                    <a:pt x="0" y="34"/>
                  </a:lnTo>
                  <a:lnTo>
                    <a:pt x="0" y="58"/>
                  </a:lnTo>
                  <a:lnTo>
                    <a:pt x="0" y="86"/>
                  </a:lnTo>
                  <a:lnTo>
                    <a:pt x="1" y="117"/>
                  </a:lnTo>
                  <a:lnTo>
                    <a:pt x="1" y="150"/>
                  </a:lnTo>
                  <a:lnTo>
                    <a:pt x="1" y="185"/>
                  </a:lnTo>
                  <a:lnTo>
                    <a:pt x="1" y="219"/>
                  </a:lnTo>
                  <a:lnTo>
                    <a:pt x="1" y="252"/>
                  </a:lnTo>
                  <a:lnTo>
                    <a:pt x="1" y="283"/>
                  </a:lnTo>
                  <a:lnTo>
                    <a:pt x="1" y="311"/>
                  </a:lnTo>
                  <a:lnTo>
                    <a:pt x="1" y="335"/>
                  </a:lnTo>
                  <a:lnTo>
                    <a:pt x="1" y="353"/>
                  </a:lnTo>
                  <a:lnTo>
                    <a:pt x="0" y="365"/>
                  </a:lnTo>
                  <a:lnTo>
                    <a:pt x="0" y="369"/>
                  </a:lnTo>
                  <a:lnTo>
                    <a:pt x="0" y="0"/>
                  </a:lnTo>
                  <a:close/>
                </a:path>
              </a:pathLst>
            </a:custGeom>
            <a:solidFill>
              <a:srgbClr val="A41028"/>
            </a:solidFill>
            <a:ln w="33338">
              <a:solidFill>
                <a:srgbClr val="C65D62"/>
              </a:solidFill>
              <a:prstDash val="solid"/>
              <a:round/>
              <a:headEnd/>
              <a:tailEnd/>
            </a:ln>
          </p:spPr>
          <p:txBody>
            <a:bodyPr/>
            <a:lstStyle/>
            <a:p>
              <a:endParaRPr lang="en-US"/>
            </a:p>
          </p:txBody>
        </p:sp>
        <p:sp>
          <p:nvSpPr>
            <p:cNvPr id="10" name="Line 10"/>
            <p:cNvSpPr>
              <a:spLocks noChangeShapeType="1"/>
            </p:cNvSpPr>
            <p:nvPr/>
          </p:nvSpPr>
          <p:spPr bwMode="auto">
            <a:xfrm>
              <a:off x="2685" y="2690"/>
              <a:ext cx="1" cy="371"/>
            </a:xfrm>
            <a:prstGeom prst="line">
              <a:avLst/>
            </a:prstGeom>
            <a:noFill/>
            <a:ln w="33338">
              <a:solidFill>
                <a:srgbClr val="F0944E"/>
              </a:solidFill>
              <a:round/>
              <a:headEnd/>
              <a:tailEnd/>
            </a:ln>
          </p:spPr>
          <p:txBody>
            <a:bodyPr/>
            <a:lstStyle/>
            <a:p>
              <a:endParaRPr lang="en-US"/>
            </a:p>
          </p:txBody>
        </p:sp>
        <p:sp>
          <p:nvSpPr>
            <p:cNvPr id="11" name="Line 11"/>
            <p:cNvSpPr>
              <a:spLocks noChangeShapeType="1"/>
            </p:cNvSpPr>
            <p:nvPr/>
          </p:nvSpPr>
          <p:spPr bwMode="auto">
            <a:xfrm>
              <a:off x="3309" y="2686"/>
              <a:ext cx="1" cy="371"/>
            </a:xfrm>
            <a:prstGeom prst="line">
              <a:avLst/>
            </a:prstGeom>
            <a:noFill/>
            <a:ln w="33338">
              <a:solidFill>
                <a:srgbClr val="F0944E"/>
              </a:solidFill>
              <a:round/>
              <a:headEnd/>
              <a:tailEnd/>
            </a:ln>
          </p:spPr>
          <p:txBody>
            <a:bodyPr/>
            <a:lstStyle/>
            <a:p>
              <a:endParaRPr lang="en-US"/>
            </a:p>
          </p:txBody>
        </p:sp>
        <p:sp>
          <p:nvSpPr>
            <p:cNvPr id="12" name="Freeform 12"/>
            <p:cNvSpPr>
              <a:spLocks/>
            </p:cNvSpPr>
            <p:nvPr/>
          </p:nvSpPr>
          <p:spPr bwMode="auto">
            <a:xfrm>
              <a:off x="2684" y="2324"/>
              <a:ext cx="1" cy="366"/>
            </a:xfrm>
            <a:custGeom>
              <a:avLst/>
              <a:gdLst/>
              <a:ahLst/>
              <a:cxnLst>
                <a:cxn ang="0">
                  <a:pos x="0" y="0"/>
                </a:cxn>
                <a:cxn ang="0">
                  <a:pos x="0" y="366"/>
                </a:cxn>
                <a:cxn ang="0">
                  <a:pos x="0" y="0"/>
                </a:cxn>
              </a:cxnLst>
              <a:rect l="0" t="0" r="r" b="b"/>
              <a:pathLst>
                <a:path h="366">
                  <a:moveTo>
                    <a:pt x="0" y="0"/>
                  </a:moveTo>
                  <a:lnTo>
                    <a:pt x="0" y="366"/>
                  </a:lnTo>
                  <a:lnTo>
                    <a:pt x="0" y="0"/>
                  </a:lnTo>
                  <a:close/>
                </a:path>
              </a:pathLst>
            </a:custGeom>
            <a:solidFill>
              <a:srgbClr val="6F5C4E"/>
            </a:solidFill>
            <a:ln w="33338">
              <a:solidFill>
                <a:srgbClr val="A89789"/>
              </a:solidFill>
              <a:prstDash val="solid"/>
              <a:round/>
              <a:headEnd/>
              <a:tailEnd/>
            </a:ln>
          </p:spPr>
          <p:txBody>
            <a:bodyPr/>
            <a:lstStyle/>
            <a:p>
              <a:endParaRPr lang="en-US"/>
            </a:p>
          </p:txBody>
        </p:sp>
        <p:sp>
          <p:nvSpPr>
            <p:cNvPr id="13" name="Freeform 13"/>
            <p:cNvSpPr>
              <a:spLocks/>
            </p:cNvSpPr>
            <p:nvPr/>
          </p:nvSpPr>
          <p:spPr bwMode="auto">
            <a:xfrm>
              <a:off x="3309" y="2326"/>
              <a:ext cx="1" cy="367"/>
            </a:xfrm>
            <a:custGeom>
              <a:avLst/>
              <a:gdLst/>
              <a:ahLst/>
              <a:cxnLst>
                <a:cxn ang="0">
                  <a:pos x="0" y="0"/>
                </a:cxn>
                <a:cxn ang="0">
                  <a:pos x="0" y="367"/>
                </a:cxn>
                <a:cxn ang="0">
                  <a:pos x="0" y="0"/>
                </a:cxn>
              </a:cxnLst>
              <a:rect l="0" t="0" r="r" b="b"/>
              <a:pathLst>
                <a:path h="367">
                  <a:moveTo>
                    <a:pt x="0" y="0"/>
                  </a:moveTo>
                  <a:lnTo>
                    <a:pt x="0" y="367"/>
                  </a:lnTo>
                  <a:lnTo>
                    <a:pt x="0" y="0"/>
                  </a:lnTo>
                  <a:close/>
                </a:path>
              </a:pathLst>
            </a:custGeom>
            <a:solidFill>
              <a:srgbClr val="6F5C4E"/>
            </a:solidFill>
            <a:ln w="33338">
              <a:solidFill>
                <a:srgbClr val="A89789"/>
              </a:solidFill>
              <a:prstDash val="solid"/>
              <a:round/>
              <a:headEnd/>
              <a:tailEnd/>
            </a:ln>
          </p:spPr>
          <p:txBody>
            <a:bodyPr/>
            <a:lstStyle/>
            <a:p>
              <a:endParaRPr lang="en-US"/>
            </a:p>
          </p:txBody>
        </p:sp>
        <p:sp>
          <p:nvSpPr>
            <p:cNvPr id="14" name="Line 14"/>
            <p:cNvSpPr>
              <a:spLocks noChangeShapeType="1"/>
            </p:cNvSpPr>
            <p:nvPr/>
          </p:nvSpPr>
          <p:spPr bwMode="auto">
            <a:xfrm>
              <a:off x="3372" y="1348"/>
              <a:ext cx="585" cy="0"/>
            </a:xfrm>
            <a:prstGeom prst="line">
              <a:avLst/>
            </a:prstGeom>
            <a:noFill/>
            <a:ln w="28575">
              <a:solidFill>
                <a:srgbClr val="FF0000"/>
              </a:solidFill>
              <a:round/>
              <a:headEnd/>
              <a:tailEnd/>
            </a:ln>
            <a:effectLst/>
          </p:spPr>
          <p:txBody>
            <a:bodyPr>
              <a:spAutoFit/>
            </a:bodyPr>
            <a:lstStyle/>
            <a:p>
              <a:endParaRPr lang="en-US"/>
            </a:p>
          </p:txBody>
        </p:sp>
        <p:sp>
          <p:nvSpPr>
            <p:cNvPr id="15" name="Freeform 15"/>
            <p:cNvSpPr>
              <a:spLocks/>
            </p:cNvSpPr>
            <p:nvPr/>
          </p:nvSpPr>
          <p:spPr bwMode="auto">
            <a:xfrm>
              <a:off x="3939" y="2650"/>
              <a:ext cx="617" cy="1147"/>
            </a:xfrm>
            <a:custGeom>
              <a:avLst/>
              <a:gdLst/>
              <a:ahLst/>
              <a:cxnLst>
                <a:cxn ang="0">
                  <a:pos x="0" y="774"/>
                </a:cxn>
                <a:cxn ang="0">
                  <a:pos x="617" y="0"/>
                </a:cxn>
                <a:cxn ang="0">
                  <a:pos x="616" y="357"/>
                </a:cxn>
                <a:cxn ang="0">
                  <a:pos x="1" y="1147"/>
                </a:cxn>
                <a:cxn ang="0">
                  <a:pos x="0" y="774"/>
                </a:cxn>
              </a:cxnLst>
              <a:rect l="0" t="0" r="r" b="b"/>
              <a:pathLst>
                <a:path w="617" h="1147">
                  <a:moveTo>
                    <a:pt x="0" y="774"/>
                  </a:moveTo>
                  <a:lnTo>
                    <a:pt x="617" y="0"/>
                  </a:lnTo>
                  <a:lnTo>
                    <a:pt x="616" y="357"/>
                  </a:lnTo>
                  <a:lnTo>
                    <a:pt x="1" y="1147"/>
                  </a:lnTo>
                  <a:lnTo>
                    <a:pt x="0" y="774"/>
                  </a:lnTo>
                  <a:close/>
                </a:path>
              </a:pathLst>
            </a:custGeom>
            <a:solidFill>
              <a:srgbClr val="3D0275"/>
            </a:solidFill>
            <a:ln w="33338">
              <a:solidFill>
                <a:srgbClr val="8253A1"/>
              </a:solidFill>
              <a:prstDash val="solid"/>
              <a:round/>
              <a:headEnd/>
              <a:tailEnd/>
            </a:ln>
          </p:spPr>
          <p:txBody>
            <a:bodyPr/>
            <a:lstStyle/>
            <a:p>
              <a:endParaRPr lang="en-US"/>
            </a:p>
          </p:txBody>
        </p:sp>
        <p:sp>
          <p:nvSpPr>
            <p:cNvPr id="16" name="Rectangle 16"/>
            <p:cNvSpPr>
              <a:spLocks noChangeArrowheads="1"/>
            </p:cNvSpPr>
            <p:nvPr/>
          </p:nvSpPr>
          <p:spPr bwMode="auto">
            <a:xfrm>
              <a:off x="2059" y="3420"/>
              <a:ext cx="1882" cy="379"/>
            </a:xfrm>
            <a:prstGeom prst="rect">
              <a:avLst/>
            </a:prstGeom>
            <a:solidFill>
              <a:srgbClr val="3D0275"/>
            </a:solidFill>
            <a:ln w="33338">
              <a:solidFill>
                <a:srgbClr val="8253A1"/>
              </a:solidFill>
              <a:miter lim="800000"/>
              <a:headEnd/>
              <a:tailEnd/>
            </a:ln>
          </p:spPr>
          <p:txBody>
            <a:bodyPr/>
            <a:lstStyle/>
            <a:p>
              <a:endParaRPr lang="en-US"/>
            </a:p>
          </p:txBody>
        </p:sp>
        <p:sp>
          <p:nvSpPr>
            <p:cNvPr id="17" name="Freeform 17"/>
            <p:cNvSpPr>
              <a:spLocks/>
            </p:cNvSpPr>
            <p:nvPr/>
          </p:nvSpPr>
          <p:spPr bwMode="auto">
            <a:xfrm>
              <a:off x="2063" y="3601"/>
              <a:ext cx="186" cy="202"/>
            </a:xfrm>
            <a:custGeom>
              <a:avLst/>
              <a:gdLst/>
              <a:ahLst/>
              <a:cxnLst>
                <a:cxn ang="0">
                  <a:pos x="0" y="202"/>
                </a:cxn>
                <a:cxn ang="0">
                  <a:pos x="186" y="0"/>
                </a:cxn>
                <a:cxn ang="0">
                  <a:pos x="0" y="202"/>
                </a:cxn>
              </a:cxnLst>
              <a:rect l="0" t="0" r="r" b="b"/>
              <a:pathLst>
                <a:path w="186" h="202">
                  <a:moveTo>
                    <a:pt x="0" y="202"/>
                  </a:moveTo>
                  <a:lnTo>
                    <a:pt x="186" y="0"/>
                  </a:lnTo>
                  <a:lnTo>
                    <a:pt x="0" y="202"/>
                  </a:lnTo>
                  <a:close/>
                </a:path>
              </a:pathLst>
            </a:custGeom>
            <a:solidFill>
              <a:srgbClr val="3D0275"/>
            </a:solidFill>
            <a:ln w="33338">
              <a:solidFill>
                <a:srgbClr val="8253A1"/>
              </a:solidFill>
              <a:prstDash val="solid"/>
              <a:round/>
              <a:headEnd/>
              <a:tailEnd/>
            </a:ln>
          </p:spPr>
          <p:txBody>
            <a:bodyPr/>
            <a:lstStyle/>
            <a:p>
              <a:endParaRPr lang="en-US"/>
            </a:p>
          </p:txBody>
        </p:sp>
        <p:sp>
          <p:nvSpPr>
            <p:cNvPr id="18" name="Line 18"/>
            <p:cNvSpPr>
              <a:spLocks noChangeShapeType="1"/>
            </p:cNvSpPr>
            <p:nvPr/>
          </p:nvSpPr>
          <p:spPr bwMode="auto">
            <a:xfrm>
              <a:off x="2245" y="3424"/>
              <a:ext cx="1" cy="174"/>
            </a:xfrm>
            <a:prstGeom prst="line">
              <a:avLst/>
            </a:prstGeom>
            <a:noFill/>
            <a:ln w="33338">
              <a:solidFill>
                <a:srgbClr val="8253A1"/>
              </a:solidFill>
              <a:round/>
              <a:headEnd/>
              <a:tailEnd/>
            </a:ln>
          </p:spPr>
          <p:txBody>
            <a:bodyPr/>
            <a:lstStyle/>
            <a:p>
              <a:endParaRPr lang="en-US"/>
            </a:p>
          </p:txBody>
        </p:sp>
        <p:sp>
          <p:nvSpPr>
            <p:cNvPr id="19" name="Freeform 19"/>
            <p:cNvSpPr>
              <a:spLocks/>
            </p:cNvSpPr>
            <p:nvPr/>
          </p:nvSpPr>
          <p:spPr bwMode="auto">
            <a:xfrm>
              <a:off x="2245" y="3596"/>
              <a:ext cx="444" cy="2"/>
            </a:xfrm>
            <a:custGeom>
              <a:avLst/>
              <a:gdLst/>
              <a:ahLst/>
              <a:cxnLst>
                <a:cxn ang="0">
                  <a:pos x="0" y="2"/>
                </a:cxn>
                <a:cxn ang="0">
                  <a:pos x="5" y="1"/>
                </a:cxn>
                <a:cxn ang="0">
                  <a:pos x="19" y="1"/>
                </a:cxn>
                <a:cxn ang="0">
                  <a:pos x="41" y="1"/>
                </a:cxn>
                <a:cxn ang="0">
                  <a:pos x="70" y="1"/>
                </a:cxn>
                <a:cxn ang="0">
                  <a:pos x="103" y="1"/>
                </a:cxn>
                <a:cxn ang="0">
                  <a:pos x="141" y="1"/>
                </a:cxn>
                <a:cxn ang="0">
                  <a:pos x="181" y="0"/>
                </a:cxn>
                <a:cxn ang="0">
                  <a:pos x="222" y="0"/>
                </a:cxn>
                <a:cxn ang="0">
                  <a:pos x="263" y="0"/>
                </a:cxn>
                <a:cxn ang="0">
                  <a:pos x="303" y="0"/>
                </a:cxn>
                <a:cxn ang="0">
                  <a:pos x="341" y="0"/>
                </a:cxn>
                <a:cxn ang="0">
                  <a:pos x="374" y="0"/>
                </a:cxn>
                <a:cxn ang="0">
                  <a:pos x="403" y="0"/>
                </a:cxn>
                <a:cxn ang="0">
                  <a:pos x="425" y="1"/>
                </a:cxn>
                <a:cxn ang="0">
                  <a:pos x="439" y="1"/>
                </a:cxn>
                <a:cxn ang="0">
                  <a:pos x="444" y="2"/>
                </a:cxn>
              </a:cxnLst>
              <a:rect l="0" t="0" r="r" b="b"/>
              <a:pathLst>
                <a:path w="444" h="2">
                  <a:moveTo>
                    <a:pt x="0" y="2"/>
                  </a:moveTo>
                  <a:lnTo>
                    <a:pt x="5" y="1"/>
                  </a:lnTo>
                  <a:lnTo>
                    <a:pt x="19" y="1"/>
                  </a:lnTo>
                  <a:lnTo>
                    <a:pt x="41" y="1"/>
                  </a:lnTo>
                  <a:lnTo>
                    <a:pt x="70" y="1"/>
                  </a:lnTo>
                  <a:lnTo>
                    <a:pt x="103" y="1"/>
                  </a:lnTo>
                  <a:lnTo>
                    <a:pt x="141" y="1"/>
                  </a:lnTo>
                  <a:lnTo>
                    <a:pt x="181" y="0"/>
                  </a:lnTo>
                  <a:lnTo>
                    <a:pt x="222" y="0"/>
                  </a:lnTo>
                  <a:lnTo>
                    <a:pt x="263" y="0"/>
                  </a:lnTo>
                  <a:lnTo>
                    <a:pt x="303" y="0"/>
                  </a:lnTo>
                  <a:lnTo>
                    <a:pt x="341" y="0"/>
                  </a:lnTo>
                  <a:lnTo>
                    <a:pt x="374" y="0"/>
                  </a:lnTo>
                  <a:lnTo>
                    <a:pt x="403" y="0"/>
                  </a:lnTo>
                  <a:lnTo>
                    <a:pt x="425" y="1"/>
                  </a:lnTo>
                  <a:lnTo>
                    <a:pt x="439" y="1"/>
                  </a:lnTo>
                  <a:lnTo>
                    <a:pt x="444" y="2"/>
                  </a:lnTo>
                </a:path>
              </a:pathLst>
            </a:custGeom>
            <a:noFill/>
            <a:ln w="33338">
              <a:solidFill>
                <a:srgbClr val="8253A1"/>
              </a:solidFill>
              <a:prstDash val="solid"/>
              <a:round/>
              <a:headEnd/>
              <a:tailEnd/>
            </a:ln>
          </p:spPr>
          <p:txBody>
            <a:bodyPr/>
            <a:lstStyle/>
            <a:p>
              <a:endParaRPr lang="en-US"/>
            </a:p>
          </p:txBody>
        </p:sp>
        <p:sp>
          <p:nvSpPr>
            <p:cNvPr id="20" name="Freeform 20"/>
            <p:cNvSpPr>
              <a:spLocks/>
            </p:cNvSpPr>
            <p:nvPr/>
          </p:nvSpPr>
          <p:spPr bwMode="auto">
            <a:xfrm>
              <a:off x="2245" y="3586"/>
              <a:ext cx="1" cy="24"/>
            </a:xfrm>
            <a:custGeom>
              <a:avLst/>
              <a:gdLst/>
              <a:ahLst/>
              <a:cxnLst>
                <a:cxn ang="0">
                  <a:pos x="0" y="24"/>
                </a:cxn>
                <a:cxn ang="0">
                  <a:pos x="0" y="0"/>
                </a:cxn>
                <a:cxn ang="0">
                  <a:pos x="0" y="24"/>
                </a:cxn>
              </a:cxnLst>
              <a:rect l="0" t="0" r="r" b="b"/>
              <a:pathLst>
                <a:path h="24">
                  <a:moveTo>
                    <a:pt x="0" y="24"/>
                  </a:moveTo>
                  <a:lnTo>
                    <a:pt x="0" y="0"/>
                  </a:lnTo>
                  <a:lnTo>
                    <a:pt x="0" y="24"/>
                  </a:lnTo>
                  <a:close/>
                </a:path>
              </a:pathLst>
            </a:custGeom>
            <a:solidFill>
              <a:srgbClr val="8253A1"/>
            </a:solidFill>
            <a:ln w="0">
              <a:solidFill>
                <a:srgbClr val="8253A1"/>
              </a:solidFill>
              <a:prstDash val="solid"/>
              <a:round/>
              <a:headEnd/>
              <a:tailEnd/>
            </a:ln>
          </p:spPr>
          <p:txBody>
            <a:bodyPr/>
            <a:lstStyle/>
            <a:p>
              <a:endParaRPr lang="en-US"/>
            </a:p>
          </p:txBody>
        </p:sp>
        <p:sp>
          <p:nvSpPr>
            <p:cNvPr id="21" name="Freeform 21"/>
            <p:cNvSpPr>
              <a:spLocks/>
            </p:cNvSpPr>
            <p:nvPr/>
          </p:nvSpPr>
          <p:spPr bwMode="auto">
            <a:xfrm>
              <a:off x="3477" y="3587"/>
              <a:ext cx="622" cy="2"/>
            </a:xfrm>
            <a:custGeom>
              <a:avLst/>
              <a:gdLst/>
              <a:ahLst/>
              <a:cxnLst>
                <a:cxn ang="0">
                  <a:pos x="0" y="2"/>
                </a:cxn>
                <a:cxn ang="0">
                  <a:pos x="7" y="2"/>
                </a:cxn>
                <a:cxn ang="0">
                  <a:pos x="27" y="2"/>
                </a:cxn>
                <a:cxn ang="0">
                  <a:pos x="57" y="2"/>
                </a:cxn>
                <a:cxn ang="0">
                  <a:pos x="97" y="1"/>
                </a:cxn>
                <a:cxn ang="0">
                  <a:pos x="144" y="1"/>
                </a:cxn>
                <a:cxn ang="0">
                  <a:pos x="197" y="1"/>
                </a:cxn>
                <a:cxn ang="0">
                  <a:pos x="253" y="1"/>
                </a:cxn>
                <a:cxn ang="0">
                  <a:pos x="311" y="1"/>
                </a:cxn>
                <a:cxn ang="0">
                  <a:pos x="369" y="0"/>
                </a:cxn>
                <a:cxn ang="0">
                  <a:pos x="425" y="0"/>
                </a:cxn>
                <a:cxn ang="0">
                  <a:pos x="477" y="0"/>
                </a:cxn>
                <a:cxn ang="0">
                  <a:pos x="524" y="0"/>
                </a:cxn>
                <a:cxn ang="0">
                  <a:pos x="564" y="1"/>
                </a:cxn>
                <a:cxn ang="0">
                  <a:pos x="595" y="1"/>
                </a:cxn>
                <a:cxn ang="0">
                  <a:pos x="614" y="1"/>
                </a:cxn>
                <a:cxn ang="0">
                  <a:pos x="622" y="2"/>
                </a:cxn>
              </a:cxnLst>
              <a:rect l="0" t="0" r="r" b="b"/>
              <a:pathLst>
                <a:path w="622" h="2">
                  <a:moveTo>
                    <a:pt x="0" y="2"/>
                  </a:moveTo>
                  <a:lnTo>
                    <a:pt x="7" y="2"/>
                  </a:lnTo>
                  <a:lnTo>
                    <a:pt x="27" y="2"/>
                  </a:lnTo>
                  <a:lnTo>
                    <a:pt x="57" y="2"/>
                  </a:lnTo>
                  <a:lnTo>
                    <a:pt x="97" y="1"/>
                  </a:lnTo>
                  <a:lnTo>
                    <a:pt x="144" y="1"/>
                  </a:lnTo>
                  <a:lnTo>
                    <a:pt x="197" y="1"/>
                  </a:lnTo>
                  <a:lnTo>
                    <a:pt x="253" y="1"/>
                  </a:lnTo>
                  <a:lnTo>
                    <a:pt x="311" y="1"/>
                  </a:lnTo>
                  <a:lnTo>
                    <a:pt x="369" y="0"/>
                  </a:lnTo>
                  <a:lnTo>
                    <a:pt x="425" y="0"/>
                  </a:lnTo>
                  <a:lnTo>
                    <a:pt x="477" y="0"/>
                  </a:lnTo>
                  <a:lnTo>
                    <a:pt x="524" y="0"/>
                  </a:lnTo>
                  <a:lnTo>
                    <a:pt x="564" y="1"/>
                  </a:lnTo>
                  <a:lnTo>
                    <a:pt x="595" y="1"/>
                  </a:lnTo>
                  <a:lnTo>
                    <a:pt x="614" y="1"/>
                  </a:lnTo>
                  <a:lnTo>
                    <a:pt x="622" y="2"/>
                  </a:lnTo>
                </a:path>
              </a:pathLst>
            </a:custGeom>
            <a:noFill/>
            <a:ln w="33338">
              <a:solidFill>
                <a:srgbClr val="8253A1"/>
              </a:solidFill>
              <a:prstDash val="solid"/>
              <a:round/>
              <a:headEnd/>
              <a:tailEnd/>
            </a:ln>
          </p:spPr>
          <p:txBody>
            <a:bodyPr/>
            <a:lstStyle/>
            <a:p>
              <a:endParaRPr lang="en-US"/>
            </a:p>
          </p:txBody>
        </p:sp>
        <p:sp>
          <p:nvSpPr>
            <p:cNvPr id="22" name="Freeform 22"/>
            <p:cNvSpPr>
              <a:spLocks/>
            </p:cNvSpPr>
            <p:nvPr/>
          </p:nvSpPr>
          <p:spPr bwMode="auto">
            <a:xfrm>
              <a:off x="4088" y="3589"/>
              <a:ext cx="21" cy="1"/>
            </a:xfrm>
            <a:custGeom>
              <a:avLst/>
              <a:gdLst/>
              <a:ahLst/>
              <a:cxnLst>
                <a:cxn ang="0">
                  <a:pos x="21" y="0"/>
                </a:cxn>
                <a:cxn ang="0">
                  <a:pos x="0" y="0"/>
                </a:cxn>
                <a:cxn ang="0">
                  <a:pos x="21" y="0"/>
                </a:cxn>
              </a:cxnLst>
              <a:rect l="0" t="0" r="r" b="b"/>
              <a:pathLst>
                <a:path w="21">
                  <a:moveTo>
                    <a:pt x="21" y="0"/>
                  </a:moveTo>
                  <a:lnTo>
                    <a:pt x="0" y="0"/>
                  </a:lnTo>
                  <a:lnTo>
                    <a:pt x="21" y="0"/>
                  </a:lnTo>
                  <a:close/>
                </a:path>
              </a:pathLst>
            </a:custGeom>
            <a:solidFill>
              <a:srgbClr val="8253A1"/>
            </a:solidFill>
            <a:ln w="0">
              <a:solidFill>
                <a:srgbClr val="8253A1"/>
              </a:solidFill>
              <a:prstDash val="solid"/>
              <a:round/>
              <a:headEnd/>
              <a:tailEnd/>
            </a:ln>
          </p:spPr>
          <p:txBody>
            <a:bodyPr/>
            <a:lstStyle/>
            <a:p>
              <a:endParaRPr lang="en-US"/>
            </a:p>
          </p:txBody>
        </p:sp>
        <p:sp>
          <p:nvSpPr>
            <p:cNvPr id="23" name="Freeform 23"/>
            <p:cNvSpPr>
              <a:spLocks/>
            </p:cNvSpPr>
            <p:nvPr/>
          </p:nvSpPr>
          <p:spPr bwMode="auto">
            <a:xfrm>
              <a:off x="4095" y="3229"/>
              <a:ext cx="1" cy="361"/>
            </a:xfrm>
            <a:custGeom>
              <a:avLst/>
              <a:gdLst/>
              <a:ahLst/>
              <a:cxnLst>
                <a:cxn ang="0">
                  <a:pos x="0" y="0"/>
                </a:cxn>
                <a:cxn ang="0">
                  <a:pos x="0" y="361"/>
                </a:cxn>
                <a:cxn ang="0">
                  <a:pos x="0" y="0"/>
                </a:cxn>
              </a:cxnLst>
              <a:rect l="0" t="0" r="r" b="b"/>
              <a:pathLst>
                <a:path h="361">
                  <a:moveTo>
                    <a:pt x="0" y="0"/>
                  </a:moveTo>
                  <a:lnTo>
                    <a:pt x="0" y="361"/>
                  </a:lnTo>
                  <a:lnTo>
                    <a:pt x="0" y="0"/>
                  </a:lnTo>
                  <a:close/>
                </a:path>
              </a:pathLst>
            </a:custGeom>
            <a:solidFill>
              <a:srgbClr val="3D0275"/>
            </a:solidFill>
            <a:ln w="33338">
              <a:solidFill>
                <a:srgbClr val="8253A1"/>
              </a:solidFill>
              <a:prstDash val="solid"/>
              <a:round/>
              <a:headEnd/>
              <a:tailEnd/>
            </a:ln>
          </p:spPr>
          <p:txBody>
            <a:bodyPr/>
            <a:lstStyle/>
            <a:p>
              <a:endParaRPr lang="en-US"/>
            </a:p>
          </p:txBody>
        </p:sp>
        <p:sp>
          <p:nvSpPr>
            <p:cNvPr id="24" name="Freeform 24"/>
            <p:cNvSpPr>
              <a:spLocks/>
            </p:cNvSpPr>
            <p:nvPr/>
          </p:nvSpPr>
          <p:spPr bwMode="auto">
            <a:xfrm>
              <a:off x="4249" y="3033"/>
              <a:ext cx="1" cy="362"/>
            </a:xfrm>
            <a:custGeom>
              <a:avLst/>
              <a:gdLst/>
              <a:ahLst/>
              <a:cxnLst>
                <a:cxn ang="0">
                  <a:pos x="0" y="0"/>
                </a:cxn>
                <a:cxn ang="0">
                  <a:pos x="0" y="362"/>
                </a:cxn>
                <a:cxn ang="0">
                  <a:pos x="0" y="0"/>
                </a:cxn>
              </a:cxnLst>
              <a:rect l="0" t="0" r="r" b="b"/>
              <a:pathLst>
                <a:path h="362">
                  <a:moveTo>
                    <a:pt x="0" y="0"/>
                  </a:moveTo>
                  <a:lnTo>
                    <a:pt x="0" y="362"/>
                  </a:lnTo>
                  <a:lnTo>
                    <a:pt x="0" y="0"/>
                  </a:lnTo>
                  <a:close/>
                </a:path>
              </a:pathLst>
            </a:custGeom>
            <a:solidFill>
              <a:srgbClr val="3D0275"/>
            </a:solidFill>
            <a:ln w="33338">
              <a:solidFill>
                <a:srgbClr val="8253A1"/>
              </a:solidFill>
              <a:prstDash val="solid"/>
              <a:round/>
              <a:headEnd/>
              <a:tailEnd/>
            </a:ln>
          </p:spPr>
          <p:txBody>
            <a:bodyPr/>
            <a:lstStyle/>
            <a:p>
              <a:endParaRPr lang="en-US"/>
            </a:p>
          </p:txBody>
        </p:sp>
        <p:sp>
          <p:nvSpPr>
            <p:cNvPr id="25" name="Freeform 25"/>
            <p:cNvSpPr>
              <a:spLocks/>
            </p:cNvSpPr>
            <p:nvPr/>
          </p:nvSpPr>
          <p:spPr bwMode="auto">
            <a:xfrm>
              <a:off x="4403" y="2837"/>
              <a:ext cx="1" cy="361"/>
            </a:xfrm>
            <a:custGeom>
              <a:avLst/>
              <a:gdLst/>
              <a:ahLst/>
              <a:cxnLst>
                <a:cxn ang="0">
                  <a:pos x="0" y="0"/>
                </a:cxn>
                <a:cxn ang="0">
                  <a:pos x="0" y="361"/>
                </a:cxn>
                <a:cxn ang="0">
                  <a:pos x="0" y="0"/>
                </a:cxn>
              </a:cxnLst>
              <a:rect l="0" t="0" r="r" b="b"/>
              <a:pathLst>
                <a:path h="361">
                  <a:moveTo>
                    <a:pt x="0" y="0"/>
                  </a:moveTo>
                  <a:lnTo>
                    <a:pt x="0" y="361"/>
                  </a:lnTo>
                  <a:lnTo>
                    <a:pt x="0" y="0"/>
                  </a:lnTo>
                  <a:close/>
                </a:path>
              </a:pathLst>
            </a:custGeom>
            <a:solidFill>
              <a:srgbClr val="3D0275"/>
            </a:solidFill>
            <a:ln w="33338">
              <a:solidFill>
                <a:srgbClr val="8253A1"/>
              </a:solidFill>
              <a:prstDash val="solid"/>
              <a:round/>
              <a:headEnd/>
              <a:tailEnd/>
            </a:ln>
          </p:spPr>
          <p:txBody>
            <a:bodyPr/>
            <a:lstStyle/>
            <a:p>
              <a:endParaRPr lang="en-US"/>
            </a:p>
          </p:txBody>
        </p:sp>
        <p:sp>
          <p:nvSpPr>
            <p:cNvPr id="26" name="Freeform 26"/>
            <p:cNvSpPr>
              <a:spLocks/>
            </p:cNvSpPr>
            <p:nvPr/>
          </p:nvSpPr>
          <p:spPr bwMode="auto">
            <a:xfrm>
              <a:off x="4093" y="3392"/>
              <a:ext cx="154" cy="1"/>
            </a:xfrm>
            <a:custGeom>
              <a:avLst/>
              <a:gdLst/>
              <a:ahLst/>
              <a:cxnLst>
                <a:cxn ang="0">
                  <a:pos x="0" y="0"/>
                </a:cxn>
                <a:cxn ang="0">
                  <a:pos x="154" y="0"/>
                </a:cxn>
                <a:cxn ang="0">
                  <a:pos x="0" y="0"/>
                </a:cxn>
              </a:cxnLst>
              <a:rect l="0" t="0" r="r" b="b"/>
              <a:pathLst>
                <a:path w="154">
                  <a:moveTo>
                    <a:pt x="0" y="0"/>
                  </a:moveTo>
                  <a:lnTo>
                    <a:pt x="154" y="0"/>
                  </a:lnTo>
                  <a:lnTo>
                    <a:pt x="0" y="0"/>
                  </a:lnTo>
                  <a:close/>
                </a:path>
              </a:pathLst>
            </a:custGeom>
            <a:solidFill>
              <a:srgbClr val="3D0275"/>
            </a:solidFill>
            <a:ln w="33338">
              <a:solidFill>
                <a:srgbClr val="8253A1"/>
              </a:solidFill>
              <a:prstDash val="solid"/>
              <a:round/>
              <a:headEnd/>
              <a:tailEnd/>
            </a:ln>
          </p:spPr>
          <p:txBody>
            <a:bodyPr/>
            <a:lstStyle/>
            <a:p>
              <a:endParaRPr lang="en-US"/>
            </a:p>
          </p:txBody>
        </p:sp>
        <p:sp>
          <p:nvSpPr>
            <p:cNvPr id="27" name="Freeform 27"/>
            <p:cNvSpPr>
              <a:spLocks/>
            </p:cNvSpPr>
            <p:nvPr/>
          </p:nvSpPr>
          <p:spPr bwMode="auto">
            <a:xfrm>
              <a:off x="4249" y="3196"/>
              <a:ext cx="154" cy="1"/>
            </a:xfrm>
            <a:custGeom>
              <a:avLst/>
              <a:gdLst/>
              <a:ahLst/>
              <a:cxnLst>
                <a:cxn ang="0">
                  <a:pos x="0" y="0"/>
                </a:cxn>
                <a:cxn ang="0">
                  <a:pos x="154" y="0"/>
                </a:cxn>
                <a:cxn ang="0">
                  <a:pos x="0" y="0"/>
                </a:cxn>
              </a:cxnLst>
              <a:rect l="0" t="0" r="r" b="b"/>
              <a:pathLst>
                <a:path w="154">
                  <a:moveTo>
                    <a:pt x="0" y="0"/>
                  </a:moveTo>
                  <a:lnTo>
                    <a:pt x="154" y="0"/>
                  </a:lnTo>
                  <a:lnTo>
                    <a:pt x="0" y="0"/>
                  </a:lnTo>
                  <a:close/>
                </a:path>
              </a:pathLst>
            </a:custGeom>
            <a:solidFill>
              <a:srgbClr val="3D0275"/>
            </a:solidFill>
            <a:ln w="33338">
              <a:solidFill>
                <a:srgbClr val="8253A1"/>
              </a:solidFill>
              <a:prstDash val="solid"/>
              <a:round/>
              <a:headEnd/>
              <a:tailEnd/>
            </a:ln>
          </p:spPr>
          <p:txBody>
            <a:bodyPr/>
            <a:lstStyle/>
            <a:p>
              <a:endParaRPr lang="en-US"/>
            </a:p>
          </p:txBody>
        </p:sp>
        <p:sp>
          <p:nvSpPr>
            <p:cNvPr id="28" name="Freeform 28"/>
            <p:cNvSpPr>
              <a:spLocks/>
            </p:cNvSpPr>
            <p:nvPr/>
          </p:nvSpPr>
          <p:spPr bwMode="auto">
            <a:xfrm>
              <a:off x="4398" y="3004"/>
              <a:ext cx="153" cy="1"/>
            </a:xfrm>
            <a:custGeom>
              <a:avLst/>
              <a:gdLst/>
              <a:ahLst/>
              <a:cxnLst>
                <a:cxn ang="0">
                  <a:pos x="0" y="0"/>
                </a:cxn>
                <a:cxn ang="0">
                  <a:pos x="153" y="0"/>
                </a:cxn>
                <a:cxn ang="0">
                  <a:pos x="0" y="0"/>
                </a:cxn>
              </a:cxnLst>
              <a:rect l="0" t="0" r="r" b="b"/>
              <a:pathLst>
                <a:path w="153">
                  <a:moveTo>
                    <a:pt x="0" y="0"/>
                  </a:moveTo>
                  <a:lnTo>
                    <a:pt x="153" y="0"/>
                  </a:lnTo>
                  <a:lnTo>
                    <a:pt x="0" y="0"/>
                  </a:lnTo>
                  <a:close/>
                </a:path>
              </a:pathLst>
            </a:custGeom>
            <a:solidFill>
              <a:srgbClr val="3D0275"/>
            </a:solidFill>
            <a:ln w="33338">
              <a:solidFill>
                <a:srgbClr val="8253A1"/>
              </a:solidFill>
              <a:prstDash val="solid"/>
              <a:round/>
              <a:headEnd/>
              <a:tailEnd/>
            </a:ln>
          </p:spPr>
          <p:txBody>
            <a:bodyPr/>
            <a:lstStyle/>
            <a:p>
              <a:endParaRPr lang="en-US"/>
            </a:p>
          </p:txBody>
        </p:sp>
        <p:sp>
          <p:nvSpPr>
            <p:cNvPr id="29" name="Freeform 29"/>
            <p:cNvSpPr>
              <a:spLocks/>
            </p:cNvSpPr>
            <p:nvPr/>
          </p:nvSpPr>
          <p:spPr bwMode="auto">
            <a:xfrm>
              <a:off x="3939" y="2307"/>
              <a:ext cx="617" cy="1122"/>
            </a:xfrm>
            <a:custGeom>
              <a:avLst/>
              <a:gdLst/>
              <a:ahLst/>
              <a:cxnLst>
                <a:cxn ang="0">
                  <a:pos x="0" y="754"/>
                </a:cxn>
                <a:cxn ang="0">
                  <a:pos x="617" y="0"/>
                </a:cxn>
                <a:cxn ang="0">
                  <a:pos x="617" y="343"/>
                </a:cxn>
                <a:cxn ang="0">
                  <a:pos x="610" y="351"/>
                </a:cxn>
                <a:cxn ang="0">
                  <a:pos x="591" y="376"/>
                </a:cxn>
                <a:cxn ang="0">
                  <a:pos x="560" y="415"/>
                </a:cxn>
                <a:cxn ang="0">
                  <a:pos x="521" y="464"/>
                </a:cxn>
                <a:cxn ang="0">
                  <a:pos x="474" y="523"/>
                </a:cxn>
                <a:cxn ang="0">
                  <a:pos x="422" y="589"/>
                </a:cxn>
                <a:cxn ang="0">
                  <a:pos x="366" y="659"/>
                </a:cxn>
                <a:cxn ang="0">
                  <a:pos x="309" y="732"/>
                </a:cxn>
                <a:cxn ang="0">
                  <a:pos x="251" y="805"/>
                </a:cxn>
                <a:cxn ang="0">
                  <a:pos x="196" y="875"/>
                </a:cxn>
                <a:cxn ang="0">
                  <a:pos x="144" y="941"/>
                </a:cxn>
                <a:cxn ang="0">
                  <a:pos x="97" y="1000"/>
                </a:cxn>
                <a:cxn ang="0">
                  <a:pos x="58" y="1050"/>
                </a:cxn>
                <a:cxn ang="0">
                  <a:pos x="28" y="1088"/>
                </a:cxn>
                <a:cxn ang="0">
                  <a:pos x="9" y="1113"/>
                </a:cxn>
                <a:cxn ang="0">
                  <a:pos x="3" y="1122"/>
                </a:cxn>
                <a:cxn ang="0">
                  <a:pos x="0" y="754"/>
                </a:cxn>
              </a:cxnLst>
              <a:rect l="0" t="0" r="r" b="b"/>
              <a:pathLst>
                <a:path w="617" h="1122">
                  <a:moveTo>
                    <a:pt x="0" y="754"/>
                  </a:moveTo>
                  <a:lnTo>
                    <a:pt x="617" y="0"/>
                  </a:lnTo>
                  <a:lnTo>
                    <a:pt x="617" y="343"/>
                  </a:lnTo>
                  <a:lnTo>
                    <a:pt x="610" y="351"/>
                  </a:lnTo>
                  <a:lnTo>
                    <a:pt x="591" y="376"/>
                  </a:lnTo>
                  <a:lnTo>
                    <a:pt x="560" y="415"/>
                  </a:lnTo>
                  <a:lnTo>
                    <a:pt x="521" y="464"/>
                  </a:lnTo>
                  <a:lnTo>
                    <a:pt x="474" y="523"/>
                  </a:lnTo>
                  <a:lnTo>
                    <a:pt x="422" y="589"/>
                  </a:lnTo>
                  <a:lnTo>
                    <a:pt x="366" y="659"/>
                  </a:lnTo>
                  <a:lnTo>
                    <a:pt x="309" y="732"/>
                  </a:lnTo>
                  <a:lnTo>
                    <a:pt x="251" y="805"/>
                  </a:lnTo>
                  <a:lnTo>
                    <a:pt x="196" y="875"/>
                  </a:lnTo>
                  <a:lnTo>
                    <a:pt x="144" y="941"/>
                  </a:lnTo>
                  <a:lnTo>
                    <a:pt x="97" y="1000"/>
                  </a:lnTo>
                  <a:lnTo>
                    <a:pt x="58" y="1050"/>
                  </a:lnTo>
                  <a:lnTo>
                    <a:pt x="28" y="1088"/>
                  </a:lnTo>
                  <a:lnTo>
                    <a:pt x="9" y="1113"/>
                  </a:lnTo>
                  <a:lnTo>
                    <a:pt x="3" y="1122"/>
                  </a:lnTo>
                  <a:lnTo>
                    <a:pt x="0" y="754"/>
                  </a:lnTo>
                  <a:close/>
                </a:path>
              </a:pathLst>
            </a:custGeom>
            <a:solidFill>
              <a:srgbClr val="A41028"/>
            </a:solidFill>
            <a:ln w="33338">
              <a:solidFill>
                <a:srgbClr val="C65D62"/>
              </a:solidFill>
              <a:prstDash val="solid"/>
              <a:round/>
              <a:headEnd/>
              <a:tailEnd/>
            </a:ln>
          </p:spPr>
          <p:txBody>
            <a:bodyPr/>
            <a:lstStyle/>
            <a:p>
              <a:endParaRPr lang="en-US"/>
            </a:p>
          </p:txBody>
        </p:sp>
        <p:sp>
          <p:nvSpPr>
            <p:cNvPr id="30" name="Rectangle 30"/>
            <p:cNvSpPr>
              <a:spLocks noChangeArrowheads="1"/>
            </p:cNvSpPr>
            <p:nvPr/>
          </p:nvSpPr>
          <p:spPr bwMode="auto">
            <a:xfrm>
              <a:off x="2059" y="3051"/>
              <a:ext cx="1882" cy="379"/>
            </a:xfrm>
            <a:prstGeom prst="rect">
              <a:avLst/>
            </a:prstGeom>
            <a:solidFill>
              <a:srgbClr val="A41028"/>
            </a:solidFill>
            <a:ln w="33338">
              <a:solidFill>
                <a:srgbClr val="C65D62"/>
              </a:solidFill>
              <a:miter lim="800000"/>
              <a:headEnd/>
              <a:tailEnd/>
            </a:ln>
          </p:spPr>
          <p:txBody>
            <a:bodyPr/>
            <a:lstStyle/>
            <a:p>
              <a:endParaRPr lang="en-US"/>
            </a:p>
          </p:txBody>
        </p:sp>
        <p:sp>
          <p:nvSpPr>
            <p:cNvPr id="31" name="Freeform 31"/>
            <p:cNvSpPr>
              <a:spLocks/>
            </p:cNvSpPr>
            <p:nvPr/>
          </p:nvSpPr>
          <p:spPr bwMode="auto">
            <a:xfrm>
              <a:off x="2064" y="3228"/>
              <a:ext cx="186" cy="202"/>
            </a:xfrm>
            <a:custGeom>
              <a:avLst/>
              <a:gdLst/>
              <a:ahLst/>
              <a:cxnLst>
                <a:cxn ang="0">
                  <a:pos x="0" y="202"/>
                </a:cxn>
                <a:cxn ang="0">
                  <a:pos x="186" y="0"/>
                </a:cxn>
                <a:cxn ang="0">
                  <a:pos x="0" y="202"/>
                </a:cxn>
              </a:cxnLst>
              <a:rect l="0" t="0" r="r" b="b"/>
              <a:pathLst>
                <a:path w="186" h="202">
                  <a:moveTo>
                    <a:pt x="0" y="202"/>
                  </a:moveTo>
                  <a:lnTo>
                    <a:pt x="186" y="0"/>
                  </a:lnTo>
                  <a:lnTo>
                    <a:pt x="0" y="202"/>
                  </a:lnTo>
                  <a:close/>
                </a:path>
              </a:pathLst>
            </a:custGeom>
            <a:solidFill>
              <a:srgbClr val="3D0275"/>
            </a:solidFill>
            <a:ln w="33338">
              <a:solidFill>
                <a:srgbClr val="C65D62"/>
              </a:solidFill>
              <a:prstDash val="solid"/>
              <a:round/>
              <a:headEnd/>
              <a:tailEnd/>
            </a:ln>
          </p:spPr>
          <p:txBody>
            <a:bodyPr/>
            <a:lstStyle/>
            <a:p>
              <a:endParaRPr lang="en-US"/>
            </a:p>
          </p:txBody>
        </p:sp>
        <p:sp>
          <p:nvSpPr>
            <p:cNvPr id="32" name="Line 32"/>
            <p:cNvSpPr>
              <a:spLocks noChangeShapeType="1"/>
            </p:cNvSpPr>
            <p:nvPr/>
          </p:nvSpPr>
          <p:spPr bwMode="auto">
            <a:xfrm>
              <a:off x="2247" y="3051"/>
              <a:ext cx="1" cy="174"/>
            </a:xfrm>
            <a:prstGeom prst="line">
              <a:avLst/>
            </a:prstGeom>
            <a:noFill/>
            <a:ln w="33338">
              <a:solidFill>
                <a:srgbClr val="C65D62"/>
              </a:solidFill>
              <a:round/>
              <a:headEnd/>
              <a:tailEnd/>
            </a:ln>
          </p:spPr>
          <p:txBody>
            <a:bodyPr/>
            <a:lstStyle/>
            <a:p>
              <a:endParaRPr lang="en-US"/>
            </a:p>
          </p:txBody>
        </p:sp>
        <p:sp>
          <p:nvSpPr>
            <p:cNvPr id="33" name="Freeform 33"/>
            <p:cNvSpPr>
              <a:spLocks/>
            </p:cNvSpPr>
            <p:nvPr/>
          </p:nvSpPr>
          <p:spPr bwMode="auto">
            <a:xfrm>
              <a:off x="2247" y="3225"/>
              <a:ext cx="443" cy="1"/>
            </a:xfrm>
            <a:custGeom>
              <a:avLst/>
              <a:gdLst/>
              <a:ahLst/>
              <a:cxnLst>
                <a:cxn ang="0">
                  <a:pos x="0" y="0"/>
                </a:cxn>
                <a:cxn ang="0">
                  <a:pos x="4" y="0"/>
                </a:cxn>
                <a:cxn ang="0">
                  <a:pos x="19" y="0"/>
                </a:cxn>
                <a:cxn ang="0">
                  <a:pos x="40" y="0"/>
                </a:cxn>
                <a:cxn ang="0">
                  <a:pos x="69" y="0"/>
                </a:cxn>
                <a:cxn ang="0">
                  <a:pos x="102" y="0"/>
                </a:cxn>
                <a:cxn ang="0">
                  <a:pos x="140" y="0"/>
                </a:cxn>
                <a:cxn ang="0">
                  <a:pos x="180" y="0"/>
                </a:cxn>
                <a:cxn ang="0">
                  <a:pos x="221" y="0"/>
                </a:cxn>
                <a:cxn ang="0">
                  <a:pos x="262" y="0"/>
                </a:cxn>
                <a:cxn ang="0">
                  <a:pos x="303" y="0"/>
                </a:cxn>
                <a:cxn ang="0">
                  <a:pos x="340" y="0"/>
                </a:cxn>
                <a:cxn ang="0">
                  <a:pos x="374" y="0"/>
                </a:cxn>
                <a:cxn ang="0">
                  <a:pos x="402" y="0"/>
                </a:cxn>
                <a:cxn ang="0">
                  <a:pos x="424" y="0"/>
                </a:cxn>
                <a:cxn ang="0">
                  <a:pos x="438" y="0"/>
                </a:cxn>
                <a:cxn ang="0">
                  <a:pos x="443" y="0"/>
                </a:cxn>
              </a:cxnLst>
              <a:rect l="0" t="0" r="r" b="b"/>
              <a:pathLst>
                <a:path w="443">
                  <a:moveTo>
                    <a:pt x="0" y="0"/>
                  </a:moveTo>
                  <a:lnTo>
                    <a:pt x="4" y="0"/>
                  </a:lnTo>
                  <a:lnTo>
                    <a:pt x="19" y="0"/>
                  </a:lnTo>
                  <a:lnTo>
                    <a:pt x="40" y="0"/>
                  </a:lnTo>
                  <a:lnTo>
                    <a:pt x="69" y="0"/>
                  </a:lnTo>
                  <a:lnTo>
                    <a:pt x="102" y="0"/>
                  </a:lnTo>
                  <a:lnTo>
                    <a:pt x="140" y="0"/>
                  </a:lnTo>
                  <a:lnTo>
                    <a:pt x="180" y="0"/>
                  </a:lnTo>
                  <a:lnTo>
                    <a:pt x="221" y="0"/>
                  </a:lnTo>
                  <a:lnTo>
                    <a:pt x="262" y="0"/>
                  </a:lnTo>
                  <a:lnTo>
                    <a:pt x="303" y="0"/>
                  </a:lnTo>
                  <a:lnTo>
                    <a:pt x="340" y="0"/>
                  </a:lnTo>
                  <a:lnTo>
                    <a:pt x="374" y="0"/>
                  </a:lnTo>
                  <a:lnTo>
                    <a:pt x="402" y="0"/>
                  </a:lnTo>
                  <a:lnTo>
                    <a:pt x="424" y="0"/>
                  </a:lnTo>
                  <a:lnTo>
                    <a:pt x="438" y="0"/>
                  </a:lnTo>
                  <a:lnTo>
                    <a:pt x="443" y="0"/>
                  </a:lnTo>
                </a:path>
              </a:pathLst>
            </a:custGeom>
            <a:noFill/>
            <a:ln w="33338">
              <a:solidFill>
                <a:srgbClr val="C65D62"/>
              </a:solidFill>
              <a:prstDash val="solid"/>
              <a:round/>
              <a:headEnd/>
              <a:tailEnd/>
            </a:ln>
          </p:spPr>
          <p:txBody>
            <a:bodyPr/>
            <a:lstStyle/>
            <a:p>
              <a:endParaRPr lang="en-US"/>
            </a:p>
          </p:txBody>
        </p:sp>
        <p:sp>
          <p:nvSpPr>
            <p:cNvPr id="34" name="Freeform 34"/>
            <p:cNvSpPr>
              <a:spLocks/>
            </p:cNvSpPr>
            <p:nvPr/>
          </p:nvSpPr>
          <p:spPr bwMode="auto">
            <a:xfrm>
              <a:off x="2247" y="3213"/>
              <a:ext cx="1" cy="23"/>
            </a:xfrm>
            <a:custGeom>
              <a:avLst/>
              <a:gdLst/>
              <a:ahLst/>
              <a:cxnLst>
                <a:cxn ang="0">
                  <a:pos x="0" y="23"/>
                </a:cxn>
                <a:cxn ang="0">
                  <a:pos x="0" y="0"/>
                </a:cxn>
                <a:cxn ang="0">
                  <a:pos x="0" y="23"/>
                </a:cxn>
              </a:cxnLst>
              <a:rect l="0" t="0" r="r" b="b"/>
              <a:pathLst>
                <a:path h="23">
                  <a:moveTo>
                    <a:pt x="0" y="23"/>
                  </a:moveTo>
                  <a:lnTo>
                    <a:pt x="0" y="0"/>
                  </a:lnTo>
                  <a:lnTo>
                    <a:pt x="0" y="23"/>
                  </a:lnTo>
                  <a:close/>
                </a:path>
              </a:pathLst>
            </a:custGeom>
            <a:solidFill>
              <a:srgbClr val="C65D62"/>
            </a:solidFill>
            <a:ln w="0">
              <a:solidFill>
                <a:srgbClr val="C65D62"/>
              </a:solidFill>
              <a:prstDash val="solid"/>
              <a:round/>
              <a:headEnd/>
              <a:tailEnd/>
            </a:ln>
          </p:spPr>
          <p:txBody>
            <a:bodyPr/>
            <a:lstStyle/>
            <a:p>
              <a:endParaRPr lang="en-US"/>
            </a:p>
          </p:txBody>
        </p:sp>
        <p:sp>
          <p:nvSpPr>
            <p:cNvPr id="35" name="Freeform 35"/>
            <p:cNvSpPr>
              <a:spLocks/>
            </p:cNvSpPr>
            <p:nvPr/>
          </p:nvSpPr>
          <p:spPr bwMode="auto">
            <a:xfrm>
              <a:off x="3473" y="3223"/>
              <a:ext cx="625" cy="2"/>
            </a:xfrm>
            <a:custGeom>
              <a:avLst/>
              <a:gdLst/>
              <a:ahLst/>
              <a:cxnLst>
                <a:cxn ang="0">
                  <a:pos x="0" y="2"/>
                </a:cxn>
                <a:cxn ang="0">
                  <a:pos x="7" y="1"/>
                </a:cxn>
                <a:cxn ang="0">
                  <a:pos x="27" y="1"/>
                </a:cxn>
                <a:cxn ang="0">
                  <a:pos x="58" y="1"/>
                </a:cxn>
                <a:cxn ang="0">
                  <a:pos x="98" y="1"/>
                </a:cxn>
                <a:cxn ang="0">
                  <a:pos x="145" y="1"/>
                </a:cxn>
                <a:cxn ang="0">
                  <a:pos x="198" y="0"/>
                </a:cxn>
                <a:cxn ang="0">
                  <a:pos x="254" y="0"/>
                </a:cxn>
                <a:cxn ang="0">
                  <a:pos x="313" y="0"/>
                </a:cxn>
                <a:cxn ang="0">
                  <a:pos x="371" y="0"/>
                </a:cxn>
                <a:cxn ang="0">
                  <a:pos x="427" y="0"/>
                </a:cxn>
                <a:cxn ang="0">
                  <a:pos x="480" y="0"/>
                </a:cxn>
                <a:cxn ang="0">
                  <a:pos x="528" y="0"/>
                </a:cxn>
                <a:cxn ang="0">
                  <a:pos x="568" y="0"/>
                </a:cxn>
                <a:cxn ang="0">
                  <a:pos x="598" y="0"/>
                </a:cxn>
                <a:cxn ang="0">
                  <a:pos x="618" y="1"/>
                </a:cxn>
                <a:cxn ang="0">
                  <a:pos x="625" y="2"/>
                </a:cxn>
              </a:cxnLst>
              <a:rect l="0" t="0" r="r" b="b"/>
              <a:pathLst>
                <a:path w="625" h="2">
                  <a:moveTo>
                    <a:pt x="0" y="2"/>
                  </a:moveTo>
                  <a:lnTo>
                    <a:pt x="7" y="1"/>
                  </a:lnTo>
                  <a:lnTo>
                    <a:pt x="27" y="1"/>
                  </a:lnTo>
                  <a:lnTo>
                    <a:pt x="58" y="1"/>
                  </a:lnTo>
                  <a:lnTo>
                    <a:pt x="98" y="1"/>
                  </a:lnTo>
                  <a:lnTo>
                    <a:pt x="145" y="1"/>
                  </a:lnTo>
                  <a:lnTo>
                    <a:pt x="198" y="0"/>
                  </a:lnTo>
                  <a:lnTo>
                    <a:pt x="254" y="0"/>
                  </a:lnTo>
                  <a:lnTo>
                    <a:pt x="313" y="0"/>
                  </a:lnTo>
                  <a:lnTo>
                    <a:pt x="371" y="0"/>
                  </a:lnTo>
                  <a:lnTo>
                    <a:pt x="427" y="0"/>
                  </a:lnTo>
                  <a:lnTo>
                    <a:pt x="480" y="0"/>
                  </a:lnTo>
                  <a:lnTo>
                    <a:pt x="528" y="0"/>
                  </a:lnTo>
                  <a:lnTo>
                    <a:pt x="568" y="0"/>
                  </a:lnTo>
                  <a:lnTo>
                    <a:pt x="598" y="0"/>
                  </a:lnTo>
                  <a:lnTo>
                    <a:pt x="618" y="1"/>
                  </a:lnTo>
                  <a:lnTo>
                    <a:pt x="625" y="2"/>
                  </a:lnTo>
                </a:path>
              </a:pathLst>
            </a:custGeom>
            <a:noFill/>
            <a:ln w="33338">
              <a:solidFill>
                <a:srgbClr val="C65D62"/>
              </a:solidFill>
              <a:prstDash val="solid"/>
              <a:round/>
              <a:headEnd/>
              <a:tailEnd/>
            </a:ln>
          </p:spPr>
          <p:txBody>
            <a:bodyPr/>
            <a:lstStyle/>
            <a:p>
              <a:endParaRPr lang="en-US"/>
            </a:p>
          </p:txBody>
        </p:sp>
        <p:sp>
          <p:nvSpPr>
            <p:cNvPr id="36" name="Freeform 36"/>
            <p:cNvSpPr>
              <a:spLocks/>
            </p:cNvSpPr>
            <p:nvPr/>
          </p:nvSpPr>
          <p:spPr bwMode="auto">
            <a:xfrm>
              <a:off x="4088" y="3225"/>
              <a:ext cx="21" cy="1"/>
            </a:xfrm>
            <a:custGeom>
              <a:avLst/>
              <a:gdLst/>
              <a:ahLst/>
              <a:cxnLst>
                <a:cxn ang="0">
                  <a:pos x="21" y="0"/>
                </a:cxn>
                <a:cxn ang="0">
                  <a:pos x="0" y="0"/>
                </a:cxn>
                <a:cxn ang="0">
                  <a:pos x="21" y="0"/>
                </a:cxn>
              </a:cxnLst>
              <a:rect l="0" t="0" r="r" b="b"/>
              <a:pathLst>
                <a:path w="21">
                  <a:moveTo>
                    <a:pt x="21" y="0"/>
                  </a:moveTo>
                  <a:lnTo>
                    <a:pt x="0" y="0"/>
                  </a:lnTo>
                  <a:lnTo>
                    <a:pt x="21" y="0"/>
                  </a:lnTo>
                  <a:close/>
                </a:path>
              </a:pathLst>
            </a:custGeom>
            <a:solidFill>
              <a:srgbClr val="C65D62"/>
            </a:solidFill>
            <a:ln w="0">
              <a:solidFill>
                <a:srgbClr val="C65D62"/>
              </a:solidFill>
              <a:prstDash val="solid"/>
              <a:round/>
              <a:headEnd/>
              <a:tailEnd/>
            </a:ln>
          </p:spPr>
          <p:txBody>
            <a:bodyPr/>
            <a:lstStyle/>
            <a:p>
              <a:endParaRPr lang="en-US"/>
            </a:p>
          </p:txBody>
        </p:sp>
        <p:sp>
          <p:nvSpPr>
            <p:cNvPr id="37" name="Freeform 37"/>
            <p:cNvSpPr>
              <a:spLocks/>
            </p:cNvSpPr>
            <p:nvPr/>
          </p:nvSpPr>
          <p:spPr bwMode="auto">
            <a:xfrm>
              <a:off x="4402" y="2495"/>
              <a:ext cx="1" cy="351"/>
            </a:xfrm>
            <a:custGeom>
              <a:avLst/>
              <a:gdLst/>
              <a:ahLst/>
              <a:cxnLst>
                <a:cxn ang="0">
                  <a:pos x="0" y="0"/>
                </a:cxn>
                <a:cxn ang="0">
                  <a:pos x="0" y="351"/>
                </a:cxn>
                <a:cxn ang="0">
                  <a:pos x="0" y="0"/>
                </a:cxn>
              </a:cxnLst>
              <a:rect l="0" t="0" r="r" b="b"/>
              <a:pathLst>
                <a:path h="351">
                  <a:moveTo>
                    <a:pt x="0" y="0"/>
                  </a:moveTo>
                  <a:lnTo>
                    <a:pt x="0" y="351"/>
                  </a:lnTo>
                  <a:lnTo>
                    <a:pt x="0" y="0"/>
                  </a:lnTo>
                  <a:close/>
                </a:path>
              </a:pathLst>
            </a:custGeom>
            <a:solidFill>
              <a:srgbClr val="A41028"/>
            </a:solidFill>
            <a:ln w="33338">
              <a:solidFill>
                <a:srgbClr val="C65D62"/>
              </a:solidFill>
              <a:prstDash val="solid"/>
              <a:round/>
              <a:headEnd/>
              <a:tailEnd/>
            </a:ln>
          </p:spPr>
          <p:txBody>
            <a:bodyPr/>
            <a:lstStyle/>
            <a:p>
              <a:endParaRPr lang="en-US"/>
            </a:p>
          </p:txBody>
        </p:sp>
        <p:sp>
          <p:nvSpPr>
            <p:cNvPr id="38" name="Freeform 38"/>
            <p:cNvSpPr>
              <a:spLocks/>
            </p:cNvSpPr>
            <p:nvPr/>
          </p:nvSpPr>
          <p:spPr bwMode="auto">
            <a:xfrm>
              <a:off x="4247" y="2684"/>
              <a:ext cx="1" cy="352"/>
            </a:xfrm>
            <a:custGeom>
              <a:avLst/>
              <a:gdLst/>
              <a:ahLst/>
              <a:cxnLst>
                <a:cxn ang="0">
                  <a:pos x="0" y="0"/>
                </a:cxn>
                <a:cxn ang="0">
                  <a:pos x="0" y="352"/>
                </a:cxn>
                <a:cxn ang="0">
                  <a:pos x="0" y="0"/>
                </a:cxn>
              </a:cxnLst>
              <a:rect l="0" t="0" r="r" b="b"/>
              <a:pathLst>
                <a:path h="352">
                  <a:moveTo>
                    <a:pt x="0" y="0"/>
                  </a:moveTo>
                  <a:lnTo>
                    <a:pt x="0" y="352"/>
                  </a:lnTo>
                  <a:lnTo>
                    <a:pt x="0" y="0"/>
                  </a:lnTo>
                  <a:close/>
                </a:path>
              </a:pathLst>
            </a:custGeom>
            <a:solidFill>
              <a:srgbClr val="A41028"/>
            </a:solidFill>
            <a:ln w="33338">
              <a:solidFill>
                <a:srgbClr val="C65D62"/>
              </a:solidFill>
              <a:prstDash val="solid"/>
              <a:round/>
              <a:headEnd/>
              <a:tailEnd/>
            </a:ln>
          </p:spPr>
          <p:txBody>
            <a:bodyPr/>
            <a:lstStyle/>
            <a:p>
              <a:endParaRPr lang="en-US"/>
            </a:p>
          </p:txBody>
        </p:sp>
        <p:sp>
          <p:nvSpPr>
            <p:cNvPr id="39" name="Freeform 39"/>
            <p:cNvSpPr>
              <a:spLocks/>
            </p:cNvSpPr>
            <p:nvPr/>
          </p:nvSpPr>
          <p:spPr bwMode="auto">
            <a:xfrm>
              <a:off x="4094" y="2871"/>
              <a:ext cx="1" cy="364"/>
            </a:xfrm>
            <a:custGeom>
              <a:avLst/>
              <a:gdLst/>
              <a:ahLst/>
              <a:cxnLst>
                <a:cxn ang="0">
                  <a:pos x="0" y="0"/>
                </a:cxn>
                <a:cxn ang="0">
                  <a:pos x="0" y="364"/>
                </a:cxn>
                <a:cxn ang="0">
                  <a:pos x="0" y="0"/>
                </a:cxn>
              </a:cxnLst>
              <a:rect l="0" t="0" r="r" b="b"/>
              <a:pathLst>
                <a:path h="364">
                  <a:moveTo>
                    <a:pt x="0" y="0"/>
                  </a:moveTo>
                  <a:lnTo>
                    <a:pt x="0" y="364"/>
                  </a:lnTo>
                  <a:lnTo>
                    <a:pt x="0" y="0"/>
                  </a:lnTo>
                  <a:close/>
                </a:path>
              </a:pathLst>
            </a:custGeom>
            <a:solidFill>
              <a:srgbClr val="A41028"/>
            </a:solidFill>
            <a:ln w="33338">
              <a:solidFill>
                <a:srgbClr val="C65D62"/>
              </a:solidFill>
              <a:prstDash val="solid"/>
              <a:round/>
              <a:headEnd/>
              <a:tailEnd/>
            </a:ln>
          </p:spPr>
          <p:txBody>
            <a:bodyPr/>
            <a:lstStyle/>
            <a:p>
              <a:endParaRPr lang="en-US"/>
            </a:p>
          </p:txBody>
        </p:sp>
        <p:sp>
          <p:nvSpPr>
            <p:cNvPr id="40" name="Freeform 40"/>
            <p:cNvSpPr>
              <a:spLocks/>
            </p:cNvSpPr>
            <p:nvPr/>
          </p:nvSpPr>
          <p:spPr bwMode="auto">
            <a:xfrm>
              <a:off x="4094" y="3040"/>
              <a:ext cx="154" cy="1"/>
            </a:xfrm>
            <a:custGeom>
              <a:avLst/>
              <a:gdLst/>
              <a:ahLst/>
              <a:cxnLst>
                <a:cxn ang="0">
                  <a:pos x="154" y="0"/>
                </a:cxn>
                <a:cxn ang="0">
                  <a:pos x="0" y="0"/>
                </a:cxn>
                <a:cxn ang="0">
                  <a:pos x="154" y="0"/>
                </a:cxn>
              </a:cxnLst>
              <a:rect l="0" t="0" r="r" b="b"/>
              <a:pathLst>
                <a:path w="154">
                  <a:moveTo>
                    <a:pt x="154" y="0"/>
                  </a:moveTo>
                  <a:lnTo>
                    <a:pt x="0" y="0"/>
                  </a:lnTo>
                  <a:lnTo>
                    <a:pt x="154" y="0"/>
                  </a:lnTo>
                  <a:close/>
                </a:path>
              </a:pathLst>
            </a:custGeom>
            <a:solidFill>
              <a:srgbClr val="A41028"/>
            </a:solidFill>
            <a:ln w="33338">
              <a:solidFill>
                <a:srgbClr val="C65D62"/>
              </a:solidFill>
              <a:prstDash val="solid"/>
              <a:round/>
              <a:headEnd/>
              <a:tailEnd/>
            </a:ln>
          </p:spPr>
          <p:txBody>
            <a:bodyPr/>
            <a:lstStyle/>
            <a:p>
              <a:endParaRPr lang="en-US"/>
            </a:p>
          </p:txBody>
        </p:sp>
        <p:sp>
          <p:nvSpPr>
            <p:cNvPr id="41" name="Freeform 41"/>
            <p:cNvSpPr>
              <a:spLocks/>
            </p:cNvSpPr>
            <p:nvPr/>
          </p:nvSpPr>
          <p:spPr bwMode="auto">
            <a:xfrm>
              <a:off x="4248" y="2842"/>
              <a:ext cx="154" cy="1"/>
            </a:xfrm>
            <a:custGeom>
              <a:avLst/>
              <a:gdLst/>
              <a:ahLst/>
              <a:cxnLst>
                <a:cxn ang="0">
                  <a:pos x="154" y="0"/>
                </a:cxn>
                <a:cxn ang="0">
                  <a:pos x="0" y="0"/>
                </a:cxn>
                <a:cxn ang="0">
                  <a:pos x="154" y="0"/>
                </a:cxn>
              </a:cxnLst>
              <a:rect l="0" t="0" r="r" b="b"/>
              <a:pathLst>
                <a:path w="154">
                  <a:moveTo>
                    <a:pt x="154" y="0"/>
                  </a:moveTo>
                  <a:lnTo>
                    <a:pt x="0" y="0"/>
                  </a:lnTo>
                  <a:lnTo>
                    <a:pt x="154" y="0"/>
                  </a:lnTo>
                  <a:close/>
                </a:path>
              </a:pathLst>
            </a:custGeom>
            <a:solidFill>
              <a:srgbClr val="A41028"/>
            </a:solidFill>
            <a:ln w="33338">
              <a:solidFill>
                <a:srgbClr val="C65D62"/>
              </a:solidFill>
              <a:prstDash val="solid"/>
              <a:round/>
              <a:headEnd/>
              <a:tailEnd/>
            </a:ln>
          </p:spPr>
          <p:txBody>
            <a:bodyPr/>
            <a:lstStyle/>
            <a:p>
              <a:endParaRPr lang="en-US"/>
            </a:p>
          </p:txBody>
        </p:sp>
        <p:sp>
          <p:nvSpPr>
            <p:cNvPr id="42" name="Freeform 42"/>
            <p:cNvSpPr>
              <a:spLocks/>
            </p:cNvSpPr>
            <p:nvPr/>
          </p:nvSpPr>
          <p:spPr bwMode="auto">
            <a:xfrm>
              <a:off x="4400" y="2649"/>
              <a:ext cx="153" cy="1"/>
            </a:xfrm>
            <a:custGeom>
              <a:avLst/>
              <a:gdLst/>
              <a:ahLst/>
              <a:cxnLst>
                <a:cxn ang="0">
                  <a:pos x="153" y="0"/>
                </a:cxn>
                <a:cxn ang="0">
                  <a:pos x="0" y="0"/>
                </a:cxn>
                <a:cxn ang="0">
                  <a:pos x="153" y="0"/>
                </a:cxn>
              </a:cxnLst>
              <a:rect l="0" t="0" r="r" b="b"/>
              <a:pathLst>
                <a:path w="153">
                  <a:moveTo>
                    <a:pt x="153" y="0"/>
                  </a:moveTo>
                  <a:lnTo>
                    <a:pt x="0" y="0"/>
                  </a:lnTo>
                  <a:lnTo>
                    <a:pt x="153" y="0"/>
                  </a:lnTo>
                  <a:close/>
                </a:path>
              </a:pathLst>
            </a:custGeom>
            <a:solidFill>
              <a:srgbClr val="A41028"/>
            </a:solidFill>
            <a:ln w="33338">
              <a:solidFill>
                <a:srgbClr val="C65D62"/>
              </a:solidFill>
              <a:prstDash val="solid"/>
              <a:round/>
              <a:headEnd/>
              <a:tailEnd/>
            </a:ln>
          </p:spPr>
          <p:txBody>
            <a:bodyPr/>
            <a:lstStyle/>
            <a:p>
              <a:endParaRPr lang="en-US"/>
            </a:p>
          </p:txBody>
        </p:sp>
        <p:sp>
          <p:nvSpPr>
            <p:cNvPr id="43" name="Freeform 43"/>
            <p:cNvSpPr>
              <a:spLocks/>
            </p:cNvSpPr>
            <p:nvPr/>
          </p:nvSpPr>
          <p:spPr bwMode="auto">
            <a:xfrm>
              <a:off x="3939" y="1967"/>
              <a:ext cx="617" cy="1095"/>
            </a:xfrm>
            <a:custGeom>
              <a:avLst/>
              <a:gdLst/>
              <a:ahLst/>
              <a:cxnLst>
                <a:cxn ang="0">
                  <a:pos x="0" y="720"/>
                </a:cxn>
                <a:cxn ang="0">
                  <a:pos x="616" y="0"/>
                </a:cxn>
                <a:cxn ang="0">
                  <a:pos x="617" y="336"/>
                </a:cxn>
                <a:cxn ang="0">
                  <a:pos x="0" y="1095"/>
                </a:cxn>
                <a:cxn ang="0">
                  <a:pos x="0" y="720"/>
                </a:cxn>
              </a:cxnLst>
              <a:rect l="0" t="0" r="r" b="b"/>
              <a:pathLst>
                <a:path w="617" h="1095">
                  <a:moveTo>
                    <a:pt x="0" y="720"/>
                  </a:moveTo>
                  <a:lnTo>
                    <a:pt x="616" y="0"/>
                  </a:lnTo>
                  <a:lnTo>
                    <a:pt x="617" y="336"/>
                  </a:lnTo>
                  <a:lnTo>
                    <a:pt x="0" y="1095"/>
                  </a:lnTo>
                  <a:lnTo>
                    <a:pt x="0" y="720"/>
                  </a:lnTo>
                  <a:close/>
                </a:path>
              </a:pathLst>
            </a:custGeom>
            <a:solidFill>
              <a:srgbClr val="E95200"/>
            </a:solidFill>
            <a:ln w="33338">
              <a:solidFill>
                <a:srgbClr val="F0944E"/>
              </a:solidFill>
              <a:prstDash val="solid"/>
              <a:round/>
              <a:headEnd/>
              <a:tailEnd/>
            </a:ln>
          </p:spPr>
          <p:txBody>
            <a:bodyPr/>
            <a:lstStyle/>
            <a:p>
              <a:endParaRPr lang="en-US"/>
            </a:p>
          </p:txBody>
        </p:sp>
        <p:sp>
          <p:nvSpPr>
            <p:cNvPr id="44" name="Rectangle 44"/>
            <p:cNvSpPr>
              <a:spLocks noChangeArrowheads="1"/>
            </p:cNvSpPr>
            <p:nvPr/>
          </p:nvSpPr>
          <p:spPr bwMode="auto">
            <a:xfrm>
              <a:off x="2058" y="2680"/>
              <a:ext cx="1882" cy="379"/>
            </a:xfrm>
            <a:prstGeom prst="rect">
              <a:avLst/>
            </a:prstGeom>
            <a:solidFill>
              <a:srgbClr val="E95200"/>
            </a:solidFill>
            <a:ln w="33338">
              <a:solidFill>
                <a:srgbClr val="F0944E"/>
              </a:solidFill>
              <a:miter lim="800000"/>
              <a:headEnd/>
              <a:tailEnd/>
            </a:ln>
          </p:spPr>
          <p:txBody>
            <a:bodyPr/>
            <a:lstStyle/>
            <a:p>
              <a:endParaRPr lang="en-US"/>
            </a:p>
          </p:txBody>
        </p:sp>
        <p:sp>
          <p:nvSpPr>
            <p:cNvPr id="45" name="Freeform 45"/>
            <p:cNvSpPr>
              <a:spLocks/>
            </p:cNvSpPr>
            <p:nvPr/>
          </p:nvSpPr>
          <p:spPr bwMode="auto">
            <a:xfrm>
              <a:off x="2061" y="2855"/>
              <a:ext cx="186" cy="204"/>
            </a:xfrm>
            <a:custGeom>
              <a:avLst/>
              <a:gdLst/>
              <a:ahLst/>
              <a:cxnLst>
                <a:cxn ang="0">
                  <a:pos x="0" y="204"/>
                </a:cxn>
                <a:cxn ang="0">
                  <a:pos x="186" y="0"/>
                </a:cxn>
                <a:cxn ang="0">
                  <a:pos x="0" y="204"/>
                </a:cxn>
              </a:cxnLst>
              <a:rect l="0" t="0" r="r" b="b"/>
              <a:pathLst>
                <a:path w="186" h="204">
                  <a:moveTo>
                    <a:pt x="0" y="204"/>
                  </a:moveTo>
                  <a:lnTo>
                    <a:pt x="186" y="0"/>
                  </a:lnTo>
                  <a:lnTo>
                    <a:pt x="0" y="204"/>
                  </a:lnTo>
                  <a:close/>
                </a:path>
              </a:pathLst>
            </a:custGeom>
            <a:solidFill>
              <a:srgbClr val="3D0275"/>
            </a:solidFill>
            <a:ln w="33338">
              <a:solidFill>
                <a:srgbClr val="F0944E"/>
              </a:solidFill>
              <a:prstDash val="solid"/>
              <a:round/>
              <a:headEnd/>
              <a:tailEnd/>
            </a:ln>
          </p:spPr>
          <p:txBody>
            <a:bodyPr/>
            <a:lstStyle/>
            <a:p>
              <a:endParaRPr lang="en-US"/>
            </a:p>
          </p:txBody>
        </p:sp>
        <p:sp>
          <p:nvSpPr>
            <p:cNvPr id="46" name="Line 46"/>
            <p:cNvSpPr>
              <a:spLocks noChangeShapeType="1"/>
            </p:cNvSpPr>
            <p:nvPr/>
          </p:nvSpPr>
          <p:spPr bwMode="auto">
            <a:xfrm>
              <a:off x="2244" y="2692"/>
              <a:ext cx="1" cy="170"/>
            </a:xfrm>
            <a:prstGeom prst="line">
              <a:avLst/>
            </a:prstGeom>
            <a:noFill/>
            <a:ln w="33338">
              <a:solidFill>
                <a:srgbClr val="F0944E"/>
              </a:solidFill>
              <a:round/>
              <a:headEnd/>
              <a:tailEnd/>
            </a:ln>
          </p:spPr>
          <p:txBody>
            <a:bodyPr/>
            <a:lstStyle/>
            <a:p>
              <a:endParaRPr lang="en-US"/>
            </a:p>
          </p:txBody>
        </p:sp>
        <p:sp>
          <p:nvSpPr>
            <p:cNvPr id="47" name="Freeform 47"/>
            <p:cNvSpPr>
              <a:spLocks/>
            </p:cNvSpPr>
            <p:nvPr/>
          </p:nvSpPr>
          <p:spPr bwMode="auto">
            <a:xfrm>
              <a:off x="2244" y="2862"/>
              <a:ext cx="440" cy="1"/>
            </a:xfrm>
            <a:custGeom>
              <a:avLst/>
              <a:gdLst/>
              <a:ahLst/>
              <a:cxnLst>
                <a:cxn ang="0">
                  <a:pos x="0" y="0"/>
                </a:cxn>
                <a:cxn ang="0">
                  <a:pos x="5" y="0"/>
                </a:cxn>
                <a:cxn ang="0">
                  <a:pos x="19" y="0"/>
                </a:cxn>
                <a:cxn ang="0">
                  <a:pos x="40" y="0"/>
                </a:cxn>
                <a:cxn ang="0">
                  <a:pos x="69" y="0"/>
                </a:cxn>
                <a:cxn ang="0">
                  <a:pos x="102" y="0"/>
                </a:cxn>
                <a:cxn ang="0">
                  <a:pos x="139" y="0"/>
                </a:cxn>
                <a:cxn ang="0">
                  <a:pos x="179" y="1"/>
                </a:cxn>
                <a:cxn ang="0">
                  <a:pos x="220" y="1"/>
                </a:cxn>
                <a:cxn ang="0">
                  <a:pos x="261" y="1"/>
                </a:cxn>
                <a:cxn ang="0">
                  <a:pos x="301" y="1"/>
                </a:cxn>
                <a:cxn ang="0">
                  <a:pos x="338" y="1"/>
                </a:cxn>
                <a:cxn ang="0">
                  <a:pos x="371" y="1"/>
                </a:cxn>
                <a:cxn ang="0">
                  <a:pos x="399" y="1"/>
                </a:cxn>
                <a:cxn ang="0">
                  <a:pos x="421" y="1"/>
                </a:cxn>
                <a:cxn ang="0">
                  <a:pos x="435" y="0"/>
                </a:cxn>
                <a:cxn ang="0">
                  <a:pos x="440" y="0"/>
                </a:cxn>
              </a:cxnLst>
              <a:rect l="0" t="0" r="r" b="b"/>
              <a:pathLst>
                <a:path w="440" h="1">
                  <a:moveTo>
                    <a:pt x="0" y="0"/>
                  </a:moveTo>
                  <a:lnTo>
                    <a:pt x="5" y="0"/>
                  </a:lnTo>
                  <a:lnTo>
                    <a:pt x="19" y="0"/>
                  </a:lnTo>
                  <a:lnTo>
                    <a:pt x="40" y="0"/>
                  </a:lnTo>
                  <a:lnTo>
                    <a:pt x="69" y="0"/>
                  </a:lnTo>
                  <a:lnTo>
                    <a:pt x="102" y="0"/>
                  </a:lnTo>
                  <a:lnTo>
                    <a:pt x="139" y="0"/>
                  </a:lnTo>
                  <a:lnTo>
                    <a:pt x="179" y="1"/>
                  </a:lnTo>
                  <a:lnTo>
                    <a:pt x="220" y="1"/>
                  </a:lnTo>
                  <a:lnTo>
                    <a:pt x="261" y="1"/>
                  </a:lnTo>
                  <a:lnTo>
                    <a:pt x="301" y="1"/>
                  </a:lnTo>
                  <a:lnTo>
                    <a:pt x="338" y="1"/>
                  </a:lnTo>
                  <a:lnTo>
                    <a:pt x="371" y="1"/>
                  </a:lnTo>
                  <a:lnTo>
                    <a:pt x="399" y="1"/>
                  </a:lnTo>
                  <a:lnTo>
                    <a:pt x="421" y="1"/>
                  </a:lnTo>
                  <a:lnTo>
                    <a:pt x="435" y="0"/>
                  </a:lnTo>
                  <a:lnTo>
                    <a:pt x="440" y="0"/>
                  </a:lnTo>
                </a:path>
              </a:pathLst>
            </a:custGeom>
            <a:noFill/>
            <a:ln w="33338">
              <a:solidFill>
                <a:srgbClr val="F0944E"/>
              </a:solidFill>
              <a:prstDash val="solid"/>
              <a:round/>
              <a:headEnd/>
              <a:tailEnd/>
            </a:ln>
          </p:spPr>
          <p:txBody>
            <a:bodyPr/>
            <a:lstStyle/>
            <a:p>
              <a:endParaRPr lang="en-US"/>
            </a:p>
          </p:txBody>
        </p:sp>
        <p:sp>
          <p:nvSpPr>
            <p:cNvPr id="48" name="Freeform 48"/>
            <p:cNvSpPr>
              <a:spLocks/>
            </p:cNvSpPr>
            <p:nvPr/>
          </p:nvSpPr>
          <p:spPr bwMode="auto">
            <a:xfrm>
              <a:off x="2244" y="2850"/>
              <a:ext cx="1" cy="24"/>
            </a:xfrm>
            <a:custGeom>
              <a:avLst/>
              <a:gdLst/>
              <a:ahLst/>
              <a:cxnLst>
                <a:cxn ang="0">
                  <a:pos x="0" y="24"/>
                </a:cxn>
                <a:cxn ang="0">
                  <a:pos x="0" y="0"/>
                </a:cxn>
                <a:cxn ang="0">
                  <a:pos x="0" y="24"/>
                </a:cxn>
              </a:cxnLst>
              <a:rect l="0" t="0" r="r" b="b"/>
              <a:pathLst>
                <a:path h="24">
                  <a:moveTo>
                    <a:pt x="0" y="24"/>
                  </a:moveTo>
                  <a:lnTo>
                    <a:pt x="0" y="0"/>
                  </a:lnTo>
                  <a:lnTo>
                    <a:pt x="0" y="24"/>
                  </a:lnTo>
                  <a:close/>
                </a:path>
              </a:pathLst>
            </a:custGeom>
            <a:solidFill>
              <a:srgbClr val="F0944E"/>
            </a:solidFill>
            <a:ln w="0">
              <a:solidFill>
                <a:srgbClr val="F0944E"/>
              </a:solidFill>
              <a:prstDash val="solid"/>
              <a:round/>
              <a:headEnd/>
              <a:tailEnd/>
            </a:ln>
          </p:spPr>
          <p:txBody>
            <a:bodyPr/>
            <a:lstStyle/>
            <a:p>
              <a:endParaRPr lang="en-US"/>
            </a:p>
          </p:txBody>
        </p:sp>
        <p:sp>
          <p:nvSpPr>
            <p:cNvPr id="49" name="Freeform 49"/>
            <p:cNvSpPr>
              <a:spLocks/>
            </p:cNvSpPr>
            <p:nvPr/>
          </p:nvSpPr>
          <p:spPr bwMode="auto">
            <a:xfrm>
              <a:off x="3474" y="2862"/>
              <a:ext cx="623" cy="2"/>
            </a:xfrm>
            <a:custGeom>
              <a:avLst/>
              <a:gdLst/>
              <a:ahLst/>
              <a:cxnLst>
                <a:cxn ang="0">
                  <a:pos x="0" y="0"/>
                </a:cxn>
                <a:cxn ang="0">
                  <a:pos x="7" y="0"/>
                </a:cxn>
                <a:cxn ang="0">
                  <a:pos x="27" y="0"/>
                </a:cxn>
                <a:cxn ang="0">
                  <a:pos x="57" y="0"/>
                </a:cxn>
                <a:cxn ang="0">
                  <a:pos x="97" y="0"/>
                </a:cxn>
                <a:cxn ang="0">
                  <a:pos x="144" y="1"/>
                </a:cxn>
                <a:cxn ang="0">
                  <a:pos x="197" y="1"/>
                </a:cxn>
                <a:cxn ang="0">
                  <a:pos x="253" y="1"/>
                </a:cxn>
                <a:cxn ang="0">
                  <a:pos x="311" y="1"/>
                </a:cxn>
                <a:cxn ang="0">
                  <a:pos x="369" y="1"/>
                </a:cxn>
                <a:cxn ang="0">
                  <a:pos x="426" y="2"/>
                </a:cxn>
                <a:cxn ang="0">
                  <a:pos x="478" y="2"/>
                </a:cxn>
                <a:cxn ang="0">
                  <a:pos x="526" y="2"/>
                </a:cxn>
                <a:cxn ang="0">
                  <a:pos x="565" y="2"/>
                </a:cxn>
                <a:cxn ang="0">
                  <a:pos x="596" y="1"/>
                </a:cxn>
                <a:cxn ang="0">
                  <a:pos x="616" y="1"/>
                </a:cxn>
                <a:cxn ang="0">
                  <a:pos x="623" y="1"/>
                </a:cxn>
              </a:cxnLst>
              <a:rect l="0" t="0" r="r" b="b"/>
              <a:pathLst>
                <a:path w="623" h="2">
                  <a:moveTo>
                    <a:pt x="0" y="0"/>
                  </a:moveTo>
                  <a:lnTo>
                    <a:pt x="7" y="0"/>
                  </a:lnTo>
                  <a:lnTo>
                    <a:pt x="27" y="0"/>
                  </a:lnTo>
                  <a:lnTo>
                    <a:pt x="57" y="0"/>
                  </a:lnTo>
                  <a:lnTo>
                    <a:pt x="97" y="0"/>
                  </a:lnTo>
                  <a:lnTo>
                    <a:pt x="144" y="1"/>
                  </a:lnTo>
                  <a:lnTo>
                    <a:pt x="197" y="1"/>
                  </a:lnTo>
                  <a:lnTo>
                    <a:pt x="253" y="1"/>
                  </a:lnTo>
                  <a:lnTo>
                    <a:pt x="311" y="1"/>
                  </a:lnTo>
                  <a:lnTo>
                    <a:pt x="369" y="1"/>
                  </a:lnTo>
                  <a:lnTo>
                    <a:pt x="426" y="2"/>
                  </a:lnTo>
                  <a:lnTo>
                    <a:pt x="478" y="2"/>
                  </a:lnTo>
                  <a:lnTo>
                    <a:pt x="526" y="2"/>
                  </a:lnTo>
                  <a:lnTo>
                    <a:pt x="565" y="2"/>
                  </a:lnTo>
                  <a:lnTo>
                    <a:pt x="596" y="1"/>
                  </a:lnTo>
                  <a:lnTo>
                    <a:pt x="616" y="1"/>
                  </a:lnTo>
                  <a:lnTo>
                    <a:pt x="623" y="1"/>
                  </a:lnTo>
                </a:path>
              </a:pathLst>
            </a:custGeom>
            <a:noFill/>
            <a:ln w="33338">
              <a:solidFill>
                <a:srgbClr val="F0944E"/>
              </a:solidFill>
              <a:prstDash val="solid"/>
              <a:round/>
              <a:headEnd/>
              <a:tailEnd/>
            </a:ln>
          </p:spPr>
          <p:txBody>
            <a:bodyPr/>
            <a:lstStyle/>
            <a:p>
              <a:endParaRPr lang="en-US"/>
            </a:p>
          </p:txBody>
        </p:sp>
        <p:sp>
          <p:nvSpPr>
            <p:cNvPr id="50" name="Freeform 50"/>
            <p:cNvSpPr>
              <a:spLocks/>
            </p:cNvSpPr>
            <p:nvPr/>
          </p:nvSpPr>
          <p:spPr bwMode="auto">
            <a:xfrm>
              <a:off x="4086" y="2863"/>
              <a:ext cx="22" cy="1"/>
            </a:xfrm>
            <a:custGeom>
              <a:avLst/>
              <a:gdLst/>
              <a:ahLst/>
              <a:cxnLst>
                <a:cxn ang="0">
                  <a:pos x="0" y="0"/>
                </a:cxn>
                <a:cxn ang="0">
                  <a:pos x="22" y="0"/>
                </a:cxn>
                <a:cxn ang="0">
                  <a:pos x="0" y="0"/>
                </a:cxn>
              </a:cxnLst>
              <a:rect l="0" t="0" r="r" b="b"/>
              <a:pathLst>
                <a:path w="22">
                  <a:moveTo>
                    <a:pt x="0" y="0"/>
                  </a:moveTo>
                  <a:lnTo>
                    <a:pt x="22" y="0"/>
                  </a:lnTo>
                  <a:lnTo>
                    <a:pt x="0" y="0"/>
                  </a:lnTo>
                  <a:close/>
                </a:path>
              </a:pathLst>
            </a:custGeom>
            <a:solidFill>
              <a:srgbClr val="F0944E"/>
            </a:solidFill>
            <a:ln w="0">
              <a:solidFill>
                <a:srgbClr val="F0944E"/>
              </a:solidFill>
              <a:prstDash val="solid"/>
              <a:round/>
              <a:headEnd/>
              <a:tailEnd/>
            </a:ln>
          </p:spPr>
          <p:txBody>
            <a:bodyPr/>
            <a:lstStyle/>
            <a:p>
              <a:endParaRPr lang="en-US"/>
            </a:p>
          </p:txBody>
        </p:sp>
        <p:sp>
          <p:nvSpPr>
            <p:cNvPr id="51" name="Line 51"/>
            <p:cNvSpPr>
              <a:spLocks noChangeShapeType="1"/>
            </p:cNvSpPr>
            <p:nvPr/>
          </p:nvSpPr>
          <p:spPr bwMode="auto">
            <a:xfrm>
              <a:off x="4091" y="2512"/>
              <a:ext cx="1" cy="357"/>
            </a:xfrm>
            <a:prstGeom prst="line">
              <a:avLst/>
            </a:prstGeom>
            <a:noFill/>
            <a:ln w="33338">
              <a:solidFill>
                <a:srgbClr val="F0944E"/>
              </a:solidFill>
              <a:round/>
              <a:headEnd/>
              <a:tailEnd/>
            </a:ln>
          </p:spPr>
          <p:txBody>
            <a:bodyPr/>
            <a:lstStyle/>
            <a:p>
              <a:endParaRPr lang="en-US"/>
            </a:p>
          </p:txBody>
        </p:sp>
        <p:sp>
          <p:nvSpPr>
            <p:cNvPr id="52" name="Line 52"/>
            <p:cNvSpPr>
              <a:spLocks noChangeShapeType="1"/>
            </p:cNvSpPr>
            <p:nvPr/>
          </p:nvSpPr>
          <p:spPr bwMode="auto">
            <a:xfrm>
              <a:off x="4245" y="2328"/>
              <a:ext cx="1" cy="358"/>
            </a:xfrm>
            <a:prstGeom prst="line">
              <a:avLst/>
            </a:prstGeom>
            <a:noFill/>
            <a:ln w="33338">
              <a:solidFill>
                <a:srgbClr val="F0944E"/>
              </a:solidFill>
              <a:round/>
              <a:headEnd/>
              <a:tailEnd/>
            </a:ln>
          </p:spPr>
          <p:txBody>
            <a:bodyPr/>
            <a:lstStyle/>
            <a:p>
              <a:endParaRPr lang="en-US"/>
            </a:p>
          </p:txBody>
        </p:sp>
        <p:sp>
          <p:nvSpPr>
            <p:cNvPr id="53" name="Line 53"/>
            <p:cNvSpPr>
              <a:spLocks noChangeShapeType="1"/>
            </p:cNvSpPr>
            <p:nvPr/>
          </p:nvSpPr>
          <p:spPr bwMode="auto">
            <a:xfrm>
              <a:off x="4402" y="2136"/>
              <a:ext cx="1" cy="357"/>
            </a:xfrm>
            <a:prstGeom prst="line">
              <a:avLst/>
            </a:prstGeom>
            <a:noFill/>
            <a:ln w="33338">
              <a:solidFill>
                <a:srgbClr val="F0944E"/>
              </a:solidFill>
              <a:round/>
              <a:headEnd/>
              <a:tailEnd/>
            </a:ln>
          </p:spPr>
          <p:txBody>
            <a:bodyPr/>
            <a:lstStyle/>
            <a:p>
              <a:endParaRPr lang="en-US"/>
            </a:p>
          </p:txBody>
        </p:sp>
        <p:sp>
          <p:nvSpPr>
            <p:cNvPr id="54" name="Line 54"/>
            <p:cNvSpPr>
              <a:spLocks noChangeShapeType="1"/>
            </p:cNvSpPr>
            <p:nvPr/>
          </p:nvSpPr>
          <p:spPr bwMode="auto">
            <a:xfrm>
              <a:off x="4093" y="2686"/>
              <a:ext cx="150" cy="1"/>
            </a:xfrm>
            <a:prstGeom prst="line">
              <a:avLst/>
            </a:prstGeom>
            <a:noFill/>
            <a:ln w="33338">
              <a:solidFill>
                <a:srgbClr val="F0944E"/>
              </a:solidFill>
              <a:round/>
              <a:headEnd/>
              <a:tailEnd/>
            </a:ln>
          </p:spPr>
          <p:txBody>
            <a:bodyPr/>
            <a:lstStyle/>
            <a:p>
              <a:endParaRPr lang="en-US"/>
            </a:p>
          </p:txBody>
        </p:sp>
        <p:sp>
          <p:nvSpPr>
            <p:cNvPr id="55" name="Line 55"/>
            <p:cNvSpPr>
              <a:spLocks noChangeShapeType="1"/>
            </p:cNvSpPr>
            <p:nvPr/>
          </p:nvSpPr>
          <p:spPr bwMode="auto">
            <a:xfrm>
              <a:off x="4248" y="2486"/>
              <a:ext cx="150" cy="1"/>
            </a:xfrm>
            <a:prstGeom prst="line">
              <a:avLst/>
            </a:prstGeom>
            <a:noFill/>
            <a:ln w="33338">
              <a:solidFill>
                <a:srgbClr val="F0944E"/>
              </a:solidFill>
              <a:round/>
              <a:headEnd/>
              <a:tailEnd/>
            </a:ln>
          </p:spPr>
          <p:txBody>
            <a:bodyPr/>
            <a:lstStyle/>
            <a:p>
              <a:endParaRPr lang="en-US"/>
            </a:p>
          </p:txBody>
        </p:sp>
        <p:sp>
          <p:nvSpPr>
            <p:cNvPr id="56" name="Line 56"/>
            <p:cNvSpPr>
              <a:spLocks noChangeShapeType="1"/>
            </p:cNvSpPr>
            <p:nvPr/>
          </p:nvSpPr>
          <p:spPr bwMode="auto">
            <a:xfrm>
              <a:off x="4401" y="2300"/>
              <a:ext cx="150" cy="1"/>
            </a:xfrm>
            <a:prstGeom prst="line">
              <a:avLst/>
            </a:prstGeom>
            <a:noFill/>
            <a:ln w="33338">
              <a:solidFill>
                <a:srgbClr val="F0944E"/>
              </a:solidFill>
              <a:round/>
              <a:headEnd/>
              <a:tailEnd/>
            </a:ln>
          </p:spPr>
          <p:txBody>
            <a:bodyPr/>
            <a:lstStyle/>
            <a:p>
              <a:endParaRPr lang="en-US"/>
            </a:p>
          </p:txBody>
        </p:sp>
        <p:sp>
          <p:nvSpPr>
            <p:cNvPr id="57" name="Freeform 57"/>
            <p:cNvSpPr>
              <a:spLocks/>
            </p:cNvSpPr>
            <p:nvPr/>
          </p:nvSpPr>
          <p:spPr bwMode="auto">
            <a:xfrm>
              <a:off x="3941" y="1646"/>
              <a:ext cx="615" cy="1034"/>
            </a:xfrm>
            <a:custGeom>
              <a:avLst/>
              <a:gdLst/>
              <a:ahLst/>
              <a:cxnLst>
                <a:cxn ang="0">
                  <a:pos x="0" y="676"/>
                </a:cxn>
                <a:cxn ang="0">
                  <a:pos x="614" y="0"/>
                </a:cxn>
                <a:cxn ang="0">
                  <a:pos x="615" y="325"/>
                </a:cxn>
                <a:cxn ang="0">
                  <a:pos x="1" y="1034"/>
                </a:cxn>
                <a:cxn ang="0">
                  <a:pos x="0" y="676"/>
                </a:cxn>
              </a:cxnLst>
              <a:rect l="0" t="0" r="r" b="b"/>
              <a:pathLst>
                <a:path w="615" h="1034">
                  <a:moveTo>
                    <a:pt x="0" y="676"/>
                  </a:moveTo>
                  <a:lnTo>
                    <a:pt x="614" y="0"/>
                  </a:lnTo>
                  <a:lnTo>
                    <a:pt x="615" y="325"/>
                  </a:lnTo>
                  <a:lnTo>
                    <a:pt x="1" y="1034"/>
                  </a:lnTo>
                  <a:lnTo>
                    <a:pt x="0" y="676"/>
                  </a:lnTo>
                  <a:close/>
                </a:path>
              </a:pathLst>
            </a:custGeom>
            <a:solidFill>
              <a:srgbClr val="6F5C4E"/>
            </a:solidFill>
            <a:ln w="33338">
              <a:solidFill>
                <a:srgbClr val="A89789"/>
              </a:solidFill>
              <a:prstDash val="solid"/>
              <a:round/>
              <a:headEnd/>
              <a:tailEnd/>
            </a:ln>
          </p:spPr>
          <p:txBody>
            <a:bodyPr/>
            <a:lstStyle/>
            <a:p>
              <a:endParaRPr lang="en-US"/>
            </a:p>
          </p:txBody>
        </p:sp>
        <p:sp>
          <p:nvSpPr>
            <p:cNvPr id="58" name="Rectangle 58"/>
            <p:cNvSpPr>
              <a:spLocks noChangeArrowheads="1"/>
            </p:cNvSpPr>
            <p:nvPr/>
          </p:nvSpPr>
          <p:spPr bwMode="auto">
            <a:xfrm>
              <a:off x="2058" y="2311"/>
              <a:ext cx="1882" cy="379"/>
            </a:xfrm>
            <a:prstGeom prst="rect">
              <a:avLst/>
            </a:prstGeom>
            <a:solidFill>
              <a:srgbClr val="6F5C4E"/>
            </a:solidFill>
            <a:ln w="33338">
              <a:solidFill>
                <a:srgbClr val="A89789"/>
              </a:solidFill>
              <a:miter lim="800000"/>
              <a:headEnd/>
              <a:tailEnd/>
            </a:ln>
          </p:spPr>
          <p:txBody>
            <a:bodyPr/>
            <a:lstStyle/>
            <a:p>
              <a:endParaRPr lang="en-US"/>
            </a:p>
          </p:txBody>
        </p:sp>
        <p:sp>
          <p:nvSpPr>
            <p:cNvPr id="59" name="Freeform 59"/>
            <p:cNvSpPr>
              <a:spLocks/>
            </p:cNvSpPr>
            <p:nvPr/>
          </p:nvSpPr>
          <p:spPr bwMode="auto">
            <a:xfrm>
              <a:off x="2061" y="2484"/>
              <a:ext cx="185" cy="204"/>
            </a:xfrm>
            <a:custGeom>
              <a:avLst/>
              <a:gdLst/>
              <a:ahLst/>
              <a:cxnLst>
                <a:cxn ang="0">
                  <a:pos x="0" y="204"/>
                </a:cxn>
                <a:cxn ang="0">
                  <a:pos x="185" y="0"/>
                </a:cxn>
                <a:cxn ang="0">
                  <a:pos x="0" y="204"/>
                </a:cxn>
              </a:cxnLst>
              <a:rect l="0" t="0" r="r" b="b"/>
              <a:pathLst>
                <a:path w="185" h="204">
                  <a:moveTo>
                    <a:pt x="0" y="204"/>
                  </a:moveTo>
                  <a:lnTo>
                    <a:pt x="185" y="0"/>
                  </a:lnTo>
                  <a:lnTo>
                    <a:pt x="0" y="204"/>
                  </a:lnTo>
                  <a:close/>
                </a:path>
              </a:pathLst>
            </a:custGeom>
            <a:solidFill>
              <a:srgbClr val="3D0275"/>
            </a:solidFill>
            <a:ln w="33338">
              <a:solidFill>
                <a:srgbClr val="A89789"/>
              </a:solidFill>
              <a:prstDash val="solid"/>
              <a:round/>
              <a:headEnd/>
              <a:tailEnd/>
            </a:ln>
          </p:spPr>
          <p:txBody>
            <a:bodyPr/>
            <a:lstStyle/>
            <a:p>
              <a:endParaRPr lang="en-US"/>
            </a:p>
          </p:txBody>
        </p:sp>
        <p:sp>
          <p:nvSpPr>
            <p:cNvPr id="60" name="Line 60"/>
            <p:cNvSpPr>
              <a:spLocks noChangeShapeType="1"/>
            </p:cNvSpPr>
            <p:nvPr/>
          </p:nvSpPr>
          <p:spPr bwMode="auto">
            <a:xfrm>
              <a:off x="2243" y="2321"/>
              <a:ext cx="1" cy="170"/>
            </a:xfrm>
            <a:prstGeom prst="line">
              <a:avLst/>
            </a:prstGeom>
            <a:noFill/>
            <a:ln w="33338">
              <a:solidFill>
                <a:srgbClr val="A89789"/>
              </a:solidFill>
              <a:round/>
              <a:headEnd/>
              <a:tailEnd/>
            </a:ln>
          </p:spPr>
          <p:txBody>
            <a:bodyPr/>
            <a:lstStyle/>
            <a:p>
              <a:endParaRPr lang="en-US"/>
            </a:p>
          </p:txBody>
        </p:sp>
        <p:sp>
          <p:nvSpPr>
            <p:cNvPr id="61" name="Freeform 61"/>
            <p:cNvSpPr>
              <a:spLocks/>
            </p:cNvSpPr>
            <p:nvPr/>
          </p:nvSpPr>
          <p:spPr bwMode="auto">
            <a:xfrm>
              <a:off x="2243" y="2491"/>
              <a:ext cx="440" cy="1"/>
            </a:xfrm>
            <a:custGeom>
              <a:avLst/>
              <a:gdLst/>
              <a:ahLst/>
              <a:cxnLst>
                <a:cxn ang="0">
                  <a:pos x="0" y="0"/>
                </a:cxn>
                <a:cxn ang="0">
                  <a:pos x="5" y="0"/>
                </a:cxn>
                <a:cxn ang="0">
                  <a:pos x="19" y="0"/>
                </a:cxn>
                <a:cxn ang="0">
                  <a:pos x="41" y="0"/>
                </a:cxn>
                <a:cxn ang="0">
                  <a:pos x="69" y="0"/>
                </a:cxn>
                <a:cxn ang="0">
                  <a:pos x="102" y="0"/>
                </a:cxn>
                <a:cxn ang="0">
                  <a:pos x="139" y="0"/>
                </a:cxn>
                <a:cxn ang="0">
                  <a:pos x="179" y="1"/>
                </a:cxn>
                <a:cxn ang="0">
                  <a:pos x="220" y="1"/>
                </a:cxn>
                <a:cxn ang="0">
                  <a:pos x="261" y="1"/>
                </a:cxn>
                <a:cxn ang="0">
                  <a:pos x="301" y="1"/>
                </a:cxn>
                <a:cxn ang="0">
                  <a:pos x="338" y="1"/>
                </a:cxn>
                <a:cxn ang="0">
                  <a:pos x="371" y="1"/>
                </a:cxn>
                <a:cxn ang="0">
                  <a:pos x="399" y="1"/>
                </a:cxn>
                <a:cxn ang="0">
                  <a:pos x="421" y="0"/>
                </a:cxn>
                <a:cxn ang="0">
                  <a:pos x="435" y="0"/>
                </a:cxn>
                <a:cxn ang="0">
                  <a:pos x="440" y="0"/>
                </a:cxn>
              </a:cxnLst>
              <a:rect l="0" t="0" r="r" b="b"/>
              <a:pathLst>
                <a:path w="440" h="1">
                  <a:moveTo>
                    <a:pt x="0" y="0"/>
                  </a:moveTo>
                  <a:lnTo>
                    <a:pt x="5" y="0"/>
                  </a:lnTo>
                  <a:lnTo>
                    <a:pt x="19" y="0"/>
                  </a:lnTo>
                  <a:lnTo>
                    <a:pt x="41" y="0"/>
                  </a:lnTo>
                  <a:lnTo>
                    <a:pt x="69" y="0"/>
                  </a:lnTo>
                  <a:lnTo>
                    <a:pt x="102" y="0"/>
                  </a:lnTo>
                  <a:lnTo>
                    <a:pt x="139" y="0"/>
                  </a:lnTo>
                  <a:lnTo>
                    <a:pt x="179" y="1"/>
                  </a:lnTo>
                  <a:lnTo>
                    <a:pt x="220" y="1"/>
                  </a:lnTo>
                  <a:lnTo>
                    <a:pt x="261" y="1"/>
                  </a:lnTo>
                  <a:lnTo>
                    <a:pt x="301" y="1"/>
                  </a:lnTo>
                  <a:lnTo>
                    <a:pt x="338" y="1"/>
                  </a:lnTo>
                  <a:lnTo>
                    <a:pt x="371" y="1"/>
                  </a:lnTo>
                  <a:lnTo>
                    <a:pt x="399" y="1"/>
                  </a:lnTo>
                  <a:lnTo>
                    <a:pt x="421" y="0"/>
                  </a:lnTo>
                  <a:lnTo>
                    <a:pt x="435" y="0"/>
                  </a:lnTo>
                  <a:lnTo>
                    <a:pt x="440" y="0"/>
                  </a:lnTo>
                </a:path>
              </a:pathLst>
            </a:custGeom>
            <a:noFill/>
            <a:ln w="33338">
              <a:solidFill>
                <a:srgbClr val="A89789"/>
              </a:solidFill>
              <a:prstDash val="solid"/>
              <a:round/>
              <a:headEnd/>
              <a:tailEnd/>
            </a:ln>
          </p:spPr>
          <p:txBody>
            <a:bodyPr/>
            <a:lstStyle/>
            <a:p>
              <a:endParaRPr lang="en-US"/>
            </a:p>
          </p:txBody>
        </p:sp>
        <p:sp>
          <p:nvSpPr>
            <p:cNvPr id="62" name="Freeform 62"/>
            <p:cNvSpPr>
              <a:spLocks/>
            </p:cNvSpPr>
            <p:nvPr/>
          </p:nvSpPr>
          <p:spPr bwMode="auto">
            <a:xfrm>
              <a:off x="2243" y="2479"/>
              <a:ext cx="1" cy="24"/>
            </a:xfrm>
            <a:custGeom>
              <a:avLst/>
              <a:gdLst/>
              <a:ahLst/>
              <a:cxnLst>
                <a:cxn ang="0">
                  <a:pos x="0" y="24"/>
                </a:cxn>
                <a:cxn ang="0">
                  <a:pos x="0" y="0"/>
                </a:cxn>
                <a:cxn ang="0">
                  <a:pos x="0" y="24"/>
                </a:cxn>
              </a:cxnLst>
              <a:rect l="0" t="0" r="r" b="b"/>
              <a:pathLst>
                <a:path h="24">
                  <a:moveTo>
                    <a:pt x="0" y="24"/>
                  </a:moveTo>
                  <a:lnTo>
                    <a:pt x="0" y="0"/>
                  </a:lnTo>
                  <a:lnTo>
                    <a:pt x="0" y="24"/>
                  </a:lnTo>
                  <a:close/>
                </a:path>
              </a:pathLst>
            </a:custGeom>
            <a:solidFill>
              <a:srgbClr val="A89789"/>
            </a:solidFill>
            <a:ln w="0">
              <a:solidFill>
                <a:srgbClr val="A89789"/>
              </a:solidFill>
              <a:prstDash val="solid"/>
              <a:round/>
              <a:headEnd/>
              <a:tailEnd/>
            </a:ln>
          </p:spPr>
          <p:txBody>
            <a:bodyPr/>
            <a:lstStyle/>
            <a:p>
              <a:endParaRPr lang="en-US"/>
            </a:p>
          </p:txBody>
        </p:sp>
        <p:sp>
          <p:nvSpPr>
            <p:cNvPr id="63" name="Freeform 63"/>
            <p:cNvSpPr>
              <a:spLocks/>
            </p:cNvSpPr>
            <p:nvPr/>
          </p:nvSpPr>
          <p:spPr bwMode="auto">
            <a:xfrm>
              <a:off x="3476" y="2490"/>
              <a:ext cx="622" cy="2"/>
            </a:xfrm>
            <a:custGeom>
              <a:avLst/>
              <a:gdLst/>
              <a:ahLst/>
              <a:cxnLst>
                <a:cxn ang="0">
                  <a:pos x="0" y="1"/>
                </a:cxn>
                <a:cxn ang="0">
                  <a:pos x="7" y="1"/>
                </a:cxn>
                <a:cxn ang="0">
                  <a:pos x="27" y="1"/>
                </a:cxn>
                <a:cxn ang="0">
                  <a:pos x="57" y="1"/>
                </a:cxn>
                <a:cxn ang="0">
                  <a:pos x="97" y="1"/>
                </a:cxn>
                <a:cxn ang="0">
                  <a:pos x="144" y="1"/>
                </a:cxn>
                <a:cxn ang="0">
                  <a:pos x="197" y="1"/>
                </a:cxn>
                <a:cxn ang="0">
                  <a:pos x="253" y="2"/>
                </a:cxn>
                <a:cxn ang="0">
                  <a:pos x="311" y="2"/>
                </a:cxn>
                <a:cxn ang="0">
                  <a:pos x="369" y="2"/>
                </a:cxn>
                <a:cxn ang="0">
                  <a:pos x="425" y="2"/>
                </a:cxn>
                <a:cxn ang="0">
                  <a:pos x="478" y="2"/>
                </a:cxn>
                <a:cxn ang="0">
                  <a:pos x="525" y="1"/>
                </a:cxn>
                <a:cxn ang="0">
                  <a:pos x="565" y="1"/>
                </a:cxn>
                <a:cxn ang="0">
                  <a:pos x="596" y="1"/>
                </a:cxn>
                <a:cxn ang="0">
                  <a:pos x="615" y="1"/>
                </a:cxn>
                <a:cxn ang="0">
                  <a:pos x="622" y="0"/>
                </a:cxn>
              </a:cxnLst>
              <a:rect l="0" t="0" r="r" b="b"/>
              <a:pathLst>
                <a:path w="622" h="2">
                  <a:moveTo>
                    <a:pt x="0" y="1"/>
                  </a:moveTo>
                  <a:lnTo>
                    <a:pt x="7" y="1"/>
                  </a:lnTo>
                  <a:lnTo>
                    <a:pt x="27" y="1"/>
                  </a:lnTo>
                  <a:lnTo>
                    <a:pt x="57" y="1"/>
                  </a:lnTo>
                  <a:lnTo>
                    <a:pt x="97" y="1"/>
                  </a:lnTo>
                  <a:lnTo>
                    <a:pt x="144" y="1"/>
                  </a:lnTo>
                  <a:lnTo>
                    <a:pt x="197" y="1"/>
                  </a:lnTo>
                  <a:lnTo>
                    <a:pt x="253" y="2"/>
                  </a:lnTo>
                  <a:lnTo>
                    <a:pt x="311" y="2"/>
                  </a:lnTo>
                  <a:lnTo>
                    <a:pt x="369" y="2"/>
                  </a:lnTo>
                  <a:lnTo>
                    <a:pt x="425" y="2"/>
                  </a:lnTo>
                  <a:lnTo>
                    <a:pt x="478" y="2"/>
                  </a:lnTo>
                  <a:lnTo>
                    <a:pt x="525" y="1"/>
                  </a:lnTo>
                  <a:lnTo>
                    <a:pt x="565" y="1"/>
                  </a:lnTo>
                  <a:lnTo>
                    <a:pt x="596" y="1"/>
                  </a:lnTo>
                  <a:lnTo>
                    <a:pt x="615" y="1"/>
                  </a:lnTo>
                  <a:lnTo>
                    <a:pt x="622" y="0"/>
                  </a:lnTo>
                </a:path>
              </a:pathLst>
            </a:custGeom>
            <a:noFill/>
            <a:ln w="33338">
              <a:solidFill>
                <a:srgbClr val="A89789"/>
              </a:solidFill>
              <a:prstDash val="solid"/>
              <a:round/>
              <a:headEnd/>
              <a:tailEnd/>
            </a:ln>
          </p:spPr>
          <p:txBody>
            <a:bodyPr/>
            <a:lstStyle/>
            <a:p>
              <a:endParaRPr lang="en-US"/>
            </a:p>
          </p:txBody>
        </p:sp>
        <p:sp>
          <p:nvSpPr>
            <p:cNvPr id="64" name="Freeform 64"/>
            <p:cNvSpPr>
              <a:spLocks/>
            </p:cNvSpPr>
            <p:nvPr/>
          </p:nvSpPr>
          <p:spPr bwMode="auto">
            <a:xfrm>
              <a:off x="4088" y="2490"/>
              <a:ext cx="21" cy="1"/>
            </a:xfrm>
            <a:custGeom>
              <a:avLst/>
              <a:gdLst/>
              <a:ahLst/>
              <a:cxnLst>
                <a:cxn ang="0">
                  <a:pos x="0" y="0"/>
                </a:cxn>
                <a:cxn ang="0">
                  <a:pos x="21" y="0"/>
                </a:cxn>
                <a:cxn ang="0">
                  <a:pos x="0" y="0"/>
                </a:cxn>
              </a:cxnLst>
              <a:rect l="0" t="0" r="r" b="b"/>
              <a:pathLst>
                <a:path w="21">
                  <a:moveTo>
                    <a:pt x="0" y="0"/>
                  </a:moveTo>
                  <a:lnTo>
                    <a:pt x="21" y="0"/>
                  </a:lnTo>
                  <a:lnTo>
                    <a:pt x="0" y="0"/>
                  </a:lnTo>
                  <a:close/>
                </a:path>
              </a:pathLst>
            </a:custGeom>
            <a:solidFill>
              <a:srgbClr val="A89789"/>
            </a:solidFill>
            <a:ln w="0">
              <a:solidFill>
                <a:srgbClr val="A89789"/>
              </a:solidFill>
              <a:prstDash val="solid"/>
              <a:round/>
              <a:headEnd/>
              <a:tailEnd/>
            </a:ln>
          </p:spPr>
          <p:txBody>
            <a:bodyPr/>
            <a:lstStyle/>
            <a:p>
              <a:endParaRPr lang="en-US"/>
            </a:p>
          </p:txBody>
        </p:sp>
        <p:sp>
          <p:nvSpPr>
            <p:cNvPr id="65" name="Freeform 65"/>
            <p:cNvSpPr>
              <a:spLocks/>
            </p:cNvSpPr>
            <p:nvPr/>
          </p:nvSpPr>
          <p:spPr bwMode="auto">
            <a:xfrm>
              <a:off x="4094" y="2162"/>
              <a:ext cx="1" cy="345"/>
            </a:xfrm>
            <a:custGeom>
              <a:avLst/>
              <a:gdLst/>
              <a:ahLst/>
              <a:cxnLst>
                <a:cxn ang="0">
                  <a:pos x="0" y="0"/>
                </a:cxn>
                <a:cxn ang="0">
                  <a:pos x="0" y="4"/>
                </a:cxn>
                <a:cxn ang="0">
                  <a:pos x="0" y="14"/>
                </a:cxn>
                <a:cxn ang="0">
                  <a:pos x="0" y="32"/>
                </a:cxn>
                <a:cxn ang="0">
                  <a:pos x="0" y="53"/>
                </a:cxn>
                <a:cxn ang="0">
                  <a:pos x="0" y="79"/>
                </a:cxn>
                <a:cxn ang="0">
                  <a:pos x="0" y="108"/>
                </a:cxn>
                <a:cxn ang="0">
                  <a:pos x="0" y="140"/>
                </a:cxn>
                <a:cxn ang="0">
                  <a:pos x="0" y="172"/>
                </a:cxn>
                <a:cxn ang="0">
                  <a:pos x="0" y="204"/>
                </a:cxn>
                <a:cxn ang="0">
                  <a:pos x="0" y="235"/>
                </a:cxn>
                <a:cxn ang="0">
                  <a:pos x="0" y="264"/>
                </a:cxn>
                <a:cxn ang="0">
                  <a:pos x="0" y="290"/>
                </a:cxn>
                <a:cxn ang="0">
                  <a:pos x="0" y="312"/>
                </a:cxn>
                <a:cxn ang="0">
                  <a:pos x="0" y="330"/>
                </a:cxn>
                <a:cxn ang="0">
                  <a:pos x="0" y="341"/>
                </a:cxn>
                <a:cxn ang="0">
                  <a:pos x="0" y="345"/>
                </a:cxn>
                <a:cxn ang="0">
                  <a:pos x="0" y="0"/>
                </a:cxn>
              </a:cxnLst>
              <a:rect l="0" t="0" r="r" b="b"/>
              <a:pathLst>
                <a:path h="345">
                  <a:moveTo>
                    <a:pt x="0" y="0"/>
                  </a:moveTo>
                  <a:lnTo>
                    <a:pt x="0" y="4"/>
                  </a:lnTo>
                  <a:lnTo>
                    <a:pt x="0" y="14"/>
                  </a:lnTo>
                  <a:lnTo>
                    <a:pt x="0" y="32"/>
                  </a:lnTo>
                  <a:lnTo>
                    <a:pt x="0" y="53"/>
                  </a:lnTo>
                  <a:lnTo>
                    <a:pt x="0" y="79"/>
                  </a:lnTo>
                  <a:lnTo>
                    <a:pt x="0" y="108"/>
                  </a:lnTo>
                  <a:lnTo>
                    <a:pt x="0" y="140"/>
                  </a:lnTo>
                  <a:lnTo>
                    <a:pt x="0" y="172"/>
                  </a:lnTo>
                  <a:lnTo>
                    <a:pt x="0" y="204"/>
                  </a:lnTo>
                  <a:lnTo>
                    <a:pt x="0" y="235"/>
                  </a:lnTo>
                  <a:lnTo>
                    <a:pt x="0" y="264"/>
                  </a:lnTo>
                  <a:lnTo>
                    <a:pt x="0" y="290"/>
                  </a:lnTo>
                  <a:lnTo>
                    <a:pt x="0" y="312"/>
                  </a:lnTo>
                  <a:lnTo>
                    <a:pt x="0" y="330"/>
                  </a:lnTo>
                  <a:lnTo>
                    <a:pt x="0" y="341"/>
                  </a:lnTo>
                  <a:lnTo>
                    <a:pt x="0" y="345"/>
                  </a:lnTo>
                  <a:lnTo>
                    <a:pt x="0" y="0"/>
                  </a:lnTo>
                  <a:close/>
                </a:path>
              </a:pathLst>
            </a:custGeom>
            <a:solidFill>
              <a:srgbClr val="6F5C4E"/>
            </a:solidFill>
            <a:ln w="33338">
              <a:solidFill>
                <a:srgbClr val="A89789"/>
              </a:solidFill>
              <a:prstDash val="solid"/>
              <a:round/>
              <a:headEnd/>
              <a:tailEnd/>
            </a:ln>
          </p:spPr>
          <p:txBody>
            <a:bodyPr/>
            <a:lstStyle/>
            <a:p>
              <a:endParaRPr lang="en-US"/>
            </a:p>
          </p:txBody>
        </p:sp>
        <p:sp>
          <p:nvSpPr>
            <p:cNvPr id="66" name="Freeform 66"/>
            <p:cNvSpPr>
              <a:spLocks/>
            </p:cNvSpPr>
            <p:nvPr/>
          </p:nvSpPr>
          <p:spPr bwMode="auto">
            <a:xfrm>
              <a:off x="4248" y="1988"/>
              <a:ext cx="1" cy="335"/>
            </a:xfrm>
            <a:custGeom>
              <a:avLst/>
              <a:gdLst/>
              <a:ahLst/>
              <a:cxnLst>
                <a:cxn ang="0">
                  <a:pos x="0" y="335"/>
                </a:cxn>
                <a:cxn ang="0">
                  <a:pos x="0" y="330"/>
                </a:cxn>
                <a:cxn ang="0">
                  <a:pos x="0" y="320"/>
                </a:cxn>
                <a:cxn ang="0">
                  <a:pos x="0" y="303"/>
                </a:cxn>
                <a:cxn ang="0">
                  <a:pos x="0" y="282"/>
                </a:cxn>
                <a:cxn ang="0">
                  <a:pos x="0" y="256"/>
                </a:cxn>
                <a:cxn ang="0">
                  <a:pos x="0" y="228"/>
                </a:cxn>
                <a:cxn ang="0">
                  <a:pos x="0" y="198"/>
                </a:cxn>
                <a:cxn ang="0">
                  <a:pos x="0" y="167"/>
                </a:cxn>
                <a:cxn ang="0">
                  <a:pos x="0" y="135"/>
                </a:cxn>
                <a:cxn ang="0">
                  <a:pos x="0" y="105"/>
                </a:cxn>
                <a:cxn ang="0">
                  <a:pos x="0" y="77"/>
                </a:cxn>
                <a:cxn ang="0">
                  <a:pos x="0" y="52"/>
                </a:cxn>
                <a:cxn ang="0">
                  <a:pos x="0" y="31"/>
                </a:cxn>
                <a:cxn ang="0">
                  <a:pos x="0" y="15"/>
                </a:cxn>
                <a:cxn ang="0">
                  <a:pos x="0" y="4"/>
                </a:cxn>
                <a:cxn ang="0">
                  <a:pos x="0" y="0"/>
                </a:cxn>
                <a:cxn ang="0">
                  <a:pos x="0" y="335"/>
                </a:cxn>
              </a:cxnLst>
              <a:rect l="0" t="0" r="r" b="b"/>
              <a:pathLst>
                <a:path h="335">
                  <a:moveTo>
                    <a:pt x="0" y="335"/>
                  </a:moveTo>
                  <a:lnTo>
                    <a:pt x="0" y="330"/>
                  </a:lnTo>
                  <a:lnTo>
                    <a:pt x="0" y="320"/>
                  </a:lnTo>
                  <a:lnTo>
                    <a:pt x="0" y="303"/>
                  </a:lnTo>
                  <a:lnTo>
                    <a:pt x="0" y="282"/>
                  </a:lnTo>
                  <a:lnTo>
                    <a:pt x="0" y="256"/>
                  </a:lnTo>
                  <a:lnTo>
                    <a:pt x="0" y="228"/>
                  </a:lnTo>
                  <a:lnTo>
                    <a:pt x="0" y="198"/>
                  </a:lnTo>
                  <a:lnTo>
                    <a:pt x="0" y="167"/>
                  </a:lnTo>
                  <a:lnTo>
                    <a:pt x="0" y="135"/>
                  </a:lnTo>
                  <a:lnTo>
                    <a:pt x="0" y="105"/>
                  </a:lnTo>
                  <a:lnTo>
                    <a:pt x="0" y="77"/>
                  </a:lnTo>
                  <a:lnTo>
                    <a:pt x="0" y="52"/>
                  </a:lnTo>
                  <a:lnTo>
                    <a:pt x="0" y="31"/>
                  </a:lnTo>
                  <a:lnTo>
                    <a:pt x="0" y="15"/>
                  </a:lnTo>
                  <a:lnTo>
                    <a:pt x="0" y="4"/>
                  </a:lnTo>
                  <a:lnTo>
                    <a:pt x="0" y="0"/>
                  </a:lnTo>
                  <a:lnTo>
                    <a:pt x="0" y="335"/>
                  </a:lnTo>
                  <a:close/>
                </a:path>
              </a:pathLst>
            </a:custGeom>
            <a:solidFill>
              <a:srgbClr val="6F5C4E"/>
            </a:solidFill>
            <a:ln w="33338">
              <a:solidFill>
                <a:srgbClr val="A89789"/>
              </a:solidFill>
              <a:prstDash val="solid"/>
              <a:round/>
              <a:headEnd/>
              <a:tailEnd/>
            </a:ln>
          </p:spPr>
          <p:txBody>
            <a:bodyPr/>
            <a:lstStyle/>
            <a:p>
              <a:endParaRPr lang="en-US"/>
            </a:p>
          </p:txBody>
        </p:sp>
        <p:sp>
          <p:nvSpPr>
            <p:cNvPr id="67" name="Freeform 67"/>
            <p:cNvSpPr>
              <a:spLocks/>
            </p:cNvSpPr>
            <p:nvPr/>
          </p:nvSpPr>
          <p:spPr bwMode="auto">
            <a:xfrm>
              <a:off x="4403" y="1808"/>
              <a:ext cx="1" cy="345"/>
            </a:xfrm>
            <a:custGeom>
              <a:avLst/>
              <a:gdLst/>
              <a:ahLst/>
              <a:cxnLst>
                <a:cxn ang="0">
                  <a:pos x="0" y="0"/>
                </a:cxn>
                <a:cxn ang="0">
                  <a:pos x="0" y="4"/>
                </a:cxn>
                <a:cxn ang="0">
                  <a:pos x="0" y="15"/>
                </a:cxn>
                <a:cxn ang="0">
                  <a:pos x="0" y="32"/>
                </a:cxn>
                <a:cxn ang="0">
                  <a:pos x="0" y="54"/>
                </a:cxn>
                <a:cxn ang="0">
                  <a:pos x="0" y="80"/>
                </a:cxn>
                <a:cxn ang="0">
                  <a:pos x="0" y="109"/>
                </a:cxn>
                <a:cxn ang="0">
                  <a:pos x="0" y="140"/>
                </a:cxn>
                <a:cxn ang="0">
                  <a:pos x="0" y="172"/>
                </a:cxn>
                <a:cxn ang="0">
                  <a:pos x="0" y="204"/>
                </a:cxn>
                <a:cxn ang="0">
                  <a:pos x="0" y="235"/>
                </a:cxn>
                <a:cxn ang="0">
                  <a:pos x="0" y="264"/>
                </a:cxn>
                <a:cxn ang="0">
                  <a:pos x="0" y="290"/>
                </a:cxn>
                <a:cxn ang="0">
                  <a:pos x="0" y="313"/>
                </a:cxn>
                <a:cxn ang="0">
                  <a:pos x="0" y="330"/>
                </a:cxn>
                <a:cxn ang="0">
                  <a:pos x="0" y="341"/>
                </a:cxn>
                <a:cxn ang="0">
                  <a:pos x="0" y="345"/>
                </a:cxn>
                <a:cxn ang="0">
                  <a:pos x="0" y="0"/>
                </a:cxn>
              </a:cxnLst>
              <a:rect l="0" t="0" r="r" b="b"/>
              <a:pathLst>
                <a:path h="345">
                  <a:moveTo>
                    <a:pt x="0" y="0"/>
                  </a:moveTo>
                  <a:lnTo>
                    <a:pt x="0" y="4"/>
                  </a:lnTo>
                  <a:lnTo>
                    <a:pt x="0" y="15"/>
                  </a:lnTo>
                  <a:lnTo>
                    <a:pt x="0" y="32"/>
                  </a:lnTo>
                  <a:lnTo>
                    <a:pt x="0" y="54"/>
                  </a:lnTo>
                  <a:lnTo>
                    <a:pt x="0" y="80"/>
                  </a:lnTo>
                  <a:lnTo>
                    <a:pt x="0" y="109"/>
                  </a:lnTo>
                  <a:lnTo>
                    <a:pt x="0" y="140"/>
                  </a:lnTo>
                  <a:lnTo>
                    <a:pt x="0" y="172"/>
                  </a:lnTo>
                  <a:lnTo>
                    <a:pt x="0" y="204"/>
                  </a:lnTo>
                  <a:lnTo>
                    <a:pt x="0" y="235"/>
                  </a:lnTo>
                  <a:lnTo>
                    <a:pt x="0" y="264"/>
                  </a:lnTo>
                  <a:lnTo>
                    <a:pt x="0" y="290"/>
                  </a:lnTo>
                  <a:lnTo>
                    <a:pt x="0" y="313"/>
                  </a:lnTo>
                  <a:lnTo>
                    <a:pt x="0" y="330"/>
                  </a:lnTo>
                  <a:lnTo>
                    <a:pt x="0" y="341"/>
                  </a:lnTo>
                  <a:lnTo>
                    <a:pt x="0" y="345"/>
                  </a:lnTo>
                  <a:lnTo>
                    <a:pt x="0" y="0"/>
                  </a:lnTo>
                  <a:close/>
                </a:path>
              </a:pathLst>
            </a:custGeom>
            <a:solidFill>
              <a:srgbClr val="6F5C4E"/>
            </a:solidFill>
            <a:ln w="33338">
              <a:solidFill>
                <a:srgbClr val="A89789"/>
              </a:solidFill>
              <a:prstDash val="solid"/>
              <a:round/>
              <a:headEnd/>
              <a:tailEnd/>
            </a:ln>
          </p:spPr>
          <p:txBody>
            <a:bodyPr/>
            <a:lstStyle/>
            <a:p>
              <a:endParaRPr lang="en-US"/>
            </a:p>
          </p:txBody>
        </p:sp>
        <p:sp>
          <p:nvSpPr>
            <p:cNvPr id="68" name="Freeform 68"/>
            <p:cNvSpPr>
              <a:spLocks/>
            </p:cNvSpPr>
            <p:nvPr/>
          </p:nvSpPr>
          <p:spPr bwMode="auto">
            <a:xfrm>
              <a:off x="4090" y="2314"/>
              <a:ext cx="154" cy="1"/>
            </a:xfrm>
            <a:custGeom>
              <a:avLst/>
              <a:gdLst/>
              <a:ahLst/>
              <a:cxnLst>
                <a:cxn ang="0">
                  <a:pos x="0" y="0"/>
                </a:cxn>
                <a:cxn ang="0">
                  <a:pos x="154" y="0"/>
                </a:cxn>
                <a:cxn ang="0">
                  <a:pos x="0" y="0"/>
                </a:cxn>
              </a:cxnLst>
              <a:rect l="0" t="0" r="r" b="b"/>
              <a:pathLst>
                <a:path w="154">
                  <a:moveTo>
                    <a:pt x="0" y="0"/>
                  </a:moveTo>
                  <a:lnTo>
                    <a:pt x="154" y="0"/>
                  </a:lnTo>
                  <a:lnTo>
                    <a:pt x="0" y="0"/>
                  </a:lnTo>
                  <a:close/>
                </a:path>
              </a:pathLst>
            </a:custGeom>
            <a:solidFill>
              <a:srgbClr val="6F5C4E"/>
            </a:solidFill>
            <a:ln w="33338">
              <a:solidFill>
                <a:srgbClr val="A89789"/>
              </a:solidFill>
              <a:prstDash val="solid"/>
              <a:round/>
              <a:headEnd/>
              <a:tailEnd/>
            </a:ln>
          </p:spPr>
          <p:txBody>
            <a:bodyPr/>
            <a:lstStyle/>
            <a:p>
              <a:endParaRPr lang="en-US"/>
            </a:p>
          </p:txBody>
        </p:sp>
        <p:sp>
          <p:nvSpPr>
            <p:cNvPr id="69" name="Freeform 69"/>
            <p:cNvSpPr>
              <a:spLocks/>
            </p:cNvSpPr>
            <p:nvPr/>
          </p:nvSpPr>
          <p:spPr bwMode="auto">
            <a:xfrm>
              <a:off x="4243" y="2136"/>
              <a:ext cx="154" cy="1"/>
            </a:xfrm>
            <a:custGeom>
              <a:avLst/>
              <a:gdLst/>
              <a:ahLst/>
              <a:cxnLst>
                <a:cxn ang="0">
                  <a:pos x="0" y="0"/>
                </a:cxn>
                <a:cxn ang="0">
                  <a:pos x="154" y="0"/>
                </a:cxn>
                <a:cxn ang="0">
                  <a:pos x="0" y="0"/>
                </a:cxn>
              </a:cxnLst>
              <a:rect l="0" t="0" r="r" b="b"/>
              <a:pathLst>
                <a:path w="154">
                  <a:moveTo>
                    <a:pt x="0" y="0"/>
                  </a:moveTo>
                  <a:lnTo>
                    <a:pt x="154" y="0"/>
                  </a:lnTo>
                  <a:lnTo>
                    <a:pt x="0" y="0"/>
                  </a:lnTo>
                  <a:close/>
                </a:path>
              </a:pathLst>
            </a:custGeom>
            <a:solidFill>
              <a:srgbClr val="6F5C4E"/>
            </a:solidFill>
            <a:ln w="33338">
              <a:solidFill>
                <a:srgbClr val="A89789"/>
              </a:solidFill>
              <a:prstDash val="solid"/>
              <a:round/>
              <a:headEnd/>
              <a:tailEnd/>
            </a:ln>
          </p:spPr>
          <p:txBody>
            <a:bodyPr/>
            <a:lstStyle/>
            <a:p>
              <a:endParaRPr lang="en-US"/>
            </a:p>
          </p:txBody>
        </p:sp>
        <p:sp>
          <p:nvSpPr>
            <p:cNvPr id="70" name="Freeform 70"/>
            <p:cNvSpPr>
              <a:spLocks/>
            </p:cNvSpPr>
            <p:nvPr/>
          </p:nvSpPr>
          <p:spPr bwMode="auto">
            <a:xfrm>
              <a:off x="4406" y="1967"/>
              <a:ext cx="154" cy="1"/>
            </a:xfrm>
            <a:custGeom>
              <a:avLst/>
              <a:gdLst/>
              <a:ahLst/>
              <a:cxnLst>
                <a:cxn ang="0">
                  <a:pos x="0" y="0"/>
                </a:cxn>
                <a:cxn ang="0">
                  <a:pos x="154" y="0"/>
                </a:cxn>
                <a:cxn ang="0">
                  <a:pos x="0" y="0"/>
                </a:cxn>
              </a:cxnLst>
              <a:rect l="0" t="0" r="r" b="b"/>
              <a:pathLst>
                <a:path w="154">
                  <a:moveTo>
                    <a:pt x="0" y="0"/>
                  </a:moveTo>
                  <a:lnTo>
                    <a:pt x="154" y="0"/>
                  </a:lnTo>
                  <a:lnTo>
                    <a:pt x="0" y="0"/>
                  </a:lnTo>
                  <a:close/>
                </a:path>
              </a:pathLst>
            </a:custGeom>
            <a:solidFill>
              <a:srgbClr val="6F5C4E"/>
            </a:solidFill>
            <a:ln w="33338">
              <a:solidFill>
                <a:srgbClr val="A89789"/>
              </a:solidFill>
              <a:prstDash val="solid"/>
              <a:round/>
              <a:headEnd/>
              <a:tailEnd/>
            </a:ln>
          </p:spPr>
          <p:txBody>
            <a:bodyPr/>
            <a:lstStyle/>
            <a:p>
              <a:endParaRPr lang="en-US"/>
            </a:p>
          </p:txBody>
        </p:sp>
        <p:sp>
          <p:nvSpPr>
            <p:cNvPr id="71" name="Freeform 71"/>
            <p:cNvSpPr>
              <a:spLocks/>
            </p:cNvSpPr>
            <p:nvPr/>
          </p:nvSpPr>
          <p:spPr bwMode="auto">
            <a:xfrm>
              <a:off x="2057" y="1344"/>
              <a:ext cx="2499" cy="974"/>
            </a:xfrm>
            <a:custGeom>
              <a:avLst/>
              <a:gdLst/>
              <a:ahLst/>
              <a:cxnLst>
                <a:cxn ang="0">
                  <a:pos x="0" y="593"/>
                </a:cxn>
                <a:cxn ang="0">
                  <a:pos x="730" y="3"/>
                </a:cxn>
                <a:cxn ang="0">
                  <a:pos x="2499" y="0"/>
                </a:cxn>
                <a:cxn ang="0">
                  <a:pos x="2499" y="306"/>
                </a:cxn>
                <a:cxn ang="0">
                  <a:pos x="1885" y="974"/>
                </a:cxn>
                <a:cxn ang="0">
                  <a:pos x="1884" y="601"/>
                </a:cxn>
                <a:cxn ang="0">
                  <a:pos x="0" y="593"/>
                </a:cxn>
              </a:cxnLst>
              <a:rect l="0" t="0" r="r" b="b"/>
              <a:pathLst>
                <a:path w="2499" h="974">
                  <a:moveTo>
                    <a:pt x="0" y="593"/>
                  </a:moveTo>
                  <a:lnTo>
                    <a:pt x="730" y="3"/>
                  </a:lnTo>
                  <a:lnTo>
                    <a:pt x="2499" y="0"/>
                  </a:lnTo>
                  <a:lnTo>
                    <a:pt x="2499" y="306"/>
                  </a:lnTo>
                  <a:lnTo>
                    <a:pt x="1885" y="974"/>
                  </a:lnTo>
                  <a:lnTo>
                    <a:pt x="1884" y="601"/>
                  </a:lnTo>
                  <a:lnTo>
                    <a:pt x="0" y="593"/>
                  </a:lnTo>
                  <a:close/>
                </a:path>
              </a:pathLst>
            </a:custGeom>
            <a:solidFill>
              <a:srgbClr val="D9B100"/>
            </a:solidFill>
            <a:ln w="33338">
              <a:solidFill>
                <a:srgbClr val="E7CE58"/>
              </a:solidFill>
              <a:prstDash val="solid"/>
              <a:round/>
              <a:headEnd/>
              <a:tailEnd/>
            </a:ln>
          </p:spPr>
          <p:txBody>
            <a:bodyPr/>
            <a:lstStyle/>
            <a:p>
              <a:endParaRPr lang="en-US"/>
            </a:p>
          </p:txBody>
        </p:sp>
        <p:sp>
          <p:nvSpPr>
            <p:cNvPr id="72" name="Freeform 72"/>
            <p:cNvSpPr>
              <a:spLocks/>
            </p:cNvSpPr>
            <p:nvPr/>
          </p:nvSpPr>
          <p:spPr bwMode="auto">
            <a:xfrm>
              <a:off x="2594" y="1495"/>
              <a:ext cx="1805" cy="1"/>
            </a:xfrm>
            <a:custGeom>
              <a:avLst/>
              <a:gdLst/>
              <a:ahLst/>
              <a:cxnLst>
                <a:cxn ang="0">
                  <a:pos x="0" y="0"/>
                </a:cxn>
                <a:cxn ang="0">
                  <a:pos x="1805" y="0"/>
                </a:cxn>
                <a:cxn ang="0">
                  <a:pos x="0" y="0"/>
                </a:cxn>
              </a:cxnLst>
              <a:rect l="0" t="0" r="r" b="b"/>
              <a:pathLst>
                <a:path w="1805">
                  <a:moveTo>
                    <a:pt x="0" y="0"/>
                  </a:moveTo>
                  <a:lnTo>
                    <a:pt x="1805" y="0"/>
                  </a:lnTo>
                  <a:lnTo>
                    <a:pt x="0" y="0"/>
                  </a:lnTo>
                  <a:close/>
                </a:path>
              </a:pathLst>
            </a:custGeom>
            <a:solidFill>
              <a:srgbClr val="D9B100"/>
            </a:solidFill>
            <a:ln w="33338">
              <a:solidFill>
                <a:srgbClr val="E7CE58"/>
              </a:solidFill>
              <a:prstDash val="solid"/>
              <a:round/>
              <a:headEnd/>
              <a:tailEnd/>
            </a:ln>
          </p:spPr>
          <p:txBody>
            <a:bodyPr/>
            <a:lstStyle/>
            <a:p>
              <a:endParaRPr lang="en-US"/>
            </a:p>
          </p:txBody>
        </p:sp>
        <p:sp>
          <p:nvSpPr>
            <p:cNvPr id="73" name="Freeform 73"/>
            <p:cNvSpPr>
              <a:spLocks/>
            </p:cNvSpPr>
            <p:nvPr/>
          </p:nvSpPr>
          <p:spPr bwMode="auto">
            <a:xfrm>
              <a:off x="2418" y="1643"/>
              <a:ext cx="1834" cy="1"/>
            </a:xfrm>
            <a:custGeom>
              <a:avLst/>
              <a:gdLst/>
              <a:ahLst/>
              <a:cxnLst>
                <a:cxn ang="0">
                  <a:pos x="0" y="0"/>
                </a:cxn>
                <a:cxn ang="0">
                  <a:pos x="1834" y="0"/>
                </a:cxn>
                <a:cxn ang="0">
                  <a:pos x="0" y="0"/>
                </a:cxn>
              </a:cxnLst>
              <a:rect l="0" t="0" r="r" b="b"/>
              <a:pathLst>
                <a:path w="1834">
                  <a:moveTo>
                    <a:pt x="0" y="0"/>
                  </a:moveTo>
                  <a:lnTo>
                    <a:pt x="1834" y="0"/>
                  </a:lnTo>
                  <a:lnTo>
                    <a:pt x="0" y="0"/>
                  </a:lnTo>
                  <a:close/>
                </a:path>
              </a:pathLst>
            </a:custGeom>
            <a:solidFill>
              <a:srgbClr val="D9B100"/>
            </a:solidFill>
            <a:ln w="33338">
              <a:solidFill>
                <a:srgbClr val="E7CE58"/>
              </a:solidFill>
              <a:prstDash val="solid"/>
              <a:round/>
              <a:headEnd/>
              <a:tailEnd/>
            </a:ln>
          </p:spPr>
          <p:txBody>
            <a:bodyPr/>
            <a:lstStyle/>
            <a:p>
              <a:endParaRPr lang="en-US"/>
            </a:p>
          </p:txBody>
        </p:sp>
        <p:sp>
          <p:nvSpPr>
            <p:cNvPr id="74" name="Freeform 74"/>
            <p:cNvSpPr>
              <a:spLocks/>
            </p:cNvSpPr>
            <p:nvPr/>
          </p:nvSpPr>
          <p:spPr bwMode="auto">
            <a:xfrm>
              <a:off x="2242" y="1784"/>
              <a:ext cx="1867" cy="1"/>
            </a:xfrm>
            <a:custGeom>
              <a:avLst/>
              <a:gdLst/>
              <a:ahLst/>
              <a:cxnLst>
                <a:cxn ang="0">
                  <a:pos x="1867" y="0"/>
                </a:cxn>
                <a:cxn ang="0">
                  <a:pos x="0" y="0"/>
                </a:cxn>
                <a:cxn ang="0">
                  <a:pos x="1867" y="0"/>
                </a:cxn>
              </a:cxnLst>
              <a:rect l="0" t="0" r="r" b="b"/>
              <a:pathLst>
                <a:path w="1867">
                  <a:moveTo>
                    <a:pt x="1867" y="0"/>
                  </a:moveTo>
                  <a:lnTo>
                    <a:pt x="0" y="0"/>
                  </a:lnTo>
                  <a:lnTo>
                    <a:pt x="1867" y="0"/>
                  </a:lnTo>
                  <a:close/>
                </a:path>
              </a:pathLst>
            </a:custGeom>
            <a:solidFill>
              <a:srgbClr val="D9B100"/>
            </a:solidFill>
            <a:ln w="33338">
              <a:solidFill>
                <a:srgbClr val="E7CE58"/>
              </a:solidFill>
              <a:prstDash val="solid"/>
              <a:round/>
              <a:headEnd/>
              <a:tailEnd/>
            </a:ln>
          </p:spPr>
          <p:txBody>
            <a:bodyPr/>
            <a:lstStyle/>
            <a:p>
              <a:endParaRPr lang="en-US"/>
            </a:p>
          </p:txBody>
        </p:sp>
        <p:sp>
          <p:nvSpPr>
            <p:cNvPr id="75" name="Freeform 75"/>
            <p:cNvSpPr>
              <a:spLocks/>
            </p:cNvSpPr>
            <p:nvPr/>
          </p:nvSpPr>
          <p:spPr bwMode="auto">
            <a:xfrm>
              <a:off x="4095" y="1792"/>
              <a:ext cx="1" cy="357"/>
            </a:xfrm>
            <a:custGeom>
              <a:avLst/>
              <a:gdLst/>
              <a:ahLst/>
              <a:cxnLst>
                <a:cxn ang="0">
                  <a:pos x="0" y="0"/>
                </a:cxn>
                <a:cxn ang="0">
                  <a:pos x="0" y="357"/>
                </a:cxn>
                <a:cxn ang="0">
                  <a:pos x="0" y="0"/>
                </a:cxn>
              </a:cxnLst>
              <a:rect l="0" t="0" r="r" b="b"/>
              <a:pathLst>
                <a:path h="357">
                  <a:moveTo>
                    <a:pt x="0" y="0"/>
                  </a:moveTo>
                  <a:lnTo>
                    <a:pt x="0" y="357"/>
                  </a:lnTo>
                  <a:lnTo>
                    <a:pt x="0" y="0"/>
                  </a:lnTo>
                  <a:close/>
                </a:path>
              </a:pathLst>
            </a:custGeom>
            <a:solidFill>
              <a:srgbClr val="D9B100"/>
            </a:solidFill>
            <a:ln w="33338">
              <a:solidFill>
                <a:srgbClr val="E7CE58"/>
              </a:solidFill>
              <a:prstDash val="solid"/>
              <a:round/>
              <a:headEnd/>
              <a:tailEnd/>
            </a:ln>
          </p:spPr>
          <p:txBody>
            <a:bodyPr/>
            <a:lstStyle/>
            <a:p>
              <a:endParaRPr lang="en-US"/>
            </a:p>
          </p:txBody>
        </p:sp>
        <p:sp>
          <p:nvSpPr>
            <p:cNvPr id="76" name="Freeform 76"/>
            <p:cNvSpPr>
              <a:spLocks/>
            </p:cNvSpPr>
            <p:nvPr/>
          </p:nvSpPr>
          <p:spPr bwMode="auto">
            <a:xfrm>
              <a:off x="4248" y="1643"/>
              <a:ext cx="1" cy="341"/>
            </a:xfrm>
            <a:custGeom>
              <a:avLst/>
              <a:gdLst/>
              <a:ahLst/>
              <a:cxnLst>
                <a:cxn ang="0">
                  <a:pos x="0" y="0"/>
                </a:cxn>
                <a:cxn ang="0">
                  <a:pos x="0" y="341"/>
                </a:cxn>
                <a:cxn ang="0">
                  <a:pos x="0" y="0"/>
                </a:cxn>
              </a:cxnLst>
              <a:rect l="0" t="0" r="r" b="b"/>
              <a:pathLst>
                <a:path h="341">
                  <a:moveTo>
                    <a:pt x="0" y="0"/>
                  </a:moveTo>
                  <a:lnTo>
                    <a:pt x="0" y="341"/>
                  </a:lnTo>
                  <a:lnTo>
                    <a:pt x="0" y="0"/>
                  </a:lnTo>
                  <a:close/>
                </a:path>
              </a:pathLst>
            </a:custGeom>
            <a:solidFill>
              <a:srgbClr val="D9B100"/>
            </a:solidFill>
            <a:ln w="33338">
              <a:solidFill>
                <a:srgbClr val="E7CE58"/>
              </a:solidFill>
              <a:prstDash val="solid"/>
              <a:round/>
              <a:headEnd/>
              <a:tailEnd/>
            </a:ln>
          </p:spPr>
          <p:txBody>
            <a:bodyPr/>
            <a:lstStyle/>
            <a:p>
              <a:endParaRPr lang="en-US"/>
            </a:p>
          </p:txBody>
        </p:sp>
        <p:sp>
          <p:nvSpPr>
            <p:cNvPr id="77" name="Freeform 77"/>
            <p:cNvSpPr>
              <a:spLocks/>
            </p:cNvSpPr>
            <p:nvPr/>
          </p:nvSpPr>
          <p:spPr bwMode="auto">
            <a:xfrm>
              <a:off x="4403" y="1500"/>
              <a:ext cx="1" cy="316"/>
            </a:xfrm>
            <a:custGeom>
              <a:avLst/>
              <a:gdLst/>
              <a:ahLst/>
              <a:cxnLst>
                <a:cxn ang="0">
                  <a:pos x="0" y="0"/>
                </a:cxn>
                <a:cxn ang="0">
                  <a:pos x="0" y="316"/>
                </a:cxn>
                <a:cxn ang="0">
                  <a:pos x="0" y="0"/>
                </a:cxn>
              </a:cxnLst>
              <a:rect l="0" t="0" r="r" b="b"/>
              <a:pathLst>
                <a:path h="316">
                  <a:moveTo>
                    <a:pt x="0" y="0"/>
                  </a:moveTo>
                  <a:lnTo>
                    <a:pt x="0" y="316"/>
                  </a:lnTo>
                  <a:lnTo>
                    <a:pt x="0" y="0"/>
                  </a:lnTo>
                  <a:close/>
                </a:path>
              </a:pathLst>
            </a:custGeom>
            <a:solidFill>
              <a:srgbClr val="D9B100"/>
            </a:solidFill>
            <a:ln w="33338">
              <a:solidFill>
                <a:srgbClr val="E7CE58"/>
              </a:solidFill>
              <a:prstDash val="solid"/>
              <a:round/>
              <a:headEnd/>
              <a:tailEnd/>
            </a:ln>
          </p:spPr>
          <p:txBody>
            <a:bodyPr/>
            <a:lstStyle/>
            <a:p>
              <a:endParaRPr lang="en-US"/>
            </a:p>
          </p:txBody>
        </p:sp>
        <p:sp>
          <p:nvSpPr>
            <p:cNvPr id="78" name="Rectangle 78"/>
            <p:cNvSpPr>
              <a:spLocks noChangeArrowheads="1"/>
            </p:cNvSpPr>
            <p:nvPr/>
          </p:nvSpPr>
          <p:spPr bwMode="auto">
            <a:xfrm>
              <a:off x="2058" y="1940"/>
              <a:ext cx="1882" cy="379"/>
            </a:xfrm>
            <a:prstGeom prst="rect">
              <a:avLst/>
            </a:prstGeom>
            <a:solidFill>
              <a:srgbClr val="D9B100"/>
            </a:solidFill>
            <a:ln w="33338">
              <a:solidFill>
                <a:srgbClr val="E7CE58"/>
              </a:solidFill>
              <a:miter lim="800000"/>
              <a:headEnd/>
              <a:tailEnd/>
            </a:ln>
          </p:spPr>
          <p:txBody>
            <a:bodyPr/>
            <a:lstStyle/>
            <a:p>
              <a:endParaRPr lang="en-US"/>
            </a:p>
          </p:txBody>
        </p:sp>
        <p:sp>
          <p:nvSpPr>
            <p:cNvPr id="79" name="Line 79"/>
            <p:cNvSpPr>
              <a:spLocks noChangeShapeType="1"/>
            </p:cNvSpPr>
            <p:nvPr/>
          </p:nvSpPr>
          <p:spPr bwMode="auto">
            <a:xfrm>
              <a:off x="2863" y="1795"/>
              <a:ext cx="1" cy="346"/>
            </a:xfrm>
            <a:prstGeom prst="line">
              <a:avLst/>
            </a:prstGeom>
            <a:noFill/>
            <a:ln w="33338">
              <a:solidFill>
                <a:srgbClr val="E7CE58"/>
              </a:solidFill>
              <a:round/>
              <a:headEnd/>
              <a:tailEnd/>
            </a:ln>
          </p:spPr>
          <p:txBody>
            <a:bodyPr/>
            <a:lstStyle/>
            <a:p>
              <a:endParaRPr lang="en-US"/>
            </a:p>
          </p:txBody>
        </p:sp>
        <p:sp>
          <p:nvSpPr>
            <p:cNvPr id="80" name="Freeform 80"/>
            <p:cNvSpPr>
              <a:spLocks/>
            </p:cNvSpPr>
            <p:nvPr/>
          </p:nvSpPr>
          <p:spPr bwMode="auto">
            <a:xfrm>
              <a:off x="2061" y="2134"/>
              <a:ext cx="185" cy="185"/>
            </a:xfrm>
            <a:custGeom>
              <a:avLst/>
              <a:gdLst/>
              <a:ahLst/>
              <a:cxnLst>
                <a:cxn ang="0">
                  <a:pos x="0" y="185"/>
                </a:cxn>
                <a:cxn ang="0">
                  <a:pos x="185" y="0"/>
                </a:cxn>
                <a:cxn ang="0">
                  <a:pos x="0" y="185"/>
                </a:cxn>
              </a:cxnLst>
              <a:rect l="0" t="0" r="r" b="b"/>
              <a:pathLst>
                <a:path w="185" h="185">
                  <a:moveTo>
                    <a:pt x="0" y="185"/>
                  </a:moveTo>
                  <a:lnTo>
                    <a:pt x="185" y="0"/>
                  </a:lnTo>
                  <a:lnTo>
                    <a:pt x="0" y="185"/>
                  </a:lnTo>
                  <a:close/>
                </a:path>
              </a:pathLst>
            </a:custGeom>
            <a:solidFill>
              <a:srgbClr val="3D0275"/>
            </a:solidFill>
            <a:ln w="33338">
              <a:solidFill>
                <a:srgbClr val="E7CE58"/>
              </a:solidFill>
              <a:prstDash val="solid"/>
              <a:round/>
              <a:headEnd/>
              <a:tailEnd/>
            </a:ln>
          </p:spPr>
          <p:txBody>
            <a:bodyPr/>
            <a:lstStyle/>
            <a:p>
              <a:endParaRPr lang="en-US"/>
            </a:p>
          </p:txBody>
        </p:sp>
        <p:sp>
          <p:nvSpPr>
            <p:cNvPr id="81" name="Line 81"/>
            <p:cNvSpPr>
              <a:spLocks noChangeShapeType="1"/>
            </p:cNvSpPr>
            <p:nvPr/>
          </p:nvSpPr>
          <p:spPr bwMode="auto">
            <a:xfrm>
              <a:off x="2243" y="1795"/>
              <a:ext cx="1" cy="346"/>
            </a:xfrm>
            <a:prstGeom prst="line">
              <a:avLst/>
            </a:prstGeom>
            <a:noFill/>
            <a:ln w="33338">
              <a:solidFill>
                <a:srgbClr val="E7CE58"/>
              </a:solidFill>
              <a:round/>
              <a:headEnd/>
              <a:tailEnd/>
            </a:ln>
          </p:spPr>
          <p:txBody>
            <a:bodyPr/>
            <a:lstStyle/>
            <a:p>
              <a:endParaRPr lang="en-US"/>
            </a:p>
          </p:txBody>
        </p:sp>
        <p:sp>
          <p:nvSpPr>
            <p:cNvPr id="82" name="Freeform 82"/>
            <p:cNvSpPr>
              <a:spLocks/>
            </p:cNvSpPr>
            <p:nvPr/>
          </p:nvSpPr>
          <p:spPr bwMode="auto">
            <a:xfrm>
              <a:off x="2243" y="2141"/>
              <a:ext cx="440" cy="1"/>
            </a:xfrm>
            <a:custGeom>
              <a:avLst/>
              <a:gdLst/>
              <a:ahLst/>
              <a:cxnLst>
                <a:cxn ang="0">
                  <a:pos x="0" y="0"/>
                </a:cxn>
                <a:cxn ang="0">
                  <a:pos x="5" y="0"/>
                </a:cxn>
                <a:cxn ang="0">
                  <a:pos x="19" y="0"/>
                </a:cxn>
                <a:cxn ang="0">
                  <a:pos x="41" y="0"/>
                </a:cxn>
                <a:cxn ang="0">
                  <a:pos x="69" y="0"/>
                </a:cxn>
                <a:cxn ang="0">
                  <a:pos x="102" y="0"/>
                </a:cxn>
                <a:cxn ang="0">
                  <a:pos x="140" y="0"/>
                </a:cxn>
                <a:cxn ang="0">
                  <a:pos x="179" y="0"/>
                </a:cxn>
                <a:cxn ang="0">
                  <a:pos x="220" y="0"/>
                </a:cxn>
                <a:cxn ang="0">
                  <a:pos x="261" y="0"/>
                </a:cxn>
                <a:cxn ang="0">
                  <a:pos x="301" y="0"/>
                </a:cxn>
                <a:cxn ang="0">
                  <a:pos x="338" y="0"/>
                </a:cxn>
                <a:cxn ang="0">
                  <a:pos x="372" y="0"/>
                </a:cxn>
                <a:cxn ang="0">
                  <a:pos x="400" y="0"/>
                </a:cxn>
                <a:cxn ang="0">
                  <a:pos x="421" y="0"/>
                </a:cxn>
                <a:cxn ang="0">
                  <a:pos x="435" y="0"/>
                </a:cxn>
                <a:cxn ang="0">
                  <a:pos x="440" y="0"/>
                </a:cxn>
              </a:cxnLst>
              <a:rect l="0" t="0" r="r" b="b"/>
              <a:pathLst>
                <a:path w="440">
                  <a:moveTo>
                    <a:pt x="0" y="0"/>
                  </a:moveTo>
                  <a:lnTo>
                    <a:pt x="5" y="0"/>
                  </a:lnTo>
                  <a:lnTo>
                    <a:pt x="19" y="0"/>
                  </a:lnTo>
                  <a:lnTo>
                    <a:pt x="41" y="0"/>
                  </a:lnTo>
                  <a:lnTo>
                    <a:pt x="69" y="0"/>
                  </a:lnTo>
                  <a:lnTo>
                    <a:pt x="102" y="0"/>
                  </a:lnTo>
                  <a:lnTo>
                    <a:pt x="140" y="0"/>
                  </a:lnTo>
                  <a:lnTo>
                    <a:pt x="179" y="0"/>
                  </a:lnTo>
                  <a:lnTo>
                    <a:pt x="220" y="0"/>
                  </a:lnTo>
                  <a:lnTo>
                    <a:pt x="261" y="0"/>
                  </a:lnTo>
                  <a:lnTo>
                    <a:pt x="301" y="0"/>
                  </a:lnTo>
                  <a:lnTo>
                    <a:pt x="338" y="0"/>
                  </a:lnTo>
                  <a:lnTo>
                    <a:pt x="372" y="0"/>
                  </a:lnTo>
                  <a:lnTo>
                    <a:pt x="400" y="0"/>
                  </a:lnTo>
                  <a:lnTo>
                    <a:pt x="421" y="0"/>
                  </a:lnTo>
                  <a:lnTo>
                    <a:pt x="435" y="0"/>
                  </a:lnTo>
                  <a:lnTo>
                    <a:pt x="440" y="0"/>
                  </a:lnTo>
                </a:path>
              </a:pathLst>
            </a:custGeom>
            <a:noFill/>
            <a:ln w="33338">
              <a:solidFill>
                <a:srgbClr val="E7CE58"/>
              </a:solidFill>
              <a:prstDash val="solid"/>
              <a:round/>
              <a:headEnd/>
              <a:tailEnd/>
            </a:ln>
          </p:spPr>
          <p:txBody>
            <a:bodyPr/>
            <a:lstStyle/>
            <a:p>
              <a:endParaRPr lang="en-US"/>
            </a:p>
          </p:txBody>
        </p:sp>
        <p:sp>
          <p:nvSpPr>
            <p:cNvPr id="83" name="Freeform 83"/>
            <p:cNvSpPr>
              <a:spLocks/>
            </p:cNvSpPr>
            <p:nvPr/>
          </p:nvSpPr>
          <p:spPr bwMode="auto">
            <a:xfrm>
              <a:off x="2243" y="2130"/>
              <a:ext cx="1" cy="23"/>
            </a:xfrm>
            <a:custGeom>
              <a:avLst/>
              <a:gdLst/>
              <a:ahLst/>
              <a:cxnLst>
                <a:cxn ang="0">
                  <a:pos x="0" y="23"/>
                </a:cxn>
                <a:cxn ang="0">
                  <a:pos x="0" y="0"/>
                </a:cxn>
                <a:cxn ang="0">
                  <a:pos x="0" y="23"/>
                </a:cxn>
              </a:cxnLst>
              <a:rect l="0" t="0" r="r" b="b"/>
              <a:pathLst>
                <a:path h="23">
                  <a:moveTo>
                    <a:pt x="0" y="23"/>
                  </a:moveTo>
                  <a:lnTo>
                    <a:pt x="0" y="0"/>
                  </a:lnTo>
                  <a:lnTo>
                    <a:pt x="0" y="23"/>
                  </a:lnTo>
                  <a:close/>
                </a:path>
              </a:pathLst>
            </a:custGeom>
            <a:solidFill>
              <a:srgbClr val="E7CE58"/>
            </a:solidFill>
            <a:ln w="0">
              <a:solidFill>
                <a:srgbClr val="E7CE58"/>
              </a:solidFill>
              <a:prstDash val="solid"/>
              <a:round/>
              <a:headEnd/>
              <a:tailEnd/>
            </a:ln>
          </p:spPr>
          <p:txBody>
            <a:bodyPr/>
            <a:lstStyle/>
            <a:p>
              <a:endParaRPr lang="en-US"/>
            </a:p>
          </p:txBody>
        </p:sp>
        <p:sp>
          <p:nvSpPr>
            <p:cNvPr id="84" name="Line 84"/>
            <p:cNvSpPr>
              <a:spLocks noChangeShapeType="1"/>
            </p:cNvSpPr>
            <p:nvPr/>
          </p:nvSpPr>
          <p:spPr bwMode="auto">
            <a:xfrm>
              <a:off x="3476" y="1786"/>
              <a:ext cx="1" cy="356"/>
            </a:xfrm>
            <a:prstGeom prst="line">
              <a:avLst/>
            </a:prstGeom>
            <a:noFill/>
            <a:ln w="33338">
              <a:solidFill>
                <a:srgbClr val="E7CE58"/>
              </a:solidFill>
              <a:round/>
              <a:headEnd/>
              <a:tailEnd/>
            </a:ln>
          </p:spPr>
          <p:txBody>
            <a:bodyPr/>
            <a:lstStyle/>
            <a:p>
              <a:endParaRPr lang="en-US"/>
            </a:p>
          </p:txBody>
        </p:sp>
        <p:sp>
          <p:nvSpPr>
            <p:cNvPr id="85" name="Freeform 85"/>
            <p:cNvSpPr>
              <a:spLocks/>
            </p:cNvSpPr>
            <p:nvPr/>
          </p:nvSpPr>
          <p:spPr bwMode="auto">
            <a:xfrm>
              <a:off x="3476" y="2142"/>
              <a:ext cx="620" cy="1"/>
            </a:xfrm>
            <a:custGeom>
              <a:avLst/>
              <a:gdLst/>
              <a:ahLst/>
              <a:cxnLst>
                <a:cxn ang="0">
                  <a:pos x="0" y="0"/>
                </a:cxn>
                <a:cxn ang="0">
                  <a:pos x="7" y="0"/>
                </a:cxn>
                <a:cxn ang="0">
                  <a:pos x="26" y="0"/>
                </a:cxn>
                <a:cxn ang="0">
                  <a:pos x="57" y="0"/>
                </a:cxn>
                <a:cxn ang="0">
                  <a:pos x="97" y="0"/>
                </a:cxn>
                <a:cxn ang="0">
                  <a:pos x="144" y="0"/>
                </a:cxn>
                <a:cxn ang="0">
                  <a:pos x="196" y="0"/>
                </a:cxn>
                <a:cxn ang="0">
                  <a:pos x="252" y="0"/>
                </a:cxn>
                <a:cxn ang="0">
                  <a:pos x="310" y="0"/>
                </a:cxn>
                <a:cxn ang="0">
                  <a:pos x="368" y="0"/>
                </a:cxn>
                <a:cxn ang="0">
                  <a:pos x="424" y="0"/>
                </a:cxn>
                <a:cxn ang="0">
                  <a:pos x="476" y="0"/>
                </a:cxn>
                <a:cxn ang="0">
                  <a:pos x="523" y="0"/>
                </a:cxn>
                <a:cxn ang="0">
                  <a:pos x="563" y="0"/>
                </a:cxn>
                <a:cxn ang="0">
                  <a:pos x="593" y="0"/>
                </a:cxn>
                <a:cxn ang="0">
                  <a:pos x="613" y="0"/>
                </a:cxn>
                <a:cxn ang="0">
                  <a:pos x="620" y="0"/>
                </a:cxn>
              </a:cxnLst>
              <a:rect l="0" t="0" r="r" b="b"/>
              <a:pathLst>
                <a:path w="620">
                  <a:moveTo>
                    <a:pt x="0" y="0"/>
                  </a:moveTo>
                  <a:lnTo>
                    <a:pt x="7" y="0"/>
                  </a:lnTo>
                  <a:lnTo>
                    <a:pt x="26" y="0"/>
                  </a:lnTo>
                  <a:lnTo>
                    <a:pt x="57" y="0"/>
                  </a:lnTo>
                  <a:lnTo>
                    <a:pt x="97" y="0"/>
                  </a:lnTo>
                  <a:lnTo>
                    <a:pt x="144" y="0"/>
                  </a:lnTo>
                  <a:lnTo>
                    <a:pt x="196" y="0"/>
                  </a:lnTo>
                  <a:lnTo>
                    <a:pt x="252" y="0"/>
                  </a:lnTo>
                  <a:lnTo>
                    <a:pt x="310" y="0"/>
                  </a:lnTo>
                  <a:lnTo>
                    <a:pt x="368" y="0"/>
                  </a:lnTo>
                  <a:lnTo>
                    <a:pt x="424" y="0"/>
                  </a:lnTo>
                  <a:lnTo>
                    <a:pt x="476" y="0"/>
                  </a:lnTo>
                  <a:lnTo>
                    <a:pt x="523" y="0"/>
                  </a:lnTo>
                  <a:lnTo>
                    <a:pt x="563" y="0"/>
                  </a:lnTo>
                  <a:lnTo>
                    <a:pt x="593" y="0"/>
                  </a:lnTo>
                  <a:lnTo>
                    <a:pt x="613" y="0"/>
                  </a:lnTo>
                  <a:lnTo>
                    <a:pt x="620" y="0"/>
                  </a:lnTo>
                </a:path>
              </a:pathLst>
            </a:custGeom>
            <a:noFill/>
            <a:ln w="33338">
              <a:solidFill>
                <a:srgbClr val="E7CE58"/>
              </a:solidFill>
              <a:prstDash val="solid"/>
              <a:round/>
              <a:headEnd/>
              <a:tailEnd/>
            </a:ln>
          </p:spPr>
          <p:txBody>
            <a:bodyPr/>
            <a:lstStyle/>
            <a:p>
              <a:endParaRPr lang="en-US"/>
            </a:p>
          </p:txBody>
        </p:sp>
        <p:sp>
          <p:nvSpPr>
            <p:cNvPr id="86" name="Freeform 86"/>
            <p:cNvSpPr>
              <a:spLocks/>
            </p:cNvSpPr>
            <p:nvPr/>
          </p:nvSpPr>
          <p:spPr bwMode="auto">
            <a:xfrm>
              <a:off x="4085" y="2142"/>
              <a:ext cx="21" cy="1"/>
            </a:xfrm>
            <a:custGeom>
              <a:avLst/>
              <a:gdLst/>
              <a:ahLst/>
              <a:cxnLst>
                <a:cxn ang="0">
                  <a:pos x="0" y="0"/>
                </a:cxn>
                <a:cxn ang="0">
                  <a:pos x="21" y="0"/>
                </a:cxn>
                <a:cxn ang="0">
                  <a:pos x="0" y="0"/>
                </a:cxn>
              </a:cxnLst>
              <a:rect l="0" t="0" r="r" b="b"/>
              <a:pathLst>
                <a:path w="21">
                  <a:moveTo>
                    <a:pt x="0" y="0"/>
                  </a:moveTo>
                  <a:lnTo>
                    <a:pt x="21" y="0"/>
                  </a:lnTo>
                  <a:lnTo>
                    <a:pt x="0" y="0"/>
                  </a:lnTo>
                  <a:close/>
                </a:path>
              </a:pathLst>
            </a:custGeom>
            <a:solidFill>
              <a:srgbClr val="E7CE58"/>
            </a:solidFill>
            <a:ln w="0">
              <a:solidFill>
                <a:srgbClr val="E7CE58"/>
              </a:solidFill>
              <a:prstDash val="solid"/>
              <a:round/>
              <a:headEnd/>
              <a:tailEnd/>
            </a:ln>
          </p:spPr>
          <p:txBody>
            <a:bodyPr/>
            <a:lstStyle/>
            <a:p>
              <a:endParaRPr lang="en-US"/>
            </a:p>
          </p:txBody>
        </p:sp>
        <p:sp>
          <p:nvSpPr>
            <p:cNvPr id="87" name="Line 87"/>
            <p:cNvSpPr>
              <a:spLocks noChangeShapeType="1"/>
            </p:cNvSpPr>
            <p:nvPr/>
          </p:nvSpPr>
          <p:spPr bwMode="auto">
            <a:xfrm>
              <a:off x="4099" y="1977"/>
              <a:ext cx="152" cy="1"/>
            </a:xfrm>
            <a:prstGeom prst="line">
              <a:avLst/>
            </a:prstGeom>
            <a:noFill/>
            <a:ln w="33338">
              <a:solidFill>
                <a:srgbClr val="E7CE58"/>
              </a:solidFill>
              <a:round/>
              <a:headEnd/>
              <a:tailEnd/>
            </a:ln>
          </p:spPr>
          <p:txBody>
            <a:bodyPr/>
            <a:lstStyle/>
            <a:p>
              <a:endParaRPr lang="en-US"/>
            </a:p>
          </p:txBody>
        </p:sp>
        <p:sp>
          <p:nvSpPr>
            <p:cNvPr id="88" name="Line 88"/>
            <p:cNvSpPr>
              <a:spLocks noChangeShapeType="1"/>
            </p:cNvSpPr>
            <p:nvPr/>
          </p:nvSpPr>
          <p:spPr bwMode="auto">
            <a:xfrm>
              <a:off x="4248" y="1805"/>
              <a:ext cx="152" cy="1"/>
            </a:xfrm>
            <a:prstGeom prst="line">
              <a:avLst/>
            </a:prstGeom>
            <a:noFill/>
            <a:ln w="33338">
              <a:solidFill>
                <a:srgbClr val="E7CE58"/>
              </a:solidFill>
              <a:round/>
              <a:headEnd/>
              <a:tailEnd/>
            </a:ln>
          </p:spPr>
          <p:txBody>
            <a:bodyPr/>
            <a:lstStyle/>
            <a:p>
              <a:endParaRPr lang="en-US"/>
            </a:p>
          </p:txBody>
        </p:sp>
        <p:sp>
          <p:nvSpPr>
            <p:cNvPr id="89" name="Line 89"/>
            <p:cNvSpPr>
              <a:spLocks noChangeShapeType="1"/>
            </p:cNvSpPr>
            <p:nvPr/>
          </p:nvSpPr>
          <p:spPr bwMode="auto">
            <a:xfrm>
              <a:off x="4398" y="1636"/>
              <a:ext cx="152" cy="1"/>
            </a:xfrm>
            <a:prstGeom prst="line">
              <a:avLst/>
            </a:prstGeom>
            <a:noFill/>
            <a:ln w="33338">
              <a:solidFill>
                <a:srgbClr val="E7CE58"/>
              </a:solidFill>
              <a:round/>
              <a:headEnd/>
              <a:tailEnd/>
            </a:ln>
          </p:spPr>
          <p:txBody>
            <a:bodyPr/>
            <a:lstStyle/>
            <a:p>
              <a:endParaRPr lang="en-US"/>
            </a:p>
          </p:txBody>
        </p:sp>
        <p:sp>
          <p:nvSpPr>
            <p:cNvPr id="90" name="Freeform 90"/>
            <p:cNvSpPr>
              <a:spLocks/>
            </p:cNvSpPr>
            <p:nvPr/>
          </p:nvSpPr>
          <p:spPr bwMode="auto">
            <a:xfrm>
              <a:off x="2685" y="1939"/>
              <a:ext cx="1" cy="384"/>
            </a:xfrm>
            <a:custGeom>
              <a:avLst/>
              <a:gdLst/>
              <a:ahLst/>
              <a:cxnLst>
                <a:cxn ang="0">
                  <a:pos x="0" y="0"/>
                </a:cxn>
                <a:cxn ang="0">
                  <a:pos x="0" y="384"/>
                </a:cxn>
                <a:cxn ang="0">
                  <a:pos x="0" y="0"/>
                </a:cxn>
              </a:cxnLst>
              <a:rect l="0" t="0" r="r" b="b"/>
              <a:pathLst>
                <a:path h="384">
                  <a:moveTo>
                    <a:pt x="0" y="0"/>
                  </a:moveTo>
                  <a:lnTo>
                    <a:pt x="0" y="384"/>
                  </a:lnTo>
                  <a:lnTo>
                    <a:pt x="0" y="0"/>
                  </a:lnTo>
                  <a:close/>
                </a:path>
              </a:pathLst>
            </a:custGeom>
            <a:solidFill>
              <a:srgbClr val="D9B100"/>
            </a:solidFill>
            <a:ln w="33338">
              <a:solidFill>
                <a:srgbClr val="E7CE58"/>
              </a:solidFill>
              <a:prstDash val="solid"/>
              <a:round/>
              <a:headEnd/>
              <a:tailEnd/>
            </a:ln>
          </p:spPr>
          <p:txBody>
            <a:bodyPr/>
            <a:lstStyle/>
            <a:p>
              <a:endParaRPr lang="en-US"/>
            </a:p>
          </p:txBody>
        </p:sp>
        <p:sp>
          <p:nvSpPr>
            <p:cNvPr id="91" name="Freeform 91"/>
            <p:cNvSpPr>
              <a:spLocks/>
            </p:cNvSpPr>
            <p:nvPr/>
          </p:nvSpPr>
          <p:spPr bwMode="auto">
            <a:xfrm>
              <a:off x="3308" y="1937"/>
              <a:ext cx="1" cy="384"/>
            </a:xfrm>
            <a:custGeom>
              <a:avLst/>
              <a:gdLst/>
              <a:ahLst/>
              <a:cxnLst>
                <a:cxn ang="0">
                  <a:pos x="0" y="0"/>
                </a:cxn>
                <a:cxn ang="0">
                  <a:pos x="0" y="384"/>
                </a:cxn>
                <a:cxn ang="0">
                  <a:pos x="0" y="0"/>
                </a:cxn>
              </a:cxnLst>
              <a:rect l="0" t="0" r="r" b="b"/>
              <a:pathLst>
                <a:path h="384">
                  <a:moveTo>
                    <a:pt x="0" y="0"/>
                  </a:moveTo>
                  <a:lnTo>
                    <a:pt x="0" y="384"/>
                  </a:lnTo>
                  <a:lnTo>
                    <a:pt x="0" y="0"/>
                  </a:lnTo>
                  <a:close/>
                </a:path>
              </a:pathLst>
            </a:custGeom>
            <a:solidFill>
              <a:srgbClr val="D9B100"/>
            </a:solidFill>
            <a:ln w="33338">
              <a:solidFill>
                <a:srgbClr val="E7CE58"/>
              </a:solidFill>
              <a:prstDash val="solid"/>
              <a:round/>
              <a:headEnd/>
              <a:tailEnd/>
            </a:ln>
          </p:spPr>
          <p:txBody>
            <a:bodyPr/>
            <a:lstStyle/>
            <a:p>
              <a:endParaRPr lang="en-US"/>
            </a:p>
          </p:txBody>
        </p:sp>
        <p:sp>
          <p:nvSpPr>
            <p:cNvPr id="92" name="Freeform 92"/>
            <p:cNvSpPr>
              <a:spLocks/>
            </p:cNvSpPr>
            <p:nvPr/>
          </p:nvSpPr>
          <p:spPr bwMode="auto">
            <a:xfrm>
              <a:off x="3939" y="1350"/>
              <a:ext cx="616" cy="591"/>
            </a:xfrm>
            <a:custGeom>
              <a:avLst/>
              <a:gdLst/>
              <a:ahLst/>
              <a:cxnLst>
                <a:cxn ang="0">
                  <a:pos x="0" y="591"/>
                </a:cxn>
                <a:cxn ang="0">
                  <a:pos x="616" y="0"/>
                </a:cxn>
                <a:cxn ang="0">
                  <a:pos x="0" y="591"/>
                </a:cxn>
              </a:cxnLst>
              <a:rect l="0" t="0" r="r" b="b"/>
              <a:pathLst>
                <a:path w="616" h="591">
                  <a:moveTo>
                    <a:pt x="0" y="591"/>
                  </a:moveTo>
                  <a:lnTo>
                    <a:pt x="616" y="0"/>
                  </a:lnTo>
                  <a:lnTo>
                    <a:pt x="0" y="591"/>
                  </a:lnTo>
                  <a:close/>
                </a:path>
              </a:pathLst>
            </a:custGeom>
            <a:solidFill>
              <a:srgbClr val="D9B100"/>
            </a:solidFill>
            <a:ln w="33338">
              <a:solidFill>
                <a:srgbClr val="E7CE58"/>
              </a:solidFill>
              <a:prstDash val="solid"/>
              <a:round/>
              <a:headEnd/>
              <a:tailEnd/>
            </a:ln>
          </p:spPr>
          <p:txBody>
            <a:bodyPr/>
            <a:lstStyle/>
            <a:p>
              <a:endParaRPr lang="en-US"/>
            </a:p>
          </p:txBody>
        </p:sp>
        <p:sp>
          <p:nvSpPr>
            <p:cNvPr id="93" name="Freeform 93"/>
            <p:cNvSpPr>
              <a:spLocks/>
            </p:cNvSpPr>
            <p:nvPr/>
          </p:nvSpPr>
          <p:spPr bwMode="auto">
            <a:xfrm>
              <a:off x="3000" y="1769"/>
              <a:ext cx="80" cy="78"/>
            </a:xfrm>
            <a:custGeom>
              <a:avLst/>
              <a:gdLst/>
              <a:ahLst/>
              <a:cxnLst>
                <a:cxn ang="0">
                  <a:pos x="80" y="68"/>
                </a:cxn>
                <a:cxn ang="0">
                  <a:pos x="69" y="78"/>
                </a:cxn>
                <a:cxn ang="0">
                  <a:pos x="0" y="34"/>
                </a:cxn>
                <a:cxn ang="0">
                  <a:pos x="40" y="0"/>
                </a:cxn>
                <a:cxn ang="0">
                  <a:pos x="52" y="7"/>
                </a:cxn>
                <a:cxn ang="0">
                  <a:pos x="24" y="32"/>
                </a:cxn>
                <a:cxn ang="0">
                  <a:pos x="39" y="41"/>
                </a:cxn>
                <a:cxn ang="0">
                  <a:pos x="64" y="20"/>
                </a:cxn>
                <a:cxn ang="0">
                  <a:pos x="76" y="28"/>
                </a:cxn>
                <a:cxn ang="0">
                  <a:pos x="51" y="49"/>
                </a:cxn>
                <a:cxn ang="0">
                  <a:pos x="80" y="68"/>
                </a:cxn>
              </a:cxnLst>
              <a:rect l="0" t="0" r="r" b="b"/>
              <a:pathLst>
                <a:path w="80" h="78">
                  <a:moveTo>
                    <a:pt x="80" y="68"/>
                  </a:moveTo>
                  <a:lnTo>
                    <a:pt x="69" y="78"/>
                  </a:lnTo>
                  <a:lnTo>
                    <a:pt x="0" y="34"/>
                  </a:lnTo>
                  <a:lnTo>
                    <a:pt x="40" y="0"/>
                  </a:lnTo>
                  <a:lnTo>
                    <a:pt x="52" y="7"/>
                  </a:lnTo>
                  <a:lnTo>
                    <a:pt x="24" y="32"/>
                  </a:lnTo>
                  <a:lnTo>
                    <a:pt x="39" y="41"/>
                  </a:lnTo>
                  <a:lnTo>
                    <a:pt x="64" y="20"/>
                  </a:lnTo>
                  <a:lnTo>
                    <a:pt x="76" y="28"/>
                  </a:lnTo>
                  <a:lnTo>
                    <a:pt x="51" y="49"/>
                  </a:lnTo>
                  <a:lnTo>
                    <a:pt x="80" y="68"/>
                  </a:lnTo>
                  <a:close/>
                </a:path>
              </a:pathLst>
            </a:custGeom>
            <a:solidFill>
              <a:srgbClr val="000000"/>
            </a:solidFill>
            <a:ln w="9525">
              <a:noFill/>
              <a:round/>
              <a:headEnd/>
              <a:tailEnd/>
            </a:ln>
          </p:spPr>
          <p:txBody>
            <a:bodyPr/>
            <a:lstStyle/>
            <a:p>
              <a:endParaRPr lang="en-US"/>
            </a:p>
          </p:txBody>
        </p:sp>
        <p:sp>
          <p:nvSpPr>
            <p:cNvPr id="94" name="Freeform 94"/>
            <p:cNvSpPr>
              <a:spLocks/>
            </p:cNvSpPr>
            <p:nvPr/>
          </p:nvSpPr>
          <p:spPr bwMode="auto">
            <a:xfrm>
              <a:off x="3046" y="1753"/>
              <a:ext cx="80" cy="54"/>
            </a:xfrm>
            <a:custGeom>
              <a:avLst/>
              <a:gdLst/>
              <a:ahLst/>
              <a:cxnLst>
                <a:cxn ang="0">
                  <a:pos x="80" y="44"/>
                </a:cxn>
                <a:cxn ang="0">
                  <a:pos x="69" y="54"/>
                </a:cxn>
                <a:cxn ang="0">
                  <a:pos x="0" y="10"/>
                </a:cxn>
                <a:cxn ang="0">
                  <a:pos x="12" y="0"/>
                </a:cxn>
                <a:cxn ang="0">
                  <a:pos x="80" y="44"/>
                </a:cxn>
              </a:cxnLst>
              <a:rect l="0" t="0" r="r" b="b"/>
              <a:pathLst>
                <a:path w="80" h="54">
                  <a:moveTo>
                    <a:pt x="80" y="44"/>
                  </a:moveTo>
                  <a:lnTo>
                    <a:pt x="69" y="54"/>
                  </a:lnTo>
                  <a:lnTo>
                    <a:pt x="0" y="10"/>
                  </a:lnTo>
                  <a:lnTo>
                    <a:pt x="12" y="0"/>
                  </a:lnTo>
                  <a:lnTo>
                    <a:pt x="80" y="44"/>
                  </a:lnTo>
                  <a:close/>
                </a:path>
              </a:pathLst>
            </a:custGeom>
            <a:solidFill>
              <a:srgbClr val="000000"/>
            </a:solidFill>
            <a:ln w="9525">
              <a:noFill/>
              <a:round/>
              <a:headEnd/>
              <a:tailEnd/>
            </a:ln>
          </p:spPr>
          <p:txBody>
            <a:bodyPr/>
            <a:lstStyle/>
            <a:p>
              <a:endParaRPr lang="en-US"/>
            </a:p>
          </p:txBody>
        </p:sp>
        <p:sp>
          <p:nvSpPr>
            <p:cNvPr id="95" name="Freeform 95"/>
            <p:cNvSpPr>
              <a:spLocks/>
            </p:cNvSpPr>
            <p:nvPr/>
          </p:nvSpPr>
          <p:spPr bwMode="auto">
            <a:xfrm>
              <a:off x="3068" y="1704"/>
              <a:ext cx="114" cy="84"/>
            </a:xfrm>
            <a:custGeom>
              <a:avLst/>
              <a:gdLst/>
              <a:ahLst/>
              <a:cxnLst>
                <a:cxn ang="0">
                  <a:pos x="34" y="10"/>
                </a:cxn>
                <a:cxn ang="0">
                  <a:pos x="45" y="0"/>
                </a:cxn>
                <a:cxn ang="0">
                  <a:pos x="114" y="44"/>
                </a:cxn>
                <a:cxn ang="0">
                  <a:pos x="102" y="54"/>
                </a:cxn>
                <a:cxn ang="0">
                  <a:pos x="31" y="43"/>
                </a:cxn>
                <a:cxn ang="0">
                  <a:pos x="31" y="43"/>
                </a:cxn>
                <a:cxn ang="0">
                  <a:pos x="79" y="74"/>
                </a:cxn>
                <a:cxn ang="0">
                  <a:pos x="69" y="84"/>
                </a:cxn>
                <a:cxn ang="0">
                  <a:pos x="0" y="39"/>
                </a:cxn>
                <a:cxn ang="0">
                  <a:pos x="12" y="29"/>
                </a:cxn>
                <a:cxn ang="0">
                  <a:pos x="82" y="40"/>
                </a:cxn>
                <a:cxn ang="0">
                  <a:pos x="82" y="40"/>
                </a:cxn>
                <a:cxn ang="0">
                  <a:pos x="34" y="10"/>
                </a:cxn>
              </a:cxnLst>
              <a:rect l="0" t="0" r="r" b="b"/>
              <a:pathLst>
                <a:path w="114" h="84">
                  <a:moveTo>
                    <a:pt x="34" y="10"/>
                  </a:moveTo>
                  <a:lnTo>
                    <a:pt x="45" y="0"/>
                  </a:lnTo>
                  <a:lnTo>
                    <a:pt x="114" y="44"/>
                  </a:lnTo>
                  <a:lnTo>
                    <a:pt x="102" y="54"/>
                  </a:lnTo>
                  <a:lnTo>
                    <a:pt x="31" y="43"/>
                  </a:lnTo>
                  <a:lnTo>
                    <a:pt x="31" y="43"/>
                  </a:lnTo>
                  <a:lnTo>
                    <a:pt x="79" y="74"/>
                  </a:lnTo>
                  <a:lnTo>
                    <a:pt x="69" y="84"/>
                  </a:lnTo>
                  <a:lnTo>
                    <a:pt x="0" y="39"/>
                  </a:lnTo>
                  <a:lnTo>
                    <a:pt x="12" y="29"/>
                  </a:lnTo>
                  <a:lnTo>
                    <a:pt x="82" y="40"/>
                  </a:lnTo>
                  <a:lnTo>
                    <a:pt x="82" y="40"/>
                  </a:lnTo>
                  <a:lnTo>
                    <a:pt x="34" y="10"/>
                  </a:lnTo>
                  <a:close/>
                </a:path>
              </a:pathLst>
            </a:custGeom>
            <a:solidFill>
              <a:srgbClr val="000000"/>
            </a:solidFill>
            <a:ln w="9525">
              <a:noFill/>
              <a:round/>
              <a:headEnd/>
              <a:tailEnd/>
            </a:ln>
          </p:spPr>
          <p:txBody>
            <a:bodyPr/>
            <a:lstStyle/>
            <a:p>
              <a:endParaRPr lang="en-US"/>
            </a:p>
          </p:txBody>
        </p:sp>
        <p:sp>
          <p:nvSpPr>
            <p:cNvPr id="96" name="Freeform 96"/>
            <p:cNvSpPr>
              <a:spLocks noEditPoints="1"/>
            </p:cNvSpPr>
            <p:nvPr/>
          </p:nvSpPr>
          <p:spPr bwMode="auto">
            <a:xfrm>
              <a:off x="3139" y="1669"/>
              <a:ext cx="102" cy="73"/>
            </a:xfrm>
            <a:custGeom>
              <a:avLst/>
              <a:gdLst/>
              <a:ahLst/>
              <a:cxnLst>
                <a:cxn ang="0">
                  <a:pos x="62" y="63"/>
                </a:cxn>
                <a:cxn ang="0">
                  <a:pos x="49" y="73"/>
                </a:cxn>
                <a:cxn ang="0">
                  <a:pos x="0" y="12"/>
                </a:cxn>
                <a:cxn ang="0">
                  <a:pos x="14" y="0"/>
                </a:cxn>
                <a:cxn ang="0">
                  <a:pos x="102" y="27"/>
                </a:cxn>
                <a:cxn ang="0">
                  <a:pos x="89" y="39"/>
                </a:cxn>
                <a:cxn ang="0">
                  <a:pos x="72" y="32"/>
                </a:cxn>
                <a:cxn ang="0">
                  <a:pos x="51" y="50"/>
                </a:cxn>
                <a:cxn ang="0">
                  <a:pos x="62" y="63"/>
                </a:cxn>
                <a:cxn ang="0">
                  <a:pos x="43" y="40"/>
                </a:cxn>
                <a:cxn ang="0">
                  <a:pos x="57" y="28"/>
                </a:cxn>
                <a:cxn ang="0">
                  <a:pos x="23" y="16"/>
                </a:cxn>
                <a:cxn ang="0">
                  <a:pos x="22" y="16"/>
                </a:cxn>
                <a:cxn ang="0">
                  <a:pos x="43" y="40"/>
                </a:cxn>
              </a:cxnLst>
              <a:rect l="0" t="0" r="r" b="b"/>
              <a:pathLst>
                <a:path w="102" h="73">
                  <a:moveTo>
                    <a:pt x="62" y="63"/>
                  </a:moveTo>
                  <a:lnTo>
                    <a:pt x="49" y="73"/>
                  </a:lnTo>
                  <a:lnTo>
                    <a:pt x="0" y="12"/>
                  </a:lnTo>
                  <a:lnTo>
                    <a:pt x="14" y="0"/>
                  </a:lnTo>
                  <a:lnTo>
                    <a:pt x="102" y="27"/>
                  </a:lnTo>
                  <a:lnTo>
                    <a:pt x="89" y="39"/>
                  </a:lnTo>
                  <a:lnTo>
                    <a:pt x="72" y="32"/>
                  </a:lnTo>
                  <a:lnTo>
                    <a:pt x="51" y="50"/>
                  </a:lnTo>
                  <a:lnTo>
                    <a:pt x="62" y="63"/>
                  </a:lnTo>
                  <a:close/>
                  <a:moveTo>
                    <a:pt x="43" y="40"/>
                  </a:moveTo>
                  <a:lnTo>
                    <a:pt x="57" y="28"/>
                  </a:lnTo>
                  <a:lnTo>
                    <a:pt x="23" y="16"/>
                  </a:lnTo>
                  <a:lnTo>
                    <a:pt x="22" y="16"/>
                  </a:lnTo>
                  <a:lnTo>
                    <a:pt x="43" y="40"/>
                  </a:lnTo>
                  <a:close/>
                </a:path>
              </a:pathLst>
            </a:custGeom>
            <a:solidFill>
              <a:srgbClr val="000000"/>
            </a:solidFill>
            <a:ln w="9525">
              <a:noFill/>
              <a:round/>
              <a:headEnd/>
              <a:tailEnd/>
            </a:ln>
          </p:spPr>
          <p:txBody>
            <a:bodyPr/>
            <a:lstStyle/>
            <a:p>
              <a:endParaRPr lang="en-US"/>
            </a:p>
          </p:txBody>
        </p:sp>
        <p:sp>
          <p:nvSpPr>
            <p:cNvPr id="97" name="Freeform 97"/>
            <p:cNvSpPr>
              <a:spLocks/>
            </p:cNvSpPr>
            <p:nvPr/>
          </p:nvSpPr>
          <p:spPr bwMode="auto">
            <a:xfrm>
              <a:off x="3179" y="1607"/>
              <a:ext cx="114" cy="83"/>
            </a:xfrm>
            <a:custGeom>
              <a:avLst/>
              <a:gdLst/>
              <a:ahLst/>
              <a:cxnLst>
                <a:cxn ang="0">
                  <a:pos x="34" y="9"/>
                </a:cxn>
                <a:cxn ang="0">
                  <a:pos x="45" y="0"/>
                </a:cxn>
                <a:cxn ang="0">
                  <a:pos x="114" y="44"/>
                </a:cxn>
                <a:cxn ang="0">
                  <a:pos x="102" y="54"/>
                </a:cxn>
                <a:cxn ang="0">
                  <a:pos x="31" y="43"/>
                </a:cxn>
                <a:cxn ang="0">
                  <a:pos x="31" y="43"/>
                </a:cxn>
                <a:cxn ang="0">
                  <a:pos x="79" y="74"/>
                </a:cxn>
                <a:cxn ang="0">
                  <a:pos x="69" y="83"/>
                </a:cxn>
                <a:cxn ang="0">
                  <a:pos x="0" y="39"/>
                </a:cxn>
                <a:cxn ang="0">
                  <a:pos x="12" y="29"/>
                </a:cxn>
                <a:cxn ang="0">
                  <a:pos x="82" y="40"/>
                </a:cxn>
                <a:cxn ang="0">
                  <a:pos x="82" y="40"/>
                </a:cxn>
                <a:cxn ang="0">
                  <a:pos x="34" y="9"/>
                </a:cxn>
              </a:cxnLst>
              <a:rect l="0" t="0" r="r" b="b"/>
              <a:pathLst>
                <a:path w="114" h="83">
                  <a:moveTo>
                    <a:pt x="34" y="9"/>
                  </a:moveTo>
                  <a:lnTo>
                    <a:pt x="45" y="0"/>
                  </a:lnTo>
                  <a:lnTo>
                    <a:pt x="114" y="44"/>
                  </a:lnTo>
                  <a:lnTo>
                    <a:pt x="102" y="54"/>
                  </a:lnTo>
                  <a:lnTo>
                    <a:pt x="31" y="43"/>
                  </a:lnTo>
                  <a:lnTo>
                    <a:pt x="31" y="43"/>
                  </a:lnTo>
                  <a:lnTo>
                    <a:pt x="79" y="74"/>
                  </a:lnTo>
                  <a:lnTo>
                    <a:pt x="69" y="83"/>
                  </a:lnTo>
                  <a:lnTo>
                    <a:pt x="0" y="39"/>
                  </a:lnTo>
                  <a:lnTo>
                    <a:pt x="12" y="29"/>
                  </a:lnTo>
                  <a:lnTo>
                    <a:pt x="82" y="40"/>
                  </a:lnTo>
                  <a:lnTo>
                    <a:pt x="82" y="40"/>
                  </a:lnTo>
                  <a:lnTo>
                    <a:pt x="34" y="9"/>
                  </a:lnTo>
                  <a:close/>
                </a:path>
              </a:pathLst>
            </a:custGeom>
            <a:solidFill>
              <a:srgbClr val="000000"/>
            </a:solidFill>
            <a:ln w="9525">
              <a:noFill/>
              <a:round/>
              <a:headEnd/>
              <a:tailEnd/>
            </a:ln>
          </p:spPr>
          <p:txBody>
            <a:bodyPr/>
            <a:lstStyle/>
            <a:p>
              <a:endParaRPr lang="en-US"/>
            </a:p>
          </p:txBody>
        </p:sp>
        <p:sp>
          <p:nvSpPr>
            <p:cNvPr id="98" name="Freeform 98"/>
            <p:cNvSpPr>
              <a:spLocks/>
            </p:cNvSpPr>
            <p:nvPr/>
          </p:nvSpPr>
          <p:spPr bwMode="auto">
            <a:xfrm>
              <a:off x="3247" y="1566"/>
              <a:ext cx="91" cy="67"/>
            </a:xfrm>
            <a:custGeom>
              <a:avLst/>
              <a:gdLst/>
              <a:ahLst/>
              <a:cxnLst>
                <a:cxn ang="0">
                  <a:pos x="44" y="14"/>
                </a:cxn>
                <a:cxn ang="0">
                  <a:pos x="40" y="13"/>
                </a:cxn>
                <a:cxn ang="0">
                  <a:pos x="36" y="13"/>
                </a:cxn>
                <a:cxn ang="0">
                  <a:pos x="31" y="13"/>
                </a:cxn>
                <a:cxn ang="0">
                  <a:pos x="25" y="16"/>
                </a:cxn>
                <a:cxn ang="0">
                  <a:pos x="21" y="19"/>
                </a:cxn>
                <a:cxn ang="0">
                  <a:pos x="18" y="23"/>
                </a:cxn>
                <a:cxn ang="0">
                  <a:pos x="17" y="27"/>
                </a:cxn>
                <a:cxn ang="0">
                  <a:pos x="19" y="33"/>
                </a:cxn>
                <a:cxn ang="0">
                  <a:pos x="23" y="39"/>
                </a:cxn>
                <a:cxn ang="0">
                  <a:pos x="32" y="45"/>
                </a:cxn>
                <a:cxn ang="0">
                  <a:pos x="39" y="49"/>
                </a:cxn>
                <a:cxn ang="0">
                  <a:pos x="47" y="52"/>
                </a:cxn>
                <a:cxn ang="0">
                  <a:pos x="54" y="53"/>
                </a:cxn>
                <a:cxn ang="0">
                  <a:pos x="61" y="53"/>
                </a:cxn>
                <a:cxn ang="0">
                  <a:pos x="67" y="50"/>
                </a:cxn>
                <a:cxn ang="0">
                  <a:pos x="71" y="46"/>
                </a:cxn>
                <a:cxn ang="0">
                  <a:pos x="73" y="43"/>
                </a:cxn>
                <a:cxn ang="0">
                  <a:pos x="74" y="39"/>
                </a:cxn>
                <a:cxn ang="0">
                  <a:pos x="73" y="36"/>
                </a:cxn>
                <a:cxn ang="0">
                  <a:pos x="71" y="32"/>
                </a:cxn>
                <a:cxn ang="0">
                  <a:pos x="80" y="20"/>
                </a:cxn>
                <a:cxn ang="0">
                  <a:pos x="86" y="26"/>
                </a:cxn>
                <a:cxn ang="0">
                  <a:pos x="89" y="33"/>
                </a:cxn>
                <a:cxn ang="0">
                  <a:pos x="91" y="40"/>
                </a:cxn>
                <a:cxn ang="0">
                  <a:pos x="89" y="47"/>
                </a:cxn>
                <a:cxn ang="0">
                  <a:pos x="84" y="54"/>
                </a:cxn>
                <a:cxn ang="0">
                  <a:pos x="75" y="61"/>
                </a:cxn>
                <a:cxn ang="0">
                  <a:pos x="65" y="65"/>
                </a:cxn>
                <a:cxn ang="0">
                  <a:pos x="54" y="67"/>
                </a:cxn>
                <a:cxn ang="0">
                  <a:pos x="42" y="65"/>
                </a:cxn>
                <a:cxn ang="0">
                  <a:pos x="29" y="60"/>
                </a:cxn>
                <a:cxn ang="0">
                  <a:pos x="16" y="53"/>
                </a:cxn>
                <a:cxn ang="0">
                  <a:pos x="6" y="44"/>
                </a:cxn>
                <a:cxn ang="0">
                  <a:pos x="1" y="35"/>
                </a:cxn>
                <a:cxn ang="0">
                  <a:pos x="0" y="26"/>
                </a:cxn>
                <a:cxn ang="0">
                  <a:pos x="3" y="18"/>
                </a:cxn>
                <a:cxn ang="0">
                  <a:pos x="9" y="10"/>
                </a:cxn>
                <a:cxn ang="0">
                  <a:pos x="19" y="4"/>
                </a:cxn>
                <a:cxn ang="0">
                  <a:pos x="29" y="0"/>
                </a:cxn>
                <a:cxn ang="0">
                  <a:pos x="39" y="0"/>
                </a:cxn>
                <a:cxn ang="0">
                  <a:pos x="48" y="1"/>
                </a:cxn>
                <a:cxn ang="0">
                  <a:pos x="55" y="4"/>
                </a:cxn>
              </a:cxnLst>
              <a:rect l="0" t="0" r="r" b="b"/>
              <a:pathLst>
                <a:path w="91" h="67">
                  <a:moveTo>
                    <a:pt x="46" y="15"/>
                  </a:moveTo>
                  <a:lnTo>
                    <a:pt x="45" y="15"/>
                  </a:lnTo>
                  <a:lnTo>
                    <a:pt x="44" y="14"/>
                  </a:lnTo>
                  <a:lnTo>
                    <a:pt x="43" y="14"/>
                  </a:lnTo>
                  <a:lnTo>
                    <a:pt x="41" y="13"/>
                  </a:lnTo>
                  <a:lnTo>
                    <a:pt x="40" y="13"/>
                  </a:lnTo>
                  <a:lnTo>
                    <a:pt x="39" y="13"/>
                  </a:lnTo>
                  <a:lnTo>
                    <a:pt x="37" y="13"/>
                  </a:lnTo>
                  <a:lnTo>
                    <a:pt x="36" y="13"/>
                  </a:lnTo>
                  <a:lnTo>
                    <a:pt x="34" y="13"/>
                  </a:lnTo>
                  <a:lnTo>
                    <a:pt x="32" y="13"/>
                  </a:lnTo>
                  <a:lnTo>
                    <a:pt x="31" y="13"/>
                  </a:lnTo>
                  <a:lnTo>
                    <a:pt x="29" y="14"/>
                  </a:lnTo>
                  <a:lnTo>
                    <a:pt x="27" y="15"/>
                  </a:lnTo>
                  <a:lnTo>
                    <a:pt x="25" y="16"/>
                  </a:lnTo>
                  <a:lnTo>
                    <a:pt x="24" y="17"/>
                  </a:lnTo>
                  <a:lnTo>
                    <a:pt x="22" y="18"/>
                  </a:lnTo>
                  <a:lnTo>
                    <a:pt x="21" y="19"/>
                  </a:lnTo>
                  <a:lnTo>
                    <a:pt x="20" y="20"/>
                  </a:lnTo>
                  <a:lnTo>
                    <a:pt x="19" y="21"/>
                  </a:lnTo>
                  <a:lnTo>
                    <a:pt x="18" y="23"/>
                  </a:lnTo>
                  <a:lnTo>
                    <a:pt x="18" y="24"/>
                  </a:lnTo>
                  <a:lnTo>
                    <a:pt x="17" y="26"/>
                  </a:lnTo>
                  <a:lnTo>
                    <a:pt x="17" y="27"/>
                  </a:lnTo>
                  <a:lnTo>
                    <a:pt x="18" y="29"/>
                  </a:lnTo>
                  <a:lnTo>
                    <a:pt x="18" y="31"/>
                  </a:lnTo>
                  <a:lnTo>
                    <a:pt x="19" y="33"/>
                  </a:lnTo>
                  <a:lnTo>
                    <a:pt x="20" y="34"/>
                  </a:lnTo>
                  <a:lnTo>
                    <a:pt x="22" y="37"/>
                  </a:lnTo>
                  <a:lnTo>
                    <a:pt x="23" y="39"/>
                  </a:lnTo>
                  <a:lnTo>
                    <a:pt x="26" y="41"/>
                  </a:lnTo>
                  <a:lnTo>
                    <a:pt x="29" y="43"/>
                  </a:lnTo>
                  <a:lnTo>
                    <a:pt x="32" y="45"/>
                  </a:lnTo>
                  <a:lnTo>
                    <a:pt x="34" y="47"/>
                  </a:lnTo>
                  <a:lnTo>
                    <a:pt x="37" y="48"/>
                  </a:lnTo>
                  <a:lnTo>
                    <a:pt x="39" y="49"/>
                  </a:lnTo>
                  <a:lnTo>
                    <a:pt x="42" y="50"/>
                  </a:lnTo>
                  <a:lnTo>
                    <a:pt x="44" y="51"/>
                  </a:lnTo>
                  <a:lnTo>
                    <a:pt x="47" y="52"/>
                  </a:lnTo>
                  <a:lnTo>
                    <a:pt x="49" y="53"/>
                  </a:lnTo>
                  <a:lnTo>
                    <a:pt x="52" y="53"/>
                  </a:lnTo>
                  <a:lnTo>
                    <a:pt x="54" y="53"/>
                  </a:lnTo>
                  <a:lnTo>
                    <a:pt x="56" y="53"/>
                  </a:lnTo>
                  <a:lnTo>
                    <a:pt x="59" y="53"/>
                  </a:lnTo>
                  <a:lnTo>
                    <a:pt x="61" y="53"/>
                  </a:lnTo>
                  <a:lnTo>
                    <a:pt x="63" y="52"/>
                  </a:lnTo>
                  <a:lnTo>
                    <a:pt x="65" y="51"/>
                  </a:lnTo>
                  <a:lnTo>
                    <a:pt x="67" y="50"/>
                  </a:lnTo>
                  <a:lnTo>
                    <a:pt x="69" y="49"/>
                  </a:lnTo>
                  <a:lnTo>
                    <a:pt x="70" y="47"/>
                  </a:lnTo>
                  <a:lnTo>
                    <a:pt x="71" y="46"/>
                  </a:lnTo>
                  <a:lnTo>
                    <a:pt x="72" y="45"/>
                  </a:lnTo>
                  <a:lnTo>
                    <a:pt x="73" y="44"/>
                  </a:lnTo>
                  <a:lnTo>
                    <a:pt x="73" y="43"/>
                  </a:lnTo>
                  <a:lnTo>
                    <a:pt x="74" y="42"/>
                  </a:lnTo>
                  <a:lnTo>
                    <a:pt x="74" y="41"/>
                  </a:lnTo>
                  <a:lnTo>
                    <a:pt x="74" y="39"/>
                  </a:lnTo>
                  <a:lnTo>
                    <a:pt x="74" y="38"/>
                  </a:lnTo>
                  <a:lnTo>
                    <a:pt x="73" y="37"/>
                  </a:lnTo>
                  <a:lnTo>
                    <a:pt x="73" y="36"/>
                  </a:lnTo>
                  <a:lnTo>
                    <a:pt x="72" y="34"/>
                  </a:lnTo>
                  <a:lnTo>
                    <a:pt x="72" y="33"/>
                  </a:lnTo>
                  <a:lnTo>
                    <a:pt x="71" y="32"/>
                  </a:lnTo>
                  <a:lnTo>
                    <a:pt x="70" y="31"/>
                  </a:lnTo>
                  <a:lnTo>
                    <a:pt x="68" y="30"/>
                  </a:lnTo>
                  <a:lnTo>
                    <a:pt x="80" y="20"/>
                  </a:lnTo>
                  <a:lnTo>
                    <a:pt x="82" y="22"/>
                  </a:lnTo>
                  <a:lnTo>
                    <a:pt x="84" y="24"/>
                  </a:lnTo>
                  <a:lnTo>
                    <a:pt x="86" y="26"/>
                  </a:lnTo>
                  <a:lnTo>
                    <a:pt x="87" y="28"/>
                  </a:lnTo>
                  <a:lnTo>
                    <a:pt x="89" y="31"/>
                  </a:lnTo>
                  <a:lnTo>
                    <a:pt x="89" y="33"/>
                  </a:lnTo>
                  <a:lnTo>
                    <a:pt x="90" y="36"/>
                  </a:lnTo>
                  <a:lnTo>
                    <a:pt x="91" y="38"/>
                  </a:lnTo>
                  <a:lnTo>
                    <a:pt x="91" y="40"/>
                  </a:lnTo>
                  <a:lnTo>
                    <a:pt x="90" y="43"/>
                  </a:lnTo>
                  <a:lnTo>
                    <a:pt x="90" y="45"/>
                  </a:lnTo>
                  <a:lnTo>
                    <a:pt x="89" y="47"/>
                  </a:lnTo>
                  <a:lnTo>
                    <a:pt x="87" y="50"/>
                  </a:lnTo>
                  <a:lnTo>
                    <a:pt x="86" y="52"/>
                  </a:lnTo>
                  <a:lnTo>
                    <a:pt x="84" y="54"/>
                  </a:lnTo>
                  <a:lnTo>
                    <a:pt x="81" y="57"/>
                  </a:lnTo>
                  <a:lnTo>
                    <a:pt x="78" y="59"/>
                  </a:lnTo>
                  <a:lnTo>
                    <a:pt x="75" y="61"/>
                  </a:lnTo>
                  <a:lnTo>
                    <a:pt x="72" y="63"/>
                  </a:lnTo>
                  <a:lnTo>
                    <a:pt x="69" y="64"/>
                  </a:lnTo>
                  <a:lnTo>
                    <a:pt x="65" y="65"/>
                  </a:lnTo>
                  <a:lnTo>
                    <a:pt x="62" y="66"/>
                  </a:lnTo>
                  <a:lnTo>
                    <a:pt x="58" y="66"/>
                  </a:lnTo>
                  <a:lnTo>
                    <a:pt x="54" y="67"/>
                  </a:lnTo>
                  <a:lnTo>
                    <a:pt x="50" y="66"/>
                  </a:lnTo>
                  <a:lnTo>
                    <a:pt x="46" y="66"/>
                  </a:lnTo>
                  <a:lnTo>
                    <a:pt x="42" y="65"/>
                  </a:lnTo>
                  <a:lnTo>
                    <a:pt x="38" y="64"/>
                  </a:lnTo>
                  <a:lnTo>
                    <a:pt x="33" y="62"/>
                  </a:lnTo>
                  <a:lnTo>
                    <a:pt x="29" y="60"/>
                  </a:lnTo>
                  <a:lnTo>
                    <a:pt x="25" y="58"/>
                  </a:lnTo>
                  <a:lnTo>
                    <a:pt x="20" y="56"/>
                  </a:lnTo>
                  <a:lnTo>
                    <a:pt x="16" y="53"/>
                  </a:lnTo>
                  <a:lnTo>
                    <a:pt x="12" y="50"/>
                  </a:lnTo>
                  <a:lnTo>
                    <a:pt x="9" y="47"/>
                  </a:lnTo>
                  <a:lnTo>
                    <a:pt x="6" y="44"/>
                  </a:lnTo>
                  <a:lnTo>
                    <a:pt x="4" y="41"/>
                  </a:lnTo>
                  <a:lnTo>
                    <a:pt x="2" y="38"/>
                  </a:lnTo>
                  <a:lnTo>
                    <a:pt x="1" y="35"/>
                  </a:lnTo>
                  <a:lnTo>
                    <a:pt x="0" y="32"/>
                  </a:lnTo>
                  <a:lnTo>
                    <a:pt x="0" y="29"/>
                  </a:lnTo>
                  <a:lnTo>
                    <a:pt x="0" y="26"/>
                  </a:lnTo>
                  <a:lnTo>
                    <a:pt x="1" y="23"/>
                  </a:lnTo>
                  <a:lnTo>
                    <a:pt x="1" y="20"/>
                  </a:lnTo>
                  <a:lnTo>
                    <a:pt x="3" y="18"/>
                  </a:lnTo>
                  <a:lnTo>
                    <a:pt x="4" y="15"/>
                  </a:lnTo>
                  <a:lnTo>
                    <a:pt x="7" y="13"/>
                  </a:lnTo>
                  <a:lnTo>
                    <a:pt x="9" y="10"/>
                  </a:lnTo>
                  <a:lnTo>
                    <a:pt x="12" y="8"/>
                  </a:lnTo>
                  <a:lnTo>
                    <a:pt x="16" y="5"/>
                  </a:lnTo>
                  <a:lnTo>
                    <a:pt x="19" y="4"/>
                  </a:lnTo>
                  <a:lnTo>
                    <a:pt x="22" y="2"/>
                  </a:lnTo>
                  <a:lnTo>
                    <a:pt x="26" y="1"/>
                  </a:lnTo>
                  <a:lnTo>
                    <a:pt x="29" y="0"/>
                  </a:lnTo>
                  <a:lnTo>
                    <a:pt x="32" y="0"/>
                  </a:lnTo>
                  <a:lnTo>
                    <a:pt x="35" y="0"/>
                  </a:lnTo>
                  <a:lnTo>
                    <a:pt x="39" y="0"/>
                  </a:lnTo>
                  <a:lnTo>
                    <a:pt x="42" y="0"/>
                  </a:lnTo>
                  <a:lnTo>
                    <a:pt x="45" y="0"/>
                  </a:lnTo>
                  <a:lnTo>
                    <a:pt x="48" y="1"/>
                  </a:lnTo>
                  <a:lnTo>
                    <a:pt x="50" y="2"/>
                  </a:lnTo>
                  <a:lnTo>
                    <a:pt x="53" y="3"/>
                  </a:lnTo>
                  <a:lnTo>
                    <a:pt x="55" y="4"/>
                  </a:lnTo>
                  <a:lnTo>
                    <a:pt x="57" y="5"/>
                  </a:lnTo>
                  <a:lnTo>
                    <a:pt x="46" y="15"/>
                  </a:lnTo>
                  <a:close/>
                </a:path>
              </a:pathLst>
            </a:custGeom>
            <a:solidFill>
              <a:srgbClr val="000000"/>
            </a:solidFill>
            <a:ln w="9525">
              <a:noFill/>
              <a:round/>
              <a:headEnd/>
              <a:tailEnd/>
            </a:ln>
          </p:spPr>
          <p:txBody>
            <a:bodyPr/>
            <a:lstStyle/>
            <a:p>
              <a:endParaRPr lang="en-US"/>
            </a:p>
          </p:txBody>
        </p:sp>
        <p:sp>
          <p:nvSpPr>
            <p:cNvPr id="99" name="Freeform 99"/>
            <p:cNvSpPr>
              <a:spLocks/>
            </p:cNvSpPr>
            <p:nvPr/>
          </p:nvSpPr>
          <p:spPr bwMode="auto">
            <a:xfrm>
              <a:off x="3290" y="1540"/>
              <a:ext cx="80" cy="54"/>
            </a:xfrm>
            <a:custGeom>
              <a:avLst/>
              <a:gdLst/>
              <a:ahLst/>
              <a:cxnLst>
                <a:cxn ang="0">
                  <a:pos x="80" y="44"/>
                </a:cxn>
                <a:cxn ang="0">
                  <a:pos x="68" y="54"/>
                </a:cxn>
                <a:cxn ang="0">
                  <a:pos x="0" y="10"/>
                </a:cxn>
                <a:cxn ang="0">
                  <a:pos x="11" y="0"/>
                </a:cxn>
                <a:cxn ang="0">
                  <a:pos x="80" y="44"/>
                </a:cxn>
              </a:cxnLst>
              <a:rect l="0" t="0" r="r" b="b"/>
              <a:pathLst>
                <a:path w="80" h="54">
                  <a:moveTo>
                    <a:pt x="80" y="44"/>
                  </a:moveTo>
                  <a:lnTo>
                    <a:pt x="68" y="54"/>
                  </a:lnTo>
                  <a:lnTo>
                    <a:pt x="0" y="10"/>
                  </a:lnTo>
                  <a:lnTo>
                    <a:pt x="11" y="0"/>
                  </a:lnTo>
                  <a:lnTo>
                    <a:pt x="80" y="44"/>
                  </a:lnTo>
                  <a:close/>
                </a:path>
              </a:pathLst>
            </a:custGeom>
            <a:solidFill>
              <a:srgbClr val="000000"/>
            </a:solidFill>
            <a:ln w="9525">
              <a:noFill/>
              <a:round/>
              <a:headEnd/>
              <a:tailEnd/>
            </a:ln>
          </p:spPr>
          <p:txBody>
            <a:bodyPr/>
            <a:lstStyle/>
            <a:p>
              <a:endParaRPr lang="en-US"/>
            </a:p>
          </p:txBody>
        </p:sp>
        <p:sp>
          <p:nvSpPr>
            <p:cNvPr id="100" name="Freeform 100"/>
            <p:cNvSpPr>
              <a:spLocks noEditPoints="1"/>
            </p:cNvSpPr>
            <p:nvPr/>
          </p:nvSpPr>
          <p:spPr bwMode="auto">
            <a:xfrm>
              <a:off x="3327" y="1505"/>
              <a:ext cx="102" cy="73"/>
            </a:xfrm>
            <a:custGeom>
              <a:avLst/>
              <a:gdLst/>
              <a:ahLst/>
              <a:cxnLst>
                <a:cxn ang="0">
                  <a:pos x="62" y="62"/>
                </a:cxn>
                <a:cxn ang="0">
                  <a:pos x="49" y="73"/>
                </a:cxn>
                <a:cxn ang="0">
                  <a:pos x="0" y="12"/>
                </a:cxn>
                <a:cxn ang="0">
                  <a:pos x="14" y="0"/>
                </a:cxn>
                <a:cxn ang="0">
                  <a:pos x="102" y="27"/>
                </a:cxn>
                <a:cxn ang="0">
                  <a:pos x="89" y="38"/>
                </a:cxn>
                <a:cxn ang="0">
                  <a:pos x="72" y="32"/>
                </a:cxn>
                <a:cxn ang="0">
                  <a:pos x="51" y="50"/>
                </a:cxn>
                <a:cxn ang="0">
                  <a:pos x="62" y="62"/>
                </a:cxn>
                <a:cxn ang="0">
                  <a:pos x="42" y="40"/>
                </a:cxn>
                <a:cxn ang="0">
                  <a:pos x="57" y="27"/>
                </a:cxn>
                <a:cxn ang="0">
                  <a:pos x="23" y="16"/>
                </a:cxn>
                <a:cxn ang="0">
                  <a:pos x="23" y="16"/>
                </a:cxn>
                <a:cxn ang="0">
                  <a:pos x="42" y="40"/>
                </a:cxn>
              </a:cxnLst>
              <a:rect l="0" t="0" r="r" b="b"/>
              <a:pathLst>
                <a:path w="102" h="73">
                  <a:moveTo>
                    <a:pt x="62" y="62"/>
                  </a:moveTo>
                  <a:lnTo>
                    <a:pt x="49" y="73"/>
                  </a:lnTo>
                  <a:lnTo>
                    <a:pt x="0" y="12"/>
                  </a:lnTo>
                  <a:lnTo>
                    <a:pt x="14" y="0"/>
                  </a:lnTo>
                  <a:lnTo>
                    <a:pt x="102" y="27"/>
                  </a:lnTo>
                  <a:lnTo>
                    <a:pt x="89" y="38"/>
                  </a:lnTo>
                  <a:lnTo>
                    <a:pt x="72" y="32"/>
                  </a:lnTo>
                  <a:lnTo>
                    <a:pt x="51" y="50"/>
                  </a:lnTo>
                  <a:lnTo>
                    <a:pt x="62" y="62"/>
                  </a:lnTo>
                  <a:close/>
                  <a:moveTo>
                    <a:pt x="42" y="40"/>
                  </a:moveTo>
                  <a:lnTo>
                    <a:pt x="57" y="27"/>
                  </a:lnTo>
                  <a:lnTo>
                    <a:pt x="23" y="16"/>
                  </a:lnTo>
                  <a:lnTo>
                    <a:pt x="23" y="16"/>
                  </a:lnTo>
                  <a:lnTo>
                    <a:pt x="42" y="40"/>
                  </a:lnTo>
                  <a:close/>
                </a:path>
              </a:pathLst>
            </a:custGeom>
            <a:solidFill>
              <a:srgbClr val="000000"/>
            </a:solidFill>
            <a:ln w="9525">
              <a:noFill/>
              <a:round/>
              <a:headEnd/>
              <a:tailEnd/>
            </a:ln>
          </p:spPr>
          <p:txBody>
            <a:bodyPr/>
            <a:lstStyle/>
            <a:p>
              <a:endParaRPr lang="en-US"/>
            </a:p>
          </p:txBody>
        </p:sp>
        <p:sp>
          <p:nvSpPr>
            <p:cNvPr id="101" name="Freeform 101"/>
            <p:cNvSpPr>
              <a:spLocks/>
            </p:cNvSpPr>
            <p:nvPr/>
          </p:nvSpPr>
          <p:spPr bwMode="auto">
            <a:xfrm>
              <a:off x="3368" y="1472"/>
              <a:ext cx="107" cy="54"/>
            </a:xfrm>
            <a:custGeom>
              <a:avLst/>
              <a:gdLst/>
              <a:ahLst/>
              <a:cxnLst>
                <a:cxn ang="0">
                  <a:pos x="67" y="36"/>
                </a:cxn>
                <a:cxn ang="0">
                  <a:pos x="95" y="12"/>
                </a:cxn>
                <a:cxn ang="0">
                  <a:pos x="107" y="20"/>
                </a:cxn>
                <a:cxn ang="0">
                  <a:pos x="68" y="54"/>
                </a:cxn>
                <a:cxn ang="0">
                  <a:pos x="0" y="10"/>
                </a:cxn>
                <a:cxn ang="0">
                  <a:pos x="11" y="0"/>
                </a:cxn>
                <a:cxn ang="0">
                  <a:pos x="67" y="36"/>
                </a:cxn>
              </a:cxnLst>
              <a:rect l="0" t="0" r="r" b="b"/>
              <a:pathLst>
                <a:path w="107" h="54">
                  <a:moveTo>
                    <a:pt x="67" y="36"/>
                  </a:moveTo>
                  <a:lnTo>
                    <a:pt x="95" y="12"/>
                  </a:lnTo>
                  <a:lnTo>
                    <a:pt x="107" y="20"/>
                  </a:lnTo>
                  <a:lnTo>
                    <a:pt x="68" y="54"/>
                  </a:lnTo>
                  <a:lnTo>
                    <a:pt x="0" y="10"/>
                  </a:lnTo>
                  <a:lnTo>
                    <a:pt x="11" y="0"/>
                  </a:lnTo>
                  <a:lnTo>
                    <a:pt x="67" y="36"/>
                  </a:lnTo>
                  <a:close/>
                </a:path>
              </a:pathLst>
            </a:custGeom>
            <a:solidFill>
              <a:srgbClr val="000000"/>
            </a:solidFill>
            <a:ln w="9525">
              <a:noFill/>
              <a:round/>
              <a:headEnd/>
              <a:tailEnd/>
            </a:ln>
          </p:spPr>
          <p:txBody>
            <a:bodyPr/>
            <a:lstStyle/>
            <a:p>
              <a:endParaRPr lang="en-US"/>
            </a:p>
          </p:txBody>
        </p:sp>
        <p:sp>
          <p:nvSpPr>
            <p:cNvPr id="102" name="Freeform 102"/>
            <p:cNvSpPr>
              <a:spLocks noEditPoints="1"/>
            </p:cNvSpPr>
            <p:nvPr/>
          </p:nvSpPr>
          <p:spPr bwMode="auto">
            <a:xfrm>
              <a:off x="3167" y="1780"/>
              <a:ext cx="115" cy="77"/>
            </a:xfrm>
            <a:custGeom>
              <a:avLst/>
              <a:gdLst/>
              <a:ahLst/>
              <a:cxnLst>
                <a:cxn ang="0">
                  <a:pos x="30" y="6"/>
                </a:cxn>
                <a:cxn ang="0">
                  <a:pos x="39" y="2"/>
                </a:cxn>
                <a:cxn ang="0">
                  <a:pos x="47" y="0"/>
                </a:cxn>
                <a:cxn ang="0">
                  <a:pos x="54" y="1"/>
                </a:cxn>
                <a:cxn ang="0">
                  <a:pos x="60" y="3"/>
                </a:cxn>
                <a:cxn ang="0">
                  <a:pos x="64" y="5"/>
                </a:cxn>
                <a:cxn ang="0">
                  <a:pos x="68" y="8"/>
                </a:cxn>
                <a:cxn ang="0">
                  <a:pos x="71" y="11"/>
                </a:cxn>
                <a:cxn ang="0">
                  <a:pos x="73" y="15"/>
                </a:cxn>
                <a:cxn ang="0">
                  <a:pos x="73" y="18"/>
                </a:cxn>
                <a:cxn ang="0">
                  <a:pos x="73" y="22"/>
                </a:cxn>
                <a:cxn ang="0">
                  <a:pos x="75" y="22"/>
                </a:cxn>
                <a:cxn ang="0">
                  <a:pos x="78" y="22"/>
                </a:cxn>
                <a:cxn ang="0">
                  <a:pos x="82" y="22"/>
                </a:cxn>
                <a:cxn ang="0">
                  <a:pos x="87" y="23"/>
                </a:cxn>
                <a:cxn ang="0">
                  <a:pos x="92" y="26"/>
                </a:cxn>
                <a:cxn ang="0">
                  <a:pos x="98" y="29"/>
                </a:cxn>
                <a:cxn ang="0">
                  <a:pos x="103" y="32"/>
                </a:cxn>
                <a:cxn ang="0">
                  <a:pos x="106" y="34"/>
                </a:cxn>
                <a:cxn ang="0">
                  <a:pos x="109" y="35"/>
                </a:cxn>
                <a:cxn ang="0">
                  <a:pos x="111" y="35"/>
                </a:cxn>
                <a:cxn ang="0">
                  <a:pos x="113" y="35"/>
                </a:cxn>
                <a:cxn ang="0">
                  <a:pos x="101" y="47"/>
                </a:cxn>
                <a:cxn ang="0">
                  <a:pos x="99" y="46"/>
                </a:cxn>
                <a:cxn ang="0">
                  <a:pos x="96" y="45"/>
                </a:cxn>
                <a:cxn ang="0">
                  <a:pos x="93" y="43"/>
                </a:cxn>
                <a:cxn ang="0">
                  <a:pos x="90" y="42"/>
                </a:cxn>
                <a:cxn ang="0">
                  <a:pos x="87" y="39"/>
                </a:cxn>
                <a:cxn ang="0">
                  <a:pos x="82" y="36"/>
                </a:cxn>
                <a:cxn ang="0">
                  <a:pos x="78" y="35"/>
                </a:cxn>
                <a:cxn ang="0">
                  <a:pos x="74" y="34"/>
                </a:cxn>
                <a:cxn ang="0">
                  <a:pos x="70" y="35"/>
                </a:cxn>
                <a:cxn ang="0">
                  <a:pos x="66" y="37"/>
                </a:cxn>
                <a:cxn ang="0">
                  <a:pos x="79" y="67"/>
                </a:cxn>
                <a:cxn ang="0">
                  <a:pos x="55" y="30"/>
                </a:cxn>
                <a:cxn ang="0">
                  <a:pos x="57" y="27"/>
                </a:cxn>
                <a:cxn ang="0">
                  <a:pos x="59" y="24"/>
                </a:cxn>
                <a:cxn ang="0">
                  <a:pos x="59" y="22"/>
                </a:cxn>
                <a:cxn ang="0">
                  <a:pos x="58" y="19"/>
                </a:cxn>
                <a:cxn ang="0">
                  <a:pos x="55" y="17"/>
                </a:cxn>
                <a:cxn ang="0">
                  <a:pos x="53" y="15"/>
                </a:cxn>
                <a:cxn ang="0">
                  <a:pos x="50" y="14"/>
                </a:cxn>
                <a:cxn ang="0">
                  <a:pos x="47" y="14"/>
                </a:cxn>
                <a:cxn ang="0">
                  <a:pos x="43" y="14"/>
                </a:cxn>
                <a:cxn ang="0">
                  <a:pos x="40" y="16"/>
                </a:cxn>
                <a:cxn ang="0">
                  <a:pos x="23" y="30"/>
                </a:cxn>
              </a:cxnLst>
              <a:rect l="0" t="0" r="r" b="b"/>
              <a:pathLst>
                <a:path w="115" h="77">
                  <a:moveTo>
                    <a:pt x="0" y="32"/>
                  </a:moveTo>
                  <a:lnTo>
                    <a:pt x="28" y="8"/>
                  </a:lnTo>
                  <a:lnTo>
                    <a:pt x="30" y="6"/>
                  </a:lnTo>
                  <a:lnTo>
                    <a:pt x="33" y="4"/>
                  </a:lnTo>
                  <a:lnTo>
                    <a:pt x="36" y="3"/>
                  </a:lnTo>
                  <a:lnTo>
                    <a:pt x="39" y="2"/>
                  </a:lnTo>
                  <a:lnTo>
                    <a:pt x="41" y="1"/>
                  </a:lnTo>
                  <a:lnTo>
                    <a:pt x="44" y="0"/>
                  </a:lnTo>
                  <a:lnTo>
                    <a:pt x="47" y="0"/>
                  </a:lnTo>
                  <a:lnTo>
                    <a:pt x="49" y="0"/>
                  </a:lnTo>
                  <a:lnTo>
                    <a:pt x="52" y="1"/>
                  </a:lnTo>
                  <a:lnTo>
                    <a:pt x="54" y="1"/>
                  </a:lnTo>
                  <a:lnTo>
                    <a:pt x="56" y="2"/>
                  </a:lnTo>
                  <a:lnTo>
                    <a:pt x="58" y="2"/>
                  </a:lnTo>
                  <a:lnTo>
                    <a:pt x="60" y="3"/>
                  </a:lnTo>
                  <a:lnTo>
                    <a:pt x="62" y="4"/>
                  </a:lnTo>
                  <a:lnTo>
                    <a:pt x="63" y="5"/>
                  </a:lnTo>
                  <a:lnTo>
                    <a:pt x="64" y="5"/>
                  </a:lnTo>
                  <a:lnTo>
                    <a:pt x="66" y="6"/>
                  </a:lnTo>
                  <a:lnTo>
                    <a:pt x="67" y="7"/>
                  </a:lnTo>
                  <a:lnTo>
                    <a:pt x="68" y="8"/>
                  </a:lnTo>
                  <a:lnTo>
                    <a:pt x="69" y="9"/>
                  </a:lnTo>
                  <a:lnTo>
                    <a:pt x="70" y="10"/>
                  </a:lnTo>
                  <a:lnTo>
                    <a:pt x="71" y="11"/>
                  </a:lnTo>
                  <a:lnTo>
                    <a:pt x="72" y="13"/>
                  </a:lnTo>
                  <a:lnTo>
                    <a:pt x="72" y="14"/>
                  </a:lnTo>
                  <a:lnTo>
                    <a:pt x="73" y="15"/>
                  </a:lnTo>
                  <a:lnTo>
                    <a:pt x="73" y="16"/>
                  </a:lnTo>
                  <a:lnTo>
                    <a:pt x="73" y="17"/>
                  </a:lnTo>
                  <a:lnTo>
                    <a:pt x="73" y="18"/>
                  </a:lnTo>
                  <a:lnTo>
                    <a:pt x="73" y="20"/>
                  </a:lnTo>
                  <a:lnTo>
                    <a:pt x="73" y="21"/>
                  </a:lnTo>
                  <a:lnTo>
                    <a:pt x="73" y="22"/>
                  </a:lnTo>
                  <a:lnTo>
                    <a:pt x="72" y="23"/>
                  </a:lnTo>
                  <a:lnTo>
                    <a:pt x="73" y="23"/>
                  </a:lnTo>
                  <a:lnTo>
                    <a:pt x="75" y="22"/>
                  </a:lnTo>
                  <a:lnTo>
                    <a:pt x="76" y="22"/>
                  </a:lnTo>
                  <a:lnTo>
                    <a:pt x="77" y="22"/>
                  </a:lnTo>
                  <a:lnTo>
                    <a:pt x="78" y="22"/>
                  </a:lnTo>
                  <a:lnTo>
                    <a:pt x="79" y="22"/>
                  </a:lnTo>
                  <a:lnTo>
                    <a:pt x="81" y="22"/>
                  </a:lnTo>
                  <a:lnTo>
                    <a:pt x="82" y="22"/>
                  </a:lnTo>
                  <a:lnTo>
                    <a:pt x="84" y="22"/>
                  </a:lnTo>
                  <a:lnTo>
                    <a:pt x="85" y="22"/>
                  </a:lnTo>
                  <a:lnTo>
                    <a:pt x="87" y="23"/>
                  </a:lnTo>
                  <a:lnTo>
                    <a:pt x="88" y="24"/>
                  </a:lnTo>
                  <a:lnTo>
                    <a:pt x="90" y="25"/>
                  </a:lnTo>
                  <a:lnTo>
                    <a:pt x="92" y="26"/>
                  </a:lnTo>
                  <a:lnTo>
                    <a:pt x="94" y="27"/>
                  </a:lnTo>
                  <a:lnTo>
                    <a:pt x="97" y="28"/>
                  </a:lnTo>
                  <a:lnTo>
                    <a:pt x="98" y="29"/>
                  </a:lnTo>
                  <a:lnTo>
                    <a:pt x="100" y="30"/>
                  </a:lnTo>
                  <a:lnTo>
                    <a:pt x="101" y="31"/>
                  </a:lnTo>
                  <a:lnTo>
                    <a:pt x="103" y="32"/>
                  </a:lnTo>
                  <a:lnTo>
                    <a:pt x="104" y="33"/>
                  </a:lnTo>
                  <a:lnTo>
                    <a:pt x="105" y="34"/>
                  </a:lnTo>
                  <a:lnTo>
                    <a:pt x="106" y="34"/>
                  </a:lnTo>
                  <a:lnTo>
                    <a:pt x="107" y="35"/>
                  </a:lnTo>
                  <a:lnTo>
                    <a:pt x="108" y="35"/>
                  </a:lnTo>
                  <a:lnTo>
                    <a:pt x="109" y="35"/>
                  </a:lnTo>
                  <a:lnTo>
                    <a:pt x="109" y="35"/>
                  </a:lnTo>
                  <a:lnTo>
                    <a:pt x="110" y="35"/>
                  </a:lnTo>
                  <a:lnTo>
                    <a:pt x="111" y="35"/>
                  </a:lnTo>
                  <a:lnTo>
                    <a:pt x="111" y="35"/>
                  </a:lnTo>
                  <a:lnTo>
                    <a:pt x="112" y="35"/>
                  </a:lnTo>
                  <a:lnTo>
                    <a:pt x="113" y="35"/>
                  </a:lnTo>
                  <a:lnTo>
                    <a:pt x="115" y="36"/>
                  </a:lnTo>
                  <a:lnTo>
                    <a:pt x="102" y="47"/>
                  </a:lnTo>
                  <a:lnTo>
                    <a:pt x="101" y="47"/>
                  </a:lnTo>
                  <a:lnTo>
                    <a:pt x="100" y="46"/>
                  </a:lnTo>
                  <a:lnTo>
                    <a:pt x="99" y="46"/>
                  </a:lnTo>
                  <a:lnTo>
                    <a:pt x="99" y="46"/>
                  </a:lnTo>
                  <a:lnTo>
                    <a:pt x="98" y="46"/>
                  </a:lnTo>
                  <a:lnTo>
                    <a:pt x="97" y="45"/>
                  </a:lnTo>
                  <a:lnTo>
                    <a:pt x="96" y="45"/>
                  </a:lnTo>
                  <a:lnTo>
                    <a:pt x="95" y="44"/>
                  </a:lnTo>
                  <a:lnTo>
                    <a:pt x="94" y="44"/>
                  </a:lnTo>
                  <a:lnTo>
                    <a:pt x="93" y="43"/>
                  </a:lnTo>
                  <a:lnTo>
                    <a:pt x="92" y="43"/>
                  </a:lnTo>
                  <a:lnTo>
                    <a:pt x="91" y="42"/>
                  </a:lnTo>
                  <a:lnTo>
                    <a:pt x="90" y="42"/>
                  </a:lnTo>
                  <a:lnTo>
                    <a:pt x="89" y="41"/>
                  </a:lnTo>
                  <a:lnTo>
                    <a:pt x="88" y="40"/>
                  </a:lnTo>
                  <a:lnTo>
                    <a:pt x="87" y="39"/>
                  </a:lnTo>
                  <a:lnTo>
                    <a:pt x="85" y="38"/>
                  </a:lnTo>
                  <a:lnTo>
                    <a:pt x="83" y="37"/>
                  </a:lnTo>
                  <a:lnTo>
                    <a:pt x="82" y="36"/>
                  </a:lnTo>
                  <a:lnTo>
                    <a:pt x="80" y="36"/>
                  </a:lnTo>
                  <a:lnTo>
                    <a:pt x="79" y="35"/>
                  </a:lnTo>
                  <a:lnTo>
                    <a:pt x="78" y="35"/>
                  </a:lnTo>
                  <a:lnTo>
                    <a:pt x="76" y="34"/>
                  </a:lnTo>
                  <a:lnTo>
                    <a:pt x="75" y="34"/>
                  </a:lnTo>
                  <a:lnTo>
                    <a:pt x="74" y="34"/>
                  </a:lnTo>
                  <a:lnTo>
                    <a:pt x="73" y="34"/>
                  </a:lnTo>
                  <a:lnTo>
                    <a:pt x="72" y="34"/>
                  </a:lnTo>
                  <a:lnTo>
                    <a:pt x="70" y="35"/>
                  </a:lnTo>
                  <a:lnTo>
                    <a:pt x="69" y="36"/>
                  </a:lnTo>
                  <a:lnTo>
                    <a:pt x="68" y="36"/>
                  </a:lnTo>
                  <a:lnTo>
                    <a:pt x="66" y="37"/>
                  </a:lnTo>
                  <a:lnTo>
                    <a:pt x="65" y="39"/>
                  </a:lnTo>
                  <a:lnTo>
                    <a:pt x="53" y="49"/>
                  </a:lnTo>
                  <a:lnTo>
                    <a:pt x="79" y="67"/>
                  </a:lnTo>
                  <a:lnTo>
                    <a:pt x="68" y="77"/>
                  </a:lnTo>
                  <a:lnTo>
                    <a:pt x="0" y="32"/>
                  </a:lnTo>
                  <a:close/>
                  <a:moveTo>
                    <a:pt x="55" y="30"/>
                  </a:moveTo>
                  <a:lnTo>
                    <a:pt x="56" y="29"/>
                  </a:lnTo>
                  <a:lnTo>
                    <a:pt x="57" y="28"/>
                  </a:lnTo>
                  <a:lnTo>
                    <a:pt x="57" y="27"/>
                  </a:lnTo>
                  <a:lnTo>
                    <a:pt x="58" y="26"/>
                  </a:lnTo>
                  <a:lnTo>
                    <a:pt x="58" y="25"/>
                  </a:lnTo>
                  <a:lnTo>
                    <a:pt x="59" y="24"/>
                  </a:lnTo>
                  <a:lnTo>
                    <a:pt x="59" y="24"/>
                  </a:lnTo>
                  <a:lnTo>
                    <a:pt x="59" y="23"/>
                  </a:lnTo>
                  <a:lnTo>
                    <a:pt x="59" y="22"/>
                  </a:lnTo>
                  <a:lnTo>
                    <a:pt x="59" y="21"/>
                  </a:lnTo>
                  <a:lnTo>
                    <a:pt x="58" y="20"/>
                  </a:lnTo>
                  <a:lnTo>
                    <a:pt x="58" y="19"/>
                  </a:lnTo>
                  <a:lnTo>
                    <a:pt x="57" y="19"/>
                  </a:lnTo>
                  <a:lnTo>
                    <a:pt x="56" y="18"/>
                  </a:lnTo>
                  <a:lnTo>
                    <a:pt x="55" y="17"/>
                  </a:lnTo>
                  <a:lnTo>
                    <a:pt x="54" y="16"/>
                  </a:lnTo>
                  <a:lnTo>
                    <a:pt x="54" y="16"/>
                  </a:lnTo>
                  <a:lnTo>
                    <a:pt x="53" y="15"/>
                  </a:lnTo>
                  <a:lnTo>
                    <a:pt x="52" y="15"/>
                  </a:lnTo>
                  <a:lnTo>
                    <a:pt x="51" y="14"/>
                  </a:lnTo>
                  <a:lnTo>
                    <a:pt x="50" y="14"/>
                  </a:lnTo>
                  <a:lnTo>
                    <a:pt x="49" y="14"/>
                  </a:lnTo>
                  <a:lnTo>
                    <a:pt x="48" y="14"/>
                  </a:lnTo>
                  <a:lnTo>
                    <a:pt x="47" y="14"/>
                  </a:lnTo>
                  <a:lnTo>
                    <a:pt x="46" y="14"/>
                  </a:lnTo>
                  <a:lnTo>
                    <a:pt x="45" y="14"/>
                  </a:lnTo>
                  <a:lnTo>
                    <a:pt x="43" y="14"/>
                  </a:lnTo>
                  <a:lnTo>
                    <a:pt x="42" y="14"/>
                  </a:lnTo>
                  <a:lnTo>
                    <a:pt x="41" y="15"/>
                  </a:lnTo>
                  <a:lnTo>
                    <a:pt x="40" y="16"/>
                  </a:lnTo>
                  <a:lnTo>
                    <a:pt x="39" y="17"/>
                  </a:lnTo>
                  <a:lnTo>
                    <a:pt x="37" y="18"/>
                  </a:lnTo>
                  <a:lnTo>
                    <a:pt x="23" y="30"/>
                  </a:lnTo>
                  <a:lnTo>
                    <a:pt x="41" y="42"/>
                  </a:lnTo>
                  <a:lnTo>
                    <a:pt x="55" y="30"/>
                  </a:lnTo>
                  <a:close/>
                </a:path>
              </a:pathLst>
            </a:custGeom>
            <a:solidFill>
              <a:srgbClr val="000000"/>
            </a:solidFill>
            <a:ln w="9525">
              <a:noFill/>
              <a:round/>
              <a:headEnd/>
              <a:tailEnd/>
            </a:ln>
          </p:spPr>
          <p:txBody>
            <a:bodyPr/>
            <a:lstStyle/>
            <a:p>
              <a:endParaRPr lang="en-US"/>
            </a:p>
          </p:txBody>
        </p:sp>
        <p:sp>
          <p:nvSpPr>
            <p:cNvPr id="103" name="Freeform 103"/>
            <p:cNvSpPr>
              <a:spLocks/>
            </p:cNvSpPr>
            <p:nvPr/>
          </p:nvSpPr>
          <p:spPr bwMode="auto">
            <a:xfrm>
              <a:off x="3222" y="1728"/>
              <a:ext cx="111" cy="80"/>
            </a:xfrm>
            <a:custGeom>
              <a:avLst/>
              <a:gdLst/>
              <a:ahLst/>
              <a:cxnLst>
                <a:cxn ang="0">
                  <a:pos x="53" y="8"/>
                </a:cxn>
                <a:cxn ang="0">
                  <a:pos x="24" y="34"/>
                </a:cxn>
                <a:cxn ang="0">
                  <a:pos x="38" y="43"/>
                </a:cxn>
                <a:cxn ang="0">
                  <a:pos x="65" y="20"/>
                </a:cxn>
                <a:cxn ang="0">
                  <a:pos x="77" y="27"/>
                </a:cxn>
                <a:cxn ang="0">
                  <a:pos x="50" y="51"/>
                </a:cxn>
                <a:cxn ang="0">
                  <a:pos x="68" y="62"/>
                </a:cxn>
                <a:cxn ang="0">
                  <a:pos x="99" y="36"/>
                </a:cxn>
                <a:cxn ang="0">
                  <a:pos x="111" y="43"/>
                </a:cxn>
                <a:cxn ang="0">
                  <a:pos x="69" y="80"/>
                </a:cxn>
                <a:cxn ang="0">
                  <a:pos x="0" y="36"/>
                </a:cxn>
                <a:cxn ang="0">
                  <a:pos x="41" y="0"/>
                </a:cxn>
                <a:cxn ang="0">
                  <a:pos x="53" y="8"/>
                </a:cxn>
              </a:cxnLst>
              <a:rect l="0" t="0" r="r" b="b"/>
              <a:pathLst>
                <a:path w="111" h="80">
                  <a:moveTo>
                    <a:pt x="53" y="8"/>
                  </a:moveTo>
                  <a:lnTo>
                    <a:pt x="24" y="34"/>
                  </a:lnTo>
                  <a:lnTo>
                    <a:pt x="38" y="43"/>
                  </a:lnTo>
                  <a:lnTo>
                    <a:pt x="65" y="20"/>
                  </a:lnTo>
                  <a:lnTo>
                    <a:pt x="77" y="27"/>
                  </a:lnTo>
                  <a:lnTo>
                    <a:pt x="50" y="51"/>
                  </a:lnTo>
                  <a:lnTo>
                    <a:pt x="68" y="62"/>
                  </a:lnTo>
                  <a:lnTo>
                    <a:pt x="99" y="36"/>
                  </a:lnTo>
                  <a:lnTo>
                    <a:pt x="111" y="43"/>
                  </a:lnTo>
                  <a:lnTo>
                    <a:pt x="69" y="80"/>
                  </a:lnTo>
                  <a:lnTo>
                    <a:pt x="0" y="36"/>
                  </a:lnTo>
                  <a:lnTo>
                    <a:pt x="41" y="0"/>
                  </a:lnTo>
                  <a:lnTo>
                    <a:pt x="53" y="8"/>
                  </a:lnTo>
                  <a:close/>
                </a:path>
              </a:pathLst>
            </a:custGeom>
            <a:solidFill>
              <a:srgbClr val="000000"/>
            </a:solidFill>
            <a:ln w="9525">
              <a:noFill/>
              <a:round/>
              <a:headEnd/>
              <a:tailEnd/>
            </a:ln>
          </p:spPr>
          <p:txBody>
            <a:bodyPr/>
            <a:lstStyle/>
            <a:p>
              <a:endParaRPr lang="en-US"/>
            </a:p>
          </p:txBody>
        </p:sp>
        <p:sp>
          <p:nvSpPr>
            <p:cNvPr id="104" name="Freeform 104"/>
            <p:cNvSpPr>
              <a:spLocks noEditPoints="1"/>
            </p:cNvSpPr>
            <p:nvPr/>
          </p:nvSpPr>
          <p:spPr bwMode="auto">
            <a:xfrm>
              <a:off x="3274" y="1690"/>
              <a:ext cx="80" cy="73"/>
            </a:xfrm>
            <a:custGeom>
              <a:avLst/>
              <a:gdLst/>
              <a:ahLst/>
              <a:cxnLst>
                <a:cxn ang="0">
                  <a:pos x="68" y="73"/>
                </a:cxn>
                <a:cxn ang="0">
                  <a:pos x="25" y="7"/>
                </a:cxn>
                <a:cxn ang="0">
                  <a:pos x="29" y="4"/>
                </a:cxn>
                <a:cxn ang="0">
                  <a:pos x="33" y="2"/>
                </a:cxn>
                <a:cxn ang="0">
                  <a:pos x="38" y="0"/>
                </a:cxn>
                <a:cxn ang="0">
                  <a:pos x="43" y="0"/>
                </a:cxn>
                <a:cxn ang="0">
                  <a:pos x="48" y="0"/>
                </a:cxn>
                <a:cxn ang="0">
                  <a:pos x="53" y="1"/>
                </a:cxn>
                <a:cxn ang="0">
                  <a:pos x="59" y="3"/>
                </a:cxn>
                <a:cxn ang="0">
                  <a:pos x="64" y="6"/>
                </a:cxn>
                <a:cxn ang="0">
                  <a:pos x="66" y="8"/>
                </a:cxn>
                <a:cxn ang="0">
                  <a:pos x="69" y="10"/>
                </a:cxn>
                <a:cxn ang="0">
                  <a:pos x="72" y="14"/>
                </a:cxn>
                <a:cxn ang="0">
                  <a:pos x="74" y="17"/>
                </a:cxn>
                <a:cxn ang="0">
                  <a:pos x="75" y="21"/>
                </a:cxn>
                <a:cxn ang="0">
                  <a:pos x="74" y="26"/>
                </a:cxn>
                <a:cxn ang="0">
                  <a:pos x="72" y="31"/>
                </a:cxn>
                <a:cxn ang="0">
                  <a:pos x="68" y="35"/>
                </a:cxn>
                <a:cxn ang="0">
                  <a:pos x="80" y="63"/>
                </a:cxn>
                <a:cxn ang="0">
                  <a:pos x="55" y="29"/>
                </a:cxn>
                <a:cxn ang="0">
                  <a:pos x="57" y="26"/>
                </a:cxn>
                <a:cxn ang="0">
                  <a:pos x="58" y="24"/>
                </a:cxn>
                <a:cxn ang="0">
                  <a:pos x="57" y="22"/>
                </a:cxn>
                <a:cxn ang="0">
                  <a:pos x="56" y="20"/>
                </a:cxn>
                <a:cxn ang="0">
                  <a:pos x="55" y="18"/>
                </a:cxn>
                <a:cxn ang="0">
                  <a:pos x="54" y="17"/>
                </a:cxn>
                <a:cxn ang="0">
                  <a:pos x="52" y="16"/>
                </a:cxn>
                <a:cxn ang="0">
                  <a:pos x="50" y="15"/>
                </a:cxn>
                <a:cxn ang="0">
                  <a:pos x="48" y="14"/>
                </a:cxn>
                <a:cxn ang="0">
                  <a:pos x="45" y="13"/>
                </a:cxn>
                <a:cxn ang="0">
                  <a:pos x="43" y="13"/>
                </a:cxn>
                <a:cxn ang="0">
                  <a:pos x="41" y="13"/>
                </a:cxn>
                <a:cxn ang="0">
                  <a:pos x="38" y="14"/>
                </a:cxn>
                <a:cxn ang="0">
                  <a:pos x="36" y="16"/>
                </a:cxn>
                <a:cxn ang="0">
                  <a:pos x="33" y="17"/>
                </a:cxn>
                <a:cxn ang="0">
                  <a:pos x="23" y="27"/>
                </a:cxn>
                <a:cxn ang="0">
                  <a:pos x="54" y="30"/>
                </a:cxn>
              </a:cxnLst>
              <a:rect l="0" t="0" r="r" b="b"/>
              <a:pathLst>
                <a:path w="80" h="73">
                  <a:moveTo>
                    <a:pt x="80" y="63"/>
                  </a:moveTo>
                  <a:lnTo>
                    <a:pt x="68" y="73"/>
                  </a:lnTo>
                  <a:lnTo>
                    <a:pt x="0" y="29"/>
                  </a:lnTo>
                  <a:lnTo>
                    <a:pt x="25" y="7"/>
                  </a:lnTo>
                  <a:lnTo>
                    <a:pt x="27" y="5"/>
                  </a:lnTo>
                  <a:lnTo>
                    <a:pt x="29" y="4"/>
                  </a:lnTo>
                  <a:lnTo>
                    <a:pt x="31" y="3"/>
                  </a:lnTo>
                  <a:lnTo>
                    <a:pt x="33" y="2"/>
                  </a:lnTo>
                  <a:lnTo>
                    <a:pt x="36" y="1"/>
                  </a:lnTo>
                  <a:lnTo>
                    <a:pt x="38" y="0"/>
                  </a:lnTo>
                  <a:lnTo>
                    <a:pt x="41" y="0"/>
                  </a:lnTo>
                  <a:lnTo>
                    <a:pt x="43" y="0"/>
                  </a:lnTo>
                  <a:lnTo>
                    <a:pt x="46" y="0"/>
                  </a:lnTo>
                  <a:lnTo>
                    <a:pt x="48" y="0"/>
                  </a:lnTo>
                  <a:lnTo>
                    <a:pt x="51" y="0"/>
                  </a:lnTo>
                  <a:lnTo>
                    <a:pt x="53" y="1"/>
                  </a:lnTo>
                  <a:lnTo>
                    <a:pt x="56" y="2"/>
                  </a:lnTo>
                  <a:lnTo>
                    <a:pt x="59" y="3"/>
                  </a:lnTo>
                  <a:lnTo>
                    <a:pt x="61" y="5"/>
                  </a:lnTo>
                  <a:lnTo>
                    <a:pt x="64" y="6"/>
                  </a:lnTo>
                  <a:lnTo>
                    <a:pt x="65" y="7"/>
                  </a:lnTo>
                  <a:lnTo>
                    <a:pt x="66" y="8"/>
                  </a:lnTo>
                  <a:lnTo>
                    <a:pt x="68" y="9"/>
                  </a:lnTo>
                  <a:lnTo>
                    <a:pt x="69" y="10"/>
                  </a:lnTo>
                  <a:lnTo>
                    <a:pt x="71" y="12"/>
                  </a:lnTo>
                  <a:lnTo>
                    <a:pt x="72" y="14"/>
                  </a:lnTo>
                  <a:lnTo>
                    <a:pt x="73" y="15"/>
                  </a:lnTo>
                  <a:lnTo>
                    <a:pt x="74" y="17"/>
                  </a:lnTo>
                  <a:lnTo>
                    <a:pt x="74" y="19"/>
                  </a:lnTo>
                  <a:lnTo>
                    <a:pt x="75" y="21"/>
                  </a:lnTo>
                  <a:lnTo>
                    <a:pt x="75" y="24"/>
                  </a:lnTo>
                  <a:lnTo>
                    <a:pt x="74" y="26"/>
                  </a:lnTo>
                  <a:lnTo>
                    <a:pt x="74" y="28"/>
                  </a:lnTo>
                  <a:lnTo>
                    <a:pt x="72" y="31"/>
                  </a:lnTo>
                  <a:lnTo>
                    <a:pt x="70" y="33"/>
                  </a:lnTo>
                  <a:lnTo>
                    <a:pt x="68" y="35"/>
                  </a:lnTo>
                  <a:lnTo>
                    <a:pt x="55" y="47"/>
                  </a:lnTo>
                  <a:lnTo>
                    <a:pt x="80" y="63"/>
                  </a:lnTo>
                  <a:close/>
                  <a:moveTo>
                    <a:pt x="54" y="30"/>
                  </a:moveTo>
                  <a:lnTo>
                    <a:pt x="55" y="29"/>
                  </a:lnTo>
                  <a:lnTo>
                    <a:pt x="56" y="27"/>
                  </a:lnTo>
                  <a:lnTo>
                    <a:pt x="57" y="26"/>
                  </a:lnTo>
                  <a:lnTo>
                    <a:pt x="57" y="25"/>
                  </a:lnTo>
                  <a:lnTo>
                    <a:pt x="58" y="24"/>
                  </a:lnTo>
                  <a:lnTo>
                    <a:pt x="58" y="23"/>
                  </a:lnTo>
                  <a:lnTo>
                    <a:pt x="57" y="22"/>
                  </a:lnTo>
                  <a:lnTo>
                    <a:pt x="57" y="21"/>
                  </a:lnTo>
                  <a:lnTo>
                    <a:pt x="56" y="20"/>
                  </a:lnTo>
                  <a:lnTo>
                    <a:pt x="56" y="19"/>
                  </a:lnTo>
                  <a:lnTo>
                    <a:pt x="55" y="18"/>
                  </a:lnTo>
                  <a:lnTo>
                    <a:pt x="54" y="18"/>
                  </a:lnTo>
                  <a:lnTo>
                    <a:pt x="54" y="17"/>
                  </a:lnTo>
                  <a:lnTo>
                    <a:pt x="53" y="16"/>
                  </a:lnTo>
                  <a:lnTo>
                    <a:pt x="52" y="16"/>
                  </a:lnTo>
                  <a:lnTo>
                    <a:pt x="52" y="16"/>
                  </a:lnTo>
                  <a:lnTo>
                    <a:pt x="50" y="15"/>
                  </a:lnTo>
                  <a:lnTo>
                    <a:pt x="49" y="14"/>
                  </a:lnTo>
                  <a:lnTo>
                    <a:pt x="48" y="14"/>
                  </a:lnTo>
                  <a:lnTo>
                    <a:pt x="47" y="13"/>
                  </a:lnTo>
                  <a:lnTo>
                    <a:pt x="45" y="13"/>
                  </a:lnTo>
                  <a:lnTo>
                    <a:pt x="44" y="13"/>
                  </a:lnTo>
                  <a:lnTo>
                    <a:pt x="43" y="13"/>
                  </a:lnTo>
                  <a:lnTo>
                    <a:pt x="42" y="13"/>
                  </a:lnTo>
                  <a:lnTo>
                    <a:pt x="41" y="13"/>
                  </a:lnTo>
                  <a:lnTo>
                    <a:pt x="40" y="14"/>
                  </a:lnTo>
                  <a:lnTo>
                    <a:pt x="38" y="14"/>
                  </a:lnTo>
                  <a:lnTo>
                    <a:pt x="37" y="15"/>
                  </a:lnTo>
                  <a:lnTo>
                    <a:pt x="36" y="16"/>
                  </a:lnTo>
                  <a:lnTo>
                    <a:pt x="35" y="16"/>
                  </a:lnTo>
                  <a:lnTo>
                    <a:pt x="33" y="17"/>
                  </a:lnTo>
                  <a:lnTo>
                    <a:pt x="32" y="19"/>
                  </a:lnTo>
                  <a:lnTo>
                    <a:pt x="23" y="27"/>
                  </a:lnTo>
                  <a:lnTo>
                    <a:pt x="43" y="39"/>
                  </a:lnTo>
                  <a:lnTo>
                    <a:pt x="54" y="30"/>
                  </a:lnTo>
                  <a:close/>
                </a:path>
              </a:pathLst>
            </a:custGeom>
            <a:solidFill>
              <a:srgbClr val="000000"/>
            </a:solidFill>
            <a:ln w="9525">
              <a:noFill/>
              <a:round/>
              <a:headEnd/>
              <a:tailEnd/>
            </a:ln>
          </p:spPr>
          <p:txBody>
            <a:bodyPr/>
            <a:lstStyle/>
            <a:p>
              <a:endParaRPr lang="en-US"/>
            </a:p>
          </p:txBody>
        </p:sp>
        <p:sp>
          <p:nvSpPr>
            <p:cNvPr id="105" name="Freeform 105"/>
            <p:cNvSpPr>
              <a:spLocks noEditPoints="1"/>
            </p:cNvSpPr>
            <p:nvPr/>
          </p:nvSpPr>
          <p:spPr bwMode="auto">
            <a:xfrm>
              <a:off x="3337" y="1641"/>
              <a:ext cx="92" cy="68"/>
            </a:xfrm>
            <a:custGeom>
              <a:avLst/>
              <a:gdLst/>
              <a:ahLst/>
              <a:cxnLst>
                <a:cxn ang="0">
                  <a:pos x="14" y="8"/>
                </a:cxn>
                <a:cxn ang="0">
                  <a:pos x="21" y="4"/>
                </a:cxn>
                <a:cxn ang="0">
                  <a:pos x="32" y="1"/>
                </a:cxn>
                <a:cxn ang="0">
                  <a:pos x="45" y="0"/>
                </a:cxn>
                <a:cxn ang="0">
                  <a:pos x="61" y="5"/>
                </a:cxn>
                <a:cxn ang="0">
                  <a:pos x="78" y="15"/>
                </a:cxn>
                <a:cxn ang="0">
                  <a:pos x="89" y="26"/>
                </a:cxn>
                <a:cxn ang="0">
                  <a:pos x="92" y="36"/>
                </a:cxn>
                <a:cxn ang="0">
                  <a:pos x="91" y="45"/>
                </a:cxn>
                <a:cxn ang="0">
                  <a:pos x="87" y="52"/>
                </a:cxn>
                <a:cxn ang="0">
                  <a:pos x="82" y="57"/>
                </a:cxn>
                <a:cxn ang="0">
                  <a:pos x="76" y="61"/>
                </a:cxn>
                <a:cxn ang="0">
                  <a:pos x="68" y="65"/>
                </a:cxn>
                <a:cxn ang="0">
                  <a:pos x="56" y="68"/>
                </a:cxn>
                <a:cxn ang="0">
                  <a:pos x="42" y="67"/>
                </a:cxn>
                <a:cxn ang="0">
                  <a:pos x="26" y="61"/>
                </a:cxn>
                <a:cxn ang="0">
                  <a:pos x="10" y="50"/>
                </a:cxn>
                <a:cxn ang="0">
                  <a:pos x="2" y="39"/>
                </a:cxn>
                <a:cxn ang="0">
                  <a:pos x="0" y="29"/>
                </a:cxn>
                <a:cxn ang="0">
                  <a:pos x="2" y="20"/>
                </a:cxn>
                <a:cxn ang="0">
                  <a:pos x="7" y="14"/>
                </a:cxn>
                <a:cxn ang="0">
                  <a:pos x="70" y="50"/>
                </a:cxn>
                <a:cxn ang="0">
                  <a:pos x="73" y="46"/>
                </a:cxn>
                <a:cxn ang="0">
                  <a:pos x="75" y="41"/>
                </a:cxn>
                <a:cxn ang="0">
                  <a:pos x="75" y="36"/>
                </a:cxn>
                <a:cxn ang="0">
                  <a:pos x="72" y="30"/>
                </a:cxn>
                <a:cxn ang="0">
                  <a:pos x="65" y="23"/>
                </a:cxn>
                <a:cxn ang="0">
                  <a:pos x="54" y="17"/>
                </a:cxn>
                <a:cxn ang="0">
                  <a:pos x="45" y="14"/>
                </a:cxn>
                <a:cxn ang="0">
                  <a:pos x="37" y="13"/>
                </a:cxn>
                <a:cxn ang="0">
                  <a:pos x="30" y="14"/>
                </a:cxn>
                <a:cxn ang="0">
                  <a:pos x="25" y="17"/>
                </a:cxn>
                <a:cxn ang="0">
                  <a:pos x="21" y="20"/>
                </a:cxn>
                <a:cxn ang="0">
                  <a:pos x="18" y="24"/>
                </a:cxn>
                <a:cxn ang="0">
                  <a:pos x="17" y="29"/>
                </a:cxn>
                <a:cxn ang="0">
                  <a:pos x="18" y="34"/>
                </a:cxn>
                <a:cxn ang="0">
                  <a:pos x="23" y="41"/>
                </a:cxn>
                <a:cxn ang="0">
                  <a:pos x="31" y="47"/>
                </a:cxn>
                <a:cxn ang="0">
                  <a:pos x="41" y="52"/>
                </a:cxn>
                <a:cxn ang="0">
                  <a:pos x="50" y="55"/>
                </a:cxn>
                <a:cxn ang="0">
                  <a:pos x="58" y="55"/>
                </a:cxn>
                <a:cxn ang="0">
                  <a:pos x="64" y="53"/>
                </a:cxn>
                <a:cxn ang="0">
                  <a:pos x="69" y="51"/>
                </a:cxn>
              </a:cxnLst>
              <a:rect l="0" t="0" r="r" b="b"/>
              <a:pathLst>
                <a:path w="92" h="68">
                  <a:moveTo>
                    <a:pt x="10" y="11"/>
                  </a:moveTo>
                  <a:lnTo>
                    <a:pt x="11" y="9"/>
                  </a:lnTo>
                  <a:lnTo>
                    <a:pt x="14" y="8"/>
                  </a:lnTo>
                  <a:lnTo>
                    <a:pt x="16" y="7"/>
                  </a:lnTo>
                  <a:lnTo>
                    <a:pt x="18" y="5"/>
                  </a:lnTo>
                  <a:lnTo>
                    <a:pt x="21" y="4"/>
                  </a:lnTo>
                  <a:lnTo>
                    <a:pt x="25" y="2"/>
                  </a:lnTo>
                  <a:lnTo>
                    <a:pt x="28" y="1"/>
                  </a:lnTo>
                  <a:lnTo>
                    <a:pt x="32" y="1"/>
                  </a:lnTo>
                  <a:lnTo>
                    <a:pt x="36" y="0"/>
                  </a:lnTo>
                  <a:lnTo>
                    <a:pt x="41" y="0"/>
                  </a:lnTo>
                  <a:lnTo>
                    <a:pt x="45" y="0"/>
                  </a:lnTo>
                  <a:lnTo>
                    <a:pt x="50" y="1"/>
                  </a:lnTo>
                  <a:lnTo>
                    <a:pt x="56" y="2"/>
                  </a:lnTo>
                  <a:lnTo>
                    <a:pt x="61" y="5"/>
                  </a:lnTo>
                  <a:lnTo>
                    <a:pt x="67" y="7"/>
                  </a:lnTo>
                  <a:lnTo>
                    <a:pt x="73" y="11"/>
                  </a:lnTo>
                  <a:lnTo>
                    <a:pt x="78" y="15"/>
                  </a:lnTo>
                  <a:lnTo>
                    <a:pt x="83" y="19"/>
                  </a:lnTo>
                  <a:lnTo>
                    <a:pt x="86" y="22"/>
                  </a:lnTo>
                  <a:lnTo>
                    <a:pt x="89" y="26"/>
                  </a:lnTo>
                  <a:lnTo>
                    <a:pt x="91" y="30"/>
                  </a:lnTo>
                  <a:lnTo>
                    <a:pt x="92" y="33"/>
                  </a:lnTo>
                  <a:lnTo>
                    <a:pt x="92" y="36"/>
                  </a:lnTo>
                  <a:lnTo>
                    <a:pt x="92" y="39"/>
                  </a:lnTo>
                  <a:lnTo>
                    <a:pt x="92" y="43"/>
                  </a:lnTo>
                  <a:lnTo>
                    <a:pt x="91" y="45"/>
                  </a:lnTo>
                  <a:lnTo>
                    <a:pt x="90" y="48"/>
                  </a:lnTo>
                  <a:lnTo>
                    <a:pt x="88" y="50"/>
                  </a:lnTo>
                  <a:lnTo>
                    <a:pt x="87" y="52"/>
                  </a:lnTo>
                  <a:lnTo>
                    <a:pt x="85" y="54"/>
                  </a:lnTo>
                  <a:lnTo>
                    <a:pt x="84" y="56"/>
                  </a:lnTo>
                  <a:lnTo>
                    <a:pt x="82" y="57"/>
                  </a:lnTo>
                  <a:lnTo>
                    <a:pt x="81" y="59"/>
                  </a:lnTo>
                  <a:lnTo>
                    <a:pt x="79" y="60"/>
                  </a:lnTo>
                  <a:lnTo>
                    <a:pt x="76" y="61"/>
                  </a:lnTo>
                  <a:lnTo>
                    <a:pt x="74" y="63"/>
                  </a:lnTo>
                  <a:lnTo>
                    <a:pt x="71" y="64"/>
                  </a:lnTo>
                  <a:lnTo>
                    <a:pt x="68" y="65"/>
                  </a:lnTo>
                  <a:lnTo>
                    <a:pt x="64" y="67"/>
                  </a:lnTo>
                  <a:lnTo>
                    <a:pt x="60" y="67"/>
                  </a:lnTo>
                  <a:lnTo>
                    <a:pt x="56" y="68"/>
                  </a:lnTo>
                  <a:lnTo>
                    <a:pt x="52" y="68"/>
                  </a:lnTo>
                  <a:lnTo>
                    <a:pt x="47" y="68"/>
                  </a:lnTo>
                  <a:lnTo>
                    <a:pt x="42" y="67"/>
                  </a:lnTo>
                  <a:lnTo>
                    <a:pt x="37" y="66"/>
                  </a:lnTo>
                  <a:lnTo>
                    <a:pt x="31" y="63"/>
                  </a:lnTo>
                  <a:lnTo>
                    <a:pt x="26" y="61"/>
                  </a:lnTo>
                  <a:lnTo>
                    <a:pt x="20" y="57"/>
                  </a:lnTo>
                  <a:lnTo>
                    <a:pt x="14" y="54"/>
                  </a:lnTo>
                  <a:lnTo>
                    <a:pt x="10" y="50"/>
                  </a:lnTo>
                  <a:lnTo>
                    <a:pt x="6" y="46"/>
                  </a:lnTo>
                  <a:lnTo>
                    <a:pt x="3" y="42"/>
                  </a:lnTo>
                  <a:lnTo>
                    <a:pt x="2" y="39"/>
                  </a:lnTo>
                  <a:lnTo>
                    <a:pt x="0" y="35"/>
                  </a:lnTo>
                  <a:lnTo>
                    <a:pt x="0" y="32"/>
                  </a:lnTo>
                  <a:lnTo>
                    <a:pt x="0" y="29"/>
                  </a:lnTo>
                  <a:lnTo>
                    <a:pt x="0" y="26"/>
                  </a:lnTo>
                  <a:lnTo>
                    <a:pt x="1" y="23"/>
                  </a:lnTo>
                  <a:lnTo>
                    <a:pt x="2" y="20"/>
                  </a:lnTo>
                  <a:lnTo>
                    <a:pt x="4" y="18"/>
                  </a:lnTo>
                  <a:lnTo>
                    <a:pt x="5" y="16"/>
                  </a:lnTo>
                  <a:lnTo>
                    <a:pt x="7" y="14"/>
                  </a:lnTo>
                  <a:lnTo>
                    <a:pt x="8" y="12"/>
                  </a:lnTo>
                  <a:lnTo>
                    <a:pt x="10" y="11"/>
                  </a:lnTo>
                  <a:close/>
                  <a:moveTo>
                    <a:pt x="70" y="50"/>
                  </a:moveTo>
                  <a:lnTo>
                    <a:pt x="71" y="48"/>
                  </a:lnTo>
                  <a:lnTo>
                    <a:pt x="72" y="47"/>
                  </a:lnTo>
                  <a:lnTo>
                    <a:pt x="73" y="46"/>
                  </a:lnTo>
                  <a:lnTo>
                    <a:pt x="74" y="44"/>
                  </a:lnTo>
                  <a:lnTo>
                    <a:pt x="75" y="43"/>
                  </a:lnTo>
                  <a:lnTo>
                    <a:pt x="75" y="41"/>
                  </a:lnTo>
                  <a:lnTo>
                    <a:pt x="75" y="40"/>
                  </a:lnTo>
                  <a:lnTo>
                    <a:pt x="75" y="38"/>
                  </a:lnTo>
                  <a:lnTo>
                    <a:pt x="75" y="36"/>
                  </a:lnTo>
                  <a:lnTo>
                    <a:pt x="74" y="34"/>
                  </a:lnTo>
                  <a:lnTo>
                    <a:pt x="73" y="32"/>
                  </a:lnTo>
                  <a:lnTo>
                    <a:pt x="72" y="30"/>
                  </a:lnTo>
                  <a:lnTo>
                    <a:pt x="70" y="28"/>
                  </a:lnTo>
                  <a:lnTo>
                    <a:pt x="67" y="25"/>
                  </a:lnTo>
                  <a:lnTo>
                    <a:pt x="65" y="23"/>
                  </a:lnTo>
                  <a:lnTo>
                    <a:pt x="61" y="21"/>
                  </a:lnTo>
                  <a:lnTo>
                    <a:pt x="58" y="19"/>
                  </a:lnTo>
                  <a:lnTo>
                    <a:pt x="54" y="17"/>
                  </a:lnTo>
                  <a:lnTo>
                    <a:pt x="51" y="16"/>
                  </a:lnTo>
                  <a:lnTo>
                    <a:pt x="48" y="15"/>
                  </a:lnTo>
                  <a:lnTo>
                    <a:pt x="45" y="14"/>
                  </a:lnTo>
                  <a:lnTo>
                    <a:pt x="42" y="13"/>
                  </a:lnTo>
                  <a:lnTo>
                    <a:pt x="39" y="13"/>
                  </a:lnTo>
                  <a:lnTo>
                    <a:pt x="37" y="13"/>
                  </a:lnTo>
                  <a:lnTo>
                    <a:pt x="34" y="13"/>
                  </a:lnTo>
                  <a:lnTo>
                    <a:pt x="32" y="14"/>
                  </a:lnTo>
                  <a:lnTo>
                    <a:pt x="30" y="14"/>
                  </a:lnTo>
                  <a:lnTo>
                    <a:pt x="28" y="15"/>
                  </a:lnTo>
                  <a:lnTo>
                    <a:pt x="26" y="16"/>
                  </a:lnTo>
                  <a:lnTo>
                    <a:pt x="25" y="17"/>
                  </a:lnTo>
                  <a:lnTo>
                    <a:pt x="23" y="18"/>
                  </a:lnTo>
                  <a:lnTo>
                    <a:pt x="22" y="19"/>
                  </a:lnTo>
                  <a:lnTo>
                    <a:pt x="21" y="20"/>
                  </a:lnTo>
                  <a:lnTo>
                    <a:pt x="20" y="21"/>
                  </a:lnTo>
                  <a:lnTo>
                    <a:pt x="19" y="22"/>
                  </a:lnTo>
                  <a:lnTo>
                    <a:pt x="18" y="24"/>
                  </a:lnTo>
                  <a:lnTo>
                    <a:pt x="18" y="25"/>
                  </a:lnTo>
                  <a:lnTo>
                    <a:pt x="17" y="27"/>
                  </a:lnTo>
                  <a:lnTo>
                    <a:pt x="17" y="29"/>
                  </a:lnTo>
                  <a:lnTo>
                    <a:pt x="17" y="30"/>
                  </a:lnTo>
                  <a:lnTo>
                    <a:pt x="17" y="32"/>
                  </a:lnTo>
                  <a:lnTo>
                    <a:pt x="18" y="34"/>
                  </a:lnTo>
                  <a:lnTo>
                    <a:pt x="19" y="36"/>
                  </a:lnTo>
                  <a:lnTo>
                    <a:pt x="21" y="38"/>
                  </a:lnTo>
                  <a:lnTo>
                    <a:pt x="23" y="41"/>
                  </a:lnTo>
                  <a:lnTo>
                    <a:pt x="25" y="43"/>
                  </a:lnTo>
                  <a:lnTo>
                    <a:pt x="28" y="45"/>
                  </a:lnTo>
                  <a:lnTo>
                    <a:pt x="31" y="47"/>
                  </a:lnTo>
                  <a:lnTo>
                    <a:pt x="35" y="49"/>
                  </a:lnTo>
                  <a:lnTo>
                    <a:pt x="38" y="51"/>
                  </a:lnTo>
                  <a:lnTo>
                    <a:pt x="41" y="52"/>
                  </a:lnTo>
                  <a:lnTo>
                    <a:pt x="45" y="54"/>
                  </a:lnTo>
                  <a:lnTo>
                    <a:pt x="47" y="54"/>
                  </a:lnTo>
                  <a:lnTo>
                    <a:pt x="50" y="55"/>
                  </a:lnTo>
                  <a:lnTo>
                    <a:pt x="53" y="55"/>
                  </a:lnTo>
                  <a:lnTo>
                    <a:pt x="55" y="55"/>
                  </a:lnTo>
                  <a:lnTo>
                    <a:pt x="58" y="55"/>
                  </a:lnTo>
                  <a:lnTo>
                    <a:pt x="60" y="54"/>
                  </a:lnTo>
                  <a:lnTo>
                    <a:pt x="62" y="54"/>
                  </a:lnTo>
                  <a:lnTo>
                    <a:pt x="64" y="53"/>
                  </a:lnTo>
                  <a:lnTo>
                    <a:pt x="66" y="52"/>
                  </a:lnTo>
                  <a:lnTo>
                    <a:pt x="67" y="51"/>
                  </a:lnTo>
                  <a:lnTo>
                    <a:pt x="69" y="51"/>
                  </a:lnTo>
                  <a:lnTo>
                    <a:pt x="70" y="50"/>
                  </a:lnTo>
                  <a:close/>
                </a:path>
              </a:pathLst>
            </a:custGeom>
            <a:solidFill>
              <a:srgbClr val="000000"/>
            </a:solidFill>
            <a:ln w="9525">
              <a:noFill/>
              <a:round/>
              <a:headEnd/>
              <a:tailEnd/>
            </a:ln>
          </p:spPr>
          <p:txBody>
            <a:bodyPr/>
            <a:lstStyle/>
            <a:p>
              <a:endParaRPr lang="en-US"/>
            </a:p>
          </p:txBody>
        </p:sp>
        <p:sp>
          <p:nvSpPr>
            <p:cNvPr id="106" name="Freeform 106"/>
            <p:cNvSpPr>
              <a:spLocks noEditPoints="1"/>
            </p:cNvSpPr>
            <p:nvPr/>
          </p:nvSpPr>
          <p:spPr bwMode="auto">
            <a:xfrm>
              <a:off x="3385" y="1590"/>
              <a:ext cx="114" cy="76"/>
            </a:xfrm>
            <a:custGeom>
              <a:avLst/>
              <a:gdLst/>
              <a:ahLst/>
              <a:cxnLst>
                <a:cxn ang="0">
                  <a:pos x="30" y="5"/>
                </a:cxn>
                <a:cxn ang="0">
                  <a:pos x="39" y="1"/>
                </a:cxn>
                <a:cxn ang="0">
                  <a:pos x="47" y="0"/>
                </a:cxn>
                <a:cxn ang="0">
                  <a:pos x="54" y="0"/>
                </a:cxn>
                <a:cxn ang="0">
                  <a:pos x="60" y="2"/>
                </a:cxn>
                <a:cxn ang="0">
                  <a:pos x="64" y="5"/>
                </a:cxn>
                <a:cxn ang="0">
                  <a:pos x="68" y="8"/>
                </a:cxn>
                <a:cxn ang="0">
                  <a:pos x="71" y="11"/>
                </a:cxn>
                <a:cxn ang="0">
                  <a:pos x="73" y="14"/>
                </a:cxn>
                <a:cxn ang="0">
                  <a:pos x="73" y="18"/>
                </a:cxn>
                <a:cxn ang="0">
                  <a:pos x="73" y="21"/>
                </a:cxn>
                <a:cxn ang="0">
                  <a:pos x="75" y="22"/>
                </a:cxn>
                <a:cxn ang="0">
                  <a:pos x="78" y="21"/>
                </a:cxn>
                <a:cxn ang="0">
                  <a:pos x="82" y="21"/>
                </a:cxn>
                <a:cxn ang="0">
                  <a:pos x="87" y="22"/>
                </a:cxn>
                <a:cxn ang="0">
                  <a:pos x="92" y="25"/>
                </a:cxn>
                <a:cxn ang="0">
                  <a:pos x="98" y="29"/>
                </a:cxn>
                <a:cxn ang="0">
                  <a:pos x="103" y="32"/>
                </a:cxn>
                <a:cxn ang="0">
                  <a:pos x="106" y="33"/>
                </a:cxn>
                <a:cxn ang="0">
                  <a:pos x="109" y="34"/>
                </a:cxn>
                <a:cxn ang="0">
                  <a:pos x="111" y="35"/>
                </a:cxn>
                <a:cxn ang="0">
                  <a:pos x="113" y="34"/>
                </a:cxn>
                <a:cxn ang="0">
                  <a:pos x="101" y="46"/>
                </a:cxn>
                <a:cxn ang="0">
                  <a:pos x="99" y="45"/>
                </a:cxn>
                <a:cxn ang="0">
                  <a:pos x="96" y="44"/>
                </a:cxn>
                <a:cxn ang="0">
                  <a:pos x="93" y="43"/>
                </a:cxn>
                <a:cxn ang="0">
                  <a:pos x="90" y="41"/>
                </a:cxn>
                <a:cxn ang="0">
                  <a:pos x="87" y="39"/>
                </a:cxn>
                <a:cxn ang="0">
                  <a:pos x="82" y="36"/>
                </a:cxn>
                <a:cxn ang="0">
                  <a:pos x="78" y="34"/>
                </a:cxn>
                <a:cxn ang="0">
                  <a:pos x="74" y="33"/>
                </a:cxn>
                <a:cxn ang="0">
                  <a:pos x="70" y="34"/>
                </a:cxn>
                <a:cxn ang="0">
                  <a:pos x="66" y="37"/>
                </a:cxn>
                <a:cxn ang="0">
                  <a:pos x="80" y="66"/>
                </a:cxn>
                <a:cxn ang="0">
                  <a:pos x="55" y="29"/>
                </a:cxn>
                <a:cxn ang="0">
                  <a:pos x="57" y="27"/>
                </a:cxn>
                <a:cxn ang="0">
                  <a:pos x="59" y="24"/>
                </a:cxn>
                <a:cxn ang="0">
                  <a:pos x="59" y="21"/>
                </a:cxn>
                <a:cxn ang="0">
                  <a:pos x="58" y="19"/>
                </a:cxn>
                <a:cxn ang="0">
                  <a:pos x="55" y="17"/>
                </a:cxn>
                <a:cxn ang="0">
                  <a:pos x="53" y="15"/>
                </a:cxn>
                <a:cxn ang="0">
                  <a:pos x="50" y="14"/>
                </a:cxn>
                <a:cxn ang="0">
                  <a:pos x="47" y="13"/>
                </a:cxn>
                <a:cxn ang="0">
                  <a:pos x="43" y="14"/>
                </a:cxn>
                <a:cxn ang="0">
                  <a:pos x="40" y="15"/>
                </a:cxn>
                <a:cxn ang="0">
                  <a:pos x="23" y="30"/>
                </a:cxn>
              </a:cxnLst>
              <a:rect l="0" t="0" r="r" b="b"/>
              <a:pathLst>
                <a:path w="114" h="76">
                  <a:moveTo>
                    <a:pt x="0" y="32"/>
                  </a:moveTo>
                  <a:lnTo>
                    <a:pt x="28" y="7"/>
                  </a:lnTo>
                  <a:lnTo>
                    <a:pt x="30" y="5"/>
                  </a:lnTo>
                  <a:lnTo>
                    <a:pt x="33" y="3"/>
                  </a:lnTo>
                  <a:lnTo>
                    <a:pt x="36" y="2"/>
                  </a:lnTo>
                  <a:lnTo>
                    <a:pt x="39" y="1"/>
                  </a:lnTo>
                  <a:lnTo>
                    <a:pt x="41" y="0"/>
                  </a:lnTo>
                  <a:lnTo>
                    <a:pt x="44" y="0"/>
                  </a:lnTo>
                  <a:lnTo>
                    <a:pt x="47" y="0"/>
                  </a:lnTo>
                  <a:lnTo>
                    <a:pt x="49" y="0"/>
                  </a:lnTo>
                  <a:lnTo>
                    <a:pt x="52" y="0"/>
                  </a:lnTo>
                  <a:lnTo>
                    <a:pt x="54" y="0"/>
                  </a:lnTo>
                  <a:lnTo>
                    <a:pt x="56" y="1"/>
                  </a:lnTo>
                  <a:lnTo>
                    <a:pt x="58" y="2"/>
                  </a:lnTo>
                  <a:lnTo>
                    <a:pt x="60" y="2"/>
                  </a:lnTo>
                  <a:lnTo>
                    <a:pt x="62" y="3"/>
                  </a:lnTo>
                  <a:lnTo>
                    <a:pt x="63" y="4"/>
                  </a:lnTo>
                  <a:lnTo>
                    <a:pt x="64" y="5"/>
                  </a:lnTo>
                  <a:lnTo>
                    <a:pt x="66" y="6"/>
                  </a:lnTo>
                  <a:lnTo>
                    <a:pt x="67" y="7"/>
                  </a:lnTo>
                  <a:lnTo>
                    <a:pt x="68" y="8"/>
                  </a:lnTo>
                  <a:lnTo>
                    <a:pt x="69" y="9"/>
                  </a:lnTo>
                  <a:lnTo>
                    <a:pt x="70" y="10"/>
                  </a:lnTo>
                  <a:lnTo>
                    <a:pt x="71" y="11"/>
                  </a:lnTo>
                  <a:lnTo>
                    <a:pt x="72" y="12"/>
                  </a:lnTo>
                  <a:lnTo>
                    <a:pt x="72" y="13"/>
                  </a:lnTo>
                  <a:lnTo>
                    <a:pt x="73" y="14"/>
                  </a:lnTo>
                  <a:lnTo>
                    <a:pt x="73" y="15"/>
                  </a:lnTo>
                  <a:lnTo>
                    <a:pt x="73" y="17"/>
                  </a:lnTo>
                  <a:lnTo>
                    <a:pt x="73" y="18"/>
                  </a:lnTo>
                  <a:lnTo>
                    <a:pt x="73" y="19"/>
                  </a:lnTo>
                  <a:lnTo>
                    <a:pt x="73" y="20"/>
                  </a:lnTo>
                  <a:lnTo>
                    <a:pt x="73" y="21"/>
                  </a:lnTo>
                  <a:lnTo>
                    <a:pt x="72" y="23"/>
                  </a:lnTo>
                  <a:lnTo>
                    <a:pt x="73" y="22"/>
                  </a:lnTo>
                  <a:lnTo>
                    <a:pt x="75" y="22"/>
                  </a:lnTo>
                  <a:lnTo>
                    <a:pt x="76" y="21"/>
                  </a:lnTo>
                  <a:lnTo>
                    <a:pt x="77" y="21"/>
                  </a:lnTo>
                  <a:lnTo>
                    <a:pt x="78" y="21"/>
                  </a:lnTo>
                  <a:lnTo>
                    <a:pt x="79" y="21"/>
                  </a:lnTo>
                  <a:lnTo>
                    <a:pt x="81" y="21"/>
                  </a:lnTo>
                  <a:lnTo>
                    <a:pt x="82" y="21"/>
                  </a:lnTo>
                  <a:lnTo>
                    <a:pt x="83" y="21"/>
                  </a:lnTo>
                  <a:lnTo>
                    <a:pt x="85" y="22"/>
                  </a:lnTo>
                  <a:lnTo>
                    <a:pt x="87" y="22"/>
                  </a:lnTo>
                  <a:lnTo>
                    <a:pt x="88" y="23"/>
                  </a:lnTo>
                  <a:lnTo>
                    <a:pt x="90" y="24"/>
                  </a:lnTo>
                  <a:lnTo>
                    <a:pt x="92" y="25"/>
                  </a:lnTo>
                  <a:lnTo>
                    <a:pt x="94" y="26"/>
                  </a:lnTo>
                  <a:lnTo>
                    <a:pt x="97" y="28"/>
                  </a:lnTo>
                  <a:lnTo>
                    <a:pt x="98" y="29"/>
                  </a:lnTo>
                  <a:lnTo>
                    <a:pt x="100" y="30"/>
                  </a:lnTo>
                  <a:lnTo>
                    <a:pt x="101" y="31"/>
                  </a:lnTo>
                  <a:lnTo>
                    <a:pt x="103" y="32"/>
                  </a:lnTo>
                  <a:lnTo>
                    <a:pt x="104" y="32"/>
                  </a:lnTo>
                  <a:lnTo>
                    <a:pt x="105" y="33"/>
                  </a:lnTo>
                  <a:lnTo>
                    <a:pt x="106" y="33"/>
                  </a:lnTo>
                  <a:lnTo>
                    <a:pt x="107" y="34"/>
                  </a:lnTo>
                  <a:lnTo>
                    <a:pt x="108" y="34"/>
                  </a:lnTo>
                  <a:lnTo>
                    <a:pt x="109" y="34"/>
                  </a:lnTo>
                  <a:lnTo>
                    <a:pt x="109" y="35"/>
                  </a:lnTo>
                  <a:lnTo>
                    <a:pt x="110" y="35"/>
                  </a:lnTo>
                  <a:lnTo>
                    <a:pt x="111" y="35"/>
                  </a:lnTo>
                  <a:lnTo>
                    <a:pt x="111" y="35"/>
                  </a:lnTo>
                  <a:lnTo>
                    <a:pt x="112" y="34"/>
                  </a:lnTo>
                  <a:lnTo>
                    <a:pt x="113" y="34"/>
                  </a:lnTo>
                  <a:lnTo>
                    <a:pt x="114" y="36"/>
                  </a:lnTo>
                  <a:lnTo>
                    <a:pt x="102" y="47"/>
                  </a:lnTo>
                  <a:lnTo>
                    <a:pt x="101" y="46"/>
                  </a:lnTo>
                  <a:lnTo>
                    <a:pt x="100" y="46"/>
                  </a:lnTo>
                  <a:lnTo>
                    <a:pt x="99" y="46"/>
                  </a:lnTo>
                  <a:lnTo>
                    <a:pt x="99" y="45"/>
                  </a:lnTo>
                  <a:lnTo>
                    <a:pt x="98" y="45"/>
                  </a:lnTo>
                  <a:lnTo>
                    <a:pt x="97" y="45"/>
                  </a:lnTo>
                  <a:lnTo>
                    <a:pt x="96" y="44"/>
                  </a:lnTo>
                  <a:lnTo>
                    <a:pt x="95" y="44"/>
                  </a:lnTo>
                  <a:lnTo>
                    <a:pt x="94" y="43"/>
                  </a:lnTo>
                  <a:lnTo>
                    <a:pt x="93" y="43"/>
                  </a:lnTo>
                  <a:lnTo>
                    <a:pt x="92" y="42"/>
                  </a:lnTo>
                  <a:lnTo>
                    <a:pt x="91" y="42"/>
                  </a:lnTo>
                  <a:lnTo>
                    <a:pt x="90" y="41"/>
                  </a:lnTo>
                  <a:lnTo>
                    <a:pt x="89" y="40"/>
                  </a:lnTo>
                  <a:lnTo>
                    <a:pt x="88" y="39"/>
                  </a:lnTo>
                  <a:lnTo>
                    <a:pt x="87" y="39"/>
                  </a:lnTo>
                  <a:lnTo>
                    <a:pt x="85" y="38"/>
                  </a:lnTo>
                  <a:lnTo>
                    <a:pt x="83" y="37"/>
                  </a:lnTo>
                  <a:lnTo>
                    <a:pt x="82" y="36"/>
                  </a:lnTo>
                  <a:lnTo>
                    <a:pt x="80" y="35"/>
                  </a:lnTo>
                  <a:lnTo>
                    <a:pt x="79" y="34"/>
                  </a:lnTo>
                  <a:lnTo>
                    <a:pt x="78" y="34"/>
                  </a:lnTo>
                  <a:lnTo>
                    <a:pt x="76" y="34"/>
                  </a:lnTo>
                  <a:lnTo>
                    <a:pt x="75" y="33"/>
                  </a:lnTo>
                  <a:lnTo>
                    <a:pt x="74" y="33"/>
                  </a:lnTo>
                  <a:lnTo>
                    <a:pt x="73" y="34"/>
                  </a:lnTo>
                  <a:lnTo>
                    <a:pt x="72" y="34"/>
                  </a:lnTo>
                  <a:lnTo>
                    <a:pt x="70" y="34"/>
                  </a:lnTo>
                  <a:lnTo>
                    <a:pt x="69" y="35"/>
                  </a:lnTo>
                  <a:lnTo>
                    <a:pt x="68" y="36"/>
                  </a:lnTo>
                  <a:lnTo>
                    <a:pt x="66" y="37"/>
                  </a:lnTo>
                  <a:lnTo>
                    <a:pt x="65" y="38"/>
                  </a:lnTo>
                  <a:lnTo>
                    <a:pt x="53" y="49"/>
                  </a:lnTo>
                  <a:lnTo>
                    <a:pt x="80" y="66"/>
                  </a:lnTo>
                  <a:lnTo>
                    <a:pt x="68" y="76"/>
                  </a:lnTo>
                  <a:lnTo>
                    <a:pt x="0" y="32"/>
                  </a:lnTo>
                  <a:close/>
                  <a:moveTo>
                    <a:pt x="55" y="29"/>
                  </a:moveTo>
                  <a:lnTo>
                    <a:pt x="56" y="28"/>
                  </a:lnTo>
                  <a:lnTo>
                    <a:pt x="57" y="28"/>
                  </a:lnTo>
                  <a:lnTo>
                    <a:pt x="57" y="27"/>
                  </a:lnTo>
                  <a:lnTo>
                    <a:pt x="58" y="26"/>
                  </a:lnTo>
                  <a:lnTo>
                    <a:pt x="59" y="25"/>
                  </a:lnTo>
                  <a:lnTo>
                    <a:pt x="59" y="24"/>
                  </a:lnTo>
                  <a:lnTo>
                    <a:pt x="59" y="23"/>
                  </a:lnTo>
                  <a:lnTo>
                    <a:pt x="59" y="22"/>
                  </a:lnTo>
                  <a:lnTo>
                    <a:pt x="59" y="21"/>
                  </a:lnTo>
                  <a:lnTo>
                    <a:pt x="59" y="21"/>
                  </a:lnTo>
                  <a:lnTo>
                    <a:pt x="59" y="20"/>
                  </a:lnTo>
                  <a:lnTo>
                    <a:pt x="58" y="19"/>
                  </a:lnTo>
                  <a:lnTo>
                    <a:pt x="57" y="18"/>
                  </a:lnTo>
                  <a:lnTo>
                    <a:pt x="57" y="17"/>
                  </a:lnTo>
                  <a:lnTo>
                    <a:pt x="55" y="17"/>
                  </a:lnTo>
                  <a:lnTo>
                    <a:pt x="54" y="16"/>
                  </a:lnTo>
                  <a:lnTo>
                    <a:pt x="54" y="15"/>
                  </a:lnTo>
                  <a:lnTo>
                    <a:pt x="53" y="15"/>
                  </a:lnTo>
                  <a:lnTo>
                    <a:pt x="52" y="14"/>
                  </a:lnTo>
                  <a:lnTo>
                    <a:pt x="51" y="14"/>
                  </a:lnTo>
                  <a:lnTo>
                    <a:pt x="50" y="14"/>
                  </a:lnTo>
                  <a:lnTo>
                    <a:pt x="49" y="13"/>
                  </a:lnTo>
                  <a:lnTo>
                    <a:pt x="48" y="13"/>
                  </a:lnTo>
                  <a:lnTo>
                    <a:pt x="47" y="13"/>
                  </a:lnTo>
                  <a:lnTo>
                    <a:pt x="46" y="13"/>
                  </a:lnTo>
                  <a:lnTo>
                    <a:pt x="45" y="13"/>
                  </a:lnTo>
                  <a:lnTo>
                    <a:pt x="43" y="14"/>
                  </a:lnTo>
                  <a:lnTo>
                    <a:pt x="42" y="14"/>
                  </a:lnTo>
                  <a:lnTo>
                    <a:pt x="41" y="14"/>
                  </a:lnTo>
                  <a:lnTo>
                    <a:pt x="40" y="15"/>
                  </a:lnTo>
                  <a:lnTo>
                    <a:pt x="38" y="16"/>
                  </a:lnTo>
                  <a:lnTo>
                    <a:pt x="37" y="17"/>
                  </a:lnTo>
                  <a:lnTo>
                    <a:pt x="23" y="30"/>
                  </a:lnTo>
                  <a:lnTo>
                    <a:pt x="41" y="41"/>
                  </a:lnTo>
                  <a:lnTo>
                    <a:pt x="55" y="29"/>
                  </a:lnTo>
                  <a:close/>
                </a:path>
              </a:pathLst>
            </a:custGeom>
            <a:solidFill>
              <a:srgbClr val="000000"/>
            </a:solidFill>
            <a:ln w="9525">
              <a:noFill/>
              <a:round/>
              <a:headEnd/>
              <a:tailEnd/>
            </a:ln>
          </p:spPr>
          <p:txBody>
            <a:bodyPr/>
            <a:lstStyle/>
            <a:p>
              <a:endParaRPr lang="en-US"/>
            </a:p>
          </p:txBody>
        </p:sp>
        <p:sp>
          <p:nvSpPr>
            <p:cNvPr id="107" name="Freeform 107"/>
            <p:cNvSpPr>
              <a:spLocks/>
            </p:cNvSpPr>
            <p:nvPr/>
          </p:nvSpPr>
          <p:spPr bwMode="auto">
            <a:xfrm>
              <a:off x="3436" y="1538"/>
              <a:ext cx="96" cy="69"/>
            </a:xfrm>
            <a:custGeom>
              <a:avLst/>
              <a:gdLst/>
              <a:ahLst/>
              <a:cxnLst>
                <a:cxn ang="0">
                  <a:pos x="96" y="59"/>
                </a:cxn>
                <a:cxn ang="0">
                  <a:pos x="85" y="69"/>
                </a:cxn>
                <a:cxn ang="0">
                  <a:pos x="28" y="33"/>
                </a:cxn>
                <a:cxn ang="0">
                  <a:pos x="12" y="47"/>
                </a:cxn>
                <a:cxn ang="0">
                  <a:pos x="0" y="40"/>
                </a:cxn>
                <a:cxn ang="0">
                  <a:pos x="44" y="0"/>
                </a:cxn>
                <a:cxn ang="0">
                  <a:pos x="56" y="8"/>
                </a:cxn>
                <a:cxn ang="0">
                  <a:pos x="40" y="22"/>
                </a:cxn>
                <a:cxn ang="0">
                  <a:pos x="96" y="59"/>
                </a:cxn>
              </a:cxnLst>
              <a:rect l="0" t="0" r="r" b="b"/>
              <a:pathLst>
                <a:path w="96" h="69">
                  <a:moveTo>
                    <a:pt x="96" y="59"/>
                  </a:moveTo>
                  <a:lnTo>
                    <a:pt x="85" y="69"/>
                  </a:lnTo>
                  <a:lnTo>
                    <a:pt x="28" y="33"/>
                  </a:lnTo>
                  <a:lnTo>
                    <a:pt x="12" y="47"/>
                  </a:lnTo>
                  <a:lnTo>
                    <a:pt x="0" y="40"/>
                  </a:lnTo>
                  <a:lnTo>
                    <a:pt x="44" y="0"/>
                  </a:lnTo>
                  <a:lnTo>
                    <a:pt x="56" y="8"/>
                  </a:lnTo>
                  <a:lnTo>
                    <a:pt x="40" y="22"/>
                  </a:lnTo>
                  <a:lnTo>
                    <a:pt x="96" y="59"/>
                  </a:lnTo>
                  <a:close/>
                </a:path>
              </a:pathLst>
            </a:custGeom>
            <a:solidFill>
              <a:srgbClr val="000000"/>
            </a:solidFill>
            <a:ln w="9525">
              <a:noFill/>
              <a:round/>
              <a:headEnd/>
              <a:tailEnd/>
            </a:ln>
          </p:spPr>
          <p:txBody>
            <a:bodyPr/>
            <a:lstStyle/>
            <a:p>
              <a:endParaRPr lang="en-US"/>
            </a:p>
          </p:txBody>
        </p:sp>
        <p:sp>
          <p:nvSpPr>
            <p:cNvPr id="108" name="Freeform 108"/>
            <p:cNvSpPr>
              <a:spLocks/>
            </p:cNvSpPr>
            <p:nvPr/>
          </p:nvSpPr>
          <p:spPr bwMode="auto">
            <a:xfrm>
              <a:off x="3486" y="1523"/>
              <a:ext cx="80" cy="54"/>
            </a:xfrm>
            <a:custGeom>
              <a:avLst/>
              <a:gdLst/>
              <a:ahLst/>
              <a:cxnLst>
                <a:cxn ang="0">
                  <a:pos x="80" y="44"/>
                </a:cxn>
                <a:cxn ang="0">
                  <a:pos x="69" y="54"/>
                </a:cxn>
                <a:cxn ang="0">
                  <a:pos x="0" y="10"/>
                </a:cxn>
                <a:cxn ang="0">
                  <a:pos x="12" y="0"/>
                </a:cxn>
                <a:cxn ang="0">
                  <a:pos x="80" y="44"/>
                </a:cxn>
              </a:cxnLst>
              <a:rect l="0" t="0" r="r" b="b"/>
              <a:pathLst>
                <a:path w="80" h="54">
                  <a:moveTo>
                    <a:pt x="80" y="44"/>
                  </a:moveTo>
                  <a:lnTo>
                    <a:pt x="69" y="54"/>
                  </a:lnTo>
                  <a:lnTo>
                    <a:pt x="0" y="10"/>
                  </a:lnTo>
                  <a:lnTo>
                    <a:pt x="12" y="0"/>
                  </a:lnTo>
                  <a:lnTo>
                    <a:pt x="80" y="44"/>
                  </a:lnTo>
                  <a:close/>
                </a:path>
              </a:pathLst>
            </a:custGeom>
            <a:solidFill>
              <a:srgbClr val="000000"/>
            </a:solidFill>
            <a:ln w="9525">
              <a:noFill/>
              <a:round/>
              <a:headEnd/>
              <a:tailEnd/>
            </a:ln>
          </p:spPr>
          <p:txBody>
            <a:bodyPr/>
            <a:lstStyle/>
            <a:p>
              <a:endParaRPr lang="en-US"/>
            </a:p>
          </p:txBody>
        </p:sp>
        <p:sp>
          <p:nvSpPr>
            <p:cNvPr id="109" name="Freeform 109"/>
            <p:cNvSpPr>
              <a:spLocks/>
            </p:cNvSpPr>
            <p:nvPr/>
          </p:nvSpPr>
          <p:spPr bwMode="auto">
            <a:xfrm>
              <a:off x="3508" y="1475"/>
              <a:ext cx="114" cy="83"/>
            </a:xfrm>
            <a:custGeom>
              <a:avLst/>
              <a:gdLst/>
              <a:ahLst/>
              <a:cxnLst>
                <a:cxn ang="0">
                  <a:pos x="34" y="9"/>
                </a:cxn>
                <a:cxn ang="0">
                  <a:pos x="45" y="0"/>
                </a:cxn>
                <a:cxn ang="0">
                  <a:pos x="114" y="44"/>
                </a:cxn>
                <a:cxn ang="0">
                  <a:pos x="102" y="54"/>
                </a:cxn>
                <a:cxn ang="0">
                  <a:pos x="31" y="42"/>
                </a:cxn>
                <a:cxn ang="0">
                  <a:pos x="31" y="42"/>
                </a:cxn>
                <a:cxn ang="0">
                  <a:pos x="79" y="74"/>
                </a:cxn>
                <a:cxn ang="0">
                  <a:pos x="69" y="83"/>
                </a:cxn>
                <a:cxn ang="0">
                  <a:pos x="0" y="39"/>
                </a:cxn>
                <a:cxn ang="0">
                  <a:pos x="12" y="28"/>
                </a:cxn>
                <a:cxn ang="0">
                  <a:pos x="82" y="40"/>
                </a:cxn>
                <a:cxn ang="0">
                  <a:pos x="82" y="40"/>
                </a:cxn>
                <a:cxn ang="0">
                  <a:pos x="34" y="9"/>
                </a:cxn>
              </a:cxnLst>
              <a:rect l="0" t="0" r="r" b="b"/>
              <a:pathLst>
                <a:path w="114" h="83">
                  <a:moveTo>
                    <a:pt x="34" y="9"/>
                  </a:moveTo>
                  <a:lnTo>
                    <a:pt x="45" y="0"/>
                  </a:lnTo>
                  <a:lnTo>
                    <a:pt x="114" y="44"/>
                  </a:lnTo>
                  <a:lnTo>
                    <a:pt x="102" y="54"/>
                  </a:lnTo>
                  <a:lnTo>
                    <a:pt x="31" y="42"/>
                  </a:lnTo>
                  <a:lnTo>
                    <a:pt x="31" y="42"/>
                  </a:lnTo>
                  <a:lnTo>
                    <a:pt x="79" y="74"/>
                  </a:lnTo>
                  <a:lnTo>
                    <a:pt x="69" y="83"/>
                  </a:lnTo>
                  <a:lnTo>
                    <a:pt x="0" y="39"/>
                  </a:lnTo>
                  <a:lnTo>
                    <a:pt x="12" y="28"/>
                  </a:lnTo>
                  <a:lnTo>
                    <a:pt x="82" y="40"/>
                  </a:lnTo>
                  <a:lnTo>
                    <a:pt x="82" y="40"/>
                  </a:lnTo>
                  <a:lnTo>
                    <a:pt x="34" y="9"/>
                  </a:lnTo>
                  <a:close/>
                </a:path>
              </a:pathLst>
            </a:custGeom>
            <a:solidFill>
              <a:srgbClr val="000000"/>
            </a:solidFill>
            <a:ln w="9525">
              <a:noFill/>
              <a:round/>
              <a:headEnd/>
              <a:tailEnd/>
            </a:ln>
          </p:spPr>
          <p:txBody>
            <a:bodyPr/>
            <a:lstStyle/>
            <a:p>
              <a:endParaRPr lang="en-US"/>
            </a:p>
          </p:txBody>
        </p:sp>
        <p:sp>
          <p:nvSpPr>
            <p:cNvPr id="110" name="Freeform 110"/>
            <p:cNvSpPr>
              <a:spLocks/>
            </p:cNvSpPr>
            <p:nvPr/>
          </p:nvSpPr>
          <p:spPr bwMode="auto">
            <a:xfrm>
              <a:off x="3576" y="1431"/>
              <a:ext cx="106" cy="69"/>
            </a:xfrm>
            <a:custGeom>
              <a:avLst/>
              <a:gdLst/>
              <a:ahLst/>
              <a:cxnLst>
                <a:cxn ang="0">
                  <a:pos x="106" y="35"/>
                </a:cxn>
                <a:cxn ang="0">
                  <a:pos x="88" y="38"/>
                </a:cxn>
                <a:cxn ang="0">
                  <a:pos x="89" y="42"/>
                </a:cxn>
                <a:cxn ang="0">
                  <a:pos x="89" y="45"/>
                </a:cxn>
                <a:cxn ang="0">
                  <a:pos x="88" y="50"/>
                </a:cxn>
                <a:cxn ang="0">
                  <a:pos x="86" y="54"/>
                </a:cxn>
                <a:cxn ang="0">
                  <a:pos x="81" y="59"/>
                </a:cxn>
                <a:cxn ang="0">
                  <a:pos x="73" y="65"/>
                </a:cxn>
                <a:cxn ang="0">
                  <a:pos x="62" y="68"/>
                </a:cxn>
                <a:cxn ang="0">
                  <a:pos x="51" y="69"/>
                </a:cxn>
                <a:cxn ang="0">
                  <a:pos x="38" y="66"/>
                </a:cxn>
                <a:cxn ang="0">
                  <a:pos x="24" y="61"/>
                </a:cxn>
                <a:cxn ang="0">
                  <a:pos x="13" y="53"/>
                </a:cxn>
                <a:cxn ang="0">
                  <a:pos x="6" y="45"/>
                </a:cxn>
                <a:cxn ang="0">
                  <a:pos x="1" y="36"/>
                </a:cxn>
                <a:cxn ang="0">
                  <a:pos x="1" y="27"/>
                </a:cxn>
                <a:cxn ang="0">
                  <a:pos x="5" y="17"/>
                </a:cxn>
                <a:cxn ang="0">
                  <a:pos x="14" y="9"/>
                </a:cxn>
                <a:cxn ang="0">
                  <a:pos x="24" y="3"/>
                </a:cxn>
                <a:cxn ang="0">
                  <a:pos x="34" y="1"/>
                </a:cxn>
                <a:cxn ang="0">
                  <a:pos x="43" y="1"/>
                </a:cxn>
                <a:cxn ang="0">
                  <a:pos x="51" y="2"/>
                </a:cxn>
                <a:cxn ang="0">
                  <a:pos x="58" y="5"/>
                </a:cxn>
                <a:cxn ang="0">
                  <a:pos x="45" y="14"/>
                </a:cxn>
                <a:cxn ang="0">
                  <a:pos x="42" y="13"/>
                </a:cxn>
                <a:cxn ang="0">
                  <a:pos x="37" y="13"/>
                </a:cxn>
                <a:cxn ang="0">
                  <a:pos x="32" y="14"/>
                </a:cxn>
                <a:cxn ang="0">
                  <a:pos x="26" y="16"/>
                </a:cxn>
                <a:cxn ang="0">
                  <a:pos x="22" y="20"/>
                </a:cxn>
                <a:cxn ang="0">
                  <a:pos x="19" y="24"/>
                </a:cxn>
                <a:cxn ang="0">
                  <a:pos x="18" y="30"/>
                </a:cxn>
                <a:cxn ang="0">
                  <a:pos x="19" y="36"/>
                </a:cxn>
                <a:cxn ang="0">
                  <a:pos x="24" y="42"/>
                </a:cxn>
                <a:cxn ang="0">
                  <a:pos x="32" y="48"/>
                </a:cxn>
                <a:cxn ang="0">
                  <a:pos x="42" y="53"/>
                </a:cxn>
                <a:cxn ang="0">
                  <a:pos x="51" y="55"/>
                </a:cxn>
                <a:cxn ang="0">
                  <a:pos x="58" y="55"/>
                </a:cxn>
                <a:cxn ang="0">
                  <a:pos x="65" y="54"/>
                </a:cxn>
                <a:cxn ang="0">
                  <a:pos x="70" y="50"/>
                </a:cxn>
                <a:cxn ang="0">
                  <a:pos x="73" y="48"/>
                </a:cxn>
                <a:cxn ang="0">
                  <a:pos x="75" y="45"/>
                </a:cxn>
                <a:cxn ang="0">
                  <a:pos x="76" y="42"/>
                </a:cxn>
                <a:cxn ang="0">
                  <a:pos x="76" y="37"/>
                </a:cxn>
                <a:cxn ang="0">
                  <a:pos x="73" y="32"/>
                </a:cxn>
                <a:cxn ang="0">
                  <a:pos x="57" y="39"/>
                </a:cxn>
              </a:cxnLst>
              <a:rect l="0" t="0" r="r" b="b"/>
              <a:pathLst>
                <a:path w="106" h="69">
                  <a:moveTo>
                    <a:pt x="46" y="32"/>
                  </a:moveTo>
                  <a:lnTo>
                    <a:pt x="69" y="11"/>
                  </a:lnTo>
                  <a:lnTo>
                    <a:pt x="106" y="35"/>
                  </a:lnTo>
                  <a:lnTo>
                    <a:pt x="98" y="42"/>
                  </a:lnTo>
                  <a:lnTo>
                    <a:pt x="88" y="37"/>
                  </a:lnTo>
                  <a:lnTo>
                    <a:pt x="88" y="38"/>
                  </a:lnTo>
                  <a:lnTo>
                    <a:pt x="89" y="39"/>
                  </a:lnTo>
                  <a:lnTo>
                    <a:pt x="89" y="40"/>
                  </a:lnTo>
                  <a:lnTo>
                    <a:pt x="89" y="42"/>
                  </a:lnTo>
                  <a:lnTo>
                    <a:pt x="89" y="43"/>
                  </a:lnTo>
                  <a:lnTo>
                    <a:pt x="89" y="44"/>
                  </a:lnTo>
                  <a:lnTo>
                    <a:pt x="89" y="45"/>
                  </a:lnTo>
                  <a:lnTo>
                    <a:pt x="89" y="47"/>
                  </a:lnTo>
                  <a:lnTo>
                    <a:pt x="89" y="48"/>
                  </a:lnTo>
                  <a:lnTo>
                    <a:pt x="88" y="50"/>
                  </a:lnTo>
                  <a:lnTo>
                    <a:pt x="88" y="51"/>
                  </a:lnTo>
                  <a:lnTo>
                    <a:pt x="87" y="53"/>
                  </a:lnTo>
                  <a:lnTo>
                    <a:pt x="86" y="54"/>
                  </a:lnTo>
                  <a:lnTo>
                    <a:pt x="84" y="56"/>
                  </a:lnTo>
                  <a:lnTo>
                    <a:pt x="83" y="57"/>
                  </a:lnTo>
                  <a:lnTo>
                    <a:pt x="81" y="59"/>
                  </a:lnTo>
                  <a:lnTo>
                    <a:pt x="79" y="61"/>
                  </a:lnTo>
                  <a:lnTo>
                    <a:pt x="76" y="63"/>
                  </a:lnTo>
                  <a:lnTo>
                    <a:pt x="73" y="65"/>
                  </a:lnTo>
                  <a:lnTo>
                    <a:pt x="69" y="66"/>
                  </a:lnTo>
                  <a:lnTo>
                    <a:pt x="66" y="67"/>
                  </a:lnTo>
                  <a:lnTo>
                    <a:pt x="62" y="68"/>
                  </a:lnTo>
                  <a:lnTo>
                    <a:pt x="59" y="69"/>
                  </a:lnTo>
                  <a:lnTo>
                    <a:pt x="55" y="69"/>
                  </a:lnTo>
                  <a:lnTo>
                    <a:pt x="51" y="69"/>
                  </a:lnTo>
                  <a:lnTo>
                    <a:pt x="46" y="68"/>
                  </a:lnTo>
                  <a:lnTo>
                    <a:pt x="42" y="68"/>
                  </a:lnTo>
                  <a:lnTo>
                    <a:pt x="38" y="66"/>
                  </a:lnTo>
                  <a:lnTo>
                    <a:pt x="33" y="65"/>
                  </a:lnTo>
                  <a:lnTo>
                    <a:pt x="29" y="63"/>
                  </a:lnTo>
                  <a:lnTo>
                    <a:pt x="24" y="61"/>
                  </a:lnTo>
                  <a:lnTo>
                    <a:pt x="20" y="58"/>
                  </a:lnTo>
                  <a:lnTo>
                    <a:pt x="17" y="56"/>
                  </a:lnTo>
                  <a:lnTo>
                    <a:pt x="13" y="53"/>
                  </a:lnTo>
                  <a:lnTo>
                    <a:pt x="11" y="51"/>
                  </a:lnTo>
                  <a:lnTo>
                    <a:pt x="8" y="48"/>
                  </a:lnTo>
                  <a:lnTo>
                    <a:pt x="6" y="45"/>
                  </a:lnTo>
                  <a:lnTo>
                    <a:pt x="4" y="42"/>
                  </a:lnTo>
                  <a:lnTo>
                    <a:pt x="2" y="39"/>
                  </a:lnTo>
                  <a:lnTo>
                    <a:pt x="1" y="36"/>
                  </a:lnTo>
                  <a:lnTo>
                    <a:pt x="1" y="33"/>
                  </a:lnTo>
                  <a:lnTo>
                    <a:pt x="0" y="30"/>
                  </a:lnTo>
                  <a:lnTo>
                    <a:pt x="1" y="27"/>
                  </a:lnTo>
                  <a:lnTo>
                    <a:pt x="2" y="24"/>
                  </a:lnTo>
                  <a:lnTo>
                    <a:pt x="3" y="21"/>
                  </a:lnTo>
                  <a:lnTo>
                    <a:pt x="5" y="17"/>
                  </a:lnTo>
                  <a:lnTo>
                    <a:pt x="7" y="14"/>
                  </a:lnTo>
                  <a:lnTo>
                    <a:pt x="11" y="11"/>
                  </a:lnTo>
                  <a:lnTo>
                    <a:pt x="14" y="9"/>
                  </a:lnTo>
                  <a:lnTo>
                    <a:pt x="17" y="7"/>
                  </a:lnTo>
                  <a:lnTo>
                    <a:pt x="21" y="5"/>
                  </a:lnTo>
                  <a:lnTo>
                    <a:pt x="24" y="3"/>
                  </a:lnTo>
                  <a:lnTo>
                    <a:pt x="27" y="2"/>
                  </a:lnTo>
                  <a:lnTo>
                    <a:pt x="30" y="1"/>
                  </a:lnTo>
                  <a:lnTo>
                    <a:pt x="34" y="1"/>
                  </a:lnTo>
                  <a:lnTo>
                    <a:pt x="37" y="1"/>
                  </a:lnTo>
                  <a:lnTo>
                    <a:pt x="40" y="0"/>
                  </a:lnTo>
                  <a:lnTo>
                    <a:pt x="43" y="1"/>
                  </a:lnTo>
                  <a:lnTo>
                    <a:pt x="46" y="1"/>
                  </a:lnTo>
                  <a:lnTo>
                    <a:pt x="49" y="1"/>
                  </a:lnTo>
                  <a:lnTo>
                    <a:pt x="51" y="2"/>
                  </a:lnTo>
                  <a:lnTo>
                    <a:pt x="54" y="3"/>
                  </a:lnTo>
                  <a:lnTo>
                    <a:pt x="56" y="4"/>
                  </a:lnTo>
                  <a:lnTo>
                    <a:pt x="58" y="5"/>
                  </a:lnTo>
                  <a:lnTo>
                    <a:pt x="47" y="15"/>
                  </a:lnTo>
                  <a:lnTo>
                    <a:pt x="46" y="15"/>
                  </a:lnTo>
                  <a:lnTo>
                    <a:pt x="45" y="14"/>
                  </a:lnTo>
                  <a:lnTo>
                    <a:pt x="44" y="14"/>
                  </a:lnTo>
                  <a:lnTo>
                    <a:pt x="43" y="14"/>
                  </a:lnTo>
                  <a:lnTo>
                    <a:pt x="42" y="13"/>
                  </a:lnTo>
                  <a:lnTo>
                    <a:pt x="40" y="13"/>
                  </a:lnTo>
                  <a:lnTo>
                    <a:pt x="39" y="13"/>
                  </a:lnTo>
                  <a:lnTo>
                    <a:pt x="37" y="13"/>
                  </a:lnTo>
                  <a:lnTo>
                    <a:pt x="35" y="13"/>
                  </a:lnTo>
                  <a:lnTo>
                    <a:pt x="33" y="14"/>
                  </a:lnTo>
                  <a:lnTo>
                    <a:pt x="32" y="14"/>
                  </a:lnTo>
                  <a:lnTo>
                    <a:pt x="30" y="15"/>
                  </a:lnTo>
                  <a:lnTo>
                    <a:pt x="28" y="15"/>
                  </a:lnTo>
                  <a:lnTo>
                    <a:pt x="26" y="16"/>
                  </a:lnTo>
                  <a:lnTo>
                    <a:pt x="25" y="17"/>
                  </a:lnTo>
                  <a:lnTo>
                    <a:pt x="23" y="18"/>
                  </a:lnTo>
                  <a:lnTo>
                    <a:pt x="22" y="20"/>
                  </a:lnTo>
                  <a:lnTo>
                    <a:pt x="20" y="21"/>
                  </a:lnTo>
                  <a:lnTo>
                    <a:pt x="19" y="23"/>
                  </a:lnTo>
                  <a:lnTo>
                    <a:pt x="19" y="24"/>
                  </a:lnTo>
                  <a:lnTo>
                    <a:pt x="18" y="26"/>
                  </a:lnTo>
                  <a:lnTo>
                    <a:pt x="18" y="28"/>
                  </a:lnTo>
                  <a:lnTo>
                    <a:pt x="18" y="30"/>
                  </a:lnTo>
                  <a:lnTo>
                    <a:pt x="18" y="32"/>
                  </a:lnTo>
                  <a:lnTo>
                    <a:pt x="18" y="34"/>
                  </a:lnTo>
                  <a:lnTo>
                    <a:pt x="19" y="36"/>
                  </a:lnTo>
                  <a:lnTo>
                    <a:pt x="21" y="37"/>
                  </a:lnTo>
                  <a:lnTo>
                    <a:pt x="22" y="40"/>
                  </a:lnTo>
                  <a:lnTo>
                    <a:pt x="24" y="42"/>
                  </a:lnTo>
                  <a:lnTo>
                    <a:pt x="26" y="44"/>
                  </a:lnTo>
                  <a:lnTo>
                    <a:pt x="29" y="46"/>
                  </a:lnTo>
                  <a:lnTo>
                    <a:pt x="32" y="48"/>
                  </a:lnTo>
                  <a:lnTo>
                    <a:pt x="36" y="50"/>
                  </a:lnTo>
                  <a:lnTo>
                    <a:pt x="39" y="52"/>
                  </a:lnTo>
                  <a:lnTo>
                    <a:pt x="42" y="53"/>
                  </a:lnTo>
                  <a:lnTo>
                    <a:pt x="45" y="54"/>
                  </a:lnTo>
                  <a:lnTo>
                    <a:pt x="48" y="55"/>
                  </a:lnTo>
                  <a:lnTo>
                    <a:pt x="51" y="55"/>
                  </a:lnTo>
                  <a:lnTo>
                    <a:pt x="53" y="56"/>
                  </a:lnTo>
                  <a:lnTo>
                    <a:pt x="56" y="56"/>
                  </a:lnTo>
                  <a:lnTo>
                    <a:pt x="58" y="55"/>
                  </a:lnTo>
                  <a:lnTo>
                    <a:pt x="61" y="55"/>
                  </a:lnTo>
                  <a:lnTo>
                    <a:pt x="63" y="54"/>
                  </a:lnTo>
                  <a:lnTo>
                    <a:pt x="65" y="54"/>
                  </a:lnTo>
                  <a:lnTo>
                    <a:pt x="67" y="53"/>
                  </a:lnTo>
                  <a:lnTo>
                    <a:pt x="69" y="52"/>
                  </a:lnTo>
                  <a:lnTo>
                    <a:pt x="70" y="50"/>
                  </a:lnTo>
                  <a:lnTo>
                    <a:pt x="72" y="49"/>
                  </a:lnTo>
                  <a:lnTo>
                    <a:pt x="72" y="49"/>
                  </a:lnTo>
                  <a:lnTo>
                    <a:pt x="73" y="48"/>
                  </a:lnTo>
                  <a:lnTo>
                    <a:pt x="73" y="47"/>
                  </a:lnTo>
                  <a:lnTo>
                    <a:pt x="74" y="46"/>
                  </a:lnTo>
                  <a:lnTo>
                    <a:pt x="75" y="45"/>
                  </a:lnTo>
                  <a:lnTo>
                    <a:pt x="75" y="44"/>
                  </a:lnTo>
                  <a:lnTo>
                    <a:pt x="76" y="43"/>
                  </a:lnTo>
                  <a:lnTo>
                    <a:pt x="76" y="42"/>
                  </a:lnTo>
                  <a:lnTo>
                    <a:pt x="76" y="40"/>
                  </a:lnTo>
                  <a:lnTo>
                    <a:pt x="76" y="39"/>
                  </a:lnTo>
                  <a:lnTo>
                    <a:pt x="76" y="37"/>
                  </a:lnTo>
                  <a:lnTo>
                    <a:pt x="75" y="35"/>
                  </a:lnTo>
                  <a:lnTo>
                    <a:pt x="75" y="34"/>
                  </a:lnTo>
                  <a:lnTo>
                    <a:pt x="73" y="32"/>
                  </a:lnTo>
                  <a:lnTo>
                    <a:pt x="72" y="30"/>
                  </a:lnTo>
                  <a:lnTo>
                    <a:pt x="70" y="28"/>
                  </a:lnTo>
                  <a:lnTo>
                    <a:pt x="57" y="39"/>
                  </a:lnTo>
                  <a:lnTo>
                    <a:pt x="46" y="32"/>
                  </a:lnTo>
                  <a:close/>
                </a:path>
              </a:pathLst>
            </a:custGeom>
            <a:solidFill>
              <a:srgbClr val="000000"/>
            </a:solidFill>
            <a:ln w="9525">
              <a:noFill/>
              <a:round/>
              <a:headEnd/>
              <a:tailEnd/>
            </a:ln>
          </p:spPr>
          <p:txBody>
            <a:bodyPr/>
            <a:lstStyle/>
            <a:p>
              <a:endParaRPr lang="en-US"/>
            </a:p>
          </p:txBody>
        </p:sp>
        <p:sp>
          <p:nvSpPr>
            <p:cNvPr id="111" name="Freeform 111"/>
            <p:cNvSpPr>
              <a:spLocks noEditPoints="1"/>
            </p:cNvSpPr>
            <p:nvPr/>
          </p:nvSpPr>
          <p:spPr bwMode="auto">
            <a:xfrm>
              <a:off x="2453" y="1801"/>
              <a:ext cx="93" cy="68"/>
            </a:xfrm>
            <a:custGeom>
              <a:avLst/>
              <a:gdLst/>
              <a:ahLst/>
              <a:cxnLst>
                <a:cxn ang="0">
                  <a:pos x="14" y="8"/>
                </a:cxn>
                <a:cxn ang="0">
                  <a:pos x="22" y="4"/>
                </a:cxn>
                <a:cxn ang="0">
                  <a:pos x="33" y="1"/>
                </a:cxn>
                <a:cxn ang="0">
                  <a:pos x="46" y="1"/>
                </a:cxn>
                <a:cxn ang="0">
                  <a:pos x="62" y="5"/>
                </a:cxn>
                <a:cxn ang="0">
                  <a:pos x="79" y="15"/>
                </a:cxn>
                <a:cxn ang="0">
                  <a:pos x="89" y="26"/>
                </a:cxn>
                <a:cxn ang="0">
                  <a:pos x="93" y="37"/>
                </a:cxn>
                <a:cxn ang="0">
                  <a:pos x="91" y="46"/>
                </a:cxn>
                <a:cxn ang="0">
                  <a:pos x="87" y="53"/>
                </a:cxn>
                <a:cxn ang="0">
                  <a:pos x="83" y="58"/>
                </a:cxn>
                <a:cxn ang="0">
                  <a:pos x="77" y="62"/>
                </a:cxn>
                <a:cxn ang="0">
                  <a:pos x="68" y="66"/>
                </a:cxn>
                <a:cxn ang="0">
                  <a:pos x="57" y="68"/>
                </a:cxn>
                <a:cxn ang="0">
                  <a:pos x="42" y="67"/>
                </a:cxn>
                <a:cxn ang="0">
                  <a:pos x="26" y="61"/>
                </a:cxn>
                <a:cxn ang="0">
                  <a:pos x="10" y="50"/>
                </a:cxn>
                <a:cxn ang="0">
                  <a:pos x="2" y="39"/>
                </a:cxn>
                <a:cxn ang="0">
                  <a:pos x="0" y="29"/>
                </a:cxn>
                <a:cxn ang="0">
                  <a:pos x="3" y="21"/>
                </a:cxn>
                <a:cxn ang="0">
                  <a:pos x="7" y="14"/>
                </a:cxn>
                <a:cxn ang="0">
                  <a:pos x="71" y="50"/>
                </a:cxn>
                <a:cxn ang="0">
                  <a:pos x="74" y="46"/>
                </a:cxn>
                <a:cxn ang="0">
                  <a:pos x="76" y="42"/>
                </a:cxn>
                <a:cxn ang="0">
                  <a:pos x="75" y="36"/>
                </a:cxn>
                <a:cxn ang="0">
                  <a:pos x="72" y="30"/>
                </a:cxn>
                <a:cxn ang="0">
                  <a:pos x="65" y="24"/>
                </a:cxn>
                <a:cxn ang="0">
                  <a:pos x="55" y="17"/>
                </a:cxn>
                <a:cxn ang="0">
                  <a:pos x="45" y="14"/>
                </a:cxn>
                <a:cxn ang="0">
                  <a:pos x="37" y="13"/>
                </a:cxn>
                <a:cxn ang="0">
                  <a:pos x="31" y="15"/>
                </a:cxn>
                <a:cxn ang="0">
                  <a:pos x="25" y="17"/>
                </a:cxn>
                <a:cxn ang="0">
                  <a:pos x="21" y="20"/>
                </a:cxn>
                <a:cxn ang="0">
                  <a:pos x="19" y="24"/>
                </a:cxn>
                <a:cxn ang="0">
                  <a:pos x="17" y="29"/>
                </a:cxn>
                <a:cxn ang="0">
                  <a:pos x="19" y="34"/>
                </a:cxn>
                <a:cxn ang="0">
                  <a:pos x="23" y="41"/>
                </a:cxn>
                <a:cxn ang="0">
                  <a:pos x="32" y="48"/>
                </a:cxn>
                <a:cxn ang="0">
                  <a:pos x="42" y="53"/>
                </a:cxn>
                <a:cxn ang="0">
                  <a:pos x="51" y="55"/>
                </a:cxn>
                <a:cxn ang="0">
                  <a:pos x="58" y="55"/>
                </a:cxn>
                <a:cxn ang="0">
                  <a:pos x="65" y="53"/>
                </a:cxn>
                <a:cxn ang="0">
                  <a:pos x="69" y="51"/>
                </a:cxn>
              </a:cxnLst>
              <a:rect l="0" t="0" r="r" b="b"/>
              <a:pathLst>
                <a:path w="93" h="68">
                  <a:moveTo>
                    <a:pt x="10" y="11"/>
                  </a:moveTo>
                  <a:lnTo>
                    <a:pt x="12" y="10"/>
                  </a:lnTo>
                  <a:lnTo>
                    <a:pt x="14" y="8"/>
                  </a:lnTo>
                  <a:lnTo>
                    <a:pt x="16" y="7"/>
                  </a:lnTo>
                  <a:lnTo>
                    <a:pt x="19" y="6"/>
                  </a:lnTo>
                  <a:lnTo>
                    <a:pt x="22" y="4"/>
                  </a:lnTo>
                  <a:lnTo>
                    <a:pt x="25" y="3"/>
                  </a:lnTo>
                  <a:lnTo>
                    <a:pt x="29" y="2"/>
                  </a:lnTo>
                  <a:lnTo>
                    <a:pt x="33" y="1"/>
                  </a:lnTo>
                  <a:lnTo>
                    <a:pt x="37" y="1"/>
                  </a:lnTo>
                  <a:lnTo>
                    <a:pt x="41" y="0"/>
                  </a:lnTo>
                  <a:lnTo>
                    <a:pt x="46" y="1"/>
                  </a:lnTo>
                  <a:lnTo>
                    <a:pt x="51" y="2"/>
                  </a:lnTo>
                  <a:lnTo>
                    <a:pt x="56" y="3"/>
                  </a:lnTo>
                  <a:lnTo>
                    <a:pt x="62" y="5"/>
                  </a:lnTo>
                  <a:lnTo>
                    <a:pt x="67" y="8"/>
                  </a:lnTo>
                  <a:lnTo>
                    <a:pt x="73" y="11"/>
                  </a:lnTo>
                  <a:lnTo>
                    <a:pt x="79" y="15"/>
                  </a:lnTo>
                  <a:lnTo>
                    <a:pt x="83" y="19"/>
                  </a:lnTo>
                  <a:lnTo>
                    <a:pt x="87" y="23"/>
                  </a:lnTo>
                  <a:lnTo>
                    <a:pt x="89" y="26"/>
                  </a:lnTo>
                  <a:lnTo>
                    <a:pt x="91" y="30"/>
                  </a:lnTo>
                  <a:lnTo>
                    <a:pt x="92" y="33"/>
                  </a:lnTo>
                  <a:lnTo>
                    <a:pt x="93" y="37"/>
                  </a:lnTo>
                  <a:lnTo>
                    <a:pt x="93" y="40"/>
                  </a:lnTo>
                  <a:lnTo>
                    <a:pt x="92" y="43"/>
                  </a:lnTo>
                  <a:lnTo>
                    <a:pt x="91" y="46"/>
                  </a:lnTo>
                  <a:lnTo>
                    <a:pt x="90" y="48"/>
                  </a:lnTo>
                  <a:lnTo>
                    <a:pt x="89" y="51"/>
                  </a:lnTo>
                  <a:lnTo>
                    <a:pt x="87" y="53"/>
                  </a:lnTo>
                  <a:lnTo>
                    <a:pt x="86" y="55"/>
                  </a:lnTo>
                  <a:lnTo>
                    <a:pt x="84" y="56"/>
                  </a:lnTo>
                  <a:lnTo>
                    <a:pt x="83" y="58"/>
                  </a:lnTo>
                  <a:lnTo>
                    <a:pt x="81" y="59"/>
                  </a:lnTo>
                  <a:lnTo>
                    <a:pt x="79" y="60"/>
                  </a:lnTo>
                  <a:lnTo>
                    <a:pt x="77" y="62"/>
                  </a:lnTo>
                  <a:lnTo>
                    <a:pt x="74" y="63"/>
                  </a:lnTo>
                  <a:lnTo>
                    <a:pt x="71" y="65"/>
                  </a:lnTo>
                  <a:lnTo>
                    <a:pt x="68" y="66"/>
                  </a:lnTo>
                  <a:lnTo>
                    <a:pt x="65" y="67"/>
                  </a:lnTo>
                  <a:lnTo>
                    <a:pt x="61" y="68"/>
                  </a:lnTo>
                  <a:lnTo>
                    <a:pt x="57" y="68"/>
                  </a:lnTo>
                  <a:lnTo>
                    <a:pt x="52" y="68"/>
                  </a:lnTo>
                  <a:lnTo>
                    <a:pt x="47" y="68"/>
                  </a:lnTo>
                  <a:lnTo>
                    <a:pt x="42" y="67"/>
                  </a:lnTo>
                  <a:lnTo>
                    <a:pt x="37" y="66"/>
                  </a:lnTo>
                  <a:lnTo>
                    <a:pt x="32" y="64"/>
                  </a:lnTo>
                  <a:lnTo>
                    <a:pt x="26" y="61"/>
                  </a:lnTo>
                  <a:lnTo>
                    <a:pt x="20" y="58"/>
                  </a:lnTo>
                  <a:lnTo>
                    <a:pt x="15" y="54"/>
                  </a:lnTo>
                  <a:lnTo>
                    <a:pt x="10" y="50"/>
                  </a:lnTo>
                  <a:lnTo>
                    <a:pt x="7" y="46"/>
                  </a:lnTo>
                  <a:lnTo>
                    <a:pt x="4" y="42"/>
                  </a:lnTo>
                  <a:lnTo>
                    <a:pt x="2" y="39"/>
                  </a:lnTo>
                  <a:lnTo>
                    <a:pt x="1" y="35"/>
                  </a:lnTo>
                  <a:lnTo>
                    <a:pt x="0" y="32"/>
                  </a:lnTo>
                  <a:lnTo>
                    <a:pt x="0" y="29"/>
                  </a:lnTo>
                  <a:lnTo>
                    <a:pt x="1" y="26"/>
                  </a:lnTo>
                  <a:lnTo>
                    <a:pt x="2" y="23"/>
                  </a:lnTo>
                  <a:lnTo>
                    <a:pt x="3" y="21"/>
                  </a:lnTo>
                  <a:lnTo>
                    <a:pt x="4" y="18"/>
                  </a:lnTo>
                  <a:lnTo>
                    <a:pt x="6" y="16"/>
                  </a:lnTo>
                  <a:lnTo>
                    <a:pt x="7" y="14"/>
                  </a:lnTo>
                  <a:lnTo>
                    <a:pt x="9" y="13"/>
                  </a:lnTo>
                  <a:lnTo>
                    <a:pt x="10" y="11"/>
                  </a:lnTo>
                  <a:close/>
                  <a:moveTo>
                    <a:pt x="71" y="50"/>
                  </a:moveTo>
                  <a:lnTo>
                    <a:pt x="72" y="49"/>
                  </a:lnTo>
                  <a:lnTo>
                    <a:pt x="73" y="48"/>
                  </a:lnTo>
                  <a:lnTo>
                    <a:pt x="74" y="46"/>
                  </a:lnTo>
                  <a:lnTo>
                    <a:pt x="74" y="45"/>
                  </a:lnTo>
                  <a:lnTo>
                    <a:pt x="75" y="43"/>
                  </a:lnTo>
                  <a:lnTo>
                    <a:pt x="76" y="42"/>
                  </a:lnTo>
                  <a:lnTo>
                    <a:pt x="76" y="40"/>
                  </a:lnTo>
                  <a:lnTo>
                    <a:pt x="76" y="38"/>
                  </a:lnTo>
                  <a:lnTo>
                    <a:pt x="75" y="36"/>
                  </a:lnTo>
                  <a:lnTo>
                    <a:pt x="74" y="34"/>
                  </a:lnTo>
                  <a:lnTo>
                    <a:pt x="74" y="32"/>
                  </a:lnTo>
                  <a:lnTo>
                    <a:pt x="72" y="30"/>
                  </a:lnTo>
                  <a:lnTo>
                    <a:pt x="70" y="28"/>
                  </a:lnTo>
                  <a:lnTo>
                    <a:pt x="68" y="26"/>
                  </a:lnTo>
                  <a:lnTo>
                    <a:pt x="65" y="24"/>
                  </a:lnTo>
                  <a:lnTo>
                    <a:pt x="62" y="21"/>
                  </a:lnTo>
                  <a:lnTo>
                    <a:pt x="58" y="19"/>
                  </a:lnTo>
                  <a:lnTo>
                    <a:pt x="55" y="17"/>
                  </a:lnTo>
                  <a:lnTo>
                    <a:pt x="51" y="16"/>
                  </a:lnTo>
                  <a:lnTo>
                    <a:pt x="48" y="15"/>
                  </a:lnTo>
                  <a:lnTo>
                    <a:pt x="45" y="14"/>
                  </a:lnTo>
                  <a:lnTo>
                    <a:pt x="42" y="14"/>
                  </a:lnTo>
                  <a:lnTo>
                    <a:pt x="40" y="13"/>
                  </a:lnTo>
                  <a:lnTo>
                    <a:pt x="37" y="13"/>
                  </a:lnTo>
                  <a:lnTo>
                    <a:pt x="35" y="14"/>
                  </a:lnTo>
                  <a:lnTo>
                    <a:pt x="33" y="14"/>
                  </a:lnTo>
                  <a:lnTo>
                    <a:pt x="31" y="15"/>
                  </a:lnTo>
                  <a:lnTo>
                    <a:pt x="29" y="15"/>
                  </a:lnTo>
                  <a:lnTo>
                    <a:pt x="27" y="16"/>
                  </a:lnTo>
                  <a:lnTo>
                    <a:pt x="25" y="17"/>
                  </a:lnTo>
                  <a:lnTo>
                    <a:pt x="24" y="18"/>
                  </a:lnTo>
                  <a:lnTo>
                    <a:pt x="23" y="19"/>
                  </a:lnTo>
                  <a:lnTo>
                    <a:pt x="21" y="20"/>
                  </a:lnTo>
                  <a:lnTo>
                    <a:pt x="20" y="21"/>
                  </a:lnTo>
                  <a:lnTo>
                    <a:pt x="19" y="22"/>
                  </a:lnTo>
                  <a:lnTo>
                    <a:pt x="19" y="24"/>
                  </a:lnTo>
                  <a:lnTo>
                    <a:pt x="18" y="25"/>
                  </a:lnTo>
                  <a:lnTo>
                    <a:pt x="18" y="27"/>
                  </a:lnTo>
                  <a:lnTo>
                    <a:pt x="17" y="29"/>
                  </a:lnTo>
                  <a:lnTo>
                    <a:pt x="18" y="31"/>
                  </a:lnTo>
                  <a:lnTo>
                    <a:pt x="18" y="32"/>
                  </a:lnTo>
                  <a:lnTo>
                    <a:pt x="19" y="34"/>
                  </a:lnTo>
                  <a:lnTo>
                    <a:pt x="20" y="37"/>
                  </a:lnTo>
                  <a:lnTo>
                    <a:pt x="21" y="39"/>
                  </a:lnTo>
                  <a:lnTo>
                    <a:pt x="23" y="41"/>
                  </a:lnTo>
                  <a:lnTo>
                    <a:pt x="25" y="43"/>
                  </a:lnTo>
                  <a:lnTo>
                    <a:pt x="28" y="45"/>
                  </a:lnTo>
                  <a:lnTo>
                    <a:pt x="32" y="48"/>
                  </a:lnTo>
                  <a:lnTo>
                    <a:pt x="35" y="50"/>
                  </a:lnTo>
                  <a:lnTo>
                    <a:pt x="39" y="51"/>
                  </a:lnTo>
                  <a:lnTo>
                    <a:pt x="42" y="53"/>
                  </a:lnTo>
                  <a:lnTo>
                    <a:pt x="45" y="54"/>
                  </a:lnTo>
                  <a:lnTo>
                    <a:pt x="48" y="55"/>
                  </a:lnTo>
                  <a:lnTo>
                    <a:pt x="51" y="55"/>
                  </a:lnTo>
                  <a:lnTo>
                    <a:pt x="53" y="55"/>
                  </a:lnTo>
                  <a:lnTo>
                    <a:pt x="56" y="55"/>
                  </a:lnTo>
                  <a:lnTo>
                    <a:pt x="58" y="55"/>
                  </a:lnTo>
                  <a:lnTo>
                    <a:pt x="61" y="55"/>
                  </a:lnTo>
                  <a:lnTo>
                    <a:pt x="63" y="54"/>
                  </a:lnTo>
                  <a:lnTo>
                    <a:pt x="65" y="53"/>
                  </a:lnTo>
                  <a:lnTo>
                    <a:pt x="66" y="53"/>
                  </a:lnTo>
                  <a:lnTo>
                    <a:pt x="68" y="52"/>
                  </a:lnTo>
                  <a:lnTo>
                    <a:pt x="69" y="51"/>
                  </a:lnTo>
                  <a:lnTo>
                    <a:pt x="71" y="50"/>
                  </a:lnTo>
                  <a:close/>
                </a:path>
              </a:pathLst>
            </a:custGeom>
            <a:solidFill>
              <a:srgbClr val="000000"/>
            </a:solidFill>
            <a:ln w="9525">
              <a:noFill/>
              <a:round/>
              <a:headEnd/>
              <a:tailEnd/>
            </a:ln>
          </p:spPr>
          <p:txBody>
            <a:bodyPr/>
            <a:lstStyle/>
            <a:p>
              <a:endParaRPr lang="en-US"/>
            </a:p>
          </p:txBody>
        </p:sp>
        <p:sp>
          <p:nvSpPr>
            <p:cNvPr id="112" name="Freeform 112"/>
            <p:cNvSpPr>
              <a:spLocks noEditPoints="1"/>
            </p:cNvSpPr>
            <p:nvPr/>
          </p:nvSpPr>
          <p:spPr bwMode="auto">
            <a:xfrm>
              <a:off x="2501" y="1753"/>
              <a:ext cx="80" cy="73"/>
            </a:xfrm>
            <a:custGeom>
              <a:avLst/>
              <a:gdLst/>
              <a:ahLst/>
              <a:cxnLst>
                <a:cxn ang="0">
                  <a:pos x="69" y="73"/>
                </a:cxn>
                <a:cxn ang="0">
                  <a:pos x="25" y="7"/>
                </a:cxn>
                <a:cxn ang="0">
                  <a:pos x="29" y="4"/>
                </a:cxn>
                <a:cxn ang="0">
                  <a:pos x="34" y="2"/>
                </a:cxn>
                <a:cxn ang="0">
                  <a:pos x="39" y="0"/>
                </a:cxn>
                <a:cxn ang="0">
                  <a:pos x="44" y="0"/>
                </a:cxn>
                <a:cxn ang="0">
                  <a:pos x="49" y="0"/>
                </a:cxn>
                <a:cxn ang="0">
                  <a:pos x="54" y="1"/>
                </a:cxn>
                <a:cxn ang="0">
                  <a:pos x="59" y="3"/>
                </a:cxn>
                <a:cxn ang="0">
                  <a:pos x="65" y="6"/>
                </a:cxn>
                <a:cxn ang="0">
                  <a:pos x="67" y="8"/>
                </a:cxn>
                <a:cxn ang="0">
                  <a:pos x="70" y="11"/>
                </a:cxn>
                <a:cxn ang="0">
                  <a:pos x="72" y="14"/>
                </a:cxn>
                <a:cxn ang="0">
                  <a:pos x="74" y="18"/>
                </a:cxn>
                <a:cxn ang="0">
                  <a:pos x="76" y="22"/>
                </a:cxn>
                <a:cxn ang="0">
                  <a:pos x="75" y="26"/>
                </a:cxn>
                <a:cxn ang="0">
                  <a:pos x="73" y="31"/>
                </a:cxn>
                <a:cxn ang="0">
                  <a:pos x="69" y="36"/>
                </a:cxn>
                <a:cxn ang="0">
                  <a:pos x="80" y="63"/>
                </a:cxn>
                <a:cxn ang="0">
                  <a:pos x="56" y="29"/>
                </a:cxn>
                <a:cxn ang="0">
                  <a:pos x="57" y="26"/>
                </a:cxn>
                <a:cxn ang="0">
                  <a:pos x="58" y="24"/>
                </a:cxn>
                <a:cxn ang="0">
                  <a:pos x="58" y="22"/>
                </a:cxn>
                <a:cxn ang="0">
                  <a:pos x="57" y="20"/>
                </a:cxn>
                <a:cxn ang="0">
                  <a:pos x="56" y="19"/>
                </a:cxn>
                <a:cxn ang="0">
                  <a:pos x="54" y="17"/>
                </a:cxn>
                <a:cxn ang="0">
                  <a:pos x="53" y="16"/>
                </a:cxn>
                <a:cxn ang="0">
                  <a:pos x="51" y="15"/>
                </a:cxn>
                <a:cxn ang="0">
                  <a:pos x="48" y="14"/>
                </a:cxn>
                <a:cxn ang="0">
                  <a:pos x="46" y="13"/>
                </a:cxn>
                <a:cxn ang="0">
                  <a:pos x="44" y="13"/>
                </a:cxn>
                <a:cxn ang="0">
                  <a:pos x="41" y="14"/>
                </a:cxn>
                <a:cxn ang="0">
                  <a:pos x="39" y="14"/>
                </a:cxn>
                <a:cxn ang="0">
                  <a:pos x="36" y="16"/>
                </a:cxn>
                <a:cxn ang="0">
                  <a:pos x="34" y="17"/>
                </a:cxn>
                <a:cxn ang="0">
                  <a:pos x="24" y="27"/>
                </a:cxn>
                <a:cxn ang="0">
                  <a:pos x="54" y="30"/>
                </a:cxn>
              </a:cxnLst>
              <a:rect l="0" t="0" r="r" b="b"/>
              <a:pathLst>
                <a:path w="80" h="73">
                  <a:moveTo>
                    <a:pt x="80" y="63"/>
                  </a:moveTo>
                  <a:lnTo>
                    <a:pt x="69" y="73"/>
                  </a:lnTo>
                  <a:lnTo>
                    <a:pt x="0" y="29"/>
                  </a:lnTo>
                  <a:lnTo>
                    <a:pt x="25" y="7"/>
                  </a:lnTo>
                  <a:lnTo>
                    <a:pt x="27" y="5"/>
                  </a:lnTo>
                  <a:lnTo>
                    <a:pt x="29" y="4"/>
                  </a:lnTo>
                  <a:lnTo>
                    <a:pt x="32" y="3"/>
                  </a:lnTo>
                  <a:lnTo>
                    <a:pt x="34" y="2"/>
                  </a:lnTo>
                  <a:lnTo>
                    <a:pt x="36" y="1"/>
                  </a:lnTo>
                  <a:lnTo>
                    <a:pt x="39" y="0"/>
                  </a:lnTo>
                  <a:lnTo>
                    <a:pt x="41" y="0"/>
                  </a:lnTo>
                  <a:lnTo>
                    <a:pt x="44" y="0"/>
                  </a:lnTo>
                  <a:lnTo>
                    <a:pt x="46" y="0"/>
                  </a:lnTo>
                  <a:lnTo>
                    <a:pt x="49" y="0"/>
                  </a:lnTo>
                  <a:lnTo>
                    <a:pt x="52" y="1"/>
                  </a:lnTo>
                  <a:lnTo>
                    <a:pt x="54" y="1"/>
                  </a:lnTo>
                  <a:lnTo>
                    <a:pt x="57" y="2"/>
                  </a:lnTo>
                  <a:lnTo>
                    <a:pt x="59" y="3"/>
                  </a:lnTo>
                  <a:lnTo>
                    <a:pt x="62" y="5"/>
                  </a:lnTo>
                  <a:lnTo>
                    <a:pt x="65" y="6"/>
                  </a:lnTo>
                  <a:lnTo>
                    <a:pt x="66" y="7"/>
                  </a:lnTo>
                  <a:lnTo>
                    <a:pt x="67" y="8"/>
                  </a:lnTo>
                  <a:lnTo>
                    <a:pt x="68" y="9"/>
                  </a:lnTo>
                  <a:lnTo>
                    <a:pt x="70" y="11"/>
                  </a:lnTo>
                  <a:lnTo>
                    <a:pt x="71" y="12"/>
                  </a:lnTo>
                  <a:lnTo>
                    <a:pt x="72" y="14"/>
                  </a:lnTo>
                  <a:lnTo>
                    <a:pt x="74" y="16"/>
                  </a:lnTo>
                  <a:lnTo>
                    <a:pt x="74" y="18"/>
                  </a:lnTo>
                  <a:lnTo>
                    <a:pt x="75" y="20"/>
                  </a:lnTo>
                  <a:lnTo>
                    <a:pt x="76" y="22"/>
                  </a:lnTo>
                  <a:lnTo>
                    <a:pt x="76" y="24"/>
                  </a:lnTo>
                  <a:lnTo>
                    <a:pt x="75" y="26"/>
                  </a:lnTo>
                  <a:lnTo>
                    <a:pt x="74" y="29"/>
                  </a:lnTo>
                  <a:lnTo>
                    <a:pt x="73" y="31"/>
                  </a:lnTo>
                  <a:lnTo>
                    <a:pt x="71" y="33"/>
                  </a:lnTo>
                  <a:lnTo>
                    <a:pt x="69" y="36"/>
                  </a:lnTo>
                  <a:lnTo>
                    <a:pt x="56" y="47"/>
                  </a:lnTo>
                  <a:lnTo>
                    <a:pt x="80" y="63"/>
                  </a:lnTo>
                  <a:close/>
                  <a:moveTo>
                    <a:pt x="54" y="30"/>
                  </a:moveTo>
                  <a:lnTo>
                    <a:pt x="56" y="29"/>
                  </a:lnTo>
                  <a:lnTo>
                    <a:pt x="57" y="27"/>
                  </a:lnTo>
                  <a:lnTo>
                    <a:pt x="57" y="26"/>
                  </a:lnTo>
                  <a:lnTo>
                    <a:pt x="58" y="25"/>
                  </a:lnTo>
                  <a:lnTo>
                    <a:pt x="58" y="24"/>
                  </a:lnTo>
                  <a:lnTo>
                    <a:pt x="58" y="23"/>
                  </a:lnTo>
                  <a:lnTo>
                    <a:pt x="58" y="22"/>
                  </a:lnTo>
                  <a:lnTo>
                    <a:pt x="58" y="21"/>
                  </a:lnTo>
                  <a:lnTo>
                    <a:pt x="57" y="20"/>
                  </a:lnTo>
                  <a:lnTo>
                    <a:pt x="56" y="19"/>
                  </a:lnTo>
                  <a:lnTo>
                    <a:pt x="56" y="19"/>
                  </a:lnTo>
                  <a:lnTo>
                    <a:pt x="55" y="18"/>
                  </a:lnTo>
                  <a:lnTo>
                    <a:pt x="54" y="17"/>
                  </a:lnTo>
                  <a:lnTo>
                    <a:pt x="53" y="17"/>
                  </a:lnTo>
                  <a:lnTo>
                    <a:pt x="53" y="16"/>
                  </a:lnTo>
                  <a:lnTo>
                    <a:pt x="52" y="16"/>
                  </a:lnTo>
                  <a:lnTo>
                    <a:pt x="51" y="15"/>
                  </a:lnTo>
                  <a:lnTo>
                    <a:pt x="50" y="14"/>
                  </a:lnTo>
                  <a:lnTo>
                    <a:pt x="48" y="14"/>
                  </a:lnTo>
                  <a:lnTo>
                    <a:pt x="47" y="14"/>
                  </a:lnTo>
                  <a:lnTo>
                    <a:pt x="46" y="13"/>
                  </a:lnTo>
                  <a:lnTo>
                    <a:pt x="45" y="13"/>
                  </a:lnTo>
                  <a:lnTo>
                    <a:pt x="44" y="13"/>
                  </a:lnTo>
                  <a:lnTo>
                    <a:pt x="43" y="13"/>
                  </a:lnTo>
                  <a:lnTo>
                    <a:pt x="41" y="14"/>
                  </a:lnTo>
                  <a:lnTo>
                    <a:pt x="40" y="14"/>
                  </a:lnTo>
                  <a:lnTo>
                    <a:pt x="39" y="14"/>
                  </a:lnTo>
                  <a:lnTo>
                    <a:pt x="38" y="15"/>
                  </a:lnTo>
                  <a:lnTo>
                    <a:pt x="36" y="16"/>
                  </a:lnTo>
                  <a:lnTo>
                    <a:pt x="35" y="17"/>
                  </a:lnTo>
                  <a:lnTo>
                    <a:pt x="34" y="17"/>
                  </a:lnTo>
                  <a:lnTo>
                    <a:pt x="33" y="19"/>
                  </a:lnTo>
                  <a:lnTo>
                    <a:pt x="24" y="27"/>
                  </a:lnTo>
                  <a:lnTo>
                    <a:pt x="44" y="40"/>
                  </a:lnTo>
                  <a:lnTo>
                    <a:pt x="54" y="30"/>
                  </a:lnTo>
                  <a:close/>
                </a:path>
              </a:pathLst>
            </a:custGeom>
            <a:solidFill>
              <a:srgbClr val="000000"/>
            </a:solidFill>
            <a:ln w="9525">
              <a:noFill/>
              <a:round/>
              <a:headEnd/>
              <a:tailEnd/>
            </a:ln>
          </p:spPr>
          <p:txBody>
            <a:bodyPr/>
            <a:lstStyle/>
            <a:p>
              <a:endParaRPr lang="en-US"/>
            </a:p>
          </p:txBody>
        </p:sp>
        <p:sp>
          <p:nvSpPr>
            <p:cNvPr id="113" name="Freeform 113"/>
            <p:cNvSpPr>
              <a:spLocks/>
            </p:cNvSpPr>
            <p:nvPr/>
          </p:nvSpPr>
          <p:spPr bwMode="auto">
            <a:xfrm>
              <a:off x="2552" y="1702"/>
              <a:ext cx="111" cy="79"/>
            </a:xfrm>
            <a:custGeom>
              <a:avLst/>
              <a:gdLst/>
              <a:ahLst/>
              <a:cxnLst>
                <a:cxn ang="0">
                  <a:pos x="53" y="8"/>
                </a:cxn>
                <a:cxn ang="0">
                  <a:pos x="24" y="33"/>
                </a:cxn>
                <a:cxn ang="0">
                  <a:pos x="38" y="42"/>
                </a:cxn>
                <a:cxn ang="0">
                  <a:pos x="65" y="19"/>
                </a:cxn>
                <a:cxn ang="0">
                  <a:pos x="77" y="27"/>
                </a:cxn>
                <a:cxn ang="0">
                  <a:pos x="51" y="50"/>
                </a:cxn>
                <a:cxn ang="0">
                  <a:pos x="68" y="62"/>
                </a:cxn>
                <a:cxn ang="0">
                  <a:pos x="99" y="35"/>
                </a:cxn>
                <a:cxn ang="0">
                  <a:pos x="111" y="43"/>
                </a:cxn>
                <a:cxn ang="0">
                  <a:pos x="69" y="79"/>
                </a:cxn>
                <a:cxn ang="0">
                  <a:pos x="0" y="35"/>
                </a:cxn>
                <a:cxn ang="0">
                  <a:pos x="41" y="0"/>
                </a:cxn>
                <a:cxn ang="0">
                  <a:pos x="53" y="8"/>
                </a:cxn>
              </a:cxnLst>
              <a:rect l="0" t="0" r="r" b="b"/>
              <a:pathLst>
                <a:path w="111" h="79">
                  <a:moveTo>
                    <a:pt x="53" y="8"/>
                  </a:moveTo>
                  <a:lnTo>
                    <a:pt x="24" y="33"/>
                  </a:lnTo>
                  <a:lnTo>
                    <a:pt x="38" y="42"/>
                  </a:lnTo>
                  <a:lnTo>
                    <a:pt x="65" y="19"/>
                  </a:lnTo>
                  <a:lnTo>
                    <a:pt x="77" y="27"/>
                  </a:lnTo>
                  <a:lnTo>
                    <a:pt x="51" y="50"/>
                  </a:lnTo>
                  <a:lnTo>
                    <a:pt x="68" y="62"/>
                  </a:lnTo>
                  <a:lnTo>
                    <a:pt x="99" y="35"/>
                  </a:lnTo>
                  <a:lnTo>
                    <a:pt x="111" y="43"/>
                  </a:lnTo>
                  <a:lnTo>
                    <a:pt x="69" y="79"/>
                  </a:lnTo>
                  <a:lnTo>
                    <a:pt x="0" y="35"/>
                  </a:lnTo>
                  <a:lnTo>
                    <a:pt x="41" y="0"/>
                  </a:lnTo>
                  <a:lnTo>
                    <a:pt x="53" y="8"/>
                  </a:lnTo>
                  <a:close/>
                </a:path>
              </a:pathLst>
            </a:custGeom>
            <a:solidFill>
              <a:srgbClr val="000000"/>
            </a:solidFill>
            <a:ln w="9525">
              <a:noFill/>
              <a:round/>
              <a:headEnd/>
              <a:tailEnd/>
            </a:ln>
          </p:spPr>
          <p:txBody>
            <a:bodyPr/>
            <a:lstStyle/>
            <a:p>
              <a:endParaRPr lang="en-US"/>
            </a:p>
          </p:txBody>
        </p:sp>
        <p:sp>
          <p:nvSpPr>
            <p:cNvPr id="114" name="Freeform 114"/>
            <p:cNvSpPr>
              <a:spLocks noEditPoints="1"/>
            </p:cNvSpPr>
            <p:nvPr/>
          </p:nvSpPr>
          <p:spPr bwMode="auto">
            <a:xfrm>
              <a:off x="2604" y="1660"/>
              <a:ext cx="115" cy="77"/>
            </a:xfrm>
            <a:custGeom>
              <a:avLst/>
              <a:gdLst/>
              <a:ahLst/>
              <a:cxnLst>
                <a:cxn ang="0">
                  <a:pos x="30" y="6"/>
                </a:cxn>
                <a:cxn ang="0">
                  <a:pos x="39" y="1"/>
                </a:cxn>
                <a:cxn ang="0">
                  <a:pos x="47" y="0"/>
                </a:cxn>
                <a:cxn ang="0">
                  <a:pos x="54" y="1"/>
                </a:cxn>
                <a:cxn ang="0">
                  <a:pos x="60" y="3"/>
                </a:cxn>
                <a:cxn ang="0">
                  <a:pos x="65" y="5"/>
                </a:cxn>
                <a:cxn ang="0">
                  <a:pos x="68" y="8"/>
                </a:cxn>
                <a:cxn ang="0">
                  <a:pos x="71" y="11"/>
                </a:cxn>
                <a:cxn ang="0">
                  <a:pos x="73" y="15"/>
                </a:cxn>
                <a:cxn ang="0">
                  <a:pos x="73" y="19"/>
                </a:cxn>
                <a:cxn ang="0">
                  <a:pos x="73" y="22"/>
                </a:cxn>
                <a:cxn ang="0">
                  <a:pos x="75" y="22"/>
                </a:cxn>
                <a:cxn ang="0">
                  <a:pos x="78" y="22"/>
                </a:cxn>
                <a:cxn ang="0">
                  <a:pos x="82" y="22"/>
                </a:cxn>
                <a:cxn ang="0">
                  <a:pos x="87" y="23"/>
                </a:cxn>
                <a:cxn ang="0">
                  <a:pos x="92" y="26"/>
                </a:cxn>
                <a:cxn ang="0">
                  <a:pos x="98" y="29"/>
                </a:cxn>
                <a:cxn ang="0">
                  <a:pos x="103" y="32"/>
                </a:cxn>
                <a:cxn ang="0">
                  <a:pos x="106" y="34"/>
                </a:cxn>
                <a:cxn ang="0">
                  <a:pos x="109" y="35"/>
                </a:cxn>
                <a:cxn ang="0">
                  <a:pos x="111" y="35"/>
                </a:cxn>
                <a:cxn ang="0">
                  <a:pos x="113" y="35"/>
                </a:cxn>
                <a:cxn ang="0">
                  <a:pos x="101" y="47"/>
                </a:cxn>
                <a:cxn ang="0">
                  <a:pos x="99" y="46"/>
                </a:cxn>
                <a:cxn ang="0">
                  <a:pos x="96" y="45"/>
                </a:cxn>
                <a:cxn ang="0">
                  <a:pos x="93" y="43"/>
                </a:cxn>
                <a:cxn ang="0">
                  <a:pos x="90" y="42"/>
                </a:cxn>
                <a:cxn ang="0">
                  <a:pos x="87" y="39"/>
                </a:cxn>
                <a:cxn ang="0">
                  <a:pos x="82" y="36"/>
                </a:cxn>
                <a:cxn ang="0">
                  <a:pos x="78" y="35"/>
                </a:cxn>
                <a:cxn ang="0">
                  <a:pos x="74" y="34"/>
                </a:cxn>
                <a:cxn ang="0">
                  <a:pos x="71" y="35"/>
                </a:cxn>
                <a:cxn ang="0">
                  <a:pos x="66" y="38"/>
                </a:cxn>
                <a:cxn ang="0">
                  <a:pos x="80" y="67"/>
                </a:cxn>
                <a:cxn ang="0">
                  <a:pos x="55" y="30"/>
                </a:cxn>
                <a:cxn ang="0">
                  <a:pos x="58" y="27"/>
                </a:cxn>
                <a:cxn ang="0">
                  <a:pos x="59" y="25"/>
                </a:cxn>
                <a:cxn ang="0">
                  <a:pos x="59" y="22"/>
                </a:cxn>
                <a:cxn ang="0">
                  <a:pos x="58" y="20"/>
                </a:cxn>
                <a:cxn ang="0">
                  <a:pos x="56" y="17"/>
                </a:cxn>
                <a:cxn ang="0">
                  <a:pos x="53" y="16"/>
                </a:cxn>
                <a:cxn ang="0">
                  <a:pos x="50" y="14"/>
                </a:cxn>
                <a:cxn ang="0">
                  <a:pos x="47" y="14"/>
                </a:cxn>
                <a:cxn ang="0">
                  <a:pos x="43" y="14"/>
                </a:cxn>
                <a:cxn ang="0">
                  <a:pos x="40" y="16"/>
                </a:cxn>
                <a:cxn ang="0">
                  <a:pos x="23" y="30"/>
                </a:cxn>
              </a:cxnLst>
              <a:rect l="0" t="0" r="r" b="b"/>
              <a:pathLst>
                <a:path w="115" h="77">
                  <a:moveTo>
                    <a:pt x="0" y="32"/>
                  </a:moveTo>
                  <a:lnTo>
                    <a:pt x="28" y="8"/>
                  </a:lnTo>
                  <a:lnTo>
                    <a:pt x="30" y="6"/>
                  </a:lnTo>
                  <a:lnTo>
                    <a:pt x="33" y="4"/>
                  </a:lnTo>
                  <a:lnTo>
                    <a:pt x="36" y="3"/>
                  </a:lnTo>
                  <a:lnTo>
                    <a:pt x="39" y="1"/>
                  </a:lnTo>
                  <a:lnTo>
                    <a:pt x="41" y="1"/>
                  </a:lnTo>
                  <a:lnTo>
                    <a:pt x="44" y="0"/>
                  </a:lnTo>
                  <a:lnTo>
                    <a:pt x="47" y="0"/>
                  </a:lnTo>
                  <a:lnTo>
                    <a:pt x="49" y="0"/>
                  </a:lnTo>
                  <a:lnTo>
                    <a:pt x="52" y="1"/>
                  </a:lnTo>
                  <a:lnTo>
                    <a:pt x="54" y="1"/>
                  </a:lnTo>
                  <a:lnTo>
                    <a:pt x="56" y="2"/>
                  </a:lnTo>
                  <a:lnTo>
                    <a:pt x="58" y="2"/>
                  </a:lnTo>
                  <a:lnTo>
                    <a:pt x="60" y="3"/>
                  </a:lnTo>
                  <a:lnTo>
                    <a:pt x="62" y="4"/>
                  </a:lnTo>
                  <a:lnTo>
                    <a:pt x="63" y="4"/>
                  </a:lnTo>
                  <a:lnTo>
                    <a:pt x="65" y="5"/>
                  </a:lnTo>
                  <a:lnTo>
                    <a:pt x="66" y="6"/>
                  </a:lnTo>
                  <a:lnTo>
                    <a:pt x="67" y="7"/>
                  </a:lnTo>
                  <a:lnTo>
                    <a:pt x="68" y="8"/>
                  </a:lnTo>
                  <a:lnTo>
                    <a:pt x="69" y="9"/>
                  </a:lnTo>
                  <a:lnTo>
                    <a:pt x="70" y="10"/>
                  </a:lnTo>
                  <a:lnTo>
                    <a:pt x="71" y="11"/>
                  </a:lnTo>
                  <a:lnTo>
                    <a:pt x="72" y="12"/>
                  </a:lnTo>
                  <a:lnTo>
                    <a:pt x="72" y="14"/>
                  </a:lnTo>
                  <a:lnTo>
                    <a:pt x="73" y="15"/>
                  </a:lnTo>
                  <a:lnTo>
                    <a:pt x="73" y="16"/>
                  </a:lnTo>
                  <a:lnTo>
                    <a:pt x="73" y="17"/>
                  </a:lnTo>
                  <a:lnTo>
                    <a:pt x="73" y="19"/>
                  </a:lnTo>
                  <a:lnTo>
                    <a:pt x="73" y="20"/>
                  </a:lnTo>
                  <a:lnTo>
                    <a:pt x="73" y="21"/>
                  </a:lnTo>
                  <a:lnTo>
                    <a:pt x="73" y="22"/>
                  </a:lnTo>
                  <a:lnTo>
                    <a:pt x="72" y="23"/>
                  </a:lnTo>
                  <a:lnTo>
                    <a:pt x="74" y="23"/>
                  </a:lnTo>
                  <a:lnTo>
                    <a:pt x="75" y="22"/>
                  </a:lnTo>
                  <a:lnTo>
                    <a:pt x="76" y="22"/>
                  </a:lnTo>
                  <a:lnTo>
                    <a:pt x="77" y="22"/>
                  </a:lnTo>
                  <a:lnTo>
                    <a:pt x="78" y="22"/>
                  </a:lnTo>
                  <a:lnTo>
                    <a:pt x="80" y="22"/>
                  </a:lnTo>
                  <a:lnTo>
                    <a:pt x="81" y="22"/>
                  </a:lnTo>
                  <a:lnTo>
                    <a:pt x="82" y="22"/>
                  </a:lnTo>
                  <a:lnTo>
                    <a:pt x="84" y="22"/>
                  </a:lnTo>
                  <a:lnTo>
                    <a:pt x="85" y="22"/>
                  </a:lnTo>
                  <a:lnTo>
                    <a:pt x="87" y="23"/>
                  </a:lnTo>
                  <a:lnTo>
                    <a:pt x="88" y="24"/>
                  </a:lnTo>
                  <a:lnTo>
                    <a:pt x="90" y="25"/>
                  </a:lnTo>
                  <a:lnTo>
                    <a:pt x="92" y="26"/>
                  </a:lnTo>
                  <a:lnTo>
                    <a:pt x="94" y="27"/>
                  </a:lnTo>
                  <a:lnTo>
                    <a:pt x="97" y="28"/>
                  </a:lnTo>
                  <a:lnTo>
                    <a:pt x="98" y="29"/>
                  </a:lnTo>
                  <a:lnTo>
                    <a:pt x="100" y="30"/>
                  </a:lnTo>
                  <a:lnTo>
                    <a:pt x="102" y="31"/>
                  </a:lnTo>
                  <a:lnTo>
                    <a:pt x="103" y="32"/>
                  </a:lnTo>
                  <a:lnTo>
                    <a:pt x="104" y="33"/>
                  </a:lnTo>
                  <a:lnTo>
                    <a:pt x="105" y="33"/>
                  </a:lnTo>
                  <a:lnTo>
                    <a:pt x="106" y="34"/>
                  </a:lnTo>
                  <a:lnTo>
                    <a:pt x="107" y="35"/>
                  </a:lnTo>
                  <a:lnTo>
                    <a:pt x="108" y="35"/>
                  </a:lnTo>
                  <a:lnTo>
                    <a:pt x="109" y="35"/>
                  </a:lnTo>
                  <a:lnTo>
                    <a:pt x="109" y="35"/>
                  </a:lnTo>
                  <a:lnTo>
                    <a:pt x="110" y="35"/>
                  </a:lnTo>
                  <a:lnTo>
                    <a:pt x="111" y="35"/>
                  </a:lnTo>
                  <a:lnTo>
                    <a:pt x="111" y="35"/>
                  </a:lnTo>
                  <a:lnTo>
                    <a:pt x="112" y="35"/>
                  </a:lnTo>
                  <a:lnTo>
                    <a:pt x="113" y="35"/>
                  </a:lnTo>
                  <a:lnTo>
                    <a:pt x="115" y="36"/>
                  </a:lnTo>
                  <a:lnTo>
                    <a:pt x="102" y="47"/>
                  </a:lnTo>
                  <a:lnTo>
                    <a:pt x="101" y="47"/>
                  </a:lnTo>
                  <a:lnTo>
                    <a:pt x="100" y="46"/>
                  </a:lnTo>
                  <a:lnTo>
                    <a:pt x="99" y="46"/>
                  </a:lnTo>
                  <a:lnTo>
                    <a:pt x="99" y="46"/>
                  </a:lnTo>
                  <a:lnTo>
                    <a:pt x="98" y="46"/>
                  </a:lnTo>
                  <a:lnTo>
                    <a:pt x="97" y="45"/>
                  </a:lnTo>
                  <a:lnTo>
                    <a:pt x="96" y="45"/>
                  </a:lnTo>
                  <a:lnTo>
                    <a:pt x="95" y="44"/>
                  </a:lnTo>
                  <a:lnTo>
                    <a:pt x="94" y="44"/>
                  </a:lnTo>
                  <a:lnTo>
                    <a:pt x="93" y="43"/>
                  </a:lnTo>
                  <a:lnTo>
                    <a:pt x="93" y="43"/>
                  </a:lnTo>
                  <a:lnTo>
                    <a:pt x="91" y="42"/>
                  </a:lnTo>
                  <a:lnTo>
                    <a:pt x="90" y="42"/>
                  </a:lnTo>
                  <a:lnTo>
                    <a:pt x="89" y="41"/>
                  </a:lnTo>
                  <a:lnTo>
                    <a:pt x="88" y="40"/>
                  </a:lnTo>
                  <a:lnTo>
                    <a:pt x="87" y="39"/>
                  </a:lnTo>
                  <a:lnTo>
                    <a:pt x="85" y="38"/>
                  </a:lnTo>
                  <a:lnTo>
                    <a:pt x="83" y="37"/>
                  </a:lnTo>
                  <a:lnTo>
                    <a:pt x="82" y="36"/>
                  </a:lnTo>
                  <a:lnTo>
                    <a:pt x="80" y="36"/>
                  </a:lnTo>
                  <a:lnTo>
                    <a:pt x="79" y="35"/>
                  </a:lnTo>
                  <a:lnTo>
                    <a:pt x="78" y="35"/>
                  </a:lnTo>
                  <a:lnTo>
                    <a:pt x="77" y="34"/>
                  </a:lnTo>
                  <a:lnTo>
                    <a:pt x="75" y="34"/>
                  </a:lnTo>
                  <a:lnTo>
                    <a:pt x="74" y="34"/>
                  </a:lnTo>
                  <a:lnTo>
                    <a:pt x="73" y="34"/>
                  </a:lnTo>
                  <a:lnTo>
                    <a:pt x="72" y="35"/>
                  </a:lnTo>
                  <a:lnTo>
                    <a:pt x="71" y="35"/>
                  </a:lnTo>
                  <a:lnTo>
                    <a:pt x="69" y="36"/>
                  </a:lnTo>
                  <a:lnTo>
                    <a:pt x="68" y="36"/>
                  </a:lnTo>
                  <a:lnTo>
                    <a:pt x="66" y="38"/>
                  </a:lnTo>
                  <a:lnTo>
                    <a:pt x="65" y="39"/>
                  </a:lnTo>
                  <a:lnTo>
                    <a:pt x="53" y="49"/>
                  </a:lnTo>
                  <a:lnTo>
                    <a:pt x="80" y="67"/>
                  </a:lnTo>
                  <a:lnTo>
                    <a:pt x="68" y="77"/>
                  </a:lnTo>
                  <a:lnTo>
                    <a:pt x="0" y="32"/>
                  </a:lnTo>
                  <a:close/>
                  <a:moveTo>
                    <a:pt x="55" y="30"/>
                  </a:moveTo>
                  <a:lnTo>
                    <a:pt x="56" y="29"/>
                  </a:lnTo>
                  <a:lnTo>
                    <a:pt x="57" y="28"/>
                  </a:lnTo>
                  <a:lnTo>
                    <a:pt x="58" y="27"/>
                  </a:lnTo>
                  <a:lnTo>
                    <a:pt x="58" y="26"/>
                  </a:lnTo>
                  <a:lnTo>
                    <a:pt x="59" y="25"/>
                  </a:lnTo>
                  <a:lnTo>
                    <a:pt x="59" y="25"/>
                  </a:lnTo>
                  <a:lnTo>
                    <a:pt x="59" y="24"/>
                  </a:lnTo>
                  <a:lnTo>
                    <a:pt x="59" y="23"/>
                  </a:lnTo>
                  <a:lnTo>
                    <a:pt x="59" y="22"/>
                  </a:lnTo>
                  <a:lnTo>
                    <a:pt x="59" y="21"/>
                  </a:lnTo>
                  <a:lnTo>
                    <a:pt x="59" y="20"/>
                  </a:lnTo>
                  <a:lnTo>
                    <a:pt x="58" y="20"/>
                  </a:lnTo>
                  <a:lnTo>
                    <a:pt x="57" y="19"/>
                  </a:lnTo>
                  <a:lnTo>
                    <a:pt x="57" y="18"/>
                  </a:lnTo>
                  <a:lnTo>
                    <a:pt x="56" y="17"/>
                  </a:lnTo>
                  <a:lnTo>
                    <a:pt x="54" y="16"/>
                  </a:lnTo>
                  <a:lnTo>
                    <a:pt x="54" y="16"/>
                  </a:lnTo>
                  <a:lnTo>
                    <a:pt x="53" y="16"/>
                  </a:lnTo>
                  <a:lnTo>
                    <a:pt x="52" y="15"/>
                  </a:lnTo>
                  <a:lnTo>
                    <a:pt x="51" y="15"/>
                  </a:lnTo>
                  <a:lnTo>
                    <a:pt x="50" y="14"/>
                  </a:lnTo>
                  <a:lnTo>
                    <a:pt x="49" y="14"/>
                  </a:lnTo>
                  <a:lnTo>
                    <a:pt x="48" y="14"/>
                  </a:lnTo>
                  <a:lnTo>
                    <a:pt x="47" y="14"/>
                  </a:lnTo>
                  <a:lnTo>
                    <a:pt x="46" y="14"/>
                  </a:lnTo>
                  <a:lnTo>
                    <a:pt x="45" y="14"/>
                  </a:lnTo>
                  <a:lnTo>
                    <a:pt x="43" y="14"/>
                  </a:lnTo>
                  <a:lnTo>
                    <a:pt x="42" y="15"/>
                  </a:lnTo>
                  <a:lnTo>
                    <a:pt x="41" y="15"/>
                  </a:lnTo>
                  <a:lnTo>
                    <a:pt x="40" y="16"/>
                  </a:lnTo>
                  <a:lnTo>
                    <a:pt x="38" y="17"/>
                  </a:lnTo>
                  <a:lnTo>
                    <a:pt x="37" y="18"/>
                  </a:lnTo>
                  <a:lnTo>
                    <a:pt x="23" y="30"/>
                  </a:lnTo>
                  <a:lnTo>
                    <a:pt x="41" y="42"/>
                  </a:lnTo>
                  <a:lnTo>
                    <a:pt x="55" y="30"/>
                  </a:lnTo>
                  <a:close/>
                </a:path>
              </a:pathLst>
            </a:custGeom>
            <a:solidFill>
              <a:srgbClr val="000000"/>
            </a:solidFill>
            <a:ln w="9525">
              <a:noFill/>
              <a:round/>
              <a:headEnd/>
              <a:tailEnd/>
            </a:ln>
          </p:spPr>
          <p:txBody>
            <a:bodyPr/>
            <a:lstStyle/>
            <a:p>
              <a:endParaRPr lang="en-US"/>
            </a:p>
          </p:txBody>
        </p:sp>
        <p:sp>
          <p:nvSpPr>
            <p:cNvPr id="115" name="Freeform 115"/>
            <p:cNvSpPr>
              <a:spLocks noEditPoints="1"/>
            </p:cNvSpPr>
            <p:nvPr/>
          </p:nvSpPr>
          <p:spPr bwMode="auto">
            <a:xfrm>
              <a:off x="2675" y="1619"/>
              <a:ext cx="101" cy="73"/>
            </a:xfrm>
            <a:custGeom>
              <a:avLst/>
              <a:gdLst/>
              <a:ahLst/>
              <a:cxnLst>
                <a:cxn ang="0">
                  <a:pos x="61" y="62"/>
                </a:cxn>
                <a:cxn ang="0">
                  <a:pos x="49" y="73"/>
                </a:cxn>
                <a:cxn ang="0">
                  <a:pos x="0" y="11"/>
                </a:cxn>
                <a:cxn ang="0">
                  <a:pos x="13" y="0"/>
                </a:cxn>
                <a:cxn ang="0">
                  <a:pos x="101" y="27"/>
                </a:cxn>
                <a:cxn ang="0">
                  <a:pos x="88" y="38"/>
                </a:cxn>
                <a:cxn ang="0">
                  <a:pos x="71" y="32"/>
                </a:cxn>
                <a:cxn ang="0">
                  <a:pos x="50" y="50"/>
                </a:cxn>
                <a:cxn ang="0">
                  <a:pos x="61" y="62"/>
                </a:cxn>
                <a:cxn ang="0">
                  <a:pos x="42" y="39"/>
                </a:cxn>
                <a:cxn ang="0">
                  <a:pos x="56" y="27"/>
                </a:cxn>
                <a:cxn ang="0">
                  <a:pos x="22" y="16"/>
                </a:cxn>
                <a:cxn ang="0">
                  <a:pos x="22" y="16"/>
                </a:cxn>
                <a:cxn ang="0">
                  <a:pos x="42" y="39"/>
                </a:cxn>
              </a:cxnLst>
              <a:rect l="0" t="0" r="r" b="b"/>
              <a:pathLst>
                <a:path w="101" h="73">
                  <a:moveTo>
                    <a:pt x="61" y="62"/>
                  </a:moveTo>
                  <a:lnTo>
                    <a:pt x="49" y="73"/>
                  </a:lnTo>
                  <a:lnTo>
                    <a:pt x="0" y="11"/>
                  </a:lnTo>
                  <a:lnTo>
                    <a:pt x="13" y="0"/>
                  </a:lnTo>
                  <a:lnTo>
                    <a:pt x="101" y="27"/>
                  </a:lnTo>
                  <a:lnTo>
                    <a:pt x="88" y="38"/>
                  </a:lnTo>
                  <a:lnTo>
                    <a:pt x="71" y="32"/>
                  </a:lnTo>
                  <a:lnTo>
                    <a:pt x="50" y="50"/>
                  </a:lnTo>
                  <a:lnTo>
                    <a:pt x="61" y="62"/>
                  </a:lnTo>
                  <a:close/>
                  <a:moveTo>
                    <a:pt x="42" y="39"/>
                  </a:moveTo>
                  <a:lnTo>
                    <a:pt x="56" y="27"/>
                  </a:lnTo>
                  <a:lnTo>
                    <a:pt x="22" y="16"/>
                  </a:lnTo>
                  <a:lnTo>
                    <a:pt x="22" y="16"/>
                  </a:lnTo>
                  <a:lnTo>
                    <a:pt x="42" y="39"/>
                  </a:lnTo>
                  <a:close/>
                </a:path>
              </a:pathLst>
            </a:custGeom>
            <a:solidFill>
              <a:srgbClr val="000000"/>
            </a:solidFill>
            <a:ln w="9525">
              <a:noFill/>
              <a:round/>
              <a:headEnd/>
              <a:tailEnd/>
            </a:ln>
          </p:spPr>
          <p:txBody>
            <a:bodyPr/>
            <a:lstStyle/>
            <a:p>
              <a:endParaRPr lang="en-US"/>
            </a:p>
          </p:txBody>
        </p:sp>
        <p:sp>
          <p:nvSpPr>
            <p:cNvPr id="116" name="Freeform 116"/>
            <p:cNvSpPr>
              <a:spLocks/>
            </p:cNvSpPr>
            <p:nvPr/>
          </p:nvSpPr>
          <p:spPr bwMode="auto">
            <a:xfrm>
              <a:off x="2710" y="1560"/>
              <a:ext cx="97" cy="69"/>
            </a:xfrm>
            <a:custGeom>
              <a:avLst/>
              <a:gdLst/>
              <a:ahLst/>
              <a:cxnLst>
                <a:cxn ang="0">
                  <a:pos x="97" y="59"/>
                </a:cxn>
                <a:cxn ang="0">
                  <a:pos x="85" y="69"/>
                </a:cxn>
                <a:cxn ang="0">
                  <a:pos x="29" y="33"/>
                </a:cxn>
                <a:cxn ang="0">
                  <a:pos x="12" y="47"/>
                </a:cxn>
                <a:cxn ang="0">
                  <a:pos x="0" y="40"/>
                </a:cxn>
                <a:cxn ang="0">
                  <a:pos x="45" y="0"/>
                </a:cxn>
                <a:cxn ang="0">
                  <a:pos x="57" y="8"/>
                </a:cxn>
                <a:cxn ang="0">
                  <a:pos x="41" y="23"/>
                </a:cxn>
                <a:cxn ang="0">
                  <a:pos x="97" y="59"/>
                </a:cxn>
              </a:cxnLst>
              <a:rect l="0" t="0" r="r" b="b"/>
              <a:pathLst>
                <a:path w="97" h="69">
                  <a:moveTo>
                    <a:pt x="97" y="59"/>
                  </a:moveTo>
                  <a:lnTo>
                    <a:pt x="85" y="69"/>
                  </a:lnTo>
                  <a:lnTo>
                    <a:pt x="29" y="33"/>
                  </a:lnTo>
                  <a:lnTo>
                    <a:pt x="12" y="47"/>
                  </a:lnTo>
                  <a:lnTo>
                    <a:pt x="0" y="40"/>
                  </a:lnTo>
                  <a:lnTo>
                    <a:pt x="45" y="0"/>
                  </a:lnTo>
                  <a:lnTo>
                    <a:pt x="57" y="8"/>
                  </a:lnTo>
                  <a:lnTo>
                    <a:pt x="41" y="23"/>
                  </a:lnTo>
                  <a:lnTo>
                    <a:pt x="97" y="59"/>
                  </a:lnTo>
                  <a:close/>
                </a:path>
              </a:pathLst>
            </a:custGeom>
            <a:solidFill>
              <a:srgbClr val="000000"/>
            </a:solidFill>
            <a:ln w="9525">
              <a:noFill/>
              <a:round/>
              <a:headEnd/>
              <a:tailEnd/>
            </a:ln>
          </p:spPr>
          <p:txBody>
            <a:bodyPr/>
            <a:lstStyle/>
            <a:p>
              <a:endParaRPr lang="en-US"/>
            </a:p>
          </p:txBody>
        </p:sp>
        <p:sp>
          <p:nvSpPr>
            <p:cNvPr id="117" name="Freeform 117"/>
            <p:cNvSpPr>
              <a:spLocks/>
            </p:cNvSpPr>
            <p:nvPr/>
          </p:nvSpPr>
          <p:spPr bwMode="auto">
            <a:xfrm>
              <a:off x="2761" y="1545"/>
              <a:ext cx="80" cy="54"/>
            </a:xfrm>
            <a:custGeom>
              <a:avLst/>
              <a:gdLst/>
              <a:ahLst/>
              <a:cxnLst>
                <a:cxn ang="0">
                  <a:pos x="80" y="44"/>
                </a:cxn>
                <a:cxn ang="0">
                  <a:pos x="68" y="54"/>
                </a:cxn>
                <a:cxn ang="0">
                  <a:pos x="0" y="10"/>
                </a:cxn>
                <a:cxn ang="0">
                  <a:pos x="11" y="0"/>
                </a:cxn>
                <a:cxn ang="0">
                  <a:pos x="80" y="44"/>
                </a:cxn>
              </a:cxnLst>
              <a:rect l="0" t="0" r="r" b="b"/>
              <a:pathLst>
                <a:path w="80" h="54">
                  <a:moveTo>
                    <a:pt x="80" y="44"/>
                  </a:moveTo>
                  <a:lnTo>
                    <a:pt x="68" y="54"/>
                  </a:lnTo>
                  <a:lnTo>
                    <a:pt x="0" y="10"/>
                  </a:lnTo>
                  <a:lnTo>
                    <a:pt x="11" y="0"/>
                  </a:lnTo>
                  <a:lnTo>
                    <a:pt x="80" y="44"/>
                  </a:lnTo>
                  <a:close/>
                </a:path>
              </a:pathLst>
            </a:custGeom>
            <a:solidFill>
              <a:srgbClr val="000000"/>
            </a:solidFill>
            <a:ln w="9525">
              <a:noFill/>
              <a:round/>
              <a:headEnd/>
              <a:tailEnd/>
            </a:ln>
          </p:spPr>
          <p:txBody>
            <a:bodyPr/>
            <a:lstStyle/>
            <a:p>
              <a:endParaRPr lang="en-US"/>
            </a:p>
          </p:txBody>
        </p:sp>
        <p:sp>
          <p:nvSpPr>
            <p:cNvPr id="118" name="Freeform 118"/>
            <p:cNvSpPr>
              <a:spLocks noEditPoints="1"/>
            </p:cNvSpPr>
            <p:nvPr/>
          </p:nvSpPr>
          <p:spPr bwMode="auto">
            <a:xfrm>
              <a:off x="2795" y="1502"/>
              <a:ext cx="93" cy="68"/>
            </a:xfrm>
            <a:custGeom>
              <a:avLst/>
              <a:gdLst/>
              <a:ahLst/>
              <a:cxnLst>
                <a:cxn ang="0">
                  <a:pos x="14" y="8"/>
                </a:cxn>
                <a:cxn ang="0">
                  <a:pos x="22" y="4"/>
                </a:cxn>
                <a:cxn ang="0">
                  <a:pos x="32" y="1"/>
                </a:cxn>
                <a:cxn ang="0">
                  <a:pos x="46" y="1"/>
                </a:cxn>
                <a:cxn ang="0">
                  <a:pos x="62" y="5"/>
                </a:cxn>
                <a:cxn ang="0">
                  <a:pos x="79" y="15"/>
                </a:cxn>
                <a:cxn ang="0">
                  <a:pos x="89" y="26"/>
                </a:cxn>
                <a:cxn ang="0">
                  <a:pos x="93" y="37"/>
                </a:cxn>
                <a:cxn ang="0">
                  <a:pos x="91" y="45"/>
                </a:cxn>
                <a:cxn ang="0">
                  <a:pos x="87" y="53"/>
                </a:cxn>
                <a:cxn ang="0">
                  <a:pos x="83" y="58"/>
                </a:cxn>
                <a:cxn ang="0">
                  <a:pos x="77" y="62"/>
                </a:cxn>
                <a:cxn ang="0">
                  <a:pos x="68" y="66"/>
                </a:cxn>
                <a:cxn ang="0">
                  <a:pos x="56" y="68"/>
                </a:cxn>
                <a:cxn ang="0">
                  <a:pos x="42" y="67"/>
                </a:cxn>
                <a:cxn ang="0">
                  <a:pos x="26" y="61"/>
                </a:cxn>
                <a:cxn ang="0">
                  <a:pos x="10" y="50"/>
                </a:cxn>
                <a:cxn ang="0">
                  <a:pos x="2" y="39"/>
                </a:cxn>
                <a:cxn ang="0">
                  <a:pos x="0" y="29"/>
                </a:cxn>
                <a:cxn ang="0">
                  <a:pos x="3" y="21"/>
                </a:cxn>
                <a:cxn ang="0">
                  <a:pos x="8" y="14"/>
                </a:cxn>
                <a:cxn ang="0">
                  <a:pos x="71" y="50"/>
                </a:cxn>
                <a:cxn ang="0">
                  <a:pos x="74" y="46"/>
                </a:cxn>
                <a:cxn ang="0">
                  <a:pos x="75" y="42"/>
                </a:cxn>
                <a:cxn ang="0">
                  <a:pos x="75" y="36"/>
                </a:cxn>
                <a:cxn ang="0">
                  <a:pos x="72" y="30"/>
                </a:cxn>
                <a:cxn ang="0">
                  <a:pos x="65" y="24"/>
                </a:cxn>
                <a:cxn ang="0">
                  <a:pos x="55" y="18"/>
                </a:cxn>
                <a:cxn ang="0">
                  <a:pos x="45" y="14"/>
                </a:cxn>
                <a:cxn ang="0">
                  <a:pos x="37" y="14"/>
                </a:cxn>
                <a:cxn ang="0">
                  <a:pos x="30" y="15"/>
                </a:cxn>
                <a:cxn ang="0">
                  <a:pos x="25" y="17"/>
                </a:cxn>
                <a:cxn ang="0">
                  <a:pos x="21" y="20"/>
                </a:cxn>
                <a:cxn ang="0">
                  <a:pos x="19" y="24"/>
                </a:cxn>
                <a:cxn ang="0">
                  <a:pos x="17" y="29"/>
                </a:cxn>
                <a:cxn ang="0">
                  <a:pos x="19" y="35"/>
                </a:cxn>
                <a:cxn ang="0">
                  <a:pos x="23" y="41"/>
                </a:cxn>
                <a:cxn ang="0">
                  <a:pos x="32" y="48"/>
                </a:cxn>
                <a:cxn ang="0">
                  <a:pos x="42" y="53"/>
                </a:cxn>
                <a:cxn ang="0">
                  <a:pos x="51" y="55"/>
                </a:cxn>
                <a:cxn ang="0">
                  <a:pos x="58" y="55"/>
                </a:cxn>
                <a:cxn ang="0">
                  <a:pos x="65" y="53"/>
                </a:cxn>
                <a:cxn ang="0">
                  <a:pos x="69" y="51"/>
                </a:cxn>
              </a:cxnLst>
              <a:rect l="0" t="0" r="r" b="b"/>
              <a:pathLst>
                <a:path w="93" h="68">
                  <a:moveTo>
                    <a:pt x="11" y="11"/>
                  </a:moveTo>
                  <a:lnTo>
                    <a:pt x="12" y="10"/>
                  </a:lnTo>
                  <a:lnTo>
                    <a:pt x="14" y="8"/>
                  </a:lnTo>
                  <a:lnTo>
                    <a:pt x="16" y="7"/>
                  </a:lnTo>
                  <a:lnTo>
                    <a:pt x="19" y="6"/>
                  </a:lnTo>
                  <a:lnTo>
                    <a:pt x="22" y="4"/>
                  </a:lnTo>
                  <a:lnTo>
                    <a:pt x="25" y="3"/>
                  </a:lnTo>
                  <a:lnTo>
                    <a:pt x="29" y="2"/>
                  </a:lnTo>
                  <a:lnTo>
                    <a:pt x="32" y="1"/>
                  </a:lnTo>
                  <a:lnTo>
                    <a:pt x="37" y="1"/>
                  </a:lnTo>
                  <a:lnTo>
                    <a:pt x="41" y="0"/>
                  </a:lnTo>
                  <a:lnTo>
                    <a:pt x="46" y="1"/>
                  </a:lnTo>
                  <a:lnTo>
                    <a:pt x="51" y="2"/>
                  </a:lnTo>
                  <a:lnTo>
                    <a:pt x="56" y="3"/>
                  </a:lnTo>
                  <a:lnTo>
                    <a:pt x="62" y="5"/>
                  </a:lnTo>
                  <a:lnTo>
                    <a:pt x="67" y="8"/>
                  </a:lnTo>
                  <a:lnTo>
                    <a:pt x="73" y="11"/>
                  </a:lnTo>
                  <a:lnTo>
                    <a:pt x="79" y="15"/>
                  </a:lnTo>
                  <a:lnTo>
                    <a:pt x="83" y="19"/>
                  </a:lnTo>
                  <a:lnTo>
                    <a:pt x="86" y="23"/>
                  </a:lnTo>
                  <a:lnTo>
                    <a:pt x="89" y="26"/>
                  </a:lnTo>
                  <a:lnTo>
                    <a:pt x="91" y="30"/>
                  </a:lnTo>
                  <a:lnTo>
                    <a:pt x="92" y="33"/>
                  </a:lnTo>
                  <a:lnTo>
                    <a:pt x="93" y="37"/>
                  </a:lnTo>
                  <a:lnTo>
                    <a:pt x="93" y="40"/>
                  </a:lnTo>
                  <a:lnTo>
                    <a:pt x="92" y="43"/>
                  </a:lnTo>
                  <a:lnTo>
                    <a:pt x="91" y="45"/>
                  </a:lnTo>
                  <a:lnTo>
                    <a:pt x="90" y="48"/>
                  </a:lnTo>
                  <a:lnTo>
                    <a:pt x="89" y="50"/>
                  </a:lnTo>
                  <a:lnTo>
                    <a:pt x="87" y="53"/>
                  </a:lnTo>
                  <a:lnTo>
                    <a:pt x="86" y="55"/>
                  </a:lnTo>
                  <a:lnTo>
                    <a:pt x="84" y="56"/>
                  </a:lnTo>
                  <a:lnTo>
                    <a:pt x="83" y="58"/>
                  </a:lnTo>
                  <a:lnTo>
                    <a:pt x="81" y="59"/>
                  </a:lnTo>
                  <a:lnTo>
                    <a:pt x="79" y="60"/>
                  </a:lnTo>
                  <a:lnTo>
                    <a:pt x="77" y="62"/>
                  </a:lnTo>
                  <a:lnTo>
                    <a:pt x="74" y="63"/>
                  </a:lnTo>
                  <a:lnTo>
                    <a:pt x="71" y="64"/>
                  </a:lnTo>
                  <a:lnTo>
                    <a:pt x="68" y="66"/>
                  </a:lnTo>
                  <a:lnTo>
                    <a:pt x="65" y="67"/>
                  </a:lnTo>
                  <a:lnTo>
                    <a:pt x="61" y="68"/>
                  </a:lnTo>
                  <a:lnTo>
                    <a:pt x="56" y="68"/>
                  </a:lnTo>
                  <a:lnTo>
                    <a:pt x="52" y="68"/>
                  </a:lnTo>
                  <a:lnTo>
                    <a:pt x="47" y="68"/>
                  </a:lnTo>
                  <a:lnTo>
                    <a:pt x="42" y="67"/>
                  </a:lnTo>
                  <a:lnTo>
                    <a:pt x="37" y="66"/>
                  </a:lnTo>
                  <a:lnTo>
                    <a:pt x="32" y="64"/>
                  </a:lnTo>
                  <a:lnTo>
                    <a:pt x="26" y="61"/>
                  </a:lnTo>
                  <a:lnTo>
                    <a:pt x="20" y="58"/>
                  </a:lnTo>
                  <a:lnTo>
                    <a:pt x="14" y="54"/>
                  </a:lnTo>
                  <a:lnTo>
                    <a:pt x="10" y="50"/>
                  </a:lnTo>
                  <a:lnTo>
                    <a:pt x="7" y="46"/>
                  </a:lnTo>
                  <a:lnTo>
                    <a:pt x="4" y="43"/>
                  </a:lnTo>
                  <a:lnTo>
                    <a:pt x="2" y="39"/>
                  </a:lnTo>
                  <a:lnTo>
                    <a:pt x="1" y="36"/>
                  </a:lnTo>
                  <a:lnTo>
                    <a:pt x="0" y="32"/>
                  </a:lnTo>
                  <a:lnTo>
                    <a:pt x="0" y="29"/>
                  </a:lnTo>
                  <a:lnTo>
                    <a:pt x="1" y="26"/>
                  </a:lnTo>
                  <a:lnTo>
                    <a:pt x="2" y="23"/>
                  </a:lnTo>
                  <a:lnTo>
                    <a:pt x="3" y="21"/>
                  </a:lnTo>
                  <a:lnTo>
                    <a:pt x="4" y="18"/>
                  </a:lnTo>
                  <a:lnTo>
                    <a:pt x="6" y="16"/>
                  </a:lnTo>
                  <a:lnTo>
                    <a:pt x="8" y="14"/>
                  </a:lnTo>
                  <a:lnTo>
                    <a:pt x="9" y="13"/>
                  </a:lnTo>
                  <a:lnTo>
                    <a:pt x="11" y="11"/>
                  </a:lnTo>
                  <a:close/>
                  <a:moveTo>
                    <a:pt x="71" y="50"/>
                  </a:moveTo>
                  <a:lnTo>
                    <a:pt x="72" y="49"/>
                  </a:lnTo>
                  <a:lnTo>
                    <a:pt x="73" y="48"/>
                  </a:lnTo>
                  <a:lnTo>
                    <a:pt x="74" y="46"/>
                  </a:lnTo>
                  <a:lnTo>
                    <a:pt x="74" y="45"/>
                  </a:lnTo>
                  <a:lnTo>
                    <a:pt x="75" y="43"/>
                  </a:lnTo>
                  <a:lnTo>
                    <a:pt x="75" y="42"/>
                  </a:lnTo>
                  <a:lnTo>
                    <a:pt x="76" y="40"/>
                  </a:lnTo>
                  <a:lnTo>
                    <a:pt x="76" y="38"/>
                  </a:lnTo>
                  <a:lnTo>
                    <a:pt x="75" y="36"/>
                  </a:lnTo>
                  <a:lnTo>
                    <a:pt x="74" y="34"/>
                  </a:lnTo>
                  <a:lnTo>
                    <a:pt x="73" y="32"/>
                  </a:lnTo>
                  <a:lnTo>
                    <a:pt x="72" y="30"/>
                  </a:lnTo>
                  <a:lnTo>
                    <a:pt x="70" y="28"/>
                  </a:lnTo>
                  <a:lnTo>
                    <a:pt x="68" y="26"/>
                  </a:lnTo>
                  <a:lnTo>
                    <a:pt x="65" y="24"/>
                  </a:lnTo>
                  <a:lnTo>
                    <a:pt x="62" y="21"/>
                  </a:lnTo>
                  <a:lnTo>
                    <a:pt x="58" y="19"/>
                  </a:lnTo>
                  <a:lnTo>
                    <a:pt x="55" y="18"/>
                  </a:lnTo>
                  <a:lnTo>
                    <a:pt x="51" y="16"/>
                  </a:lnTo>
                  <a:lnTo>
                    <a:pt x="48" y="15"/>
                  </a:lnTo>
                  <a:lnTo>
                    <a:pt x="45" y="14"/>
                  </a:lnTo>
                  <a:lnTo>
                    <a:pt x="42" y="14"/>
                  </a:lnTo>
                  <a:lnTo>
                    <a:pt x="40" y="14"/>
                  </a:lnTo>
                  <a:lnTo>
                    <a:pt x="37" y="14"/>
                  </a:lnTo>
                  <a:lnTo>
                    <a:pt x="35" y="14"/>
                  </a:lnTo>
                  <a:lnTo>
                    <a:pt x="32" y="14"/>
                  </a:lnTo>
                  <a:lnTo>
                    <a:pt x="30" y="15"/>
                  </a:lnTo>
                  <a:lnTo>
                    <a:pt x="29" y="15"/>
                  </a:lnTo>
                  <a:lnTo>
                    <a:pt x="27" y="16"/>
                  </a:lnTo>
                  <a:lnTo>
                    <a:pt x="25" y="17"/>
                  </a:lnTo>
                  <a:lnTo>
                    <a:pt x="24" y="18"/>
                  </a:lnTo>
                  <a:lnTo>
                    <a:pt x="23" y="19"/>
                  </a:lnTo>
                  <a:lnTo>
                    <a:pt x="21" y="20"/>
                  </a:lnTo>
                  <a:lnTo>
                    <a:pt x="20" y="21"/>
                  </a:lnTo>
                  <a:lnTo>
                    <a:pt x="19" y="23"/>
                  </a:lnTo>
                  <a:lnTo>
                    <a:pt x="19" y="24"/>
                  </a:lnTo>
                  <a:lnTo>
                    <a:pt x="18" y="26"/>
                  </a:lnTo>
                  <a:lnTo>
                    <a:pt x="17" y="27"/>
                  </a:lnTo>
                  <a:lnTo>
                    <a:pt x="17" y="29"/>
                  </a:lnTo>
                  <a:lnTo>
                    <a:pt x="17" y="31"/>
                  </a:lnTo>
                  <a:lnTo>
                    <a:pt x="18" y="33"/>
                  </a:lnTo>
                  <a:lnTo>
                    <a:pt x="19" y="35"/>
                  </a:lnTo>
                  <a:lnTo>
                    <a:pt x="20" y="37"/>
                  </a:lnTo>
                  <a:lnTo>
                    <a:pt x="21" y="39"/>
                  </a:lnTo>
                  <a:lnTo>
                    <a:pt x="23" y="41"/>
                  </a:lnTo>
                  <a:lnTo>
                    <a:pt x="25" y="43"/>
                  </a:lnTo>
                  <a:lnTo>
                    <a:pt x="28" y="45"/>
                  </a:lnTo>
                  <a:lnTo>
                    <a:pt x="32" y="48"/>
                  </a:lnTo>
                  <a:lnTo>
                    <a:pt x="35" y="50"/>
                  </a:lnTo>
                  <a:lnTo>
                    <a:pt x="38" y="51"/>
                  </a:lnTo>
                  <a:lnTo>
                    <a:pt x="42" y="53"/>
                  </a:lnTo>
                  <a:lnTo>
                    <a:pt x="45" y="54"/>
                  </a:lnTo>
                  <a:lnTo>
                    <a:pt x="48" y="55"/>
                  </a:lnTo>
                  <a:lnTo>
                    <a:pt x="51" y="55"/>
                  </a:lnTo>
                  <a:lnTo>
                    <a:pt x="53" y="55"/>
                  </a:lnTo>
                  <a:lnTo>
                    <a:pt x="56" y="55"/>
                  </a:lnTo>
                  <a:lnTo>
                    <a:pt x="58" y="55"/>
                  </a:lnTo>
                  <a:lnTo>
                    <a:pt x="60" y="55"/>
                  </a:lnTo>
                  <a:lnTo>
                    <a:pt x="63" y="54"/>
                  </a:lnTo>
                  <a:lnTo>
                    <a:pt x="65" y="53"/>
                  </a:lnTo>
                  <a:lnTo>
                    <a:pt x="66" y="53"/>
                  </a:lnTo>
                  <a:lnTo>
                    <a:pt x="68" y="52"/>
                  </a:lnTo>
                  <a:lnTo>
                    <a:pt x="69" y="51"/>
                  </a:lnTo>
                  <a:lnTo>
                    <a:pt x="71" y="50"/>
                  </a:lnTo>
                  <a:close/>
                </a:path>
              </a:pathLst>
            </a:custGeom>
            <a:solidFill>
              <a:srgbClr val="000000"/>
            </a:solidFill>
            <a:ln w="9525">
              <a:noFill/>
              <a:round/>
              <a:headEnd/>
              <a:tailEnd/>
            </a:ln>
          </p:spPr>
          <p:txBody>
            <a:bodyPr/>
            <a:lstStyle/>
            <a:p>
              <a:endParaRPr lang="en-US"/>
            </a:p>
          </p:txBody>
        </p:sp>
        <p:sp>
          <p:nvSpPr>
            <p:cNvPr id="119" name="Freeform 119"/>
            <p:cNvSpPr>
              <a:spLocks/>
            </p:cNvSpPr>
            <p:nvPr/>
          </p:nvSpPr>
          <p:spPr bwMode="auto">
            <a:xfrm>
              <a:off x="2843" y="1444"/>
              <a:ext cx="113" cy="84"/>
            </a:xfrm>
            <a:custGeom>
              <a:avLst/>
              <a:gdLst/>
              <a:ahLst/>
              <a:cxnLst>
                <a:cxn ang="0">
                  <a:pos x="34" y="10"/>
                </a:cxn>
                <a:cxn ang="0">
                  <a:pos x="45" y="0"/>
                </a:cxn>
                <a:cxn ang="0">
                  <a:pos x="113" y="44"/>
                </a:cxn>
                <a:cxn ang="0">
                  <a:pos x="102" y="55"/>
                </a:cxn>
                <a:cxn ang="0">
                  <a:pos x="30" y="43"/>
                </a:cxn>
                <a:cxn ang="0">
                  <a:pos x="30" y="43"/>
                </a:cxn>
                <a:cxn ang="0">
                  <a:pos x="79" y="74"/>
                </a:cxn>
                <a:cxn ang="0">
                  <a:pos x="68" y="84"/>
                </a:cxn>
                <a:cxn ang="0">
                  <a:pos x="0" y="40"/>
                </a:cxn>
                <a:cxn ang="0">
                  <a:pos x="12" y="29"/>
                </a:cxn>
                <a:cxn ang="0">
                  <a:pos x="81" y="41"/>
                </a:cxn>
                <a:cxn ang="0">
                  <a:pos x="82" y="41"/>
                </a:cxn>
                <a:cxn ang="0">
                  <a:pos x="34" y="10"/>
                </a:cxn>
              </a:cxnLst>
              <a:rect l="0" t="0" r="r" b="b"/>
              <a:pathLst>
                <a:path w="113" h="84">
                  <a:moveTo>
                    <a:pt x="34" y="10"/>
                  </a:moveTo>
                  <a:lnTo>
                    <a:pt x="45" y="0"/>
                  </a:lnTo>
                  <a:lnTo>
                    <a:pt x="113" y="44"/>
                  </a:lnTo>
                  <a:lnTo>
                    <a:pt x="102" y="55"/>
                  </a:lnTo>
                  <a:lnTo>
                    <a:pt x="30" y="43"/>
                  </a:lnTo>
                  <a:lnTo>
                    <a:pt x="30" y="43"/>
                  </a:lnTo>
                  <a:lnTo>
                    <a:pt x="79" y="74"/>
                  </a:lnTo>
                  <a:lnTo>
                    <a:pt x="68" y="84"/>
                  </a:lnTo>
                  <a:lnTo>
                    <a:pt x="0" y="40"/>
                  </a:lnTo>
                  <a:lnTo>
                    <a:pt x="12" y="29"/>
                  </a:lnTo>
                  <a:lnTo>
                    <a:pt x="81" y="41"/>
                  </a:lnTo>
                  <a:lnTo>
                    <a:pt x="82" y="41"/>
                  </a:lnTo>
                  <a:lnTo>
                    <a:pt x="34" y="10"/>
                  </a:lnTo>
                  <a:close/>
                </a:path>
              </a:pathLst>
            </a:custGeom>
            <a:solidFill>
              <a:srgbClr val="000000"/>
            </a:solidFill>
            <a:ln w="9525">
              <a:noFill/>
              <a:round/>
              <a:headEnd/>
              <a:tailEnd/>
            </a:ln>
          </p:spPr>
          <p:txBody>
            <a:bodyPr/>
            <a:lstStyle/>
            <a:p>
              <a:endParaRPr lang="en-US"/>
            </a:p>
          </p:txBody>
        </p:sp>
        <p:sp>
          <p:nvSpPr>
            <p:cNvPr id="120" name="Freeform 120"/>
            <p:cNvSpPr>
              <a:spLocks/>
            </p:cNvSpPr>
            <p:nvPr/>
          </p:nvSpPr>
          <p:spPr bwMode="auto">
            <a:xfrm>
              <a:off x="2906" y="1407"/>
              <a:ext cx="94" cy="66"/>
            </a:xfrm>
            <a:custGeom>
              <a:avLst/>
              <a:gdLst/>
              <a:ahLst/>
              <a:cxnLst>
                <a:cxn ang="0">
                  <a:pos x="51" y="52"/>
                </a:cxn>
                <a:cxn ang="0">
                  <a:pos x="56" y="53"/>
                </a:cxn>
                <a:cxn ang="0">
                  <a:pos x="62" y="53"/>
                </a:cxn>
                <a:cxn ang="0">
                  <a:pos x="69" y="49"/>
                </a:cxn>
                <a:cxn ang="0">
                  <a:pos x="74" y="45"/>
                </a:cxn>
                <a:cxn ang="0">
                  <a:pos x="77" y="41"/>
                </a:cxn>
                <a:cxn ang="0">
                  <a:pos x="77" y="37"/>
                </a:cxn>
                <a:cxn ang="0">
                  <a:pos x="75" y="33"/>
                </a:cxn>
                <a:cxn ang="0">
                  <a:pos x="71" y="31"/>
                </a:cxn>
                <a:cxn ang="0">
                  <a:pos x="66" y="31"/>
                </a:cxn>
                <a:cxn ang="0">
                  <a:pos x="62" y="32"/>
                </a:cxn>
                <a:cxn ang="0">
                  <a:pos x="57" y="34"/>
                </a:cxn>
                <a:cxn ang="0">
                  <a:pos x="43" y="42"/>
                </a:cxn>
                <a:cxn ang="0">
                  <a:pos x="35" y="45"/>
                </a:cxn>
                <a:cxn ang="0">
                  <a:pos x="25" y="47"/>
                </a:cxn>
                <a:cxn ang="0">
                  <a:pos x="15" y="45"/>
                </a:cxn>
                <a:cxn ang="0">
                  <a:pos x="7" y="40"/>
                </a:cxn>
                <a:cxn ang="0">
                  <a:pos x="2" y="34"/>
                </a:cxn>
                <a:cxn ang="0">
                  <a:pos x="0" y="25"/>
                </a:cxn>
                <a:cxn ang="0">
                  <a:pos x="4" y="15"/>
                </a:cxn>
                <a:cxn ang="0">
                  <a:pos x="16" y="5"/>
                </a:cxn>
                <a:cxn ang="0">
                  <a:pos x="29" y="0"/>
                </a:cxn>
                <a:cxn ang="0">
                  <a:pos x="41" y="0"/>
                </a:cxn>
                <a:cxn ang="0">
                  <a:pos x="50" y="3"/>
                </a:cxn>
                <a:cxn ang="0">
                  <a:pos x="42" y="14"/>
                </a:cxn>
                <a:cxn ang="0">
                  <a:pos x="38" y="13"/>
                </a:cxn>
                <a:cxn ang="0">
                  <a:pos x="33" y="12"/>
                </a:cxn>
                <a:cxn ang="0">
                  <a:pos x="27" y="14"/>
                </a:cxn>
                <a:cxn ang="0">
                  <a:pos x="20" y="19"/>
                </a:cxn>
                <a:cxn ang="0">
                  <a:pos x="18" y="22"/>
                </a:cxn>
                <a:cxn ang="0">
                  <a:pos x="16" y="26"/>
                </a:cxn>
                <a:cxn ang="0">
                  <a:pos x="17" y="29"/>
                </a:cxn>
                <a:cxn ang="0">
                  <a:pos x="21" y="32"/>
                </a:cxn>
                <a:cxn ang="0">
                  <a:pos x="24" y="33"/>
                </a:cxn>
                <a:cxn ang="0">
                  <a:pos x="28" y="33"/>
                </a:cxn>
                <a:cxn ang="0">
                  <a:pos x="31" y="32"/>
                </a:cxn>
                <a:cxn ang="0">
                  <a:pos x="50" y="22"/>
                </a:cxn>
                <a:cxn ang="0">
                  <a:pos x="58" y="19"/>
                </a:cxn>
                <a:cxn ang="0">
                  <a:pos x="66" y="17"/>
                </a:cxn>
                <a:cxn ang="0">
                  <a:pos x="74" y="17"/>
                </a:cxn>
                <a:cxn ang="0">
                  <a:pos x="83" y="21"/>
                </a:cxn>
                <a:cxn ang="0">
                  <a:pos x="93" y="31"/>
                </a:cxn>
                <a:cxn ang="0">
                  <a:pos x="93" y="41"/>
                </a:cxn>
                <a:cxn ang="0">
                  <a:pos x="88" y="49"/>
                </a:cxn>
                <a:cxn ang="0">
                  <a:pos x="84" y="55"/>
                </a:cxn>
                <a:cxn ang="0">
                  <a:pos x="69" y="64"/>
                </a:cxn>
                <a:cxn ang="0">
                  <a:pos x="56" y="66"/>
                </a:cxn>
                <a:cxn ang="0">
                  <a:pos x="45" y="64"/>
                </a:cxn>
                <a:cxn ang="0">
                  <a:pos x="37" y="61"/>
                </a:cxn>
              </a:cxnLst>
              <a:rect l="0" t="0" r="r" b="b"/>
              <a:pathLst>
                <a:path w="94" h="66">
                  <a:moveTo>
                    <a:pt x="48" y="51"/>
                  </a:moveTo>
                  <a:lnTo>
                    <a:pt x="49" y="51"/>
                  </a:lnTo>
                  <a:lnTo>
                    <a:pt x="50" y="52"/>
                  </a:lnTo>
                  <a:lnTo>
                    <a:pt x="51" y="52"/>
                  </a:lnTo>
                  <a:lnTo>
                    <a:pt x="52" y="53"/>
                  </a:lnTo>
                  <a:lnTo>
                    <a:pt x="53" y="53"/>
                  </a:lnTo>
                  <a:lnTo>
                    <a:pt x="54" y="53"/>
                  </a:lnTo>
                  <a:lnTo>
                    <a:pt x="56" y="53"/>
                  </a:lnTo>
                  <a:lnTo>
                    <a:pt x="57" y="53"/>
                  </a:lnTo>
                  <a:lnTo>
                    <a:pt x="59" y="53"/>
                  </a:lnTo>
                  <a:lnTo>
                    <a:pt x="60" y="53"/>
                  </a:lnTo>
                  <a:lnTo>
                    <a:pt x="62" y="53"/>
                  </a:lnTo>
                  <a:lnTo>
                    <a:pt x="64" y="52"/>
                  </a:lnTo>
                  <a:lnTo>
                    <a:pt x="66" y="51"/>
                  </a:lnTo>
                  <a:lnTo>
                    <a:pt x="67" y="50"/>
                  </a:lnTo>
                  <a:lnTo>
                    <a:pt x="69" y="49"/>
                  </a:lnTo>
                  <a:lnTo>
                    <a:pt x="71" y="48"/>
                  </a:lnTo>
                  <a:lnTo>
                    <a:pt x="72" y="47"/>
                  </a:lnTo>
                  <a:lnTo>
                    <a:pt x="73" y="46"/>
                  </a:lnTo>
                  <a:lnTo>
                    <a:pt x="74" y="45"/>
                  </a:lnTo>
                  <a:lnTo>
                    <a:pt x="75" y="44"/>
                  </a:lnTo>
                  <a:lnTo>
                    <a:pt x="75" y="43"/>
                  </a:lnTo>
                  <a:lnTo>
                    <a:pt x="76" y="42"/>
                  </a:lnTo>
                  <a:lnTo>
                    <a:pt x="77" y="41"/>
                  </a:lnTo>
                  <a:lnTo>
                    <a:pt x="77" y="40"/>
                  </a:lnTo>
                  <a:lnTo>
                    <a:pt x="77" y="39"/>
                  </a:lnTo>
                  <a:lnTo>
                    <a:pt x="77" y="38"/>
                  </a:lnTo>
                  <a:lnTo>
                    <a:pt x="77" y="37"/>
                  </a:lnTo>
                  <a:lnTo>
                    <a:pt x="77" y="36"/>
                  </a:lnTo>
                  <a:lnTo>
                    <a:pt x="77" y="35"/>
                  </a:lnTo>
                  <a:lnTo>
                    <a:pt x="76" y="34"/>
                  </a:lnTo>
                  <a:lnTo>
                    <a:pt x="75" y="33"/>
                  </a:lnTo>
                  <a:lnTo>
                    <a:pt x="74" y="32"/>
                  </a:lnTo>
                  <a:lnTo>
                    <a:pt x="73" y="31"/>
                  </a:lnTo>
                  <a:lnTo>
                    <a:pt x="72" y="31"/>
                  </a:lnTo>
                  <a:lnTo>
                    <a:pt x="71" y="31"/>
                  </a:lnTo>
                  <a:lnTo>
                    <a:pt x="69" y="30"/>
                  </a:lnTo>
                  <a:lnTo>
                    <a:pt x="69" y="30"/>
                  </a:lnTo>
                  <a:lnTo>
                    <a:pt x="67" y="30"/>
                  </a:lnTo>
                  <a:lnTo>
                    <a:pt x="66" y="31"/>
                  </a:lnTo>
                  <a:lnTo>
                    <a:pt x="65" y="31"/>
                  </a:lnTo>
                  <a:lnTo>
                    <a:pt x="64" y="31"/>
                  </a:lnTo>
                  <a:lnTo>
                    <a:pt x="63" y="31"/>
                  </a:lnTo>
                  <a:lnTo>
                    <a:pt x="62" y="32"/>
                  </a:lnTo>
                  <a:lnTo>
                    <a:pt x="60" y="33"/>
                  </a:lnTo>
                  <a:lnTo>
                    <a:pt x="59" y="33"/>
                  </a:lnTo>
                  <a:lnTo>
                    <a:pt x="58" y="34"/>
                  </a:lnTo>
                  <a:lnTo>
                    <a:pt x="57" y="34"/>
                  </a:lnTo>
                  <a:lnTo>
                    <a:pt x="55" y="35"/>
                  </a:lnTo>
                  <a:lnTo>
                    <a:pt x="48" y="39"/>
                  </a:lnTo>
                  <a:lnTo>
                    <a:pt x="45" y="41"/>
                  </a:lnTo>
                  <a:lnTo>
                    <a:pt x="43" y="42"/>
                  </a:lnTo>
                  <a:lnTo>
                    <a:pt x="41" y="43"/>
                  </a:lnTo>
                  <a:lnTo>
                    <a:pt x="39" y="44"/>
                  </a:lnTo>
                  <a:lnTo>
                    <a:pt x="37" y="44"/>
                  </a:lnTo>
                  <a:lnTo>
                    <a:pt x="35" y="45"/>
                  </a:lnTo>
                  <a:lnTo>
                    <a:pt x="32" y="46"/>
                  </a:lnTo>
                  <a:lnTo>
                    <a:pt x="30" y="46"/>
                  </a:lnTo>
                  <a:lnTo>
                    <a:pt x="28" y="47"/>
                  </a:lnTo>
                  <a:lnTo>
                    <a:pt x="25" y="47"/>
                  </a:lnTo>
                  <a:lnTo>
                    <a:pt x="23" y="47"/>
                  </a:lnTo>
                  <a:lnTo>
                    <a:pt x="20" y="46"/>
                  </a:lnTo>
                  <a:lnTo>
                    <a:pt x="18" y="45"/>
                  </a:lnTo>
                  <a:lnTo>
                    <a:pt x="15" y="45"/>
                  </a:lnTo>
                  <a:lnTo>
                    <a:pt x="12" y="43"/>
                  </a:lnTo>
                  <a:lnTo>
                    <a:pt x="10" y="42"/>
                  </a:lnTo>
                  <a:lnTo>
                    <a:pt x="8" y="41"/>
                  </a:lnTo>
                  <a:lnTo>
                    <a:pt x="7" y="40"/>
                  </a:lnTo>
                  <a:lnTo>
                    <a:pt x="5" y="38"/>
                  </a:lnTo>
                  <a:lnTo>
                    <a:pt x="4" y="37"/>
                  </a:lnTo>
                  <a:lnTo>
                    <a:pt x="3" y="35"/>
                  </a:lnTo>
                  <a:lnTo>
                    <a:pt x="2" y="34"/>
                  </a:lnTo>
                  <a:lnTo>
                    <a:pt x="1" y="32"/>
                  </a:lnTo>
                  <a:lnTo>
                    <a:pt x="0" y="30"/>
                  </a:lnTo>
                  <a:lnTo>
                    <a:pt x="0" y="28"/>
                  </a:lnTo>
                  <a:lnTo>
                    <a:pt x="0" y="25"/>
                  </a:lnTo>
                  <a:lnTo>
                    <a:pt x="0" y="23"/>
                  </a:lnTo>
                  <a:lnTo>
                    <a:pt x="1" y="21"/>
                  </a:lnTo>
                  <a:lnTo>
                    <a:pt x="3" y="18"/>
                  </a:lnTo>
                  <a:lnTo>
                    <a:pt x="4" y="15"/>
                  </a:lnTo>
                  <a:lnTo>
                    <a:pt x="7" y="13"/>
                  </a:lnTo>
                  <a:lnTo>
                    <a:pt x="10" y="10"/>
                  </a:lnTo>
                  <a:lnTo>
                    <a:pt x="13" y="7"/>
                  </a:lnTo>
                  <a:lnTo>
                    <a:pt x="16" y="5"/>
                  </a:lnTo>
                  <a:lnTo>
                    <a:pt x="20" y="3"/>
                  </a:lnTo>
                  <a:lnTo>
                    <a:pt x="23" y="2"/>
                  </a:lnTo>
                  <a:lnTo>
                    <a:pt x="26" y="1"/>
                  </a:lnTo>
                  <a:lnTo>
                    <a:pt x="29" y="0"/>
                  </a:lnTo>
                  <a:lnTo>
                    <a:pt x="32" y="0"/>
                  </a:lnTo>
                  <a:lnTo>
                    <a:pt x="35" y="0"/>
                  </a:lnTo>
                  <a:lnTo>
                    <a:pt x="38" y="0"/>
                  </a:lnTo>
                  <a:lnTo>
                    <a:pt x="41" y="0"/>
                  </a:lnTo>
                  <a:lnTo>
                    <a:pt x="43" y="1"/>
                  </a:lnTo>
                  <a:lnTo>
                    <a:pt x="46" y="1"/>
                  </a:lnTo>
                  <a:lnTo>
                    <a:pt x="48" y="2"/>
                  </a:lnTo>
                  <a:lnTo>
                    <a:pt x="50" y="3"/>
                  </a:lnTo>
                  <a:lnTo>
                    <a:pt x="52" y="4"/>
                  </a:lnTo>
                  <a:lnTo>
                    <a:pt x="54" y="5"/>
                  </a:lnTo>
                  <a:lnTo>
                    <a:pt x="43" y="15"/>
                  </a:lnTo>
                  <a:lnTo>
                    <a:pt x="42" y="14"/>
                  </a:lnTo>
                  <a:lnTo>
                    <a:pt x="41" y="14"/>
                  </a:lnTo>
                  <a:lnTo>
                    <a:pt x="40" y="14"/>
                  </a:lnTo>
                  <a:lnTo>
                    <a:pt x="39" y="13"/>
                  </a:lnTo>
                  <a:lnTo>
                    <a:pt x="38" y="13"/>
                  </a:lnTo>
                  <a:lnTo>
                    <a:pt x="37" y="13"/>
                  </a:lnTo>
                  <a:lnTo>
                    <a:pt x="36" y="12"/>
                  </a:lnTo>
                  <a:lnTo>
                    <a:pt x="34" y="12"/>
                  </a:lnTo>
                  <a:lnTo>
                    <a:pt x="33" y="12"/>
                  </a:lnTo>
                  <a:lnTo>
                    <a:pt x="31" y="13"/>
                  </a:lnTo>
                  <a:lnTo>
                    <a:pt x="30" y="13"/>
                  </a:lnTo>
                  <a:lnTo>
                    <a:pt x="28" y="13"/>
                  </a:lnTo>
                  <a:lnTo>
                    <a:pt x="27" y="14"/>
                  </a:lnTo>
                  <a:lnTo>
                    <a:pt x="25" y="15"/>
                  </a:lnTo>
                  <a:lnTo>
                    <a:pt x="23" y="17"/>
                  </a:lnTo>
                  <a:lnTo>
                    <a:pt x="21" y="18"/>
                  </a:lnTo>
                  <a:lnTo>
                    <a:pt x="20" y="19"/>
                  </a:lnTo>
                  <a:lnTo>
                    <a:pt x="19" y="20"/>
                  </a:lnTo>
                  <a:lnTo>
                    <a:pt x="19" y="20"/>
                  </a:lnTo>
                  <a:lnTo>
                    <a:pt x="18" y="21"/>
                  </a:lnTo>
                  <a:lnTo>
                    <a:pt x="18" y="22"/>
                  </a:lnTo>
                  <a:lnTo>
                    <a:pt x="17" y="23"/>
                  </a:lnTo>
                  <a:lnTo>
                    <a:pt x="17" y="24"/>
                  </a:lnTo>
                  <a:lnTo>
                    <a:pt x="16" y="25"/>
                  </a:lnTo>
                  <a:lnTo>
                    <a:pt x="16" y="26"/>
                  </a:lnTo>
                  <a:lnTo>
                    <a:pt x="16" y="26"/>
                  </a:lnTo>
                  <a:lnTo>
                    <a:pt x="16" y="27"/>
                  </a:lnTo>
                  <a:lnTo>
                    <a:pt x="17" y="28"/>
                  </a:lnTo>
                  <a:lnTo>
                    <a:pt x="17" y="29"/>
                  </a:lnTo>
                  <a:lnTo>
                    <a:pt x="18" y="30"/>
                  </a:lnTo>
                  <a:lnTo>
                    <a:pt x="19" y="31"/>
                  </a:lnTo>
                  <a:lnTo>
                    <a:pt x="20" y="32"/>
                  </a:lnTo>
                  <a:lnTo>
                    <a:pt x="21" y="32"/>
                  </a:lnTo>
                  <a:lnTo>
                    <a:pt x="22" y="33"/>
                  </a:lnTo>
                  <a:lnTo>
                    <a:pt x="23" y="33"/>
                  </a:lnTo>
                  <a:lnTo>
                    <a:pt x="24" y="33"/>
                  </a:lnTo>
                  <a:lnTo>
                    <a:pt x="24" y="33"/>
                  </a:lnTo>
                  <a:lnTo>
                    <a:pt x="25" y="33"/>
                  </a:lnTo>
                  <a:lnTo>
                    <a:pt x="26" y="33"/>
                  </a:lnTo>
                  <a:lnTo>
                    <a:pt x="27" y="33"/>
                  </a:lnTo>
                  <a:lnTo>
                    <a:pt x="28" y="33"/>
                  </a:lnTo>
                  <a:lnTo>
                    <a:pt x="29" y="33"/>
                  </a:lnTo>
                  <a:lnTo>
                    <a:pt x="29" y="33"/>
                  </a:lnTo>
                  <a:lnTo>
                    <a:pt x="30" y="32"/>
                  </a:lnTo>
                  <a:lnTo>
                    <a:pt x="31" y="32"/>
                  </a:lnTo>
                  <a:lnTo>
                    <a:pt x="31" y="32"/>
                  </a:lnTo>
                  <a:lnTo>
                    <a:pt x="32" y="31"/>
                  </a:lnTo>
                  <a:lnTo>
                    <a:pt x="33" y="31"/>
                  </a:lnTo>
                  <a:lnTo>
                    <a:pt x="50" y="22"/>
                  </a:lnTo>
                  <a:lnTo>
                    <a:pt x="52" y="21"/>
                  </a:lnTo>
                  <a:lnTo>
                    <a:pt x="54" y="20"/>
                  </a:lnTo>
                  <a:lnTo>
                    <a:pt x="56" y="19"/>
                  </a:lnTo>
                  <a:lnTo>
                    <a:pt x="58" y="19"/>
                  </a:lnTo>
                  <a:lnTo>
                    <a:pt x="60" y="18"/>
                  </a:lnTo>
                  <a:lnTo>
                    <a:pt x="62" y="17"/>
                  </a:lnTo>
                  <a:lnTo>
                    <a:pt x="64" y="17"/>
                  </a:lnTo>
                  <a:lnTo>
                    <a:pt x="66" y="17"/>
                  </a:lnTo>
                  <a:lnTo>
                    <a:pt x="68" y="17"/>
                  </a:lnTo>
                  <a:lnTo>
                    <a:pt x="70" y="17"/>
                  </a:lnTo>
                  <a:lnTo>
                    <a:pt x="72" y="17"/>
                  </a:lnTo>
                  <a:lnTo>
                    <a:pt x="74" y="17"/>
                  </a:lnTo>
                  <a:lnTo>
                    <a:pt x="76" y="18"/>
                  </a:lnTo>
                  <a:lnTo>
                    <a:pt x="79" y="19"/>
                  </a:lnTo>
                  <a:lnTo>
                    <a:pt x="81" y="20"/>
                  </a:lnTo>
                  <a:lnTo>
                    <a:pt x="83" y="21"/>
                  </a:lnTo>
                  <a:lnTo>
                    <a:pt x="86" y="24"/>
                  </a:lnTo>
                  <a:lnTo>
                    <a:pt x="89" y="26"/>
                  </a:lnTo>
                  <a:lnTo>
                    <a:pt x="91" y="29"/>
                  </a:lnTo>
                  <a:lnTo>
                    <a:pt x="93" y="31"/>
                  </a:lnTo>
                  <a:lnTo>
                    <a:pt x="93" y="34"/>
                  </a:lnTo>
                  <a:lnTo>
                    <a:pt x="94" y="36"/>
                  </a:lnTo>
                  <a:lnTo>
                    <a:pt x="94" y="39"/>
                  </a:lnTo>
                  <a:lnTo>
                    <a:pt x="93" y="41"/>
                  </a:lnTo>
                  <a:lnTo>
                    <a:pt x="92" y="44"/>
                  </a:lnTo>
                  <a:lnTo>
                    <a:pt x="91" y="46"/>
                  </a:lnTo>
                  <a:lnTo>
                    <a:pt x="90" y="48"/>
                  </a:lnTo>
                  <a:lnTo>
                    <a:pt x="88" y="49"/>
                  </a:lnTo>
                  <a:lnTo>
                    <a:pt x="87" y="51"/>
                  </a:lnTo>
                  <a:lnTo>
                    <a:pt x="86" y="52"/>
                  </a:lnTo>
                  <a:lnTo>
                    <a:pt x="85" y="53"/>
                  </a:lnTo>
                  <a:lnTo>
                    <a:pt x="84" y="55"/>
                  </a:lnTo>
                  <a:lnTo>
                    <a:pt x="80" y="58"/>
                  </a:lnTo>
                  <a:lnTo>
                    <a:pt x="76" y="60"/>
                  </a:lnTo>
                  <a:lnTo>
                    <a:pt x="72" y="62"/>
                  </a:lnTo>
                  <a:lnTo>
                    <a:pt x="69" y="64"/>
                  </a:lnTo>
                  <a:lnTo>
                    <a:pt x="66" y="65"/>
                  </a:lnTo>
                  <a:lnTo>
                    <a:pt x="62" y="66"/>
                  </a:lnTo>
                  <a:lnTo>
                    <a:pt x="59" y="66"/>
                  </a:lnTo>
                  <a:lnTo>
                    <a:pt x="56" y="66"/>
                  </a:lnTo>
                  <a:lnTo>
                    <a:pt x="53" y="66"/>
                  </a:lnTo>
                  <a:lnTo>
                    <a:pt x="50" y="66"/>
                  </a:lnTo>
                  <a:lnTo>
                    <a:pt x="48" y="65"/>
                  </a:lnTo>
                  <a:lnTo>
                    <a:pt x="45" y="64"/>
                  </a:lnTo>
                  <a:lnTo>
                    <a:pt x="43" y="63"/>
                  </a:lnTo>
                  <a:lnTo>
                    <a:pt x="41" y="63"/>
                  </a:lnTo>
                  <a:lnTo>
                    <a:pt x="39" y="61"/>
                  </a:lnTo>
                  <a:lnTo>
                    <a:pt x="37" y="61"/>
                  </a:lnTo>
                  <a:lnTo>
                    <a:pt x="48" y="51"/>
                  </a:lnTo>
                  <a:close/>
                </a:path>
              </a:pathLst>
            </a:custGeom>
            <a:solidFill>
              <a:srgbClr val="000000"/>
            </a:solidFill>
            <a:ln w="9525">
              <a:noFill/>
              <a:round/>
              <a:headEnd/>
              <a:tailEnd/>
            </a:ln>
          </p:spPr>
          <p:txBody>
            <a:bodyPr/>
            <a:lstStyle/>
            <a:p>
              <a:endParaRPr lang="en-US"/>
            </a:p>
          </p:txBody>
        </p:sp>
        <p:sp>
          <p:nvSpPr>
            <p:cNvPr id="121" name="Freeform 121"/>
            <p:cNvSpPr>
              <a:spLocks/>
            </p:cNvSpPr>
            <p:nvPr/>
          </p:nvSpPr>
          <p:spPr bwMode="auto">
            <a:xfrm>
              <a:off x="3645" y="1813"/>
              <a:ext cx="91" cy="67"/>
            </a:xfrm>
            <a:custGeom>
              <a:avLst/>
              <a:gdLst/>
              <a:ahLst/>
              <a:cxnLst>
                <a:cxn ang="0">
                  <a:pos x="44" y="14"/>
                </a:cxn>
                <a:cxn ang="0">
                  <a:pos x="40" y="13"/>
                </a:cxn>
                <a:cxn ang="0">
                  <a:pos x="36" y="13"/>
                </a:cxn>
                <a:cxn ang="0">
                  <a:pos x="31" y="13"/>
                </a:cxn>
                <a:cxn ang="0">
                  <a:pos x="26" y="15"/>
                </a:cxn>
                <a:cxn ang="0">
                  <a:pos x="21" y="19"/>
                </a:cxn>
                <a:cxn ang="0">
                  <a:pos x="19" y="23"/>
                </a:cxn>
                <a:cxn ang="0">
                  <a:pos x="18" y="27"/>
                </a:cxn>
                <a:cxn ang="0">
                  <a:pos x="19" y="33"/>
                </a:cxn>
                <a:cxn ang="0">
                  <a:pos x="24" y="39"/>
                </a:cxn>
                <a:cxn ang="0">
                  <a:pos x="33" y="46"/>
                </a:cxn>
                <a:cxn ang="0">
                  <a:pos x="40" y="49"/>
                </a:cxn>
                <a:cxn ang="0">
                  <a:pos x="47" y="52"/>
                </a:cxn>
                <a:cxn ang="0">
                  <a:pos x="54" y="53"/>
                </a:cxn>
                <a:cxn ang="0">
                  <a:pos x="61" y="53"/>
                </a:cxn>
                <a:cxn ang="0">
                  <a:pos x="68" y="50"/>
                </a:cxn>
                <a:cxn ang="0">
                  <a:pos x="72" y="46"/>
                </a:cxn>
                <a:cxn ang="0">
                  <a:pos x="74" y="43"/>
                </a:cxn>
                <a:cxn ang="0">
                  <a:pos x="74" y="39"/>
                </a:cxn>
                <a:cxn ang="0">
                  <a:pos x="73" y="36"/>
                </a:cxn>
                <a:cxn ang="0">
                  <a:pos x="71" y="32"/>
                </a:cxn>
                <a:cxn ang="0">
                  <a:pos x="81" y="19"/>
                </a:cxn>
                <a:cxn ang="0">
                  <a:pos x="86" y="26"/>
                </a:cxn>
                <a:cxn ang="0">
                  <a:pos x="90" y="33"/>
                </a:cxn>
                <a:cxn ang="0">
                  <a:pos x="91" y="40"/>
                </a:cxn>
                <a:cxn ang="0">
                  <a:pos x="89" y="47"/>
                </a:cxn>
                <a:cxn ang="0">
                  <a:pos x="84" y="54"/>
                </a:cxn>
                <a:cxn ang="0">
                  <a:pos x="76" y="61"/>
                </a:cxn>
                <a:cxn ang="0">
                  <a:pos x="66" y="65"/>
                </a:cxn>
                <a:cxn ang="0">
                  <a:pos x="55" y="67"/>
                </a:cxn>
                <a:cxn ang="0">
                  <a:pos x="42" y="65"/>
                </a:cxn>
                <a:cxn ang="0">
                  <a:pos x="29" y="60"/>
                </a:cxn>
                <a:cxn ang="0">
                  <a:pos x="16" y="53"/>
                </a:cxn>
                <a:cxn ang="0">
                  <a:pos x="7" y="44"/>
                </a:cxn>
                <a:cxn ang="0">
                  <a:pos x="2" y="35"/>
                </a:cxn>
                <a:cxn ang="0">
                  <a:pos x="1" y="26"/>
                </a:cxn>
                <a:cxn ang="0">
                  <a:pos x="3" y="18"/>
                </a:cxn>
                <a:cxn ang="0">
                  <a:pos x="10" y="10"/>
                </a:cxn>
                <a:cxn ang="0">
                  <a:pos x="19" y="4"/>
                </a:cxn>
                <a:cxn ang="0">
                  <a:pos x="29" y="1"/>
                </a:cxn>
                <a:cxn ang="0">
                  <a:pos x="39" y="0"/>
                </a:cxn>
                <a:cxn ang="0">
                  <a:pos x="48" y="1"/>
                </a:cxn>
                <a:cxn ang="0">
                  <a:pos x="56" y="4"/>
                </a:cxn>
              </a:cxnLst>
              <a:rect l="0" t="0" r="r" b="b"/>
              <a:pathLst>
                <a:path w="91" h="67">
                  <a:moveTo>
                    <a:pt x="46" y="15"/>
                  </a:moveTo>
                  <a:lnTo>
                    <a:pt x="45" y="15"/>
                  </a:lnTo>
                  <a:lnTo>
                    <a:pt x="44" y="14"/>
                  </a:lnTo>
                  <a:lnTo>
                    <a:pt x="43" y="14"/>
                  </a:lnTo>
                  <a:lnTo>
                    <a:pt x="42" y="13"/>
                  </a:lnTo>
                  <a:lnTo>
                    <a:pt x="40" y="13"/>
                  </a:lnTo>
                  <a:lnTo>
                    <a:pt x="39" y="13"/>
                  </a:lnTo>
                  <a:lnTo>
                    <a:pt x="37" y="13"/>
                  </a:lnTo>
                  <a:lnTo>
                    <a:pt x="36" y="13"/>
                  </a:lnTo>
                  <a:lnTo>
                    <a:pt x="34" y="13"/>
                  </a:lnTo>
                  <a:lnTo>
                    <a:pt x="33" y="13"/>
                  </a:lnTo>
                  <a:lnTo>
                    <a:pt x="31" y="13"/>
                  </a:lnTo>
                  <a:lnTo>
                    <a:pt x="29" y="14"/>
                  </a:lnTo>
                  <a:lnTo>
                    <a:pt x="28" y="15"/>
                  </a:lnTo>
                  <a:lnTo>
                    <a:pt x="26" y="15"/>
                  </a:lnTo>
                  <a:lnTo>
                    <a:pt x="24" y="17"/>
                  </a:lnTo>
                  <a:lnTo>
                    <a:pt x="22" y="18"/>
                  </a:lnTo>
                  <a:lnTo>
                    <a:pt x="21" y="19"/>
                  </a:lnTo>
                  <a:lnTo>
                    <a:pt x="20" y="20"/>
                  </a:lnTo>
                  <a:lnTo>
                    <a:pt x="19" y="21"/>
                  </a:lnTo>
                  <a:lnTo>
                    <a:pt x="19" y="23"/>
                  </a:lnTo>
                  <a:lnTo>
                    <a:pt x="18" y="24"/>
                  </a:lnTo>
                  <a:lnTo>
                    <a:pt x="18" y="26"/>
                  </a:lnTo>
                  <a:lnTo>
                    <a:pt x="18" y="27"/>
                  </a:lnTo>
                  <a:lnTo>
                    <a:pt x="18" y="29"/>
                  </a:lnTo>
                  <a:lnTo>
                    <a:pt x="18" y="31"/>
                  </a:lnTo>
                  <a:lnTo>
                    <a:pt x="19" y="33"/>
                  </a:lnTo>
                  <a:lnTo>
                    <a:pt x="20" y="34"/>
                  </a:lnTo>
                  <a:lnTo>
                    <a:pt x="22" y="37"/>
                  </a:lnTo>
                  <a:lnTo>
                    <a:pt x="24" y="39"/>
                  </a:lnTo>
                  <a:lnTo>
                    <a:pt x="26" y="41"/>
                  </a:lnTo>
                  <a:lnTo>
                    <a:pt x="29" y="43"/>
                  </a:lnTo>
                  <a:lnTo>
                    <a:pt x="33" y="46"/>
                  </a:lnTo>
                  <a:lnTo>
                    <a:pt x="35" y="47"/>
                  </a:lnTo>
                  <a:lnTo>
                    <a:pt x="37" y="48"/>
                  </a:lnTo>
                  <a:lnTo>
                    <a:pt x="40" y="49"/>
                  </a:lnTo>
                  <a:lnTo>
                    <a:pt x="42" y="50"/>
                  </a:lnTo>
                  <a:lnTo>
                    <a:pt x="45" y="51"/>
                  </a:lnTo>
                  <a:lnTo>
                    <a:pt x="47" y="52"/>
                  </a:lnTo>
                  <a:lnTo>
                    <a:pt x="49" y="53"/>
                  </a:lnTo>
                  <a:lnTo>
                    <a:pt x="52" y="53"/>
                  </a:lnTo>
                  <a:lnTo>
                    <a:pt x="54" y="53"/>
                  </a:lnTo>
                  <a:lnTo>
                    <a:pt x="57" y="53"/>
                  </a:lnTo>
                  <a:lnTo>
                    <a:pt x="59" y="53"/>
                  </a:lnTo>
                  <a:lnTo>
                    <a:pt x="61" y="53"/>
                  </a:lnTo>
                  <a:lnTo>
                    <a:pt x="64" y="52"/>
                  </a:lnTo>
                  <a:lnTo>
                    <a:pt x="66" y="51"/>
                  </a:lnTo>
                  <a:lnTo>
                    <a:pt x="68" y="50"/>
                  </a:lnTo>
                  <a:lnTo>
                    <a:pt x="70" y="49"/>
                  </a:lnTo>
                  <a:lnTo>
                    <a:pt x="71" y="47"/>
                  </a:lnTo>
                  <a:lnTo>
                    <a:pt x="72" y="46"/>
                  </a:lnTo>
                  <a:lnTo>
                    <a:pt x="73" y="45"/>
                  </a:lnTo>
                  <a:lnTo>
                    <a:pt x="73" y="44"/>
                  </a:lnTo>
                  <a:lnTo>
                    <a:pt x="74" y="43"/>
                  </a:lnTo>
                  <a:lnTo>
                    <a:pt x="74" y="42"/>
                  </a:lnTo>
                  <a:lnTo>
                    <a:pt x="74" y="41"/>
                  </a:lnTo>
                  <a:lnTo>
                    <a:pt x="74" y="39"/>
                  </a:lnTo>
                  <a:lnTo>
                    <a:pt x="74" y="38"/>
                  </a:lnTo>
                  <a:lnTo>
                    <a:pt x="74" y="37"/>
                  </a:lnTo>
                  <a:lnTo>
                    <a:pt x="73" y="36"/>
                  </a:lnTo>
                  <a:lnTo>
                    <a:pt x="73" y="34"/>
                  </a:lnTo>
                  <a:lnTo>
                    <a:pt x="72" y="33"/>
                  </a:lnTo>
                  <a:lnTo>
                    <a:pt x="71" y="32"/>
                  </a:lnTo>
                  <a:lnTo>
                    <a:pt x="70" y="31"/>
                  </a:lnTo>
                  <a:lnTo>
                    <a:pt x="69" y="30"/>
                  </a:lnTo>
                  <a:lnTo>
                    <a:pt x="81" y="19"/>
                  </a:lnTo>
                  <a:lnTo>
                    <a:pt x="83" y="22"/>
                  </a:lnTo>
                  <a:lnTo>
                    <a:pt x="85" y="24"/>
                  </a:lnTo>
                  <a:lnTo>
                    <a:pt x="86" y="26"/>
                  </a:lnTo>
                  <a:lnTo>
                    <a:pt x="88" y="28"/>
                  </a:lnTo>
                  <a:lnTo>
                    <a:pt x="89" y="31"/>
                  </a:lnTo>
                  <a:lnTo>
                    <a:pt x="90" y="33"/>
                  </a:lnTo>
                  <a:lnTo>
                    <a:pt x="91" y="35"/>
                  </a:lnTo>
                  <a:lnTo>
                    <a:pt x="91" y="38"/>
                  </a:lnTo>
                  <a:lnTo>
                    <a:pt x="91" y="40"/>
                  </a:lnTo>
                  <a:lnTo>
                    <a:pt x="91" y="42"/>
                  </a:lnTo>
                  <a:lnTo>
                    <a:pt x="90" y="45"/>
                  </a:lnTo>
                  <a:lnTo>
                    <a:pt x="89" y="47"/>
                  </a:lnTo>
                  <a:lnTo>
                    <a:pt x="88" y="50"/>
                  </a:lnTo>
                  <a:lnTo>
                    <a:pt x="86" y="52"/>
                  </a:lnTo>
                  <a:lnTo>
                    <a:pt x="84" y="54"/>
                  </a:lnTo>
                  <a:lnTo>
                    <a:pt x="82" y="57"/>
                  </a:lnTo>
                  <a:lnTo>
                    <a:pt x="79" y="59"/>
                  </a:lnTo>
                  <a:lnTo>
                    <a:pt x="76" y="61"/>
                  </a:lnTo>
                  <a:lnTo>
                    <a:pt x="73" y="63"/>
                  </a:lnTo>
                  <a:lnTo>
                    <a:pt x="69" y="64"/>
                  </a:lnTo>
                  <a:lnTo>
                    <a:pt x="66" y="65"/>
                  </a:lnTo>
                  <a:lnTo>
                    <a:pt x="62" y="66"/>
                  </a:lnTo>
                  <a:lnTo>
                    <a:pt x="58" y="66"/>
                  </a:lnTo>
                  <a:lnTo>
                    <a:pt x="55" y="67"/>
                  </a:lnTo>
                  <a:lnTo>
                    <a:pt x="51" y="66"/>
                  </a:lnTo>
                  <a:lnTo>
                    <a:pt x="46" y="66"/>
                  </a:lnTo>
                  <a:lnTo>
                    <a:pt x="42" y="65"/>
                  </a:lnTo>
                  <a:lnTo>
                    <a:pt x="38" y="64"/>
                  </a:lnTo>
                  <a:lnTo>
                    <a:pt x="34" y="62"/>
                  </a:lnTo>
                  <a:lnTo>
                    <a:pt x="29" y="60"/>
                  </a:lnTo>
                  <a:lnTo>
                    <a:pt x="25" y="58"/>
                  </a:lnTo>
                  <a:lnTo>
                    <a:pt x="21" y="56"/>
                  </a:lnTo>
                  <a:lnTo>
                    <a:pt x="16" y="53"/>
                  </a:lnTo>
                  <a:lnTo>
                    <a:pt x="13" y="50"/>
                  </a:lnTo>
                  <a:lnTo>
                    <a:pt x="9" y="47"/>
                  </a:lnTo>
                  <a:lnTo>
                    <a:pt x="7" y="44"/>
                  </a:lnTo>
                  <a:lnTo>
                    <a:pt x="5" y="41"/>
                  </a:lnTo>
                  <a:lnTo>
                    <a:pt x="3" y="38"/>
                  </a:lnTo>
                  <a:lnTo>
                    <a:pt x="2" y="35"/>
                  </a:lnTo>
                  <a:lnTo>
                    <a:pt x="1" y="32"/>
                  </a:lnTo>
                  <a:lnTo>
                    <a:pt x="0" y="29"/>
                  </a:lnTo>
                  <a:lnTo>
                    <a:pt x="1" y="26"/>
                  </a:lnTo>
                  <a:lnTo>
                    <a:pt x="1" y="23"/>
                  </a:lnTo>
                  <a:lnTo>
                    <a:pt x="2" y="20"/>
                  </a:lnTo>
                  <a:lnTo>
                    <a:pt x="3" y="18"/>
                  </a:lnTo>
                  <a:lnTo>
                    <a:pt x="5" y="15"/>
                  </a:lnTo>
                  <a:lnTo>
                    <a:pt x="7" y="12"/>
                  </a:lnTo>
                  <a:lnTo>
                    <a:pt x="10" y="10"/>
                  </a:lnTo>
                  <a:lnTo>
                    <a:pt x="13" y="7"/>
                  </a:lnTo>
                  <a:lnTo>
                    <a:pt x="16" y="5"/>
                  </a:lnTo>
                  <a:lnTo>
                    <a:pt x="19" y="4"/>
                  </a:lnTo>
                  <a:lnTo>
                    <a:pt x="23" y="2"/>
                  </a:lnTo>
                  <a:lnTo>
                    <a:pt x="26" y="1"/>
                  </a:lnTo>
                  <a:lnTo>
                    <a:pt x="29" y="1"/>
                  </a:lnTo>
                  <a:lnTo>
                    <a:pt x="33" y="0"/>
                  </a:lnTo>
                  <a:lnTo>
                    <a:pt x="36" y="0"/>
                  </a:lnTo>
                  <a:lnTo>
                    <a:pt x="39" y="0"/>
                  </a:lnTo>
                  <a:lnTo>
                    <a:pt x="42" y="0"/>
                  </a:lnTo>
                  <a:lnTo>
                    <a:pt x="45" y="1"/>
                  </a:lnTo>
                  <a:lnTo>
                    <a:pt x="48" y="1"/>
                  </a:lnTo>
                  <a:lnTo>
                    <a:pt x="51" y="2"/>
                  </a:lnTo>
                  <a:lnTo>
                    <a:pt x="53" y="3"/>
                  </a:lnTo>
                  <a:lnTo>
                    <a:pt x="56" y="4"/>
                  </a:lnTo>
                  <a:lnTo>
                    <a:pt x="58" y="5"/>
                  </a:lnTo>
                  <a:lnTo>
                    <a:pt x="46" y="15"/>
                  </a:lnTo>
                  <a:close/>
                </a:path>
              </a:pathLst>
            </a:custGeom>
            <a:solidFill>
              <a:srgbClr val="000000"/>
            </a:solidFill>
            <a:ln w="9525">
              <a:noFill/>
              <a:round/>
              <a:headEnd/>
              <a:tailEnd/>
            </a:ln>
          </p:spPr>
          <p:txBody>
            <a:bodyPr/>
            <a:lstStyle/>
            <a:p>
              <a:endParaRPr lang="en-US"/>
            </a:p>
          </p:txBody>
        </p:sp>
        <p:sp>
          <p:nvSpPr>
            <p:cNvPr id="122" name="Freeform 122"/>
            <p:cNvSpPr>
              <a:spLocks noEditPoints="1"/>
            </p:cNvSpPr>
            <p:nvPr/>
          </p:nvSpPr>
          <p:spPr bwMode="auto">
            <a:xfrm>
              <a:off x="3701" y="1763"/>
              <a:ext cx="93" cy="68"/>
            </a:xfrm>
            <a:custGeom>
              <a:avLst/>
              <a:gdLst/>
              <a:ahLst/>
              <a:cxnLst>
                <a:cxn ang="0">
                  <a:pos x="14" y="8"/>
                </a:cxn>
                <a:cxn ang="0">
                  <a:pos x="22" y="4"/>
                </a:cxn>
                <a:cxn ang="0">
                  <a:pos x="32" y="0"/>
                </a:cxn>
                <a:cxn ang="0">
                  <a:pos x="46" y="0"/>
                </a:cxn>
                <a:cxn ang="0">
                  <a:pos x="61" y="4"/>
                </a:cxn>
                <a:cxn ang="0">
                  <a:pos x="78" y="14"/>
                </a:cxn>
                <a:cxn ang="0">
                  <a:pos x="89" y="26"/>
                </a:cxn>
                <a:cxn ang="0">
                  <a:pos x="93" y="36"/>
                </a:cxn>
                <a:cxn ang="0">
                  <a:pos x="91" y="45"/>
                </a:cxn>
                <a:cxn ang="0">
                  <a:pos x="87" y="52"/>
                </a:cxn>
                <a:cxn ang="0">
                  <a:pos x="83" y="57"/>
                </a:cxn>
                <a:cxn ang="0">
                  <a:pos x="77" y="61"/>
                </a:cxn>
                <a:cxn ang="0">
                  <a:pos x="68" y="65"/>
                </a:cxn>
                <a:cxn ang="0">
                  <a:pos x="56" y="67"/>
                </a:cxn>
                <a:cxn ang="0">
                  <a:pos x="42" y="67"/>
                </a:cxn>
                <a:cxn ang="0">
                  <a:pos x="26" y="60"/>
                </a:cxn>
                <a:cxn ang="0">
                  <a:pos x="10" y="49"/>
                </a:cxn>
                <a:cxn ang="0">
                  <a:pos x="2" y="38"/>
                </a:cxn>
                <a:cxn ang="0">
                  <a:pos x="0" y="28"/>
                </a:cxn>
                <a:cxn ang="0">
                  <a:pos x="3" y="20"/>
                </a:cxn>
                <a:cxn ang="0">
                  <a:pos x="8" y="14"/>
                </a:cxn>
                <a:cxn ang="0">
                  <a:pos x="71" y="49"/>
                </a:cxn>
                <a:cxn ang="0">
                  <a:pos x="74" y="46"/>
                </a:cxn>
                <a:cxn ang="0">
                  <a:pos x="75" y="41"/>
                </a:cxn>
                <a:cxn ang="0">
                  <a:pos x="75" y="36"/>
                </a:cxn>
                <a:cxn ang="0">
                  <a:pos x="72" y="30"/>
                </a:cxn>
                <a:cxn ang="0">
                  <a:pos x="65" y="23"/>
                </a:cxn>
                <a:cxn ang="0">
                  <a:pos x="55" y="17"/>
                </a:cxn>
                <a:cxn ang="0">
                  <a:pos x="45" y="14"/>
                </a:cxn>
                <a:cxn ang="0">
                  <a:pos x="37" y="13"/>
                </a:cxn>
                <a:cxn ang="0">
                  <a:pos x="30" y="14"/>
                </a:cxn>
                <a:cxn ang="0">
                  <a:pos x="25" y="16"/>
                </a:cxn>
                <a:cxn ang="0">
                  <a:pos x="21" y="19"/>
                </a:cxn>
                <a:cxn ang="0">
                  <a:pos x="19" y="23"/>
                </a:cxn>
                <a:cxn ang="0">
                  <a:pos x="17" y="28"/>
                </a:cxn>
                <a:cxn ang="0">
                  <a:pos x="19" y="34"/>
                </a:cxn>
                <a:cxn ang="0">
                  <a:pos x="23" y="40"/>
                </a:cxn>
                <a:cxn ang="0">
                  <a:pos x="32" y="47"/>
                </a:cxn>
                <a:cxn ang="0">
                  <a:pos x="42" y="52"/>
                </a:cxn>
                <a:cxn ang="0">
                  <a:pos x="51" y="54"/>
                </a:cxn>
                <a:cxn ang="0">
                  <a:pos x="58" y="54"/>
                </a:cxn>
                <a:cxn ang="0">
                  <a:pos x="64" y="53"/>
                </a:cxn>
                <a:cxn ang="0">
                  <a:pos x="69" y="50"/>
                </a:cxn>
              </a:cxnLst>
              <a:rect l="0" t="0" r="r" b="b"/>
              <a:pathLst>
                <a:path w="93" h="68">
                  <a:moveTo>
                    <a:pt x="11" y="11"/>
                  </a:moveTo>
                  <a:lnTo>
                    <a:pt x="12" y="9"/>
                  </a:lnTo>
                  <a:lnTo>
                    <a:pt x="14" y="8"/>
                  </a:lnTo>
                  <a:lnTo>
                    <a:pt x="16" y="6"/>
                  </a:lnTo>
                  <a:lnTo>
                    <a:pt x="19" y="5"/>
                  </a:lnTo>
                  <a:lnTo>
                    <a:pt x="22" y="4"/>
                  </a:lnTo>
                  <a:lnTo>
                    <a:pt x="25" y="2"/>
                  </a:lnTo>
                  <a:lnTo>
                    <a:pt x="29" y="1"/>
                  </a:lnTo>
                  <a:lnTo>
                    <a:pt x="32" y="0"/>
                  </a:lnTo>
                  <a:lnTo>
                    <a:pt x="37" y="0"/>
                  </a:lnTo>
                  <a:lnTo>
                    <a:pt x="41" y="0"/>
                  </a:lnTo>
                  <a:lnTo>
                    <a:pt x="46" y="0"/>
                  </a:lnTo>
                  <a:lnTo>
                    <a:pt x="51" y="1"/>
                  </a:lnTo>
                  <a:lnTo>
                    <a:pt x="56" y="2"/>
                  </a:lnTo>
                  <a:lnTo>
                    <a:pt x="61" y="4"/>
                  </a:lnTo>
                  <a:lnTo>
                    <a:pt x="67" y="7"/>
                  </a:lnTo>
                  <a:lnTo>
                    <a:pt x="73" y="11"/>
                  </a:lnTo>
                  <a:lnTo>
                    <a:pt x="78" y="14"/>
                  </a:lnTo>
                  <a:lnTo>
                    <a:pt x="83" y="18"/>
                  </a:lnTo>
                  <a:lnTo>
                    <a:pt x="87" y="22"/>
                  </a:lnTo>
                  <a:lnTo>
                    <a:pt x="89" y="26"/>
                  </a:lnTo>
                  <a:lnTo>
                    <a:pt x="91" y="29"/>
                  </a:lnTo>
                  <a:lnTo>
                    <a:pt x="92" y="33"/>
                  </a:lnTo>
                  <a:lnTo>
                    <a:pt x="93" y="36"/>
                  </a:lnTo>
                  <a:lnTo>
                    <a:pt x="93" y="39"/>
                  </a:lnTo>
                  <a:lnTo>
                    <a:pt x="92" y="42"/>
                  </a:lnTo>
                  <a:lnTo>
                    <a:pt x="91" y="45"/>
                  </a:lnTo>
                  <a:lnTo>
                    <a:pt x="90" y="47"/>
                  </a:lnTo>
                  <a:lnTo>
                    <a:pt x="89" y="50"/>
                  </a:lnTo>
                  <a:lnTo>
                    <a:pt x="87" y="52"/>
                  </a:lnTo>
                  <a:lnTo>
                    <a:pt x="86" y="54"/>
                  </a:lnTo>
                  <a:lnTo>
                    <a:pt x="84" y="55"/>
                  </a:lnTo>
                  <a:lnTo>
                    <a:pt x="83" y="57"/>
                  </a:lnTo>
                  <a:lnTo>
                    <a:pt x="81" y="58"/>
                  </a:lnTo>
                  <a:lnTo>
                    <a:pt x="79" y="60"/>
                  </a:lnTo>
                  <a:lnTo>
                    <a:pt x="77" y="61"/>
                  </a:lnTo>
                  <a:lnTo>
                    <a:pt x="74" y="62"/>
                  </a:lnTo>
                  <a:lnTo>
                    <a:pt x="71" y="64"/>
                  </a:lnTo>
                  <a:lnTo>
                    <a:pt x="68" y="65"/>
                  </a:lnTo>
                  <a:lnTo>
                    <a:pt x="64" y="66"/>
                  </a:lnTo>
                  <a:lnTo>
                    <a:pt x="61" y="67"/>
                  </a:lnTo>
                  <a:lnTo>
                    <a:pt x="56" y="67"/>
                  </a:lnTo>
                  <a:lnTo>
                    <a:pt x="52" y="68"/>
                  </a:lnTo>
                  <a:lnTo>
                    <a:pt x="47" y="67"/>
                  </a:lnTo>
                  <a:lnTo>
                    <a:pt x="42" y="67"/>
                  </a:lnTo>
                  <a:lnTo>
                    <a:pt x="37" y="65"/>
                  </a:lnTo>
                  <a:lnTo>
                    <a:pt x="32" y="63"/>
                  </a:lnTo>
                  <a:lnTo>
                    <a:pt x="26" y="60"/>
                  </a:lnTo>
                  <a:lnTo>
                    <a:pt x="20" y="57"/>
                  </a:lnTo>
                  <a:lnTo>
                    <a:pt x="14" y="53"/>
                  </a:lnTo>
                  <a:lnTo>
                    <a:pt x="10" y="49"/>
                  </a:lnTo>
                  <a:lnTo>
                    <a:pt x="6" y="46"/>
                  </a:lnTo>
                  <a:lnTo>
                    <a:pt x="4" y="42"/>
                  </a:lnTo>
                  <a:lnTo>
                    <a:pt x="2" y="38"/>
                  </a:lnTo>
                  <a:lnTo>
                    <a:pt x="1" y="35"/>
                  </a:lnTo>
                  <a:lnTo>
                    <a:pt x="0" y="31"/>
                  </a:lnTo>
                  <a:lnTo>
                    <a:pt x="0" y="28"/>
                  </a:lnTo>
                  <a:lnTo>
                    <a:pt x="1" y="25"/>
                  </a:lnTo>
                  <a:lnTo>
                    <a:pt x="2" y="23"/>
                  </a:lnTo>
                  <a:lnTo>
                    <a:pt x="3" y="20"/>
                  </a:lnTo>
                  <a:lnTo>
                    <a:pt x="4" y="18"/>
                  </a:lnTo>
                  <a:lnTo>
                    <a:pt x="6" y="15"/>
                  </a:lnTo>
                  <a:lnTo>
                    <a:pt x="8" y="14"/>
                  </a:lnTo>
                  <a:lnTo>
                    <a:pt x="9" y="12"/>
                  </a:lnTo>
                  <a:lnTo>
                    <a:pt x="11" y="11"/>
                  </a:lnTo>
                  <a:close/>
                  <a:moveTo>
                    <a:pt x="71" y="49"/>
                  </a:moveTo>
                  <a:lnTo>
                    <a:pt x="72" y="48"/>
                  </a:lnTo>
                  <a:lnTo>
                    <a:pt x="73" y="47"/>
                  </a:lnTo>
                  <a:lnTo>
                    <a:pt x="74" y="46"/>
                  </a:lnTo>
                  <a:lnTo>
                    <a:pt x="74" y="44"/>
                  </a:lnTo>
                  <a:lnTo>
                    <a:pt x="75" y="43"/>
                  </a:lnTo>
                  <a:lnTo>
                    <a:pt x="75" y="41"/>
                  </a:lnTo>
                  <a:lnTo>
                    <a:pt x="76" y="39"/>
                  </a:lnTo>
                  <a:lnTo>
                    <a:pt x="75" y="38"/>
                  </a:lnTo>
                  <a:lnTo>
                    <a:pt x="75" y="36"/>
                  </a:lnTo>
                  <a:lnTo>
                    <a:pt x="74" y="34"/>
                  </a:lnTo>
                  <a:lnTo>
                    <a:pt x="73" y="32"/>
                  </a:lnTo>
                  <a:lnTo>
                    <a:pt x="72" y="30"/>
                  </a:lnTo>
                  <a:lnTo>
                    <a:pt x="70" y="27"/>
                  </a:lnTo>
                  <a:lnTo>
                    <a:pt x="68" y="25"/>
                  </a:lnTo>
                  <a:lnTo>
                    <a:pt x="65" y="23"/>
                  </a:lnTo>
                  <a:lnTo>
                    <a:pt x="62" y="21"/>
                  </a:lnTo>
                  <a:lnTo>
                    <a:pt x="58" y="19"/>
                  </a:lnTo>
                  <a:lnTo>
                    <a:pt x="55" y="17"/>
                  </a:lnTo>
                  <a:lnTo>
                    <a:pt x="51" y="15"/>
                  </a:lnTo>
                  <a:lnTo>
                    <a:pt x="48" y="14"/>
                  </a:lnTo>
                  <a:lnTo>
                    <a:pt x="45" y="14"/>
                  </a:lnTo>
                  <a:lnTo>
                    <a:pt x="42" y="13"/>
                  </a:lnTo>
                  <a:lnTo>
                    <a:pt x="40" y="13"/>
                  </a:lnTo>
                  <a:lnTo>
                    <a:pt x="37" y="13"/>
                  </a:lnTo>
                  <a:lnTo>
                    <a:pt x="35" y="13"/>
                  </a:lnTo>
                  <a:lnTo>
                    <a:pt x="33" y="13"/>
                  </a:lnTo>
                  <a:lnTo>
                    <a:pt x="30" y="14"/>
                  </a:lnTo>
                  <a:lnTo>
                    <a:pt x="29" y="15"/>
                  </a:lnTo>
                  <a:lnTo>
                    <a:pt x="27" y="15"/>
                  </a:lnTo>
                  <a:lnTo>
                    <a:pt x="25" y="16"/>
                  </a:lnTo>
                  <a:lnTo>
                    <a:pt x="24" y="17"/>
                  </a:lnTo>
                  <a:lnTo>
                    <a:pt x="23" y="19"/>
                  </a:lnTo>
                  <a:lnTo>
                    <a:pt x="21" y="19"/>
                  </a:lnTo>
                  <a:lnTo>
                    <a:pt x="20" y="21"/>
                  </a:lnTo>
                  <a:lnTo>
                    <a:pt x="19" y="22"/>
                  </a:lnTo>
                  <a:lnTo>
                    <a:pt x="19" y="23"/>
                  </a:lnTo>
                  <a:lnTo>
                    <a:pt x="18" y="25"/>
                  </a:lnTo>
                  <a:lnTo>
                    <a:pt x="18" y="27"/>
                  </a:lnTo>
                  <a:lnTo>
                    <a:pt x="17" y="28"/>
                  </a:lnTo>
                  <a:lnTo>
                    <a:pt x="17" y="30"/>
                  </a:lnTo>
                  <a:lnTo>
                    <a:pt x="18" y="32"/>
                  </a:lnTo>
                  <a:lnTo>
                    <a:pt x="19" y="34"/>
                  </a:lnTo>
                  <a:lnTo>
                    <a:pt x="20" y="36"/>
                  </a:lnTo>
                  <a:lnTo>
                    <a:pt x="21" y="38"/>
                  </a:lnTo>
                  <a:lnTo>
                    <a:pt x="23" y="40"/>
                  </a:lnTo>
                  <a:lnTo>
                    <a:pt x="25" y="42"/>
                  </a:lnTo>
                  <a:lnTo>
                    <a:pt x="28" y="45"/>
                  </a:lnTo>
                  <a:lnTo>
                    <a:pt x="32" y="47"/>
                  </a:lnTo>
                  <a:lnTo>
                    <a:pt x="35" y="49"/>
                  </a:lnTo>
                  <a:lnTo>
                    <a:pt x="38" y="51"/>
                  </a:lnTo>
                  <a:lnTo>
                    <a:pt x="42" y="52"/>
                  </a:lnTo>
                  <a:lnTo>
                    <a:pt x="45" y="53"/>
                  </a:lnTo>
                  <a:lnTo>
                    <a:pt x="48" y="54"/>
                  </a:lnTo>
                  <a:lnTo>
                    <a:pt x="51" y="54"/>
                  </a:lnTo>
                  <a:lnTo>
                    <a:pt x="53" y="55"/>
                  </a:lnTo>
                  <a:lnTo>
                    <a:pt x="56" y="55"/>
                  </a:lnTo>
                  <a:lnTo>
                    <a:pt x="58" y="54"/>
                  </a:lnTo>
                  <a:lnTo>
                    <a:pt x="60" y="54"/>
                  </a:lnTo>
                  <a:lnTo>
                    <a:pt x="62" y="53"/>
                  </a:lnTo>
                  <a:lnTo>
                    <a:pt x="64" y="53"/>
                  </a:lnTo>
                  <a:lnTo>
                    <a:pt x="66" y="52"/>
                  </a:lnTo>
                  <a:lnTo>
                    <a:pt x="68" y="51"/>
                  </a:lnTo>
                  <a:lnTo>
                    <a:pt x="69" y="50"/>
                  </a:lnTo>
                  <a:lnTo>
                    <a:pt x="71" y="49"/>
                  </a:lnTo>
                  <a:close/>
                </a:path>
              </a:pathLst>
            </a:custGeom>
            <a:solidFill>
              <a:srgbClr val="000000"/>
            </a:solidFill>
            <a:ln w="9525">
              <a:noFill/>
              <a:round/>
              <a:headEnd/>
              <a:tailEnd/>
            </a:ln>
          </p:spPr>
          <p:txBody>
            <a:bodyPr/>
            <a:lstStyle/>
            <a:p>
              <a:endParaRPr lang="en-US"/>
            </a:p>
          </p:txBody>
        </p:sp>
        <p:sp>
          <p:nvSpPr>
            <p:cNvPr id="123" name="Freeform 123"/>
            <p:cNvSpPr>
              <a:spLocks/>
            </p:cNvSpPr>
            <p:nvPr/>
          </p:nvSpPr>
          <p:spPr bwMode="auto">
            <a:xfrm>
              <a:off x="3748" y="1697"/>
              <a:ext cx="123" cy="91"/>
            </a:xfrm>
            <a:custGeom>
              <a:avLst/>
              <a:gdLst/>
              <a:ahLst/>
              <a:cxnLst>
                <a:cxn ang="0">
                  <a:pos x="123" y="44"/>
                </a:cxn>
                <a:cxn ang="0">
                  <a:pos x="112" y="54"/>
                </a:cxn>
                <a:cxn ang="0">
                  <a:pos x="55" y="17"/>
                </a:cxn>
                <a:cxn ang="0">
                  <a:pos x="55" y="17"/>
                </a:cxn>
                <a:cxn ang="0">
                  <a:pos x="101" y="63"/>
                </a:cxn>
                <a:cxn ang="0">
                  <a:pos x="90" y="73"/>
                </a:cxn>
                <a:cxn ang="0">
                  <a:pos x="23" y="45"/>
                </a:cxn>
                <a:cxn ang="0">
                  <a:pos x="22" y="45"/>
                </a:cxn>
                <a:cxn ang="0">
                  <a:pos x="80" y="82"/>
                </a:cxn>
                <a:cxn ang="0">
                  <a:pos x="69" y="91"/>
                </a:cxn>
                <a:cxn ang="0">
                  <a:pos x="0" y="47"/>
                </a:cxn>
                <a:cxn ang="0">
                  <a:pos x="17" y="32"/>
                </a:cxn>
                <a:cxn ang="0">
                  <a:pos x="81" y="58"/>
                </a:cxn>
                <a:cxn ang="0">
                  <a:pos x="82" y="58"/>
                </a:cxn>
                <a:cxn ang="0">
                  <a:pos x="37" y="15"/>
                </a:cxn>
                <a:cxn ang="0">
                  <a:pos x="54" y="0"/>
                </a:cxn>
                <a:cxn ang="0">
                  <a:pos x="123" y="44"/>
                </a:cxn>
              </a:cxnLst>
              <a:rect l="0" t="0" r="r" b="b"/>
              <a:pathLst>
                <a:path w="123" h="91">
                  <a:moveTo>
                    <a:pt x="123" y="44"/>
                  </a:moveTo>
                  <a:lnTo>
                    <a:pt x="112" y="54"/>
                  </a:lnTo>
                  <a:lnTo>
                    <a:pt x="55" y="17"/>
                  </a:lnTo>
                  <a:lnTo>
                    <a:pt x="55" y="17"/>
                  </a:lnTo>
                  <a:lnTo>
                    <a:pt x="101" y="63"/>
                  </a:lnTo>
                  <a:lnTo>
                    <a:pt x="90" y="73"/>
                  </a:lnTo>
                  <a:lnTo>
                    <a:pt x="23" y="45"/>
                  </a:lnTo>
                  <a:lnTo>
                    <a:pt x="22" y="45"/>
                  </a:lnTo>
                  <a:lnTo>
                    <a:pt x="80" y="82"/>
                  </a:lnTo>
                  <a:lnTo>
                    <a:pt x="69" y="91"/>
                  </a:lnTo>
                  <a:lnTo>
                    <a:pt x="0" y="47"/>
                  </a:lnTo>
                  <a:lnTo>
                    <a:pt x="17" y="32"/>
                  </a:lnTo>
                  <a:lnTo>
                    <a:pt x="81" y="58"/>
                  </a:lnTo>
                  <a:lnTo>
                    <a:pt x="82" y="58"/>
                  </a:lnTo>
                  <a:lnTo>
                    <a:pt x="37" y="15"/>
                  </a:lnTo>
                  <a:lnTo>
                    <a:pt x="54" y="0"/>
                  </a:lnTo>
                  <a:lnTo>
                    <a:pt x="123" y="44"/>
                  </a:lnTo>
                  <a:close/>
                </a:path>
              </a:pathLst>
            </a:custGeom>
            <a:solidFill>
              <a:srgbClr val="000000"/>
            </a:solidFill>
            <a:ln w="9525">
              <a:noFill/>
              <a:round/>
              <a:headEnd/>
              <a:tailEnd/>
            </a:ln>
          </p:spPr>
          <p:txBody>
            <a:bodyPr/>
            <a:lstStyle/>
            <a:p>
              <a:endParaRPr lang="en-US"/>
            </a:p>
          </p:txBody>
        </p:sp>
        <p:sp>
          <p:nvSpPr>
            <p:cNvPr id="124" name="Freeform 124"/>
            <p:cNvSpPr>
              <a:spLocks noEditPoints="1"/>
            </p:cNvSpPr>
            <p:nvPr/>
          </p:nvSpPr>
          <p:spPr bwMode="auto">
            <a:xfrm>
              <a:off x="3813" y="1658"/>
              <a:ext cx="80" cy="74"/>
            </a:xfrm>
            <a:custGeom>
              <a:avLst/>
              <a:gdLst/>
              <a:ahLst/>
              <a:cxnLst>
                <a:cxn ang="0">
                  <a:pos x="69" y="74"/>
                </a:cxn>
                <a:cxn ang="0">
                  <a:pos x="25" y="8"/>
                </a:cxn>
                <a:cxn ang="0">
                  <a:pos x="29" y="4"/>
                </a:cxn>
                <a:cxn ang="0">
                  <a:pos x="34" y="2"/>
                </a:cxn>
                <a:cxn ang="0">
                  <a:pos x="39" y="1"/>
                </a:cxn>
                <a:cxn ang="0">
                  <a:pos x="44" y="0"/>
                </a:cxn>
                <a:cxn ang="0">
                  <a:pos x="49" y="0"/>
                </a:cxn>
                <a:cxn ang="0">
                  <a:pos x="54" y="2"/>
                </a:cxn>
                <a:cxn ang="0">
                  <a:pos x="59" y="4"/>
                </a:cxn>
                <a:cxn ang="0">
                  <a:pos x="65" y="7"/>
                </a:cxn>
                <a:cxn ang="0">
                  <a:pos x="67" y="8"/>
                </a:cxn>
                <a:cxn ang="0">
                  <a:pos x="70" y="11"/>
                </a:cxn>
                <a:cxn ang="0">
                  <a:pos x="72" y="14"/>
                </a:cxn>
                <a:cxn ang="0">
                  <a:pos x="75" y="18"/>
                </a:cxn>
                <a:cxn ang="0">
                  <a:pos x="76" y="22"/>
                </a:cxn>
                <a:cxn ang="0">
                  <a:pos x="75" y="26"/>
                </a:cxn>
                <a:cxn ang="0">
                  <a:pos x="73" y="31"/>
                </a:cxn>
                <a:cxn ang="0">
                  <a:pos x="69" y="36"/>
                </a:cxn>
                <a:cxn ang="0">
                  <a:pos x="80" y="63"/>
                </a:cxn>
                <a:cxn ang="0">
                  <a:pos x="56" y="29"/>
                </a:cxn>
                <a:cxn ang="0">
                  <a:pos x="58" y="27"/>
                </a:cxn>
                <a:cxn ang="0">
                  <a:pos x="58" y="24"/>
                </a:cxn>
                <a:cxn ang="0">
                  <a:pos x="58" y="22"/>
                </a:cxn>
                <a:cxn ang="0">
                  <a:pos x="57" y="20"/>
                </a:cxn>
                <a:cxn ang="0">
                  <a:pos x="56" y="19"/>
                </a:cxn>
                <a:cxn ang="0">
                  <a:pos x="54" y="18"/>
                </a:cxn>
                <a:cxn ang="0">
                  <a:pos x="53" y="17"/>
                </a:cxn>
                <a:cxn ang="0">
                  <a:pos x="51" y="15"/>
                </a:cxn>
                <a:cxn ang="0">
                  <a:pos x="48" y="14"/>
                </a:cxn>
                <a:cxn ang="0">
                  <a:pos x="46" y="14"/>
                </a:cxn>
                <a:cxn ang="0">
                  <a:pos x="44" y="14"/>
                </a:cxn>
                <a:cxn ang="0">
                  <a:pos x="41" y="14"/>
                </a:cxn>
                <a:cxn ang="0">
                  <a:pos x="39" y="15"/>
                </a:cxn>
                <a:cxn ang="0">
                  <a:pos x="36" y="16"/>
                </a:cxn>
                <a:cxn ang="0">
                  <a:pos x="34" y="18"/>
                </a:cxn>
                <a:cxn ang="0">
                  <a:pos x="23" y="27"/>
                </a:cxn>
                <a:cxn ang="0">
                  <a:pos x="54" y="31"/>
                </a:cxn>
              </a:cxnLst>
              <a:rect l="0" t="0" r="r" b="b"/>
              <a:pathLst>
                <a:path w="80" h="74">
                  <a:moveTo>
                    <a:pt x="80" y="63"/>
                  </a:moveTo>
                  <a:lnTo>
                    <a:pt x="69" y="74"/>
                  </a:lnTo>
                  <a:lnTo>
                    <a:pt x="0" y="30"/>
                  </a:lnTo>
                  <a:lnTo>
                    <a:pt x="25" y="8"/>
                  </a:lnTo>
                  <a:lnTo>
                    <a:pt x="27" y="6"/>
                  </a:lnTo>
                  <a:lnTo>
                    <a:pt x="29" y="4"/>
                  </a:lnTo>
                  <a:lnTo>
                    <a:pt x="32" y="3"/>
                  </a:lnTo>
                  <a:lnTo>
                    <a:pt x="34" y="2"/>
                  </a:lnTo>
                  <a:lnTo>
                    <a:pt x="36" y="1"/>
                  </a:lnTo>
                  <a:lnTo>
                    <a:pt x="39" y="1"/>
                  </a:lnTo>
                  <a:lnTo>
                    <a:pt x="41" y="0"/>
                  </a:lnTo>
                  <a:lnTo>
                    <a:pt x="44" y="0"/>
                  </a:lnTo>
                  <a:lnTo>
                    <a:pt x="46" y="0"/>
                  </a:lnTo>
                  <a:lnTo>
                    <a:pt x="49" y="0"/>
                  </a:lnTo>
                  <a:lnTo>
                    <a:pt x="51" y="1"/>
                  </a:lnTo>
                  <a:lnTo>
                    <a:pt x="54" y="2"/>
                  </a:lnTo>
                  <a:lnTo>
                    <a:pt x="57" y="3"/>
                  </a:lnTo>
                  <a:lnTo>
                    <a:pt x="59" y="4"/>
                  </a:lnTo>
                  <a:lnTo>
                    <a:pt x="62" y="5"/>
                  </a:lnTo>
                  <a:lnTo>
                    <a:pt x="65" y="7"/>
                  </a:lnTo>
                  <a:lnTo>
                    <a:pt x="66" y="7"/>
                  </a:lnTo>
                  <a:lnTo>
                    <a:pt x="67" y="8"/>
                  </a:lnTo>
                  <a:lnTo>
                    <a:pt x="69" y="10"/>
                  </a:lnTo>
                  <a:lnTo>
                    <a:pt x="70" y="11"/>
                  </a:lnTo>
                  <a:lnTo>
                    <a:pt x="71" y="13"/>
                  </a:lnTo>
                  <a:lnTo>
                    <a:pt x="72" y="14"/>
                  </a:lnTo>
                  <a:lnTo>
                    <a:pt x="74" y="16"/>
                  </a:lnTo>
                  <a:lnTo>
                    <a:pt x="75" y="18"/>
                  </a:lnTo>
                  <a:lnTo>
                    <a:pt x="75" y="20"/>
                  </a:lnTo>
                  <a:lnTo>
                    <a:pt x="76" y="22"/>
                  </a:lnTo>
                  <a:lnTo>
                    <a:pt x="76" y="24"/>
                  </a:lnTo>
                  <a:lnTo>
                    <a:pt x="75" y="26"/>
                  </a:lnTo>
                  <a:lnTo>
                    <a:pt x="74" y="29"/>
                  </a:lnTo>
                  <a:lnTo>
                    <a:pt x="73" y="31"/>
                  </a:lnTo>
                  <a:lnTo>
                    <a:pt x="71" y="34"/>
                  </a:lnTo>
                  <a:lnTo>
                    <a:pt x="69" y="36"/>
                  </a:lnTo>
                  <a:lnTo>
                    <a:pt x="56" y="48"/>
                  </a:lnTo>
                  <a:lnTo>
                    <a:pt x="80" y="63"/>
                  </a:lnTo>
                  <a:close/>
                  <a:moveTo>
                    <a:pt x="54" y="31"/>
                  </a:moveTo>
                  <a:lnTo>
                    <a:pt x="56" y="29"/>
                  </a:lnTo>
                  <a:lnTo>
                    <a:pt x="57" y="28"/>
                  </a:lnTo>
                  <a:lnTo>
                    <a:pt x="58" y="27"/>
                  </a:lnTo>
                  <a:lnTo>
                    <a:pt x="58" y="26"/>
                  </a:lnTo>
                  <a:lnTo>
                    <a:pt x="58" y="24"/>
                  </a:lnTo>
                  <a:lnTo>
                    <a:pt x="58" y="23"/>
                  </a:lnTo>
                  <a:lnTo>
                    <a:pt x="58" y="22"/>
                  </a:lnTo>
                  <a:lnTo>
                    <a:pt x="58" y="21"/>
                  </a:lnTo>
                  <a:lnTo>
                    <a:pt x="57" y="20"/>
                  </a:lnTo>
                  <a:lnTo>
                    <a:pt x="57" y="20"/>
                  </a:lnTo>
                  <a:lnTo>
                    <a:pt x="56" y="19"/>
                  </a:lnTo>
                  <a:lnTo>
                    <a:pt x="55" y="18"/>
                  </a:lnTo>
                  <a:lnTo>
                    <a:pt x="54" y="18"/>
                  </a:lnTo>
                  <a:lnTo>
                    <a:pt x="53" y="17"/>
                  </a:lnTo>
                  <a:lnTo>
                    <a:pt x="53" y="17"/>
                  </a:lnTo>
                  <a:lnTo>
                    <a:pt x="52" y="16"/>
                  </a:lnTo>
                  <a:lnTo>
                    <a:pt x="51" y="15"/>
                  </a:lnTo>
                  <a:lnTo>
                    <a:pt x="50" y="15"/>
                  </a:lnTo>
                  <a:lnTo>
                    <a:pt x="48" y="14"/>
                  </a:lnTo>
                  <a:lnTo>
                    <a:pt x="47" y="14"/>
                  </a:lnTo>
                  <a:lnTo>
                    <a:pt x="46" y="14"/>
                  </a:lnTo>
                  <a:lnTo>
                    <a:pt x="45" y="14"/>
                  </a:lnTo>
                  <a:lnTo>
                    <a:pt x="44" y="14"/>
                  </a:lnTo>
                  <a:lnTo>
                    <a:pt x="43" y="14"/>
                  </a:lnTo>
                  <a:lnTo>
                    <a:pt x="41" y="14"/>
                  </a:lnTo>
                  <a:lnTo>
                    <a:pt x="40" y="14"/>
                  </a:lnTo>
                  <a:lnTo>
                    <a:pt x="39" y="15"/>
                  </a:lnTo>
                  <a:lnTo>
                    <a:pt x="38" y="15"/>
                  </a:lnTo>
                  <a:lnTo>
                    <a:pt x="36" y="16"/>
                  </a:lnTo>
                  <a:lnTo>
                    <a:pt x="35" y="17"/>
                  </a:lnTo>
                  <a:lnTo>
                    <a:pt x="34" y="18"/>
                  </a:lnTo>
                  <a:lnTo>
                    <a:pt x="33" y="19"/>
                  </a:lnTo>
                  <a:lnTo>
                    <a:pt x="23" y="27"/>
                  </a:lnTo>
                  <a:lnTo>
                    <a:pt x="44" y="40"/>
                  </a:lnTo>
                  <a:lnTo>
                    <a:pt x="54" y="31"/>
                  </a:lnTo>
                  <a:close/>
                </a:path>
              </a:pathLst>
            </a:custGeom>
            <a:solidFill>
              <a:srgbClr val="000000"/>
            </a:solidFill>
            <a:ln w="9525">
              <a:noFill/>
              <a:round/>
              <a:headEnd/>
              <a:tailEnd/>
            </a:ln>
          </p:spPr>
          <p:txBody>
            <a:bodyPr/>
            <a:lstStyle/>
            <a:p>
              <a:endParaRPr lang="en-US"/>
            </a:p>
          </p:txBody>
        </p:sp>
        <p:sp>
          <p:nvSpPr>
            <p:cNvPr id="125" name="Freeform 125"/>
            <p:cNvSpPr>
              <a:spLocks/>
            </p:cNvSpPr>
            <p:nvPr/>
          </p:nvSpPr>
          <p:spPr bwMode="auto">
            <a:xfrm>
              <a:off x="3864" y="1632"/>
              <a:ext cx="108" cy="55"/>
            </a:xfrm>
            <a:custGeom>
              <a:avLst/>
              <a:gdLst/>
              <a:ahLst/>
              <a:cxnLst>
                <a:cxn ang="0">
                  <a:pos x="68" y="37"/>
                </a:cxn>
                <a:cxn ang="0">
                  <a:pos x="96" y="13"/>
                </a:cxn>
                <a:cxn ang="0">
                  <a:pos x="108" y="21"/>
                </a:cxn>
                <a:cxn ang="0">
                  <a:pos x="69" y="55"/>
                </a:cxn>
                <a:cxn ang="0">
                  <a:pos x="0" y="11"/>
                </a:cxn>
                <a:cxn ang="0">
                  <a:pos x="12" y="0"/>
                </a:cxn>
                <a:cxn ang="0">
                  <a:pos x="68" y="37"/>
                </a:cxn>
              </a:cxnLst>
              <a:rect l="0" t="0" r="r" b="b"/>
              <a:pathLst>
                <a:path w="108" h="55">
                  <a:moveTo>
                    <a:pt x="68" y="37"/>
                  </a:moveTo>
                  <a:lnTo>
                    <a:pt x="96" y="13"/>
                  </a:lnTo>
                  <a:lnTo>
                    <a:pt x="108" y="21"/>
                  </a:lnTo>
                  <a:lnTo>
                    <a:pt x="69" y="55"/>
                  </a:lnTo>
                  <a:lnTo>
                    <a:pt x="0" y="11"/>
                  </a:lnTo>
                  <a:lnTo>
                    <a:pt x="12" y="0"/>
                  </a:lnTo>
                  <a:lnTo>
                    <a:pt x="68" y="37"/>
                  </a:lnTo>
                  <a:close/>
                </a:path>
              </a:pathLst>
            </a:custGeom>
            <a:solidFill>
              <a:srgbClr val="000000"/>
            </a:solidFill>
            <a:ln w="9525">
              <a:noFill/>
              <a:round/>
              <a:headEnd/>
              <a:tailEnd/>
            </a:ln>
          </p:spPr>
          <p:txBody>
            <a:bodyPr/>
            <a:lstStyle/>
            <a:p>
              <a:endParaRPr lang="en-US"/>
            </a:p>
          </p:txBody>
        </p:sp>
        <p:sp>
          <p:nvSpPr>
            <p:cNvPr id="126" name="Freeform 126"/>
            <p:cNvSpPr>
              <a:spLocks/>
            </p:cNvSpPr>
            <p:nvPr/>
          </p:nvSpPr>
          <p:spPr bwMode="auto">
            <a:xfrm>
              <a:off x="3911" y="1592"/>
              <a:ext cx="80" cy="54"/>
            </a:xfrm>
            <a:custGeom>
              <a:avLst/>
              <a:gdLst/>
              <a:ahLst/>
              <a:cxnLst>
                <a:cxn ang="0">
                  <a:pos x="80" y="44"/>
                </a:cxn>
                <a:cxn ang="0">
                  <a:pos x="68" y="54"/>
                </a:cxn>
                <a:cxn ang="0">
                  <a:pos x="0" y="10"/>
                </a:cxn>
                <a:cxn ang="0">
                  <a:pos x="11" y="0"/>
                </a:cxn>
                <a:cxn ang="0">
                  <a:pos x="80" y="44"/>
                </a:cxn>
              </a:cxnLst>
              <a:rect l="0" t="0" r="r" b="b"/>
              <a:pathLst>
                <a:path w="80" h="54">
                  <a:moveTo>
                    <a:pt x="80" y="44"/>
                  </a:moveTo>
                  <a:lnTo>
                    <a:pt x="68" y="54"/>
                  </a:lnTo>
                  <a:lnTo>
                    <a:pt x="0" y="10"/>
                  </a:lnTo>
                  <a:lnTo>
                    <a:pt x="11" y="0"/>
                  </a:lnTo>
                  <a:lnTo>
                    <a:pt x="80" y="44"/>
                  </a:lnTo>
                  <a:close/>
                </a:path>
              </a:pathLst>
            </a:custGeom>
            <a:solidFill>
              <a:srgbClr val="000000"/>
            </a:solidFill>
            <a:ln w="9525">
              <a:noFill/>
              <a:round/>
              <a:headEnd/>
              <a:tailEnd/>
            </a:ln>
          </p:spPr>
          <p:txBody>
            <a:bodyPr/>
            <a:lstStyle/>
            <a:p>
              <a:endParaRPr lang="en-US"/>
            </a:p>
          </p:txBody>
        </p:sp>
        <p:sp>
          <p:nvSpPr>
            <p:cNvPr id="127" name="Freeform 127"/>
            <p:cNvSpPr>
              <a:spLocks noEditPoints="1"/>
            </p:cNvSpPr>
            <p:nvPr/>
          </p:nvSpPr>
          <p:spPr bwMode="auto">
            <a:xfrm>
              <a:off x="3948" y="1558"/>
              <a:ext cx="102" cy="73"/>
            </a:xfrm>
            <a:custGeom>
              <a:avLst/>
              <a:gdLst/>
              <a:ahLst/>
              <a:cxnLst>
                <a:cxn ang="0">
                  <a:pos x="61" y="62"/>
                </a:cxn>
                <a:cxn ang="0">
                  <a:pos x="49" y="73"/>
                </a:cxn>
                <a:cxn ang="0">
                  <a:pos x="0" y="11"/>
                </a:cxn>
                <a:cxn ang="0">
                  <a:pos x="14" y="0"/>
                </a:cxn>
                <a:cxn ang="0">
                  <a:pos x="102" y="27"/>
                </a:cxn>
                <a:cxn ang="0">
                  <a:pos x="89" y="38"/>
                </a:cxn>
                <a:cxn ang="0">
                  <a:pos x="71" y="32"/>
                </a:cxn>
                <a:cxn ang="0">
                  <a:pos x="51" y="50"/>
                </a:cxn>
                <a:cxn ang="0">
                  <a:pos x="61" y="62"/>
                </a:cxn>
                <a:cxn ang="0">
                  <a:pos x="42" y="39"/>
                </a:cxn>
                <a:cxn ang="0">
                  <a:pos x="56" y="27"/>
                </a:cxn>
                <a:cxn ang="0">
                  <a:pos x="22" y="16"/>
                </a:cxn>
                <a:cxn ang="0">
                  <a:pos x="22" y="16"/>
                </a:cxn>
                <a:cxn ang="0">
                  <a:pos x="42" y="39"/>
                </a:cxn>
              </a:cxnLst>
              <a:rect l="0" t="0" r="r" b="b"/>
              <a:pathLst>
                <a:path w="102" h="73">
                  <a:moveTo>
                    <a:pt x="61" y="62"/>
                  </a:moveTo>
                  <a:lnTo>
                    <a:pt x="49" y="73"/>
                  </a:lnTo>
                  <a:lnTo>
                    <a:pt x="0" y="11"/>
                  </a:lnTo>
                  <a:lnTo>
                    <a:pt x="14" y="0"/>
                  </a:lnTo>
                  <a:lnTo>
                    <a:pt x="102" y="27"/>
                  </a:lnTo>
                  <a:lnTo>
                    <a:pt x="89" y="38"/>
                  </a:lnTo>
                  <a:lnTo>
                    <a:pt x="71" y="32"/>
                  </a:lnTo>
                  <a:lnTo>
                    <a:pt x="51" y="50"/>
                  </a:lnTo>
                  <a:lnTo>
                    <a:pt x="61" y="62"/>
                  </a:lnTo>
                  <a:close/>
                  <a:moveTo>
                    <a:pt x="42" y="39"/>
                  </a:moveTo>
                  <a:lnTo>
                    <a:pt x="56" y="27"/>
                  </a:lnTo>
                  <a:lnTo>
                    <a:pt x="22" y="16"/>
                  </a:lnTo>
                  <a:lnTo>
                    <a:pt x="22" y="16"/>
                  </a:lnTo>
                  <a:lnTo>
                    <a:pt x="42" y="39"/>
                  </a:lnTo>
                  <a:close/>
                </a:path>
              </a:pathLst>
            </a:custGeom>
            <a:solidFill>
              <a:srgbClr val="000000"/>
            </a:solidFill>
            <a:ln w="9525">
              <a:noFill/>
              <a:round/>
              <a:headEnd/>
              <a:tailEnd/>
            </a:ln>
          </p:spPr>
          <p:txBody>
            <a:bodyPr/>
            <a:lstStyle/>
            <a:p>
              <a:endParaRPr lang="en-US"/>
            </a:p>
          </p:txBody>
        </p:sp>
        <p:sp>
          <p:nvSpPr>
            <p:cNvPr id="128" name="Freeform 128"/>
            <p:cNvSpPr>
              <a:spLocks/>
            </p:cNvSpPr>
            <p:nvPr/>
          </p:nvSpPr>
          <p:spPr bwMode="auto">
            <a:xfrm>
              <a:off x="3988" y="1496"/>
              <a:ext cx="113" cy="83"/>
            </a:xfrm>
            <a:custGeom>
              <a:avLst/>
              <a:gdLst/>
              <a:ahLst/>
              <a:cxnLst>
                <a:cxn ang="0">
                  <a:pos x="34" y="9"/>
                </a:cxn>
                <a:cxn ang="0">
                  <a:pos x="45" y="0"/>
                </a:cxn>
                <a:cxn ang="0">
                  <a:pos x="113" y="43"/>
                </a:cxn>
                <a:cxn ang="0">
                  <a:pos x="102" y="53"/>
                </a:cxn>
                <a:cxn ang="0">
                  <a:pos x="30" y="42"/>
                </a:cxn>
                <a:cxn ang="0">
                  <a:pos x="30" y="42"/>
                </a:cxn>
                <a:cxn ang="0">
                  <a:pos x="79" y="73"/>
                </a:cxn>
                <a:cxn ang="0">
                  <a:pos x="68" y="83"/>
                </a:cxn>
                <a:cxn ang="0">
                  <a:pos x="0" y="39"/>
                </a:cxn>
                <a:cxn ang="0">
                  <a:pos x="12" y="28"/>
                </a:cxn>
                <a:cxn ang="0">
                  <a:pos x="82" y="40"/>
                </a:cxn>
                <a:cxn ang="0">
                  <a:pos x="82" y="40"/>
                </a:cxn>
                <a:cxn ang="0">
                  <a:pos x="34" y="9"/>
                </a:cxn>
              </a:cxnLst>
              <a:rect l="0" t="0" r="r" b="b"/>
              <a:pathLst>
                <a:path w="113" h="83">
                  <a:moveTo>
                    <a:pt x="34" y="9"/>
                  </a:moveTo>
                  <a:lnTo>
                    <a:pt x="45" y="0"/>
                  </a:lnTo>
                  <a:lnTo>
                    <a:pt x="113" y="43"/>
                  </a:lnTo>
                  <a:lnTo>
                    <a:pt x="102" y="53"/>
                  </a:lnTo>
                  <a:lnTo>
                    <a:pt x="30" y="42"/>
                  </a:lnTo>
                  <a:lnTo>
                    <a:pt x="30" y="42"/>
                  </a:lnTo>
                  <a:lnTo>
                    <a:pt x="79" y="73"/>
                  </a:lnTo>
                  <a:lnTo>
                    <a:pt x="68" y="83"/>
                  </a:lnTo>
                  <a:lnTo>
                    <a:pt x="0" y="39"/>
                  </a:lnTo>
                  <a:lnTo>
                    <a:pt x="12" y="28"/>
                  </a:lnTo>
                  <a:lnTo>
                    <a:pt x="82" y="40"/>
                  </a:lnTo>
                  <a:lnTo>
                    <a:pt x="82" y="40"/>
                  </a:lnTo>
                  <a:lnTo>
                    <a:pt x="34" y="9"/>
                  </a:lnTo>
                  <a:close/>
                </a:path>
              </a:pathLst>
            </a:custGeom>
            <a:solidFill>
              <a:srgbClr val="000000"/>
            </a:solidFill>
            <a:ln w="9525">
              <a:noFill/>
              <a:round/>
              <a:headEnd/>
              <a:tailEnd/>
            </a:ln>
          </p:spPr>
          <p:txBody>
            <a:bodyPr/>
            <a:lstStyle/>
            <a:p>
              <a:endParaRPr lang="en-US"/>
            </a:p>
          </p:txBody>
        </p:sp>
        <p:sp>
          <p:nvSpPr>
            <p:cNvPr id="129" name="Freeform 129"/>
            <p:cNvSpPr>
              <a:spLocks/>
            </p:cNvSpPr>
            <p:nvPr/>
          </p:nvSpPr>
          <p:spPr bwMode="auto">
            <a:xfrm>
              <a:off x="4056" y="1454"/>
              <a:ext cx="90" cy="67"/>
            </a:xfrm>
            <a:custGeom>
              <a:avLst/>
              <a:gdLst/>
              <a:ahLst/>
              <a:cxnLst>
                <a:cxn ang="0">
                  <a:pos x="43" y="14"/>
                </a:cxn>
                <a:cxn ang="0">
                  <a:pos x="40" y="13"/>
                </a:cxn>
                <a:cxn ang="0">
                  <a:pos x="35" y="13"/>
                </a:cxn>
                <a:cxn ang="0">
                  <a:pos x="30" y="13"/>
                </a:cxn>
                <a:cxn ang="0">
                  <a:pos x="25" y="16"/>
                </a:cxn>
                <a:cxn ang="0">
                  <a:pos x="20" y="19"/>
                </a:cxn>
                <a:cxn ang="0">
                  <a:pos x="18" y="23"/>
                </a:cxn>
                <a:cxn ang="0">
                  <a:pos x="17" y="27"/>
                </a:cxn>
                <a:cxn ang="0">
                  <a:pos x="19" y="33"/>
                </a:cxn>
                <a:cxn ang="0">
                  <a:pos x="23" y="39"/>
                </a:cxn>
                <a:cxn ang="0">
                  <a:pos x="32" y="46"/>
                </a:cxn>
                <a:cxn ang="0">
                  <a:pos x="39" y="50"/>
                </a:cxn>
                <a:cxn ang="0">
                  <a:pos x="46" y="52"/>
                </a:cxn>
                <a:cxn ang="0">
                  <a:pos x="54" y="54"/>
                </a:cxn>
                <a:cxn ang="0">
                  <a:pos x="61" y="53"/>
                </a:cxn>
                <a:cxn ang="0">
                  <a:pos x="67" y="50"/>
                </a:cxn>
                <a:cxn ang="0">
                  <a:pos x="71" y="47"/>
                </a:cxn>
                <a:cxn ang="0">
                  <a:pos x="73" y="43"/>
                </a:cxn>
                <a:cxn ang="0">
                  <a:pos x="74" y="40"/>
                </a:cxn>
                <a:cxn ang="0">
                  <a:pos x="73" y="36"/>
                </a:cxn>
                <a:cxn ang="0">
                  <a:pos x="70" y="32"/>
                </a:cxn>
                <a:cxn ang="0">
                  <a:pos x="80" y="20"/>
                </a:cxn>
                <a:cxn ang="0">
                  <a:pos x="86" y="26"/>
                </a:cxn>
                <a:cxn ang="0">
                  <a:pos x="89" y="33"/>
                </a:cxn>
                <a:cxn ang="0">
                  <a:pos x="90" y="40"/>
                </a:cxn>
                <a:cxn ang="0">
                  <a:pos x="88" y="48"/>
                </a:cxn>
                <a:cxn ang="0">
                  <a:pos x="83" y="55"/>
                </a:cxn>
                <a:cxn ang="0">
                  <a:pos x="75" y="61"/>
                </a:cxn>
                <a:cxn ang="0">
                  <a:pos x="65" y="65"/>
                </a:cxn>
                <a:cxn ang="0">
                  <a:pos x="54" y="67"/>
                </a:cxn>
                <a:cxn ang="0">
                  <a:pos x="41" y="66"/>
                </a:cxn>
                <a:cxn ang="0">
                  <a:pos x="29" y="61"/>
                </a:cxn>
                <a:cxn ang="0">
                  <a:pos x="16" y="53"/>
                </a:cxn>
                <a:cxn ang="0">
                  <a:pos x="6" y="44"/>
                </a:cxn>
                <a:cxn ang="0">
                  <a:pos x="1" y="35"/>
                </a:cxn>
                <a:cxn ang="0">
                  <a:pos x="0" y="26"/>
                </a:cxn>
                <a:cxn ang="0">
                  <a:pos x="3" y="18"/>
                </a:cxn>
                <a:cxn ang="0">
                  <a:pos x="9" y="10"/>
                </a:cxn>
                <a:cxn ang="0">
                  <a:pos x="19" y="4"/>
                </a:cxn>
                <a:cxn ang="0">
                  <a:pos x="29" y="1"/>
                </a:cxn>
                <a:cxn ang="0">
                  <a:pos x="38" y="0"/>
                </a:cxn>
                <a:cxn ang="0">
                  <a:pos x="47" y="1"/>
                </a:cxn>
                <a:cxn ang="0">
                  <a:pos x="55" y="4"/>
                </a:cxn>
              </a:cxnLst>
              <a:rect l="0" t="0" r="r" b="b"/>
              <a:pathLst>
                <a:path w="90" h="67">
                  <a:moveTo>
                    <a:pt x="46" y="15"/>
                  </a:moveTo>
                  <a:lnTo>
                    <a:pt x="44" y="15"/>
                  </a:lnTo>
                  <a:lnTo>
                    <a:pt x="43" y="14"/>
                  </a:lnTo>
                  <a:lnTo>
                    <a:pt x="42" y="14"/>
                  </a:lnTo>
                  <a:lnTo>
                    <a:pt x="41" y="14"/>
                  </a:lnTo>
                  <a:lnTo>
                    <a:pt x="40" y="13"/>
                  </a:lnTo>
                  <a:lnTo>
                    <a:pt x="38" y="13"/>
                  </a:lnTo>
                  <a:lnTo>
                    <a:pt x="37" y="13"/>
                  </a:lnTo>
                  <a:lnTo>
                    <a:pt x="35" y="13"/>
                  </a:lnTo>
                  <a:lnTo>
                    <a:pt x="34" y="13"/>
                  </a:lnTo>
                  <a:lnTo>
                    <a:pt x="32" y="13"/>
                  </a:lnTo>
                  <a:lnTo>
                    <a:pt x="30" y="13"/>
                  </a:lnTo>
                  <a:lnTo>
                    <a:pt x="29" y="14"/>
                  </a:lnTo>
                  <a:lnTo>
                    <a:pt x="27" y="15"/>
                  </a:lnTo>
                  <a:lnTo>
                    <a:pt x="25" y="16"/>
                  </a:lnTo>
                  <a:lnTo>
                    <a:pt x="23" y="17"/>
                  </a:lnTo>
                  <a:lnTo>
                    <a:pt x="22" y="18"/>
                  </a:lnTo>
                  <a:lnTo>
                    <a:pt x="20" y="19"/>
                  </a:lnTo>
                  <a:lnTo>
                    <a:pt x="20" y="20"/>
                  </a:lnTo>
                  <a:lnTo>
                    <a:pt x="19" y="22"/>
                  </a:lnTo>
                  <a:lnTo>
                    <a:pt x="18" y="23"/>
                  </a:lnTo>
                  <a:lnTo>
                    <a:pt x="17" y="24"/>
                  </a:lnTo>
                  <a:lnTo>
                    <a:pt x="17" y="26"/>
                  </a:lnTo>
                  <a:lnTo>
                    <a:pt x="17" y="27"/>
                  </a:lnTo>
                  <a:lnTo>
                    <a:pt x="17" y="29"/>
                  </a:lnTo>
                  <a:lnTo>
                    <a:pt x="18" y="31"/>
                  </a:lnTo>
                  <a:lnTo>
                    <a:pt x="19" y="33"/>
                  </a:lnTo>
                  <a:lnTo>
                    <a:pt x="20" y="35"/>
                  </a:lnTo>
                  <a:lnTo>
                    <a:pt x="21" y="37"/>
                  </a:lnTo>
                  <a:lnTo>
                    <a:pt x="23" y="39"/>
                  </a:lnTo>
                  <a:lnTo>
                    <a:pt x="26" y="41"/>
                  </a:lnTo>
                  <a:lnTo>
                    <a:pt x="28" y="43"/>
                  </a:lnTo>
                  <a:lnTo>
                    <a:pt x="32" y="46"/>
                  </a:lnTo>
                  <a:lnTo>
                    <a:pt x="34" y="47"/>
                  </a:lnTo>
                  <a:lnTo>
                    <a:pt x="36" y="48"/>
                  </a:lnTo>
                  <a:lnTo>
                    <a:pt x="39" y="50"/>
                  </a:lnTo>
                  <a:lnTo>
                    <a:pt x="41" y="51"/>
                  </a:lnTo>
                  <a:lnTo>
                    <a:pt x="44" y="52"/>
                  </a:lnTo>
                  <a:lnTo>
                    <a:pt x="46" y="52"/>
                  </a:lnTo>
                  <a:lnTo>
                    <a:pt x="49" y="53"/>
                  </a:lnTo>
                  <a:lnTo>
                    <a:pt x="51" y="53"/>
                  </a:lnTo>
                  <a:lnTo>
                    <a:pt x="54" y="54"/>
                  </a:lnTo>
                  <a:lnTo>
                    <a:pt x="56" y="54"/>
                  </a:lnTo>
                  <a:lnTo>
                    <a:pt x="58" y="53"/>
                  </a:lnTo>
                  <a:lnTo>
                    <a:pt x="61" y="53"/>
                  </a:lnTo>
                  <a:lnTo>
                    <a:pt x="63" y="52"/>
                  </a:lnTo>
                  <a:lnTo>
                    <a:pt x="65" y="51"/>
                  </a:lnTo>
                  <a:lnTo>
                    <a:pt x="67" y="50"/>
                  </a:lnTo>
                  <a:lnTo>
                    <a:pt x="69" y="49"/>
                  </a:lnTo>
                  <a:lnTo>
                    <a:pt x="70" y="48"/>
                  </a:lnTo>
                  <a:lnTo>
                    <a:pt x="71" y="47"/>
                  </a:lnTo>
                  <a:lnTo>
                    <a:pt x="72" y="45"/>
                  </a:lnTo>
                  <a:lnTo>
                    <a:pt x="72" y="44"/>
                  </a:lnTo>
                  <a:lnTo>
                    <a:pt x="73" y="43"/>
                  </a:lnTo>
                  <a:lnTo>
                    <a:pt x="73" y="42"/>
                  </a:lnTo>
                  <a:lnTo>
                    <a:pt x="74" y="41"/>
                  </a:lnTo>
                  <a:lnTo>
                    <a:pt x="74" y="40"/>
                  </a:lnTo>
                  <a:lnTo>
                    <a:pt x="73" y="39"/>
                  </a:lnTo>
                  <a:lnTo>
                    <a:pt x="73" y="37"/>
                  </a:lnTo>
                  <a:lnTo>
                    <a:pt x="73" y="36"/>
                  </a:lnTo>
                  <a:lnTo>
                    <a:pt x="72" y="35"/>
                  </a:lnTo>
                  <a:lnTo>
                    <a:pt x="71" y="34"/>
                  </a:lnTo>
                  <a:lnTo>
                    <a:pt x="70" y="32"/>
                  </a:lnTo>
                  <a:lnTo>
                    <a:pt x="69" y="31"/>
                  </a:lnTo>
                  <a:lnTo>
                    <a:pt x="68" y="30"/>
                  </a:lnTo>
                  <a:lnTo>
                    <a:pt x="80" y="20"/>
                  </a:lnTo>
                  <a:lnTo>
                    <a:pt x="82" y="22"/>
                  </a:lnTo>
                  <a:lnTo>
                    <a:pt x="84" y="24"/>
                  </a:lnTo>
                  <a:lnTo>
                    <a:pt x="86" y="26"/>
                  </a:lnTo>
                  <a:lnTo>
                    <a:pt x="87" y="29"/>
                  </a:lnTo>
                  <a:lnTo>
                    <a:pt x="88" y="31"/>
                  </a:lnTo>
                  <a:lnTo>
                    <a:pt x="89" y="33"/>
                  </a:lnTo>
                  <a:lnTo>
                    <a:pt x="90" y="36"/>
                  </a:lnTo>
                  <a:lnTo>
                    <a:pt x="90" y="38"/>
                  </a:lnTo>
                  <a:lnTo>
                    <a:pt x="90" y="40"/>
                  </a:lnTo>
                  <a:lnTo>
                    <a:pt x="90" y="43"/>
                  </a:lnTo>
                  <a:lnTo>
                    <a:pt x="89" y="45"/>
                  </a:lnTo>
                  <a:lnTo>
                    <a:pt x="88" y="48"/>
                  </a:lnTo>
                  <a:lnTo>
                    <a:pt x="87" y="50"/>
                  </a:lnTo>
                  <a:lnTo>
                    <a:pt x="85" y="52"/>
                  </a:lnTo>
                  <a:lnTo>
                    <a:pt x="83" y="55"/>
                  </a:lnTo>
                  <a:lnTo>
                    <a:pt x="81" y="57"/>
                  </a:lnTo>
                  <a:lnTo>
                    <a:pt x="78" y="59"/>
                  </a:lnTo>
                  <a:lnTo>
                    <a:pt x="75" y="61"/>
                  </a:lnTo>
                  <a:lnTo>
                    <a:pt x="72" y="63"/>
                  </a:lnTo>
                  <a:lnTo>
                    <a:pt x="68" y="64"/>
                  </a:lnTo>
                  <a:lnTo>
                    <a:pt x="65" y="65"/>
                  </a:lnTo>
                  <a:lnTo>
                    <a:pt x="61" y="66"/>
                  </a:lnTo>
                  <a:lnTo>
                    <a:pt x="58" y="67"/>
                  </a:lnTo>
                  <a:lnTo>
                    <a:pt x="54" y="67"/>
                  </a:lnTo>
                  <a:lnTo>
                    <a:pt x="50" y="67"/>
                  </a:lnTo>
                  <a:lnTo>
                    <a:pt x="46" y="66"/>
                  </a:lnTo>
                  <a:lnTo>
                    <a:pt x="41" y="66"/>
                  </a:lnTo>
                  <a:lnTo>
                    <a:pt x="37" y="64"/>
                  </a:lnTo>
                  <a:lnTo>
                    <a:pt x="33" y="63"/>
                  </a:lnTo>
                  <a:lnTo>
                    <a:pt x="29" y="61"/>
                  </a:lnTo>
                  <a:lnTo>
                    <a:pt x="24" y="59"/>
                  </a:lnTo>
                  <a:lnTo>
                    <a:pt x="20" y="56"/>
                  </a:lnTo>
                  <a:lnTo>
                    <a:pt x="16" y="53"/>
                  </a:lnTo>
                  <a:lnTo>
                    <a:pt x="12" y="50"/>
                  </a:lnTo>
                  <a:lnTo>
                    <a:pt x="9" y="47"/>
                  </a:lnTo>
                  <a:lnTo>
                    <a:pt x="6" y="44"/>
                  </a:lnTo>
                  <a:lnTo>
                    <a:pt x="4" y="41"/>
                  </a:lnTo>
                  <a:lnTo>
                    <a:pt x="2" y="38"/>
                  </a:lnTo>
                  <a:lnTo>
                    <a:pt x="1" y="35"/>
                  </a:lnTo>
                  <a:lnTo>
                    <a:pt x="0" y="32"/>
                  </a:lnTo>
                  <a:lnTo>
                    <a:pt x="0" y="29"/>
                  </a:lnTo>
                  <a:lnTo>
                    <a:pt x="0" y="26"/>
                  </a:lnTo>
                  <a:lnTo>
                    <a:pt x="0" y="23"/>
                  </a:lnTo>
                  <a:lnTo>
                    <a:pt x="1" y="21"/>
                  </a:lnTo>
                  <a:lnTo>
                    <a:pt x="3" y="18"/>
                  </a:lnTo>
                  <a:lnTo>
                    <a:pt x="4" y="15"/>
                  </a:lnTo>
                  <a:lnTo>
                    <a:pt x="7" y="13"/>
                  </a:lnTo>
                  <a:lnTo>
                    <a:pt x="9" y="10"/>
                  </a:lnTo>
                  <a:lnTo>
                    <a:pt x="12" y="8"/>
                  </a:lnTo>
                  <a:lnTo>
                    <a:pt x="15" y="6"/>
                  </a:lnTo>
                  <a:lnTo>
                    <a:pt x="19" y="4"/>
                  </a:lnTo>
                  <a:lnTo>
                    <a:pt x="22" y="3"/>
                  </a:lnTo>
                  <a:lnTo>
                    <a:pt x="25" y="2"/>
                  </a:lnTo>
                  <a:lnTo>
                    <a:pt x="29" y="1"/>
                  </a:lnTo>
                  <a:lnTo>
                    <a:pt x="32" y="0"/>
                  </a:lnTo>
                  <a:lnTo>
                    <a:pt x="35" y="0"/>
                  </a:lnTo>
                  <a:lnTo>
                    <a:pt x="38" y="0"/>
                  </a:lnTo>
                  <a:lnTo>
                    <a:pt x="41" y="0"/>
                  </a:lnTo>
                  <a:lnTo>
                    <a:pt x="44" y="1"/>
                  </a:lnTo>
                  <a:lnTo>
                    <a:pt x="47" y="1"/>
                  </a:lnTo>
                  <a:lnTo>
                    <a:pt x="50" y="2"/>
                  </a:lnTo>
                  <a:lnTo>
                    <a:pt x="53" y="3"/>
                  </a:lnTo>
                  <a:lnTo>
                    <a:pt x="55" y="4"/>
                  </a:lnTo>
                  <a:lnTo>
                    <a:pt x="57" y="5"/>
                  </a:lnTo>
                  <a:lnTo>
                    <a:pt x="46" y="15"/>
                  </a:lnTo>
                  <a:close/>
                </a:path>
              </a:pathLst>
            </a:custGeom>
            <a:solidFill>
              <a:srgbClr val="000000"/>
            </a:solidFill>
            <a:ln w="9525">
              <a:noFill/>
              <a:round/>
              <a:headEnd/>
              <a:tailEnd/>
            </a:ln>
          </p:spPr>
          <p:txBody>
            <a:bodyPr/>
            <a:lstStyle/>
            <a:p>
              <a:endParaRPr lang="en-US"/>
            </a:p>
          </p:txBody>
        </p:sp>
        <p:sp>
          <p:nvSpPr>
            <p:cNvPr id="130" name="Freeform 130"/>
            <p:cNvSpPr>
              <a:spLocks/>
            </p:cNvSpPr>
            <p:nvPr/>
          </p:nvSpPr>
          <p:spPr bwMode="auto">
            <a:xfrm>
              <a:off x="4099" y="1402"/>
              <a:ext cx="111" cy="79"/>
            </a:xfrm>
            <a:custGeom>
              <a:avLst/>
              <a:gdLst/>
              <a:ahLst/>
              <a:cxnLst>
                <a:cxn ang="0">
                  <a:pos x="53" y="7"/>
                </a:cxn>
                <a:cxn ang="0">
                  <a:pos x="24" y="33"/>
                </a:cxn>
                <a:cxn ang="0">
                  <a:pos x="38" y="42"/>
                </a:cxn>
                <a:cxn ang="0">
                  <a:pos x="65" y="19"/>
                </a:cxn>
                <a:cxn ang="0">
                  <a:pos x="77" y="27"/>
                </a:cxn>
                <a:cxn ang="0">
                  <a:pos x="50" y="50"/>
                </a:cxn>
                <a:cxn ang="0">
                  <a:pos x="68" y="62"/>
                </a:cxn>
                <a:cxn ang="0">
                  <a:pos x="99" y="35"/>
                </a:cxn>
                <a:cxn ang="0">
                  <a:pos x="111" y="42"/>
                </a:cxn>
                <a:cxn ang="0">
                  <a:pos x="69" y="79"/>
                </a:cxn>
                <a:cxn ang="0">
                  <a:pos x="0" y="35"/>
                </a:cxn>
                <a:cxn ang="0">
                  <a:pos x="41" y="0"/>
                </a:cxn>
                <a:cxn ang="0">
                  <a:pos x="53" y="7"/>
                </a:cxn>
              </a:cxnLst>
              <a:rect l="0" t="0" r="r" b="b"/>
              <a:pathLst>
                <a:path w="111" h="79">
                  <a:moveTo>
                    <a:pt x="53" y="7"/>
                  </a:moveTo>
                  <a:lnTo>
                    <a:pt x="24" y="33"/>
                  </a:lnTo>
                  <a:lnTo>
                    <a:pt x="38" y="42"/>
                  </a:lnTo>
                  <a:lnTo>
                    <a:pt x="65" y="19"/>
                  </a:lnTo>
                  <a:lnTo>
                    <a:pt x="77" y="27"/>
                  </a:lnTo>
                  <a:lnTo>
                    <a:pt x="50" y="50"/>
                  </a:lnTo>
                  <a:lnTo>
                    <a:pt x="68" y="62"/>
                  </a:lnTo>
                  <a:lnTo>
                    <a:pt x="99" y="35"/>
                  </a:lnTo>
                  <a:lnTo>
                    <a:pt x="111" y="42"/>
                  </a:lnTo>
                  <a:lnTo>
                    <a:pt x="69" y="79"/>
                  </a:lnTo>
                  <a:lnTo>
                    <a:pt x="0" y="35"/>
                  </a:lnTo>
                  <a:lnTo>
                    <a:pt x="41" y="0"/>
                  </a:lnTo>
                  <a:lnTo>
                    <a:pt x="53" y="7"/>
                  </a:lnTo>
                  <a:close/>
                </a:path>
              </a:pathLst>
            </a:custGeom>
            <a:solidFill>
              <a:srgbClr val="000000"/>
            </a:solidFill>
            <a:ln w="9525">
              <a:noFill/>
              <a:round/>
              <a:headEnd/>
              <a:tailEnd/>
            </a:ln>
          </p:spPr>
          <p:txBody>
            <a:bodyPr/>
            <a:lstStyle/>
            <a:p>
              <a:endParaRPr lang="en-US"/>
            </a:p>
          </p:txBody>
        </p:sp>
        <p:sp>
          <p:nvSpPr>
            <p:cNvPr id="131" name="Rectangle 131"/>
            <p:cNvSpPr>
              <a:spLocks noChangeArrowheads="1"/>
            </p:cNvSpPr>
            <p:nvPr/>
          </p:nvSpPr>
          <p:spPr bwMode="auto">
            <a:xfrm>
              <a:off x="3931" y="2331"/>
              <a:ext cx="19" cy="29"/>
            </a:xfrm>
            <a:prstGeom prst="rect">
              <a:avLst/>
            </a:prstGeom>
            <a:solidFill>
              <a:srgbClr val="A89789"/>
            </a:solidFill>
            <a:ln w="9525">
              <a:noFill/>
              <a:miter lim="800000"/>
              <a:headEnd/>
              <a:tailEnd/>
            </a:ln>
          </p:spPr>
          <p:txBody>
            <a:bodyPr/>
            <a:lstStyle/>
            <a:p>
              <a:endParaRPr lang="en-US"/>
            </a:p>
          </p:txBody>
        </p:sp>
        <p:sp>
          <p:nvSpPr>
            <p:cNvPr id="132" name="Freeform 132"/>
            <p:cNvSpPr>
              <a:spLocks/>
            </p:cNvSpPr>
            <p:nvPr/>
          </p:nvSpPr>
          <p:spPr bwMode="auto">
            <a:xfrm>
              <a:off x="3978" y="3047"/>
              <a:ext cx="81" cy="72"/>
            </a:xfrm>
            <a:custGeom>
              <a:avLst/>
              <a:gdLst/>
              <a:ahLst/>
              <a:cxnLst>
                <a:cxn ang="0">
                  <a:pos x="55" y="0"/>
                </a:cxn>
                <a:cxn ang="0">
                  <a:pos x="62" y="1"/>
                </a:cxn>
                <a:cxn ang="0">
                  <a:pos x="67" y="4"/>
                </a:cxn>
                <a:cxn ang="0">
                  <a:pos x="72" y="8"/>
                </a:cxn>
                <a:cxn ang="0">
                  <a:pos x="76" y="12"/>
                </a:cxn>
                <a:cxn ang="0">
                  <a:pos x="78" y="18"/>
                </a:cxn>
                <a:cxn ang="0">
                  <a:pos x="80" y="25"/>
                </a:cxn>
                <a:cxn ang="0">
                  <a:pos x="81" y="32"/>
                </a:cxn>
                <a:cxn ang="0">
                  <a:pos x="81" y="38"/>
                </a:cxn>
                <a:cxn ang="0">
                  <a:pos x="81" y="41"/>
                </a:cxn>
                <a:cxn ang="0">
                  <a:pos x="80" y="45"/>
                </a:cxn>
                <a:cxn ang="0">
                  <a:pos x="80" y="49"/>
                </a:cxn>
                <a:cxn ang="0">
                  <a:pos x="79" y="52"/>
                </a:cxn>
                <a:cxn ang="0">
                  <a:pos x="77" y="56"/>
                </a:cxn>
                <a:cxn ang="0">
                  <a:pos x="75" y="60"/>
                </a:cxn>
                <a:cxn ang="0">
                  <a:pos x="73" y="63"/>
                </a:cxn>
                <a:cxn ang="0">
                  <a:pos x="71" y="65"/>
                </a:cxn>
                <a:cxn ang="0">
                  <a:pos x="69" y="67"/>
                </a:cxn>
                <a:cxn ang="0">
                  <a:pos x="67" y="68"/>
                </a:cxn>
                <a:cxn ang="0">
                  <a:pos x="64" y="69"/>
                </a:cxn>
                <a:cxn ang="0">
                  <a:pos x="62" y="70"/>
                </a:cxn>
                <a:cxn ang="0">
                  <a:pos x="59" y="71"/>
                </a:cxn>
                <a:cxn ang="0">
                  <a:pos x="57" y="71"/>
                </a:cxn>
                <a:cxn ang="0">
                  <a:pos x="54" y="71"/>
                </a:cxn>
                <a:cxn ang="0">
                  <a:pos x="0" y="72"/>
                </a:cxn>
                <a:cxn ang="0">
                  <a:pos x="51" y="53"/>
                </a:cxn>
                <a:cxn ang="0">
                  <a:pos x="55" y="52"/>
                </a:cxn>
                <a:cxn ang="0">
                  <a:pos x="58" y="51"/>
                </a:cxn>
                <a:cxn ang="0">
                  <a:pos x="61" y="50"/>
                </a:cxn>
                <a:cxn ang="0">
                  <a:pos x="63" y="48"/>
                </a:cxn>
                <a:cxn ang="0">
                  <a:pos x="65" y="46"/>
                </a:cxn>
                <a:cxn ang="0">
                  <a:pos x="66" y="43"/>
                </a:cxn>
                <a:cxn ang="0">
                  <a:pos x="67" y="40"/>
                </a:cxn>
                <a:cxn ang="0">
                  <a:pos x="67" y="37"/>
                </a:cxn>
                <a:cxn ang="0">
                  <a:pos x="67" y="32"/>
                </a:cxn>
                <a:cxn ang="0">
                  <a:pos x="66" y="29"/>
                </a:cxn>
                <a:cxn ang="0">
                  <a:pos x="65" y="25"/>
                </a:cxn>
                <a:cxn ang="0">
                  <a:pos x="63" y="23"/>
                </a:cxn>
                <a:cxn ang="0">
                  <a:pos x="61" y="21"/>
                </a:cxn>
                <a:cxn ang="0">
                  <a:pos x="58" y="20"/>
                </a:cxn>
                <a:cxn ang="0">
                  <a:pos x="55" y="19"/>
                </a:cxn>
                <a:cxn ang="0">
                  <a:pos x="52" y="19"/>
                </a:cxn>
                <a:cxn ang="0">
                  <a:pos x="0" y="0"/>
                </a:cxn>
              </a:cxnLst>
              <a:rect l="0" t="0" r="r" b="b"/>
              <a:pathLst>
                <a:path w="81" h="72">
                  <a:moveTo>
                    <a:pt x="51" y="0"/>
                  </a:moveTo>
                  <a:lnTo>
                    <a:pt x="55" y="0"/>
                  </a:lnTo>
                  <a:lnTo>
                    <a:pt x="58" y="0"/>
                  </a:lnTo>
                  <a:lnTo>
                    <a:pt x="62" y="1"/>
                  </a:lnTo>
                  <a:lnTo>
                    <a:pt x="65" y="2"/>
                  </a:lnTo>
                  <a:lnTo>
                    <a:pt x="67" y="4"/>
                  </a:lnTo>
                  <a:lnTo>
                    <a:pt x="70" y="5"/>
                  </a:lnTo>
                  <a:lnTo>
                    <a:pt x="72" y="8"/>
                  </a:lnTo>
                  <a:lnTo>
                    <a:pt x="74" y="10"/>
                  </a:lnTo>
                  <a:lnTo>
                    <a:pt x="76" y="12"/>
                  </a:lnTo>
                  <a:lnTo>
                    <a:pt x="77" y="15"/>
                  </a:lnTo>
                  <a:lnTo>
                    <a:pt x="78" y="18"/>
                  </a:lnTo>
                  <a:lnTo>
                    <a:pt x="79" y="21"/>
                  </a:lnTo>
                  <a:lnTo>
                    <a:pt x="80" y="25"/>
                  </a:lnTo>
                  <a:lnTo>
                    <a:pt x="81" y="28"/>
                  </a:lnTo>
                  <a:lnTo>
                    <a:pt x="81" y="32"/>
                  </a:lnTo>
                  <a:lnTo>
                    <a:pt x="81" y="36"/>
                  </a:lnTo>
                  <a:lnTo>
                    <a:pt x="81" y="38"/>
                  </a:lnTo>
                  <a:lnTo>
                    <a:pt x="81" y="40"/>
                  </a:lnTo>
                  <a:lnTo>
                    <a:pt x="81" y="41"/>
                  </a:lnTo>
                  <a:lnTo>
                    <a:pt x="81" y="43"/>
                  </a:lnTo>
                  <a:lnTo>
                    <a:pt x="80" y="45"/>
                  </a:lnTo>
                  <a:lnTo>
                    <a:pt x="80" y="47"/>
                  </a:lnTo>
                  <a:lnTo>
                    <a:pt x="80" y="49"/>
                  </a:lnTo>
                  <a:lnTo>
                    <a:pt x="79" y="51"/>
                  </a:lnTo>
                  <a:lnTo>
                    <a:pt x="79" y="52"/>
                  </a:lnTo>
                  <a:lnTo>
                    <a:pt x="78" y="54"/>
                  </a:lnTo>
                  <a:lnTo>
                    <a:pt x="77" y="56"/>
                  </a:lnTo>
                  <a:lnTo>
                    <a:pt x="76" y="58"/>
                  </a:lnTo>
                  <a:lnTo>
                    <a:pt x="75" y="60"/>
                  </a:lnTo>
                  <a:lnTo>
                    <a:pt x="74" y="61"/>
                  </a:lnTo>
                  <a:lnTo>
                    <a:pt x="73" y="63"/>
                  </a:lnTo>
                  <a:lnTo>
                    <a:pt x="72" y="65"/>
                  </a:lnTo>
                  <a:lnTo>
                    <a:pt x="71" y="65"/>
                  </a:lnTo>
                  <a:lnTo>
                    <a:pt x="70" y="66"/>
                  </a:lnTo>
                  <a:lnTo>
                    <a:pt x="69" y="67"/>
                  </a:lnTo>
                  <a:lnTo>
                    <a:pt x="68" y="68"/>
                  </a:lnTo>
                  <a:lnTo>
                    <a:pt x="67" y="68"/>
                  </a:lnTo>
                  <a:lnTo>
                    <a:pt x="65" y="69"/>
                  </a:lnTo>
                  <a:lnTo>
                    <a:pt x="64" y="69"/>
                  </a:lnTo>
                  <a:lnTo>
                    <a:pt x="63" y="70"/>
                  </a:lnTo>
                  <a:lnTo>
                    <a:pt x="62" y="70"/>
                  </a:lnTo>
                  <a:lnTo>
                    <a:pt x="61" y="70"/>
                  </a:lnTo>
                  <a:lnTo>
                    <a:pt x="59" y="71"/>
                  </a:lnTo>
                  <a:lnTo>
                    <a:pt x="58" y="71"/>
                  </a:lnTo>
                  <a:lnTo>
                    <a:pt x="57" y="71"/>
                  </a:lnTo>
                  <a:lnTo>
                    <a:pt x="55" y="71"/>
                  </a:lnTo>
                  <a:lnTo>
                    <a:pt x="54" y="71"/>
                  </a:lnTo>
                  <a:lnTo>
                    <a:pt x="52" y="72"/>
                  </a:lnTo>
                  <a:lnTo>
                    <a:pt x="0" y="72"/>
                  </a:lnTo>
                  <a:lnTo>
                    <a:pt x="0" y="53"/>
                  </a:lnTo>
                  <a:lnTo>
                    <a:pt x="51" y="53"/>
                  </a:lnTo>
                  <a:lnTo>
                    <a:pt x="53" y="53"/>
                  </a:lnTo>
                  <a:lnTo>
                    <a:pt x="55" y="52"/>
                  </a:lnTo>
                  <a:lnTo>
                    <a:pt x="57" y="52"/>
                  </a:lnTo>
                  <a:lnTo>
                    <a:pt x="58" y="51"/>
                  </a:lnTo>
                  <a:lnTo>
                    <a:pt x="60" y="51"/>
                  </a:lnTo>
                  <a:lnTo>
                    <a:pt x="61" y="50"/>
                  </a:lnTo>
                  <a:lnTo>
                    <a:pt x="62" y="49"/>
                  </a:lnTo>
                  <a:lnTo>
                    <a:pt x="63" y="48"/>
                  </a:lnTo>
                  <a:lnTo>
                    <a:pt x="64" y="47"/>
                  </a:lnTo>
                  <a:lnTo>
                    <a:pt x="65" y="46"/>
                  </a:lnTo>
                  <a:lnTo>
                    <a:pt x="66" y="44"/>
                  </a:lnTo>
                  <a:lnTo>
                    <a:pt x="66" y="43"/>
                  </a:lnTo>
                  <a:lnTo>
                    <a:pt x="67" y="41"/>
                  </a:lnTo>
                  <a:lnTo>
                    <a:pt x="67" y="40"/>
                  </a:lnTo>
                  <a:lnTo>
                    <a:pt x="67" y="38"/>
                  </a:lnTo>
                  <a:lnTo>
                    <a:pt x="67" y="37"/>
                  </a:lnTo>
                  <a:lnTo>
                    <a:pt x="67" y="35"/>
                  </a:lnTo>
                  <a:lnTo>
                    <a:pt x="67" y="32"/>
                  </a:lnTo>
                  <a:lnTo>
                    <a:pt x="67" y="30"/>
                  </a:lnTo>
                  <a:lnTo>
                    <a:pt x="66" y="29"/>
                  </a:lnTo>
                  <a:lnTo>
                    <a:pt x="66" y="27"/>
                  </a:lnTo>
                  <a:lnTo>
                    <a:pt x="65" y="25"/>
                  </a:lnTo>
                  <a:lnTo>
                    <a:pt x="64" y="24"/>
                  </a:lnTo>
                  <a:lnTo>
                    <a:pt x="63" y="23"/>
                  </a:lnTo>
                  <a:lnTo>
                    <a:pt x="62" y="22"/>
                  </a:lnTo>
                  <a:lnTo>
                    <a:pt x="61" y="21"/>
                  </a:lnTo>
                  <a:lnTo>
                    <a:pt x="60" y="20"/>
                  </a:lnTo>
                  <a:lnTo>
                    <a:pt x="58" y="20"/>
                  </a:lnTo>
                  <a:lnTo>
                    <a:pt x="57" y="19"/>
                  </a:lnTo>
                  <a:lnTo>
                    <a:pt x="55" y="19"/>
                  </a:lnTo>
                  <a:lnTo>
                    <a:pt x="54" y="19"/>
                  </a:lnTo>
                  <a:lnTo>
                    <a:pt x="52" y="19"/>
                  </a:lnTo>
                  <a:lnTo>
                    <a:pt x="0" y="19"/>
                  </a:lnTo>
                  <a:lnTo>
                    <a:pt x="0" y="0"/>
                  </a:lnTo>
                  <a:lnTo>
                    <a:pt x="51" y="0"/>
                  </a:lnTo>
                  <a:close/>
                </a:path>
              </a:pathLst>
            </a:custGeom>
            <a:solidFill>
              <a:srgbClr val="FFFFFF"/>
            </a:solidFill>
            <a:ln w="9525">
              <a:noFill/>
              <a:round/>
              <a:headEnd/>
              <a:tailEnd/>
            </a:ln>
          </p:spPr>
          <p:txBody>
            <a:bodyPr/>
            <a:lstStyle/>
            <a:p>
              <a:endParaRPr lang="en-US"/>
            </a:p>
          </p:txBody>
        </p:sp>
        <p:sp>
          <p:nvSpPr>
            <p:cNvPr id="133" name="Freeform 133"/>
            <p:cNvSpPr>
              <a:spLocks/>
            </p:cNvSpPr>
            <p:nvPr/>
          </p:nvSpPr>
          <p:spPr bwMode="auto">
            <a:xfrm>
              <a:off x="3997" y="2970"/>
              <a:ext cx="60" cy="60"/>
            </a:xfrm>
            <a:custGeom>
              <a:avLst/>
              <a:gdLst/>
              <a:ahLst/>
              <a:cxnLst>
                <a:cxn ang="0">
                  <a:pos x="60" y="18"/>
                </a:cxn>
                <a:cxn ang="0">
                  <a:pos x="24" y="18"/>
                </a:cxn>
                <a:cxn ang="0">
                  <a:pos x="22" y="18"/>
                </a:cxn>
                <a:cxn ang="0">
                  <a:pos x="20" y="18"/>
                </a:cxn>
                <a:cxn ang="0">
                  <a:pos x="18" y="19"/>
                </a:cxn>
                <a:cxn ang="0">
                  <a:pos x="16" y="20"/>
                </a:cxn>
                <a:cxn ang="0">
                  <a:pos x="15" y="21"/>
                </a:cxn>
                <a:cxn ang="0">
                  <a:pos x="14" y="24"/>
                </a:cxn>
                <a:cxn ang="0">
                  <a:pos x="13" y="27"/>
                </a:cxn>
                <a:cxn ang="0">
                  <a:pos x="13" y="30"/>
                </a:cxn>
                <a:cxn ang="0">
                  <a:pos x="13" y="33"/>
                </a:cxn>
                <a:cxn ang="0">
                  <a:pos x="14" y="35"/>
                </a:cxn>
                <a:cxn ang="0">
                  <a:pos x="15" y="38"/>
                </a:cxn>
                <a:cxn ang="0">
                  <a:pos x="17" y="39"/>
                </a:cxn>
                <a:cxn ang="0">
                  <a:pos x="19" y="41"/>
                </a:cxn>
                <a:cxn ang="0">
                  <a:pos x="22" y="42"/>
                </a:cxn>
                <a:cxn ang="0">
                  <a:pos x="25" y="42"/>
                </a:cxn>
                <a:cxn ang="0">
                  <a:pos x="60" y="43"/>
                </a:cxn>
                <a:cxn ang="0">
                  <a:pos x="1" y="60"/>
                </a:cxn>
                <a:cxn ang="0">
                  <a:pos x="10" y="43"/>
                </a:cxn>
                <a:cxn ang="0">
                  <a:pos x="9" y="43"/>
                </a:cxn>
                <a:cxn ang="0">
                  <a:pos x="8" y="41"/>
                </a:cxn>
                <a:cxn ang="0">
                  <a:pos x="6" y="40"/>
                </a:cxn>
                <a:cxn ang="0">
                  <a:pos x="4" y="38"/>
                </a:cxn>
                <a:cxn ang="0">
                  <a:pos x="3" y="36"/>
                </a:cxn>
                <a:cxn ang="0">
                  <a:pos x="1" y="33"/>
                </a:cxn>
                <a:cxn ang="0">
                  <a:pos x="0" y="30"/>
                </a:cxn>
                <a:cxn ang="0">
                  <a:pos x="0" y="25"/>
                </a:cxn>
                <a:cxn ang="0">
                  <a:pos x="0" y="21"/>
                </a:cxn>
                <a:cxn ang="0">
                  <a:pos x="0" y="16"/>
                </a:cxn>
                <a:cxn ang="0">
                  <a:pos x="2" y="12"/>
                </a:cxn>
                <a:cxn ang="0">
                  <a:pos x="4" y="9"/>
                </a:cxn>
                <a:cxn ang="0">
                  <a:pos x="6" y="5"/>
                </a:cxn>
                <a:cxn ang="0">
                  <a:pos x="9" y="3"/>
                </a:cxn>
                <a:cxn ang="0">
                  <a:pos x="13" y="1"/>
                </a:cxn>
                <a:cxn ang="0">
                  <a:pos x="17" y="0"/>
                </a:cxn>
                <a:cxn ang="0">
                  <a:pos x="60" y="0"/>
                </a:cxn>
              </a:cxnLst>
              <a:rect l="0" t="0" r="r" b="b"/>
              <a:pathLst>
                <a:path w="60" h="60">
                  <a:moveTo>
                    <a:pt x="60" y="0"/>
                  </a:moveTo>
                  <a:lnTo>
                    <a:pt x="60" y="18"/>
                  </a:lnTo>
                  <a:lnTo>
                    <a:pt x="24" y="18"/>
                  </a:lnTo>
                  <a:lnTo>
                    <a:pt x="24" y="18"/>
                  </a:lnTo>
                  <a:lnTo>
                    <a:pt x="23" y="18"/>
                  </a:lnTo>
                  <a:lnTo>
                    <a:pt x="22" y="18"/>
                  </a:lnTo>
                  <a:lnTo>
                    <a:pt x="21" y="18"/>
                  </a:lnTo>
                  <a:lnTo>
                    <a:pt x="20" y="18"/>
                  </a:lnTo>
                  <a:lnTo>
                    <a:pt x="19" y="18"/>
                  </a:lnTo>
                  <a:lnTo>
                    <a:pt x="18" y="19"/>
                  </a:lnTo>
                  <a:lnTo>
                    <a:pt x="17" y="19"/>
                  </a:lnTo>
                  <a:lnTo>
                    <a:pt x="16" y="20"/>
                  </a:lnTo>
                  <a:lnTo>
                    <a:pt x="15" y="20"/>
                  </a:lnTo>
                  <a:lnTo>
                    <a:pt x="15" y="21"/>
                  </a:lnTo>
                  <a:lnTo>
                    <a:pt x="14" y="22"/>
                  </a:lnTo>
                  <a:lnTo>
                    <a:pt x="14" y="24"/>
                  </a:lnTo>
                  <a:lnTo>
                    <a:pt x="13" y="25"/>
                  </a:lnTo>
                  <a:lnTo>
                    <a:pt x="13" y="27"/>
                  </a:lnTo>
                  <a:lnTo>
                    <a:pt x="13" y="29"/>
                  </a:lnTo>
                  <a:lnTo>
                    <a:pt x="13" y="30"/>
                  </a:lnTo>
                  <a:lnTo>
                    <a:pt x="13" y="32"/>
                  </a:lnTo>
                  <a:lnTo>
                    <a:pt x="13" y="33"/>
                  </a:lnTo>
                  <a:lnTo>
                    <a:pt x="14" y="34"/>
                  </a:lnTo>
                  <a:lnTo>
                    <a:pt x="14" y="35"/>
                  </a:lnTo>
                  <a:lnTo>
                    <a:pt x="15" y="36"/>
                  </a:lnTo>
                  <a:lnTo>
                    <a:pt x="15" y="38"/>
                  </a:lnTo>
                  <a:lnTo>
                    <a:pt x="16" y="39"/>
                  </a:lnTo>
                  <a:lnTo>
                    <a:pt x="17" y="39"/>
                  </a:lnTo>
                  <a:lnTo>
                    <a:pt x="18" y="40"/>
                  </a:lnTo>
                  <a:lnTo>
                    <a:pt x="19" y="41"/>
                  </a:lnTo>
                  <a:lnTo>
                    <a:pt x="21" y="41"/>
                  </a:lnTo>
                  <a:lnTo>
                    <a:pt x="22" y="42"/>
                  </a:lnTo>
                  <a:lnTo>
                    <a:pt x="23" y="42"/>
                  </a:lnTo>
                  <a:lnTo>
                    <a:pt x="25" y="42"/>
                  </a:lnTo>
                  <a:lnTo>
                    <a:pt x="26" y="43"/>
                  </a:lnTo>
                  <a:lnTo>
                    <a:pt x="60" y="43"/>
                  </a:lnTo>
                  <a:lnTo>
                    <a:pt x="60" y="60"/>
                  </a:lnTo>
                  <a:lnTo>
                    <a:pt x="1" y="60"/>
                  </a:lnTo>
                  <a:lnTo>
                    <a:pt x="1" y="43"/>
                  </a:lnTo>
                  <a:lnTo>
                    <a:pt x="10" y="43"/>
                  </a:lnTo>
                  <a:lnTo>
                    <a:pt x="10" y="43"/>
                  </a:lnTo>
                  <a:lnTo>
                    <a:pt x="9" y="43"/>
                  </a:lnTo>
                  <a:lnTo>
                    <a:pt x="8" y="42"/>
                  </a:lnTo>
                  <a:lnTo>
                    <a:pt x="8" y="41"/>
                  </a:lnTo>
                  <a:lnTo>
                    <a:pt x="7" y="41"/>
                  </a:lnTo>
                  <a:lnTo>
                    <a:pt x="6" y="40"/>
                  </a:lnTo>
                  <a:lnTo>
                    <a:pt x="5" y="39"/>
                  </a:lnTo>
                  <a:lnTo>
                    <a:pt x="4" y="38"/>
                  </a:lnTo>
                  <a:lnTo>
                    <a:pt x="3" y="37"/>
                  </a:lnTo>
                  <a:lnTo>
                    <a:pt x="3" y="36"/>
                  </a:lnTo>
                  <a:lnTo>
                    <a:pt x="2" y="34"/>
                  </a:lnTo>
                  <a:lnTo>
                    <a:pt x="1" y="33"/>
                  </a:lnTo>
                  <a:lnTo>
                    <a:pt x="1" y="31"/>
                  </a:lnTo>
                  <a:lnTo>
                    <a:pt x="0" y="30"/>
                  </a:lnTo>
                  <a:lnTo>
                    <a:pt x="0" y="28"/>
                  </a:lnTo>
                  <a:lnTo>
                    <a:pt x="0" y="25"/>
                  </a:lnTo>
                  <a:lnTo>
                    <a:pt x="0" y="23"/>
                  </a:lnTo>
                  <a:lnTo>
                    <a:pt x="0" y="21"/>
                  </a:lnTo>
                  <a:lnTo>
                    <a:pt x="0" y="19"/>
                  </a:lnTo>
                  <a:lnTo>
                    <a:pt x="0" y="16"/>
                  </a:lnTo>
                  <a:lnTo>
                    <a:pt x="1" y="14"/>
                  </a:lnTo>
                  <a:lnTo>
                    <a:pt x="2" y="12"/>
                  </a:lnTo>
                  <a:lnTo>
                    <a:pt x="3" y="10"/>
                  </a:lnTo>
                  <a:lnTo>
                    <a:pt x="4" y="9"/>
                  </a:lnTo>
                  <a:lnTo>
                    <a:pt x="5" y="7"/>
                  </a:lnTo>
                  <a:lnTo>
                    <a:pt x="6" y="5"/>
                  </a:lnTo>
                  <a:lnTo>
                    <a:pt x="8" y="4"/>
                  </a:lnTo>
                  <a:lnTo>
                    <a:pt x="9" y="3"/>
                  </a:lnTo>
                  <a:lnTo>
                    <a:pt x="11" y="2"/>
                  </a:lnTo>
                  <a:lnTo>
                    <a:pt x="13" y="1"/>
                  </a:lnTo>
                  <a:lnTo>
                    <a:pt x="15" y="1"/>
                  </a:lnTo>
                  <a:lnTo>
                    <a:pt x="17" y="0"/>
                  </a:lnTo>
                  <a:lnTo>
                    <a:pt x="19" y="0"/>
                  </a:lnTo>
                  <a:lnTo>
                    <a:pt x="60" y="0"/>
                  </a:lnTo>
                  <a:close/>
                </a:path>
              </a:pathLst>
            </a:custGeom>
            <a:solidFill>
              <a:srgbClr val="FFFFFF"/>
            </a:solidFill>
            <a:ln w="9525">
              <a:noFill/>
              <a:round/>
              <a:headEnd/>
              <a:tailEnd/>
            </a:ln>
          </p:spPr>
          <p:txBody>
            <a:bodyPr/>
            <a:lstStyle/>
            <a:p>
              <a:endParaRPr lang="en-US"/>
            </a:p>
          </p:txBody>
        </p:sp>
        <p:sp>
          <p:nvSpPr>
            <p:cNvPr id="134" name="Freeform 134"/>
            <p:cNvSpPr>
              <a:spLocks noEditPoints="1"/>
            </p:cNvSpPr>
            <p:nvPr/>
          </p:nvSpPr>
          <p:spPr bwMode="auto">
            <a:xfrm>
              <a:off x="3977" y="2936"/>
              <a:ext cx="80" cy="18"/>
            </a:xfrm>
            <a:custGeom>
              <a:avLst/>
              <a:gdLst/>
              <a:ahLst/>
              <a:cxnLst>
                <a:cxn ang="0">
                  <a:pos x="21" y="0"/>
                </a:cxn>
                <a:cxn ang="0">
                  <a:pos x="80" y="0"/>
                </a:cxn>
                <a:cxn ang="0">
                  <a:pos x="80" y="18"/>
                </a:cxn>
                <a:cxn ang="0">
                  <a:pos x="21" y="18"/>
                </a:cxn>
                <a:cxn ang="0">
                  <a:pos x="21" y="0"/>
                </a:cxn>
                <a:cxn ang="0">
                  <a:pos x="14" y="0"/>
                </a:cxn>
                <a:cxn ang="0">
                  <a:pos x="14" y="18"/>
                </a:cxn>
                <a:cxn ang="0">
                  <a:pos x="0" y="18"/>
                </a:cxn>
                <a:cxn ang="0">
                  <a:pos x="0" y="0"/>
                </a:cxn>
                <a:cxn ang="0">
                  <a:pos x="14" y="0"/>
                </a:cxn>
              </a:cxnLst>
              <a:rect l="0" t="0" r="r" b="b"/>
              <a:pathLst>
                <a:path w="80" h="18">
                  <a:moveTo>
                    <a:pt x="21" y="0"/>
                  </a:moveTo>
                  <a:lnTo>
                    <a:pt x="80" y="0"/>
                  </a:lnTo>
                  <a:lnTo>
                    <a:pt x="80" y="18"/>
                  </a:lnTo>
                  <a:lnTo>
                    <a:pt x="21" y="18"/>
                  </a:lnTo>
                  <a:lnTo>
                    <a:pt x="21" y="0"/>
                  </a:lnTo>
                  <a:close/>
                  <a:moveTo>
                    <a:pt x="14" y="0"/>
                  </a:moveTo>
                  <a:lnTo>
                    <a:pt x="14" y="18"/>
                  </a:lnTo>
                  <a:lnTo>
                    <a:pt x="0" y="18"/>
                  </a:lnTo>
                  <a:lnTo>
                    <a:pt x="0" y="0"/>
                  </a:lnTo>
                  <a:lnTo>
                    <a:pt x="14" y="0"/>
                  </a:lnTo>
                  <a:close/>
                </a:path>
              </a:pathLst>
            </a:custGeom>
            <a:solidFill>
              <a:srgbClr val="FFFFFF"/>
            </a:solidFill>
            <a:ln w="9525">
              <a:noFill/>
              <a:round/>
              <a:headEnd/>
              <a:tailEnd/>
            </a:ln>
          </p:spPr>
          <p:txBody>
            <a:bodyPr/>
            <a:lstStyle/>
            <a:p>
              <a:endParaRPr lang="en-US"/>
            </a:p>
          </p:txBody>
        </p:sp>
        <p:sp>
          <p:nvSpPr>
            <p:cNvPr id="135" name="Freeform 135"/>
            <p:cNvSpPr>
              <a:spLocks/>
            </p:cNvSpPr>
            <p:nvPr/>
          </p:nvSpPr>
          <p:spPr bwMode="auto">
            <a:xfrm>
              <a:off x="3983" y="2890"/>
              <a:ext cx="75" cy="37"/>
            </a:xfrm>
            <a:custGeom>
              <a:avLst/>
              <a:gdLst/>
              <a:ahLst/>
              <a:cxnLst>
                <a:cxn ang="0">
                  <a:pos x="15" y="0"/>
                </a:cxn>
                <a:cxn ang="0">
                  <a:pos x="26" y="10"/>
                </a:cxn>
                <a:cxn ang="0">
                  <a:pos x="59" y="10"/>
                </a:cxn>
                <a:cxn ang="0">
                  <a:pos x="60" y="10"/>
                </a:cxn>
                <a:cxn ang="0">
                  <a:pos x="61" y="10"/>
                </a:cxn>
                <a:cxn ang="0">
                  <a:pos x="62" y="10"/>
                </a:cxn>
                <a:cxn ang="0">
                  <a:pos x="62" y="9"/>
                </a:cxn>
                <a:cxn ang="0">
                  <a:pos x="63" y="8"/>
                </a:cxn>
                <a:cxn ang="0">
                  <a:pos x="63" y="6"/>
                </a:cxn>
                <a:cxn ang="0">
                  <a:pos x="63" y="4"/>
                </a:cxn>
                <a:cxn ang="0">
                  <a:pos x="63" y="3"/>
                </a:cxn>
                <a:cxn ang="0">
                  <a:pos x="63" y="2"/>
                </a:cxn>
                <a:cxn ang="0">
                  <a:pos x="63" y="2"/>
                </a:cxn>
                <a:cxn ang="0">
                  <a:pos x="63" y="2"/>
                </a:cxn>
                <a:cxn ang="0">
                  <a:pos x="63" y="1"/>
                </a:cxn>
                <a:cxn ang="0">
                  <a:pos x="63" y="1"/>
                </a:cxn>
                <a:cxn ang="0">
                  <a:pos x="63" y="0"/>
                </a:cxn>
                <a:cxn ang="0">
                  <a:pos x="63" y="0"/>
                </a:cxn>
                <a:cxn ang="0">
                  <a:pos x="74" y="0"/>
                </a:cxn>
                <a:cxn ang="0">
                  <a:pos x="74" y="1"/>
                </a:cxn>
                <a:cxn ang="0">
                  <a:pos x="74" y="2"/>
                </a:cxn>
                <a:cxn ang="0">
                  <a:pos x="74" y="2"/>
                </a:cxn>
                <a:cxn ang="0">
                  <a:pos x="74" y="4"/>
                </a:cxn>
                <a:cxn ang="0">
                  <a:pos x="74" y="5"/>
                </a:cxn>
                <a:cxn ang="0">
                  <a:pos x="74" y="6"/>
                </a:cxn>
                <a:cxn ang="0">
                  <a:pos x="74" y="7"/>
                </a:cxn>
                <a:cxn ang="0">
                  <a:pos x="75" y="8"/>
                </a:cxn>
                <a:cxn ang="0">
                  <a:pos x="74" y="12"/>
                </a:cxn>
                <a:cxn ang="0">
                  <a:pos x="74" y="17"/>
                </a:cxn>
                <a:cxn ang="0">
                  <a:pos x="73" y="21"/>
                </a:cxn>
                <a:cxn ang="0">
                  <a:pos x="72" y="23"/>
                </a:cxn>
                <a:cxn ang="0">
                  <a:pos x="70" y="25"/>
                </a:cxn>
                <a:cxn ang="0">
                  <a:pos x="68" y="27"/>
                </a:cxn>
                <a:cxn ang="0">
                  <a:pos x="66" y="27"/>
                </a:cxn>
                <a:cxn ang="0">
                  <a:pos x="63" y="28"/>
                </a:cxn>
                <a:cxn ang="0">
                  <a:pos x="26" y="28"/>
                </a:cxn>
                <a:cxn ang="0">
                  <a:pos x="15" y="37"/>
                </a:cxn>
                <a:cxn ang="0">
                  <a:pos x="0" y="28"/>
                </a:cxn>
                <a:cxn ang="0">
                  <a:pos x="15" y="10"/>
                </a:cxn>
              </a:cxnLst>
              <a:rect l="0" t="0" r="r" b="b"/>
              <a:pathLst>
                <a:path w="75" h="37">
                  <a:moveTo>
                    <a:pt x="15" y="10"/>
                  </a:moveTo>
                  <a:lnTo>
                    <a:pt x="15" y="0"/>
                  </a:lnTo>
                  <a:lnTo>
                    <a:pt x="26" y="0"/>
                  </a:lnTo>
                  <a:lnTo>
                    <a:pt x="26" y="10"/>
                  </a:lnTo>
                  <a:lnTo>
                    <a:pt x="58" y="10"/>
                  </a:lnTo>
                  <a:lnTo>
                    <a:pt x="59" y="10"/>
                  </a:lnTo>
                  <a:lnTo>
                    <a:pt x="59" y="10"/>
                  </a:lnTo>
                  <a:lnTo>
                    <a:pt x="60" y="10"/>
                  </a:lnTo>
                  <a:lnTo>
                    <a:pt x="60" y="10"/>
                  </a:lnTo>
                  <a:lnTo>
                    <a:pt x="61" y="10"/>
                  </a:lnTo>
                  <a:lnTo>
                    <a:pt x="61" y="10"/>
                  </a:lnTo>
                  <a:lnTo>
                    <a:pt x="62" y="10"/>
                  </a:lnTo>
                  <a:lnTo>
                    <a:pt x="62" y="9"/>
                  </a:lnTo>
                  <a:lnTo>
                    <a:pt x="62" y="9"/>
                  </a:lnTo>
                  <a:lnTo>
                    <a:pt x="62" y="8"/>
                  </a:lnTo>
                  <a:lnTo>
                    <a:pt x="63" y="8"/>
                  </a:lnTo>
                  <a:lnTo>
                    <a:pt x="63" y="7"/>
                  </a:lnTo>
                  <a:lnTo>
                    <a:pt x="63" y="6"/>
                  </a:lnTo>
                  <a:lnTo>
                    <a:pt x="63" y="5"/>
                  </a:lnTo>
                  <a:lnTo>
                    <a:pt x="63" y="4"/>
                  </a:lnTo>
                  <a:lnTo>
                    <a:pt x="63" y="3"/>
                  </a:lnTo>
                  <a:lnTo>
                    <a:pt x="63" y="3"/>
                  </a:lnTo>
                  <a:lnTo>
                    <a:pt x="63" y="3"/>
                  </a:lnTo>
                  <a:lnTo>
                    <a:pt x="63" y="2"/>
                  </a:lnTo>
                  <a:lnTo>
                    <a:pt x="63" y="2"/>
                  </a:lnTo>
                  <a:lnTo>
                    <a:pt x="63" y="2"/>
                  </a:lnTo>
                  <a:lnTo>
                    <a:pt x="63" y="2"/>
                  </a:lnTo>
                  <a:lnTo>
                    <a:pt x="63" y="2"/>
                  </a:lnTo>
                  <a:lnTo>
                    <a:pt x="63" y="1"/>
                  </a:lnTo>
                  <a:lnTo>
                    <a:pt x="63" y="1"/>
                  </a:lnTo>
                  <a:lnTo>
                    <a:pt x="63" y="1"/>
                  </a:lnTo>
                  <a:lnTo>
                    <a:pt x="63" y="1"/>
                  </a:lnTo>
                  <a:lnTo>
                    <a:pt x="63" y="1"/>
                  </a:lnTo>
                  <a:lnTo>
                    <a:pt x="63" y="0"/>
                  </a:lnTo>
                  <a:lnTo>
                    <a:pt x="63" y="0"/>
                  </a:lnTo>
                  <a:lnTo>
                    <a:pt x="63" y="0"/>
                  </a:lnTo>
                  <a:lnTo>
                    <a:pt x="63" y="0"/>
                  </a:lnTo>
                  <a:lnTo>
                    <a:pt x="74" y="0"/>
                  </a:lnTo>
                  <a:lnTo>
                    <a:pt x="74" y="0"/>
                  </a:lnTo>
                  <a:lnTo>
                    <a:pt x="74" y="1"/>
                  </a:lnTo>
                  <a:lnTo>
                    <a:pt x="74" y="1"/>
                  </a:lnTo>
                  <a:lnTo>
                    <a:pt x="74" y="2"/>
                  </a:lnTo>
                  <a:lnTo>
                    <a:pt x="74" y="2"/>
                  </a:lnTo>
                  <a:lnTo>
                    <a:pt x="74" y="2"/>
                  </a:lnTo>
                  <a:lnTo>
                    <a:pt x="74" y="3"/>
                  </a:lnTo>
                  <a:lnTo>
                    <a:pt x="74" y="4"/>
                  </a:lnTo>
                  <a:lnTo>
                    <a:pt x="74" y="4"/>
                  </a:lnTo>
                  <a:lnTo>
                    <a:pt x="74" y="5"/>
                  </a:lnTo>
                  <a:lnTo>
                    <a:pt x="74" y="5"/>
                  </a:lnTo>
                  <a:lnTo>
                    <a:pt x="74" y="6"/>
                  </a:lnTo>
                  <a:lnTo>
                    <a:pt x="74" y="6"/>
                  </a:lnTo>
                  <a:lnTo>
                    <a:pt x="74" y="7"/>
                  </a:lnTo>
                  <a:lnTo>
                    <a:pt x="74" y="7"/>
                  </a:lnTo>
                  <a:lnTo>
                    <a:pt x="75" y="8"/>
                  </a:lnTo>
                  <a:lnTo>
                    <a:pt x="75" y="10"/>
                  </a:lnTo>
                  <a:lnTo>
                    <a:pt x="74" y="12"/>
                  </a:lnTo>
                  <a:lnTo>
                    <a:pt x="74" y="15"/>
                  </a:lnTo>
                  <a:lnTo>
                    <a:pt x="74" y="17"/>
                  </a:lnTo>
                  <a:lnTo>
                    <a:pt x="74" y="19"/>
                  </a:lnTo>
                  <a:lnTo>
                    <a:pt x="73" y="21"/>
                  </a:lnTo>
                  <a:lnTo>
                    <a:pt x="73" y="22"/>
                  </a:lnTo>
                  <a:lnTo>
                    <a:pt x="72" y="23"/>
                  </a:lnTo>
                  <a:lnTo>
                    <a:pt x="71" y="24"/>
                  </a:lnTo>
                  <a:lnTo>
                    <a:pt x="70" y="25"/>
                  </a:lnTo>
                  <a:lnTo>
                    <a:pt x="69" y="26"/>
                  </a:lnTo>
                  <a:lnTo>
                    <a:pt x="68" y="27"/>
                  </a:lnTo>
                  <a:lnTo>
                    <a:pt x="67" y="27"/>
                  </a:lnTo>
                  <a:lnTo>
                    <a:pt x="66" y="27"/>
                  </a:lnTo>
                  <a:lnTo>
                    <a:pt x="65" y="28"/>
                  </a:lnTo>
                  <a:lnTo>
                    <a:pt x="63" y="28"/>
                  </a:lnTo>
                  <a:lnTo>
                    <a:pt x="62" y="28"/>
                  </a:lnTo>
                  <a:lnTo>
                    <a:pt x="26" y="28"/>
                  </a:lnTo>
                  <a:lnTo>
                    <a:pt x="26" y="37"/>
                  </a:lnTo>
                  <a:lnTo>
                    <a:pt x="15" y="37"/>
                  </a:lnTo>
                  <a:lnTo>
                    <a:pt x="15" y="28"/>
                  </a:lnTo>
                  <a:lnTo>
                    <a:pt x="0" y="28"/>
                  </a:lnTo>
                  <a:lnTo>
                    <a:pt x="0" y="10"/>
                  </a:lnTo>
                  <a:lnTo>
                    <a:pt x="15" y="10"/>
                  </a:lnTo>
                  <a:close/>
                </a:path>
              </a:pathLst>
            </a:custGeom>
            <a:solidFill>
              <a:srgbClr val="FFFFFF"/>
            </a:solidFill>
            <a:ln w="9525">
              <a:noFill/>
              <a:round/>
              <a:headEnd/>
              <a:tailEnd/>
            </a:ln>
          </p:spPr>
          <p:txBody>
            <a:bodyPr/>
            <a:lstStyle/>
            <a:p>
              <a:endParaRPr lang="en-US"/>
            </a:p>
          </p:txBody>
        </p:sp>
        <p:sp>
          <p:nvSpPr>
            <p:cNvPr id="136" name="Freeform 136"/>
            <p:cNvSpPr>
              <a:spLocks noEditPoints="1"/>
            </p:cNvSpPr>
            <p:nvPr/>
          </p:nvSpPr>
          <p:spPr bwMode="auto">
            <a:xfrm>
              <a:off x="3978" y="2765"/>
              <a:ext cx="79" cy="85"/>
            </a:xfrm>
            <a:custGeom>
              <a:avLst/>
              <a:gdLst/>
              <a:ahLst/>
              <a:cxnLst>
                <a:cxn ang="0">
                  <a:pos x="79" y="65"/>
                </a:cxn>
                <a:cxn ang="0">
                  <a:pos x="79" y="85"/>
                </a:cxn>
                <a:cxn ang="0">
                  <a:pos x="0" y="53"/>
                </a:cxn>
                <a:cxn ang="0">
                  <a:pos x="0" y="31"/>
                </a:cxn>
                <a:cxn ang="0">
                  <a:pos x="79" y="0"/>
                </a:cxn>
                <a:cxn ang="0">
                  <a:pos x="79" y="20"/>
                </a:cxn>
                <a:cxn ang="0">
                  <a:pos x="63" y="26"/>
                </a:cxn>
                <a:cxn ang="0">
                  <a:pos x="63" y="59"/>
                </a:cxn>
                <a:cxn ang="0">
                  <a:pos x="79" y="65"/>
                </a:cxn>
                <a:cxn ang="0">
                  <a:pos x="49" y="54"/>
                </a:cxn>
                <a:cxn ang="0">
                  <a:pos x="49" y="31"/>
                </a:cxn>
                <a:cxn ang="0">
                  <a:pos x="18" y="42"/>
                </a:cxn>
                <a:cxn ang="0">
                  <a:pos x="18" y="42"/>
                </a:cxn>
                <a:cxn ang="0">
                  <a:pos x="49" y="54"/>
                </a:cxn>
              </a:cxnLst>
              <a:rect l="0" t="0" r="r" b="b"/>
              <a:pathLst>
                <a:path w="79" h="85">
                  <a:moveTo>
                    <a:pt x="79" y="65"/>
                  </a:moveTo>
                  <a:lnTo>
                    <a:pt x="79" y="85"/>
                  </a:lnTo>
                  <a:lnTo>
                    <a:pt x="0" y="53"/>
                  </a:lnTo>
                  <a:lnTo>
                    <a:pt x="0" y="31"/>
                  </a:lnTo>
                  <a:lnTo>
                    <a:pt x="79" y="0"/>
                  </a:lnTo>
                  <a:lnTo>
                    <a:pt x="79" y="20"/>
                  </a:lnTo>
                  <a:lnTo>
                    <a:pt x="63" y="26"/>
                  </a:lnTo>
                  <a:lnTo>
                    <a:pt x="63" y="59"/>
                  </a:lnTo>
                  <a:lnTo>
                    <a:pt x="79" y="65"/>
                  </a:lnTo>
                  <a:close/>
                  <a:moveTo>
                    <a:pt x="49" y="54"/>
                  </a:moveTo>
                  <a:lnTo>
                    <a:pt x="49" y="31"/>
                  </a:lnTo>
                  <a:lnTo>
                    <a:pt x="18" y="42"/>
                  </a:lnTo>
                  <a:lnTo>
                    <a:pt x="18" y="42"/>
                  </a:lnTo>
                  <a:lnTo>
                    <a:pt x="49" y="54"/>
                  </a:lnTo>
                  <a:close/>
                </a:path>
              </a:pathLst>
            </a:custGeom>
            <a:solidFill>
              <a:srgbClr val="FFFFFF"/>
            </a:solidFill>
            <a:ln w="9525">
              <a:noFill/>
              <a:round/>
              <a:headEnd/>
              <a:tailEnd/>
            </a:ln>
          </p:spPr>
          <p:txBody>
            <a:bodyPr/>
            <a:lstStyle/>
            <a:p>
              <a:endParaRPr lang="en-US"/>
            </a:p>
          </p:txBody>
        </p:sp>
        <p:sp>
          <p:nvSpPr>
            <p:cNvPr id="137" name="Freeform 137"/>
            <p:cNvSpPr>
              <a:spLocks/>
            </p:cNvSpPr>
            <p:nvPr/>
          </p:nvSpPr>
          <p:spPr bwMode="auto">
            <a:xfrm>
              <a:off x="4131" y="2858"/>
              <a:ext cx="81" cy="71"/>
            </a:xfrm>
            <a:custGeom>
              <a:avLst/>
              <a:gdLst/>
              <a:ahLst/>
              <a:cxnLst>
                <a:cxn ang="0">
                  <a:pos x="55" y="0"/>
                </a:cxn>
                <a:cxn ang="0">
                  <a:pos x="62" y="1"/>
                </a:cxn>
                <a:cxn ang="0">
                  <a:pos x="67" y="4"/>
                </a:cxn>
                <a:cxn ang="0">
                  <a:pos x="72" y="7"/>
                </a:cxn>
                <a:cxn ang="0">
                  <a:pos x="75" y="12"/>
                </a:cxn>
                <a:cxn ang="0">
                  <a:pos x="78" y="18"/>
                </a:cxn>
                <a:cxn ang="0">
                  <a:pos x="80" y="25"/>
                </a:cxn>
                <a:cxn ang="0">
                  <a:pos x="81" y="32"/>
                </a:cxn>
                <a:cxn ang="0">
                  <a:pos x="81" y="38"/>
                </a:cxn>
                <a:cxn ang="0">
                  <a:pos x="81" y="41"/>
                </a:cxn>
                <a:cxn ang="0">
                  <a:pos x="80" y="45"/>
                </a:cxn>
                <a:cxn ang="0">
                  <a:pos x="79" y="49"/>
                </a:cxn>
                <a:cxn ang="0">
                  <a:pos x="78" y="52"/>
                </a:cxn>
                <a:cxn ang="0">
                  <a:pos x="77" y="56"/>
                </a:cxn>
                <a:cxn ang="0">
                  <a:pos x="75" y="60"/>
                </a:cxn>
                <a:cxn ang="0">
                  <a:pos x="72" y="63"/>
                </a:cxn>
                <a:cxn ang="0">
                  <a:pos x="70" y="65"/>
                </a:cxn>
                <a:cxn ang="0">
                  <a:pos x="68" y="67"/>
                </a:cxn>
                <a:cxn ang="0">
                  <a:pos x="66" y="68"/>
                </a:cxn>
                <a:cxn ang="0">
                  <a:pos x="64" y="69"/>
                </a:cxn>
                <a:cxn ang="0">
                  <a:pos x="62" y="70"/>
                </a:cxn>
                <a:cxn ang="0">
                  <a:pos x="59" y="71"/>
                </a:cxn>
                <a:cxn ang="0">
                  <a:pos x="56" y="71"/>
                </a:cxn>
                <a:cxn ang="0">
                  <a:pos x="54" y="71"/>
                </a:cxn>
                <a:cxn ang="0">
                  <a:pos x="0" y="71"/>
                </a:cxn>
                <a:cxn ang="0">
                  <a:pos x="51" y="52"/>
                </a:cxn>
                <a:cxn ang="0">
                  <a:pos x="55" y="52"/>
                </a:cxn>
                <a:cxn ang="0">
                  <a:pos x="58" y="51"/>
                </a:cxn>
                <a:cxn ang="0">
                  <a:pos x="61" y="50"/>
                </a:cxn>
                <a:cxn ang="0">
                  <a:pos x="63" y="48"/>
                </a:cxn>
                <a:cxn ang="0">
                  <a:pos x="65" y="45"/>
                </a:cxn>
                <a:cxn ang="0">
                  <a:pos x="66" y="43"/>
                </a:cxn>
                <a:cxn ang="0">
                  <a:pos x="67" y="40"/>
                </a:cxn>
                <a:cxn ang="0">
                  <a:pos x="67" y="37"/>
                </a:cxn>
                <a:cxn ang="0">
                  <a:pos x="67" y="32"/>
                </a:cxn>
                <a:cxn ang="0">
                  <a:pos x="66" y="28"/>
                </a:cxn>
                <a:cxn ang="0">
                  <a:pos x="65" y="25"/>
                </a:cxn>
                <a:cxn ang="0">
                  <a:pos x="63" y="23"/>
                </a:cxn>
                <a:cxn ang="0">
                  <a:pos x="61" y="21"/>
                </a:cxn>
                <a:cxn ang="0">
                  <a:pos x="58" y="20"/>
                </a:cxn>
                <a:cxn ang="0">
                  <a:pos x="55" y="19"/>
                </a:cxn>
                <a:cxn ang="0">
                  <a:pos x="52" y="19"/>
                </a:cxn>
                <a:cxn ang="0">
                  <a:pos x="0" y="0"/>
                </a:cxn>
              </a:cxnLst>
              <a:rect l="0" t="0" r="r" b="b"/>
              <a:pathLst>
                <a:path w="81" h="71">
                  <a:moveTo>
                    <a:pt x="51" y="0"/>
                  </a:moveTo>
                  <a:lnTo>
                    <a:pt x="55" y="0"/>
                  </a:lnTo>
                  <a:lnTo>
                    <a:pt x="58" y="0"/>
                  </a:lnTo>
                  <a:lnTo>
                    <a:pt x="62" y="1"/>
                  </a:lnTo>
                  <a:lnTo>
                    <a:pt x="65" y="2"/>
                  </a:lnTo>
                  <a:lnTo>
                    <a:pt x="67" y="4"/>
                  </a:lnTo>
                  <a:lnTo>
                    <a:pt x="70" y="5"/>
                  </a:lnTo>
                  <a:lnTo>
                    <a:pt x="72" y="7"/>
                  </a:lnTo>
                  <a:lnTo>
                    <a:pt x="74" y="10"/>
                  </a:lnTo>
                  <a:lnTo>
                    <a:pt x="75" y="12"/>
                  </a:lnTo>
                  <a:lnTo>
                    <a:pt x="77" y="15"/>
                  </a:lnTo>
                  <a:lnTo>
                    <a:pt x="78" y="18"/>
                  </a:lnTo>
                  <a:lnTo>
                    <a:pt x="79" y="21"/>
                  </a:lnTo>
                  <a:lnTo>
                    <a:pt x="80" y="25"/>
                  </a:lnTo>
                  <a:lnTo>
                    <a:pt x="81" y="28"/>
                  </a:lnTo>
                  <a:lnTo>
                    <a:pt x="81" y="32"/>
                  </a:lnTo>
                  <a:lnTo>
                    <a:pt x="81" y="36"/>
                  </a:lnTo>
                  <a:lnTo>
                    <a:pt x="81" y="38"/>
                  </a:lnTo>
                  <a:lnTo>
                    <a:pt x="81" y="39"/>
                  </a:lnTo>
                  <a:lnTo>
                    <a:pt x="81" y="41"/>
                  </a:lnTo>
                  <a:lnTo>
                    <a:pt x="81" y="43"/>
                  </a:lnTo>
                  <a:lnTo>
                    <a:pt x="80" y="45"/>
                  </a:lnTo>
                  <a:lnTo>
                    <a:pt x="80" y="47"/>
                  </a:lnTo>
                  <a:lnTo>
                    <a:pt x="79" y="49"/>
                  </a:lnTo>
                  <a:lnTo>
                    <a:pt x="79" y="50"/>
                  </a:lnTo>
                  <a:lnTo>
                    <a:pt x="78" y="52"/>
                  </a:lnTo>
                  <a:lnTo>
                    <a:pt x="78" y="54"/>
                  </a:lnTo>
                  <a:lnTo>
                    <a:pt x="77" y="56"/>
                  </a:lnTo>
                  <a:lnTo>
                    <a:pt x="76" y="58"/>
                  </a:lnTo>
                  <a:lnTo>
                    <a:pt x="75" y="60"/>
                  </a:lnTo>
                  <a:lnTo>
                    <a:pt x="74" y="61"/>
                  </a:lnTo>
                  <a:lnTo>
                    <a:pt x="72" y="63"/>
                  </a:lnTo>
                  <a:lnTo>
                    <a:pt x="71" y="65"/>
                  </a:lnTo>
                  <a:lnTo>
                    <a:pt x="70" y="65"/>
                  </a:lnTo>
                  <a:lnTo>
                    <a:pt x="69" y="66"/>
                  </a:lnTo>
                  <a:lnTo>
                    <a:pt x="68" y="67"/>
                  </a:lnTo>
                  <a:lnTo>
                    <a:pt x="67" y="68"/>
                  </a:lnTo>
                  <a:lnTo>
                    <a:pt x="66" y="68"/>
                  </a:lnTo>
                  <a:lnTo>
                    <a:pt x="65" y="69"/>
                  </a:lnTo>
                  <a:lnTo>
                    <a:pt x="64" y="69"/>
                  </a:lnTo>
                  <a:lnTo>
                    <a:pt x="63" y="70"/>
                  </a:lnTo>
                  <a:lnTo>
                    <a:pt x="62" y="70"/>
                  </a:lnTo>
                  <a:lnTo>
                    <a:pt x="60" y="70"/>
                  </a:lnTo>
                  <a:lnTo>
                    <a:pt x="59" y="71"/>
                  </a:lnTo>
                  <a:lnTo>
                    <a:pt x="58" y="71"/>
                  </a:lnTo>
                  <a:lnTo>
                    <a:pt x="56" y="71"/>
                  </a:lnTo>
                  <a:lnTo>
                    <a:pt x="55" y="71"/>
                  </a:lnTo>
                  <a:lnTo>
                    <a:pt x="54" y="71"/>
                  </a:lnTo>
                  <a:lnTo>
                    <a:pt x="52" y="71"/>
                  </a:lnTo>
                  <a:lnTo>
                    <a:pt x="0" y="71"/>
                  </a:lnTo>
                  <a:lnTo>
                    <a:pt x="0" y="52"/>
                  </a:lnTo>
                  <a:lnTo>
                    <a:pt x="51" y="52"/>
                  </a:lnTo>
                  <a:lnTo>
                    <a:pt x="53" y="52"/>
                  </a:lnTo>
                  <a:lnTo>
                    <a:pt x="55" y="52"/>
                  </a:lnTo>
                  <a:lnTo>
                    <a:pt x="57" y="52"/>
                  </a:lnTo>
                  <a:lnTo>
                    <a:pt x="58" y="51"/>
                  </a:lnTo>
                  <a:lnTo>
                    <a:pt x="60" y="51"/>
                  </a:lnTo>
                  <a:lnTo>
                    <a:pt x="61" y="50"/>
                  </a:lnTo>
                  <a:lnTo>
                    <a:pt x="62" y="49"/>
                  </a:lnTo>
                  <a:lnTo>
                    <a:pt x="63" y="48"/>
                  </a:lnTo>
                  <a:lnTo>
                    <a:pt x="64" y="47"/>
                  </a:lnTo>
                  <a:lnTo>
                    <a:pt x="65" y="45"/>
                  </a:lnTo>
                  <a:lnTo>
                    <a:pt x="65" y="44"/>
                  </a:lnTo>
                  <a:lnTo>
                    <a:pt x="66" y="43"/>
                  </a:lnTo>
                  <a:lnTo>
                    <a:pt x="66" y="41"/>
                  </a:lnTo>
                  <a:lnTo>
                    <a:pt x="67" y="40"/>
                  </a:lnTo>
                  <a:lnTo>
                    <a:pt x="67" y="38"/>
                  </a:lnTo>
                  <a:lnTo>
                    <a:pt x="67" y="37"/>
                  </a:lnTo>
                  <a:lnTo>
                    <a:pt x="67" y="34"/>
                  </a:lnTo>
                  <a:lnTo>
                    <a:pt x="67" y="32"/>
                  </a:lnTo>
                  <a:lnTo>
                    <a:pt x="66" y="30"/>
                  </a:lnTo>
                  <a:lnTo>
                    <a:pt x="66" y="28"/>
                  </a:lnTo>
                  <a:lnTo>
                    <a:pt x="65" y="27"/>
                  </a:lnTo>
                  <a:lnTo>
                    <a:pt x="65" y="25"/>
                  </a:lnTo>
                  <a:lnTo>
                    <a:pt x="64" y="24"/>
                  </a:lnTo>
                  <a:lnTo>
                    <a:pt x="63" y="23"/>
                  </a:lnTo>
                  <a:lnTo>
                    <a:pt x="62" y="22"/>
                  </a:lnTo>
                  <a:lnTo>
                    <a:pt x="61" y="21"/>
                  </a:lnTo>
                  <a:lnTo>
                    <a:pt x="60" y="20"/>
                  </a:lnTo>
                  <a:lnTo>
                    <a:pt x="58" y="20"/>
                  </a:lnTo>
                  <a:lnTo>
                    <a:pt x="57" y="19"/>
                  </a:lnTo>
                  <a:lnTo>
                    <a:pt x="55" y="19"/>
                  </a:lnTo>
                  <a:lnTo>
                    <a:pt x="54" y="19"/>
                  </a:lnTo>
                  <a:lnTo>
                    <a:pt x="52" y="19"/>
                  </a:lnTo>
                  <a:lnTo>
                    <a:pt x="0" y="19"/>
                  </a:lnTo>
                  <a:lnTo>
                    <a:pt x="0" y="0"/>
                  </a:lnTo>
                  <a:lnTo>
                    <a:pt x="51" y="0"/>
                  </a:lnTo>
                  <a:close/>
                </a:path>
              </a:pathLst>
            </a:custGeom>
            <a:solidFill>
              <a:srgbClr val="FFFFFF"/>
            </a:solidFill>
            <a:ln w="9525">
              <a:noFill/>
              <a:round/>
              <a:headEnd/>
              <a:tailEnd/>
            </a:ln>
          </p:spPr>
          <p:txBody>
            <a:bodyPr/>
            <a:lstStyle/>
            <a:p>
              <a:endParaRPr lang="en-US"/>
            </a:p>
          </p:txBody>
        </p:sp>
        <p:sp>
          <p:nvSpPr>
            <p:cNvPr id="138" name="Freeform 138"/>
            <p:cNvSpPr>
              <a:spLocks/>
            </p:cNvSpPr>
            <p:nvPr/>
          </p:nvSpPr>
          <p:spPr bwMode="auto">
            <a:xfrm>
              <a:off x="4150" y="2781"/>
              <a:ext cx="60" cy="60"/>
            </a:xfrm>
            <a:custGeom>
              <a:avLst/>
              <a:gdLst/>
              <a:ahLst/>
              <a:cxnLst>
                <a:cxn ang="0">
                  <a:pos x="60" y="18"/>
                </a:cxn>
                <a:cxn ang="0">
                  <a:pos x="23" y="18"/>
                </a:cxn>
                <a:cxn ang="0">
                  <a:pos x="22" y="18"/>
                </a:cxn>
                <a:cxn ang="0">
                  <a:pos x="20" y="18"/>
                </a:cxn>
                <a:cxn ang="0">
                  <a:pos x="18" y="18"/>
                </a:cxn>
                <a:cxn ang="0">
                  <a:pos x="16" y="20"/>
                </a:cxn>
                <a:cxn ang="0">
                  <a:pos x="14" y="21"/>
                </a:cxn>
                <a:cxn ang="0">
                  <a:pos x="13" y="24"/>
                </a:cxn>
                <a:cxn ang="0">
                  <a:pos x="13" y="27"/>
                </a:cxn>
                <a:cxn ang="0">
                  <a:pos x="13" y="30"/>
                </a:cxn>
                <a:cxn ang="0">
                  <a:pos x="13" y="33"/>
                </a:cxn>
                <a:cxn ang="0">
                  <a:pos x="14" y="35"/>
                </a:cxn>
                <a:cxn ang="0">
                  <a:pos x="15" y="38"/>
                </a:cxn>
                <a:cxn ang="0">
                  <a:pos x="17" y="39"/>
                </a:cxn>
                <a:cxn ang="0">
                  <a:pos x="19" y="41"/>
                </a:cxn>
                <a:cxn ang="0">
                  <a:pos x="22" y="42"/>
                </a:cxn>
                <a:cxn ang="0">
                  <a:pos x="25" y="42"/>
                </a:cxn>
                <a:cxn ang="0">
                  <a:pos x="60" y="42"/>
                </a:cxn>
                <a:cxn ang="0">
                  <a:pos x="1" y="60"/>
                </a:cxn>
                <a:cxn ang="0">
                  <a:pos x="10" y="43"/>
                </a:cxn>
                <a:cxn ang="0">
                  <a:pos x="9" y="42"/>
                </a:cxn>
                <a:cxn ang="0">
                  <a:pos x="7" y="41"/>
                </a:cxn>
                <a:cxn ang="0">
                  <a:pos x="6" y="40"/>
                </a:cxn>
                <a:cxn ang="0">
                  <a:pos x="4" y="38"/>
                </a:cxn>
                <a:cxn ang="0">
                  <a:pos x="3" y="36"/>
                </a:cxn>
                <a:cxn ang="0">
                  <a:pos x="1" y="33"/>
                </a:cxn>
                <a:cxn ang="0">
                  <a:pos x="0" y="29"/>
                </a:cxn>
                <a:cxn ang="0">
                  <a:pos x="0" y="25"/>
                </a:cxn>
                <a:cxn ang="0">
                  <a:pos x="0" y="21"/>
                </a:cxn>
                <a:cxn ang="0">
                  <a:pos x="0" y="16"/>
                </a:cxn>
                <a:cxn ang="0">
                  <a:pos x="2" y="12"/>
                </a:cxn>
                <a:cxn ang="0">
                  <a:pos x="3" y="9"/>
                </a:cxn>
                <a:cxn ang="0">
                  <a:pos x="6" y="5"/>
                </a:cxn>
                <a:cxn ang="0">
                  <a:pos x="9" y="3"/>
                </a:cxn>
                <a:cxn ang="0">
                  <a:pos x="13" y="1"/>
                </a:cxn>
                <a:cxn ang="0">
                  <a:pos x="17" y="0"/>
                </a:cxn>
                <a:cxn ang="0">
                  <a:pos x="60" y="0"/>
                </a:cxn>
              </a:cxnLst>
              <a:rect l="0" t="0" r="r" b="b"/>
              <a:pathLst>
                <a:path w="60" h="60">
                  <a:moveTo>
                    <a:pt x="60" y="0"/>
                  </a:moveTo>
                  <a:lnTo>
                    <a:pt x="60" y="18"/>
                  </a:lnTo>
                  <a:lnTo>
                    <a:pt x="24" y="18"/>
                  </a:lnTo>
                  <a:lnTo>
                    <a:pt x="23" y="18"/>
                  </a:lnTo>
                  <a:lnTo>
                    <a:pt x="23" y="18"/>
                  </a:lnTo>
                  <a:lnTo>
                    <a:pt x="22" y="18"/>
                  </a:lnTo>
                  <a:lnTo>
                    <a:pt x="21" y="18"/>
                  </a:lnTo>
                  <a:lnTo>
                    <a:pt x="20" y="18"/>
                  </a:lnTo>
                  <a:lnTo>
                    <a:pt x="19" y="18"/>
                  </a:lnTo>
                  <a:lnTo>
                    <a:pt x="18" y="18"/>
                  </a:lnTo>
                  <a:lnTo>
                    <a:pt x="17" y="19"/>
                  </a:lnTo>
                  <a:lnTo>
                    <a:pt x="16" y="20"/>
                  </a:lnTo>
                  <a:lnTo>
                    <a:pt x="15" y="20"/>
                  </a:lnTo>
                  <a:lnTo>
                    <a:pt x="14" y="21"/>
                  </a:lnTo>
                  <a:lnTo>
                    <a:pt x="14" y="22"/>
                  </a:lnTo>
                  <a:lnTo>
                    <a:pt x="13" y="24"/>
                  </a:lnTo>
                  <a:lnTo>
                    <a:pt x="13" y="25"/>
                  </a:lnTo>
                  <a:lnTo>
                    <a:pt x="13" y="27"/>
                  </a:lnTo>
                  <a:lnTo>
                    <a:pt x="13" y="29"/>
                  </a:lnTo>
                  <a:lnTo>
                    <a:pt x="13" y="30"/>
                  </a:lnTo>
                  <a:lnTo>
                    <a:pt x="13" y="31"/>
                  </a:lnTo>
                  <a:lnTo>
                    <a:pt x="13" y="33"/>
                  </a:lnTo>
                  <a:lnTo>
                    <a:pt x="13" y="34"/>
                  </a:lnTo>
                  <a:lnTo>
                    <a:pt x="14" y="35"/>
                  </a:lnTo>
                  <a:lnTo>
                    <a:pt x="15" y="36"/>
                  </a:lnTo>
                  <a:lnTo>
                    <a:pt x="15" y="38"/>
                  </a:lnTo>
                  <a:lnTo>
                    <a:pt x="16" y="38"/>
                  </a:lnTo>
                  <a:lnTo>
                    <a:pt x="17" y="39"/>
                  </a:lnTo>
                  <a:lnTo>
                    <a:pt x="18" y="40"/>
                  </a:lnTo>
                  <a:lnTo>
                    <a:pt x="19" y="41"/>
                  </a:lnTo>
                  <a:lnTo>
                    <a:pt x="20" y="41"/>
                  </a:lnTo>
                  <a:lnTo>
                    <a:pt x="22" y="42"/>
                  </a:lnTo>
                  <a:lnTo>
                    <a:pt x="23" y="42"/>
                  </a:lnTo>
                  <a:lnTo>
                    <a:pt x="25" y="42"/>
                  </a:lnTo>
                  <a:lnTo>
                    <a:pt x="26" y="42"/>
                  </a:lnTo>
                  <a:lnTo>
                    <a:pt x="60" y="42"/>
                  </a:lnTo>
                  <a:lnTo>
                    <a:pt x="60" y="60"/>
                  </a:lnTo>
                  <a:lnTo>
                    <a:pt x="1" y="60"/>
                  </a:lnTo>
                  <a:lnTo>
                    <a:pt x="1" y="43"/>
                  </a:lnTo>
                  <a:lnTo>
                    <a:pt x="10" y="43"/>
                  </a:lnTo>
                  <a:lnTo>
                    <a:pt x="10" y="43"/>
                  </a:lnTo>
                  <a:lnTo>
                    <a:pt x="9" y="42"/>
                  </a:lnTo>
                  <a:lnTo>
                    <a:pt x="8" y="42"/>
                  </a:lnTo>
                  <a:lnTo>
                    <a:pt x="7" y="41"/>
                  </a:lnTo>
                  <a:lnTo>
                    <a:pt x="7" y="41"/>
                  </a:lnTo>
                  <a:lnTo>
                    <a:pt x="6" y="40"/>
                  </a:lnTo>
                  <a:lnTo>
                    <a:pt x="5" y="39"/>
                  </a:lnTo>
                  <a:lnTo>
                    <a:pt x="4" y="38"/>
                  </a:lnTo>
                  <a:lnTo>
                    <a:pt x="3" y="37"/>
                  </a:lnTo>
                  <a:lnTo>
                    <a:pt x="3" y="36"/>
                  </a:lnTo>
                  <a:lnTo>
                    <a:pt x="2" y="34"/>
                  </a:lnTo>
                  <a:lnTo>
                    <a:pt x="1" y="33"/>
                  </a:lnTo>
                  <a:lnTo>
                    <a:pt x="1" y="31"/>
                  </a:lnTo>
                  <a:lnTo>
                    <a:pt x="0" y="29"/>
                  </a:lnTo>
                  <a:lnTo>
                    <a:pt x="0" y="27"/>
                  </a:lnTo>
                  <a:lnTo>
                    <a:pt x="0" y="25"/>
                  </a:lnTo>
                  <a:lnTo>
                    <a:pt x="0" y="23"/>
                  </a:lnTo>
                  <a:lnTo>
                    <a:pt x="0" y="21"/>
                  </a:lnTo>
                  <a:lnTo>
                    <a:pt x="0" y="18"/>
                  </a:lnTo>
                  <a:lnTo>
                    <a:pt x="0" y="16"/>
                  </a:lnTo>
                  <a:lnTo>
                    <a:pt x="1" y="14"/>
                  </a:lnTo>
                  <a:lnTo>
                    <a:pt x="2" y="12"/>
                  </a:lnTo>
                  <a:lnTo>
                    <a:pt x="2" y="10"/>
                  </a:lnTo>
                  <a:lnTo>
                    <a:pt x="3" y="9"/>
                  </a:lnTo>
                  <a:lnTo>
                    <a:pt x="5" y="7"/>
                  </a:lnTo>
                  <a:lnTo>
                    <a:pt x="6" y="5"/>
                  </a:lnTo>
                  <a:lnTo>
                    <a:pt x="7" y="4"/>
                  </a:lnTo>
                  <a:lnTo>
                    <a:pt x="9" y="3"/>
                  </a:lnTo>
                  <a:lnTo>
                    <a:pt x="11" y="2"/>
                  </a:lnTo>
                  <a:lnTo>
                    <a:pt x="13" y="1"/>
                  </a:lnTo>
                  <a:lnTo>
                    <a:pt x="15" y="1"/>
                  </a:lnTo>
                  <a:lnTo>
                    <a:pt x="17" y="0"/>
                  </a:lnTo>
                  <a:lnTo>
                    <a:pt x="19" y="0"/>
                  </a:lnTo>
                  <a:lnTo>
                    <a:pt x="60" y="0"/>
                  </a:lnTo>
                  <a:close/>
                </a:path>
              </a:pathLst>
            </a:custGeom>
            <a:solidFill>
              <a:srgbClr val="FFFFFF"/>
            </a:solidFill>
            <a:ln w="9525">
              <a:noFill/>
              <a:round/>
              <a:headEnd/>
              <a:tailEnd/>
            </a:ln>
          </p:spPr>
          <p:txBody>
            <a:bodyPr/>
            <a:lstStyle/>
            <a:p>
              <a:endParaRPr lang="en-US"/>
            </a:p>
          </p:txBody>
        </p:sp>
        <p:sp>
          <p:nvSpPr>
            <p:cNvPr id="139" name="Freeform 139"/>
            <p:cNvSpPr>
              <a:spLocks noEditPoints="1"/>
            </p:cNvSpPr>
            <p:nvPr/>
          </p:nvSpPr>
          <p:spPr bwMode="auto">
            <a:xfrm>
              <a:off x="4130" y="2747"/>
              <a:ext cx="80" cy="18"/>
            </a:xfrm>
            <a:custGeom>
              <a:avLst/>
              <a:gdLst/>
              <a:ahLst/>
              <a:cxnLst>
                <a:cxn ang="0">
                  <a:pos x="21" y="0"/>
                </a:cxn>
                <a:cxn ang="0">
                  <a:pos x="80" y="0"/>
                </a:cxn>
                <a:cxn ang="0">
                  <a:pos x="80" y="18"/>
                </a:cxn>
                <a:cxn ang="0">
                  <a:pos x="21" y="18"/>
                </a:cxn>
                <a:cxn ang="0">
                  <a:pos x="21" y="0"/>
                </a:cxn>
                <a:cxn ang="0">
                  <a:pos x="14" y="0"/>
                </a:cxn>
                <a:cxn ang="0">
                  <a:pos x="14" y="18"/>
                </a:cxn>
                <a:cxn ang="0">
                  <a:pos x="0" y="18"/>
                </a:cxn>
                <a:cxn ang="0">
                  <a:pos x="0" y="0"/>
                </a:cxn>
                <a:cxn ang="0">
                  <a:pos x="14" y="0"/>
                </a:cxn>
              </a:cxnLst>
              <a:rect l="0" t="0" r="r" b="b"/>
              <a:pathLst>
                <a:path w="80" h="18">
                  <a:moveTo>
                    <a:pt x="21" y="0"/>
                  </a:moveTo>
                  <a:lnTo>
                    <a:pt x="80" y="0"/>
                  </a:lnTo>
                  <a:lnTo>
                    <a:pt x="80" y="18"/>
                  </a:lnTo>
                  <a:lnTo>
                    <a:pt x="21" y="18"/>
                  </a:lnTo>
                  <a:lnTo>
                    <a:pt x="21" y="0"/>
                  </a:lnTo>
                  <a:close/>
                  <a:moveTo>
                    <a:pt x="14" y="0"/>
                  </a:moveTo>
                  <a:lnTo>
                    <a:pt x="14" y="18"/>
                  </a:lnTo>
                  <a:lnTo>
                    <a:pt x="0" y="18"/>
                  </a:lnTo>
                  <a:lnTo>
                    <a:pt x="0" y="0"/>
                  </a:lnTo>
                  <a:lnTo>
                    <a:pt x="14" y="0"/>
                  </a:lnTo>
                  <a:close/>
                </a:path>
              </a:pathLst>
            </a:custGeom>
            <a:solidFill>
              <a:srgbClr val="FFFFFF"/>
            </a:solidFill>
            <a:ln w="9525">
              <a:noFill/>
              <a:round/>
              <a:headEnd/>
              <a:tailEnd/>
            </a:ln>
          </p:spPr>
          <p:txBody>
            <a:bodyPr/>
            <a:lstStyle/>
            <a:p>
              <a:endParaRPr lang="en-US"/>
            </a:p>
          </p:txBody>
        </p:sp>
        <p:sp>
          <p:nvSpPr>
            <p:cNvPr id="140" name="Freeform 140"/>
            <p:cNvSpPr>
              <a:spLocks/>
            </p:cNvSpPr>
            <p:nvPr/>
          </p:nvSpPr>
          <p:spPr bwMode="auto">
            <a:xfrm>
              <a:off x="4135" y="2700"/>
              <a:ext cx="75" cy="37"/>
            </a:xfrm>
            <a:custGeom>
              <a:avLst/>
              <a:gdLst/>
              <a:ahLst/>
              <a:cxnLst>
                <a:cxn ang="0">
                  <a:pos x="16" y="0"/>
                </a:cxn>
                <a:cxn ang="0">
                  <a:pos x="27" y="11"/>
                </a:cxn>
                <a:cxn ang="0">
                  <a:pos x="59" y="11"/>
                </a:cxn>
                <a:cxn ang="0">
                  <a:pos x="61" y="11"/>
                </a:cxn>
                <a:cxn ang="0">
                  <a:pos x="62" y="11"/>
                </a:cxn>
                <a:cxn ang="0">
                  <a:pos x="62" y="11"/>
                </a:cxn>
                <a:cxn ang="0">
                  <a:pos x="63" y="10"/>
                </a:cxn>
                <a:cxn ang="0">
                  <a:pos x="63" y="9"/>
                </a:cxn>
                <a:cxn ang="0">
                  <a:pos x="64" y="7"/>
                </a:cxn>
                <a:cxn ang="0">
                  <a:pos x="64" y="5"/>
                </a:cxn>
                <a:cxn ang="0">
                  <a:pos x="64" y="4"/>
                </a:cxn>
                <a:cxn ang="0">
                  <a:pos x="64" y="3"/>
                </a:cxn>
                <a:cxn ang="0">
                  <a:pos x="64" y="3"/>
                </a:cxn>
                <a:cxn ang="0">
                  <a:pos x="64" y="2"/>
                </a:cxn>
                <a:cxn ang="0">
                  <a:pos x="64" y="2"/>
                </a:cxn>
                <a:cxn ang="0">
                  <a:pos x="64" y="1"/>
                </a:cxn>
                <a:cxn ang="0">
                  <a:pos x="64" y="1"/>
                </a:cxn>
                <a:cxn ang="0">
                  <a:pos x="64" y="1"/>
                </a:cxn>
                <a:cxn ang="0">
                  <a:pos x="75" y="0"/>
                </a:cxn>
                <a:cxn ang="0">
                  <a:pos x="75" y="1"/>
                </a:cxn>
                <a:cxn ang="0">
                  <a:pos x="75" y="2"/>
                </a:cxn>
                <a:cxn ang="0">
                  <a:pos x="75" y="3"/>
                </a:cxn>
                <a:cxn ang="0">
                  <a:pos x="75" y="5"/>
                </a:cxn>
                <a:cxn ang="0">
                  <a:pos x="75" y="6"/>
                </a:cxn>
                <a:cxn ang="0">
                  <a:pos x="75" y="6"/>
                </a:cxn>
                <a:cxn ang="0">
                  <a:pos x="75" y="8"/>
                </a:cxn>
                <a:cxn ang="0">
                  <a:pos x="75" y="9"/>
                </a:cxn>
                <a:cxn ang="0">
                  <a:pos x="75" y="13"/>
                </a:cxn>
                <a:cxn ang="0">
                  <a:pos x="75" y="18"/>
                </a:cxn>
                <a:cxn ang="0">
                  <a:pos x="74" y="22"/>
                </a:cxn>
                <a:cxn ang="0">
                  <a:pos x="73" y="24"/>
                </a:cxn>
                <a:cxn ang="0">
                  <a:pos x="71" y="26"/>
                </a:cxn>
                <a:cxn ang="0">
                  <a:pos x="69" y="27"/>
                </a:cxn>
                <a:cxn ang="0">
                  <a:pos x="67" y="28"/>
                </a:cxn>
                <a:cxn ang="0">
                  <a:pos x="64" y="28"/>
                </a:cxn>
                <a:cxn ang="0">
                  <a:pos x="27" y="29"/>
                </a:cxn>
                <a:cxn ang="0">
                  <a:pos x="16" y="37"/>
                </a:cxn>
                <a:cxn ang="0">
                  <a:pos x="0" y="29"/>
                </a:cxn>
                <a:cxn ang="0">
                  <a:pos x="16" y="11"/>
                </a:cxn>
              </a:cxnLst>
              <a:rect l="0" t="0" r="r" b="b"/>
              <a:pathLst>
                <a:path w="75" h="37">
                  <a:moveTo>
                    <a:pt x="16" y="11"/>
                  </a:moveTo>
                  <a:lnTo>
                    <a:pt x="16" y="0"/>
                  </a:lnTo>
                  <a:lnTo>
                    <a:pt x="27" y="0"/>
                  </a:lnTo>
                  <a:lnTo>
                    <a:pt x="27" y="11"/>
                  </a:lnTo>
                  <a:lnTo>
                    <a:pt x="59" y="11"/>
                  </a:lnTo>
                  <a:lnTo>
                    <a:pt x="59" y="11"/>
                  </a:lnTo>
                  <a:lnTo>
                    <a:pt x="60" y="11"/>
                  </a:lnTo>
                  <a:lnTo>
                    <a:pt x="61" y="11"/>
                  </a:lnTo>
                  <a:lnTo>
                    <a:pt x="61" y="11"/>
                  </a:lnTo>
                  <a:lnTo>
                    <a:pt x="62" y="11"/>
                  </a:lnTo>
                  <a:lnTo>
                    <a:pt x="62" y="11"/>
                  </a:lnTo>
                  <a:lnTo>
                    <a:pt x="62" y="11"/>
                  </a:lnTo>
                  <a:lnTo>
                    <a:pt x="63" y="10"/>
                  </a:lnTo>
                  <a:lnTo>
                    <a:pt x="63" y="10"/>
                  </a:lnTo>
                  <a:lnTo>
                    <a:pt x="63" y="9"/>
                  </a:lnTo>
                  <a:lnTo>
                    <a:pt x="63" y="9"/>
                  </a:lnTo>
                  <a:lnTo>
                    <a:pt x="63" y="8"/>
                  </a:lnTo>
                  <a:lnTo>
                    <a:pt x="64" y="7"/>
                  </a:lnTo>
                  <a:lnTo>
                    <a:pt x="64" y="6"/>
                  </a:lnTo>
                  <a:lnTo>
                    <a:pt x="64" y="5"/>
                  </a:lnTo>
                  <a:lnTo>
                    <a:pt x="64" y="4"/>
                  </a:lnTo>
                  <a:lnTo>
                    <a:pt x="64" y="4"/>
                  </a:lnTo>
                  <a:lnTo>
                    <a:pt x="64" y="3"/>
                  </a:lnTo>
                  <a:lnTo>
                    <a:pt x="64" y="3"/>
                  </a:lnTo>
                  <a:lnTo>
                    <a:pt x="64" y="3"/>
                  </a:lnTo>
                  <a:lnTo>
                    <a:pt x="64" y="3"/>
                  </a:lnTo>
                  <a:lnTo>
                    <a:pt x="64" y="3"/>
                  </a:lnTo>
                  <a:lnTo>
                    <a:pt x="64" y="2"/>
                  </a:lnTo>
                  <a:lnTo>
                    <a:pt x="64" y="2"/>
                  </a:lnTo>
                  <a:lnTo>
                    <a:pt x="64" y="2"/>
                  </a:lnTo>
                  <a:lnTo>
                    <a:pt x="64" y="2"/>
                  </a:lnTo>
                  <a:lnTo>
                    <a:pt x="64" y="1"/>
                  </a:lnTo>
                  <a:lnTo>
                    <a:pt x="64" y="1"/>
                  </a:lnTo>
                  <a:lnTo>
                    <a:pt x="64" y="1"/>
                  </a:lnTo>
                  <a:lnTo>
                    <a:pt x="64" y="1"/>
                  </a:lnTo>
                  <a:lnTo>
                    <a:pt x="64" y="1"/>
                  </a:lnTo>
                  <a:lnTo>
                    <a:pt x="64" y="0"/>
                  </a:lnTo>
                  <a:lnTo>
                    <a:pt x="75" y="0"/>
                  </a:lnTo>
                  <a:lnTo>
                    <a:pt x="75" y="1"/>
                  </a:lnTo>
                  <a:lnTo>
                    <a:pt x="75" y="1"/>
                  </a:lnTo>
                  <a:lnTo>
                    <a:pt x="75" y="2"/>
                  </a:lnTo>
                  <a:lnTo>
                    <a:pt x="75" y="2"/>
                  </a:lnTo>
                  <a:lnTo>
                    <a:pt x="75" y="3"/>
                  </a:lnTo>
                  <a:lnTo>
                    <a:pt x="75" y="3"/>
                  </a:lnTo>
                  <a:lnTo>
                    <a:pt x="75" y="4"/>
                  </a:lnTo>
                  <a:lnTo>
                    <a:pt x="75" y="5"/>
                  </a:lnTo>
                  <a:lnTo>
                    <a:pt x="75" y="5"/>
                  </a:lnTo>
                  <a:lnTo>
                    <a:pt x="75" y="6"/>
                  </a:lnTo>
                  <a:lnTo>
                    <a:pt x="75" y="6"/>
                  </a:lnTo>
                  <a:lnTo>
                    <a:pt x="75" y="6"/>
                  </a:lnTo>
                  <a:lnTo>
                    <a:pt x="75" y="7"/>
                  </a:lnTo>
                  <a:lnTo>
                    <a:pt x="75" y="8"/>
                  </a:lnTo>
                  <a:lnTo>
                    <a:pt x="75" y="8"/>
                  </a:lnTo>
                  <a:lnTo>
                    <a:pt x="75" y="9"/>
                  </a:lnTo>
                  <a:lnTo>
                    <a:pt x="75" y="11"/>
                  </a:lnTo>
                  <a:lnTo>
                    <a:pt x="75" y="13"/>
                  </a:lnTo>
                  <a:lnTo>
                    <a:pt x="75" y="16"/>
                  </a:lnTo>
                  <a:lnTo>
                    <a:pt x="75" y="18"/>
                  </a:lnTo>
                  <a:lnTo>
                    <a:pt x="74" y="20"/>
                  </a:lnTo>
                  <a:lnTo>
                    <a:pt x="74" y="22"/>
                  </a:lnTo>
                  <a:lnTo>
                    <a:pt x="73" y="23"/>
                  </a:lnTo>
                  <a:lnTo>
                    <a:pt x="73" y="24"/>
                  </a:lnTo>
                  <a:lnTo>
                    <a:pt x="72" y="25"/>
                  </a:lnTo>
                  <a:lnTo>
                    <a:pt x="71" y="26"/>
                  </a:lnTo>
                  <a:lnTo>
                    <a:pt x="70" y="27"/>
                  </a:lnTo>
                  <a:lnTo>
                    <a:pt x="69" y="27"/>
                  </a:lnTo>
                  <a:lnTo>
                    <a:pt x="68" y="28"/>
                  </a:lnTo>
                  <a:lnTo>
                    <a:pt x="67" y="28"/>
                  </a:lnTo>
                  <a:lnTo>
                    <a:pt x="65" y="28"/>
                  </a:lnTo>
                  <a:lnTo>
                    <a:pt x="64" y="28"/>
                  </a:lnTo>
                  <a:lnTo>
                    <a:pt x="63" y="29"/>
                  </a:lnTo>
                  <a:lnTo>
                    <a:pt x="27" y="29"/>
                  </a:lnTo>
                  <a:lnTo>
                    <a:pt x="27" y="37"/>
                  </a:lnTo>
                  <a:lnTo>
                    <a:pt x="16" y="37"/>
                  </a:lnTo>
                  <a:lnTo>
                    <a:pt x="16" y="29"/>
                  </a:lnTo>
                  <a:lnTo>
                    <a:pt x="0" y="29"/>
                  </a:lnTo>
                  <a:lnTo>
                    <a:pt x="0" y="11"/>
                  </a:lnTo>
                  <a:lnTo>
                    <a:pt x="16" y="11"/>
                  </a:lnTo>
                  <a:close/>
                </a:path>
              </a:pathLst>
            </a:custGeom>
            <a:solidFill>
              <a:srgbClr val="FFFFFF"/>
            </a:solidFill>
            <a:ln w="9525">
              <a:noFill/>
              <a:round/>
              <a:headEnd/>
              <a:tailEnd/>
            </a:ln>
          </p:spPr>
          <p:txBody>
            <a:bodyPr/>
            <a:lstStyle/>
            <a:p>
              <a:endParaRPr lang="en-US"/>
            </a:p>
          </p:txBody>
        </p:sp>
        <p:sp>
          <p:nvSpPr>
            <p:cNvPr id="141" name="Freeform 141"/>
            <p:cNvSpPr>
              <a:spLocks noEditPoints="1"/>
            </p:cNvSpPr>
            <p:nvPr/>
          </p:nvSpPr>
          <p:spPr bwMode="auto">
            <a:xfrm>
              <a:off x="4131" y="2580"/>
              <a:ext cx="79" cy="74"/>
            </a:xfrm>
            <a:custGeom>
              <a:avLst/>
              <a:gdLst/>
              <a:ahLst/>
              <a:cxnLst>
                <a:cxn ang="0">
                  <a:pos x="0" y="27"/>
                </a:cxn>
                <a:cxn ang="0">
                  <a:pos x="2" y="17"/>
                </a:cxn>
                <a:cxn ang="0">
                  <a:pos x="5" y="10"/>
                </a:cxn>
                <a:cxn ang="0">
                  <a:pos x="10" y="6"/>
                </a:cxn>
                <a:cxn ang="0">
                  <a:pos x="15" y="4"/>
                </a:cxn>
                <a:cxn ang="0">
                  <a:pos x="20" y="3"/>
                </a:cxn>
                <a:cxn ang="0">
                  <a:pos x="26" y="4"/>
                </a:cxn>
                <a:cxn ang="0">
                  <a:pos x="30" y="5"/>
                </a:cxn>
                <a:cxn ang="0">
                  <a:pos x="32" y="8"/>
                </a:cxn>
                <a:cxn ang="0">
                  <a:pos x="34" y="11"/>
                </a:cxn>
                <a:cxn ang="0">
                  <a:pos x="36" y="13"/>
                </a:cxn>
                <a:cxn ang="0">
                  <a:pos x="38" y="10"/>
                </a:cxn>
                <a:cxn ang="0">
                  <a:pos x="41" y="6"/>
                </a:cxn>
                <a:cxn ang="0">
                  <a:pos x="44" y="3"/>
                </a:cxn>
                <a:cxn ang="0">
                  <a:pos x="48" y="1"/>
                </a:cxn>
                <a:cxn ang="0">
                  <a:pos x="52" y="0"/>
                </a:cxn>
                <a:cxn ang="0">
                  <a:pos x="57" y="0"/>
                </a:cxn>
                <a:cxn ang="0">
                  <a:pos x="60" y="1"/>
                </a:cxn>
                <a:cxn ang="0">
                  <a:pos x="63" y="2"/>
                </a:cxn>
                <a:cxn ang="0">
                  <a:pos x="66" y="3"/>
                </a:cxn>
                <a:cxn ang="0">
                  <a:pos x="69" y="5"/>
                </a:cxn>
                <a:cxn ang="0">
                  <a:pos x="72" y="8"/>
                </a:cxn>
                <a:cxn ang="0">
                  <a:pos x="74" y="11"/>
                </a:cxn>
                <a:cxn ang="0">
                  <a:pos x="76" y="14"/>
                </a:cxn>
                <a:cxn ang="0">
                  <a:pos x="77" y="19"/>
                </a:cxn>
                <a:cxn ang="0">
                  <a:pos x="78" y="25"/>
                </a:cxn>
                <a:cxn ang="0">
                  <a:pos x="79" y="33"/>
                </a:cxn>
                <a:cxn ang="0">
                  <a:pos x="0" y="74"/>
                </a:cxn>
                <a:cxn ang="0">
                  <a:pos x="65" y="31"/>
                </a:cxn>
                <a:cxn ang="0">
                  <a:pos x="64" y="27"/>
                </a:cxn>
                <a:cxn ang="0">
                  <a:pos x="63" y="23"/>
                </a:cxn>
                <a:cxn ang="0">
                  <a:pos x="61" y="21"/>
                </a:cxn>
                <a:cxn ang="0">
                  <a:pos x="57" y="19"/>
                </a:cxn>
                <a:cxn ang="0">
                  <a:pos x="54" y="19"/>
                </a:cxn>
                <a:cxn ang="0">
                  <a:pos x="50" y="19"/>
                </a:cxn>
                <a:cxn ang="0">
                  <a:pos x="48" y="21"/>
                </a:cxn>
                <a:cxn ang="0">
                  <a:pos x="46" y="24"/>
                </a:cxn>
                <a:cxn ang="0">
                  <a:pos x="45" y="27"/>
                </a:cxn>
                <a:cxn ang="0">
                  <a:pos x="44" y="31"/>
                </a:cxn>
                <a:cxn ang="0">
                  <a:pos x="65" y="56"/>
                </a:cxn>
                <a:cxn ang="0">
                  <a:pos x="31" y="33"/>
                </a:cxn>
                <a:cxn ang="0">
                  <a:pos x="30" y="29"/>
                </a:cxn>
                <a:cxn ang="0">
                  <a:pos x="29" y="25"/>
                </a:cxn>
                <a:cxn ang="0">
                  <a:pos x="27" y="23"/>
                </a:cxn>
                <a:cxn ang="0">
                  <a:pos x="25" y="21"/>
                </a:cxn>
                <a:cxn ang="0">
                  <a:pos x="22" y="21"/>
                </a:cxn>
                <a:cxn ang="0">
                  <a:pos x="19" y="21"/>
                </a:cxn>
                <a:cxn ang="0">
                  <a:pos x="16" y="23"/>
                </a:cxn>
                <a:cxn ang="0">
                  <a:pos x="15" y="25"/>
                </a:cxn>
                <a:cxn ang="0">
                  <a:pos x="14" y="29"/>
                </a:cxn>
                <a:cxn ang="0">
                  <a:pos x="13" y="33"/>
                </a:cxn>
                <a:cxn ang="0">
                  <a:pos x="31" y="56"/>
                </a:cxn>
              </a:cxnLst>
              <a:rect l="0" t="0" r="r" b="b"/>
              <a:pathLst>
                <a:path w="79" h="74">
                  <a:moveTo>
                    <a:pt x="0" y="74"/>
                  </a:moveTo>
                  <a:lnTo>
                    <a:pt x="0" y="30"/>
                  </a:lnTo>
                  <a:lnTo>
                    <a:pt x="0" y="27"/>
                  </a:lnTo>
                  <a:lnTo>
                    <a:pt x="0" y="23"/>
                  </a:lnTo>
                  <a:lnTo>
                    <a:pt x="1" y="20"/>
                  </a:lnTo>
                  <a:lnTo>
                    <a:pt x="2" y="17"/>
                  </a:lnTo>
                  <a:lnTo>
                    <a:pt x="3" y="14"/>
                  </a:lnTo>
                  <a:lnTo>
                    <a:pt x="4" y="12"/>
                  </a:lnTo>
                  <a:lnTo>
                    <a:pt x="5" y="10"/>
                  </a:lnTo>
                  <a:lnTo>
                    <a:pt x="7" y="8"/>
                  </a:lnTo>
                  <a:lnTo>
                    <a:pt x="8" y="7"/>
                  </a:lnTo>
                  <a:lnTo>
                    <a:pt x="10" y="6"/>
                  </a:lnTo>
                  <a:lnTo>
                    <a:pt x="12" y="5"/>
                  </a:lnTo>
                  <a:lnTo>
                    <a:pt x="13" y="4"/>
                  </a:lnTo>
                  <a:lnTo>
                    <a:pt x="15" y="4"/>
                  </a:lnTo>
                  <a:lnTo>
                    <a:pt x="17" y="3"/>
                  </a:lnTo>
                  <a:lnTo>
                    <a:pt x="18" y="3"/>
                  </a:lnTo>
                  <a:lnTo>
                    <a:pt x="20" y="3"/>
                  </a:lnTo>
                  <a:lnTo>
                    <a:pt x="22" y="3"/>
                  </a:lnTo>
                  <a:lnTo>
                    <a:pt x="24" y="3"/>
                  </a:lnTo>
                  <a:lnTo>
                    <a:pt x="26" y="4"/>
                  </a:lnTo>
                  <a:lnTo>
                    <a:pt x="27" y="4"/>
                  </a:lnTo>
                  <a:lnTo>
                    <a:pt x="28" y="5"/>
                  </a:lnTo>
                  <a:lnTo>
                    <a:pt x="30" y="5"/>
                  </a:lnTo>
                  <a:lnTo>
                    <a:pt x="31" y="6"/>
                  </a:lnTo>
                  <a:lnTo>
                    <a:pt x="32" y="7"/>
                  </a:lnTo>
                  <a:lnTo>
                    <a:pt x="32" y="8"/>
                  </a:lnTo>
                  <a:lnTo>
                    <a:pt x="33" y="9"/>
                  </a:lnTo>
                  <a:lnTo>
                    <a:pt x="34" y="10"/>
                  </a:lnTo>
                  <a:lnTo>
                    <a:pt x="34" y="11"/>
                  </a:lnTo>
                  <a:lnTo>
                    <a:pt x="35" y="11"/>
                  </a:lnTo>
                  <a:lnTo>
                    <a:pt x="35" y="12"/>
                  </a:lnTo>
                  <a:lnTo>
                    <a:pt x="36" y="13"/>
                  </a:lnTo>
                  <a:lnTo>
                    <a:pt x="36" y="14"/>
                  </a:lnTo>
                  <a:lnTo>
                    <a:pt x="37" y="12"/>
                  </a:lnTo>
                  <a:lnTo>
                    <a:pt x="38" y="10"/>
                  </a:lnTo>
                  <a:lnTo>
                    <a:pt x="39" y="9"/>
                  </a:lnTo>
                  <a:lnTo>
                    <a:pt x="39" y="7"/>
                  </a:lnTo>
                  <a:lnTo>
                    <a:pt x="41" y="6"/>
                  </a:lnTo>
                  <a:lnTo>
                    <a:pt x="42" y="5"/>
                  </a:lnTo>
                  <a:lnTo>
                    <a:pt x="43" y="4"/>
                  </a:lnTo>
                  <a:lnTo>
                    <a:pt x="44" y="3"/>
                  </a:lnTo>
                  <a:lnTo>
                    <a:pt x="45" y="2"/>
                  </a:lnTo>
                  <a:lnTo>
                    <a:pt x="47" y="2"/>
                  </a:lnTo>
                  <a:lnTo>
                    <a:pt x="48" y="1"/>
                  </a:lnTo>
                  <a:lnTo>
                    <a:pt x="50" y="1"/>
                  </a:lnTo>
                  <a:lnTo>
                    <a:pt x="51" y="0"/>
                  </a:lnTo>
                  <a:lnTo>
                    <a:pt x="52" y="0"/>
                  </a:lnTo>
                  <a:lnTo>
                    <a:pt x="54" y="0"/>
                  </a:lnTo>
                  <a:lnTo>
                    <a:pt x="55" y="0"/>
                  </a:lnTo>
                  <a:lnTo>
                    <a:pt x="57" y="0"/>
                  </a:lnTo>
                  <a:lnTo>
                    <a:pt x="58" y="0"/>
                  </a:lnTo>
                  <a:lnTo>
                    <a:pt x="59" y="0"/>
                  </a:lnTo>
                  <a:lnTo>
                    <a:pt x="60" y="1"/>
                  </a:lnTo>
                  <a:lnTo>
                    <a:pt x="61" y="1"/>
                  </a:lnTo>
                  <a:lnTo>
                    <a:pt x="62" y="1"/>
                  </a:lnTo>
                  <a:lnTo>
                    <a:pt x="63" y="2"/>
                  </a:lnTo>
                  <a:lnTo>
                    <a:pt x="64" y="2"/>
                  </a:lnTo>
                  <a:lnTo>
                    <a:pt x="65" y="3"/>
                  </a:lnTo>
                  <a:lnTo>
                    <a:pt x="66" y="3"/>
                  </a:lnTo>
                  <a:lnTo>
                    <a:pt x="67" y="4"/>
                  </a:lnTo>
                  <a:lnTo>
                    <a:pt x="68" y="5"/>
                  </a:lnTo>
                  <a:lnTo>
                    <a:pt x="69" y="5"/>
                  </a:lnTo>
                  <a:lnTo>
                    <a:pt x="70" y="6"/>
                  </a:lnTo>
                  <a:lnTo>
                    <a:pt x="71" y="7"/>
                  </a:lnTo>
                  <a:lnTo>
                    <a:pt x="72" y="8"/>
                  </a:lnTo>
                  <a:lnTo>
                    <a:pt x="72" y="9"/>
                  </a:lnTo>
                  <a:lnTo>
                    <a:pt x="73" y="10"/>
                  </a:lnTo>
                  <a:lnTo>
                    <a:pt x="74" y="11"/>
                  </a:lnTo>
                  <a:lnTo>
                    <a:pt x="75" y="12"/>
                  </a:lnTo>
                  <a:lnTo>
                    <a:pt x="75" y="13"/>
                  </a:lnTo>
                  <a:lnTo>
                    <a:pt x="76" y="14"/>
                  </a:lnTo>
                  <a:lnTo>
                    <a:pt x="76" y="15"/>
                  </a:lnTo>
                  <a:lnTo>
                    <a:pt x="77" y="17"/>
                  </a:lnTo>
                  <a:lnTo>
                    <a:pt x="77" y="19"/>
                  </a:lnTo>
                  <a:lnTo>
                    <a:pt x="78" y="20"/>
                  </a:lnTo>
                  <a:lnTo>
                    <a:pt x="78" y="22"/>
                  </a:lnTo>
                  <a:lnTo>
                    <a:pt x="78" y="25"/>
                  </a:lnTo>
                  <a:lnTo>
                    <a:pt x="78" y="27"/>
                  </a:lnTo>
                  <a:lnTo>
                    <a:pt x="79" y="30"/>
                  </a:lnTo>
                  <a:lnTo>
                    <a:pt x="79" y="33"/>
                  </a:lnTo>
                  <a:lnTo>
                    <a:pt x="79" y="36"/>
                  </a:lnTo>
                  <a:lnTo>
                    <a:pt x="79" y="74"/>
                  </a:lnTo>
                  <a:lnTo>
                    <a:pt x="0" y="74"/>
                  </a:lnTo>
                  <a:close/>
                  <a:moveTo>
                    <a:pt x="65" y="56"/>
                  </a:moveTo>
                  <a:lnTo>
                    <a:pt x="65" y="33"/>
                  </a:lnTo>
                  <a:lnTo>
                    <a:pt x="65" y="31"/>
                  </a:lnTo>
                  <a:lnTo>
                    <a:pt x="65" y="30"/>
                  </a:lnTo>
                  <a:lnTo>
                    <a:pt x="65" y="28"/>
                  </a:lnTo>
                  <a:lnTo>
                    <a:pt x="64" y="27"/>
                  </a:lnTo>
                  <a:lnTo>
                    <a:pt x="64" y="26"/>
                  </a:lnTo>
                  <a:lnTo>
                    <a:pt x="63" y="24"/>
                  </a:lnTo>
                  <a:lnTo>
                    <a:pt x="63" y="23"/>
                  </a:lnTo>
                  <a:lnTo>
                    <a:pt x="62" y="22"/>
                  </a:lnTo>
                  <a:lnTo>
                    <a:pt x="61" y="22"/>
                  </a:lnTo>
                  <a:lnTo>
                    <a:pt x="61" y="21"/>
                  </a:lnTo>
                  <a:lnTo>
                    <a:pt x="60" y="20"/>
                  </a:lnTo>
                  <a:lnTo>
                    <a:pt x="59" y="20"/>
                  </a:lnTo>
                  <a:lnTo>
                    <a:pt x="57" y="19"/>
                  </a:lnTo>
                  <a:lnTo>
                    <a:pt x="56" y="19"/>
                  </a:lnTo>
                  <a:lnTo>
                    <a:pt x="55" y="19"/>
                  </a:lnTo>
                  <a:lnTo>
                    <a:pt x="54" y="19"/>
                  </a:lnTo>
                  <a:lnTo>
                    <a:pt x="52" y="19"/>
                  </a:lnTo>
                  <a:lnTo>
                    <a:pt x="51" y="19"/>
                  </a:lnTo>
                  <a:lnTo>
                    <a:pt x="50" y="19"/>
                  </a:lnTo>
                  <a:lnTo>
                    <a:pt x="49" y="20"/>
                  </a:lnTo>
                  <a:lnTo>
                    <a:pt x="48" y="20"/>
                  </a:lnTo>
                  <a:lnTo>
                    <a:pt x="48" y="21"/>
                  </a:lnTo>
                  <a:lnTo>
                    <a:pt x="47" y="22"/>
                  </a:lnTo>
                  <a:lnTo>
                    <a:pt x="46" y="23"/>
                  </a:lnTo>
                  <a:lnTo>
                    <a:pt x="46" y="24"/>
                  </a:lnTo>
                  <a:lnTo>
                    <a:pt x="45" y="25"/>
                  </a:lnTo>
                  <a:lnTo>
                    <a:pt x="45" y="26"/>
                  </a:lnTo>
                  <a:lnTo>
                    <a:pt x="45" y="27"/>
                  </a:lnTo>
                  <a:lnTo>
                    <a:pt x="44" y="28"/>
                  </a:lnTo>
                  <a:lnTo>
                    <a:pt x="44" y="30"/>
                  </a:lnTo>
                  <a:lnTo>
                    <a:pt x="44" y="31"/>
                  </a:lnTo>
                  <a:lnTo>
                    <a:pt x="44" y="32"/>
                  </a:lnTo>
                  <a:lnTo>
                    <a:pt x="44" y="56"/>
                  </a:lnTo>
                  <a:lnTo>
                    <a:pt x="65" y="56"/>
                  </a:lnTo>
                  <a:close/>
                  <a:moveTo>
                    <a:pt x="31" y="56"/>
                  </a:moveTo>
                  <a:lnTo>
                    <a:pt x="31" y="34"/>
                  </a:lnTo>
                  <a:lnTo>
                    <a:pt x="31" y="33"/>
                  </a:lnTo>
                  <a:lnTo>
                    <a:pt x="31" y="31"/>
                  </a:lnTo>
                  <a:lnTo>
                    <a:pt x="30" y="30"/>
                  </a:lnTo>
                  <a:lnTo>
                    <a:pt x="30" y="29"/>
                  </a:lnTo>
                  <a:lnTo>
                    <a:pt x="30" y="28"/>
                  </a:lnTo>
                  <a:lnTo>
                    <a:pt x="29" y="27"/>
                  </a:lnTo>
                  <a:lnTo>
                    <a:pt x="29" y="25"/>
                  </a:lnTo>
                  <a:lnTo>
                    <a:pt x="29" y="25"/>
                  </a:lnTo>
                  <a:lnTo>
                    <a:pt x="28" y="24"/>
                  </a:lnTo>
                  <a:lnTo>
                    <a:pt x="27" y="23"/>
                  </a:lnTo>
                  <a:lnTo>
                    <a:pt x="27" y="22"/>
                  </a:lnTo>
                  <a:lnTo>
                    <a:pt x="26" y="22"/>
                  </a:lnTo>
                  <a:lnTo>
                    <a:pt x="25" y="21"/>
                  </a:lnTo>
                  <a:lnTo>
                    <a:pt x="24" y="21"/>
                  </a:lnTo>
                  <a:lnTo>
                    <a:pt x="23" y="21"/>
                  </a:lnTo>
                  <a:lnTo>
                    <a:pt x="22" y="21"/>
                  </a:lnTo>
                  <a:lnTo>
                    <a:pt x="21" y="21"/>
                  </a:lnTo>
                  <a:lnTo>
                    <a:pt x="20" y="21"/>
                  </a:lnTo>
                  <a:lnTo>
                    <a:pt x="19" y="21"/>
                  </a:lnTo>
                  <a:lnTo>
                    <a:pt x="18" y="22"/>
                  </a:lnTo>
                  <a:lnTo>
                    <a:pt x="17" y="22"/>
                  </a:lnTo>
                  <a:lnTo>
                    <a:pt x="16" y="23"/>
                  </a:lnTo>
                  <a:lnTo>
                    <a:pt x="16" y="24"/>
                  </a:lnTo>
                  <a:lnTo>
                    <a:pt x="15" y="24"/>
                  </a:lnTo>
                  <a:lnTo>
                    <a:pt x="15" y="25"/>
                  </a:lnTo>
                  <a:lnTo>
                    <a:pt x="14" y="26"/>
                  </a:lnTo>
                  <a:lnTo>
                    <a:pt x="14" y="27"/>
                  </a:lnTo>
                  <a:lnTo>
                    <a:pt x="14" y="29"/>
                  </a:lnTo>
                  <a:lnTo>
                    <a:pt x="14" y="30"/>
                  </a:lnTo>
                  <a:lnTo>
                    <a:pt x="13" y="31"/>
                  </a:lnTo>
                  <a:lnTo>
                    <a:pt x="13" y="33"/>
                  </a:lnTo>
                  <a:lnTo>
                    <a:pt x="13" y="35"/>
                  </a:lnTo>
                  <a:lnTo>
                    <a:pt x="13" y="56"/>
                  </a:lnTo>
                  <a:lnTo>
                    <a:pt x="31" y="56"/>
                  </a:lnTo>
                  <a:close/>
                </a:path>
              </a:pathLst>
            </a:custGeom>
            <a:solidFill>
              <a:srgbClr val="FFFFFF"/>
            </a:solidFill>
            <a:ln w="9525">
              <a:noFill/>
              <a:round/>
              <a:headEnd/>
              <a:tailEnd/>
            </a:ln>
          </p:spPr>
          <p:txBody>
            <a:bodyPr/>
            <a:lstStyle/>
            <a:p>
              <a:endParaRPr lang="en-US"/>
            </a:p>
          </p:txBody>
        </p:sp>
        <p:sp>
          <p:nvSpPr>
            <p:cNvPr id="142" name="Freeform 142"/>
            <p:cNvSpPr>
              <a:spLocks noEditPoints="1"/>
            </p:cNvSpPr>
            <p:nvPr/>
          </p:nvSpPr>
          <p:spPr bwMode="auto">
            <a:xfrm>
              <a:off x="4287" y="2669"/>
              <a:ext cx="79" cy="84"/>
            </a:xfrm>
            <a:custGeom>
              <a:avLst/>
              <a:gdLst/>
              <a:ahLst/>
              <a:cxnLst>
                <a:cxn ang="0">
                  <a:pos x="79" y="65"/>
                </a:cxn>
                <a:cxn ang="0">
                  <a:pos x="79" y="84"/>
                </a:cxn>
                <a:cxn ang="0">
                  <a:pos x="0" y="53"/>
                </a:cxn>
                <a:cxn ang="0">
                  <a:pos x="0" y="31"/>
                </a:cxn>
                <a:cxn ang="0">
                  <a:pos x="79" y="0"/>
                </a:cxn>
                <a:cxn ang="0">
                  <a:pos x="79" y="20"/>
                </a:cxn>
                <a:cxn ang="0">
                  <a:pos x="62" y="26"/>
                </a:cxn>
                <a:cxn ang="0">
                  <a:pos x="62" y="59"/>
                </a:cxn>
                <a:cxn ang="0">
                  <a:pos x="79" y="65"/>
                </a:cxn>
                <a:cxn ang="0">
                  <a:pos x="49" y="54"/>
                </a:cxn>
                <a:cxn ang="0">
                  <a:pos x="49" y="31"/>
                </a:cxn>
                <a:cxn ang="0">
                  <a:pos x="18" y="42"/>
                </a:cxn>
                <a:cxn ang="0">
                  <a:pos x="18" y="42"/>
                </a:cxn>
                <a:cxn ang="0">
                  <a:pos x="49" y="54"/>
                </a:cxn>
              </a:cxnLst>
              <a:rect l="0" t="0" r="r" b="b"/>
              <a:pathLst>
                <a:path w="79" h="84">
                  <a:moveTo>
                    <a:pt x="79" y="65"/>
                  </a:moveTo>
                  <a:lnTo>
                    <a:pt x="79" y="84"/>
                  </a:lnTo>
                  <a:lnTo>
                    <a:pt x="0" y="53"/>
                  </a:lnTo>
                  <a:lnTo>
                    <a:pt x="0" y="31"/>
                  </a:lnTo>
                  <a:lnTo>
                    <a:pt x="79" y="0"/>
                  </a:lnTo>
                  <a:lnTo>
                    <a:pt x="79" y="20"/>
                  </a:lnTo>
                  <a:lnTo>
                    <a:pt x="62" y="26"/>
                  </a:lnTo>
                  <a:lnTo>
                    <a:pt x="62" y="59"/>
                  </a:lnTo>
                  <a:lnTo>
                    <a:pt x="79" y="65"/>
                  </a:lnTo>
                  <a:close/>
                  <a:moveTo>
                    <a:pt x="49" y="54"/>
                  </a:moveTo>
                  <a:lnTo>
                    <a:pt x="49" y="31"/>
                  </a:lnTo>
                  <a:lnTo>
                    <a:pt x="18" y="42"/>
                  </a:lnTo>
                  <a:lnTo>
                    <a:pt x="18" y="42"/>
                  </a:lnTo>
                  <a:lnTo>
                    <a:pt x="49" y="54"/>
                  </a:lnTo>
                  <a:close/>
                </a:path>
              </a:pathLst>
            </a:custGeom>
            <a:solidFill>
              <a:srgbClr val="FFFFFF"/>
            </a:solidFill>
            <a:ln w="9525">
              <a:noFill/>
              <a:round/>
              <a:headEnd/>
              <a:tailEnd/>
            </a:ln>
          </p:spPr>
          <p:txBody>
            <a:bodyPr/>
            <a:lstStyle/>
            <a:p>
              <a:endParaRPr lang="en-US"/>
            </a:p>
          </p:txBody>
        </p:sp>
        <p:sp>
          <p:nvSpPr>
            <p:cNvPr id="143" name="Freeform 143"/>
            <p:cNvSpPr>
              <a:spLocks/>
            </p:cNvSpPr>
            <p:nvPr/>
          </p:nvSpPr>
          <p:spPr bwMode="auto">
            <a:xfrm>
              <a:off x="4306" y="2602"/>
              <a:ext cx="61" cy="60"/>
            </a:xfrm>
            <a:custGeom>
              <a:avLst/>
              <a:gdLst/>
              <a:ahLst/>
              <a:cxnLst>
                <a:cxn ang="0">
                  <a:pos x="41" y="0"/>
                </a:cxn>
                <a:cxn ang="0">
                  <a:pos x="46" y="2"/>
                </a:cxn>
                <a:cxn ang="0">
                  <a:pos x="52" y="6"/>
                </a:cxn>
                <a:cxn ang="0">
                  <a:pos x="57" y="12"/>
                </a:cxn>
                <a:cxn ang="0">
                  <a:pos x="61" y="21"/>
                </a:cxn>
                <a:cxn ang="0">
                  <a:pos x="61" y="34"/>
                </a:cxn>
                <a:cxn ang="0">
                  <a:pos x="58" y="45"/>
                </a:cxn>
                <a:cxn ang="0">
                  <a:pos x="53" y="52"/>
                </a:cxn>
                <a:cxn ang="0">
                  <a:pos x="47" y="57"/>
                </a:cxn>
                <a:cxn ang="0">
                  <a:pos x="39" y="59"/>
                </a:cxn>
                <a:cxn ang="0">
                  <a:pos x="32" y="60"/>
                </a:cxn>
                <a:cxn ang="0">
                  <a:pos x="22" y="59"/>
                </a:cxn>
                <a:cxn ang="0">
                  <a:pos x="13" y="56"/>
                </a:cxn>
                <a:cxn ang="0">
                  <a:pos x="7" y="51"/>
                </a:cxn>
                <a:cxn ang="0">
                  <a:pos x="2" y="43"/>
                </a:cxn>
                <a:cxn ang="0">
                  <a:pos x="0" y="33"/>
                </a:cxn>
                <a:cxn ang="0">
                  <a:pos x="0" y="24"/>
                </a:cxn>
                <a:cxn ang="0">
                  <a:pos x="1" y="18"/>
                </a:cxn>
                <a:cxn ang="0">
                  <a:pos x="4" y="11"/>
                </a:cxn>
                <a:cxn ang="0">
                  <a:pos x="9" y="5"/>
                </a:cxn>
                <a:cxn ang="0">
                  <a:pos x="16" y="1"/>
                </a:cxn>
                <a:cxn ang="0">
                  <a:pos x="22" y="17"/>
                </a:cxn>
                <a:cxn ang="0">
                  <a:pos x="20" y="18"/>
                </a:cxn>
                <a:cxn ang="0">
                  <a:pos x="17" y="19"/>
                </a:cxn>
                <a:cxn ang="0">
                  <a:pos x="15" y="21"/>
                </a:cxn>
                <a:cxn ang="0">
                  <a:pos x="13" y="24"/>
                </a:cxn>
                <a:cxn ang="0">
                  <a:pos x="12" y="27"/>
                </a:cxn>
                <a:cxn ang="0">
                  <a:pos x="13" y="32"/>
                </a:cxn>
                <a:cxn ang="0">
                  <a:pos x="15" y="37"/>
                </a:cxn>
                <a:cxn ang="0">
                  <a:pos x="18" y="40"/>
                </a:cxn>
                <a:cxn ang="0">
                  <a:pos x="22" y="41"/>
                </a:cxn>
                <a:cxn ang="0">
                  <a:pos x="27" y="42"/>
                </a:cxn>
                <a:cxn ang="0">
                  <a:pos x="31" y="42"/>
                </a:cxn>
                <a:cxn ang="0">
                  <a:pos x="35" y="42"/>
                </a:cxn>
                <a:cxn ang="0">
                  <a:pos x="40" y="41"/>
                </a:cxn>
                <a:cxn ang="0">
                  <a:pos x="44" y="39"/>
                </a:cxn>
                <a:cxn ang="0">
                  <a:pos x="47" y="35"/>
                </a:cxn>
                <a:cxn ang="0">
                  <a:pos x="49" y="29"/>
                </a:cxn>
                <a:cxn ang="0">
                  <a:pos x="48" y="25"/>
                </a:cxn>
                <a:cxn ang="0">
                  <a:pos x="46" y="21"/>
                </a:cxn>
                <a:cxn ang="0">
                  <a:pos x="44" y="19"/>
                </a:cxn>
                <a:cxn ang="0">
                  <a:pos x="41" y="18"/>
                </a:cxn>
                <a:cxn ang="0">
                  <a:pos x="39" y="17"/>
                </a:cxn>
              </a:cxnLst>
              <a:rect l="0" t="0" r="r" b="b"/>
              <a:pathLst>
                <a:path w="61" h="60">
                  <a:moveTo>
                    <a:pt x="38" y="0"/>
                  </a:moveTo>
                  <a:lnTo>
                    <a:pt x="39" y="0"/>
                  </a:lnTo>
                  <a:lnTo>
                    <a:pt x="41" y="0"/>
                  </a:lnTo>
                  <a:lnTo>
                    <a:pt x="43" y="1"/>
                  </a:lnTo>
                  <a:lnTo>
                    <a:pt x="44" y="1"/>
                  </a:lnTo>
                  <a:lnTo>
                    <a:pt x="46" y="2"/>
                  </a:lnTo>
                  <a:lnTo>
                    <a:pt x="48" y="3"/>
                  </a:lnTo>
                  <a:lnTo>
                    <a:pt x="50" y="4"/>
                  </a:lnTo>
                  <a:lnTo>
                    <a:pt x="52" y="6"/>
                  </a:lnTo>
                  <a:lnTo>
                    <a:pt x="54" y="8"/>
                  </a:lnTo>
                  <a:lnTo>
                    <a:pt x="56" y="10"/>
                  </a:lnTo>
                  <a:lnTo>
                    <a:pt x="57" y="12"/>
                  </a:lnTo>
                  <a:lnTo>
                    <a:pt x="58" y="15"/>
                  </a:lnTo>
                  <a:lnTo>
                    <a:pt x="60" y="18"/>
                  </a:lnTo>
                  <a:lnTo>
                    <a:pt x="61" y="21"/>
                  </a:lnTo>
                  <a:lnTo>
                    <a:pt x="61" y="25"/>
                  </a:lnTo>
                  <a:lnTo>
                    <a:pt x="61" y="30"/>
                  </a:lnTo>
                  <a:lnTo>
                    <a:pt x="61" y="34"/>
                  </a:lnTo>
                  <a:lnTo>
                    <a:pt x="61" y="38"/>
                  </a:lnTo>
                  <a:lnTo>
                    <a:pt x="60" y="42"/>
                  </a:lnTo>
                  <a:lnTo>
                    <a:pt x="58" y="45"/>
                  </a:lnTo>
                  <a:lnTo>
                    <a:pt x="57" y="48"/>
                  </a:lnTo>
                  <a:lnTo>
                    <a:pt x="55" y="50"/>
                  </a:lnTo>
                  <a:lnTo>
                    <a:pt x="53" y="52"/>
                  </a:lnTo>
                  <a:lnTo>
                    <a:pt x="51" y="54"/>
                  </a:lnTo>
                  <a:lnTo>
                    <a:pt x="49" y="56"/>
                  </a:lnTo>
                  <a:lnTo>
                    <a:pt x="47" y="57"/>
                  </a:lnTo>
                  <a:lnTo>
                    <a:pt x="44" y="58"/>
                  </a:lnTo>
                  <a:lnTo>
                    <a:pt x="42" y="59"/>
                  </a:lnTo>
                  <a:lnTo>
                    <a:pt x="39" y="59"/>
                  </a:lnTo>
                  <a:lnTo>
                    <a:pt x="37" y="60"/>
                  </a:lnTo>
                  <a:lnTo>
                    <a:pt x="34" y="60"/>
                  </a:lnTo>
                  <a:lnTo>
                    <a:pt x="32" y="60"/>
                  </a:lnTo>
                  <a:lnTo>
                    <a:pt x="29" y="60"/>
                  </a:lnTo>
                  <a:lnTo>
                    <a:pt x="25" y="60"/>
                  </a:lnTo>
                  <a:lnTo>
                    <a:pt x="22" y="59"/>
                  </a:lnTo>
                  <a:lnTo>
                    <a:pt x="19" y="58"/>
                  </a:lnTo>
                  <a:lnTo>
                    <a:pt x="16" y="57"/>
                  </a:lnTo>
                  <a:lnTo>
                    <a:pt x="13" y="56"/>
                  </a:lnTo>
                  <a:lnTo>
                    <a:pt x="11" y="54"/>
                  </a:lnTo>
                  <a:lnTo>
                    <a:pt x="9" y="53"/>
                  </a:lnTo>
                  <a:lnTo>
                    <a:pt x="7" y="51"/>
                  </a:lnTo>
                  <a:lnTo>
                    <a:pt x="5" y="48"/>
                  </a:lnTo>
                  <a:lnTo>
                    <a:pt x="3" y="46"/>
                  </a:lnTo>
                  <a:lnTo>
                    <a:pt x="2" y="43"/>
                  </a:lnTo>
                  <a:lnTo>
                    <a:pt x="1" y="40"/>
                  </a:lnTo>
                  <a:lnTo>
                    <a:pt x="0" y="36"/>
                  </a:lnTo>
                  <a:lnTo>
                    <a:pt x="0" y="33"/>
                  </a:lnTo>
                  <a:lnTo>
                    <a:pt x="0" y="29"/>
                  </a:lnTo>
                  <a:lnTo>
                    <a:pt x="0" y="27"/>
                  </a:lnTo>
                  <a:lnTo>
                    <a:pt x="0" y="24"/>
                  </a:lnTo>
                  <a:lnTo>
                    <a:pt x="0" y="22"/>
                  </a:lnTo>
                  <a:lnTo>
                    <a:pt x="1" y="20"/>
                  </a:lnTo>
                  <a:lnTo>
                    <a:pt x="1" y="18"/>
                  </a:lnTo>
                  <a:lnTo>
                    <a:pt x="2" y="15"/>
                  </a:lnTo>
                  <a:lnTo>
                    <a:pt x="3" y="13"/>
                  </a:lnTo>
                  <a:lnTo>
                    <a:pt x="4" y="11"/>
                  </a:lnTo>
                  <a:lnTo>
                    <a:pt x="5" y="9"/>
                  </a:lnTo>
                  <a:lnTo>
                    <a:pt x="7" y="7"/>
                  </a:lnTo>
                  <a:lnTo>
                    <a:pt x="9" y="5"/>
                  </a:lnTo>
                  <a:lnTo>
                    <a:pt x="11" y="3"/>
                  </a:lnTo>
                  <a:lnTo>
                    <a:pt x="13" y="2"/>
                  </a:lnTo>
                  <a:lnTo>
                    <a:pt x="16" y="1"/>
                  </a:lnTo>
                  <a:lnTo>
                    <a:pt x="19" y="0"/>
                  </a:lnTo>
                  <a:lnTo>
                    <a:pt x="22" y="0"/>
                  </a:lnTo>
                  <a:lnTo>
                    <a:pt x="22" y="17"/>
                  </a:lnTo>
                  <a:lnTo>
                    <a:pt x="21" y="17"/>
                  </a:lnTo>
                  <a:lnTo>
                    <a:pt x="21" y="18"/>
                  </a:lnTo>
                  <a:lnTo>
                    <a:pt x="20" y="18"/>
                  </a:lnTo>
                  <a:lnTo>
                    <a:pt x="19" y="18"/>
                  </a:lnTo>
                  <a:lnTo>
                    <a:pt x="18" y="18"/>
                  </a:lnTo>
                  <a:lnTo>
                    <a:pt x="17" y="19"/>
                  </a:lnTo>
                  <a:lnTo>
                    <a:pt x="16" y="19"/>
                  </a:lnTo>
                  <a:lnTo>
                    <a:pt x="16" y="20"/>
                  </a:lnTo>
                  <a:lnTo>
                    <a:pt x="15" y="21"/>
                  </a:lnTo>
                  <a:lnTo>
                    <a:pt x="14" y="22"/>
                  </a:lnTo>
                  <a:lnTo>
                    <a:pt x="14" y="22"/>
                  </a:lnTo>
                  <a:lnTo>
                    <a:pt x="13" y="24"/>
                  </a:lnTo>
                  <a:lnTo>
                    <a:pt x="13" y="25"/>
                  </a:lnTo>
                  <a:lnTo>
                    <a:pt x="13" y="26"/>
                  </a:lnTo>
                  <a:lnTo>
                    <a:pt x="12" y="27"/>
                  </a:lnTo>
                  <a:lnTo>
                    <a:pt x="13" y="29"/>
                  </a:lnTo>
                  <a:lnTo>
                    <a:pt x="13" y="30"/>
                  </a:lnTo>
                  <a:lnTo>
                    <a:pt x="13" y="32"/>
                  </a:lnTo>
                  <a:lnTo>
                    <a:pt x="13" y="34"/>
                  </a:lnTo>
                  <a:lnTo>
                    <a:pt x="14" y="35"/>
                  </a:lnTo>
                  <a:lnTo>
                    <a:pt x="15" y="37"/>
                  </a:lnTo>
                  <a:lnTo>
                    <a:pt x="16" y="38"/>
                  </a:lnTo>
                  <a:lnTo>
                    <a:pt x="17" y="39"/>
                  </a:lnTo>
                  <a:lnTo>
                    <a:pt x="18" y="40"/>
                  </a:lnTo>
                  <a:lnTo>
                    <a:pt x="20" y="40"/>
                  </a:lnTo>
                  <a:lnTo>
                    <a:pt x="21" y="41"/>
                  </a:lnTo>
                  <a:lnTo>
                    <a:pt x="22" y="41"/>
                  </a:lnTo>
                  <a:lnTo>
                    <a:pt x="24" y="42"/>
                  </a:lnTo>
                  <a:lnTo>
                    <a:pt x="25" y="42"/>
                  </a:lnTo>
                  <a:lnTo>
                    <a:pt x="27" y="42"/>
                  </a:lnTo>
                  <a:lnTo>
                    <a:pt x="28" y="42"/>
                  </a:lnTo>
                  <a:lnTo>
                    <a:pt x="30" y="42"/>
                  </a:lnTo>
                  <a:lnTo>
                    <a:pt x="31" y="42"/>
                  </a:lnTo>
                  <a:lnTo>
                    <a:pt x="32" y="42"/>
                  </a:lnTo>
                  <a:lnTo>
                    <a:pt x="34" y="42"/>
                  </a:lnTo>
                  <a:lnTo>
                    <a:pt x="35" y="42"/>
                  </a:lnTo>
                  <a:lnTo>
                    <a:pt x="37" y="42"/>
                  </a:lnTo>
                  <a:lnTo>
                    <a:pt x="38" y="42"/>
                  </a:lnTo>
                  <a:lnTo>
                    <a:pt x="40" y="41"/>
                  </a:lnTo>
                  <a:lnTo>
                    <a:pt x="41" y="40"/>
                  </a:lnTo>
                  <a:lnTo>
                    <a:pt x="43" y="40"/>
                  </a:lnTo>
                  <a:lnTo>
                    <a:pt x="44" y="39"/>
                  </a:lnTo>
                  <a:lnTo>
                    <a:pt x="45" y="38"/>
                  </a:lnTo>
                  <a:lnTo>
                    <a:pt x="46" y="37"/>
                  </a:lnTo>
                  <a:lnTo>
                    <a:pt x="47" y="35"/>
                  </a:lnTo>
                  <a:lnTo>
                    <a:pt x="48" y="33"/>
                  </a:lnTo>
                  <a:lnTo>
                    <a:pt x="48" y="31"/>
                  </a:lnTo>
                  <a:lnTo>
                    <a:pt x="49" y="29"/>
                  </a:lnTo>
                  <a:lnTo>
                    <a:pt x="48" y="27"/>
                  </a:lnTo>
                  <a:lnTo>
                    <a:pt x="48" y="26"/>
                  </a:lnTo>
                  <a:lnTo>
                    <a:pt x="48" y="25"/>
                  </a:lnTo>
                  <a:lnTo>
                    <a:pt x="47" y="23"/>
                  </a:lnTo>
                  <a:lnTo>
                    <a:pt x="47" y="22"/>
                  </a:lnTo>
                  <a:lnTo>
                    <a:pt x="46" y="21"/>
                  </a:lnTo>
                  <a:lnTo>
                    <a:pt x="45" y="21"/>
                  </a:lnTo>
                  <a:lnTo>
                    <a:pt x="44" y="20"/>
                  </a:lnTo>
                  <a:lnTo>
                    <a:pt x="44" y="19"/>
                  </a:lnTo>
                  <a:lnTo>
                    <a:pt x="43" y="19"/>
                  </a:lnTo>
                  <a:lnTo>
                    <a:pt x="42" y="18"/>
                  </a:lnTo>
                  <a:lnTo>
                    <a:pt x="41" y="18"/>
                  </a:lnTo>
                  <a:lnTo>
                    <a:pt x="40" y="18"/>
                  </a:lnTo>
                  <a:lnTo>
                    <a:pt x="39" y="17"/>
                  </a:lnTo>
                  <a:lnTo>
                    <a:pt x="39" y="17"/>
                  </a:lnTo>
                  <a:lnTo>
                    <a:pt x="38" y="17"/>
                  </a:lnTo>
                  <a:lnTo>
                    <a:pt x="38" y="0"/>
                  </a:lnTo>
                  <a:close/>
                </a:path>
              </a:pathLst>
            </a:custGeom>
            <a:solidFill>
              <a:srgbClr val="FFFFFF"/>
            </a:solidFill>
            <a:ln w="9525">
              <a:noFill/>
              <a:round/>
              <a:headEnd/>
              <a:tailEnd/>
            </a:ln>
          </p:spPr>
          <p:txBody>
            <a:bodyPr/>
            <a:lstStyle/>
            <a:p>
              <a:endParaRPr lang="en-US"/>
            </a:p>
          </p:txBody>
        </p:sp>
        <p:sp>
          <p:nvSpPr>
            <p:cNvPr id="144" name="Freeform 144"/>
            <p:cNvSpPr>
              <a:spLocks/>
            </p:cNvSpPr>
            <p:nvPr/>
          </p:nvSpPr>
          <p:spPr bwMode="auto">
            <a:xfrm>
              <a:off x="4291" y="2559"/>
              <a:ext cx="75" cy="37"/>
            </a:xfrm>
            <a:custGeom>
              <a:avLst/>
              <a:gdLst/>
              <a:ahLst/>
              <a:cxnLst>
                <a:cxn ang="0">
                  <a:pos x="16" y="0"/>
                </a:cxn>
                <a:cxn ang="0">
                  <a:pos x="27" y="11"/>
                </a:cxn>
                <a:cxn ang="0">
                  <a:pos x="59" y="11"/>
                </a:cxn>
                <a:cxn ang="0">
                  <a:pos x="60" y="11"/>
                </a:cxn>
                <a:cxn ang="0">
                  <a:pos x="61" y="11"/>
                </a:cxn>
                <a:cxn ang="0">
                  <a:pos x="62" y="10"/>
                </a:cxn>
                <a:cxn ang="0">
                  <a:pos x="63" y="9"/>
                </a:cxn>
                <a:cxn ang="0">
                  <a:pos x="63" y="9"/>
                </a:cxn>
                <a:cxn ang="0">
                  <a:pos x="63" y="7"/>
                </a:cxn>
                <a:cxn ang="0">
                  <a:pos x="63" y="5"/>
                </a:cxn>
                <a:cxn ang="0">
                  <a:pos x="63" y="3"/>
                </a:cxn>
                <a:cxn ang="0">
                  <a:pos x="63" y="3"/>
                </a:cxn>
                <a:cxn ang="0">
                  <a:pos x="63" y="3"/>
                </a:cxn>
                <a:cxn ang="0">
                  <a:pos x="63" y="2"/>
                </a:cxn>
                <a:cxn ang="0">
                  <a:pos x="63" y="2"/>
                </a:cxn>
                <a:cxn ang="0">
                  <a:pos x="63" y="1"/>
                </a:cxn>
                <a:cxn ang="0">
                  <a:pos x="63" y="1"/>
                </a:cxn>
                <a:cxn ang="0">
                  <a:pos x="63" y="0"/>
                </a:cxn>
                <a:cxn ang="0">
                  <a:pos x="75" y="0"/>
                </a:cxn>
                <a:cxn ang="0">
                  <a:pos x="75" y="1"/>
                </a:cxn>
                <a:cxn ang="0">
                  <a:pos x="75" y="2"/>
                </a:cxn>
                <a:cxn ang="0">
                  <a:pos x="75" y="3"/>
                </a:cxn>
                <a:cxn ang="0">
                  <a:pos x="75" y="4"/>
                </a:cxn>
                <a:cxn ang="0">
                  <a:pos x="75" y="5"/>
                </a:cxn>
                <a:cxn ang="0">
                  <a:pos x="75" y="6"/>
                </a:cxn>
                <a:cxn ang="0">
                  <a:pos x="75" y="7"/>
                </a:cxn>
                <a:cxn ang="0">
                  <a:pos x="75" y="8"/>
                </a:cxn>
                <a:cxn ang="0">
                  <a:pos x="75" y="13"/>
                </a:cxn>
                <a:cxn ang="0">
                  <a:pos x="75" y="18"/>
                </a:cxn>
                <a:cxn ang="0">
                  <a:pos x="74" y="21"/>
                </a:cxn>
                <a:cxn ang="0">
                  <a:pos x="73" y="24"/>
                </a:cxn>
                <a:cxn ang="0">
                  <a:pos x="71" y="26"/>
                </a:cxn>
                <a:cxn ang="0">
                  <a:pos x="69" y="27"/>
                </a:cxn>
                <a:cxn ang="0">
                  <a:pos x="67" y="28"/>
                </a:cxn>
                <a:cxn ang="0">
                  <a:pos x="64" y="28"/>
                </a:cxn>
                <a:cxn ang="0">
                  <a:pos x="27" y="28"/>
                </a:cxn>
                <a:cxn ang="0">
                  <a:pos x="16" y="37"/>
                </a:cxn>
                <a:cxn ang="0">
                  <a:pos x="0" y="28"/>
                </a:cxn>
                <a:cxn ang="0">
                  <a:pos x="16" y="11"/>
                </a:cxn>
              </a:cxnLst>
              <a:rect l="0" t="0" r="r" b="b"/>
              <a:pathLst>
                <a:path w="75" h="37">
                  <a:moveTo>
                    <a:pt x="16" y="11"/>
                  </a:moveTo>
                  <a:lnTo>
                    <a:pt x="16" y="0"/>
                  </a:lnTo>
                  <a:lnTo>
                    <a:pt x="27" y="0"/>
                  </a:lnTo>
                  <a:lnTo>
                    <a:pt x="27" y="11"/>
                  </a:lnTo>
                  <a:lnTo>
                    <a:pt x="59" y="11"/>
                  </a:lnTo>
                  <a:lnTo>
                    <a:pt x="59" y="11"/>
                  </a:lnTo>
                  <a:lnTo>
                    <a:pt x="60" y="11"/>
                  </a:lnTo>
                  <a:lnTo>
                    <a:pt x="60" y="11"/>
                  </a:lnTo>
                  <a:lnTo>
                    <a:pt x="61" y="11"/>
                  </a:lnTo>
                  <a:lnTo>
                    <a:pt x="61" y="11"/>
                  </a:lnTo>
                  <a:lnTo>
                    <a:pt x="62" y="10"/>
                  </a:lnTo>
                  <a:lnTo>
                    <a:pt x="62" y="10"/>
                  </a:lnTo>
                  <a:lnTo>
                    <a:pt x="63" y="10"/>
                  </a:lnTo>
                  <a:lnTo>
                    <a:pt x="63" y="9"/>
                  </a:lnTo>
                  <a:lnTo>
                    <a:pt x="63" y="9"/>
                  </a:lnTo>
                  <a:lnTo>
                    <a:pt x="63" y="9"/>
                  </a:lnTo>
                  <a:lnTo>
                    <a:pt x="63" y="8"/>
                  </a:lnTo>
                  <a:lnTo>
                    <a:pt x="63" y="7"/>
                  </a:lnTo>
                  <a:lnTo>
                    <a:pt x="63" y="6"/>
                  </a:lnTo>
                  <a:lnTo>
                    <a:pt x="63" y="5"/>
                  </a:lnTo>
                  <a:lnTo>
                    <a:pt x="64" y="4"/>
                  </a:lnTo>
                  <a:lnTo>
                    <a:pt x="63" y="3"/>
                  </a:lnTo>
                  <a:lnTo>
                    <a:pt x="63" y="3"/>
                  </a:lnTo>
                  <a:lnTo>
                    <a:pt x="63" y="3"/>
                  </a:lnTo>
                  <a:lnTo>
                    <a:pt x="63" y="3"/>
                  </a:lnTo>
                  <a:lnTo>
                    <a:pt x="63" y="3"/>
                  </a:lnTo>
                  <a:lnTo>
                    <a:pt x="63" y="2"/>
                  </a:lnTo>
                  <a:lnTo>
                    <a:pt x="63" y="2"/>
                  </a:lnTo>
                  <a:lnTo>
                    <a:pt x="63" y="2"/>
                  </a:lnTo>
                  <a:lnTo>
                    <a:pt x="63" y="2"/>
                  </a:lnTo>
                  <a:lnTo>
                    <a:pt x="63" y="1"/>
                  </a:lnTo>
                  <a:lnTo>
                    <a:pt x="63" y="1"/>
                  </a:lnTo>
                  <a:lnTo>
                    <a:pt x="63" y="1"/>
                  </a:lnTo>
                  <a:lnTo>
                    <a:pt x="63" y="1"/>
                  </a:lnTo>
                  <a:lnTo>
                    <a:pt x="63" y="1"/>
                  </a:lnTo>
                  <a:lnTo>
                    <a:pt x="63" y="0"/>
                  </a:lnTo>
                  <a:lnTo>
                    <a:pt x="63" y="0"/>
                  </a:lnTo>
                  <a:lnTo>
                    <a:pt x="75" y="0"/>
                  </a:lnTo>
                  <a:lnTo>
                    <a:pt x="75" y="1"/>
                  </a:lnTo>
                  <a:lnTo>
                    <a:pt x="75" y="1"/>
                  </a:lnTo>
                  <a:lnTo>
                    <a:pt x="75" y="2"/>
                  </a:lnTo>
                  <a:lnTo>
                    <a:pt x="75" y="2"/>
                  </a:lnTo>
                  <a:lnTo>
                    <a:pt x="75" y="3"/>
                  </a:lnTo>
                  <a:lnTo>
                    <a:pt x="75" y="3"/>
                  </a:lnTo>
                  <a:lnTo>
                    <a:pt x="75" y="4"/>
                  </a:lnTo>
                  <a:lnTo>
                    <a:pt x="75" y="4"/>
                  </a:lnTo>
                  <a:lnTo>
                    <a:pt x="75" y="5"/>
                  </a:lnTo>
                  <a:lnTo>
                    <a:pt x="75" y="5"/>
                  </a:lnTo>
                  <a:lnTo>
                    <a:pt x="75" y="6"/>
                  </a:lnTo>
                  <a:lnTo>
                    <a:pt x="75" y="6"/>
                  </a:lnTo>
                  <a:lnTo>
                    <a:pt x="75" y="7"/>
                  </a:lnTo>
                  <a:lnTo>
                    <a:pt x="75" y="7"/>
                  </a:lnTo>
                  <a:lnTo>
                    <a:pt x="75" y="8"/>
                  </a:lnTo>
                  <a:lnTo>
                    <a:pt x="75" y="8"/>
                  </a:lnTo>
                  <a:lnTo>
                    <a:pt x="75" y="11"/>
                  </a:lnTo>
                  <a:lnTo>
                    <a:pt x="75" y="13"/>
                  </a:lnTo>
                  <a:lnTo>
                    <a:pt x="75" y="16"/>
                  </a:lnTo>
                  <a:lnTo>
                    <a:pt x="75" y="18"/>
                  </a:lnTo>
                  <a:lnTo>
                    <a:pt x="74" y="20"/>
                  </a:lnTo>
                  <a:lnTo>
                    <a:pt x="74" y="21"/>
                  </a:lnTo>
                  <a:lnTo>
                    <a:pt x="73" y="23"/>
                  </a:lnTo>
                  <a:lnTo>
                    <a:pt x="73" y="24"/>
                  </a:lnTo>
                  <a:lnTo>
                    <a:pt x="72" y="25"/>
                  </a:lnTo>
                  <a:lnTo>
                    <a:pt x="71" y="26"/>
                  </a:lnTo>
                  <a:lnTo>
                    <a:pt x="70" y="27"/>
                  </a:lnTo>
                  <a:lnTo>
                    <a:pt x="69" y="27"/>
                  </a:lnTo>
                  <a:lnTo>
                    <a:pt x="68" y="28"/>
                  </a:lnTo>
                  <a:lnTo>
                    <a:pt x="67" y="28"/>
                  </a:lnTo>
                  <a:lnTo>
                    <a:pt x="65" y="28"/>
                  </a:lnTo>
                  <a:lnTo>
                    <a:pt x="64" y="28"/>
                  </a:lnTo>
                  <a:lnTo>
                    <a:pt x="63" y="28"/>
                  </a:lnTo>
                  <a:lnTo>
                    <a:pt x="27" y="28"/>
                  </a:lnTo>
                  <a:lnTo>
                    <a:pt x="27" y="37"/>
                  </a:lnTo>
                  <a:lnTo>
                    <a:pt x="16" y="37"/>
                  </a:lnTo>
                  <a:lnTo>
                    <a:pt x="16" y="28"/>
                  </a:lnTo>
                  <a:lnTo>
                    <a:pt x="0" y="28"/>
                  </a:lnTo>
                  <a:lnTo>
                    <a:pt x="0" y="11"/>
                  </a:lnTo>
                  <a:lnTo>
                    <a:pt x="16" y="11"/>
                  </a:lnTo>
                  <a:close/>
                </a:path>
              </a:pathLst>
            </a:custGeom>
            <a:solidFill>
              <a:srgbClr val="FFFFFF"/>
            </a:solidFill>
            <a:ln w="9525">
              <a:noFill/>
              <a:round/>
              <a:headEnd/>
              <a:tailEnd/>
            </a:ln>
          </p:spPr>
          <p:txBody>
            <a:bodyPr/>
            <a:lstStyle/>
            <a:p>
              <a:endParaRPr lang="en-US"/>
            </a:p>
          </p:txBody>
        </p:sp>
        <p:sp>
          <p:nvSpPr>
            <p:cNvPr id="145" name="Freeform 145"/>
            <p:cNvSpPr>
              <a:spLocks noEditPoints="1"/>
            </p:cNvSpPr>
            <p:nvPr/>
          </p:nvSpPr>
          <p:spPr bwMode="auto">
            <a:xfrm>
              <a:off x="4286" y="2530"/>
              <a:ext cx="80" cy="18"/>
            </a:xfrm>
            <a:custGeom>
              <a:avLst/>
              <a:gdLst/>
              <a:ahLst/>
              <a:cxnLst>
                <a:cxn ang="0">
                  <a:pos x="21" y="0"/>
                </a:cxn>
                <a:cxn ang="0">
                  <a:pos x="80" y="0"/>
                </a:cxn>
                <a:cxn ang="0">
                  <a:pos x="80" y="18"/>
                </a:cxn>
                <a:cxn ang="0">
                  <a:pos x="21" y="18"/>
                </a:cxn>
                <a:cxn ang="0">
                  <a:pos x="21" y="0"/>
                </a:cxn>
                <a:cxn ang="0">
                  <a:pos x="14" y="0"/>
                </a:cxn>
                <a:cxn ang="0">
                  <a:pos x="14" y="18"/>
                </a:cxn>
                <a:cxn ang="0">
                  <a:pos x="0" y="18"/>
                </a:cxn>
                <a:cxn ang="0">
                  <a:pos x="0" y="0"/>
                </a:cxn>
                <a:cxn ang="0">
                  <a:pos x="14" y="0"/>
                </a:cxn>
              </a:cxnLst>
              <a:rect l="0" t="0" r="r" b="b"/>
              <a:pathLst>
                <a:path w="80" h="18">
                  <a:moveTo>
                    <a:pt x="21" y="0"/>
                  </a:moveTo>
                  <a:lnTo>
                    <a:pt x="80" y="0"/>
                  </a:lnTo>
                  <a:lnTo>
                    <a:pt x="80" y="18"/>
                  </a:lnTo>
                  <a:lnTo>
                    <a:pt x="21" y="18"/>
                  </a:lnTo>
                  <a:lnTo>
                    <a:pt x="21" y="0"/>
                  </a:lnTo>
                  <a:close/>
                  <a:moveTo>
                    <a:pt x="14" y="0"/>
                  </a:moveTo>
                  <a:lnTo>
                    <a:pt x="14" y="18"/>
                  </a:lnTo>
                  <a:lnTo>
                    <a:pt x="0" y="18"/>
                  </a:lnTo>
                  <a:lnTo>
                    <a:pt x="0" y="0"/>
                  </a:lnTo>
                  <a:lnTo>
                    <a:pt x="14" y="0"/>
                  </a:lnTo>
                  <a:close/>
                </a:path>
              </a:pathLst>
            </a:custGeom>
            <a:solidFill>
              <a:srgbClr val="FFFFFF"/>
            </a:solidFill>
            <a:ln w="9525">
              <a:noFill/>
              <a:round/>
              <a:headEnd/>
              <a:tailEnd/>
            </a:ln>
          </p:spPr>
          <p:txBody>
            <a:bodyPr/>
            <a:lstStyle/>
            <a:p>
              <a:endParaRPr lang="en-US"/>
            </a:p>
          </p:txBody>
        </p:sp>
        <p:sp>
          <p:nvSpPr>
            <p:cNvPr id="146" name="Freeform 146"/>
            <p:cNvSpPr>
              <a:spLocks/>
            </p:cNvSpPr>
            <p:nvPr/>
          </p:nvSpPr>
          <p:spPr bwMode="auto">
            <a:xfrm>
              <a:off x="4307" y="2454"/>
              <a:ext cx="59" cy="66"/>
            </a:xfrm>
            <a:custGeom>
              <a:avLst/>
              <a:gdLst/>
              <a:ahLst/>
              <a:cxnLst>
                <a:cxn ang="0">
                  <a:pos x="59" y="24"/>
                </a:cxn>
                <a:cxn ang="0">
                  <a:pos x="59" y="43"/>
                </a:cxn>
                <a:cxn ang="0">
                  <a:pos x="0" y="66"/>
                </a:cxn>
                <a:cxn ang="0">
                  <a:pos x="0" y="47"/>
                </a:cxn>
                <a:cxn ang="0">
                  <a:pos x="43" y="33"/>
                </a:cxn>
                <a:cxn ang="0">
                  <a:pos x="43" y="33"/>
                </a:cxn>
                <a:cxn ang="0">
                  <a:pos x="0" y="19"/>
                </a:cxn>
                <a:cxn ang="0">
                  <a:pos x="0" y="0"/>
                </a:cxn>
                <a:cxn ang="0">
                  <a:pos x="59" y="24"/>
                </a:cxn>
              </a:cxnLst>
              <a:rect l="0" t="0" r="r" b="b"/>
              <a:pathLst>
                <a:path w="59" h="66">
                  <a:moveTo>
                    <a:pt x="59" y="24"/>
                  </a:moveTo>
                  <a:lnTo>
                    <a:pt x="59" y="43"/>
                  </a:lnTo>
                  <a:lnTo>
                    <a:pt x="0" y="66"/>
                  </a:lnTo>
                  <a:lnTo>
                    <a:pt x="0" y="47"/>
                  </a:lnTo>
                  <a:lnTo>
                    <a:pt x="43" y="33"/>
                  </a:lnTo>
                  <a:lnTo>
                    <a:pt x="43" y="33"/>
                  </a:lnTo>
                  <a:lnTo>
                    <a:pt x="0" y="19"/>
                  </a:lnTo>
                  <a:lnTo>
                    <a:pt x="0" y="0"/>
                  </a:lnTo>
                  <a:lnTo>
                    <a:pt x="59" y="24"/>
                  </a:lnTo>
                  <a:close/>
                </a:path>
              </a:pathLst>
            </a:custGeom>
            <a:solidFill>
              <a:srgbClr val="FFFFFF"/>
            </a:solidFill>
            <a:ln w="9525">
              <a:noFill/>
              <a:round/>
              <a:headEnd/>
              <a:tailEnd/>
            </a:ln>
          </p:spPr>
          <p:txBody>
            <a:bodyPr/>
            <a:lstStyle/>
            <a:p>
              <a:endParaRPr lang="en-US"/>
            </a:p>
          </p:txBody>
        </p:sp>
        <p:sp>
          <p:nvSpPr>
            <p:cNvPr id="147" name="Freeform 147"/>
            <p:cNvSpPr>
              <a:spLocks noEditPoints="1"/>
            </p:cNvSpPr>
            <p:nvPr/>
          </p:nvSpPr>
          <p:spPr bwMode="auto">
            <a:xfrm>
              <a:off x="4286" y="2427"/>
              <a:ext cx="80" cy="17"/>
            </a:xfrm>
            <a:custGeom>
              <a:avLst/>
              <a:gdLst/>
              <a:ahLst/>
              <a:cxnLst>
                <a:cxn ang="0">
                  <a:pos x="21" y="0"/>
                </a:cxn>
                <a:cxn ang="0">
                  <a:pos x="80" y="0"/>
                </a:cxn>
                <a:cxn ang="0">
                  <a:pos x="80" y="17"/>
                </a:cxn>
                <a:cxn ang="0">
                  <a:pos x="21" y="17"/>
                </a:cxn>
                <a:cxn ang="0">
                  <a:pos x="21" y="0"/>
                </a:cxn>
                <a:cxn ang="0">
                  <a:pos x="14" y="0"/>
                </a:cxn>
                <a:cxn ang="0">
                  <a:pos x="14" y="17"/>
                </a:cxn>
                <a:cxn ang="0">
                  <a:pos x="0" y="17"/>
                </a:cxn>
                <a:cxn ang="0">
                  <a:pos x="0" y="0"/>
                </a:cxn>
                <a:cxn ang="0">
                  <a:pos x="14" y="0"/>
                </a:cxn>
              </a:cxnLst>
              <a:rect l="0" t="0" r="r" b="b"/>
              <a:pathLst>
                <a:path w="80" h="17">
                  <a:moveTo>
                    <a:pt x="21" y="0"/>
                  </a:moveTo>
                  <a:lnTo>
                    <a:pt x="80" y="0"/>
                  </a:lnTo>
                  <a:lnTo>
                    <a:pt x="80" y="17"/>
                  </a:lnTo>
                  <a:lnTo>
                    <a:pt x="21" y="17"/>
                  </a:lnTo>
                  <a:lnTo>
                    <a:pt x="21" y="0"/>
                  </a:lnTo>
                  <a:close/>
                  <a:moveTo>
                    <a:pt x="14" y="0"/>
                  </a:moveTo>
                  <a:lnTo>
                    <a:pt x="14" y="17"/>
                  </a:lnTo>
                  <a:lnTo>
                    <a:pt x="0" y="17"/>
                  </a:lnTo>
                  <a:lnTo>
                    <a:pt x="0" y="0"/>
                  </a:lnTo>
                  <a:lnTo>
                    <a:pt x="14" y="0"/>
                  </a:lnTo>
                  <a:close/>
                </a:path>
              </a:pathLst>
            </a:custGeom>
            <a:solidFill>
              <a:srgbClr val="FFFFFF"/>
            </a:solidFill>
            <a:ln w="9525">
              <a:noFill/>
              <a:round/>
              <a:headEnd/>
              <a:tailEnd/>
            </a:ln>
          </p:spPr>
          <p:txBody>
            <a:bodyPr/>
            <a:lstStyle/>
            <a:p>
              <a:endParaRPr lang="en-US"/>
            </a:p>
          </p:txBody>
        </p:sp>
        <p:sp>
          <p:nvSpPr>
            <p:cNvPr id="148" name="Freeform 148"/>
            <p:cNvSpPr>
              <a:spLocks/>
            </p:cNvSpPr>
            <p:nvPr/>
          </p:nvSpPr>
          <p:spPr bwMode="auto">
            <a:xfrm>
              <a:off x="4291" y="2380"/>
              <a:ext cx="75" cy="37"/>
            </a:xfrm>
            <a:custGeom>
              <a:avLst/>
              <a:gdLst/>
              <a:ahLst/>
              <a:cxnLst>
                <a:cxn ang="0">
                  <a:pos x="16" y="0"/>
                </a:cxn>
                <a:cxn ang="0">
                  <a:pos x="27" y="11"/>
                </a:cxn>
                <a:cxn ang="0">
                  <a:pos x="59" y="11"/>
                </a:cxn>
                <a:cxn ang="0">
                  <a:pos x="60" y="11"/>
                </a:cxn>
                <a:cxn ang="0">
                  <a:pos x="61" y="11"/>
                </a:cxn>
                <a:cxn ang="0">
                  <a:pos x="62" y="10"/>
                </a:cxn>
                <a:cxn ang="0">
                  <a:pos x="63" y="10"/>
                </a:cxn>
                <a:cxn ang="0">
                  <a:pos x="63" y="8"/>
                </a:cxn>
                <a:cxn ang="0">
                  <a:pos x="63" y="7"/>
                </a:cxn>
                <a:cxn ang="0">
                  <a:pos x="63" y="5"/>
                </a:cxn>
                <a:cxn ang="0">
                  <a:pos x="63" y="3"/>
                </a:cxn>
                <a:cxn ang="0">
                  <a:pos x="63" y="3"/>
                </a:cxn>
                <a:cxn ang="0">
                  <a:pos x="63" y="3"/>
                </a:cxn>
                <a:cxn ang="0">
                  <a:pos x="63" y="2"/>
                </a:cxn>
                <a:cxn ang="0">
                  <a:pos x="63" y="2"/>
                </a:cxn>
                <a:cxn ang="0">
                  <a:pos x="63" y="1"/>
                </a:cxn>
                <a:cxn ang="0">
                  <a:pos x="63" y="1"/>
                </a:cxn>
                <a:cxn ang="0">
                  <a:pos x="63" y="0"/>
                </a:cxn>
                <a:cxn ang="0">
                  <a:pos x="75" y="0"/>
                </a:cxn>
                <a:cxn ang="0">
                  <a:pos x="75" y="1"/>
                </a:cxn>
                <a:cxn ang="0">
                  <a:pos x="75" y="2"/>
                </a:cxn>
                <a:cxn ang="0">
                  <a:pos x="75" y="3"/>
                </a:cxn>
                <a:cxn ang="0">
                  <a:pos x="75" y="4"/>
                </a:cxn>
                <a:cxn ang="0">
                  <a:pos x="75" y="5"/>
                </a:cxn>
                <a:cxn ang="0">
                  <a:pos x="75" y="6"/>
                </a:cxn>
                <a:cxn ang="0">
                  <a:pos x="75" y="7"/>
                </a:cxn>
                <a:cxn ang="0">
                  <a:pos x="75" y="8"/>
                </a:cxn>
                <a:cxn ang="0">
                  <a:pos x="75" y="13"/>
                </a:cxn>
                <a:cxn ang="0">
                  <a:pos x="75" y="18"/>
                </a:cxn>
                <a:cxn ang="0">
                  <a:pos x="74" y="21"/>
                </a:cxn>
                <a:cxn ang="0">
                  <a:pos x="73" y="24"/>
                </a:cxn>
                <a:cxn ang="0">
                  <a:pos x="71" y="26"/>
                </a:cxn>
                <a:cxn ang="0">
                  <a:pos x="69" y="27"/>
                </a:cxn>
                <a:cxn ang="0">
                  <a:pos x="67" y="28"/>
                </a:cxn>
                <a:cxn ang="0">
                  <a:pos x="64" y="28"/>
                </a:cxn>
                <a:cxn ang="0">
                  <a:pos x="27" y="28"/>
                </a:cxn>
                <a:cxn ang="0">
                  <a:pos x="16" y="37"/>
                </a:cxn>
                <a:cxn ang="0">
                  <a:pos x="0" y="28"/>
                </a:cxn>
                <a:cxn ang="0">
                  <a:pos x="16" y="11"/>
                </a:cxn>
              </a:cxnLst>
              <a:rect l="0" t="0" r="r" b="b"/>
              <a:pathLst>
                <a:path w="75" h="37">
                  <a:moveTo>
                    <a:pt x="16" y="11"/>
                  </a:moveTo>
                  <a:lnTo>
                    <a:pt x="16" y="0"/>
                  </a:lnTo>
                  <a:lnTo>
                    <a:pt x="27" y="0"/>
                  </a:lnTo>
                  <a:lnTo>
                    <a:pt x="27" y="11"/>
                  </a:lnTo>
                  <a:lnTo>
                    <a:pt x="59" y="11"/>
                  </a:lnTo>
                  <a:lnTo>
                    <a:pt x="59" y="11"/>
                  </a:lnTo>
                  <a:lnTo>
                    <a:pt x="60" y="11"/>
                  </a:lnTo>
                  <a:lnTo>
                    <a:pt x="60" y="11"/>
                  </a:lnTo>
                  <a:lnTo>
                    <a:pt x="61" y="11"/>
                  </a:lnTo>
                  <a:lnTo>
                    <a:pt x="61" y="11"/>
                  </a:lnTo>
                  <a:lnTo>
                    <a:pt x="62" y="10"/>
                  </a:lnTo>
                  <a:lnTo>
                    <a:pt x="62" y="10"/>
                  </a:lnTo>
                  <a:lnTo>
                    <a:pt x="63" y="10"/>
                  </a:lnTo>
                  <a:lnTo>
                    <a:pt x="63" y="10"/>
                  </a:lnTo>
                  <a:lnTo>
                    <a:pt x="63" y="9"/>
                  </a:lnTo>
                  <a:lnTo>
                    <a:pt x="63" y="8"/>
                  </a:lnTo>
                  <a:lnTo>
                    <a:pt x="63" y="8"/>
                  </a:lnTo>
                  <a:lnTo>
                    <a:pt x="63" y="7"/>
                  </a:lnTo>
                  <a:lnTo>
                    <a:pt x="63" y="6"/>
                  </a:lnTo>
                  <a:lnTo>
                    <a:pt x="63" y="5"/>
                  </a:lnTo>
                  <a:lnTo>
                    <a:pt x="64" y="4"/>
                  </a:lnTo>
                  <a:lnTo>
                    <a:pt x="63" y="3"/>
                  </a:lnTo>
                  <a:lnTo>
                    <a:pt x="63" y="3"/>
                  </a:lnTo>
                  <a:lnTo>
                    <a:pt x="63" y="3"/>
                  </a:lnTo>
                  <a:lnTo>
                    <a:pt x="63" y="3"/>
                  </a:lnTo>
                  <a:lnTo>
                    <a:pt x="63" y="3"/>
                  </a:lnTo>
                  <a:lnTo>
                    <a:pt x="63" y="2"/>
                  </a:lnTo>
                  <a:lnTo>
                    <a:pt x="63" y="2"/>
                  </a:lnTo>
                  <a:lnTo>
                    <a:pt x="63" y="2"/>
                  </a:lnTo>
                  <a:lnTo>
                    <a:pt x="63" y="2"/>
                  </a:lnTo>
                  <a:lnTo>
                    <a:pt x="63" y="1"/>
                  </a:lnTo>
                  <a:lnTo>
                    <a:pt x="63" y="1"/>
                  </a:lnTo>
                  <a:lnTo>
                    <a:pt x="63" y="1"/>
                  </a:lnTo>
                  <a:lnTo>
                    <a:pt x="63" y="1"/>
                  </a:lnTo>
                  <a:lnTo>
                    <a:pt x="63" y="0"/>
                  </a:lnTo>
                  <a:lnTo>
                    <a:pt x="63" y="0"/>
                  </a:lnTo>
                  <a:lnTo>
                    <a:pt x="63" y="0"/>
                  </a:lnTo>
                  <a:lnTo>
                    <a:pt x="75" y="0"/>
                  </a:lnTo>
                  <a:lnTo>
                    <a:pt x="75" y="0"/>
                  </a:lnTo>
                  <a:lnTo>
                    <a:pt x="75" y="1"/>
                  </a:lnTo>
                  <a:lnTo>
                    <a:pt x="75" y="2"/>
                  </a:lnTo>
                  <a:lnTo>
                    <a:pt x="75" y="2"/>
                  </a:lnTo>
                  <a:lnTo>
                    <a:pt x="75" y="3"/>
                  </a:lnTo>
                  <a:lnTo>
                    <a:pt x="75" y="3"/>
                  </a:lnTo>
                  <a:lnTo>
                    <a:pt x="75" y="4"/>
                  </a:lnTo>
                  <a:lnTo>
                    <a:pt x="75" y="4"/>
                  </a:lnTo>
                  <a:lnTo>
                    <a:pt x="75" y="5"/>
                  </a:lnTo>
                  <a:lnTo>
                    <a:pt x="75" y="5"/>
                  </a:lnTo>
                  <a:lnTo>
                    <a:pt x="75" y="6"/>
                  </a:lnTo>
                  <a:lnTo>
                    <a:pt x="75" y="6"/>
                  </a:lnTo>
                  <a:lnTo>
                    <a:pt x="75" y="7"/>
                  </a:lnTo>
                  <a:lnTo>
                    <a:pt x="75" y="7"/>
                  </a:lnTo>
                  <a:lnTo>
                    <a:pt x="75" y="8"/>
                  </a:lnTo>
                  <a:lnTo>
                    <a:pt x="75" y="8"/>
                  </a:lnTo>
                  <a:lnTo>
                    <a:pt x="75" y="10"/>
                  </a:lnTo>
                  <a:lnTo>
                    <a:pt x="75" y="13"/>
                  </a:lnTo>
                  <a:lnTo>
                    <a:pt x="75" y="16"/>
                  </a:lnTo>
                  <a:lnTo>
                    <a:pt x="75" y="18"/>
                  </a:lnTo>
                  <a:lnTo>
                    <a:pt x="74" y="20"/>
                  </a:lnTo>
                  <a:lnTo>
                    <a:pt x="74" y="21"/>
                  </a:lnTo>
                  <a:lnTo>
                    <a:pt x="73" y="23"/>
                  </a:lnTo>
                  <a:lnTo>
                    <a:pt x="73" y="24"/>
                  </a:lnTo>
                  <a:lnTo>
                    <a:pt x="72" y="25"/>
                  </a:lnTo>
                  <a:lnTo>
                    <a:pt x="71" y="26"/>
                  </a:lnTo>
                  <a:lnTo>
                    <a:pt x="70" y="27"/>
                  </a:lnTo>
                  <a:lnTo>
                    <a:pt x="69" y="27"/>
                  </a:lnTo>
                  <a:lnTo>
                    <a:pt x="68" y="28"/>
                  </a:lnTo>
                  <a:lnTo>
                    <a:pt x="67" y="28"/>
                  </a:lnTo>
                  <a:lnTo>
                    <a:pt x="65" y="28"/>
                  </a:lnTo>
                  <a:lnTo>
                    <a:pt x="64" y="28"/>
                  </a:lnTo>
                  <a:lnTo>
                    <a:pt x="63" y="28"/>
                  </a:lnTo>
                  <a:lnTo>
                    <a:pt x="27" y="28"/>
                  </a:lnTo>
                  <a:lnTo>
                    <a:pt x="27" y="37"/>
                  </a:lnTo>
                  <a:lnTo>
                    <a:pt x="16" y="37"/>
                  </a:lnTo>
                  <a:lnTo>
                    <a:pt x="16" y="28"/>
                  </a:lnTo>
                  <a:lnTo>
                    <a:pt x="0" y="28"/>
                  </a:lnTo>
                  <a:lnTo>
                    <a:pt x="0" y="11"/>
                  </a:lnTo>
                  <a:lnTo>
                    <a:pt x="16" y="11"/>
                  </a:lnTo>
                  <a:close/>
                </a:path>
              </a:pathLst>
            </a:custGeom>
            <a:solidFill>
              <a:srgbClr val="FFFFFF"/>
            </a:solidFill>
            <a:ln w="9525">
              <a:noFill/>
              <a:round/>
              <a:headEnd/>
              <a:tailEnd/>
            </a:ln>
          </p:spPr>
          <p:txBody>
            <a:bodyPr/>
            <a:lstStyle/>
            <a:p>
              <a:endParaRPr lang="en-US"/>
            </a:p>
          </p:txBody>
        </p:sp>
        <p:sp>
          <p:nvSpPr>
            <p:cNvPr id="149" name="Freeform 149"/>
            <p:cNvSpPr>
              <a:spLocks/>
            </p:cNvSpPr>
            <p:nvPr/>
          </p:nvSpPr>
          <p:spPr bwMode="auto">
            <a:xfrm>
              <a:off x="4307" y="2311"/>
              <a:ext cx="82" cy="65"/>
            </a:xfrm>
            <a:custGeom>
              <a:avLst/>
              <a:gdLst/>
              <a:ahLst/>
              <a:cxnLst>
                <a:cxn ang="0">
                  <a:pos x="62" y="24"/>
                </a:cxn>
                <a:cxn ang="0">
                  <a:pos x="68" y="26"/>
                </a:cxn>
                <a:cxn ang="0">
                  <a:pos x="73" y="29"/>
                </a:cxn>
                <a:cxn ang="0">
                  <a:pos x="77" y="31"/>
                </a:cxn>
                <a:cxn ang="0">
                  <a:pos x="79" y="34"/>
                </a:cxn>
                <a:cxn ang="0">
                  <a:pos x="81" y="37"/>
                </a:cxn>
                <a:cxn ang="0">
                  <a:pos x="82" y="40"/>
                </a:cxn>
                <a:cxn ang="0">
                  <a:pos x="82" y="45"/>
                </a:cxn>
                <a:cxn ang="0">
                  <a:pos x="82" y="48"/>
                </a:cxn>
                <a:cxn ang="0">
                  <a:pos x="82" y="49"/>
                </a:cxn>
                <a:cxn ang="0">
                  <a:pos x="82" y="50"/>
                </a:cxn>
                <a:cxn ang="0">
                  <a:pos x="82" y="51"/>
                </a:cxn>
                <a:cxn ang="0">
                  <a:pos x="82" y="52"/>
                </a:cxn>
                <a:cxn ang="0">
                  <a:pos x="82" y="53"/>
                </a:cxn>
                <a:cxn ang="0">
                  <a:pos x="82" y="54"/>
                </a:cxn>
                <a:cxn ang="0">
                  <a:pos x="82" y="55"/>
                </a:cxn>
                <a:cxn ang="0">
                  <a:pos x="70" y="55"/>
                </a:cxn>
                <a:cxn ang="0">
                  <a:pos x="70" y="55"/>
                </a:cxn>
                <a:cxn ang="0">
                  <a:pos x="70" y="55"/>
                </a:cxn>
                <a:cxn ang="0">
                  <a:pos x="70" y="54"/>
                </a:cxn>
                <a:cxn ang="0">
                  <a:pos x="70" y="54"/>
                </a:cxn>
                <a:cxn ang="0">
                  <a:pos x="70" y="53"/>
                </a:cxn>
                <a:cxn ang="0">
                  <a:pos x="70" y="53"/>
                </a:cxn>
                <a:cxn ang="0">
                  <a:pos x="70" y="53"/>
                </a:cxn>
                <a:cxn ang="0">
                  <a:pos x="70" y="52"/>
                </a:cxn>
                <a:cxn ang="0">
                  <a:pos x="70" y="50"/>
                </a:cxn>
                <a:cxn ang="0">
                  <a:pos x="70" y="48"/>
                </a:cxn>
                <a:cxn ang="0">
                  <a:pos x="69" y="46"/>
                </a:cxn>
                <a:cxn ang="0">
                  <a:pos x="69" y="45"/>
                </a:cxn>
                <a:cxn ang="0">
                  <a:pos x="67" y="43"/>
                </a:cxn>
                <a:cxn ang="0">
                  <a:pos x="66" y="42"/>
                </a:cxn>
                <a:cxn ang="0">
                  <a:pos x="64" y="41"/>
                </a:cxn>
                <a:cxn ang="0">
                  <a:pos x="61" y="41"/>
                </a:cxn>
                <a:cxn ang="0">
                  <a:pos x="0" y="46"/>
                </a:cxn>
                <a:cxn ang="0">
                  <a:pos x="43" y="31"/>
                </a:cxn>
                <a:cxn ang="0">
                  <a:pos x="0" y="0"/>
                </a:cxn>
              </a:cxnLst>
              <a:rect l="0" t="0" r="r" b="b"/>
              <a:pathLst>
                <a:path w="82" h="65">
                  <a:moveTo>
                    <a:pt x="58" y="22"/>
                  </a:moveTo>
                  <a:lnTo>
                    <a:pt x="62" y="24"/>
                  </a:lnTo>
                  <a:lnTo>
                    <a:pt x="65" y="25"/>
                  </a:lnTo>
                  <a:lnTo>
                    <a:pt x="68" y="26"/>
                  </a:lnTo>
                  <a:lnTo>
                    <a:pt x="71" y="27"/>
                  </a:lnTo>
                  <a:lnTo>
                    <a:pt x="73" y="29"/>
                  </a:lnTo>
                  <a:lnTo>
                    <a:pt x="75" y="30"/>
                  </a:lnTo>
                  <a:lnTo>
                    <a:pt x="77" y="31"/>
                  </a:lnTo>
                  <a:lnTo>
                    <a:pt x="78" y="32"/>
                  </a:lnTo>
                  <a:lnTo>
                    <a:pt x="79" y="34"/>
                  </a:lnTo>
                  <a:lnTo>
                    <a:pt x="80" y="35"/>
                  </a:lnTo>
                  <a:lnTo>
                    <a:pt x="81" y="37"/>
                  </a:lnTo>
                  <a:lnTo>
                    <a:pt x="82" y="38"/>
                  </a:lnTo>
                  <a:lnTo>
                    <a:pt x="82" y="40"/>
                  </a:lnTo>
                  <a:lnTo>
                    <a:pt x="82" y="42"/>
                  </a:lnTo>
                  <a:lnTo>
                    <a:pt x="82" y="45"/>
                  </a:lnTo>
                  <a:lnTo>
                    <a:pt x="82" y="48"/>
                  </a:lnTo>
                  <a:lnTo>
                    <a:pt x="82" y="48"/>
                  </a:lnTo>
                  <a:lnTo>
                    <a:pt x="82" y="48"/>
                  </a:lnTo>
                  <a:lnTo>
                    <a:pt x="82" y="49"/>
                  </a:lnTo>
                  <a:lnTo>
                    <a:pt x="82" y="49"/>
                  </a:lnTo>
                  <a:lnTo>
                    <a:pt x="82" y="50"/>
                  </a:lnTo>
                  <a:lnTo>
                    <a:pt x="82" y="50"/>
                  </a:lnTo>
                  <a:lnTo>
                    <a:pt x="82" y="51"/>
                  </a:lnTo>
                  <a:lnTo>
                    <a:pt x="82" y="51"/>
                  </a:lnTo>
                  <a:lnTo>
                    <a:pt x="82" y="52"/>
                  </a:lnTo>
                  <a:lnTo>
                    <a:pt x="82" y="52"/>
                  </a:lnTo>
                  <a:lnTo>
                    <a:pt x="82" y="53"/>
                  </a:lnTo>
                  <a:lnTo>
                    <a:pt x="82" y="53"/>
                  </a:lnTo>
                  <a:lnTo>
                    <a:pt x="82" y="54"/>
                  </a:lnTo>
                  <a:lnTo>
                    <a:pt x="82" y="54"/>
                  </a:lnTo>
                  <a:lnTo>
                    <a:pt x="82" y="55"/>
                  </a:lnTo>
                  <a:lnTo>
                    <a:pt x="82" y="55"/>
                  </a:lnTo>
                  <a:lnTo>
                    <a:pt x="70" y="55"/>
                  </a:lnTo>
                  <a:lnTo>
                    <a:pt x="70" y="55"/>
                  </a:lnTo>
                  <a:lnTo>
                    <a:pt x="70" y="55"/>
                  </a:lnTo>
                  <a:lnTo>
                    <a:pt x="70" y="55"/>
                  </a:lnTo>
                  <a:lnTo>
                    <a:pt x="70" y="55"/>
                  </a:lnTo>
                  <a:lnTo>
                    <a:pt x="70" y="55"/>
                  </a:lnTo>
                  <a:lnTo>
                    <a:pt x="70" y="54"/>
                  </a:lnTo>
                  <a:lnTo>
                    <a:pt x="70" y="54"/>
                  </a:lnTo>
                  <a:lnTo>
                    <a:pt x="70" y="54"/>
                  </a:lnTo>
                  <a:lnTo>
                    <a:pt x="70" y="54"/>
                  </a:lnTo>
                  <a:lnTo>
                    <a:pt x="70" y="53"/>
                  </a:lnTo>
                  <a:lnTo>
                    <a:pt x="70" y="53"/>
                  </a:lnTo>
                  <a:lnTo>
                    <a:pt x="70" y="53"/>
                  </a:lnTo>
                  <a:lnTo>
                    <a:pt x="70" y="53"/>
                  </a:lnTo>
                  <a:lnTo>
                    <a:pt x="70" y="53"/>
                  </a:lnTo>
                  <a:lnTo>
                    <a:pt x="70" y="52"/>
                  </a:lnTo>
                  <a:lnTo>
                    <a:pt x="70" y="52"/>
                  </a:lnTo>
                  <a:lnTo>
                    <a:pt x="70" y="51"/>
                  </a:lnTo>
                  <a:lnTo>
                    <a:pt x="70" y="50"/>
                  </a:lnTo>
                  <a:lnTo>
                    <a:pt x="70" y="49"/>
                  </a:lnTo>
                  <a:lnTo>
                    <a:pt x="70" y="48"/>
                  </a:lnTo>
                  <a:lnTo>
                    <a:pt x="69" y="47"/>
                  </a:lnTo>
                  <a:lnTo>
                    <a:pt x="69" y="46"/>
                  </a:lnTo>
                  <a:lnTo>
                    <a:pt x="69" y="45"/>
                  </a:lnTo>
                  <a:lnTo>
                    <a:pt x="69" y="45"/>
                  </a:lnTo>
                  <a:lnTo>
                    <a:pt x="68" y="44"/>
                  </a:lnTo>
                  <a:lnTo>
                    <a:pt x="67" y="43"/>
                  </a:lnTo>
                  <a:lnTo>
                    <a:pt x="67" y="43"/>
                  </a:lnTo>
                  <a:lnTo>
                    <a:pt x="66" y="42"/>
                  </a:lnTo>
                  <a:lnTo>
                    <a:pt x="65" y="42"/>
                  </a:lnTo>
                  <a:lnTo>
                    <a:pt x="64" y="41"/>
                  </a:lnTo>
                  <a:lnTo>
                    <a:pt x="63" y="41"/>
                  </a:lnTo>
                  <a:lnTo>
                    <a:pt x="61" y="41"/>
                  </a:lnTo>
                  <a:lnTo>
                    <a:pt x="0" y="65"/>
                  </a:lnTo>
                  <a:lnTo>
                    <a:pt x="0" y="46"/>
                  </a:lnTo>
                  <a:lnTo>
                    <a:pt x="43" y="32"/>
                  </a:lnTo>
                  <a:lnTo>
                    <a:pt x="43" y="31"/>
                  </a:lnTo>
                  <a:lnTo>
                    <a:pt x="0" y="18"/>
                  </a:lnTo>
                  <a:lnTo>
                    <a:pt x="0" y="0"/>
                  </a:lnTo>
                  <a:lnTo>
                    <a:pt x="58" y="22"/>
                  </a:lnTo>
                  <a:close/>
                </a:path>
              </a:pathLst>
            </a:custGeom>
            <a:solidFill>
              <a:srgbClr val="FFFFFF"/>
            </a:solidFill>
            <a:ln w="9525">
              <a:noFill/>
              <a:round/>
              <a:headEnd/>
              <a:tailEnd/>
            </a:ln>
          </p:spPr>
          <p:txBody>
            <a:bodyPr/>
            <a:lstStyle/>
            <a:p>
              <a:endParaRPr lang="en-US"/>
            </a:p>
          </p:txBody>
        </p:sp>
        <p:sp>
          <p:nvSpPr>
            <p:cNvPr id="150" name="Freeform 150"/>
            <p:cNvSpPr>
              <a:spLocks/>
            </p:cNvSpPr>
            <p:nvPr/>
          </p:nvSpPr>
          <p:spPr bwMode="auto">
            <a:xfrm>
              <a:off x="4288" y="2227"/>
              <a:ext cx="78" cy="38"/>
            </a:xfrm>
            <a:custGeom>
              <a:avLst/>
              <a:gdLst/>
              <a:ahLst/>
              <a:cxnLst>
                <a:cxn ang="0">
                  <a:pos x="13" y="38"/>
                </a:cxn>
                <a:cxn ang="0">
                  <a:pos x="13" y="36"/>
                </a:cxn>
                <a:cxn ang="0">
                  <a:pos x="13" y="33"/>
                </a:cxn>
                <a:cxn ang="0">
                  <a:pos x="13" y="30"/>
                </a:cxn>
                <a:cxn ang="0">
                  <a:pos x="12" y="28"/>
                </a:cxn>
                <a:cxn ang="0">
                  <a:pos x="12" y="25"/>
                </a:cxn>
                <a:cxn ang="0">
                  <a:pos x="11" y="23"/>
                </a:cxn>
                <a:cxn ang="0">
                  <a:pos x="10" y="22"/>
                </a:cxn>
                <a:cxn ang="0">
                  <a:pos x="9" y="20"/>
                </a:cxn>
                <a:cxn ang="0">
                  <a:pos x="9" y="19"/>
                </a:cxn>
                <a:cxn ang="0">
                  <a:pos x="7" y="18"/>
                </a:cxn>
                <a:cxn ang="0">
                  <a:pos x="6" y="17"/>
                </a:cxn>
                <a:cxn ang="0">
                  <a:pos x="5" y="16"/>
                </a:cxn>
                <a:cxn ang="0">
                  <a:pos x="4" y="15"/>
                </a:cxn>
                <a:cxn ang="0">
                  <a:pos x="3" y="15"/>
                </a:cxn>
                <a:cxn ang="0">
                  <a:pos x="2" y="15"/>
                </a:cxn>
                <a:cxn ang="0">
                  <a:pos x="1" y="14"/>
                </a:cxn>
                <a:cxn ang="0">
                  <a:pos x="0" y="14"/>
                </a:cxn>
                <a:cxn ang="0">
                  <a:pos x="0" y="0"/>
                </a:cxn>
                <a:cxn ang="0">
                  <a:pos x="78" y="0"/>
                </a:cxn>
                <a:cxn ang="0">
                  <a:pos x="78" y="17"/>
                </a:cxn>
                <a:cxn ang="0">
                  <a:pos x="24" y="17"/>
                </a:cxn>
                <a:cxn ang="0">
                  <a:pos x="24" y="38"/>
                </a:cxn>
                <a:cxn ang="0">
                  <a:pos x="13" y="38"/>
                </a:cxn>
              </a:cxnLst>
              <a:rect l="0" t="0" r="r" b="b"/>
              <a:pathLst>
                <a:path w="78" h="38">
                  <a:moveTo>
                    <a:pt x="13" y="38"/>
                  </a:moveTo>
                  <a:lnTo>
                    <a:pt x="13" y="36"/>
                  </a:lnTo>
                  <a:lnTo>
                    <a:pt x="13" y="33"/>
                  </a:lnTo>
                  <a:lnTo>
                    <a:pt x="13" y="30"/>
                  </a:lnTo>
                  <a:lnTo>
                    <a:pt x="12" y="28"/>
                  </a:lnTo>
                  <a:lnTo>
                    <a:pt x="12" y="25"/>
                  </a:lnTo>
                  <a:lnTo>
                    <a:pt x="11" y="23"/>
                  </a:lnTo>
                  <a:lnTo>
                    <a:pt x="10" y="22"/>
                  </a:lnTo>
                  <a:lnTo>
                    <a:pt x="9" y="20"/>
                  </a:lnTo>
                  <a:lnTo>
                    <a:pt x="9" y="19"/>
                  </a:lnTo>
                  <a:lnTo>
                    <a:pt x="7" y="18"/>
                  </a:lnTo>
                  <a:lnTo>
                    <a:pt x="6" y="17"/>
                  </a:lnTo>
                  <a:lnTo>
                    <a:pt x="5" y="16"/>
                  </a:lnTo>
                  <a:lnTo>
                    <a:pt x="4" y="15"/>
                  </a:lnTo>
                  <a:lnTo>
                    <a:pt x="3" y="15"/>
                  </a:lnTo>
                  <a:lnTo>
                    <a:pt x="2" y="15"/>
                  </a:lnTo>
                  <a:lnTo>
                    <a:pt x="1" y="14"/>
                  </a:lnTo>
                  <a:lnTo>
                    <a:pt x="0" y="14"/>
                  </a:lnTo>
                  <a:lnTo>
                    <a:pt x="0" y="0"/>
                  </a:lnTo>
                  <a:lnTo>
                    <a:pt x="78" y="0"/>
                  </a:lnTo>
                  <a:lnTo>
                    <a:pt x="78" y="17"/>
                  </a:lnTo>
                  <a:lnTo>
                    <a:pt x="24" y="17"/>
                  </a:lnTo>
                  <a:lnTo>
                    <a:pt x="24" y="38"/>
                  </a:lnTo>
                  <a:lnTo>
                    <a:pt x="13" y="38"/>
                  </a:lnTo>
                  <a:close/>
                </a:path>
              </a:pathLst>
            </a:custGeom>
            <a:solidFill>
              <a:srgbClr val="FFFFFF"/>
            </a:solidFill>
            <a:ln w="9525">
              <a:noFill/>
              <a:round/>
              <a:headEnd/>
              <a:tailEnd/>
            </a:ln>
          </p:spPr>
          <p:txBody>
            <a:bodyPr/>
            <a:lstStyle/>
            <a:p>
              <a:endParaRPr lang="en-US"/>
            </a:p>
          </p:txBody>
        </p:sp>
        <p:sp>
          <p:nvSpPr>
            <p:cNvPr id="151" name="Freeform 151"/>
            <p:cNvSpPr>
              <a:spLocks noEditPoints="1"/>
            </p:cNvSpPr>
            <p:nvPr/>
          </p:nvSpPr>
          <p:spPr bwMode="auto">
            <a:xfrm>
              <a:off x="4435" y="2481"/>
              <a:ext cx="79" cy="85"/>
            </a:xfrm>
            <a:custGeom>
              <a:avLst/>
              <a:gdLst/>
              <a:ahLst/>
              <a:cxnLst>
                <a:cxn ang="0">
                  <a:pos x="79" y="65"/>
                </a:cxn>
                <a:cxn ang="0">
                  <a:pos x="79" y="85"/>
                </a:cxn>
                <a:cxn ang="0">
                  <a:pos x="0" y="53"/>
                </a:cxn>
                <a:cxn ang="0">
                  <a:pos x="0" y="32"/>
                </a:cxn>
                <a:cxn ang="0">
                  <a:pos x="79" y="0"/>
                </a:cxn>
                <a:cxn ang="0">
                  <a:pos x="79" y="21"/>
                </a:cxn>
                <a:cxn ang="0">
                  <a:pos x="63" y="26"/>
                </a:cxn>
                <a:cxn ang="0">
                  <a:pos x="63" y="59"/>
                </a:cxn>
                <a:cxn ang="0">
                  <a:pos x="79" y="65"/>
                </a:cxn>
                <a:cxn ang="0">
                  <a:pos x="49" y="54"/>
                </a:cxn>
                <a:cxn ang="0">
                  <a:pos x="49" y="31"/>
                </a:cxn>
                <a:cxn ang="0">
                  <a:pos x="18" y="42"/>
                </a:cxn>
                <a:cxn ang="0">
                  <a:pos x="18" y="43"/>
                </a:cxn>
                <a:cxn ang="0">
                  <a:pos x="49" y="54"/>
                </a:cxn>
              </a:cxnLst>
              <a:rect l="0" t="0" r="r" b="b"/>
              <a:pathLst>
                <a:path w="79" h="85">
                  <a:moveTo>
                    <a:pt x="79" y="65"/>
                  </a:moveTo>
                  <a:lnTo>
                    <a:pt x="79" y="85"/>
                  </a:lnTo>
                  <a:lnTo>
                    <a:pt x="0" y="53"/>
                  </a:lnTo>
                  <a:lnTo>
                    <a:pt x="0" y="32"/>
                  </a:lnTo>
                  <a:lnTo>
                    <a:pt x="79" y="0"/>
                  </a:lnTo>
                  <a:lnTo>
                    <a:pt x="79" y="21"/>
                  </a:lnTo>
                  <a:lnTo>
                    <a:pt x="63" y="26"/>
                  </a:lnTo>
                  <a:lnTo>
                    <a:pt x="63" y="59"/>
                  </a:lnTo>
                  <a:lnTo>
                    <a:pt x="79" y="65"/>
                  </a:lnTo>
                  <a:close/>
                  <a:moveTo>
                    <a:pt x="49" y="54"/>
                  </a:moveTo>
                  <a:lnTo>
                    <a:pt x="49" y="31"/>
                  </a:lnTo>
                  <a:lnTo>
                    <a:pt x="18" y="42"/>
                  </a:lnTo>
                  <a:lnTo>
                    <a:pt x="18" y="43"/>
                  </a:lnTo>
                  <a:lnTo>
                    <a:pt x="49" y="54"/>
                  </a:lnTo>
                  <a:close/>
                </a:path>
              </a:pathLst>
            </a:custGeom>
            <a:solidFill>
              <a:srgbClr val="FFFFFF"/>
            </a:solidFill>
            <a:ln w="9525">
              <a:noFill/>
              <a:round/>
              <a:headEnd/>
              <a:tailEnd/>
            </a:ln>
          </p:spPr>
          <p:txBody>
            <a:bodyPr/>
            <a:lstStyle/>
            <a:p>
              <a:endParaRPr lang="en-US"/>
            </a:p>
          </p:txBody>
        </p:sp>
        <p:sp>
          <p:nvSpPr>
            <p:cNvPr id="152" name="Freeform 152"/>
            <p:cNvSpPr>
              <a:spLocks/>
            </p:cNvSpPr>
            <p:nvPr/>
          </p:nvSpPr>
          <p:spPr bwMode="auto">
            <a:xfrm>
              <a:off x="4454" y="2414"/>
              <a:ext cx="62" cy="61"/>
            </a:xfrm>
            <a:custGeom>
              <a:avLst/>
              <a:gdLst/>
              <a:ahLst/>
              <a:cxnLst>
                <a:cxn ang="0">
                  <a:pos x="41" y="0"/>
                </a:cxn>
                <a:cxn ang="0">
                  <a:pos x="47" y="2"/>
                </a:cxn>
                <a:cxn ang="0">
                  <a:pos x="52" y="6"/>
                </a:cxn>
                <a:cxn ang="0">
                  <a:pos x="58" y="13"/>
                </a:cxn>
                <a:cxn ang="0">
                  <a:pos x="61" y="22"/>
                </a:cxn>
                <a:cxn ang="0">
                  <a:pos x="61" y="34"/>
                </a:cxn>
                <a:cxn ang="0">
                  <a:pos x="59" y="45"/>
                </a:cxn>
                <a:cxn ang="0">
                  <a:pos x="54" y="53"/>
                </a:cxn>
                <a:cxn ang="0">
                  <a:pos x="47" y="57"/>
                </a:cxn>
                <a:cxn ang="0">
                  <a:pos x="40" y="60"/>
                </a:cxn>
                <a:cxn ang="0">
                  <a:pos x="33" y="61"/>
                </a:cxn>
                <a:cxn ang="0">
                  <a:pos x="22" y="59"/>
                </a:cxn>
                <a:cxn ang="0">
                  <a:pos x="14" y="56"/>
                </a:cxn>
                <a:cxn ang="0">
                  <a:pos x="7" y="51"/>
                </a:cxn>
                <a:cxn ang="0">
                  <a:pos x="2" y="43"/>
                </a:cxn>
                <a:cxn ang="0">
                  <a:pos x="0" y="33"/>
                </a:cxn>
                <a:cxn ang="0">
                  <a:pos x="0" y="25"/>
                </a:cxn>
                <a:cxn ang="0">
                  <a:pos x="1" y="18"/>
                </a:cxn>
                <a:cxn ang="0">
                  <a:pos x="4" y="11"/>
                </a:cxn>
                <a:cxn ang="0">
                  <a:pos x="9" y="5"/>
                </a:cxn>
                <a:cxn ang="0">
                  <a:pos x="16" y="1"/>
                </a:cxn>
                <a:cxn ang="0">
                  <a:pos x="22" y="18"/>
                </a:cxn>
                <a:cxn ang="0">
                  <a:pos x="20" y="18"/>
                </a:cxn>
                <a:cxn ang="0">
                  <a:pos x="18" y="19"/>
                </a:cxn>
                <a:cxn ang="0">
                  <a:pos x="15" y="21"/>
                </a:cxn>
                <a:cxn ang="0">
                  <a:pos x="14" y="24"/>
                </a:cxn>
                <a:cxn ang="0">
                  <a:pos x="13" y="27"/>
                </a:cxn>
                <a:cxn ang="0">
                  <a:pos x="13" y="33"/>
                </a:cxn>
                <a:cxn ang="0">
                  <a:pos x="15" y="37"/>
                </a:cxn>
                <a:cxn ang="0">
                  <a:pos x="19" y="40"/>
                </a:cxn>
                <a:cxn ang="0">
                  <a:pos x="23" y="42"/>
                </a:cxn>
                <a:cxn ang="0">
                  <a:pos x="27" y="43"/>
                </a:cxn>
                <a:cxn ang="0">
                  <a:pos x="31" y="43"/>
                </a:cxn>
                <a:cxn ang="0">
                  <a:pos x="36" y="42"/>
                </a:cxn>
                <a:cxn ang="0">
                  <a:pos x="40" y="42"/>
                </a:cxn>
                <a:cxn ang="0">
                  <a:pos x="45" y="39"/>
                </a:cxn>
                <a:cxn ang="0">
                  <a:pos x="48" y="35"/>
                </a:cxn>
                <a:cxn ang="0">
                  <a:pos x="49" y="29"/>
                </a:cxn>
                <a:cxn ang="0">
                  <a:pos x="48" y="25"/>
                </a:cxn>
                <a:cxn ang="0">
                  <a:pos x="46" y="22"/>
                </a:cxn>
                <a:cxn ang="0">
                  <a:pos x="44" y="20"/>
                </a:cxn>
                <a:cxn ang="0">
                  <a:pos x="41" y="18"/>
                </a:cxn>
                <a:cxn ang="0">
                  <a:pos x="39" y="18"/>
                </a:cxn>
              </a:cxnLst>
              <a:rect l="0" t="0" r="r" b="b"/>
              <a:pathLst>
                <a:path w="62" h="61">
                  <a:moveTo>
                    <a:pt x="39" y="0"/>
                  </a:moveTo>
                  <a:lnTo>
                    <a:pt x="40" y="0"/>
                  </a:lnTo>
                  <a:lnTo>
                    <a:pt x="41" y="0"/>
                  </a:lnTo>
                  <a:lnTo>
                    <a:pt x="43" y="1"/>
                  </a:lnTo>
                  <a:lnTo>
                    <a:pt x="45" y="2"/>
                  </a:lnTo>
                  <a:lnTo>
                    <a:pt x="47" y="2"/>
                  </a:lnTo>
                  <a:lnTo>
                    <a:pt x="49" y="3"/>
                  </a:lnTo>
                  <a:lnTo>
                    <a:pt x="51" y="5"/>
                  </a:lnTo>
                  <a:lnTo>
                    <a:pt x="52" y="6"/>
                  </a:lnTo>
                  <a:lnTo>
                    <a:pt x="54" y="8"/>
                  </a:lnTo>
                  <a:lnTo>
                    <a:pt x="56" y="10"/>
                  </a:lnTo>
                  <a:lnTo>
                    <a:pt x="58" y="13"/>
                  </a:lnTo>
                  <a:lnTo>
                    <a:pt x="59" y="15"/>
                  </a:lnTo>
                  <a:lnTo>
                    <a:pt x="60" y="18"/>
                  </a:lnTo>
                  <a:lnTo>
                    <a:pt x="61" y="22"/>
                  </a:lnTo>
                  <a:lnTo>
                    <a:pt x="61" y="26"/>
                  </a:lnTo>
                  <a:lnTo>
                    <a:pt x="62" y="30"/>
                  </a:lnTo>
                  <a:lnTo>
                    <a:pt x="61" y="34"/>
                  </a:lnTo>
                  <a:lnTo>
                    <a:pt x="61" y="39"/>
                  </a:lnTo>
                  <a:lnTo>
                    <a:pt x="60" y="42"/>
                  </a:lnTo>
                  <a:lnTo>
                    <a:pt x="59" y="45"/>
                  </a:lnTo>
                  <a:lnTo>
                    <a:pt x="57" y="48"/>
                  </a:lnTo>
                  <a:lnTo>
                    <a:pt x="56" y="51"/>
                  </a:lnTo>
                  <a:lnTo>
                    <a:pt x="54" y="53"/>
                  </a:lnTo>
                  <a:lnTo>
                    <a:pt x="52" y="55"/>
                  </a:lnTo>
                  <a:lnTo>
                    <a:pt x="49" y="56"/>
                  </a:lnTo>
                  <a:lnTo>
                    <a:pt x="47" y="57"/>
                  </a:lnTo>
                  <a:lnTo>
                    <a:pt x="45" y="58"/>
                  </a:lnTo>
                  <a:lnTo>
                    <a:pt x="42" y="59"/>
                  </a:lnTo>
                  <a:lnTo>
                    <a:pt x="40" y="60"/>
                  </a:lnTo>
                  <a:lnTo>
                    <a:pt x="37" y="60"/>
                  </a:lnTo>
                  <a:lnTo>
                    <a:pt x="35" y="60"/>
                  </a:lnTo>
                  <a:lnTo>
                    <a:pt x="33" y="61"/>
                  </a:lnTo>
                  <a:lnTo>
                    <a:pt x="29" y="60"/>
                  </a:lnTo>
                  <a:lnTo>
                    <a:pt x="26" y="60"/>
                  </a:lnTo>
                  <a:lnTo>
                    <a:pt x="22" y="59"/>
                  </a:lnTo>
                  <a:lnTo>
                    <a:pt x="19" y="59"/>
                  </a:lnTo>
                  <a:lnTo>
                    <a:pt x="16" y="58"/>
                  </a:lnTo>
                  <a:lnTo>
                    <a:pt x="14" y="56"/>
                  </a:lnTo>
                  <a:lnTo>
                    <a:pt x="11" y="55"/>
                  </a:lnTo>
                  <a:lnTo>
                    <a:pt x="9" y="53"/>
                  </a:lnTo>
                  <a:lnTo>
                    <a:pt x="7" y="51"/>
                  </a:lnTo>
                  <a:lnTo>
                    <a:pt x="5" y="49"/>
                  </a:lnTo>
                  <a:lnTo>
                    <a:pt x="4" y="46"/>
                  </a:lnTo>
                  <a:lnTo>
                    <a:pt x="2" y="43"/>
                  </a:lnTo>
                  <a:lnTo>
                    <a:pt x="1" y="40"/>
                  </a:lnTo>
                  <a:lnTo>
                    <a:pt x="0" y="37"/>
                  </a:lnTo>
                  <a:lnTo>
                    <a:pt x="0" y="33"/>
                  </a:lnTo>
                  <a:lnTo>
                    <a:pt x="0" y="29"/>
                  </a:lnTo>
                  <a:lnTo>
                    <a:pt x="0" y="27"/>
                  </a:lnTo>
                  <a:lnTo>
                    <a:pt x="0" y="25"/>
                  </a:lnTo>
                  <a:lnTo>
                    <a:pt x="0" y="23"/>
                  </a:lnTo>
                  <a:lnTo>
                    <a:pt x="1" y="20"/>
                  </a:lnTo>
                  <a:lnTo>
                    <a:pt x="1" y="18"/>
                  </a:lnTo>
                  <a:lnTo>
                    <a:pt x="2" y="16"/>
                  </a:lnTo>
                  <a:lnTo>
                    <a:pt x="3" y="13"/>
                  </a:lnTo>
                  <a:lnTo>
                    <a:pt x="4" y="11"/>
                  </a:lnTo>
                  <a:lnTo>
                    <a:pt x="6" y="9"/>
                  </a:lnTo>
                  <a:lnTo>
                    <a:pt x="7" y="7"/>
                  </a:lnTo>
                  <a:lnTo>
                    <a:pt x="9" y="5"/>
                  </a:lnTo>
                  <a:lnTo>
                    <a:pt x="11" y="4"/>
                  </a:lnTo>
                  <a:lnTo>
                    <a:pt x="13" y="2"/>
                  </a:lnTo>
                  <a:lnTo>
                    <a:pt x="16" y="1"/>
                  </a:lnTo>
                  <a:lnTo>
                    <a:pt x="19" y="0"/>
                  </a:lnTo>
                  <a:lnTo>
                    <a:pt x="22" y="0"/>
                  </a:lnTo>
                  <a:lnTo>
                    <a:pt x="22" y="18"/>
                  </a:lnTo>
                  <a:lnTo>
                    <a:pt x="22" y="18"/>
                  </a:lnTo>
                  <a:lnTo>
                    <a:pt x="21" y="18"/>
                  </a:lnTo>
                  <a:lnTo>
                    <a:pt x="20" y="18"/>
                  </a:lnTo>
                  <a:lnTo>
                    <a:pt x="19" y="18"/>
                  </a:lnTo>
                  <a:lnTo>
                    <a:pt x="18" y="19"/>
                  </a:lnTo>
                  <a:lnTo>
                    <a:pt x="18" y="19"/>
                  </a:lnTo>
                  <a:lnTo>
                    <a:pt x="17" y="20"/>
                  </a:lnTo>
                  <a:lnTo>
                    <a:pt x="16" y="21"/>
                  </a:lnTo>
                  <a:lnTo>
                    <a:pt x="15" y="21"/>
                  </a:lnTo>
                  <a:lnTo>
                    <a:pt x="15" y="22"/>
                  </a:lnTo>
                  <a:lnTo>
                    <a:pt x="14" y="23"/>
                  </a:lnTo>
                  <a:lnTo>
                    <a:pt x="14" y="24"/>
                  </a:lnTo>
                  <a:lnTo>
                    <a:pt x="13" y="25"/>
                  </a:lnTo>
                  <a:lnTo>
                    <a:pt x="13" y="26"/>
                  </a:lnTo>
                  <a:lnTo>
                    <a:pt x="13" y="27"/>
                  </a:lnTo>
                  <a:lnTo>
                    <a:pt x="13" y="29"/>
                  </a:lnTo>
                  <a:lnTo>
                    <a:pt x="13" y="31"/>
                  </a:lnTo>
                  <a:lnTo>
                    <a:pt x="13" y="33"/>
                  </a:lnTo>
                  <a:lnTo>
                    <a:pt x="14" y="34"/>
                  </a:lnTo>
                  <a:lnTo>
                    <a:pt x="15" y="36"/>
                  </a:lnTo>
                  <a:lnTo>
                    <a:pt x="15" y="37"/>
                  </a:lnTo>
                  <a:lnTo>
                    <a:pt x="16" y="38"/>
                  </a:lnTo>
                  <a:lnTo>
                    <a:pt x="18" y="39"/>
                  </a:lnTo>
                  <a:lnTo>
                    <a:pt x="19" y="40"/>
                  </a:lnTo>
                  <a:lnTo>
                    <a:pt x="20" y="41"/>
                  </a:lnTo>
                  <a:lnTo>
                    <a:pt x="21" y="41"/>
                  </a:lnTo>
                  <a:lnTo>
                    <a:pt x="23" y="42"/>
                  </a:lnTo>
                  <a:lnTo>
                    <a:pt x="24" y="42"/>
                  </a:lnTo>
                  <a:lnTo>
                    <a:pt x="26" y="42"/>
                  </a:lnTo>
                  <a:lnTo>
                    <a:pt x="27" y="43"/>
                  </a:lnTo>
                  <a:lnTo>
                    <a:pt x="29" y="43"/>
                  </a:lnTo>
                  <a:lnTo>
                    <a:pt x="30" y="43"/>
                  </a:lnTo>
                  <a:lnTo>
                    <a:pt x="31" y="43"/>
                  </a:lnTo>
                  <a:lnTo>
                    <a:pt x="33" y="43"/>
                  </a:lnTo>
                  <a:lnTo>
                    <a:pt x="34" y="43"/>
                  </a:lnTo>
                  <a:lnTo>
                    <a:pt x="36" y="42"/>
                  </a:lnTo>
                  <a:lnTo>
                    <a:pt x="37" y="42"/>
                  </a:lnTo>
                  <a:lnTo>
                    <a:pt x="39" y="42"/>
                  </a:lnTo>
                  <a:lnTo>
                    <a:pt x="40" y="42"/>
                  </a:lnTo>
                  <a:lnTo>
                    <a:pt x="42" y="41"/>
                  </a:lnTo>
                  <a:lnTo>
                    <a:pt x="43" y="40"/>
                  </a:lnTo>
                  <a:lnTo>
                    <a:pt x="45" y="39"/>
                  </a:lnTo>
                  <a:lnTo>
                    <a:pt x="46" y="38"/>
                  </a:lnTo>
                  <a:lnTo>
                    <a:pt x="47" y="37"/>
                  </a:lnTo>
                  <a:lnTo>
                    <a:pt x="48" y="35"/>
                  </a:lnTo>
                  <a:lnTo>
                    <a:pt x="48" y="34"/>
                  </a:lnTo>
                  <a:lnTo>
                    <a:pt x="49" y="32"/>
                  </a:lnTo>
                  <a:lnTo>
                    <a:pt x="49" y="29"/>
                  </a:lnTo>
                  <a:lnTo>
                    <a:pt x="49" y="28"/>
                  </a:lnTo>
                  <a:lnTo>
                    <a:pt x="49" y="26"/>
                  </a:lnTo>
                  <a:lnTo>
                    <a:pt x="48" y="25"/>
                  </a:lnTo>
                  <a:lnTo>
                    <a:pt x="48" y="24"/>
                  </a:lnTo>
                  <a:lnTo>
                    <a:pt x="47" y="23"/>
                  </a:lnTo>
                  <a:lnTo>
                    <a:pt x="46" y="22"/>
                  </a:lnTo>
                  <a:lnTo>
                    <a:pt x="46" y="21"/>
                  </a:lnTo>
                  <a:lnTo>
                    <a:pt x="45" y="20"/>
                  </a:lnTo>
                  <a:lnTo>
                    <a:pt x="44" y="20"/>
                  </a:lnTo>
                  <a:lnTo>
                    <a:pt x="43" y="19"/>
                  </a:lnTo>
                  <a:lnTo>
                    <a:pt x="42" y="19"/>
                  </a:lnTo>
                  <a:lnTo>
                    <a:pt x="41" y="18"/>
                  </a:lnTo>
                  <a:lnTo>
                    <a:pt x="41" y="18"/>
                  </a:lnTo>
                  <a:lnTo>
                    <a:pt x="40" y="18"/>
                  </a:lnTo>
                  <a:lnTo>
                    <a:pt x="39" y="18"/>
                  </a:lnTo>
                  <a:lnTo>
                    <a:pt x="39" y="18"/>
                  </a:lnTo>
                  <a:lnTo>
                    <a:pt x="39" y="0"/>
                  </a:lnTo>
                  <a:close/>
                </a:path>
              </a:pathLst>
            </a:custGeom>
            <a:solidFill>
              <a:srgbClr val="FFFFFF"/>
            </a:solidFill>
            <a:ln w="9525">
              <a:noFill/>
              <a:round/>
              <a:headEnd/>
              <a:tailEnd/>
            </a:ln>
          </p:spPr>
          <p:txBody>
            <a:bodyPr/>
            <a:lstStyle/>
            <a:p>
              <a:endParaRPr lang="en-US"/>
            </a:p>
          </p:txBody>
        </p:sp>
        <p:sp>
          <p:nvSpPr>
            <p:cNvPr id="153" name="Freeform 153"/>
            <p:cNvSpPr>
              <a:spLocks/>
            </p:cNvSpPr>
            <p:nvPr/>
          </p:nvSpPr>
          <p:spPr bwMode="auto">
            <a:xfrm>
              <a:off x="4440" y="2372"/>
              <a:ext cx="75" cy="37"/>
            </a:xfrm>
            <a:custGeom>
              <a:avLst/>
              <a:gdLst/>
              <a:ahLst/>
              <a:cxnLst>
                <a:cxn ang="0">
                  <a:pos x="15" y="0"/>
                </a:cxn>
                <a:cxn ang="0">
                  <a:pos x="27" y="10"/>
                </a:cxn>
                <a:cxn ang="0">
                  <a:pos x="59" y="10"/>
                </a:cxn>
                <a:cxn ang="0">
                  <a:pos x="60" y="10"/>
                </a:cxn>
                <a:cxn ang="0">
                  <a:pos x="61" y="10"/>
                </a:cxn>
                <a:cxn ang="0">
                  <a:pos x="62" y="10"/>
                </a:cxn>
                <a:cxn ang="0">
                  <a:pos x="62" y="9"/>
                </a:cxn>
                <a:cxn ang="0">
                  <a:pos x="63" y="8"/>
                </a:cxn>
                <a:cxn ang="0">
                  <a:pos x="63" y="6"/>
                </a:cxn>
                <a:cxn ang="0">
                  <a:pos x="63" y="4"/>
                </a:cxn>
                <a:cxn ang="0">
                  <a:pos x="63" y="3"/>
                </a:cxn>
                <a:cxn ang="0">
                  <a:pos x="63" y="2"/>
                </a:cxn>
                <a:cxn ang="0">
                  <a:pos x="63" y="2"/>
                </a:cxn>
                <a:cxn ang="0">
                  <a:pos x="63" y="2"/>
                </a:cxn>
                <a:cxn ang="0">
                  <a:pos x="63" y="1"/>
                </a:cxn>
                <a:cxn ang="0">
                  <a:pos x="63" y="1"/>
                </a:cxn>
                <a:cxn ang="0">
                  <a:pos x="63" y="0"/>
                </a:cxn>
                <a:cxn ang="0">
                  <a:pos x="63" y="0"/>
                </a:cxn>
                <a:cxn ang="0">
                  <a:pos x="75" y="0"/>
                </a:cxn>
                <a:cxn ang="0">
                  <a:pos x="75" y="0"/>
                </a:cxn>
                <a:cxn ang="0">
                  <a:pos x="75" y="2"/>
                </a:cxn>
                <a:cxn ang="0">
                  <a:pos x="75" y="3"/>
                </a:cxn>
                <a:cxn ang="0">
                  <a:pos x="75" y="4"/>
                </a:cxn>
                <a:cxn ang="0">
                  <a:pos x="75" y="5"/>
                </a:cxn>
                <a:cxn ang="0">
                  <a:pos x="75" y="6"/>
                </a:cxn>
                <a:cxn ang="0">
                  <a:pos x="75" y="7"/>
                </a:cxn>
                <a:cxn ang="0">
                  <a:pos x="75" y="8"/>
                </a:cxn>
                <a:cxn ang="0">
                  <a:pos x="75" y="13"/>
                </a:cxn>
                <a:cxn ang="0">
                  <a:pos x="74" y="17"/>
                </a:cxn>
                <a:cxn ang="0">
                  <a:pos x="73" y="21"/>
                </a:cxn>
                <a:cxn ang="0">
                  <a:pos x="72" y="23"/>
                </a:cxn>
                <a:cxn ang="0">
                  <a:pos x="70" y="25"/>
                </a:cxn>
                <a:cxn ang="0">
                  <a:pos x="68" y="27"/>
                </a:cxn>
                <a:cxn ang="0">
                  <a:pos x="66" y="28"/>
                </a:cxn>
                <a:cxn ang="0">
                  <a:pos x="63" y="28"/>
                </a:cxn>
                <a:cxn ang="0">
                  <a:pos x="27" y="28"/>
                </a:cxn>
                <a:cxn ang="0">
                  <a:pos x="15" y="37"/>
                </a:cxn>
                <a:cxn ang="0">
                  <a:pos x="0" y="28"/>
                </a:cxn>
                <a:cxn ang="0">
                  <a:pos x="15" y="10"/>
                </a:cxn>
              </a:cxnLst>
              <a:rect l="0" t="0" r="r" b="b"/>
              <a:pathLst>
                <a:path w="75" h="37">
                  <a:moveTo>
                    <a:pt x="15" y="10"/>
                  </a:moveTo>
                  <a:lnTo>
                    <a:pt x="15" y="0"/>
                  </a:lnTo>
                  <a:lnTo>
                    <a:pt x="27" y="0"/>
                  </a:lnTo>
                  <a:lnTo>
                    <a:pt x="27" y="10"/>
                  </a:lnTo>
                  <a:lnTo>
                    <a:pt x="58" y="10"/>
                  </a:lnTo>
                  <a:lnTo>
                    <a:pt x="59" y="10"/>
                  </a:lnTo>
                  <a:lnTo>
                    <a:pt x="60" y="10"/>
                  </a:lnTo>
                  <a:lnTo>
                    <a:pt x="60" y="10"/>
                  </a:lnTo>
                  <a:lnTo>
                    <a:pt x="60" y="10"/>
                  </a:lnTo>
                  <a:lnTo>
                    <a:pt x="61" y="10"/>
                  </a:lnTo>
                  <a:lnTo>
                    <a:pt x="61" y="10"/>
                  </a:lnTo>
                  <a:lnTo>
                    <a:pt x="62" y="10"/>
                  </a:lnTo>
                  <a:lnTo>
                    <a:pt x="62" y="9"/>
                  </a:lnTo>
                  <a:lnTo>
                    <a:pt x="62" y="9"/>
                  </a:lnTo>
                  <a:lnTo>
                    <a:pt x="63" y="8"/>
                  </a:lnTo>
                  <a:lnTo>
                    <a:pt x="63" y="8"/>
                  </a:lnTo>
                  <a:lnTo>
                    <a:pt x="63" y="7"/>
                  </a:lnTo>
                  <a:lnTo>
                    <a:pt x="63" y="6"/>
                  </a:lnTo>
                  <a:lnTo>
                    <a:pt x="63" y="5"/>
                  </a:lnTo>
                  <a:lnTo>
                    <a:pt x="63" y="4"/>
                  </a:lnTo>
                  <a:lnTo>
                    <a:pt x="63" y="3"/>
                  </a:lnTo>
                  <a:lnTo>
                    <a:pt x="63" y="3"/>
                  </a:lnTo>
                  <a:lnTo>
                    <a:pt x="63" y="3"/>
                  </a:lnTo>
                  <a:lnTo>
                    <a:pt x="63" y="2"/>
                  </a:lnTo>
                  <a:lnTo>
                    <a:pt x="63" y="2"/>
                  </a:lnTo>
                  <a:lnTo>
                    <a:pt x="63" y="2"/>
                  </a:lnTo>
                  <a:lnTo>
                    <a:pt x="63" y="2"/>
                  </a:lnTo>
                  <a:lnTo>
                    <a:pt x="63" y="2"/>
                  </a:lnTo>
                  <a:lnTo>
                    <a:pt x="63" y="1"/>
                  </a:lnTo>
                  <a:lnTo>
                    <a:pt x="63" y="1"/>
                  </a:lnTo>
                  <a:lnTo>
                    <a:pt x="63" y="1"/>
                  </a:lnTo>
                  <a:lnTo>
                    <a:pt x="63" y="1"/>
                  </a:lnTo>
                  <a:lnTo>
                    <a:pt x="63" y="0"/>
                  </a:lnTo>
                  <a:lnTo>
                    <a:pt x="63" y="0"/>
                  </a:lnTo>
                  <a:lnTo>
                    <a:pt x="63" y="0"/>
                  </a:lnTo>
                  <a:lnTo>
                    <a:pt x="63" y="0"/>
                  </a:lnTo>
                  <a:lnTo>
                    <a:pt x="63" y="0"/>
                  </a:lnTo>
                  <a:lnTo>
                    <a:pt x="75" y="0"/>
                  </a:lnTo>
                  <a:lnTo>
                    <a:pt x="75" y="0"/>
                  </a:lnTo>
                  <a:lnTo>
                    <a:pt x="75" y="0"/>
                  </a:lnTo>
                  <a:lnTo>
                    <a:pt x="75" y="1"/>
                  </a:lnTo>
                  <a:lnTo>
                    <a:pt x="75" y="2"/>
                  </a:lnTo>
                  <a:lnTo>
                    <a:pt x="75" y="2"/>
                  </a:lnTo>
                  <a:lnTo>
                    <a:pt x="75" y="3"/>
                  </a:lnTo>
                  <a:lnTo>
                    <a:pt x="75" y="3"/>
                  </a:lnTo>
                  <a:lnTo>
                    <a:pt x="75" y="4"/>
                  </a:lnTo>
                  <a:lnTo>
                    <a:pt x="75" y="4"/>
                  </a:lnTo>
                  <a:lnTo>
                    <a:pt x="75" y="5"/>
                  </a:lnTo>
                  <a:lnTo>
                    <a:pt x="75" y="5"/>
                  </a:lnTo>
                  <a:lnTo>
                    <a:pt x="75" y="6"/>
                  </a:lnTo>
                  <a:lnTo>
                    <a:pt x="75" y="6"/>
                  </a:lnTo>
                  <a:lnTo>
                    <a:pt x="75" y="7"/>
                  </a:lnTo>
                  <a:lnTo>
                    <a:pt x="75" y="7"/>
                  </a:lnTo>
                  <a:lnTo>
                    <a:pt x="75" y="8"/>
                  </a:lnTo>
                  <a:lnTo>
                    <a:pt x="75" y="10"/>
                  </a:lnTo>
                  <a:lnTo>
                    <a:pt x="75" y="13"/>
                  </a:lnTo>
                  <a:lnTo>
                    <a:pt x="74" y="15"/>
                  </a:lnTo>
                  <a:lnTo>
                    <a:pt x="74" y="17"/>
                  </a:lnTo>
                  <a:lnTo>
                    <a:pt x="74" y="19"/>
                  </a:lnTo>
                  <a:lnTo>
                    <a:pt x="73" y="21"/>
                  </a:lnTo>
                  <a:lnTo>
                    <a:pt x="73" y="22"/>
                  </a:lnTo>
                  <a:lnTo>
                    <a:pt x="72" y="23"/>
                  </a:lnTo>
                  <a:lnTo>
                    <a:pt x="71" y="24"/>
                  </a:lnTo>
                  <a:lnTo>
                    <a:pt x="70" y="25"/>
                  </a:lnTo>
                  <a:lnTo>
                    <a:pt x="69" y="26"/>
                  </a:lnTo>
                  <a:lnTo>
                    <a:pt x="68" y="27"/>
                  </a:lnTo>
                  <a:lnTo>
                    <a:pt x="67" y="27"/>
                  </a:lnTo>
                  <a:lnTo>
                    <a:pt x="66" y="28"/>
                  </a:lnTo>
                  <a:lnTo>
                    <a:pt x="65" y="28"/>
                  </a:lnTo>
                  <a:lnTo>
                    <a:pt x="63" y="28"/>
                  </a:lnTo>
                  <a:lnTo>
                    <a:pt x="62" y="28"/>
                  </a:lnTo>
                  <a:lnTo>
                    <a:pt x="27" y="28"/>
                  </a:lnTo>
                  <a:lnTo>
                    <a:pt x="27" y="37"/>
                  </a:lnTo>
                  <a:lnTo>
                    <a:pt x="15" y="37"/>
                  </a:lnTo>
                  <a:lnTo>
                    <a:pt x="15" y="28"/>
                  </a:lnTo>
                  <a:lnTo>
                    <a:pt x="0" y="28"/>
                  </a:lnTo>
                  <a:lnTo>
                    <a:pt x="0" y="10"/>
                  </a:lnTo>
                  <a:lnTo>
                    <a:pt x="15" y="10"/>
                  </a:lnTo>
                  <a:close/>
                </a:path>
              </a:pathLst>
            </a:custGeom>
            <a:solidFill>
              <a:srgbClr val="FFFFFF"/>
            </a:solidFill>
            <a:ln w="9525">
              <a:noFill/>
              <a:round/>
              <a:headEnd/>
              <a:tailEnd/>
            </a:ln>
          </p:spPr>
          <p:txBody>
            <a:bodyPr/>
            <a:lstStyle/>
            <a:p>
              <a:endParaRPr lang="en-US"/>
            </a:p>
          </p:txBody>
        </p:sp>
        <p:sp>
          <p:nvSpPr>
            <p:cNvPr id="154" name="Freeform 154"/>
            <p:cNvSpPr>
              <a:spLocks noEditPoints="1"/>
            </p:cNvSpPr>
            <p:nvPr/>
          </p:nvSpPr>
          <p:spPr bwMode="auto">
            <a:xfrm>
              <a:off x="4434" y="2343"/>
              <a:ext cx="80" cy="17"/>
            </a:xfrm>
            <a:custGeom>
              <a:avLst/>
              <a:gdLst/>
              <a:ahLst/>
              <a:cxnLst>
                <a:cxn ang="0">
                  <a:pos x="21" y="0"/>
                </a:cxn>
                <a:cxn ang="0">
                  <a:pos x="80" y="0"/>
                </a:cxn>
                <a:cxn ang="0">
                  <a:pos x="80" y="17"/>
                </a:cxn>
                <a:cxn ang="0">
                  <a:pos x="21" y="17"/>
                </a:cxn>
                <a:cxn ang="0">
                  <a:pos x="21" y="0"/>
                </a:cxn>
                <a:cxn ang="0">
                  <a:pos x="14" y="0"/>
                </a:cxn>
                <a:cxn ang="0">
                  <a:pos x="14" y="17"/>
                </a:cxn>
                <a:cxn ang="0">
                  <a:pos x="0" y="17"/>
                </a:cxn>
                <a:cxn ang="0">
                  <a:pos x="0" y="0"/>
                </a:cxn>
                <a:cxn ang="0">
                  <a:pos x="14" y="0"/>
                </a:cxn>
              </a:cxnLst>
              <a:rect l="0" t="0" r="r" b="b"/>
              <a:pathLst>
                <a:path w="80" h="17">
                  <a:moveTo>
                    <a:pt x="21" y="0"/>
                  </a:moveTo>
                  <a:lnTo>
                    <a:pt x="80" y="0"/>
                  </a:lnTo>
                  <a:lnTo>
                    <a:pt x="80" y="17"/>
                  </a:lnTo>
                  <a:lnTo>
                    <a:pt x="21" y="17"/>
                  </a:lnTo>
                  <a:lnTo>
                    <a:pt x="21" y="0"/>
                  </a:lnTo>
                  <a:close/>
                  <a:moveTo>
                    <a:pt x="14" y="0"/>
                  </a:moveTo>
                  <a:lnTo>
                    <a:pt x="14" y="17"/>
                  </a:lnTo>
                  <a:lnTo>
                    <a:pt x="0" y="17"/>
                  </a:lnTo>
                  <a:lnTo>
                    <a:pt x="0" y="0"/>
                  </a:lnTo>
                  <a:lnTo>
                    <a:pt x="14" y="0"/>
                  </a:lnTo>
                  <a:close/>
                </a:path>
              </a:pathLst>
            </a:custGeom>
            <a:solidFill>
              <a:srgbClr val="FFFFFF"/>
            </a:solidFill>
            <a:ln w="9525">
              <a:noFill/>
              <a:round/>
              <a:headEnd/>
              <a:tailEnd/>
            </a:ln>
          </p:spPr>
          <p:txBody>
            <a:bodyPr/>
            <a:lstStyle/>
            <a:p>
              <a:endParaRPr lang="en-US"/>
            </a:p>
          </p:txBody>
        </p:sp>
        <p:sp>
          <p:nvSpPr>
            <p:cNvPr id="155" name="Freeform 155"/>
            <p:cNvSpPr>
              <a:spLocks/>
            </p:cNvSpPr>
            <p:nvPr/>
          </p:nvSpPr>
          <p:spPr bwMode="auto">
            <a:xfrm>
              <a:off x="4455" y="2267"/>
              <a:ext cx="59" cy="66"/>
            </a:xfrm>
            <a:custGeom>
              <a:avLst/>
              <a:gdLst/>
              <a:ahLst/>
              <a:cxnLst>
                <a:cxn ang="0">
                  <a:pos x="59" y="24"/>
                </a:cxn>
                <a:cxn ang="0">
                  <a:pos x="59" y="42"/>
                </a:cxn>
                <a:cxn ang="0">
                  <a:pos x="0" y="66"/>
                </a:cxn>
                <a:cxn ang="0">
                  <a:pos x="0" y="46"/>
                </a:cxn>
                <a:cxn ang="0">
                  <a:pos x="44" y="33"/>
                </a:cxn>
                <a:cxn ang="0">
                  <a:pos x="44" y="32"/>
                </a:cxn>
                <a:cxn ang="0">
                  <a:pos x="0" y="18"/>
                </a:cxn>
                <a:cxn ang="0">
                  <a:pos x="0" y="0"/>
                </a:cxn>
                <a:cxn ang="0">
                  <a:pos x="59" y="24"/>
                </a:cxn>
              </a:cxnLst>
              <a:rect l="0" t="0" r="r" b="b"/>
              <a:pathLst>
                <a:path w="59" h="66">
                  <a:moveTo>
                    <a:pt x="59" y="24"/>
                  </a:moveTo>
                  <a:lnTo>
                    <a:pt x="59" y="42"/>
                  </a:lnTo>
                  <a:lnTo>
                    <a:pt x="0" y="66"/>
                  </a:lnTo>
                  <a:lnTo>
                    <a:pt x="0" y="46"/>
                  </a:lnTo>
                  <a:lnTo>
                    <a:pt x="44" y="33"/>
                  </a:lnTo>
                  <a:lnTo>
                    <a:pt x="44" y="32"/>
                  </a:lnTo>
                  <a:lnTo>
                    <a:pt x="0" y="18"/>
                  </a:lnTo>
                  <a:lnTo>
                    <a:pt x="0" y="0"/>
                  </a:lnTo>
                  <a:lnTo>
                    <a:pt x="59" y="24"/>
                  </a:lnTo>
                  <a:close/>
                </a:path>
              </a:pathLst>
            </a:custGeom>
            <a:solidFill>
              <a:srgbClr val="FFFFFF"/>
            </a:solidFill>
            <a:ln w="9525">
              <a:noFill/>
              <a:round/>
              <a:headEnd/>
              <a:tailEnd/>
            </a:ln>
          </p:spPr>
          <p:txBody>
            <a:bodyPr/>
            <a:lstStyle/>
            <a:p>
              <a:endParaRPr lang="en-US"/>
            </a:p>
          </p:txBody>
        </p:sp>
        <p:sp>
          <p:nvSpPr>
            <p:cNvPr id="156" name="Freeform 156"/>
            <p:cNvSpPr>
              <a:spLocks noEditPoints="1"/>
            </p:cNvSpPr>
            <p:nvPr/>
          </p:nvSpPr>
          <p:spPr bwMode="auto">
            <a:xfrm>
              <a:off x="4434" y="2239"/>
              <a:ext cx="80" cy="18"/>
            </a:xfrm>
            <a:custGeom>
              <a:avLst/>
              <a:gdLst/>
              <a:ahLst/>
              <a:cxnLst>
                <a:cxn ang="0">
                  <a:pos x="21" y="0"/>
                </a:cxn>
                <a:cxn ang="0">
                  <a:pos x="80" y="0"/>
                </a:cxn>
                <a:cxn ang="0">
                  <a:pos x="80" y="18"/>
                </a:cxn>
                <a:cxn ang="0">
                  <a:pos x="21" y="18"/>
                </a:cxn>
                <a:cxn ang="0">
                  <a:pos x="21" y="0"/>
                </a:cxn>
                <a:cxn ang="0">
                  <a:pos x="14" y="0"/>
                </a:cxn>
                <a:cxn ang="0">
                  <a:pos x="14" y="18"/>
                </a:cxn>
                <a:cxn ang="0">
                  <a:pos x="0" y="18"/>
                </a:cxn>
                <a:cxn ang="0">
                  <a:pos x="0" y="0"/>
                </a:cxn>
                <a:cxn ang="0">
                  <a:pos x="14" y="0"/>
                </a:cxn>
              </a:cxnLst>
              <a:rect l="0" t="0" r="r" b="b"/>
              <a:pathLst>
                <a:path w="80" h="18">
                  <a:moveTo>
                    <a:pt x="21" y="0"/>
                  </a:moveTo>
                  <a:lnTo>
                    <a:pt x="80" y="0"/>
                  </a:lnTo>
                  <a:lnTo>
                    <a:pt x="80" y="18"/>
                  </a:lnTo>
                  <a:lnTo>
                    <a:pt x="21" y="18"/>
                  </a:lnTo>
                  <a:lnTo>
                    <a:pt x="21" y="0"/>
                  </a:lnTo>
                  <a:close/>
                  <a:moveTo>
                    <a:pt x="14" y="0"/>
                  </a:moveTo>
                  <a:lnTo>
                    <a:pt x="14" y="18"/>
                  </a:lnTo>
                  <a:lnTo>
                    <a:pt x="0" y="18"/>
                  </a:lnTo>
                  <a:lnTo>
                    <a:pt x="0" y="0"/>
                  </a:lnTo>
                  <a:lnTo>
                    <a:pt x="14" y="0"/>
                  </a:lnTo>
                  <a:close/>
                </a:path>
              </a:pathLst>
            </a:custGeom>
            <a:solidFill>
              <a:srgbClr val="FFFFFF"/>
            </a:solidFill>
            <a:ln w="9525">
              <a:noFill/>
              <a:round/>
              <a:headEnd/>
              <a:tailEnd/>
            </a:ln>
          </p:spPr>
          <p:txBody>
            <a:bodyPr/>
            <a:lstStyle/>
            <a:p>
              <a:endParaRPr lang="en-US"/>
            </a:p>
          </p:txBody>
        </p:sp>
        <p:sp>
          <p:nvSpPr>
            <p:cNvPr id="157" name="Freeform 157"/>
            <p:cNvSpPr>
              <a:spLocks/>
            </p:cNvSpPr>
            <p:nvPr/>
          </p:nvSpPr>
          <p:spPr bwMode="auto">
            <a:xfrm>
              <a:off x="4440" y="2193"/>
              <a:ext cx="75" cy="37"/>
            </a:xfrm>
            <a:custGeom>
              <a:avLst/>
              <a:gdLst/>
              <a:ahLst/>
              <a:cxnLst>
                <a:cxn ang="0">
                  <a:pos x="15" y="0"/>
                </a:cxn>
                <a:cxn ang="0">
                  <a:pos x="27" y="10"/>
                </a:cxn>
                <a:cxn ang="0">
                  <a:pos x="59" y="10"/>
                </a:cxn>
                <a:cxn ang="0">
                  <a:pos x="60" y="10"/>
                </a:cxn>
                <a:cxn ang="0">
                  <a:pos x="61" y="10"/>
                </a:cxn>
                <a:cxn ang="0">
                  <a:pos x="62" y="10"/>
                </a:cxn>
                <a:cxn ang="0">
                  <a:pos x="62" y="9"/>
                </a:cxn>
                <a:cxn ang="0">
                  <a:pos x="63" y="8"/>
                </a:cxn>
                <a:cxn ang="0">
                  <a:pos x="63" y="6"/>
                </a:cxn>
                <a:cxn ang="0">
                  <a:pos x="63" y="4"/>
                </a:cxn>
                <a:cxn ang="0">
                  <a:pos x="63" y="3"/>
                </a:cxn>
                <a:cxn ang="0">
                  <a:pos x="63" y="2"/>
                </a:cxn>
                <a:cxn ang="0">
                  <a:pos x="63" y="2"/>
                </a:cxn>
                <a:cxn ang="0">
                  <a:pos x="63" y="1"/>
                </a:cxn>
                <a:cxn ang="0">
                  <a:pos x="63" y="1"/>
                </a:cxn>
                <a:cxn ang="0">
                  <a:pos x="63" y="1"/>
                </a:cxn>
                <a:cxn ang="0">
                  <a:pos x="63" y="0"/>
                </a:cxn>
                <a:cxn ang="0">
                  <a:pos x="63" y="0"/>
                </a:cxn>
                <a:cxn ang="0">
                  <a:pos x="75" y="0"/>
                </a:cxn>
                <a:cxn ang="0">
                  <a:pos x="75" y="0"/>
                </a:cxn>
                <a:cxn ang="0">
                  <a:pos x="75" y="1"/>
                </a:cxn>
                <a:cxn ang="0">
                  <a:pos x="75" y="3"/>
                </a:cxn>
                <a:cxn ang="0">
                  <a:pos x="75" y="4"/>
                </a:cxn>
                <a:cxn ang="0">
                  <a:pos x="75" y="5"/>
                </a:cxn>
                <a:cxn ang="0">
                  <a:pos x="75" y="6"/>
                </a:cxn>
                <a:cxn ang="0">
                  <a:pos x="75" y="7"/>
                </a:cxn>
                <a:cxn ang="0">
                  <a:pos x="75" y="8"/>
                </a:cxn>
                <a:cxn ang="0">
                  <a:pos x="75" y="13"/>
                </a:cxn>
                <a:cxn ang="0">
                  <a:pos x="74" y="17"/>
                </a:cxn>
                <a:cxn ang="0">
                  <a:pos x="73" y="21"/>
                </a:cxn>
                <a:cxn ang="0">
                  <a:pos x="72" y="23"/>
                </a:cxn>
                <a:cxn ang="0">
                  <a:pos x="70" y="25"/>
                </a:cxn>
                <a:cxn ang="0">
                  <a:pos x="68" y="27"/>
                </a:cxn>
                <a:cxn ang="0">
                  <a:pos x="66" y="27"/>
                </a:cxn>
                <a:cxn ang="0">
                  <a:pos x="63" y="28"/>
                </a:cxn>
                <a:cxn ang="0">
                  <a:pos x="27" y="28"/>
                </a:cxn>
                <a:cxn ang="0">
                  <a:pos x="15" y="37"/>
                </a:cxn>
                <a:cxn ang="0">
                  <a:pos x="0" y="28"/>
                </a:cxn>
                <a:cxn ang="0">
                  <a:pos x="15" y="10"/>
                </a:cxn>
              </a:cxnLst>
              <a:rect l="0" t="0" r="r" b="b"/>
              <a:pathLst>
                <a:path w="75" h="37">
                  <a:moveTo>
                    <a:pt x="15" y="10"/>
                  </a:moveTo>
                  <a:lnTo>
                    <a:pt x="15" y="0"/>
                  </a:lnTo>
                  <a:lnTo>
                    <a:pt x="27" y="0"/>
                  </a:lnTo>
                  <a:lnTo>
                    <a:pt x="27" y="10"/>
                  </a:lnTo>
                  <a:lnTo>
                    <a:pt x="58" y="10"/>
                  </a:lnTo>
                  <a:lnTo>
                    <a:pt x="59" y="10"/>
                  </a:lnTo>
                  <a:lnTo>
                    <a:pt x="60" y="10"/>
                  </a:lnTo>
                  <a:lnTo>
                    <a:pt x="60" y="10"/>
                  </a:lnTo>
                  <a:lnTo>
                    <a:pt x="60" y="10"/>
                  </a:lnTo>
                  <a:lnTo>
                    <a:pt x="61" y="10"/>
                  </a:lnTo>
                  <a:lnTo>
                    <a:pt x="61" y="10"/>
                  </a:lnTo>
                  <a:lnTo>
                    <a:pt x="62" y="10"/>
                  </a:lnTo>
                  <a:lnTo>
                    <a:pt x="62" y="9"/>
                  </a:lnTo>
                  <a:lnTo>
                    <a:pt x="62" y="9"/>
                  </a:lnTo>
                  <a:lnTo>
                    <a:pt x="63" y="8"/>
                  </a:lnTo>
                  <a:lnTo>
                    <a:pt x="63" y="8"/>
                  </a:lnTo>
                  <a:lnTo>
                    <a:pt x="63" y="7"/>
                  </a:lnTo>
                  <a:lnTo>
                    <a:pt x="63" y="6"/>
                  </a:lnTo>
                  <a:lnTo>
                    <a:pt x="63" y="5"/>
                  </a:lnTo>
                  <a:lnTo>
                    <a:pt x="63" y="4"/>
                  </a:lnTo>
                  <a:lnTo>
                    <a:pt x="63" y="3"/>
                  </a:lnTo>
                  <a:lnTo>
                    <a:pt x="63" y="3"/>
                  </a:lnTo>
                  <a:lnTo>
                    <a:pt x="63" y="3"/>
                  </a:lnTo>
                  <a:lnTo>
                    <a:pt x="63" y="2"/>
                  </a:lnTo>
                  <a:lnTo>
                    <a:pt x="63" y="2"/>
                  </a:lnTo>
                  <a:lnTo>
                    <a:pt x="63" y="2"/>
                  </a:lnTo>
                  <a:lnTo>
                    <a:pt x="63" y="2"/>
                  </a:lnTo>
                  <a:lnTo>
                    <a:pt x="63" y="1"/>
                  </a:lnTo>
                  <a:lnTo>
                    <a:pt x="63" y="1"/>
                  </a:lnTo>
                  <a:lnTo>
                    <a:pt x="63" y="1"/>
                  </a:lnTo>
                  <a:lnTo>
                    <a:pt x="63" y="1"/>
                  </a:lnTo>
                  <a:lnTo>
                    <a:pt x="63" y="1"/>
                  </a:lnTo>
                  <a:lnTo>
                    <a:pt x="63" y="0"/>
                  </a:lnTo>
                  <a:lnTo>
                    <a:pt x="63" y="0"/>
                  </a:lnTo>
                  <a:lnTo>
                    <a:pt x="63" y="0"/>
                  </a:lnTo>
                  <a:lnTo>
                    <a:pt x="63" y="0"/>
                  </a:lnTo>
                  <a:lnTo>
                    <a:pt x="63" y="0"/>
                  </a:lnTo>
                  <a:lnTo>
                    <a:pt x="75" y="0"/>
                  </a:lnTo>
                  <a:lnTo>
                    <a:pt x="75" y="0"/>
                  </a:lnTo>
                  <a:lnTo>
                    <a:pt x="75" y="0"/>
                  </a:lnTo>
                  <a:lnTo>
                    <a:pt x="75" y="1"/>
                  </a:lnTo>
                  <a:lnTo>
                    <a:pt x="75" y="1"/>
                  </a:lnTo>
                  <a:lnTo>
                    <a:pt x="75" y="2"/>
                  </a:lnTo>
                  <a:lnTo>
                    <a:pt x="75" y="3"/>
                  </a:lnTo>
                  <a:lnTo>
                    <a:pt x="75" y="3"/>
                  </a:lnTo>
                  <a:lnTo>
                    <a:pt x="75" y="4"/>
                  </a:lnTo>
                  <a:lnTo>
                    <a:pt x="75" y="4"/>
                  </a:lnTo>
                  <a:lnTo>
                    <a:pt x="75" y="5"/>
                  </a:lnTo>
                  <a:lnTo>
                    <a:pt x="75" y="5"/>
                  </a:lnTo>
                  <a:lnTo>
                    <a:pt x="75" y="6"/>
                  </a:lnTo>
                  <a:lnTo>
                    <a:pt x="75" y="6"/>
                  </a:lnTo>
                  <a:lnTo>
                    <a:pt x="75" y="7"/>
                  </a:lnTo>
                  <a:lnTo>
                    <a:pt x="75" y="7"/>
                  </a:lnTo>
                  <a:lnTo>
                    <a:pt x="75" y="8"/>
                  </a:lnTo>
                  <a:lnTo>
                    <a:pt x="75" y="10"/>
                  </a:lnTo>
                  <a:lnTo>
                    <a:pt x="75" y="13"/>
                  </a:lnTo>
                  <a:lnTo>
                    <a:pt x="74" y="15"/>
                  </a:lnTo>
                  <a:lnTo>
                    <a:pt x="74" y="17"/>
                  </a:lnTo>
                  <a:lnTo>
                    <a:pt x="74" y="19"/>
                  </a:lnTo>
                  <a:lnTo>
                    <a:pt x="73" y="21"/>
                  </a:lnTo>
                  <a:lnTo>
                    <a:pt x="73" y="22"/>
                  </a:lnTo>
                  <a:lnTo>
                    <a:pt x="72" y="23"/>
                  </a:lnTo>
                  <a:lnTo>
                    <a:pt x="71" y="24"/>
                  </a:lnTo>
                  <a:lnTo>
                    <a:pt x="70" y="25"/>
                  </a:lnTo>
                  <a:lnTo>
                    <a:pt x="69" y="26"/>
                  </a:lnTo>
                  <a:lnTo>
                    <a:pt x="68" y="27"/>
                  </a:lnTo>
                  <a:lnTo>
                    <a:pt x="67" y="27"/>
                  </a:lnTo>
                  <a:lnTo>
                    <a:pt x="66" y="27"/>
                  </a:lnTo>
                  <a:lnTo>
                    <a:pt x="65" y="28"/>
                  </a:lnTo>
                  <a:lnTo>
                    <a:pt x="63" y="28"/>
                  </a:lnTo>
                  <a:lnTo>
                    <a:pt x="62" y="28"/>
                  </a:lnTo>
                  <a:lnTo>
                    <a:pt x="27" y="28"/>
                  </a:lnTo>
                  <a:lnTo>
                    <a:pt x="27" y="37"/>
                  </a:lnTo>
                  <a:lnTo>
                    <a:pt x="15" y="37"/>
                  </a:lnTo>
                  <a:lnTo>
                    <a:pt x="15" y="28"/>
                  </a:lnTo>
                  <a:lnTo>
                    <a:pt x="0" y="28"/>
                  </a:lnTo>
                  <a:lnTo>
                    <a:pt x="0" y="10"/>
                  </a:lnTo>
                  <a:lnTo>
                    <a:pt x="15" y="10"/>
                  </a:lnTo>
                  <a:close/>
                </a:path>
              </a:pathLst>
            </a:custGeom>
            <a:solidFill>
              <a:srgbClr val="FFFFFF"/>
            </a:solidFill>
            <a:ln w="9525">
              <a:noFill/>
              <a:round/>
              <a:headEnd/>
              <a:tailEnd/>
            </a:ln>
          </p:spPr>
          <p:txBody>
            <a:bodyPr/>
            <a:lstStyle/>
            <a:p>
              <a:endParaRPr lang="en-US"/>
            </a:p>
          </p:txBody>
        </p:sp>
        <p:sp>
          <p:nvSpPr>
            <p:cNvPr id="158" name="Freeform 158"/>
            <p:cNvSpPr>
              <a:spLocks/>
            </p:cNvSpPr>
            <p:nvPr/>
          </p:nvSpPr>
          <p:spPr bwMode="auto">
            <a:xfrm>
              <a:off x="4455" y="2123"/>
              <a:ext cx="83" cy="65"/>
            </a:xfrm>
            <a:custGeom>
              <a:avLst/>
              <a:gdLst/>
              <a:ahLst/>
              <a:cxnLst>
                <a:cxn ang="0">
                  <a:pos x="62" y="24"/>
                </a:cxn>
                <a:cxn ang="0">
                  <a:pos x="68" y="27"/>
                </a:cxn>
                <a:cxn ang="0">
                  <a:pos x="73" y="29"/>
                </a:cxn>
                <a:cxn ang="0">
                  <a:pos x="77" y="31"/>
                </a:cxn>
                <a:cxn ang="0">
                  <a:pos x="80" y="34"/>
                </a:cxn>
                <a:cxn ang="0">
                  <a:pos x="81" y="37"/>
                </a:cxn>
                <a:cxn ang="0">
                  <a:pos x="82" y="41"/>
                </a:cxn>
                <a:cxn ang="0">
                  <a:pos x="82" y="45"/>
                </a:cxn>
                <a:cxn ang="0">
                  <a:pos x="82" y="48"/>
                </a:cxn>
                <a:cxn ang="0">
                  <a:pos x="82" y="49"/>
                </a:cxn>
                <a:cxn ang="0">
                  <a:pos x="82" y="50"/>
                </a:cxn>
                <a:cxn ang="0">
                  <a:pos x="82" y="51"/>
                </a:cxn>
                <a:cxn ang="0">
                  <a:pos x="82" y="52"/>
                </a:cxn>
                <a:cxn ang="0">
                  <a:pos x="82" y="53"/>
                </a:cxn>
                <a:cxn ang="0">
                  <a:pos x="82" y="54"/>
                </a:cxn>
                <a:cxn ang="0">
                  <a:pos x="82" y="55"/>
                </a:cxn>
                <a:cxn ang="0">
                  <a:pos x="70" y="56"/>
                </a:cxn>
                <a:cxn ang="0">
                  <a:pos x="70" y="55"/>
                </a:cxn>
                <a:cxn ang="0">
                  <a:pos x="70" y="55"/>
                </a:cxn>
                <a:cxn ang="0">
                  <a:pos x="70" y="55"/>
                </a:cxn>
                <a:cxn ang="0">
                  <a:pos x="70" y="54"/>
                </a:cxn>
                <a:cxn ang="0">
                  <a:pos x="70" y="54"/>
                </a:cxn>
                <a:cxn ang="0">
                  <a:pos x="70" y="53"/>
                </a:cxn>
                <a:cxn ang="0">
                  <a:pos x="70" y="53"/>
                </a:cxn>
                <a:cxn ang="0">
                  <a:pos x="70" y="52"/>
                </a:cxn>
                <a:cxn ang="0">
                  <a:pos x="70" y="50"/>
                </a:cxn>
                <a:cxn ang="0">
                  <a:pos x="70" y="48"/>
                </a:cxn>
                <a:cxn ang="0">
                  <a:pos x="69" y="46"/>
                </a:cxn>
                <a:cxn ang="0">
                  <a:pos x="69" y="45"/>
                </a:cxn>
                <a:cxn ang="0">
                  <a:pos x="68" y="44"/>
                </a:cxn>
                <a:cxn ang="0">
                  <a:pos x="66" y="42"/>
                </a:cxn>
                <a:cxn ang="0">
                  <a:pos x="64" y="42"/>
                </a:cxn>
                <a:cxn ang="0">
                  <a:pos x="62" y="41"/>
                </a:cxn>
                <a:cxn ang="0">
                  <a:pos x="0" y="46"/>
                </a:cxn>
                <a:cxn ang="0">
                  <a:pos x="44" y="32"/>
                </a:cxn>
                <a:cxn ang="0">
                  <a:pos x="0" y="0"/>
                </a:cxn>
              </a:cxnLst>
              <a:rect l="0" t="0" r="r" b="b"/>
              <a:pathLst>
                <a:path w="83" h="65">
                  <a:moveTo>
                    <a:pt x="58" y="23"/>
                  </a:moveTo>
                  <a:lnTo>
                    <a:pt x="62" y="24"/>
                  </a:lnTo>
                  <a:lnTo>
                    <a:pt x="65" y="25"/>
                  </a:lnTo>
                  <a:lnTo>
                    <a:pt x="68" y="27"/>
                  </a:lnTo>
                  <a:lnTo>
                    <a:pt x="71" y="28"/>
                  </a:lnTo>
                  <a:lnTo>
                    <a:pt x="73" y="29"/>
                  </a:lnTo>
                  <a:lnTo>
                    <a:pt x="75" y="30"/>
                  </a:lnTo>
                  <a:lnTo>
                    <a:pt x="77" y="31"/>
                  </a:lnTo>
                  <a:lnTo>
                    <a:pt x="78" y="33"/>
                  </a:lnTo>
                  <a:lnTo>
                    <a:pt x="80" y="34"/>
                  </a:lnTo>
                  <a:lnTo>
                    <a:pt x="81" y="35"/>
                  </a:lnTo>
                  <a:lnTo>
                    <a:pt x="81" y="37"/>
                  </a:lnTo>
                  <a:lnTo>
                    <a:pt x="82" y="39"/>
                  </a:lnTo>
                  <a:lnTo>
                    <a:pt x="82" y="41"/>
                  </a:lnTo>
                  <a:lnTo>
                    <a:pt x="82" y="43"/>
                  </a:lnTo>
                  <a:lnTo>
                    <a:pt x="82" y="45"/>
                  </a:lnTo>
                  <a:lnTo>
                    <a:pt x="83" y="48"/>
                  </a:lnTo>
                  <a:lnTo>
                    <a:pt x="82" y="48"/>
                  </a:lnTo>
                  <a:lnTo>
                    <a:pt x="82" y="49"/>
                  </a:lnTo>
                  <a:lnTo>
                    <a:pt x="82" y="49"/>
                  </a:lnTo>
                  <a:lnTo>
                    <a:pt x="82" y="50"/>
                  </a:lnTo>
                  <a:lnTo>
                    <a:pt x="82" y="50"/>
                  </a:lnTo>
                  <a:lnTo>
                    <a:pt x="82" y="51"/>
                  </a:lnTo>
                  <a:lnTo>
                    <a:pt x="82" y="51"/>
                  </a:lnTo>
                  <a:lnTo>
                    <a:pt x="82" y="52"/>
                  </a:lnTo>
                  <a:lnTo>
                    <a:pt x="82" y="52"/>
                  </a:lnTo>
                  <a:lnTo>
                    <a:pt x="82" y="53"/>
                  </a:lnTo>
                  <a:lnTo>
                    <a:pt x="82" y="53"/>
                  </a:lnTo>
                  <a:lnTo>
                    <a:pt x="82" y="54"/>
                  </a:lnTo>
                  <a:lnTo>
                    <a:pt x="82" y="54"/>
                  </a:lnTo>
                  <a:lnTo>
                    <a:pt x="82" y="55"/>
                  </a:lnTo>
                  <a:lnTo>
                    <a:pt x="82" y="55"/>
                  </a:lnTo>
                  <a:lnTo>
                    <a:pt x="82" y="56"/>
                  </a:lnTo>
                  <a:lnTo>
                    <a:pt x="70" y="56"/>
                  </a:lnTo>
                  <a:lnTo>
                    <a:pt x="70" y="56"/>
                  </a:lnTo>
                  <a:lnTo>
                    <a:pt x="70" y="55"/>
                  </a:lnTo>
                  <a:lnTo>
                    <a:pt x="70" y="55"/>
                  </a:lnTo>
                  <a:lnTo>
                    <a:pt x="70" y="55"/>
                  </a:lnTo>
                  <a:lnTo>
                    <a:pt x="70" y="55"/>
                  </a:lnTo>
                  <a:lnTo>
                    <a:pt x="70" y="55"/>
                  </a:lnTo>
                  <a:lnTo>
                    <a:pt x="70" y="55"/>
                  </a:lnTo>
                  <a:lnTo>
                    <a:pt x="70" y="54"/>
                  </a:lnTo>
                  <a:lnTo>
                    <a:pt x="70" y="54"/>
                  </a:lnTo>
                  <a:lnTo>
                    <a:pt x="70" y="54"/>
                  </a:lnTo>
                  <a:lnTo>
                    <a:pt x="70" y="54"/>
                  </a:lnTo>
                  <a:lnTo>
                    <a:pt x="70" y="53"/>
                  </a:lnTo>
                  <a:lnTo>
                    <a:pt x="70" y="53"/>
                  </a:lnTo>
                  <a:lnTo>
                    <a:pt x="70" y="53"/>
                  </a:lnTo>
                  <a:lnTo>
                    <a:pt x="70" y="53"/>
                  </a:lnTo>
                  <a:lnTo>
                    <a:pt x="70" y="52"/>
                  </a:lnTo>
                  <a:lnTo>
                    <a:pt x="70" y="51"/>
                  </a:lnTo>
                  <a:lnTo>
                    <a:pt x="70" y="50"/>
                  </a:lnTo>
                  <a:lnTo>
                    <a:pt x="70" y="49"/>
                  </a:lnTo>
                  <a:lnTo>
                    <a:pt x="70" y="48"/>
                  </a:lnTo>
                  <a:lnTo>
                    <a:pt x="70" y="47"/>
                  </a:lnTo>
                  <a:lnTo>
                    <a:pt x="69" y="46"/>
                  </a:lnTo>
                  <a:lnTo>
                    <a:pt x="69" y="46"/>
                  </a:lnTo>
                  <a:lnTo>
                    <a:pt x="69" y="45"/>
                  </a:lnTo>
                  <a:lnTo>
                    <a:pt x="68" y="44"/>
                  </a:lnTo>
                  <a:lnTo>
                    <a:pt x="68" y="44"/>
                  </a:lnTo>
                  <a:lnTo>
                    <a:pt x="67" y="43"/>
                  </a:lnTo>
                  <a:lnTo>
                    <a:pt x="66" y="42"/>
                  </a:lnTo>
                  <a:lnTo>
                    <a:pt x="65" y="42"/>
                  </a:lnTo>
                  <a:lnTo>
                    <a:pt x="64" y="42"/>
                  </a:lnTo>
                  <a:lnTo>
                    <a:pt x="63" y="41"/>
                  </a:lnTo>
                  <a:lnTo>
                    <a:pt x="62" y="41"/>
                  </a:lnTo>
                  <a:lnTo>
                    <a:pt x="0" y="65"/>
                  </a:lnTo>
                  <a:lnTo>
                    <a:pt x="0" y="46"/>
                  </a:lnTo>
                  <a:lnTo>
                    <a:pt x="44" y="32"/>
                  </a:lnTo>
                  <a:lnTo>
                    <a:pt x="44" y="32"/>
                  </a:lnTo>
                  <a:lnTo>
                    <a:pt x="0" y="18"/>
                  </a:lnTo>
                  <a:lnTo>
                    <a:pt x="0" y="0"/>
                  </a:lnTo>
                  <a:lnTo>
                    <a:pt x="58" y="23"/>
                  </a:lnTo>
                  <a:close/>
                </a:path>
              </a:pathLst>
            </a:custGeom>
            <a:solidFill>
              <a:srgbClr val="FFFFFF"/>
            </a:solidFill>
            <a:ln w="9525">
              <a:noFill/>
              <a:round/>
              <a:headEnd/>
              <a:tailEnd/>
            </a:ln>
          </p:spPr>
          <p:txBody>
            <a:bodyPr/>
            <a:lstStyle/>
            <a:p>
              <a:endParaRPr lang="en-US"/>
            </a:p>
          </p:txBody>
        </p:sp>
        <p:sp>
          <p:nvSpPr>
            <p:cNvPr id="159" name="Freeform 159"/>
            <p:cNvSpPr>
              <a:spLocks/>
            </p:cNvSpPr>
            <p:nvPr/>
          </p:nvSpPr>
          <p:spPr bwMode="auto">
            <a:xfrm>
              <a:off x="4436" y="2023"/>
              <a:ext cx="78" cy="60"/>
            </a:xfrm>
            <a:custGeom>
              <a:avLst/>
              <a:gdLst/>
              <a:ahLst/>
              <a:cxnLst>
                <a:cxn ang="0">
                  <a:pos x="19" y="58"/>
                </a:cxn>
                <a:cxn ang="0">
                  <a:pos x="10" y="54"/>
                </a:cxn>
                <a:cxn ang="0">
                  <a:pos x="4" y="48"/>
                </a:cxn>
                <a:cxn ang="0">
                  <a:pos x="1" y="40"/>
                </a:cxn>
                <a:cxn ang="0">
                  <a:pos x="0" y="34"/>
                </a:cxn>
                <a:cxn ang="0">
                  <a:pos x="0" y="27"/>
                </a:cxn>
                <a:cxn ang="0">
                  <a:pos x="1" y="19"/>
                </a:cxn>
                <a:cxn ang="0">
                  <a:pos x="5" y="11"/>
                </a:cxn>
                <a:cxn ang="0">
                  <a:pos x="10" y="5"/>
                </a:cxn>
                <a:cxn ang="0">
                  <a:pos x="16" y="1"/>
                </a:cxn>
                <a:cxn ang="0">
                  <a:pos x="25" y="0"/>
                </a:cxn>
                <a:cxn ang="0">
                  <a:pos x="31" y="1"/>
                </a:cxn>
                <a:cxn ang="0">
                  <a:pos x="37" y="4"/>
                </a:cxn>
                <a:cxn ang="0">
                  <a:pos x="42" y="7"/>
                </a:cxn>
                <a:cxn ang="0">
                  <a:pos x="46" y="12"/>
                </a:cxn>
                <a:cxn ang="0">
                  <a:pos x="49" y="17"/>
                </a:cxn>
                <a:cxn ang="0">
                  <a:pos x="53" y="22"/>
                </a:cxn>
                <a:cxn ang="0">
                  <a:pos x="56" y="28"/>
                </a:cxn>
                <a:cxn ang="0">
                  <a:pos x="59" y="32"/>
                </a:cxn>
                <a:cxn ang="0">
                  <a:pos x="61" y="35"/>
                </a:cxn>
                <a:cxn ang="0">
                  <a:pos x="63" y="37"/>
                </a:cxn>
                <a:cxn ang="0">
                  <a:pos x="64" y="0"/>
                </a:cxn>
                <a:cxn ang="0">
                  <a:pos x="76" y="60"/>
                </a:cxn>
                <a:cxn ang="0">
                  <a:pos x="71" y="59"/>
                </a:cxn>
                <a:cxn ang="0">
                  <a:pos x="66" y="58"/>
                </a:cxn>
                <a:cxn ang="0">
                  <a:pos x="60" y="54"/>
                </a:cxn>
                <a:cxn ang="0">
                  <a:pos x="54" y="49"/>
                </a:cxn>
                <a:cxn ang="0">
                  <a:pos x="47" y="40"/>
                </a:cxn>
                <a:cxn ang="0">
                  <a:pos x="42" y="32"/>
                </a:cxn>
                <a:cxn ang="0">
                  <a:pos x="37" y="26"/>
                </a:cxn>
                <a:cxn ang="0">
                  <a:pos x="34" y="21"/>
                </a:cxn>
                <a:cxn ang="0">
                  <a:pos x="30" y="19"/>
                </a:cxn>
                <a:cxn ang="0">
                  <a:pos x="25" y="17"/>
                </a:cxn>
                <a:cxn ang="0">
                  <a:pos x="22" y="17"/>
                </a:cxn>
                <a:cxn ang="0">
                  <a:pos x="19" y="19"/>
                </a:cxn>
                <a:cxn ang="0">
                  <a:pos x="16" y="20"/>
                </a:cxn>
                <a:cxn ang="0">
                  <a:pos x="14" y="23"/>
                </a:cxn>
                <a:cxn ang="0">
                  <a:pos x="13" y="27"/>
                </a:cxn>
                <a:cxn ang="0">
                  <a:pos x="13" y="32"/>
                </a:cxn>
                <a:cxn ang="0">
                  <a:pos x="14" y="37"/>
                </a:cxn>
                <a:cxn ang="0">
                  <a:pos x="17" y="40"/>
                </a:cxn>
                <a:cxn ang="0">
                  <a:pos x="20" y="41"/>
                </a:cxn>
                <a:cxn ang="0">
                  <a:pos x="24" y="42"/>
                </a:cxn>
                <a:cxn ang="0">
                  <a:pos x="28" y="42"/>
                </a:cxn>
              </a:cxnLst>
              <a:rect l="0" t="0" r="r" b="b"/>
              <a:pathLst>
                <a:path w="78" h="60">
                  <a:moveTo>
                    <a:pt x="28" y="59"/>
                  </a:moveTo>
                  <a:lnTo>
                    <a:pt x="23" y="59"/>
                  </a:lnTo>
                  <a:lnTo>
                    <a:pt x="19" y="58"/>
                  </a:lnTo>
                  <a:lnTo>
                    <a:pt x="15" y="57"/>
                  </a:lnTo>
                  <a:lnTo>
                    <a:pt x="12" y="56"/>
                  </a:lnTo>
                  <a:lnTo>
                    <a:pt x="10" y="54"/>
                  </a:lnTo>
                  <a:lnTo>
                    <a:pt x="7" y="52"/>
                  </a:lnTo>
                  <a:lnTo>
                    <a:pt x="6" y="50"/>
                  </a:lnTo>
                  <a:lnTo>
                    <a:pt x="4" y="48"/>
                  </a:lnTo>
                  <a:lnTo>
                    <a:pt x="3" y="45"/>
                  </a:lnTo>
                  <a:lnTo>
                    <a:pt x="2" y="43"/>
                  </a:lnTo>
                  <a:lnTo>
                    <a:pt x="1" y="40"/>
                  </a:lnTo>
                  <a:lnTo>
                    <a:pt x="0" y="38"/>
                  </a:lnTo>
                  <a:lnTo>
                    <a:pt x="0" y="36"/>
                  </a:lnTo>
                  <a:lnTo>
                    <a:pt x="0" y="34"/>
                  </a:lnTo>
                  <a:lnTo>
                    <a:pt x="0" y="32"/>
                  </a:lnTo>
                  <a:lnTo>
                    <a:pt x="0" y="30"/>
                  </a:lnTo>
                  <a:lnTo>
                    <a:pt x="0" y="27"/>
                  </a:lnTo>
                  <a:lnTo>
                    <a:pt x="0" y="24"/>
                  </a:lnTo>
                  <a:lnTo>
                    <a:pt x="1" y="21"/>
                  </a:lnTo>
                  <a:lnTo>
                    <a:pt x="1" y="19"/>
                  </a:lnTo>
                  <a:lnTo>
                    <a:pt x="2" y="16"/>
                  </a:lnTo>
                  <a:lnTo>
                    <a:pt x="3" y="13"/>
                  </a:lnTo>
                  <a:lnTo>
                    <a:pt x="5" y="11"/>
                  </a:lnTo>
                  <a:lnTo>
                    <a:pt x="6" y="9"/>
                  </a:lnTo>
                  <a:lnTo>
                    <a:pt x="8" y="7"/>
                  </a:lnTo>
                  <a:lnTo>
                    <a:pt x="10" y="5"/>
                  </a:lnTo>
                  <a:lnTo>
                    <a:pt x="12" y="4"/>
                  </a:lnTo>
                  <a:lnTo>
                    <a:pt x="14" y="2"/>
                  </a:lnTo>
                  <a:lnTo>
                    <a:pt x="16" y="1"/>
                  </a:lnTo>
                  <a:lnTo>
                    <a:pt x="19" y="1"/>
                  </a:lnTo>
                  <a:lnTo>
                    <a:pt x="21" y="0"/>
                  </a:lnTo>
                  <a:lnTo>
                    <a:pt x="25" y="0"/>
                  </a:lnTo>
                  <a:lnTo>
                    <a:pt x="27" y="0"/>
                  </a:lnTo>
                  <a:lnTo>
                    <a:pt x="29" y="0"/>
                  </a:lnTo>
                  <a:lnTo>
                    <a:pt x="31" y="1"/>
                  </a:lnTo>
                  <a:lnTo>
                    <a:pt x="33" y="2"/>
                  </a:lnTo>
                  <a:lnTo>
                    <a:pt x="35" y="3"/>
                  </a:lnTo>
                  <a:lnTo>
                    <a:pt x="37" y="4"/>
                  </a:lnTo>
                  <a:lnTo>
                    <a:pt x="39" y="5"/>
                  </a:lnTo>
                  <a:lnTo>
                    <a:pt x="40" y="6"/>
                  </a:lnTo>
                  <a:lnTo>
                    <a:pt x="42" y="7"/>
                  </a:lnTo>
                  <a:lnTo>
                    <a:pt x="43" y="9"/>
                  </a:lnTo>
                  <a:lnTo>
                    <a:pt x="45" y="10"/>
                  </a:lnTo>
                  <a:lnTo>
                    <a:pt x="46" y="12"/>
                  </a:lnTo>
                  <a:lnTo>
                    <a:pt x="47" y="14"/>
                  </a:lnTo>
                  <a:lnTo>
                    <a:pt x="48" y="15"/>
                  </a:lnTo>
                  <a:lnTo>
                    <a:pt x="49" y="17"/>
                  </a:lnTo>
                  <a:lnTo>
                    <a:pt x="50" y="19"/>
                  </a:lnTo>
                  <a:lnTo>
                    <a:pt x="51" y="20"/>
                  </a:lnTo>
                  <a:lnTo>
                    <a:pt x="53" y="22"/>
                  </a:lnTo>
                  <a:lnTo>
                    <a:pt x="54" y="24"/>
                  </a:lnTo>
                  <a:lnTo>
                    <a:pt x="55" y="26"/>
                  </a:lnTo>
                  <a:lnTo>
                    <a:pt x="56" y="28"/>
                  </a:lnTo>
                  <a:lnTo>
                    <a:pt x="57" y="29"/>
                  </a:lnTo>
                  <a:lnTo>
                    <a:pt x="58" y="31"/>
                  </a:lnTo>
                  <a:lnTo>
                    <a:pt x="59" y="32"/>
                  </a:lnTo>
                  <a:lnTo>
                    <a:pt x="59" y="33"/>
                  </a:lnTo>
                  <a:lnTo>
                    <a:pt x="60" y="34"/>
                  </a:lnTo>
                  <a:lnTo>
                    <a:pt x="61" y="35"/>
                  </a:lnTo>
                  <a:lnTo>
                    <a:pt x="62" y="36"/>
                  </a:lnTo>
                  <a:lnTo>
                    <a:pt x="62" y="36"/>
                  </a:lnTo>
                  <a:lnTo>
                    <a:pt x="63" y="37"/>
                  </a:lnTo>
                  <a:lnTo>
                    <a:pt x="64" y="38"/>
                  </a:lnTo>
                  <a:lnTo>
                    <a:pt x="64" y="38"/>
                  </a:lnTo>
                  <a:lnTo>
                    <a:pt x="64" y="0"/>
                  </a:lnTo>
                  <a:lnTo>
                    <a:pt x="78" y="0"/>
                  </a:lnTo>
                  <a:lnTo>
                    <a:pt x="78" y="60"/>
                  </a:lnTo>
                  <a:lnTo>
                    <a:pt x="76" y="60"/>
                  </a:lnTo>
                  <a:lnTo>
                    <a:pt x="75" y="60"/>
                  </a:lnTo>
                  <a:lnTo>
                    <a:pt x="73" y="60"/>
                  </a:lnTo>
                  <a:lnTo>
                    <a:pt x="71" y="59"/>
                  </a:lnTo>
                  <a:lnTo>
                    <a:pt x="69" y="59"/>
                  </a:lnTo>
                  <a:lnTo>
                    <a:pt x="67" y="58"/>
                  </a:lnTo>
                  <a:lnTo>
                    <a:pt x="66" y="58"/>
                  </a:lnTo>
                  <a:lnTo>
                    <a:pt x="64" y="57"/>
                  </a:lnTo>
                  <a:lnTo>
                    <a:pt x="62" y="56"/>
                  </a:lnTo>
                  <a:lnTo>
                    <a:pt x="60" y="54"/>
                  </a:lnTo>
                  <a:lnTo>
                    <a:pt x="58" y="53"/>
                  </a:lnTo>
                  <a:lnTo>
                    <a:pt x="56" y="51"/>
                  </a:lnTo>
                  <a:lnTo>
                    <a:pt x="54" y="49"/>
                  </a:lnTo>
                  <a:lnTo>
                    <a:pt x="52" y="46"/>
                  </a:lnTo>
                  <a:lnTo>
                    <a:pt x="49" y="43"/>
                  </a:lnTo>
                  <a:lnTo>
                    <a:pt x="47" y="40"/>
                  </a:lnTo>
                  <a:lnTo>
                    <a:pt x="45" y="37"/>
                  </a:lnTo>
                  <a:lnTo>
                    <a:pt x="43" y="34"/>
                  </a:lnTo>
                  <a:lnTo>
                    <a:pt x="42" y="32"/>
                  </a:lnTo>
                  <a:lnTo>
                    <a:pt x="40" y="29"/>
                  </a:lnTo>
                  <a:lnTo>
                    <a:pt x="39" y="27"/>
                  </a:lnTo>
                  <a:lnTo>
                    <a:pt x="37" y="26"/>
                  </a:lnTo>
                  <a:lnTo>
                    <a:pt x="36" y="24"/>
                  </a:lnTo>
                  <a:lnTo>
                    <a:pt x="35" y="23"/>
                  </a:lnTo>
                  <a:lnTo>
                    <a:pt x="34" y="21"/>
                  </a:lnTo>
                  <a:lnTo>
                    <a:pt x="32" y="20"/>
                  </a:lnTo>
                  <a:lnTo>
                    <a:pt x="31" y="19"/>
                  </a:lnTo>
                  <a:lnTo>
                    <a:pt x="30" y="19"/>
                  </a:lnTo>
                  <a:lnTo>
                    <a:pt x="28" y="18"/>
                  </a:lnTo>
                  <a:lnTo>
                    <a:pt x="27" y="18"/>
                  </a:lnTo>
                  <a:lnTo>
                    <a:pt x="25" y="17"/>
                  </a:lnTo>
                  <a:lnTo>
                    <a:pt x="24" y="17"/>
                  </a:lnTo>
                  <a:lnTo>
                    <a:pt x="23" y="17"/>
                  </a:lnTo>
                  <a:lnTo>
                    <a:pt x="22" y="17"/>
                  </a:lnTo>
                  <a:lnTo>
                    <a:pt x="21" y="18"/>
                  </a:lnTo>
                  <a:lnTo>
                    <a:pt x="20" y="18"/>
                  </a:lnTo>
                  <a:lnTo>
                    <a:pt x="19" y="19"/>
                  </a:lnTo>
                  <a:lnTo>
                    <a:pt x="18" y="19"/>
                  </a:lnTo>
                  <a:lnTo>
                    <a:pt x="17" y="20"/>
                  </a:lnTo>
                  <a:lnTo>
                    <a:pt x="16" y="20"/>
                  </a:lnTo>
                  <a:lnTo>
                    <a:pt x="16" y="21"/>
                  </a:lnTo>
                  <a:lnTo>
                    <a:pt x="15" y="22"/>
                  </a:lnTo>
                  <a:lnTo>
                    <a:pt x="14" y="23"/>
                  </a:lnTo>
                  <a:lnTo>
                    <a:pt x="14" y="24"/>
                  </a:lnTo>
                  <a:lnTo>
                    <a:pt x="13" y="25"/>
                  </a:lnTo>
                  <a:lnTo>
                    <a:pt x="13" y="27"/>
                  </a:lnTo>
                  <a:lnTo>
                    <a:pt x="13" y="28"/>
                  </a:lnTo>
                  <a:lnTo>
                    <a:pt x="13" y="30"/>
                  </a:lnTo>
                  <a:lnTo>
                    <a:pt x="13" y="32"/>
                  </a:lnTo>
                  <a:lnTo>
                    <a:pt x="13" y="33"/>
                  </a:lnTo>
                  <a:lnTo>
                    <a:pt x="14" y="35"/>
                  </a:lnTo>
                  <a:lnTo>
                    <a:pt x="14" y="37"/>
                  </a:lnTo>
                  <a:lnTo>
                    <a:pt x="15" y="38"/>
                  </a:lnTo>
                  <a:lnTo>
                    <a:pt x="16" y="39"/>
                  </a:lnTo>
                  <a:lnTo>
                    <a:pt x="17" y="40"/>
                  </a:lnTo>
                  <a:lnTo>
                    <a:pt x="18" y="40"/>
                  </a:lnTo>
                  <a:lnTo>
                    <a:pt x="19" y="41"/>
                  </a:lnTo>
                  <a:lnTo>
                    <a:pt x="20" y="41"/>
                  </a:lnTo>
                  <a:lnTo>
                    <a:pt x="21" y="42"/>
                  </a:lnTo>
                  <a:lnTo>
                    <a:pt x="23" y="42"/>
                  </a:lnTo>
                  <a:lnTo>
                    <a:pt x="24" y="42"/>
                  </a:lnTo>
                  <a:lnTo>
                    <a:pt x="25" y="42"/>
                  </a:lnTo>
                  <a:lnTo>
                    <a:pt x="26" y="42"/>
                  </a:lnTo>
                  <a:lnTo>
                    <a:pt x="28" y="42"/>
                  </a:lnTo>
                  <a:lnTo>
                    <a:pt x="28" y="59"/>
                  </a:lnTo>
                  <a:close/>
                </a:path>
              </a:pathLst>
            </a:custGeom>
            <a:solidFill>
              <a:srgbClr val="FFFFFF"/>
            </a:solidFill>
            <a:ln w="9525">
              <a:noFill/>
              <a:round/>
              <a:headEnd/>
              <a:tailEnd/>
            </a:ln>
          </p:spPr>
          <p:txBody>
            <a:bodyPr/>
            <a:lstStyle/>
            <a:p>
              <a:endParaRPr lang="en-US"/>
            </a:p>
          </p:txBody>
        </p:sp>
        <p:sp>
          <p:nvSpPr>
            <p:cNvPr id="160" name="Freeform 160"/>
            <p:cNvSpPr>
              <a:spLocks/>
            </p:cNvSpPr>
            <p:nvPr/>
          </p:nvSpPr>
          <p:spPr bwMode="auto">
            <a:xfrm>
              <a:off x="2678" y="3598"/>
              <a:ext cx="21" cy="1"/>
            </a:xfrm>
            <a:custGeom>
              <a:avLst/>
              <a:gdLst/>
              <a:ahLst/>
              <a:cxnLst>
                <a:cxn ang="0">
                  <a:pos x="21" y="0"/>
                </a:cxn>
                <a:cxn ang="0">
                  <a:pos x="0" y="0"/>
                </a:cxn>
                <a:cxn ang="0">
                  <a:pos x="21" y="0"/>
                </a:cxn>
              </a:cxnLst>
              <a:rect l="0" t="0" r="r" b="b"/>
              <a:pathLst>
                <a:path w="21">
                  <a:moveTo>
                    <a:pt x="21" y="0"/>
                  </a:moveTo>
                  <a:lnTo>
                    <a:pt x="0" y="0"/>
                  </a:lnTo>
                  <a:lnTo>
                    <a:pt x="21" y="0"/>
                  </a:lnTo>
                  <a:close/>
                </a:path>
              </a:pathLst>
            </a:custGeom>
            <a:solidFill>
              <a:srgbClr val="8253A1"/>
            </a:solidFill>
            <a:ln w="0">
              <a:solidFill>
                <a:srgbClr val="8253A1"/>
              </a:solidFill>
              <a:prstDash val="solid"/>
              <a:round/>
              <a:headEnd/>
              <a:tailEnd/>
            </a:ln>
          </p:spPr>
          <p:txBody>
            <a:bodyPr/>
            <a:lstStyle/>
            <a:p>
              <a:endParaRPr lang="en-US"/>
            </a:p>
          </p:txBody>
        </p:sp>
        <p:sp>
          <p:nvSpPr>
            <p:cNvPr id="161" name="Freeform 161"/>
            <p:cNvSpPr>
              <a:spLocks/>
            </p:cNvSpPr>
            <p:nvPr/>
          </p:nvSpPr>
          <p:spPr bwMode="auto">
            <a:xfrm>
              <a:off x="2678" y="3596"/>
              <a:ext cx="187" cy="202"/>
            </a:xfrm>
            <a:custGeom>
              <a:avLst/>
              <a:gdLst/>
              <a:ahLst/>
              <a:cxnLst>
                <a:cxn ang="0">
                  <a:pos x="0" y="202"/>
                </a:cxn>
                <a:cxn ang="0">
                  <a:pos x="187" y="0"/>
                </a:cxn>
                <a:cxn ang="0">
                  <a:pos x="0" y="202"/>
                </a:cxn>
              </a:cxnLst>
              <a:rect l="0" t="0" r="r" b="b"/>
              <a:pathLst>
                <a:path w="187" h="202">
                  <a:moveTo>
                    <a:pt x="0" y="202"/>
                  </a:moveTo>
                  <a:lnTo>
                    <a:pt x="187" y="0"/>
                  </a:lnTo>
                  <a:lnTo>
                    <a:pt x="0" y="202"/>
                  </a:lnTo>
                  <a:close/>
                </a:path>
              </a:pathLst>
            </a:custGeom>
            <a:solidFill>
              <a:srgbClr val="3D0275"/>
            </a:solidFill>
            <a:ln w="33338">
              <a:solidFill>
                <a:srgbClr val="8253A1"/>
              </a:solidFill>
              <a:prstDash val="solid"/>
              <a:round/>
              <a:headEnd/>
              <a:tailEnd/>
            </a:ln>
          </p:spPr>
          <p:txBody>
            <a:bodyPr/>
            <a:lstStyle/>
            <a:p>
              <a:endParaRPr lang="en-US"/>
            </a:p>
          </p:txBody>
        </p:sp>
        <p:sp>
          <p:nvSpPr>
            <p:cNvPr id="162" name="Line 162"/>
            <p:cNvSpPr>
              <a:spLocks noChangeShapeType="1"/>
            </p:cNvSpPr>
            <p:nvPr/>
          </p:nvSpPr>
          <p:spPr bwMode="auto">
            <a:xfrm>
              <a:off x="2861" y="3419"/>
              <a:ext cx="1" cy="173"/>
            </a:xfrm>
            <a:prstGeom prst="line">
              <a:avLst/>
            </a:prstGeom>
            <a:noFill/>
            <a:ln w="33338">
              <a:solidFill>
                <a:srgbClr val="8253A1"/>
              </a:solidFill>
              <a:round/>
              <a:headEnd/>
              <a:tailEnd/>
            </a:ln>
          </p:spPr>
          <p:txBody>
            <a:bodyPr/>
            <a:lstStyle/>
            <a:p>
              <a:endParaRPr lang="en-US"/>
            </a:p>
          </p:txBody>
        </p:sp>
        <p:sp>
          <p:nvSpPr>
            <p:cNvPr id="163" name="Freeform 163"/>
            <p:cNvSpPr>
              <a:spLocks/>
            </p:cNvSpPr>
            <p:nvPr/>
          </p:nvSpPr>
          <p:spPr bwMode="auto">
            <a:xfrm>
              <a:off x="2861" y="3591"/>
              <a:ext cx="444" cy="1"/>
            </a:xfrm>
            <a:custGeom>
              <a:avLst/>
              <a:gdLst/>
              <a:ahLst/>
              <a:cxnLst>
                <a:cxn ang="0">
                  <a:pos x="0" y="1"/>
                </a:cxn>
                <a:cxn ang="0">
                  <a:pos x="5" y="1"/>
                </a:cxn>
                <a:cxn ang="0">
                  <a:pos x="19" y="1"/>
                </a:cxn>
                <a:cxn ang="0">
                  <a:pos x="41" y="1"/>
                </a:cxn>
                <a:cxn ang="0">
                  <a:pos x="69" y="1"/>
                </a:cxn>
                <a:cxn ang="0">
                  <a:pos x="103" y="1"/>
                </a:cxn>
                <a:cxn ang="0">
                  <a:pos x="140" y="0"/>
                </a:cxn>
                <a:cxn ang="0">
                  <a:pos x="180" y="0"/>
                </a:cxn>
                <a:cxn ang="0">
                  <a:pos x="222" y="0"/>
                </a:cxn>
                <a:cxn ang="0">
                  <a:pos x="263" y="0"/>
                </a:cxn>
                <a:cxn ang="0">
                  <a:pos x="303" y="0"/>
                </a:cxn>
                <a:cxn ang="0">
                  <a:pos x="341" y="0"/>
                </a:cxn>
                <a:cxn ang="0">
                  <a:pos x="374" y="0"/>
                </a:cxn>
                <a:cxn ang="0">
                  <a:pos x="402" y="0"/>
                </a:cxn>
                <a:cxn ang="0">
                  <a:pos x="424" y="0"/>
                </a:cxn>
                <a:cxn ang="0">
                  <a:pos x="439" y="1"/>
                </a:cxn>
                <a:cxn ang="0">
                  <a:pos x="444" y="1"/>
                </a:cxn>
              </a:cxnLst>
              <a:rect l="0" t="0" r="r" b="b"/>
              <a:pathLst>
                <a:path w="444" h="1">
                  <a:moveTo>
                    <a:pt x="0" y="1"/>
                  </a:moveTo>
                  <a:lnTo>
                    <a:pt x="5" y="1"/>
                  </a:lnTo>
                  <a:lnTo>
                    <a:pt x="19" y="1"/>
                  </a:lnTo>
                  <a:lnTo>
                    <a:pt x="41" y="1"/>
                  </a:lnTo>
                  <a:lnTo>
                    <a:pt x="69" y="1"/>
                  </a:lnTo>
                  <a:lnTo>
                    <a:pt x="103" y="1"/>
                  </a:lnTo>
                  <a:lnTo>
                    <a:pt x="140" y="0"/>
                  </a:lnTo>
                  <a:lnTo>
                    <a:pt x="180" y="0"/>
                  </a:lnTo>
                  <a:lnTo>
                    <a:pt x="222" y="0"/>
                  </a:lnTo>
                  <a:lnTo>
                    <a:pt x="263" y="0"/>
                  </a:lnTo>
                  <a:lnTo>
                    <a:pt x="303" y="0"/>
                  </a:lnTo>
                  <a:lnTo>
                    <a:pt x="341" y="0"/>
                  </a:lnTo>
                  <a:lnTo>
                    <a:pt x="374" y="0"/>
                  </a:lnTo>
                  <a:lnTo>
                    <a:pt x="402" y="0"/>
                  </a:lnTo>
                  <a:lnTo>
                    <a:pt x="424" y="0"/>
                  </a:lnTo>
                  <a:lnTo>
                    <a:pt x="439" y="1"/>
                  </a:lnTo>
                  <a:lnTo>
                    <a:pt x="444" y="1"/>
                  </a:lnTo>
                </a:path>
              </a:pathLst>
            </a:custGeom>
            <a:noFill/>
            <a:ln w="33338">
              <a:solidFill>
                <a:srgbClr val="8253A1"/>
              </a:solidFill>
              <a:prstDash val="solid"/>
              <a:round/>
              <a:headEnd/>
              <a:tailEnd/>
            </a:ln>
          </p:spPr>
          <p:txBody>
            <a:bodyPr/>
            <a:lstStyle/>
            <a:p>
              <a:endParaRPr lang="en-US"/>
            </a:p>
          </p:txBody>
        </p:sp>
        <p:sp>
          <p:nvSpPr>
            <p:cNvPr id="164" name="Freeform 164"/>
            <p:cNvSpPr>
              <a:spLocks/>
            </p:cNvSpPr>
            <p:nvPr/>
          </p:nvSpPr>
          <p:spPr bwMode="auto">
            <a:xfrm>
              <a:off x="2861" y="3580"/>
              <a:ext cx="1" cy="24"/>
            </a:xfrm>
            <a:custGeom>
              <a:avLst/>
              <a:gdLst/>
              <a:ahLst/>
              <a:cxnLst>
                <a:cxn ang="0">
                  <a:pos x="0" y="24"/>
                </a:cxn>
                <a:cxn ang="0">
                  <a:pos x="0" y="0"/>
                </a:cxn>
                <a:cxn ang="0">
                  <a:pos x="0" y="24"/>
                </a:cxn>
              </a:cxnLst>
              <a:rect l="0" t="0" r="r" b="b"/>
              <a:pathLst>
                <a:path h="24">
                  <a:moveTo>
                    <a:pt x="0" y="24"/>
                  </a:moveTo>
                  <a:lnTo>
                    <a:pt x="0" y="0"/>
                  </a:lnTo>
                  <a:lnTo>
                    <a:pt x="0" y="24"/>
                  </a:lnTo>
                  <a:close/>
                </a:path>
              </a:pathLst>
            </a:custGeom>
            <a:solidFill>
              <a:srgbClr val="8253A1"/>
            </a:solidFill>
            <a:ln w="0">
              <a:solidFill>
                <a:srgbClr val="8253A1"/>
              </a:solidFill>
              <a:prstDash val="solid"/>
              <a:round/>
              <a:headEnd/>
              <a:tailEnd/>
            </a:ln>
          </p:spPr>
          <p:txBody>
            <a:bodyPr/>
            <a:lstStyle/>
            <a:p>
              <a:endParaRPr lang="en-US"/>
            </a:p>
          </p:txBody>
        </p:sp>
        <p:sp>
          <p:nvSpPr>
            <p:cNvPr id="165" name="Freeform 165"/>
            <p:cNvSpPr>
              <a:spLocks/>
            </p:cNvSpPr>
            <p:nvPr/>
          </p:nvSpPr>
          <p:spPr bwMode="auto">
            <a:xfrm>
              <a:off x="3294" y="3592"/>
              <a:ext cx="21" cy="1"/>
            </a:xfrm>
            <a:custGeom>
              <a:avLst/>
              <a:gdLst/>
              <a:ahLst/>
              <a:cxnLst>
                <a:cxn ang="0">
                  <a:pos x="21" y="0"/>
                </a:cxn>
                <a:cxn ang="0">
                  <a:pos x="0" y="0"/>
                </a:cxn>
                <a:cxn ang="0">
                  <a:pos x="21" y="0"/>
                </a:cxn>
              </a:cxnLst>
              <a:rect l="0" t="0" r="r" b="b"/>
              <a:pathLst>
                <a:path w="21">
                  <a:moveTo>
                    <a:pt x="21" y="0"/>
                  </a:moveTo>
                  <a:lnTo>
                    <a:pt x="0" y="0"/>
                  </a:lnTo>
                  <a:lnTo>
                    <a:pt x="21" y="0"/>
                  </a:lnTo>
                  <a:close/>
                </a:path>
              </a:pathLst>
            </a:custGeom>
            <a:solidFill>
              <a:srgbClr val="8253A1"/>
            </a:solidFill>
            <a:ln w="0">
              <a:solidFill>
                <a:srgbClr val="8253A1"/>
              </a:solidFill>
              <a:prstDash val="solid"/>
              <a:round/>
              <a:headEnd/>
              <a:tailEnd/>
            </a:ln>
          </p:spPr>
          <p:txBody>
            <a:bodyPr/>
            <a:lstStyle/>
            <a:p>
              <a:endParaRPr lang="en-US"/>
            </a:p>
          </p:txBody>
        </p:sp>
        <p:sp>
          <p:nvSpPr>
            <p:cNvPr id="166" name="Line 166"/>
            <p:cNvSpPr>
              <a:spLocks noChangeShapeType="1"/>
            </p:cNvSpPr>
            <p:nvPr/>
          </p:nvSpPr>
          <p:spPr bwMode="auto">
            <a:xfrm>
              <a:off x="3477" y="3415"/>
              <a:ext cx="1" cy="174"/>
            </a:xfrm>
            <a:prstGeom prst="line">
              <a:avLst/>
            </a:prstGeom>
            <a:noFill/>
            <a:ln w="33338">
              <a:solidFill>
                <a:srgbClr val="8253A1"/>
              </a:solidFill>
              <a:round/>
              <a:headEnd/>
              <a:tailEnd/>
            </a:ln>
          </p:spPr>
          <p:txBody>
            <a:bodyPr/>
            <a:lstStyle/>
            <a:p>
              <a:endParaRPr lang="en-US"/>
            </a:p>
          </p:txBody>
        </p:sp>
        <p:sp>
          <p:nvSpPr>
            <p:cNvPr id="167" name="Freeform 167"/>
            <p:cNvSpPr>
              <a:spLocks/>
            </p:cNvSpPr>
            <p:nvPr/>
          </p:nvSpPr>
          <p:spPr bwMode="auto">
            <a:xfrm>
              <a:off x="3477" y="3577"/>
              <a:ext cx="1" cy="24"/>
            </a:xfrm>
            <a:custGeom>
              <a:avLst/>
              <a:gdLst/>
              <a:ahLst/>
              <a:cxnLst>
                <a:cxn ang="0">
                  <a:pos x="0" y="24"/>
                </a:cxn>
                <a:cxn ang="0">
                  <a:pos x="0" y="0"/>
                </a:cxn>
                <a:cxn ang="0">
                  <a:pos x="0" y="24"/>
                </a:cxn>
              </a:cxnLst>
              <a:rect l="0" t="0" r="r" b="b"/>
              <a:pathLst>
                <a:path h="24">
                  <a:moveTo>
                    <a:pt x="0" y="24"/>
                  </a:moveTo>
                  <a:lnTo>
                    <a:pt x="0" y="0"/>
                  </a:lnTo>
                  <a:lnTo>
                    <a:pt x="0" y="24"/>
                  </a:lnTo>
                  <a:close/>
                </a:path>
              </a:pathLst>
            </a:custGeom>
            <a:solidFill>
              <a:srgbClr val="8253A1"/>
            </a:solidFill>
            <a:ln w="0">
              <a:solidFill>
                <a:srgbClr val="8253A1"/>
              </a:solidFill>
              <a:prstDash val="solid"/>
              <a:round/>
              <a:headEnd/>
              <a:tailEnd/>
            </a:ln>
          </p:spPr>
          <p:txBody>
            <a:bodyPr/>
            <a:lstStyle/>
            <a:p>
              <a:endParaRPr lang="en-US"/>
            </a:p>
          </p:txBody>
        </p:sp>
        <p:sp>
          <p:nvSpPr>
            <p:cNvPr id="168" name="Freeform 168"/>
            <p:cNvSpPr>
              <a:spLocks/>
            </p:cNvSpPr>
            <p:nvPr/>
          </p:nvSpPr>
          <p:spPr bwMode="auto">
            <a:xfrm>
              <a:off x="3312" y="3592"/>
              <a:ext cx="165" cy="202"/>
            </a:xfrm>
            <a:custGeom>
              <a:avLst/>
              <a:gdLst/>
              <a:ahLst/>
              <a:cxnLst>
                <a:cxn ang="0">
                  <a:pos x="0" y="202"/>
                </a:cxn>
                <a:cxn ang="0">
                  <a:pos x="165" y="0"/>
                </a:cxn>
                <a:cxn ang="0">
                  <a:pos x="0" y="202"/>
                </a:cxn>
              </a:cxnLst>
              <a:rect l="0" t="0" r="r" b="b"/>
              <a:pathLst>
                <a:path w="165" h="202">
                  <a:moveTo>
                    <a:pt x="0" y="202"/>
                  </a:moveTo>
                  <a:lnTo>
                    <a:pt x="165" y="0"/>
                  </a:lnTo>
                  <a:lnTo>
                    <a:pt x="0" y="202"/>
                  </a:lnTo>
                  <a:close/>
                </a:path>
              </a:pathLst>
            </a:custGeom>
            <a:solidFill>
              <a:srgbClr val="3D0275"/>
            </a:solidFill>
            <a:ln w="33338">
              <a:solidFill>
                <a:srgbClr val="8253A1"/>
              </a:solidFill>
              <a:prstDash val="solid"/>
              <a:round/>
              <a:headEnd/>
              <a:tailEnd/>
            </a:ln>
          </p:spPr>
          <p:txBody>
            <a:bodyPr/>
            <a:lstStyle/>
            <a:p>
              <a:endParaRPr lang="en-US"/>
            </a:p>
          </p:txBody>
        </p:sp>
        <p:sp>
          <p:nvSpPr>
            <p:cNvPr id="169" name="Freeform 169"/>
            <p:cNvSpPr>
              <a:spLocks/>
            </p:cNvSpPr>
            <p:nvPr/>
          </p:nvSpPr>
          <p:spPr bwMode="auto">
            <a:xfrm>
              <a:off x="2679" y="3225"/>
              <a:ext cx="21" cy="1"/>
            </a:xfrm>
            <a:custGeom>
              <a:avLst/>
              <a:gdLst/>
              <a:ahLst/>
              <a:cxnLst>
                <a:cxn ang="0">
                  <a:pos x="0" y="0"/>
                </a:cxn>
                <a:cxn ang="0">
                  <a:pos x="21" y="0"/>
                </a:cxn>
                <a:cxn ang="0">
                  <a:pos x="0" y="0"/>
                </a:cxn>
              </a:cxnLst>
              <a:rect l="0" t="0" r="r" b="b"/>
              <a:pathLst>
                <a:path w="21">
                  <a:moveTo>
                    <a:pt x="0" y="0"/>
                  </a:moveTo>
                  <a:lnTo>
                    <a:pt x="21" y="0"/>
                  </a:lnTo>
                  <a:lnTo>
                    <a:pt x="0" y="0"/>
                  </a:lnTo>
                  <a:close/>
                </a:path>
              </a:pathLst>
            </a:custGeom>
            <a:solidFill>
              <a:srgbClr val="C65D62"/>
            </a:solidFill>
            <a:ln w="0">
              <a:solidFill>
                <a:srgbClr val="C65D62"/>
              </a:solidFill>
              <a:prstDash val="solid"/>
              <a:round/>
              <a:headEnd/>
              <a:tailEnd/>
            </a:ln>
          </p:spPr>
          <p:txBody>
            <a:bodyPr/>
            <a:lstStyle/>
            <a:p>
              <a:endParaRPr lang="en-US"/>
            </a:p>
          </p:txBody>
        </p:sp>
        <p:sp>
          <p:nvSpPr>
            <p:cNvPr id="170" name="Freeform 170"/>
            <p:cNvSpPr>
              <a:spLocks/>
            </p:cNvSpPr>
            <p:nvPr/>
          </p:nvSpPr>
          <p:spPr bwMode="auto">
            <a:xfrm>
              <a:off x="2681" y="3221"/>
              <a:ext cx="186" cy="202"/>
            </a:xfrm>
            <a:custGeom>
              <a:avLst/>
              <a:gdLst/>
              <a:ahLst/>
              <a:cxnLst>
                <a:cxn ang="0">
                  <a:pos x="0" y="202"/>
                </a:cxn>
                <a:cxn ang="0">
                  <a:pos x="186" y="0"/>
                </a:cxn>
                <a:cxn ang="0">
                  <a:pos x="0" y="202"/>
                </a:cxn>
              </a:cxnLst>
              <a:rect l="0" t="0" r="r" b="b"/>
              <a:pathLst>
                <a:path w="186" h="202">
                  <a:moveTo>
                    <a:pt x="0" y="202"/>
                  </a:moveTo>
                  <a:lnTo>
                    <a:pt x="186" y="0"/>
                  </a:lnTo>
                  <a:lnTo>
                    <a:pt x="0" y="202"/>
                  </a:lnTo>
                  <a:close/>
                </a:path>
              </a:pathLst>
            </a:custGeom>
            <a:solidFill>
              <a:srgbClr val="3D0275"/>
            </a:solidFill>
            <a:ln w="33338">
              <a:solidFill>
                <a:srgbClr val="C65D62"/>
              </a:solidFill>
              <a:prstDash val="solid"/>
              <a:round/>
              <a:headEnd/>
              <a:tailEnd/>
            </a:ln>
          </p:spPr>
          <p:txBody>
            <a:bodyPr/>
            <a:lstStyle/>
            <a:p>
              <a:endParaRPr lang="en-US"/>
            </a:p>
          </p:txBody>
        </p:sp>
        <p:sp>
          <p:nvSpPr>
            <p:cNvPr id="171" name="Line 171"/>
            <p:cNvSpPr>
              <a:spLocks noChangeShapeType="1"/>
            </p:cNvSpPr>
            <p:nvPr/>
          </p:nvSpPr>
          <p:spPr bwMode="auto">
            <a:xfrm>
              <a:off x="2863" y="3044"/>
              <a:ext cx="1" cy="173"/>
            </a:xfrm>
            <a:prstGeom prst="line">
              <a:avLst/>
            </a:prstGeom>
            <a:noFill/>
            <a:ln w="33338">
              <a:solidFill>
                <a:srgbClr val="C65D62"/>
              </a:solidFill>
              <a:round/>
              <a:headEnd/>
              <a:tailEnd/>
            </a:ln>
          </p:spPr>
          <p:txBody>
            <a:bodyPr/>
            <a:lstStyle/>
            <a:p>
              <a:endParaRPr lang="en-US"/>
            </a:p>
          </p:txBody>
        </p:sp>
        <p:sp>
          <p:nvSpPr>
            <p:cNvPr id="172" name="Freeform 172"/>
            <p:cNvSpPr>
              <a:spLocks/>
            </p:cNvSpPr>
            <p:nvPr/>
          </p:nvSpPr>
          <p:spPr bwMode="auto">
            <a:xfrm>
              <a:off x="2863" y="3216"/>
              <a:ext cx="444" cy="1"/>
            </a:xfrm>
            <a:custGeom>
              <a:avLst/>
              <a:gdLst/>
              <a:ahLst/>
              <a:cxnLst>
                <a:cxn ang="0">
                  <a:pos x="0" y="1"/>
                </a:cxn>
                <a:cxn ang="0">
                  <a:pos x="5" y="1"/>
                </a:cxn>
                <a:cxn ang="0">
                  <a:pos x="19" y="1"/>
                </a:cxn>
                <a:cxn ang="0">
                  <a:pos x="41" y="1"/>
                </a:cxn>
                <a:cxn ang="0">
                  <a:pos x="70" y="1"/>
                </a:cxn>
                <a:cxn ang="0">
                  <a:pos x="103" y="1"/>
                </a:cxn>
                <a:cxn ang="0">
                  <a:pos x="141" y="0"/>
                </a:cxn>
                <a:cxn ang="0">
                  <a:pos x="181" y="0"/>
                </a:cxn>
                <a:cxn ang="0">
                  <a:pos x="222" y="0"/>
                </a:cxn>
                <a:cxn ang="0">
                  <a:pos x="263" y="0"/>
                </a:cxn>
                <a:cxn ang="0">
                  <a:pos x="303" y="0"/>
                </a:cxn>
                <a:cxn ang="0">
                  <a:pos x="341" y="0"/>
                </a:cxn>
                <a:cxn ang="0">
                  <a:pos x="374" y="0"/>
                </a:cxn>
                <a:cxn ang="0">
                  <a:pos x="403" y="0"/>
                </a:cxn>
                <a:cxn ang="0">
                  <a:pos x="425" y="0"/>
                </a:cxn>
                <a:cxn ang="0">
                  <a:pos x="439" y="1"/>
                </a:cxn>
                <a:cxn ang="0">
                  <a:pos x="444" y="1"/>
                </a:cxn>
              </a:cxnLst>
              <a:rect l="0" t="0" r="r" b="b"/>
              <a:pathLst>
                <a:path w="444" h="1">
                  <a:moveTo>
                    <a:pt x="0" y="1"/>
                  </a:moveTo>
                  <a:lnTo>
                    <a:pt x="5" y="1"/>
                  </a:lnTo>
                  <a:lnTo>
                    <a:pt x="19" y="1"/>
                  </a:lnTo>
                  <a:lnTo>
                    <a:pt x="41" y="1"/>
                  </a:lnTo>
                  <a:lnTo>
                    <a:pt x="70" y="1"/>
                  </a:lnTo>
                  <a:lnTo>
                    <a:pt x="103" y="1"/>
                  </a:lnTo>
                  <a:lnTo>
                    <a:pt x="141" y="0"/>
                  </a:lnTo>
                  <a:lnTo>
                    <a:pt x="181" y="0"/>
                  </a:lnTo>
                  <a:lnTo>
                    <a:pt x="222" y="0"/>
                  </a:lnTo>
                  <a:lnTo>
                    <a:pt x="263" y="0"/>
                  </a:lnTo>
                  <a:lnTo>
                    <a:pt x="303" y="0"/>
                  </a:lnTo>
                  <a:lnTo>
                    <a:pt x="341" y="0"/>
                  </a:lnTo>
                  <a:lnTo>
                    <a:pt x="374" y="0"/>
                  </a:lnTo>
                  <a:lnTo>
                    <a:pt x="403" y="0"/>
                  </a:lnTo>
                  <a:lnTo>
                    <a:pt x="425" y="0"/>
                  </a:lnTo>
                  <a:lnTo>
                    <a:pt x="439" y="1"/>
                  </a:lnTo>
                  <a:lnTo>
                    <a:pt x="444" y="1"/>
                  </a:lnTo>
                </a:path>
              </a:pathLst>
            </a:custGeom>
            <a:noFill/>
            <a:ln w="33338">
              <a:solidFill>
                <a:srgbClr val="C65D62"/>
              </a:solidFill>
              <a:prstDash val="solid"/>
              <a:round/>
              <a:headEnd/>
              <a:tailEnd/>
            </a:ln>
          </p:spPr>
          <p:txBody>
            <a:bodyPr/>
            <a:lstStyle/>
            <a:p>
              <a:endParaRPr lang="en-US"/>
            </a:p>
          </p:txBody>
        </p:sp>
        <p:sp>
          <p:nvSpPr>
            <p:cNvPr id="173" name="Freeform 173"/>
            <p:cNvSpPr>
              <a:spLocks/>
            </p:cNvSpPr>
            <p:nvPr/>
          </p:nvSpPr>
          <p:spPr bwMode="auto">
            <a:xfrm>
              <a:off x="2863" y="3206"/>
              <a:ext cx="1" cy="23"/>
            </a:xfrm>
            <a:custGeom>
              <a:avLst/>
              <a:gdLst/>
              <a:ahLst/>
              <a:cxnLst>
                <a:cxn ang="0">
                  <a:pos x="0" y="23"/>
                </a:cxn>
                <a:cxn ang="0">
                  <a:pos x="0" y="0"/>
                </a:cxn>
                <a:cxn ang="0">
                  <a:pos x="0" y="23"/>
                </a:cxn>
              </a:cxnLst>
              <a:rect l="0" t="0" r="r" b="b"/>
              <a:pathLst>
                <a:path h="23">
                  <a:moveTo>
                    <a:pt x="0" y="23"/>
                  </a:moveTo>
                  <a:lnTo>
                    <a:pt x="0" y="0"/>
                  </a:lnTo>
                  <a:lnTo>
                    <a:pt x="0" y="23"/>
                  </a:lnTo>
                  <a:close/>
                </a:path>
              </a:pathLst>
            </a:custGeom>
            <a:solidFill>
              <a:srgbClr val="C65D62"/>
            </a:solidFill>
            <a:ln w="0">
              <a:solidFill>
                <a:srgbClr val="C65D62"/>
              </a:solidFill>
              <a:prstDash val="solid"/>
              <a:round/>
              <a:headEnd/>
              <a:tailEnd/>
            </a:ln>
          </p:spPr>
          <p:txBody>
            <a:bodyPr/>
            <a:lstStyle/>
            <a:p>
              <a:endParaRPr lang="en-US"/>
            </a:p>
          </p:txBody>
        </p:sp>
        <p:sp>
          <p:nvSpPr>
            <p:cNvPr id="174" name="Freeform 174"/>
            <p:cNvSpPr>
              <a:spLocks/>
            </p:cNvSpPr>
            <p:nvPr/>
          </p:nvSpPr>
          <p:spPr bwMode="auto">
            <a:xfrm>
              <a:off x="3296" y="3217"/>
              <a:ext cx="21" cy="1"/>
            </a:xfrm>
            <a:custGeom>
              <a:avLst/>
              <a:gdLst/>
              <a:ahLst/>
              <a:cxnLst>
                <a:cxn ang="0">
                  <a:pos x="21" y="0"/>
                </a:cxn>
                <a:cxn ang="0">
                  <a:pos x="0" y="0"/>
                </a:cxn>
                <a:cxn ang="0">
                  <a:pos x="21" y="0"/>
                </a:cxn>
              </a:cxnLst>
              <a:rect l="0" t="0" r="r" b="b"/>
              <a:pathLst>
                <a:path w="21">
                  <a:moveTo>
                    <a:pt x="21" y="0"/>
                  </a:moveTo>
                  <a:lnTo>
                    <a:pt x="0" y="0"/>
                  </a:lnTo>
                  <a:lnTo>
                    <a:pt x="21" y="0"/>
                  </a:lnTo>
                  <a:close/>
                </a:path>
              </a:pathLst>
            </a:custGeom>
            <a:solidFill>
              <a:srgbClr val="C65D62"/>
            </a:solidFill>
            <a:ln w="0">
              <a:solidFill>
                <a:srgbClr val="C65D62"/>
              </a:solidFill>
              <a:prstDash val="solid"/>
              <a:round/>
              <a:headEnd/>
              <a:tailEnd/>
            </a:ln>
          </p:spPr>
          <p:txBody>
            <a:bodyPr/>
            <a:lstStyle/>
            <a:p>
              <a:endParaRPr lang="en-US"/>
            </a:p>
          </p:txBody>
        </p:sp>
        <p:sp>
          <p:nvSpPr>
            <p:cNvPr id="175" name="Line 175"/>
            <p:cNvSpPr>
              <a:spLocks noChangeShapeType="1"/>
            </p:cNvSpPr>
            <p:nvPr/>
          </p:nvSpPr>
          <p:spPr bwMode="auto">
            <a:xfrm>
              <a:off x="3473" y="3051"/>
              <a:ext cx="1" cy="174"/>
            </a:xfrm>
            <a:prstGeom prst="line">
              <a:avLst/>
            </a:prstGeom>
            <a:noFill/>
            <a:ln w="33338">
              <a:solidFill>
                <a:srgbClr val="C65D62"/>
              </a:solidFill>
              <a:round/>
              <a:headEnd/>
              <a:tailEnd/>
            </a:ln>
          </p:spPr>
          <p:txBody>
            <a:bodyPr/>
            <a:lstStyle/>
            <a:p>
              <a:endParaRPr lang="en-US"/>
            </a:p>
          </p:txBody>
        </p:sp>
        <p:sp>
          <p:nvSpPr>
            <p:cNvPr id="176" name="Freeform 176"/>
            <p:cNvSpPr>
              <a:spLocks/>
            </p:cNvSpPr>
            <p:nvPr/>
          </p:nvSpPr>
          <p:spPr bwMode="auto">
            <a:xfrm>
              <a:off x="3473" y="3213"/>
              <a:ext cx="1" cy="23"/>
            </a:xfrm>
            <a:custGeom>
              <a:avLst/>
              <a:gdLst/>
              <a:ahLst/>
              <a:cxnLst>
                <a:cxn ang="0">
                  <a:pos x="0" y="23"/>
                </a:cxn>
                <a:cxn ang="0">
                  <a:pos x="0" y="0"/>
                </a:cxn>
                <a:cxn ang="0">
                  <a:pos x="0" y="23"/>
                </a:cxn>
              </a:cxnLst>
              <a:rect l="0" t="0" r="r" b="b"/>
              <a:pathLst>
                <a:path h="23">
                  <a:moveTo>
                    <a:pt x="0" y="23"/>
                  </a:moveTo>
                  <a:lnTo>
                    <a:pt x="0" y="0"/>
                  </a:lnTo>
                  <a:lnTo>
                    <a:pt x="0" y="23"/>
                  </a:lnTo>
                  <a:close/>
                </a:path>
              </a:pathLst>
            </a:custGeom>
            <a:solidFill>
              <a:srgbClr val="C65D62"/>
            </a:solidFill>
            <a:ln w="0">
              <a:solidFill>
                <a:srgbClr val="C65D62"/>
              </a:solidFill>
              <a:prstDash val="solid"/>
              <a:round/>
              <a:headEnd/>
              <a:tailEnd/>
            </a:ln>
          </p:spPr>
          <p:txBody>
            <a:bodyPr/>
            <a:lstStyle/>
            <a:p>
              <a:endParaRPr lang="en-US"/>
            </a:p>
          </p:txBody>
        </p:sp>
        <p:sp>
          <p:nvSpPr>
            <p:cNvPr id="177" name="Freeform 177"/>
            <p:cNvSpPr>
              <a:spLocks/>
            </p:cNvSpPr>
            <p:nvPr/>
          </p:nvSpPr>
          <p:spPr bwMode="auto">
            <a:xfrm>
              <a:off x="3308" y="3228"/>
              <a:ext cx="168" cy="202"/>
            </a:xfrm>
            <a:custGeom>
              <a:avLst/>
              <a:gdLst/>
              <a:ahLst/>
              <a:cxnLst>
                <a:cxn ang="0">
                  <a:pos x="0" y="202"/>
                </a:cxn>
                <a:cxn ang="0">
                  <a:pos x="168" y="0"/>
                </a:cxn>
                <a:cxn ang="0">
                  <a:pos x="0" y="202"/>
                </a:cxn>
              </a:cxnLst>
              <a:rect l="0" t="0" r="r" b="b"/>
              <a:pathLst>
                <a:path w="168" h="202">
                  <a:moveTo>
                    <a:pt x="0" y="202"/>
                  </a:moveTo>
                  <a:lnTo>
                    <a:pt x="168" y="0"/>
                  </a:lnTo>
                  <a:lnTo>
                    <a:pt x="0" y="202"/>
                  </a:lnTo>
                  <a:close/>
                </a:path>
              </a:pathLst>
            </a:custGeom>
            <a:solidFill>
              <a:srgbClr val="3D0275"/>
            </a:solidFill>
            <a:ln w="33338">
              <a:solidFill>
                <a:srgbClr val="C65D62"/>
              </a:solidFill>
              <a:prstDash val="solid"/>
              <a:round/>
              <a:headEnd/>
              <a:tailEnd/>
            </a:ln>
          </p:spPr>
          <p:txBody>
            <a:bodyPr/>
            <a:lstStyle/>
            <a:p>
              <a:endParaRPr lang="en-US"/>
            </a:p>
          </p:txBody>
        </p:sp>
        <p:sp>
          <p:nvSpPr>
            <p:cNvPr id="178" name="Freeform 178"/>
            <p:cNvSpPr>
              <a:spLocks/>
            </p:cNvSpPr>
            <p:nvPr/>
          </p:nvSpPr>
          <p:spPr bwMode="auto">
            <a:xfrm>
              <a:off x="2673" y="2862"/>
              <a:ext cx="21" cy="1"/>
            </a:xfrm>
            <a:custGeom>
              <a:avLst/>
              <a:gdLst/>
              <a:ahLst/>
              <a:cxnLst>
                <a:cxn ang="0">
                  <a:pos x="0" y="0"/>
                </a:cxn>
                <a:cxn ang="0">
                  <a:pos x="21" y="0"/>
                </a:cxn>
                <a:cxn ang="0">
                  <a:pos x="0" y="0"/>
                </a:cxn>
              </a:cxnLst>
              <a:rect l="0" t="0" r="r" b="b"/>
              <a:pathLst>
                <a:path w="21">
                  <a:moveTo>
                    <a:pt x="0" y="0"/>
                  </a:moveTo>
                  <a:lnTo>
                    <a:pt x="21" y="0"/>
                  </a:lnTo>
                  <a:lnTo>
                    <a:pt x="0" y="0"/>
                  </a:lnTo>
                  <a:close/>
                </a:path>
              </a:pathLst>
            </a:custGeom>
            <a:solidFill>
              <a:srgbClr val="F0944E"/>
            </a:solidFill>
            <a:ln w="0">
              <a:solidFill>
                <a:srgbClr val="F0944E"/>
              </a:solidFill>
              <a:prstDash val="solid"/>
              <a:round/>
              <a:headEnd/>
              <a:tailEnd/>
            </a:ln>
          </p:spPr>
          <p:txBody>
            <a:bodyPr/>
            <a:lstStyle/>
            <a:p>
              <a:endParaRPr lang="en-US"/>
            </a:p>
          </p:txBody>
        </p:sp>
        <p:sp>
          <p:nvSpPr>
            <p:cNvPr id="179" name="Freeform 179"/>
            <p:cNvSpPr>
              <a:spLocks/>
            </p:cNvSpPr>
            <p:nvPr/>
          </p:nvSpPr>
          <p:spPr bwMode="auto">
            <a:xfrm>
              <a:off x="2679" y="2855"/>
              <a:ext cx="185" cy="204"/>
            </a:xfrm>
            <a:custGeom>
              <a:avLst/>
              <a:gdLst/>
              <a:ahLst/>
              <a:cxnLst>
                <a:cxn ang="0">
                  <a:pos x="0" y="204"/>
                </a:cxn>
                <a:cxn ang="0">
                  <a:pos x="185" y="0"/>
                </a:cxn>
                <a:cxn ang="0">
                  <a:pos x="0" y="204"/>
                </a:cxn>
              </a:cxnLst>
              <a:rect l="0" t="0" r="r" b="b"/>
              <a:pathLst>
                <a:path w="185" h="204">
                  <a:moveTo>
                    <a:pt x="0" y="204"/>
                  </a:moveTo>
                  <a:lnTo>
                    <a:pt x="185" y="0"/>
                  </a:lnTo>
                  <a:lnTo>
                    <a:pt x="0" y="204"/>
                  </a:lnTo>
                  <a:close/>
                </a:path>
              </a:pathLst>
            </a:custGeom>
            <a:solidFill>
              <a:srgbClr val="3D0275"/>
            </a:solidFill>
            <a:ln w="33338">
              <a:solidFill>
                <a:srgbClr val="F0944E"/>
              </a:solidFill>
              <a:prstDash val="solid"/>
              <a:round/>
              <a:headEnd/>
              <a:tailEnd/>
            </a:ln>
          </p:spPr>
          <p:txBody>
            <a:bodyPr/>
            <a:lstStyle/>
            <a:p>
              <a:endParaRPr lang="en-US"/>
            </a:p>
          </p:txBody>
        </p:sp>
        <p:sp>
          <p:nvSpPr>
            <p:cNvPr id="180" name="Line 180"/>
            <p:cNvSpPr>
              <a:spLocks noChangeShapeType="1"/>
            </p:cNvSpPr>
            <p:nvPr/>
          </p:nvSpPr>
          <p:spPr bwMode="auto">
            <a:xfrm>
              <a:off x="2861" y="2692"/>
              <a:ext cx="1" cy="170"/>
            </a:xfrm>
            <a:prstGeom prst="line">
              <a:avLst/>
            </a:prstGeom>
            <a:noFill/>
            <a:ln w="33338">
              <a:solidFill>
                <a:srgbClr val="F0944E"/>
              </a:solidFill>
              <a:round/>
              <a:headEnd/>
              <a:tailEnd/>
            </a:ln>
          </p:spPr>
          <p:txBody>
            <a:bodyPr/>
            <a:lstStyle/>
            <a:p>
              <a:endParaRPr lang="en-US"/>
            </a:p>
          </p:txBody>
        </p:sp>
        <p:sp>
          <p:nvSpPr>
            <p:cNvPr id="181" name="Freeform 181"/>
            <p:cNvSpPr>
              <a:spLocks/>
            </p:cNvSpPr>
            <p:nvPr/>
          </p:nvSpPr>
          <p:spPr bwMode="auto">
            <a:xfrm>
              <a:off x="2861" y="2862"/>
              <a:ext cx="440" cy="1"/>
            </a:xfrm>
            <a:custGeom>
              <a:avLst/>
              <a:gdLst/>
              <a:ahLst/>
              <a:cxnLst>
                <a:cxn ang="0">
                  <a:pos x="0" y="0"/>
                </a:cxn>
                <a:cxn ang="0">
                  <a:pos x="5" y="0"/>
                </a:cxn>
                <a:cxn ang="0">
                  <a:pos x="19" y="0"/>
                </a:cxn>
                <a:cxn ang="0">
                  <a:pos x="41" y="0"/>
                </a:cxn>
                <a:cxn ang="0">
                  <a:pos x="69" y="0"/>
                </a:cxn>
                <a:cxn ang="0">
                  <a:pos x="102" y="0"/>
                </a:cxn>
                <a:cxn ang="0">
                  <a:pos x="139" y="0"/>
                </a:cxn>
                <a:cxn ang="0">
                  <a:pos x="179" y="1"/>
                </a:cxn>
                <a:cxn ang="0">
                  <a:pos x="220" y="1"/>
                </a:cxn>
                <a:cxn ang="0">
                  <a:pos x="261" y="1"/>
                </a:cxn>
                <a:cxn ang="0">
                  <a:pos x="301" y="1"/>
                </a:cxn>
                <a:cxn ang="0">
                  <a:pos x="338" y="1"/>
                </a:cxn>
                <a:cxn ang="0">
                  <a:pos x="371" y="1"/>
                </a:cxn>
                <a:cxn ang="0">
                  <a:pos x="399" y="1"/>
                </a:cxn>
                <a:cxn ang="0">
                  <a:pos x="421" y="1"/>
                </a:cxn>
                <a:cxn ang="0">
                  <a:pos x="435" y="0"/>
                </a:cxn>
                <a:cxn ang="0">
                  <a:pos x="440" y="0"/>
                </a:cxn>
              </a:cxnLst>
              <a:rect l="0" t="0" r="r" b="b"/>
              <a:pathLst>
                <a:path w="440" h="1">
                  <a:moveTo>
                    <a:pt x="0" y="0"/>
                  </a:moveTo>
                  <a:lnTo>
                    <a:pt x="5" y="0"/>
                  </a:lnTo>
                  <a:lnTo>
                    <a:pt x="19" y="0"/>
                  </a:lnTo>
                  <a:lnTo>
                    <a:pt x="41" y="0"/>
                  </a:lnTo>
                  <a:lnTo>
                    <a:pt x="69" y="0"/>
                  </a:lnTo>
                  <a:lnTo>
                    <a:pt x="102" y="0"/>
                  </a:lnTo>
                  <a:lnTo>
                    <a:pt x="139" y="0"/>
                  </a:lnTo>
                  <a:lnTo>
                    <a:pt x="179" y="1"/>
                  </a:lnTo>
                  <a:lnTo>
                    <a:pt x="220" y="1"/>
                  </a:lnTo>
                  <a:lnTo>
                    <a:pt x="261" y="1"/>
                  </a:lnTo>
                  <a:lnTo>
                    <a:pt x="301" y="1"/>
                  </a:lnTo>
                  <a:lnTo>
                    <a:pt x="338" y="1"/>
                  </a:lnTo>
                  <a:lnTo>
                    <a:pt x="371" y="1"/>
                  </a:lnTo>
                  <a:lnTo>
                    <a:pt x="399" y="1"/>
                  </a:lnTo>
                  <a:lnTo>
                    <a:pt x="421" y="1"/>
                  </a:lnTo>
                  <a:lnTo>
                    <a:pt x="435" y="0"/>
                  </a:lnTo>
                  <a:lnTo>
                    <a:pt x="440" y="0"/>
                  </a:lnTo>
                </a:path>
              </a:pathLst>
            </a:custGeom>
            <a:noFill/>
            <a:ln w="33338">
              <a:solidFill>
                <a:srgbClr val="F0944E"/>
              </a:solidFill>
              <a:prstDash val="solid"/>
              <a:round/>
              <a:headEnd/>
              <a:tailEnd/>
            </a:ln>
          </p:spPr>
          <p:txBody>
            <a:bodyPr/>
            <a:lstStyle/>
            <a:p>
              <a:endParaRPr lang="en-US"/>
            </a:p>
          </p:txBody>
        </p:sp>
        <p:sp>
          <p:nvSpPr>
            <p:cNvPr id="182" name="Freeform 182"/>
            <p:cNvSpPr>
              <a:spLocks/>
            </p:cNvSpPr>
            <p:nvPr/>
          </p:nvSpPr>
          <p:spPr bwMode="auto">
            <a:xfrm>
              <a:off x="2861" y="2850"/>
              <a:ext cx="1" cy="24"/>
            </a:xfrm>
            <a:custGeom>
              <a:avLst/>
              <a:gdLst/>
              <a:ahLst/>
              <a:cxnLst>
                <a:cxn ang="0">
                  <a:pos x="0" y="24"/>
                </a:cxn>
                <a:cxn ang="0">
                  <a:pos x="0" y="0"/>
                </a:cxn>
                <a:cxn ang="0">
                  <a:pos x="0" y="24"/>
                </a:cxn>
              </a:cxnLst>
              <a:rect l="0" t="0" r="r" b="b"/>
              <a:pathLst>
                <a:path h="24">
                  <a:moveTo>
                    <a:pt x="0" y="24"/>
                  </a:moveTo>
                  <a:lnTo>
                    <a:pt x="0" y="0"/>
                  </a:lnTo>
                  <a:lnTo>
                    <a:pt x="0" y="24"/>
                  </a:lnTo>
                  <a:close/>
                </a:path>
              </a:pathLst>
            </a:custGeom>
            <a:solidFill>
              <a:srgbClr val="F0944E"/>
            </a:solidFill>
            <a:ln w="0">
              <a:solidFill>
                <a:srgbClr val="F0944E"/>
              </a:solidFill>
              <a:prstDash val="solid"/>
              <a:round/>
              <a:headEnd/>
              <a:tailEnd/>
            </a:ln>
          </p:spPr>
          <p:txBody>
            <a:bodyPr/>
            <a:lstStyle/>
            <a:p>
              <a:endParaRPr lang="en-US"/>
            </a:p>
          </p:txBody>
        </p:sp>
        <p:sp>
          <p:nvSpPr>
            <p:cNvPr id="183" name="Freeform 183"/>
            <p:cNvSpPr>
              <a:spLocks/>
            </p:cNvSpPr>
            <p:nvPr/>
          </p:nvSpPr>
          <p:spPr bwMode="auto">
            <a:xfrm>
              <a:off x="3291" y="2862"/>
              <a:ext cx="21" cy="1"/>
            </a:xfrm>
            <a:custGeom>
              <a:avLst/>
              <a:gdLst/>
              <a:ahLst/>
              <a:cxnLst>
                <a:cxn ang="0">
                  <a:pos x="0" y="0"/>
                </a:cxn>
                <a:cxn ang="0">
                  <a:pos x="21" y="0"/>
                </a:cxn>
                <a:cxn ang="0">
                  <a:pos x="0" y="0"/>
                </a:cxn>
              </a:cxnLst>
              <a:rect l="0" t="0" r="r" b="b"/>
              <a:pathLst>
                <a:path w="21">
                  <a:moveTo>
                    <a:pt x="0" y="0"/>
                  </a:moveTo>
                  <a:lnTo>
                    <a:pt x="21" y="0"/>
                  </a:lnTo>
                  <a:lnTo>
                    <a:pt x="0" y="0"/>
                  </a:lnTo>
                  <a:close/>
                </a:path>
              </a:pathLst>
            </a:custGeom>
            <a:solidFill>
              <a:srgbClr val="F0944E"/>
            </a:solidFill>
            <a:ln w="0">
              <a:solidFill>
                <a:srgbClr val="F0944E"/>
              </a:solidFill>
              <a:prstDash val="solid"/>
              <a:round/>
              <a:headEnd/>
              <a:tailEnd/>
            </a:ln>
          </p:spPr>
          <p:txBody>
            <a:bodyPr/>
            <a:lstStyle/>
            <a:p>
              <a:endParaRPr lang="en-US"/>
            </a:p>
          </p:txBody>
        </p:sp>
        <p:sp>
          <p:nvSpPr>
            <p:cNvPr id="184" name="Freeform 184"/>
            <p:cNvSpPr>
              <a:spLocks/>
            </p:cNvSpPr>
            <p:nvPr/>
          </p:nvSpPr>
          <p:spPr bwMode="auto">
            <a:xfrm>
              <a:off x="3308" y="2855"/>
              <a:ext cx="169" cy="202"/>
            </a:xfrm>
            <a:custGeom>
              <a:avLst/>
              <a:gdLst/>
              <a:ahLst/>
              <a:cxnLst>
                <a:cxn ang="0">
                  <a:pos x="0" y="202"/>
                </a:cxn>
                <a:cxn ang="0">
                  <a:pos x="169" y="0"/>
                </a:cxn>
                <a:cxn ang="0">
                  <a:pos x="0" y="202"/>
                </a:cxn>
              </a:cxnLst>
              <a:rect l="0" t="0" r="r" b="b"/>
              <a:pathLst>
                <a:path w="169" h="202">
                  <a:moveTo>
                    <a:pt x="0" y="202"/>
                  </a:moveTo>
                  <a:lnTo>
                    <a:pt x="169" y="0"/>
                  </a:lnTo>
                  <a:lnTo>
                    <a:pt x="0" y="202"/>
                  </a:lnTo>
                  <a:close/>
                </a:path>
              </a:pathLst>
            </a:custGeom>
            <a:solidFill>
              <a:srgbClr val="3D0275"/>
            </a:solidFill>
            <a:ln w="33338">
              <a:solidFill>
                <a:srgbClr val="F0944E"/>
              </a:solidFill>
              <a:prstDash val="solid"/>
              <a:round/>
              <a:headEnd/>
              <a:tailEnd/>
            </a:ln>
          </p:spPr>
          <p:txBody>
            <a:bodyPr/>
            <a:lstStyle/>
            <a:p>
              <a:endParaRPr lang="en-US"/>
            </a:p>
          </p:txBody>
        </p:sp>
        <p:sp>
          <p:nvSpPr>
            <p:cNvPr id="185" name="Line 185"/>
            <p:cNvSpPr>
              <a:spLocks noChangeShapeType="1"/>
            </p:cNvSpPr>
            <p:nvPr/>
          </p:nvSpPr>
          <p:spPr bwMode="auto">
            <a:xfrm>
              <a:off x="3474" y="2692"/>
              <a:ext cx="1" cy="170"/>
            </a:xfrm>
            <a:prstGeom prst="line">
              <a:avLst/>
            </a:prstGeom>
            <a:noFill/>
            <a:ln w="33338">
              <a:solidFill>
                <a:srgbClr val="F0944E"/>
              </a:solidFill>
              <a:round/>
              <a:headEnd/>
              <a:tailEnd/>
            </a:ln>
          </p:spPr>
          <p:txBody>
            <a:bodyPr/>
            <a:lstStyle/>
            <a:p>
              <a:endParaRPr lang="en-US"/>
            </a:p>
          </p:txBody>
        </p:sp>
        <p:sp>
          <p:nvSpPr>
            <p:cNvPr id="186" name="Freeform 186"/>
            <p:cNvSpPr>
              <a:spLocks/>
            </p:cNvSpPr>
            <p:nvPr/>
          </p:nvSpPr>
          <p:spPr bwMode="auto">
            <a:xfrm>
              <a:off x="3474" y="2850"/>
              <a:ext cx="1" cy="24"/>
            </a:xfrm>
            <a:custGeom>
              <a:avLst/>
              <a:gdLst/>
              <a:ahLst/>
              <a:cxnLst>
                <a:cxn ang="0">
                  <a:pos x="0" y="24"/>
                </a:cxn>
                <a:cxn ang="0">
                  <a:pos x="0" y="0"/>
                </a:cxn>
                <a:cxn ang="0">
                  <a:pos x="0" y="24"/>
                </a:cxn>
              </a:cxnLst>
              <a:rect l="0" t="0" r="r" b="b"/>
              <a:pathLst>
                <a:path h="24">
                  <a:moveTo>
                    <a:pt x="0" y="24"/>
                  </a:moveTo>
                  <a:lnTo>
                    <a:pt x="0" y="0"/>
                  </a:lnTo>
                  <a:lnTo>
                    <a:pt x="0" y="24"/>
                  </a:lnTo>
                  <a:close/>
                </a:path>
              </a:pathLst>
            </a:custGeom>
            <a:solidFill>
              <a:srgbClr val="F0944E"/>
            </a:solidFill>
            <a:ln w="0">
              <a:solidFill>
                <a:srgbClr val="F0944E"/>
              </a:solidFill>
              <a:prstDash val="solid"/>
              <a:round/>
              <a:headEnd/>
              <a:tailEnd/>
            </a:ln>
          </p:spPr>
          <p:txBody>
            <a:bodyPr/>
            <a:lstStyle/>
            <a:p>
              <a:endParaRPr lang="en-US"/>
            </a:p>
          </p:txBody>
        </p:sp>
        <p:sp>
          <p:nvSpPr>
            <p:cNvPr id="187" name="Freeform 187"/>
            <p:cNvSpPr>
              <a:spLocks/>
            </p:cNvSpPr>
            <p:nvPr/>
          </p:nvSpPr>
          <p:spPr bwMode="auto">
            <a:xfrm>
              <a:off x="2672" y="2491"/>
              <a:ext cx="22" cy="1"/>
            </a:xfrm>
            <a:custGeom>
              <a:avLst/>
              <a:gdLst/>
              <a:ahLst/>
              <a:cxnLst>
                <a:cxn ang="0">
                  <a:pos x="0" y="0"/>
                </a:cxn>
                <a:cxn ang="0">
                  <a:pos x="22" y="0"/>
                </a:cxn>
                <a:cxn ang="0">
                  <a:pos x="0" y="0"/>
                </a:cxn>
              </a:cxnLst>
              <a:rect l="0" t="0" r="r" b="b"/>
              <a:pathLst>
                <a:path w="22">
                  <a:moveTo>
                    <a:pt x="0" y="0"/>
                  </a:moveTo>
                  <a:lnTo>
                    <a:pt x="22" y="0"/>
                  </a:lnTo>
                  <a:lnTo>
                    <a:pt x="0" y="0"/>
                  </a:lnTo>
                  <a:close/>
                </a:path>
              </a:pathLst>
            </a:custGeom>
            <a:solidFill>
              <a:srgbClr val="A89789"/>
            </a:solidFill>
            <a:ln w="0">
              <a:solidFill>
                <a:srgbClr val="A89789"/>
              </a:solidFill>
              <a:prstDash val="solid"/>
              <a:round/>
              <a:headEnd/>
              <a:tailEnd/>
            </a:ln>
          </p:spPr>
          <p:txBody>
            <a:bodyPr/>
            <a:lstStyle/>
            <a:p>
              <a:endParaRPr lang="en-US"/>
            </a:p>
          </p:txBody>
        </p:sp>
        <p:sp>
          <p:nvSpPr>
            <p:cNvPr id="188" name="Freeform 188"/>
            <p:cNvSpPr>
              <a:spLocks/>
            </p:cNvSpPr>
            <p:nvPr/>
          </p:nvSpPr>
          <p:spPr bwMode="auto">
            <a:xfrm>
              <a:off x="2684" y="2481"/>
              <a:ext cx="180" cy="208"/>
            </a:xfrm>
            <a:custGeom>
              <a:avLst/>
              <a:gdLst/>
              <a:ahLst/>
              <a:cxnLst>
                <a:cxn ang="0">
                  <a:pos x="0" y="208"/>
                </a:cxn>
                <a:cxn ang="0">
                  <a:pos x="180" y="0"/>
                </a:cxn>
                <a:cxn ang="0">
                  <a:pos x="0" y="208"/>
                </a:cxn>
              </a:cxnLst>
              <a:rect l="0" t="0" r="r" b="b"/>
              <a:pathLst>
                <a:path w="180" h="208">
                  <a:moveTo>
                    <a:pt x="0" y="208"/>
                  </a:moveTo>
                  <a:lnTo>
                    <a:pt x="180" y="0"/>
                  </a:lnTo>
                  <a:lnTo>
                    <a:pt x="0" y="208"/>
                  </a:lnTo>
                  <a:close/>
                </a:path>
              </a:pathLst>
            </a:custGeom>
            <a:solidFill>
              <a:srgbClr val="3D0275"/>
            </a:solidFill>
            <a:ln w="33338">
              <a:solidFill>
                <a:srgbClr val="A89789"/>
              </a:solidFill>
              <a:prstDash val="solid"/>
              <a:round/>
              <a:headEnd/>
              <a:tailEnd/>
            </a:ln>
          </p:spPr>
          <p:txBody>
            <a:bodyPr/>
            <a:lstStyle/>
            <a:p>
              <a:endParaRPr lang="en-US"/>
            </a:p>
          </p:txBody>
        </p:sp>
        <p:sp>
          <p:nvSpPr>
            <p:cNvPr id="189" name="Line 189"/>
            <p:cNvSpPr>
              <a:spLocks noChangeShapeType="1"/>
            </p:cNvSpPr>
            <p:nvPr/>
          </p:nvSpPr>
          <p:spPr bwMode="auto">
            <a:xfrm>
              <a:off x="2862" y="2319"/>
              <a:ext cx="1" cy="170"/>
            </a:xfrm>
            <a:prstGeom prst="line">
              <a:avLst/>
            </a:prstGeom>
            <a:noFill/>
            <a:ln w="33338">
              <a:solidFill>
                <a:srgbClr val="A89789"/>
              </a:solidFill>
              <a:round/>
              <a:headEnd/>
              <a:tailEnd/>
            </a:ln>
          </p:spPr>
          <p:txBody>
            <a:bodyPr/>
            <a:lstStyle/>
            <a:p>
              <a:endParaRPr lang="en-US"/>
            </a:p>
          </p:txBody>
        </p:sp>
        <p:sp>
          <p:nvSpPr>
            <p:cNvPr id="190" name="Freeform 190"/>
            <p:cNvSpPr>
              <a:spLocks/>
            </p:cNvSpPr>
            <p:nvPr/>
          </p:nvSpPr>
          <p:spPr bwMode="auto">
            <a:xfrm>
              <a:off x="2862" y="2489"/>
              <a:ext cx="440" cy="1"/>
            </a:xfrm>
            <a:custGeom>
              <a:avLst/>
              <a:gdLst/>
              <a:ahLst/>
              <a:cxnLst>
                <a:cxn ang="0">
                  <a:pos x="0" y="0"/>
                </a:cxn>
                <a:cxn ang="0">
                  <a:pos x="4" y="0"/>
                </a:cxn>
                <a:cxn ang="0">
                  <a:pos x="18" y="0"/>
                </a:cxn>
                <a:cxn ang="0">
                  <a:pos x="40" y="0"/>
                </a:cxn>
                <a:cxn ang="0">
                  <a:pos x="68" y="0"/>
                </a:cxn>
                <a:cxn ang="0">
                  <a:pos x="101" y="0"/>
                </a:cxn>
                <a:cxn ang="0">
                  <a:pos x="139" y="0"/>
                </a:cxn>
                <a:cxn ang="0">
                  <a:pos x="178" y="0"/>
                </a:cxn>
                <a:cxn ang="0">
                  <a:pos x="220" y="1"/>
                </a:cxn>
                <a:cxn ang="0">
                  <a:pos x="261" y="1"/>
                </a:cxn>
                <a:cxn ang="0">
                  <a:pos x="300" y="1"/>
                </a:cxn>
                <a:cxn ang="0">
                  <a:pos x="338" y="1"/>
                </a:cxn>
                <a:cxn ang="0">
                  <a:pos x="371" y="1"/>
                </a:cxn>
                <a:cxn ang="0">
                  <a:pos x="399" y="1"/>
                </a:cxn>
                <a:cxn ang="0">
                  <a:pos x="421" y="0"/>
                </a:cxn>
                <a:cxn ang="0">
                  <a:pos x="435" y="0"/>
                </a:cxn>
                <a:cxn ang="0">
                  <a:pos x="440" y="0"/>
                </a:cxn>
              </a:cxnLst>
              <a:rect l="0" t="0" r="r" b="b"/>
              <a:pathLst>
                <a:path w="440" h="1">
                  <a:moveTo>
                    <a:pt x="0" y="0"/>
                  </a:moveTo>
                  <a:lnTo>
                    <a:pt x="4" y="0"/>
                  </a:lnTo>
                  <a:lnTo>
                    <a:pt x="18" y="0"/>
                  </a:lnTo>
                  <a:lnTo>
                    <a:pt x="40" y="0"/>
                  </a:lnTo>
                  <a:lnTo>
                    <a:pt x="68" y="0"/>
                  </a:lnTo>
                  <a:lnTo>
                    <a:pt x="101" y="0"/>
                  </a:lnTo>
                  <a:lnTo>
                    <a:pt x="139" y="0"/>
                  </a:lnTo>
                  <a:lnTo>
                    <a:pt x="178" y="0"/>
                  </a:lnTo>
                  <a:lnTo>
                    <a:pt x="220" y="1"/>
                  </a:lnTo>
                  <a:lnTo>
                    <a:pt x="261" y="1"/>
                  </a:lnTo>
                  <a:lnTo>
                    <a:pt x="300" y="1"/>
                  </a:lnTo>
                  <a:lnTo>
                    <a:pt x="338" y="1"/>
                  </a:lnTo>
                  <a:lnTo>
                    <a:pt x="371" y="1"/>
                  </a:lnTo>
                  <a:lnTo>
                    <a:pt x="399" y="1"/>
                  </a:lnTo>
                  <a:lnTo>
                    <a:pt x="421" y="0"/>
                  </a:lnTo>
                  <a:lnTo>
                    <a:pt x="435" y="0"/>
                  </a:lnTo>
                  <a:lnTo>
                    <a:pt x="440" y="0"/>
                  </a:lnTo>
                </a:path>
              </a:pathLst>
            </a:custGeom>
            <a:noFill/>
            <a:ln w="33338">
              <a:solidFill>
                <a:srgbClr val="A89789"/>
              </a:solidFill>
              <a:prstDash val="solid"/>
              <a:round/>
              <a:headEnd/>
              <a:tailEnd/>
            </a:ln>
          </p:spPr>
          <p:txBody>
            <a:bodyPr/>
            <a:lstStyle/>
            <a:p>
              <a:endParaRPr lang="en-US"/>
            </a:p>
          </p:txBody>
        </p:sp>
        <p:sp>
          <p:nvSpPr>
            <p:cNvPr id="191" name="Freeform 191"/>
            <p:cNvSpPr>
              <a:spLocks/>
            </p:cNvSpPr>
            <p:nvPr/>
          </p:nvSpPr>
          <p:spPr bwMode="auto">
            <a:xfrm>
              <a:off x="2862" y="2477"/>
              <a:ext cx="1" cy="24"/>
            </a:xfrm>
            <a:custGeom>
              <a:avLst/>
              <a:gdLst/>
              <a:ahLst/>
              <a:cxnLst>
                <a:cxn ang="0">
                  <a:pos x="0" y="24"/>
                </a:cxn>
                <a:cxn ang="0">
                  <a:pos x="0" y="0"/>
                </a:cxn>
                <a:cxn ang="0">
                  <a:pos x="0" y="24"/>
                </a:cxn>
              </a:cxnLst>
              <a:rect l="0" t="0" r="r" b="b"/>
              <a:pathLst>
                <a:path h="24">
                  <a:moveTo>
                    <a:pt x="0" y="24"/>
                  </a:moveTo>
                  <a:lnTo>
                    <a:pt x="0" y="0"/>
                  </a:lnTo>
                  <a:lnTo>
                    <a:pt x="0" y="24"/>
                  </a:lnTo>
                  <a:close/>
                </a:path>
              </a:pathLst>
            </a:custGeom>
            <a:solidFill>
              <a:srgbClr val="A89789"/>
            </a:solidFill>
            <a:ln w="0">
              <a:solidFill>
                <a:srgbClr val="A89789"/>
              </a:solidFill>
              <a:prstDash val="solid"/>
              <a:round/>
              <a:headEnd/>
              <a:tailEnd/>
            </a:ln>
          </p:spPr>
          <p:txBody>
            <a:bodyPr/>
            <a:lstStyle/>
            <a:p>
              <a:endParaRPr lang="en-US"/>
            </a:p>
          </p:txBody>
        </p:sp>
        <p:sp>
          <p:nvSpPr>
            <p:cNvPr id="192" name="Freeform 192"/>
            <p:cNvSpPr>
              <a:spLocks/>
            </p:cNvSpPr>
            <p:nvPr/>
          </p:nvSpPr>
          <p:spPr bwMode="auto">
            <a:xfrm>
              <a:off x="3291" y="2489"/>
              <a:ext cx="21" cy="1"/>
            </a:xfrm>
            <a:custGeom>
              <a:avLst/>
              <a:gdLst/>
              <a:ahLst/>
              <a:cxnLst>
                <a:cxn ang="0">
                  <a:pos x="0" y="0"/>
                </a:cxn>
                <a:cxn ang="0">
                  <a:pos x="21" y="0"/>
                </a:cxn>
                <a:cxn ang="0">
                  <a:pos x="0" y="0"/>
                </a:cxn>
              </a:cxnLst>
              <a:rect l="0" t="0" r="r" b="b"/>
              <a:pathLst>
                <a:path w="21">
                  <a:moveTo>
                    <a:pt x="0" y="0"/>
                  </a:moveTo>
                  <a:lnTo>
                    <a:pt x="21" y="0"/>
                  </a:lnTo>
                  <a:lnTo>
                    <a:pt x="0" y="0"/>
                  </a:lnTo>
                  <a:close/>
                </a:path>
              </a:pathLst>
            </a:custGeom>
            <a:solidFill>
              <a:srgbClr val="A89789"/>
            </a:solidFill>
            <a:ln w="0">
              <a:solidFill>
                <a:srgbClr val="A89789"/>
              </a:solidFill>
              <a:prstDash val="solid"/>
              <a:round/>
              <a:headEnd/>
              <a:tailEnd/>
            </a:ln>
          </p:spPr>
          <p:txBody>
            <a:bodyPr/>
            <a:lstStyle/>
            <a:p>
              <a:endParaRPr lang="en-US"/>
            </a:p>
          </p:txBody>
        </p:sp>
        <p:sp>
          <p:nvSpPr>
            <p:cNvPr id="193" name="Freeform 193"/>
            <p:cNvSpPr>
              <a:spLocks/>
            </p:cNvSpPr>
            <p:nvPr/>
          </p:nvSpPr>
          <p:spPr bwMode="auto">
            <a:xfrm>
              <a:off x="3307" y="2484"/>
              <a:ext cx="172" cy="202"/>
            </a:xfrm>
            <a:custGeom>
              <a:avLst/>
              <a:gdLst/>
              <a:ahLst/>
              <a:cxnLst>
                <a:cxn ang="0">
                  <a:pos x="0" y="202"/>
                </a:cxn>
                <a:cxn ang="0">
                  <a:pos x="172" y="0"/>
                </a:cxn>
                <a:cxn ang="0">
                  <a:pos x="0" y="202"/>
                </a:cxn>
              </a:cxnLst>
              <a:rect l="0" t="0" r="r" b="b"/>
              <a:pathLst>
                <a:path w="172" h="202">
                  <a:moveTo>
                    <a:pt x="0" y="202"/>
                  </a:moveTo>
                  <a:lnTo>
                    <a:pt x="172" y="0"/>
                  </a:lnTo>
                  <a:lnTo>
                    <a:pt x="0" y="202"/>
                  </a:lnTo>
                  <a:close/>
                </a:path>
              </a:pathLst>
            </a:custGeom>
            <a:solidFill>
              <a:srgbClr val="3D0275"/>
            </a:solidFill>
            <a:ln w="33338">
              <a:solidFill>
                <a:srgbClr val="A89789"/>
              </a:solidFill>
              <a:prstDash val="solid"/>
              <a:round/>
              <a:headEnd/>
              <a:tailEnd/>
            </a:ln>
          </p:spPr>
          <p:txBody>
            <a:bodyPr/>
            <a:lstStyle/>
            <a:p>
              <a:endParaRPr lang="en-US"/>
            </a:p>
          </p:txBody>
        </p:sp>
        <p:sp>
          <p:nvSpPr>
            <p:cNvPr id="194" name="Line 194"/>
            <p:cNvSpPr>
              <a:spLocks noChangeShapeType="1"/>
            </p:cNvSpPr>
            <p:nvPr/>
          </p:nvSpPr>
          <p:spPr bwMode="auto">
            <a:xfrm>
              <a:off x="3476" y="2321"/>
              <a:ext cx="1" cy="170"/>
            </a:xfrm>
            <a:prstGeom prst="line">
              <a:avLst/>
            </a:prstGeom>
            <a:noFill/>
            <a:ln w="33338">
              <a:solidFill>
                <a:srgbClr val="A89789"/>
              </a:solidFill>
              <a:round/>
              <a:headEnd/>
              <a:tailEnd/>
            </a:ln>
          </p:spPr>
          <p:txBody>
            <a:bodyPr/>
            <a:lstStyle/>
            <a:p>
              <a:endParaRPr lang="en-US"/>
            </a:p>
          </p:txBody>
        </p:sp>
        <p:sp>
          <p:nvSpPr>
            <p:cNvPr id="195" name="Freeform 195"/>
            <p:cNvSpPr>
              <a:spLocks/>
            </p:cNvSpPr>
            <p:nvPr/>
          </p:nvSpPr>
          <p:spPr bwMode="auto">
            <a:xfrm>
              <a:off x="3476" y="2479"/>
              <a:ext cx="1" cy="24"/>
            </a:xfrm>
            <a:custGeom>
              <a:avLst/>
              <a:gdLst/>
              <a:ahLst/>
              <a:cxnLst>
                <a:cxn ang="0">
                  <a:pos x="0" y="24"/>
                </a:cxn>
                <a:cxn ang="0">
                  <a:pos x="0" y="0"/>
                </a:cxn>
                <a:cxn ang="0">
                  <a:pos x="0" y="24"/>
                </a:cxn>
              </a:cxnLst>
              <a:rect l="0" t="0" r="r" b="b"/>
              <a:pathLst>
                <a:path h="24">
                  <a:moveTo>
                    <a:pt x="0" y="24"/>
                  </a:moveTo>
                  <a:lnTo>
                    <a:pt x="0" y="0"/>
                  </a:lnTo>
                  <a:lnTo>
                    <a:pt x="0" y="24"/>
                  </a:lnTo>
                  <a:close/>
                </a:path>
              </a:pathLst>
            </a:custGeom>
            <a:solidFill>
              <a:srgbClr val="A89789"/>
            </a:solidFill>
            <a:ln w="0">
              <a:solidFill>
                <a:srgbClr val="A89789"/>
              </a:solidFill>
              <a:prstDash val="solid"/>
              <a:round/>
              <a:headEnd/>
              <a:tailEnd/>
            </a:ln>
          </p:spPr>
          <p:txBody>
            <a:bodyPr/>
            <a:lstStyle/>
            <a:p>
              <a:endParaRPr lang="en-US"/>
            </a:p>
          </p:txBody>
        </p:sp>
        <p:sp>
          <p:nvSpPr>
            <p:cNvPr id="196" name="Freeform 196"/>
            <p:cNvSpPr>
              <a:spLocks/>
            </p:cNvSpPr>
            <p:nvPr/>
          </p:nvSpPr>
          <p:spPr bwMode="auto">
            <a:xfrm>
              <a:off x="2697" y="2137"/>
              <a:ext cx="165" cy="173"/>
            </a:xfrm>
            <a:custGeom>
              <a:avLst/>
              <a:gdLst/>
              <a:ahLst/>
              <a:cxnLst>
                <a:cxn ang="0">
                  <a:pos x="0" y="173"/>
                </a:cxn>
                <a:cxn ang="0">
                  <a:pos x="165" y="0"/>
                </a:cxn>
                <a:cxn ang="0">
                  <a:pos x="0" y="173"/>
                </a:cxn>
              </a:cxnLst>
              <a:rect l="0" t="0" r="r" b="b"/>
              <a:pathLst>
                <a:path w="165" h="173">
                  <a:moveTo>
                    <a:pt x="0" y="173"/>
                  </a:moveTo>
                  <a:lnTo>
                    <a:pt x="165" y="0"/>
                  </a:lnTo>
                  <a:lnTo>
                    <a:pt x="0" y="173"/>
                  </a:lnTo>
                  <a:close/>
                </a:path>
              </a:pathLst>
            </a:custGeom>
            <a:solidFill>
              <a:srgbClr val="3D0275"/>
            </a:solidFill>
            <a:ln w="33338">
              <a:solidFill>
                <a:srgbClr val="E7CE58"/>
              </a:solidFill>
              <a:prstDash val="solid"/>
              <a:round/>
              <a:headEnd/>
              <a:tailEnd/>
            </a:ln>
          </p:spPr>
          <p:txBody>
            <a:bodyPr/>
            <a:lstStyle/>
            <a:p>
              <a:endParaRPr lang="en-US"/>
            </a:p>
          </p:txBody>
        </p:sp>
        <p:sp>
          <p:nvSpPr>
            <p:cNvPr id="197" name="Freeform 197"/>
            <p:cNvSpPr>
              <a:spLocks/>
            </p:cNvSpPr>
            <p:nvPr/>
          </p:nvSpPr>
          <p:spPr bwMode="auto">
            <a:xfrm>
              <a:off x="2863" y="2140"/>
              <a:ext cx="445" cy="1"/>
            </a:xfrm>
            <a:custGeom>
              <a:avLst/>
              <a:gdLst/>
              <a:ahLst/>
              <a:cxnLst>
                <a:cxn ang="0">
                  <a:pos x="0" y="1"/>
                </a:cxn>
                <a:cxn ang="0">
                  <a:pos x="5" y="1"/>
                </a:cxn>
                <a:cxn ang="0">
                  <a:pos x="19" y="1"/>
                </a:cxn>
                <a:cxn ang="0">
                  <a:pos x="41" y="1"/>
                </a:cxn>
                <a:cxn ang="0">
                  <a:pos x="69" y="1"/>
                </a:cxn>
                <a:cxn ang="0">
                  <a:pos x="103" y="1"/>
                </a:cxn>
                <a:cxn ang="0">
                  <a:pos x="141" y="1"/>
                </a:cxn>
                <a:cxn ang="0">
                  <a:pos x="181" y="1"/>
                </a:cxn>
                <a:cxn ang="0">
                  <a:pos x="222" y="1"/>
                </a:cxn>
                <a:cxn ang="0">
                  <a:pos x="264" y="1"/>
                </a:cxn>
                <a:cxn ang="0">
                  <a:pos x="304" y="1"/>
                </a:cxn>
                <a:cxn ang="0">
                  <a:pos x="342" y="1"/>
                </a:cxn>
                <a:cxn ang="0">
                  <a:pos x="375" y="1"/>
                </a:cxn>
                <a:cxn ang="0">
                  <a:pos x="404" y="1"/>
                </a:cxn>
                <a:cxn ang="0">
                  <a:pos x="426" y="0"/>
                </a:cxn>
                <a:cxn ang="0">
                  <a:pos x="440" y="0"/>
                </a:cxn>
                <a:cxn ang="0">
                  <a:pos x="445" y="0"/>
                </a:cxn>
              </a:cxnLst>
              <a:rect l="0" t="0" r="r" b="b"/>
              <a:pathLst>
                <a:path w="445" h="1">
                  <a:moveTo>
                    <a:pt x="0" y="1"/>
                  </a:moveTo>
                  <a:lnTo>
                    <a:pt x="5" y="1"/>
                  </a:lnTo>
                  <a:lnTo>
                    <a:pt x="19" y="1"/>
                  </a:lnTo>
                  <a:lnTo>
                    <a:pt x="41" y="1"/>
                  </a:lnTo>
                  <a:lnTo>
                    <a:pt x="69" y="1"/>
                  </a:lnTo>
                  <a:lnTo>
                    <a:pt x="103" y="1"/>
                  </a:lnTo>
                  <a:lnTo>
                    <a:pt x="141" y="1"/>
                  </a:lnTo>
                  <a:lnTo>
                    <a:pt x="181" y="1"/>
                  </a:lnTo>
                  <a:lnTo>
                    <a:pt x="222" y="1"/>
                  </a:lnTo>
                  <a:lnTo>
                    <a:pt x="264" y="1"/>
                  </a:lnTo>
                  <a:lnTo>
                    <a:pt x="304" y="1"/>
                  </a:lnTo>
                  <a:lnTo>
                    <a:pt x="342" y="1"/>
                  </a:lnTo>
                  <a:lnTo>
                    <a:pt x="375" y="1"/>
                  </a:lnTo>
                  <a:lnTo>
                    <a:pt x="404" y="1"/>
                  </a:lnTo>
                  <a:lnTo>
                    <a:pt x="426" y="0"/>
                  </a:lnTo>
                  <a:lnTo>
                    <a:pt x="440" y="0"/>
                  </a:lnTo>
                  <a:lnTo>
                    <a:pt x="445" y="0"/>
                  </a:lnTo>
                </a:path>
              </a:pathLst>
            </a:custGeom>
            <a:noFill/>
            <a:ln w="33338">
              <a:solidFill>
                <a:srgbClr val="E7CE58"/>
              </a:solidFill>
              <a:prstDash val="solid"/>
              <a:round/>
              <a:headEnd/>
              <a:tailEnd/>
            </a:ln>
          </p:spPr>
          <p:txBody>
            <a:bodyPr/>
            <a:lstStyle/>
            <a:p>
              <a:endParaRPr lang="en-US"/>
            </a:p>
          </p:txBody>
        </p:sp>
        <p:sp>
          <p:nvSpPr>
            <p:cNvPr id="198" name="Freeform 198"/>
            <p:cNvSpPr>
              <a:spLocks/>
            </p:cNvSpPr>
            <p:nvPr/>
          </p:nvSpPr>
          <p:spPr bwMode="auto">
            <a:xfrm>
              <a:off x="2863" y="2129"/>
              <a:ext cx="1" cy="23"/>
            </a:xfrm>
            <a:custGeom>
              <a:avLst/>
              <a:gdLst/>
              <a:ahLst/>
              <a:cxnLst>
                <a:cxn ang="0">
                  <a:pos x="0" y="23"/>
                </a:cxn>
                <a:cxn ang="0">
                  <a:pos x="0" y="0"/>
                </a:cxn>
                <a:cxn ang="0">
                  <a:pos x="0" y="23"/>
                </a:cxn>
              </a:cxnLst>
              <a:rect l="0" t="0" r="r" b="b"/>
              <a:pathLst>
                <a:path h="23">
                  <a:moveTo>
                    <a:pt x="0" y="23"/>
                  </a:moveTo>
                  <a:lnTo>
                    <a:pt x="0" y="0"/>
                  </a:lnTo>
                  <a:lnTo>
                    <a:pt x="0" y="23"/>
                  </a:lnTo>
                  <a:close/>
                </a:path>
              </a:pathLst>
            </a:custGeom>
            <a:solidFill>
              <a:srgbClr val="E7CE58"/>
            </a:solidFill>
            <a:ln w="0">
              <a:solidFill>
                <a:srgbClr val="E7CE58"/>
              </a:solidFill>
              <a:prstDash val="solid"/>
              <a:round/>
              <a:headEnd/>
              <a:tailEnd/>
            </a:ln>
          </p:spPr>
          <p:txBody>
            <a:bodyPr/>
            <a:lstStyle/>
            <a:p>
              <a:endParaRPr lang="en-US"/>
            </a:p>
          </p:txBody>
        </p:sp>
        <p:sp>
          <p:nvSpPr>
            <p:cNvPr id="199" name="Freeform 199"/>
            <p:cNvSpPr>
              <a:spLocks/>
            </p:cNvSpPr>
            <p:nvPr/>
          </p:nvSpPr>
          <p:spPr bwMode="auto">
            <a:xfrm>
              <a:off x="3297" y="2140"/>
              <a:ext cx="21" cy="1"/>
            </a:xfrm>
            <a:custGeom>
              <a:avLst/>
              <a:gdLst/>
              <a:ahLst/>
              <a:cxnLst>
                <a:cxn ang="0">
                  <a:pos x="0" y="0"/>
                </a:cxn>
                <a:cxn ang="0">
                  <a:pos x="21" y="0"/>
                </a:cxn>
                <a:cxn ang="0">
                  <a:pos x="0" y="0"/>
                </a:cxn>
              </a:cxnLst>
              <a:rect l="0" t="0" r="r" b="b"/>
              <a:pathLst>
                <a:path w="21">
                  <a:moveTo>
                    <a:pt x="0" y="0"/>
                  </a:moveTo>
                  <a:lnTo>
                    <a:pt x="21" y="0"/>
                  </a:lnTo>
                  <a:lnTo>
                    <a:pt x="0" y="0"/>
                  </a:lnTo>
                  <a:close/>
                </a:path>
              </a:pathLst>
            </a:custGeom>
            <a:solidFill>
              <a:srgbClr val="E7CE58"/>
            </a:solidFill>
            <a:ln w="0">
              <a:solidFill>
                <a:srgbClr val="E7CE58"/>
              </a:solidFill>
              <a:prstDash val="solid"/>
              <a:round/>
              <a:headEnd/>
              <a:tailEnd/>
            </a:ln>
          </p:spPr>
          <p:txBody>
            <a:bodyPr/>
            <a:lstStyle/>
            <a:p>
              <a:endParaRPr lang="en-US"/>
            </a:p>
          </p:txBody>
        </p:sp>
        <p:sp>
          <p:nvSpPr>
            <p:cNvPr id="200" name="Freeform 200"/>
            <p:cNvSpPr>
              <a:spLocks/>
            </p:cNvSpPr>
            <p:nvPr/>
          </p:nvSpPr>
          <p:spPr bwMode="auto">
            <a:xfrm>
              <a:off x="2683" y="2129"/>
              <a:ext cx="1" cy="24"/>
            </a:xfrm>
            <a:custGeom>
              <a:avLst/>
              <a:gdLst/>
              <a:ahLst/>
              <a:cxnLst>
                <a:cxn ang="0">
                  <a:pos x="0" y="0"/>
                </a:cxn>
                <a:cxn ang="0">
                  <a:pos x="0" y="24"/>
                </a:cxn>
                <a:cxn ang="0">
                  <a:pos x="0" y="0"/>
                </a:cxn>
              </a:cxnLst>
              <a:rect l="0" t="0" r="r" b="b"/>
              <a:pathLst>
                <a:path h="24">
                  <a:moveTo>
                    <a:pt x="0" y="0"/>
                  </a:moveTo>
                  <a:lnTo>
                    <a:pt x="0" y="24"/>
                  </a:lnTo>
                  <a:lnTo>
                    <a:pt x="0" y="0"/>
                  </a:lnTo>
                  <a:close/>
                </a:path>
              </a:pathLst>
            </a:custGeom>
            <a:solidFill>
              <a:srgbClr val="E7CE58"/>
            </a:solidFill>
            <a:ln w="0">
              <a:solidFill>
                <a:srgbClr val="E7CE58"/>
              </a:solidFill>
              <a:prstDash val="solid"/>
              <a:round/>
              <a:headEnd/>
              <a:tailEnd/>
            </a:ln>
          </p:spPr>
          <p:txBody>
            <a:bodyPr/>
            <a:lstStyle/>
            <a:p>
              <a:endParaRPr lang="en-US"/>
            </a:p>
          </p:txBody>
        </p:sp>
        <p:sp>
          <p:nvSpPr>
            <p:cNvPr id="201" name="Freeform 201"/>
            <p:cNvSpPr>
              <a:spLocks/>
            </p:cNvSpPr>
            <p:nvPr/>
          </p:nvSpPr>
          <p:spPr bwMode="auto">
            <a:xfrm>
              <a:off x="3309" y="2137"/>
              <a:ext cx="166" cy="174"/>
            </a:xfrm>
            <a:custGeom>
              <a:avLst/>
              <a:gdLst/>
              <a:ahLst/>
              <a:cxnLst>
                <a:cxn ang="0">
                  <a:pos x="0" y="174"/>
                </a:cxn>
                <a:cxn ang="0">
                  <a:pos x="166" y="0"/>
                </a:cxn>
                <a:cxn ang="0">
                  <a:pos x="0" y="174"/>
                </a:cxn>
              </a:cxnLst>
              <a:rect l="0" t="0" r="r" b="b"/>
              <a:pathLst>
                <a:path w="166" h="174">
                  <a:moveTo>
                    <a:pt x="0" y="174"/>
                  </a:moveTo>
                  <a:lnTo>
                    <a:pt x="166" y="0"/>
                  </a:lnTo>
                  <a:lnTo>
                    <a:pt x="0" y="174"/>
                  </a:lnTo>
                  <a:close/>
                </a:path>
              </a:pathLst>
            </a:custGeom>
            <a:solidFill>
              <a:srgbClr val="3D0275"/>
            </a:solidFill>
            <a:ln w="33338">
              <a:solidFill>
                <a:srgbClr val="E7CE58"/>
              </a:solidFill>
              <a:prstDash val="solid"/>
              <a:round/>
              <a:headEnd/>
              <a:tailEnd/>
            </a:ln>
          </p:spPr>
          <p:txBody>
            <a:bodyPr/>
            <a:lstStyle/>
            <a:p>
              <a:endParaRPr lang="en-US"/>
            </a:p>
          </p:txBody>
        </p:sp>
        <p:sp>
          <p:nvSpPr>
            <p:cNvPr id="202" name="Freeform 202"/>
            <p:cNvSpPr>
              <a:spLocks/>
            </p:cNvSpPr>
            <p:nvPr/>
          </p:nvSpPr>
          <p:spPr bwMode="auto">
            <a:xfrm>
              <a:off x="3476" y="2130"/>
              <a:ext cx="1" cy="24"/>
            </a:xfrm>
            <a:custGeom>
              <a:avLst/>
              <a:gdLst/>
              <a:ahLst/>
              <a:cxnLst>
                <a:cxn ang="0">
                  <a:pos x="0" y="24"/>
                </a:cxn>
                <a:cxn ang="0">
                  <a:pos x="0" y="0"/>
                </a:cxn>
                <a:cxn ang="0">
                  <a:pos x="0" y="24"/>
                </a:cxn>
              </a:cxnLst>
              <a:rect l="0" t="0" r="r" b="b"/>
              <a:pathLst>
                <a:path h="24">
                  <a:moveTo>
                    <a:pt x="0" y="24"/>
                  </a:moveTo>
                  <a:lnTo>
                    <a:pt x="0" y="0"/>
                  </a:lnTo>
                  <a:lnTo>
                    <a:pt x="0" y="24"/>
                  </a:lnTo>
                  <a:close/>
                </a:path>
              </a:pathLst>
            </a:custGeom>
            <a:solidFill>
              <a:srgbClr val="E7CE58"/>
            </a:solidFill>
            <a:ln w="0">
              <a:solidFill>
                <a:srgbClr val="E7CE58"/>
              </a:solidFill>
              <a:prstDash val="solid"/>
              <a:round/>
              <a:headEnd/>
              <a:tailEnd/>
            </a:ln>
          </p:spPr>
          <p:txBody>
            <a:bodyPr/>
            <a:lstStyle/>
            <a:p>
              <a:endParaRPr lang="en-US"/>
            </a:p>
          </p:txBody>
        </p:sp>
        <p:sp>
          <p:nvSpPr>
            <p:cNvPr id="203" name="Rectangle 203"/>
            <p:cNvSpPr>
              <a:spLocks noChangeArrowheads="1"/>
            </p:cNvSpPr>
            <p:nvPr/>
          </p:nvSpPr>
          <p:spPr bwMode="auto">
            <a:xfrm>
              <a:off x="2649" y="2394"/>
              <a:ext cx="18" cy="101"/>
            </a:xfrm>
            <a:prstGeom prst="rect">
              <a:avLst/>
            </a:prstGeom>
            <a:solidFill>
              <a:srgbClr val="000000"/>
            </a:solidFill>
            <a:ln w="9525">
              <a:noFill/>
              <a:miter lim="800000"/>
              <a:headEnd/>
              <a:tailEnd/>
            </a:ln>
          </p:spPr>
          <p:txBody>
            <a:bodyPr/>
            <a:lstStyle/>
            <a:p>
              <a:endParaRPr lang="en-US"/>
            </a:p>
          </p:txBody>
        </p:sp>
        <p:sp>
          <p:nvSpPr>
            <p:cNvPr id="204" name="Freeform 204"/>
            <p:cNvSpPr>
              <a:spLocks/>
            </p:cNvSpPr>
            <p:nvPr/>
          </p:nvSpPr>
          <p:spPr bwMode="auto">
            <a:xfrm>
              <a:off x="2683" y="2418"/>
              <a:ext cx="60" cy="77"/>
            </a:xfrm>
            <a:custGeom>
              <a:avLst/>
              <a:gdLst/>
              <a:ahLst/>
              <a:cxnLst>
                <a:cxn ang="0">
                  <a:pos x="43" y="77"/>
                </a:cxn>
                <a:cxn ang="0">
                  <a:pos x="43" y="30"/>
                </a:cxn>
                <a:cxn ang="0">
                  <a:pos x="43" y="28"/>
                </a:cxn>
                <a:cxn ang="0">
                  <a:pos x="42" y="26"/>
                </a:cxn>
                <a:cxn ang="0">
                  <a:pos x="42" y="23"/>
                </a:cxn>
                <a:cxn ang="0">
                  <a:pos x="41" y="21"/>
                </a:cxn>
                <a:cxn ang="0">
                  <a:pos x="39" y="19"/>
                </a:cxn>
                <a:cxn ang="0">
                  <a:pos x="37" y="18"/>
                </a:cxn>
                <a:cxn ang="0">
                  <a:pos x="33" y="17"/>
                </a:cxn>
                <a:cxn ang="0">
                  <a:pos x="30" y="17"/>
                </a:cxn>
                <a:cxn ang="0">
                  <a:pos x="27" y="17"/>
                </a:cxn>
                <a:cxn ang="0">
                  <a:pos x="25" y="19"/>
                </a:cxn>
                <a:cxn ang="0">
                  <a:pos x="23" y="20"/>
                </a:cxn>
                <a:cxn ang="0">
                  <a:pos x="21" y="22"/>
                </a:cxn>
                <a:cxn ang="0">
                  <a:pos x="19" y="25"/>
                </a:cxn>
                <a:cxn ang="0">
                  <a:pos x="18" y="28"/>
                </a:cxn>
                <a:cxn ang="0">
                  <a:pos x="18" y="32"/>
                </a:cxn>
                <a:cxn ang="0">
                  <a:pos x="18" y="77"/>
                </a:cxn>
                <a:cxn ang="0">
                  <a:pos x="0" y="2"/>
                </a:cxn>
                <a:cxn ang="0">
                  <a:pos x="17" y="13"/>
                </a:cxn>
                <a:cxn ang="0">
                  <a:pos x="18" y="12"/>
                </a:cxn>
                <a:cxn ang="0">
                  <a:pos x="19" y="10"/>
                </a:cxn>
                <a:cxn ang="0">
                  <a:pos x="20" y="8"/>
                </a:cxn>
                <a:cxn ang="0">
                  <a:pos x="22" y="6"/>
                </a:cxn>
                <a:cxn ang="0">
                  <a:pos x="25" y="4"/>
                </a:cxn>
                <a:cxn ang="0">
                  <a:pos x="27" y="2"/>
                </a:cxn>
                <a:cxn ang="0">
                  <a:pos x="31" y="1"/>
                </a:cxn>
                <a:cxn ang="0">
                  <a:pos x="35" y="0"/>
                </a:cxn>
                <a:cxn ang="0">
                  <a:pos x="39" y="0"/>
                </a:cxn>
                <a:cxn ang="0">
                  <a:pos x="44" y="1"/>
                </a:cxn>
                <a:cxn ang="0">
                  <a:pos x="48" y="3"/>
                </a:cxn>
                <a:cxn ang="0">
                  <a:pos x="52" y="5"/>
                </a:cxn>
                <a:cxn ang="0">
                  <a:pos x="55" y="8"/>
                </a:cxn>
                <a:cxn ang="0">
                  <a:pos x="57" y="12"/>
                </a:cxn>
                <a:cxn ang="0">
                  <a:pos x="59" y="17"/>
                </a:cxn>
                <a:cxn ang="0">
                  <a:pos x="60" y="22"/>
                </a:cxn>
                <a:cxn ang="0">
                  <a:pos x="60" y="77"/>
                </a:cxn>
              </a:cxnLst>
              <a:rect l="0" t="0" r="r" b="b"/>
              <a:pathLst>
                <a:path w="60" h="77">
                  <a:moveTo>
                    <a:pt x="60" y="77"/>
                  </a:moveTo>
                  <a:lnTo>
                    <a:pt x="43" y="77"/>
                  </a:lnTo>
                  <a:lnTo>
                    <a:pt x="43" y="31"/>
                  </a:lnTo>
                  <a:lnTo>
                    <a:pt x="43" y="30"/>
                  </a:lnTo>
                  <a:lnTo>
                    <a:pt x="43" y="29"/>
                  </a:lnTo>
                  <a:lnTo>
                    <a:pt x="43" y="28"/>
                  </a:lnTo>
                  <a:lnTo>
                    <a:pt x="42" y="27"/>
                  </a:lnTo>
                  <a:lnTo>
                    <a:pt x="42" y="26"/>
                  </a:lnTo>
                  <a:lnTo>
                    <a:pt x="42" y="24"/>
                  </a:lnTo>
                  <a:lnTo>
                    <a:pt x="42" y="23"/>
                  </a:lnTo>
                  <a:lnTo>
                    <a:pt x="41" y="22"/>
                  </a:lnTo>
                  <a:lnTo>
                    <a:pt x="41" y="21"/>
                  </a:lnTo>
                  <a:lnTo>
                    <a:pt x="40" y="20"/>
                  </a:lnTo>
                  <a:lnTo>
                    <a:pt x="39" y="19"/>
                  </a:lnTo>
                  <a:lnTo>
                    <a:pt x="38" y="18"/>
                  </a:lnTo>
                  <a:lnTo>
                    <a:pt x="37" y="18"/>
                  </a:lnTo>
                  <a:lnTo>
                    <a:pt x="35" y="17"/>
                  </a:lnTo>
                  <a:lnTo>
                    <a:pt x="33" y="17"/>
                  </a:lnTo>
                  <a:lnTo>
                    <a:pt x="32" y="17"/>
                  </a:lnTo>
                  <a:lnTo>
                    <a:pt x="30" y="17"/>
                  </a:lnTo>
                  <a:lnTo>
                    <a:pt x="29" y="17"/>
                  </a:lnTo>
                  <a:lnTo>
                    <a:pt x="27" y="17"/>
                  </a:lnTo>
                  <a:lnTo>
                    <a:pt x="26" y="18"/>
                  </a:lnTo>
                  <a:lnTo>
                    <a:pt x="25" y="19"/>
                  </a:lnTo>
                  <a:lnTo>
                    <a:pt x="24" y="19"/>
                  </a:lnTo>
                  <a:lnTo>
                    <a:pt x="23" y="20"/>
                  </a:lnTo>
                  <a:lnTo>
                    <a:pt x="22" y="21"/>
                  </a:lnTo>
                  <a:lnTo>
                    <a:pt x="21" y="22"/>
                  </a:lnTo>
                  <a:lnTo>
                    <a:pt x="20" y="23"/>
                  </a:lnTo>
                  <a:lnTo>
                    <a:pt x="19" y="25"/>
                  </a:lnTo>
                  <a:lnTo>
                    <a:pt x="19" y="27"/>
                  </a:lnTo>
                  <a:lnTo>
                    <a:pt x="18" y="28"/>
                  </a:lnTo>
                  <a:lnTo>
                    <a:pt x="18" y="30"/>
                  </a:lnTo>
                  <a:lnTo>
                    <a:pt x="18" y="32"/>
                  </a:lnTo>
                  <a:lnTo>
                    <a:pt x="18" y="34"/>
                  </a:lnTo>
                  <a:lnTo>
                    <a:pt x="18" y="77"/>
                  </a:lnTo>
                  <a:lnTo>
                    <a:pt x="0" y="77"/>
                  </a:lnTo>
                  <a:lnTo>
                    <a:pt x="0" y="2"/>
                  </a:lnTo>
                  <a:lnTo>
                    <a:pt x="17" y="2"/>
                  </a:lnTo>
                  <a:lnTo>
                    <a:pt x="17" y="13"/>
                  </a:lnTo>
                  <a:lnTo>
                    <a:pt x="17" y="13"/>
                  </a:lnTo>
                  <a:lnTo>
                    <a:pt x="18" y="12"/>
                  </a:lnTo>
                  <a:lnTo>
                    <a:pt x="18" y="11"/>
                  </a:lnTo>
                  <a:lnTo>
                    <a:pt x="19" y="10"/>
                  </a:lnTo>
                  <a:lnTo>
                    <a:pt x="20" y="9"/>
                  </a:lnTo>
                  <a:lnTo>
                    <a:pt x="20" y="8"/>
                  </a:lnTo>
                  <a:lnTo>
                    <a:pt x="21" y="7"/>
                  </a:lnTo>
                  <a:lnTo>
                    <a:pt x="22" y="6"/>
                  </a:lnTo>
                  <a:lnTo>
                    <a:pt x="23" y="5"/>
                  </a:lnTo>
                  <a:lnTo>
                    <a:pt x="25" y="4"/>
                  </a:lnTo>
                  <a:lnTo>
                    <a:pt x="26" y="3"/>
                  </a:lnTo>
                  <a:lnTo>
                    <a:pt x="27" y="2"/>
                  </a:lnTo>
                  <a:lnTo>
                    <a:pt x="29" y="2"/>
                  </a:lnTo>
                  <a:lnTo>
                    <a:pt x="31" y="1"/>
                  </a:lnTo>
                  <a:lnTo>
                    <a:pt x="33" y="1"/>
                  </a:lnTo>
                  <a:lnTo>
                    <a:pt x="35" y="0"/>
                  </a:lnTo>
                  <a:lnTo>
                    <a:pt x="37" y="0"/>
                  </a:lnTo>
                  <a:lnTo>
                    <a:pt x="39" y="0"/>
                  </a:lnTo>
                  <a:lnTo>
                    <a:pt x="42" y="1"/>
                  </a:lnTo>
                  <a:lnTo>
                    <a:pt x="44" y="1"/>
                  </a:lnTo>
                  <a:lnTo>
                    <a:pt x="46" y="2"/>
                  </a:lnTo>
                  <a:lnTo>
                    <a:pt x="48" y="3"/>
                  </a:lnTo>
                  <a:lnTo>
                    <a:pt x="50" y="4"/>
                  </a:lnTo>
                  <a:lnTo>
                    <a:pt x="52" y="5"/>
                  </a:lnTo>
                  <a:lnTo>
                    <a:pt x="53" y="7"/>
                  </a:lnTo>
                  <a:lnTo>
                    <a:pt x="55" y="8"/>
                  </a:lnTo>
                  <a:lnTo>
                    <a:pt x="56" y="10"/>
                  </a:lnTo>
                  <a:lnTo>
                    <a:pt x="57" y="12"/>
                  </a:lnTo>
                  <a:lnTo>
                    <a:pt x="58" y="14"/>
                  </a:lnTo>
                  <a:lnTo>
                    <a:pt x="59" y="17"/>
                  </a:lnTo>
                  <a:lnTo>
                    <a:pt x="60" y="19"/>
                  </a:lnTo>
                  <a:lnTo>
                    <a:pt x="60" y="22"/>
                  </a:lnTo>
                  <a:lnTo>
                    <a:pt x="60" y="25"/>
                  </a:lnTo>
                  <a:lnTo>
                    <a:pt x="60" y="77"/>
                  </a:lnTo>
                  <a:close/>
                </a:path>
              </a:pathLst>
            </a:custGeom>
            <a:solidFill>
              <a:srgbClr val="000000"/>
            </a:solidFill>
            <a:ln w="9525">
              <a:noFill/>
              <a:round/>
              <a:headEnd/>
              <a:tailEnd/>
            </a:ln>
          </p:spPr>
          <p:txBody>
            <a:bodyPr/>
            <a:lstStyle/>
            <a:p>
              <a:endParaRPr lang="en-US"/>
            </a:p>
          </p:txBody>
        </p:sp>
        <p:sp>
          <p:nvSpPr>
            <p:cNvPr id="205" name="Freeform 205"/>
            <p:cNvSpPr>
              <a:spLocks/>
            </p:cNvSpPr>
            <p:nvPr/>
          </p:nvSpPr>
          <p:spPr bwMode="auto">
            <a:xfrm>
              <a:off x="2753" y="2393"/>
              <a:ext cx="38" cy="102"/>
            </a:xfrm>
            <a:custGeom>
              <a:avLst/>
              <a:gdLst/>
              <a:ahLst/>
              <a:cxnLst>
                <a:cxn ang="0">
                  <a:pos x="26" y="102"/>
                </a:cxn>
                <a:cxn ang="0">
                  <a:pos x="9" y="102"/>
                </a:cxn>
                <a:cxn ang="0">
                  <a:pos x="9" y="41"/>
                </a:cxn>
                <a:cxn ang="0">
                  <a:pos x="0" y="41"/>
                </a:cxn>
                <a:cxn ang="0">
                  <a:pos x="0" y="27"/>
                </a:cxn>
                <a:cxn ang="0">
                  <a:pos x="9" y="27"/>
                </a:cxn>
                <a:cxn ang="0">
                  <a:pos x="9" y="21"/>
                </a:cxn>
                <a:cxn ang="0">
                  <a:pos x="9" y="18"/>
                </a:cxn>
                <a:cxn ang="0">
                  <a:pos x="9" y="16"/>
                </a:cxn>
                <a:cxn ang="0">
                  <a:pos x="10" y="14"/>
                </a:cxn>
                <a:cxn ang="0">
                  <a:pos x="10" y="11"/>
                </a:cxn>
                <a:cxn ang="0">
                  <a:pos x="11" y="10"/>
                </a:cxn>
                <a:cxn ang="0">
                  <a:pos x="12" y="8"/>
                </a:cxn>
                <a:cxn ang="0">
                  <a:pos x="13" y="6"/>
                </a:cxn>
                <a:cxn ang="0">
                  <a:pos x="14" y="5"/>
                </a:cxn>
                <a:cxn ang="0">
                  <a:pos x="16" y="4"/>
                </a:cxn>
                <a:cxn ang="0">
                  <a:pos x="17" y="3"/>
                </a:cxn>
                <a:cxn ang="0">
                  <a:pos x="19" y="2"/>
                </a:cxn>
                <a:cxn ang="0">
                  <a:pos x="20" y="1"/>
                </a:cxn>
                <a:cxn ang="0">
                  <a:pos x="22" y="1"/>
                </a:cxn>
                <a:cxn ang="0">
                  <a:pos x="24" y="0"/>
                </a:cxn>
                <a:cxn ang="0">
                  <a:pos x="26" y="0"/>
                </a:cxn>
                <a:cxn ang="0">
                  <a:pos x="28" y="0"/>
                </a:cxn>
                <a:cxn ang="0">
                  <a:pos x="29" y="0"/>
                </a:cxn>
                <a:cxn ang="0">
                  <a:pos x="30" y="0"/>
                </a:cxn>
                <a:cxn ang="0">
                  <a:pos x="31" y="0"/>
                </a:cxn>
                <a:cxn ang="0">
                  <a:pos x="32" y="0"/>
                </a:cxn>
                <a:cxn ang="0">
                  <a:pos x="32" y="0"/>
                </a:cxn>
                <a:cxn ang="0">
                  <a:pos x="33" y="0"/>
                </a:cxn>
                <a:cxn ang="0">
                  <a:pos x="34" y="0"/>
                </a:cxn>
                <a:cxn ang="0">
                  <a:pos x="34" y="0"/>
                </a:cxn>
                <a:cxn ang="0">
                  <a:pos x="35" y="0"/>
                </a:cxn>
                <a:cxn ang="0">
                  <a:pos x="35" y="0"/>
                </a:cxn>
                <a:cxn ang="0">
                  <a:pos x="36" y="0"/>
                </a:cxn>
                <a:cxn ang="0">
                  <a:pos x="36" y="0"/>
                </a:cxn>
                <a:cxn ang="0">
                  <a:pos x="36" y="0"/>
                </a:cxn>
                <a:cxn ang="0">
                  <a:pos x="37" y="0"/>
                </a:cxn>
                <a:cxn ang="0">
                  <a:pos x="37" y="0"/>
                </a:cxn>
                <a:cxn ang="0">
                  <a:pos x="37" y="0"/>
                </a:cxn>
                <a:cxn ang="0">
                  <a:pos x="37" y="16"/>
                </a:cxn>
                <a:cxn ang="0">
                  <a:pos x="33" y="16"/>
                </a:cxn>
                <a:cxn ang="0">
                  <a:pos x="31" y="16"/>
                </a:cxn>
                <a:cxn ang="0">
                  <a:pos x="31" y="16"/>
                </a:cxn>
                <a:cxn ang="0">
                  <a:pos x="30" y="16"/>
                </a:cxn>
                <a:cxn ang="0">
                  <a:pos x="29" y="16"/>
                </a:cxn>
                <a:cxn ang="0">
                  <a:pos x="28" y="17"/>
                </a:cxn>
                <a:cxn ang="0">
                  <a:pos x="28" y="17"/>
                </a:cxn>
                <a:cxn ang="0">
                  <a:pos x="28" y="17"/>
                </a:cxn>
                <a:cxn ang="0">
                  <a:pos x="27" y="18"/>
                </a:cxn>
                <a:cxn ang="0">
                  <a:pos x="27" y="18"/>
                </a:cxn>
                <a:cxn ang="0">
                  <a:pos x="27" y="19"/>
                </a:cxn>
                <a:cxn ang="0">
                  <a:pos x="27" y="20"/>
                </a:cxn>
                <a:cxn ang="0">
                  <a:pos x="26" y="20"/>
                </a:cxn>
                <a:cxn ang="0">
                  <a:pos x="26" y="21"/>
                </a:cxn>
                <a:cxn ang="0">
                  <a:pos x="26" y="22"/>
                </a:cxn>
                <a:cxn ang="0">
                  <a:pos x="26" y="23"/>
                </a:cxn>
                <a:cxn ang="0">
                  <a:pos x="26" y="24"/>
                </a:cxn>
                <a:cxn ang="0">
                  <a:pos x="26" y="27"/>
                </a:cxn>
                <a:cxn ang="0">
                  <a:pos x="38" y="27"/>
                </a:cxn>
                <a:cxn ang="0">
                  <a:pos x="38" y="41"/>
                </a:cxn>
                <a:cxn ang="0">
                  <a:pos x="26" y="41"/>
                </a:cxn>
                <a:cxn ang="0">
                  <a:pos x="26" y="102"/>
                </a:cxn>
              </a:cxnLst>
              <a:rect l="0" t="0" r="r" b="b"/>
              <a:pathLst>
                <a:path w="38" h="102">
                  <a:moveTo>
                    <a:pt x="26" y="102"/>
                  </a:moveTo>
                  <a:lnTo>
                    <a:pt x="9" y="102"/>
                  </a:lnTo>
                  <a:lnTo>
                    <a:pt x="9" y="41"/>
                  </a:lnTo>
                  <a:lnTo>
                    <a:pt x="0" y="41"/>
                  </a:lnTo>
                  <a:lnTo>
                    <a:pt x="0" y="27"/>
                  </a:lnTo>
                  <a:lnTo>
                    <a:pt x="9" y="27"/>
                  </a:lnTo>
                  <a:lnTo>
                    <a:pt x="9" y="21"/>
                  </a:lnTo>
                  <a:lnTo>
                    <a:pt x="9" y="18"/>
                  </a:lnTo>
                  <a:lnTo>
                    <a:pt x="9" y="16"/>
                  </a:lnTo>
                  <a:lnTo>
                    <a:pt x="10" y="14"/>
                  </a:lnTo>
                  <a:lnTo>
                    <a:pt x="10" y="11"/>
                  </a:lnTo>
                  <a:lnTo>
                    <a:pt x="11" y="10"/>
                  </a:lnTo>
                  <a:lnTo>
                    <a:pt x="12" y="8"/>
                  </a:lnTo>
                  <a:lnTo>
                    <a:pt x="13" y="6"/>
                  </a:lnTo>
                  <a:lnTo>
                    <a:pt x="14" y="5"/>
                  </a:lnTo>
                  <a:lnTo>
                    <a:pt x="16" y="4"/>
                  </a:lnTo>
                  <a:lnTo>
                    <a:pt x="17" y="3"/>
                  </a:lnTo>
                  <a:lnTo>
                    <a:pt x="19" y="2"/>
                  </a:lnTo>
                  <a:lnTo>
                    <a:pt x="20" y="1"/>
                  </a:lnTo>
                  <a:lnTo>
                    <a:pt x="22" y="1"/>
                  </a:lnTo>
                  <a:lnTo>
                    <a:pt x="24" y="0"/>
                  </a:lnTo>
                  <a:lnTo>
                    <a:pt x="26" y="0"/>
                  </a:lnTo>
                  <a:lnTo>
                    <a:pt x="28" y="0"/>
                  </a:lnTo>
                  <a:lnTo>
                    <a:pt x="29" y="0"/>
                  </a:lnTo>
                  <a:lnTo>
                    <a:pt x="30" y="0"/>
                  </a:lnTo>
                  <a:lnTo>
                    <a:pt x="31" y="0"/>
                  </a:lnTo>
                  <a:lnTo>
                    <a:pt x="32" y="0"/>
                  </a:lnTo>
                  <a:lnTo>
                    <a:pt x="32" y="0"/>
                  </a:lnTo>
                  <a:lnTo>
                    <a:pt x="33" y="0"/>
                  </a:lnTo>
                  <a:lnTo>
                    <a:pt x="34" y="0"/>
                  </a:lnTo>
                  <a:lnTo>
                    <a:pt x="34" y="0"/>
                  </a:lnTo>
                  <a:lnTo>
                    <a:pt x="35" y="0"/>
                  </a:lnTo>
                  <a:lnTo>
                    <a:pt x="35" y="0"/>
                  </a:lnTo>
                  <a:lnTo>
                    <a:pt x="36" y="0"/>
                  </a:lnTo>
                  <a:lnTo>
                    <a:pt x="36" y="0"/>
                  </a:lnTo>
                  <a:lnTo>
                    <a:pt x="36" y="0"/>
                  </a:lnTo>
                  <a:lnTo>
                    <a:pt x="37" y="0"/>
                  </a:lnTo>
                  <a:lnTo>
                    <a:pt x="37" y="0"/>
                  </a:lnTo>
                  <a:lnTo>
                    <a:pt x="37" y="0"/>
                  </a:lnTo>
                  <a:lnTo>
                    <a:pt x="37" y="16"/>
                  </a:lnTo>
                  <a:lnTo>
                    <a:pt x="33" y="16"/>
                  </a:lnTo>
                  <a:lnTo>
                    <a:pt x="31" y="16"/>
                  </a:lnTo>
                  <a:lnTo>
                    <a:pt x="31" y="16"/>
                  </a:lnTo>
                  <a:lnTo>
                    <a:pt x="30" y="16"/>
                  </a:lnTo>
                  <a:lnTo>
                    <a:pt x="29" y="16"/>
                  </a:lnTo>
                  <a:lnTo>
                    <a:pt x="28" y="17"/>
                  </a:lnTo>
                  <a:lnTo>
                    <a:pt x="28" y="17"/>
                  </a:lnTo>
                  <a:lnTo>
                    <a:pt x="28" y="17"/>
                  </a:lnTo>
                  <a:lnTo>
                    <a:pt x="27" y="18"/>
                  </a:lnTo>
                  <a:lnTo>
                    <a:pt x="27" y="18"/>
                  </a:lnTo>
                  <a:lnTo>
                    <a:pt x="27" y="19"/>
                  </a:lnTo>
                  <a:lnTo>
                    <a:pt x="27" y="20"/>
                  </a:lnTo>
                  <a:lnTo>
                    <a:pt x="26" y="20"/>
                  </a:lnTo>
                  <a:lnTo>
                    <a:pt x="26" y="21"/>
                  </a:lnTo>
                  <a:lnTo>
                    <a:pt x="26" y="22"/>
                  </a:lnTo>
                  <a:lnTo>
                    <a:pt x="26" y="23"/>
                  </a:lnTo>
                  <a:lnTo>
                    <a:pt x="26" y="24"/>
                  </a:lnTo>
                  <a:lnTo>
                    <a:pt x="26" y="27"/>
                  </a:lnTo>
                  <a:lnTo>
                    <a:pt x="38" y="27"/>
                  </a:lnTo>
                  <a:lnTo>
                    <a:pt x="38" y="41"/>
                  </a:lnTo>
                  <a:lnTo>
                    <a:pt x="26" y="41"/>
                  </a:lnTo>
                  <a:lnTo>
                    <a:pt x="26" y="102"/>
                  </a:lnTo>
                  <a:close/>
                </a:path>
              </a:pathLst>
            </a:custGeom>
            <a:solidFill>
              <a:srgbClr val="000000"/>
            </a:solidFill>
            <a:ln w="9525">
              <a:noFill/>
              <a:round/>
              <a:headEnd/>
              <a:tailEnd/>
            </a:ln>
          </p:spPr>
          <p:txBody>
            <a:bodyPr/>
            <a:lstStyle/>
            <a:p>
              <a:endParaRPr lang="en-US"/>
            </a:p>
          </p:txBody>
        </p:sp>
        <p:sp>
          <p:nvSpPr>
            <p:cNvPr id="206" name="Freeform 206"/>
            <p:cNvSpPr>
              <a:spLocks noEditPoints="1"/>
            </p:cNvSpPr>
            <p:nvPr/>
          </p:nvSpPr>
          <p:spPr bwMode="auto">
            <a:xfrm>
              <a:off x="2797" y="2418"/>
              <a:ext cx="67" cy="79"/>
            </a:xfrm>
            <a:custGeom>
              <a:avLst/>
              <a:gdLst/>
              <a:ahLst/>
              <a:cxnLst>
                <a:cxn ang="0">
                  <a:pos x="27" y="78"/>
                </a:cxn>
                <a:cxn ang="0">
                  <a:pos x="18" y="75"/>
                </a:cxn>
                <a:cxn ang="0">
                  <a:pos x="10" y="69"/>
                </a:cxn>
                <a:cxn ang="0">
                  <a:pos x="4" y="60"/>
                </a:cxn>
                <a:cxn ang="0">
                  <a:pos x="0" y="49"/>
                </a:cxn>
                <a:cxn ang="0">
                  <a:pos x="0" y="35"/>
                </a:cxn>
                <a:cxn ang="0">
                  <a:pos x="3" y="22"/>
                </a:cxn>
                <a:cxn ang="0">
                  <a:pos x="8" y="12"/>
                </a:cxn>
                <a:cxn ang="0">
                  <a:pos x="15" y="6"/>
                </a:cxn>
                <a:cxn ang="0">
                  <a:pos x="24" y="2"/>
                </a:cxn>
                <a:cxn ang="0">
                  <a:pos x="34" y="0"/>
                </a:cxn>
                <a:cxn ang="0">
                  <a:pos x="43" y="2"/>
                </a:cxn>
                <a:cxn ang="0">
                  <a:pos x="52" y="6"/>
                </a:cxn>
                <a:cxn ang="0">
                  <a:pos x="59" y="12"/>
                </a:cxn>
                <a:cxn ang="0">
                  <a:pos x="65" y="22"/>
                </a:cxn>
                <a:cxn ang="0">
                  <a:pos x="67" y="35"/>
                </a:cxn>
                <a:cxn ang="0">
                  <a:pos x="67" y="49"/>
                </a:cxn>
                <a:cxn ang="0">
                  <a:pos x="63" y="60"/>
                </a:cxn>
                <a:cxn ang="0">
                  <a:pos x="57" y="69"/>
                </a:cxn>
                <a:cxn ang="0">
                  <a:pos x="49" y="75"/>
                </a:cxn>
                <a:cxn ang="0">
                  <a:pos x="40" y="78"/>
                </a:cxn>
                <a:cxn ang="0">
                  <a:pos x="34" y="17"/>
                </a:cxn>
                <a:cxn ang="0">
                  <a:pos x="27" y="18"/>
                </a:cxn>
                <a:cxn ang="0">
                  <a:pos x="23" y="22"/>
                </a:cxn>
                <a:cxn ang="0">
                  <a:pos x="20" y="26"/>
                </a:cxn>
                <a:cxn ang="0">
                  <a:pos x="18" y="32"/>
                </a:cxn>
                <a:cxn ang="0">
                  <a:pos x="18" y="38"/>
                </a:cxn>
                <a:cxn ang="0">
                  <a:pos x="18" y="43"/>
                </a:cxn>
                <a:cxn ang="0">
                  <a:pos x="19" y="49"/>
                </a:cxn>
                <a:cxn ang="0">
                  <a:pos x="21" y="54"/>
                </a:cxn>
                <a:cxn ang="0">
                  <a:pos x="24" y="59"/>
                </a:cxn>
                <a:cxn ang="0">
                  <a:pos x="29" y="61"/>
                </a:cxn>
                <a:cxn ang="0">
                  <a:pos x="36" y="62"/>
                </a:cxn>
                <a:cxn ang="0">
                  <a:pos x="42" y="60"/>
                </a:cxn>
                <a:cxn ang="0">
                  <a:pos x="46" y="56"/>
                </a:cxn>
                <a:cxn ang="0">
                  <a:pos x="48" y="51"/>
                </a:cxn>
                <a:cxn ang="0">
                  <a:pos x="49" y="45"/>
                </a:cxn>
                <a:cxn ang="0">
                  <a:pos x="50" y="39"/>
                </a:cxn>
                <a:cxn ang="0">
                  <a:pos x="49" y="34"/>
                </a:cxn>
                <a:cxn ang="0">
                  <a:pos x="48" y="28"/>
                </a:cxn>
                <a:cxn ang="0">
                  <a:pos x="46" y="23"/>
                </a:cxn>
                <a:cxn ang="0">
                  <a:pos x="42" y="19"/>
                </a:cxn>
                <a:cxn ang="0">
                  <a:pos x="36" y="17"/>
                </a:cxn>
              </a:cxnLst>
              <a:rect l="0" t="0" r="r" b="b"/>
              <a:pathLst>
                <a:path w="67" h="79">
                  <a:moveTo>
                    <a:pt x="34" y="79"/>
                  </a:moveTo>
                  <a:lnTo>
                    <a:pt x="30" y="79"/>
                  </a:lnTo>
                  <a:lnTo>
                    <a:pt x="27" y="78"/>
                  </a:lnTo>
                  <a:lnTo>
                    <a:pt x="24" y="77"/>
                  </a:lnTo>
                  <a:lnTo>
                    <a:pt x="21" y="76"/>
                  </a:lnTo>
                  <a:lnTo>
                    <a:pt x="18" y="75"/>
                  </a:lnTo>
                  <a:lnTo>
                    <a:pt x="15" y="73"/>
                  </a:lnTo>
                  <a:lnTo>
                    <a:pt x="12" y="72"/>
                  </a:lnTo>
                  <a:lnTo>
                    <a:pt x="10" y="69"/>
                  </a:lnTo>
                  <a:lnTo>
                    <a:pt x="8" y="67"/>
                  </a:lnTo>
                  <a:lnTo>
                    <a:pt x="6" y="64"/>
                  </a:lnTo>
                  <a:lnTo>
                    <a:pt x="4" y="60"/>
                  </a:lnTo>
                  <a:lnTo>
                    <a:pt x="3" y="57"/>
                  </a:lnTo>
                  <a:lnTo>
                    <a:pt x="1" y="53"/>
                  </a:lnTo>
                  <a:lnTo>
                    <a:pt x="0" y="49"/>
                  </a:lnTo>
                  <a:lnTo>
                    <a:pt x="0" y="44"/>
                  </a:lnTo>
                  <a:lnTo>
                    <a:pt x="0" y="39"/>
                  </a:lnTo>
                  <a:lnTo>
                    <a:pt x="0" y="35"/>
                  </a:lnTo>
                  <a:lnTo>
                    <a:pt x="0" y="30"/>
                  </a:lnTo>
                  <a:lnTo>
                    <a:pt x="1" y="26"/>
                  </a:lnTo>
                  <a:lnTo>
                    <a:pt x="3" y="22"/>
                  </a:lnTo>
                  <a:lnTo>
                    <a:pt x="4" y="19"/>
                  </a:lnTo>
                  <a:lnTo>
                    <a:pt x="6" y="15"/>
                  </a:lnTo>
                  <a:lnTo>
                    <a:pt x="8" y="12"/>
                  </a:lnTo>
                  <a:lnTo>
                    <a:pt x="10" y="10"/>
                  </a:lnTo>
                  <a:lnTo>
                    <a:pt x="12" y="7"/>
                  </a:lnTo>
                  <a:lnTo>
                    <a:pt x="15" y="6"/>
                  </a:lnTo>
                  <a:lnTo>
                    <a:pt x="18" y="4"/>
                  </a:lnTo>
                  <a:lnTo>
                    <a:pt x="21" y="3"/>
                  </a:lnTo>
                  <a:lnTo>
                    <a:pt x="24" y="2"/>
                  </a:lnTo>
                  <a:lnTo>
                    <a:pt x="27" y="1"/>
                  </a:lnTo>
                  <a:lnTo>
                    <a:pt x="30" y="0"/>
                  </a:lnTo>
                  <a:lnTo>
                    <a:pt x="34" y="0"/>
                  </a:lnTo>
                  <a:lnTo>
                    <a:pt x="37" y="0"/>
                  </a:lnTo>
                  <a:lnTo>
                    <a:pt x="40" y="1"/>
                  </a:lnTo>
                  <a:lnTo>
                    <a:pt x="43" y="2"/>
                  </a:lnTo>
                  <a:lnTo>
                    <a:pt x="46" y="3"/>
                  </a:lnTo>
                  <a:lnTo>
                    <a:pt x="49" y="4"/>
                  </a:lnTo>
                  <a:lnTo>
                    <a:pt x="52" y="6"/>
                  </a:lnTo>
                  <a:lnTo>
                    <a:pt x="55" y="7"/>
                  </a:lnTo>
                  <a:lnTo>
                    <a:pt x="57" y="10"/>
                  </a:lnTo>
                  <a:lnTo>
                    <a:pt x="59" y="12"/>
                  </a:lnTo>
                  <a:lnTo>
                    <a:pt x="61" y="15"/>
                  </a:lnTo>
                  <a:lnTo>
                    <a:pt x="63" y="19"/>
                  </a:lnTo>
                  <a:lnTo>
                    <a:pt x="65" y="22"/>
                  </a:lnTo>
                  <a:lnTo>
                    <a:pt x="66" y="26"/>
                  </a:lnTo>
                  <a:lnTo>
                    <a:pt x="67" y="30"/>
                  </a:lnTo>
                  <a:lnTo>
                    <a:pt x="67" y="35"/>
                  </a:lnTo>
                  <a:lnTo>
                    <a:pt x="67" y="39"/>
                  </a:lnTo>
                  <a:lnTo>
                    <a:pt x="67" y="44"/>
                  </a:lnTo>
                  <a:lnTo>
                    <a:pt x="67" y="49"/>
                  </a:lnTo>
                  <a:lnTo>
                    <a:pt x="66" y="53"/>
                  </a:lnTo>
                  <a:lnTo>
                    <a:pt x="65" y="57"/>
                  </a:lnTo>
                  <a:lnTo>
                    <a:pt x="63" y="60"/>
                  </a:lnTo>
                  <a:lnTo>
                    <a:pt x="61" y="64"/>
                  </a:lnTo>
                  <a:lnTo>
                    <a:pt x="59" y="67"/>
                  </a:lnTo>
                  <a:lnTo>
                    <a:pt x="57" y="69"/>
                  </a:lnTo>
                  <a:lnTo>
                    <a:pt x="55" y="72"/>
                  </a:lnTo>
                  <a:lnTo>
                    <a:pt x="52" y="73"/>
                  </a:lnTo>
                  <a:lnTo>
                    <a:pt x="49" y="75"/>
                  </a:lnTo>
                  <a:lnTo>
                    <a:pt x="46" y="76"/>
                  </a:lnTo>
                  <a:lnTo>
                    <a:pt x="43" y="77"/>
                  </a:lnTo>
                  <a:lnTo>
                    <a:pt x="40" y="78"/>
                  </a:lnTo>
                  <a:lnTo>
                    <a:pt x="37" y="79"/>
                  </a:lnTo>
                  <a:lnTo>
                    <a:pt x="34" y="79"/>
                  </a:lnTo>
                  <a:close/>
                  <a:moveTo>
                    <a:pt x="34" y="17"/>
                  </a:moveTo>
                  <a:lnTo>
                    <a:pt x="31" y="17"/>
                  </a:lnTo>
                  <a:lnTo>
                    <a:pt x="29" y="17"/>
                  </a:lnTo>
                  <a:lnTo>
                    <a:pt x="27" y="18"/>
                  </a:lnTo>
                  <a:lnTo>
                    <a:pt x="25" y="19"/>
                  </a:lnTo>
                  <a:lnTo>
                    <a:pt x="24" y="20"/>
                  </a:lnTo>
                  <a:lnTo>
                    <a:pt x="23" y="22"/>
                  </a:lnTo>
                  <a:lnTo>
                    <a:pt x="21" y="23"/>
                  </a:lnTo>
                  <a:lnTo>
                    <a:pt x="21" y="25"/>
                  </a:lnTo>
                  <a:lnTo>
                    <a:pt x="20" y="26"/>
                  </a:lnTo>
                  <a:lnTo>
                    <a:pt x="19" y="28"/>
                  </a:lnTo>
                  <a:lnTo>
                    <a:pt x="19" y="30"/>
                  </a:lnTo>
                  <a:lnTo>
                    <a:pt x="18" y="32"/>
                  </a:lnTo>
                  <a:lnTo>
                    <a:pt x="18" y="34"/>
                  </a:lnTo>
                  <a:lnTo>
                    <a:pt x="18" y="36"/>
                  </a:lnTo>
                  <a:lnTo>
                    <a:pt x="18" y="38"/>
                  </a:lnTo>
                  <a:lnTo>
                    <a:pt x="18" y="39"/>
                  </a:lnTo>
                  <a:lnTo>
                    <a:pt x="18" y="41"/>
                  </a:lnTo>
                  <a:lnTo>
                    <a:pt x="18" y="43"/>
                  </a:lnTo>
                  <a:lnTo>
                    <a:pt x="18" y="45"/>
                  </a:lnTo>
                  <a:lnTo>
                    <a:pt x="18" y="47"/>
                  </a:lnTo>
                  <a:lnTo>
                    <a:pt x="19" y="49"/>
                  </a:lnTo>
                  <a:lnTo>
                    <a:pt x="19" y="51"/>
                  </a:lnTo>
                  <a:lnTo>
                    <a:pt x="20" y="52"/>
                  </a:lnTo>
                  <a:lnTo>
                    <a:pt x="21" y="54"/>
                  </a:lnTo>
                  <a:lnTo>
                    <a:pt x="21" y="56"/>
                  </a:lnTo>
                  <a:lnTo>
                    <a:pt x="23" y="57"/>
                  </a:lnTo>
                  <a:lnTo>
                    <a:pt x="24" y="59"/>
                  </a:lnTo>
                  <a:lnTo>
                    <a:pt x="25" y="60"/>
                  </a:lnTo>
                  <a:lnTo>
                    <a:pt x="27" y="61"/>
                  </a:lnTo>
                  <a:lnTo>
                    <a:pt x="29" y="61"/>
                  </a:lnTo>
                  <a:lnTo>
                    <a:pt x="31" y="62"/>
                  </a:lnTo>
                  <a:lnTo>
                    <a:pt x="34" y="62"/>
                  </a:lnTo>
                  <a:lnTo>
                    <a:pt x="36" y="62"/>
                  </a:lnTo>
                  <a:lnTo>
                    <a:pt x="38" y="61"/>
                  </a:lnTo>
                  <a:lnTo>
                    <a:pt x="40" y="61"/>
                  </a:lnTo>
                  <a:lnTo>
                    <a:pt x="42" y="60"/>
                  </a:lnTo>
                  <a:lnTo>
                    <a:pt x="43" y="59"/>
                  </a:lnTo>
                  <a:lnTo>
                    <a:pt x="45" y="57"/>
                  </a:lnTo>
                  <a:lnTo>
                    <a:pt x="46" y="56"/>
                  </a:lnTo>
                  <a:lnTo>
                    <a:pt x="47" y="54"/>
                  </a:lnTo>
                  <a:lnTo>
                    <a:pt x="47" y="52"/>
                  </a:lnTo>
                  <a:lnTo>
                    <a:pt x="48" y="51"/>
                  </a:lnTo>
                  <a:lnTo>
                    <a:pt x="48" y="49"/>
                  </a:lnTo>
                  <a:lnTo>
                    <a:pt x="49" y="47"/>
                  </a:lnTo>
                  <a:lnTo>
                    <a:pt x="49" y="45"/>
                  </a:lnTo>
                  <a:lnTo>
                    <a:pt x="49" y="43"/>
                  </a:lnTo>
                  <a:lnTo>
                    <a:pt x="49" y="41"/>
                  </a:lnTo>
                  <a:lnTo>
                    <a:pt x="50" y="39"/>
                  </a:lnTo>
                  <a:lnTo>
                    <a:pt x="49" y="38"/>
                  </a:lnTo>
                  <a:lnTo>
                    <a:pt x="49" y="36"/>
                  </a:lnTo>
                  <a:lnTo>
                    <a:pt x="49" y="34"/>
                  </a:lnTo>
                  <a:lnTo>
                    <a:pt x="49" y="32"/>
                  </a:lnTo>
                  <a:lnTo>
                    <a:pt x="48" y="30"/>
                  </a:lnTo>
                  <a:lnTo>
                    <a:pt x="48" y="28"/>
                  </a:lnTo>
                  <a:lnTo>
                    <a:pt x="47" y="26"/>
                  </a:lnTo>
                  <a:lnTo>
                    <a:pt x="47" y="25"/>
                  </a:lnTo>
                  <a:lnTo>
                    <a:pt x="46" y="23"/>
                  </a:lnTo>
                  <a:lnTo>
                    <a:pt x="45" y="22"/>
                  </a:lnTo>
                  <a:lnTo>
                    <a:pt x="43" y="20"/>
                  </a:lnTo>
                  <a:lnTo>
                    <a:pt x="42" y="19"/>
                  </a:lnTo>
                  <a:lnTo>
                    <a:pt x="40" y="18"/>
                  </a:lnTo>
                  <a:lnTo>
                    <a:pt x="38" y="17"/>
                  </a:lnTo>
                  <a:lnTo>
                    <a:pt x="36" y="17"/>
                  </a:lnTo>
                  <a:lnTo>
                    <a:pt x="34" y="17"/>
                  </a:lnTo>
                  <a:close/>
                </a:path>
              </a:pathLst>
            </a:custGeom>
            <a:solidFill>
              <a:srgbClr val="000000"/>
            </a:solidFill>
            <a:ln w="9525">
              <a:noFill/>
              <a:round/>
              <a:headEnd/>
              <a:tailEnd/>
            </a:ln>
          </p:spPr>
          <p:txBody>
            <a:bodyPr/>
            <a:lstStyle/>
            <a:p>
              <a:endParaRPr lang="en-US"/>
            </a:p>
          </p:txBody>
        </p:sp>
        <p:sp>
          <p:nvSpPr>
            <p:cNvPr id="207" name="Freeform 207"/>
            <p:cNvSpPr>
              <a:spLocks/>
            </p:cNvSpPr>
            <p:nvPr/>
          </p:nvSpPr>
          <p:spPr bwMode="auto">
            <a:xfrm>
              <a:off x="2877" y="2418"/>
              <a:ext cx="38" cy="77"/>
            </a:xfrm>
            <a:custGeom>
              <a:avLst/>
              <a:gdLst/>
              <a:ahLst/>
              <a:cxnLst>
                <a:cxn ang="0">
                  <a:pos x="16" y="2"/>
                </a:cxn>
                <a:cxn ang="0">
                  <a:pos x="16" y="15"/>
                </a:cxn>
                <a:cxn ang="0">
                  <a:pos x="18" y="12"/>
                </a:cxn>
                <a:cxn ang="0">
                  <a:pos x="19" y="10"/>
                </a:cxn>
                <a:cxn ang="0">
                  <a:pos x="21" y="7"/>
                </a:cxn>
                <a:cxn ang="0">
                  <a:pos x="23" y="5"/>
                </a:cxn>
                <a:cxn ang="0">
                  <a:pos x="25" y="3"/>
                </a:cxn>
                <a:cxn ang="0">
                  <a:pos x="28" y="2"/>
                </a:cxn>
                <a:cxn ang="0">
                  <a:pos x="31" y="1"/>
                </a:cxn>
                <a:cxn ang="0">
                  <a:pos x="35" y="0"/>
                </a:cxn>
                <a:cxn ang="0">
                  <a:pos x="35" y="0"/>
                </a:cxn>
                <a:cxn ang="0">
                  <a:pos x="35" y="0"/>
                </a:cxn>
                <a:cxn ang="0">
                  <a:pos x="36" y="0"/>
                </a:cxn>
                <a:cxn ang="0">
                  <a:pos x="36" y="0"/>
                </a:cxn>
                <a:cxn ang="0">
                  <a:pos x="37" y="0"/>
                </a:cxn>
                <a:cxn ang="0">
                  <a:pos x="37" y="1"/>
                </a:cxn>
                <a:cxn ang="0">
                  <a:pos x="37" y="1"/>
                </a:cxn>
                <a:cxn ang="0">
                  <a:pos x="38" y="1"/>
                </a:cxn>
                <a:cxn ang="0">
                  <a:pos x="38" y="20"/>
                </a:cxn>
                <a:cxn ang="0">
                  <a:pos x="37" y="20"/>
                </a:cxn>
                <a:cxn ang="0">
                  <a:pos x="36" y="20"/>
                </a:cxn>
                <a:cxn ang="0">
                  <a:pos x="36" y="20"/>
                </a:cxn>
                <a:cxn ang="0">
                  <a:pos x="35" y="20"/>
                </a:cxn>
                <a:cxn ang="0">
                  <a:pos x="34" y="20"/>
                </a:cxn>
                <a:cxn ang="0">
                  <a:pos x="34" y="20"/>
                </a:cxn>
                <a:cxn ang="0">
                  <a:pos x="33" y="20"/>
                </a:cxn>
                <a:cxn ang="0">
                  <a:pos x="30" y="20"/>
                </a:cxn>
                <a:cxn ang="0">
                  <a:pos x="26" y="21"/>
                </a:cxn>
                <a:cxn ang="0">
                  <a:pos x="23" y="23"/>
                </a:cxn>
                <a:cxn ang="0">
                  <a:pos x="21" y="25"/>
                </a:cxn>
                <a:cxn ang="0">
                  <a:pos x="19" y="27"/>
                </a:cxn>
                <a:cxn ang="0">
                  <a:pos x="18" y="30"/>
                </a:cxn>
                <a:cxn ang="0">
                  <a:pos x="17" y="33"/>
                </a:cxn>
                <a:cxn ang="0">
                  <a:pos x="17" y="36"/>
                </a:cxn>
                <a:cxn ang="0">
                  <a:pos x="17" y="77"/>
                </a:cxn>
                <a:cxn ang="0">
                  <a:pos x="0" y="2"/>
                </a:cxn>
              </a:cxnLst>
              <a:rect l="0" t="0" r="r" b="b"/>
              <a:pathLst>
                <a:path w="38" h="77">
                  <a:moveTo>
                    <a:pt x="0" y="2"/>
                  </a:moveTo>
                  <a:lnTo>
                    <a:pt x="16" y="2"/>
                  </a:lnTo>
                  <a:lnTo>
                    <a:pt x="16" y="15"/>
                  </a:lnTo>
                  <a:lnTo>
                    <a:pt x="16" y="15"/>
                  </a:lnTo>
                  <a:lnTo>
                    <a:pt x="17" y="14"/>
                  </a:lnTo>
                  <a:lnTo>
                    <a:pt x="18" y="12"/>
                  </a:lnTo>
                  <a:lnTo>
                    <a:pt x="18" y="11"/>
                  </a:lnTo>
                  <a:lnTo>
                    <a:pt x="19" y="10"/>
                  </a:lnTo>
                  <a:lnTo>
                    <a:pt x="20" y="8"/>
                  </a:lnTo>
                  <a:lnTo>
                    <a:pt x="21" y="7"/>
                  </a:lnTo>
                  <a:lnTo>
                    <a:pt x="22" y="6"/>
                  </a:lnTo>
                  <a:lnTo>
                    <a:pt x="23" y="5"/>
                  </a:lnTo>
                  <a:lnTo>
                    <a:pt x="24" y="4"/>
                  </a:lnTo>
                  <a:lnTo>
                    <a:pt x="25" y="3"/>
                  </a:lnTo>
                  <a:lnTo>
                    <a:pt x="26" y="2"/>
                  </a:lnTo>
                  <a:lnTo>
                    <a:pt x="28" y="2"/>
                  </a:lnTo>
                  <a:lnTo>
                    <a:pt x="29" y="1"/>
                  </a:lnTo>
                  <a:lnTo>
                    <a:pt x="31" y="1"/>
                  </a:lnTo>
                  <a:lnTo>
                    <a:pt x="32" y="0"/>
                  </a:lnTo>
                  <a:lnTo>
                    <a:pt x="35" y="0"/>
                  </a:lnTo>
                  <a:lnTo>
                    <a:pt x="35" y="0"/>
                  </a:lnTo>
                  <a:lnTo>
                    <a:pt x="35" y="0"/>
                  </a:lnTo>
                  <a:lnTo>
                    <a:pt x="35" y="0"/>
                  </a:lnTo>
                  <a:lnTo>
                    <a:pt x="35" y="0"/>
                  </a:lnTo>
                  <a:lnTo>
                    <a:pt x="35" y="0"/>
                  </a:lnTo>
                  <a:lnTo>
                    <a:pt x="36" y="0"/>
                  </a:lnTo>
                  <a:lnTo>
                    <a:pt x="36" y="0"/>
                  </a:lnTo>
                  <a:lnTo>
                    <a:pt x="36" y="0"/>
                  </a:lnTo>
                  <a:lnTo>
                    <a:pt x="36" y="0"/>
                  </a:lnTo>
                  <a:lnTo>
                    <a:pt x="37" y="0"/>
                  </a:lnTo>
                  <a:lnTo>
                    <a:pt x="37" y="1"/>
                  </a:lnTo>
                  <a:lnTo>
                    <a:pt x="37" y="1"/>
                  </a:lnTo>
                  <a:lnTo>
                    <a:pt x="37" y="1"/>
                  </a:lnTo>
                  <a:lnTo>
                    <a:pt x="37" y="1"/>
                  </a:lnTo>
                  <a:lnTo>
                    <a:pt x="38" y="1"/>
                  </a:lnTo>
                  <a:lnTo>
                    <a:pt x="38" y="1"/>
                  </a:lnTo>
                  <a:lnTo>
                    <a:pt x="38" y="20"/>
                  </a:lnTo>
                  <a:lnTo>
                    <a:pt x="38" y="20"/>
                  </a:lnTo>
                  <a:lnTo>
                    <a:pt x="37" y="20"/>
                  </a:lnTo>
                  <a:lnTo>
                    <a:pt x="37" y="20"/>
                  </a:lnTo>
                  <a:lnTo>
                    <a:pt x="37" y="20"/>
                  </a:lnTo>
                  <a:lnTo>
                    <a:pt x="36" y="20"/>
                  </a:lnTo>
                  <a:lnTo>
                    <a:pt x="36" y="20"/>
                  </a:lnTo>
                  <a:lnTo>
                    <a:pt x="36" y="20"/>
                  </a:lnTo>
                  <a:lnTo>
                    <a:pt x="35" y="20"/>
                  </a:lnTo>
                  <a:lnTo>
                    <a:pt x="35" y="20"/>
                  </a:lnTo>
                  <a:lnTo>
                    <a:pt x="35" y="20"/>
                  </a:lnTo>
                  <a:lnTo>
                    <a:pt x="34" y="20"/>
                  </a:lnTo>
                  <a:lnTo>
                    <a:pt x="34" y="20"/>
                  </a:lnTo>
                  <a:lnTo>
                    <a:pt x="34" y="20"/>
                  </a:lnTo>
                  <a:lnTo>
                    <a:pt x="33" y="20"/>
                  </a:lnTo>
                  <a:lnTo>
                    <a:pt x="33" y="20"/>
                  </a:lnTo>
                  <a:lnTo>
                    <a:pt x="33" y="20"/>
                  </a:lnTo>
                  <a:lnTo>
                    <a:pt x="30" y="20"/>
                  </a:lnTo>
                  <a:lnTo>
                    <a:pt x="28" y="21"/>
                  </a:lnTo>
                  <a:lnTo>
                    <a:pt x="26" y="21"/>
                  </a:lnTo>
                  <a:lnTo>
                    <a:pt x="25" y="22"/>
                  </a:lnTo>
                  <a:lnTo>
                    <a:pt x="23" y="23"/>
                  </a:lnTo>
                  <a:lnTo>
                    <a:pt x="22" y="24"/>
                  </a:lnTo>
                  <a:lnTo>
                    <a:pt x="21" y="25"/>
                  </a:lnTo>
                  <a:lnTo>
                    <a:pt x="20" y="26"/>
                  </a:lnTo>
                  <a:lnTo>
                    <a:pt x="19" y="27"/>
                  </a:lnTo>
                  <a:lnTo>
                    <a:pt x="18" y="29"/>
                  </a:lnTo>
                  <a:lnTo>
                    <a:pt x="18" y="30"/>
                  </a:lnTo>
                  <a:lnTo>
                    <a:pt x="17" y="32"/>
                  </a:lnTo>
                  <a:lnTo>
                    <a:pt x="17" y="33"/>
                  </a:lnTo>
                  <a:lnTo>
                    <a:pt x="17" y="35"/>
                  </a:lnTo>
                  <a:lnTo>
                    <a:pt x="17" y="36"/>
                  </a:lnTo>
                  <a:lnTo>
                    <a:pt x="17" y="38"/>
                  </a:lnTo>
                  <a:lnTo>
                    <a:pt x="17" y="77"/>
                  </a:lnTo>
                  <a:lnTo>
                    <a:pt x="0" y="77"/>
                  </a:lnTo>
                  <a:lnTo>
                    <a:pt x="0" y="2"/>
                  </a:lnTo>
                  <a:close/>
                </a:path>
              </a:pathLst>
            </a:custGeom>
            <a:solidFill>
              <a:srgbClr val="000000"/>
            </a:solidFill>
            <a:ln w="9525">
              <a:noFill/>
              <a:round/>
              <a:headEnd/>
              <a:tailEnd/>
            </a:ln>
          </p:spPr>
          <p:txBody>
            <a:bodyPr/>
            <a:lstStyle/>
            <a:p>
              <a:endParaRPr lang="en-US"/>
            </a:p>
          </p:txBody>
        </p:sp>
        <p:sp>
          <p:nvSpPr>
            <p:cNvPr id="208" name="Freeform 208"/>
            <p:cNvSpPr>
              <a:spLocks/>
            </p:cNvSpPr>
            <p:nvPr/>
          </p:nvSpPr>
          <p:spPr bwMode="auto">
            <a:xfrm>
              <a:off x="2925" y="2418"/>
              <a:ext cx="95" cy="77"/>
            </a:xfrm>
            <a:custGeom>
              <a:avLst/>
              <a:gdLst/>
              <a:ahLst/>
              <a:cxnLst>
                <a:cxn ang="0">
                  <a:pos x="77" y="31"/>
                </a:cxn>
                <a:cxn ang="0">
                  <a:pos x="77" y="26"/>
                </a:cxn>
                <a:cxn ang="0">
                  <a:pos x="75" y="22"/>
                </a:cxn>
                <a:cxn ang="0">
                  <a:pos x="74" y="19"/>
                </a:cxn>
                <a:cxn ang="0">
                  <a:pos x="71" y="18"/>
                </a:cxn>
                <a:cxn ang="0">
                  <a:pos x="69" y="17"/>
                </a:cxn>
                <a:cxn ang="0">
                  <a:pos x="65" y="17"/>
                </a:cxn>
                <a:cxn ang="0">
                  <a:pos x="61" y="19"/>
                </a:cxn>
                <a:cxn ang="0">
                  <a:pos x="58" y="21"/>
                </a:cxn>
                <a:cxn ang="0">
                  <a:pos x="57" y="25"/>
                </a:cxn>
                <a:cxn ang="0">
                  <a:pos x="56" y="29"/>
                </a:cxn>
                <a:cxn ang="0">
                  <a:pos x="56" y="77"/>
                </a:cxn>
                <a:cxn ang="0">
                  <a:pos x="38" y="31"/>
                </a:cxn>
                <a:cxn ang="0">
                  <a:pos x="38" y="27"/>
                </a:cxn>
                <a:cxn ang="0">
                  <a:pos x="38" y="23"/>
                </a:cxn>
                <a:cxn ang="0">
                  <a:pos x="36" y="20"/>
                </a:cxn>
                <a:cxn ang="0">
                  <a:pos x="33" y="18"/>
                </a:cxn>
                <a:cxn ang="0">
                  <a:pos x="28" y="17"/>
                </a:cxn>
                <a:cxn ang="0">
                  <a:pos x="24" y="17"/>
                </a:cxn>
                <a:cxn ang="0">
                  <a:pos x="21" y="19"/>
                </a:cxn>
                <a:cxn ang="0">
                  <a:pos x="19" y="22"/>
                </a:cxn>
                <a:cxn ang="0">
                  <a:pos x="18" y="26"/>
                </a:cxn>
                <a:cxn ang="0">
                  <a:pos x="17" y="30"/>
                </a:cxn>
                <a:cxn ang="0">
                  <a:pos x="0" y="77"/>
                </a:cxn>
                <a:cxn ang="0">
                  <a:pos x="17" y="13"/>
                </a:cxn>
                <a:cxn ang="0">
                  <a:pos x="18" y="11"/>
                </a:cxn>
                <a:cxn ang="0">
                  <a:pos x="20" y="8"/>
                </a:cxn>
                <a:cxn ang="0">
                  <a:pos x="23" y="5"/>
                </a:cxn>
                <a:cxn ang="0">
                  <a:pos x="26" y="2"/>
                </a:cxn>
                <a:cxn ang="0">
                  <a:pos x="31" y="1"/>
                </a:cxn>
                <a:cxn ang="0">
                  <a:pos x="37" y="0"/>
                </a:cxn>
                <a:cxn ang="0">
                  <a:pos x="42" y="1"/>
                </a:cxn>
                <a:cxn ang="0">
                  <a:pos x="45" y="2"/>
                </a:cxn>
                <a:cxn ang="0">
                  <a:pos x="49" y="5"/>
                </a:cxn>
                <a:cxn ang="0">
                  <a:pos x="51" y="8"/>
                </a:cxn>
                <a:cxn ang="0">
                  <a:pos x="54" y="12"/>
                </a:cxn>
                <a:cxn ang="0">
                  <a:pos x="55" y="10"/>
                </a:cxn>
                <a:cxn ang="0">
                  <a:pos x="58" y="7"/>
                </a:cxn>
                <a:cxn ang="0">
                  <a:pos x="61" y="4"/>
                </a:cxn>
                <a:cxn ang="0">
                  <a:pos x="65" y="2"/>
                </a:cxn>
                <a:cxn ang="0">
                  <a:pos x="69" y="0"/>
                </a:cxn>
                <a:cxn ang="0">
                  <a:pos x="76" y="1"/>
                </a:cxn>
                <a:cxn ang="0">
                  <a:pos x="83" y="3"/>
                </a:cxn>
                <a:cxn ang="0">
                  <a:pos x="88" y="7"/>
                </a:cxn>
                <a:cxn ang="0">
                  <a:pos x="92" y="12"/>
                </a:cxn>
                <a:cxn ang="0">
                  <a:pos x="94" y="19"/>
                </a:cxn>
                <a:cxn ang="0">
                  <a:pos x="95" y="77"/>
                </a:cxn>
              </a:cxnLst>
              <a:rect l="0" t="0" r="r" b="b"/>
              <a:pathLst>
                <a:path w="95" h="77">
                  <a:moveTo>
                    <a:pt x="95" y="77"/>
                  </a:moveTo>
                  <a:lnTo>
                    <a:pt x="77" y="77"/>
                  </a:lnTo>
                  <a:lnTo>
                    <a:pt x="77" y="31"/>
                  </a:lnTo>
                  <a:lnTo>
                    <a:pt x="77" y="29"/>
                  </a:lnTo>
                  <a:lnTo>
                    <a:pt x="77" y="28"/>
                  </a:lnTo>
                  <a:lnTo>
                    <a:pt x="77" y="26"/>
                  </a:lnTo>
                  <a:lnTo>
                    <a:pt x="76" y="25"/>
                  </a:lnTo>
                  <a:lnTo>
                    <a:pt x="76" y="23"/>
                  </a:lnTo>
                  <a:lnTo>
                    <a:pt x="75" y="22"/>
                  </a:lnTo>
                  <a:lnTo>
                    <a:pt x="75" y="21"/>
                  </a:lnTo>
                  <a:lnTo>
                    <a:pt x="74" y="20"/>
                  </a:lnTo>
                  <a:lnTo>
                    <a:pt x="74" y="19"/>
                  </a:lnTo>
                  <a:lnTo>
                    <a:pt x="73" y="19"/>
                  </a:lnTo>
                  <a:lnTo>
                    <a:pt x="72" y="18"/>
                  </a:lnTo>
                  <a:lnTo>
                    <a:pt x="71" y="18"/>
                  </a:lnTo>
                  <a:lnTo>
                    <a:pt x="70" y="17"/>
                  </a:lnTo>
                  <a:lnTo>
                    <a:pt x="69" y="17"/>
                  </a:lnTo>
                  <a:lnTo>
                    <a:pt x="69" y="17"/>
                  </a:lnTo>
                  <a:lnTo>
                    <a:pt x="68" y="17"/>
                  </a:lnTo>
                  <a:lnTo>
                    <a:pt x="66" y="17"/>
                  </a:lnTo>
                  <a:lnTo>
                    <a:pt x="65" y="17"/>
                  </a:lnTo>
                  <a:lnTo>
                    <a:pt x="63" y="17"/>
                  </a:lnTo>
                  <a:lnTo>
                    <a:pt x="62" y="18"/>
                  </a:lnTo>
                  <a:lnTo>
                    <a:pt x="61" y="19"/>
                  </a:lnTo>
                  <a:lnTo>
                    <a:pt x="60" y="19"/>
                  </a:lnTo>
                  <a:lnTo>
                    <a:pt x="59" y="20"/>
                  </a:lnTo>
                  <a:lnTo>
                    <a:pt x="58" y="21"/>
                  </a:lnTo>
                  <a:lnTo>
                    <a:pt x="58" y="22"/>
                  </a:lnTo>
                  <a:lnTo>
                    <a:pt x="57" y="23"/>
                  </a:lnTo>
                  <a:lnTo>
                    <a:pt x="57" y="25"/>
                  </a:lnTo>
                  <a:lnTo>
                    <a:pt x="56" y="26"/>
                  </a:lnTo>
                  <a:lnTo>
                    <a:pt x="56" y="27"/>
                  </a:lnTo>
                  <a:lnTo>
                    <a:pt x="56" y="29"/>
                  </a:lnTo>
                  <a:lnTo>
                    <a:pt x="56" y="30"/>
                  </a:lnTo>
                  <a:lnTo>
                    <a:pt x="56" y="32"/>
                  </a:lnTo>
                  <a:lnTo>
                    <a:pt x="56" y="77"/>
                  </a:lnTo>
                  <a:lnTo>
                    <a:pt x="38" y="77"/>
                  </a:lnTo>
                  <a:lnTo>
                    <a:pt x="38" y="32"/>
                  </a:lnTo>
                  <a:lnTo>
                    <a:pt x="38" y="31"/>
                  </a:lnTo>
                  <a:lnTo>
                    <a:pt x="38" y="30"/>
                  </a:lnTo>
                  <a:lnTo>
                    <a:pt x="38" y="28"/>
                  </a:lnTo>
                  <a:lnTo>
                    <a:pt x="38" y="27"/>
                  </a:lnTo>
                  <a:lnTo>
                    <a:pt x="38" y="26"/>
                  </a:lnTo>
                  <a:lnTo>
                    <a:pt x="38" y="24"/>
                  </a:lnTo>
                  <a:lnTo>
                    <a:pt x="38" y="23"/>
                  </a:lnTo>
                  <a:lnTo>
                    <a:pt x="37" y="22"/>
                  </a:lnTo>
                  <a:lnTo>
                    <a:pt x="37" y="21"/>
                  </a:lnTo>
                  <a:lnTo>
                    <a:pt x="36" y="20"/>
                  </a:lnTo>
                  <a:lnTo>
                    <a:pt x="35" y="19"/>
                  </a:lnTo>
                  <a:lnTo>
                    <a:pt x="34" y="18"/>
                  </a:lnTo>
                  <a:lnTo>
                    <a:pt x="33" y="18"/>
                  </a:lnTo>
                  <a:lnTo>
                    <a:pt x="31" y="17"/>
                  </a:lnTo>
                  <a:lnTo>
                    <a:pt x="30" y="17"/>
                  </a:lnTo>
                  <a:lnTo>
                    <a:pt x="28" y="17"/>
                  </a:lnTo>
                  <a:lnTo>
                    <a:pt x="26" y="17"/>
                  </a:lnTo>
                  <a:lnTo>
                    <a:pt x="25" y="17"/>
                  </a:lnTo>
                  <a:lnTo>
                    <a:pt x="24" y="17"/>
                  </a:lnTo>
                  <a:lnTo>
                    <a:pt x="23" y="18"/>
                  </a:lnTo>
                  <a:lnTo>
                    <a:pt x="22" y="19"/>
                  </a:lnTo>
                  <a:lnTo>
                    <a:pt x="21" y="19"/>
                  </a:lnTo>
                  <a:lnTo>
                    <a:pt x="20" y="20"/>
                  </a:lnTo>
                  <a:lnTo>
                    <a:pt x="20" y="21"/>
                  </a:lnTo>
                  <a:lnTo>
                    <a:pt x="19" y="22"/>
                  </a:lnTo>
                  <a:lnTo>
                    <a:pt x="18" y="23"/>
                  </a:lnTo>
                  <a:lnTo>
                    <a:pt x="18" y="24"/>
                  </a:lnTo>
                  <a:lnTo>
                    <a:pt x="18" y="26"/>
                  </a:lnTo>
                  <a:lnTo>
                    <a:pt x="17" y="27"/>
                  </a:lnTo>
                  <a:lnTo>
                    <a:pt x="17" y="28"/>
                  </a:lnTo>
                  <a:lnTo>
                    <a:pt x="17" y="30"/>
                  </a:lnTo>
                  <a:lnTo>
                    <a:pt x="17" y="31"/>
                  </a:lnTo>
                  <a:lnTo>
                    <a:pt x="17" y="77"/>
                  </a:lnTo>
                  <a:lnTo>
                    <a:pt x="0" y="77"/>
                  </a:lnTo>
                  <a:lnTo>
                    <a:pt x="0" y="2"/>
                  </a:lnTo>
                  <a:lnTo>
                    <a:pt x="17" y="2"/>
                  </a:lnTo>
                  <a:lnTo>
                    <a:pt x="17" y="13"/>
                  </a:lnTo>
                  <a:lnTo>
                    <a:pt x="17" y="13"/>
                  </a:lnTo>
                  <a:lnTo>
                    <a:pt x="17" y="12"/>
                  </a:lnTo>
                  <a:lnTo>
                    <a:pt x="18" y="11"/>
                  </a:lnTo>
                  <a:lnTo>
                    <a:pt x="18" y="10"/>
                  </a:lnTo>
                  <a:lnTo>
                    <a:pt x="19" y="9"/>
                  </a:lnTo>
                  <a:lnTo>
                    <a:pt x="20" y="8"/>
                  </a:lnTo>
                  <a:lnTo>
                    <a:pt x="21" y="7"/>
                  </a:lnTo>
                  <a:lnTo>
                    <a:pt x="22" y="6"/>
                  </a:lnTo>
                  <a:lnTo>
                    <a:pt x="23" y="5"/>
                  </a:lnTo>
                  <a:lnTo>
                    <a:pt x="24" y="4"/>
                  </a:lnTo>
                  <a:lnTo>
                    <a:pt x="25" y="3"/>
                  </a:lnTo>
                  <a:lnTo>
                    <a:pt x="26" y="2"/>
                  </a:lnTo>
                  <a:lnTo>
                    <a:pt x="28" y="2"/>
                  </a:lnTo>
                  <a:lnTo>
                    <a:pt x="30" y="1"/>
                  </a:lnTo>
                  <a:lnTo>
                    <a:pt x="31" y="1"/>
                  </a:lnTo>
                  <a:lnTo>
                    <a:pt x="33" y="0"/>
                  </a:lnTo>
                  <a:lnTo>
                    <a:pt x="35" y="0"/>
                  </a:lnTo>
                  <a:lnTo>
                    <a:pt x="37" y="0"/>
                  </a:lnTo>
                  <a:lnTo>
                    <a:pt x="39" y="1"/>
                  </a:lnTo>
                  <a:lnTo>
                    <a:pt x="40" y="1"/>
                  </a:lnTo>
                  <a:lnTo>
                    <a:pt x="42" y="1"/>
                  </a:lnTo>
                  <a:lnTo>
                    <a:pt x="43" y="1"/>
                  </a:lnTo>
                  <a:lnTo>
                    <a:pt x="44" y="2"/>
                  </a:lnTo>
                  <a:lnTo>
                    <a:pt x="45" y="2"/>
                  </a:lnTo>
                  <a:lnTo>
                    <a:pt x="47" y="3"/>
                  </a:lnTo>
                  <a:lnTo>
                    <a:pt x="48" y="4"/>
                  </a:lnTo>
                  <a:lnTo>
                    <a:pt x="49" y="5"/>
                  </a:lnTo>
                  <a:lnTo>
                    <a:pt x="50" y="6"/>
                  </a:lnTo>
                  <a:lnTo>
                    <a:pt x="50" y="7"/>
                  </a:lnTo>
                  <a:lnTo>
                    <a:pt x="51" y="8"/>
                  </a:lnTo>
                  <a:lnTo>
                    <a:pt x="52" y="9"/>
                  </a:lnTo>
                  <a:lnTo>
                    <a:pt x="53" y="11"/>
                  </a:lnTo>
                  <a:lnTo>
                    <a:pt x="54" y="12"/>
                  </a:lnTo>
                  <a:lnTo>
                    <a:pt x="54" y="11"/>
                  </a:lnTo>
                  <a:lnTo>
                    <a:pt x="55" y="11"/>
                  </a:lnTo>
                  <a:lnTo>
                    <a:pt x="55" y="10"/>
                  </a:lnTo>
                  <a:lnTo>
                    <a:pt x="56" y="9"/>
                  </a:lnTo>
                  <a:lnTo>
                    <a:pt x="57" y="8"/>
                  </a:lnTo>
                  <a:lnTo>
                    <a:pt x="58" y="7"/>
                  </a:lnTo>
                  <a:lnTo>
                    <a:pt x="59" y="6"/>
                  </a:lnTo>
                  <a:lnTo>
                    <a:pt x="60" y="5"/>
                  </a:lnTo>
                  <a:lnTo>
                    <a:pt x="61" y="4"/>
                  </a:lnTo>
                  <a:lnTo>
                    <a:pt x="62" y="3"/>
                  </a:lnTo>
                  <a:lnTo>
                    <a:pt x="63" y="2"/>
                  </a:lnTo>
                  <a:lnTo>
                    <a:pt x="65" y="2"/>
                  </a:lnTo>
                  <a:lnTo>
                    <a:pt x="66" y="1"/>
                  </a:lnTo>
                  <a:lnTo>
                    <a:pt x="68" y="1"/>
                  </a:lnTo>
                  <a:lnTo>
                    <a:pt x="69" y="0"/>
                  </a:lnTo>
                  <a:lnTo>
                    <a:pt x="72" y="0"/>
                  </a:lnTo>
                  <a:lnTo>
                    <a:pt x="74" y="0"/>
                  </a:lnTo>
                  <a:lnTo>
                    <a:pt x="76" y="1"/>
                  </a:lnTo>
                  <a:lnTo>
                    <a:pt x="78" y="1"/>
                  </a:lnTo>
                  <a:lnTo>
                    <a:pt x="81" y="2"/>
                  </a:lnTo>
                  <a:lnTo>
                    <a:pt x="83" y="3"/>
                  </a:lnTo>
                  <a:lnTo>
                    <a:pt x="84" y="4"/>
                  </a:lnTo>
                  <a:lnTo>
                    <a:pt x="86" y="5"/>
                  </a:lnTo>
                  <a:lnTo>
                    <a:pt x="88" y="7"/>
                  </a:lnTo>
                  <a:lnTo>
                    <a:pt x="90" y="8"/>
                  </a:lnTo>
                  <a:lnTo>
                    <a:pt x="91" y="10"/>
                  </a:lnTo>
                  <a:lnTo>
                    <a:pt x="92" y="12"/>
                  </a:lnTo>
                  <a:lnTo>
                    <a:pt x="93" y="14"/>
                  </a:lnTo>
                  <a:lnTo>
                    <a:pt x="94" y="17"/>
                  </a:lnTo>
                  <a:lnTo>
                    <a:pt x="94" y="19"/>
                  </a:lnTo>
                  <a:lnTo>
                    <a:pt x="95" y="22"/>
                  </a:lnTo>
                  <a:lnTo>
                    <a:pt x="95" y="25"/>
                  </a:lnTo>
                  <a:lnTo>
                    <a:pt x="95" y="77"/>
                  </a:lnTo>
                  <a:close/>
                </a:path>
              </a:pathLst>
            </a:custGeom>
            <a:solidFill>
              <a:srgbClr val="000000"/>
            </a:solidFill>
            <a:ln w="9525">
              <a:noFill/>
              <a:round/>
              <a:headEnd/>
              <a:tailEnd/>
            </a:ln>
          </p:spPr>
          <p:txBody>
            <a:bodyPr/>
            <a:lstStyle/>
            <a:p>
              <a:endParaRPr lang="en-US"/>
            </a:p>
          </p:txBody>
        </p:sp>
        <p:sp>
          <p:nvSpPr>
            <p:cNvPr id="209" name="Freeform 209"/>
            <p:cNvSpPr>
              <a:spLocks noEditPoints="1"/>
            </p:cNvSpPr>
            <p:nvPr/>
          </p:nvSpPr>
          <p:spPr bwMode="auto">
            <a:xfrm>
              <a:off x="3031" y="2418"/>
              <a:ext cx="62" cy="79"/>
            </a:xfrm>
            <a:custGeom>
              <a:avLst/>
              <a:gdLst/>
              <a:ahLst/>
              <a:cxnLst>
                <a:cxn ang="0">
                  <a:pos x="58" y="66"/>
                </a:cxn>
                <a:cxn ang="0">
                  <a:pos x="59" y="70"/>
                </a:cxn>
                <a:cxn ang="0">
                  <a:pos x="60" y="73"/>
                </a:cxn>
                <a:cxn ang="0">
                  <a:pos x="62" y="74"/>
                </a:cxn>
                <a:cxn ang="0">
                  <a:pos x="43" y="76"/>
                </a:cxn>
                <a:cxn ang="0">
                  <a:pos x="42" y="74"/>
                </a:cxn>
                <a:cxn ang="0">
                  <a:pos x="42" y="72"/>
                </a:cxn>
                <a:cxn ang="0">
                  <a:pos x="42" y="70"/>
                </a:cxn>
                <a:cxn ang="0">
                  <a:pos x="41" y="69"/>
                </a:cxn>
                <a:cxn ang="0">
                  <a:pos x="37" y="72"/>
                </a:cxn>
                <a:cxn ang="0">
                  <a:pos x="32" y="76"/>
                </a:cxn>
                <a:cxn ang="0">
                  <a:pos x="26" y="78"/>
                </a:cxn>
                <a:cxn ang="0">
                  <a:pos x="18" y="79"/>
                </a:cxn>
                <a:cxn ang="0">
                  <a:pos x="11" y="77"/>
                </a:cxn>
                <a:cxn ang="0">
                  <a:pos x="5" y="72"/>
                </a:cxn>
                <a:cxn ang="0">
                  <a:pos x="1" y="65"/>
                </a:cxn>
                <a:cxn ang="0">
                  <a:pos x="0" y="54"/>
                </a:cxn>
                <a:cxn ang="0">
                  <a:pos x="2" y="45"/>
                </a:cxn>
                <a:cxn ang="0">
                  <a:pos x="7" y="39"/>
                </a:cxn>
                <a:cxn ang="0">
                  <a:pos x="13" y="35"/>
                </a:cxn>
                <a:cxn ang="0">
                  <a:pos x="35" y="31"/>
                </a:cxn>
                <a:cxn ang="0">
                  <a:pos x="37" y="30"/>
                </a:cxn>
                <a:cxn ang="0">
                  <a:pos x="39" y="29"/>
                </a:cxn>
                <a:cxn ang="0">
                  <a:pos x="40" y="27"/>
                </a:cxn>
                <a:cxn ang="0">
                  <a:pos x="41" y="25"/>
                </a:cxn>
                <a:cxn ang="0">
                  <a:pos x="40" y="20"/>
                </a:cxn>
                <a:cxn ang="0">
                  <a:pos x="37" y="17"/>
                </a:cxn>
                <a:cxn ang="0">
                  <a:pos x="33" y="16"/>
                </a:cxn>
                <a:cxn ang="0">
                  <a:pos x="30" y="16"/>
                </a:cxn>
                <a:cxn ang="0">
                  <a:pos x="24" y="17"/>
                </a:cxn>
                <a:cxn ang="0">
                  <a:pos x="21" y="20"/>
                </a:cxn>
                <a:cxn ang="0">
                  <a:pos x="20" y="23"/>
                </a:cxn>
                <a:cxn ang="0">
                  <a:pos x="19" y="26"/>
                </a:cxn>
                <a:cxn ang="0">
                  <a:pos x="4" y="15"/>
                </a:cxn>
                <a:cxn ang="0">
                  <a:pos x="11" y="6"/>
                </a:cxn>
                <a:cxn ang="0">
                  <a:pos x="19" y="2"/>
                </a:cxn>
                <a:cxn ang="0">
                  <a:pos x="29" y="0"/>
                </a:cxn>
                <a:cxn ang="0">
                  <a:pos x="38" y="1"/>
                </a:cxn>
                <a:cxn ang="0">
                  <a:pos x="46" y="3"/>
                </a:cxn>
                <a:cxn ang="0">
                  <a:pos x="54" y="9"/>
                </a:cxn>
                <a:cxn ang="0">
                  <a:pos x="58" y="19"/>
                </a:cxn>
                <a:cxn ang="0">
                  <a:pos x="41" y="41"/>
                </a:cxn>
                <a:cxn ang="0">
                  <a:pos x="39" y="42"/>
                </a:cxn>
                <a:cxn ang="0">
                  <a:pos x="36" y="43"/>
                </a:cxn>
                <a:cxn ang="0">
                  <a:pos x="33" y="44"/>
                </a:cxn>
                <a:cxn ang="0">
                  <a:pos x="28" y="45"/>
                </a:cxn>
                <a:cxn ang="0">
                  <a:pos x="23" y="46"/>
                </a:cxn>
                <a:cxn ang="0">
                  <a:pos x="20" y="48"/>
                </a:cxn>
                <a:cxn ang="0">
                  <a:pos x="18" y="52"/>
                </a:cxn>
                <a:cxn ang="0">
                  <a:pos x="17" y="57"/>
                </a:cxn>
                <a:cxn ang="0">
                  <a:pos x="19" y="61"/>
                </a:cxn>
                <a:cxn ang="0">
                  <a:pos x="21" y="63"/>
                </a:cxn>
                <a:cxn ang="0">
                  <a:pos x="23" y="64"/>
                </a:cxn>
                <a:cxn ang="0">
                  <a:pos x="27" y="64"/>
                </a:cxn>
                <a:cxn ang="0">
                  <a:pos x="32" y="63"/>
                </a:cxn>
                <a:cxn ang="0">
                  <a:pos x="37" y="60"/>
                </a:cxn>
                <a:cxn ang="0">
                  <a:pos x="40" y="55"/>
                </a:cxn>
                <a:cxn ang="0">
                  <a:pos x="41" y="40"/>
                </a:cxn>
              </a:cxnLst>
              <a:rect l="0" t="0" r="r" b="b"/>
              <a:pathLst>
                <a:path w="62" h="79">
                  <a:moveTo>
                    <a:pt x="58" y="62"/>
                  </a:moveTo>
                  <a:lnTo>
                    <a:pt x="58" y="64"/>
                  </a:lnTo>
                  <a:lnTo>
                    <a:pt x="58" y="65"/>
                  </a:lnTo>
                  <a:lnTo>
                    <a:pt x="58" y="66"/>
                  </a:lnTo>
                  <a:lnTo>
                    <a:pt x="58" y="68"/>
                  </a:lnTo>
                  <a:lnTo>
                    <a:pt x="59" y="69"/>
                  </a:lnTo>
                  <a:lnTo>
                    <a:pt x="59" y="70"/>
                  </a:lnTo>
                  <a:lnTo>
                    <a:pt x="59" y="70"/>
                  </a:lnTo>
                  <a:lnTo>
                    <a:pt x="59" y="71"/>
                  </a:lnTo>
                  <a:lnTo>
                    <a:pt x="60" y="72"/>
                  </a:lnTo>
                  <a:lnTo>
                    <a:pt x="60" y="72"/>
                  </a:lnTo>
                  <a:lnTo>
                    <a:pt x="60" y="73"/>
                  </a:lnTo>
                  <a:lnTo>
                    <a:pt x="60" y="73"/>
                  </a:lnTo>
                  <a:lnTo>
                    <a:pt x="61" y="73"/>
                  </a:lnTo>
                  <a:lnTo>
                    <a:pt x="61" y="73"/>
                  </a:lnTo>
                  <a:lnTo>
                    <a:pt x="62" y="74"/>
                  </a:lnTo>
                  <a:lnTo>
                    <a:pt x="62" y="74"/>
                  </a:lnTo>
                  <a:lnTo>
                    <a:pt x="62" y="77"/>
                  </a:lnTo>
                  <a:lnTo>
                    <a:pt x="43" y="77"/>
                  </a:lnTo>
                  <a:lnTo>
                    <a:pt x="43" y="76"/>
                  </a:lnTo>
                  <a:lnTo>
                    <a:pt x="43" y="76"/>
                  </a:lnTo>
                  <a:lnTo>
                    <a:pt x="43" y="75"/>
                  </a:lnTo>
                  <a:lnTo>
                    <a:pt x="42" y="75"/>
                  </a:lnTo>
                  <a:lnTo>
                    <a:pt x="42" y="74"/>
                  </a:lnTo>
                  <a:lnTo>
                    <a:pt x="42" y="73"/>
                  </a:lnTo>
                  <a:lnTo>
                    <a:pt x="42" y="73"/>
                  </a:lnTo>
                  <a:lnTo>
                    <a:pt x="42" y="73"/>
                  </a:lnTo>
                  <a:lnTo>
                    <a:pt x="42" y="72"/>
                  </a:lnTo>
                  <a:lnTo>
                    <a:pt x="42" y="72"/>
                  </a:lnTo>
                  <a:lnTo>
                    <a:pt x="42" y="71"/>
                  </a:lnTo>
                  <a:lnTo>
                    <a:pt x="42" y="71"/>
                  </a:lnTo>
                  <a:lnTo>
                    <a:pt x="42" y="70"/>
                  </a:lnTo>
                  <a:lnTo>
                    <a:pt x="41" y="69"/>
                  </a:lnTo>
                  <a:lnTo>
                    <a:pt x="41" y="69"/>
                  </a:lnTo>
                  <a:lnTo>
                    <a:pt x="41" y="68"/>
                  </a:lnTo>
                  <a:lnTo>
                    <a:pt x="41" y="69"/>
                  </a:lnTo>
                  <a:lnTo>
                    <a:pt x="40" y="70"/>
                  </a:lnTo>
                  <a:lnTo>
                    <a:pt x="39" y="71"/>
                  </a:lnTo>
                  <a:lnTo>
                    <a:pt x="38" y="72"/>
                  </a:lnTo>
                  <a:lnTo>
                    <a:pt x="37" y="72"/>
                  </a:lnTo>
                  <a:lnTo>
                    <a:pt x="36" y="73"/>
                  </a:lnTo>
                  <a:lnTo>
                    <a:pt x="35" y="74"/>
                  </a:lnTo>
                  <a:lnTo>
                    <a:pt x="34" y="75"/>
                  </a:lnTo>
                  <a:lnTo>
                    <a:pt x="32" y="76"/>
                  </a:lnTo>
                  <a:lnTo>
                    <a:pt x="31" y="76"/>
                  </a:lnTo>
                  <a:lnTo>
                    <a:pt x="29" y="77"/>
                  </a:lnTo>
                  <a:lnTo>
                    <a:pt x="28" y="78"/>
                  </a:lnTo>
                  <a:lnTo>
                    <a:pt x="26" y="78"/>
                  </a:lnTo>
                  <a:lnTo>
                    <a:pt x="24" y="78"/>
                  </a:lnTo>
                  <a:lnTo>
                    <a:pt x="22" y="79"/>
                  </a:lnTo>
                  <a:lnTo>
                    <a:pt x="20" y="79"/>
                  </a:lnTo>
                  <a:lnTo>
                    <a:pt x="18" y="79"/>
                  </a:lnTo>
                  <a:lnTo>
                    <a:pt x="16" y="78"/>
                  </a:lnTo>
                  <a:lnTo>
                    <a:pt x="14" y="78"/>
                  </a:lnTo>
                  <a:lnTo>
                    <a:pt x="13" y="78"/>
                  </a:lnTo>
                  <a:lnTo>
                    <a:pt x="11" y="77"/>
                  </a:lnTo>
                  <a:lnTo>
                    <a:pt x="9" y="76"/>
                  </a:lnTo>
                  <a:lnTo>
                    <a:pt x="8" y="75"/>
                  </a:lnTo>
                  <a:lnTo>
                    <a:pt x="6" y="74"/>
                  </a:lnTo>
                  <a:lnTo>
                    <a:pt x="5" y="72"/>
                  </a:lnTo>
                  <a:lnTo>
                    <a:pt x="4" y="71"/>
                  </a:lnTo>
                  <a:lnTo>
                    <a:pt x="3" y="69"/>
                  </a:lnTo>
                  <a:lnTo>
                    <a:pt x="2" y="67"/>
                  </a:lnTo>
                  <a:lnTo>
                    <a:pt x="1" y="65"/>
                  </a:lnTo>
                  <a:lnTo>
                    <a:pt x="0" y="62"/>
                  </a:lnTo>
                  <a:lnTo>
                    <a:pt x="0" y="60"/>
                  </a:lnTo>
                  <a:lnTo>
                    <a:pt x="0" y="57"/>
                  </a:lnTo>
                  <a:lnTo>
                    <a:pt x="0" y="54"/>
                  </a:lnTo>
                  <a:lnTo>
                    <a:pt x="0" y="52"/>
                  </a:lnTo>
                  <a:lnTo>
                    <a:pt x="1" y="49"/>
                  </a:lnTo>
                  <a:lnTo>
                    <a:pt x="2" y="47"/>
                  </a:lnTo>
                  <a:lnTo>
                    <a:pt x="2" y="45"/>
                  </a:lnTo>
                  <a:lnTo>
                    <a:pt x="3" y="43"/>
                  </a:lnTo>
                  <a:lnTo>
                    <a:pt x="4" y="42"/>
                  </a:lnTo>
                  <a:lnTo>
                    <a:pt x="5" y="40"/>
                  </a:lnTo>
                  <a:lnTo>
                    <a:pt x="7" y="39"/>
                  </a:lnTo>
                  <a:lnTo>
                    <a:pt x="8" y="38"/>
                  </a:lnTo>
                  <a:lnTo>
                    <a:pt x="10" y="36"/>
                  </a:lnTo>
                  <a:lnTo>
                    <a:pt x="12" y="36"/>
                  </a:lnTo>
                  <a:lnTo>
                    <a:pt x="13" y="35"/>
                  </a:lnTo>
                  <a:lnTo>
                    <a:pt x="15" y="34"/>
                  </a:lnTo>
                  <a:lnTo>
                    <a:pt x="17" y="34"/>
                  </a:lnTo>
                  <a:lnTo>
                    <a:pt x="19" y="33"/>
                  </a:lnTo>
                  <a:lnTo>
                    <a:pt x="35" y="31"/>
                  </a:lnTo>
                  <a:lnTo>
                    <a:pt x="35" y="30"/>
                  </a:lnTo>
                  <a:lnTo>
                    <a:pt x="36" y="30"/>
                  </a:lnTo>
                  <a:lnTo>
                    <a:pt x="36" y="30"/>
                  </a:lnTo>
                  <a:lnTo>
                    <a:pt x="37" y="30"/>
                  </a:lnTo>
                  <a:lnTo>
                    <a:pt x="38" y="30"/>
                  </a:lnTo>
                  <a:lnTo>
                    <a:pt x="38" y="30"/>
                  </a:lnTo>
                  <a:lnTo>
                    <a:pt x="38" y="29"/>
                  </a:lnTo>
                  <a:lnTo>
                    <a:pt x="39" y="29"/>
                  </a:lnTo>
                  <a:lnTo>
                    <a:pt x="39" y="29"/>
                  </a:lnTo>
                  <a:lnTo>
                    <a:pt x="40" y="28"/>
                  </a:lnTo>
                  <a:lnTo>
                    <a:pt x="40" y="28"/>
                  </a:lnTo>
                  <a:lnTo>
                    <a:pt x="40" y="27"/>
                  </a:lnTo>
                  <a:lnTo>
                    <a:pt x="41" y="27"/>
                  </a:lnTo>
                  <a:lnTo>
                    <a:pt x="41" y="26"/>
                  </a:lnTo>
                  <a:lnTo>
                    <a:pt x="41" y="25"/>
                  </a:lnTo>
                  <a:lnTo>
                    <a:pt x="41" y="25"/>
                  </a:lnTo>
                  <a:lnTo>
                    <a:pt x="41" y="23"/>
                  </a:lnTo>
                  <a:lnTo>
                    <a:pt x="41" y="22"/>
                  </a:lnTo>
                  <a:lnTo>
                    <a:pt x="40" y="21"/>
                  </a:lnTo>
                  <a:lnTo>
                    <a:pt x="40" y="20"/>
                  </a:lnTo>
                  <a:lnTo>
                    <a:pt x="39" y="19"/>
                  </a:lnTo>
                  <a:lnTo>
                    <a:pt x="38" y="18"/>
                  </a:lnTo>
                  <a:lnTo>
                    <a:pt x="38" y="18"/>
                  </a:lnTo>
                  <a:lnTo>
                    <a:pt x="37" y="17"/>
                  </a:lnTo>
                  <a:lnTo>
                    <a:pt x="36" y="17"/>
                  </a:lnTo>
                  <a:lnTo>
                    <a:pt x="35" y="17"/>
                  </a:lnTo>
                  <a:lnTo>
                    <a:pt x="34" y="16"/>
                  </a:lnTo>
                  <a:lnTo>
                    <a:pt x="33" y="16"/>
                  </a:lnTo>
                  <a:lnTo>
                    <a:pt x="32" y="16"/>
                  </a:lnTo>
                  <a:lnTo>
                    <a:pt x="31" y="16"/>
                  </a:lnTo>
                  <a:lnTo>
                    <a:pt x="30" y="16"/>
                  </a:lnTo>
                  <a:lnTo>
                    <a:pt x="30" y="16"/>
                  </a:lnTo>
                  <a:lnTo>
                    <a:pt x="28" y="16"/>
                  </a:lnTo>
                  <a:lnTo>
                    <a:pt x="27" y="16"/>
                  </a:lnTo>
                  <a:lnTo>
                    <a:pt x="25" y="17"/>
                  </a:lnTo>
                  <a:lnTo>
                    <a:pt x="24" y="17"/>
                  </a:lnTo>
                  <a:lnTo>
                    <a:pt x="23" y="17"/>
                  </a:lnTo>
                  <a:lnTo>
                    <a:pt x="23" y="18"/>
                  </a:lnTo>
                  <a:lnTo>
                    <a:pt x="22" y="19"/>
                  </a:lnTo>
                  <a:lnTo>
                    <a:pt x="21" y="20"/>
                  </a:lnTo>
                  <a:lnTo>
                    <a:pt x="21" y="20"/>
                  </a:lnTo>
                  <a:lnTo>
                    <a:pt x="20" y="21"/>
                  </a:lnTo>
                  <a:lnTo>
                    <a:pt x="20" y="22"/>
                  </a:lnTo>
                  <a:lnTo>
                    <a:pt x="20" y="23"/>
                  </a:lnTo>
                  <a:lnTo>
                    <a:pt x="19" y="24"/>
                  </a:lnTo>
                  <a:lnTo>
                    <a:pt x="19" y="25"/>
                  </a:lnTo>
                  <a:lnTo>
                    <a:pt x="19" y="25"/>
                  </a:lnTo>
                  <a:lnTo>
                    <a:pt x="19" y="26"/>
                  </a:lnTo>
                  <a:lnTo>
                    <a:pt x="2" y="26"/>
                  </a:lnTo>
                  <a:lnTo>
                    <a:pt x="3" y="22"/>
                  </a:lnTo>
                  <a:lnTo>
                    <a:pt x="3" y="19"/>
                  </a:lnTo>
                  <a:lnTo>
                    <a:pt x="4" y="15"/>
                  </a:lnTo>
                  <a:lnTo>
                    <a:pt x="6" y="13"/>
                  </a:lnTo>
                  <a:lnTo>
                    <a:pt x="7" y="10"/>
                  </a:lnTo>
                  <a:lnTo>
                    <a:pt x="9" y="8"/>
                  </a:lnTo>
                  <a:lnTo>
                    <a:pt x="11" y="6"/>
                  </a:lnTo>
                  <a:lnTo>
                    <a:pt x="13" y="5"/>
                  </a:lnTo>
                  <a:lnTo>
                    <a:pt x="15" y="4"/>
                  </a:lnTo>
                  <a:lnTo>
                    <a:pt x="17" y="2"/>
                  </a:lnTo>
                  <a:lnTo>
                    <a:pt x="19" y="2"/>
                  </a:lnTo>
                  <a:lnTo>
                    <a:pt x="22" y="1"/>
                  </a:lnTo>
                  <a:lnTo>
                    <a:pt x="24" y="1"/>
                  </a:lnTo>
                  <a:lnTo>
                    <a:pt x="26" y="1"/>
                  </a:lnTo>
                  <a:lnTo>
                    <a:pt x="29" y="0"/>
                  </a:lnTo>
                  <a:lnTo>
                    <a:pt x="32" y="0"/>
                  </a:lnTo>
                  <a:lnTo>
                    <a:pt x="33" y="0"/>
                  </a:lnTo>
                  <a:lnTo>
                    <a:pt x="35" y="0"/>
                  </a:lnTo>
                  <a:lnTo>
                    <a:pt x="38" y="1"/>
                  </a:lnTo>
                  <a:lnTo>
                    <a:pt x="40" y="1"/>
                  </a:lnTo>
                  <a:lnTo>
                    <a:pt x="42" y="2"/>
                  </a:lnTo>
                  <a:lnTo>
                    <a:pt x="44" y="2"/>
                  </a:lnTo>
                  <a:lnTo>
                    <a:pt x="46" y="3"/>
                  </a:lnTo>
                  <a:lnTo>
                    <a:pt x="48" y="4"/>
                  </a:lnTo>
                  <a:lnTo>
                    <a:pt x="50" y="6"/>
                  </a:lnTo>
                  <a:lnTo>
                    <a:pt x="52" y="7"/>
                  </a:lnTo>
                  <a:lnTo>
                    <a:pt x="54" y="9"/>
                  </a:lnTo>
                  <a:lnTo>
                    <a:pt x="55" y="11"/>
                  </a:lnTo>
                  <a:lnTo>
                    <a:pt x="57" y="13"/>
                  </a:lnTo>
                  <a:lnTo>
                    <a:pt x="57" y="16"/>
                  </a:lnTo>
                  <a:lnTo>
                    <a:pt x="58" y="19"/>
                  </a:lnTo>
                  <a:lnTo>
                    <a:pt x="58" y="22"/>
                  </a:lnTo>
                  <a:lnTo>
                    <a:pt x="58" y="62"/>
                  </a:lnTo>
                  <a:close/>
                  <a:moveTo>
                    <a:pt x="41" y="40"/>
                  </a:moveTo>
                  <a:lnTo>
                    <a:pt x="41" y="41"/>
                  </a:lnTo>
                  <a:lnTo>
                    <a:pt x="40" y="41"/>
                  </a:lnTo>
                  <a:lnTo>
                    <a:pt x="40" y="41"/>
                  </a:lnTo>
                  <a:lnTo>
                    <a:pt x="39" y="41"/>
                  </a:lnTo>
                  <a:lnTo>
                    <a:pt x="39" y="42"/>
                  </a:lnTo>
                  <a:lnTo>
                    <a:pt x="38" y="42"/>
                  </a:lnTo>
                  <a:lnTo>
                    <a:pt x="38" y="42"/>
                  </a:lnTo>
                  <a:lnTo>
                    <a:pt x="37" y="43"/>
                  </a:lnTo>
                  <a:lnTo>
                    <a:pt x="36" y="43"/>
                  </a:lnTo>
                  <a:lnTo>
                    <a:pt x="36" y="43"/>
                  </a:lnTo>
                  <a:lnTo>
                    <a:pt x="35" y="43"/>
                  </a:lnTo>
                  <a:lnTo>
                    <a:pt x="34" y="43"/>
                  </a:lnTo>
                  <a:lnTo>
                    <a:pt x="33" y="44"/>
                  </a:lnTo>
                  <a:lnTo>
                    <a:pt x="32" y="44"/>
                  </a:lnTo>
                  <a:lnTo>
                    <a:pt x="30" y="44"/>
                  </a:lnTo>
                  <a:lnTo>
                    <a:pt x="29" y="44"/>
                  </a:lnTo>
                  <a:lnTo>
                    <a:pt x="28" y="45"/>
                  </a:lnTo>
                  <a:lnTo>
                    <a:pt x="27" y="45"/>
                  </a:lnTo>
                  <a:lnTo>
                    <a:pt x="26" y="45"/>
                  </a:lnTo>
                  <a:lnTo>
                    <a:pt x="25" y="46"/>
                  </a:lnTo>
                  <a:lnTo>
                    <a:pt x="23" y="46"/>
                  </a:lnTo>
                  <a:lnTo>
                    <a:pt x="23" y="46"/>
                  </a:lnTo>
                  <a:lnTo>
                    <a:pt x="22" y="47"/>
                  </a:lnTo>
                  <a:lnTo>
                    <a:pt x="21" y="47"/>
                  </a:lnTo>
                  <a:lnTo>
                    <a:pt x="20" y="48"/>
                  </a:lnTo>
                  <a:lnTo>
                    <a:pt x="19" y="49"/>
                  </a:lnTo>
                  <a:lnTo>
                    <a:pt x="19" y="50"/>
                  </a:lnTo>
                  <a:lnTo>
                    <a:pt x="18" y="51"/>
                  </a:lnTo>
                  <a:lnTo>
                    <a:pt x="18" y="52"/>
                  </a:lnTo>
                  <a:lnTo>
                    <a:pt x="18" y="53"/>
                  </a:lnTo>
                  <a:lnTo>
                    <a:pt x="17" y="54"/>
                  </a:lnTo>
                  <a:lnTo>
                    <a:pt x="17" y="56"/>
                  </a:lnTo>
                  <a:lnTo>
                    <a:pt x="17" y="57"/>
                  </a:lnTo>
                  <a:lnTo>
                    <a:pt x="18" y="58"/>
                  </a:lnTo>
                  <a:lnTo>
                    <a:pt x="18" y="59"/>
                  </a:lnTo>
                  <a:lnTo>
                    <a:pt x="18" y="60"/>
                  </a:lnTo>
                  <a:lnTo>
                    <a:pt x="19" y="61"/>
                  </a:lnTo>
                  <a:lnTo>
                    <a:pt x="19" y="61"/>
                  </a:lnTo>
                  <a:lnTo>
                    <a:pt x="20" y="62"/>
                  </a:lnTo>
                  <a:lnTo>
                    <a:pt x="20" y="63"/>
                  </a:lnTo>
                  <a:lnTo>
                    <a:pt x="21" y="63"/>
                  </a:lnTo>
                  <a:lnTo>
                    <a:pt x="21" y="63"/>
                  </a:lnTo>
                  <a:lnTo>
                    <a:pt x="22" y="64"/>
                  </a:lnTo>
                  <a:lnTo>
                    <a:pt x="23" y="64"/>
                  </a:lnTo>
                  <a:lnTo>
                    <a:pt x="23" y="64"/>
                  </a:lnTo>
                  <a:lnTo>
                    <a:pt x="24" y="64"/>
                  </a:lnTo>
                  <a:lnTo>
                    <a:pt x="25" y="64"/>
                  </a:lnTo>
                  <a:lnTo>
                    <a:pt x="26" y="65"/>
                  </a:lnTo>
                  <a:lnTo>
                    <a:pt x="27" y="64"/>
                  </a:lnTo>
                  <a:lnTo>
                    <a:pt x="28" y="64"/>
                  </a:lnTo>
                  <a:lnTo>
                    <a:pt x="30" y="64"/>
                  </a:lnTo>
                  <a:lnTo>
                    <a:pt x="31" y="63"/>
                  </a:lnTo>
                  <a:lnTo>
                    <a:pt x="32" y="63"/>
                  </a:lnTo>
                  <a:lnTo>
                    <a:pt x="34" y="62"/>
                  </a:lnTo>
                  <a:lnTo>
                    <a:pt x="35" y="62"/>
                  </a:lnTo>
                  <a:lnTo>
                    <a:pt x="36" y="61"/>
                  </a:lnTo>
                  <a:lnTo>
                    <a:pt x="37" y="60"/>
                  </a:lnTo>
                  <a:lnTo>
                    <a:pt x="38" y="59"/>
                  </a:lnTo>
                  <a:lnTo>
                    <a:pt x="39" y="57"/>
                  </a:lnTo>
                  <a:lnTo>
                    <a:pt x="40" y="56"/>
                  </a:lnTo>
                  <a:lnTo>
                    <a:pt x="40" y="55"/>
                  </a:lnTo>
                  <a:lnTo>
                    <a:pt x="41" y="53"/>
                  </a:lnTo>
                  <a:lnTo>
                    <a:pt x="41" y="52"/>
                  </a:lnTo>
                  <a:lnTo>
                    <a:pt x="41" y="50"/>
                  </a:lnTo>
                  <a:lnTo>
                    <a:pt x="41" y="40"/>
                  </a:lnTo>
                  <a:close/>
                </a:path>
              </a:pathLst>
            </a:custGeom>
            <a:solidFill>
              <a:srgbClr val="000000"/>
            </a:solidFill>
            <a:ln w="9525">
              <a:noFill/>
              <a:round/>
              <a:headEnd/>
              <a:tailEnd/>
            </a:ln>
          </p:spPr>
          <p:txBody>
            <a:bodyPr/>
            <a:lstStyle/>
            <a:p>
              <a:endParaRPr lang="en-US"/>
            </a:p>
          </p:txBody>
        </p:sp>
        <p:sp>
          <p:nvSpPr>
            <p:cNvPr id="210" name="Freeform 210"/>
            <p:cNvSpPr>
              <a:spLocks/>
            </p:cNvSpPr>
            <p:nvPr/>
          </p:nvSpPr>
          <p:spPr bwMode="auto">
            <a:xfrm>
              <a:off x="3098" y="2400"/>
              <a:ext cx="37" cy="96"/>
            </a:xfrm>
            <a:custGeom>
              <a:avLst/>
              <a:gdLst/>
              <a:ahLst/>
              <a:cxnLst>
                <a:cxn ang="0">
                  <a:pos x="37" y="20"/>
                </a:cxn>
                <a:cxn ang="0">
                  <a:pos x="26" y="34"/>
                </a:cxn>
                <a:cxn ang="0">
                  <a:pos x="26" y="75"/>
                </a:cxn>
                <a:cxn ang="0">
                  <a:pos x="26" y="77"/>
                </a:cxn>
                <a:cxn ang="0">
                  <a:pos x="26" y="78"/>
                </a:cxn>
                <a:cxn ang="0">
                  <a:pos x="27" y="79"/>
                </a:cxn>
                <a:cxn ang="0">
                  <a:pos x="27" y="80"/>
                </a:cxn>
                <a:cxn ang="0">
                  <a:pos x="29" y="80"/>
                </a:cxn>
                <a:cxn ang="0">
                  <a:pos x="30" y="80"/>
                </a:cxn>
                <a:cxn ang="0">
                  <a:pos x="32" y="80"/>
                </a:cxn>
                <a:cxn ang="0">
                  <a:pos x="34" y="80"/>
                </a:cxn>
                <a:cxn ang="0">
                  <a:pos x="34" y="80"/>
                </a:cxn>
                <a:cxn ang="0">
                  <a:pos x="34" y="80"/>
                </a:cxn>
                <a:cxn ang="0">
                  <a:pos x="35" y="80"/>
                </a:cxn>
                <a:cxn ang="0">
                  <a:pos x="35" y="80"/>
                </a:cxn>
                <a:cxn ang="0">
                  <a:pos x="36" y="80"/>
                </a:cxn>
                <a:cxn ang="0">
                  <a:pos x="36" y="80"/>
                </a:cxn>
                <a:cxn ang="0">
                  <a:pos x="37" y="80"/>
                </a:cxn>
                <a:cxn ang="0">
                  <a:pos x="37" y="95"/>
                </a:cxn>
                <a:cxn ang="0">
                  <a:pos x="36" y="95"/>
                </a:cxn>
                <a:cxn ang="0">
                  <a:pos x="35" y="95"/>
                </a:cxn>
                <a:cxn ang="0">
                  <a:pos x="34" y="96"/>
                </a:cxn>
                <a:cxn ang="0">
                  <a:pos x="33" y="96"/>
                </a:cxn>
                <a:cxn ang="0">
                  <a:pos x="32" y="96"/>
                </a:cxn>
                <a:cxn ang="0">
                  <a:pos x="31" y="96"/>
                </a:cxn>
                <a:cxn ang="0">
                  <a:pos x="30" y="96"/>
                </a:cxn>
                <a:cxn ang="0">
                  <a:pos x="29" y="96"/>
                </a:cxn>
                <a:cxn ang="0">
                  <a:pos x="24" y="96"/>
                </a:cxn>
                <a:cxn ang="0">
                  <a:pos x="19" y="95"/>
                </a:cxn>
                <a:cxn ang="0">
                  <a:pos x="16" y="94"/>
                </a:cxn>
                <a:cxn ang="0">
                  <a:pos x="13" y="92"/>
                </a:cxn>
                <a:cxn ang="0">
                  <a:pos x="11" y="90"/>
                </a:cxn>
                <a:cxn ang="0">
                  <a:pos x="10" y="87"/>
                </a:cxn>
                <a:cxn ang="0">
                  <a:pos x="9" y="84"/>
                </a:cxn>
                <a:cxn ang="0">
                  <a:pos x="9" y="81"/>
                </a:cxn>
                <a:cxn ang="0">
                  <a:pos x="9" y="34"/>
                </a:cxn>
                <a:cxn ang="0">
                  <a:pos x="0" y="20"/>
                </a:cxn>
                <a:cxn ang="0">
                  <a:pos x="9" y="0"/>
                </a:cxn>
                <a:cxn ang="0">
                  <a:pos x="26" y="20"/>
                </a:cxn>
              </a:cxnLst>
              <a:rect l="0" t="0" r="r" b="b"/>
              <a:pathLst>
                <a:path w="37" h="96">
                  <a:moveTo>
                    <a:pt x="26" y="20"/>
                  </a:moveTo>
                  <a:lnTo>
                    <a:pt x="37" y="20"/>
                  </a:lnTo>
                  <a:lnTo>
                    <a:pt x="37" y="34"/>
                  </a:lnTo>
                  <a:lnTo>
                    <a:pt x="26" y="34"/>
                  </a:lnTo>
                  <a:lnTo>
                    <a:pt x="26" y="75"/>
                  </a:lnTo>
                  <a:lnTo>
                    <a:pt x="26" y="75"/>
                  </a:lnTo>
                  <a:lnTo>
                    <a:pt x="26" y="76"/>
                  </a:lnTo>
                  <a:lnTo>
                    <a:pt x="26" y="77"/>
                  </a:lnTo>
                  <a:lnTo>
                    <a:pt x="26" y="77"/>
                  </a:lnTo>
                  <a:lnTo>
                    <a:pt x="26" y="78"/>
                  </a:lnTo>
                  <a:lnTo>
                    <a:pt x="26" y="78"/>
                  </a:lnTo>
                  <a:lnTo>
                    <a:pt x="27" y="79"/>
                  </a:lnTo>
                  <a:lnTo>
                    <a:pt x="27" y="79"/>
                  </a:lnTo>
                  <a:lnTo>
                    <a:pt x="27" y="80"/>
                  </a:lnTo>
                  <a:lnTo>
                    <a:pt x="28" y="80"/>
                  </a:lnTo>
                  <a:lnTo>
                    <a:pt x="29" y="80"/>
                  </a:lnTo>
                  <a:lnTo>
                    <a:pt x="29" y="80"/>
                  </a:lnTo>
                  <a:lnTo>
                    <a:pt x="30" y="80"/>
                  </a:lnTo>
                  <a:lnTo>
                    <a:pt x="31" y="80"/>
                  </a:lnTo>
                  <a:lnTo>
                    <a:pt x="32" y="80"/>
                  </a:lnTo>
                  <a:lnTo>
                    <a:pt x="33" y="81"/>
                  </a:lnTo>
                  <a:lnTo>
                    <a:pt x="34" y="80"/>
                  </a:lnTo>
                  <a:lnTo>
                    <a:pt x="34" y="80"/>
                  </a:lnTo>
                  <a:lnTo>
                    <a:pt x="34" y="80"/>
                  </a:lnTo>
                  <a:lnTo>
                    <a:pt x="34" y="80"/>
                  </a:lnTo>
                  <a:lnTo>
                    <a:pt x="34" y="80"/>
                  </a:lnTo>
                  <a:lnTo>
                    <a:pt x="35" y="80"/>
                  </a:lnTo>
                  <a:lnTo>
                    <a:pt x="35" y="80"/>
                  </a:lnTo>
                  <a:lnTo>
                    <a:pt x="35" y="80"/>
                  </a:lnTo>
                  <a:lnTo>
                    <a:pt x="35" y="80"/>
                  </a:lnTo>
                  <a:lnTo>
                    <a:pt x="35" y="80"/>
                  </a:lnTo>
                  <a:lnTo>
                    <a:pt x="36" y="80"/>
                  </a:lnTo>
                  <a:lnTo>
                    <a:pt x="36" y="80"/>
                  </a:lnTo>
                  <a:lnTo>
                    <a:pt x="36" y="80"/>
                  </a:lnTo>
                  <a:lnTo>
                    <a:pt x="36" y="80"/>
                  </a:lnTo>
                  <a:lnTo>
                    <a:pt x="37" y="80"/>
                  </a:lnTo>
                  <a:lnTo>
                    <a:pt x="37" y="80"/>
                  </a:lnTo>
                  <a:lnTo>
                    <a:pt x="37" y="95"/>
                  </a:lnTo>
                  <a:lnTo>
                    <a:pt x="36" y="95"/>
                  </a:lnTo>
                  <a:lnTo>
                    <a:pt x="36" y="95"/>
                  </a:lnTo>
                  <a:lnTo>
                    <a:pt x="35" y="95"/>
                  </a:lnTo>
                  <a:lnTo>
                    <a:pt x="35" y="95"/>
                  </a:lnTo>
                  <a:lnTo>
                    <a:pt x="34" y="95"/>
                  </a:lnTo>
                  <a:lnTo>
                    <a:pt x="34" y="96"/>
                  </a:lnTo>
                  <a:lnTo>
                    <a:pt x="33" y="96"/>
                  </a:lnTo>
                  <a:lnTo>
                    <a:pt x="33" y="96"/>
                  </a:lnTo>
                  <a:lnTo>
                    <a:pt x="32" y="96"/>
                  </a:lnTo>
                  <a:lnTo>
                    <a:pt x="32" y="96"/>
                  </a:lnTo>
                  <a:lnTo>
                    <a:pt x="31" y="96"/>
                  </a:lnTo>
                  <a:lnTo>
                    <a:pt x="31" y="96"/>
                  </a:lnTo>
                  <a:lnTo>
                    <a:pt x="30" y="96"/>
                  </a:lnTo>
                  <a:lnTo>
                    <a:pt x="30" y="96"/>
                  </a:lnTo>
                  <a:lnTo>
                    <a:pt x="29" y="96"/>
                  </a:lnTo>
                  <a:lnTo>
                    <a:pt x="29" y="96"/>
                  </a:lnTo>
                  <a:lnTo>
                    <a:pt x="26" y="96"/>
                  </a:lnTo>
                  <a:lnTo>
                    <a:pt x="24" y="96"/>
                  </a:lnTo>
                  <a:lnTo>
                    <a:pt x="21" y="95"/>
                  </a:lnTo>
                  <a:lnTo>
                    <a:pt x="19" y="95"/>
                  </a:lnTo>
                  <a:lnTo>
                    <a:pt x="17" y="94"/>
                  </a:lnTo>
                  <a:lnTo>
                    <a:pt x="16" y="94"/>
                  </a:lnTo>
                  <a:lnTo>
                    <a:pt x="14" y="93"/>
                  </a:lnTo>
                  <a:lnTo>
                    <a:pt x="13" y="92"/>
                  </a:lnTo>
                  <a:lnTo>
                    <a:pt x="12" y="91"/>
                  </a:lnTo>
                  <a:lnTo>
                    <a:pt x="11" y="90"/>
                  </a:lnTo>
                  <a:lnTo>
                    <a:pt x="10" y="89"/>
                  </a:lnTo>
                  <a:lnTo>
                    <a:pt x="10" y="87"/>
                  </a:lnTo>
                  <a:lnTo>
                    <a:pt x="9" y="86"/>
                  </a:lnTo>
                  <a:lnTo>
                    <a:pt x="9" y="84"/>
                  </a:lnTo>
                  <a:lnTo>
                    <a:pt x="9" y="83"/>
                  </a:lnTo>
                  <a:lnTo>
                    <a:pt x="9" y="81"/>
                  </a:lnTo>
                  <a:lnTo>
                    <a:pt x="9" y="79"/>
                  </a:lnTo>
                  <a:lnTo>
                    <a:pt x="9" y="34"/>
                  </a:lnTo>
                  <a:lnTo>
                    <a:pt x="0" y="34"/>
                  </a:lnTo>
                  <a:lnTo>
                    <a:pt x="0" y="20"/>
                  </a:lnTo>
                  <a:lnTo>
                    <a:pt x="9" y="20"/>
                  </a:lnTo>
                  <a:lnTo>
                    <a:pt x="9" y="0"/>
                  </a:lnTo>
                  <a:lnTo>
                    <a:pt x="26" y="0"/>
                  </a:lnTo>
                  <a:lnTo>
                    <a:pt x="26" y="20"/>
                  </a:lnTo>
                  <a:close/>
                </a:path>
              </a:pathLst>
            </a:custGeom>
            <a:solidFill>
              <a:srgbClr val="000000"/>
            </a:solidFill>
            <a:ln w="9525">
              <a:noFill/>
              <a:round/>
              <a:headEnd/>
              <a:tailEnd/>
            </a:ln>
          </p:spPr>
          <p:txBody>
            <a:bodyPr/>
            <a:lstStyle/>
            <a:p>
              <a:endParaRPr lang="en-US"/>
            </a:p>
          </p:txBody>
        </p:sp>
        <p:sp>
          <p:nvSpPr>
            <p:cNvPr id="211" name="Freeform 211"/>
            <p:cNvSpPr>
              <a:spLocks noEditPoints="1"/>
            </p:cNvSpPr>
            <p:nvPr/>
          </p:nvSpPr>
          <p:spPr bwMode="auto">
            <a:xfrm>
              <a:off x="3146" y="2393"/>
              <a:ext cx="18" cy="102"/>
            </a:xfrm>
            <a:custGeom>
              <a:avLst/>
              <a:gdLst/>
              <a:ahLst/>
              <a:cxnLst>
                <a:cxn ang="0">
                  <a:pos x="18" y="27"/>
                </a:cxn>
                <a:cxn ang="0">
                  <a:pos x="18" y="102"/>
                </a:cxn>
                <a:cxn ang="0">
                  <a:pos x="0" y="102"/>
                </a:cxn>
                <a:cxn ang="0">
                  <a:pos x="0" y="27"/>
                </a:cxn>
                <a:cxn ang="0">
                  <a:pos x="18" y="27"/>
                </a:cxn>
                <a:cxn ang="0">
                  <a:pos x="18" y="19"/>
                </a:cxn>
                <a:cxn ang="0">
                  <a:pos x="0" y="19"/>
                </a:cxn>
                <a:cxn ang="0">
                  <a:pos x="0" y="0"/>
                </a:cxn>
                <a:cxn ang="0">
                  <a:pos x="18" y="0"/>
                </a:cxn>
                <a:cxn ang="0">
                  <a:pos x="18" y="19"/>
                </a:cxn>
              </a:cxnLst>
              <a:rect l="0" t="0" r="r" b="b"/>
              <a:pathLst>
                <a:path w="18" h="102">
                  <a:moveTo>
                    <a:pt x="18" y="27"/>
                  </a:moveTo>
                  <a:lnTo>
                    <a:pt x="18" y="102"/>
                  </a:lnTo>
                  <a:lnTo>
                    <a:pt x="0" y="102"/>
                  </a:lnTo>
                  <a:lnTo>
                    <a:pt x="0" y="27"/>
                  </a:lnTo>
                  <a:lnTo>
                    <a:pt x="18" y="27"/>
                  </a:lnTo>
                  <a:close/>
                  <a:moveTo>
                    <a:pt x="18" y="19"/>
                  </a:moveTo>
                  <a:lnTo>
                    <a:pt x="0" y="19"/>
                  </a:lnTo>
                  <a:lnTo>
                    <a:pt x="0" y="0"/>
                  </a:lnTo>
                  <a:lnTo>
                    <a:pt x="18" y="0"/>
                  </a:lnTo>
                  <a:lnTo>
                    <a:pt x="18" y="19"/>
                  </a:lnTo>
                  <a:close/>
                </a:path>
              </a:pathLst>
            </a:custGeom>
            <a:solidFill>
              <a:srgbClr val="000000"/>
            </a:solidFill>
            <a:ln w="9525">
              <a:noFill/>
              <a:round/>
              <a:headEnd/>
              <a:tailEnd/>
            </a:ln>
          </p:spPr>
          <p:txBody>
            <a:bodyPr/>
            <a:lstStyle/>
            <a:p>
              <a:endParaRPr lang="en-US"/>
            </a:p>
          </p:txBody>
        </p:sp>
        <p:sp>
          <p:nvSpPr>
            <p:cNvPr id="212" name="Freeform 212"/>
            <p:cNvSpPr>
              <a:spLocks noEditPoints="1"/>
            </p:cNvSpPr>
            <p:nvPr/>
          </p:nvSpPr>
          <p:spPr bwMode="auto">
            <a:xfrm>
              <a:off x="3177" y="2418"/>
              <a:ext cx="67" cy="79"/>
            </a:xfrm>
            <a:custGeom>
              <a:avLst/>
              <a:gdLst/>
              <a:ahLst/>
              <a:cxnLst>
                <a:cxn ang="0">
                  <a:pos x="27" y="78"/>
                </a:cxn>
                <a:cxn ang="0">
                  <a:pos x="18" y="75"/>
                </a:cxn>
                <a:cxn ang="0">
                  <a:pos x="10" y="69"/>
                </a:cxn>
                <a:cxn ang="0">
                  <a:pos x="4" y="60"/>
                </a:cxn>
                <a:cxn ang="0">
                  <a:pos x="0" y="49"/>
                </a:cxn>
                <a:cxn ang="0">
                  <a:pos x="0" y="35"/>
                </a:cxn>
                <a:cxn ang="0">
                  <a:pos x="2" y="22"/>
                </a:cxn>
                <a:cxn ang="0">
                  <a:pos x="8" y="12"/>
                </a:cxn>
                <a:cxn ang="0">
                  <a:pos x="15" y="6"/>
                </a:cxn>
                <a:cxn ang="0">
                  <a:pos x="24" y="2"/>
                </a:cxn>
                <a:cxn ang="0">
                  <a:pos x="34" y="0"/>
                </a:cxn>
                <a:cxn ang="0">
                  <a:pos x="43" y="2"/>
                </a:cxn>
                <a:cxn ang="0">
                  <a:pos x="52" y="6"/>
                </a:cxn>
                <a:cxn ang="0">
                  <a:pos x="59" y="12"/>
                </a:cxn>
                <a:cxn ang="0">
                  <a:pos x="64" y="22"/>
                </a:cxn>
                <a:cxn ang="0">
                  <a:pos x="67" y="35"/>
                </a:cxn>
                <a:cxn ang="0">
                  <a:pos x="66" y="49"/>
                </a:cxn>
                <a:cxn ang="0">
                  <a:pos x="63" y="60"/>
                </a:cxn>
                <a:cxn ang="0">
                  <a:pos x="57" y="69"/>
                </a:cxn>
                <a:cxn ang="0">
                  <a:pos x="49" y="75"/>
                </a:cxn>
                <a:cxn ang="0">
                  <a:pos x="40" y="78"/>
                </a:cxn>
                <a:cxn ang="0">
                  <a:pos x="34" y="17"/>
                </a:cxn>
                <a:cxn ang="0">
                  <a:pos x="27" y="18"/>
                </a:cxn>
                <a:cxn ang="0">
                  <a:pos x="23" y="22"/>
                </a:cxn>
                <a:cxn ang="0">
                  <a:pos x="20" y="26"/>
                </a:cxn>
                <a:cxn ang="0">
                  <a:pos x="18" y="32"/>
                </a:cxn>
                <a:cxn ang="0">
                  <a:pos x="18" y="38"/>
                </a:cxn>
                <a:cxn ang="0">
                  <a:pos x="18" y="43"/>
                </a:cxn>
                <a:cxn ang="0">
                  <a:pos x="19" y="49"/>
                </a:cxn>
                <a:cxn ang="0">
                  <a:pos x="20" y="54"/>
                </a:cxn>
                <a:cxn ang="0">
                  <a:pos x="24" y="59"/>
                </a:cxn>
                <a:cxn ang="0">
                  <a:pos x="29" y="61"/>
                </a:cxn>
                <a:cxn ang="0">
                  <a:pos x="36" y="62"/>
                </a:cxn>
                <a:cxn ang="0">
                  <a:pos x="42" y="60"/>
                </a:cxn>
                <a:cxn ang="0">
                  <a:pos x="45" y="56"/>
                </a:cxn>
                <a:cxn ang="0">
                  <a:pos x="48" y="51"/>
                </a:cxn>
                <a:cxn ang="0">
                  <a:pos x="49" y="45"/>
                </a:cxn>
                <a:cxn ang="0">
                  <a:pos x="49" y="39"/>
                </a:cxn>
                <a:cxn ang="0">
                  <a:pos x="49" y="34"/>
                </a:cxn>
                <a:cxn ang="0">
                  <a:pos x="48" y="28"/>
                </a:cxn>
                <a:cxn ang="0">
                  <a:pos x="45" y="23"/>
                </a:cxn>
                <a:cxn ang="0">
                  <a:pos x="42" y="19"/>
                </a:cxn>
                <a:cxn ang="0">
                  <a:pos x="36" y="17"/>
                </a:cxn>
              </a:cxnLst>
              <a:rect l="0" t="0" r="r" b="b"/>
              <a:pathLst>
                <a:path w="67" h="79">
                  <a:moveTo>
                    <a:pt x="34" y="79"/>
                  </a:moveTo>
                  <a:lnTo>
                    <a:pt x="30" y="79"/>
                  </a:lnTo>
                  <a:lnTo>
                    <a:pt x="27" y="78"/>
                  </a:lnTo>
                  <a:lnTo>
                    <a:pt x="24" y="77"/>
                  </a:lnTo>
                  <a:lnTo>
                    <a:pt x="21" y="76"/>
                  </a:lnTo>
                  <a:lnTo>
                    <a:pt x="18" y="75"/>
                  </a:lnTo>
                  <a:lnTo>
                    <a:pt x="15" y="73"/>
                  </a:lnTo>
                  <a:lnTo>
                    <a:pt x="12" y="72"/>
                  </a:lnTo>
                  <a:lnTo>
                    <a:pt x="10" y="69"/>
                  </a:lnTo>
                  <a:lnTo>
                    <a:pt x="8" y="67"/>
                  </a:lnTo>
                  <a:lnTo>
                    <a:pt x="6" y="64"/>
                  </a:lnTo>
                  <a:lnTo>
                    <a:pt x="4" y="60"/>
                  </a:lnTo>
                  <a:lnTo>
                    <a:pt x="2" y="57"/>
                  </a:lnTo>
                  <a:lnTo>
                    <a:pt x="1" y="53"/>
                  </a:lnTo>
                  <a:lnTo>
                    <a:pt x="0" y="49"/>
                  </a:lnTo>
                  <a:lnTo>
                    <a:pt x="0" y="44"/>
                  </a:lnTo>
                  <a:lnTo>
                    <a:pt x="0" y="39"/>
                  </a:lnTo>
                  <a:lnTo>
                    <a:pt x="0" y="35"/>
                  </a:lnTo>
                  <a:lnTo>
                    <a:pt x="0" y="30"/>
                  </a:lnTo>
                  <a:lnTo>
                    <a:pt x="1" y="26"/>
                  </a:lnTo>
                  <a:lnTo>
                    <a:pt x="2" y="22"/>
                  </a:lnTo>
                  <a:lnTo>
                    <a:pt x="4" y="19"/>
                  </a:lnTo>
                  <a:lnTo>
                    <a:pt x="6" y="15"/>
                  </a:lnTo>
                  <a:lnTo>
                    <a:pt x="8" y="12"/>
                  </a:lnTo>
                  <a:lnTo>
                    <a:pt x="10" y="10"/>
                  </a:lnTo>
                  <a:lnTo>
                    <a:pt x="12" y="7"/>
                  </a:lnTo>
                  <a:lnTo>
                    <a:pt x="15" y="6"/>
                  </a:lnTo>
                  <a:lnTo>
                    <a:pt x="18" y="4"/>
                  </a:lnTo>
                  <a:lnTo>
                    <a:pt x="21" y="3"/>
                  </a:lnTo>
                  <a:lnTo>
                    <a:pt x="24" y="2"/>
                  </a:lnTo>
                  <a:lnTo>
                    <a:pt x="27" y="1"/>
                  </a:lnTo>
                  <a:lnTo>
                    <a:pt x="30" y="0"/>
                  </a:lnTo>
                  <a:lnTo>
                    <a:pt x="34" y="0"/>
                  </a:lnTo>
                  <a:lnTo>
                    <a:pt x="37" y="0"/>
                  </a:lnTo>
                  <a:lnTo>
                    <a:pt x="40" y="1"/>
                  </a:lnTo>
                  <a:lnTo>
                    <a:pt x="43" y="2"/>
                  </a:lnTo>
                  <a:lnTo>
                    <a:pt x="46" y="3"/>
                  </a:lnTo>
                  <a:lnTo>
                    <a:pt x="49" y="4"/>
                  </a:lnTo>
                  <a:lnTo>
                    <a:pt x="52" y="6"/>
                  </a:lnTo>
                  <a:lnTo>
                    <a:pt x="55" y="7"/>
                  </a:lnTo>
                  <a:lnTo>
                    <a:pt x="57" y="10"/>
                  </a:lnTo>
                  <a:lnTo>
                    <a:pt x="59" y="12"/>
                  </a:lnTo>
                  <a:lnTo>
                    <a:pt x="61" y="15"/>
                  </a:lnTo>
                  <a:lnTo>
                    <a:pt x="63" y="19"/>
                  </a:lnTo>
                  <a:lnTo>
                    <a:pt x="64" y="22"/>
                  </a:lnTo>
                  <a:lnTo>
                    <a:pt x="65" y="26"/>
                  </a:lnTo>
                  <a:lnTo>
                    <a:pt x="66" y="30"/>
                  </a:lnTo>
                  <a:lnTo>
                    <a:pt x="67" y="35"/>
                  </a:lnTo>
                  <a:lnTo>
                    <a:pt x="67" y="39"/>
                  </a:lnTo>
                  <a:lnTo>
                    <a:pt x="67" y="44"/>
                  </a:lnTo>
                  <a:lnTo>
                    <a:pt x="66" y="49"/>
                  </a:lnTo>
                  <a:lnTo>
                    <a:pt x="65" y="53"/>
                  </a:lnTo>
                  <a:lnTo>
                    <a:pt x="64" y="57"/>
                  </a:lnTo>
                  <a:lnTo>
                    <a:pt x="63" y="60"/>
                  </a:lnTo>
                  <a:lnTo>
                    <a:pt x="61" y="64"/>
                  </a:lnTo>
                  <a:lnTo>
                    <a:pt x="59" y="67"/>
                  </a:lnTo>
                  <a:lnTo>
                    <a:pt x="57" y="69"/>
                  </a:lnTo>
                  <a:lnTo>
                    <a:pt x="55" y="72"/>
                  </a:lnTo>
                  <a:lnTo>
                    <a:pt x="52" y="73"/>
                  </a:lnTo>
                  <a:lnTo>
                    <a:pt x="49" y="75"/>
                  </a:lnTo>
                  <a:lnTo>
                    <a:pt x="46" y="76"/>
                  </a:lnTo>
                  <a:lnTo>
                    <a:pt x="43" y="77"/>
                  </a:lnTo>
                  <a:lnTo>
                    <a:pt x="40" y="78"/>
                  </a:lnTo>
                  <a:lnTo>
                    <a:pt x="37" y="79"/>
                  </a:lnTo>
                  <a:lnTo>
                    <a:pt x="34" y="79"/>
                  </a:lnTo>
                  <a:close/>
                  <a:moveTo>
                    <a:pt x="34" y="17"/>
                  </a:moveTo>
                  <a:lnTo>
                    <a:pt x="31" y="17"/>
                  </a:lnTo>
                  <a:lnTo>
                    <a:pt x="29" y="17"/>
                  </a:lnTo>
                  <a:lnTo>
                    <a:pt x="27" y="18"/>
                  </a:lnTo>
                  <a:lnTo>
                    <a:pt x="25" y="19"/>
                  </a:lnTo>
                  <a:lnTo>
                    <a:pt x="24" y="20"/>
                  </a:lnTo>
                  <a:lnTo>
                    <a:pt x="23" y="22"/>
                  </a:lnTo>
                  <a:lnTo>
                    <a:pt x="21" y="23"/>
                  </a:lnTo>
                  <a:lnTo>
                    <a:pt x="20" y="25"/>
                  </a:lnTo>
                  <a:lnTo>
                    <a:pt x="20" y="26"/>
                  </a:lnTo>
                  <a:lnTo>
                    <a:pt x="19" y="28"/>
                  </a:lnTo>
                  <a:lnTo>
                    <a:pt x="19" y="30"/>
                  </a:lnTo>
                  <a:lnTo>
                    <a:pt x="18" y="32"/>
                  </a:lnTo>
                  <a:lnTo>
                    <a:pt x="18" y="34"/>
                  </a:lnTo>
                  <a:lnTo>
                    <a:pt x="18" y="36"/>
                  </a:lnTo>
                  <a:lnTo>
                    <a:pt x="18" y="38"/>
                  </a:lnTo>
                  <a:lnTo>
                    <a:pt x="18" y="39"/>
                  </a:lnTo>
                  <a:lnTo>
                    <a:pt x="18" y="41"/>
                  </a:lnTo>
                  <a:lnTo>
                    <a:pt x="18" y="43"/>
                  </a:lnTo>
                  <a:lnTo>
                    <a:pt x="18" y="45"/>
                  </a:lnTo>
                  <a:lnTo>
                    <a:pt x="18" y="47"/>
                  </a:lnTo>
                  <a:lnTo>
                    <a:pt x="19" y="49"/>
                  </a:lnTo>
                  <a:lnTo>
                    <a:pt x="19" y="51"/>
                  </a:lnTo>
                  <a:lnTo>
                    <a:pt x="20" y="52"/>
                  </a:lnTo>
                  <a:lnTo>
                    <a:pt x="20" y="54"/>
                  </a:lnTo>
                  <a:lnTo>
                    <a:pt x="21" y="56"/>
                  </a:lnTo>
                  <a:lnTo>
                    <a:pt x="23" y="57"/>
                  </a:lnTo>
                  <a:lnTo>
                    <a:pt x="24" y="59"/>
                  </a:lnTo>
                  <a:lnTo>
                    <a:pt x="25" y="60"/>
                  </a:lnTo>
                  <a:lnTo>
                    <a:pt x="27" y="61"/>
                  </a:lnTo>
                  <a:lnTo>
                    <a:pt x="29" y="61"/>
                  </a:lnTo>
                  <a:lnTo>
                    <a:pt x="31" y="62"/>
                  </a:lnTo>
                  <a:lnTo>
                    <a:pt x="34" y="62"/>
                  </a:lnTo>
                  <a:lnTo>
                    <a:pt x="36" y="62"/>
                  </a:lnTo>
                  <a:lnTo>
                    <a:pt x="38" y="61"/>
                  </a:lnTo>
                  <a:lnTo>
                    <a:pt x="40" y="61"/>
                  </a:lnTo>
                  <a:lnTo>
                    <a:pt x="42" y="60"/>
                  </a:lnTo>
                  <a:lnTo>
                    <a:pt x="43" y="59"/>
                  </a:lnTo>
                  <a:lnTo>
                    <a:pt x="44" y="57"/>
                  </a:lnTo>
                  <a:lnTo>
                    <a:pt x="45" y="56"/>
                  </a:lnTo>
                  <a:lnTo>
                    <a:pt x="46" y="54"/>
                  </a:lnTo>
                  <a:lnTo>
                    <a:pt x="47" y="52"/>
                  </a:lnTo>
                  <a:lnTo>
                    <a:pt x="48" y="51"/>
                  </a:lnTo>
                  <a:lnTo>
                    <a:pt x="48" y="49"/>
                  </a:lnTo>
                  <a:lnTo>
                    <a:pt x="49" y="47"/>
                  </a:lnTo>
                  <a:lnTo>
                    <a:pt x="49" y="45"/>
                  </a:lnTo>
                  <a:lnTo>
                    <a:pt x="49" y="43"/>
                  </a:lnTo>
                  <a:lnTo>
                    <a:pt x="49" y="41"/>
                  </a:lnTo>
                  <a:lnTo>
                    <a:pt x="49" y="39"/>
                  </a:lnTo>
                  <a:lnTo>
                    <a:pt x="49" y="38"/>
                  </a:lnTo>
                  <a:lnTo>
                    <a:pt x="49" y="36"/>
                  </a:lnTo>
                  <a:lnTo>
                    <a:pt x="49" y="34"/>
                  </a:lnTo>
                  <a:lnTo>
                    <a:pt x="49" y="32"/>
                  </a:lnTo>
                  <a:lnTo>
                    <a:pt x="48" y="30"/>
                  </a:lnTo>
                  <a:lnTo>
                    <a:pt x="48" y="28"/>
                  </a:lnTo>
                  <a:lnTo>
                    <a:pt x="47" y="26"/>
                  </a:lnTo>
                  <a:lnTo>
                    <a:pt x="46" y="25"/>
                  </a:lnTo>
                  <a:lnTo>
                    <a:pt x="45" y="23"/>
                  </a:lnTo>
                  <a:lnTo>
                    <a:pt x="44" y="22"/>
                  </a:lnTo>
                  <a:lnTo>
                    <a:pt x="43" y="20"/>
                  </a:lnTo>
                  <a:lnTo>
                    <a:pt x="42" y="19"/>
                  </a:lnTo>
                  <a:lnTo>
                    <a:pt x="40" y="18"/>
                  </a:lnTo>
                  <a:lnTo>
                    <a:pt x="38" y="17"/>
                  </a:lnTo>
                  <a:lnTo>
                    <a:pt x="36" y="17"/>
                  </a:lnTo>
                  <a:lnTo>
                    <a:pt x="34" y="17"/>
                  </a:lnTo>
                  <a:close/>
                </a:path>
              </a:pathLst>
            </a:custGeom>
            <a:solidFill>
              <a:srgbClr val="000000"/>
            </a:solidFill>
            <a:ln w="9525">
              <a:noFill/>
              <a:round/>
              <a:headEnd/>
              <a:tailEnd/>
            </a:ln>
          </p:spPr>
          <p:txBody>
            <a:bodyPr/>
            <a:lstStyle/>
            <a:p>
              <a:endParaRPr lang="en-US"/>
            </a:p>
          </p:txBody>
        </p:sp>
        <p:sp>
          <p:nvSpPr>
            <p:cNvPr id="213" name="Freeform 213"/>
            <p:cNvSpPr>
              <a:spLocks/>
            </p:cNvSpPr>
            <p:nvPr/>
          </p:nvSpPr>
          <p:spPr bwMode="auto">
            <a:xfrm>
              <a:off x="3256" y="2418"/>
              <a:ext cx="60" cy="77"/>
            </a:xfrm>
            <a:custGeom>
              <a:avLst/>
              <a:gdLst/>
              <a:ahLst/>
              <a:cxnLst>
                <a:cxn ang="0">
                  <a:pos x="43" y="77"/>
                </a:cxn>
                <a:cxn ang="0">
                  <a:pos x="43" y="30"/>
                </a:cxn>
                <a:cxn ang="0">
                  <a:pos x="43" y="28"/>
                </a:cxn>
                <a:cxn ang="0">
                  <a:pos x="42" y="26"/>
                </a:cxn>
                <a:cxn ang="0">
                  <a:pos x="42" y="23"/>
                </a:cxn>
                <a:cxn ang="0">
                  <a:pos x="41" y="21"/>
                </a:cxn>
                <a:cxn ang="0">
                  <a:pos x="39" y="19"/>
                </a:cxn>
                <a:cxn ang="0">
                  <a:pos x="37" y="18"/>
                </a:cxn>
                <a:cxn ang="0">
                  <a:pos x="33" y="17"/>
                </a:cxn>
                <a:cxn ang="0">
                  <a:pos x="30" y="17"/>
                </a:cxn>
                <a:cxn ang="0">
                  <a:pos x="27" y="17"/>
                </a:cxn>
                <a:cxn ang="0">
                  <a:pos x="25" y="19"/>
                </a:cxn>
                <a:cxn ang="0">
                  <a:pos x="23" y="20"/>
                </a:cxn>
                <a:cxn ang="0">
                  <a:pos x="21" y="22"/>
                </a:cxn>
                <a:cxn ang="0">
                  <a:pos x="19" y="25"/>
                </a:cxn>
                <a:cxn ang="0">
                  <a:pos x="18" y="28"/>
                </a:cxn>
                <a:cxn ang="0">
                  <a:pos x="18" y="32"/>
                </a:cxn>
                <a:cxn ang="0">
                  <a:pos x="18" y="77"/>
                </a:cxn>
                <a:cxn ang="0">
                  <a:pos x="0" y="2"/>
                </a:cxn>
                <a:cxn ang="0">
                  <a:pos x="17" y="13"/>
                </a:cxn>
                <a:cxn ang="0">
                  <a:pos x="18" y="12"/>
                </a:cxn>
                <a:cxn ang="0">
                  <a:pos x="19" y="10"/>
                </a:cxn>
                <a:cxn ang="0">
                  <a:pos x="20" y="8"/>
                </a:cxn>
                <a:cxn ang="0">
                  <a:pos x="22" y="6"/>
                </a:cxn>
                <a:cxn ang="0">
                  <a:pos x="25" y="4"/>
                </a:cxn>
                <a:cxn ang="0">
                  <a:pos x="28" y="2"/>
                </a:cxn>
                <a:cxn ang="0">
                  <a:pos x="31" y="1"/>
                </a:cxn>
                <a:cxn ang="0">
                  <a:pos x="35" y="0"/>
                </a:cxn>
                <a:cxn ang="0">
                  <a:pos x="40" y="0"/>
                </a:cxn>
                <a:cxn ang="0">
                  <a:pos x="44" y="1"/>
                </a:cxn>
                <a:cxn ang="0">
                  <a:pos x="48" y="3"/>
                </a:cxn>
                <a:cxn ang="0">
                  <a:pos x="52" y="5"/>
                </a:cxn>
                <a:cxn ang="0">
                  <a:pos x="55" y="8"/>
                </a:cxn>
                <a:cxn ang="0">
                  <a:pos x="57" y="12"/>
                </a:cxn>
                <a:cxn ang="0">
                  <a:pos x="59" y="17"/>
                </a:cxn>
                <a:cxn ang="0">
                  <a:pos x="60" y="22"/>
                </a:cxn>
                <a:cxn ang="0">
                  <a:pos x="60" y="77"/>
                </a:cxn>
              </a:cxnLst>
              <a:rect l="0" t="0" r="r" b="b"/>
              <a:pathLst>
                <a:path w="60" h="77">
                  <a:moveTo>
                    <a:pt x="60" y="77"/>
                  </a:moveTo>
                  <a:lnTo>
                    <a:pt x="43" y="77"/>
                  </a:lnTo>
                  <a:lnTo>
                    <a:pt x="43" y="31"/>
                  </a:lnTo>
                  <a:lnTo>
                    <a:pt x="43" y="30"/>
                  </a:lnTo>
                  <a:lnTo>
                    <a:pt x="43" y="29"/>
                  </a:lnTo>
                  <a:lnTo>
                    <a:pt x="43" y="28"/>
                  </a:lnTo>
                  <a:lnTo>
                    <a:pt x="43" y="27"/>
                  </a:lnTo>
                  <a:lnTo>
                    <a:pt x="42" y="26"/>
                  </a:lnTo>
                  <a:lnTo>
                    <a:pt x="42" y="24"/>
                  </a:lnTo>
                  <a:lnTo>
                    <a:pt x="42" y="23"/>
                  </a:lnTo>
                  <a:lnTo>
                    <a:pt x="41" y="22"/>
                  </a:lnTo>
                  <a:lnTo>
                    <a:pt x="41" y="21"/>
                  </a:lnTo>
                  <a:lnTo>
                    <a:pt x="40" y="20"/>
                  </a:lnTo>
                  <a:lnTo>
                    <a:pt x="39" y="19"/>
                  </a:lnTo>
                  <a:lnTo>
                    <a:pt x="38" y="18"/>
                  </a:lnTo>
                  <a:lnTo>
                    <a:pt x="37" y="18"/>
                  </a:lnTo>
                  <a:lnTo>
                    <a:pt x="35" y="17"/>
                  </a:lnTo>
                  <a:lnTo>
                    <a:pt x="33" y="17"/>
                  </a:lnTo>
                  <a:lnTo>
                    <a:pt x="32" y="17"/>
                  </a:lnTo>
                  <a:lnTo>
                    <a:pt x="30" y="17"/>
                  </a:lnTo>
                  <a:lnTo>
                    <a:pt x="29" y="17"/>
                  </a:lnTo>
                  <a:lnTo>
                    <a:pt x="27" y="17"/>
                  </a:lnTo>
                  <a:lnTo>
                    <a:pt x="26" y="18"/>
                  </a:lnTo>
                  <a:lnTo>
                    <a:pt x="25" y="19"/>
                  </a:lnTo>
                  <a:lnTo>
                    <a:pt x="24" y="19"/>
                  </a:lnTo>
                  <a:lnTo>
                    <a:pt x="23" y="20"/>
                  </a:lnTo>
                  <a:lnTo>
                    <a:pt x="22" y="21"/>
                  </a:lnTo>
                  <a:lnTo>
                    <a:pt x="21" y="22"/>
                  </a:lnTo>
                  <a:lnTo>
                    <a:pt x="20" y="23"/>
                  </a:lnTo>
                  <a:lnTo>
                    <a:pt x="19" y="25"/>
                  </a:lnTo>
                  <a:lnTo>
                    <a:pt x="19" y="27"/>
                  </a:lnTo>
                  <a:lnTo>
                    <a:pt x="18" y="28"/>
                  </a:lnTo>
                  <a:lnTo>
                    <a:pt x="18" y="30"/>
                  </a:lnTo>
                  <a:lnTo>
                    <a:pt x="18" y="32"/>
                  </a:lnTo>
                  <a:lnTo>
                    <a:pt x="18" y="34"/>
                  </a:lnTo>
                  <a:lnTo>
                    <a:pt x="18" y="77"/>
                  </a:lnTo>
                  <a:lnTo>
                    <a:pt x="0" y="77"/>
                  </a:lnTo>
                  <a:lnTo>
                    <a:pt x="0" y="2"/>
                  </a:lnTo>
                  <a:lnTo>
                    <a:pt x="17" y="2"/>
                  </a:lnTo>
                  <a:lnTo>
                    <a:pt x="17" y="13"/>
                  </a:lnTo>
                  <a:lnTo>
                    <a:pt x="17" y="13"/>
                  </a:lnTo>
                  <a:lnTo>
                    <a:pt x="18" y="12"/>
                  </a:lnTo>
                  <a:lnTo>
                    <a:pt x="18" y="11"/>
                  </a:lnTo>
                  <a:lnTo>
                    <a:pt x="19" y="10"/>
                  </a:lnTo>
                  <a:lnTo>
                    <a:pt x="20" y="9"/>
                  </a:lnTo>
                  <a:lnTo>
                    <a:pt x="20" y="8"/>
                  </a:lnTo>
                  <a:lnTo>
                    <a:pt x="21" y="7"/>
                  </a:lnTo>
                  <a:lnTo>
                    <a:pt x="22" y="6"/>
                  </a:lnTo>
                  <a:lnTo>
                    <a:pt x="23" y="5"/>
                  </a:lnTo>
                  <a:lnTo>
                    <a:pt x="25" y="4"/>
                  </a:lnTo>
                  <a:lnTo>
                    <a:pt x="26" y="3"/>
                  </a:lnTo>
                  <a:lnTo>
                    <a:pt x="28" y="2"/>
                  </a:lnTo>
                  <a:lnTo>
                    <a:pt x="29" y="2"/>
                  </a:lnTo>
                  <a:lnTo>
                    <a:pt x="31" y="1"/>
                  </a:lnTo>
                  <a:lnTo>
                    <a:pt x="33" y="1"/>
                  </a:lnTo>
                  <a:lnTo>
                    <a:pt x="35" y="0"/>
                  </a:lnTo>
                  <a:lnTo>
                    <a:pt x="37" y="0"/>
                  </a:lnTo>
                  <a:lnTo>
                    <a:pt x="40" y="0"/>
                  </a:lnTo>
                  <a:lnTo>
                    <a:pt x="42" y="1"/>
                  </a:lnTo>
                  <a:lnTo>
                    <a:pt x="44" y="1"/>
                  </a:lnTo>
                  <a:lnTo>
                    <a:pt x="46" y="2"/>
                  </a:lnTo>
                  <a:lnTo>
                    <a:pt x="48" y="3"/>
                  </a:lnTo>
                  <a:lnTo>
                    <a:pt x="50" y="4"/>
                  </a:lnTo>
                  <a:lnTo>
                    <a:pt x="52" y="5"/>
                  </a:lnTo>
                  <a:lnTo>
                    <a:pt x="53" y="7"/>
                  </a:lnTo>
                  <a:lnTo>
                    <a:pt x="55" y="8"/>
                  </a:lnTo>
                  <a:lnTo>
                    <a:pt x="56" y="10"/>
                  </a:lnTo>
                  <a:lnTo>
                    <a:pt x="57" y="12"/>
                  </a:lnTo>
                  <a:lnTo>
                    <a:pt x="58" y="14"/>
                  </a:lnTo>
                  <a:lnTo>
                    <a:pt x="59" y="17"/>
                  </a:lnTo>
                  <a:lnTo>
                    <a:pt x="60" y="19"/>
                  </a:lnTo>
                  <a:lnTo>
                    <a:pt x="60" y="22"/>
                  </a:lnTo>
                  <a:lnTo>
                    <a:pt x="60" y="25"/>
                  </a:lnTo>
                  <a:lnTo>
                    <a:pt x="60" y="77"/>
                  </a:lnTo>
                  <a:close/>
                </a:path>
              </a:pathLst>
            </a:custGeom>
            <a:solidFill>
              <a:srgbClr val="000000"/>
            </a:solidFill>
            <a:ln w="9525">
              <a:noFill/>
              <a:round/>
              <a:headEnd/>
              <a:tailEnd/>
            </a:ln>
          </p:spPr>
          <p:txBody>
            <a:bodyPr/>
            <a:lstStyle/>
            <a:p>
              <a:endParaRPr lang="en-US"/>
            </a:p>
          </p:txBody>
        </p:sp>
        <p:sp>
          <p:nvSpPr>
            <p:cNvPr id="214" name="Freeform 214"/>
            <p:cNvSpPr>
              <a:spLocks noEditPoints="1"/>
            </p:cNvSpPr>
            <p:nvPr/>
          </p:nvSpPr>
          <p:spPr bwMode="auto">
            <a:xfrm>
              <a:off x="3366" y="2394"/>
              <a:ext cx="80" cy="104"/>
            </a:xfrm>
            <a:custGeom>
              <a:avLst/>
              <a:gdLst/>
              <a:ahLst/>
              <a:cxnLst>
                <a:cxn ang="0">
                  <a:pos x="51" y="94"/>
                </a:cxn>
                <a:cxn ang="0">
                  <a:pos x="45" y="99"/>
                </a:cxn>
                <a:cxn ang="0">
                  <a:pos x="36" y="102"/>
                </a:cxn>
                <a:cxn ang="0">
                  <a:pos x="24" y="103"/>
                </a:cxn>
                <a:cxn ang="0">
                  <a:pos x="11" y="98"/>
                </a:cxn>
                <a:cxn ang="0">
                  <a:pos x="3" y="88"/>
                </a:cxn>
                <a:cxn ang="0">
                  <a:pos x="0" y="75"/>
                </a:cxn>
                <a:cxn ang="0">
                  <a:pos x="1" y="66"/>
                </a:cxn>
                <a:cxn ang="0">
                  <a:pos x="5" y="57"/>
                </a:cxn>
                <a:cxn ang="0">
                  <a:pos x="14" y="47"/>
                </a:cxn>
                <a:cxn ang="0">
                  <a:pos x="16" y="41"/>
                </a:cxn>
                <a:cxn ang="0">
                  <a:pos x="13" y="35"/>
                </a:cxn>
                <a:cxn ang="0">
                  <a:pos x="11" y="28"/>
                </a:cxn>
                <a:cxn ang="0">
                  <a:pos x="11" y="18"/>
                </a:cxn>
                <a:cxn ang="0">
                  <a:pos x="16" y="8"/>
                </a:cxn>
                <a:cxn ang="0">
                  <a:pos x="25" y="2"/>
                </a:cxn>
                <a:cxn ang="0">
                  <a:pos x="36" y="0"/>
                </a:cxn>
                <a:cxn ang="0">
                  <a:pos x="45" y="3"/>
                </a:cxn>
                <a:cxn ang="0">
                  <a:pos x="53" y="11"/>
                </a:cxn>
                <a:cxn ang="0">
                  <a:pos x="56" y="23"/>
                </a:cxn>
                <a:cxn ang="0">
                  <a:pos x="53" y="35"/>
                </a:cxn>
                <a:cxn ang="0">
                  <a:pos x="47" y="43"/>
                </a:cxn>
                <a:cxn ang="0">
                  <a:pos x="42" y="47"/>
                </a:cxn>
                <a:cxn ang="0">
                  <a:pos x="55" y="63"/>
                </a:cxn>
                <a:cxn ang="0">
                  <a:pos x="57" y="58"/>
                </a:cxn>
                <a:cxn ang="0">
                  <a:pos x="58" y="52"/>
                </a:cxn>
                <a:cxn ang="0">
                  <a:pos x="74" y="51"/>
                </a:cxn>
                <a:cxn ang="0">
                  <a:pos x="72" y="62"/>
                </a:cxn>
                <a:cxn ang="0">
                  <a:pos x="69" y="70"/>
                </a:cxn>
                <a:cxn ang="0">
                  <a:pos x="64" y="79"/>
                </a:cxn>
                <a:cxn ang="0">
                  <a:pos x="31" y="15"/>
                </a:cxn>
                <a:cxn ang="0">
                  <a:pos x="28" y="17"/>
                </a:cxn>
                <a:cxn ang="0">
                  <a:pos x="27" y="20"/>
                </a:cxn>
                <a:cxn ang="0">
                  <a:pos x="26" y="25"/>
                </a:cxn>
                <a:cxn ang="0">
                  <a:pos x="28" y="28"/>
                </a:cxn>
                <a:cxn ang="0">
                  <a:pos x="30" y="32"/>
                </a:cxn>
                <a:cxn ang="0">
                  <a:pos x="34" y="35"/>
                </a:cxn>
                <a:cxn ang="0">
                  <a:pos x="37" y="32"/>
                </a:cxn>
                <a:cxn ang="0">
                  <a:pos x="40" y="28"/>
                </a:cxn>
                <a:cxn ang="0">
                  <a:pos x="41" y="23"/>
                </a:cxn>
                <a:cxn ang="0">
                  <a:pos x="40" y="19"/>
                </a:cxn>
                <a:cxn ang="0">
                  <a:pos x="38" y="16"/>
                </a:cxn>
                <a:cxn ang="0">
                  <a:pos x="34" y="15"/>
                </a:cxn>
                <a:cxn ang="0">
                  <a:pos x="24" y="60"/>
                </a:cxn>
                <a:cxn ang="0">
                  <a:pos x="19" y="64"/>
                </a:cxn>
                <a:cxn ang="0">
                  <a:pos x="17" y="69"/>
                </a:cxn>
                <a:cxn ang="0">
                  <a:pos x="17" y="75"/>
                </a:cxn>
                <a:cxn ang="0">
                  <a:pos x="19" y="80"/>
                </a:cxn>
                <a:cxn ang="0">
                  <a:pos x="24" y="85"/>
                </a:cxn>
                <a:cxn ang="0">
                  <a:pos x="31" y="87"/>
                </a:cxn>
                <a:cxn ang="0">
                  <a:pos x="36" y="85"/>
                </a:cxn>
                <a:cxn ang="0">
                  <a:pos x="40" y="83"/>
                </a:cxn>
                <a:cxn ang="0">
                  <a:pos x="44" y="80"/>
                </a:cxn>
              </a:cxnLst>
              <a:rect l="0" t="0" r="r" b="b"/>
              <a:pathLst>
                <a:path w="80" h="104">
                  <a:moveTo>
                    <a:pt x="80" y="101"/>
                  </a:moveTo>
                  <a:lnTo>
                    <a:pt x="59" y="101"/>
                  </a:lnTo>
                  <a:lnTo>
                    <a:pt x="53" y="92"/>
                  </a:lnTo>
                  <a:lnTo>
                    <a:pt x="52" y="93"/>
                  </a:lnTo>
                  <a:lnTo>
                    <a:pt x="51" y="94"/>
                  </a:lnTo>
                  <a:lnTo>
                    <a:pt x="50" y="96"/>
                  </a:lnTo>
                  <a:lnTo>
                    <a:pt x="48" y="96"/>
                  </a:lnTo>
                  <a:lnTo>
                    <a:pt x="47" y="97"/>
                  </a:lnTo>
                  <a:lnTo>
                    <a:pt x="46" y="98"/>
                  </a:lnTo>
                  <a:lnTo>
                    <a:pt x="45" y="99"/>
                  </a:lnTo>
                  <a:lnTo>
                    <a:pt x="43" y="100"/>
                  </a:lnTo>
                  <a:lnTo>
                    <a:pt x="42" y="101"/>
                  </a:lnTo>
                  <a:lnTo>
                    <a:pt x="40" y="101"/>
                  </a:lnTo>
                  <a:lnTo>
                    <a:pt x="38" y="102"/>
                  </a:lnTo>
                  <a:lnTo>
                    <a:pt x="36" y="102"/>
                  </a:lnTo>
                  <a:lnTo>
                    <a:pt x="34" y="103"/>
                  </a:lnTo>
                  <a:lnTo>
                    <a:pt x="32" y="103"/>
                  </a:lnTo>
                  <a:lnTo>
                    <a:pt x="30" y="103"/>
                  </a:lnTo>
                  <a:lnTo>
                    <a:pt x="27" y="104"/>
                  </a:lnTo>
                  <a:lnTo>
                    <a:pt x="24" y="103"/>
                  </a:lnTo>
                  <a:lnTo>
                    <a:pt x="21" y="103"/>
                  </a:lnTo>
                  <a:lnTo>
                    <a:pt x="19" y="102"/>
                  </a:lnTo>
                  <a:lnTo>
                    <a:pt x="16" y="101"/>
                  </a:lnTo>
                  <a:lnTo>
                    <a:pt x="13" y="100"/>
                  </a:lnTo>
                  <a:lnTo>
                    <a:pt x="11" y="98"/>
                  </a:lnTo>
                  <a:lnTo>
                    <a:pt x="9" y="97"/>
                  </a:lnTo>
                  <a:lnTo>
                    <a:pt x="7" y="95"/>
                  </a:lnTo>
                  <a:lnTo>
                    <a:pt x="5" y="93"/>
                  </a:lnTo>
                  <a:lnTo>
                    <a:pt x="4" y="91"/>
                  </a:lnTo>
                  <a:lnTo>
                    <a:pt x="3" y="88"/>
                  </a:lnTo>
                  <a:lnTo>
                    <a:pt x="2" y="86"/>
                  </a:lnTo>
                  <a:lnTo>
                    <a:pt x="1" y="83"/>
                  </a:lnTo>
                  <a:lnTo>
                    <a:pt x="0" y="80"/>
                  </a:lnTo>
                  <a:lnTo>
                    <a:pt x="0" y="78"/>
                  </a:lnTo>
                  <a:lnTo>
                    <a:pt x="0" y="75"/>
                  </a:lnTo>
                  <a:lnTo>
                    <a:pt x="0" y="73"/>
                  </a:lnTo>
                  <a:lnTo>
                    <a:pt x="0" y="71"/>
                  </a:lnTo>
                  <a:lnTo>
                    <a:pt x="0" y="69"/>
                  </a:lnTo>
                  <a:lnTo>
                    <a:pt x="0" y="68"/>
                  </a:lnTo>
                  <a:lnTo>
                    <a:pt x="1" y="66"/>
                  </a:lnTo>
                  <a:lnTo>
                    <a:pt x="1" y="64"/>
                  </a:lnTo>
                  <a:lnTo>
                    <a:pt x="2" y="62"/>
                  </a:lnTo>
                  <a:lnTo>
                    <a:pt x="3" y="60"/>
                  </a:lnTo>
                  <a:lnTo>
                    <a:pt x="4" y="59"/>
                  </a:lnTo>
                  <a:lnTo>
                    <a:pt x="5" y="57"/>
                  </a:lnTo>
                  <a:lnTo>
                    <a:pt x="6" y="55"/>
                  </a:lnTo>
                  <a:lnTo>
                    <a:pt x="8" y="53"/>
                  </a:lnTo>
                  <a:lnTo>
                    <a:pt x="10" y="51"/>
                  </a:lnTo>
                  <a:lnTo>
                    <a:pt x="12" y="49"/>
                  </a:lnTo>
                  <a:lnTo>
                    <a:pt x="14" y="47"/>
                  </a:lnTo>
                  <a:lnTo>
                    <a:pt x="17" y="46"/>
                  </a:lnTo>
                  <a:lnTo>
                    <a:pt x="19" y="44"/>
                  </a:lnTo>
                  <a:lnTo>
                    <a:pt x="18" y="43"/>
                  </a:lnTo>
                  <a:lnTo>
                    <a:pt x="17" y="42"/>
                  </a:lnTo>
                  <a:lnTo>
                    <a:pt x="16" y="41"/>
                  </a:lnTo>
                  <a:lnTo>
                    <a:pt x="16" y="40"/>
                  </a:lnTo>
                  <a:lnTo>
                    <a:pt x="15" y="39"/>
                  </a:lnTo>
                  <a:lnTo>
                    <a:pt x="14" y="38"/>
                  </a:lnTo>
                  <a:lnTo>
                    <a:pt x="14" y="37"/>
                  </a:lnTo>
                  <a:lnTo>
                    <a:pt x="13" y="35"/>
                  </a:lnTo>
                  <a:lnTo>
                    <a:pt x="13" y="34"/>
                  </a:lnTo>
                  <a:lnTo>
                    <a:pt x="12" y="33"/>
                  </a:lnTo>
                  <a:lnTo>
                    <a:pt x="12" y="31"/>
                  </a:lnTo>
                  <a:lnTo>
                    <a:pt x="11" y="30"/>
                  </a:lnTo>
                  <a:lnTo>
                    <a:pt x="11" y="28"/>
                  </a:lnTo>
                  <a:lnTo>
                    <a:pt x="11" y="26"/>
                  </a:lnTo>
                  <a:lnTo>
                    <a:pt x="11" y="25"/>
                  </a:lnTo>
                  <a:lnTo>
                    <a:pt x="11" y="23"/>
                  </a:lnTo>
                  <a:lnTo>
                    <a:pt x="11" y="21"/>
                  </a:lnTo>
                  <a:lnTo>
                    <a:pt x="11" y="18"/>
                  </a:lnTo>
                  <a:lnTo>
                    <a:pt x="12" y="16"/>
                  </a:lnTo>
                  <a:lnTo>
                    <a:pt x="12" y="14"/>
                  </a:lnTo>
                  <a:lnTo>
                    <a:pt x="13" y="12"/>
                  </a:lnTo>
                  <a:lnTo>
                    <a:pt x="14" y="10"/>
                  </a:lnTo>
                  <a:lnTo>
                    <a:pt x="16" y="8"/>
                  </a:lnTo>
                  <a:lnTo>
                    <a:pt x="17" y="7"/>
                  </a:lnTo>
                  <a:lnTo>
                    <a:pt x="19" y="5"/>
                  </a:lnTo>
                  <a:lnTo>
                    <a:pt x="21" y="4"/>
                  </a:lnTo>
                  <a:lnTo>
                    <a:pt x="23" y="3"/>
                  </a:lnTo>
                  <a:lnTo>
                    <a:pt x="25" y="2"/>
                  </a:lnTo>
                  <a:lnTo>
                    <a:pt x="27" y="1"/>
                  </a:lnTo>
                  <a:lnTo>
                    <a:pt x="29" y="1"/>
                  </a:lnTo>
                  <a:lnTo>
                    <a:pt x="32" y="0"/>
                  </a:lnTo>
                  <a:lnTo>
                    <a:pt x="34" y="0"/>
                  </a:lnTo>
                  <a:lnTo>
                    <a:pt x="36" y="0"/>
                  </a:lnTo>
                  <a:lnTo>
                    <a:pt x="38" y="1"/>
                  </a:lnTo>
                  <a:lnTo>
                    <a:pt x="40" y="1"/>
                  </a:lnTo>
                  <a:lnTo>
                    <a:pt x="42" y="2"/>
                  </a:lnTo>
                  <a:lnTo>
                    <a:pt x="44" y="2"/>
                  </a:lnTo>
                  <a:lnTo>
                    <a:pt x="45" y="3"/>
                  </a:lnTo>
                  <a:lnTo>
                    <a:pt x="47" y="4"/>
                  </a:lnTo>
                  <a:lnTo>
                    <a:pt x="49" y="6"/>
                  </a:lnTo>
                  <a:lnTo>
                    <a:pt x="50" y="7"/>
                  </a:lnTo>
                  <a:lnTo>
                    <a:pt x="52" y="9"/>
                  </a:lnTo>
                  <a:lnTo>
                    <a:pt x="53" y="11"/>
                  </a:lnTo>
                  <a:lnTo>
                    <a:pt x="54" y="13"/>
                  </a:lnTo>
                  <a:lnTo>
                    <a:pt x="55" y="15"/>
                  </a:lnTo>
                  <a:lnTo>
                    <a:pt x="55" y="18"/>
                  </a:lnTo>
                  <a:lnTo>
                    <a:pt x="56" y="20"/>
                  </a:lnTo>
                  <a:lnTo>
                    <a:pt x="56" y="23"/>
                  </a:lnTo>
                  <a:lnTo>
                    <a:pt x="56" y="26"/>
                  </a:lnTo>
                  <a:lnTo>
                    <a:pt x="55" y="28"/>
                  </a:lnTo>
                  <a:lnTo>
                    <a:pt x="55" y="31"/>
                  </a:lnTo>
                  <a:lnTo>
                    <a:pt x="54" y="33"/>
                  </a:lnTo>
                  <a:lnTo>
                    <a:pt x="53" y="35"/>
                  </a:lnTo>
                  <a:lnTo>
                    <a:pt x="52" y="37"/>
                  </a:lnTo>
                  <a:lnTo>
                    <a:pt x="51" y="38"/>
                  </a:lnTo>
                  <a:lnTo>
                    <a:pt x="50" y="40"/>
                  </a:lnTo>
                  <a:lnTo>
                    <a:pt x="49" y="41"/>
                  </a:lnTo>
                  <a:lnTo>
                    <a:pt x="47" y="43"/>
                  </a:lnTo>
                  <a:lnTo>
                    <a:pt x="46" y="44"/>
                  </a:lnTo>
                  <a:lnTo>
                    <a:pt x="45" y="45"/>
                  </a:lnTo>
                  <a:lnTo>
                    <a:pt x="44" y="46"/>
                  </a:lnTo>
                  <a:lnTo>
                    <a:pt x="43" y="46"/>
                  </a:lnTo>
                  <a:lnTo>
                    <a:pt x="42" y="47"/>
                  </a:lnTo>
                  <a:lnTo>
                    <a:pt x="41" y="47"/>
                  </a:lnTo>
                  <a:lnTo>
                    <a:pt x="54" y="65"/>
                  </a:lnTo>
                  <a:lnTo>
                    <a:pt x="54" y="64"/>
                  </a:lnTo>
                  <a:lnTo>
                    <a:pt x="55" y="63"/>
                  </a:lnTo>
                  <a:lnTo>
                    <a:pt x="55" y="63"/>
                  </a:lnTo>
                  <a:lnTo>
                    <a:pt x="55" y="62"/>
                  </a:lnTo>
                  <a:lnTo>
                    <a:pt x="56" y="61"/>
                  </a:lnTo>
                  <a:lnTo>
                    <a:pt x="56" y="60"/>
                  </a:lnTo>
                  <a:lnTo>
                    <a:pt x="57" y="59"/>
                  </a:lnTo>
                  <a:lnTo>
                    <a:pt x="57" y="58"/>
                  </a:lnTo>
                  <a:lnTo>
                    <a:pt x="57" y="57"/>
                  </a:lnTo>
                  <a:lnTo>
                    <a:pt x="57" y="56"/>
                  </a:lnTo>
                  <a:lnTo>
                    <a:pt x="58" y="55"/>
                  </a:lnTo>
                  <a:lnTo>
                    <a:pt x="58" y="54"/>
                  </a:lnTo>
                  <a:lnTo>
                    <a:pt x="58" y="52"/>
                  </a:lnTo>
                  <a:lnTo>
                    <a:pt x="58" y="51"/>
                  </a:lnTo>
                  <a:lnTo>
                    <a:pt x="58" y="50"/>
                  </a:lnTo>
                  <a:lnTo>
                    <a:pt x="59" y="49"/>
                  </a:lnTo>
                  <a:lnTo>
                    <a:pt x="74" y="49"/>
                  </a:lnTo>
                  <a:lnTo>
                    <a:pt x="74" y="51"/>
                  </a:lnTo>
                  <a:lnTo>
                    <a:pt x="73" y="53"/>
                  </a:lnTo>
                  <a:lnTo>
                    <a:pt x="73" y="55"/>
                  </a:lnTo>
                  <a:lnTo>
                    <a:pt x="73" y="58"/>
                  </a:lnTo>
                  <a:lnTo>
                    <a:pt x="72" y="60"/>
                  </a:lnTo>
                  <a:lnTo>
                    <a:pt x="72" y="62"/>
                  </a:lnTo>
                  <a:lnTo>
                    <a:pt x="71" y="63"/>
                  </a:lnTo>
                  <a:lnTo>
                    <a:pt x="71" y="65"/>
                  </a:lnTo>
                  <a:lnTo>
                    <a:pt x="70" y="67"/>
                  </a:lnTo>
                  <a:lnTo>
                    <a:pt x="69" y="69"/>
                  </a:lnTo>
                  <a:lnTo>
                    <a:pt x="69" y="70"/>
                  </a:lnTo>
                  <a:lnTo>
                    <a:pt x="68" y="72"/>
                  </a:lnTo>
                  <a:lnTo>
                    <a:pt x="67" y="74"/>
                  </a:lnTo>
                  <a:lnTo>
                    <a:pt x="66" y="75"/>
                  </a:lnTo>
                  <a:lnTo>
                    <a:pt x="65" y="77"/>
                  </a:lnTo>
                  <a:lnTo>
                    <a:pt x="64" y="79"/>
                  </a:lnTo>
                  <a:lnTo>
                    <a:pt x="80" y="101"/>
                  </a:lnTo>
                  <a:close/>
                  <a:moveTo>
                    <a:pt x="34" y="15"/>
                  </a:moveTo>
                  <a:lnTo>
                    <a:pt x="33" y="15"/>
                  </a:lnTo>
                  <a:lnTo>
                    <a:pt x="32" y="15"/>
                  </a:lnTo>
                  <a:lnTo>
                    <a:pt x="31" y="15"/>
                  </a:lnTo>
                  <a:lnTo>
                    <a:pt x="31" y="15"/>
                  </a:lnTo>
                  <a:lnTo>
                    <a:pt x="30" y="16"/>
                  </a:lnTo>
                  <a:lnTo>
                    <a:pt x="30" y="16"/>
                  </a:lnTo>
                  <a:lnTo>
                    <a:pt x="29" y="17"/>
                  </a:lnTo>
                  <a:lnTo>
                    <a:pt x="28" y="17"/>
                  </a:lnTo>
                  <a:lnTo>
                    <a:pt x="28" y="18"/>
                  </a:lnTo>
                  <a:lnTo>
                    <a:pt x="28" y="18"/>
                  </a:lnTo>
                  <a:lnTo>
                    <a:pt x="27" y="19"/>
                  </a:lnTo>
                  <a:lnTo>
                    <a:pt x="27" y="20"/>
                  </a:lnTo>
                  <a:lnTo>
                    <a:pt x="27" y="20"/>
                  </a:lnTo>
                  <a:lnTo>
                    <a:pt x="26" y="21"/>
                  </a:lnTo>
                  <a:lnTo>
                    <a:pt x="26" y="22"/>
                  </a:lnTo>
                  <a:lnTo>
                    <a:pt x="26" y="23"/>
                  </a:lnTo>
                  <a:lnTo>
                    <a:pt x="26" y="24"/>
                  </a:lnTo>
                  <a:lnTo>
                    <a:pt x="26" y="25"/>
                  </a:lnTo>
                  <a:lnTo>
                    <a:pt x="27" y="25"/>
                  </a:lnTo>
                  <a:lnTo>
                    <a:pt x="27" y="26"/>
                  </a:lnTo>
                  <a:lnTo>
                    <a:pt x="27" y="26"/>
                  </a:lnTo>
                  <a:lnTo>
                    <a:pt x="27" y="27"/>
                  </a:lnTo>
                  <a:lnTo>
                    <a:pt x="28" y="28"/>
                  </a:lnTo>
                  <a:lnTo>
                    <a:pt x="28" y="29"/>
                  </a:lnTo>
                  <a:lnTo>
                    <a:pt x="28" y="30"/>
                  </a:lnTo>
                  <a:lnTo>
                    <a:pt x="29" y="30"/>
                  </a:lnTo>
                  <a:lnTo>
                    <a:pt x="29" y="31"/>
                  </a:lnTo>
                  <a:lnTo>
                    <a:pt x="30" y="32"/>
                  </a:lnTo>
                  <a:lnTo>
                    <a:pt x="31" y="33"/>
                  </a:lnTo>
                  <a:lnTo>
                    <a:pt x="31" y="34"/>
                  </a:lnTo>
                  <a:lnTo>
                    <a:pt x="32" y="35"/>
                  </a:lnTo>
                  <a:lnTo>
                    <a:pt x="33" y="36"/>
                  </a:lnTo>
                  <a:lnTo>
                    <a:pt x="34" y="35"/>
                  </a:lnTo>
                  <a:lnTo>
                    <a:pt x="34" y="35"/>
                  </a:lnTo>
                  <a:lnTo>
                    <a:pt x="35" y="34"/>
                  </a:lnTo>
                  <a:lnTo>
                    <a:pt x="36" y="33"/>
                  </a:lnTo>
                  <a:lnTo>
                    <a:pt x="37" y="32"/>
                  </a:lnTo>
                  <a:lnTo>
                    <a:pt x="37" y="32"/>
                  </a:lnTo>
                  <a:lnTo>
                    <a:pt x="38" y="31"/>
                  </a:lnTo>
                  <a:lnTo>
                    <a:pt x="39" y="30"/>
                  </a:lnTo>
                  <a:lnTo>
                    <a:pt x="39" y="30"/>
                  </a:lnTo>
                  <a:lnTo>
                    <a:pt x="40" y="29"/>
                  </a:lnTo>
                  <a:lnTo>
                    <a:pt x="40" y="28"/>
                  </a:lnTo>
                  <a:lnTo>
                    <a:pt x="40" y="27"/>
                  </a:lnTo>
                  <a:lnTo>
                    <a:pt x="41" y="26"/>
                  </a:lnTo>
                  <a:lnTo>
                    <a:pt x="41" y="25"/>
                  </a:lnTo>
                  <a:lnTo>
                    <a:pt x="41" y="24"/>
                  </a:lnTo>
                  <a:lnTo>
                    <a:pt x="41" y="23"/>
                  </a:lnTo>
                  <a:lnTo>
                    <a:pt x="41" y="22"/>
                  </a:lnTo>
                  <a:lnTo>
                    <a:pt x="41" y="21"/>
                  </a:lnTo>
                  <a:lnTo>
                    <a:pt x="41" y="20"/>
                  </a:lnTo>
                  <a:lnTo>
                    <a:pt x="40" y="20"/>
                  </a:lnTo>
                  <a:lnTo>
                    <a:pt x="40" y="19"/>
                  </a:lnTo>
                  <a:lnTo>
                    <a:pt x="40" y="18"/>
                  </a:lnTo>
                  <a:lnTo>
                    <a:pt x="39" y="18"/>
                  </a:lnTo>
                  <a:lnTo>
                    <a:pt x="39" y="17"/>
                  </a:lnTo>
                  <a:lnTo>
                    <a:pt x="38" y="17"/>
                  </a:lnTo>
                  <a:lnTo>
                    <a:pt x="38" y="16"/>
                  </a:lnTo>
                  <a:lnTo>
                    <a:pt x="37" y="16"/>
                  </a:lnTo>
                  <a:lnTo>
                    <a:pt x="37" y="15"/>
                  </a:lnTo>
                  <a:lnTo>
                    <a:pt x="36" y="15"/>
                  </a:lnTo>
                  <a:lnTo>
                    <a:pt x="35" y="15"/>
                  </a:lnTo>
                  <a:lnTo>
                    <a:pt x="34" y="15"/>
                  </a:lnTo>
                  <a:lnTo>
                    <a:pt x="34" y="15"/>
                  </a:lnTo>
                  <a:close/>
                  <a:moveTo>
                    <a:pt x="28" y="57"/>
                  </a:moveTo>
                  <a:lnTo>
                    <a:pt x="26" y="58"/>
                  </a:lnTo>
                  <a:lnTo>
                    <a:pt x="25" y="59"/>
                  </a:lnTo>
                  <a:lnTo>
                    <a:pt x="24" y="60"/>
                  </a:lnTo>
                  <a:lnTo>
                    <a:pt x="23" y="61"/>
                  </a:lnTo>
                  <a:lnTo>
                    <a:pt x="22" y="62"/>
                  </a:lnTo>
                  <a:lnTo>
                    <a:pt x="21" y="63"/>
                  </a:lnTo>
                  <a:lnTo>
                    <a:pt x="20" y="63"/>
                  </a:lnTo>
                  <a:lnTo>
                    <a:pt x="19" y="64"/>
                  </a:lnTo>
                  <a:lnTo>
                    <a:pt x="19" y="65"/>
                  </a:lnTo>
                  <a:lnTo>
                    <a:pt x="18" y="66"/>
                  </a:lnTo>
                  <a:lnTo>
                    <a:pt x="18" y="67"/>
                  </a:lnTo>
                  <a:lnTo>
                    <a:pt x="18" y="68"/>
                  </a:lnTo>
                  <a:lnTo>
                    <a:pt x="17" y="69"/>
                  </a:lnTo>
                  <a:lnTo>
                    <a:pt x="17" y="71"/>
                  </a:lnTo>
                  <a:lnTo>
                    <a:pt x="17" y="72"/>
                  </a:lnTo>
                  <a:lnTo>
                    <a:pt x="17" y="73"/>
                  </a:lnTo>
                  <a:lnTo>
                    <a:pt x="17" y="74"/>
                  </a:lnTo>
                  <a:lnTo>
                    <a:pt x="17" y="75"/>
                  </a:lnTo>
                  <a:lnTo>
                    <a:pt x="17" y="76"/>
                  </a:lnTo>
                  <a:lnTo>
                    <a:pt x="17" y="77"/>
                  </a:lnTo>
                  <a:lnTo>
                    <a:pt x="18" y="78"/>
                  </a:lnTo>
                  <a:lnTo>
                    <a:pt x="18" y="79"/>
                  </a:lnTo>
                  <a:lnTo>
                    <a:pt x="19" y="80"/>
                  </a:lnTo>
                  <a:lnTo>
                    <a:pt x="20" y="81"/>
                  </a:lnTo>
                  <a:lnTo>
                    <a:pt x="20" y="83"/>
                  </a:lnTo>
                  <a:lnTo>
                    <a:pt x="21" y="84"/>
                  </a:lnTo>
                  <a:lnTo>
                    <a:pt x="22" y="84"/>
                  </a:lnTo>
                  <a:lnTo>
                    <a:pt x="24" y="85"/>
                  </a:lnTo>
                  <a:lnTo>
                    <a:pt x="25" y="86"/>
                  </a:lnTo>
                  <a:lnTo>
                    <a:pt x="27" y="86"/>
                  </a:lnTo>
                  <a:lnTo>
                    <a:pt x="28" y="87"/>
                  </a:lnTo>
                  <a:lnTo>
                    <a:pt x="30" y="87"/>
                  </a:lnTo>
                  <a:lnTo>
                    <a:pt x="31" y="87"/>
                  </a:lnTo>
                  <a:lnTo>
                    <a:pt x="32" y="87"/>
                  </a:lnTo>
                  <a:lnTo>
                    <a:pt x="33" y="86"/>
                  </a:lnTo>
                  <a:lnTo>
                    <a:pt x="34" y="86"/>
                  </a:lnTo>
                  <a:lnTo>
                    <a:pt x="35" y="86"/>
                  </a:lnTo>
                  <a:lnTo>
                    <a:pt x="36" y="85"/>
                  </a:lnTo>
                  <a:lnTo>
                    <a:pt x="37" y="85"/>
                  </a:lnTo>
                  <a:lnTo>
                    <a:pt x="38" y="84"/>
                  </a:lnTo>
                  <a:lnTo>
                    <a:pt x="39" y="84"/>
                  </a:lnTo>
                  <a:lnTo>
                    <a:pt x="40" y="83"/>
                  </a:lnTo>
                  <a:lnTo>
                    <a:pt x="40" y="83"/>
                  </a:lnTo>
                  <a:lnTo>
                    <a:pt x="41" y="82"/>
                  </a:lnTo>
                  <a:lnTo>
                    <a:pt x="42" y="81"/>
                  </a:lnTo>
                  <a:lnTo>
                    <a:pt x="43" y="81"/>
                  </a:lnTo>
                  <a:lnTo>
                    <a:pt x="43" y="80"/>
                  </a:lnTo>
                  <a:lnTo>
                    <a:pt x="44" y="80"/>
                  </a:lnTo>
                  <a:lnTo>
                    <a:pt x="28" y="57"/>
                  </a:lnTo>
                  <a:close/>
                </a:path>
              </a:pathLst>
            </a:custGeom>
            <a:solidFill>
              <a:srgbClr val="000000"/>
            </a:solidFill>
            <a:ln w="9525">
              <a:noFill/>
              <a:round/>
              <a:headEnd/>
              <a:tailEnd/>
            </a:ln>
          </p:spPr>
          <p:txBody>
            <a:bodyPr/>
            <a:lstStyle/>
            <a:p>
              <a:endParaRPr lang="en-US"/>
            </a:p>
          </p:txBody>
        </p:sp>
        <p:sp>
          <p:nvSpPr>
            <p:cNvPr id="215" name="Freeform 215"/>
            <p:cNvSpPr>
              <a:spLocks/>
            </p:cNvSpPr>
            <p:nvPr/>
          </p:nvSpPr>
          <p:spPr bwMode="auto">
            <a:xfrm>
              <a:off x="2581" y="2536"/>
              <a:ext cx="79" cy="105"/>
            </a:xfrm>
            <a:custGeom>
              <a:avLst/>
              <a:gdLst/>
              <a:ahLst/>
              <a:cxnLst>
                <a:cxn ang="0">
                  <a:pos x="60" y="32"/>
                </a:cxn>
                <a:cxn ang="0">
                  <a:pos x="58" y="28"/>
                </a:cxn>
                <a:cxn ang="0">
                  <a:pos x="56" y="24"/>
                </a:cxn>
                <a:cxn ang="0">
                  <a:pos x="52" y="20"/>
                </a:cxn>
                <a:cxn ang="0">
                  <a:pos x="46" y="18"/>
                </a:cxn>
                <a:cxn ang="0">
                  <a:pos x="39" y="18"/>
                </a:cxn>
                <a:cxn ang="0">
                  <a:pos x="34" y="19"/>
                </a:cxn>
                <a:cxn ang="0">
                  <a:pos x="28" y="23"/>
                </a:cxn>
                <a:cxn ang="0">
                  <a:pos x="23" y="29"/>
                </a:cxn>
                <a:cxn ang="0">
                  <a:pos x="20" y="39"/>
                </a:cxn>
                <a:cxn ang="0">
                  <a:pos x="19" y="53"/>
                </a:cxn>
                <a:cxn ang="0">
                  <a:pos x="19" y="63"/>
                </a:cxn>
                <a:cxn ang="0">
                  <a:pos x="21" y="72"/>
                </a:cxn>
                <a:cxn ang="0">
                  <a:pos x="25" y="79"/>
                </a:cxn>
                <a:cxn ang="0">
                  <a:pos x="31" y="84"/>
                </a:cxn>
                <a:cxn ang="0">
                  <a:pos x="38" y="87"/>
                </a:cxn>
                <a:cxn ang="0">
                  <a:pos x="44" y="87"/>
                </a:cxn>
                <a:cxn ang="0">
                  <a:pos x="49" y="85"/>
                </a:cxn>
                <a:cxn ang="0">
                  <a:pos x="54" y="82"/>
                </a:cxn>
                <a:cxn ang="0">
                  <a:pos x="57" y="78"/>
                </a:cxn>
                <a:cxn ang="0">
                  <a:pos x="59" y="73"/>
                </a:cxn>
                <a:cxn ang="0">
                  <a:pos x="79" y="68"/>
                </a:cxn>
                <a:cxn ang="0">
                  <a:pos x="76" y="80"/>
                </a:cxn>
                <a:cxn ang="0">
                  <a:pos x="71" y="90"/>
                </a:cxn>
                <a:cxn ang="0">
                  <a:pos x="64" y="97"/>
                </a:cxn>
                <a:cxn ang="0">
                  <a:pos x="55" y="103"/>
                </a:cxn>
                <a:cxn ang="0">
                  <a:pos x="44" y="105"/>
                </a:cxn>
                <a:cxn ang="0">
                  <a:pos x="32" y="104"/>
                </a:cxn>
                <a:cxn ang="0">
                  <a:pos x="20" y="100"/>
                </a:cxn>
                <a:cxn ang="0">
                  <a:pos x="11" y="92"/>
                </a:cxn>
                <a:cxn ang="0">
                  <a:pos x="4" y="80"/>
                </a:cxn>
                <a:cxn ang="0">
                  <a:pos x="0" y="65"/>
                </a:cxn>
                <a:cxn ang="0">
                  <a:pos x="0" y="46"/>
                </a:cxn>
                <a:cxn ang="0">
                  <a:pos x="3" y="29"/>
                </a:cxn>
                <a:cxn ang="0">
                  <a:pos x="9" y="16"/>
                </a:cxn>
                <a:cxn ang="0">
                  <a:pos x="18" y="7"/>
                </a:cxn>
                <a:cxn ang="0">
                  <a:pos x="28" y="1"/>
                </a:cxn>
                <a:cxn ang="0">
                  <a:pos x="41" y="0"/>
                </a:cxn>
                <a:cxn ang="0">
                  <a:pos x="54" y="2"/>
                </a:cxn>
                <a:cxn ang="0">
                  <a:pos x="64" y="7"/>
                </a:cxn>
                <a:cxn ang="0">
                  <a:pos x="72" y="14"/>
                </a:cxn>
                <a:cxn ang="0">
                  <a:pos x="76" y="23"/>
                </a:cxn>
                <a:cxn ang="0">
                  <a:pos x="79" y="32"/>
                </a:cxn>
              </a:cxnLst>
              <a:rect l="0" t="0" r="r" b="b"/>
              <a:pathLst>
                <a:path w="79" h="105">
                  <a:moveTo>
                    <a:pt x="61" y="35"/>
                  </a:moveTo>
                  <a:lnTo>
                    <a:pt x="60" y="34"/>
                  </a:lnTo>
                  <a:lnTo>
                    <a:pt x="60" y="32"/>
                  </a:lnTo>
                  <a:lnTo>
                    <a:pt x="59" y="31"/>
                  </a:lnTo>
                  <a:lnTo>
                    <a:pt x="59" y="30"/>
                  </a:lnTo>
                  <a:lnTo>
                    <a:pt x="58" y="28"/>
                  </a:lnTo>
                  <a:lnTo>
                    <a:pt x="58" y="27"/>
                  </a:lnTo>
                  <a:lnTo>
                    <a:pt x="57" y="25"/>
                  </a:lnTo>
                  <a:lnTo>
                    <a:pt x="56" y="24"/>
                  </a:lnTo>
                  <a:lnTo>
                    <a:pt x="55" y="23"/>
                  </a:lnTo>
                  <a:lnTo>
                    <a:pt x="53" y="21"/>
                  </a:lnTo>
                  <a:lnTo>
                    <a:pt x="52" y="20"/>
                  </a:lnTo>
                  <a:lnTo>
                    <a:pt x="50" y="19"/>
                  </a:lnTo>
                  <a:lnTo>
                    <a:pt x="48" y="19"/>
                  </a:lnTo>
                  <a:lnTo>
                    <a:pt x="46" y="18"/>
                  </a:lnTo>
                  <a:lnTo>
                    <a:pt x="43" y="18"/>
                  </a:lnTo>
                  <a:lnTo>
                    <a:pt x="41" y="18"/>
                  </a:lnTo>
                  <a:lnTo>
                    <a:pt x="39" y="18"/>
                  </a:lnTo>
                  <a:lnTo>
                    <a:pt x="37" y="18"/>
                  </a:lnTo>
                  <a:lnTo>
                    <a:pt x="35" y="18"/>
                  </a:lnTo>
                  <a:lnTo>
                    <a:pt x="34" y="19"/>
                  </a:lnTo>
                  <a:lnTo>
                    <a:pt x="32" y="20"/>
                  </a:lnTo>
                  <a:lnTo>
                    <a:pt x="30" y="21"/>
                  </a:lnTo>
                  <a:lnTo>
                    <a:pt x="28" y="23"/>
                  </a:lnTo>
                  <a:lnTo>
                    <a:pt x="26" y="25"/>
                  </a:lnTo>
                  <a:lnTo>
                    <a:pt x="25" y="27"/>
                  </a:lnTo>
                  <a:lnTo>
                    <a:pt x="23" y="29"/>
                  </a:lnTo>
                  <a:lnTo>
                    <a:pt x="22" y="32"/>
                  </a:lnTo>
                  <a:lnTo>
                    <a:pt x="21" y="35"/>
                  </a:lnTo>
                  <a:lnTo>
                    <a:pt x="20" y="39"/>
                  </a:lnTo>
                  <a:lnTo>
                    <a:pt x="19" y="43"/>
                  </a:lnTo>
                  <a:lnTo>
                    <a:pt x="19" y="48"/>
                  </a:lnTo>
                  <a:lnTo>
                    <a:pt x="19" y="53"/>
                  </a:lnTo>
                  <a:lnTo>
                    <a:pt x="19" y="56"/>
                  </a:lnTo>
                  <a:lnTo>
                    <a:pt x="19" y="59"/>
                  </a:lnTo>
                  <a:lnTo>
                    <a:pt x="19" y="63"/>
                  </a:lnTo>
                  <a:lnTo>
                    <a:pt x="20" y="66"/>
                  </a:lnTo>
                  <a:lnTo>
                    <a:pt x="21" y="69"/>
                  </a:lnTo>
                  <a:lnTo>
                    <a:pt x="21" y="72"/>
                  </a:lnTo>
                  <a:lnTo>
                    <a:pt x="22" y="74"/>
                  </a:lnTo>
                  <a:lnTo>
                    <a:pt x="24" y="77"/>
                  </a:lnTo>
                  <a:lnTo>
                    <a:pt x="25" y="79"/>
                  </a:lnTo>
                  <a:lnTo>
                    <a:pt x="27" y="81"/>
                  </a:lnTo>
                  <a:lnTo>
                    <a:pt x="29" y="83"/>
                  </a:lnTo>
                  <a:lnTo>
                    <a:pt x="31" y="84"/>
                  </a:lnTo>
                  <a:lnTo>
                    <a:pt x="33" y="85"/>
                  </a:lnTo>
                  <a:lnTo>
                    <a:pt x="35" y="86"/>
                  </a:lnTo>
                  <a:lnTo>
                    <a:pt x="38" y="87"/>
                  </a:lnTo>
                  <a:lnTo>
                    <a:pt x="41" y="87"/>
                  </a:lnTo>
                  <a:lnTo>
                    <a:pt x="43" y="87"/>
                  </a:lnTo>
                  <a:lnTo>
                    <a:pt x="44" y="87"/>
                  </a:lnTo>
                  <a:lnTo>
                    <a:pt x="46" y="87"/>
                  </a:lnTo>
                  <a:lnTo>
                    <a:pt x="48" y="86"/>
                  </a:lnTo>
                  <a:lnTo>
                    <a:pt x="49" y="85"/>
                  </a:lnTo>
                  <a:lnTo>
                    <a:pt x="51" y="84"/>
                  </a:lnTo>
                  <a:lnTo>
                    <a:pt x="52" y="84"/>
                  </a:lnTo>
                  <a:lnTo>
                    <a:pt x="54" y="82"/>
                  </a:lnTo>
                  <a:lnTo>
                    <a:pt x="55" y="81"/>
                  </a:lnTo>
                  <a:lnTo>
                    <a:pt x="56" y="80"/>
                  </a:lnTo>
                  <a:lnTo>
                    <a:pt x="57" y="78"/>
                  </a:lnTo>
                  <a:lnTo>
                    <a:pt x="58" y="76"/>
                  </a:lnTo>
                  <a:lnTo>
                    <a:pt x="59" y="75"/>
                  </a:lnTo>
                  <a:lnTo>
                    <a:pt x="59" y="73"/>
                  </a:lnTo>
                  <a:lnTo>
                    <a:pt x="60" y="71"/>
                  </a:lnTo>
                  <a:lnTo>
                    <a:pt x="61" y="68"/>
                  </a:lnTo>
                  <a:lnTo>
                    <a:pt x="79" y="68"/>
                  </a:lnTo>
                  <a:lnTo>
                    <a:pt x="78" y="72"/>
                  </a:lnTo>
                  <a:lnTo>
                    <a:pt x="77" y="76"/>
                  </a:lnTo>
                  <a:lnTo>
                    <a:pt x="76" y="80"/>
                  </a:lnTo>
                  <a:lnTo>
                    <a:pt x="75" y="83"/>
                  </a:lnTo>
                  <a:lnTo>
                    <a:pt x="73" y="87"/>
                  </a:lnTo>
                  <a:lnTo>
                    <a:pt x="71" y="90"/>
                  </a:lnTo>
                  <a:lnTo>
                    <a:pt x="69" y="92"/>
                  </a:lnTo>
                  <a:lnTo>
                    <a:pt x="67" y="95"/>
                  </a:lnTo>
                  <a:lnTo>
                    <a:pt x="64" y="97"/>
                  </a:lnTo>
                  <a:lnTo>
                    <a:pt x="61" y="99"/>
                  </a:lnTo>
                  <a:lnTo>
                    <a:pt x="58" y="101"/>
                  </a:lnTo>
                  <a:lnTo>
                    <a:pt x="55" y="103"/>
                  </a:lnTo>
                  <a:lnTo>
                    <a:pt x="52" y="104"/>
                  </a:lnTo>
                  <a:lnTo>
                    <a:pt x="48" y="105"/>
                  </a:lnTo>
                  <a:lnTo>
                    <a:pt x="44" y="105"/>
                  </a:lnTo>
                  <a:lnTo>
                    <a:pt x="40" y="105"/>
                  </a:lnTo>
                  <a:lnTo>
                    <a:pt x="36" y="105"/>
                  </a:lnTo>
                  <a:lnTo>
                    <a:pt x="32" y="104"/>
                  </a:lnTo>
                  <a:lnTo>
                    <a:pt x="28" y="103"/>
                  </a:lnTo>
                  <a:lnTo>
                    <a:pt x="24" y="102"/>
                  </a:lnTo>
                  <a:lnTo>
                    <a:pt x="20" y="100"/>
                  </a:lnTo>
                  <a:lnTo>
                    <a:pt x="17" y="98"/>
                  </a:lnTo>
                  <a:lnTo>
                    <a:pt x="14" y="95"/>
                  </a:lnTo>
                  <a:lnTo>
                    <a:pt x="11" y="92"/>
                  </a:lnTo>
                  <a:lnTo>
                    <a:pt x="9" y="88"/>
                  </a:lnTo>
                  <a:lnTo>
                    <a:pt x="6" y="84"/>
                  </a:lnTo>
                  <a:lnTo>
                    <a:pt x="4" y="80"/>
                  </a:lnTo>
                  <a:lnTo>
                    <a:pt x="3" y="76"/>
                  </a:lnTo>
                  <a:lnTo>
                    <a:pt x="1" y="70"/>
                  </a:lnTo>
                  <a:lnTo>
                    <a:pt x="0" y="65"/>
                  </a:lnTo>
                  <a:lnTo>
                    <a:pt x="0" y="59"/>
                  </a:lnTo>
                  <a:lnTo>
                    <a:pt x="0" y="53"/>
                  </a:lnTo>
                  <a:lnTo>
                    <a:pt x="0" y="46"/>
                  </a:lnTo>
                  <a:lnTo>
                    <a:pt x="0" y="40"/>
                  </a:lnTo>
                  <a:lnTo>
                    <a:pt x="1" y="35"/>
                  </a:lnTo>
                  <a:lnTo>
                    <a:pt x="3" y="29"/>
                  </a:lnTo>
                  <a:lnTo>
                    <a:pt x="4" y="25"/>
                  </a:lnTo>
                  <a:lnTo>
                    <a:pt x="6" y="20"/>
                  </a:lnTo>
                  <a:lnTo>
                    <a:pt x="9" y="16"/>
                  </a:lnTo>
                  <a:lnTo>
                    <a:pt x="12" y="13"/>
                  </a:lnTo>
                  <a:lnTo>
                    <a:pt x="14" y="10"/>
                  </a:lnTo>
                  <a:lnTo>
                    <a:pt x="18" y="7"/>
                  </a:lnTo>
                  <a:lnTo>
                    <a:pt x="21" y="5"/>
                  </a:lnTo>
                  <a:lnTo>
                    <a:pt x="25" y="3"/>
                  </a:lnTo>
                  <a:lnTo>
                    <a:pt x="28" y="1"/>
                  </a:lnTo>
                  <a:lnTo>
                    <a:pt x="32" y="0"/>
                  </a:lnTo>
                  <a:lnTo>
                    <a:pt x="36" y="0"/>
                  </a:lnTo>
                  <a:lnTo>
                    <a:pt x="41" y="0"/>
                  </a:lnTo>
                  <a:lnTo>
                    <a:pt x="45" y="0"/>
                  </a:lnTo>
                  <a:lnTo>
                    <a:pt x="50" y="0"/>
                  </a:lnTo>
                  <a:lnTo>
                    <a:pt x="54" y="2"/>
                  </a:lnTo>
                  <a:lnTo>
                    <a:pt x="58" y="3"/>
                  </a:lnTo>
                  <a:lnTo>
                    <a:pt x="61" y="5"/>
                  </a:lnTo>
                  <a:lnTo>
                    <a:pt x="64" y="7"/>
                  </a:lnTo>
                  <a:lnTo>
                    <a:pt x="67" y="9"/>
                  </a:lnTo>
                  <a:lnTo>
                    <a:pt x="70" y="12"/>
                  </a:lnTo>
                  <a:lnTo>
                    <a:pt x="72" y="14"/>
                  </a:lnTo>
                  <a:lnTo>
                    <a:pt x="73" y="17"/>
                  </a:lnTo>
                  <a:lnTo>
                    <a:pt x="75" y="20"/>
                  </a:lnTo>
                  <a:lnTo>
                    <a:pt x="76" y="23"/>
                  </a:lnTo>
                  <a:lnTo>
                    <a:pt x="77" y="26"/>
                  </a:lnTo>
                  <a:lnTo>
                    <a:pt x="78" y="29"/>
                  </a:lnTo>
                  <a:lnTo>
                    <a:pt x="79" y="32"/>
                  </a:lnTo>
                  <a:lnTo>
                    <a:pt x="79" y="35"/>
                  </a:lnTo>
                  <a:lnTo>
                    <a:pt x="61" y="35"/>
                  </a:lnTo>
                  <a:close/>
                </a:path>
              </a:pathLst>
            </a:custGeom>
            <a:solidFill>
              <a:srgbClr val="000000"/>
            </a:solidFill>
            <a:ln w="9525">
              <a:noFill/>
              <a:round/>
              <a:headEnd/>
              <a:tailEnd/>
            </a:ln>
          </p:spPr>
          <p:txBody>
            <a:bodyPr/>
            <a:lstStyle/>
            <a:p>
              <a:endParaRPr lang="en-US"/>
            </a:p>
          </p:txBody>
        </p:sp>
        <p:sp>
          <p:nvSpPr>
            <p:cNvPr id="216" name="Freeform 216"/>
            <p:cNvSpPr>
              <a:spLocks noEditPoints="1"/>
            </p:cNvSpPr>
            <p:nvPr/>
          </p:nvSpPr>
          <p:spPr bwMode="auto">
            <a:xfrm>
              <a:off x="2669" y="2562"/>
              <a:ext cx="68" cy="79"/>
            </a:xfrm>
            <a:custGeom>
              <a:avLst/>
              <a:gdLst/>
              <a:ahLst/>
              <a:cxnLst>
                <a:cxn ang="0">
                  <a:pos x="27" y="78"/>
                </a:cxn>
                <a:cxn ang="0">
                  <a:pos x="18" y="75"/>
                </a:cxn>
                <a:cxn ang="0">
                  <a:pos x="10" y="69"/>
                </a:cxn>
                <a:cxn ang="0">
                  <a:pos x="4" y="60"/>
                </a:cxn>
                <a:cxn ang="0">
                  <a:pos x="1" y="49"/>
                </a:cxn>
                <a:cxn ang="0">
                  <a:pos x="0" y="35"/>
                </a:cxn>
                <a:cxn ang="0">
                  <a:pos x="3" y="22"/>
                </a:cxn>
                <a:cxn ang="0">
                  <a:pos x="8" y="12"/>
                </a:cxn>
                <a:cxn ang="0">
                  <a:pos x="15" y="6"/>
                </a:cxn>
                <a:cxn ang="0">
                  <a:pos x="24" y="1"/>
                </a:cxn>
                <a:cxn ang="0">
                  <a:pos x="34" y="0"/>
                </a:cxn>
                <a:cxn ang="0">
                  <a:pos x="44" y="1"/>
                </a:cxn>
                <a:cxn ang="0">
                  <a:pos x="52" y="6"/>
                </a:cxn>
                <a:cxn ang="0">
                  <a:pos x="60" y="12"/>
                </a:cxn>
                <a:cxn ang="0">
                  <a:pos x="65" y="22"/>
                </a:cxn>
                <a:cxn ang="0">
                  <a:pos x="67" y="35"/>
                </a:cxn>
                <a:cxn ang="0">
                  <a:pos x="67" y="49"/>
                </a:cxn>
                <a:cxn ang="0">
                  <a:pos x="63" y="60"/>
                </a:cxn>
                <a:cxn ang="0">
                  <a:pos x="57" y="69"/>
                </a:cxn>
                <a:cxn ang="0">
                  <a:pos x="50" y="75"/>
                </a:cxn>
                <a:cxn ang="0">
                  <a:pos x="40" y="78"/>
                </a:cxn>
                <a:cxn ang="0">
                  <a:pos x="34" y="17"/>
                </a:cxn>
                <a:cxn ang="0">
                  <a:pos x="28" y="18"/>
                </a:cxn>
                <a:cxn ang="0">
                  <a:pos x="23" y="21"/>
                </a:cxn>
                <a:cxn ang="0">
                  <a:pos x="20" y="26"/>
                </a:cxn>
                <a:cxn ang="0">
                  <a:pos x="18" y="32"/>
                </a:cxn>
                <a:cxn ang="0">
                  <a:pos x="18" y="38"/>
                </a:cxn>
                <a:cxn ang="0">
                  <a:pos x="18" y="43"/>
                </a:cxn>
                <a:cxn ang="0">
                  <a:pos x="19" y="49"/>
                </a:cxn>
                <a:cxn ang="0">
                  <a:pos x="21" y="54"/>
                </a:cxn>
                <a:cxn ang="0">
                  <a:pos x="24" y="59"/>
                </a:cxn>
                <a:cxn ang="0">
                  <a:pos x="29" y="61"/>
                </a:cxn>
                <a:cxn ang="0">
                  <a:pos x="36" y="62"/>
                </a:cxn>
                <a:cxn ang="0">
                  <a:pos x="42" y="60"/>
                </a:cxn>
                <a:cxn ang="0">
                  <a:pos x="46" y="56"/>
                </a:cxn>
                <a:cxn ang="0">
                  <a:pos x="48" y="51"/>
                </a:cxn>
                <a:cxn ang="0">
                  <a:pos x="49" y="45"/>
                </a:cxn>
                <a:cxn ang="0">
                  <a:pos x="50" y="40"/>
                </a:cxn>
                <a:cxn ang="0">
                  <a:pos x="49" y="34"/>
                </a:cxn>
                <a:cxn ang="0">
                  <a:pos x="48" y="28"/>
                </a:cxn>
                <a:cxn ang="0">
                  <a:pos x="46" y="23"/>
                </a:cxn>
                <a:cxn ang="0">
                  <a:pos x="42" y="19"/>
                </a:cxn>
                <a:cxn ang="0">
                  <a:pos x="36" y="17"/>
                </a:cxn>
              </a:cxnLst>
              <a:rect l="0" t="0" r="r" b="b"/>
              <a:pathLst>
                <a:path w="68" h="79">
                  <a:moveTo>
                    <a:pt x="34" y="79"/>
                  </a:moveTo>
                  <a:lnTo>
                    <a:pt x="31" y="78"/>
                  </a:lnTo>
                  <a:lnTo>
                    <a:pt x="27" y="78"/>
                  </a:lnTo>
                  <a:lnTo>
                    <a:pt x="24" y="77"/>
                  </a:lnTo>
                  <a:lnTo>
                    <a:pt x="21" y="76"/>
                  </a:lnTo>
                  <a:lnTo>
                    <a:pt x="18" y="75"/>
                  </a:lnTo>
                  <a:lnTo>
                    <a:pt x="15" y="73"/>
                  </a:lnTo>
                  <a:lnTo>
                    <a:pt x="13" y="71"/>
                  </a:lnTo>
                  <a:lnTo>
                    <a:pt x="10" y="69"/>
                  </a:lnTo>
                  <a:lnTo>
                    <a:pt x="8" y="67"/>
                  </a:lnTo>
                  <a:lnTo>
                    <a:pt x="6" y="64"/>
                  </a:lnTo>
                  <a:lnTo>
                    <a:pt x="4" y="60"/>
                  </a:lnTo>
                  <a:lnTo>
                    <a:pt x="3" y="57"/>
                  </a:lnTo>
                  <a:lnTo>
                    <a:pt x="2" y="53"/>
                  </a:lnTo>
                  <a:lnTo>
                    <a:pt x="1" y="49"/>
                  </a:lnTo>
                  <a:lnTo>
                    <a:pt x="0" y="44"/>
                  </a:lnTo>
                  <a:lnTo>
                    <a:pt x="0" y="40"/>
                  </a:lnTo>
                  <a:lnTo>
                    <a:pt x="0" y="35"/>
                  </a:lnTo>
                  <a:lnTo>
                    <a:pt x="1" y="30"/>
                  </a:lnTo>
                  <a:lnTo>
                    <a:pt x="2" y="26"/>
                  </a:lnTo>
                  <a:lnTo>
                    <a:pt x="3" y="22"/>
                  </a:lnTo>
                  <a:lnTo>
                    <a:pt x="4" y="18"/>
                  </a:lnTo>
                  <a:lnTo>
                    <a:pt x="6" y="15"/>
                  </a:lnTo>
                  <a:lnTo>
                    <a:pt x="8" y="12"/>
                  </a:lnTo>
                  <a:lnTo>
                    <a:pt x="10" y="10"/>
                  </a:lnTo>
                  <a:lnTo>
                    <a:pt x="13" y="8"/>
                  </a:lnTo>
                  <a:lnTo>
                    <a:pt x="15" y="6"/>
                  </a:lnTo>
                  <a:lnTo>
                    <a:pt x="18" y="4"/>
                  </a:lnTo>
                  <a:lnTo>
                    <a:pt x="21" y="3"/>
                  </a:lnTo>
                  <a:lnTo>
                    <a:pt x="24" y="1"/>
                  </a:lnTo>
                  <a:lnTo>
                    <a:pt x="27" y="1"/>
                  </a:lnTo>
                  <a:lnTo>
                    <a:pt x="31" y="0"/>
                  </a:lnTo>
                  <a:lnTo>
                    <a:pt x="34" y="0"/>
                  </a:lnTo>
                  <a:lnTo>
                    <a:pt x="37" y="0"/>
                  </a:lnTo>
                  <a:lnTo>
                    <a:pt x="40" y="1"/>
                  </a:lnTo>
                  <a:lnTo>
                    <a:pt x="44" y="1"/>
                  </a:lnTo>
                  <a:lnTo>
                    <a:pt x="47" y="3"/>
                  </a:lnTo>
                  <a:lnTo>
                    <a:pt x="50" y="4"/>
                  </a:lnTo>
                  <a:lnTo>
                    <a:pt x="52" y="6"/>
                  </a:lnTo>
                  <a:lnTo>
                    <a:pt x="55" y="8"/>
                  </a:lnTo>
                  <a:lnTo>
                    <a:pt x="57" y="10"/>
                  </a:lnTo>
                  <a:lnTo>
                    <a:pt x="60" y="12"/>
                  </a:lnTo>
                  <a:lnTo>
                    <a:pt x="62" y="15"/>
                  </a:lnTo>
                  <a:lnTo>
                    <a:pt x="63" y="18"/>
                  </a:lnTo>
                  <a:lnTo>
                    <a:pt x="65" y="22"/>
                  </a:lnTo>
                  <a:lnTo>
                    <a:pt x="66" y="26"/>
                  </a:lnTo>
                  <a:lnTo>
                    <a:pt x="67" y="30"/>
                  </a:lnTo>
                  <a:lnTo>
                    <a:pt x="67" y="35"/>
                  </a:lnTo>
                  <a:lnTo>
                    <a:pt x="68" y="40"/>
                  </a:lnTo>
                  <a:lnTo>
                    <a:pt x="67" y="44"/>
                  </a:lnTo>
                  <a:lnTo>
                    <a:pt x="67" y="49"/>
                  </a:lnTo>
                  <a:lnTo>
                    <a:pt x="66" y="53"/>
                  </a:lnTo>
                  <a:lnTo>
                    <a:pt x="65" y="57"/>
                  </a:lnTo>
                  <a:lnTo>
                    <a:pt x="63" y="60"/>
                  </a:lnTo>
                  <a:lnTo>
                    <a:pt x="62" y="64"/>
                  </a:lnTo>
                  <a:lnTo>
                    <a:pt x="60" y="67"/>
                  </a:lnTo>
                  <a:lnTo>
                    <a:pt x="57" y="69"/>
                  </a:lnTo>
                  <a:lnTo>
                    <a:pt x="55" y="71"/>
                  </a:lnTo>
                  <a:lnTo>
                    <a:pt x="52" y="73"/>
                  </a:lnTo>
                  <a:lnTo>
                    <a:pt x="50" y="75"/>
                  </a:lnTo>
                  <a:lnTo>
                    <a:pt x="47" y="76"/>
                  </a:lnTo>
                  <a:lnTo>
                    <a:pt x="44" y="77"/>
                  </a:lnTo>
                  <a:lnTo>
                    <a:pt x="40" y="78"/>
                  </a:lnTo>
                  <a:lnTo>
                    <a:pt x="37" y="78"/>
                  </a:lnTo>
                  <a:lnTo>
                    <a:pt x="34" y="79"/>
                  </a:lnTo>
                  <a:close/>
                  <a:moveTo>
                    <a:pt x="34" y="17"/>
                  </a:moveTo>
                  <a:lnTo>
                    <a:pt x="31" y="17"/>
                  </a:lnTo>
                  <a:lnTo>
                    <a:pt x="29" y="17"/>
                  </a:lnTo>
                  <a:lnTo>
                    <a:pt x="28" y="18"/>
                  </a:lnTo>
                  <a:lnTo>
                    <a:pt x="26" y="19"/>
                  </a:lnTo>
                  <a:lnTo>
                    <a:pt x="24" y="20"/>
                  </a:lnTo>
                  <a:lnTo>
                    <a:pt x="23" y="21"/>
                  </a:lnTo>
                  <a:lnTo>
                    <a:pt x="22" y="23"/>
                  </a:lnTo>
                  <a:lnTo>
                    <a:pt x="21" y="25"/>
                  </a:lnTo>
                  <a:lnTo>
                    <a:pt x="20" y="26"/>
                  </a:lnTo>
                  <a:lnTo>
                    <a:pt x="19" y="28"/>
                  </a:lnTo>
                  <a:lnTo>
                    <a:pt x="19" y="30"/>
                  </a:lnTo>
                  <a:lnTo>
                    <a:pt x="18" y="32"/>
                  </a:lnTo>
                  <a:lnTo>
                    <a:pt x="18" y="34"/>
                  </a:lnTo>
                  <a:lnTo>
                    <a:pt x="18" y="36"/>
                  </a:lnTo>
                  <a:lnTo>
                    <a:pt x="18" y="38"/>
                  </a:lnTo>
                  <a:lnTo>
                    <a:pt x="18" y="40"/>
                  </a:lnTo>
                  <a:lnTo>
                    <a:pt x="18" y="41"/>
                  </a:lnTo>
                  <a:lnTo>
                    <a:pt x="18" y="43"/>
                  </a:lnTo>
                  <a:lnTo>
                    <a:pt x="18" y="45"/>
                  </a:lnTo>
                  <a:lnTo>
                    <a:pt x="18" y="47"/>
                  </a:lnTo>
                  <a:lnTo>
                    <a:pt x="19" y="49"/>
                  </a:lnTo>
                  <a:lnTo>
                    <a:pt x="19" y="51"/>
                  </a:lnTo>
                  <a:lnTo>
                    <a:pt x="20" y="53"/>
                  </a:lnTo>
                  <a:lnTo>
                    <a:pt x="21" y="54"/>
                  </a:lnTo>
                  <a:lnTo>
                    <a:pt x="22" y="56"/>
                  </a:lnTo>
                  <a:lnTo>
                    <a:pt x="23" y="57"/>
                  </a:lnTo>
                  <a:lnTo>
                    <a:pt x="24" y="59"/>
                  </a:lnTo>
                  <a:lnTo>
                    <a:pt x="26" y="60"/>
                  </a:lnTo>
                  <a:lnTo>
                    <a:pt x="28" y="61"/>
                  </a:lnTo>
                  <a:lnTo>
                    <a:pt x="29" y="61"/>
                  </a:lnTo>
                  <a:lnTo>
                    <a:pt x="31" y="62"/>
                  </a:lnTo>
                  <a:lnTo>
                    <a:pt x="34" y="62"/>
                  </a:lnTo>
                  <a:lnTo>
                    <a:pt x="36" y="62"/>
                  </a:lnTo>
                  <a:lnTo>
                    <a:pt x="38" y="61"/>
                  </a:lnTo>
                  <a:lnTo>
                    <a:pt x="40" y="61"/>
                  </a:lnTo>
                  <a:lnTo>
                    <a:pt x="42" y="60"/>
                  </a:lnTo>
                  <a:lnTo>
                    <a:pt x="43" y="59"/>
                  </a:lnTo>
                  <a:lnTo>
                    <a:pt x="45" y="57"/>
                  </a:lnTo>
                  <a:lnTo>
                    <a:pt x="46" y="56"/>
                  </a:lnTo>
                  <a:lnTo>
                    <a:pt x="47" y="54"/>
                  </a:lnTo>
                  <a:lnTo>
                    <a:pt x="48" y="53"/>
                  </a:lnTo>
                  <a:lnTo>
                    <a:pt x="48" y="51"/>
                  </a:lnTo>
                  <a:lnTo>
                    <a:pt x="49" y="49"/>
                  </a:lnTo>
                  <a:lnTo>
                    <a:pt x="49" y="47"/>
                  </a:lnTo>
                  <a:lnTo>
                    <a:pt x="49" y="45"/>
                  </a:lnTo>
                  <a:lnTo>
                    <a:pt x="50" y="43"/>
                  </a:lnTo>
                  <a:lnTo>
                    <a:pt x="50" y="41"/>
                  </a:lnTo>
                  <a:lnTo>
                    <a:pt x="50" y="40"/>
                  </a:lnTo>
                  <a:lnTo>
                    <a:pt x="50" y="38"/>
                  </a:lnTo>
                  <a:lnTo>
                    <a:pt x="50" y="36"/>
                  </a:lnTo>
                  <a:lnTo>
                    <a:pt x="49" y="34"/>
                  </a:lnTo>
                  <a:lnTo>
                    <a:pt x="49" y="32"/>
                  </a:lnTo>
                  <a:lnTo>
                    <a:pt x="49" y="30"/>
                  </a:lnTo>
                  <a:lnTo>
                    <a:pt x="48" y="28"/>
                  </a:lnTo>
                  <a:lnTo>
                    <a:pt x="48" y="26"/>
                  </a:lnTo>
                  <a:lnTo>
                    <a:pt x="47" y="25"/>
                  </a:lnTo>
                  <a:lnTo>
                    <a:pt x="46" y="23"/>
                  </a:lnTo>
                  <a:lnTo>
                    <a:pt x="45" y="21"/>
                  </a:lnTo>
                  <a:lnTo>
                    <a:pt x="43" y="20"/>
                  </a:lnTo>
                  <a:lnTo>
                    <a:pt x="42" y="19"/>
                  </a:lnTo>
                  <a:lnTo>
                    <a:pt x="40" y="18"/>
                  </a:lnTo>
                  <a:lnTo>
                    <a:pt x="38" y="17"/>
                  </a:lnTo>
                  <a:lnTo>
                    <a:pt x="36" y="17"/>
                  </a:lnTo>
                  <a:lnTo>
                    <a:pt x="34" y="17"/>
                  </a:lnTo>
                  <a:close/>
                </a:path>
              </a:pathLst>
            </a:custGeom>
            <a:solidFill>
              <a:srgbClr val="000000"/>
            </a:solidFill>
            <a:ln w="9525">
              <a:noFill/>
              <a:round/>
              <a:headEnd/>
              <a:tailEnd/>
            </a:ln>
          </p:spPr>
          <p:txBody>
            <a:bodyPr/>
            <a:lstStyle/>
            <a:p>
              <a:endParaRPr lang="en-US"/>
            </a:p>
          </p:txBody>
        </p:sp>
        <p:sp>
          <p:nvSpPr>
            <p:cNvPr id="217" name="Freeform 217"/>
            <p:cNvSpPr>
              <a:spLocks/>
            </p:cNvSpPr>
            <p:nvPr/>
          </p:nvSpPr>
          <p:spPr bwMode="auto">
            <a:xfrm>
              <a:off x="2749" y="2562"/>
              <a:ext cx="95" cy="77"/>
            </a:xfrm>
            <a:custGeom>
              <a:avLst/>
              <a:gdLst/>
              <a:ahLst/>
              <a:cxnLst>
                <a:cxn ang="0">
                  <a:pos x="77" y="32"/>
                </a:cxn>
                <a:cxn ang="0">
                  <a:pos x="77" y="26"/>
                </a:cxn>
                <a:cxn ang="0">
                  <a:pos x="75" y="22"/>
                </a:cxn>
                <a:cxn ang="0">
                  <a:pos x="73" y="19"/>
                </a:cxn>
                <a:cxn ang="0">
                  <a:pos x="71" y="18"/>
                </a:cxn>
                <a:cxn ang="0">
                  <a:pos x="68" y="17"/>
                </a:cxn>
                <a:cxn ang="0">
                  <a:pos x="65" y="17"/>
                </a:cxn>
                <a:cxn ang="0">
                  <a:pos x="61" y="19"/>
                </a:cxn>
                <a:cxn ang="0">
                  <a:pos x="58" y="21"/>
                </a:cxn>
                <a:cxn ang="0">
                  <a:pos x="57" y="25"/>
                </a:cxn>
                <a:cxn ang="0">
                  <a:pos x="56" y="29"/>
                </a:cxn>
                <a:cxn ang="0">
                  <a:pos x="56" y="77"/>
                </a:cxn>
                <a:cxn ang="0">
                  <a:pos x="38" y="31"/>
                </a:cxn>
                <a:cxn ang="0">
                  <a:pos x="38" y="27"/>
                </a:cxn>
                <a:cxn ang="0">
                  <a:pos x="38" y="23"/>
                </a:cxn>
                <a:cxn ang="0">
                  <a:pos x="36" y="20"/>
                </a:cxn>
                <a:cxn ang="0">
                  <a:pos x="33" y="18"/>
                </a:cxn>
                <a:cxn ang="0">
                  <a:pos x="28" y="17"/>
                </a:cxn>
                <a:cxn ang="0">
                  <a:pos x="24" y="17"/>
                </a:cxn>
                <a:cxn ang="0">
                  <a:pos x="21" y="19"/>
                </a:cxn>
                <a:cxn ang="0">
                  <a:pos x="19" y="22"/>
                </a:cxn>
                <a:cxn ang="0">
                  <a:pos x="18" y="26"/>
                </a:cxn>
                <a:cxn ang="0">
                  <a:pos x="17" y="30"/>
                </a:cxn>
                <a:cxn ang="0">
                  <a:pos x="0" y="77"/>
                </a:cxn>
                <a:cxn ang="0">
                  <a:pos x="17" y="13"/>
                </a:cxn>
                <a:cxn ang="0">
                  <a:pos x="18" y="11"/>
                </a:cxn>
                <a:cxn ang="0">
                  <a:pos x="20" y="8"/>
                </a:cxn>
                <a:cxn ang="0">
                  <a:pos x="23" y="5"/>
                </a:cxn>
                <a:cxn ang="0">
                  <a:pos x="26" y="2"/>
                </a:cxn>
                <a:cxn ang="0">
                  <a:pos x="31" y="0"/>
                </a:cxn>
                <a:cxn ang="0">
                  <a:pos x="37" y="0"/>
                </a:cxn>
                <a:cxn ang="0">
                  <a:pos x="42" y="1"/>
                </a:cxn>
                <a:cxn ang="0">
                  <a:pos x="45" y="2"/>
                </a:cxn>
                <a:cxn ang="0">
                  <a:pos x="48" y="5"/>
                </a:cxn>
                <a:cxn ang="0">
                  <a:pos x="51" y="8"/>
                </a:cxn>
                <a:cxn ang="0">
                  <a:pos x="54" y="12"/>
                </a:cxn>
                <a:cxn ang="0">
                  <a:pos x="55" y="10"/>
                </a:cxn>
                <a:cxn ang="0">
                  <a:pos x="57" y="7"/>
                </a:cxn>
                <a:cxn ang="0">
                  <a:pos x="61" y="4"/>
                </a:cxn>
                <a:cxn ang="0">
                  <a:pos x="65" y="1"/>
                </a:cxn>
                <a:cxn ang="0">
                  <a:pos x="69" y="0"/>
                </a:cxn>
                <a:cxn ang="0">
                  <a:pos x="76" y="1"/>
                </a:cxn>
                <a:cxn ang="0">
                  <a:pos x="83" y="3"/>
                </a:cxn>
                <a:cxn ang="0">
                  <a:pos x="88" y="6"/>
                </a:cxn>
                <a:cxn ang="0">
                  <a:pos x="92" y="12"/>
                </a:cxn>
                <a:cxn ang="0">
                  <a:pos x="94" y="19"/>
                </a:cxn>
                <a:cxn ang="0">
                  <a:pos x="95" y="77"/>
                </a:cxn>
              </a:cxnLst>
              <a:rect l="0" t="0" r="r" b="b"/>
              <a:pathLst>
                <a:path w="95" h="77">
                  <a:moveTo>
                    <a:pt x="95" y="77"/>
                  </a:moveTo>
                  <a:lnTo>
                    <a:pt x="77" y="77"/>
                  </a:lnTo>
                  <a:lnTo>
                    <a:pt x="77" y="32"/>
                  </a:lnTo>
                  <a:lnTo>
                    <a:pt x="77" y="29"/>
                  </a:lnTo>
                  <a:lnTo>
                    <a:pt x="77" y="28"/>
                  </a:lnTo>
                  <a:lnTo>
                    <a:pt x="77" y="26"/>
                  </a:lnTo>
                  <a:lnTo>
                    <a:pt x="76" y="25"/>
                  </a:lnTo>
                  <a:lnTo>
                    <a:pt x="76" y="23"/>
                  </a:lnTo>
                  <a:lnTo>
                    <a:pt x="75" y="22"/>
                  </a:lnTo>
                  <a:lnTo>
                    <a:pt x="75" y="21"/>
                  </a:lnTo>
                  <a:lnTo>
                    <a:pt x="74" y="20"/>
                  </a:lnTo>
                  <a:lnTo>
                    <a:pt x="73" y="19"/>
                  </a:lnTo>
                  <a:lnTo>
                    <a:pt x="73" y="19"/>
                  </a:lnTo>
                  <a:lnTo>
                    <a:pt x="72" y="18"/>
                  </a:lnTo>
                  <a:lnTo>
                    <a:pt x="71" y="18"/>
                  </a:lnTo>
                  <a:lnTo>
                    <a:pt x="70" y="17"/>
                  </a:lnTo>
                  <a:lnTo>
                    <a:pt x="69" y="17"/>
                  </a:lnTo>
                  <a:lnTo>
                    <a:pt x="68" y="17"/>
                  </a:lnTo>
                  <a:lnTo>
                    <a:pt x="68" y="17"/>
                  </a:lnTo>
                  <a:lnTo>
                    <a:pt x="66" y="17"/>
                  </a:lnTo>
                  <a:lnTo>
                    <a:pt x="65" y="17"/>
                  </a:lnTo>
                  <a:lnTo>
                    <a:pt x="63" y="17"/>
                  </a:lnTo>
                  <a:lnTo>
                    <a:pt x="62" y="18"/>
                  </a:lnTo>
                  <a:lnTo>
                    <a:pt x="61" y="19"/>
                  </a:lnTo>
                  <a:lnTo>
                    <a:pt x="60" y="19"/>
                  </a:lnTo>
                  <a:lnTo>
                    <a:pt x="59" y="20"/>
                  </a:lnTo>
                  <a:lnTo>
                    <a:pt x="58" y="21"/>
                  </a:lnTo>
                  <a:lnTo>
                    <a:pt x="58" y="22"/>
                  </a:lnTo>
                  <a:lnTo>
                    <a:pt x="57" y="23"/>
                  </a:lnTo>
                  <a:lnTo>
                    <a:pt x="57" y="25"/>
                  </a:lnTo>
                  <a:lnTo>
                    <a:pt x="56" y="26"/>
                  </a:lnTo>
                  <a:lnTo>
                    <a:pt x="56" y="27"/>
                  </a:lnTo>
                  <a:lnTo>
                    <a:pt x="56" y="29"/>
                  </a:lnTo>
                  <a:lnTo>
                    <a:pt x="56" y="30"/>
                  </a:lnTo>
                  <a:lnTo>
                    <a:pt x="56" y="32"/>
                  </a:lnTo>
                  <a:lnTo>
                    <a:pt x="56" y="77"/>
                  </a:lnTo>
                  <a:lnTo>
                    <a:pt x="39" y="77"/>
                  </a:lnTo>
                  <a:lnTo>
                    <a:pt x="39" y="32"/>
                  </a:lnTo>
                  <a:lnTo>
                    <a:pt x="38" y="31"/>
                  </a:lnTo>
                  <a:lnTo>
                    <a:pt x="38" y="29"/>
                  </a:lnTo>
                  <a:lnTo>
                    <a:pt x="38" y="28"/>
                  </a:lnTo>
                  <a:lnTo>
                    <a:pt x="38" y="27"/>
                  </a:lnTo>
                  <a:lnTo>
                    <a:pt x="38" y="26"/>
                  </a:lnTo>
                  <a:lnTo>
                    <a:pt x="38" y="24"/>
                  </a:lnTo>
                  <a:lnTo>
                    <a:pt x="38" y="23"/>
                  </a:lnTo>
                  <a:lnTo>
                    <a:pt x="37" y="22"/>
                  </a:lnTo>
                  <a:lnTo>
                    <a:pt x="37" y="21"/>
                  </a:lnTo>
                  <a:lnTo>
                    <a:pt x="36" y="20"/>
                  </a:lnTo>
                  <a:lnTo>
                    <a:pt x="35" y="19"/>
                  </a:lnTo>
                  <a:lnTo>
                    <a:pt x="34" y="18"/>
                  </a:lnTo>
                  <a:lnTo>
                    <a:pt x="33" y="18"/>
                  </a:lnTo>
                  <a:lnTo>
                    <a:pt x="31" y="17"/>
                  </a:lnTo>
                  <a:lnTo>
                    <a:pt x="30" y="17"/>
                  </a:lnTo>
                  <a:lnTo>
                    <a:pt x="28" y="17"/>
                  </a:lnTo>
                  <a:lnTo>
                    <a:pt x="26" y="17"/>
                  </a:lnTo>
                  <a:lnTo>
                    <a:pt x="25" y="17"/>
                  </a:lnTo>
                  <a:lnTo>
                    <a:pt x="24" y="17"/>
                  </a:lnTo>
                  <a:lnTo>
                    <a:pt x="23" y="18"/>
                  </a:lnTo>
                  <a:lnTo>
                    <a:pt x="22" y="19"/>
                  </a:lnTo>
                  <a:lnTo>
                    <a:pt x="21" y="19"/>
                  </a:lnTo>
                  <a:lnTo>
                    <a:pt x="20" y="20"/>
                  </a:lnTo>
                  <a:lnTo>
                    <a:pt x="20" y="21"/>
                  </a:lnTo>
                  <a:lnTo>
                    <a:pt x="19" y="22"/>
                  </a:lnTo>
                  <a:lnTo>
                    <a:pt x="18" y="23"/>
                  </a:lnTo>
                  <a:lnTo>
                    <a:pt x="18" y="24"/>
                  </a:lnTo>
                  <a:lnTo>
                    <a:pt x="18" y="26"/>
                  </a:lnTo>
                  <a:lnTo>
                    <a:pt x="17" y="27"/>
                  </a:lnTo>
                  <a:lnTo>
                    <a:pt x="17" y="28"/>
                  </a:lnTo>
                  <a:lnTo>
                    <a:pt x="17" y="30"/>
                  </a:lnTo>
                  <a:lnTo>
                    <a:pt x="17" y="31"/>
                  </a:lnTo>
                  <a:lnTo>
                    <a:pt x="17" y="77"/>
                  </a:lnTo>
                  <a:lnTo>
                    <a:pt x="0" y="77"/>
                  </a:lnTo>
                  <a:lnTo>
                    <a:pt x="0" y="2"/>
                  </a:lnTo>
                  <a:lnTo>
                    <a:pt x="17" y="2"/>
                  </a:lnTo>
                  <a:lnTo>
                    <a:pt x="17" y="13"/>
                  </a:lnTo>
                  <a:lnTo>
                    <a:pt x="17" y="13"/>
                  </a:lnTo>
                  <a:lnTo>
                    <a:pt x="17" y="12"/>
                  </a:lnTo>
                  <a:lnTo>
                    <a:pt x="18" y="11"/>
                  </a:lnTo>
                  <a:lnTo>
                    <a:pt x="18" y="10"/>
                  </a:lnTo>
                  <a:lnTo>
                    <a:pt x="19" y="9"/>
                  </a:lnTo>
                  <a:lnTo>
                    <a:pt x="20" y="8"/>
                  </a:lnTo>
                  <a:lnTo>
                    <a:pt x="20" y="7"/>
                  </a:lnTo>
                  <a:lnTo>
                    <a:pt x="21" y="6"/>
                  </a:lnTo>
                  <a:lnTo>
                    <a:pt x="23" y="5"/>
                  </a:lnTo>
                  <a:lnTo>
                    <a:pt x="24" y="4"/>
                  </a:lnTo>
                  <a:lnTo>
                    <a:pt x="25" y="3"/>
                  </a:lnTo>
                  <a:lnTo>
                    <a:pt x="26" y="2"/>
                  </a:lnTo>
                  <a:lnTo>
                    <a:pt x="28" y="1"/>
                  </a:lnTo>
                  <a:lnTo>
                    <a:pt x="29" y="1"/>
                  </a:lnTo>
                  <a:lnTo>
                    <a:pt x="31" y="0"/>
                  </a:lnTo>
                  <a:lnTo>
                    <a:pt x="33" y="0"/>
                  </a:lnTo>
                  <a:lnTo>
                    <a:pt x="35" y="0"/>
                  </a:lnTo>
                  <a:lnTo>
                    <a:pt x="37" y="0"/>
                  </a:lnTo>
                  <a:lnTo>
                    <a:pt x="39" y="0"/>
                  </a:lnTo>
                  <a:lnTo>
                    <a:pt x="40" y="1"/>
                  </a:lnTo>
                  <a:lnTo>
                    <a:pt x="42" y="1"/>
                  </a:lnTo>
                  <a:lnTo>
                    <a:pt x="43" y="1"/>
                  </a:lnTo>
                  <a:lnTo>
                    <a:pt x="44" y="2"/>
                  </a:lnTo>
                  <a:lnTo>
                    <a:pt x="45" y="2"/>
                  </a:lnTo>
                  <a:lnTo>
                    <a:pt x="47" y="3"/>
                  </a:lnTo>
                  <a:lnTo>
                    <a:pt x="48" y="4"/>
                  </a:lnTo>
                  <a:lnTo>
                    <a:pt x="48" y="5"/>
                  </a:lnTo>
                  <a:lnTo>
                    <a:pt x="49" y="6"/>
                  </a:lnTo>
                  <a:lnTo>
                    <a:pt x="50" y="7"/>
                  </a:lnTo>
                  <a:lnTo>
                    <a:pt x="51" y="8"/>
                  </a:lnTo>
                  <a:lnTo>
                    <a:pt x="52" y="9"/>
                  </a:lnTo>
                  <a:lnTo>
                    <a:pt x="53" y="11"/>
                  </a:lnTo>
                  <a:lnTo>
                    <a:pt x="54" y="12"/>
                  </a:lnTo>
                  <a:lnTo>
                    <a:pt x="54" y="11"/>
                  </a:lnTo>
                  <a:lnTo>
                    <a:pt x="55" y="11"/>
                  </a:lnTo>
                  <a:lnTo>
                    <a:pt x="55" y="10"/>
                  </a:lnTo>
                  <a:lnTo>
                    <a:pt x="56" y="9"/>
                  </a:lnTo>
                  <a:lnTo>
                    <a:pt x="57" y="8"/>
                  </a:lnTo>
                  <a:lnTo>
                    <a:pt x="57" y="7"/>
                  </a:lnTo>
                  <a:lnTo>
                    <a:pt x="58" y="6"/>
                  </a:lnTo>
                  <a:lnTo>
                    <a:pt x="60" y="5"/>
                  </a:lnTo>
                  <a:lnTo>
                    <a:pt x="61" y="4"/>
                  </a:lnTo>
                  <a:lnTo>
                    <a:pt x="62" y="3"/>
                  </a:lnTo>
                  <a:lnTo>
                    <a:pt x="63" y="2"/>
                  </a:lnTo>
                  <a:lnTo>
                    <a:pt x="65" y="1"/>
                  </a:lnTo>
                  <a:lnTo>
                    <a:pt x="66" y="1"/>
                  </a:lnTo>
                  <a:lnTo>
                    <a:pt x="68" y="1"/>
                  </a:lnTo>
                  <a:lnTo>
                    <a:pt x="69" y="0"/>
                  </a:lnTo>
                  <a:lnTo>
                    <a:pt x="72" y="0"/>
                  </a:lnTo>
                  <a:lnTo>
                    <a:pt x="74" y="0"/>
                  </a:lnTo>
                  <a:lnTo>
                    <a:pt x="76" y="1"/>
                  </a:lnTo>
                  <a:lnTo>
                    <a:pt x="78" y="1"/>
                  </a:lnTo>
                  <a:lnTo>
                    <a:pt x="81" y="2"/>
                  </a:lnTo>
                  <a:lnTo>
                    <a:pt x="83" y="3"/>
                  </a:lnTo>
                  <a:lnTo>
                    <a:pt x="84" y="4"/>
                  </a:lnTo>
                  <a:lnTo>
                    <a:pt x="86" y="5"/>
                  </a:lnTo>
                  <a:lnTo>
                    <a:pt x="88" y="6"/>
                  </a:lnTo>
                  <a:lnTo>
                    <a:pt x="89" y="8"/>
                  </a:lnTo>
                  <a:lnTo>
                    <a:pt x="91" y="10"/>
                  </a:lnTo>
                  <a:lnTo>
                    <a:pt x="92" y="12"/>
                  </a:lnTo>
                  <a:lnTo>
                    <a:pt x="93" y="14"/>
                  </a:lnTo>
                  <a:lnTo>
                    <a:pt x="93" y="17"/>
                  </a:lnTo>
                  <a:lnTo>
                    <a:pt x="94" y="19"/>
                  </a:lnTo>
                  <a:lnTo>
                    <a:pt x="94" y="22"/>
                  </a:lnTo>
                  <a:lnTo>
                    <a:pt x="95" y="25"/>
                  </a:lnTo>
                  <a:lnTo>
                    <a:pt x="95" y="77"/>
                  </a:lnTo>
                  <a:close/>
                </a:path>
              </a:pathLst>
            </a:custGeom>
            <a:solidFill>
              <a:srgbClr val="000000"/>
            </a:solidFill>
            <a:ln w="9525">
              <a:noFill/>
              <a:round/>
              <a:headEnd/>
              <a:tailEnd/>
            </a:ln>
          </p:spPr>
          <p:txBody>
            <a:bodyPr/>
            <a:lstStyle/>
            <a:p>
              <a:endParaRPr lang="en-US"/>
            </a:p>
          </p:txBody>
        </p:sp>
        <p:sp>
          <p:nvSpPr>
            <p:cNvPr id="218" name="Freeform 218"/>
            <p:cNvSpPr>
              <a:spLocks/>
            </p:cNvSpPr>
            <p:nvPr/>
          </p:nvSpPr>
          <p:spPr bwMode="auto">
            <a:xfrm>
              <a:off x="2859" y="2562"/>
              <a:ext cx="95" cy="77"/>
            </a:xfrm>
            <a:custGeom>
              <a:avLst/>
              <a:gdLst/>
              <a:ahLst/>
              <a:cxnLst>
                <a:cxn ang="0">
                  <a:pos x="78" y="32"/>
                </a:cxn>
                <a:cxn ang="0">
                  <a:pos x="77" y="26"/>
                </a:cxn>
                <a:cxn ang="0">
                  <a:pos x="76" y="22"/>
                </a:cxn>
                <a:cxn ang="0">
                  <a:pos x="74" y="19"/>
                </a:cxn>
                <a:cxn ang="0">
                  <a:pos x="72" y="18"/>
                </a:cxn>
                <a:cxn ang="0">
                  <a:pos x="69" y="17"/>
                </a:cxn>
                <a:cxn ang="0">
                  <a:pos x="65" y="17"/>
                </a:cxn>
                <a:cxn ang="0">
                  <a:pos x="62" y="19"/>
                </a:cxn>
                <a:cxn ang="0">
                  <a:pos x="59" y="21"/>
                </a:cxn>
                <a:cxn ang="0">
                  <a:pos x="57" y="25"/>
                </a:cxn>
                <a:cxn ang="0">
                  <a:pos x="56" y="29"/>
                </a:cxn>
                <a:cxn ang="0">
                  <a:pos x="56" y="77"/>
                </a:cxn>
                <a:cxn ang="0">
                  <a:pos x="39" y="31"/>
                </a:cxn>
                <a:cxn ang="0">
                  <a:pos x="39" y="27"/>
                </a:cxn>
                <a:cxn ang="0">
                  <a:pos x="38" y="23"/>
                </a:cxn>
                <a:cxn ang="0">
                  <a:pos x="36" y="20"/>
                </a:cxn>
                <a:cxn ang="0">
                  <a:pos x="33" y="18"/>
                </a:cxn>
                <a:cxn ang="0">
                  <a:pos x="29" y="17"/>
                </a:cxn>
                <a:cxn ang="0">
                  <a:pos x="24" y="17"/>
                </a:cxn>
                <a:cxn ang="0">
                  <a:pos x="21" y="19"/>
                </a:cxn>
                <a:cxn ang="0">
                  <a:pos x="19" y="22"/>
                </a:cxn>
                <a:cxn ang="0">
                  <a:pos x="18" y="26"/>
                </a:cxn>
                <a:cxn ang="0">
                  <a:pos x="18" y="30"/>
                </a:cxn>
                <a:cxn ang="0">
                  <a:pos x="0" y="77"/>
                </a:cxn>
                <a:cxn ang="0">
                  <a:pos x="17" y="13"/>
                </a:cxn>
                <a:cxn ang="0">
                  <a:pos x="18" y="11"/>
                </a:cxn>
                <a:cxn ang="0">
                  <a:pos x="20" y="8"/>
                </a:cxn>
                <a:cxn ang="0">
                  <a:pos x="23" y="5"/>
                </a:cxn>
                <a:cxn ang="0">
                  <a:pos x="27" y="2"/>
                </a:cxn>
                <a:cxn ang="0">
                  <a:pos x="32" y="0"/>
                </a:cxn>
                <a:cxn ang="0">
                  <a:pos x="38" y="0"/>
                </a:cxn>
                <a:cxn ang="0">
                  <a:pos x="42" y="1"/>
                </a:cxn>
                <a:cxn ang="0">
                  <a:pos x="46" y="2"/>
                </a:cxn>
                <a:cxn ang="0">
                  <a:pos x="49" y="5"/>
                </a:cxn>
                <a:cxn ang="0">
                  <a:pos x="52" y="8"/>
                </a:cxn>
                <a:cxn ang="0">
                  <a:pos x="54" y="12"/>
                </a:cxn>
                <a:cxn ang="0">
                  <a:pos x="56" y="10"/>
                </a:cxn>
                <a:cxn ang="0">
                  <a:pos x="58" y="7"/>
                </a:cxn>
                <a:cxn ang="0">
                  <a:pos x="61" y="4"/>
                </a:cxn>
                <a:cxn ang="0">
                  <a:pos x="65" y="1"/>
                </a:cxn>
                <a:cxn ang="0">
                  <a:pos x="70" y="0"/>
                </a:cxn>
                <a:cxn ang="0">
                  <a:pos x="77" y="1"/>
                </a:cxn>
                <a:cxn ang="0">
                  <a:pos x="83" y="3"/>
                </a:cxn>
                <a:cxn ang="0">
                  <a:pos x="88" y="6"/>
                </a:cxn>
                <a:cxn ang="0">
                  <a:pos x="92" y="12"/>
                </a:cxn>
                <a:cxn ang="0">
                  <a:pos x="95" y="19"/>
                </a:cxn>
                <a:cxn ang="0">
                  <a:pos x="95" y="77"/>
                </a:cxn>
              </a:cxnLst>
              <a:rect l="0" t="0" r="r" b="b"/>
              <a:pathLst>
                <a:path w="95" h="77">
                  <a:moveTo>
                    <a:pt x="95" y="77"/>
                  </a:moveTo>
                  <a:lnTo>
                    <a:pt x="78" y="77"/>
                  </a:lnTo>
                  <a:lnTo>
                    <a:pt x="78" y="32"/>
                  </a:lnTo>
                  <a:lnTo>
                    <a:pt x="77" y="29"/>
                  </a:lnTo>
                  <a:lnTo>
                    <a:pt x="77" y="28"/>
                  </a:lnTo>
                  <a:lnTo>
                    <a:pt x="77" y="26"/>
                  </a:lnTo>
                  <a:lnTo>
                    <a:pt x="77" y="25"/>
                  </a:lnTo>
                  <a:lnTo>
                    <a:pt x="76" y="23"/>
                  </a:lnTo>
                  <a:lnTo>
                    <a:pt x="76" y="22"/>
                  </a:lnTo>
                  <a:lnTo>
                    <a:pt x="75" y="21"/>
                  </a:lnTo>
                  <a:lnTo>
                    <a:pt x="75" y="20"/>
                  </a:lnTo>
                  <a:lnTo>
                    <a:pt x="74" y="19"/>
                  </a:lnTo>
                  <a:lnTo>
                    <a:pt x="73" y="19"/>
                  </a:lnTo>
                  <a:lnTo>
                    <a:pt x="73" y="18"/>
                  </a:lnTo>
                  <a:lnTo>
                    <a:pt x="72" y="18"/>
                  </a:lnTo>
                  <a:lnTo>
                    <a:pt x="71" y="17"/>
                  </a:lnTo>
                  <a:lnTo>
                    <a:pt x="70" y="17"/>
                  </a:lnTo>
                  <a:lnTo>
                    <a:pt x="69" y="17"/>
                  </a:lnTo>
                  <a:lnTo>
                    <a:pt x="68" y="17"/>
                  </a:lnTo>
                  <a:lnTo>
                    <a:pt x="67" y="17"/>
                  </a:lnTo>
                  <a:lnTo>
                    <a:pt x="65" y="17"/>
                  </a:lnTo>
                  <a:lnTo>
                    <a:pt x="64" y="17"/>
                  </a:lnTo>
                  <a:lnTo>
                    <a:pt x="63" y="18"/>
                  </a:lnTo>
                  <a:lnTo>
                    <a:pt x="62" y="19"/>
                  </a:lnTo>
                  <a:lnTo>
                    <a:pt x="61" y="19"/>
                  </a:lnTo>
                  <a:lnTo>
                    <a:pt x="60" y="20"/>
                  </a:lnTo>
                  <a:lnTo>
                    <a:pt x="59" y="21"/>
                  </a:lnTo>
                  <a:lnTo>
                    <a:pt x="58" y="22"/>
                  </a:lnTo>
                  <a:lnTo>
                    <a:pt x="58" y="23"/>
                  </a:lnTo>
                  <a:lnTo>
                    <a:pt x="57" y="25"/>
                  </a:lnTo>
                  <a:lnTo>
                    <a:pt x="57" y="26"/>
                  </a:lnTo>
                  <a:lnTo>
                    <a:pt x="57" y="27"/>
                  </a:lnTo>
                  <a:lnTo>
                    <a:pt x="56" y="29"/>
                  </a:lnTo>
                  <a:lnTo>
                    <a:pt x="56" y="30"/>
                  </a:lnTo>
                  <a:lnTo>
                    <a:pt x="56" y="32"/>
                  </a:lnTo>
                  <a:lnTo>
                    <a:pt x="56" y="77"/>
                  </a:lnTo>
                  <a:lnTo>
                    <a:pt x="39" y="77"/>
                  </a:lnTo>
                  <a:lnTo>
                    <a:pt x="39" y="32"/>
                  </a:lnTo>
                  <a:lnTo>
                    <a:pt x="39" y="31"/>
                  </a:lnTo>
                  <a:lnTo>
                    <a:pt x="39" y="29"/>
                  </a:lnTo>
                  <a:lnTo>
                    <a:pt x="39" y="28"/>
                  </a:lnTo>
                  <a:lnTo>
                    <a:pt x="39" y="27"/>
                  </a:lnTo>
                  <a:lnTo>
                    <a:pt x="38" y="26"/>
                  </a:lnTo>
                  <a:lnTo>
                    <a:pt x="38" y="24"/>
                  </a:lnTo>
                  <a:lnTo>
                    <a:pt x="38" y="23"/>
                  </a:lnTo>
                  <a:lnTo>
                    <a:pt x="38" y="22"/>
                  </a:lnTo>
                  <a:lnTo>
                    <a:pt x="37" y="21"/>
                  </a:lnTo>
                  <a:lnTo>
                    <a:pt x="36" y="20"/>
                  </a:lnTo>
                  <a:lnTo>
                    <a:pt x="35" y="19"/>
                  </a:lnTo>
                  <a:lnTo>
                    <a:pt x="35" y="18"/>
                  </a:lnTo>
                  <a:lnTo>
                    <a:pt x="33" y="18"/>
                  </a:lnTo>
                  <a:lnTo>
                    <a:pt x="32" y="17"/>
                  </a:lnTo>
                  <a:lnTo>
                    <a:pt x="30" y="17"/>
                  </a:lnTo>
                  <a:lnTo>
                    <a:pt x="29" y="17"/>
                  </a:lnTo>
                  <a:lnTo>
                    <a:pt x="27" y="17"/>
                  </a:lnTo>
                  <a:lnTo>
                    <a:pt x="26" y="17"/>
                  </a:lnTo>
                  <a:lnTo>
                    <a:pt x="24" y="17"/>
                  </a:lnTo>
                  <a:lnTo>
                    <a:pt x="23" y="18"/>
                  </a:lnTo>
                  <a:lnTo>
                    <a:pt x="22" y="19"/>
                  </a:lnTo>
                  <a:lnTo>
                    <a:pt x="21" y="19"/>
                  </a:lnTo>
                  <a:lnTo>
                    <a:pt x="21" y="20"/>
                  </a:lnTo>
                  <a:lnTo>
                    <a:pt x="20" y="21"/>
                  </a:lnTo>
                  <a:lnTo>
                    <a:pt x="19" y="22"/>
                  </a:lnTo>
                  <a:lnTo>
                    <a:pt x="19" y="23"/>
                  </a:lnTo>
                  <a:lnTo>
                    <a:pt x="19" y="24"/>
                  </a:lnTo>
                  <a:lnTo>
                    <a:pt x="18" y="26"/>
                  </a:lnTo>
                  <a:lnTo>
                    <a:pt x="18" y="27"/>
                  </a:lnTo>
                  <a:lnTo>
                    <a:pt x="18" y="28"/>
                  </a:lnTo>
                  <a:lnTo>
                    <a:pt x="18" y="30"/>
                  </a:lnTo>
                  <a:lnTo>
                    <a:pt x="18" y="31"/>
                  </a:lnTo>
                  <a:lnTo>
                    <a:pt x="18" y="77"/>
                  </a:lnTo>
                  <a:lnTo>
                    <a:pt x="0" y="77"/>
                  </a:lnTo>
                  <a:lnTo>
                    <a:pt x="0" y="2"/>
                  </a:lnTo>
                  <a:lnTo>
                    <a:pt x="17" y="2"/>
                  </a:lnTo>
                  <a:lnTo>
                    <a:pt x="17" y="13"/>
                  </a:lnTo>
                  <a:lnTo>
                    <a:pt x="17" y="13"/>
                  </a:lnTo>
                  <a:lnTo>
                    <a:pt x="17" y="12"/>
                  </a:lnTo>
                  <a:lnTo>
                    <a:pt x="18" y="11"/>
                  </a:lnTo>
                  <a:lnTo>
                    <a:pt x="19" y="10"/>
                  </a:lnTo>
                  <a:lnTo>
                    <a:pt x="19" y="9"/>
                  </a:lnTo>
                  <a:lnTo>
                    <a:pt x="20" y="8"/>
                  </a:lnTo>
                  <a:lnTo>
                    <a:pt x="21" y="7"/>
                  </a:lnTo>
                  <a:lnTo>
                    <a:pt x="22" y="6"/>
                  </a:lnTo>
                  <a:lnTo>
                    <a:pt x="23" y="5"/>
                  </a:lnTo>
                  <a:lnTo>
                    <a:pt x="24" y="4"/>
                  </a:lnTo>
                  <a:lnTo>
                    <a:pt x="25" y="3"/>
                  </a:lnTo>
                  <a:lnTo>
                    <a:pt x="27" y="2"/>
                  </a:lnTo>
                  <a:lnTo>
                    <a:pt x="28" y="1"/>
                  </a:lnTo>
                  <a:lnTo>
                    <a:pt x="30" y="1"/>
                  </a:lnTo>
                  <a:lnTo>
                    <a:pt x="32" y="0"/>
                  </a:lnTo>
                  <a:lnTo>
                    <a:pt x="34" y="0"/>
                  </a:lnTo>
                  <a:lnTo>
                    <a:pt x="36" y="0"/>
                  </a:lnTo>
                  <a:lnTo>
                    <a:pt x="38" y="0"/>
                  </a:lnTo>
                  <a:lnTo>
                    <a:pt x="39" y="0"/>
                  </a:lnTo>
                  <a:lnTo>
                    <a:pt x="41" y="1"/>
                  </a:lnTo>
                  <a:lnTo>
                    <a:pt x="42" y="1"/>
                  </a:lnTo>
                  <a:lnTo>
                    <a:pt x="43" y="1"/>
                  </a:lnTo>
                  <a:lnTo>
                    <a:pt x="45" y="2"/>
                  </a:lnTo>
                  <a:lnTo>
                    <a:pt x="46" y="2"/>
                  </a:lnTo>
                  <a:lnTo>
                    <a:pt x="47" y="3"/>
                  </a:lnTo>
                  <a:lnTo>
                    <a:pt x="48" y="4"/>
                  </a:lnTo>
                  <a:lnTo>
                    <a:pt x="49" y="5"/>
                  </a:lnTo>
                  <a:lnTo>
                    <a:pt x="50" y="6"/>
                  </a:lnTo>
                  <a:lnTo>
                    <a:pt x="51" y="7"/>
                  </a:lnTo>
                  <a:lnTo>
                    <a:pt x="52" y="8"/>
                  </a:lnTo>
                  <a:lnTo>
                    <a:pt x="53" y="9"/>
                  </a:lnTo>
                  <a:lnTo>
                    <a:pt x="53" y="11"/>
                  </a:lnTo>
                  <a:lnTo>
                    <a:pt x="54" y="12"/>
                  </a:lnTo>
                  <a:lnTo>
                    <a:pt x="55" y="11"/>
                  </a:lnTo>
                  <a:lnTo>
                    <a:pt x="55" y="11"/>
                  </a:lnTo>
                  <a:lnTo>
                    <a:pt x="56" y="10"/>
                  </a:lnTo>
                  <a:lnTo>
                    <a:pt x="56" y="9"/>
                  </a:lnTo>
                  <a:lnTo>
                    <a:pt x="57" y="8"/>
                  </a:lnTo>
                  <a:lnTo>
                    <a:pt x="58" y="7"/>
                  </a:lnTo>
                  <a:lnTo>
                    <a:pt x="59" y="6"/>
                  </a:lnTo>
                  <a:lnTo>
                    <a:pt x="60" y="5"/>
                  </a:lnTo>
                  <a:lnTo>
                    <a:pt x="61" y="4"/>
                  </a:lnTo>
                  <a:lnTo>
                    <a:pt x="62" y="3"/>
                  </a:lnTo>
                  <a:lnTo>
                    <a:pt x="64" y="2"/>
                  </a:lnTo>
                  <a:lnTo>
                    <a:pt x="65" y="1"/>
                  </a:lnTo>
                  <a:lnTo>
                    <a:pt x="67" y="1"/>
                  </a:lnTo>
                  <a:lnTo>
                    <a:pt x="68" y="1"/>
                  </a:lnTo>
                  <a:lnTo>
                    <a:pt x="70" y="0"/>
                  </a:lnTo>
                  <a:lnTo>
                    <a:pt x="72" y="0"/>
                  </a:lnTo>
                  <a:lnTo>
                    <a:pt x="74" y="0"/>
                  </a:lnTo>
                  <a:lnTo>
                    <a:pt x="77" y="1"/>
                  </a:lnTo>
                  <a:lnTo>
                    <a:pt x="79" y="1"/>
                  </a:lnTo>
                  <a:lnTo>
                    <a:pt x="81" y="2"/>
                  </a:lnTo>
                  <a:lnTo>
                    <a:pt x="83" y="3"/>
                  </a:lnTo>
                  <a:lnTo>
                    <a:pt x="85" y="4"/>
                  </a:lnTo>
                  <a:lnTo>
                    <a:pt x="87" y="5"/>
                  </a:lnTo>
                  <a:lnTo>
                    <a:pt x="88" y="6"/>
                  </a:lnTo>
                  <a:lnTo>
                    <a:pt x="90" y="8"/>
                  </a:lnTo>
                  <a:lnTo>
                    <a:pt x="91" y="10"/>
                  </a:lnTo>
                  <a:lnTo>
                    <a:pt x="92" y="12"/>
                  </a:lnTo>
                  <a:lnTo>
                    <a:pt x="93" y="14"/>
                  </a:lnTo>
                  <a:lnTo>
                    <a:pt x="94" y="17"/>
                  </a:lnTo>
                  <a:lnTo>
                    <a:pt x="95" y="19"/>
                  </a:lnTo>
                  <a:lnTo>
                    <a:pt x="95" y="22"/>
                  </a:lnTo>
                  <a:lnTo>
                    <a:pt x="95" y="25"/>
                  </a:lnTo>
                  <a:lnTo>
                    <a:pt x="95" y="77"/>
                  </a:lnTo>
                  <a:close/>
                </a:path>
              </a:pathLst>
            </a:custGeom>
            <a:solidFill>
              <a:srgbClr val="000000"/>
            </a:solidFill>
            <a:ln w="9525">
              <a:noFill/>
              <a:round/>
              <a:headEnd/>
              <a:tailEnd/>
            </a:ln>
          </p:spPr>
          <p:txBody>
            <a:bodyPr/>
            <a:lstStyle/>
            <a:p>
              <a:endParaRPr lang="en-US"/>
            </a:p>
          </p:txBody>
        </p:sp>
        <p:sp>
          <p:nvSpPr>
            <p:cNvPr id="219" name="Freeform 219"/>
            <p:cNvSpPr>
              <a:spLocks/>
            </p:cNvSpPr>
            <p:nvPr/>
          </p:nvSpPr>
          <p:spPr bwMode="auto">
            <a:xfrm>
              <a:off x="2970" y="2564"/>
              <a:ext cx="60" cy="77"/>
            </a:xfrm>
            <a:custGeom>
              <a:avLst/>
              <a:gdLst/>
              <a:ahLst/>
              <a:cxnLst>
                <a:cxn ang="0">
                  <a:pos x="43" y="75"/>
                </a:cxn>
                <a:cxn ang="0">
                  <a:pos x="43" y="64"/>
                </a:cxn>
                <a:cxn ang="0">
                  <a:pos x="41" y="67"/>
                </a:cxn>
                <a:cxn ang="0">
                  <a:pos x="39" y="69"/>
                </a:cxn>
                <a:cxn ang="0">
                  <a:pos x="37" y="72"/>
                </a:cxn>
                <a:cxn ang="0">
                  <a:pos x="35" y="73"/>
                </a:cxn>
                <a:cxn ang="0">
                  <a:pos x="32" y="75"/>
                </a:cxn>
                <a:cxn ang="0">
                  <a:pos x="29" y="76"/>
                </a:cxn>
                <a:cxn ang="0">
                  <a:pos x="26" y="76"/>
                </a:cxn>
                <a:cxn ang="0">
                  <a:pos x="23" y="77"/>
                </a:cxn>
                <a:cxn ang="0">
                  <a:pos x="18" y="76"/>
                </a:cxn>
                <a:cxn ang="0">
                  <a:pos x="13" y="75"/>
                </a:cxn>
                <a:cxn ang="0">
                  <a:pos x="10" y="73"/>
                </a:cxn>
                <a:cxn ang="0">
                  <a:pos x="6" y="70"/>
                </a:cxn>
                <a:cxn ang="0">
                  <a:pos x="4" y="66"/>
                </a:cxn>
                <a:cxn ang="0">
                  <a:pos x="2" y="62"/>
                </a:cxn>
                <a:cxn ang="0">
                  <a:pos x="0" y="56"/>
                </a:cxn>
                <a:cxn ang="0">
                  <a:pos x="0" y="49"/>
                </a:cxn>
                <a:cxn ang="0">
                  <a:pos x="17" y="0"/>
                </a:cxn>
                <a:cxn ang="0">
                  <a:pos x="17" y="48"/>
                </a:cxn>
                <a:cxn ang="0">
                  <a:pos x="18" y="52"/>
                </a:cxn>
                <a:cxn ang="0">
                  <a:pos x="19" y="55"/>
                </a:cxn>
                <a:cxn ang="0">
                  <a:pos x="20" y="57"/>
                </a:cxn>
                <a:cxn ang="0">
                  <a:pos x="22" y="58"/>
                </a:cxn>
                <a:cxn ang="0">
                  <a:pos x="24" y="59"/>
                </a:cxn>
                <a:cxn ang="0">
                  <a:pos x="26" y="60"/>
                </a:cxn>
                <a:cxn ang="0">
                  <a:pos x="28" y="60"/>
                </a:cxn>
                <a:cxn ang="0">
                  <a:pos x="30" y="60"/>
                </a:cxn>
                <a:cxn ang="0">
                  <a:pos x="32" y="60"/>
                </a:cxn>
                <a:cxn ang="0">
                  <a:pos x="34" y="59"/>
                </a:cxn>
                <a:cxn ang="0">
                  <a:pos x="37" y="57"/>
                </a:cxn>
                <a:cxn ang="0">
                  <a:pos x="39" y="56"/>
                </a:cxn>
                <a:cxn ang="0">
                  <a:pos x="40" y="53"/>
                </a:cxn>
                <a:cxn ang="0">
                  <a:pos x="42" y="50"/>
                </a:cxn>
                <a:cxn ang="0">
                  <a:pos x="42" y="46"/>
                </a:cxn>
                <a:cxn ang="0">
                  <a:pos x="42" y="0"/>
                </a:cxn>
                <a:cxn ang="0">
                  <a:pos x="60" y="75"/>
                </a:cxn>
              </a:cxnLst>
              <a:rect l="0" t="0" r="r" b="b"/>
              <a:pathLst>
                <a:path w="60" h="77">
                  <a:moveTo>
                    <a:pt x="60" y="75"/>
                  </a:moveTo>
                  <a:lnTo>
                    <a:pt x="43" y="75"/>
                  </a:lnTo>
                  <a:lnTo>
                    <a:pt x="43" y="64"/>
                  </a:lnTo>
                  <a:lnTo>
                    <a:pt x="43" y="64"/>
                  </a:lnTo>
                  <a:lnTo>
                    <a:pt x="42" y="66"/>
                  </a:lnTo>
                  <a:lnTo>
                    <a:pt x="41" y="67"/>
                  </a:lnTo>
                  <a:lnTo>
                    <a:pt x="40" y="68"/>
                  </a:lnTo>
                  <a:lnTo>
                    <a:pt x="39" y="69"/>
                  </a:lnTo>
                  <a:lnTo>
                    <a:pt x="38" y="71"/>
                  </a:lnTo>
                  <a:lnTo>
                    <a:pt x="37" y="72"/>
                  </a:lnTo>
                  <a:lnTo>
                    <a:pt x="36" y="73"/>
                  </a:lnTo>
                  <a:lnTo>
                    <a:pt x="35" y="73"/>
                  </a:lnTo>
                  <a:lnTo>
                    <a:pt x="33" y="74"/>
                  </a:lnTo>
                  <a:lnTo>
                    <a:pt x="32" y="75"/>
                  </a:lnTo>
                  <a:lnTo>
                    <a:pt x="30" y="75"/>
                  </a:lnTo>
                  <a:lnTo>
                    <a:pt x="29" y="76"/>
                  </a:lnTo>
                  <a:lnTo>
                    <a:pt x="27" y="76"/>
                  </a:lnTo>
                  <a:lnTo>
                    <a:pt x="26" y="76"/>
                  </a:lnTo>
                  <a:lnTo>
                    <a:pt x="24" y="76"/>
                  </a:lnTo>
                  <a:lnTo>
                    <a:pt x="23" y="77"/>
                  </a:lnTo>
                  <a:lnTo>
                    <a:pt x="20" y="76"/>
                  </a:lnTo>
                  <a:lnTo>
                    <a:pt x="18" y="76"/>
                  </a:lnTo>
                  <a:lnTo>
                    <a:pt x="15" y="76"/>
                  </a:lnTo>
                  <a:lnTo>
                    <a:pt x="13" y="75"/>
                  </a:lnTo>
                  <a:lnTo>
                    <a:pt x="11" y="74"/>
                  </a:lnTo>
                  <a:lnTo>
                    <a:pt x="10" y="73"/>
                  </a:lnTo>
                  <a:lnTo>
                    <a:pt x="8" y="72"/>
                  </a:lnTo>
                  <a:lnTo>
                    <a:pt x="6" y="70"/>
                  </a:lnTo>
                  <a:lnTo>
                    <a:pt x="5" y="68"/>
                  </a:lnTo>
                  <a:lnTo>
                    <a:pt x="4" y="66"/>
                  </a:lnTo>
                  <a:lnTo>
                    <a:pt x="2" y="64"/>
                  </a:lnTo>
                  <a:lnTo>
                    <a:pt x="2" y="62"/>
                  </a:lnTo>
                  <a:lnTo>
                    <a:pt x="1" y="59"/>
                  </a:lnTo>
                  <a:lnTo>
                    <a:pt x="0" y="56"/>
                  </a:lnTo>
                  <a:lnTo>
                    <a:pt x="0" y="53"/>
                  </a:lnTo>
                  <a:lnTo>
                    <a:pt x="0" y="49"/>
                  </a:lnTo>
                  <a:lnTo>
                    <a:pt x="0" y="0"/>
                  </a:lnTo>
                  <a:lnTo>
                    <a:pt x="17" y="0"/>
                  </a:lnTo>
                  <a:lnTo>
                    <a:pt x="17" y="46"/>
                  </a:lnTo>
                  <a:lnTo>
                    <a:pt x="17" y="48"/>
                  </a:lnTo>
                  <a:lnTo>
                    <a:pt x="18" y="50"/>
                  </a:lnTo>
                  <a:lnTo>
                    <a:pt x="18" y="52"/>
                  </a:lnTo>
                  <a:lnTo>
                    <a:pt x="18" y="53"/>
                  </a:lnTo>
                  <a:lnTo>
                    <a:pt x="19" y="55"/>
                  </a:lnTo>
                  <a:lnTo>
                    <a:pt x="19" y="56"/>
                  </a:lnTo>
                  <a:lnTo>
                    <a:pt x="20" y="57"/>
                  </a:lnTo>
                  <a:lnTo>
                    <a:pt x="21" y="57"/>
                  </a:lnTo>
                  <a:lnTo>
                    <a:pt x="22" y="58"/>
                  </a:lnTo>
                  <a:lnTo>
                    <a:pt x="23" y="59"/>
                  </a:lnTo>
                  <a:lnTo>
                    <a:pt x="24" y="59"/>
                  </a:lnTo>
                  <a:lnTo>
                    <a:pt x="25" y="60"/>
                  </a:lnTo>
                  <a:lnTo>
                    <a:pt x="26" y="60"/>
                  </a:lnTo>
                  <a:lnTo>
                    <a:pt x="27" y="60"/>
                  </a:lnTo>
                  <a:lnTo>
                    <a:pt x="28" y="60"/>
                  </a:lnTo>
                  <a:lnTo>
                    <a:pt x="29" y="60"/>
                  </a:lnTo>
                  <a:lnTo>
                    <a:pt x="30" y="60"/>
                  </a:lnTo>
                  <a:lnTo>
                    <a:pt x="31" y="60"/>
                  </a:lnTo>
                  <a:lnTo>
                    <a:pt x="32" y="60"/>
                  </a:lnTo>
                  <a:lnTo>
                    <a:pt x="33" y="59"/>
                  </a:lnTo>
                  <a:lnTo>
                    <a:pt x="34" y="59"/>
                  </a:lnTo>
                  <a:lnTo>
                    <a:pt x="36" y="58"/>
                  </a:lnTo>
                  <a:lnTo>
                    <a:pt x="37" y="57"/>
                  </a:lnTo>
                  <a:lnTo>
                    <a:pt x="38" y="57"/>
                  </a:lnTo>
                  <a:lnTo>
                    <a:pt x="39" y="56"/>
                  </a:lnTo>
                  <a:lnTo>
                    <a:pt x="39" y="54"/>
                  </a:lnTo>
                  <a:lnTo>
                    <a:pt x="40" y="53"/>
                  </a:lnTo>
                  <a:lnTo>
                    <a:pt x="41" y="51"/>
                  </a:lnTo>
                  <a:lnTo>
                    <a:pt x="42" y="50"/>
                  </a:lnTo>
                  <a:lnTo>
                    <a:pt x="42" y="48"/>
                  </a:lnTo>
                  <a:lnTo>
                    <a:pt x="42" y="46"/>
                  </a:lnTo>
                  <a:lnTo>
                    <a:pt x="42" y="43"/>
                  </a:lnTo>
                  <a:lnTo>
                    <a:pt x="42" y="0"/>
                  </a:lnTo>
                  <a:lnTo>
                    <a:pt x="60" y="0"/>
                  </a:lnTo>
                  <a:lnTo>
                    <a:pt x="60" y="75"/>
                  </a:lnTo>
                  <a:close/>
                </a:path>
              </a:pathLst>
            </a:custGeom>
            <a:solidFill>
              <a:srgbClr val="000000"/>
            </a:solidFill>
            <a:ln w="9525">
              <a:noFill/>
              <a:round/>
              <a:headEnd/>
              <a:tailEnd/>
            </a:ln>
          </p:spPr>
          <p:txBody>
            <a:bodyPr/>
            <a:lstStyle/>
            <a:p>
              <a:endParaRPr lang="en-US"/>
            </a:p>
          </p:txBody>
        </p:sp>
        <p:sp>
          <p:nvSpPr>
            <p:cNvPr id="220" name="Freeform 220"/>
            <p:cNvSpPr>
              <a:spLocks/>
            </p:cNvSpPr>
            <p:nvPr/>
          </p:nvSpPr>
          <p:spPr bwMode="auto">
            <a:xfrm>
              <a:off x="3046" y="2562"/>
              <a:ext cx="60" cy="77"/>
            </a:xfrm>
            <a:custGeom>
              <a:avLst/>
              <a:gdLst/>
              <a:ahLst/>
              <a:cxnLst>
                <a:cxn ang="0">
                  <a:pos x="42" y="77"/>
                </a:cxn>
                <a:cxn ang="0">
                  <a:pos x="42" y="30"/>
                </a:cxn>
                <a:cxn ang="0">
                  <a:pos x="42" y="28"/>
                </a:cxn>
                <a:cxn ang="0">
                  <a:pos x="42" y="26"/>
                </a:cxn>
                <a:cxn ang="0">
                  <a:pos x="41" y="23"/>
                </a:cxn>
                <a:cxn ang="0">
                  <a:pos x="40" y="21"/>
                </a:cxn>
                <a:cxn ang="0">
                  <a:pos x="38" y="19"/>
                </a:cxn>
                <a:cxn ang="0">
                  <a:pos x="36" y="18"/>
                </a:cxn>
                <a:cxn ang="0">
                  <a:pos x="33" y="17"/>
                </a:cxn>
                <a:cxn ang="0">
                  <a:pos x="29" y="17"/>
                </a:cxn>
                <a:cxn ang="0">
                  <a:pos x="27" y="17"/>
                </a:cxn>
                <a:cxn ang="0">
                  <a:pos x="24" y="19"/>
                </a:cxn>
                <a:cxn ang="0">
                  <a:pos x="22" y="20"/>
                </a:cxn>
                <a:cxn ang="0">
                  <a:pos x="20" y="22"/>
                </a:cxn>
                <a:cxn ang="0">
                  <a:pos x="19" y="25"/>
                </a:cxn>
                <a:cxn ang="0">
                  <a:pos x="18" y="28"/>
                </a:cxn>
                <a:cxn ang="0">
                  <a:pos x="17" y="32"/>
                </a:cxn>
                <a:cxn ang="0">
                  <a:pos x="17" y="77"/>
                </a:cxn>
                <a:cxn ang="0">
                  <a:pos x="0" y="2"/>
                </a:cxn>
                <a:cxn ang="0">
                  <a:pos x="17" y="13"/>
                </a:cxn>
                <a:cxn ang="0">
                  <a:pos x="17" y="12"/>
                </a:cxn>
                <a:cxn ang="0">
                  <a:pos x="18" y="10"/>
                </a:cxn>
                <a:cxn ang="0">
                  <a:pos x="20" y="8"/>
                </a:cxn>
                <a:cxn ang="0">
                  <a:pos x="22" y="6"/>
                </a:cxn>
                <a:cxn ang="0">
                  <a:pos x="24" y="4"/>
                </a:cxn>
                <a:cxn ang="0">
                  <a:pos x="27" y="2"/>
                </a:cxn>
                <a:cxn ang="0">
                  <a:pos x="30" y="1"/>
                </a:cxn>
                <a:cxn ang="0">
                  <a:pos x="34" y="0"/>
                </a:cxn>
                <a:cxn ang="0">
                  <a:pos x="39" y="0"/>
                </a:cxn>
                <a:cxn ang="0">
                  <a:pos x="44" y="1"/>
                </a:cxn>
                <a:cxn ang="0">
                  <a:pos x="48" y="3"/>
                </a:cxn>
                <a:cxn ang="0">
                  <a:pos x="51" y="5"/>
                </a:cxn>
                <a:cxn ang="0">
                  <a:pos x="54" y="8"/>
                </a:cxn>
                <a:cxn ang="0">
                  <a:pos x="57" y="12"/>
                </a:cxn>
                <a:cxn ang="0">
                  <a:pos x="59" y="17"/>
                </a:cxn>
                <a:cxn ang="0">
                  <a:pos x="60" y="22"/>
                </a:cxn>
                <a:cxn ang="0">
                  <a:pos x="60" y="77"/>
                </a:cxn>
              </a:cxnLst>
              <a:rect l="0" t="0" r="r" b="b"/>
              <a:pathLst>
                <a:path w="60" h="77">
                  <a:moveTo>
                    <a:pt x="60" y="77"/>
                  </a:moveTo>
                  <a:lnTo>
                    <a:pt x="42" y="77"/>
                  </a:lnTo>
                  <a:lnTo>
                    <a:pt x="42" y="32"/>
                  </a:lnTo>
                  <a:lnTo>
                    <a:pt x="42" y="30"/>
                  </a:lnTo>
                  <a:lnTo>
                    <a:pt x="42" y="29"/>
                  </a:lnTo>
                  <a:lnTo>
                    <a:pt x="42" y="28"/>
                  </a:lnTo>
                  <a:lnTo>
                    <a:pt x="42" y="27"/>
                  </a:lnTo>
                  <a:lnTo>
                    <a:pt x="42" y="26"/>
                  </a:lnTo>
                  <a:lnTo>
                    <a:pt x="41" y="24"/>
                  </a:lnTo>
                  <a:lnTo>
                    <a:pt x="41" y="23"/>
                  </a:lnTo>
                  <a:lnTo>
                    <a:pt x="41" y="22"/>
                  </a:lnTo>
                  <a:lnTo>
                    <a:pt x="40" y="21"/>
                  </a:lnTo>
                  <a:lnTo>
                    <a:pt x="39" y="20"/>
                  </a:lnTo>
                  <a:lnTo>
                    <a:pt x="38" y="19"/>
                  </a:lnTo>
                  <a:lnTo>
                    <a:pt x="37" y="18"/>
                  </a:lnTo>
                  <a:lnTo>
                    <a:pt x="36" y="18"/>
                  </a:lnTo>
                  <a:lnTo>
                    <a:pt x="35" y="17"/>
                  </a:lnTo>
                  <a:lnTo>
                    <a:pt x="33" y="17"/>
                  </a:lnTo>
                  <a:lnTo>
                    <a:pt x="31" y="17"/>
                  </a:lnTo>
                  <a:lnTo>
                    <a:pt x="29" y="17"/>
                  </a:lnTo>
                  <a:lnTo>
                    <a:pt x="28" y="17"/>
                  </a:lnTo>
                  <a:lnTo>
                    <a:pt x="27" y="17"/>
                  </a:lnTo>
                  <a:lnTo>
                    <a:pt x="25" y="18"/>
                  </a:lnTo>
                  <a:lnTo>
                    <a:pt x="24" y="19"/>
                  </a:lnTo>
                  <a:lnTo>
                    <a:pt x="23" y="19"/>
                  </a:lnTo>
                  <a:lnTo>
                    <a:pt x="22" y="20"/>
                  </a:lnTo>
                  <a:lnTo>
                    <a:pt x="21" y="21"/>
                  </a:lnTo>
                  <a:lnTo>
                    <a:pt x="20" y="22"/>
                  </a:lnTo>
                  <a:lnTo>
                    <a:pt x="19" y="24"/>
                  </a:lnTo>
                  <a:lnTo>
                    <a:pt x="19" y="25"/>
                  </a:lnTo>
                  <a:lnTo>
                    <a:pt x="18" y="27"/>
                  </a:lnTo>
                  <a:lnTo>
                    <a:pt x="18" y="28"/>
                  </a:lnTo>
                  <a:lnTo>
                    <a:pt x="17" y="30"/>
                  </a:lnTo>
                  <a:lnTo>
                    <a:pt x="17" y="32"/>
                  </a:lnTo>
                  <a:lnTo>
                    <a:pt x="17" y="34"/>
                  </a:lnTo>
                  <a:lnTo>
                    <a:pt x="17" y="77"/>
                  </a:lnTo>
                  <a:lnTo>
                    <a:pt x="0" y="77"/>
                  </a:lnTo>
                  <a:lnTo>
                    <a:pt x="0" y="2"/>
                  </a:lnTo>
                  <a:lnTo>
                    <a:pt x="17" y="2"/>
                  </a:lnTo>
                  <a:lnTo>
                    <a:pt x="17" y="13"/>
                  </a:lnTo>
                  <a:lnTo>
                    <a:pt x="17" y="13"/>
                  </a:lnTo>
                  <a:lnTo>
                    <a:pt x="17" y="12"/>
                  </a:lnTo>
                  <a:lnTo>
                    <a:pt x="18" y="11"/>
                  </a:lnTo>
                  <a:lnTo>
                    <a:pt x="18" y="10"/>
                  </a:lnTo>
                  <a:lnTo>
                    <a:pt x="19" y="9"/>
                  </a:lnTo>
                  <a:lnTo>
                    <a:pt x="20" y="8"/>
                  </a:lnTo>
                  <a:lnTo>
                    <a:pt x="21" y="7"/>
                  </a:lnTo>
                  <a:lnTo>
                    <a:pt x="22" y="6"/>
                  </a:lnTo>
                  <a:lnTo>
                    <a:pt x="23" y="5"/>
                  </a:lnTo>
                  <a:lnTo>
                    <a:pt x="24" y="4"/>
                  </a:lnTo>
                  <a:lnTo>
                    <a:pt x="25" y="3"/>
                  </a:lnTo>
                  <a:lnTo>
                    <a:pt x="27" y="2"/>
                  </a:lnTo>
                  <a:lnTo>
                    <a:pt x="29" y="1"/>
                  </a:lnTo>
                  <a:lnTo>
                    <a:pt x="30" y="1"/>
                  </a:lnTo>
                  <a:lnTo>
                    <a:pt x="32" y="1"/>
                  </a:lnTo>
                  <a:lnTo>
                    <a:pt x="34" y="0"/>
                  </a:lnTo>
                  <a:lnTo>
                    <a:pt x="37" y="0"/>
                  </a:lnTo>
                  <a:lnTo>
                    <a:pt x="39" y="0"/>
                  </a:lnTo>
                  <a:lnTo>
                    <a:pt x="41" y="1"/>
                  </a:lnTo>
                  <a:lnTo>
                    <a:pt x="44" y="1"/>
                  </a:lnTo>
                  <a:lnTo>
                    <a:pt x="46" y="2"/>
                  </a:lnTo>
                  <a:lnTo>
                    <a:pt x="48" y="3"/>
                  </a:lnTo>
                  <a:lnTo>
                    <a:pt x="50" y="4"/>
                  </a:lnTo>
                  <a:lnTo>
                    <a:pt x="51" y="5"/>
                  </a:lnTo>
                  <a:lnTo>
                    <a:pt x="53" y="6"/>
                  </a:lnTo>
                  <a:lnTo>
                    <a:pt x="54" y="8"/>
                  </a:lnTo>
                  <a:lnTo>
                    <a:pt x="56" y="10"/>
                  </a:lnTo>
                  <a:lnTo>
                    <a:pt x="57" y="12"/>
                  </a:lnTo>
                  <a:lnTo>
                    <a:pt x="58" y="14"/>
                  </a:lnTo>
                  <a:lnTo>
                    <a:pt x="59" y="17"/>
                  </a:lnTo>
                  <a:lnTo>
                    <a:pt x="59" y="19"/>
                  </a:lnTo>
                  <a:lnTo>
                    <a:pt x="60" y="22"/>
                  </a:lnTo>
                  <a:lnTo>
                    <a:pt x="60" y="25"/>
                  </a:lnTo>
                  <a:lnTo>
                    <a:pt x="60" y="77"/>
                  </a:lnTo>
                  <a:close/>
                </a:path>
              </a:pathLst>
            </a:custGeom>
            <a:solidFill>
              <a:srgbClr val="000000"/>
            </a:solidFill>
            <a:ln w="9525">
              <a:noFill/>
              <a:round/>
              <a:headEnd/>
              <a:tailEnd/>
            </a:ln>
          </p:spPr>
          <p:txBody>
            <a:bodyPr/>
            <a:lstStyle/>
            <a:p>
              <a:endParaRPr lang="en-US"/>
            </a:p>
          </p:txBody>
        </p:sp>
        <p:sp>
          <p:nvSpPr>
            <p:cNvPr id="221" name="Freeform 221"/>
            <p:cNvSpPr>
              <a:spLocks noEditPoints="1"/>
            </p:cNvSpPr>
            <p:nvPr/>
          </p:nvSpPr>
          <p:spPr bwMode="auto">
            <a:xfrm>
              <a:off x="3122" y="2537"/>
              <a:ext cx="18" cy="102"/>
            </a:xfrm>
            <a:custGeom>
              <a:avLst/>
              <a:gdLst/>
              <a:ahLst/>
              <a:cxnLst>
                <a:cxn ang="0">
                  <a:pos x="18" y="27"/>
                </a:cxn>
                <a:cxn ang="0">
                  <a:pos x="18" y="102"/>
                </a:cxn>
                <a:cxn ang="0">
                  <a:pos x="0" y="102"/>
                </a:cxn>
                <a:cxn ang="0">
                  <a:pos x="0" y="27"/>
                </a:cxn>
                <a:cxn ang="0">
                  <a:pos x="18" y="27"/>
                </a:cxn>
                <a:cxn ang="0">
                  <a:pos x="18" y="18"/>
                </a:cxn>
                <a:cxn ang="0">
                  <a:pos x="0" y="18"/>
                </a:cxn>
                <a:cxn ang="0">
                  <a:pos x="0" y="0"/>
                </a:cxn>
                <a:cxn ang="0">
                  <a:pos x="18" y="0"/>
                </a:cxn>
                <a:cxn ang="0">
                  <a:pos x="18" y="18"/>
                </a:cxn>
              </a:cxnLst>
              <a:rect l="0" t="0" r="r" b="b"/>
              <a:pathLst>
                <a:path w="18" h="102">
                  <a:moveTo>
                    <a:pt x="18" y="27"/>
                  </a:moveTo>
                  <a:lnTo>
                    <a:pt x="18" y="102"/>
                  </a:lnTo>
                  <a:lnTo>
                    <a:pt x="0" y="102"/>
                  </a:lnTo>
                  <a:lnTo>
                    <a:pt x="0" y="27"/>
                  </a:lnTo>
                  <a:lnTo>
                    <a:pt x="18" y="27"/>
                  </a:lnTo>
                  <a:close/>
                  <a:moveTo>
                    <a:pt x="18" y="18"/>
                  </a:moveTo>
                  <a:lnTo>
                    <a:pt x="0" y="18"/>
                  </a:lnTo>
                  <a:lnTo>
                    <a:pt x="0" y="0"/>
                  </a:lnTo>
                  <a:lnTo>
                    <a:pt x="18" y="0"/>
                  </a:lnTo>
                  <a:lnTo>
                    <a:pt x="18" y="18"/>
                  </a:lnTo>
                  <a:close/>
                </a:path>
              </a:pathLst>
            </a:custGeom>
            <a:solidFill>
              <a:srgbClr val="000000"/>
            </a:solidFill>
            <a:ln w="9525">
              <a:noFill/>
              <a:round/>
              <a:headEnd/>
              <a:tailEnd/>
            </a:ln>
          </p:spPr>
          <p:txBody>
            <a:bodyPr/>
            <a:lstStyle/>
            <a:p>
              <a:endParaRPr lang="en-US"/>
            </a:p>
          </p:txBody>
        </p:sp>
        <p:sp>
          <p:nvSpPr>
            <p:cNvPr id="222" name="Freeform 222"/>
            <p:cNvSpPr>
              <a:spLocks/>
            </p:cNvSpPr>
            <p:nvPr/>
          </p:nvSpPr>
          <p:spPr bwMode="auto">
            <a:xfrm>
              <a:off x="3152" y="2562"/>
              <a:ext cx="61" cy="79"/>
            </a:xfrm>
            <a:custGeom>
              <a:avLst/>
              <a:gdLst/>
              <a:ahLst/>
              <a:cxnLst>
                <a:cxn ang="0">
                  <a:pos x="61" y="53"/>
                </a:cxn>
                <a:cxn ang="0">
                  <a:pos x="59" y="60"/>
                </a:cxn>
                <a:cxn ang="0">
                  <a:pos x="55" y="67"/>
                </a:cxn>
                <a:cxn ang="0">
                  <a:pos x="49" y="73"/>
                </a:cxn>
                <a:cxn ang="0">
                  <a:pos x="39" y="78"/>
                </a:cxn>
                <a:cxn ang="0">
                  <a:pos x="26" y="78"/>
                </a:cxn>
                <a:cxn ang="0">
                  <a:pos x="16" y="75"/>
                </a:cxn>
                <a:cxn ang="0">
                  <a:pos x="8" y="69"/>
                </a:cxn>
                <a:cxn ang="0">
                  <a:pos x="3" y="60"/>
                </a:cxn>
                <a:cxn ang="0">
                  <a:pos x="1" y="51"/>
                </a:cxn>
                <a:cxn ang="0">
                  <a:pos x="0" y="42"/>
                </a:cxn>
                <a:cxn ang="0">
                  <a:pos x="1" y="29"/>
                </a:cxn>
                <a:cxn ang="0">
                  <a:pos x="5" y="18"/>
                </a:cxn>
                <a:cxn ang="0">
                  <a:pos x="10" y="9"/>
                </a:cxn>
                <a:cxn ang="0">
                  <a:pos x="18" y="3"/>
                </a:cxn>
                <a:cxn ang="0">
                  <a:pos x="28" y="0"/>
                </a:cxn>
                <a:cxn ang="0">
                  <a:pos x="36" y="0"/>
                </a:cxn>
                <a:cxn ang="0">
                  <a:pos x="43" y="2"/>
                </a:cxn>
                <a:cxn ang="0">
                  <a:pos x="50" y="6"/>
                </a:cxn>
                <a:cxn ang="0">
                  <a:pos x="56" y="12"/>
                </a:cxn>
                <a:cxn ang="0">
                  <a:pos x="60" y="21"/>
                </a:cxn>
                <a:cxn ang="0">
                  <a:pos x="44" y="29"/>
                </a:cxn>
                <a:cxn ang="0">
                  <a:pos x="43" y="26"/>
                </a:cxn>
                <a:cxn ang="0">
                  <a:pos x="42" y="23"/>
                </a:cxn>
                <a:cxn ang="0">
                  <a:pos x="40" y="20"/>
                </a:cxn>
                <a:cxn ang="0">
                  <a:pos x="37" y="18"/>
                </a:cxn>
                <a:cxn ang="0">
                  <a:pos x="34" y="17"/>
                </a:cxn>
                <a:cxn ang="0">
                  <a:pos x="28" y="17"/>
                </a:cxn>
                <a:cxn ang="0">
                  <a:pos x="24" y="20"/>
                </a:cxn>
                <a:cxn ang="0">
                  <a:pos x="21" y="24"/>
                </a:cxn>
                <a:cxn ang="0">
                  <a:pos x="19" y="29"/>
                </a:cxn>
                <a:cxn ang="0">
                  <a:pos x="18" y="35"/>
                </a:cxn>
                <a:cxn ang="0">
                  <a:pos x="18" y="40"/>
                </a:cxn>
                <a:cxn ang="0">
                  <a:pos x="18" y="46"/>
                </a:cxn>
                <a:cxn ang="0">
                  <a:pos x="19" y="51"/>
                </a:cxn>
                <a:cxn ang="0">
                  <a:pos x="22" y="57"/>
                </a:cxn>
                <a:cxn ang="0">
                  <a:pos x="26" y="61"/>
                </a:cxn>
                <a:cxn ang="0">
                  <a:pos x="32" y="62"/>
                </a:cxn>
                <a:cxn ang="0">
                  <a:pos x="36" y="61"/>
                </a:cxn>
                <a:cxn ang="0">
                  <a:pos x="39" y="59"/>
                </a:cxn>
                <a:cxn ang="0">
                  <a:pos x="42" y="56"/>
                </a:cxn>
                <a:cxn ang="0">
                  <a:pos x="43" y="53"/>
                </a:cxn>
                <a:cxn ang="0">
                  <a:pos x="44" y="50"/>
                </a:cxn>
              </a:cxnLst>
              <a:rect l="0" t="0" r="r" b="b"/>
              <a:pathLst>
                <a:path w="61" h="79">
                  <a:moveTo>
                    <a:pt x="61" y="50"/>
                  </a:moveTo>
                  <a:lnTo>
                    <a:pt x="61" y="51"/>
                  </a:lnTo>
                  <a:lnTo>
                    <a:pt x="61" y="53"/>
                  </a:lnTo>
                  <a:lnTo>
                    <a:pt x="60" y="55"/>
                  </a:lnTo>
                  <a:lnTo>
                    <a:pt x="60" y="57"/>
                  </a:lnTo>
                  <a:lnTo>
                    <a:pt x="59" y="60"/>
                  </a:lnTo>
                  <a:lnTo>
                    <a:pt x="58" y="62"/>
                  </a:lnTo>
                  <a:lnTo>
                    <a:pt x="57" y="64"/>
                  </a:lnTo>
                  <a:lnTo>
                    <a:pt x="55" y="67"/>
                  </a:lnTo>
                  <a:lnTo>
                    <a:pt x="53" y="69"/>
                  </a:lnTo>
                  <a:lnTo>
                    <a:pt x="51" y="71"/>
                  </a:lnTo>
                  <a:lnTo>
                    <a:pt x="49" y="73"/>
                  </a:lnTo>
                  <a:lnTo>
                    <a:pt x="46" y="75"/>
                  </a:lnTo>
                  <a:lnTo>
                    <a:pt x="43" y="77"/>
                  </a:lnTo>
                  <a:lnTo>
                    <a:pt x="39" y="78"/>
                  </a:lnTo>
                  <a:lnTo>
                    <a:pt x="35" y="78"/>
                  </a:lnTo>
                  <a:lnTo>
                    <a:pt x="31" y="79"/>
                  </a:lnTo>
                  <a:lnTo>
                    <a:pt x="26" y="78"/>
                  </a:lnTo>
                  <a:lnTo>
                    <a:pt x="23" y="78"/>
                  </a:lnTo>
                  <a:lnTo>
                    <a:pt x="19" y="77"/>
                  </a:lnTo>
                  <a:lnTo>
                    <a:pt x="16" y="75"/>
                  </a:lnTo>
                  <a:lnTo>
                    <a:pt x="13" y="73"/>
                  </a:lnTo>
                  <a:lnTo>
                    <a:pt x="10" y="71"/>
                  </a:lnTo>
                  <a:lnTo>
                    <a:pt x="8" y="69"/>
                  </a:lnTo>
                  <a:lnTo>
                    <a:pt x="6" y="66"/>
                  </a:lnTo>
                  <a:lnTo>
                    <a:pt x="5" y="63"/>
                  </a:lnTo>
                  <a:lnTo>
                    <a:pt x="3" y="60"/>
                  </a:lnTo>
                  <a:lnTo>
                    <a:pt x="2" y="57"/>
                  </a:lnTo>
                  <a:lnTo>
                    <a:pt x="2" y="54"/>
                  </a:lnTo>
                  <a:lnTo>
                    <a:pt x="1" y="51"/>
                  </a:lnTo>
                  <a:lnTo>
                    <a:pt x="1" y="48"/>
                  </a:lnTo>
                  <a:lnTo>
                    <a:pt x="0" y="45"/>
                  </a:lnTo>
                  <a:lnTo>
                    <a:pt x="0" y="42"/>
                  </a:lnTo>
                  <a:lnTo>
                    <a:pt x="0" y="37"/>
                  </a:lnTo>
                  <a:lnTo>
                    <a:pt x="1" y="33"/>
                  </a:lnTo>
                  <a:lnTo>
                    <a:pt x="1" y="29"/>
                  </a:lnTo>
                  <a:lnTo>
                    <a:pt x="2" y="25"/>
                  </a:lnTo>
                  <a:lnTo>
                    <a:pt x="3" y="21"/>
                  </a:lnTo>
                  <a:lnTo>
                    <a:pt x="5" y="18"/>
                  </a:lnTo>
                  <a:lnTo>
                    <a:pt x="6" y="15"/>
                  </a:lnTo>
                  <a:lnTo>
                    <a:pt x="8" y="12"/>
                  </a:lnTo>
                  <a:lnTo>
                    <a:pt x="10" y="9"/>
                  </a:lnTo>
                  <a:lnTo>
                    <a:pt x="12" y="7"/>
                  </a:lnTo>
                  <a:lnTo>
                    <a:pt x="15" y="5"/>
                  </a:lnTo>
                  <a:lnTo>
                    <a:pt x="18" y="3"/>
                  </a:lnTo>
                  <a:lnTo>
                    <a:pt x="21" y="2"/>
                  </a:lnTo>
                  <a:lnTo>
                    <a:pt x="24" y="1"/>
                  </a:lnTo>
                  <a:lnTo>
                    <a:pt x="28" y="0"/>
                  </a:lnTo>
                  <a:lnTo>
                    <a:pt x="32" y="0"/>
                  </a:lnTo>
                  <a:lnTo>
                    <a:pt x="34" y="0"/>
                  </a:lnTo>
                  <a:lnTo>
                    <a:pt x="36" y="0"/>
                  </a:lnTo>
                  <a:lnTo>
                    <a:pt x="39" y="1"/>
                  </a:lnTo>
                  <a:lnTo>
                    <a:pt x="41" y="1"/>
                  </a:lnTo>
                  <a:lnTo>
                    <a:pt x="43" y="2"/>
                  </a:lnTo>
                  <a:lnTo>
                    <a:pt x="45" y="3"/>
                  </a:lnTo>
                  <a:lnTo>
                    <a:pt x="48" y="4"/>
                  </a:lnTo>
                  <a:lnTo>
                    <a:pt x="50" y="6"/>
                  </a:lnTo>
                  <a:lnTo>
                    <a:pt x="52" y="8"/>
                  </a:lnTo>
                  <a:lnTo>
                    <a:pt x="54" y="9"/>
                  </a:lnTo>
                  <a:lnTo>
                    <a:pt x="56" y="12"/>
                  </a:lnTo>
                  <a:lnTo>
                    <a:pt x="58" y="14"/>
                  </a:lnTo>
                  <a:lnTo>
                    <a:pt x="59" y="17"/>
                  </a:lnTo>
                  <a:lnTo>
                    <a:pt x="60" y="21"/>
                  </a:lnTo>
                  <a:lnTo>
                    <a:pt x="61" y="25"/>
                  </a:lnTo>
                  <a:lnTo>
                    <a:pt x="61" y="29"/>
                  </a:lnTo>
                  <a:lnTo>
                    <a:pt x="44" y="29"/>
                  </a:lnTo>
                  <a:lnTo>
                    <a:pt x="44" y="28"/>
                  </a:lnTo>
                  <a:lnTo>
                    <a:pt x="43" y="27"/>
                  </a:lnTo>
                  <a:lnTo>
                    <a:pt x="43" y="26"/>
                  </a:lnTo>
                  <a:lnTo>
                    <a:pt x="43" y="25"/>
                  </a:lnTo>
                  <a:lnTo>
                    <a:pt x="42" y="24"/>
                  </a:lnTo>
                  <a:lnTo>
                    <a:pt x="42" y="23"/>
                  </a:lnTo>
                  <a:lnTo>
                    <a:pt x="41" y="22"/>
                  </a:lnTo>
                  <a:lnTo>
                    <a:pt x="41" y="21"/>
                  </a:lnTo>
                  <a:lnTo>
                    <a:pt x="40" y="20"/>
                  </a:lnTo>
                  <a:lnTo>
                    <a:pt x="39" y="19"/>
                  </a:lnTo>
                  <a:lnTo>
                    <a:pt x="38" y="18"/>
                  </a:lnTo>
                  <a:lnTo>
                    <a:pt x="37" y="18"/>
                  </a:lnTo>
                  <a:lnTo>
                    <a:pt x="36" y="17"/>
                  </a:lnTo>
                  <a:lnTo>
                    <a:pt x="35" y="17"/>
                  </a:lnTo>
                  <a:lnTo>
                    <a:pt x="34" y="17"/>
                  </a:lnTo>
                  <a:lnTo>
                    <a:pt x="32" y="17"/>
                  </a:lnTo>
                  <a:lnTo>
                    <a:pt x="30" y="17"/>
                  </a:lnTo>
                  <a:lnTo>
                    <a:pt x="28" y="17"/>
                  </a:lnTo>
                  <a:lnTo>
                    <a:pt x="27" y="18"/>
                  </a:lnTo>
                  <a:lnTo>
                    <a:pt x="25" y="19"/>
                  </a:lnTo>
                  <a:lnTo>
                    <a:pt x="24" y="20"/>
                  </a:lnTo>
                  <a:lnTo>
                    <a:pt x="23" y="21"/>
                  </a:lnTo>
                  <a:lnTo>
                    <a:pt x="22" y="23"/>
                  </a:lnTo>
                  <a:lnTo>
                    <a:pt x="21" y="24"/>
                  </a:lnTo>
                  <a:lnTo>
                    <a:pt x="20" y="26"/>
                  </a:lnTo>
                  <a:lnTo>
                    <a:pt x="20" y="27"/>
                  </a:lnTo>
                  <a:lnTo>
                    <a:pt x="19" y="29"/>
                  </a:lnTo>
                  <a:lnTo>
                    <a:pt x="19" y="31"/>
                  </a:lnTo>
                  <a:lnTo>
                    <a:pt x="19" y="33"/>
                  </a:lnTo>
                  <a:lnTo>
                    <a:pt x="18" y="35"/>
                  </a:lnTo>
                  <a:lnTo>
                    <a:pt x="18" y="37"/>
                  </a:lnTo>
                  <a:lnTo>
                    <a:pt x="18" y="38"/>
                  </a:lnTo>
                  <a:lnTo>
                    <a:pt x="18" y="40"/>
                  </a:lnTo>
                  <a:lnTo>
                    <a:pt x="18" y="42"/>
                  </a:lnTo>
                  <a:lnTo>
                    <a:pt x="18" y="44"/>
                  </a:lnTo>
                  <a:lnTo>
                    <a:pt x="18" y="46"/>
                  </a:lnTo>
                  <a:lnTo>
                    <a:pt x="19" y="48"/>
                  </a:lnTo>
                  <a:lnTo>
                    <a:pt x="19" y="50"/>
                  </a:lnTo>
                  <a:lnTo>
                    <a:pt x="19" y="51"/>
                  </a:lnTo>
                  <a:lnTo>
                    <a:pt x="20" y="53"/>
                  </a:lnTo>
                  <a:lnTo>
                    <a:pt x="21" y="55"/>
                  </a:lnTo>
                  <a:lnTo>
                    <a:pt x="22" y="57"/>
                  </a:lnTo>
                  <a:lnTo>
                    <a:pt x="23" y="58"/>
                  </a:lnTo>
                  <a:lnTo>
                    <a:pt x="24" y="60"/>
                  </a:lnTo>
                  <a:lnTo>
                    <a:pt x="26" y="61"/>
                  </a:lnTo>
                  <a:lnTo>
                    <a:pt x="27" y="62"/>
                  </a:lnTo>
                  <a:lnTo>
                    <a:pt x="30" y="62"/>
                  </a:lnTo>
                  <a:lnTo>
                    <a:pt x="32" y="62"/>
                  </a:lnTo>
                  <a:lnTo>
                    <a:pt x="33" y="62"/>
                  </a:lnTo>
                  <a:lnTo>
                    <a:pt x="35" y="62"/>
                  </a:lnTo>
                  <a:lnTo>
                    <a:pt x="36" y="61"/>
                  </a:lnTo>
                  <a:lnTo>
                    <a:pt x="37" y="61"/>
                  </a:lnTo>
                  <a:lnTo>
                    <a:pt x="39" y="60"/>
                  </a:lnTo>
                  <a:lnTo>
                    <a:pt x="39" y="59"/>
                  </a:lnTo>
                  <a:lnTo>
                    <a:pt x="40" y="58"/>
                  </a:lnTo>
                  <a:lnTo>
                    <a:pt x="41" y="57"/>
                  </a:lnTo>
                  <a:lnTo>
                    <a:pt x="42" y="56"/>
                  </a:lnTo>
                  <a:lnTo>
                    <a:pt x="42" y="55"/>
                  </a:lnTo>
                  <a:lnTo>
                    <a:pt x="43" y="54"/>
                  </a:lnTo>
                  <a:lnTo>
                    <a:pt x="43" y="53"/>
                  </a:lnTo>
                  <a:lnTo>
                    <a:pt x="43" y="52"/>
                  </a:lnTo>
                  <a:lnTo>
                    <a:pt x="44" y="51"/>
                  </a:lnTo>
                  <a:lnTo>
                    <a:pt x="44" y="50"/>
                  </a:lnTo>
                  <a:lnTo>
                    <a:pt x="44" y="50"/>
                  </a:lnTo>
                  <a:lnTo>
                    <a:pt x="61" y="50"/>
                  </a:lnTo>
                  <a:close/>
                </a:path>
              </a:pathLst>
            </a:custGeom>
            <a:solidFill>
              <a:srgbClr val="000000"/>
            </a:solidFill>
            <a:ln w="9525">
              <a:noFill/>
              <a:round/>
              <a:headEnd/>
              <a:tailEnd/>
            </a:ln>
          </p:spPr>
          <p:txBody>
            <a:bodyPr/>
            <a:lstStyle/>
            <a:p>
              <a:endParaRPr lang="en-US"/>
            </a:p>
          </p:txBody>
        </p:sp>
        <p:sp>
          <p:nvSpPr>
            <p:cNvPr id="223" name="Freeform 223"/>
            <p:cNvSpPr>
              <a:spLocks noEditPoints="1"/>
            </p:cNvSpPr>
            <p:nvPr/>
          </p:nvSpPr>
          <p:spPr bwMode="auto">
            <a:xfrm>
              <a:off x="3221" y="2562"/>
              <a:ext cx="62" cy="79"/>
            </a:xfrm>
            <a:custGeom>
              <a:avLst/>
              <a:gdLst/>
              <a:ahLst/>
              <a:cxnLst>
                <a:cxn ang="0">
                  <a:pos x="58" y="66"/>
                </a:cxn>
                <a:cxn ang="0">
                  <a:pos x="59" y="70"/>
                </a:cxn>
                <a:cxn ang="0">
                  <a:pos x="60" y="72"/>
                </a:cxn>
                <a:cxn ang="0">
                  <a:pos x="61" y="74"/>
                </a:cxn>
                <a:cxn ang="0">
                  <a:pos x="43" y="76"/>
                </a:cxn>
                <a:cxn ang="0">
                  <a:pos x="42" y="74"/>
                </a:cxn>
                <a:cxn ang="0">
                  <a:pos x="42" y="72"/>
                </a:cxn>
                <a:cxn ang="0">
                  <a:pos x="42" y="70"/>
                </a:cxn>
                <a:cxn ang="0">
                  <a:pos x="41" y="69"/>
                </a:cxn>
                <a:cxn ang="0">
                  <a:pos x="37" y="72"/>
                </a:cxn>
                <a:cxn ang="0">
                  <a:pos x="32" y="76"/>
                </a:cxn>
                <a:cxn ang="0">
                  <a:pos x="26" y="78"/>
                </a:cxn>
                <a:cxn ang="0">
                  <a:pos x="18" y="78"/>
                </a:cxn>
                <a:cxn ang="0">
                  <a:pos x="11" y="77"/>
                </a:cxn>
                <a:cxn ang="0">
                  <a:pos x="5" y="72"/>
                </a:cxn>
                <a:cxn ang="0">
                  <a:pos x="1" y="65"/>
                </a:cxn>
                <a:cxn ang="0">
                  <a:pos x="0" y="54"/>
                </a:cxn>
                <a:cxn ang="0">
                  <a:pos x="2" y="45"/>
                </a:cxn>
                <a:cxn ang="0">
                  <a:pos x="7" y="39"/>
                </a:cxn>
                <a:cxn ang="0">
                  <a:pos x="13" y="35"/>
                </a:cxn>
                <a:cxn ang="0">
                  <a:pos x="35" y="31"/>
                </a:cxn>
                <a:cxn ang="0">
                  <a:pos x="37" y="30"/>
                </a:cxn>
                <a:cxn ang="0">
                  <a:pos x="39" y="29"/>
                </a:cxn>
                <a:cxn ang="0">
                  <a:pos x="40" y="27"/>
                </a:cxn>
                <a:cxn ang="0">
                  <a:pos x="41" y="25"/>
                </a:cxn>
                <a:cxn ang="0">
                  <a:pos x="40" y="20"/>
                </a:cxn>
                <a:cxn ang="0">
                  <a:pos x="37" y="17"/>
                </a:cxn>
                <a:cxn ang="0">
                  <a:pos x="33" y="16"/>
                </a:cxn>
                <a:cxn ang="0">
                  <a:pos x="30" y="16"/>
                </a:cxn>
                <a:cxn ang="0">
                  <a:pos x="24" y="17"/>
                </a:cxn>
                <a:cxn ang="0">
                  <a:pos x="21" y="20"/>
                </a:cxn>
                <a:cxn ang="0">
                  <a:pos x="19" y="23"/>
                </a:cxn>
                <a:cxn ang="0">
                  <a:pos x="19" y="26"/>
                </a:cxn>
                <a:cxn ang="0">
                  <a:pos x="4" y="15"/>
                </a:cxn>
                <a:cxn ang="0">
                  <a:pos x="11" y="6"/>
                </a:cxn>
                <a:cxn ang="0">
                  <a:pos x="19" y="2"/>
                </a:cxn>
                <a:cxn ang="0">
                  <a:pos x="29" y="0"/>
                </a:cxn>
                <a:cxn ang="0">
                  <a:pos x="37" y="1"/>
                </a:cxn>
                <a:cxn ang="0">
                  <a:pos x="46" y="3"/>
                </a:cxn>
                <a:cxn ang="0">
                  <a:pos x="54" y="9"/>
                </a:cxn>
                <a:cxn ang="0">
                  <a:pos x="58" y="19"/>
                </a:cxn>
                <a:cxn ang="0">
                  <a:pos x="41" y="41"/>
                </a:cxn>
                <a:cxn ang="0">
                  <a:pos x="39" y="42"/>
                </a:cxn>
                <a:cxn ang="0">
                  <a:pos x="36" y="43"/>
                </a:cxn>
                <a:cxn ang="0">
                  <a:pos x="33" y="44"/>
                </a:cxn>
                <a:cxn ang="0">
                  <a:pos x="28" y="45"/>
                </a:cxn>
                <a:cxn ang="0">
                  <a:pos x="24" y="46"/>
                </a:cxn>
                <a:cxn ang="0">
                  <a:pos x="20" y="48"/>
                </a:cxn>
                <a:cxn ang="0">
                  <a:pos x="18" y="52"/>
                </a:cxn>
                <a:cxn ang="0">
                  <a:pos x="17" y="57"/>
                </a:cxn>
                <a:cxn ang="0">
                  <a:pos x="18" y="61"/>
                </a:cxn>
                <a:cxn ang="0">
                  <a:pos x="21" y="63"/>
                </a:cxn>
                <a:cxn ang="0">
                  <a:pos x="23" y="64"/>
                </a:cxn>
                <a:cxn ang="0">
                  <a:pos x="27" y="64"/>
                </a:cxn>
                <a:cxn ang="0">
                  <a:pos x="32" y="63"/>
                </a:cxn>
                <a:cxn ang="0">
                  <a:pos x="37" y="60"/>
                </a:cxn>
                <a:cxn ang="0">
                  <a:pos x="40" y="55"/>
                </a:cxn>
                <a:cxn ang="0">
                  <a:pos x="41" y="40"/>
                </a:cxn>
              </a:cxnLst>
              <a:rect l="0" t="0" r="r" b="b"/>
              <a:pathLst>
                <a:path w="62" h="79">
                  <a:moveTo>
                    <a:pt x="58" y="62"/>
                  </a:moveTo>
                  <a:lnTo>
                    <a:pt x="58" y="64"/>
                  </a:lnTo>
                  <a:lnTo>
                    <a:pt x="58" y="65"/>
                  </a:lnTo>
                  <a:lnTo>
                    <a:pt x="58" y="66"/>
                  </a:lnTo>
                  <a:lnTo>
                    <a:pt x="58" y="67"/>
                  </a:lnTo>
                  <a:lnTo>
                    <a:pt x="58" y="69"/>
                  </a:lnTo>
                  <a:lnTo>
                    <a:pt x="59" y="69"/>
                  </a:lnTo>
                  <a:lnTo>
                    <a:pt x="59" y="70"/>
                  </a:lnTo>
                  <a:lnTo>
                    <a:pt x="59" y="71"/>
                  </a:lnTo>
                  <a:lnTo>
                    <a:pt x="59" y="72"/>
                  </a:lnTo>
                  <a:lnTo>
                    <a:pt x="60" y="72"/>
                  </a:lnTo>
                  <a:lnTo>
                    <a:pt x="60" y="72"/>
                  </a:lnTo>
                  <a:lnTo>
                    <a:pt x="60" y="73"/>
                  </a:lnTo>
                  <a:lnTo>
                    <a:pt x="61" y="73"/>
                  </a:lnTo>
                  <a:lnTo>
                    <a:pt x="61" y="73"/>
                  </a:lnTo>
                  <a:lnTo>
                    <a:pt x="61" y="74"/>
                  </a:lnTo>
                  <a:lnTo>
                    <a:pt x="62" y="74"/>
                  </a:lnTo>
                  <a:lnTo>
                    <a:pt x="62" y="77"/>
                  </a:lnTo>
                  <a:lnTo>
                    <a:pt x="43" y="77"/>
                  </a:lnTo>
                  <a:lnTo>
                    <a:pt x="43" y="76"/>
                  </a:lnTo>
                  <a:lnTo>
                    <a:pt x="43" y="75"/>
                  </a:lnTo>
                  <a:lnTo>
                    <a:pt x="43" y="75"/>
                  </a:lnTo>
                  <a:lnTo>
                    <a:pt x="42" y="74"/>
                  </a:lnTo>
                  <a:lnTo>
                    <a:pt x="42" y="74"/>
                  </a:lnTo>
                  <a:lnTo>
                    <a:pt x="42" y="73"/>
                  </a:lnTo>
                  <a:lnTo>
                    <a:pt x="42" y="73"/>
                  </a:lnTo>
                  <a:lnTo>
                    <a:pt x="42" y="72"/>
                  </a:lnTo>
                  <a:lnTo>
                    <a:pt x="42" y="72"/>
                  </a:lnTo>
                  <a:lnTo>
                    <a:pt x="42" y="72"/>
                  </a:lnTo>
                  <a:lnTo>
                    <a:pt x="42" y="71"/>
                  </a:lnTo>
                  <a:lnTo>
                    <a:pt x="42" y="70"/>
                  </a:lnTo>
                  <a:lnTo>
                    <a:pt x="42" y="70"/>
                  </a:lnTo>
                  <a:lnTo>
                    <a:pt x="42" y="69"/>
                  </a:lnTo>
                  <a:lnTo>
                    <a:pt x="42" y="69"/>
                  </a:lnTo>
                  <a:lnTo>
                    <a:pt x="42" y="68"/>
                  </a:lnTo>
                  <a:lnTo>
                    <a:pt x="41" y="69"/>
                  </a:lnTo>
                  <a:lnTo>
                    <a:pt x="40" y="70"/>
                  </a:lnTo>
                  <a:lnTo>
                    <a:pt x="39" y="70"/>
                  </a:lnTo>
                  <a:lnTo>
                    <a:pt x="38" y="71"/>
                  </a:lnTo>
                  <a:lnTo>
                    <a:pt x="37" y="72"/>
                  </a:lnTo>
                  <a:lnTo>
                    <a:pt x="36" y="73"/>
                  </a:lnTo>
                  <a:lnTo>
                    <a:pt x="35" y="74"/>
                  </a:lnTo>
                  <a:lnTo>
                    <a:pt x="34" y="75"/>
                  </a:lnTo>
                  <a:lnTo>
                    <a:pt x="32" y="76"/>
                  </a:lnTo>
                  <a:lnTo>
                    <a:pt x="31" y="76"/>
                  </a:lnTo>
                  <a:lnTo>
                    <a:pt x="29" y="77"/>
                  </a:lnTo>
                  <a:lnTo>
                    <a:pt x="28" y="78"/>
                  </a:lnTo>
                  <a:lnTo>
                    <a:pt x="26" y="78"/>
                  </a:lnTo>
                  <a:lnTo>
                    <a:pt x="24" y="78"/>
                  </a:lnTo>
                  <a:lnTo>
                    <a:pt x="22" y="78"/>
                  </a:lnTo>
                  <a:lnTo>
                    <a:pt x="20" y="79"/>
                  </a:lnTo>
                  <a:lnTo>
                    <a:pt x="18" y="78"/>
                  </a:lnTo>
                  <a:lnTo>
                    <a:pt x="16" y="78"/>
                  </a:lnTo>
                  <a:lnTo>
                    <a:pt x="14" y="78"/>
                  </a:lnTo>
                  <a:lnTo>
                    <a:pt x="13" y="77"/>
                  </a:lnTo>
                  <a:lnTo>
                    <a:pt x="11" y="77"/>
                  </a:lnTo>
                  <a:lnTo>
                    <a:pt x="9" y="76"/>
                  </a:lnTo>
                  <a:lnTo>
                    <a:pt x="8" y="75"/>
                  </a:lnTo>
                  <a:lnTo>
                    <a:pt x="6" y="74"/>
                  </a:lnTo>
                  <a:lnTo>
                    <a:pt x="5" y="72"/>
                  </a:lnTo>
                  <a:lnTo>
                    <a:pt x="4" y="70"/>
                  </a:lnTo>
                  <a:lnTo>
                    <a:pt x="3" y="69"/>
                  </a:lnTo>
                  <a:lnTo>
                    <a:pt x="2" y="67"/>
                  </a:lnTo>
                  <a:lnTo>
                    <a:pt x="1" y="65"/>
                  </a:lnTo>
                  <a:lnTo>
                    <a:pt x="0" y="62"/>
                  </a:lnTo>
                  <a:lnTo>
                    <a:pt x="0" y="60"/>
                  </a:lnTo>
                  <a:lnTo>
                    <a:pt x="0" y="57"/>
                  </a:lnTo>
                  <a:lnTo>
                    <a:pt x="0" y="54"/>
                  </a:lnTo>
                  <a:lnTo>
                    <a:pt x="0" y="52"/>
                  </a:lnTo>
                  <a:lnTo>
                    <a:pt x="1" y="50"/>
                  </a:lnTo>
                  <a:lnTo>
                    <a:pt x="1" y="47"/>
                  </a:lnTo>
                  <a:lnTo>
                    <a:pt x="2" y="45"/>
                  </a:lnTo>
                  <a:lnTo>
                    <a:pt x="3" y="43"/>
                  </a:lnTo>
                  <a:lnTo>
                    <a:pt x="4" y="42"/>
                  </a:lnTo>
                  <a:lnTo>
                    <a:pt x="5" y="40"/>
                  </a:lnTo>
                  <a:lnTo>
                    <a:pt x="7" y="39"/>
                  </a:lnTo>
                  <a:lnTo>
                    <a:pt x="8" y="38"/>
                  </a:lnTo>
                  <a:lnTo>
                    <a:pt x="10" y="37"/>
                  </a:lnTo>
                  <a:lnTo>
                    <a:pt x="12" y="36"/>
                  </a:lnTo>
                  <a:lnTo>
                    <a:pt x="13" y="35"/>
                  </a:lnTo>
                  <a:lnTo>
                    <a:pt x="15" y="34"/>
                  </a:lnTo>
                  <a:lnTo>
                    <a:pt x="17" y="33"/>
                  </a:lnTo>
                  <a:lnTo>
                    <a:pt x="19" y="33"/>
                  </a:lnTo>
                  <a:lnTo>
                    <a:pt x="35" y="31"/>
                  </a:lnTo>
                  <a:lnTo>
                    <a:pt x="35" y="30"/>
                  </a:lnTo>
                  <a:lnTo>
                    <a:pt x="36" y="30"/>
                  </a:lnTo>
                  <a:lnTo>
                    <a:pt x="36" y="30"/>
                  </a:lnTo>
                  <a:lnTo>
                    <a:pt x="37" y="30"/>
                  </a:lnTo>
                  <a:lnTo>
                    <a:pt x="37" y="30"/>
                  </a:lnTo>
                  <a:lnTo>
                    <a:pt x="38" y="30"/>
                  </a:lnTo>
                  <a:lnTo>
                    <a:pt x="38" y="29"/>
                  </a:lnTo>
                  <a:lnTo>
                    <a:pt x="39" y="29"/>
                  </a:lnTo>
                  <a:lnTo>
                    <a:pt x="39" y="29"/>
                  </a:lnTo>
                  <a:lnTo>
                    <a:pt x="40" y="28"/>
                  </a:lnTo>
                  <a:lnTo>
                    <a:pt x="40" y="28"/>
                  </a:lnTo>
                  <a:lnTo>
                    <a:pt x="40" y="27"/>
                  </a:lnTo>
                  <a:lnTo>
                    <a:pt x="41" y="27"/>
                  </a:lnTo>
                  <a:lnTo>
                    <a:pt x="41" y="26"/>
                  </a:lnTo>
                  <a:lnTo>
                    <a:pt x="41" y="25"/>
                  </a:lnTo>
                  <a:lnTo>
                    <a:pt x="41" y="25"/>
                  </a:lnTo>
                  <a:lnTo>
                    <a:pt x="41" y="23"/>
                  </a:lnTo>
                  <a:lnTo>
                    <a:pt x="41" y="22"/>
                  </a:lnTo>
                  <a:lnTo>
                    <a:pt x="40" y="21"/>
                  </a:lnTo>
                  <a:lnTo>
                    <a:pt x="40" y="20"/>
                  </a:lnTo>
                  <a:lnTo>
                    <a:pt x="39" y="19"/>
                  </a:lnTo>
                  <a:lnTo>
                    <a:pt x="39" y="18"/>
                  </a:lnTo>
                  <a:lnTo>
                    <a:pt x="38" y="18"/>
                  </a:lnTo>
                  <a:lnTo>
                    <a:pt x="37" y="17"/>
                  </a:lnTo>
                  <a:lnTo>
                    <a:pt x="36" y="17"/>
                  </a:lnTo>
                  <a:lnTo>
                    <a:pt x="35" y="17"/>
                  </a:lnTo>
                  <a:lnTo>
                    <a:pt x="34" y="16"/>
                  </a:lnTo>
                  <a:lnTo>
                    <a:pt x="33" y="16"/>
                  </a:lnTo>
                  <a:lnTo>
                    <a:pt x="32" y="16"/>
                  </a:lnTo>
                  <a:lnTo>
                    <a:pt x="31" y="16"/>
                  </a:lnTo>
                  <a:lnTo>
                    <a:pt x="30" y="16"/>
                  </a:lnTo>
                  <a:lnTo>
                    <a:pt x="30" y="16"/>
                  </a:lnTo>
                  <a:lnTo>
                    <a:pt x="28" y="16"/>
                  </a:lnTo>
                  <a:lnTo>
                    <a:pt x="27" y="16"/>
                  </a:lnTo>
                  <a:lnTo>
                    <a:pt x="25" y="17"/>
                  </a:lnTo>
                  <a:lnTo>
                    <a:pt x="24" y="17"/>
                  </a:lnTo>
                  <a:lnTo>
                    <a:pt x="23" y="17"/>
                  </a:lnTo>
                  <a:lnTo>
                    <a:pt x="22" y="18"/>
                  </a:lnTo>
                  <a:lnTo>
                    <a:pt x="22" y="19"/>
                  </a:lnTo>
                  <a:lnTo>
                    <a:pt x="21" y="20"/>
                  </a:lnTo>
                  <a:lnTo>
                    <a:pt x="21" y="20"/>
                  </a:lnTo>
                  <a:lnTo>
                    <a:pt x="20" y="21"/>
                  </a:lnTo>
                  <a:lnTo>
                    <a:pt x="20" y="22"/>
                  </a:lnTo>
                  <a:lnTo>
                    <a:pt x="19" y="23"/>
                  </a:lnTo>
                  <a:lnTo>
                    <a:pt x="19" y="24"/>
                  </a:lnTo>
                  <a:lnTo>
                    <a:pt x="19" y="25"/>
                  </a:lnTo>
                  <a:lnTo>
                    <a:pt x="19" y="25"/>
                  </a:lnTo>
                  <a:lnTo>
                    <a:pt x="19" y="26"/>
                  </a:lnTo>
                  <a:lnTo>
                    <a:pt x="2" y="26"/>
                  </a:lnTo>
                  <a:lnTo>
                    <a:pt x="3" y="22"/>
                  </a:lnTo>
                  <a:lnTo>
                    <a:pt x="3" y="19"/>
                  </a:lnTo>
                  <a:lnTo>
                    <a:pt x="4" y="15"/>
                  </a:lnTo>
                  <a:lnTo>
                    <a:pt x="6" y="13"/>
                  </a:lnTo>
                  <a:lnTo>
                    <a:pt x="7" y="10"/>
                  </a:lnTo>
                  <a:lnTo>
                    <a:pt x="9" y="8"/>
                  </a:lnTo>
                  <a:lnTo>
                    <a:pt x="11" y="6"/>
                  </a:lnTo>
                  <a:lnTo>
                    <a:pt x="12" y="5"/>
                  </a:lnTo>
                  <a:lnTo>
                    <a:pt x="15" y="3"/>
                  </a:lnTo>
                  <a:lnTo>
                    <a:pt x="17" y="2"/>
                  </a:lnTo>
                  <a:lnTo>
                    <a:pt x="19" y="2"/>
                  </a:lnTo>
                  <a:lnTo>
                    <a:pt x="21" y="1"/>
                  </a:lnTo>
                  <a:lnTo>
                    <a:pt x="24" y="1"/>
                  </a:lnTo>
                  <a:lnTo>
                    <a:pt x="27" y="0"/>
                  </a:lnTo>
                  <a:lnTo>
                    <a:pt x="29" y="0"/>
                  </a:lnTo>
                  <a:lnTo>
                    <a:pt x="32" y="0"/>
                  </a:lnTo>
                  <a:lnTo>
                    <a:pt x="33" y="0"/>
                  </a:lnTo>
                  <a:lnTo>
                    <a:pt x="35" y="0"/>
                  </a:lnTo>
                  <a:lnTo>
                    <a:pt x="37" y="1"/>
                  </a:lnTo>
                  <a:lnTo>
                    <a:pt x="40" y="1"/>
                  </a:lnTo>
                  <a:lnTo>
                    <a:pt x="42" y="1"/>
                  </a:lnTo>
                  <a:lnTo>
                    <a:pt x="44" y="2"/>
                  </a:lnTo>
                  <a:lnTo>
                    <a:pt x="46" y="3"/>
                  </a:lnTo>
                  <a:lnTo>
                    <a:pt x="48" y="4"/>
                  </a:lnTo>
                  <a:lnTo>
                    <a:pt x="50" y="5"/>
                  </a:lnTo>
                  <a:lnTo>
                    <a:pt x="52" y="7"/>
                  </a:lnTo>
                  <a:lnTo>
                    <a:pt x="54" y="9"/>
                  </a:lnTo>
                  <a:lnTo>
                    <a:pt x="55" y="11"/>
                  </a:lnTo>
                  <a:lnTo>
                    <a:pt x="56" y="13"/>
                  </a:lnTo>
                  <a:lnTo>
                    <a:pt x="57" y="16"/>
                  </a:lnTo>
                  <a:lnTo>
                    <a:pt x="58" y="19"/>
                  </a:lnTo>
                  <a:lnTo>
                    <a:pt x="58" y="22"/>
                  </a:lnTo>
                  <a:lnTo>
                    <a:pt x="58" y="62"/>
                  </a:lnTo>
                  <a:close/>
                  <a:moveTo>
                    <a:pt x="41" y="40"/>
                  </a:moveTo>
                  <a:lnTo>
                    <a:pt x="41" y="41"/>
                  </a:lnTo>
                  <a:lnTo>
                    <a:pt x="40" y="41"/>
                  </a:lnTo>
                  <a:lnTo>
                    <a:pt x="40" y="41"/>
                  </a:lnTo>
                  <a:lnTo>
                    <a:pt x="39" y="42"/>
                  </a:lnTo>
                  <a:lnTo>
                    <a:pt x="39" y="42"/>
                  </a:lnTo>
                  <a:lnTo>
                    <a:pt x="38" y="42"/>
                  </a:lnTo>
                  <a:lnTo>
                    <a:pt x="38" y="42"/>
                  </a:lnTo>
                  <a:lnTo>
                    <a:pt x="37" y="43"/>
                  </a:lnTo>
                  <a:lnTo>
                    <a:pt x="36" y="43"/>
                  </a:lnTo>
                  <a:lnTo>
                    <a:pt x="36" y="43"/>
                  </a:lnTo>
                  <a:lnTo>
                    <a:pt x="35" y="43"/>
                  </a:lnTo>
                  <a:lnTo>
                    <a:pt x="34" y="43"/>
                  </a:lnTo>
                  <a:lnTo>
                    <a:pt x="33" y="44"/>
                  </a:lnTo>
                  <a:lnTo>
                    <a:pt x="31" y="44"/>
                  </a:lnTo>
                  <a:lnTo>
                    <a:pt x="30" y="44"/>
                  </a:lnTo>
                  <a:lnTo>
                    <a:pt x="29" y="45"/>
                  </a:lnTo>
                  <a:lnTo>
                    <a:pt x="28" y="45"/>
                  </a:lnTo>
                  <a:lnTo>
                    <a:pt x="27" y="45"/>
                  </a:lnTo>
                  <a:lnTo>
                    <a:pt x="26" y="45"/>
                  </a:lnTo>
                  <a:lnTo>
                    <a:pt x="24" y="46"/>
                  </a:lnTo>
                  <a:lnTo>
                    <a:pt x="24" y="46"/>
                  </a:lnTo>
                  <a:lnTo>
                    <a:pt x="23" y="46"/>
                  </a:lnTo>
                  <a:lnTo>
                    <a:pt x="22" y="47"/>
                  </a:lnTo>
                  <a:lnTo>
                    <a:pt x="21" y="47"/>
                  </a:lnTo>
                  <a:lnTo>
                    <a:pt x="20" y="48"/>
                  </a:lnTo>
                  <a:lnTo>
                    <a:pt x="19" y="49"/>
                  </a:lnTo>
                  <a:lnTo>
                    <a:pt x="19" y="50"/>
                  </a:lnTo>
                  <a:lnTo>
                    <a:pt x="18" y="51"/>
                  </a:lnTo>
                  <a:lnTo>
                    <a:pt x="18" y="52"/>
                  </a:lnTo>
                  <a:lnTo>
                    <a:pt x="18" y="53"/>
                  </a:lnTo>
                  <a:lnTo>
                    <a:pt x="17" y="54"/>
                  </a:lnTo>
                  <a:lnTo>
                    <a:pt x="17" y="56"/>
                  </a:lnTo>
                  <a:lnTo>
                    <a:pt x="17" y="57"/>
                  </a:lnTo>
                  <a:lnTo>
                    <a:pt x="18" y="58"/>
                  </a:lnTo>
                  <a:lnTo>
                    <a:pt x="18" y="59"/>
                  </a:lnTo>
                  <a:lnTo>
                    <a:pt x="18" y="60"/>
                  </a:lnTo>
                  <a:lnTo>
                    <a:pt x="18" y="61"/>
                  </a:lnTo>
                  <a:lnTo>
                    <a:pt x="19" y="61"/>
                  </a:lnTo>
                  <a:lnTo>
                    <a:pt x="19" y="62"/>
                  </a:lnTo>
                  <a:lnTo>
                    <a:pt x="20" y="63"/>
                  </a:lnTo>
                  <a:lnTo>
                    <a:pt x="21" y="63"/>
                  </a:lnTo>
                  <a:lnTo>
                    <a:pt x="21" y="64"/>
                  </a:lnTo>
                  <a:lnTo>
                    <a:pt x="22" y="64"/>
                  </a:lnTo>
                  <a:lnTo>
                    <a:pt x="23" y="64"/>
                  </a:lnTo>
                  <a:lnTo>
                    <a:pt x="23" y="64"/>
                  </a:lnTo>
                  <a:lnTo>
                    <a:pt x="24" y="64"/>
                  </a:lnTo>
                  <a:lnTo>
                    <a:pt x="25" y="64"/>
                  </a:lnTo>
                  <a:lnTo>
                    <a:pt x="25" y="65"/>
                  </a:lnTo>
                  <a:lnTo>
                    <a:pt x="27" y="64"/>
                  </a:lnTo>
                  <a:lnTo>
                    <a:pt x="28" y="64"/>
                  </a:lnTo>
                  <a:lnTo>
                    <a:pt x="30" y="64"/>
                  </a:lnTo>
                  <a:lnTo>
                    <a:pt x="31" y="64"/>
                  </a:lnTo>
                  <a:lnTo>
                    <a:pt x="32" y="63"/>
                  </a:lnTo>
                  <a:lnTo>
                    <a:pt x="34" y="62"/>
                  </a:lnTo>
                  <a:lnTo>
                    <a:pt x="35" y="62"/>
                  </a:lnTo>
                  <a:lnTo>
                    <a:pt x="36" y="61"/>
                  </a:lnTo>
                  <a:lnTo>
                    <a:pt x="37" y="60"/>
                  </a:lnTo>
                  <a:lnTo>
                    <a:pt x="38" y="59"/>
                  </a:lnTo>
                  <a:lnTo>
                    <a:pt x="39" y="57"/>
                  </a:lnTo>
                  <a:lnTo>
                    <a:pt x="40" y="56"/>
                  </a:lnTo>
                  <a:lnTo>
                    <a:pt x="40" y="55"/>
                  </a:lnTo>
                  <a:lnTo>
                    <a:pt x="41" y="53"/>
                  </a:lnTo>
                  <a:lnTo>
                    <a:pt x="41" y="52"/>
                  </a:lnTo>
                  <a:lnTo>
                    <a:pt x="41" y="50"/>
                  </a:lnTo>
                  <a:lnTo>
                    <a:pt x="41" y="40"/>
                  </a:lnTo>
                  <a:close/>
                </a:path>
              </a:pathLst>
            </a:custGeom>
            <a:solidFill>
              <a:srgbClr val="000000"/>
            </a:solidFill>
            <a:ln w="9525">
              <a:noFill/>
              <a:round/>
              <a:headEnd/>
              <a:tailEnd/>
            </a:ln>
          </p:spPr>
          <p:txBody>
            <a:bodyPr/>
            <a:lstStyle/>
            <a:p>
              <a:endParaRPr lang="en-US"/>
            </a:p>
          </p:txBody>
        </p:sp>
        <p:sp>
          <p:nvSpPr>
            <p:cNvPr id="224" name="Freeform 224"/>
            <p:cNvSpPr>
              <a:spLocks/>
            </p:cNvSpPr>
            <p:nvPr/>
          </p:nvSpPr>
          <p:spPr bwMode="auto">
            <a:xfrm>
              <a:off x="3288" y="2544"/>
              <a:ext cx="37" cy="95"/>
            </a:xfrm>
            <a:custGeom>
              <a:avLst/>
              <a:gdLst/>
              <a:ahLst/>
              <a:cxnLst>
                <a:cxn ang="0">
                  <a:pos x="37" y="20"/>
                </a:cxn>
                <a:cxn ang="0">
                  <a:pos x="26" y="34"/>
                </a:cxn>
                <a:cxn ang="0">
                  <a:pos x="26" y="75"/>
                </a:cxn>
                <a:cxn ang="0">
                  <a:pos x="26" y="77"/>
                </a:cxn>
                <a:cxn ang="0">
                  <a:pos x="26" y="78"/>
                </a:cxn>
                <a:cxn ang="0">
                  <a:pos x="27" y="79"/>
                </a:cxn>
                <a:cxn ang="0">
                  <a:pos x="27" y="80"/>
                </a:cxn>
                <a:cxn ang="0">
                  <a:pos x="28" y="80"/>
                </a:cxn>
                <a:cxn ang="0">
                  <a:pos x="30" y="80"/>
                </a:cxn>
                <a:cxn ang="0">
                  <a:pos x="32" y="80"/>
                </a:cxn>
                <a:cxn ang="0">
                  <a:pos x="33" y="80"/>
                </a:cxn>
                <a:cxn ang="0">
                  <a:pos x="34" y="80"/>
                </a:cxn>
                <a:cxn ang="0">
                  <a:pos x="34" y="80"/>
                </a:cxn>
                <a:cxn ang="0">
                  <a:pos x="35" y="80"/>
                </a:cxn>
                <a:cxn ang="0">
                  <a:pos x="35" y="80"/>
                </a:cxn>
                <a:cxn ang="0">
                  <a:pos x="36" y="80"/>
                </a:cxn>
                <a:cxn ang="0">
                  <a:pos x="36" y="80"/>
                </a:cxn>
                <a:cxn ang="0">
                  <a:pos x="36" y="80"/>
                </a:cxn>
                <a:cxn ang="0">
                  <a:pos x="37" y="95"/>
                </a:cxn>
                <a:cxn ang="0">
                  <a:pos x="36" y="95"/>
                </a:cxn>
                <a:cxn ang="0">
                  <a:pos x="35" y="95"/>
                </a:cxn>
                <a:cxn ang="0">
                  <a:pos x="34" y="95"/>
                </a:cxn>
                <a:cxn ang="0">
                  <a:pos x="33" y="95"/>
                </a:cxn>
                <a:cxn ang="0">
                  <a:pos x="32" y="95"/>
                </a:cxn>
                <a:cxn ang="0">
                  <a:pos x="31" y="95"/>
                </a:cxn>
                <a:cxn ang="0">
                  <a:pos x="30" y="95"/>
                </a:cxn>
                <a:cxn ang="0">
                  <a:pos x="29" y="95"/>
                </a:cxn>
                <a:cxn ang="0">
                  <a:pos x="24" y="95"/>
                </a:cxn>
                <a:cxn ang="0">
                  <a:pos x="19" y="95"/>
                </a:cxn>
                <a:cxn ang="0">
                  <a:pos x="15" y="94"/>
                </a:cxn>
                <a:cxn ang="0">
                  <a:pos x="13" y="92"/>
                </a:cxn>
                <a:cxn ang="0">
                  <a:pos x="11" y="90"/>
                </a:cxn>
                <a:cxn ang="0">
                  <a:pos x="10" y="87"/>
                </a:cxn>
                <a:cxn ang="0">
                  <a:pos x="9" y="84"/>
                </a:cxn>
                <a:cxn ang="0">
                  <a:pos x="9" y="81"/>
                </a:cxn>
                <a:cxn ang="0">
                  <a:pos x="9" y="34"/>
                </a:cxn>
                <a:cxn ang="0">
                  <a:pos x="0" y="20"/>
                </a:cxn>
                <a:cxn ang="0">
                  <a:pos x="9" y="0"/>
                </a:cxn>
                <a:cxn ang="0">
                  <a:pos x="26" y="20"/>
                </a:cxn>
              </a:cxnLst>
              <a:rect l="0" t="0" r="r" b="b"/>
              <a:pathLst>
                <a:path w="37" h="95">
                  <a:moveTo>
                    <a:pt x="26" y="20"/>
                  </a:moveTo>
                  <a:lnTo>
                    <a:pt x="37" y="20"/>
                  </a:lnTo>
                  <a:lnTo>
                    <a:pt x="37" y="34"/>
                  </a:lnTo>
                  <a:lnTo>
                    <a:pt x="26" y="34"/>
                  </a:lnTo>
                  <a:lnTo>
                    <a:pt x="26" y="75"/>
                  </a:lnTo>
                  <a:lnTo>
                    <a:pt x="26" y="75"/>
                  </a:lnTo>
                  <a:lnTo>
                    <a:pt x="26" y="76"/>
                  </a:lnTo>
                  <a:lnTo>
                    <a:pt x="26" y="77"/>
                  </a:lnTo>
                  <a:lnTo>
                    <a:pt x="26" y="77"/>
                  </a:lnTo>
                  <a:lnTo>
                    <a:pt x="26" y="78"/>
                  </a:lnTo>
                  <a:lnTo>
                    <a:pt x="26" y="78"/>
                  </a:lnTo>
                  <a:lnTo>
                    <a:pt x="27" y="79"/>
                  </a:lnTo>
                  <a:lnTo>
                    <a:pt x="27" y="79"/>
                  </a:lnTo>
                  <a:lnTo>
                    <a:pt x="27" y="80"/>
                  </a:lnTo>
                  <a:lnTo>
                    <a:pt x="28" y="80"/>
                  </a:lnTo>
                  <a:lnTo>
                    <a:pt x="28" y="80"/>
                  </a:lnTo>
                  <a:lnTo>
                    <a:pt x="29" y="80"/>
                  </a:lnTo>
                  <a:lnTo>
                    <a:pt x="30" y="80"/>
                  </a:lnTo>
                  <a:lnTo>
                    <a:pt x="31" y="80"/>
                  </a:lnTo>
                  <a:lnTo>
                    <a:pt x="32" y="80"/>
                  </a:lnTo>
                  <a:lnTo>
                    <a:pt x="33" y="81"/>
                  </a:lnTo>
                  <a:lnTo>
                    <a:pt x="33" y="80"/>
                  </a:lnTo>
                  <a:lnTo>
                    <a:pt x="34" y="80"/>
                  </a:lnTo>
                  <a:lnTo>
                    <a:pt x="34" y="80"/>
                  </a:lnTo>
                  <a:lnTo>
                    <a:pt x="34" y="80"/>
                  </a:lnTo>
                  <a:lnTo>
                    <a:pt x="34" y="80"/>
                  </a:lnTo>
                  <a:lnTo>
                    <a:pt x="35" y="80"/>
                  </a:lnTo>
                  <a:lnTo>
                    <a:pt x="35" y="80"/>
                  </a:lnTo>
                  <a:lnTo>
                    <a:pt x="35" y="80"/>
                  </a:lnTo>
                  <a:lnTo>
                    <a:pt x="35" y="80"/>
                  </a:lnTo>
                  <a:lnTo>
                    <a:pt x="35" y="80"/>
                  </a:lnTo>
                  <a:lnTo>
                    <a:pt x="36" y="80"/>
                  </a:lnTo>
                  <a:lnTo>
                    <a:pt x="36" y="80"/>
                  </a:lnTo>
                  <a:lnTo>
                    <a:pt x="36" y="80"/>
                  </a:lnTo>
                  <a:lnTo>
                    <a:pt x="36" y="80"/>
                  </a:lnTo>
                  <a:lnTo>
                    <a:pt x="36" y="80"/>
                  </a:lnTo>
                  <a:lnTo>
                    <a:pt x="37" y="80"/>
                  </a:lnTo>
                  <a:lnTo>
                    <a:pt x="37" y="95"/>
                  </a:lnTo>
                  <a:lnTo>
                    <a:pt x="36" y="95"/>
                  </a:lnTo>
                  <a:lnTo>
                    <a:pt x="36" y="95"/>
                  </a:lnTo>
                  <a:lnTo>
                    <a:pt x="35" y="95"/>
                  </a:lnTo>
                  <a:lnTo>
                    <a:pt x="35" y="95"/>
                  </a:lnTo>
                  <a:lnTo>
                    <a:pt x="34" y="95"/>
                  </a:lnTo>
                  <a:lnTo>
                    <a:pt x="34" y="95"/>
                  </a:lnTo>
                  <a:lnTo>
                    <a:pt x="33" y="95"/>
                  </a:lnTo>
                  <a:lnTo>
                    <a:pt x="33" y="95"/>
                  </a:lnTo>
                  <a:lnTo>
                    <a:pt x="32" y="95"/>
                  </a:lnTo>
                  <a:lnTo>
                    <a:pt x="32" y="95"/>
                  </a:lnTo>
                  <a:lnTo>
                    <a:pt x="31" y="95"/>
                  </a:lnTo>
                  <a:lnTo>
                    <a:pt x="31" y="95"/>
                  </a:lnTo>
                  <a:lnTo>
                    <a:pt x="30" y="95"/>
                  </a:lnTo>
                  <a:lnTo>
                    <a:pt x="30" y="95"/>
                  </a:lnTo>
                  <a:lnTo>
                    <a:pt x="29" y="95"/>
                  </a:lnTo>
                  <a:lnTo>
                    <a:pt x="29" y="95"/>
                  </a:lnTo>
                  <a:lnTo>
                    <a:pt x="26" y="95"/>
                  </a:lnTo>
                  <a:lnTo>
                    <a:pt x="24" y="95"/>
                  </a:lnTo>
                  <a:lnTo>
                    <a:pt x="21" y="95"/>
                  </a:lnTo>
                  <a:lnTo>
                    <a:pt x="19" y="95"/>
                  </a:lnTo>
                  <a:lnTo>
                    <a:pt x="17" y="94"/>
                  </a:lnTo>
                  <a:lnTo>
                    <a:pt x="15" y="94"/>
                  </a:lnTo>
                  <a:lnTo>
                    <a:pt x="14" y="93"/>
                  </a:lnTo>
                  <a:lnTo>
                    <a:pt x="13" y="92"/>
                  </a:lnTo>
                  <a:lnTo>
                    <a:pt x="12" y="91"/>
                  </a:lnTo>
                  <a:lnTo>
                    <a:pt x="11" y="90"/>
                  </a:lnTo>
                  <a:lnTo>
                    <a:pt x="10" y="89"/>
                  </a:lnTo>
                  <a:lnTo>
                    <a:pt x="10" y="87"/>
                  </a:lnTo>
                  <a:lnTo>
                    <a:pt x="9" y="86"/>
                  </a:lnTo>
                  <a:lnTo>
                    <a:pt x="9" y="84"/>
                  </a:lnTo>
                  <a:lnTo>
                    <a:pt x="9" y="83"/>
                  </a:lnTo>
                  <a:lnTo>
                    <a:pt x="9" y="81"/>
                  </a:lnTo>
                  <a:lnTo>
                    <a:pt x="9" y="79"/>
                  </a:lnTo>
                  <a:lnTo>
                    <a:pt x="9" y="34"/>
                  </a:lnTo>
                  <a:lnTo>
                    <a:pt x="0" y="34"/>
                  </a:lnTo>
                  <a:lnTo>
                    <a:pt x="0" y="20"/>
                  </a:lnTo>
                  <a:lnTo>
                    <a:pt x="9" y="20"/>
                  </a:lnTo>
                  <a:lnTo>
                    <a:pt x="9" y="0"/>
                  </a:lnTo>
                  <a:lnTo>
                    <a:pt x="26" y="0"/>
                  </a:lnTo>
                  <a:lnTo>
                    <a:pt x="26" y="20"/>
                  </a:lnTo>
                  <a:close/>
                </a:path>
              </a:pathLst>
            </a:custGeom>
            <a:solidFill>
              <a:srgbClr val="000000"/>
            </a:solidFill>
            <a:ln w="9525">
              <a:noFill/>
              <a:round/>
              <a:headEnd/>
              <a:tailEnd/>
            </a:ln>
          </p:spPr>
          <p:txBody>
            <a:bodyPr/>
            <a:lstStyle/>
            <a:p>
              <a:endParaRPr lang="en-US"/>
            </a:p>
          </p:txBody>
        </p:sp>
        <p:sp>
          <p:nvSpPr>
            <p:cNvPr id="225" name="Freeform 225"/>
            <p:cNvSpPr>
              <a:spLocks noEditPoints="1"/>
            </p:cNvSpPr>
            <p:nvPr/>
          </p:nvSpPr>
          <p:spPr bwMode="auto">
            <a:xfrm>
              <a:off x="3336" y="2537"/>
              <a:ext cx="18" cy="102"/>
            </a:xfrm>
            <a:custGeom>
              <a:avLst/>
              <a:gdLst/>
              <a:ahLst/>
              <a:cxnLst>
                <a:cxn ang="0">
                  <a:pos x="18" y="27"/>
                </a:cxn>
                <a:cxn ang="0">
                  <a:pos x="18" y="102"/>
                </a:cxn>
                <a:cxn ang="0">
                  <a:pos x="0" y="102"/>
                </a:cxn>
                <a:cxn ang="0">
                  <a:pos x="0" y="27"/>
                </a:cxn>
                <a:cxn ang="0">
                  <a:pos x="18" y="27"/>
                </a:cxn>
                <a:cxn ang="0">
                  <a:pos x="18" y="18"/>
                </a:cxn>
                <a:cxn ang="0">
                  <a:pos x="0" y="18"/>
                </a:cxn>
                <a:cxn ang="0">
                  <a:pos x="0" y="0"/>
                </a:cxn>
                <a:cxn ang="0">
                  <a:pos x="18" y="0"/>
                </a:cxn>
                <a:cxn ang="0">
                  <a:pos x="18" y="18"/>
                </a:cxn>
              </a:cxnLst>
              <a:rect l="0" t="0" r="r" b="b"/>
              <a:pathLst>
                <a:path w="18" h="102">
                  <a:moveTo>
                    <a:pt x="18" y="27"/>
                  </a:moveTo>
                  <a:lnTo>
                    <a:pt x="18" y="102"/>
                  </a:lnTo>
                  <a:lnTo>
                    <a:pt x="0" y="102"/>
                  </a:lnTo>
                  <a:lnTo>
                    <a:pt x="0" y="27"/>
                  </a:lnTo>
                  <a:lnTo>
                    <a:pt x="18" y="27"/>
                  </a:lnTo>
                  <a:close/>
                  <a:moveTo>
                    <a:pt x="18" y="18"/>
                  </a:moveTo>
                  <a:lnTo>
                    <a:pt x="0" y="18"/>
                  </a:lnTo>
                  <a:lnTo>
                    <a:pt x="0" y="0"/>
                  </a:lnTo>
                  <a:lnTo>
                    <a:pt x="18" y="0"/>
                  </a:lnTo>
                  <a:lnTo>
                    <a:pt x="18" y="18"/>
                  </a:lnTo>
                  <a:close/>
                </a:path>
              </a:pathLst>
            </a:custGeom>
            <a:solidFill>
              <a:srgbClr val="000000"/>
            </a:solidFill>
            <a:ln w="9525">
              <a:noFill/>
              <a:round/>
              <a:headEnd/>
              <a:tailEnd/>
            </a:ln>
          </p:spPr>
          <p:txBody>
            <a:bodyPr/>
            <a:lstStyle/>
            <a:p>
              <a:endParaRPr lang="en-US"/>
            </a:p>
          </p:txBody>
        </p:sp>
        <p:sp>
          <p:nvSpPr>
            <p:cNvPr id="226" name="Freeform 226"/>
            <p:cNvSpPr>
              <a:spLocks noEditPoints="1"/>
            </p:cNvSpPr>
            <p:nvPr/>
          </p:nvSpPr>
          <p:spPr bwMode="auto">
            <a:xfrm>
              <a:off x="3367" y="2562"/>
              <a:ext cx="67" cy="79"/>
            </a:xfrm>
            <a:custGeom>
              <a:avLst/>
              <a:gdLst/>
              <a:ahLst/>
              <a:cxnLst>
                <a:cxn ang="0">
                  <a:pos x="27" y="78"/>
                </a:cxn>
                <a:cxn ang="0">
                  <a:pos x="18" y="75"/>
                </a:cxn>
                <a:cxn ang="0">
                  <a:pos x="10" y="69"/>
                </a:cxn>
                <a:cxn ang="0">
                  <a:pos x="4" y="60"/>
                </a:cxn>
                <a:cxn ang="0">
                  <a:pos x="0" y="49"/>
                </a:cxn>
                <a:cxn ang="0">
                  <a:pos x="0" y="35"/>
                </a:cxn>
                <a:cxn ang="0">
                  <a:pos x="2" y="22"/>
                </a:cxn>
                <a:cxn ang="0">
                  <a:pos x="8" y="12"/>
                </a:cxn>
                <a:cxn ang="0">
                  <a:pos x="15" y="6"/>
                </a:cxn>
                <a:cxn ang="0">
                  <a:pos x="24" y="1"/>
                </a:cxn>
                <a:cxn ang="0">
                  <a:pos x="33" y="0"/>
                </a:cxn>
                <a:cxn ang="0">
                  <a:pos x="43" y="1"/>
                </a:cxn>
                <a:cxn ang="0">
                  <a:pos x="52" y="6"/>
                </a:cxn>
                <a:cxn ang="0">
                  <a:pos x="59" y="12"/>
                </a:cxn>
                <a:cxn ang="0">
                  <a:pos x="64" y="22"/>
                </a:cxn>
                <a:cxn ang="0">
                  <a:pos x="67" y="35"/>
                </a:cxn>
                <a:cxn ang="0">
                  <a:pos x="66" y="49"/>
                </a:cxn>
                <a:cxn ang="0">
                  <a:pos x="63" y="60"/>
                </a:cxn>
                <a:cxn ang="0">
                  <a:pos x="57" y="69"/>
                </a:cxn>
                <a:cxn ang="0">
                  <a:pos x="49" y="75"/>
                </a:cxn>
                <a:cxn ang="0">
                  <a:pos x="40" y="78"/>
                </a:cxn>
                <a:cxn ang="0">
                  <a:pos x="33" y="17"/>
                </a:cxn>
                <a:cxn ang="0">
                  <a:pos x="27" y="18"/>
                </a:cxn>
                <a:cxn ang="0">
                  <a:pos x="22" y="21"/>
                </a:cxn>
                <a:cxn ang="0">
                  <a:pos x="20" y="26"/>
                </a:cxn>
                <a:cxn ang="0">
                  <a:pos x="18" y="32"/>
                </a:cxn>
                <a:cxn ang="0">
                  <a:pos x="18" y="38"/>
                </a:cxn>
                <a:cxn ang="0">
                  <a:pos x="18" y="43"/>
                </a:cxn>
                <a:cxn ang="0">
                  <a:pos x="18" y="49"/>
                </a:cxn>
                <a:cxn ang="0">
                  <a:pos x="20" y="54"/>
                </a:cxn>
                <a:cxn ang="0">
                  <a:pos x="24" y="59"/>
                </a:cxn>
                <a:cxn ang="0">
                  <a:pos x="29" y="61"/>
                </a:cxn>
                <a:cxn ang="0">
                  <a:pos x="36" y="62"/>
                </a:cxn>
                <a:cxn ang="0">
                  <a:pos x="42" y="60"/>
                </a:cxn>
                <a:cxn ang="0">
                  <a:pos x="45" y="56"/>
                </a:cxn>
                <a:cxn ang="0">
                  <a:pos x="48" y="51"/>
                </a:cxn>
                <a:cxn ang="0">
                  <a:pos x="49" y="45"/>
                </a:cxn>
                <a:cxn ang="0">
                  <a:pos x="49" y="40"/>
                </a:cxn>
                <a:cxn ang="0">
                  <a:pos x="49" y="34"/>
                </a:cxn>
                <a:cxn ang="0">
                  <a:pos x="48" y="28"/>
                </a:cxn>
                <a:cxn ang="0">
                  <a:pos x="45" y="23"/>
                </a:cxn>
                <a:cxn ang="0">
                  <a:pos x="42" y="19"/>
                </a:cxn>
                <a:cxn ang="0">
                  <a:pos x="36" y="17"/>
                </a:cxn>
              </a:cxnLst>
              <a:rect l="0" t="0" r="r" b="b"/>
              <a:pathLst>
                <a:path w="67" h="79">
                  <a:moveTo>
                    <a:pt x="33" y="79"/>
                  </a:moveTo>
                  <a:lnTo>
                    <a:pt x="30" y="78"/>
                  </a:lnTo>
                  <a:lnTo>
                    <a:pt x="27" y="78"/>
                  </a:lnTo>
                  <a:lnTo>
                    <a:pt x="24" y="77"/>
                  </a:lnTo>
                  <a:lnTo>
                    <a:pt x="21" y="76"/>
                  </a:lnTo>
                  <a:lnTo>
                    <a:pt x="18" y="75"/>
                  </a:lnTo>
                  <a:lnTo>
                    <a:pt x="15" y="73"/>
                  </a:lnTo>
                  <a:lnTo>
                    <a:pt x="12" y="71"/>
                  </a:lnTo>
                  <a:lnTo>
                    <a:pt x="10" y="69"/>
                  </a:lnTo>
                  <a:lnTo>
                    <a:pt x="8" y="67"/>
                  </a:lnTo>
                  <a:lnTo>
                    <a:pt x="5" y="64"/>
                  </a:lnTo>
                  <a:lnTo>
                    <a:pt x="4" y="60"/>
                  </a:lnTo>
                  <a:lnTo>
                    <a:pt x="2" y="57"/>
                  </a:lnTo>
                  <a:lnTo>
                    <a:pt x="1" y="53"/>
                  </a:lnTo>
                  <a:lnTo>
                    <a:pt x="0" y="49"/>
                  </a:lnTo>
                  <a:lnTo>
                    <a:pt x="0" y="44"/>
                  </a:lnTo>
                  <a:lnTo>
                    <a:pt x="0" y="40"/>
                  </a:lnTo>
                  <a:lnTo>
                    <a:pt x="0" y="35"/>
                  </a:lnTo>
                  <a:lnTo>
                    <a:pt x="0" y="30"/>
                  </a:lnTo>
                  <a:lnTo>
                    <a:pt x="1" y="26"/>
                  </a:lnTo>
                  <a:lnTo>
                    <a:pt x="2" y="22"/>
                  </a:lnTo>
                  <a:lnTo>
                    <a:pt x="4" y="18"/>
                  </a:lnTo>
                  <a:lnTo>
                    <a:pt x="5" y="15"/>
                  </a:lnTo>
                  <a:lnTo>
                    <a:pt x="8" y="12"/>
                  </a:lnTo>
                  <a:lnTo>
                    <a:pt x="10" y="10"/>
                  </a:lnTo>
                  <a:lnTo>
                    <a:pt x="12" y="8"/>
                  </a:lnTo>
                  <a:lnTo>
                    <a:pt x="15" y="6"/>
                  </a:lnTo>
                  <a:lnTo>
                    <a:pt x="18" y="4"/>
                  </a:lnTo>
                  <a:lnTo>
                    <a:pt x="21" y="3"/>
                  </a:lnTo>
                  <a:lnTo>
                    <a:pt x="24" y="1"/>
                  </a:lnTo>
                  <a:lnTo>
                    <a:pt x="27" y="1"/>
                  </a:lnTo>
                  <a:lnTo>
                    <a:pt x="30" y="0"/>
                  </a:lnTo>
                  <a:lnTo>
                    <a:pt x="33" y="0"/>
                  </a:lnTo>
                  <a:lnTo>
                    <a:pt x="37" y="0"/>
                  </a:lnTo>
                  <a:lnTo>
                    <a:pt x="40" y="1"/>
                  </a:lnTo>
                  <a:lnTo>
                    <a:pt x="43" y="1"/>
                  </a:lnTo>
                  <a:lnTo>
                    <a:pt x="46" y="3"/>
                  </a:lnTo>
                  <a:lnTo>
                    <a:pt x="49" y="4"/>
                  </a:lnTo>
                  <a:lnTo>
                    <a:pt x="52" y="6"/>
                  </a:lnTo>
                  <a:lnTo>
                    <a:pt x="54" y="8"/>
                  </a:lnTo>
                  <a:lnTo>
                    <a:pt x="57" y="10"/>
                  </a:lnTo>
                  <a:lnTo>
                    <a:pt x="59" y="12"/>
                  </a:lnTo>
                  <a:lnTo>
                    <a:pt x="61" y="15"/>
                  </a:lnTo>
                  <a:lnTo>
                    <a:pt x="63" y="18"/>
                  </a:lnTo>
                  <a:lnTo>
                    <a:pt x="64" y="22"/>
                  </a:lnTo>
                  <a:lnTo>
                    <a:pt x="66" y="26"/>
                  </a:lnTo>
                  <a:lnTo>
                    <a:pt x="66" y="30"/>
                  </a:lnTo>
                  <a:lnTo>
                    <a:pt x="67" y="35"/>
                  </a:lnTo>
                  <a:lnTo>
                    <a:pt x="67" y="40"/>
                  </a:lnTo>
                  <a:lnTo>
                    <a:pt x="67" y="44"/>
                  </a:lnTo>
                  <a:lnTo>
                    <a:pt x="66" y="49"/>
                  </a:lnTo>
                  <a:lnTo>
                    <a:pt x="66" y="53"/>
                  </a:lnTo>
                  <a:lnTo>
                    <a:pt x="64" y="57"/>
                  </a:lnTo>
                  <a:lnTo>
                    <a:pt x="63" y="60"/>
                  </a:lnTo>
                  <a:lnTo>
                    <a:pt x="61" y="64"/>
                  </a:lnTo>
                  <a:lnTo>
                    <a:pt x="59" y="67"/>
                  </a:lnTo>
                  <a:lnTo>
                    <a:pt x="57" y="69"/>
                  </a:lnTo>
                  <a:lnTo>
                    <a:pt x="54" y="71"/>
                  </a:lnTo>
                  <a:lnTo>
                    <a:pt x="52" y="73"/>
                  </a:lnTo>
                  <a:lnTo>
                    <a:pt x="49" y="75"/>
                  </a:lnTo>
                  <a:lnTo>
                    <a:pt x="46" y="76"/>
                  </a:lnTo>
                  <a:lnTo>
                    <a:pt x="43" y="77"/>
                  </a:lnTo>
                  <a:lnTo>
                    <a:pt x="40" y="78"/>
                  </a:lnTo>
                  <a:lnTo>
                    <a:pt x="37" y="78"/>
                  </a:lnTo>
                  <a:lnTo>
                    <a:pt x="33" y="79"/>
                  </a:lnTo>
                  <a:close/>
                  <a:moveTo>
                    <a:pt x="33" y="17"/>
                  </a:moveTo>
                  <a:lnTo>
                    <a:pt x="31" y="17"/>
                  </a:lnTo>
                  <a:lnTo>
                    <a:pt x="29" y="17"/>
                  </a:lnTo>
                  <a:lnTo>
                    <a:pt x="27" y="18"/>
                  </a:lnTo>
                  <a:lnTo>
                    <a:pt x="25" y="19"/>
                  </a:lnTo>
                  <a:lnTo>
                    <a:pt x="24" y="20"/>
                  </a:lnTo>
                  <a:lnTo>
                    <a:pt x="22" y="21"/>
                  </a:lnTo>
                  <a:lnTo>
                    <a:pt x="21" y="23"/>
                  </a:lnTo>
                  <a:lnTo>
                    <a:pt x="20" y="25"/>
                  </a:lnTo>
                  <a:lnTo>
                    <a:pt x="20" y="26"/>
                  </a:lnTo>
                  <a:lnTo>
                    <a:pt x="19" y="28"/>
                  </a:lnTo>
                  <a:lnTo>
                    <a:pt x="18" y="30"/>
                  </a:lnTo>
                  <a:lnTo>
                    <a:pt x="18" y="32"/>
                  </a:lnTo>
                  <a:lnTo>
                    <a:pt x="18" y="34"/>
                  </a:lnTo>
                  <a:lnTo>
                    <a:pt x="18" y="36"/>
                  </a:lnTo>
                  <a:lnTo>
                    <a:pt x="18" y="38"/>
                  </a:lnTo>
                  <a:lnTo>
                    <a:pt x="18" y="40"/>
                  </a:lnTo>
                  <a:lnTo>
                    <a:pt x="18" y="41"/>
                  </a:lnTo>
                  <a:lnTo>
                    <a:pt x="18" y="43"/>
                  </a:lnTo>
                  <a:lnTo>
                    <a:pt x="18" y="45"/>
                  </a:lnTo>
                  <a:lnTo>
                    <a:pt x="18" y="47"/>
                  </a:lnTo>
                  <a:lnTo>
                    <a:pt x="18" y="49"/>
                  </a:lnTo>
                  <a:lnTo>
                    <a:pt x="19" y="51"/>
                  </a:lnTo>
                  <a:lnTo>
                    <a:pt x="20" y="53"/>
                  </a:lnTo>
                  <a:lnTo>
                    <a:pt x="20" y="54"/>
                  </a:lnTo>
                  <a:lnTo>
                    <a:pt x="21" y="56"/>
                  </a:lnTo>
                  <a:lnTo>
                    <a:pt x="22" y="57"/>
                  </a:lnTo>
                  <a:lnTo>
                    <a:pt x="24" y="59"/>
                  </a:lnTo>
                  <a:lnTo>
                    <a:pt x="25" y="60"/>
                  </a:lnTo>
                  <a:lnTo>
                    <a:pt x="27" y="61"/>
                  </a:lnTo>
                  <a:lnTo>
                    <a:pt x="29" y="61"/>
                  </a:lnTo>
                  <a:lnTo>
                    <a:pt x="31" y="62"/>
                  </a:lnTo>
                  <a:lnTo>
                    <a:pt x="33" y="62"/>
                  </a:lnTo>
                  <a:lnTo>
                    <a:pt x="36" y="62"/>
                  </a:lnTo>
                  <a:lnTo>
                    <a:pt x="38" y="61"/>
                  </a:lnTo>
                  <a:lnTo>
                    <a:pt x="40" y="61"/>
                  </a:lnTo>
                  <a:lnTo>
                    <a:pt x="42" y="60"/>
                  </a:lnTo>
                  <a:lnTo>
                    <a:pt x="43" y="59"/>
                  </a:lnTo>
                  <a:lnTo>
                    <a:pt x="44" y="57"/>
                  </a:lnTo>
                  <a:lnTo>
                    <a:pt x="45" y="56"/>
                  </a:lnTo>
                  <a:lnTo>
                    <a:pt x="46" y="54"/>
                  </a:lnTo>
                  <a:lnTo>
                    <a:pt x="47" y="53"/>
                  </a:lnTo>
                  <a:lnTo>
                    <a:pt x="48" y="51"/>
                  </a:lnTo>
                  <a:lnTo>
                    <a:pt x="48" y="49"/>
                  </a:lnTo>
                  <a:lnTo>
                    <a:pt x="49" y="47"/>
                  </a:lnTo>
                  <a:lnTo>
                    <a:pt x="49" y="45"/>
                  </a:lnTo>
                  <a:lnTo>
                    <a:pt x="49" y="43"/>
                  </a:lnTo>
                  <a:lnTo>
                    <a:pt x="49" y="41"/>
                  </a:lnTo>
                  <a:lnTo>
                    <a:pt x="49" y="40"/>
                  </a:lnTo>
                  <a:lnTo>
                    <a:pt x="49" y="38"/>
                  </a:lnTo>
                  <a:lnTo>
                    <a:pt x="49" y="36"/>
                  </a:lnTo>
                  <a:lnTo>
                    <a:pt x="49" y="34"/>
                  </a:lnTo>
                  <a:lnTo>
                    <a:pt x="49" y="32"/>
                  </a:lnTo>
                  <a:lnTo>
                    <a:pt x="48" y="30"/>
                  </a:lnTo>
                  <a:lnTo>
                    <a:pt x="48" y="28"/>
                  </a:lnTo>
                  <a:lnTo>
                    <a:pt x="47" y="26"/>
                  </a:lnTo>
                  <a:lnTo>
                    <a:pt x="46" y="25"/>
                  </a:lnTo>
                  <a:lnTo>
                    <a:pt x="45" y="23"/>
                  </a:lnTo>
                  <a:lnTo>
                    <a:pt x="44" y="21"/>
                  </a:lnTo>
                  <a:lnTo>
                    <a:pt x="43" y="20"/>
                  </a:lnTo>
                  <a:lnTo>
                    <a:pt x="42" y="19"/>
                  </a:lnTo>
                  <a:lnTo>
                    <a:pt x="40" y="18"/>
                  </a:lnTo>
                  <a:lnTo>
                    <a:pt x="38" y="17"/>
                  </a:lnTo>
                  <a:lnTo>
                    <a:pt x="36" y="17"/>
                  </a:lnTo>
                  <a:lnTo>
                    <a:pt x="33" y="17"/>
                  </a:lnTo>
                  <a:close/>
                </a:path>
              </a:pathLst>
            </a:custGeom>
            <a:solidFill>
              <a:srgbClr val="000000"/>
            </a:solidFill>
            <a:ln w="9525">
              <a:noFill/>
              <a:round/>
              <a:headEnd/>
              <a:tailEnd/>
            </a:ln>
          </p:spPr>
          <p:txBody>
            <a:bodyPr/>
            <a:lstStyle/>
            <a:p>
              <a:endParaRPr lang="en-US"/>
            </a:p>
          </p:txBody>
        </p:sp>
        <p:sp>
          <p:nvSpPr>
            <p:cNvPr id="227" name="Freeform 227"/>
            <p:cNvSpPr>
              <a:spLocks/>
            </p:cNvSpPr>
            <p:nvPr/>
          </p:nvSpPr>
          <p:spPr bwMode="auto">
            <a:xfrm>
              <a:off x="3446" y="2562"/>
              <a:ext cx="60" cy="77"/>
            </a:xfrm>
            <a:custGeom>
              <a:avLst/>
              <a:gdLst/>
              <a:ahLst/>
              <a:cxnLst>
                <a:cxn ang="0">
                  <a:pos x="43" y="77"/>
                </a:cxn>
                <a:cxn ang="0">
                  <a:pos x="43" y="30"/>
                </a:cxn>
                <a:cxn ang="0">
                  <a:pos x="43" y="28"/>
                </a:cxn>
                <a:cxn ang="0">
                  <a:pos x="42" y="26"/>
                </a:cxn>
                <a:cxn ang="0">
                  <a:pos x="42" y="23"/>
                </a:cxn>
                <a:cxn ang="0">
                  <a:pos x="41" y="21"/>
                </a:cxn>
                <a:cxn ang="0">
                  <a:pos x="39" y="19"/>
                </a:cxn>
                <a:cxn ang="0">
                  <a:pos x="37" y="18"/>
                </a:cxn>
                <a:cxn ang="0">
                  <a:pos x="33" y="17"/>
                </a:cxn>
                <a:cxn ang="0">
                  <a:pos x="30" y="17"/>
                </a:cxn>
                <a:cxn ang="0">
                  <a:pos x="27" y="17"/>
                </a:cxn>
                <a:cxn ang="0">
                  <a:pos x="25" y="19"/>
                </a:cxn>
                <a:cxn ang="0">
                  <a:pos x="23" y="20"/>
                </a:cxn>
                <a:cxn ang="0">
                  <a:pos x="21" y="22"/>
                </a:cxn>
                <a:cxn ang="0">
                  <a:pos x="19" y="25"/>
                </a:cxn>
                <a:cxn ang="0">
                  <a:pos x="18" y="28"/>
                </a:cxn>
                <a:cxn ang="0">
                  <a:pos x="18" y="32"/>
                </a:cxn>
                <a:cxn ang="0">
                  <a:pos x="18" y="77"/>
                </a:cxn>
                <a:cxn ang="0">
                  <a:pos x="0" y="2"/>
                </a:cxn>
                <a:cxn ang="0">
                  <a:pos x="17" y="13"/>
                </a:cxn>
                <a:cxn ang="0">
                  <a:pos x="18" y="12"/>
                </a:cxn>
                <a:cxn ang="0">
                  <a:pos x="19" y="10"/>
                </a:cxn>
                <a:cxn ang="0">
                  <a:pos x="20" y="8"/>
                </a:cxn>
                <a:cxn ang="0">
                  <a:pos x="22" y="6"/>
                </a:cxn>
                <a:cxn ang="0">
                  <a:pos x="25" y="4"/>
                </a:cxn>
                <a:cxn ang="0">
                  <a:pos x="27" y="2"/>
                </a:cxn>
                <a:cxn ang="0">
                  <a:pos x="31" y="1"/>
                </a:cxn>
                <a:cxn ang="0">
                  <a:pos x="35" y="0"/>
                </a:cxn>
                <a:cxn ang="0">
                  <a:pos x="39" y="0"/>
                </a:cxn>
                <a:cxn ang="0">
                  <a:pos x="44" y="1"/>
                </a:cxn>
                <a:cxn ang="0">
                  <a:pos x="48" y="3"/>
                </a:cxn>
                <a:cxn ang="0">
                  <a:pos x="52" y="5"/>
                </a:cxn>
                <a:cxn ang="0">
                  <a:pos x="55" y="8"/>
                </a:cxn>
                <a:cxn ang="0">
                  <a:pos x="57" y="12"/>
                </a:cxn>
                <a:cxn ang="0">
                  <a:pos x="59" y="17"/>
                </a:cxn>
                <a:cxn ang="0">
                  <a:pos x="60" y="22"/>
                </a:cxn>
                <a:cxn ang="0">
                  <a:pos x="60" y="77"/>
                </a:cxn>
              </a:cxnLst>
              <a:rect l="0" t="0" r="r" b="b"/>
              <a:pathLst>
                <a:path w="60" h="77">
                  <a:moveTo>
                    <a:pt x="60" y="77"/>
                  </a:moveTo>
                  <a:lnTo>
                    <a:pt x="43" y="77"/>
                  </a:lnTo>
                  <a:lnTo>
                    <a:pt x="43" y="32"/>
                  </a:lnTo>
                  <a:lnTo>
                    <a:pt x="43" y="30"/>
                  </a:lnTo>
                  <a:lnTo>
                    <a:pt x="43" y="29"/>
                  </a:lnTo>
                  <a:lnTo>
                    <a:pt x="43" y="28"/>
                  </a:lnTo>
                  <a:lnTo>
                    <a:pt x="42" y="27"/>
                  </a:lnTo>
                  <a:lnTo>
                    <a:pt x="42" y="26"/>
                  </a:lnTo>
                  <a:lnTo>
                    <a:pt x="42" y="24"/>
                  </a:lnTo>
                  <a:lnTo>
                    <a:pt x="42" y="23"/>
                  </a:lnTo>
                  <a:lnTo>
                    <a:pt x="41" y="22"/>
                  </a:lnTo>
                  <a:lnTo>
                    <a:pt x="41" y="21"/>
                  </a:lnTo>
                  <a:lnTo>
                    <a:pt x="40" y="20"/>
                  </a:lnTo>
                  <a:lnTo>
                    <a:pt x="39" y="19"/>
                  </a:lnTo>
                  <a:lnTo>
                    <a:pt x="38" y="18"/>
                  </a:lnTo>
                  <a:lnTo>
                    <a:pt x="37" y="18"/>
                  </a:lnTo>
                  <a:lnTo>
                    <a:pt x="35" y="17"/>
                  </a:lnTo>
                  <a:lnTo>
                    <a:pt x="33" y="17"/>
                  </a:lnTo>
                  <a:lnTo>
                    <a:pt x="32" y="17"/>
                  </a:lnTo>
                  <a:lnTo>
                    <a:pt x="30" y="17"/>
                  </a:lnTo>
                  <a:lnTo>
                    <a:pt x="29" y="17"/>
                  </a:lnTo>
                  <a:lnTo>
                    <a:pt x="27" y="17"/>
                  </a:lnTo>
                  <a:lnTo>
                    <a:pt x="26" y="18"/>
                  </a:lnTo>
                  <a:lnTo>
                    <a:pt x="25" y="19"/>
                  </a:lnTo>
                  <a:lnTo>
                    <a:pt x="24" y="19"/>
                  </a:lnTo>
                  <a:lnTo>
                    <a:pt x="23" y="20"/>
                  </a:lnTo>
                  <a:lnTo>
                    <a:pt x="22" y="21"/>
                  </a:lnTo>
                  <a:lnTo>
                    <a:pt x="21" y="22"/>
                  </a:lnTo>
                  <a:lnTo>
                    <a:pt x="20" y="24"/>
                  </a:lnTo>
                  <a:lnTo>
                    <a:pt x="19" y="25"/>
                  </a:lnTo>
                  <a:lnTo>
                    <a:pt x="19" y="27"/>
                  </a:lnTo>
                  <a:lnTo>
                    <a:pt x="18" y="28"/>
                  </a:lnTo>
                  <a:lnTo>
                    <a:pt x="18" y="30"/>
                  </a:lnTo>
                  <a:lnTo>
                    <a:pt x="18" y="32"/>
                  </a:lnTo>
                  <a:lnTo>
                    <a:pt x="18" y="34"/>
                  </a:lnTo>
                  <a:lnTo>
                    <a:pt x="18" y="77"/>
                  </a:lnTo>
                  <a:lnTo>
                    <a:pt x="0" y="77"/>
                  </a:lnTo>
                  <a:lnTo>
                    <a:pt x="0" y="2"/>
                  </a:lnTo>
                  <a:lnTo>
                    <a:pt x="17" y="2"/>
                  </a:lnTo>
                  <a:lnTo>
                    <a:pt x="17" y="13"/>
                  </a:lnTo>
                  <a:lnTo>
                    <a:pt x="17" y="13"/>
                  </a:lnTo>
                  <a:lnTo>
                    <a:pt x="18" y="12"/>
                  </a:lnTo>
                  <a:lnTo>
                    <a:pt x="18" y="11"/>
                  </a:lnTo>
                  <a:lnTo>
                    <a:pt x="19" y="10"/>
                  </a:lnTo>
                  <a:lnTo>
                    <a:pt x="20" y="9"/>
                  </a:lnTo>
                  <a:lnTo>
                    <a:pt x="20" y="8"/>
                  </a:lnTo>
                  <a:lnTo>
                    <a:pt x="21" y="7"/>
                  </a:lnTo>
                  <a:lnTo>
                    <a:pt x="22" y="6"/>
                  </a:lnTo>
                  <a:lnTo>
                    <a:pt x="23" y="5"/>
                  </a:lnTo>
                  <a:lnTo>
                    <a:pt x="25" y="4"/>
                  </a:lnTo>
                  <a:lnTo>
                    <a:pt x="26" y="3"/>
                  </a:lnTo>
                  <a:lnTo>
                    <a:pt x="27" y="2"/>
                  </a:lnTo>
                  <a:lnTo>
                    <a:pt x="29" y="1"/>
                  </a:lnTo>
                  <a:lnTo>
                    <a:pt x="31" y="1"/>
                  </a:lnTo>
                  <a:lnTo>
                    <a:pt x="33" y="1"/>
                  </a:lnTo>
                  <a:lnTo>
                    <a:pt x="35" y="0"/>
                  </a:lnTo>
                  <a:lnTo>
                    <a:pt x="37" y="0"/>
                  </a:lnTo>
                  <a:lnTo>
                    <a:pt x="39" y="0"/>
                  </a:lnTo>
                  <a:lnTo>
                    <a:pt x="42" y="1"/>
                  </a:lnTo>
                  <a:lnTo>
                    <a:pt x="44" y="1"/>
                  </a:lnTo>
                  <a:lnTo>
                    <a:pt x="46" y="2"/>
                  </a:lnTo>
                  <a:lnTo>
                    <a:pt x="48" y="3"/>
                  </a:lnTo>
                  <a:lnTo>
                    <a:pt x="50" y="4"/>
                  </a:lnTo>
                  <a:lnTo>
                    <a:pt x="52" y="5"/>
                  </a:lnTo>
                  <a:lnTo>
                    <a:pt x="53" y="6"/>
                  </a:lnTo>
                  <a:lnTo>
                    <a:pt x="55" y="8"/>
                  </a:lnTo>
                  <a:lnTo>
                    <a:pt x="56" y="10"/>
                  </a:lnTo>
                  <a:lnTo>
                    <a:pt x="57" y="12"/>
                  </a:lnTo>
                  <a:lnTo>
                    <a:pt x="58" y="14"/>
                  </a:lnTo>
                  <a:lnTo>
                    <a:pt x="59" y="17"/>
                  </a:lnTo>
                  <a:lnTo>
                    <a:pt x="60" y="19"/>
                  </a:lnTo>
                  <a:lnTo>
                    <a:pt x="60" y="22"/>
                  </a:lnTo>
                  <a:lnTo>
                    <a:pt x="60" y="25"/>
                  </a:lnTo>
                  <a:lnTo>
                    <a:pt x="60" y="77"/>
                  </a:lnTo>
                  <a:close/>
                </a:path>
              </a:pathLst>
            </a:custGeom>
            <a:solidFill>
              <a:srgbClr val="000000"/>
            </a:solidFill>
            <a:ln w="9525">
              <a:noFill/>
              <a:round/>
              <a:headEnd/>
              <a:tailEnd/>
            </a:ln>
          </p:spPr>
          <p:txBody>
            <a:bodyPr/>
            <a:lstStyle/>
            <a:p>
              <a:endParaRPr lang="en-US"/>
            </a:p>
          </p:txBody>
        </p:sp>
        <p:sp>
          <p:nvSpPr>
            <p:cNvPr id="228" name="Freeform 228"/>
            <p:cNvSpPr>
              <a:spLocks/>
            </p:cNvSpPr>
            <p:nvPr/>
          </p:nvSpPr>
          <p:spPr bwMode="auto">
            <a:xfrm>
              <a:off x="2699" y="2098"/>
              <a:ext cx="87" cy="101"/>
            </a:xfrm>
            <a:custGeom>
              <a:avLst/>
              <a:gdLst/>
              <a:ahLst/>
              <a:cxnLst>
                <a:cxn ang="0">
                  <a:pos x="87" y="101"/>
                </a:cxn>
                <a:cxn ang="0">
                  <a:pos x="69" y="101"/>
                </a:cxn>
                <a:cxn ang="0">
                  <a:pos x="69" y="17"/>
                </a:cxn>
                <a:cxn ang="0">
                  <a:pos x="69" y="17"/>
                </a:cxn>
                <a:cxn ang="0">
                  <a:pos x="53" y="101"/>
                </a:cxn>
                <a:cxn ang="0">
                  <a:pos x="34" y="101"/>
                </a:cxn>
                <a:cxn ang="0">
                  <a:pos x="18" y="17"/>
                </a:cxn>
                <a:cxn ang="0">
                  <a:pos x="18" y="17"/>
                </a:cxn>
                <a:cxn ang="0">
                  <a:pos x="18" y="101"/>
                </a:cxn>
                <a:cxn ang="0">
                  <a:pos x="0" y="101"/>
                </a:cxn>
                <a:cxn ang="0">
                  <a:pos x="0" y="0"/>
                </a:cxn>
                <a:cxn ang="0">
                  <a:pos x="28" y="0"/>
                </a:cxn>
                <a:cxn ang="0">
                  <a:pos x="44" y="79"/>
                </a:cxn>
                <a:cxn ang="0">
                  <a:pos x="44" y="79"/>
                </a:cxn>
                <a:cxn ang="0">
                  <a:pos x="60" y="0"/>
                </a:cxn>
                <a:cxn ang="0">
                  <a:pos x="87" y="0"/>
                </a:cxn>
                <a:cxn ang="0">
                  <a:pos x="87" y="101"/>
                </a:cxn>
              </a:cxnLst>
              <a:rect l="0" t="0" r="r" b="b"/>
              <a:pathLst>
                <a:path w="87" h="101">
                  <a:moveTo>
                    <a:pt x="87" y="101"/>
                  </a:moveTo>
                  <a:lnTo>
                    <a:pt x="69" y="101"/>
                  </a:lnTo>
                  <a:lnTo>
                    <a:pt x="69" y="17"/>
                  </a:lnTo>
                  <a:lnTo>
                    <a:pt x="69" y="17"/>
                  </a:lnTo>
                  <a:lnTo>
                    <a:pt x="53" y="101"/>
                  </a:lnTo>
                  <a:lnTo>
                    <a:pt x="34" y="101"/>
                  </a:lnTo>
                  <a:lnTo>
                    <a:pt x="18" y="17"/>
                  </a:lnTo>
                  <a:lnTo>
                    <a:pt x="18" y="17"/>
                  </a:lnTo>
                  <a:lnTo>
                    <a:pt x="18" y="101"/>
                  </a:lnTo>
                  <a:lnTo>
                    <a:pt x="0" y="101"/>
                  </a:lnTo>
                  <a:lnTo>
                    <a:pt x="0" y="0"/>
                  </a:lnTo>
                  <a:lnTo>
                    <a:pt x="28" y="0"/>
                  </a:lnTo>
                  <a:lnTo>
                    <a:pt x="44" y="79"/>
                  </a:lnTo>
                  <a:lnTo>
                    <a:pt x="44" y="79"/>
                  </a:lnTo>
                  <a:lnTo>
                    <a:pt x="60" y="0"/>
                  </a:lnTo>
                  <a:lnTo>
                    <a:pt x="87" y="0"/>
                  </a:lnTo>
                  <a:lnTo>
                    <a:pt x="87" y="101"/>
                  </a:lnTo>
                  <a:close/>
                </a:path>
              </a:pathLst>
            </a:custGeom>
            <a:solidFill>
              <a:srgbClr val="000000"/>
            </a:solidFill>
            <a:ln w="9525">
              <a:noFill/>
              <a:round/>
              <a:headEnd/>
              <a:tailEnd/>
            </a:ln>
          </p:spPr>
          <p:txBody>
            <a:bodyPr/>
            <a:lstStyle/>
            <a:p>
              <a:endParaRPr lang="en-US"/>
            </a:p>
          </p:txBody>
        </p:sp>
        <p:sp>
          <p:nvSpPr>
            <p:cNvPr id="229" name="Freeform 229"/>
            <p:cNvSpPr>
              <a:spLocks noEditPoints="1"/>
            </p:cNvSpPr>
            <p:nvPr/>
          </p:nvSpPr>
          <p:spPr bwMode="auto">
            <a:xfrm>
              <a:off x="2798" y="2122"/>
              <a:ext cx="68" cy="79"/>
            </a:xfrm>
            <a:custGeom>
              <a:avLst/>
              <a:gdLst/>
              <a:ahLst/>
              <a:cxnLst>
                <a:cxn ang="0">
                  <a:pos x="28" y="78"/>
                </a:cxn>
                <a:cxn ang="0">
                  <a:pos x="19" y="75"/>
                </a:cxn>
                <a:cxn ang="0">
                  <a:pos x="11" y="69"/>
                </a:cxn>
                <a:cxn ang="0">
                  <a:pos x="5" y="60"/>
                </a:cxn>
                <a:cxn ang="0">
                  <a:pos x="1" y="49"/>
                </a:cxn>
                <a:cxn ang="0">
                  <a:pos x="1" y="34"/>
                </a:cxn>
                <a:cxn ang="0">
                  <a:pos x="3" y="22"/>
                </a:cxn>
                <a:cxn ang="0">
                  <a:pos x="8" y="12"/>
                </a:cxn>
                <a:cxn ang="0">
                  <a:pos x="16" y="5"/>
                </a:cxn>
                <a:cxn ang="0">
                  <a:pos x="25" y="1"/>
                </a:cxn>
                <a:cxn ang="0">
                  <a:pos x="34" y="0"/>
                </a:cxn>
                <a:cxn ang="0">
                  <a:pos x="44" y="1"/>
                </a:cxn>
                <a:cxn ang="0">
                  <a:pos x="53" y="5"/>
                </a:cxn>
                <a:cxn ang="0">
                  <a:pos x="60" y="12"/>
                </a:cxn>
                <a:cxn ang="0">
                  <a:pos x="65" y="22"/>
                </a:cxn>
                <a:cxn ang="0">
                  <a:pos x="68" y="34"/>
                </a:cxn>
                <a:cxn ang="0">
                  <a:pos x="67" y="49"/>
                </a:cxn>
                <a:cxn ang="0">
                  <a:pos x="64" y="60"/>
                </a:cxn>
                <a:cxn ang="0">
                  <a:pos x="58" y="69"/>
                </a:cxn>
                <a:cxn ang="0">
                  <a:pos x="50" y="75"/>
                </a:cxn>
                <a:cxn ang="0">
                  <a:pos x="41" y="78"/>
                </a:cxn>
                <a:cxn ang="0">
                  <a:pos x="34" y="17"/>
                </a:cxn>
                <a:cxn ang="0">
                  <a:pos x="28" y="18"/>
                </a:cxn>
                <a:cxn ang="0">
                  <a:pos x="23" y="21"/>
                </a:cxn>
                <a:cxn ang="0">
                  <a:pos x="20" y="26"/>
                </a:cxn>
                <a:cxn ang="0">
                  <a:pos x="19" y="32"/>
                </a:cxn>
                <a:cxn ang="0">
                  <a:pos x="18" y="37"/>
                </a:cxn>
                <a:cxn ang="0">
                  <a:pos x="18" y="43"/>
                </a:cxn>
                <a:cxn ang="0">
                  <a:pos x="19" y="49"/>
                </a:cxn>
                <a:cxn ang="0">
                  <a:pos x="21" y="54"/>
                </a:cxn>
                <a:cxn ang="0">
                  <a:pos x="25" y="59"/>
                </a:cxn>
                <a:cxn ang="0">
                  <a:pos x="30" y="61"/>
                </a:cxn>
                <a:cxn ang="0">
                  <a:pos x="37" y="62"/>
                </a:cxn>
                <a:cxn ang="0">
                  <a:pos x="42" y="60"/>
                </a:cxn>
                <a:cxn ang="0">
                  <a:pos x="46" y="56"/>
                </a:cxn>
                <a:cxn ang="0">
                  <a:pos x="49" y="51"/>
                </a:cxn>
                <a:cxn ang="0">
                  <a:pos x="50" y="45"/>
                </a:cxn>
                <a:cxn ang="0">
                  <a:pos x="50" y="39"/>
                </a:cxn>
                <a:cxn ang="0">
                  <a:pos x="50" y="34"/>
                </a:cxn>
                <a:cxn ang="0">
                  <a:pos x="49" y="28"/>
                </a:cxn>
                <a:cxn ang="0">
                  <a:pos x="46" y="23"/>
                </a:cxn>
                <a:cxn ang="0">
                  <a:pos x="42" y="19"/>
                </a:cxn>
                <a:cxn ang="0">
                  <a:pos x="37" y="17"/>
                </a:cxn>
              </a:cxnLst>
              <a:rect l="0" t="0" r="r" b="b"/>
              <a:pathLst>
                <a:path w="68" h="79">
                  <a:moveTo>
                    <a:pt x="34" y="79"/>
                  </a:moveTo>
                  <a:lnTo>
                    <a:pt x="31" y="78"/>
                  </a:lnTo>
                  <a:lnTo>
                    <a:pt x="28" y="78"/>
                  </a:lnTo>
                  <a:lnTo>
                    <a:pt x="25" y="77"/>
                  </a:lnTo>
                  <a:lnTo>
                    <a:pt x="21" y="76"/>
                  </a:lnTo>
                  <a:lnTo>
                    <a:pt x="19" y="75"/>
                  </a:lnTo>
                  <a:lnTo>
                    <a:pt x="16" y="73"/>
                  </a:lnTo>
                  <a:lnTo>
                    <a:pt x="13" y="71"/>
                  </a:lnTo>
                  <a:lnTo>
                    <a:pt x="11" y="69"/>
                  </a:lnTo>
                  <a:lnTo>
                    <a:pt x="8" y="66"/>
                  </a:lnTo>
                  <a:lnTo>
                    <a:pt x="6" y="63"/>
                  </a:lnTo>
                  <a:lnTo>
                    <a:pt x="5" y="60"/>
                  </a:lnTo>
                  <a:lnTo>
                    <a:pt x="3" y="57"/>
                  </a:lnTo>
                  <a:lnTo>
                    <a:pt x="2" y="53"/>
                  </a:lnTo>
                  <a:lnTo>
                    <a:pt x="1" y="49"/>
                  </a:lnTo>
                  <a:lnTo>
                    <a:pt x="1" y="44"/>
                  </a:lnTo>
                  <a:lnTo>
                    <a:pt x="0" y="39"/>
                  </a:lnTo>
                  <a:lnTo>
                    <a:pt x="1" y="34"/>
                  </a:lnTo>
                  <a:lnTo>
                    <a:pt x="1" y="30"/>
                  </a:lnTo>
                  <a:lnTo>
                    <a:pt x="2" y="26"/>
                  </a:lnTo>
                  <a:lnTo>
                    <a:pt x="3" y="22"/>
                  </a:lnTo>
                  <a:lnTo>
                    <a:pt x="5" y="18"/>
                  </a:lnTo>
                  <a:lnTo>
                    <a:pt x="6" y="15"/>
                  </a:lnTo>
                  <a:lnTo>
                    <a:pt x="8" y="12"/>
                  </a:lnTo>
                  <a:lnTo>
                    <a:pt x="11" y="10"/>
                  </a:lnTo>
                  <a:lnTo>
                    <a:pt x="13" y="7"/>
                  </a:lnTo>
                  <a:lnTo>
                    <a:pt x="16" y="5"/>
                  </a:lnTo>
                  <a:lnTo>
                    <a:pt x="19" y="4"/>
                  </a:lnTo>
                  <a:lnTo>
                    <a:pt x="21" y="3"/>
                  </a:lnTo>
                  <a:lnTo>
                    <a:pt x="25" y="1"/>
                  </a:lnTo>
                  <a:lnTo>
                    <a:pt x="28" y="1"/>
                  </a:lnTo>
                  <a:lnTo>
                    <a:pt x="31" y="0"/>
                  </a:lnTo>
                  <a:lnTo>
                    <a:pt x="34" y="0"/>
                  </a:lnTo>
                  <a:lnTo>
                    <a:pt x="38" y="0"/>
                  </a:lnTo>
                  <a:lnTo>
                    <a:pt x="41" y="1"/>
                  </a:lnTo>
                  <a:lnTo>
                    <a:pt x="44" y="1"/>
                  </a:lnTo>
                  <a:lnTo>
                    <a:pt x="47" y="3"/>
                  </a:lnTo>
                  <a:lnTo>
                    <a:pt x="50" y="4"/>
                  </a:lnTo>
                  <a:lnTo>
                    <a:pt x="53" y="5"/>
                  </a:lnTo>
                  <a:lnTo>
                    <a:pt x="55" y="7"/>
                  </a:lnTo>
                  <a:lnTo>
                    <a:pt x="58" y="10"/>
                  </a:lnTo>
                  <a:lnTo>
                    <a:pt x="60" y="12"/>
                  </a:lnTo>
                  <a:lnTo>
                    <a:pt x="62" y="15"/>
                  </a:lnTo>
                  <a:lnTo>
                    <a:pt x="64" y="18"/>
                  </a:lnTo>
                  <a:lnTo>
                    <a:pt x="65" y="22"/>
                  </a:lnTo>
                  <a:lnTo>
                    <a:pt x="66" y="26"/>
                  </a:lnTo>
                  <a:lnTo>
                    <a:pt x="67" y="30"/>
                  </a:lnTo>
                  <a:lnTo>
                    <a:pt x="68" y="34"/>
                  </a:lnTo>
                  <a:lnTo>
                    <a:pt x="68" y="39"/>
                  </a:lnTo>
                  <a:lnTo>
                    <a:pt x="68" y="44"/>
                  </a:lnTo>
                  <a:lnTo>
                    <a:pt x="67" y="49"/>
                  </a:lnTo>
                  <a:lnTo>
                    <a:pt x="66" y="53"/>
                  </a:lnTo>
                  <a:lnTo>
                    <a:pt x="65" y="57"/>
                  </a:lnTo>
                  <a:lnTo>
                    <a:pt x="64" y="60"/>
                  </a:lnTo>
                  <a:lnTo>
                    <a:pt x="62" y="63"/>
                  </a:lnTo>
                  <a:lnTo>
                    <a:pt x="60" y="66"/>
                  </a:lnTo>
                  <a:lnTo>
                    <a:pt x="58" y="69"/>
                  </a:lnTo>
                  <a:lnTo>
                    <a:pt x="55" y="71"/>
                  </a:lnTo>
                  <a:lnTo>
                    <a:pt x="53" y="73"/>
                  </a:lnTo>
                  <a:lnTo>
                    <a:pt x="50" y="75"/>
                  </a:lnTo>
                  <a:lnTo>
                    <a:pt x="47" y="76"/>
                  </a:lnTo>
                  <a:lnTo>
                    <a:pt x="44" y="77"/>
                  </a:lnTo>
                  <a:lnTo>
                    <a:pt x="41" y="78"/>
                  </a:lnTo>
                  <a:lnTo>
                    <a:pt x="38" y="78"/>
                  </a:lnTo>
                  <a:lnTo>
                    <a:pt x="34" y="79"/>
                  </a:lnTo>
                  <a:close/>
                  <a:moveTo>
                    <a:pt x="34" y="17"/>
                  </a:moveTo>
                  <a:lnTo>
                    <a:pt x="32" y="17"/>
                  </a:lnTo>
                  <a:lnTo>
                    <a:pt x="30" y="17"/>
                  </a:lnTo>
                  <a:lnTo>
                    <a:pt x="28" y="18"/>
                  </a:lnTo>
                  <a:lnTo>
                    <a:pt x="26" y="19"/>
                  </a:lnTo>
                  <a:lnTo>
                    <a:pt x="25" y="20"/>
                  </a:lnTo>
                  <a:lnTo>
                    <a:pt x="23" y="21"/>
                  </a:lnTo>
                  <a:lnTo>
                    <a:pt x="22" y="23"/>
                  </a:lnTo>
                  <a:lnTo>
                    <a:pt x="21" y="24"/>
                  </a:lnTo>
                  <a:lnTo>
                    <a:pt x="20" y="26"/>
                  </a:lnTo>
                  <a:lnTo>
                    <a:pt x="20" y="28"/>
                  </a:lnTo>
                  <a:lnTo>
                    <a:pt x="19" y="30"/>
                  </a:lnTo>
                  <a:lnTo>
                    <a:pt x="19" y="32"/>
                  </a:lnTo>
                  <a:lnTo>
                    <a:pt x="19" y="34"/>
                  </a:lnTo>
                  <a:lnTo>
                    <a:pt x="18" y="36"/>
                  </a:lnTo>
                  <a:lnTo>
                    <a:pt x="18" y="37"/>
                  </a:lnTo>
                  <a:lnTo>
                    <a:pt x="18" y="39"/>
                  </a:lnTo>
                  <a:lnTo>
                    <a:pt x="18" y="41"/>
                  </a:lnTo>
                  <a:lnTo>
                    <a:pt x="18" y="43"/>
                  </a:lnTo>
                  <a:lnTo>
                    <a:pt x="19" y="45"/>
                  </a:lnTo>
                  <a:lnTo>
                    <a:pt x="19" y="47"/>
                  </a:lnTo>
                  <a:lnTo>
                    <a:pt x="19" y="49"/>
                  </a:lnTo>
                  <a:lnTo>
                    <a:pt x="20" y="51"/>
                  </a:lnTo>
                  <a:lnTo>
                    <a:pt x="20" y="52"/>
                  </a:lnTo>
                  <a:lnTo>
                    <a:pt x="21" y="54"/>
                  </a:lnTo>
                  <a:lnTo>
                    <a:pt x="22" y="56"/>
                  </a:lnTo>
                  <a:lnTo>
                    <a:pt x="23" y="57"/>
                  </a:lnTo>
                  <a:lnTo>
                    <a:pt x="25" y="59"/>
                  </a:lnTo>
                  <a:lnTo>
                    <a:pt x="26" y="60"/>
                  </a:lnTo>
                  <a:lnTo>
                    <a:pt x="28" y="61"/>
                  </a:lnTo>
                  <a:lnTo>
                    <a:pt x="30" y="61"/>
                  </a:lnTo>
                  <a:lnTo>
                    <a:pt x="32" y="62"/>
                  </a:lnTo>
                  <a:lnTo>
                    <a:pt x="34" y="62"/>
                  </a:lnTo>
                  <a:lnTo>
                    <a:pt x="37" y="62"/>
                  </a:lnTo>
                  <a:lnTo>
                    <a:pt x="39" y="61"/>
                  </a:lnTo>
                  <a:lnTo>
                    <a:pt x="41" y="61"/>
                  </a:lnTo>
                  <a:lnTo>
                    <a:pt x="42" y="60"/>
                  </a:lnTo>
                  <a:lnTo>
                    <a:pt x="44" y="59"/>
                  </a:lnTo>
                  <a:lnTo>
                    <a:pt x="45" y="57"/>
                  </a:lnTo>
                  <a:lnTo>
                    <a:pt x="46" y="56"/>
                  </a:lnTo>
                  <a:lnTo>
                    <a:pt x="47" y="54"/>
                  </a:lnTo>
                  <a:lnTo>
                    <a:pt x="48" y="52"/>
                  </a:lnTo>
                  <a:lnTo>
                    <a:pt x="49" y="51"/>
                  </a:lnTo>
                  <a:lnTo>
                    <a:pt x="49" y="49"/>
                  </a:lnTo>
                  <a:lnTo>
                    <a:pt x="50" y="47"/>
                  </a:lnTo>
                  <a:lnTo>
                    <a:pt x="50" y="45"/>
                  </a:lnTo>
                  <a:lnTo>
                    <a:pt x="50" y="43"/>
                  </a:lnTo>
                  <a:lnTo>
                    <a:pt x="50" y="41"/>
                  </a:lnTo>
                  <a:lnTo>
                    <a:pt x="50" y="39"/>
                  </a:lnTo>
                  <a:lnTo>
                    <a:pt x="50" y="37"/>
                  </a:lnTo>
                  <a:lnTo>
                    <a:pt x="50" y="36"/>
                  </a:lnTo>
                  <a:lnTo>
                    <a:pt x="50" y="34"/>
                  </a:lnTo>
                  <a:lnTo>
                    <a:pt x="50" y="32"/>
                  </a:lnTo>
                  <a:lnTo>
                    <a:pt x="49" y="30"/>
                  </a:lnTo>
                  <a:lnTo>
                    <a:pt x="49" y="28"/>
                  </a:lnTo>
                  <a:lnTo>
                    <a:pt x="48" y="26"/>
                  </a:lnTo>
                  <a:lnTo>
                    <a:pt x="47" y="24"/>
                  </a:lnTo>
                  <a:lnTo>
                    <a:pt x="46" y="23"/>
                  </a:lnTo>
                  <a:lnTo>
                    <a:pt x="45" y="21"/>
                  </a:lnTo>
                  <a:lnTo>
                    <a:pt x="44" y="20"/>
                  </a:lnTo>
                  <a:lnTo>
                    <a:pt x="42" y="19"/>
                  </a:lnTo>
                  <a:lnTo>
                    <a:pt x="41" y="18"/>
                  </a:lnTo>
                  <a:lnTo>
                    <a:pt x="39" y="17"/>
                  </a:lnTo>
                  <a:lnTo>
                    <a:pt x="37" y="17"/>
                  </a:lnTo>
                  <a:lnTo>
                    <a:pt x="34" y="17"/>
                  </a:lnTo>
                  <a:close/>
                </a:path>
              </a:pathLst>
            </a:custGeom>
            <a:solidFill>
              <a:srgbClr val="000000"/>
            </a:solidFill>
            <a:ln w="9525">
              <a:noFill/>
              <a:round/>
              <a:headEnd/>
              <a:tailEnd/>
            </a:ln>
          </p:spPr>
          <p:txBody>
            <a:bodyPr/>
            <a:lstStyle/>
            <a:p>
              <a:endParaRPr lang="en-US"/>
            </a:p>
          </p:txBody>
        </p:sp>
        <p:sp>
          <p:nvSpPr>
            <p:cNvPr id="230" name="Freeform 230"/>
            <p:cNvSpPr>
              <a:spLocks/>
            </p:cNvSpPr>
            <p:nvPr/>
          </p:nvSpPr>
          <p:spPr bwMode="auto">
            <a:xfrm>
              <a:off x="2878" y="2122"/>
              <a:ext cx="60" cy="77"/>
            </a:xfrm>
            <a:custGeom>
              <a:avLst/>
              <a:gdLst/>
              <a:ahLst/>
              <a:cxnLst>
                <a:cxn ang="0">
                  <a:pos x="43" y="77"/>
                </a:cxn>
                <a:cxn ang="0">
                  <a:pos x="43" y="30"/>
                </a:cxn>
                <a:cxn ang="0">
                  <a:pos x="43" y="28"/>
                </a:cxn>
                <a:cxn ang="0">
                  <a:pos x="42" y="26"/>
                </a:cxn>
                <a:cxn ang="0">
                  <a:pos x="42" y="23"/>
                </a:cxn>
                <a:cxn ang="0">
                  <a:pos x="40" y="21"/>
                </a:cxn>
                <a:cxn ang="0">
                  <a:pos x="39" y="19"/>
                </a:cxn>
                <a:cxn ang="0">
                  <a:pos x="37" y="18"/>
                </a:cxn>
                <a:cxn ang="0">
                  <a:pos x="33" y="17"/>
                </a:cxn>
                <a:cxn ang="0">
                  <a:pos x="30" y="17"/>
                </a:cxn>
                <a:cxn ang="0">
                  <a:pos x="27" y="17"/>
                </a:cxn>
                <a:cxn ang="0">
                  <a:pos x="25" y="18"/>
                </a:cxn>
                <a:cxn ang="0">
                  <a:pos x="22" y="20"/>
                </a:cxn>
                <a:cxn ang="0">
                  <a:pos x="21" y="22"/>
                </a:cxn>
                <a:cxn ang="0">
                  <a:pos x="19" y="25"/>
                </a:cxn>
                <a:cxn ang="0">
                  <a:pos x="18" y="28"/>
                </a:cxn>
                <a:cxn ang="0">
                  <a:pos x="18" y="32"/>
                </a:cxn>
                <a:cxn ang="0">
                  <a:pos x="18" y="77"/>
                </a:cxn>
                <a:cxn ang="0">
                  <a:pos x="0" y="2"/>
                </a:cxn>
                <a:cxn ang="0">
                  <a:pos x="17" y="13"/>
                </a:cxn>
                <a:cxn ang="0">
                  <a:pos x="18" y="12"/>
                </a:cxn>
                <a:cxn ang="0">
                  <a:pos x="19" y="10"/>
                </a:cxn>
                <a:cxn ang="0">
                  <a:pos x="20" y="8"/>
                </a:cxn>
                <a:cxn ang="0">
                  <a:pos x="22" y="6"/>
                </a:cxn>
                <a:cxn ang="0">
                  <a:pos x="24" y="4"/>
                </a:cxn>
                <a:cxn ang="0">
                  <a:pos x="27" y="2"/>
                </a:cxn>
                <a:cxn ang="0">
                  <a:pos x="31" y="1"/>
                </a:cxn>
                <a:cxn ang="0">
                  <a:pos x="35" y="0"/>
                </a:cxn>
                <a:cxn ang="0">
                  <a:pos x="39" y="0"/>
                </a:cxn>
                <a:cxn ang="0">
                  <a:pos x="44" y="1"/>
                </a:cxn>
                <a:cxn ang="0">
                  <a:pos x="48" y="3"/>
                </a:cxn>
                <a:cxn ang="0">
                  <a:pos x="52" y="5"/>
                </a:cxn>
                <a:cxn ang="0">
                  <a:pos x="55" y="8"/>
                </a:cxn>
                <a:cxn ang="0">
                  <a:pos x="57" y="12"/>
                </a:cxn>
                <a:cxn ang="0">
                  <a:pos x="59" y="17"/>
                </a:cxn>
                <a:cxn ang="0">
                  <a:pos x="60" y="22"/>
                </a:cxn>
                <a:cxn ang="0">
                  <a:pos x="60" y="77"/>
                </a:cxn>
              </a:cxnLst>
              <a:rect l="0" t="0" r="r" b="b"/>
              <a:pathLst>
                <a:path w="60" h="77">
                  <a:moveTo>
                    <a:pt x="60" y="77"/>
                  </a:moveTo>
                  <a:lnTo>
                    <a:pt x="43" y="77"/>
                  </a:lnTo>
                  <a:lnTo>
                    <a:pt x="43" y="31"/>
                  </a:lnTo>
                  <a:lnTo>
                    <a:pt x="43" y="30"/>
                  </a:lnTo>
                  <a:lnTo>
                    <a:pt x="43" y="29"/>
                  </a:lnTo>
                  <a:lnTo>
                    <a:pt x="43" y="28"/>
                  </a:lnTo>
                  <a:lnTo>
                    <a:pt x="42" y="27"/>
                  </a:lnTo>
                  <a:lnTo>
                    <a:pt x="42" y="26"/>
                  </a:lnTo>
                  <a:lnTo>
                    <a:pt x="42" y="24"/>
                  </a:lnTo>
                  <a:lnTo>
                    <a:pt x="42" y="23"/>
                  </a:lnTo>
                  <a:lnTo>
                    <a:pt x="41" y="22"/>
                  </a:lnTo>
                  <a:lnTo>
                    <a:pt x="40" y="21"/>
                  </a:lnTo>
                  <a:lnTo>
                    <a:pt x="40" y="20"/>
                  </a:lnTo>
                  <a:lnTo>
                    <a:pt x="39" y="19"/>
                  </a:lnTo>
                  <a:lnTo>
                    <a:pt x="38" y="18"/>
                  </a:lnTo>
                  <a:lnTo>
                    <a:pt x="37" y="18"/>
                  </a:lnTo>
                  <a:lnTo>
                    <a:pt x="35" y="17"/>
                  </a:lnTo>
                  <a:lnTo>
                    <a:pt x="33" y="17"/>
                  </a:lnTo>
                  <a:lnTo>
                    <a:pt x="31" y="17"/>
                  </a:lnTo>
                  <a:lnTo>
                    <a:pt x="30" y="17"/>
                  </a:lnTo>
                  <a:lnTo>
                    <a:pt x="28" y="17"/>
                  </a:lnTo>
                  <a:lnTo>
                    <a:pt x="27" y="17"/>
                  </a:lnTo>
                  <a:lnTo>
                    <a:pt x="26" y="18"/>
                  </a:lnTo>
                  <a:lnTo>
                    <a:pt x="25" y="18"/>
                  </a:lnTo>
                  <a:lnTo>
                    <a:pt x="23" y="19"/>
                  </a:lnTo>
                  <a:lnTo>
                    <a:pt x="22" y="20"/>
                  </a:lnTo>
                  <a:lnTo>
                    <a:pt x="22" y="21"/>
                  </a:lnTo>
                  <a:lnTo>
                    <a:pt x="21" y="22"/>
                  </a:lnTo>
                  <a:lnTo>
                    <a:pt x="20" y="23"/>
                  </a:lnTo>
                  <a:lnTo>
                    <a:pt x="19" y="25"/>
                  </a:lnTo>
                  <a:lnTo>
                    <a:pt x="19" y="26"/>
                  </a:lnTo>
                  <a:lnTo>
                    <a:pt x="18" y="28"/>
                  </a:lnTo>
                  <a:lnTo>
                    <a:pt x="18" y="30"/>
                  </a:lnTo>
                  <a:lnTo>
                    <a:pt x="18" y="32"/>
                  </a:lnTo>
                  <a:lnTo>
                    <a:pt x="18" y="34"/>
                  </a:lnTo>
                  <a:lnTo>
                    <a:pt x="18" y="77"/>
                  </a:lnTo>
                  <a:lnTo>
                    <a:pt x="0" y="77"/>
                  </a:lnTo>
                  <a:lnTo>
                    <a:pt x="0" y="2"/>
                  </a:lnTo>
                  <a:lnTo>
                    <a:pt x="17" y="2"/>
                  </a:lnTo>
                  <a:lnTo>
                    <a:pt x="17" y="13"/>
                  </a:lnTo>
                  <a:lnTo>
                    <a:pt x="17" y="13"/>
                  </a:lnTo>
                  <a:lnTo>
                    <a:pt x="18" y="12"/>
                  </a:lnTo>
                  <a:lnTo>
                    <a:pt x="18" y="11"/>
                  </a:lnTo>
                  <a:lnTo>
                    <a:pt x="19" y="10"/>
                  </a:lnTo>
                  <a:lnTo>
                    <a:pt x="19" y="9"/>
                  </a:lnTo>
                  <a:lnTo>
                    <a:pt x="20" y="8"/>
                  </a:lnTo>
                  <a:lnTo>
                    <a:pt x="21" y="7"/>
                  </a:lnTo>
                  <a:lnTo>
                    <a:pt x="22" y="6"/>
                  </a:lnTo>
                  <a:lnTo>
                    <a:pt x="23" y="5"/>
                  </a:lnTo>
                  <a:lnTo>
                    <a:pt x="24" y="4"/>
                  </a:lnTo>
                  <a:lnTo>
                    <a:pt x="26" y="3"/>
                  </a:lnTo>
                  <a:lnTo>
                    <a:pt x="27" y="2"/>
                  </a:lnTo>
                  <a:lnTo>
                    <a:pt x="29" y="1"/>
                  </a:lnTo>
                  <a:lnTo>
                    <a:pt x="31" y="1"/>
                  </a:lnTo>
                  <a:lnTo>
                    <a:pt x="33" y="1"/>
                  </a:lnTo>
                  <a:lnTo>
                    <a:pt x="35" y="0"/>
                  </a:lnTo>
                  <a:lnTo>
                    <a:pt x="37" y="0"/>
                  </a:lnTo>
                  <a:lnTo>
                    <a:pt x="39" y="0"/>
                  </a:lnTo>
                  <a:lnTo>
                    <a:pt x="42" y="1"/>
                  </a:lnTo>
                  <a:lnTo>
                    <a:pt x="44" y="1"/>
                  </a:lnTo>
                  <a:lnTo>
                    <a:pt x="46" y="2"/>
                  </a:lnTo>
                  <a:lnTo>
                    <a:pt x="48" y="3"/>
                  </a:lnTo>
                  <a:lnTo>
                    <a:pt x="50" y="4"/>
                  </a:lnTo>
                  <a:lnTo>
                    <a:pt x="52" y="5"/>
                  </a:lnTo>
                  <a:lnTo>
                    <a:pt x="53" y="6"/>
                  </a:lnTo>
                  <a:lnTo>
                    <a:pt x="55" y="8"/>
                  </a:lnTo>
                  <a:lnTo>
                    <a:pt x="56" y="10"/>
                  </a:lnTo>
                  <a:lnTo>
                    <a:pt x="57" y="12"/>
                  </a:lnTo>
                  <a:lnTo>
                    <a:pt x="58" y="14"/>
                  </a:lnTo>
                  <a:lnTo>
                    <a:pt x="59" y="17"/>
                  </a:lnTo>
                  <a:lnTo>
                    <a:pt x="60" y="19"/>
                  </a:lnTo>
                  <a:lnTo>
                    <a:pt x="60" y="22"/>
                  </a:lnTo>
                  <a:lnTo>
                    <a:pt x="60" y="25"/>
                  </a:lnTo>
                  <a:lnTo>
                    <a:pt x="60" y="77"/>
                  </a:lnTo>
                  <a:close/>
                </a:path>
              </a:pathLst>
            </a:custGeom>
            <a:solidFill>
              <a:srgbClr val="000000"/>
            </a:solidFill>
            <a:ln w="9525">
              <a:noFill/>
              <a:round/>
              <a:headEnd/>
              <a:tailEnd/>
            </a:ln>
          </p:spPr>
          <p:txBody>
            <a:bodyPr/>
            <a:lstStyle/>
            <a:p>
              <a:endParaRPr lang="en-US"/>
            </a:p>
          </p:txBody>
        </p:sp>
        <p:sp>
          <p:nvSpPr>
            <p:cNvPr id="231" name="Freeform 231"/>
            <p:cNvSpPr>
              <a:spLocks noEditPoints="1"/>
            </p:cNvSpPr>
            <p:nvPr/>
          </p:nvSpPr>
          <p:spPr bwMode="auto">
            <a:xfrm>
              <a:off x="2955" y="2097"/>
              <a:ext cx="17" cy="102"/>
            </a:xfrm>
            <a:custGeom>
              <a:avLst/>
              <a:gdLst/>
              <a:ahLst/>
              <a:cxnLst>
                <a:cxn ang="0">
                  <a:pos x="17" y="27"/>
                </a:cxn>
                <a:cxn ang="0">
                  <a:pos x="17" y="102"/>
                </a:cxn>
                <a:cxn ang="0">
                  <a:pos x="0" y="102"/>
                </a:cxn>
                <a:cxn ang="0">
                  <a:pos x="0" y="27"/>
                </a:cxn>
                <a:cxn ang="0">
                  <a:pos x="17" y="27"/>
                </a:cxn>
                <a:cxn ang="0">
                  <a:pos x="17" y="18"/>
                </a:cxn>
                <a:cxn ang="0">
                  <a:pos x="0" y="18"/>
                </a:cxn>
                <a:cxn ang="0">
                  <a:pos x="0" y="0"/>
                </a:cxn>
                <a:cxn ang="0">
                  <a:pos x="17" y="0"/>
                </a:cxn>
                <a:cxn ang="0">
                  <a:pos x="17" y="18"/>
                </a:cxn>
              </a:cxnLst>
              <a:rect l="0" t="0" r="r" b="b"/>
              <a:pathLst>
                <a:path w="17" h="102">
                  <a:moveTo>
                    <a:pt x="17" y="27"/>
                  </a:moveTo>
                  <a:lnTo>
                    <a:pt x="17" y="102"/>
                  </a:lnTo>
                  <a:lnTo>
                    <a:pt x="0" y="102"/>
                  </a:lnTo>
                  <a:lnTo>
                    <a:pt x="0" y="27"/>
                  </a:lnTo>
                  <a:lnTo>
                    <a:pt x="17" y="27"/>
                  </a:lnTo>
                  <a:close/>
                  <a:moveTo>
                    <a:pt x="17" y="18"/>
                  </a:moveTo>
                  <a:lnTo>
                    <a:pt x="0" y="18"/>
                  </a:lnTo>
                  <a:lnTo>
                    <a:pt x="0" y="0"/>
                  </a:lnTo>
                  <a:lnTo>
                    <a:pt x="17" y="0"/>
                  </a:lnTo>
                  <a:lnTo>
                    <a:pt x="17" y="18"/>
                  </a:lnTo>
                  <a:close/>
                </a:path>
              </a:pathLst>
            </a:custGeom>
            <a:solidFill>
              <a:srgbClr val="000000"/>
            </a:solidFill>
            <a:ln w="9525">
              <a:noFill/>
              <a:round/>
              <a:headEnd/>
              <a:tailEnd/>
            </a:ln>
          </p:spPr>
          <p:txBody>
            <a:bodyPr/>
            <a:lstStyle/>
            <a:p>
              <a:endParaRPr lang="en-US"/>
            </a:p>
          </p:txBody>
        </p:sp>
        <p:sp>
          <p:nvSpPr>
            <p:cNvPr id="232" name="Freeform 232"/>
            <p:cNvSpPr>
              <a:spLocks/>
            </p:cNvSpPr>
            <p:nvPr/>
          </p:nvSpPr>
          <p:spPr bwMode="auto">
            <a:xfrm>
              <a:off x="2982" y="2104"/>
              <a:ext cx="37" cy="95"/>
            </a:xfrm>
            <a:custGeom>
              <a:avLst/>
              <a:gdLst/>
              <a:ahLst/>
              <a:cxnLst>
                <a:cxn ang="0">
                  <a:pos x="37" y="20"/>
                </a:cxn>
                <a:cxn ang="0">
                  <a:pos x="26" y="34"/>
                </a:cxn>
                <a:cxn ang="0">
                  <a:pos x="26" y="75"/>
                </a:cxn>
                <a:cxn ang="0">
                  <a:pos x="26" y="77"/>
                </a:cxn>
                <a:cxn ang="0">
                  <a:pos x="27" y="78"/>
                </a:cxn>
                <a:cxn ang="0">
                  <a:pos x="27" y="79"/>
                </a:cxn>
                <a:cxn ang="0">
                  <a:pos x="28" y="79"/>
                </a:cxn>
                <a:cxn ang="0">
                  <a:pos x="29" y="80"/>
                </a:cxn>
                <a:cxn ang="0">
                  <a:pos x="30" y="80"/>
                </a:cxn>
                <a:cxn ang="0">
                  <a:pos x="32" y="80"/>
                </a:cxn>
                <a:cxn ang="0">
                  <a:pos x="34" y="80"/>
                </a:cxn>
                <a:cxn ang="0">
                  <a:pos x="34" y="80"/>
                </a:cxn>
                <a:cxn ang="0">
                  <a:pos x="34" y="80"/>
                </a:cxn>
                <a:cxn ang="0">
                  <a:pos x="35" y="80"/>
                </a:cxn>
                <a:cxn ang="0">
                  <a:pos x="35" y="80"/>
                </a:cxn>
                <a:cxn ang="0">
                  <a:pos x="36" y="80"/>
                </a:cxn>
                <a:cxn ang="0">
                  <a:pos x="36" y="80"/>
                </a:cxn>
                <a:cxn ang="0">
                  <a:pos x="37" y="80"/>
                </a:cxn>
                <a:cxn ang="0">
                  <a:pos x="37" y="95"/>
                </a:cxn>
                <a:cxn ang="0">
                  <a:pos x="36" y="95"/>
                </a:cxn>
                <a:cxn ang="0">
                  <a:pos x="35" y="95"/>
                </a:cxn>
                <a:cxn ang="0">
                  <a:pos x="34" y="95"/>
                </a:cxn>
                <a:cxn ang="0">
                  <a:pos x="33" y="95"/>
                </a:cxn>
                <a:cxn ang="0">
                  <a:pos x="32" y="95"/>
                </a:cxn>
                <a:cxn ang="0">
                  <a:pos x="31" y="95"/>
                </a:cxn>
                <a:cxn ang="0">
                  <a:pos x="30" y="95"/>
                </a:cxn>
                <a:cxn ang="0">
                  <a:pos x="29" y="95"/>
                </a:cxn>
                <a:cxn ang="0">
                  <a:pos x="24" y="95"/>
                </a:cxn>
                <a:cxn ang="0">
                  <a:pos x="19" y="95"/>
                </a:cxn>
                <a:cxn ang="0">
                  <a:pos x="16" y="93"/>
                </a:cxn>
                <a:cxn ang="0">
                  <a:pos x="13" y="92"/>
                </a:cxn>
                <a:cxn ang="0">
                  <a:pos x="11" y="90"/>
                </a:cxn>
                <a:cxn ang="0">
                  <a:pos x="10" y="87"/>
                </a:cxn>
                <a:cxn ang="0">
                  <a:pos x="9" y="84"/>
                </a:cxn>
                <a:cxn ang="0">
                  <a:pos x="9" y="81"/>
                </a:cxn>
                <a:cxn ang="0">
                  <a:pos x="9" y="34"/>
                </a:cxn>
                <a:cxn ang="0">
                  <a:pos x="0" y="20"/>
                </a:cxn>
                <a:cxn ang="0">
                  <a:pos x="9" y="0"/>
                </a:cxn>
                <a:cxn ang="0">
                  <a:pos x="26" y="20"/>
                </a:cxn>
              </a:cxnLst>
              <a:rect l="0" t="0" r="r" b="b"/>
              <a:pathLst>
                <a:path w="37" h="95">
                  <a:moveTo>
                    <a:pt x="26" y="20"/>
                  </a:moveTo>
                  <a:lnTo>
                    <a:pt x="37" y="20"/>
                  </a:lnTo>
                  <a:lnTo>
                    <a:pt x="37" y="34"/>
                  </a:lnTo>
                  <a:lnTo>
                    <a:pt x="26" y="34"/>
                  </a:lnTo>
                  <a:lnTo>
                    <a:pt x="26" y="74"/>
                  </a:lnTo>
                  <a:lnTo>
                    <a:pt x="26" y="75"/>
                  </a:lnTo>
                  <a:lnTo>
                    <a:pt x="26" y="76"/>
                  </a:lnTo>
                  <a:lnTo>
                    <a:pt x="26" y="77"/>
                  </a:lnTo>
                  <a:lnTo>
                    <a:pt x="26" y="77"/>
                  </a:lnTo>
                  <a:lnTo>
                    <a:pt x="27" y="78"/>
                  </a:lnTo>
                  <a:lnTo>
                    <a:pt x="27" y="78"/>
                  </a:lnTo>
                  <a:lnTo>
                    <a:pt x="27" y="79"/>
                  </a:lnTo>
                  <a:lnTo>
                    <a:pt x="27" y="79"/>
                  </a:lnTo>
                  <a:lnTo>
                    <a:pt x="28" y="79"/>
                  </a:lnTo>
                  <a:lnTo>
                    <a:pt x="28" y="80"/>
                  </a:lnTo>
                  <a:lnTo>
                    <a:pt x="29" y="80"/>
                  </a:lnTo>
                  <a:lnTo>
                    <a:pt x="29" y="80"/>
                  </a:lnTo>
                  <a:lnTo>
                    <a:pt x="30" y="80"/>
                  </a:lnTo>
                  <a:lnTo>
                    <a:pt x="31" y="80"/>
                  </a:lnTo>
                  <a:lnTo>
                    <a:pt x="32" y="80"/>
                  </a:lnTo>
                  <a:lnTo>
                    <a:pt x="33" y="80"/>
                  </a:lnTo>
                  <a:lnTo>
                    <a:pt x="34" y="80"/>
                  </a:lnTo>
                  <a:lnTo>
                    <a:pt x="34" y="80"/>
                  </a:lnTo>
                  <a:lnTo>
                    <a:pt x="34" y="80"/>
                  </a:lnTo>
                  <a:lnTo>
                    <a:pt x="34" y="80"/>
                  </a:lnTo>
                  <a:lnTo>
                    <a:pt x="34" y="80"/>
                  </a:lnTo>
                  <a:lnTo>
                    <a:pt x="35" y="80"/>
                  </a:lnTo>
                  <a:lnTo>
                    <a:pt x="35" y="80"/>
                  </a:lnTo>
                  <a:lnTo>
                    <a:pt x="35" y="80"/>
                  </a:lnTo>
                  <a:lnTo>
                    <a:pt x="35" y="80"/>
                  </a:lnTo>
                  <a:lnTo>
                    <a:pt x="36" y="80"/>
                  </a:lnTo>
                  <a:lnTo>
                    <a:pt x="36" y="80"/>
                  </a:lnTo>
                  <a:lnTo>
                    <a:pt x="36" y="80"/>
                  </a:lnTo>
                  <a:lnTo>
                    <a:pt x="36" y="80"/>
                  </a:lnTo>
                  <a:lnTo>
                    <a:pt x="37" y="80"/>
                  </a:lnTo>
                  <a:lnTo>
                    <a:pt x="37" y="80"/>
                  </a:lnTo>
                  <a:lnTo>
                    <a:pt x="37" y="80"/>
                  </a:lnTo>
                  <a:lnTo>
                    <a:pt x="37" y="95"/>
                  </a:lnTo>
                  <a:lnTo>
                    <a:pt x="36" y="95"/>
                  </a:lnTo>
                  <a:lnTo>
                    <a:pt x="36" y="95"/>
                  </a:lnTo>
                  <a:lnTo>
                    <a:pt x="36" y="95"/>
                  </a:lnTo>
                  <a:lnTo>
                    <a:pt x="35" y="95"/>
                  </a:lnTo>
                  <a:lnTo>
                    <a:pt x="35" y="95"/>
                  </a:lnTo>
                  <a:lnTo>
                    <a:pt x="34" y="95"/>
                  </a:lnTo>
                  <a:lnTo>
                    <a:pt x="33" y="95"/>
                  </a:lnTo>
                  <a:lnTo>
                    <a:pt x="33" y="95"/>
                  </a:lnTo>
                  <a:lnTo>
                    <a:pt x="33" y="95"/>
                  </a:lnTo>
                  <a:lnTo>
                    <a:pt x="32" y="95"/>
                  </a:lnTo>
                  <a:lnTo>
                    <a:pt x="31" y="95"/>
                  </a:lnTo>
                  <a:lnTo>
                    <a:pt x="31" y="95"/>
                  </a:lnTo>
                  <a:lnTo>
                    <a:pt x="30" y="95"/>
                  </a:lnTo>
                  <a:lnTo>
                    <a:pt x="30" y="95"/>
                  </a:lnTo>
                  <a:lnTo>
                    <a:pt x="29" y="95"/>
                  </a:lnTo>
                  <a:lnTo>
                    <a:pt x="29" y="95"/>
                  </a:lnTo>
                  <a:lnTo>
                    <a:pt x="27" y="95"/>
                  </a:lnTo>
                  <a:lnTo>
                    <a:pt x="24" y="95"/>
                  </a:lnTo>
                  <a:lnTo>
                    <a:pt x="21" y="95"/>
                  </a:lnTo>
                  <a:lnTo>
                    <a:pt x="19" y="95"/>
                  </a:lnTo>
                  <a:lnTo>
                    <a:pt x="17" y="94"/>
                  </a:lnTo>
                  <a:lnTo>
                    <a:pt x="16" y="93"/>
                  </a:lnTo>
                  <a:lnTo>
                    <a:pt x="14" y="93"/>
                  </a:lnTo>
                  <a:lnTo>
                    <a:pt x="13" y="92"/>
                  </a:lnTo>
                  <a:lnTo>
                    <a:pt x="12" y="91"/>
                  </a:lnTo>
                  <a:lnTo>
                    <a:pt x="11" y="90"/>
                  </a:lnTo>
                  <a:lnTo>
                    <a:pt x="10" y="89"/>
                  </a:lnTo>
                  <a:lnTo>
                    <a:pt x="10" y="87"/>
                  </a:lnTo>
                  <a:lnTo>
                    <a:pt x="9" y="86"/>
                  </a:lnTo>
                  <a:lnTo>
                    <a:pt x="9" y="84"/>
                  </a:lnTo>
                  <a:lnTo>
                    <a:pt x="9" y="83"/>
                  </a:lnTo>
                  <a:lnTo>
                    <a:pt x="9" y="81"/>
                  </a:lnTo>
                  <a:lnTo>
                    <a:pt x="9" y="79"/>
                  </a:lnTo>
                  <a:lnTo>
                    <a:pt x="9" y="34"/>
                  </a:lnTo>
                  <a:lnTo>
                    <a:pt x="0" y="34"/>
                  </a:lnTo>
                  <a:lnTo>
                    <a:pt x="0" y="20"/>
                  </a:lnTo>
                  <a:lnTo>
                    <a:pt x="9" y="20"/>
                  </a:lnTo>
                  <a:lnTo>
                    <a:pt x="9" y="0"/>
                  </a:lnTo>
                  <a:lnTo>
                    <a:pt x="26" y="0"/>
                  </a:lnTo>
                  <a:lnTo>
                    <a:pt x="26" y="20"/>
                  </a:lnTo>
                  <a:close/>
                </a:path>
              </a:pathLst>
            </a:custGeom>
            <a:solidFill>
              <a:srgbClr val="000000"/>
            </a:solidFill>
            <a:ln w="9525">
              <a:noFill/>
              <a:round/>
              <a:headEnd/>
              <a:tailEnd/>
            </a:ln>
          </p:spPr>
          <p:txBody>
            <a:bodyPr/>
            <a:lstStyle/>
            <a:p>
              <a:endParaRPr lang="en-US"/>
            </a:p>
          </p:txBody>
        </p:sp>
        <p:sp>
          <p:nvSpPr>
            <p:cNvPr id="233" name="Freeform 233"/>
            <p:cNvSpPr>
              <a:spLocks noEditPoints="1"/>
            </p:cNvSpPr>
            <p:nvPr/>
          </p:nvSpPr>
          <p:spPr bwMode="auto">
            <a:xfrm>
              <a:off x="3026" y="2122"/>
              <a:ext cx="68" cy="79"/>
            </a:xfrm>
            <a:custGeom>
              <a:avLst/>
              <a:gdLst/>
              <a:ahLst/>
              <a:cxnLst>
                <a:cxn ang="0">
                  <a:pos x="27" y="78"/>
                </a:cxn>
                <a:cxn ang="0">
                  <a:pos x="18" y="75"/>
                </a:cxn>
                <a:cxn ang="0">
                  <a:pos x="10" y="69"/>
                </a:cxn>
                <a:cxn ang="0">
                  <a:pos x="4" y="60"/>
                </a:cxn>
                <a:cxn ang="0">
                  <a:pos x="1" y="49"/>
                </a:cxn>
                <a:cxn ang="0">
                  <a:pos x="1" y="34"/>
                </a:cxn>
                <a:cxn ang="0">
                  <a:pos x="3" y="22"/>
                </a:cxn>
                <a:cxn ang="0">
                  <a:pos x="8" y="12"/>
                </a:cxn>
                <a:cxn ang="0">
                  <a:pos x="16" y="5"/>
                </a:cxn>
                <a:cxn ang="0">
                  <a:pos x="24" y="1"/>
                </a:cxn>
                <a:cxn ang="0">
                  <a:pos x="34" y="0"/>
                </a:cxn>
                <a:cxn ang="0">
                  <a:pos x="44" y="1"/>
                </a:cxn>
                <a:cxn ang="0">
                  <a:pos x="52" y="5"/>
                </a:cxn>
                <a:cxn ang="0">
                  <a:pos x="60" y="12"/>
                </a:cxn>
                <a:cxn ang="0">
                  <a:pos x="65" y="22"/>
                </a:cxn>
                <a:cxn ang="0">
                  <a:pos x="68" y="34"/>
                </a:cxn>
                <a:cxn ang="0">
                  <a:pos x="67" y="49"/>
                </a:cxn>
                <a:cxn ang="0">
                  <a:pos x="64" y="60"/>
                </a:cxn>
                <a:cxn ang="0">
                  <a:pos x="58" y="69"/>
                </a:cxn>
                <a:cxn ang="0">
                  <a:pos x="50" y="75"/>
                </a:cxn>
                <a:cxn ang="0">
                  <a:pos x="40" y="78"/>
                </a:cxn>
                <a:cxn ang="0">
                  <a:pos x="34" y="17"/>
                </a:cxn>
                <a:cxn ang="0">
                  <a:pos x="28" y="18"/>
                </a:cxn>
                <a:cxn ang="0">
                  <a:pos x="23" y="21"/>
                </a:cxn>
                <a:cxn ang="0">
                  <a:pos x="20" y="26"/>
                </a:cxn>
                <a:cxn ang="0">
                  <a:pos x="19" y="32"/>
                </a:cxn>
                <a:cxn ang="0">
                  <a:pos x="18" y="37"/>
                </a:cxn>
                <a:cxn ang="0">
                  <a:pos x="18" y="43"/>
                </a:cxn>
                <a:cxn ang="0">
                  <a:pos x="19" y="49"/>
                </a:cxn>
                <a:cxn ang="0">
                  <a:pos x="21" y="54"/>
                </a:cxn>
                <a:cxn ang="0">
                  <a:pos x="24" y="59"/>
                </a:cxn>
                <a:cxn ang="0">
                  <a:pos x="29" y="61"/>
                </a:cxn>
                <a:cxn ang="0">
                  <a:pos x="36" y="62"/>
                </a:cxn>
                <a:cxn ang="0">
                  <a:pos x="42" y="60"/>
                </a:cxn>
                <a:cxn ang="0">
                  <a:pos x="46" y="56"/>
                </a:cxn>
                <a:cxn ang="0">
                  <a:pos x="48" y="51"/>
                </a:cxn>
                <a:cxn ang="0">
                  <a:pos x="49" y="45"/>
                </a:cxn>
                <a:cxn ang="0">
                  <a:pos x="50" y="39"/>
                </a:cxn>
                <a:cxn ang="0">
                  <a:pos x="49" y="34"/>
                </a:cxn>
                <a:cxn ang="0">
                  <a:pos x="48" y="28"/>
                </a:cxn>
                <a:cxn ang="0">
                  <a:pos x="46" y="23"/>
                </a:cxn>
                <a:cxn ang="0">
                  <a:pos x="42" y="19"/>
                </a:cxn>
                <a:cxn ang="0">
                  <a:pos x="36" y="17"/>
                </a:cxn>
              </a:cxnLst>
              <a:rect l="0" t="0" r="r" b="b"/>
              <a:pathLst>
                <a:path w="68" h="79">
                  <a:moveTo>
                    <a:pt x="34" y="79"/>
                  </a:moveTo>
                  <a:lnTo>
                    <a:pt x="31" y="78"/>
                  </a:lnTo>
                  <a:lnTo>
                    <a:pt x="27" y="78"/>
                  </a:lnTo>
                  <a:lnTo>
                    <a:pt x="24" y="77"/>
                  </a:lnTo>
                  <a:lnTo>
                    <a:pt x="21" y="76"/>
                  </a:lnTo>
                  <a:lnTo>
                    <a:pt x="18" y="75"/>
                  </a:lnTo>
                  <a:lnTo>
                    <a:pt x="16" y="73"/>
                  </a:lnTo>
                  <a:lnTo>
                    <a:pt x="13" y="71"/>
                  </a:lnTo>
                  <a:lnTo>
                    <a:pt x="10" y="69"/>
                  </a:lnTo>
                  <a:lnTo>
                    <a:pt x="8" y="66"/>
                  </a:lnTo>
                  <a:lnTo>
                    <a:pt x="6" y="63"/>
                  </a:lnTo>
                  <a:lnTo>
                    <a:pt x="4" y="60"/>
                  </a:lnTo>
                  <a:lnTo>
                    <a:pt x="3" y="57"/>
                  </a:lnTo>
                  <a:lnTo>
                    <a:pt x="2" y="53"/>
                  </a:lnTo>
                  <a:lnTo>
                    <a:pt x="1" y="49"/>
                  </a:lnTo>
                  <a:lnTo>
                    <a:pt x="1" y="44"/>
                  </a:lnTo>
                  <a:lnTo>
                    <a:pt x="0" y="39"/>
                  </a:lnTo>
                  <a:lnTo>
                    <a:pt x="1" y="34"/>
                  </a:lnTo>
                  <a:lnTo>
                    <a:pt x="1" y="30"/>
                  </a:lnTo>
                  <a:lnTo>
                    <a:pt x="2" y="26"/>
                  </a:lnTo>
                  <a:lnTo>
                    <a:pt x="3" y="22"/>
                  </a:lnTo>
                  <a:lnTo>
                    <a:pt x="4" y="18"/>
                  </a:lnTo>
                  <a:lnTo>
                    <a:pt x="6" y="15"/>
                  </a:lnTo>
                  <a:lnTo>
                    <a:pt x="8" y="12"/>
                  </a:lnTo>
                  <a:lnTo>
                    <a:pt x="10" y="10"/>
                  </a:lnTo>
                  <a:lnTo>
                    <a:pt x="13" y="7"/>
                  </a:lnTo>
                  <a:lnTo>
                    <a:pt x="16" y="5"/>
                  </a:lnTo>
                  <a:lnTo>
                    <a:pt x="18" y="4"/>
                  </a:lnTo>
                  <a:lnTo>
                    <a:pt x="21" y="3"/>
                  </a:lnTo>
                  <a:lnTo>
                    <a:pt x="24" y="1"/>
                  </a:lnTo>
                  <a:lnTo>
                    <a:pt x="27" y="1"/>
                  </a:lnTo>
                  <a:lnTo>
                    <a:pt x="31" y="0"/>
                  </a:lnTo>
                  <a:lnTo>
                    <a:pt x="34" y="0"/>
                  </a:lnTo>
                  <a:lnTo>
                    <a:pt x="37" y="0"/>
                  </a:lnTo>
                  <a:lnTo>
                    <a:pt x="40" y="1"/>
                  </a:lnTo>
                  <a:lnTo>
                    <a:pt x="44" y="1"/>
                  </a:lnTo>
                  <a:lnTo>
                    <a:pt x="47" y="3"/>
                  </a:lnTo>
                  <a:lnTo>
                    <a:pt x="50" y="4"/>
                  </a:lnTo>
                  <a:lnTo>
                    <a:pt x="52" y="5"/>
                  </a:lnTo>
                  <a:lnTo>
                    <a:pt x="55" y="7"/>
                  </a:lnTo>
                  <a:lnTo>
                    <a:pt x="58" y="10"/>
                  </a:lnTo>
                  <a:lnTo>
                    <a:pt x="60" y="12"/>
                  </a:lnTo>
                  <a:lnTo>
                    <a:pt x="62" y="15"/>
                  </a:lnTo>
                  <a:lnTo>
                    <a:pt x="64" y="18"/>
                  </a:lnTo>
                  <a:lnTo>
                    <a:pt x="65" y="22"/>
                  </a:lnTo>
                  <a:lnTo>
                    <a:pt x="66" y="26"/>
                  </a:lnTo>
                  <a:lnTo>
                    <a:pt x="67" y="30"/>
                  </a:lnTo>
                  <a:lnTo>
                    <a:pt x="68" y="34"/>
                  </a:lnTo>
                  <a:lnTo>
                    <a:pt x="68" y="39"/>
                  </a:lnTo>
                  <a:lnTo>
                    <a:pt x="68" y="44"/>
                  </a:lnTo>
                  <a:lnTo>
                    <a:pt x="67" y="49"/>
                  </a:lnTo>
                  <a:lnTo>
                    <a:pt x="66" y="53"/>
                  </a:lnTo>
                  <a:lnTo>
                    <a:pt x="65" y="57"/>
                  </a:lnTo>
                  <a:lnTo>
                    <a:pt x="64" y="60"/>
                  </a:lnTo>
                  <a:lnTo>
                    <a:pt x="62" y="63"/>
                  </a:lnTo>
                  <a:lnTo>
                    <a:pt x="60" y="66"/>
                  </a:lnTo>
                  <a:lnTo>
                    <a:pt x="58" y="69"/>
                  </a:lnTo>
                  <a:lnTo>
                    <a:pt x="55" y="71"/>
                  </a:lnTo>
                  <a:lnTo>
                    <a:pt x="52" y="73"/>
                  </a:lnTo>
                  <a:lnTo>
                    <a:pt x="50" y="75"/>
                  </a:lnTo>
                  <a:lnTo>
                    <a:pt x="47" y="76"/>
                  </a:lnTo>
                  <a:lnTo>
                    <a:pt x="44" y="77"/>
                  </a:lnTo>
                  <a:lnTo>
                    <a:pt x="40" y="78"/>
                  </a:lnTo>
                  <a:lnTo>
                    <a:pt x="37" y="78"/>
                  </a:lnTo>
                  <a:lnTo>
                    <a:pt x="34" y="79"/>
                  </a:lnTo>
                  <a:close/>
                  <a:moveTo>
                    <a:pt x="34" y="17"/>
                  </a:moveTo>
                  <a:lnTo>
                    <a:pt x="31" y="17"/>
                  </a:lnTo>
                  <a:lnTo>
                    <a:pt x="29" y="17"/>
                  </a:lnTo>
                  <a:lnTo>
                    <a:pt x="28" y="18"/>
                  </a:lnTo>
                  <a:lnTo>
                    <a:pt x="26" y="19"/>
                  </a:lnTo>
                  <a:lnTo>
                    <a:pt x="24" y="20"/>
                  </a:lnTo>
                  <a:lnTo>
                    <a:pt x="23" y="21"/>
                  </a:lnTo>
                  <a:lnTo>
                    <a:pt x="22" y="23"/>
                  </a:lnTo>
                  <a:lnTo>
                    <a:pt x="21" y="24"/>
                  </a:lnTo>
                  <a:lnTo>
                    <a:pt x="20" y="26"/>
                  </a:lnTo>
                  <a:lnTo>
                    <a:pt x="20" y="28"/>
                  </a:lnTo>
                  <a:lnTo>
                    <a:pt x="19" y="30"/>
                  </a:lnTo>
                  <a:lnTo>
                    <a:pt x="19" y="32"/>
                  </a:lnTo>
                  <a:lnTo>
                    <a:pt x="18" y="34"/>
                  </a:lnTo>
                  <a:lnTo>
                    <a:pt x="18" y="36"/>
                  </a:lnTo>
                  <a:lnTo>
                    <a:pt x="18" y="37"/>
                  </a:lnTo>
                  <a:lnTo>
                    <a:pt x="18" y="39"/>
                  </a:lnTo>
                  <a:lnTo>
                    <a:pt x="18" y="41"/>
                  </a:lnTo>
                  <a:lnTo>
                    <a:pt x="18" y="43"/>
                  </a:lnTo>
                  <a:lnTo>
                    <a:pt x="18" y="45"/>
                  </a:lnTo>
                  <a:lnTo>
                    <a:pt x="19" y="47"/>
                  </a:lnTo>
                  <a:lnTo>
                    <a:pt x="19" y="49"/>
                  </a:lnTo>
                  <a:lnTo>
                    <a:pt x="20" y="51"/>
                  </a:lnTo>
                  <a:lnTo>
                    <a:pt x="20" y="52"/>
                  </a:lnTo>
                  <a:lnTo>
                    <a:pt x="21" y="54"/>
                  </a:lnTo>
                  <a:lnTo>
                    <a:pt x="22" y="56"/>
                  </a:lnTo>
                  <a:lnTo>
                    <a:pt x="23" y="57"/>
                  </a:lnTo>
                  <a:lnTo>
                    <a:pt x="24" y="59"/>
                  </a:lnTo>
                  <a:lnTo>
                    <a:pt x="26" y="60"/>
                  </a:lnTo>
                  <a:lnTo>
                    <a:pt x="28" y="61"/>
                  </a:lnTo>
                  <a:lnTo>
                    <a:pt x="29" y="61"/>
                  </a:lnTo>
                  <a:lnTo>
                    <a:pt x="31" y="62"/>
                  </a:lnTo>
                  <a:lnTo>
                    <a:pt x="34" y="62"/>
                  </a:lnTo>
                  <a:lnTo>
                    <a:pt x="36" y="62"/>
                  </a:lnTo>
                  <a:lnTo>
                    <a:pt x="38" y="61"/>
                  </a:lnTo>
                  <a:lnTo>
                    <a:pt x="40" y="61"/>
                  </a:lnTo>
                  <a:lnTo>
                    <a:pt x="42" y="60"/>
                  </a:lnTo>
                  <a:lnTo>
                    <a:pt x="44" y="59"/>
                  </a:lnTo>
                  <a:lnTo>
                    <a:pt x="45" y="57"/>
                  </a:lnTo>
                  <a:lnTo>
                    <a:pt x="46" y="56"/>
                  </a:lnTo>
                  <a:lnTo>
                    <a:pt x="47" y="54"/>
                  </a:lnTo>
                  <a:lnTo>
                    <a:pt x="48" y="52"/>
                  </a:lnTo>
                  <a:lnTo>
                    <a:pt x="48" y="51"/>
                  </a:lnTo>
                  <a:lnTo>
                    <a:pt x="49" y="49"/>
                  </a:lnTo>
                  <a:lnTo>
                    <a:pt x="49" y="47"/>
                  </a:lnTo>
                  <a:lnTo>
                    <a:pt x="49" y="45"/>
                  </a:lnTo>
                  <a:lnTo>
                    <a:pt x="50" y="43"/>
                  </a:lnTo>
                  <a:lnTo>
                    <a:pt x="50" y="41"/>
                  </a:lnTo>
                  <a:lnTo>
                    <a:pt x="50" y="39"/>
                  </a:lnTo>
                  <a:lnTo>
                    <a:pt x="50" y="37"/>
                  </a:lnTo>
                  <a:lnTo>
                    <a:pt x="50" y="36"/>
                  </a:lnTo>
                  <a:lnTo>
                    <a:pt x="49" y="34"/>
                  </a:lnTo>
                  <a:lnTo>
                    <a:pt x="49" y="32"/>
                  </a:lnTo>
                  <a:lnTo>
                    <a:pt x="49" y="30"/>
                  </a:lnTo>
                  <a:lnTo>
                    <a:pt x="48" y="28"/>
                  </a:lnTo>
                  <a:lnTo>
                    <a:pt x="48" y="26"/>
                  </a:lnTo>
                  <a:lnTo>
                    <a:pt x="47" y="24"/>
                  </a:lnTo>
                  <a:lnTo>
                    <a:pt x="46" y="23"/>
                  </a:lnTo>
                  <a:lnTo>
                    <a:pt x="45" y="21"/>
                  </a:lnTo>
                  <a:lnTo>
                    <a:pt x="44" y="20"/>
                  </a:lnTo>
                  <a:lnTo>
                    <a:pt x="42" y="19"/>
                  </a:lnTo>
                  <a:lnTo>
                    <a:pt x="40" y="18"/>
                  </a:lnTo>
                  <a:lnTo>
                    <a:pt x="38" y="17"/>
                  </a:lnTo>
                  <a:lnTo>
                    <a:pt x="36" y="17"/>
                  </a:lnTo>
                  <a:lnTo>
                    <a:pt x="34" y="17"/>
                  </a:lnTo>
                  <a:close/>
                </a:path>
              </a:pathLst>
            </a:custGeom>
            <a:solidFill>
              <a:srgbClr val="000000"/>
            </a:solidFill>
            <a:ln w="9525">
              <a:noFill/>
              <a:round/>
              <a:headEnd/>
              <a:tailEnd/>
            </a:ln>
          </p:spPr>
          <p:txBody>
            <a:bodyPr/>
            <a:lstStyle/>
            <a:p>
              <a:endParaRPr lang="en-US"/>
            </a:p>
          </p:txBody>
        </p:sp>
        <p:sp>
          <p:nvSpPr>
            <p:cNvPr id="234" name="Freeform 234"/>
            <p:cNvSpPr>
              <a:spLocks/>
            </p:cNvSpPr>
            <p:nvPr/>
          </p:nvSpPr>
          <p:spPr bwMode="auto">
            <a:xfrm>
              <a:off x="3106" y="2122"/>
              <a:ext cx="38" cy="77"/>
            </a:xfrm>
            <a:custGeom>
              <a:avLst/>
              <a:gdLst/>
              <a:ahLst/>
              <a:cxnLst>
                <a:cxn ang="0">
                  <a:pos x="17" y="2"/>
                </a:cxn>
                <a:cxn ang="0">
                  <a:pos x="17" y="15"/>
                </a:cxn>
                <a:cxn ang="0">
                  <a:pos x="18" y="12"/>
                </a:cxn>
                <a:cxn ang="0">
                  <a:pos x="20" y="10"/>
                </a:cxn>
                <a:cxn ang="0">
                  <a:pos x="21" y="7"/>
                </a:cxn>
                <a:cxn ang="0">
                  <a:pos x="23" y="5"/>
                </a:cxn>
                <a:cxn ang="0">
                  <a:pos x="25" y="3"/>
                </a:cxn>
                <a:cxn ang="0">
                  <a:pos x="28" y="1"/>
                </a:cxn>
                <a:cxn ang="0">
                  <a:pos x="31" y="0"/>
                </a:cxn>
                <a:cxn ang="0">
                  <a:pos x="35" y="0"/>
                </a:cxn>
                <a:cxn ang="0">
                  <a:pos x="35" y="0"/>
                </a:cxn>
                <a:cxn ang="0">
                  <a:pos x="36" y="0"/>
                </a:cxn>
                <a:cxn ang="0">
                  <a:pos x="36" y="0"/>
                </a:cxn>
                <a:cxn ang="0">
                  <a:pos x="37" y="0"/>
                </a:cxn>
                <a:cxn ang="0">
                  <a:pos x="37" y="0"/>
                </a:cxn>
                <a:cxn ang="0">
                  <a:pos x="37" y="0"/>
                </a:cxn>
                <a:cxn ang="0">
                  <a:pos x="38" y="0"/>
                </a:cxn>
                <a:cxn ang="0">
                  <a:pos x="38" y="1"/>
                </a:cxn>
                <a:cxn ang="0">
                  <a:pos x="38" y="20"/>
                </a:cxn>
                <a:cxn ang="0">
                  <a:pos x="37" y="20"/>
                </a:cxn>
                <a:cxn ang="0">
                  <a:pos x="37" y="20"/>
                </a:cxn>
                <a:cxn ang="0">
                  <a:pos x="36" y="20"/>
                </a:cxn>
                <a:cxn ang="0">
                  <a:pos x="35" y="20"/>
                </a:cxn>
                <a:cxn ang="0">
                  <a:pos x="35" y="20"/>
                </a:cxn>
                <a:cxn ang="0">
                  <a:pos x="34" y="20"/>
                </a:cxn>
                <a:cxn ang="0">
                  <a:pos x="33" y="20"/>
                </a:cxn>
                <a:cxn ang="0">
                  <a:pos x="31" y="20"/>
                </a:cxn>
                <a:cxn ang="0">
                  <a:pos x="27" y="21"/>
                </a:cxn>
                <a:cxn ang="0">
                  <a:pos x="24" y="22"/>
                </a:cxn>
                <a:cxn ang="0">
                  <a:pos x="21" y="24"/>
                </a:cxn>
                <a:cxn ang="0">
                  <a:pos x="19" y="27"/>
                </a:cxn>
                <a:cxn ang="0">
                  <a:pos x="18" y="30"/>
                </a:cxn>
                <a:cxn ang="0">
                  <a:pos x="18" y="33"/>
                </a:cxn>
                <a:cxn ang="0">
                  <a:pos x="17" y="36"/>
                </a:cxn>
                <a:cxn ang="0">
                  <a:pos x="17" y="77"/>
                </a:cxn>
                <a:cxn ang="0">
                  <a:pos x="0" y="2"/>
                </a:cxn>
              </a:cxnLst>
              <a:rect l="0" t="0" r="r" b="b"/>
              <a:pathLst>
                <a:path w="38" h="77">
                  <a:moveTo>
                    <a:pt x="0" y="2"/>
                  </a:moveTo>
                  <a:lnTo>
                    <a:pt x="17" y="2"/>
                  </a:lnTo>
                  <a:lnTo>
                    <a:pt x="17" y="15"/>
                  </a:lnTo>
                  <a:lnTo>
                    <a:pt x="17" y="15"/>
                  </a:lnTo>
                  <a:lnTo>
                    <a:pt x="18" y="14"/>
                  </a:lnTo>
                  <a:lnTo>
                    <a:pt x="18" y="12"/>
                  </a:lnTo>
                  <a:lnTo>
                    <a:pt x="19" y="11"/>
                  </a:lnTo>
                  <a:lnTo>
                    <a:pt x="20" y="10"/>
                  </a:lnTo>
                  <a:lnTo>
                    <a:pt x="21" y="8"/>
                  </a:lnTo>
                  <a:lnTo>
                    <a:pt x="21" y="7"/>
                  </a:lnTo>
                  <a:lnTo>
                    <a:pt x="22" y="6"/>
                  </a:lnTo>
                  <a:lnTo>
                    <a:pt x="23" y="5"/>
                  </a:lnTo>
                  <a:lnTo>
                    <a:pt x="24" y="4"/>
                  </a:lnTo>
                  <a:lnTo>
                    <a:pt x="25" y="3"/>
                  </a:lnTo>
                  <a:lnTo>
                    <a:pt x="27" y="2"/>
                  </a:lnTo>
                  <a:lnTo>
                    <a:pt x="28" y="1"/>
                  </a:lnTo>
                  <a:lnTo>
                    <a:pt x="30" y="1"/>
                  </a:lnTo>
                  <a:lnTo>
                    <a:pt x="31" y="0"/>
                  </a:lnTo>
                  <a:lnTo>
                    <a:pt x="33" y="0"/>
                  </a:lnTo>
                  <a:lnTo>
                    <a:pt x="35" y="0"/>
                  </a:lnTo>
                  <a:lnTo>
                    <a:pt x="35" y="0"/>
                  </a:lnTo>
                  <a:lnTo>
                    <a:pt x="35" y="0"/>
                  </a:lnTo>
                  <a:lnTo>
                    <a:pt x="36" y="0"/>
                  </a:lnTo>
                  <a:lnTo>
                    <a:pt x="36" y="0"/>
                  </a:lnTo>
                  <a:lnTo>
                    <a:pt x="36" y="0"/>
                  </a:lnTo>
                  <a:lnTo>
                    <a:pt x="36" y="0"/>
                  </a:lnTo>
                  <a:lnTo>
                    <a:pt x="36" y="0"/>
                  </a:lnTo>
                  <a:lnTo>
                    <a:pt x="37" y="0"/>
                  </a:lnTo>
                  <a:lnTo>
                    <a:pt x="37" y="0"/>
                  </a:lnTo>
                  <a:lnTo>
                    <a:pt x="37" y="0"/>
                  </a:lnTo>
                  <a:lnTo>
                    <a:pt x="37" y="0"/>
                  </a:lnTo>
                  <a:lnTo>
                    <a:pt x="37" y="0"/>
                  </a:lnTo>
                  <a:lnTo>
                    <a:pt x="38" y="0"/>
                  </a:lnTo>
                  <a:lnTo>
                    <a:pt x="38" y="0"/>
                  </a:lnTo>
                  <a:lnTo>
                    <a:pt x="38" y="0"/>
                  </a:lnTo>
                  <a:lnTo>
                    <a:pt x="38" y="1"/>
                  </a:lnTo>
                  <a:lnTo>
                    <a:pt x="38" y="20"/>
                  </a:lnTo>
                  <a:lnTo>
                    <a:pt x="38" y="20"/>
                  </a:lnTo>
                  <a:lnTo>
                    <a:pt x="38" y="20"/>
                  </a:lnTo>
                  <a:lnTo>
                    <a:pt x="37" y="20"/>
                  </a:lnTo>
                  <a:lnTo>
                    <a:pt x="37" y="20"/>
                  </a:lnTo>
                  <a:lnTo>
                    <a:pt x="37" y="20"/>
                  </a:lnTo>
                  <a:lnTo>
                    <a:pt x="36" y="20"/>
                  </a:lnTo>
                  <a:lnTo>
                    <a:pt x="36" y="20"/>
                  </a:lnTo>
                  <a:lnTo>
                    <a:pt x="36" y="20"/>
                  </a:lnTo>
                  <a:lnTo>
                    <a:pt x="35" y="20"/>
                  </a:lnTo>
                  <a:lnTo>
                    <a:pt x="35" y="20"/>
                  </a:lnTo>
                  <a:lnTo>
                    <a:pt x="35" y="20"/>
                  </a:lnTo>
                  <a:lnTo>
                    <a:pt x="34" y="20"/>
                  </a:lnTo>
                  <a:lnTo>
                    <a:pt x="34" y="20"/>
                  </a:lnTo>
                  <a:lnTo>
                    <a:pt x="34" y="20"/>
                  </a:lnTo>
                  <a:lnTo>
                    <a:pt x="33" y="20"/>
                  </a:lnTo>
                  <a:lnTo>
                    <a:pt x="33" y="20"/>
                  </a:lnTo>
                  <a:lnTo>
                    <a:pt x="31" y="20"/>
                  </a:lnTo>
                  <a:lnTo>
                    <a:pt x="29" y="20"/>
                  </a:lnTo>
                  <a:lnTo>
                    <a:pt x="27" y="21"/>
                  </a:lnTo>
                  <a:lnTo>
                    <a:pt x="25" y="22"/>
                  </a:lnTo>
                  <a:lnTo>
                    <a:pt x="24" y="22"/>
                  </a:lnTo>
                  <a:lnTo>
                    <a:pt x="22" y="23"/>
                  </a:lnTo>
                  <a:lnTo>
                    <a:pt x="21" y="24"/>
                  </a:lnTo>
                  <a:lnTo>
                    <a:pt x="20" y="26"/>
                  </a:lnTo>
                  <a:lnTo>
                    <a:pt x="19" y="27"/>
                  </a:lnTo>
                  <a:lnTo>
                    <a:pt x="19" y="29"/>
                  </a:lnTo>
                  <a:lnTo>
                    <a:pt x="18" y="30"/>
                  </a:lnTo>
                  <a:lnTo>
                    <a:pt x="18" y="31"/>
                  </a:lnTo>
                  <a:lnTo>
                    <a:pt x="18" y="33"/>
                  </a:lnTo>
                  <a:lnTo>
                    <a:pt x="17" y="35"/>
                  </a:lnTo>
                  <a:lnTo>
                    <a:pt x="17" y="36"/>
                  </a:lnTo>
                  <a:lnTo>
                    <a:pt x="17" y="38"/>
                  </a:lnTo>
                  <a:lnTo>
                    <a:pt x="17" y="77"/>
                  </a:lnTo>
                  <a:lnTo>
                    <a:pt x="0" y="77"/>
                  </a:lnTo>
                  <a:lnTo>
                    <a:pt x="0" y="2"/>
                  </a:lnTo>
                  <a:close/>
                </a:path>
              </a:pathLst>
            </a:custGeom>
            <a:solidFill>
              <a:srgbClr val="000000"/>
            </a:solidFill>
            <a:ln w="9525">
              <a:noFill/>
              <a:round/>
              <a:headEnd/>
              <a:tailEnd/>
            </a:ln>
          </p:spPr>
          <p:txBody>
            <a:bodyPr/>
            <a:lstStyle/>
            <a:p>
              <a:endParaRPr lang="en-US"/>
            </a:p>
          </p:txBody>
        </p:sp>
        <p:sp>
          <p:nvSpPr>
            <p:cNvPr id="235" name="Freeform 235"/>
            <p:cNvSpPr>
              <a:spLocks noEditPoints="1"/>
            </p:cNvSpPr>
            <p:nvPr/>
          </p:nvSpPr>
          <p:spPr bwMode="auto">
            <a:xfrm>
              <a:off x="3155" y="2097"/>
              <a:ext cx="17" cy="102"/>
            </a:xfrm>
            <a:custGeom>
              <a:avLst/>
              <a:gdLst/>
              <a:ahLst/>
              <a:cxnLst>
                <a:cxn ang="0">
                  <a:pos x="17" y="27"/>
                </a:cxn>
                <a:cxn ang="0">
                  <a:pos x="17" y="102"/>
                </a:cxn>
                <a:cxn ang="0">
                  <a:pos x="0" y="102"/>
                </a:cxn>
                <a:cxn ang="0">
                  <a:pos x="0" y="27"/>
                </a:cxn>
                <a:cxn ang="0">
                  <a:pos x="17" y="27"/>
                </a:cxn>
                <a:cxn ang="0">
                  <a:pos x="17" y="18"/>
                </a:cxn>
                <a:cxn ang="0">
                  <a:pos x="0" y="18"/>
                </a:cxn>
                <a:cxn ang="0">
                  <a:pos x="0" y="0"/>
                </a:cxn>
                <a:cxn ang="0">
                  <a:pos x="17" y="0"/>
                </a:cxn>
                <a:cxn ang="0">
                  <a:pos x="17" y="18"/>
                </a:cxn>
              </a:cxnLst>
              <a:rect l="0" t="0" r="r" b="b"/>
              <a:pathLst>
                <a:path w="17" h="102">
                  <a:moveTo>
                    <a:pt x="17" y="27"/>
                  </a:moveTo>
                  <a:lnTo>
                    <a:pt x="17" y="102"/>
                  </a:lnTo>
                  <a:lnTo>
                    <a:pt x="0" y="102"/>
                  </a:lnTo>
                  <a:lnTo>
                    <a:pt x="0" y="27"/>
                  </a:lnTo>
                  <a:lnTo>
                    <a:pt x="17" y="27"/>
                  </a:lnTo>
                  <a:close/>
                  <a:moveTo>
                    <a:pt x="17" y="18"/>
                  </a:moveTo>
                  <a:lnTo>
                    <a:pt x="0" y="18"/>
                  </a:lnTo>
                  <a:lnTo>
                    <a:pt x="0" y="0"/>
                  </a:lnTo>
                  <a:lnTo>
                    <a:pt x="17" y="0"/>
                  </a:lnTo>
                  <a:lnTo>
                    <a:pt x="17" y="18"/>
                  </a:lnTo>
                  <a:close/>
                </a:path>
              </a:pathLst>
            </a:custGeom>
            <a:solidFill>
              <a:srgbClr val="000000"/>
            </a:solidFill>
            <a:ln w="9525">
              <a:noFill/>
              <a:round/>
              <a:headEnd/>
              <a:tailEnd/>
            </a:ln>
          </p:spPr>
          <p:txBody>
            <a:bodyPr/>
            <a:lstStyle/>
            <a:p>
              <a:endParaRPr lang="en-US"/>
            </a:p>
          </p:txBody>
        </p:sp>
        <p:sp>
          <p:nvSpPr>
            <p:cNvPr id="236" name="Freeform 236"/>
            <p:cNvSpPr>
              <a:spLocks/>
            </p:cNvSpPr>
            <p:nvPr/>
          </p:nvSpPr>
          <p:spPr bwMode="auto">
            <a:xfrm>
              <a:off x="3189" y="2122"/>
              <a:ext cx="60" cy="77"/>
            </a:xfrm>
            <a:custGeom>
              <a:avLst/>
              <a:gdLst/>
              <a:ahLst/>
              <a:cxnLst>
                <a:cxn ang="0">
                  <a:pos x="42" y="77"/>
                </a:cxn>
                <a:cxn ang="0">
                  <a:pos x="42" y="30"/>
                </a:cxn>
                <a:cxn ang="0">
                  <a:pos x="42" y="28"/>
                </a:cxn>
                <a:cxn ang="0">
                  <a:pos x="42" y="26"/>
                </a:cxn>
                <a:cxn ang="0">
                  <a:pos x="41" y="23"/>
                </a:cxn>
                <a:cxn ang="0">
                  <a:pos x="40" y="21"/>
                </a:cxn>
                <a:cxn ang="0">
                  <a:pos x="38" y="19"/>
                </a:cxn>
                <a:cxn ang="0">
                  <a:pos x="36" y="18"/>
                </a:cxn>
                <a:cxn ang="0">
                  <a:pos x="33" y="17"/>
                </a:cxn>
                <a:cxn ang="0">
                  <a:pos x="29" y="17"/>
                </a:cxn>
                <a:cxn ang="0">
                  <a:pos x="27" y="17"/>
                </a:cxn>
                <a:cxn ang="0">
                  <a:pos x="24" y="18"/>
                </a:cxn>
                <a:cxn ang="0">
                  <a:pos x="22" y="20"/>
                </a:cxn>
                <a:cxn ang="0">
                  <a:pos x="20" y="22"/>
                </a:cxn>
                <a:cxn ang="0">
                  <a:pos x="19" y="25"/>
                </a:cxn>
                <a:cxn ang="0">
                  <a:pos x="18" y="28"/>
                </a:cxn>
                <a:cxn ang="0">
                  <a:pos x="17" y="32"/>
                </a:cxn>
                <a:cxn ang="0">
                  <a:pos x="17" y="77"/>
                </a:cxn>
                <a:cxn ang="0">
                  <a:pos x="0" y="2"/>
                </a:cxn>
                <a:cxn ang="0">
                  <a:pos x="17" y="13"/>
                </a:cxn>
                <a:cxn ang="0">
                  <a:pos x="17" y="12"/>
                </a:cxn>
                <a:cxn ang="0">
                  <a:pos x="18" y="10"/>
                </a:cxn>
                <a:cxn ang="0">
                  <a:pos x="20" y="8"/>
                </a:cxn>
                <a:cxn ang="0">
                  <a:pos x="22" y="6"/>
                </a:cxn>
                <a:cxn ang="0">
                  <a:pos x="24" y="4"/>
                </a:cxn>
                <a:cxn ang="0">
                  <a:pos x="27" y="2"/>
                </a:cxn>
                <a:cxn ang="0">
                  <a:pos x="30" y="1"/>
                </a:cxn>
                <a:cxn ang="0">
                  <a:pos x="34" y="0"/>
                </a:cxn>
                <a:cxn ang="0">
                  <a:pos x="39" y="0"/>
                </a:cxn>
                <a:cxn ang="0">
                  <a:pos x="44" y="1"/>
                </a:cxn>
                <a:cxn ang="0">
                  <a:pos x="48" y="3"/>
                </a:cxn>
                <a:cxn ang="0">
                  <a:pos x="51" y="5"/>
                </a:cxn>
                <a:cxn ang="0">
                  <a:pos x="54" y="8"/>
                </a:cxn>
                <a:cxn ang="0">
                  <a:pos x="57" y="12"/>
                </a:cxn>
                <a:cxn ang="0">
                  <a:pos x="59" y="17"/>
                </a:cxn>
                <a:cxn ang="0">
                  <a:pos x="59" y="22"/>
                </a:cxn>
                <a:cxn ang="0">
                  <a:pos x="60" y="77"/>
                </a:cxn>
              </a:cxnLst>
              <a:rect l="0" t="0" r="r" b="b"/>
              <a:pathLst>
                <a:path w="60" h="77">
                  <a:moveTo>
                    <a:pt x="60" y="77"/>
                  </a:moveTo>
                  <a:lnTo>
                    <a:pt x="42" y="77"/>
                  </a:lnTo>
                  <a:lnTo>
                    <a:pt x="42" y="31"/>
                  </a:lnTo>
                  <a:lnTo>
                    <a:pt x="42" y="30"/>
                  </a:lnTo>
                  <a:lnTo>
                    <a:pt x="42" y="29"/>
                  </a:lnTo>
                  <a:lnTo>
                    <a:pt x="42" y="28"/>
                  </a:lnTo>
                  <a:lnTo>
                    <a:pt x="42" y="27"/>
                  </a:lnTo>
                  <a:lnTo>
                    <a:pt x="42" y="26"/>
                  </a:lnTo>
                  <a:lnTo>
                    <a:pt x="41" y="24"/>
                  </a:lnTo>
                  <a:lnTo>
                    <a:pt x="41" y="23"/>
                  </a:lnTo>
                  <a:lnTo>
                    <a:pt x="41" y="22"/>
                  </a:lnTo>
                  <a:lnTo>
                    <a:pt x="40" y="21"/>
                  </a:lnTo>
                  <a:lnTo>
                    <a:pt x="39" y="20"/>
                  </a:lnTo>
                  <a:lnTo>
                    <a:pt x="38" y="19"/>
                  </a:lnTo>
                  <a:lnTo>
                    <a:pt x="37" y="18"/>
                  </a:lnTo>
                  <a:lnTo>
                    <a:pt x="36" y="18"/>
                  </a:lnTo>
                  <a:lnTo>
                    <a:pt x="35" y="17"/>
                  </a:lnTo>
                  <a:lnTo>
                    <a:pt x="33" y="17"/>
                  </a:lnTo>
                  <a:lnTo>
                    <a:pt x="31" y="17"/>
                  </a:lnTo>
                  <a:lnTo>
                    <a:pt x="29" y="17"/>
                  </a:lnTo>
                  <a:lnTo>
                    <a:pt x="28" y="17"/>
                  </a:lnTo>
                  <a:lnTo>
                    <a:pt x="27" y="17"/>
                  </a:lnTo>
                  <a:lnTo>
                    <a:pt x="26" y="18"/>
                  </a:lnTo>
                  <a:lnTo>
                    <a:pt x="24" y="18"/>
                  </a:lnTo>
                  <a:lnTo>
                    <a:pt x="23" y="19"/>
                  </a:lnTo>
                  <a:lnTo>
                    <a:pt x="22" y="20"/>
                  </a:lnTo>
                  <a:lnTo>
                    <a:pt x="21" y="21"/>
                  </a:lnTo>
                  <a:lnTo>
                    <a:pt x="20" y="22"/>
                  </a:lnTo>
                  <a:lnTo>
                    <a:pt x="20" y="23"/>
                  </a:lnTo>
                  <a:lnTo>
                    <a:pt x="19" y="25"/>
                  </a:lnTo>
                  <a:lnTo>
                    <a:pt x="18" y="26"/>
                  </a:lnTo>
                  <a:lnTo>
                    <a:pt x="18" y="28"/>
                  </a:lnTo>
                  <a:lnTo>
                    <a:pt x="17" y="30"/>
                  </a:lnTo>
                  <a:lnTo>
                    <a:pt x="17" y="32"/>
                  </a:lnTo>
                  <a:lnTo>
                    <a:pt x="17" y="34"/>
                  </a:lnTo>
                  <a:lnTo>
                    <a:pt x="17" y="77"/>
                  </a:lnTo>
                  <a:lnTo>
                    <a:pt x="0" y="77"/>
                  </a:lnTo>
                  <a:lnTo>
                    <a:pt x="0" y="2"/>
                  </a:lnTo>
                  <a:lnTo>
                    <a:pt x="17" y="2"/>
                  </a:lnTo>
                  <a:lnTo>
                    <a:pt x="17" y="13"/>
                  </a:lnTo>
                  <a:lnTo>
                    <a:pt x="17" y="13"/>
                  </a:lnTo>
                  <a:lnTo>
                    <a:pt x="17" y="12"/>
                  </a:lnTo>
                  <a:lnTo>
                    <a:pt x="18" y="11"/>
                  </a:lnTo>
                  <a:lnTo>
                    <a:pt x="18" y="10"/>
                  </a:lnTo>
                  <a:lnTo>
                    <a:pt x="19" y="9"/>
                  </a:lnTo>
                  <a:lnTo>
                    <a:pt x="20" y="8"/>
                  </a:lnTo>
                  <a:lnTo>
                    <a:pt x="21" y="7"/>
                  </a:lnTo>
                  <a:lnTo>
                    <a:pt x="22" y="6"/>
                  </a:lnTo>
                  <a:lnTo>
                    <a:pt x="23" y="5"/>
                  </a:lnTo>
                  <a:lnTo>
                    <a:pt x="24" y="4"/>
                  </a:lnTo>
                  <a:lnTo>
                    <a:pt x="26" y="3"/>
                  </a:lnTo>
                  <a:lnTo>
                    <a:pt x="27" y="2"/>
                  </a:lnTo>
                  <a:lnTo>
                    <a:pt x="29" y="1"/>
                  </a:lnTo>
                  <a:lnTo>
                    <a:pt x="30" y="1"/>
                  </a:lnTo>
                  <a:lnTo>
                    <a:pt x="32" y="1"/>
                  </a:lnTo>
                  <a:lnTo>
                    <a:pt x="34" y="0"/>
                  </a:lnTo>
                  <a:lnTo>
                    <a:pt x="37" y="0"/>
                  </a:lnTo>
                  <a:lnTo>
                    <a:pt x="39" y="0"/>
                  </a:lnTo>
                  <a:lnTo>
                    <a:pt x="41" y="1"/>
                  </a:lnTo>
                  <a:lnTo>
                    <a:pt x="44" y="1"/>
                  </a:lnTo>
                  <a:lnTo>
                    <a:pt x="46" y="2"/>
                  </a:lnTo>
                  <a:lnTo>
                    <a:pt x="48" y="3"/>
                  </a:lnTo>
                  <a:lnTo>
                    <a:pt x="50" y="4"/>
                  </a:lnTo>
                  <a:lnTo>
                    <a:pt x="51" y="5"/>
                  </a:lnTo>
                  <a:lnTo>
                    <a:pt x="53" y="6"/>
                  </a:lnTo>
                  <a:lnTo>
                    <a:pt x="54" y="8"/>
                  </a:lnTo>
                  <a:lnTo>
                    <a:pt x="56" y="10"/>
                  </a:lnTo>
                  <a:lnTo>
                    <a:pt x="57" y="12"/>
                  </a:lnTo>
                  <a:lnTo>
                    <a:pt x="58" y="14"/>
                  </a:lnTo>
                  <a:lnTo>
                    <a:pt x="59" y="17"/>
                  </a:lnTo>
                  <a:lnTo>
                    <a:pt x="59" y="19"/>
                  </a:lnTo>
                  <a:lnTo>
                    <a:pt x="59" y="22"/>
                  </a:lnTo>
                  <a:lnTo>
                    <a:pt x="60" y="25"/>
                  </a:lnTo>
                  <a:lnTo>
                    <a:pt x="60" y="77"/>
                  </a:lnTo>
                  <a:close/>
                </a:path>
              </a:pathLst>
            </a:custGeom>
            <a:solidFill>
              <a:srgbClr val="000000"/>
            </a:solidFill>
            <a:ln w="9525">
              <a:noFill/>
              <a:round/>
              <a:headEnd/>
              <a:tailEnd/>
            </a:ln>
          </p:spPr>
          <p:txBody>
            <a:bodyPr/>
            <a:lstStyle/>
            <a:p>
              <a:endParaRPr lang="en-US"/>
            </a:p>
          </p:txBody>
        </p:sp>
        <p:sp>
          <p:nvSpPr>
            <p:cNvPr id="237" name="Freeform 237"/>
            <p:cNvSpPr>
              <a:spLocks noEditPoints="1"/>
            </p:cNvSpPr>
            <p:nvPr/>
          </p:nvSpPr>
          <p:spPr bwMode="auto">
            <a:xfrm>
              <a:off x="3262" y="2122"/>
              <a:ext cx="64" cy="107"/>
            </a:xfrm>
            <a:custGeom>
              <a:avLst/>
              <a:gdLst/>
              <a:ahLst/>
              <a:cxnLst>
                <a:cxn ang="0">
                  <a:pos x="63" y="78"/>
                </a:cxn>
                <a:cxn ang="0">
                  <a:pos x="62" y="89"/>
                </a:cxn>
                <a:cxn ang="0">
                  <a:pos x="55" y="99"/>
                </a:cxn>
                <a:cxn ang="0">
                  <a:pos x="41" y="106"/>
                </a:cxn>
                <a:cxn ang="0">
                  <a:pos x="25" y="107"/>
                </a:cxn>
                <a:cxn ang="0">
                  <a:pos x="15" y="104"/>
                </a:cxn>
                <a:cxn ang="0">
                  <a:pos x="7" y="98"/>
                </a:cxn>
                <a:cxn ang="0">
                  <a:pos x="2" y="90"/>
                </a:cxn>
                <a:cxn ang="0">
                  <a:pos x="20" y="85"/>
                </a:cxn>
                <a:cxn ang="0">
                  <a:pos x="21" y="88"/>
                </a:cxn>
                <a:cxn ang="0">
                  <a:pos x="23" y="90"/>
                </a:cxn>
                <a:cxn ang="0">
                  <a:pos x="27" y="92"/>
                </a:cxn>
                <a:cxn ang="0">
                  <a:pos x="34" y="92"/>
                </a:cxn>
                <a:cxn ang="0">
                  <a:pos x="40" y="91"/>
                </a:cxn>
                <a:cxn ang="0">
                  <a:pos x="44" y="87"/>
                </a:cxn>
                <a:cxn ang="0">
                  <a:pos x="46" y="81"/>
                </a:cxn>
                <a:cxn ang="0">
                  <a:pos x="46" y="66"/>
                </a:cxn>
                <a:cxn ang="0">
                  <a:pos x="44" y="69"/>
                </a:cxn>
                <a:cxn ang="0">
                  <a:pos x="41" y="73"/>
                </a:cxn>
                <a:cxn ang="0">
                  <a:pos x="36" y="75"/>
                </a:cxn>
                <a:cxn ang="0">
                  <a:pos x="30" y="77"/>
                </a:cxn>
                <a:cxn ang="0">
                  <a:pos x="20" y="75"/>
                </a:cxn>
                <a:cxn ang="0">
                  <a:pos x="10" y="70"/>
                </a:cxn>
                <a:cxn ang="0">
                  <a:pos x="3" y="59"/>
                </a:cxn>
                <a:cxn ang="0">
                  <a:pos x="0" y="43"/>
                </a:cxn>
                <a:cxn ang="0">
                  <a:pos x="1" y="25"/>
                </a:cxn>
                <a:cxn ang="0">
                  <a:pos x="6" y="12"/>
                </a:cxn>
                <a:cxn ang="0">
                  <a:pos x="14" y="4"/>
                </a:cxn>
                <a:cxn ang="0">
                  <a:pos x="24" y="0"/>
                </a:cxn>
                <a:cxn ang="0">
                  <a:pos x="33" y="1"/>
                </a:cxn>
                <a:cxn ang="0">
                  <a:pos x="39" y="4"/>
                </a:cxn>
                <a:cxn ang="0">
                  <a:pos x="44" y="8"/>
                </a:cxn>
                <a:cxn ang="0">
                  <a:pos x="46" y="12"/>
                </a:cxn>
                <a:cxn ang="0">
                  <a:pos x="64" y="2"/>
                </a:cxn>
                <a:cxn ang="0">
                  <a:pos x="37" y="59"/>
                </a:cxn>
                <a:cxn ang="0">
                  <a:pos x="42" y="55"/>
                </a:cxn>
                <a:cxn ang="0">
                  <a:pos x="45" y="48"/>
                </a:cxn>
                <a:cxn ang="0">
                  <a:pos x="46" y="41"/>
                </a:cxn>
                <a:cxn ang="0">
                  <a:pos x="46" y="32"/>
                </a:cxn>
                <a:cxn ang="0">
                  <a:pos x="43" y="25"/>
                </a:cxn>
                <a:cxn ang="0">
                  <a:pos x="39" y="20"/>
                </a:cxn>
                <a:cxn ang="0">
                  <a:pos x="33" y="17"/>
                </a:cxn>
                <a:cxn ang="0">
                  <a:pos x="28" y="18"/>
                </a:cxn>
                <a:cxn ang="0">
                  <a:pos x="23" y="21"/>
                </a:cxn>
                <a:cxn ang="0">
                  <a:pos x="20" y="27"/>
                </a:cxn>
                <a:cxn ang="0">
                  <a:pos x="18" y="37"/>
                </a:cxn>
                <a:cxn ang="0">
                  <a:pos x="18" y="45"/>
                </a:cxn>
                <a:cxn ang="0">
                  <a:pos x="20" y="52"/>
                </a:cxn>
                <a:cxn ang="0">
                  <a:pos x="24" y="57"/>
                </a:cxn>
                <a:cxn ang="0">
                  <a:pos x="30" y="60"/>
                </a:cxn>
              </a:cxnLst>
              <a:rect l="0" t="0" r="r" b="b"/>
              <a:pathLst>
                <a:path w="64" h="107">
                  <a:moveTo>
                    <a:pt x="64" y="2"/>
                  </a:moveTo>
                  <a:lnTo>
                    <a:pt x="64" y="73"/>
                  </a:lnTo>
                  <a:lnTo>
                    <a:pt x="63" y="75"/>
                  </a:lnTo>
                  <a:lnTo>
                    <a:pt x="63" y="78"/>
                  </a:lnTo>
                  <a:lnTo>
                    <a:pt x="63" y="80"/>
                  </a:lnTo>
                  <a:lnTo>
                    <a:pt x="63" y="83"/>
                  </a:lnTo>
                  <a:lnTo>
                    <a:pt x="62" y="86"/>
                  </a:lnTo>
                  <a:lnTo>
                    <a:pt x="62" y="89"/>
                  </a:lnTo>
                  <a:lnTo>
                    <a:pt x="60" y="92"/>
                  </a:lnTo>
                  <a:lnTo>
                    <a:pt x="59" y="95"/>
                  </a:lnTo>
                  <a:lnTo>
                    <a:pt x="57" y="97"/>
                  </a:lnTo>
                  <a:lnTo>
                    <a:pt x="55" y="99"/>
                  </a:lnTo>
                  <a:lnTo>
                    <a:pt x="52" y="101"/>
                  </a:lnTo>
                  <a:lnTo>
                    <a:pt x="49" y="103"/>
                  </a:lnTo>
                  <a:lnTo>
                    <a:pt x="45" y="105"/>
                  </a:lnTo>
                  <a:lnTo>
                    <a:pt x="41" y="106"/>
                  </a:lnTo>
                  <a:lnTo>
                    <a:pt x="36" y="107"/>
                  </a:lnTo>
                  <a:lnTo>
                    <a:pt x="30" y="107"/>
                  </a:lnTo>
                  <a:lnTo>
                    <a:pt x="27" y="107"/>
                  </a:lnTo>
                  <a:lnTo>
                    <a:pt x="25" y="107"/>
                  </a:lnTo>
                  <a:lnTo>
                    <a:pt x="22" y="106"/>
                  </a:lnTo>
                  <a:lnTo>
                    <a:pt x="20" y="106"/>
                  </a:lnTo>
                  <a:lnTo>
                    <a:pt x="17" y="105"/>
                  </a:lnTo>
                  <a:lnTo>
                    <a:pt x="15" y="104"/>
                  </a:lnTo>
                  <a:lnTo>
                    <a:pt x="13" y="103"/>
                  </a:lnTo>
                  <a:lnTo>
                    <a:pt x="11" y="102"/>
                  </a:lnTo>
                  <a:lnTo>
                    <a:pt x="9" y="100"/>
                  </a:lnTo>
                  <a:lnTo>
                    <a:pt x="7" y="98"/>
                  </a:lnTo>
                  <a:lnTo>
                    <a:pt x="6" y="97"/>
                  </a:lnTo>
                  <a:lnTo>
                    <a:pt x="4" y="95"/>
                  </a:lnTo>
                  <a:lnTo>
                    <a:pt x="3" y="92"/>
                  </a:lnTo>
                  <a:lnTo>
                    <a:pt x="2" y="90"/>
                  </a:lnTo>
                  <a:lnTo>
                    <a:pt x="1" y="87"/>
                  </a:lnTo>
                  <a:lnTo>
                    <a:pt x="1" y="85"/>
                  </a:lnTo>
                  <a:lnTo>
                    <a:pt x="20" y="85"/>
                  </a:lnTo>
                  <a:lnTo>
                    <a:pt x="20" y="85"/>
                  </a:lnTo>
                  <a:lnTo>
                    <a:pt x="20" y="86"/>
                  </a:lnTo>
                  <a:lnTo>
                    <a:pt x="21" y="87"/>
                  </a:lnTo>
                  <a:lnTo>
                    <a:pt x="21" y="87"/>
                  </a:lnTo>
                  <a:lnTo>
                    <a:pt x="21" y="88"/>
                  </a:lnTo>
                  <a:lnTo>
                    <a:pt x="22" y="89"/>
                  </a:lnTo>
                  <a:lnTo>
                    <a:pt x="22" y="89"/>
                  </a:lnTo>
                  <a:lnTo>
                    <a:pt x="23" y="90"/>
                  </a:lnTo>
                  <a:lnTo>
                    <a:pt x="23" y="90"/>
                  </a:lnTo>
                  <a:lnTo>
                    <a:pt x="24" y="91"/>
                  </a:lnTo>
                  <a:lnTo>
                    <a:pt x="25" y="91"/>
                  </a:lnTo>
                  <a:lnTo>
                    <a:pt x="26" y="91"/>
                  </a:lnTo>
                  <a:lnTo>
                    <a:pt x="27" y="92"/>
                  </a:lnTo>
                  <a:lnTo>
                    <a:pt x="29" y="92"/>
                  </a:lnTo>
                  <a:lnTo>
                    <a:pt x="30" y="92"/>
                  </a:lnTo>
                  <a:lnTo>
                    <a:pt x="32" y="92"/>
                  </a:lnTo>
                  <a:lnTo>
                    <a:pt x="34" y="92"/>
                  </a:lnTo>
                  <a:lnTo>
                    <a:pt x="35" y="92"/>
                  </a:lnTo>
                  <a:lnTo>
                    <a:pt x="37" y="91"/>
                  </a:lnTo>
                  <a:lnTo>
                    <a:pt x="38" y="91"/>
                  </a:lnTo>
                  <a:lnTo>
                    <a:pt x="40" y="91"/>
                  </a:lnTo>
                  <a:lnTo>
                    <a:pt x="41" y="90"/>
                  </a:lnTo>
                  <a:lnTo>
                    <a:pt x="42" y="89"/>
                  </a:lnTo>
                  <a:lnTo>
                    <a:pt x="43" y="88"/>
                  </a:lnTo>
                  <a:lnTo>
                    <a:pt x="44" y="87"/>
                  </a:lnTo>
                  <a:lnTo>
                    <a:pt x="44" y="86"/>
                  </a:lnTo>
                  <a:lnTo>
                    <a:pt x="45" y="84"/>
                  </a:lnTo>
                  <a:lnTo>
                    <a:pt x="45" y="83"/>
                  </a:lnTo>
                  <a:lnTo>
                    <a:pt x="46" y="81"/>
                  </a:lnTo>
                  <a:lnTo>
                    <a:pt x="46" y="79"/>
                  </a:lnTo>
                  <a:lnTo>
                    <a:pt x="46" y="77"/>
                  </a:lnTo>
                  <a:lnTo>
                    <a:pt x="46" y="75"/>
                  </a:lnTo>
                  <a:lnTo>
                    <a:pt x="46" y="66"/>
                  </a:lnTo>
                  <a:lnTo>
                    <a:pt x="46" y="66"/>
                  </a:lnTo>
                  <a:lnTo>
                    <a:pt x="45" y="67"/>
                  </a:lnTo>
                  <a:lnTo>
                    <a:pt x="45" y="68"/>
                  </a:lnTo>
                  <a:lnTo>
                    <a:pt x="44" y="69"/>
                  </a:lnTo>
                  <a:lnTo>
                    <a:pt x="43" y="70"/>
                  </a:lnTo>
                  <a:lnTo>
                    <a:pt x="43" y="71"/>
                  </a:lnTo>
                  <a:lnTo>
                    <a:pt x="42" y="72"/>
                  </a:lnTo>
                  <a:lnTo>
                    <a:pt x="41" y="73"/>
                  </a:lnTo>
                  <a:lnTo>
                    <a:pt x="40" y="73"/>
                  </a:lnTo>
                  <a:lnTo>
                    <a:pt x="39" y="74"/>
                  </a:lnTo>
                  <a:lnTo>
                    <a:pt x="38" y="75"/>
                  </a:lnTo>
                  <a:lnTo>
                    <a:pt x="36" y="75"/>
                  </a:lnTo>
                  <a:lnTo>
                    <a:pt x="35" y="76"/>
                  </a:lnTo>
                  <a:lnTo>
                    <a:pt x="33" y="76"/>
                  </a:lnTo>
                  <a:lnTo>
                    <a:pt x="32" y="77"/>
                  </a:lnTo>
                  <a:lnTo>
                    <a:pt x="30" y="77"/>
                  </a:lnTo>
                  <a:lnTo>
                    <a:pt x="28" y="77"/>
                  </a:lnTo>
                  <a:lnTo>
                    <a:pt x="25" y="77"/>
                  </a:lnTo>
                  <a:lnTo>
                    <a:pt x="22" y="76"/>
                  </a:lnTo>
                  <a:lnTo>
                    <a:pt x="20" y="75"/>
                  </a:lnTo>
                  <a:lnTo>
                    <a:pt x="17" y="74"/>
                  </a:lnTo>
                  <a:lnTo>
                    <a:pt x="15" y="73"/>
                  </a:lnTo>
                  <a:lnTo>
                    <a:pt x="12" y="72"/>
                  </a:lnTo>
                  <a:lnTo>
                    <a:pt x="10" y="70"/>
                  </a:lnTo>
                  <a:lnTo>
                    <a:pt x="8" y="67"/>
                  </a:lnTo>
                  <a:lnTo>
                    <a:pt x="6" y="65"/>
                  </a:lnTo>
                  <a:lnTo>
                    <a:pt x="5" y="62"/>
                  </a:lnTo>
                  <a:lnTo>
                    <a:pt x="3" y="59"/>
                  </a:lnTo>
                  <a:lnTo>
                    <a:pt x="2" y="55"/>
                  </a:lnTo>
                  <a:lnTo>
                    <a:pt x="1" y="52"/>
                  </a:lnTo>
                  <a:lnTo>
                    <a:pt x="0" y="48"/>
                  </a:lnTo>
                  <a:lnTo>
                    <a:pt x="0" y="43"/>
                  </a:lnTo>
                  <a:lnTo>
                    <a:pt x="0" y="38"/>
                  </a:lnTo>
                  <a:lnTo>
                    <a:pt x="0" y="34"/>
                  </a:lnTo>
                  <a:lnTo>
                    <a:pt x="0" y="29"/>
                  </a:lnTo>
                  <a:lnTo>
                    <a:pt x="1" y="25"/>
                  </a:lnTo>
                  <a:lnTo>
                    <a:pt x="2" y="22"/>
                  </a:lnTo>
                  <a:lnTo>
                    <a:pt x="3" y="18"/>
                  </a:lnTo>
                  <a:lnTo>
                    <a:pt x="5" y="15"/>
                  </a:lnTo>
                  <a:lnTo>
                    <a:pt x="6" y="12"/>
                  </a:lnTo>
                  <a:lnTo>
                    <a:pt x="8" y="10"/>
                  </a:lnTo>
                  <a:lnTo>
                    <a:pt x="10" y="7"/>
                  </a:lnTo>
                  <a:lnTo>
                    <a:pt x="12" y="6"/>
                  </a:lnTo>
                  <a:lnTo>
                    <a:pt x="14" y="4"/>
                  </a:lnTo>
                  <a:lnTo>
                    <a:pt x="17" y="3"/>
                  </a:lnTo>
                  <a:lnTo>
                    <a:pt x="19" y="1"/>
                  </a:lnTo>
                  <a:lnTo>
                    <a:pt x="22" y="1"/>
                  </a:lnTo>
                  <a:lnTo>
                    <a:pt x="24" y="0"/>
                  </a:lnTo>
                  <a:lnTo>
                    <a:pt x="27" y="0"/>
                  </a:lnTo>
                  <a:lnTo>
                    <a:pt x="29" y="0"/>
                  </a:lnTo>
                  <a:lnTo>
                    <a:pt x="32" y="1"/>
                  </a:lnTo>
                  <a:lnTo>
                    <a:pt x="33" y="1"/>
                  </a:lnTo>
                  <a:lnTo>
                    <a:pt x="35" y="1"/>
                  </a:lnTo>
                  <a:lnTo>
                    <a:pt x="37" y="2"/>
                  </a:lnTo>
                  <a:lnTo>
                    <a:pt x="38" y="3"/>
                  </a:lnTo>
                  <a:lnTo>
                    <a:pt x="39" y="4"/>
                  </a:lnTo>
                  <a:lnTo>
                    <a:pt x="41" y="5"/>
                  </a:lnTo>
                  <a:lnTo>
                    <a:pt x="42" y="6"/>
                  </a:lnTo>
                  <a:lnTo>
                    <a:pt x="43" y="7"/>
                  </a:lnTo>
                  <a:lnTo>
                    <a:pt x="44" y="8"/>
                  </a:lnTo>
                  <a:lnTo>
                    <a:pt x="44" y="9"/>
                  </a:lnTo>
                  <a:lnTo>
                    <a:pt x="45" y="10"/>
                  </a:lnTo>
                  <a:lnTo>
                    <a:pt x="46" y="11"/>
                  </a:lnTo>
                  <a:lnTo>
                    <a:pt x="46" y="12"/>
                  </a:lnTo>
                  <a:lnTo>
                    <a:pt x="47" y="13"/>
                  </a:lnTo>
                  <a:lnTo>
                    <a:pt x="47" y="13"/>
                  </a:lnTo>
                  <a:lnTo>
                    <a:pt x="47" y="2"/>
                  </a:lnTo>
                  <a:lnTo>
                    <a:pt x="64" y="2"/>
                  </a:lnTo>
                  <a:close/>
                  <a:moveTo>
                    <a:pt x="32" y="60"/>
                  </a:moveTo>
                  <a:lnTo>
                    <a:pt x="34" y="60"/>
                  </a:lnTo>
                  <a:lnTo>
                    <a:pt x="35" y="60"/>
                  </a:lnTo>
                  <a:lnTo>
                    <a:pt x="37" y="59"/>
                  </a:lnTo>
                  <a:lnTo>
                    <a:pt x="39" y="58"/>
                  </a:lnTo>
                  <a:lnTo>
                    <a:pt x="40" y="57"/>
                  </a:lnTo>
                  <a:lnTo>
                    <a:pt x="41" y="56"/>
                  </a:lnTo>
                  <a:lnTo>
                    <a:pt x="42" y="55"/>
                  </a:lnTo>
                  <a:lnTo>
                    <a:pt x="43" y="53"/>
                  </a:lnTo>
                  <a:lnTo>
                    <a:pt x="44" y="52"/>
                  </a:lnTo>
                  <a:lnTo>
                    <a:pt x="45" y="50"/>
                  </a:lnTo>
                  <a:lnTo>
                    <a:pt x="45" y="48"/>
                  </a:lnTo>
                  <a:lnTo>
                    <a:pt x="46" y="46"/>
                  </a:lnTo>
                  <a:lnTo>
                    <a:pt x="46" y="45"/>
                  </a:lnTo>
                  <a:lnTo>
                    <a:pt x="46" y="43"/>
                  </a:lnTo>
                  <a:lnTo>
                    <a:pt x="46" y="41"/>
                  </a:lnTo>
                  <a:lnTo>
                    <a:pt x="46" y="39"/>
                  </a:lnTo>
                  <a:lnTo>
                    <a:pt x="46" y="37"/>
                  </a:lnTo>
                  <a:lnTo>
                    <a:pt x="46" y="35"/>
                  </a:lnTo>
                  <a:lnTo>
                    <a:pt x="46" y="32"/>
                  </a:lnTo>
                  <a:lnTo>
                    <a:pt x="45" y="30"/>
                  </a:lnTo>
                  <a:lnTo>
                    <a:pt x="45" y="29"/>
                  </a:lnTo>
                  <a:lnTo>
                    <a:pt x="44" y="27"/>
                  </a:lnTo>
                  <a:lnTo>
                    <a:pt x="43" y="25"/>
                  </a:lnTo>
                  <a:lnTo>
                    <a:pt x="42" y="24"/>
                  </a:lnTo>
                  <a:lnTo>
                    <a:pt x="41" y="22"/>
                  </a:lnTo>
                  <a:lnTo>
                    <a:pt x="40" y="21"/>
                  </a:lnTo>
                  <a:lnTo>
                    <a:pt x="39" y="20"/>
                  </a:lnTo>
                  <a:lnTo>
                    <a:pt x="38" y="19"/>
                  </a:lnTo>
                  <a:lnTo>
                    <a:pt x="36" y="18"/>
                  </a:lnTo>
                  <a:lnTo>
                    <a:pt x="35" y="18"/>
                  </a:lnTo>
                  <a:lnTo>
                    <a:pt x="33" y="17"/>
                  </a:lnTo>
                  <a:lnTo>
                    <a:pt x="31" y="17"/>
                  </a:lnTo>
                  <a:lnTo>
                    <a:pt x="30" y="17"/>
                  </a:lnTo>
                  <a:lnTo>
                    <a:pt x="29" y="17"/>
                  </a:lnTo>
                  <a:lnTo>
                    <a:pt x="28" y="18"/>
                  </a:lnTo>
                  <a:lnTo>
                    <a:pt x="26" y="18"/>
                  </a:lnTo>
                  <a:lnTo>
                    <a:pt x="25" y="19"/>
                  </a:lnTo>
                  <a:lnTo>
                    <a:pt x="24" y="20"/>
                  </a:lnTo>
                  <a:lnTo>
                    <a:pt x="23" y="21"/>
                  </a:lnTo>
                  <a:lnTo>
                    <a:pt x="22" y="22"/>
                  </a:lnTo>
                  <a:lnTo>
                    <a:pt x="21" y="23"/>
                  </a:lnTo>
                  <a:lnTo>
                    <a:pt x="20" y="25"/>
                  </a:lnTo>
                  <a:lnTo>
                    <a:pt x="20" y="27"/>
                  </a:lnTo>
                  <a:lnTo>
                    <a:pt x="19" y="29"/>
                  </a:lnTo>
                  <a:lnTo>
                    <a:pt x="18" y="31"/>
                  </a:lnTo>
                  <a:lnTo>
                    <a:pt x="18" y="34"/>
                  </a:lnTo>
                  <a:lnTo>
                    <a:pt x="18" y="37"/>
                  </a:lnTo>
                  <a:lnTo>
                    <a:pt x="18" y="40"/>
                  </a:lnTo>
                  <a:lnTo>
                    <a:pt x="18" y="42"/>
                  </a:lnTo>
                  <a:lnTo>
                    <a:pt x="18" y="43"/>
                  </a:lnTo>
                  <a:lnTo>
                    <a:pt x="18" y="45"/>
                  </a:lnTo>
                  <a:lnTo>
                    <a:pt x="18" y="47"/>
                  </a:lnTo>
                  <a:lnTo>
                    <a:pt x="19" y="49"/>
                  </a:lnTo>
                  <a:lnTo>
                    <a:pt x="19" y="50"/>
                  </a:lnTo>
                  <a:lnTo>
                    <a:pt x="20" y="52"/>
                  </a:lnTo>
                  <a:lnTo>
                    <a:pt x="21" y="54"/>
                  </a:lnTo>
                  <a:lnTo>
                    <a:pt x="22" y="55"/>
                  </a:lnTo>
                  <a:lnTo>
                    <a:pt x="23" y="56"/>
                  </a:lnTo>
                  <a:lnTo>
                    <a:pt x="24" y="57"/>
                  </a:lnTo>
                  <a:lnTo>
                    <a:pt x="25" y="58"/>
                  </a:lnTo>
                  <a:lnTo>
                    <a:pt x="26" y="59"/>
                  </a:lnTo>
                  <a:lnTo>
                    <a:pt x="28" y="60"/>
                  </a:lnTo>
                  <a:lnTo>
                    <a:pt x="30" y="60"/>
                  </a:lnTo>
                  <a:lnTo>
                    <a:pt x="32" y="60"/>
                  </a:lnTo>
                  <a:close/>
                </a:path>
              </a:pathLst>
            </a:custGeom>
            <a:solidFill>
              <a:srgbClr val="000000"/>
            </a:solidFill>
            <a:ln w="9525">
              <a:noFill/>
              <a:round/>
              <a:headEnd/>
              <a:tailEnd/>
            </a:ln>
          </p:spPr>
          <p:txBody>
            <a:bodyPr/>
            <a:lstStyle/>
            <a:p>
              <a:endParaRPr lang="en-US"/>
            </a:p>
          </p:txBody>
        </p:sp>
        <p:sp>
          <p:nvSpPr>
            <p:cNvPr id="238" name="Freeform 238"/>
            <p:cNvSpPr>
              <a:spLocks/>
            </p:cNvSpPr>
            <p:nvPr/>
          </p:nvSpPr>
          <p:spPr bwMode="auto">
            <a:xfrm>
              <a:off x="2493" y="2828"/>
              <a:ext cx="80" cy="106"/>
            </a:xfrm>
            <a:custGeom>
              <a:avLst/>
              <a:gdLst/>
              <a:ahLst/>
              <a:cxnLst>
                <a:cxn ang="0">
                  <a:pos x="60" y="33"/>
                </a:cxn>
                <a:cxn ang="0">
                  <a:pos x="59" y="29"/>
                </a:cxn>
                <a:cxn ang="0">
                  <a:pos x="56" y="25"/>
                </a:cxn>
                <a:cxn ang="0">
                  <a:pos x="52" y="21"/>
                </a:cxn>
                <a:cxn ang="0">
                  <a:pos x="46" y="19"/>
                </a:cxn>
                <a:cxn ang="0">
                  <a:pos x="40" y="18"/>
                </a:cxn>
                <a:cxn ang="0">
                  <a:pos x="34" y="20"/>
                </a:cxn>
                <a:cxn ang="0">
                  <a:pos x="28" y="23"/>
                </a:cxn>
                <a:cxn ang="0">
                  <a:pos x="24" y="30"/>
                </a:cxn>
                <a:cxn ang="0">
                  <a:pos x="20" y="40"/>
                </a:cxn>
                <a:cxn ang="0">
                  <a:pos x="19" y="53"/>
                </a:cxn>
                <a:cxn ang="0">
                  <a:pos x="20" y="63"/>
                </a:cxn>
                <a:cxn ang="0">
                  <a:pos x="22" y="72"/>
                </a:cxn>
                <a:cxn ang="0">
                  <a:pos x="26" y="79"/>
                </a:cxn>
                <a:cxn ang="0">
                  <a:pos x="31" y="85"/>
                </a:cxn>
                <a:cxn ang="0">
                  <a:pos x="38" y="87"/>
                </a:cxn>
                <a:cxn ang="0">
                  <a:pos x="45" y="87"/>
                </a:cxn>
                <a:cxn ang="0">
                  <a:pos x="50" y="86"/>
                </a:cxn>
                <a:cxn ang="0">
                  <a:pos x="54" y="83"/>
                </a:cxn>
                <a:cxn ang="0">
                  <a:pos x="57" y="79"/>
                </a:cxn>
                <a:cxn ang="0">
                  <a:pos x="60" y="73"/>
                </a:cxn>
                <a:cxn ang="0">
                  <a:pos x="80" y="69"/>
                </a:cxn>
                <a:cxn ang="0">
                  <a:pos x="77" y="80"/>
                </a:cxn>
                <a:cxn ang="0">
                  <a:pos x="72" y="90"/>
                </a:cxn>
                <a:cxn ang="0">
                  <a:pos x="65" y="98"/>
                </a:cxn>
                <a:cxn ang="0">
                  <a:pos x="56" y="103"/>
                </a:cxn>
                <a:cxn ang="0">
                  <a:pos x="45" y="106"/>
                </a:cxn>
                <a:cxn ang="0">
                  <a:pos x="32" y="105"/>
                </a:cxn>
                <a:cxn ang="0">
                  <a:pos x="21" y="100"/>
                </a:cxn>
                <a:cxn ang="0">
                  <a:pos x="12" y="92"/>
                </a:cxn>
                <a:cxn ang="0">
                  <a:pos x="5" y="81"/>
                </a:cxn>
                <a:cxn ang="0">
                  <a:pos x="1" y="65"/>
                </a:cxn>
                <a:cxn ang="0">
                  <a:pos x="0" y="47"/>
                </a:cxn>
                <a:cxn ang="0">
                  <a:pos x="3" y="30"/>
                </a:cxn>
                <a:cxn ang="0">
                  <a:pos x="9" y="17"/>
                </a:cxn>
                <a:cxn ang="0">
                  <a:pos x="18" y="8"/>
                </a:cxn>
                <a:cxn ang="0">
                  <a:pos x="29" y="2"/>
                </a:cxn>
                <a:cxn ang="0">
                  <a:pos x="41" y="0"/>
                </a:cxn>
                <a:cxn ang="0">
                  <a:pos x="54" y="2"/>
                </a:cxn>
                <a:cxn ang="0">
                  <a:pos x="65" y="7"/>
                </a:cxn>
                <a:cxn ang="0">
                  <a:pos x="72" y="15"/>
                </a:cxn>
                <a:cxn ang="0">
                  <a:pos x="77" y="24"/>
                </a:cxn>
                <a:cxn ang="0">
                  <a:pos x="79" y="33"/>
                </a:cxn>
              </a:cxnLst>
              <a:rect l="0" t="0" r="r" b="b"/>
              <a:pathLst>
                <a:path w="80" h="106">
                  <a:moveTo>
                    <a:pt x="61" y="36"/>
                  </a:moveTo>
                  <a:lnTo>
                    <a:pt x="61" y="34"/>
                  </a:lnTo>
                  <a:lnTo>
                    <a:pt x="60" y="33"/>
                  </a:lnTo>
                  <a:lnTo>
                    <a:pt x="60" y="32"/>
                  </a:lnTo>
                  <a:lnTo>
                    <a:pt x="59" y="30"/>
                  </a:lnTo>
                  <a:lnTo>
                    <a:pt x="59" y="29"/>
                  </a:lnTo>
                  <a:lnTo>
                    <a:pt x="58" y="28"/>
                  </a:lnTo>
                  <a:lnTo>
                    <a:pt x="57" y="26"/>
                  </a:lnTo>
                  <a:lnTo>
                    <a:pt x="56" y="25"/>
                  </a:lnTo>
                  <a:lnTo>
                    <a:pt x="55" y="23"/>
                  </a:lnTo>
                  <a:lnTo>
                    <a:pt x="54" y="22"/>
                  </a:lnTo>
                  <a:lnTo>
                    <a:pt x="52" y="21"/>
                  </a:lnTo>
                  <a:lnTo>
                    <a:pt x="51" y="20"/>
                  </a:lnTo>
                  <a:lnTo>
                    <a:pt x="49" y="19"/>
                  </a:lnTo>
                  <a:lnTo>
                    <a:pt x="46" y="19"/>
                  </a:lnTo>
                  <a:lnTo>
                    <a:pt x="44" y="18"/>
                  </a:lnTo>
                  <a:lnTo>
                    <a:pt x="41" y="18"/>
                  </a:lnTo>
                  <a:lnTo>
                    <a:pt x="40" y="18"/>
                  </a:lnTo>
                  <a:lnTo>
                    <a:pt x="38" y="18"/>
                  </a:lnTo>
                  <a:lnTo>
                    <a:pt x="36" y="19"/>
                  </a:lnTo>
                  <a:lnTo>
                    <a:pt x="34" y="20"/>
                  </a:lnTo>
                  <a:lnTo>
                    <a:pt x="32" y="21"/>
                  </a:lnTo>
                  <a:lnTo>
                    <a:pt x="30" y="22"/>
                  </a:lnTo>
                  <a:lnTo>
                    <a:pt x="28" y="23"/>
                  </a:lnTo>
                  <a:lnTo>
                    <a:pt x="27" y="25"/>
                  </a:lnTo>
                  <a:lnTo>
                    <a:pt x="25" y="27"/>
                  </a:lnTo>
                  <a:lnTo>
                    <a:pt x="24" y="30"/>
                  </a:lnTo>
                  <a:lnTo>
                    <a:pt x="22" y="33"/>
                  </a:lnTo>
                  <a:lnTo>
                    <a:pt x="21" y="36"/>
                  </a:lnTo>
                  <a:lnTo>
                    <a:pt x="20" y="40"/>
                  </a:lnTo>
                  <a:lnTo>
                    <a:pt x="20" y="44"/>
                  </a:lnTo>
                  <a:lnTo>
                    <a:pt x="19" y="48"/>
                  </a:lnTo>
                  <a:lnTo>
                    <a:pt x="19" y="53"/>
                  </a:lnTo>
                  <a:lnTo>
                    <a:pt x="19" y="57"/>
                  </a:lnTo>
                  <a:lnTo>
                    <a:pt x="19" y="60"/>
                  </a:lnTo>
                  <a:lnTo>
                    <a:pt x="20" y="63"/>
                  </a:lnTo>
                  <a:lnTo>
                    <a:pt x="20" y="66"/>
                  </a:lnTo>
                  <a:lnTo>
                    <a:pt x="21" y="69"/>
                  </a:lnTo>
                  <a:lnTo>
                    <a:pt x="22" y="72"/>
                  </a:lnTo>
                  <a:lnTo>
                    <a:pt x="23" y="75"/>
                  </a:lnTo>
                  <a:lnTo>
                    <a:pt x="24" y="77"/>
                  </a:lnTo>
                  <a:lnTo>
                    <a:pt x="26" y="79"/>
                  </a:lnTo>
                  <a:lnTo>
                    <a:pt x="27" y="81"/>
                  </a:lnTo>
                  <a:lnTo>
                    <a:pt x="29" y="83"/>
                  </a:lnTo>
                  <a:lnTo>
                    <a:pt x="31" y="85"/>
                  </a:lnTo>
                  <a:lnTo>
                    <a:pt x="33" y="86"/>
                  </a:lnTo>
                  <a:lnTo>
                    <a:pt x="36" y="87"/>
                  </a:lnTo>
                  <a:lnTo>
                    <a:pt x="38" y="87"/>
                  </a:lnTo>
                  <a:lnTo>
                    <a:pt x="41" y="88"/>
                  </a:lnTo>
                  <a:lnTo>
                    <a:pt x="43" y="87"/>
                  </a:lnTo>
                  <a:lnTo>
                    <a:pt x="45" y="87"/>
                  </a:lnTo>
                  <a:lnTo>
                    <a:pt x="47" y="87"/>
                  </a:lnTo>
                  <a:lnTo>
                    <a:pt x="48" y="86"/>
                  </a:lnTo>
                  <a:lnTo>
                    <a:pt x="50" y="86"/>
                  </a:lnTo>
                  <a:lnTo>
                    <a:pt x="51" y="85"/>
                  </a:lnTo>
                  <a:lnTo>
                    <a:pt x="53" y="84"/>
                  </a:lnTo>
                  <a:lnTo>
                    <a:pt x="54" y="83"/>
                  </a:lnTo>
                  <a:lnTo>
                    <a:pt x="55" y="81"/>
                  </a:lnTo>
                  <a:lnTo>
                    <a:pt x="56" y="80"/>
                  </a:lnTo>
                  <a:lnTo>
                    <a:pt x="57" y="79"/>
                  </a:lnTo>
                  <a:lnTo>
                    <a:pt x="58" y="77"/>
                  </a:lnTo>
                  <a:lnTo>
                    <a:pt x="59" y="75"/>
                  </a:lnTo>
                  <a:lnTo>
                    <a:pt x="60" y="73"/>
                  </a:lnTo>
                  <a:lnTo>
                    <a:pt x="61" y="71"/>
                  </a:lnTo>
                  <a:lnTo>
                    <a:pt x="61" y="69"/>
                  </a:lnTo>
                  <a:lnTo>
                    <a:pt x="80" y="69"/>
                  </a:lnTo>
                  <a:lnTo>
                    <a:pt x="79" y="73"/>
                  </a:lnTo>
                  <a:lnTo>
                    <a:pt x="78" y="77"/>
                  </a:lnTo>
                  <a:lnTo>
                    <a:pt x="77" y="80"/>
                  </a:lnTo>
                  <a:lnTo>
                    <a:pt x="75" y="84"/>
                  </a:lnTo>
                  <a:lnTo>
                    <a:pt x="73" y="87"/>
                  </a:lnTo>
                  <a:lnTo>
                    <a:pt x="72" y="90"/>
                  </a:lnTo>
                  <a:lnTo>
                    <a:pt x="70" y="93"/>
                  </a:lnTo>
                  <a:lnTo>
                    <a:pt x="67" y="95"/>
                  </a:lnTo>
                  <a:lnTo>
                    <a:pt x="65" y="98"/>
                  </a:lnTo>
                  <a:lnTo>
                    <a:pt x="62" y="100"/>
                  </a:lnTo>
                  <a:lnTo>
                    <a:pt x="59" y="101"/>
                  </a:lnTo>
                  <a:lnTo>
                    <a:pt x="56" y="103"/>
                  </a:lnTo>
                  <a:lnTo>
                    <a:pt x="52" y="104"/>
                  </a:lnTo>
                  <a:lnTo>
                    <a:pt x="49" y="105"/>
                  </a:lnTo>
                  <a:lnTo>
                    <a:pt x="45" y="106"/>
                  </a:lnTo>
                  <a:lnTo>
                    <a:pt x="41" y="106"/>
                  </a:lnTo>
                  <a:lnTo>
                    <a:pt x="37" y="105"/>
                  </a:lnTo>
                  <a:lnTo>
                    <a:pt x="32" y="105"/>
                  </a:lnTo>
                  <a:lnTo>
                    <a:pt x="28" y="104"/>
                  </a:lnTo>
                  <a:lnTo>
                    <a:pt x="25" y="102"/>
                  </a:lnTo>
                  <a:lnTo>
                    <a:pt x="21" y="100"/>
                  </a:lnTo>
                  <a:lnTo>
                    <a:pt x="18" y="98"/>
                  </a:lnTo>
                  <a:lnTo>
                    <a:pt x="14" y="95"/>
                  </a:lnTo>
                  <a:lnTo>
                    <a:pt x="12" y="92"/>
                  </a:lnTo>
                  <a:lnTo>
                    <a:pt x="9" y="89"/>
                  </a:lnTo>
                  <a:lnTo>
                    <a:pt x="7" y="85"/>
                  </a:lnTo>
                  <a:lnTo>
                    <a:pt x="5" y="81"/>
                  </a:lnTo>
                  <a:lnTo>
                    <a:pt x="3" y="76"/>
                  </a:lnTo>
                  <a:lnTo>
                    <a:pt x="2" y="71"/>
                  </a:lnTo>
                  <a:lnTo>
                    <a:pt x="1" y="65"/>
                  </a:lnTo>
                  <a:lnTo>
                    <a:pt x="0" y="59"/>
                  </a:lnTo>
                  <a:lnTo>
                    <a:pt x="0" y="53"/>
                  </a:lnTo>
                  <a:lnTo>
                    <a:pt x="0" y="47"/>
                  </a:lnTo>
                  <a:lnTo>
                    <a:pt x="1" y="41"/>
                  </a:lnTo>
                  <a:lnTo>
                    <a:pt x="2" y="35"/>
                  </a:lnTo>
                  <a:lnTo>
                    <a:pt x="3" y="30"/>
                  </a:lnTo>
                  <a:lnTo>
                    <a:pt x="5" y="25"/>
                  </a:lnTo>
                  <a:lnTo>
                    <a:pt x="7" y="21"/>
                  </a:lnTo>
                  <a:lnTo>
                    <a:pt x="9" y="17"/>
                  </a:lnTo>
                  <a:lnTo>
                    <a:pt x="12" y="13"/>
                  </a:lnTo>
                  <a:lnTo>
                    <a:pt x="15" y="10"/>
                  </a:lnTo>
                  <a:lnTo>
                    <a:pt x="18" y="8"/>
                  </a:lnTo>
                  <a:lnTo>
                    <a:pt x="21" y="5"/>
                  </a:lnTo>
                  <a:lnTo>
                    <a:pt x="25" y="3"/>
                  </a:lnTo>
                  <a:lnTo>
                    <a:pt x="29" y="2"/>
                  </a:lnTo>
                  <a:lnTo>
                    <a:pt x="33" y="1"/>
                  </a:lnTo>
                  <a:lnTo>
                    <a:pt x="37" y="0"/>
                  </a:lnTo>
                  <a:lnTo>
                    <a:pt x="41" y="0"/>
                  </a:lnTo>
                  <a:lnTo>
                    <a:pt x="46" y="0"/>
                  </a:lnTo>
                  <a:lnTo>
                    <a:pt x="50" y="1"/>
                  </a:lnTo>
                  <a:lnTo>
                    <a:pt x="54" y="2"/>
                  </a:lnTo>
                  <a:lnTo>
                    <a:pt x="58" y="3"/>
                  </a:lnTo>
                  <a:lnTo>
                    <a:pt x="62" y="5"/>
                  </a:lnTo>
                  <a:lnTo>
                    <a:pt x="65" y="7"/>
                  </a:lnTo>
                  <a:lnTo>
                    <a:pt x="67" y="10"/>
                  </a:lnTo>
                  <a:lnTo>
                    <a:pt x="70" y="12"/>
                  </a:lnTo>
                  <a:lnTo>
                    <a:pt x="72" y="15"/>
                  </a:lnTo>
                  <a:lnTo>
                    <a:pt x="74" y="18"/>
                  </a:lnTo>
                  <a:lnTo>
                    <a:pt x="76" y="21"/>
                  </a:lnTo>
                  <a:lnTo>
                    <a:pt x="77" y="24"/>
                  </a:lnTo>
                  <a:lnTo>
                    <a:pt x="78" y="27"/>
                  </a:lnTo>
                  <a:lnTo>
                    <a:pt x="79" y="30"/>
                  </a:lnTo>
                  <a:lnTo>
                    <a:pt x="79" y="33"/>
                  </a:lnTo>
                  <a:lnTo>
                    <a:pt x="80" y="36"/>
                  </a:lnTo>
                  <a:lnTo>
                    <a:pt x="61" y="36"/>
                  </a:lnTo>
                  <a:close/>
                </a:path>
              </a:pathLst>
            </a:custGeom>
            <a:solidFill>
              <a:srgbClr val="000000"/>
            </a:solidFill>
            <a:ln w="9525">
              <a:noFill/>
              <a:round/>
              <a:headEnd/>
              <a:tailEnd/>
            </a:ln>
          </p:spPr>
          <p:txBody>
            <a:bodyPr/>
            <a:lstStyle/>
            <a:p>
              <a:endParaRPr lang="en-US"/>
            </a:p>
          </p:txBody>
        </p:sp>
        <p:sp>
          <p:nvSpPr>
            <p:cNvPr id="239" name="Freeform 239"/>
            <p:cNvSpPr>
              <a:spLocks noEditPoints="1"/>
            </p:cNvSpPr>
            <p:nvPr/>
          </p:nvSpPr>
          <p:spPr bwMode="auto">
            <a:xfrm>
              <a:off x="2582" y="2855"/>
              <a:ext cx="67" cy="78"/>
            </a:xfrm>
            <a:custGeom>
              <a:avLst/>
              <a:gdLst/>
              <a:ahLst/>
              <a:cxnLst>
                <a:cxn ang="0">
                  <a:pos x="27" y="78"/>
                </a:cxn>
                <a:cxn ang="0">
                  <a:pos x="18" y="74"/>
                </a:cxn>
                <a:cxn ang="0">
                  <a:pos x="10" y="69"/>
                </a:cxn>
                <a:cxn ang="0">
                  <a:pos x="4" y="60"/>
                </a:cxn>
                <a:cxn ang="0">
                  <a:pos x="0" y="48"/>
                </a:cxn>
                <a:cxn ang="0">
                  <a:pos x="0" y="34"/>
                </a:cxn>
                <a:cxn ang="0">
                  <a:pos x="2" y="21"/>
                </a:cxn>
                <a:cxn ang="0">
                  <a:pos x="8" y="12"/>
                </a:cxn>
                <a:cxn ang="0">
                  <a:pos x="15" y="5"/>
                </a:cxn>
                <a:cxn ang="0">
                  <a:pos x="24" y="1"/>
                </a:cxn>
                <a:cxn ang="0">
                  <a:pos x="33" y="0"/>
                </a:cxn>
                <a:cxn ang="0">
                  <a:pos x="43" y="1"/>
                </a:cxn>
                <a:cxn ang="0">
                  <a:pos x="52" y="5"/>
                </a:cxn>
                <a:cxn ang="0">
                  <a:pos x="59" y="12"/>
                </a:cxn>
                <a:cxn ang="0">
                  <a:pos x="64" y="21"/>
                </a:cxn>
                <a:cxn ang="0">
                  <a:pos x="67" y="34"/>
                </a:cxn>
                <a:cxn ang="0">
                  <a:pos x="66" y="48"/>
                </a:cxn>
                <a:cxn ang="0">
                  <a:pos x="63" y="60"/>
                </a:cxn>
                <a:cxn ang="0">
                  <a:pos x="57" y="69"/>
                </a:cxn>
                <a:cxn ang="0">
                  <a:pos x="49" y="74"/>
                </a:cxn>
                <a:cxn ang="0">
                  <a:pos x="40" y="78"/>
                </a:cxn>
                <a:cxn ang="0">
                  <a:pos x="33" y="16"/>
                </a:cxn>
                <a:cxn ang="0">
                  <a:pos x="27" y="18"/>
                </a:cxn>
                <a:cxn ang="0">
                  <a:pos x="23" y="21"/>
                </a:cxn>
                <a:cxn ang="0">
                  <a:pos x="20" y="26"/>
                </a:cxn>
                <a:cxn ang="0">
                  <a:pos x="18" y="31"/>
                </a:cxn>
                <a:cxn ang="0">
                  <a:pos x="18" y="37"/>
                </a:cxn>
                <a:cxn ang="0">
                  <a:pos x="18" y="43"/>
                </a:cxn>
                <a:cxn ang="0">
                  <a:pos x="19" y="48"/>
                </a:cxn>
                <a:cxn ang="0">
                  <a:pos x="21" y="54"/>
                </a:cxn>
                <a:cxn ang="0">
                  <a:pos x="24" y="58"/>
                </a:cxn>
                <a:cxn ang="0">
                  <a:pos x="29" y="61"/>
                </a:cxn>
                <a:cxn ang="0">
                  <a:pos x="36" y="62"/>
                </a:cxn>
                <a:cxn ang="0">
                  <a:pos x="42" y="59"/>
                </a:cxn>
                <a:cxn ang="0">
                  <a:pos x="45" y="55"/>
                </a:cxn>
                <a:cxn ang="0">
                  <a:pos x="48" y="50"/>
                </a:cxn>
                <a:cxn ang="0">
                  <a:pos x="49" y="45"/>
                </a:cxn>
                <a:cxn ang="0">
                  <a:pos x="49" y="39"/>
                </a:cxn>
                <a:cxn ang="0">
                  <a:pos x="49" y="33"/>
                </a:cxn>
                <a:cxn ang="0">
                  <a:pos x="48" y="28"/>
                </a:cxn>
                <a:cxn ang="0">
                  <a:pos x="45" y="22"/>
                </a:cxn>
                <a:cxn ang="0">
                  <a:pos x="42" y="18"/>
                </a:cxn>
                <a:cxn ang="0">
                  <a:pos x="36" y="16"/>
                </a:cxn>
              </a:cxnLst>
              <a:rect l="0" t="0" r="r" b="b"/>
              <a:pathLst>
                <a:path w="67" h="78">
                  <a:moveTo>
                    <a:pt x="33" y="78"/>
                  </a:moveTo>
                  <a:lnTo>
                    <a:pt x="30" y="78"/>
                  </a:lnTo>
                  <a:lnTo>
                    <a:pt x="27" y="78"/>
                  </a:lnTo>
                  <a:lnTo>
                    <a:pt x="24" y="77"/>
                  </a:lnTo>
                  <a:lnTo>
                    <a:pt x="21" y="76"/>
                  </a:lnTo>
                  <a:lnTo>
                    <a:pt x="18" y="74"/>
                  </a:lnTo>
                  <a:lnTo>
                    <a:pt x="15" y="73"/>
                  </a:lnTo>
                  <a:lnTo>
                    <a:pt x="12" y="71"/>
                  </a:lnTo>
                  <a:lnTo>
                    <a:pt x="10" y="69"/>
                  </a:lnTo>
                  <a:lnTo>
                    <a:pt x="8" y="66"/>
                  </a:lnTo>
                  <a:lnTo>
                    <a:pt x="6" y="63"/>
                  </a:lnTo>
                  <a:lnTo>
                    <a:pt x="4" y="60"/>
                  </a:lnTo>
                  <a:lnTo>
                    <a:pt x="2" y="56"/>
                  </a:lnTo>
                  <a:lnTo>
                    <a:pt x="1" y="53"/>
                  </a:lnTo>
                  <a:lnTo>
                    <a:pt x="0" y="48"/>
                  </a:lnTo>
                  <a:lnTo>
                    <a:pt x="0" y="44"/>
                  </a:lnTo>
                  <a:lnTo>
                    <a:pt x="0" y="39"/>
                  </a:lnTo>
                  <a:lnTo>
                    <a:pt x="0" y="34"/>
                  </a:lnTo>
                  <a:lnTo>
                    <a:pt x="0" y="30"/>
                  </a:lnTo>
                  <a:lnTo>
                    <a:pt x="1" y="25"/>
                  </a:lnTo>
                  <a:lnTo>
                    <a:pt x="2" y="21"/>
                  </a:lnTo>
                  <a:lnTo>
                    <a:pt x="4" y="18"/>
                  </a:lnTo>
                  <a:lnTo>
                    <a:pt x="6" y="15"/>
                  </a:lnTo>
                  <a:lnTo>
                    <a:pt x="8" y="12"/>
                  </a:lnTo>
                  <a:lnTo>
                    <a:pt x="10" y="9"/>
                  </a:lnTo>
                  <a:lnTo>
                    <a:pt x="12" y="7"/>
                  </a:lnTo>
                  <a:lnTo>
                    <a:pt x="15" y="5"/>
                  </a:lnTo>
                  <a:lnTo>
                    <a:pt x="18" y="4"/>
                  </a:lnTo>
                  <a:lnTo>
                    <a:pt x="21" y="2"/>
                  </a:lnTo>
                  <a:lnTo>
                    <a:pt x="24" y="1"/>
                  </a:lnTo>
                  <a:lnTo>
                    <a:pt x="27" y="1"/>
                  </a:lnTo>
                  <a:lnTo>
                    <a:pt x="30" y="0"/>
                  </a:lnTo>
                  <a:lnTo>
                    <a:pt x="33" y="0"/>
                  </a:lnTo>
                  <a:lnTo>
                    <a:pt x="37" y="0"/>
                  </a:lnTo>
                  <a:lnTo>
                    <a:pt x="40" y="1"/>
                  </a:lnTo>
                  <a:lnTo>
                    <a:pt x="43" y="1"/>
                  </a:lnTo>
                  <a:lnTo>
                    <a:pt x="46" y="2"/>
                  </a:lnTo>
                  <a:lnTo>
                    <a:pt x="49" y="4"/>
                  </a:lnTo>
                  <a:lnTo>
                    <a:pt x="52" y="5"/>
                  </a:lnTo>
                  <a:lnTo>
                    <a:pt x="54" y="7"/>
                  </a:lnTo>
                  <a:lnTo>
                    <a:pt x="57" y="9"/>
                  </a:lnTo>
                  <a:lnTo>
                    <a:pt x="59" y="12"/>
                  </a:lnTo>
                  <a:lnTo>
                    <a:pt x="61" y="15"/>
                  </a:lnTo>
                  <a:lnTo>
                    <a:pt x="63" y="18"/>
                  </a:lnTo>
                  <a:lnTo>
                    <a:pt x="64" y="21"/>
                  </a:lnTo>
                  <a:lnTo>
                    <a:pt x="66" y="25"/>
                  </a:lnTo>
                  <a:lnTo>
                    <a:pt x="66" y="30"/>
                  </a:lnTo>
                  <a:lnTo>
                    <a:pt x="67" y="34"/>
                  </a:lnTo>
                  <a:lnTo>
                    <a:pt x="67" y="39"/>
                  </a:lnTo>
                  <a:lnTo>
                    <a:pt x="67" y="44"/>
                  </a:lnTo>
                  <a:lnTo>
                    <a:pt x="66" y="48"/>
                  </a:lnTo>
                  <a:lnTo>
                    <a:pt x="66" y="53"/>
                  </a:lnTo>
                  <a:lnTo>
                    <a:pt x="64" y="56"/>
                  </a:lnTo>
                  <a:lnTo>
                    <a:pt x="63" y="60"/>
                  </a:lnTo>
                  <a:lnTo>
                    <a:pt x="61" y="63"/>
                  </a:lnTo>
                  <a:lnTo>
                    <a:pt x="59" y="66"/>
                  </a:lnTo>
                  <a:lnTo>
                    <a:pt x="57" y="69"/>
                  </a:lnTo>
                  <a:lnTo>
                    <a:pt x="54" y="71"/>
                  </a:lnTo>
                  <a:lnTo>
                    <a:pt x="52" y="73"/>
                  </a:lnTo>
                  <a:lnTo>
                    <a:pt x="49" y="74"/>
                  </a:lnTo>
                  <a:lnTo>
                    <a:pt x="46" y="76"/>
                  </a:lnTo>
                  <a:lnTo>
                    <a:pt x="43" y="77"/>
                  </a:lnTo>
                  <a:lnTo>
                    <a:pt x="40" y="78"/>
                  </a:lnTo>
                  <a:lnTo>
                    <a:pt x="37" y="78"/>
                  </a:lnTo>
                  <a:lnTo>
                    <a:pt x="33" y="78"/>
                  </a:lnTo>
                  <a:close/>
                  <a:moveTo>
                    <a:pt x="33" y="16"/>
                  </a:moveTo>
                  <a:lnTo>
                    <a:pt x="31" y="16"/>
                  </a:lnTo>
                  <a:lnTo>
                    <a:pt x="29" y="17"/>
                  </a:lnTo>
                  <a:lnTo>
                    <a:pt x="27" y="18"/>
                  </a:lnTo>
                  <a:lnTo>
                    <a:pt x="25" y="18"/>
                  </a:lnTo>
                  <a:lnTo>
                    <a:pt x="24" y="20"/>
                  </a:lnTo>
                  <a:lnTo>
                    <a:pt x="23" y="21"/>
                  </a:lnTo>
                  <a:lnTo>
                    <a:pt x="21" y="22"/>
                  </a:lnTo>
                  <a:lnTo>
                    <a:pt x="21" y="24"/>
                  </a:lnTo>
                  <a:lnTo>
                    <a:pt x="20" y="26"/>
                  </a:lnTo>
                  <a:lnTo>
                    <a:pt x="19" y="28"/>
                  </a:lnTo>
                  <a:lnTo>
                    <a:pt x="19" y="29"/>
                  </a:lnTo>
                  <a:lnTo>
                    <a:pt x="18" y="31"/>
                  </a:lnTo>
                  <a:lnTo>
                    <a:pt x="18" y="33"/>
                  </a:lnTo>
                  <a:lnTo>
                    <a:pt x="18" y="35"/>
                  </a:lnTo>
                  <a:lnTo>
                    <a:pt x="18" y="37"/>
                  </a:lnTo>
                  <a:lnTo>
                    <a:pt x="18" y="39"/>
                  </a:lnTo>
                  <a:lnTo>
                    <a:pt x="18" y="41"/>
                  </a:lnTo>
                  <a:lnTo>
                    <a:pt x="18" y="43"/>
                  </a:lnTo>
                  <a:lnTo>
                    <a:pt x="18" y="45"/>
                  </a:lnTo>
                  <a:lnTo>
                    <a:pt x="18" y="47"/>
                  </a:lnTo>
                  <a:lnTo>
                    <a:pt x="19" y="48"/>
                  </a:lnTo>
                  <a:lnTo>
                    <a:pt x="19" y="50"/>
                  </a:lnTo>
                  <a:lnTo>
                    <a:pt x="20" y="52"/>
                  </a:lnTo>
                  <a:lnTo>
                    <a:pt x="21" y="54"/>
                  </a:lnTo>
                  <a:lnTo>
                    <a:pt x="21" y="55"/>
                  </a:lnTo>
                  <a:lnTo>
                    <a:pt x="23" y="57"/>
                  </a:lnTo>
                  <a:lnTo>
                    <a:pt x="24" y="58"/>
                  </a:lnTo>
                  <a:lnTo>
                    <a:pt x="25" y="59"/>
                  </a:lnTo>
                  <a:lnTo>
                    <a:pt x="27" y="60"/>
                  </a:lnTo>
                  <a:lnTo>
                    <a:pt x="29" y="61"/>
                  </a:lnTo>
                  <a:lnTo>
                    <a:pt x="31" y="62"/>
                  </a:lnTo>
                  <a:lnTo>
                    <a:pt x="33" y="62"/>
                  </a:lnTo>
                  <a:lnTo>
                    <a:pt x="36" y="62"/>
                  </a:lnTo>
                  <a:lnTo>
                    <a:pt x="38" y="61"/>
                  </a:lnTo>
                  <a:lnTo>
                    <a:pt x="40" y="60"/>
                  </a:lnTo>
                  <a:lnTo>
                    <a:pt x="42" y="59"/>
                  </a:lnTo>
                  <a:lnTo>
                    <a:pt x="43" y="58"/>
                  </a:lnTo>
                  <a:lnTo>
                    <a:pt x="44" y="57"/>
                  </a:lnTo>
                  <a:lnTo>
                    <a:pt x="45" y="55"/>
                  </a:lnTo>
                  <a:lnTo>
                    <a:pt x="46" y="54"/>
                  </a:lnTo>
                  <a:lnTo>
                    <a:pt x="47" y="52"/>
                  </a:lnTo>
                  <a:lnTo>
                    <a:pt x="48" y="50"/>
                  </a:lnTo>
                  <a:lnTo>
                    <a:pt x="48" y="48"/>
                  </a:lnTo>
                  <a:lnTo>
                    <a:pt x="49" y="47"/>
                  </a:lnTo>
                  <a:lnTo>
                    <a:pt x="49" y="45"/>
                  </a:lnTo>
                  <a:lnTo>
                    <a:pt x="49" y="43"/>
                  </a:lnTo>
                  <a:lnTo>
                    <a:pt x="49" y="41"/>
                  </a:lnTo>
                  <a:lnTo>
                    <a:pt x="49" y="39"/>
                  </a:lnTo>
                  <a:lnTo>
                    <a:pt x="49" y="37"/>
                  </a:lnTo>
                  <a:lnTo>
                    <a:pt x="49" y="35"/>
                  </a:lnTo>
                  <a:lnTo>
                    <a:pt x="49" y="33"/>
                  </a:lnTo>
                  <a:lnTo>
                    <a:pt x="49" y="31"/>
                  </a:lnTo>
                  <a:lnTo>
                    <a:pt x="48" y="29"/>
                  </a:lnTo>
                  <a:lnTo>
                    <a:pt x="48" y="28"/>
                  </a:lnTo>
                  <a:lnTo>
                    <a:pt x="47" y="26"/>
                  </a:lnTo>
                  <a:lnTo>
                    <a:pt x="46" y="24"/>
                  </a:lnTo>
                  <a:lnTo>
                    <a:pt x="45" y="22"/>
                  </a:lnTo>
                  <a:lnTo>
                    <a:pt x="44" y="21"/>
                  </a:lnTo>
                  <a:lnTo>
                    <a:pt x="43" y="20"/>
                  </a:lnTo>
                  <a:lnTo>
                    <a:pt x="42" y="18"/>
                  </a:lnTo>
                  <a:lnTo>
                    <a:pt x="40" y="18"/>
                  </a:lnTo>
                  <a:lnTo>
                    <a:pt x="38" y="17"/>
                  </a:lnTo>
                  <a:lnTo>
                    <a:pt x="36" y="16"/>
                  </a:lnTo>
                  <a:lnTo>
                    <a:pt x="33" y="16"/>
                  </a:lnTo>
                  <a:close/>
                </a:path>
              </a:pathLst>
            </a:custGeom>
            <a:solidFill>
              <a:srgbClr val="000000"/>
            </a:solidFill>
            <a:ln w="9525">
              <a:noFill/>
              <a:round/>
              <a:headEnd/>
              <a:tailEnd/>
            </a:ln>
          </p:spPr>
          <p:txBody>
            <a:bodyPr/>
            <a:lstStyle/>
            <a:p>
              <a:endParaRPr lang="en-US"/>
            </a:p>
          </p:txBody>
        </p:sp>
        <p:sp>
          <p:nvSpPr>
            <p:cNvPr id="240" name="Freeform 240"/>
            <p:cNvSpPr>
              <a:spLocks/>
            </p:cNvSpPr>
            <p:nvPr/>
          </p:nvSpPr>
          <p:spPr bwMode="auto">
            <a:xfrm>
              <a:off x="2662" y="2855"/>
              <a:ext cx="59" cy="76"/>
            </a:xfrm>
            <a:custGeom>
              <a:avLst/>
              <a:gdLst/>
              <a:ahLst/>
              <a:cxnLst>
                <a:cxn ang="0">
                  <a:pos x="42" y="76"/>
                </a:cxn>
                <a:cxn ang="0">
                  <a:pos x="42" y="30"/>
                </a:cxn>
                <a:cxn ang="0">
                  <a:pos x="42" y="28"/>
                </a:cxn>
                <a:cxn ang="0">
                  <a:pos x="41" y="25"/>
                </a:cxn>
                <a:cxn ang="0">
                  <a:pos x="41" y="23"/>
                </a:cxn>
                <a:cxn ang="0">
                  <a:pos x="40" y="20"/>
                </a:cxn>
                <a:cxn ang="0">
                  <a:pos x="38" y="19"/>
                </a:cxn>
                <a:cxn ang="0">
                  <a:pos x="36" y="17"/>
                </a:cxn>
                <a:cxn ang="0">
                  <a:pos x="32" y="16"/>
                </a:cxn>
                <a:cxn ang="0">
                  <a:pos x="29" y="16"/>
                </a:cxn>
                <a:cxn ang="0">
                  <a:pos x="26" y="17"/>
                </a:cxn>
                <a:cxn ang="0">
                  <a:pos x="24" y="18"/>
                </a:cxn>
                <a:cxn ang="0">
                  <a:pos x="22" y="20"/>
                </a:cxn>
                <a:cxn ang="0">
                  <a:pos x="20" y="22"/>
                </a:cxn>
                <a:cxn ang="0">
                  <a:pos x="19" y="25"/>
                </a:cxn>
                <a:cxn ang="0">
                  <a:pos x="17" y="28"/>
                </a:cxn>
                <a:cxn ang="0">
                  <a:pos x="17" y="31"/>
                </a:cxn>
                <a:cxn ang="0">
                  <a:pos x="17" y="76"/>
                </a:cxn>
                <a:cxn ang="0">
                  <a:pos x="0" y="2"/>
                </a:cxn>
                <a:cxn ang="0">
                  <a:pos x="16" y="13"/>
                </a:cxn>
                <a:cxn ang="0">
                  <a:pos x="17" y="12"/>
                </a:cxn>
                <a:cxn ang="0">
                  <a:pos x="18" y="10"/>
                </a:cxn>
                <a:cxn ang="0">
                  <a:pos x="19" y="8"/>
                </a:cxn>
                <a:cxn ang="0">
                  <a:pos x="21" y="6"/>
                </a:cxn>
                <a:cxn ang="0">
                  <a:pos x="24" y="4"/>
                </a:cxn>
                <a:cxn ang="0">
                  <a:pos x="26" y="2"/>
                </a:cxn>
                <a:cxn ang="0">
                  <a:pos x="30" y="1"/>
                </a:cxn>
                <a:cxn ang="0">
                  <a:pos x="34" y="0"/>
                </a:cxn>
                <a:cxn ang="0">
                  <a:pos x="39" y="0"/>
                </a:cxn>
                <a:cxn ang="0">
                  <a:pos x="43" y="1"/>
                </a:cxn>
                <a:cxn ang="0">
                  <a:pos x="47" y="2"/>
                </a:cxn>
                <a:cxn ang="0">
                  <a:pos x="51" y="5"/>
                </a:cxn>
                <a:cxn ang="0">
                  <a:pos x="54" y="8"/>
                </a:cxn>
                <a:cxn ang="0">
                  <a:pos x="56" y="12"/>
                </a:cxn>
                <a:cxn ang="0">
                  <a:pos x="58" y="16"/>
                </a:cxn>
                <a:cxn ang="0">
                  <a:pos x="59" y="22"/>
                </a:cxn>
                <a:cxn ang="0">
                  <a:pos x="59" y="76"/>
                </a:cxn>
              </a:cxnLst>
              <a:rect l="0" t="0" r="r" b="b"/>
              <a:pathLst>
                <a:path w="59" h="76">
                  <a:moveTo>
                    <a:pt x="59" y="76"/>
                  </a:moveTo>
                  <a:lnTo>
                    <a:pt x="42" y="76"/>
                  </a:lnTo>
                  <a:lnTo>
                    <a:pt x="42" y="31"/>
                  </a:lnTo>
                  <a:lnTo>
                    <a:pt x="42" y="30"/>
                  </a:lnTo>
                  <a:lnTo>
                    <a:pt x="42" y="29"/>
                  </a:lnTo>
                  <a:lnTo>
                    <a:pt x="42" y="28"/>
                  </a:lnTo>
                  <a:lnTo>
                    <a:pt x="41" y="26"/>
                  </a:lnTo>
                  <a:lnTo>
                    <a:pt x="41" y="25"/>
                  </a:lnTo>
                  <a:lnTo>
                    <a:pt x="41" y="24"/>
                  </a:lnTo>
                  <a:lnTo>
                    <a:pt x="41" y="23"/>
                  </a:lnTo>
                  <a:lnTo>
                    <a:pt x="40" y="21"/>
                  </a:lnTo>
                  <a:lnTo>
                    <a:pt x="40" y="20"/>
                  </a:lnTo>
                  <a:lnTo>
                    <a:pt x="39" y="20"/>
                  </a:lnTo>
                  <a:lnTo>
                    <a:pt x="38" y="19"/>
                  </a:lnTo>
                  <a:lnTo>
                    <a:pt x="37" y="18"/>
                  </a:lnTo>
                  <a:lnTo>
                    <a:pt x="36" y="17"/>
                  </a:lnTo>
                  <a:lnTo>
                    <a:pt x="34" y="17"/>
                  </a:lnTo>
                  <a:lnTo>
                    <a:pt x="32" y="16"/>
                  </a:lnTo>
                  <a:lnTo>
                    <a:pt x="31" y="16"/>
                  </a:lnTo>
                  <a:lnTo>
                    <a:pt x="29" y="16"/>
                  </a:lnTo>
                  <a:lnTo>
                    <a:pt x="28" y="17"/>
                  </a:lnTo>
                  <a:lnTo>
                    <a:pt x="26" y="17"/>
                  </a:lnTo>
                  <a:lnTo>
                    <a:pt x="25" y="17"/>
                  </a:lnTo>
                  <a:lnTo>
                    <a:pt x="24" y="18"/>
                  </a:lnTo>
                  <a:lnTo>
                    <a:pt x="23" y="19"/>
                  </a:lnTo>
                  <a:lnTo>
                    <a:pt x="22" y="20"/>
                  </a:lnTo>
                  <a:lnTo>
                    <a:pt x="21" y="21"/>
                  </a:lnTo>
                  <a:lnTo>
                    <a:pt x="20" y="22"/>
                  </a:lnTo>
                  <a:lnTo>
                    <a:pt x="19" y="23"/>
                  </a:lnTo>
                  <a:lnTo>
                    <a:pt x="19" y="25"/>
                  </a:lnTo>
                  <a:lnTo>
                    <a:pt x="18" y="26"/>
                  </a:lnTo>
                  <a:lnTo>
                    <a:pt x="17" y="28"/>
                  </a:lnTo>
                  <a:lnTo>
                    <a:pt x="17" y="29"/>
                  </a:lnTo>
                  <a:lnTo>
                    <a:pt x="17" y="31"/>
                  </a:lnTo>
                  <a:lnTo>
                    <a:pt x="17" y="34"/>
                  </a:lnTo>
                  <a:lnTo>
                    <a:pt x="17" y="76"/>
                  </a:lnTo>
                  <a:lnTo>
                    <a:pt x="0" y="76"/>
                  </a:lnTo>
                  <a:lnTo>
                    <a:pt x="0" y="2"/>
                  </a:lnTo>
                  <a:lnTo>
                    <a:pt x="16" y="2"/>
                  </a:lnTo>
                  <a:lnTo>
                    <a:pt x="16" y="13"/>
                  </a:lnTo>
                  <a:lnTo>
                    <a:pt x="16" y="13"/>
                  </a:lnTo>
                  <a:lnTo>
                    <a:pt x="17" y="12"/>
                  </a:lnTo>
                  <a:lnTo>
                    <a:pt x="17" y="11"/>
                  </a:lnTo>
                  <a:lnTo>
                    <a:pt x="18" y="10"/>
                  </a:lnTo>
                  <a:lnTo>
                    <a:pt x="19" y="9"/>
                  </a:lnTo>
                  <a:lnTo>
                    <a:pt x="19" y="8"/>
                  </a:lnTo>
                  <a:lnTo>
                    <a:pt x="20" y="7"/>
                  </a:lnTo>
                  <a:lnTo>
                    <a:pt x="21" y="6"/>
                  </a:lnTo>
                  <a:lnTo>
                    <a:pt x="22" y="5"/>
                  </a:lnTo>
                  <a:lnTo>
                    <a:pt x="24" y="4"/>
                  </a:lnTo>
                  <a:lnTo>
                    <a:pt x="25" y="3"/>
                  </a:lnTo>
                  <a:lnTo>
                    <a:pt x="26" y="2"/>
                  </a:lnTo>
                  <a:lnTo>
                    <a:pt x="28" y="1"/>
                  </a:lnTo>
                  <a:lnTo>
                    <a:pt x="30" y="1"/>
                  </a:lnTo>
                  <a:lnTo>
                    <a:pt x="32" y="0"/>
                  </a:lnTo>
                  <a:lnTo>
                    <a:pt x="34" y="0"/>
                  </a:lnTo>
                  <a:lnTo>
                    <a:pt x="36" y="0"/>
                  </a:lnTo>
                  <a:lnTo>
                    <a:pt x="39" y="0"/>
                  </a:lnTo>
                  <a:lnTo>
                    <a:pt x="41" y="0"/>
                  </a:lnTo>
                  <a:lnTo>
                    <a:pt x="43" y="1"/>
                  </a:lnTo>
                  <a:lnTo>
                    <a:pt x="45" y="1"/>
                  </a:lnTo>
                  <a:lnTo>
                    <a:pt x="47" y="2"/>
                  </a:lnTo>
                  <a:lnTo>
                    <a:pt x="49" y="4"/>
                  </a:lnTo>
                  <a:lnTo>
                    <a:pt x="51" y="5"/>
                  </a:lnTo>
                  <a:lnTo>
                    <a:pt x="53" y="6"/>
                  </a:lnTo>
                  <a:lnTo>
                    <a:pt x="54" y="8"/>
                  </a:lnTo>
                  <a:lnTo>
                    <a:pt x="55" y="10"/>
                  </a:lnTo>
                  <a:lnTo>
                    <a:pt x="56" y="12"/>
                  </a:lnTo>
                  <a:lnTo>
                    <a:pt x="57" y="14"/>
                  </a:lnTo>
                  <a:lnTo>
                    <a:pt x="58" y="16"/>
                  </a:lnTo>
                  <a:lnTo>
                    <a:pt x="59" y="19"/>
                  </a:lnTo>
                  <a:lnTo>
                    <a:pt x="59" y="22"/>
                  </a:lnTo>
                  <a:lnTo>
                    <a:pt x="59" y="25"/>
                  </a:lnTo>
                  <a:lnTo>
                    <a:pt x="59" y="76"/>
                  </a:lnTo>
                  <a:close/>
                </a:path>
              </a:pathLst>
            </a:custGeom>
            <a:solidFill>
              <a:srgbClr val="000000"/>
            </a:solidFill>
            <a:ln w="9525">
              <a:noFill/>
              <a:round/>
              <a:headEnd/>
              <a:tailEnd/>
            </a:ln>
          </p:spPr>
          <p:txBody>
            <a:bodyPr/>
            <a:lstStyle/>
            <a:p>
              <a:endParaRPr lang="en-US"/>
            </a:p>
          </p:txBody>
        </p:sp>
        <p:sp>
          <p:nvSpPr>
            <p:cNvPr id="241" name="Freeform 241"/>
            <p:cNvSpPr>
              <a:spLocks/>
            </p:cNvSpPr>
            <p:nvPr/>
          </p:nvSpPr>
          <p:spPr bwMode="auto">
            <a:xfrm>
              <a:off x="2730" y="2837"/>
              <a:ext cx="38" cy="95"/>
            </a:xfrm>
            <a:custGeom>
              <a:avLst/>
              <a:gdLst/>
              <a:ahLst/>
              <a:cxnLst>
                <a:cxn ang="0">
                  <a:pos x="38" y="20"/>
                </a:cxn>
                <a:cxn ang="0">
                  <a:pos x="27" y="34"/>
                </a:cxn>
                <a:cxn ang="0">
                  <a:pos x="27" y="75"/>
                </a:cxn>
                <a:cxn ang="0">
                  <a:pos x="27" y="76"/>
                </a:cxn>
                <a:cxn ang="0">
                  <a:pos x="27" y="77"/>
                </a:cxn>
                <a:cxn ang="0">
                  <a:pos x="28" y="78"/>
                </a:cxn>
                <a:cxn ang="0">
                  <a:pos x="28" y="79"/>
                </a:cxn>
                <a:cxn ang="0">
                  <a:pos x="29" y="80"/>
                </a:cxn>
                <a:cxn ang="0">
                  <a:pos x="31" y="80"/>
                </a:cxn>
                <a:cxn ang="0">
                  <a:pos x="33" y="80"/>
                </a:cxn>
                <a:cxn ang="0">
                  <a:pos x="34" y="80"/>
                </a:cxn>
                <a:cxn ang="0">
                  <a:pos x="35" y="80"/>
                </a:cxn>
                <a:cxn ang="0">
                  <a:pos x="35" y="80"/>
                </a:cxn>
                <a:cxn ang="0">
                  <a:pos x="36" y="80"/>
                </a:cxn>
                <a:cxn ang="0">
                  <a:pos x="36" y="80"/>
                </a:cxn>
                <a:cxn ang="0">
                  <a:pos x="36" y="80"/>
                </a:cxn>
                <a:cxn ang="0">
                  <a:pos x="37" y="80"/>
                </a:cxn>
                <a:cxn ang="0">
                  <a:pos x="37" y="80"/>
                </a:cxn>
                <a:cxn ang="0">
                  <a:pos x="38" y="95"/>
                </a:cxn>
                <a:cxn ang="0">
                  <a:pos x="37" y="95"/>
                </a:cxn>
                <a:cxn ang="0">
                  <a:pos x="36" y="95"/>
                </a:cxn>
                <a:cxn ang="0">
                  <a:pos x="35" y="95"/>
                </a:cxn>
                <a:cxn ang="0">
                  <a:pos x="34" y="95"/>
                </a:cxn>
                <a:cxn ang="0">
                  <a:pos x="33" y="95"/>
                </a:cxn>
                <a:cxn ang="0">
                  <a:pos x="32" y="95"/>
                </a:cxn>
                <a:cxn ang="0">
                  <a:pos x="30" y="95"/>
                </a:cxn>
                <a:cxn ang="0">
                  <a:pos x="30" y="95"/>
                </a:cxn>
                <a:cxn ang="0">
                  <a:pos x="24" y="95"/>
                </a:cxn>
                <a:cxn ang="0">
                  <a:pos x="20" y="94"/>
                </a:cxn>
                <a:cxn ang="0">
                  <a:pos x="16" y="93"/>
                </a:cxn>
                <a:cxn ang="0">
                  <a:pos x="14" y="91"/>
                </a:cxn>
                <a:cxn ang="0">
                  <a:pos x="12" y="89"/>
                </a:cxn>
                <a:cxn ang="0">
                  <a:pos x="10" y="87"/>
                </a:cxn>
                <a:cxn ang="0">
                  <a:pos x="10" y="84"/>
                </a:cxn>
                <a:cxn ang="0">
                  <a:pos x="9" y="81"/>
                </a:cxn>
                <a:cxn ang="0">
                  <a:pos x="9" y="34"/>
                </a:cxn>
                <a:cxn ang="0">
                  <a:pos x="0" y="20"/>
                </a:cxn>
                <a:cxn ang="0">
                  <a:pos x="9" y="0"/>
                </a:cxn>
                <a:cxn ang="0">
                  <a:pos x="27" y="20"/>
                </a:cxn>
              </a:cxnLst>
              <a:rect l="0" t="0" r="r" b="b"/>
              <a:pathLst>
                <a:path w="38" h="95">
                  <a:moveTo>
                    <a:pt x="27" y="20"/>
                  </a:moveTo>
                  <a:lnTo>
                    <a:pt x="38" y="20"/>
                  </a:lnTo>
                  <a:lnTo>
                    <a:pt x="38" y="34"/>
                  </a:lnTo>
                  <a:lnTo>
                    <a:pt x="27" y="34"/>
                  </a:lnTo>
                  <a:lnTo>
                    <a:pt x="27" y="74"/>
                  </a:lnTo>
                  <a:lnTo>
                    <a:pt x="27" y="75"/>
                  </a:lnTo>
                  <a:lnTo>
                    <a:pt x="27" y="76"/>
                  </a:lnTo>
                  <a:lnTo>
                    <a:pt x="27" y="76"/>
                  </a:lnTo>
                  <a:lnTo>
                    <a:pt x="27" y="77"/>
                  </a:lnTo>
                  <a:lnTo>
                    <a:pt x="27" y="77"/>
                  </a:lnTo>
                  <a:lnTo>
                    <a:pt x="27" y="78"/>
                  </a:lnTo>
                  <a:lnTo>
                    <a:pt x="28" y="78"/>
                  </a:lnTo>
                  <a:lnTo>
                    <a:pt x="28" y="79"/>
                  </a:lnTo>
                  <a:lnTo>
                    <a:pt x="28" y="79"/>
                  </a:lnTo>
                  <a:lnTo>
                    <a:pt x="29" y="79"/>
                  </a:lnTo>
                  <a:lnTo>
                    <a:pt x="29" y="80"/>
                  </a:lnTo>
                  <a:lnTo>
                    <a:pt x="30" y="80"/>
                  </a:lnTo>
                  <a:lnTo>
                    <a:pt x="31" y="80"/>
                  </a:lnTo>
                  <a:lnTo>
                    <a:pt x="32" y="80"/>
                  </a:lnTo>
                  <a:lnTo>
                    <a:pt x="33" y="80"/>
                  </a:lnTo>
                  <a:lnTo>
                    <a:pt x="34" y="80"/>
                  </a:lnTo>
                  <a:lnTo>
                    <a:pt x="34" y="80"/>
                  </a:lnTo>
                  <a:lnTo>
                    <a:pt x="34" y="80"/>
                  </a:lnTo>
                  <a:lnTo>
                    <a:pt x="35" y="80"/>
                  </a:lnTo>
                  <a:lnTo>
                    <a:pt x="35" y="80"/>
                  </a:lnTo>
                  <a:lnTo>
                    <a:pt x="35" y="80"/>
                  </a:lnTo>
                  <a:lnTo>
                    <a:pt x="35" y="80"/>
                  </a:lnTo>
                  <a:lnTo>
                    <a:pt x="36" y="80"/>
                  </a:lnTo>
                  <a:lnTo>
                    <a:pt x="36" y="80"/>
                  </a:lnTo>
                  <a:lnTo>
                    <a:pt x="36" y="80"/>
                  </a:lnTo>
                  <a:lnTo>
                    <a:pt x="36" y="80"/>
                  </a:lnTo>
                  <a:lnTo>
                    <a:pt x="36" y="80"/>
                  </a:lnTo>
                  <a:lnTo>
                    <a:pt x="37" y="80"/>
                  </a:lnTo>
                  <a:lnTo>
                    <a:pt x="37" y="80"/>
                  </a:lnTo>
                  <a:lnTo>
                    <a:pt x="37" y="80"/>
                  </a:lnTo>
                  <a:lnTo>
                    <a:pt x="37" y="80"/>
                  </a:lnTo>
                  <a:lnTo>
                    <a:pt x="38" y="80"/>
                  </a:lnTo>
                  <a:lnTo>
                    <a:pt x="38" y="95"/>
                  </a:lnTo>
                  <a:lnTo>
                    <a:pt x="37" y="95"/>
                  </a:lnTo>
                  <a:lnTo>
                    <a:pt x="37" y="95"/>
                  </a:lnTo>
                  <a:lnTo>
                    <a:pt x="36" y="95"/>
                  </a:lnTo>
                  <a:lnTo>
                    <a:pt x="36" y="95"/>
                  </a:lnTo>
                  <a:lnTo>
                    <a:pt x="35" y="95"/>
                  </a:lnTo>
                  <a:lnTo>
                    <a:pt x="35" y="95"/>
                  </a:lnTo>
                  <a:lnTo>
                    <a:pt x="34" y="95"/>
                  </a:lnTo>
                  <a:lnTo>
                    <a:pt x="34" y="95"/>
                  </a:lnTo>
                  <a:lnTo>
                    <a:pt x="33" y="95"/>
                  </a:lnTo>
                  <a:lnTo>
                    <a:pt x="33" y="95"/>
                  </a:lnTo>
                  <a:lnTo>
                    <a:pt x="32" y="95"/>
                  </a:lnTo>
                  <a:lnTo>
                    <a:pt x="32" y="95"/>
                  </a:lnTo>
                  <a:lnTo>
                    <a:pt x="31" y="95"/>
                  </a:lnTo>
                  <a:lnTo>
                    <a:pt x="30" y="95"/>
                  </a:lnTo>
                  <a:lnTo>
                    <a:pt x="30" y="95"/>
                  </a:lnTo>
                  <a:lnTo>
                    <a:pt x="30" y="95"/>
                  </a:lnTo>
                  <a:lnTo>
                    <a:pt x="27" y="95"/>
                  </a:lnTo>
                  <a:lnTo>
                    <a:pt x="24" y="95"/>
                  </a:lnTo>
                  <a:lnTo>
                    <a:pt x="22" y="95"/>
                  </a:lnTo>
                  <a:lnTo>
                    <a:pt x="20" y="94"/>
                  </a:lnTo>
                  <a:lnTo>
                    <a:pt x="18" y="94"/>
                  </a:lnTo>
                  <a:lnTo>
                    <a:pt x="16" y="93"/>
                  </a:lnTo>
                  <a:lnTo>
                    <a:pt x="15" y="92"/>
                  </a:lnTo>
                  <a:lnTo>
                    <a:pt x="14" y="91"/>
                  </a:lnTo>
                  <a:lnTo>
                    <a:pt x="13" y="91"/>
                  </a:lnTo>
                  <a:lnTo>
                    <a:pt x="12" y="89"/>
                  </a:lnTo>
                  <a:lnTo>
                    <a:pt x="11" y="88"/>
                  </a:lnTo>
                  <a:lnTo>
                    <a:pt x="10" y="87"/>
                  </a:lnTo>
                  <a:lnTo>
                    <a:pt x="10" y="85"/>
                  </a:lnTo>
                  <a:lnTo>
                    <a:pt x="10" y="84"/>
                  </a:lnTo>
                  <a:lnTo>
                    <a:pt x="9" y="82"/>
                  </a:lnTo>
                  <a:lnTo>
                    <a:pt x="9" y="81"/>
                  </a:lnTo>
                  <a:lnTo>
                    <a:pt x="9" y="79"/>
                  </a:lnTo>
                  <a:lnTo>
                    <a:pt x="9" y="34"/>
                  </a:lnTo>
                  <a:lnTo>
                    <a:pt x="0" y="34"/>
                  </a:lnTo>
                  <a:lnTo>
                    <a:pt x="0" y="20"/>
                  </a:lnTo>
                  <a:lnTo>
                    <a:pt x="9" y="20"/>
                  </a:lnTo>
                  <a:lnTo>
                    <a:pt x="9" y="0"/>
                  </a:lnTo>
                  <a:lnTo>
                    <a:pt x="27" y="0"/>
                  </a:lnTo>
                  <a:lnTo>
                    <a:pt x="27" y="20"/>
                  </a:lnTo>
                  <a:close/>
                </a:path>
              </a:pathLst>
            </a:custGeom>
            <a:solidFill>
              <a:srgbClr val="000000"/>
            </a:solidFill>
            <a:ln w="9525">
              <a:noFill/>
              <a:round/>
              <a:headEnd/>
              <a:tailEnd/>
            </a:ln>
          </p:spPr>
          <p:txBody>
            <a:bodyPr/>
            <a:lstStyle/>
            <a:p>
              <a:endParaRPr lang="en-US"/>
            </a:p>
          </p:txBody>
        </p:sp>
        <p:sp>
          <p:nvSpPr>
            <p:cNvPr id="242" name="Freeform 242"/>
            <p:cNvSpPr>
              <a:spLocks/>
            </p:cNvSpPr>
            <p:nvPr/>
          </p:nvSpPr>
          <p:spPr bwMode="auto">
            <a:xfrm>
              <a:off x="2779" y="2855"/>
              <a:ext cx="38" cy="76"/>
            </a:xfrm>
            <a:custGeom>
              <a:avLst/>
              <a:gdLst/>
              <a:ahLst/>
              <a:cxnLst>
                <a:cxn ang="0">
                  <a:pos x="16" y="2"/>
                </a:cxn>
                <a:cxn ang="0">
                  <a:pos x="17" y="15"/>
                </a:cxn>
                <a:cxn ang="0">
                  <a:pos x="18" y="12"/>
                </a:cxn>
                <a:cxn ang="0">
                  <a:pos x="19" y="9"/>
                </a:cxn>
                <a:cxn ang="0">
                  <a:pos x="21" y="7"/>
                </a:cxn>
                <a:cxn ang="0">
                  <a:pos x="23" y="4"/>
                </a:cxn>
                <a:cxn ang="0">
                  <a:pos x="25" y="3"/>
                </a:cxn>
                <a:cxn ang="0">
                  <a:pos x="28" y="1"/>
                </a:cxn>
                <a:cxn ang="0">
                  <a:pos x="31" y="0"/>
                </a:cxn>
                <a:cxn ang="0">
                  <a:pos x="35" y="0"/>
                </a:cxn>
                <a:cxn ang="0">
                  <a:pos x="35" y="0"/>
                </a:cxn>
                <a:cxn ang="0">
                  <a:pos x="36" y="0"/>
                </a:cxn>
                <a:cxn ang="0">
                  <a:pos x="36" y="0"/>
                </a:cxn>
                <a:cxn ang="0">
                  <a:pos x="36" y="0"/>
                </a:cxn>
                <a:cxn ang="0">
                  <a:pos x="37" y="0"/>
                </a:cxn>
                <a:cxn ang="0">
                  <a:pos x="37" y="0"/>
                </a:cxn>
                <a:cxn ang="0">
                  <a:pos x="38" y="0"/>
                </a:cxn>
                <a:cxn ang="0">
                  <a:pos x="38" y="0"/>
                </a:cxn>
                <a:cxn ang="0">
                  <a:pos x="38" y="20"/>
                </a:cxn>
                <a:cxn ang="0">
                  <a:pos x="37" y="20"/>
                </a:cxn>
                <a:cxn ang="0">
                  <a:pos x="36" y="20"/>
                </a:cxn>
                <a:cxn ang="0">
                  <a:pos x="36" y="20"/>
                </a:cxn>
                <a:cxn ang="0">
                  <a:pos x="35" y="20"/>
                </a:cxn>
                <a:cxn ang="0">
                  <a:pos x="35" y="20"/>
                </a:cxn>
                <a:cxn ang="0">
                  <a:pos x="34" y="20"/>
                </a:cxn>
                <a:cxn ang="0">
                  <a:pos x="33" y="20"/>
                </a:cxn>
                <a:cxn ang="0">
                  <a:pos x="30" y="20"/>
                </a:cxn>
                <a:cxn ang="0">
                  <a:pos x="27" y="21"/>
                </a:cxn>
                <a:cxn ang="0">
                  <a:pos x="23" y="22"/>
                </a:cxn>
                <a:cxn ang="0">
                  <a:pos x="21" y="24"/>
                </a:cxn>
                <a:cxn ang="0">
                  <a:pos x="19" y="27"/>
                </a:cxn>
                <a:cxn ang="0">
                  <a:pos x="18" y="30"/>
                </a:cxn>
                <a:cxn ang="0">
                  <a:pos x="17" y="33"/>
                </a:cxn>
                <a:cxn ang="0">
                  <a:pos x="17" y="36"/>
                </a:cxn>
                <a:cxn ang="0">
                  <a:pos x="17" y="76"/>
                </a:cxn>
                <a:cxn ang="0">
                  <a:pos x="0" y="2"/>
                </a:cxn>
              </a:cxnLst>
              <a:rect l="0" t="0" r="r" b="b"/>
              <a:pathLst>
                <a:path w="38" h="76">
                  <a:moveTo>
                    <a:pt x="0" y="2"/>
                  </a:moveTo>
                  <a:lnTo>
                    <a:pt x="16" y="2"/>
                  </a:lnTo>
                  <a:lnTo>
                    <a:pt x="16" y="15"/>
                  </a:lnTo>
                  <a:lnTo>
                    <a:pt x="17" y="15"/>
                  </a:lnTo>
                  <a:lnTo>
                    <a:pt x="17" y="13"/>
                  </a:lnTo>
                  <a:lnTo>
                    <a:pt x="18" y="12"/>
                  </a:lnTo>
                  <a:lnTo>
                    <a:pt x="19" y="10"/>
                  </a:lnTo>
                  <a:lnTo>
                    <a:pt x="19" y="9"/>
                  </a:lnTo>
                  <a:lnTo>
                    <a:pt x="20" y="8"/>
                  </a:lnTo>
                  <a:lnTo>
                    <a:pt x="21" y="7"/>
                  </a:lnTo>
                  <a:lnTo>
                    <a:pt x="22" y="5"/>
                  </a:lnTo>
                  <a:lnTo>
                    <a:pt x="23" y="4"/>
                  </a:lnTo>
                  <a:lnTo>
                    <a:pt x="24" y="4"/>
                  </a:lnTo>
                  <a:lnTo>
                    <a:pt x="25" y="3"/>
                  </a:lnTo>
                  <a:lnTo>
                    <a:pt x="27" y="2"/>
                  </a:lnTo>
                  <a:lnTo>
                    <a:pt x="28" y="1"/>
                  </a:lnTo>
                  <a:lnTo>
                    <a:pt x="29" y="1"/>
                  </a:lnTo>
                  <a:lnTo>
                    <a:pt x="31" y="0"/>
                  </a:lnTo>
                  <a:lnTo>
                    <a:pt x="33" y="0"/>
                  </a:lnTo>
                  <a:lnTo>
                    <a:pt x="35" y="0"/>
                  </a:lnTo>
                  <a:lnTo>
                    <a:pt x="35" y="0"/>
                  </a:lnTo>
                  <a:lnTo>
                    <a:pt x="35" y="0"/>
                  </a:lnTo>
                  <a:lnTo>
                    <a:pt x="35" y="0"/>
                  </a:lnTo>
                  <a:lnTo>
                    <a:pt x="36" y="0"/>
                  </a:lnTo>
                  <a:lnTo>
                    <a:pt x="36" y="0"/>
                  </a:lnTo>
                  <a:lnTo>
                    <a:pt x="36" y="0"/>
                  </a:lnTo>
                  <a:lnTo>
                    <a:pt x="36" y="0"/>
                  </a:lnTo>
                  <a:lnTo>
                    <a:pt x="36" y="0"/>
                  </a:lnTo>
                  <a:lnTo>
                    <a:pt x="36" y="0"/>
                  </a:lnTo>
                  <a:lnTo>
                    <a:pt x="37" y="0"/>
                  </a:lnTo>
                  <a:lnTo>
                    <a:pt x="37" y="0"/>
                  </a:lnTo>
                  <a:lnTo>
                    <a:pt x="37" y="0"/>
                  </a:lnTo>
                  <a:lnTo>
                    <a:pt x="37" y="0"/>
                  </a:lnTo>
                  <a:lnTo>
                    <a:pt x="38" y="0"/>
                  </a:lnTo>
                  <a:lnTo>
                    <a:pt x="38" y="0"/>
                  </a:lnTo>
                  <a:lnTo>
                    <a:pt x="38" y="0"/>
                  </a:lnTo>
                  <a:lnTo>
                    <a:pt x="38" y="20"/>
                  </a:lnTo>
                  <a:lnTo>
                    <a:pt x="38" y="20"/>
                  </a:lnTo>
                  <a:lnTo>
                    <a:pt x="37" y="20"/>
                  </a:lnTo>
                  <a:lnTo>
                    <a:pt x="37" y="20"/>
                  </a:lnTo>
                  <a:lnTo>
                    <a:pt x="37" y="20"/>
                  </a:lnTo>
                  <a:lnTo>
                    <a:pt x="36" y="20"/>
                  </a:lnTo>
                  <a:lnTo>
                    <a:pt x="36" y="20"/>
                  </a:lnTo>
                  <a:lnTo>
                    <a:pt x="36" y="20"/>
                  </a:lnTo>
                  <a:lnTo>
                    <a:pt x="36" y="20"/>
                  </a:lnTo>
                  <a:lnTo>
                    <a:pt x="35" y="20"/>
                  </a:lnTo>
                  <a:lnTo>
                    <a:pt x="35" y="20"/>
                  </a:lnTo>
                  <a:lnTo>
                    <a:pt x="35" y="20"/>
                  </a:lnTo>
                  <a:lnTo>
                    <a:pt x="34" y="20"/>
                  </a:lnTo>
                  <a:lnTo>
                    <a:pt x="34" y="20"/>
                  </a:lnTo>
                  <a:lnTo>
                    <a:pt x="34" y="20"/>
                  </a:lnTo>
                  <a:lnTo>
                    <a:pt x="33" y="20"/>
                  </a:lnTo>
                  <a:lnTo>
                    <a:pt x="33" y="20"/>
                  </a:lnTo>
                  <a:lnTo>
                    <a:pt x="30" y="20"/>
                  </a:lnTo>
                  <a:lnTo>
                    <a:pt x="28" y="20"/>
                  </a:lnTo>
                  <a:lnTo>
                    <a:pt x="27" y="21"/>
                  </a:lnTo>
                  <a:lnTo>
                    <a:pt x="25" y="21"/>
                  </a:lnTo>
                  <a:lnTo>
                    <a:pt x="23" y="22"/>
                  </a:lnTo>
                  <a:lnTo>
                    <a:pt x="22" y="23"/>
                  </a:lnTo>
                  <a:lnTo>
                    <a:pt x="21" y="24"/>
                  </a:lnTo>
                  <a:lnTo>
                    <a:pt x="20" y="25"/>
                  </a:lnTo>
                  <a:lnTo>
                    <a:pt x="19" y="27"/>
                  </a:lnTo>
                  <a:lnTo>
                    <a:pt x="18" y="28"/>
                  </a:lnTo>
                  <a:lnTo>
                    <a:pt x="18" y="30"/>
                  </a:lnTo>
                  <a:lnTo>
                    <a:pt x="18" y="31"/>
                  </a:lnTo>
                  <a:lnTo>
                    <a:pt x="17" y="33"/>
                  </a:lnTo>
                  <a:lnTo>
                    <a:pt x="17" y="34"/>
                  </a:lnTo>
                  <a:lnTo>
                    <a:pt x="17" y="36"/>
                  </a:lnTo>
                  <a:lnTo>
                    <a:pt x="17" y="37"/>
                  </a:lnTo>
                  <a:lnTo>
                    <a:pt x="17" y="76"/>
                  </a:lnTo>
                  <a:lnTo>
                    <a:pt x="0" y="76"/>
                  </a:lnTo>
                  <a:lnTo>
                    <a:pt x="0" y="2"/>
                  </a:lnTo>
                  <a:close/>
                </a:path>
              </a:pathLst>
            </a:custGeom>
            <a:solidFill>
              <a:srgbClr val="000000"/>
            </a:solidFill>
            <a:ln w="9525">
              <a:noFill/>
              <a:round/>
              <a:headEnd/>
              <a:tailEnd/>
            </a:ln>
          </p:spPr>
          <p:txBody>
            <a:bodyPr/>
            <a:lstStyle/>
            <a:p>
              <a:endParaRPr lang="en-US"/>
            </a:p>
          </p:txBody>
        </p:sp>
        <p:sp>
          <p:nvSpPr>
            <p:cNvPr id="243" name="Freeform 243"/>
            <p:cNvSpPr>
              <a:spLocks noEditPoints="1"/>
            </p:cNvSpPr>
            <p:nvPr/>
          </p:nvSpPr>
          <p:spPr bwMode="auto">
            <a:xfrm>
              <a:off x="2823" y="2855"/>
              <a:ext cx="68" cy="78"/>
            </a:xfrm>
            <a:custGeom>
              <a:avLst/>
              <a:gdLst/>
              <a:ahLst/>
              <a:cxnLst>
                <a:cxn ang="0">
                  <a:pos x="28" y="78"/>
                </a:cxn>
                <a:cxn ang="0">
                  <a:pos x="18" y="74"/>
                </a:cxn>
                <a:cxn ang="0">
                  <a:pos x="10" y="69"/>
                </a:cxn>
                <a:cxn ang="0">
                  <a:pos x="4" y="60"/>
                </a:cxn>
                <a:cxn ang="0">
                  <a:pos x="1" y="48"/>
                </a:cxn>
                <a:cxn ang="0">
                  <a:pos x="0" y="34"/>
                </a:cxn>
                <a:cxn ang="0">
                  <a:pos x="3" y="21"/>
                </a:cxn>
                <a:cxn ang="0">
                  <a:pos x="8" y="12"/>
                </a:cxn>
                <a:cxn ang="0">
                  <a:pos x="16" y="5"/>
                </a:cxn>
                <a:cxn ang="0">
                  <a:pos x="24" y="1"/>
                </a:cxn>
                <a:cxn ang="0">
                  <a:pos x="34" y="0"/>
                </a:cxn>
                <a:cxn ang="0">
                  <a:pos x="44" y="1"/>
                </a:cxn>
                <a:cxn ang="0">
                  <a:pos x="52" y="5"/>
                </a:cxn>
                <a:cxn ang="0">
                  <a:pos x="60" y="12"/>
                </a:cxn>
                <a:cxn ang="0">
                  <a:pos x="65" y="21"/>
                </a:cxn>
                <a:cxn ang="0">
                  <a:pos x="68" y="34"/>
                </a:cxn>
                <a:cxn ang="0">
                  <a:pos x="67" y="48"/>
                </a:cxn>
                <a:cxn ang="0">
                  <a:pos x="64" y="60"/>
                </a:cxn>
                <a:cxn ang="0">
                  <a:pos x="58" y="69"/>
                </a:cxn>
                <a:cxn ang="0">
                  <a:pos x="50" y="74"/>
                </a:cxn>
                <a:cxn ang="0">
                  <a:pos x="41" y="78"/>
                </a:cxn>
                <a:cxn ang="0">
                  <a:pos x="34" y="16"/>
                </a:cxn>
                <a:cxn ang="0">
                  <a:pos x="28" y="18"/>
                </a:cxn>
                <a:cxn ang="0">
                  <a:pos x="23" y="21"/>
                </a:cxn>
                <a:cxn ang="0">
                  <a:pos x="20" y="26"/>
                </a:cxn>
                <a:cxn ang="0">
                  <a:pos x="19" y="31"/>
                </a:cxn>
                <a:cxn ang="0">
                  <a:pos x="18" y="37"/>
                </a:cxn>
                <a:cxn ang="0">
                  <a:pos x="18" y="43"/>
                </a:cxn>
                <a:cxn ang="0">
                  <a:pos x="19" y="48"/>
                </a:cxn>
                <a:cxn ang="0">
                  <a:pos x="21" y="54"/>
                </a:cxn>
                <a:cxn ang="0">
                  <a:pos x="24" y="58"/>
                </a:cxn>
                <a:cxn ang="0">
                  <a:pos x="30" y="61"/>
                </a:cxn>
                <a:cxn ang="0">
                  <a:pos x="36" y="62"/>
                </a:cxn>
                <a:cxn ang="0">
                  <a:pos x="42" y="59"/>
                </a:cxn>
                <a:cxn ang="0">
                  <a:pos x="46" y="55"/>
                </a:cxn>
                <a:cxn ang="0">
                  <a:pos x="48" y="50"/>
                </a:cxn>
                <a:cxn ang="0">
                  <a:pos x="49" y="45"/>
                </a:cxn>
                <a:cxn ang="0">
                  <a:pos x="50" y="39"/>
                </a:cxn>
                <a:cxn ang="0">
                  <a:pos x="49" y="33"/>
                </a:cxn>
                <a:cxn ang="0">
                  <a:pos x="48" y="28"/>
                </a:cxn>
                <a:cxn ang="0">
                  <a:pos x="46" y="22"/>
                </a:cxn>
                <a:cxn ang="0">
                  <a:pos x="42" y="18"/>
                </a:cxn>
                <a:cxn ang="0">
                  <a:pos x="36" y="16"/>
                </a:cxn>
              </a:cxnLst>
              <a:rect l="0" t="0" r="r" b="b"/>
              <a:pathLst>
                <a:path w="68" h="78">
                  <a:moveTo>
                    <a:pt x="34" y="78"/>
                  </a:moveTo>
                  <a:lnTo>
                    <a:pt x="31" y="78"/>
                  </a:lnTo>
                  <a:lnTo>
                    <a:pt x="28" y="78"/>
                  </a:lnTo>
                  <a:lnTo>
                    <a:pt x="24" y="77"/>
                  </a:lnTo>
                  <a:lnTo>
                    <a:pt x="21" y="76"/>
                  </a:lnTo>
                  <a:lnTo>
                    <a:pt x="18" y="74"/>
                  </a:lnTo>
                  <a:lnTo>
                    <a:pt x="16" y="73"/>
                  </a:lnTo>
                  <a:lnTo>
                    <a:pt x="13" y="71"/>
                  </a:lnTo>
                  <a:lnTo>
                    <a:pt x="10" y="69"/>
                  </a:lnTo>
                  <a:lnTo>
                    <a:pt x="8" y="66"/>
                  </a:lnTo>
                  <a:lnTo>
                    <a:pt x="6" y="63"/>
                  </a:lnTo>
                  <a:lnTo>
                    <a:pt x="4" y="60"/>
                  </a:lnTo>
                  <a:lnTo>
                    <a:pt x="3" y="56"/>
                  </a:lnTo>
                  <a:lnTo>
                    <a:pt x="2" y="53"/>
                  </a:lnTo>
                  <a:lnTo>
                    <a:pt x="1" y="48"/>
                  </a:lnTo>
                  <a:lnTo>
                    <a:pt x="0" y="44"/>
                  </a:lnTo>
                  <a:lnTo>
                    <a:pt x="0" y="39"/>
                  </a:lnTo>
                  <a:lnTo>
                    <a:pt x="0" y="34"/>
                  </a:lnTo>
                  <a:lnTo>
                    <a:pt x="1" y="30"/>
                  </a:lnTo>
                  <a:lnTo>
                    <a:pt x="2" y="25"/>
                  </a:lnTo>
                  <a:lnTo>
                    <a:pt x="3" y="21"/>
                  </a:lnTo>
                  <a:lnTo>
                    <a:pt x="4" y="18"/>
                  </a:lnTo>
                  <a:lnTo>
                    <a:pt x="6" y="15"/>
                  </a:lnTo>
                  <a:lnTo>
                    <a:pt x="8" y="12"/>
                  </a:lnTo>
                  <a:lnTo>
                    <a:pt x="10" y="9"/>
                  </a:lnTo>
                  <a:lnTo>
                    <a:pt x="13" y="7"/>
                  </a:lnTo>
                  <a:lnTo>
                    <a:pt x="16" y="5"/>
                  </a:lnTo>
                  <a:lnTo>
                    <a:pt x="18" y="4"/>
                  </a:lnTo>
                  <a:lnTo>
                    <a:pt x="21" y="2"/>
                  </a:lnTo>
                  <a:lnTo>
                    <a:pt x="24" y="1"/>
                  </a:lnTo>
                  <a:lnTo>
                    <a:pt x="28" y="1"/>
                  </a:lnTo>
                  <a:lnTo>
                    <a:pt x="31" y="0"/>
                  </a:lnTo>
                  <a:lnTo>
                    <a:pt x="34" y="0"/>
                  </a:lnTo>
                  <a:lnTo>
                    <a:pt x="37" y="0"/>
                  </a:lnTo>
                  <a:lnTo>
                    <a:pt x="41" y="1"/>
                  </a:lnTo>
                  <a:lnTo>
                    <a:pt x="44" y="1"/>
                  </a:lnTo>
                  <a:lnTo>
                    <a:pt x="47" y="2"/>
                  </a:lnTo>
                  <a:lnTo>
                    <a:pt x="50" y="4"/>
                  </a:lnTo>
                  <a:lnTo>
                    <a:pt x="52" y="5"/>
                  </a:lnTo>
                  <a:lnTo>
                    <a:pt x="55" y="7"/>
                  </a:lnTo>
                  <a:lnTo>
                    <a:pt x="58" y="9"/>
                  </a:lnTo>
                  <a:lnTo>
                    <a:pt x="60" y="12"/>
                  </a:lnTo>
                  <a:lnTo>
                    <a:pt x="62" y="15"/>
                  </a:lnTo>
                  <a:lnTo>
                    <a:pt x="64" y="18"/>
                  </a:lnTo>
                  <a:lnTo>
                    <a:pt x="65" y="21"/>
                  </a:lnTo>
                  <a:lnTo>
                    <a:pt x="66" y="25"/>
                  </a:lnTo>
                  <a:lnTo>
                    <a:pt x="67" y="30"/>
                  </a:lnTo>
                  <a:lnTo>
                    <a:pt x="68" y="34"/>
                  </a:lnTo>
                  <a:lnTo>
                    <a:pt x="68" y="39"/>
                  </a:lnTo>
                  <a:lnTo>
                    <a:pt x="68" y="44"/>
                  </a:lnTo>
                  <a:lnTo>
                    <a:pt x="67" y="48"/>
                  </a:lnTo>
                  <a:lnTo>
                    <a:pt x="66" y="53"/>
                  </a:lnTo>
                  <a:lnTo>
                    <a:pt x="65" y="56"/>
                  </a:lnTo>
                  <a:lnTo>
                    <a:pt x="64" y="60"/>
                  </a:lnTo>
                  <a:lnTo>
                    <a:pt x="62" y="63"/>
                  </a:lnTo>
                  <a:lnTo>
                    <a:pt x="60" y="66"/>
                  </a:lnTo>
                  <a:lnTo>
                    <a:pt x="58" y="69"/>
                  </a:lnTo>
                  <a:lnTo>
                    <a:pt x="55" y="71"/>
                  </a:lnTo>
                  <a:lnTo>
                    <a:pt x="52" y="73"/>
                  </a:lnTo>
                  <a:lnTo>
                    <a:pt x="50" y="74"/>
                  </a:lnTo>
                  <a:lnTo>
                    <a:pt x="47" y="76"/>
                  </a:lnTo>
                  <a:lnTo>
                    <a:pt x="44" y="77"/>
                  </a:lnTo>
                  <a:lnTo>
                    <a:pt x="41" y="78"/>
                  </a:lnTo>
                  <a:lnTo>
                    <a:pt x="37" y="78"/>
                  </a:lnTo>
                  <a:lnTo>
                    <a:pt x="34" y="78"/>
                  </a:lnTo>
                  <a:close/>
                  <a:moveTo>
                    <a:pt x="34" y="16"/>
                  </a:moveTo>
                  <a:lnTo>
                    <a:pt x="32" y="16"/>
                  </a:lnTo>
                  <a:lnTo>
                    <a:pt x="30" y="17"/>
                  </a:lnTo>
                  <a:lnTo>
                    <a:pt x="28" y="18"/>
                  </a:lnTo>
                  <a:lnTo>
                    <a:pt x="26" y="18"/>
                  </a:lnTo>
                  <a:lnTo>
                    <a:pt x="24" y="20"/>
                  </a:lnTo>
                  <a:lnTo>
                    <a:pt x="23" y="21"/>
                  </a:lnTo>
                  <a:lnTo>
                    <a:pt x="22" y="22"/>
                  </a:lnTo>
                  <a:lnTo>
                    <a:pt x="21" y="24"/>
                  </a:lnTo>
                  <a:lnTo>
                    <a:pt x="20" y="26"/>
                  </a:lnTo>
                  <a:lnTo>
                    <a:pt x="20" y="28"/>
                  </a:lnTo>
                  <a:lnTo>
                    <a:pt x="19" y="29"/>
                  </a:lnTo>
                  <a:lnTo>
                    <a:pt x="19" y="31"/>
                  </a:lnTo>
                  <a:lnTo>
                    <a:pt x="19" y="33"/>
                  </a:lnTo>
                  <a:lnTo>
                    <a:pt x="18" y="35"/>
                  </a:lnTo>
                  <a:lnTo>
                    <a:pt x="18" y="37"/>
                  </a:lnTo>
                  <a:lnTo>
                    <a:pt x="18" y="39"/>
                  </a:lnTo>
                  <a:lnTo>
                    <a:pt x="18" y="41"/>
                  </a:lnTo>
                  <a:lnTo>
                    <a:pt x="18" y="43"/>
                  </a:lnTo>
                  <a:lnTo>
                    <a:pt x="19" y="45"/>
                  </a:lnTo>
                  <a:lnTo>
                    <a:pt x="19" y="47"/>
                  </a:lnTo>
                  <a:lnTo>
                    <a:pt x="19" y="48"/>
                  </a:lnTo>
                  <a:lnTo>
                    <a:pt x="20" y="50"/>
                  </a:lnTo>
                  <a:lnTo>
                    <a:pt x="20" y="52"/>
                  </a:lnTo>
                  <a:lnTo>
                    <a:pt x="21" y="54"/>
                  </a:lnTo>
                  <a:lnTo>
                    <a:pt x="22" y="55"/>
                  </a:lnTo>
                  <a:lnTo>
                    <a:pt x="23" y="57"/>
                  </a:lnTo>
                  <a:lnTo>
                    <a:pt x="24" y="58"/>
                  </a:lnTo>
                  <a:lnTo>
                    <a:pt x="26" y="59"/>
                  </a:lnTo>
                  <a:lnTo>
                    <a:pt x="28" y="60"/>
                  </a:lnTo>
                  <a:lnTo>
                    <a:pt x="30" y="61"/>
                  </a:lnTo>
                  <a:lnTo>
                    <a:pt x="32" y="62"/>
                  </a:lnTo>
                  <a:lnTo>
                    <a:pt x="34" y="62"/>
                  </a:lnTo>
                  <a:lnTo>
                    <a:pt x="36" y="62"/>
                  </a:lnTo>
                  <a:lnTo>
                    <a:pt x="39" y="61"/>
                  </a:lnTo>
                  <a:lnTo>
                    <a:pt x="40" y="60"/>
                  </a:lnTo>
                  <a:lnTo>
                    <a:pt x="42" y="59"/>
                  </a:lnTo>
                  <a:lnTo>
                    <a:pt x="44" y="58"/>
                  </a:lnTo>
                  <a:lnTo>
                    <a:pt x="45" y="57"/>
                  </a:lnTo>
                  <a:lnTo>
                    <a:pt x="46" y="55"/>
                  </a:lnTo>
                  <a:lnTo>
                    <a:pt x="47" y="54"/>
                  </a:lnTo>
                  <a:lnTo>
                    <a:pt x="48" y="52"/>
                  </a:lnTo>
                  <a:lnTo>
                    <a:pt x="48" y="50"/>
                  </a:lnTo>
                  <a:lnTo>
                    <a:pt x="49" y="48"/>
                  </a:lnTo>
                  <a:lnTo>
                    <a:pt x="49" y="47"/>
                  </a:lnTo>
                  <a:lnTo>
                    <a:pt x="49" y="45"/>
                  </a:lnTo>
                  <a:lnTo>
                    <a:pt x="50" y="43"/>
                  </a:lnTo>
                  <a:lnTo>
                    <a:pt x="50" y="41"/>
                  </a:lnTo>
                  <a:lnTo>
                    <a:pt x="50" y="39"/>
                  </a:lnTo>
                  <a:lnTo>
                    <a:pt x="50" y="37"/>
                  </a:lnTo>
                  <a:lnTo>
                    <a:pt x="50" y="35"/>
                  </a:lnTo>
                  <a:lnTo>
                    <a:pt x="49" y="33"/>
                  </a:lnTo>
                  <a:lnTo>
                    <a:pt x="49" y="31"/>
                  </a:lnTo>
                  <a:lnTo>
                    <a:pt x="49" y="29"/>
                  </a:lnTo>
                  <a:lnTo>
                    <a:pt x="48" y="28"/>
                  </a:lnTo>
                  <a:lnTo>
                    <a:pt x="48" y="26"/>
                  </a:lnTo>
                  <a:lnTo>
                    <a:pt x="47" y="24"/>
                  </a:lnTo>
                  <a:lnTo>
                    <a:pt x="46" y="22"/>
                  </a:lnTo>
                  <a:lnTo>
                    <a:pt x="45" y="21"/>
                  </a:lnTo>
                  <a:lnTo>
                    <a:pt x="44" y="20"/>
                  </a:lnTo>
                  <a:lnTo>
                    <a:pt x="42" y="18"/>
                  </a:lnTo>
                  <a:lnTo>
                    <a:pt x="40" y="18"/>
                  </a:lnTo>
                  <a:lnTo>
                    <a:pt x="39" y="17"/>
                  </a:lnTo>
                  <a:lnTo>
                    <a:pt x="36" y="16"/>
                  </a:lnTo>
                  <a:lnTo>
                    <a:pt x="34" y="16"/>
                  </a:lnTo>
                  <a:close/>
                </a:path>
              </a:pathLst>
            </a:custGeom>
            <a:solidFill>
              <a:srgbClr val="000000"/>
            </a:solidFill>
            <a:ln w="9525">
              <a:noFill/>
              <a:round/>
              <a:headEnd/>
              <a:tailEnd/>
            </a:ln>
          </p:spPr>
          <p:txBody>
            <a:bodyPr/>
            <a:lstStyle/>
            <a:p>
              <a:endParaRPr lang="en-US"/>
            </a:p>
          </p:txBody>
        </p:sp>
        <p:sp>
          <p:nvSpPr>
            <p:cNvPr id="244" name="Rectangle 244"/>
            <p:cNvSpPr>
              <a:spLocks noChangeArrowheads="1"/>
            </p:cNvSpPr>
            <p:nvPr/>
          </p:nvSpPr>
          <p:spPr bwMode="auto">
            <a:xfrm>
              <a:off x="2903" y="2831"/>
              <a:ext cx="18" cy="100"/>
            </a:xfrm>
            <a:prstGeom prst="rect">
              <a:avLst/>
            </a:prstGeom>
            <a:solidFill>
              <a:srgbClr val="000000"/>
            </a:solidFill>
            <a:ln w="9525">
              <a:noFill/>
              <a:miter lim="800000"/>
              <a:headEnd/>
              <a:tailEnd/>
            </a:ln>
          </p:spPr>
          <p:txBody>
            <a:bodyPr/>
            <a:lstStyle/>
            <a:p>
              <a:endParaRPr lang="en-US"/>
            </a:p>
          </p:txBody>
        </p:sp>
        <p:sp>
          <p:nvSpPr>
            <p:cNvPr id="245" name="Freeform 245"/>
            <p:cNvSpPr>
              <a:spLocks noEditPoints="1"/>
            </p:cNvSpPr>
            <p:nvPr/>
          </p:nvSpPr>
          <p:spPr bwMode="auto">
            <a:xfrm>
              <a:off x="2966" y="2831"/>
              <a:ext cx="85" cy="100"/>
            </a:xfrm>
            <a:custGeom>
              <a:avLst/>
              <a:gdLst/>
              <a:ahLst/>
              <a:cxnLst>
                <a:cxn ang="0">
                  <a:pos x="20" y="100"/>
                </a:cxn>
                <a:cxn ang="0">
                  <a:pos x="0" y="100"/>
                </a:cxn>
                <a:cxn ang="0">
                  <a:pos x="32" y="0"/>
                </a:cxn>
                <a:cxn ang="0">
                  <a:pos x="54" y="0"/>
                </a:cxn>
                <a:cxn ang="0">
                  <a:pos x="85" y="100"/>
                </a:cxn>
                <a:cxn ang="0">
                  <a:pos x="65" y="100"/>
                </a:cxn>
                <a:cxn ang="0">
                  <a:pos x="59" y="79"/>
                </a:cxn>
                <a:cxn ang="0">
                  <a:pos x="26" y="79"/>
                </a:cxn>
                <a:cxn ang="0">
                  <a:pos x="20" y="100"/>
                </a:cxn>
                <a:cxn ang="0">
                  <a:pos x="31" y="62"/>
                </a:cxn>
                <a:cxn ang="0">
                  <a:pos x="54" y="62"/>
                </a:cxn>
                <a:cxn ang="0">
                  <a:pos x="43" y="23"/>
                </a:cxn>
                <a:cxn ang="0">
                  <a:pos x="43" y="23"/>
                </a:cxn>
                <a:cxn ang="0">
                  <a:pos x="31" y="62"/>
                </a:cxn>
              </a:cxnLst>
              <a:rect l="0" t="0" r="r" b="b"/>
              <a:pathLst>
                <a:path w="85" h="100">
                  <a:moveTo>
                    <a:pt x="20" y="100"/>
                  </a:moveTo>
                  <a:lnTo>
                    <a:pt x="0" y="100"/>
                  </a:lnTo>
                  <a:lnTo>
                    <a:pt x="32" y="0"/>
                  </a:lnTo>
                  <a:lnTo>
                    <a:pt x="54" y="0"/>
                  </a:lnTo>
                  <a:lnTo>
                    <a:pt x="85" y="100"/>
                  </a:lnTo>
                  <a:lnTo>
                    <a:pt x="65" y="100"/>
                  </a:lnTo>
                  <a:lnTo>
                    <a:pt x="59" y="79"/>
                  </a:lnTo>
                  <a:lnTo>
                    <a:pt x="26" y="79"/>
                  </a:lnTo>
                  <a:lnTo>
                    <a:pt x="20" y="100"/>
                  </a:lnTo>
                  <a:close/>
                  <a:moveTo>
                    <a:pt x="31" y="62"/>
                  </a:moveTo>
                  <a:lnTo>
                    <a:pt x="54" y="62"/>
                  </a:lnTo>
                  <a:lnTo>
                    <a:pt x="43" y="23"/>
                  </a:lnTo>
                  <a:lnTo>
                    <a:pt x="43" y="23"/>
                  </a:lnTo>
                  <a:lnTo>
                    <a:pt x="31" y="62"/>
                  </a:lnTo>
                  <a:close/>
                </a:path>
              </a:pathLst>
            </a:custGeom>
            <a:solidFill>
              <a:srgbClr val="000000"/>
            </a:solidFill>
            <a:ln w="9525">
              <a:noFill/>
              <a:round/>
              <a:headEnd/>
              <a:tailEnd/>
            </a:ln>
          </p:spPr>
          <p:txBody>
            <a:bodyPr/>
            <a:lstStyle/>
            <a:p>
              <a:endParaRPr lang="en-US"/>
            </a:p>
          </p:txBody>
        </p:sp>
        <p:sp>
          <p:nvSpPr>
            <p:cNvPr id="246" name="Freeform 246"/>
            <p:cNvSpPr>
              <a:spLocks/>
            </p:cNvSpPr>
            <p:nvPr/>
          </p:nvSpPr>
          <p:spPr bwMode="auto">
            <a:xfrm>
              <a:off x="3058" y="2855"/>
              <a:ext cx="61" cy="78"/>
            </a:xfrm>
            <a:custGeom>
              <a:avLst/>
              <a:gdLst/>
              <a:ahLst/>
              <a:cxnLst>
                <a:cxn ang="0">
                  <a:pos x="60" y="52"/>
                </a:cxn>
                <a:cxn ang="0">
                  <a:pos x="58" y="59"/>
                </a:cxn>
                <a:cxn ang="0">
                  <a:pos x="54" y="66"/>
                </a:cxn>
                <a:cxn ang="0">
                  <a:pos x="48" y="73"/>
                </a:cxn>
                <a:cxn ang="0">
                  <a:pos x="39" y="77"/>
                </a:cxn>
                <a:cxn ang="0">
                  <a:pos x="26" y="78"/>
                </a:cxn>
                <a:cxn ang="0">
                  <a:pos x="15" y="74"/>
                </a:cxn>
                <a:cxn ang="0">
                  <a:pos x="8" y="68"/>
                </a:cxn>
                <a:cxn ang="0">
                  <a:pos x="3" y="60"/>
                </a:cxn>
                <a:cxn ang="0">
                  <a:pos x="1" y="50"/>
                </a:cxn>
                <a:cxn ang="0">
                  <a:pos x="0" y="41"/>
                </a:cxn>
                <a:cxn ang="0">
                  <a:pos x="1" y="28"/>
                </a:cxn>
                <a:cxn ang="0">
                  <a:pos x="4" y="17"/>
                </a:cxn>
                <a:cxn ang="0">
                  <a:pos x="9" y="9"/>
                </a:cxn>
                <a:cxn ang="0">
                  <a:pos x="17" y="3"/>
                </a:cxn>
                <a:cxn ang="0">
                  <a:pos x="28" y="0"/>
                </a:cxn>
                <a:cxn ang="0">
                  <a:pos x="36" y="0"/>
                </a:cxn>
                <a:cxn ang="0">
                  <a:pos x="43" y="2"/>
                </a:cxn>
                <a:cxn ang="0">
                  <a:pos x="50" y="5"/>
                </a:cxn>
                <a:cxn ang="0">
                  <a:pos x="56" y="12"/>
                </a:cxn>
                <a:cxn ang="0">
                  <a:pos x="60" y="20"/>
                </a:cxn>
                <a:cxn ang="0">
                  <a:pos x="43" y="28"/>
                </a:cxn>
                <a:cxn ang="0">
                  <a:pos x="43" y="25"/>
                </a:cxn>
                <a:cxn ang="0">
                  <a:pos x="42" y="22"/>
                </a:cxn>
                <a:cxn ang="0">
                  <a:pos x="40" y="19"/>
                </a:cxn>
                <a:cxn ang="0">
                  <a:pos x="37" y="17"/>
                </a:cxn>
                <a:cxn ang="0">
                  <a:pos x="33" y="16"/>
                </a:cxn>
                <a:cxn ang="0">
                  <a:pos x="28" y="17"/>
                </a:cxn>
                <a:cxn ang="0">
                  <a:pos x="24" y="19"/>
                </a:cxn>
                <a:cxn ang="0">
                  <a:pos x="20" y="24"/>
                </a:cxn>
                <a:cxn ang="0">
                  <a:pos x="19" y="29"/>
                </a:cxn>
                <a:cxn ang="0">
                  <a:pos x="18" y="34"/>
                </a:cxn>
                <a:cxn ang="0">
                  <a:pos x="18" y="39"/>
                </a:cxn>
                <a:cxn ang="0">
                  <a:pos x="18" y="45"/>
                </a:cxn>
                <a:cxn ang="0">
                  <a:pos x="19" y="51"/>
                </a:cxn>
                <a:cxn ang="0">
                  <a:pos x="21" y="57"/>
                </a:cxn>
                <a:cxn ang="0">
                  <a:pos x="25" y="60"/>
                </a:cxn>
                <a:cxn ang="0">
                  <a:pos x="31" y="62"/>
                </a:cxn>
                <a:cxn ang="0">
                  <a:pos x="36" y="61"/>
                </a:cxn>
                <a:cxn ang="0">
                  <a:pos x="39" y="59"/>
                </a:cxn>
                <a:cxn ang="0">
                  <a:pos x="41" y="56"/>
                </a:cxn>
                <a:cxn ang="0">
                  <a:pos x="43" y="52"/>
                </a:cxn>
                <a:cxn ang="0">
                  <a:pos x="43" y="50"/>
                </a:cxn>
              </a:cxnLst>
              <a:rect l="0" t="0" r="r" b="b"/>
              <a:pathLst>
                <a:path w="61" h="78">
                  <a:moveTo>
                    <a:pt x="61" y="49"/>
                  </a:moveTo>
                  <a:lnTo>
                    <a:pt x="60" y="50"/>
                  </a:lnTo>
                  <a:lnTo>
                    <a:pt x="60" y="52"/>
                  </a:lnTo>
                  <a:lnTo>
                    <a:pt x="60" y="55"/>
                  </a:lnTo>
                  <a:lnTo>
                    <a:pt x="59" y="57"/>
                  </a:lnTo>
                  <a:lnTo>
                    <a:pt x="58" y="59"/>
                  </a:lnTo>
                  <a:lnTo>
                    <a:pt x="57" y="62"/>
                  </a:lnTo>
                  <a:lnTo>
                    <a:pt x="56" y="64"/>
                  </a:lnTo>
                  <a:lnTo>
                    <a:pt x="54" y="66"/>
                  </a:lnTo>
                  <a:lnTo>
                    <a:pt x="53" y="69"/>
                  </a:lnTo>
                  <a:lnTo>
                    <a:pt x="51" y="71"/>
                  </a:lnTo>
                  <a:lnTo>
                    <a:pt x="48" y="73"/>
                  </a:lnTo>
                  <a:lnTo>
                    <a:pt x="45" y="75"/>
                  </a:lnTo>
                  <a:lnTo>
                    <a:pt x="42" y="76"/>
                  </a:lnTo>
                  <a:lnTo>
                    <a:pt x="39" y="77"/>
                  </a:lnTo>
                  <a:lnTo>
                    <a:pt x="35" y="78"/>
                  </a:lnTo>
                  <a:lnTo>
                    <a:pt x="31" y="78"/>
                  </a:lnTo>
                  <a:lnTo>
                    <a:pt x="26" y="78"/>
                  </a:lnTo>
                  <a:lnTo>
                    <a:pt x="22" y="77"/>
                  </a:lnTo>
                  <a:lnTo>
                    <a:pt x="18" y="76"/>
                  </a:lnTo>
                  <a:lnTo>
                    <a:pt x="15" y="74"/>
                  </a:lnTo>
                  <a:lnTo>
                    <a:pt x="12" y="73"/>
                  </a:lnTo>
                  <a:lnTo>
                    <a:pt x="10" y="71"/>
                  </a:lnTo>
                  <a:lnTo>
                    <a:pt x="8" y="68"/>
                  </a:lnTo>
                  <a:lnTo>
                    <a:pt x="6" y="65"/>
                  </a:lnTo>
                  <a:lnTo>
                    <a:pt x="4" y="63"/>
                  </a:lnTo>
                  <a:lnTo>
                    <a:pt x="3" y="60"/>
                  </a:lnTo>
                  <a:lnTo>
                    <a:pt x="2" y="57"/>
                  </a:lnTo>
                  <a:lnTo>
                    <a:pt x="1" y="53"/>
                  </a:lnTo>
                  <a:lnTo>
                    <a:pt x="1" y="50"/>
                  </a:lnTo>
                  <a:lnTo>
                    <a:pt x="0" y="47"/>
                  </a:lnTo>
                  <a:lnTo>
                    <a:pt x="0" y="44"/>
                  </a:lnTo>
                  <a:lnTo>
                    <a:pt x="0" y="41"/>
                  </a:lnTo>
                  <a:lnTo>
                    <a:pt x="0" y="37"/>
                  </a:lnTo>
                  <a:lnTo>
                    <a:pt x="0" y="32"/>
                  </a:lnTo>
                  <a:lnTo>
                    <a:pt x="1" y="28"/>
                  </a:lnTo>
                  <a:lnTo>
                    <a:pt x="2" y="24"/>
                  </a:lnTo>
                  <a:lnTo>
                    <a:pt x="3" y="21"/>
                  </a:lnTo>
                  <a:lnTo>
                    <a:pt x="4" y="17"/>
                  </a:lnTo>
                  <a:lnTo>
                    <a:pt x="5" y="14"/>
                  </a:lnTo>
                  <a:lnTo>
                    <a:pt x="7" y="11"/>
                  </a:lnTo>
                  <a:lnTo>
                    <a:pt x="9" y="9"/>
                  </a:lnTo>
                  <a:lnTo>
                    <a:pt x="12" y="7"/>
                  </a:lnTo>
                  <a:lnTo>
                    <a:pt x="14" y="5"/>
                  </a:lnTo>
                  <a:lnTo>
                    <a:pt x="17" y="3"/>
                  </a:lnTo>
                  <a:lnTo>
                    <a:pt x="20" y="2"/>
                  </a:lnTo>
                  <a:lnTo>
                    <a:pt x="24" y="1"/>
                  </a:lnTo>
                  <a:lnTo>
                    <a:pt x="28" y="0"/>
                  </a:lnTo>
                  <a:lnTo>
                    <a:pt x="32" y="0"/>
                  </a:lnTo>
                  <a:lnTo>
                    <a:pt x="34" y="0"/>
                  </a:lnTo>
                  <a:lnTo>
                    <a:pt x="36" y="0"/>
                  </a:lnTo>
                  <a:lnTo>
                    <a:pt x="38" y="1"/>
                  </a:lnTo>
                  <a:lnTo>
                    <a:pt x="41" y="1"/>
                  </a:lnTo>
                  <a:lnTo>
                    <a:pt x="43" y="2"/>
                  </a:lnTo>
                  <a:lnTo>
                    <a:pt x="45" y="3"/>
                  </a:lnTo>
                  <a:lnTo>
                    <a:pt x="48" y="4"/>
                  </a:lnTo>
                  <a:lnTo>
                    <a:pt x="50" y="5"/>
                  </a:lnTo>
                  <a:lnTo>
                    <a:pt x="52" y="7"/>
                  </a:lnTo>
                  <a:lnTo>
                    <a:pt x="54" y="9"/>
                  </a:lnTo>
                  <a:lnTo>
                    <a:pt x="56" y="12"/>
                  </a:lnTo>
                  <a:lnTo>
                    <a:pt x="57" y="14"/>
                  </a:lnTo>
                  <a:lnTo>
                    <a:pt x="58" y="17"/>
                  </a:lnTo>
                  <a:lnTo>
                    <a:pt x="60" y="20"/>
                  </a:lnTo>
                  <a:lnTo>
                    <a:pt x="60" y="24"/>
                  </a:lnTo>
                  <a:lnTo>
                    <a:pt x="61" y="28"/>
                  </a:lnTo>
                  <a:lnTo>
                    <a:pt x="43" y="28"/>
                  </a:lnTo>
                  <a:lnTo>
                    <a:pt x="43" y="27"/>
                  </a:lnTo>
                  <a:lnTo>
                    <a:pt x="43" y="26"/>
                  </a:lnTo>
                  <a:lnTo>
                    <a:pt x="43" y="25"/>
                  </a:lnTo>
                  <a:lnTo>
                    <a:pt x="42" y="24"/>
                  </a:lnTo>
                  <a:lnTo>
                    <a:pt x="42" y="23"/>
                  </a:lnTo>
                  <a:lnTo>
                    <a:pt x="42" y="22"/>
                  </a:lnTo>
                  <a:lnTo>
                    <a:pt x="41" y="21"/>
                  </a:lnTo>
                  <a:lnTo>
                    <a:pt x="40" y="20"/>
                  </a:lnTo>
                  <a:lnTo>
                    <a:pt x="40" y="19"/>
                  </a:lnTo>
                  <a:lnTo>
                    <a:pt x="39" y="18"/>
                  </a:lnTo>
                  <a:lnTo>
                    <a:pt x="38" y="18"/>
                  </a:lnTo>
                  <a:lnTo>
                    <a:pt x="37" y="17"/>
                  </a:lnTo>
                  <a:lnTo>
                    <a:pt x="36" y="17"/>
                  </a:lnTo>
                  <a:lnTo>
                    <a:pt x="35" y="16"/>
                  </a:lnTo>
                  <a:lnTo>
                    <a:pt x="33" y="16"/>
                  </a:lnTo>
                  <a:lnTo>
                    <a:pt x="32" y="16"/>
                  </a:lnTo>
                  <a:lnTo>
                    <a:pt x="30" y="16"/>
                  </a:lnTo>
                  <a:lnTo>
                    <a:pt x="28" y="17"/>
                  </a:lnTo>
                  <a:lnTo>
                    <a:pt x="26" y="17"/>
                  </a:lnTo>
                  <a:lnTo>
                    <a:pt x="25" y="18"/>
                  </a:lnTo>
                  <a:lnTo>
                    <a:pt x="24" y="19"/>
                  </a:lnTo>
                  <a:lnTo>
                    <a:pt x="22" y="21"/>
                  </a:lnTo>
                  <a:lnTo>
                    <a:pt x="21" y="22"/>
                  </a:lnTo>
                  <a:lnTo>
                    <a:pt x="20" y="24"/>
                  </a:lnTo>
                  <a:lnTo>
                    <a:pt x="20" y="25"/>
                  </a:lnTo>
                  <a:lnTo>
                    <a:pt x="19" y="27"/>
                  </a:lnTo>
                  <a:lnTo>
                    <a:pt x="19" y="29"/>
                  </a:lnTo>
                  <a:lnTo>
                    <a:pt x="18" y="31"/>
                  </a:lnTo>
                  <a:lnTo>
                    <a:pt x="18" y="32"/>
                  </a:lnTo>
                  <a:lnTo>
                    <a:pt x="18" y="34"/>
                  </a:lnTo>
                  <a:lnTo>
                    <a:pt x="18" y="36"/>
                  </a:lnTo>
                  <a:lnTo>
                    <a:pt x="18" y="38"/>
                  </a:lnTo>
                  <a:lnTo>
                    <a:pt x="18" y="39"/>
                  </a:lnTo>
                  <a:lnTo>
                    <a:pt x="18" y="41"/>
                  </a:lnTo>
                  <a:lnTo>
                    <a:pt x="18" y="43"/>
                  </a:lnTo>
                  <a:lnTo>
                    <a:pt x="18" y="45"/>
                  </a:lnTo>
                  <a:lnTo>
                    <a:pt x="18" y="47"/>
                  </a:lnTo>
                  <a:lnTo>
                    <a:pt x="19" y="49"/>
                  </a:lnTo>
                  <a:lnTo>
                    <a:pt x="19" y="51"/>
                  </a:lnTo>
                  <a:lnTo>
                    <a:pt x="20" y="53"/>
                  </a:lnTo>
                  <a:lnTo>
                    <a:pt x="20" y="55"/>
                  </a:lnTo>
                  <a:lnTo>
                    <a:pt x="21" y="57"/>
                  </a:lnTo>
                  <a:lnTo>
                    <a:pt x="22" y="58"/>
                  </a:lnTo>
                  <a:lnTo>
                    <a:pt x="24" y="59"/>
                  </a:lnTo>
                  <a:lnTo>
                    <a:pt x="25" y="60"/>
                  </a:lnTo>
                  <a:lnTo>
                    <a:pt x="27" y="61"/>
                  </a:lnTo>
                  <a:lnTo>
                    <a:pt x="29" y="62"/>
                  </a:lnTo>
                  <a:lnTo>
                    <a:pt x="31" y="62"/>
                  </a:lnTo>
                  <a:lnTo>
                    <a:pt x="33" y="62"/>
                  </a:lnTo>
                  <a:lnTo>
                    <a:pt x="34" y="62"/>
                  </a:lnTo>
                  <a:lnTo>
                    <a:pt x="36" y="61"/>
                  </a:lnTo>
                  <a:lnTo>
                    <a:pt x="37" y="60"/>
                  </a:lnTo>
                  <a:lnTo>
                    <a:pt x="38" y="60"/>
                  </a:lnTo>
                  <a:lnTo>
                    <a:pt x="39" y="59"/>
                  </a:lnTo>
                  <a:lnTo>
                    <a:pt x="40" y="58"/>
                  </a:lnTo>
                  <a:lnTo>
                    <a:pt x="41" y="57"/>
                  </a:lnTo>
                  <a:lnTo>
                    <a:pt x="41" y="56"/>
                  </a:lnTo>
                  <a:lnTo>
                    <a:pt x="42" y="55"/>
                  </a:lnTo>
                  <a:lnTo>
                    <a:pt x="42" y="54"/>
                  </a:lnTo>
                  <a:lnTo>
                    <a:pt x="43" y="52"/>
                  </a:lnTo>
                  <a:lnTo>
                    <a:pt x="43" y="52"/>
                  </a:lnTo>
                  <a:lnTo>
                    <a:pt x="43" y="50"/>
                  </a:lnTo>
                  <a:lnTo>
                    <a:pt x="43" y="50"/>
                  </a:lnTo>
                  <a:lnTo>
                    <a:pt x="43" y="49"/>
                  </a:lnTo>
                  <a:lnTo>
                    <a:pt x="61" y="49"/>
                  </a:lnTo>
                  <a:close/>
                </a:path>
              </a:pathLst>
            </a:custGeom>
            <a:solidFill>
              <a:srgbClr val="000000"/>
            </a:solidFill>
            <a:ln w="9525">
              <a:noFill/>
              <a:round/>
              <a:headEnd/>
              <a:tailEnd/>
            </a:ln>
          </p:spPr>
          <p:txBody>
            <a:bodyPr/>
            <a:lstStyle/>
            <a:p>
              <a:endParaRPr lang="en-US"/>
            </a:p>
          </p:txBody>
        </p:sp>
        <p:sp>
          <p:nvSpPr>
            <p:cNvPr id="247" name="Freeform 247"/>
            <p:cNvSpPr>
              <a:spLocks/>
            </p:cNvSpPr>
            <p:nvPr/>
          </p:nvSpPr>
          <p:spPr bwMode="auto">
            <a:xfrm>
              <a:off x="3124" y="2837"/>
              <a:ext cx="37" cy="95"/>
            </a:xfrm>
            <a:custGeom>
              <a:avLst/>
              <a:gdLst/>
              <a:ahLst/>
              <a:cxnLst>
                <a:cxn ang="0">
                  <a:pos x="37" y="20"/>
                </a:cxn>
                <a:cxn ang="0">
                  <a:pos x="27" y="34"/>
                </a:cxn>
                <a:cxn ang="0">
                  <a:pos x="27" y="75"/>
                </a:cxn>
                <a:cxn ang="0">
                  <a:pos x="27" y="76"/>
                </a:cxn>
                <a:cxn ang="0">
                  <a:pos x="27" y="77"/>
                </a:cxn>
                <a:cxn ang="0">
                  <a:pos x="27" y="78"/>
                </a:cxn>
                <a:cxn ang="0">
                  <a:pos x="28" y="79"/>
                </a:cxn>
                <a:cxn ang="0">
                  <a:pos x="29" y="80"/>
                </a:cxn>
                <a:cxn ang="0">
                  <a:pos x="30" y="80"/>
                </a:cxn>
                <a:cxn ang="0">
                  <a:pos x="32" y="80"/>
                </a:cxn>
                <a:cxn ang="0">
                  <a:pos x="34" y="80"/>
                </a:cxn>
                <a:cxn ang="0">
                  <a:pos x="34" y="80"/>
                </a:cxn>
                <a:cxn ang="0">
                  <a:pos x="35" y="80"/>
                </a:cxn>
                <a:cxn ang="0">
                  <a:pos x="35" y="80"/>
                </a:cxn>
                <a:cxn ang="0">
                  <a:pos x="36" y="80"/>
                </a:cxn>
                <a:cxn ang="0">
                  <a:pos x="36" y="80"/>
                </a:cxn>
                <a:cxn ang="0">
                  <a:pos x="36" y="80"/>
                </a:cxn>
                <a:cxn ang="0">
                  <a:pos x="37" y="80"/>
                </a:cxn>
                <a:cxn ang="0">
                  <a:pos x="37" y="95"/>
                </a:cxn>
                <a:cxn ang="0">
                  <a:pos x="36" y="95"/>
                </a:cxn>
                <a:cxn ang="0">
                  <a:pos x="35" y="95"/>
                </a:cxn>
                <a:cxn ang="0">
                  <a:pos x="34" y="95"/>
                </a:cxn>
                <a:cxn ang="0">
                  <a:pos x="33" y="95"/>
                </a:cxn>
                <a:cxn ang="0">
                  <a:pos x="32" y="95"/>
                </a:cxn>
                <a:cxn ang="0">
                  <a:pos x="31" y="95"/>
                </a:cxn>
                <a:cxn ang="0">
                  <a:pos x="30" y="95"/>
                </a:cxn>
                <a:cxn ang="0">
                  <a:pos x="29" y="95"/>
                </a:cxn>
                <a:cxn ang="0">
                  <a:pos x="24" y="95"/>
                </a:cxn>
                <a:cxn ang="0">
                  <a:pos x="20" y="94"/>
                </a:cxn>
                <a:cxn ang="0">
                  <a:pos x="16" y="93"/>
                </a:cxn>
                <a:cxn ang="0">
                  <a:pos x="13" y="91"/>
                </a:cxn>
                <a:cxn ang="0">
                  <a:pos x="11" y="89"/>
                </a:cxn>
                <a:cxn ang="0">
                  <a:pos x="10" y="87"/>
                </a:cxn>
                <a:cxn ang="0">
                  <a:pos x="9" y="84"/>
                </a:cxn>
                <a:cxn ang="0">
                  <a:pos x="9" y="81"/>
                </a:cxn>
                <a:cxn ang="0">
                  <a:pos x="9" y="34"/>
                </a:cxn>
                <a:cxn ang="0">
                  <a:pos x="0" y="20"/>
                </a:cxn>
                <a:cxn ang="0">
                  <a:pos x="9" y="0"/>
                </a:cxn>
                <a:cxn ang="0">
                  <a:pos x="27" y="20"/>
                </a:cxn>
              </a:cxnLst>
              <a:rect l="0" t="0" r="r" b="b"/>
              <a:pathLst>
                <a:path w="37" h="95">
                  <a:moveTo>
                    <a:pt x="27" y="20"/>
                  </a:moveTo>
                  <a:lnTo>
                    <a:pt x="37" y="20"/>
                  </a:lnTo>
                  <a:lnTo>
                    <a:pt x="37" y="34"/>
                  </a:lnTo>
                  <a:lnTo>
                    <a:pt x="27" y="34"/>
                  </a:lnTo>
                  <a:lnTo>
                    <a:pt x="27" y="74"/>
                  </a:lnTo>
                  <a:lnTo>
                    <a:pt x="27" y="75"/>
                  </a:lnTo>
                  <a:lnTo>
                    <a:pt x="27" y="76"/>
                  </a:lnTo>
                  <a:lnTo>
                    <a:pt x="27" y="76"/>
                  </a:lnTo>
                  <a:lnTo>
                    <a:pt x="27" y="77"/>
                  </a:lnTo>
                  <a:lnTo>
                    <a:pt x="27" y="77"/>
                  </a:lnTo>
                  <a:lnTo>
                    <a:pt x="27" y="78"/>
                  </a:lnTo>
                  <a:lnTo>
                    <a:pt x="27" y="78"/>
                  </a:lnTo>
                  <a:lnTo>
                    <a:pt x="27" y="79"/>
                  </a:lnTo>
                  <a:lnTo>
                    <a:pt x="28" y="79"/>
                  </a:lnTo>
                  <a:lnTo>
                    <a:pt x="28" y="79"/>
                  </a:lnTo>
                  <a:lnTo>
                    <a:pt x="29" y="80"/>
                  </a:lnTo>
                  <a:lnTo>
                    <a:pt x="29" y="80"/>
                  </a:lnTo>
                  <a:lnTo>
                    <a:pt x="30" y="80"/>
                  </a:lnTo>
                  <a:lnTo>
                    <a:pt x="31" y="80"/>
                  </a:lnTo>
                  <a:lnTo>
                    <a:pt x="32" y="80"/>
                  </a:lnTo>
                  <a:lnTo>
                    <a:pt x="34" y="80"/>
                  </a:lnTo>
                  <a:lnTo>
                    <a:pt x="34" y="80"/>
                  </a:lnTo>
                  <a:lnTo>
                    <a:pt x="34" y="80"/>
                  </a:lnTo>
                  <a:lnTo>
                    <a:pt x="34" y="80"/>
                  </a:lnTo>
                  <a:lnTo>
                    <a:pt x="34" y="80"/>
                  </a:lnTo>
                  <a:lnTo>
                    <a:pt x="35" y="80"/>
                  </a:lnTo>
                  <a:lnTo>
                    <a:pt x="35" y="80"/>
                  </a:lnTo>
                  <a:lnTo>
                    <a:pt x="35" y="80"/>
                  </a:lnTo>
                  <a:lnTo>
                    <a:pt x="35" y="80"/>
                  </a:lnTo>
                  <a:lnTo>
                    <a:pt x="36" y="80"/>
                  </a:lnTo>
                  <a:lnTo>
                    <a:pt x="36" y="80"/>
                  </a:lnTo>
                  <a:lnTo>
                    <a:pt x="36" y="80"/>
                  </a:lnTo>
                  <a:lnTo>
                    <a:pt x="36" y="80"/>
                  </a:lnTo>
                  <a:lnTo>
                    <a:pt x="36" y="80"/>
                  </a:lnTo>
                  <a:lnTo>
                    <a:pt x="37" y="80"/>
                  </a:lnTo>
                  <a:lnTo>
                    <a:pt x="37" y="80"/>
                  </a:lnTo>
                  <a:lnTo>
                    <a:pt x="37" y="80"/>
                  </a:lnTo>
                  <a:lnTo>
                    <a:pt x="37" y="95"/>
                  </a:lnTo>
                  <a:lnTo>
                    <a:pt x="37" y="95"/>
                  </a:lnTo>
                  <a:lnTo>
                    <a:pt x="36" y="95"/>
                  </a:lnTo>
                  <a:lnTo>
                    <a:pt x="36" y="95"/>
                  </a:lnTo>
                  <a:lnTo>
                    <a:pt x="35" y="95"/>
                  </a:lnTo>
                  <a:lnTo>
                    <a:pt x="35" y="95"/>
                  </a:lnTo>
                  <a:lnTo>
                    <a:pt x="34" y="95"/>
                  </a:lnTo>
                  <a:lnTo>
                    <a:pt x="34" y="95"/>
                  </a:lnTo>
                  <a:lnTo>
                    <a:pt x="33" y="95"/>
                  </a:lnTo>
                  <a:lnTo>
                    <a:pt x="33" y="95"/>
                  </a:lnTo>
                  <a:lnTo>
                    <a:pt x="32" y="95"/>
                  </a:lnTo>
                  <a:lnTo>
                    <a:pt x="32" y="95"/>
                  </a:lnTo>
                  <a:lnTo>
                    <a:pt x="31" y="95"/>
                  </a:lnTo>
                  <a:lnTo>
                    <a:pt x="30" y="95"/>
                  </a:lnTo>
                  <a:lnTo>
                    <a:pt x="30" y="95"/>
                  </a:lnTo>
                  <a:lnTo>
                    <a:pt x="30" y="95"/>
                  </a:lnTo>
                  <a:lnTo>
                    <a:pt x="29" y="95"/>
                  </a:lnTo>
                  <a:lnTo>
                    <a:pt x="27" y="95"/>
                  </a:lnTo>
                  <a:lnTo>
                    <a:pt x="24" y="95"/>
                  </a:lnTo>
                  <a:lnTo>
                    <a:pt x="22" y="95"/>
                  </a:lnTo>
                  <a:lnTo>
                    <a:pt x="20" y="94"/>
                  </a:lnTo>
                  <a:lnTo>
                    <a:pt x="18" y="94"/>
                  </a:lnTo>
                  <a:lnTo>
                    <a:pt x="16" y="93"/>
                  </a:lnTo>
                  <a:lnTo>
                    <a:pt x="15" y="92"/>
                  </a:lnTo>
                  <a:lnTo>
                    <a:pt x="13" y="91"/>
                  </a:lnTo>
                  <a:lnTo>
                    <a:pt x="12" y="91"/>
                  </a:lnTo>
                  <a:lnTo>
                    <a:pt x="11" y="89"/>
                  </a:lnTo>
                  <a:lnTo>
                    <a:pt x="11" y="88"/>
                  </a:lnTo>
                  <a:lnTo>
                    <a:pt x="10" y="87"/>
                  </a:lnTo>
                  <a:lnTo>
                    <a:pt x="10" y="85"/>
                  </a:lnTo>
                  <a:lnTo>
                    <a:pt x="9" y="84"/>
                  </a:lnTo>
                  <a:lnTo>
                    <a:pt x="9" y="82"/>
                  </a:lnTo>
                  <a:lnTo>
                    <a:pt x="9" y="81"/>
                  </a:lnTo>
                  <a:lnTo>
                    <a:pt x="9" y="79"/>
                  </a:lnTo>
                  <a:lnTo>
                    <a:pt x="9" y="34"/>
                  </a:lnTo>
                  <a:lnTo>
                    <a:pt x="0" y="34"/>
                  </a:lnTo>
                  <a:lnTo>
                    <a:pt x="0" y="20"/>
                  </a:lnTo>
                  <a:lnTo>
                    <a:pt x="9" y="20"/>
                  </a:lnTo>
                  <a:lnTo>
                    <a:pt x="9" y="0"/>
                  </a:lnTo>
                  <a:lnTo>
                    <a:pt x="27" y="0"/>
                  </a:lnTo>
                  <a:lnTo>
                    <a:pt x="27" y="20"/>
                  </a:lnTo>
                  <a:close/>
                </a:path>
              </a:pathLst>
            </a:custGeom>
            <a:solidFill>
              <a:srgbClr val="000000"/>
            </a:solidFill>
            <a:ln w="9525">
              <a:noFill/>
              <a:round/>
              <a:headEnd/>
              <a:tailEnd/>
            </a:ln>
          </p:spPr>
          <p:txBody>
            <a:bodyPr/>
            <a:lstStyle/>
            <a:p>
              <a:endParaRPr lang="en-US"/>
            </a:p>
          </p:txBody>
        </p:sp>
        <p:sp>
          <p:nvSpPr>
            <p:cNvPr id="248" name="Freeform 248"/>
            <p:cNvSpPr>
              <a:spLocks noEditPoints="1"/>
            </p:cNvSpPr>
            <p:nvPr/>
          </p:nvSpPr>
          <p:spPr bwMode="auto">
            <a:xfrm>
              <a:off x="3173" y="2830"/>
              <a:ext cx="17" cy="101"/>
            </a:xfrm>
            <a:custGeom>
              <a:avLst/>
              <a:gdLst/>
              <a:ahLst/>
              <a:cxnLst>
                <a:cxn ang="0">
                  <a:pos x="17" y="27"/>
                </a:cxn>
                <a:cxn ang="0">
                  <a:pos x="17" y="101"/>
                </a:cxn>
                <a:cxn ang="0">
                  <a:pos x="0" y="101"/>
                </a:cxn>
                <a:cxn ang="0">
                  <a:pos x="0" y="27"/>
                </a:cxn>
                <a:cxn ang="0">
                  <a:pos x="17" y="27"/>
                </a:cxn>
                <a:cxn ang="0">
                  <a:pos x="17" y="18"/>
                </a:cxn>
                <a:cxn ang="0">
                  <a:pos x="0" y="18"/>
                </a:cxn>
                <a:cxn ang="0">
                  <a:pos x="0" y="0"/>
                </a:cxn>
                <a:cxn ang="0">
                  <a:pos x="17" y="0"/>
                </a:cxn>
                <a:cxn ang="0">
                  <a:pos x="17" y="18"/>
                </a:cxn>
              </a:cxnLst>
              <a:rect l="0" t="0" r="r" b="b"/>
              <a:pathLst>
                <a:path w="17" h="101">
                  <a:moveTo>
                    <a:pt x="17" y="27"/>
                  </a:moveTo>
                  <a:lnTo>
                    <a:pt x="17" y="101"/>
                  </a:lnTo>
                  <a:lnTo>
                    <a:pt x="0" y="101"/>
                  </a:lnTo>
                  <a:lnTo>
                    <a:pt x="0" y="27"/>
                  </a:lnTo>
                  <a:lnTo>
                    <a:pt x="17" y="27"/>
                  </a:lnTo>
                  <a:close/>
                  <a:moveTo>
                    <a:pt x="17" y="18"/>
                  </a:moveTo>
                  <a:lnTo>
                    <a:pt x="0" y="18"/>
                  </a:lnTo>
                  <a:lnTo>
                    <a:pt x="0" y="0"/>
                  </a:lnTo>
                  <a:lnTo>
                    <a:pt x="17" y="0"/>
                  </a:lnTo>
                  <a:lnTo>
                    <a:pt x="17" y="18"/>
                  </a:lnTo>
                  <a:close/>
                </a:path>
              </a:pathLst>
            </a:custGeom>
            <a:solidFill>
              <a:srgbClr val="000000"/>
            </a:solidFill>
            <a:ln w="9525">
              <a:noFill/>
              <a:round/>
              <a:headEnd/>
              <a:tailEnd/>
            </a:ln>
          </p:spPr>
          <p:txBody>
            <a:bodyPr/>
            <a:lstStyle/>
            <a:p>
              <a:endParaRPr lang="en-US"/>
            </a:p>
          </p:txBody>
        </p:sp>
        <p:sp>
          <p:nvSpPr>
            <p:cNvPr id="249" name="Freeform 249"/>
            <p:cNvSpPr>
              <a:spLocks/>
            </p:cNvSpPr>
            <p:nvPr/>
          </p:nvSpPr>
          <p:spPr bwMode="auto">
            <a:xfrm>
              <a:off x="3200" y="2857"/>
              <a:ext cx="66" cy="74"/>
            </a:xfrm>
            <a:custGeom>
              <a:avLst/>
              <a:gdLst/>
              <a:ahLst/>
              <a:cxnLst>
                <a:cxn ang="0">
                  <a:pos x="42" y="74"/>
                </a:cxn>
                <a:cxn ang="0">
                  <a:pos x="24" y="74"/>
                </a:cxn>
                <a:cxn ang="0">
                  <a:pos x="0" y="0"/>
                </a:cxn>
                <a:cxn ang="0">
                  <a:pos x="20" y="0"/>
                </a:cxn>
                <a:cxn ang="0">
                  <a:pos x="33" y="55"/>
                </a:cxn>
                <a:cxn ang="0">
                  <a:pos x="34" y="55"/>
                </a:cxn>
                <a:cxn ang="0">
                  <a:pos x="48" y="0"/>
                </a:cxn>
                <a:cxn ang="0">
                  <a:pos x="66" y="0"/>
                </a:cxn>
                <a:cxn ang="0">
                  <a:pos x="42" y="74"/>
                </a:cxn>
              </a:cxnLst>
              <a:rect l="0" t="0" r="r" b="b"/>
              <a:pathLst>
                <a:path w="66" h="74">
                  <a:moveTo>
                    <a:pt x="42" y="74"/>
                  </a:moveTo>
                  <a:lnTo>
                    <a:pt x="24" y="74"/>
                  </a:lnTo>
                  <a:lnTo>
                    <a:pt x="0" y="0"/>
                  </a:lnTo>
                  <a:lnTo>
                    <a:pt x="20" y="0"/>
                  </a:lnTo>
                  <a:lnTo>
                    <a:pt x="33" y="55"/>
                  </a:lnTo>
                  <a:lnTo>
                    <a:pt x="34" y="55"/>
                  </a:lnTo>
                  <a:lnTo>
                    <a:pt x="48" y="0"/>
                  </a:lnTo>
                  <a:lnTo>
                    <a:pt x="66" y="0"/>
                  </a:lnTo>
                  <a:lnTo>
                    <a:pt x="42" y="74"/>
                  </a:lnTo>
                  <a:close/>
                </a:path>
              </a:pathLst>
            </a:custGeom>
            <a:solidFill>
              <a:srgbClr val="000000"/>
            </a:solidFill>
            <a:ln w="9525">
              <a:noFill/>
              <a:round/>
              <a:headEnd/>
              <a:tailEnd/>
            </a:ln>
          </p:spPr>
          <p:txBody>
            <a:bodyPr/>
            <a:lstStyle/>
            <a:p>
              <a:endParaRPr lang="en-US"/>
            </a:p>
          </p:txBody>
        </p:sp>
        <p:sp>
          <p:nvSpPr>
            <p:cNvPr id="250" name="Freeform 250"/>
            <p:cNvSpPr>
              <a:spLocks noEditPoints="1"/>
            </p:cNvSpPr>
            <p:nvPr/>
          </p:nvSpPr>
          <p:spPr bwMode="auto">
            <a:xfrm>
              <a:off x="3277" y="2830"/>
              <a:ext cx="17" cy="101"/>
            </a:xfrm>
            <a:custGeom>
              <a:avLst/>
              <a:gdLst/>
              <a:ahLst/>
              <a:cxnLst>
                <a:cxn ang="0">
                  <a:pos x="17" y="27"/>
                </a:cxn>
                <a:cxn ang="0">
                  <a:pos x="17" y="101"/>
                </a:cxn>
                <a:cxn ang="0">
                  <a:pos x="0" y="101"/>
                </a:cxn>
                <a:cxn ang="0">
                  <a:pos x="0" y="27"/>
                </a:cxn>
                <a:cxn ang="0">
                  <a:pos x="17" y="27"/>
                </a:cxn>
                <a:cxn ang="0">
                  <a:pos x="17" y="18"/>
                </a:cxn>
                <a:cxn ang="0">
                  <a:pos x="0" y="18"/>
                </a:cxn>
                <a:cxn ang="0">
                  <a:pos x="0" y="0"/>
                </a:cxn>
                <a:cxn ang="0">
                  <a:pos x="17" y="0"/>
                </a:cxn>
                <a:cxn ang="0">
                  <a:pos x="17" y="18"/>
                </a:cxn>
              </a:cxnLst>
              <a:rect l="0" t="0" r="r" b="b"/>
              <a:pathLst>
                <a:path w="17" h="101">
                  <a:moveTo>
                    <a:pt x="17" y="27"/>
                  </a:moveTo>
                  <a:lnTo>
                    <a:pt x="17" y="101"/>
                  </a:lnTo>
                  <a:lnTo>
                    <a:pt x="0" y="101"/>
                  </a:lnTo>
                  <a:lnTo>
                    <a:pt x="0" y="27"/>
                  </a:lnTo>
                  <a:lnTo>
                    <a:pt x="17" y="27"/>
                  </a:lnTo>
                  <a:close/>
                  <a:moveTo>
                    <a:pt x="17" y="18"/>
                  </a:moveTo>
                  <a:lnTo>
                    <a:pt x="0" y="18"/>
                  </a:lnTo>
                  <a:lnTo>
                    <a:pt x="0" y="0"/>
                  </a:lnTo>
                  <a:lnTo>
                    <a:pt x="17" y="0"/>
                  </a:lnTo>
                  <a:lnTo>
                    <a:pt x="17" y="18"/>
                  </a:lnTo>
                  <a:close/>
                </a:path>
              </a:pathLst>
            </a:custGeom>
            <a:solidFill>
              <a:srgbClr val="000000"/>
            </a:solidFill>
            <a:ln w="9525">
              <a:noFill/>
              <a:round/>
              <a:headEnd/>
              <a:tailEnd/>
            </a:ln>
          </p:spPr>
          <p:txBody>
            <a:bodyPr/>
            <a:lstStyle/>
            <a:p>
              <a:endParaRPr lang="en-US"/>
            </a:p>
          </p:txBody>
        </p:sp>
        <p:sp>
          <p:nvSpPr>
            <p:cNvPr id="251" name="Freeform 251"/>
            <p:cNvSpPr>
              <a:spLocks/>
            </p:cNvSpPr>
            <p:nvPr/>
          </p:nvSpPr>
          <p:spPr bwMode="auto">
            <a:xfrm>
              <a:off x="3304" y="2837"/>
              <a:ext cx="37" cy="95"/>
            </a:xfrm>
            <a:custGeom>
              <a:avLst/>
              <a:gdLst/>
              <a:ahLst/>
              <a:cxnLst>
                <a:cxn ang="0">
                  <a:pos x="37" y="20"/>
                </a:cxn>
                <a:cxn ang="0">
                  <a:pos x="26" y="34"/>
                </a:cxn>
                <a:cxn ang="0">
                  <a:pos x="26" y="75"/>
                </a:cxn>
                <a:cxn ang="0">
                  <a:pos x="26" y="76"/>
                </a:cxn>
                <a:cxn ang="0">
                  <a:pos x="26" y="77"/>
                </a:cxn>
                <a:cxn ang="0">
                  <a:pos x="27" y="78"/>
                </a:cxn>
                <a:cxn ang="0">
                  <a:pos x="27" y="79"/>
                </a:cxn>
                <a:cxn ang="0">
                  <a:pos x="28" y="80"/>
                </a:cxn>
                <a:cxn ang="0">
                  <a:pos x="30" y="80"/>
                </a:cxn>
                <a:cxn ang="0">
                  <a:pos x="32" y="80"/>
                </a:cxn>
                <a:cxn ang="0">
                  <a:pos x="33" y="80"/>
                </a:cxn>
                <a:cxn ang="0">
                  <a:pos x="34" y="80"/>
                </a:cxn>
                <a:cxn ang="0">
                  <a:pos x="34" y="80"/>
                </a:cxn>
                <a:cxn ang="0">
                  <a:pos x="35" y="80"/>
                </a:cxn>
                <a:cxn ang="0">
                  <a:pos x="35" y="80"/>
                </a:cxn>
                <a:cxn ang="0">
                  <a:pos x="36" y="80"/>
                </a:cxn>
                <a:cxn ang="0">
                  <a:pos x="36" y="80"/>
                </a:cxn>
                <a:cxn ang="0">
                  <a:pos x="36" y="80"/>
                </a:cxn>
                <a:cxn ang="0">
                  <a:pos x="37" y="95"/>
                </a:cxn>
                <a:cxn ang="0">
                  <a:pos x="36" y="95"/>
                </a:cxn>
                <a:cxn ang="0">
                  <a:pos x="35" y="95"/>
                </a:cxn>
                <a:cxn ang="0">
                  <a:pos x="34" y="95"/>
                </a:cxn>
                <a:cxn ang="0">
                  <a:pos x="33" y="95"/>
                </a:cxn>
                <a:cxn ang="0">
                  <a:pos x="32" y="95"/>
                </a:cxn>
                <a:cxn ang="0">
                  <a:pos x="31" y="95"/>
                </a:cxn>
                <a:cxn ang="0">
                  <a:pos x="30" y="95"/>
                </a:cxn>
                <a:cxn ang="0">
                  <a:pos x="29" y="95"/>
                </a:cxn>
                <a:cxn ang="0">
                  <a:pos x="24" y="95"/>
                </a:cxn>
                <a:cxn ang="0">
                  <a:pos x="19" y="94"/>
                </a:cxn>
                <a:cxn ang="0">
                  <a:pos x="15" y="93"/>
                </a:cxn>
                <a:cxn ang="0">
                  <a:pos x="13" y="91"/>
                </a:cxn>
                <a:cxn ang="0">
                  <a:pos x="11" y="89"/>
                </a:cxn>
                <a:cxn ang="0">
                  <a:pos x="10" y="87"/>
                </a:cxn>
                <a:cxn ang="0">
                  <a:pos x="9" y="84"/>
                </a:cxn>
                <a:cxn ang="0">
                  <a:pos x="9" y="81"/>
                </a:cxn>
                <a:cxn ang="0">
                  <a:pos x="9" y="34"/>
                </a:cxn>
                <a:cxn ang="0">
                  <a:pos x="0" y="20"/>
                </a:cxn>
                <a:cxn ang="0">
                  <a:pos x="9" y="0"/>
                </a:cxn>
                <a:cxn ang="0">
                  <a:pos x="26" y="20"/>
                </a:cxn>
              </a:cxnLst>
              <a:rect l="0" t="0" r="r" b="b"/>
              <a:pathLst>
                <a:path w="37" h="95">
                  <a:moveTo>
                    <a:pt x="26" y="20"/>
                  </a:moveTo>
                  <a:lnTo>
                    <a:pt x="37" y="20"/>
                  </a:lnTo>
                  <a:lnTo>
                    <a:pt x="37" y="34"/>
                  </a:lnTo>
                  <a:lnTo>
                    <a:pt x="26" y="34"/>
                  </a:lnTo>
                  <a:lnTo>
                    <a:pt x="26" y="74"/>
                  </a:lnTo>
                  <a:lnTo>
                    <a:pt x="26" y="75"/>
                  </a:lnTo>
                  <a:lnTo>
                    <a:pt x="26" y="76"/>
                  </a:lnTo>
                  <a:lnTo>
                    <a:pt x="26" y="76"/>
                  </a:lnTo>
                  <a:lnTo>
                    <a:pt x="26" y="77"/>
                  </a:lnTo>
                  <a:lnTo>
                    <a:pt x="26" y="77"/>
                  </a:lnTo>
                  <a:lnTo>
                    <a:pt x="26" y="78"/>
                  </a:lnTo>
                  <a:lnTo>
                    <a:pt x="27" y="78"/>
                  </a:lnTo>
                  <a:lnTo>
                    <a:pt x="27" y="79"/>
                  </a:lnTo>
                  <a:lnTo>
                    <a:pt x="27" y="79"/>
                  </a:lnTo>
                  <a:lnTo>
                    <a:pt x="28" y="79"/>
                  </a:lnTo>
                  <a:lnTo>
                    <a:pt x="28" y="80"/>
                  </a:lnTo>
                  <a:lnTo>
                    <a:pt x="29" y="80"/>
                  </a:lnTo>
                  <a:lnTo>
                    <a:pt x="30" y="80"/>
                  </a:lnTo>
                  <a:lnTo>
                    <a:pt x="31" y="80"/>
                  </a:lnTo>
                  <a:lnTo>
                    <a:pt x="32" y="80"/>
                  </a:lnTo>
                  <a:lnTo>
                    <a:pt x="33" y="80"/>
                  </a:lnTo>
                  <a:lnTo>
                    <a:pt x="33" y="80"/>
                  </a:lnTo>
                  <a:lnTo>
                    <a:pt x="34" y="80"/>
                  </a:lnTo>
                  <a:lnTo>
                    <a:pt x="34" y="80"/>
                  </a:lnTo>
                  <a:lnTo>
                    <a:pt x="34" y="80"/>
                  </a:lnTo>
                  <a:lnTo>
                    <a:pt x="34" y="80"/>
                  </a:lnTo>
                  <a:lnTo>
                    <a:pt x="35" y="80"/>
                  </a:lnTo>
                  <a:lnTo>
                    <a:pt x="35" y="80"/>
                  </a:lnTo>
                  <a:lnTo>
                    <a:pt x="35" y="80"/>
                  </a:lnTo>
                  <a:lnTo>
                    <a:pt x="35" y="80"/>
                  </a:lnTo>
                  <a:lnTo>
                    <a:pt x="35" y="80"/>
                  </a:lnTo>
                  <a:lnTo>
                    <a:pt x="36" y="80"/>
                  </a:lnTo>
                  <a:lnTo>
                    <a:pt x="36" y="80"/>
                  </a:lnTo>
                  <a:lnTo>
                    <a:pt x="36" y="80"/>
                  </a:lnTo>
                  <a:lnTo>
                    <a:pt x="36" y="80"/>
                  </a:lnTo>
                  <a:lnTo>
                    <a:pt x="36" y="80"/>
                  </a:lnTo>
                  <a:lnTo>
                    <a:pt x="37" y="80"/>
                  </a:lnTo>
                  <a:lnTo>
                    <a:pt x="37" y="95"/>
                  </a:lnTo>
                  <a:lnTo>
                    <a:pt x="36" y="95"/>
                  </a:lnTo>
                  <a:lnTo>
                    <a:pt x="36" y="95"/>
                  </a:lnTo>
                  <a:lnTo>
                    <a:pt x="35" y="95"/>
                  </a:lnTo>
                  <a:lnTo>
                    <a:pt x="35" y="95"/>
                  </a:lnTo>
                  <a:lnTo>
                    <a:pt x="34" y="95"/>
                  </a:lnTo>
                  <a:lnTo>
                    <a:pt x="34" y="95"/>
                  </a:lnTo>
                  <a:lnTo>
                    <a:pt x="33" y="95"/>
                  </a:lnTo>
                  <a:lnTo>
                    <a:pt x="33" y="95"/>
                  </a:lnTo>
                  <a:lnTo>
                    <a:pt x="32" y="95"/>
                  </a:lnTo>
                  <a:lnTo>
                    <a:pt x="32" y="95"/>
                  </a:lnTo>
                  <a:lnTo>
                    <a:pt x="31" y="95"/>
                  </a:lnTo>
                  <a:lnTo>
                    <a:pt x="31" y="95"/>
                  </a:lnTo>
                  <a:lnTo>
                    <a:pt x="30" y="95"/>
                  </a:lnTo>
                  <a:lnTo>
                    <a:pt x="30" y="95"/>
                  </a:lnTo>
                  <a:lnTo>
                    <a:pt x="29" y="95"/>
                  </a:lnTo>
                  <a:lnTo>
                    <a:pt x="29" y="95"/>
                  </a:lnTo>
                  <a:lnTo>
                    <a:pt x="26" y="95"/>
                  </a:lnTo>
                  <a:lnTo>
                    <a:pt x="24" y="95"/>
                  </a:lnTo>
                  <a:lnTo>
                    <a:pt x="21" y="95"/>
                  </a:lnTo>
                  <a:lnTo>
                    <a:pt x="19" y="94"/>
                  </a:lnTo>
                  <a:lnTo>
                    <a:pt x="17" y="94"/>
                  </a:lnTo>
                  <a:lnTo>
                    <a:pt x="15" y="93"/>
                  </a:lnTo>
                  <a:lnTo>
                    <a:pt x="14" y="92"/>
                  </a:lnTo>
                  <a:lnTo>
                    <a:pt x="13" y="91"/>
                  </a:lnTo>
                  <a:lnTo>
                    <a:pt x="12" y="91"/>
                  </a:lnTo>
                  <a:lnTo>
                    <a:pt x="11" y="89"/>
                  </a:lnTo>
                  <a:lnTo>
                    <a:pt x="10" y="88"/>
                  </a:lnTo>
                  <a:lnTo>
                    <a:pt x="10" y="87"/>
                  </a:lnTo>
                  <a:lnTo>
                    <a:pt x="9" y="85"/>
                  </a:lnTo>
                  <a:lnTo>
                    <a:pt x="9" y="84"/>
                  </a:lnTo>
                  <a:lnTo>
                    <a:pt x="9" y="82"/>
                  </a:lnTo>
                  <a:lnTo>
                    <a:pt x="9" y="81"/>
                  </a:lnTo>
                  <a:lnTo>
                    <a:pt x="9" y="79"/>
                  </a:lnTo>
                  <a:lnTo>
                    <a:pt x="9" y="34"/>
                  </a:lnTo>
                  <a:lnTo>
                    <a:pt x="0" y="34"/>
                  </a:lnTo>
                  <a:lnTo>
                    <a:pt x="0" y="20"/>
                  </a:lnTo>
                  <a:lnTo>
                    <a:pt x="9" y="20"/>
                  </a:lnTo>
                  <a:lnTo>
                    <a:pt x="9" y="0"/>
                  </a:lnTo>
                  <a:lnTo>
                    <a:pt x="26" y="0"/>
                  </a:lnTo>
                  <a:lnTo>
                    <a:pt x="26" y="20"/>
                  </a:lnTo>
                  <a:close/>
                </a:path>
              </a:pathLst>
            </a:custGeom>
            <a:solidFill>
              <a:srgbClr val="000000"/>
            </a:solidFill>
            <a:ln w="9525">
              <a:noFill/>
              <a:round/>
              <a:headEnd/>
              <a:tailEnd/>
            </a:ln>
          </p:spPr>
          <p:txBody>
            <a:bodyPr/>
            <a:lstStyle/>
            <a:p>
              <a:endParaRPr lang="en-US"/>
            </a:p>
          </p:txBody>
        </p:sp>
        <p:sp>
          <p:nvSpPr>
            <p:cNvPr id="252" name="Freeform 252"/>
            <p:cNvSpPr>
              <a:spLocks noEditPoints="1"/>
            </p:cNvSpPr>
            <p:nvPr/>
          </p:nvSpPr>
          <p:spPr bwMode="auto">
            <a:xfrm>
              <a:off x="3352" y="2830"/>
              <a:ext cx="18" cy="101"/>
            </a:xfrm>
            <a:custGeom>
              <a:avLst/>
              <a:gdLst/>
              <a:ahLst/>
              <a:cxnLst>
                <a:cxn ang="0">
                  <a:pos x="18" y="27"/>
                </a:cxn>
                <a:cxn ang="0">
                  <a:pos x="18" y="101"/>
                </a:cxn>
                <a:cxn ang="0">
                  <a:pos x="0" y="101"/>
                </a:cxn>
                <a:cxn ang="0">
                  <a:pos x="0" y="27"/>
                </a:cxn>
                <a:cxn ang="0">
                  <a:pos x="18" y="27"/>
                </a:cxn>
                <a:cxn ang="0">
                  <a:pos x="18" y="18"/>
                </a:cxn>
                <a:cxn ang="0">
                  <a:pos x="0" y="18"/>
                </a:cxn>
                <a:cxn ang="0">
                  <a:pos x="0" y="0"/>
                </a:cxn>
                <a:cxn ang="0">
                  <a:pos x="18" y="0"/>
                </a:cxn>
                <a:cxn ang="0">
                  <a:pos x="18" y="18"/>
                </a:cxn>
              </a:cxnLst>
              <a:rect l="0" t="0" r="r" b="b"/>
              <a:pathLst>
                <a:path w="18" h="101">
                  <a:moveTo>
                    <a:pt x="18" y="27"/>
                  </a:moveTo>
                  <a:lnTo>
                    <a:pt x="18" y="101"/>
                  </a:lnTo>
                  <a:lnTo>
                    <a:pt x="0" y="101"/>
                  </a:lnTo>
                  <a:lnTo>
                    <a:pt x="0" y="27"/>
                  </a:lnTo>
                  <a:lnTo>
                    <a:pt x="18" y="27"/>
                  </a:lnTo>
                  <a:close/>
                  <a:moveTo>
                    <a:pt x="18" y="18"/>
                  </a:moveTo>
                  <a:lnTo>
                    <a:pt x="0" y="18"/>
                  </a:lnTo>
                  <a:lnTo>
                    <a:pt x="0" y="0"/>
                  </a:lnTo>
                  <a:lnTo>
                    <a:pt x="18" y="0"/>
                  </a:lnTo>
                  <a:lnTo>
                    <a:pt x="18" y="18"/>
                  </a:lnTo>
                  <a:close/>
                </a:path>
              </a:pathLst>
            </a:custGeom>
            <a:solidFill>
              <a:srgbClr val="000000"/>
            </a:solidFill>
            <a:ln w="9525">
              <a:noFill/>
              <a:round/>
              <a:headEnd/>
              <a:tailEnd/>
            </a:ln>
          </p:spPr>
          <p:txBody>
            <a:bodyPr/>
            <a:lstStyle/>
            <a:p>
              <a:endParaRPr lang="en-US"/>
            </a:p>
          </p:txBody>
        </p:sp>
        <p:sp>
          <p:nvSpPr>
            <p:cNvPr id="253" name="Freeform 253"/>
            <p:cNvSpPr>
              <a:spLocks noEditPoints="1"/>
            </p:cNvSpPr>
            <p:nvPr/>
          </p:nvSpPr>
          <p:spPr bwMode="auto">
            <a:xfrm>
              <a:off x="3381" y="2855"/>
              <a:ext cx="63" cy="78"/>
            </a:xfrm>
            <a:custGeom>
              <a:avLst/>
              <a:gdLst/>
              <a:ahLst/>
              <a:cxnLst>
                <a:cxn ang="0">
                  <a:pos x="60" y="60"/>
                </a:cxn>
                <a:cxn ang="0">
                  <a:pos x="56" y="68"/>
                </a:cxn>
                <a:cxn ang="0">
                  <a:pos x="50" y="73"/>
                </a:cxn>
                <a:cxn ang="0">
                  <a:pos x="44" y="76"/>
                </a:cxn>
                <a:cxn ang="0">
                  <a:pos x="37" y="78"/>
                </a:cxn>
                <a:cxn ang="0">
                  <a:pos x="30" y="78"/>
                </a:cxn>
                <a:cxn ang="0">
                  <a:pos x="20" y="76"/>
                </a:cxn>
                <a:cxn ang="0">
                  <a:pos x="12" y="71"/>
                </a:cxn>
                <a:cxn ang="0">
                  <a:pos x="6" y="64"/>
                </a:cxn>
                <a:cxn ang="0">
                  <a:pos x="2" y="53"/>
                </a:cxn>
                <a:cxn ang="0">
                  <a:pos x="0" y="37"/>
                </a:cxn>
                <a:cxn ang="0">
                  <a:pos x="1" y="31"/>
                </a:cxn>
                <a:cxn ang="0">
                  <a:pos x="3" y="22"/>
                </a:cxn>
                <a:cxn ang="0">
                  <a:pos x="7" y="12"/>
                </a:cxn>
                <a:cxn ang="0">
                  <a:pos x="15" y="4"/>
                </a:cxn>
                <a:cxn ang="0">
                  <a:pos x="27" y="0"/>
                </a:cxn>
                <a:cxn ang="0">
                  <a:pos x="37" y="0"/>
                </a:cxn>
                <a:cxn ang="0">
                  <a:pos x="45" y="2"/>
                </a:cxn>
                <a:cxn ang="0">
                  <a:pos x="52" y="8"/>
                </a:cxn>
                <a:cxn ang="0">
                  <a:pos x="58" y="16"/>
                </a:cxn>
                <a:cxn ang="0">
                  <a:pos x="62" y="29"/>
                </a:cxn>
                <a:cxn ang="0">
                  <a:pos x="63" y="44"/>
                </a:cxn>
                <a:cxn ang="0">
                  <a:pos x="18" y="47"/>
                </a:cxn>
                <a:cxn ang="0">
                  <a:pos x="19" y="51"/>
                </a:cxn>
                <a:cxn ang="0">
                  <a:pos x="20" y="55"/>
                </a:cxn>
                <a:cxn ang="0">
                  <a:pos x="23" y="59"/>
                </a:cxn>
                <a:cxn ang="0">
                  <a:pos x="28" y="62"/>
                </a:cxn>
                <a:cxn ang="0">
                  <a:pos x="34" y="62"/>
                </a:cxn>
                <a:cxn ang="0">
                  <a:pos x="37" y="62"/>
                </a:cxn>
                <a:cxn ang="0">
                  <a:pos x="39" y="61"/>
                </a:cxn>
                <a:cxn ang="0">
                  <a:pos x="41" y="59"/>
                </a:cxn>
                <a:cxn ang="0">
                  <a:pos x="43" y="57"/>
                </a:cxn>
                <a:cxn ang="0">
                  <a:pos x="44" y="54"/>
                </a:cxn>
                <a:cxn ang="0">
                  <a:pos x="45" y="29"/>
                </a:cxn>
                <a:cxn ang="0">
                  <a:pos x="43" y="24"/>
                </a:cxn>
                <a:cxn ang="0">
                  <a:pos x="41" y="20"/>
                </a:cxn>
                <a:cxn ang="0">
                  <a:pos x="38" y="18"/>
                </a:cxn>
                <a:cxn ang="0">
                  <a:pos x="35" y="16"/>
                </a:cxn>
                <a:cxn ang="0">
                  <a:pos x="32" y="16"/>
                </a:cxn>
                <a:cxn ang="0">
                  <a:pos x="27" y="17"/>
                </a:cxn>
                <a:cxn ang="0">
                  <a:pos x="24" y="18"/>
                </a:cxn>
                <a:cxn ang="0">
                  <a:pos x="21" y="21"/>
                </a:cxn>
                <a:cxn ang="0">
                  <a:pos x="19" y="25"/>
                </a:cxn>
                <a:cxn ang="0">
                  <a:pos x="18" y="30"/>
                </a:cxn>
              </a:cxnLst>
              <a:rect l="0" t="0" r="r" b="b"/>
              <a:pathLst>
                <a:path w="63" h="78">
                  <a:moveTo>
                    <a:pt x="62" y="54"/>
                  </a:moveTo>
                  <a:lnTo>
                    <a:pt x="61" y="58"/>
                  </a:lnTo>
                  <a:lnTo>
                    <a:pt x="60" y="60"/>
                  </a:lnTo>
                  <a:lnTo>
                    <a:pt x="59" y="63"/>
                  </a:lnTo>
                  <a:lnTo>
                    <a:pt x="57" y="66"/>
                  </a:lnTo>
                  <a:lnTo>
                    <a:pt x="56" y="68"/>
                  </a:lnTo>
                  <a:lnTo>
                    <a:pt x="54" y="70"/>
                  </a:lnTo>
                  <a:lnTo>
                    <a:pt x="52" y="71"/>
                  </a:lnTo>
                  <a:lnTo>
                    <a:pt x="50" y="73"/>
                  </a:lnTo>
                  <a:lnTo>
                    <a:pt x="48" y="74"/>
                  </a:lnTo>
                  <a:lnTo>
                    <a:pt x="46" y="75"/>
                  </a:lnTo>
                  <a:lnTo>
                    <a:pt x="44" y="76"/>
                  </a:lnTo>
                  <a:lnTo>
                    <a:pt x="42" y="77"/>
                  </a:lnTo>
                  <a:lnTo>
                    <a:pt x="40" y="78"/>
                  </a:lnTo>
                  <a:lnTo>
                    <a:pt x="37" y="78"/>
                  </a:lnTo>
                  <a:lnTo>
                    <a:pt x="35" y="78"/>
                  </a:lnTo>
                  <a:lnTo>
                    <a:pt x="33" y="78"/>
                  </a:lnTo>
                  <a:lnTo>
                    <a:pt x="30" y="78"/>
                  </a:lnTo>
                  <a:lnTo>
                    <a:pt x="26" y="78"/>
                  </a:lnTo>
                  <a:lnTo>
                    <a:pt x="23" y="77"/>
                  </a:lnTo>
                  <a:lnTo>
                    <a:pt x="20" y="76"/>
                  </a:lnTo>
                  <a:lnTo>
                    <a:pt x="17" y="75"/>
                  </a:lnTo>
                  <a:lnTo>
                    <a:pt x="15" y="73"/>
                  </a:lnTo>
                  <a:lnTo>
                    <a:pt x="12" y="71"/>
                  </a:lnTo>
                  <a:lnTo>
                    <a:pt x="10" y="69"/>
                  </a:lnTo>
                  <a:lnTo>
                    <a:pt x="7" y="67"/>
                  </a:lnTo>
                  <a:lnTo>
                    <a:pt x="6" y="64"/>
                  </a:lnTo>
                  <a:lnTo>
                    <a:pt x="4" y="60"/>
                  </a:lnTo>
                  <a:lnTo>
                    <a:pt x="3" y="57"/>
                  </a:lnTo>
                  <a:lnTo>
                    <a:pt x="2" y="53"/>
                  </a:lnTo>
                  <a:lnTo>
                    <a:pt x="1" y="48"/>
                  </a:lnTo>
                  <a:lnTo>
                    <a:pt x="0" y="43"/>
                  </a:lnTo>
                  <a:lnTo>
                    <a:pt x="0" y="37"/>
                  </a:lnTo>
                  <a:lnTo>
                    <a:pt x="0" y="36"/>
                  </a:lnTo>
                  <a:lnTo>
                    <a:pt x="0" y="33"/>
                  </a:lnTo>
                  <a:lnTo>
                    <a:pt x="1" y="31"/>
                  </a:lnTo>
                  <a:lnTo>
                    <a:pt x="1" y="28"/>
                  </a:lnTo>
                  <a:lnTo>
                    <a:pt x="2" y="25"/>
                  </a:lnTo>
                  <a:lnTo>
                    <a:pt x="3" y="22"/>
                  </a:lnTo>
                  <a:lnTo>
                    <a:pt x="4" y="18"/>
                  </a:lnTo>
                  <a:lnTo>
                    <a:pt x="5" y="15"/>
                  </a:lnTo>
                  <a:lnTo>
                    <a:pt x="7" y="12"/>
                  </a:lnTo>
                  <a:lnTo>
                    <a:pt x="9" y="9"/>
                  </a:lnTo>
                  <a:lnTo>
                    <a:pt x="12" y="7"/>
                  </a:lnTo>
                  <a:lnTo>
                    <a:pt x="15" y="4"/>
                  </a:lnTo>
                  <a:lnTo>
                    <a:pt x="18" y="3"/>
                  </a:lnTo>
                  <a:lnTo>
                    <a:pt x="22" y="1"/>
                  </a:lnTo>
                  <a:lnTo>
                    <a:pt x="27" y="0"/>
                  </a:lnTo>
                  <a:lnTo>
                    <a:pt x="32" y="0"/>
                  </a:lnTo>
                  <a:lnTo>
                    <a:pt x="34" y="0"/>
                  </a:lnTo>
                  <a:lnTo>
                    <a:pt x="37" y="0"/>
                  </a:lnTo>
                  <a:lnTo>
                    <a:pt x="40" y="1"/>
                  </a:lnTo>
                  <a:lnTo>
                    <a:pt x="42" y="2"/>
                  </a:lnTo>
                  <a:lnTo>
                    <a:pt x="45" y="2"/>
                  </a:lnTo>
                  <a:lnTo>
                    <a:pt x="47" y="4"/>
                  </a:lnTo>
                  <a:lnTo>
                    <a:pt x="50" y="5"/>
                  </a:lnTo>
                  <a:lnTo>
                    <a:pt x="52" y="8"/>
                  </a:lnTo>
                  <a:lnTo>
                    <a:pt x="55" y="10"/>
                  </a:lnTo>
                  <a:lnTo>
                    <a:pt x="57" y="13"/>
                  </a:lnTo>
                  <a:lnTo>
                    <a:pt x="58" y="16"/>
                  </a:lnTo>
                  <a:lnTo>
                    <a:pt x="60" y="20"/>
                  </a:lnTo>
                  <a:lnTo>
                    <a:pt x="61" y="24"/>
                  </a:lnTo>
                  <a:lnTo>
                    <a:pt x="62" y="29"/>
                  </a:lnTo>
                  <a:lnTo>
                    <a:pt x="63" y="35"/>
                  </a:lnTo>
                  <a:lnTo>
                    <a:pt x="63" y="41"/>
                  </a:lnTo>
                  <a:lnTo>
                    <a:pt x="63" y="44"/>
                  </a:lnTo>
                  <a:lnTo>
                    <a:pt x="18" y="44"/>
                  </a:lnTo>
                  <a:lnTo>
                    <a:pt x="18" y="45"/>
                  </a:lnTo>
                  <a:lnTo>
                    <a:pt x="18" y="47"/>
                  </a:lnTo>
                  <a:lnTo>
                    <a:pt x="18" y="48"/>
                  </a:lnTo>
                  <a:lnTo>
                    <a:pt x="18" y="49"/>
                  </a:lnTo>
                  <a:lnTo>
                    <a:pt x="19" y="51"/>
                  </a:lnTo>
                  <a:lnTo>
                    <a:pt x="19" y="52"/>
                  </a:lnTo>
                  <a:lnTo>
                    <a:pt x="20" y="54"/>
                  </a:lnTo>
                  <a:lnTo>
                    <a:pt x="20" y="55"/>
                  </a:lnTo>
                  <a:lnTo>
                    <a:pt x="21" y="57"/>
                  </a:lnTo>
                  <a:lnTo>
                    <a:pt x="22" y="58"/>
                  </a:lnTo>
                  <a:lnTo>
                    <a:pt x="23" y="59"/>
                  </a:lnTo>
                  <a:lnTo>
                    <a:pt x="25" y="60"/>
                  </a:lnTo>
                  <a:lnTo>
                    <a:pt x="27" y="61"/>
                  </a:lnTo>
                  <a:lnTo>
                    <a:pt x="28" y="62"/>
                  </a:lnTo>
                  <a:lnTo>
                    <a:pt x="31" y="62"/>
                  </a:lnTo>
                  <a:lnTo>
                    <a:pt x="33" y="63"/>
                  </a:lnTo>
                  <a:lnTo>
                    <a:pt x="34" y="62"/>
                  </a:lnTo>
                  <a:lnTo>
                    <a:pt x="35" y="62"/>
                  </a:lnTo>
                  <a:lnTo>
                    <a:pt x="36" y="62"/>
                  </a:lnTo>
                  <a:lnTo>
                    <a:pt x="37" y="62"/>
                  </a:lnTo>
                  <a:lnTo>
                    <a:pt x="37" y="62"/>
                  </a:lnTo>
                  <a:lnTo>
                    <a:pt x="38" y="61"/>
                  </a:lnTo>
                  <a:lnTo>
                    <a:pt x="39" y="61"/>
                  </a:lnTo>
                  <a:lnTo>
                    <a:pt x="40" y="60"/>
                  </a:lnTo>
                  <a:lnTo>
                    <a:pt x="41" y="60"/>
                  </a:lnTo>
                  <a:lnTo>
                    <a:pt x="41" y="59"/>
                  </a:lnTo>
                  <a:lnTo>
                    <a:pt x="42" y="58"/>
                  </a:lnTo>
                  <a:lnTo>
                    <a:pt x="43" y="58"/>
                  </a:lnTo>
                  <a:lnTo>
                    <a:pt x="43" y="57"/>
                  </a:lnTo>
                  <a:lnTo>
                    <a:pt x="43" y="56"/>
                  </a:lnTo>
                  <a:lnTo>
                    <a:pt x="44" y="55"/>
                  </a:lnTo>
                  <a:lnTo>
                    <a:pt x="44" y="54"/>
                  </a:lnTo>
                  <a:lnTo>
                    <a:pt x="62" y="54"/>
                  </a:lnTo>
                  <a:close/>
                  <a:moveTo>
                    <a:pt x="45" y="32"/>
                  </a:moveTo>
                  <a:lnTo>
                    <a:pt x="45" y="29"/>
                  </a:lnTo>
                  <a:lnTo>
                    <a:pt x="44" y="27"/>
                  </a:lnTo>
                  <a:lnTo>
                    <a:pt x="44" y="26"/>
                  </a:lnTo>
                  <a:lnTo>
                    <a:pt x="43" y="24"/>
                  </a:lnTo>
                  <a:lnTo>
                    <a:pt x="43" y="23"/>
                  </a:lnTo>
                  <a:lnTo>
                    <a:pt x="42" y="21"/>
                  </a:lnTo>
                  <a:lnTo>
                    <a:pt x="41" y="20"/>
                  </a:lnTo>
                  <a:lnTo>
                    <a:pt x="40" y="19"/>
                  </a:lnTo>
                  <a:lnTo>
                    <a:pt x="39" y="18"/>
                  </a:lnTo>
                  <a:lnTo>
                    <a:pt x="38" y="18"/>
                  </a:lnTo>
                  <a:lnTo>
                    <a:pt x="37" y="17"/>
                  </a:lnTo>
                  <a:lnTo>
                    <a:pt x="36" y="17"/>
                  </a:lnTo>
                  <a:lnTo>
                    <a:pt x="35" y="16"/>
                  </a:lnTo>
                  <a:lnTo>
                    <a:pt x="34" y="16"/>
                  </a:lnTo>
                  <a:lnTo>
                    <a:pt x="33" y="16"/>
                  </a:lnTo>
                  <a:lnTo>
                    <a:pt x="32" y="16"/>
                  </a:lnTo>
                  <a:lnTo>
                    <a:pt x="30" y="16"/>
                  </a:lnTo>
                  <a:lnTo>
                    <a:pt x="29" y="16"/>
                  </a:lnTo>
                  <a:lnTo>
                    <a:pt x="27" y="17"/>
                  </a:lnTo>
                  <a:lnTo>
                    <a:pt x="26" y="17"/>
                  </a:lnTo>
                  <a:lnTo>
                    <a:pt x="25" y="18"/>
                  </a:lnTo>
                  <a:lnTo>
                    <a:pt x="24" y="18"/>
                  </a:lnTo>
                  <a:lnTo>
                    <a:pt x="23" y="19"/>
                  </a:lnTo>
                  <a:lnTo>
                    <a:pt x="22" y="20"/>
                  </a:lnTo>
                  <a:lnTo>
                    <a:pt x="21" y="21"/>
                  </a:lnTo>
                  <a:lnTo>
                    <a:pt x="21" y="22"/>
                  </a:lnTo>
                  <a:lnTo>
                    <a:pt x="20" y="24"/>
                  </a:lnTo>
                  <a:lnTo>
                    <a:pt x="19" y="25"/>
                  </a:lnTo>
                  <a:lnTo>
                    <a:pt x="19" y="26"/>
                  </a:lnTo>
                  <a:lnTo>
                    <a:pt x="19" y="28"/>
                  </a:lnTo>
                  <a:lnTo>
                    <a:pt x="18" y="30"/>
                  </a:lnTo>
                  <a:lnTo>
                    <a:pt x="18" y="32"/>
                  </a:lnTo>
                  <a:lnTo>
                    <a:pt x="45" y="32"/>
                  </a:lnTo>
                  <a:close/>
                </a:path>
              </a:pathLst>
            </a:custGeom>
            <a:solidFill>
              <a:srgbClr val="000000"/>
            </a:solidFill>
            <a:ln w="9525">
              <a:noFill/>
              <a:round/>
              <a:headEnd/>
              <a:tailEnd/>
            </a:ln>
          </p:spPr>
          <p:txBody>
            <a:bodyPr/>
            <a:lstStyle/>
            <a:p>
              <a:endParaRPr lang="en-US"/>
            </a:p>
          </p:txBody>
        </p:sp>
        <p:sp>
          <p:nvSpPr>
            <p:cNvPr id="254" name="Freeform 254"/>
            <p:cNvSpPr>
              <a:spLocks/>
            </p:cNvSpPr>
            <p:nvPr/>
          </p:nvSpPr>
          <p:spPr bwMode="auto">
            <a:xfrm>
              <a:off x="3451" y="2855"/>
              <a:ext cx="61" cy="78"/>
            </a:xfrm>
            <a:custGeom>
              <a:avLst/>
              <a:gdLst/>
              <a:ahLst/>
              <a:cxnLst>
                <a:cxn ang="0">
                  <a:pos x="42" y="23"/>
                </a:cxn>
                <a:cxn ang="0">
                  <a:pos x="41" y="20"/>
                </a:cxn>
                <a:cxn ang="0">
                  <a:pos x="39" y="18"/>
                </a:cxn>
                <a:cxn ang="0">
                  <a:pos x="37" y="16"/>
                </a:cxn>
                <a:cxn ang="0">
                  <a:pos x="33" y="15"/>
                </a:cxn>
                <a:cxn ang="0">
                  <a:pos x="29" y="15"/>
                </a:cxn>
                <a:cxn ang="0">
                  <a:pos x="25" y="15"/>
                </a:cxn>
                <a:cxn ang="0">
                  <a:pos x="22" y="17"/>
                </a:cxn>
                <a:cxn ang="0">
                  <a:pos x="20" y="18"/>
                </a:cxn>
                <a:cxn ang="0">
                  <a:pos x="20" y="20"/>
                </a:cxn>
                <a:cxn ang="0">
                  <a:pos x="20" y="22"/>
                </a:cxn>
                <a:cxn ang="0">
                  <a:pos x="23" y="27"/>
                </a:cxn>
                <a:cxn ang="0">
                  <a:pos x="33" y="29"/>
                </a:cxn>
                <a:cxn ang="0">
                  <a:pos x="44" y="33"/>
                </a:cxn>
                <a:cxn ang="0">
                  <a:pos x="55" y="38"/>
                </a:cxn>
                <a:cxn ang="0">
                  <a:pos x="61" y="48"/>
                </a:cxn>
                <a:cxn ang="0">
                  <a:pos x="60" y="60"/>
                </a:cxn>
                <a:cxn ang="0">
                  <a:pos x="56" y="68"/>
                </a:cxn>
                <a:cxn ang="0">
                  <a:pos x="50" y="73"/>
                </a:cxn>
                <a:cxn ang="0">
                  <a:pos x="43" y="77"/>
                </a:cxn>
                <a:cxn ang="0">
                  <a:pos x="36" y="78"/>
                </a:cxn>
                <a:cxn ang="0">
                  <a:pos x="29" y="78"/>
                </a:cxn>
                <a:cxn ang="0">
                  <a:pos x="21" y="77"/>
                </a:cxn>
                <a:cxn ang="0">
                  <a:pos x="13" y="74"/>
                </a:cxn>
                <a:cxn ang="0">
                  <a:pos x="6" y="69"/>
                </a:cxn>
                <a:cxn ang="0">
                  <a:pos x="2" y="62"/>
                </a:cxn>
                <a:cxn ang="0">
                  <a:pos x="0" y="52"/>
                </a:cxn>
                <a:cxn ang="0">
                  <a:pos x="18" y="55"/>
                </a:cxn>
                <a:cxn ang="0">
                  <a:pos x="19" y="58"/>
                </a:cxn>
                <a:cxn ang="0">
                  <a:pos x="21" y="60"/>
                </a:cxn>
                <a:cxn ang="0">
                  <a:pos x="24" y="62"/>
                </a:cxn>
                <a:cxn ang="0">
                  <a:pos x="29" y="63"/>
                </a:cxn>
                <a:cxn ang="0">
                  <a:pos x="34" y="63"/>
                </a:cxn>
                <a:cxn ang="0">
                  <a:pos x="38" y="62"/>
                </a:cxn>
                <a:cxn ang="0">
                  <a:pos x="41" y="61"/>
                </a:cxn>
                <a:cxn ang="0">
                  <a:pos x="42" y="59"/>
                </a:cxn>
                <a:cxn ang="0">
                  <a:pos x="43" y="57"/>
                </a:cxn>
                <a:cxn ang="0">
                  <a:pos x="44" y="56"/>
                </a:cxn>
                <a:cxn ang="0">
                  <a:pos x="40" y="50"/>
                </a:cxn>
                <a:cxn ang="0">
                  <a:pos x="31" y="48"/>
                </a:cxn>
                <a:cxn ang="0">
                  <a:pos x="19" y="45"/>
                </a:cxn>
                <a:cxn ang="0">
                  <a:pos x="9" y="40"/>
                </a:cxn>
                <a:cxn ang="0">
                  <a:pos x="3" y="29"/>
                </a:cxn>
                <a:cxn ang="0">
                  <a:pos x="3" y="21"/>
                </a:cxn>
                <a:cxn ang="0">
                  <a:pos x="5" y="14"/>
                </a:cxn>
                <a:cxn ang="0">
                  <a:pos x="8" y="8"/>
                </a:cxn>
                <a:cxn ang="0">
                  <a:pos x="14" y="3"/>
                </a:cxn>
                <a:cxn ang="0">
                  <a:pos x="22" y="1"/>
                </a:cxn>
                <a:cxn ang="0">
                  <a:pos x="32" y="0"/>
                </a:cxn>
                <a:cxn ang="0">
                  <a:pos x="39" y="1"/>
                </a:cxn>
                <a:cxn ang="0">
                  <a:pos x="46" y="3"/>
                </a:cxn>
                <a:cxn ang="0">
                  <a:pos x="52" y="7"/>
                </a:cxn>
                <a:cxn ang="0">
                  <a:pos x="57" y="14"/>
                </a:cxn>
                <a:cxn ang="0">
                  <a:pos x="59" y="25"/>
                </a:cxn>
              </a:cxnLst>
              <a:rect l="0" t="0" r="r" b="b"/>
              <a:pathLst>
                <a:path w="61" h="78">
                  <a:moveTo>
                    <a:pt x="42" y="25"/>
                  </a:moveTo>
                  <a:lnTo>
                    <a:pt x="42" y="23"/>
                  </a:lnTo>
                  <a:lnTo>
                    <a:pt x="42" y="23"/>
                  </a:lnTo>
                  <a:lnTo>
                    <a:pt x="41" y="22"/>
                  </a:lnTo>
                  <a:lnTo>
                    <a:pt x="41" y="21"/>
                  </a:lnTo>
                  <a:lnTo>
                    <a:pt x="41" y="20"/>
                  </a:lnTo>
                  <a:lnTo>
                    <a:pt x="40" y="19"/>
                  </a:lnTo>
                  <a:lnTo>
                    <a:pt x="40" y="18"/>
                  </a:lnTo>
                  <a:lnTo>
                    <a:pt x="39" y="18"/>
                  </a:lnTo>
                  <a:lnTo>
                    <a:pt x="39" y="17"/>
                  </a:lnTo>
                  <a:lnTo>
                    <a:pt x="38" y="17"/>
                  </a:lnTo>
                  <a:lnTo>
                    <a:pt x="37" y="16"/>
                  </a:lnTo>
                  <a:lnTo>
                    <a:pt x="36" y="15"/>
                  </a:lnTo>
                  <a:lnTo>
                    <a:pt x="35" y="15"/>
                  </a:lnTo>
                  <a:lnTo>
                    <a:pt x="33" y="15"/>
                  </a:lnTo>
                  <a:lnTo>
                    <a:pt x="32" y="15"/>
                  </a:lnTo>
                  <a:lnTo>
                    <a:pt x="30" y="15"/>
                  </a:lnTo>
                  <a:lnTo>
                    <a:pt x="29" y="15"/>
                  </a:lnTo>
                  <a:lnTo>
                    <a:pt x="27" y="15"/>
                  </a:lnTo>
                  <a:lnTo>
                    <a:pt x="26" y="15"/>
                  </a:lnTo>
                  <a:lnTo>
                    <a:pt x="25" y="15"/>
                  </a:lnTo>
                  <a:lnTo>
                    <a:pt x="24" y="16"/>
                  </a:lnTo>
                  <a:lnTo>
                    <a:pt x="23" y="16"/>
                  </a:lnTo>
                  <a:lnTo>
                    <a:pt x="22" y="17"/>
                  </a:lnTo>
                  <a:lnTo>
                    <a:pt x="21" y="17"/>
                  </a:lnTo>
                  <a:lnTo>
                    <a:pt x="21" y="18"/>
                  </a:lnTo>
                  <a:lnTo>
                    <a:pt x="20" y="18"/>
                  </a:lnTo>
                  <a:lnTo>
                    <a:pt x="20" y="19"/>
                  </a:lnTo>
                  <a:lnTo>
                    <a:pt x="20" y="20"/>
                  </a:lnTo>
                  <a:lnTo>
                    <a:pt x="20" y="20"/>
                  </a:lnTo>
                  <a:lnTo>
                    <a:pt x="20" y="21"/>
                  </a:lnTo>
                  <a:lnTo>
                    <a:pt x="20" y="21"/>
                  </a:lnTo>
                  <a:lnTo>
                    <a:pt x="20" y="22"/>
                  </a:lnTo>
                  <a:lnTo>
                    <a:pt x="20" y="24"/>
                  </a:lnTo>
                  <a:lnTo>
                    <a:pt x="21" y="26"/>
                  </a:lnTo>
                  <a:lnTo>
                    <a:pt x="23" y="27"/>
                  </a:lnTo>
                  <a:lnTo>
                    <a:pt x="26" y="28"/>
                  </a:lnTo>
                  <a:lnTo>
                    <a:pt x="29" y="29"/>
                  </a:lnTo>
                  <a:lnTo>
                    <a:pt x="33" y="29"/>
                  </a:lnTo>
                  <a:lnTo>
                    <a:pt x="36" y="30"/>
                  </a:lnTo>
                  <a:lnTo>
                    <a:pt x="40" y="31"/>
                  </a:lnTo>
                  <a:lnTo>
                    <a:pt x="44" y="33"/>
                  </a:lnTo>
                  <a:lnTo>
                    <a:pt x="48" y="34"/>
                  </a:lnTo>
                  <a:lnTo>
                    <a:pt x="51" y="36"/>
                  </a:lnTo>
                  <a:lnTo>
                    <a:pt x="55" y="38"/>
                  </a:lnTo>
                  <a:lnTo>
                    <a:pt x="57" y="41"/>
                  </a:lnTo>
                  <a:lnTo>
                    <a:pt x="59" y="44"/>
                  </a:lnTo>
                  <a:lnTo>
                    <a:pt x="61" y="48"/>
                  </a:lnTo>
                  <a:lnTo>
                    <a:pt x="61" y="53"/>
                  </a:lnTo>
                  <a:lnTo>
                    <a:pt x="61" y="56"/>
                  </a:lnTo>
                  <a:lnTo>
                    <a:pt x="60" y="60"/>
                  </a:lnTo>
                  <a:lnTo>
                    <a:pt x="59" y="63"/>
                  </a:lnTo>
                  <a:lnTo>
                    <a:pt x="58" y="66"/>
                  </a:lnTo>
                  <a:lnTo>
                    <a:pt x="56" y="68"/>
                  </a:lnTo>
                  <a:lnTo>
                    <a:pt x="55" y="70"/>
                  </a:lnTo>
                  <a:lnTo>
                    <a:pt x="52" y="72"/>
                  </a:lnTo>
                  <a:lnTo>
                    <a:pt x="50" y="73"/>
                  </a:lnTo>
                  <a:lnTo>
                    <a:pt x="48" y="75"/>
                  </a:lnTo>
                  <a:lnTo>
                    <a:pt x="46" y="76"/>
                  </a:lnTo>
                  <a:lnTo>
                    <a:pt x="43" y="77"/>
                  </a:lnTo>
                  <a:lnTo>
                    <a:pt x="41" y="77"/>
                  </a:lnTo>
                  <a:lnTo>
                    <a:pt x="39" y="78"/>
                  </a:lnTo>
                  <a:lnTo>
                    <a:pt x="36" y="78"/>
                  </a:lnTo>
                  <a:lnTo>
                    <a:pt x="34" y="78"/>
                  </a:lnTo>
                  <a:lnTo>
                    <a:pt x="32" y="78"/>
                  </a:lnTo>
                  <a:lnTo>
                    <a:pt x="29" y="78"/>
                  </a:lnTo>
                  <a:lnTo>
                    <a:pt x="26" y="78"/>
                  </a:lnTo>
                  <a:lnTo>
                    <a:pt x="24" y="78"/>
                  </a:lnTo>
                  <a:lnTo>
                    <a:pt x="21" y="77"/>
                  </a:lnTo>
                  <a:lnTo>
                    <a:pt x="18" y="76"/>
                  </a:lnTo>
                  <a:lnTo>
                    <a:pt x="15" y="75"/>
                  </a:lnTo>
                  <a:lnTo>
                    <a:pt x="13" y="74"/>
                  </a:lnTo>
                  <a:lnTo>
                    <a:pt x="11" y="73"/>
                  </a:lnTo>
                  <a:lnTo>
                    <a:pt x="9" y="71"/>
                  </a:lnTo>
                  <a:lnTo>
                    <a:pt x="6" y="69"/>
                  </a:lnTo>
                  <a:lnTo>
                    <a:pt x="5" y="67"/>
                  </a:lnTo>
                  <a:lnTo>
                    <a:pt x="3" y="65"/>
                  </a:lnTo>
                  <a:lnTo>
                    <a:pt x="2" y="62"/>
                  </a:lnTo>
                  <a:lnTo>
                    <a:pt x="1" y="59"/>
                  </a:lnTo>
                  <a:lnTo>
                    <a:pt x="0" y="56"/>
                  </a:lnTo>
                  <a:lnTo>
                    <a:pt x="0" y="52"/>
                  </a:lnTo>
                  <a:lnTo>
                    <a:pt x="18" y="52"/>
                  </a:lnTo>
                  <a:lnTo>
                    <a:pt x="18" y="54"/>
                  </a:lnTo>
                  <a:lnTo>
                    <a:pt x="18" y="55"/>
                  </a:lnTo>
                  <a:lnTo>
                    <a:pt x="18" y="56"/>
                  </a:lnTo>
                  <a:lnTo>
                    <a:pt x="19" y="57"/>
                  </a:lnTo>
                  <a:lnTo>
                    <a:pt x="19" y="58"/>
                  </a:lnTo>
                  <a:lnTo>
                    <a:pt x="20" y="58"/>
                  </a:lnTo>
                  <a:lnTo>
                    <a:pt x="20" y="59"/>
                  </a:lnTo>
                  <a:lnTo>
                    <a:pt x="21" y="60"/>
                  </a:lnTo>
                  <a:lnTo>
                    <a:pt x="22" y="61"/>
                  </a:lnTo>
                  <a:lnTo>
                    <a:pt x="23" y="61"/>
                  </a:lnTo>
                  <a:lnTo>
                    <a:pt x="24" y="62"/>
                  </a:lnTo>
                  <a:lnTo>
                    <a:pt x="26" y="62"/>
                  </a:lnTo>
                  <a:lnTo>
                    <a:pt x="27" y="63"/>
                  </a:lnTo>
                  <a:lnTo>
                    <a:pt x="29" y="63"/>
                  </a:lnTo>
                  <a:lnTo>
                    <a:pt x="31" y="63"/>
                  </a:lnTo>
                  <a:lnTo>
                    <a:pt x="33" y="63"/>
                  </a:lnTo>
                  <a:lnTo>
                    <a:pt x="34" y="63"/>
                  </a:lnTo>
                  <a:lnTo>
                    <a:pt x="36" y="63"/>
                  </a:lnTo>
                  <a:lnTo>
                    <a:pt x="37" y="63"/>
                  </a:lnTo>
                  <a:lnTo>
                    <a:pt x="38" y="62"/>
                  </a:lnTo>
                  <a:lnTo>
                    <a:pt x="39" y="62"/>
                  </a:lnTo>
                  <a:lnTo>
                    <a:pt x="40" y="62"/>
                  </a:lnTo>
                  <a:lnTo>
                    <a:pt x="41" y="61"/>
                  </a:lnTo>
                  <a:lnTo>
                    <a:pt x="41" y="60"/>
                  </a:lnTo>
                  <a:lnTo>
                    <a:pt x="42" y="60"/>
                  </a:lnTo>
                  <a:lnTo>
                    <a:pt x="42" y="59"/>
                  </a:lnTo>
                  <a:lnTo>
                    <a:pt x="43" y="59"/>
                  </a:lnTo>
                  <a:lnTo>
                    <a:pt x="43" y="58"/>
                  </a:lnTo>
                  <a:lnTo>
                    <a:pt x="43" y="57"/>
                  </a:lnTo>
                  <a:lnTo>
                    <a:pt x="43" y="57"/>
                  </a:lnTo>
                  <a:lnTo>
                    <a:pt x="43" y="56"/>
                  </a:lnTo>
                  <a:lnTo>
                    <a:pt x="44" y="56"/>
                  </a:lnTo>
                  <a:lnTo>
                    <a:pt x="43" y="54"/>
                  </a:lnTo>
                  <a:lnTo>
                    <a:pt x="42" y="52"/>
                  </a:lnTo>
                  <a:lnTo>
                    <a:pt x="40" y="50"/>
                  </a:lnTo>
                  <a:lnTo>
                    <a:pt x="37" y="49"/>
                  </a:lnTo>
                  <a:lnTo>
                    <a:pt x="34" y="49"/>
                  </a:lnTo>
                  <a:lnTo>
                    <a:pt x="31" y="48"/>
                  </a:lnTo>
                  <a:lnTo>
                    <a:pt x="27" y="47"/>
                  </a:lnTo>
                  <a:lnTo>
                    <a:pt x="23" y="46"/>
                  </a:lnTo>
                  <a:lnTo>
                    <a:pt x="19" y="45"/>
                  </a:lnTo>
                  <a:lnTo>
                    <a:pt x="15" y="43"/>
                  </a:lnTo>
                  <a:lnTo>
                    <a:pt x="12" y="42"/>
                  </a:lnTo>
                  <a:lnTo>
                    <a:pt x="9" y="40"/>
                  </a:lnTo>
                  <a:lnTo>
                    <a:pt x="6" y="37"/>
                  </a:lnTo>
                  <a:lnTo>
                    <a:pt x="4" y="34"/>
                  </a:lnTo>
                  <a:lnTo>
                    <a:pt x="3" y="29"/>
                  </a:lnTo>
                  <a:lnTo>
                    <a:pt x="3" y="25"/>
                  </a:lnTo>
                  <a:lnTo>
                    <a:pt x="3" y="23"/>
                  </a:lnTo>
                  <a:lnTo>
                    <a:pt x="3" y="21"/>
                  </a:lnTo>
                  <a:lnTo>
                    <a:pt x="3" y="18"/>
                  </a:lnTo>
                  <a:lnTo>
                    <a:pt x="4" y="16"/>
                  </a:lnTo>
                  <a:lnTo>
                    <a:pt x="5" y="14"/>
                  </a:lnTo>
                  <a:lnTo>
                    <a:pt x="6" y="12"/>
                  </a:lnTo>
                  <a:lnTo>
                    <a:pt x="7" y="10"/>
                  </a:lnTo>
                  <a:lnTo>
                    <a:pt x="8" y="8"/>
                  </a:lnTo>
                  <a:lnTo>
                    <a:pt x="10" y="6"/>
                  </a:lnTo>
                  <a:lnTo>
                    <a:pt x="12" y="5"/>
                  </a:lnTo>
                  <a:lnTo>
                    <a:pt x="14" y="3"/>
                  </a:lnTo>
                  <a:lnTo>
                    <a:pt x="16" y="2"/>
                  </a:lnTo>
                  <a:lnTo>
                    <a:pt x="19" y="1"/>
                  </a:lnTo>
                  <a:lnTo>
                    <a:pt x="22" y="1"/>
                  </a:lnTo>
                  <a:lnTo>
                    <a:pt x="25" y="0"/>
                  </a:lnTo>
                  <a:lnTo>
                    <a:pt x="29" y="0"/>
                  </a:lnTo>
                  <a:lnTo>
                    <a:pt x="32" y="0"/>
                  </a:lnTo>
                  <a:lnTo>
                    <a:pt x="34" y="0"/>
                  </a:lnTo>
                  <a:lnTo>
                    <a:pt x="37" y="0"/>
                  </a:lnTo>
                  <a:lnTo>
                    <a:pt x="39" y="1"/>
                  </a:lnTo>
                  <a:lnTo>
                    <a:pt x="42" y="1"/>
                  </a:lnTo>
                  <a:lnTo>
                    <a:pt x="44" y="2"/>
                  </a:lnTo>
                  <a:lnTo>
                    <a:pt x="46" y="3"/>
                  </a:lnTo>
                  <a:lnTo>
                    <a:pt x="48" y="4"/>
                  </a:lnTo>
                  <a:lnTo>
                    <a:pt x="50" y="6"/>
                  </a:lnTo>
                  <a:lnTo>
                    <a:pt x="52" y="7"/>
                  </a:lnTo>
                  <a:lnTo>
                    <a:pt x="54" y="9"/>
                  </a:lnTo>
                  <a:lnTo>
                    <a:pt x="55" y="12"/>
                  </a:lnTo>
                  <a:lnTo>
                    <a:pt x="57" y="14"/>
                  </a:lnTo>
                  <a:lnTo>
                    <a:pt x="58" y="17"/>
                  </a:lnTo>
                  <a:lnTo>
                    <a:pt x="58" y="21"/>
                  </a:lnTo>
                  <a:lnTo>
                    <a:pt x="59" y="25"/>
                  </a:lnTo>
                  <a:lnTo>
                    <a:pt x="42" y="25"/>
                  </a:lnTo>
                  <a:close/>
                </a:path>
              </a:pathLst>
            </a:custGeom>
            <a:solidFill>
              <a:srgbClr val="000000"/>
            </a:solidFill>
            <a:ln w="9525">
              <a:noFill/>
              <a:round/>
              <a:headEnd/>
              <a:tailEnd/>
            </a:ln>
          </p:spPr>
          <p:txBody>
            <a:bodyPr/>
            <a:lstStyle/>
            <a:p>
              <a:endParaRPr lang="en-US"/>
            </a:p>
          </p:txBody>
        </p:sp>
        <p:sp>
          <p:nvSpPr>
            <p:cNvPr id="255" name="Freeform 255"/>
            <p:cNvSpPr>
              <a:spLocks noEditPoints="1"/>
            </p:cNvSpPr>
            <p:nvPr/>
          </p:nvSpPr>
          <p:spPr bwMode="auto">
            <a:xfrm>
              <a:off x="2507" y="3206"/>
              <a:ext cx="74" cy="100"/>
            </a:xfrm>
            <a:custGeom>
              <a:avLst/>
              <a:gdLst/>
              <a:ahLst/>
              <a:cxnLst>
                <a:cxn ang="0">
                  <a:pos x="49" y="0"/>
                </a:cxn>
                <a:cxn ang="0">
                  <a:pos x="59" y="3"/>
                </a:cxn>
                <a:cxn ang="0">
                  <a:pos x="66" y="8"/>
                </a:cxn>
                <a:cxn ang="0">
                  <a:pos x="70" y="15"/>
                </a:cxn>
                <a:cxn ang="0">
                  <a:pos x="72" y="22"/>
                </a:cxn>
                <a:cxn ang="0">
                  <a:pos x="73" y="28"/>
                </a:cxn>
                <a:cxn ang="0">
                  <a:pos x="72" y="34"/>
                </a:cxn>
                <a:cxn ang="0">
                  <a:pos x="71" y="39"/>
                </a:cxn>
                <a:cxn ang="0">
                  <a:pos x="68" y="44"/>
                </a:cxn>
                <a:cxn ang="0">
                  <a:pos x="65" y="48"/>
                </a:cxn>
                <a:cxn ang="0">
                  <a:pos x="60" y="51"/>
                </a:cxn>
                <a:cxn ang="0">
                  <a:pos x="61" y="53"/>
                </a:cxn>
                <a:cxn ang="0">
                  <a:pos x="65" y="56"/>
                </a:cxn>
                <a:cxn ang="0">
                  <a:pos x="67" y="59"/>
                </a:cxn>
                <a:cxn ang="0">
                  <a:pos x="69" y="64"/>
                </a:cxn>
                <a:cxn ang="0">
                  <a:pos x="70" y="71"/>
                </a:cxn>
                <a:cxn ang="0">
                  <a:pos x="70" y="80"/>
                </a:cxn>
                <a:cxn ang="0">
                  <a:pos x="70" y="86"/>
                </a:cxn>
                <a:cxn ang="0">
                  <a:pos x="71" y="91"/>
                </a:cxn>
                <a:cxn ang="0">
                  <a:pos x="71" y="94"/>
                </a:cxn>
                <a:cxn ang="0">
                  <a:pos x="72" y="96"/>
                </a:cxn>
                <a:cxn ang="0">
                  <a:pos x="74" y="97"/>
                </a:cxn>
                <a:cxn ang="0">
                  <a:pos x="53" y="99"/>
                </a:cxn>
                <a:cxn ang="0">
                  <a:pos x="53" y="96"/>
                </a:cxn>
                <a:cxn ang="0">
                  <a:pos x="52" y="93"/>
                </a:cxn>
                <a:cxn ang="0">
                  <a:pos x="52" y="89"/>
                </a:cxn>
                <a:cxn ang="0">
                  <a:pos x="52" y="85"/>
                </a:cxn>
                <a:cxn ang="0">
                  <a:pos x="52" y="80"/>
                </a:cxn>
                <a:cxn ang="0">
                  <a:pos x="51" y="73"/>
                </a:cxn>
                <a:cxn ang="0">
                  <a:pos x="50" y="68"/>
                </a:cxn>
                <a:cxn ang="0">
                  <a:pos x="49" y="64"/>
                </a:cxn>
                <a:cxn ang="0">
                  <a:pos x="45" y="62"/>
                </a:cxn>
                <a:cxn ang="0">
                  <a:pos x="39" y="61"/>
                </a:cxn>
                <a:cxn ang="0">
                  <a:pos x="18" y="100"/>
                </a:cxn>
                <a:cxn ang="0">
                  <a:pos x="40" y="44"/>
                </a:cxn>
                <a:cxn ang="0">
                  <a:pos x="45" y="43"/>
                </a:cxn>
                <a:cxn ang="0">
                  <a:pos x="48" y="42"/>
                </a:cxn>
                <a:cxn ang="0">
                  <a:pos x="51" y="40"/>
                </a:cxn>
                <a:cxn ang="0">
                  <a:pos x="53" y="36"/>
                </a:cxn>
                <a:cxn ang="0">
                  <a:pos x="54" y="32"/>
                </a:cxn>
                <a:cxn ang="0">
                  <a:pos x="54" y="28"/>
                </a:cxn>
                <a:cxn ang="0">
                  <a:pos x="53" y="25"/>
                </a:cxn>
                <a:cxn ang="0">
                  <a:pos x="52" y="21"/>
                </a:cxn>
                <a:cxn ang="0">
                  <a:pos x="49" y="19"/>
                </a:cxn>
                <a:cxn ang="0">
                  <a:pos x="45" y="17"/>
                </a:cxn>
                <a:cxn ang="0">
                  <a:pos x="18" y="17"/>
                </a:cxn>
              </a:cxnLst>
              <a:rect l="0" t="0" r="r" b="b"/>
              <a:pathLst>
                <a:path w="74" h="100">
                  <a:moveTo>
                    <a:pt x="0" y="0"/>
                  </a:moveTo>
                  <a:lnTo>
                    <a:pt x="45" y="0"/>
                  </a:lnTo>
                  <a:lnTo>
                    <a:pt x="49" y="0"/>
                  </a:lnTo>
                  <a:lnTo>
                    <a:pt x="53" y="0"/>
                  </a:lnTo>
                  <a:lnTo>
                    <a:pt x="56" y="1"/>
                  </a:lnTo>
                  <a:lnTo>
                    <a:pt x="59" y="3"/>
                  </a:lnTo>
                  <a:lnTo>
                    <a:pt x="62" y="4"/>
                  </a:lnTo>
                  <a:lnTo>
                    <a:pt x="64" y="6"/>
                  </a:lnTo>
                  <a:lnTo>
                    <a:pt x="66" y="8"/>
                  </a:lnTo>
                  <a:lnTo>
                    <a:pt x="68" y="10"/>
                  </a:lnTo>
                  <a:lnTo>
                    <a:pt x="69" y="13"/>
                  </a:lnTo>
                  <a:lnTo>
                    <a:pt x="70" y="15"/>
                  </a:lnTo>
                  <a:lnTo>
                    <a:pt x="71" y="17"/>
                  </a:lnTo>
                  <a:lnTo>
                    <a:pt x="72" y="20"/>
                  </a:lnTo>
                  <a:lnTo>
                    <a:pt x="72" y="22"/>
                  </a:lnTo>
                  <a:lnTo>
                    <a:pt x="72" y="24"/>
                  </a:lnTo>
                  <a:lnTo>
                    <a:pt x="73" y="26"/>
                  </a:lnTo>
                  <a:lnTo>
                    <a:pt x="73" y="28"/>
                  </a:lnTo>
                  <a:lnTo>
                    <a:pt x="73" y="30"/>
                  </a:lnTo>
                  <a:lnTo>
                    <a:pt x="72" y="32"/>
                  </a:lnTo>
                  <a:lnTo>
                    <a:pt x="72" y="34"/>
                  </a:lnTo>
                  <a:lnTo>
                    <a:pt x="72" y="36"/>
                  </a:lnTo>
                  <a:lnTo>
                    <a:pt x="71" y="38"/>
                  </a:lnTo>
                  <a:lnTo>
                    <a:pt x="71" y="39"/>
                  </a:lnTo>
                  <a:lnTo>
                    <a:pt x="70" y="41"/>
                  </a:lnTo>
                  <a:lnTo>
                    <a:pt x="69" y="43"/>
                  </a:lnTo>
                  <a:lnTo>
                    <a:pt x="68" y="44"/>
                  </a:lnTo>
                  <a:lnTo>
                    <a:pt x="67" y="46"/>
                  </a:lnTo>
                  <a:lnTo>
                    <a:pt x="66" y="47"/>
                  </a:lnTo>
                  <a:lnTo>
                    <a:pt x="65" y="48"/>
                  </a:lnTo>
                  <a:lnTo>
                    <a:pt x="63" y="49"/>
                  </a:lnTo>
                  <a:lnTo>
                    <a:pt x="62" y="50"/>
                  </a:lnTo>
                  <a:lnTo>
                    <a:pt x="60" y="51"/>
                  </a:lnTo>
                  <a:lnTo>
                    <a:pt x="59" y="52"/>
                  </a:lnTo>
                  <a:lnTo>
                    <a:pt x="60" y="52"/>
                  </a:lnTo>
                  <a:lnTo>
                    <a:pt x="61" y="53"/>
                  </a:lnTo>
                  <a:lnTo>
                    <a:pt x="63" y="54"/>
                  </a:lnTo>
                  <a:lnTo>
                    <a:pt x="64" y="55"/>
                  </a:lnTo>
                  <a:lnTo>
                    <a:pt x="65" y="56"/>
                  </a:lnTo>
                  <a:lnTo>
                    <a:pt x="66" y="56"/>
                  </a:lnTo>
                  <a:lnTo>
                    <a:pt x="67" y="57"/>
                  </a:lnTo>
                  <a:lnTo>
                    <a:pt x="67" y="59"/>
                  </a:lnTo>
                  <a:lnTo>
                    <a:pt x="68" y="60"/>
                  </a:lnTo>
                  <a:lnTo>
                    <a:pt x="69" y="62"/>
                  </a:lnTo>
                  <a:lnTo>
                    <a:pt x="69" y="64"/>
                  </a:lnTo>
                  <a:lnTo>
                    <a:pt x="70" y="66"/>
                  </a:lnTo>
                  <a:lnTo>
                    <a:pt x="70" y="68"/>
                  </a:lnTo>
                  <a:lnTo>
                    <a:pt x="70" y="71"/>
                  </a:lnTo>
                  <a:lnTo>
                    <a:pt x="70" y="74"/>
                  </a:lnTo>
                  <a:lnTo>
                    <a:pt x="70" y="77"/>
                  </a:lnTo>
                  <a:lnTo>
                    <a:pt x="70" y="80"/>
                  </a:lnTo>
                  <a:lnTo>
                    <a:pt x="70" y="82"/>
                  </a:lnTo>
                  <a:lnTo>
                    <a:pt x="70" y="84"/>
                  </a:lnTo>
                  <a:lnTo>
                    <a:pt x="70" y="86"/>
                  </a:lnTo>
                  <a:lnTo>
                    <a:pt x="70" y="88"/>
                  </a:lnTo>
                  <a:lnTo>
                    <a:pt x="71" y="89"/>
                  </a:lnTo>
                  <a:lnTo>
                    <a:pt x="71" y="91"/>
                  </a:lnTo>
                  <a:lnTo>
                    <a:pt x="71" y="92"/>
                  </a:lnTo>
                  <a:lnTo>
                    <a:pt x="71" y="93"/>
                  </a:lnTo>
                  <a:lnTo>
                    <a:pt x="71" y="94"/>
                  </a:lnTo>
                  <a:lnTo>
                    <a:pt x="72" y="95"/>
                  </a:lnTo>
                  <a:lnTo>
                    <a:pt x="72" y="96"/>
                  </a:lnTo>
                  <a:lnTo>
                    <a:pt x="72" y="96"/>
                  </a:lnTo>
                  <a:lnTo>
                    <a:pt x="73" y="97"/>
                  </a:lnTo>
                  <a:lnTo>
                    <a:pt x="74" y="97"/>
                  </a:lnTo>
                  <a:lnTo>
                    <a:pt x="74" y="97"/>
                  </a:lnTo>
                  <a:lnTo>
                    <a:pt x="74" y="100"/>
                  </a:lnTo>
                  <a:lnTo>
                    <a:pt x="53" y="100"/>
                  </a:lnTo>
                  <a:lnTo>
                    <a:pt x="53" y="99"/>
                  </a:lnTo>
                  <a:lnTo>
                    <a:pt x="53" y="98"/>
                  </a:lnTo>
                  <a:lnTo>
                    <a:pt x="53" y="97"/>
                  </a:lnTo>
                  <a:lnTo>
                    <a:pt x="53" y="96"/>
                  </a:lnTo>
                  <a:lnTo>
                    <a:pt x="53" y="95"/>
                  </a:lnTo>
                  <a:lnTo>
                    <a:pt x="52" y="94"/>
                  </a:lnTo>
                  <a:lnTo>
                    <a:pt x="52" y="93"/>
                  </a:lnTo>
                  <a:lnTo>
                    <a:pt x="52" y="92"/>
                  </a:lnTo>
                  <a:lnTo>
                    <a:pt x="52" y="91"/>
                  </a:lnTo>
                  <a:lnTo>
                    <a:pt x="52" y="89"/>
                  </a:lnTo>
                  <a:lnTo>
                    <a:pt x="52" y="88"/>
                  </a:lnTo>
                  <a:lnTo>
                    <a:pt x="52" y="86"/>
                  </a:lnTo>
                  <a:lnTo>
                    <a:pt x="52" y="85"/>
                  </a:lnTo>
                  <a:lnTo>
                    <a:pt x="52" y="83"/>
                  </a:lnTo>
                  <a:lnTo>
                    <a:pt x="52" y="81"/>
                  </a:lnTo>
                  <a:lnTo>
                    <a:pt x="52" y="80"/>
                  </a:lnTo>
                  <a:lnTo>
                    <a:pt x="51" y="77"/>
                  </a:lnTo>
                  <a:lnTo>
                    <a:pt x="51" y="75"/>
                  </a:lnTo>
                  <a:lnTo>
                    <a:pt x="51" y="73"/>
                  </a:lnTo>
                  <a:lnTo>
                    <a:pt x="51" y="71"/>
                  </a:lnTo>
                  <a:lnTo>
                    <a:pt x="51" y="69"/>
                  </a:lnTo>
                  <a:lnTo>
                    <a:pt x="50" y="68"/>
                  </a:lnTo>
                  <a:lnTo>
                    <a:pt x="50" y="66"/>
                  </a:lnTo>
                  <a:lnTo>
                    <a:pt x="49" y="65"/>
                  </a:lnTo>
                  <a:lnTo>
                    <a:pt x="49" y="64"/>
                  </a:lnTo>
                  <a:lnTo>
                    <a:pt x="48" y="63"/>
                  </a:lnTo>
                  <a:lnTo>
                    <a:pt x="46" y="62"/>
                  </a:lnTo>
                  <a:lnTo>
                    <a:pt x="45" y="62"/>
                  </a:lnTo>
                  <a:lnTo>
                    <a:pt x="43" y="61"/>
                  </a:lnTo>
                  <a:lnTo>
                    <a:pt x="41" y="61"/>
                  </a:lnTo>
                  <a:lnTo>
                    <a:pt x="39" y="61"/>
                  </a:lnTo>
                  <a:lnTo>
                    <a:pt x="37" y="61"/>
                  </a:lnTo>
                  <a:lnTo>
                    <a:pt x="18" y="61"/>
                  </a:lnTo>
                  <a:lnTo>
                    <a:pt x="18" y="100"/>
                  </a:lnTo>
                  <a:lnTo>
                    <a:pt x="0" y="100"/>
                  </a:lnTo>
                  <a:lnTo>
                    <a:pt x="0" y="0"/>
                  </a:lnTo>
                  <a:close/>
                  <a:moveTo>
                    <a:pt x="40" y="44"/>
                  </a:moveTo>
                  <a:lnTo>
                    <a:pt x="41" y="44"/>
                  </a:lnTo>
                  <a:lnTo>
                    <a:pt x="43" y="43"/>
                  </a:lnTo>
                  <a:lnTo>
                    <a:pt x="45" y="43"/>
                  </a:lnTo>
                  <a:lnTo>
                    <a:pt x="46" y="43"/>
                  </a:lnTo>
                  <a:lnTo>
                    <a:pt x="47" y="43"/>
                  </a:lnTo>
                  <a:lnTo>
                    <a:pt x="48" y="42"/>
                  </a:lnTo>
                  <a:lnTo>
                    <a:pt x="50" y="41"/>
                  </a:lnTo>
                  <a:lnTo>
                    <a:pt x="50" y="41"/>
                  </a:lnTo>
                  <a:lnTo>
                    <a:pt x="51" y="40"/>
                  </a:lnTo>
                  <a:lnTo>
                    <a:pt x="52" y="39"/>
                  </a:lnTo>
                  <a:lnTo>
                    <a:pt x="53" y="38"/>
                  </a:lnTo>
                  <a:lnTo>
                    <a:pt x="53" y="36"/>
                  </a:lnTo>
                  <a:lnTo>
                    <a:pt x="53" y="35"/>
                  </a:lnTo>
                  <a:lnTo>
                    <a:pt x="54" y="33"/>
                  </a:lnTo>
                  <a:lnTo>
                    <a:pt x="54" y="32"/>
                  </a:lnTo>
                  <a:lnTo>
                    <a:pt x="54" y="30"/>
                  </a:lnTo>
                  <a:lnTo>
                    <a:pt x="54" y="29"/>
                  </a:lnTo>
                  <a:lnTo>
                    <a:pt x="54" y="28"/>
                  </a:lnTo>
                  <a:lnTo>
                    <a:pt x="54" y="27"/>
                  </a:lnTo>
                  <a:lnTo>
                    <a:pt x="53" y="26"/>
                  </a:lnTo>
                  <a:lnTo>
                    <a:pt x="53" y="25"/>
                  </a:lnTo>
                  <a:lnTo>
                    <a:pt x="53" y="24"/>
                  </a:lnTo>
                  <a:lnTo>
                    <a:pt x="52" y="22"/>
                  </a:lnTo>
                  <a:lnTo>
                    <a:pt x="52" y="21"/>
                  </a:lnTo>
                  <a:lnTo>
                    <a:pt x="51" y="20"/>
                  </a:lnTo>
                  <a:lnTo>
                    <a:pt x="50" y="20"/>
                  </a:lnTo>
                  <a:lnTo>
                    <a:pt x="49" y="19"/>
                  </a:lnTo>
                  <a:lnTo>
                    <a:pt x="48" y="18"/>
                  </a:lnTo>
                  <a:lnTo>
                    <a:pt x="46" y="18"/>
                  </a:lnTo>
                  <a:lnTo>
                    <a:pt x="45" y="17"/>
                  </a:lnTo>
                  <a:lnTo>
                    <a:pt x="43" y="17"/>
                  </a:lnTo>
                  <a:lnTo>
                    <a:pt x="41" y="17"/>
                  </a:lnTo>
                  <a:lnTo>
                    <a:pt x="18" y="17"/>
                  </a:lnTo>
                  <a:lnTo>
                    <a:pt x="18" y="44"/>
                  </a:lnTo>
                  <a:lnTo>
                    <a:pt x="40" y="44"/>
                  </a:lnTo>
                  <a:close/>
                </a:path>
              </a:pathLst>
            </a:custGeom>
            <a:solidFill>
              <a:srgbClr val="000000"/>
            </a:solidFill>
            <a:ln w="9525">
              <a:noFill/>
              <a:round/>
              <a:headEnd/>
              <a:tailEnd/>
            </a:ln>
          </p:spPr>
          <p:txBody>
            <a:bodyPr/>
            <a:lstStyle/>
            <a:p>
              <a:endParaRPr lang="en-US"/>
            </a:p>
          </p:txBody>
        </p:sp>
        <p:sp>
          <p:nvSpPr>
            <p:cNvPr id="256" name="Freeform 256"/>
            <p:cNvSpPr>
              <a:spLocks noEditPoints="1"/>
            </p:cNvSpPr>
            <p:nvPr/>
          </p:nvSpPr>
          <p:spPr bwMode="auto">
            <a:xfrm>
              <a:off x="2595" y="3204"/>
              <a:ext cx="18" cy="102"/>
            </a:xfrm>
            <a:custGeom>
              <a:avLst/>
              <a:gdLst/>
              <a:ahLst/>
              <a:cxnLst>
                <a:cxn ang="0">
                  <a:pos x="18" y="28"/>
                </a:cxn>
                <a:cxn ang="0">
                  <a:pos x="18" y="102"/>
                </a:cxn>
                <a:cxn ang="0">
                  <a:pos x="0" y="102"/>
                </a:cxn>
                <a:cxn ang="0">
                  <a:pos x="0" y="28"/>
                </a:cxn>
                <a:cxn ang="0">
                  <a:pos x="18" y="28"/>
                </a:cxn>
                <a:cxn ang="0">
                  <a:pos x="18" y="19"/>
                </a:cxn>
                <a:cxn ang="0">
                  <a:pos x="0" y="19"/>
                </a:cxn>
                <a:cxn ang="0">
                  <a:pos x="0" y="0"/>
                </a:cxn>
                <a:cxn ang="0">
                  <a:pos x="18" y="0"/>
                </a:cxn>
                <a:cxn ang="0">
                  <a:pos x="18" y="19"/>
                </a:cxn>
              </a:cxnLst>
              <a:rect l="0" t="0" r="r" b="b"/>
              <a:pathLst>
                <a:path w="18" h="102">
                  <a:moveTo>
                    <a:pt x="18" y="28"/>
                  </a:moveTo>
                  <a:lnTo>
                    <a:pt x="18" y="102"/>
                  </a:lnTo>
                  <a:lnTo>
                    <a:pt x="0" y="102"/>
                  </a:lnTo>
                  <a:lnTo>
                    <a:pt x="0" y="28"/>
                  </a:lnTo>
                  <a:lnTo>
                    <a:pt x="18" y="28"/>
                  </a:lnTo>
                  <a:close/>
                  <a:moveTo>
                    <a:pt x="18" y="19"/>
                  </a:moveTo>
                  <a:lnTo>
                    <a:pt x="0" y="19"/>
                  </a:lnTo>
                  <a:lnTo>
                    <a:pt x="0" y="0"/>
                  </a:lnTo>
                  <a:lnTo>
                    <a:pt x="18" y="0"/>
                  </a:lnTo>
                  <a:lnTo>
                    <a:pt x="18" y="19"/>
                  </a:lnTo>
                  <a:close/>
                </a:path>
              </a:pathLst>
            </a:custGeom>
            <a:solidFill>
              <a:srgbClr val="000000"/>
            </a:solidFill>
            <a:ln w="9525">
              <a:noFill/>
              <a:round/>
              <a:headEnd/>
              <a:tailEnd/>
            </a:ln>
          </p:spPr>
          <p:txBody>
            <a:bodyPr/>
            <a:lstStyle/>
            <a:p>
              <a:endParaRPr lang="en-US"/>
            </a:p>
          </p:txBody>
        </p:sp>
        <p:sp>
          <p:nvSpPr>
            <p:cNvPr id="257" name="Freeform 257"/>
            <p:cNvSpPr>
              <a:spLocks/>
            </p:cNvSpPr>
            <p:nvPr/>
          </p:nvSpPr>
          <p:spPr bwMode="auto">
            <a:xfrm>
              <a:off x="2625" y="3230"/>
              <a:ext cx="61" cy="78"/>
            </a:xfrm>
            <a:custGeom>
              <a:avLst/>
              <a:gdLst/>
              <a:ahLst/>
              <a:cxnLst>
                <a:cxn ang="0">
                  <a:pos x="41" y="22"/>
                </a:cxn>
                <a:cxn ang="0">
                  <a:pos x="41" y="20"/>
                </a:cxn>
                <a:cxn ang="0">
                  <a:pos x="39" y="17"/>
                </a:cxn>
                <a:cxn ang="0">
                  <a:pos x="37" y="16"/>
                </a:cxn>
                <a:cxn ang="0">
                  <a:pos x="33" y="15"/>
                </a:cxn>
                <a:cxn ang="0">
                  <a:pos x="28" y="14"/>
                </a:cxn>
                <a:cxn ang="0">
                  <a:pos x="24" y="15"/>
                </a:cxn>
                <a:cxn ang="0">
                  <a:pos x="22" y="16"/>
                </a:cxn>
                <a:cxn ang="0">
                  <a:pos x="20" y="18"/>
                </a:cxn>
                <a:cxn ang="0">
                  <a:pos x="20" y="20"/>
                </a:cxn>
                <a:cxn ang="0">
                  <a:pos x="20" y="22"/>
                </a:cxn>
                <a:cxn ang="0">
                  <a:pos x="23" y="27"/>
                </a:cxn>
                <a:cxn ang="0">
                  <a:pos x="32" y="29"/>
                </a:cxn>
                <a:cxn ang="0">
                  <a:pos x="44" y="32"/>
                </a:cxn>
                <a:cxn ang="0">
                  <a:pos x="54" y="38"/>
                </a:cxn>
                <a:cxn ang="0">
                  <a:pos x="60" y="48"/>
                </a:cxn>
                <a:cxn ang="0">
                  <a:pos x="60" y="60"/>
                </a:cxn>
                <a:cxn ang="0">
                  <a:pos x="56" y="68"/>
                </a:cxn>
                <a:cxn ang="0">
                  <a:pos x="50" y="73"/>
                </a:cxn>
                <a:cxn ang="0">
                  <a:pos x="43" y="76"/>
                </a:cxn>
                <a:cxn ang="0">
                  <a:pos x="36" y="78"/>
                </a:cxn>
                <a:cxn ang="0">
                  <a:pos x="29" y="78"/>
                </a:cxn>
                <a:cxn ang="0">
                  <a:pos x="20" y="77"/>
                </a:cxn>
                <a:cxn ang="0">
                  <a:pos x="13" y="74"/>
                </a:cxn>
                <a:cxn ang="0">
                  <a:pos x="6" y="69"/>
                </a:cxn>
                <a:cxn ang="0">
                  <a:pos x="2" y="62"/>
                </a:cxn>
                <a:cxn ang="0">
                  <a:pos x="0" y="52"/>
                </a:cxn>
                <a:cxn ang="0">
                  <a:pos x="18" y="54"/>
                </a:cxn>
                <a:cxn ang="0">
                  <a:pos x="19" y="57"/>
                </a:cxn>
                <a:cxn ang="0">
                  <a:pos x="21" y="60"/>
                </a:cxn>
                <a:cxn ang="0">
                  <a:pos x="24" y="62"/>
                </a:cxn>
                <a:cxn ang="0">
                  <a:pos x="29" y="63"/>
                </a:cxn>
                <a:cxn ang="0">
                  <a:pos x="34" y="63"/>
                </a:cxn>
                <a:cxn ang="0">
                  <a:pos x="38" y="62"/>
                </a:cxn>
                <a:cxn ang="0">
                  <a:pos x="41" y="61"/>
                </a:cxn>
                <a:cxn ang="0">
                  <a:pos x="42" y="59"/>
                </a:cxn>
                <a:cxn ang="0">
                  <a:pos x="43" y="57"/>
                </a:cxn>
                <a:cxn ang="0">
                  <a:pos x="44" y="55"/>
                </a:cxn>
                <a:cxn ang="0">
                  <a:pos x="40" y="50"/>
                </a:cxn>
                <a:cxn ang="0">
                  <a:pos x="30" y="47"/>
                </a:cxn>
                <a:cxn ang="0">
                  <a:pos x="19" y="45"/>
                </a:cxn>
                <a:cxn ang="0">
                  <a:pos x="9" y="39"/>
                </a:cxn>
                <a:cxn ang="0">
                  <a:pos x="3" y="29"/>
                </a:cxn>
                <a:cxn ang="0">
                  <a:pos x="3" y="20"/>
                </a:cxn>
                <a:cxn ang="0">
                  <a:pos x="4" y="14"/>
                </a:cxn>
                <a:cxn ang="0">
                  <a:pos x="8" y="8"/>
                </a:cxn>
                <a:cxn ang="0">
                  <a:pos x="14" y="3"/>
                </a:cxn>
                <a:cxn ang="0">
                  <a:pos x="22" y="0"/>
                </a:cxn>
                <a:cxn ang="0">
                  <a:pos x="32" y="0"/>
                </a:cxn>
                <a:cxn ang="0">
                  <a:pos x="39" y="0"/>
                </a:cxn>
                <a:cxn ang="0">
                  <a:pos x="46" y="3"/>
                </a:cxn>
                <a:cxn ang="0">
                  <a:pos x="52" y="7"/>
                </a:cxn>
                <a:cxn ang="0">
                  <a:pos x="57" y="14"/>
                </a:cxn>
                <a:cxn ang="0">
                  <a:pos x="59" y="24"/>
                </a:cxn>
              </a:cxnLst>
              <a:rect l="0" t="0" r="r" b="b"/>
              <a:pathLst>
                <a:path w="61" h="78">
                  <a:moveTo>
                    <a:pt x="42" y="24"/>
                  </a:moveTo>
                  <a:lnTo>
                    <a:pt x="42" y="23"/>
                  </a:lnTo>
                  <a:lnTo>
                    <a:pt x="41" y="22"/>
                  </a:lnTo>
                  <a:lnTo>
                    <a:pt x="41" y="21"/>
                  </a:lnTo>
                  <a:lnTo>
                    <a:pt x="41" y="21"/>
                  </a:lnTo>
                  <a:lnTo>
                    <a:pt x="41" y="20"/>
                  </a:lnTo>
                  <a:lnTo>
                    <a:pt x="40" y="19"/>
                  </a:lnTo>
                  <a:lnTo>
                    <a:pt x="40" y="18"/>
                  </a:lnTo>
                  <a:lnTo>
                    <a:pt x="39" y="17"/>
                  </a:lnTo>
                  <a:lnTo>
                    <a:pt x="39" y="17"/>
                  </a:lnTo>
                  <a:lnTo>
                    <a:pt x="38" y="16"/>
                  </a:lnTo>
                  <a:lnTo>
                    <a:pt x="37" y="16"/>
                  </a:lnTo>
                  <a:lnTo>
                    <a:pt x="36" y="15"/>
                  </a:lnTo>
                  <a:lnTo>
                    <a:pt x="35" y="15"/>
                  </a:lnTo>
                  <a:lnTo>
                    <a:pt x="33" y="15"/>
                  </a:lnTo>
                  <a:lnTo>
                    <a:pt x="32" y="14"/>
                  </a:lnTo>
                  <a:lnTo>
                    <a:pt x="30" y="14"/>
                  </a:lnTo>
                  <a:lnTo>
                    <a:pt x="28" y="14"/>
                  </a:lnTo>
                  <a:lnTo>
                    <a:pt x="27" y="15"/>
                  </a:lnTo>
                  <a:lnTo>
                    <a:pt x="26" y="15"/>
                  </a:lnTo>
                  <a:lnTo>
                    <a:pt x="24" y="15"/>
                  </a:lnTo>
                  <a:lnTo>
                    <a:pt x="23" y="15"/>
                  </a:lnTo>
                  <a:lnTo>
                    <a:pt x="23" y="16"/>
                  </a:lnTo>
                  <a:lnTo>
                    <a:pt x="22" y="16"/>
                  </a:lnTo>
                  <a:lnTo>
                    <a:pt x="21" y="17"/>
                  </a:lnTo>
                  <a:lnTo>
                    <a:pt x="21" y="17"/>
                  </a:lnTo>
                  <a:lnTo>
                    <a:pt x="20" y="18"/>
                  </a:lnTo>
                  <a:lnTo>
                    <a:pt x="20" y="19"/>
                  </a:lnTo>
                  <a:lnTo>
                    <a:pt x="20" y="19"/>
                  </a:lnTo>
                  <a:lnTo>
                    <a:pt x="20" y="20"/>
                  </a:lnTo>
                  <a:lnTo>
                    <a:pt x="20" y="21"/>
                  </a:lnTo>
                  <a:lnTo>
                    <a:pt x="20" y="21"/>
                  </a:lnTo>
                  <a:lnTo>
                    <a:pt x="20" y="22"/>
                  </a:lnTo>
                  <a:lnTo>
                    <a:pt x="20" y="24"/>
                  </a:lnTo>
                  <a:lnTo>
                    <a:pt x="21" y="25"/>
                  </a:lnTo>
                  <a:lnTo>
                    <a:pt x="23" y="27"/>
                  </a:lnTo>
                  <a:lnTo>
                    <a:pt x="26" y="28"/>
                  </a:lnTo>
                  <a:lnTo>
                    <a:pt x="29" y="29"/>
                  </a:lnTo>
                  <a:lnTo>
                    <a:pt x="32" y="29"/>
                  </a:lnTo>
                  <a:lnTo>
                    <a:pt x="36" y="30"/>
                  </a:lnTo>
                  <a:lnTo>
                    <a:pt x="40" y="31"/>
                  </a:lnTo>
                  <a:lnTo>
                    <a:pt x="44" y="32"/>
                  </a:lnTo>
                  <a:lnTo>
                    <a:pt x="48" y="34"/>
                  </a:lnTo>
                  <a:lnTo>
                    <a:pt x="51" y="35"/>
                  </a:lnTo>
                  <a:lnTo>
                    <a:pt x="54" y="38"/>
                  </a:lnTo>
                  <a:lnTo>
                    <a:pt x="57" y="40"/>
                  </a:lnTo>
                  <a:lnTo>
                    <a:pt x="59" y="44"/>
                  </a:lnTo>
                  <a:lnTo>
                    <a:pt x="60" y="48"/>
                  </a:lnTo>
                  <a:lnTo>
                    <a:pt x="61" y="52"/>
                  </a:lnTo>
                  <a:lnTo>
                    <a:pt x="61" y="56"/>
                  </a:lnTo>
                  <a:lnTo>
                    <a:pt x="60" y="60"/>
                  </a:lnTo>
                  <a:lnTo>
                    <a:pt x="59" y="63"/>
                  </a:lnTo>
                  <a:lnTo>
                    <a:pt x="58" y="65"/>
                  </a:lnTo>
                  <a:lnTo>
                    <a:pt x="56" y="68"/>
                  </a:lnTo>
                  <a:lnTo>
                    <a:pt x="54" y="70"/>
                  </a:lnTo>
                  <a:lnTo>
                    <a:pt x="52" y="72"/>
                  </a:lnTo>
                  <a:lnTo>
                    <a:pt x="50" y="73"/>
                  </a:lnTo>
                  <a:lnTo>
                    <a:pt x="48" y="74"/>
                  </a:lnTo>
                  <a:lnTo>
                    <a:pt x="46" y="75"/>
                  </a:lnTo>
                  <a:lnTo>
                    <a:pt x="43" y="76"/>
                  </a:lnTo>
                  <a:lnTo>
                    <a:pt x="41" y="77"/>
                  </a:lnTo>
                  <a:lnTo>
                    <a:pt x="38" y="77"/>
                  </a:lnTo>
                  <a:lnTo>
                    <a:pt x="36" y="78"/>
                  </a:lnTo>
                  <a:lnTo>
                    <a:pt x="34" y="78"/>
                  </a:lnTo>
                  <a:lnTo>
                    <a:pt x="32" y="78"/>
                  </a:lnTo>
                  <a:lnTo>
                    <a:pt x="29" y="78"/>
                  </a:lnTo>
                  <a:lnTo>
                    <a:pt x="26" y="78"/>
                  </a:lnTo>
                  <a:lnTo>
                    <a:pt x="23" y="77"/>
                  </a:lnTo>
                  <a:lnTo>
                    <a:pt x="20" y="77"/>
                  </a:lnTo>
                  <a:lnTo>
                    <a:pt x="18" y="76"/>
                  </a:lnTo>
                  <a:lnTo>
                    <a:pt x="15" y="75"/>
                  </a:lnTo>
                  <a:lnTo>
                    <a:pt x="13" y="74"/>
                  </a:lnTo>
                  <a:lnTo>
                    <a:pt x="11" y="72"/>
                  </a:lnTo>
                  <a:lnTo>
                    <a:pt x="8" y="71"/>
                  </a:lnTo>
                  <a:lnTo>
                    <a:pt x="6" y="69"/>
                  </a:lnTo>
                  <a:lnTo>
                    <a:pt x="5" y="67"/>
                  </a:lnTo>
                  <a:lnTo>
                    <a:pt x="3" y="64"/>
                  </a:lnTo>
                  <a:lnTo>
                    <a:pt x="2" y="62"/>
                  </a:lnTo>
                  <a:lnTo>
                    <a:pt x="1" y="59"/>
                  </a:lnTo>
                  <a:lnTo>
                    <a:pt x="0" y="56"/>
                  </a:lnTo>
                  <a:lnTo>
                    <a:pt x="0" y="52"/>
                  </a:lnTo>
                  <a:lnTo>
                    <a:pt x="18" y="52"/>
                  </a:lnTo>
                  <a:lnTo>
                    <a:pt x="18" y="53"/>
                  </a:lnTo>
                  <a:lnTo>
                    <a:pt x="18" y="54"/>
                  </a:lnTo>
                  <a:lnTo>
                    <a:pt x="18" y="55"/>
                  </a:lnTo>
                  <a:lnTo>
                    <a:pt x="19" y="56"/>
                  </a:lnTo>
                  <a:lnTo>
                    <a:pt x="19" y="57"/>
                  </a:lnTo>
                  <a:lnTo>
                    <a:pt x="20" y="58"/>
                  </a:lnTo>
                  <a:lnTo>
                    <a:pt x="20" y="59"/>
                  </a:lnTo>
                  <a:lnTo>
                    <a:pt x="21" y="60"/>
                  </a:lnTo>
                  <a:lnTo>
                    <a:pt x="22" y="61"/>
                  </a:lnTo>
                  <a:lnTo>
                    <a:pt x="23" y="61"/>
                  </a:lnTo>
                  <a:lnTo>
                    <a:pt x="24" y="62"/>
                  </a:lnTo>
                  <a:lnTo>
                    <a:pt x="25" y="62"/>
                  </a:lnTo>
                  <a:lnTo>
                    <a:pt x="27" y="62"/>
                  </a:lnTo>
                  <a:lnTo>
                    <a:pt x="29" y="63"/>
                  </a:lnTo>
                  <a:lnTo>
                    <a:pt x="30" y="63"/>
                  </a:lnTo>
                  <a:lnTo>
                    <a:pt x="32" y="63"/>
                  </a:lnTo>
                  <a:lnTo>
                    <a:pt x="34" y="63"/>
                  </a:lnTo>
                  <a:lnTo>
                    <a:pt x="35" y="63"/>
                  </a:lnTo>
                  <a:lnTo>
                    <a:pt x="37" y="62"/>
                  </a:lnTo>
                  <a:lnTo>
                    <a:pt x="38" y="62"/>
                  </a:lnTo>
                  <a:lnTo>
                    <a:pt x="39" y="62"/>
                  </a:lnTo>
                  <a:lnTo>
                    <a:pt x="40" y="61"/>
                  </a:lnTo>
                  <a:lnTo>
                    <a:pt x="41" y="61"/>
                  </a:lnTo>
                  <a:lnTo>
                    <a:pt x="41" y="60"/>
                  </a:lnTo>
                  <a:lnTo>
                    <a:pt x="42" y="60"/>
                  </a:lnTo>
                  <a:lnTo>
                    <a:pt x="42" y="59"/>
                  </a:lnTo>
                  <a:lnTo>
                    <a:pt x="43" y="58"/>
                  </a:lnTo>
                  <a:lnTo>
                    <a:pt x="43" y="58"/>
                  </a:lnTo>
                  <a:lnTo>
                    <a:pt x="43" y="57"/>
                  </a:lnTo>
                  <a:lnTo>
                    <a:pt x="43" y="56"/>
                  </a:lnTo>
                  <a:lnTo>
                    <a:pt x="43" y="56"/>
                  </a:lnTo>
                  <a:lnTo>
                    <a:pt x="44" y="55"/>
                  </a:lnTo>
                  <a:lnTo>
                    <a:pt x="43" y="53"/>
                  </a:lnTo>
                  <a:lnTo>
                    <a:pt x="42" y="51"/>
                  </a:lnTo>
                  <a:lnTo>
                    <a:pt x="40" y="50"/>
                  </a:lnTo>
                  <a:lnTo>
                    <a:pt x="37" y="49"/>
                  </a:lnTo>
                  <a:lnTo>
                    <a:pt x="34" y="48"/>
                  </a:lnTo>
                  <a:lnTo>
                    <a:pt x="30" y="47"/>
                  </a:lnTo>
                  <a:lnTo>
                    <a:pt x="27" y="46"/>
                  </a:lnTo>
                  <a:lnTo>
                    <a:pt x="23" y="46"/>
                  </a:lnTo>
                  <a:lnTo>
                    <a:pt x="19" y="45"/>
                  </a:lnTo>
                  <a:lnTo>
                    <a:pt x="15" y="43"/>
                  </a:lnTo>
                  <a:lnTo>
                    <a:pt x="12" y="41"/>
                  </a:lnTo>
                  <a:lnTo>
                    <a:pt x="9" y="39"/>
                  </a:lnTo>
                  <a:lnTo>
                    <a:pt x="6" y="37"/>
                  </a:lnTo>
                  <a:lnTo>
                    <a:pt x="4" y="33"/>
                  </a:lnTo>
                  <a:lnTo>
                    <a:pt x="3" y="29"/>
                  </a:lnTo>
                  <a:lnTo>
                    <a:pt x="2" y="24"/>
                  </a:lnTo>
                  <a:lnTo>
                    <a:pt x="2" y="22"/>
                  </a:lnTo>
                  <a:lnTo>
                    <a:pt x="3" y="20"/>
                  </a:lnTo>
                  <a:lnTo>
                    <a:pt x="3" y="18"/>
                  </a:lnTo>
                  <a:lnTo>
                    <a:pt x="4" y="16"/>
                  </a:lnTo>
                  <a:lnTo>
                    <a:pt x="4" y="14"/>
                  </a:lnTo>
                  <a:lnTo>
                    <a:pt x="5" y="12"/>
                  </a:lnTo>
                  <a:lnTo>
                    <a:pt x="7" y="10"/>
                  </a:lnTo>
                  <a:lnTo>
                    <a:pt x="8" y="8"/>
                  </a:lnTo>
                  <a:lnTo>
                    <a:pt x="10" y="6"/>
                  </a:lnTo>
                  <a:lnTo>
                    <a:pt x="11" y="4"/>
                  </a:lnTo>
                  <a:lnTo>
                    <a:pt x="14" y="3"/>
                  </a:lnTo>
                  <a:lnTo>
                    <a:pt x="16" y="2"/>
                  </a:lnTo>
                  <a:lnTo>
                    <a:pt x="19" y="1"/>
                  </a:lnTo>
                  <a:lnTo>
                    <a:pt x="22" y="0"/>
                  </a:lnTo>
                  <a:lnTo>
                    <a:pt x="25" y="0"/>
                  </a:lnTo>
                  <a:lnTo>
                    <a:pt x="29" y="0"/>
                  </a:lnTo>
                  <a:lnTo>
                    <a:pt x="32" y="0"/>
                  </a:lnTo>
                  <a:lnTo>
                    <a:pt x="34" y="0"/>
                  </a:lnTo>
                  <a:lnTo>
                    <a:pt x="37" y="0"/>
                  </a:lnTo>
                  <a:lnTo>
                    <a:pt x="39" y="0"/>
                  </a:lnTo>
                  <a:lnTo>
                    <a:pt x="41" y="1"/>
                  </a:lnTo>
                  <a:lnTo>
                    <a:pt x="44" y="2"/>
                  </a:lnTo>
                  <a:lnTo>
                    <a:pt x="46" y="3"/>
                  </a:lnTo>
                  <a:lnTo>
                    <a:pt x="48" y="4"/>
                  </a:lnTo>
                  <a:lnTo>
                    <a:pt x="50" y="5"/>
                  </a:lnTo>
                  <a:lnTo>
                    <a:pt x="52" y="7"/>
                  </a:lnTo>
                  <a:lnTo>
                    <a:pt x="54" y="9"/>
                  </a:lnTo>
                  <a:lnTo>
                    <a:pt x="56" y="11"/>
                  </a:lnTo>
                  <a:lnTo>
                    <a:pt x="57" y="14"/>
                  </a:lnTo>
                  <a:lnTo>
                    <a:pt x="58" y="17"/>
                  </a:lnTo>
                  <a:lnTo>
                    <a:pt x="59" y="21"/>
                  </a:lnTo>
                  <a:lnTo>
                    <a:pt x="59" y="24"/>
                  </a:lnTo>
                  <a:lnTo>
                    <a:pt x="42" y="24"/>
                  </a:lnTo>
                  <a:close/>
                </a:path>
              </a:pathLst>
            </a:custGeom>
            <a:solidFill>
              <a:srgbClr val="000000"/>
            </a:solidFill>
            <a:ln w="9525">
              <a:noFill/>
              <a:round/>
              <a:headEnd/>
              <a:tailEnd/>
            </a:ln>
          </p:spPr>
          <p:txBody>
            <a:bodyPr/>
            <a:lstStyle/>
            <a:p>
              <a:endParaRPr lang="en-US"/>
            </a:p>
          </p:txBody>
        </p:sp>
        <p:sp>
          <p:nvSpPr>
            <p:cNvPr id="258" name="Freeform 258"/>
            <p:cNvSpPr>
              <a:spLocks/>
            </p:cNvSpPr>
            <p:nvPr/>
          </p:nvSpPr>
          <p:spPr bwMode="auto">
            <a:xfrm>
              <a:off x="2699" y="3206"/>
              <a:ext cx="61" cy="100"/>
            </a:xfrm>
            <a:custGeom>
              <a:avLst/>
              <a:gdLst/>
              <a:ahLst/>
              <a:cxnLst>
                <a:cxn ang="0">
                  <a:pos x="17" y="100"/>
                </a:cxn>
                <a:cxn ang="0">
                  <a:pos x="0" y="100"/>
                </a:cxn>
                <a:cxn ang="0">
                  <a:pos x="0" y="0"/>
                </a:cxn>
                <a:cxn ang="0">
                  <a:pos x="17" y="0"/>
                </a:cxn>
                <a:cxn ang="0">
                  <a:pos x="17" y="54"/>
                </a:cxn>
                <a:cxn ang="0">
                  <a:pos x="39" y="26"/>
                </a:cxn>
                <a:cxn ang="0">
                  <a:pos x="61" y="26"/>
                </a:cxn>
                <a:cxn ang="0">
                  <a:pos x="37" y="54"/>
                </a:cxn>
                <a:cxn ang="0">
                  <a:pos x="61" y="100"/>
                </a:cxn>
                <a:cxn ang="0">
                  <a:pos x="40" y="100"/>
                </a:cxn>
                <a:cxn ang="0">
                  <a:pos x="25" y="68"/>
                </a:cxn>
                <a:cxn ang="0">
                  <a:pos x="17" y="77"/>
                </a:cxn>
                <a:cxn ang="0">
                  <a:pos x="17" y="100"/>
                </a:cxn>
              </a:cxnLst>
              <a:rect l="0" t="0" r="r" b="b"/>
              <a:pathLst>
                <a:path w="61" h="100">
                  <a:moveTo>
                    <a:pt x="17" y="100"/>
                  </a:moveTo>
                  <a:lnTo>
                    <a:pt x="0" y="100"/>
                  </a:lnTo>
                  <a:lnTo>
                    <a:pt x="0" y="0"/>
                  </a:lnTo>
                  <a:lnTo>
                    <a:pt x="17" y="0"/>
                  </a:lnTo>
                  <a:lnTo>
                    <a:pt x="17" y="54"/>
                  </a:lnTo>
                  <a:lnTo>
                    <a:pt x="39" y="26"/>
                  </a:lnTo>
                  <a:lnTo>
                    <a:pt x="61" y="26"/>
                  </a:lnTo>
                  <a:lnTo>
                    <a:pt x="37" y="54"/>
                  </a:lnTo>
                  <a:lnTo>
                    <a:pt x="61" y="100"/>
                  </a:lnTo>
                  <a:lnTo>
                    <a:pt x="40" y="100"/>
                  </a:lnTo>
                  <a:lnTo>
                    <a:pt x="25" y="68"/>
                  </a:lnTo>
                  <a:lnTo>
                    <a:pt x="17" y="77"/>
                  </a:lnTo>
                  <a:lnTo>
                    <a:pt x="17" y="100"/>
                  </a:lnTo>
                  <a:close/>
                </a:path>
              </a:pathLst>
            </a:custGeom>
            <a:solidFill>
              <a:srgbClr val="000000"/>
            </a:solidFill>
            <a:ln w="9525">
              <a:noFill/>
              <a:round/>
              <a:headEnd/>
              <a:tailEnd/>
            </a:ln>
          </p:spPr>
          <p:txBody>
            <a:bodyPr/>
            <a:lstStyle/>
            <a:p>
              <a:endParaRPr lang="en-US"/>
            </a:p>
          </p:txBody>
        </p:sp>
        <p:sp>
          <p:nvSpPr>
            <p:cNvPr id="259" name="Freeform 259"/>
            <p:cNvSpPr>
              <a:spLocks noEditPoints="1"/>
            </p:cNvSpPr>
            <p:nvPr/>
          </p:nvSpPr>
          <p:spPr bwMode="auto">
            <a:xfrm>
              <a:off x="2797" y="3206"/>
              <a:ext cx="84" cy="100"/>
            </a:xfrm>
            <a:custGeom>
              <a:avLst/>
              <a:gdLst/>
              <a:ahLst/>
              <a:cxnLst>
                <a:cxn ang="0">
                  <a:pos x="19" y="100"/>
                </a:cxn>
                <a:cxn ang="0">
                  <a:pos x="0" y="100"/>
                </a:cxn>
                <a:cxn ang="0">
                  <a:pos x="31" y="0"/>
                </a:cxn>
                <a:cxn ang="0">
                  <a:pos x="53" y="0"/>
                </a:cxn>
                <a:cxn ang="0">
                  <a:pos x="84" y="100"/>
                </a:cxn>
                <a:cxn ang="0">
                  <a:pos x="64" y="100"/>
                </a:cxn>
                <a:cxn ang="0">
                  <a:pos x="58" y="79"/>
                </a:cxn>
                <a:cxn ang="0">
                  <a:pos x="25" y="79"/>
                </a:cxn>
                <a:cxn ang="0">
                  <a:pos x="19" y="100"/>
                </a:cxn>
                <a:cxn ang="0">
                  <a:pos x="30" y="62"/>
                </a:cxn>
                <a:cxn ang="0">
                  <a:pos x="53" y="62"/>
                </a:cxn>
                <a:cxn ang="0">
                  <a:pos x="42" y="22"/>
                </a:cxn>
                <a:cxn ang="0">
                  <a:pos x="42" y="22"/>
                </a:cxn>
                <a:cxn ang="0">
                  <a:pos x="30" y="62"/>
                </a:cxn>
              </a:cxnLst>
              <a:rect l="0" t="0" r="r" b="b"/>
              <a:pathLst>
                <a:path w="84" h="100">
                  <a:moveTo>
                    <a:pt x="19" y="100"/>
                  </a:moveTo>
                  <a:lnTo>
                    <a:pt x="0" y="100"/>
                  </a:lnTo>
                  <a:lnTo>
                    <a:pt x="31" y="0"/>
                  </a:lnTo>
                  <a:lnTo>
                    <a:pt x="53" y="0"/>
                  </a:lnTo>
                  <a:lnTo>
                    <a:pt x="84" y="100"/>
                  </a:lnTo>
                  <a:lnTo>
                    <a:pt x="64" y="100"/>
                  </a:lnTo>
                  <a:lnTo>
                    <a:pt x="58" y="79"/>
                  </a:lnTo>
                  <a:lnTo>
                    <a:pt x="25" y="79"/>
                  </a:lnTo>
                  <a:lnTo>
                    <a:pt x="19" y="100"/>
                  </a:lnTo>
                  <a:close/>
                  <a:moveTo>
                    <a:pt x="30" y="62"/>
                  </a:moveTo>
                  <a:lnTo>
                    <a:pt x="53" y="62"/>
                  </a:lnTo>
                  <a:lnTo>
                    <a:pt x="42" y="22"/>
                  </a:lnTo>
                  <a:lnTo>
                    <a:pt x="42" y="22"/>
                  </a:lnTo>
                  <a:lnTo>
                    <a:pt x="30" y="62"/>
                  </a:lnTo>
                  <a:close/>
                </a:path>
              </a:pathLst>
            </a:custGeom>
            <a:solidFill>
              <a:srgbClr val="000000"/>
            </a:solidFill>
            <a:ln w="9525">
              <a:noFill/>
              <a:round/>
              <a:headEnd/>
              <a:tailEnd/>
            </a:ln>
          </p:spPr>
          <p:txBody>
            <a:bodyPr/>
            <a:lstStyle/>
            <a:p>
              <a:endParaRPr lang="en-US"/>
            </a:p>
          </p:txBody>
        </p:sp>
        <p:sp>
          <p:nvSpPr>
            <p:cNvPr id="260" name="Freeform 260"/>
            <p:cNvSpPr>
              <a:spLocks/>
            </p:cNvSpPr>
            <p:nvPr/>
          </p:nvSpPr>
          <p:spPr bwMode="auto">
            <a:xfrm>
              <a:off x="2888" y="3230"/>
              <a:ext cx="60" cy="78"/>
            </a:xfrm>
            <a:custGeom>
              <a:avLst/>
              <a:gdLst/>
              <a:ahLst/>
              <a:cxnLst>
                <a:cxn ang="0">
                  <a:pos x="41" y="22"/>
                </a:cxn>
                <a:cxn ang="0">
                  <a:pos x="40" y="20"/>
                </a:cxn>
                <a:cxn ang="0">
                  <a:pos x="39" y="17"/>
                </a:cxn>
                <a:cxn ang="0">
                  <a:pos x="36" y="16"/>
                </a:cxn>
                <a:cxn ang="0">
                  <a:pos x="33" y="15"/>
                </a:cxn>
                <a:cxn ang="0">
                  <a:pos x="28" y="14"/>
                </a:cxn>
                <a:cxn ang="0">
                  <a:pos x="24" y="15"/>
                </a:cxn>
                <a:cxn ang="0">
                  <a:pos x="21" y="16"/>
                </a:cxn>
                <a:cxn ang="0">
                  <a:pos x="20" y="18"/>
                </a:cxn>
                <a:cxn ang="0">
                  <a:pos x="19" y="20"/>
                </a:cxn>
                <a:cxn ang="0">
                  <a:pos x="19" y="22"/>
                </a:cxn>
                <a:cxn ang="0">
                  <a:pos x="23" y="27"/>
                </a:cxn>
                <a:cxn ang="0">
                  <a:pos x="32" y="29"/>
                </a:cxn>
                <a:cxn ang="0">
                  <a:pos x="44" y="32"/>
                </a:cxn>
                <a:cxn ang="0">
                  <a:pos x="54" y="38"/>
                </a:cxn>
                <a:cxn ang="0">
                  <a:pos x="60" y="48"/>
                </a:cxn>
                <a:cxn ang="0">
                  <a:pos x="60" y="60"/>
                </a:cxn>
                <a:cxn ang="0">
                  <a:pos x="56" y="68"/>
                </a:cxn>
                <a:cxn ang="0">
                  <a:pos x="50" y="73"/>
                </a:cxn>
                <a:cxn ang="0">
                  <a:pos x="43" y="76"/>
                </a:cxn>
                <a:cxn ang="0">
                  <a:pos x="36" y="78"/>
                </a:cxn>
                <a:cxn ang="0">
                  <a:pos x="29" y="78"/>
                </a:cxn>
                <a:cxn ang="0">
                  <a:pos x="20" y="77"/>
                </a:cxn>
                <a:cxn ang="0">
                  <a:pos x="12" y="74"/>
                </a:cxn>
                <a:cxn ang="0">
                  <a:pos x="6" y="69"/>
                </a:cxn>
                <a:cxn ang="0">
                  <a:pos x="1" y="62"/>
                </a:cxn>
                <a:cxn ang="0">
                  <a:pos x="0" y="52"/>
                </a:cxn>
                <a:cxn ang="0">
                  <a:pos x="18" y="54"/>
                </a:cxn>
                <a:cxn ang="0">
                  <a:pos x="19" y="57"/>
                </a:cxn>
                <a:cxn ang="0">
                  <a:pos x="21" y="60"/>
                </a:cxn>
                <a:cxn ang="0">
                  <a:pos x="24" y="62"/>
                </a:cxn>
                <a:cxn ang="0">
                  <a:pos x="28" y="63"/>
                </a:cxn>
                <a:cxn ang="0">
                  <a:pos x="34" y="63"/>
                </a:cxn>
                <a:cxn ang="0">
                  <a:pos x="37" y="62"/>
                </a:cxn>
                <a:cxn ang="0">
                  <a:pos x="40" y="61"/>
                </a:cxn>
                <a:cxn ang="0">
                  <a:pos x="42" y="59"/>
                </a:cxn>
                <a:cxn ang="0">
                  <a:pos x="43" y="57"/>
                </a:cxn>
                <a:cxn ang="0">
                  <a:pos x="43" y="55"/>
                </a:cxn>
                <a:cxn ang="0">
                  <a:pos x="39" y="50"/>
                </a:cxn>
                <a:cxn ang="0">
                  <a:pos x="30" y="47"/>
                </a:cxn>
                <a:cxn ang="0">
                  <a:pos x="19" y="45"/>
                </a:cxn>
                <a:cxn ang="0">
                  <a:pos x="8" y="39"/>
                </a:cxn>
                <a:cxn ang="0">
                  <a:pos x="2" y="29"/>
                </a:cxn>
                <a:cxn ang="0">
                  <a:pos x="2" y="20"/>
                </a:cxn>
                <a:cxn ang="0">
                  <a:pos x="4" y="14"/>
                </a:cxn>
                <a:cxn ang="0">
                  <a:pos x="8" y="8"/>
                </a:cxn>
                <a:cxn ang="0">
                  <a:pos x="13" y="3"/>
                </a:cxn>
                <a:cxn ang="0">
                  <a:pos x="22" y="0"/>
                </a:cxn>
                <a:cxn ang="0">
                  <a:pos x="31" y="0"/>
                </a:cxn>
                <a:cxn ang="0">
                  <a:pos x="39" y="0"/>
                </a:cxn>
                <a:cxn ang="0">
                  <a:pos x="46" y="3"/>
                </a:cxn>
                <a:cxn ang="0">
                  <a:pos x="52" y="7"/>
                </a:cxn>
                <a:cxn ang="0">
                  <a:pos x="56" y="14"/>
                </a:cxn>
                <a:cxn ang="0">
                  <a:pos x="58" y="24"/>
                </a:cxn>
              </a:cxnLst>
              <a:rect l="0" t="0" r="r" b="b"/>
              <a:pathLst>
                <a:path w="60" h="78">
                  <a:moveTo>
                    <a:pt x="42" y="24"/>
                  </a:moveTo>
                  <a:lnTo>
                    <a:pt x="41" y="23"/>
                  </a:lnTo>
                  <a:lnTo>
                    <a:pt x="41" y="22"/>
                  </a:lnTo>
                  <a:lnTo>
                    <a:pt x="41" y="21"/>
                  </a:lnTo>
                  <a:lnTo>
                    <a:pt x="41" y="21"/>
                  </a:lnTo>
                  <a:lnTo>
                    <a:pt x="40" y="20"/>
                  </a:lnTo>
                  <a:lnTo>
                    <a:pt x="40" y="19"/>
                  </a:lnTo>
                  <a:lnTo>
                    <a:pt x="39" y="18"/>
                  </a:lnTo>
                  <a:lnTo>
                    <a:pt x="39" y="17"/>
                  </a:lnTo>
                  <a:lnTo>
                    <a:pt x="38" y="17"/>
                  </a:lnTo>
                  <a:lnTo>
                    <a:pt x="37" y="16"/>
                  </a:lnTo>
                  <a:lnTo>
                    <a:pt x="36" y="16"/>
                  </a:lnTo>
                  <a:lnTo>
                    <a:pt x="35" y="15"/>
                  </a:lnTo>
                  <a:lnTo>
                    <a:pt x="34" y="15"/>
                  </a:lnTo>
                  <a:lnTo>
                    <a:pt x="33" y="15"/>
                  </a:lnTo>
                  <a:lnTo>
                    <a:pt x="31" y="14"/>
                  </a:lnTo>
                  <a:lnTo>
                    <a:pt x="30" y="14"/>
                  </a:lnTo>
                  <a:lnTo>
                    <a:pt x="28" y="14"/>
                  </a:lnTo>
                  <a:lnTo>
                    <a:pt x="27" y="15"/>
                  </a:lnTo>
                  <a:lnTo>
                    <a:pt x="25" y="15"/>
                  </a:lnTo>
                  <a:lnTo>
                    <a:pt x="24" y="15"/>
                  </a:lnTo>
                  <a:lnTo>
                    <a:pt x="23" y="15"/>
                  </a:lnTo>
                  <a:lnTo>
                    <a:pt x="22" y="16"/>
                  </a:lnTo>
                  <a:lnTo>
                    <a:pt x="21" y="16"/>
                  </a:lnTo>
                  <a:lnTo>
                    <a:pt x="21" y="17"/>
                  </a:lnTo>
                  <a:lnTo>
                    <a:pt x="20" y="17"/>
                  </a:lnTo>
                  <a:lnTo>
                    <a:pt x="20" y="18"/>
                  </a:lnTo>
                  <a:lnTo>
                    <a:pt x="19" y="19"/>
                  </a:lnTo>
                  <a:lnTo>
                    <a:pt x="19" y="19"/>
                  </a:lnTo>
                  <a:lnTo>
                    <a:pt x="19" y="20"/>
                  </a:lnTo>
                  <a:lnTo>
                    <a:pt x="19" y="21"/>
                  </a:lnTo>
                  <a:lnTo>
                    <a:pt x="19" y="21"/>
                  </a:lnTo>
                  <a:lnTo>
                    <a:pt x="19" y="22"/>
                  </a:lnTo>
                  <a:lnTo>
                    <a:pt x="19" y="24"/>
                  </a:lnTo>
                  <a:lnTo>
                    <a:pt x="21" y="25"/>
                  </a:lnTo>
                  <a:lnTo>
                    <a:pt x="23" y="27"/>
                  </a:lnTo>
                  <a:lnTo>
                    <a:pt x="25" y="28"/>
                  </a:lnTo>
                  <a:lnTo>
                    <a:pt x="28" y="29"/>
                  </a:lnTo>
                  <a:lnTo>
                    <a:pt x="32" y="29"/>
                  </a:lnTo>
                  <a:lnTo>
                    <a:pt x="36" y="30"/>
                  </a:lnTo>
                  <a:lnTo>
                    <a:pt x="40" y="31"/>
                  </a:lnTo>
                  <a:lnTo>
                    <a:pt x="44" y="32"/>
                  </a:lnTo>
                  <a:lnTo>
                    <a:pt x="47" y="34"/>
                  </a:lnTo>
                  <a:lnTo>
                    <a:pt x="51" y="35"/>
                  </a:lnTo>
                  <a:lnTo>
                    <a:pt x="54" y="38"/>
                  </a:lnTo>
                  <a:lnTo>
                    <a:pt x="57" y="40"/>
                  </a:lnTo>
                  <a:lnTo>
                    <a:pt x="59" y="44"/>
                  </a:lnTo>
                  <a:lnTo>
                    <a:pt x="60" y="48"/>
                  </a:lnTo>
                  <a:lnTo>
                    <a:pt x="60" y="52"/>
                  </a:lnTo>
                  <a:lnTo>
                    <a:pt x="60" y="56"/>
                  </a:lnTo>
                  <a:lnTo>
                    <a:pt x="60" y="60"/>
                  </a:lnTo>
                  <a:lnTo>
                    <a:pt x="59" y="63"/>
                  </a:lnTo>
                  <a:lnTo>
                    <a:pt x="57" y="65"/>
                  </a:lnTo>
                  <a:lnTo>
                    <a:pt x="56" y="68"/>
                  </a:lnTo>
                  <a:lnTo>
                    <a:pt x="54" y="70"/>
                  </a:lnTo>
                  <a:lnTo>
                    <a:pt x="52" y="72"/>
                  </a:lnTo>
                  <a:lnTo>
                    <a:pt x="50" y="73"/>
                  </a:lnTo>
                  <a:lnTo>
                    <a:pt x="48" y="74"/>
                  </a:lnTo>
                  <a:lnTo>
                    <a:pt x="45" y="75"/>
                  </a:lnTo>
                  <a:lnTo>
                    <a:pt x="43" y="76"/>
                  </a:lnTo>
                  <a:lnTo>
                    <a:pt x="40" y="77"/>
                  </a:lnTo>
                  <a:lnTo>
                    <a:pt x="38" y="77"/>
                  </a:lnTo>
                  <a:lnTo>
                    <a:pt x="36" y="78"/>
                  </a:lnTo>
                  <a:lnTo>
                    <a:pt x="33" y="78"/>
                  </a:lnTo>
                  <a:lnTo>
                    <a:pt x="32" y="78"/>
                  </a:lnTo>
                  <a:lnTo>
                    <a:pt x="29" y="78"/>
                  </a:lnTo>
                  <a:lnTo>
                    <a:pt x="26" y="78"/>
                  </a:lnTo>
                  <a:lnTo>
                    <a:pt x="23" y="77"/>
                  </a:lnTo>
                  <a:lnTo>
                    <a:pt x="20" y="77"/>
                  </a:lnTo>
                  <a:lnTo>
                    <a:pt x="18" y="76"/>
                  </a:lnTo>
                  <a:lnTo>
                    <a:pt x="15" y="75"/>
                  </a:lnTo>
                  <a:lnTo>
                    <a:pt x="12" y="74"/>
                  </a:lnTo>
                  <a:lnTo>
                    <a:pt x="10" y="72"/>
                  </a:lnTo>
                  <a:lnTo>
                    <a:pt x="8" y="71"/>
                  </a:lnTo>
                  <a:lnTo>
                    <a:pt x="6" y="69"/>
                  </a:lnTo>
                  <a:lnTo>
                    <a:pt x="4" y="67"/>
                  </a:lnTo>
                  <a:lnTo>
                    <a:pt x="3" y="64"/>
                  </a:lnTo>
                  <a:lnTo>
                    <a:pt x="1" y="62"/>
                  </a:lnTo>
                  <a:lnTo>
                    <a:pt x="0" y="59"/>
                  </a:lnTo>
                  <a:lnTo>
                    <a:pt x="0" y="56"/>
                  </a:lnTo>
                  <a:lnTo>
                    <a:pt x="0" y="52"/>
                  </a:lnTo>
                  <a:lnTo>
                    <a:pt x="18" y="52"/>
                  </a:lnTo>
                  <a:lnTo>
                    <a:pt x="18" y="53"/>
                  </a:lnTo>
                  <a:lnTo>
                    <a:pt x="18" y="54"/>
                  </a:lnTo>
                  <a:lnTo>
                    <a:pt x="18" y="55"/>
                  </a:lnTo>
                  <a:lnTo>
                    <a:pt x="18" y="56"/>
                  </a:lnTo>
                  <a:lnTo>
                    <a:pt x="19" y="57"/>
                  </a:lnTo>
                  <a:lnTo>
                    <a:pt x="19" y="58"/>
                  </a:lnTo>
                  <a:lnTo>
                    <a:pt x="20" y="59"/>
                  </a:lnTo>
                  <a:lnTo>
                    <a:pt x="21" y="60"/>
                  </a:lnTo>
                  <a:lnTo>
                    <a:pt x="21" y="61"/>
                  </a:lnTo>
                  <a:lnTo>
                    <a:pt x="23" y="61"/>
                  </a:lnTo>
                  <a:lnTo>
                    <a:pt x="24" y="62"/>
                  </a:lnTo>
                  <a:lnTo>
                    <a:pt x="25" y="62"/>
                  </a:lnTo>
                  <a:lnTo>
                    <a:pt x="27" y="62"/>
                  </a:lnTo>
                  <a:lnTo>
                    <a:pt x="28" y="63"/>
                  </a:lnTo>
                  <a:lnTo>
                    <a:pt x="30" y="63"/>
                  </a:lnTo>
                  <a:lnTo>
                    <a:pt x="32" y="63"/>
                  </a:lnTo>
                  <a:lnTo>
                    <a:pt x="34" y="63"/>
                  </a:lnTo>
                  <a:lnTo>
                    <a:pt x="35" y="63"/>
                  </a:lnTo>
                  <a:lnTo>
                    <a:pt x="36" y="62"/>
                  </a:lnTo>
                  <a:lnTo>
                    <a:pt x="37" y="62"/>
                  </a:lnTo>
                  <a:lnTo>
                    <a:pt x="39" y="62"/>
                  </a:lnTo>
                  <a:lnTo>
                    <a:pt x="39" y="61"/>
                  </a:lnTo>
                  <a:lnTo>
                    <a:pt x="40" y="61"/>
                  </a:lnTo>
                  <a:lnTo>
                    <a:pt x="41" y="60"/>
                  </a:lnTo>
                  <a:lnTo>
                    <a:pt x="41" y="60"/>
                  </a:lnTo>
                  <a:lnTo>
                    <a:pt x="42" y="59"/>
                  </a:lnTo>
                  <a:lnTo>
                    <a:pt x="42" y="58"/>
                  </a:lnTo>
                  <a:lnTo>
                    <a:pt x="42" y="58"/>
                  </a:lnTo>
                  <a:lnTo>
                    <a:pt x="43" y="57"/>
                  </a:lnTo>
                  <a:lnTo>
                    <a:pt x="43" y="56"/>
                  </a:lnTo>
                  <a:lnTo>
                    <a:pt x="43" y="56"/>
                  </a:lnTo>
                  <a:lnTo>
                    <a:pt x="43" y="55"/>
                  </a:lnTo>
                  <a:lnTo>
                    <a:pt x="43" y="53"/>
                  </a:lnTo>
                  <a:lnTo>
                    <a:pt x="41" y="51"/>
                  </a:lnTo>
                  <a:lnTo>
                    <a:pt x="39" y="50"/>
                  </a:lnTo>
                  <a:lnTo>
                    <a:pt x="37" y="49"/>
                  </a:lnTo>
                  <a:lnTo>
                    <a:pt x="33" y="48"/>
                  </a:lnTo>
                  <a:lnTo>
                    <a:pt x="30" y="47"/>
                  </a:lnTo>
                  <a:lnTo>
                    <a:pt x="26" y="46"/>
                  </a:lnTo>
                  <a:lnTo>
                    <a:pt x="23" y="46"/>
                  </a:lnTo>
                  <a:lnTo>
                    <a:pt x="19" y="45"/>
                  </a:lnTo>
                  <a:lnTo>
                    <a:pt x="15" y="43"/>
                  </a:lnTo>
                  <a:lnTo>
                    <a:pt x="12" y="41"/>
                  </a:lnTo>
                  <a:lnTo>
                    <a:pt x="8" y="39"/>
                  </a:lnTo>
                  <a:lnTo>
                    <a:pt x="6" y="37"/>
                  </a:lnTo>
                  <a:lnTo>
                    <a:pt x="4" y="33"/>
                  </a:lnTo>
                  <a:lnTo>
                    <a:pt x="2" y="29"/>
                  </a:lnTo>
                  <a:lnTo>
                    <a:pt x="2" y="24"/>
                  </a:lnTo>
                  <a:lnTo>
                    <a:pt x="2" y="22"/>
                  </a:lnTo>
                  <a:lnTo>
                    <a:pt x="2" y="20"/>
                  </a:lnTo>
                  <a:lnTo>
                    <a:pt x="3" y="18"/>
                  </a:lnTo>
                  <a:lnTo>
                    <a:pt x="3" y="16"/>
                  </a:lnTo>
                  <a:lnTo>
                    <a:pt x="4" y="14"/>
                  </a:lnTo>
                  <a:lnTo>
                    <a:pt x="5" y="12"/>
                  </a:lnTo>
                  <a:lnTo>
                    <a:pt x="6" y="10"/>
                  </a:lnTo>
                  <a:lnTo>
                    <a:pt x="8" y="8"/>
                  </a:lnTo>
                  <a:lnTo>
                    <a:pt x="9" y="6"/>
                  </a:lnTo>
                  <a:lnTo>
                    <a:pt x="11" y="4"/>
                  </a:lnTo>
                  <a:lnTo>
                    <a:pt x="13" y="3"/>
                  </a:lnTo>
                  <a:lnTo>
                    <a:pt x="16" y="2"/>
                  </a:lnTo>
                  <a:lnTo>
                    <a:pt x="18" y="1"/>
                  </a:lnTo>
                  <a:lnTo>
                    <a:pt x="22" y="0"/>
                  </a:lnTo>
                  <a:lnTo>
                    <a:pt x="25" y="0"/>
                  </a:lnTo>
                  <a:lnTo>
                    <a:pt x="29" y="0"/>
                  </a:lnTo>
                  <a:lnTo>
                    <a:pt x="31" y="0"/>
                  </a:lnTo>
                  <a:lnTo>
                    <a:pt x="34" y="0"/>
                  </a:lnTo>
                  <a:lnTo>
                    <a:pt x="36" y="0"/>
                  </a:lnTo>
                  <a:lnTo>
                    <a:pt x="39" y="0"/>
                  </a:lnTo>
                  <a:lnTo>
                    <a:pt x="41" y="1"/>
                  </a:lnTo>
                  <a:lnTo>
                    <a:pt x="43" y="2"/>
                  </a:lnTo>
                  <a:lnTo>
                    <a:pt x="46" y="3"/>
                  </a:lnTo>
                  <a:lnTo>
                    <a:pt x="48" y="4"/>
                  </a:lnTo>
                  <a:lnTo>
                    <a:pt x="50" y="5"/>
                  </a:lnTo>
                  <a:lnTo>
                    <a:pt x="52" y="7"/>
                  </a:lnTo>
                  <a:lnTo>
                    <a:pt x="53" y="9"/>
                  </a:lnTo>
                  <a:lnTo>
                    <a:pt x="55" y="11"/>
                  </a:lnTo>
                  <a:lnTo>
                    <a:pt x="56" y="14"/>
                  </a:lnTo>
                  <a:lnTo>
                    <a:pt x="57" y="17"/>
                  </a:lnTo>
                  <a:lnTo>
                    <a:pt x="58" y="21"/>
                  </a:lnTo>
                  <a:lnTo>
                    <a:pt x="58" y="24"/>
                  </a:lnTo>
                  <a:lnTo>
                    <a:pt x="42" y="24"/>
                  </a:lnTo>
                  <a:close/>
                </a:path>
              </a:pathLst>
            </a:custGeom>
            <a:solidFill>
              <a:srgbClr val="000000"/>
            </a:solidFill>
            <a:ln w="9525">
              <a:noFill/>
              <a:round/>
              <a:headEnd/>
              <a:tailEnd/>
            </a:ln>
          </p:spPr>
          <p:txBody>
            <a:bodyPr/>
            <a:lstStyle/>
            <a:p>
              <a:endParaRPr lang="en-US"/>
            </a:p>
          </p:txBody>
        </p:sp>
        <p:sp>
          <p:nvSpPr>
            <p:cNvPr id="261" name="Freeform 261"/>
            <p:cNvSpPr>
              <a:spLocks/>
            </p:cNvSpPr>
            <p:nvPr/>
          </p:nvSpPr>
          <p:spPr bwMode="auto">
            <a:xfrm>
              <a:off x="2957" y="3230"/>
              <a:ext cx="61" cy="78"/>
            </a:xfrm>
            <a:custGeom>
              <a:avLst/>
              <a:gdLst/>
              <a:ahLst/>
              <a:cxnLst>
                <a:cxn ang="0">
                  <a:pos x="41" y="22"/>
                </a:cxn>
                <a:cxn ang="0">
                  <a:pos x="40" y="20"/>
                </a:cxn>
                <a:cxn ang="0">
                  <a:pos x="39" y="17"/>
                </a:cxn>
                <a:cxn ang="0">
                  <a:pos x="36" y="16"/>
                </a:cxn>
                <a:cxn ang="0">
                  <a:pos x="33" y="15"/>
                </a:cxn>
                <a:cxn ang="0">
                  <a:pos x="28" y="14"/>
                </a:cxn>
                <a:cxn ang="0">
                  <a:pos x="24" y="15"/>
                </a:cxn>
                <a:cxn ang="0">
                  <a:pos x="21" y="16"/>
                </a:cxn>
                <a:cxn ang="0">
                  <a:pos x="20" y="18"/>
                </a:cxn>
                <a:cxn ang="0">
                  <a:pos x="19" y="20"/>
                </a:cxn>
                <a:cxn ang="0">
                  <a:pos x="19" y="22"/>
                </a:cxn>
                <a:cxn ang="0">
                  <a:pos x="23" y="27"/>
                </a:cxn>
                <a:cxn ang="0">
                  <a:pos x="32" y="29"/>
                </a:cxn>
                <a:cxn ang="0">
                  <a:pos x="44" y="32"/>
                </a:cxn>
                <a:cxn ang="0">
                  <a:pos x="54" y="38"/>
                </a:cxn>
                <a:cxn ang="0">
                  <a:pos x="60" y="48"/>
                </a:cxn>
                <a:cxn ang="0">
                  <a:pos x="60" y="60"/>
                </a:cxn>
                <a:cxn ang="0">
                  <a:pos x="56" y="68"/>
                </a:cxn>
                <a:cxn ang="0">
                  <a:pos x="50" y="73"/>
                </a:cxn>
                <a:cxn ang="0">
                  <a:pos x="43" y="76"/>
                </a:cxn>
                <a:cxn ang="0">
                  <a:pos x="36" y="78"/>
                </a:cxn>
                <a:cxn ang="0">
                  <a:pos x="29" y="78"/>
                </a:cxn>
                <a:cxn ang="0">
                  <a:pos x="20" y="77"/>
                </a:cxn>
                <a:cxn ang="0">
                  <a:pos x="12" y="74"/>
                </a:cxn>
                <a:cxn ang="0">
                  <a:pos x="6" y="69"/>
                </a:cxn>
                <a:cxn ang="0">
                  <a:pos x="1" y="62"/>
                </a:cxn>
                <a:cxn ang="0">
                  <a:pos x="0" y="52"/>
                </a:cxn>
                <a:cxn ang="0">
                  <a:pos x="18" y="54"/>
                </a:cxn>
                <a:cxn ang="0">
                  <a:pos x="19" y="57"/>
                </a:cxn>
                <a:cxn ang="0">
                  <a:pos x="21" y="60"/>
                </a:cxn>
                <a:cxn ang="0">
                  <a:pos x="24" y="62"/>
                </a:cxn>
                <a:cxn ang="0">
                  <a:pos x="28" y="63"/>
                </a:cxn>
                <a:cxn ang="0">
                  <a:pos x="34" y="63"/>
                </a:cxn>
                <a:cxn ang="0">
                  <a:pos x="37" y="62"/>
                </a:cxn>
                <a:cxn ang="0">
                  <a:pos x="40" y="61"/>
                </a:cxn>
                <a:cxn ang="0">
                  <a:pos x="42" y="59"/>
                </a:cxn>
                <a:cxn ang="0">
                  <a:pos x="43" y="57"/>
                </a:cxn>
                <a:cxn ang="0">
                  <a:pos x="43" y="55"/>
                </a:cxn>
                <a:cxn ang="0">
                  <a:pos x="39" y="50"/>
                </a:cxn>
                <a:cxn ang="0">
                  <a:pos x="30" y="47"/>
                </a:cxn>
                <a:cxn ang="0">
                  <a:pos x="19" y="45"/>
                </a:cxn>
                <a:cxn ang="0">
                  <a:pos x="8" y="39"/>
                </a:cxn>
                <a:cxn ang="0">
                  <a:pos x="2" y="29"/>
                </a:cxn>
                <a:cxn ang="0">
                  <a:pos x="2" y="20"/>
                </a:cxn>
                <a:cxn ang="0">
                  <a:pos x="4" y="14"/>
                </a:cxn>
                <a:cxn ang="0">
                  <a:pos x="8" y="8"/>
                </a:cxn>
                <a:cxn ang="0">
                  <a:pos x="13" y="3"/>
                </a:cxn>
                <a:cxn ang="0">
                  <a:pos x="22" y="0"/>
                </a:cxn>
                <a:cxn ang="0">
                  <a:pos x="31" y="0"/>
                </a:cxn>
                <a:cxn ang="0">
                  <a:pos x="39" y="0"/>
                </a:cxn>
                <a:cxn ang="0">
                  <a:pos x="46" y="3"/>
                </a:cxn>
                <a:cxn ang="0">
                  <a:pos x="52" y="7"/>
                </a:cxn>
                <a:cxn ang="0">
                  <a:pos x="56" y="14"/>
                </a:cxn>
                <a:cxn ang="0">
                  <a:pos x="59" y="24"/>
                </a:cxn>
              </a:cxnLst>
              <a:rect l="0" t="0" r="r" b="b"/>
              <a:pathLst>
                <a:path w="61" h="78">
                  <a:moveTo>
                    <a:pt x="41" y="24"/>
                  </a:moveTo>
                  <a:lnTo>
                    <a:pt x="41" y="23"/>
                  </a:lnTo>
                  <a:lnTo>
                    <a:pt x="41" y="22"/>
                  </a:lnTo>
                  <a:lnTo>
                    <a:pt x="41" y="21"/>
                  </a:lnTo>
                  <a:lnTo>
                    <a:pt x="40" y="21"/>
                  </a:lnTo>
                  <a:lnTo>
                    <a:pt x="40" y="20"/>
                  </a:lnTo>
                  <a:lnTo>
                    <a:pt x="40" y="19"/>
                  </a:lnTo>
                  <a:lnTo>
                    <a:pt x="39" y="18"/>
                  </a:lnTo>
                  <a:lnTo>
                    <a:pt x="39" y="17"/>
                  </a:lnTo>
                  <a:lnTo>
                    <a:pt x="38" y="17"/>
                  </a:lnTo>
                  <a:lnTo>
                    <a:pt x="37" y="16"/>
                  </a:lnTo>
                  <a:lnTo>
                    <a:pt x="36" y="16"/>
                  </a:lnTo>
                  <a:lnTo>
                    <a:pt x="35" y="15"/>
                  </a:lnTo>
                  <a:lnTo>
                    <a:pt x="34" y="15"/>
                  </a:lnTo>
                  <a:lnTo>
                    <a:pt x="33" y="15"/>
                  </a:lnTo>
                  <a:lnTo>
                    <a:pt x="31" y="14"/>
                  </a:lnTo>
                  <a:lnTo>
                    <a:pt x="30" y="14"/>
                  </a:lnTo>
                  <a:lnTo>
                    <a:pt x="28" y="14"/>
                  </a:lnTo>
                  <a:lnTo>
                    <a:pt x="27" y="15"/>
                  </a:lnTo>
                  <a:lnTo>
                    <a:pt x="25" y="15"/>
                  </a:lnTo>
                  <a:lnTo>
                    <a:pt x="24" y="15"/>
                  </a:lnTo>
                  <a:lnTo>
                    <a:pt x="23" y="15"/>
                  </a:lnTo>
                  <a:lnTo>
                    <a:pt x="22" y="16"/>
                  </a:lnTo>
                  <a:lnTo>
                    <a:pt x="21" y="16"/>
                  </a:lnTo>
                  <a:lnTo>
                    <a:pt x="21" y="17"/>
                  </a:lnTo>
                  <a:lnTo>
                    <a:pt x="20" y="17"/>
                  </a:lnTo>
                  <a:lnTo>
                    <a:pt x="20" y="18"/>
                  </a:lnTo>
                  <a:lnTo>
                    <a:pt x="20" y="19"/>
                  </a:lnTo>
                  <a:lnTo>
                    <a:pt x="19" y="19"/>
                  </a:lnTo>
                  <a:lnTo>
                    <a:pt x="19" y="20"/>
                  </a:lnTo>
                  <a:lnTo>
                    <a:pt x="19" y="21"/>
                  </a:lnTo>
                  <a:lnTo>
                    <a:pt x="19" y="21"/>
                  </a:lnTo>
                  <a:lnTo>
                    <a:pt x="19" y="22"/>
                  </a:lnTo>
                  <a:lnTo>
                    <a:pt x="19" y="24"/>
                  </a:lnTo>
                  <a:lnTo>
                    <a:pt x="21" y="25"/>
                  </a:lnTo>
                  <a:lnTo>
                    <a:pt x="23" y="27"/>
                  </a:lnTo>
                  <a:lnTo>
                    <a:pt x="25" y="28"/>
                  </a:lnTo>
                  <a:lnTo>
                    <a:pt x="29" y="29"/>
                  </a:lnTo>
                  <a:lnTo>
                    <a:pt x="32" y="29"/>
                  </a:lnTo>
                  <a:lnTo>
                    <a:pt x="36" y="30"/>
                  </a:lnTo>
                  <a:lnTo>
                    <a:pt x="40" y="31"/>
                  </a:lnTo>
                  <a:lnTo>
                    <a:pt x="44" y="32"/>
                  </a:lnTo>
                  <a:lnTo>
                    <a:pt x="47" y="34"/>
                  </a:lnTo>
                  <a:lnTo>
                    <a:pt x="51" y="35"/>
                  </a:lnTo>
                  <a:lnTo>
                    <a:pt x="54" y="38"/>
                  </a:lnTo>
                  <a:lnTo>
                    <a:pt x="57" y="40"/>
                  </a:lnTo>
                  <a:lnTo>
                    <a:pt x="59" y="44"/>
                  </a:lnTo>
                  <a:lnTo>
                    <a:pt x="60" y="48"/>
                  </a:lnTo>
                  <a:lnTo>
                    <a:pt x="61" y="52"/>
                  </a:lnTo>
                  <a:lnTo>
                    <a:pt x="60" y="56"/>
                  </a:lnTo>
                  <a:lnTo>
                    <a:pt x="60" y="60"/>
                  </a:lnTo>
                  <a:lnTo>
                    <a:pt x="59" y="63"/>
                  </a:lnTo>
                  <a:lnTo>
                    <a:pt x="57" y="65"/>
                  </a:lnTo>
                  <a:lnTo>
                    <a:pt x="56" y="68"/>
                  </a:lnTo>
                  <a:lnTo>
                    <a:pt x="54" y="70"/>
                  </a:lnTo>
                  <a:lnTo>
                    <a:pt x="52" y="72"/>
                  </a:lnTo>
                  <a:lnTo>
                    <a:pt x="50" y="73"/>
                  </a:lnTo>
                  <a:lnTo>
                    <a:pt x="48" y="74"/>
                  </a:lnTo>
                  <a:lnTo>
                    <a:pt x="45" y="75"/>
                  </a:lnTo>
                  <a:lnTo>
                    <a:pt x="43" y="76"/>
                  </a:lnTo>
                  <a:lnTo>
                    <a:pt x="40" y="77"/>
                  </a:lnTo>
                  <a:lnTo>
                    <a:pt x="38" y="77"/>
                  </a:lnTo>
                  <a:lnTo>
                    <a:pt x="36" y="78"/>
                  </a:lnTo>
                  <a:lnTo>
                    <a:pt x="33" y="78"/>
                  </a:lnTo>
                  <a:lnTo>
                    <a:pt x="31" y="78"/>
                  </a:lnTo>
                  <a:lnTo>
                    <a:pt x="29" y="78"/>
                  </a:lnTo>
                  <a:lnTo>
                    <a:pt x="26" y="78"/>
                  </a:lnTo>
                  <a:lnTo>
                    <a:pt x="23" y="77"/>
                  </a:lnTo>
                  <a:lnTo>
                    <a:pt x="20" y="77"/>
                  </a:lnTo>
                  <a:lnTo>
                    <a:pt x="17" y="76"/>
                  </a:lnTo>
                  <a:lnTo>
                    <a:pt x="15" y="75"/>
                  </a:lnTo>
                  <a:lnTo>
                    <a:pt x="12" y="74"/>
                  </a:lnTo>
                  <a:lnTo>
                    <a:pt x="10" y="72"/>
                  </a:lnTo>
                  <a:lnTo>
                    <a:pt x="8" y="71"/>
                  </a:lnTo>
                  <a:lnTo>
                    <a:pt x="6" y="69"/>
                  </a:lnTo>
                  <a:lnTo>
                    <a:pt x="4" y="67"/>
                  </a:lnTo>
                  <a:lnTo>
                    <a:pt x="3" y="64"/>
                  </a:lnTo>
                  <a:lnTo>
                    <a:pt x="1" y="62"/>
                  </a:lnTo>
                  <a:lnTo>
                    <a:pt x="0" y="59"/>
                  </a:lnTo>
                  <a:lnTo>
                    <a:pt x="0" y="56"/>
                  </a:lnTo>
                  <a:lnTo>
                    <a:pt x="0" y="52"/>
                  </a:lnTo>
                  <a:lnTo>
                    <a:pt x="18" y="52"/>
                  </a:lnTo>
                  <a:lnTo>
                    <a:pt x="18" y="53"/>
                  </a:lnTo>
                  <a:lnTo>
                    <a:pt x="18" y="54"/>
                  </a:lnTo>
                  <a:lnTo>
                    <a:pt x="18" y="55"/>
                  </a:lnTo>
                  <a:lnTo>
                    <a:pt x="18" y="56"/>
                  </a:lnTo>
                  <a:lnTo>
                    <a:pt x="19" y="57"/>
                  </a:lnTo>
                  <a:lnTo>
                    <a:pt x="19" y="58"/>
                  </a:lnTo>
                  <a:lnTo>
                    <a:pt x="20" y="59"/>
                  </a:lnTo>
                  <a:lnTo>
                    <a:pt x="21" y="60"/>
                  </a:lnTo>
                  <a:lnTo>
                    <a:pt x="21" y="61"/>
                  </a:lnTo>
                  <a:lnTo>
                    <a:pt x="22" y="61"/>
                  </a:lnTo>
                  <a:lnTo>
                    <a:pt x="24" y="62"/>
                  </a:lnTo>
                  <a:lnTo>
                    <a:pt x="25" y="62"/>
                  </a:lnTo>
                  <a:lnTo>
                    <a:pt x="26" y="62"/>
                  </a:lnTo>
                  <a:lnTo>
                    <a:pt x="28" y="63"/>
                  </a:lnTo>
                  <a:lnTo>
                    <a:pt x="30" y="63"/>
                  </a:lnTo>
                  <a:lnTo>
                    <a:pt x="32" y="63"/>
                  </a:lnTo>
                  <a:lnTo>
                    <a:pt x="34" y="63"/>
                  </a:lnTo>
                  <a:lnTo>
                    <a:pt x="35" y="63"/>
                  </a:lnTo>
                  <a:lnTo>
                    <a:pt x="36" y="62"/>
                  </a:lnTo>
                  <a:lnTo>
                    <a:pt x="37" y="62"/>
                  </a:lnTo>
                  <a:lnTo>
                    <a:pt x="38" y="62"/>
                  </a:lnTo>
                  <a:lnTo>
                    <a:pt x="39" y="61"/>
                  </a:lnTo>
                  <a:lnTo>
                    <a:pt x="40" y="61"/>
                  </a:lnTo>
                  <a:lnTo>
                    <a:pt x="41" y="60"/>
                  </a:lnTo>
                  <a:lnTo>
                    <a:pt x="41" y="60"/>
                  </a:lnTo>
                  <a:lnTo>
                    <a:pt x="42" y="59"/>
                  </a:lnTo>
                  <a:lnTo>
                    <a:pt x="42" y="58"/>
                  </a:lnTo>
                  <a:lnTo>
                    <a:pt x="43" y="58"/>
                  </a:lnTo>
                  <a:lnTo>
                    <a:pt x="43" y="57"/>
                  </a:lnTo>
                  <a:lnTo>
                    <a:pt x="43" y="56"/>
                  </a:lnTo>
                  <a:lnTo>
                    <a:pt x="43" y="56"/>
                  </a:lnTo>
                  <a:lnTo>
                    <a:pt x="43" y="55"/>
                  </a:lnTo>
                  <a:lnTo>
                    <a:pt x="43" y="53"/>
                  </a:lnTo>
                  <a:lnTo>
                    <a:pt x="41" y="51"/>
                  </a:lnTo>
                  <a:lnTo>
                    <a:pt x="39" y="50"/>
                  </a:lnTo>
                  <a:lnTo>
                    <a:pt x="37" y="49"/>
                  </a:lnTo>
                  <a:lnTo>
                    <a:pt x="33" y="48"/>
                  </a:lnTo>
                  <a:lnTo>
                    <a:pt x="30" y="47"/>
                  </a:lnTo>
                  <a:lnTo>
                    <a:pt x="26" y="46"/>
                  </a:lnTo>
                  <a:lnTo>
                    <a:pt x="22" y="46"/>
                  </a:lnTo>
                  <a:lnTo>
                    <a:pt x="19" y="45"/>
                  </a:lnTo>
                  <a:lnTo>
                    <a:pt x="15" y="43"/>
                  </a:lnTo>
                  <a:lnTo>
                    <a:pt x="12" y="41"/>
                  </a:lnTo>
                  <a:lnTo>
                    <a:pt x="8" y="39"/>
                  </a:lnTo>
                  <a:lnTo>
                    <a:pt x="6" y="37"/>
                  </a:lnTo>
                  <a:lnTo>
                    <a:pt x="4" y="33"/>
                  </a:lnTo>
                  <a:lnTo>
                    <a:pt x="2" y="29"/>
                  </a:lnTo>
                  <a:lnTo>
                    <a:pt x="2" y="24"/>
                  </a:lnTo>
                  <a:lnTo>
                    <a:pt x="2" y="22"/>
                  </a:lnTo>
                  <a:lnTo>
                    <a:pt x="2" y="20"/>
                  </a:lnTo>
                  <a:lnTo>
                    <a:pt x="3" y="18"/>
                  </a:lnTo>
                  <a:lnTo>
                    <a:pt x="3" y="16"/>
                  </a:lnTo>
                  <a:lnTo>
                    <a:pt x="4" y="14"/>
                  </a:lnTo>
                  <a:lnTo>
                    <a:pt x="5" y="12"/>
                  </a:lnTo>
                  <a:lnTo>
                    <a:pt x="6" y="10"/>
                  </a:lnTo>
                  <a:lnTo>
                    <a:pt x="8" y="8"/>
                  </a:lnTo>
                  <a:lnTo>
                    <a:pt x="9" y="6"/>
                  </a:lnTo>
                  <a:lnTo>
                    <a:pt x="11" y="4"/>
                  </a:lnTo>
                  <a:lnTo>
                    <a:pt x="13" y="3"/>
                  </a:lnTo>
                  <a:lnTo>
                    <a:pt x="16" y="2"/>
                  </a:lnTo>
                  <a:lnTo>
                    <a:pt x="19" y="1"/>
                  </a:lnTo>
                  <a:lnTo>
                    <a:pt x="22" y="0"/>
                  </a:lnTo>
                  <a:lnTo>
                    <a:pt x="25" y="0"/>
                  </a:lnTo>
                  <a:lnTo>
                    <a:pt x="29" y="0"/>
                  </a:lnTo>
                  <a:lnTo>
                    <a:pt x="31" y="0"/>
                  </a:lnTo>
                  <a:lnTo>
                    <a:pt x="34" y="0"/>
                  </a:lnTo>
                  <a:lnTo>
                    <a:pt x="36" y="0"/>
                  </a:lnTo>
                  <a:lnTo>
                    <a:pt x="39" y="0"/>
                  </a:lnTo>
                  <a:lnTo>
                    <a:pt x="41" y="1"/>
                  </a:lnTo>
                  <a:lnTo>
                    <a:pt x="43" y="2"/>
                  </a:lnTo>
                  <a:lnTo>
                    <a:pt x="46" y="3"/>
                  </a:lnTo>
                  <a:lnTo>
                    <a:pt x="48" y="4"/>
                  </a:lnTo>
                  <a:lnTo>
                    <a:pt x="50" y="5"/>
                  </a:lnTo>
                  <a:lnTo>
                    <a:pt x="52" y="7"/>
                  </a:lnTo>
                  <a:lnTo>
                    <a:pt x="54" y="9"/>
                  </a:lnTo>
                  <a:lnTo>
                    <a:pt x="55" y="11"/>
                  </a:lnTo>
                  <a:lnTo>
                    <a:pt x="56" y="14"/>
                  </a:lnTo>
                  <a:lnTo>
                    <a:pt x="57" y="17"/>
                  </a:lnTo>
                  <a:lnTo>
                    <a:pt x="58" y="21"/>
                  </a:lnTo>
                  <a:lnTo>
                    <a:pt x="59" y="24"/>
                  </a:lnTo>
                  <a:lnTo>
                    <a:pt x="41" y="24"/>
                  </a:lnTo>
                  <a:close/>
                </a:path>
              </a:pathLst>
            </a:custGeom>
            <a:solidFill>
              <a:srgbClr val="000000"/>
            </a:solidFill>
            <a:ln w="9525">
              <a:noFill/>
              <a:round/>
              <a:headEnd/>
              <a:tailEnd/>
            </a:ln>
          </p:spPr>
          <p:txBody>
            <a:bodyPr/>
            <a:lstStyle/>
            <a:p>
              <a:endParaRPr lang="en-US"/>
            </a:p>
          </p:txBody>
        </p:sp>
        <p:sp>
          <p:nvSpPr>
            <p:cNvPr id="262" name="Freeform 262"/>
            <p:cNvSpPr>
              <a:spLocks noEditPoints="1"/>
            </p:cNvSpPr>
            <p:nvPr/>
          </p:nvSpPr>
          <p:spPr bwMode="auto">
            <a:xfrm>
              <a:off x="3025" y="3230"/>
              <a:ext cx="63" cy="78"/>
            </a:xfrm>
            <a:custGeom>
              <a:avLst/>
              <a:gdLst/>
              <a:ahLst/>
              <a:cxnLst>
                <a:cxn ang="0">
                  <a:pos x="60" y="60"/>
                </a:cxn>
                <a:cxn ang="0">
                  <a:pos x="55" y="67"/>
                </a:cxn>
                <a:cxn ang="0">
                  <a:pos x="50" y="73"/>
                </a:cxn>
                <a:cxn ang="0">
                  <a:pos x="44" y="76"/>
                </a:cxn>
                <a:cxn ang="0">
                  <a:pos x="37" y="78"/>
                </a:cxn>
                <a:cxn ang="0">
                  <a:pos x="29" y="78"/>
                </a:cxn>
                <a:cxn ang="0">
                  <a:pos x="20" y="76"/>
                </a:cxn>
                <a:cxn ang="0">
                  <a:pos x="12" y="71"/>
                </a:cxn>
                <a:cxn ang="0">
                  <a:pos x="5" y="64"/>
                </a:cxn>
                <a:cxn ang="0">
                  <a:pos x="1" y="52"/>
                </a:cxn>
                <a:cxn ang="0">
                  <a:pos x="0" y="37"/>
                </a:cxn>
                <a:cxn ang="0">
                  <a:pos x="0" y="30"/>
                </a:cxn>
                <a:cxn ang="0">
                  <a:pos x="2" y="21"/>
                </a:cxn>
                <a:cxn ang="0">
                  <a:pos x="7" y="12"/>
                </a:cxn>
                <a:cxn ang="0">
                  <a:pos x="14" y="4"/>
                </a:cxn>
                <a:cxn ang="0">
                  <a:pos x="26" y="0"/>
                </a:cxn>
                <a:cxn ang="0">
                  <a:pos x="37" y="0"/>
                </a:cxn>
                <a:cxn ang="0">
                  <a:pos x="44" y="2"/>
                </a:cxn>
                <a:cxn ang="0">
                  <a:pos x="52" y="7"/>
                </a:cxn>
                <a:cxn ang="0">
                  <a:pos x="58" y="16"/>
                </a:cxn>
                <a:cxn ang="0">
                  <a:pos x="62" y="29"/>
                </a:cxn>
                <a:cxn ang="0">
                  <a:pos x="63" y="44"/>
                </a:cxn>
                <a:cxn ang="0">
                  <a:pos x="17" y="46"/>
                </a:cxn>
                <a:cxn ang="0">
                  <a:pos x="18" y="51"/>
                </a:cxn>
                <a:cxn ang="0">
                  <a:pos x="20" y="55"/>
                </a:cxn>
                <a:cxn ang="0">
                  <a:pos x="23" y="59"/>
                </a:cxn>
                <a:cxn ang="0">
                  <a:pos x="28" y="62"/>
                </a:cxn>
                <a:cxn ang="0">
                  <a:pos x="34" y="62"/>
                </a:cxn>
                <a:cxn ang="0">
                  <a:pos x="36" y="62"/>
                </a:cxn>
                <a:cxn ang="0">
                  <a:pos x="39" y="61"/>
                </a:cxn>
                <a:cxn ang="0">
                  <a:pos x="41" y="59"/>
                </a:cxn>
                <a:cxn ang="0">
                  <a:pos x="43" y="57"/>
                </a:cxn>
                <a:cxn ang="0">
                  <a:pos x="44" y="54"/>
                </a:cxn>
                <a:cxn ang="0">
                  <a:pos x="44" y="29"/>
                </a:cxn>
                <a:cxn ang="0">
                  <a:pos x="43" y="24"/>
                </a:cxn>
                <a:cxn ang="0">
                  <a:pos x="41" y="20"/>
                </a:cxn>
                <a:cxn ang="0">
                  <a:pos x="38" y="17"/>
                </a:cxn>
                <a:cxn ang="0">
                  <a:pos x="35" y="16"/>
                </a:cxn>
                <a:cxn ang="0">
                  <a:pos x="31" y="16"/>
                </a:cxn>
                <a:cxn ang="0">
                  <a:pos x="27" y="16"/>
                </a:cxn>
                <a:cxn ang="0">
                  <a:pos x="24" y="18"/>
                </a:cxn>
                <a:cxn ang="0">
                  <a:pos x="21" y="21"/>
                </a:cxn>
                <a:cxn ang="0">
                  <a:pos x="19" y="25"/>
                </a:cxn>
                <a:cxn ang="0">
                  <a:pos x="18" y="29"/>
                </a:cxn>
              </a:cxnLst>
              <a:rect l="0" t="0" r="r" b="b"/>
              <a:pathLst>
                <a:path w="63" h="78">
                  <a:moveTo>
                    <a:pt x="62" y="54"/>
                  </a:moveTo>
                  <a:lnTo>
                    <a:pt x="61" y="57"/>
                  </a:lnTo>
                  <a:lnTo>
                    <a:pt x="60" y="60"/>
                  </a:lnTo>
                  <a:lnTo>
                    <a:pt x="58" y="63"/>
                  </a:lnTo>
                  <a:lnTo>
                    <a:pt x="57" y="65"/>
                  </a:lnTo>
                  <a:lnTo>
                    <a:pt x="55" y="67"/>
                  </a:lnTo>
                  <a:lnTo>
                    <a:pt x="54" y="69"/>
                  </a:lnTo>
                  <a:lnTo>
                    <a:pt x="52" y="71"/>
                  </a:lnTo>
                  <a:lnTo>
                    <a:pt x="50" y="73"/>
                  </a:lnTo>
                  <a:lnTo>
                    <a:pt x="48" y="74"/>
                  </a:lnTo>
                  <a:lnTo>
                    <a:pt x="46" y="75"/>
                  </a:lnTo>
                  <a:lnTo>
                    <a:pt x="44" y="76"/>
                  </a:lnTo>
                  <a:lnTo>
                    <a:pt x="41" y="77"/>
                  </a:lnTo>
                  <a:lnTo>
                    <a:pt x="39" y="77"/>
                  </a:lnTo>
                  <a:lnTo>
                    <a:pt x="37" y="78"/>
                  </a:lnTo>
                  <a:lnTo>
                    <a:pt x="35" y="78"/>
                  </a:lnTo>
                  <a:lnTo>
                    <a:pt x="33" y="78"/>
                  </a:lnTo>
                  <a:lnTo>
                    <a:pt x="29" y="78"/>
                  </a:lnTo>
                  <a:lnTo>
                    <a:pt x="26" y="77"/>
                  </a:lnTo>
                  <a:lnTo>
                    <a:pt x="23" y="77"/>
                  </a:lnTo>
                  <a:lnTo>
                    <a:pt x="20" y="76"/>
                  </a:lnTo>
                  <a:lnTo>
                    <a:pt x="17" y="75"/>
                  </a:lnTo>
                  <a:lnTo>
                    <a:pt x="14" y="73"/>
                  </a:lnTo>
                  <a:lnTo>
                    <a:pt x="12" y="71"/>
                  </a:lnTo>
                  <a:lnTo>
                    <a:pt x="9" y="69"/>
                  </a:lnTo>
                  <a:lnTo>
                    <a:pt x="7" y="66"/>
                  </a:lnTo>
                  <a:lnTo>
                    <a:pt x="5" y="64"/>
                  </a:lnTo>
                  <a:lnTo>
                    <a:pt x="4" y="60"/>
                  </a:lnTo>
                  <a:lnTo>
                    <a:pt x="2" y="56"/>
                  </a:lnTo>
                  <a:lnTo>
                    <a:pt x="1" y="52"/>
                  </a:lnTo>
                  <a:lnTo>
                    <a:pt x="1" y="48"/>
                  </a:lnTo>
                  <a:lnTo>
                    <a:pt x="0" y="43"/>
                  </a:lnTo>
                  <a:lnTo>
                    <a:pt x="0" y="37"/>
                  </a:lnTo>
                  <a:lnTo>
                    <a:pt x="0" y="35"/>
                  </a:lnTo>
                  <a:lnTo>
                    <a:pt x="0" y="33"/>
                  </a:lnTo>
                  <a:lnTo>
                    <a:pt x="0" y="30"/>
                  </a:lnTo>
                  <a:lnTo>
                    <a:pt x="1" y="27"/>
                  </a:lnTo>
                  <a:lnTo>
                    <a:pt x="1" y="24"/>
                  </a:lnTo>
                  <a:lnTo>
                    <a:pt x="2" y="21"/>
                  </a:lnTo>
                  <a:lnTo>
                    <a:pt x="3" y="18"/>
                  </a:lnTo>
                  <a:lnTo>
                    <a:pt x="5" y="15"/>
                  </a:lnTo>
                  <a:lnTo>
                    <a:pt x="7" y="12"/>
                  </a:lnTo>
                  <a:lnTo>
                    <a:pt x="9" y="9"/>
                  </a:lnTo>
                  <a:lnTo>
                    <a:pt x="11" y="6"/>
                  </a:lnTo>
                  <a:lnTo>
                    <a:pt x="14" y="4"/>
                  </a:lnTo>
                  <a:lnTo>
                    <a:pt x="18" y="2"/>
                  </a:lnTo>
                  <a:lnTo>
                    <a:pt x="22" y="1"/>
                  </a:lnTo>
                  <a:lnTo>
                    <a:pt x="26" y="0"/>
                  </a:lnTo>
                  <a:lnTo>
                    <a:pt x="32" y="0"/>
                  </a:lnTo>
                  <a:lnTo>
                    <a:pt x="34" y="0"/>
                  </a:lnTo>
                  <a:lnTo>
                    <a:pt x="37" y="0"/>
                  </a:lnTo>
                  <a:lnTo>
                    <a:pt x="39" y="0"/>
                  </a:lnTo>
                  <a:lnTo>
                    <a:pt x="42" y="1"/>
                  </a:lnTo>
                  <a:lnTo>
                    <a:pt x="44" y="2"/>
                  </a:lnTo>
                  <a:lnTo>
                    <a:pt x="47" y="4"/>
                  </a:lnTo>
                  <a:lnTo>
                    <a:pt x="50" y="5"/>
                  </a:lnTo>
                  <a:lnTo>
                    <a:pt x="52" y="7"/>
                  </a:lnTo>
                  <a:lnTo>
                    <a:pt x="54" y="10"/>
                  </a:lnTo>
                  <a:lnTo>
                    <a:pt x="56" y="13"/>
                  </a:lnTo>
                  <a:lnTo>
                    <a:pt x="58" y="16"/>
                  </a:lnTo>
                  <a:lnTo>
                    <a:pt x="60" y="20"/>
                  </a:lnTo>
                  <a:lnTo>
                    <a:pt x="61" y="24"/>
                  </a:lnTo>
                  <a:lnTo>
                    <a:pt x="62" y="29"/>
                  </a:lnTo>
                  <a:lnTo>
                    <a:pt x="62" y="34"/>
                  </a:lnTo>
                  <a:lnTo>
                    <a:pt x="63" y="41"/>
                  </a:lnTo>
                  <a:lnTo>
                    <a:pt x="63" y="44"/>
                  </a:lnTo>
                  <a:lnTo>
                    <a:pt x="17" y="44"/>
                  </a:lnTo>
                  <a:lnTo>
                    <a:pt x="17" y="45"/>
                  </a:lnTo>
                  <a:lnTo>
                    <a:pt x="17" y="46"/>
                  </a:lnTo>
                  <a:lnTo>
                    <a:pt x="18" y="48"/>
                  </a:lnTo>
                  <a:lnTo>
                    <a:pt x="18" y="49"/>
                  </a:lnTo>
                  <a:lnTo>
                    <a:pt x="18" y="51"/>
                  </a:lnTo>
                  <a:lnTo>
                    <a:pt x="19" y="52"/>
                  </a:lnTo>
                  <a:lnTo>
                    <a:pt x="19" y="54"/>
                  </a:lnTo>
                  <a:lnTo>
                    <a:pt x="20" y="55"/>
                  </a:lnTo>
                  <a:lnTo>
                    <a:pt x="21" y="57"/>
                  </a:lnTo>
                  <a:lnTo>
                    <a:pt x="22" y="58"/>
                  </a:lnTo>
                  <a:lnTo>
                    <a:pt x="23" y="59"/>
                  </a:lnTo>
                  <a:lnTo>
                    <a:pt x="25" y="60"/>
                  </a:lnTo>
                  <a:lnTo>
                    <a:pt x="26" y="61"/>
                  </a:lnTo>
                  <a:lnTo>
                    <a:pt x="28" y="62"/>
                  </a:lnTo>
                  <a:lnTo>
                    <a:pt x="30" y="62"/>
                  </a:lnTo>
                  <a:lnTo>
                    <a:pt x="33" y="62"/>
                  </a:lnTo>
                  <a:lnTo>
                    <a:pt x="34" y="62"/>
                  </a:lnTo>
                  <a:lnTo>
                    <a:pt x="35" y="62"/>
                  </a:lnTo>
                  <a:lnTo>
                    <a:pt x="35" y="62"/>
                  </a:lnTo>
                  <a:lnTo>
                    <a:pt x="36" y="62"/>
                  </a:lnTo>
                  <a:lnTo>
                    <a:pt x="37" y="61"/>
                  </a:lnTo>
                  <a:lnTo>
                    <a:pt x="38" y="61"/>
                  </a:lnTo>
                  <a:lnTo>
                    <a:pt x="39" y="61"/>
                  </a:lnTo>
                  <a:lnTo>
                    <a:pt x="40" y="60"/>
                  </a:lnTo>
                  <a:lnTo>
                    <a:pt x="40" y="60"/>
                  </a:lnTo>
                  <a:lnTo>
                    <a:pt x="41" y="59"/>
                  </a:lnTo>
                  <a:lnTo>
                    <a:pt x="42" y="58"/>
                  </a:lnTo>
                  <a:lnTo>
                    <a:pt x="42" y="57"/>
                  </a:lnTo>
                  <a:lnTo>
                    <a:pt x="43" y="57"/>
                  </a:lnTo>
                  <a:lnTo>
                    <a:pt x="43" y="56"/>
                  </a:lnTo>
                  <a:lnTo>
                    <a:pt x="44" y="55"/>
                  </a:lnTo>
                  <a:lnTo>
                    <a:pt x="44" y="54"/>
                  </a:lnTo>
                  <a:lnTo>
                    <a:pt x="62" y="54"/>
                  </a:lnTo>
                  <a:close/>
                  <a:moveTo>
                    <a:pt x="45" y="31"/>
                  </a:moveTo>
                  <a:lnTo>
                    <a:pt x="44" y="29"/>
                  </a:lnTo>
                  <a:lnTo>
                    <a:pt x="44" y="27"/>
                  </a:lnTo>
                  <a:lnTo>
                    <a:pt x="44" y="25"/>
                  </a:lnTo>
                  <a:lnTo>
                    <a:pt x="43" y="24"/>
                  </a:lnTo>
                  <a:lnTo>
                    <a:pt x="42" y="22"/>
                  </a:lnTo>
                  <a:lnTo>
                    <a:pt x="41" y="21"/>
                  </a:lnTo>
                  <a:lnTo>
                    <a:pt x="41" y="20"/>
                  </a:lnTo>
                  <a:lnTo>
                    <a:pt x="40" y="19"/>
                  </a:lnTo>
                  <a:lnTo>
                    <a:pt x="39" y="18"/>
                  </a:lnTo>
                  <a:lnTo>
                    <a:pt x="38" y="17"/>
                  </a:lnTo>
                  <a:lnTo>
                    <a:pt x="37" y="17"/>
                  </a:lnTo>
                  <a:lnTo>
                    <a:pt x="36" y="16"/>
                  </a:lnTo>
                  <a:lnTo>
                    <a:pt x="35" y="16"/>
                  </a:lnTo>
                  <a:lnTo>
                    <a:pt x="33" y="16"/>
                  </a:lnTo>
                  <a:lnTo>
                    <a:pt x="32" y="16"/>
                  </a:lnTo>
                  <a:lnTo>
                    <a:pt x="31" y="16"/>
                  </a:lnTo>
                  <a:lnTo>
                    <a:pt x="30" y="16"/>
                  </a:lnTo>
                  <a:lnTo>
                    <a:pt x="28" y="16"/>
                  </a:lnTo>
                  <a:lnTo>
                    <a:pt x="27" y="16"/>
                  </a:lnTo>
                  <a:lnTo>
                    <a:pt x="26" y="17"/>
                  </a:lnTo>
                  <a:lnTo>
                    <a:pt x="25" y="17"/>
                  </a:lnTo>
                  <a:lnTo>
                    <a:pt x="24" y="18"/>
                  </a:lnTo>
                  <a:lnTo>
                    <a:pt x="23" y="19"/>
                  </a:lnTo>
                  <a:lnTo>
                    <a:pt x="22" y="20"/>
                  </a:lnTo>
                  <a:lnTo>
                    <a:pt x="21" y="21"/>
                  </a:lnTo>
                  <a:lnTo>
                    <a:pt x="20" y="22"/>
                  </a:lnTo>
                  <a:lnTo>
                    <a:pt x="20" y="23"/>
                  </a:lnTo>
                  <a:lnTo>
                    <a:pt x="19" y="25"/>
                  </a:lnTo>
                  <a:lnTo>
                    <a:pt x="19" y="26"/>
                  </a:lnTo>
                  <a:lnTo>
                    <a:pt x="18" y="28"/>
                  </a:lnTo>
                  <a:lnTo>
                    <a:pt x="18" y="29"/>
                  </a:lnTo>
                  <a:lnTo>
                    <a:pt x="18" y="31"/>
                  </a:lnTo>
                  <a:lnTo>
                    <a:pt x="45" y="31"/>
                  </a:lnTo>
                  <a:close/>
                </a:path>
              </a:pathLst>
            </a:custGeom>
            <a:solidFill>
              <a:srgbClr val="000000"/>
            </a:solidFill>
            <a:ln w="9525">
              <a:noFill/>
              <a:round/>
              <a:headEnd/>
              <a:tailEnd/>
            </a:ln>
          </p:spPr>
          <p:txBody>
            <a:bodyPr/>
            <a:lstStyle/>
            <a:p>
              <a:endParaRPr lang="en-US"/>
            </a:p>
          </p:txBody>
        </p:sp>
        <p:sp>
          <p:nvSpPr>
            <p:cNvPr id="263" name="Freeform 263"/>
            <p:cNvSpPr>
              <a:spLocks/>
            </p:cNvSpPr>
            <p:nvPr/>
          </p:nvSpPr>
          <p:spPr bwMode="auto">
            <a:xfrm>
              <a:off x="3095" y="3230"/>
              <a:ext cx="61" cy="78"/>
            </a:xfrm>
            <a:custGeom>
              <a:avLst/>
              <a:gdLst/>
              <a:ahLst/>
              <a:cxnLst>
                <a:cxn ang="0">
                  <a:pos x="41" y="22"/>
                </a:cxn>
                <a:cxn ang="0">
                  <a:pos x="41" y="20"/>
                </a:cxn>
                <a:cxn ang="0">
                  <a:pos x="39" y="17"/>
                </a:cxn>
                <a:cxn ang="0">
                  <a:pos x="37" y="16"/>
                </a:cxn>
                <a:cxn ang="0">
                  <a:pos x="33" y="15"/>
                </a:cxn>
                <a:cxn ang="0">
                  <a:pos x="28" y="14"/>
                </a:cxn>
                <a:cxn ang="0">
                  <a:pos x="24" y="15"/>
                </a:cxn>
                <a:cxn ang="0">
                  <a:pos x="22" y="16"/>
                </a:cxn>
                <a:cxn ang="0">
                  <a:pos x="20" y="18"/>
                </a:cxn>
                <a:cxn ang="0">
                  <a:pos x="20" y="20"/>
                </a:cxn>
                <a:cxn ang="0">
                  <a:pos x="19" y="22"/>
                </a:cxn>
                <a:cxn ang="0">
                  <a:pos x="23" y="27"/>
                </a:cxn>
                <a:cxn ang="0">
                  <a:pos x="32" y="29"/>
                </a:cxn>
                <a:cxn ang="0">
                  <a:pos x="44" y="32"/>
                </a:cxn>
                <a:cxn ang="0">
                  <a:pos x="54" y="38"/>
                </a:cxn>
                <a:cxn ang="0">
                  <a:pos x="60" y="48"/>
                </a:cxn>
                <a:cxn ang="0">
                  <a:pos x="60" y="60"/>
                </a:cxn>
                <a:cxn ang="0">
                  <a:pos x="56" y="68"/>
                </a:cxn>
                <a:cxn ang="0">
                  <a:pos x="50" y="73"/>
                </a:cxn>
                <a:cxn ang="0">
                  <a:pos x="43" y="76"/>
                </a:cxn>
                <a:cxn ang="0">
                  <a:pos x="36" y="78"/>
                </a:cxn>
                <a:cxn ang="0">
                  <a:pos x="29" y="78"/>
                </a:cxn>
                <a:cxn ang="0">
                  <a:pos x="20" y="77"/>
                </a:cxn>
                <a:cxn ang="0">
                  <a:pos x="13" y="74"/>
                </a:cxn>
                <a:cxn ang="0">
                  <a:pos x="6" y="69"/>
                </a:cxn>
                <a:cxn ang="0">
                  <a:pos x="2" y="62"/>
                </a:cxn>
                <a:cxn ang="0">
                  <a:pos x="0" y="52"/>
                </a:cxn>
                <a:cxn ang="0">
                  <a:pos x="18" y="54"/>
                </a:cxn>
                <a:cxn ang="0">
                  <a:pos x="19" y="57"/>
                </a:cxn>
                <a:cxn ang="0">
                  <a:pos x="21" y="60"/>
                </a:cxn>
                <a:cxn ang="0">
                  <a:pos x="24" y="62"/>
                </a:cxn>
                <a:cxn ang="0">
                  <a:pos x="29" y="63"/>
                </a:cxn>
                <a:cxn ang="0">
                  <a:pos x="34" y="63"/>
                </a:cxn>
                <a:cxn ang="0">
                  <a:pos x="38" y="62"/>
                </a:cxn>
                <a:cxn ang="0">
                  <a:pos x="40" y="61"/>
                </a:cxn>
                <a:cxn ang="0">
                  <a:pos x="42" y="59"/>
                </a:cxn>
                <a:cxn ang="0">
                  <a:pos x="43" y="57"/>
                </a:cxn>
                <a:cxn ang="0">
                  <a:pos x="43" y="55"/>
                </a:cxn>
                <a:cxn ang="0">
                  <a:pos x="40" y="50"/>
                </a:cxn>
                <a:cxn ang="0">
                  <a:pos x="30" y="47"/>
                </a:cxn>
                <a:cxn ang="0">
                  <a:pos x="19" y="45"/>
                </a:cxn>
                <a:cxn ang="0">
                  <a:pos x="9" y="39"/>
                </a:cxn>
                <a:cxn ang="0">
                  <a:pos x="3" y="29"/>
                </a:cxn>
                <a:cxn ang="0">
                  <a:pos x="3" y="20"/>
                </a:cxn>
                <a:cxn ang="0">
                  <a:pos x="4" y="14"/>
                </a:cxn>
                <a:cxn ang="0">
                  <a:pos x="8" y="8"/>
                </a:cxn>
                <a:cxn ang="0">
                  <a:pos x="14" y="3"/>
                </a:cxn>
                <a:cxn ang="0">
                  <a:pos x="22" y="0"/>
                </a:cxn>
                <a:cxn ang="0">
                  <a:pos x="31" y="0"/>
                </a:cxn>
                <a:cxn ang="0">
                  <a:pos x="39" y="0"/>
                </a:cxn>
                <a:cxn ang="0">
                  <a:pos x="46" y="3"/>
                </a:cxn>
                <a:cxn ang="0">
                  <a:pos x="52" y="7"/>
                </a:cxn>
                <a:cxn ang="0">
                  <a:pos x="56" y="14"/>
                </a:cxn>
                <a:cxn ang="0">
                  <a:pos x="59" y="24"/>
                </a:cxn>
              </a:cxnLst>
              <a:rect l="0" t="0" r="r" b="b"/>
              <a:pathLst>
                <a:path w="61" h="78">
                  <a:moveTo>
                    <a:pt x="42" y="24"/>
                  </a:moveTo>
                  <a:lnTo>
                    <a:pt x="41" y="23"/>
                  </a:lnTo>
                  <a:lnTo>
                    <a:pt x="41" y="22"/>
                  </a:lnTo>
                  <a:lnTo>
                    <a:pt x="41" y="21"/>
                  </a:lnTo>
                  <a:lnTo>
                    <a:pt x="41" y="21"/>
                  </a:lnTo>
                  <a:lnTo>
                    <a:pt x="41" y="20"/>
                  </a:lnTo>
                  <a:lnTo>
                    <a:pt x="40" y="19"/>
                  </a:lnTo>
                  <a:lnTo>
                    <a:pt x="40" y="18"/>
                  </a:lnTo>
                  <a:lnTo>
                    <a:pt x="39" y="17"/>
                  </a:lnTo>
                  <a:lnTo>
                    <a:pt x="38" y="17"/>
                  </a:lnTo>
                  <a:lnTo>
                    <a:pt x="38" y="16"/>
                  </a:lnTo>
                  <a:lnTo>
                    <a:pt x="37" y="16"/>
                  </a:lnTo>
                  <a:lnTo>
                    <a:pt x="36" y="15"/>
                  </a:lnTo>
                  <a:lnTo>
                    <a:pt x="35" y="15"/>
                  </a:lnTo>
                  <a:lnTo>
                    <a:pt x="33" y="15"/>
                  </a:lnTo>
                  <a:lnTo>
                    <a:pt x="32" y="14"/>
                  </a:lnTo>
                  <a:lnTo>
                    <a:pt x="30" y="14"/>
                  </a:lnTo>
                  <a:lnTo>
                    <a:pt x="28" y="14"/>
                  </a:lnTo>
                  <a:lnTo>
                    <a:pt x="27" y="15"/>
                  </a:lnTo>
                  <a:lnTo>
                    <a:pt x="26" y="15"/>
                  </a:lnTo>
                  <a:lnTo>
                    <a:pt x="24" y="15"/>
                  </a:lnTo>
                  <a:lnTo>
                    <a:pt x="23" y="15"/>
                  </a:lnTo>
                  <a:lnTo>
                    <a:pt x="23" y="16"/>
                  </a:lnTo>
                  <a:lnTo>
                    <a:pt x="22" y="16"/>
                  </a:lnTo>
                  <a:lnTo>
                    <a:pt x="21" y="17"/>
                  </a:lnTo>
                  <a:lnTo>
                    <a:pt x="21" y="17"/>
                  </a:lnTo>
                  <a:lnTo>
                    <a:pt x="20" y="18"/>
                  </a:lnTo>
                  <a:lnTo>
                    <a:pt x="20" y="19"/>
                  </a:lnTo>
                  <a:lnTo>
                    <a:pt x="20" y="19"/>
                  </a:lnTo>
                  <a:lnTo>
                    <a:pt x="20" y="20"/>
                  </a:lnTo>
                  <a:lnTo>
                    <a:pt x="19" y="21"/>
                  </a:lnTo>
                  <a:lnTo>
                    <a:pt x="19" y="21"/>
                  </a:lnTo>
                  <a:lnTo>
                    <a:pt x="19" y="22"/>
                  </a:lnTo>
                  <a:lnTo>
                    <a:pt x="20" y="24"/>
                  </a:lnTo>
                  <a:lnTo>
                    <a:pt x="21" y="25"/>
                  </a:lnTo>
                  <a:lnTo>
                    <a:pt x="23" y="27"/>
                  </a:lnTo>
                  <a:lnTo>
                    <a:pt x="26" y="28"/>
                  </a:lnTo>
                  <a:lnTo>
                    <a:pt x="29" y="29"/>
                  </a:lnTo>
                  <a:lnTo>
                    <a:pt x="32" y="29"/>
                  </a:lnTo>
                  <a:lnTo>
                    <a:pt x="36" y="30"/>
                  </a:lnTo>
                  <a:lnTo>
                    <a:pt x="40" y="31"/>
                  </a:lnTo>
                  <a:lnTo>
                    <a:pt x="44" y="32"/>
                  </a:lnTo>
                  <a:lnTo>
                    <a:pt x="48" y="34"/>
                  </a:lnTo>
                  <a:lnTo>
                    <a:pt x="51" y="35"/>
                  </a:lnTo>
                  <a:lnTo>
                    <a:pt x="54" y="38"/>
                  </a:lnTo>
                  <a:lnTo>
                    <a:pt x="57" y="40"/>
                  </a:lnTo>
                  <a:lnTo>
                    <a:pt x="59" y="44"/>
                  </a:lnTo>
                  <a:lnTo>
                    <a:pt x="60" y="48"/>
                  </a:lnTo>
                  <a:lnTo>
                    <a:pt x="61" y="52"/>
                  </a:lnTo>
                  <a:lnTo>
                    <a:pt x="60" y="56"/>
                  </a:lnTo>
                  <a:lnTo>
                    <a:pt x="60" y="60"/>
                  </a:lnTo>
                  <a:lnTo>
                    <a:pt x="59" y="63"/>
                  </a:lnTo>
                  <a:lnTo>
                    <a:pt x="58" y="65"/>
                  </a:lnTo>
                  <a:lnTo>
                    <a:pt x="56" y="68"/>
                  </a:lnTo>
                  <a:lnTo>
                    <a:pt x="54" y="70"/>
                  </a:lnTo>
                  <a:lnTo>
                    <a:pt x="52" y="72"/>
                  </a:lnTo>
                  <a:lnTo>
                    <a:pt x="50" y="73"/>
                  </a:lnTo>
                  <a:lnTo>
                    <a:pt x="48" y="74"/>
                  </a:lnTo>
                  <a:lnTo>
                    <a:pt x="45" y="75"/>
                  </a:lnTo>
                  <a:lnTo>
                    <a:pt x="43" y="76"/>
                  </a:lnTo>
                  <a:lnTo>
                    <a:pt x="41" y="77"/>
                  </a:lnTo>
                  <a:lnTo>
                    <a:pt x="38" y="77"/>
                  </a:lnTo>
                  <a:lnTo>
                    <a:pt x="36" y="78"/>
                  </a:lnTo>
                  <a:lnTo>
                    <a:pt x="34" y="78"/>
                  </a:lnTo>
                  <a:lnTo>
                    <a:pt x="32" y="78"/>
                  </a:lnTo>
                  <a:lnTo>
                    <a:pt x="29" y="78"/>
                  </a:lnTo>
                  <a:lnTo>
                    <a:pt x="26" y="78"/>
                  </a:lnTo>
                  <a:lnTo>
                    <a:pt x="23" y="77"/>
                  </a:lnTo>
                  <a:lnTo>
                    <a:pt x="20" y="77"/>
                  </a:lnTo>
                  <a:lnTo>
                    <a:pt x="18" y="76"/>
                  </a:lnTo>
                  <a:lnTo>
                    <a:pt x="15" y="75"/>
                  </a:lnTo>
                  <a:lnTo>
                    <a:pt x="13" y="74"/>
                  </a:lnTo>
                  <a:lnTo>
                    <a:pt x="11" y="72"/>
                  </a:lnTo>
                  <a:lnTo>
                    <a:pt x="8" y="71"/>
                  </a:lnTo>
                  <a:lnTo>
                    <a:pt x="6" y="69"/>
                  </a:lnTo>
                  <a:lnTo>
                    <a:pt x="5" y="67"/>
                  </a:lnTo>
                  <a:lnTo>
                    <a:pt x="3" y="64"/>
                  </a:lnTo>
                  <a:lnTo>
                    <a:pt x="2" y="62"/>
                  </a:lnTo>
                  <a:lnTo>
                    <a:pt x="1" y="59"/>
                  </a:lnTo>
                  <a:lnTo>
                    <a:pt x="0" y="56"/>
                  </a:lnTo>
                  <a:lnTo>
                    <a:pt x="0" y="52"/>
                  </a:lnTo>
                  <a:lnTo>
                    <a:pt x="18" y="52"/>
                  </a:lnTo>
                  <a:lnTo>
                    <a:pt x="18" y="53"/>
                  </a:lnTo>
                  <a:lnTo>
                    <a:pt x="18" y="54"/>
                  </a:lnTo>
                  <a:lnTo>
                    <a:pt x="18" y="55"/>
                  </a:lnTo>
                  <a:lnTo>
                    <a:pt x="19" y="56"/>
                  </a:lnTo>
                  <a:lnTo>
                    <a:pt x="19" y="57"/>
                  </a:lnTo>
                  <a:lnTo>
                    <a:pt x="20" y="58"/>
                  </a:lnTo>
                  <a:lnTo>
                    <a:pt x="20" y="59"/>
                  </a:lnTo>
                  <a:lnTo>
                    <a:pt x="21" y="60"/>
                  </a:lnTo>
                  <a:lnTo>
                    <a:pt x="22" y="61"/>
                  </a:lnTo>
                  <a:lnTo>
                    <a:pt x="23" y="61"/>
                  </a:lnTo>
                  <a:lnTo>
                    <a:pt x="24" y="62"/>
                  </a:lnTo>
                  <a:lnTo>
                    <a:pt x="25" y="62"/>
                  </a:lnTo>
                  <a:lnTo>
                    <a:pt x="27" y="62"/>
                  </a:lnTo>
                  <a:lnTo>
                    <a:pt x="29" y="63"/>
                  </a:lnTo>
                  <a:lnTo>
                    <a:pt x="30" y="63"/>
                  </a:lnTo>
                  <a:lnTo>
                    <a:pt x="32" y="63"/>
                  </a:lnTo>
                  <a:lnTo>
                    <a:pt x="34" y="63"/>
                  </a:lnTo>
                  <a:lnTo>
                    <a:pt x="35" y="63"/>
                  </a:lnTo>
                  <a:lnTo>
                    <a:pt x="37" y="62"/>
                  </a:lnTo>
                  <a:lnTo>
                    <a:pt x="38" y="62"/>
                  </a:lnTo>
                  <a:lnTo>
                    <a:pt x="39" y="62"/>
                  </a:lnTo>
                  <a:lnTo>
                    <a:pt x="40" y="61"/>
                  </a:lnTo>
                  <a:lnTo>
                    <a:pt x="40" y="61"/>
                  </a:lnTo>
                  <a:lnTo>
                    <a:pt x="41" y="60"/>
                  </a:lnTo>
                  <a:lnTo>
                    <a:pt x="42" y="60"/>
                  </a:lnTo>
                  <a:lnTo>
                    <a:pt x="42" y="59"/>
                  </a:lnTo>
                  <a:lnTo>
                    <a:pt x="43" y="58"/>
                  </a:lnTo>
                  <a:lnTo>
                    <a:pt x="43" y="58"/>
                  </a:lnTo>
                  <a:lnTo>
                    <a:pt x="43" y="57"/>
                  </a:lnTo>
                  <a:lnTo>
                    <a:pt x="43" y="56"/>
                  </a:lnTo>
                  <a:lnTo>
                    <a:pt x="43" y="56"/>
                  </a:lnTo>
                  <a:lnTo>
                    <a:pt x="43" y="55"/>
                  </a:lnTo>
                  <a:lnTo>
                    <a:pt x="43" y="53"/>
                  </a:lnTo>
                  <a:lnTo>
                    <a:pt x="41" y="51"/>
                  </a:lnTo>
                  <a:lnTo>
                    <a:pt x="40" y="50"/>
                  </a:lnTo>
                  <a:lnTo>
                    <a:pt x="37" y="49"/>
                  </a:lnTo>
                  <a:lnTo>
                    <a:pt x="34" y="48"/>
                  </a:lnTo>
                  <a:lnTo>
                    <a:pt x="30" y="47"/>
                  </a:lnTo>
                  <a:lnTo>
                    <a:pt x="27" y="46"/>
                  </a:lnTo>
                  <a:lnTo>
                    <a:pt x="23" y="46"/>
                  </a:lnTo>
                  <a:lnTo>
                    <a:pt x="19" y="45"/>
                  </a:lnTo>
                  <a:lnTo>
                    <a:pt x="15" y="43"/>
                  </a:lnTo>
                  <a:lnTo>
                    <a:pt x="12" y="41"/>
                  </a:lnTo>
                  <a:lnTo>
                    <a:pt x="9" y="39"/>
                  </a:lnTo>
                  <a:lnTo>
                    <a:pt x="6" y="37"/>
                  </a:lnTo>
                  <a:lnTo>
                    <a:pt x="4" y="33"/>
                  </a:lnTo>
                  <a:lnTo>
                    <a:pt x="3" y="29"/>
                  </a:lnTo>
                  <a:lnTo>
                    <a:pt x="2" y="24"/>
                  </a:lnTo>
                  <a:lnTo>
                    <a:pt x="2" y="22"/>
                  </a:lnTo>
                  <a:lnTo>
                    <a:pt x="3" y="20"/>
                  </a:lnTo>
                  <a:lnTo>
                    <a:pt x="3" y="18"/>
                  </a:lnTo>
                  <a:lnTo>
                    <a:pt x="4" y="16"/>
                  </a:lnTo>
                  <a:lnTo>
                    <a:pt x="4" y="14"/>
                  </a:lnTo>
                  <a:lnTo>
                    <a:pt x="5" y="12"/>
                  </a:lnTo>
                  <a:lnTo>
                    <a:pt x="7" y="10"/>
                  </a:lnTo>
                  <a:lnTo>
                    <a:pt x="8" y="8"/>
                  </a:lnTo>
                  <a:lnTo>
                    <a:pt x="10" y="6"/>
                  </a:lnTo>
                  <a:lnTo>
                    <a:pt x="11" y="4"/>
                  </a:lnTo>
                  <a:lnTo>
                    <a:pt x="14" y="3"/>
                  </a:lnTo>
                  <a:lnTo>
                    <a:pt x="16" y="2"/>
                  </a:lnTo>
                  <a:lnTo>
                    <a:pt x="19" y="1"/>
                  </a:lnTo>
                  <a:lnTo>
                    <a:pt x="22" y="0"/>
                  </a:lnTo>
                  <a:lnTo>
                    <a:pt x="25" y="0"/>
                  </a:lnTo>
                  <a:lnTo>
                    <a:pt x="29" y="0"/>
                  </a:lnTo>
                  <a:lnTo>
                    <a:pt x="31" y="0"/>
                  </a:lnTo>
                  <a:lnTo>
                    <a:pt x="34" y="0"/>
                  </a:lnTo>
                  <a:lnTo>
                    <a:pt x="36" y="0"/>
                  </a:lnTo>
                  <a:lnTo>
                    <a:pt x="39" y="0"/>
                  </a:lnTo>
                  <a:lnTo>
                    <a:pt x="41" y="1"/>
                  </a:lnTo>
                  <a:lnTo>
                    <a:pt x="44" y="2"/>
                  </a:lnTo>
                  <a:lnTo>
                    <a:pt x="46" y="3"/>
                  </a:lnTo>
                  <a:lnTo>
                    <a:pt x="48" y="4"/>
                  </a:lnTo>
                  <a:lnTo>
                    <a:pt x="50" y="5"/>
                  </a:lnTo>
                  <a:lnTo>
                    <a:pt x="52" y="7"/>
                  </a:lnTo>
                  <a:lnTo>
                    <a:pt x="54" y="9"/>
                  </a:lnTo>
                  <a:lnTo>
                    <a:pt x="55" y="11"/>
                  </a:lnTo>
                  <a:lnTo>
                    <a:pt x="56" y="14"/>
                  </a:lnTo>
                  <a:lnTo>
                    <a:pt x="57" y="17"/>
                  </a:lnTo>
                  <a:lnTo>
                    <a:pt x="58" y="21"/>
                  </a:lnTo>
                  <a:lnTo>
                    <a:pt x="59" y="24"/>
                  </a:lnTo>
                  <a:lnTo>
                    <a:pt x="42" y="24"/>
                  </a:lnTo>
                  <a:close/>
                </a:path>
              </a:pathLst>
            </a:custGeom>
            <a:solidFill>
              <a:srgbClr val="000000"/>
            </a:solidFill>
            <a:ln w="9525">
              <a:noFill/>
              <a:round/>
              <a:headEnd/>
              <a:tailEnd/>
            </a:ln>
          </p:spPr>
          <p:txBody>
            <a:bodyPr/>
            <a:lstStyle/>
            <a:p>
              <a:endParaRPr lang="en-US"/>
            </a:p>
          </p:txBody>
        </p:sp>
        <p:sp>
          <p:nvSpPr>
            <p:cNvPr id="264" name="Freeform 264"/>
            <p:cNvSpPr>
              <a:spLocks/>
            </p:cNvSpPr>
            <p:nvPr/>
          </p:nvSpPr>
          <p:spPr bwMode="auto">
            <a:xfrm>
              <a:off x="3164" y="3230"/>
              <a:ext cx="61" cy="78"/>
            </a:xfrm>
            <a:custGeom>
              <a:avLst/>
              <a:gdLst/>
              <a:ahLst/>
              <a:cxnLst>
                <a:cxn ang="0">
                  <a:pos x="41" y="22"/>
                </a:cxn>
                <a:cxn ang="0">
                  <a:pos x="41" y="20"/>
                </a:cxn>
                <a:cxn ang="0">
                  <a:pos x="39" y="17"/>
                </a:cxn>
                <a:cxn ang="0">
                  <a:pos x="37" y="16"/>
                </a:cxn>
                <a:cxn ang="0">
                  <a:pos x="33" y="15"/>
                </a:cxn>
                <a:cxn ang="0">
                  <a:pos x="28" y="14"/>
                </a:cxn>
                <a:cxn ang="0">
                  <a:pos x="24" y="15"/>
                </a:cxn>
                <a:cxn ang="0">
                  <a:pos x="22" y="16"/>
                </a:cxn>
                <a:cxn ang="0">
                  <a:pos x="20" y="18"/>
                </a:cxn>
                <a:cxn ang="0">
                  <a:pos x="20" y="20"/>
                </a:cxn>
                <a:cxn ang="0">
                  <a:pos x="20" y="22"/>
                </a:cxn>
                <a:cxn ang="0">
                  <a:pos x="23" y="27"/>
                </a:cxn>
                <a:cxn ang="0">
                  <a:pos x="33" y="29"/>
                </a:cxn>
                <a:cxn ang="0">
                  <a:pos x="44" y="32"/>
                </a:cxn>
                <a:cxn ang="0">
                  <a:pos x="54" y="38"/>
                </a:cxn>
                <a:cxn ang="0">
                  <a:pos x="60" y="48"/>
                </a:cxn>
                <a:cxn ang="0">
                  <a:pos x="60" y="60"/>
                </a:cxn>
                <a:cxn ang="0">
                  <a:pos x="56" y="68"/>
                </a:cxn>
                <a:cxn ang="0">
                  <a:pos x="50" y="73"/>
                </a:cxn>
                <a:cxn ang="0">
                  <a:pos x="43" y="76"/>
                </a:cxn>
                <a:cxn ang="0">
                  <a:pos x="36" y="78"/>
                </a:cxn>
                <a:cxn ang="0">
                  <a:pos x="29" y="78"/>
                </a:cxn>
                <a:cxn ang="0">
                  <a:pos x="21" y="77"/>
                </a:cxn>
                <a:cxn ang="0">
                  <a:pos x="13" y="74"/>
                </a:cxn>
                <a:cxn ang="0">
                  <a:pos x="6" y="69"/>
                </a:cxn>
                <a:cxn ang="0">
                  <a:pos x="2" y="62"/>
                </a:cxn>
                <a:cxn ang="0">
                  <a:pos x="0" y="52"/>
                </a:cxn>
                <a:cxn ang="0">
                  <a:pos x="18" y="54"/>
                </a:cxn>
                <a:cxn ang="0">
                  <a:pos x="19" y="57"/>
                </a:cxn>
                <a:cxn ang="0">
                  <a:pos x="21" y="60"/>
                </a:cxn>
                <a:cxn ang="0">
                  <a:pos x="24" y="62"/>
                </a:cxn>
                <a:cxn ang="0">
                  <a:pos x="29" y="63"/>
                </a:cxn>
                <a:cxn ang="0">
                  <a:pos x="34" y="63"/>
                </a:cxn>
                <a:cxn ang="0">
                  <a:pos x="38" y="62"/>
                </a:cxn>
                <a:cxn ang="0">
                  <a:pos x="41" y="61"/>
                </a:cxn>
                <a:cxn ang="0">
                  <a:pos x="42" y="59"/>
                </a:cxn>
                <a:cxn ang="0">
                  <a:pos x="43" y="57"/>
                </a:cxn>
                <a:cxn ang="0">
                  <a:pos x="43" y="55"/>
                </a:cxn>
                <a:cxn ang="0">
                  <a:pos x="40" y="50"/>
                </a:cxn>
                <a:cxn ang="0">
                  <a:pos x="30" y="47"/>
                </a:cxn>
                <a:cxn ang="0">
                  <a:pos x="19" y="45"/>
                </a:cxn>
                <a:cxn ang="0">
                  <a:pos x="9" y="39"/>
                </a:cxn>
                <a:cxn ang="0">
                  <a:pos x="3" y="29"/>
                </a:cxn>
                <a:cxn ang="0">
                  <a:pos x="2" y="20"/>
                </a:cxn>
                <a:cxn ang="0">
                  <a:pos x="4" y="14"/>
                </a:cxn>
                <a:cxn ang="0">
                  <a:pos x="8" y="8"/>
                </a:cxn>
                <a:cxn ang="0">
                  <a:pos x="14" y="3"/>
                </a:cxn>
                <a:cxn ang="0">
                  <a:pos x="22" y="0"/>
                </a:cxn>
                <a:cxn ang="0">
                  <a:pos x="32" y="0"/>
                </a:cxn>
                <a:cxn ang="0">
                  <a:pos x="39" y="0"/>
                </a:cxn>
                <a:cxn ang="0">
                  <a:pos x="46" y="3"/>
                </a:cxn>
                <a:cxn ang="0">
                  <a:pos x="52" y="7"/>
                </a:cxn>
                <a:cxn ang="0">
                  <a:pos x="57" y="14"/>
                </a:cxn>
                <a:cxn ang="0">
                  <a:pos x="59" y="24"/>
                </a:cxn>
              </a:cxnLst>
              <a:rect l="0" t="0" r="r" b="b"/>
              <a:pathLst>
                <a:path w="61" h="78">
                  <a:moveTo>
                    <a:pt x="42" y="24"/>
                  </a:moveTo>
                  <a:lnTo>
                    <a:pt x="42" y="23"/>
                  </a:lnTo>
                  <a:lnTo>
                    <a:pt x="41" y="22"/>
                  </a:lnTo>
                  <a:lnTo>
                    <a:pt x="41" y="21"/>
                  </a:lnTo>
                  <a:lnTo>
                    <a:pt x="41" y="21"/>
                  </a:lnTo>
                  <a:lnTo>
                    <a:pt x="41" y="20"/>
                  </a:lnTo>
                  <a:lnTo>
                    <a:pt x="40" y="19"/>
                  </a:lnTo>
                  <a:lnTo>
                    <a:pt x="40" y="18"/>
                  </a:lnTo>
                  <a:lnTo>
                    <a:pt x="39" y="17"/>
                  </a:lnTo>
                  <a:lnTo>
                    <a:pt x="39" y="17"/>
                  </a:lnTo>
                  <a:lnTo>
                    <a:pt x="38" y="16"/>
                  </a:lnTo>
                  <a:lnTo>
                    <a:pt x="37" y="16"/>
                  </a:lnTo>
                  <a:lnTo>
                    <a:pt x="36" y="15"/>
                  </a:lnTo>
                  <a:lnTo>
                    <a:pt x="35" y="15"/>
                  </a:lnTo>
                  <a:lnTo>
                    <a:pt x="33" y="15"/>
                  </a:lnTo>
                  <a:lnTo>
                    <a:pt x="32" y="14"/>
                  </a:lnTo>
                  <a:lnTo>
                    <a:pt x="30" y="14"/>
                  </a:lnTo>
                  <a:lnTo>
                    <a:pt x="28" y="14"/>
                  </a:lnTo>
                  <a:lnTo>
                    <a:pt x="27" y="15"/>
                  </a:lnTo>
                  <a:lnTo>
                    <a:pt x="26" y="15"/>
                  </a:lnTo>
                  <a:lnTo>
                    <a:pt x="24" y="15"/>
                  </a:lnTo>
                  <a:lnTo>
                    <a:pt x="24" y="15"/>
                  </a:lnTo>
                  <a:lnTo>
                    <a:pt x="23" y="16"/>
                  </a:lnTo>
                  <a:lnTo>
                    <a:pt x="22" y="16"/>
                  </a:lnTo>
                  <a:lnTo>
                    <a:pt x="21" y="17"/>
                  </a:lnTo>
                  <a:lnTo>
                    <a:pt x="21" y="17"/>
                  </a:lnTo>
                  <a:lnTo>
                    <a:pt x="20" y="18"/>
                  </a:lnTo>
                  <a:lnTo>
                    <a:pt x="20" y="19"/>
                  </a:lnTo>
                  <a:lnTo>
                    <a:pt x="20" y="19"/>
                  </a:lnTo>
                  <a:lnTo>
                    <a:pt x="20" y="20"/>
                  </a:lnTo>
                  <a:lnTo>
                    <a:pt x="20" y="21"/>
                  </a:lnTo>
                  <a:lnTo>
                    <a:pt x="20" y="21"/>
                  </a:lnTo>
                  <a:lnTo>
                    <a:pt x="20" y="22"/>
                  </a:lnTo>
                  <a:lnTo>
                    <a:pt x="20" y="24"/>
                  </a:lnTo>
                  <a:lnTo>
                    <a:pt x="21" y="25"/>
                  </a:lnTo>
                  <a:lnTo>
                    <a:pt x="23" y="27"/>
                  </a:lnTo>
                  <a:lnTo>
                    <a:pt x="26" y="28"/>
                  </a:lnTo>
                  <a:lnTo>
                    <a:pt x="29" y="29"/>
                  </a:lnTo>
                  <a:lnTo>
                    <a:pt x="33" y="29"/>
                  </a:lnTo>
                  <a:lnTo>
                    <a:pt x="36" y="30"/>
                  </a:lnTo>
                  <a:lnTo>
                    <a:pt x="40" y="31"/>
                  </a:lnTo>
                  <a:lnTo>
                    <a:pt x="44" y="32"/>
                  </a:lnTo>
                  <a:lnTo>
                    <a:pt x="48" y="34"/>
                  </a:lnTo>
                  <a:lnTo>
                    <a:pt x="51" y="35"/>
                  </a:lnTo>
                  <a:lnTo>
                    <a:pt x="54" y="38"/>
                  </a:lnTo>
                  <a:lnTo>
                    <a:pt x="57" y="40"/>
                  </a:lnTo>
                  <a:lnTo>
                    <a:pt x="59" y="44"/>
                  </a:lnTo>
                  <a:lnTo>
                    <a:pt x="60" y="48"/>
                  </a:lnTo>
                  <a:lnTo>
                    <a:pt x="61" y="52"/>
                  </a:lnTo>
                  <a:lnTo>
                    <a:pt x="60" y="56"/>
                  </a:lnTo>
                  <a:lnTo>
                    <a:pt x="60" y="60"/>
                  </a:lnTo>
                  <a:lnTo>
                    <a:pt x="59" y="63"/>
                  </a:lnTo>
                  <a:lnTo>
                    <a:pt x="58" y="65"/>
                  </a:lnTo>
                  <a:lnTo>
                    <a:pt x="56" y="68"/>
                  </a:lnTo>
                  <a:lnTo>
                    <a:pt x="54" y="70"/>
                  </a:lnTo>
                  <a:lnTo>
                    <a:pt x="52" y="72"/>
                  </a:lnTo>
                  <a:lnTo>
                    <a:pt x="50" y="73"/>
                  </a:lnTo>
                  <a:lnTo>
                    <a:pt x="48" y="74"/>
                  </a:lnTo>
                  <a:lnTo>
                    <a:pt x="45" y="75"/>
                  </a:lnTo>
                  <a:lnTo>
                    <a:pt x="43" y="76"/>
                  </a:lnTo>
                  <a:lnTo>
                    <a:pt x="41" y="77"/>
                  </a:lnTo>
                  <a:lnTo>
                    <a:pt x="38" y="77"/>
                  </a:lnTo>
                  <a:lnTo>
                    <a:pt x="36" y="78"/>
                  </a:lnTo>
                  <a:lnTo>
                    <a:pt x="34" y="78"/>
                  </a:lnTo>
                  <a:lnTo>
                    <a:pt x="32" y="78"/>
                  </a:lnTo>
                  <a:lnTo>
                    <a:pt x="29" y="78"/>
                  </a:lnTo>
                  <a:lnTo>
                    <a:pt x="26" y="78"/>
                  </a:lnTo>
                  <a:lnTo>
                    <a:pt x="23" y="77"/>
                  </a:lnTo>
                  <a:lnTo>
                    <a:pt x="21" y="77"/>
                  </a:lnTo>
                  <a:lnTo>
                    <a:pt x="18" y="76"/>
                  </a:lnTo>
                  <a:lnTo>
                    <a:pt x="15" y="75"/>
                  </a:lnTo>
                  <a:lnTo>
                    <a:pt x="13" y="74"/>
                  </a:lnTo>
                  <a:lnTo>
                    <a:pt x="10" y="72"/>
                  </a:lnTo>
                  <a:lnTo>
                    <a:pt x="8" y="71"/>
                  </a:lnTo>
                  <a:lnTo>
                    <a:pt x="6" y="69"/>
                  </a:lnTo>
                  <a:lnTo>
                    <a:pt x="5" y="67"/>
                  </a:lnTo>
                  <a:lnTo>
                    <a:pt x="3" y="64"/>
                  </a:lnTo>
                  <a:lnTo>
                    <a:pt x="2" y="62"/>
                  </a:lnTo>
                  <a:lnTo>
                    <a:pt x="1" y="59"/>
                  </a:lnTo>
                  <a:lnTo>
                    <a:pt x="0" y="56"/>
                  </a:lnTo>
                  <a:lnTo>
                    <a:pt x="0" y="52"/>
                  </a:lnTo>
                  <a:lnTo>
                    <a:pt x="18" y="52"/>
                  </a:lnTo>
                  <a:lnTo>
                    <a:pt x="18" y="53"/>
                  </a:lnTo>
                  <a:lnTo>
                    <a:pt x="18" y="54"/>
                  </a:lnTo>
                  <a:lnTo>
                    <a:pt x="18" y="55"/>
                  </a:lnTo>
                  <a:lnTo>
                    <a:pt x="19" y="56"/>
                  </a:lnTo>
                  <a:lnTo>
                    <a:pt x="19" y="57"/>
                  </a:lnTo>
                  <a:lnTo>
                    <a:pt x="20" y="58"/>
                  </a:lnTo>
                  <a:lnTo>
                    <a:pt x="20" y="59"/>
                  </a:lnTo>
                  <a:lnTo>
                    <a:pt x="21" y="60"/>
                  </a:lnTo>
                  <a:lnTo>
                    <a:pt x="22" y="61"/>
                  </a:lnTo>
                  <a:lnTo>
                    <a:pt x="23" y="61"/>
                  </a:lnTo>
                  <a:lnTo>
                    <a:pt x="24" y="62"/>
                  </a:lnTo>
                  <a:lnTo>
                    <a:pt x="25" y="62"/>
                  </a:lnTo>
                  <a:lnTo>
                    <a:pt x="27" y="62"/>
                  </a:lnTo>
                  <a:lnTo>
                    <a:pt x="29" y="63"/>
                  </a:lnTo>
                  <a:lnTo>
                    <a:pt x="30" y="63"/>
                  </a:lnTo>
                  <a:lnTo>
                    <a:pt x="32" y="63"/>
                  </a:lnTo>
                  <a:lnTo>
                    <a:pt x="34" y="63"/>
                  </a:lnTo>
                  <a:lnTo>
                    <a:pt x="35" y="63"/>
                  </a:lnTo>
                  <a:lnTo>
                    <a:pt x="37" y="62"/>
                  </a:lnTo>
                  <a:lnTo>
                    <a:pt x="38" y="62"/>
                  </a:lnTo>
                  <a:lnTo>
                    <a:pt x="39" y="62"/>
                  </a:lnTo>
                  <a:lnTo>
                    <a:pt x="40" y="61"/>
                  </a:lnTo>
                  <a:lnTo>
                    <a:pt x="41" y="61"/>
                  </a:lnTo>
                  <a:lnTo>
                    <a:pt x="41" y="60"/>
                  </a:lnTo>
                  <a:lnTo>
                    <a:pt x="42" y="60"/>
                  </a:lnTo>
                  <a:lnTo>
                    <a:pt x="42" y="59"/>
                  </a:lnTo>
                  <a:lnTo>
                    <a:pt x="43" y="58"/>
                  </a:lnTo>
                  <a:lnTo>
                    <a:pt x="43" y="58"/>
                  </a:lnTo>
                  <a:lnTo>
                    <a:pt x="43" y="57"/>
                  </a:lnTo>
                  <a:lnTo>
                    <a:pt x="43" y="56"/>
                  </a:lnTo>
                  <a:lnTo>
                    <a:pt x="43" y="56"/>
                  </a:lnTo>
                  <a:lnTo>
                    <a:pt x="43" y="55"/>
                  </a:lnTo>
                  <a:lnTo>
                    <a:pt x="43" y="53"/>
                  </a:lnTo>
                  <a:lnTo>
                    <a:pt x="42" y="51"/>
                  </a:lnTo>
                  <a:lnTo>
                    <a:pt x="40" y="50"/>
                  </a:lnTo>
                  <a:lnTo>
                    <a:pt x="37" y="49"/>
                  </a:lnTo>
                  <a:lnTo>
                    <a:pt x="34" y="48"/>
                  </a:lnTo>
                  <a:lnTo>
                    <a:pt x="30" y="47"/>
                  </a:lnTo>
                  <a:lnTo>
                    <a:pt x="27" y="46"/>
                  </a:lnTo>
                  <a:lnTo>
                    <a:pt x="23" y="46"/>
                  </a:lnTo>
                  <a:lnTo>
                    <a:pt x="19" y="45"/>
                  </a:lnTo>
                  <a:lnTo>
                    <a:pt x="15" y="43"/>
                  </a:lnTo>
                  <a:lnTo>
                    <a:pt x="12" y="41"/>
                  </a:lnTo>
                  <a:lnTo>
                    <a:pt x="9" y="39"/>
                  </a:lnTo>
                  <a:lnTo>
                    <a:pt x="6" y="37"/>
                  </a:lnTo>
                  <a:lnTo>
                    <a:pt x="4" y="33"/>
                  </a:lnTo>
                  <a:lnTo>
                    <a:pt x="3" y="29"/>
                  </a:lnTo>
                  <a:lnTo>
                    <a:pt x="2" y="24"/>
                  </a:lnTo>
                  <a:lnTo>
                    <a:pt x="2" y="22"/>
                  </a:lnTo>
                  <a:lnTo>
                    <a:pt x="2" y="20"/>
                  </a:lnTo>
                  <a:lnTo>
                    <a:pt x="3" y="18"/>
                  </a:lnTo>
                  <a:lnTo>
                    <a:pt x="4" y="16"/>
                  </a:lnTo>
                  <a:lnTo>
                    <a:pt x="4" y="14"/>
                  </a:lnTo>
                  <a:lnTo>
                    <a:pt x="5" y="12"/>
                  </a:lnTo>
                  <a:lnTo>
                    <a:pt x="6" y="10"/>
                  </a:lnTo>
                  <a:lnTo>
                    <a:pt x="8" y="8"/>
                  </a:lnTo>
                  <a:lnTo>
                    <a:pt x="10" y="6"/>
                  </a:lnTo>
                  <a:lnTo>
                    <a:pt x="11" y="4"/>
                  </a:lnTo>
                  <a:lnTo>
                    <a:pt x="14" y="3"/>
                  </a:lnTo>
                  <a:lnTo>
                    <a:pt x="16" y="2"/>
                  </a:lnTo>
                  <a:lnTo>
                    <a:pt x="19" y="1"/>
                  </a:lnTo>
                  <a:lnTo>
                    <a:pt x="22" y="0"/>
                  </a:lnTo>
                  <a:lnTo>
                    <a:pt x="25" y="0"/>
                  </a:lnTo>
                  <a:lnTo>
                    <a:pt x="29" y="0"/>
                  </a:lnTo>
                  <a:lnTo>
                    <a:pt x="32" y="0"/>
                  </a:lnTo>
                  <a:lnTo>
                    <a:pt x="34" y="0"/>
                  </a:lnTo>
                  <a:lnTo>
                    <a:pt x="37" y="0"/>
                  </a:lnTo>
                  <a:lnTo>
                    <a:pt x="39" y="0"/>
                  </a:lnTo>
                  <a:lnTo>
                    <a:pt x="42" y="1"/>
                  </a:lnTo>
                  <a:lnTo>
                    <a:pt x="44" y="2"/>
                  </a:lnTo>
                  <a:lnTo>
                    <a:pt x="46" y="3"/>
                  </a:lnTo>
                  <a:lnTo>
                    <a:pt x="48" y="4"/>
                  </a:lnTo>
                  <a:lnTo>
                    <a:pt x="50" y="5"/>
                  </a:lnTo>
                  <a:lnTo>
                    <a:pt x="52" y="7"/>
                  </a:lnTo>
                  <a:lnTo>
                    <a:pt x="54" y="9"/>
                  </a:lnTo>
                  <a:lnTo>
                    <a:pt x="55" y="11"/>
                  </a:lnTo>
                  <a:lnTo>
                    <a:pt x="57" y="14"/>
                  </a:lnTo>
                  <a:lnTo>
                    <a:pt x="58" y="17"/>
                  </a:lnTo>
                  <a:lnTo>
                    <a:pt x="58" y="21"/>
                  </a:lnTo>
                  <a:lnTo>
                    <a:pt x="59" y="24"/>
                  </a:lnTo>
                  <a:lnTo>
                    <a:pt x="42" y="24"/>
                  </a:lnTo>
                  <a:close/>
                </a:path>
              </a:pathLst>
            </a:custGeom>
            <a:solidFill>
              <a:srgbClr val="000000"/>
            </a:solidFill>
            <a:ln w="9525">
              <a:noFill/>
              <a:round/>
              <a:headEnd/>
              <a:tailEnd/>
            </a:ln>
          </p:spPr>
          <p:txBody>
            <a:bodyPr/>
            <a:lstStyle/>
            <a:p>
              <a:endParaRPr lang="en-US"/>
            </a:p>
          </p:txBody>
        </p:sp>
        <p:sp>
          <p:nvSpPr>
            <p:cNvPr id="265" name="Freeform 265"/>
            <p:cNvSpPr>
              <a:spLocks/>
            </p:cNvSpPr>
            <p:nvPr/>
          </p:nvSpPr>
          <p:spPr bwMode="auto">
            <a:xfrm>
              <a:off x="3237" y="3230"/>
              <a:ext cx="95" cy="76"/>
            </a:xfrm>
            <a:custGeom>
              <a:avLst/>
              <a:gdLst/>
              <a:ahLst/>
              <a:cxnLst>
                <a:cxn ang="0">
                  <a:pos x="78" y="31"/>
                </a:cxn>
                <a:cxn ang="0">
                  <a:pos x="77" y="25"/>
                </a:cxn>
                <a:cxn ang="0">
                  <a:pos x="76" y="21"/>
                </a:cxn>
                <a:cxn ang="0">
                  <a:pos x="74" y="18"/>
                </a:cxn>
                <a:cxn ang="0">
                  <a:pos x="72" y="17"/>
                </a:cxn>
                <a:cxn ang="0">
                  <a:pos x="69" y="16"/>
                </a:cxn>
                <a:cxn ang="0">
                  <a:pos x="65" y="16"/>
                </a:cxn>
                <a:cxn ang="0">
                  <a:pos x="62" y="18"/>
                </a:cxn>
                <a:cxn ang="0">
                  <a:pos x="59" y="20"/>
                </a:cxn>
                <a:cxn ang="0">
                  <a:pos x="57" y="24"/>
                </a:cxn>
                <a:cxn ang="0">
                  <a:pos x="57" y="28"/>
                </a:cxn>
                <a:cxn ang="0">
                  <a:pos x="57" y="76"/>
                </a:cxn>
                <a:cxn ang="0">
                  <a:pos x="39" y="30"/>
                </a:cxn>
                <a:cxn ang="0">
                  <a:pos x="39" y="26"/>
                </a:cxn>
                <a:cxn ang="0">
                  <a:pos x="38" y="22"/>
                </a:cxn>
                <a:cxn ang="0">
                  <a:pos x="36" y="19"/>
                </a:cxn>
                <a:cxn ang="0">
                  <a:pos x="33" y="17"/>
                </a:cxn>
                <a:cxn ang="0">
                  <a:pos x="29" y="16"/>
                </a:cxn>
                <a:cxn ang="0">
                  <a:pos x="24" y="17"/>
                </a:cxn>
                <a:cxn ang="0">
                  <a:pos x="21" y="18"/>
                </a:cxn>
                <a:cxn ang="0">
                  <a:pos x="19" y="21"/>
                </a:cxn>
                <a:cxn ang="0">
                  <a:pos x="18" y="25"/>
                </a:cxn>
                <a:cxn ang="0">
                  <a:pos x="18" y="29"/>
                </a:cxn>
                <a:cxn ang="0">
                  <a:pos x="0" y="76"/>
                </a:cxn>
                <a:cxn ang="0">
                  <a:pos x="17" y="12"/>
                </a:cxn>
                <a:cxn ang="0">
                  <a:pos x="18" y="10"/>
                </a:cxn>
                <a:cxn ang="0">
                  <a:pos x="20" y="7"/>
                </a:cxn>
                <a:cxn ang="0">
                  <a:pos x="23" y="4"/>
                </a:cxn>
                <a:cxn ang="0">
                  <a:pos x="27" y="2"/>
                </a:cxn>
                <a:cxn ang="0">
                  <a:pos x="32" y="0"/>
                </a:cxn>
                <a:cxn ang="0">
                  <a:pos x="38" y="0"/>
                </a:cxn>
                <a:cxn ang="0">
                  <a:pos x="42" y="0"/>
                </a:cxn>
                <a:cxn ang="0">
                  <a:pos x="46" y="2"/>
                </a:cxn>
                <a:cxn ang="0">
                  <a:pos x="49" y="4"/>
                </a:cxn>
                <a:cxn ang="0">
                  <a:pos x="52" y="7"/>
                </a:cxn>
                <a:cxn ang="0">
                  <a:pos x="54" y="11"/>
                </a:cxn>
                <a:cxn ang="0">
                  <a:pos x="56" y="9"/>
                </a:cxn>
                <a:cxn ang="0">
                  <a:pos x="58" y="6"/>
                </a:cxn>
                <a:cxn ang="0">
                  <a:pos x="61" y="3"/>
                </a:cxn>
                <a:cxn ang="0">
                  <a:pos x="65" y="1"/>
                </a:cxn>
                <a:cxn ang="0">
                  <a:pos x="70" y="0"/>
                </a:cxn>
                <a:cxn ang="0">
                  <a:pos x="77" y="0"/>
                </a:cxn>
                <a:cxn ang="0">
                  <a:pos x="83" y="2"/>
                </a:cxn>
                <a:cxn ang="0">
                  <a:pos x="88" y="6"/>
                </a:cxn>
                <a:cxn ang="0">
                  <a:pos x="92" y="11"/>
                </a:cxn>
                <a:cxn ang="0">
                  <a:pos x="95" y="19"/>
                </a:cxn>
                <a:cxn ang="0">
                  <a:pos x="95" y="76"/>
                </a:cxn>
              </a:cxnLst>
              <a:rect l="0" t="0" r="r" b="b"/>
              <a:pathLst>
                <a:path w="95" h="76">
                  <a:moveTo>
                    <a:pt x="95" y="76"/>
                  </a:moveTo>
                  <a:lnTo>
                    <a:pt x="78" y="76"/>
                  </a:lnTo>
                  <a:lnTo>
                    <a:pt x="78" y="31"/>
                  </a:lnTo>
                  <a:lnTo>
                    <a:pt x="78" y="29"/>
                  </a:lnTo>
                  <a:lnTo>
                    <a:pt x="77" y="27"/>
                  </a:lnTo>
                  <a:lnTo>
                    <a:pt x="77" y="25"/>
                  </a:lnTo>
                  <a:lnTo>
                    <a:pt x="77" y="24"/>
                  </a:lnTo>
                  <a:lnTo>
                    <a:pt x="76" y="22"/>
                  </a:lnTo>
                  <a:lnTo>
                    <a:pt x="76" y="21"/>
                  </a:lnTo>
                  <a:lnTo>
                    <a:pt x="75" y="20"/>
                  </a:lnTo>
                  <a:lnTo>
                    <a:pt x="75" y="19"/>
                  </a:lnTo>
                  <a:lnTo>
                    <a:pt x="74" y="18"/>
                  </a:lnTo>
                  <a:lnTo>
                    <a:pt x="73" y="18"/>
                  </a:lnTo>
                  <a:lnTo>
                    <a:pt x="73" y="17"/>
                  </a:lnTo>
                  <a:lnTo>
                    <a:pt x="72" y="17"/>
                  </a:lnTo>
                  <a:lnTo>
                    <a:pt x="71" y="16"/>
                  </a:lnTo>
                  <a:lnTo>
                    <a:pt x="70" y="16"/>
                  </a:lnTo>
                  <a:lnTo>
                    <a:pt x="69" y="16"/>
                  </a:lnTo>
                  <a:lnTo>
                    <a:pt x="68" y="16"/>
                  </a:lnTo>
                  <a:lnTo>
                    <a:pt x="67" y="16"/>
                  </a:lnTo>
                  <a:lnTo>
                    <a:pt x="65" y="16"/>
                  </a:lnTo>
                  <a:lnTo>
                    <a:pt x="64" y="17"/>
                  </a:lnTo>
                  <a:lnTo>
                    <a:pt x="63" y="17"/>
                  </a:lnTo>
                  <a:lnTo>
                    <a:pt x="62" y="18"/>
                  </a:lnTo>
                  <a:lnTo>
                    <a:pt x="61" y="19"/>
                  </a:lnTo>
                  <a:lnTo>
                    <a:pt x="60" y="19"/>
                  </a:lnTo>
                  <a:lnTo>
                    <a:pt x="59" y="20"/>
                  </a:lnTo>
                  <a:lnTo>
                    <a:pt x="58" y="21"/>
                  </a:lnTo>
                  <a:lnTo>
                    <a:pt x="58" y="22"/>
                  </a:lnTo>
                  <a:lnTo>
                    <a:pt x="57" y="24"/>
                  </a:lnTo>
                  <a:lnTo>
                    <a:pt x="57" y="25"/>
                  </a:lnTo>
                  <a:lnTo>
                    <a:pt x="57" y="27"/>
                  </a:lnTo>
                  <a:lnTo>
                    <a:pt x="57" y="28"/>
                  </a:lnTo>
                  <a:lnTo>
                    <a:pt x="57" y="30"/>
                  </a:lnTo>
                  <a:lnTo>
                    <a:pt x="57" y="31"/>
                  </a:lnTo>
                  <a:lnTo>
                    <a:pt x="57" y="76"/>
                  </a:lnTo>
                  <a:lnTo>
                    <a:pt x="39" y="76"/>
                  </a:lnTo>
                  <a:lnTo>
                    <a:pt x="39" y="31"/>
                  </a:lnTo>
                  <a:lnTo>
                    <a:pt x="39" y="30"/>
                  </a:lnTo>
                  <a:lnTo>
                    <a:pt x="39" y="29"/>
                  </a:lnTo>
                  <a:lnTo>
                    <a:pt x="39" y="27"/>
                  </a:lnTo>
                  <a:lnTo>
                    <a:pt x="39" y="26"/>
                  </a:lnTo>
                  <a:lnTo>
                    <a:pt x="39" y="25"/>
                  </a:lnTo>
                  <a:lnTo>
                    <a:pt x="38" y="24"/>
                  </a:lnTo>
                  <a:lnTo>
                    <a:pt x="38" y="22"/>
                  </a:lnTo>
                  <a:lnTo>
                    <a:pt x="38" y="21"/>
                  </a:lnTo>
                  <a:lnTo>
                    <a:pt x="37" y="20"/>
                  </a:lnTo>
                  <a:lnTo>
                    <a:pt x="36" y="19"/>
                  </a:lnTo>
                  <a:lnTo>
                    <a:pt x="36" y="18"/>
                  </a:lnTo>
                  <a:lnTo>
                    <a:pt x="35" y="17"/>
                  </a:lnTo>
                  <a:lnTo>
                    <a:pt x="33" y="17"/>
                  </a:lnTo>
                  <a:lnTo>
                    <a:pt x="32" y="16"/>
                  </a:lnTo>
                  <a:lnTo>
                    <a:pt x="30" y="16"/>
                  </a:lnTo>
                  <a:lnTo>
                    <a:pt x="29" y="16"/>
                  </a:lnTo>
                  <a:lnTo>
                    <a:pt x="27" y="16"/>
                  </a:lnTo>
                  <a:lnTo>
                    <a:pt x="26" y="16"/>
                  </a:lnTo>
                  <a:lnTo>
                    <a:pt x="24" y="17"/>
                  </a:lnTo>
                  <a:lnTo>
                    <a:pt x="23" y="17"/>
                  </a:lnTo>
                  <a:lnTo>
                    <a:pt x="22" y="18"/>
                  </a:lnTo>
                  <a:lnTo>
                    <a:pt x="21" y="18"/>
                  </a:lnTo>
                  <a:lnTo>
                    <a:pt x="21" y="19"/>
                  </a:lnTo>
                  <a:lnTo>
                    <a:pt x="20" y="20"/>
                  </a:lnTo>
                  <a:lnTo>
                    <a:pt x="19" y="21"/>
                  </a:lnTo>
                  <a:lnTo>
                    <a:pt x="19" y="22"/>
                  </a:lnTo>
                  <a:lnTo>
                    <a:pt x="19" y="24"/>
                  </a:lnTo>
                  <a:lnTo>
                    <a:pt x="18" y="25"/>
                  </a:lnTo>
                  <a:lnTo>
                    <a:pt x="18" y="26"/>
                  </a:lnTo>
                  <a:lnTo>
                    <a:pt x="18" y="28"/>
                  </a:lnTo>
                  <a:lnTo>
                    <a:pt x="18" y="29"/>
                  </a:lnTo>
                  <a:lnTo>
                    <a:pt x="18" y="31"/>
                  </a:lnTo>
                  <a:lnTo>
                    <a:pt x="18" y="76"/>
                  </a:lnTo>
                  <a:lnTo>
                    <a:pt x="0" y="76"/>
                  </a:lnTo>
                  <a:lnTo>
                    <a:pt x="0" y="2"/>
                  </a:lnTo>
                  <a:lnTo>
                    <a:pt x="17" y="2"/>
                  </a:lnTo>
                  <a:lnTo>
                    <a:pt x="17" y="12"/>
                  </a:lnTo>
                  <a:lnTo>
                    <a:pt x="17" y="12"/>
                  </a:lnTo>
                  <a:lnTo>
                    <a:pt x="17" y="11"/>
                  </a:lnTo>
                  <a:lnTo>
                    <a:pt x="18" y="10"/>
                  </a:lnTo>
                  <a:lnTo>
                    <a:pt x="19" y="9"/>
                  </a:lnTo>
                  <a:lnTo>
                    <a:pt x="19" y="8"/>
                  </a:lnTo>
                  <a:lnTo>
                    <a:pt x="20" y="7"/>
                  </a:lnTo>
                  <a:lnTo>
                    <a:pt x="21" y="6"/>
                  </a:lnTo>
                  <a:lnTo>
                    <a:pt x="22" y="5"/>
                  </a:lnTo>
                  <a:lnTo>
                    <a:pt x="23" y="4"/>
                  </a:lnTo>
                  <a:lnTo>
                    <a:pt x="24" y="3"/>
                  </a:lnTo>
                  <a:lnTo>
                    <a:pt x="26" y="2"/>
                  </a:lnTo>
                  <a:lnTo>
                    <a:pt x="27" y="2"/>
                  </a:lnTo>
                  <a:lnTo>
                    <a:pt x="28" y="1"/>
                  </a:lnTo>
                  <a:lnTo>
                    <a:pt x="30" y="0"/>
                  </a:lnTo>
                  <a:lnTo>
                    <a:pt x="32" y="0"/>
                  </a:lnTo>
                  <a:lnTo>
                    <a:pt x="34" y="0"/>
                  </a:lnTo>
                  <a:lnTo>
                    <a:pt x="36" y="0"/>
                  </a:lnTo>
                  <a:lnTo>
                    <a:pt x="38" y="0"/>
                  </a:lnTo>
                  <a:lnTo>
                    <a:pt x="39" y="0"/>
                  </a:lnTo>
                  <a:lnTo>
                    <a:pt x="41" y="0"/>
                  </a:lnTo>
                  <a:lnTo>
                    <a:pt x="42" y="0"/>
                  </a:lnTo>
                  <a:lnTo>
                    <a:pt x="44" y="1"/>
                  </a:lnTo>
                  <a:lnTo>
                    <a:pt x="45" y="1"/>
                  </a:lnTo>
                  <a:lnTo>
                    <a:pt x="46" y="2"/>
                  </a:lnTo>
                  <a:lnTo>
                    <a:pt x="47" y="3"/>
                  </a:lnTo>
                  <a:lnTo>
                    <a:pt x="48" y="3"/>
                  </a:lnTo>
                  <a:lnTo>
                    <a:pt x="49" y="4"/>
                  </a:lnTo>
                  <a:lnTo>
                    <a:pt x="50" y="5"/>
                  </a:lnTo>
                  <a:lnTo>
                    <a:pt x="51" y="6"/>
                  </a:lnTo>
                  <a:lnTo>
                    <a:pt x="52" y="7"/>
                  </a:lnTo>
                  <a:lnTo>
                    <a:pt x="53" y="9"/>
                  </a:lnTo>
                  <a:lnTo>
                    <a:pt x="54" y="10"/>
                  </a:lnTo>
                  <a:lnTo>
                    <a:pt x="54" y="11"/>
                  </a:lnTo>
                  <a:lnTo>
                    <a:pt x="55" y="11"/>
                  </a:lnTo>
                  <a:lnTo>
                    <a:pt x="55" y="10"/>
                  </a:lnTo>
                  <a:lnTo>
                    <a:pt x="56" y="9"/>
                  </a:lnTo>
                  <a:lnTo>
                    <a:pt x="57" y="8"/>
                  </a:lnTo>
                  <a:lnTo>
                    <a:pt x="57" y="7"/>
                  </a:lnTo>
                  <a:lnTo>
                    <a:pt x="58" y="6"/>
                  </a:lnTo>
                  <a:lnTo>
                    <a:pt x="59" y="5"/>
                  </a:lnTo>
                  <a:lnTo>
                    <a:pt x="60" y="4"/>
                  </a:lnTo>
                  <a:lnTo>
                    <a:pt x="61" y="3"/>
                  </a:lnTo>
                  <a:lnTo>
                    <a:pt x="62" y="2"/>
                  </a:lnTo>
                  <a:lnTo>
                    <a:pt x="64" y="2"/>
                  </a:lnTo>
                  <a:lnTo>
                    <a:pt x="65" y="1"/>
                  </a:lnTo>
                  <a:lnTo>
                    <a:pt x="67" y="0"/>
                  </a:lnTo>
                  <a:lnTo>
                    <a:pt x="68" y="0"/>
                  </a:lnTo>
                  <a:lnTo>
                    <a:pt x="70" y="0"/>
                  </a:lnTo>
                  <a:lnTo>
                    <a:pt x="72" y="0"/>
                  </a:lnTo>
                  <a:lnTo>
                    <a:pt x="74" y="0"/>
                  </a:lnTo>
                  <a:lnTo>
                    <a:pt x="77" y="0"/>
                  </a:lnTo>
                  <a:lnTo>
                    <a:pt x="79" y="1"/>
                  </a:lnTo>
                  <a:lnTo>
                    <a:pt x="81" y="1"/>
                  </a:lnTo>
                  <a:lnTo>
                    <a:pt x="83" y="2"/>
                  </a:lnTo>
                  <a:lnTo>
                    <a:pt x="85" y="3"/>
                  </a:lnTo>
                  <a:lnTo>
                    <a:pt x="87" y="4"/>
                  </a:lnTo>
                  <a:lnTo>
                    <a:pt x="88" y="6"/>
                  </a:lnTo>
                  <a:lnTo>
                    <a:pt x="90" y="8"/>
                  </a:lnTo>
                  <a:lnTo>
                    <a:pt x="91" y="9"/>
                  </a:lnTo>
                  <a:lnTo>
                    <a:pt x="92" y="11"/>
                  </a:lnTo>
                  <a:lnTo>
                    <a:pt x="93" y="14"/>
                  </a:lnTo>
                  <a:lnTo>
                    <a:pt x="94" y="16"/>
                  </a:lnTo>
                  <a:lnTo>
                    <a:pt x="95" y="19"/>
                  </a:lnTo>
                  <a:lnTo>
                    <a:pt x="95" y="21"/>
                  </a:lnTo>
                  <a:lnTo>
                    <a:pt x="95" y="24"/>
                  </a:lnTo>
                  <a:lnTo>
                    <a:pt x="95" y="76"/>
                  </a:lnTo>
                  <a:close/>
                </a:path>
              </a:pathLst>
            </a:custGeom>
            <a:solidFill>
              <a:srgbClr val="000000"/>
            </a:solidFill>
            <a:ln w="9525">
              <a:noFill/>
              <a:round/>
              <a:headEnd/>
              <a:tailEnd/>
            </a:ln>
          </p:spPr>
          <p:txBody>
            <a:bodyPr/>
            <a:lstStyle/>
            <a:p>
              <a:endParaRPr lang="en-US"/>
            </a:p>
          </p:txBody>
        </p:sp>
        <p:sp>
          <p:nvSpPr>
            <p:cNvPr id="266" name="Freeform 266"/>
            <p:cNvSpPr>
              <a:spLocks noEditPoints="1"/>
            </p:cNvSpPr>
            <p:nvPr/>
          </p:nvSpPr>
          <p:spPr bwMode="auto">
            <a:xfrm>
              <a:off x="3343" y="3230"/>
              <a:ext cx="63" cy="78"/>
            </a:xfrm>
            <a:custGeom>
              <a:avLst/>
              <a:gdLst/>
              <a:ahLst/>
              <a:cxnLst>
                <a:cxn ang="0">
                  <a:pos x="60" y="60"/>
                </a:cxn>
                <a:cxn ang="0">
                  <a:pos x="55" y="67"/>
                </a:cxn>
                <a:cxn ang="0">
                  <a:pos x="50" y="73"/>
                </a:cxn>
                <a:cxn ang="0">
                  <a:pos x="44" y="76"/>
                </a:cxn>
                <a:cxn ang="0">
                  <a:pos x="37" y="78"/>
                </a:cxn>
                <a:cxn ang="0">
                  <a:pos x="29" y="78"/>
                </a:cxn>
                <a:cxn ang="0">
                  <a:pos x="20" y="76"/>
                </a:cxn>
                <a:cxn ang="0">
                  <a:pos x="11" y="71"/>
                </a:cxn>
                <a:cxn ang="0">
                  <a:pos x="5" y="64"/>
                </a:cxn>
                <a:cxn ang="0">
                  <a:pos x="1" y="52"/>
                </a:cxn>
                <a:cxn ang="0">
                  <a:pos x="0" y="37"/>
                </a:cxn>
                <a:cxn ang="0">
                  <a:pos x="0" y="30"/>
                </a:cxn>
                <a:cxn ang="0">
                  <a:pos x="2" y="21"/>
                </a:cxn>
                <a:cxn ang="0">
                  <a:pos x="6" y="12"/>
                </a:cxn>
                <a:cxn ang="0">
                  <a:pos x="14" y="4"/>
                </a:cxn>
                <a:cxn ang="0">
                  <a:pos x="26" y="0"/>
                </a:cxn>
                <a:cxn ang="0">
                  <a:pos x="36" y="0"/>
                </a:cxn>
                <a:cxn ang="0">
                  <a:pos x="44" y="2"/>
                </a:cxn>
                <a:cxn ang="0">
                  <a:pos x="52" y="7"/>
                </a:cxn>
                <a:cxn ang="0">
                  <a:pos x="58" y="16"/>
                </a:cxn>
                <a:cxn ang="0">
                  <a:pos x="62" y="29"/>
                </a:cxn>
                <a:cxn ang="0">
                  <a:pos x="63" y="44"/>
                </a:cxn>
                <a:cxn ang="0">
                  <a:pos x="17" y="46"/>
                </a:cxn>
                <a:cxn ang="0">
                  <a:pos x="18" y="51"/>
                </a:cxn>
                <a:cxn ang="0">
                  <a:pos x="20" y="55"/>
                </a:cxn>
                <a:cxn ang="0">
                  <a:pos x="23" y="59"/>
                </a:cxn>
                <a:cxn ang="0">
                  <a:pos x="28" y="62"/>
                </a:cxn>
                <a:cxn ang="0">
                  <a:pos x="34" y="62"/>
                </a:cxn>
                <a:cxn ang="0">
                  <a:pos x="36" y="62"/>
                </a:cxn>
                <a:cxn ang="0">
                  <a:pos x="39" y="61"/>
                </a:cxn>
                <a:cxn ang="0">
                  <a:pos x="41" y="59"/>
                </a:cxn>
                <a:cxn ang="0">
                  <a:pos x="43" y="57"/>
                </a:cxn>
                <a:cxn ang="0">
                  <a:pos x="44" y="54"/>
                </a:cxn>
                <a:cxn ang="0">
                  <a:pos x="44" y="29"/>
                </a:cxn>
                <a:cxn ang="0">
                  <a:pos x="43" y="24"/>
                </a:cxn>
                <a:cxn ang="0">
                  <a:pos x="41" y="20"/>
                </a:cxn>
                <a:cxn ang="0">
                  <a:pos x="38" y="17"/>
                </a:cxn>
                <a:cxn ang="0">
                  <a:pos x="34" y="16"/>
                </a:cxn>
                <a:cxn ang="0">
                  <a:pos x="31" y="16"/>
                </a:cxn>
                <a:cxn ang="0">
                  <a:pos x="27" y="16"/>
                </a:cxn>
                <a:cxn ang="0">
                  <a:pos x="24" y="18"/>
                </a:cxn>
                <a:cxn ang="0">
                  <a:pos x="21" y="21"/>
                </a:cxn>
                <a:cxn ang="0">
                  <a:pos x="19" y="25"/>
                </a:cxn>
                <a:cxn ang="0">
                  <a:pos x="18" y="29"/>
                </a:cxn>
              </a:cxnLst>
              <a:rect l="0" t="0" r="r" b="b"/>
              <a:pathLst>
                <a:path w="63" h="78">
                  <a:moveTo>
                    <a:pt x="62" y="54"/>
                  </a:moveTo>
                  <a:lnTo>
                    <a:pt x="61" y="57"/>
                  </a:lnTo>
                  <a:lnTo>
                    <a:pt x="60" y="60"/>
                  </a:lnTo>
                  <a:lnTo>
                    <a:pt x="58" y="63"/>
                  </a:lnTo>
                  <a:lnTo>
                    <a:pt x="57" y="65"/>
                  </a:lnTo>
                  <a:lnTo>
                    <a:pt x="55" y="67"/>
                  </a:lnTo>
                  <a:lnTo>
                    <a:pt x="54" y="69"/>
                  </a:lnTo>
                  <a:lnTo>
                    <a:pt x="52" y="71"/>
                  </a:lnTo>
                  <a:lnTo>
                    <a:pt x="50" y="73"/>
                  </a:lnTo>
                  <a:lnTo>
                    <a:pt x="48" y="74"/>
                  </a:lnTo>
                  <a:lnTo>
                    <a:pt x="46" y="75"/>
                  </a:lnTo>
                  <a:lnTo>
                    <a:pt x="44" y="76"/>
                  </a:lnTo>
                  <a:lnTo>
                    <a:pt x="41" y="77"/>
                  </a:lnTo>
                  <a:lnTo>
                    <a:pt x="39" y="77"/>
                  </a:lnTo>
                  <a:lnTo>
                    <a:pt x="37" y="78"/>
                  </a:lnTo>
                  <a:lnTo>
                    <a:pt x="35" y="78"/>
                  </a:lnTo>
                  <a:lnTo>
                    <a:pt x="33" y="78"/>
                  </a:lnTo>
                  <a:lnTo>
                    <a:pt x="29" y="78"/>
                  </a:lnTo>
                  <a:lnTo>
                    <a:pt x="26" y="77"/>
                  </a:lnTo>
                  <a:lnTo>
                    <a:pt x="23" y="77"/>
                  </a:lnTo>
                  <a:lnTo>
                    <a:pt x="20" y="76"/>
                  </a:lnTo>
                  <a:lnTo>
                    <a:pt x="17" y="75"/>
                  </a:lnTo>
                  <a:lnTo>
                    <a:pt x="14" y="73"/>
                  </a:lnTo>
                  <a:lnTo>
                    <a:pt x="11" y="71"/>
                  </a:lnTo>
                  <a:lnTo>
                    <a:pt x="9" y="69"/>
                  </a:lnTo>
                  <a:lnTo>
                    <a:pt x="7" y="66"/>
                  </a:lnTo>
                  <a:lnTo>
                    <a:pt x="5" y="64"/>
                  </a:lnTo>
                  <a:lnTo>
                    <a:pt x="4" y="60"/>
                  </a:lnTo>
                  <a:lnTo>
                    <a:pt x="2" y="56"/>
                  </a:lnTo>
                  <a:lnTo>
                    <a:pt x="1" y="52"/>
                  </a:lnTo>
                  <a:lnTo>
                    <a:pt x="0" y="48"/>
                  </a:lnTo>
                  <a:lnTo>
                    <a:pt x="0" y="43"/>
                  </a:lnTo>
                  <a:lnTo>
                    <a:pt x="0" y="37"/>
                  </a:lnTo>
                  <a:lnTo>
                    <a:pt x="0" y="35"/>
                  </a:lnTo>
                  <a:lnTo>
                    <a:pt x="0" y="33"/>
                  </a:lnTo>
                  <a:lnTo>
                    <a:pt x="0" y="30"/>
                  </a:lnTo>
                  <a:lnTo>
                    <a:pt x="1" y="27"/>
                  </a:lnTo>
                  <a:lnTo>
                    <a:pt x="1" y="24"/>
                  </a:lnTo>
                  <a:lnTo>
                    <a:pt x="2" y="21"/>
                  </a:lnTo>
                  <a:lnTo>
                    <a:pt x="3" y="18"/>
                  </a:lnTo>
                  <a:lnTo>
                    <a:pt x="5" y="15"/>
                  </a:lnTo>
                  <a:lnTo>
                    <a:pt x="6" y="12"/>
                  </a:lnTo>
                  <a:lnTo>
                    <a:pt x="9" y="9"/>
                  </a:lnTo>
                  <a:lnTo>
                    <a:pt x="11" y="6"/>
                  </a:lnTo>
                  <a:lnTo>
                    <a:pt x="14" y="4"/>
                  </a:lnTo>
                  <a:lnTo>
                    <a:pt x="18" y="2"/>
                  </a:lnTo>
                  <a:lnTo>
                    <a:pt x="22" y="1"/>
                  </a:lnTo>
                  <a:lnTo>
                    <a:pt x="26" y="0"/>
                  </a:lnTo>
                  <a:lnTo>
                    <a:pt x="32" y="0"/>
                  </a:lnTo>
                  <a:lnTo>
                    <a:pt x="34" y="0"/>
                  </a:lnTo>
                  <a:lnTo>
                    <a:pt x="36" y="0"/>
                  </a:lnTo>
                  <a:lnTo>
                    <a:pt x="39" y="0"/>
                  </a:lnTo>
                  <a:lnTo>
                    <a:pt x="42" y="1"/>
                  </a:lnTo>
                  <a:lnTo>
                    <a:pt x="44" y="2"/>
                  </a:lnTo>
                  <a:lnTo>
                    <a:pt x="47" y="4"/>
                  </a:lnTo>
                  <a:lnTo>
                    <a:pt x="49" y="5"/>
                  </a:lnTo>
                  <a:lnTo>
                    <a:pt x="52" y="7"/>
                  </a:lnTo>
                  <a:lnTo>
                    <a:pt x="54" y="10"/>
                  </a:lnTo>
                  <a:lnTo>
                    <a:pt x="56" y="13"/>
                  </a:lnTo>
                  <a:lnTo>
                    <a:pt x="58" y="16"/>
                  </a:lnTo>
                  <a:lnTo>
                    <a:pt x="59" y="20"/>
                  </a:lnTo>
                  <a:lnTo>
                    <a:pt x="61" y="24"/>
                  </a:lnTo>
                  <a:lnTo>
                    <a:pt x="62" y="29"/>
                  </a:lnTo>
                  <a:lnTo>
                    <a:pt x="62" y="34"/>
                  </a:lnTo>
                  <a:lnTo>
                    <a:pt x="63" y="41"/>
                  </a:lnTo>
                  <a:lnTo>
                    <a:pt x="63" y="44"/>
                  </a:lnTo>
                  <a:lnTo>
                    <a:pt x="17" y="44"/>
                  </a:lnTo>
                  <a:lnTo>
                    <a:pt x="17" y="45"/>
                  </a:lnTo>
                  <a:lnTo>
                    <a:pt x="17" y="46"/>
                  </a:lnTo>
                  <a:lnTo>
                    <a:pt x="18" y="48"/>
                  </a:lnTo>
                  <a:lnTo>
                    <a:pt x="18" y="49"/>
                  </a:lnTo>
                  <a:lnTo>
                    <a:pt x="18" y="51"/>
                  </a:lnTo>
                  <a:lnTo>
                    <a:pt x="19" y="52"/>
                  </a:lnTo>
                  <a:lnTo>
                    <a:pt x="19" y="54"/>
                  </a:lnTo>
                  <a:lnTo>
                    <a:pt x="20" y="55"/>
                  </a:lnTo>
                  <a:lnTo>
                    <a:pt x="21" y="57"/>
                  </a:lnTo>
                  <a:lnTo>
                    <a:pt x="22" y="58"/>
                  </a:lnTo>
                  <a:lnTo>
                    <a:pt x="23" y="59"/>
                  </a:lnTo>
                  <a:lnTo>
                    <a:pt x="24" y="60"/>
                  </a:lnTo>
                  <a:lnTo>
                    <a:pt x="26" y="61"/>
                  </a:lnTo>
                  <a:lnTo>
                    <a:pt x="28" y="62"/>
                  </a:lnTo>
                  <a:lnTo>
                    <a:pt x="30" y="62"/>
                  </a:lnTo>
                  <a:lnTo>
                    <a:pt x="33" y="62"/>
                  </a:lnTo>
                  <a:lnTo>
                    <a:pt x="34" y="62"/>
                  </a:lnTo>
                  <a:lnTo>
                    <a:pt x="35" y="62"/>
                  </a:lnTo>
                  <a:lnTo>
                    <a:pt x="35" y="62"/>
                  </a:lnTo>
                  <a:lnTo>
                    <a:pt x="36" y="62"/>
                  </a:lnTo>
                  <a:lnTo>
                    <a:pt x="37" y="61"/>
                  </a:lnTo>
                  <a:lnTo>
                    <a:pt x="38" y="61"/>
                  </a:lnTo>
                  <a:lnTo>
                    <a:pt x="39" y="61"/>
                  </a:lnTo>
                  <a:lnTo>
                    <a:pt x="40" y="60"/>
                  </a:lnTo>
                  <a:lnTo>
                    <a:pt x="40" y="60"/>
                  </a:lnTo>
                  <a:lnTo>
                    <a:pt x="41" y="59"/>
                  </a:lnTo>
                  <a:lnTo>
                    <a:pt x="42" y="58"/>
                  </a:lnTo>
                  <a:lnTo>
                    <a:pt x="42" y="57"/>
                  </a:lnTo>
                  <a:lnTo>
                    <a:pt x="43" y="57"/>
                  </a:lnTo>
                  <a:lnTo>
                    <a:pt x="43" y="56"/>
                  </a:lnTo>
                  <a:lnTo>
                    <a:pt x="44" y="55"/>
                  </a:lnTo>
                  <a:lnTo>
                    <a:pt x="44" y="54"/>
                  </a:lnTo>
                  <a:lnTo>
                    <a:pt x="62" y="54"/>
                  </a:lnTo>
                  <a:close/>
                  <a:moveTo>
                    <a:pt x="45" y="31"/>
                  </a:moveTo>
                  <a:lnTo>
                    <a:pt x="44" y="29"/>
                  </a:lnTo>
                  <a:lnTo>
                    <a:pt x="44" y="27"/>
                  </a:lnTo>
                  <a:lnTo>
                    <a:pt x="44" y="25"/>
                  </a:lnTo>
                  <a:lnTo>
                    <a:pt x="43" y="24"/>
                  </a:lnTo>
                  <a:lnTo>
                    <a:pt x="42" y="22"/>
                  </a:lnTo>
                  <a:lnTo>
                    <a:pt x="41" y="21"/>
                  </a:lnTo>
                  <a:lnTo>
                    <a:pt x="41" y="20"/>
                  </a:lnTo>
                  <a:lnTo>
                    <a:pt x="40" y="19"/>
                  </a:lnTo>
                  <a:lnTo>
                    <a:pt x="39" y="18"/>
                  </a:lnTo>
                  <a:lnTo>
                    <a:pt x="38" y="17"/>
                  </a:lnTo>
                  <a:lnTo>
                    <a:pt x="37" y="17"/>
                  </a:lnTo>
                  <a:lnTo>
                    <a:pt x="36" y="16"/>
                  </a:lnTo>
                  <a:lnTo>
                    <a:pt x="34" y="16"/>
                  </a:lnTo>
                  <a:lnTo>
                    <a:pt x="33" y="16"/>
                  </a:lnTo>
                  <a:lnTo>
                    <a:pt x="32" y="16"/>
                  </a:lnTo>
                  <a:lnTo>
                    <a:pt x="31" y="16"/>
                  </a:lnTo>
                  <a:lnTo>
                    <a:pt x="30" y="16"/>
                  </a:lnTo>
                  <a:lnTo>
                    <a:pt x="28" y="16"/>
                  </a:lnTo>
                  <a:lnTo>
                    <a:pt x="27" y="16"/>
                  </a:lnTo>
                  <a:lnTo>
                    <a:pt x="26" y="17"/>
                  </a:lnTo>
                  <a:lnTo>
                    <a:pt x="25" y="17"/>
                  </a:lnTo>
                  <a:lnTo>
                    <a:pt x="24" y="18"/>
                  </a:lnTo>
                  <a:lnTo>
                    <a:pt x="23" y="19"/>
                  </a:lnTo>
                  <a:lnTo>
                    <a:pt x="22" y="20"/>
                  </a:lnTo>
                  <a:lnTo>
                    <a:pt x="21" y="21"/>
                  </a:lnTo>
                  <a:lnTo>
                    <a:pt x="20" y="22"/>
                  </a:lnTo>
                  <a:lnTo>
                    <a:pt x="20" y="23"/>
                  </a:lnTo>
                  <a:lnTo>
                    <a:pt x="19" y="25"/>
                  </a:lnTo>
                  <a:lnTo>
                    <a:pt x="19" y="26"/>
                  </a:lnTo>
                  <a:lnTo>
                    <a:pt x="18" y="28"/>
                  </a:lnTo>
                  <a:lnTo>
                    <a:pt x="18" y="29"/>
                  </a:lnTo>
                  <a:lnTo>
                    <a:pt x="18" y="31"/>
                  </a:lnTo>
                  <a:lnTo>
                    <a:pt x="45" y="31"/>
                  </a:lnTo>
                  <a:close/>
                </a:path>
              </a:pathLst>
            </a:custGeom>
            <a:solidFill>
              <a:srgbClr val="000000"/>
            </a:solidFill>
            <a:ln w="9525">
              <a:noFill/>
              <a:round/>
              <a:headEnd/>
              <a:tailEnd/>
            </a:ln>
          </p:spPr>
          <p:txBody>
            <a:bodyPr/>
            <a:lstStyle/>
            <a:p>
              <a:endParaRPr lang="en-US"/>
            </a:p>
          </p:txBody>
        </p:sp>
        <p:sp>
          <p:nvSpPr>
            <p:cNvPr id="267" name="Freeform 267"/>
            <p:cNvSpPr>
              <a:spLocks/>
            </p:cNvSpPr>
            <p:nvPr/>
          </p:nvSpPr>
          <p:spPr bwMode="auto">
            <a:xfrm>
              <a:off x="3417" y="3230"/>
              <a:ext cx="60" cy="76"/>
            </a:xfrm>
            <a:custGeom>
              <a:avLst/>
              <a:gdLst/>
              <a:ahLst/>
              <a:cxnLst>
                <a:cxn ang="0">
                  <a:pos x="43" y="76"/>
                </a:cxn>
                <a:cxn ang="0">
                  <a:pos x="42" y="30"/>
                </a:cxn>
                <a:cxn ang="0">
                  <a:pos x="42" y="27"/>
                </a:cxn>
                <a:cxn ang="0">
                  <a:pos x="42" y="25"/>
                </a:cxn>
                <a:cxn ang="0">
                  <a:pos x="41" y="22"/>
                </a:cxn>
                <a:cxn ang="0">
                  <a:pos x="40" y="20"/>
                </a:cxn>
                <a:cxn ang="0">
                  <a:pos x="39" y="18"/>
                </a:cxn>
                <a:cxn ang="0">
                  <a:pos x="36" y="17"/>
                </a:cxn>
                <a:cxn ang="0">
                  <a:pos x="33" y="16"/>
                </a:cxn>
                <a:cxn ang="0">
                  <a:pos x="30" y="16"/>
                </a:cxn>
                <a:cxn ang="0">
                  <a:pos x="27" y="17"/>
                </a:cxn>
                <a:cxn ang="0">
                  <a:pos x="25" y="18"/>
                </a:cxn>
                <a:cxn ang="0">
                  <a:pos x="22" y="19"/>
                </a:cxn>
                <a:cxn ang="0">
                  <a:pos x="21" y="21"/>
                </a:cxn>
                <a:cxn ang="0">
                  <a:pos x="19" y="24"/>
                </a:cxn>
                <a:cxn ang="0">
                  <a:pos x="18" y="27"/>
                </a:cxn>
                <a:cxn ang="0">
                  <a:pos x="18" y="31"/>
                </a:cxn>
                <a:cxn ang="0">
                  <a:pos x="18" y="76"/>
                </a:cxn>
                <a:cxn ang="0">
                  <a:pos x="0" y="2"/>
                </a:cxn>
                <a:cxn ang="0">
                  <a:pos x="17" y="12"/>
                </a:cxn>
                <a:cxn ang="0">
                  <a:pos x="17" y="12"/>
                </a:cxn>
                <a:cxn ang="0">
                  <a:pos x="19" y="10"/>
                </a:cxn>
                <a:cxn ang="0">
                  <a:pos x="20" y="8"/>
                </a:cxn>
                <a:cxn ang="0">
                  <a:pos x="22" y="5"/>
                </a:cxn>
                <a:cxn ang="0">
                  <a:pos x="24" y="3"/>
                </a:cxn>
                <a:cxn ang="0">
                  <a:pos x="27" y="2"/>
                </a:cxn>
                <a:cxn ang="0">
                  <a:pos x="31" y="0"/>
                </a:cxn>
                <a:cxn ang="0">
                  <a:pos x="35" y="0"/>
                </a:cxn>
                <a:cxn ang="0">
                  <a:pos x="39" y="0"/>
                </a:cxn>
                <a:cxn ang="0">
                  <a:pos x="44" y="1"/>
                </a:cxn>
                <a:cxn ang="0">
                  <a:pos x="48" y="2"/>
                </a:cxn>
                <a:cxn ang="0">
                  <a:pos x="52" y="4"/>
                </a:cxn>
                <a:cxn ang="0">
                  <a:pos x="55" y="8"/>
                </a:cxn>
                <a:cxn ang="0">
                  <a:pos x="57" y="11"/>
                </a:cxn>
                <a:cxn ang="0">
                  <a:pos x="59" y="16"/>
                </a:cxn>
                <a:cxn ang="0">
                  <a:pos x="60" y="21"/>
                </a:cxn>
                <a:cxn ang="0">
                  <a:pos x="60" y="76"/>
                </a:cxn>
              </a:cxnLst>
              <a:rect l="0" t="0" r="r" b="b"/>
              <a:pathLst>
                <a:path w="60" h="76">
                  <a:moveTo>
                    <a:pt x="60" y="76"/>
                  </a:moveTo>
                  <a:lnTo>
                    <a:pt x="43" y="76"/>
                  </a:lnTo>
                  <a:lnTo>
                    <a:pt x="43" y="31"/>
                  </a:lnTo>
                  <a:lnTo>
                    <a:pt x="42" y="30"/>
                  </a:lnTo>
                  <a:lnTo>
                    <a:pt x="42" y="29"/>
                  </a:lnTo>
                  <a:lnTo>
                    <a:pt x="42" y="27"/>
                  </a:lnTo>
                  <a:lnTo>
                    <a:pt x="42" y="26"/>
                  </a:lnTo>
                  <a:lnTo>
                    <a:pt x="42" y="25"/>
                  </a:lnTo>
                  <a:lnTo>
                    <a:pt x="42" y="24"/>
                  </a:lnTo>
                  <a:lnTo>
                    <a:pt x="41" y="22"/>
                  </a:lnTo>
                  <a:lnTo>
                    <a:pt x="41" y="21"/>
                  </a:lnTo>
                  <a:lnTo>
                    <a:pt x="40" y="20"/>
                  </a:lnTo>
                  <a:lnTo>
                    <a:pt x="40" y="19"/>
                  </a:lnTo>
                  <a:lnTo>
                    <a:pt x="39" y="18"/>
                  </a:lnTo>
                  <a:lnTo>
                    <a:pt x="38" y="17"/>
                  </a:lnTo>
                  <a:lnTo>
                    <a:pt x="36" y="17"/>
                  </a:lnTo>
                  <a:lnTo>
                    <a:pt x="35" y="16"/>
                  </a:lnTo>
                  <a:lnTo>
                    <a:pt x="33" y="16"/>
                  </a:lnTo>
                  <a:lnTo>
                    <a:pt x="31" y="16"/>
                  </a:lnTo>
                  <a:lnTo>
                    <a:pt x="30" y="16"/>
                  </a:lnTo>
                  <a:lnTo>
                    <a:pt x="28" y="16"/>
                  </a:lnTo>
                  <a:lnTo>
                    <a:pt x="27" y="17"/>
                  </a:lnTo>
                  <a:lnTo>
                    <a:pt x="26" y="17"/>
                  </a:lnTo>
                  <a:lnTo>
                    <a:pt x="25" y="18"/>
                  </a:lnTo>
                  <a:lnTo>
                    <a:pt x="23" y="18"/>
                  </a:lnTo>
                  <a:lnTo>
                    <a:pt x="22" y="19"/>
                  </a:lnTo>
                  <a:lnTo>
                    <a:pt x="22" y="20"/>
                  </a:lnTo>
                  <a:lnTo>
                    <a:pt x="21" y="21"/>
                  </a:lnTo>
                  <a:lnTo>
                    <a:pt x="20" y="23"/>
                  </a:lnTo>
                  <a:lnTo>
                    <a:pt x="19" y="24"/>
                  </a:lnTo>
                  <a:lnTo>
                    <a:pt x="19" y="26"/>
                  </a:lnTo>
                  <a:lnTo>
                    <a:pt x="18" y="27"/>
                  </a:lnTo>
                  <a:lnTo>
                    <a:pt x="18" y="29"/>
                  </a:lnTo>
                  <a:lnTo>
                    <a:pt x="18" y="31"/>
                  </a:lnTo>
                  <a:lnTo>
                    <a:pt x="18" y="33"/>
                  </a:lnTo>
                  <a:lnTo>
                    <a:pt x="18" y="76"/>
                  </a:lnTo>
                  <a:lnTo>
                    <a:pt x="0" y="76"/>
                  </a:lnTo>
                  <a:lnTo>
                    <a:pt x="0" y="2"/>
                  </a:lnTo>
                  <a:lnTo>
                    <a:pt x="17" y="2"/>
                  </a:lnTo>
                  <a:lnTo>
                    <a:pt x="17" y="12"/>
                  </a:lnTo>
                  <a:lnTo>
                    <a:pt x="17" y="12"/>
                  </a:lnTo>
                  <a:lnTo>
                    <a:pt x="17" y="12"/>
                  </a:lnTo>
                  <a:lnTo>
                    <a:pt x="18" y="11"/>
                  </a:lnTo>
                  <a:lnTo>
                    <a:pt x="19" y="10"/>
                  </a:lnTo>
                  <a:lnTo>
                    <a:pt x="19" y="9"/>
                  </a:lnTo>
                  <a:lnTo>
                    <a:pt x="20" y="8"/>
                  </a:lnTo>
                  <a:lnTo>
                    <a:pt x="21" y="6"/>
                  </a:lnTo>
                  <a:lnTo>
                    <a:pt x="22" y="5"/>
                  </a:lnTo>
                  <a:lnTo>
                    <a:pt x="23" y="4"/>
                  </a:lnTo>
                  <a:lnTo>
                    <a:pt x="24" y="3"/>
                  </a:lnTo>
                  <a:lnTo>
                    <a:pt x="26" y="3"/>
                  </a:lnTo>
                  <a:lnTo>
                    <a:pt x="27" y="2"/>
                  </a:lnTo>
                  <a:lnTo>
                    <a:pt x="29" y="1"/>
                  </a:lnTo>
                  <a:lnTo>
                    <a:pt x="31" y="0"/>
                  </a:lnTo>
                  <a:lnTo>
                    <a:pt x="33" y="0"/>
                  </a:lnTo>
                  <a:lnTo>
                    <a:pt x="35" y="0"/>
                  </a:lnTo>
                  <a:lnTo>
                    <a:pt x="37" y="0"/>
                  </a:lnTo>
                  <a:lnTo>
                    <a:pt x="39" y="0"/>
                  </a:lnTo>
                  <a:lnTo>
                    <a:pt x="42" y="0"/>
                  </a:lnTo>
                  <a:lnTo>
                    <a:pt x="44" y="1"/>
                  </a:lnTo>
                  <a:lnTo>
                    <a:pt x="46" y="1"/>
                  </a:lnTo>
                  <a:lnTo>
                    <a:pt x="48" y="2"/>
                  </a:lnTo>
                  <a:lnTo>
                    <a:pt x="50" y="3"/>
                  </a:lnTo>
                  <a:lnTo>
                    <a:pt x="52" y="4"/>
                  </a:lnTo>
                  <a:lnTo>
                    <a:pt x="53" y="6"/>
                  </a:lnTo>
                  <a:lnTo>
                    <a:pt x="55" y="8"/>
                  </a:lnTo>
                  <a:lnTo>
                    <a:pt x="56" y="9"/>
                  </a:lnTo>
                  <a:lnTo>
                    <a:pt x="57" y="11"/>
                  </a:lnTo>
                  <a:lnTo>
                    <a:pt x="58" y="14"/>
                  </a:lnTo>
                  <a:lnTo>
                    <a:pt x="59" y="16"/>
                  </a:lnTo>
                  <a:lnTo>
                    <a:pt x="59" y="19"/>
                  </a:lnTo>
                  <a:lnTo>
                    <a:pt x="60" y="21"/>
                  </a:lnTo>
                  <a:lnTo>
                    <a:pt x="60" y="24"/>
                  </a:lnTo>
                  <a:lnTo>
                    <a:pt x="60" y="76"/>
                  </a:lnTo>
                  <a:close/>
                </a:path>
              </a:pathLst>
            </a:custGeom>
            <a:solidFill>
              <a:srgbClr val="000000"/>
            </a:solidFill>
            <a:ln w="9525">
              <a:noFill/>
              <a:round/>
              <a:headEnd/>
              <a:tailEnd/>
            </a:ln>
          </p:spPr>
          <p:txBody>
            <a:bodyPr/>
            <a:lstStyle/>
            <a:p>
              <a:endParaRPr lang="en-US"/>
            </a:p>
          </p:txBody>
        </p:sp>
        <p:sp>
          <p:nvSpPr>
            <p:cNvPr id="268" name="Freeform 268"/>
            <p:cNvSpPr>
              <a:spLocks/>
            </p:cNvSpPr>
            <p:nvPr/>
          </p:nvSpPr>
          <p:spPr bwMode="auto">
            <a:xfrm>
              <a:off x="3486" y="3212"/>
              <a:ext cx="38" cy="95"/>
            </a:xfrm>
            <a:custGeom>
              <a:avLst/>
              <a:gdLst/>
              <a:ahLst/>
              <a:cxnLst>
                <a:cxn ang="0">
                  <a:pos x="38" y="20"/>
                </a:cxn>
                <a:cxn ang="0">
                  <a:pos x="26" y="34"/>
                </a:cxn>
                <a:cxn ang="0">
                  <a:pos x="26" y="75"/>
                </a:cxn>
                <a:cxn ang="0">
                  <a:pos x="26" y="76"/>
                </a:cxn>
                <a:cxn ang="0">
                  <a:pos x="27" y="77"/>
                </a:cxn>
                <a:cxn ang="0">
                  <a:pos x="27" y="78"/>
                </a:cxn>
                <a:cxn ang="0">
                  <a:pos x="28" y="79"/>
                </a:cxn>
                <a:cxn ang="0">
                  <a:pos x="29" y="79"/>
                </a:cxn>
                <a:cxn ang="0">
                  <a:pos x="30" y="80"/>
                </a:cxn>
                <a:cxn ang="0">
                  <a:pos x="32" y="80"/>
                </a:cxn>
                <a:cxn ang="0">
                  <a:pos x="34" y="80"/>
                </a:cxn>
                <a:cxn ang="0">
                  <a:pos x="34" y="80"/>
                </a:cxn>
                <a:cxn ang="0">
                  <a:pos x="35" y="80"/>
                </a:cxn>
                <a:cxn ang="0">
                  <a:pos x="35" y="80"/>
                </a:cxn>
                <a:cxn ang="0">
                  <a:pos x="36" y="80"/>
                </a:cxn>
                <a:cxn ang="0">
                  <a:pos x="36" y="80"/>
                </a:cxn>
                <a:cxn ang="0">
                  <a:pos x="37" y="80"/>
                </a:cxn>
                <a:cxn ang="0">
                  <a:pos x="37" y="80"/>
                </a:cxn>
                <a:cxn ang="0">
                  <a:pos x="38" y="95"/>
                </a:cxn>
                <a:cxn ang="0">
                  <a:pos x="36" y="95"/>
                </a:cxn>
                <a:cxn ang="0">
                  <a:pos x="35" y="95"/>
                </a:cxn>
                <a:cxn ang="0">
                  <a:pos x="34" y="95"/>
                </a:cxn>
                <a:cxn ang="0">
                  <a:pos x="33" y="95"/>
                </a:cxn>
                <a:cxn ang="0">
                  <a:pos x="32" y="95"/>
                </a:cxn>
                <a:cxn ang="0">
                  <a:pos x="31" y="95"/>
                </a:cxn>
                <a:cxn ang="0">
                  <a:pos x="30" y="95"/>
                </a:cxn>
                <a:cxn ang="0">
                  <a:pos x="29" y="95"/>
                </a:cxn>
                <a:cxn ang="0">
                  <a:pos x="24" y="95"/>
                </a:cxn>
                <a:cxn ang="0">
                  <a:pos x="20" y="94"/>
                </a:cxn>
                <a:cxn ang="0">
                  <a:pos x="16" y="93"/>
                </a:cxn>
                <a:cxn ang="0">
                  <a:pos x="13" y="91"/>
                </a:cxn>
                <a:cxn ang="0">
                  <a:pos x="11" y="89"/>
                </a:cxn>
                <a:cxn ang="0">
                  <a:pos x="10" y="87"/>
                </a:cxn>
                <a:cxn ang="0">
                  <a:pos x="9" y="84"/>
                </a:cxn>
                <a:cxn ang="0">
                  <a:pos x="9" y="80"/>
                </a:cxn>
                <a:cxn ang="0">
                  <a:pos x="9" y="34"/>
                </a:cxn>
                <a:cxn ang="0">
                  <a:pos x="0" y="20"/>
                </a:cxn>
                <a:cxn ang="0">
                  <a:pos x="9" y="0"/>
                </a:cxn>
                <a:cxn ang="0">
                  <a:pos x="26" y="20"/>
                </a:cxn>
              </a:cxnLst>
              <a:rect l="0" t="0" r="r" b="b"/>
              <a:pathLst>
                <a:path w="38" h="95">
                  <a:moveTo>
                    <a:pt x="26" y="20"/>
                  </a:moveTo>
                  <a:lnTo>
                    <a:pt x="38" y="20"/>
                  </a:lnTo>
                  <a:lnTo>
                    <a:pt x="38" y="34"/>
                  </a:lnTo>
                  <a:lnTo>
                    <a:pt x="26" y="34"/>
                  </a:lnTo>
                  <a:lnTo>
                    <a:pt x="26" y="74"/>
                  </a:lnTo>
                  <a:lnTo>
                    <a:pt x="26" y="75"/>
                  </a:lnTo>
                  <a:lnTo>
                    <a:pt x="26" y="75"/>
                  </a:lnTo>
                  <a:lnTo>
                    <a:pt x="26" y="76"/>
                  </a:lnTo>
                  <a:lnTo>
                    <a:pt x="26" y="77"/>
                  </a:lnTo>
                  <a:lnTo>
                    <a:pt x="27" y="77"/>
                  </a:lnTo>
                  <a:lnTo>
                    <a:pt x="27" y="78"/>
                  </a:lnTo>
                  <a:lnTo>
                    <a:pt x="27" y="78"/>
                  </a:lnTo>
                  <a:lnTo>
                    <a:pt x="27" y="79"/>
                  </a:lnTo>
                  <a:lnTo>
                    <a:pt x="28" y="79"/>
                  </a:lnTo>
                  <a:lnTo>
                    <a:pt x="28" y="79"/>
                  </a:lnTo>
                  <a:lnTo>
                    <a:pt x="29" y="79"/>
                  </a:lnTo>
                  <a:lnTo>
                    <a:pt x="29" y="80"/>
                  </a:lnTo>
                  <a:lnTo>
                    <a:pt x="30" y="80"/>
                  </a:lnTo>
                  <a:lnTo>
                    <a:pt x="31" y="80"/>
                  </a:lnTo>
                  <a:lnTo>
                    <a:pt x="32" y="80"/>
                  </a:lnTo>
                  <a:lnTo>
                    <a:pt x="34" y="80"/>
                  </a:lnTo>
                  <a:lnTo>
                    <a:pt x="34" y="80"/>
                  </a:lnTo>
                  <a:lnTo>
                    <a:pt x="34" y="80"/>
                  </a:lnTo>
                  <a:lnTo>
                    <a:pt x="34" y="80"/>
                  </a:lnTo>
                  <a:lnTo>
                    <a:pt x="35" y="80"/>
                  </a:lnTo>
                  <a:lnTo>
                    <a:pt x="35" y="80"/>
                  </a:lnTo>
                  <a:lnTo>
                    <a:pt x="35" y="80"/>
                  </a:lnTo>
                  <a:lnTo>
                    <a:pt x="35" y="80"/>
                  </a:lnTo>
                  <a:lnTo>
                    <a:pt x="36" y="80"/>
                  </a:lnTo>
                  <a:lnTo>
                    <a:pt x="36" y="80"/>
                  </a:lnTo>
                  <a:lnTo>
                    <a:pt x="36" y="80"/>
                  </a:lnTo>
                  <a:lnTo>
                    <a:pt x="36" y="80"/>
                  </a:lnTo>
                  <a:lnTo>
                    <a:pt x="37" y="80"/>
                  </a:lnTo>
                  <a:lnTo>
                    <a:pt x="37" y="80"/>
                  </a:lnTo>
                  <a:lnTo>
                    <a:pt x="37" y="80"/>
                  </a:lnTo>
                  <a:lnTo>
                    <a:pt x="37" y="80"/>
                  </a:lnTo>
                  <a:lnTo>
                    <a:pt x="38" y="80"/>
                  </a:lnTo>
                  <a:lnTo>
                    <a:pt x="38" y="95"/>
                  </a:lnTo>
                  <a:lnTo>
                    <a:pt x="37" y="95"/>
                  </a:lnTo>
                  <a:lnTo>
                    <a:pt x="36" y="95"/>
                  </a:lnTo>
                  <a:lnTo>
                    <a:pt x="36" y="95"/>
                  </a:lnTo>
                  <a:lnTo>
                    <a:pt x="35" y="95"/>
                  </a:lnTo>
                  <a:lnTo>
                    <a:pt x="35" y="95"/>
                  </a:lnTo>
                  <a:lnTo>
                    <a:pt x="34" y="95"/>
                  </a:lnTo>
                  <a:lnTo>
                    <a:pt x="34" y="95"/>
                  </a:lnTo>
                  <a:lnTo>
                    <a:pt x="33" y="95"/>
                  </a:lnTo>
                  <a:lnTo>
                    <a:pt x="33" y="95"/>
                  </a:lnTo>
                  <a:lnTo>
                    <a:pt x="32" y="95"/>
                  </a:lnTo>
                  <a:lnTo>
                    <a:pt x="32" y="95"/>
                  </a:lnTo>
                  <a:lnTo>
                    <a:pt x="31" y="95"/>
                  </a:lnTo>
                  <a:lnTo>
                    <a:pt x="31" y="95"/>
                  </a:lnTo>
                  <a:lnTo>
                    <a:pt x="30" y="95"/>
                  </a:lnTo>
                  <a:lnTo>
                    <a:pt x="30" y="95"/>
                  </a:lnTo>
                  <a:lnTo>
                    <a:pt x="29" y="95"/>
                  </a:lnTo>
                  <a:lnTo>
                    <a:pt x="27" y="95"/>
                  </a:lnTo>
                  <a:lnTo>
                    <a:pt x="24" y="95"/>
                  </a:lnTo>
                  <a:lnTo>
                    <a:pt x="22" y="95"/>
                  </a:lnTo>
                  <a:lnTo>
                    <a:pt x="20" y="94"/>
                  </a:lnTo>
                  <a:lnTo>
                    <a:pt x="18" y="94"/>
                  </a:lnTo>
                  <a:lnTo>
                    <a:pt x="16" y="93"/>
                  </a:lnTo>
                  <a:lnTo>
                    <a:pt x="15" y="92"/>
                  </a:lnTo>
                  <a:lnTo>
                    <a:pt x="13" y="91"/>
                  </a:lnTo>
                  <a:lnTo>
                    <a:pt x="12" y="90"/>
                  </a:lnTo>
                  <a:lnTo>
                    <a:pt x="11" y="89"/>
                  </a:lnTo>
                  <a:lnTo>
                    <a:pt x="11" y="88"/>
                  </a:lnTo>
                  <a:lnTo>
                    <a:pt x="10" y="87"/>
                  </a:lnTo>
                  <a:lnTo>
                    <a:pt x="10" y="85"/>
                  </a:lnTo>
                  <a:lnTo>
                    <a:pt x="9" y="84"/>
                  </a:lnTo>
                  <a:lnTo>
                    <a:pt x="9" y="82"/>
                  </a:lnTo>
                  <a:lnTo>
                    <a:pt x="9" y="80"/>
                  </a:lnTo>
                  <a:lnTo>
                    <a:pt x="9" y="79"/>
                  </a:lnTo>
                  <a:lnTo>
                    <a:pt x="9" y="34"/>
                  </a:lnTo>
                  <a:lnTo>
                    <a:pt x="0" y="34"/>
                  </a:lnTo>
                  <a:lnTo>
                    <a:pt x="0" y="20"/>
                  </a:lnTo>
                  <a:lnTo>
                    <a:pt x="9" y="20"/>
                  </a:lnTo>
                  <a:lnTo>
                    <a:pt x="9" y="0"/>
                  </a:lnTo>
                  <a:lnTo>
                    <a:pt x="26" y="0"/>
                  </a:lnTo>
                  <a:lnTo>
                    <a:pt x="26" y="20"/>
                  </a:lnTo>
                  <a:close/>
                </a:path>
              </a:pathLst>
            </a:custGeom>
            <a:solidFill>
              <a:srgbClr val="000000"/>
            </a:solidFill>
            <a:ln w="9525">
              <a:noFill/>
              <a:round/>
              <a:headEnd/>
              <a:tailEnd/>
            </a:ln>
          </p:spPr>
          <p:txBody>
            <a:bodyPr/>
            <a:lstStyle/>
            <a:p>
              <a:endParaRPr lang="en-US"/>
            </a:p>
          </p:txBody>
        </p:sp>
        <p:sp>
          <p:nvSpPr>
            <p:cNvPr id="269" name="Freeform 269"/>
            <p:cNvSpPr>
              <a:spLocks/>
            </p:cNvSpPr>
            <p:nvPr/>
          </p:nvSpPr>
          <p:spPr bwMode="auto">
            <a:xfrm>
              <a:off x="2406" y="3566"/>
              <a:ext cx="80" cy="105"/>
            </a:xfrm>
            <a:custGeom>
              <a:avLst/>
              <a:gdLst/>
              <a:ahLst/>
              <a:cxnLst>
                <a:cxn ang="0">
                  <a:pos x="60" y="33"/>
                </a:cxn>
                <a:cxn ang="0">
                  <a:pos x="59" y="28"/>
                </a:cxn>
                <a:cxn ang="0">
                  <a:pos x="56" y="24"/>
                </a:cxn>
                <a:cxn ang="0">
                  <a:pos x="52" y="21"/>
                </a:cxn>
                <a:cxn ang="0">
                  <a:pos x="46" y="18"/>
                </a:cxn>
                <a:cxn ang="0">
                  <a:pos x="39" y="18"/>
                </a:cxn>
                <a:cxn ang="0">
                  <a:pos x="34" y="19"/>
                </a:cxn>
                <a:cxn ang="0">
                  <a:pos x="28" y="23"/>
                </a:cxn>
                <a:cxn ang="0">
                  <a:pos x="24" y="29"/>
                </a:cxn>
                <a:cxn ang="0">
                  <a:pos x="20" y="39"/>
                </a:cxn>
                <a:cxn ang="0">
                  <a:pos x="19" y="53"/>
                </a:cxn>
                <a:cxn ang="0">
                  <a:pos x="20" y="63"/>
                </a:cxn>
                <a:cxn ang="0">
                  <a:pos x="22" y="72"/>
                </a:cxn>
                <a:cxn ang="0">
                  <a:pos x="25" y="79"/>
                </a:cxn>
                <a:cxn ang="0">
                  <a:pos x="31" y="84"/>
                </a:cxn>
                <a:cxn ang="0">
                  <a:pos x="38" y="87"/>
                </a:cxn>
                <a:cxn ang="0">
                  <a:pos x="45" y="87"/>
                </a:cxn>
                <a:cxn ang="0">
                  <a:pos x="50" y="85"/>
                </a:cxn>
                <a:cxn ang="0">
                  <a:pos x="54" y="82"/>
                </a:cxn>
                <a:cxn ang="0">
                  <a:pos x="57" y="78"/>
                </a:cxn>
                <a:cxn ang="0">
                  <a:pos x="60" y="73"/>
                </a:cxn>
                <a:cxn ang="0">
                  <a:pos x="80" y="68"/>
                </a:cxn>
                <a:cxn ang="0">
                  <a:pos x="76" y="80"/>
                </a:cxn>
                <a:cxn ang="0">
                  <a:pos x="71" y="90"/>
                </a:cxn>
                <a:cxn ang="0">
                  <a:pos x="64" y="97"/>
                </a:cxn>
                <a:cxn ang="0">
                  <a:pos x="56" y="103"/>
                </a:cxn>
                <a:cxn ang="0">
                  <a:pos x="45" y="105"/>
                </a:cxn>
                <a:cxn ang="0">
                  <a:pos x="32" y="105"/>
                </a:cxn>
                <a:cxn ang="0">
                  <a:pos x="21" y="100"/>
                </a:cxn>
                <a:cxn ang="0">
                  <a:pos x="11" y="92"/>
                </a:cxn>
                <a:cxn ang="0">
                  <a:pos x="5" y="80"/>
                </a:cxn>
                <a:cxn ang="0">
                  <a:pos x="1" y="65"/>
                </a:cxn>
                <a:cxn ang="0">
                  <a:pos x="0" y="46"/>
                </a:cxn>
                <a:cxn ang="0">
                  <a:pos x="3" y="30"/>
                </a:cxn>
                <a:cxn ang="0">
                  <a:pos x="9" y="16"/>
                </a:cxn>
                <a:cxn ang="0">
                  <a:pos x="18" y="7"/>
                </a:cxn>
                <a:cxn ang="0">
                  <a:pos x="29" y="1"/>
                </a:cxn>
                <a:cxn ang="0">
                  <a:pos x="41" y="0"/>
                </a:cxn>
                <a:cxn ang="0">
                  <a:pos x="54" y="2"/>
                </a:cxn>
                <a:cxn ang="0">
                  <a:pos x="64" y="7"/>
                </a:cxn>
                <a:cxn ang="0">
                  <a:pos x="72" y="15"/>
                </a:cxn>
                <a:cxn ang="0">
                  <a:pos x="77" y="23"/>
                </a:cxn>
                <a:cxn ang="0">
                  <a:pos x="79" y="32"/>
                </a:cxn>
              </a:cxnLst>
              <a:rect l="0" t="0" r="r" b="b"/>
              <a:pathLst>
                <a:path w="80" h="105">
                  <a:moveTo>
                    <a:pt x="61" y="35"/>
                  </a:moveTo>
                  <a:lnTo>
                    <a:pt x="60" y="34"/>
                  </a:lnTo>
                  <a:lnTo>
                    <a:pt x="60" y="33"/>
                  </a:lnTo>
                  <a:lnTo>
                    <a:pt x="60" y="31"/>
                  </a:lnTo>
                  <a:lnTo>
                    <a:pt x="59" y="30"/>
                  </a:lnTo>
                  <a:lnTo>
                    <a:pt x="59" y="28"/>
                  </a:lnTo>
                  <a:lnTo>
                    <a:pt x="58" y="27"/>
                  </a:lnTo>
                  <a:lnTo>
                    <a:pt x="57" y="26"/>
                  </a:lnTo>
                  <a:lnTo>
                    <a:pt x="56" y="24"/>
                  </a:lnTo>
                  <a:lnTo>
                    <a:pt x="55" y="23"/>
                  </a:lnTo>
                  <a:lnTo>
                    <a:pt x="54" y="22"/>
                  </a:lnTo>
                  <a:lnTo>
                    <a:pt x="52" y="21"/>
                  </a:lnTo>
                  <a:lnTo>
                    <a:pt x="50" y="20"/>
                  </a:lnTo>
                  <a:lnTo>
                    <a:pt x="48" y="19"/>
                  </a:lnTo>
                  <a:lnTo>
                    <a:pt x="46" y="18"/>
                  </a:lnTo>
                  <a:lnTo>
                    <a:pt x="44" y="18"/>
                  </a:lnTo>
                  <a:lnTo>
                    <a:pt x="41" y="18"/>
                  </a:lnTo>
                  <a:lnTo>
                    <a:pt x="39" y="18"/>
                  </a:lnTo>
                  <a:lnTo>
                    <a:pt x="37" y="18"/>
                  </a:lnTo>
                  <a:lnTo>
                    <a:pt x="36" y="19"/>
                  </a:lnTo>
                  <a:lnTo>
                    <a:pt x="34" y="19"/>
                  </a:lnTo>
                  <a:lnTo>
                    <a:pt x="32" y="20"/>
                  </a:lnTo>
                  <a:lnTo>
                    <a:pt x="30" y="22"/>
                  </a:lnTo>
                  <a:lnTo>
                    <a:pt x="28" y="23"/>
                  </a:lnTo>
                  <a:lnTo>
                    <a:pt x="27" y="25"/>
                  </a:lnTo>
                  <a:lnTo>
                    <a:pt x="25" y="27"/>
                  </a:lnTo>
                  <a:lnTo>
                    <a:pt x="24" y="29"/>
                  </a:lnTo>
                  <a:lnTo>
                    <a:pt x="22" y="32"/>
                  </a:lnTo>
                  <a:lnTo>
                    <a:pt x="21" y="35"/>
                  </a:lnTo>
                  <a:lnTo>
                    <a:pt x="20" y="39"/>
                  </a:lnTo>
                  <a:lnTo>
                    <a:pt x="19" y="43"/>
                  </a:lnTo>
                  <a:lnTo>
                    <a:pt x="19" y="48"/>
                  </a:lnTo>
                  <a:lnTo>
                    <a:pt x="19" y="53"/>
                  </a:lnTo>
                  <a:lnTo>
                    <a:pt x="19" y="56"/>
                  </a:lnTo>
                  <a:lnTo>
                    <a:pt x="19" y="60"/>
                  </a:lnTo>
                  <a:lnTo>
                    <a:pt x="20" y="63"/>
                  </a:lnTo>
                  <a:lnTo>
                    <a:pt x="20" y="66"/>
                  </a:lnTo>
                  <a:lnTo>
                    <a:pt x="21" y="69"/>
                  </a:lnTo>
                  <a:lnTo>
                    <a:pt x="22" y="72"/>
                  </a:lnTo>
                  <a:lnTo>
                    <a:pt x="23" y="74"/>
                  </a:lnTo>
                  <a:lnTo>
                    <a:pt x="24" y="77"/>
                  </a:lnTo>
                  <a:lnTo>
                    <a:pt x="25" y="79"/>
                  </a:lnTo>
                  <a:lnTo>
                    <a:pt x="27" y="81"/>
                  </a:lnTo>
                  <a:lnTo>
                    <a:pt x="29" y="83"/>
                  </a:lnTo>
                  <a:lnTo>
                    <a:pt x="31" y="84"/>
                  </a:lnTo>
                  <a:lnTo>
                    <a:pt x="33" y="85"/>
                  </a:lnTo>
                  <a:lnTo>
                    <a:pt x="36" y="86"/>
                  </a:lnTo>
                  <a:lnTo>
                    <a:pt x="38" y="87"/>
                  </a:lnTo>
                  <a:lnTo>
                    <a:pt x="41" y="87"/>
                  </a:lnTo>
                  <a:lnTo>
                    <a:pt x="43" y="87"/>
                  </a:lnTo>
                  <a:lnTo>
                    <a:pt x="45" y="87"/>
                  </a:lnTo>
                  <a:lnTo>
                    <a:pt x="46" y="86"/>
                  </a:lnTo>
                  <a:lnTo>
                    <a:pt x="48" y="86"/>
                  </a:lnTo>
                  <a:lnTo>
                    <a:pt x="50" y="85"/>
                  </a:lnTo>
                  <a:lnTo>
                    <a:pt x="51" y="84"/>
                  </a:lnTo>
                  <a:lnTo>
                    <a:pt x="53" y="83"/>
                  </a:lnTo>
                  <a:lnTo>
                    <a:pt x="54" y="82"/>
                  </a:lnTo>
                  <a:lnTo>
                    <a:pt x="55" y="81"/>
                  </a:lnTo>
                  <a:lnTo>
                    <a:pt x="56" y="79"/>
                  </a:lnTo>
                  <a:lnTo>
                    <a:pt x="57" y="78"/>
                  </a:lnTo>
                  <a:lnTo>
                    <a:pt x="58" y="76"/>
                  </a:lnTo>
                  <a:lnTo>
                    <a:pt x="59" y="75"/>
                  </a:lnTo>
                  <a:lnTo>
                    <a:pt x="60" y="73"/>
                  </a:lnTo>
                  <a:lnTo>
                    <a:pt x="60" y="70"/>
                  </a:lnTo>
                  <a:lnTo>
                    <a:pt x="61" y="68"/>
                  </a:lnTo>
                  <a:lnTo>
                    <a:pt x="80" y="68"/>
                  </a:lnTo>
                  <a:lnTo>
                    <a:pt x="79" y="72"/>
                  </a:lnTo>
                  <a:lnTo>
                    <a:pt x="78" y="76"/>
                  </a:lnTo>
                  <a:lnTo>
                    <a:pt x="76" y="80"/>
                  </a:lnTo>
                  <a:lnTo>
                    <a:pt x="75" y="83"/>
                  </a:lnTo>
                  <a:lnTo>
                    <a:pt x="73" y="86"/>
                  </a:lnTo>
                  <a:lnTo>
                    <a:pt x="71" y="90"/>
                  </a:lnTo>
                  <a:lnTo>
                    <a:pt x="69" y="92"/>
                  </a:lnTo>
                  <a:lnTo>
                    <a:pt x="67" y="95"/>
                  </a:lnTo>
                  <a:lnTo>
                    <a:pt x="64" y="97"/>
                  </a:lnTo>
                  <a:lnTo>
                    <a:pt x="62" y="99"/>
                  </a:lnTo>
                  <a:lnTo>
                    <a:pt x="59" y="101"/>
                  </a:lnTo>
                  <a:lnTo>
                    <a:pt x="56" y="103"/>
                  </a:lnTo>
                  <a:lnTo>
                    <a:pt x="52" y="104"/>
                  </a:lnTo>
                  <a:lnTo>
                    <a:pt x="49" y="105"/>
                  </a:lnTo>
                  <a:lnTo>
                    <a:pt x="45" y="105"/>
                  </a:lnTo>
                  <a:lnTo>
                    <a:pt x="41" y="105"/>
                  </a:lnTo>
                  <a:lnTo>
                    <a:pt x="36" y="105"/>
                  </a:lnTo>
                  <a:lnTo>
                    <a:pt x="32" y="105"/>
                  </a:lnTo>
                  <a:lnTo>
                    <a:pt x="28" y="104"/>
                  </a:lnTo>
                  <a:lnTo>
                    <a:pt x="24" y="102"/>
                  </a:lnTo>
                  <a:lnTo>
                    <a:pt x="21" y="100"/>
                  </a:lnTo>
                  <a:lnTo>
                    <a:pt x="17" y="98"/>
                  </a:lnTo>
                  <a:lnTo>
                    <a:pt x="14" y="95"/>
                  </a:lnTo>
                  <a:lnTo>
                    <a:pt x="11" y="92"/>
                  </a:lnTo>
                  <a:lnTo>
                    <a:pt x="9" y="88"/>
                  </a:lnTo>
                  <a:lnTo>
                    <a:pt x="7" y="84"/>
                  </a:lnTo>
                  <a:lnTo>
                    <a:pt x="5" y="80"/>
                  </a:lnTo>
                  <a:lnTo>
                    <a:pt x="3" y="75"/>
                  </a:lnTo>
                  <a:lnTo>
                    <a:pt x="2" y="70"/>
                  </a:lnTo>
                  <a:lnTo>
                    <a:pt x="1" y="65"/>
                  </a:lnTo>
                  <a:lnTo>
                    <a:pt x="0" y="59"/>
                  </a:lnTo>
                  <a:lnTo>
                    <a:pt x="0" y="53"/>
                  </a:lnTo>
                  <a:lnTo>
                    <a:pt x="0" y="46"/>
                  </a:lnTo>
                  <a:lnTo>
                    <a:pt x="1" y="40"/>
                  </a:lnTo>
                  <a:lnTo>
                    <a:pt x="2" y="35"/>
                  </a:lnTo>
                  <a:lnTo>
                    <a:pt x="3" y="30"/>
                  </a:lnTo>
                  <a:lnTo>
                    <a:pt x="5" y="25"/>
                  </a:lnTo>
                  <a:lnTo>
                    <a:pt x="7" y="20"/>
                  </a:lnTo>
                  <a:lnTo>
                    <a:pt x="9" y="16"/>
                  </a:lnTo>
                  <a:lnTo>
                    <a:pt x="12" y="13"/>
                  </a:lnTo>
                  <a:lnTo>
                    <a:pt x="15" y="10"/>
                  </a:lnTo>
                  <a:lnTo>
                    <a:pt x="18" y="7"/>
                  </a:lnTo>
                  <a:lnTo>
                    <a:pt x="21" y="5"/>
                  </a:lnTo>
                  <a:lnTo>
                    <a:pt x="25" y="3"/>
                  </a:lnTo>
                  <a:lnTo>
                    <a:pt x="29" y="1"/>
                  </a:lnTo>
                  <a:lnTo>
                    <a:pt x="33" y="0"/>
                  </a:lnTo>
                  <a:lnTo>
                    <a:pt x="37" y="0"/>
                  </a:lnTo>
                  <a:lnTo>
                    <a:pt x="41" y="0"/>
                  </a:lnTo>
                  <a:lnTo>
                    <a:pt x="46" y="0"/>
                  </a:lnTo>
                  <a:lnTo>
                    <a:pt x="50" y="1"/>
                  </a:lnTo>
                  <a:lnTo>
                    <a:pt x="54" y="2"/>
                  </a:lnTo>
                  <a:lnTo>
                    <a:pt x="58" y="3"/>
                  </a:lnTo>
                  <a:lnTo>
                    <a:pt x="61" y="5"/>
                  </a:lnTo>
                  <a:lnTo>
                    <a:pt x="64" y="7"/>
                  </a:lnTo>
                  <a:lnTo>
                    <a:pt x="67" y="9"/>
                  </a:lnTo>
                  <a:lnTo>
                    <a:pt x="70" y="12"/>
                  </a:lnTo>
                  <a:lnTo>
                    <a:pt x="72" y="15"/>
                  </a:lnTo>
                  <a:lnTo>
                    <a:pt x="74" y="17"/>
                  </a:lnTo>
                  <a:lnTo>
                    <a:pt x="75" y="20"/>
                  </a:lnTo>
                  <a:lnTo>
                    <a:pt x="77" y="23"/>
                  </a:lnTo>
                  <a:lnTo>
                    <a:pt x="78" y="26"/>
                  </a:lnTo>
                  <a:lnTo>
                    <a:pt x="79" y="29"/>
                  </a:lnTo>
                  <a:lnTo>
                    <a:pt x="79" y="32"/>
                  </a:lnTo>
                  <a:lnTo>
                    <a:pt x="80" y="35"/>
                  </a:lnTo>
                  <a:lnTo>
                    <a:pt x="61" y="35"/>
                  </a:lnTo>
                  <a:close/>
                </a:path>
              </a:pathLst>
            </a:custGeom>
            <a:solidFill>
              <a:srgbClr val="000000"/>
            </a:solidFill>
            <a:ln w="9525">
              <a:noFill/>
              <a:round/>
              <a:headEnd/>
              <a:tailEnd/>
            </a:ln>
          </p:spPr>
          <p:txBody>
            <a:bodyPr/>
            <a:lstStyle/>
            <a:p>
              <a:endParaRPr lang="en-US"/>
            </a:p>
          </p:txBody>
        </p:sp>
        <p:sp>
          <p:nvSpPr>
            <p:cNvPr id="270" name="Freeform 270"/>
            <p:cNvSpPr>
              <a:spLocks noEditPoints="1"/>
            </p:cNvSpPr>
            <p:nvPr/>
          </p:nvSpPr>
          <p:spPr bwMode="auto">
            <a:xfrm>
              <a:off x="2494" y="3592"/>
              <a:ext cx="68" cy="79"/>
            </a:xfrm>
            <a:custGeom>
              <a:avLst/>
              <a:gdLst/>
              <a:ahLst/>
              <a:cxnLst>
                <a:cxn ang="0">
                  <a:pos x="28" y="78"/>
                </a:cxn>
                <a:cxn ang="0">
                  <a:pos x="18" y="75"/>
                </a:cxn>
                <a:cxn ang="0">
                  <a:pos x="11" y="69"/>
                </a:cxn>
                <a:cxn ang="0">
                  <a:pos x="5" y="60"/>
                </a:cxn>
                <a:cxn ang="0">
                  <a:pos x="1" y="49"/>
                </a:cxn>
                <a:cxn ang="0">
                  <a:pos x="1" y="34"/>
                </a:cxn>
                <a:cxn ang="0">
                  <a:pos x="3" y="22"/>
                </a:cxn>
                <a:cxn ang="0">
                  <a:pos x="8" y="12"/>
                </a:cxn>
                <a:cxn ang="0">
                  <a:pos x="16" y="6"/>
                </a:cxn>
                <a:cxn ang="0">
                  <a:pos x="24" y="2"/>
                </a:cxn>
                <a:cxn ang="0">
                  <a:pos x="34" y="0"/>
                </a:cxn>
                <a:cxn ang="0">
                  <a:pos x="44" y="2"/>
                </a:cxn>
                <a:cxn ang="0">
                  <a:pos x="53" y="6"/>
                </a:cxn>
                <a:cxn ang="0">
                  <a:pos x="60" y="12"/>
                </a:cxn>
                <a:cxn ang="0">
                  <a:pos x="65" y="22"/>
                </a:cxn>
                <a:cxn ang="0">
                  <a:pos x="68" y="34"/>
                </a:cxn>
                <a:cxn ang="0">
                  <a:pos x="67" y="49"/>
                </a:cxn>
                <a:cxn ang="0">
                  <a:pos x="64" y="60"/>
                </a:cxn>
                <a:cxn ang="0">
                  <a:pos x="58" y="69"/>
                </a:cxn>
                <a:cxn ang="0">
                  <a:pos x="50" y="75"/>
                </a:cxn>
                <a:cxn ang="0">
                  <a:pos x="41" y="78"/>
                </a:cxn>
                <a:cxn ang="0">
                  <a:pos x="34" y="17"/>
                </a:cxn>
                <a:cxn ang="0">
                  <a:pos x="28" y="18"/>
                </a:cxn>
                <a:cxn ang="0">
                  <a:pos x="23" y="21"/>
                </a:cxn>
                <a:cxn ang="0">
                  <a:pos x="20" y="26"/>
                </a:cxn>
                <a:cxn ang="0">
                  <a:pos x="19" y="32"/>
                </a:cxn>
                <a:cxn ang="0">
                  <a:pos x="18" y="37"/>
                </a:cxn>
                <a:cxn ang="0">
                  <a:pos x="18" y="43"/>
                </a:cxn>
                <a:cxn ang="0">
                  <a:pos x="19" y="49"/>
                </a:cxn>
                <a:cxn ang="0">
                  <a:pos x="21" y="54"/>
                </a:cxn>
                <a:cxn ang="0">
                  <a:pos x="24" y="59"/>
                </a:cxn>
                <a:cxn ang="0">
                  <a:pos x="30" y="61"/>
                </a:cxn>
                <a:cxn ang="0">
                  <a:pos x="37" y="62"/>
                </a:cxn>
                <a:cxn ang="0">
                  <a:pos x="42" y="60"/>
                </a:cxn>
                <a:cxn ang="0">
                  <a:pos x="46" y="56"/>
                </a:cxn>
                <a:cxn ang="0">
                  <a:pos x="48" y="51"/>
                </a:cxn>
                <a:cxn ang="0">
                  <a:pos x="50" y="45"/>
                </a:cxn>
                <a:cxn ang="0">
                  <a:pos x="50" y="39"/>
                </a:cxn>
                <a:cxn ang="0">
                  <a:pos x="50" y="34"/>
                </a:cxn>
                <a:cxn ang="0">
                  <a:pos x="48" y="28"/>
                </a:cxn>
                <a:cxn ang="0">
                  <a:pos x="46" y="23"/>
                </a:cxn>
                <a:cxn ang="0">
                  <a:pos x="42" y="19"/>
                </a:cxn>
                <a:cxn ang="0">
                  <a:pos x="37" y="17"/>
                </a:cxn>
              </a:cxnLst>
              <a:rect l="0" t="0" r="r" b="b"/>
              <a:pathLst>
                <a:path w="68" h="79">
                  <a:moveTo>
                    <a:pt x="34" y="79"/>
                  </a:moveTo>
                  <a:lnTo>
                    <a:pt x="31" y="79"/>
                  </a:lnTo>
                  <a:lnTo>
                    <a:pt x="28" y="78"/>
                  </a:lnTo>
                  <a:lnTo>
                    <a:pt x="24" y="77"/>
                  </a:lnTo>
                  <a:lnTo>
                    <a:pt x="21" y="76"/>
                  </a:lnTo>
                  <a:lnTo>
                    <a:pt x="18" y="75"/>
                  </a:lnTo>
                  <a:lnTo>
                    <a:pt x="16" y="73"/>
                  </a:lnTo>
                  <a:lnTo>
                    <a:pt x="13" y="71"/>
                  </a:lnTo>
                  <a:lnTo>
                    <a:pt x="11" y="69"/>
                  </a:lnTo>
                  <a:lnTo>
                    <a:pt x="8" y="66"/>
                  </a:lnTo>
                  <a:lnTo>
                    <a:pt x="6" y="64"/>
                  </a:lnTo>
                  <a:lnTo>
                    <a:pt x="5" y="60"/>
                  </a:lnTo>
                  <a:lnTo>
                    <a:pt x="3" y="57"/>
                  </a:lnTo>
                  <a:lnTo>
                    <a:pt x="2" y="53"/>
                  </a:lnTo>
                  <a:lnTo>
                    <a:pt x="1" y="49"/>
                  </a:lnTo>
                  <a:lnTo>
                    <a:pt x="1" y="44"/>
                  </a:lnTo>
                  <a:lnTo>
                    <a:pt x="0" y="39"/>
                  </a:lnTo>
                  <a:lnTo>
                    <a:pt x="1" y="34"/>
                  </a:lnTo>
                  <a:lnTo>
                    <a:pt x="1" y="30"/>
                  </a:lnTo>
                  <a:lnTo>
                    <a:pt x="2" y="26"/>
                  </a:lnTo>
                  <a:lnTo>
                    <a:pt x="3" y="22"/>
                  </a:lnTo>
                  <a:lnTo>
                    <a:pt x="5" y="18"/>
                  </a:lnTo>
                  <a:lnTo>
                    <a:pt x="6" y="15"/>
                  </a:lnTo>
                  <a:lnTo>
                    <a:pt x="8" y="12"/>
                  </a:lnTo>
                  <a:lnTo>
                    <a:pt x="11" y="10"/>
                  </a:lnTo>
                  <a:lnTo>
                    <a:pt x="13" y="8"/>
                  </a:lnTo>
                  <a:lnTo>
                    <a:pt x="16" y="6"/>
                  </a:lnTo>
                  <a:lnTo>
                    <a:pt x="18" y="4"/>
                  </a:lnTo>
                  <a:lnTo>
                    <a:pt x="21" y="3"/>
                  </a:lnTo>
                  <a:lnTo>
                    <a:pt x="24" y="2"/>
                  </a:lnTo>
                  <a:lnTo>
                    <a:pt x="28" y="1"/>
                  </a:lnTo>
                  <a:lnTo>
                    <a:pt x="31" y="0"/>
                  </a:lnTo>
                  <a:lnTo>
                    <a:pt x="34" y="0"/>
                  </a:lnTo>
                  <a:lnTo>
                    <a:pt x="37" y="0"/>
                  </a:lnTo>
                  <a:lnTo>
                    <a:pt x="41" y="1"/>
                  </a:lnTo>
                  <a:lnTo>
                    <a:pt x="44" y="2"/>
                  </a:lnTo>
                  <a:lnTo>
                    <a:pt x="47" y="3"/>
                  </a:lnTo>
                  <a:lnTo>
                    <a:pt x="50" y="4"/>
                  </a:lnTo>
                  <a:lnTo>
                    <a:pt x="53" y="6"/>
                  </a:lnTo>
                  <a:lnTo>
                    <a:pt x="55" y="8"/>
                  </a:lnTo>
                  <a:lnTo>
                    <a:pt x="58" y="10"/>
                  </a:lnTo>
                  <a:lnTo>
                    <a:pt x="60" y="12"/>
                  </a:lnTo>
                  <a:lnTo>
                    <a:pt x="62" y="15"/>
                  </a:lnTo>
                  <a:lnTo>
                    <a:pt x="64" y="18"/>
                  </a:lnTo>
                  <a:lnTo>
                    <a:pt x="65" y="22"/>
                  </a:lnTo>
                  <a:lnTo>
                    <a:pt x="66" y="26"/>
                  </a:lnTo>
                  <a:lnTo>
                    <a:pt x="67" y="30"/>
                  </a:lnTo>
                  <a:lnTo>
                    <a:pt x="68" y="34"/>
                  </a:lnTo>
                  <a:lnTo>
                    <a:pt x="68" y="39"/>
                  </a:lnTo>
                  <a:lnTo>
                    <a:pt x="68" y="44"/>
                  </a:lnTo>
                  <a:lnTo>
                    <a:pt x="67" y="49"/>
                  </a:lnTo>
                  <a:lnTo>
                    <a:pt x="66" y="53"/>
                  </a:lnTo>
                  <a:lnTo>
                    <a:pt x="65" y="57"/>
                  </a:lnTo>
                  <a:lnTo>
                    <a:pt x="64" y="60"/>
                  </a:lnTo>
                  <a:lnTo>
                    <a:pt x="62" y="64"/>
                  </a:lnTo>
                  <a:lnTo>
                    <a:pt x="60" y="66"/>
                  </a:lnTo>
                  <a:lnTo>
                    <a:pt x="58" y="69"/>
                  </a:lnTo>
                  <a:lnTo>
                    <a:pt x="55" y="71"/>
                  </a:lnTo>
                  <a:lnTo>
                    <a:pt x="53" y="73"/>
                  </a:lnTo>
                  <a:lnTo>
                    <a:pt x="50" y="75"/>
                  </a:lnTo>
                  <a:lnTo>
                    <a:pt x="47" y="76"/>
                  </a:lnTo>
                  <a:lnTo>
                    <a:pt x="44" y="77"/>
                  </a:lnTo>
                  <a:lnTo>
                    <a:pt x="41" y="78"/>
                  </a:lnTo>
                  <a:lnTo>
                    <a:pt x="37" y="79"/>
                  </a:lnTo>
                  <a:lnTo>
                    <a:pt x="34" y="79"/>
                  </a:lnTo>
                  <a:close/>
                  <a:moveTo>
                    <a:pt x="34" y="17"/>
                  </a:moveTo>
                  <a:lnTo>
                    <a:pt x="32" y="17"/>
                  </a:lnTo>
                  <a:lnTo>
                    <a:pt x="30" y="17"/>
                  </a:lnTo>
                  <a:lnTo>
                    <a:pt x="28" y="18"/>
                  </a:lnTo>
                  <a:lnTo>
                    <a:pt x="26" y="19"/>
                  </a:lnTo>
                  <a:lnTo>
                    <a:pt x="24" y="20"/>
                  </a:lnTo>
                  <a:lnTo>
                    <a:pt x="23" y="21"/>
                  </a:lnTo>
                  <a:lnTo>
                    <a:pt x="22" y="23"/>
                  </a:lnTo>
                  <a:lnTo>
                    <a:pt x="21" y="25"/>
                  </a:lnTo>
                  <a:lnTo>
                    <a:pt x="20" y="26"/>
                  </a:lnTo>
                  <a:lnTo>
                    <a:pt x="20" y="28"/>
                  </a:lnTo>
                  <a:lnTo>
                    <a:pt x="19" y="30"/>
                  </a:lnTo>
                  <a:lnTo>
                    <a:pt x="19" y="32"/>
                  </a:lnTo>
                  <a:lnTo>
                    <a:pt x="19" y="34"/>
                  </a:lnTo>
                  <a:lnTo>
                    <a:pt x="18" y="36"/>
                  </a:lnTo>
                  <a:lnTo>
                    <a:pt x="18" y="37"/>
                  </a:lnTo>
                  <a:lnTo>
                    <a:pt x="18" y="39"/>
                  </a:lnTo>
                  <a:lnTo>
                    <a:pt x="18" y="41"/>
                  </a:lnTo>
                  <a:lnTo>
                    <a:pt x="18" y="43"/>
                  </a:lnTo>
                  <a:lnTo>
                    <a:pt x="19" y="45"/>
                  </a:lnTo>
                  <a:lnTo>
                    <a:pt x="19" y="47"/>
                  </a:lnTo>
                  <a:lnTo>
                    <a:pt x="19" y="49"/>
                  </a:lnTo>
                  <a:lnTo>
                    <a:pt x="20" y="51"/>
                  </a:lnTo>
                  <a:lnTo>
                    <a:pt x="20" y="53"/>
                  </a:lnTo>
                  <a:lnTo>
                    <a:pt x="21" y="54"/>
                  </a:lnTo>
                  <a:lnTo>
                    <a:pt x="22" y="56"/>
                  </a:lnTo>
                  <a:lnTo>
                    <a:pt x="23" y="57"/>
                  </a:lnTo>
                  <a:lnTo>
                    <a:pt x="24" y="59"/>
                  </a:lnTo>
                  <a:lnTo>
                    <a:pt x="26" y="60"/>
                  </a:lnTo>
                  <a:lnTo>
                    <a:pt x="28" y="61"/>
                  </a:lnTo>
                  <a:lnTo>
                    <a:pt x="30" y="61"/>
                  </a:lnTo>
                  <a:lnTo>
                    <a:pt x="32" y="62"/>
                  </a:lnTo>
                  <a:lnTo>
                    <a:pt x="34" y="62"/>
                  </a:lnTo>
                  <a:lnTo>
                    <a:pt x="37" y="62"/>
                  </a:lnTo>
                  <a:lnTo>
                    <a:pt x="39" y="61"/>
                  </a:lnTo>
                  <a:lnTo>
                    <a:pt x="41" y="61"/>
                  </a:lnTo>
                  <a:lnTo>
                    <a:pt x="42" y="60"/>
                  </a:lnTo>
                  <a:lnTo>
                    <a:pt x="44" y="59"/>
                  </a:lnTo>
                  <a:lnTo>
                    <a:pt x="45" y="57"/>
                  </a:lnTo>
                  <a:lnTo>
                    <a:pt x="46" y="56"/>
                  </a:lnTo>
                  <a:lnTo>
                    <a:pt x="47" y="54"/>
                  </a:lnTo>
                  <a:lnTo>
                    <a:pt x="48" y="53"/>
                  </a:lnTo>
                  <a:lnTo>
                    <a:pt x="48" y="51"/>
                  </a:lnTo>
                  <a:lnTo>
                    <a:pt x="49" y="49"/>
                  </a:lnTo>
                  <a:lnTo>
                    <a:pt x="49" y="47"/>
                  </a:lnTo>
                  <a:lnTo>
                    <a:pt x="50" y="45"/>
                  </a:lnTo>
                  <a:lnTo>
                    <a:pt x="50" y="43"/>
                  </a:lnTo>
                  <a:lnTo>
                    <a:pt x="50" y="41"/>
                  </a:lnTo>
                  <a:lnTo>
                    <a:pt x="50" y="39"/>
                  </a:lnTo>
                  <a:lnTo>
                    <a:pt x="50" y="37"/>
                  </a:lnTo>
                  <a:lnTo>
                    <a:pt x="50" y="36"/>
                  </a:lnTo>
                  <a:lnTo>
                    <a:pt x="50" y="34"/>
                  </a:lnTo>
                  <a:lnTo>
                    <a:pt x="49" y="32"/>
                  </a:lnTo>
                  <a:lnTo>
                    <a:pt x="49" y="30"/>
                  </a:lnTo>
                  <a:lnTo>
                    <a:pt x="48" y="28"/>
                  </a:lnTo>
                  <a:lnTo>
                    <a:pt x="48" y="26"/>
                  </a:lnTo>
                  <a:lnTo>
                    <a:pt x="47" y="25"/>
                  </a:lnTo>
                  <a:lnTo>
                    <a:pt x="46" y="23"/>
                  </a:lnTo>
                  <a:lnTo>
                    <a:pt x="45" y="21"/>
                  </a:lnTo>
                  <a:lnTo>
                    <a:pt x="44" y="20"/>
                  </a:lnTo>
                  <a:lnTo>
                    <a:pt x="42" y="19"/>
                  </a:lnTo>
                  <a:lnTo>
                    <a:pt x="41" y="18"/>
                  </a:lnTo>
                  <a:lnTo>
                    <a:pt x="39" y="17"/>
                  </a:lnTo>
                  <a:lnTo>
                    <a:pt x="37" y="17"/>
                  </a:lnTo>
                  <a:lnTo>
                    <a:pt x="34" y="17"/>
                  </a:lnTo>
                  <a:close/>
                </a:path>
              </a:pathLst>
            </a:custGeom>
            <a:solidFill>
              <a:srgbClr val="000000"/>
            </a:solidFill>
            <a:ln w="9525">
              <a:noFill/>
              <a:round/>
              <a:headEnd/>
              <a:tailEnd/>
            </a:ln>
          </p:spPr>
          <p:txBody>
            <a:bodyPr/>
            <a:lstStyle/>
            <a:p>
              <a:endParaRPr lang="en-US"/>
            </a:p>
          </p:txBody>
        </p:sp>
        <p:sp>
          <p:nvSpPr>
            <p:cNvPr id="271" name="Freeform 271"/>
            <p:cNvSpPr>
              <a:spLocks/>
            </p:cNvSpPr>
            <p:nvPr/>
          </p:nvSpPr>
          <p:spPr bwMode="auto">
            <a:xfrm>
              <a:off x="2574" y="3592"/>
              <a:ext cx="60" cy="77"/>
            </a:xfrm>
            <a:custGeom>
              <a:avLst/>
              <a:gdLst/>
              <a:ahLst/>
              <a:cxnLst>
                <a:cxn ang="0">
                  <a:pos x="43" y="77"/>
                </a:cxn>
                <a:cxn ang="0">
                  <a:pos x="42" y="30"/>
                </a:cxn>
                <a:cxn ang="0">
                  <a:pos x="42" y="28"/>
                </a:cxn>
                <a:cxn ang="0">
                  <a:pos x="42" y="26"/>
                </a:cxn>
                <a:cxn ang="0">
                  <a:pos x="41" y="23"/>
                </a:cxn>
                <a:cxn ang="0">
                  <a:pos x="40" y="21"/>
                </a:cxn>
                <a:cxn ang="0">
                  <a:pos x="39" y="19"/>
                </a:cxn>
                <a:cxn ang="0">
                  <a:pos x="36" y="18"/>
                </a:cxn>
                <a:cxn ang="0">
                  <a:pos x="33" y="17"/>
                </a:cxn>
                <a:cxn ang="0">
                  <a:pos x="30" y="17"/>
                </a:cxn>
                <a:cxn ang="0">
                  <a:pos x="27" y="17"/>
                </a:cxn>
                <a:cxn ang="0">
                  <a:pos x="25" y="18"/>
                </a:cxn>
                <a:cxn ang="0">
                  <a:pos x="23" y="20"/>
                </a:cxn>
                <a:cxn ang="0">
                  <a:pos x="21" y="22"/>
                </a:cxn>
                <a:cxn ang="0">
                  <a:pos x="19" y="25"/>
                </a:cxn>
                <a:cxn ang="0">
                  <a:pos x="18" y="28"/>
                </a:cxn>
                <a:cxn ang="0">
                  <a:pos x="18" y="32"/>
                </a:cxn>
                <a:cxn ang="0">
                  <a:pos x="18" y="77"/>
                </a:cxn>
                <a:cxn ang="0">
                  <a:pos x="0" y="2"/>
                </a:cxn>
                <a:cxn ang="0">
                  <a:pos x="17" y="13"/>
                </a:cxn>
                <a:cxn ang="0">
                  <a:pos x="18" y="12"/>
                </a:cxn>
                <a:cxn ang="0">
                  <a:pos x="19" y="10"/>
                </a:cxn>
                <a:cxn ang="0">
                  <a:pos x="20" y="8"/>
                </a:cxn>
                <a:cxn ang="0">
                  <a:pos x="22" y="6"/>
                </a:cxn>
                <a:cxn ang="0">
                  <a:pos x="24" y="4"/>
                </a:cxn>
                <a:cxn ang="0">
                  <a:pos x="27" y="2"/>
                </a:cxn>
                <a:cxn ang="0">
                  <a:pos x="31" y="1"/>
                </a:cxn>
                <a:cxn ang="0">
                  <a:pos x="35" y="0"/>
                </a:cxn>
                <a:cxn ang="0">
                  <a:pos x="39" y="0"/>
                </a:cxn>
                <a:cxn ang="0">
                  <a:pos x="44" y="1"/>
                </a:cxn>
                <a:cxn ang="0">
                  <a:pos x="48" y="3"/>
                </a:cxn>
                <a:cxn ang="0">
                  <a:pos x="52" y="5"/>
                </a:cxn>
                <a:cxn ang="0">
                  <a:pos x="55" y="8"/>
                </a:cxn>
                <a:cxn ang="0">
                  <a:pos x="57" y="12"/>
                </a:cxn>
                <a:cxn ang="0">
                  <a:pos x="59" y="17"/>
                </a:cxn>
                <a:cxn ang="0">
                  <a:pos x="60" y="22"/>
                </a:cxn>
                <a:cxn ang="0">
                  <a:pos x="60" y="77"/>
                </a:cxn>
              </a:cxnLst>
              <a:rect l="0" t="0" r="r" b="b"/>
              <a:pathLst>
                <a:path w="60" h="77">
                  <a:moveTo>
                    <a:pt x="60" y="77"/>
                  </a:moveTo>
                  <a:lnTo>
                    <a:pt x="43" y="77"/>
                  </a:lnTo>
                  <a:lnTo>
                    <a:pt x="43" y="32"/>
                  </a:lnTo>
                  <a:lnTo>
                    <a:pt x="42" y="30"/>
                  </a:lnTo>
                  <a:lnTo>
                    <a:pt x="42" y="29"/>
                  </a:lnTo>
                  <a:lnTo>
                    <a:pt x="42" y="28"/>
                  </a:lnTo>
                  <a:lnTo>
                    <a:pt x="42" y="27"/>
                  </a:lnTo>
                  <a:lnTo>
                    <a:pt x="42" y="26"/>
                  </a:lnTo>
                  <a:lnTo>
                    <a:pt x="42" y="25"/>
                  </a:lnTo>
                  <a:lnTo>
                    <a:pt x="41" y="23"/>
                  </a:lnTo>
                  <a:lnTo>
                    <a:pt x="41" y="22"/>
                  </a:lnTo>
                  <a:lnTo>
                    <a:pt x="40" y="21"/>
                  </a:lnTo>
                  <a:lnTo>
                    <a:pt x="40" y="20"/>
                  </a:lnTo>
                  <a:lnTo>
                    <a:pt x="39" y="19"/>
                  </a:lnTo>
                  <a:lnTo>
                    <a:pt x="38" y="18"/>
                  </a:lnTo>
                  <a:lnTo>
                    <a:pt x="36" y="18"/>
                  </a:lnTo>
                  <a:lnTo>
                    <a:pt x="35" y="17"/>
                  </a:lnTo>
                  <a:lnTo>
                    <a:pt x="33" y="17"/>
                  </a:lnTo>
                  <a:lnTo>
                    <a:pt x="31" y="17"/>
                  </a:lnTo>
                  <a:lnTo>
                    <a:pt x="30" y="17"/>
                  </a:lnTo>
                  <a:lnTo>
                    <a:pt x="29" y="17"/>
                  </a:lnTo>
                  <a:lnTo>
                    <a:pt x="27" y="17"/>
                  </a:lnTo>
                  <a:lnTo>
                    <a:pt x="26" y="18"/>
                  </a:lnTo>
                  <a:lnTo>
                    <a:pt x="25" y="18"/>
                  </a:lnTo>
                  <a:lnTo>
                    <a:pt x="23" y="19"/>
                  </a:lnTo>
                  <a:lnTo>
                    <a:pt x="23" y="20"/>
                  </a:lnTo>
                  <a:lnTo>
                    <a:pt x="22" y="21"/>
                  </a:lnTo>
                  <a:lnTo>
                    <a:pt x="21" y="22"/>
                  </a:lnTo>
                  <a:lnTo>
                    <a:pt x="20" y="24"/>
                  </a:lnTo>
                  <a:lnTo>
                    <a:pt x="19" y="25"/>
                  </a:lnTo>
                  <a:lnTo>
                    <a:pt x="19" y="26"/>
                  </a:lnTo>
                  <a:lnTo>
                    <a:pt x="18" y="28"/>
                  </a:lnTo>
                  <a:lnTo>
                    <a:pt x="18" y="30"/>
                  </a:lnTo>
                  <a:lnTo>
                    <a:pt x="18" y="32"/>
                  </a:lnTo>
                  <a:lnTo>
                    <a:pt x="18" y="34"/>
                  </a:lnTo>
                  <a:lnTo>
                    <a:pt x="18" y="77"/>
                  </a:lnTo>
                  <a:lnTo>
                    <a:pt x="0" y="77"/>
                  </a:lnTo>
                  <a:lnTo>
                    <a:pt x="0" y="2"/>
                  </a:lnTo>
                  <a:lnTo>
                    <a:pt x="17" y="2"/>
                  </a:lnTo>
                  <a:lnTo>
                    <a:pt x="17" y="13"/>
                  </a:lnTo>
                  <a:lnTo>
                    <a:pt x="17" y="13"/>
                  </a:lnTo>
                  <a:lnTo>
                    <a:pt x="18" y="12"/>
                  </a:lnTo>
                  <a:lnTo>
                    <a:pt x="18" y="11"/>
                  </a:lnTo>
                  <a:lnTo>
                    <a:pt x="19" y="10"/>
                  </a:lnTo>
                  <a:lnTo>
                    <a:pt x="19" y="9"/>
                  </a:lnTo>
                  <a:lnTo>
                    <a:pt x="20" y="8"/>
                  </a:lnTo>
                  <a:lnTo>
                    <a:pt x="21" y="7"/>
                  </a:lnTo>
                  <a:lnTo>
                    <a:pt x="22" y="6"/>
                  </a:lnTo>
                  <a:lnTo>
                    <a:pt x="23" y="5"/>
                  </a:lnTo>
                  <a:lnTo>
                    <a:pt x="24" y="4"/>
                  </a:lnTo>
                  <a:lnTo>
                    <a:pt x="26" y="3"/>
                  </a:lnTo>
                  <a:lnTo>
                    <a:pt x="27" y="2"/>
                  </a:lnTo>
                  <a:lnTo>
                    <a:pt x="29" y="2"/>
                  </a:lnTo>
                  <a:lnTo>
                    <a:pt x="31" y="1"/>
                  </a:lnTo>
                  <a:lnTo>
                    <a:pt x="33" y="1"/>
                  </a:lnTo>
                  <a:lnTo>
                    <a:pt x="35" y="0"/>
                  </a:lnTo>
                  <a:lnTo>
                    <a:pt x="37" y="0"/>
                  </a:lnTo>
                  <a:lnTo>
                    <a:pt x="39" y="0"/>
                  </a:lnTo>
                  <a:lnTo>
                    <a:pt x="42" y="1"/>
                  </a:lnTo>
                  <a:lnTo>
                    <a:pt x="44" y="1"/>
                  </a:lnTo>
                  <a:lnTo>
                    <a:pt x="46" y="2"/>
                  </a:lnTo>
                  <a:lnTo>
                    <a:pt x="48" y="3"/>
                  </a:lnTo>
                  <a:lnTo>
                    <a:pt x="50" y="4"/>
                  </a:lnTo>
                  <a:lnTo>
                    <a:pt x="52" y="5"/>
                  </a:lnTo>
                  <a:lnTo>
                    <a:pt x="53" y="7"/>
                  </a:lnTo>
                  <a:lnTo>
                    <a:pt x="55" y="8"/>
                  </a:lnTo>
                  <a:lnTo>
                    <a:pt x="56" y="10"/>
                  </a:lnTo>
                  <a:lnTo>
                    <a:pt x="57" y="12"/>
                  </a:lnTo>
                  <a:lnTo>
                    <a:pt x="58" y="14"/>
                  </a:lnTo>
                  <a:lnTo>
                    <a:pt x="59" y="17"/>
                  </a:lnTo>
                  <a:lnTo>
                    <a:pt x="59" y="19"/>
                  </a:lnTo>
                  <a:lnTo>
                    <a:pt x="60" y="22"/>
                  </a:lnTo>
                  <a:lnTo>
                    <a:pt x="60" y="25"/>
                  </a:lnTo>
                  <a:lnTo>
                    <a:pt x="60" y="77"/>
                  </a:lnTo>
                  <a:close/>
                </a:path>
              </a:pathLst>
            </a:custGeom>
            <a:solidFill>
              <a:srgbClr val="000000"/>
            </a:solidFill>
            <a:ln w="9525">
              <a:noFill/>
              <a:round/>
              <a:headEnd/>
              <a:tailEnd/>
            </a:ln>
          </p:spPr>
          <p:txBody>
            <a:bodyPr/>
            <a:lstStyle/>
            <a:p>
              <a:endParaRPr lang="en-US"/>
            </a:p>
          </p:txBody>
        </p:sp>
        <p:sp>
          <p:nvSpPr>
            <p:cNvPr id="272" name="Freeform 272"/>
            <p:cNvSpPr>
              <a:spLocks/>
            </p:cNvSpPr>
            <p:nvPr/>
          </p:nvSpPr>
          <p:spPr bwMode="auto">
            <a:xfrm>
              <a:off x="2643" y="3574"/>
              <a:ext cx="38" cy="96"/>
            </a:xfrm>
            <a:custGeom>
              <a:avLst/>
              <a:gdLst/>
              <a:ahLst/>
              <a:cxnLst>
                <a:cxn ang="0">
                  <a:pos x="38" y="20"/>
                </a:cxn>
                <a:cxn ang="0">
                  <a:pos x="27" y="34"/>
                </a:cxn>
                <a:cxn ang="0">
                  <a:pos x="27" y="75"/>
                </a:cxn>
                <a:cxn ang="0">
                  <a:pos x="27" y="77"/>
                </a:cxn>
                <a:cxn ang="0">
                  <a:pos x="27" y="78"/>
                </a:cxn>
                <a:cxn ang="0">
                  <a:pos x="27" y="79"/>
                </a:cxn>
                <a:cxn ang="0">
                  <a:pos x="28" y="79"/>
                </a:cxn>
                <a:cxn ang="0">
                  <a:pos x="29" y="80"/>
                </a:cxn>
                <a:cxn ang="0">
                  <a:pos x="31" y="80"/>
                </a:cxn>
                <a:cxn ang="0">
                  <a:pos x="33" y="81"/>
                </a:cxn>
                <a:cxn ang="0">
                  <a:pos x="34" y="81"/>
                </a:cxn>
                <a:cxn ang="0">
                  <a:pos x="35" y="81"/>
                </a:cxn>
                <a:cxn ang="0">
                  <a:pos x="35" y="81"/>
                </a:cxn>
                <a:cxn ang="0">
                  <a:pos x="35" y="81"/>
                </a:cxn>
                <a:cxn ang="0">
                  <a:pos x="36" y="81"/>
                </a:cxn>
                <a:cxn ang="0">
                  <a:pos x="36" y="80"/>
                </a:cxn>
                <a:cxn ang="0">
                  <a:pos x="37" y="80"/>
                </a:cxn>
                <a:cxn ang="0">
                  <a:pos x="37" y="80"/>
                </a:cxn>
                <a:cxn ang="0">
                  <a:pos x="38" y="96"/>
                </a:cxn>
                <a:cxn ang="0">
                  <a:pos x="36" y="96"/>
                </a:cxn>
                <a:cxn ang="0">
                  <a:pos x="35" y="96"/>
                </a:cxn>
                <a:cxn ang="0">
                  <a:pos x="34" y="96"/>
                </a:cxn>
                <a:cxn ang="0">
                  <a:pos x="33" y="96"/>
                </a:cxn>
                <a:cxn ang="0">
                  <a:pos x="32" y="96"/>
                </a:cxn>
                <a:cxn ang="0">
                  <a:pos x="31" y="96"/>
                </a:cxn>
                <a:cxn ang="0">
                  <a:pos x="30" y="96"/>
                </a:cxn>
                <a:cxn ang="0">
                  <a:pos x="29" y="96"/>
                </a:cxn>
                <a:cxn ang="0">
                  <a:pos x="24" y="96"/>
                </a:cxn>
                <a:cxn ang="0">
                  <a:pos x="20" y="95"/>
                </a:cxn>
                <a:cxn ang="0">
                  <a:pos x="16" y="94"/>
                </a:cxn>
                <a:cxn ang="0">
                  <a:pos x="14" y="92"/>
                </a:cxn>
                <a:cxn ang="0">
                  <a:pos x="11" y="90"/>
                </a:cxn>
                <a:cxn ang="0">
                  <a:pos x="10" y="87"/>
                </a:cxn>
                <a:cxn ang="0">
                  <a:pos x="10" y="84"/>
                </a:cxn>
                <a:cxn ang="0">
                  <a:pos x="9" y="81"/>
                </a:cxn>
                <a:cxn ang="0">
                  <a:pos x="9" y="34"/>
                </a:cxn>
                <a:cxn ang="0">
                  <a:pos x="0" y="20"/>
                </a:cxn>
                <a:cxn ang="0">
                  <a:pos x="9" y="0"/>
                </a:cxn>
                <a:cxn ang="0">
                  <a:pos x="27" y="20"/>
                </a:cxn>
              </a:cxnLst>
              <a:rect l="0" t="0" r="r" b="b"/>
              <a:pathLst>
                <a:path w="38" h="96">
                  <a:moveTo>
                    <a:pt x="27" y="20"/>
                  </a:moveTo>
                  <a:lnTo>
                    <a:pt x="38" y="20"/>
                  </a:lnTo>
                  <a:lnTo>
                    <a:pt x="38" y="34"/>
                  </a:lnTo>
                  <a:lnTo>
                    <a:pt x="27" y="34"/>
                  </a:lnTo>
                  <a:lnTo>
                    <a:pt x="27" y="75"/>
                  </a:lnTo>
                  <a:lnTo>
                    <a:pt x="27" y="75"/>
                  </a:lnTo>
                  <a:lnTo>
                    <a:pt x="27" y="76"/>
                  </a:lnTo>
                  <a:lnTo>
                    <a:pt x="27" y="77"/>
                  </a:lnTo>
                  <a:lnTo>
                    <a:pt x="27" y="77"/>
                  </a:lnTo>
                  <a:lnTo>
                    <a:pt x="27" y="78"/>
                  </a:lnTo>
                  <a:lnTo>
                    <a:pt x="27" y="78"/>
                  </a:lnTo>
                  <a:lnTo>
                    <a:pt x="27" y="79"/>
                  </a:lnTo>
                  <a:lnTo>
                    <a:pt x="28" y="79"/>
                  </a:lnTo>
                  <a:lnTo>
                    <a:pt x="28" y="79"/>
                  </a:lnTo>
                  <a:lnTo>
                    <a:pt x="28" y="80"/>
                  </a:lnTo>
                  <a:lnTo>
                    <a:pt x="29" y="80"/>
                  </a:lnTo>
                  <a:lnTo>
                    <a:pt x="30" y="80"/>
                  </a:lnTo>
                  <a:lnTo>
                    <a:pt x="31" y="80"/>
                  </a:lnTo>
                  <a:lnTo>
                    <a:pt x="32" y="81"/>
                  </a:lnTo>
                  <a:lnTo>
                    <a:pt x="33" y="81"/>
                  </a:lnTo>
                  <a:lnTo>
                    <a:pt x="34" y="81"/>
                  </a:lnTo>
                  <a:lnTo>
                    <a:pt x="34" y="81"/>
                  </a:lnTo>
                  <a:lnTo>
                    <a:pt x="34" y="81"/>
                  </a:lnTo>
                  <a:lnTo>
                    <a:pt x="35" y="81"/>
                  </a:lnTo>
                  <a:lnTo>
                    <a:pt x="35" y="81"/>
                  </a:lnTo>
                  <a:lnTo>
                    <a:pt x="35" y="81"/>
                  </a:lnTo>
                  <a:lnTo>
                    <a:pt x="35" y="81"/>
                  </a:lnTo>
                  <a:lnTo>
                    <a:pt x="35" y="81"/>
                  </a:lnTo>
                  <a:lnTo>
                    <a:pt x="36" y="81"/>
                  </a:lnTo>
                  <a:lnTo>
                    <a:pt x="36" y="81"/>
                  </a:lnTo>
                  <a:lnTo>
                    <a:pt x="36" y="81"/>
                  </a:lnTo>
                  <a:lnTo>
                    <a:pt x="36" y="80"/>
                  </a:lnTo>
                  <a:lnTo>
                    <a:pt x="37" y="80"/>
                  </a:lnTo>
                  <a:lnTo>
                    <a:pt x="37" y="80"/>
                  </a:lnTo>
                  <a:lnTo>
                    <a:pt x="37" y="80"/>
                  </a:lnTo>
                  <a:lnTo>
                    <a:pt x="37" y="80"/>
                  </a:lnTo>
                  <a:lnTo>
                    <a:pt x="38" y="80"/>
                  </a:lnTo>
                  <a:lnTo>
                    <a:pt x="38" y="96"/>
                  </a:lnTo>
                  <a:lnTo>
                    <a:pt x="37" y="96"/>
                  </a:lnTo>
                  <a:lnTo>
                    <a:pt x="36" y="96"/>
                  </a:lnTo>
                  <a:lnTo>
                    <a:pt x="36" y="96"/>
                  </a:lnTo>
                  <a:lnTo>
                    <a:pt x="35" y="96"/>
                  </a:lnTo>
                  <a:lnTo>
                    <a:pt x="35" y="96"/>
                  </a:lnTo>
                  <a:lnTo>
                    <a:pt x="34" y="96"/>
                  </a:lnTo>
                  <a:lnTo>
                    <a:pt x="34" y="96"/>
                  </a:lnTo>
                  <a:lnTo>
                    <a:pt x="33" y="96"/>
                  </a:lnTo>
                  <a:lnTo>
                    <a:pt x="33" y="96"/>
                  </a:lnTo>
                  <a:lnTo>
                    <a:pt x="32" y="96"/>
                  </a:lnTo>
                  <a:lnTo>
                    <a:pt x="32" y="96"/>
                  </a:lnTo>
                  <a:lnTo>
                    <a:pt x="31" y="96"/>
                  </a:lnTo>
                  <a:lnTo>
                    <a:pt x="31" y="96"/>
                  </a:lnTo>
                  <a:lnTo>
                    <a:pt x="30" y="96"/>
                  </a:lnTo>
                  <a:lnTo>
                    <a:pt x="30" y="96"/>
                  </a:lnTo>
                  <a:lnTo>
                    <a:pt x="29" y="96"/>
                  </a:lnTo>
                  <a:lnTo>
                    <a:pt x="27" y="96"/>
                  </a:lnTo>
                  <a:lnTo>
                    <a:pt x="24" y="96"/>
                  </a:lnTo>
                  <a:lnTo>
                    <a:pt x="22" y="95"/>
                  </a:lnTo>
                  <a:lnTo>
                    <a:pt x="20" y="95"/>
                  </a:lnTo>
                  <a:lnTo>
                    <a:pt x="18" y="94"/>
                  </a:lnTo>
                  <a:lnTo>
                    <a:pt x="16" y="94"/>
                  </a:lnTo>
                  <a:lnTo>
                    <a:pt x="15" y="93"/>
                  </a:lnTo>
                  <a:lnTo>
                    <a:pt x="14" y="92"/>
                  </a:lnTo>
                  <a:lnTo>
                    <a:pt x="12" y="91"/>
                  </a:lnTo>
                  <a:lnTo>
                    <a:pt x="11" y="90"/>
                  </a:lnTo>
                  <a:lnTo>
                    <a:pt x="11" y="89"/>
                  </a:lnTo>
                  <a:lnTo>
                    <a:pt x="10" y="87"/>
                  </a:lnTo>
                  <a:lnTo>
                    <a:pt x="10" y="86"/>
                  </a:lnTo>
                  <a:lnTo>
                    <a:pt x="10" y="84"/>
                  </a:lnTo>
                  <a:lnTo>
                    <a:pt x="9" y="83"/>
                  </a:lnTo>
                  <a:lnTo>
                    <a:pt x="9" y="81"/>
                  </a:lnTo>
                  <a:lnTo>
                    <a:pt x="9" y="79"/>
                  </a:lnTo>
                  <a:lnTo>
                    <a:pt x="9" y="34"/>
                  </a:lnTo>
                  <a:lnTo>
                    <a:pt x="0" y="34"/>
                  </a:lnTo>
                  <a:lnTo>
                    <a:pt x="0" y="20"/>
                  </a:lnTo>
                  <a:lnTo>
                    <a:pt x="9" y="20"/>
                  </a:lnTo>
                  <a:lnTo>
                    <a:pt x="9" y="0"/>
                  </a:lnTo>
                  <a:lnTo>
                    <a:pt x="27" y="0"/>
                  </a:lnTo>
                  <a:lnTo>
                    <a:pt x="27" y="20"/>
                  </a:lnTo>
                  <a:close/>
                </a:path>
              </a:pathLst>
            </a:custGeom>
            <a:solidFill>
              <a:srgbClr val="000000"/>
            </a:solidFill>
            <a:ln w="9525">
              <a:noFill/>
              <a:round/>
              <a:headEnd/>
              <a:tailEnd/>
            </a:ln>
          </p:spPr>
          <p:txBody>
            <a:bodyPr/>
            <a:lstStyle/>
            <a:p>
              <a:endParaRPr lang="en-US"/>
            </a:p>
          </p:txBody>
        </p:sp>
        <p:sp>
          <p:nvSpPr>
            <p:cNvPr id="273" name="Freeform 273"/>
            <p:cNvSpPr>
              <a:spLocks/>
            </p:cNvSpPr>
            <p:nvPr/>
          </p:nvSpPr>
          <p:spPr bwMode="auto">
            <a:xfrm>
              <a:off x="2691" y="3592"/>
              <a:ext cx="39" cy="77"/>
            </a:xfrm>
            <a:custGeom>
              <a:avLst/>
              <a:gdLst/>
              <a:ahLst/>
              <a:cxnLst>
                <a:cxn ang="0">
                  <a:pos x="17" y="2"/>
                </a:cxn>
                <a:cxn ang="0">
                  <a:pos x="17" y="15"/>
                </a:cxn>
                <a:cxn ang="0">
                  <a:pos x="19" y="12"/>
                </a:cxn>
                <a:cxn ang="0">
                  <a:pos x="20" y="10"/>
                </a:cxn>
                <a:cxn ang="0">
                  <a:pos x="22" y="7"/>
                </a:cxn>
                <a:cxn ang="0">
                  <a:pos x="24" y="5"/>
                </a:cxn>
                <a:cxn ang="0">
                  <a:pos x="26" y="3"/>
                </a:cxn>
                <a:cxn ang="0">
                  <a:pos x="29" y="2"/>
                </a:cxn>
                <a:cxn ang="0">
                  <a:pos x="32" y="1"/>
                </a:cxn>
                <a:cxn ang="0">
                  <a:pos x="35" y="0"/>
                </a:cxn>
                <a:cxn ang="0">
                  <a:pos x="36" y="0"/>
                </a:cxn>
                <a:cxn ang="0">
                  <a:pos x="36" y="0"/>
                </a:cxn>
                <a:cxn ang="0">
                  <a:pos x="36" y="0"/>
                </a:cxn>
                <a:cxn ang="0">
                  <a:pos x="37" y="0"/>
                </a:cxn>
                <a:cxn ang="0">
                  <a:pos x="37" y="0"/>
                </a:cxn>
                <a:cxn ang="0">
                  <a:pos x="38" y="0"/>
                </a:cxn>
                <a:cxn ang="0">
                  <a:pos x="38" y="0"/>
                </a:cxn>
                <a:cxn ang="0">
                  <a:pos x="39" y="1"/>
                </a:cxn>
                <a:cxn ang="0">
                  <a:pos x="39" y="20"/>
                </a:cxn>
                <a:cxn ang="0">
                  <a:pos x="38" y="20"/>
                </a:cxn>
                <a:cxn ang="0">
                  <a:pos x="37" y="20"/>
                </a:cxn>
                <a:cxn ang="0">
                  <a:pos x="37" y="20"/>
                </a:cxn>
                <a:cxn ang="0">
                  <a:pos x="36" y="20"/>
                </a:cxn>
                <a:cxn ang="0">
                  <a:pos x="35" y="20"/>
                </a:cxn>
                <a:cxn ang="0">
                  <a:pos x="35" y="20"/>
                </a:cxn>
                <a:cxn ang="0">
                  <a:pos x="34" y="20"/>
                </a:cxn>
                <a:cxn ang="0">
                  <a:pos x="31" y="20"/>
                </a:cxn>
                <a:cxn ang="0">
                  <a:pos x="27" y="21"/>
                </a:cxn>
                <a:cxn ang="0">
                  <a:pos x="24" y="23"/>
                </a:cxn>
                <a:cxn ang="0">
                  <a:pos x="22" y="25"/>
                </a:cxn>
                <a:cxn ang="0">
                  <a:pos x="20" y="27"/>
                </a:cxn>
                <a:cxn ang="0">
                  <a:pos x="19" y="30"/>
                </a:cxn>
                <a:cxn ang="0">
                  <a:pos x="18" y="33"/>
                </a:cxn>
                <a:cxn ang="0">
                  <a:pos x="18" y="36"/>
                </a:cxn>
                <a:cxn ang="0">
                  <a:pos x="18" y="77"/>
                </a:cxn>
                <a:cxn ang="0">
                  <a:pos x="0" y="2"/>
                </a:cxn>
              </a:cxnLst>
              <a:rect l="0" t="0" r="r" b="b"/>
              <a:pathLst>
                <a:path w="39" h="77">
                  <a:moveTo>
                    <a:pt x="0" y="2"/>
                  </a:moveTo>
                  <a:lnTo>
                    <a:pt x="17" y="2"/>
                  </a:lnTo>
                  <a:lnTo>
                    <a:pt x="17" y="15"/>
                  </a:lnTo>
                  <a:lnTo>
                    <a:pt x="17" y="15"/>
                  </a:lnTo>
                  <a:lnTo>
                    <a:pt x="18" y="14"/>
                  </a:lnTo>
                  <a:lnTo>
                    <a:pt x="19" y="12"/>
                  </a:lnTo>
                  <a:lnTo>
                    <a:pt x="19" y="11"/>
                  </a:lnTo>
                  <a:lnTo>
                    <a:pt x="20" y="10"/>
                  </a:lnTo>
                  <a:lnTo>
                    <a:pt x="21" y="8"/>
                  </a:lnTo>
                  <a:lnTo>
                    <a:pt x="22" y="7"/>
                  </a:lnTo>
                  <a:lnTo>
                    <a:pt x="23" y="6"/>
                  </a:lnTo>
                  <a:lnTo>
                    <a:pt x="24" y="5"/>
                  </a:lnTo>
                  <a:lnTo>
                    <a:pt x="25" y="4"/>
                  </a:lnTo>
                  <a:lnTo>
                    <a:pt x="26" y="3"/>
                  </a:lnTo>
                  <a:lnTo>
                    <a:pt x="27" y="2"/>
                  </a:lnTo>
                  <a:lnTo>
                    <a:pt x="29" y="2"/>
                  </a:lnTo>
                  <a:lnTo>
                    <a:pt x="30" y="1"/>
                  </a:lnTo>
                  <a:lnTo>
                    <a:pt x="32" y="1"/>
                  </a:lnTo>
                  <a:lnTo>
                    <a:pt x="33" y="0"/>
                  </a:lnTo>
                  <a:lnTo>
                    <a:pt x="35" y="0"/>
                  </a:lnTo>
                  <a:lnTo>
                    <a:pt x="36" y="0"/>
                  </a:lnTo>
                  <a:lnTo>
                    <a:pt x="36" y="0"/>
                  </a:lnTo>
                  <a:lnTo>
                    <a:pt x="36" y="0"/>
                  </a:lnTo>
                  <a:lnTo>
                    <a:pt x="36" y="0"/>
                  </a:lnTo>
                  <a:lnTo>
                    <a:pt x="36" y="0"/>
                  </a:lnTo>
                  <a:lnTo>
                    <a:pt x="36" y="0"/>
                  </a:lnTo>
                  <a:lnTo>
                    <a:pt x="37" y="0"/>
                  </a:lnTo>
                  <a:lnTo>
                    <a:pt x="37" y="0"/>
                  </a:lnTo>
                  <a:lnTo>
                    <a:pt x="37" y="0"/>
                  </a:lnTo>
                  <a:lnTo>
                    <a:pt x="37" y="0"/>
                  </a:lnTo>
                  <a:lnTo>
                    <a:pt x="38" y="0"/>
                  </a:lnTo>
                  <a:lnTo>
                    <a:pt x="38" y="0"/>
                  </a:lnTo>
                  <a:lnTo>
                    <a:pt x="38" y="0"/>
                  </a:lnTo>
                  <a:lnTo>
                    <a:pt x="38" y="0"/>
                  </a:lnTo>
                  <a:lnTo>
                    <a:pt x="39" y="0"/>
                  </a:lnTo>
                  <a:lnTo>
                    <a:pt x="39" y="1"/>
                  </a:lnTo>
                  <a:lnTo>
                    <a:pt x="39" y="21"/>
                  </a:lnTo>
                  <a:lnTo>
                    <a:pt x="39" y="20"/>
                  </a:lnTo>
                  <a:lnTo>
                    <a:pt x="38" y="20"/>
                  </a:lnTo>
                  <a:lnTo>
                    <a:pt x="38" y="20"/>
                  </a:lnTo>
                  <a:lnTo>
                    <a:pt x="38" y="20"/>
                  </a:lnTo>
                  <a:lnTo>
                    <a:pt x="37" y="20"/>
                  </a:lnTo>
                  <a:lnTo>
                    <a:pt x="37" y="20"/>
                  </a:lnTo>
                  <a:lnTo>
                    <a:pt x="37" y="20"/>
                  </a:lnTo>
                  <a:lnTo>
                    <a:pt x="36" y="20"/>
                  </a:lnTo>
                  <a:lnTo>
                    <a:pt x="36" y="20"/>
                  </a:lnTo>
                  <a:lnTo>
                    <a:pt x="36" y="20"/>
                  </a:lnTo>
                  <a:lnTo>
                    <a:pt x="35" y="20"/>
                  </a:lnTo>
                  <a:lnTo>
                    <a:pt x="35" y="20"/>
                  </a:lnTo>
                  <a:lnTo>
                    <a:pt x="35" y="20"/>
                  </a:lnTo>
                  <a:lnTo>
                    <a:pt x="34" y="20"/>
                  </a:lnTo>
                  <a:lnTo>
                    <a:pt x="34" y="20"/>
                  </a:lnTo>
                  <a:lnTo>
                    <a:pt x="34" y="20"/>
                  </a:lnTo>
                  <a:lnTo>
                    <a:pt x="31" y="20"/>
                  </a:lnTo>
                  <a:lnTo>
                    <a:pt x="29" y="21"/>
                  </a:lnTo>
                  <a:lnTo>
                    <a:pt x="27" y="21"/>
                  </a:lnTo>
                  <a:lnTo>
                    <a:pt x="25" y="22"/>
                  </a:lnTo>
                  <a:lnTo>
                    <a:pt x="24" y="23"/>
                  </a:lnTo>
                  <a:lnTo>
                    <a:pt x="23" y="24"/>
                  </a:lnTo>
                  <a:lnTo>
                    <a:pt x="22" y="25"/>
                  </a:lnTo>
                  <a:lnTo>
                    <a:pt x="21" y="26"/>
                  </a:lnTo>
                  <a:lnTo>
                    <a:pt x="20" y="27"/>
                  </a:lnTo>
                  <a:lnTo>
                    <a:pt x="19" y="29"/>
                  </a:lnTo>
                  <a:lnTo>
                    <a:pt x="19" y="30"/>
                  </a:lnTo>
                  <a:lnTo>
                    <a:pt x="18" y="32"/>
                  </a:lnTo>
                  <a:lnTo>
                    <a:pt x="18" y="33"/>
                  </a:lnTo>
                  <a:lnTo>
                    <a:pt x="18" y="35"/>
                  </a:lnTo>
                  <a:lnTo>
                    <a:pt x="18" y="36"/>
                  </a:lnTo>
                  <a:lnTo>
                    <a:pt x="18" y="38"/>
                  </a:lnTo>
                  <a:lnTo>
                    <a:pt x="18" y="77"/>
                  </a:lnTo>
                  <a:lnTo>
                    <a:pt x="0" y="77"/>
                  </a:lnTo>
                  <a:lnTo>
                    <a:pt x="0" y="2"/>
                  </a:lnTo>
                  <a:close/>
                </a:path>
              </a:pathLst>
            </a:custGeom>
            <a:solidFill>
              <a:srgbClr val="000000"/>
            </a:solidFill>
            <a:ln w="9525">
              <a:noFill/>
              <a:round/>
              <a:headEnd/>
              <a:tailEnd/>
            </a:ln>
          </p:spPr>
          <p:txBody>
            <a:bodyPr/>
            <a:lstStyle/>
            <a:p>
              <a:endParaRPr lang="en-US"/>
            </a:p>
          </p:txBody>
        </p:sp>
        <p:sp>
          <p:nvSpPr>
            <p:cNvPr id="274" name="Freeform 274"/>
            <p:cNvSpPr>
              <a:spLocks noEditPoints="1"/>
            </p:cNvSpPr>
            <p:nvPr/>
          </p:nvSpPr>
          <p:spPr bwMode="auto">
            <a:xfrm>
              <a:off x="2736" y="3592"/>
              <a:ext cx="68" cy="79"/>
            </a:xfrm>
            <a:custGeom>
              <a:avLst/>
              <a:gdLst/>
              <a:ahLst/>
              <a:cxnLst>
                <a:cxn ang="0">
                  <a:pos x="27" y="78"/>
                </a:cxn>
                <a:cxn ang="0">
                  <a:pos x="18" y="75"/>
                </a:cxn>
                <a:cxn ang="0">
                  <a:pos x="10" y="69"/>
                </a:cxn>
                <a:cxn ang="0">
                  <a:pos x="4" y="60"/>
                </a:cxn>
                <a:cxn ang="0">
                  <a:pos x="1" y="49"/>
                </a:cxn>
                <a:cxn ang="0">
                  <a:pos x="0" y="34"/>
                </a:cxn>
                <a:cxn ang="0">
                  <a:pos x="3" y="22"/>
                </a:cxn>
                <a:cxn ang="0">
                  <a:pos x="8" y="12"/>
                </a:cxn>
                <a:cxn ang="0">
                  <a:pos x="15" y="6"/>
                </a:cxn>
                <a:cxn ang="0">
                  <a:pos x="24" y="2"/>
                </a:cxn>
                <a:cxn ang="0">
                  <a:pos x="34" y="0"/>
                </a:cxn>
                <a:cxn ang="0">
                  <a:pos x="43" y="2"/>
                </a:cxn>
                <a:cxn ang="0">
                  <a:pos x="52" y="6"/>
                </a:cxn>
                <a:cxn ang="0">
                  <a:pos x="60" y="12"/>
                </a:cxn>
                <a:cxn ang="0">
                  <a:pos x="65" y="22"/>
                </a:cxn>
                <a:cxn ang="0">
                  <a:pos x="67" y="34"/>
                </a:cxn>
                <a:cxn ang="0">
                  <a:pos x="67" y="49"/>
                </a:cxn>
                <a:cxn ang="0">
                  <a:pos x="63" y="60"/>
                </a:cxn>
                <a:cxn ang="0">
                  <a:pos x="57" y="69"/>
                </a:cxn>
                <a:cxn ang="0">
                  <a:pos x="49" y="75"/>
                </a:cxn>
                <a:cxn ang="0">
                  <a:pos x="40" y="78"/>
                </a:cxn>
                <a:cxn ang="0">
                  <a:pos x="34" y="17"/>
                </a:cxn>
                <a:cxn ang="0">
                  <a:pos x="27" y="18"/>
                </a:cxn>
                <a:cxn ang="0">
                  <a:pos x="23" y="21"/>
                </a:cxn>
                <a:cxn ang="0">
                  <a:pos x="20" y="26"/>
                </a:cxn>
                <a:cxn ang="0">
                  <a:pos x="18" y="32"/>
                </a:cxn>
                <a:cxn ang="0">
                  <a:pos x="18" y="37"/>
                </a:cxn>
                <a:cxn ang="0">
                  <a:pos x="18" y="43"/>
                </a:cxn>
                <a:cxn ang="0">
                  <a:pos x="19" y="49"/>
                </a:cxn>
                <a:cxn ang="0">
                  <a:pos x="21" y="54"/>
                </a:cxn>
                <a:cxn ang="0">
                  <a:pos x="24" y="59"/>
                </a:cxn>
                <a:cxn ang="0">
                  <a:pos x="29" y="61"/>
                </a:cxn>
                <a:cxn ang="0">
                  <a:pos x="36" y="62"/>
                </a:cxn>
                <a:cxn ang="0">
                  <a:pos x="42" y="60"/>
                </a:cxn>
                <a:cxn ang="0">
                  <a:pos x="46" y="56"/>
                </a:cxn>
                <a:cxn ang="0">
                  <a:pos x="48" y="51"/>
                </a:cxn>
                <a:cxn ang="0">
                  <a:pos x="49" y="45"/>
                </a:cxn>
                <a:cxn ang="0">
                  <a:pos x="50" y="39"/>
                </a:cxn>
                <a:cxn ang="0">
                  <a:pos x="49" y="34"/>
                </a:cxn>
                <a:cxn ang="0">
                  <a:pos x="48" y="28"/>
                </a:cxn>
                <a:cxn ang="0">
                  <a:pos x="46" y="23"/>
                </a:cxn>
                <a:cxn ang="0">
                  <a:pos x="42" y="19"/>
                </a:cxn>
                <a:cxn ang="0">
                  <a:pos x="36" y="17"/>
                </a:cxn>
              </a:cxnLst>
              <a:rect l="0" t="0" r="r" b="b"/>
              <a:pathLst>
                <a:path w="68" h="79">
                  <a:moveTo>
                    <a:pt x="34" y="79"/>
                  </a:moveTo>
                  <a:lnTo>
                    <a:pt x="30" y="79"/>
                  </a:lnTo>
                  <a:lnTo>
                    <a:pt x="27" y="78"/>
                  </a:lnTo>
                  <a:lnTo>
                    <a:pt x="24" y="77"/>
                  </a:lnTo>
                  <a:lnTo>
                    <a:pt x="21" y="76"/>
                  </a:lnTo>
                  <a:lnTo>
                    <a:pt x="18" y="75"/>
                  </a:lnTo>
                  <a:lnTo>
                    <a:pt x="15" y="73"/>
                  </a:lnTo>
                  <a:lnTo>
                    <a:pt x="13" y="71"/>
                  </a:lnTo>
                  <a:lnTo>
                    <a:pt x="10" y="69"/>
                  </a:lnTo>
                  <a:lnTo>
                    <a:pt x="8" y="66"/>
                  </a:lnTo>
                  <a:lnTo>
                    <a:pt x="6" y="64"/>
                  </a:lnTo>
                  <a:lnTo>
                    <a:pt x="4" y="60"/>
                  </a:lnTo>
                  <a:lnTo>
                    <a:pt x="3" y="57"/>
                  </a:lnTo>
                  <a:lnTo>
                    <a:pt x="2" y="53"/>
                  </a:lnTo>
                  <a:lnTo>
                    <a:pt x="1" y="49"/>
                  </a:lnTo>
                  <a:lnTo>
                    <a:pt x="0" y="44"/>
                  </a:lnTo>
                  <a:lnTo>
                    <a:pt x="0" y="39"/>
                  </a:lnTo>
                  <a:lnTo>
                    <a:pt x="0" y="34"/>
                  </a:lnTo>
                  <a:lnTo>
                    <a:pt x="1" y="30"/>
                  </a:lnTo>
                  <a:lnTo>
                    <a:pt x="2" y="26"/>
                  </a:lnTo>
                  <a:lnTo>
                    <a:pt x="3" y="22"/>
                  </a:lnTo>
                  <a:lnTo>
                    <a:pt x="4" y="18"/>
                  </a:lnTo>
                  <a:lnTo>
                    <a:pt x="6" y="15"/>
                  </a:lnTo>
                  <a:lnTo>
                    <a:pt x="8" y="12"/>
                  </a:lnTo>
                  <a:lnTo>
                    <a:pt x="10" y="10"/>
                  </a:lnTo>
                  <a:lnTo>
                    <a:pt x="13" y="8"/>
                  </a:lnTo>
                  <a:lnTo>
                    <a:pt x="15" y="6"/>
                  </a:lnTo>
                  <a:lnTo>
                    <a:pt x="18" y="4"/>
                  </a:lnTo>
                  <a:lnTo>
                    <a:pt x="21" y="3"/>
                  </a:lnTo>
                  <a:lnTo>
                    <a:pt x="24" y="2"/>
                  </a:lnTo>
                  <a:lnTo>
                    <a:pt x="27" y="1"/>
                  </a:lnTo>
                  <a:lnTo>
                    <a:pt x="30" y="0"/>
                  </a:lnTo>
                  <a:lnTo>
                    <a:pt x="34" y="0"/>
                  </a:lnTo>
                  <a:lnTo>
                    <a:pt x="37" y="0"/>
                  </a:lnTo>
                  <a:lnTo>
                    <a:pt x="40" y="1"/>
                  </a:lnTo>
                  <a:lnTo>
                    <a:pt x="43" y="2"/>
                  </a:lnTo>
                  <a:lnTo>
                    <a:pt x="47" y="3"/>
                  </a:lnTo>
                  <a:lnTo>
                    <a:pt x="49" y="4"/>
                  </a:lnTo>
                  <a:lnTo>
                    <a:pt x="52" y="6"/>
                  </a:lnTo>
                  <a:lnTo>
                    <a:pt x="55" y="8"/>
                  </a:lnTo>
                  <a:lnTo>
                    <a:pt x="57" y="10"/>
                  </a:lnTo>
                  <a:lnTo>
                    <a:pt x="60" y="12"/>
                  </a:lnTo>
                  <a:lnTo>
                    <a:pt x="62" y="15"/>
                  </a:lnTo>
                  <a:lnTo>
                    <a:pt x="63" y="18"/>
                  </a:lnTo>
                  <a:lnTo>
                    <a:pt x="65" y="22"/>
                  </a:lnTo>
                  <a:lnTo>
                    <a:pt x="66" y="26"/>
                  </a:lnTo>
                  <a:lnTo>
                    <a:pt x="67" y="30"/>
                  </a:lnTo>
                  <a:lnTo>
                    <a:pt x="67" y="34"/>
                  </a:lnTo>
                  <a:lnTo>
                    <a:pt x="68" y="39"/>
                  </a:lnTo>
                  <a:lnTo>
                    <a:pt x="67" y="44"/>
                  </a:lnTo>
                  <a:lnTo>
                    <a:pt x="67" y="49"/>
                  </a:lnTo>
                  <a:lnTo>
                    <a:pt x="66" y="53"/>
                  </a:lnTo>
                  <a:lnTo>
                    <a:pt x="65" y="57"/>
                  </a:lnTo>
                  <a:lnTo>
                    <a:pt x="63" y="60"/>
                  </a:lnTo>
                  <a:lnTo>
                    <a:pt x="62" y="64"/>
                  </a:lnTo>
                  <a:lnTo>
                    <a:pt x="60" y="66"/>
                  </a:lnTo>
                  <a:lnTo>
                    <a:pt x="57" y="69"/>
                  </a:lnTo>
                  <a:lnTo>
                    <a:pt x="55" y="71"/>
                  </a:lnTo>
                  <a:lnTo>
                    <a:pt x="52" y="73"/>
                  </a:lnTo>
                  <a:lnTo>
                    <a:pt x="49" y="75"/>
                  </a:lnTo>
                  <a:lnTo>
                    <a:pt x="47" y="76"/>
                  </a:lnTo>
                  <a:lnTo>
                    <a:pt x="43" y="77"/>
                  </a:lnTo>
                  <a:lnTo>
                    <a:pt x="40" y="78"/>
                  </a:lnTo>
                  <a:lnTo>
                    <a:pt x="37" y="79"/>
                  </a:lnTo>
                  <a:lnTo>
                    <a:pt x="34" y="79"/>
                  </a:lnTo>
                  <a:close/>
                  <a:moveTo>
                    <a:pt x="34" y="17"/>
                  </a:moveTo>
                  <a:lnTo>
                    <a:pt x="31" y="17"/>
                  </a:lnTo>
                  <a:lnTo>
                    <a:pt x="29" y="17"/>
                  </a:lnTo>
                  <a:lnTo>
                    <a:pt x="27" y="18"/>
                  </a:lnTo>
                  <a:lnTo>
                    <a:pt x="26" y="19"/>
                  </a:lnTo>
                  <a:lnTo>
                    <a:pt x="24" y="20"/>
                  </a:lnTo>
                  <a:lnTo>
                    <a:pt x="23" y="21"/>
                  </a:lnTo>
                  <a:lnTo>
                    <a:pt x="22" y="23"/>
                  </a:lnTo>
                  <a:lnTo>
                    <a:pt x="21" y="25"/>
                  </a:lnTo>
                  <a:lnTo>
                    <a:pt x="20" y="26"/>
                  </a:lnTo>
                  <a:lnTo>
                    <a:pt x="19" y="28"/>
                  </a:lnTo>
                  <a:lnTo>
                    <a:pt x="19" y="30"/>
                  </a:lnTo>
                  <a:lnTo>
                    <a:pt x="18" y="32"/>
                  </a:lnTo>
                  <a:lnTo>
                    <a:pt x="18" y="34"/>
                  </a:lnTo>
                  <a:lnTo>
                    <a:pt x="18" y="36"/>
                  </a:lnTo>
                  <a:lnTo>
                    <a:pt x="18" y="37"/>
                  </a:lnTo>
                  <a:lnTo>
                    <a:pt x="18" y="39"/>
                  </a:lnTo>
                  <a:lnTo>
                    <a:pt x="18" y="41"/>
                  </a:lnTo>
                  <a:lnTo>
                    <a:pt x="18" y="43"/>
                  </a:lnTo>
                  <a:lnTo>
                    <a:pt x="18" y="45"/>
                  </a:lnTo>
                  <a:lnTo>
                    <a:pt x="18" y="47"/>
                  </a:lnTo>
                  <a:lnTo>
                    <a:pt x="19" y="49"/>
                  </a:lnTo>
                  <a:lnTo>
                    <a:pt x="19" y="51"/>
                  </a:lnTo>
                  <a:lnTo>
                    <a:pt x="20" y="53"/>
                  </a:lnTo>
                  <a:lnTo>
                    <a:pt x="21" y="54"/>
                  </a:lnTo>
                  <a:lnTo>
                    <a:pt x="22" y="56"/>
                  </a:lnTo>
                  <a:lnTo>
                    <a:pt x="23" y="57"/>
                  </a:lnTo>
                  <a:lnTo>
                    <a:pt x="24" y="59"/>
                  </a:lnTo>
                  <a:lnTo>
                    <a:pt x="26" y="60"/>
                  </a:lnTo>
                  <a:lnTo>
                    <a:pt x="27" y="61"/>
                  </a:lnTo>
                  <a:lnTo>
                    <a:pt x="29" y="61"/>
                  </a:lnTo>
                  <a:lnTo>
                    <a:pt x="31" y="62"/>
                  </a:lnTo>
                  <a:lnTo>
                    <a:pt x="34" y="62"/>
                  </a:lnTo>
                  <a:lnTo>
                    <a:pt x="36" y="62"/>
                  </a:lnTo>
                  <a:lnTo>
                    <a:pt x="38" y="61"/>
                  </a:lnTo>
                  <a:lnTo>
                    <a:pt x="40" y="61"/>
                  </a:lnTo>
                  <a:lnTo>
                    <a:pt x="42" y="60"/>
                  </a:lnTo>
                  <a:lnTo>
                    <a:pt x="43" y="59"/>
                  </a:lnTo>
                  <a:lnTo>
                    <a:pt x="45" y="57"/>
                  </a:lnTo>
                  <a:lnTo>
                    <a:pt x="46" y="56"/>
                  </a:lnTo>
                  <a:lnTo>
                    <a:pt x="47" y="54"/>
                  </a:lnTo>
                  <a:lnTo>
                    <a:pt x="48" y="53"/>
                  </a:lnTo>
                  <a:lnTo>
                    <a:pt x="48" y="51"/>
                  </a:lnTo>
                  <a:lnTo>
                    <a:pt x="49" y="49"/>
                  </a:lnTo>
                  <a:lnTo>
                    <a:pt x="49" y="47"/>
                  </a:lnTo>
                  <a:lnTo>
                    <a:pt x="49" y="45"/>
                  </a:lnTo>
                  <a:lnTo>
                    <a:pt x="50" y="43"/>
                  </a:lnTo>
                  <a:lnTo>
                    <a:pt x="50" y="41"/>
                  </a:lnTo>
                  <a:lnTo>
                    <a:pt x="50" y="39"/>
                  </a:lnTo>
                  <a:lnTo>
                    <a:pt x="50" y="37"/>
                  </a:lnTo>
                  <a:lnTo>
                    <a:pt x="50" y="36"/>
                  </a:lnTo>
                  <a:lnTo>
                    <a:pt x="49" y="34"/>
                  </a:lnTo>
                  <a:lnTo>
                    <a:pt x="49" y="32"/>
                  </a:lnTo>
                  <a:lnTo>
                    <a:pt x="49" y="30"/>
                  </a:lnTo>
                  <a:lnTo>
                    <a:pt x="48" y="28"/>
                  </a:lnTo>
                  <a:lnTo>
                    <a:pt x="48" y="26"/>
                  </a:lnTo>
                  <a:lnTo>
                    <a:pt x="47" y="25"/>
                  </a:lnTo>
                  <a:lnTo>
                    <a:pt x="46" y="23"/>
                  </a:lnTo>
                  <a:lnTo>
                    <a:pt x="45" y="21"/>
                  </a:lnTo>
                  <a:lnTo>
                    <a:pt x="43" y="20"/>
                  </a:lnTo>
                  <a:lnTo>
                    <a:pt x="42" y="19"/>
                  </a:lnTo>
                  <a:lnTo>
                    <a:pt x="40" y="18"/>
                  </a:lnTo>
                  <a:lnTo>
                    <a:pt x="38" y="17"/>
                  </a:lnTo>
                  <a:lnTo>
                    <a:pt x="36" y="17"/>
                  </a:lnTo>
                  <a:lnTo>
                    <a:pt x="34" y="17"/>
                  </a:lnTo>
                  <a:close/>
                </a:path>
              </a:pathLst>
            </a:custGeom>
            <a:solidFill>
              <a:srgbClr val="000000"/>
            </a:solidFill>
            <a:ln w="9525">
              <a:noFill/>
              <a:round/>
              <a:headEnd/>
              <a:tailEnd/>
            </a:ln>
          </p:spPr>
          <p:txBody>
            <a:bodyPr/>
            <a:lstStyle/>
            <a:p>
              <a:endParaRPr lang="en-US"/>
            </a:p>
          </p:txBody>
        </p:sp>
        <p:sp>
          <p:nvSpPr>
            <p:cNvPr id="275" name="Rectangle 275"/>
            <p:cNvSpPr>
              <a:spLocks noChangeArrowheads="1"/>
            </p:cNvSpPr>
            <p:nvPr/>
          </p:nvSpPr>
          <p:spPr bwMode="auto">
            <a:xfrm>
              <a:off x="2816" y="3568"/>
              <a:ext cx="18" cy="101"/>
            </a:xfrm>
            <a:prstGeom prst="rect">
              <a:avLst/>
            </a:prstGeom>
            <a:solidFill>
              <a:srgbClr val="000000"/>
            </a:solidFill>
            <a:ln w="9525">
              <a:noFill/>
              <a:miter lim="800000"/>
              <a:headEnd/>
              <a:tailEnd/>
            </a:ln>
          </p:spPr>
          <p:txBody>
            <a:bodyPr/>
            <a:lstStyle/>
            <a:p>
              <a:endParaRPr lang="en-US"/>
            </a:p>
          </p:txBody>
        </p:sp>
        <p:sp>
          <p:nvSpPr>
            <p:cNvPr id="276" name="Freeform 276"/>
            <p:cNvSpPr>
              <a:spLocks/>
            </p:cNvSpPr>
            <p:nvPr/>
          </p:nvSpPr>
          <p:spPr bwMode="auto">
            <a:xfrm>
              <a:off x="2886" y="3568"/>
              <a:ext cx="68" cy="101"/>
            </a:xfrm>
            <a:custGeom>
              <a:avLst/>
              <a:gdLst/>
              <a:ahLst/>
              <a:cxnLst>
                <a:cxn ang="0">
                  <a:pos x="66" y="18"/>
                </a:cxn>
                <a:cxn ang="0">
                  <a:pos x="18" y="18"/>
                </a:cxn>
                <a:cxn ang="0">
                  <a:pos x="18" y="39"/>
                </a:cxn>
                <a:cxn ang="0">
                  <a:pos x="62" y="39"/>
                </a:cxn>
                <a:cxn ang="0">
                  <a:pos x="62" y="57"/>
                </a:cxn>
                <a:cxn ang="0">
                  <a:pos x="18" y="57"/>
                </a:cxn>
                <a:cxn ang="0">
                  <a:pos x="18" y="83"/>
                </a:cxn>
                <a:cxn ang="0">
                  <a:pos x="68" y="83"/>
                </a:cxn>
                <a:cxn ang="0">
                  <a:pos x="68" y="101"/>
                </a:cxn>
                <a:cxn ang="0">
                  <a:pos x="0" y="101"/>
                </a:cxn>
                <a:cxn ang="0">
                  <a:pos x="0" y="0"/>
                </a:cxn>
                <a:cxn ang="0">
                  <a:pos x="66" y="0"/>
                </a:cxn>
                <a:cxn ang="0">
                  <a:pos x="66" y="18"/>
                </a:cxn>
              </a:cxnLst>
              <a:rect l="0" t="0" r="r" b="b"/>
              <a:pathLst>
                <a:path w="68" h="101">
                  <a:moveTo>
                    <a:pt x="66" y="18"/>
                  </a:moveTo>
                  <a:lnTo>
                    <a:pt x="18" y="18"/>
                  </a:lnTo>
                  <a:lnTo>
                    <a:pt x="18" y="39"/>
                  </a:lnTo>
                  <a:lnTo>
                    <a:pt x="62" y="39"/>
                  </a:lnTo>
                  <a:lnTo>
                    <a:pt x="62" y="57"/>
                  </a:lnTo>
                  <a:lnTo>
                    <a:pt x="18" y="57"/>
                  </a:lnTo>
                  <a:lnTo>
                    <a:pt x="18" y="83"/>
                  </a:lnTo>
                  <a:lnTo>
                    <a:pt x="68" y="83"/>
                  </a:lnTo>
                  <a:lnTo>
                    <a:pt x="68" y="101"/>
                  </a:lnTo>
                  <a:lnTo>
                    <a:pt x="0" y="101"/>
                  </a:lnTo>
                  <a:lnTo>
                    <a:pt x="0" y="0"/>
                  </a:lnTo>
                  <a:lnTo>
                    <a:pt x="66" y="0"/>
                  </a:lnTo>
                  <a:lnTo>
                    <a:pt x="66" y="18"/>
                  </a:lnTo>
                  <a:close/>
                </a:path>
              </a:pathLst>
            </a:custGeom>
            <a:solidFill>
              <a:srgbClr val="000000"/>
            </a:solidFill>
            <a:ln w="9525">
              <a:noFill/>
              <a:round/>
              <a:headEnd/>
              <a:tailEnd/>
            </a:ln>
          </p:spPr>
          <p:txBody>
            <a:bodyPr/>
            <a:lstStyle/>
            <a:p>
              <a:endParaRPr lang="en-US"/>
            </a:p>
          </p:txBody>
        </p:sp>
        <p:sp>
          <p:nvSpPr>
            <p:cNvPr id="277" name="Freeform 277"/>
            <p:cNvSpPr>
              <a:spLocks/>
            </p:cNvSpPr>
            <p:nvPr/>
          </p:nvSpPr>
          <p:spPr bwMode="auto">
            <a:xfrm>
              <a:off x="2968" y="3592"/>
              <a:ext cx="60" cy="77"/>
            </a:xfrm>
            <a:custGeom>
              <a:avLst/>
              <a:gdLst/>
              <a:ahLst/>
              <a:cxnLst>
                <a:cxn ang="0">
                  <a:pos x="42" y="77"/>
                </a:cxn>
                <a:cxn ang="0">
                  <a:pos x="42" y="30"/>
                </a:cxn>
                <a:cxn ang="0">
                  <a:pos x="42" y="28"/>
                </a:cxn>
                <a:cxn ang="0">
                  <a:pos x="42" y="26"/>
                </a:cxn>
                <a:cxn ang="0">
                  <a:pos x="41" y="23"/>
                </a:cxn>
                <a:cxn ang="0">
                  <a:pos x="40" y="21"/>
                </a:cxn>
                <a:cxn ang="0">
                  <a:pos x="38" y="19"/>
                </a:cxn>
                <a:cxn ang="0">
                  <a:pos x="36" y="18"/>
                </a:cxn>
                <a:cxn ang="0">
                  <a:pos x="33" y="17"/>
                </a:cxn>
                <a:cxn ang="0">
                  <a:pos x="29" y="17"/>
                </a:cxn>
                <a:cxn ang="0">
                  <a:pos x="27" y="17"/>
                </a:cxn>
                <a:cxn ang="0">
                  <a:pos x="24" y="18"/>
                </a:cxn>
                <a:cxn ang="0">
                  <a:pos x="22" y="20"/>
                </a:cxn>
                <a:cxn ang="0">
                  <a:pos x="20" y="22"/>
                </a:cxn>
                <a:cxn ang="0">
                  <a:pos x="19" y="25"/>
                </a:cxn>
                <a:cxn ang="0">
                  <a:pos x="18" y="28"/>
                </a:cxn>
                <a:cxn ang="0">
                  <a:pos x="17" y="32"/>
                </a:cxn>
                <a:cxn ang="0">
                  <a:pos x="17" y="77"/>
                </a:cxn>
                <a:cxn ang="0">
                  <a:pos x="0" y="2"/>
                </a:cxn>
                <a:cxn ang="0">
                  <a:pos x="17" y="13"/>
                </a:cxn>
                <a:cxn ang="0">
                  <a:pos x="17" y="12"/>
                </a:cxn>
                <a:cxn ang="0">
                  <a:pos x="18" y="10"/>
                </a:cxn>
                <a:cxn ang="0">
                  <a:pos x="20" y="8"/>
                </a:cxn>
                <a:cxn ang="0">
                  <a:pos x="22" y="6"/>
                </a:cxn>
                <a:cxn ang="0">
                  <a:pos x="24" y="4"/>
                </a:cxn>
                <a:cxn ang="0">
                  <a:pos x="27" y="2"/>
                </a:cxn>
                <a:cxn ang="0">
                  <a:pos x="30" y="1"/>
                </a:cxn>
                <a:cxn ang="0">
                  <a:pos x="34" y="0"/>
                </a:cxn>
                <a:cxn ang="0">
                  <a:pos x="39" y="0"/>
                </a:cxn>
                <a:cxn ang="0">
                  <a:pos x="44" y="1"/>
                </a:cxn>
                <a:cxn ang="0">
                  <a:pos x="48" y="3"/>
                </a:cxn>
                <a:cxn ang="0">
                  <a:pos x="51" y="5"/>
                </a:cxn>
                <a:cxn ang="0">
                  <a:pos x="54" y="8"/>
                </a:cxn>
                <a:cxn ang="0">
                  <a:pos x="57" y="12"/>
                </a:cxn>
                <a:cxn ang="0">
                  <a:pos x="59" y="17"/>
                </a:cxn>
                <a:cxn ang="0">
                  <a:pos x="59" y="22"/>
                </a:cxn>
                <a:cxn ang="0">
                  <a:pos x="60" y="77"/>
                </a:cxn>
              </a:cxnLst>
              <a:rect l="0" t="0" r="r" b="b"/>
              <a:pathLst>
                <a:path w="60" h="77">
                  <a:moveTo>
                    <a:pt x="60" y="77"/>
                  </a:moveTo>
                  <a:lnTo>
                    <a:pt x="42" y="77"/>
                  </a:lnTo>
                  <a:lnTo>
                    <a:pt x="42" y="32"/>
                  </a:lnTo>
                  <a:lnTo>
                    <a:pt x="42" y="30"/>
                  </a:lnTo>
                  <a:lnTo>
                    <a:pt x="42" y="29"/>
                  </a:lnTo>
                  <a:lnTo>
                    <a:pt x="42" y="28"/>
                  </a:lnTo>
                  <a:lnTo>
                    <a:pt x="42" y="27"/>
                  </a:lnTo>
                  <a:lnTo>
                    <a:pt x="42" y="26"/>
                  </a:lnTo>
                  <a:lnTo>
                    <a:pt x="41" y="25"/>
                  </a:lnTo>
                  <a:lnTo>
                    <a:pt x="41" y="23"/>
                  </a:lnTo>
                  <a:lnTo>
                    <a:pt x="41" y="22"/>
                  </a:lnTo>
                  <a:lnTo>
                    <a:pt x="40" y="21"/>
                  </a:lnTo>
                  <a:lnTo>
                    <a:pt x="39" y="20"/>
                  </a:lnTo>
                  <a:lnTo>
                    <a:pt x="38" y="19"/>
                  </a:lnTo>
                  <a:lnTo>
                    <a:pt x="37" y="18"/>
                  </a:lnTo>
                  <a:lnTo>
                    <a:pt x="36" y="18"/>
                  </a:lnTo>
                  <a:lnTo>
                    <a:pt x="35" y="17"/>
                  </a:lnTo>
                  <a:lnTo>
                    <a:pt x="33" y="17"/>
                  </a:lnTo>
                  <a:lnTo>
                    <a:pt x="31" y="17"/>
                  </a:lnTo>
                  <a:lnTo>
                    <a:pt x="29" y="17"/>
                  </a:lnTo>
                  <a:lnTo>
                    <a:pt x="28" y="17"/>
                  </a:lnTo>
                  <a:lnTo>
                    <a:pt x="27" y="17"/>
                  </a:lnTo>
                  <a:lnTo>
                    <a:pt x="25" y="18"/>
                  </a:lnTo>
                  <a:lnTo>
                    <a:pt x="24" y="18"/>
                  </a:lnTo>
                  <a:lnTo>
                    <a:pt x="23" y="19"/>
                  </a:lnTo>
                  <a:lnTo>
                    <a:pt x="22" y="20"/>
                  </a:lnTo>
                  <a:lnTo>
                    <a:pt x="21" y="21"/>
                  </a:lnTo>
                  <a:lnTo>
                    <a:pt x="20" y="22"/>
                  </a:lnTo>
                  <a:lnTo>
                    <a:pt x="19" y="24"/>
                  </a:lnTo>
                  <a:lnTo>
                    <a:pt x="19" y="25"/>
                  </a:lnTo>
                  <a:lnTo>
                    <a:pt x="18" y="26"/>
                  </a:lnTo>
                  <a:lnTo>
                    <a:pt x="18" y="28"/>
                  </a:lnTo>
                  <a:lnTo>
                    <a:pt x="17" y="30"/>
                  </a:lnTo>
                  <a:lnTo>
                    <a:pt x="17" y="32"/>
                  </a:lnTo>
                  <a:lnTo>
                    <a:pt x="17" y="34"/>
                  </a:lnTo>
                  <a:lnTo>
                    <a:pt x="17" y="77"/>
                  </a:lnTo>
                  <a:lnTo>
                    <a:pt x="0" y="77"/>
                  </a:lnTo>
                  <a:lnTo>
                    <a:pt x="0" y="2"/>
                  </a:lnTo>
                  <a:lnTo>
                    <a:pt x="17" y="2"/>
                  </a:lnTo>
                  <a:lnTo>
                    <a:pt x="17" y="13"/>
                  </a:lnTo>
                  <a:lnTo>
                    <a:pt x="17" y="13"/>
                  </a:lnTo>
                  <a:lnTo>
                    <a:pt x="17" y="12"/>
                  </a:lnTo>
                  <a:lnTo>
                    <a:pt x="18" y="11"/>
                  </a:lnTo>
                  <a:lnTo>
                    <a:pt x="18" y="10"/>
                  </a:lnTo>
                  <a:lnTo>
                    <a:pt x="19" y="9"/>
                  </a:lnTo>
                  <a:lnTo>
                    <a:pt x="20" y="8"/>
                  </a:lnTo>
                  <a:lnTo>
                    <a:pt x="21" y="7"/>
                  </a:lnTo>
                  <a:lnTo>
                    <a:pt x="22" y="6"/>
                  </a:lnTo>
                  <a:lnTo>
                    <a:pt x="23" y="5"/>
                  </a:lnTo>
                  <a:lnTo>
                    <a:pt x="24" y="4"/>
                  </a:lnTo>
                  <a:lnTo>
                    <a:pt x="25" y="3"/>
                  </a:lnTo>
                  <a:lnTo>
                    <a:pt x="27" y="2"/>
                  </a:lnTo>
                  <a:lnTo>
                    <a:pt x="29" y="2"/>
                  </a:lnTo>
                  <a:lnTo>
                    <a:pt x="30" y="1"/>
                  </a:lnTo>
                  <a:lnTo>
                    <a:pt x="32" y="1"/>
                  </a:lnTo>
                  <a:lnTo>
                    <a:pt x="34" y="0"/>
                  </a:lnTo>
                  <a:lnTo>
                    <a:pt x="37" y="0"/>
                  </a:lnTo>
                  <a:lnTo>
                    <a:pt x="39" y="0"/>
                  </a:lnTo>
                  <a:lnTo>
                    <a:pt x="41" y="1"/>
                  </a:lnTo>
                  <a:lnTo>
                    <a:pt x="44" y="1"/>
                  </a:lnTo>
                  <a:lnTo>
                    <a:pt x="46" y="2"/>
                  </a:lnTo>
                  <a:lnTo>
                    <a:pt x="48" y="3"/>
                  </a:lnTo>
                  <a:lnTo>
                    <a:pt x="50" y="4"/>
                  </a:lnTo>
                  <a:lnTo>
                    <a:pt x="51" y="5"/>
                  </a:lnTo>
                  <a:lnTo>
                    <a:pt x="53" y="7"/>
                  </a:lnTo>
                  <a:lnTo>
                    <a:pt x="54" y="8"/>
                  </a:lnTo>
                  <a:lnTo>
                    <a:pt x="56" y="10"/>
                  </a:lnTo>
                  <a:lnTo>
                    <a:pt x="57" y="12"/>
                  </a:lnTo>
                  <a:lnTo>
                    <a:pt x="58" y="14"/>
                  </a:lnTo>
                  <a:lnTo>
                    <a:pt x="59" y="17"/>
                  </a:lnTo>
                  <a:lnTo>
                    <a:pt x="59" y="19"/>
                  </a:lnTo>
                  <a:lnTo>
                    <a:pt x="59" y="22"/>
                  </a:lnTo>
                  <a:lnTo>
                    <a:pt x="60" y="25"/>
                  </a:lnTo>
                  <a:lnTo>
                    <a:pt x="60" y="77"/>
                  </a:lnTo>
                  <a:close/>
                </a:path>
              </a:pathLst>
            </a:custGeom>
            <a:solidFill>
              <a:srgbClr val="000000"/>
            </a:solidFill>
            <a:ln w="9525">
              <a:noFill/>
              <a:round/>
              <a:headEnd/>
              <a:tailEnd/>
            </a:ln>
          </p:spPr>
          <p:txBody>
            <a:bodyPr/>
            <a:lstStyle/>
            <a:p>
              <a:endParaRPr lang="en-US"/>
            </a:p>
          </p:txBody>
        </p:sp>
        <p:sp>
          <p:nvSpPr>
            <p:cNvPr id="278" name="Freeform 278"/>
            <p:cNvSpPr>
              <a:spLocks/>
            </p:cNvSpPr>
            <p:nvPr/>
          </p:nvSpPr>
          <p:spPr bwMode="auto">
            <a:xfrm>
              <a:off x="3037" y="3594"/>
              <a:ext cx="66" cy="75"/>
            </a:xfrm>
            <a:custGeom>
              <a:avLst/>
              <a:gdLst/>
              <a:ahLst/>
              <a:cxnLst>
                <a:cxn ang="0">
                  <a:pos x="42" y="75"/>
                </a:cxn>
                <a:cxn ang="0">
                  <a:pos x="24" y="75"/>
                </a:cxn>
                <a:cxn ang="0">
                  <a:pos x="0" y="0"/>
                </a:cxn>
                <a:cxn ang="0">
                  <a:pos x="20" y="0"/>
                </a:cxn>
                <a:cxn ang="0">
                  <a:pos x="33" y="55"/>
                </a:cxn>
                <a:cxn ang="0">
                  <a:pos x="34" y="55"/>
                </a:cxn>
                <a:cxn ang="0">
                  <a:pos x="48" y="0"/>
                </a:cxn>
                <a:cxn ang="0">
                  <a:pos x="66" y="0"/>
                </a:cxn>
                <a:cxn ang="0">
                  <a:pos x="42" y="75"/>
                </a:cxn>
              </a:cxnLst>
              <a:rect l="0" t="0" r="r" b="b"/>
              <a:pathLst>
                <a:path w="66" h="75">
                  <a:moveTo>
                    <a:pt x="42" y="75"/>
                  </a:moveTo>
                  <a:lnTo>
                    <a:pt x="24" y="75"/>
                  </a:lnTo>
                  <a:lnTo>
                    <a:pt x="0" y="0"/>
                  </a:lnTo>
                  <a:lnTo>
                    <a:pt x="20" y="0"/>
                  </a:lnTo>
                  <a:lnTo>
                    <a:pt x="33" y="55"/>
                  </a:lnTo>
                  <a:lnTo>
                    <a:pt x="34" y="55"/>
                  </a:lnTo>
                  <a:lnTo>
                    <a:pt x="48" y="0"/>
                  </a:lnTo>
                  <a:lnTo>
                    <a:pt x="66" y="0"/>
                  </a:lnTo>
                  <a:lnTo>
                    <a:pt x="42" y="75"/>
                  </a:lnTo>
                  <a:close/>
                </a:path>
              </a:pathLst>
            </a:custGeom>
            <a:solidFill>
              <a:srgbClr val="000000"/>
            </a:solidFill>
            <a:ln w="9525">
              <a:noFill/>
              <a:round/>
              <a:headEnd/>
              <a:tailEnd/>
            </a:ln>
          </p:spPr>
          <p:txBody>
            <a:bodyPr/>
            <a:lstStyle/>
            <a:p>
              <a:endParaRPr lang="en-US"/>
            </a:p>
          </p:txBody>
        </p:sp>
        <p:sp>
          <p:nvSpPr>
            <p:cNvPr id="279" name="Freeform 279"/>
            <p:cNvSpPr>
              <a:spLocks noEditPoints="1"/>
            </p:cNvSpPr>
            <p:nvPr/>
          </p:nvSpPr>
          <p:spPr bwMode="auto">
            <a:xfrm>
              <a:off x="3113" y="3567"/>
              <a:ext cx="18" cy="102"/>
            </a:xfrm>
            <a:custGeom>
              <a:avLst/>
              <a:gdLst/>
              <a:ahLst/>
              <a:cxnLst>
                <a:cxn ang="0">
                  <a:pos x="18" y="27"/>
                </a:cxn>
                <a:cxn ang="0">
                  <a:pos x="18" y="102"/>
                </a:cxn>
                <a:cxn ang="0">
                  <a:pos x="0" y="102"/>
                </a:cxn>
                <a:cxn ang="0">
                  <a:pos x="0" y="27"/>
                </a:cxn>
                <a:cxn ang="0">
                  <a:pos x="18" y="27"/>
                </a:cxn>
                <a:cxn ang="0">
                  <a:pos x="18" y="19"/>
                </a:cxn>
                <a:cxn ang="0">
                  <a:pos x="0" y="19"/>
                </a:cxn>
                <a:cxn ang="0">
                  <a:pos x="0" y="0"/>
                </a:cxn>
                <a:cxn ang="0">
                  <a:pos x="18" y="0"/>
                </a:cxn>
                <a:cxn ang="0">
                  <a:pos x="18" y="19"/>
                </a:cxn>
              </a:cxnLst>
              <a:rect l="0" t="0" r="r" b="b"/>
              <a:pathLst>
                <a:path w="18" h="102">
                  <a:moveTo>
                    <a:pt x="18" y="27"/>
                  </a:moveTo>
                  <a:lnTo>
                    <a:pt x="18" y="102"/>
                  </a:lnTo>
                  <a:lnTo>
                    <a:pt x="0" y="102"/>
                  </a:lnTo>
                  <a:lnTo>
                    <a:pt x="0" y="27"/>
                  </a:lnTo>
                  <a:lnTo>
                    <a:pt x="18" y="27"/>
                  </a:lnTo>
                  <a:close/>
                  <a:moveTo>
                    <a:pt x="18" y="19"/>
                  </a:moveTo>
                  <a:lnTo>
                    <a:pt x="0" y="19"/>
                  </a:lnTo>
                  <a:lnTo>
                    <a:pt x="0" y="0"/>
                  </a:lnTo>
                  <a:lnTo>
                    <a:pt x="18" y="0"/>
                  </a:lnTo>
                  <a:lnTo>
                    <a:pt x="18" y="19"/>
                  </a:lnTo>
                  <a:close/>
                </a:path>
              </a:pathLst>
            </a:custGeom>
            <a:solidFill>
              <a:srgbClr val="000000"/>
            </a:solidFill>
            <a:ln w="9525">
              <a:noFill/>
              <a:round/>
              <a:headEnd/>
              <a:tailEnd/>
            </a:ln>
          </p:spPr>
          <p:txBody>
            <a:bodyPr/>
            <a:lstStyle/>
            <a:p>
              <a:endParaRPr lang="en-US"/>
            </a:p>
          </p:txBody>
        </p:sp>
        <p:sp>
          <p:nvSpPr>
            <p:cNvPr id="280" name="Freeform 280"/>
            <p:cNvSpPr>
              <a:spLocks/>
            </p:cNvSpPr>
            <p:nvPr/>
          </p:nvSpPr>
          <p:spPr bwMode="auto">
            <a:xfrm>
              <a:off x="3147" y="3592"/>
              <a:ext cx="39" cy="77"/>
            </a:xfrm>
            <a:custGeom>
              <a:avLst/>
              <a:gdLst/>
              <a:ahLst/>
              <a:cxnLst>
                <a:cxn ang="0">
                  <a:pos x="17" y="2"/>
                </a:cxn>
                <a:cxn ang="0">
                  <a:pos x="17" y="15"/>
                </a:cxn>
                <a:cxn ang="0">
                  <a:pos x="18" y="12"/>
                </a:cxn>
                <a:cxn ang="0">
                  <a:pos x="20" y="10"/>
                </a:cxn>
                <a:cxn ang="0">
                  <a:pos x="22" y="7"/>
                </a:cxn>
                <a:cxn ang="0">
                  <a:pos x="24" y="5"/>
                </a:cxn>
                <a:cxn ang="0">
                  <a:pos x="26" y="3"/>
                </a:cxn>
                <a:cxn ang="0">
                  <a:pos x="28" y="2"/>
                </a:cxn>
                <a:cxn ang="0">
                  <a:pos x="32" y="1"/>
                </a:cxn>
                <a:cxn ang="0">
                  <a:pos x="35" y="0"/>
                </a:cxn>
                <a:cxn ang="0">
                  <a:pos x="36" y="0"/>
                </a:cxn>
                <a:cxn ang="0">
                  <a:pos x="36" y="0"/>
                </a:cxn>
                <a:cxn ang="0">
                  <a:pos x="37" y="0"/>
                </a:cxn>
                <a:cxn ang="0">
                  <a:pos x="37" y="0"/>
                </a:cxn>
                <a:cxn ang="0">
                  <a:pos x="38" y="0"/>
                </a:cxn>
                <a:cxn ang="0">
                  <a:pos x="38" y="0"/>
                </a:cxn>
                <a:cxn ang="0">
                  <a:pos x="38" y="0"/>
                </a:cxn>
                <a:cxn ang="0">
                  <a:pos x="39" y="1"/>
                </a:cxn>
                <a:cxn ang="0">
                  <a:pos x="38" y="20"/>
                </a:cxn>
                <a:cxn ang="0">
                  <a:pos x="38" y="20"/>
                </a:cxn>
                <a:cxn ang="0">
                  <a:pos x="37" y="20"/>
                </a:cxn>
                <a:cxn ang="0">
                  <a:pos x="37" y="20"/>
                </a:cxn>
                <a:cxn ang="0">
                  <a:pos x="36" y="20"/>
                </a:cxn>
                <a:cxn ang="0">
                  <a:pos x="35" y="20"/>
                </a:cxn>
                <a:cxn ang="0">
                  <a:pos x="35" y="20"/>
                </a:cxn>
                <a:cxn ang="0">
                  <a:pos x="34" y="20"/>
                </a:cxn>
                <a:cxn ang="0">
                  <a:pos x="31" y="20"/>
                </a:cxn>
                <a:cxn ang="0">
                  <a:pos x="27" y="21"/>
                </a:cxn>
                <a:cxn ang="0">
                  <a:pos x="24" y="23"/>
                </a:cxn>
                <a:cxn ang="0">
                  <a:pos x="21" y="25"/>
                </a:cxn>
                <a:cxn ang="0">
                  <a:pos x="20" y="27"/>
                </a:cxn>
                <a:cxn ang="0">
                  <a:pos x="19" y="30"/>
                </a:cxn>
                <a:cxn ang="0">
                  <a:pos x="18" y="33"/>
                </a:cxn>
                <a:cxn ang="0">
                  <a:pos x="18" y="36"/>
                </a:cxn>
                <a:cxn ang="0">
                  <a:pos x="18" y="77"/>
                </a:cxn>
                <a:cxn ang="0">
                  <a:pos x="0" y="2"/>
                </a:cxn>
              </a:cxnLst>
              <a:rect l="0" t="0" r="r" b="b"/>
              <a:pathLst>
                <a:path w="39" h="77">
                  <a:moveTo>
                    <a:pt x="0" y="2"/>
                  </a:moveTo>
                  <a:lnTo>
                    <a:pt x="17" y="2"/>
                  </a:lnTo>
                  <a:lnTo>
                    <a:pt x="17" y="15"/>
                  </a:lnTo>
                  <a:lnTo>
                    <a:pt x="17" y="15"/>
                  </a:lnTo>
                  <a:lnTo>
                    <a:pt x="18" y="14"/>
                  </a:lnTo>
                  <a:lnTo>
                    <a:pt x="18" y="12"/>
                  </a:lnTo>
                  <a:lnTo>
                    <a:pt x="19" y="11"/>
                  </a:lnTo>
                  <a:lnTo>
                    <a:pt x="20" y="10"/>
                  </a:lnTo>
                  <a:lnTo>
                    <a:pt x="21" y="8"/>
                  </a:lnTo>
                  <a:lnTo>
                    <a:pt x="22" y="7"/>
                  </a:lnTo>
                  <a:lnTo>
                    <a:pt x="22" y="6"/>
                  </a:lnTo>
                  <a:lnTo>
                    <a:pt x="24" y="5"/>
                  </a:lnTo>
                  <a:lnTo>
                    <a:pt x="25" y="4"/>
                  </a:lnTo>
                  <a:lnTo>
                    <a:pt x="26" y="3"/>
                  </a:lnTo>
                  <a:lnTo>
                    <a:pt x="27" y="2"/>
                  </a:lnTo>
                  <a:lnTo>
                    <a:pt x="28" y="2"/>
                  </a:lnTo>
                  <a:lnTo>
                    <a:pt x="30" y="1"/>
                  </a:lnTo>
                  <a:lnTo>
                    <a:pt x="32" y="1"/>
                  </a:lnTo>
                  <a:lnTo>
                    <a:pt x="33" y="0"/>
                  </a:lnTo>
                  <a:lnTo>
                    <a:pt x="35" y="0"/>
                  </a:lnTo>
                  <a:lnTo>
                    <a:pt x="36" y="0"/>
                  </a:lnTo>
                  <a:lnTo>
                    <a:pt x="36" y="0"/>
                  </a:lnTo>
                  <a:lnTo>
                    <a:pt x="36" y="0"/>
                  </a:lnTo>
                  <a:lnTo>
                    <a:pt x="36" y="0"/>
                  </a:lnTo>
                  <a:lnTo>
                    <a:pt x="36" y="0"/>
                  </a:lnTo>
                  <a:lnTo>
                    <a:pt x="37" y="0"/>
                  </a:lnTo>
                  <a:lnTo>
                    <a:pt x="37" y="0"/>
                  </a:lnTo>
                  <a:lnTo>
                    <a:pt x="37" y="0"/>
                  </a:lnTo>
                  <a:lnTo>
                    <a:pt x="37" y="0"/>
                  </a:lnTo>
                  <a:lnTo>
                    <a:pt x="38" y="0"/>
                  </a:lnTo>
                  <a:lnTo>
                    <a:pt x="38" y="0"/>
                  </a:lnTo>
                  <a:lnTo>
                    <a:pt x="38" y="0"/>
                  </a:lnTo>
                  <a:lnTo>
                    <a:pt x="38" y="0"/>
                  </a:lnTo>
                  <a:lnTo>
                    <a:pt x="38" y="0"/>
                  </a:lnTo>
                  <a:lnTo>
                    <a:pt x="38" y="0"/>
                  </a:lnTo>
                  <a:lnTo>
                    <a:pt x="39" y="1"/>
                  </a:lnTo>
                  <a:lnTo>
                    <a:pt x="39" y="21"/>
                  </a:lnTo>
                  <a:lnTo>
                    <a:pt x="38" y="20"/>
                  </a:lnTo>
                  <a:lnTo>
                    <a:pt x="38" y="20"/>
                  </a:lnTo>
                  <a:lnTo>
                    <a:pt x="38" y="20"/>
                  </a:lnTo>
                  <a:lnTo>
                    <a:pt x="38" y="20"/>
                  </a:lnTo>
                  <a:lnTo>
                    <a:pt x="37" y="20"/>
                  </a:lnTo>
                  <a:lnTo>
                    <a:pt x="37" y="20"/>
                  </a:lnTo>
                  <a:lnTo>
                    <a:pt x="37" y="20"/>
                  </a:lnTo>
                  <a:lnTo>
                    <a:pt x="36" y="20"/>
                  </a:lnTo>
                  <a:lnTo>
                    <a:pt x="36" y="20"/>
                  </a:lnTo>
                  <a:lnTo>
                    <a:pt x="36" y="20"/>
                  </a:lnTo>
                  <a:lnTo>
                    <a:pt x="35" y="20"/>
                  </a:lnTo>
                  <a:lnTo>
                    <a:pt x="35" y="20"/>
                  </a:lnTo>
                  <a:lnTo>
                    <a:pt x="35" y="20"/>
                  </a:lnTo>
                  <a:lnTo>
                    <a:pt x="34" y="20"/>
                  </a:lnTo>
                  <a:lnTo>
                    <a:pt x="34" y="20"/>
                  </a:lnTo>
                  <a:lnTo>
                    <a:pt x="34" y="20"/>
                  </a:lnTo>
                  <a:lnTo>
                    <a:pt x="31" y="20"/>
                  </a:lnTo>
                  <a:lnTo>
                    <a:pt x="29" y="21"/>
                  </a:lnTo>
                  <a:lnTo>
                    <a:pt x="27" y="21"/>
                  </a:lnTo>
                  <a:lnTo>
                    <a:pt x="25" y="22"/>
                  </a:lnTo>
                  <a:lnTo>
                    <a:pt x="24" y="23"/>
                  </a:lnTo>
                  <a:lnTo>
                    <a:pt x="22" y="24"/>
                  </a:lnTo>
                  <a:lnTo>
                    <a:pt x="21" y="25"/>
                  </a:lnTo>
                  <a:lnTo>
                    <a:pt x="20" y="26"/>
                  </a:lnTo>
                  <a:lnTo>
                    <a:pt x="20" y="27"/>
                  </a:lnTo>
                  <a:lnTo>
                    <a:pt x="19" y="29"/>
                  </a:lnTo>
                  <a:lnTo>
                    <a:pt x="19" y="30"/>
                  </a:lnTo>
                  <a:lnTo>
                    <a:pt x="18" y="32"/>
                  </a:lnTo>
                  <a:lnTo>
                    <a:pt x="18" y="33"/>
                  </a:lnTo>
                  <a:lnTo>
                    <a:pt x="18" y="35"/>
                  </a:lnTo>
                  <a:lnTo>
                    <a:pt x="18" y="36"/>
                  </a:lnTo>
                  <a:lnTo>
                    <a:pt x="18" y="38"/>
                  </a:lnTo>
                  <a:lnTo>
                    <a:pt x="18" y="77"/>
                  </a:lnTo>
                  <a:lnTo>
                    <a:pt x="0" y="77"/>
                  </a:lnTo>
                  <a:lnTo>
                    <a:pt x="0" y="2"/>
                  </a:lnTo>
                  <a:close/>
                </a:path>
              </a:pathLst>
            </a:custGeom>
            <a:solidFill>
              <a:srgbClr val="000000"/>
            </a:solidFill>
            <a:ln w="9525">
              <a:noFill/>
              <a:round/>
              <a:headEnd/>
              <a:tailEnd/>
            </a:ln>
          </p:spPr>
          <p:txBody>
            <a:bodyPr/>
            <a:lstStyle/>
            <a:p>
              <a:endParaRPr lang="en-US"/>
            </a:p>
          </p:txBody>
        </p:sp>
        <p:sp>
          <p:nvSpPr>
            <p:cNvPr id="281" name="Freeform 281"/>
            <p:cNvSpPr>
              <a:spLocks noEditPoints="1"/>
            </p:cNvSpPr>
            <p:nvPr/>
          </p:nvSpPr>
          <p:spPr bwMode="auto">
            <a:xfrm>
              <a:off x="3192" y="3592"/>
              <a:ext cx="67" cy="79"/>
            </a:xfrm>
            <a:custGeom>
              <a:avLst/>
              <a:gdLst/>
              <a:ahLst/>
              <a:cxnLst>
                <a:cxn ang="0">
                  <a:pos x="27" y="78"/>
                </a:cxn>
                <a:cxn ang="0">
                  <a:pos x="18" y="75"/>
                </a:cxn>
                <a:cxn ang="0">
                  <a:pos x="10" y="69"/>
                </a:cxn>
                <a:cxn ang="0">
                  <a:pos x="4" y="60"/>
                </a:cxn>
                <a:cxn ang="0">
                  <a:pos x="1" y="49"/>
                </a:cxn>
                <a:cxn ang="0">
                  <a:pos x="0" y="34"/>
                </a:cxn>
                <a:cxn ang="0">
                  <a:pos x="3" y="22"/>
                </a:cxn>
                <a:cxn ang="0">
                  <a:pos x="8" y="12"/>
                </a:cxn>
                <a:cxn ang="0">
                  <a:pos x="15" y="6"/>
                </a:cxn>
                <a:cxn ang="0">
                  <a:pos x="24" y="2"/>
                </a:cxn>
                <a:cxn ang="0">
                  <a:pos x="34" y="0"/>
                </a:cxn>
                <a:cxn ang="0">
                  <a:pos x="43" y="2"/>
                </a:cxn>
                <a:cxn ang="0">
                  <a:pos x="52" y="6"/>
                </a:cxn>
                <a:cxn ang="0">
                  <a:pos x="59" y="12"/>
                </a:cxn>
                <a:cxn ang="0">
                  <a:pos x="65" y="22"/>
                </a:cxn>
                <a:cxn ang="0">
                  <a:pos x="67" y="34"/>
                </a:cxn>
                <a:cxn ang="0">
                  <a:pos x="67" y="49"/>
                </a:cxn>
                <a:cxn ang="0">
                  <a:pos x="63" y="60"/>
                </a:cxn>
                <a:cxn ang="0">
                  <a:pos x="57" y="69"/>
                </a:cxn>
                <a:cxn ang="0">
                  <a:pos x="49" y="75"/>
                </a:cxn>
                <a:cxn ang="0">
                  <a:pos x="40" y="78"/>
                </a:cxn>
                <a:cxn ang="0">
                  <a:pos x="34" y="17"/>
                </a:cxn>
                <a:cxn ang="0">
                  <a:pos x="27" y="18"/>
                </a:cxn>
                <a:cxn ang="0">
                  <a:pos x="23" y="21"/>
                </a:cxn>
                <a:cxn ang="0">
                  <a:pos x="20" y="26"/>
                </a:cxn>
                <a:cxn ang="0">
                  <a:pos x="18" y="32"/>
                </a:cxn>
                <a:cxn ang="0">
                  <a:pos x="18" y="37"/>
                </a:cxn>
                <a:cxn ang="0">
                  <a:pos x="18" y="43"/>
                </a:cxn>
                <a:cxn ang="0">
                  <a:pos x="19" y="49"/>
                </a:cxn>
                <a:cxn ang="0">
                  <a:pos x="21" y="54"/>
                </a:cxn>
                <a:cxn ang="0">
                  <a:pos x="24" y="59"/>
                </a:cxn>
                <a:cxn ang="0">
                  <a:pos x="29" y="61"/>
                </a:cxn>
                <a:cxn ang="0">
                  <a:pos x="36" y="62"/>
                </a:cxn>
                <a:cxn ang="0">
                  <a:pos x="42" y="60"/>
                </a:cxn>
                <a:cxn ang="0">
                  <a:pos x="46" y="56"/>
                </a:cxn>
                <a:cxn ang="0">
                  <a:pos x="48" y="51"/>
                </a:cxn>
                <a:cxn ang="0">
                  <a:pos x="49" y="45"/>
                </a:cxn>
                <a:cxn ang="0">
                  <a:pos x="50" y="39"/>
                </a:cxn>
                <a:cxn ang="0">
                  <a:pos x="49" y="34"/>
                </a:cxn>
                <a:cxn ang="0">
                  <a:pos x="48" y="28"/>
                </a:cxn>
                <a:cxn ang="0">
                  <a:pos x="46" y="23"/>
                </a:cxn>
                <a:cxn ang="0">
                  <a:pos x="42" y="19"/>
                </a:cxn>
                <a:cxn ang="0">
                  <a:pos x="36" y="17"/>
                </a:cxn>
              </a:cxnLst>
              <a:rect l="0" t="0" r="r" b="b"/>
              <a:pathLst>
                <a:path w="67" h="79">
                  <a:moveTo>
                    <a:pt x="34" y="79"/>
                  </a:moveTo>
                  <a:lnTo>
                    <a:pt x="30" y="79"/>
                  </a:lnTo>
                  <a:lnTo>
                    <a:pt x="27" y="78"/>
                  </a:lnTo>
                  <a:lnTo>
                    <a:pt x="24" y="77"/>
                  </a:lnTo>
                  <a:lnTo>
                    <a:pt x="21" y="76"/>
                  </a:lnTo>
                  <a:lnTo>
                    <a:pt x="18" y="75"/>
                  </a:lnTo>
                  <a:lnTo>
                    <a:pt x="15" y="73"/>
                  </a:lnTo>
                  <a:lnTo>
                    <a:pt x="13" y="71"/>
                  </a:lnTo>
                  <a:lnTo>
                    <a:pt x="10" y="69"/>
                  </a:lnTo>
                  <a:lnTo>
                    <a:pt x="8" y="66"/>
                  </a:lnTo>
                  <a:lnTo>
                    <a:pt x="6" y="64"/>
                  </a:lnTo>
                  <a:lnTo>
                    <a:pt x="4" y="60"/>
                  </a:lnTo>
                  <a:lnTo>
                    <a:pt x="3" y="57"/>
                  </a:lnTo>
                  <a:lnTo>
                    <a:pt x="2" y="53"/>
                  </a:lnTo>
                  <a:lnTo>
                    <a:pt x="1" y="49"/>
                  </a:lnTo>
                  <a:lnTo>
                    <a:pt x="0" y="44"/>
                  </a:lnTo>
                  <a:lnTo>
                    <a:pt x="0" y="39"/>
                  </a:lnTo>
                  <a:lnTo>
                    <a:pt x="0" y="34"/>
                  </a:lnTo>
                  <a:lnTo>
                    <a:pt x="1" y="30"/>
                  </a:lnTo>
                  <a:lnTo>
                    <a:pt x="2" y="26"/>
                  </a:lnTo>
                  <a:lnTo>
                    <a:pt x="3" y="22"/>
                  </a:lnTo>
                  <a:lnTo>
                    <a:pt x="4" y="18"/>
                  </a:lnTo>
                  <a:lnTo>
                    <a:pt x="6" y="15"/>
                  </a:lnTo>
                  <a:lnTo>
                    <a:pt x="8" y="12"/>
                  </a:lnTo>
                  <a:lnTo>
                    <a:pt x="10" y="10"/>
                  </a:lnTo>
                  <a:lnTo>
                    <a:pt x="13" y="8"/>
                  </a:lnTo>
                  <a:lnTo>
                    <a:pt x="15" y="6"/>
                  </a:lnTo>
                  <a:lnTo>
                    <a:pt x="18" y="4"/>
                  </a:lnTo>
                  <a:lnTo>
                    <a:pt x="21" y="3"/>
                  </a:lnTo>
                  <a:lnTo>
                    <a:pt x="24" y="2"/>
                  </a:lnTo>
                  <a:lnTo>
                    <a:pt x="27" y="1"/>
                  </a:lnTo>
                  <a:lnTo>
                    <a:pt x="30" y="0"/>
                  </a:lnTo>
                  <a:lnTo>
                    <a:pt x="34" y="0"/>
                  </a:lnTo>
                  <a:lnTo>
                    <a:pt x="37" y="0"/>
                  </a:lnTo>
                  <a:lnTo>
                    <a:pt x="40" y="1"/>
                  </a:lnTo>
                  <a:lnTo>
                    <a:pt x="43" y="2"/>
                  </a:lnTo>
                  <a:lnTo>
                    <a:pt x="46" y="3"/>
                  </a:lnTo>
                  <a:lnTo>
                    <a:pt x="49" y="4"/>
                  </a:lnTo>
                  <a:lnTo>
                    <a:pt x="52" y="6"/>
                  </a:lnTo>
                  <a:lnTo>
                    <a:pt x="55" y="8"/>
                  </a:lnTo>
                  <a:lnTo>
                    <a:pt x="57" y="10"/>
                  </a:lnTo>
                  <a:lnTo>
                    <a:pt x="59" y="12"/>
                  </a:lnTo>
                  <a:lnTo>
                    <a:pt x="61" y="15"/>
                  </a:lnTo>
                  <a:lnTo>
                    <a:pt x="63" y="18"/>
                  </a:lnTo>
                  <a:lnTo>
                    <a:pt x="65" y="22"/>
                  </a:lnTo>
                  <a:lnTo>
                    <a:pt x="66" y="26"/>
                  </a:lnTo>
                  <a:lnTo>
                    <a:pt x="67" y="30"/>
                  </a:lnTo>
                  <a:lnTo>
                    <a:pt x="67" y="34"/>
                  </a:lnTo>
                  <a:lnTo>
                    <a:pt x="67" y="39"/>
                  </a:lnTo>
                  <a:lnTo>
                    <a:pt x="67" y="44"/>
                  </a:lnTo>
                  <a:lnTo>
                    <a:pt x="67" y="49"/>
                  </a:lnTo>
                  <a:lnTo>
                    <a:pt x="66" y="53"/>
                  </a:lnTo>
                  <a:lnTo>
                    <a:pt x="65" y="57"/>
                  </a:lnTo>
                  <a:lnTo>
                    <a:pt x="63" y="60"/>
                  </a:lnTo>
                  <a:lnTo>
                    <a:pt x="61" y="64"/>
                  </a:lnTo>
                  <a:lnTo>
                    <a:pt x="59" y="66"/>
                  </a:lnTo>
                  <a:lnTo>
                    <a:pt x="57" y="69"/>
                  </a:lnTo>
                  <a:lnTo>
                    <a:pt x="55" y="71"/>
                  </a:lnTo>
                  <a:lnTo>
                    <a:pt x="52" y="73"/>
                  </a:lnTo>
                  <a:lnTo>
                    <a:pt x="49" y="75"/>
                  </a:lnTo>
                  <a:lnTo>
                    <a:pt x="46" y="76"/>
                  </a:lnTo>
                  <a:lnTo>
                    <a:pt x="43" y="77"/>
                  </a:lnTo>
                  <a:lnTo>
                    <a:pt x="40" y="78"/>
                  </a:lnTo>
                  <a:lnTo>
                    <a:pt x="37" y="79"/>
                  </a:lnTo>
                  <a:lnTo>
                    <a:pt x="34" y="79"/>
                  </a:lnTo>
                  <a:close/>
                  <a:moveTo>
                    <a:pt x="34" y="17"/>
                  </a:moveTo>
                  <a:lnTo>
                    <a:pt x="31" y="17"/>
                  </a:lnTo>
                  <a:lnTo>
                    <a:pt x="29" y="17"/>
                  </a:lnTo>
                  <a:lnTo>
                    <a:pt x="27" y="18"/>
                  </a:lnTo>
                  <a:lnTo>
                    <a:pt x="26" y="19"/>
                  </a:lnTo>
                  <a:lnTo>
                    <a:pt x="24" y="20"/>
                  </a:lnTo>
                  <a:lnTo>
                    <a:pt x="23" y="21"/>
                  </a:lnTo>
                  <a:lnTo>
                    <a:pt x="22" y="23"/>
                  </a:lnTo>
                  <a:lnTo>
                    <a:pt x="21" y="25"/>
                  </a:lnTo>
                  <a:lnTo>
                    <a:pt x="20" y="26"/>
                  </a:lnTo>
                  <a:lnTo>
                    <a:pt x="19" y="28"/>
                  </a:lnTo>
                  <a:lnTo>
                    <a:pt x="19" y="30"/>
                  </a:lnTo>
                  <a:lnTo>
                    <a:pt x="18" y="32"/>
                  </a:lnTo>
                  <a:lnTo>
                    <a:pt x="18" y="34"/>
                  </a:lnTo>
                  <a:lnTo>
                    <a:pt x="18" y="36"/>
                  </a:lnTo>
                  <a:lnTo>
                    <a:pt x="18" y="37"/>
                  </a:lnTo>
                  <a:lnTo>
                    <a:pt x="18" y="39"/>
                  </a:lnTo>
                  <a:lnTo>
                    <a:pt x="18" y="41"/>
                  </a:lnTo>
                  <a:lnTo>
                    <a:pt x="18" y="43"/>
                  </a:lnTo>
                  <a:lnTo>
                    <a:pt x="18" y="45"/>
                  </a:lnTo>
                  <a:lnTo>
                    <a:pt x="18" y="47"/>
                  </a:lnTo>
                  <a:lnTo>
                    <a:pt x="19" y="49"/>
                  </a:lnTo>
                  <a:lnTo>
                    <a:pt x="19" y="51"/>
                  </a:lnTo>
                  <a:lnTo>
                    <a:pt x="20" y="53"/>
                  </a:lnTo>
                  <a:lnTo>
                    <a:pt x="21" y="54"/>
                  </a:lnTo>
                  <a:lnTo>
                    <a:pt x="22" y="56"/>
                  </a:lnTo>
                  <a:lnTo>
                    <a:pt x="23" y="57"/>
                  </a:lnTo>
                  <a:lnTo>
                    <a:pt x="24" y="59"/>
                  </a:lnTo>
                  <a:lnTo>
                    <a:pt x="26" y="60"/>
                  </a:lnTo>
                  <a:lnTo>
                    <a:pt x="27" y="61"/>
                  </a:lnTo>
                  <a:lnTo>
                    <a:pt x="29" y="61"/>
                  </a:lnTo>
                  <a:lnTo>
                    <a:pt x="31" y="62"/>
                  </a:lnTo>
                  <a:lnTo>
                    <a:pt x="34" y="62"/>
                  </a:lnTo>
                  <a:lnTo>
                    <a:pt x="36" y="62"/>
                  </a:lnTo>
                  <a:lnTo>
                    <a:pt x="38" y="61"/>
                  </a:lnTo>
                  <a:lnTo>
                    <a:pt x="40" y="61"/>
                  </a:lnTo>
                  <a:lnTo>
                    <a:pt x="42" y="60"/>
                  </a:lnTo>
                  <a:lnTo>
                    <a:pt x="43" y="59"/>
                  </a:lnTo>
                  <a:lnTo>
                    <a:pt x="44" y="57"/>
                  </a:lnTo>
                  <a:lnTo>
                    <a:pt x="46" y="56"/>
                  </a:lnTo>
                  <a:lnTo>
                    <a:pt x="47" y="54"/>
                  </a:lnTo>
                  <a:lnTo>
                    <a:pt x="47" y="53"/>
                  </a:lnTo>
                  <a:lnTo>
                    <a:pt x="48" y="51"/>
                  </a:lnTo>
                  <a:lnTo>
                    <a:pt x="48" y="49"/>
                  </a:lnTo>
                  <a:lnTo>
                    <a:pt x="49" y="47"/>
                  </a:lnTo>
                  <a:lnTo>
                    <a:pt x="49" y="45"/>
                  </a:lnTo>
                  <a:lnTo>
                    <a:pt x="49" y="43"/>
                  </a:lnTo>
                  <a:lnTo>
                    <a:pt x="49" y="41"/>
                  </a:lnTo>
                  <a:lnTo>
                    <a:pt x="50" y="39"/>
                  </a:lnTo>
                  <a:lnTo>
                    <a:pt x="49" y="37"/>
                  </a:lnTo>
                  <a:lnTo>
                    <a:pt x="49" y="36"/>
                  </a:lnTo>
                  <a:lnTo>
                    <a:pt x="49" y="34"/>
                  </a:lnTo>
                  <a:lnTo>
                    <a:pt x="49" y="32"/>
                  </a:lnTo>
                  <a:lnTo>
                    <a:pt x="48" y="30"/>
                  </a:lnTo>
                  <a:lnTo>
                    <a:pt x="48" y="28"/>
                  </a:lnTo>
                  <a:lnTo>
                    <a:pt x="47" y="26"/>
                  </a:lnTo>
                  <a:lnTo>
                    <a:pt x="47" y="25"/>
                  </a:lnTo>
                  <a:lnTo>
                    <a:pt x="46" y="23"/>
                  </a:lnTo>
                  <a:lnTo>
                    <a:pt x="44" y="21"/>
                  </a:lnTo>
                  <a:lnTo>
                    <a:pt x="43" y="20"/>
                  </a:lnTo>
                  <a:lnTo>
                    <a:pt x="42" y="19"/>
                  </a:lnTo>
                  <a:lnTo>
                    <a:pt x="40" y="18"/>
                  </a:lnTo>
                  <a:lnTo>
                    <a:pt x="38" y="17"/>
                  </a:lnTo>
                  <a:lnTo>
                    <a:pt x="36" y="17"/>
                  </a:lnTo>
                  <a:lnTo>
                    <a:pt x="34" y="17"/>
                  </a:lnTo>
                  <a:close/>
                </a:path>
              </a:pathLst>
            </a:custGeom>
            <a:solidFill>
              <a:srgbClr val="000000"/>
            </a:solidFill>
            <a:ln w="9525">
              <a:noFill/>
              <a:round/>
              <a:headEnd/>
              <a:tailEnd/>
            </a:ln>
          </p:spPr>
          <p:txBody>
            <a:bodyPr/>
            <a:lstStyle/>
            <a:p>
              <a:endParaRPr lang="en-US"/>
            </a:p>
          </p:txBody>
        </p:sp>
        <p:sp>
          <p:nvSpPr>
            <p:cNvPr id="282" name="Freeform 282"/>
            <p:cNvSpPr>
              <a:spLocks/>
            </p:cNvSpPr>
            <p:nvPr/>
          </p:nvSpPr>
          <p:spPr bwMode="auto">
            <a:xfrm>
              <a:off x="3272" y="3592"/>
              <a:ext cx="59" cy="77"/>
            </a:xfrm>
            <a:custGeom>
              <a:avLst/>
              <a:gdLst/>
              <a:ahLst/>
              <a:cxnLst>
                <a:cxn ang="0">
                  <a:pos x="42" y="77"/>
                </a:cxn>
                <a:cxn ang="0">
                  <a:pos x="42" y="30"/>
                </a:cxn>
                <a:cxn ang="0">
                  <a:pos x="42" y="28"/>
                </a:cxn>
                <a:cxn ang="0">
                  <a:pos x="42" y="26"/>
                </a:cxn>
                <a:cxn ang="0">
                  <a:pos x="41" y="23"/>
                </a:cxn>
                <a:cxn ang="0">
                  <a:pos x="40" y="21"/>
                </a:cxn>
                <a:cxn ang="0">
                  <a:pos x="38" y="19"/>
                </a:cxn>
                <a:cxn ang="0">
                  <a:pos x="36" y="18"/>
                </a:cxn>
                <a:cxn ang="0">
                  <a:pos x="33" y="17"/>
                </a:cxn>
                <a:cxn ang="0">
                  <a:pos x="29" y="17"/>
                </a:cxn>
                <a:cxn ang="0">
                  <a:pos x="27" y="17"/>
                </a:cxn>
                <a:cxn ang="0">
                  <a:pos x="24" y="18"/>
                </a:cxn>
                <a:cxn ang="0">
                  <a:pos x="22" y="20"/>
                </a:cxn>
                <a:cxn ang="0">
                  <a:pos x="20" y="22"/>
                </a:cxn>
                <a:cxn ang="0">
                  <a:pos x="19" y="25"/>
                </a:cxn>
                <a:cxn ang="0">
                  <a:pos x="18" y="28"/>
                </a:cxn>
                <a:cxn ang="0">
                  <a:pos x="17" y="32"/>
                </a:cxn>
                <a:cxn ang="0">
                  <a:pos x="17" y="77"/>
                </a:cxn>
                <a:cxn ang="0">
                  <a:pos x="0" y="2"/>
                </a:cxn>
                <a:cxn ang="0">
                  <a:pos x="16" y="13"/>
                </a:cxn>
                <a:cxn ang="0">
                  <a:pos x="17" y="12"/>
                </a:cxn>
                <a:cxn ang="0">
                  <a:pos x="18" y="10"/>
                </a:cxn>
                <a:cxn ang="0">
                  <a:pos x="20" y="8"/>
                </a:cxn>
                <a:cxn ang="0">
                  <a:pos x="22" y="6"/>
                </a:cxn>
                <a:cxn ang="0">
                  <a:pos x="24" y="4"/>
                </a:cxn>
                <a:cxn ang="0">
                  <a:pos x="27" y="2"/>
                </a:cxn>
                <a:cxn ang="0">
                  <a:pos x="30" y="1"/>
                </a:cxn>
                <a:cxn ang="0">
                  <a:pos x="34" y="0"/>
                </a:cxn>
                <a:cxn ang="0">
                  <a:pos x="39" y="0"/>
                </a:cxn>
                <a:cxn ang="0">
                  <a:pos x="43" y="1"/>
                </a:cxn>
                <a:cxn ang="0">
                  <a:pos x="47" y="3"/>
                </a:cxn>
                <a:cxn ang="0">
                  <a:pos x="51" y="5"/>
                </a:cxn>
                <a:cxn ang="0">
                  <a:pos x="54" y="8"/>
                </a:cxn>
                <a:cxn ang="0">
                  <a:pos x="57" y="12"/>
                </a:cxn>
                <a:cxn ang="0">
                  <a:pos x="58" y="17"/>
                </a:cxn>
                <a:cxn ang="0">
                  <a:pos x="59" y="22"/>
                </a:cxn>
                <a:cxn ang="0">
                  <a:pos x="59" y="77"/>
                </a:cxn>
              </a:cxnLst>
              <a:rect l="0" t="0" r="r" b="b"/>
              <a:pathLst>
                <a:path w="59" h="77">
                  <a:moveTo>
                    <a:pt x="59" y="77"/>
                  </a:moveTo>
                  <a:lnTo>
                    <a:pt x="42" y="77"/>
                  </a:lnTo>
                  <a:lnTo>
                    <a:pt x="42" y="32"/>
                  </a:lnTo>
                  <a:lnTo>
                    <a:pt x="42" y="30"/>
                  </a:lnTo>
                  <a:lnTo>
                    <a:pt x="42" y="29"/>
                  </a:lnTo>
                  <a:lnTo>
                    <a:pt x="42" y="28"/>
                  </a:lnTo>
                  <a:lnTo>
                    <a:pt x="42" y="27"/>
                  </a:lnTo>
                  <a:lnTo>
                    <a:pt x="42" y="26"/>
                  </a:lnTo>
                  <a:lnTo>
                    <a:pt x="41" y="25"/>
                  </a:lnTo>
                  <a:lnTo>
                    <a:pt x="41" y="23"/>
                  </a:lnTo>
                  <a:lnTo>
                    <a:pt x="40" y="22"/>
                  </a:lnTo>
                  <a:lnTo>
                    <a:pt x="40" y="21"/>
                  </a:lnTo>
                  <a:lnTo>
                    <a:pt x="39" y="20"/>
                  </a:lnTo>
                  <a:lnTo>
                    <a:pt x="38" y="19"/>
                  </a:lnTo>
                  <a:lnTo>
                    <a:pt x="37" y="18"/>
                  </a:lnTo>
                  <a:lnTo>
                    <a:pt x="36" y="18"/>
                  </a:lnTo>
                  <a:lnTo>
                    <a:pt x="34" y="17"/>
                  </a:lnTo>
                  <a:lnTo>
                    <a:pt x="33" y="17"/>
                  </a:lnTo>
                  <a:lnTo>
                    <a:pt x="31" y="17"/>
                  </a:lnTo>
                  <a:lnTo>
                    <a:pt x="29" y="17"/>
                  </a:lnTo>
                  <a:lnTo>
                    <a:pt x="28" y="17"/>
                  </a:lnTo>
                  <a:lnTo>
                    <a:pt x="27" y="17"/>
                  </a:lnTo>
                  <a:lnTo>
                    <a:pt x="25" y="18"/>
                  </a:lnTo>
                  <a:lnTo>
                    <a:pt x="24" y="18"/>
                  </a:lnTo>
                  <a:lnTo>
                    <a:pt x="23" y="19"/>
                  </a:lnTo>
                  <a:lnTo>
                    <a:pt x="22" y="20"/>
                  </a:lnTo>
                  <a:lnTo>
                    <a:pt x="21" y="21"/>
                  </a:lnTo>
                  <a:lnTo>
                    <a:pt x="20" y="22"/>
                  </a:lnTo>
                  <a:lnTo>
                    <a:pt x="19" y="24"/>
                  </a:lnTo>
                  <a:lnTo>
                    <a:pt x="19" y="25"/>
                  </a:lnTo>
                  <a:lnTo>
                    <a:pt x="18" y="26"/>
                  </a:lnTo>
                  <a:lnTo>
                    <a:pt x="18" y="28"/>
                  </a:lnTo>
                  <a:lnTo>
                    <a:pt x="17" y="30"/>
                  </a:lnTo>
                  <a:lnTo>
                    <a:pt x="17" y="32"/>
                  </a:lnTo>
                  <a:lnTo>
                    <a:pt x="17" y="34"/>
                  </a:lnTo>
                  <a:lnTo>
                    <a:pt x="17" y="77"/>
                  </a:lnTo>
                  <a:lnTo>
                    <a:pt x="0" y="77"/>
                  </a:lnTo>
                  <a:lnTo>
                    <a:pt x="0" y="2"/>
                  </a:lnTo>
                  <a:lnTo>
                    <a:pt x="16" y="2"/>
                  </a:lnTo>
                  <a:lnTo>
                    <a:pt x="16" y="13"/>
                  </a:lnTo>
                  <a:lnTo>
                    <a:pt x="17" y="13"/>
                  </a:lnTo>
                  <a:lnTo>
                    <a:pt x="17" y="12"/>
                  </a:lnTo>
                  <a:lnTo>
                    <a:pt x="18" y="11"/>
                  </a:lnTo>
                  <a:lnTo>
                    <a:pt x="18" y="10"/>
                  </a:lnTo>
                  <a:lnTo>
                    <a:pt x="19" y="9"/>
                  </a:lnTo>
                  <a:lnTo>
                    <a:pt x="20" y="8"/>
                  </a:lnTo>
                  <a:lnTo>
                    <a:pt x="21" y="7"/>
                  </a:lnTo>
                  <a:lnTo>
                    <a:pt x="22" y="6"/>
                  </a:lnTo>
                  <a:lnTo>
                    <a:pt x="23" y="5"/>
                  </a:lnTo>
                  <a:lnTo>
                    <a:pt x="24" y="4"/>
                  </a:lnTo>
                  <a:lnTo>
                    <a:pt x="25" y="3"/>
                  </a:lnTo>
                  <a:lnTo>
                    <a:pt x="27" y="2"/>
                  </a:lnTo>
                  <a:lnTo>
                    <a:pt x="28" y="2"/>
                  </a:lnTo>
                  <a:lnTo>
                    <a:pt x="30" y="1"/>
                  </a:lnTo>
                  <a:lnTo>
                    <a:pt x="32" y="1"/>
                  </a:lnTo>
                  <a:lnTo>
                    <a:pt x="34" y="0"/>
                  </a:lnTo>
                  <a:lnTo>
                    <a:pt x="37" y="0"/>
                  </a:lnTo>
                  <a:lnTo>
                    <a:pt x="39" y="0"/>
                  </a:lnTo>
                  <a:lnTo>
                    <a:pt x="41" y="1"/>
                  </a:lnTo>
                  <a:lnTo>
                    <a:pt x="43" y="1"/>
                  </a:lnTo>
                  <a:lnTo>
                    <a:pt x="45" y="2"/>
                  </a:lnTo>
                  <a:lnTo>
                    <a:pt x="47" y="3"/>
                  </a:lnTo>
                  <a:lnTo>
                    <a:pt x="49" y="4"/>
                  </a:lnTo>
                  <a:lnTo>
                    <a:pt x="51" y="5"/>
                  </a:lnTo>
                  <a:lnTo>
                    <a:pt x="53" y="7"/>
                  </a:lnTo>
                  <a:lnTo>
                    <a:pt x="54" y="8"/>
                  </a:lnTo>
                  <a:lnTo>
                    <a:pt x="55" y="10"/>
                  </a:lnTo>
                  <a:lnTo>
                    <a:pt x="57" y="12"/>
                  </a:lnTo>
                  <a:lnTo>
                    <a:pt x="58" y="14"/>
                  </a:lnTo>
                  <a:lnTo>
                    <a:pt x="58" y="17"/>
                  </a:lnTo>
                  <a:lnTo>
                    <a:pt x="59" y="19"/>
                  </a:lnTo>
                  <a:lnTo>
                    <a:pt x="59" y="22"/>
                  </a:lnTo>
                  <a:lnTo>
                    <a:pt x="59" y="25"/>
                  </a:lnTo>
                  <a:lnTo>
                    <a:pt x="59" y="77"/>
                  </a:lnTo>
                  <a:close/>
                </a:path>
              </a:pathLst>
            </a:custGeom>
            <a:solidFill>
              <a:srgbClr val="000000"/>
            </a:solidFill>
            <a:ln w="9525">
              <a:noFill/>
              <a:round/>
              <a:headEnd/>
              <a:tailEnd/>
            </a:ln>
          </p:spPr>
          <p:txBody>
            <a:bodyPr/>
            <a:lstStyle/>
            <a:p>
              <a:endParaRPr lang="en-US"/>
            </a:p>
          </p:txBody>
        </p:sp>
        <p:sp>
          <p:nvSpPr>
            <p:cNvPr id="283" name="Freeform 283"/>
            <p:cNvSpPr>
              <a:spLocks/>
            </p:cNvSpPr>
            <p:nvPr/>
          </p:nvSpPr>
          <p:spPr bwMode="auto">
            <a:xfrm>
              <a:off x="3347" y="3592"/>
              <a:ext cx="95" cy="77"/>
            </a:xfrm>
            <a:custGeom>
              <a:avLst/>
              <a:gdLst/>
              <a:ahLst/>
              <a:cxnLst>
                <a:cxn ang="0">
                  <a:pos x="78" y="32"/>
                </a:cxn>
                <a:cxn ang="0">
                  <a:pos x="77" y="26"/>
                </a:cxn>
                <a:cxn ang="0">
                  <a:pos x="76" y="22"/>
                </a:cxn>
                <a:cxn ang="0">
                  <a:pos x="74" y="19"/>
                </a:cxn>
                <a:cxn ang="0">
                  <a:pos x="72" y="18"/>
                </a:cxn>
                <a:cxn ang="0">
                  <a:pos x="69" y="17"/>
                </a:cxn>
                <a:cxn ang="0">
                  <a:pos x="65" y="17"/>
                </a:cxn>
                <a:cxn ang="0">
                  <a:pos x="62" y="18"/>
                </a:cxn>
                <a:cxn ang="0">
                  <a:pos x="59" y="21"/>
                </a:cxn>
                <a:cxn ang="0">
                  <a:pos x="58" y="25"/>
                </a:cxn>
                <a:cxn ang="0">
                  <a:pos x="57" y="29"/>
                </a:cxn>
                <a:cxn ang="0">
                  <a:pos x="57" y="77"/>
                </a:cxn>
                <a:cxn ang="0">
                  <a:pos x="39" y="31"/>
                </a:cxn>
                <a:cxn ang="0">
                  <a:pos x="39" y="27"/>
                </a:cxn>
                <a:cxn ang="0">
                  <a:pos x="38" y="23"/>
                </a:cxn>
                <a:cxn ang="0">
                  <a:pos x="37" y="20"/>
                </a:cxn>
                <a:cxn ang="0">
                  <a:pos x="34" y="18"/>
                </a:cxn>
                <a:cxn ang="0">
                  <a:pos x="29" y="17"/>
                </a:cxn>
                <a:cxn ang="0">
                  <a:pos x="25" y="17"/>
                </a:cxn>
                <a:cxn ang="0">
                  <a:pos x="22" y="19"/>
                </a:cxn>
                <a:cxn ang="0">
                  <a:pos x="20" y="22"/>
                </a:cxn>
                <a:cxn ang="0">
                  <a:pos x="18" y="26"/>
                </a:cxn>
                <a:cxn ang="0">
                  <a:pos x="18" y="30"/>
                </a:cxn>
                <a:cxn ang="0">
                  <a:pos x="0" y="77"/>
                </a:cxn>
                <a:cxn ang="0">
                  <a:pos x="17" y="13"/>
                </a:cxn>
                <a:cxn ang="0">
                  <a:pos x="18" y="11"/>
                </a:cxn>
                <a:cxn ang="0">
                  <a:pos x="20" y="8"/>
                </a:cxn>
                <a:cxn ang="0">
                  <a:pos x="23" y="5"/>
                </a:cxn>
                <a:cxn ang="0">
                  <a:pos x="27" y="2"/>
                </a:cxn>
                <a:cxn ang="0">
                  <a:pos x="32" y="1"/>
                </a:cxn>
                <a:cxn ang="0">
                  <a:pos x="38" y="0"/>
                </a:cxn>
                <a:cxn ang="0">
                  <a:pos x="42" y="1"/>
                </a:cxn>
                <a:cxn ang="0">
                  <a:pos x="46" y="3"/>
                </a:cxn>
                <a:cxn ang="0">
                  <a:pos x="49" y="5"/>
                </a:cxn>
                <a:cxn ang="0">
                  <a:pos x="52" y="8"/>
                </a:cxn>
                <a:cxn ang="0">
                  <a:pos x="55" y="12"/>
                </a:cxn>
                <a:cxn ang="0">
                  <a:pos x="56" y="10"/>
                </a:cxn>
                <a:cxn ang="0">
                  <a:pos x="58" y="7"/>
                </a:cxn>
                <a:cxn ang="0">
                  <a:pos x="61" y="4"/>
                </a:cxn>
                <a:cxn ang="0">
                  <a:pos x="65" y="2"/>
                </a:cxn>
                <a:cxn ang="0">
                  <a:pos x="70" y="0"/>
                </a:cxn>
                <a:cxn ang="0">
                  <a:pos x="77" y="1"/>
                </a:cxn>
                <a:cxn ang="0">
                  <a:pos x="83" y="3"/>
                </a:cxn>
                <a:cxn ang="0">
                  <a:pos x="89" y="7"/>
                </a:cxn>
                <a:cxn ang="0">
                  <a:pos x="92" y="12"/>
                </a:cxn>
                <a:cxn ang="0">
                  <a:pos x="95" y="19"/>
                </a:cxn>
                <a:cxn ang="0">
                  <a:pos x="95" y="77"/>
                </a:cxn>
              </a:cxnLst>
              <a:rect l="0" t="0" r="r" b="b"/>
              <a:pathLst>
                <a:path w="95" h="77">
                  <a:moveTo>
                    <a:pt x="95" y="77"/>
                  </a:moveTo>
                  <a:lnTo>
                    <a:pt x="78" y="77"/>
                  </a:lnTo>
                  <a:lnTo>
                    <a:pt x="78" y="32"/>
                  </a:lnTo>
                  <a:lnTo>
                    <a:pt x="78" y="29"/>
                  </a:lnTo>
                  <a:lnTo>
                    <a:pt x="77" y="28"/>
                  </a:lnTo>
                  <a:lnTo>
                    <a:pt x="77" y="26"/>
                  </a:lnTo>
                  <a:lnTo>
                    <a:pt x="77" y="25"/>
                  </a:lnTo>
                  <a:lnTo>
                    <a:pt x="77" y="23"/>
                  </a:lnTo>
                  <a:lnTo>
                    <a:pt x="76" y="22"/>
                  </a:lnTo>
                  <a:lnTo>
                    <a:pt x="75" y="21"/>
                  </a:lnTo>
                  <a:lnTo>
                    <a:pt x="75" y="20"/>
                  </a:lnTo>
                  <a:lnTo>
                    <a:pt x="74" y="19"/>
                  </a:lnTo>
                  <a:lnTo>
                    <a:pt x="74" y="18"/>
                  </a:lnTo>
                  <a:lnTo>
                    <a:pt x="73" y="18"/>
                  </a:lnTo>
                  <a:lnTo>
                    <a:pt x="72" y="18"/>
                  </a:lnTo>
                  <a:lnTo>
                    <a:pt x="71" y="17"/>
                  </a:lnTo>
                  <a:lnTo>
                    <a:pt x="70" y="17"/>
                  </a:lnTo>
                  <a:lnTo>
                    <a:pt x="69" y="17"/>
                  </a:lnTo>
                  <a:lnTo>
                    <a:pt x="68" y="17"/>
                  </a:lnTo>
                  <a:lnTo>
                    <a:pt x="67" y="17"/>
                  </a:lnTo>
                  <a:lnTo>
                    <a:pt x="65" y="17"/>
                  </a:lnTo>
                  <a:lnTo>
                    <a:pt x="64" y="17"/>
                  </a:lnTo>
                  <a:lnTo>
                    <a:pt x="63" y="18"/>
                  </a:lnTo>
                  <a:lnTo>
                    <a:pt x="62" y="18"/>
                  </a:lnTo>
                  <a:lnTo>
                    <a:pt x="61" y="19"/>
                  </a:lnTo>
                  <a:lnTo>
                    <a:pt x="60" y="20"/>
                  </a:lnTo>
                  <a:lnTo>
                    <a:pt x="59" y="21"/>
                  </a:lnTo>
                  <a:lnTo>
                    <a:pt x="59" y="22"/>
                  </a:lnTo>
                  <a:lnTo>
                    <a:pt x="58" y="23"/>
                  </a:lnTo>
                  <a:lnTo>
                    <a:pt x="58" y="25"/>
                  </a:lnTo>
                  <a:lnTo>
                    <a:pt x="57" y="26"/>
                  </a:lnTo>
                  <a:lnTo>
                    <a:pt x="57" y="27"/>
                  </a:lnTo>
                  <a:lnTo>
                    <a:pt x="57" y="29"/>
                  </a:lnTo>
                  <a:lnTo>
                    <a:pt x="57" y="30"/>
                  </a:lnTo>
                  <a:lnTo>
                    <a:pt x="57" y="32"/>
                  </a:lnTo>
                  <a:lnTo>
                    <a:pt x="57" y="77"/>
                  </a:lnTo>
                  <a:lnTo>
                    <a:pt x="39" y="77"/>
                  </a:lnTo>
                  <a:lnTo>
                    <a:pt x="39" y="32"/>
                  </a:lnTo>
                  <a:lnTo>
                    <a:pt x="39" y="31"/>
                  </a:lnTo>
                  <a:lnTo>
                    <a:pt x="39" y="29"/>
                  </a:lnTo>
                  <a:lnTo>
                    <a:pt x="39" y="28"/>
                  </a:lnTo>
                  <a:lnTo>
                    <a:pt x="39" y="27"/>
                  </a:lnTo>
                  <a:lnTo>
                    <a:pt x="39" y="26"/>
                  </a:lnTo>
                  <a:lnTo>
                    <a:pt x="39" y="24"/>
                  </a:lnTo>
                  <a:lnTo>
                    <a:pt x="38" y="23"/>
                  </a:lnTo>
                  <a:lnTo>
                    <a:pt x="38" y="22"/>
                  </a:lnTo>
                  <a:lnTo>
                    <a:pt x="37" y="21"/>
                  </a:lnTo>
                  <a:lnTo>
                    <a:pt x="37" y="20"/>
                  </a:lnTo>
                  <a:lnTo>
                    <a:pt x="36" y="19"/>
                  </a:lnTo>
                  <a:lnTo>
                    <a:pt x="35" y="18"/>
                  </a:lnTo>
                  <a:lnTo>
                    <a:pt x="34" y="18"/>
                  </a:lnTo>
                  <a:lnTo>
                    <a:pt x="32" y="17"/>
                  </a:lnTo>
                  <a:lnTo>
                    <a:pt x="31" y="17"/>
                  </a:lnTo>
                  <a:lnTo>
                    <a:pt x="29" y="17"/>
                  </a:lnTo>
                  <a:lnTo>
                    <a:pt x="27" y="17"/>
                  </a:lnTo>
                  <a:lnTo>
                    <a:pt x="26" y="17"/>
                  </a:lnTo>
                  <a:lnTo>
                    <a:pt x="25" y="17"/>
                  </a:lnTo>
                  <a:lnTo>
                    <a:pt x="24" y="18"/>
                  </a:lnTo>
                  <a:lnTo>
                    <a:pt x="22" y="18"/>
                  </a:lnTo>
                  <a:lnTo>
                    <a:pt x="22" y="19"/>
                  </a:lnTo>
                  <a:lnTo>
                    <a:pt x="21" y="20"/>
                  </a:lnTo>
                  <a:lnTo>
                    <a:pt x="20" y="21"/>
                  </a:lnTo>
                  <a:lnTo>
                    <a:pt x="20" y="22"/>
                  </a:lnTo>
                  <a:lnTo>
                    <a:pt x="19" y="23"/>
                  </a:lnTo>
                  <a:lnTo>
                    <a:pt x="19" y="24"/>
                  </a:lnTo>
                  <a:lnTo>
                    <a:pt x="18" y="26"/>
                  </a:lnTo>
                  <a:lnTo>
                    <a:pt x="18" y="27"/>
                  </a:lnTo>
                  <a:lnTo>
                    <a:pt x="18" y="28"/>
                  </a:lnTo>
                  <a:lnTo>
                    <a:pt x="18" y="30"/>
                  </a:lnTo>
                  <a:lnTo>
                    <a:pt x="18" y="31"/>
                  </a:lnTo>
                  <a:lnTo>
                    <a:pt x="18" y="77"/>
                  </a:lnTo>
                  <a:lnTo>
                    <a:pt x="0" y="77"/>
                  </a:lnTo>
                  <a:lnTo>
                    <a:pt x="0" y="2"/>
                  </a:lnTo>
                  <a:lnTo>
                    <a:pt x="17" y="2"/>
                  </a:lnTo>
                  <a:lnTo>
                    <a:pt x="17" y="13"/>
                  </a:lnTo>
                  <a:lnTo>
                    <a:pt x="17" y="13"/>
                  </a:lnTo>
                  <a:lnTo>
                    <a:pt x="18" y="12"/>
                  </a:lnTo>
                  <a:lnTo>
                    <a:pt x="18" y="11"/>
                  </a:lnTo>
                  <a:lnTo>
                    <a:pt x="19" y="10"/>
                  </a:lnTo>
                  <a:lnTo>
                    <a:pt x="20" y="9"/>
                  </a:lnTo>
                  <a:lnTo>
                    <a:pt x="20" y="8"/>
                  </a:lnTo>
                  <a:lnTo>
                    <a:pt x="21" y="7"/>
                  </a:lnTo>
                  <a:lnTo>
                    <a:pt x="22" y="6"/>
                  </a:lnTo>
                  <a:lnTo>
                    <a:pt x="23" y="5"/>
                  </a:lnTo>
                  <a:lnTo>
                    <a:pt x="24" y="4"/>
                  </a:lnTo>
                  <a:lnTo>
                    <a:pt x="26" y="3"/>
                  </a:lnTo>
                  <a:lnTo>
                    <a:pt x="27" y="2"/>
                  </a:lnTo>
                  <a:lnTo>
                    <a:pt x="29" y="2"/>
                  </a:lnTo>
                  <a:lnTo>
                    <a:pt x="30" y="1"/>
                  </a:lnTo>
                  <a:lnTo>
                    <a:pt x="32" y="1"/>
                  </a:lnTo>
                  <a:lnTo>
                    <a:pt x="34" y="0"/>
                  </a:lnTo>
                  <a:lnTo>
                    <a:pt x="36" y="0"/>
                  </a:lnTo>
                  <a:lnTo>
                    <a:pt x="38" y="0"/>
                  </a:lnTo>
                  <a:lnTo>
                    <a:pt x="40" y="1"/>
                  </a:lnTo>
                  <a:lnTo>
                    <a:pt x="41" y="1"/>
                  </a:lnTo>
                  <a:lnTo>
                    <a:pt x="42" y="1"/>
                  </a:lnTo>
                  <a:lnTo>
                    <a:pt x="44" y="2"/>
                  </a:lnTo>
                  <a:lnTo>
                    <a:pt x="45" y="2"/>
                  </a:lnTo>
                  <a:lnTo>
                    <a:pt x="46" y="3"/>
                  </a:lnTo>
                  <a:lnTo>
                    <a:pt x="47" y="3"/>
                  </a:lnTo>
                  <a:lnTo>
                    <a:pt x="48" y="4"/>
                  </a:lnTo>
                  <a:lnTo>
                    <a:pt x="49" y="5"/>
                  </a:lnTo>
                  <a:lnTo>
                    <a:pt x="50" y="6"/>
                  </a:lnTo>
                  <a:lnTo>
                    <a:pt x="51" y="7"/>
                  </a:lnTo>
                  <a:lnTo>
                    <a:pt x="52" y="8"/>
                  </a:lnTo>
                  <a:lnTo>
                    <a:pt x="53" y="9"/>
                  </a:lnTo>
                  <a:lnTo>
                    <a:pt x="54" y="11"/>
                  </a:lnTo>
                  <a:lnTo>
                    <a:pt x="55" y="12"/>
                  </a:lnTo>
                  <a:lnTo>
                    <a:pt x="55" y="11"/>
                  </a:lnTo>
                  <a:lnTo>
                    <a:pt x="56" y="11"/>
                  </a:lnTo>
                  <a:lnTo>
                    <a:pt x="56" y="10"/>
                  </a:lnTo>
                  <a:lnTo>
                    <a:pt x="57" y="9"/>
                  </a:lnTo>
                  <a:lnTo>
                    <a:pt x="57" y="8"/>
                  </a:lnTo>
                  <a:lnTo>
                    <a:pt x="58" y="7"/>
                  </a:lnTo>
                  <a:lnTo>
                    <a:pt x="59" y="6"/>
                  </a:lnTo>
                  <a:lnTo>
                    <a:pt x="60" y="5"/>
                  </a:lnTo>
                  <a:lnTo>
                    <a:pt x="61" y="4"/>
                  </a:lnTo>
                  <a:lnTo>
                    <a:pt x="62" y="3"/>
                  </a:lnTo>
                  <a:lnTo>
                    <a:pt x="64" y="2"/>
                  </a:lnTo>
                  <a:lnTo>
                    <a:pt x="65" y="2"/>
                  </a:lnTo>
                  <a:lnTo>
                    <a:pt x="67" y="1"/>
                  </a:lnTo>
                  <a:lnTo>
                    <a:pt x="68" y="1"/>
                  </a:lnTo>
                  <a:lnTo>
                    <a:pt x="70" y="0"/>
                  </a:lnTo>
                  <a:lnTo>
                    <a:pt x="72" y="0"/>
                  </a:lnTo>
                  <a:lnTo>
                    <a:pt x="74" y="0"/>
                  </a:lnTo>
                  <a:lnTo>
                    <a:pt x="77" y="1"/>
                  </a:lnTo>
                  <a:lnTo>
                    <a:pt x="79" y="1"/>
                  </a:lnTo>
                  <a:lnTo>
                    <a:pt x="81" y="2"/>
                  </a:lnTo>
                  <a:lnTo>
                    <a:pt x="83" y="3"/>
                  </a:lnTo>
                  <a:lnTo>
                    <a:pt x="85" y="4"/>
                  </a:lnTo>
                  <a:lnTo>
                    <a:pt x="87" y="5"/>
                  </a:lnTo>
                  <a:lnTo>
                    <a:pt x="89" y="7"/>
                  </a:lnTo>
                  <a:lnTo>
                    <a:pt x="90" y="8"/>
                  </a:lnTo>
                  <a:lnTo>
                    <a:pt x="91" y="10"/>
                  </a:lnTo>
                  <a:lnTo>
                    <a:pt x="92" y="12"/>
                  </a:lnTo>
                  <a:lnTo>
                    <a:pt x="93" y="14"/>
                  </a:lnTo>
                  <a:lnTo>
                    <a:pt x="94" y="17"/>
                  </a:lnTo>
                  <a:lnTo>
                    <a:pt x="95" y="19"/>
                  </a:lnTo>
                  <a:lnTo>
                    <a:pt x="95" y="22"/>
                  </a:lnTo>
                  <a:lnTo>
                    <a:pt x="95" y="25"/>
                  </a:lnTo>
                  <a:lnTo>
                    <a:pt x="95" y="77"/>
                  </a:lnTo>
                  <a:close/>
                </a:path>
              </a:pathLst>
            </a:custGeom>
            <a:solidFill>
              <a:srgbClr val="000000"/>
            </a:solidFill>
            <a:ln w="9525">
              <a:noFill/>
              <a:round/>
              <a:headEnd/>
              <a:tailEnd/>
            </a:ln>
          </p:spPr>
          <p:txBody>
            <a:bodyPr/>
            <a:lstStyle/>
            <a:p>
              <a:endParaRPr lang="en-US"/>
            </a:p>
          </p:txBody>
        </p:sp>
        <p:sp>
          <p:nvSpPr>
            <p:cNvPr id="284" name="Freeform 284"/>
            <p:cNvSpPr>
              <a:spLocks noEditPoints="1"/>
            </p:cNvSpPr>
            <p:nvPr/>
          </p:nvSpPr>
          <p:spPr bwMode="auto">
            <a:xfrm>
              <a:off x="3453" y="3592"/>
              <a:ext cx="63" cy="79"/>
            </a:xfrm>
            <a:custGeom>
              <a:avLst/>
              <a:gdLst/>
              <a:ahLst/>
              <a:cxnLst>
                <a:cxn ang="0">
                  <a:pos x="60" y="61"/>
                </a:cxn>
                <a:cxn ang="0">
                  <a:pos x="55" y="68"/>
                </a:cxn>
                <a:cxn ang="0">
                  <a:pos x="50" y="73"/>
                </a:cxn>
                <a:cxn ang="0">
                  <a:pos x="44" y="77"/>
                </a:cxn>
                <a:cxn ang="0">
                  <a:pos x="37" y="78"/>
                </a:cxn>
                <a:cxn ang="0">
                  <a:pos x="29" y="79"/>
                </a:cxn>
                <a:cxn ang="0">
                  <a:pos x="20" y="77"/>
                </a:cxn>
                <a:cxn ang="0">
                  <a:pos x="12" y="72"/>
                </a:cxn>
                <a:cxn ang="0">
                  <a:pos x="5" y="64"/>
                </a:cxn>
                <a:cxn ang="0">
                  <a:pos x="1" y="53"/>
                </a:cxn>
                <a:cxn ang="0">
                  <a:pos x="0" y="38"/>
                </a:cxn>
                <a:cxn ang="0">
                  <a:pos x="0" y="31"/>
                </a:cxn>
                <a:cxn ang="0">
                  <a:pos x="2" y="22"/>
                </a:cxn>
                <a:cxn ang="0">
                  <a:pos x="7" y="13"/>
                </a:cxn>
                <a:cxn ang="0">
                  <a:pos x="14" y="5"/>
                </a:cxn>
                <a:cxn ang="0">
                  <a:pos x="26" y="1"/>
                </a:cxn>
                <a:cxn ang="0">
                  <a:pos x="37" y="1"/>
                </a:cxn>
                <a:cxn ang="0">
                  <a:pos x="44" y="3"/>
                </a:cxn>
                <a:cxn ang="0">
                  <a:pos x="52" y="8"/>
                </a:cxn>
                <a:cxn ang="0">
                  <a:pos x="58" y="17"/>
                </a:cxn>
                <a:cxn ang="0">
                  <a:pos x="62" y="30"/>
                </a:cxn>
                <a:cxn ang="0">
                  <a:pos x="63" y="45"/>
                </a:cxn>
                <a:cxn ang="0">
                  <a:pos x="17" y="47"/>
                </a:cxn>
                <a:cxn ang="0">
                  <a:pos x="18" y="51"/>
                </a:cxn>
                <a:cxn ang="0">
                  <a:pos x="20" y="56"/>
                </a:cxn>
                <a:cxn ang="0">
                  <a:pos x="23" y="60"/>
                </a:cxn>
                <a:cxn ang="0">
                  <a:pos x="28" y="62"/>
                </a:cxn>
                <a:cxn ang="0">
                  <a:pos x="34" y="63"/>
                </a:cxn>
                <a:cxn ang="0">
                  <a:pos x="36" y="62"/>
                </a:cxn>
                <a:cxn ang="0">
                  <a:pos x="39" y="61"/>
                </a:cxn>
                <a:cxn ang="0">
                  <a:pos x="41" y="60"/>
                </a:cxn>
                <a:cxn ang="0">
                  <a:pos x="43" y="58"/>
                </a:cxn>
                <a:cxn ang="0">
                  <a:pos x="44" y="55"/>
                </a:cxn>
                <a:cxn ang="0">
                  <a:pos x="44" y="30"/>
                </a:cxn>
                <a:cxn ang="0">
                  <a:pos x="43" y="25"/>
                </a:cxn>
                <a:cxn ang="0">
                  <a:pos x="41" y="21"/>
                </a:cxn>
                <a:cxn ang="0">
                  <a:pos x="38" y="18"/>
                </a:cxn>
                <a:cxn ang="0">
                  <a:pos x="35" y="17"/>
                </a:cxn>
                <a:cxn ang="0">
                  <a:pos x="31" y="17"/>
                </a:cxn>
                <a:cxn ang="0">
                  <a:pos x="27" y="17"/>
                </a:cxn>
                <a:cxn ang="0">
                  <a:pos x="24" y="19"/>
                </a:cxn>
                <a:cxn ang="0">
                  <a:pos x="21" y="22"/>
                </a:cxn>
                <a:cxn ang="0">
                  <a:pos x="19" y="26"/>
                </a:cxn>
                <a:cxn ang="0">
                  <a:pos x="18" y="30"/>
                </a:cxn>
              </a:cxnLst>
              <a:rect l="0" t="0" r="r" b="b"/>
              <a:pathLst>
                <a:path w="63" h="79">
                  <a:moveTo>
                    <a:pt x="62" y="55"/>
                  </a:moveTo>
                  <a:lnTo>
                    <a:pt x="61" y="58"/>
                  </a:lnTo>
                  <a:lnTo>
                    <a:pt x="60" y="61"/>
                  </a:lnTo>
                  <a:lnTo>
                    <a:pt x="58" y="64"/>
                  </a:lnTo>
                  <a:lnTo>
                    <a:pt x="57" y="66"/>
                  </a:lnTo>
                  <a:lnTo>
                    <a:pt x="55" y="68"/>
                  </a:lnTo>
                  <a:lnTo>
                    <a:pt x="54" y="70"/>
                  </a:lnTo>
                  <a:lnTo>
                    <a:pt x="52" y="72"/>
                  </a:lnTo>
                  <a:lnTo>
                    <a:pt x="50" y="73"/>
                  </a:lnTo>
                  <a:lnTo>
                    <a:pt x="48" y="75"/>
                  </a:lnTo>
                  <a:lnTo>
                    <a:pt x="46" y="76"/>
                  </a:lnTo>
                  <a:lnTo>
                    <a:pt x="44" y="77"/>
                  </a:lnTo>
                  <a:lnTo>
                    <a:pt x="41" y="78"/>
                  </a:lnTo>
                  <a:lnTo>
                    <a:pt x="39" y="78"/>
                  </a:lnTo>
                  <a:lnTo>
                    <a:pt x="37" y="78"/>
                  </a:lnTo>
                  <a:lnTo>
                    <a:pt x="35" y="79"/>
                  </a:lnTo>
                  <a:lnTo>
                    <a:pt x="33" y="79"/>
                  </a:lnTo>
                  <a:lnTo>
                    <a:pt x="29" y="79"/>
                  </a:lnTo>
                  <a:lnTo>
                    <a:pt x="26" y="78"/>
                  </a:lnTo>
                  <a:lnTo>
                    <a:pt x="23" y="78"/>
                  </a:lnTo>
                  <a:lnTo>
                    <a:pt x="20" y="77"/>
                  </a:lnTo>
                  <a:lnTo>
                    <a:pt x="17" y="75"/>
                  </a:lnTo>
                  <a:lnTo>
                    <a:pt x="14" y="74"/>
                  </a:lnTo>
                  <a:lnTo>
                    <a:pt x="12" y="72"/>
                  </a:lnTo>
                  <a:lnTo>
                    <a:pt x="9" y="70"/>
                  </a:lnTo>
                  <a:lnTo>
                    <a:pt x="7" y="67"/>
                  </a:lnTo>
                  <a:lnTo>
                    <a:pt x="5" y="64"/>
                  </a:lnTo>
                  <a:lnTo>
                    <a:pt x="4" y="61"/>
                  </a:lnTo>
                  <a:lnTo>
                    <a:pt x="2" y="57"/>
                  </a:lnTo>
                  <a:lnTo>
                    <a:pt x="1" y="53"/>
                  </a:lnTo>
                  <a:lnTo>
                    <a:pt x="1" y="49"/>
                  </a:lnTo>
                  <a:lnTo>
                    <a:pt x="0" y="43"/>
                  </a:lnTo>
                  <a:lnTo>
                    <a:pt x="0" y="38"/>
                  </a:lnTo>
                  <a:lnTo>
                    <a:pt x="0" y="36"/>
                  </a:lnTo>
                  <a:lnTo>
                    <a:pt x="0" y="34"/>
                  </a:lnTo>
                  <a:lnTo>
                    <a:pt x="0" y="31"/>
                  </a:lnTo>
                  <a:lnTo>
                    <a:pt x="1" y="28"/>
                  </a:lnTo>
                  <a:lnTo>
                    <a:pt x="1" y="25"/>
                  </a:lnTo>
                  <a:lnTo>
                    <a:pt x="2" y="22"/>
                  </a:lnTo>
                  <a:lnTo>
                    <a:pt x="3" y="19"/>
                  </a:lnTo>
                  <a:lnTo>
                    <a:pt x="5" y="16"/>
                  </a:lnTo>
                  <a:lnTo>
                    <a:pt x="7" y="13"/>
                  </a:lnTo>
                  <a:lnTo>
                    <a:pt x="9" y="10"/>
                  </a:lnTo>
                  <a:lnTo>
                    <a:pt x="11" y="7"/>
                  </a:lnTo>
                  <a:lnTo>
                    <a:pt x="14" y="5"/>
                  </a:lnTo>
                  <a:lnTo>
                    <a:pt x="18" y="3"/>
                  </a:lnTo>
                  <a:lnTo>
                    <a:pt x="22" y="2"/>
                  </a:lnTo>
                  <a:lnTo>
                    <a:pt x="26" y="1"/>
                  </a:lnTo>
                  <a:lnTo>
                    <a:pt x="32" y="0"/>
                  </a:lnTo>
                  <a:lnTo>
                    <a:pt x="34" y="0"/>
                  </a:lnTo>
                  <a:lnTo>
                    <a:pt x="37" y="1"/>
                  </a:lnTo>
                  <a:lnTo>
                    <a:pt x="39" y="1"/>
                  </a:lnTo>
                  <a:lnTo>
                    <a:pt x="42" y="2"/>
                  </a:lnTo>
                  <a:lnTo>
                    <a:pt x="44" y="3"/>
                  </a:lnTo>
                  <a:lnTo>
                    <a:pt x="47" y="4"/>
                  </a:lnTo>
                  <a:lnTo>
                    <a:pt x="50" y="6"/>
                  </a:lnTo>
                  <a:lnTo>
                    <a:pt x="52" y="8"/>
                  </a:lnTo>
                  <a:lnTo>
                    <a:pt x="54" y="11"/>
                  </a:lnTo>
                  <a:lnTo>
                    <a:pt x="56" y="13"/>
                  </a:lnTo>
                  <a:lnTo>
                    <a:pt x="58" y="17"/>
                  </a:lnTo>
                  <a:lnTo>
                    <a:pt x="59" y="21"/>
                  </a:lnTo>
                  <a:lnTo>
                    <a:pt x="61" y="25"/>
                  </a:lnTo>
                  <a:lnTo>
                    <a:pt x="62" y="30"/>
                  </a:lnTo>
                  <a:lnTo>
                    <a:pt x="62" y="35"/>
                  </a:lnTo>
                  <a:lnTo>
                    <a:pt x="63" y="41"/>
                  </a:lnTo>
                  <a:lnTo>
                    <a:pt x="63" y="45"/>
                  </a:lnTo>
                  <a:lnTo>
                    <a:pt x="17" y="45"/>
                  </a:lnTo>
                  <a:lnTo>
                    <a:pt x="17" y="46"/>
                  </a:lnTo>
                  <a:lnTo>
                    <a:pt x="17" y="47"/>
                  </a:lnTo>
                  <a:lnTo>
                    <a:pt x="18" y="49"/>
                  </a:lnTo>
                  <a:lnTo>
                    <a:pt x="18" y="50"/>
                  </a:lnTo>
                  <a:lnTo>
                    <a:pt x="18" y="51"/>
                  </a:lnTo>
                  <a:lnTo>
                    <a:pt x="19" y="53"/>
                  </a:lnTo>
                  <a:lnTo>
                    <a:pt x="19" y="54"/>
                  </a:lnTo>
                  <a:lnTo>
                    <a:pt x="20" y="56"/>
                  </a:lnTo>
                  <a:lnTo>
                    <a:pt x="21" y="57"/>
                  </a:lnTo>
                  <a:lnTo>
                    <a:pt x="22" y="59"/>
                  </a:lnTo>
                  <a:lnTo>
                    <a:pt x="23" y="60"/>
                  </a:lnTo>
                  <a:lnTo>
                    <a:pt x="24" y="61"/>
                  </a:lnTo>
                  <a:lnTo>
                    <a:pt x="26" y="62"/>
                  </a:lnTo>
                  <a:lnTo>
                    <a:pt x="28" y="62"/>
                  </a:lnTo>
                  <a:lnTo>
                    <a:pt x="30" y="63"/>
                  </a:lnTo>
                  <a:lnTo>
                    <a:pt x="33" y="63"/>
                  </a:lnTo>
                  <a:lnTo>
                    <a:pt x="34" y="63"/>
                  </a:lnTo>
                  <a:lnTo>
                    <a:pt x="35" y="63"/>
                  </a:lnTo>
                  <a:lnTo>
                    <a:pt x="35" y="63"/>
                  </a:lnTo>
                  <a:lnTo>
                    <a:pt x="36" y="62"/>
                  </a:lnTo>
                  <a:lnTo>
                    <a:pt x="37" y="62"/>
                  </a:lnTo>
                  <a:lnTo>
                    <a:pt x="38" y="62"/>
                  </a:lnTo>
                  <a:lnTo>
                    <a:pt x="39" y="61"/>
                  </a:lnTo>
                  <a:lnTo>
                    <a:pt x="40" y="61"/>
                  </a:lnTo>
                  <a:lnTo>
                    <a:pt x="40" y="60"/>
                  </a:lnTo>
                  <a:lnTo>
                    <a:pt x="41" y="60"/>
                  </a:lnTo>
                  <a:lnTo>
                    <a:pt x="42" y="59"/>
                  </a:lnTo>
                  <a:lnTo>
                    <a:pt x="42" y="58"/>
                  </a:lnTo>
                  <a:lnTo>
                    <a:pt x="43" y="58"/>
                  </a:lnTo>
                  <a:lnTo>
                    <a:pt x="43" y="57"/>
                  </a:lnTo>
                  <a:lnTo>
                    <a:pt x="44" y="56"/>
                  </a:lnTo>
                  <a:lnTo>
                    <a:pt x="44" y="55"/>
                  </a:lnTo>
                  <a:lnTo>
                    <a:pt x="62" y="55"/>
                  </a:lnTo>
                  <a:close/>
                  <a:moveTo>
                    <a:pt x="45" y="32"/>
                  </a:moveTo>
                  <a:lnTo>
                    <a:pt x="44" y="30"/>
                  </a:lnTo>
                  <a:lnTo>
                    <a:pt x="44" y="28"/>
                  </a:lnTo>
                  <a:lnTo>
                    <a:pt x="44" y="26"/>
                  </a:lnTo>
                  <a:lnTo>
                    <a:pt x="43" y="25"/>
                  </a:lnTo>
                  <a:lnTo>
                    <a:pt x="42" y="23"/>
                  </a:lnTo>
                  <a:lnTo>
                    <a:pt x="41" y="22"/>
                  </a:lnTo>
                  <a:lnTo>
                    <a:pt x="41" y="21"/>
                  </a:lnTo>
                  <a:lnTo>
                    <a:pt x="40" y="20"/>
                  </a:lnTo>
                  <a:lnTo>
                    <a:pt x="39" y="19"/>
                  </a:lnTo>
                  <a:lnTo>
                    <a:pt x="38" y="18"/>
                  </a:lnTo>
                  <a:lnTo>
                    <a:pt x="37" y="18"/>
                  </a:lnTo>
                  <a:lnTo>
                    <a:pt x="36" y="17"/>
                  </a:lnTo>
                  <a:lnTo>
                    <a:pt x="35" y="17"/>
                  </a:lnTo>
                  <a:lnTo>
                    <a:pt x="33" y="17"/>
                  </a:lnTo>
                  <a:lnTo>
                    <a:pt x="32" y="17"/>
                  </a:lnTo>
                  <a:lnTo>
                    <a:pt x="31" y="17"/>
                  </a:lnTo>
                  <a:lnTo>
                    <a:pt x="30" y="17"/>
                  </a:lnTo>
                  <a:lnTo>
                    <a:pt x="28" y="17"/>
                  </a:lnTo>
                  <a:lnTo>
                    <a:pt x="27" y="17"/>
                  </a:lnTo>
                  <a:lnTo>
                    <a:pt x="26" y="18"/>
                  </a:lnTo>
                  <a:lnTo>
                    <a:pt x="25" y="18"/>
                  </a:lnTo>
                  <a:lnTo>
                    <a:pt x="24" y="19"/>
                  </a:lnTo>
                  <a:lnTo>
                    <a:pt x="23" y="20"/>
                  </a:lnTo>
                  <a:lnTo>
                    <a:pt x="22" y="21"/>
                  </a:lnTo>
                  <a:lnTo>
                    <a:pt x="21" y="22"/>
                  </a:lnTo>
                  <a:lnTo>
                    <a:pt x="20" y="23"/>
                  </a:lnTo>
                  <a:lnTo>
                    <a:pt x="20" y="24"/>
                  </a:lnTo>
                  <a:lnTo>
                    <a:pt x="19" y="26"/>
                  </a:lnTo>
                  <a:lnTo>
                    <a:pt x="19" y="27"/>
                  </a:lnTo>
                  <a:lnTo>
                    <a:pt x="18" y="29"/>
                  </a:lnTo>
                  <a:lnTo>
                    <a:pt x="18" y="30"/>
                  </a:lnTo>
                  <a:lnTo>
                    <a:pt x="18" y="32"/>
                  </a:lnTo>
                  <a:lnTo>
                    <a:pt x="45" y="32"/>
                  </a:lnTo>
                  <a:close/>
                </a:path>
              </a:pathLst>
            </a:custGeom>
            <a:solidFill>
              <a:srgbClr val="000000"/>
            </a:solidFill>
            <a:ln w="9525">
              <a:noFill/>
              <a:round/>
              <a:headEnd/>
              <a:tailEnd/>
            </a:ln>
          </p:spPr>
          <p:txBody>
            <a:bodyPr/>
            <a:lstStyle/>
            <a:p>
              <a:endParaRPr lang="en-US"/>
            </a:p>
          </p:txBody>
        </p:sp>
        <p:sp>
          <p:nvSpPr>
            <p:cNvPr id="285" name="Freeform 285"/>
            <p:cNvSpPr>
              <a:spLocks/>
            </p:cNvSpPr>
            <p:nvPr/>
          </p:nvSpPr>
          <p:spPr bwMode="auto">
            <a:xfrm>
              <a:off x="3527" y="3592"/>
              <a:ext cx="60" cy="77"/>
            </a:xfrm>
            <a:custGeom>
              <a:avLst/>
              <a:gdLst/>
              <a:ahLst/>
              <a:cxnLst>
                <a:cxn ang="0">
                  <a:pos x="43" y="77"/>
                </a:cxn>
                <a:cxn ang="0">
                  <a:pos x="42" y="30"/>
                </a:cxn>
                <a:cxn ang="0">
                  <a:pos x="42" y="28"/>
                </a:cxn>
                <a:cxn ang="0">
                  <a:pos x="42" y="26"/>
                </a:cxn>
                <a:cxn ang="0">
                  <a:pos x="42" y="23"/>
                </a:cxn>
                <a:cxn ang="0">
                  <a:pos x="40" y="21"/>
                </a:cxn>
                <a:cxn ang="0">
                  <a:pos x="39" y="19"/>
                </a:cxn>
                <a:cxn ang="0">
                  <a:pos x="36" y="18"/>
                </a:cxn>
                <a:cxn ang="0">
                  <a:pos x="33" y="17"/>
                </a:cxn>
                <a:cxn ang="0">
                  <a:pos x="30" y="17"/>
                </a:cxn>
                <a:cxn ang="0">
                  <a:pos x="27" y="17"/>
                </a:cxn>
                <a:cxn ang="0">
                  <a:pos x="25" y="18"/>
                </a:cxn>
                <a:cxn ang="0">
                  <a:pos x="23" y="20"/>
                </a:cxn>
                <a:cxn ang="0">
                  <a:pos x="21" y="22"/>
                </a:cxn>
                <a:cxn ang="0">
                  <a:pos x="19" y="25"/>
                </a:cxn>
                <a:cxn ang="0">
                  <a:pos x="18" y="28"/>
                </a:cxn>
                <a:cxn ang="0">
                  <a:pos x="18" y="32"/>
                </a:cxn>
                <a:cxn ang="0">
                  <a:pos x="18" y="77"/>
                </a:cxn>
                <a:cxn ang="0">
                  <a:pos x="0" y="2"/>
                </a:cxn>
                <a:cxn ang="0">
                  <a:pos x="17" y="13"/>
                </a:cxn>
                <a:cxn ang="0">
                  <a:pos x="18" y="12"/>
                </a:cxn>
                <a:cxn ang="0">
                  <a:pos x="19" y="10"/>
                </a:cxn>
                <a:cxn ang="0">
                  <a:pos x="20" y="8"/>
                </a:cxn>
                <a:cxn ang="0">
                  <a:pos x="22" y="6"/>
                </a:cxn>
                <a:cxn ang="0">
                  <a:pos x="24" y="4"/>
                </a:cxn>
                <a:cxn ang="0">
                  <a:pos x="27" y="2"/>
                </a:cxn>
                <a:cxn ang="0">
                  <a:pos x="31" y="1"/>
                </a:cxn>
                <a:cxn ang="0">
                  <a:pos x="35" y="0"/>
                </a:cxn>
                <a:cxn ang="0">
                  <a:pos x="39" y="0"/>
                </a:cxn>
                <a:cxn ang="0">
                  <a:pos x="44" y="1"/>
                </a:cxn>
                <a:cxn ang="0">
                  <a:pos x="48" y="3"/>
                </a:cxn>
                <a:cxn ang="0">
                  <a:pos x="52" y="5"/>
                </a:cxn>
                <a:cxn ang="0">
                  <a:pos x="55" y="8"/>
                </a:cxn>
                <a:cxn ang="0">
                  <a:pos x="57" y="12"/>
                </a:cxn>
                <a:cxn ang="0">
                  <a:pos x="59" y="17"/>
                </a:cxn>
                <a:cxn ang="0">
                  <a:pos x="60" y="22"/>
                </a:cxn>
                <a:cxn ang="0">
                  <a:pos x="60" y="77"/>
                </a:cxn>
              </a:cxnLst>
              <a:rect l="0" t="0" r="r" b="b"/>
              <a:pathLst>
                <a:path w="60" h="77">
                  <a:moveTo>
                    <a:pt x="60" y="77"/>
                  </a:moveTo>
                  <a:lnTo>
                    <a:pt x="43" y="77"/>
                  </a:lnTo>
                  <a:lnTo>
                    <a:pt x="43" y="32"/>
                  </a:lnTo>
                  <a:lnTo>
                    <a:pt x="42" y="30"/>
                  </a:lnTo>
                  <a:lnTo>
                    <a:pt x="42" y="29"/>
                  </a:lnTo>
                  <a:lnTo>
                    <a:pt x="42" y="28"/>
                  </a:lnTo>
                  <a:lnTo>
                    <a:pt x="42" y="27"/>
                  </a:lnTo>
                  <a:lnTo>
                    <a:pt x="42" y="26"/>
                  </a:lnTo>
                  <a:lnTo>
                    <a:pt x="42" y="25"/>
                  </a:lnTo>
                  <a:lnTo>
                    <a:pt x="42" y="23"/>
                  </a:lnTo>
                  <a:lnTo>
                    <a:pt x="41" y="22"/>
                  </a:lnTo>
                  <a:lnTo>
                    <a:pt x="40" y="21"/>
                  </a:lnTo>
                  <a:lnTo>
                    <a:pt x="40" y="20"/>
                  </a:lnTo>
                  <a:lnTo>
                    <a:pt x="39" y="19"/>
                  </a:lnTo>
                  <a:lnTo>
                    <a:pt x="38" y="18"/>
                  </a:lnTo>
                  <a:lnTo>
                    <a:pt x="36" y="18"/>
                  </a:lnTo>
                  <a:lnTo>
                    <a:pt x="35" y="17"/>
                  </a:lnTo>
                  <a:lnTo>
                    <a:pt x="33" y="17"/>
                  </a:lnTo>
                  <a:lnTo>
                    <a:pt x="31" y="17"/>
                  </a:lnTo>
                  <a:lnTo>
                    <a:pt x="30" y="17"/>
                  </a:lnTo>
                  <a:lnTo>
                    <a:pt x="28" y="17"/>
                  </a:lnTo>
                  <a:lnTo>
                    <a:pt x="27" y="17"/>
                  </a:lnTo>
                  <a:lnTo>
                    <a:pt x="26" y="18"/>
                  </a:lnTo>
                  <a:lnTo>
                    <a:pt x="25" y="18"/>
                  </a:lnTo>
                  <a:lnTo>
                    <a:pt x="24" y="19"/>
                  </a:lnTo>
                  <a:lnTo>
                    <a:pt x="23" y="20"/>
                  </a:lnTo>
                  <a:lnTo>
                    <a:pt x="22" y="21"/>
                  </a:lnTo>
                  <a:lnTo>
                    <a:pt x="21" y="22"/>
                  </a:lnTo>
                  <a:lnTo>
                    <a:pt x="20" y="24"/>
                  </a:lnTo>
                  <a:lnTo>
                    <a:pt x="19" y="25"/>
                  </a:lnTo>
                  <a:lnTo>
                    <a:pt x="19" y="26"/>
                  </a:lnTo>
                  <a:lnTo>
                    <a:pt x="18" y="28"/>
                  </a:lnTo>
                  <a:lnTo>
                    <a:pt x="18" y="30"/>
                  </a:lnTo>
                  <a:lnTo>
                    <a:pt x="18" y="32"/>
                  </a:lnTo>
                  <a:lnTo>
                    <a:pt x="18" y="34"/>
                  </a:lnTo>
                  <a:lnTo>
                    <a:pt x="18" y="77"/>
                  </a:lnTo>
                  <a:lnTo>
                    <a:pt x="0" y="77"/>
                  </a:lnTo>
                  <a:lnTo>
                    <a:pt x="0" y="2"/>
                  </a:lnTo>
                  <a:lnTo>
                    <a:pt x="17" y="2"/>
                  </a:lnTo>
                  <a:lnTo>
                    <a:pt x="17" y="13"/>
                  </a:lnTo>
                  <a:lnTo>
                    <a:pt x="17" y="13"/>
                  </a:lnTo>
                  <a:lnTo>
                    <a:pt x="18" y="12"/>
                  </a:lnTo>
                  <a:lnTo>
                    <a:pt x="18" y="11"/>
                  </a:lnTo>
                  <a:lnTo>
                    <a:pt x="19" y="10"/>
                  </a:lnTo>
                  <a:lnTo>
                    <a:pt x="19" y="9"/>
                  </a:lnTo>
                  <a:lnTo>
                    <a:pt x="20" y="8"/>
                  </a:lnTo>
                  <a:lnTo>
                    <a:pt x="21" y="7"/>
                  </a:lnTo>
                  <a:lnTo>
                    <a:pt x="22" y="6"/>
                  </a:lnTo>
                  <a:lnTo>
                    <a:pt x="23" y="5"/>
                  </a:lnTo>
                  <a:lnTo>
                    <a:pt x="24" y="4"/>
                  </a:lnTo>
                  <a:lnTo>
                    <a:pt x="26" y="3"/>
                  </a:lnTo>
                  <a:lnTo>
                    <a:pt x="27" y="2"/>
                  </a:lnTo>
                  <a:lnTo>
                    <a:pt x="29" y="2"/>
                  </a:lnTo>
                  <a:lnTo>
                    <a:pt x="31" y="1"/>
                  </a:lnTo>
                  <a:lnTo>
                    <a:pt x="33" y="1"/>
                  </a:lnTo>
                  <a:lnTo>
                    <a:pt x="35" y="0"/>
                  </a:lnTo>
                  <a:lnTo>
                    <a:pt x="37" y="0"/>
                  </a:lnTo>
                  <a:lnTo>
                    <a:pt x="39" y="0"/>
                  </a:lnTo>
                  <a:lnTo>
                    <a:pt x="42" y="1"/>
                  </a:lnTo>
                  <a:lnTo>
                    <a:pt x="44" y="1"/>
                  </a:lnTo>
                  <a:lnTo>
                    <a:pt x="46" y="2"/>
                  </a:lnTo>
                  <a:lnTo>
                    <a:pt x="48" y="3"/>
                  </a:lnTo>
                  <a:lnTo>
                    <a:pt x="50" y="4"/>
                  </a:lnTo>
                  <a:lnTo>
                    <a:pt x="52" y="5"/>
                  </a:lnTo>
                  <a:lnTo>
                    <a:pt x="53" y="7"/>
                  </a:lnTo>
                  <a:lnTo>
                    <a:pt x="55" y="8"/>
                  </a:lnTo>
                  <a:lnTo>
                    <a:pt x="56" y="10"/>
                  </a:lnTo>
                  <a:lnTo>
                    <a:pt x="57" y="12"/>
                  </a:lnTo>
                  <a:lnTo>
                    <a:pt x="58" y="14"/>
                  </a:lnTo>
                  <a:lnTo>
                    <a:pt x="59" y="17"/>
                  </a:lnTo>
                  <a:lnTo>
                    <a:pt x="60" y="19"/>
                  </a:lnTo>
                  <a:lnTo>
                    <a:pt x="60" y="22"/>
                  </a:lnTo>
                  <a:lnTo>
                    <a:pt x="60" y="25"/>
                  </a:lnTo>
                  <a:lnTo>
                    <a:pt x="60" y="77"/>
                  </a:lnTo>
                  <a:close/>
                </a:path>
              </a:pathLst>
            </a:custGeom>
            <a:solidFill>
              <a:srgbClr val="000000"/>
            </a:solidFill>
            <a:ln w="9525">
              <a:noFill/>
              <a:round/>
              <a:headEnd/>
              <a:tailEnd/>
            </a:ln>
          </p:spPr>
          <p:txBody>
            <a:bodyPr/>
            <a:lstStyle/>
            <a:p>
              <a:endParaRPr lang="en-US"/>
            </a:p>
          </p:txBody>
        </p:sp>
        <p:sp>
          <p:nvSpPr>
            <p:cNvPr id="286" name="Freeform 286"/>
            <p:cNvSpPr>
              <a:spLocks/>
            </p:cNvSpPr>
            <p:nvPr/>
          </p:nvSpPr>
          <p:spPr bwMode="auto">
            <a:xfrm>
              <a:off x="3596" y="3574"/>
              <a:ext cx="37" cy="96"/>
            </a:xfrm>
            <a:custGeom>
              <a:avLst/>
              <a:gdLst/>
              <a:ahLst/>
              <a:cxnLst>
                <a:cxn ang="0">
                  <a:pos x="37" y="20"/>
                </a:cxn>
                <a:cxn ang="0">
                  <a:pos x="27" y="34"/>
                </a:cxn>
                <a:cxn ang="0">
                  <a:pos x="27" y="75"/>
                </a:cxn>
                <a:cxn ang="0">
                  <a:pos x="27" y="77"/>
                </a:cxn>
                <a:cxn ang="0">
                  <a:pos x="27" y="78"/>
                </a:cxn>
                <a:cxn ang="0">
                  <a:pos x="27" y="79"/>
                </a:cxn>
                <a:cxn ang="0">
                  <a:pos x="28" y="79"/>
                </a:cxn>
                <a:cxn ang="0">
                  <a:pos x="29" y="80"/>
                </a:cxn>
                <a:cxn ang="0">
                  <a:pos x="31" y="80"/>
                </a:cxn>
                <a:cxn ang="0">
                  <a:pos x="33" y="81"/>
                </a:cxn>
                <a:cxn ang="0">
                  <a:pos x="34" y="81"/>
                </a:cxn>
                <a:cxn ang="0">
                  <a:pos x="35" y="81"/>
                </a:cxn>
                <a:cxn ang="0">
                  <a:pos x="35" y="81"/>
                </a:cxn>
                <a:cxn ang="0">
                  <a:pos x="35" y="81"/>
                </a:cxn>
                <a:cxn ang="0">
                  <a:pos x="36" y="81"/>
                </a:cxn>
                <a:cxn ang="0">
                  <a:pos x="36" y="80"/>
                </a:cxn>
                <a:cxn ang="0">
                  <a:pos x="37" y="80"/>
                </a:cxn>
                <a:cxn ang="0">
                  <a:pos x="37" y="80"/>
                </a:cxn>
                <a:cxn ang="0">
                  <a:pos x="37" y="96"/>
                </a:cxn>
                <a:cxn ang="0">
                  <a:pos x="36" y="96"/>
                </a:cxn>
                <a:cxn ang="0">
                  <a:pos x="35" y="96"/>
                </a:cxn>
                <a:cxn ang="0">
                  <a:pos x="34" y="96"/>
                </a:cxn>
                <a:cxn ang="0">
                  <a:pos x="33" y="96"/>
                </a:cxn>
                <a:cxn ang="0">
                  <a:pos x="32" y="96"/>
                </a:cxn>
                <a:cxn ang="0">
                  <a:pos x="31" y="96"/>
                </a:cxn>
                <a:cxn ang="0">
                  <a:pos x="30" y="96"/>
                </a:cxn>
                <a:cxn ang="0">
                  <a:pos x="29" y="96"/>
                </a:cxn>
                <a:cxn ang="0">
                  <a:pos x="24" y="96"/>
                </a:cxn>
                <a:cxn ang="0">
                  <a:pos x="20" y="95"/>
                </a:cxn>
                <a:cxn ang="0">
                  <a:pos x="16" y="94"/>
                </a:cxn>
                <a:cxn ang="0">
                  <a:pos x="13" y="92"/>
                </a:cxn>
                <a:cxn ang="0">
                  <a:pos x="12" y="90"/>
                </a:cxn>
                <a:cxn ang="0">
                  <a:pos x="10" y="87"/>
                </a:cxn>
                <a:cxn ang="0">
                  <a:pos x="10" y="84"/>
                </a:cxn>
                <a:cxn ang="0">
                  <a:pos x="9" y="81"/>
                </a:cxn>
                <a:cxn ang="0">
                  <a:pos x="9" y="34"/>
                </a:cxn>
                <a:cxn ang="0">
                  <a:pos x="0" y="20"/>
                </a:cxn>
                <a:cxn ang="0">
                  <a:pos x="9" y="0"/>
                </a:cxn>
                <a:cxn ang="0">
                  <a:pos x="27" y="20"/>
                </a:cxn>
              </a:cxnLst>
              <a:rect l="0" t="0" r="r" b="b"/>
              <a:pathLst>
                <a:path w="37" h="96">
                  <a:moveTo>
                    <a:pt x="27" y="20"/>
                  </a:moveTo>
                  <a:lnTo>
                    <a:pt x="37" y="20"/>
                  </a:lnTo>
                  <a:lnTo>
                    <a:pt x="37" y="34"/>
                  </a:lnTo>
                  <a:lnTo>
                    <a:pt x="27" y="34"/>
                  </a:lnTo>
                  <a:lnTo>
                    <a:pt x="27" y="75"/>
                  </a:lnTo>
                  <a:lnTo>
                    <a:pt x="27" y="75"/>
                  </a:lnTo>
                  <a:lnTo>
                    <a:pt x="27" y="76"/>
                  </a:lnTo>
                  <a:lnTo>
                    <a:pt x="27" y="77"/>
                  </a:lnTo>
                  <a:lnTo>
                    <a:pt x="27" y="77"/>
                  </a:lnTo>
                  <a:lnTo>
                    <a:pt x="27" y="78"/>
                  </a:lnTo>
                  <a:lnTo>
                    <a:pt x="27" y="78"/>
                  </a:lnTo>
                  <a:lnTo>
                    <a:pt x="27" y="79"/>
                  </a:lnTo>
                  <a:lnTo>
                    <a:pt x="28" y="79"/>
                  </a:lnTo>
                  <a:lnTo>
                    <a:pt x="28" y="79"/>
                  </a:lnTo>
                  <a:lnTo>
                    <a:pt x="28" y="80"/>
                  </a:lnTo>
                  <a:lnTo>
                    <a:pt x="29" y="80"/>
                  </a:lnTo>
                  <a:lnTo>
                    <a:pt x="30" y="80"/>
                  </a:lnTo>
                  <a:lnTo>
                    <a:pt x="31" y="80"/>
                  </a:lnTo>
                  <a:lnTo>
                    <a:pt x="32" y="81"/>
                  </a:lnTo>
                  <a:lnTo>
                    <a:pt x="33" y="81"/>
                  </a:lnTo>
                  <a:lnTo>
                    <a:pt x="34" y="81"/>
                  </a:lnTo>
                  <a:lnTo>
                    <a:pt x="34" y="81"/>
                  </a:lnTo>
                  <a:lnTo>
                    <a:pt x="34" y="81"/>
                  </a:lnTo>
                  <a:lnTo>
                    <a:pt x="35" y="81"/>
                  </a:lnTo>
                  <a:lnTo>
                    <a:pt x="35" y="81"/>
                  </a:lnTo>
                  <a:lnTo>
                    <a:pt x="35" y="81"/>
                  </a:lnTo>
                  <a:lnTo>
                    <a:pt x="35" y="81"/>
                  </a:lnTo>
                  <a:lnTo>
                    <a:pt x="35" y="81"/>
                  </a:lnTo>
                  <a:lnTo>
                    <a:pt x="36" y="81"/>
                  </a:lnTo>
                  <a:lnTo>
                    <a:pt x="36" y="81"/>
                  </a:lnTo>
                  <a:lnTo>
                    <a:pt x="36" y="81"/>
                  </a:lnTo>
                  <a:lnTo>
                    <a:pt x="36" y="80"/>
                  </a:lnTo>
                  <a:lnTo>
                    <a:pt x="37" y="80"/>
                  </a:lnTo>
                  <a:lnTo>
                    <a:pt x="37" y="80"/>
                  </a:lnTo>
                  <a:lnTo>
                    <a:pt x="37" y="80"/>
                  </a:lnTo>
                  <a:lnTo>
                    <a:pt x="37" y="80"/>
                  </a:lnTo>
                  <a:lnTo>
                    <a:pt x="37" y="80"/>
                  </a:lnTo>
                  <a:lnTo>
                    <a:pt x="37" y="96"/>
                  </a:lnTo>
                  <a:lnTo>
                    <a:pt x="37" y="96"/>
                  </a:lnTo>
                  <a:lnTo>
                    <a:pt x="36" y="96"/>
                  </a:lnTo>
                  <a:lnTo>
                    <a:pt x="36" y="96"/>
                  </a:lnTo>
                  <a:lnTo>
                    <a:pt x="35" y="96"/>
                  </a:lnTo>
                  <a:lnTo>
                    <a:pt x="35" y="96"/>
                  </a:lnTo>
                  <a:lnTo>
                    <a:pt x="34" y="96"/>
                  </a:lnTo>
                  <a:lnTo>
                    <a:pt x="34" y="96"/>
                  </a:lnTo>
                  <a:lnTo>
                    <a:pt x="33" y="96"/>
                  </a:lnTo>
                  <a:lnTo>
                    <a:pt x="33" y="96"/>
                  </a:lnTo>
                  <a:lnTo>
                    <a:pt x="32" y="96"/>
                  </a:lnTo>
                  <a:lnTo>
                    <a:pt x="32" y="96"/>
                  </a:lnTo>
                  <a:lnTo>
                    <a:pt x="31" y="96"/>
                  </a:lnTo>
                  <a:lnTo>
                    <a:pt x="31" y="96"/>
                  </a:lnTo>
                  <a:lnTo>
                    <a:pt x="30" y="96"/>
                  </a:lnTo>
                  <a:lnTo>
                    <a:pt x="30" y="96"/>
                  </a:lnTo>
                  <a:lnTo>
                    <a:pt x="29" y="96"/>
                  </a:lnTo>
                  <a:lnTo>
                    <a:pt x="27" y="96"/>
                  </a:lnTo>
                  <a:lnTo>
                    <a:pt x="24" y="96"/>
                  </a:lnTo>
                  <a:lnTo>
                    <a:pt x="22" y="95"/>
                  </a:lnTo>
                  <a:lnTo>
                    <a:pt x="20" y="95"/>
                  </a:lnTo>
                  <a:lnTo>
                    <a:pt x="18" y="94"/>
                  </a:lnTo>
                  <a:lnTo>
                    <a:pt x="16" y="94"/>
                  </a:lnTo>
                  <a:lnTo>
                    <a:pt x="15" y="93"/>
                  </a:lnTo>
                  <a:lnTo>
                    <a:pt x="13" y="92"/>
                  </a:lnTo>
                  <a:lnTo>
                    <a:pt x="12" y="91"/>
                  </a:lnTo>
                  <a:lnTo>
                    <a:pt x="12" y="90"/>
                  </a:lnTo>
                  <a:lnTo>
                    <a:pt x="11" y="89"/>
                  </a:lnTo>
                  <a:lnTo>
                    <a:pt x="10" y="87"/>
                  </a:lnTo>
                  <a:lnTo>
                    <a:pt x="10" y="86"/>
                  </a:lnTo>
                  <a:lnTo>
                    <a:pt x="10" y="84"/>
                  </a:lnTo>
                  <a:lnTo>
                    <a:pt x="9" y="83"/>
                  </a:lnTo>
                  <a:lnTo>
                    <a:pt x="9" y="81"/>
                  </a:lnTo>
                  <a:lnTo>
                    <a:pt x="9" y="79"/>
                  </a:lnTo>
                  <a:lnTo>
                    <a:pt x="9" y="34"/>
                  </a:lnTo>
                  <a:lnTo>
                    <a:pt x="0" y="34"/>
                  </a:lnTo>
                  <a:lnTo>
                    <a:pt x="0" y="20"/>
                  </a:lnTo>
                  <a:lnTo>
                    <a:pt x="9" y="20"/>
                  </a:lnTo>
                  <a:lnTo>
                    <a:pt x="9" y="0"/>
                  </a:lnTo>
                  <a:lnTo>
                    <a:pt x="27" y="0"/>
                  </a:lnTo>
                  <a:lnTo>
                    <a:pt x="27" y="20"/>
                  </a:lnTo>
                  <a:close/>
                </a:path>
              </a:pathLst>
            </a:custGeom>
            <a:solidFill>
              <a:srgbClr val="000000"/>
            </a:solidFill>
            <a:ln w="9525">
              <a:noFill/>
              <a:round/>
              <a:headEnd/>
              <a:tailEnd/>
            </a:ln>
          </p:spPr>
          <p:txBody>
            <a:bodyPr/>
            <a:lstStyle/>
            <a:p>
              <a:endParaRPr lang="en-US"/>
            </a:p>
          </p:txBody>
        </p:sp>
        <p:sp>
          <p:nvSpPr>
            <p:cNvPr id="287" name="Rectangle 287"/>
            <p:cNvSpPr>
              <a:spLocks noChangeArrowheads="1"/>
            </p:cNvSpPr>
            <p:nvPr/>
          </p:nvSpPr>
          <p:spPr bwMode="auto">
            <a:xfrm>
              <a:off x="2642" y="2383"/>
              <a:ext cx="18" cy="101"/>
            </a:xfrm>
            <a:prstGeom prst="rect">
              <a:avLst/>
            </a:prstGeom>
            <a:solidFill>
              <a:srgbClr val="FFFFFF"/>
            </a:solidFill>
            <a:ln w="9525">
              <a:noFill/>
              <a:miter lim="800000"/>
              <a:headEnd/>
              <a:tailEnd/>
            </a:ln>
          </p:spPr>
          <p:txBody>
            <a:bodyPr/>
            <a:lstStyle/>
            <a:p>
              <a:endParaRPr lang="en-US"/>
            </a:p>
          </p:txBody>
        </p:sp>
        <p:sp>
          <p:nvSpPr>
            <p:cNvPr id="288" name="Freeform 288"/>
            <p:cNvSpPr>
              <a:spLocks/>
            </p:cNvSpPr>
            <p:nvPr/>
          </p:nvSpPr>
          <p:spPr bwMode="auto">
            <a:xfrm>
              <a:off x="2677" y="2407"/>
              <a:ext cx="59" cy="77"/>
            </a:xfrm>
            <a:custGeom>
              <a:avLst/>
              <a:gdLst/>
              <a:ahLst/>
              <a:cxnLst>
                <a:cxn ang="0">
                  <a:pos x="42" y="77"/>
                </a:cxn>
                <a:cxn ang="0">
                  <a:pos x="42" y="30"/>
                </a:cxn>
                <a:cxn ang="0">
                  <a:pos x="42" y="28"/>
                </a:cxn>
                <a:cxn ang="0">
                  <a:pos x="41" y="25"/>
                </a:cxn>
                <a:cxn ang="0">
                  <a:pos x="41" y="23"/>
                </a:cxn>
                <a:cxn ang="0">
                  <a:pos x="40" y="21"/>
                </a:cxn>
                <a:cxn ang="0">
                  <a:pos x="38" y="19"/>
                </a:cxn>
                <a:cxn ang="0">
                  <a:pos x="36" y="17"/>
                </a:cxn>
                <a:cxn ang="0">
                  <a:pos x="32" y="17"/>
                </a:cxn>
                <a:cxn ang="0">
                  <a:pos x="29" y="17"/>
                </a:cxn>
                <a:cxn ang="0">
                  <a:pos x="26" y="17"/>
                </a:cxn>
                <a:cxn ang="0">
                  <a:pos x="24" y="18"/>
                </a:cxn>
                <a:cxn ang="0">
                  <a:pos x="22" y="20"/>
                </a:cxn>
                <a:cxn ang="0">
                  <a:pos x="20" y="22"/>
                </a:cxn>
                <a:cxn ang="0">
                  <a:pos x="19" y="25"/>
                </a:cxn>
                <a:cxn ang="0">
                  <a:pos x="17" y="28"/>
                </a:cxn>
                <a:cxn ang="0">
                  <a:pos x="17" y="32"/>
                </a:cxn>
                <a:cxn ang="0">
                  <a:pos x="17" y="77"/>
                </a:cxn>
                <a:cxn ang="0">
                  <a:pos x="0" y="2"/>
                </a:cxn>
                <a:cxn ang="0">
                  <a:pos x="16" y="13"/>
                </a:cxn>
                <a:cxn ang="0">
                  <a:pos x="17" y="12"/>
                </a:cxn>
                <a:cxn ang="0">
                  <a:pos x="18" y="10"/>
                </a:cxn>
                <a:cxn ang="0">
                  <a:pos x="19" y="8"/>
                </a:cxn>
                <a:cxn ang="0">
                  <a:pos x="21" y="6"/>
                </a:cxn>
                <a:cxn ang="0">
                  <a:pos x="24" y="4"/>
                </a:cxn>
                <a:cxn ang="0">
                  <a:pos x="26" y="2"/>
                </a:cxn>
                <a:cxn ang="0">
                  <a:pos x="30" y="1"/>
                </a:cxn>
                <a:cxn ang="0">
                  <a:pos x="34" y="0"/>
                </a:cxn>
                <a:cxn ang="0">
                  <a:pos x="39" y="0"/>
                </a:cxn>
                <a:cxn ang="0">
                  <a:pos x="43" y="1"/>
                </a:cxn>
                <a:cxn ang="0">
                  <a:pos x="47" y="2"/>
                </a:cxn>
                <a:cxn ang="0">
                  <a:pos x="51" y="5"/>
                </a:cxn>
                <a:cxn ang="0">
                  <a:pos x="54" y="8"/>
                </a:cxn>
                <a:cxn ang="0">
                  <a:pos x="56" y="12"/>
                </a:cxn>
                <a:cxn ang="0">
                  <a:pos x="58" y="17"/>
                </a:cxn>
                <a:cxn ang="0">
                  <a:pos x="59" y="22"/>
                </a:cxn>
                <a:cxn ang="0">
                  <a:pos x="59" y="77"/>
                </a:cxn>
              </a:cxnLst>
              <a:rect l="0" t="0" r="r" b="b"/>
              <a:pathLst>
                <a:path w="59" h="77">
                  <a:moveTo>
                    <a:pt x="59" y="77"/>
                  </a:moveTo>
                  <a:lnTo>
                    <a:pt x="42" y="77"/>
                  </a:lnTo>
                  <a:lnTo>
                    <a:pt x="42" y="31"/>
                  </a:lnTo>
                  <a:lnTo>
                    <a:pt x="42" y="30"/>
                  </a:lnTo>
                  <a:lnTo>
                    <a:pt x="42" y="29"/>
                  </a:lnTo>
                  <a:lnTo>
                    <a:pt x="42" y="28"/>
                  </a:lnTo>
                  <a:lnTo>
                    <a:pt x="41" y="27"/>
                  </a:lnTo>
                  <a:lnTo>
                    <a:pt x="41" y="25"/>
                  </a:lnTo>
                  <a:lnTo>
                    <a:pt x="41" y="24"/>
                  </a:lnTo>
                  <a:lnTo>
                    <a:pt x="41" y="23"/>
                  </a:lnTo>
                  <a:lnTo>
                    <a:pt x="40" y="22"/>
                  </a:lnTo>
                  <a:lnTo>
                    <a:pt x="40" y="21"/>
                  </a:lnTo>
                  <a:lnTo>
                    <a:pt x="39" y="20"/>
                  </a:lnTo>
                  <a:lnTo>
                    <a:pt x="38" y="19"/>
                  </a:lnTo>
                  <a:lnTo>
                    <a:pt x="37" y="18"/>
                  </a:lnTo>
                  <a:lnTo>
                    <a:pt x="36" y="17"/>
                  </a:lnTo>
                  <a:lnTo>
                    <a:pt x="34" y="17"/>
                  </a:lnTo>
                  <a:lnTo>
                    <a:pt x="32" y="17"/>
                  </a:lnTo>
                  <a:lnTo>
                    <a:pt x="31" y="17"/>
                  </a:lnTo>
                  <a:lnTo>
                    <a:pt x="29" y="17"/>
                  </a:lnTo>
                  <a:lnTo>
                    <a:pt x="28" y="17"/>
                  </a:lnTo>
                  <a:lnTo>
                    <a:pt x="26" y="17"/>
                  </a:lnTo>
                  <a:lnTo>
                    <a:pt x="25" y="18"/>
                  </a:lnTo>
                  <a:lnTo>
                    <a:pt x="24" y="18"/>
                  </a:lnTo>
                  <a:lnTo>
                    <a:pt x="23" y="19"/>
                  </a:lnTo>
                  <a:lnTo>
                    <a:pt x="22" y="20"/>
                  </a:lnTo>
                  <a:lnTo>
                    <a:pt x="21" y="21"/>
                  </a:lnTo>
                  <a:lnTo>
                    <a:pt x="20" y="22"/>
                  </a:lnTo>
                  <a:lnTo>
                    <a:pt x="19" y="23"/>
                  </a:lnTo>
                  <a:lnTo>
                    <a:pt x="19" y="25"/>
                  </a:lnTo>
                  <a:lnTo>
                    <a:pt x="18" y="26"/>
                  </a:lnTo>
                  <a:lnTo>
                    <a:pt x="17" y="28"/>
                  </a:lnTo>
                  <a:lnTo>
                    <a:pt x="17" y="30"/>
                  </a:lnTo>
                  <a:lnTo>
                    <a:pt x="17" y="32"/>
                  </a:lnTo>
                  <a:lnTo>
                    <a:pt x="17" y="34"/>
                  </a:lnTo>
                  <a:lnTo>
                    <a:pt x="17" y="77"/>
                  </a:lnTo>
                  <a:lnTo>
                    <a:pt x="0" y="77"/>
                  </a:lnTo>
                  <a:lnTo>
                    <a:pt x="0" y="2"/>
                  </a:lnTo>
                  <a:lnTo>
                    <a:pt x="16" y="2"/>
                  </a:lnTo>
                  <a:lnTo>
                    <a:pt x="16" y="13"/>
                  </a:lnTo>
                  <a:lnTo>
                    <a:pt x="16" y="13"/>
                  </a:lnTo>
                  <a:lnTo>
                    <a:pt x="17" y="12"/>
                  </a:lnTo>
                  <a:lnTo>
                    <a:pt x="17" y="11"/>
                  </a:lnTo>
                  <a:lnTo>
                    <a:pt x="18" y="10"/>
                  </a:lnTo>
                  <a:lnTo>
                    <a:pt x="19" y="9"/>
                  </a:lnTo>
                  <a:lnTo>
                    <a:pt x="19" y="8"/>
                  </a:lnTo>
                  <a:lnTo>
                    <a:pt x="20" y="7"/>
                  </a:lnTo>
                  <a:lnTo>
                    <a:pt x="21" y="6"/>
                  </a:lnTo>
                  <a:lnTo>
                    <a:pt x="23" y="5"/>
                  </a:lnTo>
                  <a:lnTo>
                    <a:pt x="24" y="4"/>
                  </a:lnTo>
                  <a:lnTo>
                    <a:pt x="25" y="3"/>
                  </a:lnTo>
                  <a:lnTo>
                    <a:pt x="26" y="2"/>
                  </a:lnTo>
                  <a:lnTo>
                    <a:pt x="28" y="1"/>
                  </a:lnTo>
                  <a:lnTo>
                    <a:pt x="30" y="1"/>
                  </a:lnTo>
                  <a:lnTo>
                    <a:pt x="32" y="1"/>
                  </a:lnTo>
                  <a:lnTo>
                    <a:pt x="34" y="0"/>
                  </a:lnTo>
                  <a:lnTo>
                    <a:pt x="36" y="0"/>
                  </a:lnTo>
                  <a:lnTo>
                    <a:pt x="39" y="0"/>
                  </a:lnTo>
                  <a:lnTo>
                    <a:pt x="41" y="1"/>
                  </a:lnTo>
                  <a:lnTo>
                    <a:pt x="43" y="1"/>
                  </a:lnTo>
                  <a:lnTo>
                    <a:pt x="45" y="2"/>
                  </a:lnTo>
                  <a:lnTo>
                    <a:pt x="47" y="2"/>
                  </a:lnTo>
                  <a:lnTo>
                    <a:pt x="49" y="4"/>
                  </a:lnTo>
                  <a:lnTo>
                    <a:pt x="51" y="5"/>
                  </a:lnTo>
                  <a:lnTo>
                    <a:pt x="53" y="6"/>
                  </a:lnTo>
                  <a:lnTo>
                    <a:pt x="54" y="8"/>
                  </a:lnTo>
                  <a:lnTo>
                    <a:pt x="55" y="10"/>
                  </a:lnTo>
                  <a:lnTo>
                    <a:pt x="56" y="12"/>
                  </a:lnTo>
                  <a:lnTo>
                    <a:pt x="57" y="14"/>
                  </a:lnTo>
                  <a:lnTo>
                    <a:pt x="58" y="17"/>
                  </a:lnTo>
                  <a:lnTo>
                    <a:pt x="59" y="19"/>
                  </a:lnTo>
                  <a:lnTo>
                    <a:pt x="59" y="22"/>
                  </a:lnTo>
                  <a:lnTo>
                    <a:pt x="59" y="25"/>
                  </a:lnTo>
                  <a:lnTo>
                    <a:pt x="59" y="77"/>
                  </a:lnTo>
                  <a:close/>
                </a:path>
              </a:pathLst>
            </a:custGeom>
            <a:solidFill>
              <a:srgbClr val="FFFFFF"/>
            </a:solidFill>
            <a:ln w="9525">
              <a:noFill/>
              <a:round/>
              <a:headEnd/>
              <a:tailEnd/>
            </a:ln>
          </p:spPr>
          <p:txBody>
            <a:bodyPr/>
            <a:lstStyle/>
            <a:p>
              <a:endParaRPr lang="en-US"/>
            </a:p>
          </p:txBody>
        </p:sp>
        <p:sp>
          <p:nvSpPr>
            <p:cNvPr id="289" name="Freeform 289"/>
            <p:cNvSpPr>
              <a:spLocks/>
            </p:cNvSpPr>
            <p:nvPr/>
          </p:nvSpPr>
          <p:spPr bwMode="auto">
            <a:xfrm>
              <a:off x="2746" y="2382"/>
              <a:ext cx="38" cy="102"/>
            </a:xfrm>
            <a:custGeom>
              <a:avLst/>
              <a:gdLst/>
              <a:ahLst/>
              <a:cxnLst>
                <a:cxn ang="0">
                  <a:pos x="27" y="102"/>
                </a:cxn>
                <a:cxn ang="0">
                  <a:pos x="9" y="102"/>
                </a:cxn>
                <a:cxn ang="0">
                  <a:pos x="9" y="41"/>
                </a:cxn>
                <a:cxn ang="0">
                  <a:pos x="0" y="41"/>
                </a:cxn>
                <a:cxn ang="0">
                  <a:pos x="0" y="27"/>
                </a:cxn>
                <a:cxn ang="0">
                  <a:pos x="9" y="27"/>
                </a:cxn>
                <a:cxn ang="0">
                  <a:pos x="9" y="21"/>
                </a:cxn>
                <a:cxn ang="0">
                  <a:pos x="9" y="18"/>
                </a:cxn>
                <a:cxn ang="0">
                  <a:pos x="10" y="16"/>
                </a:cxn>
                <a:cxn ang="0">
                  <a:pos x="10" y="13"/>
                </a:cxn>
                <a:cxn ang="0">
                  <a:pos x="11" y="11"/>
                </a:cxn>
                <a:cxn ang="0">
                  <a:pos x="11" y="9"/>
                </a:cxn>
                <a:cxn ang="0">
                  <a:pos x="12" y="7"/>
                </a:cxn>
                <a:cxn ang="0">
                  <a:pos x="13" y="6"/>
                </a:cxn>
                <a:cxn ang="0">
                  <a:pos x="14" y="5"/>
                </a:cxn>
                <a:cxn ang="0">
                  <a:pos x="16" y="3"/>
                </a:cxn>
                <a:cxn ang="0">
                  <a:pos x="17" y="2"/>
                </a:cxn>
                <a:cxn ang="0">
                  <a:pos x="19" y="2"/>
                </a:cxn>
                <a:cxn ang="0">
                  <a:pos x="20" y="1"/>
                </a:cxn>
                <a:cxn ang="0">
                  <a:pos x="22" y="0"/>
                </a:cxn>
                <a:cxn ang="0">
                  <a:pos x="24" y="0"/>
                </a:cxn>
                <a:cxn ang="0">
                  <a:pos x="26" y="0"/>
                </a:cxn>
                <a:cxn ang="0">
                  <a:pos x="29" y="0"/>
                </a:cxn>
                <a:cxn ang="0">
                  <a:pos x="29" y="0"/>
                </a:cxn>
                <a:cxn ang="0">
                  <a:pos x="30" y="0"/>
                </a:cxn>
                <a:cxn ang="0">
                  <a:pos x="31" y="0"/>
                </a:cxn>
                <a:cxn ang="0">
                  <a:pos x="32" y="0"/>
                </a:cxn>
                <a:cxn ang="0">
                  <a:pos x="32" y="0"/>
                </a:cxn>
                <a:cxn ang="0">
                  <a:pos x="33" y="0"/>
                </a:cxn>
                <a:cxn ang="0">
                  <a:pos x="34" y="0"/>
                </a:cxn>
                <a:cxn ang="0">
                  <a:pos x="34" y="0"/>
                </a:cxn>
                <a:cxn ang="0">
                  <a:pos x="35" y="0"/>
                </a:cxn>
                <a:cxn ang="0">
                  <a:pos x="35" y="0"/>
                </a:cxn>
                <a:cxn ang="0">
                  <a:pos x="36" y="0"/>
                </a:cxn>
                <a:cxn ang="0">
                  <a:pos x="36" y="0"/>
                </a:cxn>
                <a:cxn ang="0">
                  <a:pos x="36" y="0"/>
                </a:cxn>
                <a:cxn ang="0">
                  <a:pos x="37" y="0"/>
                </a:cxn>
                <a:cxn ang="0">
                  <a:pos x="37" y="0"/>
                </a:cxn>
                <a:cxn ang="0">
                  <a:pos x="38" y="0"/>
                </a:cxn>
                <a:cxn ang="0">
                  <a:pos x="38" y="16"/>
                </a:cxn>
                <a:cxn ang="0">
                  <a:pos x="33" y="16"/>
                </a:cxn>
                <a:cxn ang="0">
                  <a:pos x="32" y="16"/>
                </a:cxn>
                <a:cxn ang="0">
                  <a:pos x="31" y="16"/>
                </a:cxn>
                <a:cxn ang="0">
                  <a:pos x="30" y="16"/>
                </a:cxn>
                <a:cxn ang="0">
                  <a:pos x="29" y="16"/>
                </a:cxn>
                <a:cxn ang="0">
                  <a:pos x="29" y="16"/>
                </a:cxn>
                <a:cxn ang="0">
                  <a:pos x="28" y="17"/>
                </a:cxn>
                <a:cxn ang="0">
                  <a:pos x="28" y="17"/>
                </a:cxn>
                <a:cxn ang="0">
                  <a:pos x="27" y="18"/>
                </a:cxn>
                <a:cxn ang="0">
                  <a:pos x="27" y="18"/>
                </a:cxn>
                <a:cxn ang="0">
                  <a:pos x="27" y="19"/>
                </a:cxn>
                <a:cxn ang="0">
                  <a:pos x="27" y="19"/>
                </a:cxn>
                <a:cxn ang="0">
                  <a:pos x="27" y="20"/>
                </a:cxn>
                <a:cxn ang="0">
                  <a:pos x="27" y="21"/>
                </a:cxn>
                <a:cxn ang="0">
                  <a:pos x="27" y="22"/>
                </a:cxn>
                <a:cxn ang="0">
                  <a:pos x="27" y="23"/>
                </a:cxn>
                <a:cxn ang="0">
                  <a:pos x="27" y="24"/>
                </a:cxn>
                <a:cxn ang="0">
                  <a:pos x="27" y="27"/>
                </a:cxn>
                <a:cxn ang="0">
                  <a:pos x="38" y="27"/>
                </a:cxn>
                <a:cxn ang="0">
                  <a:pos x="38" y="41"/>
                </a:cxn>
                <a:cxn ang="0">
                  <a:pos x="27" y="41"/>
                </a:cxn>
                <a:cxn ang="0">
                  <a:pos x="27" y="102"/>
                </a:cxn>
              </a:cxnLst>
              <a:rect l="0" t="0" r="r" b="b"/>
              <a:pathLst>
                <a:path w="38" h="102">
                  <a:moveTo>
                    <a:pt x="27" y="102"/>
                  </a:moveTo>
                  <a:lnTo>
                    <a:pt x="9" y="102"/>
                  </a:lnTo>
                  <a:lnTo>
                    <a:pt x="9" y="41"/>
                  </a:lnTo>
                  <a:lnTo>
                    <a:pt x="0" y="41"/>
                  </a:lnTo>
                  <a:lnTo>
                    <a:pt x="0" y="27"/>
                  </a:lnTo>
                  <a:lnTo>
                    <a:pt x="9" y="27"/>
                  </a:lnTo>
                  <a:lnTo>
                    <a:pt x="9" y="21"/>
                  </a:lnTo>
                  <a:lnTo>
                    <a:pt x="9" y="18"/>
                  </a:lnTo>
                  <a:lnTo>
                    <a:pt x="10" y="16"/>
                  </a:lnTo>
                  <a:lnTo>
                    <a:pt x="10" y="13"/>
                  </a:lnTo>
                  <a:lnTo>
                    <a:pt x="11" y="11"/>
                  </a:lnTo>
                  <a:lnTo>
                    <a:pt x="11" y="9"/>
                  </a:lnTo>
                  <a:lnTo>
                    <a:pt x="12" y="7"/>
                  </a:lnTo>
                  <a:lnTo>
                    <a:pt x="13" y="6"/>
                  </a:lnTo>
                  <a:lnTo>
                    <a:pt x="14" y="5"/>
                  </a:lnTo>
                  <a:lnTo>
                    <a:pt x="16" y="3"/>
                  </a:lnTo>
                  <a:lnTo>
                    <a:pt x="17" y="2"/>
                  </a:lnTo>
                  <a:lnTo>
                    <a:pt x="19" y="2"/>
                  </a:lnTo>
                  <a:lnTo>
                    <a:pt x="20" y="1"/>
                  </a:lnTo>
                  <a:lnTo>
                    <a:pt x="22" y="0"/>
                  </a:lnTo>
                  <a:lnTo>
                    <a:pt x="24" y="0"/>
                  </a:lnTo>
                  <a:lnTo>
                    <a:pt x="26" y="0"/>
                  </a:lnTo>
                  <a:lnTo>
                    <a:pt x="29" y="0"/>
                  </a:lnTo>
                  <a:lnTo>
                    <a:pt x="29" y="0"/>
                  </a:lnTo>
                  <a:lnTo>
                    <a:pt x="30" y="0"/>
                  </a:lnTo>
                  <a:lnTo>
                    <a:pt x="31" y="0"/>
                  </a:lnTo>
                  <a:lnTo>
                    <a:pt x="32" y="0"/>
                  </a:lnTo>
                  <a:lnTo>
                    <a:pt x="32" y="0"/>
                  </a:lnTo>
                  <a:lnTo>
                    <a:pt x="33" y="0"/>
                  </a:lnTo>
                  <a:lnTo>
                    <a:pt x="34" y="0"/>
                  </a:lnTo>
                  <a:lnTo>
                    <a:pt x="34" y="0"/>
                  </a:lnTo>
                  <a:lnTo>
                    <a:pt x="35" y="0"/>
                  </a:lnTo>
                  <a:lnTo>
                    <a:pt x="35" y="0"/>
                  </a:lnTo>
                  <a:lnTo>
                    <a:pt x="36" y="0"/>
                  </a:lnTo>
                  <a:lnTo>
                    <a:pt x="36" y="0"/>
                  </a:lnTo>
                  <a:lnTo>
                    <a:pt x="36" y="0"/>
                  </a:lnTo>
                  <a:lnTo>
                    <a:pt x="37" y="0"/>
                  </a:lnTo>
                  <a:lnTo>
                    <a:pt x="37" y="0"/>
                  </a:lnTo>
                  <a:lnTo>
                    <a:pt x="38" y="0"/>
                  </a:lnTo>
                  <a:lnTo>
                    <a:pt x="38" y="16"/>
                  </a:lnTo>
                  <a:lnTo>
                    <a:pt x="33" y="16"/>
                  </a:lnTo>
                  <a:lnTo>
                    <a:pt x="32" y="16"/>
                  </a:lnTo>
                  <a:lnTo>
                    <a:pt x="31" y="16"/>
                  </a:lnTo>
                  <a:lnTo>
                    <a:pt x="30" y="16"/>
                  </a:lnTo>
                  <a:lnTo>
                    <a:pt x="29" y="16"/>
                  </a:lnTo>
                  <a:lnTo>
                    <a:pt x="29" y="16"/>
                  </a:lnTo>
                  <a:lnTo>
                    <a:pt x="28" y="17"/>
                  </a:lnTo>
                  <a:lnTo>
                    <a:pt x="28" y="17"/>
                  </a:lnTo>
                  <a:lnTo>
                    <a:pt x="27" y="18"/>
                  </a:lnTo>
                  <a:lnTo>
                    <a:pt x="27" y="18"/>
                  </a:lnTo>
                  <a:lnTo>
                    <a:pt x="27" y="19"/>
                  </a:lnTo>
                  <a:lnTo>
                    <a:pt x="27" y="19"/>
                  </a:lnTo>
                  <a:lnTo>
                    <a:pt x="27" y="20"/>
                  </a:lnTo>
                  <a:lnTo>
                    <a:pt x="27" y="21"/>
                  </a:lnTo>
                  <a:lnTo>
                    <a:pt x="27" y="22"/>
                  </a:lnTo>
                  <a:lnTo>
                    <a:pt x="27" y="23"/>
                  </a:lnTo>
                  <a:lnTo>
                    <a:pt x="27" y="24"/>
                  </a:lnTo>
                  <a:lnTo>
                    <a:pt x="27" y="27"/>
                  </a:lnTo>
                  <a:lnTo>
                    <a:pt x="38" y="27"/>
                  </a:lnTo>
                  <a:lnTo>
                    <a:pt x="38" y="41"/>
                  </a:lnTo>
                  <a:lnTo>
                    <a:pt x="27" y="41"/>
                  </a:lnTo>
                  <a:lnTo>
                    <a:pt x="27" y="102"/>
                  </a:lnTo>
                  <a:close/>
                </a:path>
              </a:pathLst>
            </a:custGeom>
            <a:solidFill>
              <a:srgbClr val="FFFFFF"/>
            </a:solidFill>
            <a:ln w="9525">
              <a:noFill/>
              <a:round/>
              <a:headEnd/>
              <a:tailEnd/>
            </a:ln>
          </p:spPr>
          <p:txBody>
            <a:bodyPr/>
            <a:lstStyle/>
            <a:p>
              <a:endParaRPr lang="en-US"/>
            </a:p>
          </p:txBody>
        </p:sp>
        <p:sp>
          <p:nvSpPr>
            <p:cNvPr id="290" name="Freeform 290"/>
            <p:cNvSpPr>
              <a:spLocks noEditPoints="1"/>
            </p:cNvSpPr>
            <p:nvPr/>
          </p:nvSpPr>
          <p:spPr bwMode="auto">
            <a:xfrm>
              <a:off x="2790" y="2407"/>
              <a:ext cx="68" cy="79"/>
            </a:xfrm>
            <a:custGeom>
              <a:avLst/>
              <a:gdLst/>
              <a:ahLst/>
              <a:cxnLst>
                <a:cxn ang="0">
                  <a:pos x="27" y="78"/>
                </a:cxn>
                <a:cxn ang="0">
                  <a:pos x="18" y="75"/>
                </a:cxn>
                <a:cxn ang="0">
                  <a:pos x="10" y="69"/>
                </a:cxn>
                <a:cxn ang="0">
                  <a:pos x="4" y="60"/>
                </a:cxn>
                <a:cxn ang="0">
                  <a:pos x="1" y="49"/>
                </a:cxn>
                <a:cxn ang="0">
                  <a:pos x="0" y="34"/>
                </a:cxn>
                <a:cxn ang="0">
                  <a:pos x="3" y="22"/>
                </a:cxn>
                <a:cxn ang="0">
                  <a:pos x="8" y="12"/>
                </a:cxn>
                <a:cxn ang="0">
                  <a:pos x="15" y="5"/>
                </a:cxn>
                <a:cxn ang="0">
                  <a:pos x="24" y="1"/>
                </a:cxn>
                <a:cxn ang="0">
                  <a:pos x="34" y="0"/>
                </a:cxn>
                <a:cxn ang="0">
                  <a:pos x="43" y="1"/>
                </a:cxn>
                <a:cxn ang="0">
                  <a:pos x="52" y="5"/>
                </a:cxn>
                <a:cxn ang="0">
                  <a:pos x="60" y="12"/>
                </a:cxn>
                <a:cxn ang="0">
                  <a:pos x="65" y="22"/>
                </a:cxn>
                <a:cxn ang="0">
                  <a:pos x="67" y="34"/>
                </a:cxn>
                <a:cxn ang="0">
                  <a:pos x="67" y="49"/>
                </a:cxn>
                <a:cxn ang="0">
                  <a:pos x="63" y="60"/>
                </a:cxn>
                <a:cxn ang="0">
                  <a:pos x="57" y="69"/>
                </a:cxn>
                <a:cxn ang="0">
                  <a:pos x="49" y="75"/>
                </a:cxn>
                <a:cxn ang="0">
                  <a:pos x="40" y="78"/>
                </a:cxn>
                <a:cxn ang="0">
                  <a:pos x="34" y="17"/>
                </a:cxn>
                <a:cxn ang="0">
                  <a:pos x="27" y="18"/>
                </a:cxn>
                <a:cxn ang="0">
                  <a:pos x="23" y="21"/>
                </a:cxn>
                <a:cxn ang="0">
                  <a:pos x="20" y="26"/>
                </a:cxn>
                <a:cxn ang="0">
                  <a:pos x="18" y="32"/>
                </a:cxn>
                <a:cxn ang="0">
                  <a:pos x="18" y="37"/>
                </a:cxn>
                <a:cxn ang="0">
                  <a:pos x="18" y="43"/>
                </a:cxn>
                <a:cxn ang="0">
                  <a:pos x="19" y="49"/>
                </a:cxn>
                <a:cxn ang="0">
                  <a:pos x="21" y="54"/>
                </a:cxn>
                <a:cxn ang="0">
                  <a:pos x="24" y="58"/>
                </a:cxn>
                <a:cxn ang="0">
                  <a:pos x="29" y="61"/>
                </a:cxn>
                <a:cxn ang="0">
                  <a:pos x="36" y="62"/>
                </a:cxn>
                <a:cxn ang="0">
                  <a:pos x="42" y="60"/>
                </a:cxn>
                <a:cxn ang="0">
                  <a:pos x="46" y="56"/>
                </a:cxn>
                <a:cxn ang="0">
                  <a:pos x="48" y="50"/>
                </a:cxn>
                <a:cxn ang="0">
                  <a:pos x="49" y="45"/>
                </a:cxn>
                <a:cxn ang="0">
                  <a:pos x="50" y="39"/>
                </a:cxn>
                <a:cxn ang="0">
                  <a:pos x="49" y="34"/>
                </a:cxn>
                <a:cxn ang="0">
                  <a:pos x="48" y="28"/>
                </a:cxn>
                <a:cxn ang="0">
                  <a:pos x="46" y="23"/>
                </a:cxn>
                <a:cxn ang="0">
                  <a:pos x="42" y="19"/>
                </a:cxn>
                <a:cxn ang="0">
                  <a:pos x="36" y="17"/>
                </a:cxn>
              </a:cxnLst>
              <a:rect l="0" t="0" r="r" b="b"/>
              <a:pathLst>
                <a:path w="68" h="79">
                  <a:moveTo>
                    <a:pt x="34" y="79"/>
                  </a:moveTo>
                  <a:lnTo>
                    <a:pt x="30" y="78"/>
                  </a:lnTo>
                  <a:lnTo>
                    <a:pt x="27" y="78"/>
                  </a:lnTo>
                  <a:lnTo>
                    <a:pt x="24" y="77"/>
                  </a:lnTo>
                  <a:lnTo>
                    <a:pt x="21" y="76"/>
                  </a:lnTo>
                  <a:lnTo>
                    <a:pt x="18" y="75"/>
                  </a:lnTo>
                  <a:lnTo>
                    <a:pt x="15" y="73"/>
                  </a:lnTo>
                  <a:lnTo>
                    <a:pt x="13" y="71"/>
                  </a:lnTo>
                  <a:lnTo>
                    <a:pt x="10" y="69"/>
                  </a:lnTo>
                  <a:lnTo>
                    <a:pt x="8" y="66"/>
                  </a:lnTo>
                  <a:lnTo>
                    <a:pt x="6" y="63"/>
                  </a:lnTo>
                  <a:lnTo>
                    <a:pt x="4" y="60"/>
                  </a:lnTo>
                  <a:lnTo>
                    <a:pt x="3" y="57"/>
                  </a:lnTo>
                  <a:lnTo>
                    <a:pt x="1" y="53"/>
                  </a:lnTo>
                  <a:lnTo>
                    <a:pt x="1" y="49"/>
                  </a:lnTo>
                  <a:lnTo>
                    <a:pt x="0" y="44"/>
                  </a:lnTo>
                  <a:lnTo>
                    <a:pt x="0" y="39"/>
                  </a:lnTo>
                  <a:lnTo>
                    <a:pt x="0" y="34"/>
                  </a:lnTo>
                  <a:lnTo>
                    <a:pt x="1" y="30"/>
                  </a:lnTo>
                  <a:lnTo>
                    <a:pt x="1" y="26"/>
                  </a:lnTo>
                  <a:lnTo>
                    <a:pt x="3" y="22"/>
                  </a:lnTo>
                  <a:lnTo>
                    <a:pt x="4" y="18"/>
                  </a:lnTo>
                  <a:lnTo>
                    <a:pt x="6" y="15"/>
                  </a:lnTo>
                  <a:lnTo>
                    <a:pt x="8" y="12"/>
                  </a:lnTo>
                  <a:lnTo>
                    <a:pt x="10" y="10"/>
                  </a:lnTo>
                  <a:lnTo>
                    <a:pt x="13" y="7"/>
                  </a:lnTo>
                  <a:lnTo>
                    <a:pt x="15" y="5"/>
                  </a:lnTo>
                  <a:lnTo>
                    <a:pt x="18" y="4"/>
                  </a:lnTo>
                  <a:lnTo>
                    <a:pt x="21" y="2"/>
                  </a:lnTo>
                  <a:lnTo>
                    <a:pt x="24" y="1"/>
                  </a:lnTo>
                  <a:lnTo>
                    <a:pt x="27" y="1"/>
                  </a:lnTo>
                  <a:lnTo>
                    <a:pt x="30" y="0"/>
                  </a:lnTo>
                  <a:lnTo>
                    <a:pt x="34" y="0"/>
                  </a:lnTo>
                  <a:lnTo>
                    <a:pt x="37" y="0"/>
                  </a:lnTo>
                  <a:lnTo>
                    <a:pt x="40" y="1"/>
                  </a:lnTo>
                  <a:lnTo>
                    <a:pt x="43" y="1"/>
                  </a:lnTo>
                  <a:lnTo>
                    <a:pt x="46" y="2"/>
                  </a:lnTo>
                  <a:lnTo>
                    <a:pt x="49" y="4"/>
                  </a:lnTo>
                  <a:lnTo>
                    <a:pt x="52" y="5"/>
                  </a:lnTo>
                  <a:lnTo>
                    <a:pt x="55" y="7"/>
                  </a:lnTo>
                  <a:lnTo>
                    <a:pt x="57" y="10"/>
                  </a:lnTo>
                  <a:lnTo>
                    <a:pt x="60" y="12"/>
                  </a:lnTo>
                  <a:lnTo>
                    <a:pt x="61" y="15"/>
                  </a:lnTo>
                  <a:lnTo>
                    <a:pt x="63" y="18"/>
                  </a:lnTo>
                  <a:lnTo>
                    <a:pt x="65" y="22"/>
                  </a:lnTo>
                  <a:lnTo>
                    <a:pt x="66" y="26"/>
                  </a:lnTo>
                  <a:lnTo>
                    <a:pt x="67" y="30"/>
                  </a:lnTo>
                  <a:lnTo>
                    <a:pt x="67" y="34"/>
                  </a:lnTo>
                  <a:lnTo>
                    <a:pt x="68" y="39"/>
                  </a:lnTo>
                  <a:lnTo>
                    <a:pt x="67" y="44"/>
                  </a:lnTo>
                  <a:lnTo>
                    <a:pt x="67" y="49"/>
                  </a:lnTo>
                  <a:lnTo>
                    <a:pt x="66" y="53"/>
                  </a:lnTo>
                  <a:lnTo>
                    <a:pt x="65" y="57"/>
                  </a:lnTo>
                  <a:lnTo>
                    <a:pt x="63" y="60"/>
                  </a:lnTo>
                  <a:lnTo>
                    <a:pt x="61" y="63"/>
                  </a:lnTo>
                  <a:lnTo>
                    <a:pt x="60" y="66"/>
                  </a:lnTo>
                  <a:lnTo>
                    <a:pt x="57" y="69"/>
                  </a:lnTo>
                  <a:lnTo>
                    <a:pt x="55" y="71"/>
                  </a:lnTo>
                  <a:lnTo>
                    <a:pt x="52" y="73"/>
                  </a:lnTo>
                  <a:lnTo>
                    <a:pt x="49" y="75"/>
                  </a:lnTo>
                  <a:lnTo>
                    <a:pt x="46" y="76"/>
                  </a:lnTo>
                  <a:lnTo>
                    <a:pt x="43" y="77"/>
                  </a:lnTo>
                  <a:lnTo>
                    <a:pt x="40" y="78"/>
                  </a:lnTo>
                  <a:lnTo>
                    <a:pt x="37" y="78"/>
                  </a:lnTo>
                  <a:lnTo>
                    <a:pt x="34" y="79"/>
                  </a:lnTo>
                  <a:close/>
                  <a:moveTo>
                    <a:pt x="34" y="17"/>
                  </a:moveTo>
                  <a:lnTo>
                    <a:pt x="31" y="17"/>
                  </a:lnTo>
                  <a:lnTo>
                    <a:pt x="29" y="17"/>
                  </a:lnTo>
                  <a:lnTo>
                    <a:pt x="27" y="18"/>
                  </a:lnTo>
                  <a:lnTo>
                    <a:pt x="25" y="19"/>
                  </a:lnTo>
                  <a:lnTo>
                    <a:pt x="24" y="20"/>
                  </a:lnTo>
                  <a:lnTo>
                    <a:pt x="23" y="21"/>
                  </a:lnTo>
                  <a:lnTo>
                    <a:pt x="22" y="23"/>
                  </a:lnTo>
                  <a:lnTo>
                    <a:pt x="21" y="24"/>
                  </a:lnTo>
                  <a:lnTo>
                    <a:pt x="20" y="26"/>
                  </a:lnTo>
                  <a:lnTo>
                    <a:pt x="19" y="28"/>
                  </a:lnTo>
                  <a:lnTo>
                    <a:pt x="19" y="30"/>
                  </a:lnTo>
                  <a:lnTo>
                    <a:pt x="18" y="32"/>
                  </a:lnTo>
                  <a:lnTo>
                    <a:pt x="18" y="34"/>
                  </a:lnTo>
                  <a:lnTo>
                    <a:pt x="18" y="36"/>
                  </a:lnTo>
                  <a:lnTo>
                    <a:pt x="18" y="37"/>
                  </a:lnTo>
                  <a:lnTo>
                    <a:pt x="18" y="39"/>
                  </a:lnTo>
                  <a:lnTo>
                    <a:pt x="18" y="41"/>
                  </a:lnTo>
                  <a:lnTo>
                    <a:pt x="18" y="43"/>
                  </a:lnTo>
                  <a:lnTo>
                    <a:pt x="18" y="45"/>
                  </a:lnTo>
                  <a:lnTo>
                    <a:pt x="18" y="47"/>
                  </a:lnTo>
                  <a:lnTo>
                    <a:pt x="19" y="49"/>
                  </a:lnTo>
                  <a:lnTo>
                    <a:pt x="19" y="50"/>
                  </a:lnTo>
                  <a:lnTo>
                    <a:pt x="20" y="52"/>
                  </a:lnTo>
                  <a:lnTo>
                    <a:pt x="21" y="54"/>
                  </a:lnTo>
                  <a:lnTo>
                    <a:pt x="22" y="56"/>
                  </a:lnTo>
                  <a:lnTo>
                    <a:pt x="23" y="57"/>
                  </a:lnTo>
                  <a:lnTo>
                    <a:pt x="24" y="58"/>
                  </a:lnTo>
                  <a:lnTo>
                    <a:pt x="25" y="60"/>
                  </a:lnTo>
                  <a:lnTo>
                    <a:pt x="27" y="60"/>
                  </a:lnTo>
                  <a:lnTo>
                    <a:pt x="29" y="61"/>
                  </a:lnTo>
                  <a:lnTo>
                    <a:pt x="31" y="62"/>
                  </a:lnTo>
                  <a:lnTo>
                    <a:pt x="34" y="62"/>
                  </a:lnTo>
                  <a:lnTo>
                    <a:pt x="36" y="62"/>
                  </a:lnTo>
                  <a:lnTo>
                    <a:pt x="38" y="61"/>
                  </a:lnTo>
                  <a:lnTo>
                    <a:pt x="40" y="60"/>
                  </a:lnTo>
                  <a:lnTo>
                    <a:pt x="42" y="60"/>
                  </a:lnTo>
                  <a:lnTo>
                    <a:pt x="43" y="58"/>
                  </a:lnTo>
                  <a:lnTo>
                    <a:pt x="45" y="57"/>
                  </a:lnTo>
                  <a:lnTo>
                    <a:pt x="46" y="56"/>
                  </a:lnTo>
                  <a:lnTo>
                    <a:pt x="47" y="54"/>
                  </a:lnTo>
                  <a:lnTo>
                    <a:pt x="48" y="52"/>
                  </a:lnTo>
                  <a:lnTo>
                    <a:pt x="48" y="50"/>
                  </a:lnTo>
                  <a:lnTo>
                    <a:pt x="49" y="49"/>
                  </a:lnTo>
                  <a:lnTo>
                    <a:pt x="49" y="47"/>
                  </a:lnTo>
                  <a:lnTo>
                    <a:pt x="49" y="45"/>
                  </a:lnTo>
                  <a:lnTo>
                    <a:pt x="50" y="43"/>
                  </a:lnTo>
                  <a:lnTo>
                    <a:pt x="50" y="41"/>
                  </a:lnTo>
                  <a:lnTo>
                    <a:pt x="50" y="39"/>
                  </a:lnTo>
                  <a:lnTo>
                    <a:pt x="50" y="37"/>
                  </a:lnTo>
                  <a:lnTo>
                    <a:pt x="50" y="36"/>
                  </a:lnTo>
                  <a:lnTo>
                    <a:pt x="49" y="34"/>
                  </a:lnTo>
                  <a:lnTo>
                    <a:pt x="49" y="32"/>
                  </a:lnTo>
                  <a:lnTo>
                    <a:pt x="49" y="30"/>
                  </a:lnTo>
                  <a:lnTo>
                    <a:pt x="48" y="28"/>
                  </a:lnTo>
                  <a:lnTo>
                    <a:pt x="48" y="26"/>
                  </a:lnTo>
                  <a:lnTo>
                    <a:pt x="47" y="24"/>
                  </a:lnTo>
                  <a:lnTo>
                    <a:pt x="46" y="23"/>
                  </a:lnTo>
                  <a:lnTo>
                    <a:pt x="45" y="21"/>
                  </a:lnTo>
                  <a:lnTo>
                    <a:pt x="43" y="20"/>
                  </a:lnTo>
                  <a:lnTo>
                    <a:pt x="42" y="19"/>
                  </a:lnTo>
                  <a:lnTo>
                    <a:pt x="40" y="18"/>
                  </a:lnTo>
                  <a:lnTo>
                    <a:pt x="38" y="17"/>
                  </a:lnTo>
                  <a:lnTo>
                    <a:pt x="36" y="17"/>
                  </a:lnTo>
                  <a:lnTo>
                    <a:pt x="34" y="17"/>
                  </a:lnTo>
                  <a:close/>
                </a:path>
              </a:pathLst>
            </a:custGeom>
            <a:solidFill>
              <a:srgbClr val="FFFFFF"/>
            </a:solidFill>
            <a:ln w="9525">
              <a:noFill/>
              <a:round/>
              <a:headEnd/>
              <a:tailEnd/>
            </a:ln>
          </p:spPr>
          <p:txBody>
            <a:bodyPr/>
            <a:lstStyle/>
            <a:p>
              <a:endParaRPr lang="en-US"/>
            </a:p>
          </p:txBody>
        </p:sp>
        <p:sp>
          <p:nvSpPr>
            <p:cNvPr id="291" name="Freeform 291"/>
            <p:cNvSpPr>
              <a:spLocks/>
            </p:cNvSpPr>
            <p:nvPr/>
          </p:nvSpPr>
          <p:spPr bwMode="auto">
            <a:xfrm>
              <a:off x="2870" y="2407"/>
              <a:ext cx="38" cy="77"/>
            </a:xfrm>
            <a:custGeom>
              <a:avLst/>
              <a:gdLst/>
              <a:ahLst/>
              <a:cxnLst>
                <a:cxn ang="0">
                  <a:pos x="16" y="2"/>
                </a:cxn>
                <a:cxn ang="0">
                  <a:pos x="17" y="15"/>
                </a:cxn>
                <a:cxn ang="0">
                  <a:pos x="18" y="12"/>
                </a:cxn>
                <a:cxn ang="0">
                  <a:pos x="19" y="9"/>
                </a:cxn>
                <a:cxn ang="0">
                  <a:pos x="21" y="7"/>
                </a:cxn>
                <a:cxn ang="0">
                  <a:pos x="23" y="5"/>
                </a:cxn>
                <a:cxn ang="0">
                  <a:pos x="25" y="3"/>
                </a:cxn>
                <a:cxn ang="0">
                  <a:pos x="28" y="1"/>
                </a:cxn>
                <a:cxn ang="0">
                  <a:pos x="31" y="0"/>
                </a:cxn>
                <a:cxn ang="0">
                  <a:pos x="35" y="0"/>
                </a:cxn>
                <a:cxn ang="0">
                  <a:pos x="35" y="0"/>
                </a:cxn>
                <a:cxn ang="0">
                  <a:pos x="35" y="0"/>
                </a:cxn>
                <a:cxn ang="0">
                  <a:pos x="36" y="0"/>
                </a:cxn>
                <a:cxn ang="0">
                  <a:pos x="36" y="0"/>
                </a:cxn>
                <a:cxn ang="0">
                  <a:pos x="37" y="0"/>
                </a:cxn>
                <a:cxn ang="0">
                  <a:pos x="37" y="0"/>
                </a:cxn>
                <a:cxn ang="0">
                  <a:pos x="38" y="0"/>
                </a:cxn>
                <a:cxn ang="0">
                  <a:pos x="38" y="1"/>
                </a:cxn>
                <a:cxn ang="0">
                  <a:pos x="38" y="20"/>
                </a:cxn>
                <a:cxn ang="0">
                  <a:pos x="37" y="20"/>
                </a:cxn>
                <a:cxn ang="0">
                  <a:pos x="36" y="20"/>
                </a:cxn>
                <a:cxn ang="0">
                  <a:pos x="36" y="20"/>
                </a:cxn>
                <a:cxn ang="0">
                  <a:pos x="35" y="20"/>
                </a:cxn>
                <a:cxn ang="0">
                  <a:pos x="34" y="20"/>
                </a:cxn>
                <a:cxn ang="0">
                  <a:pos x="34" y="20"/>
                </a:cxn>
                <a:cxn ang="0">
                  <a:pos x="33" y="20"/>
                </a:cxn>
                <a:cxn ang="0">
                  <a:pos x="30" y="20"/>
                </a:cxn>
                <a:cxn ang="0">
                  <a:pos x="27" y="21"/>
                </a:cxn>
                <a:cxn ang="0">
                  <a:pos x="23" y="22"/>
                </a:cxn>
                <a:cxn ang="0">
                  <a:pos x="21" y="24"/>
                </a:cxn>
                <a:cxn ang="0">
                  <a:pos x="19" y="27"/>
                </a:cxn>
                <a:cxn ang="0">
                  <a:pos x="18" y="30"/>
                </a:cxn>
                <a:cxn ang="0">
                  <a:pos x="17" y="33"/>
                </a:cxn>
                <a:cxn ang="0">
                  <a:pos x="17" y="36"/>
                </a:cxn>
                <a:cxn ang="0">
                  <a:pos x="17" y="77"/>
                </a:cxn>
                <a:cxn ang="0">
                  <a:pos x="0" y="2"/>
                </a:cxn>
              </a:cxnLst>
              <a:rect l="0" t="0" r="r" b="b"/>
              <a:pathLst>
                <a:path w="38" h="77">
                  <a:moveTo>
                    <a:pt x="0" y="2"/>
                  </a:moveTo>
                  <a:lnTo>
                    <a:pt x="16" y="2"/>
                  </a:lnTo>
                  <a:lnTo>
                    <a:pt x="16" y="15"/>
                  </a:lnTo>
                  <a:lnTo>
                    <a:pt x="17" y="15"/>
                  </a:lnTo>
                  <a:lnTo>
                    <a:pt x="17" y="13"/>
                  </a:lnTo>
                  <a:lnTo>
                    <a:pt x="18" y="12"/>
                  </a:lnTo>
                  <a:lnTo>
                    <a:pt x="19" y="11"/>
                  </a:lnTo>
                  <a:lnTo>
                    <a:pt x="19" y="9"/>
                  </a:lnTo>
                  <a:lnTo>
                    <a:pt x="20" y="8"/>
                  </a:lnTo>
                  <a:lnTo>
                    <a:pt x="21" y="7"/>
                  </a:lnTo>
                  <a:lnTo>
                    <a:pt x="22" y="6"/>
                  </a:lnTo>
                  <a:lnTo>
                    <a:pt x="23" y="5"/>
                  </a:lnTo>
                  <a:lnTo>
                    <a:pt x="24" y="4"/>
                  </a:lnTo>
                  <a:lnTo>
                    <a:pt x="25" y="3"/>
                  </a:lnTo>
                  <a:lnTo>
                    <a:pt x="26" y="2"/>
                  </a:lnTo>
                  <a:lnTo>
                    <a:pt x="28" y="1"/>
                  </a:lnTo>
                  <a:lnTo>
                    <a:pt x="29" y="1"/>
                  </a:lnTo>
                  <a:lnTo>
                    <a:pt x="31" y="0"/>
                  </a:lnTo>
                  <a:lnTo>
                    <a:pt x="33" y="0"/>
                  </a:lnTo>
                  <a:lnTo>
                    <a:pt x="35" y="0"/>
                  </a:lnTo>
                  <a:lnTo>
                    <a:pt x="35" y="0"/>
                  </a:lnTo>
                  <a:lnTo>
                    <a:pt x="35" y="0"/>
                  </a:lnTo>
                  <a:lnTo>
                    <a:pt x="35" y="0"/>
                  </a:lnTo>
                  <a:lnTo>
                    <a:pt x="35" y="0"/>
                  </a:lnTo>
                  <a:lnTo>
                    <a:pt x="36" y="0"/>
                  </a:lnTo>
                  <a:lnTo>
                    <a:pt x="36" y="0"/>
                  </a:lnTo>
                  <a:lnTo>
                    <a:pt x="36" y="0"/>
                  </a:lnTo>
                  <a:lnTo>
                    <a:pt x="36" y="0"/>
                  </a:lnTo>
                  <a:lnTo>
                    <a:pt x="36" y="0"/>
                  </a:lnTo>
                  <a:lnTo>
                    <a:pt x="37" y="0"/>
                  </a:lnTo>
                  <a:lnTo>
                    <a:pt x="37" y="0"/>
                  </a:lnTo>
                  <a:lnTo>
                    <a:pt x="37" y="0"/>
                  </a:lnTo>
                  <a:lnTo>
                    <a:pt x="37" y="0"/>
                  </a:lnTo>
                  <a:lnTo>
                    <a:pt x="38" y="0"/>
                  </a:lnTo>
                  <a:lnTo>
                    <a:pt x="38" y="0"/>
                  </a:lnTo>
                  <a:lnTo>
                    <a:pt x="38" y="1"/>
                  </a:lnTo>
                  <a:lnTo>
                    <a:pt x="38" y="20"/>
                  </a:lnTo>
                  <a:lnTo>
                    <a:pt x="38" y="20"/>
                  </a:lnTo>
                  <a:lnTo>
                    <a:pt x="37" y="20"/>
                  </a:lnTo>
                  <a:lnTo>
                    <a:pt x="37" y="20"/>
                  </a:lnTo>
                  <a:lnTo>
                    <a:pt x="37" y="20"/>
                  </a:lnTo>
                  <a:lnTo>
                    <a:pt x="36" y="20"/>
                  </a:lnTo>
                  <a:lnTo>
                    <a:pt x="36" y="20"/>
                  </a:lnTo>
                  <a:lnTo>
                    <a:pt x="36" y="20"/>
                  </a:lnTo>
                  <a:lnTo>
                    <a:pt x="36" y="20"/>
                  </a:lnTo>
                  <a:lnTo>
                    <a:pt x="35" y="20"/>
                  </a:lnTo>
                  <a:lnTo>
                    <a:pt x="35" y="20"/>
                  </a:lnTo>
                  <a:lnTo>
                    <a:pt x="34" y="20"/>
                  </a:lnTo>
                  <a:lnTo>
                    <a:pt x="34" y="20"/>
                  </a:lnTo>
                  <a:lnTo>
                    <a:pt x="34" y="20"/>
                  </a:lnTo>
                  <a:lnTo>
                    <a:pt x="33" y="20"/>
                  </a:lnTo>
                  <a:lnTo>
                    <a:pt x="33" y="20"/>
                  </a:lnTo>
                  <a:lnTo>
                    <a:pt x="33" y="20"/>
                  </a:lnTo>
                  <a:lnTo>
                    <a:pt x="30" y="20"/>
                  </a:lnTo>
                  <a:lnTo>
                    <a:pt x="28" y="20"/>
                  </a:lnTo>
                  <a:lnTo>
                    <a:pt x="27" y="21"/>
                  </a:lnTo>
                  <a:lnTo>
                    <a:pt x="25" y="22"/>
                  </a:lnTo>
                  <a:lnTo>
                    <a:pt x="23" y="22"/>
                  </a:lnTo>
                  <a:lnTo>
                    <a:pt x="22" y="23"/>
                  </a:lnTo>
                  <a:lnTo>
                    <a:pt x="21" y="24"/>
                  </a:lnTo>
                  <a:lnTo>
                    <a:pt x="20" y="26"/>
                  </a:lnTo>
                  <a:lnTo>
                    <a:pt x="19" y="27"/>
                  </a:lnTo>
                  <a:lnTo>
                    <a:pt x="18" y="28"/>
                  </a:lnTo>
                  <a:lnTo>
                    <a:pt x="18" y="30"/>
                  </a:lnTo>
                  <a:lnTo>
                    <a:pt x="18" y="31"/>
                  </a:lnTo>
                  <a:lnTo>
                    <a:pt x="17" y="33"/>
                  </a:lnTo>
                  <a:lnTo>
                    <a:pt x="17" y="34"/>
                  </a:lnTo>
                  <a:lnTo>
                    <a:pt x="17" y="36"/>
                  </a:lnTo>
                  <a:lnTo>
                    <a:pt x="17" y="38"/>
                  </a:lnTo>
                  <a:lnTo>
                    <a:pt x="17" y="77"/>
                  </a:lnTo>
                  <a:lnTo>
                    <a:pt x="0" y="77"/>
                  </a:lnTo>
                  <a:lnTo>
                    <a:pt x="0" y="2"/>
                  </a:lnTo>
                  <a:close/>
                </a:path>
              </a:pathLst>
            </a:custGeom>
            <a:solidFill>
              <a:srgbClr val="FFFFFF"/>
            </a:solidFill>
            <a:ln w="9525">
              <a:noFill/>
              <a:round/>
              <a:headEnd/>
              <a:tailEnd/>
            </a:ln>
          </p:spPr>
          <p:txBody>
            <a:bodyPr/>
            <a:lstStyle/>
            <a:p>
              <a:endParaRPr lang="en-US"/>
            </a:p>
          </p:txBody>
        </p:sp>
        <p:sp>
          <p:nvSpPr>
            <p:cNvPr id="292" name="Freeform 292"/>
            <p:cNvSpPr>
              <a:spLocks/>
            </p:cNvSpPr>
            <p:nvPr/>
          </p:nvSpPr>
          <p:spPr bwMode="auto">
            <a:xfrm>
              <a:off x="2918" y="2407"/>
              <a:ext cx="95" cy="77"/>
            </a:xfrm>
            <a:custGeom>
              <a:avLst/>
              <a:gdLst/>
              <a:ahLst/>
              <a:cxnLst>
                <a:cxn ang="0">
                  <a:pos x="77" y="31"/>
                </a:cxn>
                <a:cxn ang="0">
                  <a:pos x="77" y="26"/>
                </a:cxn>
                <a:cxn ang="0">
                  <a:pos x="76" y="22"/>
                </a:cxn>
                <a:cxn ang="0">
                  <a:pos x="74" y="19"/>
                </a:cxn>
                <a:cxn ang="0">
                  <a:pos x="71" y="17"/>
                </a:cxn>
                <a:cxn ang="0">
                  <a:pos x="69" y="17"/>
                </a:cxn>
                <a:cxn ang="0">
                  <a:pos x="65" y="17"/>
                </a:cxn>
                <a:cxn ang="0">
                  <a:pos x="61" y="18"/>
                </a:cxn>
                <a:cxn ang="0">
                  <a:pos x="59" y="21"/>
                </a:cxn>
                <a:cxn ang="0">
                  <a:pos x="57" y="24"/>
                </a:cxn>
                <a:cxn ang="0">
                  <a:pos x="56" y="29"/>
                </a:cxn>
                <a:cxn ang="0">
                  <a:pos x="56" y="77"/>
                </a:cxn>
                <a:cxn ang="0">
                  <a:pos x="39" y="30"/>
                </a:cxn>
                <a:cxn ang="0">
                  <a:pos x="38" y="27"/>
                </a:cxn>
                <a:cxn ang="0">
                  <a:pos x="38" y="23"/>
                </a:cxn>
                <a:cxn ang="0">
                  <a:pos x="36" y="20"/>
                </a:cxn>
                <a:cxn ang="0">
                  <a:pos x="33" y="17"/>
                </a:cxn>
                <a:cxn ang="0">
                  <a:pos x="28" y="17"/>
                </a:cxn>
                <a:cxn ang="0">
                  <a:pos x="24" y="17"/>
                </a:cxn>
                <a:cxn ang="0">
                  <a:pos x="21" y="19"/>
                </a:cxn>
                <a:cxn ang="0">
                  <a:pos x="19" y="22"/>
                </a:cxn>
                <a:cxn ang="0">
                  <a:pos x="18" y="25"/>
                </a:cxn>
                <a:cxn ang="0">
                  <a:pos x="17" y="30"/>
                </a:cxn>
                <a:cxn ang="0">
                  <a:pos x="0" y="77"/>
                </a:cxn>
                <a:cxn ang="0">
                  <a:pos x="17" y="13"/>
                </a:cxn>
                <a:cxn ang="0">
                  <a:pos x="18" y="11"/>
                </a:cxn>
                <a:cxn ang="0">
                  <a:pos x="20" y="8"/>
                </a:cxn>
                <a:cxn ang="0">
                  <a:pos x="23" y="5"/>
                </a:cxn>
                <a:cxn ang="0">
                  <a:pos x="27" y="2"/>
                </a:cxn>
                <a:cxn ang="0">
                  <a:pos x="32" y="0"/>
                </a:cxn>
                <a:cxn ang="0">
                  <a:pos x="37" y="0"/>
                </a:cxn>
                <a:cxn ang="0">
                  <a:pos x="42" y="1"/>
                </a:cxn>
                <a:cxn ang="0">
                  <a:pos x="46" y="2"/>
                </a:cxn>
                <a:cxn ang="0">
                  <a:pos x="49" y="5"/>
                </a:cxn>
                <a:cxn ang="0">
                  <a:pos x="51" y="8"/>
                </a:cxn>
                <a:cxn ang="0">
                  <a:pos x="54" y="12"/>
                </a:cxn>
                <a:cxn ang="0">
                  <a:pos x="55" y="10"/>
                </a:cxn>
                <a:cxn ang="0">
                  <a:pos x="58" y="7"/>
                </a:cxn>
                <a:cxn ang="0">
                  <a:pos x="61" y="4"/>
                </a:cxn>
                <a:cxn ang="0">
                  <a:pos x="65" y="1"/>
                </a:cxn>
                <a:cxn ang="0">
                  <a:pos x="70" y="0"/>
                </a:cxn>
                <a:cxn ang="0">
                  <a:pos x="76" y="1"/>
                </a:cxn>
                <a:cxn ang="0">
                  <a:pos x="83" y="2"/>
                </a:cxn>
                <a:cxn ang="0">
                  <a:pos x="88" y="6"/>
                </a:cxn>
                <a:cxn ang="0">
                  <a:pos x="92" y="12"/>
                </a:cxn>
                <a:cxn ang="0">
                  <a:pos x="94" y="19"/>
                </a:cxn>
                <a:cxn ang="0">
                  <a:pos x="95" y="77"/>
                </a:cxn>
              </a:cxnLst>
              <a:rect l="0" t="0" r="r" b="b"/>
              <a:pathLst>
                <a:path w="95" h="77">
                  <a:moveTo>
                    <a:pt x="95" y="77"/>
                  </a:moveTo>
                  <a:lnTo>
                    <a:pt x="77" y="77"/>
                  </a:lnTo>
                  <a:lnTo>
                    <a:pt x="77" y="31"/>
                  </a:lnTo>
                  <a:lnTo>
                    <a:pt x="77" y="29"/>
                  </a:lnTo>
                  <a:lnTo>
                    <a:pt x="77" y="27"/>
                  </a:lnTo>
                  <a:lnTo>
                    <a:pt x="77" y="26"/>
                  </a:lnTo>
                  <a:lnTo>
                    <a:pt x="76" y="24"/>
                  </a:lnTo>
                  <a:lnTo>
                    <a:pt x="76" y="23"/>
                  </a:lnTo>
                  <a:lnTo>
                    <a:pt x="76" y="22"/>
                  </a:lnTo>
                  <a:lnTo>
                    <a:pt x="75" y="21"/>
                  </a:lnTo>
                  <a:lnTo>
                    <a:pt x="74" y="20"/>
                  </a:lnTo>
                  <a:lnTo>
                    <a:pt x="74" y="19"/>
                  </a:lnTo>
                  <a:lnTo>
                    <a:pt x="73" y="18"/>
                  </a:lnTo>
                  <a:lnTo>
                    <a:pt x="72" y="18"/>
                  </a:lnTo>
                  <a:lnTo>
                    <a:pt x="71" y="17"/>
                  </a:lnTo>
                  <a:lnTo>
                    <a:pt x="70" y="17"/>
                  </a:lnTo>
                  <a:lnTo>
                    <a:pt x="70" y="17"/>
                  </a:lnTo>
                  <a:lnTo>
                    <a:pt x="69" y="17"/>
                  </a:lnTo>
                  <a:lnTo>
                    <a:pt x="68" y="17"/>
                  </a:lnTo>
                  <a:lnTo>
                    <a:pt x="66" y="17"/>
                  </a:lnTo>
                  <a:lnTo>
                    <a:pt x="65" y="17"/>
                  </a:lnTo>
                  <a:lnTo>
                    <a:pt x="63" y="17"/>
                  </a:lnTo>
                  <a:lnTo>
                    <a:pt x="62" y="18"/>
                  </a:lnTo>
                  <a:lnTo>
                    <a:pt x="61" y="18"/>
                  </a:lnTo>
                  <a:lnTo>
                    <a:pt x="60" y="19"/>
                  </a:lnTo>
                  <a:lnTo>
                    <a:pt x="59" y="20"/>
                  </a:lnTo>
                  <a:lnTo>
                    <a:pt x="59" y="21"/>
                  </a:lnTo>
                  <a:lnTo>
                    <a:pt x="58" y="22"/>
                  </a:lnTo>
                  <a:lnTo>
                    <a:pt x="57" y="23"/>
                  </a:lnTo>
                  <a:lnTo>
                    <a:pt x="57" y="24"/>
                  </a:lnTo>
                  <a:lnTo>
                    <a:pt x="57" y="26"/>
                  </a:lnTo>
                  <a:lnTo>
                    <a:pt x="56" y="27"/>
                  </a:lnTo>
                  <a:lnTo>
                    <a:pt x="56" y="29"/>
                  </a:lnTo>
                  <a:lnTo>
                    <a:pt x="56" y="30"/>
                  </a:lnTo>
                  <a:lnTo>
                    <a:pt x="56" y="32"/>
                  </a:lnTo>
                  <a:lnTo>
                    <a:pt x="56" y="77"/>
                  </a:lnTo>
                  <a:lnTo>
                    <a:pt x="39" y="77"/>
                  </a:lnTo>
                  <a:lnTo>
                    <a:pt x="39" y="32"/>
                  </a:lnTo>
                  <a:lnTo>
                    <a:pt x="39" y="30"/>
                  </a:lnTo>
                  <a:lnTo>
                    <a:pt x="39" y="29"/>
                  </a:lnTo>
                  <a:lnTo>
                    <a:pt x="39" y="28"/>
                  </a:lnTo>
                  <a:lnTo>
                    <a:pt x="38" y="27"/>
                  </a:lnTo>
                  <a:lnTo>
                    <a:pt x="38" y="25"/>
                  </a:lnTo>
                  <a:lnTo>
                    <a:pt x="38" y="24"/>
                  </a:lnTo>
                  <a:lnTo>
                    <a:pt x="38" y="23"/>
                  </a:lnTo>
                  <a:lnTo>
                    <a:pt x="37" y="22"/>
                  </a:lnTo>
                  <a:lnTo>
                    <a:pt x="37" y="21"/>
                  </a:lnTo>
                  <a:lnTo>
                    <a:pt x="36" y="20"/>
                  </a:lnTo>
                  <a:lnTo>
                    <a:pt x="35" y="19"/>
                  </a:lnTo>
                  <a:lnTo>
                    <a:pt x="34" y="18"/>
                  </a:lnTo>
                  <a:lnTo>
                    <a:pt x="33" y="17"/>
                  </a:lnTo>
                  <a:lnTo>
                    <a:pt x="32" y="17"/>
                  </a:lnTo>
                  <a:lnTo>
                    <a:pt x="30" y="17"/>
                  </a:lnTo>
                  <a:lnTo>
                    <a:pt x="28" y="17"/>
                  </a:lnTo>
                  <a:lnTo>
                    <a:pt x="27" y="17"/>
                  </a:lnTo>
                  <a:lnTo>
                    <a:pt x="25" y="17"/>
                  </a:lnTo>
                  <a:lnTo>
                    <a:pt x="24" y="17"/>
                  </a:lnTo>
                  <a:lnTo>
                    <a:pt x="23" y="18"/>
                  </a:lnTo>
                  <a:lnTo>
                    <a:pt x="22" y="18"/>
                  </a:lnTo>
                  <a:lnTo>
                    <a:pt x="21" y="19"/>
                  </a:lnTo>
                  <a:lnTo>
                    <a:pt x="20" y="20"/>
                  </a:lnTo>
                  <a:lnTo>
                    <a:pt x="20" y="21"/>
                  </a:lnTo>
                  <a:lnTo>
                    <a:pt x="19" y="22"/>
                  </a:lnTo>
                  <a:lnTo>
                    <a:pt x="19" y="23"/>
                  </a:lnTo>
                  <a:lnTo>
                    <a:pt x="18" y="24"/>
                  </a:lnTo>
                  <a:lnTo>
                    <a:pt x="18" y="25"/>
                  </a:lnTo>
                  <a:lnTo>
                    <a:pt x="18" y="27"/>
                  </a:lnTo>
                  <a:lnTo>
                    <a:pt x="17" y="28"/>
                  </a:lnTo>
                  <a:lnTo>
                    <a:pt x="17" y="30"/>
                  </a:lnTo>
                  <a:lnTo>
                    <a:pt x="17" y="31"/>
                  </a:lnTo>
                  <a:lnTo>
                    <a:pt x="17" y="77"/>
                  </a:lnTo>
                  <a:lnTo>
                    <a:pt x="0" y="77"/>
                  </a:lnTo>
                  <a:lnTo>
                    <a:pt x="0" y="2"/>
                  </a:lnTo>
                  <a:lnTo>
                    <a:pt x="17" y="2"/>
                  </a:lnTo>
                  <a:lnTo>
                    <a:pt x="17" y="13"/>
                  </a:lnTo>
                  <a:lnTo>
                    <a:pt x="17" y="13"/>
                  </a:lnTo>
                  <a:lnTo>
                    <a:pt x="17" y="12"/>
                  </a:lnTo>
                  <a:lnTo>
                    <a:pt x="18" y="11"/>
                  </a:lnTo>
                  <a:lnTo>
                    <a:pt x="18" y="10"/>
                  </a:lnTo>
                  <a:lnTo>
                    <a:pt x="19" y="9"/>
                  </a:lnTo>
                  <a:lnTo>
                    <a:pt x="20" y="8"/>
                  </a:lnTo>
                  <a:lnTo>
                    <a:pt x="21" y="7"/>
                  </a:lnTo>
                  <a:lnTo>
                    <a:pt x="22" y="6"/>
                  </a:lnTo>
                  <a:lnTo>
                    <a:pt x="23" y="5"/>
                  </a:lnTo>
                  <a:lnTo>
                    <a:pt x="24" y="4"/>
                  </a:lnTo>
                  <a:lnTo>
                    <a:pt x="25" y="3"/>
                  </a:lnTo>
                  <a:lnTo>
                    <a:pt x="27" y="2"/>
                  </a:lnTo>
                  <a:lnTo>
                    <a:pt x="28" y="1"/>
                  </a:lnTo>
                  <a:lnTo>
                    <a:pt x="30" y="1"/>
                  </a:lnTo>
                  <a:lnTo>
                    <a:pt x="32" y="0"/>
                  </a:lnTo>
                  <a:lnTo>
                    <a:pt x="33" y="0"/>
                  </a:lnTo>
                  <a:lnTo>
                    <a:pt x="36" y="0"/>
                  </a:lnTo>
                  <a:lnTo>
                    <a:pt x="37" y="0"/>
                  </a:lnTo>
                  <a:lnTo>
                    <a:pt x="39" y="0"/>
                  </a:lnTo>
                  <a:lnTo>
                    <a:pt x="40" y="1"/>
                  </a:lnTo>
                  <a:lnTo>
                    <a:pt x="42" y="1"/>
                  </a:lnTo>
                  <a:lnTo>
                    <a:pt x="43" y="1"/>
                  </a:lnTo>
                  <a:lnTo>
                    <a:pt x="44" y="2"/>
                  </a:lnTo>
                  <a:lnTo>
                    <a:pt x="46" y="2"/>
                  </a:lnTo>
                  <a:lnTo>
                    <a:pt x="47" y="3"/>
                  </a:lnTo>
                  <a:lnTo>
                    <a:pt x="48" y="4"/>
                  </a:lnTo>
                  <a:lnTo>
                    <a:pt x="49" y="5"/>
                  </a:lnTo>
                  <a:lnTo>
                    <a:pt x="50" y="6"/>
                  </a:lnTo>
                  <a:lnTo>
                    <a:pt x="51" y="7"/>
                  </a:lnTo>
                  <a:lnTo>
                    <a:pt x="51" y="8"/>
                  </a:lnTo>
                  <a:lnTo>
                    <a:pt x="52" y="9"/>
                  </a:lnTo>
                  <a:lnTo>
                    <a:pt x="53" y="10"/>
                  </a:lnTo>
                  <a:lnTo>
                    <a:pt x="54" y="12"/>
                  </a:lnTo>
                  <a:lnTo>
                    <a:pt x="54" y="11"/>
                  </a:lnTo>
                  <a:lnTo>
                    <a:pt x="55" y="10"/>
                  </a:lnTo>
                  <a:lnTo>
                    <a:pt x="55" y="10"/>
                  </a:lnTo>
                  <a:lnTo>
                    <a:pt x="56" y="9"/>
                  </a:lnTo>
                  <a:lnTo>
                    <a:pt x="57" y="8"/>
                  </a:lnTo>
                  <a:lnTo>
                    <a:pt x="58" y="7"/>
                  </a:lnTo>
                  <a:lnTo>
                    <a:pt x="59" y="6"/>
                  </a:lnTo>
                  <a:lnTo>
                    <a:pt x="60" y="5"/>
                  </a:lnTo>
                  <a:lnTo>
                    <a:pt x="61" y="4"/>
                  </a:lnTo>
                  <a:lnTo>
                    <a:pt x="62" y="3"/>
                  </a:lnTo>
                  <a:lnTo>
                    <a:pt x="63" y="2"/>
                  </a:lnTo>
                  <a:lnTo>
                    <a:pt x="65" y="1"/>
                  </a:lnTo>
                  <a:lnTo>
                    <a:pt x="66" y="1"/>
                  </a:lnTo>
                  <a:lnTo>
                    <a:pt x="68" y="1"/>
                  </a:lnTo>
                  <a:lnTo>
                    <a:pt x="70" y="0"/>
                  </a:lnTo>
                  <a:lnTo>
                    <a:pt x="72" y="0"/>
                  </a:lnTo>
                  <a:lnTo>
                    <a:pt x="74" y="0"/>
                  </a:lnTo>
                  <a:lnTo>
                    <a:pt x="76" y="1"/>
                  </a:lnTo>
                  <a:lnTo>
                    <a:pt x="79" y="1"/>
                  </a:lnTo>
                  <a:lnTo>
                    <a:pt x="81" y="2"/>
                  </a:lnTo>
                  <a:lnTo>
                    <a:pt x="83" y="2"/>
                  </a:lnTo>
                  <a:lnTo>
                    <a:pt x="85" y="4"/>
                  </a:lnTo>
                  <a:lnTo>
                    <a:pt x="86" y="5"/>
                  </a:lnTo>
                  <a:lnTo>
                    <a:pt x="88" y="6"/>
                  </a:lnTo>
                  <a:lnTo>
                    <a:pt x="89" y="8"/>
                  </a:lnTo>
                  <a:lnTo>
                    <a:pt x="91" y="10"/>
                  </a:lnTo>
                  <a:lnTo>
                    <a:pt x="92" y="12"/>
                  </a:lnTo>
                  <a:lnTo>
                    <a:pt x="93" y="14"/>
                  </a:lnTo>
                  <a:lnTo>
                    <a:pt x="94" y="17"/>
                  </a:lnTo>
                  <a:lnTo>
                    <a:pt x="94" y="19"/>
                  </a:lnTo>
                  <a:lnTo>
                    <a:pt x="95" y="22"/>
                  </a:lnTo>
                  <a:lnTo>
                    <a:pt x="95" y="25"/>
                  </a:lnTo>
                  <a:lnTo>
                    <a:pt x="95" y="77"/>
                  </a:lnTo>
                  <a:close/>
                </a:path>
              </a:pathLst>
            </a:custGeom>
            <a:solidFill>
              <a:srgbClr val="FFFFFF"/>
            </a:solidFill>
            <a:ln w="9525">
              <a:noFill/>
              <a:round/>
              <a:headEnd/>
              <a:tailEnd/>
            </a:ln>
          </p:spPr>
          <p:txBody>
            <a:bodyPr/>
            <a:lstStyle/>
            <a:p>
              <a:endParaRPr lang="en-US"/>
            </a:p>
          </p:txBody>
        </p:sp>
        <p:sp>
          <p:nvSpPr>
            <p:cNvPr id="293" name="Freeform 293"/>
            <p:cNvSpPr>
              <a:spLocks noEditPoints="1"/>
            </p:cNvSpPr>
            <p:nvPr/>
          </p:nvSpPr>
          <p:spPr bwMode="auto">
            <a:xfrm>
              <a:off x="3024" y="2407"/>
              <a:ext cx="62" cy="79"/>
            </a:xfrm>
            <a:custGeom>
              <a:avLst/>
              <a:gdLst/>
              <a:ahLst/>
              <a:cxnLst>
                <a:cxn ang="0">
                  <a:pos x="58" y="66"/>
                </a:cxn>
                <a:cxn ang="0">
                  <a:pos x="59" y="70"/>
                </a:cxn>
                <a:cxn ang="0">
                  <a:pos x="60" y="72"/>
                </a:cxn>
                <a:cxn ang="0">
                  <a:pos x="61" y="73"/>
                </a:cxn>
                <a:cxn ang="0">
                  <a:pos x="43" y="76"/>
                </a:cxn>
                <a:cxn ang="0">
                  <a:pos x="42" y="74"/>
                </a:cxn>
                <a:cxn ang="0">
                  <a:pos x="42" y="72"/>
                </a:cxn>
                <a:cxn ang="0">
                  <a:pos x="42" y="70"/>
                </a:cxn>
                <a:cxn ang="0">
                  <a:pos x="41" y="68"/>
                </a:cxn>
                <a:cxn ang="0">
                  <a:pos x="37" y="72"/>
                </a:cxn>
                <a:cxn ang="0">
                  <a:pos x="32" y="76"/>
                </a:cxn>
                <a:cxn ang="0">
                  <a:pos x="26" y="78"/>
                </a:cxn>
                <a:cxn ang="0">
                  <a:pos x="18" y="78"/>
                </a:cxn>
                <a:cxn ang="0">
                  <a:pos x="11" y="76"/>
                </a:cxn>
                <a:cxn ang="0">
                  <a:pos x="5" y="72"/>
                </a:cxn>
                <a:cxn ang="0">
                  <a:pos x="1" y="64"/>
                </a:cxn>
                <a:cxn ang="0">
                  <a:pos x="0" y="54"/>
                </a:cxn>
                <a:cxn ang="0">
                  <a:pos x="2" y="45"/>
                </a:cxn>
                <a:cxn ang="0">
                  <a:pos x="7" y="39"/>
                </a:cxn>
                <a:cxn ang="0">
                  <a:pos x="13" y="34"/>
                </a:cxn>
                <a:cxn ang="0">
                  <a:pos x="35" y="30"/>
                </a:cxn>
                <a:cxn ang="0">
                  <a:pos x="37" y="30"/>
                </a:cxn>
                <a:cxn ang="0">
                  <a:pos x="39" y="29"/>
                </a:cxn>
                <a:cxn ang="0">
                  <a:pos x="40" y="27"/>
                </a:cxn>
                <a:cxn ang="0">
                  <a:pos x="41" y="25"/>
                </a:cxn>
                <a:cxn ang="0">
                  <a:pos x="40" y="20"/>
                </a:cxn>
                <a:cxn ang="0">
                  <a:pos x="37" y="17"/>
                </a:cxn>
                <a:cxn ang="0">
                  <a:pos x="33" y="16"/>
                </a:cxn>
                <a:cxn ang="0">
                  <a:pos x="30" y="16"/>
                </a:cxn>
                <a:cxn ang="0">
                  <a:pos x="24" y="17"/>
                </a:cxn>
                <a:cxn ang="0">
                  <a:pos x="21" y="19"/>
                </a:cxn>
                <a:cxn ang="0">
                  <a:pos x="20" y="23"/>
                </a:cxn>
                <a:cxn ang="0">
                  <a:pos x="19" y="26"/>
                </a:cxn>
                <a:cxn ang="0">
                  <a:pos x="4" y="15"/>
                </a:cxn>
                <a:cxn ang="0">
                  <a:pos x="11" y="6"/>
                </a:cxn>
                <a:cxn ang="0">
                  <a:pos x="19" y="2"/>
                </a:cxn>
                <a:cxn ang="0">
                  <a:pos x="29" y="0"/>
                </a:cxn>
                <a:cxn ang="0">
                  <a:pos x="38" y="1"/>
                </a:cxn>
                <a:cxn ang="0">
                  <a:pos x="46" y="3"/>
                </a:cxn>
                <a:cxn ang="0">
                  <a:pos x="54" y="9"/>
                </a:cxn>
                <a:cxn ang="0">
                  <a:pos x="58" y="18"/>
                </a:cxn>
                <a:cxn ang="0">
                  <a:pos x="41" y="40"/>
                </a:cxn>
                <a:cxn ang="0">
                  <a:pos x="39" y="41"/>
                </a:cxn>
                <a:cxn ang="0">
                  <a:pos x="36" y="42"/>
                </a:cxn>
                <a:cxn ang="0">
                  <a:pos x="33" y="44"/>
                </a:cxn>
                <a:cxn ang="0">
                  <a:pos x="28" y="44"/>
                </a:cxn>
                <a:cxn ang="0">
                  <a:pos x="24" y="46"/>
                </a:cxn>
                <a:cxn ang="0">
                  <a:pos x="20" y="48"/>
                </a:cxn>
                <a:cxn ang="0">
                  <a:pos x="18" y="51"/>
                </a:cxn>
                <a:cxn ang="0">
                  <a:pos x="18" y="57"/>
                </a:cxn>
                <a:cxn ang="0">
                  <a:pos x="19" y="60"/>
                </a:cxn>
                <a:cxn ang="0">
                  <a:pos x="21" y="63"/>
                </a:cxn>
                <a:cxn ang="0">
                  <a:pos x="24" y="64"/>
                </a:cxn>
                <a:cxn ang="0">
                  <a:pos x="27" y="64"/>
                </a:cxn>
                <a:cxn ang="0">
                  <a:pos x="33" y="63"/>
                </a:cxn>
                <a:cxn ang="0">
                  <a:pos x="37" y="59"/>
                </a:cxn>
                <a:cxn ang="0">
                  <a:pos x="40" y="54"/>
                </a:cxn>
                <a:cxn ang="0">
                  <a:pos x="41" y="40"/>
                </a:cxn>
              </a:cxnLst>
              <a:rect l="0" t="0" r="r" b="b"/>
              <a:pathLst>
                <a:path w="62" h="79">
                  <a:moveTo>
                    <a:pt x="58" y="62"/>
                  </a:moveTo>
                  <a:lnTo>
                    <a:pt x="58" y="63"/>
                  </a:lnTo>
                  <a:lnTo>
                    <a:pt x="58" y="65"/>
                  </a:lnTo>
                  <a:lnTo>
                    <a:pt x="58" y="66"/>
                  </a:lnTo>
                  <a:lnTo>
                    <a:pt x="58" y="67"/>
                  </a:lnTo>
                  <a:lnTo>
                    <a:pt x="58" y="68"/>
                  </a:lnTo>
                  <a:lnTo>
                    <a:pt x="59" y="69"/>
                  </a:lnTo>
                  <a:lnTo>
                    <a:pt x="59" y="70"/>
                  </a:lnTo>
                  <a:lnTo>
                    <a:pt x="59" y="71"/>
                  </a:lnTo>
                  <a:lnTo>
                    <a:pt x="59" y="71"/>
                  </a:lnTo>
                  <a:lnTo>
                    <a:pt x="60" y="72"/>
                  </a:lnTo>
                  <a:lnTo>
                    <a:pt x="60" y="72"/>
                  </a:lnTo>
                  <a:lnTo>
                    <a:pt x="60" y="73"/>
                  </a:lnTo>
                  <a:lnTo>
                    <a:pt x="61" y="73"/>
                  </a:lnTo>
                  <a:lnTo>
                    <a:pt x="61" y="73"/>
                  </a:lnTo>
                  <a:lnTo>
                    <a:pt x="61" y="73"/>
                  </a:lnTo>
                  <a:lnTo>
                    <a:pt x="62" y="73"/>
                  </a:lnTo>
                  <a:lnTo>
                    <a:pt x="62" y="77"/>
                  </a:lnTo>
                  <a:lnTo>
                    <a:pt x="43" y="77"/>
                  </a:lnTo>
                  <a:lnTo>
                    <a:pt x="43" y="76"/>
                  </a:lnTo>
                  <a:lnTo>
                    <a:pt x="43" y="75"/>
                  </a:lnTo>
                  <a:lnTo>
                    <a:pt x="43" y="75"/>
                  </a:lnTo>
                  <a:lnTo>
                    <a:pt x="42" y="74"/>
                  </a:lnTo>
                  <a:lnTo>
                    <a:pt x="42" y="74"/>
                  </a:lnTo>
                  <a:lnTo>
                    <a:pt x="42" y="73"/>
                  </a:lnTo>
                  <a:lnTo>
                    <a:pt x="42" y="73"/>
                  </a:lnTo>
                  <a:lnTo>
                    <a:pt x="42" y="72"/>
                  </a:lnTo>
                  <a:lnTo>
                    <a:pt x="42" y="72"/>
                  </a:lnTo>
                  <a:lnTo>
                    <a:pt x="42" y="71"/>
                  </a:lnTo>
                  <a:lnTo>
                    <a:pt x="42" y="71"/>
                  </a:lnTo>
                  <a:lnTo>
                    <a:pt x="42" y="70"/>
                  </a:lnTo>
                  <a:lnTo>
                    <a:pt x="42" y="70"/>
                  </a:lnTo>
                  <a:lnTo>
                    <a:pt x="42" y="69"/>
                  </a:lnTo>
                  <a:lnTo>
                    <a:pt x="42" y="68"/>
                  </a:lnTo>
                  <a:lnTo>
                    <a:pt x="42" y="68"/>
                  </a:lnTo>
                  <a:lnTo>
                    <a:pt x="41" y="68"/>
                  </a:lnTo>
                  <a:lnTo>
                    <a:pt x="40" y="69"/>
                  </a:lnTo>
                  <a:lnTo>
                    <a:pt x="39" y="70"/>
                  </a:lnTo>
                  <a:lnTo>
                    <a:pt x="38" y="71"/>
                  </a:lnTo>
                  <a:lnTo>
                    <a:pt x="37" y="72"/>
                  </a:lnTo>
                  <a:lnTo>
                    <a:pt x="36" y="73"/>
                  </a:lnTo>
                  <a:lnTo>
                    <a:pt x="35" y="74"/>
                  </a:lnTo>
                  <a:lnTo>
                    <a:pt x="34" y="75"/>
                  </a:lnTo>
                  <a:lnTo>
                    <a:pt x="32" y="76"/>
                  </a:lnTo>
                  <a:lnTo>
                    <a:pt x="31" y="76"/>
                  </a:lnTo>
                  <a:lnTo>
                    <a:pt x="30" y="77"/>
                  </a:lnTo>
                  <a:lnTo>
                    <a:pt x="28" y="77"/>
                  </a:lnTo>
                  <a:lnTo>
                    <a:pt x="26" y="78"/>
                  </a:lnTo>
                  <a:lnTo>
                    <a:pt x="24" y="78"/>
                  </a:lnTo>
                  <a:lnTo>
                    <a:pt x="22" y="78"/>
                  </a:lnTo>
                  <a:lnTo>
                    <a:pt x="20" y="79"/>
                  </a:lnTo>
                  <a:lnTo>
                    <a:pt x="18" y="78"/>
                  </a:lnTo>
                  <a:lnTo>
                    <a:pt x="16" y="78"/>
                  </a:lnTo>
                  <a:lnTo>
                    <a:pt x="15" y="78"/>
                  </a:lnTo>
                  <a:lnTo>
                    <a:pt x="13" y="77"/>
                  </a:lnTo>
                  <a:lnTo>
                    <a:pt x="11" y="76"/>
                  </a:lnTo>
                  <a:lnTo>
                    <a:pt x="9" y="76"/>
                  </a:lnTo>
                  <a:lnTo>
                    <a:pt x="8" y="74"/>
                  </a:lnTo>
                  <a:lnTo>
                    <a:pt x="6" y="73"/>
                  </a:lnTo>
                  <a:lnTo>
                    <a:pt x="5" y="72"/>
                  </a:lnTo>
                  <a:lnTo>
                    <a:pt x="4" y="70"/>
                  </a:lnTo>
                  <a:lnTo>
                    <a:pt x="3" y="68"/>
                  </a:lnTo>
                  <a:lnTo>
                    <a:pt x="2" y="66"/>
                  </a:lnTo>
                  <a:lnTo>
                    <a:pt x="1" y="64"/>
                  </a:lnTo>
                  <a:lnTo>
                    <a:pt x="0" y="62"/>
                  </a:lnTo>
                  <a:lnTo>
                    <a:pt x="0" y="59"/>
                  </a:lnTo>
                  <a:lnTo>
                    <a:pt x="0" y="57"/>
                  </a:lnTo>
                  <a:lnTo>
                    <a:pt x="0" y="54"/>
                  </a:lnTo>
                  <a:lnTo>
                    <a:pt x="0" y="52"/>
                  </a:lnTo>
                  <a:lnTo>
                    <a:pt x="1" y="49"/>
                  </a:lnTo>
                  <a:lnTo>
                    <a:pt x="2" y="47"/>
                  </a:lnTo>
                  <a:lnTo>
                    <a:pt x="2" y="45"/>
                  </a:lnTo>
                  <a:lnTo>
                    <a:pt x="3" y="43"/>
                  </a:lnTo>
                  <a:lnTo>
                    <a:pt x="4" y="42"/>
                  </a:lnTo>
                  <a:lnTo>
                    <a:pt x="6" y="40"/>
                  </a:lnTo>
                  <a:lnTo>
                    <a:pt x="7" y="39"/>
                  </a:lnTo>
                  <a:lnTo>
                    <a:pt x="8" y="37"/>
                  </a:lnTo>
                  <a:lnTo>
                    <a:pt x="10" y="36"/>
                  </a:lnTo>
                  <a:lnTo>
                    <a:pt x="12" y="35"/>
                  </a:lnTo>
                  <a:lnTo>
                    <a:pt x="13" y="34"/>
                  </a:lnTo>
                  <a:lnTo>
                    <a:pt x="15" y="34"/>
                  </a:lnTo>
                  <a:lnTo>
                    <a:pt x="17" y="33"/>
                  </a:lnTo>
                  <a:lnTo>
                    <a:pt x="19" y="33"/>
                  </a:lnTo>
                  <a:lnTo>
                    <a:pt x="35" y="30"/>
                  </a:lnTo>
                  <a:lnTo>
                    <a:pt x="36" y="30"/>
                  </a:lnTo>
                  <a:lnTo>
                    <a:pt x="36" y="30"/>
                  </a:lnTo>
                  <a:lnTo>
                    <a:pt x="36" y="30"/>
                  </a:lnTo>
                  <a:lnTo>
                    <a:pt x="37" y="30"/>
                  </a:lnTo>
                  <a:lnTo>
                    <a:pt x="38" y="30"/>
                  </a:lnTo>
                  <a:lnTo>
                    <a:pt x="38" y="29"/>
                  </a:lnTo>
                  <a:lnTo>
                    <a:pt x="39" y="29"/>
                  </a:lnTo>
                  <a:lnTo>
                    <a:pt x="39" y="29"/>
                  </a:lnTo>
                  <a:lnTo>
                    <a:pt x="39" y="28"/>
                  </a:lnTo>
                  <a:lnTo>
                    <a:pt x="40" y="28"/>
                  </a:lnTo>
                  <a:lnTo>
                    <a:pt x="40" y="28"/>
                  </a:lnTo>
                  <a:lnTo>
                    <a:pt x="40" y="27"/>
                  </a:lnTo>
                  <a:lnTo>
                    <a:pt x="41" y="26"/>
                  </a:lnTo>
                  <a:lnTo>
                    <a:pt x="41" y="26"/>
                  </a:lnTo>
                  <a:lnTo>
                    <a:pt x="41" y="25"/>
                  </a:lnTo>
                  <a:lnTo>
                    <a:pt x="41" y="25"/>
                  </a:lnTo>
                  <a:lnTo>
                    <a:pt x="41" y="23"/>
                  </a:lnTo>
                  <a:lnTo>
                    <a:pt x="41" y="22"/>
                  </a:lnTo>
                  <a:lnTo>
                    <a:pt x="40" y="21"/>
                  </a:lnTo>
                  <a:lnTo>
                    <a:pt x="40" y="20"/>
                  </a:lnTo>
                  <a:lnTo>
                    <a:pt x="39" y="19"/>
                  </a:lnTo>
                  <a:lnTo>
                    <a:pt x="39" y="18"/>
                  </a:lnTo>
                  <a:lnTo>
                    <a:pt x="38" y="17"/>
                  </a:lnTo>
                  <a:lnTo>
                    <a:pt x="37" y="17"/>
                  </a:lnTo>
                  <a:lnTo>
                    <a:pt x="36" y="17"/>
                  </a:lnTo>
                  <a:lnTo>
                    <a:pt x="35" y="16"/>
                  </a:lnTo>
                  <a:lnTo>
                    <a:pt x="34" y="16"/>
                  </a:lnTo>
                  <a:lnTo>
                    <a:pt x="33" y="16"/>
                  </a:lnTo>
                  <a:lnTo>
                    <a:pt x="32" y="16"/>
                  </a:lnTo>
                  <a:lnTo>
                    <a:pt x="31" y="16"/>
                  </a:lnTo>
                  <a:lnTo>
                    <a:pt x="30" y="16"/>
                  </a:lnTo>
                  <a:lnTo>
                    <a:pt x="30" y="16"/>
                  </a:lnTo>
                  <a:lnTo>
                    <a:pt x="28" y="16"/>
                  </a:lnTo>
                  <a:lnTo>
                    <a:pt x="27" y="16"/>
                  </a:lnTo>
                  <a:lnTo>
                    <a:pt x="25" y="16"/>
                  </a:lnTo>
                  <a:lnTo>
                    <a:pt x="24" y="17"/>
                  </a:lnTo>
                  <a:lnTo>
                    <a:pt x="23" y="17"/>
                  </a:lnTo>
                  <a:lnTo>
                    <a:pt x="23" y="18"/>
                  </a:lnTo>
                  <a:lnTo>
                    <a:pt x="22" y="18"/>
                  </a:lnTo>
                  <a:lnTo>
                    <a:pt x="21" y="19"/>
                  </a:lnTo>
                  <a:lnTo>
                    <a:pt x="21" y="20"/>
                  </a:lnTo>
                  <a:lnTo>
                    <a:pt x="20" y="21"/>
                  </a:lnTo>
                  <a:lnTo>
                    <a:pt x="20" y="22"/>
                  </a:lnTo>
                  <a:lnTo>
                    <a:pt x="20" y="23"/>
                  </a:lnTo>
                  <a:lnTo>
                    <a:pt x="19" y="23"/>
                  </a:lnTo>
                  <a:lnTo>
                    <a:pt x="19" y="24"/>
                  </a:lnTo>
                  <a:lnTo>
                    <a:pt x="19" y="25"/>
                  </a:lnTo>
                  <a:lnTo>
                    <a:pt x="19" y="26"/>
                  </a:lnTo>
                  <a:lnTo>
                    <a:pt x="2" y="26"/>
                  </a:lnTo>
                  <a:lnTo>
                    <a:pt x="3" y="22"/>
                  </a:lnTo>
                  <a:lnTo>
                    <a:pt x="3" y="18"/>
                  </a:lnTo>
                  <a:lnTo>
                    <a:pt x="4" y="15"/>
                  </a:lnTo>
                  <a:lnTo>
                    <a:pt x="6" y="12"/>
                  </a:lnTo>
                  <a:lnTo>
                    <a:pt x="7" y="10"/>
                  </a:lnTo>
                  <a:lnTo>
                    <a:pt x="9" y="8"/>
                  </a:lnTo>
                  <a:lnTo>
                    <a:pt x="11" y="6"/>
                  </a:lnTo>
                  <a:lnTo>
                    <a:pt x="13" y="5"/>
                  </a:lnTo>
                  <a:lnTo>
                    <a:pt x="15" y="3"/>
                  </a:lnTo>
                  <a:lnTo>
                    <a:pt x="17" y="2"/>
                  </a:lnTo>
                  <a:lnTo>
                    <a:pt x="19" y="2"/>
                  </a:lnTo>
                  <a:lnTo>
                    <a:pt x="22" y="1"/>
                  </a:lnTo>
                  <a:lnTo>
                    <a:pt x="24" y="1"/>
                  </a:lnTo>
                  <a:lnTo>
                    <a:pt x="27" y="0"/>
                  </a:lnTo>
                  <a:lnTo>
                    <a:pt x="29" y="0"/>
                  </a:lnTo>
                  <a:lnTo>
                    <a:pt x="32" y="0"/>
                  </a:lnTo>
                  <a:lnTo>
                    <a:pt x="33" y="0"/>
                  </a:lnTo>
                  <a:lnTo>
                    <a:pt x="36" y="0"/>
                  </a:lnTo>
                  <a:lnTo>
                    <a:pt x="38" y="1"/>
                  </a:lnTo>
                  <a:lnTo>
                    <a:pt x="40" y="1"/>
                  </a:lnTo>
                  <a:lnTo>
                    <a:pt x="42" y="1"/>
                  </a:lnTo>
                  <a:lnTo>
                    <a:pt x="44" y="2"/>
                  </a:lnTo>
                  <a:lnTo>
                    <a:pt x="46" y="3"/>
                  </a:lnTo>
                  <a:lnTo>
                    <a:pt x="48" y="4"/>
                  </a:lnTo>
                  <a:lnTo>
                    <a:pt x="50" y="5"/>
                  </a:lnTo>
                  <a:lnTo>
                    <a:pt x="52" y="7"/>
                  </a:lnTo>
                  <a:lnTo>
                    <a:pt x="54" y="9"/>
                  </a:lnTo>
                  <a:lnTo>
                    <a:pt x="55" y="10"/>
                  </a:lnTo>
                  <a:lnTo>
                    <a:pt x="56" y="13"/>
                  </a:lnTo>
                  <a:lnTo>
                    <a:pt x="57" y="15"/>
                  </a:lnTo>
                  <a:lnTo>
                    <a:pt x="58" y="18"/>
                  </a:lnTo>
                  <a:lnTo>
                    <a:pt x="58" y="22"/>
                  </a:lnTo>
                  <a:lnTo>
                    <a:pt x="58" y="62"/>
                  </a:lnTo>
                  <a:close/>
                  <a:moveTo>
                    <a:pt x="41" y="40"/>
                  </a:moveTo>
                  <a:lnTo>
                    <a:pt x="41" y="40"/>
                  </a:lnTo>
                  <a:lnTo>
                    <a:pt x="40" y="41"/>
                  </a:lnTo>
                  <a:lnTo>
                    <a:pt x="40" y="41"/>
                  </a:lnTo>
                  <a:lnTo>
                    <a:pt x="39" y="41"/>
                  </a:lnTo>
                  <a:lnTo>
                    <a:pt x="39" y="41"/>
                  </a:lnTo>
                  <a:lnTo>
                    <a:pt x="38" y="42"/>
                  </a:lnTo>
                  <a:lnTo>
                    <a:pt x="38" y="42"/>
                  </a:lnTo>
                  <a:lnTo>
                    <a:pt x="37" y="42"/>
                  </a:lnTo>
                  <a:lnTo>
                    <a:pt x="36" y="42"/>
                  </a:lnTo>
                  <a:lnTo>
                    <a:pt x="36" y="43"/>
                  </a:lnTo>
                  <a:lnTo>
                    <a:pt x="35" y="43"/>
                  </a:lnTo>
                  <a:lnTo>
                    <a:pt x="34" y="43"/>
                  </a:lnTo>
                  <a:lnTo>
                    <a:pt x="33" y="44"/>
                  </a:lnTo>
                  <a:lnTo>
                    <a:pt x="32" y="44"/>
                  </a:lnTo>
                  <a:lnTo>
                    <a:pt x="31" y="44"/>
                  </a:lnTo>
                  <a:lnTo>
                    <a:pt x="29" y="44"/>
                  </a:lnTo>
                  <a:lnTo>
                    <a:pt x="28" y="44"/>
                  </a:lnTo>
                  <a:lnTo>
                    <a:pt x="27" y="45"/>
                  </a:lnTo>
                  <a:lnTo>
                    <a:pt x="26" y="45"/>
                  </a:lnTo>
                  <a:lnTo>
                    <a:pt x="25" y="45"/>
                  </a:lnTo>
                  <a:lnTo>
                    <a:pt x="24" y="46"/>
                  </a:lnTo>
                  <a:lnTo>
                    <a:pt x="23" y="46"/>
                  </a:lnTo>
                  <a:lnTo>
                    <a:pt x="22" y="47"/>
                  </a:lnTo>
                  <a:lnTo>
                    <a:pt x="21" y="47"/>
                  </a:lnTo>
                  <a:lnTo>
                    <a:pt x="20" y="48"/>
                  </a:lnTo>
                  <a:lnTo>
                    <a:pt x="19" y="49"/>
                  </a:lnTo>
                  <a:lnTo>
                    <a:pt x="19" y="49"/>
                  </a:lnTo>
                  <a:lnTo>
                    <a:pt x="18" y="50"/>
                  </a:lnTo>
                  <a:lnTo>
                    <a:pt x="18" y="51"/>
                  </a:lnTo>
                  <a:lnTo>
                    <a:pt x="18" y="53"/>
                  </a:lnTo>
                  <a:lnTo>
                    <a:pt x="18" y="54"/>
                  </a:lnTo>
                  <a:lnTo>
                    <a:pt x="18" y="55"/>
                  </a:lnTo>
                  <a:lnTo>
                    <a:pt x="18" y="57"/>
                  </a:lnTo>
                  <a:lnTo>
                    <a:pt x="18" y="58"/>
                  </a:lnTo>
                  <a:lnTo>
                    <a:pt x="18" y="59"/>
                  </a:lnTo>
                  <a:lnTo>
                    <a:pt x="18" y="60"/>
                  </a:lnTo>
                  <a:lnTo>
                    <a:pt x="19" y="60"/>
                  </a:lnTo>
                  <a:lnTo>
                    <a:pt x="19" y="61"/>
                  </a:lnTo>
                  <a:lnTo>
                    <a:pt x="20" y="62"/>
                  </a:lnTo>
                  <a:lnTo>
                    <a:pt x="20" y="62"/>
                  </a:lnTo>
                  <a:lnTo>
                    <a:pt x="21" y="63"/>
                  </a:lnTo>
                  <a:lnTo>
                    <a:pt x="21" y="63"/>
                  </a:lnTo>
                  <a:lnTo>
                    <a:pt x="22" y="64"/>
                  </a:lnTo>
                  <a:lnTo>
                    <a:pt x="23" y="64"/>
                  </a:lnTo>
                  <a:lnTo>
                    <a:pt x="24" y="64"/>
                  </a:lnTo>
                  <a:lnTo>
                    <a:pt x="24" y="64"/>
                  </a:lnTo>
                  <a:lnTo>
                    <a:pt x="25" y="64"/>
                  </a:lnTo>
                  <a:lnTo>
                    <a:pt x="26" y="64"/>
                  </a:lnTo>
                  <a:lnTo>
                    <a:pt x="27" y="64"/>
                  </a:lnTo>
                  <a:lnTo>
                    <a:pt x="28" y="64"/>
                  </a:lnTo>
                  <a:lnTo>
                    <a:pt x="30" y="64"/>
                  </a:lnTo>
                  <a:lnTo>
                    <a:pt x="31" y="63"/>
                  </a:lnTo>
                  <a:lnTo>
                    <a:pt x="33" y="63"/>
                  </a:lnTo>
                  <a:lnTo>
                    <a:pt x="34" y="62"/>
                  </a:lnTo>
                  <a:lnTo>
                    <a:pt x="35" y="61"/>
                  </a:lnTo>
                  <a:lnTo>
                    <a:pt x="36" y="60"/>
                  </a:lnTo>
                  <a:lnTo>
                    <a:pt x="37" y="59"/>
                  </a:lnTo>
                  <a:lnTo>
                    <a:pt x="38" y="58"/>
                  </a:lnTo>
                  <a:lnTo>
                    <a:pt x="39" y="57"/>
                  </a:lnTo>
                  <a:lnTo>
                    <a:pt x="40" y="56"/>
                  </a:lnTo>
                  <a:lnTo>
                    <a:pt x="40" y="54"/>
                  </a:lnTo>
                  <a:lnTo>
                    <a:pt x="41" y="53"/>
                  </a:lnTo>
                  <a:lnTo>
                    <a:pt x="41" y="51"/>
                  </a:lnTo>
                  <a:lnTo>
                    <a:pt x="41" y="50"/>
                  </a:lnTo>
                  <a:lnTo>
                    <a:pt x="41" y="40"/>
                  </a:lnTo>
                  <a:close/>
                </a:path>
              </a:pathLst>
            </a:custGeom>
            <a:solidFill>
              <a:srgbClr val="FFFFFF"/>
            </a:solidFill>
            <a:ln w="9525">
              <a:noFill/>
              <a:round/>
              <a:headEnd/>
              <a:tailEnd/>
            </a:ln>
          </p:spPr>
          <p:txBody>
            <a:bodyPr/>
            <a:lstStyle/>
            <a:p>
              <a:endParaRPr lang="en-US"/>
            </a:p>
          </p:txBody>
        </p:sp>
        <p:sp>
          <p:nvSpPr>
            <p:cNvPr id="294" name="Freeform 294"/>
            <p:cNvSpPr>
              <a:spLocks/>
            </p:cNvSpPr>
            <p:nvPr/>
          </p:nvSpPr>
          <p:spPr bwMode="auto">
            <a:xfrm>
              <a:off x="3091" y="2389"/>
              <a:ext cx="37" cy="96"/>
            </a:xfrm>
            <a:custGeom>
              <a:avLst/>
              <a:gdLst/>
              <a:ahLst/>
              <a:cxnLst>
                <a:cxn ang="0">
                  <a:pos x="37" y="20"/>
                </a:cxn>
                <a:cxn ang="0">
                  <a:pos x="26" y="34"/>
                </a:cxn>
                <a:cxn ang="0">
                  <a:pos x="26" y="75"/>
                </a:cxn>
                <a:cxn ang="0">
                  <a:pos x="26" y="76"/>
                </a:cxn>
                <a:cxn ang="0">
                  <a:pos x="26" y="78"/>
                </a:cxn>
                <a:cxn ang="0">
                  <a:pos x="27" y="79"/>
                </a:cxn>
                <a:cxn ang="0">
                  <a:pos x="27" y="79"/>
                </a:cxn>
                <a:cxn ang="0">
                  <a:pos x="29" y="80"/>
                </a:cxn>
                <a:cxn ang="0">
                  <a:pos x="30" y="80"/>
                </a:cxn>
                <a:cxn ang="0">
                  <a:pos x="32" y="80"/>
                </a:cxn>
                <a:cxn ang="0">
                  <a:pos x="34" y="80"/>
                </a:cxn>
                <a:cxn ang="0">
                  <a:pos x="34" y="80"/>
                </a:cxn>
                <a:cxn ang="0">
                  <a:pos x="34" y="80"/>
                </a:cxn>
                <a:cxn ang="0">
                  <a:pos x="35" y="80"/>
                </a:cxn>
                <a:cxn ang="0">
                  <a:pos x="35" y="80"/>
                </a:cxn>
                <a:cxn ang="0">
                  <a:pos x="36" y="80"/>
                </a:cxn>
                <a:cxn ang="0">
                  <a:pos x="36" y="80"/>
                </a:cxn>
                <a:cxn ang="0">
                  <a:pos x="37" y="80"/>
                </a:cxn>
                <a:cxn ang="0">
                  <a:pos x="37" y="95"/>
                </a:cxn>
                <a:cxn ang="0">
                  <a:pos x="36" y="95"/>
                </a:cxn>
                <a:cxn ang="0">
                  <a:pos x="35" y="95"/>
                </a:cxn>
                <a:cxn ang="0">
                  <a:pos x="34" y="95"/>
                </a:cxn>
                <a:cxn ang="0">
                  <a:pos x="33" y="95"/>
                </a:cxn>
                <a:cxn ang="0">
                  <a:pos x="32" y="95"/>
                </a:cxn>
                <a:cxn ang="0">
                  <a:pos x="31" y="95"/>
                </a:cxn>
                <a:cxn ang="0">
                  <a:pos x="30" y="95"/>
                </a:cxn>
                <a:cxn ang="0">
                  <a:pos x="29" y="96"/>
                </a:cxn>
                <a:cxn ang="0">
                  <a:pos x="24" y="95"/>
                </a:cxn>
                <a:cxn ang="0">
                  <a:pos x="19" y="95"/>
                </a:cxn>
                <a:cxn ang="0">
                  <a:pos x="16" y="94"/>
                </a:cxn>
                <a:cxn ang="0">
                  <a:pos x="13" y="92"/>
                </a:cxn>
                <a:cxn ang="0">
                  <a:pos x="11" y="90"/>
                </a:cxn>
                <a:cxn ang="0">
                  <a:pos x="10" y="87"/>
                </a:cxn>
                <a:cxn ang="0">
                  <a:pos x="9" y="84"/>
                </a:cxn>
                <a:cxn ang="0">
                  <a:pos x="9" y="81"/>
                </a:cxn>
                <a:cxn ang="0">
                  <a:pos x="9" y="34"/>
                </a:cxn>
                <a:cxn ang="0">
                  <a:pos x="0" y="20"/>
                </a:cxn>
                <a:cxn ang="0">
                  <a:pos x="9" y="0"/>
                </a:cxn>
                <a:cxn ang="0">
                  <a:pos x="26" y="20"/>
                </a:cxn>
              </a:cxnLst>
              <a:rect l="0" t="0" r="r" b="b"/>
              <a:pathLst>
                <a:path w="37" h="96">
                  <a:moveTo>
                    <a:pt x="26" y="20"/>
                  </a:moveTo>
                  <a:lnTo>
                    <a:pt x="37" y="20"/>
                  </a:lnTo>
                  <a:lnTo>
                    <a:pt x="37" y="34"/>
                  </a:lnTo>
                  <a:lnTo>
                    <a:pt x="26" y="34"/>
                  </a:lnTo>
                  <a:lnTo>
                    <a:pt x="26" y="74"/>
                  </a:lnTo>
                  <a:lnTo>
                    <a:pt x="26" y="75"/>
                  </a:lnTo>
                  <a:lnTo>
                    <a:pt x="26" y="76"/>
                  </a:lnTo>
                  <a:lnTo>
                    <a:pt x="26" y="76"/>
                  </a:lnTo>
                  <a:lnTo>
                    <a:pt x="26" y="77"/>
                  </a:lnTo>
                  <a:lnTo>
                    <a:pt x="26" y="78"/>
                  </a:lnTo>
                  <a:lnTo>
                    <a:pt x="27" y="78"/>
                  </a:lnTo>
                  <a:lnTo>
                    <a:pt x="27" y="79"/>
                  </a:lnTo>
                  <a:lnTo>
                    <a:pt x="27" y="79"/>
                  </a:lnTo>
                  <a:lnTo>
                    <a:pt x="27" y="79"/>
                  </a:lnTo>
                  <a:lnTo>
                    <a:pt x="28" y="80"/>
                  </a:lnTo>
                  <a:lnTo>
                    <a:pt x="29" y="80"/>
                  </a:lnTo>
                  <a:lnTo>
                    <a:pt x="29" y="80"/>
                  </a:lnTo>
                  <a:lnTo>
                    <a:pt x="30" y="80"/>
                  </a:lnTo>
                  <a:lnTo>
                    <a:pt x="31" y="80"/>
                  </a:lnTo>
                  <a:lnTo>
                    <a:pt x="32" y="80"/>
                  </a:lnTo>
                  <a:lnTo>
                    <a:pt x="33" y="80"/>
                  </a:lnTo>
                  <a:lnTo>
                    <a:pt x="34" y="80"/>
                  </a:lnTo>
                  <a:lnTo>
                    <a:pt x="34" y="80"/>
                  </a:lnTo>
                  <a:lnTo>
                    <a:pt x="34" y="80"/>
                  </a:lnTo>
                  <a:lnTo>
                    <a:pt x="34" y="80"/>
                  </a:lnTo>
                  <a:lnTo>
                    <a:pt x="34" y="80"/>
                  </a:lnTo>
                  <a:lnTo>
                    <a:pt x="35" y="80"/>
                  </a:lnTo>
                  <a:lnTo>
                    <a:pt x="35" y="80"/>
                  </a:lnTo>
                  <a:lnTo>
                    <a:pt x="35" y="80"/>
                  </a:lnTo>
                  <a:lnTo>
                    <a:pt x="35" y="80"/>
                  </a:lnTo>
                  <a:lnTo>
                    <a:pt x="36" y="80"/>
                  </a:lnTo>
                  <a:lnTo>
                    <a:pt x="36" y="80"/>
                  </a:lnTo>
                  <a:lnTo>
                    <a:pt x="36" y="80"/>
                  </a:lnTo>
                  <a:lnTo>
                    <a:pt x="36" y="80"/>
                  </a:lnTo>
                  <a:lnTo>
                    <a:pt x="37" y="80"/>
                  </a:lnTo>
                  <a:lnTo>
                    <a:pt x="37" y="80"/>
                  </a:lnTo>
                  <a:lnTo>
                    <a:pt x="37" y="80"/>
                  </a:lnTo>
                  <a:lnTo>
                    <a:pt x="37" y="95"/>
                  </a:lnTo>
                  <a:lnTo>
                    <a:pt x="36" y="95"/>
                  </a:lnTo>
                  <a:lnTo>
                    <a:pt x="36" y="95"/>
                  </a:lnTo>
                  <a:lnTo>
                    <a:pt x="35" y="95"/>
                  </a:lnTo>
                  <a:lnTo>
                    <a:pt x="35" y="95"/>
                  </a:lnTo>
                  <a:lnTo>
                    <a:pt x="34" y="95"/>
                  </a:lnTo>
                  <a:lnTo>
                    <a:pt x="34" y="95"/>
                  </a:lnTo>
                  <a:lnTo>
                    <a:pt x="33" y="95"/>
                  </a:lnTo>
                  <a:lnTo>
                    <a:pt x="33" y="95"/>
                  </a:lnTo>
                  <a:lnTo>
                    <a:pt x="32" y="95"/>
                  </a:lnTo>
                  <a:lnTo>
                    <a:pt x="32" y="95"/>
                  </a:lnTo>
                  <a:lnTo>
                    <a:pt x="31" y="95"/>
                  </a:lnTo>
                  <a:lnTo>
                    <a:pt x="31" y="95"/>
                  </a:lnTo>
                  <a:lnTo>
                    <a:pt x="30" y="95"/>
                  </a:lnTo>
                  <a:lnTo>
                    <a:pt x="30" y="95"/>
                  </a:lnTo>
                  <a:lnTo>
                    <a:pt x="29" y="95"/>
                  </a:lnTo>
                  <a:lnTo>
                    <a:pt x="29" y="96"/>
                  </a:lnTo>
                  <a:lnTo>
                    <a:pt x="27" y="96"/>
                  </a:lnTo>
                  <a:lnTo>
                    <a:pt x="24" y="95"/>
                  </a:lnTo>
                  <a:lnTo>
                    <a:pt x="21" y="95"/>
                  </a:lnTo>
                  <a:lnTo>
                    <a:pt x="19" y="95"/>
                  </a:lnTo>
                  <a:lnTo>
                    <a:pt x="18" y="94"/>
                  </a:lnTo>
                  <a:lnTo>
                    <a:pt x="16" y="94"/>
                  </a:lnTo>
                  <a:lnTo>
                    <a:pt x="14" y="93"/>
                  </a:lnTo>
                  <a:lnTo>
                    <a:pt x="13" y="92"/>
                  </a:lnTo>
                  <a:lnTo>
                    <a:pt x="12" y="91"/>
                  </a:lnTo>
                  <a:lnTo>
                    <a:pt x="11" y="90"/>
                  </a:lnTo>
                  <a:lnTo>
                    <a:pt x="10" y="88"/>
                  </a:lnTo>
                  <a:lnTo>
                    <a:pt x="10" y="87"/>
                  </a:lnTo>
                  <a:lnTo>
                    <a:pt x="9" y="86"/>
                  </a:lnTo>
                  <a:lnTo>
                    <a:pt x="9" y="84"/>
                  </a:lnTo>
                  <a:lnTo>
                    <a:pt x="9" y="83"/>
                  </a:lnTo>
                  <a:lnTo>
                    <a:pt x="9" y="81"/>
                  </a:lnTo>
                  <a:lnTo>
                    <a:pt x="9" y="79"/>
                  </a:lnTo>
                  <a:lnTo>
                    <a:pt x="9" y="34"/>
                  </a:lnTo>
                  <a:lnTo>
                    <a:pt x="0" y="34"/>
                  </a:lnTo>
                  <a:lnTo>
                    <a:pt x="0" y="20"/>
                  </a:lnTo>
                  <a:lnTo>
                    <a:pt x="9" y="20"/>
                  </a:lnTo>
                  <a:lnTo>
                    <a:pt x="9" y="0"/>
                  </a:lnTo>
                  <a:lnTo>
                    <a:pt x="26" y="0"/>
                  </a:lnTo>
                  <a:lnTo>
                    <a:pt x="26" y="20"/>
                  </a:lnTo>
                  <a:close/>
                </a:path>
              </a:pathLst>
            </a:custGeom>
            <a:solidFill>
              <a:srgbClr val="FFFFFF"/>
            </a:solidFill>
            <a:ln w="9525">
              <a:noFill/>
              <a:round/>
              <a:headEnd/>
              <a:tailEnd/>
            </a:ln>
          </p:spPr>
          <p:txBody>
            <a:bodyPr/>
            <a:lstStyle/>
            <a:p>
              <a:endParaRPr lang="en-US"/>
            </a:p>
          </p:txBody>
        </p:sp>
        <p:sp>
          <p:nvSpPr>
            <p:cNvPr id="295" name="Freeform 295"/>
            <p:cNvSpPr>
              <a:spLocks noEditPoints="1"/>
            </p:cNvSpPr>
            <p:nvPr/>
          </p:nvSpPr>
          <p:spPr bwMode="auto">
            <a:xfrm>
              <a:off x="3140" y="2382"/>
              <a:ext cx="17" cy="102"/>
            </a:xfrm>
            <a:custGeom>
              <a:avLst/>
              <a:gdLst/>
              <a:ahLst/>
              <a:cxnLst>
                <a:cxn ang="0">
                  <a:pos x="17" y="27"/>
                </a:cxn>
                <a:cxn ang="0">
                  <a:pos x="17" y="102"/>
                </a:cxn>
                <a:cxn ang="0">
                  <a:pos x="0" y="102"/>
                </a:cxn>
                <a:cxn ang="0">
                  <a:pos x="0" y="27"/>
                </a:cxn>
                <a:cxn ang="0">
                  <a:pos x="17" y="27"/>
                </a:cxn>
                <a:cxn ang="0">
                  <a:pos x="17" y="18"/>
                </a:cxn>
                <a:cxn ang="0">
                  <a:pos x="0" y="18"/>
                </a:cxn>
                <a:cxn ang="0">
                  <a:pos x="0" y="0"/>
                </a:cxn>
                <a:cxn ang="0">
                  <a:pos x="17" y="0"/>
                </a:cxn>
                <a:cxn ang="0">
                  <a:pos x="17" y="18"/>
                </a:cxn>
              </a:cxnLst>
              <a:rect l="0" t="0" r="r" b="b"/>
              <a:pathLst>
                <a:path w="17" h="102">
                  <a:moveTo>
                    <a:pt x="17" y="27"/>
                  </a:moveTo>
                  <a:lnTo>
                    <a:pt x="17" y="102"/>
                  </a:lnTo>
                  <a:lnTo>
                    <a:pt x="0" y="102"/>
                  </a:lnTo>
                  <a:lnTo>
                    <a:pt x="0" y="27"/>
                  </a:lnTo>
                  <a:lnTo>
                    <a:pt x="17" y="27"/>
                  </a:lnTo>
                  <a:close/>
                  <a:moveTo>
                    <a:pt x="17" y="18"/>
                  </a:moveTo>
                  <a:lnTo>
                    <a:pt x="0" y="18"/>
                  </a:lnTo>
                  <a:lnTo>
                    <a:pt x="0" y="0"/>
                  </a:lnTo>
                  <a:lnTo>
                    <a:pt x="17" y="0"/>
                  </a:lnTo>
                  <a:lnTo>
                    <a:pt x="17" y="18"/>
                  </a:lnTo>
                  <a:close/>
                </a:path>
              </a:pathLst>
            </a:custGeom>
            <a:solidFill>
              <a:srgbClr val="FFFFFF"/>
            </a:solidFill>
            <a:ln w="9525">
              <a:noFill/>
              <a:round/>
              <a:headEnd/>
              <a:tailEnd/>
            </a:ln>
          </p:spPr>
          <p:txBody>
            <a:bodyPr/>
            <a:lstStyle/>
            <a:p>
              <a:endParaRPr lang="en-US"/>
            </a:p>
          </p:txBody>
        </p:sp>
        <p:sp>
          <p:nvSpPr>
            <p:cNvPr id="296" name="Freeform 296"/>
            <p:cNvSpPr>
              <a:spLocks noEditPoints="1"/>
            </p:cNvSpPr>
            <p:nvPr/>
          </p:nvSpPr>
          <p:spPr bwMode="auto">
            <a:xfrm>
              <a:off x="3170" y="2407"/>
              <a:ext cx="67" cy="79"/>
            </a:xfrm>
            <a:custGeom>
              <a:avLst/>
              <a:gdLst/>
              <a:ahLst/>
              <a:cxnLst>
                <a:cxn ang="0">
                  <a:pos x="27" y="78"/>
                </a:cxn>
                <a:cxn ang="0">
                  <a:pos x="18" y="75"/>
                </a:cxn>
                <a:cxn ang="0">
                  <a:pos x="10" y="69"/>
                </a:cxn>
                <a:cxn ang="0">
                  <a:pos x="4" y="60"/>
                </a:cxn>
                <a:cxn ang="0">
                  <a:pos x="0" y="49"/>
                </a:cxn>
                <a:cxn ang="0">
                  <a:pos x="0" y="34"/>
                </a:cxn>
                <a:cxn ang="0">
                  <a:pos x="2" y="22"/>
                </a:cxn>
                <a:cxn ang="0">
                  <a:pos x="8" y="12"/>
                </a:cxn>
                <a:cxn ang="0">
                  <a:pos x="15" y="5"/>
                </a:cxn>
                <a:cxn ang="0">
                  <a:pos x="24" y="1"/>
                </a:cxn>
                <a:cxn ang="0">
                  <a:pos x="34" y="0"/>
                </a:cxn>
                <a:cxn ang="0">
                  <a:pos x="43" y="1"/>
                </a:cxn>
                <a:cxn ang="0">
                  <a:pos x="52" y="5"/>
                </a:cxn>
                <a:cxn ang="0">
                  <a:pos x="59" y="12"/>
                </a:cxn>
                <a:cxn ang="0">
                  <a:pos x="65" y="22"/>
                </a:cxn>
                <a:cxn ang="0">
                  <a:pos x="67" y="34"/>
                </a:cxn>
                <a:cxn ang="0">
                  <a:pos x="67" y="49"/>
                </a:cxn>
                <a:cxn ang="0">
                  <a:pos x="63" y="60"/>
                </a:cxn>
                <a:cxn ang="0">
                  <a:pos x="57" y="69"/>
                </a:cxn>
                <a:cxn ang="0">
                  <a:pos x="49" y="75"/>
                </a:cxn>
                <a:cxn ang="0">
                  <a:pos x="40" y="78"/>
                </a:cxn>
                <a:cxn ang="0">
                  <a:pos x="34" y="17"/>
                </a:cxn>
                <a:cxn ang="0">
                  <a:pos x="27" y="18"/>
                </a:cxn>
                <a:cxn ang="0">
                  <a:pos x="23" y="21"/>
                </a:cxn>
                <a:cxn ang="0">
                  <a:pos x="20" y="26"/>
                </a:cxn>
                <a:cxn ang="0">
                  <a:pos x="18" y="32"/>
                </a:cxn>
                <a:cxn ang="0">
                  <a:pos x="18" y="37"/>
                </a:cxn>
                <a:cxn ang="0">
                  <a:pos x="18" y="43"/>
                </a:cxn>
                <a:cxn ang="0">
                  <a:pos x="19" y="49"/>
                </a:cxn>
                <a:cxn ang="0">
                  <a:pos x="21" y="54"/>
                </a:cxn>
                <a:cxn ang="0">
                  <a:pos x="24" y="58"/>
                </a:cxn>
                <a:cxn ang="0">
                  <a:pos x="29" y="61"/>
                </a:cxn>
                <a:cxn ang="0">
                  <a:pos x="36" y="62"/>
                </a:cxn>
                <a:cxn ang="0">
                  <a:pos x="42" y="60"/>
                </a:cxn>
                <a:cxn ang="0">
                  <a:pos x="45" y="56"/>
                </a:cxn>
                <a:cxn ang="0">
                  <a:pos x="48" y="50"/>
                </a:cxn>
                <a:cxn ang="0">
                  <a:pos x="49" y="45"/>
                </a:cxn>
                <a:cxn ang="0">
                  <a:pos x="49" y="39"/>
                </a:cxn>
                <a:cxn ang="0">
                  <a:pos x="49" y="34"/>
                </a:cxn>
                <a:cxn ang="0">
                  <a:pos x="48" y="28"/>
                </a:cxn>
                <a:cxn ang="0">
                  <a:pos x="45" y="23"/>
                </a:cxn>
                <a:cxn ang="0">
                  <a:pos x="42" y="19"/>
                </a:cxn>
                <a:cxn ang="0">
                  <a:pos x="36" y="17"/>
                </a:cxn>
              </a:cxnLst>
              <a:rect l="0" t="0" r="r" b="b"/>
              <a:pathLst>
                <a:path w="67" h="79">
                  <a:moveTo>
                    <a:pt x="34" y="79"/>
                  </a:moveTo>
                  <a:lnTo>
                    <a:pt x="30" y="78"/>
                  </a:lnTo>
                  <a:lnTo>
                    <a:pt x="27" y="78"/>
                  </a:lnTo>
                  <a:lnTo>
                    <a:pt x="24" y="77"/>
                  </a:lnTo>
                  <a:lnTo>
                    <a:pt x="21" y="76"/>
                  </a:lnTo>
                  <a:lnTo>
                    <a:pt x="18" y="75"/>
                  </a:lnTo>
                  <a:lnTo>
                    <a:pt x="15" y="73"/>
                  </a:lnTo>
                  <a:lnTo>
                    <a:pt x="12" y="71"/>
                  </a:lnTo>
                  <a:lnTo>
                    <a:pt x="10" y="69"/>
                  </a:lnTo>
                  <a:lnTo>
                    <a:pt x="8" y="66"/>
                  </a:lnTo>
                  <a:lnTo>
                    <a:pt x="6" y="63"/>
                  </a:lnTo>
                  <a:lnTo>
                    <a:pt x="4" y="60"/>
                  </a:lnTo>
                  <a:lnTo>
                    <a:pt x="2" y="57"/>
                  </a:lnTo>
                  <a:lnTo>
                    <a:pt x="1" y="53"/>
                  </a:lnTo>
                  <a:lnTo>
                    <a:pt x="0" y="49"/>
                  </a:lnTo>
                  <a:lnTo>
                    <a:pt x="0" y="44"/>
                  </a:lnTo>
                  <a:lnTo>
                    <a:pt x="0" y="39"/>
                  </a:lnTo>
                  <a:lnTo>
                    <a:pt x="0" y="34"/>
                  </a:lnTo>
                  <a:lnTo>
                    <a:pt x="0" y="30"/>
                  </a:lnTo>
                  <a:lnTo>
                    <a:pt x="1" y="26"/>
                  </a:lnTo>
                  <a:lnTo>
                    <a:pt x="2" y="22"/>
                  </a:lnTo>
                  <a:lnTo>
                    <a:pt x="4" y="18"/>
                  </a:lnTo>
                  <a:lnTo>
                    <a:pt x="6" y="15"/>
                  </a:lnTo>
                  <a:lnTo>
                    <a:pt x="8" y="12"/>
                  </a:lnTo>
                  <a:lnTo>
                    <a:pt x="10" y="10"/>
                  </a:lnTo>
                  <a:lnTo>
                    <a:pt x="12" y="7"/>
                  </a:lnTo>
                  <a:lnTo>
                    <a:pt x="15" y="5"/>
                  </a:lnTo>
                  <a:lnTo>
                    <a:pt x="18" y="4"/>
                  </a:lnTo>
                  <a:lnTo>
                    <a:pt x="21" y="2"/>
                  </a:lnTo>
                  <a:lnTo>
                    <a:pt x="24" y="1"/>
                  </a:lnTo>
                  <a:lnTo>
                    <a:pt x="27" y="1"/>
                  </a:lnTo>
                  <a:lnTo>
                    <a:pt x="30" y="0"/>
                  </a:lnTo>
                  <a:lnTo>
                    <a:pt x="34" y="0"/>
                  </a:lnTo>
                  <a:lnTo>
                    <a:pt x="37" y="0"/>
                  </a:lnTo>
                  <a:lnTo>
                    <a:pt x="40" y="1"/>
                  </a:lnTo>
                  <a:lnTo>
                    <a:pt x="43" y="1"/>
                  </a:lnTo>
                  <a:lnTo>
                    <a:pt x="46" y="2"/>
                  </a:lnTo>
                  <a:lnTo>
                    <a:pt x="49" y="4"/>
                  </a:lnTo>
                  <a:lnTo>
                    <a:pt x="52" y="5"/>
                  </a:lnTo>
                  <a:lnTo>
                    <a:pt x="55" y="7"/>
                  </a:lnTo>
                  <a:lnTo>
                    <a:pt x="57" y="10"/>
                  </a:lnTo>
                  <a:lnTo>
                    <a:pt x="59" y="12"/>
                  </a:lnTo>
                  <a:lnTo>
                    <a:pt x="61" y="15"/>
                  </a:lnTo>
                  <a:lnTo>
                    <a:pt x="63" y="18"/>
                  </a:lnTo>
                  <a:lnTo>
                    <a:pt x="65" y="22"/>
                  </a:lnTo>
                  <a:lnTo>
                    <a:pt x="66" y="26"/>
                  </a:lnTo>
                  <a:lnTo>
                    <a:pt x="67" y="30"/>
                  </a:lnTo>
                  <a:lnTo>
                    <a:pt x="67" y="34"/>
                  </a:lnTo>
                  <a:lnTo>
                    <a:pt x="67" y="39"/>
                  </a:lnTo>
                  <a:lnTo>
                    <a:pt x="67" y="44"/>
                  </a:lnTo>
                  <a:lnTo>
                    <a:pt x="67" y="49"/>
                  </a:lnTo>
                  <a:lnTo>
                    <a:pt x="66" y="53"/>
                  </a:lnTo>
                  <a:lnTo>
                    <a:pt x="65" y="57"/>
                  </a:lnTo>
                  <a:lnTo>
                    <a:pt x="63" y="60"/>
                  </a:lnTo>
                  <a:lnTo>
                    <a:pt x="61" y="63"/>
                  </a:lnTo>
                  <a:lnTo>
                    <a:pt x="59" y="66"/>
                  </a:lnTo>
                  <a:lnTo>
                    <a:pt x="57" y="69"/>
                  </a:lnTo>
                  <a:lnTo>
                    <a:pt x="55" y="71"/>
                  </a:lnTo>
                  <a:lnTo>
                    <a:pt x="52" y="73"/>
                  </a:lnTo>
                  <a:lnTo>
                    <a:pt x="49" y="75"/>
                  </a:lnTo>
                  <a:lnTo>
                    <a:pt x="46" y="76"/>
                  </a:lnTo>
                  <a:lnTo>
                    <a:pt x="43" y="77"/>
                  </a:lnTo>
                  <a:lnTo>
                    <a:pt x="40" y="78"/>
                  </a:lnTo>
                  <a:lnTo>
                    <a:pt x="37" y="78"/>
                  </a:lnTo>
                  <a:lnTo>
                    <a:pt x="34" y="79"/>
                  </a:lnTo>
                  <a:close/>
                  <a:moveTo>
                    <a:pt x="34" y="17"/>
                  </a:moveTo>
                  <a:lnTo>
                    <a:pt x="31" y="17"/>
                  </a:lnTo>
                  <a:lnTo>
                    <a:pt x="29" y="17"/>
                  </a:lnTo>
                  <a:lnTo>
                    <a:pt x="27" y="18"/>
                  </a:lnTo>
                  <a:lnTo>
                    <a:pt x="25" y="19"/>
                  </a:lnTo>
                  <a:lnTo>
                    <a:pt x="24" y="20"/>
                  </a:lnTo>
                  <a:lnTo>
                    <a:pt x="23" y="21"/>
                  </a:lnTo>
                  <a:lnTo>
                    <a:pt x="21" y="23"/>
                  </a:lnTo>
                  <a:lnTo>
                    <a:pt x="21" y="24"/>
                  </a:lnTo>
                  <a:lnTo>
                    <a:pt x="20" y="26"/>
                  </a:lnTo>
                  <a:lnTo>
                    <a:pt x="19" y="28"/>
                  </a:lnTo>
                  <a:lnTo>
                    <a:pt x="19" y="30"/>
                  </a:lnTo>
                  <a:lnTo>
                    <a:pt x="18" y="32"/>
                  </a:lnTo>
                  <a:lnTo>
                    <a:pt x="18" y="34"/>
                  </a:lnTo>
                  <a:lnTo>
                    <a:pt x="18" y="36"/>
                  </a:lnTo>
                  <a:lnTo>
                    <a:pt x="18" y="37"/>
                  </a:lnTo>
                  <a:lnTo>
                    <a:pt x="18" y="39"/>
                  </a:lnTo>
                  <a:lnTo>
                    <a:pt x="18" y="41"/>
                  </a:lnTo>
                  <a:lnTo>
                    <a:pt x="18" y="43"/>
                  </a:lnTo>
                  <a:lnTo>
                    <a:pt x="18" y="45"/>
                  </a:lnTo>
                  <a:lnTo>
                    <a:pt x="18" y="47"/>
                  </a:lnTo>
                  <a:lnTo>
                    <a:pt x="19" y="49"/>
                  </a:lnTo>
                  <a:lnTo>
                    <a:pt x="19" y="50"/>
                  </a:lnTo>
                  <a:lnTo>
                    <a:pt x="20" y="52"/>
                  </a:lnTo>
                  <a:lnTo>
                    <a:pt x="21" y="54"/>
                  </a:lnTo>
                  <a:lnTo>
                    <a:pt x="21" y="56"/>
                  </a:lnTo>
                  <a:lnTo>
                    <a:pt x="23" y="57"/>
                  </a:lnTo>
                  <a:lnTo>
                    <a:pt x="24" y="58"/>
                  </a:lnTo>
                  <a:lnTo>
                    <a:pt x="25" y="60"/>
                  </a:lnTo>
                  <a:lnTo>
                    <a:pt x="27" y="60"/>
                  </a:lnTo>
                  <a:lnTo>
                    <a:pt x="29" y="61"/>
                  </a:lnTo>
                  <a:lnTo>
                    <a:pt x="31" y="62"/>
                  </a:lnTo>
                  <a:lnTo>
                    <a:pt x="34" y="62"/>
                  </a:lnTo>
                  <a:lnTo>
                    <a:pt x="36" y="62"/>
                  </a:lnTo>
                  <a:lnTo>
                    <a:pt x="38" y="61"/>
                  </a:lnTo>
                  <a:lnTo>
                    <a:pt x="40" y="60"/>
                  </a:lnTo>
                  <a:lnTo>
                    <a:pt x="42" y="60"/>
                  </a:lnTo>
                  <a:lnTo>
                    <a:pt x="43" y="58"/>
                  </a:lnTo>
                  <a:lnTo>
                    <a:pt x="44" y="57"/>
                  </a:lnTo>
                  <a:lnTo>
                    <a:pt x="45" y="56"/>
                  </a:lnTo>
                  <a:lnTo>
                    <a:pt x="46" y="54"/>
                  </a:lnTo>
                  <a:lnTo>
                    <a:pt x="47" y="52"/>
                  </a:lnTo>
                  <a:lnTo>
                    <a:pt x="48" y="50"/>
                  </a:lnTo>
                  <a:lnTo>
                    <a:pt x="48" y="49"/>
                  </a:lnTo>
                  <a:lnTo>
                    <a:pt x="49" y="47"/>
                  </a:lnTo>
                  <a:lnTo>
                    <a:pt x="49" y="45"/>
                  </a:lnTo>
                  <a:lnTo>
                    <a:pt x="49" y="43"/>
                  </a:lnTo>
                  <a:lnTo>
                    <a:pt x="49" y="41"/>
                  </a:lnTo>
                  <a:lnTo>
                    <a:pt x="49" y="39"/>
                  </a:lnTo>
                  <a:lnTo>
                    <a:pt x="49" y="37"/>
                  </a:lnTo>
                  <a:lnTo>
                    <a:pt x="49" y="36"/>
                  </a:lnTo>
                  <a:lnTo>
                    <a:pt x="49" y="34"/>
                  </a:lnTo>
                  <a:lnTo>
                    <a:pt x="49" y="32"/>
                  </a:lnTo>
                  <a:lnTo>
                    <a:pt x="48" y="30"/>
                  </a:lnTo>
                  <a:lnTo>
                    <a:pt x="48" y="28"/>
                  </a:lnTo>
                  <a:lnTo>
                    <a:pt x="47" y="26"/>
                  </a:lnTo>
                  <a:lnTo>
                    <a:pt x="46" y="24"/>
                  </a:lnTo>
                  <a:lnTo>
                    <a:pt x="45" y="23"/>
                  </a:lnTo>
                  <a:lnTo>
                    <a:pt x="44" y="21"/>
                  </a:lnTo>
                  <a:lnTo>
                    <a:pt x="43" y="20"/>
                  </a:lnTo>
                  <a:lnTo>
                    <a:pt x="42" y="19"/>
                  </a:lnTo>
                  <a:lnTo>
                    <a:pt x="40" y="18"/>
                  </a:lnTo>
                  <a:lnTo>
                    <a:pt x="38" y="17"/>
                  </a:lnTo>
                  <a:lnTo>
                    <a:pt x="36" y="17"/>
                  </a:lnTo>
                  <a:lnTo>
                    <a:pt x="34" y="17"/>
                  </a:lnTo>
                  <a:close/>
                </a:path>
              </a:pathLst>
            </a:custGeom>
            <a:solidFill>
              <a:srgbClr val="FFFFFF"/>
            </a:solidFill>
            <a:ln w="9525">
              <a:noFill/>
              <a:round/>
              <a:headEnd/>
              <a:tailEnd/>
            </a:ln>
          </p:spPr>
          <p:txBody>
            <a:bodyPr/>
            <a:lstStyle/>
            <a:p>
              <a:endParaRPr lang="en-US"/>
            </a:p>
          </p:txBody>
        </p:sp>
        <p:sp>
          <p:nvSpPr>
            <p:cNvPr id="297" name="Freeform 297"/>
            <p:cNvSpPr>
              <a:spLocks/>
            </p:cNvSpPr>
            <p:nvPr/>
          </p:nvSpPr>
          <p:spPr bwMode="auto">
            <a:xfrm>
              <a:off x="3249" y="2407"/>
              <a:ext cx="60" cy="77"/>
            </a:xfrm>
            <a:custGeom>
              <a:avLst/>
              <a:gdLst/>
              <a:ahLst/>
              <a:cxnLst>
                <a:cxn ang="0">
                  <a:pos x="43" y="77"/>
                </a:cxn>
                <a:cxn ang="0">
                  <a:pos x="43" y="30"/>
                </a:cxn>
                <a:cxn ang="0">
                  <a:pos x="43" y="28"/>
                </a:cxn>
                <a:cxn ang="0">
                  <a:pos x="42" y="25"/>
                </a:cxn>
                <a:cxn ang="0">
                  <a:pos x="42" y="23"/>
                </a:cxn>
                <a:cxn ang="0">
                  <a:pos x="41" y="21"/>
                </a:cxn>
                <a:cxn ang="0">
                  <a:pos x="39" y="19"/>
                </a:cxn>
                <a:cxn ang="0">
                  <a:pos x="37" y="17"/>
                </a:cxn>
                <a:cxn ang="0">
                  <a:pos x="34" y="17"/>
                </a:cxn>
                <a:cxn ang="0">
                  <a:pos x="30" y="17"/>
                </a:cxn>
                <a:cxn ang="0">
                  <a:pos x="27" y="17"/>
                </a:cxn>
                <a:cxn ang="0">
                  <a:pos x="25" y="18"/>
                </a:cxn>
                <a:cxn ang="0">
                  <a:pos x="23" y="20"/>
                </a:cxn>
                <a:cxn ang="0">
                  <a:pos x="21" y="22"/>
                </a:cxn>
                <a:cxn ang="0">
                  <a:pos x="20" y="25"/>
                </a:cxn>
                <a:cxn ang="0">
                  <a:pos x="18" y="28"/>
                </a:cxn>
                <a:cxn ang="0">
                  <a:pos x="18" y="32"/>
                </a:cxn>
                <a:cxn ang="0">
                  <a:pos x="18" y="77"/>
                </a:cxn>
                <a:cxn ang="0">
                  <a:pos x="0" y="2"/>
                </a:cxn>
                <a:cxn ang="0">
                  <a:pos x="17" y="13"/>
                </a:cxn>
                <a:cxn ang="0">
                  <a:pos x="18" y="12"/>
                </a:cxn>
                <a:cxn ang="0">
                  <a:pos x="19" y="10"/>
                </a:cxn>
                <a:cxn ang="0">
                  <a:pos x="20" y="8"/>
                </a:cxn>
                <a:cxn ang="0">
                  <a:pos x="22" y="6"/>
                </a:cxn>
                <a:cxn ang="0">
                  <a:pos x="25" y="4"/>
                </a:cxn>
                <a:cxn ang="0">
                  <a:pos x="28" y="2"/>
                </a:cxn>
                <a:cxn ang="0">
                  <a:pos x="31" y="1"/>
                </a:cxn>
                <a:cxn ang="0">
                  <a:pos x="35" y="0"/>
                </a:cxn>
                <a:cxn ang="0">
                  <a:pos x="40" y="0"/>
                </a:cxn>
                <a:cxn ang="0">
                  <a:pos x="44" y="1"/>
                </a:cxn>
                <a:cxn ang="0">
                  <a:pos x="48" y="2"/>
                </a:cxn>
                <a:cxn ang="0">
                  <a:pos x="52" y="5"/>
                </a:cxn>
                <a:cxn ang="0">
                  <a:pos x="55" y="8"/>
                </a:cxn>
                <a:cxn ang="0">
                  <a:pos x="57" y="12"/>
                </a:cxn>
                <a:cxn ang="0">
                  <a:pos x="59" y="17"/>
                </a:cxn>
                <a:cxn ang="0">
                  <a:pos x="60" y="22"/>
                </a:cxn>
                <a:cxn ang="0">
                  <a:pos x="60" y="77"/>
                </a:cxn>
              </a:cxnLst>
              <a:rect l="0" t="0" r="r" b="b"/>
              <a:pathLst>
                <a:path w="60" h="77">
                  <a:moveTo>
                    <a:pt x="60" y="77"/>
                  </a:moveTo>
                  <a:lnTo>
                    <a:pt x="43" y="77"/>
                  </a:lnTo>
                  <a:lnTo>
                    <a:pt x="43" y="31"/>
                  </a:lnTo>
                  <a:lnTo>
                    <a:pt x="43" y="30"/>
                  </a:lnTo>
                  <a:lnTo>
                    <a:pt x="43" y="29"/>
                  </a:lnTo>
                  <a:lnTo>
                    <a:pt x="43" y="28"/>
                  </a:lnTo>
                  <a:lnTo>
                    <a:pt x="43" y="27"/>
                  </a:lnTo>
                  <a:lnTo>
                    <a:pt x="42" y="25"/>
                  </a:lnTo>
                  <a:lnTo>
                    <a:pt x="42" y="24"/>
                  </a:lnTo>
                  <a:lnTo>
                    <a:pt x="42" y="23"/>
                  </a:lnTo>
                  <a:lnTo>
                    <a:pt x="41" y="22"/>
                  </a:lnTo>
                  <a:lnTo>
                    <a:pt x="41" y="21"/>
                  </a:lnTo>
                  <a:lnTo>
                    <a:pt x="40" y="20"/>
                  </a:lnTo>
                  <a:lnTo>
                    <a:pt x="39" y="19"/>
                  </a:lnTo>
                  <a:lnTo>
                    <a:pt x="38" y="18"/>
                  </a:lnTo>
                  <a:lnTo>
                    <a:pt x="37" y="17"/>
                  </a:lnTo>
                  <a:lnTo>
                    <a:pt x="35" y="17"/>
                  </a:lnTo>
                  <a:lnTo>
                    <a:pt x="34" y="17"/>
                  </a:lnTo>
                  <a:lnTo>
                    <a:pt x="32" y="17"/>
                  </a:lnTo>
                  <a:lnTo>
                    <a:pt x="30" y="17"/>
                  </a:lnTo>
                  <a:lnTo>
                    <a:pt x="29" y="17"/>
                  </a:lnTo>
                  <a:lnTo>
                    <a:pt x="27" y="17"/>
                  </a:lnTo>
                  <a:lnTo>
                    <a:pt x="26" y="18"/>
                  </a:lnTo>
                  <a:lnTo>
                    <a:pt x="25" y="18"/>
                  </a:lnTo>
                  <a:lnTo>
                    <a:pt x="24" y="19"/>
                  </a:lnTo>
                  <a:lnTo>
                    <a:pt x="23" y="20"/>
                  </a:lnTo>
                  <a:lnTo>
                    <a:pt x="22" y="21"/>
                  </a:lnTo>
                  <a:lnTo>
                    <a:pt x="21" y="22"/>
                  </a:lnTo>
                  <a:lnTo>
                    <a:pt x="20" y="23"/>
                  </a:lnTo>
                  <a:lnTo>
                    <a:pt x="20" y="25"/>
                  </a:lnTo>
                  <a:lnTo>
                    <a:pt x="19" y="26"/>
                  </a:lnTo>
                  <a:lnTo>
                    <a:pt x="18" y="28"/>
                  </a:lnTo>
                  <a:lnTo>
                    <a:pt x="18" y="30"/>
                  </a:lnTo>
                  <a:lnTo>
                    <a:pt x="18" y="32"/>
                  </a:lnTo>
                  <a:lnTo>
                    <a:pt x="18" y="34"/>
                  </a:lnTo>
                  <a:lnTo>
                    <a:pt x="18" y="77"/>
                  </a:lnTo>
                  <a:lnTo>
                    <a:pt x="0" y="77"/>
                  </a:lnTo>
                  <a:lnTo>
                    <a:pt x="0" y="2"/>
                  </a:lnTo>
                  <a:lnTo>
                    <a:pt x="17" y="2"/>
                  </a:lnTo>
                  <a:lnTo>
                    <a:pt x="17" y="13"/>
                  </a:lnTo>
                  <a:lnTo>
                    <a:pt x="17" y="13"/>
                  </a:lnTo>
                  <a:lnTo>
                    <a:pt x="18" y="12"/>
                  </a:lnTo>
                  <a:lnTo>
                    <a:pt x="18" y="11"/>
                  </a:lnTo>
                  <a:lnTo>
                    <a:pt x="19" y="10"/>
                  </a:lnTo>
                  <a:lnTo>
                    <a:pt x="20" y="9"/>
                  </a:lnTo>
                  <a:lnTo>
                    <a:pt x="20" y="8"/>
                  </a:lnTo>
                  <a:lnTo>
                    <a:pt x="21" y="7"/>
                  </a:lnTo>
                  <a:lnTo>
                    <a:pt x="22" y="6"/>
                  </a:lnTo>
                  <a:lnTo>
                    <a:pt x="24" y="5"/>
                  </a:lnTo>
                  <a:lnTo>
                    <a:pt x="25" y="4"/>
                  </a:lnTo>
                  <a:lnTo>
                    <a:pt x="26" y="3"/>
                  </a:lnTo>
                  <a:lnTo>
                    <a:pt x="28" y="2"/>
                  </a:lnTo>
                  <a:lnTo>
                    <a:pt x="29" y="1"/>
                  </a:lnTo>
                  <a:lnTo>
                    <a:pt x="31" y="1"/>
                  </a:lnTo>
                  <a:lnTo>
                    <a:pt x="33" y="1"/>
                  </a:lnTo>
                  <a:lnTo>
                    <a:pt x="35" y="0"/>
                  </a:lnTo>
                  <a:lnTo>
                    <a:pt x="37" y="0"/>
                  </a:lnTo>
                  <a:lnTo>
                    <a:pt x="40" y="0"/>
                  </a:lnTo>
                  <a:lnTo>
                    <a:pt x="42" y="1"/>
                  </a:lnTo>
                  <a:lnTo>
                    <a:pt x="44" y="1"/>
                  </a:lnTo>
                  <a:lnTo>
                    <a:pt x="46" y="2"/>
                  </a:lnTo>
                  <a:lnTo>
                    <a:pt x="48" y="2"/>
                  </a:lnTo>
                  <a:lnTo>
                    <a:pt x="50" y="4"/>
                  </a:lnTo>
                  <a:lnTo>
                    <a:pt x="52" y="5"/>
                  </a:lnTo>
                  <a:lnTo>
                    <a:pt x="54" y="6"/>
                  </a:lnTo>
                  <a:lnTo>
                    <a:pt x="55" y="8"/>
                  </a:lnTo>
                  <a:lnTo>
                    <a:pt x="56" y="10"/>
                  </a:lnTo>
                  <a:lnTo>
                    <a:pt x="57" y="12"/>
                  </a:lnTo>
                  <a:lnTo>
                    <a:pt x="58" y="14"/>
                  </a:lnTo>
                  <a:lnTo>
                    <a:pt x="59" y="17"/>
                  </a:lnTo>
                  <a:lnTo>
                    <a:pt x="60" y="19"/>
                  </a:lnTo>
                  <a:lnTo>
                    <a:pt x="60" y="22"/>
                  </a:lnTo>
                  <a:lnTo>
                    <a:pt x="60" y="25"/>
                  </a:lnTo>
                  <a:lnTo>
                    <a:pt x="60" y="77"/>
                  </a:lnTo>
                  <a:close/>
                </a:path>
              </a:pathLst>
            </a:custGeom>
            <a:solidFill>
              <a:srgbClr val="FFFFFF"/>
            </a:solidFill>
            <a:ln w="9525">
              <a:noFill/>
              <a:round/>
              <a:headEnd/>
              <a:tailEnd/>
            </a:ln>
          </p:spPr>
          <p:txBody>
            <a:bodyPr/>
            <a:lstStyle/>
            <a:p>
              <a:endParaRPr lang="en-US"/>
            </a:p>
          </p:txBody>
        </p:sp>
        <p:sp>
          <p:nvSpPr>
            <p:cNvPr id="298" name="Freeform 298"/>
            <p:cNvSpPr>
              <a:spLocks noEditPoints="1"/>
            </p:cNvSpPr>
            <p:nvPr/>
          </p:nvSpPr>
          <p:spPr bwMode="auto">
            <a:xfrm>
              <a:off x="3359" y="2383"/>
              <a:ext cx="80" cy="103"/>
            </a:xfrm>
            <a:custGeom>
              <a:avLst/>
              <a:gdLst/>
              <a:ahLst/>
              <a:cxnLst>
                <a:cxn ang="0">
                  <a:pos x="51" y="94"/>
                </a:cxn>
                <a:cxn ang="0">
                  <a:pos x="45" y="99"/>
                </a:cxn>
                <a:cxn ang="0">
                  <a:pos x="36" y="102"/>
                </a:cxn>
                <a:cxn ang="0">
                  <a:pos x="24" y="103"/>
                </a:cxn>
                <a:cxn ang="0">
                  <a:pos x="11" y="98"/>
                </a:cxn>
                <a:cxn ang="0">
                  <a:pos x="3" y="88"/>
                </a:cxn>
                <a:cxn ang="0">
                  <a:pos x="0" y="74"/>
                </a:cxn>
                <a:cxn ang="0">
                  <a:pos x="1" y="65"/>
                </a:cxn>
                <a:cxn ang="0">
                  <a:pos x="5" y="56"/>
                </a:cxn>
                <a:cxn ang="0">
                  <a:pos x="14" y="47"/>
                </a:cxn>
                <a:cxn ang="0">
                  <a:pos x="16" y="41"/>
                </a:cxn>
                <a:cxn ang="0">
                  <a:pos x="13" y="35"/>
                </a:cxn>
                <a:cxn ang="0">
                  <a:pos x="11" y="28"/>
                </a:cxn>
                <a:cxn ang="0">
                  <a:pos x="11" y="18"/>
                </a:cxn>
                <a:cxn ang="0">
                  <a:pos x="16" y="8"/>
                </a:cxn>
                <a:cxn ang="0">
                  <a:pos x="25" y="2"/>
                </a:cxn>
                <a:cxn ang="0">
                  <a:pos x="36" y="0"/>
                </a:cxn>
                <a:cxn ang="0">
                  <a:pos x="45" y="3"/>
                </a:cxn>
                <a:cxn ang="0">
                  <a:pos x="53" y="11"/>
                </a:cxn>
                <a:cxn ang="0">
                  <a:pos x="56" y="23"/>
                </a:cxn>
                <a:cxn ang="0">
                  <a:pos x="53" y="34"/>
                </a:cxn>
                <a:cxn ang="0">
                  <a:pos x="48" y="42"/>
                </a:cxn>
                <a:cxn ang="0">
                  <a:pos x="42" y="47"/>
                </a:cxn>
                <a:cxn ang="0">
                  <a:pos x="55" y="62"/>
                </a:cxn>
                <a:cxn ang="0">
                  <a:pos x="57" y="58"/>
                </a:cxn>
                <a:cxn ang="0">
                  <a:pos x="58" y="52"/>
                </a:cxn>
                <a:cxn ang="0">
                  <a:pos x="74" y="51"/>
                </a:cxn>
                <a:cxn ang="0">
                  <a:pos x="72" y="61"/>
                </a:cxn>
                <a:cxn ang="0">
                  <a:pos x="69" y="70"/>
                </a:cxn>
                <a:cxn ang="0">
                  <a:pos x="64" y="78"/>
                </a:cxn>
                <a:cxn ang="0">
                  <a:pos x="32" y="15"/>
                </a:cxn>
                <a:cxn ang="0">
                  <a:pos x="29" y="17"/>
                </a:cxn>
                <a:cxn ang="0">
                  <a:pos x="27" y="20"/>
                </a:cxn>
                <a:cxn ang="0">
                  <a:pos x="26" y="24"/>
                </a:cxn>
                <a:cxn ang="0">
                  <a:pos x="28" y="28"/>
                </a:cxn>
                <a:cxn ang="0">
                  <a:pos x="30" y="32"/>
                </a:cxn>
                <a:cxn ang="0">
                  <a:pos x="34" y="35"/>
                </a:cxn>
                <a:cxn ang="0">
                  <a:pos x="38" y="31"/>
                </a:cxn>
                <a:cxn ang="0">
                  <a:pos x="40" y="28"/>
                </a:cxn>
                <a:cxn ang="0">
                  <a:pos x="41" y="23"/>
                </a:cxn>
                <a:cxn ang="0">
                  <a:pos x="40" y="19"/>
                </a:cxn>
                <a:cxn ang="0">
                  <a:pos x="38" y="16"/>
                </a:cxn>
                <a:cxn ang="0">
                  <a:pos x="34" y="15"/>
                </a:cxn>
                <a:cxn ang="0">
                  <a:pos x="24" y="60"/>
                </a:cxn>
                <a:cxn ang="0">
                  <a:pos x="20" y="64"/>
                </a:cxn>
                <a:cxn ang="0">
                  <a:pos x="17" y="69"/>
                </a:cxn>
                <a:cxn ang="0">
                  <a:pos x="17" y="75"/>
                </a:cxn>
                <a:cxn ang="0">
                  <a:pos x="19" y="80"/>
                </a:cxn>
                <a:cxn ang="0">
                  <a:pos x="24" y="85"/>
                </a:cxn>
                <a:cxn ang="0">
                  <a:pos x="31" y="86"/>
                </a:cxn>
                <a:cxn ang="0">
                  <a:pos x="36" y="85"/>
                </a:cxn>
                <a:cxn ang="0">
                  <a:pos x="41" y="82"/>
                </a:cxn>
                <a:cxn ang="0">
                  <a:pos x="44" y="80"/>
                </a:cxn>
              </a:cxnLst>
              <a:rect l="0" t="0" r="r" b="b"/>
              <a:pathLst>
                <a:path w="80" h="103">
                  <a:moveTo>
                    <a:pt x="80" y="101"/>
                  </a:moveTo>
                  <a:lnTo>
                    <a:pt x="59" y="101"/>
                  </a:lnTo>
                  <a:lnTo>
                    <a:pt x="53" y="92"/>
                  </a:lnTo>
                  <a:lnTo>
                    <a:pt x="52" y="93"/>
                  </a:lnTo>
                  <a:lnTo>
                    <a:pt x="51" y="94"/>
                  </a:lnTo>
                  <a:lnTo>
                    <a:pt x="50" y="95"/>
                  </a:lnTo>
                  <a:lnTo>
                    <a:pt x="49" y="96"/>
                  </a:lnTo>
                  <a:lnTo>
                    <a:pt x="47" y="97"/>
                  </a:lnTo>
                  <a:lnTo>
                    <a:pt x="46" y="98"/>
                  </a:lnTo>
                  <a:lnTo>
                    <a:pt x="45" y="99"/>
                  </a:lnTo>
                  <a:lnTo>
                    <a:pt x="43" y="100"/>
                  </a:lnTo>
                  <a:lnTo>
                    <a:pt x="42" y="100"/>
                  </a:lnTo>
                  <a:lnTo>
                    <a:pt x="40" y="101"/>
                  </a:lnTo>
                  <a:lnTo>
                    <a:pt x="38" y="102"/>
                  </a:lnTo>
                  <a:lnTo>
                    <a:pt x="36" y="102"/>
                  </a:lnTo>
                  <a:lnTo>
                    <a:pt x="34" y="103"/>
                  </a:lnTo>
                  <a:lnTo>
                    <a:pt x="32" y="103"/>
                  </a:lnTo>
                  <a:lnTo>
                    <a:pt x="30" y="103"/>
                  </a:lnTo>
                  <a:lnTo>
                    <a:pt x="28" y="103"/>
                  </a:lnTo>
                  <a:lnTo>
                    <a:pt x="24" y="103"/>
                  </a:lnTo>
                  <a:lnTo>
                    <a:pt x="21" y="103"/>
                  </a:lnTo>
                  <a:lnTo>
                    <a:pt x="19" y="102"/>
                  </a:lnTo>
                  <a:lnTo>
                    <a:pt x="16" y="101"/>
                  </a:lnTo>
                  <a:lnTo>
                    <a:pt x="13" y="100"/>
                  </a:lnTo>
                  <a:lnTo>
                    <a:pt x="11" y="98"/>
                  </a:lnTo>
                  <a:lnTo>
                    <a:pt x="9" y="96"/>
                  </a:lnTo>
                  <a:lnTo>
                    <a:pt x="7" y="94"/>
                  </a:lnTo>
                  <a:lnTo>
                    <a:pt x="5" y="92"/>
                  </a:lnTo>
                  <a:lnTo>
                    <a:pt x="4" y="90"/>
                  </a:lnTo>
                  <a:lnTo>
                    <a:pt x="3" y="88"/>
                  </a:lnTo>
                  <a:lnTo>
                    <a:pt x="2" y="85"/>
                  </a:lnTo>
                  <a:lnTo>
                    <a:pt x="1" y="83"/>
                  </a:lnTo>
                  <a:lnTo>
                    <a:pt x="0" y="80"/>
                  </a:lnTo>
                  <a:lnTo>
                    <a:pt x="0" y="77"/>
                  </a:lnTo>
                  <a:lnTo>
                    <a:pt x="0" y="74"/>
                  </a:lnTo>
                  <a:lnTo>
                    <a:pt x="0" y="73"/>
                  </a:lnTo>
                  <a:lnTo>
                    <a:pt x="0" y="71"/>
                  </a:lnTo>
                  <a:lnTo>
                    <a:pt x="0" y="69"/>
                  </a:lnTo>
                  <a:lnTo>
                    <a:pt x="0" y="67"/>
                  </a:lnTo>
                  <a:lnTo>
                    <a:pt x="1" y="65"/>
                  </a:lnTo>
                  <a:lnTo>
                    <a:pt x="1" y="64"/>
                  </a:lnTo>
                  <a:lnTo>
                    <a:pt x="2" y="62"/>
                  </a:lnTo>
                  <a:lnTo>
                    <a:pt x="3" y="60"/>
                  </a:lnTo>
                  <a:lnTo>
                    <a:pt x="4" y="58"/>
                  </a:lnTo>
                  <a:lnTo>
                    <a:pt x="5" y="56"/>
                  </a:lnTo>
                  <a:lnTo>
                    <a:pt x="6" y="55"/>
                  </a:lnTo>
                  <a:lnTo>
                    <a:pt x="8" y="53"/>
                  </a:lnTo>
                  <a:lnTo>
                    <a:pt x="10" y="51"/>
                  </a:lnTo>
                  <a:lnTo>
                    <a:pt x="12" y="49"/>
                  </a:lnTo>
                  <a:lnTo>
                    <a:pt x="14" y="47"/>
                  </a:lnTo>
                  <a:lnTo>
                    <a:pt x="17" y="45"/>
                  </a:lnTo>
                  <a:lnTo>
                    <a:pt x="19" y="44"/>
                  </a:lnTo>
                  <a:lnTo>
                    <a:pt x="18" y="43"/>
                  </a:lnTo>
                  <a:lnTo>
                    <a:pt x="17" y="42"/>
                  </a:lnTo>
                  <a:lnTo>
                    <a:pt x="16" y="41"/>
                  </a:lnTo>
                  <a:lnTo>
                    <a:pt x="16" y="40"/>
                  </a:lnTo>
                  <a:lnTo>
                    <a:pt x="15" y="39"/>
                  </a:lnTo>
                  <a:lnTo>
                    <a:pt x="14" y="38"/>
                  </a:lnTo>
                  <a:lnTo>
                    <a:pt x="14" y="36"/>
                  </a:lnTo>
                  <a:lnTo>
                    <a:pt x="13" y="35"/>
                  </a:lnTo>
                  <a:lnTo>
                    <a:pt x="13" y="34"/>
                  </a:lnTo>
                  <a:lnTo>
                    <a:pt x="12" y="32"/>
                  </a:lnTo>
                  <a:lnTo>
                    <a:pt x="12" y="31"/>
                  </a:lnTo>
                  <a:lnTo>
                    <a:pt x="11" y="29"/>
                  </a:lnTo>
                  <a:lnTo>
                    <a:pt x="11" y="28"/>
                  </a:lnTo>
                  <a:lnTo>
                    <a:pt x="11" y="26"/>
                  </a:lnTo>
                  <a:lnTo>
                    <a:pt x="11" y="25"/>
                  </a:lnTo>
                  <a:lnTo>
                    <a:pt x="11" y="23"/>
                  </a:lnTo>
                  <a:lnTo>
                    <a:pt x="11" y="20"/>
                  </a:lnTo>
                  <a:lnTo>
                    <a:pt x="11" y="18"/>
                  </a:lnTo>
                  <a:lnTo>
                    <a:pt x="12" y="16"/>
                  </a:lnTo>
                  <a:lnTo>
                    <a:pt x="12" y="14"/>
                  </a:lnTo>
                  <a:lnTo>
                    <a:pt x="13" y="12"/>
                  </a:lnTo>
                  <a:lnTo>
                    <a:pt x="14" y="10"/>
                  </a:lnTo>
                  <a:lnTo>
                    <a:pt x="16" y="8"/>
                  </a:lnTo>
                  <a:lnTo>
                    <a:pt x="17" y="6"/>
                  </a:lnTo>
                  <a:lnTo>
                    <a:pt x="19" y="5"/>
                  </a:lnTo>
                  <a:lnTo>
                    <a:pt x="21" y="4"/>
                  </a:lnTo>
                  <a:lnTo>
                    <a:pt x="23" y="2"/>
                  </a:lnTo>
                  <a:lnTo>
                    <a:pt x="25" y="2"/>
                  </a:lnTo>
                  <a:lnTo>
                    <a:pt x="27" y="1"/>
                  </a:lnTo>
                  <a:lnTo>
                    <a:pt x="29" y="0"/>
                  </a:lnTo>
                  <a:lnTo>
                    <a:pt x="32" y="0"/>
                  </a:lnTo>
                  <a:lnTo>
                    <a:pt x="34" y="0"/>
                  </a:lnTo>
                  <a:lnTo>
                    <a:pt x="36" y="0"/>
                  </a:lnTo>
                  <a:lnTo>
                    <a:pt x="38" y="0"/>
                  </a:lnTo>
                  <a:lnTo>
                    <a:pt x="40" y="1"/>
                  </a:lnTo>
                  <a:lnTo>
                    <a:pt x="42" y="1"/>
                  </a:lnTo>
                  <a:lnTo>
                    <a:pt x="44" y="2"/>
                  </a:lnTo>
                  <a:lnTo>
                    <a:pt x="45" y="3"/>
                  </a:lnTo>
                  <a:lnTo>
                    <a:pt x="47" y="4"/>
                  </a:lnTo>
                  <a:lnTo>
                    <a:pt x="49" y="5"/>
                  </a:lnTo>
                  <a:lnTo>
                    <a:pt x="50" y="7"/>
                  </a:lnTo>
                  <a:lnTo>
                    <a:pt x="52" y="9"/>
                  </a:lnTo>
                  <a:lnTo>
                    <a:pt x="53" y="11"/>
                  </a:lnTo>
                  <a:lnTo>
                    <a:pt x="54" y="13"/>
                  </a:lnTo>
                  <a:lnTo>
                    <a:pt x="55" y="15"/>
                  </a:lnTo>
                  <a:lnTo>
                    <a:pt x="56" y="18"/>
                  </a:lnTo>
                  <a:lnTo>
                    <a:pt x="56" y="20"/>
                  </a:lnTo>
                  <a:lnTo>
                    <a:pt x="56" y="23"/>
                  </a:lnTo>
                  <a:lnTo>
                    <a:pt x="56" y="26"/>
                  </a:lnTo>
                  <a:lnTo>
                    <a:pt x="56" y="28"/>
                  </a:lnTo>
                  <a:lnTo>
                    <a:pt x="55" y="30"/>
                  </a:lnTo>
                  <a:lnTo>
                    <a:pt x="54" y="33"/>
                  </a:lnTo>
                  <a:lnTo>
                    <a:pt x="53" y="34"/>
                  </a:lnTo>
                  <a:lnTo>
                    <a:pt x="52" y="36"/>
                  </a:lnTo>
                  <a:lnTo>
                    <a:pt x="51" y="38"/>
                  </a:lnTo>
                  <a:lnTo>
                    <a:pt x="50" y="40"/>
                  </a:lnTo>
                  <a:lnTo>
                    <a:pt x="49" y="41"/>
                  </a:lnTo>
                  <a:lnTo>
                    <a:pt x="48" y="42"/>
                  </a:lnTo>
                  <a:lnTo>
                    <a:pt x="46" y="43"/>
                  </a:lnTo>
                  <a:lnTo>
                    <a:pt x="45" y="44"/>
                  </a:lnTo>
                  <a:lnTo>
                    <a:pt x="44" y="45"/>
                  </a:lnTo>
                  <a:lnTo>
                    <a:pt x="43" y="46"/>
                  </a:lnTo>
                  <a:lnTo>
                    <a:pt x="42" y="47"/>
                  </a:lnTo>
                  <a:lnTo>
                    <a:pt x="41" y="47"/>
                  </a:lnTo>
                  <a:lnTo>
                    <a:pt x="54" y="65"/>
                  </a:lnTo>
                  <a:lnTo>
                    <a:pt x="54" y="64"/>
                  </a:lnTo>
                  <a:lnTo>
                    <a:pt x="55" y="63"/>
                  </a:lnTo>
                  <a:lnTo>
                    <a:pt x="55" y="62"/>
                  </a:lnTo>
                  <a:lnTo>
                    <a:pt x="56" y="62"/>
                  </a:lnTo>
                  <a:lnTo>
                    <a:pt x="56" y="61"/>
                  </a:lnTo>
                  <a:lnTo>
                    <a:pt x="56" y="60"/>
                  </a:lnTo>
                  <a:lnTo>
                    <a:pt x="57" y="59"/>
                  </a:lnTo>
                  <a:lnTo>
                    <a:pt x="57" y="58"/>
                  </a:lnTo>
                  <a:lnTo>
                    <a:pt x="57" y="57"/>
                  </a:lnTo>
                  <a:lnTo>
                    <a:pt x="57" y="56"/>
                  </a:lnTo>
                  <a:lnTo>
                    <a:pt x="58" y="55"/>
                  </a:lnTo>
                  <a:lnTo>
                    <a:pt x="58" y="54"/>
                  </a:lnTo>
                  <a:lnTo>
                    <a:pt x="58" y="52"/>
                  </a:lnTo>
                  <a:lnTo>
                    <a:pt x="58" y="51"/>
                  </a:lnTo>
                  <a:lnTo>
                    <a:pt x="59" y="50"/>
                  </a:lnTo>
                  <a:lnTo>
                    <a:pt x="59" y="48"/>
                  </a:lnTo>
                  <a:lnTo>
                    <a:pt x="74" y="48"/>
                  </a:lnTo>
                  <a:lnTo>
                    <a:pt x="74" y="51"/>
                  </a:lnTo>
                  <a:lnTo>
                    <a:pt x="73" y="53"/>
                  </a:lnTo>
                  <a:lnTo>
                    <a:pt x="73" y="55"/>
                  </a:lnTo>
                  <a:lnTo>
                    <a:pt x="73" y="57"/>
                  </a:lnTo>
                  <a:lnTo>
                    <a:pt x="72" y="60"/>
                  </a:lnTo>
                  <a:lnTo>
                    <a:pt x="72" y="61"/>
                  </a:lnTo>
                  <a:lnTo>
                    <a:pt x="71" y="63"/>
                  </a:lnTo>
                  <a:lnTo>
                    <a:pt x="71" y="65"/>
                  </a:lnTo>
                  <a:lnTo>
                    <a:pt x="70" y="67"/>
                  </a:lnTo>
                  <a:lnTo>
                    <a:pt x="69" y="69"/>
                  </a:lnTo>
                  <a:lnTo>
                    <a:pt x="69" y="70"/>
                  </a:lnTo>
                  <a:lnTo>
                    <a:pt x="68" y="72"/>
                  </a:lnTo>
                  <a:lnTo>
                    <a:pt x="67" y="73"/>
                  </a:lnTo>
                  <a:lnTo>
                    <a:pt x="66" y="75"/>
                  </a:lnTo>
                  <a:lnTo>
                    <a:pt x="65" y="77"/>
                  </a:lnTo>
                  <a:lnTo>
                    <a:pt x="64" y="78"/>
                  </a:lnTo>
                  <a:lnTo>
                    <a:pt x="80" y="101"/>
                  </a:lnTo>
                  <a:close/>
                  <a:moveTo>
                    <a:pt x="34" y="15"/>
                  </a:moveTo>
                  <a:lnTo>
                    <a:pt x="33" y="15"/>
                  </a:lnTo>
                  <a:lnTo>
                    <a:pt x="32" y="15"/>
                  </a:lnTo>
                  <a:lnTo>
                    <a:pt x="32" y="15"/>
                  </a:lnTo>
                  <a:lnTo>
                    <a:pt x="31" y="15"/>
                  </a:lnTo>
                  <a:lnTo>
                    <a:pt x="30" y="16"/>
                  </a:lnTo>
                  <a:lnTo>
                    <a:pt x="30" y="16"/>
                  </a:lnTo>
                  <a:lnTo>
                    <a:pt x="29" y="17"/>
                  </a:lnTo>
                  <a:lnTo>
                    <a:pt x="29" y="17"/>
                  </a:lnTo>
                  <a:lnTo>
                    <a:pt x="28" y="17"/>
                  </a:lnTo>
                  <a:lnTo>
                    <a:pt x="28" y="18"/>
                  </a:lnTo>
                  <a:lnTo>
                    <a:pt x="27" y="19"/>
                  </a:lnTo>
                  <a:lnTo>
                    <a:pt x="27" y="20"/>
                  </a:lnTo>
                  <a:lnTo>
                    <a:pt x="27" y="20"/>
                  </a:lnTo>
                  <a:lnTo>
                    <a:pt x="26" y="21"/>
                  </a:lnTo>
                  <a:lnTo>
                    <a:pt x="26" y="22"/>
                  </a:lnTo>
                  <a:lnTo>
                    <a:pt x="26" y="23"/>
                  </a:lnTo>
                  <a:lnTo>
                    <a:pt x="26" y="24"/>
                  </a:lnTo>
                  <a:lnTo>
                    <a:pt x="26" y="24"/>
                  </a:lnTo>
                  <a:lnTo>
                    <a:pt x="27" y="25"/>
                  </a:lnTo>
                  <a:lnTo>
                    <a:pt x="27" y="26"/>
                  </a:lnTo>
                  <a:lnTo>
                    <a:pt x="27" y="26"/>
                  </a:lnTo>
                  <a:lnTo>
                    <a:pt x="27" y="27"/>
                  </a:lnTo>
                  <a:lnTo>
                    <a:pt x="28" y="28"/>
                  </a:lnTo>
                  <a:lnTo>
                    <a:pt x="28" y="29"/>
                  </a:lnTo>
                  <a:lnTo>
                    <a:pt x="29" y="29"/>
                  </a:lnTo>
                  <a:lnTo>
                    <a:pt x="29" y="30"/>
                  </a:lnTo>
                  <a:lnTo>
                    <a:pt x="29" y="31"/>
                  </a:lnTo>
                  <a:lnTo>
                    <a:pt x="30" y="32"/>
                  </a:lnTo>
                  <a:lnTo>
                    <a:pt x="31" y="33"/>
                  </a:lnTo>
                  <a:lnTo>
                    <a:pt x="31" y="34"/>
                  </a:lnTo>
                  <a:lnTo>
                    <a:pt x="32" y="34"/>
                  </a:lnTo>
                  <a:lnTo>
                    <a:pt x="33" y="36"/>
                  </a:lnTo>
                  <a:lnTo>
                    <a:pt x="34" y="35"/>
                  </a:lnTo>
                  <a:lnTo>
                    <a:pt x="35" y="34"/>
                  </a:lnTo>
                  <a:lnTo>
                    <a:pt x="35" y="34"/>
                  </a:lnTo>
                  <a:lnTo>
                    <a:pt x="36" y="33"/>
                  </a:lnTo>
                  <a:lnTo>
                    <a:pt x="37" y="32"/>
                  </a:lnTo>
                  <a:lnTo>
                    <a:pt x="38" y="31"/>
                  </a:lnTo>
                  <a:lnTo>
                    <a:pt x="38" y="31"/>
                  </a:lnTo>
                  <a:lnTo>
                    <a:pt x="39" y="30"/>
                  </a:lnTo>
                  <a:lnTo>
                    <a:pt x="39" y="29"/>
                  </a:lnTo>
                  <a:lnTo>
                    <a:pt x="40" y="28"/>
                  </a:lnTo>
                  <a:lnTo>
                    <a:pt x="40" y="28"/>
                  </a:lnTo>
                  <a:lnTo>
                    <a:pt x="41" y="27"/>
                  </a:lnTo>
                  <a:lnTo>
                    <a:pt x="41" y="26"/>
                  </a:lnTo>
                  <a:lnTo>
                    <a:pt x="41" y="25"/>
                  </a:lnTo>
                  <a:lnTo>
                    <a:pt x="41" y="24"/>
                  </a:lnTo>
                  <a:lnTo>
                    <a:pt x="41" y="23"/>
                  </a:lnTo>
                  <a:lnTo>
                    <a:pt x="41" y="22"/>
                  </a:lnTo>
                  <a:lnTo>
                    <a:pt x="41" y="21"/>
                  </a:lnTo>
                  <a:lnTo>
                    <a:pt x="41" y="20"/>
                  </a:lnTo>
                  <a:lnTo>
                    <a:pt x="41" y="19"/>
                  </a:lnTo>
                  <a:lnTo>
                    <a:pt x="40" y="19"/>
                  </a:lnTo>
                  <a:lnTo>
                    <a:pt x="40" y="18"/>
                  </a:lnTo>
                  <a:lnTo>
                    <a:pt x="39" y="17"/>
                  </a:lnTo>
                  <a:lnTo>
                    <a:pt x="39" y="17"/>
                  </a:lnTo>
                  <a:lnTo>
                    <a:pt x="38" y="16"/>
                  </a:lnTo>
                  <a:lnTo>
                    <a:pt x="38" y="16"/>
                  </a:lnTo>
                  <a:lnTo>
                    <a:pt x="37" y="16"/>
                  </a:lnTo>
                  <a:lnTo>
                    <a:pt x="37" y="15"/>
                  </a:lnTo>
                  <a:lnTo>
                    <a:pt x="36" y="15"/>
                  </a:lnTo>
                  <a:lnTo>
                    <a:pt x="35" y="15"/>
                  </a:lnTo>
                  <a:lnTo>
                    <a:pt x="34" y="15"/>
                  </a:lnTo>
                  <a:lnTo>
                    <a:pt x="34" y="15"/>
                  </a:lnTo>
                  <a:close/>
                  <a:moveTo>
                    <a:pt x="28" y="57"/>
                  </a:moveTo>
                  <a:lnTo>
                    <a:pt x="26" y="58"/>
                  </a:lnTo>
                  <a:lnTo>
                    <a:pt x="25" y="58"/>
                  </a:lnTo>
                  <a:lnTo>
                    <a:pt x="24" y="60"/>
                  </a:lnTo>
                  <a:lnTo>
                    <a:pt x="23" y="60"/>
                  </a:lnTo>
                  <a:lnTo>
                    <a:pt x="22" y="62"/>
                  </a:lnTo>
                  <a:lnTo>
                    <a:pt x="21" y="62"/>
                  </a:lnTo>
                  <a:lnTo>
                    <a:pt x="20" y="63"/>
                  </a:lnTo>
                  <a:lnTo>
                    <a:pt x="20" y="64"/>
                  </a:lnTo>
                  <a:lnTo>
                    <a:pt x="19" y="65"/>
                  </a:lnTo>
                  <a:lnTo>
                    <a:pt x="18" y="66"/>
                  </a:lnTo>
                  <a:lnTo>
                    <a:pt x="18" y="67"/>
                  </a:lnTo>
                  <a:lnTo>
                    <a:pt x="18" y="68"/>
                  </a:lnTo>
                  <a:lnTo>
                    <a:pt x="17" y="69"/>
                  </a:lnTo>
                  <a:lnTo>
                    <a:pt x="17" y="70"/>
                  </a:lnTo>
                  <a:lnTo>
                    <a:pt x="17" y="72"/>
                  </a:lnTo>
                  <a:lnTo>
                    <a:pt x="17" y="73"/>
                  </a:lnTo>
                  <a:lnTo>
                    <a:pt x="17" y="74"/>
                  </a:lnTo>
                  <a:lnTo>
                    <a:pt x="17" y="75"/>
                  </a:lnTo>
                  <a:lnTo>
                    <a:pt x="17" y="76"/>
                  </a:lnTo>
                  <a:lnTo>
                    <a:pt x="18" y="77"/>
                  </a:lnTo>
                  <a:lnTo>
                    <a:pt x="18" y="78"/>
                  </a:lnTo>
                  <a:lnTo>
                    <a:pt x="18" y="79"/>
                  </a:lnTo>
                  <a:lnTo>
                    <a:pt x="19" y="80"/>
                  </a:lnTo>
                  <a:lnTo>
                    <a:pt x="20" y="81"/>
                  </a:lnTo>
                  <a:lnTo>
                    <a:pt x="20" y="82"/>
                  </a:lnTo>
                  <a:lnTo>
                    <a:pt x="21" y="83"/>
                  </a:lnTo>
                  <a:lnTo>
                    <a:pt x="23" y="84"/>
                  </a:lnTo>
                  <a:lnTo>
                    <a:pt x="24" y="85"/>
                  </a:lnTo>
                  <a:lnTo>
                    <a:pt x="25" y="86"/>
                  </a:lnTo>
                  <a:lnTo>
                    <a:pt x="27" y="86"/>
                  </a:lnTo>
                  <a:lnTo>
                    <a:pt x="28" y="86"/>
                  </a:lnTo>
                  <a:lnTo>
                    <a:pt x="30" y="87"/>
                  </a:lnTo>
                  <a:lnTo>
                    <a:pt x="31" y="86"/>
                  </a:lnTo>
                  <a:lnTo>
                    <a:pt x="32" y="86"/>
                  </a:lnTo>
                  <a:lnTo>
                    <a:pt x="33" y="86"/>
                  </a:lnTo>
                  <a:lnTo>
                    <a:pt x="34" y="86"/>
                  </a:lnTo>
                  <a:lnTo>
                    <a:pt x="35" y="86"/>
                  </a:lnTo>
                  <a:lnTo>
                    <a:pt x="36" y="85"/>
                  </a:lnTo>
                  <a:lnTo>
                    <a:pt x="37" y="85"/>
                  </a:lnTo>
                  <a:lnTo>
                    <a:pt x="38" y="84"/>
                  </a:lnTo>
                  <a:lnTo>
                    <a:pt x="39" y="84"/>
                  </a:lnTo>
                  <a:lnTo>
                    <a:pt x="40" y="83"/>
                  </a:lnTo>
                  <a:lnTo>
                    <a:pt x="41" y="82"/>
                  </a:lnTo>
                  <a:lnTo>
                    <a:pt x="41" y="82"/>
                  </a:lnTo>
                  <a:lnTo>
                    <a:pt x="42" y="81"/>
                  </a:lnTo>
                  <a:lnTo>
                    <a:pt x="43" y="81"/>
                  </a:lnTo>
                  <a:lnTo>
                    <a:pt x="43" y="80"/>
                  </a:lnTo>
                  <a:lnTo>
                    <a:pt x="44" y="80"/>
                  </a:lnTo>
                  <a:lnTo>
                    <a:pt x="28" y="57"/>
                  </a:lnTo>
                  <a:close/>
                </a:path>
              </a:pathLst>
            </a:custGeom>
            <a:solidFill>
              <a:srgbClr val="FFFFFF"/>
            </a:solidFill>
            <a:ln w="9525">
              <a:noFill/>
              <a:round/>
              <a:headEnd/>
              <a:tailEnd/>
            </a:ln>
          </p:spPr>
          <p:txBody>
            <a:bodyPr/>
            <a:lstStyle/>
            <a:p>
              <a:endParaRPr lang="en-US"/>
            </a:p>
          </p:txBody>
        </p:sp>
        <p:sp>
          <p:nvSpPr>
            <p:cNvPr id="299" name="Freeform 299"/>
            <p:cNvSpPr>
              <a:spLocks/>
            </p:cNvSpPr>
            <p:nvPr/>
          </p:nvSpPr>
          <p:spPr bwMode="auto">
            <a:xfrm>
              <a:off x="2574" y="2524"/>
              <a:ext cx="79" cy="106"/>
            </a:xfrm>
            <a:custGeom>
              <a:avLst/>
              <a:gdLst/>
              <a:ahLst/>
              <a:cxnLst>
                <a:cxn ang="0">
                  <a:pos x="60" y="33"/>
                </a:cxn>
                <a:cxn ang="0">
                  <a:pos x="58" y="29"/>
                </a:cxn>
                <a:cxn ang="0">
                  <a:pos x="56" y="25"/>
                </a:cxn>
                <a:cxn ang="0">
                  <a:pos x="52" y="21"/>
                </a:cxn>
                <a:cxn ang="0">
                  <a:pos x="46" y="19"/>
                </a:cxn>
                <a:cxn ang="0">
                  <a:pos x="39" y="19"/>
                </a:cxn>
                <a:cxn ang="0">
                  <a:pos x="34" y="20"/>
                </a:cxn>
                <a:cxn ang="0">
                  <a:pos x="28" y="23"/>
                </a:cxn>
                <a:cxn ang="0">
                  <a:pos x="23" y="30"/>
                </a:cxn>
                <a:cxn ang="0">
                  <a:pos x="20" y="40"/>
                </a:cxn>
                <a:cxn ang="0">
                  <a:pos x="19" y="54"/>
                </a:cxn>
                <a:cxn ang="0">
                  <a:pos x="19" y="63"/>
                </a:cxn>
                <a:cxn ang="0">
                  <a:pos x="21" y="72"/>
                </a:cxn>
                <a:cxn ang="0">
                  <a:pos x="25" y="80"/>
                </a:cxn>
                <a:cxn ang="0">
                  <a:pos x="31" y="85"/>
                </a:cxn>
                <a:cxn ang="0">
                  <a:pos x="38" y="88"/>
                </a:cxn>
                <a:cxn ang="0">
                  <a:pos x="44" y="88"/>
                </a:cxn>
                <a:cxn ang="0">
                  <a:pos x="49" y="86"/>
                </a:cxn>
                <a:cxn ang="0">
                  <a:pos x="54" y="83"/>
                </a:cxn>
                <a:cxn ang="0">
                  <a:pos x="57" y="79"/>
                </a:cxn>
                <a:cxn ang="0">
                  <a:pos x="59" y="73"/>
                </a:cxn>
                <a:cxn ang="0">
                  <a:pos x="79" y="69"/>
                </a:cxn>
                <a:cxn ang="0">
                  <a:pos x="76" y="81"/>
                </a:cxn>
                <a:cxn ang="0">
                  <a:pos x="71" y="90"/>
                </a:cxn>
                <a:cxn ang="0">
                  <a:pos x="64" y="98"/>
                </a:cxn>
                <a:cxn ang="0">
                  <a:pos x="55" y="103"/>
                </a:cxn>
                <a:cxn ang="0">
                  <a:pos x="44" y="106"/>
                </a:cxn>
                <a:cxn ang="0">
                  <a:pos x="32" y="105"/>
                </a:cxn>
                <a:cxn ang="0">
                  <a:pos x="20" y="101"/>
                </a:cxn>
                <a:cxn ang="0">
                  <a:pos x="11" y="93"/>
                </a:cxn>
                <a:cxn ang="0">
                  <a:pos x="4" y="81"/>
                </a:cxn>
                <a:cxn ang="0">
                  <a:pos x="0" y="66"/>
                </a:cxn>
                <a:cxn ang="0">
                  <a:pos x="0" y="47"/>
                </a:cxn>
                <a:cxn ang="0">
                  <a:pos x="3" y="30"/>
                </a:cxn>
                <a:cxn ang="0">
                  <a:pos x="9" y="17"/>
                </a:cxn>
                <a:cxn ang="0">
                  <a:pos x="18" y="8"/>
                </a:cxn>
                <a:cxn ang="0">
                  <a:pos x="28" y="2"/>
                </a:cxn>
                <a:cxn ang="0">
                  <a:pos x="41" y="0"/>
                </a:cxn>
                <a:cxn ang="0">
                  <a:pos x="54" y="2"/>
                </a:cxn>
                <a:cxn ang="0">
                  <a:pos x="64" y="8"/>
                </a:cxn>
                <a:cxn ang="0">
                  <a:pos x="72" y="15"/>
                </a:cxn>
                <a:cxn ang="0">
                  <a:pos x="76" y="24"/>
                </a:cxn>
                <a:cxn ang="0">
                  <a:pos x="79" y="33"/>
                </a:cxn>
              </a:cxnLst>
              <a:rect l="0" t="0" r="r" b="b"/>
              <a:pathLst>
                <a:path w="79" h="106">
                  <a:moveTo>
                    <a:pt x="61" y="36"/>
                  </a:moveTo>
                  <a:lnTo>
                    <a:pt x="60" y="35"/>
                  </a:lnTo>
                  <a:lnTo>
                    <a:pt x="60" y="33"/>
                  </a:lnTo>
                  <a:lnTo>
                    <a:pt x="59" y="32"/>
                  </a:lnTo>
                  <a:lnTo>
                    <a:pt x="59" y="30"/>
                  </a:lnTo>
                  <a:lnTo>
                    <a:pt x="58" y="29"/>
                  </a:lnTo>
                  <a:lnTo>
                    <a:pt x="58" y="28"/>
                  </a:lnTo>
                  <a:lnTo>
                    <a:pt x="57" y="26"/>
                  </a:lnTo>
                  <a:lnTo>
                    <a:pt x="56" y="25"/>
                  </a:lnTo>
                  <a:lnTo>
                    <a:pt x="55" y="23"/>
                  </a:lnTo>
                  <a:lnTo>
                    <a:pt x="53" y="22"/>
                  </a:lnTo>
                  <a:lnTo>
                    <a:pt x="52" y="21"/>
                  </a:lnTo>
                  <a:lnTo>
                    <a:pt x="50" y="20"/>
                  </a:lnTo>
                  <a:lnTo>
                    <a:pt x="48" y="20"/>
                  </a:lnTo>
                  <a:lnTo>
                    <a:pt x="46" y="19"/>
                  </a:lnTo>
                  <a:lnTo>
                    <a:pt x="44" y="19"/>
                  </a:lnTo>
                  <a:lnTo>
                    <a:pt x="41" y="19"/>
                  </a:lnTo>
                  <a:lnTo>
                    <a:pt x="39" y="19"/>
                  </a:lnTo>
                  <a:lnTo>
                    <a:pt x="37" y="19"/>
                  </a:lnTo>
                  <a:lnTo>
                    <a:pt x="35" y="19"/>
                  </a:lnTo>
                  <a:lnTo>
                    <a:pt x="34" y="20"/>
                  </a:lnTo>
                  <a:lnTo>
                    <a:pt x="32" y="21"/>
                  </a:lnTo>
                  <a:lnTo>
                    <a:pt x="30" y="22"/>
                  </a:lnTo>
                  <a:lnTo>
                    <a:pt x="28" y="23"/>
                  </a:lnTo>
                  <a:lnTo>
                    <a:pt x="26" y="25"/>
                  </a:lnTo>
                  <a:lnTo>
                    <a:pt x="25" y="28"/>
                  </a:lnTo>
                  <a:lnTo>
                    <a:pt x="23" y="30"/>
                  </a:lnTo>
                  <a:lnTo>
                    <a:pt x="22" y="33"/>
                  </a:lnTo>
                  <a:lnTo>
                    <a:pt x="21" y="36"/>
                  </a:lnTo>
                  <a:lnTo>
                    <a:pt x="20" y="40"/>
                  </a:lnTo>
                  <a:lnTo>
                    <a:pt x="19" y="44"/>
                  </a:lnTo>
                  <a:lnTo>
                    <a:pt x="19" y="49"/>
                  </a:lnTo>
                  <a:lnTo>
                    <a:pt x="19" y="54"/>
                  </a:lnTo>
                  <a:lnTo>
                    <a:pt x="19" y="57"/>
                  </a:lnTo>
                  <a:lnTo>
                    <a:pt x="19" y="60"/>
                  </a:lnTo>
                  <a:lnTo>
                    <a:pt x="19" y="63"/>
                  </a:lnTo>
                  <a:lnTo>
                    <a:pt x="20" y="67"/>
                  </a:lnTo>
                  <a:lnTo>
                    <a:pt x="21" y="70"/>
                  </a:lnTo>
                  <a:lnTo>
                    <a:pt x="21" y="72"/>
                  </a:lnTo>
                  <a:lnTo>
                    <a:pt x="23" y="75"/>
                  </a:lnTo>
                  <a:lnTo>
                    <a:pt x="24" y="78"/>
                  </a:lnTo>
                  <a:lnTo>
                    <a:pt x="25" y="80"/>
                  </a:lnTo>
                  <a:lnTo>
                    <a:pt x="27" y="82"/>
                  </a:lnTo>
                  <a:lnTo>
                    <a:pt x="29" y="84"/>
                  </a:lnTo>
                  <a:lnTo>
                    <a:pt x="31" y="85"/>
                  </a:lnTo>
                  <a:lnTo>
                    <a:pt x="33" y="86"/>
                  </a:lnTo>
                  <a:lnTo>
                    <a:pt x="35" y="87"/>
                  </a:lnTo>
                  <a:lnTo>
                    <a:pt x="38" y="88"/>
                  </a:lnTo>
                  <a:lnTo>
                    <a:pt x="41" y="88"/>
                  </a:lnTo>
                  <a:lnTo>
                    <a:pt x="43" y="88"/>
                  </a:lnTo>
                  <a:lnTo>
                    <a:pt x="44" y="88"/>
                  </a:lnTo>
                  <a:lnTo>
                    <a:pt x="46" y="87"/>
                  </a:lnTo>
                  <a:lnTo>
                    <a:pt x="48" y="87"/>
                  </a:lnTo>
                  <a:lnTo>
                    <a:pt x="49" y="86"/>
                  </a:lnTo>
                  <a:lnTo>
                    <a:pt x="51" y="85"/>
                  </a:lnTo>
                  <a:lnTo>
                    <a:pt x="52" y="84"/>
                  </a:lnTo>
                  <a:lnTo>
                    <a:pt x="54" y="83"/>
                  </a:lnTo>
                  <a:lnTo>
                    <a:pt x="55" y="82"/>
                  </a:lnTo>
                  <a:lnTo>
                    <a:pt x="56" y="80"/>
                  </a:lnTo>
                  <a:lnTo>
                    <a:pt x="57" y="79"/>
                  </a:lnTo>
                  <a:lnTo>
                    <a:pt x="58" y="77"/>
                  </a:lnTo>
                  <a:lnTo>
                    <a:pt x="59" y="75"/>
                  </a:lnTo>
                  <a:lnTo>
                    <a:pt x="59" y="73"/>
                  </a:lnTo>
                  <a:lnTo>
                    <a:pt x="60" y="71"/>
                  </a:lnTo>
                  <a:lnTo>
                    <a:pt x="61" y="69"/>
                  </a:lnTo>
                  <a:lnTo>
                    <a:pt x="79" y="69"/>
                  </a:lnTo>
                  <a:lnTo>
                    <a:pt x="78" y="73"/>
                  </a:lnTo>
                  <a:lnTo>
                    <a:pt x="77" y="77"/>
                  </a:lnTo>
                  <a:lnTo>
                    <a:pt x="76" y="81"/>
                  </a:lnTo>
                  <a:lnTo>
                    <a:pt x="75" y="84"/>
                  </a:lnTo>
                  <a:lnTo>
                    <a:pt x="73" y="87"/>
                  </a:lnTo>
                  <a:lnTo>
                    <a:pt x="71" y="90"/>
                  </a:lnTo>
                  <a:lnTo>
                    <a:pt x="69" y="93"/>
                  </a:lnTo>
                  <a:lnTo>
                    <a:pt x="67" y="96"/>
                  </a:lnTo>
                  <a:lnTo>
                    <a:pt x="64" y="98"/>
                  </a:lnTo>
                  <a:lnTo>
                    <a:pt x="62" y="100"/>
                  </a:lnTo>
                  <a:lnTo>
                    <a:pt x="59" y="102"/>
                  </a:lnTo>
                  <a:lnTo>
                    <a:pt x="55" y="103"/>
                  </a:lnTo>
                  <a:lnTo>
                    <a:pt x="52" y="105"/>
                  </a:lnTo>
                  <a:lnTo>
                    <a:pt x="48" y="105"/>
                  </a:lnTo>
                  <a:lnTo>
                    <a:pt x="44" y="106"/>
                  </a:lnTo>
                  <a:lnTo>
                    <a:pt x="41" y="106"/>
                  </a:lnTo>
                  <a:lnTo>
                    <a:pt x="36" y="106"/>
                  </a:lnTo>
                  <a:lnTo>
                    <a:pt x="32" y="105"/>
                  </a:lnTo>
                  <a:lnTo>
                    <a:pt x="28" y="104"/>
                  </a:lnTo>
                  <a:lnTo>
                    <a:pt x="24" y="103"/>
                  </a:lnTo>
                  <a:lnTo>
                    <a:pt x="20" y="101"/>
                  </a:lnTo>
                  <a:lnTo>
                    <a:pt x="17" y="99"/>
                  </a:lnTo>
                  <a:lnTo>
                    <a:pt x="14" y="96"/>
                  </a:lnTo>
                  <a:lnTo>
                    <a:pt x="11" y="93"/>
                  </a:lnTo>
                  <a:lnTo>
                    <a:pt x="9" y="89"/>
                  </a:lnTo>
                  <a:lnTo>
                    <a:pt x="6" y="85"/>
                  </a:lnTo>
                  <a:lnTo>
                    <a:pt x="4" y="81"/>
                  </a:lnTo>
                  <a:lnTo>
                    <a:pt x="3" y="76"/>
                  </a:lnTo>
                  <a:lnTo>
                    <a:pt x="1" y="71"/>
                  </a:lnTo>
                  <a:lnTo>
                    <a:pt x="0" y="66"/>
                  </a:lnTo>
                  <a:lnTo>
                    <a:pt x="0" y="60"/>
                  </a:lnTo>
                  <a:lnTo>
                    <a:pt x="0" y="54"/>
                  </a:lnTo>
                  <a:lnTo>
                    <a:pt x="0" y="47"/>
                  </a:lnTo>
                  <a:lnTo>
                    <a:pt x="1" y="41"/>
                  </a:lnTo>
                  <a:lnTo>
                    <a:pt x="1" y="35"/>
                  </a:lnTo>
                  <a:lnTo>
                    <a:pt x="3" y="30"/>
                  </a:lnTo>
                  <a:lnTo>
                    <a:pt x="4" y="25"/>
                  </a:lnTo>
                  <a:lnTo>
                    <a:pt x="7" y="21"/>
                  </a:lnTo>
                  <a:lnTo>
                    <a:pt x="9" y="17"/>
                  </a:lnTo>
                  <a:lnTo>
                    <a:pt x="12" y="14"/>
                  </a:lnTo>
                  <a:lnTo>
                    <a:pt x="14" y="10"/>
                  </a:lnTo>
                  <a:lnTo>
                    <a:pt x="18" y="8"/>
                  </a:lnTo>
                  <a:lnTo>
                    <a:pt x="21" y="6"/>
                  </a:lnTo>
                  <a:lnTo>
                    <a:pt x="25" y="4"/>
                  </a:lnTo>
                  <a:lnTo>
                    <a:pt x="28" y="2"/>
                  </a:lnTo>
                  <a:lnTo>
                    <a:pt x="32" y="1"/>
                  </a:lnTo>
                  <a:lnTo>
                    <a:pt x="36" y="1"/>
                  </a:lnTo>
                  <a:lnTo>
                    <a:pt x="41" y="0"/>
                  </a:lnTo>
                  <a:lnTo>
                    <a:pt x="45" y="1"/>
                  </a:lnTo>
                  <a:lnTo>
                    <a:pt x="50" y="1"/>
                  </a:lnTo>
                  <a:lnTo>
                    <a:pt x="54" y="2"/>
                  </a:lnTo>
                  <a:lnTo>
                    <a:pt x="58" y="4"/>
                  </a:lnTo>
                  <a:lnTo>
                    <a:pt x="61" y="6"/>
                  </a:lnTo>
                  <a:lnTo>
                    <a:pt x="64" y="8"/>
                  </a:lnTo>
                  <a:lnTo>
                    <a:pt x="67" y="10"/>
                  </a:lnTo>
                  <a:lnTo>
                    <a:pt x="69" y="12"/>
                  </a:lnTo>
                  <a:lnTo>
                    <a:pt x="72" y="15"/>
                  </a:lnTo>
                  <a:lnTo>
                    <a:pt x="74" y="18"/>
                  </a:lnTo>
                  <a:lnTo>
                    <a:pt x="75" y="21"/>
                  </a:lnTo>
                  <a:lnTo>
                    <a:pt x="76" y="24"/>
                  </a:lnTo>
                  <a:lnTo>
                    <a:pt x="77" y="27"/>
                  </a:lnTo>
                  <a:lnTo>
                    <a:pt x="78" y="30"/>
                  </a:lnTo>
                  <a:lnTo>
                    <a:pt x="79" y="33"/>
                  </a:lnTo>
                  <a:lnTo>
                    <a:pt x="79" y="36"/>
                  </a:lnTo>
                  <a:lnTo>
                    <a:pt x="61" y="36"/>
                  </a:lnTo>
                  <a:close/>
                </a:path>
              </a:pathLst>
            </a:custGeom>
            <a:solidFill>
              <a:srgbClr val="FFFFFF"/>
            </a:solidFill>
            <a:ln w="9525">
              <a:noFill/>
              <a:round/>
              <a:headEnd/>
              <a:tailEnd/>
            </a:ln>
          </p:spPr>
          <p:txBody>
            <a:bodyPr/>
            <a:lstStyle/>
            <a:p>
              <a:endParaRPr lang="en-US"/>
            </a:p>
          </p:txBody>
        </p:sp>
        <p:sp>
          <p:nvSpPr>
            <p:cNvPr id="300" name="Freeform 300"/>
            <p:cNvSpPr>
              <a:spLocks noEditPoints="1"/>
            </p:cNvSpPr>
            <p:nvPr/>
          </p:nvSpPr>
          <p:spPr bwMode="auto">
            <a:xfrm>
              <a:off x="2662" y="2551"/>
              <a:ext cx="68" cy="78"/>
            </a:xfrm>
            <a:custGeom>
              <a:avLst/>
              <a:gdLst/>
              <a:ahLst/>
              <a:cxnLst>
                <a:cxn ang="0">
                  <a:pos x="27" y="78"/>
                </a:cxn>
                <a:cxn ang="0">
                  <a:pos x="18" y="75"/>
                </a:cxn>
                <a:cxn ang="0">
                  <a:pos x="10" y="69"/>
                </a:cxn>
                <a:cxn ang="0">
                  <a:pos x="4" y="60"/>
                </a:cxn>
                <a:cxn ang="0">
                  <a:pos x="1" y="49"/>
                </a:cxn>
                <a:cxn ang="0">
                  <a:pos x="0" y="34"/>
                </a:cxn>
                <a:cxn ang="0">
                  <a:pos x="3" y="22"/>
                </a:cxn>
                <a:cxn ang="0">
                  <a:pos x="8" y="12"/>
                </a:cxn>
                <a:cxn ang="0">
                  <a:pos x="16" y="5"/>
                </a:cxn>
                <a:cxn ang="0">
                  <a:pos x="24" y="1"/>
                </a:cxn>
                <a:cxn ang="0">
                  <a:pos x="34" y="0"/>
                </a:cxn>
                <a:cxn ang="0">
                  <a:pos x="44" y="1"/>
                </a:cxn>
                <a:cxn ang="0">
                  <a:pos x="52" y="5"/>
                </a:cxn>
                <a:cxn ang="0">
                  <a:pos x="60" y="12"/>
                </a:cxn>
                <a:cxn ang="0">
                  <a:pos x="65" y="22"/>
                </a:cxn>
                <a:cxn ang="0">
                  <a:pos x="68" y="34"/>
                </a:cxn>
                <a:cxn ang="0">
                  <a:pos x="67" y="49"/>
                </a:cxn>
                <a:cxn ang="0">
                  <a:pos x="63" y="60"/>
                </a:cxn>
                <a:cxn ang="0">
                  <a:pos x="58" y="69"/>
                </a:cxn>
                <a:cxn ang="0">
                  <a:pos x="50" y="75"/>
                </a:cxn>
                <a:cxn ang="0">
                  <a:pos x="41" y="78"/>
                </a:cxn>
                <a:cxn ang="0">
                  <a:pos x="34" y="17"/>
                </a:cxn>
                <a:cxn ang="0">
                  <a:pos x="28" y="18"/>
                </a:cxn>
                <a:cxn ang="0">
                  <a:pos x="23" y="21"/>
                </a:cxn>
                <a:cxn ang="0">
                  <a:pos x="20" y="26"/>
                </a:cxn>
                <a:cxn ang="0">
                  <a:pos x="19" y="32"/>
                </a:cxn>
                <a:cxn ang="0">
                  <a:pos x="18" y="37"/>
                </a:cxn>
                <a:cxn ang="0">
                  <a:pos x="18" y="43"/>
                </a:cxn>
                <a:cxn ang="0">
                  <a:pos x="19" y="49"/>
                </a:cxn>
                <a:cxn ang="0">
                  <a:pos x="21" y="54"/>
                </a:cxn>
                <a:cxn ang="0">
                  <a:pos x="24" y="59"/>
                </a:cxn>
                <a:cxn ang="0">
                  <a:pos x="29" y="61"/>
                </a:cxn>
                <a:cxn ang="0">
                  <a:pos x="36" y="62"/>
                </a:cxn>
                <a:cxn ang="0">
                  <a:pos x="42" y="60"/>
                </a:cxn>
                <a:cxn ang="0">
                  <a:pos x="46" y="56"/>
                </a:cxn>
                <a:cxn ang="0">
                  <a:pos x="48" y="51"/>
                </a:cxn>
                <a:cxn ang="0">
                  <a:pos x="50" y="45"/>
                </a:cxn>
                <a:cxn ang="0">
                  <a:pos x="50" y="39"/>
                </a:cxn>
                <a:cxn ang="0">
                  <a:pos x="50" y="34"/>
                </a:cxn>
                <a:cxn ang="0">
                  <a:pos x="48" y="28"/>
                </a:cxn>
                <a:cxn ang="0">
                  <a:pos x="46" y="23"/>
                </a:cxn>
                <a:cxn ang="0">
                  <a:pos x="42" y="19"/>
                </a:cxn>
                <a:cxn ang="0">
                  <a:pos x="36" y="17"/>
                </a:cxn>
              </a:cxnLst>
              <a:rect l="0" t="0" r="r" b="b"/>
              <a:pathLst>
                <a:path w="68" h="78">
                  <a:moveTo>
                    <a:pt x="34" y="78"/>
                  </a:moveTo>
                  <a:lnTo>
                    <a:pt x="31" y="78"/>
                  </a:lnTo>
                  <a:lnTo>
                    <a:pt x="27" y="78"/>
                  </a:lnTo>
                  <a:lnTo>
                    <a:pt x="24" y="77"/>
                  </a:lnTo>
                  <a:lnTo>
                    <a:pt x="21" y="76"/>
                  </a:lnTo>
                  <a:lnTo>
                    <a:pt x="18" y="75"/>
                  </a:lnTo>
                  <a:lnTo>
                    <a:pt x="16" y="73"/>
                  </a:lnTo>
                  <a:lnTo>
                    <a:pt x="13" y="71"/>
                  </a:lnTo>
                  <a:lnTo>
                    <a:pt x="10" y="69"/>
                  </a:lnTo>
                  <a:lnTo>
                    <a:pt x="8" y="66"/>
                  </a:lnTo>
                  <a:lnTo>
                    <a:pt x="6" y="63"/>
                  </a:lnTo>
                  <a:lnTo>
                    <a:pt x="4" y="60"/>
                  </a:lnTo>
                  <a:lnTo>
                    <a:pt x="3" y="57"/>
                  </a:lnTo>
                  <a:lnTo>
                    <a:pt x="2" y="53"/>
                  </a:lnTo>
                  <a:lnTo>
                    <a:pt x="1" y="49"/>
                  </a:lnTo>
                  <a:lnTo>
                    <a:pt x="0" y="44"/>
                  </a:lnTo>
                  <a:lnTo>
                    <a:pt x="0" y="39"/>
                  </a:lnTo>
                  <a:lnTo>
                    <a:pt x="0" y="34"/>
                  </a:lnTo>
                  <a:lnTo>
                    <a:pt x="1" y="30"/>
                  </a:lnTo>
                  <a:lnTo>
                    <a:pt x="2" y="26"/>
                  </a:lnTo>
                  <a:lnTo>
                    <a:pt x="3" y="22"/>
                  </a:lnTo>
                  <a:lnTo>
                    <a:pt x="4" y="18"/>
                  </a:lnTo>
                  <a:lnTo>
                    <a:pt x="6" y="15"/>
                  </a:lnTo>
                  <a:lnTo>
                    <a:pt x="8" y="12"/>
                  </a:lnTo>
                  <a:lnTo>
                    <a:pt x="10" y="9"/>
                  </a:lnTo>
                  <a:lnTo>
                    <a:pt x="13" y="7"/>
                  </a:lnTo>
                  <a:lnTo>
                    <a:pt x="16" y="5"/>
                  </a:lnTo>
                  <a:lnTo>
                    <a:pt x="18" y="4"/>
                  </a:lnTo>
                  <a:lnTo>
                    <a:pt x="21" y="2"/>
                  </a:lnTo>
                  <a:lnTo>
                    <a:pt x="24" y="1"/>
                  </a:lnTo>
                  <a:lnTo>
                    <a:pt x="27" y="1"/>
                  </a:lnTo>
                  <a:lnTo>
                    <a:pt x="31" y="0"/>
                  </a:lnTo>
                  <a:lnTo>
                    <a:pt x="34" y="0"/>
                  </a:lnTo>
                  <a:lnTo>
                    <a:pt x="37" y="0"/>
                  </a:lnTo>
                  <a:lnTo>
                    <a:pt x="41" y="1"/>
                  </a:lnTo>
                  <a:lnTo>
                    <a:pt x="44" y="1"/>
                  </a:lnTo>
                  <a:lnTo>
                    <a:pt x="47" y="2"/>
                  </a:lnTo>
                  <a:lnTo>
                    <a:pt x="50" y="4"/>
                  </a:lnTo>
                  <a:lnTo>
                    <a:pt x="52" y="5"/>
                  </a:lnTo>
                  <a:lnTo>
                    <a:pt x="55" y="7"/>
                  </a:lnTo>
                  <a:lnTo>
                    <a:pt x="58" y="9"/>
                  </a:lnTo>
                  <a:lnTo>
                    <a:pt x="60" y="12"/>
                  </a:lnTo>
                  <a:lnTo>
                    <a:pt x="62" y="15"/>
                  </a:lnTo>
                  <a:lnTo>
                    <a:pt x="63" y="18"/>
                  </a:lnTo>
                  <a:lnTo>
                    <a:pt x="65" y="22"/>
                  </a:lnTo>
                  <a:lnTo>
                    <a:pt x="66" y="26"/>
                  </a:lnTo>
                  <a:lnTo>
                    <a:pt x="67" y="30"/>
                  </a:lnTo>
                  <a:lnTo>
                    <a:pt x="68" y="34"/>
                  </a:lnTo>
                  <a:lnTo>
                    <a:pt x="68" y="39"/>
                  </a:lnTo>
                  <a:lnTo>
                    <a:pt x="68" y="44"/>
                  </a:lnTo>
                  <a:lnTo>
                    <a:pt x="67" y="49"/>
                  </a:lnTo>
                  <a:lnTo>
                    <a:pt x="66" y="53"/>
                  </a:lnTo>
                  <a:lnTo>
                    <a:pt x="65" y="57"/>
                  </a:lnTo>
                  <a:lnTo>
                    <a:pt x="63" y="60"/>
                  </a:lnTo>
                  <a:lnTo>
                    <a:pt x="62" y="63"/>
                  </a:lnTo>
                  <a:lnTo>
                    <a:pt x="60" y="66"/>
                  </a:lnTo>
                  <a:lnTo>
                    <a:pt x="58" y="69"/>
                  </a:lnTo>
                  <a:lnTo>
                    <a:pt x="55" y="71"/>
                  </a:lnTo>
                  <a:lnTo>
                    <a:pt x="52" y="73"/>
                  </a:lnTo>
                  <a:lnTo>
                    <a:pt x="50" y="75"/>
                  </a:lnTo>
                  <a:lnTo>
                    <a:pt x="47" y="76"/>
                  </a:lnTo>
                  <a:lnTo>
                    <a:pt x="44" y="77"/>
                  </a:lnTo>
                  <a:lnTo>
                    <a:pt x="41" y="78"/>
                  </a:lnTo>
                  <a:lnTo>
                    <a:pt x="37" y="78"/>
                  </a:lnTo>
                  <a:lnTo>
                    <a:pt x="34" y="78"/>
                  </a:lnTo>
                  <a:close/>
                  <a:moveTo>
                    <a:pt x="34" y="17"/>
                  </a:moveTo>
                  <a:lnTo>
                    <a:pt x="32" y="17"/>
                  </a:lnTo>
                  <a:lnTo>
                    <a:pt x="29" y="17"/>
                  </a:lnTo>
                  <a:lnTo>
                    <a:pt x="28" y="18"/>
                  </a:lnTo>
                  <a:lnTo>
                    <a:pt x="26" y="19"/>
                  </a:lnTo>
                  <a:lnTo>
                    <a:pt x="24" y="20"/>
                  </a:lnTo>
                  <a:lnTo>
                    <a:pt x="23" y="21"/>
                  </a:lnTo>
                  <a:lnTo>
                    <a:pt x="22" y="23"/>
                  </a:lnTo>
                  <a:lnTo>
                    <a:pt x="21" y="24"/>
                  </a:lnTo>
                  <a:lnTo>
                    <a:pt x="20" y="26"/>
                  </a:lnTo>
                  <a:lnTo>
                    <a:pt x="19" y="28"/>
                  </a:lnTo>
                  <a:lnTo>
                    <a:pt x="19" y="30"/>
                  </a:lnTo>
                  <a:lnTo>
                    <a:pt x="19" y="32"/>
                  </a:lnTo>
                  <a:lnTo>
                    <a:pt x="18" y="34"/>
                  </a:lnTo>
                  <a:lnTo>
                    <a:pt x="18" y="35"/>
                  </a:lnTo>
                  <a:lnTo>
                    <a:pt x="18" y="37"/>
                  </a:lnTo>
                  <a:lnTo>
                    <a:pt x="18" y="39"/>
                  </a:lnTo>
                  <a:lnTo>
                    <a:pt x="18" y="41"/>
                  </a:lnTo>
                  <a:lnTo>
                    <a:pt x="18" y="43"/>
                  </a:lnTo>
                  <a:lnTo>
                    <a:pt x="18" y="45"/>
                  </a:lnTo>
                  <a:lnTo>
                    <a:pt x="19" y="47"/>
                  </a:lnTo>
                  <a:lnTo>
                    <a:pt x="19" y="49"/>
                  </a:lnTo>
                  <a:lnTo>
                    <a:pt x="19" y="51"/>
                  </a:lnTo>
                  <a:lnTo>
                    <a:pt x="20" y="52"/>
                  </a:lnTo>
                  <a:lnTo>
                    <a:pt x="21" y="54"/>
                  </a:lnTo>
                  <a:lnTo>
                    <a:pt x="22" y="56"/>
                  </a:lnTo>
                  <a:lnTo>
                    <a:pt x="23" y="57"/>
                  </a:lnTo>
                  <a:lnTo>
                    <a:pt x="24" y="59"/>
                  </a:lnTo>
                  <a:lnTo>
                    <a:pt x="26" y="60"/>
                  </a:lnTo>
                  <a:lnTo>
                    <a:pt x="28" y="61"/>
                  </a:lnTo>
                  <a:lnTo>
                    <a:pt x="29" y="61"/>
                  </a:lnTo>
                  <a:lnTo>
                    <a:pt x="32" y="62"/>
                  </a:lnTo>
                  <a:lnTo>
                    <a:pt x="34" y="62"/>
                  </a:lnTo>
                  <a:lnTo>
                    <a:pt x="36" y="62"/>
                  </a:lnTo>
                  <a:lnTo>
                    <a:pt x="38" y="61"/>
                  </a:lnTo>
                  <a:lnTo>
                    <a:pt x="40" y="61"/>
                  </a:lnTo>
                  <a:lnTo>
                    <a:pt x="42" y="60"/>
                  </a:lnTo>
                  <a:lnTo>
                    <a:pt x="44" y="59"/>
                  </a:lnTo>
                  <a:lnTo>
                    <a:pt x="45" y="57"/>
                  </a:lnTo>
                  <a:lnTo>
                    <a:pt x="46" y="56"/>
                  </a:lnTo>
                  <a:lnTo>
                    <a:pt x="47" y="54"/>
                  </a:lnTo>
                  <a:lnTo>
                    <a:pt x="48" y="52"/>
                  </a:lnTo>
                  <a:lnTo>
                    <a:pt x="48" y="51"/>
                  </a:lnTo>
                  <a:lnTo>
                    <a:pt x="49" y="49"/>
                  </a:lnTo>
                  <a:lnTo>
                    <a:pt x="49" y="47"/>
                  </a:lnTo>
                  <a:lnTo>
                    <a:pt x="50" y="45"/>
                  </a:lnTo>
                  <a:lnTo>
                    <a:pt x="50" y="43"/>
                  </a:lnTo>
                  <a:lnTo>
                    <a:pt x="50" y="41"/>
                  </a:lnTo>
                  <a:lnTo>
                    <a:pt x="50" y="39"/>
                  </a:lnTo>
                  <a:lnTo>
                    <a:pt x="50" y="37"/>
                  </a:lnTo>
                  <a:lnTo>
                    <a:pt x="50" y="35"/>
                  </a:lnTo>
                  <a:lnTo>
                    <a:pt x="50" y="34"/>
                  </a:lnTo>
                  <a:lnTo>
                    <a:pt x="49" y="32"/>
                  </a:lnTo>
                  <a:lnTo>
                    <a:pt x="49" y="30"/>
                  </a:lnTo>
                  <a:lnTo>
                    <a:pt x="48" y="28"/>
                  </a:lnTo>
                  <a:lnTo>
                    <a:pt x="48" y="26"/>
                  </a:lnTo>
                  <a:lnTo>
                    <a:pt x="47" y="24"/>
                  </a:lnTo>
                  <a:lnTo>
                    <a:pt x="46" y="23"/>
                  </a:lnTo>
                  <a:lnTo>
                    <a:pt x="45" y="21"/>
                  </a:lnTo>
                  <a:lnTo>
                    <a:pt x="44" y="20"/>
                  </a:lnTo>
                  <a:lnTo>
                    <a:pt x="42" y="19"/>
                  </a:lnTo>
                  <a:lnTo>
                    <a:pt x="40" y="18"/>
                  </a:lnTo>
                  <a:lnTo>
                    <a:pt x="38" y="17"/>
                  </a:lnTo>
                  <a:lnTo>
                    <a:pt x="36" y="17"/>
                  </a:lnTo>
                  <a:lnTo>
                    <a:pt x="34" y="17"/>
                  </a:lnTo>
                  <a:close/>
                </a:path>
              </a:pathLst>
            </a:custGeom>
            <a:solidFill>
              <a:srgbClr val="FFFFFF"/>
            </a:solidFill>
            <a:ln w="9525">
              <a:noFill/>
              <a:round/>
              <a:headEnd/>
              <a:tailEnd/>
            </a:ln>
          </p:spPr>
          <p:txBody>
            <a:bodyPr/>
            <a:lstStyle/>
            <a:p>
              <a:endParaRPr lang="en-US"/>
            </a:p>
          </p:txBody>
        </p:sp>
        <p:sp>
          <p:nvSpPr>
            <p:cNvPr id="301" name="Freeform 301"/>
            <p:cNvSpPr>
              <a:spLocks/>
            </p:cNvSpPr>
            <p:nvPr/>
          </p:nvSpPr>
          <p:spPr bwMode="auto">
            <a:xfrm>
              <a:off x="2742" y="2551"/>
              <a:ext cx="95" cy="77"/>
            </a:xfrm>
            <a:custGeom>
              <a:avLst/>
              <a:gdLst/>
              <a:ahLst/>
              <a:cxnLst>
                <a:cxn ang="0">
                  <a:pos x="77" y="31"/>
                </a:cxn>
                <a:cxn ang="0">
                  <a:pos x="77" y="26"/>
                </a:cxn>
                <a:cxn ang="0">
                  <a:pos x="75" y="22"/>
                </a:cxn>
                <a:cxn ang="0">
                  <a:pos x="74" y="19"/>
                </a:cxn>
                <a:cxn ang="0">
                  <a:pos x="71" y="17"/>
                </a:cxn>
                <a:cxn ang="0">
                  <a:pos x="69" y="17"/>
                </a:cxn>
                <a:cxn ang="0">
                  <a:pos x="65" y="17"/>
                </a:cxn>
                <a:cxn ang="0">
                  <a:pos x="61" y="18"/>
                </a:cxn>
                <a:cxn ang="0">
                  <a:pos x="58" y="21"/>
                </a:cxn>
                <a:cxn ang="0">
                  <a:pos x="57" y="24"/>
                </a:cxn>
                <a:cxn ang="0">
                  <a:pos x="56" y="29"/>
                </a:cxn>
                <a:cxn ang="0">
                  <a:pos x="56" y="77"/>
                </a:cxn>
                <a:cxn ang="0">
                  <a:pos x="38" y="30"/>
                </a:cxn>
                <a:cxn ang="0">
                  <a:pos x="38" y="27"/>
                </a:cxn>
                <a:cxn ang="0">
                  <a:pos x="38" y="23"/>
                </a:cxn>
                <a:cxn ang="0">
                  <a:pos x="36" y="20"/>
                </a:cxn>
                <a:cxn ang="0">
                  <a:pos x="33" y="17"/>
                </a:cxn>
                <a:cxn ang="0">
                  <a:pos x="28" y="17"/>
                </a:cxn>
                <a:cxn ang="0">
                  <a:pos x="24" y="17"/>
                </a:cxn>
                <a:cxn ang="0">
                  <a:pos x="21" y="19"/>
                </a:cxn>
                <a:cxn ang="0">
                  <a:pos x="19" y="22"/>
                </a:cxn>
                <a:cxn ang="0">
                  <a:pos x="18" y="25"/>
                </a:cxn>
                <a:cxn ang="0">
                  <a:pos x="17" y="30"/>
                </a:cxn>
                <a:cxn ang="0">
                  <a:pos x="0" y="77"/>
                </a:cxn>
                <a:cxn ang="0">
                  <a:pos x="17" y="13"/>
                </a:cxn>
                <a:cxn ang="0">
                  <a:pos x="18" y="11"/>
                </a:cxn>
                <a:cxn ang="0">
                  <a:pos x="20" y="8"/>
                </a:cxn>
                <a:cxn ang="0">
                  <a:pos x="23" y="4"/>
                </a:cxn>
                <a:cxn ang="0">
                  <a:pos x="26" y="2"/>
                </a:cxn>
                <a:cxn ang="0">
                  <a:pos x="31" y="0"/>
                </a:cxn>
                <a:cxn ang="0">
                  <a:pos x="37" y="0"/>
                </a:cxn>
                <a:cxn ang="0">
                  <a:pos x="42" y="1"/>
                </a:cxn>
                <a:cxn ang="0">
                  <a:pos x="46" y="2"/>
                </a:cxn>
                <a:cxn ang="0">
                  <a:pos x="49" y="5"/>
                </a:cxn>
                <a:cxn ang="0">
                  <a:pos x="51" y="8"/>
                </a:cxn>
                <a:cxn ang="0">
                  <a:pos x="54" y="12"/>
                </a:cxn>
                <a:cxn ang="0">
                  <a:pos x="55" y="9"/>
                </a:cxn>
                <a:cxn ang="0">
                  <a:pos x="58" y="6"/>
                </a:cxn>
                <a:cxn ang="0">
                  <a:pos x="61" y="4"/>
                </a:cxn>
                <a:cxn ang="0">
                  <a:pos x="65" y="1"/>
                </a:cxn>
                <a:cxn ang="0">
                  <a:pos x="70" y="0"/>
                </a:cxn>
                <a:cxn ang="0">
                  <a:pos x="76" y="0"/>
                </a:cxn>
                <a:cxn ang="0">
                  <a:pos x="83" y="2"/>
                </a:cxn>
                <a:cxn ang="0">
                  <a:pos x="88" y="6"/>
                </a:cxn>
                <a:cxn ang="0">
                  <a:pos x="92" y="12"/>
                </a:cxn>
                <a:cxn ang="0">
                  <a:pos x="94" y="19"/>
                </a:cxn>
                <a:cxn ang="0">
                  <a:pos x="95" y="77"/>
                </a:cxn>
              </a:cxnLst>
              <a:rect l="0" t="0" r="r" b="b"/>
              <a:pathLst>
                <a:path w="95" h="77">
                  <a:moveTo>
                    <a:pt x="95" y="77"/>
                  </a:moveTo>
                  <a:lnTo>
                    <a:pt x="77" y="77"/>
                  </a:lnTo>
                  <a:lnTo>
                    <a:pt x="77" y="31"/>
                  </a:lnTo>
                  <a:lnTo>
                    <a:pt x="77" y="29"/>
                  </a:lnTo>
                  <a:lnTo>
                    <a:pt x="77" y="27"/>
                  </a:lnTo>
                  <a:lnTo>
                    <a:pt x="77" y="26"/>
                  </a:lnTo>
                  <a:lnTo>
                    <a:pt x="76" y="24"/>
                  </a:lnTo>
                  <a:lnTo>
                    <a:pt x="76" y="23"/>
                  </a:lnTo>
                  <a:lnTo>
                    <a:pt x="75" y="22"/>
                  </a:lnTo>
                  <a:lnTo>
                    <a:pt x="75" y="21"/>
                  </a:lnTo>
                  <a:lnTo>
                    <a:pt x="74" y="20"/>
                  </a:lnTo>
                  <a:lnTo>
                    <a:pt x="74" y="19"/>
                  </a:lnTo>
                  <a:lnTo>
                    <a:pt x="73" y="18"/>
                  </a:lnTo>
                  <a:lnTo>
                    <a:pt x="72" y="18"/>
                  </a:lnTo>
                  <a:lnTo>
                    <a:pt x="71" y="17"/>
                  </a:lnTo>
                  <a:lnTo>
                    <a:pt x="70" y="17"/>
                  </a:lnTo>
                  <a:lnTo>
                    <a:pt x="70" y="17"/>
                  </a:lnTo>
                  <a:lnTo>
                    <a:pt x="69" y="17"/>
                  </a:lnTo>
                  <a:lnTo>
                    <a:pt x="68" y="17"/>
                  </a:lnTo>
                  <a:lnTo>
                    <a:pt x="66" y="17"/>
                  </a:lnTo>
                  <a:lnTo>
                    <a:pt x="65" y="17"/>
                  </a:lnTo>
                  <a:lnTo>
                    <a:pt x="63" y="17"/>
                  </a:lnTo>
                  <a:lnTo>
                    <a:pt x="62" y="18"/>
                  </a:lnTo>
                  <a:lnTo>
                    <a:pt x="61" y="18"/>
                  </a:lnTo>
                  <a:lnTo>
                    <a:pt x="60" y="19"/>
                  </a:lnTo>
                  <a:lnTo>
                    <a:pt x="59" y="20"/>
                  </a:lnTo>
                  <a:lnTo>
                    <a:pt x="58" y="21"/>
                  </a:lnTo>
                  <a:lnTo>
                    <a:pt x="58" y="22"/>
                  </a:lnTo>
                  <a:lnTo>
                    <a:pt x="57" y="23"/>
                  </a:lnTo>
                  <a:lnTo>
                    <a:pt x="57" y="24"/>
                  </a:lnTo>
                  <a:lnTo>
                    <a:pt x="56" y="26"/>
                  </a:lnTo>
                  <a:lnTo>
                    <a:pt x="56" y="27"/>
                  </a:lnTo>
                  <a:lnTo>
                    <a:pt x="56" y="29"/>
                  </a:lnTo>
                  <a:lnTo>
                    <a:pt x="56" y="30"/>
                  </a:lnTo>
                  <a:lnTo>
                    <a:pt x="56" y="32"/>
                  </a:lnTo>
                  <a:lnTo>
                    <a:pt x="56" y="77"/>
                  </a:lnTo>
                  <a:lnTo>
                    <a:pt x="39" y="77"/>
                  </a:lnTo>
                  <a:lnTo>
                    <a:pt x="39" y="32"/>
                  </a:lnTo>
                  <a:lnTo>
                    <a:pt x="38" y="30"/>
                  </a:lnTo>
                  <a:lnTo>
                    <a:pt x="38" y="29"/>
                  </a:lnTo>
                  <a:lnTo>
                    <a:pt x="38" y="28"/>
                  </a:lnTo>
                  <a:lnTo>
                    <a:pt x="38" y="27"/>
                  </a:lnTo>
                  <a:lnTo>
                    <a:pt x="38" y="25"/>
                  </a:lnTo>
                  <a:lnTo>
                    <a:pt x="38" y="24"/>
                  </a:lnTo>
                  <a:lnTo>
                    <a:pt x="38" y="23"/>
                  </a:lnTo>
                  <a:lnTo>
                    <a:pt x="37" y="22"/>
                  </a:lnTo>
                  <a:lnTo>
                    <a:pt x="37" y="21"/>
                  </a:lnTo>
                  <a:lnTo>
                    <a:pt x="36" y="20"/>
                  </a:lnTo>
                  <a:lnTo>
                    <a:pt x="35" y="19"/>
                  </a:lnTo>
                  <a:lnTo>
                    <a:pt x="34" y="18"/>
                  </a:lnTo>
                  <a:lnTo>
                    <a:pt x="33" y="17"/>
                  </a:lnTo>
                  <a:lnTo>
                    <a:pt x="31" y="17"/>
                  </a:lnTo>
                  <a:lnTo>
                    <a:pt x="30" y="17"/>
                  </a:lnTo>
                  <a:lnTo>
                    <a:pt x="28" y="17"/>
                  </a:lnTo>
                  <a:lnTo>
                    <a:pt x="27" y="17"/>
                  </a:lnTo>
                  <a:lnTo>
                    <a:pt x="25" y="17"/>
                  </a:lnTo>
                  <a:lnTo>
                    <a:pt x="24" y="17"/>
                  </a:lnTo>
                  <a:lnTo>
                    <a:pt x="23" y="18"/>
                  </a:lnTo>
                  <a:lnTo>
                    <a:pt x="22" y="18"/>
                  </a:lnTo>
                  <a:lnTo>
                    <a:pt x="21" y="19"/>
                  </a:lnTo>
                  <a:lnTo>
                    <a:pt x="20" y="20"/>
                  </a:lnTo>
                  <a:lnTo>
                    <a:pt x="20" y="21"/>
                  </a:lnTo>
                  <a:lnTo>
                    <a:pt x="19" y="22"/>
                  </a:lnTo>
                  <a:lnTo>
                    <a:pt x="18" y="23"/>
                  </a:lnTo>
                  <a:lnTo>
                    <a:pt x="18" y="24"/>
                  </a:lnTo>
                  <a:lnTo>
                    <a:pt x="18" y="25"/>
                  </a:lnTo>
                  <a:lnTo>
                    <a:pt x="18" y="27"/>
                  </a:lnTo>
                  <a:lnTo>
                    <a:pt x="17" y="28"/>
                  </a:lnTo>
                  <a:lnTo>
                    <a:pt x="17" y="30"/>
                  </a:lnTo>
                  <a:lnTo>
                    <a:pt x="17" y="31"/>
                  </a:lnTo>
                  <a:lnTo>
                    <a:pt x="17" y="77"/>
                  </a:lnTo>
                  <a:lnTo>
                    <a:pt x="0" y="77"/>
                  </a:lnTo>
                  <a:lnTo>
                    <a:pt x="0" y="2"/>
                  </a:lnTo>
                  <a:lnTo>
                    <a:pt x="17" y="2"/>
                  </a:lnTo>
                  <a:lnTo>
                    <a:pt x="17" y="13"/>
                  </a:lnTo>
                  <a:lnTo>
                    <a:pt x="17" y="13"/>
                  </a:lnTo>
                  <a:lnTo>
                    <a:pt x="17" y="12"/>
                  </a:lnTo>
                  <a:lnTo>
                    <a:pt x="18" y="11"/>
                  </a:lnTo>
                  <a:lnTo>
                    <a:pt x="18" y="10"/>
                  </a:lnTo>
                  <a:lnTo>
                    <a:pt x="19" y="9"/>
                  </a:lnTo>
                  <a:lnTo>
                    <a:pt x="20" y="8"/>
                  </a:lnTo>
                  <a:lnTo>
                    <a:pt x="21" y="7"/>
                  </a:lnTo>
                  <a:lnTo>
                    <a:pt x="21" y="6"/>
                  </a:lnTo>
                  <a:lnTo>
                    <a:pt x="23" y="4"/>
                  </a:lnTo>
                  <a:lnTo>
                    <a:pt x="24" y="4"/>
                  </a:lnTo>
                  <a:lnTo>
                    <a:pt x="25" y="3"/>
                  </a:lnTo>
                  <a:lnTo>
                    <a:pt x="26" y="2"/>
                  </a:lnTo>
                  <a:lnTo>
                    <a:pt x="28" y="1"/>
                  </a:lnTo>
                  <a:lnTo>
                    <a:pt x="30" y="1"/>
                  </a:lnTo>
                  <a:lnTo>
                    <a:pt x="31" y="0"/>
                  </a:lnTo>
                  <a:lnTo>
                    <a:pt x="33" y="0"/>
                  </a:lnTo>
                  <a:lnTo>
                    <a:pt x="36" y="0"/>
                  </a:lnTo>
                  <a:lnTo>
                    <a:pt x="37" y="0"/>
                  </a:lnTo>
                  <a:lnTo>
                    <a:pt x="39" y="0"/>
                  </a:lnTo>
                  <a:lnTo>
                    <a:pt x="40" y="0"/>
                  </a:lnTo>
                  <a:lnTo>
                    <a:pt x="42" y="1"/>
                  </a:lnTo>
                  <a:lnTo>
                    <a:pt x="43" y="1"/>
                  </a:lnTo>
                  <a:lnTo>
                    <a:pt x="44" y="2"/>
                  </a:lnTo>
                  <a:lnTo>
                    <a:pt x="46" y="2"/>
                  </a:lnTo>
                  <a:lnTo>
                    <a:pt x="47" y="3"/>
                  </a:lnTo>
                  <a:lnTo>
                    <a:pt x="48" y="4"/>
                  </a:lnTo>
                  <a:lnTo>
                    <a:pt x="49" y="5"/>
                  </a:lnTo>
                  <a:lnTo>
                    <a:pt x="49" y="6"/>
                  </a:lnTo>
                  <a:lnTo>
                    <a:pt x="50" y="7"/>
                  </a:lnTo>
                  <a:lnTo>
                    <a:pt x="51" y="8"/>
                  </a:lnTo>
                  <a:lnTo>
                    <a:pt x="52" y="9"/>
                  </a:lnTo>
                  <a:lnTo>
                    <a:pt x="53" y="10"/>
                  </a:lnTo>
                  <a:lnTo>
                    <a:pt x="54" y="12"/>
                  </a:lnTo>
                  <a:lnTo>
                    <a:pt x="54" y="11"/>
                  </a:lnTo>
                  <a:lnTo>
                    <a:pt x="55" y="10"/>
                  </a:lnTo>
                  <a:lnTo>
                    <a:pt x="55" y="9"/>
                  </a:lnTo>
                  <a:lnTo>
                    <a:pt x="56" y="8"/>
                  </a:lnTo>
                  <a:lnTo>
                    <a:pt x="57" y="8"/>
                  </a:lnTo>
                  <a:lnTo>
                    <a:pt x="58" y="6"/>
                  </a:lnTo>
                  <a:lnTo>
                    <a:pt x="58" y="6"/>
                  </a:lnTo>
                  <a:lnTo>
                    <a:pt x="60" y="4"/>
                  </a:lnTo>
                  <a:lnTo>
                    <a:pt x="61" y="4"/>
                  </a:lnTo>
                  <a:lnTo>
                    <a:pt x="62" y="3"/>
                  </a:lnTo>
                  <a:lnTo>
                    <a:pt x="63" y="2"/>
                  </a:lnTo>
                  <a:lnTo>
                    <a:pt x="65" y="1"/>
                  </a:lnTo>
                  <a:lnTo>
                    <a:pt x="66" y="1"/>
                  </a:lnTo>
                  <a:lnTo>
                    <a:pt x="68" y="0"/>
                  </a:lnTo>
                  <a:lnTo>
                    <a:pt x="70" y="0"/>
                  </a:lnTo>
                  <a:lnTo>
                    <a:pt x="72" y="0"/>
                  </a:lnTo>
                  <a:lnTo>
                    <a:pt x="74" y="0"/>
                  </a:lnTo>
                  <a:lnTo>
                    <a:pt x="76" y="0"/>
                  </a:lnTo>
                  <a:lnTo>
                    <a:pt x="78" y="1"/>
                  </a:lnTo>
                  <a:lnTo>
                    <a:pt x="81" y="1"/>
                  </a:lnTo>
                  <a:lnTo>
                    <a:pt x="83" y="2"/>
                  </a:lnTo>
                  <a:lnTo>
                    <a:pt x="85" y="4"/>
                  </a:lnTo>
                  <a:lnTo>
                    <a:pt x="86" y="5"/>
                  </a:lnTo>
                  <a:lnTo>
                    <a:pt x="88" y="6"/>
                  </a:lnTo>
                  <a:lnTo>
                    <a:pt x="89" y="8"/>
                  </a:lnTo>
                  <a:lnTo>
                    <a:pt x="91" y="10"/>
                  </a:lnTo>
                  <a:lnTo>
                    <a:pt x="92" y="12"/>
                  </a:lnTo>
                  <a:lnTo>
                    <a:pt x="93" y="14"/>
                  </a:lnTo>
                  <a:lnTo>
                    <a:pt x="94" y="17"/>
                  </a:lnTo>
                  <a:lnTo>
                    <a:pt x="94" y="19"/>
                  </a:lnTo>
                  <a:lnTo>
                    <a:pt x="94" y="22"/>
                  </a:lnTo>
                  <a:lnTo>
                    <a:pt x="95" y="25"/>
                  </a:lnTo>
                  <a:lnTo>
                    <a:pt x="95" y="77"/>
                  </a:lnTo>
                  <a:close/>
                </a:path>
              </a:pathLst>
            </a:custGeom>
            <a:solidFill>
              <a:srgbClr val="FFFFFF"/>
            </a:solidFill>
            <a:ln w="9525">
              <a:noFill/>
              <a:round/>
              <a:headEnd/>
              <a:tailEnd/>
            </a:ln>
          </p:spPr>
          <p:txBody>
            <a:bodyPr/>
            <a:lstStyle/>
            <a:p>
              <a:endParaRPr lang="en-US"/>
            </a:p>
          </p:txBody>
        </p:sp>
        <p:sp>
          <p:nvSpPr>
            <p:cNvPr id="302" name="Freeform 302"/>
            <p:cNvSpPr>
              <a:spLocks/>
            </p:cNvSpPr>
            <p:nvPr/>
          </p:nvSpPr>
          <p:spPr bwMode="auto">
            <a:xfrm>
              <a:off x="2852" y="2551"/>
              <a:ext cx="95" cy="77"/>
            </a:xfrm>
            <a:custGeom>
              <a:avLst/>
              <a:gdLst/>
              <a:ahLst/>
              <a:cxnLst>
                <a:cxn ang="0">
                  <a:pos x="78" y="31"/>
                </a:cxn>
                <a:cxn ang="0">
                  <a:pos x="77" y="26"/>
                </a:cxn>
                <a:cxn ang="0">
                  <a:pos x="76" y="22"/>
                </a:cxn>
                <a:cxn ang="0">
                  <a:pos x="74" y="19"/>
                </a:cxn>
                <a:cxn ang="0">
                  <a:pos x="72" y="17"/>
                </a:cxn>
                <a:cxn ang="0">
                  <a:pos x="69" y="17"/>
                </a:cxn>
                <a:cxn ang="0">
                  <a:pos x="65" y="17"/>
                </a:cxn>
                <a:cxn ang="0">
                  <a:pos x="62" y="18"/>
                </a:cxn>
                <a:cxn ang="0">
                  <a:pos x="59" y="21"/>
                </a:cxn>
                <a:cxn ang="0">
                  <a:pos x="57" y="24"/>
                </a:cxn>
                <a:cxn ang="0">
                  <a:pos x="56" y="29"/>
                </a:cxn>
                <a:cxn ang="0">
                  <a:pos x="56" y="77"/>
                </a:cxn>
                <a:cxn ang="0">
                  <a:pos x="39" y="30"/>
                </a:cxn>
                <a:cxn ang="0">
                  <a:pos x="39" y="27"/>
                </a:cxn>
                <a:cxn ang="0">
                  <a:pos x="38" y="23"/>
                </a:cxn>
                <a:cxn ang="0">
                  <a:pos x="36" y="20"/>
                </a:cxn>
                <a:cxn ang="0">
                  <a:pos x="33" y="17"/>
                </a:cxn>
                <a:cxn ang="0">
                  <a:pos x="29" y="17"/>
                </a:cxn>
                <a:cxn ang="0">
                  <a:pos x="24" y="17"/>
                </a:cxn>
                <a:cxn ang="0">
                  <a:pos x="21" y="19"/>
                </a:cxn>
                <a:cxn ang="0">
                  <a:pos x="19" y="22"/>
                </a:cxn>
                <a:cxn ang="0">
                  <a:pos x="18" y="25"/>
                </a:cxn>
                <a:cxn ang="0">
                  <a:pos x="18" y="30"/>
                </a:cxn>
                <a:cxn ang="0">
                  <a:pos x="0" y="77"/>
                </a:cxn>
                <a:cxn ang="0">
                  <a:pos x="17" y="13"/>
                </a:cxn>
                <a:cxn ang="0">
                  <a:pos x="18" y="11"/>
                </a:cxn>
                <a:cxn ang="0">
                  <a:pos x="20" y="8"/>
                </a:cxn>
                <a:cxn ang="0">
                  <a:pos x="23" y="4"/>
                </a:cxn>
                <a:cxn ang="0">
                  <a:pos x="27" y="2"/>
                </a:cxn>
                <a:cxn ang="0">
                  <a:pos x="32" y="0"/>
                </a:cxn>
                <a:cxn ang="0">
                  <a:pos x="38" y="0"/>
                </a:cxn>
                <a:cxn ang="0">
                  <a:pos x="42" y="1"/>
                </a:cxn>
                <a:cxn ang="0">
                  <a:pos x="46" y="2"/>
                </a:cxn>
                <a:cxn ang="0">
                  <a:pos x="49" y="5"/>
                </a:cxn>
                <a:cxn ang="0">
                  <a:pos x="52" y="8"/>
                </a:cxn>
                <a:cxn ang="0">
                  <a:pos x="54" y="12"/>
                </a:cxn>
                <a:cxn ang="0">
                  <a:pos x="56" y="9"/>
                </a:cxn>
                <a:cxn ang="0">
                  <a:pos x="58" y="6"/>
                </a:cxn>
                <a:cxn ang="0">
                  <a:pos x="61" y="4"/>
                </a:cxn>
                <a:cxn ang="0">
                  <a:pos x="65" y="1"/>
                </a:cxn>
                <a:cxn ang="0">
                  <a:pos x="70" y="0"/>
                </a:cxn>
                <a:cxn ang="0">
                  <a:pos x="77" y="0"/>
                </a:cxn>
                <a:cxn ang="0">
                  <a:pos x="83" y="2"/>
                </a:cxn>
                <a:cxn ang="0">
                  <a:pos x="88" y="6"/>
                </a:cxn>
                <a:cxn ang="0">
                  <a:pos x="92" y="12"/>
                </a:cxn>
                <a:cxn ang="0">
                  <a:pos x="95" y="19"/>
                </a:cxn>
                <a:cxn ang="0">
                  <a:pos x="95" y="77"/>
                </a:cxn>
              </a:cxnLst>
              <a:rect l="0" t="0" r="r" b="b"/>
              <a:pathLst>
                <a:path w="95" h="77">
                  <a:moveTo>
                    <a:pt x="95" y="77"/>
                  </a:moveTo>
                  <a:lnTo>
                    <a:pt x="78" y="77"/>
                  </a:lnTo>
                  <a:lnTo>
                    <a:pt x="78" y="31"/>
                  </a:lnTo>
                  <a:lnTo>
                    <a:pt x="78" y="29"/>
                  </a:lnTo>
                  <a:lnTo>
                    <a:pt x="77" y="27"/>
                  </a:lnTo>
                  <a:lnTo>
                    <a:pt x="77" y="26"/>
                  </a:lnTo>
                  <a:lnTo>
                    <a:pt x="77" y="24"/>
                  </a:lnTo>
                  <a:lnTo>
                    <a:pt x="76" y="23"/>
                  </a:lnTo>
                  <a:lnTo>
                    <a:pt x="76" y="22"/>
                  </a:lnTo>
                  <a:lnTo>
                    <a:pt x="75" y="21"/>
                  </a:lnTo>
                  <a:lnTo>
                    <a:pt x="75" y="20"/>
                  </a:lnTo>
                  <a:lnTo>
                    <a:pt x="74" y="19"/>
                  </a:lnTo>
                  <a:lnTo>
                    <a:pt x="73" y="18"/>
                  </a:lnTo>
                  <a:lnTo>
                    <a:pt x="73" y="18"/>
                  </a:lnTo>
                  <a:lnTo>
                    <a:pt x="72" y="17"/>
                  </a:lnTo>
                  <a:lnTo>
                    <a:pt x="71" y="17"/>
                  </a:lnTo>
                  <a:lnTo>
                    <a:pt x="70" y="17"/>
                  </a:lnTo>
                  <a:lnTo>
                    <a:pt x="69" y="17"/>
                  </a:lnTo>
                  <a:lnTo>
                    <a:pt x="68" y="17"/>
                  </a:lnTo>
                  <a:lnTo>
                    <a:pt x="67" y="17"/>
                  </a:lnTo>
                  <a:lnTo>
                    <a:pt x="65" y="17"/>
                  </a:lnTo>
                  <a:lnTo>
                    <a:pt x="64" y="17"/>
                  </a:lnTo>
                  <a:lnTo>
                    <a:pt x="63" y="18"/>
                  </a:lnTo>
                  <a:lnTo>
                    <a:pt x="62" y="18"/>
                  </a:lnTo>
                  <a:lnTo>
                    <a:pt x="61" y="19"/>
                  </a:lnTo>
                  <a:lnTo>
                    <a:pt x="60" y="20"/>
                  </a:lnTo>
                  <a:lnTo>
                    <a:pt x="59" y="21"/>
                  </a:lnTo>
                  <a:lnTo>
                    <a:pt x="58" y="22"/>
                  </a:lnTo>
                  <a:lnTo>
                    <a:pt x="58" y="23"/>
                  </a:lnTo>
                  <a:lnTo>
                    <a:pt x="57" y="24"/>
                  </a:lnTo>
                  <a:lnTo>
                    <a:pt x="57" y="26"/>
                  </a:lnTo>
                  <a:lnTo>
                    <a:pt x="57" y="27"/>
                  </a:lnTo>
                  <a:lnTo>
                    <a:pt x="56" y="29"/>
                  </a:lnTo>
                  <a:lnTo>
                    <a:pt x="56" y="30"/>
                  </a:lnTo>
                  <a:lnTo>
                    <a:pt x="56" y="32"/>
                  </a:lnTo>
                  <a:lnTo>
                    <a:pt x="56" y="77"/>
                  </a:lnTo>
                  <a:lnTo>
                    <a:pt x="39" y="77"/>
                  </a:lnTo>
                  <a:lnTo>
                    <a:pt x="39" y="32"/>
                  </a:lnTo>
                  <a:lnTo>
                    <a:pt x="39" y="30"/>
                  </a:lnTo>
                  <a:lnTo>
                    <a:pt x="39" y="29"/>
                  </a:lnTo>
                  <a:lnTo>
                    <a:pt x="39" y="28"/>
                  </a:lnTo>
                  <a:lnTo>
                    <a:pt x="39" y="27"/>
                  </a:lnTo>
                  <a:lnTo>
                    <a:pt x="39" y="25"/>
                  </a:lnTo>
                  <a:lnTo>
                    <a:pt x="38" y="24"/>
                  </a:lnTo>
                  <a:lnTo>
                    <a:pt x="38" y="23"/>
                  </a:lnTo>
                  <a:lnTo>
                    <a:pt x="38" y="22"/>
                  </a:lnTo>
                  <a:lnTo>
                    <a:pt x="37" y="21"/>
                  </a:lnTo>
                  <a:lnTo>
                    <a:pt x="36" y="20"/>
                  </a:lnTo>
                  <a:lnTo>
                    <a:pt x="36" y="19"/>
                  </a:lnTo>
                  <a:lnTo>
                    <a:pt x="35" y="18"/>
                  </a:lnTo>
                  <a:lnTo>
                    <a:pt x="33" y="17"/>
                  </a:lnTo>
                  <a:lnTo>
                    <a:pt x="32" y="17"/>
                  </a:lnTo>
                  <a:lnTo>
                    <a:pt x="30" y="17"/>
                  </a:lnTo>
                  <a:lnTo>
                    <a:pt x="29" y="17"/>
                  </a:lnTo>
                  <a:lnTo>
                    <a:pt x="27" y="17"/>
                  </a:lnTo>
                  <a:lnTo>
                    <a:pt x="26" y="17"/>
                  </a:lnTo>
                  <a:lnTo>
                    <a:pt x="24" y="17"/>
                  </a:lnTo>
                  <a:lnTo>
                    <a:pt x="23" y="18"/>
                  </a:lnTo>
                  <a:lnTo>
                    <a:pt x="22" y="18"/>
                  </a:lnTo>
                  <a:lnTo>
                    <a:pt x="21" y="19"/>
                  </a:lnTo>
                  <a:lnTo>
                    <a:pt x="21" y="20"/>
                  </a:lnTo>
                  <a:lnTo>
                    <a:pt x="20" y="21"/>
                  </a:lnTo>
                  <a:lnTo>
                    <a:pt x="19" y="22"/>
                  </a:lnTo>
                  <a:lnTo>
                    <a:pt x="19" y="23"/>
                  </a:lnTo>
                  <a:lnTo>
                    <a:pt x="19" y="24"/>
                  </a:lnTo>
                  <a:lnTo>
                    <a:pt x="18" y="25"/>
                  </a:lnTo>
                  <a:lnTo>
                    <a:pt x="18" y="27"/>
                  </a:lnTo>
                  <a:lnTo>
                    <a:pt x="18" y="28"/>
                  </a:lnTo>
                  <a:lnTo>
                    <a:pt x="18" y="30"/>
                  </a:lnTo>
                  <a:lnTo>
                    <a:pt x="18" y="31"/>
                  </a:lnTo>
                  <a:lnTo>
                    <a:pt x="18" y="77"/>
                  </a:lnTo>
                  <a:lnTo>
                    <a:pt x="0" y="77"/>
                  </a:lnTo>
                  <a:lnTo>
                    <a:pt x="0" y="2"/>
                  </a:lnTo>
                  <a:lnTo>
                    <a:pt x="17" y="2"/>
                  </a:lnTo>
                  <a:lnTo>
                    <a:pt x="17" y="13"/>
                  </a:lnTo>
                  <a:lnTo>
                    <a:pt x="17" y="13"/>
                  </a:lnTo>
                  <a:lnTo>
                    <a:pt x="18" y="12"/>
                  </a:lnTo>
                  <a:lnTo>
                    <a:pt x="18" y="11"/>
                  </a:lnTo>
                  <a:lnTo>
                    <a:pt x="19" y="10"/>
                  </a:lnTo>
                  <a:lnTo>
                    <a:pt x="19" y="9"/>
                  </a:lnTo>
                  <a:lnTo>
                    <a:pt x="20" y="8"/>
                  </a:lnTo>
                  <a:lnTo>
                    <a:pt x="21" y="7"/>
                  </a:lnTo>
                  <a:lnTo>
                    <a:pt x="22" y="6"/>
                  </a:lnTo>
                  <a:lnTo>
                    <a:pt x="23" y="4"/>
                  </a:lnTo>
                  <a:lnTo>
                    <a:pt x="24" y="4"/>
                  </a:lnTo>
                  <a:lnTo>
                    <a:pt x="25" y="3"/>
                  </a:lnTo>
                  <a:lnTo>
                    <a:pt x="27" y="2"/>
                  </a:lnTo>
                  <a:lnTo>
                    <a:pt x="28" y="1"/>
                  </a:lnTo>
                  <a:lnTo>
                    <a:pt x="30" y="1"/>
                  </a:lnTo>
                  <a:lnTo>
                    <a:pt x="32" y="0"/>
                  </a:lnTo>
                  <a:lnTo>
                    <a:pt x="34" y="0"/>
                  </a:lnTo>
                  <a:lnTo>
                    <a:pt x="36" y="0"/>
                  </a:lnTo>
                  <a:lnTo>
                    <a:pt x="38" y="0"/>
                  </a:lnTo>
                  <a:lnTo>
                    <a:pt x="39" y="0"/>
                  </a:lnTo>
                  <a:lnTo>
                    <a:pt x="41" y="0"/>
                  </a:lnTo>
                  <a:lnTo>
                    <a:pt x="42" y="1"/>
                  </a:lnTo>
                  <a:lnTo>
                    <a:pt x="44" y="1"/>
                  </a:lnTo>
                  <a:lnTo>
                    <a:pt x="45" y="2"/>
                  </a:lnTo>
                  <a:lnTo>
                    <a:pt x="46" y="2"/>
                  </a:lnTo>
                  <a:lnTo>
                    <a:pt x="47" y="3"/>
                  </a:lnTo>
                  <a:lnTo>
                    <a:pt x="48" y="4"/>
                  </a:lnTo>
                  <a:lnTo>
                    <a:pt x="49" y="5"/>
                  </a:lnTo>
                  <a:lnTo>
                    <a:pt x="50" y="6"/>
                  </a:lnTo>
                  <a:lnTo>
                    <a:pt x="51" y="7"/>
                  </a:lnTo>
                  <a:lnTo>
                    <a:pt x="52" y="8"/>
                  </a:lnTo>
                  <a:lnTo>
                    <a:pt x="53" y="9"/>
                  </a:lnTo>
                  <a:lnTo>
                    <a:pt x="54" y="10"/>
                  </a:lnTo>
                  <a:lnTo>
                    <a:pt x="54" y="12"/>
                  </a:lnTo>
                  <a:lnTo>
                    <a:pt x="55" y="11"/>
                  </a:lnTo>
                  <a:lnTo>
                    <a:pt x="55" y="10"/>
                  </a:lnTo>
                  <a:lnTo>
                    <a:pt x="56" y="9"/>
                  </a:lnTo>
                  <a:lnTo>
                    <a:pt x="57" y="8"/>
                  </a:lnTo>
                  <a:lnTo>
                    <a:pt x="57" y="8"/>
                  </a:lnTo>
                  <a:lnTo>
                    <a:pt x="58" y="6"/>
                  </a:lnTo>
                  <a:lnTo>
                    <a:pt x="59" y="6"/>
                  </a:lnTo>
                  <a:lnTo>
                    <a:pt x="60" y="4"/>
                  </a:lnTo>
                  <a:lnTo>
                    <a:pt x="61" y="4"/>
                  </a:lnTo>
                  <a:lnTo>
                    <a:pt x="62" y="3"/>
                  </a:lnTo>
                  <a:lnTo>
                    <a:pt x="64" y="2"/>
                  </a:lnTo>
                  <a:lnTo>
                    <a:pt x="65" y="1"/>
                  </a:lnTo>
                  <a:lnTo>
                    <a:pt x="67" y="1"/>
                  </a:lnTo>
                  <a:lnTo>
                    <a:pt x="68" y="0"/>
                  </a:lnTo>
                  <a:lnTo>
                    <a:pt x="70" y="0"/>
                  </a:lnTo>
                  <a:lnTo>
                    <a:pt x="72" y="0"/>
                  </a:lnTo>
                  <a:lnTo>
                    <a:pt x="75" y="0"/>
                  </a:lnTo>
                  <a:lnTo>
                    <a:pt x="77" y="0"/>
                  </a:lnTo>
                  <a:lnTo>
                    <a:pt x="79" y="1"/>
                  </a:lnTo>
                  <a:lnTo>
                    <a:pt x="81" y="1"/>
                  </a:lnTo>
                  <a:lnTo>
                    <a:pt x="83" y="2"/>
                  </a:lnTo>
                  <a:lnTo>
                    <a:pt x="85" y="4"/>
                  </a:lnTo>
                  <a:lnTo>
                    <a:pt x="87" y="5"/>
                  </a:lnTo>
                  <a:lnTo>
                    <a:pt x="88" y="6"/>
                  </a:lnTo>
                  <a:lnTo>
                    <a:pt x="90" y="8"/>
                  </a:lnTo>
                  <a:lnTo>
                    <a:pt x="91" y="10"/>
                  </a:lnTo>
                  <a:lnTo>
                    <a:pt x="92" y="12"/>
                  </a:lnTo>
                  <a:lnTo>
                    <a:pt x="93" y="14"/>
                  </a:lnTo>
                  <a:lnTo>
                    <a:pt x="94" y="17"/>
                  </a:lnTo>
                  <a:lnTo>
                    <a:pt x="95" y="19"/>
                  </a:lnTo>
                  <a:lnTo>
                    <a:pt x="95" y="22"/>
                  </a:lnTo>
                  <a:lnTo>
                    <a:pt x="95" y="25"/>
                  </a:lnTo>
                  <a:lnTo>
                    <a:pt x="95" y="77"/>
                  </a:lnTo>
                  <a:close/>
                </a:path>
              </a:pathLst>
            </a:custGeom>
            <a:solidFill>
              <a:srgbClr val="FFFFFF"/>
            </a:solidFill>
            <a:ln w="9525">
              <a:noFill/>
              <a:round/>
              <a:headEnd/>
              <a:tailEnd/>
            </a:ln>
          </p:spPr>
          <p:txBody>
            <a:bodyPr/>
            <a:lstStyle/>
            <a:p>
              <a:endParaRPr lang="en-US"/>
            </a:p>
          </p:txBody>
        </p:sp>
        <p:sp>
          <p:nvSpPr>
            <p:cNvPr id="303" name="Freeform 303"/>
            <p:cNvSpPr>
              <a:spLocks/>
            </p:cNvSpPr>
            <p:nvPr/>
          </p:nvSpPr>
          <p:spPr bwMode="auto">
            <a:xfrm>
              <a:off x="2963" y="2553"/>
              <a:ext cx="60" cy="76"/>
            </a:xfrm>
            <a:custGeom>
              <a:avLst/>
              <a:gdLst/>
              <a:ahLst/>
              <a:cxnLst>
                <a:cxn ang="0">
                  <a:pos x="43" y="75"/>
                </a:cxn>
                <a:cxn ang="0">
                  <a:pos x="43" y="64"/>
                </a:cxn>
                <a:cxn ang="0">
                  <a:pos x="41" y="67"/>
                </a:cxn>
                <a:cxn ang="0">
                  <a:pos x="39" y="69"/>
                </a:cxn>
                <a:cxn ang="0">
                  <a:pos x="37" y="71"/>
                </a:cxn>
                <a:cxn ang="0">
                  <a:pos x="35" y="73"/>
                </a:cxn>
                <a:cxn ang="0">
                  <a:pos x="32" y="75"/>
                </a:cxn>
                <a:cxn ang="0">
                  <a:pos x="29" y="76"/>
                </a:cxn>
                <a:cxn ang="0">
                  <a:pos x="26" y="76"/>
                </a:cxn>
                <a:cxn ang="0">
                  <a:pos x="23" y="76"/>
                </a:cxn>
                <a:cxn ang="0">
                  <a:pos x="18" y="76"/>
                </a:cxn>
                <a:cxn ang="0">
                  <a:pos x="13" y="75"/>
                </a:cxn>
                <a:cxn ang="0">
                  <a:pos x="10" y="73"/>
                </a:cxn>
                <a:cxn ang="0">
                  <a:pos x="6" y="70"/>
                </a:cxn>
                <a:cxn ang="0">
                  <a:pos x="4" y="66"/>
                </a:cxn>
                <a:cxn ang="0">
                  <a:pos x="2" y="61"/>
                </a:cxn>
                <a:cxn ang="0">
                  <a:pos x="0" y="56"/>
                </a:cxn>
                <a:cxn ang="0">
                  <a:pos x="0" y="49"/>
                </a:cxn>
                <a:cxn ang="0">
                  <a:pos x="18" y="0"/>
                </a:cxn>
                <a:cxn ang="0">
                  <a:pos x="18" y="48"/>
                </a:cxn>
                <a:cxn ang="0">
                  <a:pos x="18" y="52"/>
                </a:cxn>
                <a:cxn ang="0">
                  <a:pos x="19" y="54"/>
                </a:cxn>
                <a:cxn ang="0">
                  <a:pos x="20" y="56"/>
                </a:cxn>
                <a:cxn ang="0">
                  <a:pos x="22" y="58"/>
                </a:cxn>
                <a:cxn ang="0">
                  <a:pos x="24" y="59"/>
                </a:cxn>
                <a:cxn ang="0">
                  <a:pos x="26" y="60"/>
                </a:cxn>
                <a:cxn ang="0">
                  <a:pos x="28" y="60"/>
                </a:cxn>
                <a:cxn ang="0">
                  <a:pos x="30" y="60"/>
                </a:cxn>
                <a:cxn ang="0">
                  <a:pos x="32" y="59"/>
                </a:cxn>
                <a:cxn ang="0">
                  <a:pos x="34" y="59"/>
                </a:cxn>
                <a:cxn ang="0">
                  <a:pos x="37" y="57"/>
                </a:cxn>
                <a:cxn ang="0">
                  <a:pos x="39" y="55"/>
                </a:cxn>
                <a:cxn ang="0">
                  <a:pos x="40" y="53"/>
                </a:cxn>
                <a:cxn ang="0">
                  <a:pos x="42" y="49"/>
                </a:cxn>
                <a:cxn ang="0">
                  <a:pos x="42" y="45"/>
                </a:cxn>
                <a:cxn ang="0">
                  <a:pos x="42" y="0"/>
                </a:cxn>
                <a:cxn ang="0">
                  <a:pos x="60" y="75"/>
                </a:cxn>
              </a:cxnLst>
              <a:rect l="0" t="0" r="r" b="b"/>
              <a:pathLst>
                <a:path w="60" h="76">
                  <a:moveTo>
                    <a:pt x="60" y="75"/>
                  </a:moveTo>
                  <a:lnTo>
                    <a:pt x="43" y="75"/>
                  </a:lnTo>
                  <a:lnTo>
                    <a:pt x="43" y="64"/>
                  </a:lnTo>
                  <a:lnTo>
                    <a:pt x="43" y="64"/>
                  </a:lnTo>
                  <a:lnTo>
                    <a:pt x="42" y="65"/>
                  </a:lnTo>
                  <a:lnTo>
                    <a:pt x="41" y="67"/>
                  </a:lnTo>
                  <a:lnTo>
                    <a:pt x="40" y="68"/>
                  </a:lnTo>
                  <a:lnTo>
                    <a:pt x="39" y="69"/>
                  </a:lnTo>
                  <a:lnTo>
                    <a:pt x="38" y="70"/>
                  </a:lnTo>
                  <a:lnTo>
                    <a:pt x="37" y="71"/>
                  </a:lnTo>
                  <a:lnTo>
                    <a:pt x="36" y="72"/>
                  </a:lnTo>
                  <a:lnTo>
                    <a:pt x="35" y="73"/>
                  </a:lnTo>
                  <a:lnTo>
                    <a:pt x="33" y="74"/>
                  </a:lnTo>
                  <a:lnTo>
                    <a:pt x="32" y="75"/>
                  </a:lnTo>
                  <a:lnTo>
                    <a:pt x="31" y="75"/>
                  </a:lnTo>
                  <a:lnTo>
                    <a:pt x="29" y="76"/>
                  </a:lnTo>
                  <a:lnTo>
                    <a:pt x="28" y="76"/>
                  </a:lnTo>
                  <a:lnTo>
                    <a:pt x="26" y="76"/>
                  </a:lnTo>
                  <a:lnTo>
                    <a:pt x="24" y="76"/>
                  </a:lnTo>
                  <a:lnTo>
                    <a:pt x="23" y="76"/>
                  </a:lnTo>
                  <a:lnTo>
                    <a:pt x="20" y="76"/>
                  </a:lnTo>
                  <a:lnTo>
                    <a:pt x="18" y="76"/>
                  </a:lnTo>
                  <a:lnTo>
                    <a:pt x="16" y="75"/>
                  </a:lnTo>
                  <a:lnTo>
                    <a:pt x="13" y="75"/>
                  </a:lnTo>
                  <a:lnTo>
                    <a:pt x="12" y="74"/>
                  </a:lnTo>
                  <a:lnTo>
                    <a:pt x="10" y="73"/>
                  </a:lnTo>
                  <a:lnTo>
                    <a:pt x="8" y="71"/>
                  </a:lnTo>
                  <a:lnTo>
                    <a:pt x="6" y="70"/>
                  </a:lnTo>
                  <a:lnTo>
                    <a:pt x="5" y="68"/>
                  </a:lnTo>
                  <a:lnTo>
                    <a:pt x="4" y="66"/>
                  </a:lnTo>
                  <a:lnTo>
                    <a:pt x="3" y="64"/>
                  </a:lnTo>
                  <a:lnTo>
                    <a:pt x="2" y="61"/>
                  </a:lnTo>
                  <a:lnTo>
                    <a:pt x="1" y="59"/>
                  </a:lnTo>
                  <a:lnTo>
                    <a:pt x="0" y="56"/>
                  </a:lnTo>
                  <a:lnTo>
                    <a:pt x="0" y="52"/>
                  </a:lnTo>
                  <a:lnTo>
                    <a:pt x="0" y="49"/>
                  </a:lnTo>
                  <a:lnTo>
                    <a:pt x="0" y="0"/>
                  </a:lnTo>
                  <a:lnTo>
                    <a:pt x="18" y="0"/>
                  </a:lnTo>
                  <a:lnTo>
                    <a:pt x="18" y="46"/>
                  </a:lnTo>
                  <a:lnTo>
                    <a:pt x="18" y="48"/>
                  </a:lnTo>
                  <a:lnTo>
                    <a:pt x="18" y="50"/>
                  </a:lnTo>
                  <a:lnTo>
                    <a:pt x="18" y="52"/>
                  </a:lnTo>
                  <a:lnTo>
                    <a:pt x="18" y="53"/>
                  </a:lnTo>
                  <a:lnTo>
                    <a:pt x="19" y="54"/>
                  </a:lnTo>
                  <a:lnTo>
                    <a:pt x="20" y="55"/>
                  </a:lnTo>
                  <a:lnTo>
                    <a:pt x="20" y="56"/>
                  </a:lnTo>
                  <a:lnTo>
                    <a:pt x="21" y="57"/>
                  </a:lnTo>
                  <a:lnTo>
                    <a:pt x="22" y="58"/>
                  </a:lnTo>
                  <a:lnTo>
                    <a:pt x="23" y="59"/>
                  </a:lnTo>
                  <a:lnTo>
                    <a:pt x="24" y="59"/>
                  </a:lnTo>
                  <a:lnTo>
                    <a:pt x="25" y="59"/>
                  </a:lnTo>
                  <a:lnTo>
                    <a:pt x="26" y="60"/>
                  </a:lnTo>
                  <a:lnTo>
                    <a:pt x="27" y="60"/>
                  </a:lnTo>
                  <a:lnTo>
                    <a:pt x="28" y="60"/>
                  </a:lnTo>
                  <a:lnTo>
                    <a:pt x="29" y="60"/>
                  </a:lnTo>
                  <a:lnTo>
                    <a:pt x="30" y="60"/>
                  </a:lnTo>
                  <a:lnTo>
                    <a:pt x="31" y="60"/>
                  </a:lnTo>
                  <a:lnTo>
                    <a:pt x="32" y="59"/>
                  </a:lnTo>
                  <a:lnTo>
                    <a:pt x="33" y="59"/>
                  </a:lnTo>
                  <a:lnTo>
                    <a:pt x="34" y="59"/>
                  </a:lnTo>
                  <a:lnTo>
                    <a:pt x="36" y="58"/>
                  </a:lnTo>
                  <a:lnTo>
                    <a:pt x="37" y="57"/>
                  </a:lnTo>
                  <a:lnTo>
                    <a:pt x="38" y="56"/>
                  </a:lnTo>
                  <a:lnTo>
                    <a:pt x="39" y="55"/>
                  </a:lnTo>
                  <a:lnTo>
                    <a:pt x="40" y="54"/>
                  </a:lnTo>
                  <a:lnTo>
                    <a:pt x="40" y="53"/>
                  </a:lnTo>
                  <a:lnTo>
                    <a:pt x="41" y="51"/>
                  </a:lnTo>
                  <a:lnTo>
                    <a:pt x="42" y="49"/>
                  </a:lnTo>
                  <a:lnTo>
                    <a:pt x="42" y="47"/>
                  </a:lnTo>
                  <a:lnTo>
                    <a:pt x="42" y="45"/>
                  </a:lnTo>
                  <a:lnTo>
                    <a:pt x="42" y="43"/>
                  </a:lnTo>
                  <a:lnTo>
                    <a:pt x="42" y="0"/>
                  </a:lnTo>
                  <a:lnTo>
                    <a:pt x="60" y="0"/>
                  </a:lnTo>
                  <a:lnTo>
                    <a:pt x="60" y="75"/>
                  </a:lnTo>
                  <a:close/>
                </a:path>
              </a:pathLst>
            </a:custGeom>
            <a:solidFill>
              <a:srgbClr val="FFFFFF"/>
            </a:solidFill>
            <a:ln w="9525">
              <a:noFill/>
              <a:round/>
              <a:headEnd/>
              <a:tailEnd/>
            </a:ln>
          </p:spPr>
          <p:txBody>
            <a:bodyPr/>
            <a:lstStyle/>
            <a:p>
              <a:endParaRPr lang="en-US"/>
            </a:p>
          </p:txBody>
        </p:sp>
        <p:sp>
          <p:nvSpPr>
            <p:cNvPr id="304" name="Freeform 304"/>
            <p:cNvSpPr>
              <a:spLocks/>
            </p:cNvSpPr>
            <p:nvPr/>
          </p:nvSpPr>
          <p:spPr bwMode="auto">
            <a:xfrm>
              <a:off x="3039" y="2551"/>
              <a:ext cx="60" cy="77"/>
            </a:xfrm>
            <a:custGeom>
              <a:avLst/>
              <a:gdLst/>
              <a:ahLst/>
              <a:cxnLst>
                <a:cxn ang="0">
                  <a:pos x="42" y="77"/>
                </a:cxn>
                <a:cxn ang="0">
                  <a:pos x="42" y="30"/>
                </a:cxn>
                <a:cxn ang="0">
                  <a:pos x="42" y="28"/>
                </a:cxn>
                <a:cxn ang="0">
                  <a:pos x="42" y="25"/>
                </a:cxn>
                <a:cxn ang="0">
                  <a:pos x="41" y="23"/>
                </a:cxn>
                <a:cxn ang="0">
                  <a:pos x="40" y="21"/>
                </a:cxn>
                <a:cxn ang="0">
                  <a:pos x="38" y="19"/>
                </a:cxn>
                <a:cxn ang="0">
                  <a:pos x="36" y="17"/>
                </a:cxn>
                <a:cxn ang="0">
                  <a:pos x="33" y="17"/>
                </a:cxn>
                <a:cxn ang="0">
                  <a:pos x="29" y="17"/>
                </a:cxn>
                <a:cxn ang="0">
                  <a:pos x="27" y="17"/>
                </a:cxn>
                <a:cxn ang="0">
                  <a:pos x="24" y="18"/>
                </a:cxn>
                <a:cxn ang="0">
                  <a:pos x="22" y="20"/>
                </a:cxn>
                <a:cxn ang="0">
                  <a:pos x="20" y="22"/>
                </a:cxn>
                <a:cxn ang="0">
                  <a:pos x="19" y="25"/>
                </a:cxn>
                <a:cxn ang="0">
                  <a:pos x="18" y="28"/>
                </a:cxn>
                <a:cxn ang="0">
                  <a:pos x="17" y="32"/>
                </a:cxn>
                <a:cxn ang="0">
                  <a:pos x="17" y="77"/>
                </a:cxn>
                <a:cxn ang="0">
                  <a:pos x="0" y="2"/>
                </a:cxn>
                <a:cxn ang="0">
                  <a:pos x="17" y="13"/>
                </a:cxn>
                <a:cxn ang="0">
                  <a:pos x="17" y="12"/>
                </a:cxn>
                <a:cxn ang="0">
                  <a:pos x="18" y="10"/>
                </a:cxn>
                <a:cxn ang="0">
                  <a:pos x="20" y="8"/>
                </a:cxn>
                <a:cxn ang="0">
                  <a:pos x="22" y="6"/>
                </a:cxn>
                <a:cxn ang="0">
                  <a:pos x="24" y="4"/>
                </a:cxn>
                <a:cxn ang="0">
                  <a:pos x="27" y="2"/>
                </a:cxn>
                <a:cxn ang="0">
                  <a:pos x="30" y="1"/>
                </a:cxn>
                <a:cxn ang="0">
                  <a:pos x="34" y="0"/>
                </a:cxn>
                <a:cxn ang="0">
                  <a:pos x="39" y="0"/>
                </a:cxn>
                <a:cxn ang="0">
                  <a:pos x="44" y="1"/>
                </a:cxn>
                <a:cxn ang="0">
                  <a:pos x="48" y="2"/>
                </a:cxn>
                <a:cxn ang="0">
                  <a:pos x="51" y="5"/>
                </a:cxn>
                <a:cxn ang="0">
                  <a:pos x="55" y="8"/>
                </a:cxn>
                <a:cxn ang="0">
                  <a:pos x="57" y="12"/>
                </a:cxn>
                <a:cxn ang="0">
                  <a:pos x="59" y="17"/>
                </a:cxn>
                <a:cxn ang="0">
                  <a:pos x="60" y="22"/>
                </a:cxn>
                <a:cxn ang="0">
                  <a:pos x="60" y="77"/>
                </a:cxn>
              </a:cxnLst>
              <a:rect l="0" t="0" r="r" b="b"/>
              <a:pathLst>
                <a:path w="60" h="77">
                  <a:moveTo>
                    <a:pt x="60" y="77"/>
                  </a:moveTo>
                  <a:lnTo>
                    <a:pt x="42" y="77"/>
                  </a:lnTo>
                  <a:lnTo>
                    <a:pt x="42" y="31"/>
                  </a:lnTo>
                  <a:lnTo>
                    <a:pt x="42" y="30"/>
                  </a:lnTo>
                  <a:lnTo>
                    <a:pt x="42" y="29"/>
                  </a:lnTo>
                  <a:lnTo>
                    <a:pt x="42" y="28"/>
                  </a:lnTo>
                  <a:lnTo>
                    <a:pt x="42" y="27"/>
                  </a:lnTo>
                  <a:lnTo>
                    <a:pt x="42" y="25"/>
                  </a:lnTo>
                  <a:lnTo>
                    <a:pt x="42" y="24"/>
                  </a:lnTo>
                  <a:lnTo>
                    <a:pt x="41" y="23"/>
                  </a:lnTo>
                  <a:lnTo>
                    <a:pt x="41" y="22"/>
                  </a:lnTo>
                  <a:lnTo>
                    <a:pt x="40" y="21"/>
                  </a:lnTo>
                  <a:lnTo>
                    <a:pt x="39" y="20"/>
                  </a:lnTo>
                  <a:lnTo>
                    <a:pt x="38" y="19"/>
                  </a:lnTo>
                  <a:lnTo>
                    <a:pt x="37" y="18"/>
                  </a:lnTo>
                  <a:lnTo>
                    <a:pt x="36" y="17"/>
                  </a:lnTo>
                  <a:lnTo>
                    <a:pt x="35" y="17"/>
                  </a:lnTo>
                  <a:lnTo>
                    <a:pt x="33" y="17"/>
                  </a:lnTo>
                  <a:lnTo>
                    <a:pt x="31" y="17"/>
                  </a:lnTo>
                  <a:lnTo>
                    <a:pt x="29" y="17"/>
                  </a:lnTo>
                  <a:lnTo>
                    <a:pt x="28" y="17"/>
                  </a:lnTo>
                  <a:lnTo>
                    <a:pt x="27" y="17"/>
                  </a:lnTo>
                  <a:lnTo>
                    <a:pt x="25" y="18"/>
                  </a:lnTo>
                  <a:lnTo>
                    <a:pt x="24" y="18"/>
                  </a:lnTo>
                  <a:lnTo>
                    <a:pt x="23" y="19"/>
                  </a:lnTo>
                  <a:lnTo>
                    <a:pt x="22" y="20"/>
                  </a:lnTo>
                  <a:lnTo>
                    <a:pt x="21" y="21"/>
                  </a:lnTo>
                  <a:lnTo>
                    <a:pt x="20" y="22"/>
                  </a:lnTo>
                  <a:lnTo>
                    <a:pt x="20" y="23"/>
                  </a:lnTo>
                  <a:lnTo>
                    <a:pt x="19" y="25"/>
                  </a:lnTo>
                  <a:lnTo>
                    <a:pt x="18" y="26"/>
                  </a:lnTo>
                  <a:lnTo>
                    <a:pt x="18" y="28"/>
                  </a:lnTo>
                  <a:lnTo>
                    <a:pt x="18" y="30"/>
                  </a:lnTo>
                  <a:lnTo>
                    <a:pt x="17" y="32"/>
                  </a:lnTo>
                  <a:lnTo>
                    <a:pt x="17" y="34"/>
                  </a:lnTo>
                  <a:lnTo>
                    <a:pt x="17" y="77"/>
                  </a:lnTo>
                  <a:lnTo>
                    <a:pt x="0" y="77"/>
                  </a:lnTo>
                  <a:lnTo>
                    <a:pt x="0" y="2"/>
                  </a:lnTo>
                  <a:lnTo>
                    <a:pt x="17" y="2"/>
                  </a:lnTo>
                  <a:lnTo>
                    <a:pt x="17" y="13"/>
                  </a:lnTo>
                  <a:lnTo>
                    <a:pt x="17" y="13"/>
                  </a:lnTo>
                  <a:lnTo>
                    <a:pt x="17" y="12"/>
                  </a:lnTo>
                  <a:lnTo>
                    <a:pt x="18" y="11"/>
                  </a:lnTo>
                  <a:lnTo>
                    <a:pt x="18" y="10"/>
                  </a:lnTo>
                  <a:lnTo>
                    <a:pt x="19" y="9"/>
                  </a:lnTo>
                  <a:lnTo>
                    <a:pt x="20" y="8"/>
                  </a:lnTo>
                  <a:lnTo>
                    <a:pt x="21" y="7"/>
                  </a:lnTo>
                  <a:lnTo>
                    <a:pt x="22" y="6"/>
                  </a:lnTo>
                  <a:lnTo>
                    <a:pt x="23" y="5"/>
                  </a:lnTo>
                  <a:lnTo>
                    <a:pt x="24" y="4"/>
                  </a:lnTo>
                  <a:lnTo>
                    <a:pt x="25" y="3"/>
                  </a:lnTo>
                  <a:lnTo>
                    <a:pt x="27" y="2"/>
                  </a:lnTo>
                  <a:lnTo>
                    <a:pt x="29" y="1"/>
                  </a:lnTo>
                  <a:lnTo>
                    <a:pt x="30" y="1"/>
                  </a:lnTo>
                  <a:lnTo>
                    <a:pt x="32" y="0"/>
                  </a:lnTo>
                  <a:lnTo>
                    <a:pt x="34" y="0"/>
                  </a:lnTo>
                  <a:lnTo>
                    <a:pt x="37" y="0"/>
                  </a:lnTo>
                  <a:lnTo>
                    <a:pt x="39" y="0"/>
                  </a:lnTo>
                  <a:lnTo>
                    <a:pt x="41" y="0"/>
                  </a:lnTo>
                  <a:lnTo>
                    <a:pt x="44" y="1"/>
                  </a:lnTo>
                  <a:lnTo>
                    <a:pt x="46" y="1"/>
                  </a:lnTo>
                  <a:lnTo>
                    <a:pt x="48" y="2"/>
                  </a:lnTo>
                  <a:lnTo>
                    <a:pt x="50" y="4"/>
                  </a:lnTo>
                  <a:lnTo>
                    <a:pt x="51" y="5"/>
                  </a:lnTo>
                  <a:lnTo>
                    <a:pt x="53" y="6"/>
                  </a:lnTo>
                  <a:lnTo>
                    <a:pt x="55" y="8"/>
                  </a:lnTo>
                  <a:lnTo>
                    <a:pt x="56" y="10"/>
                  </a:lnTo>
                  <a:lnTo>
                    <a:pt x="57" y="12"/>
                  </a:lnTo>
                  <a:lnTo>
                    <a:pt x="58" y="14"/>
                  </a:lnTo>
                  <a:lnTo>
                    <a:pt x="59" y="17"/>
                  </a:lnTo>
                  <a:lnTo>
                    <a:pt x="59" y="19"/>
                  </a:lnTo>
                  <a:lnTo>
                    <a:pt x="60" y="22"/>
                  </a:lnTo>
                  <a:lnTo>
                    <a:pt x="60" y="25"/>
                  </a:lnTo>
                  <a:lnTo>
                    <a:pt x="60" y="77"/>
                  </a:lnTo>
                  <a:close/>
                </a:path>
              </a:pathLst>
            </a:custGeom>
            <a:solidFill>
              <a:srgbClr val="FFFFFF"/>
            </a:solidFill>
            <a:ln w="9525">
              <a:noFill/>
              <a:round/>
              <a:headEnd/>
              <a:tailEnd/>
            </a:ln>
          </p:spPr>
          <p:txBody>
            <a:bodyPr/>
            <a:lstStyle/>
            <a:p>
              <a:endParaRPr lang="en-US"/>
            </a:p>
          </p:txBody>
        </p:sp>
        <p:sp>
          <p:nvSpPr>
            <p:cNvPr id="305" name="Freeform 305"/>
            <p:cNvSpPr>
              <a:spLocks noEditPoints="1"/>
            </p:cNvSpPr>
            <p:nvPr/>
          </p:nvSpPr>
          <p:spPr bwMode="auto">
            <a:xfrm>
              <a:off x="3115" y="2526"/>
              <a:ext cx="18" cy="102"/>
            </a:xfrm>
            <a:custGeom>
              <a:avLst/>
              <a:gdLst/>
              <a:ahLst/>
              <a:cxnLst>
                <a:cxn ang="0">
                  <a:pos x="18" y="27"/>
                </a:cxn>
                <a:cxn ang="0">
                  <a:pos x="18" y="102"/>
                </a:cxn>
                <a:cxn ang="0">
                  <a:pos x="0" y="102"/>
                </a:cxn>
                <a:cxn ang="0">
                  <a:pos x="0" y="27"/>
                </a:cxn>
                <a:cxn ang="0">
                  <a:pos x="18" y="27"/>
                </a:cxn>
                <a:cxn ang="0">
                  <a:pos x="18" y="18"/>
                </a:cxn>
                <a:cxn ang="0">
                  <a:pos x="0" y="18"/>
                </a:cxn>
                <a:cxn ang="0">
                  <a:pos x="0" y="0"/>
                </a:cxn>
                <a:cxn ang="0">
                  <a:pos x="18" y="0"/>
                </a:cxn>
                <a:cxn ang="0">
                  <a:pos x="18" y="18"/>
                </a:cxn>
              </a:cxnLst>
              <a:rect l="0" t="0" r="r" b="b"/>
              <a:pathLst>
                <a:path w="18" h="102">
                  <a:moveTo>
                    <a:pt x="18" y="27"/>
                  </a:moveTo>
                  <a:lnTo>
                    <a:pt x="18" y="102"/>
                  </a:lnTo>
                  <a:lnTo>
                    <a:pt x="0" y="102"/>
                  </a:lnTo>
                  <a:lnTo>
                    <a:pt x="0" y="27"/>
                  </a:lnTo>
                  <a:lnTo>
                    <a:pt x="18" y="27"/>
                  </a:lnTo>
                  <a:close/>
                  <a:moveTo>
                    <a:pt x="18" y="18"/>
                  </a:moveTo>
                  <a:lnTo>
                    <a:pt x="0" y="18"/>
                  </a:lnTo>
                  <a:lnTo>
                    <a:pt x="0" y="0"/>
                  </a:lnTo>
                  <a:lnTo>
                    <a:pt x="18" y="0"/>
                  </a:lnTo>
                  <a:lnTo>
                    <a:pt x="18" y="18"/>
                  </a:lnTo>
                  <a:close/>
                </a:path>
              </a:pathLst>
            </a:custGeom>
            <a:solidFill>
              <a:srgbClr val="FFFFFF"/>
            </a:solidFill>
            <a:ln w="9525">
              <a:noFill/>
              <a:round/>
              <a:headEnd/>
              <a:tailEnd/>
            </a:ln>
          </p:spPr>
          <p:txBody>
            <a:bodyPr/>
            <a:lstStyle/>
            <a:p>
              <a:endParaRPr lang="en-US"/>
            </a:p>
          </p:txBody>
        </p:sp>
        <p:sp>
          <p:nvSpPr>
            <p:cNvPr id="306" name="Freeform 306"/>
            <p:cNvSpPr>
              <a:spLocks/>
            </p:cNvSpPr>
            <p:nvPr/>
          </p:nvSpPr>
          <p:spPr bwMode="auto">
            <a:xfrm>
              <a:off x="3145" y="2551"/>
              <a:ext cx="61" cy="78"/>
            </a:xfrm>
            <a:custGeom>
              <a:avLst/>
              <a:gdLst/>
              <a:ahLst/>
              <a:cxnLst>
                <a:cxn ang="0">
                  <a:pos x="61" y="53"/>
                </a:cxn>
                <a:cxn ang="0">
                  <a:pos x="59" y="59"/>
                </a:cxn>
                <a:cxn ang="0">
                  <a:pos x="55" y="67"/>
                </a:cxn>
                <a:cxn ang="0">
                  <a:pos x="49" y="73"/>
                </a:cxn>
                <a:cxn ang="0">
                  <a:pos x="39" y="77"/>
                </a:cxn>
                <a:cxn ang="0">
                  <a:pos x="27" y="78"/>
                </a:cxn>
                <a:cxn ang="0">
                  <a:pos x="16" y="75"/>
                </a:cxn>
                <a:cxn ang="0">
                  <a:pos x="8" y="68"/>
                </a:cxn>
                <a:cxn ang="0">
                  <a:pos x="4" y="60"/>
                </a:cxn>
                <a:cxn ang="0">
                  <a:pos x="1" y="51"/>
                </a:cxn>
                <a:cxn ang="0">
                  <a:pos x="0" y="41"/>
                </a:cxn>
                <a:cxn ang="0">
                  <a:pos x="1" y="28"/>
                </a:cxn>
                <a:cxn ang="0">
                  <a:pos x="5" y="18"/>
                </a:cxn>
                <a:cxn ang="0">
                  <a:pos x="10" y="9"/>
                </a:cxn>
                <a:cxn ang="0">
                  <a:pos x="18" y="3"/>
                </a:cxn>
                <a:cxn ang="0">
                  <a:pos x="28" y="0"/>
                </a:cxn>
                <a:cxn ang="0">
                  <a:pos x="37" y="0"/>
                </a:cxn>
                <a:cxn ang="0">
                  <a:pos x="43" y="2"/>
                </a:cxn>
                <a:cxn ang="0">
                  <a:pos x="50" y="6"/>
                </a:cxn>
                <a:cxn ang="0">
                  <a:pos x="56" y="12"/>
                </a:cxn>
                <a:cxn ang="0">
                  <a:pos x="60" y="21"/>
                </a:cxn>
                <a:cxn ang="0">
                  <a:pos x="44" y="29"/>
                </a:cxn>
                <a:cxn ang="0">
                  <a:pos x="43" y="26"/>
                </a:cxn>
                <a:cxn ang="0">
                  <a:pos x="42" y="22"/>
                </a:cxn>
                <a:cxn ang="0">
                  <a:pos x="40" y="20"/>
                </a:cxn>
                <a:cxn ang="0">
                  <a:pos x="37" y="17"/>
                </a:cxn>
                <a:cxn ang="0">
                  <a:pos x="34" y="16"/>
                </a:cxn>
                <a:cxn ang="0">
                  <a:pos x="29" y="17"/>
                </a:cxn>
                <a:cxn ang="0">
                  <a:pos x="24" y="20"/>
                </a:cxn>
                <a:cxn ang="0">
                  <a:pos x="21" y="24"/>
                </a:cxn>
                <a:cxn ang="0">
                  <a:pos x="19" y="29"/>
                </a:cxn>
                <a:cxn ang="0">
                  <a:pos x="18" y="35"/>
                </a:cxn>
                <a:cxn ang="0">
                  <a:pos x="18" y="40"/>
                </a:cxn>
                <a:cxn ang="0">
                  <a:pos x="19" y="45"/>
                </a:cxn>
                <a:cxn ang="0">
                  <a:pos x="20" y="51"/>
                </a:cxn>
                <a:cxn ang="0">
                  <a:pos x="22" y="57"/>
                </a:cxn>
                <a:cxn ang="0">
                  <a:pos x="26" y="61"/>
                </a:cxn>
                <a:cxn ang="0">
                  <a:pos x="32" y="62"/>
                </a:cxn>
                <a:cxn ang="0">
                  <a:pos x="36" y="61"/>
                </a:cxn>
                <a:cxn ang="0">
                  <a:pos x="40" y="59"/>
                </a:cxn>
                <a:cxn ang="0">
                  <a:pos x="42" y="56"/>
                </a:cxn>
                <a:cxn ang="0">
                  <a:pos x="43" y="53"/>
                </a:cxn>
                <a:cxn ang="0">
                  <a:pos x="44" y="50"/>
                </a:cxn>
              </a:cxnLst>
              <a:rect l="0" t="0" r="r" b="b"/>
              <a:pathLst>
                <a:path w="61" h="78">
                  <a:moveTo>
                    <a:pt x="61" y="49"/>
                  </a:moveTo>
                  <a:lnTo>
                    <a:pt x="61" y="51"/>
                  </a:lnTo>
                  <a:lnTo>
                    <a:pt x="61" y="53"/>
                  </a:lnTo>
                  <a:lnTo>
                    <a:pt x="60" y="55"/>
                  </a:lnTo>
                  <a:lnTo>
                    <a:pt x="60" y="57"/>
                  </a:lnTo>
                  <a:lnTo>
                    <a:pt x="59" y="59"/>
                  </a:lnTo>
                  <a:lnTo>
                    <a:pt x="58" y="62"/>
                  </a:lnTo>
                  <a:lnTo>
                    <a:pt x="57" y="64"/>
                  </a:lnTo>
                  <a:lnTo>
                    <a:pt x="55" y="67"/>
                  </a:lnTo>
                  <a:lnTo>
                    <a:pt x="53" y="69"/>
                  </a:lnTo>
                  <a:lnTo>
                    <a:pt x="51" y="71"/>
                  </a:lnTo>
                  <a:lnTo>
                    <a:pt x="49" y="73"/>
                  </a:lnTo>
                  <a:lnTo>
                    <a:pt x="46" y="75"/>
                  </a:lnTo>
                  <a:lnTo>
                    <a:pt x="43" y="76"/>
                  </a:lnTo>
                  <a:lnTo>
                    <a:pt x="39" y="77"/>
                  </a:lnTo>
                  <a:lnTo>
                    <a:pt x="36" y="78"/>
                  </a:lnTo>
                  <a:lnTo>
                    <a:pt x="31" y="78"/>
                  </a:lnTo>
                  <a:lnTo>
                    <a:pt x="27" y="78"/>
                  </a:lnTo>
                  <a:lnTo>
                    <a:pt x="23" y="77"/>
                  </a:lnTo>
                  <a:lnTo>
                    <a:pt x="19" y="76"/>
                  </a:lnTo>
                  <a:lnTo>
                    <a:pt x="16" y="75"/>
                  </a:lnTo>
                  <a:lnTo>
                    <a:pt x="13" y="73"/>
                  </a:lnTo>
                  <a:lnTo>
                    <a:pt x="10" y="71"/>
                  </a:lnTo>
                  <a:lnTo>
                    <a:pt x="8" y="68"/>
                  </a:lnTo>
                  <a:lnTo>
                    <a:pt x="6" y="66"/>
                  </a:lnTo>
                  <a:lnTo>
                    <a:pt x="5" y="63"/>
                  </a:lnTo>
                  <a:lnTo>
                    <a:pt x="4" y="60"/>
                  </a:lnTo>
                  <a:lnTo>
                    <a:pt x="3" y="57"/>
                  </a:lnTo>
                  <a:lnTo>
                    <a:pt x="2" y="54"/>
                  </a:lnTo>
                  <a:lnTo>
                    <a:pt x="1" y="51"/>
                  </a:lnTo>
                  <a:lnTo>
                    <a:pt x="1" y="48"/>
                  </a:lnTo>
                  <a:lnTo>
                    <a:pt x="0" y="44"/>
                  </a:lnTo>
                  <a:lnTo>
                    <a:pt x="0" y="41"/>
                  </a:lnTo>
                  <a:lnTo>
                    <a:pt x="0" y="37"/>
                  </a:lnTo>
                  <a:lnTo>
                    <a:pt x="1" y="33"/>
                  </a:lnTo>
                  <a:lnTo>
                    <a:pt x="1" y="28"/>
                  </a:lnTo>
                  <a:lnTo>
                    <a:pt x="2" y="25"/>
                  </a:lnTo>
                  <a:lnTo>
                    <a:pt x="3" y="21"/>
                  </a:lnTo>
                  <a:lnTo>
                    <a:pt x="5" y="18"/>
                  </a:lnTo>
                  <a:lnTo>
                    <a:pt x="6" y="14"/>
                  </a:lnTo>
                  <a:lnTo>
                    <a:pt x="8" y="12"/>
                  </a:lnTo>
                  <a:lnTo>
                    <a:pt x="10" y="9"/>
                  </a:lnTo>
                  <a:lnTo>
                    <a:pt x="12" y="7"/>
                  </a:lnTo>
                  <a:lnTo>
                    <a:pt x="15" y="5"/>
                  </a:lnTo>
                  <a:lnTo>
                    <a:pt x="18" y="3"/>
                  </a:lnTo>
                  <a:lnTo>
                    <a:pt x="21" y="2"/>
                  </a:lnTo>
                  <a:lnTo>
                    <a:pt x="24" y="1"/>
                  </a:lnTo>
                  <a:lnTo>
                    <a:pt x="28" y="0"/>
                  </a:lnTo>
                  <a:lnTo>
                    <a:pt x="32" y="0"/>
                  </a:lnTo>
                  <a:lnTo>
                    <a:pt x="34" y="0"/>
                  </a:lnTo>
                  <a:lnTo>
                    <a:pt x="37" y="0"/>
                  </a:lnTo>
                  <a:lnTo>
                    <a:pt x="39" y="1"/>
                  </a:lnTo>
                  <a:lnTo>
                    <a:pt x="41" y="1"/>
                  </a:lnTo>
                  <a:lnTo>
                    <a:pt x="43" y="2"/>
                  </a:lnTo>
                  <a:lnTo>
                    <a:pt x="46" y="3"/>
                  </a:lnTo>
                  <a:lnTo>
                    <a:pt x="48" y="4"/>
                  </a:lnTo>
                  <a:lnTo>
                    <a:pt x="50" y="6"/>
                  </a:lnTo>
                  <a:lnTo>
                    <a:pt x="52" y="7"/>
                  </a:lnTo>
                  <a:lnTo>
                    <a:pt x="54" y="9"/>
                  </a:lnTo>
                  <a:lnTo>
                    <a:pt x="56" y="12"/>
                  </a:lnTo>
                  <a:lnTo>
                    <a:pt x="58" y="14"/>
                  </a:lnTo>
                  <a:lnTo>
                    <a:pt x="59" y="17"/>
                  </a:lnTo>
                  <a:lnTo>
                    <a:pt x="60" y="21"/>
                  </a:lnTo>
                  <a:lnTo>
                    <a:pt x="61" y="24"/>
                  </a:lnTo>
                  <a:lnTo>
                    <a:pt x="61" y="29"/>
                  </a:lnTo>
                  <a:lnTo>
                    <a:pt x="44" y="29"/>
                  </a:lnTo>
                  <a:lnTo>
                    <a:pt x="44" y="28"/>
                  </a:lnTo>
                  <a:lnTo>
                    <a:pt x="43" y="27"/>
                  </a:lnTo>
                  <a:lnTo>
                    <a:pt x="43" y="26"/>
                  </a:lnTo>
                  <a:lnTo>
                    <a:pt x="43" y="25"/>
                  </a:lnTo>
                  <a:lnTo>
                    <a:pt x="43" y="24"/>
                  </a:lnTo>
                  <a:lnTo>
                    <a:pt x="42" y="22"/>
                  </a:lnTo>
                  <a:lnTo>
                    <a:pt x="41" y="21"/>
                  </a:lnTo>
                  <a:lnTo>
                    <a:pt x="41" y="20"/>
                  </a:lnTo>
                  <a:lnTo>
                    <a:pt x="40" y="20"/>
                  </a:lnTo>
                  <a:lnTo>
                    <a:pt x="39" y="19"/>
                  </a:lnTo>
                  <a:lnTo>
                    <a:pt x="38" y="18"/>
                  </a:lnTo>
                  <a:lnTo>
                    <a:pt x="37" y="17"/>
                  </a:lnTo>
                  <a:lnTo>
                    <a:pt x="36" y="17"/>
                  </a:lnTo>
                  <a:lnTo>
                    <a:pt x="35" y="17"/>
                  </a:lnTo>
                  <a:lnTo>
                    <a:pt x="34" y="16"/>
                  </a:lnTo>
                  <a:lnTo>
                    <a:pt x="32" y="17"/>
                  </a:lnTo>
                  <a:lnTo>
                    <a:pt x="30" y="17"/>
                  </a:lnTo>
                  <a:lnTo>
                    <a:pt x="29" y="17"/>
                  </a:lnTo>
                  <a:lnTo>
                    <a:pt x="27" y="18"/>
                  </a:lnTo>
                  <a:lnTo>
                    <a:pt x="25" y="19"/>
                  </a:lnTo>
                  <a:lnTo>
                    <a:pt x="24" y="20"/>
                  </a:lnTo>
                  <a:lnTo>
                    <a:pt x="23" y="21"/>
                  </a:lnTo>
                  <a:lnTo>
                    <a:pt x="22" y="22"/>
                  </a:lnTo>
                  <a:lnTo>
                    <a:pt x="21" y="24"/>
                  </a:lnTo>
                  <a:lnTo>
                    <a:pt x="21" y="25"/>
                  </a:lnTo>
                  <a:lnTo>
                    <a:pt x="20" y="27"/>
                  </a:lnTo>
                  <a:lnTo>
                    <a:pt x="19" y="29"/>
                  </a:lnTo>
                  <a:lnTo>
                    <a:pt x="19" y="31"/>
                  </a:lnTo>
                  <a:lnTo>
                    <a:pt x="19" y="33"/>
                  </a:lnTo>
                  <a:lnTo>
                    <a:pt x="18" y="35"/>
                  </a:lnTo>
                  <a:lnTo>
                    <a:pt x="18" y="36"/>
                  </a:lnTo>
                  <a:lnTo>
                    <a:pt x="18" y="38"/>
                  </a:lnTo>
                  <a:lnTo>
                    <a:pt x="18" y="40"/>
                  </a:lnTo>
                  <a:lnTo>
                    <a:pt x="18" y="41"/>
                  </a:lnTo>
                  <a:lnTo>
                    <a:pt x="18" y="43"/>
                  </a:lnTo>
                  <a:lnTo>
                    <a:pt x="19" y="45"/>
                  </a:lnTo>
                  <a:lnTo>
                    <a:pt x="19" y="47"/>
                  </a:lnTo>
                  <a:lnTo>
                    <a:pt x="19" y="49"/>
                  </a:lnTo>
                  <a:lnTo>
                    <a:pt x="20" y="51"/>
                  </a:lnTo>
                  <a:lnTo>
                    <a:pt x="20" y="53"/>
                  </a:lnTo>
                  <a:lnTo>
                    <a:pt x="21" y="55"/>
                  </a:lnTo>
                  <a:lnTo>
                    <a:pt x="22" y="57"/>
                  </a:lnTo>
                  <a:lnTo>
                    <a:pt x="23" y="58"/>
                  </a:lnTo>
                  <a:lnTo>
                    <a:pt x="24" y="60"/>
                  </a:lnTo>
                  <a:lnTo>
                    <a:pt x="26" y="61"/>
                  </a:lnTo>
                  <a:lnTo>
                    <a:pt x="27" y="62"/>
                  </a:lnTo>
                  <a:lnTo>
                    <a:pt x="30" y="62"/>
                  </a:lnTo>
                  <a:lnTo>
                    <a:pt x="32" y="62"/>
                  </a:lnTo>
                  <a:lnTo>
                    <a:pt x="33" y="62"/>
                  </a:lnTo>
                  <a:lnTo>
                    <a:pt x="35" y="62"/>
                  </a:lnTo>
                  <a:lnTo>
                    <a:pt x="36" y="61"/>
                  </a:lnTo>
                  <a:lnTo>
                    <a:pt x="37" y="61"/>
                  </a:lnTo>
                  <a:lnTo>
                    <a:pt x="39" y="60"/>
                  </a:lnTo>
                  <a:lnTo>
                    <a:pt x="40" y="59"/>
                  </a:lnTo>
                  <a:lnTo>
                    <a:pt x="40" y="58"/>
                  </a:lnTo>
                  <a:lnTo>
                    <a:pt x="41" y="57"/>
                  </a:lnTo>
                  <a:lnTo>
                    <a:pt x="42" y="56"/>
                  </a:lnTo>
                  <a:lnTo>
                    <a:pt x="42" y="55"/>
                  </a:lnTo>
                  <a:lnTo>
                    <a:pt x="43" y="54"/>
                  </a:lnTo>
                  <a:lnTo>
                    <a:pt x="43" y="53"/>
                  </a:lnTo>
                  <a:lnTo>
                    <a:pt x="43" y="52"/>
                  </a:lnTo>
                  <a:lnTo>
                    <a:pt x="44" y="51"/>
                  </a:lnTo>
                  <a:lnTo>
                    <a:pt x="44" y="50"/>
                  </a:lnTo>
                  <a:lnTo>
                    <a:pt x="44" y="49"/>
                  </a:lnTo>
                  <a:lnTo>
                    <a:pt x="61" y="49"/>
                  </a:lnTo>
                  <a:close/>
                </a:path>
              </a:pathLst>
            </a:custGeom>
            <a:solidFill>
              <a:srgbClr val="FFFFFF"/>
            </a:solidFill>
            <a:ln w="9525">
              <a:noFill/>
              <a:round/>
              <a:headEnd/>
              <a:tailEnd/>
            </a:ln>
          </p:spPr>
          <p:txBody>
            <a:bodyPr/>
            <a:lstStyle/>
            <a:p>
              <a:endParaRPr lang="en-US"/>
            </a:p>
          </p:txBody>
        </p:sp>
        <p:sp>
          <p:nvSpPr>
            <p:cNvPr id="307" name="Freeform 307"/>
            <p:cNvSpPr>
              <a:spLocks noEditPoints="1"/>
            </p:cNvSpPr>
            <p:nvPr/>
          </p:nvSpPr>
          <p:spPr bwMode="auto">
            <a:xfrm>
              <a:off x="3214" y="2551"/>
              <a:ext cx="62" cy="78"/>
            </a:xfrm>
            <a:custGeom>
              <a:avLst/>
              <a:gdLst/>
              <a:ahLst/>
              <a:cxnLst>
                <a:cxn ang="0">
                  <a:pos x="58" y="66"/>
                </a:cxn>
                <a:cxn ang="0">
                  <a:pos x="59" y="70"/>
                </a:cxn>
                <a:cxn ang="0">
                  <a:pos x="60" y="72"/>
                </a:cxn>
                <a:cxn ang="0">
                  <a:pos x="61" y="73"/>
                </a:cxn>
                <a:cxn ang="0">
                  <a:pos x="43" y="76"/>
                </a:cxn>
                <a:cxn ang="0">
                  <a:pos x="42" y="74"/>
                </a:cxn>
                <a:cxn ang="0">
                  <a:pos x="42" y="72"/>
                </a:cxn>
                <a:cxn ang="0">
                  <a:pos x="42" y="70"/>
                </a:cxn>
                <a:cxn ang="0">
                  <a:pos x="41" y="68"/>
                </a:cxn>
                <a:cxn ang="0">
                  <a:pos x="37" y="72"/>
                </a:cxn>
                <a:cxn ang="0">
                  <a:pos x="32" y="75"/>
                </a:cxn>
                <a:cxn ang="0">
                  <a:pos x="26" y="78"/>
                </a:cxn>
                <a:cxn ang="0">
                  <a:pos x="18" y="78"/>
                </a:cxn>
                <a:cxn ang="0">
                  <a:pos x="11" y="77"/>
                </a:cxn>
                <a:cxn ang="0">
                  <a:pos x="5" y="72"/>
                </a:cxn>
                <a:cxn ang="0">
                  <a:pos x="1" y="64"/>
                </a:cxn>
                <a:cxn ang="0">
                  <a:pos x="0" y="54"/>
                </a:cxn>
                <a:cxn ang="0">
                  <a:pos x="2" y="45"/>
                </a:cxn>
                <a:cxn ang="0">
                  <a:pos x="7" y="39"/>
                </a:cxn>
                <a:cxn ang="0">
                  <a:pos x="13" y="35"/>
                </a:cxn>
                <a:cxn ang="0">
                  <a:pos x="35" y="30"/>
                </a:cxn>
                <a:cxn ang="0">
                  <a:pos x="37" y="30"/>
                </a:cxn>
                <a:cxn ang="0">
                  <a:pos x="39" y="29"/>
                </a:cxn>
                <a:cxn ang="0">
                  <a:pos x="40" y="27"/>
                </a:cxn>
                <a:cxn ang="0">
                  <a:pos x="41" y="25"/>
                </a:cxn>
                <a:cxn ang="0">
                  <a:pos x="40" y="19"/>
                </a:cxn>
                <a:cxn ang="0">
                  <a:pos x="37" y="17"/>
                </a:cxn>
                <a:cxn ang="0">
                  <a:pos x="33" y="16"/>
                </a:cxn>
                <a:cxn ang="0">
                  <a:pos x="30" y="16"/>
                </a:cxn>
                <a:cxn ang="0">
                  <a:pos x="24" y="17"/>
                </a:cxn>
                <a:cxn ang="0">
                  <a:pos x="21" y="19"/>
                </a:cxn>
                <a:cxn ang="0">
                  <a:pos x="20" y="23"/>
                </a:cxn>
                <a:cxn ang="0">
                  <a:pos x="19" y="26"/>
                </a:cxn>
                <a:cxn ang="0">
                  <a:pos x="4" y="15"/>
                </a:cxn>
                <a:cxn ang="0">
                  <a:pos x="11" y="6"/>
                </a:cxn>
                <a:cxn ang="0">
                  <a:pos x="19" y="1"/>
                </a:cxn>
                <a:cxn ang="0">
                  <a:pos x="29" y="0"/>
                </a:cxn>
                <a:cxn ang="0">
                  <a:pos x="37" y="0"/>
                </a:cxn>
                <a:cxn ang="0">
                  <a:pos x="46" y="3"/>
                </a:cxn>
                <a:cxn ang="0">
                  <a:pos x="54" y="8"/>
                </a:cxn>
                <a:cxn ang="0">
                  <a:pos x="58" y="18"/>
                </a:cxn>
                <a:cxn ang="0">
                  <a:pos x="40" y="40"/>
                </a:cxn>
                <a:cxn ang="0">
                  <a:pos x="39" y="41"/>
                </a:cxn>
                <a:cxn ang="0">
                  <a:pos x="36" y="43"/>
                </a:cxn>
                <a:cxn ang="0">
                  <a:pos x="33" y="44"/>
                </a:cxn>
                <a:cxn ang="0">
                  <a:pos x="28" y="44"/>
                </a:cxn>
                <a:cxn ang="0">
                  <a:pos x="24" y="46"/>
                </a:cxn>
                <a:cxn ang="0">
                  <a:pos x="20" y="48"/>
                </a:cxn>
                <a:cxn ang="0">
                  <a:pos x="18" y="51"/>
                </a:cxn>
                <a:cxn ang="0">
                  <a:pos x="17" y="57"/>
                </a:cxn>
                <a:cxn ang="0">
                  <a:pos x="19" y="61"/>
                </a:cxn>
                <a:cxn ang="0">
                  <a:pos x="21" y="63"/>
                </a:cxn>
                <a:cxn ang="0">
                  <a:pos x="23" y="64"/>
                </a:cxn>
                <a:cxn ang="0">
                  <a:pos x="27" y="64"/>
                </a:cxn>
                <a:cxn ang="0">
                  <a:pos x="32" y="63"/>
                </a:cxn>
                <a:cxn ang="0">
                  <a:pos x="37" y="59"/>
                </a:cxn>
                <a:cxn ang="0">
                  <a:pos x="40" y="54"/>
                </a:cxn>
                <a:cxn ang="0">
                  <a:pos x="41" y="40"/>
                </a:cxn>
              </a:cxnLst>
              <a:rect l="0" t="0" r="r" b="b"/>
              <a:pathLst>
                <a:path w="62" h="78">
                  <a:moveTo>
                    <a:pt x="58" y="62"/>
                  </a:moveTo>
                  <a:lnTo>
                    <a:pt x="58" y="63"/>
                  </a:lnTo>
                  <a:lnTo>
                    <a:pt x="58" y="65"/>
                  </a:lnTo>
                  <a:lnTo>
                    <a:pt x="58" y="66"/>
                  </a:lnTo>
                  <a:lnTo>
                    <a:pt x="58" y="67"/>
                  </a:lnTo>
                  <a:lnTo>
                    <a:pt x="58" y="68"/>
                  </a:lnTo>
                  <a:lnTo>
                    <a:pt x="59" y="69"/>
                  </a:lnTo>
                  <a:lnTo>
                    <a:pt x="59" y="70"/>
                  </a:lnTo>
                  <a:lnTo>
                    <a:pt x="59" y="71"/>
                  </a:lnTo>
                  <a:lnTo>
                    <a:pt x="59" y="71"/>
                  </a:lnTo>
                  <a:lnTo>
                    <a:pt x="60" y="72"/>
                  </a:lnTo>
                  <a:lnTo>
                    <a:pt x="60" y="72"/>
                  </a:lnTo>
                  <a:lnTo>
                    <a:pt x="60" y="73"/>
                  </a:lnTo>
                  <a:lnTo>
                    <a:pt x="61" y="73"/>
                  </a:lnTo>
                  <a:lnTo>
                    <a:pt x="61" y="73"/>
                  </a:lnTo>
                  <a:lnTo>
                    <a:pt x="61" y="73"/>
                  </a:lnTo>
                  <a:lnTo>
                    <a:pt x="62" y="73"/>
                  </a:lnTo>
                  <a:lnTo>
                    <a:pt x="62" y="77"/>
                  </a:lnTo>
                  <a:lnTo>
                    <a:pt x="43" y="77"/>
                  </a:lnTo>
                  <a:lnTo>
                    <a:pt x="43" y="76"/>
                  </a:lnTo>
                  <a:lnTo>
                    <a:pt x="43" y="75"/>
                  </a:lnTo>
                  <a:lnTo>
                    <a:pt x="43" y="75"/>
                  </a:lnTo>
                  <a:lnTo>
                    <a:pt x="42" y="74"/>
                  </a:lnTo>
                  <a:lnTo>
                    <a:pt x="42" y="74"/>
                  </a:lnTo>
                  <a:lnTo>
                    <a:pt x="42" y="73"/>
                  </a:lnTo>
                  <a:lnTo>
                    <a:pt x="42" y="73"/>
                  </a:lnTo>
                  <a:lnTo>
                    <a:pt x="42" y="72"/>
                  </a:lnTo>
                  <a:lnTo>
                    <a:pt x="42" y="72"/>
                  </a:lnTo>
                  <a:lnTo>
                    <a:pt x="42" y="71"/>
                  </a:lnTo>
                  <a:lnTo>
                    <a:pt x="42" y="71"/>
                  </a:lnTo>
                  <a:lnTo>
                    <a:pt x="42" y="70"/>
                  </a:lnTo>
                  <a:lnTo>
                    <a:pt x="42" y="70"/>
                  </a:lnTo>
                  <a:lnTo>
                    <a:pt x="42" y="69"/>
                  </a:lnTo>
                  <a:lnTo>
                    <a:pt x="41" y="68"/>
                  </a:lnTo>
                  <a:lnTo>
                    <a:pt x="41" y="68"/>
                  </a:lnTo>
                  <a:lnTo>
                    <a:pt x="41" y="68"/>
                  </a:lnTo>
                  <a:lnTo>
                    <a:pt x="40" y="69"/>
                  </a:lnTo>
                  <a:lnTo>
                    <a:pt x="39" y="70"/>
                  </a:lnTo>
                  <a:lnTo>
                    <a:pt x="38" y="71"/>
                  </a:lnTo>
                  <a:lnTo>
                    <a:pt x="37" y="72"/>
                  </a:lnTo>
                  <a:lnTo>
                    <a:pt x="36" y="73"/>
                  </a:lnTo>
                  <a:lnTo>
                    <a:pt x="35" y="74"/>
                  </a:lnTo>
                  <a:lnTo>
                    <a:pt x="34" y="75"/>
                  </a:lnTo>
                  <a:lnTo>
                    <a:pt x="32" y="75"/>
                  </a:lnTo>
                  <a:lnTo>
                    <a:pt x="31" y="76"/>
                  </a:lnTo>
                  <a:lnTo>
                    <a:pt x="29" y="77"/>
                  </a:lnTo>
                  <a:lnTo>
                    <a:pt x="28" y="77"/>
                  </a:lnTo>
                  <a:lnTo>
                    <a:pt x="26" y="78"/>
                  </a:lnTo>
                  <a:lnTo>
                    <a:pt x="24" y="78"/>
                  </a:lnTo>
                  <a:lnTo>
                    <a:pt x="22" y="78"/>
                  </a:lnTo>
                  <a:lnTo>
                    <a:pt x="20" y="78"/>
                  </a:lnTo>
                  <a:lnTo>
                    <a:pt x="18" y="78"/>
                  </a:lnTo>
                  <a:lnTo>
                    <a:pt x="16" y="78"/>
                  </a:lnTo>
                  <a:lnTo>
                    <a:pt x="15" y="78"/>
                  </a:lnTo>
                  <a:lnTo>
                    <a:pt x="13" y="77"/>
                  </a:lnTo>
                  <a:lnTo>
                    <a:pt x="11" y="77"/>
                  </a:lnTo>
                  <a:lnTo>
                    <a:pt x="9" y="76"/>
                  </a:lnTo>
                  <a:lnTo>
                    <a:pt x="8" y="75"/>
                  </a:lnTo>
                  <a:lnTo>
                    <a:pt x="6" y="73"/>
                  </a:lnTo>
                  <a:lnTo>
                    <a:pt x="5" y="72"/>
                  </a:lnTo>
                  <a:lnTo>
                    <a:pt x="4" y="70"/>
                  </a:lnTo>
                  <a:lnTo>
                    <a:pt x="3" y="69"/>
                  </a:lnTo>
                  <a:lnTo>
                    <a:pt x="2" y="67"/>
                  </a:lnTo>
                  <a:lnTo>
                    <a:pt x="1" y="64"/>
                  </a:lnTo>
                  <a:lnTo>
                    <a:pt x="0" y="62"/>
                  </a:lnTo>
                  <a:lnTo>
                    <a:pt x="0" y="59"/>
                  </a:lnTo>
                  <a:lnTo>
                    <a:pt x="0" y="57"/>
                  </a:lnTo>
                  <a:lnTo>
                    <a:pt x="0" y="54"/>
                  </a:lnTo>
                  <a:lnTo>
                    <a:pt x="0" y="52"/>
                  </a:lnTo>
                  <a:lnTo>
                    <a:pt x="1" y="49"/>
                  </a:lnTo>
                  <a:lnTo>
                    <a:pt x="1" y="47"/>
                  </a:lnTo>
                  <a:lnTo>
                    <a:pt x="2" y="45"/>
                  </a:lnTo>
                  <a:lnTo>
                    <a:pt x="3" y="43"/>
                  </a:lnTo>
                  <a:lnTo>
                    <a:pt x="4" y="41"/>
                  </a:lnTo>
                  <a:lnTo>
                    <a:pt x="5" y="40"/>
                  </a:lnTo>
                  <a:lnTo>
                    <a:pt x="7" y="39"/>
                  </a:lnTo>
                  <a:lnTo>
                    <a:pt x="8" y="37"/>
                  </a:lnTo>
                  <a:lnTo>
                    <a:pt x="10" y="36"/>
                  </a:lnTo>
                  <a:lnTo>
                    <a:pt x="12" y="35"/>
                  </a:lnTo>
                  <a:lnTo>
                    <a:pt x="13" y="35"/>
                  </a:lnTo>
                  <a:lnTo>
                    <a:pt x="15" y="34"/>
                  </a:lnTo>
                  <a:lnTo>
                    <a:pt x="17" y="33"/>
                  </a:lnTo>
                  <a:lnTo>
                    <a:pt x="19" y="33"/>
                  </a:lnTo>
                  <a:lnTo>
                    <a:pt x="35" y="30"/>
                  </a:lnTo>
                  <a:lnTo>
                    <a:pt x="35" y="30"/>
                  </a:lnTo>
                  <a:lnTo>
                    <a:pt x="36" y="30"/>
                  </a:lnTo>
                  <a:lnTo>
                    <a:pt x="36" y="30"/>
                  </a:lnTo>
                  <a:lnTo>
                    <a:pt x="37" y="30"/>
                  </a:lnTo>
                  <a:lnTo>
                    <a:pt x="37" y="30"/>
                  </a:lnTo>
                  <a:lnTo>
                    <a:pt x="38" y="29"/>
                  </a:lnTo>
                  <a:lnTo>
                    <a:pt x="38" y="29"/>
                  </a:lnTo>
                  <a:lnTo>
                    <a:pt x="39" y="29"/>
                  </a:lnTo>
                  <a:lnTo>
                    <a:pt x="39" y="28"/>
                  </a:lnTo>
                  <a:lnTo>
                    <a:pt x="40" y="28"/>
                  </a:lnTo>
                  <a:lnTo>
                    <a:pt x="40" y="28"/>
                  </a:lnTo>
                  <a:lnTo>
                    <a:pt x="40" y="27"/>
                  </a:lnTo>
                  <a:lnTo>
                    <a:pt x="40" y="27"/>
                  </a:lnTo>
                  <a:lnTo>
                    <a:pt x="41" y="26"/>
                  </a:lnTo>
                  <a:lnTo>
                    <a:pt x="41" y="25"/>
                  </a:lnTo>
                  <a:lnTo>
                    <a:pt x="41" y="25"/>
                  </a:lnTo>
                  <a:lnTo>
                    <a:pt x="41" y="23"/>
                  </a:lnTo>
                  <a:lnTo>
                    <a:pt x="41" y="22"/>
                  </a:lnTo>
                  <a:lnTo>
                    <a:pt x="40" y="20"/>
                  </a:lnTo>
                  <a:lnTo>
                    <a:pt x="40" y="19"/>
                  </a:lnTo>
                  <a:lnTo>
                    <a:pt x="39" y="19"/>
                  </a:lnTo>
                  <a:lnTo>
                    <a:pt x="38" y="18"/>
                  </a:lnTo>
                  <a:lnTo>
                    <a:pt x="38" y="17"/>
                  </a:lnTo>
                  <a:lnTo>
                    <a:pt x="37" y="17"/>
                  </a:lnTo>
                  <a:lnTo>
                    <a:pt x="36" y="16"/>
                  </a:lnTo>
                  <a:lnTo>
                    <a:pt x="35" y="16"/>
                  </a:lnTo>
                  <a:lnTo>
                    <a:pt x="34" y="16"/>
                  </a:lnTo>
                  <a:lnTo>
                    <a:pt x="33" y="16"/>
                  </a:lnTo>
                  <a:lnTo>
                    <a:pt x="32" y="16"/>
                  </a:lnTo>
                  <a:lnTo>
                    <a:pt x="31" y="16"/>
                  </a:lnTo>
                  <a:lnTo>
                    <a:pt x="30" y="16"/>
                  </a:lnTo>
                  <a:lnTo>
                    <a:pt x="30" y="16"/>
                  </a:lnTo>
                  <a:lnTo>
                    <a:pt x="28" y="16"/>
                  </a:lnTo>
                  <a:lnTo>
                    <a:pt x="27" y="16"/>
                  </a:lnTo>
                  <a:lnTo>
                    <a:pt x="25" y="16"/>
                  </a:lnTo>
                  <a:lnTo>
                    <a:pt x="24" y="17"/>
                  </a:lnTo>
                  <a:lnTo>
                    <a:pt x="23" y="17"/>
                  </a:lnTo>
                  <a:lnTo>
                    <a:pt x="22" y="18"/>
                  </a:lnTo>
                  <a:lnTo>
                    <a:pt x="22" y="18"/>
                  </a:lnTo>
                  <a:lnTo>
                    <a:pt x="21" y="19"/>
                  </a:lnTo>
                  <a:lnTo>
                    <a:pt x="21" y="20"/>
                  </a:lnTo>
                  <a:lnTo>
                    <a:pt x="20" y="21"/>
                  </a:lnTo>
                  <a:lnTo>
                    <a:pt x="20" y="22"/>
                  </a:lnTo>
                  <a:lnTo>
                    <a:pt x="20" y="23"/>
                  </a:lnTo>
                  <a:lnTo>
                    <a:pt x="19" y="24"/>
                  </a:lnTo>
                  <a:lnTo>
                    <a:pt x="19" y="24"/>
                  </a:lnTo>
                  <a:lnTo>
                    <a:pt x="19" y="25"/>
                  </a:lnTo>
                  <a:lnTo>
                    <a:pt x="19" y="26"/>
                  </a:lnTo>
                  <a:lnTo>
                    <a:pt x="2" y="26"/>
                  </a:lnTo>
                  <a:lnTo>
                    <a:pt x="3" y="22"/>
                  </a:lnTo>
                  <a:lnTo>
                    <a:pt x="3" y="18"/>
                  </a:lnTo>
                  <a:lnTo>
                    <a:pt x="4" y="15"/>
                  </a:lnTo>
                  <a:lnTo>
                    <a:pt x="6" y="12"/>
                  </a:lnTo>
                  <a:lnTo>
                    <a:pt x="7" y="10"/>
                  </a:lnTo>
                  <a:lnTo>
                    <a:pt x="9" y="8"/>
                  </a:lnTo>
                  <a:lnTo>
                    <a:pt x="11" y="6"/>
                  </a:lnTo>
                  <a:lnTo>
                    <a:pt x="13" y="4"/>
                  </a:lnTo>
                  <a:lnTo>
                    <a:pt x="15" y="3"/>
                  </a:lnTo>
                  <a:lnTo>
                    <a:pt x="17" y="2"/>
                  </a:lnTo>
                  <a:lnTo>
                    <a:pt x="19" y="1"/>
                  </a:lnTo>
                  <a:lnTo>
                    <a:pt x="22" y="1"/>
                  </a:lnTo>
                  <a:lnTo>
                    <a:pt x="24" y="0"/>
                  </a:lnTo>
                  <a:lnTo>
                    <a:pt x="27" y="0"/>
                  </a:lnTo>
                  <a:lnTo>
                    <a:pt x="29" y="0"/>
                  </a:lnTo>
                  <a:lnTo>
                    <a:pt x="32" y="0"/>
                  </a:lnTo>
                  <a:lnTo>
                    <a:pt x="33" y="0"/>
                  </a:lnTo>
                  <a:lnTo>
                    <a:pt x="35" y="0"/>
                  </a:lnTo>
                  <a:lnTo>
                    <a:pt x="37" y="0"/>
                  </a:lnTo>
                  <a:lnTo>
                    <a:pt x="40" y="1"/>
                  </a:lnTo>
                  <a:lnTo>
                    <a:pt x="42" y="1"/>
                  </a:lnTo>
                  <a:lnTo>
                    <a:pt x="44" y="2"/>
                  </a:lnTo>
                  <a:lnTo>
                    <a:pt x="46" y="3"/>
                  </a:lnTo>
                  <a:lnTo>
                    <a:pt x="48" y="4"/>
                  </a:lnTo>
                  <a:lnTo>
                    <a:pt x="50" y="5"/>
                  </a:lnTo>
                  <a:lnTo>
                    <a:pt x="52" y="7"/>
                  </a:lnTo>
                  <a:lnTo>
                    <a:pt x="54" y="8"/>
                  </a:lnTo>
                  <a:lnTo>
                    <a:pt x="55" y="10"/>
                  </a:lnTo>
                  <a:lnTo>
                    <a:pt x="56" y="13"/>
                  </a:lnTo>
                  <a:lnTo>
                    <a:pt x="57" y="15"/>
                  </a:lnTo>
                  <a:lnTo>
                    <a:pt x="58" y="18"/>
                  </a:lnTo>
                  <a:lnTo>
                    <a:pt x="58" y="22"/>
                  </a:lnTo>
                  <a:lnTo>
                    <a:pt x="58" y="62"/>
                  </a:lnTo>
                  <a:close/>
                  <a:moveTo>
                    <a:pt x="41" y="40"/>
                  </a:moveTo>
                  <a:lnTo>
                    <a:pt x="40" y="40"/>
                  </a:lnTo>
                  <a:lnTo>
                    <a:pt x="40" y="41"/>
                  </a:lnTo>
                  <a:lnTo>
                    <a:pt x="40" y="41"/>
                  </a:lnTo>
                  <a:lnTo>
                    <a:pt x="39" y="41"/>
                  </a:lnTo>
                  <a:lnTo>
                    <a:pt x="39" y="41"/>
                  </a:lnTo>
                  <a:lnTo>
                    <a:pt x="38" y="42"/>
                  </a:lnTo>
                  <a:lnTo>
                    <a:pt x="38" y="42"/>
                  </a:lnTo>
                  <a:lnTo>
                    <a:pt x="37" y="42"/>
                  </a:lnTo>
                  <a:lnTo>
                    <a:pt x="36" y="43"/>
                  </a:lnTo>
                  <a:lnTo>
                    <a:pt x="36" y="43"/>
                  </a:lnTo>
                  <a:lnTo>
                    <a:pt x="35" y="43"/>
                  </a:lnTo>
                  <a:lnTo>
                    <a:pt x="34" y="43"/>
                  </a:lnTo>
                  <a:lnTo>
                    <a:pt x="33" y="44"/>
                  </a:lnTo>
                  <a:lnTo>
                    <a:pt x="32" y="44"/>
                  </a:lnTo>
                  <a:lnTo>
                    <a:pt x="31" y="44"/>
                  </a:lnTo>
                  <a:lnTo>
                    <a:pt x="29" y="44"/>
                  </a:lnTo>
                  <a:lnTo>
                    <a:pt x="28" y="44"/>
                  </a:lnTo>
                  <a:lnTo>
                    <a:pt x="27" y="45"/>
                  </a:lnTo>
                  <a:lnTo>
                    <a:pt x="26" y="45"/>
                  </a:lnTo>
                  <a:lnTo>
                    <a:pt x="25" y="45"/>
                  </a:lnTo>
                  <a:lnTo>
                    <a:pt x="24" y="46"/>
                  </a:lnTo>
                  <a:lnTo>
                    <a:pt x="23" y="46"/>
                  </a:lnTo>
                  <a:lnTo>
                    <a:pt x="22" y="47"/>
                  </a:lnTo>
                  <a:lnTo>
                    <a:pt x="21" y="47"/>
                  </a:lnTo>
                  <a:lnTo>
                    <a:pt x="20" y="48"/>
                  </a:lnTo>
                  <a:lnTo>
                    <a:pt x="19" y="49"/>
                  </a:lnTo>
                  <a:lnTo>
                    <a:pt x="19" y="49"/>
                  </a:lnTo>
                  <a:lnTo>
                    <a:pt x="18" y="50"/>
                  </a:lnTo>
                  <a:lnTo>
                    <a:pt x="18" y="51"/>
                  </a:lnTo>
                  <a:lnTo>
                    <a:pt x="18" y="53"/>
                  </a:lnTo>
                  <a:lnTo>
                    <a:pt x="17" y="54"/>
                  </a:lnTo>
                  <a:lnTo>
                    <a:pt x="17" y="56"/>
                  </a:lnTo>
                  <a:lnTo>
                    <a:pt x="17" y="57"/>
                  </a:lnTo>
                  <a:lnTo>
                    <a:pt x="18" y="58"/>
                  </a:lnTo>
                  <a:lnTo>
                    <a:pt x="18" y="59"/>
                  </a:lnTo>
                  <a:lnTo>
                    <a:pt x="18" y="60"/>
                  </a:lnTo>
                  <a:lnTo>
                    <a:pt x="19" y="61"/>
                  </a:lnTo>
                  <a:lnTo>
                    <a:pt x="19" y="61"/>
                  </a:lnTo>
                  <a:lnTo>
                    <a:pt x="19" y="62"/>
                  </a:lnTo>
                  <a:lnTo>
                    <a:pt x="20" y="62"/>
                  </a:lnTo>
                  <a:lnTo>
                    <a:pt x="21" y="63"/>
                  </a:lnTo>
                  <a:lnTo>
                    <a:pt x="21" y="63"/>
                  </a:lnTo>
                  <a:lnTo>
                    <a:pt x="22" y="64"/>
                  </a:lnTo>
                  <a:lnTo>
                    <a:pt x="23" y="64"/>
                  </a:lnTo>
                  <a:lnTo>
                    <a:pt x="23" y="64"/>
                  </a:lnTo>
                  <a:lnTo>
                    <a:pt x="24" y="64"/>
                  </a:lnTo>
                  <a:lnTo>
                    <a:pt x="25" y="64"/>
                  </a:lnTo>
                  <a:lnTo>
                    <a:pt x="25" y="64"/>
                  </a:lnTo>
                  <a:lnTo>
                    <a:pt x="27" y="64"/>
                  </a:lnTo>
                  <a:lnTo>
                    <a:pt x="28" y="64"/>
                  </a:lnTo>
                  <a:lnTo>
                    <a:pt x="30" y="64"/>
                  </a:lnTo>
                  <a:lnTo>
                    <a:pt x="31" y="63"/>
                  </a:lnTo>
                  <a:lnTo>
                    <a:pt x="32" y="63"/>
                  </a:lnTo>
                  <a:lnTo>
                    <a:pt x="34" y="62"/>
                  </a:lnTo>
                  <a:lnTo>
                    <a:pt x="35" y="61"/>
                  </a:lnTo>
                  <a:lnTo>
                    <a:pt x="36" y="61"/>
                  </a:lnTo>
                  <a:lnTo>
                    <a:pt x="37" y="59"/>
                  </a:lnTo>
                  <a:lnTo>
                    <a:pt x="38" y="58"/>
                  </a:lnTo>
                  <a:lnTo>
                    <a:pt x="39" y="57"/>
                  </a:lnTo>
                  <a:lnTo>
                    <a:pt x="40" y="56"/>
                  </a:lnTo>
                  <a:lnTo>
                    <a:pt x="40" y="54"/>
                  </a:lnTo>
                  <a:lnTo>
                    <a:pt x="40" y="53"/>
                  </a:lnTo>
                  <a:lnTo>
                    <a:pt x="41" y="51"/>
                  </a:lnTo>
                  <a:lnTo>
                    <a:pt x="41" y="50"/>
                  </a:lnTo>
                  <a:lnTo>
                    <a:pt x="41" y="40"/>
                  </a:lnTo>
                  <a:close/>
                </a:path>
              </a:pathLst>
            </a:custGeom>
            <a:solidFill>
              <a:srgbClr val="FFFFFF"/>
            </a:solidFill>
            <a:ln w="9525">
              <a:noFill/>
              <a:round/>
              <a:headEnd/>
              <a:tailEnd/>
            </a:ln>
          </p:spPr>
          <p:txBody>
            <a:bodyPr/>
            <a:lstStyle/>
            <a:p>
              <a:endParaRPr lang="en-US"/>
            </a:p>
          </p:txBody>
        </p:sp>
        <p:sp>
          <p:nvSpPr>
            <p:cNvPr id="308" name="Freeform 308"/>
            <p:cNvSpPr>
              <a:spLocks/>
            </p:cNvSpPr>
            <p:nvPr/>
          </p:nvSpPr>
          <p:spPr bwMode="auto">
            <a:xfrm>
              <a:off x="3281" y="2533"/>
              <a:ext cx="37" cy="95"/>
            </a:xfrm>
            <a:custGeom>
              <a:avLst/>
              <a:gdLst/>
              <a:ahLst/>
              <a:cxnLst>
                <a:cxn ang="0">
                  <a:pos x="37" y="20"/>
                </a:cxn>
                <a:cxn ang="0">
                  <a:pos x="26" y="34"/>
                </a:cxn>
                <a:cxn ang="0">
                  <a:pos x="26" y="75"/>
                </a:cxn>
                <a:cxn ang="0">
                  <a:pos x="26" y="77"/>
                </a:cxn>
                <a:cxn ang="0">
                  <a:pos x="26" y="78"/>
                </a:cxn>
                <a:cxn ang="0">
                  <a:pos x="27" y="79"/>
                </a:cxn>
                <a:cxn ang="0">
                  <a:pos x="27" y="79"/>
                </a:cxn>
                <a:cxn ang="0">
                  <a:pos x="28" y="80"/>
                </a:cxn>
                <a:cxn ang="0">
                  <a:pos x="30" y="80"/>
                </a:cxn>
                <a:cxn ang="0">
                  <a:pos x="32" y="80"/>
                </a:cxn>
                <a:cxn ang="0">
                  <a:pos x="34" y="80"/>
                </a:cxn>
                <a:cxn ang="0">
                  <a:pos x="34" y="80"/>
                </a:cxn>
                <a:cxn ang="0">
                  <a:pos x="34" y="80"/>
                </a:cxn>
                <a:cxn ang="0">
                  <a:pos x="35" y="80"/>
                </a:cxn>
                <a:cxn ang="0">
                  <a:pos x="35" y="80"/>
                </a:cxn>
                <a:cxn ang="0">
                  <a:pos x="36" y="80"/>
                </a:cxn>
                <a:cxn ang="0">
                  <a:pos x="36" y="80"/>
                </a:cxn>
                <a:cxn ang="0">
                  <a:pos x="37" y="80"/>
                </a:cxn>
                <a:cxn ang="0">
                  <a:pos x="37" y="95"/>
                </a:cxn>
                <a:cxn ang="0">
                  <a:pos x="36" y="95"/>
                </a:cxn>
                <a:cxn ang="0">
                  <a:pos x="35" y="95"/>
                </a:cxn>
                <a:cxn ang="0">
                  <a:pos x="34" y="95"/>
                </a:cxn>
                <a:cxn ang="0">
                  <a:pos x="33" y="95"/>
                </a:cxn>
                <a:cxn ang="0">
                  <a:pos x="32" y="95"/>
                </a:cxn>
                <a:cxn ang="0">
                  <a:pos x="31" y="95"/>
                </a:cxn>
                <a:cxn ang="0">
                  <a:pos x="30" y="95"/>
                </a:cxn>
                <a:cxn ang="0">
                  <a:pos x="29" y="95"/>
                </a:cxn>
                <a:cxn ang="0">
                  <a:pos x="24" y="95"/>
                </a:cxn>
                <a:cxn ang="0">
                  <a:pos x="19" y="95"/>
                </a:cxn>
                <a:cxn ang="0">
                  <a:pos x="16" y="93"/>
                </a:cxn>
                <a:cxn ang="0">
                  <a:pos x="13" y="92"/>
                </a:cxn>
                <a:cxn ang="0">
                  <a:pos x="11" y="90"/>
                </a:cxn>
                <a:cxn ang="0">
                  <a:pos x="10" y="87"/>
                </a:cxn>
                <a:cxn ang="0">
                  <a:pos x="9" y="84"/>
                </a:cxn>
                <a:cxn ang="0">
                  <a:pos x="9" y="81"/>
                </a:cxn>
                <a:cxn ang="0">
                  <a:pos x="9" y="34"/>
                </a:cxn>
                <a:cxn ang="0">
                  <a:pos x="0" y="20"/>
                </a:cxn>
                <a:cxn ang="0">
                  <a:pos x="9" y="0"/>
                </a:cxn>
                <a:cxn ang="0">
                  <a:pos x="26" y="20"/>
                </a:cxn>
              </a:cxnLst>
              <a:rect l="0" t="0" r="r" b="b"/>
              <a:pathLst>
                <a:path w="37" h="95">
                  <a:moveTo>
                    <a:pt x="26" y="20"/>
                  </a:moveTo>
                  <a:lnTo>
                    <a:pt x="37" y="20"/>
                  </a:lnTo>
                  <a:lnTo>
                    <a:pt x="37" y="34"/>
                  </a:lnTo>
                  <a:lnTo>
                    <a:pt x="26" y="34"/>
                  </a:lnTo>
                  <a:lnTo>
                    <a:pt x="26" y="74"/>
                  </a:lnTo>
                  <a:lnTo>
                    <a:pt x="26" y="75"/>
                  </a:lnTo>
                  <a:lnTo>
                    <a:pt x="26" y="76"/>
                  </a:lnTo>
                  <a:lnTo>
                    <a:pt x="26" y="77"/>
                  </a:lnTo>
                  <a:lnTo>
                    <a:pt x="26" y="77"/>
                  </a:lnTo>
                  <a:lnTo>
                    <a:pt x="26" y="78"/>
                  </a:lnTo>
                  <a:lnTo>
                    <a:pt x="26" y="78"/>
                  </a:lnTo>
                  <a:lnTo>
                    <a:pt x="27" y="79"/>
                  </a:lnTo>
                  <a:lnTo>
                    <a:pt x="27" y="79"/>
                  </a:lnTo>
                  <a:lnTo>
                    <a:pt x="27" y="79"/>
                  </a:lnTo>
                  <a:lnTo>
                    <a:pt x="28" y="80"/>
                  </a:lnTo>
                  <a:lnTo>
                    <a:pt x="28" y="80"/>
                  </a:lnTo>
                  <a:lnTo>
                    <a:pt x="29" y="80"/>
                  </a:lnTo>
                  <a:lnTo>
                    <a:pt x="30" y="80"/>
                  </a:lnTo>
                  <a:lnTo>
                    <a:pt x="31" y="80"/>
                  </a:lnTo>
                  <a:lnTo>
                    <a:pt x="32" y="80"/>
                  </a:lnTo>
                  <a:lnTo>
                    <a:pt x="33" y="80"/>
                  </a:lnTo>
                  <a:lnTo>
                    <a:pt x="34" y="80"/>
                  </a:lnTo>
                  <a:lnTo>
                    <a:pt x="34" y="80"/>
                  </a:lnTo>
                  <a:lnTo>
                    <a:pt x="34" y="80"/>
                  </a:lnTo>
                  <a:lnTo>
                    <a:pt x="34" y="80"/>
                  </a:lnTo>
                  <a:lnTo>
                    <a:pt x="34" y="80"/>
                  </a:lnTo>
                  <a:lnTo>
                    <a:pt x="35" y="80"/>
                  </a:lnTo>
                  <a:lnTo>
                    <a:pt x="35" y="80"/>
                  </a:lnTo>
                  <a:lnTo>
                    <a:pt x="35" y="80"/>
                  </a:lnTo>
                  <a:lnTo>
                    <a:pt x="35" y="80"/>
                  </a:lnTo>
                  <a:lnTo>
                    <a:pt x="36" y="80"/>
                  </a:lnTo>
                  <a:lnTo>
                    <a:pt x="36" y="80"/>
                  </a:lnTo>
                  <a:lnTo>
                    <a:pt x="36" y="80"/>
                  </a:lnTo>
                  <a:lnTo>
                    <a:pt x="36" y="80"/>
                  </a:lnTo>
                  <a:lnTo>
                    <a:pt x="37" y="80"/>
                  </a:lnTo>
                  <a:lnTo>
                    <a:pt x="37" y="80"/>
                  </a:lnTo>
                  <a:lnTo>
                    <a:pt x="37" y="80"/>
                  </a:lnTo>
                  <a:lnTo>
                    <a:pt x="37" y="95"/>
                  </a:lnTo>
                  <a:lnTo>
                    <a:pt x="36" y="95"/>
                  </a:lnTo>
                  <a:lnTo>
                    <a:pt x="36" y="95"/>
                  </a:lnTo>
                  <a:lnTo>
                    <a:pt x="35" y="95"/>
                  </a:lnTo>
                  <a:lnTo>
                    <a:pt x="35" y="95"/>
                  </a:lnTo>
                  <a:lnTo>
                    <a:pt x="34" y="95"/>
                  </a:lnTo>
                  <a:lnTo>
                    <a:pt x="34" y="95"/>
                  </a:lnTo>
                  <a:lnTo>
                    <a:pt x="33" y="95"/>
                  </a:lnTo>
                  <a:lnTo>
                    <a:pt x="33" y="95"/>
                  </a:lnTo>
                  <a:lnTo>
                    <a:pt x="32" y="95"/>
                  </a:lnTo>
                  <a:lnTo>
                    <a:pt x="32" y="95"/>
                  </a:lnTo>
                  <a:lnTo>
                    <a:pt x="31" y="95"/>
                  </a:lnTo>
                  <a:lnTo>
                    <a:pt x="31" y="95"/>
                  </a:lnTo>
                  <a:lnTo>
                    <a:pt x="30" y="95"/>
                  </a:lnTo>
                  <a:lnTo>
                    <a:pt x="30" y="95"/>
                  </a:lnTo>
                  <a:lnTo>
                    <a:pt x="29" y="95"/>
                  </a:lnTo>
                  <a:lnTo>
                    <a:pt x="29" y="95"/>
                  </a:lnTo>
                  <a:lnTo>
                    <a:pt x="27" y="95"/>
                  </a:lnTo>
                  <a:lnTo>
                    <a:pt x="24" y="95"/>
                  </a:lnTo>
                  <a:lnTo>
                    <a:pt x="21" y="95"/>
                  </a:lnTo>
                  <a:lnTo>
                    <a:pt x="19" y="95"/>
                  </a:lnTo>
                  <a:lnTo>
                    <a:pt x="17" y="94"/>
                  </a:lnTo>
                  <a:lnTo>
                    <a:pt x="16" y="93"/>
                  </a:lnTo>
                  <a:lnTo>
                    <a:pt x="14" y="93"/>
                  </a:lnTo>
                  <a:lnTo>
                    <a:pt x="13" y="92"/>
                  </a:lnTo>
                  <a:lnTo>
                    <a:pt x="12" y="91"/>
                  </a:lnTo>
                  <a:lnTo>
                    <a:pt x="11" y="90"/>
                  </a:lnTo>
                  <a:lnTo>
                    <a:pt x="10" y="88"/>
                  </a:lnTo>
                  <a:lnTo>
                    <a:pt x="10" y="87"/>
                  </a:lnTo>
                  <a:lnTo>
                    <a:pt x="9" y="86"/>
                  </a:lnTo>
                  <a:lnTo>
                    <a:pt x="9" y="84"/>
                  </a:lnTo>
                  <a:lnTo>
                    <a:pt x="9" y="83"/>
                  </a:lnTo>
                  <a:lnTo>
                    <a:pt x="9" y="81"/>
                  </a:lnTo>
                  <a:lnTo>
                    <a:pt x="9" y="79"/>
                  </a:lnTo>
                  <a:lnTo>
                    <a:pt x="9" y="34"/>
                  </a:lnTo>
                  <a:lnTo>
                    <a:pt x="0" y="34"/>
                  </a:lnTo>
                  <a:lnTo>
                    <a:pt x="0" y="20"/>
                  </a:lnTo>
                  <a:lnTo>
                    <a:pt x="9" y="20"/>
                  </a:lnTo>
                  <a:lnTo>
                    <a:pt x="9" y="0"/>
                  </a:lnTo>
                  <a:lnTo>
                    <a:pt x="26" y="0"/>
                  </a:lnTo>
                  <a:lnTo>
                    <a:pt x="26" y="20"/>
                  </a:lnTo>
                  <a:close/>
                </a:path>
              </a:pathLst>
            </a:custGeom>
            <a:solidFill>
              <a:srgbClr val="FFFFFF"/>
            </a:solidFill>
            <a:ln w="9525">
              <a:noFill/>
              <a:round/>
              <a:headEnd/>
              <a:tailEnd/>
            </a:ln>
          </p:spPr>
          <p:txBody>
            <a:bodyPr/>
            <a:lstStyle/>
            <a:p>
              <a:endParaRPr lang="en-US"/>
            </a:p>
          </p:txBody>
        </p:sp>
        <p:sp>
          <p:nvSpPr>
            <p:cNvPr id="309" name="Freeform 309"/>
            <p:cNvSpPr>
              <a:spLocks noEditPoints="1"/>
            </p:cNvSpPr>
            <p:nvPr/>
          </p:nvSpPr>
          <p:spPr bwMode="auto">
            <a:xfrm>
              <a:off x="3330" y="2526"/>
              <a:ext cx="17" cy="102"/>
            </a:xfrm>
            <a:custGeom>
              <a:avLst/>
              <a:gdLst/>
              <a:ahLst/>
              <a:cxnLst>
                <a:cxn ang="0">
                  <a:pos x="17" y="27"/>
                </a:cxn>
                <a:cxn ang="0">
                  <a:pos x="17" y="102"/>
                </a:cxn>
                <a:cxn ang="0">
                  <a:pos x="0" y="102"/>
                </a:cxn>
                <a:cxn ang="0">
                  <a:pos x="0" y="27"/>
                </a:cxn>
                <a:cxn ang="0">
                  <a:pos x="17" y="27"/>
                </a:cxn>
                <a:cxn ang="0">
                  <a:pos x="17" y="18"/>
                </a:cxn>
                <a:cxn ang="0">
                  <a:pos x="0" y="18"/>
                </a:cxn>
                <a:cxn ang="0">
                  <a:pos x="0" y="0"/>
                </a:cxn>
                <a:cxn ang="0">
                  <a:pos x="17" y="0"/>
                </a:cxn>
                <a:cxn ang="0">
                  <a:pos x="17" y="18"/>
                </a:cxn>
              </a:cxnLst>
              <a:rect l="0" t="0" r="r" b="b"/>
              <a:pathLst>
                <a:path w="17" h="102">
                  <a:moveTo>
                    <a:pt x="17" y="27"/>
                  </a:moveTo>
                  <a:lnTo>
                    <a:pt x="17" y="102"/>
                  </a:lnTo>
                  <a:lnTo>
                    <a:pt x="0" y="102"/>
                  </a:lnTo>
                  <a:lnTo>
                    <a:pt x="0" y="27"/>
                  </a:lnTo>
                  <a:lnTo>
                    <a:pt x="17" y="27"/>
                  </a:lnTo>
                  <a:close/>
                  <a:moveTo>
                    <a:pt x="17" y="18"/>
                  </a:moveTo>
                  <a:lnTo>
                    <a:pt x="0" y="18"/>
                  </a:lnTo>
                  <a:lnTo>
                    <a:pt x="0" y="0"/>
                  </a:lnTo>
                  <a:lnTo>
                    <a:pt x="17" y="0"/>
                  </a:lnTo>
                  <a:lnTo>
                    <a:pt x="17" y="18"/>
                  </a:lnTo>
                  <a:close/>
                </a:path>
              </a:pathLst>
            </a:custGeom>
            <a:solidFill>
              <a:srgbClr val="FFFFFF"/>
            </a:solidFill>
            <a:ln w="9525">
              <a:noFill/>
              <a:round/>
              <a:headEnd/>
              <a:tailEnd/>
            </a:ln>
          </p:spPr>
          <p:txBody>
            <a:bodyPr/>
            <a:lstStyle/>
            <a:p>
              <a:endParaRPr lang="en-US"/>
            </a:p>
          </p:txBody>
        </p:sp>
        <p:sp>
          <p:nvSpPr>
            <p:cNvPr id="310" name="Freeform 310"/>
            <p:cNvSpPr>
              <a:spLocks noEditPoints="1"/>
            </p:cNvSpPr>
            <p:nvPr/>
          </p:nvSpPr>
          <p:spPr bwMode="auto">
            <a:xfrm>
              <a:off x="3360" y="2551"/>
              <a:ext cx="67" cy="78"/>
            </a:xfrm>
            <a:custGeom>
              <a:avLst/>
              <a:gdLst/>
              <a:ahLst/>
              <a:cxnLst>
                <a:cxn ang="0">
                  <a:pos x="27" y="78"/>
                </a:cxn>
                <a:cxn ang="0">
                  <a:pos x="18" y="75"/>
                </a:cxn>
                <a:cxn ang="0">
                  <a:pos x="10" y="69"/>
                </a:cxn>
                <a:cxn ang="0">
                  <a:pos x="4" y="60"/>
                </a:cxn>
                <a:cxn ang="0">
                  <a:pos x="0" y="49"/>
                </a:cxn>
                <a:cxn ang="0">
                  <a:pos x="0" y="34"/>
                </a:cxn>
                <a:cxn ang="0">
                  <a:pos x="2" y="22"/>
                </a:cxn>
                <a:cxn ang="0">
                  <a:pos x="8" y="12"/>
                </a:cxn>
                <a:cxn ang="0">
                  <a:pos x="15" y="5"/>
                </a:cxn>
                <a:cxn ang="0">
                  <a:pos x="24" y="1"/>
                </a:cxn>
                <a:cxn ang="0">
                  <a:pos x="34" y="0"/>
                </a:cxn>
                <a:cxn ang="0">
                  <a:pos x="43" y="1"/>
                </a:cxn>
                <a:cxn ang="0">
                  <a:pos x="52" y="5"/>
                </a:cxn>
                <a:cxn ang="0">
                  <a:pos x="59" y="12"/>
                </a:cxn>
                <a:cxn ang="0">
                  <a:pos x="64" y="22"/>
                </a:cxn>
                <a:cxn ang="0">
                  <a:pos x="67" y="34"/>
                </a:cxn>
                <a:cxn ang="0">
                  <a:pos x="67" y="49"/>
                </a:cxn>
                <a:cxn ang="0">
                  <a:pos x="63" y="60"/>
                </a:cxn>
                <a:cxn ang="0">
                  <a:pos x="57" y="69"/>
                </a:cxn>
                <a:cxn ang="0">
                  <a:pos x="49" y="75"/>
                </a:cxn>
                <a:cxn ang="0">
                  <a:pos x="40" y="78"/>
                </a:cxn>
                <a:cxn ang="0">
                  <a:pos x="34" y="17"/>
                </a:cxn>
                <a:cxn ang="0">
                  <a:pos x="27" y="18"/>
                </a:cxn>
                <a:cxn ang="0">
                  <a:pos x="22" y="21"/>
                </a:cxn>
                <a:cxn ang="0">
                  <a:pos x="20" y="26"/>
                </a:cxn>
                <a:cxn ang="0">
                  <a:pos x="18" y="32"/>
                </a:cxn>
                <a:cxn ang="0">
                  <a:pos x="18" y="37"/>
                </a:cxn>
                <a:cxn ang="0">
                  <a:pos x="18" y="43"/>
                </a:cxn>
                <a:cxn ang="0">
                  <a:pos x="19" y="49"/>
                </a:cxn>
                <a:cxn ang="0">
                  <a:pos x="20" y="54"/>
                </a:cxn>
                <a:cxn ang="0">
                  <a:pos x="24" y="59"/>
                </a:cxn>
                <a:cxn ang="0">
                  <a:pos x="29" y="61"/>
                </a:cxn>
                <a:cxn ang="0">
                  <a:pos x="36" y="62"/>
                </a:cxn>
                <a:cxn ang="0">
                  <a:pos x="42" y="60"/>
                </a:cxn>
                <a:cxn ang="0">
                  <a:pos x="46" y="56"/>
                </a:cxn>
                <a:cxn ang="0">
                  <a:pos x="48" y="51"/>
                </a:cxn>
                <a:cxn ang="0">
                  <a:pos x="49" y="45"/>
                </a:cxn>
                <a:cxn ang="0">
                  <a:pos x="49" y="39"/>
                </a:cxn>
                <a:cxn ang="0">
                  <a:pos x="49" y="34"/>
                </a:cxn>
                <a:cxn ang="0">
                  <a:pos x="48" y="28"/>
                </a:cxn>
                <a:cxn ang="0">
                  <a:pos x="46" y="23"/>
                </a:cxn>
                <a:cxn ang="0">
                  <a:pos x="42" y="19"/>
                </a:cxn>
                <a:cxn ang="0">
                  <a:pos x="36" y="17"/>
                </a:cxn>
              </a:cxnLst>
              <a:rect l="0" t="0" r="r" b="b"/>
              <a:pathLst>
                <a:path w="67" h="78">
                  <a:moveTo>
                    <a:pt x="34" y="78"/>
                  </a:moveTo>
                  <a:lnTo>
                    <a:pt x="30" y="78"/>
                  </a:lnTo>
                  <a:lnTo>
                    <a:pt x="27" y="78"/>
                  </a:lnTo>
                  <a:lnTo>
                    <a:pt x="24" y="77"/>
                  </a:lnTo>
                  <a:lnTo>
                    <a:pt x="21" y="76"/>
                  </a:lnTo>
                  <a:lnTo>
                    <a:pt x="18" y="75"/>
                  </a:lnTo>
                  <a:lnTo>
                    <a:pt x="15" y="73"/>
                  </a:lnTo>
                  <a:lnTo>
                    <a:pt x="12" y="71"/>
                  </a:lnTo>
                  <a:lnTo>
                    <a:pt x="10" y="69"/>
                  </a:lnTo>
                  <a:lnTo>
                    <a:pt x="8" y="66"/>
                  </a:lnTo>
                  <a:lnTo>
                    <a:pt x="6" y="63"/>
                  </a:lnTo>
                  <a:lnTo>
                    <a:pt x="4" y="60"/>
                  </a:lnTo>
                  <a:lnTo>
                    <a:pt x="2" y="57"/>
                  </a:lnTo>
                  <a:lnTo>
                    <a:pt x="1" y="53"/>
                  </a:lnTo>
                  <a:lnTo>
                    <a:pt x="0" y="49"/>
                  </a:lnTo>
                  <a:lnTo>
                    <a:pt x="0" y="44"/>
                  </a:lnTo>
                  <a:lnTo>
                    <a:pt x="0" y="39"/>
                  </a:lnTo>
                  <a:lnTo>
                    <a:pt x="0" y="34"/>
                  </a:lnTo>
                  <a:lnTo>
                    <a:pt x="0" y="30"/>
                  </a:lnTo>
                  <a:lnTo>
                    <a:pt x="1" y="26"/>
                  </a:lnTo>
                  <a:lnTo>
                    <a:pt x="2" y="22"/>
                  </a:lnTo>
                  <a:lnTo>
                    <a:pt x="4" y="18"/>
                  </a:lnTo>
                  <a:lnTo>
                    <a:pt x="6" y="15"/>
                  </a:lnTo>
                  <a:lnTo>
                    <a:pt x="8" y="12"/>
                  </a:lnTo>
                  <a:lnTo>
                    <a:pt x="10" y="9"/>
                  </a:lnTo>
                  <a:lnTo>
                    <a:pt x="12" y="7"/>
                  </a:lnTo>
                  <a:lnTo>
                    <a:pt x="15" y="5"/>
                  </a:lnTo>
                  <a:lnTo>
                    <a:pt x="18" y="4"/>
                  </a:lnTo>
                  <a:lnTo>
                    <a:pt x="21" y="2"/>
                  </a:lnTo>
                  <a:lnTo>
                    <a:pt x="24" y="1"/>
                  </a:lnTo>
                  <a:lnTo>
                    <a:pt x="27" y="1"/>
                  </a:lnTo>
                  <a:lnTo>
                    <a:pt x="30" y="0"/>
                  </a:lnTo>
                  <a:lnTo>
                    <a:pt x="34" y="0"/>
                  </a:lnTo>
                  <a:lnTo>
                    <a:pt x="37" y="0"/>
                  </a:lnTo>
                  <a:lnTo>
                    <a:pt x="40" y="1"/>
                  </a:lnTo>
                  <a:lnTo>
                    <a:pt x="43" y="1"/>
                  </a:lnTo>
                  <a:lnTo>
                    <a:pt x="46" y="2"/>
                  </a:lnTo>
                  <a:lnTo>
                    <a:pt x="49" y="4"/>
                  </a:lnTo>
                  <a:lnTo>
                    <a:pt x="52" y="5"/>
                  </a:lnTo>
                  <a:lnTo>
                    <a:pt x="55" y="7"/>
                  </a:lnTo>
                  <a:lnTo>
                    <a:pt x="57" y="9"/>
                  </a:lnTo>
                  <a:lnTo>
                    <a:pt x="59" y="12"/>
                  </a:lnTo>
                  <a:lnTo>
                    <a:pt x="61" y="15"/>
                  </a:lnTo>
                  <a:lnTo>
                    <a:pt x="63" y="18"/>
                  </a:lnTo>
                  <a:lnTo>
                    <a:pt x="64" y="22"/>
                  </a:lnTo>
                  <a:lnTo>
                    <a:pt x="66" y="26"/>
                  </a:lnTo>
                  <a:lnTo>
                    <a:pt x="67" y="30"/>
                  </a:lnTo>
                  <a:lnTo>
                    <a:pt x="67" y="34"/>
                  </a:lnTo>
                  <a:lnTo>
                    <a:pt x="67" y="39"/>
                  </a:lnTo>
                  <a:lnTo>
                    <a:pt x="67" y="44"/>
                  </a:lnTo>
                  <a:lnTo>
                    <a:pt x="67" y="49"/>
                  </a:lnTo>
                  <a:lnTo>
                    <a:pt x="66" y="53"/>
                  </a:lnTo>
                  <a:lnTo>
                    <a:pt x="64" y="57"/>
                  </a:lnTo>
                  <a:lnTo>
                    <a:pt x="63" y="60"/>
                  </a:lnTo>
                  <a:lnTo>
                    <a:pt x="61" y="63"/>
                  </a:lnTo>
                  <a:lnTo>
                    <a:pt x="59" y="66"/>
                  </a:lnTo>
                  <a:lnTo>
                    <a:pt x="57" y="69"/>
                  </a:lnTo>
                  <a:lnTo>
                    <a:pt x="55" y="71"/>
                  </a:lnTo>
                  <a:lnTo>
                    <a:pt x="52" y="73"/>
                  </a:lnTo>
                  <a:lnTo>
                    <a:pt x="49" y="75"/>
                  </a:lnTo>
                  <a:lnTo>
                    <a:pt x="46" y="76"/>
                  </a:lnTo>
                  <a:lnTo>
                    <a:pt x="43" y="77"/>
                  </a:lnTo>
                  <a:lnTo>
                    <a:pt x="40" y="78"/>
                  </a:lnTo>
                  <a:lnTo>
                    <a:pt x="37" y="78"/>
                  </a:lnTo>
                  <a:lnTo>
                    <a:pt x="34" y="78"/>
                  </a:lnTo>
                  <a:close/>
                  <a:moveTo>
                    <a:pt x="34" y="17"/>
                  </a:moveTo>
                  <a:lnTo>
                    <a:pt x="31" y="17"/>
                  </a:lnTo>
                  <a:lnTo>
                    <a:pt x="29" y="17"/>
                  </a:lnTo>
                  <a:lnTo>
                    <a:pt x="27" y="18"/>
                  </a:lnTo>
                  <a:lnTo>
                    <a:pt x="25" y="19"/>
                  </a:lnTo>
                  <a:lnTo>
                    <a:pt x="24" y="20"/>
                  </a:lnTo>
                  <a:lnTo>
                    <a:pt x="22" y="21"/>
                  </a:lnTo>
                  <a:lnTo>
                    <a:pt x="21" y="23"/>
                  </a:lnTo>
                  <a:lnTo>
                    <a:pt x="20" y="24"/>
                  </a:lnTo>
                  <a:lnTo>
                    <a:pt x="20" y="26"/>
                  </a:lnTo>
                  <a:lnTo>
                    <a:pt x="19" y="28"/>
                  </a:lnTo>
                  <a:lnTo>
                    <a:pt x="19" y="30"/>
                  </a:lnTo>
                  <a:lnTo>
                    <a:pt x="18" y="32"/>
                  </a:lnTo>
                  <a:lnTo>
                    <a:pt x="18" y="34"/>
                  </a:lnTo>
                  <a:lnTo>
                    <a:pt x="18" y="35"/>
                  </a:lnTo>
                  <a:lnTo>
                    <a:pt x="18" y="37"/>
                  </a:lnTo>
                  <a:lnTo>
                    <a:pt x="18" y="39"/>
                  </a:lnTo>
                  <a:lnTo>
                    <a:pt x="18" y="41"/>
                  </a:lnTo>
                  <a:lnTo>
                    <a:pt x="18" y="43"/>
                  </a:lnTo>
                  <a:lnTo>
                    <a:pt x="18" y="45"/>
                  </a:lnTo>
                  <a:lnTo>
                    <a:pt x="18" y="47"/>
                  </a:lnTo>
                  <a:lnTo>
                    <a:pt x="19" y="49"/>
                  </a:lnTo>
                  <a:lnTo>
                    <a:pt x="19" y="51"/>
                  </a:lnTo>
                  <a:lnTo>
                    <a:pt x="20" y="52"/>
                  </a:lnTo>
                  <a:lnTo>
                    <a:pt x="20" y="54"/>
                  </a:lnTo>
                  <a:lnTo>
                    <a:pt x="21" y="56"/>
                  </a:lnTo>
                  <a:lnTo>
                    <a:pt x="22" y="57"/>
                  </a:lnTo>
                  <a:lnTo>
                    <a:pt x="24" y="59"/>
                  </a:lnTo>
                  <a:lnTo>
                    <a:pt x="25" y="60"/>
                  </a:lnTo>
                  <a:lnTo>
                    <a:pt x="27" y="61"/>
                  </a:lnTo>
                  <a:lnTo>
                    <a:pt x="29" y="61"/>
                  </a:lnTo>
                  <a:lnTo>
                    <a:pt x="31" y="62"/>
                  </a:lnTo>
                  <a:lnTo>
                    <a:pt x="34" y="62"/>
                  </a:lnTo>
                  <a:lnTo>
                    <a:pt x="36" y="62"/>
                  </a:lnTo>
                  <a:lnTo>
                    <a:pt x="38" y="61"/>
                  </a:lnTo>
                  <a:lnTo>
                    <a:pt x="40" y="61"/>
                  </a:lnTo>
                  <a:lnTo>
                    <a:pt x="42" y="60"/>
                  </a:lnTo>
                  <a:lnTo>
                    <a:pt x="43" y="59"/>
                  </a:lnTo>
                  <a:lnTo>
                    <a:pt x="44" y="57"/>
                  </a:lnTo>
                  <a:lnTo>
                    <a:pt x="46" y="56"/>
                  </a:lnTo>
                  <a:lnTo>
                    <a:pt x="46" y="54"/>
                  </a:lnTo>
                  <a:lnTo>
                    <a:pt x="47" y="52"/>
                  </a:lnTo>
                  <a:lnTo>
                    <a:pt x="48" y="51"/>
                  </a:lnTo>
                  <a:lnTo>
                    <a:pt x="48" y="49"/>
                  </a:lnTo>
                  <a:lnTo>
                    <a:pt x="49" y="47"/>
                  </a:lnTo>
                  <a:lnTo>
                    <a:pt x="49" y="45"/>
                  </a:lnTo>
                  <a:lnTo>
                    <a:pt x="49" y="43"/>
                  </a:lnTo>
                  <a:lnTo>
                    <a:pt x="49" y="41"/>
                  </a:lnTo>
                  <a:lnTo>
                    <a:pt x="49" y="39"/>
                  </a:lnTo>
                  <a:lnTo>
                    <a:pt x="49" y="37"/>
                  </a:lnTo>
                  <a:lnTo>
                    <a:pt x="49" y="35"/>
                  </a:lnTo>
                  <a:lnTo>
                    <a:pt x="49" y="34"/>
                  </a:lnTo>
                  <a:lnTo>
                    <a:pt x="49" y="32"/>
                  </a:lnTo>
                  <a:lnTo>
                    <a:pt x="48" y="30"/>
                  </a:lnTo>
                  <a:lnTo>
                    <a:pt x="48" y="28"/>
                  </a:lnTo>
                  <a:lnTo>
                    <a:pt x="47" y="26"/>
                  </a:lnTo>
                  <a:lnTo>
                    <a:pt x="46" y="24"/>
                  </a:lnTo>
                  <a:lnTo>
                    <a:pt x="46" y="23"/>
                  </a:lnTo>
                  <a:lnTo>
                    <a:pt x="44" y="21"/>
                  </a:lnTo>
                  <a:lnTo>
                    <a:pt x="43" y="20"/>
                  </a:lnTo>
                  <a:lnTo>
                    <a:pt x="42" y="19"/>
                  </a:lnTo>
                  <a:lnTo>
                    <a:pt x="40" y="18"/>
                  </a:lnTo>
                  <a:lnTo>
                    <a:pt x="38" y="17"/>
                  </a:lnTo>
                  <a:lnTo>
                    <a:pt x="36" y="17"/>
                  </a:lnTo>
                  <a:lnTo>
                    <a:pt x="34" y="17"/>
                  </a:lnTo>
                  <a:close/>
                </a:path>
              </a:pathLst>
            </a:custGeom>
            <a:solidFill>
              <a:srgbClr val="FFFFFF"/>
            </a:solidFill>
            <a:ln w="9525">
              <a:noFill/>
              <a:round/>
              <a:headEnd/>
              <a:tailEnd/>
            </a:ln>
          </p:spPr>
          <p:txBody>
            <a:bodyPr/>
            <a:lstStyle/>
            <a:p>
              <a:endParaRPr lang="en-US"/>
            </a:p>
          </p:txBody>
        </p:sp>
        <p:sp>
          <p:nvSpPr>
            <p:cNvPr id="311" name="Freeform 311"/>
            <p:cNvSpPr>
              <a:spLocks/>
            </p:cNvSpPr>
            <p:nvPr/>
          </p:nvSpPr>
          <p:spPr bwMode="auto">
            <a:xfrm>
              <a:off x="3440" y="2551"/>
              <a:ext cx="59" cy="77"/>
            </a:xfrm>
            <a:custGeom>
              <a:avLst/>
              <a:gdLst/>
              <a:ahLst/>
              <a:cxnLst>
                <a:cxn ang="0">
                  <a:pos x="42" y="77"/>
                </a:cxn>
                <a:cxn ang="0">
                  <a:pos x="42" y="30"/>
                </a:cxn>
                <a:cxn ang="0">
                  <a:pos x="42" y="28"/>
                </a:cxn>
                <a:cxn ang="0">
                  <a:pos x="41" y="25"/>
                </a:cxn>
                <a:cxn ang="0">
                  <a:pos x="41" y="23"/>
                </a:cxn>
                <a:cxn ang="0">
                  <a:pos x="40" y="21"/>
                </a:cxn>
                <a:cxn ang="0">
                  <a:pos x="38" y="19"/>
                </a:cxn>
                <a:cxn ang="0">
                  <a:pos x="36" y="17"/>
                </a:cxn>
                <a:cxn ang="0">
                  <a:pos x="32" y="17"/>
                </a:cxn>
                <a:cxn ang="0">
                  <a:pos x="29" y="17"/>
                </a:cxn>
                <a:cxn ang="0">
                  <a:pos x="26" y="17"/>
                </a:cxn>
                <a:cxn ang="0">
                  <a:pos x="24" y="18"/>
                </a:cxn>
                <a:cxn ang="0">
                  <a:pos x="22" y="20"/>
                </a:cxn>
                <a:cxn ang="0">
                  <a:pos x="20" y="22"/>
                </a:cxn>
                <a:cxn ang="0">
                  <a:pos x="18" y="25"/>
                </a:cxn>
                <a:cxn ang="0">
                  <a:pos x="17" y="28"/>
                </a:cxn>
                <a:cxn ang="0">
                  <a:pos x="17" y="32"/>
                </a:cxn>
                <a:cxn ang="0">
                  <a:pos x="17" y="77"/>
                </a:cxn>
                <a:cxn ang="0">
                  <a:pos x="0" y="2"/>
                </a:cxn>
                <a:cxn ang="0">
                  <a:pos x="16" y="13"/>
                </a:cxn>
                <a:cxn ang="0">
                  <a:pos x="17" y="12"/>
                </a:cxn>
                <a:cxn ang="0">
                  <a:pos x="18" y="10"/>
                </a:cxn>
                <a:cxn ang="0">
                  <a:pos x="19" y="8"/>
                </a:cxn>
                <a:cxn ang="0">
                  <a:pos x="21" y="6"/>
                </a:cxn>
                <a:cxn ang="0">
                  <a:pos x="24" y="4"/>
                </a:cxn>
                <a:cxn ang="0">
                  <a:pos x="26" y="2"/>
                </a:cxn>
                <a:cxn ang="0">
                  <a:pos x="30" y="1"/>
                </a:cxn>
                <a:cxn ang="0">
                  <a:pos x="34" y="0"/>
                </a:cxn>
                <a:cxn ang="0">
                  <a:pos x="39" y="0"/>
                </a:cxn>
                <a:cxn ang="0">
                  <a:pos x="43" y="1"/>
                </a:cxn>
                <a:cxn ang="0">
                  <a:pos x="47" y="2"/>
                </a:cxn>
                <a:cxn ang="0">
                  <a:pos x="51" y="5"/>
                </a:cxn>
                <a:cxn ang="0">
                  <a:pos x="54" y="8"/>
                </a:cxn>
                <a:cxn ang="0">
                  <a:pos x="56" y="12"/>
                </a:cxn>
                <a:cxn ang="0">
                  <a:pos x="58" y="17"/>
                </a:cxn>
                <a:cxn ang="0">
                  <a:pos x="59" y="22"/>
                </a:cxn>
                <a:cxn ang="0">
                  <a:pos x="59" y="77"/>
                </a:cxn>
              </a:cxnLst>
              <a:rect l="0" t="0" r="r" b="b"/>
              <a:pathLst>
                <a:path w="59" h="77">
                  <a:moveTo>
                    <a:pt x="59" y="77"/>
                  </a:moveTo>
                  <a:lnTo>
                    <a:pt x="42" y="77"/>
                  </a:lnTo>
                  <a:lnTo>
                    <a:pt x="42" y="31"/>
                  </a:lnTo>
                  <a:lnTo>
                    <a:pt x="42" y="30"/>
                  </a:lnTo>
                  <a:lnTo>
                    <a:pt x="42" y="29"/>
                  </a:lnTo>
                  <a:lnTo>
                    <a:pt x="42" y="28"/>
                  </a:lnTo>
                  <a:lnTo>
                    <a:pt x="42" y="27"/>
                  </a:lnTo>
                  <a:lnTo>
                    <a:pt x="41" y="25"/>
                  </a:lnTo>
                  <a:lnTo>
                    <a:pt x="41" y="24"/>
                  </a:lnTo>
                  <a:lnTo>
                    <a:pt x="41" y="23"/>
                  </a:lnTo>
                  <a:lnTo>
                    <a:pt x="40" y="22"/>
                  </a:lnTo>
                  <a:lnTo>
                    <a:pt x="40" y="21"/>
                  </a:lnTo>
                  <a:lnTo>
                    <a:pt x="39" y="20"/>
                  </a:lnTo>
                  <a:lnTo>
                    <a:pt x="38" y="19"/>
                  </a:lnTo>
                  <a:lnTo>
                    <a:pt x="37" y="18"/>
                  </a:lnTo>
                  <a:lnTo>
                    <a:pt x="36" y="17"/>
                  </a:lnTo>
                  <a:lnTo>
                    <a:pt x="34" y="17"/>
                  </a:lnTo>
                  <a:lnTo>
                    <a:pt x="32" y="17"/>
                  </a:lnTo>
                  <a:lnTo>
                    <a:pt x="31" y="17"/>
                  </a:lnTo>
                  <a:lnTo>
                    <a:pt x="29" y="17"/>
                  </a:lnTo>
                  <a:lnTo>
                    <a:pt x="28" y="17"/>
                  </a:lnTo>
                  <a:lnTo>
                    <a:pt x="26" y="17"/>
                  </a:lnTo>
                  <a:lnTo>
                    <a:pt x="25" y="18"/>
                  </a:lnTo>
                  <a:lnTo>
                    <a:pt x="24" y="18"/>
                  </a:lnTo>
                  <a:lnTo>
                    <a:pt x="23" y="19"/>
                  </a:lnTo>
                  <a:lnTo>
                    <a:pt x="22" y="20"/>
                  </a:lnTo>
                  <a:lnTo>
                    <a:pt x="21" y="21"/>
                  </a:lnTo>
                  <a:lnTo>
                    <a:pt x="20" y="22"/>
                  </a:lnTo>
                  <a:lnTo>
                    <a:pt x="19" y="23"/>
                  </a:lnTo>
                  <a:lnTo>
                    <a:pt x="18" y="25"/>
                  </a:lnTo>
                  <a:lnTo>
                    <a:pt x="18" y="26"/>
                  </a:lnTo>
                  <a:lnTo>
                    <a:pt x="17" y="28"/>
                  </a:lnTo>
                  <a:lnTo>
                    <a:pt x="17" y="30"/>
                  </a:lnTo>
                  <a:lnTo>
                    <a:pt x="17" y="32"/>
                  </a:lnTo>
                  <a:lnTo>
                    <a:pt x="17" y="34"/>
                  </a:lnTo>
                  <a:lnTo>
                    <a:pt x="17" y="77"/>
                  </a:lnTo>
                  <a:lnTo>
                    <a:pt x="0" y="77"/>
                  </a:lnTo>
                  <a:lnTo>
                    <a:pt x="0" y="2"/>
                  </a:lnTo>
                  <a:lnTo>
                    <a:pt x="16" y="2"/>
                  </a:lnTo>
                  <a:lnTo>
                    <a:pt x="16" y="13"/>
                  </a:lnTo>
                  <a:lnTo>
                    <a:pt x="16" y="13"/>
                  </a:lnTo>
                  <a:lnTo>
                    <a:pt x="17" y="12"/>
                  </a:lnTo>
                  <a:lnTo>
                    <a:pt x="17" y="11"/>
                  </a:lnTo>
                  <a:lnTo>
                    <a:pt x="18" y="10"/>
                  </a:lnTo>
                  <a:lnTo>
                    <a:pt x="19" y="9"/>
                  </a:lnTo>
                  <a:lnTo>
                    <a:pt x="19" y="8"/>
                  </a:lnTo>
                  <a:lnTo>
                    <a:pt x="20" y="7"/>
                  </a:lnTo>
                  <a:lnTo>
                    <a:pt x="21" y="6"/>
                  </a:lnTo>
                  <a:lnTo>
                    <a:pt x="23" y="5"/>
                  </a:lnTo>
                  <a:lnTo>
                    <a:pt x="24" y="4"/>
                  </a:lnTo>
                  <a:lnTo>
                    <a:pt x="25" y="3"/>
                  </a:lnTo>
                  <a:lnTo>
                    <a:pt x="26" y="2"/>
                  </a:lnTo>
                  <a:lnTo>
                    <a:pt x="28" y="1"/>
                  </a:lnTo>
                  <a:lnTo>
                    <a:pt x="30" y="1"/>
                  </a:lnTo>
                  <a:lnTo>
                    <a:pt x="32" y="0"/>
                  </a:lnTo>
                  <a:lnTo>
                    <a:pt x="34" y="0"/>
                  </a:lnTo>
                  <a:lnTo>
                    <a:pt x="36" y="0"/>
                  </a:lnTo>
                  <a:lnTo>
                    <a:pt x="39" y="0"/>
                  </a:lnTo>
                  <a:lnTo>
                    <a:pt x="41" y="0"/>
                  </a:lnTo>
                  <a:lnTo>
                    <a:pt x="43" y="1"/>
                  </a:lnTo>
                  <a:lnTo>
                    <a:pt x="45" y="1"/>
                  </a:lnTo>
                  <a:lnTo>
                    <a:pt x="47" y="2"/>
                  </a:lnTo>
                  <a:lnTo>
                    <a:pt x="49" y="4"/>
                  </a:lnTo>
                  <a:lnTo>
                    <a:pt x="51" y="5"/>
                  </a:lnTo>
                  <a:lnTo>
                    <a:pt x="53" y="6"/>
                  </a:lnTo>
                  <a:lnTo>
                    <a:pt x="54" y="8"/>
                  </a:lnTo>
                  <a:lnTo>
                    <a:pt x="55" y="10"/>
                  </a:lnTo>
                  <a:lnTo>
                    <a:pt x="56" y="12"/>
                  </a:lnTo>
                  <a:lnTo>
                    <a:pt x="57" y="14"/>
                  </a:lnTo>
                  <a:lnTo>
                    <a:pt x="58" y="17"/>
                  </a:lnTo>
                  <a:lnTo>
                    <a:pt x="59" y="19"/>
                  </a:lnTo>
                  <a:lnTo>
                    <a:pt x="59" y="22"/>
                  </a:lnTo>
                  <a:lnTo>
                    <a:pt x="59" y="25"/>
                  </a:lnTo>
                  <a:lnTo>
                    <a:pt x="59" y="77"/>
                  </a:lnTo>
                  <a:close/>
                </a:path>
              </a:pathLst>
            </a:custGeom>
            <a:solidFill>
              <a:srgbClr val="FFFFFF"/>
            </a:solidFill>
            <a:ln w="9525">
              <a:noFill/>
              <a:round/>
              <a:headEnd/>
              <a:tailEnd/>
            </a:ln>
          </p:spPr>
          <p:txBody>
            <a:bodyPr/>
            <a:lstStyle/>
            <a:p>
              <a:endParaRPr lang="en-US"/>
            </a:p>
          </p:txBody>
        </p:sp>
        <p:sp>
          <p:nvSpPr>
            <p:cNvPr id="312" name="Freeform 312"/>
            <p:cNvSpPr>
              <a:spLocks/>
            </p:cNvSpPr>
            <p:nvPr/>
          </p:nvSpPr>
          <p:spPr bwMode="auto">
            <a:xfrm>
              <a:off x="2692" y="2087"/>
              <a:ext cx="87" cy="100"/>
            </a:xfrm>
            <a:custGeom>
              <a:avLst/>
              <a:gdLst/>
              <a:ahLst/>
              <a:cxnLst>
                <a:cxn ang="0">
                  <a:pos x="87" y="100"/>
                </a:cxn>
                <a:cxn ang="0">
                  <a:pos x="70" y="100"/>
                </a:cxn>
                <a:cxn ang="0">
                  <a:pos x="70" y="16"/>
                </a:cxn>
                <a:cxn ang="0">
                  <a:pos x="69" y="16"/>
                </a:cxn>
                <a:cxn ang="0">
                  <a:pos x="53" y="100"/>
                </a:cxn>
                <a:cxn ang="0">
                  <a:pos x="34" y="100"/>
                </a:cxn>
                <a:cxn ang="0">
                  <a:pos x="18" y="16"/>
                </a:cxn>
                <a:cxn ang="0">
                  <a:pos x="18" y="16"/>
                </a:cxn>
                <a:cxn ang="0">
                  <a:pos x="18" y="100"/>
                </a:cxn>
                <a:cxn ang="0">
                  <a:pos x="0" y="100"/>
                </a:cxn>
                <a:cxn ang="0">
                  <a:pos x="0" y="0"/>
                </a:cxn>
                <a:cxn ang="0">
                  <a:pos x="28" y="0"/>
                </a:cxn>
                <a:cxn ang="0">
                  <a:pos x="44" y="79"/>
                </a:cxn>
                <a:cxn ang="0">
                  <a:pos x="44" y="79"/>
                </a:cxn>
                <a:cxn ang="0">
                  <a:pos x="60" y="0"/>
                </a:cxn>
                <a:cxn ang="0">
                  <a:pos x="87" y="0"/>
                </a:cxn>
                <a:cxn ang="0">
                  <a:pos x="87" y="100"/>
                </a:cxn>
              </a:cxnLst>
              <a:rect l="0" t="0" r="r" b="b"/>
              <a:pathLst>
                <a:path w="87" h="100">
                  <a:moveTo>
                    <a:pt x="87" y="100"/>
                  </a:moveTo>
                  <a:lnTo>
                    <a:pt x="70" y="100"/>
                  </a:lnTo>
                  <a:lnTo>
                    <a:pt x="70" y="16"/>
                  </a:lnTo>
                  <a:lnTo>
                    <a:pt x="69" y="16"/>
                  </a:lnTo>
                  <a:lnTo>
                    <a:pt x="53" y="100"/>
                  </a:lnTo>
                  <a:lnTo>
                    <a:pt x="34" y="100"/>
                  </a:lnTo>
                  <a:lnTo>
                    <a:pt x="18" y="16"/>
                  </a:lnTo>
                  <a:lnTo>
                    <a:pt x="18" y="16"/>
                  </a:lnTo>
                  <a:lnTo>
                    <a:pt x="18" y="100"/>
                  </a:lnTo>
                  <a:lnTo>
                    <a:pt x="0" y="100"/>
                  </a:lnTo>
                  <a:lnTo>
                    <a:pt x="0" y="0"/>
                  </a:lnTo>
                  <a:lnTo>
                    <a:pt x="28" y="0"/>
                  </a:lnTo>
                  <a:lnTo>
                    <a:pt x="44" y="79"/>
                  </a:lnTo>
                  <a:lnTo>
                    <a:pt x="44" y="79"/>
                  </a:lnTo>
                  <a:lnTo>
                    <a:pt x="60" y="0"/>
                  </a:lnTo>
                  <a:lnTo>
                    <a:pt x="87" y="0"/>
                  </a:lnTo>
                  <a:lnTo>
                    <a:pt x="87" y="100"/>
                  </a:lnTo>
                  <a:close/>
                </a:path>
              </a:pathLst>
            </a:custGeom>
            <a:solidFill>
              <a:srgbClr val="FFFFFF"/>
            </a:solidFill>
            <a:ln w="9525">
              <a:noFill/>
              <a:round/>
              <a:headEnd/>
              <a:tailEnd/>
            </a:ln>
          </p:spPr>
          <p:txBody>
            <a:bodyPr/>
            <a:lstStyle/>
            <a:p>
              <a:endParaRPr lang="en-US"/>
            </a:p>
          </p:txBody>
        </p:sp>
        <p:sp>
          <p:nvSpPr>
            <p:cNvPr id="313" name="Freeform 313"/>
            <p:cNvSpPr>
              <a:spLocks noEditPoints="1"/>
            </p:cNvSpPr>
            <p:nvPr/>
          </p:nvSpPr>
          <p:spPr bwMode="auto">
            <a:xfrm>
              <a:off x="2792" y="2111"/>
              <a:ext cx="67" cy="78"/>
            </a:xfrm>
            <a:custGeom>
              <a:avLst/>
              <a:gdLst/>
              <a:ahLst/>
              <a:cxnLst>
                <a:cxn ang="0">
                  <a:pos x="27" y="78"/>
                </a:cxn>
                <a:cxn ang="0">
                  <a:pos x="17" y="75"/>
                </a:cxn>
                <a:cxn ang="0">
                  <a:pos x="10" y="69"/>
                </a:cxn>
                <a:cxn ang="0">
                  <a:pos x="4" y="60"/>
                </a:cxn>
                <a:cxn ang="0">
                  <a:pos x="0" y="48"/>
                </a:cxn>
                <a:cxn ang="0">
                  <a:pos x="0" y="34"/>
                </a:cxn>
                <a:cxn ang="0">
                  <a:pos x="2" y="22"/>
                </a:cxn>
                <a:cxn ang="0">
                  <a:pos x="8" y="12"/>
                </a:cxn>
                <a:cxn ang="0">
                  <a:pos x="15" y="5"/>
                </a:cxn>
                <a:cxn ang="0">
                  <a:pos x="23" y="1"/>
                </a:cxn>
                <a:cxn ang="0">
                  <a:pos x="33" y="0"/>
                </a:cxn>
                <a:cxn ang="0">
                  <a:pos x="43" y="1"/>
                </a:cxn>
                <a:cxn ang="0">
                  <a:pos x="52" y="5"/>
                </a:cxn>
                <a:cxn ang="0">
                  <a:pos x="59" y="12"/>
                </a:cxn>
                <a:cxn ang="0">
                  <a:pos x="64" y="22"/>
                </a:cxn>
                <a:cxn ang="0">
                  <a:pos x="67" y="34"/>
                </a:cxn>
                <a:cxn ang="0">
                  <a:pos x="66" y="48"/>
                </a:cxn>
                <a:cxn ang="0">
                  <a:pos x="63" y="60"/>
                </a:cxn>
                <a:cxn ang="0">
                  <a:pos x="57" y="69"/>
                </a:cxn>
                <a:cxn ang="0">
                  <a:pos x="49" y="75"/>
                </a:cxn>
                <a:cxn ang="0">
                  <a:pos x="40" y="78"/>
                </a:cxn>
                <a:cxn ang="0">
                  <a:pos x="33" y="17"/>
                </a:cxn>
                <a:cxn ang="0">
                  <a:pos x="27" y="18"/>
                </a:cxn>
                <a:cxn ang="0">
                  <a:pos x="22" y="21"/>
                </a:cxn>
                <a:cxn ang="0">
                  <a:pos x="20" y="26"/>
                </a:cxn>
                <a:cxn ang="0">
                  <a:pos x="18" y="32"/>
                </a:cxn>
                <a:cxn ang="0">
                  <a:pos x="17" y="37"/>
                </a:cxn>
                <a:cxn ang="0">
                  <a:pos x="17" y="43"/>
                </a:cxn>
                <a:cxn ang="0">
                  <a:pos x="18" y="48"/>
                </a:cxn>
                <a:cxn ang="0">
                  <a:pos x="20" y="54"/>
                </a:cxn>
                <a:cxn ang="0">
                  <a:pos x="24" y="58"/>
                </a:cxn>
                <a:cxn ang="0">
                  <a:pos x="29" y="61"/>
                </a:cxn>
                <a:cxn ang="0">
                  <a:pos x="36" y="62"/>
                </a:cxn>
                <a:cxn ang="0">
                  <a:pos x="41" y="59"/>
                </a:cxn>
                <a:cxn ang="0">
                  <a:pos x="45" y="56"/>
                </a:cxn>
                <a:cxn ang="0">
                  <a:pos x="48" y="50"/>
                </a:cxn>
                <a:cxn ang="0">
                  <a:pos x="49" y="45"/>
                </a:cxn>
                <a:cxn ang="0">
                  <a:pos x="49" y="39"/>
                </a:cxn>
                <a:cxn ang="0">
                  <a:pos x="49" y="33"/>
                </a:cxn>
                <a:cxn ang="0">
                  <a:pos x="48" y="28"/>
                </a:cxn>
                <a:cxn ang="0">
                  <a:pos x="45" y="23"/>
                </a:cxn>
                <a:cxn ang="0">
                  <a:pos x="41" y="19"/>
                </a:cxn>
                <a:cxn ang="0">
                  <a:pos x="36" y="17"/>
                </a:cxn>
              </a:cxnLst>
              <a:rect l="0" t="0" r="r" b="b"/>
              <a:pathLst>
                <a:path w="67" h="78">
                  <a:moveTo>
                    <a:pt x="33" y="78"/>
                  </a:moveTo>
                  <a:lnTo>
                    <a:pt x="30" y="78"/>
                  </a:lnTo>
                  <a:lnTo>
                    <a:pt x="27" y="78"/>
                  </a:lnTo>
                  <a:lnTo>
                    <a:pt x="23" y="77"/>
                  </a:lnTo>
                  <a:lnTo>
                    <a:pt x="20" y="76"/>
                  </a:lnTo>
                  <a:lnTo>
                    <a:pt x="17" y="75"/>
                  </a:lnTo>
                  <a:lnTo>
                    <a:pt x="15" y="73"/>
                  </a:lnTo>
                  <a:lnTo>
                    <a:pt x="12" y="71"/>
                  </a:lnTo>
                  <a:lnTo>
                    <a:pt x="10" y="69"/>
                  </a:lnTo>
                  <a:lnTo>
                    <a:pt x="8" y="66"/>
                  </a:lnTo>
                  <a:lnTo>
                    <a:pt x="5" y="63"/>
                  </a:lnTo>
                  <a:lnTo>
                    <a:pt x="4" y="60"/>
                  </a:lnTo>
                  <a:lnTo>
                    <a:pt x="2" y="57"/>
                  </a:lnTo>
                  <a:lnTo>
                    <a:pt x="1" y="53"/>
                  </a:lnTo>
                  <a:lnTo>
                    <a:pt x="0" y="48"/>
                  </a:lnTo>
                  <a:lnTo>
                    <a:pt x="0" y="44"/>
                  </a:lnTo>
                  <a:lnTo>
                    <a:pt x="0" y="39"/>
                  </a:lnTo>
                  <a:lnTo>
                    <a:pt x="0" y="34"/>
                  </a:lnTo>
                  <a:lnTo>
                    <a:pt x="0" y="30"/>
                  </a:lnTo>
                  <a:lnTo>
                    <a:pt x="1" y="25"/>
                  </a:lnTo>
                  <a:lnTo>
                    <a:pt x="2" y="22"/>
                  </a:lnTo>
                  <a:lnTo>
                    <a:pt x="4" y="18"/>
                  </a:lnTo>
                  <a:lnTo>
                    <a:pt x="5" y="15"/>
                  </a:lnTo>
                  <a:lnTo>
                    <a:pt x="8" y="12"/>
                  </a:lnTo>
                  <a:lnTo>
                    <a:pt x="10" y="9"/>
                  </a:lnTo>
                  <a:lnTo>
                    <a:pt x="12" y="7"/>
                  </a:lnTo>
                  <a:lnTo>
                    <a:pt x="15" y="5"/>
                  </a:lnTo>
                  <a:lnTo>
                    <a:pt x="17" y="3"/>
                  </a:lnTo>
                  <a:lnTo>
                    <a:pt x="20" y="2"/>
                  </a:lnTo>
                  <a:lnTo>
                    <a:pt x="23" y="1"/>
                  </a:lnTo>
                  <a:lnTo>
                    <a:pt x="27" y="0"/>
                  </a:lnTo>
                  <a:lnTo>
                    <a:pt x="30" y="0"/>
                  </a:lnTo>
                  <a:lnTo>
                    <a:pt x="33" y="0"/>
                  </a:lnTo>
                  <a:lnTo>
                    <a:pt x="37" y="0"/>
                  </a:lnTo>
                  <a:lnTo>
                    <a:pt x="40" y="0"/>
                  </a:lnTo>
                  <a:lnTo>
                    <a:pt x="43" y="1"/>
                  </a:lnTo>
                  <a:lnTo>
                    <a:pt x="46" y="2"/>
                  </a:lnTo>
                  <a:lnTo>
                    <a:pt x="49" y="3"/>
                  </a:lnTo>
                  <a:lnTo>
                    <a:pt x="52" y="5"/>
                  </a:lnTo>
                  <a:lnTo>
                    <a:pt x="54" y="7"/>
                  </a:lnTo>
                  <a:lnTo>
                    <a:pt x="57" y="9"/>
                  </a:lnTo>
                  <a:lnTo>
                    <a:pt x="59" y="12"/>
                  </a:lnTo>
                  <a:lnTo>
                    <a:pt x="61" y="15"/>
                  </a:lnTo>
                  <a:lnTo>
                    <a:pt x="63" y="18"/>
                  </a:lnTo>
                  <a:lnTo>
                    <a:pt x="64" y="22"/>
                  </a:lnTo>
                  <a:lnTo>
                    <a:pt x="65" y="25"/>
                  </a:lnTo>
                  <a:lnTo>
                    <a:pt x="66" y="30"/>
                  </a:lnTo>
                  <a:lnTo>
                    <a:pt x="67" y="34"/>
                  </a:lnTo>
                  <a:lnTo>
                    <a:pt x="67" y="39"/>
                  </a:lnTo>
                  <a:lnTo>
                    <a:pt x="67" y="44"/>
                  </a:lnTo>
                  <a:lnTo>
                    <a:pt x="66" y="48"/>
                  </a:lnTo>
                  <a:lnTo>
                    <a:pt x="65" y="53"/>
                  </a:lnTo>
                  <a:lnTo>
                    <a:pt x="64" y="57"/>
                  </a:lnTo>
                  <a:lnTo>
                    <a:pt x="63" y="60"/>
                  </a:lnTo>
                  <a:lnTo>
                    <a:pt x="61" y="63"/>
                  </a:lnTo>
                  <a:lnTo>
                    <a:pt x="59" y="66"/>
                  </a:lnTo>
                  <a:lnTo>
                    <a:pt x="57" y="69"/>
                  </a:lnTo>
                  <a:lnTo>
                    <a:pt x="54" y="71"/>
                  </a:lnTo>
                  <a:lnTo>
                    <a:pt x="52" y="73"/>
                  </a:lnTo>
                  <a:lnTo>
                    <a:pt x="49" y="75"/>
                  </a:lnTo>
                  <a:lnTo>
                    <a:pt x="46" y="76"/>
                  </a:lnTo>
                  <a:lnTo>
                    <a:pt x="43" y="77"/>
                  </a:lnTo>
                  <a:lnTo>
                    <a:pt x="40" y="78"/>
                  </a:lnTo>
                  <a:lnTo>
                    <a:pt x="37" y="78"/>
                  </a:lnTo>
                  <a:lnTo>
                    <a:pt x="33" y="78"/>
                  </a:lnTo>
                  <a:close/>
                  <a:moveTo>
                    <a:pt x="33" y="17"/>
                  </a:moveTo>
                  <a:lnTo>
                    <a:pt x="31" y="17"/>
                  </a:lnTo>
                  <a:lnTo>
                    <a:pt x="29" y="17"/>
                  </a:lnTo>
                  <a:lnTo>
                    <a:pt x="27" y="18"/>
                  </a:lnTo>
                  <a:lnTo>
                    <a:pt x="25" y="19"/>
                  </a:lnTo>
                  <a:lnTo>
                    <a:pt x="24" y="20"/>
                  </a:lnTo>
                  <a:lnTo>
                    <a:pt x="22" y="21"/>
                  </a:lnTo>
                  <a:lnTo>
                    <a:pt x="21" y="23"/>
                  </a:lnTo>
                  <a:lnTo>
                    <a:pt x="20" y="24"/>
                  </a:lnTo>
                  <a:lnTo>
                    <a:pt x="20" y="26"/>
                  </a:lnTo>
                  <a:lnTo>
                    <a:pt x="19" y="28"/>
                  </a:lnTo>
                  <a:lnTo>
                    <a:pt x="18" y="30"/>
                  </a:lnTo>
                  <a:lnTo>
                    <a:pt x="18" y="32"/>
                  </a:lnTo>
                  <a:lnTo>
                    <a:pt x="18" y="33"/>
                  </a:lnTo>
                  <a:lnTo>
                    <a:pt x="17" y="35"/>
                  </a:lnTo>
                  <a:lnTo>
                    <a:pt x="17" y="37"/>
                  </a:lnTo>
                  <a:lnTo>
                    <a:pt x="17" y="39"/>
                  </a:lnTo>
                  <a:lnTo>
                    <a:pt x="17" y="41"/>
                  </a:lnTo>
                  <a:lnTo>
                    <a:pt x="17" y="43"/>
                  </a:lnTo>
                  <a:lnTo>
                    <a:pt x="18" y="45"/>
                  </a:lnTo>
                  <a:lnTo>
                    <a:pt x="18" y="47"/>
                  </a:lnTo>
                  <a:lnTo>
                    <a:pt x="18" y="48"/>
                  </a:lnTo>
                  <a:lnTo>
                    <a:pt x="19" y="50"/>
                  </a:lnTo>
                  <a:lnTo>
                    <a:pt x="20" y="52"/>
                  </a:lnTo>
                  <a:lnTo>
                    <a:pt x="20" y="54"/>
                  </a:lnTo>
                  <a:lnTo>
                    <a:pt x="21" y="56"/>
                  </a:lnTo>
                  <a:lnTo>
                    <a:pt x="22" y="57"/>
                  </a:lnTo>
                  <a:lnTo>
                    <a:pt x="24" y="58"/>
                  </a:lnTo>
                  <a:lnTo>
                    <a:pt x="25" y="59"/>
                  </a:lnTo>
                  <a:lnTo>
                    <a:pt x="27" y="60"/>
                  </a:lnTo>
                  <a:lnTo>
                    <a:pt x="29" y="61"/>
                  </a:lnTo>
                  <a:lnTo>
                    <a:pt x="31" y="62"/>
                  </a:lnTo>
                  <a:lnTo>
                    <a:pt x="33" y="62"/>
                  </a:lnTo>
                  <a:lnTo>
                    <a:pt x="36" y="62"/>
                  </a:lnTo>
                  <a:lnTo>
                    <a:pt x="38" y="61"/>
                  </a:lnTo>
                  <a:lnTo>
                    <a:pt x="40" y="60"/>
                  </a:lnTo>
                  <a:lnTo>
                    <a:pt x="41" y="59"/>
                  </a:lnTo>
                  <a:lnTo>
                    <a:pt x="43" y="58"/>
                  </a:lnTo>
                  <a:lnTo>
                    <a:pt x="44" y="57"/>
                  </a:lnTo>
                  <a:lnTo>
                    <a:pt x="45" y="56"/>
                  </a:lnTo>
                  <a:lnTo>
                    <a:pt x="46" y="54"/>
                  </a:lnTo>
                  <a:lnTo>
                    <a:pt x="47" y="52"/>
                  </a:lnTo>
                  <a:lnTo>
                    <a:pt x="48" y="50"/>
                  </a:lnTo>
                  <a:lnTo>
                    <a:pt x="48" y="48"/>
                  </a:lnTo>
                  <a:lnTo>
                    <a:pt x="49" y="47"/>
                  </a:lnTo>
                  <a:lnTo>
                    <a:pt x="49" y="45"/>
                  </a:lnTo>
                  <a:lnTo>
                    <a:pt x="49" y="43"/>
                  </a:lnTo>
                  <a:lnTo>
                    <a:pt x="49" y="41"/>
                  </a:lnTo>
                  <a:lnTo>
                    <a:pt x="49" y="39"/>
                  </a:lnTo>
                  <a:lnTo>
                    <a:pt x="49" y="37"/>
                  </a:lnTo>
                  <a:lnTo>
                    <a:pt x="49" y="35"/>
                  </a:lnTo>
                  <a:lnTo>
                    <a:pt x="49" y="33"/>
                  </a:lnTo>
                  <a:lnTo>
                    <a:pt x="49" y="32"/>
                  </a:lnTo>
                  <a:lnTo>
                    <a:pt x="48" y="30"/>
                  </a:lnTo>
                  <a:lnTo>
                    <a:pt x="48" y="28"/>
                  </a:lnTo>
                  <a:lnTo>
                    <a:pt x="47" y="26"/>
                  </a:lnTo>
                  <a:lnTo>
                    <a:pt x="46" y="24"/>
                  </a:lnTo>
                  <a:lnTo>
                    <a:pt x="45" y="23"/>
                  </a:lnTo>
                  <a:lnTo>
                    <a:pt x="44" y="21"/>
                  </a:lnTo>
                  <a:lnTo>
                    <a:pt x="43" y="20"/>
                  </a:lnTo>
                  <a:lnTo>
                    <a:pt x="41" y="19"/>
                  </a:lnTo>
                  <a:lnTo>
                    <a:pt x="40" y="18"/>
                  </a:lnTo>
                  <a:lnTo>
                    <a:pt x="38" y="17"/>
                  </a:lnTo>
                  <a:lnTo>
                    <a:pt x="36" y="17"/>
                  </a:lnTo>
                  <a:lnTo>
                    <a:pt x="33" y="17"/>
                  </a:lnTo>
                  <a:close/>
                </a:path>
              </a:pathLst>
            </a:custGeom>
            <a:solidFill>
              <a:srgbClr val="FFFFFF"/>
            </a:solidFill>
            <a:ln w="9525">
              <a:noFill/>
              <a:round/>
              <a:headEnd/>
              <a:tailEnd/>
            </a:ln>
          </p:spPr>
          <p:txBody>
            <a:bodyPr/>
            <a:lstStyle/>
            <a:p>
              <a:endParaRPr lang="en-US"/>
            </a:p>
          </p:txBody>
        </p:sp>
        <p:sp>
          <p:nvSpPr>
            <p:cNvPr id="314" name="Freeform 314"/>
            <p:cNvSpPr>
              <a:spLocks/>
            </p:cNvSpPr>
            <p:nvPr/>
          </p:nvSpPr>
          <p:spPr bwMode="auto">
            <a:xfrm>
              <a:off x="2871" y="2111"/>
              <a:ext cx="60" cy="76"/>
            </a:xfrm>
            <a:custGeom>
              <a:avLst/>
              <a:gdLst/>
              <a:ahLst/>
              <a:cxnLst>
                <a:cxn ang="0">
                  <a:pos x="43" y="76"/>
                </a:cxn>
                <a:cxn ang="0">
                  <a:pos x="43" y="30"/>
                </a:cxn>
                <a:cxn ang="0">
                  <a:pos x="43" y="28"/>
                </a:cxn>
                <a:cxn ang="0">
                  <a:pos x="42" y="25"/>
                </a:cxn>
                <a:cxn ang="0">
                  <a:pos x="42" y="23"/>
                </a:cxn>
                <a:cxn ang="0">
                  <a:pos x="41" y="21"/>
                </a:cxn>
                <a:cxn ang="0">
                  <a:pos x="39" y="19"/>
                </a:cxn>
                <a:cxn ang="0">
                  <a:pos x="36" y="17"/>
                </a:cxn>
                <a:cxn ang="0">
                  <a:pos x="33" y="17"/>
                </a:cxn>
                <a:cxn ang="0">
                  <a:pos x="30" y="17"/>
                </a:cxn>
                <a:cxn ang="0">
                  <a:pos x="27" y="17"/>
                </a:cxn>
                <a:cxn ang="0">
                  <a:pos x="25" y="18"/>
                </a:cxn>
                <a:cxn ang="0">
                  <a:pos x="23" y="20"/>
                </a:cxn>
                <a:cxn ang="0">
                  <a:pos x="21" y="22"/>
                </a:cxn>
                <a:cxn ang="0">
                  <a:pos x="19" y="25"/>
                </a:cxn>
                <a:cxn ang="0">
                  <a:pos x="18" y="28"/>
                </a:cxn>
                <a:cxn ang="0">
                  <a:pos x="18" y="32"/>
                </a:cxn>
                <a:cxn ang="0">
                  <a:pos x="18" y="76"/>
                </a:cxn>
                <a:cxn ang="0">
                  <a:pos x="0" y="2"/>
                </a:cxn>
                <a:cxn ang="0">
                  <a:pos x="17" y="13"/>
                </a:cxn>
                <a:cxn ang="0">
                  <a:pos x="18" y="12"/>
                </a:cxn>
                <a:cxn ang="0">
                  <a:pos x="19" y="10"/>
                </a:cxn>
                <a:cxn ang="0">
                  <a:pos x="20" y="8"/>
                </a:cxn>
                <a:cxn ang="0">
                  <a:pos x="22" y="6"/>
                </a:cxn>
                <a:cxn ang="0">
                  <a:pos x="25" y="4"/>
                </a:cxn>
                <a:cxn ang="0">
                  <a:pos x="27" y="2"/>
                </a:cxn>
                <a:cxn ang="0">
                  <a:pos x="31" y="1"/>
                </a:cxn>
                <a:cxn ang="0">
                  <a:pos x="35" y="0"/>
                </a:cxn>
                <a:cxn ang="0">
                  <a:pos x="39" y="0"/>
                </a:cxn>
                <a:cxn ang="0">
                  <a:pos x="44" y="1"/>
                </a:cxn>
                <a:cxn ang="0">
                  <a:pos x="48" y="2"/>
                </a:cxn>
                <a:cxn ang="0">
                  <a:pos x="52" y="5"/>
                </a:cxn>
                <a:cxn ang="0">
                  <a:pos x="55" y="8"/>
                </a:cxn>
                <a:cxn ang="0">
                  <a:pos x="57" y="12"/>
                </a:cxn>
                <a:cxn ang="0">
                  <a:pos x="59" y="16"/>
                </a:cxn>
                <a:cxn ang="0">
                  <a:pos x="60" y="22"/>
                </a:cxn>
                <a:cxn ang="0">
                  <a:pos x="60" y="76"/>
                </a:cxn>
              </a:cxnLst>
              <a:rect l="0" t="0" r="r" b="b"/>
              <a:pathLst>
                <a:path w="60" h="76">
                  <a:moveTo>
                    <a:pt x="60" y="76"/>
                  </a:moveTo>
                  <a:lnTo>
                    <a:pt x="43" y="76"/>
                  </a:lnTo>
                  <a:lnTo>
                    <a:pt x="43" y="31"/>
                  </a:lnTo>
                  <a:lnTo>
                    <a:pt x="43" y="30"/>
                  </a:lnTo>
                  <a:lnTo>
                    <a:pt x="43" y="29"/>
                  </a:lnTo>
                  <a:lnTo>
                    <a:pt x="43" y="28"/>
                  </a:lnTo>
                  <a:lnTo>
                    <a:pt x="42" y="27"/>
                  </a:lnTo>
                  <a:lnTo>
                    <a:pt x="42" y="25"/>
                  </a:lnTo>
                  <a:lnTo>
                    <a:pt x="42" y="24"/>
                  </a:lnTo>
                  <a:lnTo>
                    <a:pt x="42" y="23"/>
                  </a:lnTo>
                  <a:lnTo>
                    <a:pt x="41" y="22"/>
                  </a:lnTo>
                  <a:lnTo>
                    <a:pt x="41" y="21"/>
                  </a:lnTo>
                  <a:lnTo>
                    <a:pt x="40" y="20"/>
                  </a:lnTo>
                  <a:lnTo>
                    <a:pt x="39" y="19"/>
                  </a:lnTo>
                  <a:lnTo>
                    <a:pt x="38" y="18"/>
                  </a:lnTo>
                  <a:lnTo>
                    <a:pt x="36" y="17"/>
                  </a:lnTo>
                  <a:lnTo>
                    <a:pt x="35" y="17"/>
                  </a:lnTo>
                  <a:lnTo>
                    <a:pt x="33" y="17"/>
                  </a:lnTo>
                  <a:lnTo>
                    <a:pt x="31" y="17"/>
                  </a:lnTo>
                  <a:lnTo>
                    <a:pt x="30" y="17"/>
                  </a:lnTo>
                  <a:lnTo>
                    <a:pt x="29" y="17"/>
                  </a:lnTo>
                  <a:lnTo>
                    <a:pt x="27" y="17"/>
                  </a:lnTo>
                  <a:lnTo>
                    <a:pt x="26" y="18"/>
                  </a:lnTo>
                  <a:lnTo>
                    <a:pt x="25" y="18"/>
                  </a:lnTo>
                  <a:lnTo>
                    <a:pt x="24" y="19"/>
                  </a:lnTo>
                  <a:lnTo>
                    <a:pt x="23" y="20"/>
                  </a:lnTo>
                  <a:lnTo>
                    <a:pt x="22" y="21"/>
                  </a:lnTo>
                  <a:lnTo>
                    <a:pt x="21" y="22"/>
                  </a:lnTo>
                  <a:lnTo>
                    <a:pt x="20" y="23"/>
                  </a:lnTo>
                  <a:lnTo>
                    <a:pt x="19" y="25"/>
                  </a:lnTo>
                  <a:lnTo>
                    <a:pt x="19" y="26"/>
                  </a:lnTo>
                  <a:lnTo>
                    <a:pt x="18" y="28"/>
                  </a:lnTo>
                  <a:lnTo>
                    <a:pt x="18" y="30"/>
                  </a:lnTo>
                  <a:lnTo>
                    <a:pt x="18" y="32"/>
                  </a:lnTo>
                  <a:lnTo>
                    <a:pt x="18" y="34"/>
                  </a:lnTo>
                  <a:lnTo>
                    <a:pt x="18" y="76"/>
                  </a:lnTo>
                  <a:lnTo>
                    <a:pt x="0" y="76"/>
                  </a:lnTo>
                  <a:lnTo>
                    <a:pt x="0" y="2"/>
                  </a:lnTo>
                  <a:lnTo>
                    <a:pt x="17" y="2"/>
                  </a:lnTo>
                  <a:lnTo>
                    <a:pt x="17" y="13"/>
                  </a:lnTo>
                  <a:lnTo>
                    <a:pt x="17" y="13"/>
                  </a:lnTo>
                  <a:lnTo>
                    <a:pt x="18" y="12"/>
                  </a:lnTo>
                  <a:lnTo>
                    <a:pt x="18" y="11"/>
                  </a:lnTo>
                  <a:lnTo>
                    <a:pt x="19" y="10"/>
                  </a:lnTo>
                  <a:lnTo>
                    <a:pt x="20" y="9"/>
                  </a:lnTo>
                  <a:lnTo>
                    <a:pt x="20" y="8"/>
                  </a:lnTo>
                  <a:lnTo>
                    <a:pt x="21" y="7"/>
                  </a:lnTo>
                  <a:lnTo>
                    <a:pt x="22" y="6"/>
                  </a:lnTo>
                  <a:lnTo>
                    <a:pt x="23" y="5"/>
                  </a:lnTo>
                  <a:lnTo>
                    <a:pt x="25" y="4"/>
                  </a:lnTo>
                  <a:lnTo>
                    <a:pt x="26" y="3"/>
                  </a:lnTo>
                  <a:lnTo>
                    <a:pt x="27" y="2"/>
                  </a:lnTo>
                  <a:lnTo>
                    <a:pt x="29" y="1"/>
                  </a:lnTo>
                  <a:lnTo>
                    <a:pt x="31" y="1"/>
                  </a:lnTo>
                  <a:lnTo>
                    <a:pt x="33" y="0"/>
                  </a:lnTo>
                  <a:lnTo>
                    <a:pt x="35" y="0"/>
                  </a:lnTo>
                  <a:lnTo>
                    <a:pt x="37" y="0"/>
                  </a:lnTo>
                  <a:lnTo>
                    <a:pt x="39" y="0"/>
                  </a:lnTo>
                  <a:lnTo>
                    <a:pt x="42" y="0"/>
                  </a:lnTo>
                  <a:lnTo>
                    <a:pt x="44" y="1"/>
                  </a:lnTo>
                  <a:lnTo>
                    <a:pt x="46" y="1"/>
                  </a:lnTo>
                  <a:lnTo>
                    <a:pt x="48" y="2"/>
                  </a:lnTo>
                  <a:lnTo>
                    <a:pt x="50" y="3"/>
                  </a:lnTo>
                  <a:lnTo>
                    <a:pt x="52" y="5"/>
                  </a:lnTo>
                  <a:lnTo>
                    <a:pt x="53" y="6"/>
                  </a:lnTo>
                  <a:lnTo>
                    <a:pt x="55" y="8"/>
                  </a:lnTo>
                  <a:lnTo>
                    <a:pt x="56" y="10"/>
                  </a:lnTo>
                  <a:lnTo>
                    <a:pt x="57" y="12"/>
                  </a:lnTo>
                  <a:lnTo>
                    <a:pt x="58" y="14"/>
                  </a:lnTo>
                  <a:lnTo>
                    <a:pt x="59" y="16"/>
                  </a:lnTo>
                  <a:lnTo>
                    <a:pt x="60" y="19"/>
                  </a:lnTo>
                  <a:lnTo>
                    <a:pt x="60" y="22"/>
                  </a:lnTo>
                  <a:lnTo>
                    <a:pt x="60" y="25"/>
                  </a:lnTo>
                  <a:lnTo>
                    <a:pt x="60" y="76"/>
                  </a:lnTo>
                  <a:close/>
                </a:path>
              </a:pathLst>
            </a:custGeom>
            <a:solidFill>
              <a:srgbClr val="FFFFFF"/>
            </a:solidFill>
            <a:ln w="9525">
              <a:noFill/>
              <a:round/>
              <a:headEnd/>
              <a:tailEnd/>
            </a:ln>
          </p:spPr>
          <p:txBody>
            <a:bodyPr/>
            <a:lstStyle/>
            <a:p>
              <a:endParaRPr lang="en-US"/>
            </a:p>
          </p:txBody>
        </p:sp>
        <p:sp>
          <p:nvSpPr>
            <p:cNvPr id="315" name="Freeform 315"/>
            <p:cNvSpPr>
              <a:spLocks noEditPoints="1"/>
            </p:cNvSpPr>
            <p:nvPr/>
          </p:nvSpPr>
          <p:spPr bwMode="auto">
            <a:xfrm>
              <a:off x="2948" y="2086"/>
              <a:ext cx="17" cy="101"/>
            </a:xfrm>
            <a:custGeom>
              <a:avLst/>
              <a:gdLst/>
              <a:ahLst/>
              <a:cxnLst>
                <a:cxn ang="0">
                  <a:pos x="17" y="27"/>
                </a:cxn>
                <a:cxn ang="0">
                  <a:pos x="17" y="101"/>
                </a:cxn>
                <a:cxn ang="0">
                  <a:pos x="0" y="101"/>
                </a:cxn>
                <a:cxn ang="0">
                  <a:pos x="0" y="27"/>
                </a:cxn>
                <a:cxn ang="0">
                  <a:pos x="17" y="27"/>
                </a:cxn>
                <a:cxn ang="0">
                  <a:pos x="17" y="18"/>
                </a:cxn>
                <a:cxn ang="0">
                  <a:pos x="0" y="18"/>
                </a:cxn>
                <a:cxn ang="0">
                  <a:pos x="0" y="0"/>
                </a:cxn>
                <a:cxn ang="0">
                  <a:pos x="17" y="0"/>
                </a:cxn>
                <a:cxn ang="0">
                  <a:pos x="17" y="18"/>
                </a:cxn>
              </a:cxnLst>
              <a:rect l="0" t="0" r="r" b="b"/>
              <a:pathLst>
                <a:path w="17" h="101">
                  <a:moveTo>
                    <a:pt x="17" y="27"/>
                  </a:moveTo>
                  <a:lnTo>
                    <a:pt x="17" y="101"/>
                  </a:lnTo>
                  <a:lnTo>
                    <a:pt x="0" y="101"/>
                  </a:lnTo>
                  <a:lnTo>
                    <a:pt x="0" y="27"/>
                  </a:lnTo>
                  <a:lnTo>
                    <a:pt x="17" y="27"/>
                  </a:lnTo>
                  <a:close/>
                  <a:moveTo>
                    <a:pt x="17" y="18"/>
                  </a:moveTo>
                  <a:lnTo>
                    <a:pt x="0" y="18"/>
                  </a:lnTo>
                  <a:lnTo>
                    <a:pt x="0" y="0"/>
                  </a:lnTo>
                  <a:lnTo>
                    <a:pt x="17" y="0"/>
                  </a:lnTo>
                  <a:lnTo>
                    <a:pt x="17" y="18"/>
                  </a:lnTo>
                  <a:close/>
                </a:path>
              </a:pathLst>
            </a:custGeom>
            <a:solidFill>
              <a:srgbClr val="FFFFFF"/>
            </a:solidFill>
            <a:ln w="9525">
              <a:noFill/>
              <a:round/>
              <a:headEnd/>
              <a:tailEnd/>
            </a:ln>
          </p:spPr>
          <p:txBody>
            <a:bodyPr/>
            <a:lstStyle/>
            <a:p>
              <a:endParaRPr lang="en-US"/>
            </a:p>
          </p:txBody>
        </p:sp>
        <p:sp>
          <p:nvSpPr>
            <p:cNvPr id="316" name="Freeform 316"/>
            <p:cNvSpPr>
              <a:spLocks/>
            </p:cNvSpPr>
            <p:nvPr/>
          </p:nvSpPr>
          <p:spPr bwMode="auto">
            <a:xfrm>
              <a:off x="2975" y="2093"/>
              <a:ext cx="37" cy="95"/>
            </a:xfrm>
            <a:custGeom>
              <a:avLst/>
              <a:gdLst/>
              <a:ahLst/>
              <a:cxnLst>
                <a:cxn ang="0">
                  <a:pos x="37" y="20"/>
                </a:cxn>
                <a:cxn ang="0">
                  <a:pos x="26" y="34"/>
                </a:cxn>
                <a:cxn ang="0">
                  <a:pos x="26" y="75"/>
                </a:cxn>
                <a:cxn ang="0">
                  <a:pos x="26" y="76"/>
                </a:cxn>
                <a:cxn ang="0">
                  <a:pos x="26" y="77"/>
                </a:cxn>
                <a:cxn ang="0">
                  <a:pos x="27" y="79"/>
                </a:cxn>
                <a:cxn ang="0">
                  <a:pos x="28" y="79"/>
                </a:cxn>
                <a:cxn ang="0">
                  <a:pos x="29" y="80"/>
                </a:cxn>
                <a:cxn ang="0">
                  <a:pos x="30" y="80"/>
                </a:cxn>
                <a:cxn ang="0">
                  <a:pos x="32" y="80"/>
                </a:cxn>
                <a:cxn ang="0">
                  <a:pos x="34" y="80"/>
                </a:cxn>
                <a:cxn ang="0">
                  <a:pos x="34" y="80"/>
                </a:cxn>
                <a:cxn ang="0">
                  <a:pos x="35" y="80"/>
                </a:cxn>
                <a:cxn ang="0">
                  <a:pos x="35" y="80"/>
                </a:cxn>
                <a:cxn ang="0">
                  <a:pos x="36" y="80"/>
                </a:cxn>
                <a:cxn ang="0">
                  <a:pos x="36" y="80"/>
                </a:cxn>
                <a:cxn ang="0">
                  <a:pos x="37" y="80"/>
                </a:cxn>
                <a:cxn ang="0">
                  <a:pos x="37" y="80"/>
                </a:cxn>
                <a:cxn ang="0">
                  <a:pos x="37" y="95"/>
                </a:cxn>
                <a:cxn ang="0">
                  <a:pos x="36" y="95"/>
                </a:cxn>
                <a:cxn ang="0">
                  <a:pos x="35" y="95"/>
                </a:cxn>
                <a:cxn ang="0">
                  <a:pos x="34" y="95"/>
                </a:cxn>
                <a:cxn ang="0">
                  <a:pos x="33" y="95"/>
                </a:cxn>
                <a:cxn ang="0">
                  <a:pos x="32" y="95"/>
                </a:cxn>
                <a:cxn ang="0">
                  <a:pos x="31" y="95"/>
                </a:cxn>
                <a:cxn ang="0">
                  <a:pos x="30" y="95"/>
                </a:cxn>
                <a:cxn ang="0">
                  <a:pos x="29" y="95"/>
                </a:cxn>
                <a:cxn ang="0">
                  <a:pos x="24" y="95"/>
                </a:cxn>
                <a:cxn ang="0">
                  <a:pos x="19" y="94"/>
                </a:cxn>
                <a:cxn ang="0">
                  <a:pos x="16" y="93"/>
                </a:cxn>
                <a:cxn ang="0">
                  <a:pos x="13" y="91"/>
                </a:cxn>
                <a:cxn ang="0">
                  <a:pos x="11" y="90"/>
                </a:cxn>
                <a:cxn ang="0">
                  <a:pos x="10" y="87"/>
                </a:cxn>
                <a:cxn ang="0">
                  <a:pos x="9" y="84"/>
                </a:cxn>
                <a:cxn ang="0">
                  <a:pos x="9" y="81"/>
                </a:cxn>
                <a:cxn ang="0">
                  <a:pos x="9" y="34"/>
                </a:cxn>
                <a:cxn ang="0">
                  <a:pos x="0" y="20"/>
                </a:cxn>
                <a:cxn ang="0">
                  <a:pos x="9" y="0"/>
                </a:cxn>
                <a:cxn ang="0">
                  <a:pos x="26" y="20"/>
                </a:cxn>
              </a:cxnLst>
              <a:rect l="0" t="0" r="r" b="b"/>
              <a:pathLst>
                <a:path w="37" h="95">
                  <a:moveTo>
                    <a:pt x="26" y="20"/>
                  </a:moveTo>
                  <a:lnTo>
                    <a:pt x="37" y="20"/>
                  </a:lnTo>
                  <a:lnTo>
                    <a:pt x="37" y="34"/>
                  </a:lnTo>
                  <a:lnTo>
                    <a:pt x="26" y="34"/>
                  </a:lnTo>
                  <a:lnTo>
                    <a:pt x="26" y="74"/>
                  </a:lnTo>
                  <a:lnTo>
                    <a:pt x="26" y="75"/>
                  </a:lnTo>
                  <a:lnTo>
                    <a:pt x="26" y="76"/>
                  </a:lnTo>
                  <a:lnTo>
                    <a:pt x="26" y="76"/>
                  </a:lnTo>
                  <a:lnTo>
                    <a:pt x="26" y="77"/>
                  </a:lnTo>
                  <a:lnTo>
                    <a:pt x="26" y="77"/>
                  </a:lnTo>
                  <a:lnTo>
                    <a:pt x="27" y="78"/>
                  </a:lnTo>
                  <a:lnTo>
                    <a:pt x="27" y="79"/>
                  </a:lnTo>
                  <a:lnTo>
                    <a:pt x="27" y="79"/>
                  </a:lnTo>
                  <a:lnTo>
                    <a:pt x="28" y="79"/>
                  </a:lnTo>
                  <a:lnTo>
                    <a:pt x="28" y="79"/>
                  </a:lnTo>
                  <a:lnTo>
                    <a:pt x="29" y="80"/>
                  </a:lnTo>
                  <a:lnTo>
                    <a:pt x="29" y="80"/>
                  </a:lnTo>
                  <a:lnTo>
                    <a:pt x="30" y="80"/>
                  </a:lnTo>
                  <a:lnTo>
                    <a:pt x="31" y="80"/>
                  </a:lnTo>
                  <a:lnTo>
                    <a:pt x="32" y="80"/>
                  </a:lnTo>
                  <a:lnTo>
                    <a:pt x="34" y="80"/>
                  </a:lnTo>
                  <a:lnTo>
                    <a:pt x="34" y="80"/>
                  </a:lnTo>
                  <a:lnTo>
                    <a:pt x="34" y="80"/>
                  </a:lnTo>
                  <a:lnTo>
                    <a:pt x="34" y="80"/>
                  </a:lnTo>
                  <a:lnTo>
                    <a:pt x="34" y="80"/>
                  </a:lnTo>
                  <a:lnTo>
                    <a:pt x="35" y="80"/>
                  </a:lnTo>
                  <a:lnTo>
                    <a:pt x="35" y="80"/>
                  </a:lnTo>
                  <a:lnTo>
                    <a:pt x="35" y="80"/>
                  </a:lnTo>
                  <a:lnTo>
                    <a:pt x="35" y="80"/>
                  </a:lnTo>
                  <a:lnTo>
                    <a:pt x="36" y="80"/>
                  </a:lnTo>
                  <a:lnTo>
                    <a:pt x="36" y="80"/>
                  </a:lnTo>
                  <a:lnTo>
                    <a:pt x="36" y="80"/>
                  </a:lnTo>
                  <a:lnTo>
                    <a:pt x="36" y="80"/>
                  </a:lnTo>
                  <a:lnTo>
                    <a:pt x="37" y="80"/>
                  </a:lnTo>
                  <a:lnTo>
                    <a:pt x="37" y="80"/>
                  </a:lnTo>
                  <a:lnTo>
                    <a:pt x="37" y="80"/>
                  </a:lnTo>
                  <a:lnTo>
                    <a:pt x="37" y="80"/>
                  </a:lnTo>
                  <a:lnTo>
                    <a:pt x="37" y="95"/>
                  </a:lnTo>
                  <a:lnTo>
                    <a:pt x="37" y="95"/>
                  </a:lnTo>
                  <a:lnTo>
                    <a:pt x="36" y="95"/>
                  </a:lnTo>
                  <a:lnTo>
                    <a:pt x="36" y="95"/>
                  </a:lnTo>
                  <a:lnTo>
                    <a:pt x="35" y="95"/>
                  </a:lnTo>
                  <a:lnTo>
                    <a:pt x="35" y="95"/>
                  </a:lnTo>
                  <a:lnTo>
                    <a:pt x="34" y="95"/>
                  </a:lnTo>
                  <a:lnTo>
                    <a:pt x="34" y="95"/>
                  </a:lnTo>
                  <a:lnTo>
                    <a:pt x="33" y="95"/>
                  </a:lnTo>
                  <a:lnTo>
                    <a:pt x="33" y="95"/>
                  </a:lnTo>
                  <a:lnTo>
                    <a:pt x="32" y="95"/>
                  </a:lnTo>
                  <a:lnTo>
                    <a:pt x="31" y="95"/>
                  </a:lnTo>
                  <a:lnTo>
                    <a:pt x="31" y="95"/>
                  </a:lnTo>
                  <a:lnTo>
                    <a:pt x="31" y="95"/>
                  </a:lnTo>
                  <a:lnTo>
                    <a:pt x="30" y="95"/>
                  </a:lnTo>
                  <a:lnTo>
                    <a:pt x="30" y="95"/>
                  </a:lnTo>
                  <a:lnTo>
                    <a:pt x="29" y="95"/>
                  </a:lnTo>
                  <a:lnTo>
                    <a:pt x="27" y="95"/>
                  </a:lnTo>
                  <a:lnTo>
                    <a:pt x="24" y="95"/>
                  </a:lnTo>
                  <a:lnTo>
                    <a:pt x="22" y="95"/>
                  </a:lnTo>
                  <a:lnTo>
                    <a:pt x="19" y="94"/>
                  </a:lnTo>
                  <a:lnTo>
                    <a:pt x="17" y="94"/>
                  </a:lnTo>
                  <a:lnTo>
                    <a:pt x="16" y="93"/>
                  </a:lnTo>
                  <a:lnTo>
                    <a:pt x="14" y="92"/>
                  </a:lnTo>
                  <a:lnTo>
                    <a:pt x="13" y="91"/>
                  </a:lnTo>
                  <a:lnTo>
                    <a:pt x="12" y="91"/>
                  </a:lnTo>
                  <a:lnTo>
                    <a:pt x="11" y="90"/>
                  </a:lnTo>
                  <a:lnTo>
                    <a:pt x="10" y="88"/>
                  </a:lnTo>
                  <a:lnTo>
                    <a:pt x="10" y="87"/>
                  </a:lnTo>
                  <a:lnTo>
                    <a:pt x="10" y="85"/>
                  </a:lnTo>
                  <a:lnTo>
                    <a:pt x="9" y="84"/>
                  </a:lnTo>
                  <a:lnTo>
                    <a:pt x="9" y="82"/>
                  </a:lnTo>
                  <a:lnTo>
                    <a:pt x="9" y="81"/>
                  </a:lnTo>
                  <a:lnTo>
                    <a:pt x="9" y="79"/>
                  </a:lnTo>
                  <a:lnTo>
                    <a:pt x="9" y="34"/>
                  </a:lnTo>
                  <a:lnTo>
                    <a:pt x="0" y="34"/>
                  </a:lnTo>
                  <a:lnTo>
                    <a:pt x="0" y="20"/>
                  </a:lnTo>
                  <a:lnTo>
                    <a:pt x="9" y="20"/>
                  </a:lnTo>
                  <a:lnTo>
                    <a:pt x="9" y="0"/>
                  </a:lnTo>
                  <a:lnTo>
                    <a:pt x="26" y="0"/>
                  </a:lnTo>
                  <a:lnTo>
                    <a:pt x="26" y="20"/>
                  </a:lnTo>
                  <a:close/>
                </a:path>
              </a:pathLst>
            </a:custGeom>
            <a:solidFill>
              <a:srgbClr val="FFFFFF"/>
            </a:solidFill>
            <a:ln w="9525">
              <a:noFill/>
              <a:round/>
              <a:headEnd/>
              <a:tailEnd/>
            </a:ln>
          </p:spPr>
          <p:txBody>
            <a:bodyPr/>
            <a:lstStyle/>
            <a:p>
              <a:endParaRPr lang="en-US"/>
            </a:p>
          </p:txBody>
        </p:sp>
        <p:sp>
          <p:nvSpPr>
            <p:cNvPr id="317" name="Freeform 317"/>
            <p:cNvSpPr>
              <a:spLocks noEditPoints="1"/>
            </p:cNvSpPr>
            <p:nvPr/>
          </p:nvSpPr>
          <p:spPr bwMode="auto">
            <a:xfrm>
              <a:off x="3019" y="2111"/>
              <a:ext cx="68" cy="78"/>
            </a:xfrm>
            <a:custGeom>
              <a:avLst/>
              <a:gdLst/>
              <a:ahLst/>
              <a:cxnLst>
                <a:cxn ang="0">
                  <a:pos x="28" y="78"/>
                </a:cxn>
                <a:cxn ang="0">
                  <a:pos x="18" y="75"/>
                </a:cxn>
                <a:cxn ang="0">
                  <a:pos x="11" y="69"/>
                </a:cxn>
                <a:cxn ang="0">
                  <a:pos x="5" y="60"/>
                </a:cxn>
                <a:cxn ang="0">
                  <a:pos x="1" y="48"/>
                </a:cxn>
                <a:cxn ang="0">
                  <a:pos x="1" y="34"/>
                </a:cxn>
                <a:cxn ang="0">
                  <a:pos x="3" y="22"/>
                </a:cxn>
                <a:cxn ang="0">
                  <a:pos x="8" y="12"/>
                </a:cxn>
                <a:cxn ang="0">
                  <a:pos x="16" y="5"/>
                </a:cxn>
                <a:cxn ang="0">
                  <a:pos x="24" y="1"/>
                </a:cxn>
                <a:cxn ang="0">
                  <a:pos x="34" y="0"/>
                </a:cxn>
                <a:cxn ang="0">
                  <a:pos x="44" y="1"/>
                </a:cxn>
                <a:cxn ang="0">
                  <a:pos x="53" y="5"/>
                </a:cxn>
                <a:cxn ang="0">
                  <a:pos x="60" y="12"/>
                </a:cxn>
                <a:cxn ang="0">
                  <a:pos x="65" y="22"/>
                </a:cxn>
                <a:cxn ang="0">
                  <a:pos x="68" y="34"/>
                </a:cxn>
                <a:cxn ang="0">
                  <a:pos x="67" y="48"/>
                </a:cxn>
                <a:cxn ang="0">
                  <a:pos x="64" y="60"/>
                </a:cxn>
                <a:cxn ang="0">
                  <a:pos x="58" y="69"/>
                </a:cxn>
                <a:cxn ang="0">
                  <a:pos x="50" y="75"/>
                </a:cxn>
                <a:cxn ang="0">
                  <a:pos x="41" y="78"/>
                </a:cxn>
                <a:cxn ang="0">
                  <a:pos x="34" y="17"/>
                </a:cxn>
                <a:cxn ang="0">
                  <a:pos x="28" y="18"/>
                </a:cxn>
                <a:cxn ang="0">
                  <a:pos x="23" y="21"/>
                </a:cxn>
                <a:cxn ang="0">
                  <a:pos x="20" y="26"/>
                </a:cxn>
                <a:cxn ang="0">
                  <a:pos x="19" y="32"/>
                </a:cxn>
                <a:cxn ang="0">
                  <a:pos x="18" y="37"/>
                </a:cxn>
                <a:cxn ang="0">
                  <a:pos x="18" y="43"/>
                </a:cxn>
                <a:cxn ang="0">
                  <a:pos x="19" y="48"/>
                </a:cxn>
                <a:cxn ang="0">
                  <a:pos x="21" y="54"/>
                </a:cxn>
                <a:cxn ang="0">
                  <a:pos x="24" y="58"/>
                </a:cxn>
                <a:cxn ang="0">
                  <a:pos x="30" y="61"/>
                </a:cxn>
                <a:cxn ang="0">
                  <a:pos x="36" y="62"/>
                </a:cxn>
                <a:cxn ang="0">
                  <a:pos x="42" y="59"/>
                </a:cxn>
                <a:cxn ang="0">
                  <a:pos x="46" y="56"/>
                </a:cxn>
                <a:cxn ang="0">
                  <a:pos x="48" y="50"/>
                </a:cxn>
                <a:cxn ang="0">
                  <a:pos x="50" y="45"/>
                </a:cxn>
                <a:cxn ang="0">
                  <a:pos x="50" y="39"/>
                </a:cxn>
                <a:cxn ang="0">
                  <a:pos x="50" y="33"/>
                </a:cxn>
                <a:cxn ang="0">
                  <a:pos x="48" y="28"/>
                </a:cxn>
                <a:cxn ang="0">
                  <a:pos x="46" y="23"/>
                </a:cxn>
                <a:cxn ang="0">
                  <a:pos x="42" y="19"/>
                </a:cxn>
                <a:cxn ang="0">
                  <a:pos x="36" y="17"/>
                </a:cxn>
              </a:cxnLst>
              <a:rect l="0" t="0" r="r" b="b"/>
              <a:pathLst>
                <a:path w="68" h="78">
                  <a:moveTo>
                    <a:pt x="34" y="78"/>
                  </a:moveTo>
                  <a:lnTo>
                    <a:pt x="31" y="78"/>
                  </a:lnTo>
                  <a:lnTo>
                    <a:pt x="28" y="78"/>
                  </a:lnTo>
                  <a:lnTo>
                    <a:pt x="24" y="77"/>
                  </a:lnTo>
                  <a:lnTo>
                    <a:pt x="21" y="76"/>
                  </a:lnTo>
                  <a:lnTo>
                    <a:pt x="18" y="75"/>
                  </a:lnTo>
                  <a:lnTo>
                    <a:pt x="16" y="73"/>
                  </a:lnTo>
                  <a:lnTo>
                    <a:pt x="13" y="71"/>
                  </a:lnTo>
                  <a:lnTo>
                    <a:pt x="11" y="69"/>
                  </a:lnTo>
                  <a:lnTo>
                    <a:pt x="8" y="66"/>
                  </a:lnTo>
                  <a:lnTo>
                    <a:pt x="6" y="63"/>
                  </a:lnTo>
                  <a:lnTo>
                    <a:pt x="5" y="60"/>
                  </a:lnTo>
                  <a:lnTo>
                    <a:pt x="3" y="57"/>
                  </a:lnTo>
                  <a:lnTo>
                    <a:pt x="2" y="53"/>
                  </a:lnTo>
                  <a:lnTo>
                    <a:pt x="1" y="48"/>
                  </a:lnTo>
                  <a:lnTo>
                    <a:pt x="1" y="44"/>
                  </a:lnTo>
                  <a:lnTo>
                    <a:pt x="0" y="39"/>
                  </a:lnTo>
                  <a:lnTo>
                    <a:pt x="1" y="34"/>
                  </a:lnTo>
                  <a:lnTo>
                    <a:pt x="1" y="30"/>
                  </a:lnTo>
                  <a:lnTo>
                    <a:pt x="2" y="25"/>
                  </a:lnTo>
                  <a:lnTo>
                    <a:pt x="3" y="22"/>
                  </a:lnTo>
                  <a:lnTo>
                    <a:pt x="5" y="18"/>
                  </a:lnTo>
                  <a:lnTo>
                    <a:pt x="6" y="15"/>
                  </a:lnTo>
                  <a:lnTo>
                    <a:pt x="8" y="12"/>
                  </a:lnTo>
                  <a:lnTo>
                    <a:pt x="11" y="9"/>
                  </a:lnTo>
                  <a:lnTo>
                    <a:pt x="13" y="7"/>
                  </a:lnTo>
                  <a:lnTo>
                    <a:pt x="16" y="5"/>
                  </a:lnTo>
                  <a:lnTo>
                    <a:pt x="18" y="3"/>
                  </a:lnTo>
                  <a:lnTo>
                    <a:pt x="21" y="2"/>
                  </a:lnTo>
                  <a:lnTo>
                    <a:pt x="24" y="1"/>
                  </a:lnTo>
                  <a:lnTo>
                    <a:pt x="28" y="0"/>
                  </a:lnTo>
                  <a:lnTo>
                    <a:pt x="31" y="0"/>
                  </a:lnTo>
                  <a:lnTo>
                    <a:pt x="34" y="0"/>
                  </a:lnTo>
                  <a:lnTo>
                    <a:pt x="37" y="0"/>
                  </a:lnTo>
                  <a:lnTo>
                    <a:pt x="41" y="0"/>
                  </a:lnTo>
                  <a:lnTo>
                    <a:pt x="44" y="1"/>
                  </a:lnTo>
                  <a:lnTo>
                    <a:pt x="47" y="2"/>
                  </a:lnTo>
                  <a:lnTo>
                    <a:pt x="50" y="3"/>
                  </a:lnTo>
                  <a:lnTo>
                    <a:pt x="53" y="5"/>
                  </a:lnTo>
                  <a:lnTo>
                    <a:pt x="55" y="7"/>
                  </a:lnTo>
                  <a:lnTo>
                    <a:pt x="58" y="9"/>
                  </a:lnTo>
                  <a:lnTo>
                    <a:pt x="60" y="12"/>
                  </a:lnTo>
                  <a:lnTo>
                    <a:pt x="62" y="15"/>
                  </a:lnTo>
                  <a:lnTo>
                    <a:pt x="64" y="18"/>
                  </a:lnTo>
                  <a:lnTo>
                    <a:pt x="65" y="22"/>
                  </a:lnTo>
                  <a:lnTo>
                    <a:pt x="66" y="25"/>
                  </a:lnTo>
                  <a:lnTo>
                    <a:pt x="67" y="30"/>
                  </a:lnTo>
                  <a:lnTo>
                    <a:pt x="68" y="34"/>
                  </a:lnTo>
                  <a:lnTo>
                    <a:pt x="68" y="39"/>
                  </a:lnTo>
                  <a:lnTo>
                    <a:pt x="68" y="44"/>
                  </a:lnTo>
                  <a:lnTo>
                    <a:pt x="67" y="48"/>
                  </a:lnTo>
                  <a:lnTo>
                    <a:pt x="66" y="53"/>
                  </a:lnTo>
                  <a:lnTo>
                    <a:pt x="65" y="57"/>
                  </a:lnTo>
                  <a:lnTo>
                    <a:pt x="64" y="60"/>
                  </a:lnTo>
                  <a:lnTo>
                    <a:pt x="62" y="63"/>
                  </a:lnTo>
                  <a:lnTo>
                    <a:pt x="60" y="66"/>
                  </a:lnTo>
                  <a:lnTo>
                    <a:pt x="58" y="69"/>
                  </a:lnTo>
                  <a:lnTo>
                    <a:pt x="55" y="71"/>
                  </a:lnTo>
                  <a:lnTo>
                    <a:pt x="53" y="73"/>
                  </a:lnTo>
                  <a:lnTo>
                    <a:pt x="50" y="75"/>
                  </a:lnTo>
                  <a:lnTo>
                    <a:pt x="47" y="76"/>
                  </a:lnTo>
                  <a:lnTo>
                    <a:pt x="44" y="77"/>
                  </a:lnTo>
                  <a:lnTo>
                    <a:pt x="41" y="78"/>
                  </a:lnTo>
                  <a:lnTo>
                    <a:pt x="37" y="78"/>
                  </a:lnTo>
                  <a:lnTo>
                    <a:pt x="34" y="78"/>
                  </a:lnTo>
                  <a:close/>
                  <a:moveTo>
                    <a:pt x="34" y="17"/>
                  </a:moveTo>
                  <a:lnTo>
                    <a:pt x="32" y="17"/>
                  </a:lnTo>
                  <a:lnTo>
                    <a:pt x="30" y="17"/>
                  </a:lnTo>
                  <a:lnTo>
                    <a:pt x="28" y="18"/>
                  </a:lnTo>
                  <a:lnTo>
                    <a:pt x="26" y="19"/>
                  </a:lnTo>
                  <a:lnTo>
                    <a:pt x="24" y="20"/>
                  </a:lnTo>
                  <a:lnTo>
                    <a:pt x="23" y="21"/>
                  </a:lnTo>
                  <a:lnTo>
                    <a:pt x="22" y="23"/>
                  </a:lnTo>
                  <a:lnTo>
                    <a:pt x="21" y="24"/>
                  </a:lnTo>
                  <a:lnTo>
                    <a:pt x="20" y="26"/>
                  </a:lnTo>
                  <a:lnTo>
                    <a:pt x="20" y="28"/>
                  </a:lnTo>
                  <a:lnTo>
                    <a:pt x="19" y="30"/>
                  </a:lnTo>
                  <a:lnTo>
                    <a:pt x="19" y="32"/>
                  </a:lnTo>
                  <a:lnTo>
                    <a:pt x="19" y="33"/>
                  </a:lnTo>
                  <a:lnTo>
                    <a:pt x="18" y="35"/>
                  </a:lnTo>
                  <a:lnTo>
                    <a:pt x="18" y="37"/>
                  </a:lnTo>
                  <a:lnTo>
                    <a:pt x="18" y="39"/>
                  </a:lnTo>
                  <a:lnTo>
                    <a:pt x="18" y="41"/>
                  </a:lnTo>
                  <a:lnTo>
                    <a:pt x="18" y="43"/>
                  </a:lnTo>
                  <a:lnTo>
                    <a:pt x="19" y="45"/>
                  </a:lnTo>
                  <a:lnTo>
                    <a:pt x="19" y="47"/>
                  </a:lnTo>
                  <a:lnTo>
                    <a:pt x="19" y="48"/>
                  </a:lnTo>
                  <a:lnTo>
                    <a:pt x="20" y="50"/>
                  </a:lnTo>
                  <a:lnTo>
                    <a:pt x="20" y="52"/>
                  </a:lnTo>
                  <a:lnTo>
                    <a:pt x="21" y="54"/>
                  </a:lnTo>
                  <a:lnTo>
                    <a:pt x="22" y="56"/>
                  </a:lnTo>
                  <a:lnTo>
                    <a:pt x="23" y="57"/>
                  </a:lnTo>
                  <a:lnTo>
                    <a:pt x="24" y="58"/>
                  </a:lnTo>
                  <a:lnTo>
                    <a:pt x="26" y="59"/>
                  </a:lnTo>
                  <a:lnTo>
                    <a:pt x="28" y="60"/>
                  </a:lnTo>
                  <a:lnTo>
                    <a:pt x="30" y="61"/>
                  </a:lnTo>
                  <a:lnTo>
                    <a:pt x="32" y="62"/>
                  </a:lnTo>
                  <a:lnTo>
                    <a:pt x="34" y="62"/>
                  </a:lnTo>
                  <a:lnTo>
                    <a:pt x="36" y="62"/>
                  </a:lnTo>
                  <a:lnTo>
                    <a:pt x="39" y="61"/>
                  </a:lnTo>
                  <a:lnTo>
                    <a:pt x="41" y="60"/>
                  </a:lnTo>
                  <a:lnTo>
                    <a:pt x="42" y="59"/>
                  </a:lnTo>
                  <a:lnTo>
                    <a:pt x="44" y="58"/>
                  </a:lnTo>
                  <a:lnTo>
                    <a:pt x="45" y="57"/>
                  </a:lnTo>
                  <a:lnTo>
                    <a:pt x="46" y="56"/>
                  </a:lnTo>
                  <a:lnTo>
                    <a:pt x="47" y="54"/>
                  </a:lnTo>
                  <a:lnTo>
                    <a:pt x="48" y="52"/>
                  </a:lnTo>
                  <a:lnTo>
                    <a:pt x="48" y="50"/>
                  </a:lnTo>
                  <a:lnTo>
                    <a:pt x="49" y="48"/>
                  </a:lnTo>
                  <a:lnTo>
                    <a:pt x="49" y="47"/>
                  </a:lnTo>
                  <a:lnTo>
                    <a:pt x="50" y="45"/>
                  </a:lnTo>
                  <a:lnTo>
                    <a:pt x="50" y="43"/>
                  </a:lnTo>
                  <a:lnTo>
                    <a:pt x="50" y="41"/>
                  </a:lnTo>
                  <a:lnTo>
                    <a:pt x="50" y="39"/>
                  </a:lnTo>
                  <a:lnTo>
                    <a:pt x="50" y="37"/>
                  </a:lnTo>
                  <a:lnTo>
                    <a:pt x="50" y="35"/>
                  </a:lnTo>
                  <a:lnTo>
                    <a:pt x="50" y="33"/>
                  </a:lnTo>
                  <a:lnTo>
                    <a:pt x="49" y="32"/>
                  </a:lnTo>
                  <a:lnTo>
                    <a:pt x="49" y="30"/>
                  </a:lnTo>
                  <a:lnTo>
                    <a:pt x="48" y="28"/>
                  </a:lnTo>
                  <a:lnTo>
                    <a:pt x="48" y="26"/>
                  </a:lnTo>
                  <a:lnTo>
                    <a:pt x="47" y="24"/>
                  </a:lnTo>
                  <a:lnTo>
                    <a:pt x="46" y="23"/>
                  </a:lnTo>
                  <a:lnTo>
                    <a:pt x="45" y="21"/>
                  </a:lnTo>
                  <a:lnTo>
                    <a:pt x="44" y="20"/>
                  </a:lnTo>
                  <a:lnTo>
                    <a:pt x="42" y="19"/>
                  </a:lnTo>
                  <a:lnTo>
                    <a:pt x="41" y="18"/>
                  </a:lnTo>
                  <a:lnTo>
                    <a:pt x="39" y="17"/>
                  </a:lnTo>
                  <a:lnTo>
                    <a:pt x="36" y="17"/>
                  </a:lnTo>
                  <a:lnTo>
                    <a:pt x="34" y="17"/>
                  </a:lnTo>
                  <a:close/>
                </a:path>
              </a:pathLst>
            </a:custGeom>
            <a:solidFill>
              <a:srgbClr val="FFFFFF"/>
            </a:solidFill>
            <a:ln w="9525">
              <a:noFill/>
              <a:round/>
              <a:headEnd/>
              <a:tailEnd/>
            </a:ln>
          </p:spPr>
          <p:txBody>
            <a:bodyPr/>
            <a:lstStyle/>
            <a:p>
              <a:endParaRPr lang="en-US"/>
            </a:p>
          </p:txBody>
        </p:sp>
        <p:sp>
          <p:nvSpPr>
            <p:cNvPr id="318" name="Freeform 318"/>
            <p:cNvSpPr>
              <a:spLocks/>
            </p:cNvSpPr>
            <p:nvPr/>
          </p:nvSpPr>
          <p:spPr bwMode="auto">
            <a:xfrm>
              <a:off x="3099" y="2111"/>
              <a:ext cx="38" cy="76"/>
            </a:xfrm>
            <a:custGeom>
              <a:avLst/>
              <a:gdLst/>
              <a:ahLst/>
              <a:cxnLst>
                <a:cxn ang="0">
                  <a:pos x="17" y="2"/>
                </a:cxn>
                <a:cxn ang="0">
                  <a:pos x="17" y="15"/>
                </a:cxn>
                <a:cxn ang="0">
                  <a:pos x="18" y="12"/>
                </a:cxn>
                <a:cxn ang="0">
                  <a:pos x="20" y="9"/>
                </a:cxn>
                <a:cxn ang="0">
                  <a:pos x="21" y="7"/>
                </a:cxn>
                <a:cxn ang="0">
                  <a:pos x="23" y="4"/>
                </a:cxn>
                <a:cxn ang="0">
                  <a:pos x="26" y="3"/>
                </a:cxn>
                <a:cxn ang="0">
                  <a:pos x="28" y="1"/>
                </a:cxn>
                <a:cxn ang="0">
                  <a:pos x="31" y="0"/>
                </a:cxn>
                <a:cxn ang="0">
                  <a:pos x="35" y="0"/>
                </a:cxn>
                <a:cxn ang="0">
                  <a:pos x="35" y="0"/>
                </a:cxn>
                <a:cxn ang="0">
                  <a:pos x="36" y="0"/>
                </a:cxn>
                <a:cxn ang="0">
                  <a:pos x="36" y="0"/>
                </a:cxn>
                <a:cxn ang="0">
                  <a:pos x="37" y="0"/>
                </a:cxn>
                <a:cxn ang="0">
                  <a:pos x="37" y="0"/>
                </a:cxn>
                <a:cxn ang="0">
                  <a:pos x="37" y="0"/>
                </a:cxn>
                <a:cxn ang="0">
                  <a:pos x="38" y="0"/>
                </a:cxn>
                <a:cxn ang="0">
                  <a:pos x="38" y="0"/>
                </a:cxn>
                <a:cxn ang="0">
                  <a:pos x="38" y="20"/>
                </a:cxn>
                <a:cxn ang="0">
                  <a:pos x="37" y="20"/>
                </a:cxn>
                <a:cxn ang="0">
                  <a:pos x="37" y="20"/>
                </a:cxn>
                <a:cxn ang="0">
                  <a:pos x="36" y="20"/>
                </a:cxn>
                <a:cxn ang="0">
                  <a:pos x="36" y="20"/>
                </a:cxn>
                <a:cxn ang="0">
                  <a:pos x="35" y="20"/>
                </a:cxn>
                <a:cxn ang="0">
                  <a:pos x="34" y="20"/>
                </a:cxn>
                <a:cxn ang="0">
                  <a:pos x="34" y="20"/>
                </a:cxn>
                <a:cxn ang="0">
                  <a:pos x="31" y="20"/>
                </a:cxn>
                <a:cxn ang="0">
                  <a:pos x="27" y="21"/>
                </a:cxn>
                <a:cxn ang="0">
                  <a:pos x="24" y="22"/>
                </a:cxn>
                <a:cxn ang="0">
                  <a:pos x="21" y="24"/>
                </a:cxn>
                <a:cxn ang="0">
                  <a:pos x="19" y="27"/>
                </a:cxn>
                <a:cxn ang="0">
                  <a:pos x="18" y="30"/>
                </a:cxn>
                <a:cxn ang="0">
                  <a:pos x="18" y="33"/>
                </a:cxn>
                <a:cxn ang="0">
                  <a:pos x="17" y="36"/>
                </a:cxn>
                <a:cxn ang="0">
                  <a:pos x="17" y="76"/>
                </a:cxn>
                <a:cxn ang="0">
                  <a:pos x="0" y="2"/>
                </a:cxn>
              </a:cxnLst>
              <a:rect l="0" t="0" r="r" b="b"/>
              <a:pathLst>
                <a:path w="38" h="76">
                  <a:moveTo>
                    <a:pt x="0" y="2"/>
                  </a:moveTo>
                  <a:lnTo>
                    <a:pt x="17" y="2"/>
                  </a:lnTo>
                  <a:lnTo>
                    <a:pt x="17" y="15"/>
                  </a:lnTo>
                  <a:lnTo>
                    <a:pt x="17" y="15"/>
                  </a:lnTo>
                  <a:lnTo>
                    <a:pt x="18" y="13"/>
                  </a:lnTo>
                  <a:lnTo>
                    <a:pt x="18" y="12"/>
                  </a:lnTo>
                  <a:lnTo>
                    <a:pt x="19" y="11"/>
                  </a:lnTo>
                  <a:lnTo>
                    <a:pt x="20" y="9"/>
                  </a:lnTo>
                  <a:lnTo>
                    <a:pt x="21" y="8"/>
                  </a:lnTo>
                  <a:lnTo>
                    <a:pt x="21" y="7"/>
                  </a:lnTo>
                  <a:lnTo>
                    <a:pt x="22" y="5"/>
                  </a:lnTo>
                  <a:lnTo>
                    <a:pt x="23" y="4"/>
                  </a:lnTo>
                  <a:lnTo>
                    <a:pt x="24" y="3"/>
                  </a:lnTo>
                  <a:lnTo>
                    <a:pt x="26" y="3"/>
                  </a:lnTo>
                  <a:lnTo>
                    <a:pt x="27" y="2"/>
                  </a:lnTo>
                  <a:lnTo>
                    <a:pt x="28" y="1"/>
                  </a:lnTo>
                  <a:lnTo>
                    <a:pt x="30" y="1"/>
                  </a:lnTo>
                  <a:lnTo>
                    <a:pt x="31" y="0"/>
                  </a:lnTo>
                  <a:lnTo>
                    <a:pt x="33" y="0"/>
                  </a:lnTo>
                  <a:lnTo>
                    <a:pt x="35" y="0"/>
                  </a:lnTo>
                  <a:lnTo>
                    <a:pt x="35" y="0"/>
                  </a:lnTo>
                  <a:lnTo>
                    <a:pt x="35" y="0"/>
                  </a:lnTo>
                  <a:lnTo>
                    <a:pt x="36" y="0"/>
                  </a:lnTo>
                  <a:lnTo>
                    <a:pt x="36" y="0"/>
                  </a:lnTo>
                  <a:lnTo>
                    <a:pt x="36" y="0"/>
                  </a:lnTo>
                  <a:lnTo>
                    <a:pt x="36" y="0"/>
                  </a:lnTo>
                  <a:lnTo>
                    <a:pt x="37" y="0"/>
                  </a:lnTo>
                  <a:lnTo>
                    <a:pt x="37" y="0"/>
                  </a:lnTo>
                  <a:lnTo>
                    <a:pt x="37" y="0"/>
                  </a:lnTo>
                  <a:lnTo>
                    <a:pt x="37" y="0"/>
                  </a:lnTo>
                  <a:lnTo>
                    <a:pt x="37" y="0"/>
                  </a:lnTo>
                  <a:lnTo>
                    <a:pt x="37" y="0"/>
                  </a:lnTo>
                  <a:lnTo>
                    <a:pt x="38" y="0"/>
                  </a:lnTo>
                  <a:lnTo>
                    <a:pt x="38" y="0"/>
                  </a:lnTo>
                  <a:lnTo>
                    <a:pt x="38" y="0"/>
                  </a:lnTo>
                  <a:lnTo>
                    <a:pt x="38" y="0"/>
                  </a:lnTo>
                  <a:lnTo>
                    <a:pt x="38" y="20"/>
                  </a:lnTo>
                  <a:lnTo>
                    <a:pt x="38" y="20"/>
                  </a:lnTo>
                  <a:lnTo>
                    <a:pt x="38" y="20"/>
                  </a:lnTo>
                  <a:lnTo>
                    <a:pt x="37" y="20"/>
                  </a:lnTo>
                  <a:lnTo>
                    <a:pt x="37" y="20"/>
                  </a:lnTo>
                  <a:lnTo>
                    <a:pt x="37" y="20"/>
                  </a:lnTo>
                  <a:lnTo>
                    <a:pt x="37" y="20"/>
                  </a:lnTo>
                  <a:lnTo>
                    <a:pt x="36" y="20"/>
                  </a:lnTo>
                  <a:lnTo>
                    <a:pt x="36" y="20"/>
                  </a:lnTo>
                  <a:lnTo>
                    <a:pt x="36" y="20"/>
                  </a:lnTo>
                  <a:lnTo>
                    <a:pt x="35" y="20"/>
                  </a:lnTo>
                  <a:lnTo>
                    <a:pt x="35" y="20"/>
                  </a:lnTo>
                  <a:lnTo>
                    <a:pt x="35" y="20"/>
                  </a:lnTo>
                  <a:lnTo>
                    <a:pt x="34" y="20"/>
                  </a:lnTo>
                  <a:lnTo>
                    <a:pt x="34" y="20"/>
                  </a:lnTo>
                  <a:lnTo>
                    <a:pt x="34" y="20"/>
                  </a:lnTo>
                  <a:lnTo>
                    <a:pt x="34" y="20"/>
                  </a:lnTo>
                  <a:lnTo>
                    <a:pt x="31" y="20"/>
                  </a:lnTo>
                  <a:lnTo>
                    <a:pt x="29" y="20"/>
                  </a:lnTo>
                  <a:lnTo>
                    <a:pt x="27" y="21"/>
                  </a:lnTo>
                  <a:lnTo>
                    <a:pt x="25" y="21"/>
                  </a:lnTo>
                  <a:lnTo>
                    <a:pt x="24" y="22"/>
                  </a:lnTo>
                  <a:lnTo>
                    <a:pt x="22" y="23"/>
                  </a:lnTo>
                  <a:lnTo>
                    <a:pt x="21" y="24"/>
                  </a:lnTo>
                  <a:lnTo>
                    <a:pt x="20" y="25"/>
                  </a:lnTo>
                  <a:lnTo>
                    <a:pt x="19" y="27"/>
                  </a:lnTo>
                  <a:lnTo>
                    <a:pt x="19" y="28"/>
                  </a:lnTo>
                  <a:lnTo>
                    <a:pt x="18" y="30"/>
                  </a:lnTo>
                  <a:lnTo>
                    <a:pt x="18" y="31"/>
                  </a:lnTo>
                  <a:lnTo>
                    <a:pt x="18" y="33"/>
                  </a:lnTo>
                  <a:lnTo>
                    <a:pt x="17" y="34"/>
                  </a:lnTo>
                  <a:lnTo>
                    <a:pt x="17" y="36"/>
                  </a:lnTo>
                  <a:lnTo>
                    <a:pt x="17" y="38"/>
                  </a:lnTo>
                  <a:lnTo>
                    <a:pt x="17" y="76"/>
                  </a:lnTo>
                  <a:lnTo>
                    <a:pt x="0" y="76"/>
                  </a:lnTo>
                  <a:lnTo>
                    <a:pt x="0" y="2"/>
                  </a:lnTo>
                  <a:close/>
                </a:path>
              </a:pathLst>
            </a:custGeom>
            <a:solidFill>
              <a:srgbClr val="FFFFFF"/>
            </a:solidFill>
            <a:ln w="9525">
              <a:noFill/>
              <a:round/>
              <a:headEnd/>
              <a:tailEnd/>
            </a:ln>
          </p:spPr>
          <p:txBody>
            <a:bodyPr/>
            <a:lstStyle/>
            <a:p>
              <a:endParaRPr lang="en-US"/>
            </a:p>
          </p:txBody>
        </p:sp>
        <p:sp>
          <p:nvSpPr>
            <p:cNvPr id="319" name="Freeform 319"/>
            <p:cNvSpPr>
              <a:spLocks noEditPoints="1"/>
            </p:cNvSpPr>
            <p:nvPr/>
          </p:nvSpPr>
          <p:spPr bwMode="auto">
            <a:xfrm>
              <a:off x="3148" y="2086"/>
              <a:ext cx="17" cy="101"/>
            </a:xfrm>
            <a:custGeom>
              <a:avLst/>
              <a:gdLst/>
              <a:ahLst/>
              <a:cxnLst>
                <a:cxn ang="0">
                  <a:pos x="17" y="27"/>
                </a:cxn>
                <a:cxn ang="0">
                  <a:pos x="17" y="101"/>
                </a:cxn>
                <a:cxn ang="0">
                  <a:pos x="0" y="101"/>
                </a:cxn>
                <a:cxn ang="0">
                  <a:pos x="0" y="27"/>
                </a:cxn>
                <a:cxn ang="0">
                  <a:pos x="17" y="27"/>
                </a:cxn>
                <a:cxn ang="0">
                  <a:pos x="17" y="18"/>
                </a:cxn>
                <a:cxn ang="0">
                  <a:pos x="0" y="18"/>
                </a:cxn>
                <a:cxn ang="0">
                  <a:pos x="0" y="0"/>
                </a:cxn>
                <a:cxn ang="0">
                  <a:pos x="17" y="0"/>
                </a:cxn>
                <a:cxn ang="0">
                  <a:pos x="17" y="18"/>
                </a:cxn>
              </a:cxnLst>
              <a:rect l="0" t="0" r="r" b="b"/>
              <a:pathLst>
                <a:path w="17" h="101">
                  <a:moveTo>
                    <a:pt x="17" y="27"/>
                  </a:moveTo>
                  <a:lnTo>
                    <a:pt x="17" y="101"/>
                  </a:lnTo>
                  <a:lnTo>
                    <a:pt x="0" y="101"/>
                  </a:lnTo>
                  <a:lnTo>
                    <a:pt x="0" y="27"/>
                  </a:lnTo>
                  <a:lnTo>
                    <a:pt x="17" y="27"/>
                  </a:lnTo>
                  <a:close/>
                  <a:moveTo>
                    <a:pt x="17" y="18"/>
                  </a:moveTo>
                  <a:lnTo>
                    <a:pt x="0" y="18"/>
                  </a:lnTo>
                  <a:lnTo>
                    <a:pt x="0" y="0"/>
                  </a:lnTo>
                  <a:lnTo>
                    <a:pt x="17" y="0"/>
                  </a:lnTo>
                  <a:lnTo>
                    <a:pt x="17" y="18"/>
                  </a:lnTo>
                  <a:close/>
                </a:path>
              </a:pathLst>
            </a:custGeom>
            <a:solidFill>
              <a:srgbClr val="FFFFFF"/>
            </a:solidFill>
            <a:ln w="9525">
              <a:noFill/>
              <a:round/>
              <a:headEnd/>
              <a:tailEnd/>
            </a:ln>
          </p:spPr>
          <p:txBody>
            <a:bodyPr/>
            <a:lstStyle/>
            <a:p>
              <a:endParaRPr lang="en-US"/>
            </a:p>
          </p:txBody>
        </p:sp>
        <p:sp>
          <p:nvSpPr>
            <p:cNvPr id="320" name="Freeform 320"/>
            <p:cNvSpPr>
              <a:spLocks/>
            </p:cNvSpPr>
            <p:nvPr/>
          </p:nvSpPr>
          <p:spPr bwMode="auto">
            <a:xfrm>
              <a:off x="3182" y="2111"/>
              <a:ext cx="60" cy="76"/>
            </a:xfrm>
            <a:custGeom>
              <a:avLst/>
              <a:gdLst/>
              <a:ahLst/>
              <a:cxnLst>
                <a:cxn ang="0">
                  <a:pos x="42" y="76"/>
                </a:cxn>
                <a:cxn ang="0">
                  <a:pos x="42" y="30"/>
                </a:cxn>
                <a:cxn ang="0">
                  <a:pos x="42" y="28"/>
                </a:cxn>
                <a:cxn ang="0">
                  <a:pos x="42" y="25"/>
                </a:cxn>
                <a:cxn ang="0">
                  <a:pos x="41" y="23"/>
                </a:cxn>
                <a:cxn ang="0">
                  <a:pos x="40" y="21"/>
                </a:cxn>
                <a:cxn ang="0">
                  <a:pos x="39" y="19"/>
                </a:cxn>
                <a:cxn ang="0">
                  <a:pos x="36" y="17"/>
                </a:cxn>
                <a:cxn ang="0">
                  <a:pos x="33" y="17"/>
                </a:cxn>
                <a:cxn ang="0">
                  <a:pos x="30" y="17"/>
                </a:cxn>
                <a:cxn ang="0">
                  <a:pos x="27" y="17"/>
                </a:cxn>
                <a:cxn ang="0">
                  <a:pos x="24" y="18"/>
                </a:cxn>
                <a:cxn ang="0">
                  <a:pos x="22" y="20"/>
                </a:cxn>
                <a:cxn ang="0">
                  <a:pos x="21" y="22"/>
                </a:cxn>
                <a:cxn ang="0">
                  <a:pos x="19" y="25"/>
                </a:cxn>
                <a:cxn ang="0">
                  <a:pos x="18" y="28"/>
                </a:cxn>
                <a:cxn ang="0">
                  <a:pos x="18" y="32"/>
                </a:cxn>
                <a:cxn ang="0">
                  <a:pos x="18" y="76"/>
                </a:cxn>
                <a:cxn ang="0">
                  <a:pos x="0" y="2"/>
                </a:cxn>
                <a:cxn ang="0">
                  <a:pos x="17" y="13"/>
                </a:cxn>
                <a:cxn ang="0">
                  <a:pos x="18" y="12"/>
                </a:cxn>
                <a:cxn ang="0">
                  <a:pos x="19" y="10"/>
                </a:cxn>
                <a:cxn ang="0">
                  <a:pos x="20" y="8"/>
                </a:cxn>
                <a:cxn ang="0">
                  <a:pos x="22" y="6"/>
                </a:cxn>
                <a:cxn ang="0">
                  <a:pos x="24" y="4"/>
                </a:cxn>
                <a:cxn ang="0">
                  <a:pos x="27" y="2"/>
                </a:cxn>
                <a:cxn ang="0">
                  <a:pos x="30" y="1"/>
                </a:cxn>
                <a:cxn ang="0">
                  <a:pos x="34" y="0"/>
                </a:cxn>
                <a:cxn ang="0">
                  <a:pos x="39" y="0"/>
                </a:cxn>
                <a:cxn ang="0">
                  <a:pos x="44" y="1"/>
                </a:cxn>
                <a:cxn ang="0">
                  <a:pos x="48" y="2"/>
                </a:cxn>
                <a:cxn ang="0">
                  <a:pos x="51" y="5"/>
                </a:cxn>
                <a:cxn ang="0">
                  <a:pos x="55" y="8"/>
                </a:cxn>
                <a:cxn ang="0">
                  <a:pos x="57" y="12"/>
                </a:cxn>
                <a:cxn ang="0">
                  <a:pos x="59" y="16"/>
                </a:cxn>
                <a:cxn ang="0">
                  <a:pos x="60" y="22"/>
                </a:cxn>
                <a:cxn ang="0">
                  <a:pos x="60" y="76"/>
                </a:cxn>
              </a:cxnLst>
              <a:rect l="0" t="0" r="r" b="b"/>
              <a:pathLst>
                <a:path w="60" h="76">
                  <a:moveTo>
                    <a:pt x="60" y="76"/>
                  </a:moveTo>
                  <a:lnTo>
                    <a:pt x="42" y="76"/>
                  </a:lnTo>
                  <a:lnTo>
                    <a:pt x="42" y="31"/>
                  </a:lnTo>
                  <a:lnTo>
                    <a:pt x="42" y="30"/>
                  </a:lnTo>
                  <a:lnTo>
                    <a:pt x="42" y="29"/>
                  </a:lnTo>
                  <a:lnTo>
                    <a:pt x="42" y="28"/>
                  </a:lnTo>
                  <a:lnTo>
                    <a:pt x="42" y="27"/>
                  </a:lnTo>
                  <a:lnTo>
                    <a:pt x="42" y="25"/>
                  </a:lnTo>
                  <a:lnTo>
                    <a:pt x="42" y="24"/>
                  </a:lnTo>
                  <a:lnTo>
                    <a:pt x="41" y="23"/>
                  </a:lnTo>
                  <a:lnTo>
                    <a:pt x="41" y="22"/>
                  </a:lnTo>
                  <a:lnTo>
                    <a:pt x="40" y="21"/>
                  </a:lnTo>
                  <a:lnTo>
                    <a:pt x="39" y="20"/>
                  </a:lnTo>
                  <a:lnTo>
                    <a:pt x="39" y="19"/>
                  </a:lnTo>
                  <a:lnTo>
                    <a:pt x="37" y="18"/>
                  </a:lnTo>
                  <a:lnTo>
                    <a:pt x="36" y="17"/>
                  </a:lnTo>
                  <a:lnTo>
                    <a:pt x="35" y="17"/>
                  </a:lnTo>
                  <a:lnTo>
                    <a:pt x="33" y="17"/>
                  </a:lnTo>
                  <a:lnTo>
                    <a:pt x="31" y="17"/>
                  </a:lnTo>
                  <a:lnTo>
                    <a:pt x="30" y="17"/>
                  </a:lnTo>
                  <a:lnTo>
                    <a:pt x="28" y="17"/>
                  </a:lnTo>
                  <a:lnTo>
                    <a:pt x="27" y="17"/>
                  </a:lnTo>
                  <a:lnTo>
                    <a:pt x="26" y="18"/>
                  </a:lnTo>
                  <a:lnTo>
                    <a:pt x="24" y="18"/>
                  </a:lnTo>
                  <a:lnTo>
                    <a:pt x="23" y="19"/>
                  </a:lnTo>
                  <a:lnTo>
                    <a:pt x="22" y="20"/>
                  </a:lnTo>
                  <a:lnTo>
                    <a:pt x="21" y="21"/>
                  </a:lnTo>
                  <a:lnTo>
                    <a:pt x="21" y="22"/>
                  </a:lnTo>
                  <a:lnTo>
                    <a:pt x="20" y="23"/>
                  </a:lnTo>
                  <a:lnTo>
                    <a:pt x="19" y="25"/>
                  </a:lnTo>
                  <a:lnTo>
                    <a:pt x="18" y="26"/>
                  </a:lnTo>
                  <a:lnTo>
                    <a:pt x="18" y="28"/>
                  </a:lnTo>
                  <a:lnTo>
                    <a:pt x="18" y="30"/>
                  </a:lnTo>
                  <a:lnTo>
                    <a:pt x="18" y="32"/>
                  </a:lnTo>
                  <a:lnTo>
                    <a:pt x="18" y="34"/>
                  </a:lnTo>
                  <a:lnTo>
                    <a:pt x="18" y="76"/>
                  </a:lnTo>
                  <a:lnTo>
                    <a:pt x="0" y="76"/>
                  </a:lnTo>
                  <a:lnTo>
                    <a:pt x="0" y="2"/>
                  </a:lnTo>
                  <a:lnTo>
                    <a:pt x="17" y="2"/>
                  </a:lnTo>
                  <a:lnTo>
                    <a:pt x="17" y="13"/>
                  </a:lnTo>
                  <a:lnTo>
                    <a:pt x="17" y="13"/>
                  </a:lnTo>
                  <a:lnTo>
                    <a:pt x="18" y="12"/>
                  </a:lnTo>
                  <a:lnTo>
                    <a:pt x="18" y="11"/>
                  </a:lnTo>
                  <a:lnTo>
                    <a:pt x="19" y="10"/>
                  </a:lnTo>
                  <a:lnTo>
                    <a:pt x="19" y="9"/>
                  </a:lnTo>
                  <a:lnTo>
                    <a:pt x="20" y="8"/>
                  </a:lnTo>
                  <a:lnTo>
                    <a:pt x="21" y="7"/>
                  </a:lnTo>
                  <a:lnTo>
                    <a:pt x="22" y="6"/>
                  </a:lnTo>
                  <a:lnTo>
                    <a:pt x="23" y="5"/>
                  </a:lnTo>
                  <a:lnTo>
                    <a:pt x="24" y="4"/>
                  </a:lnTo>
                  <a:lnTo>
                    <a:pt x="26" y="3"/>
                  </a:lnTo>
                  <a:lnTo>
                    <a:pt x="27" y="2"/>
                  </a:lnTo>
                  <a:lnTo>
                    <a:pt x="29" y="1"/>
                  </a:lnTo>
                  <a:lnTo>
                    <a:pt x="30" y="1"/>
                  </a:lnTo>
                  <a:lnTo>
                    <a:pt x="32" y="0"/>
                  </a:lnTo>
                  <a:lnTo>
                    <a:pt x="34" y="0"/>
                  </a:lnTo>
                  <a:lnTo>
                    <a:pt x="37" y="0"/>
                  </a:lnTo>
                  <a:lnTo>
                    <a:pt x="39" y="0"/>
                  </a:lnTo>
                  <a:lnTo>
                    <a:pt x="41" y="0"/>
                  </a:lnTo>
                  <a:lnTo>
                    <a:pt x="44" y="1"/>
                  </a:lnTo>
                  <a:lnTo>
                    <a:pt x="46" y="1"/>
                  </a:lnTo>
                  <a:lnTo>
                    <a:pt x="48" y="2"/>
                  </a:lnTo>
                  <a:lnTo>
                    <a:pt x="50" y="3"/>
                  </a:lnTo>
                  <a:lnTo>
                    <a:pt x="51" y="5"/>
                  </a:lnTo>
                  <a:lnTo>
                    <a:pt x="53" y="6"/>
                  </a:lnTo>
                  <a:lnTo>
                    <a:pt x="55" y="8"/>
                  </a:lnTo>
                  <a:lnTo>
                    <a:pt x="56" y="10"/>
                  </a:lnTo>
                  <a:lnTo>
                    <a:pt x="57" y="12"/>
                  </a:lnTo>
                  <a:lnTo>
                    <a:pt x="58" y="14"/>
                  </a:lnTo>
                  <a:lnTo>
                    <a:pt x="59" y="16"/>
                  </a:lnTo>
                  <a:lnTo>
                    <a:pt x="59" y="19"/>
                  </a:lnTo>
                  <a:lnTo>
                    <a:pt x="60" y="22"/>
                  </a:lnTo>
                  <a:lnTo>
                    <a:pt x="60" y="25"/>
                  </a:lnTo>
                  <a:lnTo>
                    <a:pt x="60" y="76"/>
                  </a:lnTo>
                  <a:close/>
                </a:path>
              </a:pathLst>
            </a:custGeom>
            <a:solidFill>
              <a:srgbClr val="FFFFFF"/>
            </a:solidFill>
            <a:ln w="9525">
              <a:noFill/>
              <a:round/>
              <a:headEnd/>
              <a:tailEnd/>
            </a:ln>
          </p:spPr>
          <p:txBody>
            <a:bodyPr/>
            <a:lstStyle/>
            <a:p>
              <a:endParaRPr lang="en-US"/>
            </a:p>
          </p:txBody>
        </p:sp>
        <p:sp>
          <p:nvSpPr>
            <p:cNvPr id="321" name="Freeform 321"/>
            <p:cNvSpPr>
              <a:spLocks noEditPoints="1"/>
            </p:cNvSpPr>
            <p:nvPr/>
          </p:nvSpPr>
          <p:spPr bwMode="auto">
            <a:xfrm>
              <a:off x="3255" y="2111"/>
              <a:ext cx="64" cy="107"/>
            </a:xfrm>
            <a:custGeom>
              <a:avLst/>
              <a:gdLst/>
              <a:ahLst/>
              <a:cxnLst>
                <a:cxn ang="0">
                  <a:pos x="63" y="77"/>
                </a:cxn>
                <a:cxn ang="0">
                  <a:pos x="62" y="89"/>
                </a:cxn>
                <a:cxn ang="0">
                  <a:pos x="55" y="99"/>
                </a:cxn>
                <a:cxn ang="0">
                  <a:pos x="41" y="106"/>
                </a:cxn>
                <a:cxn ang="0">
                  <a:pos x="25" y="106"/>
                </a:cxn>
                <a:cxn ang="0">
                  <a:pos x="15" y="104"/>
                </a:cxn>
                <a:cxn ang="0">
                  <a:pos x="7" y="98"/>
                </a:cxn>
                <a:cxn ang="0">
                  <a:pos x="2" y="90"/>
                </a:cxn>
                <a:cxn ang="0">
                  <a:pos x="20" y="85"/>
                </a:cxn>
                <a:cxn ang="0">
                  <a:pos x="21" y="88"/>
                </a:cxn>
                <a:cxn ang="0">
                  <a:pos x="24" y="90"/>
                </a:cxn>
                <a:cxn ang="0">
                  <a:pos x="28" y="91"/>
                </a:cxn>
                <a:cxn ang="0">
                  <a:pos x="34" y="92"/>
                </a:cxn>
                <a:cxn ang="0">
                  <a:pos x="40" y="90"/>
                </a:cxn>
                <a:cxn ang="0">
                  <a:pos x="44" y="87"/>
                </a:cxn>
                <a:cxn ang="0">
                  <a:pos x="46" y="81"/>
                </a:cxn>
                <a:cxn ang="0">
                  <a:pos x="46" y="66"/>
                </a:cxn>
                <a:cxn ang="0">
                  <a:pos x="44" y="69"/>
                </a:cxn>
                <a:cxn ang="0">
                  <a:pos x="41" y="72"/>
                </a:cxn>
                <a:cxn ang="0">
                  <a:pos x="36" y="75"/>
                </a:cxn>
                <a:cxn ang="0">
                  <a:pos x="30" y="77"/>
                </a:cxn>
                <a:cxn ang="0">
                  <a:pos x="20" y="75"/>
                </a:cxn>
                <a:cxn ang="0">
                  <a:pos x="10" y="69"/>
                </a:cxn>
                <a:cxn ang="0">
                  <a:pos x="3" y="59"/>
                </a:cxn>
                <a:cxn ang="0">
                  <a:pos x="0" y="43"/>
                </a:cxn>
                <a:cxn ang="0">
                  <a:pos x="1" y="25"/>
                </a:cxn>
                <a:cxn ang="0">
                  <a:pos x="6" y="12"/>
                </a:cxn>
                <a:cxn ang="0">
                  <a:pos x="14" y="4"/>
                </a:cxn>
                <a:cxn ang="0">
                  <a:pos x="25" y="0"/>
                </a:cxn>
                <a:cxn ang="0">
                  <a:pos x="33" y="1"/>
                </a:cxn>
                <a:cxn ang="0">
                  <a:pos x="40" y="4"/>
                </a:cxn>
                <a:cxn ang="0">
                  <a:pos x="44" y="8"/>
                </a:cxn>
                <a:cxn ang="0">
                  <a:pos x="46" y="12"/>
                </a:cxn>
                <a:cxn ang="0">
                  <a:pos x="64" y="2"/>
                </a:cxn>
                <a:cxn ang="0">
                  <a:pos x="37" y="59"/>
                </a:cxn>
                <a:cxn ang="0">
                  <a:pos x="42" y="55"/>
                </a:cxn>
                <a:cxn ang="0">
                  <a:pos x="45" y="48"/>
                </a:cxn>
                <a:cxn ang="0">
                  <a:pos x="46" y="40"/>
                </a:cxn>
                <a:cxn ang="0">
                  <a:pos x="46" y="32"/>
                </a:cxn>
                <a:cxn ang="0">
                  <a:pos x="43" y="25"/>
                </a:cxn>
                <a:cxn ang="0">
                  <a:pos x="39" y="19"/>
                </a:cxn>
                <a:cxn ang="0">
                  <a:pos x="33" y="17"/>
                </a:cxn>
                <a:cxn ang="0">
                  <a:pos x="28" y="17"/>
                </a:cxn>
                <a:cxn ang="0">
                  <a:pos x="23" y="21"/>
                </a:cxn>
                <a:cxn ang="0">
                  <a:pos x="20" y="27"/>
                </a:cxn>
                <a:cxn ang="0">
                  <a:pos x="18" y="36"/>
                </a:cxn>
                <a:cxn ang="0">
                  <a:pos x="18" y="45"/>
                </a:cxn>
                <a:cxn ang="0">
                  <a:pos x="20" y="52"/>
                </a:cxn>
                <a:cxn ang="0">
                  <a:pos x="24" y="57"/>
                </a:cxn>
                <a:cxn ang="0">
                  <a:pos x="30" y="60"/>
                </a:cxn>
              </a:cxnLst>
              <a:rect l="0" t="0" r="r" b="b"/>
              <a:pathLst>
                <a:path w="64" h="107">
                  <a:moveTo>
                    <a:pt x="64" y="2"/>
                  </a:moveTo>
                  <a:lnTo>
                    <a:pt x="64" y="72"/>
                  </a:lnTo>
                  <a:lnTo>
                    <a:pt x="63" y="75"/>
                  </a:lnTo>
                  <a:lnTo>
                    <a:pt x="63" y="77"/>
                  </a:lnTo>
                  <a:lnTo>
                    <a:pt x="63" y="80"/>
                  </a:lnTo>
                  <a:lnTo>
                    <a:pt x="63" y="83"/>
                  </a:lnTo>
                  <a:lnTo>
                    <a:pt x="62" y="86"/>
                  </a:lnTo>
                  <a:lnTo>
                    <a:pt x="62" y="89"/>
                  </a:lnTo>
                  <a:lnTo>
                    <a:pt x="60" y="92"/>
                  </a:lnTo>
                  <a:lnTo>
                    <a:pt x="59" y="94"/>
                  </a:lnTo>
                  <a:lnTo>
                    <a:pt x="57" y="97"/>
                  </a:lnTo>
                  <a:lnTo>
                    <a:pt x="55" y="99"/>
                  </a:lnTo>
                  <a:lnTo>
                    <a:pt x="52" y="101"/>
                  </a:lnTo>
                  <a:lnTo>
                    <a:pt x="49" y="103"/>
                  </a:lnTo>
                  <a:lnTo>
                    <a:pt x="45" y="105"/>
                  </a:lnTo>
                  <a:lnTo>
                    <a:pt x="41" y="106"/>
                  </a:lnTo>
                  <a:lnTo>
                    <a:pt x="36" y="106"/>
                  </a:lnTo>
                  <a:lnTo>
                    <a:pt x="30" y="107"/>
                  </a:lnTo>
                  <a:lnTo>
                    <a:pt x="28" y="107"/>
                  </a:lnTo>
                  <a:lnTo>
                    <a:pt x="25" y="106"/>
                  </a:lnTo>
                  <a:lnTo>
                    <a:pt x="23" y="106"/>
                  </a:lnTo>
                  <a:lnTo>
                    <a:pt x="20" y="105"/>
                  </a:lnTo>
                  <a:lnTo>
                    <a:pt x="17" y="105"/>
                  </a:lnTo>
                  <a:lnTo>
                    <a:pt x="15" y="104"/>
                  </a:lnTo>
                  <a:lnTo>
                    <a:pt x="13" y="103"/>
                  </a:lnTo>
                  <a:lnTo>
                    <a:pt x="11" y="101"/>
                  </a:lnTo>
                  <a:lnTo>
                    <a:pt x="9" y="100"/>
                  </a:lnTo>
                  <a:lnTo>
                    <a:pt x="7" y="98"/>
                  </a:lnTo>
                  <a:lnTo>
                    <a:pt x="5" y="96"/>
                  </a:lnTo>
                  <a:lnTo>
                    <a:pt x="4" y="94"/>
                  </a:lnTo>
                  <a:lnTo>
                    <a:pt x="3" y="92"/>
                  </a:lnTo>
                  <a:lnTo>
                    <a:pt x="2" y="90"/>
                  </a:lnTo>
                  <a:lnTo>
                    <a:pt x="1" y="87"/>
                  </a:lnTo>
                  <a:lnTo>
                    <a:pt x="1" y="84"/>
                  </a:lnTo>
                  <a:lnTo>
                    <a:pt x="20" y="84"/>
                  </a:lnTo>
                  <a:lnTo>
                    <a:pt x="20" y="85"/>
                  </a:lnTo>
                  <a:lnTo>
                    <a:pt x="20" y="86"/>
                  </a:lnTo>
                  <a:lnTo>
                    <a:pt x="21" y="86"/>
                  </a:lnTo>
                  <a:lnTo>
                    <a:pt x="21" y="87"/>
                  </a:lnTo>
                  <a:lnTo>
                    <a:pt x="21" y="88"/>
                  </a:lnTo>
                  <a:lnTo>
                    <a:pt x="22" y="88"/>
                  </a:lnTo>
                  <a:lnTo>
                    <a:pt x="22" y="89"/>
                  </a:lnTo>
                  <a:lnTo>
                    <a:pt x="23" y="89"/>
                  </a:lnTo>
                  <a:lnTo>
                    <a:pt x="24" y="90"/>
                  </a:lnTo>
                  <a:lnTo>
                    <a:pt x="24" y="90"/>
                  </a:lnTo>
                  <a:lnTo>
                    <a:pt x="25" y="91"/>
                  </a:lnTo>
                  <a:lnTo>
                    <a:pt x="26" y="91"/>
                  </a:lnTo>
                  <a:lnTo>
                    <a:pt x="28" y="91"/>
                  </a:lnTo>
                  <a:lnTo>
                    <a:pt x="29" y="92"/>
                  </a:lnTo>
                  <a:lnTo>
                    <a:pt x="31" y="92"/>
                  </a:lnTo>
                  <a:lnTo>
                    <a:pt x="33" y="92"/>
                  </a:lnTo>
                  <a:lnTo>
                    <a:pt x="34" y="92"/>
                  </a:lnTo>
                  <a:lnTo>
                    <a:pt x="36" y="91"/>
                  </a:lnTo>
                  <a:lnTo>
                    <a:pt x="37" y="91"/>
                  </a:lnTo>
                  <a:lnTo>
                    <a:pt x="39" y="91"/>
                  </a:lnTo>
                  <a:lnTo>
                    <a:pt x="40" y="90"/>
                  </a:lnTo>
                  <a:lnTo>
                    <a:pt x="41" y="90"/>
                  </a:lnTo>
                  <a:lnTo>
                    <a:pt x="42" y="89"/>
                  </a:lnTo>
                  <a:lnTo>
                    <a:pt x="43" y="88"/>
                  </a:lnTo>
                  <a:lnTo>
                    <a:pt x="44" y="87"/>
                  </a:lnTo>
                  <a:lnTo>
                    <a:pt x="44" y="85"/>
                  </a:lnTo>
                  <a:lnTo>
                    <a:pt x="45" y="84"/>
                  </a:lnTo>
                  <a:lnTo>
                    <a:pt x="45" y="82"/>
                  </a:lnTo>
                  <a:lnTo>
                    <a:pt x="46" y="81"/>
                  </a:lnTo>
                  <a:lnTo>
                    <a:pt x="46" y="79"/>
                  </a:lnTo>
                  <a:lnTo>
                    <a:pt x="46" y="77"/>
                  </a:lnTo>
                  <a:lnTo>
                    <a:pt x="46" y="75"/>
                  </a:lnTo>
                  <a:lnTo>
                    <a:pt x="46" y="66"/>
                  </a:lnTo>
                  <a:lnTo>
                    <a:pt x="46" y="65"/>
                  </a:lnTo>
                  <a:lnTo>
                    <a:pt x="45" y="66"/>
                  </a:lnTo>
                  <a:lnTo>
                    <a:pt x="45" y="67"/>
                  </a:lnTo>
                  <a:lnTo>
                    <a:pt x="44" y="69"/>
                  </a:lnTo>
                  <a:lnTo>
                    <a:pt x="43" y="70"/>
                  </a:lnTo>
                  <a:lnTo>
                    <a:pt x="43" y="70"/>
                  </a:lnTo>
                  <a:lnTo>
                    <a:pt x="42" y="71"/>
                  </a:lnTo>
                  <a:lnTo>
                    <a:pt x="41" y="72"/>
                  </a:lnTo>
                  <a:lnTo>
                    <a:pt x="40" y="73"/>
                  </a:lnTo>
                  <a:lnTo>
                    <a:pt x="39" y="74"/>
                  </a:lnTo>
                  <a:lnTo>
                    <a:pt x="38" y="75"/>
                  </a:lnTo>
                  <a:lnTo>
                    <a:pt x="36" y="75"/>
                  </a:lnTo>
                  <a:lnTo>
                    <a:pt x="35" y="76"/>
                  </a:lnTo>
                  <a:lnTo>
                    <a:pt x="34" y="76"/>
                  </a:lnTo>
                  <a:lnTo>
                    <a:pt x="32" y="76"/>
                  </a:lnTo>
                  <a:lnTo>
                    <a:pt x="30" y="77"/>
                  </a:lnTo>
                  <a:lnTo>
                    <a:pt x="28" y="77"/>
                  </a:lnTo>
                  <a:lnTo>
                    <a:pt x="25" y="77"/>
                  </a:lnTo>
                  <a:lnTo>
                    <a:pt x="23" y="76"/>
                  </a:lnTo>
                  <a:lnTo>
                    <a:pt x="20" y="75"/>
                  </a:lnTo>
                  <a:lnTo>
                    <a:pt x="17" y="74"/>
                  </a:lnTo>
                  <a:lnTo>
                    <a:pt x="15" y="73"/>
                  </a:lnTo>
                  <a:lnTo>
                    <a:pt x="12" y="71"/>
                  </a:lnTo>
                  <a:lnTo>
                    <a:pt x="10" y="69"/>
                  </a:lnTo>
                  <a:lnTo>
                    <a:pt x="8" y="67"/>
                  </a:lnTo>
                  <a:lnTo>
                    <a:pt x="6" y="65"/>
                  </a:lnTo>
                  <a:lnTo>
                    <a:pt x="5" y="62"/>
                  </a:lnTo>
                  <a:lnTo>
                    <a:pt x="3" y="59"/>
                  </a:lnTo>
                  <a:lnTo>
                    <a:pt x="2" y="55"/>
                  </a:lnTo>
                  <a:lnTo>
                    <a:pt x="1" y="51"/>
                  </a:lnTo>
                  <a:lnTo>
                    <a:pt x="0" y="47"/>
                  </a:lnTo>
                  <a:lnTo>
                    <a:pt x="0" y="43"/>
                  </a:lnTo>
                  <a:lnTo>
                    <a:pt x="0" y="38"/>
                  </a:lnTo>
                  <a:lnTo>
                    <a:pt x="0" y="33"/>
                  </a:lnTo>
                  <a:lnTo>
                    <a:pt x="0" y="29"/>
                  </a:lnTo>
                  <a:lnTo>
                    <a:pt x="1" y="25"/>
                  </a:lnTo>
                  <a:lnTo>
                    <a:pt x="2" y="21"/>
                  </a:lnTo>
                  <a:lnTo>
                    <a:pt x="3" y="18"/>
                  </a:lnTo>
                  <a:lnTo>
                    <a:pt x="5" y="15"/>
                  </a:lnTo>
                  <a:lnTo>
                    <a:pt x="6" y="12"/>
                  </a:lnTo>
                  <a:lnTo>
                    <a:pt x="8" y="9"/>
                  </a:lnTo>
                  <a:lnTo>
                    <a:pt x="10" y="7"/>
                  </a:lnTo>
                  <a:lnTo>
                    <a:pt x="12" y="5"/>
                  </a:lnTo>
                  <a:lnTo>
                    <a:pt x="14" y="4"/>
                  </a:lnTo>
                  <a:lnTo>
                    <a:pt x="17" y="2"/>
                  </a:lnTo>
                  <a:lnTo>
                    <a:pt x="19" y="1"/>
                  </a:lnTo>
                  <a:lnTo>
                    <a:pt x="22" y="0"/>
                  </a:lnTo>
                  <a:lnTo>
                    <a:pt x="25" y="0"/>
                  </a:lnTo>
                  <a:lnTo>
                    <a:pt x="27" y="0"/>
                  </a:lnTo>
                  <a:lnTo>
                    <a:pt x="30" y="0"/>
                  </a:lnTo>
                  <a:lnTo>
                    <a:pt x="32" y="0"/>
                  </a:lnTo>
                  <a:lnTo>
                    <a:pt x="33" y="1"/>
                  </a:lnTo>
                  <a:lnTo>
                    <a:pt x="35" y="1"/>
                  </a:lnTo>
                  <a:lnTo>
                    <a:pt x="37" y="2"/>
                  </a:lnTo>
                  <a:lnTo>
                    <a:pt x="38" y="3"/>
                  </a:lnTo>
                  <a:lnTo>
                    <a:pt x="40" y="4"/>
                  </a:lnTo>
                  <a:lnTo>
                    <a:pt x="41" y="4"/>
                  </a:lnTo>
                  <a:lnTo>
                    <a:pt x="42" y="6"/>
                  </a:lnTo>
                  <a:lnTo>
                    <a:pt x="43" y="7"/>
                  </a:lnTo>
                  <a:lnTo>
                    <a:pt x="44" y="8"/>
                  </a:lnTo>
                  <a:lnTo>
                    <a:pt x="45" y="9"/>
                  </a:lnTo>
                  <a:lnTo>
                    <a:pt x="45" y="10"/>
                  </a:lnTo>
                  <a:lnTo>
                    <a:pt x="46" y="11"/>
                  </a:lnTo>
                  <a:lnTo>
                    <a:pt x="46" y="12"/>
                  </a:lnTo>
                  <a:lnTo>
                    <a:pt x="47" y="13"/>
                  </a:lnTo>
                  <a:lnTo>
                    <a:pt x="47" y="13"/>
                  </a:lnTo>
                  <a:lnTo>
                    <a:pt x="47" y="2"/>
                  </a:lnTo>
                  <a:lnTo>
                    <a:pt x="64" y="2"/>
                  </a:lnTo>
                  <a:close/>
                  <a:moveTo>
                    <a:pt x="32" y="60"/>
                  </a:moveTo>
                  <a:lnTo>
                    <a:pt x="34" y="60"/>
                  </a:lnTo>
                  <a:lnTo>
                    <a:pt x="36" y="60"/>
                  </a:lnTo>
                  <a:lnTo>
                    <a:pt x="37" y="59"/>
                  </a:lnTo>
                  <a:lnTo>
                    <a:pt x="39" y="58"/>
                  </a:lnTo>
                  <a:lnTo>
                    <a:pt x="40" y="57"/>
                  </a:lnTo>
                  <a:lnTo>
                    <a:pt x="41" y="56"/>
                  </a:lnTo>
                  <a:lnTo>
                    <a:pt x="42" y="55"/>
                  </a:lnTo>
                  <a:lnTo>
                    <a:pt x="43" y="53"/>
                  </a:lnTo>
                  <a:lnTo>
                    <a:pt x="44" y="52"/>
                  </a:lnTo>
                  <a:lnTo>
                    <a:pt x="45" y="50"/>
                  </a:lnTo>
                  <a:lnTo>
                    <a:pt x="45" y="48"/>
                  </a:lnTo>
                  <a:lnTo>
                    <a:pt x="46" y="46"/>
                  </a:lnTo>
                  <a:lnTo>
                    <a:pt x="46" y="44"/>
                  </a:lnTo>
                  <a:lnTo>
                    <a:pt x="46" y="42"/>
                  </a:lnTo>
                  <a:lnTo>
                    <a:pt x="46" y="40"/>
                  </a:lnTo>
                  <a:lnTo>
                    <a:pt x="46" y="39"/>
                  </a:lnTo>
                  <a:lnTo>
                    <a:pt x="46" y="36"/>
                  </a:lnTo>
                  <a:lnTo>
                    <a:pt x="46" y="34"/>
                  </a:lnTo>
                  <a:lnTo>
                    <a:pt x="46" y="32"/>
                  </a:lnTo>
                  <a:lnTo>
                    <a:pt x="45" y="30"/>
                  </a:lnTo>
                  <a:lnTo>
                    <a:pt x="45" y="28"/>
                  </a:lnTo>
                  <a:lnTo>
                    <a:pt x="44" y="26"/>
                  </a:lnTo>
                  <a:lnTo>
                    <a:pt x="43" y="25"/>
                  </a:lnTo>
                  <a:lnTo>
                    <a:pt x="42" y="23"/>
                  </a:lnTo>
                  <a:lnTo>
                    <a:pt x="42" y="22"/>
                  </a:lnTo>
                  <a:lnTo>
                    <a:pt x="40" y="21"/>
                  </a:lnTo>
                  <a:lnTo>
                    <a:pt x="39" y="19"/>
                  </a:lnTo>
                  <a:lnTo>
                    <a:pt x="38" y="19"/>
                  </a:lnTo>
                  <a:lnTo>
                    <a:pt x="36" y="18"/>
                  </a:lnTo>
                  <a:lnTo>
                    <a:pt x="35" y="17"/>
                  </a:lnTo>
                  <a:lnTo>
                    <a:pt x="33" y="17"/>
                  </a:lnTo>
                  <a:lnTo>
                    <a:pt x="31" y="17"/>
                  </a:lnTo>
                  <a:lnTo>
                    <a:pt x="30" y="17"/>
                  </a:lnTo>
                  <a:lnTo>
                    <a:pt x="29" y="17"/>
                  </a:lnTo>
                  <a:lnTo>
                    <a:pt x="28" y="17"/>
                  </a:lnTo>
                  <a:lnTo>
                    <a:pt x="27" y="18"/>
                  </a:lnTo>
                  <a:lnTo>
                    <a:pt x="25" y="19"/>
                  </a:lnTo>
                  <a:lnTo>
                    <a:pt x="24" y="19"/>
                  </a:lnTo>
                  <a:lnTo>
                    <a:pt x="23" y="21"/>
                  </a:lnTo>
                  <a:lnTo>
                    <a:pt x="22" y="22"/>
                  </a:lnTo>
                  <a:lnTo>
                    <a:pt x="21" y="23"/>
                  </a:lnTo>
                  <a:lnTo>
                    <a:pt x="20" y="25"/>
                  </a:lnTo>
                  <a:lnTo>
                    <a:pt x="20" y="27"/>
                  </a:lnTo>
                  <a:lnTo>
                    <a:pt x="19" y="29"/>
                  </a:lnTo>
                  <a:lnTo>
                    <a:pt x="18" y="31"/>
                  </a:lnTo>
                  <a:lnTo>
                    <a:pt x="18" y="33"/>
                  </a:lnTo>
                  <a:lnTo>
                    <a:pt x="18" y="36"/>
                  </a:lnTo>
                  <a:lnTo>
                    <a:pt x="18" y="40"/>
                  </a:lnTo>
                  <a:lnTo>
                    <a:pt x="18" y="41"/>
                  </a:lnTo>
                  <a:lnTo>
                    <a:pt x="18" y="43"/>
                  </a:lnTo>
                  <a:lnTo>
                    <a:pt x="18" y="45"/>
                  </a:lnTo>
                  <a:lnTo>
                    <a:pt x="18" y="47"/>
                  </a:lnTo>
                  <a:lnTo>
                    <a:pt x="19" y="48"/>
                  </a:lnTo>
                  <a:lnTo>
                    <a:pt x="19" y="50"/>
                  </a:lnTo>
                  <a:lnTo>
                    <a:pt x="20" y="52"/>
                  </a:lnTo>
                  <a:lnTo>
                    <a:pt x="21" y="53"/>
                  </a:lnTo>
                  <a:lnTo>
                    <a:pt x="22" y="55"/>
                  </a:lnTo>
                  <a:lnTo>
                    <a:pt x="23" y="56"/>
                  </a:lnTo>
                  <a:lnTo>
                    <a:pt x="24" y="57"/>
                  </a:lnTo>
                  <a:lnTo>
                    <a:pt x="25" y="58"/>
                  </a:lnTo>
                  <a:lnTo>
                    <a:pt x="26" y="59"/>
                  </a:lnTo>
                  <a:lnTo>
                    <a:pt x="28" y="60"/>
                  </a:lnTo>
                  <a:lnTo>
                    <a:pt x="30" y="60"/>
                  </a:lnTo>
                  <a:lnTo>
                    <a:pt x="32" y="60"/>
                  </a:lnTo>
                  <a:close/>
                </a:path>
              </a:pathLst>
            </a:custGeom>
            <a:solidFill>
              <a:srgbClr val="FFFFFF"/>
            </a:solidFill>
            <a:ln w="9525">
              <a:noFill/>
              <a:round/>
              <a:headEnd/>
              <a:tailEnd/>
            </a:ln>
          </p:spPr>
          <p:txBody>
            <a:bodyPr/>
            <a:lstStyle/>
            <a:p>
              <a:endParaRPr lang="en-US"/>
            </a:p>
          </p:txBody>
        </p:sp>
        <p:sp>
          <p:nvSpPr>
            <p:cNvPr id="322" name="Freeform 322"/>
            <p:cNvSpPr>
              <a:spLocks/>
            </p:cNvSpPr>
            <p:nvPr/>
          </p:nvSpPr>
          <p:spPr bwMode="auto">
            <a:xfrm>
              <a:off x="2486" y="2817"/>
              <a:ext cx="80" cy="106"/>
            </a:xfrm>
            <a:custGeom>
              <a:avLst/>
              <a:gdLst/>
              <a:ahLst/>
              <a:cxnLst>
                <a:cxn ang="0">
                  <a:pos x="60" y="33"/>
                </a:cxn>
                <a:cxn ang="0">
                  <a:pos x="59" y="29"/>
                </a:cxn>
                <a:cxn ang="0">
                  <a:pos x="56" y="24"/>
                </a:cxn>
                <a:cxn ang="0">
                  <a:pos x="52" y="21"/>
                </a:cxn>
                <a:cxn ang="0">
                  <a:pos x="47" y="18"/>
                </a:cxn>
                <a:cxn ang="0">
                  <a:pos x="40" y="18"/>
                </a:cxn>
                <a:cxn ang="0">
                  <a:pos x="34" y="19"/>
                </a:cxn>
                <a:cxn ang="0">
                  <a:pos x="29" y="23"/>
                </a:cxn>
                <a:cxn ang="0">
                  <a:pos x="24" y="29"/>
                </a:cxn>
                <a:cxn ang="0">
                  <a:pos x="21" y="39"/>
                </a:cxn>
                <a:cxn ang="0">
                  <a:pos x="19" y="53"/>
                </a:cxn>
                <a:cxn ang="0">
                  <a:pos x="20" y="63"/>
                </a:cxn>
                <a:cxn ang="0">
                  <a:pos x="22" y="72"/>
                </a:cxn>
                <a:cxn ang="0">
                  <a:pos x="26" y="79"/>
                </a:cxn>
                <a:cxn ang="0">
                  <a:pos x="31" y="85"/>
                </a:cxn>
                <a:cxn ang="0">
                  <a:pos x="38" y="87"/>
                </a:cxn>
                <a:cxn ang="0">
                  <a:pos x="45" y="87"/>
                </a:cxn>
                <a:cxn ang="0">
                  <a:pos x="50" y="85"/>
                </a:cxn>
                <a:cxn ang="0">
                  <a:pos x="54" y="82"/>
                </a:cxn>
                <a:cxn ang="0">
                  <a:pos x="58" y="78"/>
                </a:cxn>
                <a:cxn ang="0">
                  <a:pos x="60" y="73"/>
                </a:cxn>
                <a:cxn ang="0">
                  <a:pos x="80" y="69"/>
                </a:cxn>
                <a:cxn ang="0">
                  <a:pos x="77" y="80"/>
                </a:cxn>
                <a:cxn ang="0">
                  <a:pos x="72" y="90"/>
                </a:cxn>
                <a:cxn ang="0">
                  <a:pos x="65" y="98"/>
                </a:cxn>
                <a:cxn ang="0">
                  <a:pos x="56" y="103"/>
                </a:cxn>
                <a:cxn ang="0">
                  <a:pos x="45" y="105"/>
                </a:cxn>
                <a:cxn ang="0">
                  <a:pos x="32" y="105"/>
                </a:cxn>
                <a:cxn ang="0">
                  <a:pos x="21" y="100"/>
                </a:cxn>
                <a:cxn ang="0">
                  <a:pos x="12" y="92"/>
                </a:cxn>
                <a:cxn ang="0">
                  <a:pos x="5" y="80"/>
                </a:cxn>
                <a:cxn ang="0">
                  <a:pos x="1" y="65"/>
                </a:cxn>
                <a:cxn ang="0">
                  <a:pos x="1" y="47"/>
                </a:cxn>
                <a:cxn ang="0">
                  <a:pos x="3" y="30"/>
                </a:cxn>
                <a:cxn ang="0">
                  <a:pos x="10" y="17"/>
                </a:cxn>
                <a:cxn ang="0">
                  <a:pos x="18" y="7"/>
                </a:cxn>
                <a:cxn ang="0">
                  <a:pos x="29" y="2"/>
                </a:cxn>
                <a:cxn ang="0">
                  <a:pos x="41" y="0"/>
                </a:cxn>
                <a:cxn ang="0">
                  <a:pos x="55" y="2"/>
                </a:cxn>
                <a:cxn ang="0">
                  <a:pos x="65" y="7"/>
                </a:cxn>
                <a:cxn ang="0">
                  <a:pos x="72" y="15"/>
                </a:cxn>
                <a:cxn ang="0">
                  <a:pos x="77" y="24"/>
                </a:cxn>
                <a:cxn ang="0">
                  <a:pos x="79" y="32"/>
                </a:cxn>
              </a:cxnLst>
              <a:rect l="0" t="0" r="r" b="b"/>
              <a:pathLst>
                <a:path w="80" h="106">
                  <a:moveTo>
                    <a:pt x="61" y="35"/>
                  </a:moveTo>
                  <a:lnTo>
                    <a:pt x="61" y="34"/>
                  </a:lnTo>
                  <a:lnTo>
                    <a:pt x="60" y="33"/>
                  </a:lnTo>
                  <a:lnTo>
                    <a:pt x="60" y="31"/>
                  </a:lnTo>
                  <a:lnTo>
                    <a:pt x="59" y="30"/>
                  </a:lnTo>
                  <a:lnTo>
                    <a:pt x="59" y="29"/>
                  </a:lnTo>
                  <a:lnTo>
                    <a:pt x="58" y="27"/>
                  </a:lnTo>
                  <a:lnTo>
                    <a:pt x="57" y="26"/>
                  </a:lnTo>
                  <a:lnTo>
                    <a:pt x="56" y="24"/>
                  </a:lnTo>
                  <a:lnTo>
                    <a:pt x="55" y="23"/>
                  </a:lnTo>
                  <a:lnTo>
                    <a:pt x="54" y="22"/>
                  </a:lnTo>
                  <a:lnTo>
                    <a:pt x="52" y="21"/>
                  </a:lnTo>
                  <a:lnTo>
                    <a:pt x="51" y="20"/>
                  </a:lnTo>
                  <a:lnTo>
                    <a:pt x="49" y="19"/>
                  </a:lnTo>
                  <a:lnTo>
                    <a:pt x="47" y="18"/>
                  </a:lnTo>
                  <a:lnTo>
                    <a:pt x="44" y="18"/>
                  </a:lnTo>
                  <a:lnTo>
                    <a:pt x="41" y="18"/>
                  </a:lnTo>
                  <a:lnTo>
                    <a:pt x="40" y="18"/>
                  </a:lnTo>
                  <a:lnTo>
                    <a:pt x="38" y="18"/>
                  </a:lnTo>
                  <a:lnTo>
                    <a:pt x="36" y="19"/>
                  </a:lnTo>
                  <a:lnTo>
                    <a:pt x="34" y="19"/>
                  </a:lnTo>
                  <a:lnTo>
                    <a:pt x="32" y="20"/>
                  </a:lnTo>
                  <a:lnTo>
                    <a:pt x="30" y="22"/>
                  </a:lnTo>
                  <a:lnTo>
                    <a:pt x="29" y="23"/>
                  </a:lnTo>
                  <a:lnTo>
                    <a:pt x="27" y="25"/>
                  </a:lnTo>
                  <a:lnTo>
                    <a:pt x="25" y="27"/>
                  </a:lnTo>
                  <a:lnTo>
                    <a:pt x="24" y="29"/>
                  </a:lnTo>
                  <a:lnTo>
                    <a:pt x="23" y="32"/>
                  </a:lnTo>
                  <a:lnTo>
                    <a:pt x="21" y="36"/>
                  </a:lnTo>
                  <a:lnTo>
                    <a:pt x="21" y="39"/>
                  </a:lnTo>
                  <a:lnTo>
                    <a:pt x="20" y="43"/>
                  </a:lnTo>
                  <a:lnTo>
                    <a:pt x="19" y="48"/>
                  </a:lnTo>
                  <a:lnTo>
                    <a:pt x="19" y="53"/>
                  </a:lnTo>
                  <a:lnTo>
                    <a:pt x="19" y="56"/>
                  </a:lnTo>
                  <a:lnTo>
                    <a:pt x="20" y="60"/>
                  </a:lnTo>
                  <a:lnTo>
                    <a:pt x="20" y="63"/>
                  </a:lnTo>
                  <a:lnTo>
                    <a:pt x="20" y="66"/>
                  </a:lnTo>
                  <a:lnTo>
                    <a:pt x="21" y="69"/>
                  </a:lnTo>
                  <a:lnTo>
                    <a:pt x="22" y="72"/>
                  </a:lnTo>
                  <a:lnTo>
                    <a:pt x="23" y="75"/>
                  </a:lnTo>
                  <a:lnTo>
                    <a:pt x="24" y="77"/>
                  </a:lnTo>
                  <a:lnTo>
                    <a:pt x="26" y="79"/>
                  </a:lnTo>
                  <a:lnTo>
                    <a:pt x="27" y="81"/>
                  </a:lnTo>
                  <a:lnTo>
                    <a:pt x="29" y="83"/>
                  </a:lnTo>
                  <a:lnTo>
                    <a:pt x="31" y="85"/>
                  </a:lnTo>
                  <a:lnTo>
                    <a:pt x="33" y="86"/>
                  </a:lnTo>
                  <a:lnTo>
                    <a:pt x="36" y="87"/>
                  </a:lnTo>
                  <a:lnTo>
                    <a:pt x="38" y="87"/>
                  </a:lnTo>
                  <a:lnTo>
                    <a:pt x="41" y="87"/>
                  </a:lnTo>
                  <a:lnTo>
                    <a:pt x="43" y="87"/>
                  </a:lnTo>
                  <a:lnTo>
                    <a:pt x="45" y="87"/>
                  </a:lnTo>
                  <a:lnTo>
                    <a:pt x="47" y="87"/>
                  </a:lnTo>
                  <a:lnTo>
                    <a:pt x="48" y="86"/>
                  </a:lnTo>
                  <a:lnTo>
                    <a:pt x="50" y="85"/>
                  </a:lnTo>
                  <a:lnTo>
                    <a:pt x="52" y="85"/>
                  </a:lnTo>
                  <a:lnTo>
                    <a:pt x="53" y="84"/>
                  </a:lnTo>
                  <a:lnTo>
                    <a:pt x="54" y="82"/>
                  </a:lnTo>
                  <a:lnTo>
                    <a:pt x="55" y="81"/>
                  </a:lnTo>
                  <a:lnTo>
                    <a:pt x="56" y="80"/>
                  </a:lnTo>
                  <a:lnTo>
                    <a:pt x="58" y="78"/>
                  </a:lnTo>
                  <a:lnTo>
                    <a:pt x="58" y="77"/>
                  </a:lnTo>
                  <a:lnTo>
                    <a:pt x="59" y="75"/>
                  </a:lnTo>
                  <a:lnTo>
                    <a:pt x="60" y="73"/>
                  </a:lnTo>
                  <a:lnTo>
                    <a:pt x="61" y="71"/>
                  </a:lnTo>
                  <a:lnTo>
                    <a:pt x="61" y="69"/>
                  </a:lnTo>
                  <a:lnTo>
                    <a:pt x="80" y="69"/>
                  </a:lnTo>
                  <a:lnTo>
                    <a:pt x="79" y="72"/>
                  </a:lnTo>
                  <a:lnTo>
                    <a:pt x="78" y="76"/>
                  </a:lnTo>
                  <a:lnTo>
                    <a:pt x="77" y="80"/>
                  </a:lnTo>
                  <a:lnTo>
                    <a:pt x="75" y="84"/>
                  </a:lnTo>
                  <a:lnTo>
                    <a:pt x="74" y="87"/>
                  </a:lnTo>
                  <a:lnTo>
                    <a:pt x="72" y="90"/>
                  </a:lnTo>
                  <a:lnTo>
                    <a:pt x="70" y="93"/>
                  </a:lnTo>
                  <a:lnTo>
                    <a:pt x="67" y="95"/>
                  </a:lnTo>
                  <a:lnTo>
                    <a:pt x="65" y="98"/>
                  </a:lnTo>
                  <a:lnTo>
                    <a:pt x="62" y="100"/>
                  </a:lnTo>
                  <a:lnTo>
                    <a:pt x="59" y="101"/>
                  </a:lnTo>
                  <a:lnTo>
                    <a:pt x="56" y="103"/>
                  </a:lnTo>
                  <a:lnTo>
                    <a:pt x="53" y="104"/>
                  </a:lnTo>
                  <a:lnTo>
                    <a:pt x="49" y="105"/>
                  </a:lnTo>
                  <a:lnTo>
                    <a:pt x="45" y="105"/>
                  </a:lnTo>
                  <a:lnTo>
                    <a:pt x="41" y="106"/>
                  </a:lnTo>
                  <a:lnTo>
                    <a:pt x="37" y="105"/>
                  </a:lnTo>
                  <a:lnTo>
                    <a:pt x="32" y="105"/>
                  </a:lnTo>
                  <a:lnTo>
                    <a:pt x="28" y="104"/>
                  </a:lnTo>
                  <a:lnTo>
                    <a:pt x="25" y="102"/>
                  </a:lnTo>
                  <a:lnTo>
                    <a:pt x="21" y="100"/>
                  </a:lnTo>
                  <a:lnTo>
                    <a:pt x="18" y="98"/>
                  </a:lnTo>
                  <a:lnTo>
                    <a:pt x="15" y="95"/>
                  </a:lnTo>
                  <a:lnTo>
                    <a:pt x="12" y="92"/>
                  </a:lnTo>
                  <a:lnTo>
                    <a:pt x="9" y="89"/>
                  </a:lnTo>
                  <a:lnTo>
                    <a:pt x="7" y="85"/>
                  </a:lnTo>
                  <a:lnTo>
                    <a:pt x="5" y="80"/>
                  </a:lnTo>
                  <a:lnTo>
                    <a:pt x="3" y="76"/>
                  </a:lnTo>
                  <a:lnTo>
                    <a:pt x="2" y="71"/>
                  </a:lnTo>
                  <a:lnTo>
                    <a:pt x="1" y="65"/>
                  </a:lnTo>
                  <a:lnTo>
                    <a:pt x="1" y="59"/>
                  </a:lnTo>
                  <a:lnTo>
                    <a:pt x="0" y="53"/>
                  </a:lnTo>
                  <a:lnTo>
                    <a:pt x="1" y="47"/>
                  </a:lnTo>
                  <a:lnTo>
                    <a:pt x="1" y="40"/>
                  </a:lnTo>
                  <a:lnTo>
                    <a:pt x="2" y="35"/>
                  </a:lnTo>
                  <a:lnTo>
                    <a:pt x="3" y="30"/>
                  </a:lnTo>
                  <a:lnTo>
                    <a:pt x="5" y="25"/>
                  </a:lnTo>
                  <a:lnTo>
                    <a:pt x="7" y="21"/>
                  </a:lnTo>
                  <a:lnTo>
                    <a:pt x="10" y="17"/>
                  </a:lnTo>
                  <a:lnTo>
                    <a:pt x="12" y="13"/>
                  </a:lnTo>
                  <a:lnTo>
                    <a:pt x="15" y="10"/>
                  </a:lnTo>
                  <a:lnTo>
                    <a:pt x="18" y="7"/>
                  </a:lnTo>
                  <a:lnTo>
                    <a:pt x="22" y="5"/>
                  </a:lnTo>
                  <a:lnTo>
                    <a:pt x="25" y="3"/>
                  </a:lnTo>
                  <a:lnTo>
                    <a:pt x="29" y="2"/>
                  </a:lnTo>
                  <a:lnTo>
                    <a:pt x="33" y="1"/>
                  </a:lnTo>
                  <a:lnTo>
                    <a:pt x="37" y="0"/>
                  </a:lnTo>
                  <a:lnTo>
                    <a:pt x="41" y="0"/>
                  </a:lnTo>
                  <a:lnTo>
                    <a:pt x="46" y="0"/>
                  </a:lnTo>
                  <a:lnTo>
                    <a:pt x="50" y="1"/>
                  </a:lnTo>
                  <a:lnTo>
                    <a:pt x="55" y="2"/>
                  </a:lnTo>
                  <a:lnTo>
                    <a:pt x="58" y="3"/>
                  </a:lnTo>
                  <a:lnTo>
                    <a:pt x="62" y="5"/>
                  </a:lnTo>
                  <a:lnTo>
                    <a:pt x="65" y="7"/>
                  </a:lnTo>
                  <a:lnTo>
                    <a:pt x="68" y="10"/>
                  </a:lnTo>
                  <a:lnTo>
                    <a:pt x="70" y="12"/>
                  </a:lnTo>
                  <a:lnTo>
                    <a:pt x="72" y="15"/>
                  </a:lnTo>
                  <a:lnTo>
                    <a:pt x="74" y="18"/>
                  </a:lnTo>
                  <a:lnTo>
                    <a:pt x="76" y="21"/>
                  </a:lnTo>
                  <a:lnTo>
                    <a:pt x="77" y="24"/>
                  </a:lnTo>
                  <a:lnTo>
                    <a:pt x="78" y="27"/>
                  </a:lnTo>
                  <a:lnTo>
                    <a:pt x="79" y="30"/>
                  </a:lnTo>
                  <a:lnTo>
                    <a:pt x="79" y="32"/>
                  </a:lnTo>
                  <a:lnTo>
                    <a:pt x="80" y="35"/>
                  </a:lnTo>
                  <a:lnTo>
                    <a:pt x="61" y="35"/>
                  </a:lnTo>
                  <a:close/>
                </a:path>
              </a:pathLst>
            </a:custGeom>
            <a:solidFill>
              <a:srgbClr val="FFFFFF"/>
            </a:solidFill>
            <a:ln w="9525">
              <a:noFill/>
              <a:round/>
              <a:headEnd/>
              <a:tailEnd/>
            </a:ln>
          </p:spPr>
          <p:txBody>
            <a:bodyPr/>
            <a:lstStyle/>
            <a:p>
              <a:endParaRPr lang="en-US"/>
            </a:p>
          </p:txBody>
        </p:sp>
        <p:sp>
          <p:nvSpPr>
            <p:cNvPr id="323" name="Freeform 323"/>
            <p:cNvSpPr>
              <a:spLocks noEditPoints="1"/>
            </p:cNvSpPr>
            <p:nvPr/>
          </p:nvSpPr>
          <p:spPr bwMode="auto">
            <a:xfrm>
              <a:off x="2575" y="2844"/>
              <a:ext cx="67" cy="78"/>
            </a:xfrm>
            <a:custGeom>
              <a:avLst/>
              <a:gdLst/>
              <a:ahLst/>
              <a:cxnLst>
                <a:cxn ang="0">
                  <a:pos x="27" y="77"/>
                </a:cxn>
                <a:cxn ang="0">
                  <a:pos x="18" y="74"/>
                </a:cxn>
                <a:cxn ang="0">
                  <a:pos x="10" y="68"/>
                </a:cxn>
                <a:cxn ang="0">
                  <a:pos x="4" y="60"/>
                </a:cxn>
                <a:cxn ang="0">
                  <a:pos x="0" y="48"/>
                </a:cxn>
                <a:cxn ang="0">
                  <a:pos x="0" y="34"/>
                </a:cxn>
                <a:cxn ang="0">
                  <a:pos x="3" y="21"/>
                </a:cxn>
                <a:cxn ang="0">
                  <a:pos x="8" y="12"/>
                </a:cxn>
                <a:cxn ang="0">
                  <a:pos x="15" y="5"/>
                </a:cxn>
                <a:cxn ang="0">
                  <a:pos x="24" y="1"/>
                </a:cxn>
                <a:cxn ang="0">
                  <a:pos x="34" y="0"/>
                </a:cxn>
                <a:cxn ang="0">
                  <a:pos x="43" y="1"/>
                </a:cxn>
                <a:cxn ang="0">
                  <a:pos x="52" y="5"/>
                </a:cxn>
                <a:cxn ang="0">
                  <a:pos x="59" y="12"/>
                </a:cxn>
                <a:cxn ang="0">
                  <a:pos x="64" y="21"/>
                </a:cxn>
                <a:cxn ang="0">
                  <a:pos x="67" y="34"/>
                </a:cxn>
                <a:cxn ang="0">
                  <a:pos x="67" y="48"/>
                </a:cxn>
                <a:cxn ang="0">
                  <a:pos x="63" y="60"/>
                </a:cxn>
                <a:cxn ang="0">
                  <a:pos x="57" y="68"/>
                </a:cxn>
                <a:cxn ang="0">
                  <a:pos x="49" y="74"/>
                </a:cxn>
                <a:cxn ang="0">
                  <a:pos x="40" y="77"/>
                </a:cxn>
                <a:cxn ang="0">
                  <a:pos x="34" y="16"/>
                </a:cxn>
                <a:cxn ang="0">
                  <a:pos x="27" y="17"/>
                </a:cxn>
                <a:cxn ang="0">
                  <a:pos x="23" y="21"/>
                </a:cxn>
                <a:cxn ang="0">
                  <a:pos x="20" y="26"/>
                </a:cxn>
                <a:cxn ang="0">
                  <a:pos x="18" y="31"/>
                </a:cxn>
                <a:cxn ang="0">
                  <a:pos x="18" y="37"/>
                </a:cxn>
                <a:cxn ang="0">
                  <a:pos x="18" y="42"/>
                </a:cxn>
                <a:cxn ang="0">
                  <a:pos x="19" y="48"/>
                </a:cxn>
                <a:cxn ang="0">
                  <a:pos x="21" y="54"/>
                </a:cxn>
                <a:cxn ang="0">
                  <a:pos x="24" y="58"/>
                </a:cxn>
                <a:cxn ang="0">
                  <a:pos x="29" y="61"/>
                </a:cxn>
                <a:cxn ang="0">
                  <a:pos x="36" y="61"/>
                </a:cxn>
                <a:cxn ang="0">
                  <a:pos x="42" y="59"/>
                </a:cxn>
                <a:cxn ang="0">
                  <a:pos x="46" y="55"/>
                </a:cxn>
                <a:cxn ang="0">
                  <a:pos x="48" y="50"/>
                </a:cxn>
                <a:cxn ang="0">
                  <a:pos x="49" y="44"/>
                </a:cxn>
                <a:cxn ang="0">
                  <a:pos x="49" y="39"/>
                </a:cxn>
                <a:cxn ang="0">
                  <a:pos x="49" y="33"/>
                </a:cxn>
                <a:cxn ang="0">
                  <a:pos x="48" y="27"/>
                </a:cxn>
                <a:cxn ang="0">
                  <a:pos x="46" y="22"/>
                </a:cxn>
                <a:cxn ang="0">
                  <a:pos x="42" y="18"/>
                </a:cxn>
                <a:cxn ang="0">
                  <a:pos x="36" y="16"/>
                </a:cxn>
              </a:cxnLst>
              <a:rect l="0" t="0" r="r" b="b"/>
              <a:pathLst>
                <a:path w="67" h="78">
                  <a:moveTo>
                    <a:pt x="34" y="78"/>
                  </a:moveTo>
                  <a:lnTo>
                    <a:pt x="30" y="78"/>
                  </a:lnTo>
                  <a:lnTo>
                    <a:pt x="27" y="77"/>
                  </a:lnTo>
                  <a:lnTo>
                    <a:pt x="24" y="77"/>
                  </a:lnTo>
                  <a:lnTo>
                    <a:pt x="21" y="76"/>
                  </a:lnTo>
                  <a:lnTo>
                    <a:pt x="18" y="74"/>
                  </a:lnTo>
                  <a:lnTo>
                    <a:pt x="15" y="73"/>
                  </a:lnTo>
                  <a:lnTo>
                    <a:pt x="12" y="71"/>
                  </a:lnTo>
                  <a:lnTo>
                    <a:pt x="10" y="68"/>
                  </a:lnTo>
                  <a:lnTo>
                    <a:pt x="8" y="66"/>
                  </a:lnTo>
                  <a:lnTo>
                    <a:pt x="6" y="63"/>
                  </a:lnTo>
                  <a:lnTo>
                    <a:pt x="4" y="60"/>
                  </a:lnTo>
                  <a:lnTo>
                    <a:pt x="3" y="56"/>
                  </a:lnTo>
                  <a:lnTo>
                    <a:pt x="1" y="52"/>
                  </a:lnTo>
                  <a:lnTo>
                    <a:pt x="0" y="48"/>
                  </a:lnTo>
                  <a:lnTo>
                    <a:pt x="0" y="44"/>
                  </a:lnTo>
                  <a:lnTo>
                    <a:pt x="0" y="39"/>
                  </a:lnTo>
                  <a:lnTo>
                    <a:pt x="0" y="34"/>
                  </a:lnTo>
                  <a:lnTo>
                    <a:pt x="0" y="29"/>
                  </a:lnTo>
                  <a:lnTo>
                    <a:pt x="1" y="25"/>
                  </a:lnTo>
                  <a:lnTo>
                    <a:pt x="3" y="21"/>
                  </a:lnTo>
                  <a:lnTo>
                    <a:pt x="4" y="18"/>
                  </a:lnTo>
                  <a:lnTo>
                    <a:pt x="6" y="15"/>
                  </a:lnTo>
                  <a:lnTo>
                    <a:pt x="8" y="12"/>
                  </a:lnTo>
                  <a:lnTo>
                    <a:pt x="10" y="9"/>
                  </a:lnTo>
                  <a:lnTo>
                    <a:pt x="12" y="7"/>
                  </a:lnTo>
                  <a:lnTo>
                    <a:pt x="15" y="5"/>
                  </a:lnTo>
                  <a:lnTo>
                    <a:pt x="18" y="3"/>
                  </a:lnTo>
                  <a:lnTo>
                    <a:pt x="21" y="2"/>
                  </a:lnTo>
                  <a:lnTo>
                    <a:pt x="24" y="1"/>
                  </a:lnTo>
                  <a:lnTo>
                    <a:pt x="27" y="0"/>
                  </a:lnTo>
                  <a:lnTo>
                    <a:pt x="30" y="0"/>
                  </a:lnTo>
                  <a:lnTo>
                    <a:pt x="34" y="0"/>
                  </a:lnTo>
                  <a:lnTo>
                    <a:pt x="37" y="0"/>
                  </a:lnTo>
                  <a:lnTo>
                    <a:pt x="40" y="0"/>
                  </a:lnTo>
                  <a:lnTo>
                    <a:pt x="43" y="1"/>
                  </a:lnTo>
                  <a:lnTo>
                    <a:pt x="46" y="2"/>
                  </a:lnTo>
                  <a:lnTo>
                    <a:pt x="49" y="3"/>
                  </a:lnTo>
                  <a:lnTo>
                    <a:pt x="52" y="5"/>
                  </a:lnTo>
                  <a:lnTo>
                    <a:pt x="55" y="7"/>
                  </a:lnTo>
                  <a:lnTo>
                    <a:pt x="57" y="9"/>
                  </a:lnTo>
                  <a:lnTo>
                    <a:pt x="59" y="12"/>
                  </a:lnTo>
                  <a:lnTo>
                    <a:pt x="61" y="15"/>
                  </a:lnTo>
                  <a:lnTo>
                    <a:pt x="63" y="18"/>
                  </a:lnTo>
                  <a:lnTo>
                    <a:pt x="64" y="21"/>
                  </a:lnTo>
                  <a:lnTo>
                    <a:pt x="66" y="25"/>
                  </a:lnTo>
                  <a:lnTo>
                    <a:pt x="67" y="29"/>
                  </a:lnTo>
                  <a:lnTo>
                    <a:pt x="67" y="34"/>
                  </a:lnTo>
                  <a:lnTo>
                    <a:pt x="67" y="39"/>
                  </a:lnTo>
                  <a:lnTo>
                    <a:pt x="67" y="44"/>
                  </a:lnTo>
                  <a:lnTo>
                    <a:pt x="67" y="48"/>
                  </a:lnTo>
                  <a:lnTo>
                    <a:pt x="66" y="52"/>
                  </a:lnTo>
                  <a:lnTo>
                    <a:pt x="64" y="56"/>
                  </a:lnTo>
                  <a:lnTo>
                    <a:pt x="63" y="60"/>
                  </a:lnTo>
                  <a:lnTo>
                    <a:pt x="61" y="63"/>
                  </a:lnTo>
                  <a:lnTo>
                    <a:pt x="59" y="66"/>
                  </a:lnTo>
                  <a:lnTo>
                    <a:pt x="57" y="68"/>
                  </a:lnTo>
                  <a:lnTo>
                    <a:pt x="55" y="71"/>
                  </a:lnTo>
                  <a:lnTo>
                    <a:pt x="52" y="73"/>
                  </a:lnTo>
                  <a:lnTo>
                    <a:pt x="49" y="74"/>
                  </a:lnTo>
                  <a:lnTo>
                    <a:pt x="46" y="76"/>
                  </a:lnTo>
                  <a:lnTo>
                    <a:pt x="43" y="77"/>
                  </a:lnTo>
                  <a:lnTo>
                    <a:pt x="40" y="77"/>
                  </a:lnTo>
                  <a:lnTo>
                    <a:pt x="37" y="78"/>
                  </a:lnTo>
                  <a:lnTo>
                    <a:pt x="34" y="78"/>
                  </a:lnTo>
                  <a:close/>
                  <a:moveTo>
                    <a:pt x="34" y="16"/>
                  </a:moveTo>
                  <a:lnTo>
                    <a:pt x="31" y="16"/>
                  </a:lnTo>
                  <a:lnTo>
                    <a:pt x="29" y="17"/>
                  </a:lnTo>
                  <a:lnTo>
                    <a:pt x="27" y="17"/>
                  </a:lnTo>
                  <a:lnTo>
                    <a:pt x="25" y="18"/>
                  </a:lnTo>
                  <a:lnTo>
                    <a:pt x="24" y="19"/>
                  </a:lnTo>
                  <a:lnTo>
                    <a:pt x="23" y="21"/>
                  </a:lnTo>
                  <a:lnTo>
                    <a:pt x="22" y="22"/>
                  </a:lnTo>
                  <a:lnTo>
                    <a:pt x="21" y="24"/>
                  </a:lnTo>
                  <a:lnTo>
                    <a:pt x="20" y="26"/>
                  </a:lnTo>
                  <a:lnTo>
                    <a:pt x="19" y="27"/>
                  </a:lnTo>
                  <a:lnTo>
                    <a:pt x="19" y="29"/>
                  </a:lnTo>
                  <a:lnTo>
                    <a:pt x="18" y="31"/>
                  </a:lnTo>
                  <a:lnTo>
                    <a:pt x="18" y="33"/>
                  </a:lnTo>
                  <a:lnTo>
                    <a:pt x="18" y="35"/>
                  </a:lnTo>
                  <a:lnTo>
                    <a:pt x="18" y="37"/>
                  </a:lnTo>
                  <a:lnTo>
                    <a:pt x="18" y="39"/>
                  </a:lnTo>
                  <a:lnTo>
                    <a:pt x="18" y="41"/>
                  </a:lnTo>
                  <a:lnTo>
                    <a:pt x="18" y="42"/>
                  </a:lnTo>
                  <a:lnTo>
                    <a:pt x="18" y="44"/>
                  </a:lnTo>
                  <a:lnTo>
                    <a:pt x="18" y="46"/>
                  </a:lnTo>
                  <a:lnTo>
                    <a:pt x="19" y="48"/>
                  </a:lnTo>
                  <a:lnTo>
                    <a:pt x="19" y="50"/>
                  </a:lnTo>
                  <a:lnTo>
                    <a:pt x="20" y="52"/>
                  </a:lnTo>
                  <a:lnTo>
                    <a:pt x="21" y="54"/>
                  </a:lnTo>
                  <a:lnTo>
                    <a:pt x="22" y="55"/>
                  </a:lnTo>
                  <a:lnTo>
                    <a:pt x="23" y="57"/>
                  </a:lnTo>
                  <a:lnTo>
                    <a:pt x="24" y="58"/>
                  </a:lnTo>
                  <a:lnTo>
                    <a:pt x="25" y="59"/>
                  </a:lnTo>
                  <a:lnTo>
                    <a:pt x="27" y="60"/>
                  </a:lnTo>
                  <a:lnTo>
                    <a:pt x="29" y="61"/>
                  </a:lnTo>
                  <a:lnTo>
                    <a:pt x="31" y="61"/>
                  </a:lnTo>
                  <a:lnTo>
                    <a:pt x="34" y="61"/>
                  </a:lnTo>
                  <a:lnTo>
                    <a:pt x="36" y="61"/>
                  </a:lnTo>
                  <a:lnTo>
                    <a:pt x="38" y="61"/>
                  </a:lnTo>
                  <a:lnTo>
                    <a:pt x="40" y="60"/>
                  </a:lnTo>
                  <a:lnTo>
                    <a:pt x="42" y="59"/>
                  </a:lnTo>
                  <a:lnTo>
                    <a:pt x="43" y="58"/>
                  </a:lnTo>
                  <a:lnTo>
                    <a:pt x="44" y="57"/>
                  </a:lnTo>
                  <a:lnTo>
                    <a:pt x="46" y="55"/>
                  </a:lnTo>
                  <a:lnTo>
                    <a:pt x="46" y="54"/>
                  </a:lnTo>
                  <a:lnTo>
                    <a:pt x="47" y="52"/>
                  </a:lnTo>
                  <a:lnTo>
                    <a:pt x="48" y="50"/>
                  </a:lnTo>
                  <a:lnTo>
                    <a:pt x="48" y="48"/>
                  </a:lnTo>
                  <a:lnTo>
                    <a:pt x="49" y="46"/>
                  </a:lnTo>
                  <a:lnTo>
                    <a:pt x="49" y="44"/>
                  </a:lnTo>
                  <a:lnTo>
                    <a:pt x="49" y="42"/>
                  </a:lnTo>
                  <a:lnTo>
                    <a:pt x="49" y="41"/>
                  </a:lnTo>
                  <a:lnTo>
                    <a:pt x="49" y="39"/>
                  </a:lnTo>
                  <a:lnTo>
                    <a:pt x="49" y="37"/>
                  </a:lnTo>
                  <a:lnTo>
                    <a:pt x="49" y="35"/>
                  </a:lnTo>
                  <a:lnTo>
                    <a:pt x="49" y="33"/>
                  </a:lnTo>
                  <a:lnTo>
                    <a:pt x="49" y="31"/>
                  </a:lnTo>
                  <a:lnTo>
                    <a:pt x="48" y="29"/>
                  </a:lnTo>
                  <a:lnTo>
                    <a:pt x="48" y="27"/>
                  </a:lnTo>
                  <a:lnTo>
                    <a:pt x="47" y="26"/>
                  </a:lnTo>
                  <a:lnTo>
                    <a:pt x="46" y="24"/>
                  </a:lnTo>
                  <a:lnTo>
                    <a:pt x="46" y="22"/>
                  </a:lnTo>
                  <a:lnTo>
                    <a:pt x="44" y="21"/>
                  </a:lnTo>
                  <a:lnTo>
                    <a:pt x="43" y="19"/>
                  </a:lnTo>
                  <a:lnTo>
                    <a:pt x="42" y="18"/>
                  </a:lnTo>
                  <a:lnTo>
                    <a:pt x="40" y="17"/>
                  </a:lnTo>
                  <a:lnTo>
                    <a:pt x="38" y="17"/>
                  </a:lnTo>
                  <a:lnTo>
                    <a:pt x="36" y="16"/>
                  </a:lnTo>
                  <a:lnTo>
                    <a:pt x="34" y="16"/>
                  </a:lnTo>
                  <a:close/>
                </a:path>
              </a:pathLst>
            </a:custGeom>
            <a:solidFill>
              <a:srgbClr val="FFFFFF"/>
            </a:solidFill>
            <a:ln w="9525">
              <a:noFill/>
              <a:round/>
              <a:headEnd/>
              <a:tailEnd/>
            </a:ln>
          </p:spPr>
          <p:txBody>
            <a:bodyPr/>
            <a:lstStyle/>
            <a:p>
              <a:endParaRPr lang="en-US"/>
            </a:p>
          </p:txBody>
        </p:sp>
        <p:sp>
          <p:nvSpPr>
            <p:cNvPr id="324" name="Freeform 324"/>
            <p:cNvSpPr>
              <a:spLocks/>
            </p:cNvSpPr>
            <p:nvPr/>
          </p:nvSpPr>
          <p:spPr bwMode="auto">
            <a:xfrm>
              <a:off x="2654" y="2844"/>
              <a:ext cx="60" cy="76"/>
            </a:xfrm>
            <a:custGeom>
              <a:avLst/>
              <a:gdLst/>
              <a:ahLst/>
              <a:cxnLst>
                <a:cxn ang="0">
                  <a:pos x="43" y="76"/>
                </a:cxn>
                <a:cxn ang="0">
                  <a:pos x="43" y="30"/>
                </a:cxn>
                <a:cxn ang="0">
                  <a:pos x="43" y="27"/>
                </a:cxn>
                <a:cxn ang="0">
                  <a:pos x="43" y="25"/>
                </a:cxn>
                <a:cxn ang="0">
                  <a:pos x="42" y="23"/>
                </a:cxn>
                <a:cxn ang="0">
                  <a:pos x="41" y="20"/>
                </a:cxn>
                <a:cxn ang="0">
                  <a:pos x="39" y="18"/>
                </a:cxn>
                <a:cxn ang="0">
                  <a:pos x="37" y="17"/>
                </a:cxn>
                <a:cxn ang="0">
                  <a:pos x="33" y="16"/>
                </a:cxn>
                <a:cxn ang="0">
                  <a:pos x="30" y="16"/>
                </a:cxn>
                <a:cxn ang="0">
                  <a:pos x="27" y="17"/>
                </a:cxn>
                <a:cxn ang="0">
                  <a:pos x="25" y="18"/>
                </a:cxn>
                <a:cxn ang="0">
                  <a:pos x="23" y="19"/>
                </a:cxn>
                <a:cxn ang="0">
                  <a:pos x="21" y="21"/>
                </a:cxn>
                <a:cxn ang="0">
                  <a:pos x="20" y="24"/>
                </a:cxn>
                <a:cxn ang="0">
                  <a:pos x="18" y="28"/>
                </a:cxn>
                <a:cxn ang="0">
                  <a:pos x="18" y="31"/>
                </a:cxn>
                <a:cxn ang="0">
                  <a:pos x="18" y="76"/>
                </a:cxn>
                <a:cxn ang="0">
                  <a:pos x="0" y="2"/>
                </a:cxn>
                <a:cxn ang="0">
                  <a:pos x="17" y="13"/>
                </a:cxn>
                <a:cxn ang="0">
                  <a:pos x="18" y="12"/>
                </a:cxn>
                <a:cxn ang="0">
                  <a:pos x="19" y="10"/>
                </a:cxn>
                <a:cxn ang="0">
                  <a:pos x="21" y="7"/>
                </a:cxn>
                <a:cxn ang="0">
                  <a:pos x="22" y="5"/>
                </a:cxn>
                <a:cxn ang="0">
                  <a:pos x="25" y="3"/>
                </a:cxn>
                <a:cxn ang="0">
                  <a:pos x="28" y="2"/>
                </a:cxn>
                <a:cxn ang="0">
                  <a:pos x="31" y="0"/>
                </a:cxn>
                <a:cxn ang="0">
                  <a:pos x="35" y="0"/>
                </a:cxn>
                <a:cxn ang="0">
                  <a:pos x="40" y="0"/>
                </a:cxn>
                <a:cxn ang="0">
                  <a:pos x="44" y="0"/>
                </a:cxn>
                <a:cxn ang="0">
                  <a:pos x="48" y="2"/>
                </a:cxn>
                <a:cxn ang="0">
                  <a:pos x="52" y="4"/>
                </a:cxn>
                <a:cxn ang="0">
                  <a:pos x="55" y="8"/>
                </a:cxn>
                <a:cxn ang="0">
                  <a:pos x="58" y="12"/>
                </a:cxn>
                <a:cxn ang="0">
                  <a:pos x="59" y="16"/>
                </a:cxn>
                <a:cxn ang="0">
                  <a:pos x="60" y="21"/>
                </a:cxn>
                <a:cxn ang="0">
                  <a:pos x="60" y="76"/>
                </a:cxn>
              </a:cxnLst>
              <a:rect l="0" t="0" r="r" b="b"/>
              <a:pathLst>
                <a:path w="60" h="76">
                  <a:moveTo>
                    <a:pt x="60" y="76"/>
                  </a:moveTo>
                  <a:lnTo>
                    <a:pt x="43" y="76"/>
                  </a:lnTo>
                  <a:lnTo>
                    <a:pt x="43" y="31"/>
                  </a:lnTo>
                  <a:lnTo>
                    <a:pt x="43" y="30"/>
                  </a:lnTo>
                  <a:lnTo>
                    <a:pt x="43" y="29"/>
                  </a:lnTo>
                  <a:lnTo>
                    <a:pt x="43" y="27"/>
                  </a:lnTo>
                  <a:lnTo>
                    <a:pt x="43" y="26"/>
                  </a:lnTo>
                  <a:lnTo>
                    <a:pt x="43" y="25"/>
                  </a:lnTo>
                  <a:lnTo>
                    <a:pt x="42" y="24"/>
                  </a:lnTo>
                  <a:lnTo>
                    <a:pt x="42" y="23"/>
                  </a:lnTo>
                  <a:lnTo>
                    <a:pt x="41" y="21"/>
                  </a:lnTo>
                  <a:lnTo>
                    <a:pt x="41" y="20"/>
                  </a:lnTo>
                  <a:lnTo>
                    <a:pt x="40" y="19"/>
                  </a:lnTo>
                  <a:lnTo>
                    <a:pt x="39" y="18"/>
                  </a:lnTo>
                  <a:lnTo>
                    <a:pt x="38" y="18"/>
                  </a:lnTo>
                  <a:lnTo>
                    <a:pt x="37" y="17"/>
                  </a:lnTo>
                  <a:lnTo>
                    <a:pt x="35" y="16"/>
                  </a:lnTo>
                  <a:lnTo>
                    <a:pt x="33" y="16"/>
                  </a:lnTo>
                  <a:lnTo>
                    <a:pt x="32" y="16"/>
                  </a:lnTo>
                  <a:lnTo>
                    <a:pt x="30" y="16"/>
                  </a:lnTo>
                  <a:lnTo>
                    <a:pt x="29" y="16"/>
                  </a:lnTo>
                  <a:lnTo>
                    <a:pt x="27" y="17"/>
                  </a:lnTo>
                  <a:lnTo>
                    <a:pt x="26" y="17"/>
                  </a:lnTo>
                  <a:lnTo>
                    <a:pt x="25" y="18"/>
                  </a:lnTo>
                  <a:lnTo>
                    <a:pt x="24" y="18"/>
                  </a:lnTo>
                  <a:lnTo>
                    <a:pt x="23" y="19"/>
                  </a:lnTo>
                  <a:lnTo>
                    <a:pt x="22" y="20"/>
                  </a:lnTo>
                  <a:lnTo>
                    <a:pt x="21" y="21"/>
                  </a:lnTo>
                  <a:lnTo>
                    <a:pt x="20" y="23"/>
                  </a:lnTo>
                  <a:lnTo>
                    <a:pt x="20" y="24"/>
                  </a:lnTo>
                  <a:lnTo>
                    <a:pt x="19" y="26"/>
                  </a:lnTo>
                  <a:lnTo>
                    <a:pt x="18" y="28"/>
                  </a:lnTo>
                  <a:lnTo>
                    <a:pt x="18" y="29"/>
                  </a:lnTo>
                  <a:lnTo>
                    <a:pt x="18" y="31"/>
                  </a:lnTo>
                  <a:lnTo>
                    <a:pt x="18" y="33"/>
                  </a:lnTo>
                  <a:lnTo>
                    <a:pt x="18" y="76"/>
                  </a:lnTo>
                  <a:lnTo>
                    <a:pt x="0" y="76"/>
                  </a:lnTo>
                  <a:lnTo>
                    <a:pt x="0" y="2"/>
                  </a:lnTo>
                  <a:lnTo>
                    <a:pt x="17" y="2"/>
                  </a:lnTo>
                  <a:lnTo>
                    <a:pt x="17" y="13"/>
                  </a:lnTo>
                  <a:lnTo>
                    <a:pt x="18" y="13"/>
                  </a:lnTo>
                  <a:lnTo>
                    <a:pt x="18" y="12"/>
                  </a:lnTo>
                  <a:lnTo>
                    <a:pt x="18" y="11"/>
                  </a:lnTo>
                  <a:lnTo>
                    <a:pt x="19" y="10"/>
                  </a:lnTo>
                  <a:lnTo>
                    <a:pt x="20" y="9"/>
                  </a:lnTo>
                  <a:lnTo>
                    <a:pt x="21" y="7"/>
                  </a:lnTo>
                  <a:lnTo>
                    <a:pt x="21" y="6"/>
                  </a:lnTo>
                  <a:lnTo>
                    <a:pt x="22" y="5"/>
                  </a:lnTo>
                  <a:lnTo>
                    <a:pt x="24" y="4"/>
                  </a:lnTo>
                  <a:lnTo>
                    <a:pt x="25" y="3"/>
                  </a:lnTo>
                  <a:lnTo>
                    <a:pt x="26" y="2"/>
                  </a:lnTo>
                  <a:lnTo>
                    <a:pt x="28" y="2"/>
                  </a:lnTo>
                  <a:lnTo>
                    <a:pt x="29" y="1"/>
                  </a:lnTo>
                  <a:lnTo>
                    <a:pt x="31" y="0"/>
                  </a:lnTo>
                  <a:lnTo>
                    <a:pt x="33" y="0"/>
                  </a:lnTo>
                  <a:lnTo>
                    <a:pt x="35" y="0"/>
                  </a:lnTo>
                  <a:lnTo>
                    <a:pt x="37" y="0"/>
                  </a:lnTo>
                  <a:lnTo>
                    <a:pt x="40" y="0"/>
                  </a:lnTo>
                  <a:lnTo>
                    <a:pt x="42" y="0"/>
                  </a:lnTo>
                  <a:lnTo>
                    <a:pt x="44" y="0"/>
                  </a:lnTo>
                  <a:lnTo>
                    <a:pt x="46" y="1"/>
                  </a:lnTo>
                  <a:lnTo>
                    <a:pt x="48" y="2"/>
                  </a:lnTo>
                  <a:lnTo>
                    <a:pt x="50" y="3"/>
                  </a:lnTo>
                  <a:lnTo>
                    <a:pt x="52" y="4"/>
                  </a:lnTo>
                  <a:lnTo>
                    <a:pt x="54" y="6"/>
                  </a:lnTo>
                  <a:lnTo>
                    <a:pt x="55" y="8"/>
                  </a:lnTo>
                  <a:lnTo>
                    <a:pt x="56" y="9"/>
                  </a:lnTo>
                  <a:lnTo>
                    <a:pt x="58" y="12"/>
                  </a:lnTo>
                  <a:lnTo>
                    <a:pt x="58" y="14"/>
                  </a:lnTo>
                  <a:lnTo>
                    <a:pt x="59" y="16"/>
                  </a:lnTo>
                  <a:lnTo>
                    <a:pt x="60" y="19"/>
                  </a:lnTo>
                  <a:lnTo>
                    <a:pt x="60" y="21"/>
                  </a:lnTo>
                  <a:lnTo>
                    <a:pt x="60" y="24"/>
                  </a:lnTo>
                  <a:lnTo>
                    <a:pt x="60" y="76"/>
                  </a:lnTo>
                  <a:close/>
                </a:path>
              </a:pathLst>
            </a:custGeom>
            <a:solidFill>
              <a:srgbClr val="FFFFFF"/>
            </a:solidFill>
            <a:ln w="9525">
              <a:noFill/>
              <a:round/>
              <a:headEnd/>
              <a:tailEnd/>
            </a:ln>
          </p:spPr>
          <p:txBody>
            <a:bodyPr/>
            <a:lstStyle/>
            <a:p>
              <a:endParaRPr lang="en-US"/>
            </a:p>
          </p:txBody>
        </p:sp>
        <p:sp>
          <p:nvSpPr>
            <p:cNvPr id="325" name="Freeform 325"/>
            <p:cNvSpPr>
              <a:spLocks/>
            </p:cNvSpPr>
            <p:nvPr/>
          </p:nvSpPr>
          <p:spPr bwMode="auto">
            <a:xfrm>
              <a:off x="2724" y="2825"/>
              <a:ext cx="37" cy="96"/>
            </a:xfrm>
            <a:custGeom>
              <a:avLst/>
              <a:gdLst/>
              <a:ahLst/>
              <a:cxnLst>
                <a:cxn ang="0">
                  <a:pos x="37" y="21"/>
                </a:cxn>
                <a:cxn ang="0">
                  <a:pos x="26" y="35"/>
                </a:cxn>
                <a:cxn ang="0">
                  <a:pos x="26" y="76"/>
                </a:cxn>
                <a:cxn ang="0">
                  <a:pos x="26" y="77"/>
                </a:cxn>
                <a:cxn ang="0">
                  <a:pos x="26" y="78"/>
                </a:cxn>
                <a:cxn ang="0">
                  <a:pos x="27" y="79"/>
                </a:cxn>
                <a:cxn ang="0">
                  <a:pos x="27" y="80"/>
                </a:cxn>
                <a:cxn ang="0">
                  <a:pos x="28" y="80"/>
                </a:cxn>
                <a:cxn ang="0">
                  <a:pos x="30" y="81"/>
                </a:cxn>
                <a:cxn ang="0">
                  <a:pos x="32" y="81"/>
                </a:cxn>
                <a:cxn ang="0">
                  <a:pos x="33" y="81"/>
                </a:cxn>
                <a:cxn ang="0">
                  <a:pos x="34" y="81"/>
                </a:cxn>
                <a:cxn ang="0">
                  <a:pos x="34" y="81"/>
                </a:cxn>
                <a:cxn ang="0">
                  <a:pos x="35" y="81"/>
                </a:cxn>
                <a:cxn ang="0">
                  <a:pos x="35" y="81"/>
                </a:cxn>
                <a:cxn ang="0">
                  <a:pos x="36" y="81"/>
                </a:cxn>
                <a:cxn ang="0">
                  <a:pos x="36" y="81"/>
                </a:cxn>
                <a:cxn ang="0">
                  <a:pos x="36" y="81"/>
                </a:cxn>
                <a:cxn ang="0">
                  <a:pos x="37" y="96"/>
                </a:cxn>
                <a:cxn ang="0">
                  <a:pos x="36" y="96"/>
                </a:cxn>
                <a:cxn ang="0">
                  <a:pos x="35" y="96"/>
                </a:cxn>
                <a:cxn ang="0">
                  <a:pos x="34" y="96"/>
                </a:cxn>
                <a:cxn ang="0">
                  <a:pos x="33" y="96"/>
                </a:cxn>
                <a:cxn ang="0">
                  <a:pos x="32" y="96"/>
                </a:cxn>
                <a:cxn ang="0">
                  <a:pos x="31" y="96"/>
                </a:cxn>
                <a:cxn ang="0">
                  <a:pos x="30" y="96"/>
                </a:cxn>
                <a:cxn ang="0">
                  <a:pos x="29" y="96"/>
                </a:cxn>
                <a:cxn ang="0">
                  <a:pos x="24" y="96"/>
                </a:cxn>
                <a:cxn ang="0">
                  <a:pos x="19" y="95"/>
                </a:cxn>
                <a:cxn ang="0">
                  <a:pos x="15" y="94"/>
                </a:cxn>
                <a:cxn ang="0">
                  <a:pos x="13" y="92"/>
                </a:cxn>
                <a:cxn ang="0">
                  <a:pos x="11" y="90"/>
                </a:cxn>
                <a:cxn ang="0">
                  <a:pos x="9" y="88"/>
                </a:cxn>
                <a:cxn ang="0">
                  <a:pos x="9" y="85"/>
                </a:cxn>
                <a:cxn ang="0">
                  <a:pos x="9" y="81"/>
                </a:cxn>
                <a:cxn ang="0">
                  <a:pos x="9" y="35"/>
                </a:cxn>
                <a:cxn ang="0">
                  <a:pos x="0" y="21"/>
                </a:cxn>
                <a:cxn ang="0">
                  <a:pos x="9" y="0"/>
                </a:cxn>
                <a:cxn ang="0">
                  <a:pos x="26" y="21"/>
                </a:cxn>
              </a:cxnLst>
              <a:rect l="0" t="0" r="r" b="b"/>
              <a:pathLst>
                <a:path w="37" h="96">
                  <a:moveTo>
                    <a:pt x="26" y="21"/>
                  </a:moveTo>
                  <a:lnTo>
                    <a:pt x="37" y="21"/>
                  </a:lnTo>
                  <a:lnTo>
                    <a:pt x="37" y="35"/>
                  </a:lnTo>
                  <a:lnTo>
                    <a:pt x="26" y="35"/>
                  </a:lnTo>
                  <a:lnTo>
                    <a:pt x="26" y="75"/>
                  </a:lnTo>
                  <a:lnTo>
                    <a:pt x="26" y="76"/>
                  </a:lnTo>
                  <a:lnTo>
                    <a:pt x="26" y="76"/>
                  </a:lnTo>
                  <a:lnTo>
                    <a:pt x="26" y="77"/>
                  </a:lnTo>
                  <a:lnTo>
                    <a:pt x="26" y="78"/>
                  </a:lnTo>
                  <a:lnTo>
                    <a:pt x="26" y="78"/>
                  </a:lnTo>
                  <a:lnTo>
                    <a:pt x="26" y="79"/>
                  </a:lnTo>
                  <a:lnTo>
                    <a:pt x="27" y="79"/>
                  </a:lnTo>
                  <a:lnTo>
                    <a:pt x="27" y="80"/>
                  </a:lnTo>
                  <a:lnTo>
                    <a:pt x="27" y="80"/>
                  </a:lnTo>
                  <a:lnTo>
                    <a:pt x="28" y="80"/>
                  </a:lnTo>
                  <a:lnTo>
                    <a:pt x="28" y="80"/>
                  </a:lnTo>
                  <a:lnTo>
                    <a:pt x="29" y="81"/>
                  </a:lnTo>
                  <a:lnTo>
                    <a:pt x="30" y="81"/>
                  </a:lnTo>
                  <a:lnTo>
                    <a:pt x="31" y="81"/>
                  </a:lnTo>
                  <a:lnTo>
                    <a:pt x="32" y="81"/>
                  </a:lnTo>
                  <a:lnTo>
                    <a:pt x="33" y="81"/>
                  </a:lnTo>
                  <a:lnTo>
                    <a:pt x="33" y="81"/>
                  </a:lnTo>
                  <a:lnTo>
                    <a:pt x="34" y="81"/>
                  </a:lnTo>
                  <a:lnTo>
                    <a:pt x="34" y="81"/>
                  </a:lnTo>
                  <a:lnTo>
                    <a:pt x="34" y="81"/>
                  </a:lnTo>
                  <a:lnTo>
                    <a:pt x="34" y="81"/>
                  </a:lnTo>
                  <a:lnTo>
                    <a:pt x="35" y="81"/>
                  </a:lnTo>
                  <a:lnTo>
                    <a:pt x="35" y="81"/>
                  </a:lnTo>
                  <a:lnTo>
                    <a:pt x="35" y="81"/>
                  </a:lnTo>
                  <a:lnTo>
                    <a:pt x="35" y="81"/>
                  </a:lnTo>
                  <a:lnTo>
                    <a:pt x="35" y="81"/>
                  </a:lnTo>
                  <a:lnTo>
                    <a:pt x="36" y="81"/>
                  </a:lnTo>
                  <a:lnTo>
                    <a:pt x="36" y="81"/>
                  </a:lnTo>
                  <a:lnTo>
                    <a:pt x="36" y="81"/>
                  </a:lnTo>
                  <a:lnTo>
                    <a:pt x="36" y="81"/>
                  </a:lnTo>
                  <a:lnTo>
                    <a:pt x="36" y="81"/>
                  </a:lnTo>
                  <a:lnTo>
                    <a:pt x="37" y="81"/>
                  </a:lnTo>
                  <a:lnTo>
                    <a:pt x="37" y="96"/>
                  </a:lnTo>
                  <a:lnTo>
                    <a:pt x="36" y="96"/>
                  </a:lnTo>
                  <a:lnTo>
                    <a:pt x="36" y="96"/>
                  </a:lnTo>
                  <a:lnTo>
                    <a:pt x="35" y="96"/>
                  </a:lnTo>
                  <a:lnTo>
                    <a:pt x="35" y="96"/>
                  </a:lnTo>
                  <a:lnTo>
                    <a:pt x="34" y="96"/>
                  </a:lnTo>
                  <a:lnTo>
                    <a:pt x="34" y="96"/>
                  </a:lnTo>
                  <a:lnTo>
                    <a:pt x="33" y="96"/>
                  </a:lnTo>
                  <a:lnTo>
                    <a:pt x="33" y="96"/>
                  </a:lnTo>
                  <a:lnTo>
                    <a:pt x="32" y="96"/>
                  </a:lnTo>
                  <a:lnTo>
                    <a:pt x="32" y="96"/>
                  </a:lnTo>
                  <a:lnTo>
                    <a:pt x="31" y="96"/>
                  </a:lnTo>
                  <a:lnTo>
                    <a:pt x="31" y="96"/>
                  </a:lnTo>
                  <a:lnTo>
                    <a:pt x="30" y="96"/>
                  </a:lnTo>
                  <a:lnTo>
                    <a:pt x="30" y="96"/>
                  </a:lnTo>
                  <a:lnTo>
                    <a:pt x="29" y="96"/>
                  </a:lnTo>
                  <a:lnTo>
                    <a:pt x="29" y="96"/>
                  </a:lnTo>
                  <a:lnTo>
                    <a:pt x="26" y="96"/>
                  </a:lnTo>
                  <a:lnTo>
                    <a:pt x="24" y="96"/>
                  </a:lnTo>
                  <a:lnTo>
                    <a:pt x="21" y="95"/>
                  </a:lnTo>
                  <a:lnTo>
                    <a:pt x="19" y="95"/>
                  </a:lnTo>
                  <a:lnTo>
                    <a:pt x="17" y="95"/>
                  </a:lnTo>
                  <a:lnTo>
                    <a:pt x="15" y="94"/>
                  </a:lnTo>
                  <a:lnTo>
                    <a:pt x="14" y="93"/>
                  </a:lnTo>
                  <a:lnTo>
                    <a:pt x="13" y="92"/>
                  </a:lnTo>
                  <a:lnTo>
                    <a:pt x="12" y="91"/>
                  </a:lnTo>
                  <a:lnTo>
                    <a:pt x="11" y="90"/>
                  </a:lnTo>
                  <a:lnTo>
                    <a:pt x="10" y="89"/>
                  </a:lnTo>
                  <a:lnTo>
                    <a:pt x="9" y="88"/>
                  </a:lnTo>
                  <a:lnTo>
                    <a:pt x="9" y="86"/>
                  </a:lnTo>
                  <a:lnTo>
                    <a:pt x="9" y="85"/>
                  </a:lnTo>
                  <a:lnTo>
                    <a:pt x="9" y="83"/>
                  </a:lnTo>
                  <a:lnTo>
                    <a:pt x="9" y="81"/>
                  </a:lnTo>
                  <a:lnTo>
                    <a:pt x="9" y="80"/>
                  </a:lnTo>
                  <a:lnTo>
                    <a:pt x="9" y="35"/>
                  </a:lnTo>
                  <a:lnTo>
                    <a:pt x="0" y="35"/>
                  </a:lnTo>
                  <a:lnTo>
                    <a:pt x="0" y="21"/>
                  </a:lnTo>
                  <a:lnTo>
                    <a:pt x="9" y="21"/>
                  </a:lnTo>
                  <a:lnTo>
                    <a:pt x="9" y="0"/>
                  </a:lnTo>
                  <a:lnTo>
                    <a:pt x="26" y="0"/>
                  </a:lnTo>
                  <a:lnTo>
                    <a:pt x="26" y="21"/>
                  </a:lnTo>
                  <a:close/>
                </a:path>
              </a:pathLst>
            </a:custGeom>
            <a:solidFill>
              <a:srgbClr val="FFFFFF"/>
            </a:solidFill>
            <a:ln w="9525">
              <a:noFill/>
              <a:round/>
              <a:headEnd/>
              <a:tailEnd/>
            </a:ln>
          </p:spPr>
          <p:txBody>
            <a:bodyPr/>
            <a:lstStyle/>
            <a:p>
              <a:endParaRPr lang="en-US"/>
            </a:p>
          </p:txBody>
        </p:sp>
        <p:sp>
          <p:nvSpPr>
            <p:cNvPr id="326" name="Freeform 326"/>
            <p:cNvSpPr>
              <a:spLocks/>
            </p:cNvSpPr>
            <p:nvPr/>
          </p:nvSpPr>
          <p:spPr bwMode="auto">
            <a:xfrm>
              <a:off x="2772" y="2844"/>
              <a:ext cx="38" cy="76"/>
            </a:xfrm>
            <a:custGeom>
              <a:avLst/>
              <a:gdLst/>
              <a:ahLst/>
              <a:cxnLst>
                <a:cxn ang="0">
                  <a:pos x="16" y="2"/>
                </a:cxn>
                <a:cxn ang="0">
                  <a:pos x="17" y="15"/>
                </a:cxn>
                <a:cxn ang="0">
                  <a:pos x="18" y="12"/>
                </a:cxn>
                <a:cxn ang="0">
                  <a:pos x="19" y="9"/>
                </a:cxn>
                <a:cxn ang="0">
                  <a:pos x="21" y="6"/>
                </a:cxn>
                <a:cxn ang="0">
                  <a:pos x="23" y="4"/>
                </a:cxn>
                <a:cxn ang="0">
                  <a:pos x="25" y="2"/>
                </a:cxn>
                <a:cxn ang="0">
                  <a:pos x="28" y="1"/>
                </a:cxn>
                <a:cxn ang="0">
                  <a:pos x="31" y="0"/>
                </a:cxn>
                <a:cxn ang="0">
                  <a:pos x="35" y="0"/>
                </a:cxn>
                <a:cxn ang="0">
                  <a:pos x="35" y="0"/>
                </a:cxn>
                <a:cxn ang="0">
                  <a:pos x="36" y="0"/>
                </a:cxn>
                <a:cxn ang="0">
                  <a:pos x="36" y="0"/>
                </a:cxn>
                <a:cxn ang="0">
                  <a:pos x="36" y="0"/>
                </a:cxn>
                <a:cxn ang="0">
                  <a:pos x="37" y="0"/>
                </a:cxn>
                <a:cxn ang="0">
                  <a:pos x="37" y="0"/>
                </a:cxn>
                <a:cxn ang="0">
                  <a:pos x="38" y="0"/>
                </a:cxn>
                <a:cxn ang="0">
                  <a:pos x="38" y="0"/>
                </a:cxn>
                <a:cxn ang="0">
                  <a:pos x="38" y="20"/>
                </a:cxn>
                <a:cxn ang="0">
                  <a:pos x="37" y="20"/>
                </a:cxn>
                <a:cxn ang="0">
                  <a:pos x="37" y="20"/>
                </a:cxn>
                <a:cxn ang="0">
                  <a:pos x="36" y="20"/>
                </a:cxn>
                <a:cxn ang="0">
                  <a:pos x="35" y="20"/>
                </a:cxn>
                <a:cxn ang="0">
                  <a:pos x="35" y="20"/>
                </a:cxn>
                <a:cxn ang="0">
                  <a:pos x="34" y="20"/>
                </a:cxn>
                <a:cxn ang="0">
                  <a:pos x="33" y="20"/>
                </a:cxn>
                <a:cxn ang="0">
                  <a:pos x="31" y="20"/>
                </a:cxn>
                <a:cxn ang="0">
                  <a:pos x="27" y="20"/>
                </a:cxn>
                <a:cxn ang="0">
                  <a:pos x="23" y="22"/>
                </a:cxn>
                <a:cxn ang="0">
                  <a:pos x="21" y="24"/>
                </a:cxn>
                <a:cxn ang="0">
                  <a:pos x="19" y="27"/>
                </a:cxn>
                <a:cxn ang="0">
                  <a:pos x="18" y="29"/>
                </a:cxn>
                <a:cxn ang="0">
                  <a:pos x="17" y="32"/>
                </a:cxn>
                <a:cxn ang="0">
                  <a:pos x="17" y="36"/>
                </a:cxn>
                <a:cxn ang="0">
                  <a:pos x="17" y="76"/>
                </a:cxn>
                <a:cxn ang="0">
                  <a:pos x="0" y="2"/>
                </a:cxn>
              </a:cxnLst>
              <a:rect l="0" t="0" r="r" b="b"/>
              <a:pathLst>
                <a:path w="38" h="76">
                  <a:moveTo>
                    <a:pt x="0" y="2"/>
                  </a:moveTo>
                  <a:lnTo>
                    <a:pt x="16" y="2"/>
                  </a:lnTo>
                  <a:lnTo>
                    <a:pt x="16" y="15"/>
                  </a:lnTo>
                  <a:lnTo>
                    <a:pt x="17" y="15"/>
                  </a:lnTo>
                  <a:lnTo>
                    <a:pt x="17" y="13"/>
                  </a:lnTo>
                  <a:lnTo>
                    <a:pt x="18" y="12"/>
                  </a:lnTo>
                  <a:lnTo>
                    <a:pt x="19" y="10"/>
                  </a:lnTo>
                  <a:lnTo>
                    <a:pt x="19" y="9"/>
                  </a:lnTo>
                  <a:lnTo>
                    <a:pt x="20" y="8"/>
                  </a:lnTo>
                  <a:lnTo>
                    <a:pt x="21" y="6"/>
                  </a:lnTo>
                  <a:lnTo>
                    <a:pt x="22" y="5"/>
                  </a:lnTo>
                  <a:lnTo>
                    <a:pt x="23" y="4"/>
                  </a:lnTo>
                  <a:lnTo>
                    <a:pt x="24" y="3"/>
                  </a:lnTo>
                  <a:lnTo>
                    <a:pt x="25" y="2"/>
                  </a:lnTo>
                  <a:lnTo>
                    <a:pt x="27" y="2"/>
                  </a:lnTo>
                  <a:lnTo>
                    <a:pt x="28" y="1"/>
                  </a:lnTo>
                  <a:lnTo>
                    <a:pt x="29" y="0"/>
                  </a:lnTo>
                  <a:lnTo>
                    <a:pt x="31" y="0"/>
                  </a:lnTo>
                  <a:lnTo>
                    <a:pt x="33" y="0"/>
                  </a:lnTo>
                  <a:lnTo>
                    <a:pt x="35" y="0"/>
                  </a:lnTo>
                  <a:lnTo>
                    <a:pt x="35" y="0"/>
                  </a:lnTo>
                  <a:lnTo>
                    <a:pt x="35" y="0"/>
                  </a:lnTo>
                  <a:lnTo>
                    <a:pt x="35" y="0"/>
                  </a:lnTo>
                  <a:lnTo>
                    <a:pt x="36" y="0"/>
                  </a:lnTo>
                  <a:lnTo>
                    <a:pt x="36" y="0"/>
                  </a:lnTo>
                  <a:lnTo>
                    <a:pt x="36" y="0"/>
                  </a:lnTo>
                  <a:lnTo>
                    <a:pt x="36" y="0"/>
                  </a:lnTo>
                  <a:lnTo>
                    <a:pt x="36" y="0"/>
                  </a:lnTo>
                  <a:lnTo>
                    <a:pt x="37" y="0"/>
                  </a:lnTo>
                  <a:lnTo>
                    <a:pt x="37" y="0"/>
                  </a:lnTo>
                  <a:lnTo>
                    <a:pt x="37" y="0"/>
                  </a:lnTo>
                  <a:lnTo>
                    <a:pt x="37" y="0"/>
                  </a:lnTo>
                  <a:lnTo>
                    <a:pt x="37" y="0"/>
                  </a:lnTo>
                  <a:lnTo>
                    <a:pt x="38" y="0"/>
                  </a:lnTo>
                  <a:lnTo>
                    <a:pt x="38" y="0"/>
                  </a:lnTo>
                  <a:lnTo>
                    <a:pt x="38" y="0"/>
                  </a:lnTo>
                  <a:lnTo>
                    <a:pt x="38" y="20"/>
                  </a:lnTo>
                  <a:lnTo>
                    <a:pt x="38" y="20"/>
                  </a:lnTo>
                  <a:lnTo>
                    <a:pt x="37" y="20"/>
                  </a:lnTo>
                  <a:lnTo>
                    <a:pt x="37" y="20"/>
                  </a:lnTo>
                  <a:lnTo>
                    <a:pt x="37" y="20"/>
                  </a:lnTo>
                  <a:lnTo>
                    <a:pt x="37" y="20"/>
                  </a:lnTo>
                  <a:lnTo>
                    <a:pt x="36" y="20"/>
                  </a:lnTo>
                  <a:lnTo>
                    <a:pt x="36" y="20"/>
                  </a:lnTo>
                  <a:lnTo>
                    <a:pt x="36" y="20"/>
                  </a:lnTo>
                  <a:lnTo>
                    <a:pt x="35" y="20"/>
                  </a:lnTo>
                  <a:lnTo>
                    <a:pt x="35" y="20"/>
                  </a:lnTo>
                  <a:lnTo>
                    <a:pt x="35" y="20"/>
                  </a:lnTo>
                  <a:lnTo>
                    <a:pt x="34" y="20"/>
                  </a:lnTo>
                  <a:lnTo>
                    <a:pt x="34" y="20"/>
                  </a:lnTo>
                  <a:lnTo>
                    <a:pt x="34" y="20"/>
                  </a:lnTo>
                  <a:lnTo>
                    <a:pt x="33" y="20"/>
                  </a:lnTo>
                  <a:lnTo>
                    <a:pt x="33" y="20"/>
                  </a:lnTo>
                  <a:lnTo>
                    <a:pt x="31" y="20"/>
                  </a:lnTo>
                  <a:lnTo>
                    <a:pt x="28" y="20"/>
                  </a:lnTo>
                  <a:lnTo>
                    <a:pt x="27" y="20"/>
                  </a:lnTo>
                  <a:lnTo>
                    <a:pt x="25" y="21"/>
                  </a:lnTo>
                  <a:lnTo>
                    <a:pt x="23" y="22"/>
                  </a:lnTo>
                  <a:lnTo>
                    <a:pt x="22" y="23"/>
                  </a:lnTo>
                  <a:lnTo>
                    <a:pt x="21" y="24"/>
                  </a:lnTo>
                  <a:lnTo>
                    <a:pt x="20" y="25"/>
                  </a:lnTo>
                  <a:lnTo>
                    <a:pt x="19" y="27"/>
                  </a:lnTo>
                  <a:lnTo>
                    <a:pt x="19" y="28"/>
                  </a:lnTo>
                  <a:lnTo>
                    <a:pt x="18" y="29"/>
                  </a:lnTo>
                  <a:lnTo>
                    <a:pt x="18" y="31"/>
                  </a:lnTo>
                  <a:lnTo>
                    <a:pt x="17" y="32"/>
                  </a:lnTo>
                  <a:lnTo>
                    <a:pt x="17" y="34"/>
                  </a:lnTo>
                  <a:lnTo>
                    <a:pt x="17" y="36"/>
                  </a:lnTo>
                  <a:lnTo>
                    <a:pt x="17" y="37"/>
                  </a:lnTo>
                  <a:lnTo>
                    <a:pt x="17" y="76"/>
                  </a:lnTo>
                  <a:lnTo>
                    <a:pt x="0" y="76"/>
                  </a:lnTo>
                  <a:lnTo>
                    <a:pt x="0" y="2"/>
                  </a:lnTo>
                  <a:close/>
                </a:path>
              </a:pathLst>
            </a:custGeom>
            <a:solidFill>
              <a:srgbClr val="FFFFFF"/>
            </a:solidFill>
            <a:ln w="9525">
              <a:noFill/>
              <a:round/>
              <a:headEnd/>
              <a:tailEnd/>
            </a:ln>
          </p:spPr>
          <p:txBody>
            <a:bodyPr/>
            <a:lstStyle/>
            <a:p>
              <a:endParaRPr lang="en-US"/>
            </a:p>
          </p:txBody>
        </p:sp>
        <p:sp>
          <p:nvSpPr>
            <p:cNvPr id="327" name="Freeform 327"/>
            <p:cNvSpPr>
              <a:spLocks noEditPoints="1"/>
            </p:cNvSpPr>
            <p:nvPr/>
          </p:nvSpPr>
          <p:spPr bwMode="auto">
            <a:xfrm>
              <a:off x="2816" y="2844"/>
              <a:ext cx="68" cy="78"/>
            </a:xfrm>
            <a:custGeom>
              <a:avLst/>
              <a:gdLst/>
              <a:ahLst/>
              <a:cxnLst>
                <a:cxn ang="0">
                  <a:pos x="28" y="77"/>
                </a:cxn>
                <a:cxn ang="0">
                  <a:pos x="18" y="74"/>
                </a:cxn>
                <a:cxn ang="0">
                  <a:pos x="11" y="68"/>
                </a:cxn>
                <a:cxn ang="0">
                  <a:pos x="5" y="60"/>
                </a:cxn>
                <a:cxn ang="0">
                  <a:pos x="1" y="48"/>
                </a:cxn>
                <a:cxn ang="0">
                  <a:pos x="0" y="34"/>
                </a:cxn>
                <a:cxn ang="0">
                  <a:pos x="3" y="21"/>
                </a:cxn>
                <a:cxn ang="0">
                  <a:pos x="8" y="12"/>
                </a:cxn>
                <a:cxn ang="0">
                  <a:pos x="16" y="5"/>
                </a:cxn>
                <a:cxn ang="0">
                  <a:pos x="24" y="1"/>
                </a:cxn>
                <a:cxn ang="0">
                  <a:pos x="34" y="0"/>
                </a:cxn>
                <a:cxn ang="0">
                  <a:pos x="44" y="1"/>
                </a:cxn>
                <a:cxn ang="0">
                  <a:pos x="53" y="5"/>
                </a:cxn>
                <a:cxn ang="0">
                  <a:pos x="60" y="12"/>
                </a:cxn>
                <a:cxn ang="0">
                  <a:pos x="65" y="21"/>
                </a:cxn>
                <a:cxn ang="0">
                  <a:pos x="68" y="34"/>
                </a:cxn>
                <a:cxn ang="0">
                  <a:pos x="67" y="48"/>
                </a:cxn>
                <a:cxn ang="0">
                  <a:pos x="64" y="60"/>
                </a:cxn>
                <a:cxn ang="0">
                  <a:pos x="58" y="68"/>
                </a:cxn>
                <a:cxn ang="0">
                  <a:pos x="50" y="74"/>
                </a:cxn>
                <a:cxn ang="0">
                  <a:pos x="41" y="77"/>
                </a:cxn>
                <a:cxn ang="0">
                  <a:pos x="34" y="16"/>
                </a:cxn>
                <a:cxn ang="0">
                  <a:pos x="28" y="17"/>
                </a:cxn>
                <a:cxn ang="0">
                  <a:pos x="23" y="21"/>
                </a:cxn>
                <a:cxn ang="0">
                  <a:pos x="20" y="26"/>
                </a:cxn>
                <a:cxn ang="0">
                  <a:pos x="19" y="31"/>
                </a:cxn>
                <a:cxn ang="0">
                  <a:pos x="18" y="37"/>
                </a:cxn>
                <a:cxn ang="0">
                  <a:pos x="18" y="42"/>
                </a:cxn>
                <a:cxn ang="0">
                  <a:pos x="19" y="48"/>
                </a:cxn>
                <a:cxn ang="0">
                  <a:pos x="21" y="54"/>
                </a:cxn>
                <a:cxn ang="0">
                  <a:pos x="24" y="58"/>
                </a:cxn>
                <a:cxn ang="0">
                  <a:pos x="30" y="61"/>
                </a:cxn>
                <a:cxn ang="0">
                  <a:pos x="37" y="61"/>
                </a:cxn>
                <a:cxn ang="0">
                  <a:pos x="42" y="59"/>
                </a:cxn>
                <a:cxn ang="0">
                  <a:pos x="46" y="55"/>
                </a:cxn>
                <a:cxn ang="0">
                  <a:pos x="48" y="50"/>
                </a:cxn>
                <a:cxn ang="0">
                  <a:pos x="50" y="44"/>
                </a:cxn>
                <a:cxn ang="0">
                  <a:pos x="50" y="39"/>
                </a:cxn>
                <a:cxn ang="0">
                  <a:pos x="50" y="33"/>
                </a:cxn>
                <a:cxn ang="0">
                  <a:pos x="48" y="27"/>
                </a:cxn>
                <a:cxn ang="0">
                  <a:pos x="46" y="22"/>
                </a:cxn>
                <a:cxn ang="0">
                  <a:pos x="42" y="18"/>
                </a:cxn>
                <a:cxn ang="0">
                  <a:pos x="37" y="16"/>
                </a:cxn>
              </a:cxnLst>
              <a:rect l="0" t="0" r="r" b="b"/>
              <a:pathLst>
                <a:path w="68" h="78">
                  <a:moveTo>
                    <a:pt x="34" y="78"/>
                  </a:moveTo>
                  <a:lnTo>
                    <a:pt x="31" y="78"/>
                  </a:lnTo>
                  <a:lnTo>
                    <a:pt x="28" y="77"/>
                  </a:lnTo>
                  <a:lnTo>
                    <a:pt x="24" y="77"/>
                  </a:lnTo>
                  <a:lnTo>
                    <a:pt x="21" y="76"/>
                  </a:lnTo>
                  <a:lnTo>
                    <a:pt x="18" y="74"/>
                  </a:lnTo>
                  <a:lnTo>
                    <a:pt x="16" y="73"/>
                  </a:lnTo>
                  <a:lnTo>
                    <a:pt x="13" y="71"/>
                  </a:lnTo>
                  <a:lnTo>
                    <a:pt x="11" y="68"/>
                  </a:lnTo>
                  <a:lnTo>
                    <a:pt x="8" y="66"/>
                  </a:lnTo>
                  <a:lnTo>
                    <a:pt x="6" y="63"/>
                  </a:lnTo>
                  <a:lnTo>
                    <a:pt x="5" y="60"/>
                  </a:lnTo>
                  <a:lnTo>
                    <a:pt x="3" y="56"/>
                  </a:lnTo>
                  <a:lnTo>
                    <a:pt x="2" y="52"/>
                  </a:lnTo>
                  <a:lnTo>
                    <a:pt x="1" y="48"/>
                  </a:lnTo>
                  <a:lnTo>
                    <a:pt x="0" y="44"/>
                  </a:lnTo>
                  <a:lnTo>
                    <a:pt x="0" y="39"/>
                  </a:lnTo>
                  <a:lnTo>
                    <a:pt x="0" y="34"/>
                  </a:lnTo>
                  <a:lnTo>
                    <a:pt x="1" y="29"/>
                  </a:lnTo>
                  <a:lnTo>
                    <a:pt x="2" y="25"/>
                  </a:lnTo>
                  <a:lnTo>
                    <a:pt x="3" y="21"/>
                  </a:lnTo>
                  <a:lnTo>
                    <a:pt x="5" y="18"/>
                  </a:lnTo>
                  <a:lnTo>
                    <a:pt x="6" y="15"/>
                  </a:lnTo>
                  <a:lnTo>
                    <a:pt x="8" y="12"/>
                  </a:lnTo>
                  <a:lnTo>
                    <a:pt x="11" y="9"/>
                  </a:lnTo>
                  <a:lnTo>
                    <a:pt x="13" y="7"/>
                  </a:lnTo>
                  <a:lnTo>
                    <a:pt x="16" y="5"/>
                  </a:lnTo>
                  <a:lnTo>
                    <a:pt x="18" y="3"/>
                  </a:lnTo>
                  <a:lnTo>
                    <a:pt x="21" y="2"/>
                  </a:lnTo>
                  <a:lnTo>
                    <a:pt x="24" y="1"/>
                  </a:lnTo>
                  <a:lnTo>
                    <a:pt x="28" y="0"/>
                  </a:lnTo>
                  <a:lnTo>
                    <a:pt x="31" y="0"/>
                  </a:lnTo>
                  <a:lnTo>
                    <a:pt x="34" y="0"/>
                  </a:lnTo>
                  <a:lnTo>
                    <a:pt x="37" y="0"/>
                  </a:lnTo>
                  <a:lnTo>
                    <a:pt x="41" y="0"/>
                  </a:lnTo>
                  <a:lnTo>
                    <a:pt x="44" y="1"/>
                  </a:lnTo>
                  <a:lnTo>
                    <a:pt x="47" y="2"/>
                  </a:lnTo>
                  <a:lnTo>
                    <a:pt x="50" y="3"/>
                  </a:lnTo>
                  <a:lnTo>
                    <a:pt x="53" y="5"/>
                  </a:lnTo>
                  <a:lnTo>
                    <a:pt x="55" y="7"/>
                  </a:lnTo>
                  <a:lnTo>
                    <a:pt x="58" y="9"/>
                  </a:lnTo>
                  <a:lnTo>
                    <a:pt x="60" y="12"/>
                  </a:lnTo>
                  <a:lnTo>
                    <a:pt x="62" y="15"/>
                  </a:lnTo>
                  <a:lnTo>
                    <a:pt x="64" y="18"/>
                  </a:lnTo>
                  <a:lnTo>
                    <a:pt x="65" y="21"/>
                  </a:lnTo>
                  <a:lnTo>
                    <a:pt x="66" y="25"/>
                  </a:lnTo>
                  <a:lnTo>
                    <a:pt x="67" y="29"/>
                  </a:lnTo>
                  <a:lnTo>
                    <a:pt x="68" y="34"/>
                  </a:lnTo>
                  <a:lnTo>
                    <a:pt x="68" y="39"/>
                  </a:lnTo>
                  <a:lnTo>
                    <a:pt x="68" y="44"/>
                  </a:lnTo>
                  <a:lnTo>
                    <a:pt x="67" y="48"/>
                  </a:lnTo>
                  <a:lnTo>
                    <a:pt x="66" y="52"/>
                  </a:lnTo>
                  <a:lnTo>
                    <a:pt x="65" y="56"/>
                  </a:lnTo>
                  <a:lnTo>
                    <a:pt x="64" y="60"/>
                  </a:lnTo>
                  <a:lnTo>
                    <a:pt x="62" y="63"/>
                  </a:lnTo>
                  <a:lnTo>
                    <a:pt x="60" y="66"/>
                  </a:lnTo>
                  <a:lnTo>
                    <a:pt x="58" y="68"/>
                  </a:lnTo>
                  <a:lnTo>
                    <a:pt x="55" y="71"/>
                  </a:lnTo>
                  <a:lnTo>
                    <a:pt x="53" y="73"/>
                  </a:lnTo>
                  <a:lnTo>
                    <a:pt x="50" y="74"/>
                  </a:lnTo>
                  <a:lnTo>
                    <a:pt x="47" y="76"/>
                  </a:lnTo>
                  <a:lnTo>
                    <a:pt x="44" y="77"/>
                  </a:lnTo>
                  <a:lnTo>
                    <a:pt x="41" y="77"/>
                  </a:lnTo>
                  <a:lnTo>
                    <a:pt x="37" y="78"/>
                  </a:lnTo>
                  <a:lnTo>
                    <a:pt x="34" y="78"/>
                  </a:lnTo>
                  <a:close/>
                  <a:moveTo>
                    <a:pt x="34" y="16"/>
                  </a:moveTo>
                  <a:lnTo>
                    <a:pt x="32" y="16"/>
                  </a:lnTo>
                  <a:lnTo>
                    <a:pt x="30" y="17"/>
                  </a:lnTo>
                  <a:lnTo>
                    <a:pt x="28" y="17"/>
                  </a:lnTo>
                  <a:lnTo>
                    <a:pt x="26" y="18"/>
                  </a:lnTo>
                  <a:lnTo>
                    <a:pt x="24" y="19"/>
                  </a:lnTo>
                  <a:lnTo>
                    <a:pt x="23" y="21"/>
                  </a:lnTo>
                  <a:lnTo>
                    <a:pt x="22" y="22"/>
                  </a:lnTo>
                  <a:lnTo>
                    <a:pt x="21" y="24"/>
                  </a:lnTo>
                  <a:lnTo>
                    <a:pt x="20" y="26"/>
                  </a:lnTo>
                  <a:lnTo>
                    <a:pt x="20" y="27"/>
                  </a:lnTo>
                  <a:lnTo>
                    <a:pt x="19" y="29"/>
                  </a:lnTo>
                  <a:lnTo>
                    <a:pt x="19" y="31"/>
                  </a:lnTo>
                  <a:lnTo>
                    <a:pt x="19" y="33"/>
                  </a:lnTo>
                  <a:lnTo>
                    <a:pt x="18" y="35"/>
                  </a:lnTo>
                  <a:lnTo>
                    <a:pt x="18" y="37"/>
                  </a:lnTo>
                  <a:lnTo>
                    <a:pt x="18" y="39"/>
                  </a:lnTo>
                  <a:lnTo>
                    <a:pt x="18" y="41"/>
                  </a:lnTo>
                  <a:lnTo>
                    <a:pt x="18" y="42"/>
                  </a:lnTo>
                  <a:lnTo>
                    <a:pt x="19" y="44"/>
                  </a:lnTo>
                  <a:lnTo>
                    <a:pt x="19" y="46"/>
                  </a:lnTo>
                  <a:lnTo>
                    <a:pt x="19" y="48"/>
                  </a:lnTo>
                  <a:lnTo>
                    <a:pt x="20" y="50"/>
                  </a:lnTo>
                  <a:lnTo>
                    <a:pt x="20" y="52"/>
                  </a:lnTo>
                  <a:lnTo>
                    <a:pt x="21" y="54"/>
                  </a:lnTo>
                  <a:lnTo>
                    <a:pt x="22" y="55"/>
                  </a:lnTo>
                  <a:lnTo>
                    <a:pt x="23" y="57"/>
                  </a:lnTo>
                  <a:lnTo>
                    <a:pt x="24" y="58"/>
                  </a:lnTo>
                  <a:lnTo>
                    <a:pt x="26" y="59"/>
                  </a:lnTo>
                  <a:lnTo>
                    <a:pt x="28" y="60"/>
                  </a:lnTo>
                  <a:lnTo>
                    <a:pt x="30" y="61"/>
                  </a:lnTo>
                  <a:lnTo>
                    <a:pt x="32" y="61"/>
                  </a:lnTo>
                  <a:lnTo>
                    <a:pt x="34" y="61"/>
                  </a:lnTo>
                  <a:lnTo>
                    <a:pt x="37" y="61"/>
                  </a:lnTo>
                  <a:lnTo>
                    <a:pt x="39" y="61"/>
                  </a:lnTo>
                  <a:lnTo>
                    <a:pt x="41" y="60"/>
                  </a:lnTo>
                  <a:lnTo>
                    <a:pt x="42" y="59"/>
                  </a:lnTo>
                  <a:lnTo>
                    <a:pt x="44" y="58"/>
                  </a:lnTo>
                  <a:lnTo>
                    <a:pt x="45" y="57"/>
                  </a:lnTo>
                  <a:lnTo>
                    <a:pt x="46" y="55"/>
                  </a:lnTo>
                  <a:lnTo>
                    <a:pt x="47" y="54"/>
                  </a:lnTo>
                  <a:lnTo>
                    <a:pt x="48" y="52"/>
                  </a:lnTo>
                  <a:lnTo>
                    <a:pt x="48" y="50"/>
                  </a:lnTo>
                  <a:lnTo>
                    <a:pt x="49" y="48"/>
                  </a:lnTo>
                  <a:lnTo>
                    <a:pt x="49" y="46"/>
                  </a:lnTo>
                  <a:lnTo>
                    <a:pt x="50" y="44"/>
                  </a:lnTo>
                  <a:lnTo>
                    <a:pt x="50" y="42"/>
                  </a:lnTo>
                  <a:lnTo>
                    <a:pt x="50" y="41"/>
                  </a:lnTo>
                  <a:lnTo>
                    <a:pt x="50" y="39"/>
                  </a:lnTo>
                  <a:lnTo>
                    <a:pt x="50" y="37"/>
                  </a:lnTo>
                  <a:lnTo>
                    <a:pt x="50" y="35"/>
                  </a:lnTo>
                  <a:lnTo>
                    <a:pt x="50" y="33"/>
                  </a:lnTo>
                  <a:lnTo>
                    <a:pt x="49" y="31"/>
                  </a:lnTo>
                  <a:lnTo>
                    <a:pt x="49" y="29"/>
                  </a:lnTo>
                  <a:lnTo>
                    <a:pt x="48" y="27"/>
                  </a:lnTo>
                  <a:lnTo>
                    <a:pt x="48" y="26"/>
                  </a:lnTo>
                  <a:lnTo>
                    <a:pt x="47" y="24"/>
                  </a:lnTo>
                  <a:lnTo>
                    <a:pt x="46" y="22"/>
                  </a:lnTo>
                  <a:lnTo>
                    <a:pt x="45" y="21"/>
                  </a:lnTo>
                  <a:lnTo>
                    <a:pt x="44" y="19"/>
                  </a:lnTo>
                  <a:lnTo>
                    <a:pt x="42" y="18"/>
                  </a:lnTo>
                  <a:lnTo>
                    <a:pt x="41" y="17"/>
                  </a:lnTo>
                  <a:lnTo>
                    <a:pt x="39" y="17"/>
                  </a:lnTo>
                  <a:lnTo>
                    <a:pt x="37" y="16"/>
                  </a:lnTo>
                  <a:lnTo>
                    <a:pt x="34" y="16"/>
                  </a:lnTo>
                  <a:close/>
                </a:path>
              </a:pathLst>
            </a:custGeom>
            <a:solidFill>
              <a:srgbClr val="FFFFFF"/>
            </a:solidFill>
            <a:ln w="9525">
              <a:noFill/>
              <a:round/>
              <a:headEnd/>
              <a:tailEnd/>
            </a:ln>
          </p:spPr>
          <p:txBody>
            <a:bodyPr/>
            <a:lstStyle/>
            <a:p>
              <a:endParaRPr lang="en-US"/>
            </a:p>
          </p:txBody>
        </p:sp>
        <p:sp>
          <p:nvSpPr>
            <p:cNvPr id="328" name="Rectangle 328"/>
            <p:cNvSpPr>
              <a:spLocks noChangeArrowheads="1"/>
            </p:cNvSpPr>
            <p:nvPr/>
          </p:nvSpPr>
          <p:spPr bwMode="auto">
            <a:xfrm>
              <a:off x="2897" y="2820"/>
              <a:ext cx="17" cy="100"/>
            </a:xfrm>
            <a:prstGeom prst="rect">
              <a:avLst/>
            </a:prstGeom>
            <a:solidFill>
              <a:srgbClr val="FFFFFF"/>
            </a:solidFill>
            <a:ln w="9525">
              <a:noFill/>
              <a:miter lim="800000"/>
              <a:headEnd/>
              <a:tailEnd/>
            </a:ln>
          </p:spPr>
          <p:txBody>
            <a:bodyPr/>
            <a:lstStyle/>
            <a:p>
              <a:endParaRPr lang="en-US"/>
            </a:p>
          </p:txBody>
        </p:sp>
        <p:sp>
          <p:nvSpPr>
            <p:cNvPr id="329" name="Freeform 329"/>
            <p:cNvSpPr>
              <a:spLocks noEditPoints="1"/>
            </p:cNvSpPr>
            <p:nvPr/>
          </p:nvSpPr>
          <p:spPr bwMode="auto">
            <a:xfrm>
              <a:off x="2960" y="2820"/>
              <a:ext cx="84" cy="100"/>
            </a:xfrm>
            <a:custGeom>
              <a:avLst/>
              <a:gdLst/>
              <a:ahLst/>
              <a:cxnLst>
                <a:cxn ang="0">
                  <a:pos x="19" y="100"/>
                </a:cxn>
                <a:cxn ang="0">
                  <a:pos x="0" y="100"/>
                </a:cxn>
                <a:cxn ang="0">
                  <a:pos x="31" y="0"/>
                </a:cxn>
                <a:cxn ang="0">
                  <a:pos x="53" y="0"/>
                </a:cxn>
                <a:cxn ang="0">
                  <a:pos x="84" y="100"/>
                </a:cxn>
                <a:cxn ang="0">
                  <a:pos x="64" y="100"/>
                </a:cxn>
                <a:cxn ang="0">
                  <a:pos x="58" y="79"/>
                </a:cxn>
                <a:cxn ang="0">
                  <a:pos x="25" y="79"/>
                </a:cxn>
                <a:cxn ang="0">
                  <a:pos x="19" y="100"/>
                </a:cxn>
                <a:cxn ang="0">
                  <a:pos x="30" y="62"/>
                </a:cxn>
                <a:cxn ang="0">
                  <a:pos x="53" y="62"/>
                </a:cxn>
                <a:cxn ang="0">
                  <a:pos x="42" y="22"/>
                </a:cxn>
                <a:cxn ang="0">
                  <a:pos x="42" y="22"/>
                </a:cxn>
                <a:cxn ang="0">
                  <a:pos x="30" y="62"/>
                </a:cxn>
              </a:cxnLst>
              <a:rect l="0" t="0" r="r" b="b"/>
              <a:pathLst>
                <a:path w="84" h="100">
                  <a:moveTo>
                    <a:pt x="19" y="100"/>
                  </a:moveTo>
                  <a:lnTo>
                    <a:pt x="0" y="100"/>
                  </a:lnTo>
                  <a:lnTo>
                    <a:pt x="31" y="0"/>
                  </a:lnTo>
                  <a:lnTo>
                    <a:pt x="53" y="0"/>
                  </a:lnTo>
                  <a:lnTo>
                    <a:pt x="84" y="100"/>
                  </a:lnTo>
                  <a:lnTo>
                    <a:pt x="64" y="100"/>
                  </a:lnTo>
                  <a:lnTo>
                    <a:pt x="58" y="79"/>
                  </a:lnTo>
                  <a:lnTo>
                    <a:pt x="25" y="79"/>
                  </a:lnTo>
                  <a:lnTo>
                    <a:pt x="19" y="100"/>
                  </a:lnTo>
                  <a:close/>
                  <a:moveTo>
                    <a:pt x="30" y="62"/>
                  </a:moveTo>
                  <a:lnTo>
                    <a:pt x="53" y="62"/>
                  </a:lnTo>
                  <a:lnTo>
                    <a:pt x="42" y="22"/>
                  </a:lnTo>
                  <a:lnTo>
                    <a:pt x="42" y="22"/>
                  </a:lnTo>
                  <a:lnTo>
                    <a:pt x="30" y="62"/>
                  </a:lnTo>
                  <a:close/>
                </a:path>
              </a:pathLst>
            </a:custGeom>
            <a:solidFill>
              <a:srgbClr val="FFFFFF"/>
            </a:solidFill>
            <a:ln w="9525">
              <a:noFill/>
              <a:round/>
              <a:headEnd/>
              <a:tailEnd/>
            </a:ln>
          </p:spPr>
          <p:txBody>
            <a:bodyPr/>
            <a:lstStyle/>
            <a:p>
              <a:endParaRPr lang="en-US"/>
            </a:p>
          </p:txBody>
        </p:sp>
        <p:sp>
          <p:nvSpPr>
            <p:cNvPr id="330" name="Freeform 330"/>
            <p:cNvSpPr>
              <a:spLocks/>
            </p:cNvSpPr>
            <p:nvPr/>
          </p:nvSpPr>
          <p:spPr bwMode="auto">
            <a:xfrm>
              <a:off x="3051" y="2844"/>
              <a:ext cx="61" cy="78"/>
            </a:xfrm>
            <a:custGeom>
              <a:avLst/>
              <a:gdLst/>
              <a:ahLst/>
              <a:cxnLst>
                <a:cxn ang="0">
                  <a:pos x="60" y="52"/>
                </a:cxn>
                <a:cxn ang="0">
                  <a:pos x="58" y="59"/>
                </a:cxn>
                <a:cxn ang="0">
                  <a:pos x="55" y="66"/>
                </a:cxn>
                <a:cxn ang="0">
                  <a:pos x="48" y="73"/>
                </a:cxn>
                <a:cxn ang="0">
                  <a:pos x="39" y="77"/>
                </a:cxn>
                <a:cxn ang="0">
                  <a:pos x="26" y="78"/>
                </a:cxn>
                <a:cxn ang="0">
                  <a:pos x="15" y="74"/>
                </a:cxn>
                <a:cxn ang="0">
                  <a:pos x="8" y="68"/>
                </a:cxn>
                <a:cxn ang="0">
                  <a:pos x="3" y="59"/>
                </a:cxn>
                <a:cxn ang="0">
                  <a:pos x="1" y="50"/>
                </a:cxn>
                <a:cxn ang="0">
                  <a:pos x="0" y="41"/>
                </a:cxn>
                <a:cxn ang="0">
                  <a:pos x="1" y="28"/>
                </a:cxn>
                <a:cxn ang="0">
                  <a:pos x="4" y="17"/>
                </a:cxn>
                <a:cxn ang="0">
                  <a:pos x="10" y="8"/>
                </a:cxn>
                <a:cxn ang="0">
                  <a:pos x="17" y="3"/>
                </a:cxn>
                <a:cxn ang="0">
                  <a:pos x="28" y="0"/>
                </a:cxn>
                <a:cxn ang="0">
                  <a:pos x="36" y="0"/>
                </a:cxn>
                <a:cxn ang="0">
                  <a:pos x="43" y="2"/>
                </a:cxn>
                <a:cxn ang="0">
                  <a:pos x="50" y="5"/>
                </a:cxn>
                <a:cxn ang="0">
                  <a:pos x="56" y="11"/>
                </a:cxn>
                <a:cxn ang="0">
                  <a:pos x="60" y="20"/>
                </a:cxn>
                <a:cxn ang="0">
                  <a:pos x="43" y="28"/>
                </a:cxn>
                <a:cxn ang="0">
                  <a:pos x="43" y="25"/>
                </a:cxn>
                <a:cxn ang="0">
                  <a:pos x="42" y="22"/>
                </a:cxn>
                <a:cxn ang="0">
                  <a:pos x="40" y="19"/>
                </a:cxn>
                <a:cxn ang="0">
                  <a:pos x="37" y="17"/>
                </a:cxn>
                <a:cxn ang="0">
                  <a:pos x="33" y="16"/>
                </a:cxn>
                <a:cxn ang="0">
                  <a:pos x="28" y="17"/>
                </a:cxn>
                <a:cxn ang="0">
                  <a:pos x="24" y="19"/>
                </a:cxn>
                <a:cxn ang="0">
                  <a:pos x="21" y="23"/>
                </a:cxn>
                <a:cxn ang="0">
                  <a:pos x="19" y="28"/>
                </a:cxn>
                <a:cxn ang="0">
                  <a:pos x="18" y="34"/>
                </a:cxn>
                <a:cxn ang="0">
                  <a:pos x="18" y="39"/>
                </a:cxn>
                <a:cxn ang="0">
                  <a:pos x="18" y="45"/>
                </a:cxn>
                <a:cxn ang="0">
                  <a:pos x="19" y="51"/>
                </a:cxn>
                <a:cxn ang="0">
                  <a:pos x="21" y="56"/>
                </a:cxn>
                <a:cxn ang="0">
                  <a:pos x="25" y="60"/>
                </a:cxn>
                <a:cxn ang="0">
                  <a:pos x="31" y="62"/>
                </a:cxn>
                <a:cxn ang="0">
                  <a:pos x="36" y="61"/>
                </a:cxn>
                <a:cxn ang="0">
                  <a:pos x="39" y="59"/>
                </a:cxn>
                <a:cxn ang="0">
                  <a:pos x="41" y="55"/>
                </a:cxn>
                <a:cxn ang="0">
                  <a:pos x="43" y="52"/>
                </a:cxn>
                <a:cxn ang="0">
                  <a:pos x="43" y="50"/>
                </a:cxn>
              </a:cxnLst>
              <a:rect l="0" t="0" r="r" b="b"/>
              <a:pathLst>
                <a:path w="61" h="78">
                  <a:moveTo>
                    <a:pt x="61" y="49"/>
                  </a:moveTo>
                  <a:lnTo>
                    <a:pt x="61" y="50"/>
                  </a:lnTo>
                  <a:lnTo>
                    <a:pt x="60" y="52"/>
                  </a:lnTo>
                  <a:lnTo>
                    <a:pt x="60" y="54"/>
                  </a:lnTo>
                  <a:lnTo>
                    <a:pt x="59" y="57"/>
                  </a:lnTo>
                  <a:lnTo>
                    <a:pt x="58" y="59"/>
                  </a:lnTo>
                  <a:lnTo>
                    <a:pt x="58" y="61"/>
                  </a:lnTo>
                  <a:lnTo>
                    <a:pt x="56" y="64"/>
                  </a:lnTo>
                  <a:lnTo>
                    <a:pt x="55" y="66"/>
                  </a:lnTo>
                  <a:lnTo>
                    <a:pt x="53" y="69"/>
                  </a:lnTo>
                  <a:lnTo>
                    <a:pt x="51" y="71"/>
                  </a:lnTo>
                  <a:lnTo>
                    <a:pt x="48" y="73"/>
                  </a:lnTo>
                  <a:lnTo>
                    <a:pt x="46" y="74"/>
                  </a:lnTo>
                  <a:lnTo>
                    <a:pt x="42" y="76"/>
                  </a:lnTo>
                  <a:lnTo>
                    <a:pt x="39" y="77"/>
                  </a:lnTo>
                  <a:lnTo>
                    <a:pt x="35" y="78"/>
                  </a:lnTo>
                  <a:lnTo>
                    <a:pt x="31" y="78"/>
                  </a:lnTo>
                  <a:lnTo>
                    <a:pt x="26" y="78"/>
                  </a:lnTo>
                  <a:lnTo>
                    <a:pt x="22" y="77"/>
                  </a:lnTo>
                  <a:lnTo>
                    <a:pt x="18" y="76"/>
                  </a:lnTo>
                  <a:lnTo>
                    <a:pt x="15" y="74"/>
                  </a:lnTo>
                  <a:lnTo>
                    <a:pt x="12" y="73"/>
                  </a:lnTo>
                  <a:lnTo>
                    <a:pt x="10" y="70"/>
                  </a:lnTo>
                  <a:lnTo>
                    <a:pt x="8" y="68"/>
                  </a:lnTo>
                  <a:lnTo>
                    <a:pt x="6" y="65"/>
                  </a:lnTo>
                  <a:lnTo>
                    <a:pt x="4" y="62"/>
                  </a:lnTo>
                  <a:lnTo>
                    <a:pt x="3" y="59"/>
                  </a:lnTo>
                  <a:lnTo>
                    <a:pt x="2" y="56"/>
                  </a:lnTo>
                  <a:lnTo>
                    <a:pt x="1" y="53"/>
                  </a:lnTo>
                  <a:lnTo>
                    <a:pt x="1" y="50"/>
                  </a:lnTo>
                  <a:lnTo>
                    <a:pt x="0" y="47"/>
                  </a:lnTo>
                  <a:lnTo>
                    <a:pt x="0" y="44"/>
                  </a:lnTo>
                  <a:lnTo>
                    <a:pt x="0" y="41"/>
                  </a:lnTo>
                  <a:lnTo>
                    <a:pt x="0" y="36"/>
                  </a:lnTo>
                  <a:lnTo>
                    <a:pt x="0" y="32"/>
                  </a:lnTo>
                  <a:lnTo>
                    <a:pt x="1" y="28"/>
                  </a:lnTo>
                  <a:lnTo>
                    <a:pt x="2" y="24"/>
                  </a:lnTo>
                  <a:lnTo>
                    <a:pt x="3" y="21"/>
                  </a:lnTo>
                  <a:lnTo>
                    <a:pt x="4" y="17"/>
                  </a:lnTo>
                  <a:lnTo>
                    <a:pt x="6" y="14"/>
                  </a:lnTo>
                  <a:lnTo>
                    <a:pt x="8" y="11"/>
                  </a:lnTo>
                  <a:lnTo>
                    <a:pt x="10" y="8"/>
                  </a:lnTo>
                  <a:lnTo>
                    <a:pt x="12" y="6"/>
                  </a:lnTo>
                  <a:lnTo>
                    <a:pt x="15" y="4"/>
                  </a:lnTo>
                  <a:lnTo>
                    <a:pt x="17" y="3"/>
                  </a:lnTo>
                  <a:lnTo>
                    <a:pt x="21" y="1"/>
                  </a:lnTo>
                  <a:lnTo>
                    <a:pt x="24" y="0"/>
                  </a:lnTo>
                  <a:lnTo>
                    <a:pt x="28" y="0"/>
                  </a:lnTo>
                  <a:lnTo>
                    <a:pt x="32" y="0"/>
                  </a:lnTo>
                  <a:lnTo>
                    <a:pt x="34" y="0"/>
                  </a:lnTo>
                  <a:lnTo>
                    <a:pt x="36" y="0"/>
                  </a:lnTo>
                  <a:lnTo>
                    <a:pt x="38" y="0"/>
                  </a:lnTo>
                  <a:lnTo>
                    <a:pt x="40" y="1"/>
                  </a:lnTo>
                  <a:lnTo>
                    <a:pt x="43" y="2"/>
                  </a:lnTo>
                  <a:lnTo>
                    <a:pt x="45" y="2"/>
                  </a:lnTo>
                  <a:lnTo>
                    <a:pt x="47" y="4"/>
                  </a:lnTo>
                  <a:lnTo>
                    <a:pt x="50" y="5"/>
                  </a:lnTo>
                  <a:lnTo>
                    <a:pt x="52" y="7"/>
                  </a:lnTo>
                  <a:lnTo>
                    <a:pt x="54" y="9"/>
                  </a:lnTo>
                  <a:lnTo>
                    <a:pt x="56" y="11"/>
                  </a:lnTo>
                  <a:lnTo>
                    <a:pt x="57" y="14"/>
                  </a:lnTo>
                  <a:lnTo>
                    <a:pt x="58" y="17"/>
                  </a:lnTo>
                  <a:lnTo>
                    <a:pt x="60" y="20"/>
                  </a:lnTo>
                  <a:lnTo>
                    <a:pt x="61" y="24"/>
                  </a:lnTo>
                  <a:lnTo>
                    <a:pt x="61" y="28"/>
                  </a:lnTo>
                  <a:lnTo>
                    <a:pt x="43" y="28"/>
                  </a:lnTo>
                  <a:lnTo>
                    <a:pt x="43" y="27"/>
                  </a:lnTo>
                  <a:lnTo>
                    <a:pt x="43" y="26"/>
                  </a:lnTo>
                  <a:lnTo>
                    <a:pt x="43" y="25"/>
                  </a:lnTo>
                  <a:lnTo>
                    <a:pt x="42" y="24"/>
                  </a:lnTo>
                  <a:lnTo>
                    <a:pt x="42" y="23"/>
                  </a:lnTo>
                  <a:lnTo>
                    <a:pt x="42" y="22"/>
                  </a:lnTo>
                  <a:lnTo>
                    <a:pt x="41" y="21"/>
                  </a:lnTo>
                  <a:lnTo>
                    <a:pt x="40" y="20"/>
                  </a:lnTo>
                  <a:lnTo>
                    <a:pt x="40" y="19"/>
                  </a:lnTo>
                  <a:lnTo>
                    <a:pt x="39" y="18"/>
                  </a:lnTo>
                  <a:lnTo>
                    <a:pt x="38" y="18"/>
                  </a:lnTo>
                  <a:lnTo>
                    <a:pt x="37" y="17"/>
                  </a:lnTo>
                  <a:lnTo>
                    <a:pt x="36" y="16"/>
                  </a:lnTo>
                  <a:lnTo>
                    <a:pt x="34" y="16"/>
                  </a:lnTo>
                  <a:lnTo>
                    <a:pt x="33" y="16"/>
                  </a:lnTo>
                  <a:lnTo>
                    <a:pt x="32" y="16"/>
                  </a:lnTo>
                  <a:lnTo>
                    <a:pt x="30" y="16"/>
                  </a:lnTo>
                  <a:lnTo>
                    <a:pt x="28" y="17"/>
                  </a:lnTo>
                  <a:lnTo>
                    <a:pt x="26" y="17"/>
                  </a:lnTo>
                  <a:lnTo>
                    <a:pt x="25" y="18"/>
                  </a:lnTo>
                  <a:lnTo>
                    <a:pt x="24" y="19"/>
                  </a:lnTo>
                  <a:lnTo>
                    <a:pt x="23" y="20"/>
                  </a:lnTo>
                  <a:lnTo>
                    <a:pt x="21" y="22"/>
                  </a:lnTo>
                  <a:lnTo>
                    <a:pt x="21" y="23"/>
                  </a:lnTo>
                  <a:lnTo>
                    <a:pt x="20" y="25"/>
                  </a:lnTo>
                  <a:lnTo>
                    <a:pt x="19" y="27"/>
                  </a:lnTo>
                  <a:lnTo>
                    <a:pt x="19" y="28"/>
                  </a:lnTo>
                  <a:lnTo>
                    <a:pt x="18" y="30"/>
                  </a:lnTo>
                  <a:lnTo>
                    <a:pt x="18" y="32"/>
                  </a:lnTo>
                  <a:lnTo>
                    <a:pt x="18" y="34"/>
                  </a:lnTo>
                  <a:lnTo>
                    <a:pt x="18" y="36"/>
                  </a:lnTo>
                  <a:lnTo>
                    <a:pt x="18" y="38"/>
                  </a:lnTo>
                  <a:lnTo>
                    <a:pt x="18" y="39"/>
                  </a:lnTo>
                  <a:lnTo>
                    <a:pt x="18" y="41"/>
                  </a:lnTo>
                  <a:lnTo>
                    <a:pt x="18" y="43"/>
                  </a:lnTo>
                  <a:lnTo>
                    <a:pt x="18" y="45"/>
                  </a:lnTo>
                  <a:lnTo>
                    <a:pt x="18" y="47"/>
                  </a:lnTo>
                  <a:lnTo>
                    <a:pt x="19" y="49"/>
                  </a:lnTo>
                  <a:lnTo>
                    <a:pt x="19" y="51"/>
                  </a:lnTo>
                  <a:lnTo>
                    <a:pt x="20" y="53"/>
                  </a:lnTo>
                  <a:lnTo>
                    <a:pt x="20" y="55"/>
                  </a:lnTo>
                  <a:lnTo>
                    <a:pt x="21" y="56"/>
                  </a:lnTo>
                  <a:lnTo>
                    <a:pt x="22" y="58"/>
                  </a:lnTo>
                  <a:lnTo>
                    <a:pt x="24" y="59"/>
                  </a:lnTo>
                  <a:lnTo>
                    <a:pt x="25" y="60"/>
                  </a:lnTo>
                  <a:lnTo>
                    <a:pt x="27" y="61"/>
                  </a:lnTo>
                  <a:lnTo>
                    <a:pt x="29" y="61"/>
                  </a:lnTo>
                  <a:lnTo>
                    <a:pt x="31" y="62"/>
                  </a:lnTo>
                  <a:lnTo>
                    <a:pt x="33" y="62"/>
                  </a:lnTo>
                  <a:lnTo>
                    <a:pt x="34" y="61"/>
                  </a:lnTo>
                  <a:lnTo>
                    <a:pt x="36" y="61"/>
                  </a:lnTo>
                  <a:lnTo>
                    <a:pt x="37" y="60"/>
                  </a:lnTo>
                  <a:lnTo>
                    <a:pt x="38" y="60"/>
                  </a:lnTo>
                  <a:lnTo>
                    <a:pt x="39" y="59"/>
                  </a:lnTo>
                  <a:lnTo>
                    <a:pt x="40" y="58"/>
                  </a:lnTo>
                  <a:lnTo>
                    <a:pt x="41" y="57"/>
                  </a:lnTo>
                  <a:lnTo>
                    <a:pt x="41" y="55"/>
                  </a:lnTo>
                  <a:lnTo>
                    <a:pt x="42" y="54"/>
                  </a:lnTo>
                  <a:lnTo>
                    <a:pt x="42" y="53"/>
                  </a:lnTo>
                  <a:lnTo>
                    <a:pt x="43" y="52"/>
                  </a:lnTo>
                  <a:lnTo>
                    <a:pt x="43" y="51"/>
                  </a:lnTo>
                  <a:lnTo>
                    <a:pt x="43" y="50"/>
                  </a:lnTo>
                  <a:lnTo>
                    <a:pt x="43" y="50"/>
                  </a:lnTo>
                  <a:lnTo>
                    <a:pt x="43" y="49"/>
                  </a:lnTo>
                  <a:lnTo>
                    <a:pt x="61" y="49"/>
                  </a:lnTo>
                  <a:close/>
                </a:path>
              </a:pathLst>
            </a:custGeom>
            <a:solidFill>
              <a:srgbClr val="FFFFFF"/>
            </a:solidFill>
            <a:ln w="9525">
              <a:noFill/>
              <a:round/>
              <a:headEnd/>
              <a:tailEnd/>
            </a:ln>
          </p:spPr>
          <p:txBody>
            <a:bodyPr/>
            <a:lstStyle/>
            <a:p>
              <a:endParaRPr lang="en-US"/>
            </a:p>
          </p:txBody>
        </p:sp>
        <p:sp>
          <p:nvSpPr>
            <p:cNvPr id="331" name="Freeform 331"/>
            <p:cNvSpPr>
              <a:spLocks/>
            </p:cNvSpPr>
            <p:nvPr/>
          </p:nvSpPr>
          <p:spPr bwMode="auto">
            <a:xfrm>
              <a:off x="3117" y="2825"/>
              <a:ext cx="37" cy="96"/>
            </a:xfrm>
            <a:custGeom>
              <a:avLst/>
              <a:gdLst/>
              <a:ahLst/>
              <a:cxnLst>
                <a:cxn ang="0">
                  <a:pos x="37" y="21"/>
                </a:cxn>
                <a:cxn ang="0">
                  <a:pos x="27" y="35"/>
                </a:cxn>
                <a:cxn ang="0">
                  <a:pos x="27" y="76"/>
                </a:cxn>
                <a:cxn ang="0">
                  <a:pos x="27" y="77"/>
                </a:cxn>
                <a:cxn ang="0">
                  <a:pos x="27" y="78"/>
                </a:cxn>
                <a:cxn ang="0">
                  <a:pos x="27" y="79"/>
                </a:cxn>
                <a:cxn ang="0">
                  <a:pos x="28" y="80"/>
                </a:cxn>
                <a:cxn ang="0">
                  <a:pos x="29" y="80"/>
                </a:cxn>
                <a:cxn ang="0">
                  <a:pos x="30" y="81"/>
                </a:cxn>
                <a:cxn ang="0">
                  <a:pos x="32" y="81"/>
                </a:cxn>
                <a:cxn ang="0">
                  <a:pos x="34" y="81"/>
                </a:cxn>
                <a:cxn ang="0">
                  <a:pos x="34" y="81"/>
                </a:cxn>
                <a:cxn ang="0">
                  <a:pos x="35" y="81"/>
                </a:cxn>
                <a:cxn ang="0">
                  <a:pos x="35" y="81"/>
                </a:cxn>
                <a:cxn ang="0">
                  <a:pos x="36" y="81"/>
                </a:cxn>
                <a:cxn ang="0">
                  <a:pos x="36" y="81"/>
                </a:cxn>
                <a:cxn ang="0">
                  <a:pos x="37" y="81"/>
                </a:cxn>
                <a:cxn ang="0">
                  <a:pos x="37" y="81"/>
                </a:cxn>
                <a:cxn ang="0">
                  <a:pos x="37" y="96"/>
                </a:cxn>
                <a:cxn ang="0">
                  <a:pos x="36" y="96"/>
                </a:cxn>
                <a:cxn ang="0">
                  <a:pos x="35" y="96"/>
                </a:cxn>
                <a:cxn ang="0">
                  <a:pos x="34" y="96"/>
                </a:cxn>
                <a:cxn ang="0">
                  <a:pos x="33" y="96"/>
                </a:cxn>
                <a:cxn ang="0">
                  <a:pos x="32" y="96"/>
                </a:cxn>
                <a:cxn ang="0">
                  <a:pos x="31" y="96"/>
                </a:cxn>
                <a:cxn ang="0">
                  <a:pos x="30" y="96"/>
                </a:cxn>
                <a:cxn ang="0">
                  <a:pos x="29" y="96"/>
                </a:cxn>
                <a:cxn ang="0">
                  <a:pos x="24" y="96"/>
                </a:cxn>
                <a:cxn ang="0">
                  <a:pos x="20" y="95"/>
                </a:cxn>
                <a:cxn ang="0">
                  <a:pos x="16" y="94"/>
                </a:cxn>
                <a:cxn ang="0">
                  <a:pos x="13" y="92"/>
                </a:cxn>
                <a:cxn ang="0">
                  <a:pos x="11" y="90"/>
                </a:cxn>
                <a:cxn ang="0">
                  <a:pos x="10" y="88"/>
                </a:cxn>
                <a:cxn ang="0">
                  <a:pos x="10" y="85"/>
                </a:cxn>
                <a:cxn ang="0">
                  <a:pos x="9" y="81"/>
                </a:cxn>
                <a:cxn ang="0">
                  <a:pos x="9" y="35"/>
                </a:cxn>
                <a:cxn ang="0">
                  <a:pos x="0" y="21"/>
                </a:cxn>
                <a:cxn ang="0">
                  <a:pos x="9" y="0"/>
                </a:cxn>
                <a:cxn ang="0">
                  <a:pos x="27" y="21"/>
                </a:cxn>
              </a:cxnLst>
              <a:rect l="0" t="0" r="r" b="b"/>
              <a:pathLst>
                <a:path w="37" h="96">
                  <a:moveTo>
                    <a:pt x="27" y="21"/>
                  </a:moveTo>
                  <a:lnTo>
                    <a:pt x="37" y="21"/>
                  </a:lnTo>
                  <a:lnTo>
                    <a:pt x="37" y="35"/>
                  </a:lnTo>
                  <a:lnTo>
                    <a:pt x="27" y="35"/>
                  </a:lnTo>
                  <a:lnTo>
                    <a:pt x="27" y="75"/>
                  </a:lnTo>
                  <a:lnTo>
                    <a:pt x="27" y="76"/>
                  </a:lnTo>
                  <a:lnTo>
                    <a:pt x="27" y="76"/>
                  </a:lnTo>
                  <a:lnTo>
                    <a:pt x="27" y="77"/>
                  </a:lnTo>
                  <a:lnTo>
                    <a:pt x="27" y="78"/>
                  </a:lnTo>
                  <a:lnTo>
                    <a:pt x="27" y="78"/>
                  </a:lnTo>
                  <a:lnTo>
                    <a:pt x="27" y="79"/>
                  </a:lnTo>
                  <a:lnTo>
                    <a:pt x="27" y="79"/>
                  </a:lnTo>
                  <a:lnTo>
                    <a:pt x="28" y="80"/>
                  </a:lnTo>
                  <a:lnTo>
                    <a:pt x="28" y="80"/>
                  </a:lnTo>
                  <a:lnTo>
                    <a:pt x="28" y="80"/>
                  </a:lnTo>
                  <a:lnTo>
                    <a:pt x="29" y="80"/>
                  </a:lnTo>
                  <a:lnTo>
                    <a:pt x="30" y="81"/>
                  </a:lnTo>
                  <a:lnTo>
                    <a:pt x="30" y="81"/>
                  </a:lnTo>
                  <a:lnTo>
                    <a:pt x="31" y="81"/>
                  </a:lnTo>
                  <a:lnTo>
                    <a:pt x="32" y="81"/>
                  </a:lnTo>
                  <a:lnTo>
                    <a:pt x="34" y="81"/>
                  </a:lnTo>
                  <a:lnTo>
                    <a:pt x="34" y="81"/>
                  </a:lnTo>
                  <a:lnTo>
                    <a:pt x="34" y="81"/>
                  </a:lnTo>
                  <a:lnTo>
                    <a:pt x="34" y="81"/>
                  </a:lnTo>
                  <a:lnTo>
                    <a:pt x="34" y="81"/>
                  </a:lnTo>
                  <a:lnTo>
                    <a:pt x="35" y="81"/>
                  </a:lnTo>
                  <a:lnTo>
                    <a:pt x="35" y="81"/>
                  </a:lnTo>
                  <a:lnTo>
                    <a:pt x="35" y="81"/>
                  </a:lnTo>
                  <a:lnTo>
                    <a:pt x="35" y="81"/>
                  </a:lnTo>
                  <a:lnTo>
                    <a:pt x="36" y="81"/>
                  </a:lnTo>
                  <a:lnTo>
                    <a:pt x="36" y="81"/>
                  </a:lnTo>
                  <a:lnTo>
                    <a:pt x="36" y="81"/>
                  </a:lnTo>
                  <a:lnTo>
                    <a:pt x="36" y="81"/>
                  </a:lnTo>
                  <a:lnTo>
                    <a:pt x="37" y="81"/>
                  </a:lnTo>
                  <a:lnTo>
                    <a:pt x="37" y="81"/>
                  </a:lnTo>
                  <a:lnTo>
                    <a:pt x="37" y="81"/>
                  </a:lnTo>
                  <a:lnTo>
                    <a:pt x="37" y="81"/>
                  </a:lnTo>
                  <a:lnTo>
                    <a:pt x="37" y="96"/>
                  </a:lnTo>
                  <a:lnTo>
                    <a:pt x="37" y="96"/>
                  </a:lnTo>
                  <a:lnTo>
                    <a:pt x="36" y="96"/>
                  </a:lnTo>
                  <a:lnTo>
                    <a:pt x="36" y="96"/>
                  </a:lnTo>
                  <a:lnTo>
                    <a:pt x="35" y="96"/>
                  </a:lnTo>
                  <a:lnTo>
                    <a:pt x="35" y="96"/>
                  </a:lnTo>
                  <a:lnTo>
                    <a:pt x="34" y="96"/>
                  </a:lnTo>
                  <a:lnTo>
                    <a:pt x="34" y="96"/>
                  </a:lnTo>
                  <a:lnTo>
                    <a:pt x="33" y="96"/>
                  </a:lnTo>
                  <a:lnTo>
                    <a:pt x="33" y="96"/>
                  </a:lnTo>
                  <a:lnTo>
                    <a:pt x="32" y="96"/>
                  </a:lnTo>
                  <a:lnTo>
                    <a:pt x="32" y="96"/>
                  </a:lnTo>
                  <a:lnTo>
                    <a:pt x="31" y="96"/>
                  </a:lnTo>
                  <a:lnTo>
                    <a:pt x="31" y="96"/>
                  </a:lnTo>
                  <a:lnTo>
                    <a:pt x="30" y="96"/>
                  </a:lnTo>
                  <a:lnTo>
                    <a:pt x="30" y="96"/>
                  </a:lnTo>
                  <a:lnTo>
                    <a:pt x="29" y="96"/>
                  </a:lnTo>
                  <a:lnTo>
                    <a:pt x="27" y="96"/>
                  </a:lnTo>
                  <a:lnTo>
                    <a:pt x="24" y="96"/>
                  </a:lnTo>
                  <a:lnTo>
                    <a:pt x="22" y="95"/>
                  </a:lnTo>
                  <a:lnTo>
                    <a:pt x="20" y="95"/>
                  </a:lnTo>
                  <a:lnTo>
                    <a:pt x="18" y="95"/>
                  </a:lnTo>
                  <a:lnTo>
                    <a:pt x="16" y="94"/>
                  </a:lnTo>
                  <a:lnTo>
                    <a:pt x="15" y="93"/>
                  </a:lnTo>
                  <a:lnTo>
                    <a:pt x="13" y="92"/>
                  </a:lnTo>
                  <a:lnTo>
                    <a:pt x="12" y="91"/>
                  </a:lnTo>
                  <a:lnTo>
                    <a:pt x="11" y="90"/>
                  </a:lnTo>
                  <a:lnTo>
                    <a:pt x="11" y="89"/>
                  </a:lnTo>
                  <a:lnTo>
                    <a:pt x="10" y="88"/>
                  </a:lnTo>
                  <a:lnTo>
                    <a:pt x="10" y="86"/>
                  </a:lnTo>
                  <a:lnTo>
                    <a:pt x="10" y="85"/>
                  </a:lnTo>
                  <a:lnTo>
                    <a:pt x="9" y="83"/>
                  </a:lnTo>
                  <a:lnTo>
                    <a:pt x="9" y="81"/>
                  </a:lnTo>
                  <a:lnTo>
                    <a:pt x="9" y="80"/>
                  </a:lnTo>
                  <a:lnTo>
                    <a:pt x="9" y="35"/>
                  </a:lnTo>
                  <a:lnTo>
                    <a:pt x="0" y="35"/>
                  </a:lnTo>
                  <a:lnTo>
                    <a:pt x="0" y="21"/>
                  </a:lnTo>
                  <a:lnTo>
                    <a:pt x="9" y="21"/>
                  </a:lnTo>
                  <a:lnTo>
                    <a:pt x="9" y="0"/>
                  </a:lnTo>
                  <a:lnTo>
                    <a:pt x="27" y="0"/>
                  </a:lnTo>
                  <a:lnTo>
                    <a:pt x="27" y="21"/>
                  </a:lnTo>
                  <a:close/>
                </a:path>
              </a:pathLst>
            </a:custGeom>
            <a:solidFill>
              <a:srgbClr val="FFFFFF"/>
            </a:solidFill>
            <a:ln w="9525">
              <a:noFill/>
              <a:round/>
              <a:headEnd/>
              <a:tailEnd/>
            </a:ln>
          </p:spPr>
          <p:txBody>
            <a:bodyPr/>
            <a:lstStyle/>
            <a:p>
              <a:endParaRPr lang="en-US"/>
            </a:p>
          </p:txBody>
        </p:sp>
        <p:sp>
          <p:nvSpPr>
            <p:cNvPr id="332" name="Freeform 332"/>
            <p:cNvSpPr>
              <a:spLocks noEditPoints="1"/>
            </p:cNvSpPr>
            <p:nvPr/>
          </p:nvSpPr>
          <p:spPr bwMode="auto">
            <a:xfrm>
              <a:off x="3166" y="2819"/>
              <a:ext cx="17" cy="101"/>
            </a:xfrm>
            <a:custGeom>
              <a:avLst/>
              <a:gdLst/>
              <a:ahLst/>
              <a:cxnLst>
                <a:cxn ang="0">
                  <a:pos x="17" y="27"/>
                </a:cxn>
                <a:cxn ang="0">
                  <a:pos x="17" y="101"/>
                </a:cxn>
                <a:cxn ang="0">
                  <a:pos x="0" y="101"/>
                </a:cxn>
                <a:cxn ang="0">
                  <a:pos x="0" y="27"/>
                </a:cxn>
                <a:cxn ang="0">
                  <a:pos x="17" y="27"/>
                </a:cxn>
                <a:cxn ang="0">
                  <a:pos x="17" y="18"/>
                </a:cxn>
                <a:cxn ang="0">
                  <a:pos x="0" y="18"/>
                </a:cxn>
                <a:cxn ang="0">
                  <a:pos x="0" y="0"/>
                </a:cxn>
                <a:cxn ang="0">
                  <a:pos x="17" y="0"/>
                </a:cxn>
                <a:cxn ang="0">
                  <a:pos x="17" y="18"/>
                </a:cxn>
              </a:cxnLst>
              <a:rect l="0" t="0" r="r" b="b"/>
              <a:pathLst>
                <a:path w="17" h="101">
                  <a:moveTo>
                    <a:pt x="17" y="27"/>
                  </a:moveTo>
                  <a:lnTo>
                    <a:pt x="17" y="101"/>
                  </a:lnTo>
                  <a:lnTo>
                    <a:pt x="0" y="101"/>
                  </a:lnTo>
                  <a:lnTo>
                    <a:pt x="0" y="27"/>
                  </a:lnTo>
                  <a:lnTo>
                    <a:pt x="17" y="27"/>
                  </a:lnTo>
                  <a:close/>
                  <a:moveTo>
                    <a:pt x="17" y="18"/>
                  </a:moveTo>
                  <a:lnTo>
                    <a:pt x="0" y="18"/>
                  </a:lnTo>
                  <a:lnTo>
                    <a:pt x="0" y="0"/>
                  </a:lnTo>
                  <a:lnTo>
                    <a:pt x="17" y="0"/>
                  </a:lnTo>
                  <a:lnTo>
                    <a:pt x="17" y="18"/>
                  </a:lnTo>
                  <a:close/>
                </a:path>
              </a:pathLst>
            </a:custGeom>
            <a:solidFill>
              <a:srgbClr val="FFFFFF"/>
            </a:solidFill>
            <a:ln w="9525">
              <a:noFill/>
              <a:round/>
              <a:headEnd/>
              <a:tailEnd/>
            </a:ln>
          </p:spPr>
          <p:txBody>
            <a:bodyPr/>
            <a:lstStyle/>
            <a:p>
              <a:endParaRPr lang="en-US"/>
            </a:p>
          </p:txBody>
        </p:sp>
        <p:sp>
          <p:nvSpPr>
            <p:cNvPr id="333" name="Freeform 333"/>
            <p:cNvSpPr>
              <a:spLocks/>
            </p:cNvSpPr>
            <p:nvPr/>
          </p:nvSpPr>
          <p:spPr bwMode="auto">
            <a:xfrm>
              <a:off x="3194" y="2846"/>
              <a:ext cx="65" cy="74"/>
            </a:xfrm>
            <a:custGeom>
              <a:avLst/>
              <a:gdLst/>
              <a:ahLst/>
              <a:cxnLst>
                <a:cxn ang="0">
                  <a:pos x="42" y="74"/>
                </a:cxn>
                <a:cxn ang="0">
                  <a:pos x="23" y="74"/>
                </a:cxn>
                <a:cxn ang="0">
                  <a:pos x="0" y="0"/>
                </a:cxn>
                <a:cxn ang="0">
                  <a:pos x="19" y="0"/>
                </a:cxn>
                <a:cxn ang="0">
                  <a:pos x="33" y="55"/>
                </a:cxn>
                <a:cxn ang="0">
                  <a:pos x="33" y="55"/>
                </a:cxn>
                <a:cxn ang="0">
                  <a:pos x="47" y="0"/>
                </a:cxn>
                <a:cxn ang="0">
                  <a:pos x="65" y="0"/>
                </a:cxn>
                <a:cxn ang="0">
                  <a:pos x="42" y="74"/>
                </a:cxn>
              </a:cxnLst>
              <a:rect l="0" t="0" r="r" b="b"/>
              <a:pathLst>
                <a:path w="65" h="74">
                  <a:moveTo>
                    <a:pt x="42" y="74"/>
                  </a:moveTo>
                  <a:lnTo>
                    <a:pt x="23" y="74"/>
                  </a:lnTo>
                  <a:lnTo>
                    <a:pt x="0" y="0"/>
                  </a:lnTo>
                  <a:lnTo>
                    <a:pt x="19" y="0"/>
                  </a:lnTo>
                  <a:lnTo>
                    <a:pt x="33" y="55"/>
                  </a:lnTo>
                  <a:lnTo>
                    <a:pt x="33" y="55"/>
                  </a:lnTo>
                  <a:lnTo>
                    <a:pt x="47" y="0"/>
                  </a:lnTo>
                  <a:lnTo>
                    <a:pt x="65" y="0"/>
                  </a:lnTo>
                  <a:lnTo>
                    <a:pt x="42" y="74"/>
                  </a:lnTo>
                  <a:close/>
                </a:path>
              </a:pathLst>
            </a:custGeom>
            <a:solidFill>
              <a:srgbClr val="FFFFFF"/>
            </a:solidFill>
            <a:ln w="9525">
              <a:noFill/>
              <a:round/>
              <a:headEnd/>
              <a:tailEnd/>
            </a:ln>
          </p:spPr>
          <p:txBody>
            <a:bodyPr/>
            <a:lstStyle/>
            <a:p>
              <a:endParaRPr lang="en-US"/>
            </a:p>
          </p:txBody>
        </p:sp>
        <p:sp>
          <p:nvSpPr>
            <p:cNvPr id="334" name="Freeform 334"/>
            <p:cNvSpPr>
              <a:spLocks noEditPoints="1"/>
            </p:cNvSpPr>
            <p:nvPr/>
          </p:nvSpPr>
          <p:spPr bwMode="auto">
            <a:xfrm>
              <a:off x="3270" y="2819"/>
              <a:ext cx="17" cy="101"/>
            </a:xfrm>
            <a:custGeom>
              <a:avLst/>
              <a:gdLst/>
              <a:ahLst/>
              <a:cxnLst>
                <a:cxn ang="0">
                  <a:pos x="17" y="27"/>
                </a:cxn>
                <a:cxn ang="0">
                  <a:pos x="17" y="101"/>
                </a:cxn>
                <a:cxn ang="0">
                  <a:pos x="0" y="101"/>
                </a:cxn>
                <a:cxn ang="0">
                  <a:pos x="0" y="27"/>
                </a:cxn>
                <a:cxn ang="0">
                  <a:pos x="17" y="27"/>
                </a:cxn>
                <a:cxn ang="0">
                  <a:pos x="17" y="18"/>
                </a:cxn>
                <a:cxn ang="0">
                  <a:pos x="0" y="18"/>
                </a:cxn>
                <a:cxn ang="0">
                  <a:pos x="0" y="0"/>
                </a:cxn>
                <a:cxn ang="0">
                  <a:pos x="17" y="0"/>
                </a:cxn>
                <a:cxn ang="0">
                  <a:pos x="17" y="18"/>
                </a:cxn>
              </a:cxnLst>
              <a:rect l="0" t="0" r="r" b="b"/>
              <a:pathLst>
                <a:path w="17" h="101">
                  <a:moveTo>
                    <a:pt x="17" y="27"/>
                  </a:moveTo>
                  <a:lnTo>
                    <a:pt x="17" y="101"/>
                  </a:lnTo>
                  <a:lnTo>
                    <a:pt x="0" y="101"/>
                  </a:lnTo>
                  <a:lnTo>
                    <a:pt x="0" y="27"/>
                  </a:lnTo>
                  <a:lnTo>
                    <a:pt x="17" y="27"/>
                  </a:lnTo>
                  <a:close/>
                  <a:moveTo>
                    <a:pt x="17" y="18"/>
                  </a:moveTo>
                  <a:lnTo>
                    <a:pt x="0" y="18"/>
                  </a:lnTo>
                  <a:lnTo>
                    <a:pt x="0" y="0"/>
                  </a:lnTo>
                  <a:lnTo>
                    <a:pt x="17" y="0"/>
                  </a:lnTo>
                  <a:lnTo>
                    <a:pt x="17" y="18"/>
                  </a:lnTo>
                  <a:close/>
                </a:path>
              </a:pathLst>
            </a:custGeom>
            <a:solidFill>
              <a:srgbClr val="FFFFFF"/>
            </a:solidFill>
            <a:ln w="9525">
              <a:noFill/>
              <a:round/>
              <a:headEnd/>
              <a:tailEnd/>
            </a:ln>
          </p:spPr>
          <p:txBody>
            <a:bodyPr/>
            <a:lstStyle/>
            <a:p>
              <a:endParaRPr lang="en-US"/>
            </a:p>
          </p:txBody>
        </p:sp>
        <p:sp>
          <p:nvSpPr>
            <p:cNvPr id="335" name="Freeform 335"/>
            <p:cNvSpPr>
              <a:spLocks/>
            </p:cNvSpPr>
            <p:nvPr/>
          </p:nvSpPr>
          <p:spPr bwMode="auto">
            <a:xfrm>
              <a:off x="3297" y="2825"/>
              <a:ext cx="37" cy="96"/>
            </a:xfrm>
            <a:custGeom>
              <a:avLst/>
              <a:gdLst/>
              <a:ahLst/>
              <a:cxnLst>
                <a:cxn ang="0">
                  <a:pos x="37" y="21"/>
                </a:cxn>
                <a:cxn ang="0">
                  <a:pos x="26" y="35"/>
                </a:cxn>
                <a:cxn ang="0">
                  <a:pos x="26" y="76"/>
                </a:cxn>
                <a:cxn ang="0">
                  <a:pos x="26" y="77"/>
                </a:cxn>
                <a:cxn ang="0">
                  <a:pos x="26" y="78"/>
                </a:cxn>
                <a:cxn ang="0">
                  <a:pos x="27" y="79"/>
                </a:cxn>
                <a:cxn ang="0">
                  <a:pos x="27" y="80"/>
                </a:cxn>
                <a:cxn ang="0">
                  <a:pos x="28" y="80"/>
                </a:cxn>
                <a:cxn ang="0">
                  <a:pos x="30" y="81"/>
                </a:cxn>
                <a:cxn ang="0">
                  <a:pos x="32" y="81"/>
                </a:cxn>
                <a:cxn ang="0">
                  <a:pos x="33" y="81"/>
                </a:cxn>
                <a:cxn ang="0">
                  <a:pos x="34" y="81"/>
                </a:cxn>
                <a:cxn ang="0">
                  <a:pos x="34" y="81"/>
                </a:cxn>
                <a:cxn ang="0">
                  <a:pos x="35" y="81"/>
                </a:cxn>
                <a:cxn ang="0">
                  <a:pos x="35" y="81"/>
                </a:cxn>
                <a:cxn ang="0">
                  <a:pos x="36" y="81"/>
                </a:cxn>
                <a:cxn ang="0">
                  <a:pos x="36" y="81"/>
                </a:cxn>
                <a:cxn ang="0">
                  <a:pos x="37" y="81"/>
                </a:cxn>
                <a:cxn ang="0">
                  <a:pos x="37" y="96"/>
                </a:cxn>
                <a:cxn ang="0">
                  <a:pos x="36" y="96"/>
                </a:cxn>
                <a:cxn ang="0">
                  <a:pos x="35" y="96"/>
                </a:cxn>
                <a:cxn ang="0">
                  <a:pos x="34" y="96"/>
                </a:cxn>
                <a:cxn ang="0">
                  <a:pos x="33" y="96"/>
                </a:cxn>
                <a:cxn ang="0">
                  <a:pos x="32" y="96"/>
                </a:cxn>
                <a:cxn ang="0">
                  <a:pos x="31" y="96"/>
                </a:cxn>
                <a:cxn ang="0">
                  <a:pos x="30" y="96"/>
                </a:cxn>
                <a:cxn ang="0">
                  <a:pos x="29" y="96"/>
                </a:cxn>
                <a:cxn ang="0">
                  <a:pos x="24" y="96"/>
                </a:cxn>
                <a:cxn ang="0">
                  <a:pos x="19" y="95"/>
                </a:cxn>
                <a:cxn ang="0">
                  <a:pos x="16" y="94"/>
                </a:cxn>
                <a:cxn ang="0">
                  <a:pos x="13" y="92"/>
                </a:cxn>
                <a:cxn ang="0">
                  <a:pos x="11" y="90"/>
                </a:cxn>
                <a:cxn ang="0">
                  <a:pos x="10" y="88"/>
                </a:cxn>
                <a:cxn ang="0">
                  <a:pos x="9" y="85"/>
                </a:cxn>
                <a:cxn ang="0">
                  <a:pos x="9" y="81"/>
                </a:cxn>
                <a:cxn ang="0">
                  <a:pos x="9" y="35"/>
                </a:cxn>
                <a:cxn ang="0">
                  <a:pos x="0" y="21"/>
                </a:cxn>
                <a:cxn ang="0">
                  <a:pos x="9" y="0"/>
                </a:cxn>
                <a:cxn ang="0">
                  <a:pos x="26" y="21"/>
                </a:cxn>
              </a:cxnLst>
              <a:rect l="0" t="0" r="r" b="b"/>
              <a:pathLst>
                <a:path w="37" h="96">
                  <a:moveTo>
                    <a:pt x="26" y="21"/>
                  </a:moveTo>
                  <a:lnTo>
                    <a:pt x="37" y="21"/>
                  </a:lnTo>
                  <a:lnTo>
                    <a:pt x="37" y="35"/>
                  </a:lnTo>
                  <a:lnTo>
                    <a:pt x="26" y="35"/>
                  </a:lnTo>
                  <a:lnTo>
                    <a:pt x="26" y="75"/>
                  </a:lnTo>
                  <a:lnTo>
                    <a:pt x="26" y="76"/>
                  </a:lnTo>
                  <a:lnTo>
                    <a:pt x="26" y="76"/>
                  </a:lnTo>
                  <a:lnTo>
                    <a:pt x="26" y="77"/>
                  </a:lnTo>
                  <a:lnTo>
                    <a:pt x="26" y="78"/>
                  </a:lnTo>
                  <a:lnTo>
                    <a:pt x="26" y="78"/>
                  </a:lnTo>
                  <a:lnTo>
                    <a:pt x="26" y="79"/>
                  </a:lnTo>
                  <a:lnTo>
                    <a:pt x="27" y="79"/>
                  </a:lnTo>
                  <a:lnTo>
                    <a:pt x="27" y="80"/>
                  </a:lnTo>
                  <a:lnTo>
                    <a:pt x="27" y="80"/>
                  </a:lnTo>
                  <a:lnTo>
                    <a:pt x="28" y="80"/>
                  </a:lnTo>
                  <a:lnTo>
                    <a:pt x="28" y="80"/>
                  </a:lnTo>
                  <a:lnTo>
                    <a:pt x="29" y="81"/>
                  </a:lnTo>
                  <a:lnTo>
                    <a:pt x="30" y="81"/>
                  </a:lnTo>
                  <a:lnTo>
                    <a:pt x="31" y="81"/>
                  </a:lnTo>
                  <a:lnTo>
                    <a:pt x="32" y="81"/>
                  </a:lnTo>
                  <a:lnTo>
                    <a:pt x="33" y="81"/>
                  </a:lnTo>
                  <a:lnTo>
                    <a:pt x="33" y="81"/>
                  </a:lnTo>
                  <a:lnTo>
                    <a:pt x="34" y="81"/>
                  </a:lnTo>
                  <a:lnTo>
                    <a:pt x="34" y="81"/>
                  </a:lnTo>
                  <a:lnTo>
                    <a:pt x="34" y="81"/>
                  </a:lnTo>
                  <a:lnTo>
                    <a:pt x="34" y="81"/>
                  </a:lnTo>
                  <a:lnTo>
                    <a:pt x="35" y="81"/>
                  </a:lnTo>
                  <a:lnTo>
                    <a:pt x="35" y="81"/>
                  </a:lnTo>
                  <a:lnTo>
                    <a:pt x="35" y="81"/>
                  </a:lnTo>
                  <a:lnTo>
                    <a:pt x="35" y="81"/>
                  </a:lnTo>
                  <a:lnTo>
                    <a:pt x="36" y="81"/>
                  </a:lnTo>
                  <a:lnTo>
                    <a:pt x="36" y="81"/>
                  </a:lnTo>
                  <a:lnTo>
                    <a:pt x="36" y="81"/>
                  </a:lnTo>
                  <a:lnTo>
                    <a:pt x="36" y="81"/>
                  </a:lnTo>
                  <a:lnTo>
                    <a:pt x="36" y="81"/>
                  </a:lnTo>
                  <a:lnTo>
                    <a:pt x="37" y="81"/>
                  </a:lnTo>
                  <a:lnTo>
                    <a:pt x="37" y="81"/>
                  </a:lnTo>
                  <a:lnTo>
                    <a:pt x="37" y="96"/>
                  </a:lnTo>
                  <a:lnTo>
                    <a:pt x="36" y="96"/>
                  </a:lnTo>
                  <a:lnTo>
                    <a:pt x="36" y="96"/>
                  </a:lnTo>
                  <a:lnTo>
                    <a:pt x="35" y="96"/>
                  </a:lnTo>
                  <a:lnTo>
                    <a:pt x="35" y="96"/>
                  </a:lnTo>
                  <a:lnTo>
                    <a:pt x="34" y="96"/>
                  </a:lnTo>
                  <a:lnTo>
                    <a:pt x="34" y="96"/>
                  </a:lnTo>
                  <a:lnTo>
                    <a:pt x="33" y="96"/>
                  </a:lnTo>
                  <a:lnTo>
                    <a:pt x="33" y="96"/>
                  </a:lnTo>
                  <a:lnTo>
                    <a:pt x="32" y="96"/>
                  </a:lnTo>
                  <a:lnTo>
                    <a:pt x="32" y="96"/>
                  </a:lnTo>
                  <a:lnTo>
                    <a:pt x="31" y="96"/>
                  </a:lnTo>
                  <a:lnTo>
                    <a:pt x="31" y="96"/>
                  </a:lnTo>
                  <a:lnTo>
                    <a:pt x="30" y="96"/>
                  </a:lnTo>
                  <a:lnTo>
                    <a:pt x="30" y="96"/>
                  </a:lnTo>
                  <a:lnTo>
                    <a:pt x="29" y="96"/>
                  </a:lnTo>
                  <a:lnTo>
                    <a:pt x="29" y="96"/>
                  </a:lnTo>
                  <a:lnTo>
                    <a:pt x="27" y="96"/>
                  </a:lnTo>
                  <a:lnTo>
                    <a:pt x="24" y="96"/>
                  </a:lnTo>
                  <a:lnTo>
                    <a:pt x="21" y="95"/>
                  </a:lnTo>
                  <a:lnTo>
                    <a:pt x="19" y="95"/>
                  </a:lnTo>
                  <a:lnTo>
                    <a:pt x="17" y="95"/>
                  </a:lnTo>
                  <a:lnTo>
                    <a:pt x="16" y="94"/>
                  </a:lnTo>
                  <a:lnTo>
                    <a:pt x="14" y="93"/>
                  </a:lnTo>
                  <a:lnTo>
                    <a:pt x="13" y="92"/>
                  </a:lnTo>
                  <a:lnTo>
                    <a:pt x="12" y="91"/>
                  </a:lnTo>
                  <a:lnTo>
                    <a:pt x="11" y="90"/>
                  </a:lnTo>
                  <a:lnTo>
                    <a:pt x="10" y="89"/>
                  </a:lnTo>
                  <a:lnTo>
                    <a:pt x="10" y="88"/>
                  </a:lnTo>
                  <a:lnTo>
                    <a:pt x="9" y="86"/>
                  </a:lnTo>
                  <a:lnTo>
                    <a:pt x="9" y="85"/>
                  </a:lnTo>
                  <a:lnTo>
                    <a:pt x="9" y="83"/>
                  </a:lnTo>
                  <a:lnTo>
                    <a:pt x="9" y="81"/>
                  </a:lnTo>
                  <a:lnTo>
                    <a:pt x="9" y="80"/>
                  </a:lnTo>
                  <a:lnTo>
                    <a:pt x="9" y="35"/>
                  </a:lnTo>
                  <a:lnTo>
                    <a:pt x="0" y="35"/>
                  </a:lnTo>
                  <a:lnTo>
                    <a:pt x="0" y="21"/>
                  </a:lnTo>
                  <a:lnTo>
                    <a:pt x="9" y="21"/>
                  </a:lnTo>
                  <a:lnTo>
                    <a:pt x="9" y="0"/>
                  </a:lnTo>
                  <a:lnTo>
                    <a:pt x="26" y="0"/>
                  </a:lnTo>
                  <a:lnTo>
                    <a:pt x="26" y="21"/>
                  </a:lnTo>
                  <a:close/>
                </a:path>
              </a:pathLst>
            </a:custGeom>
            <a:solidFill>
              <a:srgbClr val="FFFFFF"/>
            </a:solidFill>
            <a:ln w="9525">
              <a:noFill/>
              <a:round/>
              <a:headEnd/>
              <a:tailEnd/>
            </a:ln>
          </p:spPr>
          <p:txBody>
            <a:bodyPr/>
            <a:lstStyle/>
            <a:p>
              <a:endParaRPr lang="en-US"/>
            </a:p>
          </p:txBody>
        </p:sp>
        <p:sp>
          <p:nvSpPr>
            <p:cNvPr id="336" name="Freeform 336"/>
            <p:cNvSpPr>
              <a:spLocks noEditPoints="1"/>
            </p:cNvSpPr>
            <p:nvPr/>
          </p:nvSpPr>
          <p:spPr bwMode="auto">
            <a:xfrm>
              <a:off x="3345" y="2819"/>
              <a:ext cx="18" cy="101"/>
            </a:xfrm>
            <a:custGeom>
              <a:avLst/>
              <a:gdLst/>
              <a:ahLst/>
              <a:cxnLst>
                <a:cxn ang="0">
                  <a:pos x="18" y="27"/>
                </a:cxn>
                <a:cxn ang="0">
                  <a:pos x="18" y="101"/>
                </a:cxn>
                <a:cxn ang="0">
                  <a:pos x="0" y="101"/>
                </a:cxn>
                <a:cxn ang="0">
                  <a:pos x="0" y="27"/>
                </a:cxn>
                <a:cxn ang="0">
                  <a:pos x="18" y="27"/>
                </a:cxn>
                <a:cxn ang="0">
                  <a:pos x="18" y="18"/>
                </a:cxn>
                <a:cxn ang="0">
                  <a:pos x="0" y="18"/>
                </a:cxn>
                <a:cxn ang="0">
                  <a:pos x="0" y="0"/>
                </a:cxn>
                <a:cxn ang="0">
                  <a:pos x="18" y="0"/>
                </a:cxn>
                <a:cxn ang="0">
                  <a:pos x="18" y="18"/>
                </a:cxn>
              </a:cxnLst>
              <a:rect l="0" t="0" r="r" b="b"/>
              <a:pathLst>
                <a:path w="18" h="101">
                  <a:moveTo>
                    <a:pt x="18" y="27"/>
                  </a:moveTo>
                  <a:lnTo>
                    <a:pt x="18" y="101"/>
                  </a:lnTo>
                  <a:lnTo>
                    <a:pt x="0" y="101"/>
                  </a:lnTo>
                  <a:lnTo>
                    <a:pt x="0" y="27"/>
                  </a:lnTo>
                  <a:lnTo>
                    <a:pt x="18" y="27"/>
                  </a:lnTo>
                  <a:close/>
                  <a:moveTo>
                    <a:pt x="18" y="18"/>
                  </a:moveTo>
                  <a:lnTo>
                    <a:pt x="0" y="18"/>
                  </a:lnTo>
                  <a:lnTo>
                    <a:pt x="0" y="0"/>
                  </a:lnTo>
                  <a:lnTo>
                    <a:pt x="18" y="0"/>
                  </a:lnTo>
                  <a:lnTo>
                    <a:pt x="18" y="18"/>
                  </a:lnTo>
                  <a:close/>
                </a:path>
              </a:pathLst>
            </a:custGeom>
            <a:solidFill>
              <a:srgbClr val="FFFFFF"/>
            </a:solidFill>
            <a:ln w="9525">
              <a:noFill/>
              <a:round/>
              <a:headEnd/>
              <a:tailEnd/>
            </a:ln>
          </p:spPr>
          <p:txBody>
            <a:bodyPr/>
            <a:lstStyle/>
            <a:p>
              <a:endParaRPr lang="en-US"/>
            </a:p>
          </p:txBody>
        </p:sp>
        <p:sp>
          <p:nvSpPr>
            <p:cNvPr id="337" name="Freeform 337"/>
            <p:cNvSpPr>
              <a:spLocks noEditPoints="1"/>
            </p:cNvSpPr>
            <p:nvPr/>
          </p:nvSpPr>
          <p:spPr bwMode="auto">
            <a:xfrm>
              <a:off x="3374" y="2844"/>
              <a:ext cx="63" cy="78"/>
            </a:xfrm>
            <a:custGeom>
              <a:avLst/>
              <a:gdLst/>
              <a:ahLst/>
              <a:cxnLst>
                <a:cxn ang="0">
                  <a:pos x="60" y="60"/>
                </a:cxn>
                <a:cxn ang="0">
                  <a:pos x="56" y="68"/>
                </a:cxn>
                <a:cxn ang="0">
                  <a:pos x="50" y="73"/>
                </a:cxn>
                <a:cxn ang="0">
                  <a:pos x="44" y="76"/>
                </a:cxn>
                <a:cxn ang="0">
                  <a:pos x="38" y="78"/>
                </a:cxn>
                <a:cxn ang="0">
                  <a:pos x="30" y="78"/>
                </a:cxn>
                <a:cxn ang="0">
                  <a:pos x="20" y="76"/>
                </a:cxn>
                <a:cxn ang="0">
                  <a:pos x="12" y="71"/>
                </a:cxn>
                <a:cxn ang="0">
                  <a:pos x="6" y="64"/>
                </a:cxn>
                <a:cxn ang="0">
                  <a:pos x="2" y="52"/>
                </a:cxn>
                <a:cxn ang="0">
                  <a:pos x="0" y="37"/>
                </a:cxn>
                <a:cxn ang="0">
                  <a:pos x="1" y="30"/>
                </a:cxn>
                <a:cxn ang="0">
                  <a:pos x="3" y="21"/>
                </a:cxn>
                <a:cxn ang="0">
                  <a:pos x="7" y="12"/>
                </a:cxn>
                <a:cxn ang="0">
                  <a:pos x="15" y="4"/>
                </a:cxn>
                <a:cxn ang="0">
                  <a:pos x="27" y="0"/>
                </a:cxn>
                <a:cxn ang="0">
                  <a:pos x="37" y="0"/>
                </a:cxn>
                <a:cxn ang="0">
                  <a:pos x="45" y="2"/>
                </a:cxn>
                <a:cxn ang="0">
                  <a:pos x="52" y="7"/>
                </a:cxn>
                <a:cxn ang="0">
                  <a:pos x="59" y="16"/>
                </a:cxn>
                <a:cxn ang="0">
                  <a:pos x="62" y="29"/>
                </a:cxn>
                <a:cxn ang="0">
                  <a:pos x="63" y="44"/>
                </a:cxn>
                <a:cxn ang="0">
                  <a:pos x="18" y="46"/>
                </a:cxn>
                <a:cxn ang="0">
                  <a:pos x="19" y="51"/>
                </a:cxn>
                <a:cxn ang="0">
                  <a:pos x="20" y="55"/>
                </a:cxn>
                <a:cxn ang="0">
                  <a:pos x="23" y="59"/>
                </a:cxn>
                <a:cxn ang="0">
                  <a:pos x="29" y="62"/>
                </a:cxn>
                <a:cxn ang="0">
                  <a:pos x="34" y="62"/>
                </a:cxn>
                <a:cxn ang="0">
                  <a:pos x="37" y="62"/>
                </a:cxn>
                <a:cxn ang="0">
                  <a:pos x="39" y="61"/>
                </a:cxn>
                <a:cxn ang="0">
                  <a:pos x="41" y="59"/>
                </a:cxn>
                <a:cxn ang="0">
                  <a:pos x="43" y="57"/>
                </a:cxn>
                <a:cxn ang="0">
                  <a:pos x="44" y="54"/>
                </a:cxn>
                <a:cxn ang="0">
                  <a:pos x="45" y="29"/>
                </a:cxn>
                <a:cxn ang="0">
                  <a:pos x="43" y="24"/>
                </a:cxn>
                <a:cxn ang="0">
                  <a:pos x="41" y="20"/>
                </a:cxn>
                <a:cxn ang="0">
                  <a:pos x="38" y="17"/>
                </a:cxn>
                <a:cxn ang="0">
                  <a:pos x="35" y="16"/>
                </a:cxn>
                <a:cxn ang="0">
                  <a:pos x="32" y="16"/>
                </a:cxn>
                <a:cxn ang="0">
                  <a:pos x="27" y="16"/>
                </a:cxn>
                <a:cxn ang="0">
                  <a:pos x="24" y="18"/>
                </a:cxn>
                <a:cxn ang="0">
                  <a:pos x="21" y="21"/>
                </a:cxn>
                <a:cxn ang="0">
                  <a:pos x="20" y="25"/>
                </a:cxn>
                <a:cxn ang="0">
                  <a:pos x="18" y="29"/>
                </a:cxn>
              </a:cxnLst>
              <a:rect l="0" t="0" r="r" b="b"/>
              <a:pathLst>
                <a:path w="63" h="78">
                  <a:moveTo>
                    <a:pt x="62" y="54"/>
                  </a:moveTo>
                  <a:lnTo>
                    <a:pt x="61" y="57"/>
                  </a:lnTo>
                  <a:lnTo>
                    <a:pt x="60" y="60"/>
                  </a:lnTo>
                  <a:lnTo>
                    <a:pt x="59" y="63"/>
                  </a:lnTo>
                  <a:lnTo>
                    <a:pt x="57" y="65"/>
                  </a:lnTo>
                  <a:lnTo>
                    <a:pt x="56" y="68"/>
                  </a:lnTo>
                  <a:lnTo>
                    <a:pt x="54" y="69"/>
                  </a:lnTo>
                  <a:lnTo>
                    <a:pt x="52" y="71"/>
                  </a:lnTo>
                  <a:lnTo>
                    <a:pt x="50" y="73"/>
                  </a:lnTo>
                  <a:lnTo>
                    <a:pt x="48" y="74"/>
                  </a:lnTo>
                  <a:lnTo>
                    <a:pt x="46" y="75"/>
                  </a:lnTo>
                  <a:lnTo>
                    <a:pt x="44" y="76"/>
                  </a:lnTo>
                  <a:lnTo>
                    <a:pt x="42" y="77"/>
                  </a:lnTo>
                  <a:lnTo>
                    <a:pt x="40" y="77"/>
                  </a:lnTo>
                  <a:lnTo>
                    <a:pt x="38" y="78"/>
                  </a:lnTo>
                  <a:lnTo>
                    <a:pt x="35" y="78"/>
                  </a:lnTo>
                  <a:lnTo>
                    <a:pt x="33" y="78"/>
                  </a:lnTo>
                  <a:lnTo>
                    <a:pt x="30" y="78"/>
                  </a:lnTo>
                  <a:lnTo>
                    <a:pt x="26" y="77"/>
                  </a:lnTo>
                  <a:lnTo>
                    <a:pt x="23" y="77"/>
                  </a:lnTo>
                  <a:lnTo>
                    <a:pt x="20" y="76"/>
                  </a:lnTo>
                  <a:lnTo>
                    <a:pt x="17" y="75"/>
                  </a:lnTo>
                  <a:lnTo>
                    <a:pt x="15" y="73"/>
                  </a:lnTo>
                  <a:lnTo>
                    <a:pt x="12" y="71"/>
                  </a:lnTo>
                  <a:lnTo>
                    <a:pt x="10" y="69"/>
                  </a:lnTo>
                  <a:lnTo>
                    <a:pt x="8" y="66"/>
                  </a:lnTo>
                  <a:lnTo>
                    <a:pt x="6" y="64"/>
                  </a:lnTo>
                  <a:lnTo>
                    <a:pt x="4" y="60"/>
                  </a:lnTo>
                  <a:lnTo>
                    <a:pt x="3" y="57"/>
                  </a:lnTo>
                  <a:lnTo>
                    <a:pt x="2" y="52"/>
                  </a:lnTo>
                  <a:lnTo>
                    <a:pt x="1" y="48"/>
                  </a:lnTo>
                  <a:lnTo>
                    <a:pt x="1" y="43"/>
                  </a:lnTo>
                  <a:lnTo>
                    <a:pt x="0" y="37"/>
                  </a:lnTo>
                  <a:lnTo>
                    <a:pt x="0" y="35"/>
                  </a:lnTo>
                  <a:lnTo>
                    <a:pt x="1" y="33"/>
                  </a:lnTo>
                  <a:lnTo>
                    <a:pt x="1" y="30"/>
                  </a:lnTo>
                  <a:lnTo>
                    <a:pt x="1" y="28"/>
                  </a:lnTo>
                  <a:lnTo>
                    <a:pt x="2" y="24"/>
                  </a:lnTo>
                  <a:lnTo>
                    <a:pt x="3" y="21"/>
                  </a:lnTo>
                  <a:lnTo>
                    <a:pt x="4" y="18"/>
                  </a:lnTo>
                  <a:lnTo>
                    <a:pt x="5" y="15"/>
                  </a:lnTo>
                  <a:lnTo>
                    <a:pt x="7" y="12"/>
                  </a:lnTo>
                  <a:lnTo>
                    <a:pt x="9" y="9"/>
                  </a:lnTo>
                  <a:lnTo>
                    <a:pt x="12" y="7"/>
                  </a:lnTo>
                  <a:lnTo>
                    <a:pt x="15" y="4"/>
                  </a:lnTo>
                  <a:lnTo>
                    <a:pt x="18" y="2"/>
                  </a:lnTo>
                  <a:lnTo>
                    <a:pt x="22" y="1"/>
                  </a:lnTo>
                  <a:lnTo>
                    <a:pt x="27" y="0"/>
                  </a:lnTo>
                  <a:lnTo>
                    <a:pt x="32" y="0"/>
                  </a:lnTo>
                  <a:lnTo>
                    <a:pt x="34" y="0"/>
                  </a:lnTo>
                  <a:lnTo>
                    <a:pt x="37" y="0"/>
                  </a:lnTo>
                  <a:lnTo>
                    <a:pt x="40" y="0"/>
                  </a:lnTo>
                  <a:lnTo>
                    <a:pt x="42" y="1"/>
                  </a:lnTo>
                  <a:lnTo>
                    <a:pt x="45" y="2"/>
                  </a:lnTo>
                  <a:lnTo>
                    <a:pt x="47" y="4"/>
                  </a:lnTo>
                  <a:lnTo>
                    <a:pt x="50" y="5"/>
                  </a:lnTo>
                  <a:lnTo>
                    <a:pt x="52" y="7"/>
                  </a:lnTo>
                  <a:lnTo>
                    <a:pt x="55" y="10"/>
                  </a:lnTo>
                  <a:lnTo>
                    <a:pt x="57" y="13"/>
                  </a:lnTo>
                  <a:lnTo>
                    <a:pt x="59" y="16"/>
                  </a:lnTo>
                  <a:lnTo>
                    <a:pt x="60" y="20"/>
                  </a:lnTo>
                  <a:lnTo>
                    <a:pt x="61" y="24"/>
                  </a:lnTo>
                  <a:lnTo>
                    <a:pt x="62" y="29"/>
                  </a:lnTo>
                  <a:lnTo>
                    <a:pt x="63" y="34"/>
                  </a:lnTo>
                  <a:lnTo>
                    <a:pt x="63" y="41"/>
                  </a:lnTo>
                  <a:lnTo>
                    <a:pt x="63" y="44"/>
                  </a:lnTo>
                  <a:lnTo>
                    <a:pt x="18" y="44"/>
                  </a:lnTo>
                  <a:lnTo>
                    <a:pt x="18" y="45"/>
                  </a:lnTo>
                  <a:lnTo>
                    <a:pt x="18" y="46"/>
                  </a:lnTo>
                  <a:lnTo>
                    <a:pt x="18" y="48"/>
                  </a:lnTo>
                  <a:lnTo>
                    <a:pt x="18" y="49"/>
                  </a:lnTo>
                  <a:lnTo>
                    <a:pt x="19" y="51"/>
                  </a:lnTo>
                  <a:lnTo>
                    <a:pt x="19" y="52"/>
                  </a:lnTo>
                  <a:lnTo>
                    <a:pt x="20" y="54"/>
                  </a:lnTo>
                  <a:lnTo>
                    <a:pt x="20" y="55"/>
                  </a:lnTo>
                  <a:lnTo>
                    <a:pt x="21" y="57"/>
                  </a:lnTo>
                  <a:lnTo>
                    <a:pt x="22" y="58"/>
                  </a:lnTo>
                  <a:lnTo>
                    <a:pt x="23" y="59"/>
                  </a:lnTo>
                  <a:lnTo>
                    <a:pt x="25" y="60"/>
                  </a:lnTo>
                  <a:lnTo>
                    <a:pt x="27" y="61"/>
                  </a:lnTo>
                  <a:lnTo>
                    <a:pt x="29" y="62"/>
                  </a:lnTo>
                  <a:lnTo>
                    <a:pt x="31" y="62"/>
                  </a:lnTo>
                  <a:lnTo>
                    <a:pt x="33" y="62"/>
                  </a:lnTo>
                  <a:lnTo>
                    <a:pt x="34" y="62"/>
                  </a:lnTo>
                  <a:lnTo>
                    <a:pt x="35" y="62"/>
                  </a:lnTo>
                  <a:lnTo>
                    <a:pt x="36" y="62"/>
                  </a:lnTo>
                  <a:lnTo>
                    <a:pt x="37" y="62"/>
                  </a:lnTo>
                  <a:lnTo>
                    <a:pt x="38" y="61"/>
                  </a:lnTo>
                  <a:lnTo>
                    <a:pt x="38" y="61"/>
                  </a:lnTo>
                  <a:lnTo>
                    <a:pt x="39" y="61"/>
                  </a:lnTo>
                  <a:lnTo>
                    <a:pt x="40" y="60"/>
                  </a:lnTo>
                  <a:lnTo>
                    <a:pt x="41" y="60"/>
                  </a:lnTo>
                  <a:lnTo>
                    <a:pt x="41" y="59"/>
                  </a:lnTo>
                  <a:lnTo>
                    <a:pt x="42" y="58"/>
                  </a:lnTo>
                  <a:lnTo>
                    <a:pt x="43" y="58"/>
                  </a:lnTo>
                  <a:lnTo>
                    <a:pt x="43" y="57"/>
                  </a:lnTo>
                  <a:lnTo>
                    <a:pt x="44" y="56"/>
                  </a:lnTo>
                  <a:lnTo>
                    <a:pt x="44" y="55"/>
                  </a:lnTo>
                  <a:lnTo>
                    <a:pt x="44" y="54"/>
                  </a:lnTo>
                  <a:lnTo>
                    <a:pt x="62" y="54"/>
                  </a:lnTo>
                  <a:close/>
                  <a:moveTo>
                    <a:pt x="45" y="31"/>
                  </a:moveTo>
                  <a:lnTo>
                    <a:pt x="45" y="29"/>
                  </a:lnTo>
                  <a:lnTo>
                    <a:pt x="44" y="27"/>
                  </a:lnTo>
                  <a:lnTo>
                    <a:pt x="44" y="25"/>
                  </a:lnTo>
                  <a:lnTo>
                    <a:pt x="43" y="24"/>
                  </a:lnTo>
                  <a:lnTo>
                    <a:pt x="43" y="22"/>
                  </a:lnTo>
                  <a:lnTo>
                    <a:pt x="42" y="21"/>
                  </a:lnTo>
                  <a:lnTo>
                    <a:pt x="41" y="20"/>
                  </a:lnTo>
                  <a:lnTo>
                    <a:pt x="40" y="19"/>
                  </a:lnTo>
                  <a:lnTo>
                    <a:pt x="39" y="18"/>
                  </a:lnTo>
                  <a:lnTo>
                    <a:pt x="38" y="17"/>
                  </a:lnTo>
                  <a:lnTo>
                    <a:pt x="37" y="17"/>
                  </a:lnTo>
                  <a:lnTo>
                    <a:pt x="36" y="16"/>
                  </a:lnTo>
                  <a:lnTo>
                    <a:pt x="35" y="16"/>
                  </a:lnTo>
                  <a:lnTo>
                    <a:pt x="34" y="16"/>
                  </a:lnTo>
                  <a:lnTo>
                    <a:pt x="33" y="16"/>
                  </a:lnTo>
                  <a:lnTo>
                    <a:pt x="32" y="16"/>
                  </a:lnTo>
                  <a:lnTo>
                    <a:pt x="30" y="16"/>
                  </a:lnTo>
                  <a:lnTo>
                    <a:pt x="29" y="16"/>
                  </a:lnTo>
                  <a:lnTo>
                    <a:pt x="27" y="16"/>
                  </a:lnTo>
                  <a:lnTo>
                    <a:pt x="26" y="17"/>
                  </a:lnTo>
                  <a:lnTo>
                    <a:pt x="25" y="17"/>
                  </a:lnTo>
                  <a:lnTo>
                    <a:pt x="24" y="18"/>
                  </a:lnTo>
                  <a:lnTo>
                    <a:pt x="23" y="19"/>
                  </a:lnTo>
                  <a:lnTo>
                    <a:pt x="22" y="20"/>
                  </a:lnTo>
                  <a:lnTo>
                    <a:pt x="21" y="21"/>
                  </a:lnTo>
                  <a:lnTo>
                    <a:pt x="21" y="22"/>
                  </a:lnTo>
                  <a:lnTo>
                    <a:pt x="20" y="23"/>
                  </a:lnTo>
                  <a:lnTo>
                    <a:pt x="20" y="25"/>
                  </a:lnTo>
                  <a:lnTo>
                    <a:pt x="19" y="26"/>
                  </a:lnTo>
                  <a:lnTo>
                    <a:pt x="19" y="28"/>
                  </a:lnTo>
                  <a:lnTo>
                    <a:pt x="18" y="29"/>
                  </a:lnTo>
                  <a:lnTo>
                    <a:pt x="18" y="31"/>
                  </a:lnTo>
                  <a:lnTo>
                    <a:pt x="45" y="31"/>
                  </a:lnTo>
                  <a:close/>
                </a:path>
              </a:pathLst>
            </a:custGeom>
            <a:solidFill>
              <a:srgbClr val="FFFFFF"/>
            </a:solidFill>
            <a:ln w="9525">
              <a:noFill/>
              <a:round/>
              <a:headEnd/>
              <a:tailEnd/>
            </a:ln>
          </p:spPr>
          <p:txBody>
            <a:bodyPr/>
            <a:lstStyle/>
            <a:p>
              <a:endParaRPr lang="en-US"/>
            </a:p>
          </p:txBody>
        </p:sp>
        <p:sp>
          <p:nvSpPr>
            <p:cNvPr id="338" name="Freeform 338"/>
            <p:cNvSpPr>
              <a:spLocks/>
            </p:cNvSpPr>
            <p:nvPr/>
          </p:nvSpPr>
          <p:spPr bwMode="auto">
            <a:xfrm>
              <a:off x="3444" y="2844"/>
              <a:ext cx="61" cy="78"/>
            </a:xfrm>
            <a:custGeom>
              <a:avLst/>
              <a:gdLst/>
              <a:ahLst/>
              <a:cxnLst>
                <a:cxn ang="0">
                  <a:pos x="42" y="22"/>
                </a:cxn>
                <a:cxn ang="0">
                  <a:pos x="41" y="20"/>
                </a:cxn>
                <a:cxn ang="0">
                  <a:pos x="39" y="18"/>
                </a:cxn>
                <a:cxn ang="0">
                  <a:pos x="37" y="16"/>
                </a:cxn>
                <a:cxn ang="0">
                  <a:pos x="34" y="15"/>
                </a:cxn>
                <a:cxn ang="0">
                  <a:pos x="29" y="15"/>
                </a:cxn>
                <a:cxn ang="0">
                  <a:pos x="25" y="15"/>
                </a:cxn>
                <a:cxn ang="0">
                  <a:pos x="22" y="16"/>
                </a:cxn>
                <a:cxn ang="0">
                  <a:pos x="20" y="18"/>
                </a:cxn>
                <a:cxn ang="0">
                  <a:pos x="20" y="20"/>
                </a:cxn>
                <a:cxn ang="0">
                  <a:pos x="20" y="22"/>
                </a:cxn>
                <a:cxn ang="0">
                  <a:pos x="23" y="27"/>
                </a:cxn>
                <a:cxn ang="0">
                  <a:pos x="33" y="29"/>
                </a:cxn>
                <a:cxn ang="0">
                  <a:pos x="44" y="32"/>
                </a:cxn>
                <a:cxn ang="0">
                  <a:pos x="55" y="38"/>
                </a:cxn>
                <a:cxn ang="0">
                  <a:pos x="61" y="48"/>
                </a:cxn>
                <a:cxn ang="0">
                  <a:pos x="60" y="60"/>
                </a:cxn>
                <a:cxn ang="0">
                  <a:pos x="56" y="68"/>
                </a:cxn>
                <a:cxn ang="0">
                  <a:pos x="50" y="73"/>
                </a:cxn>
                <a:cxn ang="0">
                  <a:pos x="43" y="76"/>
                </a:cxn>
                <a:cxn ang="0">
                  <a:pos x="36" y="78"/>
                </a:cxn>
                <a:cxn ang="0">
                  <a:pos x="29" y="78"/>
                </a:cxn>
                <a:cxn ang="0">
                  <a:pos x="21" y="77"/>
                </a:cxn>
                <a:cxn ang="0">
                  <a:pos x="13" y="74"/>
                </a:cxn>
                <a:cxn ang="0">
                  <a:pos x="7" y="69"/>
                </a:cxn>
                <a:cxn ang="0">
                  <a:pos x="2" y="62"/>
                </a:cxn>
                <a:cxn ang="0">
                  <a:pos x="0" y="52"/>
                </a:cxn>
                <a:cxn ang="0">
                  <a:pos x="18" y="54"/>
                </a:cxn>
                <a:cxn ang="0">
                  <a:pos x="19" y="57"/>
                </a:cxn>
                <a:cxn ang="0">
                  <a:pos x="21" y="60"/>
                </a:cxn>
                <a:cxn ang="0">
                  <a:pos x="24" y="62"/>
                </a:cxn>
                <a:cxn ang="0">
                  <a:pos x="29" y="63"/>
                </a:cxn>
                <a:cxn ang="0">
                  <a:pos x="34" y="63"/>
                </a:cxn>
                <a:cxn ang="0">
                  <a:pos x="38" y="62"/>
                </a:cxn>
                <a:cxn ang="0">
                  <a:pos x="41" y="61"/>
                </a:cxn>
                <a:cxn ang="0">
                  <a:pos x="42" y="59"/>
                </a:cxn>
                <a:cxn ang="0">
                  <a:pos x="43" y="57"/>
                </a:cxn>
                <a:cxn ang="0">
                  <a:pos x="44" y="55"/>
                </a:cxn>
                <a:cxn ang="0">
                  <a:pos x="40" y="50"/>
                </a:cxn>
                <a:cxn ang="0">
                  <a:pos x="31" y="47"/>
                </a:cxn>
                <a:cxn ang="0">
                  <a:pos x="19" y="45"/>
                </a:cxn>
                <a:cxn ang="0">
                  <a:pos x="9" y="39"/>
                </a:cxn>
                <a:cxn ang="0">
                  <a:pos x="3" y="29"/>
                </a:cxn>
                <a:cxn ang="0">
                  <a:pos x="3" y="20"/>
                </a:cxn>
                <a:cxn ang="0">
                  <a:pos x="5" y="14"/>
                </a:cxn>
                <a:cxn ang="0">
                  <a:pos x="8" y="8"/>
                </a:cxn>
                <a:cxn ang="0">
                  <a:pos x="14" y="3"/>
                </a:cxn>
                <a:cxn ang="0">
                  <a:pos x="22" y="0"/>
                </a:cxn>
                <a:cxn ang="0">
                  <a:pos x="32" y="0"/>
                </a:cxn>
                <a:cxn ang="0">
                  <a:pos x="39" y="0"/>
                </a:cxn>
                <a:cxn ang="0">
                  <a:pos x="46" y="3"/>
                </a:cxn>
                <a:cxn ang="0">
                  <a:pos x="52" y="7"/>
                </a:cxn>
                <a:cxn ang="0">
                  <a:pos x="57" y="14"/>
                </a:cxn>
                <a:cxn ang="0">
                  <a:pos x="59" y="24"/>
                </a:cxn>
              </a:cxnLst>
              <a:rect l="0" t="0" r="r" b="b"/>
              <a:pathLst>
                <a:path w="61" h="78">
                  <a:moveTo>
                    <a:pt x="42" y="24"/>
                  </a:moveTo>
                  <a:lnTo>
                    <a:pt x="42" y="23"/>
                  </a:lnTo>
                  <a:lnTo>
                    <a:pt x="42" y="22"/>
                  </a:lnTo>
                  <a:lnTo>
                    <a:pt x="41" y="21"/>
                  </a:lnTo>
                  <a:lnTo>
                    <a:pt x="41" y="21"/>
                  </a:lnTo>
                  <a:lnTo>
                    <a:pt x="41" y="20"/>
                  </a:lnTo>
                  <a:lnTo>
                    <a:pt x="41" y="19"/>
                  </a:lnTo>
                  <a:lnTo>
                    <a:pt x="40" y="18"/>
                  </a:lnTo>
                  <a:lnTo>
                    <a:pt x="39" y="18"/>
                  </a:lnTo>
                  <a:lnTo>
                    <a:pt x="39" y="17"/>
                  </a:lnTo>
                  <a:lnTo>
                    <a:pt x="38" y="16"/>
                  </a:lnTo>
                  <a:lnTo>
                    <a:pt x="37" y="16"/>
                  </a:lnTo>
                  <a:lnTo>
                    <a:pt x="36" y="15"/>
                  </a:lnTo>
                  <a:lnTo>
                    <a:pt x="35" y="15"/>
                  </a:lnTo>
                  <a:lnTo>
                    <a:pt x="34" y="15"/>
                  </a:lnTo>
                  <a:lnTo>
                    <a:pt x="32" y="15"/>
                  </a:lnTo>
                  <a:lnTo>
                    <a:pt x="30" y="15"/>
                  </a:lnTo>
                  <a:lnTo>
                    <a:pt x="29" y="15"/>
                  </a:lnTo>
                  <a:lnTo>
                    <a:pt x="27" y="15"/>
                  </a:lnTo>
                  <a:lnTo>
                    <a:pt x="26" y="15"/>
                  </a:lnTo>
                  <a:lnTo>
                    <a:pt x="25" y="15"/>
                  </a:lnTo>
                  <a:lnTo>
                    <a:pt x="24" y="15"/>
                  </a:lnTo>
                  <a:lnTo>
                    <a:pt x="23" y="16"/>
                  </a:lnTo>
                  <a:lnTo>
                    <a:pt x="22" y="16"/>
                  </a:lnTo>
                  <a:lnTo>
                    <a:pt x="21" y="17"/>
                  </a:lnTo>
                  <a:lnTo>
                    <a:pt x="21" y="17"/>
                  </a:lnTo>
                  <a:lnTo>
                    <a:pt x="20" y="18"/>
                  </a:lnTo>
                  <a:lnTo>
                    <a:pt x="20" y="19"/>
                  </a:lnTo>
                  <a:lnTo>
                    <a:pt x="20" y="19"/>
                  </a:lnTo>
                  <a:lnTo>
                    <a:pt x="20" y="20"/>
                  </a:lnTo>
                  <a:lnTo>
                    <a:pt x="20" y="21"/>
                  </a:lnTo>
                  <a:lnTo>
                    <a:pt x="20" y="21"/>
                  </a:lnTo>
                  <a:lnTo>
                    <a:pt x="20" y="22"/>
                  </a:lnTo>
                  <a:lnTo>
                    <a:pt x="20" y="24"/>
                  </a:lnTo>
                  <a:lnTo>
                    <a:pt x="21" y="25"/>
                  </a:lnTo>
                  <a:lnTo>
                    <a:pt x="23" y="27"/>
                  </a:lnTo>
                  <a:lnTo>
                    <a:pt x="26" y="28"/>
                  </a:lnTo>
                  <a:lnTo>
                    <a:pt x="29" y="29"/>
                  </a:lnTo>
                  <a:lnTo>
                    <a:pt x="33" y="29"/>
                  </a:lnTo>
                  <a:lnTo>
                    <a:pt x="36" y="30"/>
                  </a:lnTo>
                  <a:lnTo>
                    <a:pt x="40" y="31"/>
                  </a:lnTo>
                  <a:lnTo>
                    <a:pt x="44" y="32"/>
                  </a:lnTo>
                  <a:lnTo>
                    <a:pt x="48" y="34"/>
                  </a:lnTo>
                  <a:lnTo>
                    <a:pt x="51" y="36"/>
                  </a:lnTo>
                  <a:lnTo>
                    <a:pt x="55" y="38"/>
                  </a:lnTo>
                  <a:lnTo>
                    <a:pt x="57" y="40"/>
                  </a:lnTo>
                  <a:lnTo>
                    <a:pt x="59" y="44"/>
                  </a:lnTo>
                  <a:lnTo>
                    <a:pt x="61" y="48"/>
                  </a:lnTo>
                  <a:lnTo>
                    <a:pt x="61" y="52"/>
                  </a:lnTo>
                  <a:lnTo>
                    <a:pt x="61" y="56"/>
                  </a:lnTo>
                  <a:lnTo>
                    <a:pt x="60" y="60"/>
                  </a:lnTo>
                  <a:lnTo>
                    <a:pt x="59" y="63"/>
                  </a:lnTo>
                  <a:lnTo>
                    <a:pt x="58" y="65"/>
                  </a:lnTo>
                  <a:lnTo>
                    <a:pt x="56" y="68"/>
                  </a:lnTo>
                  <a:lnTo>
                    <a:pt x="55" y="70"/>
                  </a:lnTo>
                  <a:lnTo>
                    <a:pt x="53" y="72"/>
                  </a:lnTo>
                  <a:lnTo>
                    <a:pt x="50" y="73"/>
                  </a:lnTo>
                  <a:lnTo>
                    <a:pt x="48" y="74"/>
                  </a:lnTo>
                  <a:lnTo>
                    <a:pt x="46" y="76"/>
                  </a:lnTo>
                  <a:lnTo>
                    <a:pt x="43" y="76"/>
                  </a:lnTo>
                  <a:lnTo>
                    <a:pt x="41" y="77"/>
                  </a:lnTo>
                  <a:lnTo>
                    <a:pt x="39" y="77"/>
                  </a:lnTo>
                  <a:lnTo>
                    <a:pt x="36" y="78"/>
                  </a:lnTo>
                  <a:lnTo>
                    <a:pt x="34" y="78"/>
                  </a:lnTo>
                  <a:lnTo>
                    <a:pt x="32" y="78"/>
                  </a:lnTo>
                  <a:lnTo>
                    <a:pt x="29" y="78"/>
                  </a:lnTo>
                  <a:lnTo>
                    <a:pt x="26" y="78"/>
                  </a:lnTo>
                  <a:lnTo>
                    <a:pt x="24" y="77"/>
                  </a:lnTo>
                  <a:lnTo>
                    <a:pt x="21" y="77"/>
                  </a:lnTo>
                  <a:lnTo>
                    <a:pt x="18" y="76"/>
                  </a:lnTo>
                  <a:lnTo>
                    <a:pt x="16" y="75"/>
                  </a:lnTo>
                  <a:lnTo>
                    <a:pt x="13" y="74"/>
                  </a:lnTo>
                  <a:lnTo>
                    <a:pt x="11" y="73"/>
                  </a:lnTo>
                  <a:lnTo>
                    <a:pt x="9" y="71"/>
                  </a:lnTo>
                  <a:lnTo>
                    <a:pt x="7" y="69"/>
                  </a:lnTo>
                  <a:lnTo>
                    <a:pt x="5" y="67"/>
                  </a:lnTo>
                  <a:lnTo>
                    <a:pt x="3" y="65"/>
                  </a:lnTo>
                  <a:lnTo>
                    <a:pt x="2" y="62"/>
                  </a:lnTo>
                  <a:lnTo>
                    <a:pt x="1" y="59"/>
                  </a:lnTo>
                  <a:lnTo>
                    <a:pt x="1" y="56"/>
                  </a:lnTo>
                  <a:lnTo>
                    <a:pt x="0" y="52"/>
                  </a:lnTo>
                  <a:lnTo>
                    <a:pt x="18" y="52"/>
                  </a:lnTo>
                  <a:lnTo>
                    <a:pt x="18" y="53"/>
                  </a:lnTo>
                  <a:lnTo>
                    <a:pt x="18" y="54"/>
                  </a:lnTo>
                  <a:lnTo>
                    <a:pt x="19" y="55"/>
                  </a:lnTo>
                  <a:lnTo>
                    <a:pt x="19" y="57"/>
                  </a:lnTo>
                  <a:lnTo>
                    <a:pt x="19" y="57"/>
                  </a:lnTo>
                  <a:lnTo>
                    <a:pt x="20" y="58"/>
                  </a:lnTo>
                  <a:lnTo>
                    <a:pt x="20" y="59"/>
                  </a:lnTo>
                  <a:lnTo>
                    <a:pt x="21" y="60"/>
                  </a:lnTo>
                  <a:lnTo>
                    <a:pt x="22" y="61"/>
                  </a:lnTo>
                  <a:lnTo>
                    <a:pt x="23" y="61"/>
                  </a:lnTo>
                  <a:lnTo>
                    <a:pt x="24" y="62"/>
                  </a:lnTo>
                  <a:lnTo>
                    <a:pt x="26" y="62"/>
                  </a:lnTo>
                  <a:lnTo>
                    <a:pt x="27" y="63"/>
                  </a:lnTo>
                  <a:lnTo>
                    <a:pt x="29" y="63"/>
                  </a:lnTo>
                  <a:lnTo>
                    <a:pt x="31" y="63"/>
                  </a:lnTo>
                  <a:lnTo>
                    <a:pt x="33" y="63"/>
                  </a:lnTo>
                  <a:lnTo>
                    <a:pt x="34" y="63"/>
                  </a:lnTo>
                  <a:lnTo>
                    <a:pt x="36" y="63"/>
                  </a:lnTo>
                  <a:lnTo>
                    <a:pt x="37" y="63"/>
                  </a:lnTo>
                  <a:lnTo>
                    <a:pt x="38" y="62"/>
                  </a:lnTo>
                  <a:lnTo>
                    <a:pt x="39" y="62"/>
                  </a:lnTo>
                  <a:lnTo>
                    <a:pt x="40" y="61"/>
                  </a:lnTo>
                  <a:lnTo>
                    <a:pt x="41" y="61"/>
                  </a:lnTo>
                  <a:lnTo>
                    <a:pt x="41" y="60"/>
                  </a:lnTo>
                  <a:lnTo>
                    <a:pt x="42" y="60"/>
                  </a:lnTo>
                  <a:lnTo>
                    <a:pt x="42" y="59"/>
                  </a:lnTo>
                  <a:lnTo>
                    <a:pt x="43" y="58"/>
                  </a:lnTo>
                  <a:lnTo>
                    <a:pt x="43" y="58"/>
                  </a:lnTo>
                  <a:lnTo>
                    <a:pt x="43" y="57"/>
                  </a:lnTo>
                  <a:lnTo>
                    <a:pt x="44" y="57"/>
                  </a:lnTo>
                  <a:lnTo>
                    <a:pt x="44" y="56"/>
                  </a:lnTo>
                  <a:lnTo>
                    <a:pt x="44" y="55"/>
                  </a:lnTo>
                  <a:lnTo>
                    <a:pt x="43" y="53"/>
                  </a:lnTo>
                  <a:lnTo>
                    <a:pt x="42" y="52"/>
                  </a:lnTo>
                  <a:lnTo>
                    <a:pt x="40" y="50"/>
                  </a:lnTo>
                  <a:lnTo>
                    <a:pt x="37" y="49"/>
                  </a:lnTo>
                  <a:lnTo>
                    <a:pt x="34" y="48"/>
                  </a:lnTo>
                  <a:lnTo>
                    <a:pt x="31" y="47"/>
                  </a:lnTo>
                  <a:lnTo>
                    <a:pt x="27" y="47"/>
                  </a:lnTo>
                  <a:lnTo>
                    <a:pt x="23" y="46"/>
                  </a:lnTo>
                  <a:lnTo>
                    <a:pt x="19" y="45"/>
                  </a:lnTo>
                  <a:lnTo>
                    <a:pt x="16" y="43"/>
                  </a:lnTo>
                  <a:lnTo>
                    <a:pt x="12" y="41"/>
                  </a:lnTo>
                  <a:lnTo>
                    <a:pt x="9" y="39"/>
                  </a:lnTo>
                  <a:lnTo>
                    <a:pt x="6" y="37"/>
                  </a:lnTo>
                  <a:lnTo>
                    <a:pt x="4" y="33"/>
                  </a:lnTo>
                  <a:lnTo>
                    <a:pt x="3" y="29"/>
                  </a:lnTo>
                  <a:lnTo>
                    <a:pt x="3" y="24"/>
                  </a:lnTo>
                  <a:lnTo>
                    <a:pt x="3" y="22"/>
                  </a:lnTo>
                  <a:lnTo>
                    <a:pt x="3" y="20"/>
                  </a:lnTo>
                  <a:lnTo>
                    <a:pt x="3" y="18"/>
                  </a:lnTo>
                  <a:lnTo>
                    <a:pt x="4" y="16"/>
                  </a:lnTo>
                  <a:lnTo>
                    <a:pt x="5" y="14"/>
                  </a:lnTo>
                  <a:lnTo>
                    <a:pt x="6" y="12"/>
                  </a:lnTo>
                  <a:lnTo>
                    <a:pt x="7" y="10"/>
                  </a:lnTo>
                  <a:lnTo>
                    <a:pt x="8" y="8"/>
                  </a:lnTo>
                  <a:lnTo>
                    <a:pt x="10" y="6"/>
                  </a:lnTo>
                  <a:lnTo>
                    <a:pt x="12" y="5"/>
                  </a:lnTo>
                  <a:lnTo>
                    <a:pt x="14" y="3"/>
                  </a:lnTo>
                  <a:lnTo>
                    <a:pt x="16" y="2"/>
                  </a:lnTo>
                  <a:lnTo>
                    <a:pt x="19" y="1"/>
                  </a:lnTo>
                  <a:lnTo>
                    <a:pt x="22" y="0"/>
                  </a:lnTo>
                  <a:lnTo>
                    <a:pt x="26" y="0"/>
                  </a:lnTo>
                  <a:lnTo>
                    <a:pt x="29" y="0"/>
                  </a:lnTo>
                  <a:lnTo>
                    <a:pt x="32" y="0"/>
                  </a:lnTo>
                  <a:lnTo>
                    <a:pt x="34" y="0"/>
                  </a:lnTo>
                  <a:lnTo>
                    <a:pt x="37" y="0"/>
                  </a:lnTo>
                  <a:lnTo>
                    <a:pt x="39" y="0"/>
                  </a:lnTo>
                  <a:lnTo>
                    <a:pt x="42" y="1"/>
                  </a:lnTo>
                  <a:lnTo>
                    <a:pt x="44" y="2"/>
                  </a:lnTo>
                  <a:lnTo>
                    <a:pt x="46" y="3"/>
                  </a:lnTo>
                  <a:lnTo>
                    <a:pt x="48" y="4"/>
                  </a:lnTo>
                  <a:lnTo>
                    <a:pt x="50" y="5"/>
                  </a:lnTo>
                  <a:lnTo>
                    <a:pt x="52" y="7"/>
                  </a:lnTo>
                  <a:lnTo>
                    <a:pt x="54" y="9"/>
                  </a:lnTo>
                  <a:lnTo>
                    <a:pt x="56" y="12"/>
                  </a:lnTo>
                  <a:lnTo>
                    <a:pt x="57" y="14"/>
                  </a:lnTo>
                  <a:lnTo>
                    <a:pt x="58" y="17"/>
                  </a:lnTo>
                  <a:lnTo>
                    <a:pt x="59" y="20"/>
                  </a:lnTo>
                  <a:lnTo>
                    <a:pt x="59" y="24"/>
                  </a:lnTo>
                  <a:lnTo>
                    <a:pt x="42" y="24"/>
                  </a:lnTo>
                  <a:close/>
                </a:path>
              </a:pathLst>
            </a:custGeom>
            <a:solidFill>
              <a:srgbClr val="FFFFFF"/>
            </a:solidFill>
            <a:ln w="9525">
              <a:noFill/>
              <a:round/>
              <a:headEnd/>
              <a:tailEnd/>
            </a:ln>
          </p:spPr>
          <p:txBody>
            <a:bodyPr/>
            <a:lstStyle/>
            <a:p>
              <a:endParaRPr lang="en-US"/>
            </a:p>
          </p:txBody>
        </p:sp>
        <p:sp>
          <p:nvSpPr>
            <p:cNvPr id="339" name="Freeform 339"/>
            <p:cNvSpPr>
              <a:spLocks noEditPoints="1"/>
            </p:cNvSpPr>
            <p:nvPr/>
          </p:nvSpPr>
          <p:spPr bwMode="auto">
            <a:xfrm>
              <a:off x="2500" y="3194"/>
              <a:ext cx="74" cy="101"/>
            </a:xfrm>
            <a:custGeom>
              <a:avLst/>
              <a:gdLst/>
              <a:ahLst/>
              <a:cxnLst>
                <a:cxn ang="0">
                  <a:pos x="49" y="0"/>
                </a:cxn>
                <a:cxn ang="0">
                  <a:pos x="59" y="4"/>
                </a:cxn>
                <a:cxn ang="0">
                  <a:pos x="66" y="9"/>
                </a:cxn>
                <a:cxn ang="0">
                  <a:pos x="70" y="16"/>
                </a:cxn>
                <a:cxn ang="0">
                  <a:pos x="72" y="23"/>
                </a:cxn>
                <a:cxn ang="0">
                  <a:pos x="73" y="29"/>
                </a:cxn>
                <a:cxn ang="0">
                  <a:pos x="72" y="35"/>
                </a:cxn>
                <a:cxn ang="0">
                  <a:pos x="71" y="40"/>
                </a:cxn>
                <a:cxn ang="0">
                  <a:pos x="68" y="45"/>
                </a:cxn>
                <a:cxn ang="0">
                  <a:pos x="65" y="49"/>
                </a:cxn>
                <a:cxn ang="0">
                  <a:pos x="61" y="52"/>
                </a:cxn>
                <a:cxn ang="0">
                  <a:pos x="62" y="54"/>
                </a:cxn>
                <a:cxn ang="0">
                  <a:pos x="65" y="56"/>
                </a:cxn>
                <a:cxn ang="0">
                  <a:pos x="67" y="60"/>
                </a:cxn>
                <a:cxn ang="0">
                  <a:pos x="69" y="65"/>
                </a:cxn>
                <a:cxn ang="0">
                  <a:pos x="70" y="72"/>
                </a:cxn>
                <a:cxn ang="0">
                  <a:pos x="70" y="81"/>
                </a:cxn>
                <a:cxn ang="0">
                  <a:pos x="70" y="87"/>
                </a:cxn>
                <a:cxn ang="0">
                  <a:pos x="71" y="92"/>
                </a:cxn>
                <a:cxn ang="0">
                  <a:pos x="71" y="95"/>
                </a:cxn>
                <a:cxn ang="0">
                  <a:pos x="72" y="97"/>
                </a:cxn>
                <a:cxn ang="0">
                  <a:pos x="74" y="98"/>
                </a:cxn>
                <a:cxn ang="0">
                  <a:pos x="53" y="100"/>
                </a:cxn>
                <a:cxn ang="0">
                  <a:pos x="53" y="97"/>
                </a:cxn>
                <a:cxn ang="0">
                  <a:pos x="52" y="94"/>
                </a:cxn>
                <a:cxn ang="0">
                  <a:pos x="52" y="90"/>
                </a:cxn>
                <a:cxn ang="0">
                  <a:pos x="52" y="86"/>
                </a:cxn>
                <a:cxn ang="0">
                  <a:pos x="52" y="81"/>
                </a:cxn>
                <a:cxn ang="0">
                  <a:pos x="51" y="74"/>
                </a:cxn>
                <a:cxn ang="0">
                  <a:pos x="51" y="68"/>
                </a:cxn>
                <a:cxn ang="0">
                  <a:pos x="49" y="65"/>
                </a:cxn>
                <a:cxn ang="0">
                  <a:pos x="45" y="62"/>
                </a:cxn>
                <a:cxn ang="0">
                  <a:pos x="39" y="61"/>
                </a:cxn>
                <a:cxn ang="0">
                  <a:pos x="18" y="101"/>
                </a:cxn>
                <a:cxn ang="0">
                  <a:pos x="40" y="45"/>
                </a:cxn>
                <a:cxn ang="0">
                  <a:pos x="45" y="44"/>
                </a:cxn>
                <a:cxn ang="0">
                  <a:pos x="48" y="43"/>
                </a:cxn>
                <a:cxn ang="0">
                  <a:pos x="51" y="40"/>
                </a:cxn>
                <a:cxn ang="0">
                  <a:pos x="53" y="37"/>
                </a:cxn>
                <a:cxn ang="0">
                  <a:pos x="54" y="32"/>
                </a:cxn>
                <a:cxn ang="0">
                  <a:pos x="54" y="29"/>
                </a:cxn>
                <a:cxn ang="0">
                  <a:pos x="53" y="25"/>
                </a:cxn>
                <a:cxn ang="0">
                  <a:pos x="52" y="22"/>
                </a:cxn>
                <a:cxn ang="0">
                  <a:pos x="49" y="20"/>
                </a:cxn>
                <a:cxn ang="0">
                  <a:pos x="45" y="18"/>
                </a:cxn>
                <a:cxn ang="0">
                  <a:pos x="18" y="18"/>
                </a:cxn>
              </a:cxnLst>
              <a:rect l="0" t="0" r="r" b="b"/>
              <a:pathLst>
                <a:path w="74" h="101">
                  <a:moveTo>
                    <a:pt x="0" y="0"/>
                  </a:moveTo>
                  <a:lnTo>
                    <a:pt x="45" y="0"/>
                  </a:lnTo>
                  <a:lnTo>
                    <a:pt x="49" y="0"/>
                  </a:lnTo>
                  <a:lnTo>
                    <a:pt x="53" y="1"/>
                  </a:lnTo>
                  <a:lnTo>
                    <a:pt x="56" y="2"/>
                  </a:lnTo>
                  <a:lnTo>
                    <a:pt x="59" y="4"/>
                  </a:lnTo>
                  <a:lnTo>
                    <a:pt x="62" y="5"/>
                  </a:lnTo>
                  <a:lnTo>
                    <a:pt x="64" y="7"/>
                  </a:lnTo>
                  <a:lnTo>
                    <a:pt x="66" y="9"/>
                  </a:lnTo>
                  <a:lnTo>
                    <a:pt x="68" y="11"/>
                  </a:lnTo>
                  <a:lnTo>
                    <a:pt x="69" y="13"/>
                  </a:lnTo>
                  <a:lnTo>
                    <a:pt x="70" y="16"/>
                  </a:lnTo>
                  <a:lnTo>
                    <a:pt x="71" y="18"/>
                  </a:lnTo>
                  <a:lnTo>
                    <a:pt x="72" y="21"/>
                  </a:lnTo>
                  <a:lnTo>
                    <a:pt x="72" y="23"/>
                  </a:lnTo>
                  <a:lnTo>
                    <a:pt x="73" y="25"/>
                  </a:lnTo>
                  <a:lnTo>
                    <a:pt x="73" y="27"/>
                  </a:lnTo>
                  <a:lnTo>
                    <a:pt x="73" y="29"/>
                  </a:lnTo>
                  <a:lnTo>
                    <a:pt x="73" y="31"/>
                  </a:lnTo>
                  <a:lnTo>
                    <a:pt x="73" y="33"/>
                  </a:lnTo>
                  <a:lnTo>
                    <a:pt x="72" y="35"/>
                  </a:lnTo>
                  <a:lnTo>
                    <a:pt x="72" y="37"/>
                  </a:lnTo>
                  <a:lnTo>
                    <a:pt x="71" y="38"/>
                  </a:lnTo>
                  <a:lnTo>
                    <a:pt x="71" y="40"/>
                  </a:lnTo>
                  <a:lnTo>
                    <a:pt x="70" y="42"/>
                  </a:lnTo>
                  <a:lnTo>
                    <a:pt x="69" y="44"/>
                  </a:lnTo>
                  <a:lnTo>
                    <a:pt x="68" y="45"/>
                  </a:lnTo>
                  <a:lnTo>
                    <a:pt x="67" y="46"/>
                  </a:lnTo>
                  <a:lnTo>
                    <a:pt x="66" y="48"/>
                  </a:lnTo>
                  <a:lnTo>
                    <a:pt x="65" y="49"/>
                  </a:lnTo>
                  <a:lnTo>
                    <a:pt x="63" y="50"/>
                  </a:lnTo>
                  <a:lnTo>
                    <a:pt x="62" y="51"/>
                  </a:lnTo>
                  <a:lnTo>
                    <a:pt x="61" y="52"/>
                  </a:lnTo>
                  <a:lnTo>
                    <a:pt x="59" y="53"/>
                  </a:lnTo>
                  <a:lnTo>
                    <a:pt x="60" y="53"/>
                  </a:lnTo>
                  <a:lnTo>
                    <a:pt x="62" y="54"/>
                  </a:lnTo>
                  <a:lnTo>
                    <a:pt x="63" y="55"/>
                  </a:lnTo>
                  <a:lnTo>
                    <a:pt x="64" y="55"/>
                  </a:lnTo>
                  <a:lnTo>
                    <a:pt x="65" y="56"/>
                  </a:lnTo>
                  <a:lnTo>
                    <a:pt x="66" y="57"/>
                  </a:lnTo>
                  <a:lnTo>
                    <a:pt x="66" y="58"/>
                  </a:lnTo>
                  <a:lnTo>
                    <a:pt x="67" y="60"/>
                  </a:lnTo>
                  <a:lnTo>
                    <a:pt x="68" y="61"/>
                  </a:lnTo>
                  <a:lnTo>
                    <a:pt x="69" y="63"/>
                  </a:lnTo>
                  <a:lnTo>
                    <a:pt x="69" y="65"/>
                  </a:lnTo>
                  <a:lnTo>
                    <a:pt x="69" y="67"/>
                  </a:lnTo>
                  <a:lnTo>
                    <a:pt x="70" y="69"/>
                  </a:lnTo>
                  <a:lnTo>
                    <a:pt x="70" y="72"/>
                  </a:lnTo>
                  <a:lnTo>
                    <a:pt x="70" y="75"/>
                  </a:lnTo>
                  <a:lnTo>
                    <a:pt x="70" y="78"/>
                  </a:lnTo>
                  <a:lnTo>
                    <a:pt x="70" y="81"/>
                  </a:lnTo>
                  <a:lnTo>
                    <a:pt x="70" y="83"/>
                  </a:lnTo>
                  <a:lnTo>
                    <a:pt x="70" y="85"/>
                  </a:lnTo>
                  <a:lnTo>
                    <a:pt x="70" y="87"/>
                  </a:lnTo>
                  <a:lnTo>
                    <a:pt x="70" y="89"/>
                  </a:lnTo>
                  <a:lnTo>
                    <a:pt x="70" y="90"/>
                  </a:lnTo>
                  <a:lnTo>
                    <a:pt x="71" y="92"/>
                  </a:lnTo>
                  <a:lnTo>
                    <a:pt x="71" y="93"/>
                  </a:lnTo>
                  <a:lnTo>
                    <a:pt x="71" y="94"/>
                  </a:lnTo>
                  <a:lnTo>
                    <a:pt x="71" y="95"/>
                  </a:lnTo>
                  <a:lnTo>
                    <a:pt x="72" y="96"/>
                  </a:lnTo>
                  <a:lnTo>
                    <a:pt x="72" y="96"/>
                  </a:lnTo>
                  <a:lnTo>
                    <a:pt x="72" y="97"/>
                  </a:lnTo>
                  <a:lnTo>
                    <a:pt x="73" y="97"/>
                  </a:lnTo>
                  <a:lnTo>
                    <a:pt x="74" y="98"/>
                  </a:lnTo>
                  <a:lnTo>
                    <a:pt x="74" y="98"/>
                  </a:lnTo>
                  <a:lnTo>
                    <a:pt x="74" y="101"/>
                  </a:lnTo>
                  <a:lnTo>
                    <a:pt x="54" y="101"/>
                  </a:lnTo>
                  <a:lnTo>
                    <a:pt x="53" y="100"/>
                  </a:lnTo>
                  <a:lnTo>
                    <a:pt x="53" y="99"/>
                  </a:lnTo>
                  <a:lnTo>
                    <a:pt x="53" y="98"/>
                  </a:lnTo>
                  <a:lnTo>
                    <a:pt x="53" y="97"/>
                  </a:lnTo>
                  <a:lnTo>
                    <a:pt x="53" y="96"/>
                  </a:lnTo>
                  <a:lnTo>
                    <a:pt x="52" y="95"/>
                  </a:lnTo>
                  <a:lnTo>
                    <a:pt x="52" y="94"/>
                  </a:lnTo>
                  <a:lnTo>
                    <a:pt x="52" y="93"/>
                  </a:lnTo>
                  <a:lnTo>
                    <a:pt x="52" y="91"/>
                  </a:lnTo>
                  <a:lnTo>
                    <a:pt x="52" y="90"/>
                  </a:lnTo>
                  <a:lnTo>
                    <a:pt x="52" y="89"/>
                  </a:lnTo>
                  <a:lnTo>
                    <a:pt x="52" y="87"/>
                  </a:lnTo>
                  <a:lnTo>
                    <a:pt x="52" y="86"/>
                  </a:lnTo>
                  <a:lnTo>
                    <a:pt x="52" y="84"/>
                  </a:lnTo>
                  <a:lnTo>
                    <a:pt x="52" y="82"/>
                  </a:lnTo>
                  <a:lnTo>
                    <a:pt x="52" y="81"/>
                  </a:lnTo>
                  <a:lnTo>
                    <a:pt x="51" y="78"/>
                  </a:lnTo>
                  <a:lnTo>
                    <a:pt x="51" y="76"/>
                  </a:lnTo>
                  <a:lnTo>
                    <a:pt x="51" y="74"/>
                  </a:lnTo>
                  <a:lnTo>
                    <a:pt x="51" y="72"/>
                  </a:lnTo>
                  <a:lnTo>
                    <a:pt x="51" y="70"/>
                  </a:lnTo>
                  <a:lnTo>
                    <a:pt x="51" y="68"/>
                  </a:lnTo>
                  <a:lnTo>
                    <a:pt x="50" y="67"/>
                  </a:lnTo>
                  <a:lnTo>
                    <a:pt x="50" y="66"/>
                  </a:lnTo>
                  <a:lnTo>
                    <a:pt x="49" y="65"/>
                  </a:lnTo>
                  <a:lnTo>
                    <a:pt x="48" y="64"/>
                  </a:lnTo>
                  <a:lnTo>
                    <a:pt x="47" y="63"/>
                  </a:lnTo>
                  <a:lnTo>
                    <a:pt x="45" y="62"/>
                  </a:lnTo>
                  <a:lnTo>
                    <a:pt x="44" y="62"/>
                  </a:lnTo>
                  <a:lnTo>
                    <a:pt x="42" y="62"/>
                  </a:lnTo>
                  <a:lnTo>
                    <a:pt x="39" y="61"/>
                  </a:lnTo>
                  <a:lnTo>
                    <a:pt x="37" y="61"/>
                  </a:lnTo>
                  <a:lnTo>
                    <a:pt x="18" y="61"/>
                  </a:lnTo>
                  <a:lnTo>
                    <a:pt x="18" y="101"/>
                  </a:lnTo>
                  <a:lnTo>
                    <a:pt x="0" y="101"/>
                  </a:lnTo>
                  <a:lnTo>
                    <a:pt x="0" y="0"/>
                  </a:lnTo>
                  <a:close/>
                  <a:moveTo>
                    <a:pt x="40" y="45"/>
                  </a:moveTo>
                  <a:lnTo>
                    <a:pt x="42" y="44"/>
                  </a:lnTo>
                  <a:lnTo>
                    <a:pt x="43" y="44"/>
                  </a:lnTo>
                  <a:lnTo>
                    <a:pt x="45" y="44"/>
                  </a:lnTo>
                  <a:lnTo>
                    <a:pt x="46" y="44"/>
                  </a:lnTo>
                  <a:lnTo>
                    <a:pt x="47" y="43"/>
                  </a:lnTo>
                  <a:lnTo>
                    <a:pt x="48" y="43"/>
                  </a:lnTo>
                  <a:lnTo>
                    <a:pt x="50" y="42"/>
                  </a:lnTo>
                  <a:lnTo>
                    <a:pt x="51" y="41"/>
                  </a:lnTo>
                  <a:lnTo>
                    <a:pt x="51" y="40"/>
                  </a:lnTo>
                  <a:lnTo>
                    <a:pt x="52" y="39"/>
                  </a:lnTo>
                  <a:lnTo>
                    <a:pt x="53" y="38"/>
                  </a:lnTo>
                  <a:lnTo>
                    <a:pt x="53" y="37"/>
                  </a:lnTo>
                  <a:lnTo>
                    <a:pt x="54" y="36"/>
                  </a:lnTo>
                  <a:lnTo>
                    <a:pt x="54" y="34"/>
                  </a:lnTo>
                  <a:lnTo>
                    <a:pt x="54" y="32"/>
                  </a:lnTo>
                  <a:lnTo>
                    <a:pt x="54" y="31"/>
                  </a:lnTo>
                  <a:lnTo>
                    <a:pt x="54" y="30"/>
                  </a:lnTo>
                  <a:lnTo>
                    <a:pt x="54" y="29"/>
                  </a:lnTo>
                  <a:lnTo>
                    <a:pt x="54" y="28"/>
                  </a:lnTo>
                  <a:lnTo>
                    <a:pt x="54" y="26"/>
                  </a:lnTo>
                  <a:lnTo>
                    <a:pt x="53" y="25"/>
                  </a:lnTo>
                  <a:lnTo>
                    <a:pt x="53" y="24"/>
                  </a:lnTo>
                  <a:lnTo>
                    <a:pt x="52" y="23"/>
                  </a:lnTo>
                  <a:lnTo>
                    <a:pt x="52" y="22"/>
                  </a:lnTo>
                  <a:lnTo>
                    <a:pt x="51" y="21"/>
                  </a:lnTo>
                  <a:lnTo>
                    <a:pt x="50" y="20"/>
                  </a:lnTo>
                  <a:lnTo>
                    <a:pt x="49" y="20"/>
                  </a:lnTo>
                  <a:lnTo>
                    <a:pt x="48" y="19"/>
                  </a:lnTo>
                  <a:lnTo>
                    <a:pt x="46" y="18"/>
                  </a:lnTo>
                  <a:lnTo>
                    <a:pt x="45" y="18"/>
                  </a:lnTo>
                  <a:lnTo>
                    <a:pt x="43" y="18"/>
                  </a:lnTo>
                  <a:lnTo>
                    <a:pt x="41" y="18"/>
                  </a:lnTo>
                  <a:lnTo>
                    <a:pt x="18" y="18"/>
                  </a:lnTo>
                  <a:lnTo>
                    <a:pt x="18" y="45"/>
                  </a:lnTo>
                  <a:lnTo>
                    <a:pt x="40" y="45"/>
                  </a:lnTo>
                  <a:close/>
                </a:path>
              </a:pathLst>
            </a:custGeom>
            <a:solidFill>
              <a:srgbClr val="FFFFFF"/>
            </a:solidFill>
            <a:ln w="9525">
              <a:noFill/>
              <a:round/>
              <a:headEnd/>
              <a:tailEnd/>
            </a:ln>
          </p:spPr>
          <p:txBody>
            <a:bodyPr/>
            <a:lstStyle/>
            <a:p>
              <a:endParaRPr lang="en-US"/>
            </a:p>
          </p:txBody>
        </p:sp>
        <p:sp>
          <p:nvSpPr>
            <p:cNvPr id="340" name="Freeform 340"/>
            <p:cNvSpPr>
              <a:spLocks noEditPoints="1"/>
            </p:cNvSpPr>
            <p:nvPr/>
          </p:nvSpPr>
          <p:spPr bwMode="auto">
            <a:xfrm>
              <a:off x="2589" y="3193"/>
              <a:ext cx="17" cy="102"/>
            </a:xfrm>
            <a:custGeom>
              <a:avLst/>
              <a:gdLst/>
              <a:ahLst/>
              <a:cxnLst>
                <a:cxn ang="0">
                  <a:pos x="17" y="27"/>
                </a:cxn>
                <a:cxn ang="0">
                  <a:pos x="17" y="102"/>
                </a:cxn>
                <a:cxn ang="0">
                  <a:pos x="0" y="102"/>
                </a:cxn>
                <a:cxn ang="0">
                  <a:pos x="0" y="27"/>
                </a:cxn>
                <a:cxn ang="0">
                  <a:pos x="17" y="27"/>
                </a:cxn>
                <a:cxn ang="0">
                  <a:pos x="17" y="19"/>
                </a:cxn>
                <a:cxn ang="0">
                  <a:pos x="0" y="19"/>
                </a:cxn>
                <a:cxn ang="0">
                  <a:pos x="0" y="0"/>
                </a:cxn>
                <a:cxn ang="0">
                  <a:pos x="17" y="0"/>
                </a:cxn>
                <a:cxn ang="0">
                  <a:pos x="17" y="19"/>
                </a:cxn>
              </a:cxnLst>
              <a:rect l="0" t="0" r="r" b="b"/>
              <a:pathLst>
                <a:path w="17" h="102">
                  <a:moveTo>
                    <a:pt x="17" y="27"/>
                  </a:moveTo>
                  <a:lnTo>
                    <a:pt x="17" y="102"/>
                  </a:lnTo>
                  <a:lnTo>
                    <a:pt x="0" y="102"/>
                  </a:lnTo>
                  <a:lnTo>
                    <a:pt x="0" y="27"/>
                  </a:lnTo>
                  <a:lnTo>
                    <a:pt x="17" y="27"/>
                  </a:lnTo>
                  <a:close/>
                  <a:moveTo>
                    <a:pt x="17" y="19"/>
                  </a:moveTo>
                  <a:lnTo>
                    <a:pt x="0" y="19"/>
                  </a:lnTo>
                  <a:lnTo>
                    <a:pt x="0" y="0"/>
                  </a:lnTo>
                  <a:lnTo>
                    <a:pt x="17" y="0"/>
                  </a:lnTo>
                  <a:lnTo>
                    <a:pt x="17" y="19"/>
                  </a:lnTo>
                  <a:close/>
                </a:path>
              </a:pathLst>
            </a:custGeom>
            <a:solidFill>
              <a:srgbClr val="FFFFFF"/>
            </a:solidFill>
            <a:ln w="9525">
              <a:noFill/>
              <a:round/>
              <a:headEnd/>
              <a:tailEnd/>
            </a:ln>
          </p:spPr>
          <p:txBody>
            <a:bodyPr/>
            <a:lstStyle/>
            <a:p>
              <a:endParaRPr lang="en-US"/>
            </a:p>
          </p:txBody>
        </p:sp>
        <p:sp>
          <p:nvSpPr>
            <p:cNvPr id="341" name="Freeform 341"/>
            <p:cNvSpPr>
              <a:spLocks/>
            </p:cNvSpPr>
            <p:nvPr/>
          </p:nvSpPr>
          <p:spPr bwMode="auto">
            <a:xfrm>
              <a:off x="2618" y="3218"/>
              <a:ext cx="61" cy="79"/>
            </a:xfrm>
            <a:custGeom>
              <a:avLst/>
              <a:gdLst/>
              <a:ahLst/>
              <a:cxnLst>
                <a:cxn ang="0">
                  <a:pos x="42" y="23"/>
                </a:cxn>
                <a:cxn ang="0">
                  <a:pos x="41" y="21"/>
                </a:cxn>
                <a:cxn ang="0">
                  <a:pos x="39" y="18"/>
                </a:cxn>
                <a:cxn ang="0">
                  <a:pos x="37" y="16"/>
                </a:cxn>
                <a:cxn ang="0">
                  <a:pos x="33" y="15"/>
                </a:cxn>
                <a:cxn ang="0">
                  <a:pos x="28" y="15"/>
                </a:cxn>
                <a:cxn ang="0">
                  <a:pos x="24" y="16"/>
                </a:cxn>
                <a:cxn ang="0">
                  <a:pos x="22" y="17"/>
                </a:cxn>
                <a:cxn ang="0">
                  <a:pos x="20" y="19"/>
                </a:cxn>
                <a:cxn ang="0">
                  <a:pos x="20" y="21"/>
                </a:cxn>
                <a:cxn ang="0">
                  <a:pos x="20" y="23"/>
                </a:cxn>
                <a:cxn ang="0">
                  <a:pos x="23" y="27"/>
                </a:cxn>
                <a:cxn ang="0">
                  <a:pos x="33" y="30"/>
                </a:cxn>
                <a:cxn ang="0">
                  <a:pos x="44" y="33"/>
                </a:cxn>
                <a:cxn ang="0">
                  <a:pos x="54" y="38"/>
                </a:cxn>
                <a:cxn ang="0">
                  <a:pos x="60" y="48"/>
                </a:cxn>
                <a:cxn ang="0">
                  <a:pos x="60" y="60"/>
                </a:cxn>
                <a:cxn ang="0">
                  <a:pos x="56" y="68"/>
                </a:cxn>
                <a:cxn ang="0">
                  <a:pos x="50" y="74"/>
                </a:cxn>
                <a:cxn ang="0">
                  <a:pos x="43" y="77"/>
                </a:cxn>
                <a:cxn ang="0">
                  <a:pos x="36" y="78"/>
                </a:cxn>
                <a:cxn ang="0">
                  <a:pos x="29" y="78"/>
                </a:cxn>
                <a:cxn ang="0">
                  <a:pos x="21" y="77"/>
                </a:cxn>
                <a:cxn ang="0">
                  <a:pos x="13" y="74"/>
                </a:cxn>
                <a:cxn ang="0">
                  <a:pos x="6" y="70"/>
                </a:cxn>
                <a:cxn ang="0">
                  <a:pos x="2" y="63"/>
                </a:cxn>
                <a:cxn ang="0">
                  <a:pos x="0" y="53"/>
                </a:cxn>
                <a:cxn ang="0">
                  <a:pos x="18" y="55"/>
                </a:cxn>
                <a:cxn ang="0">
                  <a:pos x="19" y="58"/>
                </a:cxn>
                <a:cxn ang="0">
                  <a:pos x="21" y="61"/>
                </a:cxn>
                <a:cxn ang="0">
                  <a:pos x="24" y="62"/>
                </a:cxn>
                <a:cxn ang="0">
                  <a:pos x="29" y="63"/>
                </a:cxn>
                <a:cxn ang="0">
                  <a:pos x="34" y="64"/>
                </a:cxn>
                <a:cxn ang="0">
                  <a:pos x="38" y="63"/>
                </a:cxn>
                <a:cxn ang="0">
                  <a:pos x="41" y="61"/>
                </a:cxn>
                <a:cxn ang="0">
                  <a:pos x="42" y="60"/>
                </a:cxn>
                <a:cxn ang="0">
                  <a:pos x="43" y="58"/>
                </a:cxn>
                <a:cxn ang="0">
                  <a:pos x="44" y="56"/>
                </a:cxn>
                <a:cxn ang="0">
                  <a:pos x="40" y="51"/>
                </a:cxn>
                <a:cxn ang="0">
                  <a:pos x="30" y="48"/>
                </a:cxn>
                <a:cxn ang="0">
                  <a:pos x="19" y="45"/>
                </a:cxn>
                <a:cxn ang="0">
                  <a:pos x="9" y="40"/>
                </a:cxn>
                <a:cxn ang="0">
                  <a:pos x="3" y="30"/>
                </a:cxn>
                <a:cxn ang="0">
                  <a:pos x="3" y="21"/>
                </a:cxn>
                <a:cxn ang="0">
                  <a:pos x="5" y="15"/>
                </a:cxn>
                <a:cxn ang="0">
                  <a:pos x="8" y="9"/>
                </a:cxn>
                <a:cxn ang="0">
                  <a:pos x="14" y="4"/>
                </a:cxn>
                <a:cxn ang="0">
                  <a:pos x="22" y="1"/>
                </a:cxn>
                <a:cxn ang="0">
                  <a:pos x="32" y="0"/>
                </a:cxn>
                <a:cxn ang="0">
                  <a:pos x="39" y="1"/>
                </a:cxn>
                <a:cxn ang="0">
                  <a:pos x="46" y="4"/>
                </a:cxn>
                <a:cxn ang="0">
                  <a:pos x="52" y="8"/>
                </a:cxn>
                <a:cxn ang="0">
                  <a:pos x="57" y="15"/>
                </a:cxn>
                <a:cxn ang="0">
                  <a:pos x="59" y="25"/>
                </a:cxn>
              </a:cxnLst>
              <a:rect l="0" t="0" r="r" b="b"/>
              <a:pathLst>
                <a:path w="61" h="79">
                  <a:moveTo>
                    <a:pt x="42" y="25"/>
                  </a:moveTo>
                  <a:lnTo>
                    <a:pt x="42" y="24"/>
                  </a:lnTo>
                  <a:lnTo>
                    <a:pt x="42" y="23"/>
                  </a:lnTo>
                  <a:lnTo>
                    <a:pt x="41" y="22"/>
                  </a:lnTo>
                  <a:lnTo>
                    <a:pt x="41" y="21"/>
                  </a:lnTo>
                  <a:lnTo>
                    <a:pt x="41" y="21"/>
                  </a:lnTo>
                  <a:lnTo>
                    <a:pt x="40" y="20"/>
                  </a:lnTo>
                  <a:lnTo>
                    <a:pt x="40" y="19"/>
                  </a:lnTo>
                  <a:lnTo>
                    <a:pt x="39" y="18"/>
                  </a:lnTo>
                  <a:lnTo>
                    <a:pt x="39" y="18"/>
                  </a:lnTo>
                  <a:lnTo>
                    <a:pt x="38" y="17"/>
                  </a:lnTo>
                  <a:lnTo>
                    <a:pt x="37" y="16"/>
                  </a:lnTo>
                  <a:lnTo>
                    <a:pt x="36" y="16"/>
                  </a:lnTo>
                  <a:lnTo>
                    <a:pt x="35" y="16"/>
                  </a:lnTo>
                  <a:lnTo>
                    <a:pt x="33" y="15"/>
                  </a:lnTo>
                  <a:lnTo>
                    <a:pt x="32" y="15"/>
                  </a:lnTo>
                  <a:lnTo>
                    <a:pt x="30" y="15"/>
                  </a:lnTo>
                  <a:lnTo>
                    <a:pt x="28" y="15"/>
                  </a:lnTo>
                  <a:lnTo>
                    <a:pt x="27" y="15"/>
                  </a:lnTo>
                  <a:lnTo>
                    <a:pt x="26" y="16"/>
                  </a:lnTo>
                  <a:lnTo>
                    <a:pt x="24" y="16"/>
                  </a:lnTo>
                  <a:lnTo>
                    <a:pt x="24" y="16"/>
                  </a:lnTo>
                  <a:lnTo>
                    <a:pt x="23" y="17"/>
                  </a:lnTo>
                  <a:lnTo>
                    <a:pt x="22" y="17"/>
                  </a:lnTo>
                  <a:lnTo>
                    <a:pt x="21" y="18"/>
                  </a:lnTo>
                  <a:lnTo>
                    <a:pt x="21" y="18"/>
                  </a:lnTo>
                  <a:lnTo>
                    <a:pt x="20" y="19"/>
                  </a:lnTo>
                  <a:lnTo>
                    <a:pt x="20" y="19"/>
                  </a:lnTo>
                  <a:lnTo>
                    <a:pt x="20" y="20"/>
                  </a:lnTo>
                  <a:lnTo>
                    <a:pt x="20" y="21"/>
                  </a:lnTo>
                  <a:lnTo>
                    <a:pt x="20" y="21"/>
                  </a:lnTo>
                  <a:lnTo>
                    <a:pt x="20" y="22"/>
                  </a:lnTo>
                  <a:lnTo>
                    <a:pt x="20" y="23"/>
                  </a:lnTo>
                  <a:lnTo>
                    <a:pt x="20" y="24"/>
                  </a:lnTo>
                  <a:lnTo>
                    <a:pt x="21" y="26"/>
                  </a:lnTo>
                  <a:lnTo>
                    <a:pt x="23" y="27"/>
                  </a:lnTo>
                  <a:lnTo>
                    <a:pt x="26" y="28"/>
                  </a:lnTo>
                  <a:lnTo>
                    <a:pt x="29" y="29"/>
                  </a:lnTo>
                  <a:lnTo>
                    <a:pt x="33" y="30"/>
                  </a:lnTo>
                  <a:lnTo>
                    <a:pt x="36" y="31"/>
                  </a:lnTo>
                  <a:lnTo>
                    <a:pt x="40" y="32"/>
                  </a:lnTo>
                  <a:lnTo>
                    <a:pt x="44" y="33"/>
                  </a:lnTo>
                  <a:lnTo>
                    <a:pt x="48" y="34"/>
                  </a:lnTo>
                  <a:lnTo>
                    <a:pt x="51" y="36"/>
                  </a:lnTo>
                  <a:lnTo>
                    <a:pt x="54" y="38"/>
                  </a:lnTo>
                  <a:lnTo>
                    <a:pt x="57" y="41"/>
                  </a:lnTo>
                  <a:lnTo>
                    <a:pt x="59" y="44"/>
                  </a:lnTo>
                  <a:lnTo>
                    <a:pt x="60" y="48"/>
                  </a:lnTo>
                  <a:lnTo>
                    <a:pt x="61" y="53"/>
                  </a:lnTo>
                  <a:lnTo>
                    <a:pt x="61" y="57"/>
                  </a:lnTo>
                  <a:lnTo>
                    <a:pt x="60" y="60"/>
                  </a:lnTo>
                  <a:lnTo>
                    <a:pt x="59" y="63"/>
                  </a:lnTo>
                  <a:lnTo>
                    <a:pt x="58" y="66"/>
                  </a:lnTo>
                  <a:lnTo>
                    <a:pt x="56" y="68"/>
                  </a:lnTo>
                  <a:lnTo>
                    <a:pt x="54" y="71"/>
                  </a:lnTo>
                  <a:lnTo>
                    <a:pt x="52" y="72"/>
                  </a:lnTo>
                  <a:lnTo>
                    <a:pt x="50" y="74"/>
                  </a:lnTo>
                  <a:lnTo>
                    <a:pt x="48" y="75"/>
                  </a:lnTo>
                  <a:lnTo>
                    <a:pt x="46" y="76"/>
                  </a:lnTo>
                  <a:lnTo>
                    <a:pt x="43" y="77"/>
                  </a:lnTo>
                  <a:lnTo>
                    <a:pt x="41" y="77"/>
                  </a:lnTo>
                  <a:lnTo>
                    <a:pt x="38" y="78"/>
                  </a:lnTo>
                  <a:lnTo>
                    <a:pt x="36" y="78"/>
                  </a:lnTo>
                  <a:lnTo>
                    <a:pt x="34" y="78"/>
                  </a:lnTo>
                  <a:lnTo>
                    <a:pt x="32" y="79"/>
                  </a:lnTo>
                  <a:lnTo>
                    <a:pt x="29" y="78"/>
                  </a:lnTo>
                  <a:lnTo>
                    <a:pt x="26" y="78"/>
                  </a:lnTo>
                  <a:lnTo>
                    <a:pt x="23" y="78"/>
                  </a:lnTo>
                  <a:lnTo>
                    <a:pt x="21" y="77"/>
                  </a:lnTo>
                  <a:lnTo>
                    <a:pt x="18" y="76"/>
                  </a:lnTo>
                  <a:lnTo>
                    <a:pt x="15" y="76"/>
                  </a:lnTo>
                  <a:lnTo>
                    <a:pt x="13" y="74"/>
                  </a:lnTo>
                  <a:lnTo>
                    <a:pt x="11" y="73"/>
                  </a:lnTo>
                  <a:lnTo>
                    <a:pt x="8" y="71"/>
                  </a:lnTo>
                  <a:lnTo>
                    <a:pt x="6" y="70"/>
                  </a:lnTo>
                  <a:lnTo>
                    <a:pt x="5" y="68"/>
                  </a:lnTo>
                  <a:lnTo>
                    <a:pt x="3" y="65"/>
                  </a:lnTo>
                  <a:lnTo>
                    <a:pt x="2" y="63"/>
                  </a:lnTo>
                  <a:lnTo>
                    <a:pt x="1" y="60"/>
                  </a:lnTo>
                  <a:lnTo>
                    <a:pt x="0" y="56"/>
                  </a:lnTo>
                  <a:lnTo>
                    <a:pt x="0" y="53"/>
                  </a:lnTo>
                  <a:lnTo>
                    <a:pt x="18" y="53"/>
                  </a:lnTo>
                  <a:lnTo>
                    <a:pt x="18" y="54"/>
                  </a:lnTo>
                  <a:lnTo>
                    <a:pt x="18" y="55"/>
                  </a:lnTo>
                  <a:lnTo>
                    <a:pt x="18" y="56"/>
                  </a:lnTo>
                  <a:lnTo>
                    <a:pt x="19" y="57"/>
                  </a:lnTo>
                  <a:lnTo>
                    <a:pt x="19" y="58"/>
                  </a:lnTo>
                  <a:lnTo>
                    <a:pt x="20" y="59"/>
                  </a:lnTo>
                  <a:lnTo>
                    <a:pt x="20" y="60"/>
                  </a:lnTo>
                  <a:lnTo>
                    <a:pt x="21" y="61"/>
                  </a:lnTo>
                  <a:lnTo>
                    <a:pt x="22" y="61"/>
                  </a:lnTo>
                  <a:lnTo>
                    <a:pt x="23" y="62"/>
                  </a:lnTo>
                  <a:lnTo>
                    <a:pt x="24" y="62"/>
                  </a:lnTo>
                  <a:lnTo>
                    <a:pt x="26" y="63"/>
                  </a:lnTo>
                  <a:lnTo>
                    <a:pt x="27" y="63"/>
                  </a:lnTo>
                  <a:lnTo>
                    <a:pt x="29" y="63"/>
                  </a:lnTo>
                  <a:lnTo>
                    <a:pt x="30" y="64"/>
                  </a:lnTo>
                  <a:lnTo>
                    <a:pt x="33" y="64"/>
                  </a:lnTo>
                  <a:lnTo>
                    <a:pt x="34" y="64"/>
                  </a:lnTo>
                  <a:lnTo>
                    <a:pt x="36" y="63"/>
                  </a:lnTo>
                  <a:lnTo>
                    <a:pt x="37" y="63"/>
                  </a:lnTo>
                  <a:lnTo>
                    <a:pt x="38" y="63"/>
                  </a:lnTo>
                  <a:lnTo>
                    <a:pt x="39" y="63"/>
                  </a:lnTo>
                  <a:lnTo>
                    <a:pt x="40" y="62"/>
                  </a:lnTo>
                  <a:lnTo>
                    <a:pt x="41" y="61"/>
                  </a:lnTo>
                  <a:lnTo>
                    <a:pt x="41" y="61"/>
                  </a:lnTo>
                  <a:lnTo>
                    <a:pt x="42" y="60"/>
                  </a:lnTo>
                  <a:lnTo>
                    <a:pt x="42" y="60"/>
                  </a:lnTo>
                  <a:lnTo>
                    <a:pt x="43" y="59"/>
                  </a:lnTo>
                  <a:lnTo>
                    <a:pt x="43" y="58"/>
                  </a:lnTo>
                  <a:lnTo>
                    <a:pt x="43" y="58"/>
                  </a:lnTo>
                  <a:lnTo>
                    <a:pt x="43" y="57"/>
                  </a:lnTo>
                  <a:lnTo>
                    <a:pt x="43" y="57"/>
                  </a:lnTo>
                  <a:lnTo>
                    <a:pt x="44" y="56"/>
                  </a:lnTo>
                  <a:lnTo>
                    <a:pt x="43" y="54"/>
                  </a:lnTo>
                  <a:lnTo>
                    <a:pt x="42" y="52"/>
                  </a:lnTo>
                  <a:lnTo>
                    <a:pt x="40" y="51"/>
                  </a:lnTo>
                  <a:lnTo>
                    <a:pt x="37" y="50"/>
                  </a:lnTo>
                  <a:lnTo>
                    <a:pt x="34" y="49"/>
                  </a:lnTo>
                  <a:lnTo>
                    <a:pt x="30" y="48"/>
                  </a:lnTo>
                  <a:lnTo>
                    <a:pt x="27" y="47"/>
                  </a:lnTo>
                  <a:lnTo>
                    <a:pt x="23" y="46"/>
                  </a:lnTo>
                  <a:lnTo>
                    <a:pt x="19" y="45"/>
                  </a:lnTo>
                  <a:lnTo>
                    <a:pt x="15" y="44"/>
                  </a:lnTo>
                  <a:lnTo>
                    <a:pt x="12" y="42"/>
                  </a:lnTo>
                  <a:lnTo>
                    <a:pt x="9" y="40"/>
                  </a:lnTo>
                  <a:lnTo>
                    <a:pt x="6" y="37"/>
                  </a:lnTo>
                  <a:lnTo>
                    <a:pt x="4" y="34"/>
                  </a:lnTo>
                  <a:lnTo>
                    <a:pt x="3" y="30"/>
                  </a:lnTo>
                  <a:lnTo>
                    <a:pt x="3" y="25"/>
                  </a:lnTo>
                  <a:lnTo>
                    <a:pt x="3" y="23"/>
                  </a:lnTo>
                  <a:lnTo>
                    <a:pt x="3" y="21"/>
                  </a:lnTo>
                  <a:lnTo>
                    <a:pt x="3" y="19"/>
                  </a:lnTo>
                  <a:lnTo>
                    <a:pt x="4" y="17"/>
                  </a:lnTo>
                  <a:lnTo>
                    <a:pt x="5" y="15"/>
                  </a:lnTo>
                  <a:lnTo>
                    <a:pt x="6" y="13"/>
                  </a:lnTo>
                  <a:lnTo>
                    <a:pt x="7" y="11"/>
                  </a:lnTo>
                  <a:lnTo>
                    <a:pt x="8" y="9"/>
                  </a:lnTo>
                  <a:lnTo>
                    <a:pt x="10" y="7"/>
                  </a:lnTo>
                  <a:lnTo>
                    <a:pt x="12" y="5"/>
                  </a:lnTo>
                  <a:lnTo>
                    <a:pt x="14" y="4"/>
                  </a:lnTo>
                  <a:lnTo>
                    <a:pt x="16" y="3"/>
                  </a:lnTo>
                  <a:lnTo>
                    <a:pt x="19" y="2"/>
                  </a:lnTo>
                  <a:lnTo>
                    <a:pt x="22" y="1"/>
                  </a:lnTo>
                  <a:lnTo>
                    <a:pt x="25" y="0"/>
                  </a:lnTo>
                  <a:lnTo>
                    <a:pt x="29" y="0"/>
                  </a:lnTo>
                  <a:lnTo>
                    <a:pt x="32" y="0"/>
                  </a:lnTo>
                  <a:lnTo>
                    <a:pt x="34" y="1"/>
                  </a:lnTo>
                  <a:lnTo>
                    <a:pt x="37" y="1"/>
                  </a:lnTo>
                  <a:lnTo>
                    <a:pt x="39" y="1"/>
                  </a:lnTo>
                  <a:lnTo>
                    <a:pt x="42" y="2"/>
                  </a:lnTo>
                  <a:lnTo>
                    <a:pt x="44" y="3"/>
                  </a:lnTo>
                  <a:lnTo>
                    <a:pt x="46" y="4"/>
                  </a:lnTo>
                  <a:lnTo>
                    <a:pt x="48" y="5"/>
                  </a:lnTo>
                  <a:lnTo>
                    <a:pt x="51" y="6"/>
                  </a:lnTo>
                  <a:lnTo>
                    <a:pt x="52" y="8"/>
                  </a:lnTo>
                  <a:lnTo>
                    <a:pt x="54" y="10"/>
                  </a:lnTo>
                  <a:lnTo>
                    <a:pt x="56" y="12"/>
                  </a:lnTo>
                  <a:lnTo>
                    <a:pt x="57" y="15"/>
                  </a:lnTo>
                  <a:lnTo>
                    <a:pt x="58" y="18"/>
                  </a:lnTo>
                  <a:lnTo>
                    <a:pt x="59" y="21"/>
                  </a:lnTo>
                  <a:lnTo>
                    <a:pt x="59" y="25"/>
                  </a:lnTo>
                  <a:lnTo>
                    <a:pt x="42" y="25"/>
                  </a:lnTo>
                  <a:close/>
                </a:path>
              </a:pathLst>
            </a:custGeom>
            <a:solidFill>
              <a:srgbClr val="FFFFFF"/>
            </a:solidFill>
            <a:ln w="9525">
              <a:noFill/>
              <a:round/>
              <a:headEnd/>
              <a:tailEnd/>
            </a:ln>
          </p:spPr>
          <p:txBody>
            <a:bodyPr/>
            <a:lstStyle/>
            <a:p>
              <a:endParaRPr lang="en-US"/>
            </a:p>
          </p:txBody>
        </p:sp>
        <p:sp>
          <p:nvSpPr>
            <p:cNvPr id="342" name="Freeform 342"/>
            <p:cNvSpPr>
              <a:spLocks/>
            </p:cNvSpPr>
            <p:nvPr/>
          </p:nvSpPr>
          <p:spPr bwMode="auto">
            <a:xfrm>
              <a:off x="2692" y="3194"/>
              <a:ext cx="62" cy="101"/>
            </a:xfrm>
            <a:custGeom>
              <a:avLst/>
              <a:gdLst/>
              <a:ahLst/>
              <a:cxnLst>
                <a:cxn ang="0">
                  <a:pos x="18" y="101"/>
                </a:cxn>
                <a:cxn ang="0">
                  <a:pos x="0" y="101"/>
                </a:cxn>
                <a:cxn ang="0">
                  <a:pos x="0" y="0"/>
                </a:cxn>
                <a:cxn ang="0">
                  <a:pos x="18" y="0"/>
                </a:cxn>
                <a:cxn ang="0">
                  <a:pos x="18" y="55"/>
                </a:cxn>
                <a:cxn ang="0">
                  <a:pos x="39" y="26"/>
                </a:cxn>
                <a:cxn ang="0">
                  <a:pos x="61" y="26"/>
                </a:cxn>
                <a:cxn ang="0">
                  <a:pos x="37" y="55"/>
                </a:cxn>
                <a:cxn ang="0">
                  <a:pos x="62" y="101"/>
                </a:cxn>
                <a:cxn ang="0">
                  <a:pos x="41" y="101"/>
                </a:cxn>
                <a:cxn ang="0">
                  <a:pos x="25" y="69"/>
                </a:cxn>
                <a:cxn ang="0">
                  <a:pos x="18" y="77"/>
                </a:cxn>
                <a:cxn ang="0">
                  <a:pos x="18" y="101"/>
                </a:cxn>
              </a:cxnLst>
              <a:rect l="0" t="0" r="r" b="b"/>
              <a:pathLst>
                <a:path w="62" h="101">
                  <a:moveTo>
                    <a:pt x="18" y="101"/>
                  </a:moveTo>
                  <a:lnTo>
                    <a:pt x="0" y="101"/>
                  </a:lnTo>
                  <a:lnTo>
                    <a:pt x="0" y="0"/>
                  </a:lnTo>
                  <a:lnTo>
                    <a:pt x="18" y="0"/>
                  </a:lnTo>
                  <a:lnTo>
                    <a:pt x="18" y="55"/>
                  </a:lnTo>
                  <a:lnTo>
                    <a:pt x="39" y="26"/>
                  </a:lnTo>
                  <a:lnTo>
                    <a:pt x="61" y="26"/>
                  </a:lnTo>
                  <a:lnTo>
                    <a:pt x="37" y="55"/>
                  </a:lnTo>
                  <a:lnTo>
                    <a:pt x="62" y="101"/>
                  </a:lnTo>
                  <a:lnTo>
                    <a:pt x="41" y="101"/>
                  </a:lnTo>
                  <a:lnTo>
                    <a:pt x="25" y="69"/>
                  </a:lnTo>
                  <a:lnTo>
                    <a:pt x="18" y="77"/>
                  </a:lnTo>
                  <a:lnTo>
                    <a:pt x="18" y="101"/>
                  </a:lnTo>
                  <a:close/>
                </a:path>
              </a:pathLst>
            </a:custGeom>
            <a:solidFill>
              <a:srgbClr val="FFFFFF"/>
            </a:solidFill>
            <a:ln w="9525">
              <a:noFill/>
              <a:round/>
              <a:headEnd/>
              <a:tailEnd/>
            </a:ln>
          </p:spPr>
          <p:txBody>
            <a:bodyPr/>
            <a:lstStyle/>
            <a:p>
              <a:endParaRPr lang="en-US"/>
            </a:p>
          </p:txBody>
        </p:sp>
        <p:sp>
          <p:nvSpPr>
            <p:cNvPr id="343" name="Freeform 343"/>
            <p:cNvSpPr>
              <a:spLocks noEditPoints="1"/>
            </p:cNvSpPr>
            <p:nvPr/>
          </p:nvSpPr>
          <p:spPr bwMode="auto">
            <a:xfrm>
              <a:off x="2790" y="3194"/>
              <a:ext cx="85" cy="101"/>
            </a:xfrm>
            <a:custGeom>
              <a:avLst/>
              <a:gdLst/>
              <a:ahLst/>
              <a:cxnLst>
                <a:cxn ang="0">
                  <a:pos x="19" y="101"/>
                </a:cxn>
                <a:cxn ang="0">
                  <a:pos x="0" y="101"/>
                </a:cxn>
                <a:cxn ang="0">
                  <a:pos x="31" y="0"/>
                </a:cxn>
                <a:cxn ang="0">
                  <a:pos x="53" y="0"/>
                </a:cxn>
                <a:cxn ang="0">
                  <a:pos x="85" y="101"/>
                </a:cxn>
                <a:cxn ang="0">
                  <a:pos x="64" y="101"/>
                </a:cxn>
                <a:cxn ang="0">
                  <a:pos x="59" y="80"/>
                </a:cxn>
                <a:cxn ang="0">
                  <a:pos x="25" y="80"/>
                </a:cxn>
                <a:cxn ang="0">
                  <a:pos x="19" y="101"/>
                </a:cxn>
                <a:cxn ang="0">
                  <a:pos x="31" y="63"/>
                </a:cxn>
                <a:cxn ang="0">
                  <a:pos x="53" y="63"/>
                </a:cxn>
                <a:cxn ang="0">
                  <a:pos x="42" y="23"/>
                </a:cxn>
                <a:cxn ang="0">
                  <a:pos x="42" y="23"/>
                </a:cxn>
                <a:cxn ang="0">
                  <a:pos x="31" y="63"/>
                </a:cxn>
              </a:cxnLst>
              <a:rect l="0" t="0" r="r" b="b"/>
              <a:pathLst>
                <a:path w="85" h="101">
                  <a:moveTo>
                    <a:pt x="19" y="101"/>
                  </a:moveTo>
                  <a:lnTo>
                    <a:pt x="0" y="101"/>
                  </a:lnTo>
                  <a:lnTo>
                    <a:pt x="31" y="0"/>
                  </a:lnTo>
                  <a:lnTo>
                    <a:pt x="53" y="0"/>
                  </a:lnTo>
                  <a:lnTo>
                    <a:pt x="85" y="101"/>
                  </a:lnTo>
                  <a:lnTo>
                    <a:pt x="64" y="101"/>
                  </a:lnTo>
                  <a:lnTo>
                    <a:pt x="59" y="80"/>
                  </a:lnTo>
                  <a:lnTo>
                    <a:pt x="25" y="80"/>
                  </a:lnTo>
                  <a:lnTo>
                    <a:pt x="19" y="101"/>
                  </a:lnTo>
                  <a:close/>
                  <a:moveTo>
                    <a:pt x="31" y="63"/>
                  </a:moveTo>
                  <a:lnTo>
                    <a:pt x="53" y="63"/>
                  </a:lnTo>
                  <a:lnTo>
                    <a:pt x="42" y="23"/>
                  </a:lnTo>
                  <a:lnTo>
                    <a:pt x="42" y="23"/>
                  </a:lnTo>
                  <a:lnTo>
                    <a:pt x="31" y="63"/>
                  </a:lnTo>
                  <a:close/>
                </a:path>
              </a:pathLst>
            </a:custGeom>
            <a:solidFill>
              <a:srgbClr val="FFFFFF"/>
            </a:solidFill>
            <a:ln w="9525">
              <a:noFill/>
              <a:round/>
              <a:headEnd/>
              <a:tailEnd/>
            </a:ln>
          </p:spPr>
          <p:txBody>
            <a:bodyPr/>
            <a:lstStyle/>
            <a:p>
              <a:endParaRPr lang="en-US"/>
            </a:p>
          </p:txBody>
        </p:sp>
        <p:sp>
          <p:nvSpPr>
            <p:cNvPr id="344" name="Freeform 344"/>
            <p:cNvSpPr>
              <a:spLocks/>
            </p:cNvSpPr>
            <p:nvPr/>
          </p:nvSpPr>
          <p:spPr bwMode="auto">
            <a:xfrm>
              <a:off x="2881" y="3218"/>
              <a:ext cx="61" cy="79"/>
            </a:xfrm>
            <a:custGeom>
              <a:avLst/>
              <a:gdLst/>
              <a:ahLst/>
              <a:cxnLst>
                <a:cxn ang="0">
                  <a:pos x="41" y="23"/>
                </a:cxn>
                <a:cxn ang="0">
                  <a:pos x="40" y="21"/>
                </a:cxn>
                <a:cxn ang="0">
                  <a:pos x="39" y="18"/>
                </a:cxn>
                <a:cxn ang="0">
                  <a:pos x="37" y="16"/>
                </a:cxn>
                <a:cxn ang="0">
                  <a:pos x="33" y="15"/>
                </a:cxn>
                <a:cxn ang="0">
                  <a:pos x="28" y="15"/>
                </a:cxn>
                <a:cxn ang="0">
                  <a:pos x="24" y="16"/>
                </a:cxn>
                <a:cxn ang="0">
                  <a:pos x="21" y="17"/>
                </a:cxn>
                <a:cxn ang="0">
                  <a:pos x="20" y="19"/>
                </a:cxn>
                <a:cxn ang="0">
                  <a:pos x="19" y="21"/>
                </a:cxn>
                <a:cxn ang="0">
                  <a:pos x="19" y="23"/>
                </a:cxn>
                <a:cxn ang="0">
                  <a:pos x="23" y="27"/>
                </a:cxn>
                <a:cxn ang="0">
                  <a:pos x="32" y="30"/>
                </a:cxn>
                <a:cxn ang="0">
                  <a:pos x="44" y="33"/>
                </a:cxn>
                <a:cxn ang="0">
                  <a:pos x="54" y="38"/>
                </a:cxn>
                <a:cxn ang="0">
                  <a:pos x="60" y="48"/>
                </a:cxn>
                <a:cxn ang="0">
                  <a:pos x="60" y="60"/>
                </a:cxn>
                <a:cxn ang="0">
                  <a:pos x="56" y="68"/>
                </a:cxn>
                <a:cxn ang="0">
                  <a:pos x="50" y="74"/>
                </a:cxn>
                <a:cxn ang="0">
                  <a:pos x="43" y="77"/>
                </a:cxn>
                <a:cxn ang="0">
                  <a:pos x="36" y="78"/>
                </a:cxn>
                <a:cxn ang="0">
                  <a:pos x="29" y="78"/>
                </a:cxn>
                <a:cxn ang="0">
                  <a:pos x="20" y="77"/>
                </a:cxn>
                <a:cxn ang="0">
                  <a:pos x="12" y="74"/>
                </a:cxn>
                <a:cxn ang="0">
                  <a:pos x="6" y="70"/>
                </a:cxn>
                <a:cxn ang="0">
                  <a:pos x="1" y="63"/>
                </a:cxn>
                <a:cxn ang="0">
                  <a:pos x="0" y="53"/>
                </a:cxn>
                <a:cxn ang="0">
                  <a:pos x="18" y="55"/>
                </a:cxn>
                <a:cxn ang="0">
                  <a:pos x="19" y="58"/>
                </a:cxn>
                <a:cxn ang="0">
                  <a:pos x="21" y="61"/>
                </a:cxn>
                <a:cxn ang="0">
                  <a:pos x="24" y="62"/>
                </a:cxn>
                <a:cxn ang="0">
                  <a:pos x="28" y="63"/>
                </a:cxn>
                <a:cxn ang="0">
                  <a:pos x="34" y="64"/>
                </a:cxn>
                <a:cxn ang="0">
                  <a:pos x="37" y="63"/>
                </a:cxn>
                <a:cxn ang="0">
                  <a:pos x="40" y="61"/>
                </a:cxn>
                <a:cxn ang="0">
                  <a:pos x="42" y="60"/>
                </a:cxn>
                <a:cxn ang="0">
                  <a:pos x="43" y="58"/>
                </a:cxn>
                <a:cxn ang="0">
                  <a:pos x="43" y="56"/>
                </a:cxn>
                <a:cxn ang="0">
                  <a:pos x="39" y="51"/>
                </a:cxn>
                <a:cxn ang="0">
                  <a:pos x="30" y="48"/>
                </a:cxn>
                <a:cxn ang="0">
                  <a:pos x="19" y="45"/>
                </a:cxn>
                <a:cxn ang="0">
                  <a:pos x="8" y="40"/>
                </a:cxn>
                <a:cxn ang="0">
                  <a:pos x="2" y="30"/>
                </a:cxn>
                <a:cxn ang="0">
                  <a:pos x="2" y="21"/>
                </a:cxn>
                <a:cxn ang="0">
                  <a:pos x="4" y="15"/>
                </a:cxn>
                <a:cxn ang="0">
                  <a:pos x="8" y="9"/>
                </a:cxn>
                <a:cxn ang="0">
                  <a:pos x="13" y="4"/>
                </a:cxn>
                <a:cxn ang="0">
                  <a:pos x="22" y="1"/>
                </a:cxn>
                <a:cxn ang="0">
                  <a:pos x="31" y="0"/>
                </a:cxn>
                <a:cxn ang="0">
                  <a:pos x="39" y="1"/>
                </a:cxn>
                <a:cxn ang="0">
                  <a:pos x="46" y="4"/>
                </a:cxn>
                <a:cxn ang="0">
                  <a:pos x="52" y="8"/>
                </a:cxn>
                <a:cxn ang="0">
                  <a:pos x="56" y="15"/>
                </a:cxn>
                <a:cxn ang="0">
                  <a:pos x="58" y="25"/>
                </a:cxn>
              </a:cxnLst>
              <a:rect l="0" t="0" r="r" b="b"/>
              <a:pathLst>
                <a:path w="61" h="79">
                  <a:moveTo>
                    <a:pt x="42" y="25"/>
                  </a:moveTo>
                  <a:lnTo>
                    <a:pt x="41" y="24"/>
                  </a:lnTo>
                  <a:lnTo>
                    <a:pt x="41" y="23"/>
                  </a:lnTo>
                  <a:lnTo>
                    <a:pt x="41" y="22"/>
                  </a:lnTo>
                  <a:lnTo>
                    <a:pt x="41" y="21"/>
                  </a:lnTo>
                  <a:lnTo>
                    <a:pt x="40" y="21"/>
                  </a:lnTo>
                  <a:lnTo>
                    <a:pt x="40" y="20"/>
                  </a:lnTo>
                  <a:lnTo>
                    <a:pt x="40" y="19"/>
                  </a:lnTo>
                  <a:lnTo>
                    <a:pt x="39" y="18"/>
                  </a:lnTo>
                  <a:lnTo>
                    <a:pt x="38" y="18"/>
                  </a:lnTo>
                  <a:lnTo>
                    <a:pt x="37" y="17"/>
                  </a:lnTo>
                  <a:lnTo>
                    <a:pt x="37" y="16"/>
                  </a:lnTo>
                  <a:lnTo>
                    <a:pt x="35" y="16"/>
                  </a:lnTo>
                  <a:lnTo>
                    <a:pt x="34" y="16"/>
                  </a:lnTo>
                  <a:lnTo>
                    <a:pt x="33" y="15"/>
                  </a:lnTo>
                  <a:lnTo>
                    <a:pt x="31" y="15"/>
                  </a:lnTo>
                  <a:lnTo>
                    <a:pt x="30" y="15"/>
                  </a:lnTo>
                  <a:lnTo>
                    <a:pt x="28" y="15"/>
                  </a:lnTo>
                  <a:lnTo>
                    <a:pt x="26" y="15"/>
                  </a:lnTo>
                  <a:lnTo>
                    <a:pt x="25" y="16"/>
                  </a:lnTo>
                  <a:lnTo>
                    <a:pt x="24" y="16"/>
                  </a:lnTo>
                  <a:lnTo>
                    <a:pt x="23" y="16"/>
                  </a:lnTo>
                  <a:lnTo>
                    <a:pt x="22" y="17"/>
                  </a:lnTo>
                  <a:lnTo>
                    <a:pt x="21" y="17"/>
                  </a:lnTo>
                  <a:lnTo>
                    <a:pt x="21" y="18"/>
                  </a:lnTo>
                  <a:lnTo>
                    <a:pt x="20" y="18"/>
                  </a:lnTo>
                  <a:lnTo>
                    <a:pt x="20" y="19"/>
                  </a:lnTo>
                  <a:lnTo>
                    <a:pt x="19" y="19"/>
                  </a:lnTo>
                  <a:lnTo>
                    <a:pt x="19" y="20"/>
                  </a:lnTo>
                  <a:lnTo>
                    <a:pt x="19" y="21"/>
                  </a:lnTo>
                  <a:lnTo>
                    <a:pt x="19" y="21"/>
                  </a:lnTo>
                  <a:lnTo>
                    <a:pt x="19" y="22"/>
                  </a:lnTo>
                  <a:lnTo>
                    <a:pt x="19" y="23"/>
                  </a:lnTo>
                  <a:lnTo>
                    <a:pt x="19" y="24"/>
                  </a:lnTo>
                  <a:lnTo>
                    <a:pt x="21" y="26"/>
                  </a:lnTo>
                  <a:lnTo>
                    <a:pt x="23" y="27"/>
                  </a:lnTo>
                  <a:lnTo>
                    <a:pt x="25" y="28"/>
                  </a:lnTo>
                  <a:lnTo>
                    <a:pt x="28" y="29"/>
                  </a:lnTo>
                  <a:lnTo>
                    <a:pt x="32" y="30"/>
                  </a:lnTo>
                  <a:lnTo>
                    <a:pt x="36" y="31"/>
                  </a:lnTo>
                  <a:lnTo>
                    <a:pt x="40" y="32"/>
                  </a:lnTo>
                  <a:lnTo>
                    <a:pt x="44" y="33"/>
                  </a:lnTo>
                  <a:lnTo>
                    <a:pt x="47" y="34"/>
                  </a:lnTo>
                  <a:lnTo>
                    <a:pt x="51" y="36"/>
                  </a:lnTo>
                  <a:lnTo>
                    <a:pt x="54" y="38"/>
                  </a:lnTo>
                  <a:lnTo>
                    <a:pt x="57" y="41"/>
                  </a:lnTo>
                  <a:lnTo>
                    <a:pt x="59" y="44"/>
                  </a:lnTo>
                  <a:lnTo>
                    <a:pt x="60" y="48"/>
                  </a:lnTo>
                  <a:lnTo>
                    <a:pt x="61" y="53"/>
                  </a:lnTo>
                  <a:lnTo>
                    <a:pt x="60" y="57"/>
                  </a:lnTo>
                  <a:lnTo>
                    <a:pt x="60" y="60"/>
                  </a:lnTo>
                  <a:lnTo>
                    <a:pt x="59" y="63"/>
                  </a:lnTo>
                  <a:lnTo>
                    <a:pt x="57" y="66"/>
                  </a:lnTo>
                  <a:lnTo>
                    <a:pt x="56" y="68"/>
                  </a:lnTo>
                  <a:lnTo>
                    <a:pt x="54" y="71"/>
                  </a:lnTo>
                  <a:lnTo>
                    <a:pt x="52" y="72"/>
                  </a:lnTo>
                  <a:lnTo>
                    <a:pt x="50" y="74"/>
                  </a:lnTo>
                  <a:lnTo>
                    <a:pt x="48" y="75"/>
                  </a:lnTo>
                  <a:lnTo>
                    <a:pt x="45" y="76"/>
                  </a:lnTo>
                  <a:lnTo>
                    <a:pt x="43" y="77"/>
                  </a:lnTo>
                  <a:lnTo>
                    <a:pt x="40" y="77"/>
                  </a:lnTo>
                  <a:lnTo>
                    <a:pt x="38" y="78"/>
                  </a:lnTo>
                  <a:lnTo>
                    <a:pt x="36" y="78"/>
                  </a:lnTo>
                  <a:lnTo>
                    <a:pt x="33" y="78"/>
                  </a:lnTo>
                  <a:lnTo>
                    <a:pt x="31" y="79"/>
                  </a:lnTo>
                  <a:lnTo>
                    <a:pt x="29" y="78"/>
                  </a:lnTo>
                  <a:lnTo>
                    <a:pt x="26" y="78"/>
                  </a:lnTo>
                  <a:lnTo>
                    <a:pt x="23" y="78"/>
                  </a:lnTo>
                  <a:lnTo>
                    <a:pt x="20" y="77"/>
                  </a:lnTo>
                  <a:lnTo>
                    <a:pt x="17" y="76"/>
                  </a:lnTo>
                  <a:lnTo>
                    <a:pt x="15" y="76"/>
                  </a:lnTo>
                  <a:lnTo>
                    <a:pt x="12" y="74"/>
                  </a:lnTo>
                  <a:lnTo>
                    <a:pt x="10" y="73"/>
                  </a:lnTo>
                  <a:lnTo>
                    <a:pt x="8" y="71"/>
                  </a:lnTo>
                  <a:lnTo>
                    <a:pt x="6" y="70"/>
                  </a:lnTo>
                  <a:lnTo>
                    <a:pt x="4" y="68"/>
                  </a:lnTo>
                  <a:lnTo>
                    <a:pt x="3" y="65"/>
                  </a:lnTo>
                  <a:lnTo>
                    <a:pt x="1" y="63"/>
                  </a:lnTo>
                  <a:lnTo>
                    <a:pt x="0" y="60"/>
                  </a:lnTo>
                  <a:lnTo>
                    <a:pt x="0" y="56"/>
                  </a:lnTo>
                  <a:lnTo>
                    <a:pt x="0" y="53"/>
                  </a:lnTo>
                  <a:lnTo>
                    <a:pt x="18" y="53"/>
                  </a:lnTo>
                  <a:lnTo>
                    <a:pt x="18" y="54"/>
                  </a:lnTo>
                  <a:lnTo>
                    <a:pt x="18" y="55"/>
                  </a:lnTo>
                  <a:lnTo>
                    <a:pt x="18" y="56"/>
                  </a:lnTo>
                  <a:lnTo>
                    <a:pt x="18" y="57"/>
                  </a:lnTo>
                  <a:lnTo>
                    <a:pt x="19" y="58"/>
                  </a:lnTo>
                  <a:lnTo>
                    <a:pt x="19" y="59"/>
                  </a:lnTo>
                  <a:lnTo>
                    <a:pt x="20" y="60"/>
                  </a:lnTo>
                  <a:lnTo>
                    <a:pt x="21" y="61"/>
                  </a:lnTo>
                  <a:lnTo>
                    <a:pt x="22" y="61"/>
                  </a:lnTo>
                  <a:lnTo>
                    <a:pt x="22" y="62"/>
                  </a:lnTo>
                  <a:lnTo>
                    <a:pt x="24" y="62"/>
                  </a:lnTo>
                  <a:lnTo>
                    <a:pt x="25" y="63"/>
                  </a:lnTo>
                  <a:lnTo>
                    <a:pt x="26" y="63"/>
                  </a:lnTo>
                  <a:lnTo>
                    <a:pt x="28" y="63"/>
                  </a:lnTo>
                  <a:lnTo>
                    <a:pt x="30" y="64"/>
                  </a:lnTo>
                  <a:lnTo>
                    <a:pt x="32" y="64"/>
                  </a:lnTo>
                  <a:lnTo>
                    <a:pt x="34" y="64"/>
                  </a:lnTo>
                  <a:lnTo>
                    <a:pt x="35" y="63"/>
                  </a:lnTo>
                  <a:lnTo>
                    <a:pt x="36" y="63"/>
                  </a:lnTo>
                  <a:lnTo>
                    <a:pt x="37" y="63"/>
                  </a:lnTo>
                  <a:lnTo>
                    <a:pt x="39" y="63"/>
                  </a:lnTo>
                  <a:lnTo>
                    <a:pt x="39" y="62"/>
                  </a:lnTo>
                  <a:lnTo>
                    <a:pt x="40" y="61"/>
                  </a:lnTo>
                  <a:lnTo>
                    <a:pt x="41" y="61"/>
                  </a:lnTo>
                  <a:lnTo>
                    <a:pt x="41" y="60"/>
                  </a:lnTo>
                  <a:lnTo>
                    <a:pt x="42" y="60"/>
                  </a:lnTo>
                  <a:lnTo>
                    <a:pt x="42" y="59"/>
                  </a:lnTo>
                  <a:lnTo>
                    <a:pt x="43" y="58"/>
                  </a:lnTo>
                  <a:lnTo>
                    <a:pt x="43" y="58"/>
                  </a:lnTo>
                  <a:lnTo>
                    <a:pt x="43" y="57"/>
                  </a:lnTo>
                  <a:lnTo>
                    <a:pt x="43" y="57"/>
                  </a:lnTo>
                  <a:lnTo>
                    <a:pt x="43" y="56"/>
                  </a:lnTo>
                  <a:lnTo>
                    <a:pt x="43" y="54"/>
                  </a:lnTo>
                  <a:lnTo>
                    <a:pt x="41" y="52"/>
                  </a:lnTo>
                  <a:lnTo>
                    <a:pt x="39" y="51"/>
                  </a:lnTo>
                  <a:lnTo>
                    <a:pt x="37" y="50"/>
                  </a:lnTo>
                  <a:lnTo>
                    <a:pt x="34" y="49"/>
                  </a:lnTo>
                  <a:lnTo>
                    <a:pt x="30" y="48"/>
                  </a:lnTo>
                  <a:lnTo>
                    <a:pt x="26" y="47"/>
                  </a:lnTo>
                  <a:lnTo>
                    <a:pt x="23" y="46"/>
                  </a:lnTo>
                  <a:lnTo>
                    <a:pt x="19" y="45"/>
                  </a:lnTo>
                  <a:lnTo>
                    <a:pt x="15" y="44"/>
                  </a:lnTo>
                  <a:lnTo>
                    <a:pt x="12" y="42"/>
                  </a:lnTo>
                  <a:lnTo>
                    <a:pt x="8" y="40"/>
                  </a:lnTo>
                  <a:lnTo>
                    <a:pt x="6" y="37"/>
                  </a:lnTo>
                  <a:lnTo>
                    <a:pt x="4" y="34"/>
                  </a:lnTo>
                  <a:lnTo>
                    <a:pt x="2" y="30"/>
                  </a:lnTo>
                  <a:lnTo>
                    <a:pt x="2" y="25"/>
                  </a:lnTo>
                  <a:lnTo>
                    <a:pt x="2" y="23"/>
                  </a:lnTo>
                  <a:lnTo>
                    <a:pt x="2" y="21"/>
                  </a:lnTo>
                  <a:lnTo>
                    <a:pt x="3" y="19"/>
                  </a:lnTo>
                  <a:lnTo>
                    <a:pt x="3" y="17"/>
                  </a:lnTo>
                  <a:lnTo>
                    <a:pt x="4" y="15"/>
                  </a:lnTo>
                  <a:lnTo>
                    <a:pt x="5" y="13"/>
                  </a:lnTo>
                  <a:lnTo>
                    <a:pt x="6" y="11"/>
                  </a:lnTo>
                  <a:lnTo>
                    <a:pt x="8" y="9"/>
                  </a:lnTo>
                  <a:lnTo>
                    <a:pt x="9" y="7"/>
                  </a:lnTo>
                  <a:lnTo>
                    <a:pt x="11" y="5"/>
                  </a:lnTo>
                  <a:lnTo>
                    <a:pt x="13" y="4"/>
                  </a:lnTo>
                  <a:lnTo>
                    <a:pt x="16" y="3"/>
                  </a:lnTo>
                  <a:lnTo>
                    <a:pt x="19" y="2"/>
                  </a:lnTo>
                  <a:lnTo>
                    <a:pt x="22" y="1"/>
                  </a:lnTo>
                  <a:lnTo>
                    <a:pt x="25" y="0"/>
                  </a:lnTo>
                  <a:lnTo>
                    <a:pt x="29" y="0"/>
                  </a:lnTo>
                  <a:lnTo>
                    <a:pt x="31" y="0"/>
                  </a:lnTo>
                  <a:lnTo>
                    <a:pt x="34" y="1"/>
                  </a:lnTo>
                  <a:lnTo>
                    <a:pt x="36" y="1"/>
                  </a:lnTo>
                  <a:lnTo>
                    <a:pt x="39" y="1"/>
                  </a:lnTo>
                  <a:lnTo>
                    <a:pt x="41" y="2"/>
                  </a:lnTo>
                  <a:lnTo>
                    <a:pt x="43" y="3"/>
                  </a:lnTo>
                  <a:lnTo>
                    <a:pt x="46" y="4"/>
                  </a:lnTo>
                  <a:lnTo>
                    <a:pt x="48" y="5"/>
                  </a:lnTo>
                  <a:lnTo>
                    <a:pt x="50" y="6"/>
                  </a:lnTo>
                  <a:lnTo>
                    <a:pt x="52" y="8"/>
                  </a:lnTo>
                  <a:lnTo>
                    <a:pt x="54" y="10"/>
                  </a:lnTo>
                  <a:lnTo>
                    <a:pt x="55" y="12"/>
                  </a:lnTo>
                  <a:lnTo>
                    <a:pt x="56" y="15"/>
                  </a:lnTo>
                  <a:lnTo>
                    <a:pt x="57" y="18"/>
                  </a:lnTo>
                  <a:lnTo>
                    <a:pt x="58" y="21"/>
                  </a:lnTo>
                  <a:lnTo>
                    <a:pt x="58" y="25"/>
                  </a:lnTo>
                  <a:lnTo>
                    <a:pt x="42" y="25"/>
                  </a:lnTo>
                  <a:close/>
                </a:path>
              </a:pathLst>
            </a:custGeom>
            <a:solidFill>
              <a:srgbClr val="FFFFFF"/>
            </a:solidFill>
            <a:ln w="9525">
              <a:noFill/>
              <a:round/>
              <a:headEnd/>
              <a:tailEnd/>
            </a:ln>
          </p:spPr>
          <p:txBody>
            <a:bodyPr/>
            <a:lstStyle/>
            <a:p>
              <a:endParaRPr lang="en-US"/>
            </a:p>
          </p:txBody>
        </p:sp>
        <p:sp>
          <p:nvSpPr>
            <p:cNvPr id="345" name="Freeform 345"/>
            <p:cNvSpPr>
              <a:spLocks/>
            </p:cNvSpPr>
            <p:nvPr/>
          </p:nvSpPr>
          <p:spPr bwMode="auto">
            <a:xfrm>
              <a:off x="2950" y="3218"/>
              <a:ext cx="61" cy="79"/>
            </a:xfrm>
            <a:custGeom>
              <a:avLst/>
              <a:gdLst/>
              <a:ahLst/>
              <a:cxnLst>
                <a:cxn ang="0">
                  <a:pos x="41" y="23"/>
                </a:cxn>
                <a:cxn ang="0">
                  <a:pos x="40" y="21"/>
                </a:cxn>
                <a:cxn ang="0">
                  <a:pos x="39" y="18"/>
                </a:cxn>
                <a:cxn ang="0">
                  <a:pos x="37" y="16"/>
                </a:cxn>
                <a:cxn ang="0">
                  <a:pos x="33" y="15"/>
                </a:cxn>
                <a:cxn ang="0">
                  <a:pos x="28" y="15"/>
                </a:cxn>
                <a:cxn ang="0">
                  <a:pos x="24" y="16"/>
                </a:cxn>
                <a:cxn ang="0">
                  <a:pos x="22" y="17"/>
                </a:cxn>
                <a:cxn ang="0">
                  <a:pos x="20" y="19"/>
                </a:cxn>
                <a:cxn ang="0">
                  <a:pos x="19" y="21"/>
                </a:cxn>
                <a:cxn ang="0">
                  <a:pos x="19" y="23"/>
                </a:cxn>
                <a:cxn ang="0">
                  <a:pos x="23" y="27"/>
                </a:cxn>
                <a:cxn ang="0">
                  <a:pos x="32" y="30"/>
                </a:cxn>
                <a:cxn ang="0">
                  <a:pos x="44" y="33"/>
                </a:cxn>
                <a:cxn ang="0">
                  <a:pos x="54" y="38"/>
                </a:cxn>
                <a:cxn ang="0">
                  <a:pos x="60" y="48"/>
                </a:cxn>
                <a:cxn ang="0">
                  <a:pos x="60" y="60"/>
                </a:cxn>
                <a:cxn ang="0">
                  <a:pos x="56" y="68"/>
                </a:cxn>
                <a:cxn ang="0">
                  <a:pos x="50" y="74"/>
                </a:cxn>
                <a:cxn ang="0">
                  <a:pos x="43" y="77"/>
                </a:cxn>
                <a:cxn ang="0">
                  <a:pos x="36" y="78"/>
                </a:cxn>
                <a:cxn ang="0">
                  <a:pos x="29" y="78"/>
                </a:cxn>
                <a:cxn ang="0">
                  <a:pos x="20" y="77"/>
                </a:cxn>
                <a:cxn ang="0">
                  <a:pos x="13" y="74"/>
                </a:cxn>
                <a:cxn ang="0">
                  <a:pos x="6" y="70"/>
                </a:cxn>
                <a:cxn ang="0">
                  <a:pos x="2" y="63"/>
                </a:cxn>
                <a:cxn ang="0">
                  <a:pos x="0" y="53"/>
                </a:cxn>
                <a:cxn ang="0">
                  <a:pos x="18" y="55"/>
                </a:cxn>
                <a:cxn ang="0">
                  <a:pos x="19" y="58"/>
                </a:cxn>
                <a:cxn ang="0">
                  <a:pos x="21" y="61"/>
                </a:cxn>
                <a:cxn ang="0">
                  <a:pos x="24" y="62"/>
                </a:cxn>
                <a:cxn ang="0">
                  <a:pos x="28" y="63"/>
                </a:cxn>
                <a:cxn ang="0">
                  <a:pos x="34" y="64"/>
                </a:cxn>
                <a:cxn ang="0">
                  <a:pos x="38" y="63"/>
                </a:cxn>
                <a:cxn ang="0">
                  <a:pos x="40" y="61"/>
                </a:cxn>
                <a:cxn ang="0">
                  <a:pos x="42" y="60"/>
                </a:cxn>
                <a:cxn ang="0">
                  <a:pos x="43" y="58"/>
                </a:cxn>
                <a:cxn ang="0">
                  <a:pos x="43" y="56"/>
                </a:cxn>
                <a:cxn ang="0">
                  <a:pos x="39" y="51"/>
                </a:cxn>
                <a:cxn ang="0">
                  <a:pos x="30" y="48"/>
                </a:cxn>
                <a:cxn ang="0">
                  <a:pos x="19" y="45"/>
                </a:cxn>
                <a:cxn ang="0">
                  <a:pos x="8" y="40"/>
                </a:cxn>
                <a:cxn ang="0">
                  <a:pos x="2" y="30"/>
                </a:cxn>
                <a:cxn ang="0">
                  <a:pos x="2" y="21"/>
                </a:cxn>
                <a:cxn ang="0">
                  <a:pos x="4" y="15"/>
                </a:cxn>
                <a:cxn ang="0">
                  <a:pos x="8" y="9"/>
                </a:cxn>
                <a:cxn ang="0">
                  <a:pos x="13" y="4"/>
                </a:cxn>
                <a:cxn ang="0">
                  <a:pos x="22" y="1"/>
                </a:cxn>
                <a:cxn ang="0">
                  <a:pos x="31" y="0"/>
                </a:cxn>
                <a:cxn ang="0">
                  <a:pos x="39" y="1"/>
                </a:cxn>
                <a:cxn ang="0">
                  <a:pos x="46" y="4"/>
                </a:cxn>
                <a:cxn ang="0">
                  <a:pos x="52" y="8"/>
                </a:cxn>
                <a:cxn ang="0">
                  <a:pos x="56" y="15"/>
                </a:cxn>
                <a:cxn ang="0">
                  <a:pos x="59" y="25"/>
                </a:cxn>
              </a:cxnLst>
              <a:rect l="0" t="0" r="r" b="b"/>
              <a:pathLst>
                <a:path w="61" h="79">
                  <a:moveTo>
                    <a:pt x="41" y="25"/>
                  </a:moveTo>
                  <a:lnTo>
                    <a:pt x="41" y="24"/>
                  </a:lnTo>
                  <a:lnTo>
                    <a:pt x="41" y="23"/>
                  </a:lnTo>
                  <a:lnTo>
                    <a:pt x="41" y="22"/>
                  </a:lnTo>
                  <a:lnTo>
                    <a:pt x="41" y="21"/>
                  </a:lnTo>
                  <a:lnTo>
                    <a:pt x="40" y="21"/>
                  </a:lnTo>
                  <a:lnTo>
                    <a:pt x="40" y="20"/>
                  </a:lnTo>
                  <a:lnTo>
                    <a:pt x="39" y="19"/>
                  </a:lnTo>
                  <a:lnTo>
                    <a:pt x="39" y="18"/>
                  </a:lnTo>
                  <a:lnTo>
                    <a:pt x="38" y="18"/>
                  </a:lnTo>
                  <a:lnTo>
                    <a:pt x="37" y="17"/>
                  </a:lnTo>
                  <a:lnTo>
                    <a:pt x="37" y="16"/>
                  </a:lnTo>
                  <a:lnTo>
                    <a:pt x="35" y="16"/>
                  </a:lnTo>
                  <a:lnTo>
                    <a:pt x="34" y="16"/>
                  </a:lnTo>
                  <a:lnTo>
                    <a:pt x="33" y="15"/>
                  </a:lnTo>
                  <a:lnTo>
                    <a:pt x="31" y="15"/>
                  </a:lnTo>
                  <a:lnTo>
                    <a:pt x="30" y="15"/>
                  </a:lnTo>
                  <a:lnTo>
                    <a:pt x="28" y="15"/>
                  </a:lnTo>
                  <a:lnTo>
                    <a:pt x="27" y="15"/>
                  </a:lnTo>
                  <a:lnTo>
                    <a:pt x="25" y="16"/>
                  </a:lnTo>
                  <a:lnTo>
                    <a:pt x="24" y="16"/>
                  </a:lnTo>
                  <a:lnTo>
                    <a:pt x="23" y="16"/>
                  </a:lnTo>
                  <a:lnTo>
                    <a:pt x="22" y="17"/>
                  </a:lnTo>
                  <a:lnTo>
                    <a:pt x="22" y="17"/>
                  </a:lnTo>
                  <a:lnTo>
                    <a:pt x="21" y="18"/>
                  </a:lnTo>
                  <a:lnTo>
                    <a:pt x="20" y="18"/>
                  </a:lnTo>
                  <a:lnTo>
                    <a:pt x="20" y="19"/>
                  </a:lnTo>
                  <a:lnTo>
                    <a:pt x="20" y="19"/>
                  </a:lnTo>
                  <a:lnTo>
                    <a:pt x="19" y="20"/>
                  </a:lnTo>
                  <a:lnTo>
                    <a:pt x="19" y="21"/>
                  </a:lnTo>
                  <a:lnTo>
                    <a:pt x="19" y="21"/>
                  </a:lnTo>
                  <a:lnTo>
                    <a:pt x="19" y="22"/>
                  </a:lnTo>
                  <a:lnTo>
                    <a:pt x="19" y="23"/>
                  </a:lnTo>
                  <a:lnTo>
                    <a:pt x="19" y="24"/>
                  </a:lnTo>
                  <a:lnTo>
                    <a:pt x="21" y="26"/>
                  </a:lnTo>
                  <a:lnTo>
                    <a:pt x="23" y="27"/>
                  </a:lnTo>
                  <a:lnTo>
                    <a:pt x="26" y="28"/>
                  </a:lnTo>
                  <a:lnTo>
                    <a:pt x="29" y="29"/>
                  </a:lnTo>
                  <a:lnTo>
                    <a:pt x="32" y="30"/>
                  </a:lnTo>
                  <a:lnTo>
                    <a:pt x="36" y="31"/>
                  </a:lnTo>
                  <a:lnTo>
                    <a:pt x="40" y="32"/>
                  </a:lnTo>
                  <a:lnTo>
                    <a:pt x="44" y="33"/>
                  </a:lnTo>
                  <a:lnTo>
                    <a:pt x="47" y="34"/>
                  </a:lnTo>
                  <a:lnTo>
                    <a:pt x="51" y="36"/>
                  </a:lnTo>
                  <a:lnTo>
                    <a:pt x="54" y="38"/>
                  </a:lnTo>
                  <a:lnTo>
                    <a:pt x="57" y="41"/>
                  </a:lnTo>
                  <a:lnTo>
                    <a:pt x="59" y="44"/>
                  </a:lnTo>
                  <a:lnTo>
                    <a:pt x="60" y="48"/>
                  </a:lnTo>
                  <a:lnTo>
                    <a:pt x="61" y="53"/>
                  </a:lnTo>
                  <a:lnTo>
                    <a:pt x="60" y="57"/>
                  </a:lnTo>
                  <a:lnTo>
                    <a:pt x="60" y="60"/>
                  </a:lnTo>
                  <a:lnTo>
                    <a:pt x="59" y="63"/>
                  </a:lnTo>
                  <a:lnTo>
                    <a:pt x="58" y="66"/>
                  </a:lnTo>
                  <a:lnTo>
                    <a:pt x="56" y="68"/>
                  </a:lnTo>
                  <a:lnTo>
                    <a:pt x="54" y="71"/>
                  </a:lnTo>
                  <a:lnTo>
                    <a:pt x="52" y="72"/>
                  </a:lnTo>
                  <a:lnTo>
                    <a:pt x="50" y="74"/>
                  </a:lnTo>
                  <a:lnTo>
                    <a:pt x="48" y="75"/>
                  </a:lnTo>
                  <a:lnTo>
                    <a:pt x="45" y="76"/>
                  </a:lnTo>
                  <a:lnTo>
                    <a:pt x="43" y="77"/>
                  </a:lnTo>
                  <a:lnTo>
                    <a:pt x="41" y="77"/>
                  </a:lnTo>
                  <a:lnTo>
                    <a:pt x="38" y="78"/>
                  </a:lnTo>
                  <a:lnTo>
                    <a:pt x="36" y="78"/>
                  </a:lnTo>
                  <a:lnTo>
                    <a:pt x="34" y="78"/>
                  </a:lnTo>
                  <a:lnTo>
                    <a:pt x="32" y="79"/>
                  </a:lnTo>
                  <a:lnTo>
                    <a:pt x="29" y="78"/>
                  </a:lnTo>
                  <a:lnTo>
                    <a:pt x="26" y="78"/>
                  </a:lnTo>
                  <a:lnTo>
                    <a:pt x="23" y="78"/>
                  </a:lnTo>
                  <a:lnTo>
                    <a:pt x="20" y="77"/>
                  </a:lnTo>
                  <a:lnTo>
                    <a:pt x="18" y="76"/>
                  </a:lnTo>
                  <a:lnTo>
                    <a:pt x="15" y="76"/>
                  </a:lnTo>
                  <a:lnTo>
                    <a:pt x="13" y="74"/>
                  </a:lnTo>
                  <a:lnTo>
                    <a:pt x="10" y="73"/>
                  </a:lnTo>
                  <a:lnTo>
                    <a:pt x="8" y="71"/>
                  </a:lnTo>
                  <a:lnTo>
                    <a:pt x="6" y="70"/>
                  </a:lnTo>
                  <a:lnTo>
                    <a:pt x="4" y="68"/>
                  </a:lnTo>
                  <a:lnTo>
                    <a:pt x="3" y="65"/>
                  </a:lnTo>
                  <a:lnTo>
                    <a:pt x="2" y="63"/>
                  </a:lnTo>
                  <a:lnTo>
                    <a:pt x="1" y="60"/>
                  </a:lnTo>
                  <a:lnTo>
                    <a:pt x="0" y="56"/>
                  </a:lnTo>
                  <a:lnTo>
                    <a:pt x="0" y="53"/>
                  </a:lnTo>
                  <a:lnTo>
                    <a:pt x="18" y="53"/>
                  </a:lnTo>
                  <a:lnTo>
                    <a:pt x="18" y="54"/>
                  </a:lnTo>
                  <a:lnTo>
                    <a:pt x="18" y="55"/>
                  </a:lnTo>
                  <a:lnTo>
                    <a:pt x="18" y="56"/>
                  </a:lnTo>
                  <a:lnTo>
                    <a:pt x="18" y="57"/>
                  </a:lnTo>
                  <a:lnTo>
                    <a:pt x="19" y="58"/>
                  </a:lnTo>
                  <a:lnTo>
                    <a:pt x="19" y="59"/>
                  </a:lnTo>
                  <a:lnTo>
                    <a:pt x="20" y="60"/>
                  </a:lnTo>
                  <a:lnTo>
                    <a:pt x="21" y="61"/>
                  </a:lnTo>
                  <a:lnTo>
                    <a:pt x="22" y="61"/>
                  </a:lnTo>
                  <a:lnTo>
                    <a:pt x="23" y="62"/>
                  </a:lnTo>
                  <a:lnTo>
                    <a:pt x="24" y="62"/>
                  </a:lnTo>
                  <a:lnTo>
                    <a:pt x="25" y="63"/>
                  </a:lnTo>
                  <a:lnTo>
                    <a:pt x="27" y="63"/>
                  </a:lnTo>
                  <a:lnTo>
                    <a:pt x="28" y="63"/>
                  </a:lnTo>
                  <a:lnTo>
                    <a:pt x="30" y="64"/>
                  </a:lnTo>
                  <a:lnTo>
                    <a:pt x="32" y="64"/>
                  </a:lnTo>
                  <a:lnTo>
                    <a:pt x="34" y="64"/>
                  </a:lnTo>
                  <a:lnTo>
                    <a:pt x="35" y="63"/>
                  </a:lnTo>
                  <a:lnTo>
                    <a:pt x="36" y="63"/>
                  </a:lnTo>
                  <a:lnTo>
                    <a:pt x="38" y="63"/>
                  </a:lnTo>
                  <a:lnTo>
                    <a:pt x="39" y="63"/>
                  </a:lnTo>
                  <a:lnTo>
                    <a:pt x="39" y="62"/>
                  </a:lnTo>
                  <a:lnTo>
                    <a:pt x="40" y="61"/>
                  </a:lnTo>
                  <a:lnTo>
                    <a:pt x="41" y="61"/>
                  </a:lnTo>
                  <a:lnTo>
                    <a:pt x="41" y="60"/>
                  </a:lnTo>
                  <a:lnTo>
                    <a:pt x="42" y="60"/>
                  </a:lnTo>
                  <a:lnTo>
                    <a:pt x="42" y="59"/>
                  </a:lnTo>
                  <a:lnTo>
                    <a:pt x="43" y="58"/>
                  </a:lnTo>
                  <a:lnTo>
                    <a:pt x="43" y="58"/>
                  </a:lnTo>
                  <a:lnTo>
                    <a:pt x="43" y="57"/>
                  </a:lnTo>
                  <a:lnTo>
                    <a:pt x="43" y="57"/>
                  </a:lnTo>
                  <a:lnTo>
                    <a:pt x="43" y="56"/>
                  </a:lnTo>
                  <a:lnTo>
                    <a:pt x="43" y="54"/>
                  </a:lnTo>
                  <a:lnTo>
                    <a:pt x="41" y="52"/>
                  </a:lnTo>
                  <a:lnTo>
                    <a:pt x="39" y="51"/>
                  </a:lnTo>
                  <a:lnTo>
                    <a:pt x="37" y="50"/>
                  </a:lnTo>
                  <a:lnTo>
                    <a:pt x="34" y="49"/>
                  </a:lnTo>
                  <a:lnTo>
                    <a:pt x="30" y="48"/>
                  </a:lnTo>
                  <a:lnTo>
                    <a:pt x="26" y="47"/>
                  </a:lnTo>
                  <a:lnTo>
                    <a:pt x="23" y="46"/>
                  </a:lnTo>
                  <a:lnTo>
                    <a:pt x="19" y="45"/>
                  </a:lnTo>
                  <a:lnTo>
                    <a:pt x="15" y="44"/>
                  </a:lnTo>
                  <a:lnTo>
                    <a:pt x="12" y="42"/>
                  </a:lnTo>
                  <a:lnTo>
                    <a:pt x="8" y="40"/>
                  </a:lnTo>
                  <a:lnTo>
                    <a:pt x="6" y="37"/>
                  </a:lnTo>
                  <a:lnTo>
                    <a:pt x="4" y="34"/>
                  </a:lnTo>
                  <a:lnTo>
                    <a:pt x="2" y="30"/>
                  </a:lnTo>
                  <a:lnTo>
                    <a:pt x="2" y="25"/>
                  </a:lnTo>
                  <a:lnTo>
                    <a:pt x="2" y="23"/>
                  </a:lnTo>
                  <a:lnTo>
                    <a:pt x="2" y="21"/>
                  </a:lnTo>
                  <a:lnTo>
                    <a:pt x="3" y="19"/>
                  </a:lnTo>
                  <a:lnTo>
                    <a:pt x="3" y="17"/>
                  </a:lnTo>
                  <a:lnTo>
                    <a:pt x="4" y="15"/>
                  </a:lnTo>
                  <a:lnTo>
                    <a:pt x="5" y="13"/>
                  </a:lnTo>
                  <a:lnTo>
                    <a:pt x="6" y="11"/>
                  </a:lnTo>
                  <a:lnTo>
                    <a:pt x="8" y="9"/>
                  </a:lnTo>
                  <a:lnTo>
                    <a:pt x="9" y="7"/>
                  </a:lnTo>
                  <a:lnTo>
                    <a:pt x="11" y="5"/>
                  </a:lnTo>
                  <a:lnTo>
                    <a:pt x="13" y="4"/>
                  </a:lnTo>
                  <a:lnTo>
                    <a:pt x="16" y="3"/>
                  </a:lnTo>
                  <a:lnTo>
                    <a:pt x="19" y="2"/>
                  </a:lnTo>
                  <a:lnTo>
                    <a:pt x="22" y="1"/>
                  </a:lnTo>
                  <a:lnTo>
                    <a:pt x="25" y="0"/>
                  </a:lnTo>
                  <a:lnTo>
                    <a:pt x="29" y="0"/>
                  </a:lnTo>
                  <a:lnTo>
                    <a:pt x="31" y="0"/>
                  </a:lnTo>
                  <a:lnTo>
                    <a:pt x="34" y="1"/>
                  </a:lnTo>
                  <a:lnTo>
                    <a:pt x="36" y="1"/>
                  </a:lnTo>
                  <a:lnTo>
                    <a:pt x="39" y="1"/>
                  </a:lnTo>
                  <a:lnTo>
                    <a:pt x="41" y="2"/>
                  </a:lnTo>
                  <a:lnTo>
                    <a:pt x="44" y="3"/>
                  </a:lnTo>
                  <a:lnTo>
                    <a:pt x="46" y="4"/>
                  </a:lnTo>
                  <a:lnTo>
                    <a:pt x="48" y="5"/>
                  </a:lnTo>
                  <a:lnTo>
                    <a:pt x="50" y="6"/>
                  </a:lnTo>
                  <a:lnTo>
                    <a:pt x="52" y="8"/>
                  </a:lnTo>
                  <a:lnTo>
                    <a:pt x="54" y="10"/>
                  </a:lnTo>
                  <a:lnTo>
                    <a:pt x="55" y="12"/>
                  </a:lnTo>
                  <a:lnTo>
                    <a:pt x="56" y="15"/>
                  </a:lnTo>
                  <a:lnTo>
                    <a:pt x="57" y="18"/>
                  </a:lnTo>
                  <a:lnTo>
                    <a:pt x="58" y="21"/>
                  </a:lnTo>
                  <a:lnTo>
                    <a:pt x="59" y="25"/>
                  </a:lnTo>
                  <a:lnTo>
                    <a:pt x="41" y="25"/>
                  </a:lnTo>
                  <a:close/>
                </a:path>
              </a:pathLst>
            </a:custGeom>
            <a:solidFill>
              <a:srgbClr val="FFFFFF"/>
            </a:solidFill>
            <a:ln w="9525">
              <a:noFill/>
              <a:round/>
              <a:headEnd/>
              <a:tailEnd/>
            </a:ln>
          </p:spPr>
          <p:txBody>
            <a:bodyPr/>
            <a:lstStyle/>
            <a:p>
              <a:endParaRPr lang="en-US"/>
            </a:p>
          </p:txBody>
        </p:sp>
        <p:sp>
          <p:nvSpPr>
            <p:cNvPr id="346" name="Freeform 346"/>
            <p:cNvSpPr>
              <a:spLocks noEditPoints="1"/>
            </p:cNvSpPr>
            <p:nvPr/>
          </p:nvSpPr>
          <p:spPr bwMode="auto">
            <a:xfrm>
              <a:off x="3018" y="3218"/>
              <a:ext cx="63" cy="79"/>
            </a:xfrm>
            <a:custGeom>
              <a:avLst/>
              <a:gdLst/>
              <a:ahLst/>
              <a:cxnLst>
                <a:cxn ang="0">
                  <a:pos x="60" y="61"/>
                </a:cxn>
                <a:cxn ang="0">
                  <a:pos x="55" y="68"/>
                </a:cxn>
                <a:cxn ang="0">
                  <a:pos x="50" y="73"/>
                </a:cxn>
                <a:cxn ang="0">
                  <a:pos x="44" y="77"/>
                </a:cxn>
                <a:cxn ang="0">
                  <a:pos x="37" y="78"/>
                </a:cxn>
                <a:cxn ang="0">
                  <a:pos x="30" y="78"/>
                </a:cxn>
                <a:cxn ang="0">
                  <a:pos x="20" y="76"/>
                </a:cxn>
                <a:cxn ang="0">
                  <a:pos x="12" y="72"/>
                </a:cxn>
                <a:cxn ang="0">
                  <a:pos x="6" y="64"/>
                </a:cxn>
                <a:cxn ang="0">
                  <a:pos x="2" y="53"/>
                </a:cxn>
                <a:cxn ang="0">
                  <a:pos x="0" y="38"/>
                </a:cxn>
                <a:cxn ang="0">
                  <a:pos x="0" y="31"/>
                </a:cxn>
                <a:cxn ang="0">
                  <a:pos x="3" y="22"/>
                </a:cxn>
                <a:cxn ang="0">
                  <a:pos x="7" y="13"/>
                </a:cxn>
                <a:cxn ang="0">
                  <a:pos x="15" y="5"/>
                </a:cxn>
                <a:cxn ang="0">
                  <a:pos x="27" y="1"/>
                </a:cxn>
                <a:cxn ang="0">
                  <a:pos x="37" y="1"/>
                </a:cxn>
                <a:cxn ang="0">
                  <a:pos x="45" y="3"/>
                </a:cxn>
                <a:cxn ang="0">
                  <a:pos x="52" y="8"/>
                </a:cxn>
                <a:cxn ang="0">
                  <a:pos x="58" y="17"/>
                </a:cxn>
                <a:cxn ang="0">
                  <a:pos x="62" y="30"/>
                </a:cxn>
                <a:cxn ang="0">
                  <a:pos x="63" y="45"/>
                </a:cxn>
                <a:cxn ang="0">
                  <a:pos x="18" y="47"/>
                </a:cxn>
                <a:cxn ang="0">
                  <a:pos x="18" y="51"/>
                </a:cxn>
                <a:cxn ang="0">
                  <a:pos x="20" y="56"/>
                </a:cxn>
                <a:cxn ang="0">
                  <a:pos x="23" y="60"/>
                </a:cxn>
                <a:cxn ang="0">
                  <a:pos x="28" y="62"/>
                </a:cxn>
                <a:cxn ang="0">
                  <a:pos x="34" y="63"/>
                </a:cxn>
                <a:cxn ang="0">
                  <a:pos x="36" y="62"/>
                </a:cxn>
                <a:cxn ang="0">
                  <a:pos x="39" y="61"/>
                </a:cxn>
                <a:cxn ang="0">
                  <a:pos x="41" y="60"/>
                </a:cxn>
                <a:cxn ang="0">
                  <a:pos x="43" y="58"/>
                </a:cxn>
                <a:cxn ang="0">
                  <a:pos x="44" y="55"/>
                </a:cxn>
                <a:cxn ang="0">
                  <a:pos x="45" y="30"/>
                </a:cxn>
                <a:cxn ang="0">
                  <a:pos x="43" y="24"/>
                </a:cxn>
                <a:cxn ang="0">
                  <a:pos x="41" y="21"/>
                </a:cxn>
                <a:cxn ang="0">
                  <a:pos x="38" y="18"/>
                </a:cxn>
                <a:cxn ang="0">
                  <a:pos x="35" y="17"/>
                </a:cxn>
                <a:cxn ang="0">
                  <a:pos x="31" y="16"/>
                </a:cxn>
                <a:cxn ang="0">
                  <a:pos x="27" y="17"/>
                </a:cxn>
                <a:cxn ang="0">
                  <a:pos x="24" y="19"/>
                </a:cxn>
                <a:cxn ang="0">
                  <a:pos x="21" y="22"/>
                </a:cxn>
                <a:cxn ang="0">
                  <a:pos x="19" y="26"/>
                </a:cxn>
                <a:cxn ang="0">
                  <a:pos x="18" y="30"/>
                </a:cxn>
              </a:cxnLst>
              <a:rect l="0" t="0" r="r" b="b"/>
              <a:pathLst>
                <a:path w="63" h="79">
                  <a:moveTo>
                    <a:pt x="62" y="55"/>
                  </a:moveTo>
                  <a:lnTo>
                    <a:pt x="61" y="58"/>
                  </a:lnTo>
                  <a:lnTo>
                    <a:pt x="60" y="61"/>
                  </a:lnTo>
                  <a:lnTo>
                    <a:pt x="59" y="64"/>
                  </a:lnTo>
                  <a:lnTo>
                    <a:pt x="57" y="66"/>
                  </a:lnTo>
                  <a:lnTo>
                    <a:pt x="55" y="68"/>
                  </a:lnTo>
                  <a:lnTo>
                    <a:pt x="54" y="70"/>
                  </a:lnTo>
                  <a:lnTo>
                    <a:pt x="52" y="72"/>
                  </a:lnTo>
                  <a:lnTo>
                    <a:pt x="50" y="73"/>
                  </a:lnTo>
                  <a:lnTo>
                    <a:pt x="48" y="75"/>
                  </a:lnTo>
                  <a:lnTo>
                    <a:pt x="46" y="76"/>
                  </a:lnTo>
                  <a:lnTo>
                    <a:pt x="44" y="77"/>
                  </a:lnTo>
                  <a:lnTo>
                    <a:pt x="42" y="77"/>
                  </a:lnTo>
                  <a:lnTo>
                    <a:pt x="39" y="78"/>
                  </a:lnTo>
                  <a:lnTo>
                    <a:pt x="37" y="78"/>
                  </a:lnTo>
                  <a:lnTo>
                    <a:pt x="35" y="78"/>
                  </a:lnTo>
                  <a:lnTo>
                    <a:pt x="33" y="79"/>
                  </a:lnTo>
                  <a:lnTo>
                    <a:pt x="30" y="78"/>
                  </a:lnTo>
                  <a:lnTo>
                    <a:pt x="26" y="78"/>
                  </a:lnTo>
                  <a:lnTo>
                    <a:pt x="23" y="77"/>
                  </a:lnTo>
                  <a:lnTo>
                    <a:pt x="20" y="76"/>
                  </a:lnTo>
                  <a:lnTo>
                    <a:pt x="17" y="75"/>
                  </a:lnTo>
                  <a:lnTo>
                    <a:pt x="14" y="74"/>
                  </a:lnTo>
                  <a:lnTo>
                    <a:pt x="12" y="72"/>
                  </a:lnTo>
                  <a:lnTo>
                    <a:pt x="9" y="70"/>
                  </a:lnTo>
                  <a:lnTo>
                    <a:pt x="7" y="67"/>
                  </a:lnTo>
                  <a:lnTo>
                    <a:pt x="6" y="64"/>
                  </a:lnTo>
                  <a:lnTo>
                    <a:pt x="4" y="61"/>
                  </a:lnTo>
                  <a:lnTo>
                    <a:pt x="3" y="57"/>
                  </a:lnTo>
                  <a:lnTo>
                    <a:pt x="2" y="53"/>
                  </a:lnTo>
                  <a:lnTo>
                    <a:pt x="1" y="49"/>
                  </a:lnTo>
                  <a:lnTo>
                    <a:pt x="0" y="43"/>
                  </a:lnTo>
                  <a:lnTo>
                    <a:pt x="0" y="38"/>
                  </a:lnTo>
                  <a:lnTo>
                    <a:pt x="0" y="36"/>
                  </a:lnTo>
                  <a:lnTo>
                    <a:pt x="0" y="34"/>
                  </a:lnTo>
                  <a:lnTo>
                    <a:pt x="0" y="31"/>
                  </a:lnTo>
                  <a:lnTo>
                    <a:pt x="1" y="28"/>
                  </a:lnTo>
                  <a:lnTo>
                    <a:pt x="2" y="25"/>
                  </a:lnTo>
                  <a:lnTo>
                    <a:pt x="3" y="22"/>
                  </a:lnTo>
                  <a:lnTo>
                    <a:pt x="4" y="19"/>
                  </a:lnTo>
                  <a:lnTo>
                    <a:pt x="5" y="16"/>
                  </a:lnTo>
                  <a:lnTo>
                    <a:pt x="7" y="13"/>
                  </a:lnTo>
                  <a:lnTo>
                    <a:pt x="9" y="10"/>
                  </a:lnTo>
                  <a:lnTo>
                    <a:pt x="12" y="7"/>
                  </a:lnTo>
                  <a:lnTo>
                    <a:pt x="15" y="5"/>
                  </a:lnTo>
                  <a:lnTo>
                    <a:pt x="18" y="3"/>
                  </a:lnTo>
                  <a:lnTo>
                    <a:pt x="22" y="2"/>
                  </a:lnTo>
                  <a:lnTo>
                    <a:pt x="27" y="1"/>
                  </a:lnTo>
                  <a:lnTo>
                    <a:pt x="32" y="0"/>
                  </a:lnTo>
                  <a:lnTo>
                    <a:pt x="34" y="0"/>
                  </a:lnTo>
                  <a:lnTo>
                    <a:pt x="37" y="1"/>
                  </a:lnTo>
                  <a:lnTo>
                    <a:pt x="39" y="1"/>
                  </a:lnTo>
                  <a:lnTo>
                    <a:pt x="42" y="2"/>
                  </a:lnTo>
                  <a:lnTo>
                    <a:pt x="45" y="3"/>
                  </a:lnTo>
                  <a:lnTo>
                    <a:pt x="47" y="4"/>
                  </a:lnTo>
                  <a:lnTo>
                    <a:pt x="50" y="6"/>
                  </a:lnTo>
                  <a:lnTo>
                    <a:pt x="52" y="8"/>
                  </a:lnTo>
                  <a:lnTo>
                    <a:pt x="54" y="11"/>
                  </a:lnTo>
                  <a:lnTo>
                    <a:pt x="56" y="13"/>
                  </a:lnTo>
                  <a:lnTo>
                    <a:pt x="58" y="17"/>
                  </a:lnTo>
                  <a:lnTo>
                    <a:pt x="60" y="21"/>
                  </a:lnTo>
                  <a:lnTo>
                    <a:pt x="61" y="25"/>
                  </a:lnTo>
                  <a:lnTo>
                    <a:pt x="62" y="30"/>
                  </a:lnTo>
                  <a:lnTo>
                    <a:pt x="62" y="35"/>
                  </a:lnTo>
                  <a:lnTo>
                    <a:pt x="63" y="41"/>
                  </a:lnTo>
                  <a:lnTo>
                    <a:pt x="63" y="45"/>
                  </a:lnTo>
                  <a:lnTo>
                    <a:pt x="18" y="45"/>
                  </a:lnTo>
                  <a:lnTo>
                    <a:pt x="18" y="46"/>
                  </a:lnTo>
                  <a:lnTo>
                    <a:pt x="18" y="47"/>
                  </a:lnTo>
                  <a:lnTo>
                    <a:pt x="18" y="49"/>
                  </a:lnTo>
                  <a:lnTo>
                    <a:pt x="18" y="50"/>
                  </a:lnTo>
                  <a:lnTo>
                    <a:pt x="18" y="51"/>
                  </a:lnTo>
                  <a:lnTo>
                    <a:pt x="19" y="53"/>
                  </a:lnTo>
                  <a:lnTo>
                    <a:pt x="19" y="54"/>
                  </a:lnTo>
                  <a:lnTo>
                    <a:pt x="20" y="56"/>
                  </a:lnTo>
                  <a:lnTo>
                    <a:pt x="21" y="57"/>
                  </a:lnTo>
                  <a:lnTo>
                    <a:pt x="22" y="59"/>
                  </a:lnTo>
                  <a:lnTo>
                    <a:pt x="23" y="60"/>
                  </a:lnTo>
                  <a:lnTo>
                    <a:pt x="25" y="61"/>
                  </a:lnTo>
                  <a:lnTo>
                    <a:pt x="26" y="62"/>
                  </a:lnTo>
                  <a:lnTo>
                    <a:pt x="28" y="62"/>
                  </a:lnTo>
                  <a:lnTo>
                    <a:pt x="30" y="63"/>
                  </a:lnTo>
                  <a:lnTo>
                    <a:pt x="33" y="63"/>
                  </a:lnTo>
                  <a:lnTo>
                    <a:pt x="34" y="63"/>
                  </a:lnTo>
                  <a:lnTo>
                    <a:pt x="35" y="63"/>
                  </a:lnTo>
                  <a:lnTo>
                    <a:pt x="36" y="63"/>
                  </a:lnTo>
                  <a:lnTo>
                    <a:pt x="36" y="62"/>
                  </a:lnTo>
                  <a:lnTo>
                    <a:pt x="37" y="62"/>
                  </a:lnTo>
                  <a:lnTo>
                    <a:pt x="38" y="62"/>
                  </a:lnTo>
                  <a:lnTo>
                    <a:pt x="39" y="61"/>
                  </a:lnTo>
                  <a:lnTo>
                    <a:pt x="40" y="61"/>
                  </a:lnTo>
                  <a:lnTo>
                    <a:pt x="41" y="60"/>
                  </a:lnTo>
                  <a:lnTo>
                    <a:pt x="41" y="60"/>
                  </a:lnTo>
                  <a:lnTo>
                    <a:pt x="42" y="59"/>
                  </a:lnTo>
                  <a:lnTo>
                    <a:pt x="42" y="58"/>
                  </a:lnTo>
                  <a:lnTo>
                    <a:pt x="43" y="58"/>
                  </a:lnTo>
                  <a:lnTo>
                    <a:pt x="43" y="57"/>
                  </a:lnTo>
                  <a:lnTo>
                    <a:pt x="44" y="56"/>
                  </a:lnTo>
                  <a:lnTo>
                    <a:pt x="44" y="55"/>
                  </a:lnTo>
                  <a:lnTo>
                    <a:pt x="62" y="55"/>
                  </a:lnTo>
                  <a:close/>
                  <a:moveTo>
                    <a:pt x="45" y="32"/>
                  </a:moveTo>
                  <a:lnTo>
                    <a:pt x="45" y="30"/>
                  </a:lnTo>
                  <a:lnTo>
                    <a:pt x="44" y="28"/>
                  </a:lnTo>
                  <a:lnTo>
                    <a:pt x="44" y="26"/>
                  </a:lnTo>
                  <a:lnTo>
                    <a:pt x="43" y="24"/>
                  </a:lnTo>
                  <a:lnTo>
                    <a:pt x="42" y="23"/>
                  </a:lnTo>
                  <a:lnTo>
                    <a:pt x="42" y="22"/>
                  </a:lnTo>
                  <a:lnTo>
                    <a:pt x="41" y="21"/>
                  </a:lnTo>
                  <a:lnTo>
                    <a:pt x="40" y="20"/>
                  </a:lnTo>
                  <a:lnTo>
                    <a:pt x="39" y="19"/>
                  </a:lnTo>
                  <a:lnTo>
                    <a:pt x="38" y="18"/>
                  </a:lnTo>
                  <a:lnTo>
                    <a:pt x="37" y="18"/>
                  </a:lnTo>
                  <a:lnTo>
                    <a:pt x="36" y="17"/>
                  </a:lnTo>
                  <a:lnTo>
                    <a:pt x="35" y="17"/>
                  </a:lnTo>
                  <a:lnTo>
                    <a:pt x="33" y="16"/>
                  </a:lnTo>
                  <a:lnTo>
                    <a:pt x="32" y="16"/>
                  </a:lnTo>
                  <a:lnTo>
                    <a:pt x="31" y="16"/>
                  </a:lnTo>
                  <a:lnTo>
                    <a:pt x="30" y="16"/>
                  </a:lnTo>
                  <a:lnTo>
                    <a:pt x="28" y="17"/>
                  </a:lnTo>
                  <a:lnTo>
                    <a:pt x="27" y="17"/>
                  </a:lnTo>
                  <a:lnTo>
                    <a:pt x="26" y="18"/>
                  </a:lnTo>
                  <a:lnTo>
                    <a:pt x="25" y="18"/>
                  </a:lnTo>
                  <a:lnTo>
                    <a:pt x="24" y="19"/>
                  </a:lnTo>
                  <a:lnTo>
                    <a:pt x="23" y="20"/>
                  </a:lnTo>
                  <a:lnTo>
                    <a:pt x="22" y="21"/>
                  </a:lnTo>
                  <a:lnTo>
                    <a:pt x="21" y="22"/>
                  </a:lnTo>
                  <a:lnTo>
                    <a:pt x="21" y="23"/>
                  </a:lnTo>
                  <a:lnTo>
                    <a:pt x="20" y="24"/>
                  </a:lnTo>
                  <a:lnTo>
                    <a:pt x="19" y="26"/>
                  </a:lnTo>
                  <a:lnTo>
                    <a:pt x="19" y="27"/>
                  </a:lnTo>
                  <a:lnTo>
                    <a:pt x="18" y="29"/>
                  </a:lnTo>
                  <a:lnTo>
                    <a:pt x="18" y="30"/>
                  </a:lnTo>
                  <a:lnTo>
                    <a:pt x="18" y="32"/>
                  </a:lnTo>
                  <a:lnTo>
                    <a:pt x="45" y="32"/>
                  </a:lnTo>
                  <a:close/>
                </a:path>
              </a:pathLst>
            </a:custGeom>
            <a:solidFill>
              <a:srgbClr val="FFFFFF"/>
            </a:solidFill>
            <a:ln w="9525">
              <a:noFill/>
              <a:round/>
              <a:headEnd/>
              <a:tailEnd/>
            </a:ln>
          </p:spPr>
          <p:txBody>
            <a:bodyPr/>
            <a:lstStyle/>
            <a:p>
              <a:endParaRPr lang="en-US"/>
            </a:p>
          </p:txBody>
        </p:sp>
        <p:sp>
          <p:nvSpPr>
            <p:cNvPr id="347" name="Freeform 347"/>
            <p:cNvSpPr>
              <a:spLocks/>
            </p:cNvSpPr>
            <p:nvPr/>
          </p:nvSpPr>
          <p:spPr bwMode="auto">
            <a:xfrm>
              <a:off x="3088" y="3218"/>
              <a:ext cx="61" cy="79"/>
            </a:xfrm>
            <a:custGeom>
              <a:avLst/>
              <a:gdLst/>
              <a:ahLst/>
              <a:cxnLst>
                <a:cxn ang="0">
                  <a:pos x="41" y="23"/>
                </a:cxn>
                <a:cxn ang="0">
                  <a:pos x="41" y="21"/>
                </a:cxn>
                <a:cxn ang="0">
                  <a:pos x="39" y="18"/>
                </a:cxn>
                <a:cxn ang="0">
                  <a:pos x="37" y="16"/>
                </a:cxn>
                <a:cxn ang="0">
                  <a:pos x="33" y="15"/>
                </a:cxn>
                <a:cxn ang="0">
                  <a:pos x="28" y="15"/>
                </a:cxn>
                <a:cxn ang="0">
                  <a:pos x="24" y="16"/>
                </a:cxn>
                <a:cxn ang="0">
                  <a:pos x="22" y="17"/>
                </a:cxn>
                <a:cxn ang="0">
                  <a:pos x="20" y="19"/>
                </a:cxn>
                <a:cxn ang="0">
                  <a:pos x="20" y="21"/>
                </a:cxn>
                <a:cxn ang="0">
                  <a:pos x="19" y="23"/>
                </a:cxn>
                <a:cxn ang="0">
                  <a:pos x="23" y="27"/>
                </a:cxn>
                <a:cxn ang="0">
                  <a:pos x="32" y="30"/>
                </a:cxn>
                <a:cxn ang="0">
                  <a:pos x="44" y="33"/>
                </a:cxn>
                <a:cxn ang="0">
                  <a:pos x="54" y="38"/>
                </a:cxn>
                <a:cxn ang="0">
                  <a:pos x="60" y="48"/>
                </a:cxn>
                <a:cxn ang="0">
                  <a:pos x="60" y="60"/>
                </a:cxn>
                <a:cxn ang="0">
                  <a:pos x="56" y="68"/>
                </a:cxn>
                <a:cxn ang="0">
                  <a:pos x="50" y="74"/>
                </a:cxn>
                <a:cxn ang="0">
                  <a:pos x="43" y="77"/>
                </a:cxn>
                <a:cxn ang="0">
                  <a:pos x="36" y="78"/>
                </a:cxn>
                <a:cxn ang="0">
                  <a:pos x="29" y="78"/>
                </a:cxn>
                <a:cxn ang="0">
                  <a:pos x="21" y="77"/>
                </a:cxn>
                <a:cxn ang="0">
                  <a:pos x="13" y="74"/>
                </a:cxn>
                <a:cxn ang="0">
                  <a:pos x="6" y="70"/>
                </a:cxn>
                <a:cxn ang="0">
                  <a:pos x="2" y="63"/>
                </a:cxn>
                <a:cxn ang="0">
                  <a:pos x="0" y="53"/>
                </a:cxn>
                <a:cxn ang="0">
                  <a:pos x="18" y="55"/>
                </a:cxn>
                <a:cxn ang="0">
                  <a:pos x="19" y="58"/>
                </a:cxn>
                <a:cxn ang="0">
                  <a:pos x="21" y="61"/>
                </a:cxn>
                <a:cxn ang="0">
                  <a:pos x="24" y="62"/>
                </a:cxn>
                <a:cxn ang="0">
                  <a:pos x="29" y="63"/>
                </a:cxn>
                <a:cxn ang="0">
                  <a:pos x="34" y="64"/>
                </a:cxn>
                <a:cxn ang="0">
                  <a:pos x="38" y="63"/>
                </a:cxn>
                <a:cxn ang="0">
                  <a:pos x="41" y="61"/>
                </a:cxn>
                <a:cxn ang="0">
                  <a:pos x="42" y="60"/>
                </a:cxn>
                <a:cxn ang="0">
                  <a:pos x="43" y="58"/>
                </a:cxn>
                <a:cxn ang="0">
                  <a:pos x="43" y="56"/>
                </a:cxn>
                <a:cxn ang="0">
                  <a:pos x="40" y="51"/>
                </a:cxn>
                <a:cxn ang="0">
                  <a:pos x="30" y="48"/>
                </a:cxn>
                <a:cxn ang="0">
                  <a:pos x="19" y="45"/>
                </a:cxn>
                <a:cxn ang="0">
                  <a:pos x="9" y="40"/>
                </a:cxn>
                <a:cxn ang="0">
                  <a:pos x="3" y="30"/>
                </a:cxn>
                <a:cxn ang="0">
                  <a:pos x="3" y="21"/>
                </a:cxn>
                <a:cxn ang="0">
                  <a:pos x="4" y="15"/>
                </a:cxn>
                <a:cxn ang="0">
                  <a:pos x="8" y="9"/>
                </a:cxn>
                <a:cxn ang="0">
                  <a:pos x="14" y="4"/>
                </a:cxn>
                <a:cxn ang="0">
                  <a:pos x="22" y="1"/>
                </a:cxn>
                <a:cxn ang="0">
                  <a:pos x="32" y="0"/>
                </a:cxn>
                <a:cxn ang="0">
                  <a:pos x="39" y="1"/>
                </a:cxn>
                <a:cxn ang="0">
                  <a:pos x="46" y="4"/>
                </a:cxn>
                <a:cxn ang="0">
                  <a:pos x="52" y="8"/>
                </a:cxn>
                <a:cxn ang="0">
                  <a:pos x="57" y="15"/>
                </a:cxn>
                <a:cxn ang="0">
                  <a:pos x="59" y="25"/>
                </a:cxn>
              </a:cxnLst>
              <a:rect l="0" t="0" r="r" b="b"/>
              <a:pathLst>
                <a:path w="61" h="79">
                  <a:moveTo>
                    <a:pt x="42" y="25"/>
                  </a:moveTo>
                  <a:lnTo>
                    <a:pt x="42" y="24"/>
                  </a:lnTo>
                  <a:lnTo>
                    <a:pt x="41" y="23"/>
                  </a:lnTo>
                  <a:lnTo>
                    <a:pt x="41" y="22"/>
                  </a:lnTo>
                  <a:lnTo>
                    <a:pt x="41" y="21"/>
                  </a:lnTo>
                  <a:lnTo>
                    <a:pt x="41" y="21"/>
                  </a:lnTo>
                  <a:lnTo>
                    <a:pt x="40" y="20"/>
                  </a:lnTo>
                  <a:lnTo>
                    <a:pt x="40" y="19"/>
                  </a:lnTo>
                  <a:lnTo>
                    <a:pt x="39" y="18"/>
                  </a:lnTo>
                  <a:lnTo>
                    <a:pt x="39" y="18"/>
                  </a:lnTo>
                  <a:lnTo>
                    <a:pt x="38" y="17"/>
                  </a:lnTo>
                  <a:lnTo>
                    <a:pt x="37" y="16"/>
                  </a:lnTo>
                  <a:lnTo>
                    <a:pt x="36" y="16"/>
                  </a:lnTo>
                  <a:lnTo>
                    <a:pt x="35" y="16"/>
                  </a:lnTo>
                  <a:lnTo>
                    <a:pt x="33" y="15"/>
                  </a:lnTo>
                  <a:lnTo>
                    <a:pt x="32" y="15"/>
                  </a:lnTo>
                  <a:lnTo>
                    <a:pt x="30" y="15"/>
                  </a:lnTo>
                  <a:lnTo>
                    <a:pt x="28" y="15"/>
                  </a:lnTo>
                  <a:lnTo>
                    <a:pt x="27" y="15"/>
                  </a:lnTo>
                  <a:lnTo>
                    <a:pt x="26" y="16"/>
                  </a:lnTo>
                  <a:lnTo>
                    <a:pt x="24" y="16"/>
                  </a:lnTo>
                  <a:lnTo>
                    <a:pt x="23" y="16"/>
                  </a:lnTo>
                  <a:lnTo>
                    <a:pt x="23" y="17"/>
                  </a:lnTo>
                  <a:lnTo>
                    <a:pt x="22" y="17"/>
                  </a:lnTo>
                  <a:lnTo>
                    <a:pt x="21" y="18"/>
                  </a:lnTo>
                  <a:lnTo>
                    <a:pt x="21" y="18"/>
                  </a:lnTo>
                  <a:lnTo>
                    <a:pt x="20" y="19"/>
                  </a:lnTo>
                  <a:lnTo>
                    <a:pt x="20" y="19"/>
                  </a:lnTo>
                  <a:lnTo>
                    <a:pt x="20" y="20"/>
                  </a:lnTo>
                  <a:lnTo>
                    <a:pt x="20" y="21"/>
                  </a:lnTo>
                  <a:lnTo>
                    <a:pt x="19" y="21"/>
                  </a:lnTo>
                  <a:lnTo>
                    <a:pt x="19" y="22"/>
                  </a:lnTo>
                  <a:lnTo>
                    <a:pt x="19" y="23"/>
                  </a:lnTo>
                  <a:lnTo>
                    <a:pt x="20" y="24"/>
                  </a:lnTo>
                  <a:lnTo>
                    <a:pt x="21" y="26"/>
                  </a:lnTo>
                  <a:lnTo>
                    <a:pt x="23" y="27"/>
                  </a:lnTo>
                  <a:lnTo>
                    <a:pt x="26" y="28"/>
                  </a:lnTo>
                  <a:lnTo>
                    <a:pt x="29" y="29"/>
                  </a:lnTo>
                  <a:lnTo>
                    <a:pt x="32" y="30"/>
                  </a:lnTo>
                  <a:lnTo>
                    <a:pt x="36" y="31"/>
                  </a:lnTo>
                  <a:lnTo>
                    <a:pt x="40" y="32"/>
                  </a:lnTo>
                  <a:lnTo>
                    <a:pt x="44" y="33"/>
                  </a:lnTo>
                  <a:lnTo>
                    <a:pt x="48" y="34"/>
                  </a:lnTo>
                  <a:lnTo>
                    <a:pt x="51" y="36"/>
                  </a:lnTo>
                  <a:lnTo>
                    <a:pt x="54" y="38"/>
                  </a:lnTo>
                  <a:lnTo>
                    <a:pt x="57" y="41"/>
                  </a:lnTo>
                  <a:lnTo>
                    <a:pt x="59" y="44"/>
                  </a:lnTo>
                  <a:lnTo>
                    <a:pt x="60" y="48"/>
                  </a:lnTo>
                  <a:lnTo>
                    <a:pt x="61" y="53"/>
                  </a:lnTo>
                  <a:lnTo>
                    <a:pt x="60" y="57"/>
                  </a:lnTo>
                  <a:lnTo>
                    <a:pt x="60" y="60"/>
                  </a:lnTo>
                  <a:lnTo>
                    <a:pt x="59" y="63"/>
                  </a:lnTo>
                  <a:lnTo>
                    <a:pt x="58" y="66"/>
                  </a:lnTo>
                  <a:lnTo>
                    <a:pt x="56" y="68"/>
                  </a:lnTo>
                  <a:lnTo>
                    <a:pt x="54" y="71"/>
                  </a:lnTo>
                  <a:lnTo>
                    <a:pt x="52" y="72"/>
                  </a:lnTo>
                  <a:lnTo>
                    <a:pt x="50" y="74"/>
                  </a:lnTo>
                  <a:lnTo>
                    <a:pt x="48" y="75"/>
                  </a:lnTo>
                  <a:lnTo>
                    <a:pt x="45" y="76"/>
                  </a:lnTo>
                  <a:lnTo>
                    <a:pt x="43" y="77"/>
                  </a:lnTo>
                  <a:lnTo>
                    <a:pt x="41" y="77"/>
                  </a:lnTo>
                  <a:lnTo>
                    <a:pt x="38" y="78"/>
                  </a:lnTo>
                  <a:lnTo>
                    <a:pt x="36" y="78"/>
                  </a:lnTo>
                  <a:lnTo>
                    <a:pt x="34" y="78"/>
                  </a:lnTo>
                  <a:lnTo>
                    <a:pt x="32" y="79"/>
                  </a:lnTo>
                  <a:lnTo>
                    <a:pt x="29" y="78"/>
                  </a:lnTo>
                  <a:lnTo>
                    <a:pt x="26" y="78"/>
                  </a:lnTo>
                  <a:lnTo>
                    <a:pt x="23" y="78"/>
                  </a:lnTo>
                  <a:lnTo>
                    <a:pt x="21" y="77"/>
                  </a:lnTo>
                  <a:lnTo>
                    <a:pt x="18" y="76"/>
                  </a:lnTo>
                  <a:lnTo>
                    <a:pt x="15" y="76"/>
                  </a:lnTo>
                  <a:lnTo>
                    <a:pt x="13" y="74"/>
                  </a:lnTo>
                  <a:lnTo>
                    <a:pt x="10" y="73"/>
                  </a:lnTo>
                  <a:lnTo>
                    <a:pt x="8" y="71"/>
                  </a:lnTo>
                  <a:lnTo>
                    <a:pt x="6" y="70"/>
                  </a:lnTo>
                  <a:lnTo>
                    <a:pt x="5" y="68"/>
                  </a:lnTo>
                  <a:lnTo>
                    <a:pt x="3" y="65"/>
                  </a:lnTo>
                  <a:lnTo>
                    <a:pt x="2" y="63"/>
                  </a:lnTo>
                  <a:lnTo>
                    <a:pt x="1" y="60"/>
                  </a:lnTo>
                  <a:lnTo>
                    <a:pt x="0" y="56"/>
                  </a:lnTo>
                  <a:lnTo>
                    <a:pt x="0" y="53"/>
                  </a:lnTo>
                  <a:lnTo>
                    <a:pt x="18" y="53"/>
                  </a:lnTo>
                  <a:lnTo>
                    <a:pt x="18" y="54"/>
                  </a:lnTo>
                  <a:lnTo>
                    <a:pt x="18" y="55"/>
                  </a:lnTo>
                  <a:lnTo>
                    <a:pt x="18" y="56"/>
                  </a:lnTo>
                  <a:lnTo>
                    <a:pt x="19" y="57"/>
                  </a:lnTo>
                  <a:lnTo>
                    <a:pt x="19" y="58"/>
                  </a:lnTo>
                  <a:lnTo>
                    <a:pt x="20" y="59"/>
                  </a:lnTo>
                  <a:lnTo>
                    <a:pt x="20" y="60"/>
                  </a:lnTo>
                  <a:lnTo>
                    <a:pt x="21" y="61"/>
                  </a:lnTo>
                  <a:lnTo>
                    <a:pt x="22" y="61"/>
                  </a:lnTo>
                  <a:lnTo>
                    <a:pt x="23" y="62"/>
                  </a:lnTo>
                  <a:lnTo>
                    <a:pt x="24" y="62"/>
                  </a:lnTo>
                  <a:lnTo>
                    <a:pt x="25" y="63"/>
                  </a:lnTo>
                  <a:lnTo>
                    <a:pt x="27" y="63"/>
                  </a:lnTo>
                  <a:lnTo>
                    <a:pt x="29" y="63"/>
                  </a:lnTo>
                  <a:lnTo>
                    <a:pt x="30" y="64"/>
                  </a:lnTo>
                  <a:lnTo>
                    <a:pt x="32" y="64"/>
                  </a:lnTo>
                  <a:lnTo>
                    <a:pt x="34" y="64"/>
                  </a:lnTo>
                  <a:lnTo>
                    <a:pt x="35" y="63"/>
                  </a:lnTo>
                  <a:lnTo>
                    <a:pt x="37" y="63"/>
                  </a:lnTo>
                  <a:lnTo>
                    <a:pt x="38" y="63"/>
                  </a:lnTo>
                  <a:lnTo>
                    <a:pt x="39" y="63"/>
                  </a:lnTo>
                  <a:lnTo>
                    <a:pt x="40" y="62"/>
                  </a:lnTo>
                  <a:lnTo>
                    <a:pt x="41" y="61"/>
                  </a:lnTo>
                  <a:lnTo>
                    <a:pt x="41" y="61"/>
                  </a:lnTo>
                  <a:lnTo>
                    <a:pt x="42" y="60"/>
                  </a:lnTo>
                  <a:lnTo>
                    <a:pt x="42" y="60"/>
                  </a:lnTo>
                  <a:lnTo>
                    <a:pt x="43" y="59"/>
                  </a:lnTo>
                  <a:lnTo>
                    <a:pt x="43" y="58"/>
                  </a:lnTo>
                  <a:lnTo>
                    <a:pt x="43" y="58"/>
                  </a:lnTo>
                  <a:lnTo>
                    <a:pt x="43" y="57"/>
                  </a:lnTo>
                  <a:lnTo>
                    <a:pt x="43" y="57"/>
                  </a:lnTo>
                  <a:lnTo>
                    <a:pt x="43" y="56"/>
                  </a:lnTo>
                  <a:lnTo>
                    <a:pt x="43" y="54"/>
                  </a:lnTo>
                  <a:lnTo>
                    <a:pt x="42" y="52"/>
                  </a:lnTo>
                  <a:lnTo>
                    <a:pt x="40" y="51"/>
                  </a:lnTo>
                  <a:lnTo>
                    <a:pt x="37" y="50"/>
                  </a:lnTo>
                  <a:lnTo>
                    <a:pt x="34" y="49"/>
                  </a:lnTo>
                  <a:lnTo>
                    <a:pt x="30" y="48"/>
                  </a:lnTo>
                  <a:lnTo>
                    <a:pt x="27" y="47"/>
                  </a:lnTo>
                  <a:lnTo>
                    <a:pt x="23" y="46"/>
                  </a:lnTo>
                  <a:lnTo>
                    <a:pt x="19" y="45"/>
                  </a:lnTo>
                  <a:lnTo>
                    <a:pt x="15" y="44"/>
                  </a:lnTo>
                  <a:lnTo>
                    <a:pt x="12" y="42"/>
                  </a:lnTo>
                  <a:lnTo>
                    <a:pt x="9" y="40"/>
                  </a:lnTo>
                  <a:lnTo>
                    <a:pt x="6" y="37"/>
                  </a:lnTo>
                  <a:lnTo>
                    <a:pt x="4" y="34"/>
                  </a:lnTo>
                  <a:lnTo>
                    <a:pt x="3" y="30"/>
                  </a:lnTo>
                  <a:lnTo>
                    <a:pt x="3" y="25"/>
                  </a:lnTo>
                  <a:lnTo>
                    <a:pt x="3" y="23"/>
                  </a:lnTo>
                  <a:lnTo>
                    <a:pt x="3" y="21"/>
                  </a:lnTo>
                  <a:lnTo>
                    <a:pt x="3" y="19"/>
                  </a:lnTo>
                  <a:lnTo>
                    <a:pt x="4" y="17"/>
                  </a:lnTo>
                  <a:lnTo>
                    <a:pt x="4" y="15"/>
                  </a:lnTo>
                  <a:lnTo>
                    <a:pt x="5" y="13"/>
                  </a:lnTo>
                  <a:lnTo>
                    <a:pt x="7" y="11"/>
                  </a:lnTo>
                  <a:lnTo>
                    <a:pt x="8" y="9"/>
                  </a:lnTo>
                  <a:lnTo>
                    <a:pt x="10" y="7"/>
                  </a:lnTo>
                  <a:lnTo>
                    <a:pt x="12" y="5"/>
                  </a:lnTo>
                  <a:lnTo>
                    <a:pt x="14" y="4"/>
                  </a:lnTo>
                  <a:lnTo>
                    <a:pt x="16" y="3"/>
                  </a:lnTo>
                  <a:lnTo>
                    <a:pt x="19" y="2"/>
                  </a:lnTo>
                  <a:lnTo>
                    <a:pt x="22" y="1"/>
                  </a:lnTo>
                  <a:lnTo>
                    <a:pt x="25" y="0"/>
                  </a:lnTo>
                  <a:lnTo>
                    <a:pt x="29" y="0"/>
                  </a:lnTo>
                  <a:lnTo>
                    <a:pt x="32" y="0"/>
                  </a:lnTo>
                  <a:lnTo>
                    <a:pt x="34" y="1"/>
                  </a:lnTo>
                  <a:lnTo>
                    <a:pt x="36" y="1"/>
                  </a:lnTo>
                  <a:lnTo>
                    <a:pt x="39" y="1"/>
                  </a:lnTo>
                  <a:lnTo>
                    <a:pt x="41" y="2"/>
                  </a:lnTo>
                  <a:lnTo>
                    <a:pt x="44" y="3"/>
                  </a:lnTo>
                  <a:lnTo>
                    <a:pt x="46" y="4"/>
                  </a:lnTo>
                  <a:lnTo>
                    <a:pt x="48" y="5"/>
                  </a:lnTo>
                  <a:lnTo>
                    <a:pt x="50" y="6"/>
                  </a:lnTo>
                  <a:lnTo>
                    <a:pt x="52" y="8"/>
                  </a:lnTo>
                  <a:lnTo>
                    <a:pt x="54" y="10"/>
                  </a:lnTo>
                  <a:lnTo>
                    <a:pt x="55" y="12"/>
                  </a:lnTo>
                  <a:lnTo>
                    <a:pt x="57" y="15"/>
                  </a:lnTo>
                  <a:lnTo>
                    <a:pt x="57" y="18"/>
                  </a:lnTo>
                  <a:lnTo>
                    <a:pt x="58" y="21"/>
                  </a:lnTo>
                  <a:lnTo>
                    <a:pt x="59" y="25"/>
                  </a:lnTo>
                  <a:lnTo>
                    <a:pt x="42" y="25"/>
                  </a:lnTo>
                  <a:close/>
                </a:path>
              </a:pathLst>
            </a:custGeom>
            <a:solidFill>
              <a:srgbClr val="FFFFFF"/>
            </a:solidFill>
            <a:ln w="9525">
              <a:noFill/>
              <a:round/>
              <a:headEnd/>
              <a:tailEnd/>
            </a:ln>
          </p:spPr>
          <p:txBody>
            <a:bodyPr/>
            <a:lstStyle/>
            <a:p>
              <a:endParaRPr lang="en-US"/>
            </a:p>
          </p:txBody>
        </p:sp>
        <p:sp>
          <p:nvSpPr>
            <p:cNvPr id="348" name="Freeform 348"/>
            <p:cNvSpPr>
              <a:spLocks/>
            </p:cNvSpPr>
            <p:nvPr/>
          </p:nvSpPr>
          <p:spPr bwMode="auto">
            <a:xfrm>
              <a:off x="3157" y="3218"/>
              <a:ext cx="61" cy="79"/>
            </a:xfrm>
            <a:custGeom>
              <a:avLst/>
              <a:gdLst/>
              <a:ahLst/>
              <a:cxnLst>
                <a:cxn ang="0">
                  <a:pos x="42" y="23"/>
                </a:cxn>
                <a:cxn ang="0">
                  <a:pos x="41" y="21"/>
                </a:cxn>
                <a:cxn ang="0">
                  <a:pos x="39" y="18"/>
                </a:cxn>
                <a:cxn ang="0">
                  <a:pos x="37" y="16"/>
                </a:cxn>
                <a:cxn ang="0">
                  <a:pos x="33" y="15"/>
                </a:cxn>
                <a:cxn ang="0">
                  <a:pos x="29" y="15"/>
                </a:cxn>
                <a:cxn ang="0">
                  <a:pos x="25" y="16"/>
                </a:cxn>
                <a:cxn ang="0">
                  <a:pos x="22" y="17"/>
                </a:cxn>
                <a:cxn ang="0">
                  <a:pos x="20" y="19"/>
                </a:cxn>
                <a:cxn ang="0">
                  <a:pos x="20" y="21"/>
                </a:cxn>
                <a:cxn ang="0">
                  <a:pos x="20" y="23"/>
                </a:cxn>
                <a:cxn ang="0">
                  <a:pos x="23" y="27"/>
                </a:cxn>
                <a:cxn ang="0">
                  <a:pos x="33" y="30"/>
                </a:cxn>
                <a:cxn ang="0">
                  <a:pos x="44" y="33"/>
                </a:cxn>
                <a:cxn ang="0">
                  <a:pos x="55" y="38"/>
                </a:cxn>
                <a:cxn ang="0">
                  <a:pos x="61" y="48"/>
                </a:cxn>
                <a:cxn ang="0">
                  <a:pos x="60" y="60"/>
                </a:cxn>
                <a:cxn ang="0">
                  <a:pos x="56" y="68"/>
                </a:cxn>
                <a:cxn ang="0">
                  <a:pos x="50" y="74"/>
                </a:cxn>
                <a:cxn ang="0">
                  <a:pos x="43" y="77"/>
                </a:cxn>
                <a:cxn ang="0">
                  <a:pos x="36" y="78"/>
                </a:cxn>
                <a:cxn ang="0">
                  <a:pos x="29" y="78"/>
                </a:cxn>
                <a:cxn ang="0">
                  <a:pos x="21" y="77"/>
                </a:cxn>
                <a:cxn ang="0">
                  <a:pos x="13" y="74"/>
                </a:cxn>
                <a:cxn ang="0">
                  <a:pos x="6" y="70"/>
                </a:cxn>
                <a:cxn ang="0">
                  <a:pos x="2" y="63"/>
                </a:cxn>
                <a:cxn ang="0">
                  <a:pos x="0" y="53"/>
                </a:cxn>
                <a:cxn ang="0">
                  <a:pos x="18" y="55"/>
                </a:cxn>
                <a:cxn ang="0">
                  <a:pos x="19" y="58"/>
                </a:cxn>
                <a:cxn ang="0">
                  <a:pos x="21" y="61"/>
                </a:cxn>
                <a:cxn ang="0">
                  <a:pos x="24" y="62"/>
                </a:cxn>
                <a:cxn ang="0">
                  <a:pos x="29" y="63"/>
                </a:cxn>
                <a:cxn ang="0">
                  <a:pos x="34" y="64"/>
                </a:cxn>
                <a:cxn ang="0">
                  <a:pos x="38" y="63"/>
                </a:cxn>
                <a:cxn ang="0">
                  <a:pos x="41" y="61"/>
                </a:cxn>
                <a:cxn ang="0">
                  <a:pos x="42" y="60"/>
                </a:cxn>
                <a:cxn ang="0">
                  <a:pos x="43" y="58"/>
                </a:cxn>
                <a:cxn ang="0">
                  <a:pos x="44" y="56"/>
                </a:cxn>
                <a:cxn ang="0">
                  <a:pos x="40" y="51"/>
                </a:cxn>
                <a:cxn ang="0">
                  <a:pos x="31" y="48"/>
                </a:cxn>
                <a:cxn ang="0">
                  <a:pos x="19" y="45"/>
                </a:cxn>
                <a:cxn ang="0">
                  <a:pos x="9" y="40"/>
                </a:cxn>
                <a:cxn ang="0">
                  <a:pos x="3" y="30"/>
                </a:cxn>
                <a:cxn ang="0">
                  <a:pos x="3" y="21"/>
                </a:cxn>
                <a:cxn ang="0">
                  <a:pos x="4" y="15"/>
                </a:cxn>
                <a:cxn ang="0">
                  <a:pos x="8" y="9"/>
                </a:cxn>
                <a:cxn ang="0">
                  <a:pos x="14" y="4"/>
                </a:cxn>
                <a:cxn ang="0">
                  <a:pos x="22" y="1"/>
                </a:cxn>
                <a:cxn ang="0">
                  <a:pos x="32" y="0"/>
                </a:cxn>
                <a:cxn ang="0">
                  <a:pos x="39" y="1"/>
                </a:cxn>
                <a:cxn ang="0">
                  <a:pos x="46" y="4"/>
                </a:cxn>
                <a:cxn ang="0">
                  <a:pos x="52" y="8"/>
                </a:cxn>
                <a:cxn ang="0">
                  <a:pos x="57" y="15"/>
                </a:cxn>
                <a:cxn ang="0">
                  <a:pos x="59" y="25"/>
                </a:cxn>
              </a:cxnLst>
              <a:rect l="0" t="0" r="r" b="b"/>
              <a:pathLst>
                <a:path w="61" h="79">
                  <a:moveTo>
                    <a:pt x="42" y="25"/>
                  </a:moveTo>
                  <a:lnTo>
                    <a:pt x="42" y="24"/>
                  </a:lnTo>
                  <a:lnTo>
                    <a:pt x="42" y="23"/>
                  </a:lnTo>
                  <a:lnTo>
                    <a:pt x="41" y="22"/>
                  </a:lnTo>
                  <a:lnTo>
                    <a:pt x="41" y="21"/>
                  </a:lnTo>
                  <a:lnTo>
                    <a:pt x="41" y="21"/>
                  </a:lnTo>
                  <a:lnTo>
                    <a:pt x="40" y="20"/>
                  </a:lnTo>
                  <a:lnTo>
                    <a:pt x="40" y="19"/>
                  </a:lnTo>
                  <a:lnTo>
                    <a:pt x="39" y="18"/>
                  </a:lnTo>
                  <a:lnTo>
                    <a:pt x="39" y="18"/>
                  </a:lnTo>
                  <a:lnTo>
                    <a:pt x="38" y="17"/>
                  </a:lnTo>
                  <a:lnTo>
                    <a:pt x="37" y="16"/>
                  </a:lnTo>
                  <a:lnTo>
                    <a:pt x="36" y="16"/>
                  </a:lnTo>
                  <a:lnTo>
                    <a:pt x="35" y="16"/>
                  </a:lnTo>
                  <a:lnTo>
                    <a:pt x="33" y="15"/>
                  </a:lnTo>
                  <a:lnTo>
                    <a:pt x="32" y="15"/>
                  </a:lnTo>
                  <a:lnTo>
                    <a:pt x="30" y="15"/>
                  </a:lnTo>
                  <a:lnTo>
                    <a:pt x="29" y="15"/>
                  </a:lnTo>
                  <a:lnTo>
                    <a:pt x="27" y="15"/>
                  </a:lnTo>
                  <a:lnTo>
                    <a:pt x="26" y="16"/>
                  </a:lnTo>
                  <a:lnTo>
                    <a:pt x="25" y="16"/>
                  </a:lnTo>
                  <a:lnTo>
                    <a:pt x="24" y="16"/>
                  </a:lnTo>
                  <a:lnTo>
                    <a:pt x="23" y="17"/>
                  </a:lnTo>
                  <a:lnTo>
                    <a:pt x="22" y="17"/>
                  </a:lnTo>
                  <a:lnTo>
                    <a:pt x="21" y="18"/>
                  </a:lnTo>
                  <a:lnTo>
                    <a:pt x="21" y="18"/>
                  </a:lnTo>
                  <a:lnTo>
                    <a:pt x="20" y="19"/>
                  </a:lnTo>
                  <a:lnTo>
                    <a:pt x="20" y="19"/>
                  </a:lnTo>
                  <a:lnTo>
                    <a:pt x="20" y="20"/>
                  </a:lnTo>
                  <a:lnTo>
                    <a:pt x="20" y="21"/>
                  </a:lnTo>
                  <a:lnTo>
                    <a:pt x="20" y="21"/>
                  </a:lnTo>
                  <a:lnTo>
                    <a:pt x="20" y="22"/>
                  </a:lnTo>
                  <a:lnTo>
                    <a:pt x="20" y="23"/>
                  </a:lnTo>
                  <a:lnTo>
                    <a:pt x="20" y="24"/>
                  </a:lnTo>
                  <a:lnTo>
                    <a:pt x="21" y="26"/>
                  </a:lnTo>
                  <a:lnTo>
                    <a:pt x="23" y="27"/>
                  </a:lnTo>
                  <a:lnTo>
                    <a:pt x="26" y="28"/>
                  </a:lnTo>
                  <a:lnTo>
                    <a:pt x="29" y="29"/>
                  </a:lnTo>
                  <a:lnTo>
                    <a:pt x="33" y="30"/>
                  </a:lnTo>
                  <a:lnTo>
                    <a:pt x="36" y="31"/>
                  </a:lnTo>
                  <a:lnTo>
                    <a:pt x="40" y="32"/>
                  </a:lnTo>
                  <a:lnTo>
                    <a:pt x="44" y="33"/>
                  </a:lnTo>
                  <a:lnTo>
                    <a:pt x="48" y="34"/>
                  </a:lnTo>
                  <a:lnTo>
                    <a:pt x="51" y="36"/>
                  </a:lnTo>
                  <a:lnTo>
                    <a:pt x="55" y="38"/>
                  </a:lnTo>
                  <a:lnTo>
                    <a:pt x="57" y="41"/>
                  </a:lnTo>
                  <a:lnTo>
                    <a:pt x="59" y="44"/>
                  </a:lnTo>
                  <a:lnTo>
                    <a:pt x="61" y="48"/>
                  </a:lnTo>
                  <a:lnTo>
                    <a:pt x="61" y="53"/>
                  </a:lnTo>
                  <a:lnTo>
                    <a:pt x="61" y="57"/>
                  </a:lnTo>
                  <a:lnTo>
                    <a:pt x="60" y="60"/>
                  </a:lnTo>
                  <a:lnTo>
                    <a:pt x="59" y="63"/>
                  </a:lnTo>
                  <a:lnTo>
                    <a:pt x="58" y="66"/>
                  </a:lnTo>
                  <a:lnTo>
                    <a:pt x="56" y="68"/>
                  </a:lnTo>
                  <a:lnTo>
                    <a:pt x="55" y="71"/>
                  </a:lnTo>
                  <a:lnTo>
                    <a:pt x="52" y="72"/>
                  </a:lnTo>
                  <a:lnTo>
                    <a:pt x="50" y="74"/>
                  </a:lnTo>
                  <a:lnTo>
                    <a:pt x="48" y="75"/>
                  </a:lnTo>
                  <a:lnTo>
                    <a:pt x="46" y="76"/>
                  </a:lnTo>
                  <a:lnTo>
                    <a:pt x="43" y="77"/>
                  </a:lnTo>
                  <a:lnTo>
                    <a:pt x="41" y="77"/>
                  </a:lnTo>
                  <a:lnTo>
                    <a:pt x="39" y="78"/>
                  </a:lnTo>
                  <a:lnTo>
                    <a:pt x="36" y="78"/>
                  </a:lnTo>
                  <a:lnTo>
                    <a:pt x="34" y="78"/>
                  </a:lnTo>
                  <a:lnTo>
                    <a:pt x="32" y="79"/>
                  </a:lnTo>
                  <a:lnTo>
                    <a:pt x="29" y="78"/>
                  </a:lnTo>
                  <a:lnTo>
                    <a:pt x="26" y="78"/>
                  </a:lnTo>
                  <a:lnTo>
                    <a:pt x="23" y="78"/>
                  </a:lnTo>
                  <a:lnTo>
                    <a:pt x="21" y="77"/>
                  </a:lnTo>
                  <a:lnTo>
                    <a:pt x="18" y="76"/>
                  </a:lnTo>
                  <a:lnTo>
                    <a:pt x="15" y="76"/>
                  </a:lnTo>
                  <a:lnTo>
                    <a:pt x="13" y="74"/>
                  </a:lnTo>
                  <a:lnTo>
                    <a:pt x="11" y="73"/>
                  </a:lnTo>
                  <a:lnTo>
                    <a:pt x="8" y="71"/>
                  </a:lnTo>
                  <a:lnTo>
                    <a:pt x="6" y="70"/>
                  </a:lnTo>
                  <a:lnTo>
                    <a:pt x="5" y="68"/>
                  </a:lnTo>
                  <a:lnTo>
                    <a:pt x="3" y="65"/>
                  </a:lnTo>
                  <a:lnTo>
                    <a:pt x="2" y="63"/>
                  </a:lnTo>
                  <a:lnTo>
                    <a:pt x="1" y="60"/>
                  </a:lnTo>
                  <a:lnTo>
                    <a:pt x="0" y="56"/>
                  </a:lnTo>
                  <a:lnTo>
                    <a:pt x="0" y="53"/>
                  </a:lnTo>
                  <a:lnTo>
                    <a:pt x="18" y="53"/>
                  </a:lnTo>
                  <a:lnTo>
                    <a:pt x="18" y="54"/>
                  </a:lnTo>
                  <a:lnTo>
                    <a:pt x="18" y="55"/>
                  </a:lnTo>
                  <a:lnTo>
                    <a:pt x="18" y="56"/>
                  </a:lnTo>
                  <a:lnTo>
                    <a:pt x="19" y="57"/>
                  </a:lnTo>
                  <a:lnTo>
                    <a:pt x="19" y="58"/>
                  </a:lnTo>
                  <a:lnTo>
                    <a:pt x="20" y="59"/>
                  </a:lnTo>
                  <a:lnTo>
                    <a:pt x="20" y="60"/>
                  </a:lnTo>
                  <a:lnTo>
                    <a:pt x="21" y="61"/>
                  </a:lnTo>
                  <a:lnTo>
                    <a:pt x="22" y="61"/>
                  </a:lnTo>
                  <a:lnTo>
                    <a:pt x="23" y="62"/>
                  </a:lnTo>
                  <a:lnTo>
                    <a:pt x="24" y="62"/>
                  </a:lnTo>
                  <a:lnTo>
                    <a:pt x="26" y="63"/>
                  </a:lnTo>
                  <a:lnTo>
                    <a:pt x="27" y="63"/>
                  </a:lnTo>
                  <a:lnTo>
                    <a:pt x="29" y="63"/>
                  </a:lnTo>
                  <a:lnTo>
                    <a:pt x="31" y="64"/>
                  </a:lnTo>
                  <a:lnTo>
                    <a:pt x="33" y="64"/>
                  </a:lnTo>
                  <a:lnTo>
                    <a:pt x="34" y="64"/>
                  </a:lnTo>
                  <a:lnTo>
                    <a:pt x="36" y="63"/>
                  </a:lnTo>
                  <a:lnTo>
                    <a:pt x="37" y="63"/>
                  </a:lnTo>
                  <a:lnTo>
                    <a:pt x="38" y="63"/>
                  </a:lnTo>
                  <a:lnTo>
                    <a:pt x="39" y="63"/>
                  </a:lnTo>
                  <a:lnTo>
                    <a:pt x="40" y="62"/>
                  </a:lnTo>
                  <a:lnTo>
                    <a:pt x="41" y="61"/>
                  </a:lnTo>
                  <a:lnTo>
                    <a:pt x="41" y="61"/>
                  </a:lnTo>
                  <a:lnTo>
                    <a:pt x="42" y="60"/>
                  </a:lnTo>
                  <a:lnTo>
                    <a:pt x="42" y="60"/>
                  </a:lnTo>
                  <a:lnTo>
                    <a:pt x="43" y="59"/>
                  </a:lnTo>
                  <a:lnTo>
                    <a:pt x="43" y="58"/>
                  </a:lnTo>
                  <a:lnTo>
                    <a:pt x="43" y="58"/>
                  </a:lnTo>
                  <a:lnTo>
                    <a:pt x="43" y="57"/>
                  </a:lnTo>
                  <a:lnTo>
                    <a:pt x="43" y="57"/>
                  </a:lnTo>
                  <a:lnTo>
                    <a:pt x="44" y="56"/>
                  </a:lnTo>
                  <a:lnTo>
                    <a:pt x="43" y="54"/>
                  </a:lnTo>
                  <a:lnTo>
                    <a:pt x="42" y="52"/>
                  </a:lnTo>
                  <a:lnTo>
                    <a:pt x="40" y="51"/>
                  </a:lnTo>
                  <a:lnTo>
                    <a:pt x="37" y="50"/>
                  </a:lnTo>
                  <a:lnTo>
                    <a:pt x="34" y="49"/>
                  </a:lnTo>
                  <a:lnTo>
                    <a:pt x="31" y="48"/>
                  </a:lnTo>
                  <a:lnTo>
                    <a:pt x="27" y="47"/>
                  </a:lnTo>
                  <a:lnTo>
                    <a:pt x="23" y="46"/>
                  </a:lnTo>
                  <a:lnTo>
                    <a:pt x="19" y="45"/>
                  </a:lnTo>
                  <a:lnTo>
                    <a:pt x="15" y="44"/>
                  </a:lnTo>
                  <a:lnTo>
                    <a:pt x="12" y="42"/>
                  </a:lnTo>
                  <a:lnTo>
                    <a:pt x="9" y="40"/>
                  </a:lnTo>
                  <a:lnTo>
                    <a:pt x="6" y="37"/>
                  </a:lnTo>
                  <a:lnTo>
                    <a:pt x="4" y="34"/>
                  </a:lnTo>
                  <a:lnTo>
                    <a:pt x="3" y="30"/>
                  </a:lnTo>
                  <a:lnTo>
                    <a:pt x="2" y="25"/>
                  </a:lnTo>
                  <a:lnTo>
                    <a:pt x="2" y="23"/>
                  </a:lnTo>
                  <a:lnTo>
                    <a:pt x="3" y="21"/>
                  </a:lnTo>
                  <a:lnTo>
                    <a:pt x="3" y="19"/>
                  </a:lnTo>
                  <a:lnTo>
                    <a:pt x="4" y="17"/>
                  </a:lnTo>
                  <a:lnTo>
                    <a:pt x="4" y="15"/>
                  </a:lnTo>
                  <a:lnTo>
                    <a:pt x="5" y="13"/>
                  </a:lnTo>
                  <a:lnTo>
                    <a:pt x="6" y="11"/>
                  </a:lnTo>
                  <a:lnTo>
                    <a:pt x="8" y="9"/>
                  </a:lnTo>
                  <a:lnTo>
                    <a:pt x="10" y="7"/>
                  </a:lnTo>
                  <a:lnTo>
                    <a:pt x="12" y="5"/>
                  </a:lnTo>
                  <a:lnTo>
                    <a:pt x="14" y="4"/>
                  </a:lnTo>
                  <a:lnTo>
                    <a:pt x="16" y="3"/>
                  </a:lnTo>
                  <a:lnTo>
                    <a:pt x="19" y="2"/>
                  </a:lnTo>
                  <a:lnTo>
                    <a:pt x="22" y="1"/>
                  </a:lnTo>
                  <a:lnTo>
                    <a:pt x="25" y="0"/>
                  </a:lnTo>
                  <a:lnTo>
                    <a:pt x="29" y="0"/>
                  </a:lnTo>
                  <a:lnTo>
                    <a:pt x="32" y="0"/>
                  </a:lnTo>
                  <a:lnTo>
                    <a:pt x="34" y="1"/>
                  </a:lnTo>
                  <a:lnTo>
                    <a:pt x="37" y="1"/>
                  </a:lnTo>
                  <a:lnTo>
                    <a:pt x="39" y="1"/>
                  </a:lnTo>
                  <a:lnTo>
                    <a:pt x="42" y="2"/>
                  </a:lnTo>
                  <a:lnTo>
                    <a:pt x="44" y="3"/>
                  </a:lnTo>
                  <a:lnTo>
                    <a:pt x="46" y="4"/>
                  </a:lnTo>
                  <a:lnTo>
                    <a:pt x="48" y="5"/>
                  </a:lnTo>
                  <a:lnTo>
                    <a:pt x="50" y="6"/>
                  </a:lnTo>
                  <a:lnTo>
                    <a:pt x="52" y="8"/>
                  </a:lnTo>
                  <a:lnTo>
                    <a:pt x="54" y="10"/>
                  </a:lnTo>
                  <a:lnTo>
                    <a:pt x="55" y="12"/>
                  </a:lnTo>
                  <a:lnTo>
                    <a:pt x="57" y="15"/>
                  </a:lnTo>
                  <a:lnTo>
                    <a:pt x="58" y="18"/>
                  </a:lnTo>
                  <a:lnTo>
                    <a:pt x="58" y="21"/>
                  </a:lnTo>
                  <a:lnTo>
                    <a:pt x="59" y="25"/>
                  </a:lnTo>
                  <a:lnTo>
                    <a:pt x="42" y="25"/>
                  </a:lnTo>
                  <a:close/>
                </a:path>
              </a:pathLst>
            </a:custGeom>
            <a:solidFill>
              <a:srgbClr val="FFFFFF"/>
            </a:solidFill>
            <a:ln w="9525">
              <a:noFill/>
              <a:round/>
              <a:headEnd/>
              <a:tailEnd/>
            </a:ln>
          </p:spPr>
          <p:txBody>
            <a:bodyPr/>
            <a:lstStyle/>
            <a:p>
              <a:endParaRPr lang="en-US"/>
            </a:p>
          </p:txBody>
        </p:sp>
        <p:sp>
          <p:nvSpPr>
            <p:cNvPr id="349" name="Freeform 349"/>
            <p:cNvSpPr>
              <a:spLocks/>
            </p:cNvSpPr>
            <p:nvPr/>
          </p:nvSpPr>
          <p:spPr bwMode="auto">
            <a:xfrm>
              <a:off x="3230" y="3218"/>
              <a:ext cx="95" cy="77"/>
            </a:xfrm>
            <a:custGeom>
              <a:avLst/>
              <a:gdLst/>
              <a:ahLst/>
              <a:cxnLst>
                <a:cxn ang="0">
                  <a:pos x="78" y="32"/>
                </a:cxn>
                <a:cxn ang="0">
                  <a:pos x="77" y="26"/>
                </a:cxn>
                <a:cxn ang="0">
                  <a:pos x="76" y="22"/>
                </a:cxn>
                <a:cxn ang="0">
                  <a:pos x="74" y="19"/>
                </a:cxn>
                <a:cxn ang="0">
                  <a:pos x="72" y="18"/>
                </a:cxn>
                <a:cxn ang="0">
                  <a:pos x="69" y="17"/>
                </a:cxn>
                <a:cxn ang="0">
                  <a:pos x="65" y="17"/>
                </a:cxn>
                <a:cxn ang="0">
                  <a:pos x="62" y="18"/>
                </a:cxn>
                <a:cxn ang="0">
                  <a:pos x="59" y="21"/>
                </a:cxn>
                <a:cxn ang="0">
                  <a:pos x="58" y="24"/>
                </a:cxn>
                <a:cxn ang="0">
                  <a:pos x="57" y="29"/>
                </a:cxn>
                <a:cxn ang="0">
                  <a:pos x="57" y="77"/>
                </a:cxn>
                <a:cxn ang="0">
                  <a:pos x="39" y="31"/>
                </a:cxn>
                <a:cxn ang="0">
                  <a:pos x="39" y="27"/>
                </a:cxn>
                <a:cxn ang="0">
                  <a:pos x="38" y="23"/>
                </a:cxn>
                <a:cxn ang="0">
                  <a:pos x="36" y="20"/>
                </a:cxn>
                <a:cxn ang="0">
                  <a:pos x="33" y="18"/>
                </a:cxn>
                <a:cxn ang="0">
                  <a:pos x="29" y="17"/>
                </a:cxn>
                <a:cxn ang="0">
                  <a:pos x="24" y="17"/>
                </a:cxn>
                <a:cxn ang="0">
                  <a:pos x="21" y="19"/>
                </a:cxn>
                <a:cxn ang="0">
                  <a:pos x="19" y="22"/>
                </a:cxn>
                <a:cxn ang="0">
                  <a:pos x="18" y="26"/>
                </a:cxn>
                <a:cxn ang="0">
                  <a:pos x="18" y="30"/>
                </a:cxn>
                <a:cxn ang="0">
                  <a:pos x="0" y="77"/>
                </a:cxn>
                <a:cxn ang="0">
                  <a:pos x="17" y="13"/>
                </a:cxn>
                <a:cxn ang="0">
                  <a:pos x="18" y="11"/>
                </a:cxn>
                <a:cxn ang="0">
                  <a:pos x="20" y="8"/>
                </a:cxn>
                <a:cxn ang="0">
                  <a:pos x="23" y="5"/>
                </a:cxn>
                <a:cxn ang="0">
                  <a:pos x="27" y="2"/>
                </a:cxn>
                <a:cxn ang="0">
                  <a:pos x="32" y="1"/>
                </a:cxn>
                <a:cxn ang="0">
                  <a:pos x="38" y="0"/>
                </a:cxn>
                <a:cxn ang="0">
                  <a:pos x="42" y="1"/>
                </a:cxn>
                <a:cxn ang="0">
                  <a:pos x="46" y="3"/>
                </a:cxn>
                <a:cxn ang="0">
                  <a:pos x="49" y="5"/>
                </a:cxn>
                <a:cxn ang="0">
                  <a:pos x="52" y="8"/>
                </a:cxn>
                <a:cxn ang="0">
                  <a:pos x="55" y="12"/>
                </a:cxn>
                <a:cxn ang="0">
                  <a:pos x="56" y="10"/>
                </a:cxn>
                <a:cxn ang="0">
                  <a:pos x="58" y="7"/>
                </a:cxn>
                <a:cxn ang="0">
                  <a:pos x="61" y="4"/>
                </a:cxn>
                <a:cxn ang="0">
                  <a:pos x="65" y="2"/>
                </a:cxn>
                <a:cxn ang="0">
                  <a:pos x="70" y="0"/>
                </a:cxn>
                <a:cxn ang="0">
                  <a:pos x="77" y="1"/>
                </a:cxn>
                <a:cxn ang="0">
                  <a:pos x="83" y="3"/>
                </a:cxn>
                <a:cxn ang="0">
                  <a:pos x="88" y="7"/>
                </a:cxn>
                <a:cxn ang="0">
                  <a:pos x="92" y="12"/>
                </a:cxn>
                <a:cxn ang="0">
                  <a:pos x="95" y="19"/>
                </a:cxn>
                <a:cxn ang="0">
                  <a:pos x="95" y="77"/>
                </a:cxn>
              </a:cxnLst>
              <a:rect l="0" t="0" r="r" b="b"/>
              <a:pathLst>
                <a:path w="95" h="77">
                  <a:moveTo>
                    <a:pt x="95" y="77"/>
                  </a:moveTo>
                  <a:lnTo>
                    <a:pt x="78" y="77"/>
                  </a:lnTo>
                  <a:lnTo>
                    <a:pt x="78" y="32"/>
                  </a:lnTo>
                  <a:lnTo>
                    <a:pt x="78" y="29"/>
                  </a:lnTo>
                  <a:lnTo>
                    <a:pt x="77" y="28"/>
                  </a:lnTo>
                  <a:lnTo>
                    <a:pt x="77" y="26"/>
                  </a:lnTo>
                  <a:lnTo>
                    <a:pt x="77" y="24"/>
                  </a:lnTo>
                  <a:lnTo>
                    <a:pt x="76" y="23"/>
                  </a:lnTo>
                  <a:lnTo>
                    <a:pt x="76" y="22"/>
                  </a:lnTo>
                  <a:lnTo>
                    <a:pt x="76" y="21"/>
                  </a:lnTo>
                  <a:lnTo>
                    <a:pt x="75" y="20"/>
                  </a:lnTo>
                  <a:lnTo>
                    <a:pt x="74" y="19"/>
                  </a:lnTo>
                  <a:lnTo>
                    <a:pt x="73" y="18"/>
                  </a:lnTo>
                  <a:lnTo>
                    <a:pt x="73" y="18"/>
                  </a:lnTo>
                  <a:lnTo>
                    <a:pt x="72" y="18"/>
                  </a:lnTo>
                  <a:lnTo>
                    <a:pt x="71" y="17"/>
                  </a:lnTo>
                  <a:lnTo>
                    <a:pt x="70" y="17"/>
                  </a:lnTo>
                  <a:lnTo>
                    <a:pt x="69" y="17"/>
                  </a:lnTo>
                  <a:lnTo>
                    <a:pt x="68" y="17"/>
                  </a:lnTo>
                  <a:lnTo>
                    <a:pt x="67" y="17"/>
                  </a:lnTo>
                  <a:lnTo>
                    <a:pt x="65" y="17"/>
                  </a:lnTo>
                  <a:lnTo>
                    <a:pt x="64" y="17"/>
                  </a:lnTo>
                  <a:lnTo>
                    <a:pt x="63" y="18"/>
                  </a:lnTo>
                  <a:lnTo>
                    <a:pt x="62" y="18"/>
                  </a:lnTo>
                  <a:lnTo>
                    <a:pt x="61" y="19"/>
                  </a:lnTo>
                  <a:lnTo>
                    <a:pt x="60" y="20"/>
                  </a:lnTo>
                  <a:lnTo>
                    <a:pt x="59" y="21"/>
                  </a:lnTo>
                  <a:lnTo>
                    <a:pt x="58" y="22"/>
                  </a:lnTo>
                  <a:lnTo>
                    <a:pt x="58" y="23"/>
                  </a:lnTo>
                  <a:lnTo>
                    <a:pt x="58" y="24"/>
                  </a:lnTo>
                  <a:lnTo>
                    <a:pt x="57" y="26"/>
                  </a:lnTo>
                  <a:lnTo>
                    <a:pt x="57" y="27"/>
                  </a:lnTo>
                  <a:lnTo>
                    <a:pt x="57" y="29"/>
                  </a:lnTo>
                  <a:lnTo>
                    <a:pt x="57" y="30"/>
                  </a:lnTo>
                  <a:lnTo>
                    <a:pt x="57" y="32"/>
                  </a:lnTo>
                  <a:lnTo>
                    <a:pt x="57" y="77"/>
                  </a:lnTo>
                  <a:lnTo>
                    <a:pt x="39" y="77"/>
                  </a:lnTo>
                  <a:lnTo>
                    <a:pt x="39" y="32"/>
                  </a:lnTo>
                  <a:lnTo>
                    <a:pt x="39" y="31"/>
                  </a:lnTo>
                  <a:lnTo>
                    <a:pt x="39" y="29"/>
                  </a:lnTo>
                  <a:lnTo>
                    <a:pt x="39" y="28"/>
                  </a:lnTo>
                  <a:lnTo>
                    <a:pt x="39" y="27"/>
                  </a:lnTo>
                  <a:lnTo>
                    <a:pt x="39" y="26"/>
                  </a:lnTo>
                  <a:lnTo>
                    <a:pt x="39" y="24"/>
                  </a:lnTo>
                  <a:lnTo>
                    <a:pt x="38" y="23"/>
                  </a:lnTo>
                  <a:lnTo>
                    <a:pt x="38" y="22"/>
                  </a:lnTo>
                  <a:lnTo>
                    <a:pt x="37" y="21"/>
                  </a:lnTo>
                  <a:lnTo>
                    <a:pt x="36" y="20"/>
                  </a:lnTo>
                  <a:lnTo>
                    <a:pt x="36" y="19"/>
                  </a:lnTo>
                  <a:lnTo>
                    <a:pt x="35" y="18"/>
                  </a:lnTo>
                  <a:lnTo>
                    <a:pt x="33" y="18"/>
                  </a:lnTo>
                  <a:lnTo>
                    <a:pt x="32" y="17"/>
                  </a:lnTo>
                  <a:lnTo>
                    <a:pt x="30" y="17"/>
                  </a:lnTo>
                  <a:lnTo>
                    <a:pt x="29" y="17"/>
                  </a:lnTo>
                  <a:lnTo>
                    <a:pt x="27" y="17"/>
                  </a:lnTo>
                  <a:lnTo>
                    <a:pt x="26" y="17"/>
                  </a:lnTo>
                  <a:lnTo>
                    <a:pt x="24" y="17"/>
                  </a:lnTo>
                  <a:lnTo>
                    <a:pt x="23" y="18"/>
                  </a:lnTo>
                  <a:lnTo>
                    <a:pt x="22" y="18"/>
                  </a:lnTo>
                  <a:lnTo>
                    <a:pt x="21" y="19"/>
                  </a:lnTo>
                  <a:lnTo>
                    <a:pt x="21" y="20"/>
                  </a:lnTo>
                  <a:lnTo>
                    <a:pt x="20" y="21"/>
                  </a:lnTo>
                  <a:lnTo>
                    <a:pt x="19" y="22"/>
                  </a:lnTo>
                  <a:lnTo>
                    <a:pt x="19" y="23"/>
                  </a:lnTo>
                  <a:lnTo>
                    <a:pt x="19" y="24"/>
                  </a:lnTo>
                  <a:lnTo>
                    <a:pt x="18" y="26"/>
                  </a:lnTo>
                  <a:lnTo>
                    <a:pt x="18" y="27"/>
                  </a:lnTo>
                  <a:lnTo>
                    <a:pt x="18" y="28"/>
                  </a:lnTo>
                  <a:lnTo>
                    <a:pt x="18" y="30"/>
                  </a:lnTo>
                  <a:lnTo>
                    <a:pt x="18" y="31"/>
                  </a:lnTo>
                  <a:lnTo>
                    <a:pt x="18" y="77"/>
                  </a:lnTo>
                  <a:lnTo>
                    <a:pt x="0" y="77"/>
                  </a:lnTo>
                  <a:lnTo>
                    <a:pt x="0" y="2"/>
                  </a:lnTo>
                  <a:lnTo>
                    <a:pt x="17" y="2"/>
                  </a:lnTo>
                  <a:lnTo>
                    <a:pt x="17" y="13"/>
                  </a:lnTo>
                  <a:lnTo>
                    <a:pt x="17" y="13"/>
                  </a:lnTo>
                  <a:lnTo>
                    <a:pt x="18" y="12"/>
                  </a:lnTo>
                  <a:lnTo>
                    <a:pt x="18" y="11"/>
                  </a:lnTo>
                  <a:lnTo>
                    <a:pt x="19" y="10"/>
                  </a:lnTo>
                  <a:lnTo>
                    <a:pt x="19" y="9"/>
                  </a:lnTo>
                  <a:lnTo>
                    <a:pt x="20" y="8"/>
                  </a:lnTo>
                  <a:lnTo>
                    <a:pt x="21" y="7"/>
                  </a:lnTo>
                  <a:lnTo>
                    <a:pt x="22" y="6"/>
                  </a:lnTo>
                  <a:lnTo>
                    <a:pt x="23" y="5"/>
                  </a:lnTo>
                  <a:lnTo>
                    <a:pt x="24" y="4"/>
                  </a:lnTo>
                  <a:lnTo>
                    <a:pt x="26" y="3"/>
                  </a:lnTo>
                  <a:lnTo>
                    <a:pt x="27" y="2"/>
                  </a:lnTo>
                  <a:lnTo>
                    <a:pt x="28" y="2"/>
                  </a:lnTo>
                  <a:lnTo>
                    <a:pt x="30" y="1"/>
                  </a:lnTo>
                  <a:lnTo>
                    <a:pt x="32" y="1"/>
                  </a:lnTo>
                  <a:lnTo>
                    <a:pt x="34" y="0"/>
                  </a:lnTo>
                  <a:lnTo>
                    <a:pt x="36" y="0"/>
                  </a:lnTo>
                  <a:lnTo>
                    <a:pt x="38" y="0"/>
                  </a:lnTo>
                  <a:lnTo>
                    <a:pt x="39" y="1"/>
                  </a:lnTo>
                  <a:lnTo>
                    <a:pt x="41" y="1"/>
                  </a:lnTo>
                  <a:lnTo>
                    <a:pt x="42" y="1"/>
                  </a:lnTo>
                  <a:lnTo>
                    <a:pt x="44" y="2"/>
                  </a:lnTo>
                  <a:lnTo>
                    <a:pt x="45" y="2"/>
                  </a:lnTo>
                  <a:lnTo>
                    <a:pt x="46" y="3"/>
                  </a:lnTo>
                  <a:lnTo>
                    <a:pt x="47" y="3"/>
                  </a:lnTo>
                  <a:lnTo>
                    <a:pt x="48" y="4"/>
                  </a:lnTo>
                  <a:lnTo>
                    <a:pt x="49" y="5"/>
                  </a:lnTo>
                  <a:lnTo>
                    <a:pt x="50" y="6"/>
                  </a:lnTo>
                  <a:lnTo>
                    <a:pt x="51" y="7"/>
                  </a:lnTo>
                  <a:lnTo>
                    <a:pt x="52" y="8"/>
                  </a:lnTo>
                  <a:lnTo>
                    <a:pt x="53" y="9"/>
                  </a:lnTo>
                  <a:lnTo>
                    <a:pt x="54" y="11"/>
                  </a:lnTo>
                  <a:lnTo>
                    <a:pt x="55" y="12"/>
                  </a:lnTo>
                  <a:lnTo>
                    <a:pt x="55" y="11"/>
                  </a:lnTo>
                  <a:lnTo>
                    <a:pt x="56" y="11"/>
                  </a:lnTo>
                  <a:lnTo>
                    <a:pt x="56" y="10"/>
                  </a:lnTo>
                  <a:lnTo>
                    <a:pt x="57" y="9"/>
                  </a:lnTo>
                  <a:lnTo>
                    <a:pt x="58" y="8"/>
                  </a:lnTo>
                  <a:lnTo>
                    <a:pt x="58" y="7"/>
                  </a:lnTo>
                  <a:lnTo>
                    <a:pt x="59" y="6"/>
                  </a:lnTo>
                  <a:lnTo>
                    <a:pt x="60" y="5"/>
                  </a:lnTo>
                  <a:lnTo>
                    <a:pt x="61" y="4"/>
                  </a:lnTo>
                  <a:lnTo>
                    <a:pt x="63" y="3"/>
                  </a:lnTo>
                  <a:lnTo>
                    <a:pt x="64" y="2"/>
                  </a:lnTo>
                  <a:lnTo>
                    <a:pt x="65" y="2"/>
                  </a:lnTo>
                  <a:lnTo>
                    <a:pt x="67" y="1"/>
                  </a:lnTo>
                  <a:lnTo>
                    <a:pt x="68" y="1"/>
                  </a:lnTo>
                  <a:lnTo>
                    <a:pt x="70" y="0"/>
                  </a:lnTo>
                  <a:lnTo>
                    <a:pt x="72" y="0"/>
                  </a:lnTo>
                  <a:lnTo>
                    <a:pt x="75" y="0"/>
                  </a:lnTo>
                  <a:lnTo>
                    <a:pt x="77" y="1"/>
                  </a:lnTo>
                  <a:lnTo>
                    <a:pt x="79" y="1"/>
                  </a:lnTo>
                  <a:lnTo>
                    <a:pt x="81" y="2"/>
                  </a:lnTo>
                  <a:lnTo>
                    <a:pt x="83" y="3"/>
                  </a:lnTo>
                  <a:lnTo>
                    <a:pt x="85" y="4"/>
                  </a:lnTo>
                  <a:lnTo>
                    <a:pt x="87" y="5"/>
                  </a:lnTo>
                  <a:lnTo>
                    <a:pt x="88" y="7"/>
                  </a:lnTo>
                  <a:lnTo>
                    <a:pt x="90" y="8"/>
                  </a:lnTo>
                  <a:lnTo>
                    <a:pt x="91" y="10"/>
                  </a:lnTo>
                  <a:lnTo>
                    <a:pt x="92" y="12"/>
                  </a:lnTo>
                  <a:lnTo>
                    <a:pt x="93" y="14"/>
                  </a:lnTo>
                  <a:lnTo>
                    <a:pt x="94" y="17"/>
                  </a:lnTo>
                  <a:lnTo>
                    <a:pt x="95" y="19"/>
                  </a:lnTo>
                  <a:lnTo>
                    <a:pt x="95" y="22"/>
                  </a:lnTo>
                  <a:lnTo>
                    <a:pt x="95" y="25"/>
                  </a:lnTo>
                  <a:lnTo>
                    <a:pt x="95" y="77"/>
                  </a:lnTo>
                  <a:close/>
                </a:path>
              </a:pathLst>
            </a:custGeom>
            <a:solidFill>
              <a:srgbClr val="FFFFFF"/>
            </a:solidFill>
            <a:ln w="9525">
              <a:noFill/>
              <a:round/>
              <a:headEnd/>
              <a:tailEnd/>
            </a:ln>
          </p:spPr>
          <p:txBody>
            <a:bodyPr/>
            <a:lstStyle/>
            <a:p>
              <a:endParaRPr lang="en-US"/>
            </a:p>
          </p:txBody>
        </p:sp>
        <p:sp>
          <p:nvSpPr>
            <p:cNvPr id="350" name="Freeform 350"/>
            <p:cNvSpPr>
              <a:spLocks noEditPoints="1"/>
            </p:cNvSpPr>
            <p:nvPr/>
          </p:nvSpPr>
          <p:spPr bwMode="auto">
            <a:xfrm>
              <a:off x="3336" y="3218"/>
              <a:ext cx="63" cy="79"/>
            </a:xfrm>
            <a:custGeom>
              <a:avLst/>
              <a:gdLst/>
              <a:ahLst/>
              <a:cxnLst>
                <a:cxn ang="0">
                  <a:pos x="60" y="61"/>
                </a:cxn>
                <a:cxn ang="0">
                  <a:pos x="55" y="68"/>
                </a:cxn>
                <a:cxn ang="0">
                  <a:pos x="50" y="73"/>
                </a:cxn>
                <a:cxn ang="0">
                  <a:pos x="44" y="77"/>
                </a:cxn>
                <a:cxn ang="0">
                  <a:pos x="37" y="78"/>
                </a:cxn>
                <a:cxn ang="0">
                  <a:pos x="29" y="78"/>
                </a:cxn>
                <a:cxn ang="0">
                  <a:pos x="20" y="76"/>
                </a:cxn>
                <a:cxn ang="0">
                  <a:pos x="12" y="72"/>
                </a:cxn>
                <a:cxn ang="0">
                  <a:pos x="5" y="64"/>
                </a:cxn>
                <a:cxn ang="0">
                  <a:pos x="1" y="53"/>
                </a:cxn>
                <a:cxn ang="0">
                  <a:pos x="0" y="38"/>
                </a:cxn>
                <a:cxn ang="0">
                  <a:pos x="0" y="31"/>
                </a:cxn>
                <a:cxn ang="0">
                  <a:pos x="2" y="22"/>
                </a:cxn>
                <a:cxn ang="0">
                  <a:pos x="6" y="13"/>
                </a:cxn>
                <a:cxn ang="0">
                  <a:pos x="14" y="5"/>
                </a:cxn>
                <a:cxn ang="0">
                  <a:pos x="26" y="1"/>
                </a:cxn>
                <a:cxn ang="0">
                  <a:pos x="37" y="1"/>
                </a:cxn>
                <a:cxn ang="0">
                  <a:pos x="45" y="3"/>
                </a:cxn>
                <a:cxn ang="0">
                  <a:pos x="52" y="8"/>
                </a:cxn>
                <a:cxn ang="0">
                  <a:pos x="58" y="17"/>
                </a:cxn>
                <a:cxn ang="0">
                  <a:pos x="62" y="30"/>
                </a:cxn>
                <a:cxn ang="0">
                  <a:pos x="63" y="45"/>
                </a:cxn>
                <a:cxn ang="0">
                  <a:pos x="18" y="47"/>
                </a:cxn>
                <a:cxn ang="0">
                  <a:pos x="18" y="51"/>
                </a:cxn>
                <a:cxn ang="0">
                  <a:pos x="20" y="56"/>
                </a:cxn>
                <a:cxn ang="0">
                  <a:pos x="23" y="60"/>
                </a:cxn>
                <a:cxn ang="0">
                  <a:pos x="28" y="62"/>
                </a:cxn>
                <a:cxn ang="0">
                  <a:pos x="34" y="63"/>
                </a:cxn>
                <a:cxn ang="0">
                  <a:pos x="36" y="62"/>
                </a:cxn>
                <a:cxn ang="0">
                  <a:pos x="39" y="61"/>
                </a:cxn>
                <a:cxn ang="0">
                  <a:pos x="41" y="60"/>
                </a:cxn>
                <a:cxn ang="0">
                  <a:pos x="43" y="58"/>
                </a:cxn>
                <a:cxn ang="0">
                  <a:pos x="44" y="55"/>
                </a:cxn>
                <a:cxn ang="0">
                  <a:pos x="44" y="30"/>
                </a:cxn>
                <a:cxn ang="0">
                  <a:pos x="43" y="24"/>
                </a:cxn>
                <a:cxn ang="0">
                  <a:pos x="41" y="21"/>
                </a:cxn>
                <a:cxn ang="0">
                  <a:pos x="38" y="18"/>
                </a:cxn>
                <a:cxn ang="0">
                  <a:pos x="35" y="17"/>
                </a:cxn>
                <a:cxn ang="0">
                  <a:pos x="31" y="16"/>
                </a:cxn>
                <a:cxn ang="0">
                  <a:pos x="27" y="17"/>
                </a:cxn>
                <a:cxn ang="0">
                  <a:pos x="24" y="19"/>
                </a:cxn>
                <a:cxn ang="0">
                  <a:pos x="21" y="22"/>
                </a:cxn>
                <a:cxn ang="0">
                  <a:pos x="19" y="26"/>
                </a:cxn>
                <a:cxn ang="0">
                  <a:pos x="18" y="30"/>
                </a:cxn>
              </a:cxnLst>
              <a:rect l="0" t="0" r="r" b="b"/>
              <a:pathLst>
                <a:path w="63" h="79">
                  <a:moveTo>
                    <a:pt x="62" y="55"/>
                  </a:moveTo>
                  <a:lnTo>
                    <a:pt x="61" y="58"/>
                  </a:lnTo>
                  <a:lnTo>
                    <a:pt x="60" y="61"/>
                  </a:lnTo>
                  <a:lnTo>
                    <a:pt x="58" y="64"/>
                  </a:lnTo>
                  <a:lnTo>
                    <a:pt x="57" y="66"/>
                  </a:lnTo>
                  <a:lnTo>
                    <a:pt x="55" y="68"/>
                  </a:lnTo>
                  <a:lnTo>
                    <a:pt x="54" y="70"/>
                  </a:lnTo>
                  <a:lnTo>
                    <a:pt x="52" y="72"/>
                  </a:lnTo>
                  <a:lnTo>
                    <a:pt x="50" y="73"/>
                  </a:lnTo>
                  <a:lnTo>
                    <a:pt x="48" y="75"/>
                  </a:lnTo>
                  <a:lnTo>
                    <a:pt x="46" y="76"/>
                  </a:lnTo>
                  <a:lnTo>
                    <a:pt x="44" y="77"/>
                  </a:lnTo>
                  <a:lnTo>
                    <a:pt x="42" y="77"/>
                  </a:lnTo>
                  <a:lnTo>
                    <a:pt x="39" y="78"/>
                  </a:lnTo>
                  <a:lnTo>
                    <a:pt x="37" y="78"/>
                  </a:lnTo>
                  <a:lnTo>
                    <a:pt x="35" y="78"/>
                  </a:lnTo>
                  <a:lnTo>
                    <a:pt x="33" y="79"/>
                  </a:lnTo>
                  <a:lnTo>
                    <a:pt x="29" y="78"/>
                  </a:lnTo>
                  <a:lnTo>
                    <a:pt x="26" y="78"/>
                  </a:lnTo>
                  <a:lnTo>
                    <a:pt x="23" y="77"/>
                  </a:lnTo>
                  <a:lnTo>
                    <a:pt x="20" y="76"/>
                  </a:lnTo>
                  <a:lnTo>
                    <a:pt x="17" y="75"/>
                  </a:lnTo>
                  <a:lnTo>
                    <a:pt x="14" y="74"/>
                  </a:lnTo>
                  <a:lnTo>
                    <a:pt x="12" y="72"/>
                  </a:lnTo>
                  <a:lnTo>
                    <a:pt x="9" y="70"/>
                  </a:lnTo>
                  <a:lnTo>
                    <a:pt x="7" y="67"/>
                  </a:lnTo>
                  <a:lnTo>
                    <a:pt x="5" y="64"/>
                  </a:lnTo>
                  <a:lnTo>
                    <a:pt x="4" y="61"/>
                  </a:lnTo>
                  <a:lnTo>
                    <a:pt x="2" y="57"/>
                  </a:lnTo>
                  <a:lnTo>
                    <a:pt x="1" y="53"/>
                  </a:lnTo>
                  <a:lnTo>
                    <a:pt x="0" y="49"/>
                  </a:lnTo>
                  <a:lnTo>
                    <a:pt x="0" y="43"/>
                  </a:lnTo>
                  <a:lnTo>
                    <a:pt x="0" y="38"/>
                  </a:lnTo>
                  <a:lnTo>
                    <a:pt x="0" y="36"/>
                  </a:lnTo>
                  <a:lnTo>
                    <a:pt x="0" y="34"/>
                  </a:lnTo>
                  <a:lnTo>
                    <a:pt x="0" y="31"/>
                  </a:lnTo>
                  <a:lnTo>
                    <a:pt x="1" y="28"/>
                  </a:lnTo>
                  <a:lnTo>
                    <a:pt x="1" y="25"/>
                  </a:lnTo>
                  <a:lnTo>
                    <a:pt x="2" y="22"/>
                  </a:lnTo>
                  <a:lnTo>
                    <a:pt x="3" y="19"/>
                  </a:lnTo>
                  <a:lnTo>
                    <a:pt x="5" y="16"/>
                  </a:lnTo>
                  <a:lnTo>
                    <a:pt x="6" y="13"/>
                  </a:lnTo>
                  <a:lnTo>
                    <a:pt x="9" y="10"/>
                  </a:lnTo>
                  <a:lnTo>
                    <a:pt x="11" y="7"/>
                  </a:lnTo>
                  <a:lnTo>
                    <a:pt x="14" y="5"/>
                  </a:lnTo>
                  <a:lnTo>
                    <a:pt x="18" y="3"/>
                  </a:lnTo>
                  <a:lnTo>
                    <a:pt x="22" y="2"/>
                  </a:lnTo>
                  <a:lnTo>
                    <a:pt x="26" y="1"/>
                  </a:lnTo>
                  <a:lnTo>
                    <a:pt x="32" y="0"/>
                  </a:lnTo>
                  <a:lnTo>
                    <a:pt x="34" y="0"/>
                  </a:lnTo>
                  <a:lnTo>
                    <a:pt x="37" y="1"/>
                  </a:lnTo>
                  <a:lnTo>
                    <a:pt x="39" y="1"/>
                  </a:lnTo>
                  <a:lnTo>
                    <a:pt x="42" y="2"/>
                  </a:lnTo>
                  <a:lnTo>
                    <a:pt x="45" y="3"/>
                  </a:lnTo>
                  <a:lnTo>
                    <a:pt x="47" y="4"/>
                  </a:lnTo>
                  <a:lnTo>
                    <a:pt x="50" y="6"/>
                  </a:lnTo>
                  <a:lnTo>
                    <a:pt x="52" y="8"/>
                  </a:lnTo>
                  <a:lnTo>
                    <a:pt x="54" y="11"/>
                  </a:lnTo>
                  <a:lnTo>
                    <a:pt x="56" y="13"/>
                  </a:lnTo>
                  <a:lnTo>
                    <a:pt x="58" y="17"/>
                  </a:lnTo>
                  <a:lnTo>
                    <a:pt x="60" y="21"/>
                  </a:lnTo>
                  <a:lnTo>
                    <a:pt x="61" y="25"/>
                  </a:lnTo>
                  <a:lnTo>
                    <a:pt x="62" y="30"/>
                  </a:lnTo>
                  <a:lnTo>
                    <a:pt x="62" y="35"/>
                  </a:lnTo>
                  <a:lnTo>
                    <a:pt x="63" y="41"/>
                  </a:lnTo>
                  <a:lnTo>
                    <a:pt x="63" y="45"/>
                  </a:lnTo>
                  <a:lnTo>
                    <a:pt x="17" y="45"/>
                  </a:lnTo>
                  <a:lnTo>
                    <a:pt x="17" y="46"/>
                  </a:lnTo>
                  <a:lnTo>
                    <a:pt x="18" y="47"/>
                  </a:lnTo>
                  <a:lnTo>
                    <a:pt x="18" y="49"/>
                  </a:lnTo>
                  <a:lnTo>
                    <a:pt x="18" y="50"/>
                  </a:lnTo>
                  <a:lnTo>
                    <a:pt x="18" y="51"/>
                  </a:lnTo>
                  <a:lnTo>
                    <a:pt x="19" y="53"/>
                  </a:lnTo>
                  <a:lnTo>
                    <a:pt x="19" y="54"/>
                  </a:lnTo>
                  <a:lnTo>
                    <a:pt x="20" y="56"/>
                  </a:lnTo>
                  <a:lnTo>
                    <a:pt x="21" y="57"/>
                  </a:lnTo>
                  <a:lnTo>
                    <a:pt x="22" y="59"/>
                  </a:lnTo>
                  <a:lnTo>
                    <a:pt x="23" y="60"/>
                  </a:lnTo>
                  <a:lnTo>
                    <a:pt x="24" y="61"/>
                  </a:lnTo>
                  <a:lnTo>
                    <a:pt x="26" y="62"/>
                  </a:lnTo>
                  <a:lnTo>
                    <a:pt x="28" y="62"/>
                  </a:lnTo>
                  <a:lnTo>
                    <a:pt x="30" y="63"/>
                  </a:lnTo>
                  <a:lnTo>
                    <a:pt x="33" y="63"/>
                  </a:lnTo>
                  <a:lnTo>
                    <a:pt x="34" y="63"/>
                  </a:lnTo>
                  <a:lnTo>
                    <a:pt x="35" y="63"/>
                  </a:lnTo>
                  <a:lnTo>
                    <a:pt x="36" y="63"/>
                  </a:lnTo>
                  <a:lnTo>
                    <a:pt x="36" y="62"/>
                  </a:lnTo>
                  <a:lnTo>
                    <a:pt x="37" y="62"/>
                  </a:lnTo>
                  <a:lnTo>
                    <a:pt x="38" y="62"/>
                  </a:lnTo>
                  <a:lnTo>
                    <a:pt x="39" y="61"/>
                  </a:lnTo>
                  <a:lnTo>
                    <a:pt x="40" y="61"/>
                  </a:lnTo>
                  <a:lnTo>
                    <a:pt x="40" y="60"/>
                  </a:lnTo>
                  <a:lnTo>
                    <a:pt x="41" y="60"/>
                  </a:lnTo>
                  <a:lnTo>
                    <a:pt x="42" y="59"/>
                  </a:lnTo>
                  <a:lnTo>
                    <a:pt x="42" y="58"/>
                  </a:lnTo>
                  <a:lnTo>
                    <a:pt x="43" y="58"/>
                  </a:lnTo>
                  <a:lnTo>
                    <a:pt x="43" y="57"/>
                  </a:lnTo>
                  <a:lnTo>
                    <a:pt x="44" y="56"/>
                  </a:lnTo>
                  <a:lnTo>
                    <a:pt x="44" y="55"/>
                  </a:lnTo>
                  <a:lnTo>
                    <a:pt x="62" y="55"/>
                  </a:lnTo>
                  <a:close/>
                  <a:moveTo>
                    <a:pt x="45" y="32"/>
                  </a:moveTo>
                  <a:lnTo>
                    <a:pt x="44" y="30"/>
                  </a:lnTo>
                  <a:lnTo>
                    <a:pt x="44" y="28"/>
                  </a:lnTo>
                  <a:lnTo>
                    <a:pt x="44" y="26"/>
                  </a:lnTo>
                  <a:lnTo>
                    <a:pt x="43" y="24"/>
                  </a:lnTo>
                  <a:lnTo>
                    <a:pt x="42" y="23"/>
                  </a:lnTo>
                  <a:lnTo>
                    <a:pt x="42" y="22"/>
                  </a:lnTo>
                  <a:lnTo>
                    <a:pt x="41" y="21"/>
                  </a:lnTo>
                  <a:lnTo>
                    <a:pt x="40" y="20"/>
                  </a:lnTo>
                  <a:lnTo>
                    <a:pt x="39" y="19"/>
                  </a:lnTo>
                  <a:lnTo>
                    <a:pt x="38" y="18"/>
                  </a:lnTo>
                  <a:lnTo>
                    <a:pt x="37" y="18"/>
                  </a:lnTo>
                  <a:lnTo>
                    <a:pt x="36" y="17"/>
                  </a:lnTo>
                  <a:lnTo>
                    <a:pt x="35" y="17"/>
                  </a:lnTo>
                  <a:lnTo>
                    <a:pt x="33" y="16"/>
                  </a:lnTo>
                  <a:lnTo>
                    <a:pt x="32" y="16"/>
                  </a:lnTo>
                  <a:lnTo>
                    <a:pt x="31" y="16"/>
                  </a:lnTo>
                  <a:lnTo>
                    <a:pt x="30" y="16"/>
                  </a:lnTo>
                  <a:lnTo>
                    <a:pt x="28" y="17"/>
                  </a:lnTo>
                  <a:lnTo>
                    <a:pt x="27" y="17"/>
                  </a:lnTo>
                  <a:lnTo>
                    <a:pt x="26" y="18"/>
                  </a:lnTo>
                  <a:lnTo>
                    <a:pt x="25" y="18"/>
                  </a:lnTo>
                  <a:lnTo>
                    <a:pt x="24" y="19"/>
                  </a:lnTo>
                  <a:lnTo>
                    <a:pt x="23" y="20"/>
                  </a:lnTo>
                  <a:lnTo>
                    <a:pt x="22" y="21"/>
                  </a:lnTo>
                  <a:lnTo>
                    <a:pt x="21" y="22"/>
                  </a:lnTo>
                  <a:lnTo>
                    <a:pt x="20" y="23"/>
                  </a:lnTo>
                  <a:lnTo>
                    <a:pt x="20" y="24"/>
                  </a:lnTo>
                  <a:lnTo>
                    <a:pt x="19" y="26"/>
                  </a:lnTo>
                  <a:lnTo>
                    <a:pt x="19" y="27"/>
                  </a:lnTo>
                  <a:lnTo>
                    <a:pt x="18" y="29"/>
                  </a:lnTo>
                  <a:lnTo>
                    <a:pt x="18" y="30"/>
                  </a:lnTo>
                  <a:lnTo>
                    <a:pt x="18" y="32"/>
                  </a:lnTo>
                  <a:lnTo>
                    <a:pt x="45" y="32"/>
                  </a:lnTo>
                  <a:close/>
                </a:path>
              </a:pathLst>
            </a:custGeom>
            <a:solidFill>
              <a:srgbClr val="FFFFFF"/>
            </a:solidFill>
            <a:ln w="9525">
              <a:noFill/>
              <a:round/>
              <a:headEnd/>
              <a:tailEnd/>
            </a:ln>
          </p:spPr>
          <p:txBody>
            <a:bodyPr/>
            <a:lstStyle/>
            <a:p>
              <a:endParaRPr lang="en-US"/>
            </a:p>
          </p:txBody>
        </p:sp>
        <p:sp>
          <p:nvSpPr>
            <p:cNvPr id="351" name="Freeform 351"/>
            <p:cNvSpPr>
              <a:spLocks/>
            </p:cNvSpPr>
            <p:nvPr/>
          </p:nvSpPr>
          <p:spPr bwMode="auto">
            <a:xfrm>
              <a:off x="3410" y="3218"/>
              <a:ext cx="60" cy="77"/>
            </a:xfrm>
            <a:custGeom>
              <a:avLst/>
              <a:gdLst/>
              <a:ahLst/>
              <a:cxnLst>
                <a:cxn ang="0">
                  <a:pos x="43" y="77"/>
                </a:cxn>
                <a:cxn ang="0">
                  <a:pos x="42" y="30"/>
                </a:cxn>
                <a:cxn ang="0">
                  <a:pos x="42" y="28"/>
                </a:cxn>
                <a:cxn ang="0">
                  <a:pos x="42" y="26"/>
                </a:cxn>
                <a:cxn ang="0">
                  <a:pos x="41" y="23"/>
                </a:cxn>
                <a:cxn ang="0">
                  <a:pos x="40" y="21"/>
                </a:cxn>
                <a:cxn ang="0">
                  <a:pos x="39" y="19"/>
                </a:cxn>
                <a:cxn ang="0">
                  <a:pos x="36" y="18"/>
                </a:cxn>
                <a:cxn ang="0">
                  <a:pos x="33" y="17"/>
                </a:cxn>
                <a:cxn ang="0">
                  <a:pos x="30" y="17"/>
                </a:cxn>
                <a:cxn ang="0">
                  <a:pos x="27" y="17"/>
                </a:cxn>
                <a:cxn ang="0">
                  <a:pos x="25" y="18"/>
                </a:cxn>
                <a:cxn ang="0">
                  <a:pos x="22" y="20"/>
                </a:cxn>
                <a:cxn ang="0">
                  <a:pos x="21" y="22"/>
                </a:cxn>
                <a:cxn ang="0">
                  <a:pos x="19" y="25"/>
                </a:cxn>
                <a:cxn ang="0">
                  <a:pos x="18" y="28"/>
                </a:cxn>
                <a:cxn ang="0">
                  <a:pos x="18" y="32"/>
                </a:cxn>
                <a:cxn ang="0">
                  <a:pos x="18" y="77"/>
                </a:cxn>
                <a:cxn ang="0">
                  <a:pos x="0" y="2"/>
                </a:cxn>
                <a:cxn ang="0">
                  <a:pos x="17" y="13"/>
                </a:cxn>
                <a:cxn ang="0">
                  <a:pos x="17" y="12"/>
                </a:cxn>
                <a:cxn ang="0">
                  <a:pos x="19" y="10"/>
                </a:cxn>
                <a:cxn ang="0">
                  <a:pos x="20" y="8"/>
                </a:cxn>
                <a:cxn ang="0">
                  <a:pos x="22" y="6"/>
                </a:cxn>
                <a:cxn ang="0">
                  <a:pos x="24" y="4"/>
                </a:cxn>
                <a:cxn ang="0">
                  <a:pos x="27" y="2"/>
                </a:cxn>
                <a:cxn ang="0">
                  <a:pos x="31" y="1"/>
                </a:cxn>
                <a:cxn ang="0">
                  <a:pos x="35" y="0"/>
                </a:cxn>
                <a:cxn ang="0">
                  <a:pos x="39" y="0"/>
                </a:cxn>
                <a:cxn ang="0">
                  <a:pos x="44" y="1"/>
                </a:cxn>
                <a:cxn ang="0">
                  <a:pos x="48" y="3"/>
                </a:cxn>
                <a:cxn ang="0">
                  <a:pos x="52" y="5"/>
                </a:cxn>
                <a:cxn ang="0">
                  <a:pos x="55" y="8"/>
                </a:cxn>
                <a:cxn ang="0">
                  <a:pos x="57" y="12"/>
                </a:cxn>
                <a:cxn ang="0">
                  <a:pos x="59" y="17"/>
                </a:cxn>
                <a:cxn ang="0">
                  <a:pos x="60" y="22"/>
                </a:cxn>
                <a:cxn ang="0">
                  <a:pos x="60" y="77"/>
                </a:cxn>
              </a:cxnLst>
              <a:rect l="0" t="0" r="r" b="b"/>
              <a:pathLst>
                <a:path w="60" h="77">
                  <a:moveTo>
                    <a:pt x="60" y="77"/>
                  </a:moveTo>
                  <a:lnTo>
                    <a:pt x="43" y="77"/>
                  </a:lnTo>
                  <a:lnTo>
                    <a:pt x="43" y="32"/>
                  </a:lnTo>
                  <a:lnTo>
                    <a:pt x="42" y="30"/>
                  </a:lnTo>
                  <a:lnTo>
                    <a:pt x="42" y="29"/>
                  </a:lnTo>
                  <a:lnTo>
                    <a:pt x="42" y="28"/>
                  </a:lnTo>
                  <a:lnTo>
                    <a:pt x="42" y="27"/>
                  </a:lnTo>
                  <a:lnTo>
                    <a:pt x="42" y="26"/>
                  </a:lnTo>
                  <a:lnTo>
                    <a:pt x="42" y="24"/>
                  </a:lnTo>
                  <a:lnTo>
                    <a:pt x="41" y="23"/>
                  </a:lnTo>
                  <a:lnTo>
                    <a:pt x="41" y="22"/>
                  </a:lnTo>
                  <a:lnTo>
                    <a:pt x="40" y="21"/>
                  </a:lnTo>
                  <a:lnTo>
                    <a:pt x="40" y="20"/>
                  </a:lnTo>
                  <a:lnTo>
                    <a:pt x="39" y="19"/>
                  </a:lnTo>
                  <a:lnTo>
                    <a:pt x="38" y="18"/>
                  </a:lnTo>
                  <a:lnTo>
                    <a:pt x="36" y="18"/>
                  </a:lnTo>
                  <a:lnTo>
                    <a:pt x="35" y="17"/>
                  </a:lnTo>
                  <a:lnTo>
                    <a:pt x="33" y="17"/>
                  </a:lnTo>
                  <a:lnTo>
                    <a:pt x="31" y="17"/>
                  </a:lnTo>
                  <a:lnTo>
                    <a:pt x="30" y="17"/>
                  </a:lnTo>
                  <a:lnTo>
                    <a:pt x="28" y="17"/>
                  </a:lnTo>
                  <a:lnTo>
                    <a:pt x="27" y="17"/>
                  </a:lnTo>
                  <a:lnTo>
                    <a:pt x="26" y="18"/>
                  </a:lnTo>
                  <a:lnTo>
                    <a:pt x="25" y="18"/>
                  </a:lnTo>
                  <a:lnTo>
                    <a:pt x="23" y="19"/>
                  </a:lnTo>
                  <a:lnTo>
                    <a:pt x="22" y="20"/>
                  </a:lnTo>
                  <a:lnTo>
                    <a:pt x="21" y="21"/>
                  </a:lnTo>
                  <a:lnTo>
                    <a:pt x="21" y="22"/>
                  </a:lnTo>
                  <a:lnTo>
                    <a:pt x="20" y="24"/>
                  </a:lnTo>
                  <a:lnTo>
                    <a:pt x="19" y="25"/>
                  </a:lnTo>
                  <a:lnTo>
                    <a:pt x="19" y="26"/>
                  </a:lnTo>
                  <a:lnTo>
                    <a:pt x="18" y="28"/>
                  </a:lnTo>
                  <a:lnTo>
                    <a:pt x="18" y="30"/>
                  </a:lnTo>
                  <a:lnTo>
                    <a:pt x="18" y="32"/>
                  </a:lnTo>
                  <a:lnTo>
                    <a:pt x="18" y="34"/>
                  </a:lnTo>
                  <a:lnTo>
                    <a:pt x="18" y="77"/>
                  </a:lnTo>
                  <a:lnTo>
                    <a:pt x="0" y="77"/>
                  </a:lnTo>
                  <a:lnTo>
                    <a:pt x="0" y="2"/>
                  </a:lnTo>
                  <a:lnTo>
                    <a:pt x="17" y="2"/>
                  </a:lnTo>
                  <a:lnTo>
                    <a:pt x="17" y="13"/>
                  </a:lnTo>
                  <a:lnTo>
                    <a:pt x="17" y="13"/>
                  </a:lnTo>
                  <a:lnTo>
                    <a:pt x="17" y="12"/>
                  </a:lnTo>
                  <a:lnTo>
                    <a:pt x="18" y="11"/>
                  </a:lnTo>
                  <a:lnTo>
                    <a:pt x="19" y="10"/>
                  </a:lnTo>
                  <a:lnTo>
                    <a:pt x="19" y="9"/>
                  </a:lnTo>
                  <a:lnTo>
                    <a:pt x="20" y="8"/>
                  </a:lnTo>
                  <a:lnTo>
                    <a:pt x="21" y="7"/>
                  </a:lnTo>
                  <a:lnTo>
                    <a:pt x="22" y="6"/>
                  </a:lnTo>
                  <a:lnTo>
                    <a:pt x="23" y="5"/>
                  </a:lnTo>
                  <a:lnTo>
                    <a:pt x="24" y="4"/>
                  </a:lnTo>
                  <a:lnTo>
                    <a:pt x="26" y="3"/>
                  </a:lnTo>
                  <a:lnTo>
                    <a:pt x="27" y="2"/>
                  </a:lnTo>
                  <a:lnTo>
                    <a:pt x="29" y="2"/>
                  </a:lnTo>
                  <a:lnTo>
                    <a:pt x="31" y="1"/>
                  </a:lnTo>
                  <a:lnTo>
                    <a:pt x="33" y="1"/>
                  </a:lnTo>
                  <a:lnTo>
                    <a:pt x="35" y="0"/>
                  </a:lnTo>
                  <a:lnTo>
                    <a:pt x="37" y="0"/>
                  </a:lnTo>
                  <a:lnTo>
                    <a:pt x="39" y="0"/>
                  </a:lnTo>
                  <a:lnTo>
                    <a:pt x="42" y="1"/>
                  </a:lnTo>
                  <a:lnTo>
                    <a:pt x="44" y="1"/>
                  </a:lnTo>
                  <a:lnTo>
                    <a:pt x="46" y="2"/>
                  </a:lnTo>
                  <a:lnTo>
                    <a:pt x="48" y="3"/>
                  </a:lnTo>
                  <a:lnTo>
                    <a:pt x="50" y="4"/>
                  </a:lnTo>
                  <a:lnTo>
                    <a:pt x="52" y="5"/>
                  </a:lnTo>
                  <a:lnTo>
                    <a:pt x="53" y="7"/>
                  </a:lnTo>
                  <a:lnTo>
                    <a:pt x="55" y="8"/>
                  </a:lnTo>
                  <a:lnTo>
                    <a:pt x="56" y="10"/>
                  </a:lnTo>
                  <a:lnTo>
                    <a:pt x="57" y="12"/>
                  </a:lnTo>
                  <a:lnTo>
                    <a:pt x="58" y="14"/>
                  </a:lnTo>
                  <a:lnTo>
                    <a:pt x="59" y="17"/>
                  </a:lnTo>
                  <a:lnTo>
                    <a:pt x="59" y="19"/>
                  </a:lnTo>
                  <a:lnTo>
                    <a:pt x="60" y="22"/>
                  </a:lnTo>
                  <a:lnTo>
                    <a:pt x="60" y="25"/>
                  </a:lnTo>
                  <a:lnTo>
                    <a:pt x="60" y="77"/>
                  </a:lnTo>
                  <a:close/>
                </a:path>
              </a:pathLst>
            </a:custGeom>
            <a:solidFill>
              <a:srgbClr val="FFFFFF"/>
            </a:solidFill>
            <a:ln w="9525">
              <a:noFill/>
              <a:round/>
              <a:headEnd/>
              <a:tailEnd/>
            </a:ln>
          </p:spPr>
          <p:txBody>
            <a:bodyPr/>
            <a:lstStyle/>
            <a:p>
              <a:endParaRPr lang="en-US"/>
            </a:p>
          </p:txBody>
        </p:sp>
        <p:sp>
          <p:nvSpPr>
            <p:cNvPr id="352" name="Freeform 352"/>
            <p:cNvSpPr>
              <a:spLocks/>
            </p:cNvSpPr>
            <p:nvPr/>
          </p:nvSpPr>
          <p:spPr bwMode="auto">
            <a:xfrm>
              <a:off x="3479" y="3200"/>
              <a:ext cx="37" cy="95"/>
            </a:xfrm>
            <a:custGeom>
              <a:avLst/>
              <a:gdLst/>
              <a:ahLst/>
              <a:cxnLst>
                <a:cxn ang="0">
                  <a:pos x="37" y="20"/>
                </a:cxn>
                <a:cxn ang="0">
                  <a:pos x="27" y="34"/>
                </a:cxn>
                <a:cxn ang="0">
                  <a:pos x="27" y="75"/>
                </a:cxn>
                <a:cxn ang="0">
                  <a:pos x="27" y="77"/>
                </a:cxn>
                <a:cxn ang="0">
                  <a:pos x="27" y="78"/>
                </a:cxn>
                <a:cxn ang="0">
                  <a:pos x="27" y="79"/>
                </a:cxn>
                <a:cxn ang="0">
                  <a:pos x="28" y="79"/>
                </a:cxn>
                <a:cxn ang="0">
                  <a:pos x="29" y="80"/>
                </a:cxn>
                <a:cxn ang="0">
                  <a:pos x="30" y="80"/>
                </a:cxn>
                <a:cxn ang="0">
                  <a:pos x="33" y="81"/>
                </a:cxn>
                <a:cxn ang="0">
                  <a:pos x="34" y="81"/>
                </a:cxn>
                <a:cxn ang="0">
                  <a:pos x="34" y="81"/>
                </a:cxn>
                <a:cxn ang="0">
                  <a:pos x="35" y="81"/>
                </a:cxn>
                <a:cxn ang="0">
                  <a:pos x="35" y="81"/>
                </a:cxn>
                <a:cxn ang="0">
                  <a:pos x="36" y="81"/>
                </a:cxn>
                <a:cxn ang="0">
                  <a:pos x="36" y="80"/>
                </a:cxn>
                <a:cxn ang="0">
                  <a:pos x="37" y="80"/>
                </a:cxn>
                <a:cxn ang="0">
                  <a:pos x="37" y="80"/>
                </a:cxn>
                <a:cxn ang="0">
                  <a:pos x="37" y="95"/>
                </a:cxn>
                <a:cxn ang="0">
                  <a:pos x="36" y="95"/>
                </a:cxn>
                <a:cxn ang="0">
                  <a:pos x="35" y="95"/>
                </a:cxn>
                <a:cxn ang="0">
                  <a:pos x="34" y="95"/>
                </a:cxn>
                <a:cxn ang="0">
                  <a:pos x="33" y="95"/>
                </a:cxn>
                <a:cxn ang="0">
                  <a:pos x="32" y="95"/>
                </a:cxn>
                <a:cxn ang="0">
                  <a:pos x="31" y="95"/>
                </a:cxn>
                <a:cxn ang="0">
                  <a:pos x="30" y="95"/>
                </a:cxn>
                <a:cxn ang="0">
                  <a:pos x="29" y="95"/>
                </a:cxn>
                <a:cxn ang="0">
                  <a:pos x="24" y="95"/>
                </a:cxn>
                <a:cxn ang="0">
                  <a:pos x="20" y="95"/>
                </a:cxn>
                <a:cxn ang="0">
                  <a:pos x="16" y="94"/>
                </a:cxn>
                <a:cxn ang="0">
                  <a:pos x="13" y="92"/>
                </a:cxn>
                <a:cxn ang="0">
                  <a:pos x="12" y="90"/>
                </a:cxn>
                <a:cxn ang="0">
                  <a:pos x="10" y="87"/>
                </a:cxn>
                <a:cxn ang="0">
                  <a:pos x="10" y="84"/>
                </a:cxn>
                <a:cxn ang="0">
                  <a:pos x="9" y="81"/>
                </a:cxn>
                <a:cxn ang="0">
                  <a:pos x="9" y="34"/>
                </a:cxn>
                <a:cxn ang="0">
                  <a:pos x="0" y="20"/>
                </a:cxn>
                <a:cxn ang="0">
                  <a:pos x="9" y="0"/>
                </a:cxn>
                <a:cxn ang="0">
                  <a:pos x="27" y="20"/>
                </a:cxn>
              </a:cxnLst>
              <a:rect l="0" t="0" r="r" b="b"/>
              <a:pathLst>
                <a:path w="37" h="95">
                  <a:moveTo>
                    <a:pt x="27" y="20"/>
                  </a:moveTo>
                  <a:lnTo>
                    <a:pt x="37" y="20"/>
                  </a:lnTo>
                  <a:lnTo>
                    <a:pt x="37" y="34"/>
                  </a:lnTo>
                  <a:lnTo>
                    <a:pt x="27" y="34"/>
                  </a:lnTo>
                  <a:lnTo>
                    <a:pt x="27" y="75"/>
                  </a:lnTo>
                  <a:lnTo>
                    <a:pt x="27" y="75"/>
                  </a:lnTo>
                  <a:lnTo>
                    <a:pt x="27" y="76"/>
                  </a:lnTo>
                  <a:lnTo>
                    <a:pt x="27" y="77"/>
                  </a:lnTo>
                  <a:lnTo>
                    <a:pt x="27" y="77"/>
                  </a:lnTo>
                  <a:lnTo>
                    <a:pt x="27" y="78"/>
                  </a:lnTo>
                  <a:lnTo>
                    <a:pt x="27" y="78"/>
                  </a:lnTo>
                  <a:lnTo>
                    <a:pt x="27" y="79"/>
                  </a:lnTo>
                  <a:lnTo>
                    <a:pt x="27" y="79"/>
                  </a:lnTo>
                  <a:lnTo>
                    <a:pt x="28" y="79"/>
                  </a:lnTo>
                  <a:lnTo>
                    <a:pt x="28" y="80"/>
                  </a:lnTo>
                  <a:lnTo>
                    <a:pt x="29" y="80"/>
                  </a:lnTo>
                  <a:lnTo>
                    <a:pt x="30" y="80"/>
                  </a:lnTo>
                  <a:lnTo>
                    <a:pt x="30" y="80"/>
                  </a:lnTo>
                  <a:lnTo>
                    <a:pt x="31" y="81"/>
                  </a:lnTo>
                  <a:lnTo>
                    <a:pt x="33" y="81"/>
                  </a:lnTo>
                  <a:lnTo>
                    <a:pt x="34" y="81"/>
                  </a:lnTo>
                  <a:lnTo>
                    <a:pt x="34" y="81"/>
                  </a:lnTo>
                  <a:lnTo>
                    <a:pt x="34" y="81"/>
                  </a:lnTo>
                  <a:lnTo>
                    <a:pt x="34" y="81"/>
                  </a:lnTo>
                  <a:lnTo>
                    <a:pt x="35" y="81"/>
                  </a:lnTo>
                  <a:lnTo>
                    <a:pt x="35" y="81"/>
                  </a:lnTo>
                  <a:lnTo>
                    <a:pt x="35" y="81"/>
                  </a:lnTo>
                  <a:lnTo>
                    <a:pt x="35" y="81"/>
                  </a:lnTo>
                  <a:lnTo>
                    <a:pt x="36" y="81"/>
                  </a:lnTo>
                  <a:lnTo>
                    <a:pt x="36" y="81"/>
                  </a:lnTo>
                  <a:lnTo>
                    <a:pt x="36" y="81"/>
                  </a:lnTo>
                  <a:lnTo>
                    <a:pt x="36" y="80"/>
                  </a:lnTo>
                  <a:lnTo>
                    <a:pt x="36" y="80"/>
                  </a:lnTo>
                  <a:lnTo>
                    <a:pt x="37" y="80"/>
                  </a:lnTo>
                  <a:lnTo>
                    <a:pt x="37" y="80"/>
                  </a:lnTo>
                  <a:lnTo>
                    <a:pt x="37" y="80"/>
                  </a:lnTo>
                  <a:lnTo>
                    <a:pt x="37" y="80"/>
                  </a:lnTo>
                  <a:lnTo>
                    <a:pt x="37" y="95"/>
                  </a:lnTo>
                  <a:lnTo>
                    <a:pt x="37" y="95"/>
                  </a:lnTo>
                  <a:lnTo>
                    <a:pt x="36" y="95"/>
                  </a:lnTo>
                  <a:lnTo>
                    <a:pt x="36" y="95"/>
                  </a:lnTo>
                  <a:lnTo>
                    <a:pt x="35" y="95"/>
                  </a:lnTo>
                  <a:lnTo>
                    <a:pt x="35" y="95"/>
                  </a:lnTo>
                  <a:lnTo>
                    <a:pt x="34" y="95"/>
                  </a:lnTo>
                  <a:lnTo>
                    <a:pt x="34" y="95"/>
                  </a:lnTo>
                  <a:lnTo>
                    <a:pt x="33" y="95"/>
                  </a:lnTo>
                  <a:lnTo>
                    <a:pt x="33" y="95"/>
                  </a:lnTo>
                  <a:lnTo>
                    <a:pt x="32" y="95"/>
                  </a:lnTo>
                  <a:lnTo>
                    <a:pt x="32" y="95"/>
                  </a:lnTo>
                  <a:lnTo>
                    <a:pt x="31" y="95"/>
                  </a:lnTo>
                  <a:lnTo>
                    <a:pt x="31" y="95"/>
                  </a:lnTo>
                  <a:lnTo>
                    <a:pt x="30" y="95"/>
                  </a:lnTo>
                  <a:lnTo>
                    <a:pt x="30" y="95"/>
                  </a:lnTo>
                  <a:lnTo>
                    <a:pt x="29" y="95"/>
                  </a:lnTo>
                  <a:lnTo>
                    <a:pt x="27" y="95"/>
                  </a:lnTo>
                  <a:lnTo>
                    <a:pt x="24" y="95"/>
                  </a:lnTo>
                  <a:lnTo>
                    <a:pt x="22" y="95"/>
                  </a:lnTo>
                  <a:lnTo>
                    <a:pt x="20" y="95"/>
                  </a:lnTo>
                  <a:lnTo>
                    <a:pt x="18" y="94"/>
                  </a:lnTo>
                  <a:lnTo>
                    <a:pt x="16" y="94"/>
                  </a:lnTo>
                  <a:lnTo>
                    <a:pt x="15" y="93"/>
                  </a:lnTo>
                  <a:lnTo>
                    <a:pt x="13" y="92"/>
                  </a:lnTo>
                  <a:lnTo>
                    <a:pt x="12" y="91"/>
                  </a:lnTo>
                  <a:lnTo>
                    <a:pt x="12" y="90"/>
                  </a:lnTo>
                  <a:lnTo>
                    <a:pt x="11" y="89"/>
                  </a:lnTo>
                  <a:lnTo>
                    <a:pt x="10" y="87"/>
                  </a:lnTo>
                  <a:lnTo>
                    <a:pt x="10" y="86"/>
                  </a:lnTo>
                  <a:lnTo>
                    <a:pt x="10" y="84"/>
                  </a:lnTo>
                  <a:lnTo>
                    <a:pt x="9" y="83"/>
                  </a:lnTo>
                  <a:lnTo>
                    <a:pt x="9" y="81"/>
                  </a:lnTo>
                  <a:lnTo>
                    <a:pt x="9" y="79"/>
                  </a:lnTo>
                  <a:lnTo>
                    <a:pt x="9" y="34"/>
                  </a:lnTo>
                  <a:lnTo>
                    <a:pt x="0" y="34"/>
                  </a:lnTo>
                  <a:lnTo>
                    <a:pt x="0" y="20"/>
                  </a:lnTo>
                  <a:lnTo>
                    <a:pt x="9" y="20"/>
                  </a:lnTo>
                  <a:lnTo>
                    <a:pt x="9" y="0"/>
                  </a:lnTo>
                  <a:lnTo>
                    <a:pt x="27" y="0"/>
                  </a:lnTo>
                  <a:lnTo>
                    <a:pt x="27" y="20"/>
                  </a:lnTo>
                  <a:close/>
                </a:path>
              </a:pathLst>
            </a:custGeom>
            <a:solidFill>
              <a:srgbClr val="FFFFFF"/>
            </a:solidFill>
            <a:ln w="9525">
              <a:noFill/>
              <a:round/>
              <a:headEnd/>
              <a:tailEnd/>
            </a:ln>
          </p:spPr>
          <p:txBody>
            <a:bodyPr/>
            <a:lstStyle/>
            <a:p>
              <a:endParaRPr lang="en-US"/>
            </a:p>
          </p:txBody>
        </p:sp>
        <p:sp>
          <p:nvSpPr>
            <p:cNvPr id="353" name="Freeform 353"/>
            <p:cNvSpPr>
              <a:spLocks/>
            </p:cNvSpPr>
            <p:nvPr/>
          </p:nvSpPr>
          <p:spPr bwMode="auto">
            <a:xfrm>
              <a:off x="2399" y="3554"/>
              <a:ext cx="79" cy="106"/>
            </a:xfrm>
            <a:custGeom>
              <a:avLst/>
              <a:gdLst/>
              <a:ahLst/>
              <a:cxnLst>
                <a:cxn ang="0">
                  <a:pos x="60" y="34"/>
                </a:cxn>
                <a:cxn ang="0">
                  <a:pos x="59" y="29"/>
                </a:cxn>
                <a:cxn ang="0">
                  <a:pos x="56" y="25"/>
                </a:cxn>
                <a:cxn ang="0">
                  <a:pos x="52" y="21"/>
                </a:cxn>
                <a:cxn ang="0">
                  <a:pos x="46" y="19"/>
                </a:cxn>
                <a:cxn ang="0">
                  <a:pos x="39" y="19"/>
                </a:cxn>
                <a:cxn ang="0">
                  <a:pos x="34" y="20"/>
                </a:cxn>
                <a:cxn ang="0">
                  <a:pos x="28" y="24"/>
                </a:cxn>
                <a:cxn ang="0">
                  <a:pos x="24" y="30"/>
                </a:cxn>
                <a:cxn ang="0">
                  <a:pos x="20" y="40"/>
                </a:cxn>
                <a:cxn ang="0">
                  <a:pos x="19" y="54"/>
                </a:cxn>
                <a:cxn ang="0">
                  <a:pos x="20" y="64"/>
                </a:cxn>
                <a:cxn ang="0">
                  <a:pos x="22" y="72"/>
                </a:cxn>
                <a:cxn ang="0">
                  <a:pos x="26" y="80"/>
                </a:cxn>
                <a:cxn ang="0">
                  <a:pos x="31" y="85"/>
                </a:cxn>
                <a:cxn ang="0">
                  <a:pos x="38" y="88"/>
                </a:cxn>
                <a:cxn ang="0">
                  <a:pos x="45" y="88"/>
                </a:cxn>
                <a:cxn ang="0">
                  <a:pos x="50" y="86"/>
                </a:cxn>
                <a:cxn ang="0">
                  <a:pos x="54" y="83"/>
                </a:cxn>
                <a:cxn ang="0">
                  <a:pos x="57" y="79"/>
                </a:cxn>
                <a:cxn ang="0">
                  <a:pos x="60" y="73"/>
                </a:cxn>
                <a:cxn ang="0">
                  <a:pos x="79" y="69"/>
                </a:cxn>
                <a:cxn ang="0">
                  <a:pos x="76" y="80"/>
                </a:cxn>
                <a:cxn ang="0">
                  <a:pos x="71" y="90"/>
                </a:cxn>
                <a:cxn ang="0">
                  <a:pos x="64" y="98"/>
                </a:cxn>
                <a:cxn ang="0">
                  <a:pos x="56" y="103"/>
                </a:cxn>
                <a:cxn ang="0">
                  <a:pos x="45" y="106"/>
                </a:cxn>
                <a:cxn ang="0">
                  <a:pos x="32" y="105"/>
                </a:cxn>
                <a:cxn ang="0">
                  <a:pos x="21" y="101"/>
                </a:cxn>
                <a:cxn ang="0">
                  <a:pos x="11" y="93"/>
                </a:cxn>
                <a:cxn ang="0">
                  <a:pos x="5" y="81"/>
                </a:cxn>
                <a:cxn ang="0">
                  <a:pos x="1" y="66"/>
                </a:cxn>
                <a:cxn ang="0">
                  <a:pos x="0" y="47"/>
                </a:cxn>
                <a:cxn ang="0">
                  <a:pos x="3" y="30"/>
                </a:cxn>
                <a:cxn ang="0">
                  <a:pos x="9" y="17"/>
                </a:cxn>
                <a:cxn ang="0">
                  <a:pos x="18" y="8"/>
                </a:cxn>
                <a:cxn ang="0">
                  <a:pos x="29" y="2"/>
                </a:cxn>
                <a:cxn ang="0">
                  <a:pos x="41" y="0"/>
                </a:cxn>
                <a:cxn ang="0">
                  <a:pos x="54" y="2"/>
                </a:cxn>
                <a:cxn ang="0">
                  <a:pos x="65" y="8"/>
                </a:cxn>
                <a:cxn ang="0">
                  <a:pos x="72" y="15"/>
                </a:cxn>
                <a:cxn ang="0">
                  <a:pos x="77" y="24"/>
                </a:cxn>
                <a:cxn ang="0">
                  <a:pos x="79" y="33"/>
                </a:cxn>
              </a:cxnLst>
              <a:rect l="0" t="0" r="r" b="b"/>
              <a:pathLst>
                <a:path w="79" h="106">
                  <a:moveTo>
                    <a:pt x="61" y="36"/>
                  </a:moveTo>
                  <a:lnTo>
                    <a:pt x="61" y="35"/>
                  </a:lnTo>
                  <a:lnTo>
                    <a:pt x="60" y="34"/>
                  </a:lnTo>
                  <a:lnTo>
                    <a:pt x="60" y="32"/>
                  </a:lnTo>
                  <a:lnTo>
                    <a:pt x="59" y="31"/>
                  </a:lnTo>
                  <a:lnTo>
                    <a:pt x="59" y="29"/>
                  </a:lnTo>
                  <a:lnTo>
                    <a:pt x="58" y="28"/>
                  </a:lnTo>
                  <a:lnTo>
                    <a:pt x="57" y="26"/>
                  </a:lnTo>
                  <a:lnTo>
                    <a:pt x="56" y="25"/>
                  </a:lnTo>
                  <a:lnTo>
                    <a:pt x="55" y="24"/>
                  </a:lnTo>
                  <a:lnTo>
                    <a:pt x="54" y="22"/>
                  </a:lnTo>
                  <a:lnTo>
                    <a:pt x="52" y="21"/>
                  </a:lnTo>
                  <a:lnTo>
                    <a:pt x="50" y="20"/>
                  </a:lnTo>
                  <a:lnTo>
                    <a:pt x="49" y="20"/>
                  </a:lnTo>
                  <a:lnTo>
                    <a:pt x="46" y="19"/>
                  </a:lnTo>
                  <a:lnTo>
                    <a:pt x="44" y="19"/>
                  </a:lnTo>
                  <a:lnTo>
                    <a:pt x="41" y="19"/>
                  </a:lnTo>
                  <a:lnTo>
                    <a:pt x="39" y="19"/>
                  </a:lnTo>
                  <a:lnTo>
                    <a:pt x="37" y="19"/>
                  </a:lnTo>
                  <a:lnTo>
                    <a:pt x="36" y="19"/>
                  </a:lnTo>
                  <a:lnTo>
                    <a:pt x="34" y="20"/>
                  </a:lnTo>
                  <a:lnTo>
                    <a:pt x="32" y="21"/>
                  </a:lnTo>
                  <a:lnTo>
                    <a:pt x="30" y="22"/>
                  </a:lnTo>
                  <a:lnTo>
                    <a:pt x="28" y="24"/>
                  </a:lnTo>
                  <a:lnTo>
                    <a:pt x="27" y="26"/>
                  </a:lnTo>
                  <a:lnTo>
                    <a:pt x="25" y="28"/>
                  </a:lnTo>
                  <a:lnTo>
                    <a:pt x="24" y="30"/>
                  </a:lnTo>
                  <a:lnTo>
                    <a:pt x="22" y="33"/>
                  </a:lnTo>
                  <a:lnTo>
                    <a:pt x="21" y="36"/>
                  </a:lnTo>
                  <a:lnTo>
                    <a:pt x="20" y="40"/>
                  </a:lnTo>
                  <a:lnTo>
                    <a:pt x="20" y="44"/>
                  </a:lnTo>
                  <a:lnTo>
                    <a:pt x="19" y="49"/>
                  </a:lnTo>
                  <a:lnTo>
                    <a:pt x="19" y="54"/>
                  </a:lnTo>
                  <a:lnTo>
                    <a:pt x="19" y="57"/>
                  </a:lnTo>
                  <a:lnTo>
                    <a:pt x="19" y="60"/>
                  </a:lnTo>
                  <a:lnTo>
                    <a:pt x="20" y="64"/>
                  </a:lnTo>
                  <a:lnTo>
                    <a:pt x="20" y="67"/>
                  </a:lnTo>
                  <a:lnTo>
                    <a:pt x="21" y="70"/>
                  </a:lnTo>
                  <a:lnTo>
                    <a:pt x="22" y="72"/>
                  </a:lnTo>
                  <a:lnTo>
                    <a:pt x="23" y="75"/>
                  </a:lnTo>
                  <a:lnTo>
                    <a:pt x="24" y="77"/>
                  </a:lnTo>
                  <a:lnTo>
                    <a:pt x="26" y="80"/>
                  </a:lnTo>
                  <a:lnTo>
                    <a:pt x="27" y="82"/>
                  </a:lnTo>
                  <a:lnTo>
                    <a:pt x="29" y="83"/>
                  </a:lnTo>
                  <a:lnTo>
                    <a:pt x="31" y="85"/>
                  </a:lnTo>
                  <a:lnTo>
                    <a:pt x="33" y="86"/>
                  </a:lnTo>
                  <a:lnTo>
                    <a:pt x="36" y="87"/>
                  </a:lnTo>
                  <a:lnTo>
                    <a:pt x="38" y="88"/>
                  </a:lnTo>
                  <a:lnTo>
                    <a:pt x="41" y="88"/>
                  </a:lnTo>
                  <a:lnTo>
                    <a:pt x="43" y="88"/>
                  </a:lnTo>
                  <a:lnTo>
                    <a:pt x="45" y="88"/>
                  </a:lnTo>
                  <a:lnTo>
                    <a:pt x="46" y="87"/>
                  </a:lnTo>
                  <a:lnTo>
                    <a:pt x="48" y="87"/>
                  </a:lnTo>
                  <a:lnTo>
                    <a:pt x="50" y="86"/>
                  </a:lnTo>
                  <a:lnTo>
                    <a:pt x="51" y="85"/>
                  </a:lnTo>
                  <a:lnTo>
                    <a:pt x="53" y="84"/>
                  </a:lnTo>
                  <a:lnTo>
                    <a:pt x="54" y="83"/>
                  </a:lnTo>
                  <a:lnTo>
                    <a:pt x="55" y="82"/>
                  </a:lnTo>
                  <a:lnTo>
                    <a:pt x="56" y="80"/>
                  </a:lnTo>
                  <a:lnTo>
                    <a:pt x="57" y="79"/>
                  </a:lnTo>
                  <a:lnTo>
                    <a:pt x="58" y="77"/>
                  </a:lnTo>
                  <a:lnTo>
                    <a:pt x="59" y="75"/>
                  </a:lnTo>
                  <a:lnTo>
                    <a:pt x="60" y="73"/>
                  </a:lnTo>
                  <a:lnTo>
                    <a:pt x="60" y="71"/>
                  </a:lnTo>
                  <a:lnTo>
                    <a:pt x="61" y="69"/>
                  </a:lnTo>
                  <a:lnTo>
                    <a:pt x="79" y="69"/>
                  </a:lnTo>
                  <a:lnTo>
                    <a:pt x="79" y="73"/>
                  </a:lnTo>
                  <a:lnTo>
                    <a:pt x="78" y="77"/>
                  </a:lnTo>
                  <a:lnTo>
                    <a:pt x="76" y="80"/>
                  </a:lnTo>
                  <a:lnTo>
                    <a:pt x="75" y="84"/>
                  </a:lnTo>
                  <a:lnTo>
                    <a:pt x="73" y="87"/>
                  </a:lnTo>
                  <a:lnTo>
                    <a:pt x="71" y="90"/>
                  </a:lnTo>
                  <a:lnTo>
                    <a:pt x="69" y="93"/>
                  </a:lnTo>
                  <a:lnTo>
                    <a:pt x="67" y="96"/>
                  </a:lnTo>
                  <a:lnTo>
                    <a:pt x="64" y="98"/>
                  </a:lnTo>
                  <a:lnTo>
                    <a:pt x="62" y="100"/>
                  </a:lnTo>
                  <a:lnTo>
                    <a:pt x="59" y="102"/>
                  </a:lnTo>
                  <a:lnTo>
                    <a:pt x="56" y="103"/>
                  </a:lnTo>
                  <a:lnTo>
                    <a:pt x="52" y="104"/>
                  </a:lnTo>
                  <a:lnTo>
                    <a:pt x="49" y="105"/>
                  </a:lnTo>
                  <a:lnTo>
                    <a:pt x="45" y="106"/>
                  </a:lnTo>
                  <a:lnTo>
                    <a:pt x="41" y="106"/>
                  </a:lnTo>
                  <a:lnTo>
                    <a:pt x="36" y="106"/>
                  </a:lnTo>
                  <a:lnTo>
                    <a:pt x="32" y="105"/>
                  </a:lnTo>
                  <a:lnTo>
                    <a:pt x="28" y="104"/>
                  </a:lnTo>
                  <a:lnTo>
                    <a:pt x="24" y="103"/>
                  </a:lnTo>
                  <a:lnTo>
                    <a:pt x="21" y="101"/>
                  </a:lnTo>
                  <a:lnTo>
                    <a:pt x="17" y="98"/>
                  </a:lnTo>
                  <a:lnTo>
                    <a:pt x="14" y="96"/>
                  </a:lnTo>
                  <a:lnTo>
                    <a:pt x="11" y="93"/>
                  </a:lnTo>
                  <a:lnTo>
                    <a:pt x="9" y="89"/>
                  </a:lnTo>
                  <a:lnTo>
                    <a:pt x="7" y="85"/>
                  </a:lnTo>
                  <a:lnTo>
                    <a:pt x="5" y="81"/>
                  </a:lnTo>
                  <a:lnTo>
                    <a:pt x="3" y="76"/>
                  </a:lnTo>
                  <a:lnTo>
                    <a:pt x="2" y="71"/>
                  </a:lnTo>
                  <a:lnTo>
                    <a:pt x="1" y="66"/>
                  </a:lnTo>
                  <a:lnTo>
                    <a:pt x="0" y="60"/>
                  </a:lnTo>
                  <a:lnTo>
                    <a:pt x="0" y="53"/>
                  </a:lnTo>
                  <a:lnTo>
                    <a:pt x="0" y="47"/>
                  </a:lnTo>
                  <a:lnTo>
                    <a:pt x="1" y="41"/>
                  </a:lnTo>
                  <a:lnTo>
                    <a:pt x="2" y="35"/>
                  </a:lnTo>
                  <a:lnTo>
                    <a:pt x="3" y="30"/>
                  </a:lnTo>
                  <a:lnTo>
                    <a:pt x="5" y="26"/>
                  </a:lnTo>
                  <a:lnTo>
                    <a:pt x="7" y="21"/>
                  </a:lnTo>
                  <a:lnTo>
                    <a:pt x="9" y="17"/>
                  </a:lnTo>
                  <a:lnTo>
                    <a:pt x="12" y="14"/>
                  </a:lnTo>
                  <a:lnTo>
                    <a:pt x="15" y="11"/>
                  </a:lnTo>
                  <a:lnTo>
                    <a:pt x="18" y="8"/>
                  </a:lnTo>
                  <a:lnTo>
                    <a:pt x="21" y="6"/>
                  </a:lnTo>
                  <a:lnTo>
                    <a:pt x="25" y="4"/>
                  </a:lnTo>
                  <a:lnTo>
                    <a:pt x="29" y="2"/>
                  </a:lnTo>
                  <a:lnTo>
                    <a:pt x="33" y="1"/>
                  </a:lnTo>
                  <a:lnTo>
                    <a:pt x="37" y="1"/>
                  </a:lnTo>
                  <a:lnTo>
                    <a:pt x="41" y="0"/>
                  </a:lnTo>
                  <a:lnTo>
                    <a:pt x="46" y="1"/>
                  </a:lnTo>
                  <a:lnTo>
                    <a:pt x="50" y="1"/>
                  </a:lnTo>
                  <a:lnTo>
                    <a:pt x="54" y="2"/>
                  </a:lnTo>
                  <a:lnTo>
                    <a:pt x="58" y="4"/>
                  </a:lnTo>
                  <a:lnTo>
                    <a:pt x="61" y="6"/>
                  </a:lnTo>
                  <a:lnTo>
                    <a:pt x="65" y="8"/>
                  </a:lnTo>
                  <a:lnTo>
                    <a:pt x="67" y="10"/>
                  </a:lnTo>
                  <a:lnTo>
                    <a:pt x="70" y="13"/>
                  </a:lnTo>
                  <a:lnTo>
                    <a:pt x="72" y="15"/>
                  </a:lnTo>
                  <a:lnTo>
                    <a:pt x="74" y="18"/>
                  </a:lnTo>
                  <a:lnTo>
                    <a:pt x="75" y="21"/>
                  </a:lnTo>
                  <a:lnTo>
                    <a:pt x="77" y="24"/>
                  </a:lnTo>
                  <a:lnTo>
                    <a:pt x="78" y="27"/>
                  </a:lnTo>
                  <a:lnTo>
                    <a:pt x="79" y="30"/>
                  </a:lnTo>
                  <a:lnTo>
                    <a:pt x="79" y="33"/>
                  </a:lnTo>
                  <a:lnTo>
                    <a:pt x="79" y="36"/>
                  </a:lnTo>
                  <a:lnTo>
                    <a:pt x="61" y="36"/>
                  </a:lnTo>
                  <a:close/>
                </a:path>
              </a:pathLst>
            </a:custGeom>
            <a:solidFill>
              <a:srgbClr val="FFFFFF"/>
            </a:solidFill>
            <a:ln w="9525">
              <a:noFill/>
              <a:round/>
              <a:headEnd/>
              <a:tailEnd/>
            </a:ln>
          </p:spPr>
          <p:txBody>
            <a:bodyPr/>
            <a:lstStyle/>
            <a:p>
              <a:endParaRPr lang="en-US"/>
            </a:p>
          </p:txBody>
        </p:sp>
        <p:sp>
          <p:nvSpPr>
            <p:cNvPr id="354" name="Freeform 354"/>
            <p:cNvSpPr>
              <a:spLocks noEditPoints="1"/>
            </p:cNvSpPr>
            <p:nvPr/>
          </p:nvSpPr>
          <p:spPr bwMode="auto">
            <a:xfrm>
              <a:off x="2488" y="3581"/>
              <a:ext cx="67" cy="78"/>
            </a:xfrm>
            <a:custGeom>
              <a:avLst/>
              <a:gdLst/>
              <a:ahLst/>
              <a:cxnLst>
                <a:cxn ang="0">
                  <a:pos x="27" y="78"/>
                </a:cxn>
                <a:cxn ang="0">
                  <a:pos x="18" y="75"/>
                </a:cxn>
                <a:cxn ang="0">
                  <a:pos x="10" y="69"/>
                </a:cxn>
                <a:cxn ang="0">
                  <a:pos x="4" y="60"/>
                </a:cxn>
                <a:cxn ang="0">
                  <a:pos x="0" y="48"/>
                </a:cxn>
                <a:cxn ang="0">
                  <a:pos x="0" y="34"/>
                </a:cxn>
                <a:cxn ang="0">
                  <a:pos x="2" y="22"/>
                </a:cxn>
                <a:cxn ang="0">
                  <a:pos x="8" y="12"/>
                </a:cxn>
                <a:cxn ang="0">
                  <a:pos x="15" y="5"/>
                </a:cxn>
                <a:cxn ang="0">
                  <a:pos x="24" y="2"/>
                </a:cxn>
                <a:cxn ang="0">
                  <a:pos x="33" y="0"/>
                </a:cxn>
                <a:cxn ang="0">
                  <a:pos x="43" y="2"/>
                </a:cxn>
                <a:cxn ang="0">
                  <a:pos x="52" y="5"/>
                </a:cxn>
                <a:cxn ang="0">
                  <a:pos x="59" y="12"/>
                </a:cxn>
                <a:cxn ang="0">
                  <a:pos x="64" y="22"/>
                </a:cxn>
                <a:cxn ang="0">
                  <a:pos x="67" y="34"/>
                </a:cxn>
                <a:cxn ang="0">
                  <a:pos x="66" y="48"/>
                </a:cxn>
                <a:cxn ang="0">
                  <a:pos x="63" y="60"/>
                </a:cxn>
                <a:cxn ang="0">
                  <a:pos x="57" y="69"/>
                </a:cxn>
                <a:cxn ang="0">
                  <a:pos x="49" y="75"/>
                </a:cxn>
                <a:cxn ang="0">
                  <a:pos x="40" y="78"/>
                </a:cxn>
                <a:cxn ang="0">
                  <a:pos x="33" y="17"/>
                </a:cxn>
                <a:cxn ang="0">
                  <a:pos x="27" y="18"/>
                </a:cxn>
                <a:cxn ang="0">
                  <a:pos x="22" y="21"/>
                </a:cxn>
                <a:cxn ang="0">
                  <a:pos x="20" y="26"/>
                </a:cxn>
                <a:cxn ang="0">
                  <a:pos x="18" y="32"/>
                </a:cxn>
                <a:cxn ang="0">
                  <a:pos x="18" y="37"/>
                </a:cxn>
                <a:cxn ang="0">
                  <a:pos x="18" y="43"/>
                </a:cxn>
                <a:cxn ang="0">
                  <a:pos x="18" y="49"/>
                </a:cxn>
                <a:cxn ang="0">
                  <a:pos x="20" y="54"/>
                </a:cxn>
                <a:cxn ang="0">
                  <a:pos x="24" y="59"/>
                </a:cxn>
                <a:cxn ang="0">
                  <a:pos x="29" y="61"/>
                </a:cxn>
                <a:cxn ang="0">
                  <a:pos x="36" y="62"/>
                </a:cxn>
                <a:cxn ang="0">
                  <a:pos x="41" y="60"/>
                </a:cxn>
                <a:cxn ang="0">
                  <a:pos x="45" y="56"/>
                </a:cxn>
                <a:cxn ang="0">
                  <a:pos x="48" y="51"/>
                </a:cxn>
                <a:cxn ang="0">
                  <a:pos x="49" y="45"/>
                </a:cxn>
                <a:cxn ang="0">
                  <a:pos x="49" y="39"/>
                </a:cxn>
                <a:cxn ang="0">
                  <a:pos x="49" y="34"/>
                </a:cxn>
                <a:cxn ang="0">
                  <a:pos x="48" y="28"/>
                </a:cxn>
                <a:cxn ang="0">
                  <a:pos x="45" y="23"/>
                </a:cxn>
                <a:cxn ang="0">
                  <a:pos x="41" y="19"/>
                </a:cxn>
                <a:cxn ang="0">
                  <a:pos x="36" y="17"/>
                </a:cxn>
              </a:cxnLst>
              <a:rect l="0" t="0" r="r" b="b"/>
              <a:pathLst>
                <a:path w="67" h="78">
                  <a:moveTo>
                    <a:pt x="33" y="78"/>
                  </a:moveTo>
                  <a:lnTo>
                    <a:pt x="30" y="78"/>
                  </a:lnTo>
                  <a:lnTo>
                    <a:pt x="27" y="78"/>
                  </a:lnTo>
                  <a:lnTo>
                    <a:pt x="24" y="77"/>
                  </a:lnTo>
                  <a:lnTo>
                    <a:pt x="21" y="76"/>
                  </a:lnTo>
                  <a:lnTo>
                    <a:pt x="18" y="75"/>
                  </a:lnTo>
                  <a:lnTo>
                    <a:pt x="15" y="73"/>
                  </a:lnTo>
                  <a:lnTo>
                    <a:pt x="12" y="71"/>
                  </a:lnTo>
                  <a:lnTo>
                    <a:pt x="10" y="69"/>
                  </a:lnTo>
                  <a:lnTo>
                    <a:pt x="8" y="66"/>
                  </a:lnTo>
                  <a:lnTo>
                    <a:pt x="6" y="63"/>
                  </a:lnTo>
                  <a:lnTo>
                    <a:pt x="4" y="60"/>
                  </a:lnTo>
                  <a:lnTo>
                    <a:pt x="2" y="57"/>
                  </a:lnTo>
                  <a:lnTo>
                    <a:pt x="1" y="53"/>
                  </a:lnTo>
                  <a:lnTo>
                    <a:pt x="0" y="48"/>
                  </a:lnTo>
                  <a:lnTo>
                    <a:pt x="0" y="44"/>
                  </a:lnTo>
                  <a:lnTo>
                    <a:pt x="0" y="39"/>
                  </a:lnTo>
                  <a:lnTo>
                    <a:pt x="0" y="34"/>
                  </a:lnTo>
                  <a:lnTo>
                    <a:pt x="0" y="30"/>
                  </a:lnTo>
                  <a:lnTo>
                    <a:pt x="1" y="26"/>
                  </a:lnTo>
                  <a:lnTo>
                    <a:pt x="2" y="22"/>
                  </a:lnTo>
                  <a:lnTo>
                    <a:pt x="4" y="18"/>
                  </a:lnTo>
                  <a:lnTo>
                    <a:pt x="6" y="15"/>
                  </a:lnTo>
                  <a:lnTo>
                    <a:pt x="8" y="12"/>
                  </a:lnTo>
                  <a:lnTo>
                    <a:pt x="10" y="10"/>
                  </a:lnTo>
                  <a:lnTo>
                    <a:pt x="12" y="7"/>
                  </a:lnTo>
                  <a:lnTo>
                    <a:pt x="15" y="5"/>
                  </a:lnTo>
                  <a:lnTo>
                    <a:pt x="18" y="4"/>
                  </a:lnTo>
                  <a:lnTo>
                    <a:pt x="21" y="3"/>
                  </a:lnTo>
                  <a:lnTo>
                    <a:pt x="24" y="2"/>
                  </a:lnTo>
                  <a:lnTo>
                    <a:pt x="27" y="1"/>
                  </a:lnTo>
                  <a:lnTo>
                    <a:pt x="30" y="0"/>
                  </a:lnTo>
                  <a:lnTo>
                    <a:pt x="33" y="0"/>
                  </a:lnTo>
                  <a:lnTo>
                    <a:pt x="37" y="0"/>
                  </a:lnTo>
                  <a:lnTo>
                    <a:pt x="40" y="1"/>
                  </a:lnTo>
                  <a:lnTo>
                    <a:pt x="43" y="2"/>
                  </a:lnTo>
                  <a:lnTo>
                    <a:pt x="46" y="3"/>
                  </a:lnTo>
                  <a:lnTo>
                    <a:pt x="49" y="4"/>
                  </a:lnTo>
                  <a:lnTo>
                    <a:pt x="52" y="5"/>
                  </a:lnTo>
                  <a:lnTo>
                    <a:pt x="54" y="7"/>
                  </a:lnTo>
                  <a:lnTo>
                    <a:pt x="57" y="10"/>
                  </a:lnTo>
                  <a:lnTo>
                    <a:pt x="59" y="12"/>
                  </a:lnTo>
                  <a:lnTo>
                    <a:pt x="61" y="15"/>
                  </a:lnTo>
                  <a:lnTo>
                    <a:pt x="63" y="18"/>
                  </a:lnTo>
                  <a:lnTo>
                    <a:pt x="64" y="22"/>
                  </a:lnTo>
                  <a:lnTo>
                    <a:pt x="65" y="26"/>
                  </a:lnTo>
                  <a:lnTo>
                    <a:pt x="66" y="30"/>
                  </a:lnTo>
                  <a:lnTo>
                    <a:pt x="67" y="34"/>
                  </a:lnTo>
                  <a:lnTo>
                    <a:pt x="67" y="39"/>
                  </a:lnTo>
                  <a:lnTo>
                    <a:pt x="67" y="44"/>
                  </a:lnTo>
                  <a:lnTo>
                    <a:pt x="66" y="48"/>
                  </a:lnTo>
                  <a:lnTo>
                    <a:pt x="65" y="53"/>
                  </a:lnTo>
                  <a:lnTo>
                    <a:pt x="64" y="57"/>
                  </a:lnTo>
                  <a:lnTo>
                    <a:pt x="63" y="60"/>
                  </a:lnTo>
                  <a:lnTo>
                    <a:pt x="61" y="63"/>
                  </a:lnTo>
                  <a:lnTo>
                    <a:pt x="59" y="66"/>
                  </a:lnTo>
                  <a:lnTo>
                    <a:pt x="57" y="69"/>
                  </a:lnTo>
                  <a:lnTo>
                    <a:pt x="54" y="71"/>
                  </a:lnTo>
                  <a:lnTo>
                    <a:pt x="52" y="73"/>
                  </a:lnTo>
                  <a:lnTo>
                    <a:pt x="49" y="75"/>
                  </a:lnTo>
                  <a:lnTo>
                    <a:pt x="46" y="76"/>
                  </a:lnTo>
                  <a:lnTo>
                    <a:pt x="43" y="77"/>
                  </a:lnTo>
                  <a:lnTo>
                    <a:pt x="40" y="78"/>
                  </a:lnTo>
                  <a:lnTo>
                    <a:pt x="37" y="78"/>
                  </a:lnTo>
                  <a:lnTo>
                    <a:pt x="33" y="78"/>
                  </a:lnTo>
                  <a:close/>
                  <a:moveTo>
                    <a:pt x="33" y="17"/>
                  </a:moveTo>
                  <a:lnTo>
                    <a:pt x="31" y="17"/>
                  </a:lnTo>
                  <a:lnTo>
                    <a:pt x="29" y="17"/>
                  </a:lnTo>
                  <a:lnTo>
                    <a:pt x="27" y="18"/>
                  </a:lnTo>
                  <a:lnTo>
                    <a:pt x="25" y="19"/>
                  </a:lnTo>
                  <a:lnTo>
                    <a:pt x="24" y="20"/>
                  </a:lnTo>
                  <a:lnTo>
                    <a:pt x="22" y="21"/>
                  </a:lnTo>
                  <a:lnTo>
                    <a:pt x="21" y="23"/>
                  </a:lnTo>
                  <a:lnTo>
                    <a:pt x="20" y="24"/>
                  </a:lnTo>
                  <a:lnTo>
                    <a:pt x="20" y="26"/>
                  </a:lnTo>
                  <a:lnTo>
                    <a:pt x="19" y="28"/>
                  </a:lnTo>
                  <a:lnTo>
                    <a:pt x="18" y="30"/>
                  </a:lnTo>
                  <a:lnTo>
                    <a:pt x="18" y="32"/>
                  </a:lnTo>
                  <a:lnTo>
                    <a:pt x="18" y="34"/>
                  </a:lnTo>
                  <a:lnTo>
                    <a:pt x="18" y="36"/>
                  </a:lnTo>
                  <a:lnTo>
                    <a:pt x="18" y="37"/>
                  </a:lnTo>
                  <a:lnTo>
                    <a:pt x="18" y="39"/>
                  </a:lnTo>
                  <a:lnTo>
                    <a:pt x="18" y="41"/>
                  </a:lnTo>
                  <a:lnTo>
                    <a:pt x="18" y="43"/>
                  </a:lnTo>
                  <a:lnTo>
                    <a:pt x="18" y="45"/>
                  </a:lnTo>
                  <a:lnTo>
                    <a:pt x="18" y="47"/>
                  </a:lnTo>
                  <a:lnTo>
                    <a:pt x="18" y="49"/>
                  </a:lnTo>
                  <a:lnTo>
                    <a:pt x="19" y="51"/>
                  </a:lnTo>
                  <a:lnTo>
                    <a:pt x="20" y="52"/>
                  </a:lnTo>
                  <a:lnTo>
                    <a:pt x="20" y="54"/>
                  </a:lnTo>
                  <a:lnTo>
                    <a:pt x="21" y="56"/>
                  </a:lnTo>
                  <a:lnTo>
                    <a:pt x="22" y="57"/>
                  </a:lnTo>
                  <a:lnTo>
                    <a:pt x="24" y="59"/>
                  </a:lnTo>
                  <a:lnTo>
                    <a:pt x="25" y="60"/>
                  </a:lnTo>
                  <a:lnTo>
                    <a:pt x="27" y="61"/>
                  </a:lnTo>
                  <a:lnTo>
                    <a:pt x="29" y="61"/>
                  </a:lnTo>
                  <a:lnTo>
                    <a:pt x="31" y="62"/>
                  </a:lnTo>
                  <a:lnTo>
                    <a:pt x="33" y="62"/>
                  </a:lnTo>
                  <a:lnTo>
                    <a:pt x="36" y="62"/>
                  </a:lnTo>
                  <a:lnTo>
                    <a:pt x="38" y="61"/>
                  </a:lnTo>
                  <a:lnTo>
                    <a:pt x="40" y="61"/>
                  </a:lnTo>
                  <a:lnTo>
                    <a:pt x="41" y="60"/>
                  </a:lnTo>
                  <a:lnTo>
                    <a:pt x="43" y="59"/>
                  </a:lnTo>
                  <a:lnTo>
                    <a:pt x="44" y="57"/>
                  </a:lnTo>
                  <a:lnTo>
                    <a:pt x="45" y="56"/>
                  </a:lnTo>
                  <a:lnTo>
                    <a:pt x="46" y="54"/>
                  </a:lnTo>
                  <a:lnTo>
                    <a:pt x="47" y="52"/>
                  </a:lnTo>
                  <a:lnTo>
                    <a:pt x="48" y="51"/>
                  </a:lnTo>
                  <a:lnTo>
                    <a:pt x="48" y="49"/>
                  </a:lnTo>
                  <a:lnTo>
                    <a:pt x="49" y="47"/>
                  </a:lnTo>
                  <a:lnTo>
                    <a:pt x="49" y="45"/>
                  </a:lnTo>
                  <a:lnTo>
                    <a:pt x="49" y="43"/>
                  </a:lnTo>
                  <a:lnTo>
                    <a:pt x="49" y="41"/>
                  </a:lnTo>
                  <a:lnTo>
                    <a:pt x="49" y="39"/>
                  </a:lnTo>
                  <a:lnTo>
                    <a:pt x="49" y="37"/>
                  </a:lnTo>
                  <a:lnTo>
                    <a:pt x="49" y="36"/>
                  </a:lnTo>
                  <a:lnTo>
                    <a:pt x="49" y="34"/>
                  </a:lnTo>
                  <a:lnTo>
                    <a:pt x="49" y="32"/>
                  </a:lnTo>
                  <a:lnTo>
                    <a:pt x="48" y="30"/>
                  </a:lnTo>
                  <a:lnTo>
                    <a:pt x="48" y="28"/>
                  </a:lnTo>
                  <a:lnTo>
                    <a:pt x="47" y="26"/>
                  </a:lnTo>
                  <a:lnTo>
                    <a:pt x="46" y="24"/>
                  </a:lnTo>
                  <a:lnTo>
                    <a:pt x="45" y="23"/>
                  </a:lnTo>
                  <a:lnTo>
                    <a:pt x="44" y="21"/>
                  </a:lnTo>
                  <a:lnTo>
                    <a:pt x="43" y="20"/>
                  </a:lnTo>
                  <a:lnTo>
                    <a:pt x="41" y="19"/>
                  </a:lnTo>
                  <a:lnTo>
                    <a:pt x="40" y="18"/>
                  </a:lnTo>
                  <a:lnTo>
                    <a:pt x="38" y="17"/>
                  </a:lnTo>
                  <a:lnTo>
                    <a:pt x="36" y="17"/>
                  </a:lnTo>
                  <a:lnTo>
                    <a:pt x="33" y="17"/>
                  </a:lnTo>
                  <a:close/>
                </a:path>
              </a:pathLst>
            </a:custGeom>
            <a:solidFill>
              <a:srgbClr val="FFFFFF"/>
            </a:solidFill>
            <a:ln w="9525">
              <a:noFill/>
              <a:round/>
              <a:headEnd/>
              <a:tailEnd/>
            </a:ln>
          </p:spPr>
          <p:txBody>
            <a:bodyPr/>
            <a:lstStyle/>
            <a:p>
              <a:endParaRPr lang="en-US"/>
            </a:p>
          </p:txBody>
        </p:sp>
        <p:sp>
          <p:nvSpPr>
            <p:cNvPr id="355" name="Freeform 355"/>
            <p:cNvSpPr>
              <a:spLocks/>
            </p:cNvSpPr>
            <p:nvPr/>
          </p:nvSpPr>
          <p:spPr bwMode="auto">
            <a:xfrm>
              <a:off x="2567" y="3581"/>
              <a:ext cx="60" cy="76"/>
            </a:xfrm>
            <a:custGeom>
              <a:avLst/>
              <a:gdLst/>
              <a:ahLst/>
              <a:cxnLst>
                <a:cxn ang="0">
                  <a:pos x="43" y="76"/>
                </a:cxn>
                <a:cxn ang="0">
                  <a:pos x="43" y="30"/>
                </a:cxn>
                <a:cxn ang="0">
                  <a:pos x="43" y="28"/>
                </a:cxn>
                <a:cxn ang="0">
                  <a:pos x="42" y="26"/>
                </a:cxn>
                <a:cxn ang="0">
                  <a:pos x="42" y="23"/>
                </a:cxn>
                <a:cxn ang="0">
                  <a:pos x="41" y="21"/>
                </a:cxn>
                <a:cxn ang="0">
                  <a:pos x="39" y="19"/>
                </a:cxn>
                <a:cxn ang="0">
                  <a:pos x="36" y="18"/>
                </a:cxn>
                <a:cxn ang="0">
                  <a:pos x="33" y="17"/>
                </a:cxn>
                <a:cxn ang="0">
                  <a:pos x="30" y="17"/>
                </a:cxn>
                <a:cxn ang="0">
                  <a:pos x="27" y="17"/>
                </a:cxn>
                <a:cxn ang="0">
                  <a:pos x="25" y="18"/>
                </a:cxn>
                <a:cxn ang="0">
                  <a:pos x="23" y="20"/>
                </a:cxn>
                <a:cxn ang="0">
                  <a:pos x="21" y="22"/>
                </a:cxn>
                <a:cxn ang="0">
                  <a:pos x="19" y="25"/>
                </a:cxn>
                <a:cxn ang="0">
                  <a:pos x="18" y="28"/>
                </a:cxn>
                <a:cxn ang="0">
                  <a:pos x="18" y="32"/>
                </a:cxn>
                <a:cxn ang="0">
                  <a:pos x="18" y="76"/>
                </a:cxn>
                <a:cxn ang="0">
                  <a:pos x="0" y="2"/>
                </a:cxn>
                <a:cxn ang="0">
                  <a:pos x="17" y="13"/>
                </a:cxn>
                <a:cxn ang="0">
                  <a:pos x="18" y="12"/>
                </a:cxn>
                <a:cxn ang="0">
                  <a:pos x="19" y="10"/>
                </a:cxn>
                <a:cxn ang="0">
                  <a:pos x="20" y="8"/>
                </a:cxn>
                <a:cxn ang="0">
                  <a:pos x="22" y="6"/>
                </a:cxn>
                <a:cxn ang="0">
                  <a:pos x="24" y="4"/>
                </a:cxn>
                <a:cxn ang="0">
                  <a:pos x="27" y="2"/>
                </a:cxn>
                <a:cxn ang="0">
                  <a:pos x="31" y="1"/>
                </a:cxn>
                <a:cxn ang="0">
                  <a:pos x="35" y="0"/>
                </a:cxn>
                <a:cxn ang="0">
                  <a:pos x="39" y="0"/>
                </a:cxn>
                <a:cxn ang="0">
                  <a:pos x="44" y="1"/>
                </a:cxn>
                <a:cxn ang="0">
                  <a:pos x="48" y="3"/>
                </a:cxn>
                <a:cxn ang="0">
                  <a:pos x="52" y="5"/>
                </a:cxn>
                <a:cxn ang="0">
                  <a:pos x="55" y="8"/>
                </a:cxn>
                <a:cxn ang="0">
                  <a:pos x="57" y="12"/>
                </a:cxn>
                <a:cxn ang="0">
                  <a:pos x="59" y="17"/>
                </a:cxn>
                <a:cxn ang="0">
                  <a:pos x="60" y="22"/>
                </a:cxn>
                <a:cxn ang="0">
                  <a:pos x="60" y="76"/>
                </a:cxn>
              </a:cxnLst>
              <a:rect l="0" t="0" r="r" b="b"/>
              <a:pathLst>
                <a:path w="60" h="76">
                  <a:moveTo>
                    <a:pt x="60" y="76"/>
                  </a:moveTo>
                  <a:lnTo>
                    <a:pt x="43" y="76"/>
                  </a:lnTo>
                  <a:lnTo>
                    <a:pt x="43" y="31"/>
                  </a:lnTo>
                  <a:lnTo>
                    <a:pt x="43" y="30"/>
                  </a:lnTo>
                  <a:lnTo>
                    <a:pt x="43" y="29"/>
                  </a:lnTo>
                  <a:lnTo>
                    <a:pt x="43" y="28"/>
                  </a:lnTo>
                  <a:lnTo>
                    <a:pt x="42" y="27"/>
                  </a:lnTo>
                  <a:lnTo>
                    <a:pt x="42" y="26"/>
                  </a:lnTo>
                  <a:lnTo>
                    <a:pt x="42" y="24"/>
                  </a:lnTo>
                  <a:lnTo>
                    <a:pt x="42" y="23"/>
                  </a:lnTo>
                  <a:lnTo>
                    <a:pt x="41" y="22"/>
                  </a:lnTo>
                  <a:lnTo>
                    <a:pt x="41" y="21"/>
                  </a:lnTo>
                  <a:lnTo>
                    <a:pt x="40" y="20"/>
                  </a:lnTo>
                  <a:lnTo>
                    <a:pt x="39" y="19"/>
                  </a:lnTo>
                  <a:lnTo>
                    <a:pt x="38" y="18"/>
                  </a:lnTo>
                  <a:lnTo>
                    <a:pt x="36" y="18"/>
                  </a:lnTo>
                  <a:lnTo>
                    <a:pt x="35" y="17"/>
                  </a:lnTo>
                  <a:lnTo>
                    <a:pt x="33" y="17"/>
                  </a:lnTo>
                  <a:lnTo>
                    <a:pt x="31" y="17"/>
                  </a:lnTo>
                  <a:lnTo>
                    <a:pt x="30" y="17"/>
                  </a:lnTo>
                  <a:lnTo>
                    <a:pt x="29" y="17"/>
                  </a:lnTo>
                  <a:lnTo>
                    <a:pt x="27" y="17"/>
                  </a:lnTo>
                  <a:lnTo>
                    <a:pt x="26" y="18"/>
                  </a:lnTo>
                  <a:lnTo>
                    <a:pt x="25" y="18"/>
                  </a:lnTo>
                  <a:lnTo>
                    <a:pt x="24" y="19"/>
                  </a:lnTo>
                  <a:lnTo>
                    <a:pt x="23" y="20"/>
                  </a:lnTo>
                  <a:lnTo>
                    <a:pt x="22" y="21"/>
                  </a:lnTo>
                  <a:lnTo>
                    <a:pt x="21" y="22"/>
                  </a:lnTo>
                  <a:lnTo>
                    <a:pt x="20" y="23"/>
                  </a:lnTo>
                  <a:lnTo>
                    <a:pt x="19" y="25"/>
                  </a:lnTo>
                  <a:lnTo>
                    <a:pt x="19" y="26"/>
                  </a:lnTo>
                  <a:lnTo>
                    <a:pt x="18" y="28"/>
                  </a:lnTo>
                  <a:lnTo>
                    <a:pt x="18" y="30"/>
                  </a:lnTo>
                  <a:lnTo>
                    <a:pt x="18" y="32"/>
                  </a:lnTo>
                  <a:lnTo>
                    <a:pt x="18" y="34"/>
                  </a:lnTo>
                  <a:lnTo>
                    <a:pt x="18" y="76"/>
                  </a:lnTo>
                  <a:lnTo>
                    <a:pt x="0" y="76"/>
                  </a:lnTo>
                  <a:lnTo>
                    <a:pt x="0" y="2"/>
                  </a:lnTo>
                  <a:lnTo>
                    <a:pt x="17" y="2"/>
                  </a:lnTo>
                  <a:lnTo>
                    <a:pt x="17" y="13"/>
                  </a:lnTo>
                  <a:lnTo>
                    <a:pt x="17" y="13"/>
                  </a:lnTo>
                  <a:lnTo>
                    <a:pt x="18" y="12"/>
                  </a:lnTo>
                  <a:lnTo>
                    <a:pt x="18" y="11"/>
                  </a:lnTo>
                  <a:lnTo>
                    <a:pt x="19" y="10"/>
                  </a:lnTo>
                  <a:lnTo>
                    <a:pt x="20" y="9"/>
                  </a:lnTo>
                  <a:lnTo>
                    <a:pt x="20" y="8"/>
                  </a:lnTo>
                  <a:lnTo>
                    <a:pt x="21" y="7"/>
                  </a:lnTo>
                  <a:lnTo>
                    <a:pt x="22" y="6"/>
                  </a:lnTo>
                  <a:lnTo>
                    <a:pt x="23" y="5"/>
                  </a:lnTo>
                  <a:lnTo>
                    <a:pt x="24" y="4"/>
                  </a:lnTo>
                  <a:lnTo>
                    <a:pt x="26" y="3"/>
                  </a:lnTo>
                  <a:lnTo>
                    <a:pt x="27" y="2"/>
                  </a:lnTo>
                  <a:lnTo>
                    <a:pt x="29" y="2"/>
                  </a:lnTo>
                  <a:lnTo>
                    <a:pt x="31" y="1"/>
                  </a:lnTo>
                  <a:lnTo>
                    <a:pt x="33" y="1"/>
                  </a:lnTo>
                  <a:lnTo>
                    <a:pt x="35" y="0"/>
                  </a:lnTo>
                  <a:lnTo>
                    <a:pt x="37" y="0"/>
                  </a:lnTo>
                  <a:lnTo>
                    <a:pt x="39" y="0"/>
                  </a:lnTo>
                  <a:lnTo>
                    <a:pt x="42" y="1"/>
                  </a:lnTo>
                  <a:lnTo>
                    <a:pt x="44" y="1"/>
                  </a:lnTo>
                  <a:lnTo>
                    <a:pt x="46" y="2"/>
                  </a:lnTo>
                  <a:lnTo>
                    <a:pt x="48" y="3"/>
                  </a:lnTo>
                  <a:lnTo>
                    <a:pt x="50" y="4"/>
                  </a:lnTo>
                  <a:lnTo>
                    <a:pt x="52" y="5"/>
                  </a:lnTo>
                  <a:lnTo>
                    <a:pt x="53" y="7"/>
                  </a:lnTo>
                  <a:lnTo>
                    <a:pt x="55" y="8"/>
                  </a:lnTo>
                  <a:lnTo>
                    <a:pt x="56" y="10"/>
                  </a:lnTo>
                  <a:lnTo>
                    <a:pt x="57" y="12"/>
                  </a:lnTo>
                  <a:lnTo>
                    <a:pt x="58" y="14"/>
                  </a:lnTo>
                  <a:lnTo>
                    <a:pt x="59" y="17"/>
                  </a:lnTo>
                  <a:lnTo>
                    <a:pt x="60" y="19"/>
                  </a:lnTo>
                  <a:lnTo>
                    <a:pt x="60" y="22"/>
                  </a:lnTo>
                  <a:lnTo>
                    <a:pt x="60" y="25"/>
                  </a:lnTo>
                  <a:lnTo>
                    <a:pt x="60" y="76"/>
                  </a:lnTo>
                  <a:close/>
                </a:path>
              </a:pathLst>
            </a:custGeom>
            <a:solidFill>
              <a:srgbClr val="FFFFFF"/>
            </a:solidFill>
            <a:ln w="9525">
              <a:noFill/>
              <a:round/>
              <a:headEnd/>
              <a:tailEnd/>
            </a:ln>
          </p:spPr>
          <p:txBody>
            <a:bodyPr/>
            <a:lstStyle/>
            <a:p>
              <a:endParaRPr lang="en-US"/>
            </a:p>
          </p:txBody>
        </p:sp>
        <p:sp>
          <p:nvSpPr>
            <p:cNvPr id="356" name="Freeform 356"/>
            <p:cNvSpPr>
              <a:spLocks/>
            </p:cNvSpPr>
            <p:nvPr/>
          </p:nvSpPr>
          <p:spPr bwMode="auto">
            <a:xfrm>
              <a:off x="2636" y="3563"/>
              <a:ext cx="38" cy="95"/>
            </a:xfrm>
            <a:custGeom>
              <a:avLst/>
              <a:gdLst/>
              <a:ahLst/>
              <a:cxnLst>
                <a:cxn ang="0">
                  <a:pos x="38" y="20"/>
                </a:cxn>
                <a:cxn ang="0">
                  <a:pos x="27" y="34"/>
                </a:cxn>
                <a:cxn ang="0">
                  <a:pos x="27" y="75"/>
                </a:cxn>
                <a:cxn ang="0">
                  <a:pos x="27" y="77"/>
                </a:cxn>
                <a:cxn ang="0">
                  <a:pos x="27" y="78"/>
                </a:cxn>
                <a:cxn ang="0">
                  <a:pos x="27" y="79"/>
                </a:cxn>
                <a:cxn ang="0">
                  <a:pos x="28" y="79"/>
                </a:cxn>
                <a:cxn ang="0">
                  <a:pos x="29" y="80"/>
                </a:cxn>
                <a:cxn ang="0">
                  <a:pos x="31" y="80"/>
                </a:cxn>
                <a:cxn ang="0">
                  <a:pos x="33" y="80"/>
                </a:cxn>
                <a:cxn ang="0">
                  <a:pos x="34" y="80"/>
                </a:cxn>
                <a:cxn ang="0">
                  <a:pos x="35" y="80"/>
                </a:cxn>
                <a:cxn ang="0">
                  <a:pos x="35" y="80"/>
                </a:cxn>
                <a:cxn ang="0">
                  <a:pos x="35" y="80"/>
                </a:cxn>
                <a:cxn ang="0">
                  <a:pos x="36" y="80"/>
                </a:cxn>
                <a:cxn ang="0">
                  <a:pos x="36" y="80"/>
                </a:cxn>
                <a:cxn ang="0">
                  <a:pos x="37" y="80"/>
                </a:cxn>
                <a:cxn ang="0">
                  <a:pos x="37" y="80"/>
                </a:cxn>
                <a:cxn ang="0">
                  <a:pos x="38" y="95"/>
                </a:cxn>
                <a:cxn ang="0">
                  <a:pos x="36" y="95"/>
                </a:cxn>
                <a:cxn ang="0">
                  <a:pos x="36" y="95"/>
                </a:cxn>
                <a:cxn ang="0">
                  <a:pos x="34" y="95"/>
                </a:cxn>
                <a:cxn ang="0">
                  <a:pos x="33" y="95"/>
                </a:cxn>
                <a:cxn ang="0">
                  <a:pos x="32" y="95"/>
                </a:cxn>
                <a:cxn ang="0">
                  <a:pos x="31" y="95"/>
                </a:cxn>
                <a:cxn ang="0">
                  <a:pos x="30" y="95"/>
                </a:cxn>
                <a:cxn ang="0">
                  <a:pos x="29" y="95"/>
                </a:cxn>
                <a:cxn ang="0">
                  <a:pos x="24" y="95"/>
                </a:cxn>
                <a:cxn ang="0">
                  <a:pos x="20" y="95"/>
                </a:cxn>
                <a:cxn ang="0">
                  <a:pos x="16" y="94"/>
                </a:cxn>
                <a:cxn ang="0">
                  <a:pos x="14" y="92"/>
                </a:cxn>
                <a:cxn ang="0">
                  <a:pos x="12" y="90"/>
                </a:cxn>
                <a:cxn ang="0">
                  <a:pos x="10" y="87"/>
                </a:cxn>
                <a:cxn ang="0">
                  <a:pos x="10" y="84"/>
                </a:cxn>
                <a:cxn ang="0">
                  <a:pos x="9" y="81"/>
                </a:cxn>
                <a:cxn ang="0">
                  <a:pos x="9" y="34"/>
                </a:cxn>
                <a:cxn ang="0">
                  <a:pos x="0" y="20"/>
                </a:cxn>
                <a:cxn ang="0">
                  <a:pos x="9" y="0"/>
                </a:cxn>
                <a:cxn ang="0">
                  <a:pos x="27" y="20"/>
                </a:cxn>
              </a:cxnLst>
              <a:rect l="0" t="0" r="r" b="b"/>
              <a:pathLst>
                <a:path w="38" h="95">
                  <a:moveTo>
                    <a:pt x="27" y="20"/>
                  </a:moveTo>
                  <a:lnTo>
                    <a:pt x="38" y="20"/>
                  </a:lnTo>
                  <a:lnTo>
                    <a:pt x="38" y="34"/>
                  </a:lnTo>
                  <a:lnTo>
                    <a:pt x="27" y="34"/>
                  </a:lnTo>
                  <a:lnTo>
                    <a:pt x="27" y="74"/>
                  </a:lnTo>
                  <a:lnTo>
                    <a:pt x="27" y="75"/>
                  </a:lnTo>
                  <a:lnTo>
                    <a:pt x="27" y="76"/>
                  </a:lnTo>
                  <a:lnTo>
                    <a:pt x="27" y="77"/>
                  </a:lnTo>
                  <a:lnTo>
                    <a:pt x="27" y="77"/>
                  </a:lnTo>
                  <a:lnTo>
                    <a:pt x="27" y="78"/>
                  </a:lnTo>
                  <a:lnTo>
                    <a:pt x="27" y="78"/>
                  </a:lnTo>
                  <a:lnTo>
                    <a:pt x="27" y="79"/>
                  </a:lnTo>
                  <a:lnTo>
                    <a:pt x="28" y="79"/>
                  </a:lnTo>
                  <a:lnTo>
                    <a:pt x="28" y="79"/>
                  </a:lnTo>
                  <a:lnTo>
                    <a:pt x="29" y="80"/>
                  </a:lnTo>
                  <a:lnTo>
                    <a:pt x="29" y="80"/>
                  </a:lnTo>
                  <a:lnTo>
                    <a:pt x="30" y="80"/>
                  </a:lnTo>
                  <a:lnTo>
                    <a:pt x="31" y="80"/>
                  </a:lnTo>
                  <a:lnTo>
                    <a:pt x="32" y="80"/>
                  </a:lnTo>
                  <a:lnTo>
                    <a:pt x="33" y="80"/>
                  </a:lnTo>
                  <a:lnTo>
                    <a:pt x="34" y="81"/>
                  </a:lnTo>
                  <a:lnTo>
                    <a:pt x="34" y="80"/>
                  </a:lnTo>
                  <a:lnTo>
                    <a:pt x="34" y="80"/>
                  </a:lnTo>
                  <a:lnTo>
                    <a:pt x="35" y="80"/>
                  </a:lnTo>
                  <a:lnTo>
                    <a:pt x="35" y="80"/>
                  </a:lnTo>
                  <a:lnTo>
                    <a:pt x="35" y="80"/>
                  </a:lnTo>
                  <a:lnTo>
                    <a:pt x="35" y="80"/>
                  </a:lnTo>
                  <a:lnTo>
                    <a:pt x="35" y="80"/>
                  </a:lnTo>
                  <a:lnTo>
                    <a:pt x="36" y="80"/>
                  </a:lnTo>
                  <a:lnTo>
                    <a:pt x="36" y="80"/>
                  </a:lnTo>
                  <a:lnTo>
                    <a:pt x="36" y="80"/>
                  </a:lnTo>
                  <a:lnTo>
                    <a:pt x="36" y="80"/>
                  </a:lnTo>
                  <a:lnTo>
                    <a:pt x="37" y="80"/>
                  </a:lnTo>
                  <a:lnTo>
                    <a:pt x="37" y="80"/>
                  </a:lnTo>
                  <a:lnTo>
                    <a:pt x="37" y="80"/>
                  </a:lnTo>
                  <a:lnTo>
                    <a:pt x="37" y="80"/>
                  </a:lnTo>
                  <a:lnTo>
                    <a:pt x="38" y="80"/>
                  </a:lnTo>
                  <a:lnTo>
                    <a:pt x="38" y="95"/>
                  </a:lnTo>
                  <a:lnTo>
                    <a:pt x="37" y="95"/>
                  </a:lnTo>
                  <a:lnTo>
                    <a:pt x="36" y="95"/>
                  </a:lnTo>
                  <a:lnTo>
                    <a:pt x="36" y="95"/>
                  </a:lnTo>
                  <a:lnTo>
                    <a:pt x="36" y="95"/>
                  </a:lnTo>
                  <a:lnTo>
                    <a:pt x="35" y="95"/>
                  </a:lnTo>
                  <a:lnTo>
                    <a:pt x="34" y="95"/>
                  </a:lnTo>
                  <a:lnTo>
                    <a:pt x="34" y="95"/>
                  </a:lnTo>
                  <a:lnTo>
                    <a:pt x="33" y="95"/>
                  </a:lnTo>
                  <a:lnTo>
                    <a:pt x="33" y="95"/>
                  </a:lnTo>
                  <a:lnTo>
                    <a:pt x="32" y="95"/>
                  </a:lnTo>
                  <a:lnTo>
                    <a:pt x="32" y="95"/>
                  </a:lnTo>
                  <a:lnTo>
                    <a:pt x="31" y="95"/>
                  </a:lnTo>
                  <a:lnTo>
                    <a:pt x="31" y="95"/>
                  </a:lnTo>
                  <a:lnTo>
                    <a:pt x="30" y="95"/>
                  </a:lnTo>
                  <a:lnTo>
                    <a:pt x="30" y="95"/>
                  </a:lnTo>
                  <a:lnTo>
                    <a:pt x="29" y="95"/>
                  </a:lnTo>
                  <a:lnTo>
                    <a:pt x="27" y="95"/>
                  </a:lnTo>
                  <a:lnTo>
                    <a:pt x="24" y="95"/>
                  </a:lnTo>
                  <a:lnTo>
                    <a:pt x="22" y="95"/>
                  </a:lnTo>
                  <a:lnTo>
                    <a:pt x="20" y="95"/>
                  </a:lnTo>
                  <a:lnTo>
                    <a:pt x="18" y="94"/>
                  </a:lnTo>
                  <a:lnTo>
                    <a:pt x="16" y="94"/>
                  </a:lnTo>
                  <a:lnTo>
                    <a:pt x="15" y="93"/>
                  </a:lnTo>
                  <a:lnTo>
                    <a:pt x="14" y="92"/>
                  </a:lnTo>
                  <a:lnTo>
                    <a:pt x="12" y="91"/>
                  </a:lnTo>
                  <a:lnTo>
                    <a:pt x="12" y="90"/>
                  </a:lnTo>
                  <a:lnTo>
                    <a:pt x="11" y="89"/>
                  </a:lnTo>
                  <a:lnTo>
                    <a:pt x="10" y="87"/>
                  </a:lnTo>
                  <a:lnTo>
                    <a:pt x="10" y="86"/>
                  </a:lnTo>
                  <a:lnTo>
                    <a:pt x="10" y="84"/>
                  </a:lnTo>
                  <a:lnTo>
                    <a:pt x="9" y="83"/>
                  </a:lnTo>
                  <a:lnTo>
                    <a:pt x="9" y="81"/>
                  </a:lnTo>
                  <a:lnTo>
                    <a:pt x="9" y="79"/>
                  </a:lnTo>
                  <a:lnTo>
                    <a:pt x="9" y="34"/>
                  </a:lnTo>
                  <a:lnTo>
                    <a:pt x="0" y="34"/>
                  </a:lnTo>
                  <a:lnTo>
                    <a:pt x="0" y="20"/>
                  </a:lnTo>
                  <a:lnTo>
                    <a:pt x="9" y="20"/>
                  </a:lnTo>
                  <a:lnTo>
                    <a:pt x="9" y="0"/>
                  </a:lnTo>
                  <a:lnTo>
                    <a:pt x="27" y="0"/>
                  </a:lnTo>
                  <a:lnTo>
                    <a:pt x="27" y="20"/>
                  </a:lnTo>
                  <a:close/>
                </a:path>
              </a:pathLst>
            </a:custGeom>
            <a:solidFill>
              <a:srgbClr val="FFFFFF"/>
            </a:solidFill>
            <a:ln w="9525">
              <a:noFill/>
              <a:round/>
              <a:headEnd/>
              <a:tailEnd/>
            </a:ln>
          </p:spPr>
          <p:txBody>
            <a:bodyPr/>
            <a:lstStyle/>
            <a:p>
              <a:endParaRPr lang="en-US"/>
            </a:p>
          </p:txBody>
        </p:sp>
        <p:sp>
          <p:nvSpPr>
            <p:cNvPr id="357" name="Freeform 357"/>
            <p:cNvSpPr>
              <a:spLocks/>
            </p:cNvSpPr>
            <p:nvPr/>
          </p:nvSpPr>
          <p:spPr bwMode="auto">
            <a:xfrm>
              <a:off x="2684" y="3581"/>
              <a:ext cx="39" cy="76"/>
            </a:xfrm>
            <a:custGeom>
              <a:avLst/>
              <a:gdLst/>
              <a:ahLst/>
              <a:cxnLst>
                <a:cxn ang="0">
                  <a:pos x="17" y="2"/>
                </a:cxn>
                <a:cxn ang="0">
                  <a:pos x="17" y="15"/>
                </a:cxn>
                <a:cxn ang="0">
                  <a:pos x="19" y="12"/>
                </a:cxn>
                <a:cxn ang="0">
                  <a:pos x="20" y="9"/>
                </a:cxn>
                <a:cxn ang="0">
                  <a:pos x="22" y="7"/>
                </a:cxn>
                <a:cxn ang="0">
                  <a:pos x="24" y="5"/>
                </a:cxn>
                <a:cxn ang="0">
                  <a:pos x="26" y="3"/>
                </a:cxn>
                <a:cxn ang="0">
                  <a:pos x="29" y="1"/>
                </a:cxn>
                <a:cxn ang="0">
                  <a:pos x="32" y="0"/>
                </a:cxn>
                <a:cxn ang="0">
                  <a:pos x="36" y="0"/>
                </a:cxn>
                <a:cxn ang="0">
                  <a:pos x="36" y="0"/>
                </a:cxn>
                <a:cxn ang="0">
                  <a:pos x="36" y="0"/>
                </a:cxn>
                <a:cxn ang="0">
                  <a:pos x="37" y="0"/>
                </a:cxn>
                <a:cxn ang="0">
                  <a:pos x="37" y="0"/>
                </a:cxn>
                <a:cxn ang="0">
                  <a:pos x="38" y="0"/>
                </a:cxn>
                <a:cxn ang="0">
                  <a:pos x="38" y="0"/>
                </a:cxn>
                <a:cxn ang="0">
                  <a:pos x="38" y="0"/>
                </a:cxn>
                <a:cxn ang="0">
                  <a:pos x="39" y="0"/>
                </a:cxn>
                <a:cxn ang="0">
                  <a:pos x="39" y="20"/>
                </a:cxn>
                <a:cxn ang="0">
                  <a:pos x="38" y="20"/>
                </a:cxn>
                <a:cxn ang="0">
                  <a:pos x="37" y="20"/>
                </a:cxn>
                <a:cxn ang="0">
                  <a:pos x="37" y="20"/>
                </a:cxn>
                <a:cxn ang="0">
                  <a:pos x="36" y="20"/>
                </a:cxn>
                <a:cxn ang="0">
                  <a:pos x="35" y="20"/>
                </a:cxn>
                <a:cxn ang="0">
                  <a:pos x="35" y="20"/>
                </a:cxn>
                <a:cxn ang="0">
                  <a:pos x="34" y="20"/>
                </a:cxn>
                <a:cxn ang="0">
                  <a:pos x="31" y="20"/>
                </a:cxn>
                <a:cxn ang="0">
                  <a:pos x="27" y="21"/>
                </a:cxn>
                <a:cxn ang="0">
                  <a:pos x="24" y="22"/>
                </a:cxn>
                <a:cxn ang="0">
                  <a:pos x="22" y="24"/>
                </a:cxn>
                <a:cxn ang="0">
                  <a:pos x="20" y="27"/>
                </a:cxn>
                <a:cxn ang="0">
                  <a:pos x="19" y="30"/>
                </a:cxn>
                <a:cxn ang="0">
                  <a:pos x="18" y="33"/>
                </a:cxn>
                <a:cxn ang="0">
                  <a:pos x="18" y="36"/>
                </a:cxn>
                <a:cxn ang="0">
                  <a:pos x="18" y="76"/>
                </a:cxn>
                <a:cxn ang="0">
                  <a:pos x="0" y="2"/>
                </a:cxn>
              </a:cxnLst>
              <a:rect l="0" t="0" r="r" b="b"/>
              <a:pathLst>
                <a:path w="39" h="76">
                  <a:moveTo>
                    <a:pt x="0" y="2"/>
                  </a:moveTo>
                  <a:lnTo>
                    <a:pt x="17" y="2"/>
                  </a:lnTo>
                  <a:lnTo>
                    <a:pt x="17" y="15"/>
                  </a:lnTo>
                  <a:lnTo>
                    <a:pt x="17" y="15"/>
                  </a:lnTo>
                  <a:lnTo>
                    <a:pt x="18" y="13"/>
                  </a:lnTo>
                  <a:lnTo>
                    <a:pt x="19" y="12"/>
                  </a:lnTo>
                  <a:lnTo>
                    <a:pt x="19" y="11"/>
                  </a:lnTo>
                  <a:lnTo>
                    <a:pt x="20" y="9"/>
                  </a:lnTo>
                  <a:lnTo>
                    <a:pt x="21" y="8"/>
                  </a:lnTo>
                  <a:lnTo>
                    <a:pt x="22" y="7"/>
                  </a:lnTo>
                  <a:lnTo>
                    <a:pt x="23" y="6"/>
                  </a:lnTo>
                  <a:lnTo>
                    <a:pt x="24" y="5"/>
                  </a:lnTo>
                  <a:lnTo>
                    <a:pt x="25" y="4"/>
                  </a:lnTo>
                  <a:lnTo>
                    <a:pt x="26" y="3"/>
                  </a:lnTo>
                  <a:lnTo>
                    <a:pt x="27" y="2"/>
                  </a:lnTo>
                  <a:lnTo>
                    <a:pt x="29" y="1"/>
                  </a:lnTo>
                  <a:lnTo>
                    <a:pt x="30" y="1"/>
                  </a:lnTo>
                  <a:lnTo>
                    <a:pt x="32" y="0"/>
                  </a:lnTo>
                  <a:lnTo>
                    <a:pt x="34" y="0"/>
                  </a:lnTo>
                  <a:lnTo>
                    <a:pt x="36" y="0"/>
                  </a:lnTo>
                  <a:lnTo>
                    <a:pt x="36" y="0"/>
                  </a:lnTo>
                  <a:lnTo>
                    <a:pt x="36" y="0"/>
                  </a:lnTo>
                  <a:lnTo>
                    <a:pt x="36" y="0"/>
                  </a:lnTo>
                  <a:lnTo>
                    <a:pt x="36" y="0"/>
                  </a:lnTo>
                  <a:lnTo>
                    <a:pt x="37" y="0"/>
                  </a:lnTo>
                  <a:lnTo>
                    <a:pt x="37" y="0"/>
                  </a:lnTo>
                  <a:lnTo>
                    <a:pt x="37" y="0"/>
                  </a:lnTo>
                  <a:lnTo>
                    <a:pt x="37" y="0"/>
                  </a:lnTo>
                  <a:lnTo>
                    <a:pt x="37" y="0"/>
                  </a:lnTo>
                  <a:lnTo>
                    <a:pt x="38" y="0"/>
                  </a:lnTo>
                  <a:lnTo>
                    <a:pt x="38" y="0"/>
                  </a:lnTo>
                  <a:lnTo>
                    <a:pt x="38" y="0"/>
                  </a:lnTo>
                  <a:lnTo>
                    <a:pt x="38" y="0"/>
                  </a:lnTo>
                  <a:lnTo>
                    <a:pt x="38" y="0"/>
                  </a:lnTo>
                  <a:lnTo>
                    <a:pt x="39" y="0"/>
                  </a:lnTo>
                  <a:lnTo>
                    <a:pt x="39" y="0"/>
                  </a:lnTo>
                  <a:lnTo>
                    <a:pt x="39" y="20"/>
                  </a:lnTo>
                  <a:lnTo>
                    <a:pt x="39" y="20"/>
                  </a:lnTo>
                  <a:lnTo>
                    <a:pt x="38" y="20"/>
                  </a:lnTo>
                  <a:lnTo>
                    <a:pt x="38" y="20"/>
                  </a:lnTo>
                  <a:lnTo>
                    <a:pt x="38" y="20"/>
                  </a:lnTo>
                  <a:lnTo>
                    <a:pt x="37" y="20"/>
                  </a:lnTo>
                  <a:lnTo>
                    <a:pt x="37" y="20"/>
                  </a:lnTo>
                  <a:lnTo>
                    <a:pt x="37" y="20"/>
                  </a:lnTo>
                  <a:lnTo>
                    <a:pt x="36" y="20"/>
                  </a:lnTo>
                  <a:lnTo>
                    <a:pt x="36" y="20"/>
                  </a:lnTo>
                  <a:lnTo>
                    <a:pt x="36" y="20"/>
                  </a:lnTo>
                  <a:lnTo>
                    <a:pt x="35" y="20"/>
                  </a:lnTo>
                  <a:lnTo>
                    <a:pt x="35" y="20"/>
                  </a:lnTo>
                  <a:lnTo>
                    <a:pt x="35" y="20"/>
                  </a:lnTo>
                  <a:lnTo>
                    <a:pt x="34" y="20"/>
                  </a:lnTo>
                  <a:lnTo>
                    <a:pt x="34" y="20"/>
                  </a:lnTo>
                  <a:lnTo>
                    <a:pt x="34" y="20"/>
                  </a:lnTo>
                  <a:lnTo>
                    <a:pt x="31" y="20"/>
                  </a:lnTo>
                  <a:lnTo>
                    <a:pt x="29" y="20"/>
                  </a:lnTo>
                  <a:lnTo>
                    <a:pt x="27" y="21"/>
                  </a:lnTo>
                  <a:lnTo>
                    <a:pt x="26" y="22"/>
                  </a:lnTo>
                  <a:lnTo>
                    <a:pt x="24" y="22"/>
                  </a:lnTo>
                  <a:lnTo>
                    <a:pt x="23" y="23"/>
                  </a:lnTo>
                  <a:lnTo>
                    <a:pt x="22" y="24"/>
                  </a:lnTo>
                  <a:lnTo>
                    <a:pt x="21" y="26"/>
                  </a:lnTo>
                  <a:lnTo>
                    <a:pt x="20" y="27"/>
                  </a:lnTo>
                  <a:lnTo>
                    <a:pt x="19" y="28"/>
                  </a:lnTo>
                  <a:lnTo>
                    <a:pt x="19" y="30"/>
                  </a:lnTo>
                  <a:lnTo>
                    <a:pt x="18" y="31"/>
                  </a:lnTo>
                  <a:lnTo>
                    <a:pt x="18" y="33"/>
                  </a:lnTo>
                  <a:lnTo>
                    <a:pt x="18" y="35"/>
                  </a:lnTo>
                  <a:lnTo>
                    <a:pt x="18" y="36"/>
                  </a:lnTo>
                  <a:lnTo>
                    <a:pt x="18" y="38"/>
                  </a:lnTo>
                  <a:lnTo>
                    <a:pt x="18" y="76"/>
                  </a:lnTo>
                  <a:lnTo>
                    <a:pt x="0" y="76"/>
                  </a:lnTo>
                  <a:lnTo>
                    <a:pt x="0" y="2"/>
                  </a:lnTo>
                  <a:close/>
                </a:path>
              </a:pathLst>
            </a:custGeom>
            <a:solidFill>
              <a:srgbClr val="FFFFFF"/>
            </a:solidFill>
            <a:ln w="9525">
              <a:noFill/>
              <a:round/>
              <a:headEnd/>
              <a:tailEnd/>
            </a:ln>
          </p:spPr>
          <p:txBody>
            <a:bodyPr/>
            <a:lstStyle/>
            <a:p>
              <a:endParaRPr lang="en-US"/>
            </a:p>
          </p:txBody>
        </p:sp>
        <p:sp>
          <p:nvSpPr>
            <p:cNvPr id="358" name="Freeform 358"/>
            <p:cNvSpPr>
              <a:spLocks noEditPoints="1"/>
            </p:cNvSpPr>
            <p:nvPr/>
          </p:nvSpPr>
          <p:spPr bwMode="auto">
            <a:xfrm>
              <a:off x="2729" y="3581"/>
              <a:ext cx="68" cy="78"/>
            </a:xfrm>
            <a:custGeom>
              <a:avLst/>
              <a:gdLst/>
              <a:ahLst/>
              <a:cxnLst>
                <a:cxn ang="0">
                  <a:pos x="27" y="78"/>
                </a:cxn>
                <a:cxn ang="0">
                  <a:pos x="18" y="75"/>
                </a:cxn>
                <a:cxn ang="0">
                  <a:pos x="10" y="69"/>
                </a:cxn>
                <a:cxn ang="0">
                  <a:pos x="4" y="60"/>
                </a:cxn>
                <a:cxn ang="0">
                  <a:pos x="1" y="48"/>
                </a:cxn>
                <a:cxn ang="0">
                  <a:pos x="0" y="34"/>
                </a:cxn>
                <a:cxn ang="0">
                  <a:pos x="3" y="22"/>
                </a:cxn>
                <a:cxn ang="0">
                  <a:pos x="8" y="12"/>
                </a:cxn>
                <a:cxn ang="0">
                  <a:pos x="15" y="5"/>
                </a:cxn>
                <a:cxn ang="0">
                  <a:pos x="24" y="2"/>
                </a:cxn>
                <a:cxn ang="0">
                  <a:pos x="34" y="0"/>
                </a:cxn>
                <a:cxn ang="0">
                  <a:pos x="44" y="2"/>
                </a:cxn>
                <a:cxn ang="0">
                  <a:pos x="52" y="5"/>
                </a:cxn>
                <a:cxn ang="0">
                  <a:pos x="60" y="12"/>
                </a:cxn>
                <a:cxn ang="0">
                  <a:pos x="65" y="22"/>
                </a:cxn>
                <a:cxn ang="0">
                  <a:pos x="67" y="34"/>
                </a:cxn>
                <a:cxn ang="0">
                  <a:pos x="67" y="48"/>
                </a:cxn>
                <a:cxn ang="0">
                  <a:pos x="63" y="60"/>
                </a:cxn>
                <a:cxn ang="0">
                  <a:pos x="57" y="69"/>
                </a:cxn>
                <a:cxn ang="0">
                  <a:pos x="50" y="75"/>
                </a:cxn>
                <a:cxn ang="0">
                  <a:pos x="40" y="78"/>
                </a:cxn>
                <a:cxn ang="0">
                  <a:pos x="34" y="17"/>
                </a:cxn>
                <a:cxn ang="0">
                  <a:pos x="28" y="18"/>
                </a:cxn>
                <a:cxn ang="0">
                  <a:pos x="23" y="21"/>
                </a:cxn>
                <a:cxn ang="0">
                  <a:pos x="20" y="26"/>
                </a:cxn>
                <a:cxn ang="0">
                  <a:pos x="19" y="32"/>
                </a:cxn>
                <a:cxn ang="0">
                  <a:pos x="18" y="37"/>
                </a:cxn>
                <a:cxn ang="0">
                  <a:pos x="18" y="43"/>
                </a:cxn>
                <a:cxn ang="0">
                  <a:pos x="19" y="49"/>
                </a:cxn>
                <a:cxn ang="0">
                  <a:pos x="21" y="54"/>
                </a:cxn>
                <a:cxn ang="0">
                  <a:pos x="24" y="59"/>
                </a:cxn>
                <a:cxn ang="0">
                  <a:pos x="29" y="61"/>
                </a:cxn>
                <a:cxn ang="0">
                  <a:pos x="36" y="62"/>
                </a:cxn>
                <a:cxn ang="0">
                  <a:pos x="42" y="60"/>
                </a:cxn>
                <a:cxn ang="0">
                  <a:pos x="46" y="56"/>
                </a:cxn>
                <a:cxn ang="0">
                  <a:pos x="48" y="51"/>
                </a:cxn>
                <a:cxn ang="0">
                  <a:pos x="49" y="45"/>
                </a:cxn>
                <a:cxn ang="0">
                  <a:pos x="50" y="39"/>
                </a:cxn>
                <a:cxn ang="0">
                  <a:pos x="49" y="34"/>
                </a:cxn>
                <a:cxn ang="0">
                  <a:pos x="48" y="28"/>
                </a:cxn>
                <a:cxn ang="0">
                  <a:pos x="46" y="23"/>
                </a:cxn>
                <a:cxn ang="0">
                  <a:pos x="42" y="19"/>
                </a:cxn>
                <a:cxn ang="0">
                  <a:pos x="36" y="17"/>
                </a:cxn>
              </a:cxnLst>
              <a:rect l="0" t="0" r="r" b="b"/>
              <a:pathLst>
                <a:path w="68" h="78">
                  <a:moveTo>
                    <a:pt x="34" y="78"/>
                  </a:moveTo>
                  <a:lnTo>
                    <a:pt x="31" y="78"/>
                  </a:lnTo>
                  <a:lnTo>
                    <a:pt x="27" y="78"/>
                  </a:lnTo>
                  <a:lnTo>
                    <a:pt x="24" y="77"/>
                  </a:lnTo>
                  <a:lnTo>
                    <a:pt x="21" y="76"/>
                  </a:lnTo>
                  <a:lnTo>
                    <a:pt x="18" y="75"/>
                  </a:lnTo>
                  <a:lnTo>
                    <a:pt x="15" y="73"/>
                  </a:lnTo>
                  <a:lnTo>
                    <a:pt x="13" y="71"/>
                  </a:lnTo>
                  <a:lnTo>
                    <a:pt x="10" y="69"/>
                  </a:lnTo>
                  <a:lnTo>
                    <a:pt x="8" y="66"/>
                  </a:lnTo>
                  <a:lnTo>
                    <a:pt x="6" y="63"/>
                  </a:lnTo>
                  <a:lnTo>
                    <a:pt x="4" y="60"/>
                  </a:lnTo>
                  <a:lnTo>
                    <a:pt x="3" y="57"/>
                  </a:lnTo>
                  <a:lnTo>
                    <a:pt x="2" y="53"/>
                  </a:lnTo>
                  <a:lnTo>
                    <a:pt x="1" y="48"/>
                  </a:lnTo>
                  <a:lnTo>
                    <a:pt x="0" y="44"/>
                  </a:lnTo>
                  <a:lnTo>
                    <a:pt x="0" y="39"/>
                  </a:lnTo>
                  <a:lnTo>
                    <a:pt x="0" y="34"/>
                  </a:lnTo>
                  <a:lnTo>
                    <a:pt x="1" y="30"/>
                  </a:lnTo>
                  <a:lnTo>
                    <a:pt x="2" y="26"/>
                  </a:lnTo>
                  <a:lnTo>
                    <a:pt x="3" y="22"/>
                  </a:lnTo>
                  <a:lnTo>
                    <a:pt x="4" y="18"/>
                  </a:lnTo>
                  <a:lnTo>
                    <a:pt x="6" y="15"/>
                  </a:lnTo>
                  <a:lnTo>
                    <a:pt x="8" y="12"/>
                  </a:lnTo>
                  <a:lnTo>
                    <a:pt x="10" y="10"/>
                  </a:lnTo>
                  <a:lnTo>
                    <a:pt x="13" y="7"/>
                  </a:lnTo>
                  <a:lnTo>
                    <a:pt x="15" y="5"/>
                  </a:lnTo>
                  <a:lnTo>
                    <a:pt x="18" y="4"/>
                  </a:lnTo>
                  <a:lnTo>
                    <a:pt x="21" y="3"/>
                  </a:lnTo>
                  <a:lnTo>
                    <a:pt x="24" y="2"/>
                  </a:lnTo>
                  <a:lnTo>
                    <a:pt x="27" y="1"/>
                  </a:lnTo>
                  <a:lnTo>
                    <a:pt x="31" y="0"/>
                  </a:lnTo>
                  <a:lnTo>
                    <a:pt x="34" y="0"/>
                  </a:lnTo>
                  <a:lnTo>
                    <a:pt x="37" y="0"/>
                  </a:lnTo>
                  <a:lnTo>
                    <a:pt x="40" y="1"/>
                  </a:lnTo>
                  <a:lnTo>
                    <a:pt x="44" y="2"/>
                  </a:lnTo>
                  <a:lnTo>
                    <a:pt x="47" y="3"/>
                  </a:lnTo>
                  <a:lnTo>
                    <a:pt x="50" y="4"/>
                  </a:lnTo>
                  <a:lnTo>
                    <a:pt x="52" y="5"/>
                  </a:lnTo>
                  <a:lnTo>
                    <a:pt x="55" y="7"/>
                  </a:lnTo>
                  <a:lnTo>
                    <a:pt x="57" y="10"/>
                  </a:lnTo>
                  <a:lnTo>
                    <a:pt x="60" y="12"/>
                  </a:lnTo>
                  <a:lnTo>
                    <a:pt x="62" y="15"/>
                  </a:lnTo>
                  <a:lnTo>
                    <a:pt x="63" y="18"/>
                  </a:lnTo>
                  <a:lnTo>
                    <a:pt x="65" y="22"/>
                  </a:lnTo>
                  <a:lnTo>
                    <a:pt x="66" y="26"/>
                  </a:lnTo>
                  <a:lnTo>
                    <a:pt x="67" y="30"/>
                  </a:lnTo>
                  <a:lnTo>
                    <a:pt x="67" y="34"/>
                  </a:lnTo>
                  <a:lnTo>
                    <a:pt x="68" y="39"/>
                  </a:lnTo>
                  <a:lnTo>
                    <a:pt x="67" y="44"/>
                  </a:lnTo>
                  <a:lnTo>
                    <a:pt x="67" y="48"/>
                  </a:lnTo>
                  <a:lnTo>
                    <a:pt x="66" y="53"/>
                  </a:lnTo>
                  <a:lnTo>
                    <a:pt x="65" y="57"/>
                  </a:lnTo>
                  <a:lnTo>
                    <a:pt x="63" y="60"/>
                  </a:lnTo>
                  <a:lnTo>
                    <a:pt x="62" y="63"/>
                  </a:lnTo>
                  <a:lnTo>
                    <a:pt x="60" y="66"/>
                  </a:lnTo>
                  <a:lnTo>
                    <a:pt x="57" y="69"/>
                  </a:lnTo>
                  <a:lnTo>
                    <a:pt x="55" y="71"/>
                  </a:lnTo>
                  <a:lnTo>
                    <a:pt x="52" y="73"/>
                  </a:lnTo>
                  <a:lnTo>
                    <a:pt x="50" y="75"/>
                  </a:lnTo>
                  <a:lnTo>
                    <a:pt x="47" y="76"/>
                  </a:lnTo>
                  <a:lnTo>
                    <a:pt x="44" y="77"/>
                  </a:lnTo>
                  <a:lnTo>
                    <a:pt x="40" y="78"/>
                  </a:lnTo>
                  <a:lnTo>
                    <a:pt x="37" y="78"/>
                  </a:lnTo>
                  <a:lnTo>
                    <a:pt x="34" y="78"/>
                  </a:lnTo>
                  <a:close/>
                  <a:moveTo>
                    <a:pt x="34" y="17"/>
                  </a:moveTo>
                  <a:lnTo>
                    <a:pt x="31" y="17"/>
                  </a:lnTo>
                  <a:lnTo>
                    <a:pt x="29" y="17"/>
                  </a:lnTo>
                  <a:lnTo>
                    <a:pt x="28" y="18"/>
                  </a:lnTo>
                  <a:lnTo>
                    <a:pt x="26" y="19"/>
                  </a:lnTo>
                  <a:lnTo>
                    <a:pt x="24" y="20"/>
                  </a:lnTo>
                  <a:lnTo>
                    <a:pt x="23" y="21"/>
                  </a:lnTo>
                  <a:lnTo>
                    <a:pt x="22" y="23"/>
                  </a:lnTo>
                  <a:lnTo>
                    <a:pt x="21" y="24"/>
                  </a:lnTo>
                  <a:lnTo>
                    <a:pt x="20" y="26"/>
                  </a:lnTo>
                  <a:lnTo>
                    <a:pt x="19" y="28"/>
                  </a:lnTo>
                  <a:lnTo>
                    <a:pt x="19" y="30"/>
                  </a:lnTo>
                  <a:lnTo>
                    <a:pt x="19" y="32"/>
                  </a:lnTo>
                  <a:lnTo>
                    <a:pt x="18" y="34"/>
                  </a:lnTo>
                  <a:lnTo>
                    <a:pt x="18" y="36"/>
                  </a:lnTo>
                  <a:lnTo>
                    <a:pt x="18" y="37"/>
                  </a:lnTo>
                  <a:lnTo>
                    <a:pt x="18" y="39"/>
                  </a:lnTo>
                  <a:lnTo>
                    <a:pt x="18" y="41"/>
                  </a:lnTo>
                  <a:lnTo>
                    <a:pt x="18" y="43"/>
                  </a:lnTo>
                  <a:lnTo>
                    <a:pt x="18" y="45"/>
                  </a:lnTo>
                  <a:lnTo>
                    <a:pt x="19" y="47"/>
                  </a:lnTo>
                  <a:lnTo>
                    <a:pt x="19" y="49"/>
                  </a:lnTo>
                  <a:lnTo>
                    <a:pt x="19" y="51"/>
                  </a:lnTo>
                  <a:lnTo>
                    <a:pt x="20" y="52"/>
                  </a:lnTo>
                  <a:lnTo>
                    <a:pt x="21" y="54"/>
                  </a:lnTo>
                  <a:lnTo>
                    <a:pt x="22" y="56"/>
                  </a:lnTo>
                  <a:lnTo>
                    <a:pt x="23" y="57"/>
                  </a:lnTo>
                  <a:lnTo>
                    <a:pt x="24" y="59"/>
                  </a:lnTo>
                  <a:lnTo>
                    <a:pt x="26" y="60"/>
                  </a:lnTo>
                  <a:lnTo>
                    <a:pt x="28" y="61"/>
                  </a:lnTo>
                  <a:lnTo>
                    <a:pt x="29" y="61"/>
                  </a:lnTo>
                  <a:lnTo>
                    <a:pt x="31" y="62"/>
                  </a:lnTo>
                  <a:lnTo>
                    <a:pt x="34" y="62"/>
                  </a:lnTo>
                  <a:lnTo>
                    <a:pt x="36" y="62"/>
                  </a:lnTo>
                  <a:lnTo>
                    <a:pt x="38" y="61"/>
                  </a:lnTo>
                  <a:lnTo>
                    <a:pt x="40" y="61"/>
                  </a:lnTo>
                  <a:lnTo>
                    <a:pt x="42" y="60"/>
                  </a:lnTo>
                  <a:lnTo>
                    <a:pt x="43" y="59"/>
                  </a:lnTo>
                  <a:lnTo>
                    <a:pt x="45" y="57"/>
                  </a:lnTo>
                  <a:lnTo>
                    <a:pt x="46" y="56"/>
                  </a:lnTo>
                  <a:lnTo>
                    <a:pt x="47" y="54"/>
                  </a:lnTo>
                  <a:lnTo>
                    <a:pt x="48" y="52"/>
                  </a:lnTo>
                  <a:lnTo>
                    <a:pt x="48" y="51"/>
                  </a:lnTo>
                  <a:lnTo>
                    <a:pt x="49" y="49"/>
                  </a:lnTo>
                  <a:lnTo>
                    <a:pt x="49" y="47"/>
                  </a:lnTo>
                  <a:lnTo>
                    <a:pt x="49" y="45"/>
                  </a:lnTo>
                  <a:lnTo>
                    <a:pt x="50" y="43"/>
                  </a:lnTo>
                  <a:lnTo>
                    <a:pt x="50" y="41"/>
                  </a:lnTo>
                  <a:lnTo>
                    <a:pt x="50" y="39"/>
                  </a:lnTo>
                  <a:lnTo>
                    <a:pt x="50" y="37"/>
                  </a:lnTo>
                  <a:lnTo>
                    <a:pt x="50" y="36"/>
                  </a:lnTo>
                  <a:lnTo>
                    <a:pt x="49" y="34"/>
                  </a:lnTo>
                  <a:lnTo>
                    <a:pt x="49" y="32"/>
                  </a:lnTo>
                  <a:lnTo>
                    <a:pt x="49" y="30"/>
                  </a:lnTo>
                  <a:lnTo>
                    <a:pt x="48" y="28"/>
                  </a:lnTo>
                  <a:lnTo>
                    <a:pt x="48" y="26"/>
                  </a:lnTo>
                  <a:lnTo>
                    <a:pt x="47" y="24"/>
                  </a:lnTo>
                  <a:lnTo>
                    <a:pt x="46" y="23"/>
                  </a:lnTo>
                  <a:lnTo>
                    <a:pt x="45" y="21"/>
                  </a:lnTo>
                  <a:lnTo>
                    <a:pt x="43" y="20"/>
                  </a:lnTo>
                  <a:lnTo>
                    <a:pt x="42" y="19"/>
                  </a:lnTo>
                  <a:lnTo>
                    <a:pt x="40" y="18"/>
                  </a:lnTo>
                  <a:lnTo>
                    <a:pt x="38" y="17"/>
                  </a:lnTo>
                  <a:lnTo>
                    <a:pt x="36" y="17"/>
                  </a:lnTo>
                  <a:lnTo>
                    <a:pt x="34" y="17"/>
                  </a:lnTo>
                  <a:close/>
                </a:path>
              </a:pathLst>
            </a:custGeom>
            <a:solidFill>
              <a:srgbClr val="FFFFFF"/>
            </a:solidFill>
            <a:ln w="9525">
              <a:noFill/>
              <a:round/>
              <a:headEnd/>
              <a:tailEnd/>
            </a:ln>
          </p:spPr>
          <p:txBody>
            <a:bodyPr/>
            <a:lstStyle/>
            <a:p>
              <a:endParaRPr lang="en-US"/>
            </a:p>
          </p:txBody>
        </p:sp>
        <p:sp>
          <p:nvSpPr>
            <p:cNvPr id="359" name="Rectangle 359"/>
            <p:cNvSpPr>
              <a:spLocks noChangeArrowheads="1"/>
            </p:cNvSpPr>
            <p:nvPr/>
          </p:nvSpPr>
          <p:spPr bwMode="auto">
            <a:xfrm>
              <a:off x="2809" y="3557"/>
              <a:ext cx="18" cy="100"/>
            </a:xfrm>
            <a:prstGeom prst="rect">
              <a:avLst/>
            </a:prstGeom>
            <a:solidFill>
              <a:srgbClr val="FFFFFF"/>
            </a:solidFill>
            <a:ln w="9525">
              <a:noFill/>
              <a:miter lim="800000"/>
              <a:headEnd/>
              <a:tailEnd/>
            </a:ln>
          </p:spPr>
          <p:txBody>
            <a:bodyPr/>
            <a:lstStyle/>
            <a:p>
              <a:endParaRPr lang="en-US"/>
            </a:p>
          </p:txBody>
        </p:sp>
        <p:sp>
          <p:nvSpPr>
            <p:cNvPr id="360" name="Freeform 360"/>
            <p:cNvSpPr>
              <a:spLocks/>
            </p:cNvSpPr>
            <p:nvPr/>
          </p:nvSpPr>
          <p:spPr bwMode="auto">
            <a:xfrm>
              <a:off x="2879" y="3557"/>
              <a:ext cx="68" cy="100"/>
            </a:xfrm>
            <a:custGeom>
              <a:avLst/>
              <a:gdLst/>
              <a:ahLst/>
              <a:cxnLst>
                <a:cxn ang="0">
                  <a:pos x="66" y="18"/>
                </a:cxn>
                <a:cxn ang="0">
                  <a:pos x="19" y="18"/>
                </a:cxn>
                <a:cxn ang="0">
                  <a:pos x="19" y="39"/>
                </a:cxn>
                <a:cxn ang="0">
                  <a:pos x="62" y="39"/>
                </a:cxn>
                <a:cxn ang="0">
                  <a:pos x="62" y="57"/>
                </a:cxn>
                <a:cxn ang="0">
                  <a:pos x="19" y="57"/>
                </a:cxn>
                <a:cxn ang="0">
                  <a:pos x="19" y="83"/>
                </a:cxn>
                <a:cxn ang="0">
                  <a:pos x="68" y="83"/>
                </a:cxn>
                <a:cxn ang="0">
                  <a:pos x="68" y="100"/>
                </a:cxn>
                <a:cxn ang="0">
                  <a:pos x="0" y="100"/>
                </a:cxn>
                <a:cxn ang="0">
                  <a:pos x="0" y="0"/>
                </a:cxn>
                <a:cxn ang="0">
                  <a:pos x="66" y="0"/>
                </a:cxn>
                <a:cxn ang="0">
                  <a:pos x="66" y="18"/>
                </a:cxn>
              </a:cxnLst>
              <a:rect l="0" t="0" r="r" b="b"/>
              <a:pathLst>
                <a:path w="68" h="100">
                  <a:moveTo>
                    <a:pt x="66" y="18"/>
                  </a:moveTo>
                  <a:lnTo>
                    <a:pt x="19" y="18"/>
                  </a:lnTo>
                  <a:lnTo>
                    <a:pt x="19" y="39"/>
                  </a:lnTo>
                  <a:lnTo>
                    <a:pt x="62" y="39"/>
                  </a:lnTo>
                  <a:lnTo>
                    <a:pt x="62" y="57"/>
                  </a:lnTo>
                  <a:lnTo>
                    <a:pt x="19" y="57"/>
                  </a:lnTo>
                  <a:lnTo>
                    <a:pt x="19" y="83"/>
                  </a:lnTo>
                  <a:lnTo>
                    <a:pt x="68" y="83"/>
                  </a:lnTo>
                  <a:lnTo>
                    <a:pt x="68" y="100"/>
                  </a:lnTo>
                  <a:lnTo>
                    <a:pt x="0" y="100"/>
                  </a:lnTo>
                  <a:lnTo>
                    <a:pt x="0" y="0"/>
                  </a:lnTo>
                  <a:lnTo>
                    <a:pt x="66" y="0"/>
                  </a:lnTo>
                  <a:lnTo>
                    <a:pt x="66" y="18"/>
                  </a:lnTo>
                  <a:close/>
                </a:path>
              </a:pathLst>
            </a:custGeom>
            <a:solidFill>
              <a:srgbClr val="FFFFFF"/>
            </a:solidFill>
            <a:ln w="9525">
              <a:noFill/>
              <a:round/>
              <a:headEnd/>
              <a:tailEnd/>
            </a:ln>
          </p:spPr>
          <p:txBody>
            <a:bodyPr/>
            <a:lstStyle/>
            <a:p>
              <a:endParaRPr lang="en-US"/>
            </a:p>
          </p:txBody>
        </p:sp>
        <p:sp>
          <p:nvSpPr>
            <p:cNvPr id="361" name="Freeform 361"/>
            <p:cNvSpPr>
              <a:spLocks/>
            </p:cNvSpPr>
            <p:nvPr/>
          </p:nvSpPr>
          <p:spPr bwMode="auto">
            <a:xfrm>
              <a:off x="2961" y="3581"/>
              <a:ext cx="60" cy="76"/>
            </a:xfrm>
            <a:custGeom>
              <a:avLst/>
              <a:gdLst/>
              <a:ahLst/>
              <a:cxnLst>
                <a:cxn ang="0">
                  <a:pos x="42" y="76"/>
                </a:cxn>
                <a:cxn ang="0">
                  <a:pos x="42" y="30"/>
                </a:cxn>
                <a:cxn ang="0">
                  <a:pos x="42" y="28"/>
                </a:cxn>
                <a:cxn ang="0">
                  <a:pos x="42" y="26"/>
                </a:cxn>
                <a:cxn ang="0">
                  <a:pos x="41" y="23"/>
                </a:cxn>
                <a:cxn ang="0">
                  <a:pos x="40" y="21"/>
                </a:cxn>
                <a:cxn ang="0">
                  <a:pos x="39" y="19"/>
                </a:cxn>
                <a:cxn ang="0">
                  <a:pos x="36" y="18"/>
                </a:cxn>
                <a:cxn ang="0">
                  <a:pos x="33" y="17"/>
                </a:cxn>
                <a:cxn ang="0">
                  <a:pos x="29" y="17"/>
                </a:cxn>
                <a:cxn ang="0">
                  <a:pos x="27" y="17"/>
                </a:cxn>
                <a:cxn ang="0">
                  <a:pos x="24" y="18"/>
                </a:cxn>
                <a:cxn ang="0">
                  <a:pos x="22" y="20"/>
                </a:cxn>
                <a:cxn ang="0">
                  <a:pos x="20" y="22"/>
                </a:cxn>
                <a:cxn ang="0">
                  <a:pos x="19" y="25"/>
                </a:cxn>
                <a:cxn ang="0">
                  <a:pos x="18" y="28"/>
                </a:cxn>
                <a:cxn ang="0">
                  <a:pos x="17" y="32"/>
                </a:cxn>
                <a:cxn ang="0">
                  <a:pos x="17" y="76"/>
                </a:cxn>
                <a:cxn ang="0">
                  <a:pos x="0" y="2"/>
                </a:cxn>
                <a:cxn ang="0">
                  <a:pos x="17" y="13"/>
                </a:cxn>
                <a:cxn ang="0">
                  <a:pos x="17" y="12"/>
                </a:cxn>
                <a:cxn ang="0">
                  <a:pos x="18" y="10"/>
                </a:cxn>
                <a:cxn ang="0">
                  <a:pos x="20" y="8"/>
                </a:cxn>
                <a:cxn ang="0">
                  <a:pos x="22" y="6"/>
                </a:cxn>
                <a:cxn ang="0">
                  <a:pos x="24" y="4"/>
                </a:cxn>
                <a:cxn ang="0">
                  <a:pos x="27" y="2"/>
                </a:cxn>
                <a:cxn ang="0">
                  <a:pos x="30" y="1"/>
                </a:cxn>
                <a:cxn ang="0">
                  <a:pos x="34" y="0"/>
                </a:cxn>
                <a:cxn ang="0">
                  <a:pos x="39" y="0"/>
                </a:cxn>
                <a:cxn ang="0">
                  <a:pos x="44" y="1"/>
                </a:cxn>
                <a:cxn ang="0">
                  <a:pos x="48" y="3"/>
                </a:cxn>
                <a:cxn ang="0">
                  <a:pos x="51" y="5"/>
                </a:cxn>
                <a:cxn ang="0">
                  <a:pos x="54" y="8"/>
                </a:cxn>
                <a:cxn ang="0">
                  <a:pos x="57" y="12"/>
                </a:cxn>
                <a:cxn ang="0">
                  <a:pos x="59" y="17"/>
                </a:cxn>
                <a:cxn ang="0">
                  <a:pos x="60" y="22"/>
                </a:cxn>
                <a:cxn ang="0">
                  <a:pos x="60" y="76"/>
                </a:cxn>
              </a:cxnLst>
              <a:rect l="0" t="0" r="r" b="b"/>
              <a:pathLst>
                <a:path w="60" h="76">
                  <a:moveTo>
                    <a:pt x="60" y="76"/>
                  </a:moveTo>
                  <a:lnTo>
                    <a:pt x="42" y="76"/>
                  </a:lnTo>
                  <a:lnTo>
                    <a:pt x="42" y="31"/>
                  </a:lnTo>
                  <a:lnTo>
                    <a:pt x="42" y="30"/>
                  </a:lnTo>
                  <a:lnTo>
                    <a:pt x="42" y="29"/>
                  </a:lnTo>
                  <a:lnTo>
                    <a:pt x="42" y="28"/>
                  </a:lnTo>
                  <a:lnTo>
                    <a:pt x="42" y="27"/>
                  </a:lnTo>
                  <a:lnTo>
                    <a:pt x="42" y="26"/>
                  </a:lnTo>
                  <a:lnTo>
                    <a:pt x="42" y="24"/>
                  </a:lnTo>
                  <a:lnTo>
                    <a:pt x="41" y="23"/>
                  </a:lnTo>
                  <a:lnTo>
                    <a:pt x="41" y="22"/>
                  </a:lnTo>
                  <a:lnTo>
                    <a:pt x="40" y="21"/>
                  </a:lnTo>
                  <a:lnTo>
                    <a:pt x="39" y="20"/>
                  </a:lnTo>
                  <a:lnTo>
                    <a:pt x="39" y="19"/>
                  </a:lnTo>
                  <a:lnTo>
                    <a:pt x="37" y="18"/>
                  </a:lnTo>
                  <a:lnTo>
                    <a:pt x="36" y="18"/>
                  </a:lnTo>
                  <a:lnTo>
                    <a:pt x="35" y="17"/>
                  </a:lnTo>
                  <a:lnTo>
                    <a:pt x="33" y="17"/>
                  </a:lnTo>
                  <a:lnTo>
                    <a:pt x="31" y="17"/>
                  </a:lnTo>
                  <a:lnTo>
                    <a:pt x="29" y="17"/>
                  </a:lnTo>
                  <a:lnTo>
                    <a:pt x="28" y="17"/>
                  </a:lnTo>
                  <a:lnTo>
                    <a:pt x="27" y="17"/>
                  </a:lnTo>
                  <a:lnTo>
                    <a:pt x="25" y="18"/>
                  </a:lnTo>
                  <a:lnTo>
                    <a:pt x="24" y="18"/>
                  </a:lnTo>
                  <a:lnTo>
                    <a:pt x="23" y="19"/>
                  </a:lnTo>
                  <a:lnTo>
                    <a:pt x="22" y="20"/>
                  </a:lnTo>
                  <a:lnTo>
                    <a:pt x="21" y="21"/>
                  </a:lnTo>
                  <a:lnTo>
                    <a:pt x="20" y="22"/>
                  </a:lnTo>
                  <a:lnTo>
                    <a:pt x="20" y="23"/>
                  </a:lnTo>
                  <a:lnTo>
                    <a:pt x="19" y="25"/>
                  </a:lnTo>
                  <a:lnTo>
                    <a:pt x="18" y="26"/>
                  </a:lnTo>
                  <a:lnTo>
                    <a:pt x="18" y="28"/>
                  </a:lnTo>
                  <a:lnTo>
                    <a:pt x="17" y="30"/>
                  </a:lnTo>
                  <a:lnTo>
                    <a:pt x="17" y="32"/>
                  </a:lnTo>
                  <a:lnTo>
                    <a:pt x="17" y="34"/>
                  </a:lnTo>
                  <a:lnTo>
                    <a:pt x="17" y="76"/>
                  </a:lnTo>
                  <a:lnTo>
                    <a:pt x="0" y="76"/>
                  </a:lnTo>
                  <a:lnTo>
                    <a:pt x="0" y="2"/>
                  </a:lnTo>
                  <a:lnTo>
                    <a:pt x="17" y="2"/>
                  </a:lnTo>
                  <a:lnTo>
                    <a:pt x="17" y="13"/>
                  </a:lnTo>
                  <a:lnTo>
                    <a:pt x="17" y="13"/>
                  </a:lnTo>
                  <a:lnTo>
                    <a:pt x="17" y="12"/>
                  </a:lnTo>
                  <a:lnTo>
                    <a:pt x="18" y="11"/>
                  </a:lnTo>
                  <a:lnTo>
                    <a:pt x="18" y="10"/>
                  </a:lnTo>
                  <a:lnTo>
                    <a:pt x="19" y="9"/>
                  </a:lnTo>
                  <a:lnTo>
                    <a:pt x="20" y="8"/>
                  </a:lnTo>
                  <a:lnTo>
                    <a:pt x="21" y="7"/>
                  </a:lnTo>
                  <a:lnTo>
                    <a:pt x="22" y="6"/>
                  </a:lnTo>
                  <a:lnTo>
                    <a:pt x="23" y="5"/>
                  </a:lnTo>
                  <a:lnTo>
                    <a:pt x="24" y="4"/>
                  </a:lnTo>
                  <a:lnTo>
                    <a:pt x="25" y="3"/>
                  </a:lnTo>
                  <a:lnTo>
                    <a:pt x="27" y="2"/>
                  </a:lnTo>
                  <a:lnTo>
                    <a:pt x="29" y="2"/>
                  </a:lnTo>
                  <a:lnTo>
                    <a:pt x="30" y="1"/>
                  </a:lnTo>
                  <a:lnTo>
                    <a:pt x="32" y="1"/>
                  </a:lnTo>
                  <a:lnTo>
                    <a:pt x="34" y="0"/>
                  </a:lnTo>
                  <a:lnTo>
                    <a:pt x="37" y="0"/>
                  </a:lnTo>
                  <a:lnTo>
                    <a:pt x="39" y="0"/>
                  </a:lnTo>
                  <a:lnTo>
                    <a:pt x="41" y="1"/>
                  </a:lnTo>
                  <a:lnTo>
                    <a:pt x="44" y="1"/>
                  </a:lnTo>
                  <a:lnTo>
                    <a:pt x="46" y="2"/>
                  </a:lnTo>
                  <a:lnTo>
                    <a:pt x="48" y="3"/>
                  </a:lnTo>
                  <a:lnTo>
                    <a:pt x="50" y="4"/>
                  </a:lnTo>
                  <a:lnTo>
                    <a:pt x="51" y="5"/>
                  </a:lnTo>
                  <a:lnTo>
                    <a:pt x="53" y="7"/>
                  </a:lnTo>
                  <a:lnTo>
                    <a:pt x="54" y="8"/>
                  </a:lnTo>
                  <a:lnTo>
                    <a:pt x="56" y="10"/>
                  </a:lnTo>
                  <a:lnTo>
                    <a:pt x="57" y="12"/>
                  </a:lnTo>
                  <a:lnTo>
                    <a:pt x="58" y="14"/>
                  </a:lnTo>
                  <a:lnTo>
                    <a:pt x="59" y="17"/>
                  </a:lnTo>
                  <a:lnTo>
                    <a:pt x="59" y="19"/>
                  </a:lnTo>
                  <a:lnTo>
                    <a:pt x="60" y="22"/>
                  </a:lnTo>
                  <a:lnTo>
                    <a:pt x="60" y="25"/>
                  </a:lnTo>
                  <a:lnTo>
                    <a:pt x="60" y="76"/>
                  </a:lnTo>
                  <a:close/>
                </a:path>
              </a:pathLst>
            </a:custGeom>
            <a:solidFill>
              <a:srgbClr val="FFFFFF"/>
            </a:solidFill>
            <a:ln w="9525">
              <a:noFill/>
              <a:round/>
              <a:headEnd/>
              <a:tailEnd/>
            </a:ln>
          </p:spPr>
          <p:txBody>
            <a:bodyPr/>
            <a:lstStyle/>
            <a:p>
              <a:endParaRPr lang="en-US"/>
            </a:p>
          </p:txBody>
        </p:sp>
        <p:sp>
          <p:nvSpPr>
            <p:cNvPr id="362" name="Freeform 362"/>
            <p:cNvSpPr>
              <a:spLocks/>
            </p:cNvSpPr>
            <p:nvPr/>
          </p:nvSpPr>
          <p:spPr bwMode="auto">
            <a:xfrm>
              <a:off x="3030" y="3583"/>
              <a:ext cx="66" cy="74"/>
            </a:xfrm>
            <a:custGeom>
              <a:avLst/>
              <a:gdLst/>
              <a:ahLst/>
              <a:cxnLst>
                <a:cxn ang="0">
                  <a:pos x="42" y="74"/>
                </a:cxn>
                <a:cxn ang="0">
                  <a:pos x="24" y="74"/>
                </a:cxn>
                <a:cxn ang="0">
                  <a:pos x="0" y="0"/>
                </a:cxn>
                <a:cxn ang="0">
                  <a:pos x="20" y="0"/>
                </a:cxn>
                <a:cxn ang="0">
                  <a:pos x="33" y="55"/>
                </a:cxn>
                <a:cxn ang="0">
                  <a:pos x="34" y="55"/>
                </a:cxn>
                <a:cxn ang="0">
                  <a:pos x="48" y="0"/>
                </a:cxn>
                <a:cxn ang="0">
                  <a:pos x="66" y="0"/>
                </a:cxn>
                <a:cxn ang="0">
                  <a:pos x="42" y="74"/>
                </a:cxn>
              </a:cxnLst>
              <a:rect l="0" t="0" r="r" b="b"/>
              <a:pathLst>
                <a:path w="66" h="74">
                  <a:moveTo>
                    <a:pt x="42" y="74"/>
                  </a:moveTo>
                  <a:lnTo>
                    <a:pt x="24" y="74"/>
                  </a:lnTo>
                  <a:lnTo>
                    <a:pt x="0" y="0"/>
                  </a:lnTo>
                  <a:lnTo>
                    <a:pt x="20" y="0"/>
                  </a:lnTo>
                  <a:lnTo>
                    <a:pt x="33" y="55"/>
                  </a:lnTo>
                  <a:lnTo>
                    <a:pt x="34" y="55"/>
                  </a:lnTo>
                  <a:lnTo>
                    <a:pt x="48" y="0"/>
                  </a:lnTo>
                  <a:lnTo>
                    <a:pt x="66" y="0"/>
                  </a:lnTo>
                  <a:lnTo>
                    <a:pt x="42" y="74"/>
                  </a:lnTo>
                  <a:close/>
                </a:path>
              </a:pathLst>
            </a:custGeom>
            <a:solidFill>
              <a:srgbClr val="FFFFFF"/>
            </a:solidFill>
            <a:ln w="9525">
              <a:noFill/>
              <a:round/>
              <a:headEnd/>
              <a:tailEnd/>
            </a:ln>
          </p:spPr>
          <p:txBody>
            <a:bodyPr/>
            <a:lstStyle/>
            <a:p>
              <a:endParaRPr lang="en-US"/>
            </a:p>
          </p:txBody>
        </p:sp>
        <p:sp>
          <p:nvSpPr>
            <p:cNvPr id="363" name="Freeform 363"/>
            <p:cNvSpPr>
              <a:spLocks noEditPoints="1"/>
            </p:cNvSpPr>
            <p:nvPr/>
          </p:nvSpPr>
          <p:spPr bwMode="auto">
            <a:xfrm>
              <a:off x="3106" y="3556"/>
              <a:ext cx="18" cy="101"/>
            </a:xfrm>
            <a:custGeom>
              <a:avLst/>
              <a:gdLst/>
              <a:ahLst/>
              <a:cxnLst>
                <a:cxn ang="0">
                  <a:pos x="18" y="27"/>
                </a:cxn>
                <a:cxn ang="0">
                  <a:pos x="18" y="101"/>
                </a:cxn>
                <a:cxn ang="0">
                  <a:pos x="0" y="101"/>
                </a:cxn>
                <a:cxn ang="0">
                  <a:pos x="0" y="27"/>
                </a:cxn>
                <a:cxn ang="0">
                  <a:pos x="18" y="27"/>
                </a:cxn>
                <a:cxn ang="0">
                  <a:pos x="18" y="18"/>
                </a:cxn>
                <a:cxn ang="0">
                  <a:pos x="0" y="18"/>
                </a:cxn>
                <a:cxn ang="0">
                  <a:pos x="0" y="0"/>
                </a:cxn>
                <a:cxn ang="0">
                  <a:pos x="18" y="0"/>
                </a:cxn>
                <a:cxn ang="0">
                  <a:pos x="18" y="18"/>
                </a:cxn>
              </a:cxnLst>
              <a:rect l="0" t="0" r="r" b="b"/>
              <a:pathLst>
                <a:path w="18" h="101">
                  <a:moveTo>
                    <a:pt x="18" y="27"/>
                  </a:moveTo>
                  <a:lnTo>
                    <a:pt x="18" y="101"/>
                  </a:lnTo>
                  <a:lnTo>
                    <a:pt x="0" y="101"/>
                  </a:lnTo>
                  <a:lnTo>
                    <a:pt x="0" y="27"/>
                  </a:lnTo>
                  <a:lnTo>
                    <a:pt x="18" y="27"/>
                  </a:lnTo>
                  <a:close/>
                  <a:moveTo>
                    <a:pt x="18" y="18"/>
                  </a:moveTo>
                  <a:lnTo>
                    <a:pt x="0" y="18"/>
                  </a:lnTo>
                  <a:lnTo>
                    <a:pt x="0" y="0"/>
                  </a:lnTo>
                  <a:lnTo>
                    <a:pt x="18" y="0"/>
                  </a:lnTo>
                  <a:lnTo>
                    <a:pt x="18" y="18"/>
                  </a:lnTo>
                  <a:close/>
                </a:path>
              </a:pathLst>
            </a:custGeom>
            <a:solidFill>
              <a:srgbClr val="FFFFFF"/>
            </a:solidFill>
            <a:ln w="9525">
              <a:noFill/>
              <a:round/>
              <a:headEnd/>
              <a:tailEnd/>
            </a:ln>
          </p:spPr>
          <p:txBody>
            <a:bodyPr/>
            <a:lstStyle/>
            <a:p>
              <a:endParaRPr lang="en-US"/>
            </a:p>
          </p:txBody>
        </p:sp>
        <p:sp>
          <p:nvSpPr>
            <p:cNvPr id="364" name="Freeform 364"/>
            <p:cNvSpPr>
              <a:spLocks/>
            </p:cNvSpPr>
            <p:nvPr/>
          </p:nvSpPr>
          <p:spPr bwMode="auto">
            <a:xfrm>
              <a:off x="3140" y="3581"/>
              <a:ext cx="39" cy="76"/>
            </a:xfrm>
            <a:custGeom>
              <a:avLst/>
              <a:gdLst/>
              <a:ahLst/>
              <a:cxnLst>
                <a:cxn ang="0">
                  <a:pos x="17" y="2"/>
                </a:cxn>
                <a:cxn ang="0">
                  <a:pos x="17" y="15"/>
                </a:cxn>
                <a:cxn ang="0">
                  <a:pos x="18" y="12"/>
                </a:cxn>
                <a:cxn ang="0">
                  <a:pos x="20" y="9"/>
                </a:cxn>
                <a:cxn ang="0">
                  <a:pos x="22" y="7"/>
                </a:cxn>
                <a:cxn ang="0">
                  <a:pos x="24" y="5"/>
                </a:cxn>
                <a:cxn ang="0">
                  <a:pos x="26" y="3"/>
                </a:cxn>
                <a:cxn ang="0">
                  <a:pos x="29" y="1"/>
                </a:cxn>
                <a:cxn ang="0">
                  <a:pos x="32" y="0"/>
                </a:cxn>
                <a:cxn ang="0">
                  <a:pos x="35" y="0"/>
                </a:cxn>
                <a:cxn ang="0">
                  <a:pos x="36" y="0"/>
                </a:cxn>
                <a:cxn ang="0">
                  <a:pos x="36" y="0"/>
                </a:cxn>
                <a:cxn ang="0">
                  <a:pos x="37" y="0"/>
                </a:cxn>
                <a:cxn ang="0">
                  <a:pos x="37" y="0"/>
                </a:cxn>
                <a:cxn ang="0">
                  <a:pos x="38" y="0"/>
                </a:cxn>
                <a:cxn ang="0">
                  <a:pos x="38" y="0"/>
                </a:cxn>
                <a:cxn ang="0">
                  <a:pos x="38" y="0"/>
                </a:cxn>
                <a:cxn ang="0">
                  <a:pos x="39" y="0"/>
                </a:cxn>
                <a:cxn ang="0">
                  <a:pos x="38" y="20"/>
                </a:cxn>
                <a:cxn ang="0">
                  <a:pos x="38" y="20"/>
                </a:cxn>
                <a:cxn ang="0">
                  <a:pos x="37" y="20"/>
                </a:cxn>
                <a:cxn ang="0">
                  <a:pos x="37" y="20"/>
                </a:cxn>
                <a:cxn ang="0">
                  <a:pos x="36" y="20"/>
                </a:cxn>
                <a:cxn ang="0">
                  <a:pos x="35" y="20"/>
                </a:cxn>
                <a:cxn ang="0">
                  <a:pos x="35" y="20"/>
                </a:cxn>
                <a:cxn ang="0">
                  <a:pos x="34" y="20"/>
                </a:cxn>
                <a:cxn ang="0">
                  <a:pos x="31" y="20"/>
                </a:cxn>
                <a:cxn ang="0">
                  <a:pos x="27" y="21"/>
                </a:cxn>
                <a:cxn ang="0">
                  <a:pos x="24" y="22"/>
                </a:cxn>
                <a:cxn ang="0">
                  <a:pos x="21" y="24"/>
                </a:cxn>
                <a:cxn ang="0">
                  <a:pos x="20" y="27"/>
                </a:cxn>
                <a:cxn ang="0">
                  <a:pos x="19" y="30"/>
                </a:cxn>
                <a:cxn ang="0">
                  <a:pos x="18" y="33"/>
                </a:cxn>
                <a:cxn ang="0">
                  <a:pos x="18" y="36"/>
                </a:cxn>
                <a:cxn ang="0">
                  <a:pos x="18" y="76"/>
                </a:cxn>
                <a:cxn ang="0">
                  <a:pos x="0" y="2"/>
                </a:cxn>
              </a:cxnLst>
              <a:rect l="0" t="0" r="r" b="b"/>
              <a:pathLst>
                <a:path w="39" h="76">
                  <a:moveTo>
                    <a:pt x="0" y="2"/>
                  </a:moveTo>
                  <a:lnTo>
                    <a:pt x="17" y="2"/>
                  </a:lnTo>
                  <a:lnTo>
                    <a:pt x="17" y="15"/>
                  </a:lnTo>
                  <a:lnTo>
                    <a:pt x="17" y="15"/>
                  </a:lnTo>
                  <a:lnTo>
                    <a:pt x="18" y="13"/>
                  </a:lnTo>
                  <a:lnTo>
                    <a:pt x="18" y="12"/>
                  </a:lnTo>
                  <a:lnTo>
                    <a:pt x="19" y="11"/>
                  </a:lnTo>
                  <a:lnTo>
                    <a:pt x="20" y="9"/>
                  </a:lnTo>
                  <a:lnTo>
                    <a:pt x="21" y="8"/>
                  </a:lnTo>
                  <a:lnTo>
                    <a:pt x="22" y="7"/>
                  </a:lnTo>
                  <a:lnTo>
                    <a:pt x="23" y="6"/>
                  </a:lnTo>
                  <a:lnTo>
                    <a:pt x="24" y="5"/>
                  </a:lnTo>
                  <a:lnTo>
                    <a:pt x="25" y="4"/>
                  </a:lnTo>
                  <a:lnTo>
                    <a:pt x="26" y="3"/>
                  </a:lnTo>
                  <a:lnTo>
                    <a:pt x="27" y="2"/>
                  </a:lnTo>
                  <a:lnTo>
                    <a:pt x="29" y="1"/>
                  </a:lnTo>
                  <a:lnTo>
                    <a:pt x="30" y="1"/>
                  </a:lnTo>
                  <a:lnTo>
                    <a:pt x="32" y="0"/>
                  </a:lnTo>
                  <a:lnTo>
                    <a:pt x="33" y="0"/>
                  </a:lnTo>
                  <a:lnTo>
                    <a:pt x="35" y="0"/>
                  </a:lnTo>
                  <a:lnTo>
                    <a:pt x="36" y="0"/>
                  </a:lnTo>
                  <a:lnTo>
                    <a:pt x="36" y="0"/>
                  </a:lnTo>
                  <a:lnTo>
                    <a:pt x="36" y="0"/>
                  </a:lnTo>
                  <a:lnTo>
                    <a:pt x="36" y="0"/>
                  </a:lnTo>
                  <a:lnTo>
                    <a:pt x="36" y="0"/>
                  </a:lnTo>
                  <a:lnTo>
                    <a:pt x="37" y="0"/>
                  </a:lnTo>
                  <a:lnTo>
                    <a:pt x="37" y="0"/>
                  </a:lnTo>
                  <a:lnTo>
                    <a:pt x="37" y="0"/>
                  </a:lnTo>
                  <a:lnTo>
                    <a:pt x="37" y="0"/>
                  </a:lnTo>
                  <a:lnTo>
                    <a:pt x="38" y="0"/>
                  </a:lnTo>
                  <a:lnTo>
                    <a:pt x="38" y="0"/>
                  </a:lnTo>
                  <a:lnTo>
                    <a:pt x="38" y="0"/>
                  </a:lnTo>
                  <a:lnTo>
                    <a:pt x="38" y="0"/>
                  </a:lnTo>
                  <a:lnTo>
                    <a:pt x="38" y="0"/>
                  </a:lnTo>
                  <a:lnTo>
                    <a:pt x="38" y="0"/>
                  </a:lnTo>
                  <a:lnTo>
                    <a:pt x="39" y="0"/>
                  </a:lnTo>
                  <a:lnTo>
                    <a:pt x="39" y="20"/>
                  </a:lnTo>
                  <a:lnTo>
                    <a:pt x="38" y="20"/>
                  </a:lnTo>
                  <a:lnTo>
                    <a:pt x="38" y="20"/>
                  </a:lnTo>
                  <a:lnTo>
                    <a:pt x="38" y="20"/>
                  </a:lnTo>
                  <a:lnTo>
                    <a:pt x="38" y="20"/>
                  </a:lnTo>
                  <a:lnTo>
                    <a:pt x="37" y="20"/>
                  </a:lnTo>
                  <a:lnTo>
                    <a:pt x="37" y="20"/>
                  </a:lnTo>
                  <a:lnTo>
                    <a:pt x="37" y="20"/>
                  </a:lnTo>
                  <a:lnTo>
                    <a:pt x="36" y="20"/>
                  </a:lnTo>
                  <a:lnTo>
                    <a:pt x="36" y="20"/>
                  </a:lnTo>
                  <a:lnTo>
                    <a:pt x="36" y="20"/>
                  </a:lnTo>
                  <a:lnTo>
                    <a:pt x="35" y="20"/>
                  </a:lnTo>
                  <a:lnTo>
                    <a:pt x="35" y="20"/>
                  </a:lnTo>
                  <a:lnTo>
                    <a:pt x="35" y="20"/>
                  </a:lnTo>
                  <a:lnTo>
                    <a:pt x="34" y="20"/>
                  </a:lnTo>
                  <a:lnTo>
                    <a:pt x="34" y="20"/>
                  </a:lnTo>
                  <a:lnTo>
                    <a:pt x="34" y="20"/>
                  </a:lnTo>
                  <a:lnTo>
                    <a:pt x="31" y="20"/>
                  </a:lnTo>
                  <a:lnTo>
                    <a:pt x="29" y="20"/>
                  </a:lnTo>
                  <a:lnTo>
                    <a:pt x="27" y="21"/>
                  </a:lnTo>
                  <a:lnTo>
                    <a:pt x="25" y="22"/>
                  </a:lnTo>
                  <a:lnTo>
                    <a:pt x="24" y="22"/>
                  </a:lnTo>
                  <a:lnTo>
                    <a:pt x="23" y="23"/>
                  </a:lnTo>
                  <a:lnTo>
                    <a:pt x="21" y="24"/>
                  </a:lnTo>
                  <a:lnTo>
                    <a:pt x="20" y="26"/>
                  </a:lnTo>
                  <a:lnTo>
                    <a:pt x="20" y="27"/>
                  </a:lnTo>
                  <a:lnTo>
                    <a:pt x="19" y="28"/>
                  </a:lnTo>
                  <a:lnTo>
                    <a:pt x="19" y="30"/>
                  </a:lnTo>
                  <a:lnTo>
                    <a:pt x="18" y="31"/>
                  </a:lnTo>
                  <a:lnTo>
                    <a:pt x="18" y="33"/>
                  </a:lnTo>
                  <a:lnTo>
                    <a:pt x="18" y="35"/>
                  </a:lnTo>
                  <a:lnTo>
                    <a:pt x="18" y="36"/>
                  </a:lnTo>
                  <a:lnTo>
                    <a:pt x="18" y="38"/>
                  </a:lnTo>
                  <a:lnTo>
                    <a:pt x="18" y="76"/>
                  </a:lnTo>
                  <a:lnTo>
                    <a:pt x="0" y="76"/>
                  </a:lnTo>
                  <a:lnTo>
                    <a:pt x="0" y="2"/>
                  </a:lnTo>
                  <a:close/>
                </a:path>
              </a:pathLst>
            </a:custGeom>
            <a:solidFill>
              <a:srgbClr val="FFFFFF"/>
            </a:solidFill>
            <a:ln w="9525">
              <a:noFill/>
              <a:round/>
              <a:headEnd/>
              <a:tailEnd/>
            </a:ln>
          </p:spPr>
          <p:txBody>
            <a:bodyPr/>
            <a:lstStyle/>
            <a:p>
              <a:endParaRPr lang="en-US"/>
            </a:p>
          </p:txBody>
        </p:sp>
        <p:sp>
          <p:nvSpPr>
            <p:cNvPr id="365" name="Freeform 365"/>
            <p:cNvSpPr>
              <a:spLocks noEditPoints="1"/>
            </p:cNvSpPr>
            <p:nvPr/>
          </p:nvSpPr>
          <p:spPr bwMode="auto">
            <a:xfrm>
              <a:off x="3185" y="3581"/>
              <a:ext cx="68" cy="78"/>
            </a:xfrm>
            <a:custGeom>
              <a:avLst/>
              <a:gdLst/>
              <a:ahLst/>
              <a:cxnLst>
                <a:cxn ang="0">
                  <a:pos x="27" y="78"/>
                </a:cxn>
                <a:cxn ang="0">
                  <a:pos x="18" y="75"/>
                </a:cxn>
                <a:cxn ang="0">
                  <a:pos x="10" y="69"/>
                </a:cxn>
                <a:cxn ang="0">
                  <a:pos x="4" y="60"/>
                </a:cxn>
                <a:cxn ang="0">
                  <a:pos x="1" y="48"/>
                </a:cxn>
                <a:cxn ang="0">
                  <a:pos x="0" y="34"/>
                </a:cxn>
                <a:cxn ang="0">
                  <a:pos x="3" y="22"/>
                </a:cxn>
                <a:cxn ang="0">
                  <a:pos x="8" y="12"/>
                </a:cxn>
                <a:cxn ang="0">
                  <a:pos x="15" y="5"/>
                </a:cxn>
                <a:cxn ang="0">
                  <a:pos x="24" y="2"/>
                </a:cxn>
                <a:cxn ang="0">
                  <a:pos x="34" y="0"/>
                </a:cxn>
                <a:cxn ang="0">
                  <a:pos x="43" y="2"/>
                </a:cxn>
                <a:cxn ang="0">
                  <a:pos x="52" y="5"/>
                </a:cxn>
                <a:cxn ang="0">
                  <a:pos x="60" y="12"/>
                </a:cxn>
                <a:cxn ang="0">
                  <a:pos x="65" y="22"/>
                </a:cxn>
                <a:cxn ang="0">
                  <a:pos x="67" y="34"/>
                </a:cxn>
                <a:cxn ang="0">
                  <a:pos x="67" y="48"/>
                </a:cxn>
                <a:cxn ang="0">
                  <a:pos x="63" y="60"/>
                </a:cxn>
                <a:cxn ang="0">
                  <a:pos x="57" y="69"/>
                </a:cxn>
                <a:cxn ang="0">
                  <a:pos x="49" y="75"/>
                </a:cxn>
                <a:cxn ang="0">
                  <a:pos x="40" y="78"/>
                </a:cxn>
                <a:cxn ang="0">
                  <a:pos x="34" y="17"/>
                </a:cxn>
                <a:cxn ang="0">
                  <a:pos x="27" y="18"/>
                </a:cxn>
                <a:cxn ang="0">
                  <a:pos x="23" y="21"/>
                </a:cxn>
                <a:cxn ang="0">
                  <a:pos x="20" y="26"/>
                </a:cxn>
                <a:cxn ang="0">
                  <a:pos x="18" y="32"/>
                </a:cxn>
                <a:cxn ang="0">
                  <a:pos x="18" y="37"/>
                </a:cxn>
                <a:cxn ang="0">
                  <a:pos x="18" y="43"/>
                </a:cxn>
                <a:cxn ang="0">
                  <a:pos x="19" y="49"/>
                </a:cxn>
                <a:cxn ang="0">
                  <a:pos x="21" y="54"/>
                </a:cxn>
                <a:cxn ang="0">
                  <a:pos x="24" y="59"/>
                </a:cxn>
                <a:cxn ang="0">
                  <a:pos x="29" y="61"/>
                </a:cxn>
                <a:cxn ang="0">
                  <a:pos x="36" y="62"/>
                </a:cxn>
                <a:cxn ang="0">
                  <a:pos x="42" y="60"/>
                </a:cxn>
                <a:cxn ang="0">
                  <a:pos x="46" y="56"/>
                </a:cxn>
                <a:cxn ang="0">
                  <a:pos x="48" y="51"/>
                </a:cxn>
                <a:cxn ang="0">
                  <a:pos x="49" y="45"/>
                </a:cxn>
                <a:cxn ang="0">
                  <a:pos x="50" y="39"/>
                </a:cxn>
                <a:cxn ang="0">
                  <a:pos x="49" y="34"/>
                </a:cxn>
                <a:cxn ang="0">
                  <a:pos x="48" y="28"/>
                </a:cxn>
                <a:cxn ang="0">
                  <a:pos x="46" y="23"/>
                </a:cxn>
                <a:cxn ang="0">
                  <a:pos x="42" y="19"/>
                </a:cxn>
                <a:cxn ang="0">
                  <a:pos x="36" y="17"/>
                </a:cxn>
              </a:cxnLst>
              <a:rect l="0" t="0" r="r" b="b"/>
              <a:pathLst>
                <a:path w="68" h="78">
                  <a:moveTo>
                    <a:pt x="34" y="78"/>
                  </a:moveTo>
                  <a:lnTo>
                    <a:pt x="30" y="78"/>
                  </a:lnTo>
                  <a:lnTo>
                    <a:pt x="27" y="78"/>
                  </a:lnTo>
                  <a:lnTo>
                    <a:pt x="24" y="77"/>
                  </a:lnTo>
                  <a:lnTo>
                    <a:pt x="21" y="76"/>
                  </a:lnTo>
                  <a:lnTo>
                    <a:pt x="18" y="75"/>
                  </a:lnTo>
                  <a:lnTo>
                    <a:pt x="15" y="73"/>
                  </a:lnTo>
                  <a:lnTo>
                    <a:pt x="13" y="71"/>
                  </a:lnTo>
                  <a:lnTo>
                    <a:pt x="10" y="69"/>
                  </a:lnTo>
                  <a:lnTo>
                    <a:pt x="8" y="66"/>
                  </a:lnTo>
                  <a:lnTo>
                    <a:pt x="6" y="63"/>
                  </a:lnTo>
                  <a:lnTo>
                    <a:pt x="4" y="60"/>
                  </a:lnTo>
                  <a:lnTo>
                    <a:pt x="3" y="57"/>
                  </a:lnTo>
                  <a:lnTo>
                    <a:pt x="2" y="53"/>
                  </a:lnTo>
                  <a:lnTo>
                    <a:pt x="1" y="48"/>
                  </a:lnTo>
                  <a:lnTo>
                    <a:pt x="0" y="44"/>
                  </a:lnTo>
                  <a:lnTo>
                    <a:pt x="0" y="39"/>
                  </a:lnTo>
                  <a:lnTo>
                    <a:pt x="0" y="34"/>
                  </a:lnTo>
                  <a:lnTo>
                    <a:pt x="1" y="30"/>
                  </a:lnTo>
                  <a:lnTo>
                    <a:pt x="2" y="26"/>
                  </a:lnTo>
                  <a:lnTo>
                    <a:pt x="3" y="22"/>
                  </a:lnTo>
                  <a:lnTo>
                    <a:pt x="4" y="18"/>
                  </a:lnTo>
                  <a:lnTo>
                    <a:pt x="6" y="15"/>
                  </a:lnTo>
                  <a:lnTo>
                    <a:pt x="8" y="12"/>
                  </a:lnTo>
                  <a:lnTo>
                    <a:pt x="10" y="10"/>
                  </a:lnTo>
                  <a:lnTo>
                    <a:pt x="13" y="7"/>
                  </a:lnTo>
                  <a:lnTo>
                    <a:pt x="15" y="5"/>
                  </a:lnTo>
                  <a:lnTo>
                    <a:pt x="18" y="4"/>
                  </a:lnTo>
                  <a:lnTo>
                    <a:pt x="21" y="3"/>
                  </a:lnTo>
                  <a:lnTo>
                    <a:pt x="24" y="2"/>
                  </a:lnTo>
                  <a:lnTo>
                    <a:pt x="27" y="1"/>
                  </a:lnTo>
                  <a:lnTo>
                    <a:pt x="30" y="0"/>
                  </a:lnTo>
                  <a:lnTo>
                    <a:pt x="34" y="0"/>
                  </a:lnTo>
                  <a:lnTo>
                    <a:pt x="37" y="0"/>
                  </a:lnTo>
                  <a:lnTo>
                    <a:pt x="40" y="1"/>
                  </a:lnTo>
                  <a:lnTo>
                    <a:pt x="43" y="2"/>
                  </a:lnTo>
                  <a:lnTo>
                    <a:pt x="46" y="3"/>
                  </a:lnTo>
                  <a:lnTo>
                    <a:pt x="49" y="4"/>
                  </a:lnTo>
                  <a:lnTo>
                    <a:pt x="52" y="5"/>
                  </a:lnTo>
                  <a:lnTo>
                    <a:pt x="55" y="7"/>
                  </a:lnTo>
                  <a:lnTo>
                    <a:pt x="57" y="10"/>
                  </a:lnTo>
                  <a:lnTo>
                    <a:pt x="60" y="12"/>
                  </a:lnTo>
                  <a:lnTo>
                    <a:pt x="61" y="15"/>
                  </a:lnTo>
                  <a:lnTo>
                    <a:pt x="63" y="18"/>
                  </a:lnTo>
                  <a:lnTo>
                    <a:pt x="65" y="22"/>
                  </a:lnTo>
                  <a:lnTo>
                    <a:pt x="66" y="26"/>
                  </a:lnTo>
                  <a:lnTo>
                    <a:pt x="67" y="30"/>
                  </a:lnTo>
                  <a:lnTo>
                    <a:pt x="67" y="34"/>
                  </a:lnTo>
                  <a:lnTo>
                    <a:pt x="68" y="39"/>
                  </a:lnTo>
                  <a:lnTo>
                    <a:pt x="67" y="44"/>
                  </a:lnTo>
                  <a:lnTo>
                    <a:pt x="67" y="48"/>
                  </a:lnTo>
                  <a:lnTo>
                    <a:pt x="66" y="53"/>
                  </a:lnTo>
                  <a:lnTo>
                    <a:pt x="65" y="57"/>
                  </a:lnTo>
                  <a:lnTo>
                    <a:pt x="63" y="60"/>
                  </a:lnTo>
                  <a:lnTo>
                    <a:pt x="61" y="63"/>
                  </a:lnTo>
                  <a:lnTo>
                    <a:pt x="60" y="66"/>
                  </a:lnTo>
                  <a:lnTo>
                    <a:pt x="57" y="69"/>
                  </a:lnTo>
                  <a:lnTo>
                    <a:pt x="55" y="71"/>
                  </a:lnTo>
                  <a:lnTo>
                    <a:pt x="52" y="73"/>
                  </a:lnTo>
                  <a:lnTo>
                    <a:pt x="49" y="75"/>
                  </a:lnTo>
                  <a:lnTo>
                    <a:pt x="46" y="76"/>
                  </a:lnTo>
                  <a:lnTo>
                    <a:pt x="43" y="77"/>
                  </a:lnTo>
                  <a:lnTo>
                    <a:pt x="40" y="78"/>
                  </a:lnTo>
                  <a:lnTo>
                    <a:pt x="37" y="78"/>
                  </a:lnTo>
                  <a:lnTo>
                    <a:pt x="34" y="78"/>
                  </a:lnTo>
                  <a:close/>
                  <a:moveTo>
                    <a:pt x="34" y="17"/>
                  </a:moveTo>
                  <a:lnTo>
                    <a:pt x="31" y="17"/>
                  </a:lnTo>
                  <a:lnTo>
                    <a:pt x="29" y="17"/>
                  </a:lnTo>
                  <a:lnTo>
                    <a:pt x="27" y="18"/>
                  </a:lnTo>
                  <a:lnTo>
                    <a:pt x="26" y="19"/>
                  </a:lnTo>
                  <a:lnTo>
                    <a:pt x="24" y="20"/>
                  </a:lnTo>
                  <a:lnTo>
                    <a:pt x="23" y="21"/>
                  </a:lnTo>
                  <a:lnTo>
                    <a:pt x="22" y="23"/>
                  </a:lnTo>
                  <a:lnTo>
                    <a:pt x="21" y="24"/>
                  </a:lnTo>
                  <a:lnTo>
                    <a:pt x="20" y="26"/>
                  </a:lnTo>
                  <a:lnTo>
                    <a:pt x="19" y="28"/>
                  </a:lnTo>
                  <a:lnTo>
                    <a:pt x="19" y="30"/>
                  </a:lnTo>
                  <a:lnTo>
                    <a:pt x="18" y="32"/>
                  </a:lnTo>
                  <a:lnTo>
                    <a:pt x="18" y="34"/>
                  </a:lnTo>
                  <a:lnTo>
                    <a:pt x="18" y="36"/>
                  </a:lnTo>
                  <a:lnTo>
                    <a:pt x="18" y="37"/>
                  </a:lnTo>
                  <a:lnTo>
                    <a:pt x="18" y="39"/>
                  </a:lnTo>
                  <a:lnTo>
                    <a:pt x="18" y="41"/>
                  </a:lnTo>
                  <a:lnTo>
                    <a:pt x="18" y="43"/>
                  </a:lnTo>
                  <a:lnTo>
                    <a:pt x="18" y="45"/>
                  </a:lnTo>
                  <a:lnTo>
                    <a:pt x="18" y="47"/>
                  </a:lnTo>
                  <a:lnTo>
                    <a:pt x="19" y="49"/>
                  </a:lnTo>
                  <a:lnTo>
                    <a:pt x="19" y="51"/>
                  </a:lnTo>
                  <a:lnTo>
                    <a:pt x="20" y="52"/>
                  </a:lnTo>
                  <a:lnTo>
                    <a:pt x="21" y="54"/>
                  </a:lnTo>
                  <a:lnTo>
                    <a:pt x="22" y="56"/>
                  </a:lnTo>
                  <a:lnTo>
                    <a:pt x="23" y="57"/>
                  </a:lnTo>
                  <a:lnTo>
                    <a:pt x="24" y="59"/>
                  </a:lnTo>
                  <a:lnTo>
                    <a:pt x="26" y="60"/>
                  </a:lnTo>
                  <a:lnTo>
                    <a:pt x="27" y="61"/>
                  </a:lnTo>
                  <a:lnTo>
                    <a:pt x="29" y="61"/>
                  </a:lnTo>
                  <a:lnTo>
                    <a:pt x="31" y="62"/>
                  </a:lnTo>
                  <a:lnTo>
                    <a:pt x="34" y="62"/>
                  </a:lnTo>
                  <a:lnTo>
                    <a:pt x="36" y="62"/>
                  </a:lnTo>
                  <a:lnTo>
                    <a:pt x="38" y="61"/>
                  </a:lnTo>
                  <a:lnTo>
                    <a:pt x="40" y="61"/>
                  </a:lnTo>
                  <a:lnTo>
                    <a:pt x="42" y="60"/>
                  </a:lnTo>
                  <a:lnTo>
                    <a:pt x="43" y="59"/>
                  </a:lnTo>
                  <a:lnTo>
                    <a:pt x="45" y="57"/>
                  </a:lnTo>
                  <a:lnTo>
                    <a:pt x="46" y="56"/>
                  </a:lnTo>
                  <a:lnTo>
                    <a:pt x="47" y="54"/>
                  </a:lnTo>
                  <a:lnTo>
                    <a:pt x="48" y="52"/>
                  </a:lnTo>
                  <a:lnTo>
                    <a:pt x="48" y="51"/>
                  </a:lnTo>
                  <a:lnTo>
                    <a:pt x="49" y="49"/>
                  </a:lnTo>
                  <a:lnTo>
                    <a:pt x="49" y="47"/>
                  </a:lnTo>
                  <a:lnTo>
                    <a:pt x="49" y="45"/>
                  </a:lnTo>
                  <a:lnTo>
                    <a:pt x="50" y="43"/>
                  </a:lnTo>
                  <a:lnTo>
                    <a:pt x="50" y="41"/>
                  </a:lnTo>
                  <a:lnTo>
                    <a:pt x="50" y="39"/>
                  </a:lnTo>
                  <a:lnTo>
                    <a:pt x="50" y="37"/>
                  </a:lnTo>
                  <a:lnTo>
                    <a:pt x="50" y="36"/>
                  </a:lnTo>
                  <a:lnTo>
                    <a:pt x="49" y="34"/>
                  </a:lnTo>
                  <a:lnTo>
                    <a:pt x="49" y="32"/>
                  </a:lnTo>
                  <a:lnTo>
                    <a:pt x="49" y="30"/>
                  </a:lnTo>
                  <a:lnTo>
                    <a:pt x="48" y="28"/>
                  </a:lnTo>
                  <a:lnTo>
                    <a:pt x="48" y="26"/>
                  </a:lnTo>
                  <a:lnTo>
                    <a:pt x="47" y="24"/>
                  </a:lnTo>
                  <a:lnTo>
                    <a:pt x="46" y="23"/>
                  </a:lnTo>
                  <a:lnTo>
                    <a:pt x="45" y="21"/>
                  </a:lnTo>
                  <a:lnTo>
                    <a:pt x="43" y="20"/>
                  </a:lnTo>
                  <a:lnTo>
                    <a:pt x="42" y="19"/>
                  </a:lnTo>
                  <a:lnTo>
                    <a:pt x="40" y="18"/>
                  </a:lnTo>
                  <a:lnTo>
                    <a:pt x="38" y="17"/>
                  </a:lnTo>
                  <a:lnTo>
                    <a:pt x="36" y="17"/>
                  </a:lnTo>
                  <a:lnTo>
                    <a:pt x="34" y="17"/>
                  </a:lnTo>
                  <a:close/>
                </a:path>
              </a:pathLst>
            </a:custGeom>
            <a:solidFill>
              <a:srgbClr val="FFFFFF"/>
            </a:solidFill>
            <a:ln w="9525">
              <a:noFill/>
              <a:round/>
              <a:headEnd/>
              <a:tailEnd/>
            </a:ln>
          </p:spPr>
          <p:txBody>
            <a:bodyPr/>
            <a:lstStyle/>
            <a:p>
              <a:endParaRPr lang="en-US"/>
            </a:p>
          </p:txBody>
        </p:sp>
        <p:sp>
          <p:nvSpPr>
            <p:cNvPr id="366" name="Freeform 366"/>
            <p:cNvSpPr>
              <a:spLocks/>
            </p:cNvSpPr>
            <p:nvPr/>
          </p:nvSpPr>
          <p:spPr bwMode="auto">
            <a:xfrm>
              <a:off x="3265" y="3581"/>
              <a:ext cx="59" cy="76"/>
            </a:xfrm>
            <a:custGeom>
              <a:avLst/>
              <a:gdLst/>
              <a:ahLst/>
              <a:cxnLst>
                <a:cxn ang="0">
                  <a:pos x="42" y="76"/>
                </a:cxn>
                <a:cxn ang="0">
                  <a:pos x="42" y="30"/>
                </a:cxn>
                <a:cxn ang="0">
                  <a:pos x="42" y="28"/>
                </a:cxn>
                <a:cxn ang="0">
                  <a:pos x="42" y="26"/>
                </a:cxn>
                <a:cxn ang="0">
                  <a:pos x="41" y="23"/>
                </a:cxn>
                <a:cxn ang="0">
                  <a:pos x="40" y="21"/>
                </a:cxn>
                <a:cxn ang="0">
                  <a:pos x="38" y="19"/>
                </a:cxn>
                <a:cxn ang="0">
                  <a:pos x="36" y="18"/>
                </a:cxn>
                <a:cxn ang="0">
                  <a:pos x="33" y="17"/>
                </a:cxn>
                <a:cxn ang="0">
                  <a:pos x="29" y="17"/>
                </a:cxn>
                <a:cxn ang="0">
                  <a:pos x="27" y="17"/>
                </a:cxn>
                <a:cxn ang="0">
                  <a:pos x="24" y="18"/>
                </a:cxn>
                <a:cxn ang="0">
                  <a:pos x="22" y="20"/>
                </a:cxn>
                <a:cxn ang="0">
                  <a:pos x="20" y="22"/>
                </a:cxn>
                <a:cxn ang="0">
                  <a:pos x="19" y="25"/>
                </a:cxn>
                <a:cxn ang="0">
                  <a:pos x="18" y="28"/>
                </a:cxn>
                <a:cxn ang="0">
                  <a:pos x="17" y="32"/>
                </a:cxn>
                <a:cxn ang="0">
                  <a:pos x="17" y="76"/>
                </a:cxn>
                <a:cxn ang="0">
                  <a:pos x="0" y="2"/>
                </a:cxn>
                <a:cxn ang="0">
                  <a:pos x="17" y="13"/>
                </a:cxn>
                <a:cxn ang="0">
                  <a:pos x="17" y="12"/>
                </a:cxn>
                <a:cxn ang="0">
                  <a:pos x="18" y="10"/>
                </a:cxn>
                <a:cxn ang="0">
                  <a:pos x="20" y="8"/>
                </a:cxn>
                <a:cxn ang="0">
                  <a:pos x="22" y="6"/>
                </a:cxn>
                <a:cxn ang="0">
                  <a:pos x="24" y="4"/>
                </a:cxn>
                <a:cxn ang="0">
                  <a:pos x="27" y="2"/>
                </a:cxn>
                <a:cxn ang="0">
                  <a:pos x="30" y="1"/>
                </a:cxn>
                <a:cxn ang="0">
                  <a:pos x="34" y="0"/>
                </a:cxn>
                <a:cxn ang="0">
                  <a:pos x="39" y="0"/>
                </a:cxn>
                <a:cxn ang="0">
                  <a:pos x="43" y="1"/>
                </a:cxn>
                <a:cxn ang="0">
                  <a:pos x="47" y="3"/>
                </a:cxn>
                <a:cxn ang="0">
                  <a:pos x="51" y="5"/>
                </a:cxn>
                <a:cxn ang="0">
                  <a:pos x="54" y="8"/>
                </a:cxn>
                <a:cxn ang="0">
                  <a:pos x="57" y="12"/>
                </a:cxn>
                <a:cxn ang="0">
                  <a:pos x="58" y="17"/>
                </a:cxn>
                <a:cxn ang="0">
                  <a:pos x="59" y="22"/>
                </a:cxn>
                <a:cxn ang="0">
                  <a:pos x="59" y="76"/>
                </a:cxn>
              </a:cxnLst>
              <a:rect l="0" t="0" r="r" b="b"/>
              <a:pathLst>
                <a:path w="59" h="76">
                  <a:moveTo>
                    <a:pt x="59" y="76"/>
                  </a:moveTo>
                  <a:lnTo>
                    <a:pt x="42" y="76"/>
                  </a:lnTo>
                  <a:lnTo>
                    <a:pt x="42" y="31"/>
                  </a:lnTo>
                  <a:lnTo>
                    <a:pt x="42" y="30"/>
                  </a:lnTo>
                  <a:lnTo>
                    <a:pt x="42" y="29"/>
                  </a:lnTo>
                  <a:lnTo>
                    <a:pt x="42" y="28"/>
                  </a:lnTo>
                  <a:lnTo>
                    <a:pt x="42" y="27"/>
                  </a:lnTo>
                  <a:lnTo>
                    <a:pt x="42" y="26"/>
                  </a:lnTo>
                  <a:lnTo>
                    <a:pt x="41" y="24"/>
                  </a:lnTo>
                  <a:lnTo>
                    <a:pt x="41" y="23"/>
                  </a:lnTo>
                  <a:lnTo>
                    <a:pt x="41" y="22"/>
                  </a:lnTo>
                  <a:lnTo>
                    <a:pt x="40" y="21"/>
                  </a:lnTo>
                  <a:lnTo>
                    <a:pt x="39" y="20"/>
                  </a:lnTo>
                  <a:lnTo>
                    <a:pt x="38" y="19"/>
                  </a:lnTo>
                  <a:lnTo>
                    <a:pt x="37" y="18"/>
                  </a:lnTo>
                  <a:lnTo>
                    <a:pt x="36" y="18"/>
                  </a:lnTo>
                  <a:lnTo>
                    <a:pt x="35" y="17"/>
                  </a:lnTo>
                  <a:lnTo>
                    <a:pt x="33" y="17"/>
                  </a:lnTo>
                  <a:lnTo>
                    <a:pt x="31" y="17"/>
                  </a:lnTo>
                  <a:lnTo>
                    <a:pt x="29" y="17"/>
                  </a:lnTo>
                  <a:lnTo>
                    <a:pt x="28" y="17"/>
                  </a:lnTo>
                  <a:lnTo>
                    <a:pt x="27" y="17"/>
                  </a:lnTo>
                  <a:lnTo>
                    <a:pt x="25" y="18"/>
                  </a:lnTo>
                  <a:lnTo>
                    <a:pt x="24" y="18"/>
                  </a:lnTo>
                  <a:lnTo>
                    <a:pt x="23" y="19"/>
                  </a:lnTo>
                  <a:lnTo>
                    <a:pt x="22" y="20"/>
                  </a:lnTo>
                  <a:lnTo>
                    <a:pt x="21" y="21"/>
                  </a:lnTo>
                  <a:lnTo>
                    <a:pt x="20" y="22"/>
                  </a:lnTo>
                  <a:lnTo>
                    <a:pt x="20" y="23"/>
                  </a:lnTo>
                  <a:lnTo>
                    <a:pt x="19" y="25"/>
                  </a:lnTo>
                  <a:lnTo>
                    <a:pt x="18" y="26"/>
                  </a:lnTo>
                  <a:lnTo>
                    <a:pt x="18" y="28"/>
                  </a:lnTo>
                  <a:lnTo>
                    <a:pt x="17" y="30"/>
                  </a:lnTo>
                  <a:lnTo>
                    <a:pt x="17" y="32"/>
                  </a:lnTo>
                  <a:lnTo>
                    <a:pt x="17" y="34"/>
                  </a:lnTo>
                  <a:lnTo>
                    <a:pt x="17" y="76"/>
                  </a:lnTo>
                  <a:lnTo>
                    <a:pt x="0" y="76"/>
                  </a:lnTo>
                  <a:lnTo>
                    <a:pt x="0" y="2"/>
                  </a:lnTo>
                  <a:lnTo>
                    <a:pt x="17" y="2"/>
                  </a:lnTo>
                  <a:lnTo>
                    <a:pt x="17" y="13"/>
                  </a:lnTo>
                  <a:lnTo>
                    <a:pt x="17" y="13"/>
                  </a:lnTo>
                  <a:lnTo>
                    <a:pt x="17" y="12"/>
                  </a:lnTo>
                  <a:lnTo>
                    <a:pt x="18" y="11"/>
                  </a:lnTo>
                  <a:lnTo>
                    <a:pt x="18" y="10"/>
                  </a:lnTo>
                  <a:lnTo>
                    <a:pt x="19" y="9"/>
                  </a:lnTo>
                  <a:lnTo>
                    <a:pt x="20" y="8"/>
                  </a:lnTo>
                  <a:lnTo>
                    <a:pt x="21" y="7"/>
                  </a:lnTo>
                  <a:lnTo>
                    <a:pt x="22" y="6"/>
                  </a:lnTo>
                  <a:lnTo>
                    <a:pt x="23" y="5"/>
                  </a:lnTo>
                  <a:lnTo>
                    <a:pt x="24" y="4"/>
                  </a:lnTo>
                  <a:lnTo>
                    <a:pt x="25" y="3"/>
                  </a:lnTo>
                  <a:lnTo>
                    <a:pt x="27" y="2"/>
                  </a:lnTo>
                  <a:lnTo>
                    <a:pt x="29" y="2"/>
                  </a:lnTo>
                  <a:lnTo>
                    <a:pt x="30" y="1"/>
                  </a:lnTo>
                  <a:lnTo>
                    <a:pt x="32" y="1"/>
                  </a:lnTo>
                  <a:lnTo>
                    <a:pt x="34" y="0"/>
                  </a:lnTo>
                  <a:lnTo>
                    <a:pt x="37" y="0"/>
                  </a:lnTo>
                  <a:lnTo>
                    <a:pt x="39" y="0"/>
                  </a:lnTo>
                  <a:lnTo>
                    <a:pt x="41" y="1"/>
                  </a:lnTo>
                  <a:lnTo>
                    <a:pt x="43" y="1"/>
                  </a:lnTo>
                  <a:lnTo>
                    <a:pt x="46" y="2"/>
                  </a:lnTo>
                  <a:lnTo>
                    <a:pt x="47" y="3"/>
                  </a:lnTo>
                  <a:lnTo>
                    <a:pt x="49" y="4"/>
                  </a:lnTo>
                  <a:lnTo>
                    <a:pt x="51" y="5"/>
                  </a:lnTo>
                  <a:lnTo>
                    <a:pt x="53" y="7"/>
                  </a:lnTo>
                  <a:lnTo>
                    <a:pt x="54" y="8"/>
                  </a:lnTo>
                  <a:lnTo>
                    <a:pt x="56" y="10"/>
                  </a:lnTo>
                  <a:lnTo>
                    <a:pt x="57" y="12"/>
                  </a:lnTo>
                  <a:lnTo>
                    <a:pt x="58" y="14"/>
                  </a:lnTo>
                  <a:lnTo>
                    <a:pt x="58" y="17"/>
                  </a:lnTo>
                  <a:lnTo>
                    <a:pt x="59" y="19"/>
                  </a:lnTo>
                  <a:lnTo>
                    <a:pt x="59" y="22"/>
                  </a:lnTo>
                  <a:lnTo>
                    <a:pt x="59" y="25"/>
                  </a:lnTo>
                  <a:lnTo>
                    <a:pt x="59" y="76"/>
                  </a:lnTo>
                  <a:close/>
                </a:path>
              </a:pathLst>
            </a:custGeom>
            <a:solidFill>
              <a:srgbClr val="FFFFFF"/>
            </a:solidFill>
            <a:ln w="9525">
              <a:noFill/>
              <a:round/>
              <a:headEnd/>
              <a:tailEnd/>
            </a:ln>
          </p:spPr>
          <p:txBody>
            <a:bodyPr/>
            <a:lstStyle/>
            <a:p>
              <a:endParaRPr lang="en-US"/>
            </a:p>
          </p:txBody>
        </p:sp>
        <p:sp>
          <p:nvSpPr>
            <p:cNvPr id="367" name="Freeform 367"/>
            <p:cNvSpPr>
              <a:spLocks/>
            </p:cNvSpPr>
            <p:nvPr/>
          </p:nvSpPr>
          <p:spPr bwMode="auto">
            <a:xfrm>
              <a:off x="3341" y="3581"/>
              <a:ext cx="94" cy="76"/>
            </a:xfrm>
            <a:custGeom>
              <a:avLst/>
              <a:gdLst/>
              <a:ahLst/>
              <a:cxnLst>
                <a:cxn ang="0">
                  <a:pos x="77" y="31"/>
                </a:cxn>
                <a:cxn ang="0">
                  <a:pos x="76" y="26"/>
                </a:cxn>
                <a:cxn ang="0">
                  <a:pos x="75" y="22"/>
                </a:cxn>
                <a:cxn ang="0">
                  <a:pos x="73" y="19"/>
                </a:cxn>
                <a:cxn ang="0">
                  <a:pos x="71" y="17"/>
                </a:cxn>
                <a:cxn ang="0">
                  <a:pos x="68" y="17"/>
                </a:cxn>
                <a:cxn ang="0">
                  <a:pos x="64" y="17"/>
                </a:cxn>
                <a:cxn ang="0">
                  <a:pos x="61" y="18"/>
                </a:cxn>
                <a:cxn ang="0">
                  <a:pos x="58" y="21"/>
                </a:cxn>
                <a:cxn ang="0">
                  <a:pos x="57" y="24"/>
                </a:cxn>
                <a:cxn ang="0">
                  <a:pos x="56" y="29"/>
                </a:cxn>
                <a:cxn ang="0">
                  <a:pos x="56" y="76"/>
                </a:cxn>
                <a:cxn ang="0">
                  <a:pos x="38" y="31"/>
                </a:cxn>
                <a:cxn ang="0">
                  <a:pos x="38" y="27"/>
                </a:cxn>
                <a:cxn ang="0">
                  <a:pos x="37" y="23"/>
                </a:cxn>
                <a:cxn ang="0">
                  <a:pos x="36" y="20"/>
                </a:cxn>
                <a:cxn ang="0">
                  <a:pos x="33" y="17"/>
                </a:cxn>
                <a:cxn ang="0">
                  <a:pos x="28" y="17"/>
                </a:cxn>
                <a:cxn ang="0">
                  <a:pos x="24" y="17"/>
                </a:cxn>
                <a:cxn ang="0">
                  <a:pos x="21" y="19"/>
                </a:cxn>
                <a:cxn ang="0">
                  <a:pos x="19" y="22"/>
                </a:cxn>
                <a:cxn ang="0">
                  <a:pos x="18" y="25"/>
                </a:cxn>
                <a:cxn ang="0">
                  <a:pos x="17" y="30"/>
                </a:cxn>
                <a:cxn ang="0">
                  <a:pos x="0" y="76"/>
                </a:cxn>
                <a:cxn ang="0">
                  <a:pos x="16" y="13"/>
                </a:cxn>
                <a:cxn ang="0">
                  <a:pos x="17" y="11"/>
                </a:cxn>
                <a:cxn ang="0">
                  <a:pos x="19" y="8"/>
                </a:cxn>
                <a:cxn ang="0">
                  <a:pos x="22" y="5"/>
                </a:cxn>
                <a:cxn ang="0">
                  <a:pos x="26" y="2"/>
                </a:cxn>
                <a:cxn ang="0">
                  <a:pos x="31" y="0"/>
                </a:cxn>
                <a:cxn ang="0">
                  <a:pos x="37" y="0"/>
                </a:cxn>
                <a:cxn ang="0">
                  <a:pos x="41" y="1"/>
                </a:cxn>
                <a:cxn ang="0">
                  <a:pos x="45" y="2"/>
                </a:cxn>
                <a:cxn ang="0">
                  <a:pos x="48" y="5"/>
                </a:cxn>
                <a:cxn ang="0">
                  <a:pos x="51" y="8"/>
                </a:cxn>
                <a:cxn ang="0">
                  <a:pos x="54" y="12"/>
                </a:cxn>
                <a:cxn ang="0">
                  <a:pos x="55" y="10"/>
                </a:cxn>
                <a:cxn ang="0">
                  <a:pos x="57" y="7"/>
                </a:cxn>
                <a:cxn ang="0">
                  <a:pos x="60" y="4"/>
                </a:cxn>
                <a:cxn ang="0">
                  <a:pos x="64" y="2"/>
                </a:cxn>
                <a:cxn ang="0">
                  <a:pos x="69" y="0"/>
                </a:cxn>
                <a:cxn ang="0">
                  <a:pos x="76" y="1"/>
                </a:cxn>
                <a:cxn ang="0">
                  <a:pos x="82" y="3"/>
                </a:cxn>
                <a:cxn ang="0">
                  <a:pos x="88" y="7"/>
                </a:cxn>
                <a:cxn ang="0">
                  <a:pos x="92" y="12"/>
                </a:cxn>
                <a:cxn ang="0">
                  <a:pos x="94" y="19"/>
                </a:cxn>
                <a:cxn ang="0">
                  <a:pos x="94" y="76"/>
                </a:cxn>
              </a:cxnLst>
              <a:rect l="0" t="0" r="r" b="b"/>
              <a:pathLst>
                <a:path w="94" h="76">
                  <a:moveTo>
                    <a:pt x="94" y="76"/>
                  </a:moveTo>
                  <a:lnTo>
                    <a:pt x="77" y="76"/>
                  </a:lnTo>
                  <a:lnTo>
                    <a:pt x="77" y="31"/>
                  </a:lnTo>
                  <a:lnTo>
                    <a:pt x="77" y="29"/>
                  </a:lnTo>
                  <a:lnTo>
                    <a:pt x="77" y="28"/>
                  </a:lnTo>
                  <a:lnTo>
                    <a:pt x="76" y="26"/>
                  </a:lnTo>
                  <a:lnTo>
                    <a:pt x="76" y="24"/>
                  </a:lnTo>
                  <a:lnTo>
                    <a:pt x="76" y="23"/>
                  </a:lnTo>
                  <a:lnTo>
                    <a:pt x="75" y="22"/>
                  </a:lnTo>
                  <a:lnTo>
                    <a:pt x="75" y="21"/>
                  </a:lnTo>
                  <a:lnTo>
                    <a:pt x="74" y="20"/>
                  </a:lnTo>
                  <a:lnTo>
                    <a:pt x="73" y="19"/>
                  </a:lnTo>
                  <a:lnTo>
                    <a:pt x="73" y="18"/>
                  </a:lnTo>
                  <a:lnTo>
                    <a:pt x="72" y="18"/>
                  </a:lnTo>
                  <a:lnTo>
                    <a:pt x="71" y="17"/>
                  </a:lnTo>
                  <a:lnTo>
                    <a:pt x="70" y="17"/>
                  </a:lnTo>
                  <a:lnTo>
                    <a:pt x="69" y="17"/>
                  </a:lnTo>
                  <a:lnTo>
                    <a:pt x="68" y="17"/>
                  </a:lnTo>
                  <a:lnTo>
                    <a:pt x="67" y="17"/>
                  </a:lnTo>
                  <a:lnTo>
                    <a:pt x="66" y="17"/>
                  </a:lnTo>
                  <a:lnTo>
                    <a:pt x="64" y="17"/>
                  </a:lnTo>
                  <a:lnTo>
                    <a:pt x="63" y="17"/>
                  </a:lnTo>
                  <a:lnTo>
                    <a:pt x="62" y="18"/>
                  </a:lnTo>
                  <a:lnTo>
                    <a:pt x="61" y="18"/>
                  </a:lnTo>
                  <a:lnTo>
                    <a:pt x="60" y="19"/>
                  </a:lnTo>
                  <a:lnTo>
                    <a:pt x="59" y="20"/>
                  </a:lnTo>
                  <a:lnTo>
                    <a:pt x="58" y="21"/>
                  </a:lnTo>
                  <a:lnTo>
                    <a:pt x="58" y="22"/>
                  </a:lnTo>
                  <a:lnTo>
                    <a:pt x="57" y="23"/>
                  </a:lnTo>
                  <a:lnTo>
                    <a:pt x="57" y="24"/>
                  </a:lnTo>
                  <a:lnTo>
                    <a:pt x="56" y="26"/>
                  </a:lnTo>
                  <a:lnTo>
                    <a:pt x="56" y="27"/>
                  </a:lnTo>
                  <a:lnTo>
                    <a:pt x="56" y="29"/>
                  </a:lnTo>
                  <a:lnTo>
                    <a:pt x="56" y="30"/>
                  </a:lnTo>
                  <a:lnTo>
                    <a:pt x="56" y="32"/>
                  </a:lnTo>
                  <a:lnTo>
                    <a:pt x="56" y="76"/>
                  </a:lnTo>
                  <a:lnTo>
                    <a:pt x="38" y="76"/>
                  </a:lnTo>
                  <a:lnTo>
                    <a:pt x="38" y="32"/>
                  </a:lnTo>
                  <a:lnTo>
                    <a:pt x="38" y="31"/>
                  </a:lnTo>
                  <a:lnTo>
                    <a:pt x="38" y="29"/>
                  </a:lnTo>
                  <a:lnTo>
                    <a:pt x="38" y="28"/>
                  </a:lnTo>
                  <a:lnTo>
                    <a:pt x="38" y="27"/>
                  </a:lnTo>
                  <a:lnTo>
                    <a:pt x="38" y="25"/>
                  </a:lnTo>
                  <a:lnTo>
                    <a:pt x="38" y="24"/>
                  </a:lnTo>
                  <a:lnTo>
                    <a:pt x="37" y="23"/>
                  </a:lnTo>
                  <a:lnTo>
                    <a:pt x="37" y="22"/>
                  </a:lnTo>
                  <a:lnTo>
                    <a:pt x="36" y="21"/>
                  </a:lnTo>
                  <a:lnTo>
                    <a:pt x="36" y="20"/>
                  </a:lnTo>
                  <a:lnTo>
                    <a:pt x="35" y="19"/>
                  </a:lnTo>
                  <a:lnTo>
                    <a:pt x="34" y="18"/>
                  </a:lnTo>
                  <a:lnTo>
                    <a:pt x="33" y="17"/>
                  </a:lnTo>
                  <a:lnTo>
                    <a:pt x="31" y="17"/>
                  </a:lnTo>
                  <a:lnTo>
                    <a:pt x="30" y="17"/>
                  </a:lnTo>
                  <a:lnTo>
                    <a:pt x="28" y="17"/>
                  </a:lnTo>
                  <a:lnTo>
                    <a:pt x="26" y="17"/>
                  </a:lnTo>
                  <a:lnTo>
                    <a:pt x="25" y="17"/>
                  </a:lnTo>
                  <a:lnTo>
                    <a:pt x="24" y="17"/>
                  </a:lnTo>
                  <a:lnTo>
                    <a:pt x="23" y="18"/>
                  </a:lnTo>
                  <a:lnTo>
                    <a:pt x="22" y="18"/>
                  </a:lnTo>
                  <a:lnTo>
                    <a:pt x="21" y="19"/>
                  </a:lnTo>
                  <a:lnTo>
                    <a:pt x="20" y="20"/>
                  </a:lnTo>
                  <a:lnTo>
                    <a:pt x="19" y="21"/>
                  </a:lnTo>
                  <a:lnTo>
                    <a:pt x="19" y="22"/>
                  </a:lnTo>
                  <a:lnTo>
                    <a:pt x="18" y="23"/>
                  </a:lnTo>
                  <a:lnTo>
                    <a:pt x="18" y="24"/>
                  </a:lnTo>
                  <a:lnTo>
                    <a:pt x="18" y="25"/>
                  </a:lnTo>
                  <a:lnTo>
                    <a:pt x="17" y="27"/>
                  </a:lnTo>
                  <a:lnTo>
                    <a:pt x="17" y="28"/>
                  </a:lnTo>
                  <a:lnTo>
                    <a:pt x="17" y="30"/>
                  </a:lnTo>
                  <a:lnTo>
                    <a:pt x="17" y="31"/>
                  </a:lnTo>
                  <a:lnTo>
                    <a:pt x="17" y="76"/>
                  </a:lnTo>
                  <a:lnTo>
                    <a:pt x="0" y="76"/>
                  </a:lnTo>
                  <a:lnTo>
                    <a:pt x="0" y="2"/>
                  </a:lnTo>
                  <a:lnTo>
                    <a:pt x="16" y="2"/>
                  </a:lnTo>
                  <a:lnTo>
                    <a:pt x="16" y="13"/>
                  </a:lnTo>
                  <a:lnTo>
                    <a:pt x="16" y="13"/>
                  </a:lnTo>
                  <a:lnTo>
                    <a:pt x="17" y="12"/>
                  </a:lnTo>
                  <a:lnTo>
                    <a:pt x="17" y="11"/>
                  </a:lnTo>
                  <a:lnTo>
                    <a:pt x="18" y="10"/>
                  </a:lnTo>
                  <a:lnTo>
                    <a:pt x="19" y="9"/>
                  </a:lnTo>
                  <a:lnTo>
                    <a:pt x="19" y="8"/>
                  </a:lnTo>
                  <a:lnTo>
                    <a:pt x="20" y="7"/>
                  </a:lnTo>
                  <a:lnTo>
                    <a:pt x="21" y="6"/>
                  </a:lnTo>
                  <a:lnTo>
                    <a:pt x="22" y="5"/>
                  </a:lnTo>
                  <a:lnTo>
                    <a:pt x="23" y="4"/>
                  </a:lnTo>
                  <a:lnTo>
                    <a:pt x="25" y="3"/>
                  </a:lnTo>
                  <a:lnTo>
                    <a:pt x="26" y="2"/>
                  </a:lnTo>
                  <a:lnTo>
                    <a:pt x="28" y="2"/>
                  </a:lnTo>
                  <a:lnTo>
                    <a:pt x="29" y="1"/>
                  </a:lnTo>
                  <a:lnTo>
                    <a:pt x="31" y="0"/>
                  </a:lnTo>
                  <a:lnTo>
                    <a:pt x="33" y="0"/>
                  </a:lnTo>
                  <a:lnTo>
                    <a:pt x="35" y="0"/>
                  </a:lnTo>
                  <a:lnTo>
                    <a:pt x="37" y="0"/>
                  </a:lnTo>
                  <a:lnTo>
                    <a:pt x="39" y="0"/>
                  </a:lnTo>
                  <a:lnTo>
                    <a:pt x="40" y="1"/>
                  </a:lnTo>
                  <a:lnTo>
                    <a:pt x="41" y="1"/>
                  </a:lnTo>
                  <a:lnTo>
                    <a:pt x="43" y="1"/>
                  </a:lnTo>
                  <a:lnTo>
                    <a:pt x="44" y="2"/>
                  </a:lnTo>
                  <a:lnTo>
                    <a:pt x="45" y="2"/>
                  </a:lnTo>
                  <a:lnTo>
                    <a:pt x="46" y="3"/>
                  </a:lnTo>
                  <a:lnTo>
                    <a:pt x="47" y="4"/>
                  </a:lnTo>
                  <a:lnTo>
                    <a:pt x="48" y="5"/>
                  </a:lnTo>
                  <a:lnTo>
                    <a:pt x="49" y="6"/>
                  </a:lnTo>
                  <a:lnTo>
                    <a:pt x="50" y="7"/>
                  </a:lnTo>
                  <a:lnTo>
                    <a:pt x="51" y="8"/>
                  </a:lnTo>
                  <a:lnTo>
                    <a:pt x="52" y="9"/>
                  </a:lnTo>
                  <a:lnTo>
                    <a:pt x="53" y="11"/>
                  </a:lnTo>
                  <a:lnTo>
                    <a:pt x="54" y="12"/>
                  </a:lnTo>
                  <a:lnTo>
                    <a:pt x="54" y="11"/>
                  </a:lnTo>
                  <a:lnTo>
                    <a:pt x="55" y="10"/>
                  </a:lnTo>
                  <a:lnTo>
                    <a:pt x="55" y="10"/>
                  </a:lnTo>
                  <a:lnTo>
                    <a:pt x="56" y="9"/>
                  </a:lnTo>
                  <a:lnTo>
                    <a:pt x="56" y="8"/>
                  </a:lnTo>
                  <a:lnTo>
                    <a:pt x="57" y="7"/>
                  </a:lnTo>
                  <a:lnTo>
                    <a:pt x="58" y="6"/>
                  </a:lnTo>
                  <a:lnTo>
                    <a:pt x="59" y="5"/>
                  </a:lnTo>
                  <a:lnTo>
                    <a:pt x="60" y="4"/>
                  </a:lnTo>
                  <a:lnTo>
                    <a:pt x="62" y="3"/>
                  </a:lnTo>
                  <a:lnTo>
                    <a:pt x="63" y="2"/>
                  </a:lnTo>
                  <a:lnTo>
                    <a:pt x="64" y="2"/>
                  </a:lnTo>
                  <a:lnTo>
                    <a:pt x="66" y="1"/>
                  </a:lnTo>
                  <a:lnTo>
                    <a:pt x="68" y="1"/>
                  </a:lnTo>
                  <a:lnTo>
                    <a:pt x="69" y="0"/>
                  </a:lnTo>
                  <a:lnTo>
                    <a:pt x="71" y="0"/>
                  </a:lnTo>
                  <a:lnTo>
                    <a:pt x="74" y="0"/>
                  </a:lnTo>
                  <a:lnTo>
                    <a:pt x="76" y="1"/>
                  </a:lnTo>
                  <a:lnTo>
                    <a:pt x="78" y="1"/>
                  </a:lnTo>
                  <a:lnTo>
                    <a:pt x="80" y="2"/>
                  </a:lnTo>
                  <a:lnTo>
                    <a:pt x="82" y="3"/>
                  </a:lnTo>
                  <a:lnTo>
                    <a:pt x="84" y="4"/>
                  </a:lnTo>
                  <a:lnTo>
                    <a:pt x="86" y="5"/>
                  </a:lnTo>
                  <a:lnTo>
                    <a:pt x="88" y="7"/>
                  </a:lnTo>
                  <a:lnTo>
                    <a:pt x="89" y="8"/>
                  </a:lnTo>
                  <a:lnTo>
                    <a:pt x="90" y="10"/>
                  </a:lnTo>
                  <a:lnTo>
                    <a:pt x="92" y="12"/>
                  </a:lnTo>
                  <a:lnTo>
                    <a:pt x="92" y="14"/>
                  </a:lnTo>
                  <a:lnTo>
                    <a:pt x="93" y="17"/>
                  </a:lnTo>
                  <a:lnTo>
                    <a:pt x="94" y="19"/>
                  </a:lnTo>
                  <a:lnTo>
                    <a:pt x="94" y="22"/>
                  </a:lnTo>
                  <a:lnTo>
                    <a:pt x="94" y="25"/>
                  </a:lnTo>
                  <a:lnTo>
                    <a:pt x="94" y="76"/>
                  </a:lnTo>
                  <a:close/>
                </a:path>
              </a:pathLst>
            </a:custGeom>
            <a:solidFill>
              <a:srgbClr val="FFFFFF"/>
            </a:solidFill>
            <a:ln w="9525">
              <a:noFill/>
              <a:round/>
              <a:headEnd/>
              <a:tailEnd/>
            </a:ln>
          </p:spPr>
          <p:txBody>
            <a:bodyPr/>
            <a:lstStyle/>
            <a:p>
              <a:endParaRPr lang="en-US"/>
            </a:p>
          </p:txBody>
        </p:sp>
        <p:sp>
          <p:nvSpPr>
            <p:cNvPr id="368" name="Freeform 368"/>
            <p:cNvSpPr>
              <a:spLocks noEditPoints="1"/>
            </p:cNvSpPr>
            <p:nvPr/>
          </p:nvSpPr>
          <p:spPr bwMode="auto">
            <a:xfrm>
              <a:off x="3446" y="3581"/>
              <a:ext cx="63" cy="78"/>
            </a:xfrm>
            <a:custGeom>
              <a:avLst/>
              <a:gdLst/>
              <a:ahLst/>
              <a:cxnLst>
                <a:cxn ang="0">
                  <a:pos x="60" y="61"/>
                </a:cxn>
                <a:cxn ang="0">
                  <a:pos x="55" y="68"/>
                </a:cxn>
                <a:cxn ang="0">
                  <a:pos x="50" y="73"/>
                </a:cxn>
                <a:cxn ang="0">
                  <a:pos x="44" y="76"/>
                </a:cxn>
                <a:cxn ang="0">
                  <a:pos x="37" y="78"/>
                </a:cxn>
                <a:cxn ang="0">
                  <a:pos x="30" y="78"/>
                </a:cxn>
                <a:cxn ang="0">
                  <a:pos x="20" y="76"/>
                </a:cxn>
                <a:cxn ang="0">
                  <a:pos x="12" y="72"/>
                </a:cxn>
                <a:cxn ang="0">
                  <a:pos x="5" y="64"/>
                </a:cxn>
                <a:cxn ang="0">
                  <a:pos x="2" y="53"/>
                </a:cxn>
                <a:cxn ang="0">
                  <a:pos x="0" y="38"/>
                </a:cxn>
                <a:cxn ang="0">
                  <a:pos x="0" y="31"/>
                </a:cxn>
                <a:cxn ang="0">
                  <a:pos x="2" y="22"/>
                </a:cxn>
                <a:cxn ang="0">
                  <a:pos x="7" y="13"/>
                </a:cxn>
                <a:cxn ang="0">
                  <a:pos x="14" y="5"/>
                </a:cxn>
                <a:cxn ang="0">
                  <a:pos x="26" y="0"/>
                </a:cxn>
                <a:cxn ang="0">
                  <a:pos x="37" y="1"/>
                </a:cxn>
                <a:cxn ang="0">
                  <a:pos x="45" y="3"/>
                </a:cxn>
                <a:cxn ang="0">
                  <a:pos x="52" y="8"/>
                </a:cxn>
                <a:cxn ang="0">
                  <a:pos x="58" y="17"/>
                </a:cxn>
                <a:cxn ang="0">
                  <a:pos x="62" y="30"/>
                </a:cxn>
                <a:cxn ang="0">
                  <a:pos x="63" y="45"/>
                </a:cxn>
                <a:cxn ang="0">
                  <a:pos x="18" y="47"/>
                </a:cxn>
                <a:cxn ang="0">
                  <a:pos x="18" y="51"/>
                </a:cxn>
                <a:cxn ang="0">
                  <a:pos x="20" y="56"/>
                </a:cxn>
                <a:cxn ang="0">
                  <a:pos x="23" y="60"/>
                </a:cxn>
                <a:cxn ang="0">
                  <a:pos x="28" y="62"/>
                </a:cxn>
                <a:cxn ang="0">
                  <a:pos x="34" y="63"/>
                </a:cxn>
                <a:cxn ang="0">
                  <a:pos x="36" y="62"/>
                </a:cxn>
                <a:cxn ang="0">
                  <a:pos x="39" y="61"/>
                </a:cxn>
                <a:cxn ang="0">
                  <a:pos x="41" y="60"/>
                </a:cxn>
                <a:cxn ang="0">
                  <a:pos x="43" y="57"/>
                </a:cxn>
                <a:cxn ang="0">
                  <a:pos x="44" y="55"/>
                </a:cxn>
                <a:cxn ang="0">
                  <a:pos x="45" y="30"/>
                </a:cxn>
                <a:cxn ang="0">
                  <a:pos x="43" y="24"/>
                </a:cxn>
                <a:cxn ang="0">
                  <a:pos x="41" y="20"/>
                </a:cxn>
                <a:cxn ang="0">
                  <a:pos x="38" y="18"/>
                </a:cxn>
                <a:cxn ang="0">
                  <a:pos x="35" y="17"/>
                </a:cxn>
                <a:cxn ang="0">
                  <a:pos x="31" y="16"/>
                </a:cxn>
                <a:cxn ang="0">
                  <a:pos x="27" y="17"/>
                </a:cxn>
                <a:cxn ang="0">
                  <a:pos x="24" y="19"/>
                </a:cxn>
                <a:cxn ang="0">
                  <a:pos x="21" y="21"/>
                </a:cxn>
                <a:cxn ang="0">
                  <a:pos x="19" y="25"/>
                </a:cxn>
                <a:cxn ang="0">
                  <a:pos x="18" y="30"/>
                </a:cxn>
              </a:cxnLst>
              <a:rect l="0" t="0" r="r" b="b"/>
              <a:pathLst>
                <a:path w="63" h="78">
                  <a:moveTo>
                    <a:pt x="62" y="55"/>
                  </a:moveTo>
                  <a:lnTo>
                    <a:pt x="61" y="58"/>
                  </a:lnTo>
                  <a:lnTo>
                    <a:pt x="60" y="61"/>
                  </a:lnTo>
                  <a:lnTo>
                    <a:pt x="58" y="63"/>
                  </a:lnTo>
                  <a:lnTo>
                    <a:pt x="57" y="66"/>
                  </a:lnTo>
                  <a:lnTo>
                    <a:pt x="55" y="68"/>
                  </a:lnTo>
                  <a:lnTo>
                    <a:pt x="54" y="70"/>
                  </a:lnTo>
                  <a:lnTo>
                    <a:pt x="52" y="72"/>
                  </a:lnTo>
                  <a:lnTo>
                    <a:pt x="50" y="73"/>
                  </a:lnTo>
                  <a:lnTo>
                    <a:pt x="48" y="74"/>
                  </a:lnTo>
                  <a:lnTo>
                    <a:pt x="46" y="76"/>
                  </a:lnTo>
                  <a:lnTo>
                    <a:pt x="44" y="76"/>
                  </a:lnTo>
                  <a:lnTo>
                    <a:pt x="42" y="77"/>
                  </a:lnTo>
                  <a:lnTo>
                    <a:pt x="39" y="78"/>
                  </a:lnTo>
                  <a:lnTo>
                    <a:pt x="37" y="78"/>
                  </a:lnTo>
                  <a:lnTo>
                    <a:pt x="35" y="78"/>
                  </a:lnTo>
                  <a:lnTo>
                    <a:pt x="33" y="78"/>
                  </a:lnTo>
                  <a:lnTo>
                    <a:pt x="30" y="78"/>
                  </a:lnTo>
                  <a:lnTo>
                    <a:pt x="26" y="78"/>
                  </a:lnTo>
                  <a:lnTo>
                    <a:pt x="23" y="77"/>
                  </a:lnTo>
                  <a:lnTo>
                    <a:pt x="20" y="76"/>
                  </a:lnTo>
                  <a:lnTo>
                    <a:pt x="17" y="75"/>
                  </a:lnTo>
                  <a:lnTo>
                    <a:pt x="14" y="74"/>
                  </a:lnTo>
                  <a:lnTo>
                    <a:pt x="12" y="72"/>
                  </a:lnTo>
                  <a:lnTo>
                    <a:pt x="9" y="69"/>
                  </a:lnTo>
                  <a:lnTo>
                    <a:pt x="7" y="67"/>
                  </a:lnTo>
                  <a:lnTo>
                    <a:pt x="5" y="64"/>
                  </a:lnTo>
                  <a:lnTo>
                    <a:pt x="4" y="61"/>
                  </a:lnTo>
                  <a:lnTo>
                    <a:pt x="2" y="57"/>
                  </a:lnTo>
                  <a:lnTo>
                    <a:pt x="2" y="53"/>
                  </a:lnTo>
                  <a:lnTo>
                    <a:pt x="1" y="48"/>
                  </a:lnTo>
                  <a:lnTo>
                    <a:pt x="0" y="43"/>
                  </a:lnTo>
                  <a:lnTo>
                    <a:pt x="0" y="38"/>
                  </a:lnTo>
                  <a:lnTo>
                    <a:pt x="0" y="36"/>
                  </a:lnTo>
                  <a:lnTo>
                    <a:pt x="0" y="34"/>
                  </a:lnTo>
                  <a:lnTo>
                    <a:pt x="0" y="31"/>
                  </a:lnTo>
                  <a:lnTo>
                    <a:pt x="1" y="28"/>
                  </a:lnTo>
                  <a:lnTo>
                    <a:pt x="2" y="25"/>
                  </a:lnTo>
                  <a:lnTo>
                    <a:pt x="2" y="22"/>
                  </a:lnTo>
                  <a:lnTo>
                    <a:pt x="4" y="19"/>
                  </a:lnTo>
                  <a:lnTo>
                    <a:pt x="5" y="16"/>
                  </a:lnTo>
                  <a:lnTo>
                    <a:pt x="7" y="13"/>
                  </a:lnTo>
                  <a:lnTo>
                    <a:pt x="9" y="10"/>
                  </a:lnTo>
                  <a:lnTo>
                    <a:pt x="11" y="7"/>
                  </a:lnTo>
                  <a:lnTo>
                    <a:pt x="14" y="5"/>
                  </a:lnTo>
                  <a:lnTo>
                    <a:pt x="18" y="3"/>
                  </a:lnTo>
                  <a:lnTo>
                    <a:pt x="22" y="2"/>
                  </a:lnTo>
                  <a:lnTo>
                    <a:pt x="26" y="0"/>
                  </a:lnTo>
                  <a:lnTo>
                    <a:pt x="32" y="0"/>
                  </a:lnTo>
                  <a:lnTo>
                    <a:pt x="34" y="0"/>
                  </a:lnTo>
                  <a:lnTo>
                    <a:pt x="37" y="1"/>
                  </a:lnTo>
                  <a:lnTo>
                    <a:pt x="39" y="1"/>
                  </a:lnTo>
                  <a:lnTo>
                    <a:pt x="42" y="2"/>
                  </a:lnTo>
                  <a:lnTo>
                    <a:pt x="45" y="3"/>
                  </a:lnTo>
                  <a:lnTo>
                    <a:pt x="47" y="4"/>
                  </a:lnTo>
                  <a:lnTo>
                    <a:pt x="50" y="6"/>
                  </a:lnTo>
                  <a:lnTo>
                    <a:pt x="52" y="8"/>
                  </a:lnTo>
                  <a:lnTo>
                    <a:pt x="54" y="10"/>
                  </a:lnTo>
                  <a:lnTo>
                    <a:pt x="56" y="13"/>
                  </a:lnTo>
                  <a:lnTo>
                    <a:pt x="58" y="17"/>
                  </a:lnTo>
                  <a:lnTo>
                    <a:pt x="60" y="20"/>
                  </a:lnTo>
                  <a:lnTo>
                    <a:pt x="61" y="25"/>
                  </a:lnTo>
                  <a:lnTo>
                    <a:pt x="62" y="30"/>
                  </a:lnTo>
                  <a:lnTo>
                    <a:pt x="62" y="35"/>
                  </a:lnTo>
                  <a:lnTo>
                    <a:pt x="63" y="41"/>
                  </a:lnTo>
                  <a:lnTo>
                    <a:pt x="63" y="45"/>
                  </a:lnTo>
                  <a:lnTo>
                    <a:pt x="17" y="45"/>
                  </a:lnTo>
                  <a:lnTo>
                    <a:pt x="17" y="46"/>
                  </a:lnTo>
                  <a:lnTo>
                    <a:pt x="18" y="47"/>
                  </a:lnTo>
                  <a:lnTo>
                    <a:pt x="18" y="48"/>
                  </a:lnTo>
                  <a:lnTo>
                    <a:pt x="18" y="50"/>
                  </a:lnTo>
                  <a:lnTo>
                    <a:pt x="18" y="51"/>
                  </a:lnTo>
                  <a:lnTo>
                    <a:pt x="19" y="53"/>
                  </a:lnTo>
                  <a:lnTo>
                    <a:pt x="19" y="54"/>
                  </a:lnTo>
                  <a:lnTo>
                    <a:pt x="20" y="56"/>
                  </a:lnTo>
                  <a:lnTo>
                    <a:pt x="21" y="57"/>
                  </a:lnTo>
                  <a:lnTo>
                    <a:pt x="22" y="58"/>
                  </a:lnTo>
                  <a:lnTo>
                    <a:pt x="23" y="60"/>
                  </a:lnTo>
                  <a:lnTo>
                    <a:pt x="25" y="61"/>
                  </a:lnTo>
                  <a:lnTo>
                    <a:pt x="26" y="61"/>
                  </a:lnTo>
                  <a:lnTo>
                    <a:pt x="28" y="62"/>
                  </a:lnTo>
                  <a:lnTo>
                    <a:pt x="30" y="63"/>
                  </a:lnTo>
                  <a:lnTo>
                    <a:pt x="33" y="63"/>
                  </a:lnTo>
                  <a:lnTo>
                    <a:pt x="34" y="63"/>
                  </a:lnTo>
                  <a:lnTo>
                    <a:pt x="35" y="63"/>
                  </a:lnTo>
                  <a:lnTo>
                    <a:pt x="36" y="62"/>
                  </a:lnTo>
                  <a:lnTo>
                    <a:pt x="36" y="62"/>
                  </a:lnTo>
                  <a:lnTo>
                    <a:pt x="37" y="62"/>
                  </a:lnTo>
                  <a:lnTo>
                    <a:pt x="38" y="61"/>
                  </a:lnTo>
                  <a:lnTo>
                    <a:pt x="39" y="61"/>
                  </a:lnTo>
                  <a:lnTo>
                    <a:pt x="40" y="61"/>
                  </a:lnTo>
                  <a:lnTo>
                    <a:pt x="40" y="60"/>
                  </a:lnTo>
                  <a:lnTo>
                    <a:pt x="41" y="60"/>
                  </a:lnTo>
                  <a:lnTo>
                    <a:pt x="42" y="59"/>
                  </a:lnTo>
                  <a:lnTo>
                    <a:pt x="42" y="58"/>
                  </a:lnTo>
                  <a:lnTo>
                    <a:pt x="43" y="57"/>
                  </a:lnTo>
                  <a:lnTo>
                    <a:pt x="43" y="56"/>
                  </a:lnTo>
                  <a:lnTo>
                    <a:pt x="44" y="56"/>
                  </a:lnTo>
                  <a:lnTo>
                    <a:pt x="44" y="55"/>
                  </a:lnTo>
                  <a:lnTo>
                    <a:pt x="62" y="55"/>
                  </a:lnTo>
                  <a:close/>
                  <a:moveTo>
                    <a:pt x="45" y="32"/>
                  </a:moveTo>
                  <a:lnTo>
                    <a:pt x="45" y="30"/>
                  </a:lnTo>
                  <a:lnTo>
                    <a:pt x="44" y="28"/>
                  </a:lnTo>
                  <a:lnTo>
                    <a:pt x="44" y="26"/>
                  </a:lnTo>
                  <a:lnTo>
                    <a:pt x="43" y="24"/>
                  </a:lnTo>
                  <a:lnTo>
                    <a:pt x="42" y="23"/>
                  </a:lnTo>
                  <a:lnTo>
                    <a:pt x="42" y="22"/>
                  </a:lnTo>
                  <a:lnTo>
                    <a:pt x="41" y="20"/>
                  </a:lnTo>
                  <a:lnTo>
                    <a:pt x="40" y="19"/>
                  </a:lnTo>
                  <a:lnTo>
                    <a:pt x="39" y="19"/>
                  </a:lnTo>
                  <a:lnTo>
                    <a:pt x="38" y="18"/>
                  </a:lnTo>
                  <a:lnTo>
                    <a:pt x="37" y="17"/>
                  </a:lnTo>
                  <a:lnTo>
                    <a:pt x="36" y="17"/>
                  </a:lnTo>
                  <a:lnTo>
                    <a:pt x="35" y="17"/>
                  </a:lnTo>
                  <a:lnTo>
                    <a:pt x="33" y="16"/>
                  </a:lnTo>
                  <a:lnTo>
                    <a:pt x="32" y="16"/>
                  </a:lnTo>
                  <a:lnTo>
                    <a:pt x="31" y="16"/>
                  </a:lnTo>
                  <a:lnTo>
                    <a:pt x="30" y="16"/>
                  </a:lnTo>
                  <a:lnTo>
                    <a:pt x="28" y="16"/>
                  </a:lnTo>
                  <a:lnTo>
                    <a:pt x="27" y="17"/>
                  </a:lnTo>
                  <a:lnTo>
                    <a:pt x="26" y="17"/>
                  </a:lnTo>
                  <a:lnTo>
                    <a:pt x="25" y="18"/>
                  </a:lnTo>
                  <a:lnTo>
                    <a:pt x="24" y="19"/>
                  </a:lnTo>
                  <a:lnTo>
                    <a:pt x="23" y="19"/>
                  </a:lnTo>
                  <a:lnTo>
                    <a:pt x="22" y="20"/>
                  </a:lnTo>
                  <a:lnTo>
                    <a:pt x="21" y="21"/>
                  </a:lnTo>
                  <a:lnTo>
                    <a:pt x="20" y="23"/>
                  </a:lnTo>
                  <a:lnTo>
                    <a:pt x="20" y="24"/>
                  </a:lnTo>
                  <a:lnTo>
                    <a:pt x="19" y="25"/>
                  </a:lnTo>
                  <a:lnTo>
                    <a:pt x="19" y="27"/>
                  </a:lnTo>
                  <a:lnTo>
                    <a:pt x="18" y="28"/>
                  </a:lnTo>
                  <a:lnTo>
                    <a:pt x="18" y="30"/>
                  </a:lnTo>
                  <a:lnTo>
                    <a:pt x="18" y="32"/>
                  </a:lnTo>
                  <a:lnTo>
                    <a:pt x="45" y="32"/>
                  </a:lnTo>
                  <a:close/>
                </a:path>
              </a:pathLst>
            </a:custGeom>
            <a:solidFill>
              <a:srgbClr val="FFFFFF"/>
            </a:solidFill>
            <a:ln w="9525">
              <a:noFill/>
              <a:round/>
              <a:headEnd/>
              <a:tailEnd/>
            </a:ln>
          </p:spPr>
          <p:txBody>
            <a:bodyPr/>
            <a:lstStyle/>
            <a:p>
              <a:endParaRPr lang="en-US"/>
            </a:p>
          </p:txBody>
        </p:sp>
        <p:sp>
          <p:nvSpPr>
            <p:cNvPr id="369" name="Freeform 369"/>
            <p:cNvSpPr>
              <a:spLocks/>
            </p:cNvSpPr>
            <p:nvPr/>
          </p:nvSpPr>
          <p:spPr bwMode="auto">
            <a:xfrm>
              <a:off x="3520" y="3581"/>
              <a:ext cx="60" cy="76"/>
            </a:xfrm>
            <a:custGeom>
              <a:avLst/>
              <a:gdLst/>
              <a:ahLst/>
              <a:cxnLst>
                <a:cxn ang="0">
                  <a:pos x="43" y="76"/>
                </a:cxn>
                <a:cxn ang="0">
                  <a:pos x="43" y="30"/>
                </a:cxn>
                <a:cxn ang="0">
                  <a:pos x="43" y="28"/>
                </a:cxn>
                <a:cxn ang="0">
                  <a:pos x="42" y="26"/>
                </a:cxn>
                <a:cxn ang="0">
                  <a:pos x="42" y="23"/>
                </a:cxn>
                <a:cxn ang="0">
                  <a:pos x="40" y="21"/>
                </a:cxn>
                <a:cxn ang="0">
                  <a:pos x="39" y="19"/>
                </a:cxn>
                <a:cxn ang="0">
                  <a:pos x="37" y="18"/>
                </a:cxn>
                <a:cxn ang="0">
                  <a:pos x="33" y="17"/>
                </a:cxn>
                <a:cxn ang="0">
                  <a:pos x="30" y="17"/>
                </a:cxn>
                <a:cxn ang="0">
                  <a:pos x="27" y="17"/>
                </a:cxn>
                <a:cxn ang="0">
                  <a:pos x="25" y="18"/>
                </a:cxn>
                <a:cxn ang="0">
                  <a:pos x="23" y="20"/>
                </a:cxn>
                <a:cxn ang="0">
                  <a:pos x="21" y="22"/>
                </a:cxn>
                <a:cxn ang="0">
                  <a:pos x="19" y="25"/>
                </a:cxn>
                <a:cxn ang="0">
                  <a:pos x="18" y="28"/>
                </a:cxn>
                <a:cxn ang="0">
                  <a:pos x="18" y="32"/>
                </a:cxn>
                <a:cxn ang="0">
                  <a:pos x="18" y="76"/>
                </a:cxn>
                <a:cxn ang="0">
                  <a:pos x="0" y="2"/>
                </a:cxn>
                <a:cxn ang="0">
                  <a:pos x="17" y="13"/>
                </a:cxn>
                <a:cxn ang="0">
                  <a:pos x="18" y="12"/>
                </a:cxn>
                <a:cxn ang="0">
                  <a:pos x="19" y="10"/>
                </a:cxn>
                <a:cxn ang="0">
                  <a:pos x="20" y="8"/>
                </a:cxn>
                <a:cxn ang="0">
                  <a:pos x="22" y="6"/>
                </a:cxn>
                <a:cxn ang="0">
                  <a:pos x="25" y="4"/>
                </a:cxn>
                <a:cxn ang="0">
                  <a:pos x="27" y="2"/>
                </a:cxn>
                <a:cxn ang="0">
                  <a:pos x="31" y="1"/>
                </a:cxn>
                <a:cxn ang="0">
                  <a:pos x="35" y="0"/>
                </a:cxn>
                <a:cxn ang="0">
                  <a:pos x="39" y="0"/>
                </a:cxn>
                <a:cxn ang="0">
                  <a:pos x="44" y="1"/>
                </a:cxn>
                <a:cxn ang="0">
                  <a:pos x="48" y="3"/>
                </a:cxn>
                <a:cxn ang="0">
                  <a:pos x="52" y="5"/>
                </a:cxn>
                <a:cxn ang="0">
                  <a:pos x="55" y="8"/>
                </a:cxn>
                <a:cxn ang="0">
                  <a:pos x="57" y="12"/>
                </a:cxn>
                <a:cxn ang="0">
                  <a:pos x="59" y="17"/>
                </a:cxn>
                <a:cxn ang="0">
                  <a:pos x="60" y="22"/>
                </a:cxn>
                <a:cxn ang="0">
                  <a:pos x="60" y="76"/>
                </a:cxn>
              </a:cxnLst>
              <a:rect l="0" t="0" r="r" b="b"/>
              <a:pathLst>
                <a:path w="60" h="76">
                  <a:moveTo>
                    <a:pt x="60" y="76"/>
                  </a:moveTo>
                  <a:lnTo>
                    <a:pt x="43" y="76"/>
                  </a:lnTo>
                  <a:lnTo>
                    <a:pt x="43" y="31"/>
                  </a:lnTo>
                  <a:lnTo>
                    <a:pt x="43" y="30"/>
                  </a:lnTo>
                  <a:lnTo>
                    <a:pt x="43" y="29"/>
                  </a:lnTo>
                  <a:lnTo>
                    <a:pt x="43" y="28"/>
                  </a:lnTo>
                  <a:lnTo>
                    <a:pt x="42" y="27"/>
                  </a:lnTo>
                  <a:lnTo>
                    <a:pt x="42" y="26"/>
                  </a:lnTo>
                  <a:lnTo>
                    <a:pt x="42" y="24"/>
                  </a:lnTo>
                  <a:lnTo>
                    <a:pt x="42" y="23"/>
                  </a:lnTo>
                  <a:lnTo>
                    <a:pt x="41" y="22"/>
                  </a:lnTo>
                  <a:lnTo>
                    <a:pt x="40" y="21"/>
                  </a:lnTo>
                  <a:lnTo>
                    <a:pt x="40" y="20"/>
                  </a:lnTo>
                  <a:lnTo>
                    <a:pt x="39" y="19"/>
                  </a:lnTo>
                  <a:lnTo>
                    <a:pt x="38" y="18"/>
                  </a:lnTo>
                  <a:lnTo>
                    <a:pt x="37" y="18"/>
                  </a:lnTo>
                  <a:lnTo>
                    <a:pt x="35" y="17"/>
                  </a:lnTo>
                  <a:lnTo>
                    <a:pt x="33" y="17"/>
                  </a:lnTo>
                  <a:lnTo>
                    <a:pt x="31" y="17"/>
                  </a:lnTo>
                  <a:lnTo>
                    <a:pt x="30" y="17"/>
                  </a:lnTo>
                  <a:lnTo>
                    <a:pt x="29" y="17"/>
                  </a:lnTo>
                  <a:lnTo>
                    <a:pt x="27" y="17"/>
                  </a:lnTo>
                  <a:lnTo>
                    <a:pt x="26" y="18"/>
                  </a:lnTo>
                  <a:lnTo>
                    <a:pt x="25" y="18"/>
                  </a:lnTo>
                  <a:lnTo>
                    <a:pt x="24" y="19"/>
                  </a:lnTo>
                  <a:lnTo>
                    <a:pt x="23" y="20"/>
                  </a:lnTo>
                  <a:lnTo>
                    <a:pt x="22" y="21"/>
                  </a:lnTo>
                  <a:lnTo>
                    <a:pt x="21" y="22"/>
                  </a:lnTo>
                  <a:lnTo>
                    <a:pt x="20" y="23"/>
                  </a:lnTo>
                  <a:lnTo>
                    <a:pt x="19" y="25"/>
                  </a:lnTo>
                  <a:lnTo>
                    <a:pt x="19" y="26"/>
                  </a:lnTo>
                  <a:lnTo>
                    <a:pt x="18" y="28"/>
                  </a:lnTo>
                  <a:lnTo>
                    <a:pt x="18" y="30"/>
                  </a:lnTo>
                  <a:lnTo>
                    <a:pt x="18" y="32"/>
                  </a:lnTo>
                  <a:lnTo>
                    <a:pt x="18" y="34"/>
                  </a:lnTo>
                  <a:lnTo>
                    <a:pt x="18" y="76"/>
                  </a:lnTo>
                  <a:lnTo>
                    <a:pt x="0" y="76"/>
                  </a:lnTo>
                  <a:lnTo>
                    <a:pt x="0" y="2"/>
                  </a:lnTo>
                  <a:lnTo>
                    <a:pt x="17" y="2"/>
                  </a:lnTo>
                  <a:lnTo>
                    <a:pt x="17" y="13"/>
                  </a:lnTo>
                  <a:lnTo>
                    <a:pt x="17" y="13"/>
                  </a:lnTo>
                  <a:lnTo>
                    <a:pt x="18" y="12"/>
                  </a:lnTo>
                  <a:lnTo>
                    <a:pt x="18" y="11"/>
                  </a:lnTo>
                  <a:lnTo>
                    <a:pt x="19" y="10"/>
                  </a:lnTo>
                  <a:lnTo>
                    <a:pt x="19" y="9"/>
                  </a:lnTo>
                  <a:lnTo>
                    <a:pt x="20" y="8"/>
                  </a:lnTo>
                  <a:lnTo>
                    <a:pt x="21" y="7"/>
                  </a:lnTo>
                  <a:lnTo>
                    <a:pt x="22" y="6"/>
                  </a:lnTo>
                  <a:lnTo>
                    <a:pt x="23" y="5"/>
                  </a:lnTo>
                  <a:lnTo>
                    <a:pt x="25" y="4"/>
                  </a:lnTo>
                  <a:lnTo>
                    <a:pt x="26" y="3"/>
                  </a:lnTo>
                  <a:lnTo>
                    <a:pt x="27" y="2"/>
                  </a:lnTo>
                  <a:lnTo>
                    <a:pt x="29" y="2"/>
                  </a:lnTo>
                  <a:lnTo>
                    <a:pt x="31" y="1"/>
                  </a:lnTo>
                  <a:lnTo>
                    <a:pt x="33" y="1"/>
                  </a:lnTo>
                  <a:lnTo>
                    <a:pt x="35" y="0"/>
                  </a:lnTo>
                  <a:lnTo>
                    <a:pt x="37" y="0"/>
                  </a:lnTo>
                  <a:lnTo>
                    <a:pt x="39" y="0"/>
                  </a:lnTo>
                  <a:lnTo>
                    <a:pt x="42" y="1"/>
                  </a:lnTo>
                  <a:lnTo>
                    <a:pt x="44" y="1"/>
                  </a:lnTo>
                  <a:lnTo>
                    <a:pt x="46" y="2"/>
                  </a:lnTo>
                  <a:lnTo>
                    <a:pt x="48" y="3"/>
                  </a:lnTo>
                  <a:lnTo>
                    <a:pt x="50" y="4"/>
                  </a:lnTo>
                  <a:lnTo>
                    <a:pt x="52" y="5"/>
                  </a:lnTo>
                  <a:lnTo>
                    <a:pt x="53" y="7"/>
                  </a:lnTo>
                  <a:lnTo>
                    <a:pt x="55" y="8"/>
                  </a:lnTo>
                  <a:lnTo>
                    <a:pt x="56" y="10"/>
                  </a:lnTo>
                  <a:lnTo>
                    <a:pt x="57" y="12"/>
                  </a:lnTo>
                  <a:lnTo>
                    <a:pt x="58" y="14"/>
                  </a:lnTo>
                  <a:lnTo>
                    <a:pt x="59" y="17"/>
                  </a:lnTo>
                  <a:lnTo>
                    <a:pt x="60" y="19"/>
                  </a:lnTo>
                  <a:lnTo>
                    <a:pt x="60" y="22"/>
                  </a:lnTo>
                  <a:lnTo>
                    <a:pt x="60" y="25"/>
                  </a:lnTo>
                  <a:lnTo>
                    <a:pt x="60" y="76"/>
                  </a:lnTo>
                  <a:close/>
                </a:path>
              </a:pathLst>
            </a:custGeom>
            <a:solidFill>
              <a:srgbClr val="FFFFFF"/>
            </a:solidFill>
            <a:ln w="9525">
              <a:noFill/>
              <a:round/>
              <a:headEnd/>
              <a:tailEnd/>
            </a:ln>
          </p:spPr>
          <p:txBody>
            <a:bodyPr/>
            <a:lstStyle/>
            <a:p>
              <a:endParaRPr lang="en-US"/>
            </a:p>
          </p:txBody>
        </p:sp>
        <p:sp>
          <p:nvSpPr>
            <p:cNvPr id="370" name="Freeform 370"/>
            <p:cNvSpPr>
              <a:spLocks/>
            </p:cNvSpPr>
            <p:nvPr/>
          </p:nvSpPr>
          <p:spPr bwMode="auto">
            <a:xfrm>
              <a:off x="3589" y="3563"/>
              <a:ext cx="38" cy="95"/>
            </a:xfrm>
            <a:custGeom>
              <a:avLst/>
              <a:gdLst/>
              <a:ahLst/>
              <a:cxnLst>
                <a:cxn ang="0">
                  <a:pos x="38" y="20"/>
                </a:cxn>
                <a:cxn ang="0">
                  <a:pos x="27" y="34"/>
                </a:cxn>
                <a:cxn ang="0">
                  <a:pos x="27" y="75"/>
                </a:cxn>
                <a:cxn ang="0">
                  <a:pos x="27" y="77"/>
                </a:cxn>
                <a:cxn ang="0">
                  <a:pos x="27" y="78"/>
                </a:cxn>
                <a:cxn ang="0">
                  <a:pos x="27" y="79"/>
                </a:cxn>
                <a:cxn ang="0">
                  <a:pos x="28" y="79"/>
                </a:cxn>
                <a:cxn ang="0">
                  <a:pos x="29" y="80"/>
                </a:cxn>
                <a:cxn ang="0">
                  <a:pos x="31" y="80"/>
                </a:cxn>
                <a:cxn ang="0">
                  <a:pos x="33" y="80"/>
                </a:cxn>
                <a:cxn ang="0">
                  <a:pos x="34" y="80"/>
                </a:cxn>
                <a:cxn ang="0">
                  <a:pos x="35" y="80"/>
                </a:cxn>
                <a:cxn ang="0">
                  <a:pos x="35" y="80"/>
                </a:cxn>
                <a:cxn ang="0">
                  <a:pos x="35" y="80"/>
                </a:cxn>
                <a:cxn ang="0">
                  <a:pos x="36" y="80"/>
                </a:cxn>
                <a:cxn ang="0">
                  <a:pos x="36" y="80"/>
                </a:cxn>
                <a:cxn ang="0">
                  <a:pos x="37" y="80"/>
                </a:cxn>
                <a:cxn ang="0">
                  <a:pos x="37" y="80"/>
                </a:cxn>
                <a:cxn ang="0">
                  <a:pos x="38" y="95"/>
                </a:cxn>
                <a:cxn ang="0">
                  <a:pos x="37" y="95"/>
                </a:cxn>
                <a:cxn ang="0">
                  <a:pos x="35" y="95"/>
                </a:cxn>
                <a:cxn ang="0">
                  <a:pos x="35" y="95"/>
                </a:cxn>
                <a:cxn ang="0">
                  <a:pos x="33" y="95"/>
                </a:cxn>
                <a:cxn ang="0">
                  <a:pos x="32" y="95"/>
                </a:cxn>
                <a:cxn ang="0">
                  <a:pos x="31" y="95"/>
                </a:cxn>
                <a:cxn ang="0">
                  <a:pos x="30" y="95"/>
                </a:cxn>
                <a:cxn ang="0">
                  <a:pos x="29" y="95"/>
                </a:cxn>
                <a:cxn ang="0">
                  <a:pos x="24" y="95"/>
                </a:cxn>
                <a:cxn ang="0">
                  <a:pos x="20" y="95"/>
                </a:cxn>
                <a:cxn ang="0">
                  <a:pos x="16" y="94"/>
                </a:cxn>
                <a:cxn ang="0">
                  <a:pos x="14" y="92"/>
                </a:cxn>
                <a:cxn ang="0">
                  <a:pos x="12" y="90"/>
                </a:cxn>
                <a:cxn ang="0">
                  <a:pos x="10" y="87"/>
                </a:cxn>
                <a:cxn ang="0">
                  <a:pos x="10" y="84"/>
                </a:cxn>
                <a:cxn ang="0">
                  <a:pos x="9" y="81"/>
                </a:cxn>
                <a:cxn ang="0">
                  <a:pos x="9" y="34"/>
                </a:cxn>
                <a:cxn ang="0">
                  <a:pos x="0" y="20"/>
                </a:cxn>
                <a:cxn ang="0">
                  <a:pos x="9" y="0"/>
                </a:cxn>
                <a:cxn ang="0">
                  <a:pos x="27" y="20"/>
                </a:cxn>
              </a:cxnLst>
              <a:rect l="0" t="0" r="r" b="b"/>
              <a:pathLst>
                <a:path w="38" h="95">
                  <a:moveTo>
                    <a:pt x="27" y="20"/>
                  </a:moveTo>
                  <a:lnTo>
                    <a:pt x="38" y="20"/>
                  </a:lnTo>
                  <a:lnTo>
                    <a:pt x="38" y="34"/>
                  </a:lnTo>
                  <a:lnTo>
                    <a:pt x="27" y="34"/>
                  </a:lnTo>
                  <a:lnTo>
                    <a:pt x="27" y="74"/>
                  </a:lnTo>
                  <a:lnTo>
                    <a:pt x="27" y="75"/>
                  </a:lnTo>
                  <a:lnTo>
                    <a:pt x="27" y="76"/>
                  </a:lnTo>
                  <a:lnTo>
                    <a:pt x="27" y="77"/>
                  </a:lnTo>
                  <a:lnTo>
                    <a:pt x="27" y="77"/>
                  </a:lnTo>
                  <a:lnTo>
                    <a:pt x="27" y="78"/>
                  </a:lnTo>
                  <a:lnTo>
                    <a:pt x="27" y="78"/>
                  </a:lnTo>
                  <a:lnTo>
                    <a:pt x="27" y="79"/>
                  </a:lnTo>
                  <a:lnTo>
                    <a:pt x="28" y="79"/>
                  </a:lnTo>
                  <a:lnTo>
                    <a:pt x="28" y="79"/>
                  </a:lnTo>
                  <a:lnTo>
                    <a:pt x="29" y="80"/>
                  </a:lnTo>
                  <a:lnTo>
                    <a:pt x="29" y="80"/>
                  </a:lnTo>
                  <a:lnTo>
                    <a:pt x="30" y="80"/>
                  </a:lnTo>
                  <a:lnTo>
                    <a:pt x="31" y="80"/>
                  </a:lnTo>
                  <a:lnTo>
                    <a:pt x="32" y="80"/>
                  </a:lnTo>
                  <a:lnTo>
                    <a:pt x="33" y="80"/>
                  </a:lnTo>
                  <a:lnTo>
                    <a:pt x="34" y="81"/>
                  </a:lnTo>
                  <a:lnTo>
                    <a:pt x="34" y="80"/>
                  </a:lnTo>
                  <a:lnTo>
                    <a:pt x="34" y="80"/>
                  </a:lnTo>
                  <a:lnTo>
                    <a:pt x="35" y="80"/>
                  </a:lnTo>
                  <a:lnTo>
                    <a:pt x="35" y="80"/>
                  </a:lnTo>
                  <a:lnTo>
                    <a:pt x="35" y="80"/>
                  </a:lnTo>
                  <a:lnTo>
                    <a:pt x="35" y="80"/>
                  </a:lnTo>
                  <a:lnTo>
                    <a:pt x="35" y="80"/>
                  </a:lnTo>
                  <a:lnTo>
                    <a:pt x="36" y="80"/>
                  </a:lnTo>
                  <a:lnTo>
                    <a:pt x="36" y="80"/>
                  </a:lnTo>
                  <a:lnTo>
                    <a:pt x="36" y="80"/>
                  </a:lnTo>
                  <a:lnTo>
                    <a:pt x="36" y="80"/>
                  </a:lnTo>
                  <a:lnTo>
                    <a:pt x="37" y="80"/>
                  </a:lnTo>
                  <a:lnTo>
                    <a:pt x="37" y="80"/>
                  </a:lnTo>
                  <a:lnTo>
                    <a:pt x="37" y="80"/>
                  </a:lnTo>
                  <a:lnTo>
                    <a:pt x="37" y="80"/>
                  </a:lnTo>
                  <a:lnTo>
                    <a:pt x="38" y="80"/>
                  </a:lnTo>
                  <a:lnTo>
                    <a:pt x="38" y="95"/>
                  </a:lnTo>
                  <a:lnTo>
                    <a:pt x="37" y="95"/>
                  </a:lnTo>
                  <a:lnTo>
                    <a:pt x="37" y="95"/>
                  </a:lnTo>
                  <a:lnTo>
                    <a:pt x="36" y="95"/>
                  </a:lnTo>
                  <a:lnTo>
                    <a:pt x="35" y="95"/>
                  </a:lnTo>
                  <a:lnTo>
                    <a:pt x="35" y="95"/>
                  </a:lnTo>
                  <a:lnTo>
                    <a:pt x="35" y="95"/>
                  </a:lnTo>
                  <a:lnTo>
                    <a:pt x="34" y="95"/>
                  </a:lnTo>
                  <a:lnTo>
                    <a:pt x="33" y="95"/>
                  </a:lnTo>
                  <a:lnTo>
                    <a:pt x="33" y="95"/>
                  </a:lnTo>
                  <a:lnTo>
                    <a:pt x="32" y="95"/>
                  </a:lnTo>
                  <a:lnTo>
                    <a:pt x="32" y="95"/>
                  </a:lnTo>
                  <a:lnTo>
                    <a:pt x="31" y="95"/>
                  </a:lnTo>
                  <a:lnTo>
                    <a:pt x="31" y="95"/>
                  </a:lnTo>
                  <a:lnTo>
                    <a:pt x="30" y="95"/>
                  </a:lnTo>
                  <a:lnTo>
                    <a:pt x="30" y="95"/>
                  </a:lnTo>
                  <a:lnTo>
                    <a:pt x="29" y="95"/>
                  </a:lnTo>
                  <a:lnTo>
                    <a:pt x="27" y="95"/>
                  </a:lnTo>
                  <a:lnTo>
                    <a:pt x="24" y="95"/>
                  </a:lnTo>
                  <a:lnTo>
                    <a:pt x="22" y="95"/>
                  </a:lnTo>
                  <a:lnTo>
                    <a:pt x="20" y="95"/>
                  </a:lnTo>
                  <a:lnTo>
                    <a:pt x="18" y="94"/>
                  </a:lnTo>
                  <a:lnTo>
                    <a:pt x="16" y="94"/>
                  </a:lnTo>
                  <a:lnTo>
                    <a:pt x="15" y="93"/>
                  </a:lnTo>
                  <a:lnTo>
                    <a:pt x="14" y="92"/>
                  </a:lnTo>
                  <a:lnTo>
                    <a:pt x="13" y="91"/>
                  </a:lnTo>
                  <a:lnTo>
                    <a:pt x="12" y="90"/>
                  </a:lnTo>
                  <a:lnTo>
                    <a:pt x="11" y="89"/>
                  </a:lnTo>
                  <a:lnTo>
                    <a:pt x="10" y="87"/>
                  </a:lnTo>
                  <a:lnTo>
                    <a:pt x="10" y="86"/>
                  </a:lnTo>
                  <a:lnTo>
                    <a:pt x="10" y="84"/>
                  </a:lnTo>
                  <a:lnTo>
                    <a:pt x="9" y="83"/>
                  </a:lnTo>
                  <a:lnTo>
                    <a:pt x="9" y="81"/>
                  </a:lnTo>
                  <a:lnTo>
                    <a:pt x="9" y="79"/>
                  </a:lnTo>
                  <a:lnTo>
                    <a:pt x="9" y="34"/>
                  </a:lnTo>
                  <a:lnTo>
                    <a:pt x="0" y="34"/>
                  </a:lnTo>
                  <a:lnTo>
                    <a:pt x="0" y="20"/>
                  </a:lnTo>
                  <a:lnTo>
                    <a:pt x="9" y="20"/>
                  </a:lnTo>
                  <a:lnTo>
                    <a:pt x="9" y="0"/>
                  </a:lnTo>
                  <a:lnTo>
                    <a:pt x="27" y="0"/>
                  </a:lnTo>
                  <a:lnTo>
                    <a:pt x="27" y="20"/>
                  </a:lnTo>
                  <a:close/>
                </a:path>
              </a:pathLst>
            </a:custGeom>
            <a:solidFill>
              <a:srgbClr val="FFFFFF"/>
            </a:solidFill>
            <a:ln w="9525">
              <a:noFill/>
              <a:round/>
              <a:headEnd/>
              <a:tailEnd/>
            </a:ln>
          </p:spPr>
          <p:txBody>
            <a:bodyPr/>
            <a:lstStyle/>
            <a:p>
              <a:endParaRPr lang="en-US"/>
            </a:p>
          </p:txBody>
        </p:sp>
        <p:sp>
          <p:nvSpPr>
            <p:cNvPr id="371" name="Freeform 371"/>
            <p:cNvSpPr>
              <a:spLocks/>
            </p:cNvSpPr>
            <p:nvPr/>
          </p:nvSpPr>
          <p:spPr bwMode="auto">
            <a:xfrm>
              <a:off x="2688" y="1344"/>
              <a:ext cx="592" cy="569"/>
            </a:xfrm>
            <a:custGeom>
              <a:avLst/>
              <a:gdLst/>
              <a:ahLst/>
              <a:cxnLst>
                <a:cxn ang="0">
                  <a:pos x="0" y="185"/>
                </a:cxn>
                <a:cxn ang="0">
                  <a:pos x="185" y="0"/>
                </a:cxn>
                <a:cxn ang="0">
                  <a:pos x="0" y="185"/>
                </a:cxn>
              </a:cxnLst>
              <a:rect l="0" t="0" r="r" b="b"/>
              <a:pathLst>
                <a:path w="185" h="185">
                  <a:moveTo>
                    <a:pt x="0" y="185"/>
                  </a:moveTo>
                  <a:lnTo>
                    <a:pt x="185" y="0"/>
                  </a:lnTo>
                  <a:lnTo>
                    <a:pt x="0" y="185"/>
                  </a:lnTo>
                  <a:close/>
                </a:path>
              </a:pathLst>
            </a:custGeom>
            <a:solidFill>
              <a:srgbClr val="3D0275"/>
            </a:solidFill>
            <a:ln w="33338" cap="rnd">
              <a:solidFill>
                <a:schemeClr val="tx1"/>
              </a:solidFill>
              <a:prstDash val="sysDot"/>
              <a:round/>
              <a:headEnd/>
              <a:tailEnd/>
            </a:ln>
          </p:spPr>
          <p:txBody>
            <a:bodyPr/>
            <a:lstStyle/>
            <a:p>
              <a:endParaRPr lang="en-US"/>
            </a:p>
          </p:txBody>
        </p:sp>
        <p:sp>
          <p:nvSpPr>
            <p:cNvPr id="372" name="Freeform 372"/>
            <p:cNvSpPr>
              <a:spLocks/>
            </p:cNvSpPr>
            <p:nvPr/>
          </p:nvSpPr>
          <p:spPr bwMode="auto">
            <a:xfrm>
              <a:off x="3312" y="1351"/>
              <a:ext cx="592" cy="569"/>
            </a:xfrm>
            <a:custGeom>
              <a:avLst/>
              <a:gdLst/>
              <a:ahLst/>
              <a:cxnLst>
                <a:cxn ang="0">
                  <a:pos x="0" y="185"/>
                </a:cxn>
                <a:cxn ang="0">
                  <a:pos x="185" y="0"/>
                </a:cxn>
                <a:cxn ang="0">
                  <a:pos x="0" y="185"/>
                </a:cxn>
              </a:cxnLst>
              <a:rect l="0" t="0" r="r" b="b"/>
              <a:pathLst>
                <a:path w="185" h="185">
                  <a:moveTo>
                    <a:pt x="0" y="185"/>
                  </a:moveTo>
                  <a:lnTo>
                    <a:pt x="185" y="0"/>
                  </a:lnTo>
                  <a:lnTo>
                    <a:pt x="0" y="185"/>
                  </a:lnTo>
                  <a:close/>
                </a:path>
              </a:pathLst>
            </a:custGeom>
            <a:solidFill>
              <a:srgbClr val="3D0275"/>
            </a:solidFill>
            <a:ln w="33338" cap="rnd">
              <a:solidFill>
                <a:schemeClr val="tx1"/>
              </a:solidFill>
              <a:prstDash val="sysDot"/>
              <a:round/>
              <a:headEnd/>
              <a:tailEnd/>
            </a:ln>
          </p:spPr>
          <p:txBody>
            <a:bodyPr/>
            <a:lstStyle/>
            <a:p>
              <a:endParaRPr lang="en-US"/>
            </a:p>
          </p:txBody>
        </p:sp>
      </p:grpSp>
      <p:sp>
        <p:nvSpPr>
          <p:cNvPr id="373" name="AutoShape 375"/>
          <p:cNvSpPr>
            <a:spLocks noChangeArrowheads="1"/>
          </p:cNvSpPr>
          <p:nvPr/>
        </p:nvSpPr>
        <p:spPr bwMode="auto">
          <a:xfrm>
            <a:off x="4708501" y="2817644"/>
            <a:ext cx="3220847" cy="611356"/>
          </a:xfrm>
          <a:prstGeom prst="curvedDownArrow">
            <a:avLst>
              <a:gd name="adj1" fmla="val 93333"/>
              <a:gd name="adj2" fmla="val 186667"/>
              <a:gd name="adj3" fmla="val 44736"/>
            </a:avLst>
          </a:prstGeom>
          <a:solidFill>
            <a:srgbClr val="808EC8"/>
          </a:solidFill>
          <a:ln w="9525">
            <a:solidFill>
              <a:schemeClr val="tx1"/>
            </a:solidFill>
            <a:miter lim="800000"/>
            <a:headEnd/>
            <a:tailEnd/>
          </a:ln>
          <a:effectLst/>
        </p:spPr>
        <p:txBody>
          <a:bodyPr wrap="none" anchor="ctr"/>
          <a:lstStyle/>
          <a:p>
            <a:endParaRPr lang="en-US"/>
          </a:p>
        </p:txBody>
      </p:sp>
      <p:sp>
        <p:nvSpPr>
          <p:cNvPr id="374" name="Slide Number Placeholder 3">
            <a:extLst>
              <a:ext uri="{FF2B5EF4-FFF2-40B4-BE49-F238E27FC236}">
                <a16:creationId xmlns:a16="http://schemas.microsoft.com/office/drawing/2014/main" id="{ECF158C1-972F-43D0-8453-4720D4D5DD9F}"/>
              </a:ext>
            </a:extLst>
          </p:cNvPr>
          <p:cNvSpPr>
            <a:spLocks noGrp="1"/>
          </p:cNvSpPr>
          <p:nvPr>
            <p:ph type="sldNum" sz="quarter" idx="12"/>
          </p:nvPr>
        </p:nvSpPr>
        <p:spPr>
          <a:xfrm>
            <a:off x="11013739" y="6582714"/>
            <a:ext cx="1166972" cy="204838"/>
          </a:xfrm>
        </p:spPr>
        <p:txBody>
          <a:bodyPr/>
          <a:lstStyle/>
          <a:p>
            <a:r>
              <a:rPr lang="en-US" dirty="0"/>
              <a:t>L4 - </a:t>
            </a:r>
            <a:fld id="{FDED41F8-FC0F-4085-8150-313B6CF05213}" type="slidenum">
              <a:rPr lang="en-US" smtClean="0"/>
              <a:pPr/>
              <a:t>15</a:t>
            </a:fld>
            <a:endParaRPr lang="en-US" dirty="0"/>
          </a:p>
        </p:txBody>
      </p:sp>
    </p:spTree>
    <p:extLst>
      <p:ext uri="{BB962C8B-B14F-4D97-AF65-F5344CB8AC3E}">
        <p14:creationId xmlns:p14="http://schemas.microsoft.com/office/powerpoint/2010/main" val="16436268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COSO ERM Integrated Framework</a:t>
            </a:r>
          </a:p>
        </p:txBody>
      </p:sp>
      <p:pic>
        <p:nvPicPr>
          <p:cNvPr id="4" name="Picture 4" descr="RISK_CUBE"/>
          <p:cNvPicPr>
            <a:picLocks noGrp="1" noChangeAspect="1" noChangeArrowheads="1"/>
          </p:cNvPicPr>
          <p:nvPr>
            <p:ph idx="1"/>
          </p:nvPr>
        </p:nvPicPr>
        <p:blipFill>
          <a:blip r:embed="rId2" cstate="print"/>
          <a:srcRect/>
          <a:stretch>
            <a:fillRect/>
          </a:stretch>
        </p:blipFill>
        <p:spPr bwMode="auto">
          <a:xfrm>
            <a:off x="1214652" y="2043436"/>
            <a:ext cx="4612942" cy="4104627"/>
          </a:xfrm>
          <a:prstGeom prst="rect">
            <a:avLst/>
          </a:prstGeom>
          <a:noFill/>
        </p:spPr>
      </p:pic>
      <p:sp>
        <p:nvSpPr>
          <p:cNvPr id="6" name="Line Callout 3 (Accent Bar) 5"/>
          <p:cNvSpPr/>
          <p:nvPr/>
        </p:nvSpPr>
        <p:spPr>
          <a:xfrm>
            <a:off x="7453952" y="1709381"/>
            <a:ext cx="3860042" cy="2548719"/>
          </a:xfrm>
          <a:prstGeom prst="accentCallout3">
            <a:avLst>
              <a:gd name="adj1" fmla="val 18750"/>
              <a:gd name="adj2" fmla="val -8333"/>
              <a:gd name="adj3" fmla="val -7614"/>
              <a:gd name="adj4" fmla="val -20138"/>
              <a:gd name="adj5" fmla="val -9091"/>
              <a:gd name="adj6" fmla="val -118296"/>
              <a:gd name="adj7" fmla="val 9502"/>
              <a:gd name="adj8" fmla="val -124563"/>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000" dirty="0"/>
              <a:t>These are the high-level goals that are aligned with and support the institution’s mission.</a:t>
            </a:r>
          </a:p>
        </p:txBody>
      </p:sp>
      <p:sp>
        <p:nvSpPr>
          <p:cNvPr id="5" name="Slide Number Placeholder 3">
            <a:extLst>
              <a:ext uri="{FF2B5EF4-FFF2-40B4-BE49-F238E27FC236}">
                <a16:creationId xmlns:a16="http://schemas.microsoft.com/office/drawing/2014/main" id="{FC1FC51B-2BC1-4A1C-B850-4F07447A75B5}"/>
              </a:ext>
            </a:extLst>
          </p:cNvPr>
          <p:cNvSpPr>
            <a:spLocks noGrp="1"/>
          </p:cNvSpPr>
          <p:nvPr>
            <p:ph type="sldNum" sz="quarter" idx="12"/>
          </p:nvPr>
        </p:nvSpPr>
        <p:spPr>
          <a:xfrm>
            <a:off x="11013739" y="6582714"/>
            <a:ext cx="1166972" cy="204838"/>
          </a:xfrm>
        </p:spPr>
        <p:txBody>
          <a:bodyPr/>
          <a:lstStyle/>
          <a:p>
            <a:r>
              <a:rPr lang="en-US" dirty="0"/>
              <a:t>L4 - </a:t>
            </a:r>
            <a:fld id="{FDED41F8-FC0F-4085-8150-313B6CF05213}" type="slidenum">
              <a:rPr lang="en-US" smtClean="0"/>
              <a:pPr/>
              <a:t>16</a:t>
            </a:fld>
            <a:endParaRPr lang="en-US" dirty="0"/>
          </a:p>
        </p:txBody>
      </p:sp>
    </p:spTree>
    <p:extLst>
      <p:ext uri="{BB962C8B-B14F-4D97-AF65-F5344CB8AC3E}">
        <p14:creationId xmlns:p14="http://schemas.microsoft.com/office/powerpoint/2010/main" val="1518779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COSO ERM Integrated Framework</a:t>
            </a:r>
          </a:p>
        </p:txBody>
      </p:sp>
      <p:sp>
        <p:nvSpPr>
          <p:cNvPr id="7" name="Line Callout 3 (Accent Bar) 6"/>
          <p:cNvSpPr/>
          <p:nvPr/>
        </p:nvSpPr>
        <p:spPr>
          <a:xfrm>
            <a:off x="7494895" y="2125639"/>
            <a:ext cx="3668973" cy="2146110"/>
          </a:xfrm>
          <a:prstGeom prst="accentCallout3">
            <a:avLst>
              <a:gd name="adj1" fmla="val 18750"/>
              <a:gd name="adj2" fmla="val -8333"/>
              <a:gd name="adj3" fmla="val -22812"/>
              <a:gd name="adj4" fmla="val -20847"/>
              <a:gd name="adj5" fmla="val -23763"/>
              <a:gd name="adj6" fmla="val -99316"/>
              <a:gd name="adj7" fmla="val -10508"/>
              <a:gd name="adj8" fmla="val -104149"/>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400" dirty="0"/>
              <a:t>Relate to the ongoing management process and daily activities of the organization.</a:t>
            </a:r>
          </a:p>
        </p:txBody>
      </p:sp>
      <p:pic>
        <p:nvPicPr>
          <p:cNvPr id="8" name="Picture 4" descr="RISK_CUBE">
            <a:extLst>
              <a:ext uri="{FF2B5EF4-FFF2-40B4-BE49-F238E27FC236}">
                <a16:creationId xmlns:a16="http://schemas.microsoft.com/office/drawing/2014/main" id="{9F345540-1AB7-40F0-AC4A-FA2A239FAD03}"/>
              </a:ext>
            </a:extLst>
          </p:cNvPr>
          <p:cNvPicPr>
            <a:picLocks noChangeAspect="1" noChangeArrowheads="1"/>
          </p:cNvPicPr>
          <p:nvPr/>
        </p:nvPicPr>
        <p:blipFill>
          <a:blip r:embed="rId2" cstate="print"/>
          <a:srcRect/>
          <a:stretch>
            <a:fillRect/>
          </a:stretch>
        </p:blipFill>
        <p:spPr bwMode="auto">
          <a:xfrm>
            <a:off x="1214652" y="2043436"/>
            <a:ext cx="4612942" cy="4104627"/>
          </a:xfrm>
          <a:prstGeom prst="rect">
            <a:avLst/>
          </a:prstGeom>
          <a:noFill/>
        </p:spPr>
      </p:pic>
      <p:sp>
        <p:nvSpPr>
          <p:cNvPr id="9" name="Slide Number Placeholder 3">
            <a:extLst>
              <a:ext uri="{FF2B5EF4-FFF2-40B4-BE49-F238E27FC236}">
                <a16:creationId xmlns:a16="http://schemas.microsoft.com/office/drawing/2014/main" id="{324572E5-D9F7-4DC2-964C-C82492392A53}"/>
              </a:ext>
            </a:extLst>
          </p:cNvPr>
          <p:cNvSpPr>
            <a:spLocks noGrp="1"/>
          </p:cNvSpPr>
          <p:nvPr>
            <p:ph type="sldNum" sz="quarter" idx="12"/>
          </p:nvPr>
        </p:nvSpPr>
        <p:spPr>
          <a:xfrm>
            <a:off x="11013739" y="6582714"/>
            <a:ext cx="1166972" cy="204838"/>
          </a:xfrm>
        </p:spPr>
        <p:txBody>
          <a:bodyPr/>
          <a:lstStyle/>
          <a:p>
            <a:r>
              <a:rPr lang="en-US" dirty="0"/>
              <a:t>L4 - </a:t>
            </a:r>
            <a:fld id="{FDED41F8-FC0F-4085-8150-313B6CF05213}" type="slidenum">
              <a:rPr lang="en-US" smtClean="0"/>
              <a:pPr/>
              <a:t>17</a:t>
            </a:fld>
            <a:endParaRPr lang="en-US" dirty="0"/>
          </a:p>
        </p:txBody>
      </p:sp>
    </p:spTree>
    <p:extLst>
      <p:ext uri="{BB962C8B-B14F-4D97-AF65-F5344CB8AC3E}">
        <p14:creationId xmlns:p14="http://schemas.microsoft.com/office/powerpoint/2010/main" val="2584539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COSO ERM Integrated Framework</a:t>
            </a:r>
          </a:p>
        </p:txBody>
      </p:sp>
      <p:sp>
        <p:nvSpPr>
          <p:cNvPr id="8" name="Line Callout 3 (Accent Bar) 7"/>
          <p:cNvSpPr/>
          <p:nvPr/>
        </p:nvSpPr>
        <p:spPr>
          <a:xfrm>
            <a:off x="8122692" y="2739472"/>
            <a:ext cx="3352800" cy="2299964"/>
          </a:xfrm>
          <a:prstGeom prst="accentCallout3">
            <a:avLst>
              <a:gd name="adj1" fmla="val 18750"/>
              <a:gd name="adj2" fmla="val -8333"/>
              <a:gd name="adj3" fmla="val -57615"/>
              <a:gd name="adj4" fmla="val -20138"/>
              <a:gd name="adj5" fmla="val -58345"/>
              <a:gd name="adj6" fmla="val -98130"/>
              <a:gd name="adj7" fmla="val -36883"/>
              <a:gd name="adj8" fmla="val -106774"/>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400" dirty="0"/>
              <a:t>Relates to the protection of the organization’s assets and quality of financial reporting.</a:t>
            </a:r>
          </a:p>
        </p:txBody>
      </p:sp>
      <p:pic>
        <p:nvPicPr>
          <p:cNvPr id="10" name="Picture 4" descr="RISK_CUBE">
            <a:extLst>
              <a:ext uri="{FF2B5EF4-FFF2-40B4-BE49-F238E27FC236}">
                <a16:creationId xmlns:a16="http://schemas.microsoft.com/office/drawing/2014/main" id="{27F938B8-5781-4D5A-B1C6-FEBAE54E319C}"/>
              </a:ext>
            </a:extLst>
          </p:cNvPr>
          <p:cNvPicPr>
            <a:picLocks noChangeAspect="1" noChangeArrowheads="1"/>
          </p:cNvPicPr>
          <p:nvPr/>
        </p:nvPicPr>
        <p:blipFill>
          <a:blip r:embed="rId2" cstate="print"/>
          <a:srcRect/>
          <a:stretch>
            <a:fillRect/>
          </a:stretch>
        </p:blipFill>
        <p:spPr bwMode="auto">
          <a:xfrm>
            <a:off x="1214652" y="2043436"/>
            <a:ext cx="4612942" cy="4104627"/>
          </a:xfrm>
          <a:prstGeom prst="rect">
            <a:avLst/>
          </a:prstGeom>
          <a:noFill/>
        </p:spPr>
      </p:pic>
      <p:sp>
        <p:nvSpPr>
          <p:cNvPr id="11" name="Slide Number Placeholder 3">
            <a:extLst>
              <a:ext uri="{FF2B5EF4-FFF2-40B4-BE49-F238E27FC236}">
                <a16:creationId xmlns:a16="http://schemas.microsoft.com/office/drawing/2014/main" id="{32D147FF-C61E-4A95-8106-0183C6731C0B}"/>
              </a:ext>
            </a:extLst>
          </p:cNvPr>
          <p:cNvSpPr>
            <a:spLocks noGrp="1"/>
          </p:cNvSpPr>
          <p:nvPr>
            <p:ph type="sldNum" sz="quarter" idx="12"/>
          </p:nvPr>
        </p:nvSpPr>
        <p:spPr>
          <a:xfrm>
            <a:off x="11013739" y="6582714"/>
            <a:ext cx="1166972" cy="204838"/>
          </a:xfrm>
        </p:spPr>
        <p:txBody>
          <a:bodyPr/>
          <a:lstStyle/>
          <a:p>
            <a:r>
              <a:rPr lang="en-US" dirty="0"/>
              <a:t>L4 - </a:t>
            </a:r>
            <a:fld id="{FDED41F8-FC0F-4085-8150-313B6CF05213}" type="slidenum">
              <a:rPr lang="en-US" smtClean="0"/>
              <a:pPr/>
              <a:t>18</a:t>
            </a:fld>
            <a:endParaRPr lang="en-US" dirty="0"/>
          </a:p>
        </p:txBody>
      </p:sp>
    </p:spTree>
    <p:extLst>
      <p:ext uri="{BB962C8B-B14F-4D97-AF65-F5344CB8AC3E}">
        <p14:creationId xmlns:p14="http://schemas.microsoft.com/office/powerpoint/2010/main" val="3213870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COSO ERM Integrated Framework</a:t>
            </a:r>
          </a:p>
        </p:txBody>
      </p:sp>
      <p:sp>
        <p:nvSpPr>
          <p:cNvPr id="9" name="Line Callout 3 (Accent Bar) 8"/>
          <p:cNvSpPr/>
          <p:nvPr/>
        </p:nvSpPr>
        <p:spPr>
          <a:xfrm>
            <a:off x="7494894" y="3207224"/>
            <a:ext cx="3887337" cy="2384946"/>
          </a:xfrm>
          <a:prstGeom prst="accentCallout3">
            <a:avLst>
              <a:gd name="adj1" fmla="val 18750"/>
              <a:gd name="adj2" fmla="val -8333"/>
              <a:gd name="adj3" fmla="val -67364"/>
              <a:gd name="adj4" fmla="val -21191"/>
              <a:gd name="adj5" fmla="val -68492"/>
              <a:gd name="adj6" fmla="val -49248"/>
              <a:gd name="adj7" fmla="val -52566"/>
              <a:gd name="adj8" fmla="val -52504"/>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400" dirty="0"/>
              <a:t>Relates to the organization’s adherence to applicable laws and regulations.</a:t>
            </a:r>
          </a:p>
        </p:txBody>
      </p:sp>
      <p:pic>
        <p:nvPicPr>
          <p:cNvPr id="7" name="Picture 4" descr="RISK_CUBE">
            <a:extLst>
              <a:ext uri="{FF2B5EF4-FFF2-40B4-BE49-F238E27FC236}">
                <a16:creationId xmlns:a16="http://schemas.microsoft.com/office/drawing/2014/main" id="{14E2843E-00FD-4C29-85CB-98E467CD9889}"/>
              </a:ext>
            </a:extLst>
          </p:cNvPr>
          <p:cNvPicPr>
            <a:picLocks noChangeAspect="1" noChangeArrowheads="1"/>
          </p:cNvPicPr>
          <p:nvPr/>
        </p:nvPicPr>
        <p:blipFill>
          <a:blip r:embed="rId2" cstate="print"/>
          <a:srcRect/>
          <a:stretch>
            <a:fillRect/>
          </a:stretch>
        </p:blipFill>
        <p:spPr bwMode="auto">
          <a:xfrm>
            <a:off x="1214652" y="2043436"/>
            <a:ext cx="4612942" cy="4104627"/>
          </a:xfrm>
          <a:prstGeom prst="rect">
            <a:avLst/>
          </a:prstGeom>
          <a:noFill/>
        </p:spPr>
      </p:pic>
      <p:sp>
        <p:nvSpPr>
          <p:cNvPr id="8" name="Slide Number Placeholder 3">
            <a:extLst>
              <a:ext uri="{FF2B5EF4-FFF2-40B4-BE49-F238E27FC236}">
                <a16:creationId xmlns:a16="http://schemas.microsoft.com/office/drawing/2014/main" id="{BC675A23-70DA-4A64-BCE5-F8CAAD5581F0}"/>
              </a:ext>
            </a:extLst>
          </p:cNvPr>
          <p:cNvSpPr>
            <a:spLocks noGrp="1"/>
          </p:cNvSpPr>
          <p:nvPr>
            <p:ph type="sldNum" sz="quarter" idx="12"/>
          </p:nvPr>
        </p:nvSpPr>
        <p:spPr>
          <a:xfrm>
            <a:off x="11013739" y="6582714"/>
            <a:ext cx="1166972" cy="204838"/>
          </a:xfrm>
        </p:spPr>
        <p:txBody>
          <a:bodyPr/>
          <a:lstStyle/>
          <a:p>
            <a:r>
              <a:rPr lang="en-US" dirty="0"/>
              <a:t>L4 - </a:t>
            </a:r>
            <a:fld id="{FDED41F8-FC0F-4085-8150-313B6CF05213}" type="slidenum">
              <a:rPr lang="en-US" smtClean="0"/>
              <a:pPr/>
              <a:t>19</a:t>
            </a:fld>
            <a:endParaRPr lang="en-US" dirty="0"/>
          </a:p>
        </p:txBody>
      </p:sp>
    </p:spTree>
    <p:extLst>
      <p:ext uri="{BB962C8B-B14F-4D97-AF65-F5344CB8AC3E}">
        <p14:creationId xmlns:p14="http://schemas.microsoft.com/office/powerpoint/2010/main" val="34723423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COSO ERM Integrated Framework</a:t>
            </a:r>
          </a:p>
        </p:txBody>
      </p:sp>
      <p:pic>
        <p:nvPicPr>
          <p:cNvPr id="7" name="Picture 4" descr="RISK_CUBE">
            <a:extLst>
              <a:ext uri="{FF2B5EF4-FFF2-40B4-BE49-F238E27FC236}">
                <a16:creationId xmlns:a16="http://schemas.microsoft.com/office/drawing/2014/main" id="{5883F37E-DBA2-41EE-B937-1B6CD448565D}"/>
              </a:ext>
            </a:extLst>
          </p:cNvPr>
          <p:cNvPicPr>
            <a:picLocks noChangeAspect="1" noChangeArrowheads="1"/>
          </p:cNvPicPr>
          <p:nvPr/>
        </p:nvPicPr>
        <p:blipFill>
          <a:blip r:embed="rId2" cstate="print"/>
          <a:srcRect/>
          <a:stretch>
            <a:fillRect/>
          </a:stretch>
        </p:blipFill>
        <p:spPr bwMode="auto">
          <a:xfrm>
            <a:off x="1214652" y="2043436"/>
            <a:ext cx="4612942" cy="4104627"/>
          </a:xfrm>
          <a:prstGeom prst="rect">
            <a:avLst/>
          </a:prstGeom>
          <a:noFill/>
        </p:spPr>
      </p:pic>
      <p:sp>
        <p:nvSpPr>
          <p:cNvPr id="5" name="Rectangular Callout 4"/>
          <p:cNvSpPr/>
          <p:nvPr/>
        </p:nvSpPr>
        <p:spPr>
          <a:xfrm>
            <a:off x="7792873" y="2043436"/>
            <a:ext cx="3794076" cy="3879692"/>
          </a:xfrm>
          <a:prstGeom prst="wedgeRectCallout">
            <a:avLst>
              <a:gd name="adj1" fmla="val -142738"/>
              <a:gd name="adj2" fmla="val -24693"/>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400" dirty="0"/>
              <a:t>The Internal Environment relates to the general culture, values and environment in which an organization or entity operates (e.g. – Tone at the top)</a:t>
            </a:r>
          </a:p>
        </p:txBody>
      </p:sp>
      <p:sp>
        <p:nvSpPr>
          <p:cNvPr id="8" name="Slide Number Placeholder 3">
            <a:extLst>
              <a:ext uri="{FF2B5EF4-FFF2-40B4-BE49-F238E27FC236}">
                <a16:creationId xmlns:a16="http://schemas.microsoft.com/office/drawing/2014/main" id="{F827D288-8633-4737-BB42-EED84A2AF492}"/>
              </a:ext>
            </a:extLst>
          </p:cNvPr>
          <p:cNvSpPr>
            <a:spLocks noGrp="1"/>
          </p:cNvSpPr>
          <p:nvPr>
            <p:ph type="sldNum" sz="quarter" idx="12"/>
          </p:nvPr>
        </p:nvSpPr>
        <p:spPr>
          <a:xfrm>
            <a:off x="11013739" y="6582714"/>
            <a:ext cx="1166972" cy="204838"/>
          </a:xfrm>
        </p:spPr>
        <p:txBody>
          <a:bodyPr/>
          <a:lstStyle/>
          <a:p>
            <a:r>
              <a:rPr lang="en-US" dirty="0"/>
              <a:t>L4 - </a:t>
            </a:r>
            <a:fld id="{FDED41F8-FC0F-4085-8150-313B6CF05213}" type="slidenum">
              <a:rPr lang="en-US" smtClean="0"/>
              <a:pPr/>
              <a:t>20</a:t>
            </a:fld>
            <a:endParaRPr lang="en-US" dirty="0"/>
          </a:p>
        </p:txBody>
      </p:sp>
    </p:spTree>
    <p:extLst>
      <p:ext uri="{BB962C8B-B14F-4D97-AF65-F5344CB8AC3E}">
        <p14:creationId xmlns:p14="http://schemas.microsoft.com/office/powerpoint/2010/main" val="3173622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RISK_CUBE">
            <a:extLst>
              <a:ext uri="{FF2B5EF4-FFF2-40B4-BE49-F238E27FC236}">
                <a16:creationId xmlns:a16="http://schemas.microsoft.com/office/drawing/2014/main" id="{48FF4E8D-FAD1-4478-A560-CFF6ACFAC421}"/>
              </a:ext>
            </a:extLst>
          </p:cNvPr>
          <p:cNvPicPr>
            <a:picLocks noChangeAspect="1" noChangeArrowheads="1"/>
          </p:cNvPicPr>
          <p:nvPr/>
        </p:nvPicPr>
        <p:blipFill>
          <a:blip r:embed="rId2" cstate="print"/>
          <a:srcRect/>
          <a:stretch>
            <a:fillRect/>
          </a:stretch>
        </p:blipFill>
        <p:spPr bwMode="auto">
          <a:xfrm>
            <a:off x="1214652" y="2043436"/>
            <a:ext cx="4612942" cy="4104627"/>
          </a:xfrm>
          <a:prstGeom prst="rect">
            <a:avLst/>
          </a:prstGeom>
          <a:noFill/>
        </p:spPr>
      </p:pic>
      <p:sp>
        <p:nvSpPr>
          <p:cNvPr id="2" name="Title 1"/>
          <p:cNvSpPr>
            <a:spLocks noGrp="1"/>
          </p:cNvSpPr>
          <p:nvPr>
            <p:ph type="title"/>
          </p:nvPr>
        </p:nvSpPr>
        <p:spPr/>
        <p:txBody>
          <a:bodyPr/>
          <a:lstStyle/>
          <a:p>
            <a:r>
              <a:rPr lang="en-US" dirty="0"/>
              <a:t>COSO ERM Integrated Framework</a:t>
            </a:r>
          </a:p>
        </p:txBody>
      </p:sp>
      <p:sp>
        <p:nvSpPr>
          <p:cNvPr id="6" name="Rectangular Callout 5"/>
          <p:cNvSpPr/>
          <p:nvPr/>
        </p:nvSpPr>
        <p:spPr>
          <a:xfrm>
            <a:off x="6939839" y="1384395"/>
            <a:ext cx="4337711" cy="2696286"/>
          </a:xfrm>
          <a:prstGeom prst="wedgeRectCallout">
            <a:avLst>
              <a:gd name="adj1" fmla="val -117574"/>
              <a:gd name="adj2" fmla="val 27266"/>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400" dirty="0"/>
              <a:t>Objective Setting relates to the process management uses to set its strategic goals and objectives.  Establishes the organization’s risk appetite and risk tolerance.</a:t>
            </a:r>
          </a:p>
        </p:txBody>
      </p:sp>
      <p:sp>
        <p:nvSpPr>
          <p:cNvPr id="8" name="Slide Number Placeholder 3">
            <a:extLst>
              <a:ext uri="{FF2B5EF4-FFF2-40B4-BE49-F238E27FC236}">
                <a16:creationId xmlns:a16="http://schemas.microsoft.com/office/drawing/2014/main" id="{5DBECF42-FB90-4CE6-AFE5-7E857AAEAB6E}"/>
              </a:ext>
            </a:extLst>
          </p:cNvPr>
          <p:cNvSpPr>
            <a:spLocks noGrp="1"/>
          </p:cNvSpPr>
          <p:nvPr>
            <p:ph type="sldNum" sz="quarter" idx="12"/>
          </p:nvPr>
        </p:nvSpPr>
        <p:spPr>
          <a:xfrm>
            <a:off x="11013739" y="6582714"/>
            <a:ext cx="1166972" cy="204838"/>
          </a:xfrm>
        </p:spPr>
        <p:txBody>
          <a:bodyPr/>
          <a:lstStyle/>
          <a:p>
            <a:r>
              <a:rPr lang="en-US" dirty="0"/>
              <a:t>L4 - </a:t>
            </a:r>
            <a:fld id="{FDED41F8-FC0F-4085-8150-313B6CF05213}" type="slidenum">
              <a:rPr lang="en-US" smtClean="0"/>
              <a:pPr/>
              <a:t>21</a:t>
            </a:fld>
            <a:endParaRPr lang="en-US" dirty="0"/>
          </a:p>
        </p:txBody>
      </p:sp>
      <p:sp>
        <p:nvSpPr>
          <p:cNvPr id="10" name="TextBox 9">
            <a:extLst>
              <a:ext uri="{FF2B5EF4-FFF2-40B4-BE49-F238E27FC236}">
                <a16:creationId xmlns:a16="http://schemas.microsoft.com/office/drawing/2014/main" id="{E08B8F38-83D6-4E5B-ADA0-690FF5FE87D0}"/>
              </a:ext>
            </a:extLst>
          </p:cNvPr>
          <p:cNvSpPr txBox="1"/>
          <p:nvPr/>
        </p:nvSpPr>
        <p:spPr>
          <a:xfrm>
            <a:off x="5945782" y="4492166"/>
            <a:ext cx="5973353" cy="923330"/>
          </a:xfrm>
          <a:prstGeom prst="rect">
            <a:avLst/>
          </a:prstGeom>
          <a:noFill/>
        </p:spPr>
        <p:txBody>
          <a:bodyPr wrap="square">
            <a:spAutoFit/>
          </a:bodyPr>
          <a:lstStyle/>
          <a:p>
            <a:r>
              <a:rPr lang="en-US" b="1" dirty="0">
                <a:solidFill>
                  <a:srgbClr val="FF0000"/>
                </a:solidFill>
              </a:rPr>
              <a:t>Risk Appetite</a:t>
            </a:r>
            <a:r>
              <a:rPr lang="en-US" dirty="0"/>
              <a:t> is the amount of risk, on a broad level, that an</a:t>
            </a:r>
          </a:p>
          <a:p>
            <a:r>
              <a:rPr lang="en-US" dirty="0"/>
              <a:t>enterprise and its individual managers are willing to accept in their pursuit of value.</a:t>
            </a:r>
          </a:p>
        </p:txBody>
      </p:sp>
      <p:sp>
        <p:nvSpPr>
          <p:cNvPr id="12" name="TextBox 11">
            <a:extLst>
              <a:ext uri="{FF2B5EF4-FFF2-40B4-BE49-F238E27FC236}">
                <a16:creationId xmlns:a16="http://schemas.microsoft.com/office/drawing/2014/main" id="{186F2ECA-E19A-4972-905A-1BFD4DE5C05B}"/>
              </a:ext>
            </a:extLst>
          </p:cNvPr>
          <p:cNvSpPr txBox="1"/>
          <p:nvPr/>
        </p:nvSpPr>
        <p:spPr>
          <a:xfrm>
            <a:off x="5945782" y="5428531"/>
            <a:ext cx="5973353" cy="923330"/>
          </a:xfrm>
          <a:prstGeom prst="rect">
            <a:avLst/>
          </a:prstGeom>
          <a:noFill/>
        </p:spPr>
        <p:txBody>
          <a:bodyPr wrap="square">
            <a:spAutoFit/>
          </a:bodyPr>
          <a:lstStyle/>
          <a:p>
            <a:r>
              <a:rPr lang="en-US" b="1" dirty="0">
                <a:solidFill>
                  <a:schemeClr val="accent5">
                    <a:lumMod val="75000"/>
                  </a:schemeClr>
                </a:solidFill>
              </a:rPr>
              <a:t>Risk tolerance </a:t>
            </a:r>
            <a:r>
              <a:rPr lang="en-US" dirty="0"/>
              <a:t>sets the acceptable minimum and maximum variation levels for a company, business unit, individual initiative, or specific risk category.</a:t>
            </a:r>
          </a:p>
        </p:txBody>
      </p:sp>
    </p:spTree>
    <p:extLst>
      <p:ext uri="{BB962C8B-B14F-4D97-AF65-F5344CB8AC3E}">
        <p14:creationId xmlns:p14="http://schemas.microsoft.com/office/powerpoint/2010/main" val="401938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RISK_CUBE">
            <a:extLst>
              <a:ext uri="{FF2B5EF4-FFF2-40B4-BE49-F238E27FC236}">
                <a16:creationId xmlns:a16="http://schemas.microsoft.com/office/drawing/2014/main" id="{F7822DF9-4652-4557-8B57-BC86321391AD}"/>
              </a:ext>
            </a:extLst>
          </p:cNvPr>
          <p:cNvPicPr>
            <a:picLocks noChangeAspect="1" noChangeArrowheads="1"/>
          </p:cNvPicPr>
          <p:nvPr/>
        </p:nvPicPr>
        <p:blipFill>
          <a:blip r:embed="rId2" cstate="print"/>
          <a:srcRect/>
          <a:stretch>
            <a:fillRect/>
          </a:stretch>
        </p:blipFill>
        <p:spPr bwMode="auto">
          <a:xfrm>
            <a:off x="1214652" y="2043436"/>
            <a:ext cx="4612942" cy="4104627"/>
          </a:xfrm>
          <a:prstGeom prst="rect">
            <a:avLst/>
          </a:prstGeom>
          <a:noFill/>
        </p:spPr>
      </p:pic>
      <p:sp>
        <p:nvSpPr>
          <p:cNvPr id="2" name="Title 1"/>
          <p:cNvSpPr>
            <a:spLocks noGrp="1"/>
          </p:cNvSpPr>
          <p:nvPr>
            <p:ph type="title"/>
          </p:nvPr>
        </p:nvSpPr>
        <p:spPr/>
        <p:txBody>
          <a:bodyPr/>
          <a:lstStyle/>
          <a:p>
            <a:r>
              <a:rPr lang="en-US" dirty="0"/>
              <a:t>COSO ERM Integrated Framework</a:t>
            </a:r>
          </a:p>
        </p:txBody>
      </p:sp>
      <p:sp>
        <p:nvSpPr>
          <p:cNvPr id="7" name="Rectangular Callout 6"/>
          <p:cNvSpPr/>
          <p:nvPr/>
        </p:nvSpPr>
        <p:spPr>
          <a:xfrm>
            <a:off x="7076317" y="1828800"/>
            <a:ext cx="4347948" cy="3962400"/>
          </a:xfrm>
          <a:prstGeom prst="wedgeRectCallout">
            <a:avLst>
              <a:gd name="adj1" fmla="val -118652"/>
              <a:gd name="adj2" fmla="val 1555"/>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400" dirty="0"/>
              <a:t>Event Identification is the process by which an organization identifies events that influence strategy and objectives or could affect an organization’s ability to achieve its objectives.</a:t>
            </a:r>
          </a:p>
        </p:txBody>
      </p:sp>
      <p:sp>
        <p:nvSpPr>
          <p:cNvPr id="9" name="Slide Number Placeholder 3">
            <a:extLst>
              <a:ext uri="{FF2B5EF4-FFF2-40B4-BE49-F238E27FC236}">
                <a16:creationId xmlns:a16="http://schemas.microsoft.com/office/drawing/2014/main" id="{03C05DE6-988E-4BD9-B6A2-D6B61C164519}"/>
              </a:ext>
            </a:extLst>
          </p:cNvPr>
          <p:cNvSpPr>
            <a:spLocks noGrp="1"/>
          </p:cNvSpPr>
          <p:nvPr>
            <p:ph type="sldNum" sz="quarter" idx="12"/>
          </p:nvPr>
        </p:nvSpPr>
        <p:spPr>
          <a:xfrm>
            <a:off x="11013739" y="6582714"/>
            <a:ext cx="1166972" cy="204838"/>
          </a:xfrm>
        </p:spPr>
        <p:txBody>
          <a:bodyPr/>
          <a:lstStyle/>
          <a:p>
            <a:r>
              <a:rPr lang="en-US" dirty="0"/>
              <a:t>L4 - </a:t>
            </a:r>
            <a:fld id="{FDED41F8-FC0F-4085-8150-313B6CF05213}" type="slidenum">
              <a:rPr lang="en-US" smtClean="0"/>
              <a:pPr/>
              <a:t>22</a:t>
            </a:fld>
            <a:endParaRPr lang="en-US" dirty="0"/>
          </a:p>
        </p:txBody>
      </p:sp>
    </p:spTree>
    <p:extLst>
      <p:ext uri="{BB962C8B-B14F-4D97-AF65-F5344CB8AC3E}">
        <p14:creationId xmlns:p14="http://schemas.microsoft.com/office/powerpoint/2010/main" val="19317111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COSO ERM Integrated Framework</a:t>
            </a:r>
          </a:p>
        </p:txBody>
      </p:sp>
      <p:pic>
        <p:nvPicPr>
          <p:cNvPr id="7" name="Picture 4" descr="RISK_CUBE">
            <a:extLst>
              <a:ext uri="{FF2B5EF4-FFF2-40B4-BE49-F238E27FC236}">
                <a16:creationId xmlns:a16="http://schemas.microsoft.com/office/drawing/2014/main" id="{DFAB4F98-1D66-42FA-A194-33A97D5D31BE}"/>
              </a:ext>
            </a:extLst>
          </p:cNvPr>
          <p:cNvPicPr>
            <a:picLocks noChangeAspect="1" noChangeArrowheads="1"/>
          </p:cNvPicPr>
          <p:nvPr/>
        </p:nvPicPr>
        <p:blipFill>
          <a:blip r:embed="rId2" cstate="print"/>
          <a:srcRect/>
          <a:stretch>
            <a:fillRect/>
          </a:stretch>
        </p:blipFill>
        <p:spPr bwMode="auto">
          <a:xfrm>
            <a:off x="1214652" y="2043436"/>
            <a:ext cx="4612942" cy="4104627"/>
          </a:xfrm>
          <a:prstGeom prst="rect">
            <a:avLst/>
          </a:prstGeom>
          <a:noFill/>
        </p:spPr>
      </p:pic>
      <p:sp>
        <p:nvSpPr>
          <p:cNvPr id="8" name="Rectangular Callout 7"/>
          <p:cNvSpPr/>
          <p:nvPr/>
        </p:nvSpPr>
        <p:spPr>
          <a:xfrm>
            <a:off x="6629399" y="2438400"/>
            <a:ext cx="4848367" cy="3352800"/>
          </a:xfrm>
          <a:prstGeom prst="wedgeRectCallout">
            <a:avLst>
              <a:gd name="adj1" fmla="val -101872"/>
              <a:gd name="adj2" fmla="val 4247"/>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400" dirty="0"/>
              <a:t>Risk Assessment relates to the organization’s process of evaluating the impact and likelihood of events and prioritizing related risks.</a:t>
            </a:r>
          </a:p>
        </p:txBody>
      </p:sp>
      <p:sp>
        <p:nvSpPr>
          <p:cNvPr id="9" name="Slide Number Placeholder 3">
            <a:extLst>
              <a:ext uri="{FF2B5EF4-FFF2-40B4-BE49-F238E27FC236}">
                <a16:creationId xmlns:a16="http://schemas.microsoft.com/office/drawing/2014/main" id="{5230E657-7366-4225-B4AF-678C691E6DED}"/>
              </a:ext>
            </a:extLst>
          </p:cNvPr>
          <p:cNvSpPr>
            <a:spLocks noGrp="1"/>
          </p:cNvSpPr>
          <p:nvPr>
            <p:ph type="sldNum" sz="quarter" idx="12"/>
          </p:nvPr>
        </p:nvSpPr>
        <p:spPr>
          <a:xfrm>
            <a:off x="11013739" y="6582714"/>
            <a:ext cx="1166972" cy="204838"/>
          </a:xfrm>
        </p:spPr>
        <p:txBody>
          <a:bodyPr/>
          <a:lstStyle/>
          <a:p>
            <a:r>
              <a:rPr lang="en-US" dirty="0"/>
              <a:t>L4 - </a:t>
            </a:r>
            <a:fld id="{FDED41F8-FC0F-4085-8150-313B6CF05213}" type="slidenum">
              <a:rPr lang="en-US" smtClean="0"/>
              <a:pPr/>
              <a:t>23</a:t>
            </a:fld>
            <a:endParaRPr lang="en-US" dirty="0"/>
          </a:p>
        </p:txBody>
      </p:sp>
    </p:spTree>
    <p:extLst>
      <p:ext uri="{BB962C8B-B14F-4D97-AF65-F5344CB8AC3E}">
        <p14:creationId xmlns:p14="http://schemas.microsoft.com/office/powerpoint/2010/main" val="1398566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COSO ERM Integrated Framework</a:t>
            </a:r>
          </a:p>
        </p:txBody>
      </p:sp>
      <p:pic>
        <p:nvPicPr>
          <p:cNvPr id="7" name="Picture 4" descr="RISK_CUBE">
            <a:extLst>
              <a:ext uri="{FF2B5EF4-FFF2-40B4-BE49-F238E27FC236}">
                <a16:creationId xmlns:a16="http://schemas.microsoft.com/office/drawing/2014/main" id="{52C7F6F5-2F6D-4662-93B4-93FA2F04AA84}"/>
              </a:ext>
            </a:extLst>
          </p:cNvPr>
          <p:cNvPicPr>
            <a:picLocks noGrp="1" noChangeAspect="1" noChangeArrowheads="1"/>
          </p:cNvPicPr>
          <p:nvPr>
            <p:ph idx="1"/>
          </p:nvPr>
        </p:nvPicPr>
        <p:blipFill>
          <a:blip r:embed="rId2" cstate="print"/>
          <a:srcRect/>
          <a:stretch>
            <a:fillRect/>
          </a:stretch>
        </p:blipFill>
        <p:spPr bwMode="auto">
          <a:xfrm>
            <a:off x="1214652" y="2043436"/>
            <a:ext cx="4612942" cy="4104627"/>
          </a:xfrm>
          <a:prstGeom prst="rect">
            <a:avLst/>
          </a:prstGeom>
          <a:noFill/>
        </p:spPr>
      </p:pic>
      <p:sp>
        <p:nvSpPr>
          <p:cNvPr id="9" name="Rectangular Callout 8"/>
          <p:cNvSpPr/>
          <p:nvPr/>
        </p:nvSpPr>
        <p:spPr>
          <a:xfrm>
            <a:off x="6629400" y="2043436"/>
            <a:ext cx="4612942" cy="3747764"/>
          </a:xfrm>
          <a:prstGeom prst="wedgeRectCallout">
            <a:avLst>
              <a:gd name="adj1" fmla="val -107238"/>
              <a:gd name="adj2" fmla="val 19715"/>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400" dirty="0"/>
              <a:t>Risk Response relates to determining how management will respond to the risks an organization faces.  Will they avoid the risk, share the risk, or mitigate the risk through updated practices and policies.</a:t>
            </a:r>
          </a:p>
        </p:txBody>
      </p:sp>
      <p:sp>
        <p:nvSpPr>
          <p:cNvPr id="8" name="Slide Number Placeholder 3">
            <a:extLst>
              <a:ext uri="{FF2B5EF4-FFF2-40B4-BE49-F238E27FC236}">
                <a16:creationId xmlns:a16="http://schemas.microsoft.com/office/drawing/2014/main" id="{0F3CE148-1CF2-4387-9EC2-51BA84A10D8F}"/>
              </a:ext>
            </a:extLst>
          </p:cNvPr>
          <p:cNvSpPr>
            <a:spLocks noGrp="1"/>
          </p:cNvSpPr>
          <p:nvPr>
            <p:ph type="sldNum" sz="quarter" idx="12"/>
          </p:nvPr>
        </p:nvSpPr>
        <p:spPr>
          <a:xfrm>
            <a:off x="11013739" y="6582714"/>
            <a:ext cx="1166972" cy="204838"/>
          </a:xfrm>
        </p:spPr>
        <p:txBody>
          <a:bodyPr/>
          <a:lstStyle/>
          <a:p>
            <a:r>
              <a:rPr lang="en-US" dirty="0"/>
              <a:t>L4 - </a:t>
            </a:r>
            <a:fld id="{FDED41F8-FC0F-4085-8150-313B6CF05213}" type="slidenum">
              <a:rPr lang="en-US" smtClean="0"/>
              <a:pPr/>
              <a:t>24</a:t>
            </a:fld>
            <a:endParaRPr lang="en-US" dirty="0"/>
          </a:p>
        </p:txBody>
      </p:sp>
    </p:spTree>
    <p:extLst>
      <p:ext uri="{BB962C8B-B14F-4D97-AF65-F5344CB8AC3E}">
        <p14:creationId xmlns:p14="http://schemas.microsoft.com/office/powerpoint/2010/main" val="3290363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COSO ERM Integrated Framework</a:t>
            </a:r>
          </a:p>
        </p:txBody>
      </p:sp>
      <p:pic>
        <p:nvPicPr>
          <p:cNvPr id="7" name="Picture 4" descr="RISK_CUBE">
            <a:extLst>
              <a:ext uri="{FF2B5EF4-FFF2-40B4-BE49-F238E27FC236}">
                <a16:creationId xmlns:a16="http://schemas.microsoft.com/office/drawing/2014/main" id="{684D3E1C-425E-4D76-9121-1BF733A4DB58}"/>
              </a:ext>
            </a:extLst>
          </p:cNvPr>
          <p:cNvPicPr>
            <a:picLocks noGrp="1" noChangeAspect="1" noChangeArrowheads="1"/>
          </p:cNvPicPr>
          <p:nvPr>
            <p:ph idx="1"/>
          </p:nvPr>
        </p:nvPicPr>
        <p:blipFill>
          <a:blip r:embed="rId2" cstate="print"/>
          <a:srcRect/>
          <a:stretch>
            <a:fillRect/>
          </a:stretch>
        </p:blipFill>
        <p:spPr bwMode="auto">
          <a:xfrm>
            <a:off x="1214652" y="2043436"/>
            <a:ext cx="4612942" cy="4104627"/>
          </a:xfrm>
          <a:prstGeom prst="rect">
            <a:avLst/>
          </a:prstGeom>
          <a:noFill/>
        </p:spPr>
      </p:pic>
      <p:sp>
        <p:nvSpPr>
          <p:cNvPr id="10" name="Rectangular Callout 9"/>
          <p:cNvSpPr/>
          <p:nvPr/>
        </p:nvSpPr>
        <p:spPr>
          <a:xfrm>
            <a:off x="7884994" y="2288275"/>
            <a:ext cx="3797490" cy="3352800"/>
          </a:xfrm>
          <a:prstGeom prst="wedgeRectCallout">
            <a:avLst>
              <a:gd name="adj1" fmla="val -148649"/>
              <a:gd name="adj2" fmla="val 34777"/>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400" dirty="0"/>
              <a:t>Control Activities represent policies and procedures that an institution implements to address the risks the organization chooses to accept.</a:t>
            </a:r>
          </a:p>
        </p:txBody>
      </p:sp>
      <p:sp>
        <p:nvSpPr>
          <p:cNvPr id="8" name="Slide Number Placeholder 3">
            <a:extLst>
              <a:ext uri="{FF2B5EF4-FFF2-40B4-BE49-F238E27FC236}">
                <a16:creationId xmlns:a16="http://schemas.microsoft.com/office/drawing/2014/main" id="{CFA7FE97-73B5-4312-BED4-95DE28C27440}"/>
              </a:ext>
            </a:extLst>
          </p:cNvPr>
          <p:cNvSpPr>
            <a:spLocks noGrp="1"/>
          </p:cNvSpPr>
          <p:nvPr>
            <p:ph type="sldNum" sz="quarter" idx="12"/>
          </p:nvPr>
        </p:nvSpPr>
        <p:spPr>
          <a:xfrm>
            <a:off x="11013739" y="6582714"/>
            <a:ext cx="1166972" cy="204838"/>
          </a:xfrm>
        </p:spPr>
        <p:txBody>
          <a:bodyPr/>
          <a:lstStyle/>
          <a:p>
            <a:r>
              <a:rPr lang="en-US" dirty="0"/>
              <a:t>L4 - </a:t>
            </a:r>
            <a:fld id="{FDED41F8-FC0F-4085-8150-313B6CF05213}" type="slidenum">
              <a:rPr lang="en-US" smtClean="0"/>
              <a:pPr/>
              <a:t>25</a:t>
            </a:fld>
            <a:endParaRPr lang="en-US" dirty="0"/>
          </a:p>
        </p:txBody>
      </p:sp>
    </p:spTree>
    <p:extLst>
      <p:ext uri="{BB962C8B-B14F-4D97-AF65-F5344CB8AC3E}">
        <p14:creationId xmlns:p14="http://schemas.microsoft.com/office/powerpoint/2010/main" val="3860771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COSO ERM Integrated Framework</a:t>
            </a:r>
          </a:p>
        </p:txBody>
      </p:sp>
      <p:pic>
        <p:nvPicPr>
          <p:cNvPr id="7" name="Picture 4" descr="RISK_CUBE">
            <a:extLst>
              <a:ext uri="{FF2B5EF4-FFF2-40B4-BE49-F238E27FC236}">
                <a16:creationId xmlns:a16="http://schemas.microsoft.com/office/drawing/2014/main" id="{4884CDCE-7D67-47BD-A5F1-45275E456163}"/>
              </a:ext>
            </a:extLst>
          </p:cNvPr>
          <p:cNvPicPr>
            <a:picLocks noGrp="1" noChangeAspect="1" noChangeArrowheads="1"/>
          </p:cNvPicPr>
          <p:nvPr>
            <p:ph idx="1"/>
          </p:nvPr>
        </p:nvPicPr>
        <p:blipFill>
          <a:blip r:embed="rId2" cstate="print"/>
          <a:srcRect/>
          <a:stretch>
            <a:fillRect/>
          </a:stretch>
        </p:blipFill>
        <p:spPr bwMode="auto">
          <a:xfrm>
            <a:off x="1214652" y="2043436"/>
            <a:ext cx="4612942" cy="4104627"/>
          </a:xfrm>
          <a:prstGeom prst="rect">
            <a:avLst/>
          </a:prstGeom>
          <a:noFill/>
        </p:spPr>
      </p:pic>
      <p:sp>
        <p:nvSpPr>
          <p:cNvPr id="11" name="Rectangular Callout 10"/>
          <p:cNvSpPr/>
          <p:nvPr/>
        </p:nvSpPr>
        <p:spPr>
          <a:xfrm>
            <a:off x="6629399" y="2438400"/>
            <a:ext cx="4766481" cy="3352800"/>
          </a:xfrm>
          <a:prstGeom prst="wedgeRectCallout">
            <a:avLst>
              <a:gd name="adj1" fmla="val -95074"/>
              <a:gd name="adj2" fmla="val 41289"/>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400" dirty="0"/>
              <a:t>Information and Communication relate to those practices that ensure that the right information is communicated at the right time to the right people.</a:t>
            </a:r>
          </a:p>
        </p:txBody>
      </p:sp>
      <p:sp>
        <p:nvSpPr>
          <p:cNvPr id="8" name="Slide Number Placeholder 3">
            <a:extLst>
              <a:ext uri="{FF2B5EF4-FFF2-40B4-BE49-F238E27FC236}">
                <a16:creationId xmlns:a16="http://schemas.microsoft.com/office/drawing/2014/main" id="{186B803C-4A58-48F7-813D-F8C09E97F217}"/>
              </a:ext>
            </a:extLst>
          </p:cNvPr>
          <p:cNvSpPr>
            <a:spLocks noGrp="1"/>
          </p:cNvSpPr>
          <p:nvPr>
            <p:ph type="sldNum" sz="quarter" idx="12"/>
          </p:nvPr>
        </p:nvSpPr>
        <p:spPr>
          <a:xfrm>
            <a:off x="11013739" y="6582714"/>
            <a:ext cx="1166972" cy="204838"/>
          </a:xfrm>
        </p:spPr>
        <p:txBody>
          <a:bodyPr/>
          <a:lstStyle/>
          <a:p>
            <a:r>
              <a:rPr lang="en-US" dirty="0"/>
              <a:t>L4 - </a:t>
            </a:r>
            <a:fld id="{FDED41F8-FC0F-4085-8150-313B6CF05213}" type="slidenum">
              <a:rPr lang="en-US" smtClean="0"/>
              <a:pPr/>
              <a:t>26</a:t>
            </a:fld>
            <a:endParaRPr lang="en-US" dirty="0"/>
          </a:p>
        </p:txBody>
      </p:sp>
    </p:spTree>
    <p:extLst>
      <p:ext uri="{BB962C8B-B14F-4D97-AF65-F5344CB8AC3E}">
        <p14:creationId xmlns:p14="http://schemas.microsoft.com/office/powerpoint/2010/main" val="1924610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COSO ERM Integrated Framework</a:t>
            </a:r>
          </a:p>
        </p:txBody>
      </p:sp>
      <p:pic>
        <p:nvPicPr>
          <p:cNvPr id="7" name="Picture 4" descr="RISK_CUBE">
            <a:extLst>
              <a:ext uri="{FF2B5EF4-FFF2-40B4-BE49-F238E27FC236}">
                <a16:creationId xmlns:a16="http://schemas.microsoft.com/office/drawing/2014/main" id="{70B161C4-9B75-4960-A637-C43452A13C89}"/>
              </a:ext>
            </a:extLst>
          </p:cNvPr>
          <p:cNvPicPr>
            <a:picLocks noGrp="1" noChangeAspect="1" noChangeArrowheads="1"/>
          </p:cNvPicPr>
          <p:nvPr>
            <p:ph idx="1"/>
          </p:nvPr>
        </p:nvPicPr>
        <p:blipFill>
          <a:blip r:embed="rId2" cstate="print"/>
          <a:srcRect/>
          <a:stretch>
            <a:fillRect/>
          </a:stretch>
        </p:blipFill>
        <p:spPr bwMode="auto">
          <a:xfrm>
            <a:off x="1214652" y="2043436"/>
            <a:ext cx="4612942" cy="4104627"/>
          </a:xfrm>
          <a:prstGeom prst="rect">
            <a:avLst/>
          </a:prstGeom>
          <a:noFill/>
        </p:spPr>
      </p:pic>
      <p:sp>
        <p:nvSpPr>
          <p:cNvPr id="12" name="Rectangular Callout 11"/>
          <p:cNvSpPr/>
          <p:nvPr/>
        </p:nvSpPr>
        <p:spPr>
          <a:xfrm>
            <a:off x="6629400" y="2156346"/>
            <a:ext cx="4347948" cy="3634854"/>
          </a:xfrm>
          <a:prstGeom prst="wedgeRectCallout">
            <a:avLst>
              <a:gd name="adj1" fmla="val -99191"/>
              <a:gd name="adj2" fmla="val 53059"/>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400" dirty="0"/>
              <a:t>Monitoring consists of ongoing evaluations to ensure controls are functioning as designed and taking corrective action to enhance control activities if needed.</a:t>
            </a:r>
          </a:p>
        </p:txBody>
      </p:sp>
      <p:sp>
        <p:nvSpPr>
          <p:cNvPr id="8" name="Slide Number Placeholder 3">
            <a:extLst>
              <a:ext uri="{FF2B5EF4-FFF2-40B4-BE49-F238E27FC236}">
                <a16:creationId xmlns:a16="http://schemas.microsoft.com/office/drawing/2014/main" id="{F113CB88-B0E8-4280-8512-6628A6213131}"/>
              </a:ext>
            </a:extLst>
          </p:cNvPr>
          <p:cNvSpPr>
            <a:spLocks noGrp="1"/>
          </p:cNvSpPr>
          <p:nvPr>
            <p:ph type="sldNum" sz="quarter" idx="12"/>
          </p:nvPr>
        </p:nvSpPr>
        <p:spPr>
          <a:xfrm>
            <a:off x="11013739" y="6582714"/>
            <a:ext cx="1166972" cy="204838"/>
          </a:xfrm>
        </p:spPr>
        <p:txBody>
          <a:bodyPr/>
          <a:lstStyle/>
          <a:p>
            <a:r>
              <a:rPr lang="en-US" dirty="0"/>
              <a:t>L4 - </a:t>
            </a:r>
            <a:fld id="{FDED41F8-FC0F-4085-8150-313B6CF05213}" type="slidenum">
              <a:rPr lang="en-US" smtClean="0"/>
              <a:pPr/>
              <a:t>27</a:t>
            </a:fld>
            <a:endParaRPr lang="en-US" dirty="0"/>
          </a:p>
        </p:txBody>
      </p:sp>
    </p:spTree>
    <p:extLst>
      <p:ext uri="{BB962C8B-B14F-4D97-AF65-F5344CB8AC3E}">
        <p14:creationId xmlns:p14="http://schemas.microsoft.com/office/powerpoint/2010/main" val="14683332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7695" y="382977"/>
            <a:ext cx="9212334" cy="1054242"/>
          </a:xfrm>
        </p:spPr>
        <p:txBody>
          <a:bodyPr/>
          <a:lstStyle/>
          <a:p>
            <a:r>
              <a:rPr lang="en-US" dirty="0"/>
              <a:t>COSO ERM Integrated Framework</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328894333"/>
              </p:ext>
            </p:extLst>
          </p:nvPr>
        </p:nvGraphicFramePr>
        <p:xfrm>
          <a:off x="2334397" y="4997871"/>
          <a:ext cx="9319511" cy="18310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Left Bracket 6"/>
          <p:cNvSpPr/>
          <p:nvPr/>
        </p:nvSpPr>
        <p:spPr>
          <a:xfrm rot="5400000">
            <a:off x="2826852" y="4955132"/>
            <a:ext cx="231478" cy="761997"/>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9" name="Left Bracket 8"/>
          <p:cNvSpPr/>
          <p:nvPr/>
        </p:nvSpPr>
        <p:spPr>
          <a:xfrm rot="5400000">
            <a:off x="5748713" y="4494040"/>
            <a:ext cx="237270" cy="1706908"/>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0" name="Left Bracket 9"/>
          <p:cNvSpPr/>
          <p:nvPr/>
        </p:nvSpPr>
        <p:spPr>
          <a:xfrm rot="5400000">
            <a:off x="7498069" y="4859142"/>
            <a:ext cx="220218" cy="933861"/>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1" name="Left Bracket 10"/>
          <p:cNvSpPr/>
          <p:nvPr/>
        </p:nvSpPr>
        <p:spPr>
          <a:xfrm rot="5400000">
            <a:off x="10786825" y="4859030"/>
            <a:ext cx="220223" cy="988758"/>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15" name="Straight Connector 14"/>
          <p:cNvCxnSpPr>
            <a:cxnSpLocks/>
          </p:cNvCxnSpPr>
          <p:nvPr/>
        </p:nvCxnSpPr>
        <p:spPr>
          <a:xfrm flipV="1">
            <a:off x="10917942" y="2126715"/>
            <a:ext cx="11944" cy="3108960"/>
          </a:xfrm>
          <a:prstGeom prst="line">
            <a:avLst/>
          </a:prstGeom>
        </p:spPr>
        <p:style>
          <a:lnRef idx="2">
            <a:schemeClr val="accent1"/>
          </a:lnRef>
          <a:fillRef idx="0">
            <a:schemeClr val="accent1"/>
          </a:fillRef>
          <a:effectRef idx="1">
            <a:schemeClr val="accent1"/>
          </a:effectRef>
          <a:fontRef idx="minor">
            <a:schemeClr val="tx1"/>
          </a:fontRef>
        </p:style>
      </p:cxnSp>
      <p:cxnSp>
        <p:nvCxnSpPr>
          <p:cNvPr id="16" name="Straight Connector 15"/>
          <p:cNvCxnSpPr>
            <a:cxnSpLocks/>
          </p:cNvCxnSpPr>
          <p:nvPr/>
        </p:nvCxnSpPr>
        <p:spPr>
          <a:xfrm flipV="1">
            <a:off x="7636099" y="3933416"/>
            <a:ext cx="5058" cy="1268375"/>
          </a:xfrm>
          <a:prstGeom prst="line">
            <a:avLst/>
          </a:prstGeom>
        </p:spPr>
        <p:style>
          <a:lnRef idx="2">
            <a:schemeClr val="accent1"/>
          </a:lnRef>
          <a:fillRef idx="0">
            <a:schemeClr val="accent1"/>
          </a:fillRef>
          <a:effectRef idx="1">
            <a:schemeClr val="accent1"/>
          </a:effectRef>
          <a:fontRef idx="minor">
            <a:schemeClr val="tx1"/>
          </a:fontRef>
        </p:style>
      </p:cxnSp>
      <p:cxnSp>
        <p:nvCxnSpPr>
          <p:cNvPr id="17" name="Straight Connector 16"/>
          <p:cNvCxnSpPr>
            <a:cxnSpLocks/>
          </p:cNvCxnSpPr>
          <p:nvPr/>
        </p:nvCxnSpPr>
        <p:spPr>
          <a:xfrm flipV="1">
            <a:off x="5809357" y="4448098"/>
            <a:ext cx="20616" cy="783636"/>
          </a:xfrm>
          <a:prstGeom prst="line">
            <a:avLst/>
          </a:prstGeom>
        </p:spPr>
        <p:style>
          <a:lnRef idx="2">
            <a:schemeClr val="accent1"/>
          </a:lnRef>
          <a:fillRef idx="0">
            <a:schemeClr val="accent1"/>
          </a:fillRef>
          <a:effectRef idx="1">
            <a:schemeClr val="accent1"/>
          </a:effectRef>
          <a:fontRef idx="minor">
            <a:schemeClr val="tx1"/>
          </a:fontRef>
        </p:style>
      </p:cxnSp>
      <p:sp>
        <p:nvSpPr>
          <p:cNvPr id="21" name="TextBox 20"/>
          <p:cNvSpPr txBox="1"/>
          <p:nvPr/>
        </p:nvSpPr>
        <p:spPr>
          <a:xfrm>
            <a:off x="2373334" y="4465807"/>
            <a:ext cx="1121137" cy="461665"/>
          </a:xfrm>
          <a:prstGeom prst="rect">
            <a:avLst/>
          </a:prstGeom>
          <a:noFill/>
        </p:spPr>
        <p:txBody>
          <a:bodyPr wrap="square" rtlCol="0">
            <a:spAutoFit/>
          </a:bodyPr>
          <a:lstStyle/>
          <a:p>
            <a:pPr algn="ctr"/>
            <a:r>
              <a:rPr lang="en-US" sz="2400" dirty="0"/>
              <a:t>Culture</a:t>
            </a:r>
          </a:p>
        </p:txBody>
      </p:sp>
      <p:sp>
        <p:nvSpPr>
          <p:cNvPr id="22" name="TextBox 21"/>
          <p:cNvSpPr txBox="1"/>
          <p:nvPr/>
        </p:nvSpPr>
        <p:spPr>
          <a:xfrm>
            <a:off x="4886916" y="3629466"/>
            <a:ext cx="1932145" cy="830997"/>
          </a:xfrm>
          <a:prstGeom prst="rect">
            <a:avLst/>
          </a:prstGeom>
          <a:noFill/>
        </p:spPr>
        <p:txBody>
          <a:bodyPr wrap="square" rtlCol="0">
            <a:spAutoFit/>
          </a:bodyPr>
          <a:lstStyle/>
          <a:p>
            <a:pPr algn="ctr"/>
            <a:r>
              <a:rPr lang="en-US" sz="2400" dirty="0"/>
              <a:t>Identify  and prioritize risks</a:t>
            </a:r>
          </a:p>
        </p:txBody>
      </p:sp>
      <p:sp>
        <p:nvSpPr>
          <p:cNvPr id="23" name="TextBox 22"/>
          <p:cNvSpPr txBox="1"/>
          <p:nvPr/>
        </p:nvSpPr>
        <p:spPr>
          <a:xfrm>
            <a:off x="6836370" y="3121302"/>
            <a:ext cx="1638299" cy="830997"/>
          </a:xfrm>
          <a:prstGeom prst="rect">
            <a:avLst/>
          </a:prstGeom>
          <a:noFill/>
        </p:spPr>
        <p:txBody>
          <a:bodyPr wrap="square" rtlCol="0">
            <a:spAutoFit/>
          </a:bodyPr>
          <a:lstStyle/>
          <a:p>
            <a:pPr algn="ctr"/>
            <a:r>
              <a:rPr lang="en-US" sz="2400" dirty="0"/>
              <a:t>Evaluate options</a:t>
            </a:r>
          </a:p>
        </p:txBody>
      </p:sp>
      <p:sp>
        <p:nvSpPr>
          <p:cNvPr id="24" name="TextBox 23"/>
          <p:cNvSpPr txBox="1"/>
          <p:nvPr/>
        </p:nvSpPr>
        <p:spPr>
          <a:xfrm>
            <a:off x="10001823" y="1304812"/>
            <a:ext cx="1878217" cy="830997"/>
          </a:xfrm>
          <a:prstGeom prst="rect">
            <a:avLst/>
          </a:prstGeom>
          <a:noFill/>
        </p:spPr>
        <p:txBody>
          <a:bodyPr wrap="square" rtlCol="0">
            <a:spAutoFit/>
          </a:bodyPr>
          <a:lstStyle/>
          <a:p>
            <a:pPr algn="ctr"/>
            <a:r>
              <a:rPr lang="en-US" sz="2400" dirty="0"/>
              <a:t>Evaluate Performance</a:t>
            </a:r>
          </a:p>
        </p:txBody>
      </p:sp>
      <p:pic>
        <p:nvPicPr>
          <p:cNvPr id="26" name="Content Placeholder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59000" y="1785513"/>
            <a:ext cx="2724572" cy="2527797"/>
          </a:xfrm>
          <a:prstGeom prst="rect">
            <a:avLst/>
          </a:prstGeom>
        </p:spPr>
      </p:pic>
      <p:sp>
        <p:nvSpPr>
          <p:cNvPr id="20" name="Left Bracket 19"/>
          <p:cNvSpPr/>
          <p:nvPr/>
        </p:nvSpPr>
        <p:spPr>
          <a:xfrm rot="5400000">
            <a:off x="4008392" y="4955132"/>
            <a:ext cx="231478" cy="761997"/>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27" name="Straight Connector 26"/>
          <p:cNvCxnSpPr>
            <a:cxnSpLocks/>
          </p:cNvCxnSpPr>
          <p:nvPr/>
        </p:nvCxnSpPr>
        <p:spPr>
          <a:xfrm flipV="1">
            <a:off x="4124131" y="4588858"/>
            <a:ext cx="0" cy="640080"/>
          </a:xfrm>
          <a:prstGeom prst="line">
            <a:avLst/>
          </a:prstGeom>
        </p:spPr>
        <p:style>
          <a:lnRef idx="2">
            <a:schemeClr val="accent1"/>
          </a:lnRef>
          <a:fillRef idx="0">
            <a:schemeClr val="accent1"/>
          </a:fillRef>
          <a:effectRef idx="1">
            <a:schemeClr val="accent1"/>
          </a:effectRef>
          <a:fontRef idx="minor">
            <a:schemeClr val="tx1"/>
          </a:fontRef>
        </p:style>
      </p:cxnSp>
      <p:sp>
        <p:nvSpPr>
          <p:cNvPr id="28" name="TextBox 27"/>
          <p:cNvSpPr txBox="1"/>
          <p:nvPr/>
        </p:nvSpPr>
        <p:spPr>
          <a:xfrm>
            <a:off x="3564649" y="3788780"/>
            <a:ext cx="1121137" cy="830997"/>
          </a:xfrm>
          <a:prstGeom prst="rect">
            <a:avLst/>
          </a:prstGeom>
          <a:noFill/>
        </p:spPr>
        <p:txBody>
          <a:bodyPr wrap="square" rtlCol="0">
            <a:spAutoFit/>
          </a:bodyPr>
          <a:lstStyle/>
          <a:p>
            <a:pPr algn="ctr"/>
            <a:r>
              <a:rPr lang="en-US" sz="2400" dirty="0"/>
              <a:t>Goal setting</a:t>
            </a:r>
          </a:p>
        </p:txBody>
      </p:sp>
      <p:sp>
        <p:nvSpPr>
          <p:cNvPr id="35" name="Left Bracket 34"/>
          <p:cNvSpPr/>
          <p:nvPr/>
        </p:nvSpPr>
        <p:spPr>
          <a:xfrm rot="5400000">
            <a:off x="8611731" y="4968504"/>
            <a:ext cx="231478" cy="761997"/>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36" name="Straight Connector 35"/>
          <p:cNvCxnSpPr>
            <a:cxnSpLocks/>
          </p:cNvCxnSpPr>
          <p:nvPr/>
        </p:nvCxnSpPr>
        <p:spPr>
          <a:xfrm flipV="1">
            <a:off x="8727470" y="3664588"/>
            <a:ext cx="4965" cy="1554480"/>
          </a:xfrm>
          <a:prstGeom prst="line">
            <a:avLst/>
          </a:prstGeom>
        </p:spPr>
        <p:style>
          <a:lnRef idx="2">
            <a:schemeClr val="accent1"/>
          </a:lnRef>
          <a:fillRef idx="0">
            <a:schemeClr val="accent1"/>
          </a:fillRef>
          <a:effectRef idx="1">
            <a:schemeClr val="accent1"/>
          </a:effectRef>
          <a:fontRef idx="minor">
            <a:schemeClr val="tx1"/>
          </a:fontRef>
        </p:style>
      </p:cxnSp>
      <p:sp>
        <p:nvSpPr>
          <p:cNvPr id="37" name="TextBox 36"/>
          <p:cNvSpPr txBox="1"/>
          <p:nvPr/>
        </p:nvSpPr>
        <p:spPr>
          <a:xfrm>
            <a:off x="8066265" y="2540692"/>
            <a:ext cx="1328806" cy="1200329"/>
          </a:xfrm>
          <a:prstGeom prst="rect">
            <a:avLst/>
          </a:prstGeom>
          <a:noFill/>
        </p:spPr>
        <p:txBody>
          <a:bodyPr wrap="square" rtlCol="0">
            <a:spAutoFit/>
          </a:bodyPr>
          <a:lstStyle/>
          <a:p>
            <a:pPr algn="ctr"/>
            <a:r>
              <a:rPr lang="en-US" sz="2400" dirty="0"/>
              <a:t>Confirm next steps</a:t>
            </a:r>
          </a:p>
        </p:txBody>
      </p:sp>
      <p:sp>
        <p:nvSpPr>
          <p:cNvPr id="38" name="Left Bracket 37"/>
          <p:cNvSpPr/>
          <p:nvPr/>
        </p:nvSpPr>
        <p:spPr>
          <a:xfrm rot="5400000">
            <a:off x="9628194" y="4960607"/>
            <a:ext cx="231478" cy="761997"/>
          </a:xfrm>
          <a:prstGeom prst="leftBracket">
            <a:avLst/>
          </a:prstGeom>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39" name="Straight Connector 38"/>
          <p:cNvCxnSpPr>
            <a:cxnSpLocks/>
          </p:cNvCxnSpPr>
          <p:nvPr/>
        </p:nvCxnSpPr>
        <p:spPr>
          <a:xfrm flipV="1">
            <a:off x="9717807" y="2479219"/>
            <a:ext cx="44778" cy="2743200"/>
          </a:xfrm>
          <a:prstGeom prst="line">
            <a:avLst/>
          </a:prstGeom>
        </p:spPr>
        <p:style>
          <a:lnRef idx="2">
            <a:schemeClr val="accent1"/>
          </a:lnRef>
          <a:fillRef idx="0">
            <a:schemeClr val="accent1"/>
          </a:fillRef>
          <a:effectRef idx="1">
            <a:schemeClr val="accent1"/>
          </a:effectRef>
          <a:fontRef idx="minor">
            <a:schemeClr val="tx1"/>
          </a:fontRef>
        </p:style>
      </p:cxnSp>
      <p:sp>
        <p:nvSpPr>
          <p:cNvPr id="40" name="TextBox 39"/>
          <p:cNvSpPr txBox="1"/>
          <p:nvPr/>
        </p:nvSpPr>
        <p:spPr>
          <a:xfrm>
            <a:off x="8955703" y="2082053"/>
            <a:ext cx="1612916" cy="461665"/>
          </a:xfrm>
          <a:prstGeom prst="rect">
            <a:avLst/>
          </a:prstGeom>
          <a:noFill/>
        </p:spPr>
        <p:txBody>
          <a:bodyPr wrap="square" rtlCol="0">
            <a:spAutoFit/>
          </a:bodyPr>
          <a:lstStyle/>
          <a:p>
            <a:pPr algn="ctr"/>
            <a:r>
              <a:rPr lang="en-US" sz="2400" dirty="0"/>
              <a:t>Implement</a:t>
            </a:r>
          </a:p>
        </p:txBody>
      </p:sp>
      <p:cxnSp>
        <p:nvCxnSpPr>
          <p:cNvPr id="49" name="Straight Connector 48"/>
          <p:cNvCxnSpPr>
            <a:cxnSpLocks/>
          </p:cNvCxnSpPr>
          <p:nvPr/>
        </p:nvCxnSpPr>
        <p:spPr>
          <a:xfrm flipV="1">
            <a:off x="2913531" y="4864697"/>
            <a:ext cx="0" cy="365760"/>
          </a:xfrm>
          <a:prstGeom prst="line">
            <a:avLst/>
          </a:prstGeom>
        </p:spPr>
        <p:style>
          <a:lnRef idx="2">
            <a:schemeClr val="accent1"/>
          </a:lnRef>
          <a:fillRef idx="0">
            <a:schemeClr val="accent1"/>
          </a:fillRef>
          <a:effectRef idx="1">
            <a:schemeClr val="accent1"/>
          </a:effectRef>
          <a:fontRef idx="minor">
            <a:schemeClr val="tx1"/>
          </a:fontRef>
        </p:style>
      </p:cxnSp>
      <p:sp>
        <p:nvSpPr>
          <p:cNvPr id="30" name="Slide Number Placeholder 3">
            <a:extLst>
              <a:ext uri="{FF2B5EF4-FFF2-40B4-BE49-F238E27FC236}">
                <a16:creationId xmlns:a16="http://schemas.microsoft.com/office/drawing/2014/main" id="{73CB5310-A722-477B-AA74-03A77F41D716}"/>
              </a:ext>
            </a:extLst>
          </p:cNvPr>
          <p:cNvSpPr>
            <a:spLocks noGrp="1"/>
          </p:cNvSpPr>
          <p:nvPr>
            <p:ph type="sldNum" sz="quarter" idx="12"/>
          </p:nvPr>
        </p:nvSpPr>
        <p:spPr>
          <a:xfrm>
            <a:off x="11013739" y="6582714"/>
            <a:ext cx="1166972" cy="204838"/>
          </a:xfrm>
        </p:spPr>
        <p:txBody>
          <a:bodyPr/>
          <a:lstStyle/>
          <a:p>
            <a:r>
              <a:rPr lang="en-US" dirty="0"/>
              <a:t>L4 - </a:t>
            </a:r>
            <a:fld id="{FDED41F8-FC0F-4085-8150-313B6CF05213}" type="slidenum">
              <a:rPr lang="en-US" smtClean="0"/>
              <a:pPr/>
              <a:t>28</a:t>
            </a:fld>
            <a:endParaRPr lang="en-US" dirty="0"/>
          </a:p>
        </p:txBody>
      </p:sp>
    </p:spTree>
    <p:extLst>
      <p:ext uri="{BB962C8B-B14F-4D97-AF65-F5344CB8AC3E}">
        <p14:creationId xmlns:p14="http://schemas.microsoft.com/office/powerpoint/2010/main" val="3741133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fade">
                                      <p:cBhvr>
                                        <p:cTn id="19" dur="1000"/>
                                        <p:tgtEl>
                                          <p:spTgt spid="49"/>
                                        </p:tgtEl>
                                      </p:cBhvr>
                                    </p:animEffect>
                                    <p:anim calcmode="lin" valueType="num">
                                      <p:cBhvr>
                                        <p:cTn id="20" dur="1000" fill="hold"/>
                                        <p:tgtEl>
                                          <p:spTgt spid="49"/>
                                        </p:tgtEl>
                                        <p:attrNameLst>
                                          <p:attrName>ppt_x</p:attrName>
                                        </p:attrNameLst>
                                      </p:cBhvr>
                                      <p:tavLst>
                                        <p:tav tm="0">
                                          <p:val>
                                            <p:strVal val="#ppt_x"/>
                                          </p:val>
                                        </p:tav>
                                        <p:tav tm="100000">
                                          <p:val>
                                            <p:strVal val="#ppt_x"/>
                                          </p:val>
                                        </p:tav>
                                      </p:tavLst>
                                    </p:anim>
                                    <p:anim calcmode="lin" valueType="num">
                                      <p:cBhvr>
                                        <p:cTn id="21" dur="1000" fill="hold"/>
                                        <p:tgtEl>
                                          <p:spTgt spid="49"/>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1000"/>
                                        <p:tgtEl>
                                          <p:spTgt spid="21"/>
                                        </p:tgtEl>
                                      </p:cBhvr>
                                    </p:animEffect>
                                    <p:anim calcmode="lin" valueType="num">
                                      <p:cBhvr>
                                        <p:cTn id="25" dur="1000" fill="hold"/>
                                        <p:tgtEl>
                                          <p:spTgt spid="21"/>
                                        </p:tgtEl>
                                        <p:attrNameLst>
                                          <p:attrName>ppt_x</p:attrName>
                                        </p:attrNameLst>
                                      </p:cBhvr>
                                      <p:tavLst>
                                        <p:tav tm="0">
                                          <p:val>
                                            <p:strVal val="#ppt_x"/>
                                          </p:val>
                                        </p:tav>
                                        <p:tav tm="100000">
                                          <p:val>
                                            <p:strVal val="#ppt_x"/>
                                          </p:val>
                                        </p:tav>
                                      </p:tavLst>
                                    </p:anim>
                                    <p:anim calcmode="lin" valueType="num">
                                      <p:cBhvr>
                                        <p:cTn id="26"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1000"/>
                                        <p:tgtEl>
                                          <p:spTgt spid="28"/>
                                        </p:tgtEl>
                                      </p:cBhvr>
                                    </p:animEffect>
                                    <p:anim calcmode="lin" valueType="num">
                                      <p:cBhvr>
                                        <p:cTn id="32" dur="1000" fill="hold"/>
                                        <p:tgtEl>
                                          <p:spTgt spid="28"/>
                                        </p:tgtEl>
                                        <p:attrNameLst>
                                          <p:attrName>ppt_x</p:attrName>
                                        </p:attrNameLst>
                                      </p:cBhvr>
                                      <p:tavLst>
                                        <p:tav tm="0">
                                          <p:val>
                                            <p:strVal val="#ppt_x"/>
                                          </p:val>
                                        </p:tav>
                                        <p:tav tm="100000">
                                          <p:val>
                                            <p:strVal val="#ppt_x"/>
                                          </p:val>
                                        </p:tav>
                                      </p:tavLst>
                                    </p:anim>
                                    <p:anim calcmode="lin" valueType="num">
                                      <p:cBhvr>
                                        <p:cTn id="33" dur="1000" fill="hold"/>
                                        <p:tgtEl>
                                          <p:spTgt spid="28"/>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1000"/>
                                        <p:tgtEl>
                                          <p:spTgt spid="27"/>
                                        </p:tgtEl>
                                      </p:cBhvr>
                                    </p:animEffect>
                                    <p:anim calcmode="lin" valueType="num">
                                      <p:cBhvr>
                                        <p:cTn id="37" dur="1000" fill="hold"/>
                                        <p:tgtEl>
                                          <p:spTgt spid="27"/>
                                        </p:tgtEl>
                                        <p:attrNameLst>
                                          <p:attrName>ppt_x</p:attrName>
                                        </p:attrNameLst>
                                      </p:cBhvr>
                                      <p:tavLst>
                                        <p:tav tm="0">
                                          <p:val>
                                            <p:strVal val="#ppt_x"/>
                                          </p:val>
                                        </p:tav>
                                        <p:tav tm="100000">
                                          <p:val>
                                            <p:strVal val="#ppt_x"/>
                                          </p:val>
                                        </p:tav>
                                      </p:tavLst>
                                    </p:anim>
                                    <p:anim calcmode="lin" valueType="num">
                                      <p:cBhvr>
                                        <p:cTn id="38" dur="1000" fill="hold"/>
                                        <p:tgtEl>
                                          <p:spTgt spid="27"/>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1000"/>
                                        <p:tgtEl>
                                          <p:spTgt spid="20"/>
                                        </p:tgtEl>
                                      </p:cBhvr>
                                    </p:animEffect>
                                    <p:anim calcmode="lin" valueType="num">
                                      <p:cBhvr>
                                        <p:cTn id="42" dur="1000" fill="hold"/>
                                        <p:tgtEl>
                                          <p:spTgt spid="20"/>
                                        </p:tgtEl>
                                        <p:attrNameLst>
                                          <p:attrName>ppt_x</p:attrName>
                                        </p:attrNameLst>
                                      </p:cBhvr>
                                      <p:tavLst>
                                        <p:tav tm="0">
                                          <p:val>
                                            <p:strVal val="#ppt_x"/>
                                          </p:val>
                                        </p:tav>
                                        <p:tav tm="100000">
                                          <p:val>
                                            <p:strVal val="#ppt_x"/>
                                          </p:val>
                                        </p:tav>
                                      </p:tavLst>
                                    </p:anim>
                                    <p:anim calcmode="lin" valueType="num">
                                      <p:cBhvr>
                                        <p:cTn id="4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1000"/>
                                        <p:tgtEl>
                                          <p:spTgt spid="22"/>
                                        </p:tgtEl>
                                      </p:cBhvr>
                                    </p:animEffect>
                                    <p:anim calcmode="lin" valueType="num">
                                      <p:cBhvr>
                                        <p:cTn id="49" dur="1000" fill="hold"/>
                                        <p:tgtEl>
                                          <p:spTgt spid="22"/>
                                        </p:tgtEl>
                                        <p:attrNameLst>
                                          <p:attrName>ppt_x</p:attrName>
                                        </p:attrNameLst>
                                      </p:cBhvr>
                                      <p:tavLst>
                                        <p:tav tm="0">
                                          <p:val>
                                            <p:strVal val="#ppt_x"/>
                                          </p:val>
                                        </p:tav>
                                        <p:tav tm="100000">
                                          <p:val>
                                            <p:strVal val="#ppt_x"/>
                                          </p:val>
                                        </p:tav>
                                      </p:tavLst>
                                    </p:anim>
                                    <p:anim calcmode="lin" valueType="num">
                                      <p:cBhvr>
                                        <p:cTn id="50" dur="1000" fill="hold"/>
                                        <p:tgtEl>
                                          <p:spTgt spid="22"/>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fade">
                                      <p:cBhvr>
                                        <p:cTn id="53" dur="1000"/>
                                        <p:tgtEl>
                                          <p:spTgt spid="17"/>
                                        </p:tgtEl>
                                      </p:cBhvr>
                                    </p:animEffect>
                                    <p:anim calcmode="lin" valueType="num">
                                      <p:cBhvr>
                                        <p:cTn id="54" dur="1000" fill="hold"/>
                                        <p:tgtEl>
                                          <p:spTgt spid="17"/>
                                        </p:tgtEl>
                                        <p:attrNameLst>
                                          <p:attrName>ppt_x</p:attrName>
                                        </p:attrNameLst>
                                      </p:cBhvr>
                                      <p:tavLst>
                                        <p:tav tm="0">
                                          <p:val>
                                            <p:strVal val="#ppt_x"/>
                                          </p:val>
                                        </p:tav>
                                        <p:tav tm="100000">
                                          <p:val>
                                            <p:strVal val="#ppt_x"/>
                                          </p:val>
                                        </p:tav>
                                      </p:tavLst>
                                    </p:anim>
                                    <p:anim calcmode="lin" valueType="num">
                                      <p:cBhvr>
                                        <p:cTn id="55" dur="1000" fill="hold"/>
                                        <p:tgtEl>
                                          <p:spTgt spid="17"/>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fade">
                                      <p:cBhvr>
                                        <p:cTn id="58" dur="1000"/>
                                        <p:tgtEl>
                                          <p:spTgt spid="9"/>
                                        </p:tgtEl>
                                      </p:cBhvr>
                                    </p:animEffect>
                                    <p:anim calcmode="lin" valueType="num">
                                      <p:cBhvr>
                                        <p:cTn id="59" dur="1000" fill="hold"/>
                                        <p:tgtEl>
                                          <p:spTgt spid="9"/>
                                        </p:tgtEl>
                                        <p:attrNameLst>
                                          <p:attrName>ppt_x</p:attrName>
                                        </p:attrNameLst>
                                      </p:cBhvr>
                                      <p:tavLst>
                                        <p:tav tm="0">
                                          <p:val>
                                            <p:strVal val="#ppt_x"/>
                                          </p:val>
                                        </p:tav>
                                        <p:tav tm="100000">
                                          <p:val>
                                            <p:strVal val="#ppt_x"/>
                                          </p:val>
                                        </p:tav>
                                      </p:tavLst>
                                    </p:anim>
                                    <p:anim calcmode="lin" valueType="num">
                                      <p:cBhvr>
                                        <p:cTn id="6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42" presetClass="entr" presetSubtype="0" fill="hold" grpId="0" nodeType="clickEffect">
                                  <p:stCondLst>
                                    <p:cond delay="0"/>
                                  </p:stCondLst>
                                  <p:childTnLst>
                                    <p:set>
                                      <p:cBhvr>
                                        <p:cTn id="64" dur="1" fill="hold">
                                          <p:stCondLst>
                                            <p:cond delay="0"/>
                                          </p:stCondLst>
                                        </p:cTn>
                                        <p:tgtEl>
                                          <p:spTgt spid="23"/>
                                        </p:tgtEl>
                                        <p:attrNameLst>
                                          <p:attrName>style.visibility</p:attrName>
                                        </p:attrNameLst>
                                      </p:cBhvr>
                                      <p:to>
                                        <p:strVal val="visible"/>
                                      </p:to>
                                    </p:set>
                                    <p:animEffect transition="in" filter="fade">
                                      <p:cBhvr>
                                        <p:cTn id="65" dur="1000"/>
                                        <p:tgtEl>
                                          <p:spTgt spid="23"/>
                                        </p:tgtEl>
                                      </p:cBhvr>
                                    </p:animEffect>
                                    <p:anim calcmode="lin" valueType="num">
                                      <p:cBhvr>
                                        <p:cTn id="66" dur="1000" fill="hold"/>
                                        <p:tgtEl>
                                          <p:spTgt spid="23"/>
                                        </p:tgtEl>
                                        <p:attrNameLst>
                                          <p:attrName>ppt_x</p:attrName>
                                        </p:attrNameLst>
                                      </p:cBhvr>
                                      <p:tavLst>
                                        <p:tav tm="0">
                                          <p:val>
                                            <p:strVal val="#ppt_x"/>
                                          </p:val>
                                        </p:tav>
                                        <p:tav tm="100000">
                                          <p:val>
                                            <p:strVal val="#ppt_x"/>
                                          </p:val>
                                        </p:tav>
                                      </p:tavLst>
                                    </p:anim>
                                    <p:anim calcmode="lin" valueType="num">
                                      <p:cBhvr>
                                        <p:cTn id="67" dur="1000" fill="hold"/>
                                        <p:tgtEl>
                                          <p:spTgt spid="23"/>
                                        </p:tgtEl>
                                        <p:attrNameLst>
                                          <p:attrName>ppt_y</p:attrName>
                                        </p:attrNameLst>
                                      </p:cBhvr>
                                      <p:tavLst>
                                        <p:tav tm="0">
                                          <p:val>
                                            <p:strVal val="#ppt_y+.1"/>
                                          </p:val>
                                        </p:tav>
                                        <p:tav tm="100000">
                                          <p:val>
                                            <p:strVal val="#ppt_y"/>
                                          </p:val>
                                        </p:tav>
                                      </p:tavLst>
                                    </p:anim>
                                  </p:childTnLst>
                                </p:cTn>
                              </p:par>
                              <p:par>
                                <p:cTn id="68" presetID="42" presetClass="entr" presetSubtype="0" fill="hold" nodeType="with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fade">
                                      <p:cBhvr>
                                        <p:cTn id="70" dur="1000"/>
                                        <p:tgtEl>
                                          <p:spTgt spid="16"/>
                                        </p:tgtEl>
                                      </p:cBhvr>
                                    </p:animEffect>
                                    <p:anim calcmode="lin" valueType="num">
                                      <p:cBhvr>
                                        <p:cTn id="71" dur="1000" fill="hold"/>
                                        <p:tgtEl>
                                          <p:spTgt spid="16"/>
                                        </p:tgtEl>
                                        <p:attrNameLst>
                                          <p:attrName>ppt_x</p:attrName>
                                        </p:attrNameLst>
                                      </p:cBhvr>
                                      <p:tavLst>
                                        <p:tav tm="0">
                                          <p:val>
                                            <p:strVal val="#ppt_x"/>
                                          </p:val>
                                        </p:tav>
                                        <p:tav tm="100000">
                                          <p:val>
                                            <p:strVal val="#ppt_x"/>
                                          </p:val>
                                        </p:tav>
                                      </p:tavLst>
                                    </p:anim>
                                    <p:anim calcmode="lin" valueType="num">
                                      <p:cBhvr>
                                        <p:cTn id="72" dur="1000" fill="hold"/>
                                        <p:tgtEl>
                                          <p:spTgt spid="16"/>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10"/>
                                        </p:tgtEl>
                                        <p:attrNameLst>
                                          <p:attrName>style.visibility</p:attrName>
                                        </p:attrNameLst>
                                      </p:cBhvr>
                                      <p:to>
                                        <p:strVal val="visible"/>
                                      </p:to>
                                    </p:set>
                                    <p:animEffect transition="in" filter="fade">
                                      <p:cBhvr>
                                        <p:cTn id="75" dur="1000"/>
                                        <p:tgtEl>
                                          <p:spTgt spid="10"/>
                                        </p:tgtEl>
                                      </p:cBhvr>
                                    </p:animEffect>
                                    <p:anim calcmode="lin" valueType="num">
                                      <p:cBhvr>
                                        <p:cTn id="76" dur="1000" fill="hold"/>
                                        <p:tgtEl>
                                          <p:spTgt spid="10"/>
                                        </p:tgtEl>
                                        <p:attrNameLst>
                                          <p:attrName>ppt_x</p:attrName>
                                        </p:attrNameLst>
                                      </p:cBhvr>
                                      <p:tavLst>
                                        <p:tav tm="0">
                                          <p:val>
                                            <p:strVal val="#ppt_x"/>
                                          </p:val>
                                        </p:tav>
                                        <p:tav tm="100000">
                                          <p:val>
                                            <p:strVal val="#ppt_x"/>
                                          </p:val>
                                        </p:tav>
                                      </p:tavLst>
                                    </p:anim>
                                    <p:anim calcmode="lin" valueType="num">
                                      <p:cBhvr>
                                        <p:cTn id="7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42" presetClass="entr" presetSubtype="0" fill="hold" grpId="0" nodeType="clickEffect">
                                  <p:stCondLst>
                                    <p:cond delay="0"/>
                                  </p:stCondLst>
                                  <p:childTnLst>
                                    <p:set>
                                      <p:cBhvr>
                                        <p:cTn id="81" dur="1" fill="hold">
                                          <p:stCondLst>
                                            <p:cond delay="0"/>
                                          </p:stCondLst>
                                        </p:cTn>
                                        <p:tgtEl>
                                          <p:spTgt spid="37"/>
                                        </p:tgtEl>
                                        <p:attrNameLst>
                                          <p:attrName>style.visibility</p:attrName>
                                        </p:attrNameLst>
                                      </p:cBhvr>
                                      <p:to>
                                        <p:strVal val="visible"/>
                                      </p:to>
                                    </p:set>
                                    <p:animEffect transition="in" filter="fade">
                                      <p:cBhvr>
                                        <p:cTn id="82" dur="1000"/>
                                        <p:tgtEl>
                                          <p:spTgt spid="37"/>
                                        </p:tgtEl>
                                      </p:cBhvr>
                                    </p:animEffect>
                                    <p:anim calcmode="lin" valueType="num">
                                      <p:cBhvr>
                                        <p:cTn id="83" dur="1000" fill="hold"/>
                                        <p:tgtEl>
                                          <p:spTgt spid="37"/>
                                        </p:tgtEl>
                                        <p:attrNameLst>
                                          <p:attrName>ppt_x</p:attrName>
                                        </p:attrNameLst>
                                      </p:cBhvr>
                                      <p:tavLst>
                                        <p:tav tm="0">
                                          <p:val>
                                            <p:strVal val="#ppt_x"/>
                                          </p:val>
                                        </p:tav>
                                        <p:tav tm="100000">
                                          <p:val>
                                            <p:strVal val="#ppt_x"/>
                                          </p:val>
                                        </p:tav>
                                      </p:tavLst>
                                    </p:anim>
                                    <p:anim calcmode="lin" valueType="num">
                                      <p:cBhvr>
                                        <p:cTn id="84" dur="1000" fill="hold"/>
                                        <p:tgtEl>
                                          <p:spTgt spid="37"/>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36"/>
                                        </p:tgtEl>
                                        <p:attrNameLst>
                                          <p:attrName>style.visibility</p:attrName>
                                        </p:attrNameLst>
                                      </p:cBhvr>
                                      <p:to>
                                        <p:strVal val="visible"/>
                                      </p:to>
                                    </p:set>
                                    <p:animEffect transition="in" filter="fade">
                                      <p:cBhvr>
                                        <p:cTn id="87" dur="1000"/>
                                        <p:tgtEl>
                                          <p:spTgt spid="36"/>
                                        </p:tgtEl>
                                      </p:cBhvr>
                                    </p:animEffect>
                                    <p:anim calcmode="lin" valueType="num">
                                      <p:cBhvr>
                                        <p:cTn id="88" dur="1000" fill="hold"/>
                                        <p:tgtEl>
                                          <p:spTgt spid="36"/>
                                        </p:tgtEl>
                                        <p:attrNameLst>
                                          <p:attrName>ppt_x</p:attrName>
                                        </p:attrNameLst>
                                      </p:cBhvr>
                                      <p:tavLst>
                                        <p:tav tm="0">
                                          <p:val>
                                            <p:strVal val="#ppt_x"/>
                                          </p:val>
                                        </p:tav>
                                        <p:tav tm="100000">
                                          <p:val>
                                            <p:strVal val="#ppt_x"/>
                                          </p:val>
                                        </p:tav>
                                      </p:tavLst>
                                    </p:anim>
                                    <p:anim calcmode="lin" valueType="num">
                                      <p:cBhvr>
                                        <p:cTn id="89" dur="1000" fill="hold"/>
                                        <p:tgtEl>
                                          <p:spTgt spid="36"/>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35"/>
                                        </p:tgtEl>
                                        <p:attrNameLst>
                                          <p:attrName>style.visibility</p:attrName>
                                        </p:attrNameLst>
                                      </p:cBhvr>
                                      <p:to>
                                        <p:strVal val="visible"/>
                                      </p:to>
                                    </p:set>
                                    <p:animEffect transition="in" filter="fade">
                                      <p:cBhvr>
                                        <p:cTn id="92" dur="1000"/>
                                        <p:tgtEl>
                                          <p:spTgt spid="35"/>
                                        </p:tgtEl>
                                      </p:cBhvr>
                                    </p:animEffect>
                                    <p:anim calcmode="lin" valueType="num">
                                      <p:cBhvr>
                                        <p:cTn id="93" dur="1000" fill="hold"/>
                                        <p:tgtEl>
                                          <p:spTgt spid="35"/>
                                        </p:tgtEl>
                                        <p:attrNameLst>
                                          <p:attrName>ppt_x</p:attrName>
                                        </p:attrNameLst>
                                      </p:cBhvr>
                                      <p:tavLst>
                                        <p:tav tm="0">
                                          <p:val>
                                            <p:strVal val="#ppt_x"/>
                                          </p:val>
                                        </p:tav>
                                        <p:tav tm="100000">
                                          <p:val>
                                            <p:strVal val="#ppt_x"/>
                                          </p:val>
                                        </p:tav>
                                      </p:tavLst>
                                    </p:anim>
                                    <p:anim calcmode="lin" valueType="num">
                                      <p:cBhvr>
                                        <p:cTn id="94"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42" presetClass="entr" presetSubtype="0" fill="hold" grpId="0" nodeType="clickEffect">
                                  <p:stCondLst>
                                    <p:cond delay="0"/>
                                  </p:stCondLst>
                                  <p:childTnLst>
                                    <p:set>
                                      <p:cBhvr>
                                        <p:cTn id="98" dur="1" fill="hold">
                                          <p:stCondLst>
                                            <p:cond delay="0"/>
                                          </p:stCondLst>
                                        </p:cTn>
                                        <p:tgtEl>
                                          <p:spTgt spid="40"/>
                                        </p:tgtEl>
                                        <p:attrNameLst>
                                          <p:attrName>style.visibility</p:attrName>
                                        </p:attrNameLst>
                                      </p:cBhvr>
                                      <p:to>
                                        <p:strVal val="visible"/>
                                      </p:to>
                                    </p:set>
                                    <p:animEffect transition="in" filter="fade">
                                      <p:cBhvr>
                                        <p:cTn id="99" dur="1000"/>
                                        <p:tgtEl>
                                          <p:spTgt spid="40"/>
                                        </p:tgtEl>
                                      </p:cBhvr>
                                    </p:animEffect>
                                    <p:anim calcmode="lin" valueType="num">
                                      <p:cBhvr>
                                        <p:cTn id="100" dur="1000" fill="hold"/>
                                        <p:tgtEl>
                                          <p:spTgt spid="40"/>
                                        </p:tgtEl>
                                        <p:attrNameLst>
                                          <p:attrName>ppt_x</p:attrName>
                                        </p:attrNameLst>
                                      </p:cBhvr>
                                      <p:tavLst>
                                        <p:tav tm="0">
                                          <p:val>
                                            <p:strVal val="#ppt_x"/>
                                          </p:val>
                                        </p:tav>
                                        <p:tav tm="100000">
                                          <p:val>
                                            <p:strVal val="#ppt_x"/>
                                          </p:val>
                                        </p:tav>
                                      </p:tavLst>
                                    </p:anim>
                                    <p:anim calcmode="lin" valueType="num">
                                      <p:cBhvr>
                                        <p:cTn id="101" dur="1000" fill="hold"/>
                                        <p:tgtEl>
                                          <p:spTgt spid="40"/>
                                        </p:tgtEl>
                                        <p:attrNameLst>
                                          <p:attrName>ppt_y</p:attrName>
                                        </p:attrNameLst>
                                      </p:cBhvr>
                                      <p:tavLst>
                                        <p:tav tm="0">
                                          <p:val>
                                            <p:strVal val="#ppt_y+.1"/>
                                          </p:val>
                                        </p:tav>
                                        <p:tav tm="100000">
                                          <p:val>
                                            <p:strVal val="#ppt_y"/>
                                          </p:val>
                                        </p:tav>
                                      </p:tavLst>
                                    </p:anim>
                                  </p:childTnLst>
                                </p:cTn>
                              </p:par>
                              <p:par>
                                <p:cTn id="102" presetID="42" presetClass="entr" presetSubtype="0" fill="hold" nodeType="withEffect">
                                  <p:stCondLst>
                                    <p:cond delay="0"/>
                                  </p:stCondLst>
                                  <p:childTnLst>
                                    <p:set>
                                      <p:cBhvr>
                                        <p:cTn id="103" dur="1" fill="hold">
                                          <p:stCondLst>
                                            <p:cond delay="0"/>
                                          </p:stCondLst>
                                        </p:cTn>
                                        <p:tgtEl>
                                          <p:spTgt spid="39"/>
                                        </p:tgtEl>
                                        <p:attrNameLst>
                                          <p:attrName>style.visibility</p:attrName>
                                        </p:attrNameLst>
                                      </p:cBhvr>
                                      <p:to>
                                        <p:strVal val="visible"/>
                                      </p:to>
                                    </p:set>
                                    <p:animEffect transition="in" filter="fade">
                                      <p:cBhvr>
                                        <p:cTn id="104" dur="1000"/>
                                        <p:tgtEl>
                                          <p:spTgt spid="39"/>
                                        </p:tgtEl>
                                      </p:cBhvr>
                                    </p:animEffect>
                                    <p:anim calcmode="lin" valueType="num">
                                      <p:cBhvr>
                                        <p:cTn id="105" dur="1000" fill="hold"/>
                                        <p:tgtEl>
                                          <p:spTgt spid="39"/>
                                        </p:tgtEl>
                                        <p:attrNameLst>
                                          <p:attrName>ppt_x</p:attrName>
                                        </p:attrNameLst>
                                      </p:cBhvr>
                                      <p:tavLst>
                                        <p:tav tm="0">
                                          <p:val>
                                            <p:strVal val="#ppt_x"/>
                                          </p:val>
                                        </p:tav>
                                        <p:tav tm="100000">
                                          <p:val>
                                            <p:strVal val="#ppt_x"/>
                                          </p:val>
                                        </p:tav>
                                      </p:tavLst>
                                    </p:anim>
                                    <p:anim calcmode="lin" valueType="num">
                                      <p:cBhvr>
                                        <p:cTn id="106" dur="1000" fill="hold"/>
                                        <p:tgtEl>
                                          <p:spTgt spid="39"/>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38"/>
                                        </p:tgtEl>
                                        <p:attrNameLst>
                                          <p:attrName>style.visibility</p:attrName>
                                        </p:attrNameLst>
                                      </p:cBhvr>
                                      <p:to>
                                        <p:strVal val="visible"/>
                                      </p:to>
                                    </p:set>
                                    <p:animEffect transition="in" filter="fade">
                                      <p:cBhvr>
                                        <p:cTn id="109" dur="1000"/>
                                        <p:tgtEl>
                                          <p:spTgt spid="38"/>
                                        </p:tgtEl>
                                      </p:cBhvr>
                                    </p:animEffect>
                                    <p:anim calcmode="lin" valueType="num">
                                      <p:cBhvr>
                                        <p:cTn id="110" dur="1000" fill="hold"/>
                                        <p:tgtEl>
                                          <p:spTgt spid="38"/>
                                        </p:tgtEl>
                                        <p:attrNameLst>
                                          <p:attrName>ppt_x</p:attrName>
                                        </p:attrNameLst>
                                      </p:cBhvr>
                                      <p:tavLst>
                                        <p:tav tm="0">
                                          <p:val>
                                            <p:strVal val="#ppt_x"/>
                                          </p:val>
                                        </p:tav>
                                        <p:tav tm="100000">
                                          <p:val>
                                            <p:strVal val="#ppt_x"/>
                                          </p:val>
                                        </p:tav>
                                      </p:tavLst>
                                    </p:anim>
                                    <p:anim calcmode="lin" valueType="num">
                                      <p:cBhvr>
                                        <p:cTn id="111"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112" fill="hold">
                      <p:stCondLst>
                        <p:cond delay="indefinite"/>
                      </p:stCondLst>
                      <p:childTnLst>
                        <p:par>
                          <p:cTn id="113" fill="hold">
                            <p:stCondLst>
                              <p:cond delay="0"/>
                            </p:stCondLst>
                            <p:childTnLst>
                              <p:par>
                                <p:cTn id="114" presetID="42" presetClass="entr" presetSubtype="0" fill="hold" grpId="0" nodeType="clickEffect">
                                  <p:stCondLst>
                                    <p:cond delay="0"/>
                                  </p:stCondLst>
                                  <p:childTnLst>
                                    <p:set>
                                      <p:cBhvr>
                                        <p:cTn id="115" dur="1" fill="hold">
                                          <p:stCondLst>
                                            <p:cond delay="0"/>
                                          </p:stCondLst>
                                        </p:cTn>
                                        <p:tgtEl>
                                          <p:spTgt spid="24"/>
                                        </p:tgtEl>
                                        <p:attrNameLst>
                                          <p:attrName>style.visibility</p:attrName>
                                        </p:attrNameLst>
                                      </p:cBhvr>
                                      <p:to>
                                        <p:strVal val="visible"/>
                                      </p:to>
                                    </p:set>
                                    <p:animEffect transition="in" filter="fade">
                                      <p:cBhvr>
                                        <p:cTn id="116" dur="1000"/>
                                        <p:tgtEl>
                                          <p:spTgt spid="24"/>
                                        </p:tgtEl>
                                      </p:cBhvr>
                                    </p:animEffect>
                                    <p:anim calcmode="lin" valueType="num">
                                      <p:cBhvr>
                                        <p:cTn id="117" dur="1000" fill="hold"/>
                                        <p:tgtEl>
                                          <p:spTgt spid="24"/>
                                        </p:tgtEl>
                                        <p:attrNameLst>
                                          <p:attrName>ppt_x</p:attrName>
                                        </p:attrNameLst>
                                      </p:cBhvr>
                                      <p:tavLst>
                                        <p:tav tm="0">
                                          <p:val>
                                            <p:strVal val="#ppt_x"/>
                                          </p:val>
                                        </p:tav>
                                        <p:tav tm="100000">
                                          <p:val>
                                            <p:strVal val="#ppt_x"/>
                                          </p:val>
                                        </p:tav>
                                      </p:tavLst>
                                    </p:anim>
                                    <p:anim calcmode="lin" valueType="num">
                                      <p:cBhvr>
                                        <p:cTn id="118" dur="1000" fill="hold"/>
                                        <p:tgtEl>
                                          <p:spTgt spid="24"/>
                                        </p:tgtEl>
                                        <p:attrNameLst>
                                          <p:attrName>ppt_y</p:attrName>
                                        </p:attrNameLst>
                                      </p:cBhvr>
                                      <p:tavLst>
                                        <p:tav tm="0">
                                          <p:val>
                                            <p:strVal val="#ppt_y+.1"/>
                                          </p:val>
                                        </p:tav>
                                        <p:tav tm="100000">
                                          <p:val>
                                            <p:strVal val="#ppt_y"/>
                                          </p:val>
                                        </p:tav>
                                      </p:tavLst>
                                    </p:anim>
                                  </p:childTnLst>
                                </p:cTn>
                              </p:par>
                              <p:par>
                                <p:cTn id="119" presetID="42" presetClass="entr" presetSubtype="0" fill="hold" nodeType="withEffect">
                                  <p:stCondLst>
                                    <p:cond delay="0"/>
                                  </p:stCondLst>
                                  <p:childTnLst>
                                    <p:set>
                                      <p:cBhvr>
                                        <p:cTn id="120" dur="1" fill="hold">
                                          <p:stCondLst>
                                            <p:cond delay="0"/>
                                          </p:stCondLst>
                                        </p:cTn>
                                        <p:tgtEl>
                                          <p:spTgt spid="15"/>
                                        </p:tgtEl>
                                        <p:attrNameLst>
                                          <p:attrName>style.visibility</p:attrName>
                                        </p:attrNameLst>
                                      </p:cBhvr>
                                      <p:to>
                                        <p:strVal val="visible"/>
                                      </p:to>
                                    </p:set>
                                    <p:animEffect transition="in" filter="fade">
                                      <p:cBhvr>
                                        <p:cTn id="121" dur="1000"/>
                                        <p:tgtEl>
                                          <p:spTgt spid="15"/>
                                        </p:tgtEl>
                                      </p:cBhvr>
                                    </p:animEffect>
                                    <p:anim calcmode="lin" valueType="num">
                                      <p:cBhvr>
                                        <p:cTn id="122" dur="1000" fill="hold"/>
                                        <p:tgtEl>
                                          <p:spTgt spid="15"/>
                                        </p:tgtEl>
                                        <p:attrNameLst>
                                          <p:attrName>ppt_x</p:attrName>
                                        </p:attrNameLst>
                                      </p:cBhvr>
                                      <p:tavLst>
                                        <p:tav tm="0">
                                          <p:val>
                                            <p:strVal val="#ppt_x"/>
                                          </p:val>
                                        </p:tav>
                                        <p:tav tm="100000">
                                          <p:val>
                                            <p:strVal val="#ppt_x"/>
                                          </p:val>
                                        </p:tav>
                                      </p:tavLst>
                                    </p:anim>
                                    <p:anim calcmode="lin" valueType="num">
                                      <p:cBhvr>
                                        <p:cTn id="123" dur="1000" fill="hold"/>
                                        <p:tgtEl>
                                          <p:spTgt spid="15"/>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0"/>
                                  </p:stCondLst>
                                  <p:childTnLst>
                                    <p:set>
                                      <p:cBhvr>
                                        <p:cTn id="125" dur="1" fill="hold">
                                          <p:stCondLst>
                                            <p:cond delay="0"/>
                                          </p:stCondLst>
                                        </p:cTn>
                                        <p:tgtEl>
                                          <p:spTgt spid="11"/>
                                        </p:tgtEl>
                                        <p:attrNameLst>
                                          <p:attrName>style.visibility</p:attrName>
                                        </p:attrNameLst>
                                      </p:cBhvr>
                                      <p:to>
                                        <p:strVal val="visible"/>
                                      </p:to>
                                    </p:set>
                                    <p:animEffect transition="in" filter="fade">
                                      <p:cBhvr>
                                        <p:cTn id="126" dur="1000"/>
                                        <p:tgtEl>
                                          <p:spTgt spid="11"/>
                                        </p:tgtEl>
                                      </p:cBhvr>
                                    </p:animEffect>
                                    <p:anim calcmode="lin" valueType="num">
                                      <p:cBhvr>
                                        <p:cTn id="127" dur="1000" fill="hold"/>
                                        <p:tgtEl>
                                          <p:spTgt spid="11"/>
                                        </p:tgtEl>
                                        <p:attrNameLst>
                                          <p:attrName>ppt_x</p:attrName>
                                        </p:attrNameLst>
                                      </p:cBhvr>
                                      <p:tavLst>
                                        <p:tav tm="0">
                                          <p:val>
                                            <p:strVal val="#ppt_x"/>
                                          </p:val>
                                        </p:tav>
                                        <p:tav tm="100000">
                                          <p:val>
                                            <p:strVal val="#ppt_x"/>
                                          </p:val>
                                        </p:tav>
                                      </p:tavLst>
                                    </p:anim>
                                    <p:anim calcmode="lin" valueType="num">
                                      <p:cBhvr>
                                        <p:cTn id="12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P spid="7" grpId="0" animBg="1"/>
      <p:bldP spid="9" grpId="0" animBg="1"/>
      <p:bldP spid="10" grpId="0" animBg="1"/>
      <p:bldP spid="11" grpId="0" animBg="1"/>
      <p:bldP spid="21" grpId="0"/>
      <p:bldP spid="22" grpId="0"/>
      <p:bldP spid="23" grpId="0"/>
      <p:bldP spid="24" grpId="0"/>
      <p:bldP spid="20" grpId="0" animBg="1"/>
      <p:bldP spid="28" grpId="0"/>
      <p:bldP spid="35" grpId="0" animBg="1"/>
      <p:bldP spid="37" grpId="0"/>
      <p:bldP spid="38" grpId="0" animBg="1"/>
      <p:bldP spid="4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COSO ERM Integrated Framework</a:t>
            </a:r>
          </a:p>
        </p:txBody>
      </p:sp>
      <p:sp>
        <p:nvSpPr>
          <p:cNvPr id="5" name="Right Bracket 4"/>
          <p:cNvSpPr/>
          <p:nvPr/>
        </p:nvSpPr>
        <p:spPr>
          <a:xfrm rot="3192341">
            <a:off x="5182500" y="5107922"/>
            <a:ext cx="265194" cy="1276935"/>
          </a:xfrm>
          <a:prstGeom prst="rightBracket">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6" name="Line Callout 3 (Accent Bar) 5"/>
          <p:cNvSpPr/>
          <p:nvPr/>
        </p:nvSpPr>
        <p:spPr>
          <a:xfrm>
            <a:off x="7535839" y="1815152"/>
            <a:ext cx="4146645" cy="3442648"/>
          </a:xfrm>
          <a:prstGeom prst="accentCallout3">
            <a:avLst>
              <a:gd name="adj1" fmla="val 18750"/>
              <a:gd name="adj2" fmla="val -8333"/>
              <a:gd name="adj3" fmla="val 18800"/>
              <a:gd name="adj4" fmla="val -14457"/>
              <a:gd name="adj5" fmla="val 122799"/>
              <a:gd name="adj6" fmla="val -14667"/>
              <a:gd name="adj7" fmla="val 116219"/>
              <a:gd name="adj8" fmla="val -49356"/>
            </a:avLst>
          </a:prstGeom>
        </p:spPr>
        <p:style>
          <a:lnRef idx="1">
            <a:schemeClr val="accent1"/>
          </a:lnRef>
          <a:fillRef idx="2">
            <a:schemeClr val="accent1"/>
          </a:fillRef>
          <a:effectRef idx="1">
            <a:schemeClr val="accent1"/>
          </a:effectRef>
          <a:fontRef idx="minor">
            <a:schemeClr val="dk1"/>
          </a:fontRef>
        </p:style>
        <p:txBody>
          <a:bodyPr rtlCol="0" anchor="ctr"/>
          <a:lstStyle/>
          <a:p>
            <a:pPr>
              <a:lnSpc>
                <a:spcPct val="150000"/>
              </a:lnSpc>
            </a:pPr>
            <a:r>
              <a:rPr lang="en-US" sz="2400" dirty="0"/>
              <a:t>Each of these components are considered at multiple levels of the organization, rather than within a single function, unit, or department.</a:t>
            </a:r>
          </a:p>
        </p:txBody>
      </p:sp>
      <p:pic>
        <p:nvPicPr>
          <p:cNvPr id="9" name="Picture 4" descr="RISK_CUBE">
            <a:extLst>
              <a:ext uri="{FF2B5EF4-FFF2-40B4-BE49-F238E27FC236}">
                <a16:creationId xmlns:a16="http://schemas.microsoft.com/office/drawing/2014/main" id="{4B119E9C-3FD6-49A1-8FC4-85ABAE75604E}"/>
              </a:ext>
            </a:extLst>
          </p:cNvPr>
          <p:cNvPicPr>
            <a:picLocks noChangeAspect="1" noChangeArrowheads="1"/>
          </p:cNvPicPr>
          <p:nvPr/>
        </p:nvPicPr>
        <p:blipFill>
          <a:blip r:embed="rId2" cstate="print"/>
          <a:srcRect/>
          <a:stretch>
            <a:fillRect/>
          </a:stretch>
        </p:blipFill>
        <p:spPr bwMode="auto">
          <a:xfrm>
            <a:off x="1105470" y="1815152"/>
            <a:ext cx="4612942" cy="4104627"/>
          </a:xfrm>
          <a:prstGeom prst="rect">
            <a:avLst/>
          </a:prstGeom>
          <a:noFill/>
        </p:spPr>
      </p:pic>
      <p:sp>
        <p:nvSpPr>
          <p:cNvPr id="10" name="Slide Number Placeholder 3">
            <a:extLst>
              <a:ext uri="{FF2B5EF4-FFF2-40B4-BE49-F238E27FC236}">
                <a16:creationId xmlns:a16="http://schemas.microsoft.com/office/drawing/2014/main" id="{3B78C60D-1A5D-4AB1-A7B3-C6063ADDF557}"/>
              </a:ext>
            </a:extLst>
          </p:cNvPr>
          <p:cNvSpPr>
            <a:spLocks noGrp="1"/>
          </p:cNvSpPr>
          <p:nvPr>
            <p:ph type="sldNum" sz="quarter" idx="12"/>
          </p:nvPr>
        </p:nvSpPr>
        <p:spPr>
          <a:xfrm>
            <a:off x="11013739" y="6582714"/>
            <a:ext cx="1166972" cy="204838"/>
          </a:xfrm>
        </p:spPr>
        <p:txBody>
          <a:bodyPr/>
          <a:lstStyle/>
          <a:p>
            <a:r>
              <a:rPr lang="en-US" dirty="0"/>
              <a:t>L4 - </a:t>
            </a:r>
            <a:fld id="{FDED41F8-FC0F-4085-8150-313B6CF05213}" type="slidenum">
              <a:rPr lang="en-US" smtClean="0"/>
              <a:pPr/>
              <a:t>29</a:t>
            </a:fld>
            <a:endParaRPr lang="en-US" dirty="0"/>
          </a:p>
        </p:txBody>
      </p:sp>
    </p:spTree>
    <p:extLst>
      <p:ext uri="{BB962C8B-B14F-4D97-AF65-F5344CB8AC3E}">
        <p14:creationId xmlns:p14="http://schemas.microsoft.com/office/powerpoint/2010/main" val="1482550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F8F9CB3-FA0B-43CF-990F-91D7CD017E52}"/>
              </a:ext>
            </a:extLst>
          </p:cNvPr>
          <p:cNvSpPr>
            <a:spLocks noGrp="1"/>
          </p:cNvSpPr>
          <p:nvPr>
            <p:ph type="title"/>
          </p:nvPr>
        </p:nvSpPr>
        <p:spPr/>
        <p:txBody>
          <a:bodyPr/>
          <a:lstStyle/>
          <a:p>
            <a:r>
              <a:rPr lang="en-US" dirty="0"/>
              <a:t>COSO ERM Frameworks</a:t>
            </a:r>
          </a:p>
        </p:txBody>
      </p:sp>
      <p:sp>
        <p:nvSpPr>
          <p:cNvPr id="5" name="Content Placeholder 4">
            <a:extLst>
              <a:ext uri="{FF2B5EF4-FFF2-40B4-BE49-F238E27FC236}">
                <a16:creationId xmlns:a16="http://schemas.microsoft.com/office/drawing/2014/main" id="{966D4C08-D573-402F-A808-AE0FCCCFD70B}"/>
              </a:ext>
            </a:extLst>
          </p:cNvPr>
          <p:cNvSpPr>
            <a:spLocks noGrp="1"/>
          </p:cNvSpPr>
          <p:nvPr>
            <p:ph idx="1"/>
          </p:nvPr>
        </p:nvSpPr>
        <p:spPr>
          <a:xfrm>
            <a:off x="569026" y="3740470"/>
            <a:ext cx="11053947" cy="2373727"/>
          </a:xfrm>
          <a:solidFill>
            <a:schemeClr val="bg1"/>
          </a:solidFill>
        </p:spPr>
        <p:txBody>
          <a:bodyPr>
            <a:normAutofit/>
          </a:bodyPr>
          <a:lstStyle/>
          <a:p>
            <a:pPr marL="457200" indent="-457200">
              <a:lnSpc>
                <a:spcPct val="250000"/>
              </a:lnSpc>
              <a:buFont typeface="+mj-lt"/>
              <a:buAutoNum type="arabicPeriod"/>
            </a:pPr>
            <a:r>
              <a:rPr lang="en-US" dirty="0">
                <a:solidFill>
                  <a:schemeClr val="bg1">
                    <a:lumMod val="95000"/>
                  </a:schemeClr>
                </a:solidFill>
              </a:rPr>
              <a:t>Enterprise Risk Management Integrated Framework (2004)</a:t>
            </a:r>
          </a:p>
          <a:p>
            <a:pPr marL="457200" indent="-457200">
              <a:lnSpc>
                <a:spcPct val="250000"/>
              </a:lnSpc>
              <a:buFont typeface="+mj-lt"/>
              <a:buAutoNum type="arabicPeriod"/>
            </a:pPr>
            <a:r>
              <a:rPr lang="en-US" dirty="0">
                <a:solidFill>
                  <a:schemeClr val="accent5">
                    <a:lumMod val="50000"/>
                  </a:schemeClr>
                </a:solidFill>
              </a:rPr>
              <a:t>Enterprise Risk Management–Integrating with Strategy and Performance (2017)</a:t>
            </a:r>
          </a:p>
        </p:txBody>
      </p:sp>
      <p:pic>
        <p:nvPicPr>
          <p:cNvPr id="7" name="Content Placeholder 6">
            <a:extLst>
              <a:ext uri="{FF2B5EF4-FFF2-40B4-BE49-F238E27FC236}">
                <a16:creationId xmlns:a16="http://schemas.microsoft.com/office/drawing/2014/main" id="{213C5629-AACD-4CA2-BCD4-ED947A8B5813}"/>
              </a:ext>
            </a:extLst>
          </p:cNvPr>
          <p:cNvPicPr>
            <a:picLocks noGrp="1" noChangeAspect="1"/>
          </p:cNvPicPr>
          <p:nvPr>
            <p:ph idx="13"/>
          </p:nvPr>
        </p:nvPicPr>
        <p:blipFill>
          <a:blip r:embed="rId2"/>
          <a:stretch>
            <a:fillRect/>
          </a:stretch>
        </p:blipFill>
        <p:spPr>
          <a:xfrm>
            <a:off x="569026" y="1704780"/>
            <a:ext cx="11053947" cy="1763926"/>
          </a:xfrm>
          <a:prstGeom prst="rect">
            <a:avLst/>
          </a:prstGeom>
        </p:spPr>
      </p:pic>
    </p:spTree>
    <p:extLst>
      <p:ext uri="{BB962C8B-B14F-4D97-AF65-F5344CB8AC3E}">
        <p14:creationId xmlns:p14="http://schemas.microsoft.com/office/powerpoint/2010/main" val="6769113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DFDC1F1-FB2C-43C1-BAC7-51A88A29774C}"/>
              </a:ext>
            </a:extLst>
          </p:cNvPr>
          <p:cNvSpPr>
            <a:spLocks noGrp="1"/>
          </p:cNvSpPr>
          <p:nvPr>
            <p:ph idx="1"/>
          </p:nvPr>
        </p:nvSpPr>
        <p:spPr/>
        <p:txBody>
          <a:bodyPr/>
          <a:lstStyle/>
          <a:p>
            <a:r>
              <a:rPr lang="en-US" dirty="0"/>
              <a:t>The updated Framework elevates the discussion of integrating strategy and risk through three different dimensions:</a:t>
            </a:r>
          </a:p>
          <a:p>
            <a:pPr marL="457200" indent="-457200">
              <a:buFont typeface="+mj-lt"/>
              <a:buAutoNum type="arabicPeriod"/>
            </a:pPr>
            <a:r>
              <a:rPr lang="en-US" dirty="0"/>
              <a:t>The possibility of strategy not aligning with mission, vision and core values.</a:t>
            </a:r>
          </a:p>
          <a:p>
            <a:pPr marL="457200" indent="-457200">
              <a:buFont typeface="+mj-lt"/>
              <a:buAutoNum type="arabicPeriod"/>
            </a:pPr>
            <a:r>
              <a:rPr lang="en-US" dirty="0"/>
              <a:t>The implications from the strategy chosen.</a:t>
            </a:r>
          </a:p>
          <a:p>
            <a:pPr marL="457200" indent="-457200">
              <a:buFont typeface="+mj-lt"/>
              <a:buAutoNum type="arabicPeriod"/>
            </a:pPr>
            <a:r>
              <a:rPr lang="en-US" dirty="0"/>
              <a:t>Risk to strategy and performance.</a:t>
            </a:r>
          </a:p>
        </p:txBody>
      </p:sp>
      <p:sp>
        <p:nvSpPr>
          <p:cNvPr id="3" name="Title 2">
            <a:extLst>
              <a:ext uri="{FF2B5EF4-FFF2-40B4-BE49-F238E27FC236}">
                <a16:creationId xmlns:a16="http://schemas.microsoft.com/office/drawing/2014/main" id="{9C9972B0-A57D-4ADB-8BD7-3A0D8B4D6709}"/>
              </a:ext>
            </a:extLst>
          </p:cNvPr>
          <p:cNvSpPr>
            <a:spLocks noGrp="1"/>
          </p:cNvSpPr>
          <p:nvPr>
            <p:ph type="title"/>
          </p:nvPr>
        </p:nvSpPr>
        <p:spPr>
          <a:xfrm>
            <a:off x="2470150" y="365126"/>
            <a:ext cx="9403402" cy="1054242"/>
          </a:xfrm>
        </p:spPr>
        <p:txBody>
          <a:bodyPr>
            <a:normAutofit fontScale="90000"/>
          </a:bodyPr>
          <a:lstStyle/>
          <a:p>
            <a:r>
              <a:rPr lang="en-US" dirty="0"/>
              <a:t>COSO ERM Integrating with Strategy and Performance </a:t>
            </a:r>
          </a:p>
        </p:txBody>
      </p:sp>
      <p:sp>
        <p:nvSpPr>
          <p:cNvPr id="4" name="Slide Number Placeholder 3">
            <a:extLst>
              <a:ext uri="{FF2B5EF4-FFF2-40B4-BE49-F238E27FC236}">
                <a16:creationId xmlns:a16="http://schemas.microsoft.com/office/drawing/2014/main" id="{2DC9A418-FBE2-4C27-B1BD-4691A570473E}"/>
              </a:ext>
            </a:extLst>
          </p:cNvPr>
          <p:cNvSpPr>
            <a:spLocks noGrp="1"/>
          </p:cNvSpPr>
          <p:nvPr>
            <p:ph type="sldNum" sz="quarter" idx="12"/>
          </p:nvPr>
        </p:nvSpPr>
        <p:spPr/>
        <p:txBody>
          <a:bodyPr/>
          <a:lstStyle/>
          <a:p>
            <a:r>
              <a:rPr lang="en-US"/>
              <a:t>L4 - </a:t>
            </a:r>
            <a:fld id="{FDED41F8-FC0F-4085-8150-313B6CF05213}" type="slidenum">
              <a:rPr lang="en-US" smtClean="0"/>
              <a:pPr/>
              <a:t>31</a:t>
            </a:fld>
            <a:endParaRPr lang="en-US" dirty="0"/>
          </a:p>
        </p:txBody>
      </p:sp>
      <p:pic>
        <p:nvPicPr>
          <p:cNvPr id="5" name="Picture 4" descr="A blue and red logo&#10;&#10;Description automatically generated with low confidence">
            <a:extLst>
              <a:ext uri="{FF2B5EF4-FFF2-40B4-BE49-F238E27FC236}">
                <a16:creationId xmlns:a16="http://schemas.microsoft.com/office/drawing/2014/main" id="{CEE44D59-C74D-47C4-A1BA-CFC6922F7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63570" y="4209172"/>
            <a:ext cx="6509982" cy="2216164"/>
          </a:xfrm>
          <a:prstGeom prst="rect">
            <a:avLst/>
          </a:prstGeom>
        </p:spPr>
      </p:pic>
    </p:spTree>
    <p:extLst>
      <p:ext uri="{BB962C8B-B14F-4D97-AF65-F5344CB8AC3E}">
        <p14:creationId xmlns:p14="http://schemas.microsoft.com/office/powerpoint/2010/main" val="27219089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DFDC1F1-FB2C-43C1-BAC7-51A88A29774C}"/>
              </a:ext>
            </a:extLst>
          </p:cNvPr>
          <p:cNvSpPr>
            <a:spLocks noGrp="1"/>
          </p:cNvSpPr>
          <p:nvPr>
            <p:ph idx="1"/>
          </p:nvPr>
        </p:nvSpPr>
        <p:spPr/>
        <p:txBody>
          <a:bodyPr>
            <a:normAutofit/>
          </a:bodyPr>
          <a:lstStyle/>
          <a:p>
            <a:r>
              <a:rPr lang="en-US" dirty="0"/>
              <a:t>The Framework recognizes the importance of enterprise risk management keeping pace with technological developments</a:t>
            </a:r>
          </a:p>
          <a:p>
            <a:pPr lvl="1"/>
            <a:r>
              <a:rPr lang="en-US" dirty="0"/>
              <a:t>Emphasizes how enterprise risk management practices and capabilities need to </a:t>
            </a:r>
            <a:r>
              <a:rPr lang="en-US" b="1" i="1" dirty="0">
                <a:solidFill>
                  <a:schemeClr val="accent2">
                    <a:lumMod val="75000"/>
                  </a:schemeClr>
                </a:solidFill>
              </a:rPr>
              <a:t>align with the velocity of changes</a:t>
            </a:r>
            <a:r>
              <a:rPr lang="en-US" dirty="0"/>
              <a:t> to the business context, emerging and changing risks.</a:t>
            </a:r>
          </a:p>
          <a:p>
            <a:pPr lvl="1"/>
            <a:r>
              <a:rPr lang="en-US" dirty="0"/>
              <a:t>Information, Communication and Reporting principles now have a greater focus on </a:t>
            </a:r>
            <a:r>
              <a:rPr lang="en-US" b="1" i="1" dirty="0">
                <a:solidFill>
                  <a:schemeClr val="accent1">
                    <a:lumMod val="75000"/>
                  </a:schemeClr>
                </a:solidFill>
              </a:rPr>
              <a:t>integrated risk and performance reporting.</a:t>
            </a:r>
          </a:p>
          <a:p>
            <a:pPr lvl="1"/>
            <a:r>
              <a:rPr lang="en-US" dirty="0"/>
              <a:t>Developments in </a:t>
            </a:r>
            <a:r>
              <a:rPr lang="en-US" b="1" i="1" dirty="0">
                <a:solidFill>
                  <a:schemeClr val="accent6">
                    <a:lumMod val="75000"/>
                  </a:schemeClr>
                </a:solidFill>
              </a:rPr>
              <a:t>data generation and analytics</a:t>
            </a:r>
            <a:r>
              <a:rPr lang="en-US" dirty="0"/>
              <a:t> including ‘big data’, artificial intelligence and social media have been acknowledged.</a:t>
            </a:r>
          </a:p>
        </p:txBody>
      </p:sp>
      <p:sp>
        <p:nvSpPr>
          <p:cNvPr id="3" name="Title 2">
            <a:extLst>
              <a:ext uri="{FF2B5EF4-FFF2-40B4-BE49-F238E27FC236}">
                <a16:creationId xmlns:a16="http://schemas.microsoft.com/office/drawing/2014/main" id="{9C9972B0-A57D-4ADB-8BD7-3A0D8B4D6709}"/>
              </a:ext>
            </a:extLst>
          </p:cNvPr>
          <p:cNvSpPr>
            <a:spLocks noGrp="1"/>
          </p:cNvSpPr>
          <p:nvPr>
            <p:ph type="title"/>
          </p:nvPr>
        </p:nvSpPr>
        <p:spPr>
          <a:xfrm>
            <a:off x="2470150" y="365126"/>
            <a:ext cx="9403402" cy="1054242"/>
          </a:xfrm>
        </p:spPr>
        <p:txBody>
          <a:bodyPr>
            <a:normAutofit fontScale="90000"/>
          </a:bodyPr>
          <a:lstStyle/>
          <a:p>
            <a:r>
              <a:rPr lang="en-US" dirty="0"/>
              <a:t>COSO ERM Integrating with Strategy and Performance </a:t>
            </a:r>
          </a:p>
        </p:txBody>
      </p:sp>
      <p:sp>
        <p:nvSpPr>
          <p:cNvPr id="4" name="Slide Number Placeholder 3">
            <a:extLst>
              <a:ext uri="{FF2B5EF4-FFF2-40B4-BE49-F238E27FC236}">
                <a16:creationId xmlns:a16="http://schemas.microsoft.com/office/drawing/2014/main" id="{2DC9A418-FBE2-4C27-B1BD-4691A570473E}"/>
              </a:ext>
            </a:extLst>
          </p:cNvPr>
          <p:cNvSpPr>
            <a:spLocks noGrp="1"/>
          </p:cNvSpPr>
          <p:nvPr>
            <p:ph type="sldNum" sz="quarter" idx="12"/>
          </p:nvPr>
        </p:nvSpPr>
        <p:spPr/>
        <p:txBody>
          <a:bodyPr/>
          <a:lstStyle/>
          <a:p>
            <a:r>
              <a:rPr lang="en-US"/>
              <a:t>L4 - </a:t>
            </a:r>
            <a:fld id="{FDED41F8-FC0F-4085-8150-313B6CF05213}" type="slidenum">
              <a:rPr lang="en-US" smtClean="0"/>
              <a:pPr/>
              <a:t>32</a:t>
            </a:fld>
            <a:endParaRPr lang="en-US" dirty="0"/>
          </a:p>
        </p:txBody>
      </p:sp>
    </p:spTree>
    <p:extLst>
      <p:ext uri="{BB962C8B-B14F-4D97-AF65-F5344CB8AC3E}">
        <p14:creationId xmlns:p14="http://schemas.microsoft.com/office/powerpoint/2010/main" val="23624086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CD6529B-0192-49E4-B635-12AFCC7A4A7A}"/>
              </a:ext>
            </a:extLst>
          </p:cNvPr>
          <p:cNvSpPr>
            <a:spLocks noGrp="1"/>
          </p:cNvSpPr>
          <p:nvPr>
            <p:ph idx="1"/>
          </p:nvPr>
        </p:nvSpPr>
        <p:spPr/>
        <p:txBody>
          <a:bodyPr/>
          <a:lstStyle/>
          <a:p>
            <a:pPr>
              <a:lnSpc>
                <a:spcPct val="200000"/>
              </a:lnSpc>
            </a:pPr>
            <a:r>
              <a:rPr lang="en-US" dirty="0"/>
              <a:t>Culture now features in the definition of ERM and is part of the Framework’s Governance and Culture Component.</a:t>
            </a:r>
          </a:p>
          <a:p>
            <a:pPr>
              <a:lnSpc>
                <a:spcPct val="200000"/>
              </a:lnSpc>
            </a:pPr>
            <a:r>
              <a:rPr lang="en-US" dirty="0"/>
              <a:t>Principles on culture are now more focused on decision-making and the alignment to expected behaviors in line with the core values of the organization</a:t>
            </a:r>
          </a:p>
        </p:txBody>
      </p:sp>
      <p:sp>
        <p:nvSpPr>
          <p:cNvPr id="3" name="Title 2">
            <a:extLst>
              <a:ext uri="{FF2B5EF4-FFF2-40B4-BE49-F238E27FC236}">
                <a16:creationId xmlns:a16="http://schemas.microsoft.com/office/drawing/2014/main" id="{4EA5B2A1-4BEB-4870-95D3-6E7384E9F6BA}"/>
              </a:ext>
            </a:extLst>
          </p:cNvPr>
          <p:cNvSpPr>
            <a:spLocks noGrp="1"/>
          </p:cNvSpPr>
          <p:nvPr>
            <p:ph type="title"/>
          </p:nvPr>
        </p:nvSpPr>
        <p:spPr/>
        <p:txBody>
          <a:bodyPr>
            <a:normAutofit fontScale="90000"/>
          </a:bodyPr>
          <a:lstStyle/>
          <a:p>
            <a:r>
              <a:rPr lang="en-US" dirty="0"/>
              <a:t>COSO ERM Integrating with Strategy and Performance </a:t>
            </a:r>
          </a:p>
        </p:txBody>
      </p:sp>
      <p:sp>
        <p:nvSpPr>
          <p:cNvPr id="4" name="Slide Number Placeholder 3">
            <a:extLst>
              <a:ext uri="{FF2B5EF4-FFF2-40B4-BE49-F238E27FC236}">
                <a16:creationId xmlns:a16="http://schemas.microsoft.com/office/drawing/2014/main" id="{1E753F84-135B-43EF-A64E-F86C7F9E4627}"/>
              </a:ext>
            </a:extLst>
          </p:cNvPr>
          <p:cNvSpPr>
            <a:spLocks noGrp="1"/>
          </p:cNvSpPr>
          <p:nvPr>
            <p:ph type="sldNum" sz="quarter" idx="12"/>
          </p:nvPr>
        </p:nvSpPr>
        <p:spPr/>
        <p:txBody>
          <a:bodyPr/>
          <a:lstStyle/>
          <a:p>
            <a:r>
              <a:rPr lang="en-US"/>
              <a:t>L4 - </a:t>
            </a:r>
            <a:fld id="{FDED41F8-FC0F-4085-8150-313B6CF05213}" type="slidenum">
              <a:rPr lang="en-US" smtClean="0"/>
              <a:pPr/>
              <a:t>33</a:t>
            </a:fld>
            <a:endParaRPr lang="en-US" dirty="0"/>
          </a:p>
        </p:txBody>
      </p:sp>
    </p:spTree>
    <p:extLst>
      <p:ext uri="{BB962C8B-B14F-4D97-AF65-F5344CB8AC3E}">
        <p14:creationId xmlns:p14="http://schemas.microsoft.com/office/powerpoint/2010/main" val="16033881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Diagram&#10;&#10;Description automatically generated with medium confidence">
            <a:extLst>
              <a:ext uri="{FF2B5EF4-FFF2-40B4-BE49-F238E27FC236}">
                <a16:creationId xmlns:a16="http://schemas.microsoft.com/office/drawing/2014/main" id="{F36BC6A2-604B-4CFD-9A75-E2C1268C1432}"/>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 r="960"/>
          <a:stretch/>
        </p:blipFill>
        <p:spPr>
          <a:xfrm>
            <a:off x="206770" y="1883513"/>
            <a:ext cx="11778459" cy="3623160"/>
          </a:xfrm>
        </p:spPr>
      </p:pic>
      <p:sp>
        <p:nvSpPr>
          <p:cNvPr id="3" name="Title 2">
            <a:extLst>
              <a:ext uri="{FF2B5EF4-FFF2-40B4-BE49-F238E27FC236}">
                <a16:creationId xmlns:a16="http://schemas.microsoft.com/office/drawing/2014/main" id="{4EA5B2A1-4BEB-4870-95D3-6E7384E9F6BA}"/>
              </a:ext>
            </a:extLst>
          </p:cNvPr>
          <p:cNvSpPr>
            <a:spLocks noGrp="1"/>
          </p:cNvSpPr>
          <p:nvPr>
            <p:ph type="title"/>
          </p:nvPr>
        </p:nvSpPr>
        <p:spPr/>
        <p:txBody>
          <a:bodyPr>
            <a:normAutofit fontScale="90000"/>
          </a:bodyPr>
          <a:lstStyle/>
          <a:p>
            <a:r>
              <a:rPr lang="en-US" dirty="0"/>
              <a:t>COSO ERM Integrating with Strategy and Performance </a:t>
            </a:r>
          </a:p>
        </p:txBody>
      </p:sp>
      <p:sp>
        <p:nvSpPr>
          <p:cNvPr id="4" name="Slide Number Placeholder 3">
            <a:extLst>
              <a:ext uri="{FF2B5EF4-FFF2-40B4-BE49-F238E27FC236}">
                <a16:creationId xmlns:a16="http://schemas.microsoft.com/office/drawing/2014/main" id="{1E753F84-135B-43EF-A64E-F86C7F9E4627}"/>
              </a:ext>
            </a:extLst>
          </p:cNvPr>
          <p:cNvSpPr>
            <a:spLocks noGrp="1"/>
          </p:cNvSpPr>
          <p:nvPr>
            <p:ph type="sldNum" sz="quarter" idx="12"/>
          </p:nvPr>
        </p:nvSpPr>
        <p:spPr/>
        <p:txBody>
          <a:bodyPr/>
          <a:lstStyle/>
          <a:p>
            <a:r>
              <a:rPr lang="en-US"/>
              <a:t>L4 - </a:t>
            </a:r>
            <a:fld id="{FDED41F8-FC0F-4085-8150-313B6CF05213}" type="slidenum">
              <a:rPr lang="en-US" smtClean="0"/>
              <a:pPr/>
              <a:t>34</a:t>
            </a:fld>
            <a:endParaRPr lang="en-US" dirty="0"/>
          </a:p>
        </p:txBody>
      </p:sp>
    </p:spTree>
    <p:extLst>
      <p:ext uri="{BB962C8B-B14F-4D97-AF65-F5344CB8AC3E}">
        <p14:creationId xmlns:p14="http://schemas.microsoft.com/office/powerpoint/2010/main" val="8173169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CD6529B-0192-49E4-B635-12AFCC7A4A7A}"/>
              </a:ext>
            </a:extLst>
          </p:cNvPr>
          <p:cNvSpPr>
            <a:spLocks noGrp="1"/>
          </p:cNvSpPr>
          <p:nvPr>
            <p:ph idx="1"/>
          </p:nvPr>
        </p:nvSpPr>
        <p:spPr/>
        <p:txBody>
          <a:bodyPr/>
          <a:lstStyle/>
          <a:p>
            <a:pPr>
              <a:lnSpc>
                <a:spcPct val="200000"/>
              </a:lnSpc>
            </a:pPr>
            <a:r>
              <a:rPr lang="en-US" dirty="0"/>
              <a:t>The Framework itself is a set of principles organized into five interrelated components:</a:t>
            </a:r>
          </a:p>
          <a:p>
            <a:pPr marL="0" indent="0">
              <a:lnSpc>
                <a:spcPct val="200000"/>
              </a:lnSpc>
              <a:buNone/>
            </a:pPr>
            <a:r>
              <a:rPr lang="en-US" dirty="0">
                <a:solidFill>
                  <a:srgbClr val="DC8C2B"/>
                </a:solidFill>
              </a:rPr>
              <a:t>1- Governance and Culture</a:t>
            </a:r>
          </a:p>
          <a:p>
            <a:pPr marL="0" indent="0">
              <a:buNone/>
            </a:pPr>
            <a:r>
              <a:rPr lang="en-US" dirty="0">
                <a:solidFill>
                  <a:srgbClr val="2FB8DF"/>
                </a:solidFill>
              </a:rPr>
              <a:t>2- Strategy and Objective-Setting </a:t>
            </a:r>
          </a:p>
          <a:p>
            <a:pPr marL="0" indent="0">
              <a:buNone/>
            </a:pPr>
            <a:r>
              <a:rPr lang="en-US" dirty="0">
                <a:solidFill>
                  <a:srgbClr val="2FA049"/>
                </a:solidFill>
              </a:rPr>
              <a:t>3- Performance</a:t>
            </a:r>
          </a:p>
          <a:p>
            <a:pPr marL="0" indent="0">
              <a:buNone/>
            </a:pPr>
            <a:r>
              <a:rPr lang="en-US" dirty="0">
                <a:solidFill>
                  <a:srgbClr val="6D61AB"/>
                </a:solidFill>
              </a:rPr>
              <a:t>4- Review and Revision </a:t>
            </a:r>
          </a:p>
          <a:p>
            <a:pPr marL="0" indent="0">
              <a:buNone/>
            </a:pPr>
            <a:r>
              <a:rPr lang="en-US" dirty="0">
                <a:solidFill>
                  <a:srgbClr val="BF4042"/>
                </a:solidFill>
              </a:rPr>
              <a:t>5- Information, Communication, and Reporting </a:t>
            </a:r>
          </a:p>
        </p:txBody>
      </p:sp>
      <p:sp>
        <p:nvSpPr>
          <p:cNvPr id="3" name="Title 2">
            <a:extLst>
              <a:ext uri="{FF2B5EF4-FFF2-40B4-BE49-F238E27FC236}">
                <a16:creationId xmlns:a16="http://schemas.microsoft.com/office/drawing/2014/main" id="{4EA5B2A1-4BEB-4870-95D3-6E7384E9F6BA}"/>
              </a:ext>
            </a:extLst>
          </p:cNvPr>
          <p:cNvSpPr>
            <a:spLocks noGrp="1"/>
          </p:cNvSpPr>
          <p:nvPr>
            <p:ph type="title"/>
          </p:nvPr>
        </p:nvSpPr>
        <p:spPr/>
        <p:txBody>
          <a:bodyPr>
            <a:normAutofit fontScale="90000"/>
          </a:bodyPr>
          <a:lstStyle/>
          <a:p>
            <a:r>
              <a:rPr lang="en-US" dirty="0"/>
              <a:t>COSO ERM Integrating with Strategy and Performance </a:t>
            </a:r>
          </a:p>
        </p:txBody>
      </p:sp>
      <p:sp>
        <p:nvSpPr>
          <p:cNvPr id="4" name="Slide Number Placeholder 3">
            <a:extLst>
              <a:ext uri="{FF2B5EF4-FFF2-40B4-BE49-F238E27FC236}">
                <a16:creationId xmlns:a16="http://schemas.microsoft.com/office/drawing/2014/main" id="{1E753F84-135B-43EF-A64E-F86C7F9E4627}"/>
              </a:ext>
            </a:extLst>
          </p:cNvPr>
          <p:cNvSpPr>
            <a:spLocks noGrp="1"/>
          </p:cNvSpPr>
          <p:nvPr>
            <p:ph type="sldNum" sz="quarter" idx="12"/>
          </p:nvPr>
        </p:nvSpPr>
        <p:spPr/>
        <p:txBody>
          <a:bodyPr/>
          <a:lstStyle/>
          <a:p>
            <a:r>
              <a:rPr lang="en-US"/>
              <a:t>L4 - </a:t>
            </a:r>
            <a:fld id="{FDED41F8-FC0F-4085-8150-313B6CF05213}" type="slidenum">
              <a:rPr lang="en-US" smtClean="0"/>
              <a:pPr/>
              <a:t>35</a:t>
            </a:fld>
            <a:endParaRPr lang="en-US" dirty="0"/>
          </a:p>
        </p:txBody>
      </p:sp>
    </p:spTree>
    <p:extLst>
      <p:ext uri="{BB962C8B-B14F-4D97-AF65-F5344CB8AC3E}">
        <p14:creationId xmlns:p14="http://schemas.microsoft.com/office/powerpoint/2010/main" val="42031410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CD6529B-0192-49E4-B635-12AFCC7A4A7A}"/>
              </a:ext>
            </a:extLst>
          </p:cNvPr>
          <p:cNvSpPr>
            <a:spLocks noGrp="1"/>
          </p:cNvSpPr>
          <p:nvPr>
            <p:ph idx="1"/>
          </p:nvPr>
        </p:nvSpPr>
        <p:spPr>
          <a:xfrm>
            <a:off x="300868" y="1667741"/>
            <a:ext cx="11572684" cy="4664820"/>
          </a:xfrm>
        </p:spPr>
        <p:txBody>
          <a:bodyPr>
            <a:normAutofit lnSpcReduction="10000"/>
          </a:bodyPr>
          <a:lstStyle/>
          <a:p>
            <a:pPr marL="0" marR="0" lvl="0" indent="0" algn="l" defTabSz="914400" rtl="0" eaLnBrk="1" fontAlgn="auto" latinLnBrk="0" hangingPunct="1">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DC8C2B"/>
                </a:solidFill>
                <a:effectLst/>
                <a:uLnTx/>
                <a:uFillTx/>
                <a:latin typeface="Calibri" panose="020F0502020204030204"/>
                <a:ea typeface="+mn-ea"/>
                <a:cs typeface="+mn-cs"/>
              </a:rPr>
              <a:t>1- Governance and Culture</a:t>
            </a:r>
          </a:p>
          <a:p>
            <a:pPr lvl="1">
              <a:defRPr/>
            </a:pPr>
            <a:r>
              <a:rPr kumimoji="0" lang="en-US" b="0" i="0" u="none" strike="noStrike" kern="1200" cap="none" spc="0" normalizeH="0" baseline="0" noProof="0" dirty="0">
                <a:ln>
                  <a:noFill/>
                </a:ln>
                <a:effectLst/>
                <a:uLnTx/>
                <a:uFillTx/>
                <a:latin typeface="Calibri" panose="020F0502020204030204"/>
                <a:ea typeface="+mn-ea"/>
                <a:cs typeface="+mn-cs"/>
              </a:rPr>
              <a:t>Governance sets the organization’s tone, reinforcing the importance of, and establishing oversight responsibilities for, enterprise risk management. </a:t>
            </a:r>
          </a:p>
          <a:p>
            <a:pPr lvl="1">
              <a:defRPr/>
            </a:pPr>
            <a:r>
              <a:rPr kumimoji="0" lang="en-US" b="0" i="0" u="none" strike="noStrike" kern="1200" cap="none" spc="0" normalizeH="0" baseline="0" noProof="0" dirty="0">
                <a:ln>
                  <a:noFill/>
                </a:ln>
                <a:effectLst/>
                <a:uLnTx/>
                <a:uFillTx/>
                <a:latin typeface="Calibri" panose="020F0502020204030204"/>
                <a:ea typeface="+mn-ea"/>
                <a:cs typeface="+mn-cs"/>
              </a:rPr>
              <a:t>Culture pertains to ethical values, desired behaviors, and understanding of risk in the entity.</a:t>
            </a:r>
            <a:endParaRPr kumimoji="0" lang="en-US" sz="1600" b="0" i="0" u="none" strike="noStrike" kern="1200" cap="none" spc="0" normalizeH="0" baseline="0" noProof="0" dirty="0">
              <a:ln>
                <a:noFill/>
              </a:ln>
              <a:effectLst/>
              <a:uLnTx/>
              <a:uFillTx/>
              <a:latin typeface="Calibri" panose="020F0502020204030204"/>
              <a:ea typeface="+mn-ea"/>
              <a:cs typeface="+mn-cs"/>
            </a:endParaRPr>
          </a:p>
          <a:p>
            <a:pPr marL="0" marR="0" lvl="0" indent="0" algn="l" defTabSz="914400" rtl="0" eaLnBrk="1" fontAlgn="auto" latinLnBrk="0" hangingPunct="1">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2FB8DF"/>
                </a:solidFill>
                <a:effectLst/>
                <a:uLnTx/>
                <a:uFillTx/>
                <a:latin typeface="Calibri" panose="020F0502020204030204"/>
                <a:ea typeface="+mn-ea"/>
                <a:cs typeface="+mn-cs"/>
              </a:rPr>
              <a:t>2- Strategy and Objective-Setting </a:t>
            </a:r>
          </a:p>
          <a:p>
            <a:pPr lvl="1">
              <a:defRPr/>
            </a:pPr>
            <a:r>
              <a:rPr lang="en-US" dirty="0">
                <a:latin typeface="Calibri" panose="020F0502020204030204"/>
              </a:rPr>
              <a:t>ERM, strategy, and objective-setting work together in the strategic-planning process. </a:t>
            </a:r>
          </a:p>
          <a:p>
            <a:pPr lvl="1">
              <a:defRPr/>
            </a:pPr>
            <a:r>
              <a:rPr lang="en-US" dirty="0">
                <a:latin typeface="Calibri" panose="020F0502020204030204"/>
              </a:rPr>
              <a:t>A risk appetite is established and aligned with strategy.</a:t>
            </a:r>
          </a:p>
          <a:p>
            <a:pPr lvl="1">
              <a:defRPr/>
            </a:pPr>
            <a:r>
              <a:rPr lang="en-US" dirty="0">
                <a:latin typeface="Calibri" panose="020F0502020204030204"/>
              </a:rPr>
              <a:t>Business objectives put strategy into practice while serving as a basis for identifying, assessing, and responding to risk.</a:t>
            </a:r>
          </a:p>
        </p:txBody>
      </p:sp>
      <p:sp>
        <p:nvSpPr>
          <p:cNvPr id="3" name="Title 2">
            <a:extLst>
              <a:ext uri="{FF2B5EF4-FFF2-40B4-BE49-F238E27FC236}">
                <a16:creationId xmlns:a16="http://schemas.microsoft.com/office/drawing/2014/main" id="{4EA5B2A1-4BEB-4870-95D3-6E7384E9F6BA}"/>
              </a:ext>
            </a:extLst>
          </p:cNvPr>
          <p:cNvSpPr>
            <a:spLocks noGrp="1"/>
          </p:cNvSpPr>
          <p:nvPr>
            <p:ph type="title"/>
          </p:nvPr>
        </p:nvSpPr>
        <p:spPr/>
        <p:txBody>
          <a:bodyPr>
            <a:normAutofit fontScale="90000"/>
          </a:bodyPr>
          <a:lstStyle/>
          <a:p>
            <a:r>
              <a:rPr lang="en-US" dirty="0"/>
              <a:t>COSO ERM Integrating with Strategy and Performance </a:t>
            </a:r>
          </a:p>
        </p:txBody>
      </p:sp>
      <p:sp>
        <p:nvSpPr>
          <p:cNvPr id="4" name="Slide Number Placeholder 3">
            <a:extLst>
              <a:ext uri="{FF2B5EF4-FFF2-40B4-BE49-F238E27FC236}">
                <a16:creationId xmlns:a16="http://schemas.microsoft.com/office/drawing/2014/main" id="{1E753F84-135B-43EF-A64E-F86C7F9E4627}"/>
              </a:ext>
            </a:extLst>
          </p:cNvPr>
          <p:cNvSpPr>
            <a:spLocks noGrp="1"/>
          </p:cNvSpPr>
          <p:nvPr>
            <p:ph type="sldNum" sz="quarter" idx="12"/>
          </p:nvPr>
        </p:nvSpPr>
        <p:spPr/>
        <p:txBody>
          <a:bodyPr/>
          <a:lstStyle/>
          <a:p>
            <a:r>
              <a:rPr lang="en-US"/>
              <a:t>L4 - </a:t>
            </a:r>
            <a:fld id="{FDED41F8-FC0F-4085-8150-313B6CF05213}" type="slidenum">
              <a:rPr lang="en-US" smtClean="0"/>
              <a:pPr/>
              <a:t>36</a:t>
            </a:fld>
            <a:endParaRPr lang="en-US" dirty="0"/>
          </a:p>
        </p:txBody>
      </p:sp>
    </p:spTree>
    <p:extLst>
      <p:ext uri="{BB962C8B-B14F-4D97-AF65-F5344CB8AC3E}">
        <p14:creationId xmlns:p14="http://schemas.microsoft.com/office/powerpoint/2010/main" val="335567432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CD6529B-0192-49E4-B635-12AFCC7A4A7A}"/>
              </a:ext>
            </a:extLst>
          </p:cNvPr>
          <p:cNvSpPr>
            <a:spLocks noGrp="1"/>
          </p:cNvSpPr>
          <p:nvPr>
            <p:ph idx="1"/>
          </p:nvPr>
        </p:nvSpPr>
        <p:spPr/>
        <p:txBody>
          <a:bodyPr/>
          <a:lstStyle/>
          <a:p>
            <a:pPr marL="0" marR="0" lvl="0" indent="0" algn="l" defTabSz="914400" rtl="0" eaLnBrk="1" fontAlgn="auto" latinLnBrk="0" hangingPunct="1">
              <a:lnSpc>
                <a:spcPct val="20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2FA049"/>
                </a:solidFill>
                <a:effectLst/>
                <a:uLnTx/>
                <a:uFillTx/>
                <a:latin typeface="Calibri" panose="020F0502020204030204"/>
                <a:ea typeface="+mn-ea"/>
                <a:cs typeface="+mn-cs"/>
              </a:rPr>
              <a:t>3- Performance</a:t>
            </a:r>
          </a:p>
          <a:p>
            <a:pPr lvl="1">
              <a:lnSpc>
                <a:spcPct val="200000"/>
              </a:lnSpc>
              <a:defRPr/>
            </a:pPr>
            <a:r>
              <a:rPr kumimoji="0" lang="en-US" b="0" i="0" u="none" strike="noStrike" kern="1200" cap="none" spc="0" normalizeH="0" baseline="0" noProof="0" dirty="0">
                <a:ln>
                  <a:noFill/>
                </a:ln>
                <a:effectLst/>
                <a:uLnTx/>
                <a:uFillTx/>
                <a:latin typeface="Calibri" panose="020F0502020204030204"/>
                <a:ea typeface="+mn-ea"/>
                <a:cs typeface="+mn-cs"/>
              </a:rPr>
              <a:t>Risks that may impact the achievement of strategy and business objectives need to be identified and assessed. </a:t>
            </a:r>
          </a:p>
          <a:p>
            <a:pPr lvl="1">
              <a:lnSpc>
                <a:spcPct val="200000"/>
              </a:lnSpc>
              <a:defRPr/>
            </a:pPr>
            <a:r>
              <a:rPr kumimoji="0" lang="en-US" b="0" i="0" u="none" strike="noStrike" kern="1200" cap="none" spc="0" normalizeH="0" baseline="0" noProof="0" dirty="0">
                <a:ln>
                  <a:noFill/>
                </a:ln>
                <a:effectLst/>
                <a:uLnTx/>
                <a:uFillTx/>
                <a:latin typeface="Calibri" panose="020F0502020204030204"/>
                <a:ea typeface="+mn-ea"/>
                <a:cs typeface="+mn-cs"/>
              </a:rPr>
              <a:t>Risks are prioritized by severity in the context of risk appetite. </a:t>
            </a:r>
          </a:p>
          <a:p>
            <a:pPr lvl="1">
              <a:lnSpc>
                <a:spcPct val="200000"/>
              </a:lnSpc>
              <a:defRPr/>
            </a:pPr>
            <a:r>
              <a:rPr kumimoji="0" lang="en-US" b="0" i="0" u="none" strike="noStrike" kern="1200" cap="none" spc="0" normalizeH="0" baseline="0" noProof="0" dirty="0">
                <a:ln>
                  <a:noFill/>
                </a:ln>
                <a:effectLst/>
                <a:uLnTx/>
                <a:uFillTx/>
                <a:latin typeface="Calibri" panose="020F0502020204030204"/>
                <a:ea typeface="+mn-ea"/>
                <a:cs typeface="+mn-cs"/>
              </a:rPr>
              <a:t>The organization then selects risk responses and takes a portfolio view of the amount of risk it has assumed. The results of this process are reported to key risk stakeholders.</a:t>
            </a:r>
          </a:p>
        </p:txBody>
      </p:sp>
      <p:sp>
        <p:nvSpPr>
          <p:cNvPr id="3" name="Title 2">
            <a:extLst>
              <a:ext uri="{FF2B5EF4-FFF2-40B4-BE49-F238E27FC236}">
                <a16:creationId xmlns:a16="http://schemas.microsoft.com/office/drawing/2014/main" id="{4EA5B2A1-4BEB-4870-95D3-6E7384E9F6BA}"/>
              </a:ext>
            </a:extLst>
          </p:cNvPr>
          <p:cNvSpPr>
            <a:spLocks noGrp="1"/>
          </p:cNvSpPr>
          <p:nvPr>
            <p:ph type="title"/>
          </p:nvPr>
        </p:nvSpPr>
        <p:spPr/>
        <p:txBody>
          <a:bodyPr>
            <a:normAutofit fontScale="90000"/>
          </a:bodyPr>
          <a:lstStyle/>
          <a:p>
            <a:r>
              <a:rPr lang="en-US" dirty="0"/>
              <a:t>COSO ERM Integrating with Strategy and Performance </a:t>
            </a:r>
          </a:p>
        </p:txBody>
      </p:sp>
      <p:sp>
        <p:nvSpPr>
          <p:cNvPr id="4" name="Slide Number Placeholder 3">
            <a:extLst>
              <a:ext uri="{FF2B5EF4-FFF2-40B4-BE49-F238E27FC236}">
                <a16:creationId xmlns:a16="http://schemas.microsoft.com/office/drawing/2014/main" id="{1E753F84-135B-43EF-A64E-F86C7F9E4627}"/>
              </a:ext>
            </a:extLst>
          </p:cNvPr>
          <p:cNvSpPr>
            <a:spLocks noGrp="1"/>
          </p:cNvSpPr>
          <p:nvPr>
            <p:ph type="sldNum" sz="quarter" idx="12"/>
          </p:nvPr>
        </p:nvSpPr>
        <p:spPr/>
        <p:txBody>
          <a:bodyPr/>
          <a:lstStyle/>
          <a:p>
            <a:r>
              <a:rPr lang="en-US"/>
              <a:t>L4 - </a:t>
            </a:r>
            <a:fld id="{FDED41F8-FC0F-4085-8150-313B6CF05213}" type="slidenum">
              <a:rPr lang="en-US" smtClean="0"/>
              <a:pPr/>
              <a:t>37</a:t>
            </a:fld>
            <a:endParaRPr lang="en-US" dirty="0"/>
          </a:p>
        </p:txBody>
      </p:sp>
    </p:spTree>
    <p:extLst>
      <p:ext uri="{BB962C8B-B14F-4D97-AF65-F5344CB8AC3E}">
        <p14:creationId xmlns:p14="http://schemas.microsoft.com/office/powerpoint/2010/main" val="339936425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4CD6529B-0192-49E4-B635-12AFCC7A4A7A}"/>
              </a:ext>
            </a:extLst>
          </p:cNvPr>
          <p:cNvSpPr>
            <a:spLocks noGrp="1"/>
          </p:cNvSpPr>
          <p:nvPr>
            <p:ph idx="1"/>
          </p:nvPr>
        </p:nvSpPr>
        <p:spPr>
          <a:xfrm>
            <a:off x="300868" y="1667740"/>
            <a:ext cx="11572684" cy="4719411"/>
          </a:xfrm>
        </p:spPr>
        <p:txBody>
          <a:bodyPr>
            <a:normAutofit/>
          </a:bodyPr>
          <a:lstStyle/>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6D61AB"/>
                </a:solidFill>
                <a:effectLst/>
                <a:uLnTx/>
                <a:uFillTx/>
                <a:latin typeface="Calibri" panose="020F0502020204030204"/>
                <a:ea typeface="+mn-ea"/>
                <a:cs typeface="+mn-cs"/>
              </a:rPr>
              <a:t>4- Review and Revision </a:t>
            </a:r>
          </a:p>
          <a:p>
            <a:pPr lvl="1">
              <a:defRPr/>
            </a:pPr>
            <a:r>
              <a:rPr kumimoji="0" lang="en-US" b="0" i="0" u="none" strike="noStrike" kern="1200" cap="none" spc="0" normalizeH="0" baseline="0" noProof="0" dirty="0">
                <a:ln>
                  <a:noFill/>
                </a:ln>
                <a:effectLst/>
                <a:uLnTx/>
                <a:uFillTx/>
                <a:latin typeface="Calibri" panose="020F0502020204030204"/>
                <a:ea typeface="+mn-ea"/>
                <a:cs typeface="+mn-cs"/>
              </a:rPr>
              <a:t>By reviewing entity performance, an organization can consider how well the enterprise risk management components are functioning over time and in light of substantial changes, and what revisions are needed.</a:t>
            </a:r>
          </a:p>
          <a:p>
            <a:pPr marL="0" marR="0" lvl="0" indent="0" algn="l"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BF4042"/>
                </a:solidFill>
                <a:effectLst/>
                <a:uLnTx/>
                <a:uFillTx/>
                <a:latin typeface="Calibri" panose="020F0502020204030204"/>
                <a:ea typeface="+mn-ea"/>
                <a:cs typeface="+mn-cs"/>
              </a:rPr>
              <a:t>5- Information, Communication, and Reporting </a:t>
            </a:r>
          </a:p>
          <a:p>
            <a:pPr lvl="1">
              <a:spcBef>
                <a:spcPts val="1000"/>
              </a:spcBef>
              <a:defRPr/>
            </a:pPr>
            <a:r>
              <a:rPr kumimoji="0" lang="en-US" b="0" i="0" u="none" strike="noStrike" kern="1200" cap="none" spc="0" normalizeH="0" baseline="0" noProof="0" dirty="0">
                <a:ln>
                  <a:noFill/>
                </a:ln>
                <a:effectLst/>
                <a:uLnTx/>
                <a:uFillTx/>
                <a:latin typeface="Calibri" panose="020F0502020204030204"/>
                <a:ea typeface="+mn-ea"/>
                <a:cs typeface="+mn-cs"/>
              </a:rPr>
              <a:t>Enterprise risk management requires a continual process of obtaining and sharing necessary information, from both internal and external sources, which flows up, down, and across the organization.</a:t>
            </a:r>
          </a:p>
        </p:txBody>
      </p:sp>
      <p:sp>
        <p:nvSpPr>
          <p:cNvPr id="3" name="Title 2">
            <a:extLst>
              <a:ext uri="{FF2B5EF4-FFF2-40B4-BE49-F238E27FC236}">
                <a16:creationId xmlns:a16="http://schemas.microsoft.com/office/drawing/2014/main" id="{4EA5B2A1-4BEB-4870-95D3-6E7384E9F6BA}"/>
              </a:ext>
            </a:extLst>
          </p:cNvPr>
          <p:cNvSpPr>
            <a:spLocks noGrp="1"/>
          </p:cNvSpPr>
          <p:nvPr>
            <p:ph type="title"/>
          </p:nvPr>
        </p:nvSpPr>
        <p:spPr/>
        <p:txBody>
          <a:bodyPr>
            <a:normAutofit fontScale="90000"/>
          </a:bodyPr>
          <a:lstStyle/>
          <a:p>
            <a:r>
              <a:rPr lang="en-US" dirty="0"/>
              <a:t>COSO ERM Integrating with Strategy and Performance </a:t>
            </a:r>
          </a:p>
        </p:txBody>
      </p:sp>
      <p:sp>
        <p:nvSpPr>
          <p:cNvPr id="4" name="Slide Number Placeholder 3">
            <a:extLst>
              <a:ext uri="{FF2B5EF4-FFF2-40B4-BE49-F238E27FC236}">
                <a16:creationId xmlns:a16="http://schemas.microsoft.com/office/drawing/2014/main" id="{1E753F84-135B-43EF-A64E-F86C7F9E4627}"/>
              </a:ext>
            </a:extLst>
          </p:cNvPr>
          <p:cNvSpPr>
            <a:spLocks noGrp="1"/>
          </p:cNvSpPr>
          <p:nvPr>
            <p:ph type="sldNum" sz="quarter" idx="12"/>
          </p:nvPr>
        </p:nvSpPr>
        <p:spPr/>
        <p:txBody>
          <a:bodyPr/>
          <a:lstStyle/>
          <a:p>
            <a:r>
              <a:rPr lang="en-US"/>
              <a:t>L4 - </a:t>
            </a:r>
            <a:fld id="{FDED41F8-FC0F-4085-8150-313B6CF05213}" type="slidenum">
              <a:rPr lang="en-US" smtClean="0"/>
              <a:pPr/>
              <a:t>38</a:t>
            </a:fld>
            <a:endParaRPr lang="en-US" dirty="0"/>
          </a:p>
        </p:txBody>
      </p:sp>
    </p:spTree>
    <p:extLst>
      <p:ext uri="{BB962C8B-B14F-4D97-AF65-F5344CB8AC3E}">
        <p14:creationId xmlns:p14="http://schemas.microsoft.com/office/powerpoint/2010/main" val="40424798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Graphical user interface, application&#10;&#10;Description automatically generated">
            <a:extLst>
              <a:ext uri="{FF2B5EF4-FFF2-40B4-BE49-F238E27FC236}">
                <a16:creationId xmlns:a16="http://schemas.microsoft.com/office/drawing/2014/main" id="{FB0A2D71-D82B-4248-B806-45A7C230CBB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42477" y="3005940"/>
            <a:ext cx="10258814" cy="3361286"/>
          </a:xfrm>
        </p:spPr>
      </p:pic>
      <p:sp>
        <p:nvSpPr>
          <p:cNvPr id="3" name="Title 2">
            <a:extLst>
              <a:ext uri="{FF2B5EF4-FFF2-40B4-BE49-F238E27FC236}">
                <a16:creationId xmlns:a16="http://schemas.microsoft.com/office/drawing/2014/main" id="{110BE3F1-3C35-4D55-AFF1-D999B7DA85B3}"/>
              </a:ext>
            </a:extLst>
          </p:cNvPr>
          <p:cNvSpPr>
            <a:spLocks noGrp="1"/>
          </p:cNvSpPr>
          <p:nvPr>
            <p:ph type="title"/>
          </p:nvPr>
        </p:nvSpPr>
        <p:spPr/>
        <p:txBody>
          <a:bodyPr>
            <a:normAutofit fontScale="90000"/>
          </a:bodyPr>
          <a:lstStyle/>
          <a:p>
            <a:r>
              <a:rPr lang="en-US" dirty="0"/>
              <a:t>COSO ERM Integrating with Strategy and Performance </a:t>
            </a:r>
          </a:p>
        </p:txBody>
      </p:sp>
      <p:sp>
        <p:nvSpPr>
          <p:cNvPr id="4" name="Slide Number Placeholder 3">
            <a:extLst>
              <a:ext uri="{FF2B5EF4-FFF2-40B4-BE49-F238E27FC236}">
                <a16:creationId xmlns:a16="http://schemas.microsoft.com/office/drawing/2014/main" id="{108EE56D-D876-4BD7-A0DA-5743A0D5D7F7}"/>
              </a:ext>
            </a:extLst>
          </p:cNvPr>
          <p:cNvSpPr>
            <a:spLocks noGrp="1"/>
          </p:cNvSpPr>
          <p:nvPr>
            <p:ph type="sldNum" sz="quarter" idx="12"/>
          </p:nvPr>
        </p:nvSpPr>
        <p:spPr/>
        <p:txBody>
          <a:bodyPr/>
          <a:lstStyle/>
          <a:p>
            <a:r>
              <a:rPr lang="en-US"/>
              <a:t>L4 - </a:t>
            </a:r>
            <a:fld id="{FDED41F8-FC0F-4085-8150-313B6CF05213}" type="slidenum">
              <a:rPr lang="en-US" smtClean="0"/>
              <a:pPr/>
              <a:t>39</a:t>
            </a:fld>
            <a:endParaRPr lang="en-US" dirty="0"/>
          </a:p>
        </p:txBody>
      </p:sp>
      <p:pic>
        <p:nvPicPr>
          <p:cNvPr id="2" name="Picture 1">
            <a:extLst>
              <a:ext uri="{FF2B5EF4-FFF2-40B4-BE49-F238E27FC236}">
                <a16:creationId xmlns:a16="http://schemas.microsoft.com/office/drawing/2014/main" id="{C2F2E404-0E91-4057-AD06-81B9E2628ACA}"/>
              </a:ext>
            </a:extLst>
          </p:cNvPr>
          <p:cNvPicPr>
            <a:picLocks noChangeAspect="1"/>
          </p:cNvPicPr>
          <p:nvPr/>
        </p:nvPicPr>
        <p:blipFill>
          <a:blip r:embed="rId3"/>
          <a:stretch>
            <a:fillRect/>
          </a:stretch>
        </p:blipFill>
        <p:spPr>
          <a:xfrm>
            <a:off x="191729" y="1183394"/>
            <a:ext cx="2050026" cy="1822546"/>
          </a:xfrm>
          <a:prstGeom prst="rect">
            <a:avLst/>
          </a:prstGeom>
        </p:spPr>
      </p:pic>
    </p:spTree>
    <p:extLst>
      <p:ext uri="{BB962C8B-B14F-4D97-AF65-F5344CB8AC3E}">
        <p14:creationId xmlns:p14="http://schemas.microsoft.com/office/powerpoint/2010/main" val="280602433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8" y="1703237"/>
            <a:ext cx="7043900" cy="1534693"/>
          </a:xfrm>
        </p:spPr>
        <p:txBody>
          <a:bodyPr>
            <a:normAutofit/>
          </a:bodyPr>
          <a:lstStyle/>
          <a:p>
            <a:r>
              <a:rPr lang="en-US" sz="6600" dirty="0"/>
              <a:t>ISO 31000:2018</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1439405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10BE3F1-3C35-4D55-AFF1-D999B7DA85B3}"/>
              </a:ext>
            </a:extLst>
          </p:cNvPr>
          <p:cNvSpPr>
            <a:spLocks noGrp="1"/>
          </p:cNvSpPr>
          <p:nvPr>
            <p:ph type="title"/>
          </p:nvPr>
        </p:nvSpPr>
        <p:spPr/>
        <p:txBody>
          <a:bodyPr>
            <a:normAutofit/>
          </a:bodyPr>
          <a:lstStyle/>
          <a:p>
            <a:r>
              <a:rPr lang="en-US" dirty="0"/>
              <a:t>ISO</a:t>
            </a:r>
          </a:p>
        </p:txBody>
      </p:sp>
      <p:sp>
        <p:nvSpPr>
          <p:cNvPr id="4" name="Slide Number Placeholder 3">
            <a:extLst>
              <a:ext uri="{FF2B5EF4-FFF2-40B4-BE49-F238E27FC236}">
                <a16:creationId xmlns:a16="http://schemas.microsoft.com/office/drawing/2014/main" id="{108EE56D-D876-4BD7-A0DA-5743A0D5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L4 - </a:t>
            </a: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5E48A77A-667D-4294-A22B-8C4DD778BF9F}"/>
              </a:ext>
            </a:extLst>
          </p:cNvPr>
          <p:cNvSpPr>
            <a:spLocks noGrp="1"/>
          </p:cNvSpPr>
          <p:nvPr>
            <p:ph idx="1"/>
          </p:nvPr>
        </p:nvSpPr>
        <p:spPr>
          <a:xfrm>
            <a:off x="309658" y="1419368"/>
            <a:ext cx="11572684" cy="4509222"/>
          </a:xfrm>
        </p:spPr>
        <p:txBody>
          <a:bodyPr/>
          <a:lstStyle/>
          <a:p>
            <a:pPr>
              <a:lnSpc>
                <a:spcPct val="200000"/>
              </a:lnSpc>
            </a:pPr>
            <a:r>
              <a:rPr lang="en-US" dirty="0"/>
              <a:t>The International Organization For Standardization’s (ISO) international standards cover a wide range of areas, ranging from defining the dimensions of fastener screw threads in an automobile engine to the thickness of a personal credit card to information technology (IT) quality standards. </a:t>
            </a:r>
          </a:p>
          <a:p>
            <a:pPr>
              <a:lnSpc>
                <a:spcPct val="200000"/>
              </a:lnSpc>
            </a:pPr>
            <a:r>
              <a:rPr lang="en-US" dirty="0"/>
              <a:t>These standards also have been expanded over the years to cover areas that are important for enterprise governance and quality.</a:t>
            </a:r>
          </a:p>
        </p:txBody>
      </p:sp>
    </p:spTree>
    <p:extLst>
      <p:ext uri="{BB962C8B-B14F-4D97-AF65-F5344CB8AC3E}">
        <p14:creationId xmlns:p14="http://schemas.microsoft.com/office/powerpoint/2010/main" val="9635831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10BE3F1-3C35-4D55-AFF1-D999B7DA85B3}"/>
              </a:ext>
            </a:extLst>
          </p:cNvPr>
          <p:cNvSpPr>
            <a:spLocks noGrp="1"/>
          </p:cNvSpPr>
          <p:nvPr>
            <p:ph type="title"/>
          </p:nvPr>
        </p:nvSpPr>
        <p:spPr/>
        <p:txBody>
          <a:bodyPr>
            <a:normAutofit/>
          </a:bodyPr>
          <a:lstStyle/>
          <a:p>
            <a:r>
              <a:rPr lang="en-US" dirty="0"/>
              <a:t>ISO 31000:2018</a:t>
            </a:r>
          </a:p>
        </p:txBody>
      </p:sp>
      <p:sp>
        <p:nvSpPr>
          <p:cNvPr id="4" name="Slide Number Placeholder 3">
            <a:extLst>
              <a:ext uri="{FF2B5EF4-FFF2-40B4-BE49-F238E27FC236}">
                <a16:creationId xmlns:a16="http://schemas.microsoft.com/office/drawing/2014/main" id="{108EE56D-D876-4BD7-A0DA-5743A0D5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L4 - </a:t>
            </a: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5E48A77A-667D-4294-A22B-8C4DD778BF9F}"/>
              </a:ext>
            </a:extLst>
          </p:cNvPr>
          <p:cNvSpPr>
            <a:spLocks noGrp="1"/>
          </p:cNvSpPr>
          <p:nvPr>
            <p:ph idx="1"/>
          </p:nvPr>
        </p:nvSpPr>
        <p:spPr/>
        <p:txBody>
          <a:bodyPr/>
          <a:lstStyle/>
          <a:p>
            <a:r>
              <a:rPr lang="en-US" dirty="0"/>
              <a:t>The concept behind ISO 31000 is that there are international companies operating in many countries around the globe who all need to set priorities and address risks in a consistent manner. </a:t>
            </a:r>
          </a:p>
          <a:p>
            <a:r>
              <a:rPr lang="en-US" dirty="0"/>
              <a:t>There is a need for a ‘‘</a:t>
            </a:r>
            <a:r>
              <a:rPr lang="en-US" i="1" dirty="0">
                <a:solidFill>
                  <a:srgbClr val="0070C0"/>
                </a:solidFill>
              </a:rPr>
              <a:t>common look and feel</a:t>
            </a:r>
            <a:r>
              <a:rPr lang="en-US" dirty="0"/>
              <a:t>’’ for these various countries to demonstrate to outside viewers that effective and reliable standards have been used.</a:t>
            </a:r>
          </a:p>
          <a:p>
            <a:r>
              <a:rPr lang="en-US" dirty="0"/>
              <a:t>It should be emphasized that ISO 31000 is not a prescriptive set of rules but a set of principles and generic guidelines.</a:t>
            </a:r>
          </a:p>
        </p:txBody>
      </p:sp>
    </p:spTree>
    <p:extLst>
      <p:ext uri="{BB962C8B-B14F-4D97-AF65-F5344CB8AC3E}">
        <p14:creationId xmlns:p14="http://schemas.microsoft.com/office/powerpoint/2010/main" val="1779303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10BE3F1-3C35-4D55-AFF1-D999B7DA85B3}"/>
              </a:ext>
            </a:extLst>
          </p:cNvPr>
          <p:cNvSpPr>
            <a:spLocks noGrp="1"/>
          </p:cNvSpPr>
          <p:nvPr>
            <p:ph type="title"/>
          </p:nvPr>
        </p:nvSpPr>
        <p:spPr/>
        <p:txBody>
          <a:bodyPr>
            <a:normAutofit/>
          </a:bodyPr>
          <a:lstStyle/>
          <a:p>
            <a:r>
              <a:rPr lang="en-US" dirty="0"/>
              <a:t>ISO 31000:2018</a:t>
            </a:r>
          </a:p>
        </p:txBody>
      </p:sp>
      <p:sp>
        <p:nvSpPr>
          <p:cNvPr id="4" name="Slide Number Placeholder 3">
            <a:extLst>
              <a:ext uri="{FF2B5EF4-FFF2-40B4-BE49-F238E27FC236}">
                <a16:creationId xmlns:a16="http://schemas.microsoft.com/office/drawing/2014/main" id="{108EE56D-D876-4BD7-A0DA-5743A0D5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L4 - </a:t>
            </a: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5E48A77A-667D-4294-A22B-8C4DD778BF9F}"/>
              </a:ext>
            </a:extLst>
          </p:cNvPr>
          <p:cNvSpPr>
            <a:spLocks noGrp="1"/>
          </p:cNvSpPr>
          <p:nvPr>
            <p:ph idx="1"/>
          </p:nvPr>
        </p:nvSpPr>
        <p:spPr>
          <a:xfrm>
            <a:off x="309657" y="1531263"/>
            <a:ext cx="11572684" cy="4509222"/>
          </a:xfrm>
        </p:spPr>
        <p:txBody>
          <a:bodyPr/>
          <a:lstStyle/>
          <a:p>
            <a:r>
              <a:rPr lang="en-US" dirty="0">
                <a:hlinkClick r:id="rId2"/>
              </a:rPr>
              <a:t>https://www.iso.org/obp/ui/#iso:std:iso:31000:ed-2:v1:en</a:t>
            </a:r>
            <a:endParaRPr lang="en-US" dirty="0"/>
          </a:p>
          <a:p>
            <a:endParaRPr lang="en-US" dirty="0"/>
          </a:p>
        </p:txBody>
      </p:sp>
      <p:pic>
        <p:nvPicPr>
          <p:cNvPr id="6" name="Picture 5">
            <a:extLst>
              <a:ext uri="{FF2B5EF4-FFF2-40B4-BE49-F238E27FC236}">
                <a16:creationId xmlns:a16="http://schemas.microsoft.com/office/drawing/2014/main" id="{88DBA24D-26FA-402B-8AC3-ABA74BBC92FF}"/>
              </a:ext>
            </a:extLst>
          </p:cNvPr>
          <p:cNvPicPr>
            <a:picLocks noChangeAspect="1"/>
          </p:cNvPicPr>
          <p:nvPr/>
        </p:nvPicPr>
        <p:blipFill>
          <a:blip r:embed="rId3"/>
          <a:stretch>
            <a:fillRect/>
          </a:stretch>
        </p:blipFill>
        <p:spPr>
          <a:xfrm>
            <a:off x="2947525" y="2199668"/>
            <a:ext cx="6296949" cy="4225668"/>
          </a:xfrm>
          <a:prstGeom prst="rect">
            <a:avLst/>
          </a:prstGeom>
        </p:spPr>
      </p:pic>
    </p:spTree>
    <p:extLst>
      <p:ext uri="{BB962C8B-B14F-4D97-AF65-F5344CB8AC3E}">
        <p14:creationId xmlns:p14="http://schemas.microsoft.com/office/powerpoint/2010/main" val="24196349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10BE3F1-3C35-4D55-AFF1-D999B7DA85B3}"/>
              </a:ext>
            </a:extLst>
          </p:cNvPr>
          <p:cNvSpPr>
            <a:spLocks noGrp="1"/>
          </p:cNvSpPr>
          <p:nvPr>
            <p:ph type="title"/>
          </p:nvPr>
        </p:nvSpPr>
        <p:spPr/>
        <p:txBody>
          <a:bodyPr>
            <a:normAutofit/>
          </a:bodyPr>
          <a:lstStyle/>
          <a:p>
            <a:r>
              <a:rPr lang="en-US" dirty="0"/>
              <a:t>ISO 31000:2018</a:t>
            </a:r>
          </a:p>
        </p:txBody>
      </p:sp>
      <p:sp>
        <p:nvSpPr>
          <p:cNvPr id="4" name="Slide Number Placeholder 3">
            <a:extLst>
              <a:ext uri="{FF2B5EF4-FFF2-40B4-BE49-F238E27FC236}">
                <a16:creationId xmlns:a16="http://schemas.microsoft.com/office/drawing/2014/main" id="{108EE56D-D876-4BD7-A0DA-5743A0D5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L4 - </a:t>
            </a: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5E48A77A-667D-4294-A22B-8C4DD778BF9F}"/>
              </a:ext>
            </a:extLst>
          </p:cNvPr>
          <p:cNvSpPr>
            <a:spLocks noGrp="1"/>
          </p:cNvSpPr>
          <p:nvPr>
            <p:ph idx="1"/>
          </p:nvPr>
        </p:nvSpPr>
        <p:spPr>
          <a:xfrm>
            <a:off x="747871" y="1983652"/>
            <a:ext cx="11122309" cy="4509222"/>
          </a:xfrm>
        </p:spPr>
        <p:txBody>
          <a:bodyPr>
            <a:normAutofit/>
          </a:bodyPr>
          <a:lstStyle/>
          <a:p>
            <a:pPr>
              <a:lnSpc>
                <a:spcPct val="110000"/>
              </a:lnSpc>
            </a:pPr>
            <a:r>
              <a:rPr lang="en-US" sz="2000" dirty="0"/>
              <a:t>Principles</a:t>
            </a:r>
          </a:p>
        </p:txBody>
      </p:sp>
      <p:pic>
        <p:nvPicPr>
          <p:cNvPr id="6" name="Picture 5">
            <a:extLst>
              <a:ext uri="{FF2B5EF4-FFF2-40B4-BE49-F238E27FC236}">
                <a16:creationId xmlns:a16="http://schemas.microsoft.com/office/drawing/2014/main" id="{73C8305A-5915-4CDB-A295-EC9AD1195246}"/>
              </a:ext>
            </a:extLst>
          </p:cNvPr>
          <p:cNvPicPr>
            <a:picLocks noChangeAspect="1"/>
          </p:cNvPicPr>
          <p:nvPr/>
        </p:nvPicPr>
        <p:blipFill>
          <a:blip r:embed="rId3"/>
          <a:stretch>
            <a:fillRect/>
          </a:stretch>
        </p:blipFill>
        <p:spPr>
          <a:xfrm>
            <a:off x="3712090" y="1500747"/>
            <a:ext cx="4767820" cy="4767820"/>
          </a:xfrm>
          <a:prstGeom prst="rect">
            <a:avLst/>
          </a:prstGeom>
        </p:spPr>
      </p:pic>
    </p:spTree>
    <p:extLst>
      <p:ext uri="{BB962C8B-B14F-4D97-AF65-F5344CB8AC3E}">
        <p14:creationId xmlns:p14="http://schemas.microsoft.com/office/powerpoint/2010/main" val="18795708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10BE3F1-3C35-4D55-AFF1-D999B7DA85B3}"/>
              </a:ext>
            </a:extLst>
          </p:cNvPr>
          <p:cNvSpPr>
            <a:spLocks noGrp="1"/>
          </p:cNvSpPr>
          <p:nvPr>
            <p:ph type="title"/>
          </p:nvPr>
        </p:nvSpPr>
        <p:spPr/>
        <p:txBody>
          <a:bodyPr>
            <a:normAutofit/>
          </a:bodyPr>
          <a:lstStyle/>
          <a:p>
            <a:r>
              <a:rPr lang="en-US" dirty="0"/>
              <a:t>ISO 31000:2018</a:t>
            </a:r>
          </a:p>
        </p:txBody>
      </p:sp>
      <p:sp>
        <p:nvSpPr>
          <p:cNvPr id="4" name="Slide Number Placeholder 3">
            <a:extLst>
              <a:ext uri="{FF2B5EF4-FFF2-40B4-BE49-F238E27FC236}">
                <a16:creationId xmlns:a16="http://schemas.microsoft.com/office/drawing/2014/main" id="{108EE56D-D876-4BD7-A0DA-5743A0D5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L4 - </a:t>
            </a: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5E48A77A-667D-4294-A22B-8C4DD778BF9F}"/>
              </a:ext>
            </a:extLst>
          </p:cNvPr>
          <p:cNvSpPr>
            <a:spLocks noGrp="1"/>
          </p:cNvSpPr>
          <p:nvPr>
            <p:ph idx="1"/>
          </p:nvPr>
        </p:nvSpPr>
        <p:spPr/>
        <p:txBody>
          <a:bodyPr/>
          <a:lstStyle/>
          <a:p>
            <a:r>
              <a:rPr lang="en-US" dirty="0"/>
              <a:t>Framework</a:t>
            </a:r>
          </a:p>
        </p:txBody>
      </p:sp>
      <p:pic>
        <p:nvPicPr>
          <p:cNvPr id="2" name="Picture 1">
            <a:extLst>
              <a:ext uri="{FF2B5EF4-FFF2-40B4-BE49-F238E27FC236}">
                <a16:creationId xmlns:a16="http://schemas.microsoft.com/office/drawing/2014/main" id="{0E7F4A45-4EC1-4573-9287-2ABC03A15564}"/>
              </a:ext>
            </a:extLst>
          </p:cNvPr>
          <p:cNvPicPr>
            <a:picLocks noChangeAspect="1"/>
          </p:cNvPicPr>
          <p:nvPr/>
        </p:nvPicPr>
        <p:blipFill>
          <a:blip r:embed="rId2"/>
          <a:stretch>
            <a:fillRect/>
          </a:stretch>
        </p:blipFill>
        <p:spPr>
          <a:xfrm>
            <a:off x="3673274" y="1440634"/>
            <a:ext cx="4845452" cy="4845452"/>
          </a:xfrm>
          <a:prstGeom prst="rect">
            <a:avLst/>
          </a:prstGeom>
        </p:spPr>
      </p:pic>
    </p:spTree>
    <p:extLst>
      <p:ext uri="{BB962C8B-B14F-4D97-AF65-F5344CB8AC3E}">
        <p14:creationId xmlns:p14="http://schemas.microsoft.com/office/powerpoint/2010/main" val="1617658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10BE3F1-3C35-4D55-AFF1-D999B7DA85B3}"/>
              </a:ext>
            </a:extLst>
          </p:cNvPr>
          <p:cNvSpPr>
            <a:spLocks noGrp="1"/>
          </p:cNvSpPr>
          <p:nvPr>
            <p:ph type="title"/>
          </p:nvPr>
        </p:nvSpPr>
        <p:spPr/>
        <p:txBody>
          <a:bodyPr>
            <a:normAutofit/>
          </a:bodyPr>
          <a:lstStyle/>
          <a:p>
            <a:r>
              <a:rPr lang="en-US" dirty="0"/>
              <a:t>ISO 31000:2018</a:t>
            </a:r>
          </a:p>
        </p:txBody>
      </p:sp>
      <p:sp>
        <p:nvSpPr>
          <p:cNvPr id="4" name="Slide Number Placeholder 3">
            <a:extLst>
              <a:ext uri="{FF2B5EF4-FFF2-40B4-BE49-F238E27FC236}">
                <a16:creationId xmlns:a16="http://schemas.microsoft.com/office/drawing/2014/main" id="{108EE56D-D876-4BD7-A0DA-5743A0D5D7F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L4 - </a:t>
            </a:r>
            <a:fld id="{FDED41F8-FC0F-4085-8150-313B6CF05213}"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Content Placeholder 4">
            <a:extLst>
              <a:ext uri="{FF2B5EF4-FFF2-40B4-BE49-F238E27FC236}">
                <a16:creationId xmlns:a16="http://schemas.microsoft.com/office/drawing/2014/main" id="{5E48A77A-667D-4294-A22B-8C4DD778BF9F}"/>
              </a:ext>
            </a:extLst>
          </p:cNvPr>
          <p:cNvSpPr>
            <a:spLocks noGrp="1"/>
          </p:cNvSpPr>
          <p:nvPr>
            <p:ph idx="1"/>
          </p:nvPr>
        </p:nvSpPr>
        <p:spPr/>
        <p:txBody>
          <a:bodyPr/>
          <a:lstStyle/>
          <a:p>
            <a:r>
              <a:rPr lang="en-US" dirty="0"/>
              <a:t>Process</a:t>
            </a:r>
          </a:p>
        </p:txBody>
      </p:sp>
      <p:pic>
        <p:nvPicPr>
          <p:cNvPr id="2" name="Picture 1">
            <a:extLst>
              <a:ext uri="{FF2B5EF4-FFF2-40B4-BE49-F238E27FC236}">
                <a16:creationId xmlns:a16="http://schemas.microsoft.com/office/drawing/2014/main" id="{559051A6-3FD8-4F89-B186-1587B7C5A5C3}"/>
              </a:ext>
            </a:extLst>
          </p:cNvPr>
          <p:cNvPicPr>
            <a:picLocks noChangeAspect="1"/>
          </p:cNvPicPr>
          <p:nvPr/>
        </p:nvPicPr>
        <p:blipFill>
          <a:blip r:embed="rId2"/>
          <a:stretch>
            <a:fillRect/>
          </a:stretch>
        </p:blipFill>
        <p:spPr>
          <a:xfrm>
            <a:off x="3669194" y="1268362"/>
            <a:ext cx="5080517" cy="5080517"/>
          </a:xfrm>
          <a:prstGeom prst="rect">
            <a:avLst/>
          </a:prstGeom>
        </p:spPr>
      </p:pic>
    </p:spTree>
    <p:extLst>
      <p:ext uri="{BB962C8B-B14F-4D97-AF65-F5344CB8AC3E}">
        <p14:creationId xmlns:p14="http://schemas.microsoft.com/office/powerpoint/2010/main" val="217874241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8" y="1703237"/>
            <a:ext cx="7043900" cy="1534693"/>
          </a:xfrm>
        </p:spPr>
        <p:txBody>
          <a:bodyPr>
            <a:normAutofit/>
          </a:bodyPr>
          <a:lstStyle/>
          <a:p>
            <a:r>
              <a:rPr lang="en-US" sz="6600" dirty="0"/>
              <a:t>Where’s the Value?</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86636639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90AE98B-BCCE-4262-B9F2-DC8A49BC69B5}"/>
              </a:ext>
            </a:extLst>
          </p:cNvPr>
          <p:cNvSpPr>
            <a:spLocks noGrp="1"/>
          </p:cNvSpPr>
          <p:nvPr>
            <p:ph idx="1"/>
          </p:nvPr>
        </p:nvSpPr>
        <p:spPr/>
        <p:txBody>
          <a:bodyPr>
            <a:normAutofit/>
          </a:bodyPr>
          <a:lstStyle/>
          <a:p>
            <a:r>
              <a:rPr lang="en-US" dirty="0"/>
              <a:t>Organizations are increasingly looking to expand their risk management functions to help reduce potential future losses through:</a:t>
            </a:r>
          </a:p>
          <a:p>
            <a:pPr lvl="1"/>
            <a:r>
              <a:rPr lang="en-US" dirty="0"/>
              <a:t>Improved monitoring and reporting</a:t>
            </a:r>
          </a:p>
          <a:p>
            <a:pPr lvl="1"/>
            <a:r>
              <a:rPr lang="en-US" dirty="0"/>
              <a:t>Better risk identification and response</a:t>
            </a:r>
          </a:p>
          <a:p>
            <a:pPr lvl="1"/>
            <a:r>
              <a:rPr lang="en-US" dirty="0"/>
              <a:t>More risk-based decision making</a:t>
            </a:r>
          </a:p>
          <a:p>
            <a:r>
              <a:rPr lang="en-US" dirty="0"/>
              <a:t>The biggest value in each of these frameworks lay in their promotion of continuous improvement, diligent management practices and ongoing monitoring.</a:t>
            </a:r>
          </a:p>
          <a:p>
            <a:endParaRPr lang="en-US" dirty="0"/>
          </a:p>
        </p:txBody>
      </p:sp>
      <p:sp>
        <p:nvSpPr>
          <p:cNvPr id="3" name="Title 2">
            <a:extLst>
              <a:ext uri="{FF2B5EF4-FFF2-40B4-BE49-F238E27FC236}">
                <a16:creationId xmlns:a16="http://schemas.microsoft.com/office/drawing/2014/main" id="{6E04B3E2-B88D-427C-9074-360AB12E9344}"/>
              </a:ext>
            </a:extLst>
          </p:cNvPr>
          <p:cNvSpPr>
            <a:spLocks noGrp="1"/>
          </p:cNvSpPr>
          <p:nvPr>
            <p:ph type="title"/>
          </p:nvPr>
        </p:nvSpPr>
        <p:spPr/>
        <p:txBody>
          <a:bodyPr/>
          <a:lstStyle/>
          <a:p>
            <a:r>
              <a:rPr lang="en-US" dirty="0"/>
              <a:t>Where’s the Value?</a:t>
            </a:r>
          </a:p>
        </p:txBody>
      </p:sp>
      <p:sp>
        <p:nvSpPr>
          <p:cNvPr id="4" name="Slide Number Placeholder 3">
            <a:extLst>
              <a:ext uri="{FF2B5EF4-FFF2-40B4-BE49-F238E27FC236}">
                <a16:creationId xmlns:a16="http://schemas.microsoft.com/office/drawing/2014/main" id="{5D931BC7-2926-4A23-AB03-4DF9035BC611}"/>
              </a:ext>
            </a:extLst>
          </p:cNvPr>
          <p:cNvSpPr>
            <a:spLocks noGrp="1"/>
          </p:cNvSpPr>
          <p:nvPr>
            <p:ph type="sldNum" sz="quarter" idx="12"/>
          </p:nvPr>
        </p:nvSpPr>
        <p:spPr/>
        <p:txBody>
          <a:bodyPr/>
          <a:lstStyle/>
          <a:p>
            <a:r>
              <a:rPr lang="en-US"/>
              <a:t>L4 - </a:t>
            </a:r>
            <a:fld id="{FDED41F8-FC0F-4085-8150-313B6CF05213}" type="slidenum">
              <a:rPr lang="en-US" smtClean="0"/>
              <a:pPr/>
              <a:t>48</a:t>
            </a:fld>
            <a:endParaRPr lang="en-US" dirty="0"/>
          </a:p>
        </p:txBody>
      </p:sp>
    </p:spTree>
    <p:extLst>
      <p:ext uri="{BB962C8B-B14F-4D97-AF65-F5344CB8AC3E}">
        <p14:creationId xmlns:p14="http://schemas.microsoft.com/office/powerpoint/2010/main" val="385174926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ERM is not…</a:t>
            </a:r>
          </a:p>
        </p:txBody>
      </p:sp>
      <p:sp>
        <p:nvSpPr>
          <p:cNvPr id="3" name="Content Placeholder 2"/>
          <p:cNvSpPr>
            <a:spLocks noGrp="1"/>
          </p:cNvSpPr>
          <p:nvPr>
            <p:ph idx="1"/>
          </p:nvPr>
        </p:nvSpPr>
        <p:spPr/>
        <p:txBody>
          <a:bodyPr/>
          <a:lstStyle/>
          <a:p>
            <a:pPr>
              <a:lnSpc>
                <a:spcPct val="250000"/>
              </a:lnSpc>
            </a:pPr>
            <a:r>
              <a:rPr lang="en-US" dirty="0"/>
              <a:t>A silver bullet to prevent risks from occurring</a:t>
            </a:r>
          </a:p>
          <a:p>
            <a:pPr>
              <a:lnSpc>
                <a:spcPct val="250000"/>
              </a:lnSpc>
            </a:pPr>
            <a:r>
              <a:rPr lang="en-US" dirty="0"/>
              <a:t>A methodology or a checklist of items that need to be completed that guaranteed results</a:t>
            </a:r>
          </a:p>
          <a:p>
            <a:pPr>
              <a:lnSpc>
                <a:spcPct val="250000"/>
              </a:lnSpc>
            </a:pPr>
            <a:r>
              <a:rPr lang="en-US" dirty="0"/>
              <a:t>The only way organizations can take a more proactive approach to managing risk</a:t>
            </a:r>
          </a:p>
        </p:txBody>
      </p:sp>
      <p:sp>
        <p:nvSpPr>
          <p:cNvPr id="5" name="Slide Number Placeholder 3">
            <a:extLst>
              <a:ext uri="{FF2B5EF4-FFF2-40B4-BE49-F238E27FC236}">
                <a16:creationId xmlns:a16="http://schemas.microsoft.com/office/drawing/2014/main" id="{01F3867C-75FA-4062-98D2-4A81706C593D}"/>
              </a:ext>
            </a:extLst>
          </p:cNvPr>
          <p:cNvSpPr>
            <a:spLocks noGrp="1"/>
          </p:cNvSpPr>
          <p:nvPr>
            <p:ph type="sldNum" sz="quarter" idx="12"/>
          </p:nvPr>
        </p:nvSpPr>
        <p:spPr>
          <a:xfrm>
            <a:off x="11013739" y="6582714"/>
            <a:ext cx="1166972" cy="204838"/>
          </a:xfrm>
        </p:spPr>
        <p:txBody>
          <a:bodyPr/>
          <a:lstStyle/>
          <a:p>
            <a:r>
              <a:rPr lang="en-US" dirty="0"/>
              <a:t>L4 - </a:t>
            </a:r>
            <a:fld id="{FDED41F8-FC0F-4085-8150-313B6CF05213}" type="slidenum">
              <a:rPr lang="en-US" smtClean="0"/>
              <a:pPr/>
              <a:t>49</a:t>
            </a:fld>
            <a:endParaRPr lang="en-US" dirty="0"/>
          </a:p>
        </p:txBody>
      </p:sp>
    </p:spTree>
    <p:extLst>
      <p:ext uri="{BB962C8B-B14F-4D97-AF65-F5344CB8AC3E}">
        <p14:creationId xmlns:p14="http://schemas.microsoft.com/office/powerpoint/2010/main" val="4172153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style.rotation</p:attrName>
                                        </p:attrNameLst>
                                      </p:cBhvr>
                                      <p:tavLst>
                                        <p:tav tm="0">
                                          <p:val>
                                            <p:fltVal val="720"/>
                                          </p:val>
                                        </p:tav>
                                        <p:tav tm="100000">
                                          <p:val>
                                            <p:fltVal val="0"/>
                                          </p:val>
                                        </p:tav>
                                      </p:tavLst>
                                    </p:anim>
                                    <p:anim calcmode="lin" valueType="num">
                                      <p:cBhvr>
                                        <p:cTn id="9"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0" dur="1000" fill="hold"/>
                                        <p:tgtEl>
                                          <p:spTgt spid="3">
                                            <p:txEl>
                                              <p:pRg st="0" end="0"/>
                                            </p:txEl>
                                          </p:spTgt>
                                        </p:tgtEl>
                                        <p:attrNameLst>
                                          <p:attrName>ppt_w</p:attrName>
                                        </p:attrNameLst>
                                      </p:cBhvr>
                                      <p:tavLst>
                                        <p:tav tm="0">
                                          <p:val>
                                            <p:fltVal val="0"/>
                                          </p:val>
                                        </p:tav>
                                        <p:tav tm="100000">
                                          <p:val>
                                            <p:strVal val="#ppt_w"/>
                                          </p:val>
                                        </p:tav>
                                      </p:tavLst>
                                    </p:anim>
                                  </p:childTnLst>
                                </p:cTn>
                              </p:par>
                            </p:childTnLst>
                          </p:cTn>
                        </p:par>
                      </p:childTnLst>
                    </p:cTn>
                  </p:par>
                  <p:par>
                    <p:cTn id="11" fill="hold">
                      <p:stCondLst>
                        <p:cond delay="indefinite"/>
                      </p:stCondLst>
                      <p:childTnLst>
                        <p:par>
                          <p:cTn id="12" fill="hold">
                            <p:stCondLst>
                              <p:cond delay="0"/>
                            </p:stCondLst>
                            <p:childTnLst>
                              <p:par>
                                <p:cTn id="13" presetID="35"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1000"/>
                                        <p:tgtEl>
                                          <p:spTgt spid="3">
                                            <p:txEl>
                                              <p:pRg st="1" end="1"/>
                                            </p:txEl>
                                          </p:spTgt>
                                        </p:tgtEl>
                                      </p:cBhvr>
                                    </p:animEffect>
                                    <p:anim calcmode="lin" valueType="num">
                                      <p:cBhvr>
                                        <p:cTn id="16" dur="1000" fill="hold"/>
                                        <p:tgtEl>
                                          <p:spTgt spid="3">
                                            <p:txEl>
                                              <p:pRg st="1" end="1"/>
                                            </p:txEl>
                                          </p:spTgt>
                                        </p:tgtEl>
                                        <p:attrNameLst>
                                          <p:attrName>style.rotation</p:attrName>
                                        </p:attrNameLst>
                                      </p:cBhvr>
                                      <p:tavLst>
                                        <p:tav tm="0">
                                          <p:val>
                                            <p:fltVal val="720"/>
                                          </p:val>
                                        </p:tav>
                                        <p:tav tm="100000">
                                          <p:val>
                                            <p:fltVal val="0"/>
                                          </p:val>
                                        </p:tav>
                                      </p:tavLst>
                                    </p:anim>
                                    <p:anim calcmode="lin" valueType="num">
                                      <p:cBhvr>
                                        <p:cTn id="17"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8" dur="1000" fill="hold"/>
                                        <p:tgtEl>
                                          <p:spTgt spid="3">
                                            <p:txEl>
                                              <p:pRg st="1" end="1"/>
                                            </p:txEl>
                                          </p:spTgt>
                                        </p:tgtEl>
                                        <p:attrNameLst>
                                          <p:attrName>ppt_w</p:attrName>
                                        </p:attrNameLst>
                                      </p:cBhvr>
                                      <p:tavLst>
                                        <p:tav tm="0">
                                          <p:val>
                                            <p:fltVal val="0"/>
                                          </p:val>
                                        </p:tav>
                                        <p:tav tm="100000">
                                          <p:val>
                                            <p:strVal val="#ppt_w"/>
                                          </p:val>
                                        </p:tav>
                                      </p:tavLst>
                                    </p:anim>
                                  </p:childTnLst>
                                </p:cTn>
                              </p:par>
                            </p:childTnLst>
                          </p:cTn>
                        </p:par>
                      </p:childTnLst>
                    </p:cTn>
                  </p:par>
                  <p:par>
                    <p:cTn id="19" fill="hold">
                      <p:stCondLst>
                        <p:cond delay="indefinite"/>
                      </p:stCondLst>
                      <p:childTnLst>
                        <p:par>
                          <p:cTn id="20" fill="hold">
                            <p:stCondLst>
                              <p:cond delay="0"/>
                            </p:stCondLst>
                            <p:childTnLst>
                              <p:par>
                                <p:cTn id="21" presetID="35" presetClass="entr" presetSubtype="0"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1000"/>
                                        <p:tgtEl>
                                          <p:spTgt spid="3">
                                            <p:txEl>
                                              <p:pRg st="2" end="2"/>
                                            </p:txEl>
                                          </p:spTgt>
                                        </p:tgtEl>
                                      </p:cBhvr>
                                    </p:animEffect>
                                    <p:anim calcmode="lin" valueType="num">
                                      <p:cBhvr>
                                        <p:cTn id="24" dur="1000" fill="hold"/>
                                        <p:tgtEl>
                                          <p:spTgt spid="3">
                                            <p:txEl>
                                              <p:pRg st="2" end="2"/>
                                            </p:txEl>
                                          </p:spTgt>
                                        </p:tgtEl>
                                        <p:attrNameLst>
                                          <p:attrName>style.rotation</p:attrName>
                                        </p:attrNameLst>
                                      </p:cBhvr>
                                      <p:tavLst>
                                        <p:tav tm="0">
                                          <p:val>
                                            <p:fltVal val="720"/>
                                          </p:val>
                                        </p:tav>
                                        <p:tav tm="100000">
                                          <p:val>
                                            <p:fltVal val="0"/>
                                          </p:val>
                                        </p:tav>
                                      </p:tavLst>
                                    </p:anim>
                                    <p:anim calcmode="lin" valueType="num">
                                      <p:cBhvr>
                                        <p:cTn id="25"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6" dur="1000" fill="hold"/>
                                        <p:tgtEl>
                                          <p:spTgt spid="3">
                                            <p:txEl>
                                              <p:pRg st="2" end="2"/>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8" y="1703237"/>
            <a:ext cx="7043900" cy="1534693"/>
          </a:xfrm>
        </p:spPr>
        <p:txBody>
          <a:bodyPr>
            <a:normAutofit/>
          </a:bodyPr>
          <a:lstStyle/>
          <a:p>
            <a:r>
              <a:rPr lang="en-US" sz="6600" dirty="0"/>
              <a:t>Summary</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19889126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AE3D22-EB8E-4619-A3A6-6D06EEBD27BB}"/>
              </a:ext>
            </a:extLst>
          </p:cNvPr>
          <p:cNvSpPr>
            <a:spLocks noGrp="1"/>
          </p:cNvSpPr>
          <p:nvPr>
            <p:ph type="title"/>
          </p:nvPr>
        </p:nvSpPr>
        <p:spPr/>
        <p:txBody>
          <a:bodyPr/>
          <a:lstStyle/>
          <a:p>
            <a:endParaRPr lang="en-US"/>
          </a:p>
        </p:txBody>
      </p:sp>
      <p:sp>
        <p:nvSpPr>
          <p:cNvPr id="3" name="Slide Number Placeholder 2">
            <a:extLst>
              <a:ext uri="{FF2B5EF4-FFF2-40B4-BE49-F238E27FC236}">
                <a16:creationId xmlns:a16="http://schemas.microsoft.com/office/drawing/2014/main" id="{4FE1DB87-282A-46DA-9425-4FA3E257945D}"/>
              </a:ext>
            </a:extLst>
          </p:cNvPr>
          <p:cNvSpPr>
            <a:spLocks noGrp="1"/>
          </p:cNvSpPr>
          <p:nvPr>
            <p:ph type="sldNum" sz="quarter" idx="12"/>
          </p:nvPr>
        </p:nvSpPr>
        <p:spPr/>
        <p:txBody>
          <a:bodyPr/>
          <a:lstStyle/>
          <a:p>
            <a:r>
              <a:rPr lang="en-US"/>
              <a:t>L4 - </a:t>
            </a:r>
            <a:fld id="{FDED41F8-FC0F-4085-8150-313B6CF05213}" type="slidenum">
              <a:rPr lang="en-US" smtClean="0"/>
              <a:pPr/>
              <a:t>51</a:t>
            </a:fld>
            <a:endParaRPr lang="en-US" dirty="0"/>
          </a:p>
        </p:txBody>
      </p:sp>
      <p:pic>
        <p:nvPicPr>
          <p:cNvPr id="4" name="Picture 3">
            <a:extLst>
              <a:ext uri="{FF2B5EF4-FFF2-40B4-BE49-F238E27FC236}">
                <a16:creationId xmlns:a16="http://schemas.microsoft.com/office/drawing/2014/main" id="{A3BC9E99-985A-4B4E-98E1-A603BD946FA4}"/>
              </a:ext>
            </a:extLst>
          </p:cNvPr>
          <p:cNvPicPr>
            <a:picLocks noChangeAspect="1"/>
          </p:cNvPicPr>
          <p:nvPr/>
        </p:nvPicPr>
        <p:blipFill>
          <a:blip r:embed="rId2"/>
          <a:stretch>
            <a:fillRect/>
          </a:stretch>
        </p:blipFill>
        <p:spPr>
          <a:xfrm>
            <a:off x="206477" y="161465"/>
            <a:ext cx="5437238" cy="3058446"/>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5727D874-58B8-49B8-92F6-B437B77D5A28}"/>
              </a:ext>
            </a:extLst>
          </p:cNvPr>
          <p:cNvPicPr>
            <a:picLocks noChangeAspect="1"/>
          </p:cNvPicPr>
          <p:nvPr/>
        </p:nvPicPr>
        <p:blipFill>
          <a:blip r:embed="rId3"/>
          <a:stretch>
            <a:fillRect/>
          </a:stretch>
        </p:blipFill>
        <p:spPr>
          <a:xfrm>
            <a:off x="5916562" y="3429000"/>
            <a:ext cx="5437238" cy="305844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29109990"/>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DD5D89-2DC9-4741-B5A2-CF0B2F1CA4AF}"/>
              </a:ext>
            </a:extLst>
          </p:cNvPr>
          <p:cNvSpPr>
            <a:spLocks noGrp="1"/>
          </p:cNvSpPr>
          <p:nvPr>
            <p:ph type="title"/>
          </p:nvPr>
        </p:nvSpPr>
        <p:spPr/>
        <p:txBody>
          <a:bodyPr/>
          <a:lstStyle/>
          <a:p>
            <a:endParaRPr lang="en-US"/>
          </a:p>
        </p:txBody>
      </p:sp>
      <p:sp>
        <p:nvSpPr>
          <p:cNvPr id="3" name="Slide Number Placeholder 2">
            <a:extLst>
              <a:ext uri="{FF2B5EF4-FFF2-40B4-BE49-F238E27FC236}">
                <a16:creationId xmlns:a16="http://schemas.microsoft.com/office/drawing/2014/main" id="{B2493198-D7A3-4E05-B96E-4FE3B02F79C9}"/>
              </a:ext>
            </a:extLst>
          </p:cNvPr>
          <p:cNvSpPr>
            <a:spLocks noGrp="1"/>
          </p:cNvSpPr>
          <p:nvPr>
            <p:ph type="sldNum" sz="quarter" idx="12"/>
          </p:nvPr>
        </p:nvSpPr>
        <p:spPr/>
        <p:txBody>
          <a:bodyPr/>
          <a:lstStyle/>
          <a:p>
            <a:r>
              <a:rPr lang="en-US"/>
              <a:t>L4 - </a:t>
            </a:r>
            <a:fld id="{FDED41F8-FC0F-4085-8150-313B6CF05213}" type="slidenum">
              <a:rPr lang="en-US" smtClean="0"/>
              <a:pPr/>
              <a:t>52</a:t>
            </a:fld>
            <a:endParaRPr lang="en-US" dirty="0"/>
          </a:p>
        </p:txBody>
      </p:sp>
      <p:pic>
        <p:nvPicPr>
          <p:cNvPr id="4" name="Picture 3">
            <a:extLst>
              <a:ext uri="{FF2B5EF4-FFF2-40B4-BE49-F238E27FC236}">
                <a16:creationId xmlns:a16="http://schemas.microsoft.com/office/drawing/2014/main" id="{A2EF036A-5580-4726-824C-39978F1958F9}"/>
              </a:ext>
            </a:extLst>
          </p:cNvPr>
          <p:cNvPicPr>
            <a:picLocks noChangeAspect="1"/>
          </p:cNvPicPr>
          <p:nvPr/>
        </p:nvPicPr>
        <p:blipFill>
          <a:blip r:embed="rId2"/>
          <a:stretch>
            <a:fillRect/>
          </a:stretch>
        </p:blipFill>
        <p:spPr>
          <a:xfrm>
            <a:off x="6137378" y="95567"/>
            <a:ext cx="5926105" cy="3333434"/>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31089105-A6B5-49B2-983E-25671F28E236}"/>
              </a:ext>
            </a:extLst>
          </p:cNvPr>
          <p:cNvPicPr>
            <a:picLocks noChangeAspect="1"/>
          </p:cNvPicPr>
          <p:nvPr/>
        </p:nvPicPr>
        <p:blipFill>
          <a:blip r:embed="rId3"/>
          <a:stretch>
            <a:fillRect/>
          </a:stretch>
        </p:blipFill>
        <p:spPr>
          <a:xfrm>
            <a:off x="298938" y="3343263"/>
            <a:ext cx="5926105" cy="333343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77075585"/>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F2D79B7-899F-4AF6-84E8-C1C8505928A1}"/>
              </a:ext>
            </a:extLst>
          </p:cNvPr>
          <p:cNvSpPr>
            <a:spLocks noGrp="1"/>
          </p:cNvSpPr>
          <p:nvPr>
            <p:ph type="title"/>
          </p:nvPr>
        </p:nvSpPr>
        <p:spPr/>
        <p:txBody>
          <a:bodyPr/>
          <a:lstStyle/>
          <a:p>
            <a:r>
              <a:rPr lang="en-US" dirty="0"/>
              <a:t>References </a:t>
            </a:r>
          </a:p>
        </p:txBody>
      </p:sp>
      <p:sp>
        <p:nvSpPr>
          <p:cNvPr id="6" name="Content Placeholder 5">
            <a:extLst>
              <a:ext uri="{FF2B5EF4-FFF2-40B4-BE49-F238E27FC236}">
                <a16:creationId xmlns:a16="http://schemas.microsoft.com/office/drawing/2014/main" id="{35D1E37B-1082-42CF-B292-2B18B071FB68}"/>
              </a:ext>
            </a:extLst>
          </p:cNvPr>
          <p:cNvSpPr>
            <a:spLocks noGrp="1"/>
          </p:cNvSpPr>
          <p:nvPr>
            <p:ph idx="1"/>
          </p:nvPr>
        </p:nvSpPr>
        <p:spPr>
          <a:xfrm>
            <a:off x="272016" y="3303639"/>
            <a:ext cx="8324454" cy="3156155"/>
          </a:xfrm>
        </p:spPr>
        <p:txBody>
          <a:bodyPr>
            <a:normAutofit fontScale="92500" lnSpcReduction="20000"/>
          </a:bodyPr>
          <a:lstStyle/>
          <a:p>
            <a:pPr>
              <a:lnSpc>
                <a:spcPct val="200000"/>
              </a:lnSpc>
            </a:pPr>
            <a:r>
              <a:rPr lang="en-US" sz="2000" dirty="0"/>
              <a:t>COSO Enterprise Risk Management: Establishing Effective Governance, Risk, and Compliance Processes. </a:t>
            </a:r>
            <a:r>
              <a:rPr lang="en-US" sz="2000" i="1" dirty="0"/>
              <a:t>Robert R. Moeller</a:t>
            </a:r>
            <a:r>
              <a:rPr lang="en-US" sz="2000" dirty="0"/>
              <a:t>.</a:t>
            </a:r>
          </a:p>
          <a:p>
            <a:pPr>
              <a:lnSpc>
                <a:spcPct val="200000"/>
              </a:lnSpc>
            </a:pPr>
            <a:r>
              <a:rPr lang="en-US" sz="2000" dirty="0"/>
              <a:t>2017-COSO-ERM-Integrating-with-Strategy-and-Performance-Executive-Summary. </a:t>
            </a:r>
            <a:r>
              <a:rPr lang="en-US" sz="2000" dirty="0">
                <a:hlinkClick r:id="rId2"/>
              </a:rPr>
              <a:t>https://www.coso.org/Pages/guidance.aspx</a:t>
            </a:r>
            <a:r>
              <a:rPr lang="en-US" sz="2000" dirty="0"/>
              <a:t> </a:t>
            </a:r>
          </a:p>
          <a:p>
            <a:pPr algn="l" fontAlgn="b"/>
            <a:r>
              <a:rPr lang="en-US" sz="2000" dirty="0"/>
              <a:t>ISO 31000:2018(</a:t>
            </a:r>
            <a:r>
              <a:rPr lang="en-US" sz="2000" dirty="0" err="1"/>
              <a:t>en</a:t>
            </a:r>
            <a:r>
              <a:rPr lang="en-US" sz="2000" dirty="0"/>
              <a:t>) Risk management — Guidelines. </a:t>
            </a:r>
            <a:r>
              <a:rPr lang="en-US" sz="2000" dirty="0">
                <a:hlinkClick r:id="rId3"/>
              </a:rPr>
              <a:t>https://www.iso.org/obp/ui/#iso:std:iso:31000:ed-2:v1:en</a:t>
            </a:r>
            <a:endParaRPr lang="en-US" sz="2000" dirty="0"/>
          </a:p>
        </p:txBody>
      </p:sp>
    </p:spTree>
    <p:extLst>
      <p:ext uri="{BB962C8B-B14F-4D97-AF65-F5344CB8AC3E}">
        <p14:creationId xmlns:p14="http://schemas.microsoft.com/office/powerpoint/2010/main" val="16415484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4139</TotalTime>
  <Words>2016</Words>
  <Application>Microsoft Office PowerPoint</Application>
  <PresentationFormat>Widescreen</PresentationFormat>
  <Paragraphs>213</Paragraphs>
  <Slides>53</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53</vt:i4>
      </vt:variant>
    </vt:vector>
  </HeadingPairs>
  <TitlesOfParts>
    <vt:vector size="58" baseType="lpstr">
      <vt:lpstr>Arial</vt:lpstr>
      <vt:lpstr>Calibri</vt:lpstr>
      <vt:lpstr>Calibri Light</vt:lpstr>
      <vt:lpstr>Tajawal Medium</vt:lpstr>
      <vt:lpstr>Office Theme</vt:lpstr>
      <vt:lpstr>PowerPoint Presentation</vt:lpstr>
      <vt:lpstr>Session Outline</vt:lpstr>
      <vt:lpstr>Introduction </vt:lpstr>
      <vt:lpstr>Introduction</vt:lpstr>
      <vt:lpstr>Introduction</vt:lpstr>
      <vt:lpstr>Traditional Approach to Risk Management</vt:lpstr>
      <vt:lpstr>Currently Unknown, But Knowable Risks Overlooked by Traditional Risk Management</vt:lpstr>
      <vt:lpstr>ERM Should Inform Strategy of the Business</vt:lpstr>
      <vt:lpstr>ERM</vt:lpstr>
      <vt:lpstr>ERM</vt:lpstr>
      <vt:lpstr>PowerPoint Presentation</vt:lpstr>
      <vt:lpstr>COSO ERM Framework </vt:lpstr>
      <vt:lpstr>COSO Definition for ERM</vt:lpstr>
      <vt:lpstr>COSO ERM Frameworks</vt:lpstr>
      <vt:lpstr>COSO ERM Integrated Framework</vt:lpstr>
      <vt:lpstr>COSO ERM Integrated Framework</vt:lpstr>
      <vt:lpstr>COSO ERM Integrated Framework</vt:lpstr>
      <vt:lpstr>COSO ERM Integrated Framework</vt:lpstr>
      <vt:lpstr>COSO ERM Integrated Framework</vt:lpstr>
      <vt:lpstr>COSO ERM Integrated Framework</vt:lpstr>
      <vt:lpstr>COSO ERM Integrated Framework</vt:lpstr>
      <vt:lpstr>COSO ERM Integrated Framework</vt:lpstr>
      <vt:lpstr>COSO ERM Integrated Framework</vt:lpstr>
      <vt:lpstr>COSO ERM Integrated Framework</vt:lpstr>
      <vt:lpstr>COSO ERM Integrated Framework</vt:lpstr>
      <vt:lpstr>COSO ERM Integrated Framework</vt:lpstr>
      <vt:lpstr>COSO ERM Integrated Framework</vt:lpstr>
      <vt:lpstr>COSO ERM Integrated Framework</vt:lpstr>
      <vt:lpstr>COSO ERM Integrated Framework</vt:lpstr>
      <vt:lpstr>COSO ERM Frameworks</vt:lpstr>
      <vt:lpstr>COSO ERM Integrating with Strategy and Performance </vt:lpstr>
      <vt:lpstr>COSO ERM Integrating with Strategy and Performance </vt:lpstr>
      <vt:lpstr>COSO ERM Integrating with Strategy and Performance </vt:lpstr>
      <vt:lpstr>COSO ERM Integrating with Strategy and Performance </vt:lpstr>
      <vt:lpstr>COSO ERM Integrating with Strategy and Performance </vt:lpstr>
      <vt:lpstr>COSO ERM Integrating with Strategy and Performance </vt:lpstr>
      <vt:lpstr>COSO ERM Integrating with Strategy and Performance </vt:lpstr>
      <vt:lpstr>COSO ERM Integrating with Strategy and Performance </vt:lpstr>
      <vt:lpstr>COSO ERM Integrating with Strategy and Performance </vt:lpstr>
      <vt:lpstr>ISO 31000:2018</vt:lpstr>
      <vt:lpstr>ISO</vt:lpstr>
      <vt:lpstr>ISO 31000:2018</vt:lpstr>
      <vt:lpstr>ISO 31000:2018</vt:lpstr>
      <vt:lpstr>ISO 31000:2018</vt:lpstr>
      <vt:lpstr>ISO 31000:2018</vt:lpstr>
      <vt:lpstr>ISO 31000:2018</vt:lpstr>
      <vt:lpstr>Where’s the Value?</vt:lpstr>
      <vt:lpstr>Where’s the Value?</vt:lpstr>
      <vt:lpstr>ERM is not…</vt:lpstr>
      <vt:lpstr>Summary</vt:lpstr>
      <vt:lpstr>PowerPoint Presentation</vt:lpstr>
      <vt:lpstr>PowerPoint Presentation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Abdullah Jameel Yousuf Halawany</cp:lastModifiedBy>
  <cp:revision>34</cp:revision>
  <dcterms:created xsi:type="dcterms:W3CDTF">2021-08-03T13:03:26Z</dcterms:created>
  <dcterms:modified xsi:type="dcterms:W3CDTF">2021-09-02T14:05:04Z</dcterms:modified>
</cp:coreProperties>
</file>