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347" r:id="rId3"/>
    <p:sldId id="428" r:id="rId4"/>
    <p:sldId id="469" r:id="rId5"/>
    <p:sldId id="472" r:id="rId6"/>
    <p:sldId id="471" r:id="rId7"/>
    <p:sldId id="470" r:id="rId8"/>
    <p:sldId id="480" r:id="rId9"/>
    <p:sldId id="473" r:id="rId10"/>
    <p:sldId id="475" r:id="rId11"/>
    <p:sldId id="476" r:id="rId12"/>
    <p:sldId id="477" r:id="rId13"/>
    <p:sldId id="429" r:id="rId14"/>
    <p:sldId id="478" r:id="rId15"/>
    <p:sldId id="479" r:id="rId16"/>
    <p:sldId id="481" r:id="rId17"/>
    <p:sldId id="430" r:id="rId18"/>
    <p:sldId id="482" r:id="rId19"/>
    <p:sldId id="483" r:id="rId20"/>
    <p:sldId id="484" r:id="rId21"/>
    <p:sldId id="485" r:id="rId22"/>
    <p:sldId id="488" r:id="rId23"/>
    <p:sldId id="489" r:id="rId24"/>
    <p:sldId id="490" r:id="rId25"/>
    <p:sldId id="491" r:id="rId26"/>
    <p:sldId id="431" r:id="rId27"/>
    <p:sldId id="486" r:id="rId28"/>
    <p:sldId id="487" r:id="rId29"/>
    <p:sldId id="492" r:id="rId30"/>
    <p:sldId id="432" r:id="rId31"/>
    <p:sldId id="433" r:id="rId32"/>
    <p:sldId id="434" r:id="rId33"/>
    <p:sldId id="437" r:id="rId34"/>
    <p:sldId id="435" r:id="rId35"/>
    <p:sldId id="436" r:id="rId36"/>
    <p:sldId id="493" r:id="rId37"/>
    <p:sldId id="495" r:id="rId38"/>
    <p:sldId id="494" r:id="rId39"/>
    <p:sldId id="496" r:id="rId40"/>
    <p:sldId id="427"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9198" autoAdjust="0"/>
    <p:restoredTop sz="94660"/>
  </p:normalViewPr>
  <p:slideViewPr>
    <p:cSldViewPr snapToGrid="0">
      <p:cViewPr varScale="1">
        <p:scale>
          <a:sx n="100" d="100"/>
          <a:sy n="100" d="100"/>
        </p:scale>
        <p:origin x="114" y="26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presProps" Target="pres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viewProps" Target="viewProp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0" Type="http://schemas.openxmlformats.org/officeDocument/2006/relationships/slide" Target="slides/slide19.xml"/><Relationship Id="rId41" Type="http://schemas.openxmlformats.org/officeDocument/2006/relationships/slide" Target="slides/slide40.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10/27/2022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10/27/2022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10/27/2022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10/27/2022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10/27/2022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10/27/2022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10/27/2022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10/27/2022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10/27/2022</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xml.rels><?xml version="1.0" encoding="UTF-8" standalone="yes"?>
<Relationships xmlns="http://schemas.openxmlformats.org/package/2006/relationships"><Relationship Id="rId8" Type="http://schemas.openxmlformats.org/officeDocument/2006/relationships/image" Target="../media/image13.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4.png"/></Relationships>
</file>

<file path=ppt/slides/_rels/slide4.xml.rels><?xml version="1.0" encoding="UTF-8" standalone="yes"?>
<Relationships xmlns="http://schemas.openxmlformats.org/package/2006/relationships"><Relationship Id="rId8" Type="http://schemas.openxmlformats.org/officeDocument/2006/relationships/image" Target="../media/image1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16.png"/></Relationships>
</file>

<file path=ppt/slides/_rels/slide5.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6.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7.xml.rels><?xml version="1.0" encoding="UTF-8" standalone="yes"?>
<Relationships xmlns="http://schemas.openxmlformats.org/package/2006/relationships"><Relationship Id="rId8" Type="http://schemas.openxmlformats.org/officeDocument/2006/relationships/image" Target="../media/image1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8.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10" Type="http://schemas.openxmlformats.org/officeDocument/2006/relationships/image" Target="../media/image21.jpeg"/><Relationship Id="rId4" Type="http://schemas.openxmlformats.org/officeDocument/2006/relationships/image" Target="../media/image8.emf"/><Relationship Id="rId9" Type="http://schemas.openxmlformats.org/officeDocument/2006/relationships/image" Target="../media/image20.png"/></Relationships>
</file>

<file path=ppt/slides/_rels/slide9.xml.rels><?xml version="1.0" encoding="UTF-8" standalone="yes"?>
<Relationships xmlns="http://schemas.openxmlformats.org/package/2006/relationships"><Relationship Id="rId8" Type="http://schemas.openxmlformats.org/officeDocument/2006/relationships/image" Target="../media/image1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0.xml.rels><?xml version="1.0" encoding="UTF-8" standalone="yes"?>
<Relationships xmlns="http://schemas.openxmlformats.org/package/2006/relationships"><Relationship Id="rId8" Type="http://schemas.openxmlformats.org/officeDocument/2006/relationships/image" Target="../media/image2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1.xml.rels><?xml version="1.0" encoding="UTF-8" standalone="yes"?>
<Relationships xmlns="http://schemas.openxmlformats.org/package/2006/relationships"><Relationship Id="rId8" Type="http://schemas.openxmlformats.org/officeDocument/2006/relationships/image" Target="../media/image23.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2.xml.rels><?xml version="1.0" encoding="UTF-8" standalone="yes"?>
<Relationships xmlns="http://schemas.openxmlformats.org/package/2006/relationships"><Relationship Id="rId8" Type="http://schemas.openxmlformats.org/officeDocument/2006/relationships/image" Target="../media/image24.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3.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6.jpeg"/></Relationships>
</file>

<file path=ppt/slides/_rels/slide14.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6.jpeg"/></Relationships>
</file>

<file path=ppt/slides/_rels/slide15.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6.jpeg"/></Relationships>
</file>

<file path=ppt/slides/_rels/slide16.xml.rels><?xml version="1.0" encoding="UTF-8" standalone="yes"?>
<Relationships xmlns="http://schemas.openxmlformats.org/package/2006/relationships"><Relationship Id="rId8" Type="http://schemas.openxmlformats.org/officeDocument/2006/relationships/image" Target="../media/image2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26.jpeg"/></Relationships>
</file>

<file path=ppt/slides/_rels/slide17.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8.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19.xml.rels><?xml version="1.0" encoding="UTF-8" standalone="yes"?>
<Relationships xmlns="http://schemas.openxmlformats.org/package/2006/relationships"><Relationship Id="rId8" Type="http://schemas.openxmlformats.org/officeDocument/2006/relationships/image" Target="../media/image29.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0.xml.rels><?xml version="1.0" encoding="UTF-8" standalone="yes"?>
<Relationships xmlns="http://schemas.openxmlformats.org/package/2006/relationships"><Relationship Id="rId8" Type="http://schemas.openxmlformats.org/officeDocument/2006/relationships/image" Target="../media/image30.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1.xml.rels><?xml version="1.0" encoding="UTF-8" standalone="yes"?>
<Relationships xmlns="http://schemas.openxmlformats.org/package/2006/relationships"><Relationship Id="rId8" Type="http://schemas.openxmlformats.org/officeDocument/2006/relationships/image" Target="../media/image3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2.xml.rels><?xml version="1.0" encoding="UTF-8" standalone="yes"?>
<Relationships xmlns="http://schemas.openxmlformats.org/package/2006/relationships"><Relationship Id="rId8" Type="http://schemas.openxmlformats.org/officeDocument/2006/relationships/image" Target="../media/image3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3.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4.xml.rels><?xml version="1.0" encoding="UTF-8" standalone="yes"?>
<Relationships xmlns="http://schemas.openxmlformats.org/package/2006/relationships"><Relationship Id="rId8" Type="http://schemas.openxmlformats.org/officeDocument/2006/relationships/image" Target="../media/image3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5.xml.rels><?xml version="1.0" encoding="UTF-8" standalone="yes"?>
<Relationships xmlns="http://schemas.openxmlformats.org/package/2006/relationships"><Relationship Id="rId8" Type="http://schemas.openxmlformats.org/officeDocument/2006/relationships/image" Target="../media/image2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6.xml.rels><?xml version="1.0" encoding="UTF-8" standalone="yes"?>
<Relationships xmlns="http://schemas.openxmlformats.org/package/2006/relationships"><Relationship Id="rId8" Type="http://schemas.openxmlformats.org/officeDocument/2006/relationships/image" Target="../media/image33.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7.xml.rels><?xml version="1.0" encoding="UTF-8" standalone="yes"?>
<Relationships xmlns="http://schemas.openxmlformats.org/package/2006/relationships"><Relationship Id="rId8" Type="http://schemas.openxmlformats.org/officeDocument/2006/relationships/image" Target="../media/image3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8.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29.xml.rels><?xml version="1.0" encoding="UTF-8" standalone="yes"?>
<Relationships xmlns="http://schemas.openxmlformats.org/package/2006/relationships"><Relationship Id="rId8" Type="http://schemas.openxmlformats.org/officeDocument/2006/relationships/image" Target="../media/image37.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0.xml.rels><?xml version="1.0" encoding="UTF-8" standalone="yes"?>
<Relationships xmlns="http://schemas.openxmlformats.org/package/2006/relationships"><Relationship Id="rId8" Type="http://schemas.openxmlformats.org/officeDocument/2006/relationships/image" Target="../media/image3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1.xml.rels><?xml version="1.0" encoding="UTF-8" standalone="yes"?>
<Relationships xmlns="http://schemas.openxmlformats.org/package/2006/relationships"><Relationship Id="rId8" Type="http://schemas.openxmlformats.org/officeDocument/2006/relationships/image" Target="../media/image39.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 Id="rId9" Type="http://schemas.openxmlformats.org/officeDocument/2006/relationships/image" Target="../media/image40.jpeg"/></Relationships>
</file>

<file path=ppt/slides/_rels/slide32.xml.rels><?xml version="1.0" encoding="UTF-8" standalone="yes"?>
<Relationships xmlns="http://schemas.openxmlformats.org/package/2006/relationships"><Relationship Id="rId8" Type="http://schemas.openxmlformats.org/officeDocument/2006/relationships/image" Target="../media/image41.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3.xml.rels><?xml version="1.0" encoding="UTF-8" standalone="yes"?>
<Relationships xmlns="http://schemas.openxmlformats.org/package/2006/relationships"><Relationship Id="rId8" Type="http://schemas.openxmlformats.org/officeDocument/2006/relationships/image" Target="../media/image42.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4.xml.rels><?xml version="1.0" encoding="UTF-8" standalone="yes"?>
<Relationships xmlns="http://schemas.openxmlformats.org/package/2006/relationships"><Relationship Id="rId8" Type="http://schemas.openxmlformats.org/officeDocument/2006/relationships/image" Target="../media/image43.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5.xml.rels><?xml version="1.0" encoding="UTF-8" standalone="yes"?>
<Relationships xmlns="http://schemas.openxmlformats.org/package/2006/relationships"><Relationship Id="rId8" Type="http://schemas.openxmlformats.org/officeDocument/2006/relationships/image" Target="../media/image44.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6.xml.rels><?xml version="1.0" encoding="UTF-8" standalone="yes"?>
<Relationships xmlns="http://schemas.openxmlformats.org/package/2006/relationships"><Relationship Id="rId8" Type="http://schemas.openxmlformats.org/officeDocument/2006/relationships/image" Target="../media/image45.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7.xml.rels><?xml version="1.0" encoding="UTF-8" standalone="yes"?>
<Relationships xmlns="http://schemas.openxmlformats.org/package/2006/relationships"><Relationship Id="rId8" Type="http://schemas.openxmlformats.org/officeDocument/2006/relationships/image" Target="../media/image46.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8.xml.rels><?xml version="1.0" encoding="UTF-8" standalone="yes"?>
<Relationships xmlns="http://schemas.openxmlformats.org/package/2006/relationships"><Relationship Id="rId8" Type="http://schemas.openxmlformats.org/officeDocument/2006/relationships/image" Target="../media/image47.pn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39.xml.rels><?xml version="1.0" encoding="UTF-8" standalone="yes"?>
<Relationships xmlns="http://schemas.openxmlformats.org/package/2006/relationships"><Relationship Id="rId8" Type="http://schemas.openxmlformats.org/officeDocument/2006/relationships/image" Target="../media/image48.jpeg"/><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emf"/><Relationship Id="rId2" Type="http://schemas.openxmlformats.org/officeDocument/2006/relationships/image" Target="../media/image6.emf"/><Relationship Id="rId1" Type="http://schemas.openxmlformats.org/officeDocument/2006/relationships/slideLayout" Target="../slideLayouts/slideLayout7.xml"/><Relationship Id="rId6" Type="http://schemas.openxmlformats.org/officeDocument/2006/relationships/image" Target="../media/image10.emf"/><Relationship Id="rId5" Type="http://schemas.openxmlformats.org/officeDocument/2006/relationships/image" Target="../media/image9.emf"/><Relationship Id="rId4" Type="http://schemas.openxmlformats.org/officeDocument/2006/relationships/image" Target="../media/image8.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575549" y="0"/>
            <a:ext cx="11616451" cy="6680068"/>
          </a:xfrm>
          <a:prstGeom prst="rect">
            <a:avLst/>
          </a:prstGeom>
        </p:spPr>
      </p:pic>
      <p:sp>
        <p:nvSpPr>
          <p:cNvPr id="11" name="Rectangle 10"/>
          <p:cNvSpPr/>
          <p:nvPr/>
        </p:nvSpPr>
        <p:spPr>
          <a:xfrm rot="10800000">
            <a:off x="-79022" y="-93133"/>
            <a:ext cx="12350045" cy="7044267"/>
          </a:xfrm>
          <a:prstGeom prst="rect">
            <a:avLst/>
          </a:prstGeom>
          <a:gradFill flip="none" rotWithShape="1">
            <a:gsLst>
              <a:gs pos="0">
                <a:srgbClr val="24A9E1">
                  <a:tint val="66000"/>
                  <a:satMod val="160000"/>
                  <a:alpha val="33000"/>
                </a:srgbClr>
              </a:gs>
              <a:gs pos="50000">
                <a:srgbClr val="24A9E1">
                  <a:tint val="44500"/>
                  <a:satMod val="160000"/>
                  <a:alpha val="22000"/>
                </a:srgbClr>
              </a:gs>
              <a:gs pos="100000">
                <a:srgbClr val="24A9E1">
                  <a:tint val="23500"/>
                  <a:satMod val="160000"/>
                  <a:alpha val="44000"/>
                </a:srgbClr>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Picture 3"/>
          <p:cNvPicPr>
            <a:picLocks noChangeAspect="1"/>
          </p:cNvPicPr>
          <p:nvPr/>
        </p:nvPicPr>
        <p:blipFill rotWithShape="1">
          <a:blip r:embed="rId4"/>
          <a:srcRect l="984" r="914" b="11911"/>
          <a:stretch/>
        </p:blipFill>
        <p:spPr>
          <a:xfrm>
            <a:off x="0" y="4199708"/>
            <a:ext cx="12200709" cy="2688772"/>
          </a:xfrm>
          <a:prstGeom prst="rect">
            <a:avLst/>
          </a:prstGeom>
        </p:spPr>
      </p:pic>
      <p:pic>
        <p:nvPicPr>
          <p:cNvPr id="6" name="Picture 5"/>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730762" y="4963885"/>
            <a:ext cx="1699476" cy="1524000"/>
          </a:xfrm>
          <a:prstGeom prst="rect">
            <a:avLst/>
          </a:prstGeom>
        </p:spPr>
      </p:pic>
      <p:pic>
        <p:nvPicPr>
          <p:cNvPr id="12" name="Picture 11"/>
          <p:cNvPicPr>
            <a:picLocks noChangeAspect="1"/>
          </p:cNvPicPr>
          <p:nvPr/>
        </p:nvPicPr>
        <p:blipFill>
          <a:blip r:embed="rId6"/>
          <a:stretch>
            <a:fillRect/>
          </a:stretch>
        </p:blipFill>
        <p:spPr>
          <a:xfrm>
            <a:off x="-112889" y="422122"/>
            <a:ext cx="6508289" cy="2129489"/>
          </a:xfrm>
          <a:prstGeom prst="rect">
            <a:avLst/>
          </a:prstGeom>
        </p:spPr>
      </p:pic>
      <p:pic>
        <p:nvPicPr>
          <p:cNvPr id="13" name="Picture 12"/>
          <p:cNvPicPr>
            <a:picLocks noChangeAspect="1"/>
          </p:cNvPicPr>
          <p:nvPr/>
        </p:nvPicPr>
        <p:blipFill>
          <a:blip r:embed="rId7"/>
          <a:stretch>
            <a:fillRect/>
          </a:stretch>
        </p:blipFill>
        <p:spPr>
          <a:xfrm>
            <a:off x="6433777" y="3125529"/>
            <a:ext cx="5882401" cy="1034667"/>
          </a:xfrm>
          <a:prstGeom prst="rect">
            <a:avLst/>
          </a:prstGeom>
        </p:spPr>
      </p:pic>
      <p:sp>
        <p:nvSpPr>
          <p:cNvPr id="14" name="TextBox 13"/>
          <p:cNvSpPr txBox="1"/>
          <p:nvPr/>
        </p:nvSpPr>
        <p:spPr>
          <a:xfrm>
            <a:off x="78377" y="177932"/>
            <a:ext cx="5463180" cy="2210862"/>
          </a:xfrm>
          <a:prstGeom prst="rect">
            <a:avLst/>
          </a:prstGeom>
          <a:noFill/>
        </p:spPr>
        <p:txBody>
          <a:bodyPr wrap="square" rtlCol="0">
            <a:spAutoFit/>
          </a:bodyPr>
          <a:lstStyle/>
          <a:p>
            <a:pPr algn="ctr">
              <a:lnSpc>
                <a:spcPct val="150000"/>
              </a:lnSpc>
            </a:pPr>
            <a:r>
              <a:rPr lang="en-GB" sz="3200" b="1" dirty="0">
                <a:solidFill>
                  <a:schemeClr val="bg1"/>
                </a:solidFill>
              </a:rPr>
              <a:t>The Cultures of New Media</a:t>
            </a:r>
            <a:endParaRPr lang="en-US" sz="3200" b="1" dirty="0">
              <a:solidFill>
                <a:schemeClr val="bg1"/>
              </a:solidFill>
              <a:latin typeface="Tajawal Medium" panose="00000600000000000000" pitchFamily="2" charset="-78"/>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No.4</a:t>
            </a:r>
          </a:p>
        </p:txBody>
      </p:sp>
      <p:sp>
        <p:nvSpPr>
          <p:cNvPr id="16" name="TextBox 15"/>
          <p:cNvSpPr txBox="1"/>
          <p:nvPr/>
        </p:nvSpPr>
        <p:spPr>
          <a:xfrm>
            <a:off x="6995710" y="3340034"/>
            <a:ext cx="4244111" cy="523220"/>
          </a:xfrm>
          <a:prstGeom prst="rect">
            <a:avLst/>
          </a:prstGeom>
          <a:noFill/>
        </p:spPr>
        <p:txBody>
          <a:bodyPr wrap="none" rtlCol="0">
            <a:spAutoFit/>
          </a:bodyPr>
          <a:lstStyle/>
          <a:p>
            <a:pPr algn="ctr"/>
            <a:r>
              <a:rPr lang="en-GB" sz="2800" b="1" dirty="0">
                <a:solidFill>
                  <a:schemeClr val="bg1"/>
                </a:solidFill>
              </a:rPr>
              <a:t>The Cultures of New Media</a:t>
            </a:r>
            <a:endParaRPr lang="en-US" sz="2800" b="1" dirty="0">
              <a:solidFill>
                <a:schemeClr val="bg1"/>
              </a:solidFill>
              <a:latin typeface="Tajawal Medium" panose="00000600000000000000" pitchFamily="2" charset="-78"/>
              <a:cs typeface="Tajawal Medium" panose="00000600000000000000" pitchFamily="2" charset="-78"/>
            </a:endParaRPr>
          </a:p>
        </p:txBody>
      </p:sp>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1"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 calcmode="lin" valueType="num">
                                      <p:cBhvr>
                                        <p:cTn id="7" dur="1000" fill="hold"/>
                                        <p:tgtEl>
                                          <p:spTgt spid="11"/>
                                        </p:tgtEl>
                                        <p:attrNameLst>
                                          <p:attrName>ppt_w</p:attrName>
                                        </p:attrNameLst>
                                      </p:cBhvr>
                                      <p:tavLst>
                                        <p:tav tm="0">
                                          <p:val>
                                            <p:fltVal val="0"/>
                                          </p:val>
                                        </p:tav>
                                        <p:tav tm="100000">
                                          <p:val>
                                            <p:strVal val="#ppt_w"/>
                                          </p:val>
                                        </p:tav>
                                      </p:tavLst>
                                    </p:anim>
                                    <p:anim calcmode="lin" valueType="num">
                                      <p:cBhvr>
                                        <p:cTn id="8" dur="1000" fill="hold"/>
                                        <p:tgtEl>
                                          <p:spTgt spid="11"/>
                                        </p:tgtEl>
                                        <p:attrNameLst>
                                          <p:attrName>ppt_h</p:attrName>
                                        </p:attrNameLst>
                                      </p:cBhvr>
                                      <p:tavLst>
                                        <p:tav tm="0">
                                          <p:val>
                                            <p:fltVal val="0"/>
                                          </p:val>
                                        </p:tav>
                                        <p:tav tm="100000">
                                          <p:val>
                                            <p:strVal val="#ppt_h"/>
                                          </p:val>
                                        </p:tav>
                                      </p:tavLst>
                                    </p:anim>
                                    <p:anim calcmode="lin" valueType="num">
                                      <p:cBhvr>
                                        <p:cTn id="9" dur="1000" fill="hold"/>
                                        <p:tgtEl>
                                          <p:spTgt spid="11"/>
                                        </p:tgtEl>
                                        <p:attrNameLst>
                                          <p:attrName>style.rotation</p:attrName>
                                        </p:attrNameLst>
                                      </p:cBhvr>
                                      <p:tavLst>
                                        <p:tav tm="0">
                                          <p:val>
                                            <p:fltVal val="90"/>
                                          </p:val>
                                        </p:tav>
                                        <p:tav tm="100000">
                                          <p:val>
                                            <p:fltVal val="0"/>
                                          </p:val>
                                        </p:tav>
                                      </p:tavLst>
                                    </p:anim>
                                    <p:animEffect transition="in" filter="fade">
                                      <p:cBhvr>
                                        <p:cTn id="10" dur="1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4</a:t>
            </a:r>
          </a:p>
        </p:txBody>
      </p:sp>
      <p:sp>
        <p:nvSpPr>
          <p:cNvPr id="8" name="TextBox 7"/>
          <p:cNvSpPr txBox="1"/>
          <p:nvPr/>
        </p:nvSpPr>
        <p:spPr>
          <a:xfrm>
            <a:off x="-131763" y="261358"/>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962880"/>
          </a:xfrm>
          <a:prstGeom prst="rect">
            <a:avLst/>
          </a:prstGeom>
          <a:noFill/>
        </p:spPr>
        <p:txBody>
          <a:bodyPr wrap="square" rtlCol="0">
            <a:spAutoFit/>
          </a:bodyPr>
          <a:lstStyle/>
          <a:p>
            <a:pPr algn="just">
              <a:lnSpc>
                <a:spcPct val="200000"/>
              </a:lnSpc>
            </a:pPr>
            <a:r>
              <a:rPr lang="en-GB" sz="1600" b="1" dirty="0">
                <a:solidFill>
                  <a:srgbClr val="0070C0"/>
                </a:solidFill>
              </a:rPr>
              <a:t>The lecture 4 sheds light on a number of important topics, including the following:</a:t>
            </a:r>
          </a:p>
          <a:p>
            <a:pPr marL="342900" indent="-342900" algn="just">
              <a:lnSpc>
                <a:spcPct val="200000"/>
              </a:lnSpc>
              <a:buFont typeface="+mj-lt"/>
              <a:buAutoNum type="arabicPeriod"/>
            </a:pPr>
            <a:r>
              <a:rPr lang="en-GB" sz="1600" b="1" dirty="0">
                <a:solidFill>
                  <a:srgbClr val="0070C0"/>
                </a:solidFill>
              </a:rPr>
              <a:t> Out of Sight</a:t>
            </a:r>
          </a:p>
          <a:p>
            <a:pPr marL="342900" indent="-342900" algn="just">
              <a:lnSpc>
                <a:spcPct val="200000"/>
              </a:lnSpc>
              <a:buFont typeface="+mj-lt"/>
              <a:buAutoNum type="arabicPeriod"/>
            </a:pPr>
            <a:r>
              <a:rPr lang="en-GB" sz="1600" b="1" dirty="0">
                <a:solidFill>
                  <a:srgbClr val="0070C0"/>
                </a:solidFill>
              </a:rPr>
              <a:t>Social Presence Theory</a:t>
            </a:r>
          </a:p>
          <a:p>
            <a:pPr marL="342900" indent="-342900" algn="just">
              <a:lnSpc>
                <a:spcPct val="200000"/>
              </a:lnSpc>
              <a:buFont typeface="+mj-lt"/>
              <a:buAutoNum type="arabicPeriod"/>
            </a:pPr>
            <a:r>
              <a:rPr lang="en-GB" sz="1600" b="1" dirty="0">
                <a:solidFill>
                  <a:srgbClr val="0070C0"/>
                </a:solidFill>
              </a:rPr>
              <a:t>Key Concepts and Dimensions Social Presence Theory</a:t>
            </a:r>
          </a:p>
          <a:p>
            <a:pPr marL="342900" indent="-342900" algn="just">
              <a:lnSpc>
                <a:spcPct val="200000"/>
              </a:lnSpc>
              <a:buFont typeface="+mj-lt"/>
              <a:buAutoNum type="arabicPeriod"/>
            </a:pPr>
            <a:r>
              <a:rPr lang="en-GB" sz="1600" b="1" dirty="0">
                <a:solidFill>
                  <a:srgbClr val="0070C0"/>
                </a:solidFill>
              </a:rPr>
              <a:t>Privacy and computer-mediated communication</a:t>
            </a:r>
          </a:p>
          <a:p>
            <a:pPr marL="342900" indent="-342900" algn="just">
              <a:lnSpc>
                <a:spcPct val="200000"/>
              </a:lnSpc>
              <a:buFont typeface="+mj-lt"/>
              <a:buAutoNum type="arabicPeriod"/>
            </a:pPr>
            <a:r>
              <a:rPr lang="en-GB" sz="1600" b="1" dirty="0">
                <a:solidFill>
                  <a:srgbClr val="0070C0"/>
                </a:solidFill>
              </a:rPr>
              <a:t>Anonymity and Privacy in Social Media</a:t>
            </a:r>
          </a:p>
          <a:p>
            <a:pPr marL="342900" indent="-342900" algn="just">
              <a:lnSpc>
                <a:spcPct val="200000"/>
              </a:lnSpc>
              <a:buFont typeface="+mj-lt"/>
              <a:buAutoNum type="arabicPeriod"/>
            </a:pPr>
            <a:r>
              <a:rPr lang="en-GB" sz="1600" b="1" dirty="0" err="1">
                <a:solidFill>
                  <a:srgbClr val="0070C0"/>
                </a:solidFill>
              </a:rPr>
              <a:t>Hyperpersonal</a:t>
            </a:r>
            <a:r>
              <a:rPr lang="en-GB" sz="1600" b="1" dirty="0">
                <a:solidFill>
                  <a:srgbClr val="0070C0"/>
                </a:solidFill>
              </a:rPr>
              <a:t> Interaction</a:t>
            </a:r>
          </a:p>
          <a:p>
            <a:pPr marL="342900" indent="-342900" algn="just">
              <a:lnSpc>
                <a:spcPct val="200000"/>
              </a:lnSpc>
              <a:buFont typeface="+mj-lt"/>
              <a:buAutoNum type="arabicPeriod"/>
            </a:pPr>
            <a:r>
              <a:rPr lang="en-GB" sz="1600" b="1" dirty="0">
                <a:solidFill>
                  <a:srgbClr val="0070C0"/>
                </a:solidFill>
              </a:rPr>
              <a:t>Writing Ourselves Into Being</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7650" name="Picture 2" descr="Digital Media and Society: Lindgren, Simon + Free Shipping">
            <a:extLst>
              <a:ext uri="{FF2B5EF4-FFF2-40B4-BE49-F238E27FC236}">
                <a16:creationId xmlns:a16="http://schemas.microsoft.com/office/drawing/2014/main" id="{5EF9DE66-8849-70D1-ACFE-4A712C13A39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375743" y="3131509"/>
            <a:ext cx="1905000" cy="24098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2249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 Out of Sight</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Idiosyncrasy of digital sociality, especially when communication is text-based, is that it makes us largely invisible. </a:t>
            </a:r>
          </a:p>
          <a:p>
            <a:pPr algn="just">
              <a:lnSpc>
                <a:spcPct val="200000"/>
              </a:lnSpc>
            </a:pPr>
            <a:r>
              <a:rPr lang="en-GB" sz="1600" b="1" dirty="0">
                <a:solidFill>
                  <a:srgbClr val="0070C0"/>
                </a:solidFill>
              </a:rPr>
              <a:t>When we use services such as Facebook, Twitter, and YouTube, we often cannot be seen by others, nor can we see who else is there at the same time.</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Similarly, people who happen to be reading the same blog or looking at the same Instagram photo at the same time are also largely invisible to one another.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6" name="Picture 2" descr="Twitter Video Upload - Facebook Twitter Youtube Icons Png - Free  Transparent PNG Clipart Images Download">
            <a:extLst>
              <a:ext uri="{FF2B5EF4-FFF2-40B4-BE49-F238E27FC236}">
                <a16:creationId xmlns:a16="http://schemas.microsoft.com/office/drawing/2014/main" id="{3BDD5760-C9F4-666B-7CD2-256122B3F59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0543" y="893087"/>
            <a:ext cx="2855295" cy="1181667"/>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Facebook Instagram Twitter Youtube Logos Editorial Stock Image -  Illustration of follow, blogs: 134181984">
            <a:extLst>
              <a:ext uri="{FF2B5EF4-FFF2-40B4-BE49-F238E27FC236}">
                <a16:creationId xmlns:a16="http://schemas.microsoft.com/office/drawing/2014/main" id="{D436CC5A-C712-124A-292E-251CCC59C6BD}"/>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178972" y="2204822"/>
            <a:ext cx="2076450" cy="22002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76698652"/>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 Out of Sight</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20476" y="1992238"/>
            <a:ext cx="8032220" cy="2943563"/>
          </a:xfrm>
          <a:prstGeom prst="rect">
            <a:avLst/>
          </a:prstGeom>
          <a:noFill/>
        </p:spPr>
        <p:txBody>
          <a:bodyPr wrap="square" rtlCol="0">
            <a:spAutoFit/>
          </a:bodyPr>
          <a:lstStyle/>
          <a:p>
            <a:pPr algn="just">
              <a:lnSpc>
                <a:spcPct val="200000"/>
              </a:lnSpc>
            </a:pPr>
            <a:r>
              <a:rPr lang="en-GB" sz="2400" b="1" dirty="0">
                <a:solidFill>
                  <a:srgbClr val="0070C0"/>
                </a:solidFill>
              </a:rPr>
              <a:t>Even though some sites, platforms, and services have indicators that display whether people are online or not, one is still physically invisible (even though sometimes represented by a profile photo or other avatar).</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4" name="Picture 6" descr="Has Facebook ever considered a 'make me invisible to this person, and while  we're at it, I don't want to see him or her, period' setting? - Quora">
            <a:extLst>
              <a:ext uri="{FF2B5EF4-FFF2-40B4-BE49-F238E27FC236}">
                <a16:creationId xmlns:a16="http://schemas.microsoft.com/office/drawing/2014/main" id="{1F482720-B5D6-D7DD-6D54-5AD8021A71F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42558" y="2536632"/>
            <a:ext cx="2943225" cy="1552575"/>
          </a:xfrm>
          <a:prstGeom prst="rect">
            <a:avLst/>
          </a:prstGeom>
          <a:noFill/>
          <a:extLst>
            <a:ext uri="{909E8E84-426E-40DD-AFC4-6F175D3DCCD1}">
              <a14:hiddenFill xmlns:a14="http://schemas.microsoft.com/office/drawing/2010/main">
                <a:solidFill>
                  <a:srgbClr val="FFFFFF"/>
                </a:solidFill>
              </a14:hiddenFill>
            </a:ext>
          </a:extLst>
        </p:spPr>
      </p:pic>
      <p:pic>
        <p:nvPicPr>
          <p:cNvPr id="15" name="Picture 14" descr="Graphical user interface, application&#10;&#10;Description automatically generated">
            <a:extLst>
              <a:ext uri="{FF2B5EF4-FFF2-40B4-BE49-F238E27FC236}">
                <a16:creationId xmlns:a16="http://schemas.microsoft.com/office/drawing/2014/main" id="{000FD6AC-2BE7-A543-D388-570E5474B000}"/>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8746365" y="734517"/>
            <a:ext cx="3110931" cy="1823006"/>
          </a:xfrm>
          <a:prstGeom prst="rect">
            <a:avLst/>
          </a:prstGeom>
        </p:spPr>
      </p:pic>
    </p:spTree>
    <p:extLst>
      <p:ext uri="{BB962C8B-B14F-4D97-AF65-F5344CB8AC3E}">
        <p14:creationId xmlns:p14="http://schemas.microsoft.com/office/powerpoint/2010/main" val="710862884"/>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939360"/>
          </a:xfrm>
          <a:prstGeom prst="rect">
            <a:avLst/>
          </a:prstGeom>
          <a:noFill/>
        </p:spPr>
        <p:txBody>
          <a:bodyPr wrap="square" rtlCol="0">
            <a:spAutoFit/>
          </a:bodyPr>
          <a:lstStyle/>
          <a:p>
            <a:pPr algn="ctr">
              <a:lnSpc>
                <a:spcPct val="200000"/>
              </a:lnSpc>
            </a:pPr>
            <a:r>
              <a:rPr lang="en-GB" sz="3200" b="1" dirty="0">
                <a:solidFill>
                  <a:schemeClr val="bg1"/>
                </a:solidFill>
              </a:rPr>
              <a:t>Social Presence Theory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5851" y="1507665"/>
            <a:ext cx="7485350" cy="3909981"/>
          </a:xfrm>
          <a:prstGeom prst="rect">
            <a:avLst/>
          </a:prstGeom>
          <a:noFill/>
        </p:spPr>
        <p:txBody>
          <a:bodyPr wrap="square" rtlCol="0">
            <a:spAutoFit/>
          </a:bodyPr>
          <a:lstStyle/>
          <a:p>
            <a:pPr algn="just">
              <a:lnSpc>
                <a:spcPct val="200000"/>
              </a:lnSpc>
            </a:pPr>
            <a:r>
              <a:rPr lang="en-GB" sz="1400" b="1" dirty="0">
                <a:solidFill>
                  <a:srgbClr val="FF0000"/>
                </a:solidFill>
              </a:rPr>
              <a:t> What is Social Presence Theory?</a:t>
            </a:r>
          </a:p>
          <a:p>
            <a:pPr algn="just">
              <a:lnSpc>
                <a:spcPct val="200000"/>
              </a:lnSpc>
            </a:pPr>
            <a:r>
              <a:rPr lang="en-GB" sz="1400" b="1" dirty="0">
                <a:solidFill>
                  <a:srgbClr val="0070C0"/>
                </a:solidFill>
              </a:rPr>
              <a:t>Social Presence Theory (SPT) was originally defined by Short</a:t>
            </a:r>
            <a:r>
              <a:rPr lang="en-GB" sz="1400" b="1" dirty="0">
                <a:solidFill>
                  <a:srgbClr val="FF0000"/>
                </a:solidFill>
              </a:rPr>
              <a:t>, Williams, and Christie </a:t>
            </a:r>
            <a:r>
              <a:rPr lang="en-GB" sz="1400" b="1" dirty="0">
                <a:solidFill>
                  <a:srgbClr val="0070C0"/>
                </a:solidFill>
              </a:rPr>
              <a:t>(1976) as, “the degree of salience of the other person in the interaction and the consequent salience of the interpersonal relationships.” A more modern definition of social presence theory was refined by </a:t>
            </a:r>
            <a:r>
              <a:rPr lang="en-GB" sz="1400" b="1" dirty="0">
                <a:solidFill>
                  <a:srgbClr val="FF0000"/>
                </a:solidFill>
              </a:rPr>
              <a:t>Gunawardena</a:t>
            </a:r>
            <a:r>
              <a:rPr lang="en-GB" sz="1400" b="1" dirty="0">
                <a:solidFill>
                  <a:srgbClr val="0070C0"/>
                </a:solidFill>
              </a:rPr>
              <a:t> (1995) to state, “the degree to which a person is perceived as a ‘real person in mediated communication.”</a:t>
            </a:r>
          </a:p>
          <a:p>
            <a:pPr algn="just">
              <a:lnSpc>
                <a:spcPct val="200000"/>
              </a:lnSpc>
            </a:pPr>
            <a:r>
              <a:rPr lang="en-GB" sz="1400" b="1" dirty="0">
                <a:solidFill>
                  <a:srgbClr val="FF0000"/>
                </a:solidFill>
              </a:rPr>
              <a:t>Lowenthal</a:t>
            </a:r>
            <a:r>
              <a:rPr lang="en-GB" sz="1400" b="1" dirty="0">
                <a:solidFill>
                  <a:srgbClr val="0070C0"/>
                </a:solidFill>
              </a:rPr>
              <a:t> (2010) feels that definitions of social presence tend to lie on a continuum where a focus on the interpersonal emotional connection between communicators is on one end and a focus on if someone is perceived as being ‘present’, ‘there’ or ‘real’ at the other end.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4098" name="Picture 2" descr="SOCIAL PRESENCE THEORY">
            <a:extLst>
              <a:ext uri="{FF2B5EF4-FFF2-40B4-BE49-F238E27FC236}">
                <a16:creationId xmlns:a16="http://schemas.microsoft.com/office/drawing/2014/main" id="{851E1CD1-E6C5-DD49-B1AC-06B3FE6BAD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49151" y="718901"/>
            <a:ext cx="3753165" cy="2814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78215204"/>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939360"/>
          </a:xfrm>
          <a:prstGeom prst="rect">
            <a:avLst/>
          </a:prstGeom>
          <a:noFill/>
        </p:spPr>
        <p:txBody>
          <a:bodyPr wrap="square" rtlCol="0">
            <a:spAutoFit/>
          </a:bodyPr>
          <a:lstStyle/>
          <a:p>
            <a:pPr algn="ctr">
              <a:lnSpc>
                <a:spcPct val="200000"/>
              </a:lnSpc>
            </a:pPr>
            <a:r>
              <a:rPr lang="en-GB" sz="3200" b="1" dirty="0">
                <a:solidFill>
                  <a:schemeClr val="bg1"/>
                </a:solidFill>
              </a:rPr>
              <a:t>Social Presence Theory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5851" y="1507665"/>
            <a:ext cx="6473574" cy="3338735"/>
          </a:xfrm>
          <a:prstGeom prst="rect">
            <a:avLst/>
          </a:prstGeom>
          <a:noFill/>
        </p:spPr>
        <p:txBody>
          <a:bodyPr wrap="square" rtlCol="0">
            <a:spAutoFit/>
          </a:bodyPr>
          <a:lstStyle/>
          <a:p>
            <a:pPr algn="just">
              <a:lnSpc>
                <a:spcPct val="200000"/>
              </a:lnSpc>
            </a:pPr>
            <a:r>
              <a:rPr lang="en-GB" b="1" dirty="0">
                <a:solidFill>
                  <a:srgbClr val="0070C0"/>
                </a:solidFill>
              </a:rPr>
              <a:t> According to call ‘social presence theory’, the sense of awareness of an interaction partner is very important for the social effects of any communication medium. </a:t>
            </a:r>
          </a:p>
          <a:p>
            <a:pPr algn="just">
              <a:lnSpc>
                <a:spcPct val="200000"/>
              </a:lnSpc>
            </a:pPr>
            <a:r>
              <a:rPr lang="en-GB" b="1" dirty="0">
                <a:solidFill>
                  <a:srgbClr val="0070C0"/>
                </a:solidFill>
              </a:rPr>
              <a:t>The theory suggests that increased social presence leads to a better perception of the person with whom we are communicating (Short et al. 1976).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4098" name="Picture 2" descr="SOCIAL PRESENCE THEORY">
            <a:extLst>
              <a:ext uri="{FF2B5EF4-FFF2-40B4-BE49-F238E27FC236}">
                <a16:creationId xmlns:a16="http://schemas.microsoft.com/office/drawing/2014/main" id="{851E1CD1-E6C5-DD49-B1AC-06B3FE6BAD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49151" y="718901"/>
            <a:ext cx="3753165" cy="2814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46178059"/>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939360"/>
          </a:xfrm>
          <a:prstGeom prst="rect">
            <a:avLst/>
          </a:prstGeom>
          <a:noFill/>
        </p:spPr>
        <p:txBody>
          <a:bodyPr wrap="square" rtlCol="0">
            <a:spAutoFit/>
          </a:bodyPr>
          <a:lstStyle/>
          <a:p>
            <a:pPr algn="ctr">
              <a:lnSpc>
                <a:spcPct val="200000"/>
              </a:lnSpc>
            </a:pPr>
            <a:r>
              <a:rPr lang="en-GB" sz="3200" b="1" dirty="0">
                <a:solidFill>
                  <a:schemeClr val="bg1"/>
                </a:solidFill>
              </a:rPr>
              <a:t>Social Presence Theory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63978" y="1399093"/>
            <a:ext cx="8182935" cy="3962880"/>
          </a:xfrm>
          <a:prstGeom prst="rect">
            <a:avLst/>
          </a:prstGeom>
          <a:noFill/>
        </p:spPr>
        <p:txBody>
          <a:bodyPr wrap="square" rtlCol="0">
            <a:spAutoFit/>
          </a:bodyPr>
          <a:lstStyle/>
          <a:p>
            <a:pPr algn="just">
              <a:lnSpc>
                <a:spcPct val="200000"/>
              </a:lnSpc>
            </a:pPr>
            <a:r>
              <a:rPr lang="en-GB" sz="1600" b="1" dirty="0">
                <a:solidFill>
                  <a:srgbClr val="0070C0"/>
                </a:solidFill>
              </a:rPr>
              <a:t>The lack of </a:t>
            </a:r>
            <a:r>
              <a:rPr lang="en-GB" sz="1600" b="1" dirty="0">
                <a:solidFill>
                  <a:srgbClr val="FF0000"/>
                </a:solidFill>
              </a:rPr>
              <a:t>non-verbal cues</a:t>
            </a:r>
            <a:r>
              <a:rPr lang="en-GB" sz="1600" b="1" dirty="0">
                <a:solidFill>
                  <a:srgbClr val="0070C0"/>
                </a:solidFill>
              </a:rPr>
              <a:t> and of other information about the </a:t>
            </a:r>
            <a:r>
              <a:rPr lang="en-GB" sz="1600" b="1" dirty="0">
                <a:solidFill>
                  <a:srgbClr val="FF0000"/>
                </a:solidFill>
              </a:rPr>
              <a:t>communication partner</a:t>
            </a:r>
            <a:r>
              <a:rPr lang="en-GB" sz="1600" b="1" dirty="0">
                <a:solidFill>
                  <a:srgbClr val="0070C0"/>
                </a:solidFill>
              </a:rPr>
              <a:t>, and the social context of interaction, has been thought by some to increase uninhibited communication, such as being </a:t>
            </a:r>
            <a:r>
              <a:rPr lang="en-GB" sz="1600" b="1" dirty="0">
                <a:solidFill>
                  <a:srgbClr val="FF0000"/>
                </a:solidFill>
              </a:rPr>
              <a:t>aggressive</a:t>
            </a:r>
            <a:r>
              <a:rPr lang="en-GB" sz="1600" b="1" dirty="0">
                <a:solidFill>
                  <a:srgbClr val="0070C0"/>
                </a:solidFill>
              </a:rPr>
              <a:t> or using </a:t>
            </a:r>
            <a:r>
              <a:rPr lang="en-GB" sz="1600" b="1" dirty="0">
                <a:solidFill>
                  <a:srgbClr val="FF0000"/>
                </a:solidFill>
              </a:rPr>
              <a:t>foul language </a:t>
            </a:r>
            <a:r>
              <a:rPr lang="en-GB" sz="1600" b="1" dirty="0">
                <a:solidFill>
                  <a:srgbClr val="0070C0"/>
                </a:solidFill>
              </a:rPr>
              <a:t>(</a:t>
            </a:r>
            <a:r>
              <a:rPr lang="en-GB" sz="1600" b="1" dirty="0" err="1">
                <a:solidFill>
                  <a:srgbClr val="0070C0"/>
                </a:solidFill>
              </a:rPr>
              <a:t>Culnan</a:t>
            </a:r>
            <a:r>
              <a:rPr lang="en-GB" sz="1600" b="1" dirty="0">
                <a:solidFill>
                  <a:srgbClr val="0070C0"/>
                </a:solidFill>
              </a:rPr>
              <a:t> &amp; Markus 1987: 429).</a:t>
            </a:r>
          </a:p>
          <a:p>
            <a:pPr algn="just">
              <a:lnSpc>
                <a:spcPct val="200000"/>
              </a:lnSpc>
            </a:pPr>
            <a:r>
              <a:rPr lang="en-GB" sz="1600" b="1" dirty="0">
                <a:solidFill>
                  <a:srgbClr val="0070C0"/>
                </a:solidFill>
              </a:rPr>
              <a:t>In an influential article (Gunawardena &amp; Zittle, 1997), social presence was found to be a significant predictor of audience satisfaction within a computer-mediated form of communication</a:t>
            </a:r>
          </a:p>
          <a:p>
            <a:pPr algn="just">
              <a:lnSpc>
                <a:spcPct val="200000"/>
              </a:lnSpc>
            </a:pPr>
            <a:r>
              <a:rPr lang="en-GB" sz="1600" b="1" dirty="0">
                <a:solidFill>
                  <a:srgbClr val="0070C0"/>
                </a:solidFill>
              </a:rPr>
              <a:t>Richardson and Swan (2003) also found that overall perceived learning was predicted by the perceived social presence in online course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3080" name="Picture 8" descr="Social Presence Theory by jun raru on Prezi Next">
            <a:extLst>
              <a:ext uri="{FF2B5EF4-FFF2-40B4-BE49-F238E27FC236}">
                <a16:creationId xmlns:a16="http://schemas.microsoft.com/office/drawing/2014/main" id="{FAD6E15C-9241-8E15-FEDF-5F10408D33E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25166" y="851605"/>
            <a:ext cx="2847975"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4303042"/>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939360"/>
          </a:xfrm>
          <a:prstGeom prst="rect">
            <a:avLst/>
          </a:prstGeom>
          <a:noFill/>
        </p:spPr>
        <p:txBody>
          <a:bodyPr wrap="square" rtlCol="0">
            <a:spAutoFit/>
          </a:bodyPr>
          <a:lstStyle/>
          <a:p>
            <a:pPr algn="ctr">
              <a:lnSpc>
                <a:spcPct val="200000"/>
              </a:lnSpc>
            </a:pPr>
            <a:r>
              <a:rPr lang="en-GB" sz="3200" b="1" dirty="0">
                <a:solidFill>
                  <a:schemeClr val="bg1"/>
                </a:solidFill>
              </a:rPr>
              <a:t>Social Presence Theory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3078" name="Picture 6" descr="Social Presence: Conceptualization and Measurement ...">
            <a:extLst>
              <a:ext uri="{FF2B5EF4-FFF2-40B4-BE49-F238E27FC236}">
                <a16:creationId xmlns:a16="http://schemas.microsoft.com/office/drawing/2014/main" id="{AFB92615-A642-5AFA-5F9E-16C6A0AF016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021080" y="1457863"/>
            <a:ext cx="3947389" cy="4051116"/>
          </a:xfrm>
          <a:prstGeom prst="rect">
            <a:avLst/>
          </a:prstGeom>
          <a:ln w="38100" cap="sq">
            <a:solidFill>
              <a:srgbClr val="000000"/>
            </a:solidFill>
            <a:prstDash val="solid"/>
            <a:miter lim="800000"/>
          </a:ln>
          <a:effectLst>
            <a:outerShdw blurRad="50800" dist="38100" dir="2700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12290" name="Picture 2" descr="Everything You Need to Know About Social Media Algorithms | Sprout Social">
            <a:extLst>
              <a:ext uri="{FF2B5EF4-FFF2-40B4-BE49-F238E27FC236}">
                <a16:creationId xmlns:a16="http://schemas.microsoft.com/office/drawing/2014/main" id="{ED8D931B-97BF-22CB-2E95-0FF6AEE818D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03709" y="980386"/>
            <a:ext cx="2781300" cy="16383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Social Presence Theory by Annie Metz">
            <a:extLst>
              <a:ext uri="{FF2B5EF4-FFF2-40B4-BE49-F238E27FC236}">
                <a16:creationId xmlns:a16="http://schemas.microsoft.com/office/drawing/2014/main" id="{1F9E4425-D14F-4F5C-908B-D20195FB7EAE}"/>
              </a:ext>
            </a:extLst>
          </p:cNvPr>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8742574" y="2838369"/>
            <a:ext cx="2951155" cy="18799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33727340"/>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05119" y="440835"/>
            <a:ext cx="4420586" cy="584775"/>
          </a:xfrm>
          <a:prstGeom prst="rect">
            <a:avLst/>
          </a:prstGeom>
          <a:noFill/>
        </p:spPr>
        <p:txBody>
          <a:bodyPr wrap="square" rtlCol="0">
            <a:spAutoFit/>
          </a:bodyPr>
          <a:lstStyle/>
          <a:p>
            <a:pPr algn="ctr"/>
            <a:r>
              <a:rPr lang="en-GB" sz="1600" b="1" dirty="0">
                <a:solidFill>
                  <a:schemeClr val="bg1"/>
                </a:solidFill>
              </a:rPr>
              <a:t>Key Concepts and Dimensions</a:t>
            </a:r>
          </a:p>
          <a:p>
            <a:pPr algn="ctr"/>
            <a:r>
              <a:rPr lang="en-GB" sz="1600" b="1" dirty="0">
                <a:solidFill>
                  <a:schemeClr val="bg1"/>
                </a:solidFill>
              </a:rPr>
              <a:t>Social Presence Theory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5850" y="1507665"/>
            <a:ext cx="7507575" cy="3610860"/>
          </a:xfrm>
          <a:prstGeom prst="rect">
            <a:avLst/>
          </a:prstGeom>
          <a:noFill/>
        </p:spPr>
        <p:txBody>
          <a:bodyPr wrap="square" rtlCol="0">
            <a:spAutoFit/>
          </a:bodyPr>
          <a:lstStyle/>
          <a:p>
            <a:pPr algn="just">
              <a:lnSpc>
                <a:spcPct val="200000"/>
              </a:lnSpc>
            </a:pPr>
            <a:r>
              <a:rPr lang="en-GB" sz="1200" b="1" dirty="0">
                <a:solidFill>
                  <a:srgbClr val="0070C0"/>
                </a:solidFill>
              </a:rPr>
              <a:t>Key Concepts and Dimensions</a:t>
            </a:r>
          </a:p>
          <a:p>
            <a:pPr algn="just">
              <a:lnSpc>
                <a:spcPct val="200000"/>
              </a:lnSpc>
            </a:pPr>
            <a:r>
              <a:rPr lang="en-GB" sz="1200" b="1" dirty="0">
                <a:solidFill>
                  <a:srgbClr val="0070C0"/>
                </a:solidFill>
              </a:rPr>
              <a:t>According to Short, Williams, and Christie (1976), social presence as a construct was primarily composed of two main concepts: intimacy (Argyle &amp; Dean, 1965) and immediacy (Wiener &amp;Mehrabian, 1968).</a:t>
            </a:r>
          </a:p>
          <a:p>
            <a:pPr algn="just">
              <a:lnSpc>
                <a:spcPct val="200000"/>
              </a:lnSpc>
            </a:pPr>
            <a:r>
              <a:rPr lang="en-GB" sz="1600" b="1" dirty="0">
                <a:solidFill>
                  <a:srgbClr val="FF0000"/>
                </a:solidFill>
              </a:rPr>
              <a:t>Intimacy</a:t>
            </a:r>
          </a:p>
          <a:p>
            <a:pPr algn="just">
              <a:lnSpc>
                <a:spcPct val="200000"/>
              </a:lnSpc>
            </a:pPr>
            <a:r>
              <a:rPr lang="en-GB" sz="1200" b="1" dirty="0">
                <a:solidFill>
                  <a:srgbClr val="0070C0"/>
                </a:solidFill>
              </a:rPr>
              <a:t>Argyle and Dean (1965) posited that intimacy in a communication medium is influenced by a number of</a:t>
            </a:r>
          </a:p>
          <a:p>
            <a:pPr algn="just">
              <a:lnSpc>
                <a:spcPct val="200000"/>
              </a:lnSpc>
            </a:pPr>
            <a:r>
              <a:rPr lang="en-GB" sz="1200" b="1" dirty="0">
                <a:solidFill>
                  <a:srgbClr val="0070C0"/>
                </a:solidFill>
              </a:rPr>
              <a:t>factors, such as: physical distance, eye contact, smiling, and personal topics of conversation.</a:t>
            </a:r>
          </a:p>
          <a:p>
            <a:pPr algn="just">
              <a:lnSpc>
                <a:spcPct val="200000"/>
              </a:lnSpc>
            </a:pPr>
            <a:r>
              <a:rPr lang="en-GB" sz="1600" b="1" dirty="0">
                <a:solidFill>
                  <a:srgbClr val="FF0000"/>
                </a:solidFill>
              </a:rPr>
              <a:t>Immediacy</a:t>
            </a:r>
          </a:p>
          <a:p>
            <a:pPr algn="just">
              <a:lnSpc>
                <a:spcPct val="200000"/>
              </a:lnSpc>
            </a:pPr>
            <a:r>
              <a:rPr lang="en-GB" sz="1200" b="1" dirty="0">
                <a:solidFill>
                  <a:srgbClr val="0070C0"/>
                </a:solidFill>
              </a:rPr>
              <a:t>Immediacy was conceptualized by Wiener and Mehrabian (1968), as paraphrased by Cobb (2009), as a measure of psychological distance that a communicator puts between himself and the object of his communications.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4098" name="Picture 2" descr="SOCIAL PRESENCE THEORY">
            <a:extLst>
              <a:ext uri="{FF2B5EF4-FFF2-40B4-BE49-F238E27FC236}">
                <a16:creationId xmlns:a16="http://schemas.microsoft.com/office/drawing/2014/main" id="{851E1CD1-E6C5-DD49-B1AC-06B3FE6BAD2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7949151" y="718901"/>
            <a:ext cx="3753165" cy="28148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95261997"/>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05119" y="440835"/>
            <a:ext cx="4420586" cy="584775"/>
          </a:xfrm>
          <a:prstGeom prst="rect">
            <a:avLst/>
          </a:prstGeom>
          <a:noFill/>
        </p:spPr>
        <p:txBody>
          <a:bodyPr wrap="square" rtlCol="0">
            <a:spAutoFit/>
          </a:bodyPr>
          <a:lstStyle/>
          <a:p>
            <a:pPr algn="ctr"/>
            <a:r>
              <a:rPr lang="en-GB" sz="1600" b="1" dirty="0">
                <a:solidFill>
                  <a:schemeClr val="bg1"/>
                </a:solidFill>
              </a:rPr>
              <a:t>Measurements </a:t>
            </a:r>
          </a:p>
          <a:p>
            <a:pPr algn="ctr"/>
            <a:r>
              <a:rPr lang="en-GB" sz="1600" b="1" dirty="0">
                <a:solidFill>
                  <a:schemeClr val="bg1"/>
                </a:solidFill>
              </a:rPr>
              <a:t>Social Presence Theory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5850" y="1507665"/>
            <a:ext cx="7507575" cy="2617320"/>
          </a:xfrm>
          <a:prstGeom prst="rect">
            <a:avLst/>
          </a:prstGeom>
          <a:noFill/>
        </p:spPr>
        <p:txBody>
          <a:bodyPr wrap="square" rtlCol="0">
            <a:spAutoFit/>
          </a:bodyPr>
          <a:lstStyle/>
          <a:p>
            <a:pPr algn="just">
              <a:lnSpc>
                <a:spcPct val="200000"/>
              </a:lnSpc>
            </a:pPr>
            <a:r>
              <a:rPr lang="en-GB" sz="1400" b="1" dirty="0">
                <a:solidFill>
                  <a:srgbClr val="0070C0"/>
                </a:solidFill>
              </a:rPr>
              <a:t>There is still little agreement on how to measure social presence (Lin, 2004; Stein &amp; </a:t>
            </a:r>
            <a:r>
              <a:rPr lang="en-GB" sz="1400" b="1" dirty="0" err="1">
                <a:solidFill>
                  <a:srgbClr val="0070C0"/>
                </a:solidFill>
              </a:rPr>
              <a:t>Wanstreet</a:t>
            </a:r>
            <a:r>
              <a:rPr lang="en-GB" sz="1400" b="1" dirty="0">
                <a:solidFill>
                  <a:srgbClr val="0070C0"/>
                </a:solidFill>
              </a:rPr>
              <a:t>, 2003). Below we provide three examples of instruments:</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The Social Presence Scale (SPRES) was developed by Gunawardena and Zittle (1997) to measure the “immediacy” concept. On this scale, the respondents were asked to complete fourteen Likert items to indicate their perceived social presence at an inter-university “</a:t>
            </a:r>
            <a:r>
              <a:rPr lang="en-GB" sz="1400" b="1" dirty="0" err="1">
                <a:solidFill>
                  <a:srgbClr val="0070C0"/>
                </a:solidFill>
              </a:rPr>
              <a:t>GlobalEd</a:t>
            </a:r>
            <a:r>
              <a:rPr lang="en-GB" sz="1400" b="1" dirty="0">
                <a:solidFill>
                  <a:srgbClr val="0070C0"/>
                </a:solidFill>
              </a:rPr>
              <a:t>” computer conference.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8194" name="Picture 2" descr="PDF) The Measurement of Social Presence in an Online Learning Environment">
            <a:extLst>
              <a:ext uri="{FF2B5EF4-FFF2-40B4-BE49-F238E27FC236}">
                <a16:creationId xmlns:a16="http://schemas.microsoft.com/office/drawing/2014/main" id="{6C0659B3-F908-2580-192C-C4B887E9F0B6}"/>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47192" y="616600"/>
            <a:ext cx="2362101" cy="299304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1812013"/>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05119" y="440835"/>
            <a:ext cx="4420586" cy="584775"/>
          </a:xfrm>
          <a:prstGeom prst="rect">
            <a:avLst/>
          </a:prstGeom>
          <a:noFill/>
        </p:spPr>
        <p:txBody>
          <a:bodyPr wrap="square" rtlCol="0">
            <a:spAutoFit/>
          </a:bodyPr>
          <a:lstStyle/>
          <a:p>
            <a:pPr algn="ctr"/>
            <a:r>
              <a:rPr lang="en-GB" sz="1600" b="1" dirty="0">
                <a:solidFill>
                  <a:schemeClr val="bg1"/>
                </a:solidFill>
              </a:rPr>
              <a:t>Measurements </a:t>
            </a:r>
          </a:p>
          <a:p>
            <a:pPr algn="ctr"/>
            <a:r>
              <a:rPr lang="en-GB" sz="1600" b="1" dirty="0">
                <a:solidFill>
                  <a:schemeClr val="bg1"/>
                </a:solidFill>
              </a:rPr>
              <a:t>Social Presence Theory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5850" y="1507665"/>
            <a:ext cx="6473575" cy="3962880"/>
          </a:xfrm>
          <a:prstGeom prst="rect">
            <a:avLst/>
          </a:prstGeom>
          <a:noFill/>
        </p:spPr>
        <p:txBody>
          <a:bodyPr wrap="square" rtlCol="0">
            <a:spAutoFit/>
          </a:bodyPr>
          <a:lstStyle/>
          <a:p>
            <a:pPr algn="just">
              <a:lnSpc>
                <a:spcPct val="200000"/>
              </a:lnSpc>
            </a:pPr>
            <a:r>
              <a:rPr lang="en-GB" sz="1600" b="1" dirty="0">
                <a:solidFill>
                  <a:srgbClr val="0070C0"/>
                </a:solidFill>
              </a:rPr>
              <a:t>There is still little agreement on how to measure social presence (Lin, 2004; Stein &amp; </a:t>
            </a:r>
            <a:r>
              <a:rPr lang="en-GB" sz="1600" b="1" dirty="0" err="1">
                <a:solidFill>
                  <a:srgbClr val="0070C0"/>
                </a:solidFill>
              </a:rPr>
              <a:t>Wanstreet</a:t>
            </a:r>
            <a:r>
              <a:rPr lang="en-GB" sz="1600" b="1" dirty="0">
                <a:solidFill>
                  <a:srgbClr val="0070C0"/>
                </a:solidFill>
              </a:rPr>
              <a:t>, 2003). Below we provide three examples of instruments:</a:t>
            </a:r>
          </a:p>
          <a:p>
            <a:pPr algn="just">
              <a:lnSpc>
                <a:spcPct val="200000"/>
              </a:lnSpc>
            </a:pPr>
            <a:r>
              <a:rPr lang="en-GB" sz="1600" b="1" dirty="0">
                <a:solidFill>
                  <a:srgbClr val="FF0000"/>
                </a:solidFill>
              </a:rPr>
              <a:t>The Social Presence Scale (SPRES) </a:t>
            </a:r>
            <a:r>
              <a:rPr lang="en-GB" sz="1600" b="1" dirty="0">
                <a:solidFill>
                  <a:srgbClr val="0070C0"/>
                </a:solidFill>
              </a:rPr>
              <a:t>was developed by Gunawardena and Zittle (1997) to measure the “immediacy” concept. On this scale, the respondents were asked to complete fourteen Likert items to indicate their perceived social presence at an inter-university “</a:t>
            </a:r>
            <a:r>
              <a:rPr lang="en-GB" sz="1600" b="1" dirty="0" err="1">
                <a:solidFill>
                  <a:srgbClr val="0070C0"/>
                </a:solidFill>
              </a:rPr>
              <a:t>GlobalEd</a:t>
            </a:r>
            <a:r>
              <a:rPr lang="en-GB" sz="1600" b="1" dirty="0">
                <a:solidFill>
                  <a:srgbClr val="0070C0"/>
                </a:solidFill>
              </a:rPr>
              <a:t>” computer conference.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 name="Picture 5" descr="Table&#10;&#10;Description automatically generated">
            <a:extLst>
              <a:ext uri="{FF2B5EF4-FFF2-40B4-BE49-F238E27FC236}">
                <a16:creationId xmlns:a16="http://schemas.microsoft.com/office/drawing/2014/main" id="{69FA9B96-DE9F-B3A7-2EED-F8E944590CAE}"/>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7712612" y="1532830"/>
            <a:ext cx="4175503" cy="3792339"/>
          </a:xfrm>
          <a:prstGeom prst="rect">
            <a:avLst/>
          </a:prstGeom>
        </p:spPr>
      </p:pic>
    </p:spTree>
    <p:extLst>
      <p:ext uri="{BB962C8B-B14F-4D97-AF65-F5344CB8AC3E}">
        <p14:creationId xmlns:p14="http://schemas.microsoft.com/office/powerpoint/2010/main" val="3995429161"/>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5980870" y="2131081"/>
            <a:ext cx="601968" cy="2554545"/>
          </a:xfrm>
          <a:prstGeom prst="rect">
            <a:avLst/>
          </a:prstGeom>
          <a:noFill/>
        </p:spPr>
        <p:txBody>
          <a:bodyPr wrap="square" rtlCol="0">
            <a:spAutoFit/>
          </a:bodyPr>
          <a:lstStyle/>
          <a:p>
            <a:pPr algn="ctr"/>
            <a:r>
              <a:rPr lang="en-GB" sz="1600" b="1" dirty="0">
                <a:solidFill>
                  <a:schemeClr val="bg1"/>
                </a:solidFill>
              </a:rPr>
              <a:t>Measurements </a:t>
            </a:r>
          </a:p>
          <a:p>
            <a:pPr algn="ctr"/>
            <a:r>
              <a:rPr lang="en-GB" sz="1600" b="1" dirty="0">
                <a:solidFill>
                  <a:schemeClr val="bg1"/>
                </a:solidFill>
              </a:rPr>
              <a:t>Social Presence Theory</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55850" y="1507665"/>
            <a:ext cx="7507575" cy="3909981"/>
          </a:xfrm>
          <a:prstGeom prst="rect">
            <a:avLst/>
          </a:prstGeom>
          <a:noFill/>
        </p:spPr>
        <p:txBody>
          <a:bodyPr wrap="square" rtlCol="0">
            <a:spAutoFit/>
          </a:bodyPr>
          <a:lstStyle/>
          <a:p>
            <a:pPr algn="just">
              <a:lnSpc>
                <a:spcPct val="200000"/>
              </a:lnSpc>
            </a:pPr>
            <a:r>
              <a:rPr lang="en-GB" sz="1400" b="1" dirty="0">
                <a:solidFill>
                  <a:srgbClr val="FF0000"/>
                </a:solidFill>
              </a:rPr>
              <a:t>The Social Presence and Privacy Questionnaire (SPPQ) </a:t>
            </a:r>
            <a:r>
              <a:rPr lang="en-GB" sz="1400" b="1" dirty="0">
                <a:solidFill>
                  <a:srgbClr val="0070C0"/>
                </a:solidFill>
              </a:rPr>
              <a:t>was developed by Tu (2002), distinguishing three dimensions: social context, online communication, and interactivity. SPPQ was created based on two instruments: CMC attitude instrument (</a:t>
            </a:r>
            <a:r>
              <a:rPr lang="en-GB" sz="1400" b="1" dirty="0" err="1">
                <a:solidFill>
                  <a:srgbClr val="0070C0"/>
                </a:solidFill>
              </a:rPr>
              <a:t>Steinfield</a:t>
            </a:r>
            <a:r>
              <a:rPr lang="en-GB" sz="1400" b="1" dirty="0">
                <a:solidFill>
                  <a:srgbClr val="0070C0"/>
                </a:solidFill>
              </a:rPr>
              <a:t>, 1986) and perceived privacy (Witmer, 1997). The content validity and the construct validity of SPPQ was tested with factor analysis.</a:t>
            </a:r>
          </a:p>
          <a:p>
            <a:pPr algn="just">
              <a:lnSpc>
                <a:spcPct val="200000"/>
              </a:lnSpc>
            </a:pPr>
            <a:r>
              <a:rPr lang="en-GB" sz="1400" b="1" dirty="0">
                <a:solidFill>
                  <a:srgbClr val="0070C0"/>
                </a:solidFill>
              </a:rPr>
              <a:t>The final version of SPPQ contains 17 social presence items and 13 privacy items, rated on a five-point rating scale.</a:t>
            </a:r>
          </a:p>
          <a:p>
            <a:pPr algn="just">
              <a:lnSpc>
                <a:spcPct val="200000"/>
              </a:lnSpc>
            </a:pPr>
            <a:endParaRPr lang="en-GB" sz="1400" b="1" dirty="0">
              <a:solidFill>
                <a:srgbClr val="0070C0"/>
              </a:solidFill>
            </a:endParaRPr>
          </a:p>
          <a:p>
            <a:pPr algn="just">
              <a:lnSpc>
                <a:spcPct val="200000"/>
              </a:lnSpc>
            </a:pPr>
            <a:r>
              <a:rPr lang="en-GB" sz="1400" b="1" dirty="0">
                <a:solidFill>
                  <a:srgbClr val="FF0000"/>
                </a:solidFill>
              </a:rPr>
              <a:t>A self-reporting Social Presence Scale </a:t>
            </a:r>
            <a:r>
              <a:rPr lang="en-GB" sz="1400" b="1" dirty="0">
                <a:solidFill>
                  <a:srgbClr val="0070C0"/>
                </a:solidFill>
              </a:rPr>
              <a:t>was developed by </a:t>
            </a:r>
            <a:r>
              <a:rPr lang="en-GB" sz="1400" b="1" dirty="0" err="1">
                <a:solidFill>
                  <a:srgbClr val="0070C0"/>
                </a:solidFill>
              </a:rPr>
              <a:t>Kreijns</a:t>
            </a:r>
            <a:r>
              <a:rPr lang="en-GB" sz="1400" b="1" dirty="0">
                <a:solidFill>
                  <a:srgbClr val="0070C0"/>
                </a:solidFill>
              </a:rPr>
              <a:t>, Kirschner, </a:t>
            </a:r>
            <a:r>
              <a:rPr lang="en-GB" sz="1400" b="1" dirty="0" err="1">
                <a:solidFill>
                  <a:srgbClr val="0070C0"/>
                </a:solidFill>
              </a:rPr>
              <a:t>Jochems</a:t>
            </a:r>
            <a:r>
              <a:rPr lang="en-GB" sz="1400" b="1" dirty="0">
                <a:solidFill>
                  <a:srgbClr val="0070C0"/>
                </a:solidFill>
              </a:rPr>
              <a:t>, and </a:t>
            </a:r>
            <a:r>
              <a:rPr lang="en-GB" sz="1400" b="1" dirty="0" err="1">
                <a:solidFill>
                  <a:srgbClr val="0070C0"/>
                </a:solidFill>
              </a:rPr>
              <a:t>Buuren</a:t>
            </a:r>
            <a:r>
              <a:rPr lang="en-GB" sz="1400" b="1" dirty="0">
                <a:solidFill>
                  <a:srgbClr val="0070C0"/>
                </a:solidFill>
              </a:rPr>
              <a:t> (2011). The scale consisted of five items with an internal consistency of .81.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150" name="Picture 6" descr="PDF] The Measurement of Social Presence in an Online Learning Environment |  Semantic Scholar">
            <a:extLst>
              <a:ext uri="{FF2B5EF4-FFF2-40B4-BE49-F238E27FC236}">
                <a16:creationId xmlns:a16="http://schemas.microsoft.com/office/drawing/2014/main" id="{E7948FDE-0CA0-BC06-D574-1BA43F3CD951}"/>
              </a:ext>
            </a:extLst>
          </p:cNvPr>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049133" y="980386"/>
            <a:ext cx="3683062" cy="21911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71932931"/>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18734" y="421334"/>
            <a:ext cx="5851893" cy="621709"/>
          </a:xfrm>
          <a:prstGeom prst="rect">
            <a:avLst/>
          </a:prstGeom>
          <a:noFill/>
        </p:spPr>
        <p:txBody>
          <a:bodyPr wrap="square" rtlCol="0">
            <a:spAutoFit/>
          </a:bodyPr>
          <a:lstStyle/>
          <a:p>
            <a:pPr algn="ctr">
              <a:lnSpc>
                <a:spcPct val="200000"/>
              </a:lnSpc>
            </a:pPr>
            <a:r>
              <a:rPr lang="en-GB" sz="2000" b="1" dirty="0">
                <a:solidFill>
                  <a:schemeClr val="bg1"/>
                </a:solidFill>
              </a:rPr>
              <a:t>Privacy and computer-mediated communication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71671" y="1438895"/>
            <a:ext cx="8196986" cy="3909981"/>
          </a:xfrm>
          <a:prstGeom prst="rect">
            <a:avLst/>
          </a:prstGeom>
          <a:noFill/>
        </p:spPr>
        <p:txBody>
          <a:bodyPr wrap="square" rtlCol="0">
            <a:spAutoFit/>
          </a:bodyPr>
          <a:lstStyle/>
          <a:p>
            <a:pPr algn="just">
              <a:lnSpc>
                <a:spcPct val="200000"/>
              </a:lnSpc>
            </a:pPr>
            <a:r>
              <a:rPr lang="en-GB" sz="1400" b="1" dirty="0">
                <a:solidFill>
                  <a:srgbClr val="0070C0"/>
                </a:solidFill>
              </a:rPr>
              <a:t> Still, it is a general insight from previous research on digital media that people often disclose more intimate and private things in computer-mediated communication when compared to face-to-face communication (</a:t>
            </a:r>
            <a:r>
              <a:rPr lang="en-GB" sz="1400" b="1" dirty="0" err="1">
                <a:solidFill>
                  <a:srgbClr val="0070C0"/>
                </a:solidFill>
              </a:rPr>
              <a:t>Joinson</a:t>
            </a:r>
            <a:r>
              <a:rPr lang="en-GB" sz="1400" b="1" dirty="0">
                <a:solidFill>
                  <a:srgbClr val="0070C0"/>
                </a:solidFill>
              </a:rPr>
              <a:t> 2001).</a:t>
            </a:r>
          </a:p>
          <a:p>
            <a:pPr algn="just">
              <a:lnSpc>
                <a:spcPct val="200000"/>
              </a:lnSpc>
            </a:pPr>
            <a:r>
              <a:rPr lang="en-GB" sz="1400" b="1" dirty="0">
                <a:solidFill>
                  <a:srgbClr val="0070C0"/>
                </a:solidFill>
              </a:rPr>
              <a:t>In contrast to how interaction happens in a classroom, for example, online invisibility means we don’t have to worry about our physical appearance or the sound of our voice as we post a message. As McKenna and </a:t>
            </a:r>
            <a:r>
              <a:rPr lang="en-GB" sz="1400" b="1" dirty="0" err="1">
                <a:solidFill>
                  <a:srgbClr val="0070C0"/>
                </a:solidFill>
              </a:rPr>
              <a:t>Bargh</a:t>
            </a:r>
            <a:r>
              <a:rPr lang="en-GB" sz="1400" b="1" dirty="0">
                <a:solidFill>
                  <a:srgbClr val="0070C0"/>
                </a:solidFill>
              </a:rPr>
              <a:t> (2000: 64) put it: ‘physical appearance does not stop potential relationships from getting off the ground’. In online interaction, other and less superficial aspects — such as similarity of values and interests, or conversational style — can determine attraction to a larger extent than in some cases of face-to-face interaction.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1266" name="Picture 2" descr="PRIVACY RIGHTS OVER COMMUNICATIONS AND DATA PROTECTION IN NIGERIA - Primera  Africa Legal">
            <a:extLst>
              <a:ext uri="{FF2B5EF4-FFF2-40B4-BE49-F238E27FC236}">
                <a16:creationId xmlns:a16="http://schemas.microsoft.com/office/drawing/2014/main" id="{B5D66384-7021-0A94-C5CF-2B27C4D42ED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2311" y="766526"/>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Privacy and the News Media - 1st Edition - Chris Frost - Routledge Bo">
            <a:extLst>
              <a:ext uri="{FF2B5EF4-FFF2-40B4-BE49-F238E27FC236}">
                <a16:creationId xmlns:a16="http://schemas.microsoft.com/office/drawing/2014/main" id="{E0EA1670-2D6B-511B-8F5D-5CC1C6FB1DD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316366" y="2811485"/>
            <a:ext cx="1714500" cy="2571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30176827"/>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18734" y="421334"/>
            <a:ext cx="5851893" cy="621709"/>
          </a:xfrm>
          <a:prstGeom prst="rect">
            <a:avLst/>
          </a:prstGeom>
          <a:noFill/>
        </p:spPr>
        <p:txBody>
          <a:bodyPr wrap="square" rtlCol="0">
            <a:spAutoFit/>
          </a:bodyPr>
          <a:lstStyle/>
          <a:p>
            <a:pPr algn="ctr">
              <a:lnSpc>
                <a:spcPct val="200000"/>
              </a:lnSpc>
            </a:pPr>
            <a:r>
              <a:rPr lang="en-GB" sz="2000" b="1" dirty="0">
                <a:solidFill>
                  <a:schemeClr val="bg1"/>
                </a:solidFill>
              </a:rPr>
              <a:t>Privacy and computer-mediated communication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71671" y="1438895"/>
            <a:ext cx="8196986" cy="4455322"/>
          </a:xfrm>
          <a:prstGeom prst="rect">
            <a:avLst/>
          </a:prstGeom>
          <a:noFill/>
        </p:spPr>
        <p:txBody>
          <a:bodyPr wrap="square" rtlCol="0">
            <a:spAutoFit/>
          </a:bodyPr>
          <a:lstStyle/>
          <a:p>
            <a:pPr algn="just">
              <a:lnSpc>
                <a:spcPct val="200000"/>
              </a:lnSpc>
            </a:pPr>
            <a:r>
              <a:rPr lang="en-GB" sz="1600" b="1" dirty="0">
                <a:solidFill>
                  <a:srgbClr val="0070C0"/>
                </a:solidFill>
              </a:rPr>
              <a:t> Likewise, we don’t have to deal with verbal or non-verbal cues or reactions from our audience. No frowns, no shaking heads, no sighs, but, on the other hand, no big smiles, oohs and </a:t>
            </a:r>
            <a:r>
              <a:rPr lang="en-GB" sz="1600" b="1" dirty="0" err="1">
                <a:solidFill>
                  <a:srgbClr val="0070C0"/>
                </a:solidFill>
              </a:rPr>
              <a:t>aahs</a:t>
            </a:r>
            <a:r>
              <a:rPr lang="en-GB" sz="1600" b="1" dirty="0">
                <a:solidFill>
                  <a:srgbClr val="0070C0"/>
                </a:solidFill>
              </a:rPr>
              <a:t>, or applause either.</a:t>
            </a:r>
          </a:p>
          <a:p>
            <a:pPr algn="just">
              <a:lnSpc>
                <a:spcPct val="200000"/>
              </a:lnSpc>
            </a:pPr>
            <a:r>
              <a:rPr lang="en-GB" sz="1600" b="1" dirty="0">
                <a:solidFill>
                  <a:srgbClr val="0070C0"/>
                </a:solidFill>
              </a:rPr>
              <a:t> As </a:t>
            </a:r>
            <a:r>
              <a:rPr lang="en-GB" sz="1600" b="1" dirty="0" err="1">
                <a:solidFill>
                  <a:srgbClr val="0070C0"/>
                </a:solidFill>
              </a:rPr>
              <a:t>Suler</a:t>
            </a:r>
            <a:r>
              <a:rPr lang="en-GB" sz="1600" b="1" dirty="0">
                <a:solidFill>
                  <a:srgbClr val="0070C0"/>
                </a:solidFill>
              </a:rPr>
              <a:t> (2004: 322) writes: ‘Text communication offers a built-in opportunity to keep one’s eyes averted.’ In addition to the fact that digital interaction can enable invisibility — a form of visual anonymity — it can also warrant other forms of anonymity. </a:t>
            </a:r>
          </a:p>
          <a:p>
            <a:pPr algn="just">
              <a:lnSpc>
                <a:spcPct val="200000"/>
              </a:lnSpc>
            </a:pPr>
            <a:r>
              <a:rPr lang="en-GB" sz="1600" b="1" dirty="0">
                <a:solidFill>
                  <a:srgbClr val="0070C0"/>
                </a:solidFill>
              </a:rPr>
              <a:t>One such form is discursive anonymity, which is the situation when things that are written and posted can’t be attributed to any specific and known source (Qian &amp; Scott 2007).</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1266" name="Picture 2" descr="PRIVACY RIGHTS OVER COMMUNICATIONS AND DATA PROTECTION IN NIGERIA - Primera  Africa Legal">
            <a:extLst>
              <a:ext uri="{FF2B5EF4-FFF2-40B4-BE49-F238E27FC236}">
                <a16:creationId xmlns:a16="http://schemas.microsoft.com/office/drawing/2014/main" id="{B5D66384-7021-0A94-C5CF-2B27C4D42ED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2311" y="766526"/>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Privacy and the News Media - 1st Edition - Chris Frost - Routledge Bo">
            <a:extLst>
              <a:ext uri="{FF2B5EF4-FFF2-40B4-BE49-F238E27FC236}">
                <a16:creationId xmlns:a16="http://schemas.microsoft.com/office/drawing/2014/main" id="{E0EA1670-2D6B-511B-8F5D-5CC1C6FB1DD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316366" y="2811485"/>
            <a:ext cx="1714500" cy="2571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17433675"/>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18734" y="421334"/>
            <a:ext cx="5851893" cy="621709"/>
          </a:xfrm>
          <a:prstGeom prst="rect">
            <a:avLst/>
          </a:prstGeom>
          <a:noFill/>
        </p:spPr>
        <p:txBody>
          <a:bodyPr wrap="square" rtlCol="0">
            <a:spAutoFit/>
          </a:bodyPr>
          <a:lstStyle/>
          <a:p>
            <a:pPr algn="ctr">
              <a:lnSpc>
                <a:spcPct val="200000"/>
              </a:lnSpc>
            </a:pPr>
            <a:r>
              <a:rPr lang="en-GB" sz="2000" b="1" dirty="0">
                <a:solidFill>
                  <a:schemeClr val="bg1"/>
                </a:solidFill>
              </a:rPr>
              <a:t>Privacy and computer-mediated communication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71671" y="1438895"/>
            <a:ext cx="8196986" cy="3962880"/>
          </a:xfrm>
          <a:prstGeom prst="rect">
            <a:avLst/>
          </a:prstGeom>
          <a:noFill/>
        </p:spPr>
        <p:txBody>
          <a:bodyPr wrap="square" rtlCol="0">
            <a:spAutoFit/>
          </a:bodyPr>
          <a:lstStyle/>
          <a:p>
            <a:pPr algn="just">
              <a:lnSpc>
                <a:spcPct val="200000"/>
              </a:lnSpc>
            </a:pPr>
            <a:r>
              <a:rPr lang="en-GB" sz="1600" b="1" dirty="0">
                <a:solidFill>
                  <a:srgbClr val="0070C0"/>
                </a:solidFill>
              </a:rPr>
              <a:t>Of course, digital interaction is not the only mode of communication where it is possible to avoid identification. But the multitude of communication channels on the internet, in combination with the separation of users in space and time, makes it relatively easy to evade identification.</a:t>
            </a:r>
          </a:p>
          <a:p>
            <a:pPr algn="just">
              <a:lnSpc>
                <a:spcPct val="200000"/>
              </a:lnSpc>
            </a:pPr>
            <a:r>
              <a:rPr lang="en-GB" sz="1600" b="1" dirty="0">
                <a:solidFill>
                  <a:srgbClr val="0070C0"/>
                </a:solidFill>
              </a:rPr>
              <a:t> With anonymity as a protective cloak, people tend to take more risks, and to express more directly what they truly think or feel. Once again, that online disinhibition. </a:t>
            </a:r>
          </a:p>
          <a:p>
            <a:pPr algn="just">
              <a:lnSpc>
                <a:spcPct val="200000"/>
              </a:lnSpc>
            </a:pPr>
            <a:r>
              <a:rPr lang="en-GB" sz="1600" b="1" dirty="0">
                <a:solidFill>
                  <a:srgbClr val="0070C0"/>
                </a:solidFill>
              </a:rPr>
              <a:t>With identities concealed, we may share more intimate confidences earlier in potential relationships, and develop closeness faster than we would in face-to-face offline relationships.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1266" name="Picture 2" descr="PRIVACY RIGHTS OVER COMMUNICATIONS AND DATA PROTECTION IN NIGERIA - Primera  Africa Legal">
            <a:extLst>
              <a:ext uri="{FF2B5EF4-FFF2-40B4-BE49-F238E27FC236}">
                <a16:creationId xmlns:a16="http://schemas.microsoft.com/office/drawing/2014/main" id="{B5D66384-7021-0A94-C5CF-2B27C4D42ED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2311" y="766526"/>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Privacy and the News Media - 1st Edition - Chris Frost - Routledge Bo">
            <a:extLst>
              <a:ext uri="{FF2B5EF4-FFF2-40B4-BE49-F238E27FC236}">
                <a16:creationId xmlns:a16="http://schemas.microsoft.com/office/drawing/2014/main" id="{E0EA1670-2D6B-511B-8F5D-5CC1C6FB1DD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316366" y="2811485"/>
            <a:ext cx="1714500" cy="2571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66821572"/>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118734" y="421334"/>
            <a:ext cx="5851893" cy="621709"/>
          </a:xfrm>
          <a:prstGeom prst="rect">
            <a:avLst/>
          </a:prstGeom>
          <a:noFill/>
        </p:spPr>
        <p:txBody>
          <a:bodyPr wrap="square" rtlCol="0">
            <a:spAutoFit/>
          </a:bodyPr>
          <a:lstStyle/>
          <a:p>
            <a:pPr algn="ctr">
              <a:lnSpc>
                <a:spcPct val="200000"/>
              </a:lnSpc>
            </a:pPr>
            <a:r>
              <a:rPr lang="en-GB" sz="2000" b="1" dirty="0">
                <a:solidFill>
                  <a:schemeClr val="bg1"/>
                </a:solidFill>
              </a:rPr>
              <a:t>Privacy and computer-mediated communication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71671" y="1438895"/>
            <a:ext cx="8196986" cy="3470437"/>
          </a:xfrm>
          <a:prstGeom prst="rect">
            <a:avLst/>
          </a:prstGeom>
          <a:noFill/>
        </p:spPr>
        <p:txBody>
          <a:bodyPr wrap="square" rtlCol="0">
            <a:spAutoFit/>
          </a:bodyPr>
          <a:lstStyle/>
          <a:p>
            <a:pPr algn="just">
              <a:lnSpc>
                <a:spcPct val="200000"/>
              </a:lnSpc>
            </a:pPr>
            <a:r>
              <a:rPr lang="en-GB" sz="1600" b="1" dirty="0">
                <a:solidFill>
                  <a:srgbClr val="0070C0"/>
                </a:solidFill>
              </a:rPr>
              <a:t> </a:t>
            </a:r>
          </a:p>
          <a:p>
            <a:pPr algn="just">
              <a:lnSpc>
                <a:spcPct val="200000"/>
              </a:lnSpc>
            </a:pPr>
            <a:r>
              <a:rPr lang="en-GB" sz="1600" b="1" dirty="0">
                <a:solidFill>
                  <a:srgbClr val="0070C0"/>
                </a:solidFill>
              </a:rPr>
              <a:t>In fact, a number of studies undertaken in the 1990s demonstrated that people tended to forge strong friendships based on high levels of self-disclosure on the internet (Henderson &amp; Gilding 2004: 490).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Yet the same mechanism — the fact that we feel less restrained by social norms — might also lower the thresholds for expressing views and </a:t>
            </a:r>
            <a:r>
              <a:rPr lang="en-GB" sz="1600" b="1" dirty="0" err="1">
                <a:solidFill>
                  <a:srgbClr val="0070C0"/>
                </a:solidFill>
              </a:rPr>
              <a:t>behaviors</a:t>
            </a:r>
            <a:r>
              <a:rPr lang="en-GB" sz="1600" b="1" dirty="0">
                <a:solidFill>
                  <a:srgbClr val="0070C0"/>
                </a:solidFill>
              </a:rPr>
              <a:t> that are racist and so on.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1266" name="Picture 2" descr="PRIVACY RIGHTS OVER COMMUNICATIONS AND DATA PROTECTION IN NIGERIA - Primera  Africa Legal">
            <a:extLst>
              <a:ext uri="{FF2B5EF4-FFF2-40B4-BE49-F238E27FC236}">
                <a16:creationId xmlns:a16="http://schemas.microsoft.com/office/drawing/2014/main" id="{B5D66384-7021-0A94-C5CF-2B27C4D42ED5}"/>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2311" y="766526"/>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Privacy and the News Media - 1st Edition - Chris Frost - Routledge Bo">
            <a:extLst>
              <a:ext uri="{FF2B5EF4-FFF2-40B4-BE49-F238E27FC236}">
                <a16:creationId xmlns:a16="http://schemas.microsoft.com/office/drawing/2014/main" id="{E0EA1670-2D6B-511B-8F5D-5CC1C6FB1DD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9316366" y="2811485"/>
            <a:ext cx="1714500" cy="2571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2286400"/>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In the Dark</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Anonymity can definitely be both good and bad for social interaction. </a:t>
            </a:r>
          </a:p>
          <a:p>
            <a:pPr algn="just">
              <a:lnSpc>
                <a:spcPct val="200000"/>
              </a:lnSpc>
            </a:pPr>
            <a:r>
              <a:rPr lang="en-GB" sz="1600" b="1" dirty="0">
                <a:solidFill>
                  <a:srgbClr val="0070C0"/>
                </a:solidFill>
              </a:rPr>
              <a:t>On the internet, the ‘large numbers’ might make us overestimate how many people share our views (McKenna &amp; </a:t>
            </a:r>
            <a:r>
              <a:rPr lang="en-GB" sz="1600" b="1" dirty="0" err="1">
                <a:solidFill>
                  <a:srgbClr val="0070C0"/>
                </a:solidFill>
              </a:rPr>
              <a:t>Bargh</a:t>
            </a:r>
            <a:r>
              <a:rPr lang="en-GB" sz="1600" b="1" dirty="0">
                <a:solidFill>
                  <a:srgbClr val="0070C0"/>
                </a:solidFill>
              </a:rPr>
              <a:t> 2000: 64). We might see, for example, the number of views of a YouTube video or the number of times a tweet has</a:t>
            </a:r>
          </a:p>
          <a:p>
            <a:pPr algn="just">
              <a:lnSpc>
                <a:spcPct val="200000"/>
              </a:lnSpc>
            </a:pPr>
            <a:r>
              <a:rPr lang="en-GB" sz="1600" b="1" dirty="0">
                <a:solidFill>
                  <a:srgbClr val="0070C0"/>
                </a:solidFill>
              </a:rPr>
              <a:t>been retweeted and make a rough translation between such numbers and the general legitimacy of the content.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8" name="Picture 4" descr="The Dark Net: Anonymity, Infrastructure, and the Future - HB Litigation  Conferences">
            <a:extLst>
              <a:ext uri="{FF2B5EF4-FFF2-40B4-BE49-F238E27FC236}">
                <a16:creationId xmlns:a16="http://schemas.microsoft.com/office/drawing/2014/main" id="{2C326F99-9023-4000-7350-99116B62735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115431" y="827305"/>
            <a:ext cx="2143125" cy="2133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21654636"/>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In the Dark</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 When anonymity removes personal responsibility and generates a perceived loss of individuality, it can also lead to people becoming more altruistic and more willing to help others. In a digital society, then, anonymity can be a force of unity and solidarity as well as fragmentation and nihilism. This is a longstanding debate.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Some claim that anonymous interaction in digital media is a major cause of hate speech, racism, etc</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0242" name="Picture 2" descr="Anonymity &amp;amp; Security. All about cryptocurrency - BitcoinWiki">
            <a:extLst>
              <a:ext uri="{FF2B5EF4-FFF2-40B4-BE49-F238E27FC236}">
                <a16:creationId xmlns:a16="http://schemas.microsoft.com/office/drawing/2014/main" id="{53D422F8-FB78-5D50-9564-2BA1482D6CF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23343" y="1371600"/>
            <a:ext cx="2209800" cy="2066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5911215"/>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In the Dark</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rPr>
              <a:t>The researchers (</a:t>
            </a:r>
            <a:r>
              <a:rPr lang="en-GB" b="1" dirty="0" err="1">
                <a:solidFill>
                  <a:srgbClr val="0070C0"/>
                </a:solidFill>
              </a:rPr>
              <a:t>Gergen</a:t>
            </a:r>
            <a:r>
              <a:rPr lang="en-GB" b="1" dirty="0">
                <a:solidFill>
                  <a:srgbClr val="0070C0"/>
                </a:solidFill>
              </a:rPr>
              <a:t> et al. 1973: 38) found that these results challenged previous studies that had shown that anonymity fed aggression. They wrote: Both laboratory and field studies have demonstrated that when a person is without markers or personal identity when he or she becomes deindividuated in the researchers’ terms, the stage is set for increased aggression. Faceless people are more likely to harm each other.</a:t>
            </a:r>
          </a:p>
          <a:p>
            <a:pPr algn="just">
              <a:lnSpc>
                <a:spcPct val="200000"/>
              </a:lnSpc>
            </a:pPr>
            <a:endParaRPr lang="en-GB"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1266" name="Picture 2" descr="Anonymity and Privacy Are NOT the Same">
            <a:extLst>
              <a:ext uri="{FF2B5EF4-FFF2-40B4-BE49-F238E27FC236}">
                <a16:creationId xmlns:a16="http://schemas.microsoft.com/office/drawing/2014/main" id="{875F682F-6B1A-2907-D321-23B62D21581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683703" y="817563"/>
            <a:ext cx="3228975" cy="1419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13268522"/>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In the Dark</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  On the internet, there are several possibilities to maintain anonymity at the technological level. Users might connect via servers that conceal their actual IP address, use anonymous email or messaging services, or use other forms of anonymity-enabling hardware and software. With some of these methods, it is next to impossible for anyone, even with the right expertise, to reveal the true identity of someone. With others, the protection might not be as secure as the user would hope.</a:t>
            </a:r>
          </a:p>
          <a:p>
            <a:pPr algn="just">
              <a:lnSpc>
                <a:spcPct val="200000"/>
              </a:lnSpc>
            </a:pPr>
            <a:endParaRPr lang="en-GB" sz="16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2290" name="Picture 2" descr="3 Most Popular Security Tools For Internet Anonymity | Internet Anonymity">
            <a:extLst>
              <a:ext uri="{FF2B5EF4-FFF2-40B4-BE49-F238E27FC236}">
                <a16:creationId xmlns:a16="http://schemas.microsoft.com/office/drawing/2014/main" id="{0ADE7184-E50D-43A0-FCF7-04CC62E0F3C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61105" y="980386"/>
            <a:ext cx="2466975" cy="18478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47405985"/>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In the Dark</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338735"/>
          </a:xfrm>
          <a:prstGeom prst="rect">
            <a:avLst/>
          </a:prstGeom>
          <a:noFill/>
        </p:spPr>
        <p:txBody>
          <a:bodyPr wrap="square" rtlCol="0">
            <a:spAutoFit/>
          </a:bodyPr>
          <a:lstStyle/>
          <a:p>
            <a:pPr algn="just">
              <a:lnSpc>
                <a:spcPct val="200000"/>
              </a:lnSpc>
            </a:pPr>
            <a:r>
              <a:rPr lang="en-GB" b="1" dirty="0">
                <a:solidFill>
                  <a:srgbClr val="0070C0"/>
                </a:solidFill>
              </a:rPr>
              <a:t>However, from a sociological perspective, the most interesting part of online anonymity is that even those who interact online with little to none of these protective layers tend to feel that they are quite anonymous as well. This is because when we post on a forum — even if it is easy to see the IP address behind our username — or when we upload a tweet — even if we have information about who we are on our Twitter profile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3314" name="Picture 2" descr="9 Effective Tips for Absolute Privacy and Anonymity on the Internet -  YouTube">
            <a:extLst>
              <a:ext uri="{FF2B5EF4-FFF2-40B4-BE49-F238E27FC236}">
                <a16:creationId xmlns:a16="http://schemas.microsoft.com/office/drawing/2014/main" id="{4CA44276-AAE4-4875-89BE-9DC6BCAFA4C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68371" y="1209720"/>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1276744"/>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63614" y="306202"/>
            <a:ext cx="5556411" cy="727571"/>
          </a:xfrm>
          <a:prstGeom prst="rect">
            <a:avLst/>
          </a:prstGeom>
          <a:noFill/>
        </p:spPr>
        <p:txBody>
          <a:bodyPr wrap="square" rtlCol="0">
            <a:spAutoFit/>
          </a:bodyPr>
          <a:lstStyle/>
          <a:p>
            <a:pPr algn="just">
              <a:lnSpc>
                <a:spcPct val="200000"/>
              </a:lnSpc>
            </a:pPr>
            <a:r>
              <a:rPr lang="en-GB" sz="2400" b="1" dirty="0">
                <a:solidFill>
                  <a:schemeClr val="bg1"/>
                </a:solidFill>
              </a:rPr>
              <a:t>Anonymity and Privacy in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ar-EG" b="1" dirty="0">
                <a:solidFill>
                  <a:srgbClr val="0070C0"/>
                </a:solidFill>
                <a:cs typeface="+mj-cs"/>
              </a:rPr>
              <a:t> </a:t>
            </a:r>
            <a:r>
              <a:rPr lang="en-GB" b="1" dirty="0">
                <a:solidFill>
                  <a:srgbClr val="0070C0"/>
                </a:solidFill>
                <a:cs typeface="+mj-cs"/>
              </a:rPr>
              <a:t>technology is evolving quicker than most peoples’ ability to understand it; therefore it is increasingly critical to be safe online and to protect ones' personal privacy.  </a:t>
            </a:r>
          </a:p>
          <a:p>
            <a:pPr algn="just">
              <a:lnSpc>
                <a:spcPct val="200000"/>
              </a:lnSpc>
            </a:pPr>
            <a:r>
              <a:rPr lang="en-GB" b="1" dirty="0">
                <a:solidFill>
                  <a:srgbClr val="0070C0"/>
                </a:solidFill>
                <a:cs typeface="+mj-cs"/>
              </a:rPr>
              <a:t>Privacy and Anonymity are not the same things. However, they do get confused with one another regularly so it is important to tell one from the other.</a:t>
            </a:r>
          </a:p>
          <a:p>
            <a:pPr algn="just">
              <a:lnSpc>
                <a:spcPct val="200000"/>
              </a:lnSpc>
            </a:pPr>
            <a:r>
              <a:rPr lang="en-GB" b="1" dirty="0">
                <a:solidFill>
                  <a:srgbClr val="FF0000"/>
                </a:solidFill>
                <a:cs typeface="+mj-cs"/>
              </a:rPr>
              <a:t>Terminology explained...</a:t>
            </a:r>
          </a:p>
          <a:p>
            <a:pPr algn="just">
              <a:lnSpc>
                <a:spcPct val="200000"/>
              </a:lnSpc>
            </a:pPr>
            <a:endParaRPr lang="en-GB" b="1" dirty="0">
              <a:solidFill>
                <a:srgbClr val="0070C0"/>
              </a:solidFill>
              <a:cs typeface="+mj-cs"/>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9220" name="Picture 4" descr="For the sake of anonymity and reduced bias, is it finally time to wave  goodbye to the CV?">
            <a:extLst>
              <a:ext uri="{FF2B5EF4-FFF2-40B4-BE49-F238E27FC236}">
                <a16:creationId xmlns:a16="http://schemas.microsoft.com/office/drawing/2014/main" id="{D20F8EE4-A320-5AA0-F6E3-632C8D04C1F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1033773"/>
            <a:ext cx="3067050" cy="1485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1795784"/>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63614" y="306202"/>
            <a:ext cx="5556411" cy="727571"/>
          </a:xfrm>
          <a:prstGeom prst="rect">
            <a:avLst/>
          </a:prstGeom>
          <a:noFill/>
        </p:spPr>
        <p:txBody>
          <a:bodyPr wrap="square" rtlCol="0">
            <a:spAutoFit/>
          </a:bodyPr>
          <a:lstStyle/>
          <a:p>
            <a:pPr algn="just">
              <a:lnSpc>
                <a:spcPct val="200000"/>
              </a:lnSpc>
            </a:pPr>
            <a:r>
              <a:rPr lang="en-GB" sz="2400" b="1" dirty="0">
                <a:solidFill>
                  <a:schemeClr val="bg1"/>
                </a:solidFill>
              </a:rPr>
              <a:t>Anonymity and Privacy in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FF0000"/>
                </a:solidFill>
                <a:cs typeface="+mj-cs"/>
              </a:rPr>
              <a:t>Privacy </a:t>
            </a:r>
          </a:p>
          <a:p>
            <a:pPr algn="just">
              <a:lnSpc>
                <a:spcPct val="200000"/>
              </a:lnSpc>
            </a:pPr>
            <a:r>
              <a:rPr lang="en-GB" b="1" dirty="0">
                <a:solidFill>
                  <a:srgbClr val="0070C0"/>
                </a:solidFill>
                <a:cs typeface="+mj-cs"/>
              </a:rPr>
              <a:t>Privacy is when nobody is aware of what you are doing but potentially they know your identity.</a:t>
            </a:r>
          </a:p>
          <a:p>
            <a:pPr algn="just">
              <a:lnSpc>
                <a:spcPct val="200000"/>
              </a:lnSpc>
            </a:pPr>
            <a:endParaRPr lang="en-GB" b="1" dirty="0">
              <a:solidFill>
                <a:srgbClr val="0070C0"/>
              </a:solidFill>
              <a:cs typeface="+mj-cs"/>
            </a:endParaRPr>
          </a:p>
          <a:p>
            <a:pPr algn="just">
              <a:lnSpc>
                <a:spcPct val="200000"/>
              </a:lnSpc>
            </a:pPr>
            <a:r>
              <a:rPr lang="en-GB" b="1" dirty="0">
                <a:solidFill>
                  <a:srgbClr val="0070C0"/>
                </a:solidFill>
                <a:cs typeface="+mj-cs"/>
              </a:rPr>
              <a:t>Privacy relates to the content. Refraining from the public eye and maintaining confidentiality. If you send an encrypted email to a friend so only the two of you can open it, this is private. It is not public.</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3074" name="Picture 2" descr="Anonymity does not equal privacy - Cryptix">
            <a:extLst>
              <a:ext uri="{FF2B5EF4-FFF2-40B4-BE49-F238E27FC236}">
                <a16:creationId xmlns:a16="http://schemas.microsoft.com/office/drawing/2014/main" id="{7D41A5F3-A5EA-346F-78EA-64AB2908C16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0697" y="1186860"/>
            <a:ext cx="2543175" cy="1800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2077206"/>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63614" y="306202"/>
            <a:ext cx="5556411" cy="727571"/>
          </a:xfrm>
          <a:prstGeom prst="rect">
            <a:avLst/>
          </a:prstGeom>
          <a:noFill/>
        </p:spPr>
        <p:txBody>
          <a:bodyPr wrap="square" rtlCol="0">
            <a:spAutoFit/>
          </a:bodyPr>
          <a:lstStyle/>
          <a:p>
            <a:pPr algn="just">
              <a:lnSpc>
                <a:spcPct val="200000"/>
              </a:lnSpc>
            </a:pPr>
            <a:r>
              <a:rPr lang="en-GB" sz="2400" b="1" dirty="0">
                <a:solidFill>
                  <a:schemeClr val="bg1"/>
                </a:solidFill>
              </a:rPr>
              <a:t>Anonymity and Privacy in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0720" y="1378378"/>
            <a:ext cx="8425734" cy="3892732"/>
          </a:xfrm>
          <a:prstGeom prst="rect">
            <a:avLst/>
          </a:prstGeom>
          <a:noFill/>
        </p:spPr>
        <p:txBody>
          <a:bodyPr wrap="square" rtlCol="0">
            <a:spAutoFit/>
          </a:bodyPr>
          <a:lstStyle/>
          <a:p>
            <a:pPr algn="just">
              <a:lnSpc>
                <a:spcPct val="200000"/>
              </a:lnSpc>
            </a:pPr>
            <a:r>
              <a:rPr lang="en-GB" b="1" dirty="0">
                <a:solidFill>
                  <a:srgbClr val="FF0000"/>
                </a:solidFill>
                <a:cs typeface="+mj-cs"/>
              </a:rPr>
              <a:t>Anonymity </a:t>
            </a:r>
          </a:p>
          <a:p>
            <a:pPr algn="just">
              <a:lnSpc>
                <a:spcPct val="200000"/>
              </a:lnSpc>
            </a:pPr>
            <a:r>
              <a:rPr lang="en-GB" b="1" dirty="0">
                <a:solidFill>
                  <a:srgbClr val="0070C0"/>
                </a:solidFill>
                <a:cs typeface="+mj-cs"/>
              </a:rPr>
              <a:t>Anonymity is when nobody knows who you are but potentially they know what you are doing.</a:t>
            </a:r>
          </a:p>
          <a:p>
            <a:pPr algn="just">
              <a:lnSpc>
                <a:spcPct val="200000"/>
              </a:lnSpc>
            </a:pPr>
            <a:r>
              <a:rPr lang="en-GB" b="1" dirty="0">
                <a:solidFill>
                  <a:srgbClr val="0070C0"/>
                </a:solidFill>
                <a:cs typeface="+mj-cs"/>
              </a:rPr>
              <a:t>When one keeps their actions and activities separate from their identity. Where, from a set of all possible number of people, there is an equal probability it could be anybody. This setting could serve for viewing content but not for producing it. Anonymity is having nothing attributed to what you do. To be faceless and nameless.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7170" name="Picture 2" descr="The Effects of Social Norms and Social Networks on Sustainability">
            <a:extLst>
              <a:ext uri="{FF2B5EF4-FFF2-40B4-BE49-F238E27FC236}">
                <a16:creationId xmlns:a16="http://schemas.microsoft.com/office/drawing/2014/main" id="{6988648A-E643-4B93-9E38-8495487F0ACA}"/>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38937" y="766526"/>
            <a:ext cx="2619375"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89316420"/>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63614" y="306202"/>
            <a:ext cx="5556411" cy="727571"/>
          </a:xfrm>
          <a:prstGeom prst="rect">
            <a:avLst/>
          </a:prstGeom>
          <a:noFill/>
        </p:spPr>
        <p:txBody>
          <a:bodyPr wrap="square" rtlCol="0">
            <a:spAutoFit/>
          </a:bodyPr>
          <a:lstStyle/>
          <a:p>
            <a:pPr algn="just">
              <a:lnSpc>
                <a:spcPct val="200000"/>
              </a:lnSpc>
            </a:pPr>
            <a:r>
              <a:rPr lang="en-GB" sz="2400" b="1" dirty="0">
                <a:solidFill>
                  <a:schemeClr val="bg1"/>
                </a:solidFill>
              </a:rPr>
              <a:t>Anonymity and Privacy in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470437"/>
          </a:xfrm>
          <a:prstGeom prst="rect">
            <a:avLst/>
          </a:prstGeom>
          <a:noFill/>
        </p:spPr>
        <p:txBody>
          <a:bodyPr wrap="square" rtlCol="0">
            <a:spAutoFit/>
          </a:bodyPr>
          <a:lstStyle/>
          <a:p>
            <a:pPr algn="just">
              <a:lnSpc>
                <a:spcPct val="200000"/>
              </a:lnSpc>
            </a:pPr>
            <a:r>
              <a:rPr lang="en-GB" sz="1600" b="1" dirty="0">
                <a:solidFill>
                  <a:srgbClr val="0070C0"/>
                </a:solidFill>
                <a:cs typeface="+mj-cs"/>
              </a:rPr>
              <a:t>Privacy and Anonymity often get substituted for one another and in the wrong context so it is easy to get confused. It is key to understand the difference as solutions will vary in how they provide privacy or anonymity.</a:t>
            </a:r>
          </a:p>
          <a:p>
            <a:pPr algn="just">
              <a:lnSpc>
                <a:spcPct val="200000"/>
              </a:lnSpc>
            </a:pPr>
            <a:r>
              <a:rPr lang="en-GB" sz="1600" b="1" dirty="0">
                <a:solidFill>
                  <a:srgbClr val="FF0000"/>
                </a:solidFill>
                <a:cs typeface="+mj-cs"/>
              </a:rPr>
              <a:t>What is Pseudonymity?</a:t>
            </a:r>
          </a:p>
          <a:p>
            <a:pPr algn="just">
              <a:lnSpc>
                <a:spcPct val="200000"/>
              </a:lnSpc>
            </a:pPr>
            <a:r>
              <a:rPr lang="en-GB" sz="1600" b="1" dirty="0">
                <a:solidFill>
                  <a:srgbClr val="0070C0"/>
                </a:solidFill>
                <a:cs typeface="+mj-cs"/>
              </a:rPr>
              <a:t>Say you choose to use an alias for social media or for a forum online to hide your identity, an adversary may not know who you are but can still attribute posts and activity to you.</a:t>
            </a:r>
            <a:r>
              <a:rPr lang="ar-EG" sz="1600" b="1" dirty="0">
                <a:solidFill>
                  <a:srgbClr val="0070C0"/>
                </a:solidFill>
                <a:cs typeface="+mj-cs"/>
              </a:rPr>
              <a:t> </a:t>
            </a:r>
          </a:p>
          <a:p>
            <a:pPr algn="just">
              <a:lnSpc>
                <a:spcPct val="200000"/>
              </a:lnSpc>
            </a:pPr>
            <a:r>
              <a:rPr lang="en-GB" sz="1600" b="1" dirty="0">
                <a:solidFill>
                  <a:srgbClr val="0070C0"/>
                </a:solidFill>
                <a:cs typeface="+mj-cs"/>
              </a:rPr>
              <a:t>This is an alias, a cover, a false identity. This is often referred to as 'pseudonymity'.</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6146" name="Picture 2" descr="Anonymity &amp;amp; Security. All about cryptocurrency - BitcoinWiki">
            <a:extLst>
              <a:ext uri="{FF2B5EF4-FFF2-40B4-BE49-F238E27FC236}">
                <a16:creationId xmlns:a16="http://schemas.microsoft.com/office/drawing/2014/main" id="{BE6A9A0A-3C75-9681-A74E-94F8BDAE7BE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256120" y="1152214"/>
            <a:ext cx="2209800" cy="2066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0822011"/>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63614" y="306202"/>
            <a:ext cx="5556411" cy="727571"/>
          </a:xfrm>
          <a:prstGeom prst="rect">
            <a:avLst/>
          </a:prstGeom>
          <a:noFill/>
        </p:spPr>
        <p:txBody>
          <a:bodyPr wrap="square" rtlCol="0">
            <a:spAutoFit/>
          </a:bodyPr>
          <a:lstStyle/>
          <a:p>
            <a:pPr algn="just">
              <a:lnSpc>
                <a:spcPct val="200000"/>
              </a:lnSpc>
            </a:pPr>
            <a:r>
              <a:rPr lang="en-GB" sz="2400" b="1" dirty="0">
                <a:solidFill>
                  <a:schemeClr val="bg1"/>
                </a:solidFill>
              </a:rPr>
              <a:t>Anonymity and Privacy in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cs typeface="+mj-cs"/>
              </a:rPr>
              <a:t>The amount of information shared via social media is rapidly</a:t>
            </a:r>
            <a:r>
              <a:rPr lang="ar-EG" b="1" dirty="0">
                <a:solidFill>
                  <a:srgbClr val="0070C0"/>
                </a:solidFill>
                <a:cs typeface="+mj-cs"/>
              </a:rPr>
              <a:t> </a:t>
            </a:r>
            <a:r>
              <a:rPr lang="en-GB" b="1" dirty="0">
                <a:solidFill>
                  <a:srgbClr val="0070C0"/>
                </a:solidFill>
                <a:cs typeface="+mj-cs"/>
              </a:rPr>
              <a:t>increasing. All major websites and operating systems have adopted features to simplify and encourage information sharing on various social media platforms.</a:t>
            </a:r>
          </a:p>
          <a:p>
            <a:pPr algn="just">
              <a:lnSpc>
                <a:spcPct val="200000"/>
              </a:lnSpc>
            </a:pPr>
            <a:endParaRPr lang="en-GB" b="1" dirty="0">
              <a:solidFill>
                <a:srgbClr val="0070C0"/>
              </a:solidFill>
              <a:cs typeface="+mj-cs"/>
            </a:endParaRPr>
          </a:p>
          <a:p>
            <a:pPr algn="just">
              <a:lnSpc>
                <a:spcPct val="200000"/>
              </a:lnSpc>
            </a:pPr>
            <a:r>
              <a:rPr lang="en-GB" b="1" dirty="0">
                <a:solidFill>
                  <a:srgbClr val="0070C0"/>
                </a:solidFill>
                <a:cs typeface="+mj-cs"/>
              </a:rPr>
              <a:t> At the same time, there are growing concerns over online privacy and the handling of sensitive social media data. There exists a fundamental trade-off between the utility that can be derived from social media and individual privacy.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3074" name="Picture 2" descr="Anonymity does not equal privacy - Cryptix">
            <a:extLst>
              <a:ext uri="{FF2B5EF4-FFF2-40B4-BE49-F238E27FC236}">
                <a16:creationId xmlns:a16="http://schemas.microsoft.com/office/drawing/2014/main" id="{7D41A5F3-A5EA-346F-78EA-64AB2908C16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0697" y="1186860"/>
            <a:ext cx="2543175" cy="1800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8029573"/>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63614" y="306202"/>
            <a:ext cx="5556411" cy="727571"/>
          </a:xfrm>
          <a:prstGeom prst="rect">
            <a:avLst/>
          </a:prstGeom>
          <a:noFill/>
        </p:spPr>
        <p:txBody>
          <a:bodyPr wrap="square" rtlCol="0">
            <a:spAutoFit/>
          </a:bodyPr>
          <a:lstStyle/>
          <a:p>
            <a:pPr algn="just">
              <a:lnSpc>
                <a:spcPct val="200000"/>
              </a:lnSpc>
            </a:pPr>
            <a:r>
              <a:rPr lang="en-GB" sz="2400" b="1" dirty="0">
                <a:solidFill>
                  <a:schemeClr val="bg1"/>
                </a:solidFill>
              </a:rPr>
              <a:t>Anonymity and Privacy in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5062283"/>
          </a:xfrm>
          <a:prstGeom prst="rect">
            <a:avLst/>
          </a:prstGeom>
          <a:noFill/>
        </p:spPr>
        <p:txBody>
          <a:bodyPr wrap="square" rtlCol="0">
            <a:spAutoFit/>
          </a:bodyPr>
          <a:lstStyle/>
          <a:p>
            <a:pPr algn="just">
              <a:lnSpc>
                <a:spcPct val="200000"/>
              </a:lnSpc>
            </a:pPr>
            <a:r>
              <a:rPr lang="ar-EG" sz="1600" b="1" dirty="0">
                <a:solidFill>
                  <a:srgbClr val="0070C0"/>
                </a:solidFill>
                <a:cs typeface="+mj-cs"/>
              </a:rPr>
              <a:t> </a:t>
            </a:r>
            <a:r>
              <a:rPr lang="en-GB" sz="1600" b="1" dirty="0">
                <a:solidFill>
                  <a:srgbClr val="0070C0"/>
                </a:solidFill>
                <a:cs typeface="+mj-cs"/>
              </a:rPr>
              <a:t>This “privacy dilemma” (</a:t>
            </a:r>
            <a:r>
              <a:rPr lang="en-GB" sz="1600" b="1" dirty="0" err="1">
                <a:solidFill>
                  <a:srgbClr val="0070C0"/>
                </a:solidFill>
                <a:cs typeface="+mj-cs"/>
              </a:rPr>
              <a:t>Brandtzæg</a:t>
            </a:r>
            <a:r>
              <a:rPr lang="en-GB" sz="1600" b="1" dirty="0">
                <a:solidFill>
                  <a:srgbClr val="0070C0"/>
                </a:solidFill>
                <a:cs typeface="+mj-cs"/>
              </a:rPr>
              <a:t>, </a:t>
            </a:r>
            <a:r>
              <a:rPr lang="en-GB" sz="1600" b="1" dirty="0" err="1">
                <a:solidFill>
                  <a:srgbClr val="0070C0"/>
                </a:solidFill>
                <a:cs typeface="+mj-cs"/>
              </a:rPr>
              <a:t>Luders</a:t>
            </a:r>
            <a:r>
              <a:rPr lang="en-GB" sz="1600" b="1" dirty="0">
                <a:solidFill>
                  <a:srgbClr val="0070C0"/>
                </a:solidFill>
                <a:cs typeface="+mj-cs"/>
              </a:rPr>
              <a:t>, and </a:t>
            </a:r>
            <a:r>
              <a:rPr lang="en-GB" sz="1600" b="1" dirty="0" err="1">
                <a:solidFill>
                  <a:srgbClr val="0070C0"/>
                </a:solidFill>
                <a:cs typeface="+mj-cs"/>
              </a:rPr>
              <a:t>Skjetne</a:t>
            </a:r>
            <a:r>
              <a:rPr lang="en-GB" sz="1600" b="1" dirty="0">
                <a:solidFill>
                  <a:srgbClr val="0070C0"/>
                </a:solidFill>
                <a:cs typeface="+mj-cs"/>
              </a:rPr>
              <a:t> 2010) has challenged researchers to develop interface designs that reconcile people’s desire to share information with concerns over privacy. </a:t>
            </a:r>
          </a:p>
          <a:p>
            <a:pPr algn="just">
              <a:lnSpc>
                <a:spcPct val="200000"/>
              </a:lnSpc>
            </a:pPr>
            <a:r>
              <a:rPr lang="en-GB" sz="1600" b="1" dirty="0">
                <a:solidFill>
                  <a:srgbClr val="0070C0"/>
                </a:solidFill>
                <a:cs typeface="+mj-cs"/>
              </a:rPr>
              <a:t>A substantial body of literature has shown how the state of anonymity impacts online </a:t>
            </a:r>
            <a:r>
              <a:rPr lang="en-GB" sz="1600" b="1" dirty="0" err="1">
                <a:solidFill>
                  <a:srgbClr val="0070C0"/>
                </a:solidFill>
                <a:cs typeface="+mj-cs"/>
              </a:rPr>
              <a:t>behavior</a:t>
            </a:r>
            <a:r>
              <a:rPr lang="en-GB" sz="1600" b="1" dirty="0">
                <a:solidFill>
                  <a:srgbClr val="0070C0"/>
                </a:solidFill>
                <a:cs typeface="+mj-cs"/>
              </a:rPr>
              <a:t> (e.g., Bernstein et al. 2011; </a:t>
            </a:r>
            <a:r>
              <a:rPr lang="en-GB" sz="1600" b="1" dirty="0" err="1">
                <a:solidFill>
                  <a:srgbClr val="0070C0"/>
                </a:solidFill>
                <a:cs typeface="+mj-cs"/>
              </a:rPr>
              <a:t>Postmes</a:t>
            </a:r>
            <a:r>
              <a:rPr lang="en-GB" sz="1600" b="1" dirty="0">
                <a:solidFill>
                  <a:srgbClr val="0070C0"/>
                </a:solidFill>
                <a:cs typeface="+mj-cs"/>
              </a:rPr>
              <a:t> et al. 1998). Since many social networking sites do not allow users to share information anonymously, it raises an important set of research questions around effects on information-sharing </a:t>
            </a:r>
            <a:r>
              <a:rPr lang="en-GB" sz="1600" b="1" dirty="0" err="1">
                <a:solidFill>
                  <a:srgbClr val="0070C0"/>
                </a:solidFill>
                <a:cs typeface="+mj-cs"/>
              </a:rPr>
              <a:t>behavior</a:t>
            </a:r>
            <a:r>
              <a:rPr lang="en-GB" sz="1600" b="1" dirty="0">
                <a:solidFill>
                  <a:srgbClr val="0070C0"/>
                </a:solidFill>
                <a:cs typeface="+mj-cs"/>
              </a:rPr>
              <a:t> in the presence of the option to share anonymously.</a:t>
            </a:r>
          </a:p>
          <a:p>
            <a:pPr algn="just">
              <a:lnSpc>
                <a:spcPct val="200000"/>
              </a:lnSpc>
            </a:pPr>
            <a:endParaRPr lang="en-GB" sz="1600" b="1" dirty="0">
              <a:solidFill>
                <a:srgbClr val="0070C0"/>
              </a:solidFill>
              <a:cs typeface="+mj-cs"/>
            </a:endParaRPr>
          </a:p>
          <a:p>
            <a:pPr algn="just">
              <a:lnSpc>
                <a:spcPct val="200000"/>
              </a:lnSpc>
            </a:pPr>
            <a:r>
              <a:rPr lang="en-GB" sz="1600" b="1" dirty="0">
                <a:solidFill>
                  <a:srgbClr val="0070C0"/>
                </a:solidFill>
                <a:cs typeface="+mj-cs"/>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50" name="Picture 2" descr="Smutlancer Privacy and Anonymity on Social Media • The Smutlancers">
            <a:extLst>
              <a:ext uri="{FF2B5EF4-FFF2-40B4-BE49-F238E27FC236}">
                <a16:creationId xmlns:a16="http://schemas.microsoft.com/office/drawing/2014/main" id="{0DA0A479-A3ED-FA95-5DF7-49D75F85EF3D}"/>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83716" y="980193"/>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55847708"/>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63614" y="306202"/>
            <a:ext cx="5556411" cy="727571"/>
          </a:xfrm>
          <a:prstGeom prst="rect">
            <a:avLst/>
          </a:prstGeom>
          <a:noFill/>
        </p:spPr>
        <p:txBody>
          <a:bodyPr wrap="square" rtlCol="0">
            <a:spAutoFit/>
          </a:bodyPr>
          <a:lstStyle/>
          <a:p>
            <a:pPr algn="just">
              <a:lnSpc>
                <a:spcPct val="200000"/>
              </a:lnSpc>
            </a:pPr>
            <a:r>
              <a:rPr lang="en-GB" sz="2400" b="1" dirty="0">
                <a:solidFill>
                  <a:schemeClr val="bg1"/>
                </a:solidFill>
              </a:rPr>
              <a:t>Anonymity and Privacy in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ar-EG" b="1" dirty="0">
                <a:solidFill>
                  <a:srgbClr val="0070C0"/>
                </a:solidFill>
                <a:cs typeface="+mj-cs"/>
              </a:rPr>
              <a:t> </a:t>
            </a:r>
            <a:r>
              <a:rPr lang="en-GB" b="1" dirty="0">
                <a:solidFill>
                  <a:srgbClr val="0070C0"/>
                </a:solidFill>
                <a:cs typeface="+mj-cs"/>
              </a:rPr>
              <a:t> Prior research suggests that people share information to receive attention and enhance their reputation and popularity among an audience (Ames and Naaman 2007; Lee and Ma 2012).</a:t>
            </a:r>
          </a:p>
          <a:p>
            <a:pPr algn="just">
              <a:lnSpc>
                <a:spcPct val="200000"/>
              </a:lnSpc>
            </a:pPr>
            <a:r>
              <a:rPr lang="en-GB" b="1" dirty="0">
                <a:solidFill>
                  <a:srgbClr val="0070C0"/>
                </a:solidFill>
                <a:cs typeface="+mj-cs"/>
              </a:rPr>
              <a:t>A fundamental trade-off arises between the utility that can be derived from social media and the concern over privacy, which has led researchers to call for interface designs that “simultaneously ensure privacy and promote content sharing and sociability” (</a:t>
            </a:r>
            <a:r>
              <a:rPr lang="en-GB" b="1" dirty="0" err="1">
                <a:solidFill>
                  <a:srgbClr val="0070C0"/>
                </a:solidFill>
                <a:cs typeface="+mj-cs"/>
              </a:rPr>
              <a:t>Brandtzæg</a:t>
            </a:r>
            <a:r>
              <a:rPr lang="en-GB" b="1" dirty="0">
                <a:solidFill>
                  <a:srgbClr val="0070C0"/>
                </a:solidFill>
                <a:cs typeface="+mj-cs"/>
              </a:rPr>
              <a:t>, </a:t>
            </a:r>
            <a:r>
              <a:rPr lang="en-GB" b="1" dirty="0" err="1">
                <a:solidFill>
                  <a:srgbClr val="0070C0"/>
                </a:solidFill>
                <a:cs typeface="+mj-cs"/>
              </a:rPr>
              <a:t>Luders</a:t>
            </a:r>
            <a:r>
              <a:rPr lang="en-GB" b="1" dirty="0">
                <a:solidFill>
                  <a:srgbClr val="0070C0"/>
                </a:solidFill>
                <a:cs typeface="+mj-cs"/>
              </a:rPr>
              <a:t>, and </a:t>
            </a:r>
            <a:r>
              <a:rPr lang="en-GB" b="1" dirty="0" err="1">
                <a:solidFill>
                  <a:srgbClr val="0070C0"/>
                </a:solidFill>
                <a:cs typeface="+mj-cs"/>
              </a:rPr>
              <a:t>Skjetne</a:t>
            </a:r>
            <a:r>
              <a:rPr lang="en-GB" b="1" dirty="0">
                <a:solidFill>
                  <a:srgbClr val="0070C0"/>
                </a:solidFill>
                <a:cs typeface="+mj-cs"/>
              </a:rPr>
              <a:t> 2010, p. 1007).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4098" name="Picture 2" descr="Privacy vs anonymity. - Blog - PrivMX">
            <a:extLst>
              <a:ext uri="{FF2B5EF4-FFF2-40B4-BE49-F238E27FC236}">
                <a16:creationId xmlns:a16="http://schemas.microsoft.com/office/drawing/2014/main" id="{015A180A-3533-76E9-7E15-689E45DB49A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9067373" y="1179654"/>
            <a:ext cx="2628900" cy="17430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40248961"/>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263614" y="306202"/>
            <a:ext cx="5556411" cy="727571"/>
          </a:xfrm>
          <a:prstGeom prst="rect">
            <a:avLst/>
          </a:prstGeom>
          <a:noFill/>
        </p:spPr>
        <p:txBody>
          <a:bodyPr wrap="square" rtlCol="0">
            <a:spAutoFit/>
          </a:bodyPr>
          <a:lstStyle/>
          <a:p>
            <a:pPr algn="just">
              <a:lnSpc>
                <a:spcPct val="200000"/>
              </a:lnSpc>
            </a:pPr>
            <a:r>
              <a:rPr lang="en-GB" sz="2400" b="1" dirty="0">
                <a:solidFill>
                  <a:schemeClr val="bg1"/>
                </a:solidFill>
              </a:rPr>
              <a:t>Anonymity and Privacy in Social Media</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cs typeface="+mj-cs"/>
              </a:rPr>
              <a:t>Anonymity and Social Norms</a:t>
            </a:r>
          </a:p>
          <a:p>
            <a:pPr algn="just">
              <a:lnSpc>
                <a:spcPct val="200000"/>
              </a:lnSpc>
            </a:pPr>
            <a:r>
              <a:rPr lang="en-GB" b="1" dirty="0">
                <a:solidFill>
                  <a:srgbClr val="0070C0"/>
                </a:solidFill>
                <a:cs typeface="+mj-cs"/>
              </a:rPr>
              <a:t>Social psychological research has long established that the state of anonymity strongly influences people’s </a:t>
            </a:r>
            <a:r>
              <a:rPr lang="en-GB" b="1" dirty="0" err="1">
                <a:solidFill>
                  <a:srgbClr val="0070C0"/>
                </a:solidFill>
                <a:cs typeface="+mj-cs"/>
              </a:rPr>
              <a:t>behavior</a:t>
            </a:r>
            <a:r>
              <a:rPr lang="en-GB" b="1" dirty="0">
                <a:solidFill>
                  <a:srgbClr val="0070C0"/>
                </a:solidFill>
                <a:cs typeface="+mj-cs"/>
              </a:rPr>
              <a:t>. The most notable work has been carried out by Phillip Zimbardo (1969). In a series of experiments, he found a tendency toward greater aggression and violence when people were</a:t>
            </a:r>
          </a:p>
          <a:p>
            <a:pPr algn="just">
              <a:lnSpc>
                <a:spcPct val="200000"/>
              </a:lnSpc>
            </a:pPr>
            <a:r>
              <a:rPr lang="en-GB" b="1" dirty="0">
                <a:solidFill>
                  <a:srgbClr val="0070C0"/>
                </a:solidFill>
                <a:cs typeface="+mj-cs"/>
              </a:rPr>
              <a:t>anonymous than when they were identifiable by name tags.</a:t>
            </a:r>
          </a:p>
          <a:p>
            <a:pPr algn="just">
              <a:lnSpc>
                <a:spcPct val="200000"/>
              </a:lnSpc>
            </a:pPr>
            <a:r>
              <a:rPr lang="en-GB" b="1" dirty="0">
                <a:solidFill>
                  <a:srgbClr val="0070C0"/>
                </a:solidFill>
                <a:cs typeface="+mj-cs"/>
              </a:rPr>
              <a:t>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5122" name="Picture 2" descr="Anonymity on social media and its ugly consequences | Mint">
            <a:extLst>
              <a:ext uri="{FF2B5EF4-FFF2-40B4-BE49-F238E27FC236}">
                <a16:creationId xmlns:a16="http://schemas.microsoft.com/office/drawing/2014/main" id="{CE5743BD-A791-13A4-07DB-CFA71558975C}"/>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99493" y="958575"/>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10386757"/>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err="1">
                <a:solidFill>
                  <a:schemeClr val="bg1"/>
                </a:solidFill>
              </a:rPr>
              <a:t>Hyperpersonal</a:t>
            </a:r>
            <a:r>
              <a:rPr lang="en-GB" sz="2800" b="1" dirty="0">
                <a:solidFill>
                  <a:schemeClr val="bg1"/>
                </a:solidFill>
              </a:rPr>
              <a:t> Interaction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rPr>
              <a:t>Anonymity as such is of course not new, but before digital society, people generally only had the opportunity to be anonymous in random, occasional, and impersonal forms of interaction.</a:t>
            </a:r>
          </a:p>
          <a:p>
            <a:pPr algn="just">
              <a:lnSpc>
                <a:spcPct val="200000"/>
              </a:lnSpc>
            </a:pPr>
            <a:r>
              <a:rPr lang="en-GB" b="1" dirty="0">
                <a:solidFill>
                  <a:srgbClr val="0070C0"/>
                </a:solidFill>
              </a:rPr>
              <a:t>On the internet and in social media, anonymity can be maintained in interaction that is not just brief and on a one-time-only basis. In some online environments, people can communicate over a period of time, get to know each other well, and share intimate things, while still keeping their true identities concealed.</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6386" name="Picture 2" descr="Effective Communication Skills - Importance of Good Communication Skills">
            <a:extLst>
              <a:ext uri="{FF2B5EF4-FFF2-40B4-BE49-F238E27FC236}">
                <a16:creationId xmlns:a16="http://schemas.microsoft.com/office/drawing/2014/main" id="{8F5E2853-5047-7179-718D-344F368A24D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42292" y="745778"/>
            <a:ext cx="2543175" cy="18002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72772204"/>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err="1">
                <a:solidFill>
                  <a:schemeClr val="bg1"/>
                </a:solidFill>
              </a:rPr>
              <a:t>Hyperpersonal</a:t>
            </a:r>
            <a:r>
              <a:rPr lang="en-GB" sz="2800" b="1" dirty="0">
                <a:solidFill>
                  <a:schemeClr val="bg1"/>
                </a:solidFill>
              </a:rPr>
              <a:t> Interaction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4338" name="Picture 2" descr="Computer-Mediated Communication. What is CMC? Broadly, Computer-Mediated  Communication (CMC) can be defined as any form of data exchange across two  or. - ppt download">
            <a:extLst>
              <a:ext uri="{FF2B5EF4-FFF2-40B4-BE49-F238E27FC236}">
                <a16:creationId xmlns:a16="http://schemas.microsoft.com/office/drawing/2014/main" id="{6890DC93-CCDC-599A-2538-F8E247AA1D3F}"/>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l="13088" t="5048" r="3106" b="8086"/>
          <a:stretch/>
        </p:blipFill>
        <p:spPr bwMode="auto">
          <a:xfrm>
            <a:off x="1966874" y="1422929"/>
            <a:ext cx="5573596" cy="4195795"/>
          </a:xfrm>
          <a:prstGeom prst="rect">
            <a:avLst/>
          </a:prstGeom>
          <a:noFill/>
          <a:extLst>
            <a:ext uri="{909E8E84-426E-40DD-AFC4-6F175D3DCCD1}">
              <a14:hiddenFill xmlns:a14="http://schemas.microsoft.com/office/drawing/2010/main">
                <a:solidFill>
                  <a:srgbClr val="FFFFFF"/>
                </a:solidFill>
              </a14:hiddenFill>
            </a:ext>
          </a:extLst>
        </p:spPr>
      </p:pic>
      <p:pic>
        <p:nvPicPr>
          <p:cNvPr id="14340" name="Picture 4" descr="5 Keys of Effective Communication in the Workplace - Independence Plus">
            <a:extLst>
              <a:ext uri="{FF2B5EF4-FFF2-40B4-BE49-F238E27FC236}">
                <a16:creationId xmlns:a16="http://schemas.microsoft.com/office/drawing/2014/main" id="{42086694-E856-8F7C-D000-18DDC144BDD7}"/>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8853526" y="980386"/>
            <a:ext cx="2743200" cy="16668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8994982"/>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err="1">
                <a:solidFill>
                  <a:schemeClr val="bg1"/>
                </a:solidFill>
              </a:rPr>
              <a:t>Hyperpersonal</a:t>
            </a:r>
            <a:r>
              <a:rPr lang="en-GB" sz="2800" b="1" dirty="0">
                <a:solidFill>
                  <a:schemeClr val="bg1"/>
                </a:solidFill>
              </a:rPr>
              <a:t> Interaction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03883" y="1324991"/>
            <a:ext cx="8274637" cy="3962880"/>
          </a:xfrm>
          <a:prstGeom prst="rect">
            <a:avLst/>
          </a:prstGeom>
          <a:noFill/>
        </p:spPr>
        <p:txBody>
          <a:bodyPr wrap="square" rtlCol="0">
            <a:spAutoFit/>
          </a:bodyPr>
          <a:lstStyle/>
          <a:p>
            <a:pPr algn="just">
              <a:lnSpc>
                <a:spcPct val="200000"/>
              </a:lnSpc>
            </a:pPr>
            <a:r>
              <a:rPr lang="en-GB" sz="1600" b="1" dirty="0">
                <a:solidFill>
                  <a:srgbClr val="0070C0"/>
                </a:solidFill>
              </a:rPr>
              <a:t>Furthermore, there is also an ongoing debate about whether the internet and social media offer any real anonymity, as users are increasingly mapped, tracked, and watched by governments, as well as corporations, who use the data for purposes ranging from surveillance to marketing.</a:t>
            </a:r>
          </a:p>
          <a:p>
            <a:pPr algn="just">
              <a:lnSpc>
                <a:spcPct val="200000"/>
              </a:lnSpc>
            </a:pPr>
            <a:r>
              <a:rPr lang="en-GB" sz="1600" b="1" dirty="0">
                <a:solidFill>
                  <a:srgbClr val="0070C0"/>
                </a:solidFill>
              </a:rPr>
              <a:t>Another point to explore is, as discussed previously, that the rise of web 2.0 has arrived with a decrease in the importance of anonymity online. Social media, when compared to the earlier forms of internet sociality, are more based on users being visible to each other, where our identities tend to be grounded to a larger extent in relationships with the offline friends that we also have contact with online.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7410" name="Picture 2" descr="Role of the Sender in Communication Process | Ifioque.com">
            <a:extLst>
              <a:ext uri="{FF2B5EF4-FFF2-40B4-BE49-F238E27FC236}">
                <a16:creationId xmlns:a16="http://schemas.microsoft.com/office/drawing/2014/main" id="{311CF4AB-AA5D-964F-582F-74A65CF184C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75308" y="914400"/>
            <a:ext cx="2845765" cy="12904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2589390"/>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err="1">
                <a:solidFill>
                  <a:schemeClr val="bg1"/>
                </a:solidFill>
              </a:rPr>
              <a:t>Hyperpersonal</a:t>
            </a:r>
            <a:r>
              <a:rPr lang="en-GB" sz="2800" b="1" dirty="0">
                <a:solidFill>
                  <a:schemeClr val="bg1"/>
                </a:solidFill>
              </a:rPr>
              <a:t> Interaction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99471" y="1824370"/>
            <a:ext cx="8032220" cy="3470437"/>
          </a:xfrm>
          <a:prstGeom prst="rect">
            <a:avLst/>
          </a:prstGeom>
          <a:noFill/>
        </p:spPr>
        <p:txBody>
          <a:bodyPr wrap="square" rtlCol="0">
            <a:spAutoFit/>
          </a:bodyPr>
          <a:lstStyle/>
          <a:p>
            <a:pPr algn="just">
              <a:lnSpc>
                <a:spcPct val="200000"/>
              </a:lnSpc>
            </a:pPr>
            <a:r>
              <a:rPr lang="en-GB" sz="1600" b="1" dirty="0">
                <a:solidFill>
                  <a:srgbClr val="0070C0"/>
                </a:solidFill>
              </a:rPr>
              <a:t>Walther also found that what he called </a:t>
            </a:r>
            <a:r>
              <a:rPr lang="en-GB" sz="1600" b="1" dirty="0" err="1">
                <a:solidFill>
                  <a:srgbClr val="0070C0"/>
                </a:solidFill>
              </a:rPr>
              <a:t>hyperpersonal</a:t>
            </a:r>
            <a:r>
              <a:rPr lang="en-GB" sz="1600" b="1" dirty="0">
                <a:solidFill>
                  <a:srgbClr val="0070C0"/>
                </a:solidFill>
              </a:rPr>
              <a:t> interaction could be developed online. This is a notion which may account for why some forms of interaction though digital media sometimes are marked by higher levels of emotional intensity and self-disclosure than face-to-face interaction.</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 He explained that people communicating digitally — with fewer cues than in face-to-face communication — might succumb to over-reliance on the information that they have.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8434" name="Picture 2" descr="Importance of Communication and Its Process">
            <a:extLst>
              <a:ext uri="{FF2B5EF4-FFF2-40B4-BE49-F238E27FC236}">
                <a16:creationId xmlns:a16="http://schemas.microsoft.com/office/drawing/2014/main" id="{AC571665-5868-65D6-9EA3-F382ECE3E0A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17053" y="1186860"/>
            <a:ext cx="2962275" cy="1543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9480348"/>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err="1">
                <a:solidFill>
                  <a:schemeClr val="bg1"/>
                </a:solidFill>
              </a:rPr>
              <a:t>Hyperpersonal</a:t>
            </a:r>
            <a:r>
              <a:rPr lang="en-GB" sz="2800" b="1" dirty="0">
                <a:solidFill>
                  <a:schemeClr val="bg1"/>
                </a:solidFill>
              </a:rPr>
              <a:t> Interaction</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rPr>
              <a:t>In other words, computer-mediated communication seems to be able to make interaction either impersonal, or increasingly (hyper-)personal, and possibly anything in between.</a:t>
            </a:r>
          </a:p>
          <a:p>
            <a:pPr algn="just">
              <a:lnSpc>
                <a:spcPct val="200000"/>
              </a:lnSpc>
            </a:pPr>
            <a:endParaRPr lang="en-GB" b="1" dirty="0">
              <a:solidFill>
                <a:srgbClr val="0070C0"/>
              </a:solidFill>
            </a:endParaRPr>
          </a:p>
          <a:p>
            <a:pPr algn="just">
              <a:lnSpc>
                <a:spcPct val="200000"/>
              </a:lnSpc>
            </a:pPr>
            <a:r>
              <a:rPr lang="en-GB" b="1" dirty="0">
                <a:solidFill>
                  <a:srgbClr val="0070C0"/>
                </a:solidFill>
              </a:rPr>
              <a:t>Walther writes that digital media alone do not decide which one of these forms of interaction are realised in any given situation. Rather, the internet and social media afford opportunities for people to communicate as they like.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5362" name="Picture 2" descr="Communication. Two-way process of reaching mutual… | by zahra zafar | Medium">
            <a:extLst>
              <a:ext uri="{FF2B5EF4-FFF2-40B4-BE49-F238E27FC236}">
                <a16:creationId xmlns:a16="http://schemas.microsoft.com/office/drawing/2014/main" id="{F0F0308E-C937-AD9F-C20D-1592D5A706B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08266" y="689193"/>
            <a:ext cx="3028950" cy="15144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17274600"/>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839686" cy="833433"/>
          </a:xfrm>
          <a:prstGeom prst="rect">
            <a:avLst/>
          </a:prstGeom>
          <a:noFill/>
        </p:spPr>
        <p:txBody>
          <a:bodyPr wrap="square" rtlCol="0">
            <a:spAutoFit/>
          </a:bodyPr>
          <a:lstStyle/>
          <a:p>
            <a:pPr algn="just">
              <a:lnSpc>
                <a:spcPct val="200000"/>
              </a:lnSpc>
            </a:pPr>
            <a:r>
              <a:rPr lang="en-GB" sz="2800" b="1" dirty="0">
                <a:solidFill>
                  <a:schemeClr val="bg1"/>
                </a:solidFill>
              </a:rPr>
              <a:t>Writing Ourselves Into Being</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06052" y="1596618"/>
            <a:ext cx="7484366" cy="3699474"/>
          </a:xfrm>
          <a:prstGeom prst="rect">
            <a:avLst/>
          </a:prstGeom>
          <a:noFill/>
        </p:spPr>
        <p:txBody>
          <a:bodyPr wrap="square" rtlCol="0">
            <a:spAutoFit/>
          </a:bodyPr>
          <a:lstStyle/>
          <a:p>
            <a:pPr algn="just">
              <a:lnSpc>
                <a:spcPct val="200000"/>
              </a:lnSpc>
            </a:pPr>
            <a:r>
              <a:rPr lang="en-GB" sz="2000" b="1" dirty="0">
                <a:solidFill>
                  <a:srgbClr val="0070C0"/>
                </a:solidFill>
              </a:rPr>
              <a:t>The affordances of social media enable us to document, display, and share our lives, and to do this in more than one fixed and specific way. Identities are always open to negotiation and, a key element of being in society is the management of our identities in relation to others — showing some aspects, hiding others — depending on audience, context, and situation.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19458" name="Picture 2" descr="Personal Identity: Crash Course Philosophy #19 - YouTube">
            <a:extLst>
              <a:ext uri="{FF2B5EF4-FFF2-40B4-BE49-F238E27FC236}">
                <a16:creationId xmlns:a16="http://schemas.microsoft.com/office/drawing/2014/main" id="{D849198A-FE51-C367-40D4-F55DC481434F}"/>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851605"/>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48162010"/>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839686" cy="833433"/>
          </a:xfrm>
          <a:prstGeom prst="rect">
            <a:avLst/>
          </a:prstGeom>
          <a:noFill/>
        </p:spPr>
        <p:txBody>
          <a:bodyPr wrap="square" rtlCol="0">
            <a:spAutoFit/>
          </a:bodyPr>
          <a:lstStyle/>
          <a:p>
            <a:pPr algn="just">
              <a:lnSpc>
                <a:spcPct val="200000"/>
              </a:lnSpc>
            </a:pPr>
            <a:r>
              <a:rPr lang="en-GB" sz="2800" b="1" dirty="0">
                <a:solidFill>
                  <a:schemeClr val="bg1"/>
                </a:solidFill>
              </a:rPr>
              <a:t>Writing Ourselves Into Being</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190721" y="1596618"/>
            <a:ext cx="8517544" cy="3892732"/>
          </a:xfrm>
          <a:prstGeom prst="rect">
            <a:avLst/>
          </a:prstGeom>
          <a:noFill/>
        </p:spPr>
        <p:txBody>
          <a:bodyPr wrap="square" rtlCol="0">
            <a:spAutoFit/>
          </a:bodyPr>
          <a:lstStyle/>
          <a:p>
            <a:pPr algn="just">
              <a:lnSpc>
                <a:spcPct val="200000"/>
              </a:lnSpc>
            </a:pPr>
            <a:r>
              <a:rPr lang="en-GB" b="1" dirty="0">
                <a:solidFill>
                  <a:srgbClr val="0070C0"/>
                </a:solidFill>
              </a:rPr>
              <a:t>Of course, identities are always formed in relation to what position the individual has within the larger cultural and economic framework of society, and they are constrained by dominant sorting systems that might be rooted in class, gender, race, (dis)ability, and so on.</a:t>
            </a:r>
          </a:p>
          <a:p>
            <a:pPr algn="just">
              <a:lnSpc>
                <a:spcPct val="200000"/>
              </a:lnSpc>
            </a:pPr>
            <a:r>
              <a:rPr lang="en-GB" b="1" dirty="0">
                <a:solidFill>
                  <a:srgbClr val="0070C0"/>
                </a:solidFill>
              </a:rPr>
              <a:t> Still, with interaction on the internet being potentially disinhibited, anonymous, and thus free and open, there is considerable room for people in digital society to construct and perform different features (and even versions) of themselves.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0482" name="Picture 2" descr="personal identity - Self discovery answers &quot;Who am I?&quot;">
            <a:extLst>
              <a:ext uri="{FF2B5EF4-FFF2-40B4-BE49-F238E27FC236}">
                <a16:creationId xmlns:a16="http://schemas.microsoft.com/office/drawing/2014/main" id="{C97A80E6-9C5F-3F52-05CD-4D5C3E7F499E}"/>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21285" y="820325"/>
            <a:ext cx="2831310" cy="20143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0965321"/>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839686" cy="833433"/>
          </a:xfrm>
          <a:prstGeom prst="rect">
            <a:avLst/>
          </a:prstGeom>
          <a:noFill/>
        </p:spPr>
        <p:txBody>
          <a:bodyPr wrap="square" rtlCol="0">
            <a:spAutoFit/>
          </a:bodyPr>
          <a:lstStyle/>
          <a:p>
            <a:pPr algn="just">
              <a:lnSpc>
                <a:spcPct val="200000"/>
              </a:lnSpc>
            </a:pPr>
            <a:r>
              <a:rPr lang="en-GB" sz="2800" b="1" dirty="0">
                <a:solidFill>
                  <a:schemeClr val="bg1"/>
                </a:solidFill>
              </a:rPr>
              <a:t>Writing Ourselves Into Being</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06052" y="1596618"/>
            <a:ext cx="7484366" cy="3699474"/>
          </a:xfrm>
          <a:prstGeom prst="rect">
            <a:avLst/>
          </a:prstGeom>
          <a:noFill/>
        </p:spPr>
        <p:txBody>
          <a:bodyPr wrap="square" rtlCol="0">
            <a:spAutoFit/>
          </a:bodyPr>
          <a:lstStyle/>
          <a:p>
            <a:pPr algn="just">
              <a:lnSpc>
                <a:spcPct val="200000"/>
              </a:lnSpc>
            </a:pPr>
            <a:r>
              <a:rPr lang="en-GB" sz="2000" b="1" dirty="0">
                <a:solidFill>
                  <a:srgbClr val="0070C0"/>
                </a:solidFill>
              </a:rPr>
              <a:t>This is due to the relative fluidity of the digital environment, because, as McKenna and </a:t>
            </a:r>
            <a:r>
              <a:rPr lang="en-GB" sz="2000" b="1" dirty="0" err="1">
                <a:solidFill>
                  <a:srgbClr val="0070C0"/>
                </a:solidFill>
              </a:rPr>
              <a:t>Bargh</a:t>
            </a:r>
            <a:r>
              <a:rPr lang="en-GB" sz="2000" b="1" dirty="0">
                <a:solidFill>
                  <a:srgbClr val="0070C0"/>
                </a:solidFill>
              </a:rPr>
              <a:t> (2000: 62) write:</a:t>
            </a:r>
          </a:p>
          <a:p>
            <a:pPr algn="just">
              <a:lnSpc>
                <a:spcPct val="200000"/>
              </a:lnSpc>
            </a:pPr>
            <a:r>
              <a:rPr lang="en-GB" sz="2000" b="1" dirty="0">
                <a:solidFill>
                  <a:srgbClr val="0070C0"/>
                </a:solidFill>
              </a:rPr>
              <a:t>it is quite difficult for a person to effect changes in his or her self-concept when the surrounding social environment (i.e., one’s network of acquaintances, colleagues, family, and friends) remains static.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1506" name="Picture 2" descr="self identity - how you define yourself self development">
            <a:extLst>
              <a:ext uri="{FF2B5EF4-FFF2-40B4-BE49-F238E27FC236}">
                <a16:creationId xmlns:a16="http://schemas.microsoft.com/office/drawing/2014/main" id="{377992E5-D5B9-BF93-F7CA-14267A65260B}"/>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65445" y="1000806"/>
            <a:ext cx="2725595" cy="225109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0460714"/>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839686" cy="833433"/>
          </a:xfrm>
          <a:prstGeom prst="rect">
            <a:avLst/>
          </a:prstGeom>
          <a:noFill/>
        </p:spPr>
        <p:txBody>
          <a:bodyPr wrap="square" rtlCol="0">
            <a:spAutoFit/>
          </a:bodyPr>
          <a:lstStyle/>
          <a:p>
            <a:pPr algn="just">
              <a:lnSpc>
                <a:spcPct val="200000"/>
              </a:lnSpc>
            </a:pPr>
            <a:r>
              <a:rPr lang="en-GB" sz="2800" b="1" dirty="0">
                <a:solidFill>
                  <a:schemeClr val="bg1"/>
                </a:solidFill>
              </a:rPr>
              <a:t>Writing Ourselves Into Being</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606052" y="1596618"/>
            <a:ext cx="8076416" cy="3962880"/>
          </a:xfrm>
          <a:prstGeom prst="rect">
            <a:avLst/>
          </a:prstGeom>
          <a:noFill/>
        </p:spPr>
        <p:txBody>
          <a:bodyPr wrap="square" rtlCol="0">
            <a:spAutoFit/>
          </a:bodyPr>
          <a:lstStyle/>
          <a:p>
            <a:pPr algn="just">
              <a:lnSpc>
                <a:spcPct val="200000"/>
              </a:lnSpc>
            </a:pPr>
            <a:r>
              <a:rPr lang="en-GB" sz="1600" b="1" dirty="0">
                <a:solidFill>
                  <a:srgbClr val="0070C0"/>
                </a:solidFill>
              </a:rPr>
              <a:t>On the internet and in social media, people have the social opportunity and the technological tools for ‘writing themselves into being’ (Barton &amp; Lee 2013: 84). By posting text, images, or video, by commenting on the posts of others, and when creating profiles, and so on, we are actively constructing who we are, or at least who we want to be seen as by others. </a:t>
            </a:r>
          </a:p>
          <a:p>
            <a:pPr algn="just">
              <a:lnSpc>
                <a:spcPct val="200000"/>
              </a:lnSpc>
            </a:pPr>
            <a:endParaRPr lang="en-GB" sz="1600" b="1" dirty="0">
              <a:solidFill>
                <a:srgbClr val="0070C0"/>
              </a:solidFill>
            </a:endParaRPr>
          </a:p>
          <a:p>
            <a:pPr algn="just">
              <a:lnSpc>
                <a:spcPct val="200000"/>
              </a:lnSpc>
            </a:pPr>
            <a:r>
              <a:rPr lang="en-GB" sz="1600" b="1" dirty="0">
                <a:solidFill>
                  <a:srgbClr val="0070C0"/>
                </a:solidFill>
              </a:rPr>
              <a:t>Managing and working with identity in such ways can be seen as ‘a process of exploring and discovering new aspects of the self’ (Barton &amp; Lee 2013: 85). It is important to note, however, that our own self-presentations are not the only information that is available about us online.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2530" name="Picture 2" descr="A History of Ideas: John Locke on Personal Identity — Cognitive">
            <a:extLst>
              <a:ext uri="{FF2B5EF4-FFF2-40B4-BE49-F238E27FC236}">
                <a16:creationId xmlns:a16="http://schemas.microsoft.com/office/drawing/2014/main" id="{BED7BC07-3F13-B011-A5C8-289D9690C578}"/>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853890" y="1026106"/>
            <a:ext cx="2857500" cy="16002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51902213"/>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839686" cy="833433"/>
          </a:xfrm>
          <a:prstGeom prst="rect">
            <a:avLst/>
          </a:prstGeom>
          <a:noFill/>
        </p:spPr>
        <p:txBody>
          <a:bodyPr wrap="square" rtlCol="0">
            <a:spAutoFit/>
          </a:bodyPr>
          <a:lstStyle/>
          <a:p>
            <a:pPr algn="just">
              <a:lnSpc>
                <a:spcPct val="200000"/>
              </a:lnSpc>
            </a:pPr>
            <a:r>
              <a:rPr lang="en-GB" sz="2800" b="1" dirty="0">
                <a:solidFill>
                  <a:schemeClr val="bg1"/>
                </a:solidFill>
              </a:rPr>
              <a:t>Writing Ourselves Into Being</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4</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381000" y="1596618"/>
            <a:ext cx="8361574" cy="3892732"/>
          </a:xfrm>
          <a:prstGeom prst="rect">
            <a:avLst/>
          </a:prstGeom>
          <a:noFill/>
        </p:spPr>
        <p:txBody>
          <a:bodyPr wrap="square" rtlCol="0">
            <a:spAutoFit/>
          </a:bodyPr>
          <a:lstStyle/>
          <a:p>
            <a:pPr algn="just">
              <a:lnSpc>
                <a:spcPct val="200000"/>
              </a:lnSpc>
            </a:pPr>
            <a:r>
              <a:rPr lang="en-GB" b="1" dirty="0">
                <a:solidFill>
                  <a:srgbClr val="0070C0"/>
                </a:solidFill>
              </a:rPr>
              <a:t>We may also be liked, tagged, mentioned, or discussed by others. This means that anyone looking someone up with a search engine will find ‘a mix of what the person has put online and information placed there by others’ (</a:t>
            </a:r>
            <a:r>
              <a:rPr lang="en-GB" b="1" dirty="0" err="1">
                <a:solidFill>
                  <a:srgbClr val="0070C0"/>
                </a:solidFill>
              </a:rPr>
              <a:t>Baym</a:t>
            </a:r>
            <a:r>
              <a:rPr lang="en-GB" b="1" dirty="0">
                <a:solidFill>
                  <a:srgbClr val="0070C0"/>
                </a:solidFill>
              </a:rPr>
              <a:t> 2010: 112). </a:t>
            </a:r>
          </a:p>
          <a:p>
            <a:pPr algn="just">
              <a:lnSpc>
                <a:spcPct val="200000"/>
              </a:lnSpc>
            </a:pPr>
            <a:r>
              <a:rPr lang="en-GB" b="1" dirty="0">
                <a:solidFill>
                  <a:srgbClr val="0070C0"/>
                </a:solidFill>
              </a:rPr>
              <a:t>These dynamics are further complicated by the interesting tension between what the ‘old’ internet was and is — largely an archive of traces — and new forms of ephemeral media, such as Snapchat snaps that only live for seconds, consisting not of traces, facelessness, or </a:t>
            </a:r>
            <a:r>
              <a:rPr lang="en-GB" b="1" dirty="0" err="1">
                <a:solidFill>
                  <a:srgbClr val="0070C0"/>
                </a:solidFill>
              </a:rPr>
              <a:t>asynchronicity</a:t>
            </a:r>
            <a:r>
              <a:rPr lang="en-GB" b="1" dirty="0">
                <a:solidFill>
                  <a:srgbClr val="0070C0"/>
                </a:solidFill>
              </a:rPr>
              <a:t>, but of pure erasure.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pic>
        <p:nvPicPr>
          <p:cNvPr id="23554" name="Picture 2" descr="personal identity - Self discovery answers &quot;Who am I?&quot;">
            <a:extLst>
              <a:ext uri="{FF2B5EF4-FFF2-40B4-BE49-F238E27FC236}">
                <a16:creationId xmlns:a16="http://schemas.microsoft.com/office/drawing/2014/main" id="{87161E67-7237-F38F-2AE9-140065C428A7}"/>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988177" y="729838"/>
            <a:ext cx="2439616" cy="281314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99985433"/>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51740" y="5508979"/>
            <a:ext cx="1222425" cy="1096206"/>
          </a:xfrm>
          <a:prstGeom prst="rect">
            <a:avLst/>
          </a:prstGeom>
        </p:spPr>
      </p:pic>
      <p:pic>
        <p:nvPicPr>
          <p:cNvPr id="3" name="Picture 2"/>
          <p:cNvPicPr>
            <a:picLocks noChangeAspect="1"/>
          </p:cNvPicPr>
          <p:nvPr/>
        </p:nvPicPr>
        <p:blipFill>
          <a:blip r:embed="rId4"/>
          <a:stretch>
            <a:fillRect/>
          </a:stretch>
        </p:blipFill>
        <p:spPr>
          <a:xfrm>
            <a:off x="2440788" y="5949244"/>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3</a:t>
            </a:r>
            <a:endParaRPr lang="en-GB" sz="2400" b="1" dirty="0">
              <a:solidFill>
                <a:srgbClr val="FF0000"/>
              </a:solidFill>
              <a:highlight>
                <a:srgbClr val="FFFF00"/>
              </a:highlight>
            </a:endParaRPr>
          </a:p>
        </p:txBody>
      </p:sp>
      <p:pic>
        <p:nvPicPr>
          <p:cNvPr id="9" name="Picture 8"/>
          <p:cNvPicPr>
            <a:picLocks noChangeAspect="1"/>
          </p:cNvPicPr>
          <p:nvPr/>
        </p:nvPicPr>
        <p:blipFill>
          <a:blip r:embed="rId6"/>
          <a:stretch>
            <a:fillRect/>
          </a:stretch>
        </p:blipFill>
        <p:spPr>
          <a:xfrm>
            <a:off x="9833969" y="-27434"/>
            <a:ext cx="2483250" cy="6912868"/>
          </a:xfrm>
          <a:prstGeom prst="rect">
            <a:avLst/>
          </a:prstGeom>
        </p:spPr>
      </p:pic>
      <p:pic>
        <p:nvPicPr>
          <p:cNvPr id="10" name="Picture 9"/>
          <p:cNvPicPr>
            <a:picLocks noChangeAspect="1"/>
          </p:cNvPicPr>
          <p:nvPr/>
        </p:nvPicPr>
        <p:blipFill>
          <a:blip r:embed="rId7"/>
          <a:stretch>
            <a:fillRect/>
          </a:stretch>
        </p:blipFill>
        <p:spPr>
          <a:xfrm>
            <a:off x="8708266" y="554566"/>
            <a:ext cx="3179850" cy="5748868"/>
          </a:xfrm>
          <a:prstGeom prst="rect">
            <a:avLst/>
          </a:prstGeom>
        </p:spPr>
      </p:pic>
      <p:sp>
        <p:nvSpPr>
          <p:cNvPr id="19" name="TextBox 18"/>
          <p:cNvSpPr txBox="1"/>
          <p:nvPr/>
        </p:nvSpPr>
        <p:spPr>
          <a:xfrm>
            <a:off x="403330" y="2294856"/>
            <a:ext cx="8032220" cy="1680460"/>
          </a:xfrm>
          <a:prstGeom prst="rect">
            <a:avLst/>
          </a:prstGeom>
          <a:noFill/>
        </p:spPr>
        <p:txBody>
          <a:bodyPr wrap="square" rtlCol="0">
            <a:spAutoFit/>
          </a:bodyPr>
          <a:lstStyle/>
          <a:p>
            <a:pPr algn="ctr">
              <a:lnSpc>
                <a:spcPct val="200000"/>
              </a:lnSpc>
            </a:pPr>
            <a:r>
              <a:rPr lang="en-GB" sz="6000" b="1" dirty="0">
                <a:solidFill>
                  <a:srgbClr val="0070C0"/>
                </a:solidFill>
              </a:rPr>
              <a:t>Thank You</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7"/>
          <a:stretch>
            <a:fillRect/>
          </a:stretch>
        </p:blipFill>
        <p:spPr>
          <a:xfrm>
            <a:off x="8768372" y="554566"/>
            <a:ext cx="3119743" cy="5748868"/>
          </a:xfrm>
          <a:prstGeom prst="rect">
            <a:avLst/>
          </a:prstGeom>
        </p:spPr>
      </p:pic>
    </p:spTree>
    <p:extLst>
      <p:ext uri="{BB962C8B-B14F-4D97-AF65-F5344CB8AC3E}">
        <p14:creationId xmlns:p14="http://schemas.microsoft.com/office/powerpoint/2010/main" val="3465256668"/>
      </p:ext>
    </p:extLst>
  </p:cSld>
  <p:clrMapOvr>
    <a:masterClrMapping/>
  </p:clrMapOvr>
  <p:transition spd="slow">
    <p:cover/>
  </p:transition>
</p:sld>
</file>

<file path=ppt/tags/tag1.xml><?xml version="1.0" encoding="utf-8"?>
<p:tagLst xmlns:a="http://schemas.openxmlformats.org/drawingml/2006/main" xmlns:r="http://schemas.openxmlformats.org/officeDocument/2006/relationships" xmlns:p="http://schemas.openxmlformats.org/presentationml/2006/main">
  <p:tag name="TIMING" val="|44.5"/>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3683</TotalTime>
  <Words>3456</Words>
  <Application>Microsoft Office PowerPoint</Application>
  <PresentationFormat>Widescreen</PresentationFormat>
  <Paragraphs>194</Paragraphs>
  <Slides>40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185</cp:revision>
  <dcterms:created xsi:type="dcterms:W3CDTF">2021-08-03T13:03:26Z</dcterms:created>
  <dcterms:modified xsi:type="dcterms:W3CDTF">2022-10-27T04:31:46Z</dcterms:modified>
</cp:coreProperties>
</file>