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04"/>
  </p:notesMasterIdLst>
  <p:sldIdLst>
    <p:sldId id="256" r:id="rId2"/>
    <p:sldId id="258" r:id="rId3"/>
    <p:sldId id="259" r:id="rId4"/>
    <p:sldId id="260" r:id="rId5"/>
    <p:sldId id="470" r:id="rId6"/>
    <p:sldId id="568" r:id="rId7"/>
    <p:sldId id="356" r:id="rId8"/>
    <p:sldId id="473" r:id="rId9"/>
    <p:sldId id="261" r:id="rId10"/>
    <p:sldId id="474" r:id="rId11"/>
    <p:sldId id="569" r:id="rId12"/>
    <p:sldId id="570" r:id="rId13"/>
    <p:sldId id="571" r:id="rId14"/>
    <p:sldId id="572" r:id="rId15"/>
    <p:sldId id="573" r:id="rId16"/>
    <p:sldId id="574" r:id="rId17"/>
    <p:sldId id="575" r:id="rId18"/>
    <p:sldId id="409" r:id="rId19"/>
    <p:sldId id="576" r:id="rId20"/>
    <p:sldId id="577" r:id="rId21"/>
    <p:sldId id="578" r:id="rId22"/>
    <p:sldId id="579" r:id="rId23"/>
    <p:sldId id="580" r:id="rId24"/>
    <p:sldId id="581" r:id="rId25"/>
    <p:sldId id="582" r:id="rId26"/>
    <p:sldId id="583" r:id="rId27"/>
    <p:sldId id="584" r:id="rId28"/>
    <p:sldId id="585" r:id="rId29"/>
    <p:sldId id="586" r:id="rId30"/>
    <p:sldId id="561" r:id="rId31"/>
    <p:sldId id="587" r:id="rId32"/>
    <p:sldId id="588" r:id="rId33"/>
    <p:sldId id="589" r:id="rId34"/>
    <p:sldId id="590" r:id="rId35"/>
    <p:sldId id="591" r:id="rId36"/>
    <p:sldId id="592" r:id="rId37"/>
    <p:sldId id="593" r:id="rId38"/>
    <p:sldId id="560" r:id="rId39"/>
    <p:sldId id="594" r:id="rId40"/>
    <p:sldId id="595" r:id="rId41"/>
    <p:sldId id="596" r:id="rId42"/>
    <p:sldId id="597" r:id="rId43"/>
    <p:sldId id="598" r:id="rId44"/>
    <p:sldId id="599" r:id="rId45"/>
    <p:sldId id="602" r:id="rId46"/>
    <p:sldId id="600" r:id="rId47"/>
    <p:sldId id="601" r:id="rId48"/>
    <p:sldId id="603" r:id="rId49"/>
    <p:sldId id="604" r:id="rId50"/>
    <p:sldId id="605" r:id="rId51"/>
    <p:sldId id="606" r:id="rId52"/>
    <p:sldId id="607" r:id="rId53"/>
    <p:sldId id="608" r:id="rId54"/>
    <p:sldId id="609" r:id="rId55"/>
    <p:sldId id="610" r:id="rId56"/>
    <p:sldId id="611" r:id="rId57"/>
    <p:sldId id="612" r:id="rId58"/>
    <p:sldId id="563" r:id="rId59"/>
    <p:sldId id="483" r:id="rId60"/>
    <p:sldId id="613" r:id="rId61"/>
    <p:sldId id="614" r:id="rId62"/>
    <p:sldId id="615" r:id="rId63"/>
    <p:sldId id="616" r:id="rId64"/>
    <p:sldId id="617" r:id="rId65"/>
    <p:sldId id="618" r:id="rId66"/>
    <p:sldId id="619" r:id="rId67"/>
    <p:sldId id="620" r:id="rId68"/>
    <p:sldId id="621" r:id="rId69"/>
    <p:sldId id="565" r:id="rId70"/>
    <p:sldId id="508" r:id="rId71"/>
    <p:sldId id="622" r:id="rId72"/>
    <p:sldId id="623" r:id="rId73"/>
    <p:sldId id="624" r:id="rId74"/>
    <p:sldId id="625" r:id="rId75"/>
    <p:sldId id="626" r:id="rId76"/>
    <p:sldId id="627" r:id="rId77"/>
    <p:sldId id="628" r:id="rId78"/>
    <p:sldId id="629" r:id="rId79"/>
    <p:sldId id="630" r:id="rId80"/>
    <p:sldId id="631" r:id="rId81"/>
    <p:sldId id="528" r:id="rId82"/>
    <p:sldId id="567" r:id="rId83"/>
    <p:sldId id="632" r:id="rId84"/>
    <p:sldId id="633" r:id="rId85"/>
    <p:sldId id="634" r:id="rId86"/>
    <p:sldId id="635" r:id="rId87"/>
    <p:sldId id="636" r:id="rId88"/>
    <p:sldId id="638" r:id="rId89"/>
    <p:sldId id="637" r:id="rId90"/>
    <p:sldId id="639" r:id="rId91"/>
    <p:sldId id="640" r:id="rId92"/>
    <p:sldId id="641" r:id="rId93"/>
    <p:sldId id="642" r:id="rId94"/>
    <p:sldId id="643" r:id="rId95"/>
    <p:sldId id="536" r:id="rId96"/>
    <p:sldId id="644" r:id="rId97"/>
    <p:sldId id="645" r:id="rId98"/>
    <p:sldId id="646" r:id="rId99"/>
    <p:sldId id="647" r:id="rId100"/>
    <p:sldId id="287" r:id="rId101"/>
    <p:sldId id="408" r:id="rId102"/>
    <p:sldId id="296" r:id="rId10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35" d="100"/>
          <a:sy n="35" d="100"/>
        </p:scale>
        <p:origin x="60"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5"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1696737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1635739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7509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6874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58689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3450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2861333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3823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71264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20628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extLst>
      <p:ext uri="{BB962C8B-B14F-4D97-AF65-F5344CB8AC3E}">
        <p14:creationId xmlns:p14="http://schemas.microsoft.com/office/powerpoint/2010/main" val="8682315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extLst>
      <p:ext uri="{BB962C8B-B14F-4D97-AF65-F5344CB8AC3E}">
        <p14:creationId xmlns:p14="http://schemas.microsoft.com/office/powerpoint/2010/main" val="26703037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8085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29747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6946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33542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13215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54622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99654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0543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extLst>
      <p:ext uri="{BB962C8B-B14F-4D97-AF65-F5344CB8AC3E}">
        <p14:creationId xmlns:p14="http://schemas.microsoft.com/office/powerpoint/2010/main" val="8398084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60107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98055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72060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88779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6536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extLst>
      <p:ext uri="{BB962C8B-B14F-4D97-AF65-F5344CB8AC3E}">
        <p14:creationId xmlns:p14="http://schemas.microsoft.com/office/powerpoint/2010/main" val="3080843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56216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482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37832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60917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89018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256085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04004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68171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28981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558696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30978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76890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519176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509909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57</a:t>
            </a:fld>
            <a:endParaRPr/>
          </a:p>
        </p:txBody>
      </p:sp>
    </p:spTree>
    <p:extLst>
      <p:ext uri="{BB962C8B-B14F-4D97-AF65-F5344CB8AC3E}">
        <p14:creationId xmlns:p14="http://schemas.microsoft.com/office/powerpoint/2010/main" val="55359559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259033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123094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438774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711741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954127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534711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39571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2376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68</a:t>
            </a:fld>
            <a:endParaRPr/>
          </a:p>
        </p:txBody>
      </p:sp>
    </p:spTree>
    <p:extLst>
      <p:ext uri="{BB962C8B-B14F-4D97-AF65-F5344CB8AC3E}">
        <p14:creationId xmlns:p14="http://schemas.microsoft.com/office/powerpoint/2010/main" val="397711866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97632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981113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898572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188894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507677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3116415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132842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415907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683807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633842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535898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682777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81</a:t>
            </a:fld>
            <a:endParaRPr/>
          </a:p>
        </p:txBody>
      </p:sp>
    </p:spTree>
    <p:extLst>
      <p:ext uri="{BB962C8B-B14F-4D97-AF65-F5344CB8AC3E}">
        <p14:creationId xmlns:p14="http://schemas.microsoft.com/office/powerpoint/2010/main" val="380787102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21113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391683"/>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522767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892201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048329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018426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77607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33512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06484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448667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716020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94</a:t>
            </a:fld>
            <a:endParaRPr/>
          </a:p>
        </p:txBody>
      </p:sp>
    </p:spTree>
    <p:extLst>
      <p:ext uri="{BB962C8B-B14F-4D97-AF65-F5344CB8AC3E}">
        <p14:creationId xmlns:p14="http://schemas.microsoft.com/office/powerpoint/2010/main" val="207085635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95</a:t>
            </a:fld>
            <a:endParaRPr/>
          </a:p>
        </p:txBody>
      </p:sp>
    </p:spTree>
    <p:extLst>
      <p:ext uri="{BB962C8B-B14F-4D97-AF65-F5344CB8AC3E}">
        <p14:creationId xmlns:p14="http://schemas.microsoft.com/office/powerpoint/2010/main" val="357382127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506541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97</a:t>
            </a:fld>
            <a:endParaRPr/>
          </a:p>
        </p:txBody>
      </p:sp>
    </p:spTree>
    <p:extLst>
      <p:ext uri="{BB962C8B-B14F-4D97-AF65-F5344CB8AC3E}">
        <p14:creationId xmlns:p14="http://schemas.microsoft.com/office/powerpoint/2010/main" val="3709714425"/>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75090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113243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7.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69.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7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1.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3.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4.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7.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8.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9.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0.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8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3.xml"/><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4.xml"/><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5.xml"/><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6.xml"/><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7.xml"/><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0.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9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3.xml"/><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6.xml"/><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8.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9.xml"/><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2.xml"/><Relationship Id="rId1" Type="http://schemas.openxmlformats.org/officeDocument/2006/relationships/slideLayout" Target="../slideLayouts/slideLayout8.xml"/><Relationship Id="rId6" Type="http://schemas.openxmlformats.org/officeDocument/2006/relationships/image" Target="../media/image27.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6</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1015622"/>
          </a:xfrm>
          <a:prstGeom prst="rect">
            <a:avLst/>
          </a:prstGeom>
          <a:noFill/>
          <a:ln>
            <a:noFill/>
          </a:ln>
        </p:spPr>
        <p:txBody>
          <a:bodyPr spcFirstLastPara="1" wrap="square" lIns="91425" tIns="45700" rIns="91425" bIns="45700" anchor="t" anchorCtr="0">
            <a:spAutoFit/>
          </a:bodyPr>
          <a:lstStyle/>
          <a:p>
            <a:pPr lvl="0" algn="ctr"/>
            <a:r>
              <a:rPr lang="en-GB" sz="6000" b="1" dirty="0">
                <a:solidFill>
                  <a:srgbClr val="00B0F0"/>
                </a:solidFill>
                <a:latin typeface="Times New Roman" panose="02020603050405020304" pitchFamily="18" charset="0"/>
                <a:cs typeface="Times New Roman" panose="02020603050405020304" pitchFamily="18" charset="0"/>
              </a:rPr>
              <a:t>Modelling Business Process</a:t>
            </a:r>
            <a:endParaRPr sz="6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6</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915018" y="2421890"/>
            <a:ext cx="9773938" cy="10879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6000" b="1" dirty="0">
                <a:solidFill>
                  <a:srgbClr val="00B0F0"/>
                </a:solidFill>
                <a:latin typeface="Times New Roman" panose="02020603050405020304" pitchFamily="18" charset="0"/>
                <a:cs typeface="Times New Roman" panose="02020603050405020304" pitchFamily="18" charset="0"/>
              </a:rPr>
              <a:t>Modelling Business Process</a:t>
            </a:r>
            <a:endParaRPr lang="en-GB" sz="6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Week7</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Chapter7</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330332" cy="42646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concept of business process modeling and its importance in business analysis.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the different types of business process models and their applications.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Gain knowledge of the various techniques and tools used for business process modeling.</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Develop skills in identifying and documenting business processes.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analyze and improve existing business processes.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importance of process mapping and flowcharting in business process modeling</a:t>
            </a:r>
            <a:r>
              <a:rPr lang="en-US" sz="2200" dirty="0" smtClean="0">
                <a:solidFill>
                  <a:schemeClr val="bg1"/>
                </a:solidFill>
                <a:latin typeface="Times New Roman" panose="02020603050405020304" pitchFamily="18" charset="0"/>
                <a:cs typeface="Times New Roman" panose="02020603050405020304" pitchFamily="18" charset="0"/>
              </a:rPr>
              <a:t>.</a:t>
            </a:r>
            <a:endParaRPr lang="en-US" sz="2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969120"/>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654112" y="1589487"/>
            <a:ext cx="6330332" cy="41411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Gain knowledge of how to create process diagrams using standardized notation such as BPMN (Business Process Model and Notation).</a:t>
            </a:r>
          </a:p>
          <a:p>
            <a:pPr marL="342900" indent="-342900"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how to identify bottlenecks and inefficiencies in business </a:t>
            </a:r>
            <a:r>
              <a:rPr lang="en-US" sz="2000" dirty="0" smtClean="0">
                <a:solidFill>
                  <a:schemeClr val="bg1"/>
                </a:solidFill>
                <a:latin typeface="Times New Roman" panose="02020603050405020304" pitchFamily="18" charset="0"/>
                <a:cs typeface="Times New Roman" panose="02020603050405020304" pitchFamily="18" charset="0"/>
              </a:rPr>
              <a:t>processes</a:t>
            </a:r>
          </a:p>
          <a:p>
            <a:pPr marL="342900" indent="-342900"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Develop skills in identifying and implementing process improvements and optimizations.</a:t>
            </a:r>
          </a:p>
          <a:p>
            <a:pPr marL="342900" indent="-342900"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role of automation and technology in business process modeling.</a:t>
            </a:r>
          </a:p>
          <a:p>
            <a:pPr marL="342900" indent="-342900"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how to align business processes with organizational goals and strategies.</a:t>
            </a:r>
          </a:p>
          <a:p>
            <a:pPr marL="342900" indent="-342900"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Gain knowledge of how to measure and monitor process performance using key performance indicators (KPIs).</a:t>
            </a:r>
          </a:p>
          <a:p>
            <a:pPr marL="342900" indent="-342900" fontAlgn="base">
              <a:buClr>
                <a:schemeClr val="bg1"/>
              </a:buClr>
              <a:buFont typeface="Arial" panose="020B0604020202020204" pitchFamily="34" charset="0"/>
              <a:buChar char="•"/>
            </a:pPr>
            <a:endParaRPr lang="en-US"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969120"/>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654112" y="1930773"/>
            <a:ext cx="6330332" cy="379983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Understand the importance of stakeholder involvement and collaboration in business process modeling.</a:t>
            </a:r>
          </a:p>
          <a:p>
            <a:pPr marL="342900" indent="-342900" fontAlgn="base">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Learn how to effectively communicate and present business process models to stakeholders.</a:t>
            </a:r>
          </a:p>
          <a:p>
            <a:pPr marL="342900" indent="-342900" fontAlgn="base">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 skills in documenting and maintaining business process models for future reference and continuous improvement.</a:t>
            </a:r>
          </a:p>
        </p:txBody>
      </p:sp>
    </p:spTree>
    <p:extLst>
      <p:ext uri="{BB962C8B-B14F-4D97-AF65-F5344CB8AC3E}">
        <p14:creationId xmlns:p14="http://schemas.microsoft.com/office/powerpoint/2010/main" val="2626716361"/>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lvl="1">
              <a:buClr>
                <a:schemeClr val="bg1"/>
              </a:buClr>
            </a:pPr>
            <a:r>
              <a:rPr lang="en-US" sz="2200" dirty="0">
                <a:solidFill>
                  <a:schemeClr val="bg1"/>
                </a:solidFill>
                <a:latin typeface="Times New Roman" panose="02020603050405020304" pitchFamily="18" charset="0"/>
                <a:cs typeface="Times New Roman" panose="02020603050405020304" pitchFamily="18" charset="0"/>
              </a:rPr>
              <a:t>Introduction</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Organizational Context</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An Alternative View of an Organization</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The Organizational View of Business Processes</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Value Propositions</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Business Process Models</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Analyzing the ‘as is’ Process </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Improving Business Processes </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Process Measurement</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Business Process Model and Notation </a:t>
            </a:r>
          </a:p>
          <a:p>
            <a:pPr marL="514350" indent="-514350">
              <a:buClr>
                <a:schemeClr val="bg1"/>
              </a:buClr>
              <a:buFont typeface="+mj-lt"/>
              <a:buAutoNum type="arabicPeriod"/>
            </a:pPr>
            <a:r>
              <a:rPr lang="en-US" sz="2200" dirty="0">
                <a:solidFill>
                  <a:schemeClr val="bg1"/>
                </a:solidFill>
                <a:latin typeface="Times New Roman" panose="02020603050405020304" pitchFamily="18" charset="0"/>
                <a:cs typeface="Times New Roman" panose="02020603050405020304" pitchFamily="18" charset="0"/>
              </a:rPr>
              <a:t>Six Sigma</a:t>
            </a: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23896"/>
            <a:ext cx="6641507" cy="4381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100" dirty="0" smtClean="0">
                <a:solidFill>
                  <a:schemeClr val="bg1"/>
                </a:solidFill>
                <a:latin typeface="Times New Roman" panose="02020603050405020304" pitchFamily="18" charset="0"/>
                <a:cs typeface="Times New Roman" panose="02020603050405020304" pitchFamily="18" charset="0"/>
              </a:rPr>
              <a:t>The business processes are the means by which an organization carries out the internal operations and delivers its products and services to its customers. This chapter will discuss the techniques for modelling business processes covering both the organizational view of process modelling and the more detailed business process models.</a:t>
            </a:r>
          </a:p>
          <a:p>
            <a:pPr marL="0" indent="0" algn="just">
              <a:buNone/>
            </a:pPr>
            <a:r>
              <a:rPr lang="en-US" sz="2100" b="1" i="1" dirty="0" smtClean="0">
                <a:solidFill>
                  <a:schemeClr val="bg1"/>
                </a:solidFill>
                <a:latin typeface="Times New Roman" panose="02020603050405020304" pitchFamily="18" charset="0"/>
                <a:cs typeface="Times New Roman" panose="02020603050405020304" pitchFamily="18" charset="0"/>
              </a:rPr>
              <a:t>There are many reasons for creating business process models:</a:t>
            </a:r>
          </a:p>
          <a:p>
            <a:pPr marL="342900" indent="-342900" algn="just">
              <a:buClr>
                <a:schemeClr val="bg1"/>
              </a:buClr>
              <a:buFont typeface="Arial" panose="020B0604020202020204" pitchFamily="34" charset="0"/>
              <a:buChar char="•"/>
            </a:pPr>
            <a:r>
              <a:rPr lang="en-US" sz="2100" dirty="0" smtClean="0">
                <a:solidFill>
                  <a:schemeClr val="bg1"/>
                </a:solidFill>
                <a:latin typeface="Times New Roman" panose="02020603050405020304" pitchFamily="18" charset="0"/>
                <a:cs typeface="Times New Roman" panose="02020603050405020304" pitchFamily="18" charset="0"/>
              </a:rPr>
              <a:t>To understand how the existing process works. This can be particularly useful if the process has ‘grown’ organically (without any real planning) and no one is quite sure what happens currently in response to an event.</a:t>
            </a:r>
          </a:p>
          <a:p>
            <a:pPr marL="0" indent="0" algn="just">
              <a:buNone/>
            </a:pP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985011" y="1053248"/>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46304"/>
            <a:ext cx="6641507" cy="43141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To explain to those working on the process what they do and how their task relates to the others working on the process. Here, the process model can be a training aid for new staff and an aide-memoire or reminder for more experienced personnel.</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To help ensure consistency of approach, so that everyone follows the same process and customers’ experiences are not wholly dependent on who is dealing with them, in other words the ‘luck of the draw’.</a:t>
            </a:r>
          </a:p>
          <a:p>
            <a:pPr marL="342900" indent="-34290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To identify the problems and weaknesses of an existing business process with a view to developing and implementing an improved one. A model of an existing business process is often called an ‘as is’ model and the improved one is known as a ‘to be’ model.</a:t>
            </a:r>
          </a:p>
        </p:txBody>
      </p:sp>
      <p:sp>
        <p:nvSpPr>
          <p:cNvPr id="13" name="Title 1"/>
          <p:cNvSpPr txBox="1">
            <a:spLocks/>
          </p:cNvSpPr>
          <p:nvPr/>
        </p:nvSpPr>
        <p:spPr>
          <a:xfrm>
            <a:off x="4985011" y="1008060"/>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INTRODUCTION</a:t>
            </a: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Title 1"/>
          <p:cNvSpPr txBox="1">
            <a:spLocks/>
          </p:cNvSpPr>
          <p:nvPr/>
        </p:nvSpPr>
        <p:spPr>
          <a:xfrm>
            <a:off x="4426527" y="1044254"/>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a:solidFill>
                  <a:srgbClr val="00B0F0"/>
                </a:solidFill>
                <a:latin typeface="Times New Roman" panose="02020603050405020304" pitchFamily="18" charset="0"/>
                <a:cs typeface="Times New Roman" panose="02020603050405020304" pitchFamily="18" charset="0"/>
              </a:rPr>
              <a:t>1. Organizational Context</a:t>
            </a:r>
          </a:p>
        </p:txBody>
      </p:sp>
      <p:sp>
        <p:nvSpPr>
          <p:cNvPr id="10" name="Content Placeholder 2"/>
          <p:cNvSpPr txBox="1">
            <a:spLocks/>
          </p:cNvSpPr>
          <p:nvPr/>
        </p:nvSpPr>
        <p:spPr>
          <a:xfrm>
            <a:off x="5534078" y="1863126"/>
            <a:ext cx="6657922" cy="427116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solidFill>
                  <a:schemeClr val="bg1"/>
                </a:solidFill>
                <a:latin typeface="Times New Roman" panose="02020603050405020304" pitchFamily="18" charset="0"/>
                <a:cs typeface="Times New Roman" panose="02020603050405020304" pitchFamily="18" charset="0"/>
              </a:rPr>
              <a:t>A typical organization has many processes, many of which could be improved in some way or other. The costs and benefits of such improvement projects will vary enormously and, before embarking on a business process improvement project, it is useful to examine the organizational context in which the business processes take place.</a:t>
            </a:r>
          </a:p>
          <a:p>
            <a:pPr marL="0" indent="0">
              <a:buNone/>
            </a:pPr>
            <a:r>
              <a:rPr lang="en-US" sz="2400" dirty="0">
                <a:solidFill>
                  <a:schemeClr val="bg1"/>
                </a:solidFill>
                <a:latin typeface="Times New Roman" panose="02020603050405020304" pitchFamily="18" charset="0"/>
                <a:cs typeface="Times New Roman" panose="02020603050405020304" pitchFamily="18" charset="0"/>
              </a:rPr>
              <a:t>The traditional view of a business is based on the specialist functional areas such as sales, accounts and operations </a:t>
            </a:r>
            <a:r>
              <a:rPr lang="en-US" sz="2400" b="1" i="1" dirty="0">
                <a:solidFill>
                  <a:schemeClr val="bg1"/>
                </a:solidFill>
                <a:latin typeface="Times New Roman" panose="02020603050405020304" pitchFamily="18" charset="0"/>
                <a:cs typeface="Times New Roman" panose="02020603050405020304" pitchFamily="18" charset="0"/>
              </a:rPr>
              <a:t>(Figure 7.1). </a:t>
            </a:r>
            <a:br>
              <a:rPr lang="en-US" sz="2400" b="1" i="1" dirty="0">
                <a:solidFill>
                  <a:schemeClr val="bg1"/>
                </a:solidFill>
                <a:latin typeface="Times New Roman" panose="02020603050405020304" pitchFamily="18" charset="0"/>
                <a:cs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
            </a:r>
            <a:br>
              <a:rPr lang="en-US" sz="2400" dirty="0">
                <a:solidFill>
                  <a:schemeClr val="bg1"/>
                </a:solidFill>
                <a:latin typeface="Times New Roman" panose="02020603050405020304" pitchFamily="18" charset="0"/>
                <a:cs typeface="Times New Roman" panose="02020603050405020304" pitchFamily="18" charset="0"/>
              </a:rPr>
            </a:b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830175"/>
            <a:ext cx="10515600" cy="4258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solidFill>
                  <a:schemeClr val="tx1"/>
                </a:solidFill>
                <a:latin typeface="Times New Roman" panose="02020603050405020304" pitchFamily="18" charset="0"/>
                <a:cs typeface="Times New Roman" panose="02020603050405020304" pitchFamily="18" charset="0"/>
              </a:rPr>
              <a:t>Typically, this is documented on an organization chart which shows the departments and how they are further subdivided, the reporting lines and the staff that work in the various areas.</a:t>
            </a:r>
            <a:br>
              <a:rPr lang="en-US" sz="2800" dirty="0">
                <a:solidFill>
                  <a:schemeClr val="tx1"/>
                </a:solidFill>
                <a:latin typeface="Times New Roman" panose="02020603050405020304" pitchFamily="18" charset="0"/>
                <a:cs typeface="Times New Roman" panose="02020603050405020304" pitchFamily="18" charset="0"/>
              </a:rPr>
            </a:br>
            <a:r>
              <a:rPr lang="en-US" sz="2800" dirty="0">
                <a:solidFill>
                  <a:schemeClr val="tx1"/>
                </a:solidFill>
                <a:latin typeface="Times New Roman" panose="02020603050405020304" pitchFamily="18" charset="0"/>
                <a:cs typeface="Times New Roman" panose="02020603050405020304" pitchFamily="18" charset="0"/>
              </a:rPr>
              <a:t/>
            </a:r>
            <a:br>
              <a:rPr lang="en-US" sz="2800" dirty="0">
                <a:solidFill>
                  <a:schemeClr val="tx1"/>
                </a:solidFill>
                <a:latin typeface="Times New Roman" panose="02020603050405020304" pitchFamily="18" charset="0"/>
                <a:cs typeface="Times New Roman" panose="02020603050405020304" pitchFamily="18" charset="0"/>
              </a:rPr>
            </a:br>
            <a:r>
              <a:rPr lang="en-US" sz="2800" dirty="0">
                <a:solidFill>
                  <a:schemeClr val="tx1"/>
                </a:solidFill>
                <a:latin typeface="Times New Roman" panose="02020603050405020304" pitchFamily="18" charset="0"/>
                <a:cs typeface="Times New Roman" panose="02020603050405020304" pitchFamily="18" charset="0"/>
              </a:rPr>
              <a:t>Individual employees tend to identify with a particular function – ‘I work in IT’ – because that defines not just the job that they do but also their social group, attitudes and culture.</a:t>
            </a:r>
          </a:p>
        </p:txBody>
      </p:sp>
      <p:sp>
        <p:nvSpPr>
          <p:cNvPr id="8" name="Title 1"/>
          <p:cNvSpPr txBox="1">
            <a:spLocks/>
          </p:cNvSpPr>
          <p:nvPr/>
        </p:nvSpPr>
        <p:spPr>
          <a:xfrm>
            <a:off x="765840" y="89997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1. Organizational Context</a:t>
            </a:r>
          </a:p>
        </p:txBody>
      </p:sp>
    </p:spTree>
    <p:extLst>
      <p:ext uri="{BB962C8B-B14F-4D97-AF65-F5344CB8AC3E}">
        <p14:creationId xmlns:p14="http://schemas.microsoft.com/office/powerpoint/2010/main" val="22073575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65840" y="89997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1. Organizational Context</a:t>
            </a:r>
          </a:p>
        </p:txBody>
      </p:sp>
      <p:pic>
        <p:nvPicPr>
          <p:cNvPr id="10" name="Content Placeholder 3"/>
          <p:cNvPicPr>
            <a:picLocks noChangeAspect="1"/>
          </p:cNvPicPr>
          <p:nvPr/>
        </p:nvPicPr>
        <p:blipFill>
          <a:blip r:embed="rId4"/>
          <a:stretch>
            <a:fillRect/>
          </a:stretch>
        </p:blipFill>
        <p:spPr>
          <a:xfrm>
            <a:off x="765840" y="1913860"/>
            <a:ext cx="10664160" cy="4207540"/>
          </a:xfrm>
          <a:prstGeom prst="rect">
            <a:avLst/>
          </a:prstGeom>
        </p:spPr>
      </p:pic>
    </p:spTree>
    <p:extLst>
      <p:ext uri="{BB962C8B-B14F-4D97-AF65-F5344CB8AC3E}">
        <p14:creationId xmlns:p14="http://schemas.microsoft.com/office/powerpoint/2010/main" val="1616932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432809"/>
            <a:ext cx="10812720" cy="4967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583428"/>
            <a:ext cx="10515600" cy="4817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latin typeface="Times New Roman" panose="02020603050405020304" pitchFamily="18" charset="0"/>
                <a:cs typeface="Times New Roman" panose="02020603050405020304" pitchFamily="18" charset="0"/>
              </a:rPr>
              <a:t>The functional view of an organization is very useful for the internal management and staff to see how the organization is structured and where they fit within it. However, there are some limitations with this view.</a:t>
            </a:r>
          </a:p>
          <a:p>
            <a:pPr marL="0" indent="0">
              <a:buNone/>
            </a:pPr>
            <a:r>
              <a:rPr lang="en-US" sz="2000" dirty="0">
                <a:latin typeface="Times New Roman" panose="02020603050405020304" pitchFamily="18" charset="0"/>
                <a:cs typeface="Times New Roman" panose="02020603050405020304" pitchFamily="18" charset="0"/>
              </a:rPr>
              <a:t>The functional view of an organization is very useful for the internal management and staff to see how the organization is structured and where they fit within it.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 is predominantly internally oriented, concentrating on the structure of the organization and the internal reporting lines, aspects that are usually of little interest to the organization’s customers.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functional view is also ‘static’ as it does not show what the business does over time in order to react to an event such as a customer requesting a service.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static nature of the functional view contrasts sharply with the process view.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people carrying out the tasks within a process could well belong to several different functions and may need to pass information or products across functional boundaries.</a:t>
            </a:r>
          </a:p>
        </p:txBody>
      </p:sp>
      <p:sp>
        <p:nvSpPr>
          <p:cNvPr id="8" name="Title 1"/>
          <p:cNvSpPr txBox="1">
            <a:spLocks/>
          </p:cNvSpPr>
          <p:nvPr/>
        </p:nvSpPr>
        <p:spPr>
          <a:xfrm>
            <a:off x="765840" y="65028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1. Organizational Context</a:t>
            </a:r>
          </a:p>
        </p:txBody>
      </p:sp>
    </p:spTree>
    <p:extLst>
      <p:ext uri="{BB962C8B-B14F-4D97-AF65-F5344CB8AC3E}">
        <p14:creationId xmlns:p14="http://schemas.microsoft.com/office/powerpoint/2010/main" val="163167903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830175"/>
            <a:ext cx="10515600" cy="4258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The static nature of the functional view contrasts sharply with the process view.  The people carrying out the tasks within a process could well belong to several different functions and may need to pass information or products across functional boundaries.</a:t>
            </a:r>
          </a:p>
          <a:p>
            <a:r>
              <a:rPr lang="en-US" sz="2400" dirty="0">
                <a:latin typeface="Times New Roman" panose="02020603050405020304" pitchFamily="18" charset="0"/>
                <a:cs typeface="Times New Roman" panose="02020603050405020304" pitchFamily="18" charset="0"/>
              </a:rPr>
              <a:t>a customer may first tell a salesperson the details of an order; </a:t>
            </a:r>
          </a:p>
          <a:p>
            <a:r>
              <a:rPr lang="en-US" sz="2400" dirty="0">
                <a:latin typeface="Times New Roman" panose="02020603050405020304" pitchFamily="18" charset="0"/>
                <a:cs typeface="Times New Roman" panose="02020603050405020304" pitchFamily="18" charset="0"/>
              </a:rPr>
              <a:t>the order is then passed onto warehouse staff to physically make up the order; </a:t>
            </a:r>
          </a:p>
          <a:p>
            <a:r>
              <a:rPr lang="en-US" sz="2400" dirty="0">
                <a:latin typeface="Times New Roman" panose="02020603050405020304" pitchFamily="18" charset="0"/>
                <a:cs typeface="Times New Roman" panose="02020603050405020304" pitchFamily="18" charset="0"/>
              </a:rPr>
              <a:t>next, it is collected by logistics staff; </a:t>
            </a:r>
          </a:p>
          <a:p>
            <a:r>
              <a:rPr lang="en-US" sz="2400" dirty="0">
                <a:latin typeface="Times New Roman" panose="02020603050405020304" pitchFamily="18" charset="0"/>
                <a:cs typeface="Times New Roman" panose="02020603050405020304" pitchFamily="18" charset="0"/>
              </a:rPr>
              <a:t>the goods are then delivered to the customer. </a:t>
            </a:r>
          </a:p>
          <a:p>
            <a:pPr marL="0" indent="0">
              <a:buNone/>
            </a:pPr>
            <a:r>
              <a:rPr lang="en-US" sz="2400" dirty="0">
                <a:latin typeface="Times New Roman" panose="02020603050405020304" pitchFamily="18" charset="0"/>
                <a:cs typeface="Times New Roman" panose="02020603050405020304" pitchFamily="18" charset="0"/>
              </a:rPr>
              <a:t>The process view emphasizes the need for cooperation between all the participants if the desired level of customer service is to be achieved. Thinking of the organization as separate, autonomous departments may erect barriers and create operational difficulties that a more joined-up approach can overcome.</a:t>
            </a:r>
          </a:p>
        </p:txBody>
      </p:sp>
      <p:sp>
        <p:nvSpPr>
          <p:cNvPr id="8" name="Title 1"/>
          <p:cNvSpPr txBox="1">
            <a:spLocks/>
          </p:cNvSpPr>
          <p:nvPr/>
        </p:nvSpPr>
        <p:spPr>
          <a:xfrm>
            <a:off x="765840" y="89997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1. Organizational Context</a:t>
            </a:r>
          </a:p>
        </p:txBody>
      </p:sp>
    </p:spTree>
    <p:extLst>
      <p:ext uri="{BB962C8B-B14F-4D97-AF65-F5344CB8AC3E}">
        <p14:creationId xmlns:p14="http://schemas.microsoft.com/office/powerpoint/2010/main" val="24090066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63127"/>
            <a:ext cx="6330331" cy="40592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solidFill>
                  <a:schemeClr val="bg1"/>
                </a:solidFill>
                <a:latin typeface="Times New Roman" panose="02020603050405020304" pitchFamily="18" charset="0"/>
                <a:cs typeface="Times New Roman" panose="02020603050405020304" pitchFamily="18" charset="0"/>
              </a:rPr>
              <a:t>Paul Harmon (2007) developed the organization model that provides an alternative view of an organization, providing a representation of both the internal processes and the external world with which the organization operates </a:t>
            </a:r>
            <a:r>
              <a:rPr lang="en-US" sz="2400" b="1" i="1" dirty="0">
                <a:solidFill>
                  <a:schemeClr val="bg1"/>
                </a:solidFill>
                <a:latin typeface="Times New Roman" panose="02020603050405020304" pitchFamily="18" charset="0"/>
                <a:cs typeface="Times New Roman" panose="02020603050405020304" pitchFamily="18" charset="0"/>
              </a:rPr>
              <a:t>(Figure 7.2). </a:t>
            </a:r>
            <a:r>
              <a:rPr lang="en-US" sz="2400" dirty="0">
                <a:solidFill>
                  <a:schemeClr val="bg1"/>
                </a:solidFill>
                <a:latin typeface="Times New Roman" panose="02020603050405020304" pitchFamily="18" charset="0"/>
                <a:cs typeface="Times New Roman" panose="02020603050405020304" pitchFamily="18" charset="0"/>
              </a:rPr>
              <a:t>The model is often developed in two stages: firstly, the external factors that influence the organization are considered and then the internal business process is analyzed.</a:t>
            </a:r>
          </a:p>
        </p:txBody>
      </p:sp>
      <p:sp>
        <p:nvSpPr>
          <p:cNvPr id="13" name="Title 1"/>
          <p:cNvSpPr txBox="1">
            <a:spLocks/>
          </p:cNvSpPr>
          <p:nvPr/>
        </p:nvSpPr>
        <p:spPr>
          <a:xfrm>
            <a:off x="4447309" y="1092831"/>
            <a:ext cx="77446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Times New Roman" panose="02020603050405020304" pitchFamily="18" charset="0"/>
                <a:cs typeface="Times New Roman" panose="02020603050405020304" pitchFamily="18" charset="0"/>
              </a:rPr>
              <a:t>2. An Alternative View of an Organization</a:t>
            </a:r>
          </a:p>
        </p:txBody>
      </p:sp>
    </p:spTree>
    <p:extLst>
      <p:ext uri="{BB962C8B-B14F-4D97-AF65-F5344CB8AC3E}">
        <p14:creationId xmlns:p14="http://schemas.microsoft.com/office/powerpoint/2010/main" val="2432242596"/>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765840" y="967043"/>
            <a:ext cx="1022822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2. An Alternative View of an Organization</a:t>
            </a:r>
          </a:p>
        </p:txBody>
      </p:sp>
      <p:pic>
        <p:nvPicPr>
          <p:cNvPr id="10" name="Content Placeholder 3"/>
          <p:cNvPicPr>
            <a:picLocks noChangeAspect="1"/>
          </p:cNvPicPr>
          <p:nvPr/>
        </p:nvPicPr>
        <p:blipFill>
          <a:blip r:embed="rId4"/>
          <a:stretch>
            <a:fillRect/>
          </a:stretch>
        </p:blipFill>
        <p:spPr>
          <a:xfrm>
            <a:off x="765840" y="1844298"/>
            <a:ext cx="10228225" cy="4556467"/>
          </a:xfrm>
          <a:prstGeom prst="rect">
            <a:avLst/>
          </a:prstGeom>
        </p:spPr>
      </p:pic>
    </p:spTree>
    <p:extLst>
      <p:ext uri="{BB962C8B-B14F-4D97-AF65-F5344CB8AC3E}">
        <p14:creationId xmlns:p14="http://schemas.microsoft.com/office/powerpoint/2010/main" val="142716712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6567" y="1613154"/>
            <a:ext cx="11270511" cy="4787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446567" y="1830174"/>
            <a:ext cx="10834873" cy="45705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300" dirty="0">
                <a:latin typeface="Times New Roman" panose="02020603050405020304" pitchFamily="18" charset="0"/>
                <a:cs typeface="Times New Roman" panose="02020603050405020304" pitchFamily="18" charset="0"/>
              </a:rPr>
              <a:t>The four areas shown outside the organization in </a:t>
            </a:r>
            <a:r>
              <a:rPr lang="en-US" sz="2300" b="1" i="1" dirty="0">
                <a:latin typeface="Times New Roman" panose="02020603050405020304" pitchFamily="18" charset="0"/>
                <a:cs typeface="Times New Roman" panose="02020603050405020304" pitchFamily="18" charset="0"/>
              </a:rPr>
              <a:t>Figure 7.2 </a:t>
            </a:r>
            <a:r>
              <a:rPr lang="en-US" sz="2300" dirty="0">
                <a:latin typeface="Times New Roman" panose="02020603050405020304" pitchFamily="18" charset="0"/>
                <a:cs typeface="Times New Roman" panose="02020603050405020304" pitchFamily="18" charset="0"/>
              </a:rPr>
              <a:t>highlight those aspects of the external environment that need to be considered; they define the context in which the organization operates. These four areas are:</a:t>
            </a:r>
          </a:p>
          <a:p>
            <a:pPr marL="342900" indent="-342900" algn="jus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suppliers of the resources required by the business processes. This covers not only the supply of physical materials but also external suppliers of finance, people and ideas. </a:t>
            </a:r>
          </a:p>
          <a:p>
            <a:pPr marL="342900" indent="-342900" algn="jus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beneficiaries from the organization. While we always include the customers who purchase the products and services within this group, it is also important to take a broader view and include other types of customer</a:t>
            </a:r>
            <a:r>
              <a:rPr lang="en-US" sz="2300" dirty="0" smtClean="0">
                <a:latin typeface="Times New Roman" panose="02020603050405020304" pitchFamily="18" charset="0"/>
                <a:cs typeface="Times New Roman" panose="02020603050405020304" pitchFamily="18" charset="0"/>
              </a:rPr>
              <a:t>. For </a:t>
            </a:r>
            <a:r>
              <a:rPr lang="en-US" sz="2300" dirty="0">
                <a:latin typeface="Times New Roman" panose="02020603050405020304" pitchFamily="18" charset="0"/>
                <a:cs typeface="Times New Roman" panose="02020603050405020304" pitchFamily="18" charset="0"/>
              </a:rPr>
              <a:t>each group of beneficiaries, we need to know the outcomes that they would like the organization to deliver</a:t>
            </a:r>
            <a:r>
              <a:rPr lang="en-US" sz="2300" dirty="0" smtClean="0">
                <a:latin typeface="Times New Roman" panose="02020603050405020304" pitchFamily="18" charset="0"/>
                <a:cs typeface="Times New Roman" panose="02020603050405020304" pitchFamily="18" charset="0"/>
              </a:rPr>
              <a:t>. These </a:t>
            </a:r>
            <a:r>
              <a:rPr lang="en-US" sz="2300" dirty="0">
                <a:latin typeface="Times New Roman" panose="02020603050405020304" pitchFamily="18" charset="0"/>
                <a:cs typeface="Times New Roman" panose="02020603050405020304" pitchFamily="18" charset="0"/>
              </a:rPr>
              <a:t>outcomes are often in conflict with each other; where customers would like prices to be as low as possible, shareholders would like to have high dividends which they may see resulting from higher prices.</a:t>
            </a:r>
          </a:p>
        </p:txBody>
      </p:sp>
      <p:sp>
        <p:nvSpPr>
          <p:cNvPr id="8" name="Title 1"/>
          <p:cNvSpPr txBox="1">
            <a:spLocks/>
          </p:cNvSpPr>
          <p:nvPr/>
        </p:nvSpPr>
        <p:spPr>
          <a:xfrm>
            <a:off x="765840" y="894704"/>
            <a:ext cx="1022822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2. An Alternative View of an Organization</a:t>
            </a:r>
          </a:p>
        </p:txBody>
      </p:sp>
    </p:spTree>
    <p:extLst>
      <p:ext uri="{BB962C8B-B14F-4D97-AF65-F5344CB8AC3E}">
        <p14:creationId xmlns:p14="http://schemas.microsoft.com/office/powerpoint/2010/main" val="20818993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830175"/>
            <a:ext cx="10515600" cy="457059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The competitors operating within the same industry or business domain. Traditionally, this is interpreted to mean other organizations with whom we are competing in specific markets</a:t>
            </a:r>
            <a:r>
              <a:rPr lang="en-US" sz="2800" dirty="0" smtClean="0">
                <a:latin typeface="Times New Roman" panose="02020603050405020304" pitchFamily="18" charset="0"/>
                <a:cs typeface="Times New Roman" panose="02020603050405020304" pitchFamily="18" charset="0"/>
              </a:rPr>
              <a:t>. In </a:t>
            </a:r>
            <a:r>
              <a:rPr lang="en-US" sz="2800" dirty="0">
                <a:latin typeface="Times New Roman" panose="02020603050405020304" pitchFamily="18" charset="0"/>
                <a:cs typeface="Times New Roman" panose="02020603050405020304" pitchFamily="18" charset="0"/>
              </a:rPr>
              <a:t>the organizational model, we extend the concept further by including those organizations that we are competing with for the supply of finance, services, skilled staff and ideas, as well as those who compete with us for customers.</a:t>
            </a:r>
          </a:p>
          <a:p>
            <a:pPr algn="just"/>
            <a:r>
              <a:rPr lang="en-US" sz="2800" dirty="0">
                <a:latin typeface="Times New Roman" panose="02020603050405020304" pitchFamily="18" charset="0"/>
                <a:cs typeface="Times New Roman" panose="02020603050405020304" pitchFamily="18" charset="0"/>
              </a:rPr>
              <a:t>The generic factors that may affect the organization such as changing regulation, economics or green issues. These are the type of factors covered by a PESTLE (political, economic, socio-cultural, technological, legal and environmental) analysis </a:t>
            </a:r>
          </a:p>
        </p:txBody>
      </p:sp>
      <p:sp>
        <p:nvSpPr>
          <p:cNvPr id="8" name="Title 1"/>
          <p:cNvSpPr txBox="1">
            <a:spLocks/>
          </p:cNvSpPr>
          <p:nvPr/>
        </p:nvSpPr>
        <p:spPr>
          <a:xfrm>
            <a:off x="765840" y="967043"/>
            <a:ext cx="1022822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2. An Alternative View of an Organization</a:t>
            </a: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404037" y="1685493"/>
            <a:ext cx="11270512" cy="47152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Analyzing </a:t>
            </a:r>
            <a:r>
              <a:rPr lang="en-US" sz="2000" dirty="0">
                <a:latin typeface="Times New Roman" panose="02020603050405020304" pitchFamily="18" charset="0"/>
                <a:cs typeface="Times New Roman" panose="02020603050405020304" pitchFamily="18" charset="0"/>
              </a:rPr>
              <a:t>the external context on the organization model encourages the business analyst to think carefully about the context for the organization. For example:</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resources does it require to operate? Are these plentiful or are they in short supply? Against whom are we competing for scarce resources?</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are the major competitors for the purchasing customers? What do their processes offer and can we improve on this?</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factors in the external environment that condition or constrain how we can operate?</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are owners of the organization that we need to satisfy? This is not always an easy question to answer, for example in the case of a state school: Is it the governors? The local education authority? Central government? We may need to consider all of them.</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exactly are our customers? What do they require from us? How demanding are they? What are their value expectations?</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organization’s business processes need to operate within this external environment. If we are carrying out a business process improvement project, it is important to understand the business context as this will help us determine the changes that will deliver business success.</a:t>
            </a:r>
          </a:p>
        </p:txBody>
      </p:sp>
      <p:sp>
        <p:nvSpPr>
          <p:cNvPr id="8" name="Title 1"/>
          <p:cNvSpPr txBox="1">
            <a:spLocks/>
          </p:cNvSpPr>
          <p:nvPr/>
        </p:nvSpPr>
        <p:spPr>
          <a:xfrm>
            <a:off x="765840" y="967043"/>
            <a:ext cx="1022822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2. An Alternative View of an Organization</a:t>
            </a:r>
          </a:p>
        </p:txBody>
      </p:sp>
    </p:spTree>
    <p:extLst>
      <p:ext uri="{BB962C8B-B14F-4D97-AF65-F5344CB8AC3E}">
        <p14:creationId xmlns:p14="http://schemas.microsoft.com/office/powerpoint/2010/main" val="411834039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2050494"/>
            <a:ext cx="6641507" cy="38718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100" dirty="0">
                <a:solidFill>
                  <a:schemeClr val="bg1"/>
                </a:solidFill>
                <a:latin typeface="Times New Roman" panose="02020603050405020304" pitchFamily="18" charset="0"/>
                <a:cs typeface="Times New Roman" panose="02020603050405020304" pitchFamily="18" charset="0"/>
              </a:rPr>
              <a:t>Now that we have understood the circumstances in which the business operates, we can turn our attention to what the business does when reacting to the external environment.</a:t>
            </a:r>
          </a:p>
          <a:p>
            <a:pPr marL="0" indent="0" algn="just">
              <a:buNone/>
            </a:pPr>
            <a:r>
              <a:rPr lang="en-US" sz="2100" dirty="0">
                <a:solidFill>
                  <a:schemeClr val="bg1"/>
                </a:solidFill>
                <a:latin typeface="Times New Roman" panose="02020603050405020304" pitchFamily="18" charset="0"/>
                <a:cs typeface="Times New Roman" panose="02020603050405020304" pitchFamily="18" charset="0"/>
              </a:rPr>
              <a:t>Bearing in mind that the organization model is a high-level view of the processes that operate across the entire business, we need to show the end-to-end set of processes that convert the inputs from the suppliers to the outputs for the customers</a:t>
            </a:r>
            <a:r>
              <a:rPr lang="en-US" sz="21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2100" dirty="0">
                <a:solidFill>
                  <a:schemeClr val="bg1"/>
                </a:solidFill>
                <a:latin typeface="Times New Roman" panose="02020603050405020304" pitchFamily="18" charset="0"/>
                <a:cs typeface="Times New Roman" panose="02020603050405020304" pitchFamily="18" charset="0"/>
              </a:rPr>
              <a:t/>
            </a:r>
            <a:br>
              <a:rPr lang="en-US" sz="2100" dirty="0">
                <a:solidFill>
                  <a:schemeClr val="bg1"/>
                </a:solidFill>
                <a:latin typeface="Times New Roman" panose="02020603050405020304" pitchFamily="18" charset="0"/>
                <a:cs typeface="Times New Roman" panose="02020603050405020304" pitchFamily="18" charset="0"/>
              </a:rPr>
            </a:br>
            <a:r>
              <a:rPr lang="en-US" sz="2100" dirty="0">
                <a:solidFill>
                  <a:schemeClr val="bg1"/>
                </a:solidFill>
                <a:latin typeface="Times New Roman" panose="02020603050405020304" pitchFamily="18" charset="0"/>
                <a:cs typeface="Times New Roman" panose="02020603050405020304" pitchFamily="18" charset="0"/>
              </a:rPr>
              <a:t>However, it is helpful to think about an overview framework such as that shown in Figure 7.3 or Porter’s value chain (</a:t>
            </a:r>
            <a:r>
              <a:rPr lang="en-US" sz="2100" b="1" i="1" dirty="0">
                <a:solidFill>
                  <a:schemeClr val="bg1"/>
                </a:solidFill>
                <a:latin typeface="Times New Roman" panose="02020603050405020304" pitchFamily="18" charset="0"/>
                <a:cs typeface="Times New Roman" panose="02020603050405020304" pitchFamily="18" charset="0"/>
              </a:rPr>
              <a:t>Figure 7.6</a:t>
            </a:r>
            <a:r>
              <a:rPr lang="en-US" sz="2100" b="1" i="1" dirty="0" smtClean="0">
                <a:solidFill>
                  <a:schemeClr val="bg1"/>
                </a:solidFill>
                <a:latin typeface="Times New Roman" panose="02020603050405020304" pitchFamily="18" charset="0"/>
                <a:cs typeface="Times New Roman" panose="02020603050405020304" pitchFamily="18" charset="0"/>
              </a:rPr>
              <a:t>).</a:t>
            </a:r>
          </a:p>
        </p:txBody>
      </p:sp>
      <p:sp>
        <p:nvSpPr>
          <p:cNvPr id="13" name="Title 1"/>
          <p:cNvSpPr txBox="1">
            <a:spLocks/>
          </p:cNvSpPr>
          <p:nvPr/>
        </p:nvSpPr>
        <p:spPr>
          <a:xfrm>
            <a:off x="3585266" y="853620"/>
            <a:ext cx="743351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spTree>
    <p:extLst>
      <p:ext uri="{BB962C8B-B14F-4D97-AF65-F5344CB8AC3E}">
        <p14:creationId xmlns:p14="http://schemas.microsoft.com/office/powerpoint/2010/main" val="2373957610"/>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2050494"/>
            <a:ext cx="6641507" cy="38718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smtClean="0">
                <a:solidFill>
                  <a:schemeClr val="bg1"/>
                </a:solidFill>
                <a:latin typeface="Times New Roman" panose="02020603050405020304" pitchFamily="18" charset="0"/>
                <a:cs typeface="Times New Roman" panose="02020603050405020304" pitchFamily="18" charset="0"/>
              </a:rPr>
              <a:t>An </a:t>
            </a:r>
            <a:r>
              <a:rPr lang="en-US" sz="2400" dirty="0">
                <a:solidFill>
                  <a:schemeClr val="bg1"/>
                </a:solidFill>
                <a:latin typeface="Times New Roman" panose="02020603050405020304" pitchFamily="18" charset="0"/>
                <a:cs typeface="Times New Roman" panose="02020603050405020304" pitchFamily="18" charset="0"/>
              </a:rPr>
              <a:t>organizational business process map is formed from a high-level set of activities carried out in order to deliver benefit or value to the customers</a:t>
            </a:r>
            <a:r>
              <a:rPr lang="en-US" sz="24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2400" dirty="0">
                <a:solidFill>
                  <a:schemeClr val="bg1"/>
                </a:solidFill>
                <a:latin typeface="Times New Roman" panose="02020603050405020304" pitchFamily="18" charset="0"/>
                <a:cs typeface="Times New Roman" panose="02020603050405020304" pitchFamily="18" charset="0"/>
              </a:rPr>
              <a:t/>
            </a:r>
            <a:br>
              <a:rPr lang="en-US" sz="2400" dirty="0">
                <a:solidFill>
                  <a:schemeClr val="bg1"/>
                </a:solidFill>
                <a:latin typeface="Times New Roman" panose="02020603050405020304" pitchFamily="18" charset="0"/>
                <a:cs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When building business process models, we can begin by producing a business process map that reflects the structure shown in </a:t>
            </a:r>
            <a:r>
              <a:rPr lang="en-US" sz="2400" b="1" i="1" dirty="0">
                <a:solidFill>
                  <a:schemeClr val="bg1"/>
                </a:solidFill>
                <a:latin typeface="Times New Roman" panose="02020603050405020304" pitchFamily="18" charset="0"/>
                <a:cs typeface="Times New Roman" panose="02020603050405020304" pitchFamily="18" charset="0"/>
              </a:rPr>
              <a:t>Figure 7.3.</a:t>
            </a:r>
          </a:p>
        </p:txBody>
      </p:sp>
      <p:sp>
        <p:nvSpPr>
          <p:cNvPr id="13" name="Title 1"/>
          <p:cNvSpPr txBox="1">
            <a:spLocks/>
          </p:cNvSpPr>
          <p:nvPr/>
        </p:nvSpPr>
        <p:spPr>
          <a:xfrm>
            <a:off x="3585266" y="853619"/>
            <a:ext cx="7433515" cy="11968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spTree>
    <p:extLst>
      <p:ext uri="{BB962C8B-B14F-4D97-AF65-F5344CB8AC3E}">
        <p14:creationId xmlns:p14="http://schemas.microsoft.com/office/powerpoint/2010/main" val="2020155033"/>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pic>
        <p:nvPicPr>
          <p:cNvPr id="10" name="Content Placeholder 3"/>
          <p:cNvPicPr>
            <a:picLocks noChangeAspect="1"/>
          </p:cNvPicPr>
          <p:nvPr/>
        </p:nvPicPr>
        <p:blipFill>
          <a:blip r:embed="rId4"/>
          <a:stretch>
            <a:fillRect/>
          </a:stretch>
        </p:blipFill>
        <p:spPr>
          <a:xfrm>
            <a:off x="559981" y="1815561"/>
            <a:ext cx="10200168" cy="2035062"/>
          </a:xfrm>
          <a:prstGeom prst="rect">
            <a:avLst/>
          </a:prstGeom>
        </p:spPr>
      </p:pic>
      <p:sp>
        <p:nvSpPr>
          <p:cNvPr id="2" name="Rectangle 1"/>
          <p:cNvSpPr/>
          <p:nvPr/>
        </p:nvSpPr>
        <p:spPr>
          <a:xfrm>
            <a:off x="559981" y="4162652"/>
            <a:ext cx="10923182" cy="1938992"/>
          </a:xfrm>
          <a:prstGeom prst="rect">
            <a:avLst/>
          </a:prstGeom>
        </p:spPr>
        <p:txBody>
          <a:bodyPr wrap="square">
            <a:spAutoFit/>
          </a:bodyPr>
          <a:lstStyle/>
          <a:p>
            <a:pPr algn="just"/>
            <a:r>
              <a:rPr lang="en-US" sz="2400" dirty="0">
                <a:solidFill>
                  <a:srgbClr val="221E1F"/>
                </a:solidFill>
                <a:latin typeface="Times New Roman" panose="02020603050405020304" pitchFamily="18" charset="0"/>
                <a:cs typeface="Times New Roman" panose="02020603050405020304" pitchFamily="18" charset="0"/>
              </a:rPr>
              <a:t>It is useful to distinguish between process maps and business process models. Process maps show sets of related processes, and their interactions, in a single diagram. Each process set is shown as a box and the arrows between them show their interdependencies. Business process models show a more detailed view of each of the processes within a higher level set.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4887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pic>
        <p:nvPicPr>
          <p:cNvPr id="8" name="Content Placeholder 3"/>
          <p:cNvPicPr>
            <a:picLocks noChangeAspect="1"/>
          </p:cNvPicPr>
          <p:nvPr/>
        </p:nvPicPr>
        <p:blipFill>
          <a:blip r:embed="rId4"/>
          <a:stretch>
            <a:fillRect/>
          </a:stretch>
        </p:blipFill>
        <p:spPr>
          <a:xfrm>
            <a:off x="585563" y="1854947"/>
            <a:ext cx="10833803" cy="2249220"/>
          </a:xfrm>
          <a:prstGeom prst="rect">
            <a:avLst/>
          </a:prstGeom>
        </p:spPr>
      </p:pic>
      <p:sp>
        <p:nvSpPr>
          <p:cNvPr id="9" name="Rectangle 8"/>
          <p:cNvSpPr/>
          <p:nvPr/>
        </p:nvSpPr>
        <p:spPr>
          <a:xfrm>
            <a:off x="585563" y="4210492"/>
            <a:ext cx="10833803" cy="1938992"/>
          </a:xfrm>
          <a:prstGeom prst="rect">
            <a:avLst/>
          </a:prstGeom>
        </p:spPr>
        <p:txBody>
          <a:bodyPr wrap="square">
            <a:spAutoFit/>
          </a:bodyPr>
          <a:lstStyle/>
          <a:p>
            <a:pPr algn="just"/>
            <a:r>
              <a:rPr lang="en-US" sz="2000" dirty="0">
                <a:solidFill>
                  <a:srgbClr val="221E1F"/>
                </a:solidFill>
                <a:latin typeface="Times New Roman" panose="02020603050405020304" pitchFamily="18" charset="0"/>
                <a:cs typeface="Times New Roman" panose="02020603050405020304" pitchFamily="18" charset="0"/>
              </a:rPr>
              <a:t>It is useful to begin by considering:</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the </a:t>
            </a:r>
            <a:r>
              <a:rPr lang="en-US" sz="2000" dirty="0">
                <a:solidFill>
                  <a:srgbClr val="221E1F"/>
                </a:solidFill>
                <a:latin typeface="Times New Roman" panose="02020603050405020304" pitchFamily="18" charset="0"/>
                <a:cs typeface="Times New Roman" panose="02020603050405020304" pitchFamily="18" charset="0"/>
              </a:rPr>
              <a:t>core operation at the heart of the entire process, for example, taking bookings or selling goods;</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the </a:t>
            </a:r>
            <a:r>
              <a:rPr lang="en-US" sz="2000" dirty="0">
                <a:solidFill>
                  <a:srgbClr val="221E1F"/>
                </a:solidFill>
                <a:latin typeface="Times New Roman" panose="02020603050405020304" pitchFamily="18" charset="0"/>
                <a:cs typeface="Times New Roman" panose="02020603050405020304" pitchFamily="18" charset="0"/>
              </a:rPr>
              <a:t>processes that provide input to the core process, for example, scheduling events or making goods;</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the </a:t>
            </a:r>
            <a:r>
              <a:rPr lang="en-US" sz="2000" dirty="0">
                <a:solidFill>
                  <a:srgbClr val="221E1F"/>
                </a:solidFill>
                <a:latin typeface="Times New Roman" panose="02020603050405020304" pitchFamily="18" charset="0"/>
                <a:cs typeface="Times New Roman" panose="02020603050405020304" pitchFamily="18" charset="0"/>
              </a:rPr>
              <a:t>processes concerned with delivering products or services to the customer, for example, issuing event confirmation or delivering goods;</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any </a:t>
            </a:r>
            <a:r>
              <a:rPr lang="en-US" sz="2000" dirty="0">
                <a:solidFill>
                  <a:srgbClr val="221E1F"/>
                </a:solidFill>
                <a:latin typeface="Times New Roman" panose="02020603050405020304" pitchFamily="18" charset="0"/>
                <a:cs typeface="Times New Roman" panose="02020603050405020304" pitchFamily="18" charset="0"/>
              </a:rPr>
              <a:t>sales, marketing or customer service processes.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71916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pic>
        <p:nvPicPr>
          <p:cNvPr id="10" name="Content Placeholder 4"/>
          <p:cNvPicPr>
            <a:picLocks noChangeAspect="1"/>
          </p:cNvPicPr>
          <p:nvPr/>
        </p:nvPicPr>
        <p:blipFill>
          <a:blip r:embed="rId4"/>
          <a:stretch>
            <a:fillRect/>
          </a:stretch>
        </p:blipFill>
        <p:spPr>
          <a:xfrm>
            <a:off x="552893" y="2061275"/>
            <a:ext cx="10632558" cy="3637776"/>
          </a:xfrm>
          <a:prstGeom prst="rect">
            <a:avLst/>
          </a:prstGeom>
        </p:spPr>
      </p:pic>
    </p:spTree>
    <p:extLst>
      <p:ext uri="{BB962C8B-B14F-4D97-AF65-F5344CB8AC3E}">
        <p14:creationId xmlns:p14="http://schemas.microsoft.com/office/powerpoint/2010/main" val="31942036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sp>
        <p:nvSpPr>
          <p:cNvPr id="9" name="Rectangle 8"/>
          <p:cNvSpPr/>
          <p:nvPr/>
        </p:nvSpPr>
        <p:spPr>
          <a:xfrm>
            <a:off x="595423" y="1850064"/>
            <a:ext cx="10642417" cy="4154984"/>
          </a:xfrm>
          <a:prstGeom prst="rect">
            <a:avLst/>
          </a:prstGeom>
        </p:spPr>
        <p:txBody>
          <a:bodyPr wrap="square">
            <a:spAutoFit/>
          </a:bodyPr>
          <a:lstStyle/>
          <a:p>
            <a:pPr marL="0" indent="0" algn="just">
              <a:buNone/>
            </a:pPr>
            <a:r>
              <a:rPr lang="en-US" sz="2200" dirty="0">
                <a:latin typeface="Times New Roman" panose="02020603050405020304" pitchFamily="18" charset="0"/>
                <a:cs typeface="Times New Roman" panose="02020603050405020304" pitchFamily="18" charset="0"/>
              </a:rPr>
              <a:t>The overview process map is extremely useful when the analyst starts to model a particular process</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It helps to identify the boundaries of each process by showing where the process begins and where it ends</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If we consider the ‘Loan item’ process, the customer here is the borrower and the process objective is achieved when the borrower has successfully completed the loan transaction.</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Michael Porter’s value chain is a useful technique here because it helps us to structure our thinking and possibly identify areas of process that we may have missed. </a:t>
            </a:r>
            <a:r>
              <a:rPr lang="en-US" sz="2200" b="1" i="1" dirty="0">
                <a:latin typeface="Times New Roman" panose="02020603050405020304" pitchFamily="18" charset="0"/>
                <a:cs typeface="Times New Roman" panose="02020603050405020304" pitchFamily="18" charset="0"/>
              </a:rPr>
              <a:t>The generic value chain is shown in Figure 7.6. </a:t>
            </a:r>
          </a:p>
        </p:txBody>
      </p:sp>
    </p:spTree>
    <p:extLst>
      <p:ext uri="{BB962C8B-B14F-4D97-AF65-F5344CB8AC3E}">
        <p14:creationId xmlns:p14="http://schemas.microsoft.com/office/powerpoint/2010/main" val="113788934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pic>
        <p:nvPicPr>
          <p:cNvPr id="8" name="Content Placeholder 3"/>
          <p:cNvPicPr>
            <a:picLocks noChangeAspect="1"/>
          </p:cNvPicPr>
          <p:nvPr/>
        </p:nvPicPr>
        <p:blipFill>
          <a:blip r:embed="rId4"/>
          <a:stretch>
            <a:fillRect/>
          </a:stretch>
        </p:blipFill>
        <p:spPr>
          <a:xfrm>
            <a:off x="574158" y="1859795"/>
            <a:ext cx="10632557" cy="4370883"/>
          </a:xfrm>
          <a:prstGeom prst="rect">
            <a:avLst/>
          </a:prstGeom>
        </p:spPr>
      </p:pic>
    </p:spTree>
    <p:extLst>
      <p:ext uri="{BB962C8B-B14F-4D97-AF65-F5344CB8AC3E}">
        <p14:creationId xmlns:p14="http://schemas.microsoft.com/office/powerpoint/2010/main" val="9100674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sp>
        <p:nvSpPr>
          <p:cNvPr id="9" name="Rectangle 8"/>
          <p:cNvSpPr/>
          <p:nvPr/>
        </p:nvSpPr>
        <p:spPr>
          <a:xfrm>
            <a:off x="595423" y="1850064"/>
            <a:ext cx="10642417" cy="4401205"/>
          </a:xfrm>
          <a:prstGeom prst="rect">
            <a:avLst/>
          </a:prstGeom>
        </p:spPr>
        <p:txBody>
          <a:bodyPr wrap="square">
            <a:spAutoFit/>
          </a:bodyPr>
          <a:lstStyle/>
          <a:p>
            <a:pPr marL="0" indent="0" algn="just">
              <a:buNone/>
            </a:pPr>
            <a:r>
              <a:rPr lang="en-US" sz="2800" dirty="0">
                <a:latin typeface="Times New Roman" panose="02020603050405020304" pitchFamily="18" charset="0"/>
                <a:cs typeface="Times New Roman" panose="02020603050405020304" pitchFamily="18" charset="0"/>
              </a:rPr>
              <a:t>The value chain provides a means of Analyzing the activities performed by an organization. It identifies key areas of primary and support activity that will be required to deliver value to the organization’s customers and potentially differentiate the organization from its competitors. We can use the concept of a value chain to develop high-level process maps for the organization. </a:t>
            </a:r>
            <a:r>
              <a:rPr lang="en-US" sz="2800" b="1" i="1" dirty="0">
                <a:latin typeface="Times New Roman" panose="02020603050405020304" pitchFamily="18" charset="0"/>
                <a:cs typeface="Times New Roman" panose="02020603050405020304" pitchFamily="18" charset="0"/>
              </a:rPr>
              <a:t>Figure 7.7 </a:t>
            </a:r>
            <a:r>
              <a:rPr lang="en-US" sz="2800" dirty="0">
                <a:latin typeface="Times New Roman" panose="02020603050405020304" pitchFamily="18" charset="0"/>
                <a:cs typeface="Times New Roman" panose="02020603050405020304" pitchFamily="18" charset="0"/>
              </a:rPr>
              <a:t>identifies the value chain activities for a manufacturing organization using each of the primary activity sections of the value chain</a:t>
            </a:r>
            <a:r>
              <a:rPr lang="en-US" sz="2800" dirty="0" smtClean="0">
                <a:latin typeface="Times New Roman" panose="02020603050405020304" pitchFamily="18" charset="0"/>
                <a:cs typeface="Times New Roman" panose="02020603050405020304" pitchFamily="18" charset="0"/>
              </a:rPr>
              <a:t>.</a:t>
            </a:r>
          </a:p>
          <a:p>
            <a:pPr marL="0" indent="0" algn="just">
              <a:buNone/>
            </a:pPr>
            <a:endParaRPr lang="en-US" sz="2800" b="1" i="1" dirty="0">
              <a:latin typeface="Times New Roman" panose="02020603050405020304" pitchFamily="18" charset="0"/>
              <a:cs typeface="Times New Roman" panose="02020603050405020304" pitchFamily="18" charset="0"/>
            </a:endParaRPr>
          </a:p>
          <a:p>
            <a:pPr marL="0" indent="0" algn="just">
              <a:buNone/>
            </a:pPr>
            <a:endParaRPr lang="en-US" sz="2800" b="1" i="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46647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pic>
        <p:nvPicPr>
          <p:cNvPr id="9" name="Content Placeholder 4"/>
          <p:cNvPicPr>
            <a:picLocks noChangeAspect="1"/>
          </p:cNvPicPr>
          <p:nvPr/>
        </p:nvPicPr>
        <p:blipFill>
          <a:blip r:embed="rId4"/>
          <a:stretch>
            <a:fillRect/>
          </a:stretch>
        </p:blipFill>
        <p:spPr>
          <a:xfrm>
            <a:off x="616688" y="1919861"/>
            <a:ext cx="10823945" cy="4246535"/>
          </a:xfrm>
          <a:prstGeom prst="rect">
            <a:avLst/>
          </a:prstGeom>
        </p:spPr>
      </p:pic>
    </p:spTree>
    <p:extLst>
      <p:ext uri="{BB962C8B-B14F-4D97-AF65-F5344CB8AC3E}">
        <p14:creationId xmlns:p14="http://schemas.microsoft.com/office/powerpoint/2010/main" val="304643378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04037" y="1029289"/>
            <a:ext cx="10614744" cy="65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3. The Organizational View of Business Processes</a:t>
            </a:r>
          </a:p>
        </p:txBody>
      </p:sp>
      <p:sp>
        <p:nvSpPr>
          <p:cNvPr id="9" name="Rectangle 8"/>
          <p:cNvSpPr/>
          <p:nvPr/>
        </p:nvSpPr>
        <p:spPr>
          <a:xfrm>
            <a:off x="595423" y="1850064"/>
            <a:ext cx="10642417" cy="4401205"/>
          </a:xfrm>
          <a:prstGeom prst="rect">
            <a:avLst/>
          </a:prstGeom>
        </p:spPr>
        <p:txBody>
          <a:bodyPr wrap="square">
            <a:spAutoFit/>
          </a:bodyPr>
          <a:lstStyle/>
          <a:p>
            <a:pPr marL="0" indent="0" algn="just">
              <a:buNone/>
            </a:pPr>
            <a:r>
              <a:rPr lang="en-US" sz="2800" dirty="0">
                <a:latin typeface="Times New Roman" panose="02020603050405020304" pitchFamily="18" charset="0"/>
                <a:cs typeface="Times New Roman" panose="02020603050405020304" pitchFamily="18" charset="0"/>
              </a:rPr>
              <a:t>When using the value chain, it is usually easiest to start with the operations – the core activity of this value chain – and then consider the other areas</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Finally, the service activity involves providing support to customers presumably by answering queries and dealing with complaints</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While the value chain was originally applied in a manufacturing context, it is possible to apply it to service organizations although this usually involves combining the operations and outbound logistics areas.</a:t>
            </a:r>
            <a:endParaRPr lang="en-US" sz="28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902484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63127"/>
            <a:ext cx="6330331" cy="40592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bg1"/>
                </a:solidFill>
                <a:latin typeface="Times New Roman" panose="02020603050405020304" pitchFamily="18" charset="0"/>
                <a:cs typeface="Times New Roman" panose="02020603050405020304" pitchFamily="18" charset="0"/>
              </a:rPr>
              <a:t>The definition of the value chain assumes that we understand the customers who purchase our goods and know what products or services they want</a:t>
            </a:r>
            <a:r>
              <a:rPr lang="en-US" sz="24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2400" dirty="0">
                <a:solidFill>
                  <a:schemeClr val="bg1"/>
                </a:solidFill>
                <a:latin typeface="Times New Roman" panose="02020603050405020304" pitchFamily="18" charset="0"/>
                <a:cs typeface="Times New Roman" panose="02020603050405020304" pitchFamily="18" charset="0"/>
              </a:rPr>
              <a:t/>
            </a:r>
            <a:br>
              <a:rPr lang="en-US" sz="2400" dirty="0">
                <a:solidFill>
                  <a:schemeClr val="bg1"/>
                </a:solidFill>
                <a:latin typeface="Times New Roman" panose="02020603050405020304" pitchFamily="18" charset="0"/>
                <a:cs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Unfortunately, many organizations produce poor value propositions which are bland descriptions of their products rather than being closely aligned with the needs of their customers</a:t>
            </a:r>
            <a:r>
              <a:rPr lang="en-US" sz="2400" dirty="0" smtClean="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447309" y="926382"/>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4. Value Propositions</a:t>
            </a:r>
          </a:p>
        </p:txBody>
      </p:sp>
    </p:spTree>
    <p:extLst>
      <p:ext uri="{BB962C8B-B14F-4D97-AF65-F5344CB8AC3E}">
        <p14:creationId xmlns:p14="http://schemas.microsoft.com/office/powerpoint/2010/main" val="3633808675"/>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Rectangle 8"/>
          <p:cNvSpPr/>
          <p:nvPr/>
        </p:nvSpPr>
        <p:spPr>
          <a:xfrm>
            <a:off x="595423" y="1850064"/>
            <a:ext cx="10909005" cy="4401205"/>
          </a:xfrm>
          <a:prstGeom prst="rect">
            <a:avLst/>
          </a:prstGeom>
        </p:spPr>
        <p:txBody>
          <a:bodyPr wrap="square">
            <a:spAutoFit/>
          </a:bodyPr>
          <a:lstStyle/>
          <a:p>
            <a:pPr marL="0" indent="0" algn="just">
              <a:buNone/>
            </a:pPr>
            <a:r>
              <a:rPr lang="en-US" sz="2800" dirty="0">
                <a:latin typeface="Times New Roman" panose="02020603050405020304" pitchFamily="18" charset="0"/>
                <a:cs typeface="Times New Roman" panose="02020603050405020304" pitchFamily="18" charset="0"/>
              </a:rPr>
              <a:t>In order to overcome the problem of inappropriate value propositions, Kaplan and Norton (1992), the architects of the Balanced Scorecard, have identified the main attributes that make up successful value propositions. These are the drivers that lead to increased customer satisfaction, acquisition and retention. The proposition attributes cover three areas:</a:t>
            </a:r>
          </a:p>
          <a:p>
            <a:pPr algn="just"/>
            <a:r>
              <a:rPr lang="en-US" sz="2800" dirty="0">
                <a:latin typeface="Times New Roman" panose="02020603050405020304" pitchFamily="18" charset="0"/>
                <a:cs typeface="Times New Roman" panose="02020603050405020304" pitchFamily="18" charset="0"/>
              </a:rPr>
              <a:t>product/service attributes that define the product itself;</a:t>
            </a:r>
          </a:p>
          <a:p>
            <a:pPr algn="just"/>
            <a:r>
              <a:rPr lang="en-US" sz="2800" dirty="0">
                <a:latin typeface="Times New Roman" panose="02020603050405020304" pitchFamily="18" charset="0"/>
                <a:cs typeface="Times New Roman" panose="02020603050405020304" pitchFamily="18" charset="0"/>
              </a:rPr>
              <a:t>customer relationship aspects;</a:t>
            </a:r>
          </a:p>
          <a:p>
            <a:pPr algn="just"/>
            <a:r>
              <a:rPr lang="en-US" sz="2800" dirty="0">
                <a:latin typeface="Times New Roman" panose="02020603050405020304" pitchFamily="18" charset="0"/>
                <a:cs typeface="Times New Roman" panose="02020603050405020304" pitchFamily="18" charset="0"/>
              </a:rPr>
              <a:t>image and reputation aspects.</a:t>
            </a:r>
          </a:p>
          <a:p>
            <a:pPr algn="just"/>
            <a:r>
              <a:rPr lang="en-US" sz="2800" dirty="0">
                <a:latin typeface="Times New Roman" panose="02020603050405020304" pitchFamily="18" charset="0"/>
                <a:cs typeface="Times New Roman" panose="02020603050405020304" pitchFamily="18" charset="0"/>
              </a:rPr>
              <a:t>The elements of a value proposition are illustrated in </a:t>
            </a:r>
            <a:r>
              <a:rPr lang="en-US" sz="2800" b="1" i="1" dirty="0">
                <a:latin typeface="Times New Roman" panose="02020603050405020304" pitchFamily="18" charset="0"/>
                <a:cs typeface="Times New Roman" panose="02020603050405020304" pitchFamily="18" charset="0"/>
              </a:rPr>
              <a:t>Figure 7.8</a:t>
            </a:r>
            <a:r>
              <a:rPr lang="en-US" sz="2800" b="1" i="1" dirty="0" smtClean="0">
                <a:latin typeface="Times New Roman" panose="02020603050405020304" pitchFamily="18" charset="0"/>
                <a:cs typeface="Times New Roman" panose="02020603050405020304" pitchFamily="18" charset="0"/>
              </a:rPr>
              <a:t>.</a:t>
            </a:r>
          </a:p>
          <a:p>
            <a:pPr algn="just"/>
            <a:endParaRPr lang="en-US" sz="2800" b="1"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967044"/>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4. Value Propositions</a:t>
            </a:r>
          </a:p>
        </p:txBody>
      </p:sp>
    </p:spTree>
    <p:extLst>
      <p:ext uri="{BB962C8B-B14F-4D97-AF65-F5344CB8AC3E}">
        <p14:creationId xmlns:p14="http://schemas.microsoft.com/office/powerpoint/2010/main" val="140161992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967044"/>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4. Value Propositions</a:t>
            </a:r>
          </a:p>
        </p:txBody>
      </p:sp>
      <p:pic>
        <p:nvPicPr>
          <p:cNvPr id="7" name="Content Placeholder 3"/>
          <p:cNvPicPr>
            <a:picLocks noChangeAspect="1"/>
          </p:cNvPicPr>
          <p:nvPr/>
        </p:nvPicPr>
        <p:blipFill>
          <a:blip r:embed="rId4"/>
          <a:stretch>
            <a:fillRect/>
          </a:stretch>
        </p:blipFill>
        <p:spPr>
          <a:xfrm>
            <a:off x="595424" y="1779712"/>
            <a:ext cx="10717618" cy="2069274"/>
          </a:xfrm>
          <a:prstGeom prst="rect">
            <a:avLst/>
          </a:prstGeom>
        </p:spPr>
      </p:pic>
      <p:sp>
        <p:nvSpPr>
          <p:cNvPr id="11" name="Rectangle 10"/>
          <p:cNvSpPr/>
          <p:nvPr/>
        </p:nvSpPr>
        <p:spPr>
          <a:xfrm>
            <a:off x="404037" y="3848986"/>
            <a:ext cx="11100392" cy="2554545"/>
          </a:xfrm>
          <a:prstGeom prst="rect">
            <a:avLst/>
          </a:prstGeom>
        </p:spPr>
        <p:txBody>
          <a:bodyPr wrap="square">
            <a:spAutoFit/>
          </a:bodyPr>
          <a:lstStyle/>
          <a:p>
            <a:pPr algn="just"/>
            <a:r>
              <a:rPr lang="en-US" sz="2000" dirty="0">
                <a:solidFill>
                  <a:srgbClr val="221E1F"/>
                </a:solidFill>
                <a:latin typeface="Times New Roman" panose="02020603050405020304" pitchFamily="18" charset="0"/>
                <a:cs typeface="Times New Roman" panose="02020603050405020304" pitchFamily="18" charset="0"/>
              </a:rPr>
              <a:t>The product attributes are:</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Functionality </a:t>
            </a:r>
            <a:r>
              <a:rPr lang="en-US" sz="2000" dirty="0">
                <a:solidFill>
                  <a:srgbClr val="221E1F"/>
                </a:solidFill>
                <a:latin typeface="Times New Roman" panose="02020603050405020304" pitchFamily="18" charset="0"/>
                <a:cs typeface="Times New Roman" panose="02020603050405020304" pitchFamily="18" charset="0"/>
              </a:rPr>
              <a:t>– or what the product does.</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Price </a:t>
            </a:r>
            <a:r>
              <a:rPr lang="en-US" sz="2000" dirty="0">
                <a:solidFill>
                  <a:srgbClr val="221E1F"/>
                </a:solidFill>
                <a:latin typeface="Times New Roman" panose="02020603050405020304" pitchFamily="18" charset="0"/>
                <a:cs typeface="Times New Roman" panose="02020603050405020304" pitchFamily="18" charset="0"/>
              </a:rPr>
              <a:t>– what we charge for the product.</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Quality </a:t>
            </a:r>
            <a:r>
              <a:rPr lang="en-US" sz="2000" dirty="0">
                <a:solidFill>
                  <a:srgbClr val="221E1F"/>
                </a:solidFill>
                <a:latin typeface="Times New Roman" panose="02020603050405020304" pitchFamily="18" charset="0"/>
                <a:cs typeface="Times New Roman" panose="02020603050405020304" pitchFamily="18" charset="0"/>
              </a:rPr>
              <a:t>– or how well the product performs.</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Choice </a:t>
            </a:r>
            <a:r>
              <a:rPr lang="en-US" sz="2000" dirty="0">
                <a:solidFill>
                  <a:srgbClr val="221E1F"/>
                </a:solidFill>
                <a:latin typeface="Times New Roman" panose="02020603050405020304" pitchFamily="18" charset="0"/>
                <a:cs typeface="Times New Roman" panose="02020603050405020304" pitchFamily="18" charset="0"/>
              </a:rPr>
              <a:t>– do we simply provide a standard product or can it be tailored to the specific needs of the customer?</a:t>
            </a:r>
          </a:p>
          <a:p>
            <a:pPr marL="285750" marR="3400" indent="-285750" algn="just">
              <a:buFont typeface="Arial" panose="020B0604020202020204" pitchFamily="34" charset="0"/>
              <a:buChar char="•"/>
            </a:pPr>
            <a:r>
              <a:rPr lang="en-US" sz="2000" dirty="0" smtClean="0">
                <a:solidFill>
                  <a:srgbClr val="221E1F"/>
                </a:solidFill>
                <a:latin typeface="Times New Roman" panose="02020603050405020304" pitchFamily="18" charset="0"/>
                <a:cs typeface="Times New Roman" panose="02020603050405020304" pitchFamily="18" charset="0"/>
              </a:rPr>
              <a:t>Availability </a:t>
            </a:r>
            <a:r>
              <a:rPr lang="en-US" sz="2000" dirty="0">
                <a:solidFill>
                  <a:srgbClr val="221E1F"/>
                </a:solidFill>
                <a:latin typeface="Times New Roman" panose="02020603050405020304" pitchFamily="18" charset="0"/>
                <a:cs typeface="Times New Roman" panose="02020603050405020304" pitchFamily="18" charset="0"/>
              </a:rPr>
              <a:t>or timing – for example how quickly can we respond to customer requests and do we introduce new products at the most appropriate time?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91821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967044"/>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4. Value Propositions</a:t>
            </a:r>
          </a:p>
        </p:txBody>
      </p:sp>
      <p:sp>
        <p:nvSpPr>
          <p:cNvPr id="11" name="Rectangle 10"/>
          <p:cNvSpPr/>
          <p:nvPr/>
        </p:nvSpPr>
        <p:spPr>
          <a:xfrm>
            <a:off x="404037" y="1831542"/>
            <a:ext cx="11100392" cy="4154984"/>
          </a:xfrm>
          <a:prstGeom prst="rect">
            <a:avLst/>
          </a:prstGeom>
        </p:spPr>
        <p:txBody>
          <a:bodyPr wrap="square">
            <a:spAutoFit/>
          </a:bodyPr>
          <a:lstStyle/>
          <a:p>
            <a:pPr marL="0" indent="0" algn="just">
              <a:buNone/>
            </a:pPr>
            <a:r>
              <a:rPr lang="en-US" sz="2400" dirty="0">
                <a:latin typeface="Times New Roman" panose="02020603050405020304" pitchFamily="18" charset="0"/>
                <a:cs typeface="Times New Roman" panose="02020603050405020304" pitchFamily="18" charset="0"/>
              </a:rPr>
              <a:t>The customer relationship aspects will influence how a customer feels about purchasing from the organization. For example, a supermarket chain may want to </a:t>
            </a:r>
            <a:r>
              <a:rPr lang="en-US" sz="2400" dirty="0" smtClean="0">
                <a:latin typeface="Times New Roman" panose="02020603050405020304" pitchFamily="18" charset="0"/>
                <a:cs typeface="Times New Roman" panose="02020603050405020304" pitchFamily="18" charset="0"/>
              </a:rPr>
              <a:t>emphasize </a:t>
            </a:r>
            <a:r>
              <a:rPr lang="en-US" sz="2400" dirty="0">
                <a:latin typeface="Times New Roman" panose="02020603050405020304" pitchFamily="18" charset="0"/>
                <a:cs typeface="Times New Roman" panose="02020603050405020304" pitchFamily="18" charset="0"/>
              </a:rPr>
              <a:t>convenient access to their stores as well as knowledgeable staff who have the interests of the customer as their first </a:t>
            </a:r>
            <a:r>
              <a:rPr lang="en-US" sz="2400" dirty="0" smtClean="0">
                <a:latin typeface="Times New Roman" panose="02020603050405020304" pitchFamily="18" charset="0"/>
                <a:cs typeface="Times New Roman" panose="02020603050405020304" pitchFamily="18" charset="0"/>
              </a:rPr>
              <a:t>consideration.</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image may be that of the product, built up through extensive advertising and supported by the product attributes in order to generate customer </a:t>
            </a:r>
            <a:r>
              <a:rPr lang="en-US" sz="2400" dirty="0" smtClean="0">
                <a:latin typeface="Times New Roman" panose="02020603050405020304" pitchFamily="18" charset="0"/>
                <a:cs typeface="Times New Roman" panose="02020603050405020304" pitchFamily="18" charset="0"/>
              </a:rPr>
              <a:t>loyalty.</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It is useful to understand value propositions because they define what the organization believes it needs to deliver to its customers; the business processes being the delivery mechanisms of the organizations’ value propositions.</a:t>
            </a:r>
          </a:p>
        </p:txBody>
      </p:sp>
    </p:spTree>
    <p:extLst>
      <p:ext uri="{BB962C8B-B14F-4D97-AF65-F5344CB8AC3E}">
        <p14:creationId xmlns:p14="http://schemas.microsoft.com/office/powerpoint/2010/main" val="309954068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967044"/>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4. Value Propositions</a:t>
            </a:r>
          </a:p>
        </p:txBody>
      </p:sp>
      <p:sp>
        <p:nvSpPr>
          <p:cNvPr id="11" name="Rectangle 10"/>
          <p:cNvSpPr/>
          <p:nvPr/>
        </p:nvSpPr>
        <p:spPr>
          <a:xfrm>
            <a:off x="404037" y="1831542"/>
            <a:ext cx="11100392" cy="4524315"/>
          </a:xfrm>
          <a:prstGeom prst="rect">
            <a:avLst/>
          </a:prstGeom>
        </p:spPr>
        <p:txBody>
          <a:bodyPr wrap="square">
            <a:spAutoFit/>
          </a:bodyPr>
          <a:lstStyle/>
          <a:p>
            <a:pPr marL="0" indent="0" algn="just">
              <a:buNone/>
            </a:pPr>
            <a:r>
              <a:rPr lang="en-US" sz="2400" b="1" dirty="0">
                <a:latin typeface="Times New Roman" panose="02020603050405020304" pitchFamily="18" charset="0"/>
                <a:cs typeface="Times New Roman" panose="02020603050405020304" pitchFamily="18" charset="0"/>
              </a:rPr>
              <a:t>An organization can differentiate itself in three ways: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by being the most efficient;</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by having the best products;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by providing the best customer service.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Efficiency here means high volumes, low costs (and hence, low prices). Having the best products implies high quality but also innovation and the ability to introduce new products before the competition. Companies like Apple spring to mind here. High levels of customer service rely on flexibility which allows the product to be adaptable to the exact needs of the customer as well as staff that have the attitudes, training and freedom to understand and react to changing customer needs. The clearest examples are in the expensive end of the leisure industry which promises to exceed their customer’s needs.</a:t>
            </a:r>
          </a:p>
        </p:txBody>
      </p:sp>
    </p:spTree>
    <p:extLst>
      <p:ext uri="{BB962C8B-B14F-4D97-AF65-F5344CB8AC3E}">
        <p14:creationId xmlns:p14="http://schemas.microsoft.com/office/powerpoint/2010/main" val="283421144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967044"/>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4. Value Propositions</a:t>
            </a:r>
          </a:p>
        </p:txBody>
      </p:sp>
      <p:sp>
        <p:nvSpPr>
          <p:cNvPr id="11" name="Rectangle 10"/>
          <p:cNvSpPr/>
          <p:nvPr/>
        </p:nvSpPr>
        <p:spPr>
          <a:xfrm>
            <a:off x="404037" y="1831542"/>
            <a:ext cx="11100392" cy="4524315"/>
          </a:xfrm>
          <a:prstGeom prst="rect">
            <a:avLst/>
          </a:prstGeom>
        </p:spPr>
        <p:txBody>
          <a:bodyPr wrap="square">
            <a:spAutoFit/>
          </a:bodyP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When conducting a business process improvement project, an understanding of the value proposition adopted by the organization helps the analysts to understand the focus and objectives of the business processes. For example, where an organization prides itself on excellent customer service, the processes delivering the service need to be designed to ensure that this is what is delivered. </a:t>
            </a:r>
          </a:p>
          <a:p>
            <a:pPr marL="342900" indent="-342900" algn="just">
              <a:buFont typeface="Arial" panose="020B0604020202020204" pitchFamily="34" charset="0"/>
              <a:buChar char="•"/>
            </a:pP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An </a:t>
            </a:r>
            <a:r>
              <a:rPr lang="en-US" sz="2400" dirty="0">
                <a:latin typeface="Times New Roman" panose="02020603050405020304" pitchFamily="18" charset="0"/>
                <a:cs typeface="Times New Roman" panose="02020603050405020304" pitchFamily="18" charset="0"/>
              </a:rPr>
              <a:t>alternative view of the value proposition is to consider the customer’s perspective. Customers usually know what they expect and will survey the industry to find the organizations that will meet their needs. An understanding of the customers’ value expectations helps us to consider whether, and if so how, they align with the organizational value proposition and can illuminate areas of the business processes that would benefit from improvement.</a:t>
            </a:r>
          </a:p>
        </p:txBody>
      </p:sp>
    </p:spTree>
    <p:extLst>
      <p:ext uri="{BB962C8B-B14F-4D97-AF65-F5344CB8AC3E}">
        <p14:creationId xmlns:p14="http://schemas.microsoft.com/office/powerpoint/2010/main" val="7058836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513637" y="3973305"/>
            <a:ext cx="5316796" cy="2472785"/>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63127"/>
            <a:ext cx="6641507" cy="40592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bg1"/>
                </a:solidFill>
                <a:latin typeface="Times New Roman" panose="02020603050405020304" pitchFamily="18" charset="0"/>
                <a:cs typeface="Times New Roman" panose="02020603050405020304" pitchFamily="18" charset="0"/>
              </a:rPr>
              <a:t>A business process is triggered by a business event and includes five key components: the tasks that make up the process, the process flow, the decision points, the actors that carry out the tasks and the outcome of the business </a:t>
            </a:r>
            <a:r>
              <a:rPr lang="en-US" sz="2400" dirty="0" smtClean="0">
                <a:solidFill>
                  <a:schemeClr val="bg1"/>
                </a:solidFill>
                <a:latin typeface="Times New Roman" panose="02020603050405020304" pitchFamily="18" charset="0"/>
                <a:cs typeface="Times New Roman" panose="02020603050405020304" pitchFamily="18" charset="0"/>
              </a:rPr>
              <a:t>process.</a:t>
            </a:r>
          </a:p>
          <a:p>
            <a:pPr marL="0" indent="0" algn="just">
              <a:buNone/>
            </a:pPr>
            <a:r>
              <a:rPr lang="en-US" sz="2400" dirty="0">
                <a:solidFill>
                  <a:schemeClr val="bg1"/>
                </a:solidFill>
                <a:latin typeface="Times New Roman" panose="02020603050405020304" pitchFamily="18" charset="0"/>
                <a:cs typeface="Times New Roman" panose="02020603050405020304" pitchFamily="18" charset="0"/>
              </a:rPr>
              <a:t/>
            </a:r>
            <a:br>
              <a:rPr lang="en-US" sz="2400" dirty="0">
                <a:solidFill>
                  <a:schemeClr val="bg1"/>
                </a:solidFill>
                <a:latin typeface="Times New Roman" panose="02020603050405020304" pitchFamily="18" charset="0"/>
                <a:cs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Unfortunately, there is no universally agreed set of terms in business process modelling and the terms ‘process’, ‘activity’, ‘task’ and ‘step’ are often used interchangeably. </a:t>
            </a:r>
          </a:p>
        </p:txBody>
      </p:sp>
      <p:sp>
        <p:nvSpPr>
          <p:cNvPr id="13" name="Title 1"/>
          <p:cNvSpPr txBox="1">
            <a:spLocks/>
          </p:cNvSpPr>
          <p:nvPr/>
        </p:nvSpPr>
        <p:spPr>
          <a:xfrm>
            <a:off x="4447309" y="1071913"/>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1079186618"/>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01205"/>
          </a:xfrm>
          <a:prstGeom prst="rect">
            <a:avLst/>
          </a:prstGeom>
        </p:spPr>
        <p:txBody>
          <a:bodyPr wrap="square">
            <a:spAutoFit/>
          </a:bodyPr>
          <a:lstStyle/>
          <a:p>
            <a:pPr marL="0" indent="0" algn="just">
              <a:buNone/>
            </a:pPr>
            <a:r>
              <a:rPr lang="en-US" sz="2800" dirty="0">
                <a:latin typeface="Times New Roman" panose="02020603050405020304" pitchFamily="18" charset="0"/>
                <a:cs typeface="Times New Roman" panose="02020603050405020304" pitchFamily="18" charset="0"/>
              </a:rPr>
              <a:t>For the sake of simplicity, we have adopted the following convention here:</a:t>
            </a:r>
          </a:p>
          <a:p>
            <a:pPr algn="just"/>
            <a:r>
              <a:rPr lang="en-US" sz="2800" dirty="0">
                <a:latin typeface="Times New Roman" panose="02020603050405020304" pitchFamily="18" charset="0"/>
                <a:cs typeface="Times New Roman" panose="02020603050405020304" pitchFamily="18" charset="0"/>
              </a:rPr>
              <a:t>‘Process’ refers to an entire set of activities that start with a triggering event and end with some output being delivered.</a:t>
            </a:r>
          </a:p>
          <a:p>
            <a:pPr algn="just"/>
            <a:r>
              <a:rPr lang="en-US" sz="2800" dirty="0">
                <a:latin typeface="Times New Roman" panose="02020603050405020304" pitchFamily="18" charset="0"/>
                <a:cs typeface="Times New Roman" panose="02020603050405020304" pitchFamily="18" charset="0"/>
              </a:rPr>
              <a:t>‘Task’ refers to an individual activity within the overall process; these are usually carried out by an actor at a single point in time.</a:t>
            </a:r>
          </a:p>
          <a:p>
            <a:pPr algn="just"/>
            <a:r>
              <a:rPr lang="en-US" sz="2800" dirty="0">
                <a:latin typeface="Times New Roman" panose="02020603050405020304" pitchFamily="18" charset="0"/>
                <a:cs typeface="Times New Roman" panose="02020603050405020304" pitchFamily="18" charset="0"/>
              </a:rPr>
              <a:t>‘Step’ refers to the activities carried out within an individual task. It is useful to show just the tasks on the process model rather than each individual step as this helps with the readability and clarity of the model. Task descriptions can then be produced where the steps within each task can be defined</a:t>
            </a:r>
            <a:r>
              <a:rPr lang="en-US" sz="2800" dirty="0" smtClean="0">
                <a:latin typeface="Times New Roman" panose="02020603050405020304" pitchFamily="18" charset="0"/>
                <a:cs typeface="Times New Roman" panose="02020603050405020304" pitchFamily="18" charset="0"/>
              </a:rPr>
              <a:t>.</a:t>
            </a: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288324808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0"/>
            <a:ext cx="5423582" cy="371897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events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Developing the business process model</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Analyzing tasks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Hierarchy of process models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beginning and ending the process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6096000"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1870892586"/>
      </p:ext>
    </p:extLst>
  </p:cSld>
  <p:clrMapOvr>
    <a:masterClrMapping/>
  </p:clrMapOvr>
  <p:transition spd="slow" advTm="58173">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85871"/>
          </a:xfrm>
          <a:prstGeom prst="rect">
            <a:avLst/>
          </a:prstGeom>
        </p:spPr>
        <p:txBody>
          <a:bodyPr wrap="square">
            <a:spAutoFit/>
          </a:body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Business events</a:t>
            </a:r>
          </a:p>
          <a:p>
            <a:pPr marL="0" indent="0" algn="just">
              <a:buNone/>
            </a:pPr>
            <a:r>
              <a:rPr lang="en-US" sz="2400" dirty="0">
                <a:latin typeface="Times New Roman" panose="02020603050405020304" pitchFamily="18" charset="0"/>
                <a:cs typeface="Times New Roman" panose="02020603050405020304" pitchFamily="18" charset="0"/>
              </a:rPr>
              <a:t>There are three types of business event:</a:t>
            </a:r>
          </a:p>
          <a:p>
            <a:pPr algn="just"/>
            <a:r>
              <a:rPr lang="en-US" sz="2400" dirty="0">
                <a:latin typeface="Times New Roman" panose="02020603050405020304" pitchFamily="18" charset="0"/>
                <a:cs typeface="Times New Roman" panose="02020603050405020304" pitchFamily="18" charset="0"/>
              </a:rPr>
              <a:t>External – these business events originate from outside the organization or the business system under consideration. For example, a customer makes a hotel booking or orders some goods.</a:t>
            </a:r>
          </a:p>
          <a:p>
            <a:pPr algn="just"/>
            <a:r>
              <a:rPr lang="en-US" sz="2400" dirty="0">
                <a:latin typeface="Times New Roman" panose="02020603050405020304" pitchFamily="18" charset="0"/>
                <a:cs typeface="Times New Roman" panose="02020603050405020304" pitchFamily="18" charset="0"/>
              </a:rPr>
              <a:t>Internal – these business events originate within the business system and typically involve business managers making decisions. For example, the marketing manager makes a decision to reduce prices on a product line or the finance manager decides to review fees charged by suppliers.</a:t>
            </a:r>
          </a:p>
          <a:p>
            <a:pPr algn="just"/>
            <a:r>
              <a:rPr lang="en-US" sz="2400" dirty="0">
                <a:latin typeface="Times New Roman" panose="02020603050405020304" pitchFamily="18" charset="0"/>
                <a:cs typeface="Times New Roman" panose="02020603050405020304" pitchFamily="18" charset="0"/>
              </a:rPr>
              <a:t>Time-based – these business events occur at a regular point in time. For example, a process to make salary payments to staff is initiated when it is the last working day of the month. </a:t>
            </a: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85871"/>
          </a:xfrm>
          <a:prstGeom prst="rect">
            <a:avLst/>
          </a:prstGeom>
        </p:spPr>
        <p:txBody>
          <a:bodyPr wrap="square">
            <a:spAutoFit/>
          </a:body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Developing the business process model</a:t>
            </a:r>
          </a:p>
          <a:p>
            <a:pPr marL="0" indent="0" algn="just">
              <a:buNone/>
            </a:pPr>
            <a:r>
              <a:rPr lang="en-US" sz="2200" dirty="0">
                <a:latin typeface="Times New Roman" panose="02020603050405020304" pitchFamily="18" charset="0"/>
                <a:cs typeface="Times New Roman" panose="02020603050405020304" pitchFamily="18" charset="0"/>
              </a:rPr>
              <a:t>Business process models may be developed for many reasons, as we noted in the Introduction. </a:t>
            </a:r>
          </a:p>
          <a:p>
            <a:pPr marL="0" indent="0" algn="just">
              <a:buNone/>
            </a:pPr>
            <a:r>
              <a:rPr lang="en-US" sz="2200" dirty="0">
                <a:latin typeface="Times New Roman" panose="02020603050405020304" pitchFamily="18" charset="0"/>
                <a:cs typeface="Times New Roman" panose="02020603050405020304" pitchFamily="18" charset="0"/>
              </a:rPr>
              <a:t>During a process improvement project, it is common for the business analyst to produce an ‘as is’ model to show how the process works at the moment</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Analysis of this ‘as is’ model will help to identify problems and weaknesses, leading to an improved version documented in the ‘to be’ process model</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Two of the most popular are the UML activity diagram technique and the </a:t>
            </a:r>
            <a:r>
              <a:rPr lang="en-US" sz="2200" b="1" dirty="0">
                <a:latin typeface="Times New Roman" panose="02020603050405020304" pitchFamily="18" charset="0"/>
                <a:cs typeface="Times New Roman" panose="02020603050405020304" pitchFamily="18" charset="0"/>
              </a:rPr>
              <a:t>Business Process Model and Notation (BPMN</a:t>
            </a:r>
            <a:r>
              <a:rPr lang="en-US" sz="2200" b="1"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Business process models are often called ‘</a:t>
            </a:r>
            <a:r>
              <a:rPr lang="en-US" sz="2200" dirty="0" err="1">
                <a:latin typeface="Times New Roman" panose="02020603050405020304" pitchFamily="18" charset="0"/>
                <a:cs typeface="Times New Roman" panose="02020603050405020304" pitchFamily="18" charset="0"/>
              </a:rPr>
              <a:t>swimlane</a:t>
            </a:r>
            <a:r>
              <a:rPr lang="en-US" sz="2200" dirty="0">
                <a:latin typeface="Times New Roman" panose="02020603050405020304" pitchFamily="18" charset="0"/>
                <a:cs typeface="Times New Roman" panose="02020603050405020304" pitchFamily="18" charset="0"/>
              </a:rPr>
              <a:t> diagrams’ because the ‘</a:t>
            </a:r>
            <a:r>
              <a:rPr lang="en-US" sz="2200" dirty="0" err="1">
                <a:latin typeface="Times New Roman" panose="02020603050405020304" pitchFamily="18" charset="0"/>
                <a:cs typeface="Times New Roman" panose="02020603050405020304" pitchFamily="18" charset="0"/>
              </a:rPr>
              <a:t>swimlanes</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showing </a:t>
            </a:r>
            <a:r>
              <a:rPr lang="en-US" sz="2200" dirty="0">
                <a:latin typeface="Times New Roman" panose="02020603050405020304" pitchFamily="18" charset="0"/>
                <a:cs typeface="Times New Roman" panose="02020603050405020304" pitchFamily="18" charset="0"/>
              </a:rPr>
              <a:t>all of the tasks performed by a defined ‘actor’, form a key element of the models. </a:t>
            </a: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108543"/>
          </a:xfrm>
          <a:prstGeom prst="rect">
            <a:avLst/>
          </a:prstGeom>
        </p:spPr>
        <p:txBody>
          <a:bodyPr wrap="square">
            <a:spAutoFit/>
          </a:bodyPr>
          <a:lstStyle/>
          <a:p>
            <a:pPr marL="0" indent="0" algn="just">
              <a:buNone/>
            </a:pPr>
            <a:r>
              <a:rPr lang="en-US" sz="2800" dirty="0">
                <a:latin typeface="Times New Roman" panose="02020603050405020304" pitchFamily="18" charset="0"/>
                <a:cs typeface="Times New Roman" panose="02020603050405020304" pitchFamily="18" charset="0"/>
              </a:rPr>
              <a:t>Here, we will use the notation and structure from the UML activity diagramming technique to build </a:t>
            </a:r>
            <a:r>
              <a:rPr lang="en-US" sz="2800" dirty="0" err="1">
                <a:latin typeface="Times New Roman" panose="02020603050405020304" pitchFamily="18" charset="0"/>
                <a:cs typeface="Times New Roman" panose="02020603050405020304" pitchFamily="18" charset="0"/>
              </a:rPr>
              <a:t>swimlane</a:t>
            </a:r>
            <a:r>
              <a:rPr lang="en-US" sz="2800" dirty="0">
                <a:latin typeface="Times New Roman" panose="02020603050405020304" pitchFamily="18" charset="0"/>
                <a:cs typeface="Times New Roman" panose="02020603050405020304" pitchFamily="18" charset="0"/>
              </a:rPr>
              <a:t> diagrams. </a:t>
            </a:r>
            <a:endParaRPr lang="en-US" sz="2800" dirty="0" smtClean="0">
              <a:latin typeface="Times New Roman" panose="02020603050405020304" pitchFamily="18" charset="0"/>
              <a:cs typeface="Times New Roman" panose="02020603050405020304" pitchFamily="18" charset="0"/>
            </a:endParaRPr>
          </a:p>
          <a:p>
            <a:pPr marL="0" indent="0" algn="just">
              <a:buNone/>
            </a:pPr>
            <a:endParaRPr lang="en-US" sz="2800" dirty="0">
              <a:latin typeface="Times New Roman" panose="02020603050405020304" pitchFamily="18" charset="0"/>
              <a:cs typeface="Times New Roman" panose="02020603050405020304" pitchFamily="18" charset="0"/>
            </a:endParaRPr>
          </a:p>
          <a:p>
            <a:pPr marL="0" indent="0" algn="just">
              <a:buNone/>
            </a:pPr>
            <a:r>
              <a:rPr lang="en-US" sz="2800" b="1" dirty="0">
                <a:latin typeface="Times New Roman" panose="02020603050405020304" pitchFamily="18" charset="0"/>
                <a:cs typeface="Times New Roman" panose="02020603050405020304" pitchFamily="18" charset="0"/>
              </a:rPr>
              <a:t>The </a:t>
            </a:r>
            <a:r>
              <a:rPr lang="en-US" sz="2800" b="1" dirty="0" err="1">
                <a:latin typeface="Times New Roman" panose="02020603050405020304" pitchFamily="18" charset="0"/>
                <a:cs typeface="Times New Roman" panose="02020603050405020304" pitchFamily="18" charset="0"/>
              </a:rPr>
              <a:t>swimlane</a:t>
            </a:r>
            <a:r>
              <a:rPr lang="en-US" sz="2800" b="1" dirty="0">
                <a:latin typeface="Times New Roman" panose="02020603050405020304" pitchFamily="18" charset="0"/>
                <a:cs typeface="Times New Roman" panose="02020603050405020304" pitchFamily="18" charset="0"/>
              </a:rPr>
              <a:t> diagramming technique includes the following elements: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overall layout; </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symbols used;</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sequencing of the symbols.</a:t>
            </a: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 build a business process model, we first identify who takes part in the process. This enables us to identify the business ‘actors’ or ‘roles’. Actors may be individual people, a group of people or an organization, or may be an IT system. The tasks carried out by each actor are shown in a separate band or ‘</a:t>
            </a:r>
            <a:r>
              <a:rPr lang="en-US" sz="2200" dirty="0" err="1">
                <a:latin typeface="Times New Roman" panose="02020603050405020304" pitchFamily="18" charset="0"/>
                <a:cs typeface="Times New Roman" panose="02020603050405020304" pitchFamily="18" charset="0"/>
              </a:rPr>
              <a:t>swimlane</a:t>
            </a:r>
            <a:r>
              <a:rPr lang="en-US" sz="2200" dirty="0">
                <a:latin typeface="Times New Roman" panose="02020603050405020304" pitchFamily="18" charset="0"/>
                <a:cs typeface="Times New Roman" panose="02020603050405020304" pitchFamily="18" charset="0"/>
              </a:rPr>
              <a:t>’ and arrows are used to show the flow of the work between the different </a:t>
            </a:r>
            <a:r>
              <a:rPr lang="en-US" sz="2200" dirty="0" err="1">
                <a:latin typeface="Times New Roman" panose="02020603050405020304" pitchFamily="18" charset="0"/>
                <a:cs typeface="Times New Roman" panose="02020603050405020304" pitchFamily="18" charset="0"/>
              </a:rPr>
              <a:t>swimlanes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Swimlanes</a:t>
            </a:r>
            <a:r>
              <a:rPr lang="en-US" sz="2200" dirty="0">
                <a:latin typeface="Times New Roman" panose="02020603050405020304" pitchFamily="18" charset="0"/>
                <a:cs typeface="Times New Roman" panose="02020603050405020304" pitchFamily="18" charset="0"/>
              </a:rPr>
              <a:t> usually appear on the diagram in the same sequence as the actors’ involvement in the process, although it is an informal convention that the customer </a:t>
            </a:r>
            <a:r>
              <a:rPr lang="en-US" sz="2200" dirty="0" err="1">
                <a:latin typeface="Times New Roman" panose="02020603050405020304" pitchFamily="18" charset="0"/>
                <a:cs typeface="Times New Roman" panose="02020603050405020304" pitchFamily="18" charset="0"/>
              </a:rPr>
              <a:t>swimlane</a:t>
            </a:r>
            <a:r>
              <a:rPr lang="en-US" sz="2200" dirty="0">
                <a:latin typeface="Times New Roman" panose="02020603050405020304" pitchFamily="18" charset="0"/>
                <a:cs typeface="Times New Roman" panose="02020603050405020304" pitchFamily="18" charset="0"/>
              </a:rPr>
              <a:t> is placed at the top. As a result, the action on the model goes from left to right on a horizontal layout, following the ‘time axis’ and top to bottom as the different actors get involved. These left to right and top to bottom flows mirror the way that many people read text, at least in the western world, and tends to be intuitive. To reinforce this representation of time, it is useful to show a process flow from Task A to Task B as follows:</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process flow arrow originating from the right-hand edge of Task A; </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and ending at the left-hand edge of the Task B symbol.</a:t>
            </a: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108543"/>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An example of this is shown in </a:t>
            </a:r>
            <a:r>
              <a:rPr lang="en-US" sz="2800" b="1" i="1" dirty="0">
                <a:latin typeface="Times New Roman" panose="02020603050405020304" pitchFamily="18" charset="0"/>
                <a:cs typeface="Times New Roman" panose="02020603050405020304" pitchFamily="18" charset="0"/>
              </a:rPr>
              <a:t>Figure 7.9 </a:t>
            </a:r>
            <a:r>
              <a:rPr lang="en-US" sz="2800" dirty="0">
                <a:latin typeface="Times New Roman" panose="02020603050405020304" pitchFamily="18" charset="0"/>
                <a:cs typeface="Times New Roman" panose="02020603050405020304" pitchFamily="18" charset="0"/>
              </a:rPr>
              <a:t>where there is a process flow from ‘Check availability of item’ (Task A) to ‘Send item to borrower’ (Task B).</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If, for example, we want to show a task being carried out iteratively, we will have to include process flows going right-to-left or backwards; this does not mean they are going back in time but that the task is being repeated!</a:t>
            </a: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232935482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212844"/>
            <a:ext cx="11270512" cy="51879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09600" y="291057"/>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pic>
        <p:nvPicPr>
          <p:cNvPr id="8" name="Content Placeholder 4"/>
          <p:cNvPicPr>
            <a:picLocks noChangeAspect="1"/>
          </p:cNvPicPr>
          <p:nvPr/>
        </p:nvPicPr>
        <p:blipFill>
          <a:blip r:embed="rId4"/>
          <a:stretch>
            <a:fillRect/>
          </a:stretch>
        </p:blipFill>
        <p:spPr>
          <a:xfrm>
            <a:off x="404036" y="1212843"/>
            <a:ext cx="11178363" cy="3271403"/>
          </a:xfrm>
          <a:prstGeom prst="rect">
            <a:avLst/>
          </a:prstGeom>
        </p:spPr>
      </p:pic>
      <p:sp>
        <p:nvSpPr>
          <p:cNvPr id="9" name="Rectangle 8"/>
          <p:cNvSpPr/>
          <p:nvPr/>
        </p:nvSpPr>
        <p:spPr>
          <a:xfrm>
            <a:off x="404036" y="4529154"/>
            <a:ext cx="11178364" cy="1631216"/>
          </a:xfrm>
          <a:prstGeom prst="rect">
            <a:avLst/>
          </a:prstGeom>
        </p:spPr>
        <p:txBody>
          <a:bodyPr wrap="square">
            <a:spAutoFit/>
          </a:bodyPr>
          <a:lstStyle/>
          <a:p>
            <a:r>
              <a:rPr lang="en-US" sz="2000" dirty="0">
                <a:solidFill>
                  <a:srgbClr val="5E6973"/>
                </a:solidFill>
                <a:latin typeface="Times New Roman" panose="02020603050405020304" pitchFamily="18" charset="0"/>
                <a:cs typeface="Times New Roman" panose="02020603050405020304" pitchFamily="18" charset="0"/>
              </a:rPr>
              <a:t>The diagram in Figure 7.9 shows the expanded process ‘Loan item’. </a:t>
            </a:r>
            <a:endParaRPr lang="en-US" sz="2000" dirty="0" smtClean="0">
              <a:solidFill>
                <a:srgbClr val="5E6973"/>
              </a:solidFill>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This process involves two actors, the borrower and the librarian so we have two </a:t>
            </a:r>
            <a:r>
              <a:rPr lang="en-US" sz="2000" dirty="0" err="1">
                <a:latin typeface="Times New Roman" panose="02020603050405020304" pitchFamily="18" charset="0"/>
                <a:cs typeface="Times New Roman" panose="02020603050405020304" pitchFamily="18" charset="0"/>
              </a:rPr>
              <a:t>swimlanes</a:t>
            </a:r>
            <a:r>
              <a:rPr lang="en-US" sz="2000" dirty="0">
                <a:latin typeface="Times New Roman" panose="02020603050405020304" pitchFamily="18" charset="0"/>
                <a:cs typeface="Times New Roman" panose="02020603050405020304" pitchFamily="18" charset="0"/>
              </a:rPr>
              <a:t>.</a:t>
            </a:r>
            <a:br>
              <a:rPr lang="en-US"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first task takes place when the borrower contacts the librarian who checks if an item is available for loan</a:t>
            </a:r>
            <a:r>
              <a:rPr lang="en-US" sz="2000" dirty="0" smtClean="0">
                <a:latin typeface="Times New Roman" panose="02020603050405020304" pitchFamily="18" charset="0"/>
                <a:cs typeface="Times New Roman" panose="02020603050405020304" pitchFamily="18" charset="0"/>
              </a:rPr>
              <a:t>.</a:t>
            </a:r>
            <a:br>
              <a:rPr lang="en-US"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Once </a:t>
            </a:r>
            <a:r>
              <a:rPr lang="en-US" sz="2000" dirty="0">
                <a:latin typeface="Times New Roman" panose="02020603050405020304" pitchFamily="18" charset="0"/>
                <a:cs typeface="Times New Roman" panose="02020603050405020304" pitchFamily="18" charset="0"/>
              </a:rPr>
              <a:t>the librarian has carried out the check the process moves to the next task, ‘Send item to borrower’.</a:t>
            </a:r>
          </a:p>
        </p:txBody>
      </p:sp>
    </p:spTree>
    <p:extLst>
      <p:ext uri="{BB962C8B-B14F-4D97-AF65-F5344CB8AC3E}">
        <p14:creationId xmlns:p14="http://schemas.microsoft.com/office/powerpoint/2010/main" val="254803180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212844"/>
            <a:ext cx="11270512" cy="52012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09600" y="291057"/>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
        <p:nvSpPr>
          <p:cNvPr id="10" name="Content Placeholder 2"/>
          <p:cNvSpPr txBox="1">
            <a:spLocks/>
          </p:cNvSpPr>
          <p:nvPr/>
        </p:nvSpPr>
        <p:spPr>
          <a:xfrm>
            <a:off x="609600" y="1416181"/>
            <a:ext cx="10515600" cy="11089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dirty="0" smtClean="0">
                <a:latin typeface="Times New Roman" panose="02020603050405020304" pitchFamily="18" charset="0"/>
                <a:cs typeface="Times New Roman" panose="02020603050405020304" pitchFamily="18" charset="0"/>
              </a:rPr>
              <a:t>This diagram can be expanded further to show the tasks to deal with a request for an item that is unavailable. </a:t>
            </a:r>
            <a:r>
              <a:rPr lang="en-US" sz="2000" b="1" i="1" dirty="0" smtClean="0">
                <a:latin typeface="Times New Roman" panose="02020603050405020304" pitchFamily="18" charset="0"/>
                <a:cs typeface="Times New Roman" panose="02020603050405020304" pitchFamily="18" charset="0"/>
              </a:rPr>
              <a:t>Figure 7.10 shows </a:t>
            </a:r>
            <a:r>
              <a:rPr lang="en-US" sz="2000" dirty="0" smtClean="0">
                <a:latin typeface="Times New Roman" panose="02020603050405020304" pitchFamily="18" charset="0"/>
                <a:cs typeface="Times New Roman" panose="02020603050405020304" pitchFamily="18" charset="0"/>
              </a:rPr>
              <a:t>the decision point, the alternative flows with corresponding conditions, and the additional task required to handle this situation.</a:t>
            </a:r>
            <a:endParaRPr lang="en-US" sz="2000"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4"/>
          <a:stretch>
            <a:fillRect/>
          </a:stretch>
        </p:blipFill>
        <p:spPr>
          <a:xfrm>
            <a:off x="609600" y="2728478"/>
            <a:ext cx="10916094" cy="3502201"/>
          </a:xfrm>
          <a:prstGeom prst="rect">
            <a:avLst/>
          </a:prstGeom>
        </p:spPr>
      </p:pic>
    </p:spTree>
    <p:extLst>
      <p:ext uri="{BB962C8B-B14F-4D97-AF65-F5344CB8AC3E}">
        <p14:creationId xmlns:p14="http://schemas.microsoft.com/office/powerpoint/2010/main" val="42406340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marL="0" indent="0" algn="just">
              <a:buNone/>
            </a:pPr>
            <a:r>
              <a:rPr lang="en-US" sz="2400" dirty="0">
                <a:latin typeface="Times New Roman" panose="02020603050405020304" pitchFamily="18" charset="0"/>
                <a:cs typeface="Times New Roman" panose="02020603050405020304" pitchFamily="18" charset="0"/>
              </a:rPr>
              <a:t>The alternative paths that could be taken are controlled by a diamond symbol (the decision point). The conditions under which the process takes each alternate route are indicated by placing a ‘guard expression’ in square brackets next to the flow lines. </a:t>
            </a:r>
          </a:p>
          <a:p>
            <a:pPr marL="0" indent="0" algn="just">
              <a:buNone/>
            </a:pPr>
            <a:r>
              <a:rPr lang="en-US" sz="2400" dirty="0">
                <a:latin typeface="Times New Roman" panose="02020603050405020304" pitchFamily="18" charset="0"/>
                <a:cs typeface="Times New Roman" panose="02020603050405020304" pitchFamily="18" charset="0"/>
              </a:rPr>
              <a:t>The action that follows ‘Reserve item’ will be carried out in the ‘Accept returned item’ process from the higher-level model</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Within this process there is a check each time a borrower returns an item</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librarian will </a:t>
            </a:r>
            <a:r>
              <a:rPr lang="en-US" sz="2400" dirty="0" smtClean="0">
                <a:latin typeface="Times New Roman" panose="02020603050405020304" pitchFamily="18" charset="0"/>
                <a:cs typeface="Times New Roman" panose="02020603050405020304" pitchFamily="18" charset="0"/>
              </a:rPr>
              <a:t>recognize </a:t>
            </a:r>
            <a:r>
              <a:rPr lang="en-US" sz="2400" dirty="0">
                <a:latin typeface="Times New Roman" panose="02020603050405020304" pitchFamily="18" charset="0"/>
                <a:cs typeface="Times New Roman" panose="02020603050405020304" pitchFamily="18" charset="0"/>
              </a:rPr>
              <a:t>that the item is on the reserved list and will trigger the ‘Send item to borrower’ task in the ‘Loan item’ process to issue it to the reserving borrower. This flow is added to the process model as shown in </a:t>
            </a:r>
            <a:r>
              <a:rPr lang="en-US" sz="2400" b="1" i="1" dirty="0">
                <a:latin typeface="Times New Roman" panose="02020603050405020304" pitchFamily="18" charset="0"/>
                <a:cs typeface="Times New Roman" panose="02020603050405020304" pitchFamily="18" charset="0"/>
              </a:rPr>
              <a:t>Figure 7.11</a:t>
            </a:r>
            <a:r>
              <a:rPr lang="en-US" sz="2400" b="1" i="1" dirty="0" smtClean="0">
                <a:latin typeface="Times New Roman" panose="02020603050405020304" pitchFamily="18" charset="0"/>
                <a:cs typeface="Times New Roman" panose="02020603050405020304" pitchFamily="18" charset="0"/>
              </a:rPr>
              <a:t>.</a:t>
            </a:r>
          </a:p>
          <a:p>
            <a:pPr marL="0" indent="0" algn="just">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pic>
        <p:nvPicPr>
          <p:cNvPr id="8" name="Content Placeholder 3"/>
          <p:cNvPicPr>
            <a:picLocks noChangeAspect="1"/>
          </p:cNvPicPr>
          <p:nvPr/>
        </p:nvPicPr>
        <p:blipFill>
          <a:blip r:embed="rId4"/>
          <a:stretch>
            <a:fillRect/>
          </a:stretch>
        </p:blipFill>
        <p:spPr>
          <a:xfrm>
            <a:off x="662119" y="1956391"/>
            <a:ext cx="10821044" cy="4444374"/>
          </a:xfrm>
          <a:prstGeom prst="rect">
            <a:avLst/>
          </a:prstGeom>
        </p:spPr>
      </p:pic>
    </p:spTree>
    <p:extLst>
      <p:ext uri="{BB962C8B-B14F-4D97-AF65-F5344CB8AC3E}">
        <p14:creationId xmlns:p14="http://schemas.microsoft.com/office/powerpoint/2010/main" val="77749416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89097" y="1416547"/>
            <a:ext cx="11100392" cy="5078313"/>
          </a:xfrm>
          <a:prstGeom prst="rect">
            <a:avLst/>
          </a:prstGeom>
        </p:spPr>
        <p:txBody>
          <a:bodyPr wrap="square">
            <a:spAutoFit/>
          </a:bodyPr>
          <a:lstStyle/>
          <a:p>
            <a:pPr marL="0" indent="0" algn="just">
              <a:buNone/>
            </a:pPr>
            <a:r>
              <a:rPr lang="en-US" sz="1800" dirty="0">
                <a:latin typeface="Times New Roman" panose="02020603050405020304" pitchFamily="18" charset="0"/>
                <a:cs typeface="Times New Roman" panose="02020603050405020304" pitchFamily="18" charset="0"/>
              </a:rPr>
              <a:t>It is always good practice to use a limited set of symbols on a business process model</a:t>
            </a:r>
            <a:r>
              <a:rPr lang="en-US" sz="1800" dirty="0" smtClean="0">
                <a:latin typeface="Times New Roman" panose="02020603050405020304" pitchFamily="18" charset="0"/>
                <a:cs typeface="Times New Roman" panose="02020603050405020304" pitchFamily="18" charset="0"/>
              </a:rPr>
              <a:t>.</a:t>
            </a:r>
          </a:p>
          <a:p>
            <a:pPr marL="0" indent="0" algn="just">
              <a:buNone/>
            </a:pP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The readability of the model is enhanced if each process and task is named using a standard approach.</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It is best practice to construct the process or task name using the verb–noun format and the name should also describe what the process or task does</a:t>
            </a:r>
            <a:r>
              <a:rPr lang="en-US" sz="1800" dirty="0" smtClean="0">
                <a:latin typeface="Times New Roman" panose="02020603050405020304" pitchFamily="18" charset="0"/>
                <a:cs typeface="Times New Roman" panose="02020603050405020304" pitchFamily="18" charset="0"/>
              </a:rPr>
              <a:t>.</a:t>
            </a:r>
          </a:p>
          <a:p>
            <a:pPr marL="0" indent="0" algn="just">
              <a:buNone/>
            </a:pP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‘Find book’ is a good example; it is specific, clearly describes what activity is carried out and indicates the situation after the task has been completed – the book has been found</a:t>
            </a:r>
            <a:r>
              <a:rPr lang="en-US" sz="1800" dirty="0" smtClean="0">
                <a:latin typeface="Times New Roman" panose="02020603050405020304" pitchFamily="18" charset="0"/>
                <a:cs typeface="Times New Roman" panose="02020603050405020304" pitchFamily="18" charset="0"/>
              </a:rPr>
              <a:t>.</a:t>
            </a:r>
          </a:p>
          <a:p>
            <a:pPr marL="0" indent="0" algn="just">
              <a:buNone/>
            </a:pP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‘Handle payment’ is not specific enough; by the end of the task, the payment may have been handled but what does that mean</a:t>
            </a:r>
            <a:r>
              <a:rPr lang="en-US" sz="1800" dirty="0" smtClean="0">
                <a:latin typeface="Times New Roman" panose="02020603050405020304" pitchFamily="18" charset="0"/>
                <a:cs typeface="Times New Roman" panose="02020603050405020304" pitchFamily="18" charset="0"/>
              </a:rPr>
              <a:t>?</a:t>
            </a:r>
          </a:p>
          <a:p>
            <a:pPr marL="0" indent="0" algn="just">
              <a:buNone/>
            </a:pP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The resulting process model can quickly get out of hand and become difficult for anybody to understand. When we first talk to an actor, we are interested in: </a:t>
            </a:r>
          </a:p>
          <a:p>
            <a:pPr marL="285750" indent="-285750"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where they get their input information from;</a:t>
            </a:r>
          </a:p>
          <a:p>
            <a:pPr marL="285750" indent="-285750"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general terms, what they do with it;</a:t>
            </a:r>
          </a:p>
          <a:p>
            <a:pPr marL="285750" indent="-285750"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where they forward it after they have completed their work.</a:t>
            </a: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17695475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89097" y="1416547"/>
            <a:ext cx="11100392" cy="4893647"/>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Once we have documented the overall flow of the process, then we can go back and fill in the details for each task.</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major advantage of a business process model is that each actor can easily see their contribution to the overall process.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rule of thumb is to show a separate task for a piece of work done by an actor at a particular point in time.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Each task should be shown as a single action, receiving an input from the preceding actor and handing over to the succeeding actor; this flow of work from one actor to another is known as a ‘hand-off’. This is discussed later in this chapter.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233419598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89097" y="1416547"/>
            <a:ext cx="11100392" cy="4924425"/>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Analyzing tasks</a:t>
            </a:r>
          </a:p>
          <a:p>
            <a:pPr marL="0" indent="0">
              <a:buNone/>
            </a:pPr>
            <a:r>
              <a:rPr lang="en-US" sz="2200" dirty="0">
                <a:latin typeface="Times New Roman" panose="02020603050405020304" pitchFamily="18" charset="0"/>
                <a:cs typeface="Times New Roman" panose="02020603050405020304" pitchFamily="18" charset="0"/>
              </a:rPr>
              <a:t>The </a:t>
            </a:r>
            <a:r>
              <a:rPr lang="en-US" sz="2200" dirty="0" err="1">
                <a:latin typeface="Times New Roman" panose="02020603050405020304" pitchFamily="18" charset="0"/>
                <a:cs typeface="Times New Roman" panose="02020603050405020304" pitchFamily="18" charset="0"/>
              </a:rPr>
              <a:t>swimlane</a:t>
            </a:r>
            <a:r>
              <a:rPr lang="en-US" sz="2200" dirty="0">
                <a:latin typeface="Times New Roman" panose="02020603050405020304" pitchFamily="18" charset="0"/>
                <a:cs typeface="Times New Roman" panose="02020603050405020304" pitchFamily="18" charset="0"/>
              </a:rPr>
              <a:t> diagram shows the work carried out within the business process including actors and the flow of the work. This may be sufficient to identify problems with the ‘as is’ process but often we have to go into more detail in order to really understand how the process works and what is going wrong. A more detailed approach is to </a:t>
            </a:r>
            <a:r>
              <a:rPr lang="en-US" sz="2200" dirty="0" smtClean="0">
                <a:latin typeface="Times New Roman" panose="02020603050405020304" pitchFamily="18" charset="0"/>
                <a:cs typeface="Times New Roman" panose="02020603050405020304" pitchFamily="18" charset="0"/>
              </a:rPr>
              <a:t>analyze </a:t>
            </a:r>
            <a:r>
              <a:rPr lang="en-US" sz="2200" dirty="0">
                <a:latin typeface="Times New Roman" panose="02020603050405020304" pitchFamily="18" charset="0"/>
                <a:cs typeface="Times New Roman" panose="02020603050405020304" pitchFamily="18" charset="0"/>
              </a:rPr>
              <a:t>each task (or box) shown on the business process model. We might consider the following aspects for each task: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trigger or business event that initiates the task.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Inputs to the task. This may include the trigger but there is also likely to be additional information required to carry out the task.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Outputs from the task.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Costs relevant to this particular task.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Measures and standards applicable to the task.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Detailed breakdown of steps within the task.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Business rules to be followed in performing the task.</a:t>
            </a: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40808088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29596"/>
            <a:ext cx="11100392" cy="2246769"/>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Documenting these aspects will help in the analysis of the task and in the identification of any problem areas or opportunities for improvement. A textual description may suffice for many tasks but where the steps and business rules are more complex a diagram, such as a flowchart or UML activity diagram (without </a:t>
            </a:r>
            <a:r>
              <a:rPr lang="en-US" sz="2800" dirty="0" err="1">
                <a:latin typeface="Times New Roman" panose="02020603050405020304" pitchFamily="18" charset="0"/>
                <a:cs typeface="Times New Roman" panose="02020603050405020304" pitchFamily="18" charset="0"/>
              </a:rPr>
              <a:t>swimlanes</a:t>
            </a:r>
            <a:r>
              <a:rPr lang="en-US" sz="2800" dirty="0">
                <a:latin typeface="Times New Roman" panose="02020603050405020304" pitchFamily="18" charset="0"/>
                <a:cs typeface="Times New Roman" panose="02020603050405020304" pitchFamily="18" charset="0"/>
              </a:rPr>
              <a:t>), will be much more useful.</a:t>
            </a: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3384980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29596"/>
            <a:ext cx="11100392" cy="4031873"/>
          </a:xfrm>
          <a:prstGeom prst="rect">
            <a:avLst/>
          </a:prstGeom>
        </p:spPr>
        <p:txBody>
          <a:bodyPr wrap="square">
            <a:spAutoFit/>
          </a:bodyPr>
          <a:lstStyle/>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Hierarchy of process models</a:t>
            </a:r>
          </a:p>
          <a:p>
            <a:pPr marL="0" indent="0">
              <a:buNone/>
            </a:pPr>
            <a:r>
              <a:rPr lang="en-US" sz="2800" dirty="0">
                <a:latin typeface="Times New Roman" panose="02020603050405020304" pitchFamily="18" charset="0"/>
                <a:cs typeface="Times New Roman" panose="02020603050405020304" pitchFamily="18" charset="0"/>
              </a:rPr>
              <a:t>The set of process models – from organization-level to </a:t>
            </a:r>
            <a:r>
              <a:rPr lang="en-US" sz="2800" dirty="0" err="1">
                <a:latin typeface="Times New Roman" panose="02020603050405020304" pitchFamily="18" charset="0"/>
                <a:cs typeface="Times New Roman" panose="02020603050405020304" pitchFamily="18" charset="0"/>
              </a:rPr>
              <a:t>swimlane</a:t>
            </a:r>
            <a:r>
              <a:rPr lang="en-US" sz="2800" dirty="0">
                <a:latin typeface="Times New Roman" panose="02020603050405020304" pitchFamily="18" charset="0"/>
                <a:cs typeface="Times New Roman" panose="02020603050405020304" pitchFamily="18" charset="0"/>
              </a:rPr>
              <a:t> diagram to task analysis – provides an </a:t>
            </a:r>
            <a:r>
              <a:rPr lang="en-US" sz="2800" dirty="0" smtClean="0">
                <a:latin typeface="Times New Roman" panose="02020603050405020304" pitchFamily="18" charset="0"/>
                <a:cs typeface="Times New Roman" panose="02020603050405020304" pitchFamily="18" charset="0"/>
              </a:rPr>
              <a:t>organized, </a:t>
            </a:r>
            <a:r>
              <a:rPr lang="en-US" sz="2800" dirty="0">
                <a:latin typeface="Times New Roman" panose="02020603050405020304" pitchFamily="18" charset="0"/>
                <a:cs typeface="Times New Roman" panose="02020603050405020304" pitchFamily="18" charset="0"/>
              </a:rPr>
              <a:t>clear definition of the business processes and procedures. </a:t>
            </a:r>
            <a:r>
              <a:rPr lang="en-US" sz="2800" b="1" i="1" dirty="0">
                <a:latin typeface="Times New Roman" panose="02020603050405020304" pitchFamily="18" charset="0"/>
                <a:cs typeface="Times New Roman" panose="02020603050405020304" pitchFamily="18" charset="0"/>
              </a:rPr>
              <a:t>Figure 7.12 shows this hierarchy</a:t>
            </a:r>
            <a:r>
              <a:rPr lang="en-US" sz="2800" i="1" dirty="0">
                <a:latin typeface="Times New Roman" panose="02020603050405020304" pitchFamily="18" charset="0"/>
                <a:cs typeface="Times New Roman" panose="02020603050405020304" pitchFamily="18" charset="0"/>
              </a:rPr>
              <a:t>.</a:t>
            </a:r>
          </a:p>
          <a:p>
            <a:pPr marL="0" indent="0">
              <a:buNone/>
            </a:pPr>
            <a:r>
              <a:rPr lang="en-US" sz="2800" dirty="0">
                <a:latin typeface="Times New Roman" panose="02020603050405020304" pitchFamily="18" charset="0"/>
                <a:cs typeface="Times New Roman" panose="02020603050405020304" pitchFamily="18" charset="0"/>
              </a:rPr>
              <a:t>This multileveled approach to business process modelling will necessitate an iterative approach to the analysis. As the lower level task analyzes reveal more detail, it is inevitable that the higher level business process models will have to be updated.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21316236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pic>
        <p:nvPicPr>
          <p:cNvPr id="8" name="Picture 7"/>
          <p:cNvPicPr>
            <a:picLocks noChangeAspect="1"/>
          </p:cNvPicPr>
          <p:nvPr/>
        </p:nvPicPr>
        <p:blipFill>
          <a:blip r:embed="rId4"/>
          <a:stretch>
            <a:fillRect/>
          </a:stretch>
        </p:blipFill>
        <p:spPr>
          <a:xfrm>
            <a:off x="404037" y="1193369"/>
            <a:ext cx="11297183" cy="5455403"/>
          </a:xfrm>
          <a:prstGeom prst="rect">
            <a:avLst/>
          </a:prstGeom>
        </p:spPr>
      </p:pic>
    </p:spTree>
    <p:extLst>
      <p:ext uri="{BB962C8B-B14F-4D97-AF65-F5344CB8AC3E}">
        <p14:creationId xmlns:p14="http://schemas.microsoft.com/office/powerpoint/2010/main" val="15687211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29596"/>
            <a:ext cx="11100392" cy="4924425"/>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Beginning and ending the process </a:t>
            </a:r>
          </a:p>
          <a:p>
            <a:pPr marL="0" indent="0">
              <a:buNone/>
            </a:pPr>
            <a:r>
              <a:rPr lang="en-US" sz="2200" dirty="0">
                <a:latin typeface="Times New Roman" panose="02020603050405020304" pitchFamily="18" charset="0"/>
                <a:cs typeface="Times New Roman" panose="02020603050405020304" pitchFamily="18" charset="0"/>
              </a:rPr>
              <a:t>The start of a process can be represented in various ways. </a:t>
            </a:r>
          </a:p>
          <a:p>
            <a:pPr marL="0" indent="0">
              <a:buNone/>
            </a:pPr>
            <a:r>
              <a:rPr lang="en-US" sz="2200" dirty="0">
                <a:latin typeface="Times New Roman" panose="02020603050405020304" pitchFamily="18" charset="0"/>
                <a:cs typeface="Times New Roman" panose="02020603050405020304" pitchFamily="18" charset="0"/>
              </a:rPr>
              <a:t>It is usual for the </a:t>
            </a:r>
            <a:r>
              <a:rPr lang="en-US" sz="2200" dirty="0" err="1">
                <a:latin typeface="Times New Roman" panose="02020603050405020304" pitchFamily="18" charset="0"/>
                <a:cs typeface="Times New Roman" panose="02020603050405020304" pitchFamily="18" charset="0"/>
              </a:rPr>
              <a:t>swimlane</a:t>
            </a:r>
            <a:r>
              <a:rPr lang="en-US" sz="2200" dirty="0">
                <a:latin typeface="Times New Roman" panose="02020603050405020304" pitchFamily="18" charset="0"/>
                <a:cs typeface="Times New Roman" panose="02020603050405020304" pitchFamily="18" charset="0"/>
              </a:rPr>
              <a:t> of the process initiator, such as the customer, to be at the top of the model.</a:t>
            </a:r>
            <a:br>
              <a:rPr lang="en-US" sz="2200" dirty="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The </a:t>
            </a:r>
            <a:r>
              <a:rPr lang="en-US" sz="2200" dirty="0">
                <a:latin typeface="Times New Roman" panose="02020603050405020304" pitchFamily="18" charset="0"/>
                <a:cs typeface="Times New Roman" panose="02020603050405020304" pitchFamily="18" charset="0"/>
              </a:rPr>
              <a:t>variations between the different approaches determine how much detail is shown in that particular </a:t>
            </a:r>
            <a:r>
              <a:rPr lang="en-US" sz="2200" dirty="0" err="1">
                <a:latin typeface="Times New Roman" panose="02020603050405020304" pitchFamily="18" charset="0"/>
                <a:cs typeface="Times New Roman" panose="02020603050405020304" pitchFamily="18" charset="0"/>
              </a:rPr>
              <a:t>swimlane</a:t>
            </a:r>
            <a:r>
              <a:rPr lang="en-US" sz="2200" dirty="0">
                <a:latin typeface="Times New Roman" panose="02020603050405020304" pitchFamily="18" charset="0"/>
                <a:cs typeface="Times New Roman" panose="02020603050405020304" pitchFamily="18" charset="0"/>
              </a:rPr>
              <a:t>.</a:t>
            </a:r>
            <a:br>
              <a:rPr lang="en-US" sz="2200" dirty="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The </a:t>
            </a:r>
            <a:r>
              <a:rPr lang="en-US" sz="2200" dirty="0">
                <a:latin typeface="Times New Roman" panose="02020603050405020304" pitchFamily="18" charset="0"/>
                <a:cs typeface="Times New Roman" panose="02020603050405020304" pitchFamily="18" charset="0"/>
              </a:rPr>
              <a:t>simplest way, </a:t>
            </a:r>
            <a:r>
              <a:rPr lang="en-US" sz="2200" b="1" dirty="0">
                <a:latin typeface="Times New Roman" panose="02020603050405020304" pitchFamily="18" charset="0"/>
                <a:cs typeface="Times New Roman" panose="02020603050405020304" pitchFamily="18" charset="0"/>
              </a:rPr>
              <a:t>as shown in Figures 7.10 and 7.11, </a:t>
            </a:r>
            <a:r>
              <a:rPr lang="en-US" sz="2200" dirty="0">
                <a:latin typeface="Times New Roman" panose="02020603050405020304" pitchFamily="18" charset="0"/>
                <a:cs typeface="Times New Roman" panose="02020603050405020304" pitchFamily="18" charset="0"/>
              </a:rPr>
              <a:t>shows the initiator, this time the borrower, providing the event or trigger that starts off the rest of the processing.</a:t>
            </a:r>
            <a:br>
              <a:rPr lang="en-US" sz="2200" dirty="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It </a:t>
            </a:r>
            <a:r>
              <a:rPr lang="en-US" sz="2200" dirty="0">
                <a:latin typeface="Times New Roman" panose="02020603050405020304" pitchFamily="18" charset="0"/>
                <a:cs typeface="Times New Roman" panose="02020603050405020304" pitchFamily="18" charset="0"/>
              </a:rPr>
              <a:t>knows nothing about how the borrower creates that initiating request but simply reacts as soon as it receives the input.</a:t>
            </a:r>
            <a:br>
              <a:rPr lang="en-US" sz="2200" dirty="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Imagine</a:t>
            </a:r>
            <a:r>
              <a:rPr lang="en-US" sz="2200" dirty="0">
                <a:latin typeface="Times New Roman" panose="02020603050405020304" pitchFamily="18" charset="0"/>
                <a:cs typeface="Times New Roman" panose="02020603050405020304" pitchFamily="18" charset="0"/>
              </a:rPr>
              <a:t>, for example, a customer ringing up a call </a:t>
            </a:r>
            <a:r>
              <a:rPr lang="en-US" sz="2200" dirty="0" smtClean="0">
                <a:latin typeface="Times New Roman" panose="02020603050405020304" pitchFamily="18" charset="0"/>
                <a:cs typeface="Times New Roman" panose="02020603050405020304" pitchFamily="18" charset="0"/>
              </a:rPr>
              <a:t>center </a:t>
            </a:r>
            <a:r>
              <a:rPr lang="en-US" sz="2200" dirty="0">
                <a:latin typeface="Times New Roman" panose="02020603050405020304" pitchFamily="18" charset="0"/>
                <a:cs typeface="Times New Roman" panose="02020603050405020304" pitchFamily="18" charset="0"/>
              </a:rPr>
              <a:t>to place an order.</a:t>
            </a:r>
            <a:br>
              <a:rPr lang="en-US" sz="2200" dirty="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The </a:t>
            </a:r>
            <a:r>
              <a:rPr lang="en-US" sz="2200" dirty="0">
                <a:latin typeface="Times New Roman" panose="02020603050405020304" pitchFamily="18" charset="0"/>
                <a:cs typeface="Times New Roman" panose="02020603050405020304" pitchFamily="18" charset="0"/>
              </a:rPr>
              <a:t>customer and the call </a:t>
            </a:r>
            <a:r>
              <a:rPr lang="en-US" sz="2200" dirty="0" smtClean="0">
                <a:latin typeface="Times New Roman" panose="02020603050405020304" pitchFamily="18" charset="0"/>
                <a:cs typeface="Times New Roman" panose="02020603050405020304" pitchFamily="18" charset="0"/>
              </a:rPr>
              <a:t>center </a:t>
            </a:r>
            <a:r>
              <a:rPr lang="en-US" sz="2200" dirty="0">
                <a:latin typeface="Times New Roman" panose="02020603050405020304" pitchFamily="18" charset="0"/>
                <a:cs typeface="Times New Roman" panose="02020603050405020304" pitchFamily="18" charset="0"/>
              </a:rPr>
              <a:t>sales person are working together to record the order details.</a:t>
            </a:r>
            <a:br>
              <a:rPr lang="en-US" sz="2200" dirty="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This </a:t>
            </a:r>
            <a:r>
              <a:rPr lang="en-US" sz="2200" dirty="0">
                <a:latin typeface="Times New Roman" panose="02020603050405020304" pitchFamily="18" charset="0"/>
                <a:cs typeface="Times New Roman" panose="02020603050405020304" pitchFamily="18" charset="0"/>
              </a:rPr>
              <a:t>could be represented as a single task involving both actors and thus shown on the boundary between the customer and sales person </a:t>
            </a:r>
            <a:r>
              <a:rPr lang="en-US" sz="2200" dirty="0" err="1">
                <a:latin typeface="Times New Roman" panose="02020603050405020304" pitchFamily="18" charset="0"/>
                <a:cs typeface="Times New Roman" panose="02020603050405020304" pitchFamily="18" charset="0"/>
              </a:rPr>
              <a:t>swimlanes</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This situation is shown in Figure 7.13</a:t>
            </a:r>
            <a:r>
              <a:rPr lang="en-US" sz="2200" b="1" dirty="0" smtClean="0">
                <a:latin typeface="Times New Roman" panose="02020603050405020304" pitchFamily="18" charset="0"/>
                <a:cs typeface="Times New Roman" panose="02020603050405020304" pitchFamily="18" charset="0"/>
              </a:rPr>
              <a:t>.</a:t>
            </a:r>
            <a:endParaRPr lang="en-US" sz="22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377035590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pic>
        <p:nvPicPr>
          <p:cNvPr id="9" name="Content Placeholder 3"/>
          <p:cNvPicPr>
            <a:picLocks noChangeAspect="1"/>
          </p:cNvPicPr>
          <p:nvPr/>
        </p:nvPicPr>
        <p:blipFill>
          <a:blip r:embed="rId4"/>
          <a:stretch>
            <a:fillRect/>
          </a:stretch>
        </p:blipFill>
        <p:spPr>
          <a:xfrm>
            <a:off x="621119" y="1416547"/>
            <a:ext cx="10836348" cy="4864208"/>
          </a:xfrm>
          <a:prstGeom prst="rect">
            <a:avLst/>
          </a:prstGeom>
        </p:spPr>
      </p:pic>
    </p:spTree>
    <p:extLst>
      <p:ext uri="{BB962C8B-B14F-4D97-AF65-F5344CB8AC3E}">
        <p14:creationId xmlns:p14="http://schemas.microsoft.com/office/powerpoint/2010/main" val="352645500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29596"/>
            <a:ext cx="11100392" cy="4708981"/>
          </a:xfrm>
          <a:prstGeom prst="rect">
            <a:avLst/>
          </a:prstGeom>
        </p:spPr>
        <p:txBody>
          <a:bodyPr wrap="square">
            <a:spAutoFit/>
          </a:bodyPr>
          <a:lstStyle/>
          <a:p>
            <a:pPr marL="0" indent="0" algn="just">
              <a:buNone/>
            </a:pPr>
            <a:r>
              <a:rPr lang="en-US" sz="2000" dirty="0">
                <a:latin typeface="Times New Roman" panose="02020603050405020304" pitchFamily="18" charset="0"/>
                <a:cs typeface="Times New Roman" panose="02020603050405020304" pitchFamily="18" charset="0"/>
              </a:rPr>
              <a:t>A third approach may show the initiator, such as a customer, carrying out the task of creating the order on their </a:t>
            </a:r>
            <a:r>
              <a:rPr lang="en-US" sz="2000" dirty="0" smtClean="0">
                <a:latin typeface="Times New Roman" panose="02020603050405020304" pitchFamily="18" charset="0"/>
                <a:cs typeface="Times New Roman" panose="02020603050405020304" pitchFamily="18" charset="0"/>
              </a:rPr>
              <a:t>own.</a:t>
            </a:r>
          </a:p>
          <a:p>
            <a:pPr marL="0" indent="0" algn="just">
              <a:buNone/>
            </a:pPr>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this situation, the entire task of ‘Create order’ is shown within a customer </a:t>
            </a:r>
            <a:r>
              <a:rPr lang="en-US" sz="2000" dirty="0" err="1">
                <a:latin typeface="Times New Roman" panose="02020603050405020304" pitchFamily="18" charset="0"/>
                <a:cs typeface="Times New Roman" panose="02020603050405020304" pitchFamily="18" charset="0"/>
              </a:rPr>
              <a:t>swimlane</a:t>
            </a:r>
            <a:r>
              <a:rPr lang="en-US" sz="2000" dirty="0">
                <a:latin typeface="Times New Roman" panose="02020603050405020304" pitchFamily="18" charset="0"/>
                <a:cs typeface="Times New Roman" panose="02020603050405020304" pitchFamily="18" charset="0"/>
              </a:rPr>
              <a:t>.</a:t>
            </a:r>
            <a:br>
              <a:rPr lang="en-US"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example, if the customer is using the organization’s website to place the order, the quality of the website is likely to affect the customer’s perception of the </a:t>
            </a:r>
            <a:r>
              <a:rPr lang="en-US" sz="2000" dirty="0" smtClean="0">
                <a:latin typeface="Times New Roman" panose="02020603050405020304" pitchFamily="18" charset="0"/>
                <a:cs typeface="Times New Roman" panose="02020603050405020304" pitchFamily="18" charset="0"/>
              </a:rPr>
              <a:t>process.</a:t>
            </a:r>
          </a:p>
          <a:p>
            <a:pPr marL="0" indent="0" algn="just">
              <a:buNone/>
            </a:pPr>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retailing organization, for example, would normally expect its order process to end with the successful delivery of the order to the </a:t>
            </a:r>
            <a:r>
              <a:rPr lang="en-US" sz="2000" dirty="0" smtClean="0">
                <a:latin typeface="Times New Roman" panose="02020603050405020304" pitchFamily="18" charset="0"/>
                <a:cs typeface="Times New Roman" panose="02020603050405020304" pitchFamily="18" charset="0"/>
              </a:rPr>
              <a:t>customer.</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 is important to know the state of the order when the process ends because that determines what can happen next</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If an order has been successfully delivered to a credit customer, for example, the next thing is to invoice them for the order amount. For a rejected order on the other hand, the customer must resubmit it. As a guideline, there should be a separate end for each significant end state. Some </a:t>
            </a:r>
            <a:r>
              <a:rPr lang="en-US" sz="2000" dirty="0" smtClean="0">
                <a:latin typeface="Times New Roman" panose="02020603050405020304" pitchFamily="18" charset="0"/>
                <a:cs typeface="Times New Roman" panose="02020603050405020304" pitchFamily="18" charset="0"/>
              </a:rPr>
              <a:t>modelers </a:t>
            </a:r>
            <a:r>
              <a:rPr lang="en-US" sz="2000" dirty="0">
                <a:latin typeface="Times New Roman" panose="02020603050405020304" pitchFamily="18" charset="0"/>
                <a:cs typeface="Times New Roman" panose="02020603050405020304" pitchFamily="18" charset="0"/>
              </a:rPr>
              <a:t>label the end symbol with the name of its state.</a:t>
            </a:r>
          </a:p>
        </p:txBody>
      </p:sp>
      <p:sp>
        <p:nvSpPr>
          <p:cNvPr id="7" name="Title 1"/>
          <p:cNvSpPr txBox="1">
            <a:spLocks/>
          </p:cNvSpPr>
          <p:nvPr/>
        </p:nvSpPr>
        <p:spPr>
          <a:xfrm>
            <a:off x="662119" y="534795"/>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5. Business Process Models</a:t>
            </a:r>
          </a:p>
        </p:txBody>
      </p:sp>
    </p:spTree>
    <p:extLst>
      <p:ext uri="{BB962C8B-B14F-4D97-AF65-F5344CB8AC3E}">
        <p14:creationId xmlns:p14="http://schemas.microsoft.com/office/powerpoint/2010/main" val="186208327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641507" cy="41110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100" dirty="0">
                <a:solidFill>
                  <a:schemeClr val="bg1"/>
                </a:solidFill>
                <a:latin typeface="Times New Roman" panose="02020603050405020304" pitchFamily="18" charset="0"/>
                <a:cs typeface="Times New Roman" panose="02020603050405020304" pitchFamily="18" charset="0"/>
              </a:rPr>
              <a:t>Businesses evolve over time. The internal organization and people within the business change. The customers and the products we sell them change. As a result, processes are constantly changing to reflect the different environment in which they operate. Unfortunately, many of these changes occur in an ad hoc and uncontrolled way. When we formally model a process, we start to see how messy and incoherent they have become. Many people are surprised when they first see the </a:t>
            </a:r>
            <a:r>
              <a:rPr lang="en-US" sz="2100" dirty="0" err="1">
                <a:solidFill>
                  <a:schemeClr val="bg1"/>
                </a:solidFill>
                <a:latin typeface="Times New Roman" panose="02020603050405020304" pitchFamily="18" charset="0"/>
                <a:cs typeface="Times New Roman" panose="02020603050405020304" pitchFamily="18" charset="0"/>
              </a:rPr>
              <a:t>swimlane</a:t>
            </a:r>
            <a:r>
              <a:rPr lang="en-US" sz="2100" dirty="0">
                <a:solidFill>
                  <a:schemeClr val="bg1"/>
                </a:solidFill>
                <a:latin typeface="Times New Roman" panose="02020603050405020304" pitchFamily="18" charset="0"/>
                <a:cs typeface="Times New Roman" panose="02020603050405020304" pitchFamily="18" charset="0"/>
              </a:rPr>
              <a:t> diagram of the process on which they work. Whilst they are familiar with their own part of the process, they may have little idea of what the whole process does, how it works and where their work fits within it. </a:t>
            </a:r>
          </a:p>
        </p:txBody>
      </p:sp>
      <p:sp>
        <p:nvSpPr>
          <p:cNvPr id="13" name="Title 1"/>
          <p:cNvSpPr txBox="1">
            <a:spLocks/>
          </p:cNvSpPr>
          <p:nvPr/>
        </p:nvSpPr>
        <p:spPr>
          <a:xfrm>
            <a:off x="4447309" y="1092831"/>
            <a:ext cx="743351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2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661044"/>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Identifying problems </a:t>
            </a:r>
          </a:p>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Analyzing the hand-offs</a:t>
            </a:r>
          </a:p>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Analyzing the processing</a:t>
            </a:r>
          </a:p>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Other Factors causing inadequate performance of process </a:t>
            </a:r>
          </a:p>
          <a:p>
            <a:pPr marL="0" indent="0">
              <a:buNone/>
            </a:pPr>
            <a:endParaRPr lang="en-US" sz="2800" dirty="0">
              <a:latin typeface="Times New Roman" panose="02020603050405020304" pitchFamily="18" charset="0"/>
              <a:cs typeface="Times New Roman" panose="02020603050405020304" pitchFamily="18" charset="0"/>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3940487"/>
            <a:ext cx="6197830" cy="13674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2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Identifying problems </a:t>
            </a:r>
          </a:p>
          <a:p>
            <a:pPr marL="0" indent="0" algn="just">
              <a:buNone/>
            </a:pPr>
            <a:r>
              <a:rPr lang="en-US" sz="2200" dirty="0">
                <a:latin typeface="Times New Roman" panose="02020603050405020304" pitchFamily="18" charset="0"/>
                <a:cs typeface="Times New Roman" panose="02020603050405020304" pitchFamily="18" charset="0"/>
              </a:rPr>
              <a:t>In order to identify problems with an as is process, we need to find out how well it supports the business</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Once we have determined the required performance levels, the next step is to compare them with the actual performance of the existing process</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Information about the required and actual performance levels may not be easily available which can suggest several </a:t>
            </a:r>
            <a:r>
              <a:rPr lang="en-US" sz="2200" dirty="0" smtClean="0">
                <a:latin typeface="Times New Roman" panose="02020603050405020304" pitchFamily="18" charset="0"/>
                <a:cs typeface="Times New Roman" panose="02020603050405020304" pitchFamily="18" charset="0"/>
              </a:rPr>
              <a:t>problems.</a:t>
            </a:r>
          </a:p>
          <a:p>
            <a:pPr marL="0" indent="0" algn="just">
              <a:buNone/>
            </a:pPr>
            <a:r>
              <a:rPr lang="en-US" sz="2200" dirty="0" smtClean="0">
                <a:latin typeface="Times New Roman" panose="02020603050405020304" pitchFamily="18" charset="0"/>
                <a:cs typeface="Times New Roman" panose="02020603050405020304" pitchFamily="18" charset="0"/>
              </a:rPr>
              <a:t>A </a:t>
            </a:r>
            <a:r>
              <a:rPr lang="en-US" sz="2200" dirty="0">
                <a:latin typeface="Times New Roman" panose="02020603050405020304" pitchFamily="18" charset="0"/>
                <a:cs typeface="Times New Roman" panose="02020603050405020304" pitchFamily="18" charset="0"/>
              </a:rPr>
              <a:t>gap between the actual and required performance levels indicates the need for improvements</a:t>
            </a:r>
            <a:r>
              <a:rPr lang="en-US" sz="2200" dirty="0" smtClean="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endParaRPr lang="en-US" sz="2200" dirty="0" smtClean="0">
              <a:latin typeface="Times New Roman" panose="02020603050405020304" pitchFamily="18" charset="0"/>
              <a:cs typeface="Times New Roman" panose="02020603050405020304" pitchFamily="18" charset="0"/>
            </a:endParaRPr>
          </a:p>
          <a:p>
            <a:pPr marL="0" indent="0" algn="just">
              <a:buNone/>
            </a:pPr>
            <a:r>
              <a:rPr lang="en-US" sz="2200" b="1" i="1" dirty="0" smtClean="0">
                <a:latin typeface="Times New Roman" panose="02020603050405020304" pitchFamily="18" charset="0"/>
                <a:cs typeface="Times New Roman" panose="02020603050405020304" pitchFamily="18" charset="0"/>
              </a:rPr>
              <a:t>There </a:t>
            </a:r>
            <a:r>
              <a:rPr lang="en-US" sz="2200" b="1" i="1" dirty="0">
                <a:latin typeface="Times New Roman" panose="02020603050405020304" pitchFamily="18" charset="0"/>
                <a:cs typeface="Times New Roman" panose="02020603050405020304" pitchFamily="18" charset="0"/>
              </a:rPr>
              <a:t>are two key aspects of the model we need to examine, the hand-offs between the tasks and the tasks themselves.</a:t>
            </a:r>
          </a:p>
          <a:p>
            <a:pPr marL="0" indent="0" algn="just">
              <a:buNone/>
            </a:pPr>
            <a:endParaRPr lang="en-US" sz="22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Analyzing the hand-offs</a:t>
            </a:r>
          </a:p>
          <a:p>
            <a:pPr marL="0" indent="0">
              <a:buNone/>
            </a:pPr>
            <a:r>
              <a:rPr lang="en-US" sz="2400" dirty="0">
                <a:latin typeface="Times New Roman" panose="02020603050405020304" pitchFamily="18" charset="0"/>
                <a:cs typeface="Times New Roman" panose="02020603050405020304" pitchFamily="18" charset="0"/>
              </a:rPr>
              <a:t>One of the frequent problems found with business processes involve ‘hand-offs’, where one actor passes the work to another actor. </a:t>
            </a:r>
            <a:r>
              <a:rPr lang="en-US" sz="2400" b="1" i="1" dirty="0">
                <a:latin typeface="Times New Roman" panose="02020603050405020304" pitchFamily="18" charset="0"/>
                <a:cs typeface="Times New Roman" panose="02020603050405020304" pitchFamily="18" charset="0"/>
              </a:rPr>
              <a:t>Figure 7.14 </a:t>
            </a:r>
            <a:r>
              <a:rPr lang="en-US" sz="2400" dirty="0">
                <a:latin typeface="Times New Roman" panose="02020603050405020304" pitchFamily="18" charset="0"/>
                <a:cs typeface="Times New Roman" panose="02020603050405020304" pitchFamily="18" charset="0"/>
              </a:rPr>
              <a:t>shows two hand-offs, one from the Manager to the Clerk, and the other from the Clerk to the Manager. The task ‘Calculate results’ has two hand-offs in this diagram, one preceding and one succeeding. </a:t>
            </a:r>
          </a:p>
          <a:p>
            <a:pPr marL="0" indent="0">
              <a:buNone/>
            </a:pPr>
            <a:r>
              <a:rPr lang="en-US" sz="2400" dirty="0">
                <a:latin typeface="Times New Roman" panose="02020603050405020304" pitchFamily="18" charset="0"/>
                <a:cs typeface="Times New Roman" panose="02020603050405020304" pitchFamily="18" charset="0"/>
              </a:rPr>
              <a:t>Clear representation of hand-offs is a major advantage of this diagramming technique and is particularly beneficial when we are trying to improve processes. Hand-offs account for many of the problems experienced by traditional processes as they can cause delays, communication errors and bottlenecks to occur. For example, once a piece of work arrives at its destination it may have to wait in a queue until an actor is free to deal with it.</a:t>
            </a: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15635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pic>
        <p:nvPicPr>
          <p:cNvPr id="7" name="Content Placeholder 3"/>
          <p:cNvPicPr>
            <a:picLocks noChangeAspect="1"/>
          </p:cNvPicPr>
          <p:nvPr/>
        </p:nvPicPr>
        <p:blipFill>
          <a:blip r:embed="rId4"/>
          <a:stretch>
            <a:fillRect/>
          </a:stretch>
        </p:blipFill>
        <p:spPr>
          <a:xfrm>
            <a:off x="425304" y="1690688"/>
            <a:ext cx="11206716" cy="4543856"/>
          </a:xfrm>
          <a:prstGeom prst="rect">
            <a:avLst/>
          </a:prstGeom>
        </p:spPr>
      </p:pic>
    </p:spTree>
    <p:extLst>
      <p:ext uri="{BB962C8B-B14F-4D97-AF65-F5344CB8AC3E}">
        <p14:creationId xmlns:p14="http://schemas.microsoft.com/office/powerpoint/2010/main" val="34470905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Times New Roman" panose="02020603050405020304" pitchFamily="18" charset="0"/>
                <a:cs typeface="Times New Roman" panose="02020603050405020304" pitchFamily="18" charset="0"/>
              </a:rPr>
              <a:t>Analysis of the ‘as is’ processes commonly shows that transactions spend more than 70 per cent of the elapsed time simply waiting to be processed</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It has even been estimated that, in some processes, the transactions are being actively processed for less than 10 per cent of the elapsed time, with more than 90 per cent of the time spent in transit or in queues</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For example, working on batches of transactions may help a particular task to be carried out more efficiently but the delay caused when waiting for each batch to build up may slow down the overall progress of the work.</a:t>
            </a: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08808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Times New Roman" panose="02020603050405020304" pitchFamily="18" charset="0"/>
                <a:cs typeface="Times New Roman" panose="02020603050405020304" pitchFamily="18" charset="0"/>
              </a:rPr>
              <a:t>A further cause of delays at hand-offs is where there is inadequate resource capacity to handle the throughput and queues develop. Queues can behave in an odd way, especially when the transactions arrive in a random fashion. </a:t>
            </a:r>
          </a:p>
          <a:p>
            <a:pPr marL="0" indent="0" algn="just">
              <a:buNone/>
            </a:pPr>
            <a:r>
              <a:rPr lang="en-US" sz="2800" dirty="0">
                <a:latin typeface="Times New Roman" panose="02020603050405020304" pitchFamily="18" charset="0"/>
                <a:cs typeface="Times New Roman" panose="02020603050405020304" pitchFamily="18" charset="0"/>
              </a:rPr>
              <a:t>Queuing theory tells us that attempts to increase the </a:t>
            </a:r>
            <a:r>
              <a:rPr lang="en-US" sz="2800" dirty="0" smtClean="0">
                <a:latin typeface="Times New Roman" panose="02020603050405020304" pitchFamily="18" charset="0"/>
                <a:cs typeface="Times New Roman" panose="02020603050405020304" pitchFamily="18" charset="0"/>
              </a:rPr>
              <a:t>utilization </a:t>
            </a:r>
            <a:r>
              <a:rPr lang="en-US" sz="2800" dirty="0">
                <a:latin typeface="Times New Roman" panose="02020603050405020304" pitchFamily="18" charset="0"/>
                <a:cs typeface="Times New Roman" panose="02020603050405020304" pitchFamily="18" charset="0"/>
              </a:rPr>
              <a:t>of the workers under these circumstances will cause the queues to build up dramatically.</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The production system on the shop floor of a factory is a specific example of a process in which the queues, in this case of physical components that are being produced, are very visible as they are handed over to the different machine operations, such as milling and turning.</a:t>
            </a: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04183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Times New Roman" panose="02020603050405020304" pitchFamily="18" charset="0"/>
                <a:cs typeface="Times New Roman" panose="02020603050405020304" pitchFamily="18" charset="0"/>
              </a:rPr>
              <a:t>There are other problems with hand-offs, often occurring because the transaction is going from one IT system to another</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Problems occur where the data issued by the sending system needs to be reformatted to suit the needs of the receiving software</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Although a process in a bank, for example, may seem very different from one in a factory, they both face the same kinds of problems where hand-offs occur</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Hand-offs, and the problems they can cause, are a major source of inefficiencies in processes, so addressing them can be key to business process improvement</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616381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Analyzing the processing</a:t>
            </a:r>
          </a:p>
          <a:p>
            <a:pPr marL="0" indent="0" algn="just">
              <a:buNone/>
            </a:pPr>
            <a:r>
              <a:rPr lang="en-US" sz="2400" dirty="0">
                <a:latin typeface="Times New Roman" panose="02020603050405020304" pitchFamily="18" charset="0"/>
                <a:cs typeface="Times New Roman" panose="02020603050405020304" pitchFamily="18" charset="0"/>
              </a:rPr>
              <a:t>The ‘as is’ processes may have been in use for some considerable time and during this period they may have changed in a piecemeal fashion, reacting to changing business needs. As a result, they may contain significant inefficiencies and inconsistencies. </a:t>
            </a:r>
            <a:endParaRPr lang="en-US" sz="2400" dirty="0" smtClean="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b="1" i="1" dirty="0" smtClean="0">
                <a:latin typeface="Times New Roman" panose="02020603050405020304" pitchFamily="18" charset="0"/>
                <a:cs typeface="Times New Roman" panose="02020603050405020304" pitchFamily="18" charset="0"/>
              </a:rPr>
              <a:t>When Analyzing </a:t>
            </a:r>
            <a:r>
              <a:rPr lang="en-US" sz="2400" b="1" i="1" dirty="0">
                <a:latin typeface="Times New Roman" panose="02020603050405020304" pitchFamily="18" charset="0"/>
                <a:cs typeface="Times New Roman" panose="02020603050405020304" pitchFamily="18" charset="0"/>
              </a:rPr>
              <a:t>business processes it is important to look for the following possibilities: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Duplication of work. </a:t>
            </a:r>
            <a:r>
              <a:rPr lang="en-US" sz="2400" dirty="0">
                <a:latin typeface="Times New Roman" panose="02020603050405020304" pitchFamily="18" charset="0"/>
                <a:cs typeface="Times New Roman" panose="02020603050405020304" pitchFamily="18" charset="0"/>
              </a:rPr>
              <a:t>Some tasks may be carried out despite the fact that they duplicate other actors’ tasks or record the same information.</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Redundancy.</a:t>
            </a:r>
            <a:r>
              <a:rPr lang="en-US" sz="2400" dirty="0">
                <a:latin typeface="Times New Roman" panose="02020603050405020304" pitchFamily="18" charset="0"/>
                <a:cs typeface="Times New Roman" panose="02020603050405020304" pitchFamily="18" charset="0"/>
              </a:rPr>
              <a:t> Work and/or data that was necessary when the process was first designed may no longer be required.</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54575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425302" y="1509822"/>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Lack of </a:t>
            </a:r>
            <a:r>
              <a:rPr lang="en-US" sz="2100" dirty="0" smtClean="0">
                <a:latin typeface="Times New Roman" panose="02020603050405020304" pitchFamily="18" charset="0"/>
                <a:cs typeface="Times New Roman" panose="02020603050405020304" pitchFamily="18" charset="0"/>
              </a:rPr>
              <a:t>standardization. </a:t>
            </a:r>
            <a:r>
              <a:rPr lang="en-US" sz="2100" dirty="0">
                <a:latin typeface="Times New Roman" panose="02020603050405020304" pitchFamily="18" charset="0"/>
                <a:cs typeface="Times New Roman" panose="02020603050405020304" pitchFamily="18" charset="0"/>
              </a:rPr>
              <a:t>Previously, organizations were less aware of the need for effective processes and hence there was less emphasis on carrying out processes in a standard way. Remote locations such as branch offices and depots were allowed flexibility in the way that they interpreted and implemented their processes. This may have worked in a </a:t>
            </a:r>
            <a:r>
              <a:rPr lang="en-US" sz="2100" dirty="0" smtClean="0">
                <a:latin typeface="Times New Roman" panose="02020603050405020304" pitchFamily="18" charset="0"/>
                <a:cs typeface="Times New Roman" panose="02020603050405020304" pitchFamily="18" charset="0"/>
              </a:rPr>
              <a:t>decentralized </a:t>
            </a:r>
            <a:r>
              <a:rPr lang="en-US" sz="2100" dirty="0">
                <a:latin typeface="Times New Roman" panose="02020603050405020304" pitchFamily="18" charset="0"/>
                <a:cs typeface="Times New Roman" panose="02020603050405020304" pitchFamily="18" charset="0"/>
              </a:rPr>
              <a:t>business but now that there is greater control and </a:t>
            </a:r>
            <a:r>
              <a:rPr lang="en-US" sz="2100" dirty="0" smtClean="0">
                <a:latin typeface="Times New Roman" panose="02020603050405020304" pitchFamily="18" charset="0"/>
                <a:cs typeface="Times New Roman" panose="02020603050405020304" pitchFamily="18" charset="0"/>
              </a:rPr>
              <a:t>centralization, </a:t>
            </a:r>
            <a:r>
              <a:rPr lang="en-US" sz="2100" dirty="0">
                <a:latin typeface="Times New Roman" panose="02020603050405020304" pitchFamily="18" charset="0"/>
                <a:cs typeface="Times New Roman" panose="02020603050405020304" pitchFamily="18" charset="0"/>
              </a:rPr>
              <a:t>all the different parts of the business are expected to operate in an integrated fashion.</a:t>
            </a:r>
          </a:p>
          <a:p>
            <a:pPr marL="342900" indent="-342900" algn="jus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Incompleteness. New requirements may have been identified of the process since its original design. These may have been ignored because they were too difficult or costly to incorporate in the existing process or they may have been handled by a work-around.</a:t>
            </a:r>
          </a:p>
          <a:p>
            <a:pPr marL="342900" indent="-342900" algn="jus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Inconsistent measurement or control. The business process approach has increased the emphasis on measuring the standard of work and the service provided to customers. Where a process has developed over time the measures may not be relevant or may be inconsistent with other measures.</a:t>
            </a:r>
          </a:p>
          <a:p>
            <a:pPr marL="342900" indent="-342900" algn="jus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If any of these situations are encountered, the analyst needs to apply business process modelling and improvement approaches in order to rectify the situation.</a:t>
            </a:r>
            <a:endParaRPr lang="en-US" sz="21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73734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425302" y="1509822"/>
            <a:ext cx="11285401" cy="48909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Times New Roman" panose="02020603050405020304" pitchFamily="18" charset="0"/>
                <a:cs typeface="Times New Roman" panose="02020603050405020304" pitchFamily="18" charset="0"/>
              </a:rPr>
              <a:t>Other factors causing inadequate performance of a process</a:t>
            </a:r>
            <a:endParaRPr lang="en-US"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chapter describes the process modelling technique which helps us to analyze the design of an ‘as is’ process as a stepping stone to improving its performance. Even if a process is perfectly designed, however, this does not guarantee that the process will achieve its performance objectives. There are various reasons why this might be the case: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staff working on the process may not have the right skills, training and motivation to produce the desired results.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resources made available to run the process may be insufficient to handle the volume of transactions received. This could include both staff and equipment resources.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process may not be managed appropriately. This is a particular problem when a process crosses many organizational boundaries and there is no single owner to manage the whole process.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765840" y="494394"/>
            <a:ext cx="890978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smtClean="0">
                <a:solidFill>
                  <a:srgbClr val="00B0F0"/>
                </a:solidFill>
                <a:latin typeface="Times New Roman" panose="02020603050405020304" pitchFamily="18" charset="0"/>
                <a:cs typeface="Times New Roman" panose="02020603050405020304" pitchFamily="18" charset="0"/>
              </a:rPr>
              <a:t>6. Analyzing the ‘as is’ Process </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6854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6188150"/>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809165"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641507" cy="43768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solidFill>
                  <a:schemeClr val="bg1"/>
                </a:solidFill>
                <a:latin typeface="Times New Roman" panose="02020603050405020304" pitchFamily="18" charset="0"/>
                <a:cs typeface="Times New Roman" panose="02020603050405020304" pitchFamily="18" charset="0"/>
              </a:rPr>
              <a:t>Improving the business process is about removing the problems that have been identified in the ‘as is’ process. Before we accept the initial definition of a problem, it may be worthwhile stepping back and asking whether this is the real problem that we should be solving or possibly a symptom of a more fundamental problem</a:t>
            </a:r>
            <a:r>
              <a:rPr lang="en-US" sz="18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1800" dirty="0">
                <a:solidFill>
                  <a:schemeClr val="bg1"/>
                </a:solidFill>
                <a:latin typeface="Times New Roman" panose="02020603050405020304" pitchFamily="18" charset="0"/>
                <a:cs typeface="Times New Roman" panose="02020603050405020304" pitchFamily="18" charset="0"/>
              </a:rPr>
              <a:t/>
            </a:r>
            <a:br>
              <a:rPr lang="en-US" sz="1800" dirty="0">
                <a:solidFill>
                  <a:schemeClr val="bg1"/>
                </a:solidFill>
                <a:latin typeface="Times New Roman" panose="02020603050405020304" pitchFamily="18" charset="0"/>
                <a:cs typeface="Times New Roman" panose="02020603050405020304" pitchFamily="18" charset="0"/>
              </a:rPr>
            </a:br>
            <a:r>
              <a:rPr lang="en-US" sz="1800" dirty="0">
                <a:solidFill>
                  <a:schemeClr val="bg1"/>
                </a:solidFill>
                <a:latin typeface="Times New Roman" panose="02020603050405020304" pitchFamily="18" charset="0"/>
                <a:cs typeface="Times New Roman" panose="02020603050405020304" pitchFamily="18" charset="0"/>
              </a:rPr>
              <a:t>Our initial analysis, for example, might have identified that our invoice production is taking too long and we are missing deadlines for billing our customers</a:t>
            </a:r>
            <a:r>
              <a:rPr lang="en-US" sz="18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1800" dirty="0">
                <a:solidFill>
                  <a:schemeClr val="bg1"/>
                </a:solidFill>
                <a:latin typeface="Times New Roman" panose="02020603050405020304" pitchFamily="18" charset="0"/>
                <a:cs typeface="Times New Roman" panose="02020603050405020304" pitchFamily="18" charset="0"/>
              </a:rPr>
              <a:t/>
            </a:r>
            <a:br>
              <a:rPr lang="en-US" sz="1800" dirty="0">
                <a:solidFill>
                  <a:schemeClr val="bg1"/>
                </a:solidFill>
                <a:latin typeface="Times New Roman" panose="02020603050405020304" pitchFamily="18" charset="0"/>
                <a:cs typeface="Times New Roman" panose="02020603050405020304" pitchFamily="18" charset="0"/>
              </a:rPr>
            </a:br>
            <a:r>
              <a:rPr lang="en-US" sz="1800" dirty="0">
                <a:solidFill>
                  <a:schemeClr val="bg1"/>
                </a:solidFill>
                <a:latin typeface="Times New Roman" panose="02020603050405020304" pitchFamily="18" charset="0"/>
                <a:cs typeface="Times New Roman" panose="02020603050405020304" pitchFamily="18" charset="0"/>
              </a:rPr>
              <a:t>Further analysis, however, might reveal that the real cause of the delay is excessive rework</a:t>
            </a:r>
            <a:r>
              <a:rPr lang="en-US" sz="18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1800" dirty="0">
                <a:solidFill>
                  <a:schemeClr val="bg1"/>
                </a:solidFill>
                <a:latin typeface="Times New Roman" panose="02020603050405020304" pitchFamily="18" charset="0"/>
                <a:cs typeface="Times New Roman" panose="02020603050405020304" pitchFamily="18" charset="0"/>
              </a:rPr>
              <a:t/>
            </a:r>
            <a:br>
              <a:rPr lang="en-US" sz="1800" dirty="0">
                <a:solidFill>
                  <a:schemeClr val="bg1"/>
                </a:solidFill>
                <a:latin typeface="Times New Roman" panose="02020603050405020304" pitchFamily="18" charset="0"/>
                <a:cs typeface="Times New Roman" panose="02020603050405020304" pitchFamily="18" charset="0"/>
              </a:rPr>
            </a:br>
            <a:r>
              <a:rPr lang="en-US" sz="1800" dirty="0">
                <a:solidFill>
                  <a:schemeClr val="bg1"/>
                </a:solidFill>
                <a:latin typeface="Times New Roman" panose="02020603050405020304" pitchFamily="18" charset="0"/>
                <a:cs typeface="Times New Roman" panose="02020603050405020304" pitchFamily="18" charset="0"/>
              </a:rPr>
              <a:t>A more appropriate solution to this situation would be to implement tighter controls, reduce the rework and eliminate the delays without incurring the cost of increased resources.</a:t>
            </a:r>
          </a:p>
        </p:txBody>
      </p:sp>
      <p:sp>
        <p:nvSpPr>
          <p:cNvPr id="13" name="Title 1"/>
          <p:cNvSpPr txBox="1">
            <a:spLocks/>
          </p:cNvSpPr>
          <p:nvPr/>
        </p:nvSpPr>
        <p:spPr>
          <a:xfrm>
            <a:off x="4447309" y="1092831"/>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1984736419"/>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523478"/>
            <a:ext cx="5614763" cy="3505721"/>
          </a:xfrm>
          <a:prstGeom prst="rect">
            <a:avLst/>
          </a:prstGeom>
          <a:solidFill>
            <a:schemeClr val="lt1"/>
          </a:solidFill>
          <a:ln>
            <a:noFill/>
          </a:ln>
        </p:spPr>
        <p:txBody>
          <a:bodyPr spcFirstLastPara="1" wrap="square" lIns="91425" tIns="45700" rIns="91425" bIns="45700" anchor="ctr" anchorCtr="0">
            <a:noAutofit/>
          </a:bodyPr>
          <a:lstStyle/>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business </a:t>
            </a:r>
            <a:r>
              <a:rPr lang="en-US" sz="2000" dirty="0">
                <a:latin typeface="Times New Roman" panose="02020603050405020304" pitchFamily="18" charset="0"/>
                <a:cs typeface="Times New Roman" panose="02020603050405020304" pitchFamily="18" charset="0"/>
              </a:rPr>
              <a:t>rules</a:t>
            </a:r>
          </a:p>
          <a:p>
            <a:pPr marL="342900" lvl="4"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Constrains </a:t>
            </a:r>
          </a:p>
          <a:p>
            <a:pPr marL="342900" lvl="4"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Operational guidance</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Simplify </a:t>
            </a:r>
            <a:r>
              <a:rPr lang="en-US" sz="2000" dirty="0">
                <a:latin typeface="Times New Roman" panose="02020603050405020304" pitchFamily="18" charset="0"/>
                <a:cs typeface="Times New Roman" panose="02020603050405020304" pitchFamily="18" charset="0"/>
              </a:rPr>
              <a:t>the process</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Extend </a:t>
            </a:r>
            <a:r>
              <a:rPr lang="en-US" sz="2000" dirty="0">
                <a:latin typeface="Times New Roman" panose="02020603050405020304" pitchFamily="18" charset="0"/>
                <a:cs typeface="Times New Roman" panose="02020603050405020304" pitchFamily="18" charset="0"/>
              </a:rPr>
              <a:t>the processing</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Remove </a:t>
            </a:r>
            <a:r>
              <a:rPr lang="en-US" sz="2000" dirty="0">
                <a:latin typeface="Times New Roman" panose="02020603050405020304" pitchFamily="18" charset="0"/>
                <a:cs typeface="Times New Roman" panose="02020603050405020304" pitchFamily="18" charset="0"/>
              </a:rPr>
              <a:t>bottlenecks</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Change </a:t>
            </a:r>
            <a:r>
              <a:rPr lang="en-US" sz="2000" dirty="0">
                <a:latin typeface="Times New Roman" panose="02020603050405020304" pitchFamily="18" charset="0"/>
                <a:cs typeface="Times New Roman" panose="02020603050405020304" pitchFamily="18" charset="0"/>
              </a:rPr>
              <a:t>the sequence of tasks</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Redefine </a:t>
            </a:r>
            <a:r>
              <a:rPr lang="en-US" sz="2000" dirty="0">
                <a:latin typeface="Times New Roman" panose="02020603050405020304" pitchFamily="18" charset="0"/>
                <a:cs typeface="Times New Roman" panose="02020603050405020304" pitchFamily="18" charset="0"/>
              </a:rPr>
              <a:t>process boundary</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Automate </a:t>
            </a:r>
            <a:r>
              <a:rPr lang="en-US" sz="2000" dirty="0">
                <a:latin typeface="Times New Roman" panose="02020603050405020304" pitchFamily="18" charset="0"/>
                <a:cs typeface="Times New Roman" panose="02020603050405020304" pitchFamily="18" charset="0"/>
              </a:rPr>
              <a:t>the processing</a:t>
            </a:r>
          </a:p>
          <a:p>
            <a:pPr lvl="1">
              <a:buFont typeface="Wingdings" panose="05000000000000000000" pitchFamily="2" charset="2"/>
              <a:buChar char="Ø"/>
            </a:pPr>
            <a:r>
              <a:rPr lang="en-US" sz="2000" dirty="0" smtClean="0">
                <a:latin typeface="Times New Roman" panose="02020603050405020304" pitchFamily="18" charset="0"/>
                <a:cs typeface="Times New Roman" panose="02020603050405020304" pitchFamily="18" charset="0"/>
              </a:rPr>
              <a:t>Redesign </a:t>
            </a:r>
            <a:r>
              <a:rPr lang="en-US" sz="2000" dirty="0">
                <a:latin typeface="Times New Roman" panose="02020603050405020304" pitchFamily="18" charset="0"/>
                <a:cs typeface="Times New Roman" panose="02020603050405020304" pitchFamily="18" charset="0"/>
              </a:rPr>
              <a:t>the Process  </a:t>
            </a:r>
          </a:p>
          <a:p>
            <a:endParaRPr lang="en-US" sz="2000" dirty="0">
              <a:latin typeface="Times New Roman" panose="02020603050405020304" pitchFamily="18" charset="0"/>
              <a:cs typeface="Times New Roman" panose="02020603050405020304" pitchFamily="18" charset="0"/>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5964934" y="3860563"/>
            <a:ext cx="5915891" cy="11686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1012668445"/>
      </p:ext>
    </p:extLst>
  </p:cSld>
  <p:clrMapOvr>
    <a:masterClrMapping/>
  </p:clrMapOvr>
  <p:transition spd="slow" advTm="58173">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47878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business rules</a:t>
            </a:r>
          </a:p>
          <a:p>
            <a:pPr marL="0" indent="0" algn="just">
              <a:buNone/>
            </a:pPr>
            <a:r>
              <a:rPr lang="en-US" sz="2400" dirty="0">
                <a:latin typeface="Times New Roman" panose="02020603050405020304" pitchFamily="18" charset="0"/>
                <a:cs typeface="Times New Roman" panose="02020603050405020304" pitchFamily="18" charset="0"/>
              </a:rPr>
              <a:t>Business process improvement is also about challenging the assumptions and business rules upon which the current process is built and which, in some circumstances, may limit the process. </a:t>
            </a:r>
            <a:endParaRPr lang="en-US" sz="2400" dirty="0" smtClean="0">
              <a:latin typeface="Times New Roman" panose="02020603050405020304" pitchFamily="18" charset="0"/>
              <a:cs typeface="Times New Roman" panose="02020603050405020304" pitchFamily="18" charset="0"/>
            </a:endParaRPr>
          </a:p>
          <a:p>
            <a:pPr marL="0" indent="0" algn="just">
              <a:buNone/>
            </a:pPr>
            <a:r>
              <a:rPr lang="en-US" sz="2400" b="1" i="1" dirty="0" smtClean="0">
                <a:latin typeface="Times New Roman" panose="02020603050405020304" pitchFamily="18" charset="0"/>
                <a:cs typeface="Times New Roman" panose="02020603050405020304" pitchFamily="18" charset="0"/>
              </a:rPr>
              <a:t>Business </a:t>
            </a:r>
            <a:r>
              <a:rPr lang="en-US" sz="2400" b="1" i="1" dirty="0">
                <a:latin typeface="Times New Roman" panose="02020603050405020304" pitchFamily="18" charset="0"/>
                <a:cs typeface="Times New Roman" panose="02020603050405020304" pitchFamily="18" charset="0"/>
              </a:rPr>
              <a:t>rules are </a:t>
            </a:r>
            <a:r>
              <a:rPr lang="en-US" sz="2400" b="1" i="1" dirty="0" smtClean="0">
                <a:latin typeface="Times New Roman" panose="02020603050405020304" pitchFamily="18" charset="0"/>
                <a:cs typeface="Times New Roman" panose="02020603050405020304" pitchFamily="18" charset="0"/>
              </a:rPr>
              <a:t>categorized </a:t>
            </a:r>
            <a:r>
              <a:rPr lang="en-US" sz="2400" b="1" i="1" dirty="0">
                <a:latin typeface="Times New Roman" panose="02020603050405020304" pitchFamily="18" charset="0"/>
                <a:cs typeface="Times New Roman" panose="02020603050405020304" pitchFamily="18" charset="0"/>
              </a:rPr>
              <a:t>in two ways: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Constraints – these are the business rules that have to be applied and restrict how a process or task is performed. The constraints may be enforced upon the organization, for example they may be legal or regulatory constraints. Alternatively, they may result from internal policies or strategies.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Operational guidance – these are the business rules that determine how procedures are conducted within the organization. For example, there may be rules governing cancellation fees for hotel bookings or postage charges for delivering orders.</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42512258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47878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Times New Roman" panose="02020603050405020304" pitchFamily="18" charset="0"/>
                <a:cs typeface="Times New Roman" panose="02020603050405020304" pitchFamily="18" charset="0"/>
              </a:rPr>
              <a:t>Business rules are often simply accepted – ‘It’s the way we do business here’ – but sometimes it is useful to consider whether there is an alternative approach available</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While some rules may have made sense when they were introduced, it can be useful to challenge them to see whether they still make sense now</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good example is that of a well-known high street wine merchant which for many years sold its wine by the case – customers had to buy 12 bottles at a time</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When the wine merchant reduced the unit of orders down to 6 bottles rather than 12, they found a significant increase in </a:t>
            </a:r>
            <a:r>
              <a:rPr lang="en-US" sz="2400" dirty="0" smtClean="0">
                <a:latin typeface="Times New Roman" panose="02020603050405020304" pitchFamily="18" charset="0"/>
                <a:cs typeface="Times New Roman" panose="02020603050405020304" pitchFamily="18" charset="0"/>
              </a:rPr>
              <a:t>sales.</a:t>
            </a:r>
          </a:p>
          <a:p>
            <a:pPr marL="0" indent="0" algn="just">
              <a:buNone/>
            </a:pPr>
            <a:r>
              <a:rPr lang="en-US" sz="2400" b="1" i="1" dirty="0" smtClean="0">
                <a:latin typeface="Times New Roman" panose="02020603050405020304" pitchFamily="18" charset="0"/>
                <a:cs typeface="Times New Roman" panose="02020603050405020304" pitchFamily="18" charset="0"/>
              </a:rPr>
              <a:t>Some </a:t>
            </a:r>
            <a:r>
              <a:rPr lang="en-US" sz="2400" b="1" i="1" dirty="0">
                <a:latin typeface="Times New Roman" panose="02020603050405020304" pitchFamily="18" charset="0"/>
                <a:cs typeface="Times New Roman" panose="02020603050405020304" pitchFamily="18" charset="0"/>
              </a:rPr>
              <a:t>commonly-used approaches to improving processes will be described as follows:</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81653012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47878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Simplify the process</a:t>
            </a:r>
          </a:p>
          <a:p>
            <a:pPr marL="0" indent="0" algn="just">
              <a:buNone/>
            </a:pPr>
            <a:r>
              <a:rPr lang="en-US" sz="2000" dirty="0">
                <a:latin typeface="Times New Roman" panose="02020603050405020304" pitchFamily="18" charset="0"/>
                <a:cs typeface="Times New Roman" panose="02020603050405020304" pitchFamily="18" charset="0"/>
              </a:rPr>
              <a:t>Simplifying a process can be achieved by eliminating unnecessary tasks or hand-offs.</a:t>
            </a:r>
            <a:br>
              <a:rPr lang="en-US"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Certain </a:t>
            </a:r>
            <a:r>
              <a:rPr lang="en-US" sz="2000" dirty="0">
                <a:latin typeface="Times New Roman" panose="02020603050405020304" pitchFamily="18" charset="0"/>
                <a:cs typeface="Times New Roman" panose="02020603050405020304" pitchFamily="18" charset="0"/>
              </a:rPr>
              <a:t>tasks within a process may have been required when the process was first introduced but as a result of changes to the business have now become </a:t>
            </a:r>
            <a:r>
              <a:rPr lang="en-US" sz="2000" dirty="0" smtClean="0">
                <a:latin typeface="Times New Roman" panose="02020603050405020304" pitchFamily="18" charset="0"/>
                <a:cs typeface="Times New Roman" panose="02020603050405020304" pitchFamily="18" charset="0"/>
              </a:rPr>
              <a:t>redundant.</a:t>
            </a:r>
          </a:p>
          <a:p>
            <a:pPr marL="0" indent="0" algn="just">
              <a:buNone/>
            </a:pPr>
            <a:r>
              <a:rPr lang="en-US" sz="2000" dirty="0" smtClean="0">
                <a:latin typeface="Times New Roman" panose="02020603050405020304" pitchFamily="18" charset="0"/>
                <a:cs typeface="Times New Roman" panose="02020603050405020304" pitchFamily="18" charset="0"/>
              </a:rPr>
              <a:t>Eliminating </a:t>
            </a:r>
            <a:r>
              <a:rPr lang="en-US" sz="2000" dirty="0">
                <a:latin typeface="Times New Roman" panose="02020603050405020304" pitchFamily="18" charset="0"/>
                <a:cs typeface="Times New Roman" panose="02020603050405020304" pitchFamily="18" charset="0"/>
              </a:rPr>
              <a:t>these tasks not only reduces the running costs and resources used by the process, it also reduces the hand-offs and their </a:t>
            </a:r>
            <a:r>
              <a:rPr lang="en-US" sz="2000" dirty="0" smtClean="0">
                <a:latin typeface="Times New Roman" panose="02020603050405020304" pitchFamily="18" charset="0"/>
                <a:cs typeface="Times New Roman" panose="02020603050405020304" pitchFamily="18" charset="0"/>
              </a:rPr>
              <a:t>delays.</a:t>
            </a:r>
          </a:p>
          <a:p>
            <a:pPr marL="0" indent="0" algn="just">
              <a:buNone/>
            </a:pP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smtClean="0">
                <a:latin typeface="Times New Roman" panose="02020603050405020304" pitchFamily="18" charset="0"/>
                <a:cs typeface="Times New Roman" panose="02020603050405020304" pitchFamily="18" charset="0"/>
              </a:rPr>
              <a:t>Another </a:t>
            </a:r>
            <a:r>
              <a:rPr lang="en-US" sz="2000" dirty="0">
                <a:latin typeface="Times New Roman" panose="02020603050405020304" pitchFamily="18" charset="0"/>
                <a:cs typeface="Times New Roman" panose="02020603050405020304" pitchFamily="18" charset="0"/>
              </a:rPr>
              <a:t>example of simplification is where a number of tasks, carried out by different actors, are combined into a single task for one actor </a:t>
            </a:r>
            <a:r>
              <a:rPr lang="en-US" sz="2000" dirty="0" smtClean="0">
                <a:latin typeface="Times New Roman" panose="02020603050405020304" pitchFamily="18" charset="0"/>
                <a:cs typeface="Times New Roman" panose="02020603050405020304" pitchFamily="18" charset="0"/>
              </a:rPr>
              <a:t>only.</a:t>
            </a:r>
          </a:p>
          <a:p>
            <a:pPr marL="0" indent="0" algn="just">
              <a:buNone/>
            </a:pPr>
            <a:r>
              <a:rPr lang="en-US" sz="2000" dirty="0" smtClean="0">
                <a:latin typeface="Times New Roman" panose="02020603050405020304" pitchFamily="18" charset="0"/>
                <a:cs typeface="Times New Roman" panose="02020603050405020304" pitchFamily="18" charset="0"/>
              </a:rPr>
              <a:t>This </a:t>
            </a:r>
            <a:r>
              <a:rPr lang="en-US" sz="2000" dirty="0">
                <a:latin typeface="Times New Roman" panose="02020603050405020304" pitchFamily="18" charset="0"/>
                <a:cs typeface="Times New Roman" panose="02020603050405020304" pitchFamily="18" charset="0"/>
              </a:rPr>
              <a:t>can involve delivering direct value to the customer or enabling another part of the process which does itself add customer </a:t>
            </a:r>
            <a:r>
              <a:rPr lang="en-US" sz="2000" dirty="0" smtClean="0">
                <a:latin typeface="Times New Roman" panose="02020603050405020304" pitchFamily="18" charset="0"/>
                <a:cs typeface="Times New Roman" panose="02020603050405020304" pitchFamily="18" charset="0"/>
              </a:rPr>
              <a:t>value.</a:t>
            </a:r>
          </a:p>
          <a:p>
            <a:pPr marL="0" indent="0" algn="just">
              <a:buNone/>
            </a:pPr>
            <a:r>
              <a:rPr lang="en-US" sz="2000" dirty="0" smtClean="0">
                <a:latin typeface="Times New Roman" panose="02020603050405020304" pitchFamily="18" charset="0"/>
                <a:cs typeface="Times New Roman" panose="02020603050405020304" pitchFamily="18" charset="0"/>
              </a:rPr>
              <a:t>We </a:t>
            </a:r>
            <a:r>
              <a:rPr lang="en-US" sz="2000" dirty="0">
                <a:latin typeface="Times New Roman" panose="02020603050405020304" pitchFamily="18" charset="0"/>
                <a:cs typeface="Times New Roman" panose="02020603050405020304" pitchFamily="18" charset="0"/>
              </a:rPr>
              <a:t>find non-value adding work when we have to correct errors we have made earlier in a process.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Rigorous checking, appropriate levels of control and ensuring that errors are corrected as soon as they are discovered will reduce error handling costs and effort.</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5962160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47878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Extend the processing</a:t>
            </a:r>
          </a:p>
          <a:p>
            <a:pPr marL="0" indent="0" algn="just">
              <a:buNone/>
            </a:pPr>
            <a:r>
              <a:rPr lang="en-US" sz="2800" dirty="0">
                <a:latin typeface="Times New Roman" panose="02020603050405020304" pitchFamily="18" charset="0"/>
                <a:cs typeface="Times New Roman" panose="02020603050405020304" pitchFamily="18" charset="0"/>
              </a:rPr>
              <a:t>Where business scenarios have developed that are not covered by the ‘as is’ process, the likelihood is that workarounds will have been invented. As a result, it is possible that different actors may handle such scenarios in different ways. The process may be improved by adding extra tasks to the process, or further steps to a task, in order to provide a standard way of dealing with these scenarios. </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379059763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47878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Remove bottlenecks</a:t>
            </a:r>
          </a:p>
          <a:p>
            <a:pPr marL="0" indent="0" algn="just">
              <a:buNone/>
            </a:pPr>
            <a:r>
              <a:rPr lang="en-US" sz="2800" dirty="0">
                <a:latin typeface="Times New Roman" panose="02020603050405020304" pitchFamily="18" charset="0"/>
                <a:cs typeface="Times New Roman" panose="02020603050405020304" pitchFamily="18" charset="0"/>
              </a:rPr>
              <a:t>Bottlenecks result when there is a mismatch in the capacities of related tasks. For example, we have a mismatch if task A can handle 100 transactions per hour and these are passed onto task B that can only deal with 90 transactions per hour. In this example, it is easy to see that the bottleneck could be removed by increasing the resources undertaking task B. However, real life processes are often very complex and require detailed analysis to identify such capacity mismatches. In these cases, it can be useful to use sophisticated process modelling tools as they provide simulation facilities that help us examine the performance and resource requirements of proposed process designs. </a:t>
            </a:r>
          </a:p>
          <a:p>
            <a:pPr marL="457200" lvl="1" indent="0" algn="just">
              <a:buNone/>
            </a:pP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200713915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Change the sequence of tasks</a:t>
            </a:r>
          </a:p>
          <a:p>
            <a:pPr marL="0" indent="0" algn="just">
              <a:buNone/>
            </a:pPr>
            <a:r>
              <a:rPr lang="en-US" sz="20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As is’ business processes often reveal their origins. For example, although a current process may be supported by an IT system it may not have been subject to considered process redesign when the system was introduced so is merely an updated version of the original clerical process</a:t>
            </a:r>
            <a:r>
              <a:rPr lang="en-US" sz="2200" dirty="0" smtClean="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In such a situation, the updated process may have unwittingly and unnecessarily perpetuated the limitations </a:t>
            </a:r>
            <a:r>
              <a:rPr lang="en-US" sz="2200" dirty="0" smtClean="0">
                <a:latin typeface="Times New Roman" panose="02020603050405020304" pitchFamily="18" charset="0"/>
                <a:cs typeface="Times New Roman" panose="02020603050405020304" pitchFamily="18" charset="0"/>
              </a:rPr>
              <a:t>of the original process.</a:t>
            </a:r>
          </a:p>
          <a:p>
            <a:pPr marL="0" indent="0" algn="just">
              <a:buNone/>
            </a:pP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For example, a process where the tasks are performed in sequence even though this is unnecessary because there is no logical dependency between the tasks.</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Even if a transaction begins on paper, it can be scanned and electronic copies sent to several actors simultaneously, so long as they can work independently.</a:t>
            </a:r>
          </a:p>
          <a:p>
            <a:pPr marL="0" indent="0" algn="just">
              <a:buNone/>
            </a:pP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Another example is the use of computer systems to automate the flow through a process, removing the need for human intervention</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37120535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1155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Redefine process boundary</a:t>
            </a:r>
          </a:p>
          <a:p>
            <a:pPr marL="0" indent="0" algn="just">
              <a:buNone/>
            </a:pPr>
            <a:r>
              <a:rPr lang="en-US" sz="1900" dirty="0">
                <a:latin typeface="Times New Roman" panose="02020603050405020304" pitchFamily="18" charset="0"/>
                <a:cs typeface="Times New Roman" panose="02020603050405020304" pitchFamily="18" charset="0"/>
              </a:rPr>
              <a:t>The boundary of an ‘as is’ process may be redefined in order to improve the process. This may involve extending or reducing the activities carried out by the organization. This is a common approach adopted by many organizations where they outsource tasks or even entire processes to specialist organizations</a:t>
            </a:r>
            <a:r>
              <a:rPr lang="en-US" sz="1900" dirty="0" smtClean="0">
                <a:latin typeface="Times New Roman" panose="02020603050405020304" pitchFamily="18" charset="0"/>
                <a:cs typeface="Times New Roman" panose="02020603050405020304" pitchFamily="18" charset="0"/>
              </a:rPr>
              <a:t>.</a:t>
            </a:r>
          </a:p>
          <a:p>
            <a:pPr marL="0" indent="0" algn="just">
              <a:buNone/>
            </a:pPr>
            <a:r>
              <a:rPr lang="en-US" sz="1900" dirty="0">
                <a:latin typeface="Times New Roman" panose="02020603050405020304" pitchFamily="18" charset="0"/>
                <a:cs typeface="Times New Roman" panose="02020603050405020304" pitchFamily="18" charset="0"/>
              </a:rPr>
              <a:t/>
            </a:r>
            <a:br>
              <a:rPr lang="en-US" sz="1900" dirty="0">
                <a:latin typeface="Times New Roman" panose="02020603050405020304" pitchFamily="18" charset="0"/>
                <a:cs typeface="Times New Roman" panose="02020603050405020304" pitchFamily="18" charset="0"/>
              </a:rPr>
            </a:br>
            <a:r>
              <a:rPr lang="en-US" sz="1900" dirty="0">
                <a:latin typeface="Times New Roman" panose="02020603050405020304" pitchFamily="18" charset="0"/>
                <a:cs typeface="Times New Roman" panose="02020603050405020304" pitchFamily="18" charset="0"/>
              </a:rPr>
              <a:t>A variant of this approach is to redefine the boundary of processes such that external stakeholders, such as customers, undertake tasks in place of the organization’s </a:t>
            </a:r>
            <a:r>
              <a:rPr lang="en-US" sz="1900" dirty="0" smtClean="0">
                <a:latin typeface="Times New Roman" panose="02020603050405020304" pitchFamily="18" charset="0"/>
                <a:cs typeface="Times New Roman" panose="02020603050405020304" pitchFamily="18" charset="0"/>
              </a:rPr>
              <a:t>employees.</a:t>
            </a:r>
          </a:p>
          <a:p>
            <a:pPr marL="0" indent="0" algn="just">
              <a:buNone/>
            </a:pPr>
            <a:r>
              <a:rPr lang="en-US" sz="1900" dirty="0" smtClean="0">
                <a:latin typeface="Times New Roman" panose="02020603050405020304" pitchFamily="18" charset="0"/>
                <a:cs typeface="Times New Roman" panose="02020603050405020304" pitchFamily="18" charset="0"/>
              </a:rPr>
              <a:t>Facilities </a:t>
            </a:r>
            <a:r>
              <a:rPr lang="en-US" sz="1900" dirty="0">
                <a:latin typeface="Times New Roman" panose="02020603050405020304" pitchFamily="18" charset="0"/>
                <a:cs typeface="Times New Roman" panose="02020603050405020304" pitchFamily="18" charset="0"/>
              </a:rPr>
              <a:t>offered by internet access can enable such boundary redefinition by enabling customers to have online access to </a:t>
            </a:r>
            <a:r>
              <a:rPr lang="en-US" sz="1900" dirty="0" smtClean="0">
                <a:latin typeface="Times New Roman" panose="02020603050405020304" pitchFamily="18" charset="0"/>
                <a:cs typeface="Times New Roman" panose="02020603050405020304" pitchFamily="18" charset="0"/>
              </a:rPr>
              <a:t>systems.</a:t>
            </a:r>
          </a:p>
          <a:p>
            <a:pPr marL="0" indent="0" algn="just">
              <a:buNone/>
            </a:pPr>
            <a:endParaRPr lang="en-US" sz="1900" dirty="0">
              <a:latin typeface="Times New Roman" panose="02020603050405020304" pitchFamily="18" charset="0"/>
              <a:cs typeface="Times New Roman" panose="02020603050405020304" pitchFamily="18" charset="0"/>
            </a:endParaRPr>
          </a:p>
          <a:p>
            <a:pPr marL="0" indent="0" algn="just">
              <a:buNone/>
            </a:pPr>
            <a:r>
              <a:rPr lang="en-US" sz="1900" dirty="0" smtClean="0">
                <a:latin typeface="Times New Roman" panose="02020603050405020304" pitchFamily="18" charset="0"/>
                <a:cs typeface="Times New Roman" panose="02020603050405020304" pitchFamily="18" charset="0"/>
              </a:rPr>
              <a:t>A </a:t>
            </a:r>
            <a:r>
              <a:rPr lang="en-US" sz="1900" dirty="0">
                <a:latin typeface="Times New Roman" panose="02020603050405020304" pitchFamily="18" charset="0"/>
                <a:cs typeface="Times New Roman" panose="02020603050405020304" pitchFamily="18" charset="0"/>
              </a:rPr>
              <a:t>distribution company supplying goods to retailers would traditionally require those retailers to submit their replenishment orders as and when their stocks got </a:t>
            </a:r>
            <a:r>
              <a:rPr lang="en-US" sz="1900" dirty="0" smtClean="0">
                <a:latin typeface="Times New Roman" panose="02020603050405020304" pitchFamily="18" charset="0"/>
                <a:cs typeface="Times New Roman" panose="02020603050405020304" pitchFamily="18" charset="0"/>
              </a:rPr>
              <a:t>low.</a:t>
            </a:r>
          </a:p>
          <a:p>
            <a:pPr marL="0" indent="0" algn="just">
              <a:buNone/>
            </a:pPr>
            <a:r>
              <a:rPr lang="en-US" sz="1900" dirty="0" smtClean="0">
                <a:latin typeface="Times New Roman" panose="02020603050405020304" pitchFamily="18" charset="0"/>
                <a:cs typeface="Times New Roman" panose="02020603050405020304" pitchFamily="18" charset="0"/>
              </a:rPr>
              <a:t>If </a:t>
            </a:r>
            <a:r>
              <a:rPr lang="en-US" sz="1900" dirty="0">
                <a:latin typeface="Times New Roman" panose="02020603050405020304" pitchFamily="18" charset="0"/>
                <a:cs typeface="Times New Roman" panose="02020603050405020304" pitchFamily="18" charset="0"/>
              </a:rPr>
              <a:t>the distributor were given access to retailers’ sales data, they could then maintain the retailers’ stock without any action on the retailers </a:t>
            </a:r>
            <a:r>
              <a:rPr lang="en-US" sz="1900" dirty="0" smtClean="0">
                <a:latin typeface="Times New Roman" panose="02020603050405020304" pitchFamily="18" charset="0"/>
                <a:cs typeface="Times New Roman" panose="02020603050405020304" pitchFamily="18" charset="0"/>
              </a:rPr>
              <a:t>part.</a:t>
            </a:r>
          </a:p>
          <a:p>
            <a:pPr marL="0" indent="0" algn="just">
              <a:buNone/>
            </a:pPr>
            <a:r>
              <a:rPr lang="en-US" sz="1900" dirty="0">
                <a:latin typeface="Times New Roman" panose="02020603050405020304" pitchFamily="18" charset="0"/>
                <a:cs typeface="Times New Roman" panose="02020603050405020304" pitchFamily="18" charset="0"/>
              </a:rPr>
              <a:t/>
            </a:r>
            <a:br>
              <a:rPr lang="en-US" sz="1900" dirty="0">
                <a:latin typeface="Times New Roman" panose="02020603050405020304" pitchFamily="18" charset="0"/>
                <a:cs typeface="Times New Roman" panose="02020603050405020304" pitchFamily="18" charset="0"/>
              </a:rPr>
            </a:br>
            <a:r>
              <a:rPr lang="en-US" sz="1900" dirty="0">
                <a:latin typeface="Times New Roman" panose="02020603050405020304" pitchFamily="18" charset="0"/>
                <a:cs typeface="Times New Roman" panose="02020603050405020304" pitchFamily="18" charset="0"/>
              </a:rPr>
              <a:t>Not only would this make life easier for the retailer but the distributor would have better information for planning their own stock levels.</a:t>
            </a:r>
            <a:endParaRPr lang="en-US" sz="1900" b="1" dirty="0">
              <a:latin typeface="Times New Roman" panose="02020603050405020304" pitchFamily="18" charset="0"/>
              <a:cs typeface="Times New Roman" panose="02020603050405020304" pitchFamily="18" charset="0"/>
            </a:endParaRPr>
          </a:p>
          <a:p>
            <a:pPr marL="457200" lvl="1" indent="0" algn="just">
              <a:buNone/>
            </a:pPr>
            <a:endParaRPr lang="en-US" sz="19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229462524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Automate the processing</a:t>
            </a:r>
          </a:p>
          <a:p>
            <a:pPr marL="0" indent="0" algn="just">
              <a:buNone/>
            </a:pPr>
            <a:r>
              <a:rPr lang="en-US" sz="2000" dirty="0">
                <a:latin typeface="Times New Roman" panose="02020603050405020304" pitchFamily="18" charset="0"/>
                <a:cs typeface="Times New Roman" panose="02020603050405020304" pitchFamily="18" charset="0"/>
              </a:rPr>
              <a:t>Automation means using computer software to perform tasks rather than carrying them out manually. Automation usually leads to faster, cheaper and more reliable processes and helps with </a:t>
            </a:r>
            <a:r>
              <a:rPr lang="en-US" sz="2000" dirty="0" smtClean="0">
                <a:latin typeface="Times New Roman" panose="02020603050405020304" pitchFamily="18" charset="0"/>
                <a:cs typeface="Times New Roman" panose="02020603050405020304" pitchFamily="18" charset="0"/>
              </a:rPr>
              <a:t>standardizing </a:t>
            </a:r>
            <a:r>
              <a:rPr lang="en-US" sz="2000" dirty="0">
                <a:latin typeface="Times New Roman" panose="02020603050405020304" pitchFamily="18" charset="0"/>
                <a:cs typeface="Times New Roman" panose="02020603050405020304" pitchFamily="18" charset="0"/>
              </a:rPr>
              <a:t>the work practices; this is what many organizations are seeking when improving their processes. It also results in </a:t>
            </a:r>
            <a:r>
              <a:rPr lang="en-US" sz="2000" dirty="0" smtClean="0">
                <a:latin typeface="Times New Roman" panose="02020603050405020304" pitchFamily="18" charset="0"/>
                <a:cs typeface="Times New Roman" panose="02020603050405020304" pitchFamily="18" charset="0"/>
              </a:rPr>
              <a:t>standardization </a:t>
            </a:r>
            <a:r>
              <a:rPr lang="en-US" sz="2000" dirty="0">
                <a:latin typeface="Times New Roman" panose="02020603050405020304" pitchFamily="18" charset="0"/>
                <a:cs typeface="Times New Roman" panose="02020603050405020304" pitchFamily="18" charset="0"/>
              </a:rPr>
              <a:t>of the data that supports the processes, which is of great benefit to many businesses. </a:t>
            </a:r>
          </a:p>
          <a:p>
            <a:pPr marL="0" indent="0" algn="just">
              <a:buNone/>
            </a:pPr>
            <a:r>
              <a:rPr lang="en-US" sz="2000" b="1" i="1" dirty="0">
                <a:latin typeface="Times New Roman" panose="02020603050405020304" pitchFamily="18" charset="0"/>
                <a:cs typeface="Times New Roman" panose="02020603050405020304" pitchFamily="18" charset="0"/>
              </a:rPr>
              <a:t>There are a range of automated solutions that are relevant to process improvement initiatives:</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Bespoke IT development. The definition of the business process provides an excellent basis on which to define the detailed requirements of a bespoke IT solution.</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Packaged applications. These provide best practice processes for specific areas such as Finance or HR. Examples are the ERP packages supplied by organizations such as SAP and Oracle.</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Workflow management systems. Essentially this is software that controls the flow of electronic documents/transactions through the various tasks of a process. It can ‘read’ the process model to determine exactly what should happen during a transaction, depending on particular circumstances.</a:t>
            </a:r>
          </a:p>
          <a:p>
            <a:pPr marL="342900" indent="-34290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Straight through processing (STP). This as a concept from the finance industry that allows transactions to be passed from one ‘party’ to another without any manual intervention and is used to integrate the work of front, middle and back office functions.</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29132621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Redesign the Process</a:t>
            </a:r>
          </a:p>
          <a:p>
            <a:pPr marL="0" indent="0" algn="just">
              <a:buNone/>
            </a:pPr>
            <a:r>
              <a:rPr lang="en-US" sz="2800" dirty="0">
                <a:latin typeface="Times New Roman" panose="02020603050405020304" pitchFamily="18" charset="0"/>
                <a:cs typeface="Times New Roman" panose="02020603050405020304" pitchFamily="18" charset="0"/>
              </a:rPr>
              <a:t>The approach we have covered so far in this chapter could be described as the incremental improvement of an existing process. Hence the sequential steps:</a:t>
            </a:r>
          </a:p>
          <a:p>
            <a:pPr algn="just"/>
            <a:r>
              <a:rPr lang="en-US" sz="2800" dirty="0">
                <a:latin typeface="Times New Roman" panose="02020603050405020304" pitchFamily="18" charset="0"/>
                <a:cs typeface="Times New Roman" panose="02020603050405020304" pitchFamily="18" charset="0"/>
              </a:rPr>
              <a:t>develop the ‘as is’ model;</a:t>
            </a:r>
          </a:p>
          <a:p>
            <a:pPr algn="just"/>
            <a:r>
              <a:rPr lang="en-US" sz="2800" dirty="0">
                <a:latin typeface="Times New Roman" panose="02020603050405020304" pitchFamily="18" charset="0"/>
                <a:cs typeface="Times New Roman" panose="02020603050405020304" pitchFamily="18" charset="0"/>
              </a:rPr>
              <a:t>analyze the ‘as is’ process and define its problems;</a:t>
            </a:r>
          </a:p>
          <a:p>
            <a:pPr algn="just"/>
            <a:r>
              <a:rPr lang="en-US" sz="2800" dirty="0">
                <a:latin typeface="Times New Roman" panose="02020603050405020304" pitchFamily="18" charset="0"/>
                <a:cs typeface="Times New Roman" panose="02020603050405020304" pitchFamily="18" charset="0"/>
              </a:rPr>
              <a:t>identify potential improvements;</a:t>
            </a:r>
          </a:p>
          <a:p>
            <a:pPr algn="just"/>
            <a:r>
              <a:rPr lang="en-US" sz="2800" dirty="0">
                <a:latin typeface="Times New Roman" panose="02020603050405020304" pitchFamily="18" charset="0"/>
                <a:cs typeface="Times New Roman" panose="02020603050405020304" pitchFamily="18" charset="0"/>
              </a:rPr>
              <a:t>document the ‘to be’ process model. </a:t>
            </a:r>
          </a:p>
          <a:p>
            <a:pPr marL="0" indent="0" algn="just">
              <a:buNone/>
            </a:pPr>
            <a:r>
              <a:rPr lang="en-US" sz="2800" dirty="0">
                <a:latin typeface="Times New Roman" panose="02020603050405020304" pitchFamily="18" charset="0"/>
                <a:cs typeface="Times New Roman" panose="02020603050405020304" pitchFamily="18" charset="0"/>
              </a:rPr>
              <a:t>There are some situations, however, where we cannot adopt this approach.</a:t>
            </a:r>
          </a:p>
          <a:p>
            <a:pPr marL="0" indent="0" algn="just">
              <a:buNone/>
            </a:pP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290384472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dirty="0">
                <a:latin typeface="Times New Roman" panose="02020603050405020304" pitchFamily="18" charset="0"/>
                <a:cs typeface="Times New Roman" panose="02020603050405020304" pitchFamily="18" charset="0"/>
              </a:rPr>
              <a:t>There are some situations, however, where we cannot adopt this approach.</a:t>
            </a:r>
            <a:r>
              <a:rPr lang="ar-AE"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For example, there may be no existing process or it may be so radically different from what the business wants in the future that the ‘as is’ model is next to useless as a starting point</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In this situation, we need to adopt an approach that enables the direct creation of a ‘to be’ business process </a:t>
            </a:r>
            <a:r>
              <a:rPr lang="en-US" sz="2000" dirty="0" smtClean="0">
                <a:latin typeface="Times New Roman" panose="02020603050405020304" pitchFamily="18" charset="0"/>
                <a:cs typeface="Times New Roman" panose="02020603050405020304" pitchFamily="18" charset="0"/>
              </a:rPr>
              <a:t>model.</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There may well be a lot of high-level information that defines the environment in which the new process will </a:t>
            </a:r>
            <a:r>
              <a:rPr lang="en-US" sz="2000" dirty="0" smtClean="0">
                <a:latin typeface="Times New Roman" panose="02020603050405020304" pitchFamily="18" charset="0"/>
                <a:cs typeface="Times New Roman" panose="02020603050405020304" pitchFamily="18" charset="0"/>
              </a:rPr>
              <a:t>operate.</a:t>
            </a:r>
          </a:p>
          <a:p>
            <a:pPr marL="0" indent="0" algn="just">
              <a:buNone/>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organization model, the value chain and the value proposition will reveal the aims of the business and the environment within which the process needs to be implemented</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outline process map will indicate which other processes the new process is likely to interact with.</a:t>
            </a:r>
          </a:p>
          <a:p>
            <a:pPr marL="0" indent="0" algn="just">
              <a:buNone/>
            </a:pPr>
            <a:r>
              <a:rPr lang="en-US" sz="2000" dirty="0">
                <a:latin typeface="Times New Roman" panose="02020603050405020304" pitchFamily="18" charset="0"/>
                <a:cs typeface="Times New Roman" panose="02020603050405020304" pitchFamily="18" charset="0"/>
              </a:rPr>
              <a:t>From these sources we will be able to model the new ‘to be’ process as a black box, defining:</a:t>
            </a:r>
          </a:p>
          <a:p>
            <a:pPr algn="just"/>
            <a:r>
              <a:rPr lang="en-US" sz="2000" dirty="0">
                <a:latin typeface="Times New Roman" panose="02020603050405020304" pitchFamily="18" charset="0"/>
                <a:cs typeface="Times New Roman" panose="02020603050405020304" pitchFamily="18" charset="0"/>
              </a:rPr>
              <a:t>the expected outcomes from the process;</a:t>
            </a:r>
          </a:p>
          <a:p>
            <a:pPr algn="just"/>
            <a:r>
              <a:rPr lang="en-US" sz="2000" dirty="0">
                <a:latin typeface="Times New Roman" panose="02020603050405020304" pitchFamily="18" charset="0"/>
                <a:cs typeface="Times New Roman" panose="02020603050405020304" pitchFamily="18" charset="0"/>
              </a:rPr>
              <a:t>the events or triggers that the process will need to react to.</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329772238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dirty="0">
                <a:latin typeface="Times New Roman" panose="02020603050405020304" pitchFamily="18" charset="0"/>
                <a:cs typeface="Times New Roman" panose="02020603050405020304" pitchFamily="18" charset="0"/>
              </a:rPr>
              <a:t>Once we understand the trigger and outcome for a process, we can begin to fill in the detailed tasks and steps</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best way to do this is to work backwards from the expected outcomes, determining the logical tasks required to achieve those outcomes</a:t>
            </a:r>
            <a:r>
              <a:rPr lang="en-US" sz="2000" dirty="0" smtClean="0">
                <a:latin typeface="Times New Roman" panose="02020603050405020304" pitchFamily="18" charset="0"/>
                <a:cs typeface="Times New Roman" panose="02020603050405020304" pitchFamily="18" charset="0"/>
              </a:rPr>
              <a:t>.</a:t>
            </a:r>
          </a:p>
          <a:p>
            <a:pPr marL="0" indent="0" algn="just">
              <a:buNone/>
            </a:pPr>
            <a:endParaRPr lang="en-US" sz="2000" dirty="0" smtClean="0">
              <a:latin typeface="Times New Roman" panose="02020603050405020304" pitchFamily="18" charset="0"/>
              <a:cs typeface="Times New Roman" panose="02020603050405020304" pitchFamily="18" charset="0"/>
            </a:endParaRPr>
          </a:p>
          <a:p>
            <a:pPr marL="0" indent="0" algn="just">
              <a:buNone/>
            </a:pPr>
            <a:r>
              <a:rPr lang="en-US" sz="2000" dirty="0" smtClean="0">
                <a:latin typeface="Times New Roman" panose="02020603050405020304" pitchFamily="18" charset="0"/>
                <a:cs typeface="Times New Roman" panose="02020603050405020304" pitchFamily="18" charset="0"/>
              </a:rPr>
              <a:t>If </a:t>
            </a:r>
            <a:r>
              <a:rPr lang="en-US" sz="2000" dirty="0">
                <a:latin typeface="Times New Roman" panose="02020603050405020304" pitchFamily="18" charset="0"/>
                <a:cs typeface="Times New Roman" panose="02020603050405020304" pitchFamily="18" charset="0"/>
              </a:rPr>
              <a:t>we know the planned organization structure and roles relevant to the new process, we will also be able to allocate the tasks to the appropriate </a:t>
            </a:r>
            <a:r>
              <a:rPr lang="en-US" sz="2000" dirty="0" err="1" smtClean="0">
                <a:latin typeface="Times New Roman" panose="02020603050405020304" pitchFamily="18" charset="0"/>
                <a:cs typeface="Times New Roman" panose="02020603050405020304" pitchFamily="18" charset="0"/>
              </a:rPr>
              <a:t>swimlanes</a:t>
            </a:r>
            <a:r>
              <a:rPr lang="en-US" sz="2000" dirty="0" smtClean="0">
                <a:latin typeface="Times New Roman" panose="02020603050405020304" pitchFamily="18" charset="0"/>
                <a:cs typeface="Times New Roman" panose="02020603050405020304" pitchFamily="18" charset="0"/>
              </a:rPr>
              <a:t>.</a:t>
            </a:r>
          </a:p>
          <a:p>
            <a:pPr marL="0" indent="0" algn="just">
              <a:buNone/>
            </a:pPr>
            <a:endParaRPr lang="en-US" sz="2000" dirty="0" smtClean="0">
              <a:latin typeface="Times New Roman" panose="02020603050405020304" pitchFamily="18" charset="0"/>
              <a:cs typeface="Times New Roman" panose="02020603050405020304" pitchFamily="18" charset="0"/>
            </a:endParaRPr>
          </a:p>
          <a:p>
            <a:pPr marL="0" indent="0" algn="just">
              <a:buNone/>
            </a:pPr>
            <a:r>
              <a:rPr lang="en-US" sz="2000" b="1" i="1" dirty="0" smtClean="0">
                <a:latin typeface="Times New Roman" panose="02020603050405020304" pitchFamily="18" charset="0"/>
                <a:cs typeface="Times New Roman" panose="02020603050405020304" pitchFamily="18" charset="0"/>
              </a:rPr>
              <a:t>If </a:t>
            </a:r>
            <a:r>
              <a:rPr lang="en-US" sz="2000" b="1" i="1" dirty="0">
                <a:latin typeface="Times New Roman" panose="02020603050405020304" pitchFamily="18" charset="0"/>
                <a:cs typeface="Times New Roman" panose="02020603050405020304" pitchFamily="18" charset="0"/>
              </a:rPr>
              <a:t>there is an existing process, even if it is not relevant to the future business system, it may be worthwhile Analyzing it for two </a:t>
            </a:r>
            <a:r>
              <a:rPr lang="en-US" sz="2000" b="1" i="1" dirty="0" smtClean="0">
                <a:latin typeface="Times New Roman" panose="02020603050405020304" pitchFamily="18" charset="0"/>
                <a:cs typeface="Times New Roman" panose="02020603050405020304" pitchFamily="18" charset="0"/>
              </a:rPr>
              <a:t>reasons.</a:t>
            </a:r>
          </a:p>
          <a:p>
            <a:pPr marL="0" indent="0" algn="just">
              <a:buNone/>
            </a:pPr>
            <a:r>
              <a:rPr lang="en-US" sz="2000" b="1" dirty="0" smtClean="0">
                <a:latin typeface="Times New Roman" panose="02020603050405020304" pitchFamily="18" charset="0"/>
                <a:cs typeface="Times New Roman" panose="02020603050405020304" pitchFamily="18" charset="0"/>
              </a:rPr>
              <a:t>First</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we may be able to identify the underlying business rules that need to be carried through into the new </a:t>
            </a:r>
            <a:r>
              <a:rPr lang="en-US" sz="2000" dirty="0" smtClean="0">
                <a:latin typeface="Times New Roman" panose="02020603050405020304" pitchFamily="18" charset="0"/>
                <a:cs typeface="Times New Roman" panose="02020603050405020304" pitchFamily="18" charset="0"/>
              </a:rPr>
              <a:t>process.</a:t>
            </a:r>
          </a:p>
          <a:p>
            <a:pPr marL="0" indent="0" algn="just">
              <a:buNone/>
            </a:pPr>
            <a:r>
              <a:rPr lang="en-US" sz="2000" b="1" dirty="0" smtClean="0">
                <a:latin typeface="Times New Roman" panose="02020603050405020304" pitchFamily="18" charset="0"/>
                <a:cs typeface="Times New Roman" panose="02020603050405020304" pitchFamily="18" charset="0"/>
              </a:rPr>
              <a:t>Second</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some time in the future, we will need to plan how we are going to transfer operations from the old to the new process.</a:t>
            </a:r>
          </a:p>
        </p:txBody>
      </p:sp>
      <p:sp>
        <p:nvSpPr>
          <p:cNvPr id="8" name="Title 1"/>
          <p:cNvSpPr txBox="1">
            <a:spLocks/>
          </p:cNvSpPr>
          <p:nvPr/>
        </p:nvSpPr>
        <p:spPr>
          <a:xfrm>
            <a:off x="617280" y="494394"/>
            <a:ext cx="873124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7. Improving Business Processes </a:t>
            </a:r>
          </a:p>
        </p:txBody>
      </p:sp>
    </p:spTree>
    <p:extLst>
      <p:ext uri="{BB962C8B-B14F-4D97-AF65-F5344CB8AC3E}">
        <p14:creationId xmlns:p14="http://schemas.microsoft.com/office/powerpoint/2010/main" val="20910264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641507" cy="43757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900" dirty="0">
                <a:solidFill>
                  <a:schemeClr val="bg1"/>
                </a:solidFill>
                <a:latin typeface="Times New Roman" panose="02020603050405020304" pitchFamily="18" charset="0"/>
                <a:cs typeface="Times New Roman" panose="02020603050405020304" pitchFamily="18" charset="0"/>
              </a:rPr>
              <a:t>When we are designing an improved business process, we must define not only what the process does but also how well that processing is to be carried out</a:t>
            </a:r>
            <a:r>
              <a:rPr lang="en-US" sz="19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1900" dirty="0" smtClean="0">
                <a:solidFill>
                  <a:schemeClr val="bg1"/>
                </a:solidFill>
                <a:latin typeface="Times New Roman" panose="02020603050405020304" pitchFamily="18" charset="0"/>
                <a:cs typeface="Times New Roman" panose="02020603050405020304" pitchFamily="18" charset="0"/>
              </a:rPr>
              <a:t>The </a:t>
            </a:r>
            <a:r>
              <a:rPr lang="en-US" sz="1900" dirty="0">
                <a:solidFill>
                  <a:schemeClr val="bg1"/>
                </a:solidFill>
                <a:latin typeface="Times New Roman" panose="02020603050405020304" pitchFamily="18" charset="0"/>
                <a:cs typeface="Times New Roman" panose="02020603050405020304" pitchFamily="18" charset="0"/>
              </a:rPr>
              <a:t>importance of measurement is illustrated by the oft-quoted statement ‘You can only manage what you can measure.’ If we want the actors carrying out tasks to achieve the required levels of performance, we need to define the performance measures and ensure the actors carrying out the work are advised of them</a:t>
            </a:r>
            <a:r>
              <a:rPr lang="en-US" sz="19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en-US" sz="1900" dirty="0" smtClean="0">
                <a:solidFill>
                  <a:schemeClr val="bg1"/>
                </a:solidFill>
                <a:latin typeface="Times New Roman" panose="02020603050405020304" pitchFamily="18" charset="0"/>
                <a:cs typeface="Times New Roman" panose="02020603050405020304" pitchFamily="18" charset="0"/>
              </a:rPr>
              <a:t>When </a:t>
            </a:r>
            <a:r>
              <a:rPr lang="en-US" sz="1900" dirty="0">
                <a:solidFill>
                  <a:schemeClr val="bg1"/>
                </a:solidFill>
                <a:latin typeface="Times New Roman" panose="02020603050405020304" pitchFamily="18" charset="0"/>
                <a:cs typeface="Times New Roman" panose="02020603050405020304" pitchFamily="18" charset="0"/>
              </a:rPr>
              <a:t>defining performance measures, one of the fundamental points to recognize is that there are two perspectives on performance measurement: measurement for internal management purposes and measurement by our external customers.</a:t>
            </a:r>
          </a:p>
        </p:txBody>
      </p:sp>
      <p:sp>
        <p:nvSpPr>
          <p:cNvPr id="13" name="Title 1"/>
          <p:cNvSpPr txBox="1">
            <a:spLocks/>
          </p:cNvSpPr>
          <p:nvPr/>
        </p:nvSpPr>
        <p:spPr>
          <a:xfrm>
            <a:off x="4447309" y="972818"/>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1497226471"/>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85646" y="1362958"/>
            <a:ext cx="5614763" cy="3201822"/>
          </a:xfrm>
          <a:prstGeom prst="rect">
            <a:avLst/>
          </a:prstGeom>
          <a:solidFill>
            <a:schemeClr val="lt1"/>
          </a:solidFill>
          <a:ln>
            <a:noFill/>
          </a:ln>
        </p:spPr>
        <p:txBody>
          <a:bodyPr spcFirstLastPara="1" wrap="square" lIns="91425" tIns="45700" rIns="91425" bIns="45700" anchor="ctr" anchorCtr="0">
            <a:noAutofit/>
          </a:bodyPr>
          <a:lstStyle/>
          <a:p>
            <a:pPr lvl="1">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Internal </a:t>
            </a:r>
            <a:r>
              <a:rPr lang="en-US" sz="2800" dirty="0">
                <a:latin typeface="Times New Roman" panose="02020603050405020304" pitchFamily="18" charset="0"/>
                <a:cs typeface="Times New Roman" panose="02020603050405020304" pitchFamily="18" charset="0"/>
              </a:rPr>
              <a:t>measures </a:t>
            </a:r>
          </a:p>
          <a:p>
            <a:pPr lvl="1">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External </a:t>
            </a:r>
            <a:r>
              <a:rPr lang="en-US" sz="2800" dirty="0">
                <a:latin typeface="Times New Roman" panose="02020603050405020304" pitchFamily="18" charset="0"/>
                <a:cs typeface="Times New Roman" panose="02020603050405020304" pitchFamily="18" charset="0"/>
              </a:rPr>
              <a:t>measures </a:t>
            </a:r>
          </a:p>
          <a:p>
            <a:pPr lvl="1">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Process </a:t>
            </a:r>
            <a:r>
              <a:rPr lang="en-US" sz="2800" dirty="0">
                <a:latin typeface="Times New Roman" panose="02020603050405020304" pitchFamily="18" charset="0"/>
                <a:cs typeface="Times New Roman" panose="02020603050405020304" pitchFamily="18" charset="0"/>
              </a:rPr>
              <a:t>and task measures </a:t>
            </a:r>
          </a:p>
          <a:p>
            <a:pPr lvl="1">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Performance </a:t>
            </a:r>
            <a:r>
              <a:rPr lang="en-US" sz="2800" dirty="0">
                <a:latin typeface="Times New Roman" panose="02020603050405020304" pitchFamily="18" charset="0"/>
                <a:cs typeface="Times New Roman" panose="02020603050405020304" pitchFamily="18" charset="0"/>
              </a:rPr>
              <a:t>issues </a:t>
            </a: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5982381" y="3753070"/>
            <a:ext cx="620961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3476948531"/>
      </p:ext>
    </p:extLst>
  </p:cSld>
  <p:clrMapOvr>
    <a:masterClrMapping/>
  </p:clrMapOvr>
  <p:transition spd="slow" advTm="58173">
    <p:comb/>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Internal measures</a:t>
            </a:r>
          </a:p>
          <a:p>
            <a:pPr marL="0" indent="0" algn="just">
              <a:buNone/>
            </a:pPr>
            <a:r>
              <a:rPr lang="en-US" sz="2400" dirty="0">
                <a:latin typeface="Times New Roman" panose="02020603050405020304" pitchFamily="18" charset="0"/>
                <a:cs typeface="Times New Roman" panose="02020603050405020304" pitchFamily="18" charset="0"/>
              </a:rPr>
              <a:t> Internal measures are often derived from organizational objectives, critical success factors and key performance </a:t>
            </a:r>
            <a:r>
              <a:rPr lang="en-US" sz="2400" dirty="0" smtClean="0">
                <a:latin typeface="Times New Roman" panose="02020603050405020304" pitchFamily="18" charset="0"/>
                <a:cs typeface="Times New Roman" panose="02020603050405020304" pitchFamily="18" charset="0"/>
              </a:rPr>
              <a:t>indicators.</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These measures are usually defined at an organizational level, cascaded down to departmental level and then further to the operational level</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For example, the organization may set ‘low cost of operation’ as a critical success factor for the organization, defining key performance indicators that specify which aspects of low cost should be measured</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smtClean="0">
                <a:latin typeface="Times New Roman" panose="02020603050405020304" pitchFamily="18" charset="0"/>
                <a:cs typeface="Times New Roman" panose="02020603050405020304" pitchFamily="18" charset="0"/>
              </a:rPr>
              <a:t>However</a:t>
            </a:r>
            <a:r>
              <a:rPr lang="en-US" sz="2400" dirty="0">
                <a:latin typeface="Times New Roman" panose="02020603050405020304" pitchFamily="18" charset="0"/>
                <a:cs typeface="Times New Roman" panose="02020603050405020304" pitchFamily="18" charset="0"/>
              </a:rPr>
              <a:t>, when related performance measures are defined for the business processes, it is possible that the focus on costs can create problems for the successful delivery of the services to the customer.</a:t>
            </a: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126094505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External measures </a:t>
            </a:r>
          </a:p>
          <a:p>
            <a:pPr marL="0" indent="0" algn="just">
              <a:buNone/>
            </a:pPr>
            <a:r>
              <a:rPr lang="en-US" sz="2400" dirty="0">
                <a:latin typeface="Times New Roman" panose="02020603050405020304" pitchFamily="18" charset="0"/>
                <a:cs typeface="Times New Roman" panose="02020603050405020304" pitchFamily="18" charset="0"/>
              </a:rPr>
              <a:t>The other aspect to performance measurement is concerned with what the customer expects to have delivered. One way of thinking about this is to consider what it is that each customer group will value about the deliverables it receives from the organization. Having identified this, we can then think about the performance measures that we need to apply internally in order to achieve what our customers require. </a:t>
            </a:r>
            <a:endParaRPr lang="en-US" sz="2400" dirty="0" smtClean="0">
              <a:latin typeface="Times New Roman" panose="02020603050405020304" pitchFamily="18" charset="0"/>
              <a:cs typeface="Times New Roman" panose="02020603050405020304" pitchFamily="18" charset="0"/>
            </a:endParaRPr>
          </a:p>
          <a:p>
            <a:pPr marL="0" indent="0" algn="just">
              <a:buNone/>
            </a:pPr>
            <a:endParaRPr lang="en-US" sz="2400" b="1" i="1" dirty="0">
              <a:latin typeface="Times New Roman" panose="02020603050405020304" pitchFamily="18" charset="0"/>
              <a:cs typeface="Times New Roman" panose="02020603050405020304" pitchFamily="18" charset="0"/>
            </a:endParaRPr>
          </a:p>
          <a:p>
            <a:pPr marL="0" indent="0" algn="just">
              <a:buNone/>
            </a:pPr>
            <a:r>
              <a:rPr lang="en-US" sz="2400" b="1" i="1" dirty="0" smtClean="0">
                <a:latin typeface="Times New Roman" panose="02020603050405020304" pitchFamily="18" charset="0"/>
                <a:cs typeface="Times New Roman" panose="02020603050405020304" pitchFamily="18" charset="0"/>
              </a:rPr>
              <a:t>There </a:t>
            </a:r>
            <a:r>
              <a:rPr lang="en-US" sz="2400" b="1" i="1" dirty="0">
                <a:latin typeface="Times New Roman" panose="02020603050405020304" pitchFamily="18" charset="0"/>
                <a:cs typeface="Times New Roman" panose="02020603050405020304" pitchFamily="18" charset="0"/>
              </a:rPr>
              <a:t>are three major areas to think about:</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time it takes to complete a process or task;</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financial measures such as costs or prices;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quality measures that are concerned with accuracy and effectiveness.</a:t>
            </a:r>
            <a:endParaRPr lang="en-US" sz="2400" b="1" dirty="0">
              <a:latin typeface="Times New Roman" panose="02020603050405020304" pitchFamily="18" charset="0"/>
              <a:cs typeface="Times New Roman" panose="02020603050405020304" pitchFamily="18" charset="0"/>
            </a:endParaRPr>
          </a:p>
          <a:p>
            <a:pPr marL="457200" lvl="1" indent="0" algn="just">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28076815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Times New Roman" panose="02020603050405020304" pitchFamily="18" charset="0"/>
                <a:cs typeface="Times New Roman" panose="02020603050405020304" pitchFamily="18" charset="0"/>
              </a:rPr>
              <a:t>It is important to consider all three areas when improving a business process. If a task is likely to take too long, there will be consequential effects in other parts of the business process leading to poor customer service</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If an organization charges for a particular service but the cost of the process to deliver the service is greater than this charge, then the organization is going to run into financial difficulties at some point</a:t>
            </a:r>
            <a:r>
              <a:rPr lang="en-US" sz="2800" dirty="0" smtClean="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If the performance measures related to quality are not considered, customers may receive inaccurate information and poor customer service</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175222017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Process and task measures</a:t>
            </a:r>
          </a:p>
          <a:p>
            <a:pPr marL="0" indent="0" algn="just">
              <a:buNone/>
            </a:pPr>
            <a:r>
              <a:rPr lang="en-US" sz="2000" dirty="0">
                <a:latin typeface="Times New Roman" panose="02020603050405020304" pitchFamily="18" charset="0"/>
                <a:cs typeface="Times New Roman" panose="02020603050405020304" pitchFamily="18" charset="0"/>
              </a:rPr>
              <a:t>One of the key issues for performance measures is to understand customers’ value expectations. The customer has an expectation of the organization’s performance in delivering the product or service. Internally, the process may be made up of several individual tasks, each of which will need to be allocated performance measures.</a:t>
            </a:r>
          </a:p>
          <a:p>
            <a:pPr marL="0" indent="0" algn="just">
              <a:buNone/>
            </a:pPr>
            <a:r>
              <a:rPr lang="en-US" sz="2000" dirty="0">
                <a:latin typeface="Times New Roman" panose="02020603050405020304" pitchFamily="18" charset="0"/>
                <a:cs typeface="Times New Roman" panose="02020603050405020304" pitchFamily="18" charset="0"/>
              </a:rPr>
              <a:t>The task-level performance measures should be aggregated such that the product or service is delivered within the overall performance measures for the process.</a:t>
            </a:r>
          </a:p>
          <a:p>
            <a:pPr marL="0" indent="0" algn="just">
              <a:buNone/>
            </a:pPr>
            <a:r>
              <a:rPr lang="en-US" sz="2000" b="1" i="1" dirty="0">
                <a:latin typeface="Times New Roman" panose="02020603050405020304" pitchFamily="18" charset="0"/>
                <a:cs typeface="Times New Roman" panose="02020603050405020304" pitchFamily="18" charset="0"/>
              </a:rPr>
              <a:t>Figure 7.15 demonstrates this principle by showing our loan item example with a timeline added in.</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This timeline shows that the first task, ‘Check availability of item’, must take place within two working days of receiving the request from the customer</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second task, ‘Send item to borrower’, must take place within a further two working days</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customer must receive the item within a further one working day</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30187394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Therefore, from item request to item receipt should take no longer than five days</a:t>
            </a:r>
            <a:r>
              <a:rPr lang="en-US" sz="2800" dirty="0" smtClean="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If the external performance measure, the customer view, is that the item will be received within five working days then the internal measures are fine</a:t>
            </a:r>
            <a:r>
              <a:rPr lang="en-US" sz="2800" dirty="0" smtClean="0">
                <a:latin typeface="Times New Roman" panose="02020603050405020304" pitchFamily="18" charset="0"/>
                <a:cs typeface="Times New Roman" panose="02020603050405020304" pitchFamily="18" charset="0"/>
              </a:rPr>
              <a:t>.</a:t>
            </a:r>
          </a:p>
          <a:p>
            <a:pPr algn="just"/>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However, if the customer is expecting the item within two working days then these internal measures are likely to ensure that the customer’s expectations will not be met</a:t>
            </a:r>
            <a:r>
              <a:rPr lang="en-US" sz="2800"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5872454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Process and task measures</a:t>
            </a:r>
          </a:p>
          <a:p>
            <a:pPr marL="0" indent="0" algn="just">
              <a:buNone/>
            </a:pPr>
            <a:r>
              <a:rPr lang="en-US" sz="2000" dirty="0">
                <a:latin typeface="Times New Roman" panose="02020603050405020304" pitchFamily="18" charset="0"/>
                <a:cs typeface="Times New Roman" panose="02020603050405020304" pitchFamily="18" charset="0"/>
              </a:rPr>
              <a:t>One of the key issues for performance measures is to understand customers’ value expectations. The customer has an expectation of the organization’s performance in delivering the product or service. Internally, the process may be made up of several individual tasks, each of which will need to be allocated performance measures.</a:t>
            </a:r>
          </a:p>
          <a:p>
            <a:pPr marL="0" indent="0" algn="just">
              <a:buNone/>
            </a:pPr>
            <a:r>
              <a:rPr lang="en-US" sz="2000" dirty="0">
                <a:latin typeface="Times New Roman" panose="02020603050405020304" pitchFamily="18" charset="0"/>
                <a:cs typeface="Times New Roman" panose="02020603050405020304" pitchFamily="18" charset="0"/>
              </a:rPr>
              <a:t>The task-level performance measures should be aggregated such that the product or service is delivered within the overall performance measures for the process.</a:t>
            </a:r>
          </a:p>
          <a:p>
            <a:pPr marL="0" indent="0" algn="just">
              <a:buNone/>
            </a:pPr>
            <a:r>
              <a:rPr lang="en-US" sz="2000" b="1" dirty="0">
                <a:latin typeface="Times New Roman" panose="02020603050405020304" pitchFamily="18" charset="0"/>
                <a:cs typeface="Times New Roman" panose="02020603050405020304" pitchFamily="18" charset="0"/>
              </a:rPr>
              <a:t>Figure 7.15 demonstrates this principle by showing our loan item example with a timeline added in. </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This timeline shows that the first task, ‘Check availability of item’, must take place within two working days of receiving the request from the customer</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second task, ‘Send item to borrower’, must take place within a further two working days</a:t>
            </a:r>
            <a:r>
              <a:rPr lang="en-US" sz="2000" dirty="0" smtClean="0">
                <a:latin typeface="Times New Roman" panose="02020603050405020304" pitchFamily="18" charset="0"/>
                <a:cs typeface="Times New Roman" panose="02020603050405020304" pitchFamily="18" charset="0"/>
              </a:rPr>
              <a:t>.</a:t>
            </a:r>
          </a:p>
          <a:p>
            <a:pPr marL="0" indent="0" algn="just">
              <a:buNone/>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The customer must receive the item within a further one working day</a:t>
            </a:r>
            <a:r>
              <a:rPr lang="en-US" sz="2000" dirty="0" smtClean="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70216671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smtClean="0">
                <a:latin typeface="Times New Roman" panose="02020603050405020304" pitchFamily="18" charset="0"/>
                <a:cs typeface="Times New Roman" panose="02020603050405020304" pitchFamily="18" charset="0"/>
              </a:rPr>
              <a:t>Therefore</a:t>
            </a:r>
            <a:r>
              <a:rPr lang="en-US" sz="2400" dirty="0">
                <a:latin typeface="Times New Roman" panose="02020603050405020304" pitchFamily="18" charset="0"/>
                <a:cs typeface="Times New Roman" panose="02020603050405020304" pitchFamily="18" charset="0"/>
              </a:rPr>
              <a:t>, from item request to item receipt should take no longer than five days.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If the external performance measure, the customer view, is that the item will be received within five working days then the internal measures are fine</a:t>
            </a:r>
            <a:r>
              <a:rPr lang="en-US" sz="2400" dirty="0" smtClean="0">
                <a:latin typeface="Times New Roman" panose="02020603050405020304" pitchFamily="18" charset="0"/>
                <a:cs typeface="Times New Roman" panose="02020603050405020304" pitchFamily="18" charset="0"/>
              </a:rPr>
              <a:t>.</a:t>
            </a:r>
          </a:p>
          <a:p>
            <a:pPr algn="just"/>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However, if the customer is expecting the item within two working days then these internal measures are likely to ensure that the customer’s expectations will not be met.</a:t>
            </a:r>
            <a:br>
              <a:rPr lang="en-US" sz="24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 </a:t>
            </a: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289873082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pic>
        <p:nvPicPr>
          <p:cNvPr id="8" name="Content Placeholder 3"/>
          <p:cNvPicPr>
            <a:picLocks noChangeAspect="1"/>
          </p:cNvPicPr>
          <p:nvPr/>
        </p:nvPicPr>
        <p:blipFill>
          <a:blip r:embed="rId4"/>
          <a:stretch>
            <a:fillRect/>
          </a:stretch>
        </p:blipFill>
        <p:spPr>
          <a:xfrm>
            <a:off x="617279" y="1425843"/>
            <a:ext cx="11263545" cy="4902583"/>
          </a:xfrm>
          <a:prstGeom prst="rect">
            <a:avLst/>
          </a:prstGeom>
        </p:spPr>
      </p:pic>
    </p:spTree>
    <p:extLst>
      <p:ext uri="{BB962C8B-B14F-4D97-AF65-F5344CB8AC3E}">
        <p14:creationId xmlns:p14="http://schemas.microsoft.com/office/powerpoint/2010/main" val="12933370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Times New Roman" panose="02020603050405020304" pitchFamily="18" charset="0"/>
                <a:cs typeface="Times New Roman" panose="02020603050405020304" pitchFamily="18" charset="0"/>
              </a:rPr>
              <a:t>The performance targets set for a particular process have to align with the expectations of the customers. If we design a process that results in a service that does not meet customer expectations then the likelihood of losing customers is very high.</a:t>
            </a:r>
          </a:p>
          <a:p>
            <a:pPr marL="0" indent="0" algn="just">
              <a:buNone/>
            </a:pPr>
            <a:r>
              <a:rPr lang="en-US" sz="2400" b="1" i="1" dirty="0">
                <a:latin typeface="Times New Roman" panose="02020603050405020304" pitchFamily="18" charset="0"/>
                <a:cs typeface="Times New Roman" panose="02020603050405020304" pitchFamily="18" charset="0"/>
              </a:rPr>
              <a:t>Estimating the timeline for a process is difficult. It will depend on a range of factors including:</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length of time taken by each task within the process;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resources available to support the tasks;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number of transactions to be processed and how this varies over time;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variety and mix of different transaction types;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amount of rework caused by errors;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delays and queues at each of the hand-offs;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quality and productivity of the staff;</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other work that could interrupt the process. </a:t>
            </a:r>
            <a:endParaRPr lang="en-US" sz="24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34893760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Times New Roman" panose="02020603050405020304" pitchFamily="18" charset="0"/>
                <a:cs typeface="Times New Roman" panose="02020603050405020304" pitchFamily="18" charset="0"/>
              </a:rPr>
              <a:t>Some process modelling software provides performance information by using data on the above factors to simulate the </a:t>
            </a:r>
            <a:r>
              <a:rPr lang="en-US" sz="2400" dirty="0" smtClean="0">
                <a:latin typeface="Times New Roman" panose="02020603050405020304" pitchFamily="18" charset="0"/>
                <a:cs typeface="Times New Roman" panose="02020603050405020304" pitchFamily="18" charset="0"/>
              </a:rPr>
              <a:t>behavior </a:t>
            </a:r>
            <a:r>
              <a:rPr lang="en-US" sz="2400" dirty="0">
                <a:latin typeface="Times New Roman" panose="02020603050405020304" pitchFamily="18" charset="0"/>
                <a:cs typeface="Times New Roman" panose="02020603050405020304" pitchFamily="18" charset="0"/>
              </a:rPr>
              <a:t>of the process</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However, the information gained can be very helpful when designing the process and defining appropriate performance targets</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Cost and time estimates are interrelated so similar issues apply when setting financial performance measures</a:t>
            </a:r>
            <a:r>
              <a:rPr lang="en-US" sz="2400" dirty="0" smtClean="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However, it is important to consider how much the resource will cost and whether or not the reduced time/higher performance will justify that extra expenditure.</a:t>
            </a:r>
            <a:endParaRPr lang="en-US" sz="24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285184"/>
            <a:ext cx="11099799" cy="50432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Performance issues </a:t>
            </a:r>
          </a:p>
          <a:p>
            <a:pPr marL="0" indent="0" algn="just">
              <a:buNone/>
            </a:pPr>
            <a:r>
              <a:rPr lang="en-US" sz="2400" dirty="0">
                <a:latin typeface="Times New Roman" panose="02020603050405020304" pitchFamily="18" charset="0"/>
                <a:cs typeface="Times New Roman" panose="02020603050405020304" pitchFamily="18" charset="0"/>
              </a:rPr>
              <a:t>Measures and targets need to be chosen with care especially when managers are given incentives to achieve those targets. Targets will change the way that people behave – that is what they are designed to do. It is possible that the </a:t>
            </a:r>
            <a:r>
              <a:rPr lang="en-US" sz="2400" dirty="0" smtClean="0">
                <a:latin typeface="Times New Roman" panose="02020603050405020304" pitchFamily="18" charset="0"/>
                <a:cs typeface="Times New Roman" panose="02020603050405020304" pitchFamily="18" charset="0"/>
              </a:rPr>
              <a:t>behavior </a:t>
            </a:r>
            <a:r>
              <a:rPr lang="en-US" sz="2400" dirty="0">
                <a:latin typeface="Times New Roman" panose="02020603050405020304" pitchFamily="18" charset="0"/>
                <a:cs typeface="Times New Roman" panose="02020603050405020304" pitchFamily="18" charset="0"/>
              </a:rPr>
              <a:t>could be inappropriate if we have not thought through the implications of the targets. For example, sales staff are often set sales targets on the assumption that more sales are good for the business as a whole. However, this may not be true if the increased sales are achieved by lowering prices too much. This is an example of </a:t>
            </a:r>
            <a:r>
              <a:rPr lang="en-US" sz="2400" dirty="0" smtClean="0">
                <a:latin typeface="Times New Roman" panose="02020603050405020304" pitchFamily="18" charset="0"/>
                <a:cs typeface="Times New Roman" panose="02020603050405020304" pitchFamily="18" charset="0"/>
              </a:rPr>
              <a:t>sub-optimization </a:t>
            </a:r>
            <a:r>
              <a:rPr lang="en-US" sz="2400" dirty="0">
                <a:latin typeface="Times New Roman" panose="02020603050405020304" pitchFamily="18" charset="0"/>
                <a:cs typeface="Times New Roman" panose="02020603050405020304" pitchFamily="18" charset="0"/>
              </a:rPr>
              <a:t>where seemingly better performance in one part of the business can result in poorer performance for the business as a whole. </a:t>
            </a: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17279" y="422054"/>
            <a:ext cx="887980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8. Process Measurement</a:t>
            </a:r>
          </a:p>
        </p:txBody>
      </p:sp>
    </p:spTree>
    <p:extLst>
      <p:ext uri="{BB962C8B-B14F-4D97-AF65-F5344CB8AC3E}">
        <p14:creationId xmlns:p14="http://schemas.microsoft.com/office/powerpoint/2010/main" val="306692160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330331" cy="41110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bg1"/>
                </a:solidFill>
                <a:latin typeface="Times New Roman" panose="02020603050405020304" pitchFamily="18" charset="0"/>
                <a:cs typeface="Times New Roman" panose="02020603050405020304" pitchFamily="18" charset="0"/>
              </a:rPr>
              <a:t>Business Process Model and Notation (BPMN) provides a </a:t>
            </a:r>
            <a:r>
              <a:rPr lang="en-US" sz="2400" dirty="0" smtClean="0">
                <a:solidFill>
                  <a:schemeClr val="bg1"/>
                </a:solidFill>
                <a:latin typeface="Times New Roman" panose="02020603050405020304" pitchFamily="18" charset="0"/>
                <a:cs typeface="Times New Roman" panose="02020603050405020304" pitchFamily="18" charset="0"/>
              </a:rPr>
              <a:t>standardized </a:t>
            </a:r>
            <a:r>
              <a:rPr lang="en-US" sz="2400" dirty="0">
                <a:solidFill>
                  <a:schemeClr val="bg1"/>
                </a:solidFill>
                <a:latin typeface="Times New Roman" panose="02020603050405020304" pitchFamily="18" charset="0"/>
                <a:cs typeface="Times New Roman" panose="02020603050405020304" pitchFamily="18" charset="0"/>
              </a:rPr>
              <a:t>way of drawing business process models that is comprehensive and unambiguous. It is based on work that first appeared in 2004 as the Business Process Modelling Language. The Object Management Group (OMG), who look after UML as well as other software standards, took over responsibility for BPMN, issuing Version 1.0 in 2006 and Version 2.0 in 2010.</a:t>
            </a:r>
          </a:p>
          <a:p>
            <a:pPr marL="0" indent="0" algn="just">
              <a:buNone/>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965300" y="1183719"/>
            <a:ext cx="822670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9. Business Process Model and Notation </a:t>
            </a:r>
          </a:p>
        </p:txBody>
      </p:sp>
    </p:spTree>
    <p:extLst>
      <p:ext uri="{BB962C8B-B14F-4D97-AF65-F5344CB8AC3E}">
        <p14:creationId xmlns:p14="http://schemas.microsoft.com/office/powerpoint/2010/main" val="3088866037"/>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330331" cy="41110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smtClean="0">
                <a:solidFill>
                  <a:schemeClr val="bg1"/>
                </a:solidFill>
                <a:latin typeface="Times New Roman" panose="02020603050405020304" pitchFamily="18" charset="0"/>
                <a:cs typeface="Times New Roman" panose="02020603050405020304" pitchFamily="18" charset="0"/>
              </a:rPr>
              <a:t>There </a:t>
            </a:r>
            <a:r>
              <a:rPr lang="en-US" sz="2400" dirty="0">
                <a:solidFill>
                  <a:schemeClr val="bg1"/>
                </a:solidFill>
                <a:latin typeface="Times New Roman" panose="02020603050405020304" pitchFamily="18" charset="0"/>
                <a:cs typeface="Times New Roman" panose="02020603050405020304" pitchFamily="18" charset="0"/>
              </a:rPr>
              <a:t>is a lot of interest in BPMN and many software organizations use and support it. There are two main reasons for this. First, BPMN allows users to represent process models in an industry-standard way so that they are portable across a range of modelling tools. Second, users of BPMN can specify very precise process logic that can be understood and executed by workflow or process engines that control many business processes. The notation used in BPMN is extensive and very powerful.	</a:t>
            </a:r>
          </a:p>
          <a:p>
            <a:pPr marL="0" indent="0" algn="just">
              <a:buNone/>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214939" y="1144677"/>
            <a:ext cx="859375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9. Business Process Model and Notation </a:t>
            </a:r>
          </a:p>
        </p:txBody>
      </p:sp>
    </p:spTree>
    <p:extLst>
      <p:ext uri="{BB962C8B-B14F-4D97-AF65-F5344CB8AC3E}">
        <p14:creationId xmlns:p14="http://schemas.microsoft.com/office/powerpoint/2010/main" val="4172135635"/>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474836"/>
            <a:ext cx="11099799" cy="485358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Process modelling using BPMN is useful in two different, but related, aspects. </a:t>
            </a:r>
            <a:r>
              <a:rPr lang="en-US" sz="2400" b="1" dirty="0">
                <a:latin typeface="Times New Roman" panose="02020603050405020304" pitchFamily="18" charset="0"/>
                <a:cs typeface="Times New Roman" panose="02020603050405020304" pitchFamily="18" charset="0"/>
              </a:rPr>
              <a:t>The first </a:t>
            </a:r>
            <a:r>
              <a:rPr lang="en-US" sz="2400" dirty="0">
                <a:latin typeface="Times New Roman" panose="02020603050405020304" pitchFamily="18" charset="0"/>
                <a:cs typeface="Times New Roman" panose="02020603050405020304" pitchFamily="18" charset="0"/>
              </a:rPr>
              <a:t>concerns business analysts when working with the business to understand the problems with the current processes and consider how they may be improved. However, once the new processes have been agreed, </a:t>
            </a:r>
            <a:r>
              <a:rPr lang="en-US" sz="2400" b="1" dirty="0">
                <a:latin typeface="Times New Roman" panose="02020603050405020304" pitchFamily="18" charset="0"/>
                <a:cs typeface="Times New Roman" panose="02020603050405020304" pitchFamily="18" charset="0"/>
              </a:rPr>
              <a:t>the second </a:t>
            </a:r>
            <a:r>
              <a:rPr lang="en-US" sz="2400" dirty="0">
                <a:latin typeface="Times New Roman" panose="02020603050405020304" pitchFamily="18" charset="0"/>
                <a:cs typeface="Times New Roman" panose="02020603050405020304" pitchFamily="18" charset="0"/>
              </a:rPr>
              <a:t>aspect concerns the technical details of how the processes will be implemented. Some symbols are appropriate for process modelling as carried out by the business analyst, while others have more relevance for the technical staff.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basics of BPMN look similar to UML activity diagrams with tasks shown in </a:t>
            </a:r>
            <a:r>
              <a:rPr lang="en-US" sz="2400" dirty="0" err="1">
                <a:latin typeface="Times New Roman" panose="02020603050405020304" pitchFamily="18" charset="0"/>
                <a:cs typeface="Times New Roman" panose="02020603050405020304" pitchFamily="18" charset="0"/>
              </a:rPr>
              <a:t>swimlanes</a:t>
            </a:r>
            <a:r>
              <a:rPr lang="en-US" sz="2400" dirty="0">
                <a:latin typeface="Times New Roman" panose="02020603050405020304" pitchFamily="18" charset="0"/>
                <a:cs typeface="Times New Roman" panose="02020603050405020304" pitchFamily="18" charset="0"/>
              </a:rPr>
              <a:t>, and connected by process flows that also link with initiating events and outcomes. There is a great deal of additional notation that could be used by the business analyst, including pools, gateways and messages. </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79" y="631262"/>
            <a:ext cx="859375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rgbClr val="00B0F0"/>
                </a:solidFill>
                <a:latin typeface="Times New Roman" panose="02020603050405020304" pitchFamily="18" charset="0"/>
                <a:cs typeface="Times New Roman" panose="02020603050405020304" pitchFamily="18" charset="0"/>
              </a:rPr>
              <a:t>9. Business Process Model and Notation </a:t>
            </a:r>
          </a:p>
        </p:txBody>
      </p:sp>
    </p:spTree>
    <p:extLst>
      <p:ext uri="{BB962C8B-B14F-4D97-AF65-F5344CB8AC3E}">
        <p14:creationId xmlns:p14="http://schemas.microsoft.com/office/powerpoint/2010/main" val="26527781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641507" cy="41110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dirty="0">
                <a:solidFill>
                  <a:schemeClr val="bg1"/>
                </a:solidFill>
                <a:latin typeface="Times New Roman" panose="02020603050405020304" pitchFamily="18" charset="0"/>
                <a:cs typeface="Times New Roman" panose="02020603050405020304" pitchFamily="18" charset="0"/>
              </a:rPr>
              <a:t>An alternative approach to process improvement is embodied in the Six Sigma approach developed by Motorola in the 1970s and based on ideas from statistical process control. First used in manufacturing industries in the reduction of product defects, it is now used in a range of organizations including those in the pharmaceutical industry, local authorities, food processing, hospitals, the military, logistics, NASA and financial services. Its purpose is to eradicate performance deficiencies in processes that are critical to achieving customer satisfaction. These processes might include complaint handling, order fulfilment or delivering a package to a customer’s house. To achieve process improvement, </a:t>
            </a:r>
            <a:r>
              <a:rPr lang="en-US" sz="2000" b="1" dirty="0">
                <a:solidFill>
                  <a:schemeClr val="bg1"/>
                </a:solidFill>
                <a:latin typeface="Times New Roman" panose="02020603050405020304" pitchFamily="18" charset="0"/>
                <a:cs typeface="Times New Roman" panose="02020603050405020304" pitchFamily="18" charset="0"/>
              </a:rPr>
              <a:t>Six Sigma follows a five step approach known as DMAIC:</a:t>
            </a:r>
            <a:r>
              <a:rPr lang="en-US" sz="2000" dirty="0">
                <a:solidFill>
                  <a:schemeClr val="bg1"/>
                </a:solidFill>
                <a:latin typeface="Times New Roman" panose="02020603050405020304" pitchFamily="18" charset="0"/>
                <a:cs typeface="Times New Roman" panose="02020603050405020304" pitchFamily="18" charset="0"/>
              </a:rPr>
              <a:t>	</a:t>
            </a:r>
          </a:p>
          <a:p>
            <a:pPr marL="0" indent="0" algn="just">
              <a:buNone/>
            </a:pP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253065" y="1131722"/>
            <a:ext cx="630207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10. Six Sigma</a:t>
            </a:r>
          </a:p>
        </p:txBody>
      </p:sp>
    </p:spTree>
    <p:extLst>
      <p:ext uri="{BB962C8B-B14F-4D97-AF65-F5344CB8AC3E}">
        <p14:creationId xmlns:p14="http://schemas.microsoft.com/office/powerpoint/2010/main" val="1416416564"/>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474836"/>
            <a:ext cx="11099799" cy="485358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Times New Roman" panose="02020603050405020304" pitchFamily="18" charset="0"/>
                <a:cs typeface="Times New Roman" panose="02020603050405020304" pitchFamily="18" charset="0"/>
              </a:rPr>
              <a:t>Six Sigma follows a five step approach known as DMAIC:</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Define the problem. </a:t>
            </a:r>
            <a:r>
              <a:rPr lang="en-US" sz="2400" dirty="0">
                <a:latin typeface="Times New Roman" panose="02020603050405020304" pitchFamily="18" charset="0"/>
                <a:cs typeface="Times New Roman" panose="02020603050405020304" pitchFamily="18" charset="0"/>
              </a:rPr>
              <a:t>What is going wrong? Is it one problem or many? What is the visible evidence? Where is it and where does it come from? How serious is it? Is it organization wide or </a:t>
            </a:r>
            <a:r>
              <a:rPr lang="en-US" sz="2400" dirty="0" smtClean="0">
                <a:latin typeface="Times New Roman" panose="02020603050405020304" pitchFamily="18" charset="0"/>
                <a:cs typeface="Times New Roman" panose="02020603050405020304" pitchFamily="18" charset="0"/>
              </a:rPr>
              <a:t>localized? </a:t>
            </a:r>
            <a:r>
              <a:rPr lang="en-US" sz="2400" dirty="0">
                <a:latin typeface="Times New Roman" panose="02020603050405020304" pitchFamily="18" charset="0"/>
                <a:cs typeface="Times New Roman" panose="02020603050405020304" pitchFamily="18" charset="0"/>
              </a:rPr>
              <a:t>What will be done about it? What is the objective of this investigation?</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Measure the data. </a:t>
            </a:r>
            <a:r>
              <a:rPr lang="en-US" sz="2400" dirty="0">
                <a:latin typeface="Times New Roman" panose="02020603050405020304" pitchFamily="18" charset="0"/>
                <a:cs typeface="Times New Roman" panose="02020603050405020304" pitchFamily="18" charset="0"/>
              </a:rPr>
              <a:t>This means obtaining the data to identify the symptoms; do they occur all the time or from time to time? Produce a map of the process that is producing the problem. Concentrate on the symptoms doing the most damage.</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analyze the results so far. </a:t>
            </a:r>
            <a:r>
              <a:rPr lang="en-US" sz="2400" dirty="0">
                <a:latin typeface="Times New Roman" panose="02020603050405020304" pitchFamily="18" charset="0"/>
                <a:cs typeface="Times New Roman" panose="02020603050405020304" pitchFamily="18" charset="0"/>
              </a:rPr>
              <a:t>Be creative and prepare theories about the causes of the problems. Document the theories and test them. Identify the root causes.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Improve the process.</a:t>
            </a:r>
            <a:r>
              <a:rPr lang="en-US" sz="2400" dirty="0">
                <a:latin typeface="Times New Roman" panose="02020603050405020304" pitchFamily="18" charset="0"/>
                <a:cs typeface="Times New Roman" panose="02020603050405020304" pitchFamily="18" charset="0"/>
              </a:rPr>
              <a:t> Assess alternative improvement methods. Design and test the chosen method. Implement the chosen method. </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Control </a:t>
            </a:r>
            <a:r>
              <a:rPr lang="en-US" sz="2400" dirty="0">
                <a:latin typeface="Times New Roman" panose="02020603050405020304" pitchFamily="18" charset="0"/>
                <a:cs typeface="Times New Roman" panose="02020603050405020304" pitchFamily="18" charset="0"/>
              </a:rPr>
              <a:t>the new process and monitor its effectiveness.</a:t>
            </a:r>
          </a:p>
        </p:txBody>
      </p:sp>
      <p:sp>
        <p:nvSpPr>
          <p:cNvPr id="7" name="Title 1"/>
          <p:cNvSpPr txBox="1">
            <a:spLocks/>
          </p:cNvSpPr>
          <p:nvPr/>
        </p:nvSpPr>
        <p:spPr>
          <a:xfrm>
            <a:off x="617279" y="430658"/>
            <a:ext cx="630207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10. Six Sigma</a:t>
            </a:r>
          </a:p>
        </p:txBody>
      </p:sp>
    </p:spTree>
    <p:extLst>
      <p:ext uri="{BB962C8B-B14F-4D97-AF65-F5344CB8AC3E}">
        <p14:creationId xmlns:p14="http://schemas.microsoft.com/office/powerpoint/2010/main" val="32124799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474836"/>
            <a:ext cx="11099799" cy="485358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Times New Roman" panose="02020603050405020304" pitchFamily="18" charset="0"/>
                <a:cs typeface="Times New Roman" panose="02020603050405020304" pitchFamily="18" charset="0"/>
              </a:rPr>
              <a:t>Six Sigma can be seen as a very methodical and structured approach to process improvement that uses data and measurement to identify where the most business benefit can be obtained. The aim is to reduce errors so that all processes meet or exceed customers’ expectations and that there are no more than 3.4 defects per million occurrences. In the Global Deliveries PLC example this would translate into performance that delivers the right package to the right place at the right time 99.997 per cent of the time!</a:t>
            </a:r>
          </a:p>
        </p:txBody>
      </p:sp>
      <p:sp>
        <p:nvSpPr>
          <p:cNvPr id="7" name="Title 1"/>
          <p:cNvSpPr txBox="1">
            <a:spLocks/>
          </p:cNvSpPr>
          <p:nvPr/>
        </p:nvSpPr>
        <p:spPr>
          <a:xfrm>
            <a:off x="617279" y="430658"/>
            <a:ext cx="630207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10. Six Sigma</a:t>
            </a:r>
          </a:p>
        </p:txBody>
      </p:sp>
    </p:spTree>
    <p:extLst>
      <p:ext uri="{BB962C8B-B14F-4D97-AF65-F5344CB8AC3E}">
        <p14:creationId xmlns:p14="http://schemas.microsoft.com/office/powerpoint/2010/main" val="9689752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9768115" cy="41408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Times New Roman" panose="02020603050405020304" pitchFamily="18" charset="0"/>
                <a:cs typeface="Times New Roman" panose="02020603050405020304" pitchFamily="18" charset="0"/>
              </a:rPr>
              <a:t>An organized, structured approach to business process improvement will be beneficial for both the organization and the business analysts carrying out the work. We have described an approach using an organizational view of processes that is then developed further into more detailed business process models. Business process models can be used for many purposes, including business improvement and staff training, but if they are to be useful it is important to produce clear, easily understood diagrams and well-structured supporting documentation. </a:t>
            </a:r>
          </a:p>
        </p:txBody>
      </p:sp>
      <p:sp>
        <p:nvSpPr>
          <p:cNvPr id="13" name="Title 1"/>
          <p:cNvSpPr txBox="1">
            <a:spLocks/>
          </p:cNvSpPr>
          <p:nvPr/>
        </p:nvSpPr>
        <p:spPr>
          <a:xfrm>
            <a:off x="908328"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4763</TotalTime>
  <Words>7295</Words>
  <Application>Microsoft Office PowerPoint</Application>
  <PresentationFormat>Widescreen</PresentationFormat>
  <Paragraphs>592</Paragraphs>
  <Slides>102</Slides>
  <Notes>102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102</vt:i4>
      </vt:variant>
    </vt:vector>
  </HeadingPairs>
  <TitlesOfParts>
    <vt:vector size="107"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292</cp:revision>
  <dcterms:created xsi:type="dcterms:W3CDTF">2023-04-29T09:08:23Z</dcterms:created>
  <dcterms:modified xsi:type="dcterms:W3CDTF">2023-11-09T01:35:26Z</dcterms:modified>
</cp:coreProperties>
</file>