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ink/ink1.xml" ContentType="application/inkml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ink/ink2.xml" ContentType="application/inkml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60" r:id="rId3"/>
  </p:sldMasterIdLst>
  <p:notesMasterIdLst>
    <p:notesMasterId r:id="rId60"/>
  </p:notesMasterIdLst>
  <p:sldIdLst>
    <p:sldId id="256" r:id="rId4"/>
    <p:sldId id="259" r:id="rId5"/>
    <p:sldId id="304" r:id="rId6"/>
    <p:sldId id="367" r:id="rId7"/>
    <p:sldId id="368" r:id="rId8"/>
    <p:sldId id="369" r:id="rId9"/>
    <p:sldId id="370" r:id="rId10"/>
    <p:sldId id="371" r:id="rId11"/>
    <p:sldId id="372" r:id="rId12"/>
    <p:sldId id="373" r:id="rId13"/>
    <p:sldId id="374" r:id="rId14"/>
    <p:sldId id="375" r:id="rId15"/>
    <p:sldId id="376" r:id="rId16"/>
    <p:sldId id="377" r:id="rId17"/>
    <p:sldId id="302" r:id="rId18"/>
    <p:sldId id="378" r:id="rId19"/>
    <p:sldId id="326" r:id="rId20"/>
    <p:sldId id="379" r:id="rId21"/>
    <p:sldId id="380" r:id="rId22"/>
    <p:sldId id="341" r:id="rId23"/>
    <p:sldId id="381" r:id="rId24"/>
    <p:sldId id="382" r:id="rId25"/>
    <p:sldId id="383" r:id="rId26"/>
    <p:sldId id="384" r:id="rId27"/>
    <p:sldId id="385" r:id="rId28"/>
    <p:sldId id="386" r:id="rId29"/>
    <p:sldId id="387" r:id="rId30"/>
    <p:sldId id="388" r:id="rId31"/>
    <p:sldId id="389" r:id="rId32"/>
    <p:sldId id="357" r:id="rId33"/>
    <p:sldId id="390" r:id="rId34"/>
    <p:sldId id="342" r:id="rId35"/>
    <p:sldId id="391" r:id="rId36"/>
    <p:sldId id="359" r:id="rId37"/>
    <p:sldId id="392" r:id="rId38"/>
    <p:sldId id="393" r:id="rId39"/>
    <p:sldId id="358" r:id="rId40"/>
    <p:sldId id="394" r:id="rId41"/>
    <p:sldId id="395" r:id="rId42"/>
    <p:sldId id="311" r:id="rId43"/>
    <p:sldId id="396" r:id="rId44"/>
    <p:sldId id="397" r:id="rId45"/>
    <p:sldId id="398" r:id="rId46"/>
    <p:sldId id="315" r:id="rId47"/>
    <p:sldId id="399" r:id="rId48"/>
    <p:sldId id="344" r:id="rId49"/>
    <p:sldId id="400" r:id="rId50"/>
    <p:sldId id="401" r:id="rId51"/>
    <p:sldId id="402" r:id="rId52"/>
    <p:sldId id="366" r:id="rId53"/>
    <p:sldId id="346" r:id="rId54"/>
    <p:sldId id="319" r:id="rId55"/>
    <p:sldId id="403" r:id="rId56"/>
    <p:sldId id="404" r:id="rId57"/>
    <p:sldId id="334" r:id="rId58"/>
    <p:sldId id="303" r:id="rId5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EA4D6D"/>
    <a:srgbClr val="E9527B"/>
    <a:srgbClr val="E9749B"/>
    <a:srgbClr val="FF9518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862" autoAdjust="0"/>
    <p:restoredTop sz="93971" autoAdjust="0"/>
  </p:normalViewPr>
  <p:slideViewPr>
    <p:cSldViewPr>
      <p:cViewPr varScale="1">
        <p:scale>
          <a:sx n="93" d="100"/>
          <a:sy n="93" d="100"/>
        </p:scale>
        <p:origin x="224" y="5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2922" y="8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D0F7F36-B18A-4893-80CB-C5DA1C692E45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A675FDC-F7D7-4A51-9C47-FD9CCCAB512F}">
      <dgm:prSet/>
      <dgm:spPr/>
      <dgm:t>
        <a:bodyPr/>
        <a:lstStyle/>
        <a:p>
          <a:r>
            <a:rPr lang="en-US" altLang="ar-JO" dirty="0"/>
            <a:t>Understand the factors an entrepreneur should consider before launching into e-commerce.</a:t>
          </a:r>
          <a:endParaRPr lang="en-US" dirty="0"/>
        </a:p>
      </dgm:t>
    </dgm:pt>
    <dgm:pt modelId="{78389A05-8CBE-4576-BFD1-4E13989DAB82}" type="parTrans" cxnId="{07911A54-F251-4A7A-826A-266808DCDE4A}">
      <dgm:prSet/>
      <dgm:spPr/>
      <dgm:t>
        <a:bodyPr/>
        <a:lstStyle/>
        <a:p>
          <a:endParaRPr lang="en-US"/>
        </a:p>
      </dgm:t>
    </dgm:pt>
    <dgm:pt modelId="{65CB1FED-A658-401D-8B8F-8AA7F15E30D1}" type="sibTrans" cxnId="{07911A54-F251-4A7A-826A-266808DCDE4A}">
      <dgm:prSet phldrT="1" phldr="0"/>
      <dgm:spPr/>
      <dgm:t>
        <a:bodyPr/>
        <a:lstStyle/>
        <a:p>
          <a:r>
            <a:rPr lang="en-US"/>
            <a:t>1</a:t>
          </a:r>
        </a:p>
      </dgm:t>
    </dgm:pt>
    <dgm:pt modelId="{30C03686-5CD4-4341-AB7F-235602341EC6}">
      <dgm:prSet/>
      <dgm:spPr/>
      <dgm:t>
        <a:bodyPr/>
        <a:lstStyle/>
        <a:p>
          <a:pPr rtl="0"/>
          <a:r>
            <a:rPr lang="en-US" altLang="ar-JO" dirty="0"/>
            <a:t>Explain the 10 myths of e-commerce and how to avoid falling victim to them.</a:t>
          </a:r>
        </a:p>
      </dgm:t>
    </dgm:pt>
    <dgm:pt modelId="{75A09E2D-BBF6-3A4B-95E1-8B7B2AF3D46C}" type="parTrans" cxnId="{6F7489CA-F9EE-4442-9619-75CB3584A8E3}">
      <dgm:prSet/>
      <dgm:spPr/>
      <dgm:t>
        <a:bodyPr/>
        <a:lstStyle/>
        <a:p>
          <a:endParaRPr lang="en-US"/>
        </a:p>
      </dgm:t>
    </dgm:pt>
    <dgm:pt modelId="{7988F77E-CD14-7E4C-970D-6DA6E3F9A355}" type="sibTrans" cxnId="{6F7489CA-F9EE-4442-9619-75CB3584A8E3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9DF1EA0A-CBCD-624D-9171-1E74A9D1D150}">
      <dgm:prSet/>
      <dgm:spPr/>
      <dgm:t>
        <a:bodyPr/>
        <a:lstStyle/>
        <a:p>
          <a:pPr rtl="0"/>
          <a:r>
            <a:rPr lang="en-US" b="0" dirty="0"/>
            <a:t>Explain the basic strategies entrepreneurs should follow to achieve success in their e-commerce efforts.</a:t>
          </a:r>
          <a:endParaRPr lang="en-US" altLang="ar-JO" dirty="0"/>
        </a:p>
      </dgm:t>
    </dgm:pt>
    <dgm:pt modelId="{78D2FBC8-A507-A644-9889-F88EF0E051D7}" type="parTrans" cxnId="{001D95B2-425E-D740-8C4E-FF0E8636E453}">
      <dgm:prSet/>
      <dgm:spPr/>
      <dgm:t>
        <a:bodyPr/>
        <a:lstStyle/>
        <a:p>
          <a:endParaRPr lang="en-US"/>
        </a:p>
      </dgm:t>
    </dgm:pt>
    <dgm:pt modelId="{B53652D0-D31C-DE4C-ABA7-63016467FC8D}" type="sibTrans" cxnId="{001D95B2-425E-D740-8C4E-FF0E8636E453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165E1ADF-ECB7-D84D-B176-674A062F5620}" type="pres">
      <dgm:prSet presAssocID="{4D0F7F36-B18A-4893-80CB-C5DA1C692E45}" presName="Name0" presStyleCnt="0">
        <dgm:presLayoutVars>
          <dgm:animLvl val="lvl"/>
          <dgm:resizeHandles val="exact"/>
        </dgm:presLayoutVars>
      </dgm:prSet>
      <dgm:spPr/>
    </dgm:pt>
    <dgm:pt modelId="{03771D70-288C-7941-B468-7F78B6F6028C}" type="pres">
      <dgm:prSet presAssocID="{DA675FDC-F7D7-4A51-9C47-FD9CCCAB512F}" presName="compositeNode" presStyleCnt="0">
        <dgm:presLayoutVars>
          <dgm:bulletEnabled val="1"/>
        </dgm:presLayoutVars>
      </dgm:prSet>
      <dgm:spPr/>
    </dgm:pt>
    <dgm:pt modelId="{38DB463E-CDCA-9F42-874A-116356B9E14A}" type="pres">
      <dgm:prSet presAssocID="{DA675FDC-F7D7-4A51-9C47-FD9CCCAB512F}" presName="bgRect" presStyleLbl="bgAccFollowNode1" presStyleIdx="0" presStyleCnt="3"/>
      <dgm:spPr/>
    </dgm:pt>
    <dgm:pt modelId="{9375364D-3525-7A4A-AF47-DE85CB4751A5}" type="pres">
      <dgm:prSet presAssocID="{65CB1FED-A658-401D-8B8F-8AA7F15E30D1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7A97EFE9-4922-9040-B03A-666DE024012F}" type="pres">
      <dgm:prSet presAssocID="{DA675FDC-F7D7-4A51-9C47-FD9CCCAB512F}" presName="bottomLine" presStyleLbl="alignNode1" presStyleIdx="1" presStyleCnt="6">
        <dgm:presLayoutVars/>
      </dgm:prSet>
      <dgm:spPr/>
    </dgm:pt>
    <dgm:pt modelId="{C68D3687-2372-554D-89E1-99B46DE8A4F2}" type="pres">
      <dgm:prSet presAssocID="{DA675FDC-F7D7-4A51-9C47-FD9CCCAB512F}" presName="nodeText" presStyleLbl="bgAccFollowNode1" presStyleIdx="0" presStyleCnt="3">
        <dgm:presLayoutVars>
          <dgm:bulletEnabled val="1"/>
        </dgm:presLayoutVars>
      </dgm:prSet>
      <dgm:spPr/>
    </dgm:pt>
    <dgm:pt modelId="{A4C924EA-CDB8-5D42-9515-A9B310554A9C}" type="pres">
      <dgm:prSet presAssocID="{65CB1FED-A658-401D-8B8F-8AA7F15E30D1}" presName="sibTrans" presStyleCnt="0"/>
      <dgm:spPr/>
    </dgm:pt>
    <dgm:pt modelId="{3CE2E627-4C51-274B-86EA-BDA3F3108E45}" type="pres">
      <dgm:prSet presAssocID="{30C03686-5CD4-4341-AB7F-235602341EC6}" presName="compositeNode" presStyleCnt="0">
        <dgm:presLayoutVars>
          <dgm:bulletEnabled val="1"/>
        </dgm:presLayoutVars>
      </dgm:prSet>
      <dgm:spPr/>
    </dgm:pt>
    <dgm:pt modelId="{5E332C19-BF18-2E48-9238-2375B481F858}" type="pres">
      <dgm:prSet presAssocID="{30C03686-5CD4-4341-AB7F-235602341EC6}" presName="bgRect" presStyleLbl="bgAccFollowNode1" presStyleIdx="1" presStyleCnt="3"/>
      <dgm:spPr/>
    </dgm:pt>
    <dgm:pt modelId="{89648563-B73A-8B44-9E56-D80BB3A64777}" type="pres">
      <dgm:prSet presAssocID="{7988F77E-CD14-7E4C-970D-6DA6E3F9A355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2946BC43-0CD7-DC4B-9AE1-7835A3A65B18}" type="pres">
      <dgm:prSet presAssocID="{30C03686-5CD4-4341-AB7F-235602341EC6}" presName="bottomLine" presStyleLbl="alignNode1" presStyleIdx="3" presStyleCnt="6">
        <dgm:presLayoutVars/>
      </dgm:prSet>
      <dgm:spPr/>
    </dgm:pt>
    <dgm:pt modelId="{E52C819B-947D-C940-9869-98E2CDA30214}" type="pres">
      <dgm:prSet presAssocID="{30C03686-5CD4-4341-AB7F-235602341EC6}" presName="nodeText" presStyleLbl="bgAccFollowNode1" presStyleIdx="1" presStyleCnt="3">
        <dgm:presLayoutVars>
          <dgm:bulletEnabled val="1"/>
        </dgm:presLayoutVars>
      </dgm:prSet>
      <dgm:spPr/>
    </dgm:pt>
    <dgm:pt modelId="{42A5ED61-0CA3-1E49-B277-15BDD7396396}" type="pres">
      <dgm:prSet presAssocID="{7988F77E-CD14-7E4C-970D-6DA6E3F9A355}" presName="sibTrans" presStyleCnt="0"/>
      <dgm:spPr/>
    </dgm:pt>
    <dgm:pt modelId="{E47C21D9-84D1-DD4A-BAE0-EB48D365A0F7}" type="pres">
      <dgm:prSet presAssocID="{9DF1EA0A-CBCD-624D-9171-1E74A9D1D150}" presName="compositeNode" presStyleCnt="0">
        <dgm:presLayoutVars>
          <dgm:bulletEnabled val="1"/>
        </dgm:presLayoutVars>
      </dgm:prSet>
      <dgm:spPr/>
    </dgm:pt>
    <dgm:pt modelId="{CD774B7F-8481-5A4F-914B-C04BAB7C02AB}" type="pres">
      <dgm:prSet presAssocID="{9DF1EA0A-CBCD-624D-9171-1E74A9D1D150}" presName="bgRect" presStyleLbl="bgAccFollowNode1" presStyleIdx="2" presStyleCnt="3"/>
      <dgm:spPr/>
    </dgm:pt>
    <dgm:pt modelId="{4885487E-1B4E-E646-8256-7701441E4481}" type="pres">
      <dgm:prSet presAssocID="{B53652D0-D31C-DE4C-ABA7-63016467FC8D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FFDCBA2C-8478-4C47-BEDB-F5D771DA54C1}" type="pres">
      <dgm:prSet presAssocID="{9DF1EA0A-CBCD-624D-9171-1E74A9D1D150}" presName="bottomLine" presStyleLbl="alignNode1" presStyleIdx="5" presStyleCnt="6">
        <dgm:presLayoutVars/>
      </dgm:prSet>
      <dgm:spPr/>
    </dgm:pt>
    <dgm:pt modelId="{A9E5C87F-0621-AD46-9565-450A6AF427A6}" type="pres">
      <dgm:prSet presAssocID="{9DF1EA0A-CBCD-624D-9171-1E74A9D1D150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350CB910-16FE-AC48-9E85-1BD6CEC44158}" type="presOf" srcId="{30C03686-5CD4-4341-AB7F-235602341EC6}" destId="{5E332C19-BF18-2E48-9238-2375B481F858}" srcOrd="0" destOrd="0" presId="urn:microsoft.com/office/officeart/2016/7/layout/BasicLinearProcessNumbered"/>
    <dgm:cxn modelId="{715C2617-80FA-C945-A25D-31D150A06D27}" type="presOf" srcId="{9DF1EA0A-CBCD-624D-9171-1E74A9D1D150}" destId="{A9E5C87F-0621-AD46-9565-450A6AF427A6}" srcOrd="1" destOrd="0" presId="urn:microsoft.com/office/officeart/2016/7/layout/BasicLinearProcessNumbered"/>
    <dgm:cxn modelId="{DE84591E-A2CF-D64E-BA72-1F16C36DA437}" type="presOf" srcId="{B53652D0-D31C-DE4C-ABA7-63016467FC8D}" destId="{4885487E-1B4E-E646-8256-7701441E4481}" srcOrd="0" destOrd="0" presId="urn:microsoft.com/office/officeart/2016/7/layout/BasicLinearProcessNumbered"/>
    <dgm:cxn modelId="{07911A54-F251-4A7A-826A-266808DCDE4A}" srcId="{4D0F7F36-B18A-4893-80CB-C5DA1C692E45}" destId="{DA675FDC-F7D7-4A51-9C47-FD9CCCAB512F}" srcOrd="0" destOrd="0" parTransId="{78389A05-8CBE-4576-BFD1-4E13989DAB82}" sibTransId="{65CB1FED-A658-401D-8B8F-8AA7F15E30D1}"/>
    <dgm:cxn modelId="{F75C909C-318B-A040-A634-D32CCB051BAF}" type="presOf" srcId="{DA675FDC-F7D7-4A51-9C47-FD9CCCAB512F}" destId="{C68D3687-2372-554D-89E1-99B46DE8A4F2}" srcOrd="1" destOrd="0" presId="urn:microsoft.com/office/officeart/2016/7/layout/BasicLinearProcessNumbered"/>
    <dgm:cxn modelId="{EDE820A5-12F7-324B-9274-325A354F9334}" type="presOf" srcId="{7988F77E-CD14-7E4C-970D-6DA6E3F9A355}" destId="{89648563-B73A-8B44-9E56-D80BB3A64777}" srcOrd="0" destOrd="0" presId="urn:microsoft.com/office/officeart/2016/7/layout/BasicLinearProcessNumbered"/>
    <dgm:cxn modelId="{E0FBE1B0-E721-C24A-95AA-D34B4A72AE42}" type="presOf" srcId="{30C03686-5CD4-4341-AB7F-235602341EC6}" destId="{E52C819B-947D-C940-9869-98E2CDA30214}" srcOrd="1" destOrd="0" presId="urn:microsoft.com/office/officeart/2016/7/layout/BasicLinearProcessNumbered"/>
    <dgm:cxn modelId="{001D95B2-425E-D740-8C4E-FF0E8636E453}" srcId="{4D0F7F36-B18A-4893-80CB-C5DA1C692E45}" destId="{9DF1EA0A-CBCD-624D-9171-1E74A9D1D150}" srcOrd="2" destOrd="0" parTransId="{78D2FBC8-A507-A644-9889-F88EF0E051D7}" sibTransId="{B53652D0-D31C-DE4C-ABA7-63016467FC8D}"/>
    <dgm:cxn modelId="{F539A8B2-17DF-E841-91CB-8F36D53A869B}" type="presOf" srcId="{9DF1EA0A-CBCD-624D-9171-1E74A9D1D150}" destId="{CD774B7F-8481-5A4F-914B-C04BAB7C02AB}" srcOrd="0" destOrd="0" presId="urn:microsoft.com/office/officeart/2016/7/layout/BasicLinearProcessNumbered"/>
    <dgm:cxn modelId="{632B4CC0-7EF1-B948-94BA-CBF081823669}" type="presOf" srcId="{DA675FDC-F7D7-4A51-9C47-FD9CCCAB512F}" destId="{38DB463E-CDCA-9F42-874A-116356B9E14A}" srcOrd="0" destOrd="0" presId="urn:microsoft.com/office/officeart/2016/7/layout/BasicLinearProcessNumbered"/>
    <dgm:cxn modelId="{6F7489CA-F9EE-4442-9619-75CB3584A8E3}" srcId="{4D0F7F36-B18A-4893-80CB-C5DA1C692E45}" destId="{30C03686-5CD4-4341-AB7F-235602341EC6}" srcOrd="1" destOrd="0" parTransId="{75A09E2D-BBF6-3A4B-95E1-8B7B2AF3D46C}" sibTransId="{7988F77E-CD14-7E4C-970D-6DA6E3F9A355}"/>
    <dgm:cxn modelId="{94EBEEF1-1E02-0C46-9ACF-4AA0BAD2D853}" type="presOf" srcId="{4D0F7F36-B18A-4893-80CB-C5DA1C692E45}" destId="{165E1ADF-ECB7-D84D-B176-674A062F5620}" srcOrd="0" destOrd="0" presId="urn:microsoft.com/office/officeart/2016/7/layout/BasicLinearProcessNumbered"/>
    <dgm:cxn modelId="{791C50F3-D7DF-F14F-9FD0-8299DAD7D757}" type="presOf" srcId="{65CB1FED-A658-401D-8B8F-8AA7F15E30D1}" destId="{9375364D-3525-7A4A-AF47-DE85CB4751A5}" srcOrd="0" destOrd="0" presId="urn:microsoft.com/office/officeart/2016/7/layout/BasicLinearProcessNumbered"/>
    <dgm:cxn modelId="{039FA36B-BDBC-6444-A42B-96A2E72A0AFC}" type="presParOf" srcId="{165E1ADF-ECB7-D84D-B176-674A062F5620}" destId="{03771D70-288C-7941-B468-7F78B6F6028C}" srcOrd="0" destOrd="0" presId="urn:microsoft.com/office/officeart/2016/7/layout/BasicLinearProcessNumbered"/>
    <dgm:cxn modelId="{A1D1555E-4CD4-3A4E-AE0E-450BC400C116}" type="presParOf" srcId="{03771D70-288C-7941-B468-7F78B6F6028C}" destId="{38DB463E-CDCA-9F42-874A-116356B9E14A}" srcOrd="0" destOrd="0" presId="urn:microsoft.com/office/officeart/2016/7/layout/BasicLinearProcessNumbered"/>
    <dgm:cxn modelId="{660363B6-2A1E-644F-BCB6-13A2D9D42F63}" type="presParOf" srcId="{03771D70-288C-7941-B468-7F78B6F6028C}" destId="{9375364D-3525-7A4A-AF47-DE85CB4751A5}" srcOrd="1" destOrd="0" presId="urn:microsoft.com/office/officeart/2016/7/layout/BasicLinearProcessNumbered"/>
    <dgm:cxn modelId="{AFE3BB72-543D-FC4C-823B-77D3AB8F0E7E}" type="presParOf" srcId="{03771D70-288C-7941-B468-7F78B6F6028C}" destId="{7A97EFE9-4922-9040-B03A-666DE024012F}" srcOrd="2" destOrd="0" presId="urn:microsoft.com/office/officeart/2016/7/layout/BasicLinearProcessNumbered"/>
    <dgm:cxn modelId="{5CADD672-69AF-1949-8754-AE4CDE60C051}" type="presParOf" srcId="{03771D70-288C-7941-B468-7F78B6F6028C}" destId="{C68D3687-2372-554D-89E1-99B46DE8A4F2}" srcOrd="3" destOrd="0" presId="urn:microsoft.com/office/officeart/2016/7/layout/BasicLinearProcessNumbered"/>
    <dgm:cxn modelId="{BA59B888-A475-8D47-9F06-CB9F51EF43CE}" type="presParOf" srcId="{165E1ADF-ECB7-D84D-B176-674A062F5620}" destId="{A4C924EA-CDB8-5D42-9515-A9B310554A9C}" srcOrd="1" destOrd="0" presId="urn:microsoft.com/office/officeart/2016/7/layout/BasicLinearProcessNumbered"/>
    <dgm:cxn modelId="{336B4F49-0627-A143-B206-E8244733EB6D}" type="presParOf" srcId="{165E1ADF-ECB7-D84D-B176-674A062F5620}" destId="{3CE2E627-4C51-274B-86EA-BDA3F3108E45}" srcOrd="2" destOrd="0" presId="urn:microsoft.com/office/officeart/2016/7/layout/BasicLinearProcessNumbered"/>
    <dgm:cxn modelId="{3AF277DA-21DC-B14C-B67F-DDB4A7ACB68F}" type="presParOf" srcId="{3CE2E627-4C51-274B-86EA-BDA3F3108E45}" destId="{5E332C19-BF18-2E48-9238-2375B481F858}" srcOrd="0" destOrd="0" presId="urn:microsoft.com/office/officeart/2016/7/layout/BasicLinearProcessNumbered"/>
    <dgm:cxn modelId="{2D0B17BC-A5BA-BD4E-8853-6F3594EEE728}" type="presParOf" srcId="{3CE2E627-4C51-274B-86EA-BDA3F3108E45}" destId="{89648563-B73A-8B44-9E56-D80BB3A64777}" srcOrd="1" destOrd="0" presId="urn:microsoft.com/office/officeart/2016/7/layout/BasicLinearProcessNumbered"/>
    <dgm:cxn modelId="{4F858104-89DC-3348-AB0B-34CA520561A3}" type="presParOf" srcId="{3CE2E627-4C51-274B-86EA-BDA3F3108E45}" destId="{2946BC43-0CD7-DC4B-9AE1-7835A3A65B18}" srcOrd="2" destOrd="0" presId="urn:microsoft.com/office/officeart/2016/7/layout/BasicLinearProcessNumbered"/>
    <dgm:cxn modelId="{168210B8-9505-B346-82B7-3883B868D46F}" type="presParOf" srcId="{3CE2E627-4C51-274B-86EA-BDA3F3108E45}" destId="{E52C819B-947D-C940-9869-98E2CDA30214}" srcOrd="3" destOrd="0" presId="urn:microsoft.com/office/officeart/2016/7/layout/BasicLinearProcessNumbered"/>
    <dgm:cxn modelId="{7981824C-DF3D-0A45-A838-F9BBFA86A0F1}" type="presParOf" srcId="{165E1ADF-ECB7-D84D-B176-674A062F5620}" destId="{42A5ED61-0CA3-1E49-B277-15BDD7396396}" srcOrd="3" destOrd="0" presId="urn:microsoft.com/office/officeart/2016/7/layout/BasicLinearProcessNumbered"/>
    <dgm:cxn modelId="{EAAA2DDF-8AB9-E84B-8DF6-92EDA7AD4D09}" type="presParOf" srcId="{165E1ADF-ECB7-D84D-B176-674A062F5620}" destId="{E47C21D9-84D1-DD4A-BAE0-EB48D365A0F7}" srcOrd="4" destOrd="0" presId="urn:microsoft.com/office/officeart/2016/7/layout/BasicLinearProcessNumbered"/>
    <dgm:cxn modelId="{ABCBB83B-1498-044B-A4EB-0A7E93DCF25C}" type="presParOf" srcId="{E47C21D9-84D1-DD4A-BAE0-EB48D365A0F7}" destId="{CD774B7F-8481-5A4F-914B-C04BAB7C02AB}" srcOrd="0" destOrd="0" presId="urn:microsoft.com/office/officeart/2016/7/layout/BasicLinearProcessNumbered"/>
    <dgm:cxn modelId="{B151CB18-9682-F547-8C10-ECD95586BE2D}" type="presParOf" srcId="{E47C21D9-84D1-DD4A-BAE0-EB48D365A0F7}" destId="{4885487E-1B4E-E646-8256-7701441E4481}" srcOrd="1" destOrd="0" presId="urn:microsoft.com/office/officeart/2016/7/layout/BasicLinearProcessNumbered"/>
    <dgm:cxn modelId="{2A4D1D03-BFFE-C444-968E-ACE507477191}" type="presParOf" srcId="{E47C21D9-84D1-DD4A-BAE0-EB48D365A0F7}" destId="{FFDCBA2C-8478-4C47-BEDB-F5D771DA54C1}" srcOrd="2" destOrd="0" presId="urn:microsoft.com/office/officeart/2016/7/layout/BasicLinearProcessNumbered"/>
    <dgm:cxn modelId="{B9D8B5F6-136A-124E-8FAE-FBF29FB3454A}" type="presParOf" srcId="{E47C21D9-84D1-DD4A-BAE0-EB48D365A0F7}" destId="{A9E5C87F-0621-AD46-9565-450A6AF427A6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1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D9F958C-0A80-40A5-8CB0-A82A9B08270A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147E2B-C836-421C-9D13-4DC040961318}">
      <dgm:prSet/>
      <dgm:spPr/>
      <dgm:t>
        <a:bodyPr/>
        <a:lstStyle/>
        <a:p>
          <a:r>
            <a:rPr lang="en-US" altLang="ar-JO" dirty="0"/>
            <a:t>Learn the techniques of designing a killer Web site.</a:t>
          </a:r>
          <a:endParaRPr lang="en-US" dirty="0"/>
        </a:p>
      </dgm:t>
    </dgm:pt>
    <dgm:pt modelId="{8E8634E0-B9BC-40BA-ACA1-8CD9401D299F}" type="parTrans" cxnId="{85C40D42-E5A3-4974-A520-4F9BC6074A6A}">
      <dgm:prSet/>
      <dgm:spPr/>
      <dgm:t>
        <a:bodyPr/>
        <a:lstStyle/>
        <a:p>
          <a:endParaRPr lang="en-US"/>
        </a:p>
      </dgm:t>
    </dgm:pt>
    <dgm:pt modelId="{633E3DEC-E277-454F-A6D6-98B9549910CF}" type="sibTrans" cxnId="{85C40D42-E5A3-4974-A520-4F9BC6074A6A}">
      <dgm:prSet phldrT="1" phldr="0"/>
      <dgm:spPr/>
      <dgm:t>
        <a:bodyPr/>
        <a:lstStyle/>
        <a:p>
          <a:r>
            <a:rPr lang="en-US"/>
            <a:t>1</a:t>
          </a:r>
          <a:endParaRPr lang="en-US" dirty="0"/>
        </a:p>
      </dgm:t>
    </dgm:pt>
    <dgm:pt modelId="{71BA8F83-AA84-4AF5-BF68-FDBBFE4FD2CE}">
      <dgm:prSet/>
      <dgm:spPr/>
      <dgm:t>
        <a:bodyPr/>
        <a:lstStyle/>
        <a:p>
          <a:r>
            <a:rPr lang="en-US" altLang="ar-JO" dirty="0"/>
            <a:t>Explain how companies track the results from their Web sites.</a:t>
          </a:r>
          <a:endParaRPr lang="en-US" dirty="0"/>
        </a:p>
      </dgm:t>
    </dgm:pt>
    <dgm:pt modelId="{B2CC9548-E065-4B60-A746-52FDEB7F3FFA}" type="parTrans" cxnId="{D27EB4EF-930E-4090-9FA2-F1A05DB61F41}">
      <dgm:prSet/>
      <dgm:spPr/>
      <dgm:t>
        <a:bodyPr/>
        <a:lstStyle/>
        <a:p>
          <a:endParaRPr lang="en-US"/>
        </a:p>
      </dgm:t>
    </dgm:pt>
    <dgm:pt modelId="{DE4355B9-EF07-44A1-9B63-279812CA205C}" type="sibTrans" cxnId="{D27EB4EF-930E-4090-9FA2-F1A05DB61F41}">
      <dgm:prSet phldrT="2" phldr="0"/>
      <dgm:spPr/>
      <dgm:t>
        <a:bodyPr/>
        <a:lstStyle/>
        <a:p>
          <a:r>
            <a:rPr lang="en-US"/>
            <a:t>2</a:t>
          </a:r>
        </a:p>
      </dgm:t>
    </dgm:pt>
    <dgm:pt modelId="{B7FFAD84-57CB-49D1-841E-1241C420A2B3}">
      <dgm:prSet/>
      <dgm:spPr/>
      <dgm:t>
        <a:bodyPr/>
        <a:lstStyle/>
        <a:p>
          <a:r>
            <a:rPr lang="en-US" altLang="ar-JO" dirty="0"/>
            <a:t>Describe how e-businesses ensure the privacy and security of the information they collect and store from the Web.</a:t>
          </a:r>
          <a:endParaRPr lang="en-US" dirty="0"/>
        </a:p>
      </dgm:t>
    </dgm:pt>
    <dgm:pt modelId="{D9B6AFF5-C74A-4174-910A-7F0EF57FE0D9}" type="parTrans" cxnId="{4402ABFD-EFC9-49F3-948F-029B056A8FE2}">
      <dgm:prSet/>
      <dgm:spPr/>
      <dgm:t>
        <a:bodyPr/>
        <a:lstStyle/>
        <a:p>
          <a:endParaRPr lang="en-US"/>
        </a:p>
      </dgm:t>
    </dgm:pt>
    <dgm:pt modelId="{1455AE16-809E-4C53-9F18-1B9D10D66D59}" type="sibTrans" cxnId="{4402ABFD-EFC9-49F3-948F-029B056A8FE2}">
      <dgm:prSet phldrT="3" phldr="0"/>
      <dgm:spPr/>
      <dgm:t>
        <a:bodyPr/>
        <a:lstStyle/>
        <a:p>
          <a:r>
            <a:rPr lang="en-US"/>
            <a:t>3</a:t>
          </a:r>
        </a:p>
      </dgm:t>
    </dgm:pt>
    <dgm:pt modelId="{370162F4-DE2C-C14F-B1C2-23E97BAFA263}" type="pres">
      <dgm:prSet presAssocID="{6D9F958C-0A80-40A5-8CB0-A82A9B08270A}" presName="Name0" presStyleCnt="0">
        <dgm:presLayoutVars>
          <dgm:animLvl val="lvl"/>
          <dgm:resizeHandles val="exact"/>
        </dgm:presLayoutVars>
      </dgm:prSet>
      <dgm:spPr/>
    </dgm:pt>
    <dgm:pt modelId="{57CB0694-B7CB-2F48-B4DF-2F1A11548353}" type="pres">
      <dgm:prSet presAssocID="{D8147E2B-C836-421C-9D13-4DC040961318}" presName="compositeNode" presStyleCnt="0">
        <dgm:presLayoutVars>
          <dgm:bulletEnabled val="1"/>
        </dgm:presLayoutVars>
      </dgm:prSet>
      <dgm:spPr/>
    </dgm:pt>
    <dgm:pt modelId="{7E3F8388-96C8-6145-A2D4-88AF8E0F2008}" type="pres">
      <dgm:prSet presAssocID="{D8147E2B-C836-421C-9D13-4DC040961318}" presName="bgRect" presStyleLbl="bgAccFollowNode1" presStyleIdx="0" presStyleCnt="3"/>
      <dgm:spPr/>
    </dgm:pt>
    <dgm:pt modelId="{CADAE737-32BD-874D-8FDA-0D415B0B7547}" type="pres">
      <dgm:prSet presAssocID="{633E3DEC-E277-454F-A6D6-98B9549910CF}" presName="sibTransNodeCircle" presStyleLbl="alignNode1" presStyleIdx="0" presStyleCnt="6" custLinFactNeighborX="-10672" custLinFactNeighborY="1610">
        <dgm:presLayoutVars>
          <dgm:chMax val="0"/>
          <dgm:bulletEnabled/>
        </dgm:presLayoutVars>
      </dgm:prSet>
      <dgm:spPr/>
    </dgm:pt>
    <dgm:pt modelId="{CC0F4E2F-5A63-DD44-BBDA-3D6341CC21E2}" type="pres">
      <dgm:prSet presAssocID="{D8147E2B-C836-421C-9D13-4DC040961318}" presName="bottomLine" presStyleLbl="alignNode1" presStyleIdx="1" presStyleCnt="6">
        <dgm:presLayoutVars/>
      </dgm:prSet>
      <dgm:spPr/>
    </dgm:pt>
    <dgm:pt modelId="{2D505B3E-29F8-9A4D-A9CF-7F13D623928C}" type="pres">
      <dgm:prSet presAssocID="{D8147E2B-C836-421C-9D13-4DC040961318}" presName="nodeText" presStyleLbl="bgAccFollowNode1" presStyleIdx="0" presStyleCnt="3">
        <dgm:presLayoutVars>
          <dgm:bulletEnabled val="1"/>
        </dgm:presLayoutVars>
      </dgm:prSet>
      <dgm:spPr/>
    </dgm:pt>
    <dgm:pt modelId="{71839901-90F3-8B41-A177-C5AEA68BAA10}" type="pres">
      <dgm:prSet presAssocID="{633E3DEC-E277-454F-A6D6-98B9549910CF}" presName="sibTrans" presStyleCnt="0"/>
      <dgm:spPr/>
    </dgm:pt>
    <dgm:pt modelId="{C49FA6BF-19F3-1845-A552-E860756261AC}" type="pres">
      <dgm:prSet presAssocID="{71BA8F83-AA84-4AF5-BF68-FDBBFE4FD2CE}" presName="compositeNode" presStyleCnt="0">
        <dgm:presLayoutVars>
          <dgm:bulletEnabled val="1"/>
        </dgm:presLayoutVars>
      </dgm:prSet>
      <dgm:spPr/>
    </dgm:pt>
    <dgm:pt modelId="{D4B719D9-B6E6-F440-B843-EB57ABCAB269}" type="pres">
      <dgm:prSet presAssocID="{71BA8F83-AA84-4AF5-BF68-FDBBFE4FD2CE}" presName="bgRect" presStyleLbl="bgAccFollowNode1" presStyleIdx="1" presStyleCnt="3"/>
      <dgm:spPr/>
    </dgm:pt>
    <dgm:pt modelId="{2791C676-6BFE-974D-8716-78A672E20766}" type="pres">
      <dgm:prSet presAssocID="{DE4355B9-EF07-44A1-9B63-279812CA205C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5F264D60-B46E-A54F-A6E0-1E7569A2F697}" type="pres">
      <dgm:prSet presAssocID="{71BA8F83-AA84-4AF5-BF68-FDBBFE4FD2CE}" presName="bottomLine" presStyleLbl="alignNode1" presStyleIdx="3" presStyleCnt="6">
        <dgm:presLayoutVars/>
      </dgm:prSet>
      <dgm:spPr/>
    </dgm:pt>
    <dgm:pt modelId="{2E7448E8-6F41-5E49-BF3C-5EFF9B105BED}" type="pres">
      <dgm:prSet presAssocID="{71BA8F83-AA84-4AF5-BF68-FDBBFE4FD2CE}" presName="nodeText" presStyleLbl="bgAccFollowNode1" presStyleIdx="1" presStyleCnt="3">
        <dgm:presLayoutVars>
          <dgm:bulletEnabled val="1"/>
        </dgm:presLayoutVars>
      </dgm:prSet>
      <dgm:spPr/>
    </dgm:pt>
    <dgm:pt modelId="{DCF2128F-F27A-8A4D-8E38-888F58B322A8}" type="pres">
      <dgm:prSet presAssocID="{DE4355B9-EF07-44A1-9B63-279812CA205C}" presName="sibTrans" presStyleCnt="0"/>
      <dgm:spPr/>
    </dgm:pt>
    <dgm:pt modelId="{8C3B486A-AF26-A84C-947F-F5BD0BA6311A}" type="pres">
      <dgm:prSet presAssocID="{B7FFAD84-57CB-49D1-841E-1241C420A2B3}" presName="compositeNode" presStyleCnt="0">
        <dgm:presLayoutVars>
          <dgm:bulletEnabled val="1"/>
        </dgm:presLayoutVars>
      </dgm:prSet>
      <dgm:spPr/>
    </dgm:pt>
    <dgm:pt modelId="{17B12DDF-40EF-8C4A-95F4-78C8685EE08C}" type="pres">
      <dgm:prSet presAssocID="{B7FFAD84-57CB-49D1-841E-1241C420A2B3}" presName="bgRect" presStyleLbl="bgAccFollowNode1" presStyleIdx="2" presStyleCnt="3"/>
      <dgm:spPr/>
    </dgm:pt>
    <dgm:pt modelId="{E72DC9FD-DFE2-5B48-BDF3-8B7E6DDD6F39}" type="pres">
      <dgm:prSet presAssocID="{1455AE16-809E-4C53-9F18-1B9D10D66D59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5EC86EFB-B031-A846-B50C-07DBB2EDB442}" type="pres">
      <dgm:prSet presAssocID="{B7FFAD84-57CB-49D1-841E-1241C420A2B3}" presName="bottomLine" presStyleLbl="alignNode1" presStyleIdx="5" presStyleCnt="6">
        <dgm:presLayoutVars/>
      </dgm:prSet>
      <dgm:spPr/>
    </dgm:pt>
    <dgm:pt modelId="{9700A8E2-369B-344C-8C59-7FBE10E08C00}" type="pres">
      <dgm:prSet presAssocID="{B7FFAD84-57CB-49D1-841E-1241C420A2B3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EFC4AC11-38AE-C042-BCAB-E4B2C8F17A65}" type="presOf" srcId="{B7FFAD84-57CB-49D1-841E-1241C420A2B3}" destId="{17B12DDF-40EF-8C4A-95F4-78C8685EE08C}" srcOrd="0" destOrd="0" presId="urn:microsoft.com/office/officeart/2016/7/layout/BasicLinearProcessNumbered"/>
    <dgm:cxn modelId="{5DA5411D-CCD0-2A49-A302-430B4278387E}" type="presOf" srcId="{633E3DEC-E277-454F-A6D6-98B9549910CF}" destId="{CADAE737-32BD-874D-8FDA-0D415B0B7547}" srcOrd="0" destOrd="0" presId="urn:microsoft.com/office/officeart/2016/7/layout/BasicLinearProcessNumbered"/>
    <dgm:cxn modelId="{E7B64A28-E721-E047-81EE-2CAE5FABF2DB}" type="presOf" srcId="{DE4355B9-EF07-44A1-9B63-279812CA205C}" destId="{2791C676-6BFE-974D-8716-78A672E20766}" srcOrd="0" destOrd="0" presId="urn:microsoft.com/office/officeart/2016/7/layout/BasicLinearProcessNumbered"/>
    <dgm:cxn modelId="{98D5A23D-4E7E-C842-B284-B99E33D567CF}" type="presOf" srcId="{71BA8F83-AA84-4AF5-BF68-FDBBFE4FD2CE}" destId="{D4B719D9-B6E6-F440-B843-EB57ABCAB269}" srcOrd="0" destOrd="0" presId="urn:microsoft.com/office/officeart/2016/7/layout/BasicLinearProcessNumbered"/>
    <dgm:cxn modelId="{85C40D42-E5A3-4974-A520-4F9BC6074A6A}" srcId="{6D9F958C-0A80-40A5-8CB0-A82A9B08270A}" destId="{D8147E2B-C836-421C-9D13-4DC040961318}" srcOrd="0" destOrd="0" parTransId="{8E8634E0-B9BC-40BA-ACA1-8CD9401D299F}" sibTransId="{633E3DEC-E277-454F-A6D6-98B9549910CF}"/>
    <dgm:cxn modelId="{3CE3F455-3994-3B44-8E0C-7B15D02923E7}" type="presOf" srcId="{71BA8F83-AA84-4AF5-BF68-FDBBFE4FD2CE}" destId="{2E7448E8-6F41-5E49-BF3C-5EFF9B105BED}" srcOrd="1" destOrd="0" presId="urn:microsoft.com/office/officeart/2016/7/layout/BasicLinearProcessNumbered"/>
    <dgm:cxn modelId="{0B132F67-5433-7444-BF46-6A0BAA924A75}" type="presOf" srcId="{B7FFAD84-57CB-49D1-841E-1241C420A2B3}" destId="{9700A8E2-369B-344C-8C59-7FBE10E08C00}" srcOrd="1" destOrd="0" presId="urn:microsoft.com/office/officeart/2016/7/layout/BasicLinearProcessNumbered"/>
    <dgm:cxn modelId="{5E4A2875-A98A-6F4E-A7CF-5F08C6EC037F}" type="presOf" srcId="{6D9F958C-0A80-40A5-8CB0-A82A9B08270A}" destId="{370162F4-DE2C-C14F-B1C2-23E97BAFA263}" srcOrd="0" destOrd="0" presId="urn:microsoft.com/office/officeart/2016/7/layout/BasicLinearProcessNumbered"/>
    <dgm:cxn modelId="{C25D1491-7CED-B443-80C0-18F1645E119E}" type="presOf" srcId="{1455AE16-809E-4C53-9F18-1B9D10D66D59}" destId="{E72DC9FD-DFE2-5B48-BDF3-8B7E6DDD6F39}" srcOrd="0" destOrd="0" presId="urn:microsoft.com/office/officeart/2016/7/layout/BasicLinearProcessNumbered"/>
    <dgm:cxn modelId="{1E8AA696-8F55-D649-97C5-F5FC5BFE348B}" type="presOf" srcId="{D8147E2B-C836-421C-9D13-4DC040961318}" destId="{7E3F8388-96C8-6145-A2D4-88AF8E0F2008}" srcOrd="0" destOrd="0" presId="urn:microsoft.com/office/officeart/2016/7/layout/BasicLinearProcessNumbered"/>
    <dgm:cxn modelId="{C59614BC-6BCE-5445-8488-3B5CF01B1C96}" type="presOf" srcId="{D8147E2B-C836-421C-9D13-4DC040961318}" destId="{2D505B3E-29F8-9A4D-A9CF-7F13D623928C}" srcOrd="1" destOrd="0" presId="urn:microsoft.com/office/officeart/2016/7/layout/BasicLinearProcessNumbered"/>
    <dgm:cxn modelId="{D27EB4EF-930E-4090-9FA2-F1A05DB61F41}" srcId="{6D9F958C-0A80-40A5-8CB0-A82A9B08270A}" destId="{71BA8F83-AA84-4AF5-BF68-FDBBFE4FD2CE}" srcOrd="1" destOrd="0" parTransId="{B2CC9548-E065-4B60-A746-52FDEB7F3FFA}" sibTransId="{DE4355B9-EF07-44A1-9B63-279812CA205C}"/>
    <dgm:cxn modelId="{4402ABFD-EFC9-49F3-948F-029B056A8FE2}" srcId="{6D9F958C-0A80-40A5-8CB0-A82A9B08270A}" destId="{B7FFAD84-57CB-49D1-841E-1241C420A2B3}" srcOrd="2" destOrd="0" parTransId="{D9B6AFF5-C74A-4174-910A-7F0EF57FE0D9}" sibTransId="{1455AE16-809E-4C53-9F18-1B9D10D66D59}"/>
    <dgm:cxn modelId="{C8461105-9981-9F4C-B885-0AD9EA84F42A}" type="presParOf" srcId="{370162F4-DE2C-C14F-B1C2-23E97BAFA263}" destId="{57CB0694-B7CB-2F48-B4DF-2F1A11548353}" srcOrd="0" destOrd="0" presId="urn:microsoft.com/office/officeart/2016/7/layout/BasicLinearProcessNumbered"/>
    <dgm:cxn modelId="{449105EA-24AB-084B-820A-4275DFAB303E}" type="presParOf" srcId="{57CB0694-B7CB-2F48-B4DF-2F1A11548353}" destId="{7E3F8388-96C8-6145-A2D4-88AF8E0F2008}" srcOrd="0" destOrd="0" presId="urn:microsoft.com/office/officeart/2016/7/layout/BasicLinearProcessNumbered"/>
    <dgm:cxn modelId="{AC6E002A-58EC-AF48-9CBC-8687E75C04DD}" type="presParOf" srcId="{57CB0694-B7CB-2F48-B4DF-2F1A11548353}" destId="{CADAE737-32BD-874D-8FDA-0D415B0B7547}" srcOrd="1" destOrd="0" presId="urn:microsoft.com/office/officeart/2016/7/layout/BasicLinearProcessNumbered"/>
    <dgm:cxn modelId="{3311D1AC-F66D-7142-B3D0-969BCD950188}" type="presParOf" srcId="{57CB0694-B7CB-2F48-B4DF-2F1A11548353}" destId="{CC0F4E2F-5A63-DD44-BBDA-3D6341CC21E2}" srcOrd="2" destOrd="0" presId="urn:microsoft.com/office/officeart/2016/7/layout/BasicLinearProcessNumbered"/>
    <dgm:cxn modelId="{1A831A84-1094-5649-A277-C1763C70F2A5}" type="presParOf" srcId="{57CB0694-B7CB-2F48-B4DF-2F1A11548353}" destId="{2D505B3E-29F8-9A4D-A9CF-7F13D623928C}" srcOrd="3" destOrd="0" presId="urn:microsoft.com/office/officeart/2016/7/layout/BasicLinearProcessNumbered"/>
    <dgm:cxn modelId="{3F9B18D9-7C7B-5346-8A9D-EC06A36AFD9F}" type="presParOf" srcId="{370162F4-DE2C-C14F-B1C2-23E97BAFA263}" destId="{71839901-90F3-8B41-A177-C5AEA68BAA10}" srcOrd="1" destOrd="0" presId="urn:microsoft.com/office/officeart/2016/7/layout/BasicLinearProcessNumbered"/>
    <dgm:cxn modelId="{038BD17C-89AF-2D48-B8AE-DFA0E8620556}" type="presParOf" srcId="{370162F4-DE2C-C14F-B1C2-23E97BAFA263}" destId="{C49FA6BF-19F3-1845-A552-E860756261AC}" srcOrd="2" destOrd="0" presId="urn:microsoft.com/office/officeart/2016/7/layout/BasicLinearProcessNumbered"/>
    <dgm:cxn modelId="{FC00A27B-5D7D-274F-960B-B2B4BFED6D66}" type="presParOf" srcId="{C49FA6BF-19F3-1845-A552-E860756261AC}" destId="{D4B719D9-B6E6-F440-B843-EB57ABCAB269}" srcOrd="0" destOrd="0" presId="urn:microsoft.com/office/officeart/2016/7/layout/BasicLinearProcessNumbered"/>
    <dgm:cxn modelId="{3AEF068B-6420-B642-BCCB-197242A366EC}" type="presParOf" srcId="{C49FA6BF-19F3-1845-A552-E860756261AC}" destId="{2791C676-6BFE-974D-8716-78A672E20766}" srcOrd="1" destOrd="0" presId="urn:microsoft.com/office/officeart/2016/7/layout/BasicLinearProcessNumbered"/>
    <dgm:cxn modelId="{D2E2FB6C-FD59-5C41-AABD-D03BA1D04860}" type="presParOf" srcId="{C49FA6BF-19F3-1845-A552-E860756261AC}" destId="{5F264D60-B46E-A54F-A6E0-1E7569A2F697}" srcOrd="2" destOrd="0" presId="urn:microsoft.com/office/officeart/2016/7/layout/BasicLinearProcessNumbered"/>
    <dgm:cxn modelId="{924EBB23-7D87-D144-A045-E91CB46B8863}" type="presParOf" srcId="{C49FA6BF-19F3-1845-A552-E860756261AC}" destId="{2E7448E8-6F41-5E49-BF3C-5EFF9B105BED}" srcOrd="3" destOrd="0" presId="urn:microsoft.com/office/officeart/2016/7/layout/BasicLinearProcessNumbered"/>
    <dgm:cxn modelId="{A01389FD-B106-3840-91DB-9FAA6AFA8797}" type="presParOf" srcId="{370162F4-DE2C-C14F-B1C2-23E97BAFA263}" destId="{DCF2128F-F27A-8A4D-8E38-888F58B322A8}" srcOrd="3" destOrd="0" presId="urn:microsoft.com/office/officeart/2016/7/layout/BasicLinearProcessNumbered"/>
    <dgm:cxn modelId="{E563C282-9621-0A46-AA8B-92E67A0430F3}" type="presParOf" srcId="{370162F4-DE2C-C14F-B1C2-23E97BAFA263}" destId="{8C3B486A-AF26-A84C-947F-F5BD0BA6311A}" srcOrd="4" destOrd="0" presId="urn:microsoft.com/office/officeart/2016/7/layout/BasicLinearProcessNumbered"/>
    <dgm:cxn modelId="{F94BEA74-320A-8549-A45C-4BB7AFF7FD3E}" type="presParOf" srcId="{8C3B486A-AF26-A84C-947F-F5BD0BA6311A}" destId="{17B12DDF-40EF-8C4A-95F4-78C8685EE08C}" srcOrd="0" destOrd="0" presId="urn:microsoft.com/office/officeart/2016/7/layout/BasicLinearProcessNumbered"/>
    <dgm:cxn modelId="{9F8815A6-8166-E747-B7DA-C5F2B2FC75A4}" type="presParOf" srcId="{8C3B486A-AF26-A84C-947F-F5BD0BA6311A}" destId="{E72DC9FD-DFE2-5B48-BDF3-8B7E6DDD6F39}" srcOrd="1" destOrd="0" presId="urn:microsoft.com/office/officeart/2016/7/layout/BasicLinearProcessNumbered"/>
    <dgm:cxn modelId="{B7691A18-F182-7A4C-A4C2-40AE0B0E682A}" type="presParOf" srcId="{8C3B486A-AF26-A84C-947F-F5BD0BA6311A}" destId="{5EC86EFB-B031-A846-B50C-07DBB2EDB442}" srcOrd="2" destOrd="0" presId="urn:microsoft.com/office/officeart/2016/7/layout/BasicLinearProcessNumbered"/>
    <dgm:cxn modelId="{0B7D18D2-4AC7-8843-A7F2-3DF6B55D95A7}" type="presParOf" srcId="{8C3B486A-AF26-A84C-947F-F5BD0BA6311A}" destId="{9700A8E2-369B-344C-8C59-7FBE10E08C00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DB463E-CDCA-9F42-874A-116356B9E14A}">
      <dsp:nvSpPr>
        <dsp:cNvPr id="0" name=""/>
        <dsp:cNvSpPr/>
      </dsp:nvSpPr>
      <dsp:spPr>
        <a:xfrm>
          <a:off x="0" y="0"/>
          <a:ext cx="3602495" cy="44967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0865" tIns="330200" rIns="280865" bIns="33020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2400" kern="1200" dirty="0"/>
            <a:t>Understand the factors an entrepreneur should consider before launching into e-commerce.</a:t>
          </a:r>
          <a:endParaRPr lang="en-US" sz="2400" kern="1200" dirty="0"/>
        </a:p>
      </dsp:txBody>
      <dsp:txXfrm>
        <a:off x="0" y="1708755"/>
        <a:ext cx="3602495" cy="2698035"/>
      </dsp:txXfrm>
    </dsp:sp>
    <dsp:sp modelId="{9375364D-3525-7A4A-AF47-DE85CB4751A5}">
      <dsp:nvSpPr>
        <dsp:cNvPr id="0" name=""/>
        <dsp:cNvSpPr/>
      </dsp:nvSpPr>
      <dsp:spPr>
        <a:xfrm>
          <a:off x="1126738" y="449672"/>
          <a:ext cx="1349017" cy="13490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175" tIns="12700" rIns="105175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324297" y="647231"/>
        <a:ext cx="953899" cy="953899"/>
      </dsp:txXfrm>
    </dsp:sp>
    <dsp:sp modelId="{7A97EFE9-4922-9040-B03A-666DE024012F}">
      <dsp:nvSpPr>
        <dsp:cNvPr id="0" name=""/>
        <dsp:cNvSpPr/>
      </dsp:nvSpPr>
      <dsp:spPr>
        <a:xfrm>
          <a:off x="0" y="4496654"/>
          <a:ext cx="360249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332C19-BF18-2E48-9238-2375B481F858}">
      <dsp:nvSpPr>
        <dsp:cNvPr id="0" name=""/>
        <dsp:cNvSpPr/>
      </dsp:nvSpPr>
      <dsp:spPr>
        <a:xfrm>
          <a:off x="3962745" y="0"/>
          <a:ext cx="3602495" cy="44967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0865" tIns="330200" rIns="280865" bIns="33020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2400" kern="1200" dirty="0"/>
            <a:t>Explain the 10 myths of e-commerce and how to avoid falling victim to them.</a:t>
          </a:r>
        </a:p>
      </dsp:txBody>
      <dsp:txXfrm>
        <a:off x="3962745" y="1708755"/>
        <a:ext cx="3602495" cy="2698035"/>
      </dsp:txXfrm>
    </dsp:sp>
    <dsp:sp modelId="{89648563-B73A-8B44-9E56-D80BB3A64777}">
      <dsp:nvSpPr>
        <dsp:cNvPr id="0" name=""/>
        <dsp:cNvSpPr/>
      </dsp:nvSpPr>
      <dsp:spPr>
        <a:xfrm>
          <a:off x="5089484" y="449672"/>
          <a:ext cx="1349017" cy="13490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175" tIns="12700" rIns="105175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5287043" y="647231"/>
        <a:ext cx="953899" cy="953899"/>
      </dsp:txXfrm>
    </dsp:sp>
    <dsp:sp modelId="{2946BC43-0CD7-DC4B-9AE1-7835A3A65B18}">
      <dsp:nvSpPr>
        <dsp:cNvPr id="0" name=""/>
        <dsp:cNvSpPr/>
      </dsp:nvSpPr>
      <dsp:spPr>
        <a:xfrm>
          <a:off x="3962745" y="4496654"/>
          <a:ext cx="360249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774B7F-8481-5A4F-914B-C04BAB7C02AB}">
      <dsp:nvSpPr>
        <dsp:cNvPr id="0" name=""/>
        <dsp:cNvSpPr/>
      </dsp:nvSpPr>
      <dsp:spPr>
        <a:xfrm>
          <a:off x="7925490" y="0"/>
          <a:ext cx="3602495" cy="4496726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0865" tIns="330200" rIns="280865" bIns="33020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0" kern="1200" dirty="0"/>
            <a:t>Explain the basic strategies entrepreneurs should follow to achieve success in their e-commerce efforts.</a:t>
          </a:r>
          <a:endParaRPr lang="en-US" altLang="ar-JO" sz="2400" kern="1200" dirty="0"/>
        </a:p>
      </dsp:txBody>
      <dsp:txXfrm>
        <a:off x="7925490" y="1708755"/>
        <a:ext cx="3602495" cy="2698035"/>
      </dsp:txXfrm>
    </dsp:sp>
    <dsp:sp modelId="{4885487E-1B4E-E646-8256-7701441E4481}">
      <dsp:nvSpPr>
        <dsp:cNvPr id="0" name=""/>
        <dsp:cNvSpPr/>
      </dsp:nvSpPr>
      <dsp:spPr>
        <a:xfrm>
          <a:off x="9052229" y="449672"/>
          <a:ext cx="1349017" cy="13490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5175" tIns="12700" rIns="105175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9249788" y="647231"/>
        <a:ext cx="953899" cy="953899"/>
      </dsp:txXfrm>
    </dsp:sp>
    <dsp:sp modelId="{FFDCBA2C-8478-4C47-BEDB-F5D771DA54C1}">
      <dsp:nvSpPr>
        <dsp:cNvPr id="0" name=""/>
        <dsp:cNvSpPr/>
      </dsp:nvSpPr>
      <dsp:spPr>
        <a:xfrm>
          <a:off x="7925490" y="4496654"/>
          <a:ext cx="3602495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3F8388-96C8-6145-A2D4-88AF8E0F2008}">
      <dsp:nvSpPr>
        <dsp:cNvPr id="0" name=""/>
        <dsp:cNvSpPr/>
      </dsp:nvSpPr>
      <dsp:spPr>
        <a:xfrm>
          <a:off x="0" y="0"/>
          <a:ext cx="3399591" cy="418607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045" tIns="330200" rIns="265045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2200" kern="1200" dirty="0"/>
            <a:t>Learn the techniques of designing a killer Web site.</a:t>
          </a:r>
          <a:endParaRPr lang="en-US" sz="2200" kern="1200" dirty="0"/>
        </a:p>
      </dsp:txBody>
      <dsp:txXfrm>
        <a:off x="0" y="1590708"/>
        <a:ext cx="3399591" cy="2511644"/>
      </dsp:txXfrm>
    </dsp:sp>
    <dsp:sp modelId="{CADAE737-32BD-874D-8FDA-0D415B0B7547}">
      <dsp:nvSpPr>
        <dsp:cNvPr id="0" name=""/>
        <dsp:cNvSpPr/>
      </dsp:nvSpPr>
      <dsp:spPr>
        <a:xfrm>
          <a:off x="937863" y="438826"/>
          <a:ext cx="1255822" cy="12558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909" tIns="12700" rIns="97909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  <a:endParaRPr lang="en-US" sz="4800" kern="1200" dirty="0"/>
        </a:p>
      </dsp:txBody>
      <dsp:txXfrm>
        <a:off x="1121774" y="622737"/>
        <a:ext cx="888000" cy="888000"/>
      </dsp:txXfrm>
    </dsp:sp>
    <dsp:sp modelId="{CC0F4E2F-5A63-DD44-BBDA-3D6341CC21E2}">
      <dsp:nvSpPr>
        <dsp:cNvPr id="0" name=""/>
        <dsp:cNvSpPr/>
      </dsp:nvSpPr>
      <dsp:spPr>
        <a:xfrm>
          <a:off x="0" y="4186002"/>
          <a:ext cx="3399591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B719D9-B6E6-F440-B843-EB57ABCAB269}">
      <dsp:nvSpPr>
        <dsp:cNvPr id="0" name=""/>
        <dsp:cNvSpPr/>
      </dsp:nvSpPr>
      <dsp:spPr>
        <a:xfrm>
          <a:off x="3739551" y="0"/>
          <a:ext cx="3399591" cy="418607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045" tIns="330200" rIns="265045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2200" kern="1200" dirty="0"/>
            <a:t>Explain how companies track the results from their Web sites.</a:t>
          </a:r>
          <a:endParaRPr lang="en-US" sz="2200" kern="1200" dirty="0"/>
        </a:p>
      </dsp:txBody>
      <dsp:txXfrm>
        <a:off x="3739551" y="1590708"/>
        <a:ext cx="3399591" cy="2511644"/>
      </dsp:txXfrm>
    </dsp:sp>
    <dsp:sp modelId="{2791C676-6BFE-974D-8716-78A672E20766}">
      <dsp:nvSpPr>
        <dsp:cNvPr id="0" name=""/>
        <dsp:cNvSpPr/>
      </dsp:nvSpPr>
      <dsp:spPr>
        <a:xfrm>
          <a:off x="4811435" y="418607"/>
          <a:ext cx="1255822" cy="12558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909" tIns="12700" rIns="97909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995346" y="602518"/>
        <a:ext cx="888000" cy="888000"/>
      </dsp:txXfrm>
    </dsp:sp>
    <dsp:sp modelId="{5F264D60-B46E-A54F-A6E0-1E7569A2F697}">
      <dsp:nvSpPr>
        <dsp:cNvPr id="0" name=""/>
        <dsp:cNvSpPr/>
      </dsp:nvSpPr>
      <dsp:spPr>
        <a:xfrm>
          <a:off x="3739551" y="4186002"/>
          <a:ext cx="3399591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7B12DDF-40EF-8C4A-95F4-78C8685EE08C}">
      <dsp:nvSpPr>
        <dsp:cNvPr id="0" name=""/>
        <dsp:cNvSpPr/>
      </dsp:nvSpPr>
      <dsp:spPr>
        <a:xfrm>
          <a:off x="7479102" y="0"/>
          <a:ext cx="3399591" cy="4186074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5045" tIns="330200" rIns="265045" bIns="33020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ar-JO" sz="2200" kern="1200" dirty="0"/>
            <a:t>Describe how e-businesses ensure the privacy and security of the information they collect and store from the Web.</a:t>
          </a:r>
          <a:endParaRPr lang="en-US" sz="2200" kern="1200" dirty="0"/>
        </a:p>
      </dsp:txBody>
      <dsp:txXfrm>
        <a:off x="7479102" y="1590708"/>
        <a:ext cx="3399591" cy="2511644"/>
      </dsp:txXfrm>
    </dsp:sp>
    <dsp:sp modelId="{E72DC9FD-DFE2-5B48-BDF3-8B7E6DDD6F39}">
      <dsp:nvSpPr>
        <dsp:cNvPr id="0" name=""/>
        <dsp:cNvSpPr/>
      </dsp:nvSpPr>
      <dsp:spPr>
        <a:xfrm>
          <a:off x="8550986" y="418607"/>
          <a:ext cx="1255822" cy="12558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909" tIns="12700" rIns="97909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734897" y="602518"/>
        <a:ext cx="888000" cy="888000"/>
      </dsp:txXfrm>
    </dsp:sp>
    <dsp:sp modelId="{5EC86EFB-B031-A846-B50C-07DBB2EDB442}">
      <dsp:nvSpPr>
        <dsp:cNvPr id="0" name=""/>
        <dsp:cNvSpPr/>
      </dsp:nvSpPr>
      <dsp:spPr>
        <a:xfrm>
          <a:off x="7479102" y="4186002"/>
          <a:ext cx="3399591" cy="7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1-12-20T13:09:16.72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CD6D7-DB5A-4908-9DDE-E37B39C4E623}" type="datetimeFigureOut">
              <a:rPr lang="en-US" smtClean="0"/>
              <a:t>3/15/23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39B121-948A-4AAC-B163-D7EC140042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82594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>
            <a:extLst>
              <a:ext uri="{FF2B5EF4-FFF2-40B4-BE49-F238E27FC236}">
                <a16:creationId xmlns:a16="http://schemas.microsoft.com/office/drawing/2014/main" id="{6F75F679-E941-A2AB-4889-268AE63947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64515" name="Rectangle 3">
            <a:extLst>
              <a:ext uri="{FF2B5EF4-FFF2-40B4-BE49-F238E27FC236}">
                <a16:creationId xmlns:a16="http://schemas.microsoft.com/office/drawing/2014/main" id="{1FE77297-58F8-8D98-9902-8AF092E566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55FF80D5-F2B8-1205-E00C-166BFE09A17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65539" name="Rectangle 3">
            <a:extLst>
              <a:ext uri="{FF2B5EF4-FFF2-40B4-BE49-F238E27FC236}">
                <a16:creationId xmlns:a16="http://schemas.microsoft.com/office/drawing/2014/main" id="{AE8F8453-DE0D-844B-C8F9-51534D2591A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>
            <a:extLst>
              <a:ext uri="{FF2B5EF4-FFF2-40B4-BE49-F238E27FC236}">
                <a16:creationId xmlns:a16="http://schemas.microsoft.com/office/drawing/2014/main" id="{A0100027-8BD8-52AA-C620-962A38AAC9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67587" name="Rectangle 3">
            <a:extLst>
              <a:ext uri="{FF2B5EF4-FFF2-40B4-BE49-F238E27FC236}">
                <a16:creationId xmlns:a16="http://schemas.microsoft.com/office/drawing/2014/main" id="{4AA9E12A-54A3-CCDA-F71F-1B46BB5CF3E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>
            <a:extLst>
              <a:ext uri="{FF2B5EF4-FFF2-40B4-BE49-F238E27FC236}">
                <a16:creationId xmlns:a16="http://schemas.microsoft.com/office/drawing/2014/main" id="{46216B0F-16A2-A36E-ECDB-FB3916F26F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73731" name="Rectangle 3">
            <a:extLst>
              <a:ext uri="{FF2B5EF4-FFF2-40B4-BE49-F238E27FC236}">
                <a16:creationId xmlns:a16="http://schemas.microsoft.com/office/drawing/2014/main" id="{4D237CD7-0A1E-20DA-BABA-CA84512EB8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  <p:extLst>
      <p:ext uri="{BB962C8B-B14F-4D97-AF65-F5344CB8AC3E}">
        <p14:creationId xmlns:p14="http://schemas.microsoft.com/office/powerpoint/2010/main" val="7881370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>
            <a:extLst>
              <a:ext uri="{FF2B5EF4-FFF2-40B4-BE49-F238E27FC236}">
                <a16:creationId xmlns:a16="http://schemas.microsoft.com/office/drawing/2014/main" id="{1C31C1B2-A822-EB30-A5C8-7B45F5AF78D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75779" name="Rectangle 3">
            <a:extLst>
              <a:ext uri="{FF2B5EF4-FFF2-40B4-BE49-F238E27FC236}">
                <a16:creationId xmlns:a16="http://schemas.microsoft.com/office/drawing/2014/main" id="{1DED2DAE-C0AB-ED5D-D2F2-25F100D414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>
            <a:extLst>
              <a:ext uri="{FF2B5EF4-FFF2-40B4-BE49-F238E27FC236}">
                <a16:creationId xmlns:a16="http://schemas.microsoft.com/office/drawing/2014/main" id="{B23A7C6B-355C-8B60-E56F-B86D15039AB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76803" name="Rectangle 3">
            <a:extLst>
              <a:ext uri="{FF2B5EF4-FFF2-40B4-BE49-F238E27FC236}">
                <a16:creationId xmlns:a16="http://schemas.microsoft.com/office/drawing/2014/main" id="{6C78BCDC-DDB0-072F-8462-C3665E35D81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  <p:extLst>
      <p:ext uri="{BB962C8B-B14F-4D97-AF65-F5344CB8AC3E}">
        <p14:creationId xmlns:p14="http://schemas.microsoft.com/office/powerpoint/2010/main" val="25282618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>
            <a:extLst>
              <a:ext uri="{FF2B5EF4-FFF2-40B4-BE49-F238E27FC236}">
                <a16:creationId xmlns:a16="http://schemas.microsoft.com/office/drawing/2014/main" id="{92A6CAD3-7E26-9BEE-BCDE-613DB47D4A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77827" name="Rectangle 3">
            <a:extLst>
              <a:ext uri="{FF2B5EF4-FFF2-40B4-BE49-F238E27FC236}">
                <a16:creationId xmlns:a16="http://schemas.microsoft.com/office/drawing/2014/main" id="{43E2306B-0630-AF46-1A8D-D5DB2A26AAB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1AD75260-5045-D6FD-6D1A-FFDE7BE396A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81923" name="Rectangle 3">
            <a:extLst>
              <a:ext uri="{FF2B5EF4-FFF2-40B4-BE49-F238E27FC236}">
                <a16:creationId xmlns:a16="http://schemas.microsoft.com/office/drawing/2014/main" id="{587AC6D3-21F7-71FF-0915-1930413D3E6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>
            <a:extLst>
              <a:ext uri="{FF2B5EF4-FFF2-40B4-BE49-F238E27FC236}">
                <a16:creationId xmlns:a16="http://schemas.microsoft.com/office/drawing/2014/main" id="{7B89BB6B-5F3C-AF64-9575-48DF906C30D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82947" name="Rectangle 3">
            <a:extLst>
              <a:ext uri="{FF2B5EF4-FFF2-40B4-BE49-F238E27FC236}">
                <a16:creationId xmlns:a16="http://schemas.microsoft.com/office/drawing/2014/main" id="{EB565A16-9A4F-E9AA-8CAD-73033EF66E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9C1F5258-C72B-36BA-0D48-26F37D4EDB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1A103CE4-07C6-09D8-8FE5-8357E5688F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>
            <a:extLst>
              <a:ext uri="{FF2B5EF4-FFF2-40B4-BE49-F238E27FC236}">
                <a16:creationId xmlns:a16="http://schemas.microsoft.com/office/drawing/2014/main" id="{EAAFB09C-7478-4F9B-E336-96AF7FACEE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89091" name="Rectangle 3">
            <a:extLst>
              <a:ext uri="{FF2B5EF4-FFF2-40B4-BE49-F238E27FC236}">
                <a16:creationId xmlns:a16="http://schemas.microsoft.com/office/drawing/2014/main" id="{0C16F15D-4F40-0DD1-0C90-66FDC70A6C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>
            <a:extLst>
              <a:ext uri="{FF2B5EF4-FFF2-40B4-BE49-F238E27FC236}">
                <a16:creationId xmlns:a16="http://schemas.microsoft.com/office/drawing/2014/main" id="{C833B451-4156-A02C-E2C9-1167AC8537F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3263"/>
            <a:ext cx="6172200" cy="3473450"/>
          </a:xfrm>
          <a:ln/>
        </p:spPr>
      </p:sp>
      <p:sp>
        <p:nvSpPr>
          <p:cNvPr id="95235" name="Rectangle 3">
            <a:extLst>
              <a:ext uri="{FF2B5EF4-FFF2-40B4-BE49-F238E27FC236}">
                <a16:creationId xmlns:a16="http://schemas.microsoft.com/office/drawing/2014/main" id="{4525A0EF-8A29-A7ED-B94C-A25E37A93E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SA" altLang="en-S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7201DCD-66E1-1141-A464-51AE288AF04B}" type="datetime1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7FF8A3-3012-8B47-89A7-509EA0574934}" type="datetime1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5C92595-BC5F-EF4F-8F8D-53A3C09495BD}" type="datetime1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8E03668-B45C-3A49-963E-42F6889F8C88}" type="datetime1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E8E1CB6-9567-964A-84A8-298FA9F2046A}" type="datetime1">
              <a:rPr lang="en-US" smtClean="0"/>
              <a:t>3/15/23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EE8F8E-805E-A948-9974-14D7470CB783}" type="datetime1">
              <a:rPr lang="en-US" smtClean="0"/>
              <a:t>3/15/23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C8BE17B-CFF0-1D4C-A1FF-1B0B53F25FE9}" type="datetime1">
              <a:rPr lang="en-US" smtClean="0"/>
              <a:t>3/15/23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2A67081-EEC5-EA49-8CC3-72BCD8B451A1}" type="datetime1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56C8C82-3607-0F48-81B9-E11B7CCD4185}" type="datetime1">
              <a:rPr lang="en-US" smtClean="0"/>
              <a:t>3/15/23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F80341E-BE37-BA43-B9A1-A0FB2011F844}" type="datetime1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70B8907-C3AC-9F42-AA64-D5DEEFEABC34}" type="datetime1">
              <a:rPr lang="en-US" smtClean="0"/>
              <a:t>3/15/23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D86FC2EA-D85E-C7F4-84EC-3A8A43F95D82}"/>
              </a:ext>
            </a:extLst>
          </p:cNvPr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en-SA"/>
              <a:t>9 - </a:t>
            </a:r>
            <a:fld id="{E3C7E57F-BBE1-3C42-A803-3F9496566D9C}" type="slidenum">
              <a:rPr lang="en-US" altLang="en-SA"/>
              <a:pPr/>
              <a:t>‹#›</a:t>
            </a:fld>
            <a:endParaRPr lang="en-US" altLang="en-SA"/>
          </a:p>
        </p:txBody>
      </p:sp>
      <p:sp>
        <p:nvSpPr>
          <p:cNvPr id="6" name="Rectangle 14">
            <a:extLst>
              <a:ext uri="{FF2B5EF4-FFF2-40B4-BE49-F238E27FC236}">
                <a16:creationId xmlns:a16="http://schemas.microsoft.com/office/drawing/2014/main" id="{A1CC2C22-F197-B717-F3E8-6EEDABE852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/>
            </a:lvl1pPr>
          </a:lstStyle>
          <a:p>
            <a:pPr>
              <a:defRPr/>
            </a:pPr>
            <a:r>
              <a:rPr lang="en-US"/>
              <a:t>Ch. 9: E-Commerce and the Entrepreneur</a:t>
            </a:r>
          </a:p>
        </p:txBody>
      </p:sp>
    </p:spTree>
    <p:extLst>
      <p:ext uri="{BB962C8B-B14F-4D97-AF65-F5344CB8AC3E}">
        <p14:creationId xmlns:p14="http://schemas.microsoft.com/office/powerpoint/2010/main" val="4041738228"/>
      </p:ext>
    </p:extLst>
  </p:cSld>
  <p:clrMapOvr>
    <a:masterClrMapping/>
  </p:clrMapOvr>
  <p:transition spd="med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C3575379-DD7A-B54A-B404-3C1F485486E6}" type="datetime1">
              <a:rPr lang="en-US" smtClean="0"/>
              <a:t>3/15/23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72663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351CE98A-3EC8-B94F-A0BE-4ACED6A28178}" type="datetime1">
              <a:rPr lang="en-US" smtClean="0"/>
              <a:t>3/15/23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8369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E8466F26-97B2-C544-A080-6F0057894A06}" type="datetime1">
              <a:rPr lang="en-US" smtClean="0"/>
              <a:t>3/15/23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380606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E7107090-0D31-E743-BB4B-1DFE8126C941}" type="datetime1">
              <a:rPr lang="en-US" smtClean="0"/>
              <a:t>3/15/23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4917228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4C544DB7-2954-EB4B-BD6F-9D6F2140FD2D}" type="datetime1">
              <a:rPr lang="en-US" smtClean="0"/>
              <a:t>3/15/23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92418731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AF4A76AD-A292-5B4A-861C-045C365C4E36}" type="datetime1">
              <a:rPr lang="en-US" smtClean="0"/>
              <a:t>3/15/23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992476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761CFE5-67AA-F34C-A823-E3E548A61D64}" type="datetime1">
              <a:rPr lang="en-US" smtClean="0"/>
              <a:t>3/15/23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11996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6403DFF3-D0D8-2E4C-ACA5-270B8640BB2D}" type="datetime1">
              <a:rPr lang="en-US" smtClean="0"/>
              <a:t>3/15/23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981941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96C8E20B-EDF5-DF47-B8E3-BBFD1FC38138}" type="datetime1">
              <a:rPr lang="en-US" smtClean="0"/>
              <a:t>3/15/23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6131013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2D45ACC8-3D2A-2046-98FC-80D9638773A2}" type="datetime1">
              <a:rPr lang="en-US" smtClean="0"/>
              <a:t>3/15/23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572919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B38984C2-3FB4-2E42-9948-3FAA3BB8E1BC}" type="datetime1">
              <a:rPr lang="en-US" smtClean="0"/>
              <a:t>3/15/23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140365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CBC67F0-BA27-2143-86E7-5CD8CB0DD097}" type="datetime1">
              <a:rPr lang="en-US" smtClean="0"/>
              <a:t>3/15/23</a:t>
            </a:fld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992842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E26B0CC7-CE64-6445-9BD9-75C41F4AA3E4}" type="datetime1">
              <a:rPr lang="en-US" smtClean="0"/>
              <a:t>3/15/23</a:t>
            </a:fld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829377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 preserve="1">
  <p:cSld name="Title and Conten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D09DD76-91B4-9149-94F7-E1E004E74C60}" type="datetime1">
              <a:rPr lang="en-US" smtClean="0"/>
              <a:t>3/15/23</a:t>
            </a:fld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930497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Section 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0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C3B71516-D7C8-6F4D-B285-FBC9F94F55CF}" type="datetime1">
              <a:rPr lang="en-US" smtClean="0"/>
              <a:t>3/15/23</a:t>
            </a:fld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73712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 preserve="1">
  <p:cSld name="Two Content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89BDC91C-A69F-EE45-881E-AB47C89AE27B}" type="datetime1">
              <a:rPr lang="en-US" smtClean="0"/>
              <a:t>3/15/23</a:t>
            </a:fld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509042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 preserve="1">
  <p:cSld name="Comparison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2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2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DF24CD8B-8731-104F-A395-C6CFF1F66FA0}" type="datetime1">
              <a:rPr lang="en-US" smtClean="0"/>
              <a:t>3/15/23</a:t>
            </a:fld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9938830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Title 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00DD1441-6876-0C4D-8F49-C7D3AB083ECA}" type="datetime1">
              <a:rPr lang="en-US" smtClean="0"/>
              <a:t>3/15/23</a:t>
            </a:fld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54890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 preserve="1">
  <p:cSld name="Content with Caption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92723C39-1BA5-6046-A026-F2972871154F}" type="datetime1">
              <a:rPr lang="en-US" smtClean="0"/>
              <a:t>3/15/23</a:t>
            </a:fld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2167075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 preserve="1">
  <p:cSld name="Picture with Captio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D4375EFE-4847-7D45-9EE7-86789461EAC8}" type="datetime1">
              <a:rPr lang="en-US" smtClean="0"/>
              <a:t>3/15/23</a:t>
            </a:fld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03806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 preserve="1">
  <p:cSld name="Title and Vertical 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7A838B5A-6F14-0C45-A634-3A6072F827AF}" type="datetime1">
              <a:rPr lang="en-US" smtClean="0"/>
              <a:t>3/15/23</a:t>
            </a:fld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442227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 preserve="1">
  <p:cSld name="Vertical Title and 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9B67774-4A8C-524E-8C08-50A7292EAE3D}" type="datetime1">
              <a:rPr lang="en-US" smtClean="0"/>
              <a:t>3/15/23</a:t>
            </a:fld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67635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053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ACB2277-497E-4798-88CE-11CD3AEC7E4C}"/>
              </a:ext>
            </a:extLst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-118883" y="2075570"/>
            <a:ext cx="237765" cy="2706859"/>
          </a:xfrm>
          <a:prstGeom prst="rect">
            <a:avLst/>
          </a:prstGeom>
        </p:spPr>
      </p:pic>
      <p:pic>
        <p:nvPicPr>
          <p:cNvPr id="9" name="Google Shape;124;p4">
            <a:extLst>
              <a:ext uri="{FF2B5EF4-FFF2-40B4-BE49-F238E27FC236}">
                <a16:creationId xmlns:a16="http://schemas.microsoft.com/office/drawing/2014/main" id="{7D3E4BAA-3DCF-411D-81AA-60622A9E007E}"/>
              </a:ext>
            </a:extLst>
          </p:cNvPr>
          <p:cNvPicPr preferRelativeResize="0"/>
          <p:nvPr userDrawn="1"/>
        </p:nvPicPr>
        <p:blipFill rotWithShape="1">
          <a:blip r:embed="rId15">
            <a:alphaModFix/>
          </a:blip>
          <a:srcRect/>
          <a:stretch/>
        </p:blipFill>
        <p:spPr>
          <a:xfrm>
            <a:off x="12072675" y="2072895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717A31C-4F70-4C6A-9B24-1EE69560DEAF}"/>
              </a:ext>
            </a:extLst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2285141" y="6073322"/>
            <a:ext cx="9906859" cy="2072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86B9A2-3981-4CF9-9DF6-2364DC36F51D}"/>
              </a:ext>
            </a:extLst>
          </p:cNvPr>
          <p:cNvPicPr>
            <a:picLocks noChangeAspect="1"/>
          </p:cNvPicPr>
          <p:nvPr userDrawn="1"/>
        </p:nvPicPr>
        <p:blipFill>
          <a:blip r:embed="rId17"/>
          <a:stretch>
            <a:fillRect/>
          </a:stretch>
        </p:blipFill>
        <p:spPr>
          <a:xfrm>
            <a:off x="264458" y="5878586"/>
            <a:ext cx="936544" cy="84288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2ADB3A2-4CD6-4D2C-913A-788A2516D3F9}"/>
              </a:ext>
            </a:extLst>
          </p:cNvPr>
          <p:cNvPicPr>
            <a:picLocks noChangeAspect="1"/>
          </p:cNvPicPr>
          <p:nvPr userDrawn="1"/>
        </p:nvPicPr>
        <p:blipFill>
          <a:blip r:embed="rId18"/>
          <a:stretch>
            <a:fillRect/>
          </a:stretch>
        </p:blipFill>
        <p:spPr>
          <a:xfrm>
            <a:off x="-1" y="0"/>
            <a:ext cx="9534970" cy="160948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2B9B87E-2BF2-1213-2B95-8134D7882960}"/>
              </a:ext>
            </a:extLst>
          </p:cNvPr>
          <p:cNvSpPr txBox="1"/>
          <p:nvPr userDrawn="1"/>
        </p:nvSpPr>
        <p:spPr>
          <a:xfrm>
            <a:off x="118882" y="286394"/>
            <a:ext cx="179294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SA" sz="2800" b="1" dirty="0">
                <a:solidFill>
                  <a:schemeClr val="bg1"/>
                </a:solidFill>
              </a:rPr>
              <a:t>Chapter</a:t>
            </a:r>
          </a:p>
          <a:p>
            <a:pPr algn="ctr"/>
            <a:r>
              <a:rPr lang="en-SA" sz="2800" b="1" dirty="0">
                <a:solidFill>
                  <a:schemeClr val="bg1"/>
                </a:solidFill>
              </a:rPr>
              <a:t>07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CBADA8D-5A16-43C2-029C-84C46708AF83}"/>
              </a:ext>
            </a:extLst>
          </p:cNvPr>
          <p:cNvSpPr txBox="1"/>
          <p:nvPr userDrawn="1"/>
        </p:nvSpPr>
        <p:spPr>
          <a:xfrm>
            <a:off x="10838329" y="6433993"/>
            <a:ext cx="22501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SA" sz="1400" b="1" dirty="0">
                <a:latin typeface="APPLE CHANCERY" panose="03020702040506060504" pitchFamily="66" charset="-79"/>
                <a:cs typeface="APPLE CHANCERY" panose="03020702040506060504" pitchFamily="66" charset="-79"/>
              </a:rPr>
              <a:t>Thana Ahmed</a:t>
            </a:r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8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C7E07A30-3B31-4A42-B5CB-C8127D62B6F9}" type="datetime1">
              <a:rPr lang="en-US" smtClean="0"/>
              <a:t>3/15/23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25756018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DBBB96FA-365A-8F4A-9EAF-C9476AED12C4}" type="datetime1">
              <a:rPr lang="en-US" smtClean="0"/>
              <a:t>3/15/23</a:t>
            </a:fld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10435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diagramData" Target="../diagrams/data1.xml"/><Relationship Id="rId3" Type="http://schemas.openxmlformats.org/officeDocument/2006/relationships/image" Target="../media/image12.emf"/><Relationship Id="rId12" Type="http://schemas.openxmlformats.org/officeDocument/2006/relationships/image" Target="../media/image11.png"/><Relationship Id="rId17" Type="http://schemas.microsoft.com/office/2007/relationships/diagramDrawing" Target="../diagrams/drawing1.xml"/><Relationship Id="rId2" Type="http://schemas.openxmlformats.org/officeDocument/2006/relationships/image" Target="../media/image11.emf"/><Relationship Id="rId16" Type="http://schemas.openxmlformats.org/officeDocument/2006/relationships/diagramColors" Target="../diagrams/colors1.xml"/><Relationship Id="rId1" Type="http://schemas.openxmlformats.org/officeDocument/2006/relationships/slideLayout" Target="../slideLayouts/slideLayout7.xml"/><Relationship Id="rId15" Type="http://schemas.openxmlformats.org/officeDocument/2006/relationships/diagramQuickStyle" Target="../diagrams/quickStyle1.xml"/><Relationship Id="rId4" Type="http://schemas.openxmlformats.org/officeDocument/2006/relationships/customXml" Target="../ink/ink1.xml"/><Relationship Id="rId1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2.xml"/><Relationship Id="rId3" Type="http://schemas.openxmlformats.org/officeDocument/2006/relationships/image" Target="../media/image12.emf"/><Relationship Id="rId7" Type="http://schemas.openxmlformats.org/officeDocument/2006/relationships/diagramLayout" Target="../diagrams/layout2.xm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7.xml"/><Relationship Id="rId6" Type="http://schemas.openxmlformats.org/officeDocument/2006/relationships/diagramData" Target="../diagrams/data2.xml"/><Relationship Id="rId5" Type="http://schemas.openxmlformats.org/officeDocument/2006/relationships/image" Target="NULL"/><Relationship Id="rId10" Type="http://schemas.microsoft.com/office/2007/relationships/diagramDrawing" Target="../diagrams/drawing2.xml"/><Relationship Id="rId4" Type="http://schemas.openxmlformats.org/officeDocument/2006/relationships/customXml" Target="../ink/ink2.xml"/><Relationship Id="rId9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em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emf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emf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emf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emf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emf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14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5613119"/>
            <a:ext cx="12200709" cy="123503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2249" y="5867865"/>
            <a:ext cx="1069463" cy="95903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3777" y="3125529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503734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Entrepreneurship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Thana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7E06C2C-E456-DE4C-5A39-9F77DDDF01BD}"/>
              </a:ext>
            </a:extLst>
          </p:cNvPr>
          <p:cNvSpPr txBox="1"/>
          <p:nvPr/>
        </p:nvSpPr>
        <p:spPr>
          <a:xfrm>
            <a:off x="6670861" y="3340034"/>
            <a:ext cx="552113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800" b="1" dirty="0">
                <a:solidFill>
                  <a:schemeClr val="bg1"/>
                </a:solidFill>
                <a:ea typeface="+mj-ea"/>
                <a:cs typeface="+mj-cs"/>
              </a:rPr>
              <a:t>E-commerce and the entrepreneur</a:t>
            </a:r>
            <a:endParaRPr lang="en-US" altLang="ar-JO" sz="2800" b="1" dirty="0">
              <a:solidFill>
                <a:schemeClr val="bg1"/>
              </a:solidFill>
              <a:latin typeface="David" panose="020E0502060401010101" pitchFamily="34" charset="-79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C10B053-0FBB-6088-C6CC-2B8F5794ED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297268"/>
            <a:ext cx="63150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6000" dirty="0">
                <a:solidFill>
                  <a:schemeClr val="bg1"/>
                </a:solidFill>
                <a:ea typeface="+mj-ea"/>
                <a:cs typeface="+mj-cs"/>
              </a:rPr>
              <a:t>Learning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156845" y="4303698"/>
                <a:ext cx="18000" cy="180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25" name="TextBox 8">
            <a:extLst>
              <a:ext uri="{FF2B5EF4-FFF2-40B4-BE49-F238E27FC236}">
                <a16:creationId xmlns:a16="http://schemas.microsoft.com/office/drawing/2014/main" id="{39B463CC-5BF9-D7A8-3182-E65059407D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82801434"/>
              </p:ext>
            </p:extLst>
          </p:nvPr>
        </p:nvGraphicFramePr>
        <p:xfrm>
          <a:off x="367552" y="1610199"/>
          <a:ext cx="11527986" cy="4496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3" r:lo="rId14" r:qs="rId15" r:cs="rId16"/>
          </a:graphicData>
        </a:graphic>
      </p:graphicFrame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4E9B04E-8DB1-A0D6-23F8-4A5B5CE95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71419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614" y="88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297268"/>
            <a:ext cx="63150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6000" dirty="0">
                <a:solidFill>
                  <a:schemeClr val="bg1"/>
                </a:solidFill>
                <a:ea typeface="+mj-ea"/>
                <a:cs typeface="+mj-cs"/>
              </a:rPr>
              <a:t>Learning Objectives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1632" y="236724"/>
            <a:ext cx="146546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14:cNvPr>
              <p14:cNvContentPartPr/>
              <p14:nvPr/>
            </p14:nvContentPartPr>
            <p14:xfrm>
              <a:off x="3165485" y="4312338"/>
              <a:ext cx="360" cy="360"/>
            </p14:xfrm>
          </p:contentPart>
        </mc:Choice>
        <mc:Fallback xmlns="">
          <p:pic>
            <p:nvPicPr>
              <p:cNvPr id="21" name="Ink 20">
                <a:extLst>
                  <a:ext uri="{FF2B5EF4-FFF2-40B4-BE49-F238E27FC236}">
                    <a16:creationId xmlns:a16="http://schemas.microsoft.com/office/drawing/2014/main" id="{2C93107E-2C13-4F85-8124-1E4164EB2B3F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3156485" y="4303338"/>
                <a:ext cx="18000" cy="18000"/>
              </a:xfrm>
              <a:prstGeom prst="rect">
                <a:avLst/>
              </a:prstGeom>
            </p:spPr>
          </p:pic>
        </mc:Fallback>
      </mc:AlternateContent>
      <p:graphicFrame>
        <p:nvGraphicFramePr>
          <p:cNvPr id="23" name="TextBox 8">
            <a:extLst>
              <a:ext uri="{FF2B5EF4-FFF2-40B4-BE49-F238E27FC236}">
                <a16:creationId xmlns:a16="http://schemas.microsoft.com/office/drawing/2014/main" id="{88DAA724-763E-7C49-B3FC-B72A95BF230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05696794"/>
              </p:ext>
            </p:extLst>
          </p:nvPr>
        </p:nvGraphicFramePr>
        <p:xfrm>
          <a:off x="917066" y="1691640"/>
          <a:ext cx="10878694" cy="41860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F3ABC82-33F2-C0AB-A93C-8E6933C4550E}"/>
              </a:ext>
            </a:extLst>
          </p:cNvPr>
          <p:cNvSpPr txBox="1"/>
          <p:nvPr/>
        </p:nvSpPr>
        <p:spPr>
          <a:xfrm>
            <a:off x="2255250" y="2362200"/>
            <a:ext cx="398985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SA" sz="4400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812D00-7B19-AC9D-DEA7-09BC7F54B2F4}"/>
              </a:ext>
            </a:extLst>
          </p:cNvPr>
          <p:cNvSpPr txBox="1"/>
          <p:nvPr/>
        </p:nvSpPr>
        <p:spPr>
          <a:xfrm>
            <a:off x="6156920" y="2340073"/>
            <a:ext cx="398985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SA" sz="4400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F56D733-E1CD-CFB8-0FC5-ED5ABD1878CD}"/>
              </a:ext>
            </a:extLst>
          </p:cNvPr>
          <p:cNvSpPr txBox="1"/>
          <p:nvPr/>
        </p:nvSpPr>
        <p:spPr>
          <a:xfrm>
            <a:off x="9859097" y="2333263"/>
            <a:ext cx="398985" cy="769441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SA" sz="4400" dirty="0">
                <a:solidFill>
                  <a:schemeClr val="bg1"/>
                </a:solidFill>
              </a:rPr>
              <a:t>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DBDE8A5-0D23-4F15-3767-458C204EC997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38337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D3D70-0FF7-1974-BBC9-0CD49C9A37B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55BBA6-116F-AF2D-0E58-9491902752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65D792-AD7B-D6C5-E8C4-15B626DB88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B98DD89-F91F-F3ED-E26B-BC48D2837A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66627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4D103C5-FB1E-47A5-F4F3-75F892B36E6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6AC726-60FB-52CD-9879-5CC815F06B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6522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70B97CB-134F-C1A0-CEE7-56FC643E600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F3EBBB-BB25-2964-543C-DE4B7FF893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3802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A4609D9-3B90-8C54-1E12-C2D4C231C7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A61BAA-555F-B22F-7A13-6333D0870A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7101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7C07D4-497A-DDD9-8DAD-6AB34542318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B41974-53CE-50F5-C049-E01DDF666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515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0AA511D-2660-D43C-F251-77F1BB62FA5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CADDE-FE83-7885-7450-5790C8893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26" y="13855"/>
            <a:ext cx="12185073" cy="6854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210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FE47EAC-89A1-0F32-4D23-42E1A03406E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10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E41757-4F4F-592C-2D0E-4BCEF3EAF6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0" y="-42863"/>
            <a:ext cx="12268200" cy="6900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3577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CE7C5C-766C-2A98-9BC3-9BE3E518505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C49CF9A-896B-A7DB-5030-54FDC4FD35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4234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75E72595-1C47-EE04-82D4-0171449603B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12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E18DFE-2F76-BA0B-DDE1-ED20671669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68439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01367F9-5EBC-BA29-A10A-026EF023151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528014-6173-5482-5FD4-C7469EA41F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194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832EDC9-D2A3-F667-29B4-F3717787B2A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F0C5B8-09EB-1CB6-6208-534F101DF5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2484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>
            <a:extLst>
              <a:ext uri="{FF2B5EF4-FFF2-40B4-BE49-F238E27FC236}">
                <a16:creationId xmlns:a16="http://schemas.microsoft.com/office/drawing/2014/main" id="{0AF8B2B4-B304-BE7E-72C8-9931CEE87CF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438400" y="304800"/>
            <a:ext cx="8229600" cy="1143000"/>
          </a:xfrm>
        </p:spPr>
        <p:txBody>
          <a:bodyPr/>
          <a:lstStyle/>
          <a:p>
            <a:r>
              <a:rPr lang="en-US" altLang="en-SA" b="1" dirty="0">
                <a:solidFill>
                  <a:schemeClr val="bg1"/>
                </a:solidFill>
              </a:rPr>
              <a:t>10 Myths of E-Commerce</a:t>
            </a:r>
          </a:p>
        </p:txBody>
      </p:sp>
      <p:sp>
        <p:nvSpPr>
          <p:cNvPr id="18435" name="Rectangle 3">
            <a:extLst>
              <a:ext uri="{FF2B5EF4-FFF2-40B4-BE49-F238E27FC236}">
                <a16:creationId xmlns:a16="http://schemas.microsoft.com/office/drawing/2014/main" id="{2D157D78-2284-4A9E-364E-A1F7556AD6E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479550"/>
            <a:ext cx="9829800" cy="4876800"/>
          </a:xfrm>
        </p:spPr>
        <p:txBody>
          <a:bodyPr>
            <a:normAutofit/>
          </a:bodyPr>
          <a:lstStyle/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1: 	If I launch a site, customers will flock to it.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2: 	Online customers are easy to please.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3: 	Making money on the Web is easy.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4: 	Privacy is not an important issue.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5: 	I don’t need a strategy to sell online.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6: 	The most important part of an e-commerce effort is technology.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7:	Customer service is not important.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8: 	Flashy Web sites are better than simple ones.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9: 	It’s what’s up front that counts.</a:t>
            </a:r>
          </a:p>
          <a:p>
            <a:pPr>
              <a:buNone/>
              <a:tabLst>
                <a:tab pos="1544638" algn="l"/>
              </a:tabLst>
            </a:pPr>
            <a:r>
              <a:rPr lang="en-US" altLang="en-SA" sz="2400" b="1" dirty="0"/>
              <a:t>Myth 10:	Its too late to get on the Web.</a:t>
            </a:r>
          </a:p>
          <a:p>
            <a:pPr>
              <a:buNone/>
              <a:tabLst>
                <a:tab pos="1544638" algn="l"/>
              </a:tabLst>
            </a:pPr>
            <a:endParaRPr lang="en-US" altLang="en-SA" b="1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D10FE89-F448-9C73-805C-BA16BCA2AC9A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42F131-DC16-757B-8EAE-FC9BF86812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5109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837B3F64-B6E2-CE12-4B36-98E847F738B4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90800" y="327025"/>
            <a:ext cx="8229600" cy="1143000"/>
          </a:xfrm>
        </p:spPr>
        <p:txBody>
          <a:bodyPr/>
          <a:lstStyle/>
          <a:p>
            <a:r>
              <a:rPr lang="en-US" altLang="en-SA" b="1" dirty="0">
                <a:solidFill>
                  <a:schemeClr val="bg1"/>
                </a:solidFill>
              </a:rPr>
              <a:t>10 Myths of E-Commerce</a:t>
            </a:r>
          </a:p>
        </p:txBody>
      </p:sp>
      <p:sp>
        <p:nvSpPr>
          <p:cNvPr id="148483" name="Rectangle 3">
            <a:extLst>
              <a:ext uri="{FF2B5EF4-FFF2-40B4-BE49-F238E27FC236}">
                <a16:creationId xmlns:a16="http://schemas.microsoft.com/office/drawing/2014/main" id="{081F1837-59B3-D13B-3B2A-C4D5A06841C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600200"/>
            <a:ext cx="8458200" cy="4876800"/>
          </a:xfrm>
        </p:spPr>
        <p:txBody>
          <a:bodyPr/>
          <a:lstStyle/>
          <a:p>
            <a:pPr marL="1544638" indent="-1544638">
              <a:buNone/>
              <a:defRPr/>
            </a:pPr>
            <a:r>
              <a:rPr lang="en-US" dirty="0"/>
              <a:t>Myth 1: If I launch a site, customers will flock to it.</a:t>
            </a:r>
          </a:p>
          <a:p>
            <a:pPr marL="1428750" indent="-1428750">
              <a:buNone/>
              <a:defRPr/>
            </a:pPr>
            <a:endParaRPr lang="en-US" dirty="0"/>
          </a:p>
          <a:p>
            <a:pPr marL="1428750" indent="-1428750">
              <a:buNone/>
              <a:defRPr/>
            </a:pPr>
            <a:endParaRPr lang="en-US" dirty="0"/>
          </a:p>
        </p:txBody>
      </p:sp>
      <p:pic>
        <p:nvPicPr>
          <p:cNvPr id="1028" name="Picture 4" descr="Lead magnet: ¿qué es y cómo generar más leads? – Prep Marketing">
            <a:extLst>
              <a:ext uri="{FF2B5EF4-FFF2-40B4-BE49-F238E27FC236}">
                <a16:creationId xmlns:a16="http://schemas.microsoft.com/office/drawing/2014/main" id="{2129FBBB-A08F-48DE-2CE2-3EBEB266F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89979"/>
            <a:ext cx="7924800" cy="3821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6F9A55F-1C24-CCF5-EF7E-2FFDA5A3DFE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FC7EEC-B177-174D-017B-065D895380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6484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752F3FC-01AF-1ABA-487F-48CF6419DF3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19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AA35BC-4D3C-6C56-802F-4F81DDC114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9877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>
            <a:extLst>
              <a:ext uri="{FF2B5EF4-FFF2-40B4-BE49-F238E27FC236}">
                <a16:creationId xmlns:a16="http://schemas.microsoft.com/office/drawing/2014/main" id="{65A3B645-9D00-A2C0-8064-59E29FC2AAD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14600" y="260350"/>
            <a:ext cx="8229600" cy="1143000"/>
          </a:xfrm>
        </p:spPr>
        <p:txBody>
          <a:bodyPr/>
          <a:lstStyle/>
          <a:p>
            <a:r>
              <a:rPr lang="en-US" altLang="en-SA">
                <a:solidFill>
                  <a:schemeClr val="bg1"/>
                </a:solidFill>
              </a:rPr>
              <a:t>10 Myths of E-Commerce</a:t>
            </a:r>
            <a:endParaRPr lang="en-US" altLang="en-SA" dirty="0">
              <a:solidFill>
                <a:schemeClr val="bg1"/>
              </a:solidFill>
            </a:endParaRPr>
          </a:p>
        </p:txBody>
      </p:sp>
      <p:sp>
        <p:nvSpPr>
          <p:cNvPr id="148483" name="Rectangle 3">
            <a:extLst>
              <a:ext uri="{FF2B5EF4-FFF2-40B4-BE49-F238E27FC236}">
                <a16:creationId xmlns:a16="http://schemas.microsoft.com/office/drawing/2014/main" id="{EC2DBBD1-918F-39DE-BF05-F5F6AC0A8B0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981200" y="1600200"/>
            <a:ext cx="8458200" cy="4876800"/>
          </a:xfrm>
        </p:spPr>
        <p:txBody>
          <a:bodyPr/>
          <a:lstStyle/>
          <a:p>
            <a:pPr marL="1544638" indent="-1544638">
              <a:buNone/>
              <a:defRPr/>
            </a:pPr>
            <a:r>
              <a:rPr lang="en-US" dirty="0"/>
              <a:t>Myth 1: If I launch a site, customers will flock to it.</a:t>
            </a:r>
          </a:p>
          <a:p>
            <a:pPr marL="1428750" indent="-1428750">
              <a:buNone/>
              <a:defRPr/>
            </a:pPr>
            <a:r>
              <a:rPr lang="en-US" dirty="0"/>
              <a:t>Myth 2: Online customers are easy to please.</a:t>
            </a:r>
          </a:p>
          <a:p>
            <a:pPr marL="1428750" indent="-1428750">
              <a:buNone/>
              <a:defRPr/>
            </a:pPr>
            <a:endParaRPr lang="en-US" dirty="0"/>
          </a:p>
          <a:p>
            <a:pPr marL="1428750" indent="-1428750">
              <a:buNone/>
              <a:defRPr/>
            </a:pPr>
            <a:endParaRPr lang="en-US" dirty="0"/>
          </a:p>
        </p:txBody>
      </p:sp>
      <p:pic>
        <p:nvPicPr>
          <p:cNvPr id="1032" name="Picture 8" descr="How to be happier | The Week">
            <a:extLst>
              <a:ext uri="{FF2B5EF4-FFF2-40B4-BE49-F238E27FC236}">
                <a16:creationId xmlns:a16="http://schemas.microsoft.com/office/drawing/2014/main" id="{6378BD81-D8F0-CEC1-5684-D6D917BCFC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7399" y="2590800"/>
            <a:ext cx="8686801" cy="4006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5043C18-9D89-7951-6731-4CDB99B549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041BB5-FF8F-11A5-F9C4-FBC39D2A91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54018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CA5BF5D-E5E6-EB0C-4261-A4A9B97D957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22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1C767E-7801-476B-5432-9FE8591C5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04948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85097C4-BC9E-1123-340A-3B36786CE21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3EF5AB-811C-FCA7-D6F1-BBA939BA92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9076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058CF58-39CB-83F5-5846-4D507358DAB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9E33FB-2D1F-719F-B577-759428B0CC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1535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6E749AE-3AC0-010F-8006-0465135592B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779717-A706-214C-42EE-56DB73B2801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09378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FB0A462-04AD-DE28-4532-6C3F0CC1A6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D27CFE-6D72-B940-44E0-CE0B894318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2306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647AD81-F718-E051-41AD-1472B6F0459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EB728B-4BE8-214B-EA2B-B481D9EB60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60320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FE1411BA-3ACF-B3C2-E51B-FA678BF41A7E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15EE65-ABB2-98C6-81C9-770AB9B95A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2575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56CE6FC-6074-5BFB-BC71-C18B6826EF0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29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0831D7-C27F-29CE-4AEF-A38EAF68CD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3270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7" name="Rectangle 3">
            <a:extLst>
              <a:ext uri="{FF2B5EF4-FFF2-40B4-BE49-F238E27FC236}">
                <a16:creationId xmlns:a16="http://schemas.microsoft.com/office/drawing/2014/main" id="{DA37E3DD-DCEB-ED79-6D95-05D781AA901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905001"/>
            <a:ext cx="8763000" cy="4221163"/>
          </a:xfrm>
        </p:spPr>
        <p:txBody>
          <a:bodyPr>
            <a:normAutofit/>
          </a:bodyPr>
          <a:lstStyle/>
          <a:p>
            <a:pPr marL="457200" lvl="1" indent="0" algn="just">
              <a:lnSpc>
                <a:spcPct val="150000"/>
              </a:lnSpc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b="0" dirty="0">
                <a:effectLst/>
              </a:rPr>
              <a:t>“</a:t>
            </a:r>
            <a:r>
              <a:rPr lang="en-US" dirty="0"/>
              <a:t>Start with the business and ask yourself what you want to happen and how you’ll measure it. </a:t>
            </a:r>
            <a:r>
              <a:rPr lang="en-US" i="1" dirty="0"/>
              <a:t>Then </a:t>
            </a:r>
            <a:r>
              <a:rPr lang="en-US" dirty="0"/>
              <a:t>ask how the technology will help you achieve your goals. Remember: Business first, technology second.” </a:t>
            </a:r>
          </a:p>
          <a:p>
            <a:pPr marL="457200" lvl="1" indent="0" algn="r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b="0" dirty="0">
                <a:effectLst/>
              </a:rPr>
              <a:t> </a:t>
            </a:r>
            <a:r>
              <a:rPr lang="en-US" dirty="0"/>
              <a:t>Kip Martin, </a:t>
            </a:r>
          </a:p>
          <a:p>
            <a:pPr marL="457200" lvl="1" indent="0" algn="r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1400" dirty="0"/>
              <a:t>program director of META </a:t>
            </a:r>
          </a:p>
          <a:p>
            <a:pPr marL="457200" lvl="1" indent="0" algn="r">
              <a:spcBef>
                <a:spcPts val="1200"/>
              </a:spcBef>
              <a:buClr>
                <a:srgbClr val="C00000"/>
              </a:buClr>
              <a:buNone/>
              <a:defRPr/>
            </a:pPr>
            <a:r>
              <a:rPr lang="en-US" sz="1400" dirty="0"/>
              <a:t>Group’s Electronic Business Strategies </a:t>
            </a:r>
          </a:p>
          <a:p>
            <a:pPr marL="457200" lvl="1" indent="0">
              <a:spcBef>
                <a:spcPts val="1200"/>
              </a:spcBef>
              <a:buClr>
                <a:srgbClr val="C00000"/>
              </a:buClr>
              <a:buNone/>
              <a:defRPr/>
            </a:pPr>
            <a:endParaRPr lang="en-US" b="0" dirty="0">
              <a:effectLst/>
            </a:endParaRPr>
          </a:p>
          <a:p>
            <a:pPr>
              <a:spcBef>
                <a:spcPct val="60000"/>
              </a:spcBef>
              <a:buFont typeface="Wingdings" pitchFamily="2" charset="2"/>
              <a:buNone/>
              <a:defRPr/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46AC89-CDC1-B42E-E31C-3D49F35B59E7}"/>
              </a:ext>
            </a:extLst>
          </p:cNvPr>
          <p:cNvSpPr txBox="1"/>
          <p:nvPr/>
        </p:nvSpPr>
        <p:spPr>
          <a:xfrm>
            <a:off x="2562828" y="457200"/>
            <a:ext cx="660914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60000"/>
              </a:spcBef>
              <a:buFont typeface="Wingdings" pitchFamily="2" charset="2"/>
              <a:buNone/>
              <a:defRPr/>
            </a:pPr>
            <a:r>
              <a:rPr lang="en-US" sz="2400" b="0" dirty="0">
                <a:solidFill>
                  <a:schemeClr val="bg1"/>
                </a:solidFill>
                <a:effectLst/>
              </a:rPr>
              <a:t>Myth 6: The most important part of an e-commerce effort is technology.</a:t>
            </a:r>
          </a:p>
        </p:txBody>
      </p:sp>
    </p:spTree>
    <p:extLst>
      <p:ext uri="{BB962C8B-B14F-4D97-AF65-F5344CB8AC3E}">
        <p14:creationId xmlns:p14="http://schemas.microsoft.com/office/powerpoint/2010/main" val="360333692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4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4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54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4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7BBF650-6E0E-D5C4-9DE5-0BFC8BA3744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3A4278-0BF5-8527-C900-0D25A142AD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00666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>
            <a:extLst>
              <a:ext uri="{FF2B5EF4-FFF2-40B4-BE49-F238E27FC236}">
                <a16:creationId xmlns:a16="http://schemas.microsoft.com/office/drawing/2014/main" id="{53B462F6-C9D3-6D6C-4152-F8EA8778017E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90800" y="164234"/>
            <a:ext cx="10515600" cy="1325563"/>
          </a:xfrm>
        </p:spPr>
        <p:txBody>
          <a:bodyPr>
            <a:normAutofit/>
          </a:bodyPr>
          <a:lstStyle/>
          <a:p>
            <a:r>
              <a:rPr lang="en-US" altLang="en-SA" sz="3200" b="1" dirty="0">
                <a:solidFill>
                  <a:schemeClr val="bg1"/>
                </a:solidFill>
              </a:rPr>
              <a:t>Reasons for Abandoning Online Shopping Carts</a:t>
            </a:r>
          </a:p>
        </p:txBody>
      </p:sp>
      <p:pic>
        <p:nvPicPr>
          <p:cNvPr id="29701" name="Picture 2">
            <a:extLst>
              <a:ext uri="{FF2B5EF4-FFF2-40B4-BE49-F238E27FC236}">
                <a16:creationId xmlns:a16="http://schemas.microsoft.com/office/drawing/2014/main" id="{84952C6F-4255-AC61-F364-D6154BEA18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871663"/>
            <a:ext cx="6999288" cy="3840162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33D567B-483D-1EBD-5016-7E7D6074B40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9BD1D-3313-4858-0446-0FBDE4E88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1471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C7C4816-FF8F-0C7B-F876-AF9BAEE0A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34</a:t>
            </a:fld>
            <a:endParaRPr lang="en-US"/>
          </a:p>
        </p:txBody>
      </p:sp>
      <p:pic>
        <p:nvPicPr>
          <p:cNvPr id="4" name="Picture 3" descr="Chart&#10;&#10;Description automatically generated">
            <a:extLst>
              <a:ext uri="{FF2B5EF4-FFF2-40B4-BE49-F238E27FC236}">
                <a16:creationId xmlns:a16="http://schemas.microsoft.com/office/drawing/2014/main" id="{791ABD28-4EE4-7960-D7B4-02493D5E02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45" y="1250950"/>
            <a:ext cx="11480800" cy="451595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1EE5B04-50BF-6297-E61B-B021B30B60DC}"/>
              </a:ext>
            </a:extLst>
          </p:cNvPr>
          <p:cNvSpPr/>
          <p:nvPr/>
        </p:nvSpPr>
        <p:spPr>
          <a:xfrm>
            <a:off x="9296400" y="1250950"/>
            <a:ext cx="1447800" cy="4254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42501254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D0111D-B17F-79B6-C461-4F162649303D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D4B6A-DC04-86C0-4076-AAD97E7AE8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63025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9FEF003-54A5-E4E1-870E-846E1B778031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36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24FC0E-E639-9750-5CC3-F06825CAA3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5520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9" name="Rectangle 3">
            <a:extLst>
              <a:ext uri="{FF2B5EF4-FFF2-40B4-BE49-F238E27FC236}">
                <a16:creationId xmlns:a16="http://schemas.microsoft.com/office/drawing/2014/main" id="{6CA7B9A2-7FF5-BCE9-2D12-5ED64E5359B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47800" y="1192142"/>
            <a:ext cx="10058400" cy="472440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10000"/>
              </a:lnSpc>
              <a:spcBef>
                <a:spcPts val="600"/>
              </a:spcBef>
              <a:buNone/>
            </a:pPr>
            <a:endParaRPr lang="en-US" altLang="en-SA" dirty="0"/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C00000"/>
              </a:buClr>
              <a:buFont typeface="Arial" panose="020B0604020202020204" pitchFamily="34" charset="0"/>
              <a:buChar char="►"/>
            </a:pPr>
            <a:r>
              <a:rPr lang="en-US" sz="3000" dirty="0"/>
              <a:t>Nearly one in five small businesses does not have a Web site, and many of those that do have sites that lack the ability to make sales online. 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C00000"/>
              </a:buClr>
              <a:buFont typeface="Arial" panose="020B0604020202020204" pitchFamily="34" charset="0"/>
              <a:buChar char="►"/>
            </a:pPr>
            <a:r>
              <a:rPr lang="en-US" sz="3000" dirty="0"/>
              <a:t>To online shoppers, especially, these businesses might as well be invisible because doing business online and offline are inextricably connected. </a:t>
            </a:r>
          </a:p>
          <a:p>
            <a:pPr lvl="1">
              <a:lnSpc>
                <a:spcPct val="120000"/>
              </a:lnSpc>
              <a:spcBef>
                <a:spcPts val="600"/>
              </a:spcBef>
              <a:buClr>
                <a:srgbClr val="C00000"/>
              </a:buClr>
              <a:buFont typeface="Arial" panose="020B0604020202020204" pitchFamily="34" charset="0"/>
              <a:buChar char="►"/>
            </a:pPr>
            <a:r>
              <a:rPr lang="en-US" sz="3000" dirty="0"/>
              <a:t>Today’s shoppers prefer to purchase from companies that offer a multichannel approach, particularly those that offer in-store pick-up for online orders and in-store returns for online purchases.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A6E9A9-1705-1246-0E40-453D9D57D11B}"/>
              </a:ext>
            </a:extLst>
          </p:cNvPr>
          <p:cNvSpPr txBox="1"/>
          <p:nvPr/>
        </p:nvSpPr>
        <p:spPr>
          <a:xfrm>
            <a:off x="2362200" y="607367"/>
            <a:ext cx="7010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buNone/>
            </a:pPr>
            <a:r>
              <a:rPr lang="en-US" altLang="en-SA" sz="3200" dirty="0">
                <a:solidFill>
                  <a:schemeClr val="bg1"/>
                </a:solidFill>
              </a:rPr>
              <a:t>Myth 10: Its too late to get on the Web</a:t>
            </a:r>
            <a:endParaRPr lang="en-US" altLang="en-SA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712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7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5769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76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 build="p" autoUpdateAnimBg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7E4A992-B2EE-DD68-155A-BB604C222C1F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62C0FE-A5D6-0777-BCA3-81F5D9949E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7920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AAF4C66-9E43-0659-A29A-A1206021DE8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39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3BE943-F0D4-2165-A8EB-A2410C4336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792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9F624834-B08C-50AC-6756-0EF66705D741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590800" y="205799"/>
            <a:ext cx="8229600" cy="1143000"/>
          </a:xfrm>
        </p:spPr>
        <p:txBody>
          <a:bodyPr/>
          <a:lstStyle/>
          <a:p>
            <a:r>
              <a:rPr lang="en-US" altLang="en-SA" b="1">
                <a:solidFill>
                  <a:schemeClr val="bg1"/>
                </a:solidFill>
              </a:rPr>
              <a:t>Strategies for E-Success</a:t>
            </a:r>
          </a:p>
        </p:txBody>
      </p:sp>
      <p:sp>
        <p:nvSpPr>
          <p:cNvPr id="114691" name="Rectangle 3">
            <a:extLst>
              <a:ext uri="{FF2B5EF4-FFF2-40B4-BE49-F238E27FC236}">
                <a16:creationId xmlns:a16="http://schemas.microsoft.com/office/drawing/2014/main" id="{F03CC21E-10EE-373B-5C5A-AB4F92880B3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286000" y="1981200"/>
            <a:ext cx="10058400" cy="4373563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US" altLang="en-SA" dirty="0"/>
              <a:t>Focus on a market niche.</a:t>
            </a:r>
          </a:p>
          <a:p>
            <a:pPr>
              <a:spcBef>
                <a:spcPts val="600"/>
              </a:spcBef>
            </a:pPr>
            <a:r>
              <a:rPr lang="en-US" altLang="en-SA" dirty="0"/>
              <a:t>Develop a community.</a:t>
            </a:r>
          </a:p>
          <a:p>
            <a:pPr>
              <a:spcBef>
                <a:spcPts val="600"/>
              </a:spcBef>
            </a:pPr>
            <a:r>
              <a:rPr lang="en-US" altLang="en-SA" dirty="0"/>
              <a:t>Attract visitors by giving away “freebies.” </a:t>
            </a:r>
          </a:p>
          <a:p>
            <a:pPr>
              <a:spcBef>
                <a:spcPts val="600"/>
              </a:spcBef>
            </a:pPr>
            <a:r>
              <a:rPr lang="en-US" altLang="en-SA" dirty="0"/>
              <a:t>Make creative use of e-mail but avoid becoming a “spammer.” </a:t>
            </a:r>
          </a:p>
          <a:p>
            <a:pPr>
              <a:spcBef>
                <a:spcPts val="600"/>
              </a:spcBef>
            </a:pPr>
            <a:r>
              <a:rPr lang="en-US" altLang="en-SA" dirty="0"/>
              <a:t>Make sure your Web site says “credibility.” 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en-US" altLang="en-SA" dirty="0"/>
              <a:t>Make the most of the Web’s global reach.</a:t>
            </a:r>
          </a:p>
          <a:p>
            <a:pPr>
              <a:lnSpc>
                <a:spcPct val="80000"/>
              </a:lnSpc>
              <a:spcBef>
                <a:spcPts val="1200"/>
              </a:spcBef>
            </a:pPr>
            <a:r>
              <a:rPr lang="en-US" altLang="en-SA" dirty="0"/>
              <a:t>Use Enterprise tools to attract and retain customers.</a:t>
            </a:r>
          </a:p>
          <a:p>
            <a:pPr>
              <a:spcBef>
                <a:spcPts val="600"/>
              </a:spcBef>
            </a:pPr>
            <a:endParaRPr lang="en-US" altLang="en-SA" dirty="0"/>
          </a:p>
        </p:txBody>
      </p:sp>
      <p:pic>
        <p:nvPicPr>
          <p:cNvPr id="4098" name="Picture 2" descr="E success | Kandy">
            <a:extLst>
              <a:ext uri="{FF2B5EF4-FFF2-40B4-BE49-F238E27FC236}">
                <a16:creationId xmlns:a16="http://schemas.microsoft.com/office/drawing/2014/main" id="{6C513145-B3A2-ED91-4C70-ADC7D1E370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-457200"/>
            <a:ext cx="2857500" cy="2857500"/>
          </a:xfrm>
          <a:prstGeom prst="teardrop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46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146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46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146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6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46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 build="p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E99F1CC5-DEC8-D48E-45B0-0894EB32495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41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1F004B9-CF8C-FF7A-E6AA-35FD9C9E5A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15333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0016580-12BA-F4C7-24CC-D91C5DDE174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42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72DA6C-40BF-84A5-3026-3D0A624982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970857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052111D-0014-3AAD-D5B3-A6EA7B1B6CCC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EC9FA3-B9BE-8CA5-DD52-40A8B8EEE0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89823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>
            <a:extLst>
              <a:ext uri="{FF2B5EF4-FFF2-40B4-BE49-F238E27FC236}">
                <a16:creationId xmlns:a16="http://schemas.microsoft.com/office/drawing/2014/main" id="{AF9BF339-8069-714B-5D48-13EDC6336AA0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608729" y="262182"/>
            <a:ext cx="8229600" cy="1143000"/>
          </a:xfrm>
        </p:spPr>
        <p:txBody>
          <a:bodyPr/>
          <a:lstStyle/>
          <a:p>
            <a:r>
              <a:rPr lang="en-US" altLang="en-SA" b="1" dirty="0">
                <a:solidFill>
                  <a:schemeClr val="bg1"/>
                </a:solidFill>
                <a:effectLst/>
              </a:rPr>
              <a:t>Designing a Killer Web Site</a:t>
            </a:r>
          </a:p>
        </p:txBody>
      </p:sp>
      <p:sp>
        <p:nvSpPr>
          <p:cNvPr id="122883" name="Rectangle 3">
            <a:extLst>
              <a:ext uri="{FF2B5EF4-FFF2-40B4-BE49-F238E27FC236}">
                <a16:creationId xmlns:a16="http://schemas.microsoft.com/office/drawing/2014/main" id="{29284080-094B-0C0B-9AD5-70790461EC22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75329" y="1420615"/>
            <a:ext cx="9296400" cy="4800600"/>
          </a:xfrm>
        </p:spPr>
        <p:txBody>
          <a:bodyPr/>
          <a:lstStyle/>
          <a:p>
            <a:pPr>
              <a:spcBef>
                <a:spcPts val="600"/>
              </a:spcBef>
              <a:defRPr/>
            </a:pPr>
            <a:r>
              <a:rPr lang="en-US" sz="3000" dirty="0"/>
              <a:t>Understand your target customer. </a:t>
            </a:r>
          </a:p>
          <a:p>
            <a:pPr>
              <a:spcBef>
                <a:spcPts val="600"/>
              </a:spcBef>
              <a:defRPr/>
            </a:pPr>
            <a:r>
              <a:rPr lang="en-US" sz="3000" dirty="0"/>
              <a:t>Give customers what they want. </a:t>
            </a:r>
          </a:p>
          <a:p>
            <a:pPr>
              <a:spcBef>
                <a:spcPts val="600"/>
              </a:spcBef>
              <a:defRPr/>
            </a:pPr>
            <a:r>
              <a:rPr lang="en-US" sz="3000" dirty="0"/>
              <a:t>Select an intuitive domain name that is consistent with the image you want to create for your company and register it.</a:t>
            </a:r>
          </a:p>
          <a:p>
            <a:pPr lvl="1">
              <a:spcBef>
                <a:spcPts val="600"/>
              </a:spcBef>
              <a:buClr>
                <a:srgbClr val="C00000"/>
              </a:buClr>
              <a:buFont typeface="Arial" pitchFamily="34" charset="0"/>
              <a:buChar char="►"/>
              <a:defRPr/>
            </a:pPr>
            <a:r>
              <a:rPr lang="en-US" b="0" dirty="0">
                <a:effectLst/>
              </a:rPr>
              <a:t>Short</a:t>
            </a:r>
          </a:p>
          <a:p>
            <a:pPr lvl="1">
              <a:spcBef>
                <a:spcPts val="600"/>
              </a:spcBef>
              <a:buClr>
                <a:srgbClr val="C00000"/>
              </a:buClr>
              <a:buFont typeface="Arial" pitchFamily="34" charset="0"/>
              <a:buChar char="►"/>
              <a:defRPr/>
            </a:pPr>
            <a:r>
              <a:rPr lang="en-US" b="0" dirty="0">
                <a:effectLst/>
              </a:rPr>
              <a:t>Memorable</a:t>
            </a:r>
          </a:p>
          <a:p>
            <a:pPr lvl="1">
              <a:spcBef>
                <a:spcPts val="600"/>
              </a:spcBef>
              <a:buClr>
                <a:srgbClr val="C00000"/>
              </a:buClr>
              <a:buFont typeface="Arial" pitchFamily="34" charset="0"/>
              <a:buChar char="►"/>
              <a:defRPr/>
            </a:pPr>
            <a:r>
              <a:rPr lang="en-US" b="0" dirty="0">
                <a:effectLst/>
              </a:rPr>
              <a:t>Indicative of a company’s business</a:t>
            </a:r>
          </a:p>
          <a:p>
            <a:pPr lvl="1">
              <a:spcBef>
                <a:spcPts val="600"/>
              </a:spcBef>
              <a:buClr>
                <a:srgbClr val="C00000"/>
              </a:buClr>
              <a:buFont typeface="Arial" pitchFamily="34" charset="0"/>
              <a:buChar char="►"/>
              <a:defRPr/>
            </a:pPr>
            <a:r>
              <a:rPr lang="en-US" b="0" dirty="0">
                <a:effectLst/>
              </a:rPr>
              <a:t>Easy to spell</a:t>
            </a:r>
          </a:p>
          <a:p>
            <a:pPr>
              <a:spcBef>
                <a:spcPts val="600"/>
              </a:spcBef>
              <a:defRPr/>
            </a:pPr>
            <a:r>
              <a:rPr lang="en-US" sz="3000" dirty="0"/>
              <a:t>Make your Web site easy to navigate.</a:t>
            </a:r>
          </a:p>
          <a:p>
            <a:pPr lvl="1">
              <a:spcBef>
                <a:spcPts val="600"/>
              </a:spcBef>
              <a:buClr>
                <a:srgbClr val="FCD390"/>
              </a:buClr>
              <a:defRPr/>
            </a:pPr>
            <a:endParaRPr lang="en-US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2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22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2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22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22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2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0FE319A7-A643-D53A-9338-E3F734CA931B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45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767ED7-5695-BC46-1A75-49A2C6B756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38255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452DEF75-FE27-E3B9-CB76-0D327B06EE9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648674" y="302518"/>
            <a:ext cx="8229600" cy="1143000"/>
          </a:xfrm>
        </p:spPr>
        <p:txBody>
          <a:bodyPr>
            <a:noAutofit/>
          </a:bodyPr>
          <a:lstStyle/>
          <a:p>
            <a:r>
              <a:rPr lang="en-US" altLang="en-SA" sz="2400" b="1" dirty="0">
                <a:solidFill>
                  <a:schemeClr val="bg1"/>
                </a:solidFill>
                <a:effectLst/>
              </a:rPr>
              <a:t>Factors That Web Shoppers Say Are Most Important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F5B389-FB2E-86BA-DF31-FC97B02516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Ch. 9: E-Commerce and the Entrepreneur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D7965F5F-DA0F-C0BC-9784-DA0446FEB165}"/>
              </a:ext>
            </a:extLst>
          </p:cNvPr>
          <p:cNvSpPr txBox="1">
            <a:spLocks noGrp="1"/>
          </p:cNvSpPr>
          <p:nvPr/>
        </p:nvSpPr>
        <p:spPr bwMode="auto">
          <a:xfrm>
            <a:off x="8504238" y="6338888"/>
            <a:ext cx="2133600" cy="4762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b"/>
          <a:lstStyle>
            <a:lvl1pPr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pPr algn="r" eaLnBrk="1" hangingPunct="1"/>
            <a:r>
              <a:rPr lang="en-US" altLang="en-SA" sz="1200" b="0">
                <a:latin typeface="Arial" panose="020B0604020202020204" pitchFamily="34" charset="0"/>
              </a:rPr>
              <a:t>9 - </a:t>
            </a:r>
            <a:fld id="{B0FDA8B9-4FC9-3F4C-95F6-F6A56BE2CABD}" type="slidenum">
              <a:rPr lang="en-US" altLang="en-SA" sz="1200" b="0">
                <a:latin typeface="Arial" panose="020B0604020202020204" pitchFamily="34" charset="0"/>
              </a:rPr>
              <a:pPr algn="r" eaLnBrk="1" hangingPunct="1"/>
              <a:t>46</a:t>
            </a:fld>
            <a:endParaRPr lang="en-US" altLang="en-SA" sz="1200" b="0">
              <a:latin typeface="Arial" panose="020B0604020202020204" pitchFamily="34" charset="0"/>
            </a:endParaRP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A52EB3-CD66-83CD-55ED-221AFD4F0F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1pPr>
            <a:lvl2pPr marL="742950" indent="-28575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2pPr>
            <a:lvl3pPr marL="1143000" indent="-22860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3pPr>
            <a:lvl4pPr marL="1600200" indent="-22860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4pPr>
            <a:lvl5pPr marL="2057400" indent="-228600"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Garamond" panose="02020404030301010803" pitchFamily="18" charset="0"/>
              </a:defRPr>
            </a:lvl9pPr>
          </a:lstStyle>
          <a:p>
            <a:r>
              <a:rPr lang="en-US" altLang="en-SA" b="0">
                <a:latin typeface="Arial" panose="020B0604020202020204" pitchFamily="34" charset="0"/>
              </a:rPr>
              <a:t>9 - </a:t>
            </a:r>
            <a:fld id="{6A5EFB5C-C1AB-1B41-95CC-54468F992BD2}" type="slidenum">
              <a:rPr lang="en-US" altLang="en-SA" b="0">
                <a:latin typeface="Arial" panose="020B0604020202020204" pitchFamily="34" charset="0"/>
              </a:rPr>
              <a:pPr/>
              <a:t>46</a:t>
            </a:fld>
            <a:endParaRPr lang="en-US" altLang="en-SA" b="0">
              <a:latin typeface="Arial" panose="020B0604020202020204" pitchFamily="34" charset="0"/>
            </a:endParaRPr>
          </a:p>
        </p:txBody>
      </p:sp>
      <p:pic>
        <p:nvPicPr>
          <p:cNvPr id="36870" name="Picture 2">
            <a:extLst>
              <a:ext uri="{FF2B5EF4-FFF2-40B4-BE49-F238E27FC236}">
                <a16:creationId xmlns:a16="http://schemas.microsoft.com/office/drawing/2014/main" id="{9BF4C913-9BE7-B26A-A3C3-52FF436FD3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1" y="1676401"/>
            <a:ext cx="6551613" cy="447992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fad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5AF2C27E-2396-F75A-7D59-08930FD33AF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47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0DE55E-8382-841C-7FC2-2B6A7823E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90463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21447087-0CF7-72EF-387B-98456928FC7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7BA449-E790-0DD5-98A6-54EBFD500B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44257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ECB25CF-B0EC-100B-74D6-14828D35DC36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49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9D1964-1FC6-259C-FF11-3859CCE492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4417723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666617" y="-2666188"/>
            <a:ext cx="6858000" cy="12191233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2311" y="0"/>
            <a:ext cx="9070846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3649491" y="-1685840"/>
            <a:ext cx="4894564" cy="12193546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Text&#10;&#10;Description automatically generated with low confidence">
            <a:extLst>
              <a:ext uri="{FF2B5EF4-FFF2-40B4-BE49-F238E27FC236}">
                <a16:creationId xmlns:a16="http://schemas.microsoft.com/office/drawing/2014/main" id="{B322A22E-F943-2F84-2CC3-6552DDE09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207" y="0"/>
            <a:ext cx="6288784" cy="6858000"/>
          </a:xfrm>
          <a:prstGeom prst="rect">
            <a:avLst/>
          </a:prstGeo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B66A27E9-2DBD-8CDC-2F16-6E0E9FD96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04320" y="6455664"/>
            <a:ext cx="448056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FDED41F8-FC0F-4085-8150-313B6CF05213}" type="slidenum">
              <a:rPr lang="en-US" sz="1100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50</a:t>
            </a:fld>
            <a:endParaRPr lang="en-US" sz="1100">
              <a:solidFill>
                <a:srgbClr val="FFFFFF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F8DEFDD-BE3F-D9BF-7B88-10A871A12488}"/>
              </a:ext>
            </a:extLst>
          </p:cNvPr>
          <p:cNvSpPr/>
          <p:nvPr/>
        </p:nvSpPr>
        <p:spPr>
          <a:xfrm>
            <a:off x="3276600" y="0"/>
            <a:ext cx="685800" cy="228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140695788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>
            <a:extLst>
              <a:ext uri="{FF2B5EF4-FFF2-40B4-BE49-F238E27FC236}">
                <a16:creationId xmlns:a16="http://schemas.microsoft.com/office/drawing/2014/main" id="{EC4F9520-1F63-8F9D-65CA-9EA85CC2F793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2819400" y="327027"/>
            <a:ext cx="8229600" cy="1143000"/>
          </a:xfrm>
        </p:spPr>
        <p:txBody>
          <a:bodyPr/>
          <a:lstStyle/>
          <a:p>
            <a:r>
              <a:rPr lang="en-US" altLang="en-SA" b="1" dirty="0">
                <a:solidFill>
                  <a:schemeClr val="bg1"/>
                </a:solidFill>
              </a:rPr>
              <a:t>The Purchase Funnel</a:t>
            </a:r>
          </a:p>
        </p:txBody>
      </p:sp>
      <p:pic>
        <p:nvPicPr>
          <p:cNvPr id="41989" name="Picture 2">
            <a:extLst>
              <a:ext uri="{FF2B5EF4-FFF2-40B4-BE49-F238E27FC236}">
                <a16:creationId xmlns:a16="http://schemas.microsoft.com/office/drawing/2014/main" id="{196C3355-7196-A8E9-0731-225BE733A7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1" y="1524001"/>
            <a:ext cx="5864225" cy="4206875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1080" name="Rectangle 131079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010" name="Rectangle 2">
            <a:extLst>
              <a:ext uri="{FF2B5EF4-FFF2-40B4-BE49-F238E27FC236}">
                <a16:creationId xmlns:a16="http://schemas.microsoft.com/office/drawing/2014/main" id="{701E959B-C32A-594C-9F23-6A2E0E2504C8}"/>
              </a:ext>
            </a:extLst>
          </p:cNvPr>
          <p:cNvSpPr>
            <a:spLocks noGrp="1" noRot="1" noChangeArrowheads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r>
              <a:rPr lang="en-US" altLang="en-SA" sz="4000" b="1" dirty="0"/>
              <a:t>Tracking Web Results</a:t>
            </a:r>
          </a:p>
        </p:txBody>
      </p:sp>
      <p:grpSp>
        <p:nvGrpSpPr>
          <p:cNvPr id="131082" name="Group 131081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31083" name="Rectangle 13108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1084" name="Rectangle 13108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1086" name="Rectangle 131085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075" name="Rectangle 3">
            <a:extLst>
              <a:ext uri="{FF2B5EF4-FFF2-40B4-BE49-F238E27FC236}">
                <a16:creationId xmlns:a16="http://schemas.microsoft.com/office/drawing/2014/main" id="{27747D72-004A-9B6D-479F-75C6A5614E69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/>
          </a:bodyPr>
          <a:lstStyle/>
          <a:p>
            <a:pPr>
              <a:spcBef>
                <a:spcPts val="600"/>
              </a:spcBef>
            </a:pPr>
            <a:r>
              <a:rPr lang="en-US" altLang="en-SA" sz="2000" dirty="0"/>
              <a:t>Web Analytics: Are tools that measure a Web site’s ability to attract customers, generate sales, and keep customers coming back.</a:t>
            </a:r>
          </a:p>
          <a:p>
            <a:pPr>
              <a:spcBef>
                <a:spcPts val="600"/>
              </a:spcBef>
            </a:pPr>
            <a:endParaRPr lang="en-US" altLang="en-SA" sz="2000" dirty="0"/>
          </a:p>
          <a:p>
            <a:pPr>
              <a:spcBef>
                <a:spcPts val="600"/>
              </a:spcBef>
            </a:pPr>
            <a:r>
              <a:rPr lang="en-US" altLang="en-SA" sz="2000" dirty="0"/>
              <a:t>Only about 21% of small businesses use Web analytics strategically to refashion their Web sites. </a:t>
            </a:r>
          </a:p>
        </p:txBody>
      </p:sp>
      <p:sp>
        <p:nvSpPr>
          <p:cNvPr id="131088" name="Rectangle 131087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090" name="Rectangle 131089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 descr="Getting Started with Web Analytics – A Guide for Newbies | Simplilearn">
            <a:extLst>
              <a:ext uri="{FF2B5EF4-FFF2-40B4-BE49-F238E27FC236}">
                <a16:creationId xmlns:a16="http://schemas.microsoft.com/office/drawing/2014/main" id="{88FFADC7-AD75-4B2B-CA08-8D3EE5C597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49" r="24725" b="2"/>
          <a:stretch/>
        </p:blipFill>
        <p:spPr bwMode="auto">
          <a:xfrm>
            <a:off x="5977788" y="799352"/>
            <a:ext cx="5425410" cy="525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1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75" grpId="0" build="p" bldLvl="2" autoUpdateAnimBg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CB98D73D-647A-4452-BB5E-ACCD064F3E02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53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9EC225-8036-7C31-04BA-7F3453F65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22274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39A360A-B980-A23B-7576-36D43609A8A7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54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3092279-92F7-1F1A-05AD-FE4D1F6E04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03974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2,133 Final Conclusion Images, Stock Photos &amp; Vectors | Shutterstock">
            <a:extLst>
              <a:ext uri="{FF2B5EF4-FFF2-40B4-BE49-F238E27FC236}">
                <a16:creationId xmlns:a16="http://schemas.microsoft.com/office/drawing/2014/main" id="{DAB72C50-6E61-4770-D970-6A3D001AEC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143"/>
          <a:stretch/>
        </p:blipFill>
        <p:spPr bwMode="auto">
          <a:xfrm>
            <a:off x="6553200" y="2044700"/>
            <a:ext cx="5295900" cy="276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56" name="Rectangle 2">
            <a:extLst>
              <a:ext uri="{FF2B5EF4-FFF2-40B4-BE49-F238E27FC236}">
                <a16:creationId xmlns:a16="http://schemas.microsoft.com/office/drawing/2014/main" id="{09F471CB-DC64-0D03-4954-9590F4F0433E}"/>
              </a:ext>
            </a:extLst>
          </p:cNvPr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743200" y="260350"/>
            <a:ext cx="82296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SA" b="1" dirty="0">
                <a:solidFill>
                  <a:schemeClr val="bg1"/>
                </a:solidFill>
                <a:effectLst/>
              </a:rPr>
              <a:t>Conclusion</a:t>
            </a:r>
          </a:p>
        </p:txBody>
      </p:sp>
      <p:sp>
        <p:nvSpPr>
          <p:cNvPr id="139267" name="Rectangle 3">
            <a:extLst>
              <a:ext uri="{FF2B5EF4-FFF2-40B4-BE49-F238E27FC236}">
                <a16:creationId xmlns:a16="http://schemas.microsoft.com/office/drawing/2014/main" id="{B0E08DCF-71E9-06F8-A5AB-6B6D5986CDDD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1219200" y="2209800"/>
            <a:ext cx="6248400" cy="45259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60000"/>
              </a:spcBef>
            </a:pPr>
            <a:r>
              <a:rPr lang="en-US" altLang="en-SA" b="0" dirty="0">
                <a:effectLst/>
              </a:rPr>
              <a:t>Know what you need to know before launching into e-commerce</a:t>
            </a:r>
          </a:p>
          <a:p>
            <a:pPr>
              <a:spcBef>
                <a:spcPct val="60000"/>
              </a:spcBef>
            </a:pPr>
            <a:r>
              <a:rPr lang="en-US" altLang="en-SA" b="0" dirty="0">
                <a:effectLst/>
              </a:rPr>
              <a:t>Assess the basic strategies to follow</a:t>
            </a:r>
          </a:p>
          <a:p>
            <a:pPr>
              <a:spcBef>
                <a:spcPct val="60000"/>
              </a:spcBef>
            </a:pPr>
            <a:r>
              <a:rPr lang="en-US" altLang="en-SA" b="0" dirty="0">
                <a:effectLst/>
              </a:rPr>
              <a:t>Know what works on Web sites</a:t>
            </a:r>
          </a:p>
          <a:p>
            <a:pPr>
              <a:spcBef>
                <a:spcPct val="60000"/>
              </a:spcBef>
            </a:pPr>
            <a:r>
              <a:rPr lang="en-US" altLang="en-SA" b="0" dirty="0">
                <a:effectLst/>
              </a:rPr>
              <a:t>Track results and listen to customers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9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9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F624F56-634F-4069-B3A5-C4045556D0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2511" y="755672"/>
            <a:ext cx="7766977" cy="5346655"/>
          </a:xfrm>
          <a:prstGeom prst="rect">
            <a:avLst/>
          </a:prstGeom>
        </p:spPr>
      </p:pic>
      <p:sp>
        <p:nvSpPr>
          <p:cNvPr id="3" name="Moon 2">
            <a:extLst>
              <a:ext uri="{FF2B5EF4-FFF2-40B4-BE49-F238E27FC236}">
                <a16:creationId xmlns:a16="http://schemas.microsoft.com/office/drawing/2014/main" id="{266C8F2C-FAB8-44D1-AC6E-C63F9EAA2B73}"/>
              </a:ext>
            </a:extLst>
          </p:cNvPr>
          <p:cNvSpPr/>
          <p:nvPr/>
        </p:nvSpPr>
        <p:spPr>
          <a:xfrm rot="19775027">
            <a:off x="2353542" y="2941769"/>
            <a:ext cx="1027827" cy="2824229"/>
          </a:xfrm>
          <a:prstGeom prst="moon">
            <a:avLst>
              <a:gd name="adj" fmla="val 34449"/>
            </a:avLst>
          </a:prstGeom>
          <a:solidFill>
            <a:schemeClr val="bg2">
              <a:lumMod val="50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6F3852-1A0C-8BF8-5DEC-EEB620042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06630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20403</TotalTime>
  <Words>711</Words>
  <Application>Microsoft Macintosh PowerPoint</Application>
  <PresentationFormat>Widescreen</PresentationFormat>
  <Paragraphs>127</Paragraphs>
  <Slides>56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56</vt:i4>
      </vt:variant>
    </vt:vector>
  </HeadingPairs>
  <TitlesOfParts>
    <vt:vector size="66" baseType="lpstr">
      <vt:lpstr>APPLE CHANCERY</vt:lpstr>
      <vt:lpstr>Arial</vt:lpstr>
      <vt:lpstr>Calibri</vt:lpstr>
      <vt:lpstr>Calibri Light</vt:lpstr>
      <vt:lpstr>David</vt:lpstr>
      <vt:lpstr>Tajawal Medium</vt:lpstr>
      <vt:lpstr>Wingdings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10 Myths of E-Commerce</vt:lpstr>
      <vt:lpstr>PowerPoint Presentation</vt:lpstr>
      <vt:lpstr>10 Myths of E-Commerce</vt:lpstr>
      <vt:lpstr>PowerPoint Presentation</vt:lpstr>
      <vt:lpstr>PowerPoint Presentation</vt:lpstr>
      <vt:lpstr>10 Myths of E-Commerce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Reasons for Abandoning Online Shopping Carts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Strategies for E-Success</vt:lpstr>
      <vt:lpstr>PowerPoint Presentation</vt:lpstr>
      <vt:lpstr>PowerPoint Presentation</vt:lpstr>
      <vt:lpstr>PowerPoint Presentation</vt:lpstr>
      <vt:lpstr>Designing a Killer Web Site</vt:lpstr>
      <vt:lpstr>PowerPoint Presentation</vt:lpstr>
      <vt:lpstr>Factors That Web Shoppers Say Are Most Important</vt:lpstr>
      <vt:lpstr>PowerPoint Presentation</vt:lpstr>
      <vt:lpstr>PowerPoint Presentation</vt:lpstr>
      <vt:lpstr>PowerPoint Presentation</vt:lpstr>
      <vt:lpstr>PowerPoint Presentation</vt:lpstr>
      <vt:lpstr>The Purchase Funnel</vt:lpstr>
      <vt:lpstr>Tracking Web Results</vt:lpstr>
      <vt:lpstr>PowerPoint Presentation</vt:lpstr>
      <vt:lpstr>PowerPoint Presentation</vt:lpstr>
      <vt:lpstr>Conclusion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B1418</cp:lastModifiedBy>
  <cp:revision>155</cp:revision>
  <dcterms:created xsi:type="dcterms:W3CDTF">2021-08-03T13:03:26Z</dcterms:created>
  <dcterms:modified xsi:type="dcterms:W3CDTF">2023-03-15T18:04:40Z</dcterms:modified>
</cp:coreProperties>
</file>