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5.xml" ContentType="application/vnd.openxmlformats-officedocument.presentationml.notesSlide+xml"/>
  <Override PartName="/ppt/notesSlides/notesSlide34.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18.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ustom.xml" ContentType="application/vnd.openxmlformats-officedocument.custom-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4"/>
  </p:notesMasterIdLst>
  <p:sldIdLst>
    <p:sldId id="480" r:id="rId2"/>
    <p:sldId id="303" r:id="rId3"/>
    <p:sldId id="486" r:id="rId4"/>
    <p:sldId id="487" r:id="rId5"/>
    <p:sldId id="488" r:id="rId6"/>
    <p:sldId id="258" r:id="rId7"/>
    <p:sldId id="259" r:id="rId8"/>
    <p:sldId id="264" r:id="rId9"/>
    <p:sldId id="265" r:id="rId10"/>
    <p:sldId id="366" r:id="rId11"/>
    <p:sldId id="267" r:id="rId12"/>
    <p:sldId id="268" r:id="rId13"/>
    <p:sldId id="266" r:id="rId14"/>
    <p:sldId id="261" r:id="rId15"/>
    <p:sldId id="345" r:id="rId16"/>
    <p:sldId id="262" r:id="rId17"/>
    <p:sldId id="263" r:id="rId18"/>
    <p:sldId id="270" r:id="rId19"/>
    <p:sldId id="278" r:id="rId20"/>
    <p:sldId id="280" r:id="rId21"/>
    <p:sldId id="287" r:id="rId22"/>
    <p:sldId id="347" r:id="rId23"/>
    <p:sldId id="348" r:id="rId24"/>
    <p:sldId id="364" r:id="rId25"/>
    <p:sldId id="365" r:id="rId26"/>
    <p:sldId id="489" r:id="rId27"/>
    <p:sldId id="350" r:id="rId28"/>
    <p:sldId id="354" r:id="rId29"/>
    <p:sldId id="355" r:id="rId30"/>
    <p:sldId id="356" r:id="rId31"/>
    <p:sldId id="357" r:id="rId32"/>
    <p:sldId id="358" r:id="rId33"/>
    <p:sldId id="360" r:id="rId34"/>
    <p:sldId id="361" r:id="rId35"/>
    <p:sldId id="312" r:id="rId36"/>
    <p:sldId id="317" r:id="rId37"/>
    <p:sldId id="322" r:id="rId38"/>
    <p:sldId id="326" r:id="rId39"/>
    <p:sldId id="327" r:id="rId40"/>
    <p:sldId id="328" r:id="rId41"/>
    <p:sldId id="332"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86"/>
            <p14:sldId id="487"/>
            <p14:sldId id="488"/>
            <p14:sldId id="258"/>
            <p14:sldId id="259"/>
            <p14:sldId id="264"/>
            <p14:sldId id="265"/>
            <p14:sldId id="366"/>
            <p14:sldId id="267"/>
            <p14:sldId id="268"/>
            <p14:sldId id="266"/>
            <p14:sldId id="261"/>
            <p14:sldId id="345"/>
            <p14:sldId id="262"/>
            <p14:sldId id="263"/>
            <p14:sldId id="270"/>
            <p14:sldId id="278"/>
            <p14:sldId id="280"/>
            <p14:sldId id="287"/>
            <p14:sldId id="347"/>
            <p14:sldId id="348"/>
            <p14:sldId id="364"/>
            <p14:sldId id="365"/>
            <p14:sldId id="489"/>
            <p14:sldId id="350"/>
            <p14:sldId id="354"/>
            <p14:sldId id="355"/>
            <p14:sldId id="356"/>
            <p14:sldId id="357"/>
            <p14:sldId id="358"/>
            <p14:sldId id="360"/>
            <p14:sldId id="361"/>
            <p14:sldId id="312"/>
            <p14:sldId id="317"/>
            <p14:sldId id="322"/>
            <p14:sldId id="326"/>
            <p14:sldId id="327"/>
            <p14:sldId id="328"/>
            <p14:sldId id="33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000000"/>
    <a:srgbClr val="669BBC"/>
    <a:srgbClr val="2D3956"/>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00" autoAdjust="0"/>
    <p:restoredTop sz="84731" autoAdjust="0"/>
  </p:normalViewPr>
  <p:slideViewPr>
    <p:cSldViewPr snapToGrid="0">
      <p:cViewPr varScale="1">
        <p:scale>
          <a:sx n="74" d="100"/>
          <a:sy n="74" d="100"/>
        </p:scale>
        <p:origin x="797" y="84"/>
      </p:cViewPr>
      <p:guideLst/>
    </p:cSldViewPr>
  </p:slideViewPr>
  <p:notesTextViewPr>
    <p:cViewPr>
      <p:scale>
        <a:sx n="100" d="100"/>
        <a:sy n="100" d="100"/>
      </p:scale>
      <p:origin x="0" y="-4195"/>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dirty="0"/>
              <a:t>### مقدمة مفصلة عن التنقيب عن البيانات (</a:t>
            </a:r>
            <a:r>
              <a:rPr lang="en-US" dirty="0"/>
              <a:t>Data Mining)</a:t>
            </a:r>
          </a:p>
          <a:p>
            <a:pPr algn="r" rtl="1"/>
            <a:endParaRPr lang="en-US" dirty="0"/>
          </a:p>
          <a:p>
            <a:pPr algn="r" rtl="1"/>
            <a:r>
              <a:rPr lang="ar-EG" dirty="0"/>
              <a:t>التنقيب عن البيانات هو مجال مهم جداً في علم الحاسبات وبيستخدم تقنيات متقدمة لاستخراج المعلومات والمعرفة من كميات ضخمة من البيانات. ببساطة، التنقيب عن البيانات بيساعدنا نحول البيانات الكبيرة اللي مش بنفهمها بسهولة لمعلومات مفيدة تساعدنا في اتخاذ قرارات أحسن.</a:t>
            </a:r>
          </a:p>
          <a:p>
            <a:pPr algn="r" rtl="1"/>
            <a:endParaRPr lang="ar-EG" dirty="0"/>
          </a:p>
          <a:p>
            <a:pPr algn="r" rtl="1"/>
            <a:r>
              <a:rPr lang="ar-EG" dirty="0"/>
              <a:t>#### إيه هو التنقيب عن البيانات؟</a:t>
            </a:r>
          </a:p>
          <a:p>
            <a:pPr algn="r" rtl="1"/>
            <a:endParaRPr lang="ar-EG" dirty="0"/>
          </a:p>
          <a:p>
            <a:pPr algn="r" rtl="1"/>
            <a:r>
              <a:rPr lang="ar-EG" dirty="0"/>
              <a:t>التنقيب عن البيانات هو عملية تحليل كميات كبيرة من البيانات عشان نكتشف أنماط، علاقات، واتجاهات جديدة. الهدف منه هو استخراج معلومات مفيدة من البيانات دي عشان نقدر نستخدمها في حاجات زي تحسين الأعمال، تطوير المنتجات، أو حتى فهم سلوك العملاء.</a:t>
            </a:r>
          </a:p>
          <a:p>
            <a:pPr algn="r" rtl="1"/>
            <a:endParaRPr lang="ar-EG" dirty="0"/>
          </a:p>
          <a:p>
            <a:pPr algn="r" rtl="1"/>
            <a:r>
              <a:rPr lang="ar-EG" dirty="0"/>
              <a:t>#### مراحل التنقيب عن البيانات:</a:t>
            </a:r>
          </a:p>
          <a:p>
            <a:pPr algn="r" rtl="1"/>
            <a:endParaRPr lang="ar-EG" dirty="0"/>
          </a:p>
          <a:p>
            <a:pPr algn="r" rtl="1"/>
            <a:r>
              <a:rPr lang="ar-EG" dirty="0"/>
              <a:t>1. **جمع البيانات (</a:t>
            </a:r>
            <a:r>
              <a:rPr lang="en-US" dirty="0"/>
              <a:t>Data Collection):**</a:t>
            </a:r>
          </a:p>
          <a:p>
            <a:pPr algn="r" rtl="1"/>
            <a:r>
              <a:rPr lang="en-US" dirty="0"/>
              <a:t>   - </a:t>
            </a:r>
            <a:r>
              <a:rPr lang="ar-EG" dirty="0"/>
              <a:t>أول خطوة هي تجميع البيانات اللي هنعمل عليها التحليل. البيانات دي ممكن تكون بيانات مبيعات، بيانات العملاء، أو حتى بيانات من السوشيال ميديا.</a:t>
            </a:r>
          </a:p>
          <a:p>
            <a:pPr algn="r" rtl="1"/>
            <a:endParaRPr lang="ar-EG" dirty="0"/>
          </a:p>
          <a:p>
            <a:pPr algn="r" rtl="1"/>
            <a:r>
              <a:rPr lang="ar-EG" dirty="0"/>
              <a:t>2. **تنظيف البيانات (</a:t>
            </a:r>
            <a:r>
              <a:rPr lang="en-US" dirty="0"/>
              <a:t>Data Cleaning):**</a:t>
            </a:r>
          </a:p>
          <a:p>
            <a:pPr algn="r" rtl="1"/>
            <a:r>
              <a:rPr lang="en-US" dirty="0"/>
              <a:t>   - </a:t>
            </a:r>
            <a:r>
              <a:rPr lang="ar-EG" dirty="0"/>
              <a:t>بعد ما نجمع البيانات، لازم ننظفها. يعني نشيل الأخطاء، القيم الناقصة، أو البيانات المكررة عشان نضمن إن البيانات اللي هنحللها تكون صحيحة ودقيقة.</a:t>
            </a:r>
          </a:p>
          <a:p>
            <a:pPr algn="r" rtl="1"/>
            <a:endParaRPr lang="ar-EG" dirty="0"/>
          </a:p>
          <a:p>
            <a:pPr algn="r" rtl="1"/>
            <a:r>
              <a:rPr lang="ar-EG" dirty="0"/>
              <a:t>3. **تحضير البيانات (</a:t>
            </a:r>
            <a:r>
              <a:rPr lang="en-US" dirty="0"/>
              <a:t>Data Preparation):**</a:t>
            </a:r>
          </a:p>
          <a:p>
            <a:pPr algn="r" rtl="1"/>
            <a:r>
              <a:rPr lang="en-US" dirty="0"/>
              <a:t>   - </a:t>
            </a:r>
            <a:r>
              <a:rPr lang="ar-EG" dirty="0"/>
              <a:t>بنجهز البيانات للتحليل عن طريق تحويلها لصيغة مناسبة. ممكن يكون فيه حاجة لتحويل البيانات من نصوص لأرقام، أو حتى تقسيمها لفئات.</a:t>
            </a:r>
          </a:p>
          <a:p>
            <a:pPr algn="r" rtl="1"/>
            <a:endParaRPr lang="ar-EG" dirty="0"/>
          </a:p>
          <a:p>
            <a:pPr algn="r" rtl="1"/>
            <a:r>
              <a:rPr lang="ar-EG" dirty="0"/>
              <a:t>4. **تحليل البيانات (</a:t>
            </a:r>
            <a:r>
              <a:rPr lang="en-US" dirty="0"/>
              <a:t>Data Analysis):**</a:t>
            </a:r>
          </a:p>
          <a:p>
            <a:pPr algn="r" rtl="1"/>
            <a:r>
              <a:rPr lang="en-US" dirty="0"/>
              <a:t>   - </a:t>
            </a:r>
            <a:r>
              <a:rPr lang="ar-EG" dirty="0"/>
              <a:t>دي الخطوة اللي بنستخدم فيها تقنيات التحليل المختلفة زي الخوارزميات، الإحصاءات، والنماذج الرياضية عشان نكتشف الأنماط والعلاقات.</a:t>
            </a:r>
          </a:p>
          <a:p>
            <a:pPr algn="r" rtl="1"/>
            <a:endParaRPr lang="ar-EG" dirty="0"/>
          </a:p>
          <a:p>
            <a:pPr algn="r" rtl="1"/>
            <a:r>
              <a:rPr lang="ar-EG" dirty="0"/>
              <a:t>5. **تفسير النتائج (</a:t>
            </a:r>
            <a:r>
              <a:rPr lang="en-US" dirty="0"/>
              <a:t>Interpreting Results):**</a:t>
            </a:r>
          </a:p>
          <a:p>
            <a:pPr algn="r" rtl="1"/>
            <a:r>
              <a:rPr lang="en-US" dirty="0"/>
              <a:t>   - </a:t>
            </a:r>
            <a:r>
              <a:rPr lang="ar-EG" dirty="0"/>
              <a:t>بعد ما نحلل البيانات ونستخرج النتائج، لازم نفسرها ونفهمها عشان نقدر نستخدمها في اتخاذ القرارات.</a:t>
            </a:r>
          </a:p>
          <a:p>
            <a:pPr algn="r" rtl="1"/>
            <a:endParaRPr lang="ar-EG" dirty="0"/>
          </a:p>
          <a:p>
            <a:pPr algn="r" rtl="1"/>
            <a:r>
              <a:rPr lang="ar-EG" dirty="0"/>
              <a:t>6. **عرض النتائج (</a:t>
            </a:r>
            <a:r>
              <a:rPr lang="en-US" dirty="0"/>
              <a:t>Presenting Results):**</a:t>
            </a:r>
          </a:p>
          <a:p>
            <a:pPr algn="r" rtl="1"/>
            <a:r>
              <a:rPr lang="en-US" dirty="0"/>
              <a:t>   - </a:t>
            </a:r>
            <a:r>
              <a:rPr lang="ar-EG" dirty="0"/>
              <a:t>بنعرض النتائج في شكل تقارير، جداول، أو حتى رسوم بيانية عشان نوضح النتائج للي مهتمين بيها زي المديرين أو العملاء.</a:t>
            </a:r>
          </a:p>
          <a:p>
            <a:pPr algn="r" rtl="1"/>
            <a:endParaRPr lang="ar-EG" dirty="0"/>
          </a:p>
          <a:p>
            <a:pPr algn="r" rtl="1"/>
            <a:r>
              <a:rPr lang="ar-EG" dirty="0"/>
              <a:t>#### إيه الفوائد بتاعة التنقيب عن البيانات؟</a:t>
            </a:r>
          </a:p>
          <a:p>
            <a:pPr algn="r" rtl="1"/>
            <a:endParaRPr lang="ar-EG" dirty="0"/>
          </a:p>
          <a:p>
            <a:pPr algn="r" rtl="1"/>
            <a:r>
              <a:rPr lang="ar-EG" dirty="0"/>
              <a:t>1. **تحسين الأعمال (</a:t>
            </a:r>
            <a:r>
              <a:rPr lang="en-US" dirty="0"/>
              <a:t>Business Improvement):**</a:t>
            </a:r>
          </a:p>
          <a:p>
            <a:pPr algn="r" rtl="1"/>
            <a:r>
              <a:rPr lang="en-US" dirty="0"/>
              <a:t>   - </a:t>
            </a:r>
            <a:r>
              <a:rPr lang="ar-EG" dirty="0"/>
              <a:t>التنقيب عن البيانات بيساعد الشركات إنها تفهم سلوك العملاء وتوقعاتهم، وده بيساعدهم في تحسين المنتجات والخدمات اللي بيقدموها.</a:t>
            </a:r>
          </a:p>
          <a:p>
            <a:pPr algn="r" rtl="1"/>
            <a:endParaRPr lang="ar-EG" dirty="0"/>
          </a:p>
          <a:p>
            <a:pPr algn="r" rtl="1"/>
            <a:r>
              <a:rPr lang="ar-EG" dirty="0"/>
              <a:t>2. **اكتشاف الفرص الجديدة (</a:t>
            </a:r>
            <a:r>
              <a:rPr lang="en-US" dirty="0"/>
              <a:t>Discovering New Opportunities):**</a:t>
            </a:r>
          </a:p>
          <a:p>
            <a:pPr algn="r" rtl="1"/>
            <a:r>
              <a:rPr lang="en-US" dirty="0"/>
              <a:t>   - </a:t>
            </a:r>
            <a:r>
              <a:rPr lang="ar-EG" dirty="0"/>
              <a:t>من خلال تحليل البيانات، الشركات ممكن تكتشف فرص جديدة للنمو والتوسع.</a:t>
            </a:r>
          </a:p>
          <a:p>
            <a:pPr algn="r" rtl="1"/>
            <a:endParaRPr lang="ar-EG" dirty="0"/>
          </a:p>
          <a:p>
            <a:pPr algn="r" rtl="1"/>
            <a:r>
              <a:rPr lang="ar-EG" dirty="0"/>
              <a:t>3. **تقليل التكاليف (</a:t>
            </a:r>
            <a:r>
              <a:rPr lang="en-US" dirty="0"/>
              <a:t>Reducing Costs):**</a:t>
            </a:r>
          </a:p>
          <a:p>
            <a:pPr algn="r" rtl="1"/>
            <a:r>
              <a:rPr lang="en-US" dirty="0"/>
              <a:t>   - </a:t>
            </a:r>
            <a:r>
              <a:rPr lang="ar-EG" dirty="0"/>
              <a:t>التنقيب عن البيانات بيساعد الشركات إنها تحدد المجالات اللي ممكن يوفروا فيها ويقللوا التكاليف.</a:t>
            </a:r>
          </a:p>
          <a:p>
            <a:pPr algn="r" rtl="1"/>
            <a:endParaRPr lang="ar-EG" dirty="0"/>
          </a:p>
          <a:p>
            <a:pPr algn="r" rtl="1"/>
            <a:r>
              <a:rPr lang="ar-EG" dirty="0"/>
              <a:t>4. **اتخاذ قرارات مبنية على البيانات (</a:t>
            </a:r>
            <a:r>
              <a:rPr lang="en-US" dirty="0"/>
              <a:t>Data-Driven Decision Making):**</a:t>
            </a:r>
          </a:p>
          <a:p>
            <a:pPr algn="r" rtl="1"/>
            <a:r>
              <a:rPr lang="en-US" dirty="0"/>
              <a:t>   - </a:t>
            </a:r>
            <a:r>
              <a:rPr lang="ar-EG" dirty="0"/>
              <a:t>بيساعد المديرين في اتخاذ قرارات مبنية على حقائق وأرقام مش على تخمينات.</a:t>
            </a:r>
          </a:p>
          <a:p>
            <a:pPr algn="r" rtl="1"/>
            <a:endParaRPr lang="ar-EG" dirty="0"/>
          </a:p>
          <a:p>
            <a:pPr algn="r" rtl="1"/>
            <a:r>
              <a:rPr lang="ar-EG" dirty="0"/>
              <a:t>#### مثال على التنقيب عن البيانات:</a:t>
            </a:r>
          </a:p>
          <a:p>
            <a:pPr algn="r" rtl="1"/>
            <a:endParaRPr lang="ar-EG" dirty="0"/>
          </a:p>
          <a:p>
            <a:pPr algn="r" rtl="1"/>
            <a:r>
              <a:rPr lang="ar-EG" dirty="0"/>
              <a:t>تخيل إنك عندك سوبر ماركت كبير وعايز تعرف إيه المنتجات اللي الناس بتشتريها مع بعض عشان تقدر تعرضها جنب بعض وتزود المبيعات. من خلال التنقيب عن البيانات، ممكن تحلل بيانات المبيعات وتكتشف إن الناس اللي بتشتري اللبن عادة بيشتروا الخبز كمان. بالتالي، ممكن تعرض اللبن والخبز جنب بعض عشان تشجع الناس على شراء الاتنين مع بعض.</a:t>
            </a:r>
          </a:p>
          <a:p>
            <a:pPr algn="r" rtl="1"/>
            <a:endParaRPr lang="ar-EG" dirty="0"/>
          </a:p>
          <a:p>
            <a:pPr algn="r" rtl="1"/>
            <a:r>
              <a:rPr lang="ar-EG" dirty="0"/>
              <a:t>### الخلاصة:</a:t>
            </a:r>
          </a:p>
          <a:p>
            <a:pPr algn="r" rtl="1"/>
            <a:endParaRPr lang="ar-EG" dirty="0"/>
          </a:p>
          <a:p>
            <a:pPr algn="r" rtl="1"/>
            <a:r>
              <a:rPr lang="ar-EG" dirty="0"/>
              <a:t>التنقيب عن البيانات هو عملية مهمة ومعقدة بتساعدنا نكتشف المعلومات المفيدة من كميات ضخمة من البيانات. من خلال استخدام تقنيات التحليل المتقدمة، بنقدر نحول البيانات الكبيرة اللي مش بنفهمها بسهولة لمعلومات تساعدنا في تحسين الأعمال، اكتشاف الفرص الجديدة، وتقليل التكاليف، وكمان اتخاذ قرارات مبنية على حقائق وأرقام.</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dirty="0"/>
              <a:t>### مقدمة مفصلة عن التنقيب عن البيانات وربطه بتحليل البيانات المالية</a:t>
            </a:r>
          </a:p>
          <a:p>
            <a:pPr algn="r" rtl="1"/>
            <a:endParaRPr lang="ar-EG" dirty="0"/>
          </a:p>
          <a:p>
            <a:pPr algn="r" rtl="1"/>
            <a:r>
              <a:rPr lang="ar-EG" dirty="0"/>
              <a:t>#### الشرح باللهجة المصرية:</a:t>
            </a:r>
          </a:p>
          <a:p>
            <a:pPr algn="r" rtl="1"/>
            <a:endParaRPr lang="ar-EG" dirty="0"/>
          </a:p>
          <a:p>
            <a:pPr algn="r" rtl="1"/>
            <a:r>
              <a:rPr lang="ar-EG" dirty="0"/>
              <a:t>التنقيب عن البيانات (</a:t>
            </a:r>
            <a:r>
              <a:rPr lang="en-US" dirty="0"/>
              <a:t>Data Mining) </a:t>
            </a:r>
            <a:r>
              <a:rPr lang="ar-EG" dirty="0"/>
              <a:t>هو مجال مهم جداً في علم الحاسبات وبيستخدم تقنيات متقدمة لاستخراج المعلومات والمعرفة من كميات ضخمة من البيانات. ببساطة، التنقيب عن البيانات بيساعدنا نحول البيانات الكبيرة اللي مش بنفهمها بسهولة لمعلومات مفيدة تساعدنا في اتخاذ قرارات أحسن. لما نيجي نربط التنقيب عن البيانات بتحليل البيانات المالية، بنلاقي إن المجالين دول بيكملوا بعض بشكل كبير.</a:t>
            </a:r>
          </a:p>
          <a:p>
            <a:pPr algn="r" rtl="1"/>
            <a:endParaRPr lang="ar-EG" dirty="0"/>
          </a:p>
          <a:p>
            <a:pPr algn="r" rtl="1"/>
            <a:r>
              <a:rPr lang="ar-EG" dirty="0"/>
              <a:t>#### إيه هو التنقيب عن البيانات؟</a:t>
            </a:r>
          </a:p>
          <a:p>
            <a:pPr algn="r" rtl="1"/>
            <a:endParaRPr lang="ar-EG" dirty="0"/>
          </a:p>
          <a:p>
            <a:pPr algn="r" rtl="1"/>
            <a:r>
              <a:rPr lang="ar-EG" dirty="0"/>
              <a:t>التنقيب عن البيانات هو عملية تحليل كميات كبيرة من البيانات عشان نكتشف أنماط، علاقات، واتجاهات جديدة. الهدف منه هو استخراج معلومات مفيدة من البيانات دي عشان نقدر نستخدمها في حاجات زي تحسين الأعمال، تطوير المنتجات، أو حتى فهم سلوك العملاء.</a:t>
            </a:r>
          </a:p>
          <a:p>
            <a:pPr algn="r" rtl="1"/>
            <a:endParaRPr lang="ar-EG" dirty="0"/>
          </a:p>
          <a:p>
            <a:pPr algn="r" rtl="1"/>
            <a:r>
              <a:rPr lang="ar-EG" dirty="0"/>
              <a:t>#### إيه هو تحليل البيانات المالية؟</a:t>
            </a:r>
          </a:p>
          <a:p>
            <a:pPr algn="r" rtl="1"/>
            <a:endParaRPr lang="ar-EG" dirty="0"/>
          </a:p>
          <a:p>
            <a:pPr algn="r" rtl="1"/>
            <a:r>
              <a:rPr lang="ar-EG" dirty="0"/>
              <a:t>تحليل البيانات المالية هو عملية استخدام البيانات المالية زي الإيرادات، المصروفات، الأرباح، والتكاليف عشان نقدر نفهم الأداء المالي للشركة. الهدف منه هو مساعدة المديرين والمستثمرين في اتخاذ قرارات مالية مستنيرة.</a:t>
            </a:r>
          </a:p>
          <a:p>
            <a:pPr algn="r" rtl="1"/>
            <a:endParaRPr lang="ar-EG" dirty="0"/>
          </a:p>
          <a:p>
            <a:pPr algn="r" rtl="1"/>
            <a:r>
              <a:rPr lang="ar-EG" dirty="0"/>
              <a:t>#### إزاي التنقيب عن البيانات بيساعد في تحليل البيانات المالية؟</a:t>
            </a:r>
          </a:p>
          <a:p>
            <a:pPr algn="r" rtl="1"/>
            <a:endParaRPr lang="ar-EG" dirty="0"/>
          </a:p>
          <a:p>
            <a:pPr algn="r" rtl="1"/>
            <a:r>
              <a:rPr lang="ar-EG" dirty="0"/>
              <a:t>1. **توقع الأرباح والإيرادات:**</a:t>
            </a:r>
          </a:p>
          <a:p>
            <a:pPr algn="r" rtl="1"/>
            <a:r>
              <a:rPr lang="ar-EG" dirty="0"/>
              <a:t>   - باستخدام تقنيات التنقيب عن البيانات، الشركات بتقدر تحلل البيانات المالية التاريخية وتتوقع الأرباح والإيرادات المستقبلية. ده بيساعد المديرين في وضع خطط مالية مستقبلية أفضل.</a:t>
            </a:r>
          </a:p>
          <a:p>
            <a:pPr algn="r" rtl="1"/>
            <a:r>
              <a:rPr lang="ar-EG" dirty="0"/>
              <a:t>   - **مثال:** شركة ممكن تستخدم بيانات المبيعات السابقة وتطبق عليها نماذج تنبؤية عشان تتوقع الإيرادات في الربع المالي القادم.</a:t>
            </a:r>
          </a:p>
          <a:p>
            <a:pPr algn="r" rtl="1"/>
            <a:endParaRPr lang="ar-EG" dirty="0"/>
          </a:p>
          <a:p>
            <a:pPr algn="r" rtl="1"/>
            <a:r>
              <a:rPr lang="ar-EG" dirty="0"/>
              <a:t>2. **تحليل المخاطر:**</a:t>
            </a:r>
          </a:p>
          <a:p>
            <a:pPr algn="r" rtl="1"/>
            <a:r>
              <a:rPr lang="ar-EG" dirty="0"/>
              <a:t>   - التنقيب عن البيانات بيساعد في تحليل المخاطر المالية من خلال اكتشاف الأنماط والعلاقات بين المتغيرات المختلفة. ده بيساعد الشركات في تقليل المخاطر واتخاذ قرارات مالية أكثر أماناً.</a:t>
            </a:r>
          </a:p>
          <a:p>
            <a:pPr algn="r" rtl="1"/>
            <a:r>
              <a:rPr lang="ar-EG" dirty="0"/>
              <a:t>   - **مثال:** بنك ممكن يحلل بيانات العملاء عشان يكتشف مين العملاء اللي ممكن يتأخروا في سداد القروض، وبكده يقدر يتخذ إجراءات استباقية.</a:t>
            </a:r>
          </a:p>
          <a:p>
            <a:pPr algn="r" rtl="1"/>
            <a:endParaRPr lang="ar-EG" dirty="0"/>
          </a:p>
          <a:p>
            <a:pPr algn="r" rtl="1"/>
            <a:r>
              <a:rPr lang="ar-EG" dirty="0"/>
              <a:t>3. **تحسين إدارة الاستثمارات:**</a:t>
            </a:r>
          </a:p>
          <a:p>
            <a:pPr algn="r" rtl="1"/>
            <a:r>
              <a:rPr lang="ar-EG" dirty="0"/>
              <a:t>   - المستثمرين والشركات بيستخدموا التنقيب عن البيانات لتحليل الأسواق المالية وتحديد الفرص الاستثمارية الواعدة.</a:t>
            </a:r>
          </a:p>
          <a:p>
            <a:pPr algn="r" rtl="1"/>
            <a:r>
              <a:rPr lang="ar-EG" dirty="0"/>
              <a:t>   - **مثال:** صندوق استثماري ممكن يحلل بيانات الأسهم والسندات عشان يحدد أفضل الأصول للاستثمار فيها.</a:t>
            </a:r>
          </a:p>
          <a:p>
            <a:pPr algn="r" rtl="1"/>
            <a:endParaRPr lang="ar-EG" dirty="0"/>
          </a:p>
          <a:p>
            <a:pPr algn="r" rtl="1"/>
            <a:r>
              <a:rPr lang="ar-EG" dirty="0"/>
              <a:t>4. **تحليل التكاليف والمصروفات:**</a:t>
            </a:r>
          </a:p>
          <a:p>
            <a:pPr algn="r" rtl="1"/>
            <a:r>
              <a:rPr lang="ar-EG" dirty="0"/>
              <a:t>   - التنقيب عن البيانات بيساعد في تحليل التكاليف والمصروفات وتحديد المجالات اللي ممكن يتوفر فيها.</a:t>
            </a:r>
          </a:p>
          <a:p>
            <a:pPr algn="r" rtl="1"/>
            <a:r>
              <a:rPr lang="ar-EG" dirty="0"/>
              <a:t>   - **مثال:** شركة تصنيع ممكن تحلل بيانات الإنتاج وتكتشف إيه العمليات اللي بتكلفها كتير وتحتاج لتحسين.</a:t>
            </a:r>
          </a:p>
          <a:p>
            <a:pPr algn="r" rtl="1"/>
            <a:endParaRPr lang="ar-EG" dirty="0"/>
          </a:p>
          <a:p>
            <a:pPr algn="r" rtl="1"/>
            <a:r>
              <a:rPr lang="ar-EG" dirty="0"/>
              <a:t>5. **اكتشاف الاحتيال المالي:**</a:t>
            </a:r>
          </a:p>
          <a:p>
            <a:pPr algn="r" rtl="1"/>
            <a:r>
              <a:rPr lang="ar-EG" dirty="0"/>
              <a:t>   - من خلال تحليل البيانات المالية باستخدام تقنيات التنقيب عن البيانات، الشركات والبنوك بتقدر تكتشف أي أنشطة غير عادية أو احتيالية بسرعة.</a:t>
            </a:r>
          </a:p>
          <a:p>
            <a:pPr algn="r" rtl="1"/>
            <a:r>
              <a:rPr lang="ar-EG" dirty="0"/>
              <a:t>   - **مثال:** بنك ممكن يحلل بيانات المعاملات ويكتشف إذا كان فيه عمليات احتيال على بطاقات الائتمان.</a:t>
            </a:r>
          </a:p>
          <a:p>
            <a:pPr algn="r" rtl="1"/>
            <a:endParaRPr lang="ar-EG" dirty="0"/>
          </a:p>
          <a:p>
            <a:pPr algn="r" rtl="1"/>
            <a:r>
              <a:rPr lang="ar-EG" dirty="0"/>
              <a:t>### الخلاصة:</a:t>
            </a:r>
          </a:p>
          <a:p>
            <a:pPr algn="r" rtl="1"/>
            <a:endParaRPr lang="ar-EG" dirty="0"/>
          </a:p>
          <a:p>
            <a:pPr algn="r" rtl="1"/>
            <a:r>
              <a:rPr lang="ar-EG" dirty="0"/>
              <a:t>التنقيب عن البيانات وتحليل البيانات المالية هما مجالين مهمين بيتكاملوا مع بعض بشكل كبير. التنقيب عن البيانات بيساعد في استخراج المعلومات المفيدة من كميات ضخمة من البيانات، وده بيساعد في تحسين عملية تحليل البيانات المالية واتخاذ قرارات مالية مستنيرة. باستخدام تقنيات التنقيب عن البيانات، الشركات بتقدر تتوقع الأرباح، تحلل المخاطر، تحسن إدارة الاستثمارات، تحلل التكاليف، وتكتشف الاحتيال المالي. </a:t>
            </a:r>
            <a:r>
              <a:rPr lang="ar-EG"/>
              <a:t>كل ده بيساهم في تحسين الأداء المالي للشركات وزيادة فرص النجاح في السوق.</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707622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8859090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7185072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a:extLst>
              <a:ext uri="{FF2B5EF4-FFF2-40B4-BE49-F238E27FC236}">
                <a16:creationId xmlns:a16="http://schemas.microsoft.com/office/drawing/2014/main" id="{A9793F58-9B31-3D48-E129-55ECBE45E08A}"/>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773C4678-E227-488E-AAA5-D9FFF3B93E30}" type="slidenum">
              <a:rPr lang="en-US" altLang="en-US" sz="1200"/>
              <a:pPr/>
              <a:t>6</a:t>
            </a:fld>
            <a:endParaRPr lang="en-US" altLang="en-US" sz="1200"/>
          </a:p>
        </p:txBody>
      </p:sp>
      <p:sp>
        <p:nvSpPr>
          <p:cNvPr id="18435" name="Rectangle 2">
            <a:extLst>
              <a:ext uri="{FF2B5EF4-FFF2-40B4-BE49-F238E27FC236}">
                <a16:creationId xmlns:a16="http://schemas.microsoft.com/office/drawing/2014/main" id="{90F3A1D8-BD44-543F-D3E8-8E1C0A6A89A8}"/>
              </a:ext>
            </a:extLst>
          </p:cNvPr>
          <p:cNvSpPr>
            <a:spLocks noGrp="1" noRot="1" noChangeAspect="1" noChangeArrowheads="1" noTextEdit="1"/>
          </p:cNvSpPr>
          <p:nvPr>
            <p:ph type="sldImg"/>
          </p:nvPr>
        </p:nvSpPr>
        <p:spPr>
          <a:ln/>
        </p:spPr>
      </p:sp>
      <p:sp>
        <p:nvSpPr>
          <p:cNvPr id="18436" name="Rectangle 3">
            <a:extLst>
              <a:ext uri="{FF2B5EF4-FFF2-40B4-BE49-F238E27FC236}">
                <a16:creationId xmlns:a16="http://schemas.microsoft.com/office/drawing/2014/main" id="{BBEFD19F-C41B-5F05-8F62-A19C20309BD7}"/>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r" rtl="1" eaLnBrk="1" hangingPunct="1"/>
            <a:endParaRPr lang="en-US" alt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a:extLst>
              <a:ext uri="{FF2B5EF4-FFF2-40B4-BE49-F238E27FC236}">
                <a16:creationId xmlns:a16="http://schemas.microsoft.com/office/drawing/2014/main" id="{6AC10EDA-CEE2-428C-1BFA-BEBA53ABE99C}"/>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98C74587-5EB6-45C0-B4AB-A10C2E3EC099}" type="slidenum">
              <a:rPr lang="en-US" altLang="en-US" sz="1200"/>
              <a:pPr/>
              <a:t>7</a:t>
            </a:fld>
            <a:endParaRPr lang="en-US" altLang="en-US" sz="1200"/>
          </a:p>
        </p:txBody>
      </p:sp>
      <p:sp>
        <p:nvSpPr>
          <p:cNvPr id="20483" name="Rectangle 2">
            <a:extLst>
              <a:ext uri="{FF2B5EF4-FFF2-40B4-BE49-F238E27FC236}">
                <a16:creationId xmlns:a16="http://schemas.microsoft.com/office/drawing/2014/main" id="{E16098CF-9100-2304-A712-795A83496E37}"/>
              </a:ext>
            </a:extLst>
          </p:cNvPr>
          <p:cNvSpPr>
            <a:spLocks noGrp="1" noRot="1" noChangeAspect="1" noChangeArrowheads="1" noTextEdit="1"/>
          </p:cNvSpPr>
          <p:nvPr>
            <p:ph type="sldImg"/>
          </p:nvPr>
        </p:nvSpPr>
        <p:spPr>
          <a:ln/>
        </p:spPr>
      </p:sp>
      <p:sp>
        <p:nvSpPr>
          <p:cNvPr id="20484" name="Rectangle 3">
            <a:extLst>
              <a:ext uri="{FF2B5EF4-FFF2-40B4-BE49-F238E27FC236}">
                <a16:creationId xmlns:a16="http://schemas.microsoft.com/office/drawing/2014/main" id="{D423104D-6770-4FE5-EE46-0734D3EB4EF4}"/>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r" rtl="1" eaLnBrk="1" hangingPunct="1"/>
            <a:endParaRPr lang="en-US" alt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a:extLst>
              <a:ext uri="{FF2B5EF4-FFF2-40B4-BE49-F238E27FC236}">
                <a16:creationId xmlns:a16="http://schemas.microsoft.com/office/drawing/2014/main" id="{4C04D70F-132A-198D-AC6C-DD98B402733F}"/>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04F75852-027A-4CF5-ACA3-C609C7943B34}" type="slidenum">
              <a:rPr lang="en-US" altLang="en-US" sz="1200"/>
              <a:pPr/>
              <a:t>8</a:t>
            </a:fld>
            <a:endParaRPr lang="en-US" altLang="en-US" sz="1200"/>
          </a:p>
        </p:txBody>
      </p:sp>
      <p:sp>
        <p:nvSpPr>
          <p:cNvPr id="22531" name="Rectangle 2">
            <a:extLst>
              <a:ext uri="{FF2B5EF4-FFF2-40B4-BE49-F238E27FC236}">
                <a16:creationId xmlns:a16="http://schemas.microsoft.com/office/drawing/2014/main" id="{073C1DBF-E98E-526C-B922-AA1024152831}"/>
              </a:ext>
            </a:extLst>
          </p:cNvPr>
          <p:cNvSpPr>
            <a:spLocks noGrp="1" noRot="1" noChangeAspect="1" noChangeArrowheads="1" noTextEdit="1"/>
          </p:cNvSpPr>
          <p:nvPr>
            <p:ph type="sldImg"/>
          </p:nvPr>
        </p:nvSpPr>
        <p:spPr>
          <a:ln/>
        </p:spPr>
      </p:sp>
      <p:sp>
        <p:nvSpPr>
          <p:cNvPr id="22532" name="Rectangle 3">
            <a:extLst>
              <a:ext uri="{FF2B5EF4-FFF2-40B4-BE49-F238E27FC236}">
                <a16:creationId xmlns:a16="http://schemas.microsoft.com/office/drawing/2014/main" id="{9D3F207A-DE02-E60E-F867-B0130EA1F54E}"/>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r" rtl="1" eaLnBrk="1" hangingPunct="1"/>
            <a:endParaRPr lang="en-US" alt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a:extLst>
              <a:ext uri="{FF2B5EF4-FFF2-40B4-BE49-F238E27FC236}">
                <a16:creationId xmlns:a16="http://schemas.microsoft.com/office/drawing/2014/main" id="{D4D3963C-03D9-B004-8E0E-1EFED3B8E374}"/>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3462F665-3936-4AE1-A4CE-0CD5C543C7BB}" type="slidenum">
              <a:rPr lang="en-US" altLang="en-US" sz="1200"/>
              <a:pPr/>
              <a:t>9</a:t>
            </a:fld>
            <a:endParaRPr lang="en-US" altLang="en-US" sz="1200"/>
          </a:p>
        </p:txBody>
      </p:sp>
      <p:sp>
        <p:nvSpPr>
          <p:cNvPr id="24579" name="Rectangle 2">
            <a:extLst>
              <a:ext uri="{FF2B5EF4-FFF2-40B4-BE49-F238E27FC236}">
                <a16:creationId xmlns:a16="http://schemas.microsoft.com/office/drawing/2014/main" id="{334D6CD2-1BDA-C189-754A-709BF91D5839}"/>
              </a:ext>
            </a:extLst>
          </p:cNvPr>
          <p:cNvSpPr>
            <a:spLocks noGrp="1" noRot="1" noChangeAspect="1" noChangeArrowheads="1" noTextEdit="1"/>
          </p:cNvSpPr>
          <p:nvPr>
            <p:ph type="sldImg"/>
          </p:nvPr>
        </p:nvSpPr>
        <p:spPr>
          <a:ln/>
        </p:spPr>
      </p:sp>
      <p:sp>
        <p:nvSpPr>
          <p:cNvPr id="24580" name="Rectangle 3">
            <a:extLst>
              <a:ext uri="{FF2B5EF4-FFF2-40B4-BE49-F238E27FC236}">
                <a16:creationId xmlns:a16="http://schemas.microsoft.com/office/drawing/2014/main" id="{314BBF5C-21C6-D86E-B713-CBA32C6571D5}"/>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r" rtl="1" eaLnBrk="1" hangingPunct="1"/>
            <a:endParaRPr lang="en-US" alt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a:extLst>
              <a:ext uri="{FF2B5EF4-FFF2-40B4-BE49-F238E27FC236}">
                <a16:creationId xmlns:a16="http://schemas.microsoft.com/office/drawing/2014/main" id="{E1AC8F5B-5BB9-DCF4-8C63-FE442BF4D0FD}"/>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4DEEE0BF-F47B-4427-ACAA-CC2B761FB23A}" type="slidenum">
              <a:rPr lang="en-US" altLang="en-US" sz="1200"/>
              <a:pPr/>
              <a:t>10</a:t>
            </a:fld>
            <a:endParaRPr lang="en-US" altLang="en-US" sz="1200"/>
          </a:p>
        </p:txBody>
      </p:sp>
      <p:sp>
        <p:nvSpPr>
          <p:cNvPr id="26627" name="Rectangle 2">
            <a:extLst>
              <a:ext uri="{FF2B5EF4-FFF2-40B4-BE49-F238E27FC236}">
                <a16:creationId xmlns:a16="http://schemas.microsoft.com/office/drawing/2014/main" id="{9EE1AB36-3D32-72BE-93EE-A77C9809CFC1}"/>
              </a:ext>
            </a:extLst>
          </p:cNvPr>
          <p:cNvSpPr>
            <a:spLocks noGrp="1" noRot="1" noChangeAspect="1" noChangeArrowheads="1" noTextEdit="1"/>
          </p:cNvSpPr>
          <p:nvPr>
            <p:ph type="sldImg"/>
          </p:nvPr>
        </p:nvSpPr>
        <p:spPr>
          <a:xfrm>
            <a:off x="461963" y="722313"/>
            <a:ext cx="6396037" cy="3598862"/>
          </a:xfrm>
          <a:ln/>
        </p:spPr>
      </p:sp>
      <p:sp>
        <p:nvSpPr>
          <p:cNvPr id="26628" name="Rectangle 3">
            <a:extLst>
              <a:ext uri="{FF2B5EF4-FFF2-40B4-BE49-F238E27FC236}">
                <a16:creationId xmlns:a16="http://schemas.microsoft.com/office/drawing/2014/main" id="{D3B042B0-0D9D-6AAD-9B9C-BE06C7F6ED2B}"/>
              </a:ext>
            </a:extLst>
          </p:cNvPr>
          <p:cNvSpPr>
            <a:spLocks noGrp="1" noChangeArrowheads="1"/>
          </p:cNvSpPr>
          <p:nvPr>
            <p:ph type="body" idx="1"/>
          </p:nvPr>
        </p:nvSpPr>
        <p:spPr>
          <a:xfrm>
            <a:off x="974725" y="4559300"/>
            <a:ext cx="5365750" cy="4319588"/>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5035" tIns="47517" rIns="95035" bIns="47517"/>
          <a:lstStyle/>
          <a:p>
            <a:pPr algn="r" defTabSz="963613" rtl="1" eaLnBrk="1" hangingPunct="1"/>
            <a:endParaRPr lang="en-US" alt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a:extLst>
              <a:ext uri="{FF2B5EF4-FFF2-40B4-BE49-F238E27FC236}">
                <a16:creationId xmlns:a16="http://schemas.microsoft.com/office/drawing/2014/main" id="{E80AE244-2CA5-B2DF-B9BC-C194EFCB3D35}"/>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498801C3-DFF9-4A64-A85A-394AC37AD6CF}" type="slidenum">
              <a:rPr lang="en-US" altLang="en-US" sz="1200"/>
              <a:pPr/>
              <a:t>11</a:t>
            </a:fld>
            <a:endParaRPr lang="en-US" altLang="en-US" sz="1200"/>
          </a:p>
        </p:txBody>
      </p:sp>
      <p:sp>
        <p:nvSpPr>
          <p:cNvPr id="28675" name="Rectangle 2">
            <a:extLst>
              <a:ext uri="{FF2B5EF4-FFF2-40B4-BE49-F238E27FC236}">
                <a16:creationId xmlns:a16="http://schemas.microsoft.com/office/drawing/2014/main" id="{97E8DC9D-CC8E-3BDC-EBA1-3BA77ADD0B53}"/>
              </a:ext>
            </a:extLst>
          </p:cNvPr>
          <p:cNvSpPr>
            <a:spLocks noGrp="1" noRot="1" noChangeAspect="1" noChangeArrowheads="1" noTextEdit="1"/>
          </p:cNvSpPr>
          <p:nvPr>
            <p:ph type="sldImg"/>
          </p:nvPr>
        </p:nvSpPr>
        <p:spPr>
          <a:ln/>
        </p:spPr>
      </p:sp>
      <p:sp>
        <p:nvSpPr>
          <p:cNvPr id="28676" name="Rectangle 3">
            <a:extLst>
              <a:ext uri="{FF2B5EF4-FFF2-40B4-BE49-F238E27FC236}">
                <a16:creationId xmlns:a16="http://schemas.microsoft.com/office/drawing/2014/main" id="{E97C41E3-9854-E0E4-CB2B-63A7E7DE3EE5}"/>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r" rtl="1" eaLnBrk="1" hangingPunct="1"/>
            <a:endParaRPr lang="en-US" alt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a:extLst>
              <a:ext uri="{FF2B5EF4-FFF2-40B4-BE49-F238E27FC236}">
                <a16:creationId xmlns:a16="http://schemas.microsoft.com/office/drawing/2014/main" id="{980C3BAF-95AF-FD57-6595-7727D69B6308}"/>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5EA1D57F-7BEB-494D-9775-878A94B00CF5}" type="slidenum">
              <a:rPr lang="en-US" altLang="en-US" sz="1200"/>
              <a:pPr/>
              <a:t>12</a:t>
            </a:fld>
            <a:endParaRPr lang="en-US" altLang="en-US" sz="1200"/>
          </a:p>
        </p:txBody>
      </p:sp>
      <p:sp>
        <p:nvSpPr>
          <p:cNvPr id="30723" name="Rectangle 2">
            <a:extLst>
              <a:ext uri="{FF2B5EF4-FFF2-40B4-BE49-F238E27FC236}">
                <a16:creationId xmlns:a16="http://schemas.microsoft.com/office/drawing/2014/main" id="{76676BC5-7A20-D243-83B1-AEF1DB44F1E5}"/>
              </a:ext>
            </a:extLst>
          </p:cNvPr>
          <p:cNvSpPr>
            <a:spLocks noGrp="1" noRot="1" noChangeAspect="1" noChangeArrowheads="1" noTextEdit="1"/>
          </p:cNvSpPr>
          <p:nvPr>
            <p:ph type="sldImg"/>
          </p:nvPr>
        </p:nvSpPr>
        <p:spPr>
          <a:ln/>
        </p:spPr>
      </p:sp>
      <p:sp>
        <p:nvSpPr>
          <p:cNvPr id="30724" name="Rectangle 3">
            <a:extLst>
              <a:ext uri="{FF2B5EF4-FFF2-40B4-BE49-F238E27FC236}">
                <a16:creationId xmlns:a16="http://schemas.microsoft.com/office/drawing/2014/main" id="{C5A6B9EA-8988-5597-553C-D07E55F8C540}"/>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a:extLst>
              <a:ext uri="{FF2B5EF4-FFF2-40B4-BE49-F238E27FC236}">
                <a16:creationId xmlns:a16="http://schemas.microsoft.com/office/drawing/2014/main" id="{B3CD76FB-49D4-834A-ABAA-941CAB5906AF}"/>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A0BD1FDD-AE21-48CA-B0F3-9964425984CB}" type="slidenum">
              <a:rPr lang="en-US" altLang="en-US" sz="1200"/>
              <a:pPr/>
              <a:t>13</a:t>
            </a:fld>
            <a:endParaRPr lang="en-US" altLang="en-US" sz="1200"/>
          </a:p>
        </p:txBody>
      </p:sp>
      <p:sp>
        <p:nvSpPr>
          <p:cNvPr id="32771" name="Rectangle 2">
            <a:extLst>
              <a:ext uri="{FF2B5EF4-FFF2-40B4-BE49-F238E27FC236}">
                <a16:creationId xmlns:a16="http://schemas.microsoft.com/office/drawing/2014/main" id="{F35EA23A-8E50-C78E-BD53-EB9C6B167E72}"/>
              </a:ext>
            </a:extLst>
          </p:cNvPr>
          <p:cNvSpPr>
            <a:spLocks noGrp="1" noRot="1" noChangeAspect="1" noChangeArrowheads="1" noTextEdit="1"/>
          </p:cNvSpPr>
          <p:nvPr>
            <p:ph type="sldImg"/>
          </p:nvPr>
        </p:nvSpPr>
        <p:spPr>
          <a:ln/>
        </p:spPr>
      </p:sp>
      <p:sp>
        <p:nvSpPr>
          <p:cNvPr id="32772" name="Rectangle 3">
            <a:extLst>
              <a:ext uri="{FF2B5EF4-FFF2-40B4-BE49-F238E27FC236}">
                <a16:creationId xmlns:a16="http://schemas.microsoft.com/office/drawing/2014/main" id="{33E3863D-F75C-F3BE-D6F2-6F93C80CE8C2}"/>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a:extLst>
              <a:ext uri="{FF2B5EF4-FFF2-40B4-BE49-F238E27FC236}">
                <a16:creationId xmlns:a16="http://schemas.microsoft.com/office/drawing/2014/main" id="{BF3148F7-1F04-0C4D-674C-37336FDA15C4}"/>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67729606-247D-4061-B896-73047FF55705}" type="slidenum">
              <a:rPr lang="en-US" altLang="en-US" sz="1200"/>
              <a:pPr/>
              <a:t>14</a:t>
            </a:fld>
            <a:endParaRPr lang="en-US" altLang="en-US" sz="1200"/>
          </a:p>
        </p:txBody>
      </p:sp>
      <p:sp>
        <p:nvSpPr>
          <p:cNvPr id="34819" name="Rectangle 2">
            <a:extLst>
              <a:ext uri="{FF2B5EF4-FFF2-40B4-BE49-F238E27FC236}">
                <a16:creationId xmlns:a16="http://schemas.microsoft.com/office/drawing/2014/main" id="{01F4CD7B-D20C-A576-F797-47A529713D35}"/>
              </a:ext>
            </a:extLst>
          </p:cNvPr>
          <p:cNvSpPr>
            <a:spLocks noGrp="1" noRot="1" noChangeAspect="1" noChangeArrowheads="1" noTextEdit="1"/>
          </p:cNvSpPr>
          <p:nvPr>
            <p:ph type="sldImg"/>
          </p:nvPr>
        </p:nvSpPr>
        <p:spPr>
          <a:ln/>
        </p:spPr>
      </p:sp>
      <p:sp>
        <p:nvSpPr>
          <p:cNvPr id="34820" name="Rectangle 3">
            <a:extLst>
              <a:ext uri="{FF2B5EF4-FFF2-40B4-BE49-F238E27FC236}">
                <a16:creationId xmlns:a16="http://schemas.microsoft.com/office/drawing/2014/main" id="{42E065DA-E389-4008-7DD3-C8F8E582F95D}"/>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a:extLst>
              <a:ext uri="{FF2B5EF4-FFF2-40B4-BE49-F238E27FC236}">
                <a16:creationId xmlns:a16="http://schemas.microsoft.com/office/drawing/2014/main" id="{416D900B-5293-CFAC-4BE6-7104534DE229}"/>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EB7E5545-CAB3-43A9-8A7D-984EE0EA613B}" type="slidenum">
              <a:rPr lang="en-US" altLang="en-US" sz="1200"/>
              <a:pPr/>
              <a:t>15</a:t>
            </a:fld>
            <a:endParaRPr lang="en-US" altLang="en-US" sz="1200"/>
          </a:p>
        </p:txBody>
      </p:sp>
      <p:sp>
        <p:nvSpPr>
          <p:cNvPr id="36867" name="Rectangle 2">
            <a:extLst>
              <a:ext uri="{FF2B5EF4-FFF2-40B4-BE49-F238E27FC236}">
                <a16:creationId xmlns:a16="http://schemas.microsoft.com/office/drawing/2014/main" id="{70C7C9EE-0720-A745-A5E3-15BE52633A66}"/>
              </a:ext>
            </a:extLst>
          </p:cNvPr>
          <p:cNvSpPr>
            <a:spLocks noGrp="1" noRot="1" noChangeAspect="1" noChangeArrowheads="1" noTextEdit="1"/>
          </p:cNvSpPr>
          <p:nvPr>
            <p:ph type="sldImg"/>
          </p:nvPr>
        </p:nvSpPr>
        <p:spPr>
          <a:xfrm>
            <a:off x="461963" y="722313"/>
            <a:ext cx="6396037" cy="3598862"/>
          </a:xfrm>
          <a:ln/>
        </p:spPr>
      </p:sp>
      <p:sp>
        <p:nvSpPr>
          <p:cNvPr id="36868" name="Rectangle 3">
            <a:extLst>
              <a:ext uri="{FF2B5EF4-FFF2-40B4-BE49-F238E27FC236}">
                <a16:creationId xmlns:a16="http://schemas.microsoft.com/office/drawing/2014/main" id="{A5C2BE7A-E254-205A-F673-7ECF8EB859D1}"/>
              </a:ext>
            </a:extLst>
          </p:cNvPr>
          <p:cNvSpPr>
            <a:spLocks noGrp="1" noChangeArrowheads="1"/>
          </p:cNvSpPr>
          <p:nvPr>
            <p:ph type="body" idx="1"/>
          </p:nvPr>
        </p:nvSpPr>
        <p:spPr>
          <a:xfrm>
            <a:off x="974725" y="4559300"/>
            <a:ext cx="5365750" cy="4319588"/>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5035" tIns="47517" rIns="95035" bIns="47517"/>
          <a:lstStyle/>
          <a:p>
            <a:pPr defTabSz="963613" eaLnBrk="1" hangingPunct="1"/>
            <a:endParaRPr lang="en-US"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a:extLst>
              <a:ext uri="{FF2B5EF4-FFF2-40B4-BE49-F238E27FC236}">
                <a16:creationId xmlns:a16="http://schemas.microsoft.com/office/drawing/2014/main" id="{3D7B1435-FF00-BA85-87F5-5248B08D78F2}"/>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AA3C66F4-19EF-476F-8711-688E0BE9401F}" type="slidenum">
              <a:rPr lang="en-US" altLang="en-US" sz="1200"/>
              <a:pPr/>
              <a:t>16</a:t>
            </a:fld>
            <a:endParaRPr lang="en-US" altLang="en-US" sz="1200"/>
          </a:p>
        </p:txBody>
      </p:sp>
      <p:sp>
        <p:nvSpPr>
          <p:cNvPr id="38915" name="Rectangle 2">
            <a:extLst>
              <a:ext uri="{FF2B5EF4-FFF2-40B4-BE49-F238E27FC236}">
                <a16:creationId xmlns:a16="http://schemas.microsoft.com/office/drawing/2014/main" id="{8D827F20-1B56-39DD-5CE5-D5456BA58850}"/>
              </a:ext>
            </a:extLst>
          </p:cNvPr>
          <p:cNvSpPr>
            <a:spLocks noGrp="1" noRot="1" noChangeAspect="1" noChangeArrowheads="1" noTextEdit="1"/>
          </p:cNvSpPr>
          <p:nvPr>
            <p:ph type="sldImg"/>
          </p:nvPr>
        </p:nvSpPr>
        <p:spPr>
          <a:ln/>
        </p:spPr>
      </p:sp>
      <p:sp>
        <p:nvSpPr>
          <p:cNvPr id="38916" name="Rectangle 3">
            <a:extLst>
              <a:ext uri="{FF2B5EF4-FFF2-40B4-BE49-F238E27FC236}">
                <a16:creationId xmlns:a16="http://schemas.microsoft.com/office/drawing/2014/main" id="{EB02E11A-01E8-D551-FCB5-9549A4ABBD40}"/>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a:extLst>
              <a:ext uri="{FF2B5EF4-FFF2-40B4-BE49-F238E27FC236}">
                <a16:creationId xmlns:a16="http://schemas.microsoft.com/office/drawing/2014/main" id="{618C1EE2-0646-90AF-B1F7-4DED6D7EE35D}"/>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4B08DE0A-715A-4D68-9BFC-6D6BF7B58FB8}" type="slidenum">
              <a:rPr lang="en-US" altLang="en-US" sz="1200"/>
              <a:pPr/>
              <a:t>17</a:t>
            </a:fld>
            <a:endParaRPr lang="en-US" altLang="en-US" sz="1200"/>
          </a:p>
        </p:txBody>
      </p:sp>
      <p:sp>
        <p:nvSpPr>
          <p:cNvPr id="40963" name="Rectangle 2">
            <a:extLst>
              <a:ext uri="{FF2B5EF4-FFF2-40B4-BE49-F238E27FC236}">
                <a16:creationId xmlns:a16="http://schemas.microsoft.com/office/drawing/2014/main" id="{66349263-3596-0196-23D9-FF62B0D7AFAF}"/>
              </a:ext>
            </a:extLst>
          </p:cNvPr>
          <p:cNvSpPr>
            <a:spLocks noGrp="1" noRot="1" noChangeAspect="1" noChangeArrowheads="1" noTextEdit="1"/>
          </p:cNvSpPr>
          <p:nvPr>
            <p:ph type="sldImg"/>
          </p:nvPr>
        </p:nvSpPr>
        <p:spPr>
          <a:ln/>
        </p:spPr>
      </p:sp>
      <p:sp>
        <p:nvSpPr>
          <p:cNvPr id="40964" name="Rectangle 3">
            <a:extLst>
              <a:ext uri="{FF2B5EF4-FFF2-40B4-BE49-F238E27FC236}">
                <a16:creationId xmlns:a16="http://schemas.microsoft.com/office/drawing/2014/main" id="{6640CD25-DE00-CD3C-157D-C1F1BCF61F31}"/>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a:extLst>
              <a:ext uri="{FF2B5EF4-FFF2-40B4-BE49-F238E27FC236}">
                <a16:creationId xmlns:a16="http://schemas.microsoft.com/office/drawing/2014/main" id="{FA6F77CC-D1CB-1B2E-92E0-2B797F7E70E6}"/>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FAEA241A-71FA-438D-BB61-CD94BF6D13E5}" type="slidenum">
              <a:rPr lang="en-US" altLang="en-US" sz="1200"/>
              <a:pPr/>
              <a:t>18</a:t>
            </a:fld>
            <a:endParaRPr lang="en-US" altLang="en-US" sz="1200"/>
          </a:p>
        </p:txBody>
      </p:sp>
      <p:sp>
        <p:nvSpPr>
          <p:cNvPr id="43011" name="Rectangle 2">
            <a:extLst>
              <a:ext uri="{FF2B5EF4-FFF2-40B4-BE49-F238E27FC236}">
                <a16:creationId xmlns:a16="http://schemas.microsoft.com/office/drawing/2014/main" id="{DA167497-E596-3C9E-63D1-EEC74A52BF99}"/>
              </a:ext>
            </a:extLst>
          </p:cNvPr>
          <p:cNvSpPr>
            <a:spLocks noGrp="1" noRot="1" noChangeAspect="1" noChangeArrowheads="1" noTextEdit="1"/>
          </p:cNvSpPr>
          <p:nvPr>
            <p:ph type="sldImg"/>
          </p:nvPr>
        </p:nvSpPr>
        <p:spPr>
          <a:ln/>
        </p:spPr>
      </p:sp>
      <p:sp>
        <p:nvSpPr>
          <p:cNvPr id="43012" name="Rectangle 3">
            <a:extLst>
              <a:ext uri="{FF2B5EF4-FFF2-40B4-BE49-F238E27FC236}">
                <a16:creationId xmlns:a16="http://schemas.microsoft.com/office/drawing/2014/main" id="{FE68742B-2E10-037C-01C3-2B2C4BD07476}"/>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a:extLst>
              <a:ext uri="{FF2B5EF4-FFF2-40B4-BE49-F238E27FC236}">
                <a16:creationId xmlns:a16="http://schemas.microsoft.com/office/drawing/2014/main" id="{1FA24835-F173-2E2D-2E71-E7D6B0152D0D}"/>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96E3E989-8BB2-4F3B-8E57-163D0E127241}" type="slidenum">
              <a:rPr lang="en-US" altLang="en-US" sz="1200"/>
              <a:pPr/>
              <a:t>19</a:t>
            </a:fld>
            <a:endParaRPr lang="en-US" altLang="en-US" sz="1200"/>
          </a:p>
        </p:txBody>
      </p:sp>
      <p:sp>
        <p:nvSpPr>
          <p:cNvPr id="45059" name="Rectangle 2">
            <a:extLst>
              <a:ext uri="{FF2B5EF4-FFF2-40B4-BE49-F238E27FC236}">
                <a16:creationId xmlns:a16="http://schemas.microsoft.com/office/drawing/2014/main" id="{C80D12C2-09EC-3FA3-258D-BB6A1F2B84BA}"/>
              </a:ext>
            </a:extLst>
          </p:cNvPr>
          <p:cNvSpPr>
            <a:spLocks noGrp="1" noRot="1" noChangeAspect="1" noChangeArrowheads="1" noTextEdit="1"/>
          </p:cNvSpPr>
          <p:nvPr>
            <p:ph type="sldImg"/>
          </p:nvPr>
        </p:nvSpPr>
        <p:spPr>
          <a:ln/>
        </p:spPr>
      </p:sp>
      <p:sp>
        <p:nvSpPr>
          <p:cNvPr id="45060" name="Rectangle 3">
            <a:extLst>
              <a:ext uri="{FF2B5EF4-FFF2-40B4-BE49-F238E27FC236}">
                <a16:creationId xmlns:a16="http://schemas.microsoft.com/office/drawing/2014/main" id="{575AD2DF-E537-6475-AABC-7FDA667F361A}"/>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a:extLst>
              <a:ext uri="{FF2B5EF4-FFF2-40B4-BE49-F238E27FC236}">
                <a16:creationId xmlns:a16="http://schemas.microsoft.com/office/drawing/2014/main" id="{BC2873E9-2992-F91C-7694-18EB2FE1EC35}"/>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2237C211-040C-4A2E-8283-EBF803089AEF}" type="slidenum">
              <a:rPr lang="en-US" altLang="en-US" sz="1200"/>
              <a:pPr/>
              <a:t>20</a:t>
            </a:fld>
            <a:endParaRPr lang="en-US" altLang="en-US" sz="1200"/>
          </a:p>
        </p:txBody>
      </p:sp>
      <p:sp>
        <p:nvSpPr>
          <p:cNvPr id="47107" name="Rectangle 2">
            <a:extLst>
              <a:ext uri="{FF2B5EF4-FFF2-40B4-BE49-F238E27FC236}">
                <a16:creationId xmlns:a16="http://schemas.microsoft.com/office/drawing/2014/main" id="{A3FF236E-6866-94A8-FF58-39350CCA199F}"/>
              </a:ext>
            </a:extLst>
          </p:cNvPr>
          <p:cNvSpPr>
            <a:spLocks noGrp="1" noRot="1" noChangeAspect="1" noChangeArrowheads="1" noTextEdit="1"/>
          </p:cNvSpPr>
          <p:nvPr>
            <p:ph type="sldImg"/>
          </p:nvPr>
        </p:nvSpPr>
        <p:spPr>
          <a:ln/>
        </p:spPr>
      </p:sp>
      <p:sp>
        <p:nvSpPr>
          <p:cNvPr id="47108" name="Rectangle 3">
            <a:extLst>
              <a:ext uri="{FF2B5EF4-FFF2-40B4-BE49-F238E27FC236}">
                <a16:creationId xmlns:a16="http://schemas.microsoft.com/office/drawing/2014/main" id="{070396F9-9EC4-CDAC-1393-5081ABF5F0C5}"/>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a:extLst>
              <a:ext uri="{FF2B5EF4-FFF2-40B4-BE49-F238E27FC236}">
                <a16:creationId xmlns:a16="http://schemas.microsoft.com/office/drawing/2014/main" id="{FCA4AA9D-0411-FB82-3463-FFDECA85A317}"/>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17A2AF4D-19A1-49F2-B640-6565B2775832}" type="slidenum">
              <a:rPr lang="en-US" altLang="en-US" sz="1200"/>
              <a:pPr/>
              <a:t>21</a:t>
            </a:fld>
            <a:endParaRPr lang="en-US" altLang="en-US" sz="1200"/>
          </a:p>
        </p:txBody>
      </p:sp>
      <p:sp>
        <p:nvSpPr>
          <p:cNvPr id="49155" name="Rectangle 2">
            <a:extLst>
              <a:ext uri="{FF2B5EF4-FFF2-40B4-BE49-F238E27FC236}">
                <a16:creationId xmlns:a16="http://schemas.microsoft.com/office/drawing/2014/main" id="{112FCABA-8929-DBF7-D6F5-B6FB005361EA}"/>
              </a:ext>
            </a:extLst>
          </p:cNvPr>
          <p:cNvSpPr>
            <a:spLocks noGrp="1" noRot="1" noChangeAspect="1" noChangeArrowheads="1" noTextEdit="1"/>
          </p:cNvSpPr>
          <p:nvPr>
            <p:ph type="sldImg"/>
          </p:nvPr>
        </p:nvSpPr>
        <p:spPr>
          <a:ln/>
        </p:spPr>
      </p:sp>
      <p:sp>
        <p:nvSpPr>
          <p:cNvPr id="49156" name="Rectangle 3">
            <a:extLst>
              <a:ext uri="{FF2B5EF4-FFF2-40B4-BE49-F238E27FC236}">
                <a16:creationId xmlns:a16="http://schemas.microsoft.com/office/drawing/2014/main" id="{B9E29623-A28D-7CD3-9550-47C4A1723533}"/>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a:extLst>
              <a:ext uri="{FF2B5EF4-FFF2-40B4-BE49-F238E27FC236}">
                <a16:creationId xmlns:a16="http://schemas.microsoft.com/office/drawing/2014/main" id="{4E60E37F-1BBE-7C68-9015-6ABDEDD8A8B6}"/>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9973C9F3-9043-40CA-B7D4-46D375E0F0B2}" type="slidenum">
              <a:rPr lang="en-US" altLang="en-US" sz="1200"/>
              <a:pPr/>
              <a:t>22</a:t>
            </a:fld>
            <a:endParaRPr lang="en-US" altLang="en-US" sz="1200"/>
          </a:p>
        </p:txBody>
      </p:sp>
      <p:sp>
        <p:nvSpPr>
          <p:cNvPr id="51203" name="Rectangle 2">
            <a:extLst>
              <a:ext uri="{FF2B5EF4-FFF2-40B4-BE49-F238E27FC236}">
                <a16:creationId xmlns:a16="http://schemas.microsoft.com/office/drawing/2014/main" id="{825D986E-97CD-BA0A-5D2B-3ED9AACD85CA}"/>
              </a:ext>
            </a:extLst>
          </p:cNvPr>
          <p:cNvSpPr>
            <a:spLocks noGrp="1" noRot="1" noChangeAspect="1" noChangeArrowheads="1" noTextEdit="1"/>
          </p:cNvSpPr>
          <p:nvPr>
            <p:ph type="sldImg"/>
          </p:nvPr>
        </p:nvSpPr>
        <p:spPr>
          <a:xfrm>
            <a:off x="463550" y="722313"/>
            <a:ext cx="6396038" cy="3598862"/>
          </a:xfrm>
          <a:ln/>
        </p:spPr>
      </p:sp>
      <p:sp>
        <p:nvSpPr>
          <p:cNvPr id="51204" name="Rectangle 3">
            <a:extLst>
              <a:ext uri="{FF2B5EF4-FFF2-40B4-BE49-F238E27FC236}">
                <a16:creationId xmlns:a16="http://schemas.microsoft.com/office/drawing/2014/main" id="{DFD42DC8-CFD3-E0A6-AAC4-63C3AEB857F2}"/>
              </a:ext>
            </a:extLst>
          </p:cNvPr>
          <p:cNvSpPr>
            <a:spLocks noGrp="1" noChangeArrowheads="1"/>
          </p:cNvSpPr>
          <p:nvPr>
            <p:ph type="body" idx="1"/>
          </p:nvPr>
        </p:nvSpPr>
        <p:spPr>
          <a:xfrm>
            <a:off x="974725" y="4559300"/>
            <a:ext cx="5365750" cy="4319588"/>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5027" tIns="47514" rIns="95027" bIns="47514"/>
          <a:lstStyle/>
          <a:p>
            <a:pPr defTabSz="963613" eaLnBrk="1" hangingPunct="1"/>
            <a:endParaRPr lang="en-US"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a:extLst>
              <a:ext uri="{FF2B5EF4-FFF2-40B4-BE49-F238E27FC236}">
                <a16:creationId xmlns:a16="http://schemas.microsoft.com/office/drawing/2014/main" id="{13220968-74C9-FB91-1D35-6582B845C6AF}"/>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34EC57C8-5372-4CBF-AAAC-6B30F4FE693F}" type="slidenum">
              <a:rPr lang="en-US" altLang="en-US" sz="1200"/>
              <a:pPr/>
              <a:t>23</a:t>
            </a:fld>
            <a:endParaRPr lang="en-US" altLang="en-US" sz="1200"/>
          </a:p>
        </p:txBody>
      </p:sp>
      <p:sp>
        <p:nvSpPr>
          <p:cNvPr id="53251" name="Rectangle 2">
            <a:extLst>
              <a:ext uri="{FF2B5EF4-FFF2-40B4-BE49-F238E27FC236}">
                <a16:creationId xmlns:a16="http://schemas.microsoft.com/office/drawing/2014/main" id="{95DB8C54-F319-047D-3E13-D8B9EAF8CE75}"/>
              </a:ext>
            </a:extLst>
          </p:cNvPr>
          <p:cNvSpPr>
            <a:spLocks noGrp="1" noRot="1" noChangeAspect="1" noChangeArrowheads="1" noTextEdit="1"/>
          </p:cNvSpPr>
          <p:nvPr>
            <p:ph type="sldImg"/>
          </p:nvPr>
        </p:nvSpPr>
        <p:spPr>
          <a:xfrm>
            <a:off x="474663" y="728663"/>
            <a:ext cx="6370637" cy="3584575"/>
          </a:xfrm>
          <a:ln/>
        </p:spPr>
      </p:sp>
      <p:sp>
        <p:nvSpPr>
          <p:cNvPr id="53252" name="Rectangle 3">
            <a:extLst>
              <a:ext uri="{FF2B5EF4-FFF2-40B4-BE49-F238E27FC236}">
                <a16:creationId xmlns:a16="http://schemas.microsoft.com/office/drawing/2014/main" id="{2B8EA686-18DF-8C56-33D4-A12706F3C2A4}"/>
              </a:ext>
            </a:extLst>
          </p:cNvPr>
          <p:cNvSpPr>
            <a:spLocks noGrp="1" noChangeArrowheads="1"/>
          </p:cNvSpPr>
          <p:nvPr>
            <p:ph type="body" idx="1"/>
          </p:nvPr>
        </p:nvSpPr>
        <p:spPr>
          <a:xfrm>
            <a:off x="973138" y="4560888"/>
            <a:ext cx="5367337" cy="4316412"/>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63613" eaLnBrk="1" hangingPunct="1"/>
            <a:endParaRPr lang="en-US"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a:extLst>
              <a:ext uri="{FF2B5EF4-FFF2-40B4-BE49-F238E27FC236}">
                <a16:creationId xmlns:a16="http://schemas.microsoft.com/office/drawing/2014/main" id="{F9A753BD-CDF2-B8CC-9867-1D9822B67116}"/>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C2AFE719-7C3E-424F-9B30-4F160BB51DEE}" type="slidenum">
              <a:rPr lang="en-US" altLang="en-US" sz="1200"/>
              <a:pPr/>
              <a:t>24</a:t>
            </a:fld>
            <a:endParaRPr lang="en-US" altLang="en-US" sz="1200"/>
          </a:p>
        </p:txBody>
      </p:sp>
      <p:sp>
        <p:nvSpPr>
          <p:cNvPr id="55299" name="Rectangle 2">
            <a:extLst>
              <a:ext uri="{FF2B5EF4-FFF2-40B4-BE49-F238E27FC236}">
                <a16:creationId xmlns:a16="http://schemas.microsoft.com/office/drawing/2014/main" id="{1F6E27B3-E6D1-B23B-AE5A-35A7B02C7DA0}"/>
              </a:ext>
            </a:extLst>
          </p:cNvPr>
          <p:cNvSpPr>
            <a:spLocks noGrp="1" noRot="1" noChangeAspect="1" noChangeArrowheads="1" noTextEdit="1"/>
          </p:cNvSpPr>
          <p:nvPr>
            <p:ph type="sldImg"/>
          </p:nvPr>
        </p:nvSpPr>
        <p:spPr>
          <a:xfrm>
            <a:off x="473075" y="728663"/>
            <a:ext cx="6372225" cy="3584575"/>
          </a:xfrm>
          <a:ln/>
        </p:spPr>
      </p:sp>
      <p:sp>
        <p:nvSpPr>
          <p:cNvPr id="55300" name="Rectangle 3">
            <a:extLst>
              <a:ext uri="{FF2B5EF4-FFF2-40B4-BE49-F238E27FC236}">
                <a16:creationId xmlns:a16="http://schemas.microsoft.com/office/drawing/2014/main" id="{5BF67759-27F3-6FEF-FD90-9E5C50BE16CC}"/>
              </a:ext>
            </a:extLst>
          </p:cNvPr>
          <p:cNvSpPr>
            <a:spLocks noGrp="1" noChangeArrowheads="1"/>
          </p:cNvSpPr>
          <p:nvPr>
            <p:ph type="body" idx="1"/>
          </p:nvPr>
        </p:nvSpPr>
        <p:spPr>
          <a:xfrm>
            <a:off x="973138" y="4560888"/>
            <a:ext cx="5367337" cy="4318000"/>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63613" eaLnBrk="1" hangingPunct="1"/>
            <a:endParaRPr lang="en-US"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a:extLst>
              <a:ext uri="{FF2B5EF4-FFF2-40B4-BE49-F238E27FC236}">
                <a16:creationId xmlns:a16="http://schemas.microsoft.com/office/drawing/2014/main" id="{2FA0C5F3-4DE7-5B55-C29F-7684EA7C385A}"/>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365F3B02-9834-41E5-8F7D-2C514929C64C}" type="slidenum">
              <a:rPr lang="en-US" altLang="en-US" sz="1200"/>
              <a:pPr/>
              <a:t>25</a:t>
            </a:fld>
            <a:endParaRPr lang="en-US" altLang="en-US" sz="1200"/>
          </a:p>
        </p:txBody>
      </p:sp>
      <p:sp>
        <p:nvSpPr>
          <p:cNvPr id="57347" name="Rectangle 2">
            <a:extLst>
              <a:ext uri="{FF2B5EF4-FFF2-40B4-BE49-F238E27FC236}">
                <a16:creationId xmlns:a16="http://schemas.microsoft.com/office/drawing/2014/main" id="{DFD15443-3589-36E9-447A-2F6BD28C70AA}"/>
              </a:ext>
            </a:extLst>
          </p:cNvPr>
          <p:cNvSpPr>
            <a:spLocks noGrp="1" noRot="1" noChangeAspect="1" noChangeArrowheads="1" noTextEdit="1"/>
          </p:cNvSpPr>
          <p:nvPr>
            <p:ph type="sldImg"/>
          </p:nvPr>
        </p:nvSpPr>
        <p:spPr>
          <a:xfrm>
            <a:off x="473075" y="728663"/>
            <a:ext cx="6372225" cy="3584575"/>
          </a:xfrm>
          <a:ln/>
        </p:spPr>
      </p:sp>
      <p:sp>
        <p:nvSpPr>
          <p:cNvPr id="57348" name="Rectangle 3">
            <a:extLst>
              <a:ext uri="{FF2B5EF4-FFF2-40B4-BE49-F238E27FC236}">
                <a16:creationId xmlns:a16="http://schemas.microsoft.com/office/drawing/2014/main" id="{43D17EA1-258A-DB80-08E9-359013CC9AB8}"/>
              </a:ext>
            </a:extLst>
          </p:cNvPr>
          <p:cNvSpPr>
            <a:spLocks noGrp="1" noChangeArrowheads="1"/>
          </p:cNvSpPr>
          <p:nvPr>
            <p:ph type="body" idx="1"/>
          </p:nvPr>
        </p:nvSpPr>
        <p:spPr>
          <a:xfrm>
            <a:off x="973138" y="4560888"/>
            <a:ext cx="5367337" cy="4318000"/>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63613" eaLnBrk="1" hangingPunct="1"/>
            <a:endParaRPr lang="en-US"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a:extLst>
              <a:ext uri="{FF2B5EF4-FFF2-40B4-BE49-F238E27FC236}">
                <a16:creationId xmlns:a16="http://schemas.microsoft.com/office/drawing/2014/main" id="{37E2B8D9-86A9-33E0-D588-0CE2907B8EBB}"/>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721E712E-4B7B-40FF-BD36-231275BAE5FA}" type="slidenum">
              <a:rPr lang="en-US" altLang="en-US" sz="1200"/>
              <a:pPr/>
              <a:t>26</a:t>
            </a:fld>
            <a:endParaRPr lang="en-US" altLang="en-US" sz="1200"/>
          </a:p>
        </p:txBody>
      </p:sp>
      <p:sp>
        <p:nvSpPr>
          <p:cNvPr id="59395" name="Rectangle 2">
            <a:extLst>
              <a:ext uri="{FF2B5EF4-FFF2-40B4-BE49-F238E27FC236}">
                <a16:creationId xmlns:a16="http://schemas.microsoft.com/office/drawing/2014/main" id="{B5D7B460-2313-4EE3-1991-EDBC5F9481F5}"/>
              </a:ext>
            </a:extLst>
          </p:cNvPr>
          <p:cNvSpPr>
            <a:spLocks noGrp="1" noRot="1" noChangeAspect="1" noChangeArrowheads="1" noTextEdit="1"/>
          </p:cNvSpPr>
          <p:nvPr>
            <p:ph type="sldImg"/>
          </p:nvPr>
        </p:nvSpPr>
        <p:spPr>
          <a:xfrm>
            <a:off x="474663" y="728663"/>
            <a:ext cx="6370637" cy="3584575"/>
          </a:xfrm>
          <a:ln/>
        </p:spPr>
      </p:sp>
      <p:sp>
        <p:nvSpPr>
          <p:cNvPr id="59396" name="Rectangle 3">
            <a:extLst>
              <a:ext uri="{FF2B5EF4-FFF2-40B4-BE49-F238E27FC236}">
                <a16:creationId xmlns:a16="http://schemas.microsoft.com/office/drawing/2014/main" id="{84BC6FF3-7ECC-59DE-E50D-62CF708F2799}"/>
              </a:ext>
            </a:extLst>
          </p:cNvPr>
          <p:cNvSpPr>
            <a:spLocks noGrp="1" noChangeArrowheads="1"/>
          </p:cNvSpPr>
          <p:nvPr>
            <p:ph type="body" idx="1"/>
          </p:nvPr>
        </p:nvSpPr>
        <p:spPr>
          <a:xfrm>
            <a:off x="973138" y="4560888"/>
            <a:ext cx="5367337" cy="4316412"/>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63613" eaLnBrk="1" hangingPunct="1"/>
            <a:endParaRPr lang="en-US"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a:extLst>
              <a:ext uri="{FF2B5EF4-FFF2-40B4-BE49-F238E27FC236}">
                <a16:creationId xmlns:a16="http://schemas.microsoft.com/office/drawing/2014/main" id="{3F608606-4A99-F3DE-4158-C4551BC8A895}"/>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E1DB4A1C-9AEB-42BB-B6F4-6A2801461179}" type="slidenum">
              <a:rPr lang="en-US" altLang="en-US" sz="1200"/>
              <a:pPr/>
              <a:t>27</a:t>
            </a:fld>
            <a:endParaRPr lang="en-US" altLang="en-US" sz="1200"/>
          </a:p>
        </p:txBody>
      </p:sp>
      <p:sp>
        <p:nvSpPr>
          <p:cNvPr id="61443" name="Rectangle 2">
            <a:extLst>
              <a:ext uri="{FF2B5EF4-FFF2-40B4-BE49-F238E27FC236}">
                <a16:creationId xmlns:a16="http://schemas.microsoft.com/office/drawing/2014/main" id="{F3631635-D9F3-20FE-AA22-C0DD921C3A16}"/>
              </a:ext>
            </a:extLst>
          </p:cNvPr>
          <p:cNvSpPr>
            <a:spLocks noGrp="1" noRot="1" noChangeAspect="1" noChangeArrowheads="1" noTextEdit="1"/>
          </p:cNvSpPr>
          <p:nvPr>
            <p:ph type="sldImg"/>
          </p:nvPr>
        </p:nvSpPr>
        <p:spPr>
          <a:xfrm>
            <a:off x="463550" y="722313"/>
            <a:ext cx="6396038" cy="3598862"/>
          </a:xfrm>
          <a:ln/>
        </p:spPr>
      </p:sp>
      <p:sp>
        <p:nvSpPr>
          <p:cNvPr id="61444" name="Rectangle 3">
            <a:extLst>
              <a:ext uri="{FF2B5EF4-FFF2-40B4-BE49-F238E27FC236}">
                <a16:creationId xmlns:a16="http://schemas.microsoft.com/office/drawing/2014/main" id="{269B62D7-CFC0-934F-924E-715E74F98624}"/>
              </a:ext>
            </a:extLst>
          </p:cNvPr>
          <p:cNvSpPr>
            <a:spLocks noGrp="1" noChangeArrowheads="1"/>
          </p:cNvSpPr>
          <p:nvPr>
            <p:ph type="body" idx="1"/>
          </p:nvPr>
        </p:nvSpPr>
        <p:spPr>
          <a:xfrm>
            <a:off x="974725" y="4559300"/>
            <a:ext cx="5365750" cy="4319588"/>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5027" tIns="47514" rIns="95027" bIns="47514"/>
          <a:lstStyle/>
          <a:p>
            <a:pPr defTabSz="963613" eaLnBrk="1" hangingPunct="1"/>
            <a:endParaRPr lang="en-US"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39FC83D-EAE4-7BE7-7ED9-55EA426454B2}"/>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ADDC2E79-9848-4BBF-B4C7-205353DE3446}" type="slidenum">
              <a:rPr lang="en-US" altLang="en-US" sz="1200"/>
              <a:pPr/>
              <a:t>28</a:t>
            </a:fld>
            <a:endParaRPr lang="en-US" altLang="en-US" sz="1200"/>
          </a:p>
        </p:txBody>
      </p:sp>
      <p:sp>
        <p:nvSpPr>
          <p:cNvPr id="63491" name="Rectangle 2">
            <a:extLst>
              <a:ext uri="{FF2B5EF4-FFF2-40B4-BE49-F238E27FC236}">
                <a16:creationId xmlns:a16="http://schemas.microsoft.com/office/drawing/2014/main" id="{0952A276-80A0-9B89-A9B5-309E0A0266AC}"/>
              </a:ext>
            </a:extLst>
          </p:cNvPr>
          <p:cNvSpPr>
            <a:spLocks noGrp="1" noRot="1" noChangeAspect="1" noChangeArrowheads="1" noTextEdit="1"/>
          </p:cNvSpPr>
          <p:nvPr>
            <p:ph type="sldImg"/>
          </p:nvPr>
        </p:nvSpPr>
        <p:spPr>
          <a:xfrm>
            <a:off x="463550" y="722313"/>
            <a:ext cx="6396038" cy="3598862"/>
          </a:xfrm>
          <a:ln/>
        </p:spPr>
      </p:sp>
      <p:sp>
        <p:nvSpPr>
          <p:cNvPr id="63492" name="Rectangle 3">
            <a:extLst>
              <a:ext uri="{FF2B5EF4-FFF2-40B4-BE49-F238E27FC236}">
                <a16:creationId xmlns:a16="http://schemas.microsoft.com/office/drawing/2014/main" id="{D3E19889-F51A-77EE-E659-850B74FB7029}"/>
              </a:ext>
            </a:extLst>
          </p:cNvPr>
          <p:cNvSpPr>
            <a:spLocks noGrp="1" noChangeArrowheads="1"/>
          </p:cNvSpPr>
          <p:nvPr>
            <p:ph type="body" idx="1"/>
          </p:nvPr>
        </p:nvSpPr>
        <p:spPr>
          <a:xfrm>
            <a:off x="974725" y="4559300"/>
            <a:ext cx="5365750" cy="4319588"/>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5027" tIns="47514" rIns="95027" bIns="47514"/>
          <a:lstStyle/>
          <a:p>
            <a:pPr defTabSz="963613" eaLnBrk="1" hangingPunct="1"/>
            <a:endParaRPr lang="en-US"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a:extLst>
              <a:ext uri="{FF2B5EF4-FFF2-40B4-BE49-F238E27FC236}">
                <a16:creationId xmlns:a16="http://schemas.microsoft.com/office/drawing/2014/main" id="{D349D3EF-84B4-3D23-C269-2E98A93DA82D}"/>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18BFD202-3911-4570-91D4-B7ADD6EC21B7}" type="slidenum">
              <a:rPr lang="en-US" altLang="en-US" sz="1200"/>
              <a:pPr/>
              <a:t>29</a:t>
            </a:fld>
            <a:endParaRPr lang="en-US" altLang="en-US" sz="1200"/>
          </a:p>
        </p:txBody>
      </p:sp>
      <p:sp>
        <p:nvSpPr>
          <p:cNvPr id="65539" name="Rectangle 2">
            <a:extLst>
              <a:ext uri="{FF2B5EF4-FFF2-40B4-BE49-F238E27FC236}">
                <a16:creationId xmlns:a16="http://schemas.microsoft.com/office/drawing/2014/main" id="{DF5696AA-74D9-3F32-241A-9DB5A65C8A0D}"/>
              </a:ext>
            </a:extLst>
          </p:cNvPr>
          <p:cNvSpPr>
            <a:spLocks noGrp="1" noRot="1" noChangeAspect="1" noChangeArrowheads="1" noTextEdit="1"/>
          </p:cNvSpPr>
          <p:nvPr>
            <p:ph type="sldImg"/>
          </p:nvPr>
        </p:nvSpPr>
        <p:spPr>
          <a:xfrm>
            <a:off x="474663" y="728663"/>
            <a:ext cx="6370637" cy="3584575"/>
          </a:xfrm>
          <a:ln/>
        </p:spPr>
      </p:sp>
      <p:sp>
        <p:nvSpPr>
          <p:cNvPr id="65540" name="Rectangle 3">
            <a:extLst>
              <a:ext uri="{FF2B5EF4-FFF2-40B4-BE49-F238E27FC236}">
                <a16:creationId xmlns:a16="http://schemas.microsoft.com/office/drawing/2014/main" id="{12C2800F-39B5-F01A-B2A4-4CE48D083EDE}"/>
              </a:ext>
            </a:extLst>
          </p:cNvPr>
          <p:cNvSpPr>
            <a:spLocks noGrp="1" noChangeArrowheads="1"/>
          </p:cNvSpPr>
          <p:nvPr>
            <p:ph type="body" idx="1"/>
          </p:nvPr>
        </p:nvSpPr>
        <p:spPr>
          <a:xfrm>
            <a:off x="973138" y="4560888"/>
            <a:ext cx="5367337" cy="4316412"/>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63613" eaLnBrk="1" hangingPunct="1"/>
            <a:endParaRPr lang="en-US"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a:extLst>
              <a:ext uri="{FF2B5EF4-FFF2-40B4-BE49-F238E27FC236}">
                <a16:creationId xmlns:a16="http://schemas.microsoft.com/office/drawing/2014/main" id="{82982664-0405-6BDA-263D-61BFAF7F259F}"/>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49BD563B-E05E-48F9-A7FC-B9354CF263E9}" type="slidenum">
              <a:rPr lang="en-US" altLang="en-US" sz="1200"/>
              <a:pPr/>
              <a:t>30</a:t>
            </a:fld>
            <a:endParaRPr lang="en-US" altLang="en-US" sz="1200"/>
          </a:p>
        </p:txBody>
      </p:sp>
      <p:sp>
        <p:nvSpPr>
          <p:cNvPr id="67587" name="Rectangle 2">
            <a:extLst>
              <a:ext uri="{FF2B5EF4-FFF2-40B4-BE49-F238E27FC236}">
                <a16:creationId xmlns:a16="http://schemas.microsoft.com/office/drawing/2014/main" id="{8A131ED1-0155-BF76-1BCD-FD32BB4273DD}"/>
              </a:ext>
            </a:extLst>
          </p:cNvPr>
          <p:cNvSpPr>
            <a:spLocks noGrp="1" noRot="1" noChangeAspect="1" noChangeArrowheads="1" noTextEdit="1"/>
          </p:cNvSpPr>
          <p:nvPr>
            <p:ph type="sldImg"/>
          </p:nvPr>
        </p:nvSpPr>
        <p:spPr>
          <a:xfrm>
            <a:off x="463550" y="722313"/>
            <a:ext cx="6396038" cy="3598862"/>
          </a:xfrm>
          <a:ln/>
        </p:spPr>
      </p:sp>
      <p:sp>
        <p:nvSpPr>
          <p:cNvPr id="67588" name="Rectangle 3">
            <a:extLst>
              <a:ext uri="{FF2B5EF4-FFF2-40B4-BE49-F238E27FC236}">
                <a16:creationId xmlns:a16="http://schemas.microsoft.com/office/drawing/2014/main" id="{91AB2227-B1EC-724E-CDB2-6DB22AE0AAB6}"/>
              </a:ext>
            </a:extLst>
          </p:cNvPr>
          <p:cNvSpPr>
            <a:spLocks noGrp="1" noChangeArrowheads="1"/>
          </p:cNvSpPr>
          <p:nvPr>
            <p:ph type="body" idx="1"/>
          </p:nvPr>
        </p:nvSpPr>
        <p:spPr>
          <a:xfrm>
            <a:off x="974725" y="4559300"/>
            <a:ext cx="5365750" cy="4319588"/>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5027" tIns="47514" rIns="95027" bIns="47514"/>
          <a:lstStyle/>
          <a:p>
            <a:pPr defTabSz="963613" eaLnBrk="1" hangingPunct="1"/>
            <a:endParaRPr lang="en-US" alt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a:extLst>
              <a:ext uri="{FF2B5EF4-FFF2-40B4-BE49-F238E27FC236}">
                <a16:creationId xmlns:a16="http://schemas.microsoft.com/office/drawing/2014/main" id="{ABD0EFB5-AF08-A86A-D7E9-B12F110863EC}"/>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C76E46C6-3812-476B-A4CA-03BA3CB341BE}" type="slidenum">
              <a:rPr lang="en-US" altLang="en-US" sz="1200"/>
              <a:pPr/>
              <a:t>31</a:t>
            </a:fld>
            <a:endParaRPr lang="en-US" altLang="en-US" sz="1200"/>
          </a:p>
        </p:txBody>
      </p:sp>
      <p:sp>
        <p:nvSpPr>
          <p:cNvPr id="69635" name="Rectangle 2">
            <a:extLst>
              <a:ext uri="{FF2B5EF4-FFF2-40B4-BE49-F238E27FC236}">
                <a16:creationId xmlns:a16="http://schemas.microsoft.com/office/drawing/2014/main" id="{4A0E95E3-7C56-6678-14F7-77D474317417}"/>
              </a:ext>
            </a:extLst>
          </p:cNvPr>
          <p:cNvSpPr>
            <a:spLocks noGrp="1" noRot="1" noChangeAspect="1" noChangeArrowheads="1" noTextEdit="1"/>
          </p:cNvSpPr>
          <p:nvPr>
            <p:ph type="sldImg"/>
          </p:nvPr>
        </p:nvSpPr>
        <p:spPr>
          <a:xfrm>
            <a:off x="463550" y="722313"/>
            <a:ext cx="6396038" cy="3598862"/>
          </a:xfrm>
          <a:ln/>
        </p:spPr>
      </p:sp>
      <p:sp>
        <p:nvSpPr>
          <p:cNvPr id="69636" name="Rectangle 3">
            <a:extLst>
              <a:ext uri="{FF2B5EF4-FFF2-40B4-BE49-F238E27FC236}">
                <a16:creationId xmlns:a16="http://schemas.microsoft.com/office/drawing/2014/main" id="{9EF8813F-1DF2-5E2D-4B6B-9B746F652963}"/>
              </a:ext>
            </a:extLst>
          </p:cNvPr>
          <p:cNvSpPr>
            <a:spLocks noGrp="1" noChangeArrowheads="1"/>
          </p:cNvSpPr>
          <p:nvPr>
            <p:ph type="body" idx="1"/>
          </p:nvPr>
        </p:nvSpPr>
        <p:spPr>
          <a:xfrm>
            <a:off x="974725" y="4559300"/>
            <a:ext cx="5365750" cy="4319588"/>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5027" tIns="47514" rIns="95027" bIns="47514"/>
          <a:lstStyle/>
          <a:p>
            <a:pPr defTabSz="963613" eaLnBrk="1" hangingPunct="1"/>
            <a:endParaRPr lang="en-US" alt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a:extLst>
              <a:ext uri="{FF2B5EF4-FFF2-40B4-BE49-F238E27FC236}">
                <a16:creationId xmlns:a16="http://schemas.microsoft.com/office/drawing/2014/main" id="{303908B1-1048-8F1F-7093-441346CB986D}"/>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1BA35E42-D0AF-4C37-88D0-BFB820D72F23}" type="slidenum">
              <a:rPr lang="en-US" altLang="en-US" sz="1200"/>
              <a:pPr/>
              <a:t>32</a:t>
            </a:fld>
            <a:endParaRPr lang="en-US" altLang="en-US" sz="1200"/>
          </a:p>
        </p:txBody>
      </p:sp>
      <p:sp>
        <p:nvSpPr>
          <p:cNvPr id="71683" name="Rectangle 2">
            <a:extLst>
              <a:ext uri="{FF2B5EF4-FFF2-40B4-BE49-F238E27FC236}">
                <a16:creationId xmlns:a16="http://schemas.microsoft.com/office/drawing/2014/main" id="{A0FF08D5-367F-5070-853F-9F8D6A09C9E0}"/>
              </a:ext>
            </a:extLst>
          </p:cNvPr>
          <p:cNvSpPr>
            <a:spLocks noGrp="1" noRot="1" noChangeAspect="1" noChangeArrowheads="1" noTextEdit="1"/>
          </p:cNvSpPr>
          <p:nvPr>
            <p:ph type="sldImg"/>
          </p:nvPr>
        </p:nvSpPr>
        <p:spPr>
          <a:xfrm>
            <a:off x="474663" y="728663"/>
            <a:ext cx="6370637" cy="3584575"/>
          </a:xfrm>
          <a:ln/>
        </p:spPr>
      </p:sp>
      <p:sp>
        <p:nvSpPr>
          <p:cNvPr id="71684" name="Rectangle 3">
            <a:extLst>
              <a:ext uri="{FF2B5EF4-FFF2-40B4-BE49-F238E27FC236}">
                <a16:creationId xmlns:a16="http://schemas.microsoft.com/office/drawing/2014/main" id="{24F28674-896C-6014-A4B4-3BD7BDDCF8C6}"/>
              </a:ext>
            </a:extLst>
          </p:cNvPr>
          <p:cNvSpPr>
            <a:spLocks noGrp="1" noChangeArrowheads="1"/>
          </p:cNvSpPr>
          <p:nvPr>
            <p:ph type="body" idx="1"/>
          </p:nvPr>
        </p:nvSpPr>
        <p:spPr>
          <a:xfrm>
            <a:off x="973138" y="4560888"/>
            <a:ext cx="5367337" cy="4316412"/>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63613" eaLnBrk="1" hangingPunct="1"/>
            <a:endParaRPr lang="en-US" alt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a:extLst>
              <a:ext uri="{FF2B5EF4-FFF2-40B4-BE49-F238E27FC236}">
                <a16:creationId xmlns:a16="http://schemas.microsoft.com/office/drawing/2014/main" id="{47AFD99B-A971-DA59-7BD3-D42FE877DE46}"/>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03C9F635-F394-4CEE-85BE-BF276BBB3338}" type="slidenum">
              <a:rPr lang="en-US" altLang="en-US" sz="1200"/>
              <a:pPr/>
              <a:t>33</a:t>
            </a:fld>
            <a:endParaRPr lang="en-US" altLang="en-US" sz="1200"/>
          </a:p>
        </p:txBody>
      </p:sp>
      <p:sp>
        <p:nvSpPr>
          <p:cNvPr id="73731" name="Rectangle 2">
            <a:extLst>
              <a:ext uri="{FF2B5EF4-FFF2-40B4-BE49-F238E27FC236}">
                <a16:creationId xmlns:a16="http://schemas.microsoft.com/office/drawing/2014/main" id="{79E6C6B1-C820-869A-574C-711FAA5E0D5E}"/>
              </a:ext>
            </a:extLst>
          </p:cNvPr>
          <p:cNvSpPr>
            <a:spLocks noGrp="1" noRot="1" noChangeAspect="1" noChangeArrowheads="1" noTextEdit="1"/>
          </p:cNvSpPr>
          <p:nvPr>
            <p:ph type="sldImg"/>
          </p:nvPr>
        </p:nvSpPr>
        <p:spPr>
          <a:xfrm>
            <a:off x="474663" y="728663"/>
            <a:ext cx="6370637" cy="3584575"/>
          </a:xfrm>
          <a:ln/>
        </p:spPr>
      </p:sp>
      <p:sp>
        <p:nvSpPr>
          <p:cNvPr id="73732" name="Rectangle 3">
            <a:extLst>
              <a:ext uri="{FF2B5EF4-FFF2-40B4-BE49-F238E27FC236}">
                <a16:creationId xmlns:a16="http://schemas.microsoft.com/office/drawing/2014/main" id="{F2541F1D-BBF8-00AA-CD91-7BE31AB08DBF}"/>
              </a:ext>
            </a:extLst>
          </p:cNvPr>
          <p:cNvSpPr>
            <a:spLocks noGrp="1" noChangeArrowheads="1"/>
          </p:cNvSpPr>
          <p:nvPr>
            <p:ph type="body" idx="1"/>
          </p:nvPr>
        </p:nvSpPr>
        <p:spPr>
          <a:xfrm>
            <a:off x="973138" y="4560888"/>
            <a:ext cx="5367337" cy="4316412"/>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63613" eaLnBrk="1" hangingPunct="1"/>
            <a:endParaRPr lang="en-US" alt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a:extLst>
              <a:ext uri="{FF2B5EF4-FFF2-40B4-BE49-F238E27FC236}">
                <a16:creationId xmlns:a16="http://schemas.microsoft.com/office/drawing/2014/main" id="{B97F23C9-19D8-A403-0EB8-62D8F00373B0}"/>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6201D1E4-1CA1-444D-98F3-7F0FFE99CDB3}" type="slidenum">
              <a:rPr lang="en-US" altLang="en-US" sz="1200"/>
              <a:pPr/>
              <a:t>34</a:t>
            </a:fld>
            <a:endParaRPr lang="en-US" altLang="en-US" sz="1200"/>
          </a:p>
        </p:txBody>
      </p:sp>
      <p:sp>
        <p:nvSpPr>
          <p:cNvPr id="75779" name="Rectangle 2">
            <a:extLst>
              <a:ext uri="{FF2B5EF4-FFF2-40B4-BE49-F238E27FC236}">
                <a16:creationId xmlns:a16="http://schemas.microsoft.com/office/drawing/2014/main" id="{31E6DAAB-F7DE-F4F2-4F78-3484AA63D53E}"/>
              </a:ext>
            </a:extLst>
          </p:cNvPr>
          <p:cNvSpPr>
            <a:spLocks noGrp="1" noRot="1" noChangeAspect="1" noChangeArrowheads="1" noTextEdit="1"/>
          </p:cNvSpPr>
          <p:nvPr>
            <p:ph type="sldImg"/>
          </p:nvPr>
        </p:nvSpPr>
        <p:spPr>
          <a:xfrm>
            <a:off x="463550" y="722313"/>
            <a:ext cx="6396038" cy="3598862"/>
          </a:xfrm>
          <a:ln/>
        </p:spPr>
      </p:sp>
      <p:sp>
        <p:nvSpPr>
          <p:cNvPr id="75780" name="Rectangle 3">
            <a:extLst>
              <a:ext uri="{FF2B5EF4-FFF2-40B4-BE49-F238E27FC236}">
                <a16:creationId xmlns:a16="http://schemas.microsoft.com/office/drawing/2014/main" id="{E67D383E-AAB5-E905-6CC3-91660228C2EA}"/>
              </a:ext>
            </a:extLst>
          </p:cNvPr>
          <p:cNvSpPr>
            <a:spLocks noGrp="1" noChangeArrowheads="1"/>
          </p:cNvSpPr>
          <p:nvPr>
            <p:ph type="body" idx="1"/>
          </p:nvPr>
        </p:nvSpPr>
        <p:spPr>
          <a:xfrm>
            <a:off x="974725" y="4559300"/>
            <a:ext cx="5365750" cy="4319588"/>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5027" tIns="47514" rIns="95027" bIns="47514"/>
          <a:lstStyle/>
          <a:p>
            <a:pPr defTabSz="963613" eaLnBrk="1" hangingPunct="1"/>
            <a:endParaRPr lang="en-US" alt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a:extLst>
              <a:ext uri="{FF2B5EF4-FFF2-40B4-BE49-F238E27FC236}">
                <a16:creationId xmlns:a16="http://schemas.microsoft.com/office/drawing/2014/main" id="{E4817AB3-0C52-1D8C-D165-1F5EAF494A68}"/>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45A24B1D-1C61-4F73-81E1-FCAC9C2D2745}" type="slidenum">
              <a:rPr lang="en-US" altLang="en-US" sz="1200"/>
              <a:pPr/>
              <a:t>35</a:t>
            </a:fld>
            <a:endParaRPr lang="en-US" altLang="en-US" sz="1200"/>
          </a:p>
        </p:txBody>
      </p:sp>
      <p:sp>
        <p:nvSpPr>
          <p:cNvPr id="77827" name="Rectangle 2">
            <a:extLst>
              <a:ext uri="{FF2B5EF4-FFF2-40B4-BE49-F238E27FC236}">
                <a16:creationId xmlns:a16="http://schemas.microsoft.com/office/drawing/2014/main" id="{9A66205F-2BCA-556E-FAD0-02C98ABF9315}"/>
              </a:ext>
            </a:extLst>
          </p:cNvPr>
          <p:cNvSpPr>
            <a:spLocks noGrp="1" noRot="1" noChangeAspect="1" noChangeArrowheads="1" noTextEdit="1"/>
          </p:cNvSpPr>
          <p:nvPr>
            <p:ph type="sldImg"/>
          </p:nvPr>
        </p:nvSpPr>
        <p:spPr>
          <a:ln/>
        </p:spPr>
      </p:sp>
      <p:sp>
        <p:nvSpPr>
          <p:cNvPr id="77828" name="Rectangle 3">
            <a:extLst>
              <a:ext uri="{FF2B5EF4-FFF2-40B4-BE49-F238E27FC236}">
                <a16:creationId xmlns:a16="http://schemas.microsoft.com/office/drawing/2014/main" id="{6792951E-6A60-1EFA-9000-4DB829E1CA48}"/>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a:extLst>
              <a:ext uri="{FF2B5EF4-FFF2-40B4-BE49-F238E27FC236}">
                <a16:creationId xmlns:a16="http://schemas.microsoft.com/office/drawing/2014/main" id="{29B5B3DE-F8D7-2181-7392-B091F6ACBE6A}"/>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AB5D1A24-51B5-4D72-A462-0CDED3EA9873}" type="slidenum">
              <a:rPr lang="en-US" altLang="en-US" sz="1200"/>
              <a:pPr/>
              <a:t>36</a:t>
            </a:fld>
            <a:endParaRPr lang="en-US" altLang="en-US" sz="1200"/>
          </a:p>
        </p:txBody>
      </p:sp>
      <p:sp>
        <p:nvSpPr>
          <p:cNvPr id="79875" name="Rectangle 2">
            <a:extLst>
              <a:ext uri="{FF2B5EF4-FFF2-40B4-BE49-F238E27FC236}">
                <a16:creationId xmlns:a16="http://schemas.microsoft.com/office/drawing/2014/main" id="{AC496B7D-D1E8-2573-E17F-5B02A8CC66D3}"/>
              </a:ext>
            </a:extLst>
          </p:cNvPr>
          <p:cNvSpPr>
            <a:spLocks noGrp="1" noRot="1" noChangeAspect="1" noChangeArrowheads="1" noTextEdit="1"/>
          </p:cNvSpPr>
          <p:nvPr>
            <p:ph type="sldImg"/>
          </p:nvPr>
        </p:nvSpPr>
        <p:spPr>
          <a:ln/>
        </p:spPr>
      </p:sp>
      <p:sp>
        <p:nvSpPr>
          <p:cNvPr id="79876" name="Rectangle 3">
            <a:extLst>
              <a:ext uri="{FF2B5EF4-FFF2-40B4-BE49-F238E27FC236}">
                <a16:creationId xmlns:a16="http://schemas.microsoft.com/office/drawing/2014/main" id="{F122E621-B484-6E19-153C-3A37AEEAC4E3}"/>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7">
            <a:extLst>
              <a:ext uri="{FF2B5EF4-FFF2-40B4-BE49-F238E27FC236}">
                <a16:creationId xmlns:a16="http://schemas.microsoft.com/office/drawing/2014/main" id="{934C60C4-1683-6201-DAB0-14E6D9A26286}"/>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FA3B65A3-CADF-43FD-8A71-0961DFF379C9}" type="slidenum">
              <a:rPr lang="en-US" altLang="en-US" sz="1200"/>
              <a:pPr/>
              <a:t>37</a:t>
            </a:fld>
            <a:endParaRPr lang="en-US" altLang="en-US" sz="1200"/>
          </a:p>
        </p:txBody>
      </p:sp>
      <p:sp>
        <p:nvSpPr>
          <p:cNvPr id="81923" name="Rectangle 2">
            <a:extLst>
              <a:ext uri="{FF2B5EF4-FFF2-40B4-BE49-F238E27FC236}">
                <a16:creationId xmlns:a16="http://schemas.microsoft.com/office/drawing/2014/main" id="{3A3733E0-619D-3071-DCE9-1D3296E9176E}"/>
              </a:ext>
            </a:extLst>
          </p:cNvPr>
          <p:cNvSpPr>
            <a:spLocks noGrp="1" noRot="1" noChangeAspect="1" noChangeArrowheads="1" noTextEdit="1"/>
          </p:cNvSpPr>
          <p:nvPr>
            <p:ph type="sldImg"/>
          </p:nvPr>
        </p:nvSpPr>
        <p:spPr>
          <a:ln/>
        </p:spPr>
      </p:sp>
      <p:sp>
        <p:nvSpPr>
          <p:cNvPr id="81924" name="Rectangle 3">
            <a:extLst>
              <a:ext uri="{FF2B5EF4-FFF2-40B4-BE49-F238E27FC236}">
                <a16:creationId xmlns:a16="http://schemas.microsoft.com/office/drawing/2014/main" id="{D0FECF76-2A60-E9B8-8CA4-92879EB20C57}"/>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7">
            <a:extLst>
              <a:ext uri="{FF2B5EF4-FFF2-40B4-BE49-F238E27FC236}">
                <a16:creationId xmlns:a16="http://schemas.microsoft.com/office/drawing/2014/main" id="{96C95102-A828-B88B-B379-6957E40FE131}"/>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0748C1DA-B633-414B-A402-FE500208E010}" type="slidenum">
              <a:rPr lang="en-US" altLang="en-US" sz="1200"/>
              <a:pPr/>
              <a:t>38</a:t>
            </a:fld>
            <a:endParaRPr lang="en-US" altLang="en-US" sz="1200"/>
          </a:p>
        </p:txBody>
      </p:sp>
      <p:sp>
        <p:nvSpPr>
          <p:cNvPr id="83971" name="Rectangle 2">
            <a:extLst>
              <a:ext uri="{FF2B5EF4-FFF2-40B4-BE49-F238E27FC236}">
                <a16:creationId xmlns:a16="http://schemas.microsoft.com/office/drawing/2014/main" id="{10A9AC11-D0CC-C468-7654-98210602A7E9}"/>
              </a:ext>
            </a:extLst>
          </p:cNvPr>
          <p:cNvSpPr>
            <a:spLocks noGrp="1" noRot="1" noChangeAspect="1" noChangeArrowheads="1" noTextEdit="1"/>
          </p:cNvSpPr>
          <p:nvPr>
            <p:ph type="sldImg"/>
          </p:nvPr>
        </p:nvSpPr>
        <p:spPr>
          <a:ln/>
        </p:spPr>
      </p:sp>
      <p:sp>
        <p:nvSpPr>
          <p:cNvPr id="83972" name="Rectangle 3">
            <a:extLst>
              <a:ext uri="{FF2B5EF4-FFF2-40B4-BE49-F238E27FC236}">
                <a16:creationId xmlns:a16="http://schemas.microsoft.com/office/drawing/2014/main" id="{B338A2AC-7D33-7ED2-560B-8E588C3465AC}"/>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a:extLst>
              <a:ext uri="{FF2B5EF4-FFF2-40B4-BE49-F238E27FC236}">
                <a16:creationId xmlns:a16="http://schemas.microsoft.com/office/drawing/2014/main" id="{6B0B84C0-93A3-459A-7F0F-07532D42B06F}"/>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9C227DEF-0EA2-46C2-8B1C-C4462347F893}" type="slidenum">
              <a:rPr lang="en-US" altLang="en-US" sz="1200"/>
              <a:pPr/>
              <a:t>39</a:t>
            </a:fld>
            <a:endParaRPr lang="en-US" altLang="en-US" sz="1200"/>
          </a:p>
        </p:txBody>
      </p:sp>
      <p:sp>
        <p:nvSpPr>
          <p:cNvPr id="86019" name="Rectangle 2">
            <a:extLst>
              <a:ext uri="{FF2B5EF4-FFF2-40B4-BE49-F238E27FC236}">
                <a16:creationId xmlns:a16="http://schemas.microsoft.com/office/drawing/2014/main" id="{C3406DA1-3F84-7172-E32F-1F0BF33D3EF0}"/>
              </a:ext>
            </a:extLst>
          </p:cNvPr>
          <p:cNvSpPr>
            <a:spLocks noGrp="1" noRot="1" noChangeAspect="1" noChangeArrowheads="1" noTextEdit="1"/>
          </p:cNvSpPr>
          <p:nvPr>
            <p:ph type="sldImg"/>
          </p:nvPr>
        </p:nvSpPr>
        <p:spPr>
          <a:ln/>
        </p:spPr>
      </p:sp>
      <p:sp>
        <p:nvSpPr>
          <p:cNvPr id="86020" name="Rectangle 3">
            <a:extLst>
              <a:ext uri="{FF2B5EF4-FFF2-40B4-BE49-F238E27FC236}">
                <a16:creationId xmlns:a16="http://schemas.microsoft.com/office/drawing/2014/main" id="{C1012AB5-B981-0B1C-237F-60B4727AE480}"/>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a:extLst>
              <a:ext uri="{FF2B5EF4-FFF2-40B4-BE49-F238E27FC236}">
                <a16:creationId xmlns:a16="http://schemas.microsoft.com/office/drawing/2014/main" id="{50DB36F0-12D2-0DB1-5018-C09E11564E91}"/>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6CE36076-F4EA-47E1-AB08-9F0DC15F4EC7}" type="slidenum">
              <a:rPr lang="en-US" altLang="en-US" sz="1200"/>
              <a:pPr/>
              <a:t>40</a:t>
            </a:fld>
            <a:endParaRPr lang="en-US" altLang="en-US" sz="1200"/>
          </a:p>
        </p:txBody>
      </p:sp>
      <p:sp>
        <p:nvSpPr>
          <p:cNvPr id="88067" name="Rectangle 2">
            <a:extLst>
              <a:ext uri="{FF2B5EF4-FFF2-40B4-BE49-F238E27FC236}">
                <a16:creationId xmlns:a16="http://schemas.microsoft.com/office/drawing/2014/main" id="{A1B88D4C-64BF-8301-64E5-F53B6004A479}"/>
              </a:ext>
            </a:extLst>
          </p:cNvPr>
          <p:cNvSpPr>
            <a:spLocks noGrp="1" noRot="1" noChangeAspect="1" noChangeArrowheads="1" noTextEdit="1"/>
          </p:cNvSpPr>
          <p:nvPr>
            <p:ph type="sldImg"/>
          </p:nvPr>
        </p:nvSpPr>
        <p:spPr>
          <a:ln/>
        </p:spPr>
      </p:sp>
      <p:sp>
        <p:nvSpPr>
          <p:cNvPr id="88068" name="Rectangle 3">
            <a:extLst>
              <a:ext uri="{FF2B5EF4-FFF2-40B4-BE49-F238E27FC236}">
                <a16:creationId xmlns:a16="http://schemas.microsoft.com/office/drawing/2014/main" id="{CA2E57D1-77BF-6919-049C-D36E1C26654C}"/>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6311875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8/4/2024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8/4/2024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8/4/2024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8/4/2024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8/4/2024</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660688"/>
            <a:ext cx="10515600" cy="1325563"/>
          </a:xfrm>
        </p:spPr>
        <p:txBody>
          <a:bodyPr/>
          <a:lstStyle/>
          <a:p>
            <a:r>
              <a:rPr lang="en-US" dirty="0"/>
              <a:t>Click to edit Master title style</a:t>
            </a:r>
          </a:p>
        </p:txBody>
      </p:sp>
      <p:sp>
        <p:nvSpPr>
          <p:cNvPr id="5" name="Slide Number Placeholder 4"/>
          <p:cNvSpPr>
            <a:spLocks noGrp="1"/>
          </p:cNvSpPr>
          <p:nvPr>
            <p:ph type="sldNum" sz="quarter" idx="12"/>
          </p:nvPr>
        </p:nvSpPr>
        <p:spPr>
          <a:xfrm>
            <a:off x="510309" y="643113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8/4/2024</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8/4/2024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8/4/2024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8/4/2024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8/4/2024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lvl1pPr>
              <a:defRPr sz="4000"/>
            </a:lvl1pPr>
          </a:lstStyle>
          <a:p>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TextBox 6">
            <a:extLst>
              <a:ext uri="{FF2B5EF4-FFF2-40B4-BE49-F238E27FC236}">
                <a16:creationId xmlns:a16="http://schemas.microsoft.com/office/drawing/2014/main" id="{36C5F946-D662-4E14-60A4-A6670A95BED3}"/>
              </a:ext>
            </a:extLst>
          </p:cNvPr>
          <p:cNvSpPr txBox="1"/>
          <p:nvPr userDrawn="1"/>
        </p:nvSpPr>
        <p:spPr>
          <a:xfrm>
            <a:off x="9264625" y="6292631"/>
            <a:ext cx="2616200" cy="400110"/>
          </a:xfrm>
          <a:prstGeom prst="rect">
            <a:avLst/>
          </a:prstGeom>
          <a:noFill/>
        </p:spPr>
        <p:txBody>
          <a:bodyPr wrap="square" rtlCol="0">
            <a:spAutoFit/>
          </a:bodyPr>
          <a:lstStyle/>
          <a:p>
            <a:pPr algn="ctr"/>
            <a:r>
              <a:rPr lang="en-US" sz="2000" b="1" dirty="0">
                <a:solidFill>
                  <a:schemeClr val="tx1"/>
                </a:solidFill>
              </a:rPr>
              <a:t>www.midocean.km</a:t>
            </a:r>
          </a:p>
        </p:txBody>
      </p:sp>
      <p:pic>
        <p:nvPicPr>
          <p:cNvPr id="8" name="Graphic 21">
            <a:extLst>
              <a:ext uri="{FF2B5EF4-FFF2-40B4-BE49-F238E27FC236}">
                <a16:creationId xmlns:a16="http://schemas.microsoft.com/office/drawing/2014/main" id="{A1203F5F-B63B-D400-A437-528BEBAD3C45}"/>
              </a:ext>
            </a:extLst>
          </p:cNvPr>
          <p:cNvPicPr>
            <a:picLocks noChangeAspect="1"/>
          </p:cNvPicPr>
          <p:nvPr userDrawn="1"/>
        </p:nvPicPr>
        <p:blipFill rotWithShape="1">
          <a:blip r:embed="rId1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8709" y="-133090"/>
            <a:ext cx="2305141" cy="996429"/>
          </a:xfrm>
          <a:prstGeom prst="rect">
            <a:avLst/>
          </a:prstGeom>
        </p:spPr>
      </p:pic>
      <p:sp>
        <p:nvSpPr>
          <p:cNvPr id="9" name="Rectangle 8">
            <a:extLst>
              <a:ext uri="{FF2B5EF4-FFF2-40B4-BE49-F238E27FC236}">
                <a16:creationId xmlns:a16="http://schemas.microsoft.com/office/drawing/2014/main" id="{56B38014-5BF5-2794-D666-1054BFF550C1}"/>
              </a:ext>
            </a:extLst>
          </p:cNvPr>
          <p:cNvSpPr/>
          <p:nvPr userDrawn="1"/>
        </p:nvSpPr>
        <p:spPr>
          <a:xfrm>
            <a:off x="2463850" y="330632"/>
            <a:ext cx="9050457" cy="6898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2.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notesSlide" Target="../notesSlides/notesSlide23.xml"/><Relationship Id="rId1" Type="http://schemas.openxmlformats.org/officeDocument/2006/relationships/slideLayout" Target="../slideLayouts/slideLayout6.xml"/><Relationship Id="rId6" Type="http://schemas.openxmlformats.org/officeDocument/2006/relationships/image" Target="../media/image8.emf"/><Relationship Id="rId5" Type="http://schemas.openxmlformats.org/officeDocument/2006/relationships/oleObject" Target="../embeddings/oleObject2.bin"/><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notesSlide" Target="../notesSlides/notesSlide24.xml"/><Relationship Id="rId1" Type="http://schemas.openxmlformats.org/officeDocument/2006/relationships/slideLayout" Target="../slideLayouts/slideLayout6.xml"/><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notesSlide" Target="../notesSlides/notesSlide25.xml"/><Relationship Id="rId1" Type="http://schemas.openxmlformats.org/officeDocument/2006/relationships/slideLayout" Target="../slideLayouts/slideLayout6.xml"/><Relationship Id="rId4" Type="http://schemas.openxmlformats.org/officeDocument/2006/relationships/image" Target="../media/image10.emf"/></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image" Target="../media/image11.wmf"/></Relationships>
</file>

<file path=ppt/slides/_rels/slide33.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12.wmf"/></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4.xml"/><Relationship Id="rId5" Type="http://schemas.openxmlformats.org/officeDocument/2006/relationships/image" Target="../media/image16.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Mohamed Sleem</a:t>
            </a:r>
          </a:p>
        </p:txBody>
      </p:sp>
      <p:sp>
        <p:nvSpPr>
          <p:cNvPr id="31" name="TextBox 30"/>
          <p:cNvSpPr txBox="1"/>
          <p:nvPr/>
        </p:nvSpPr>
        <p:spPr>
          <a:xfrm>
            <a:off x="982585" y="1922731"/>
            <a:ext cx="4183517" cy="923330"/>
          </a:xfrm>
          <a:prstGeom prst="rect">
            <a:avLst/>
          </a:prstGeom>
          <a:noFill/>
        </p:spPr>
        <p:txBody>
          <a:bodyPr wrap="square" rtlCol="0">
            <a:spAutoFit/>
          </a:bodyPr>
          <a:lstStyle/>
          <a:p>
            <a:r>
              <a:rPr lang="en-US" altLang="en-US" sz="5400" b="1" dirty="0">
                <a:solidFill>
                  <a:srgbClr val="00B0F0"/>
                </a:solidFill>
                <a:latin typeface="Times New Roman" panose="02020603050405020304" pitchFamily="18" charset="0"/>
                <a:cs typeface="Times New Roman" panose="02020603050405020304" pitchFamily="18" charset="0"/>
              </a:rPr>
              <a:t>Data Mining </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p:cNvSpPr/>
          <p:nvPr/>
        </p:nvSpPr>
        <p:spPr>
          <a:xfrm>
            <a:off x="95658" y="593509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bg1"/>
                </a:solidFill>
                <a:latin typeface="Times New Roman" panose="02020603050405020304" pitchFamily="18" charset="0"/>
                <a:cs typeface="Times New Roman" panose="02020603050405020304" pitchFamily="18" charset="0"/>
              </a:rPr>
              <a:t>Lecture 9</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p:cNvSpPr txBox="1"/>
          <p:nvPr/>
        </p:nvSpPr>
        <p:spPr>
          <a:xfrm>
            <a:off x="329269" y="5104240"/>
            <a:ext cx="2629438"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Subject code : FNT 631</a:t>
            </a:r>
          </a:p>
          <a:p>
            <a:r>
              <a:rPr lang="en-US" sz="2000" dirty="0">
                <a:latin typeface="Times New Roman" panose="02020603050405020304" pitchFamily="18" charset="0"/>
                <a:cs typeface="Times New Roman" panose="02020603050405020304" pitchFamily="18" charset="0"/>
              </a:rPr>
              <a:t>Data Analysis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mc:AlternateContent xmlns:mc="http://schemas.openxmlformats.org/markup-compatibility/2006" xmlns:p14="http://schemas.microsoft.com/office/powerpoint/2010/main">
    <mc:Choice Requires="p14">
      <p:transition spd="slow" p14:dur="2000" advTm="123233"/>
    </mc:Choice>
    <mc:Fallback xmlns="">
      <p:transition spd="slow" advTm="12323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745393" y="2864682"/>
            <a:ext cx="4339289" cy="830997"/>
          </a:xfrm>
          <a:prstGeom prst="rect">
            <a:avLst/>
          </a:prstGeom>
          <a:noFill/>
        </p:spPr>
        <p:txBody>
          <a:bodyPr wrap="square" rtlCol="0">
            <a:spAutoFit/>
          </a:bodyPr>
          <a:lstStyle/>
          <a:p>
            <a:r>
              <a:rPr lang="en-US" altLang="en-US" sz="4800" b="1" dirty="0">
                <a:solidFill>
                  <a:srgbClr val="00B0F0"/>
                </a:solidFill>
                <a:latin typeface="Times New Roman" panose="02020603050405020304" pitchFamily="18" charset="0"/>
                <a:cs typeface="Times New Roman" panose="02020603050405020304" pitchFamily="18" charset="0"/>
              </a:rPr>
              <a:t>Data Mining </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9</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Mohamed Sleem</a:t>
            </a: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DA4654C1-63ED-8D05-61ED-F16881440B3A}"/>
              </a:ext>
            </a:extLst>
          </p:cNvPr>
          <p:cNvSpPr txBox="1"/>
          <p:nvPr/>
        </p:nvSpPr>
        <p:spPr>
          <a:xfrm>
            <a:off x="6384738" y="4797285"/>
            <a:ext cx="2629438"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Subject code : FNT 631</a:t>
            </a:r>
          </a:p>
          <a:p>
            <a:r>
              <a:rPr lang="en-US" sz="2000" dirty="0">
                <a:latin typeface="Times New Roman" panose="02020603050405020304" pitchFamily="18" charset="0"/>
                <a:cs typeface="Times New Roman" panose="02020603050405020304" pitchFamily="18" charset="0"/>
              </a:rPr>
              <a:t>Data Analysis </a:t>
            </a:r>
          </a:p>
        </p:txBody>
      </p:sp>
    </p:spTree>
  </p:cSld>
  <p:clrMapOvr>
    <a:masterClrMapping/>
  </p:clrMapOvr>
  <mc:AlternateContent xmlns:mc="http://schemas.openxmlformats.org/markup-compatibility/2006" xmlns:p14="http://schemas.microsoft.com/office/powerpoint/2010/main">
    <mc:Choice Requires="p14">
      <p:transition spd="slow" p14:dur="2000" advTm="4379"/>
    </mc:Choice>
    <mc:Fallback xmlns="">
      <p:transition spd="slow" advTm="4379"/>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05A9A639-6334-8334-38EF-7ECF2E99E377}"/>
              </a:ext>
            </a:extLst>
          </p:cNvPr>
          <p:cNvSpPr>
            <a:spLocks noGrp="1"/>
          </p:cNvSpPr>
          <p:nvPr>
            <p:ph type="sldNum" sz="quarter" idx="11"/>
          </p:nvPr>
        </p:nvSpPr>
        <p:spPr>
          <a:xfrm>
            <a:off x="234622" y="6492875"/>
            <a:ext cx="506628" cy="365125"/>
          </a:xfrm>
        </p:spPr>
        <p:txBody>
          <a:bodyPr/>
          <a:lstStyle/>
          <a:p>
            <a:fld id="{8C5C31BA-F580-439D-A464-7776DED4E78A}" type="slidenum">
              <a:rPr lang="en-US" altLang="en-US" b="1"/>
              <a:pPr/>
              <a:t>3</a:t>
            </a:fld>
            <a:endParaRPr lang="en-US" altLang="en-US" b="1" dirty="0"/>
          </a:p>
        </p:txBody>
      </p:sp>
      <p:sp>
        <p:nvSpPr>
          <p:cNvPr id="6" name="TextBox 5">
            <a:extLst>
              <a:ext uri="{FF2B5EF4-FFF2-40B4-BE49-F238E27FC236}">
                <a16:creationId xmlns:a16="http://schemas.microsoft.com/office/drawing/2014/main" id="{DE689251-5EC9-778F-02C1-38CDA401C1ED}"/>
              </a:ext>
            </a:extLst>
          </p:cNvPr>
          <p:cNvSpPr txBox="1"/>
          <p:nvPr/>
        </p:nvSpPr>
        <p:spPr>
          <a:xfrm>
            <a:off x="3617260" y="57874"/>
            <a:ext cx="6907423" cy="769441"/>
          </a:xfrm>
          <a:prstGeom prst="rect">
            <a:avLst/>
          </a:prstGeom>
          <a:solidFill>
            <a:schemeClr val="bg1"/>
          </a:solidFill>
        </p:spPr>
        <p:txBody>
          <a:bodyPr wrap="square">
            <a:spAutoFit/>
          </a:bodyPr>
          <a:lstStyle/>
          <a:p>
            <a:pPr algn="ctr"/>
            <a:r>
              <a:rPr lang="en-US" sz="4400" dirty="0">
                <a:solidFill>
                  <a:srgbClr val="7030A0"/>
                </a:solidFill>
                <a:effectLst>
                  <a:outerShdw blurRad="38100" dist="38100" dir="2700000" algn="tl">
                    <a:srgbClr val="000000">
                      <a:alpha val="43137"/>
                    </a:srgbClr>
                  </a:outerShdw>
                </a:effectLst>
              </a:rPr>
              <a:t>Answer Review Questions </a:t>
            </a:r>
          </a:p>
        </p:txBody>
      </p:sp>
      <p:sp>
        <p:nvSpPr>
          <p:cNvPr id="5" name="TextBox 4">
            <a:extLst>
              <a:ext uri="{FF2B5EF4-FFF2-40B4-BE49-F238E27FC236}">
                <a16:creationId xmlns:a16="http://schemas.microsoft.com/office/drawing/2014/main" id="{8580ED3E-86C3-E4AA-92C4-2FA5C80E0B19}"/>
              </a:ext>
            </a:extLst>
          </p:cNvPr>
          <p:cNvSpPr txBox="1"/>
          <p:nvPr/>
        </p:nvSpPr>
        <p:spPr>
          <a:xfrm>
            <a:off x="581341" y="1153347"/>
            <a:ext cx="11215024" cy="5088444"/>
          </a:xfrm>
          <a:prstGeom prst="rect">
            <a:avLst/>
          </a:prstGeom>
          <a:solidFill>
            <a:schemeClr val="accent2">
              <a:lumMod val="20000"/>
              <a:lumOff val="80000"/>
            </a:schemeClr>
          </a:solidFill>
        </p:spPr>
        <p:txBody>
          <a:bodyPr wrap="square">
            <a:spAutoFit/>
          </a:bodyPr>
          <a:lstStyle/>
          <a:p>
            <a:pPr>
              <a:lnSpc>
                <a:spcPct val="150000"/>
              </a:lnSpc>
            </a:pPr>
            <a:r>
              <a:rPr lang="en-US" sz="3600" b="1" dirty="0">
                <a:solidFill>
                  <a:srgbClr val="C00000"/>
                </a:solidFill>
              </a:rPr>
              <a:t>What is a decision model?</a:t>
            </a:r>
          </a:p>
          <a:p>
            <a:pPr>
              <a:lnSpc>
                <a:spcPct val="150000"/>
              </a:lnSpc>
            </a:pPr>
            <a:r>
              <a:rPr lang="en-US" sz="4000" b="1" dirty="0"/>
              <a:t>Answer:</a:t>
            </a:r>
          </a:p>
          <a:p>
            <a:pPr marL="457200" indent="-457200">
              <a:lnSpc>
                <a:spcPct val="150000"/>
              </a:lnSpc>
              <a:spcBef>
                <a:spcPts val="600"/>
              </a:spcBef>
              <a:spcAft>
                <a:spcPts val="600"/>
              </a:spcAft>
              <a:buFont typeface="Arial" panose="020B0604020202020204" pitchFamily="34" charset="0"/>
              <a:buChar char="•"/>
            </a:pPr>
            <a:r>
              <a:rPr lang="en-US" sz="2800" dirty="0"/>
              <a:t>A decision model is an abstraction or representation of a real system, idea, or object used to understand, analyze, or facilitate making a decision. It includes data, uncontrollable variables, and decision variables, and can be represented as pictures, spreadsheets, or mathematical relationships.</a:t>
            </a:r>
          </a:p>
        </p:txBody>
      </p:sp>
    </p:spTree>
    <p:extLst>
      <p:ext uri="{BB962C8B-B14F-4D97-AF65-F5344CB8AC3E}">
        <p14:creationId xmlns:p14="http://schemas.microsoft.com/office/powerpoint/2010/main" val="3521392521"/>
      </p:ext>
    </p:extLst>
  </p:cSld>
  <p:clrMapOvr>
    <a:masterClrMapping/>
  </p:clrMapOvr>
  <mc:AlternateContent xmlns:mc="http://schemas.openxmlformats.org/markup-compatibility/2006" xmlns:p14="http://schemas.microsoft.com/office/powerpoint/2010/main">
    <mc:Choice Requires="p14">
      <p:transition spd="slow" p14:dur="2000" advTm="35845"/>
    </mc:Choice>
    <mc:Fallback xmlns="">
      <p:transition spd="slow" advTm="3584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05A9A639-6334-8334-38EF-7ECF2E99E377}"/>
              </a:ext>
            </a:extLst>
          </p:cNvPr>
          <p:cNvSpPr>
            <a:spLocks noGrp="1"/>
          </p:cNvSpPr>
          <p:nvPr>
            <p:ph type="sldNum" sz="quarter" idx="11"/>
          </p:nvPr>
        </p:nvSpPr>
        <p:spPr>
          <a:xfrm>
            <a:off x="234622" y="6492875"/>
            <a:ext cx="506628" cy="365125"/>
          </a:xfrm>
        </p:spPr>
        <p:txBody>
          <a:bodyPr/>
          <a:lstStyle/>
          <a:p>
            <a:fld id="{8C5C31BA-F580-439D-A464-7776DED4E78A}" type="slidenum">
              <a:rPr lang="en-US" altLang="en-US" b="1"/>
              <a:pPr/>
              <a:t>4</a:t>
            </a:fld>
            <a:endParaRPr lang="en-US" altLang="en-US" b="1" dirty="0"/>
          </a:p>
        </p:txBody>
      </p:sp>
      <p:sp>
        <p:nvSpPr>
          <p:cNvPr id="6" name="TextBox 5">
            <a:extLst>
              <a:ext uri="{FF2B5EF4-FFF2-40B4-BE49-F238E27FC236}">
                <a16:creationId xmlns:a16="http://schemas.microsoft.com/office/drawing/2014/main" id="{DE689251-5EC9-778F-02C1-38CDA401C1ED}"/>
              </a:ext>
            </a:extLst>
          </p:cNvPr>
          <p:cNvSpPr txBox="1"/>
          <p:nvPr/>
        </p:nvSpPr>
        <p:spPr>
          <a:xfrm>
            <a:off x="3617260" y="57874"/>
            <a:ext cx="6907423" cy="769441"/>
          </a:xfrm>
          <a:prstGeom prst="rect">
            <a:avLst/>
          </a:prstGeom>
          <a:solidFill>
            <a:schemeClr val="bg1"/>
          </a:solidFill>
        </p:spPr>
        <p:txBody>
          <a:bodyPr wrap="square">
            <a:spAutoFit/>
          </a:bodyPr>
          <a:lstStyle/>
          <a:p>
            <a:pPr algn="ctr"/>
            <a:r>
              <a:rPr lang="en-US" sz="4400" dirty="0">
                <a:solidFill>
                  <a:srgbClr val="7030A0"/>
                </a:solidFill>
                <a:effectLst>
                  <a:outerShdw blurRad="38100" dist="38100" dir="2700000" algn="tl">
                    <a:srgbClr val="000000">
                      <a:alpha val="43137"/>
                    </a:srgbClr>
                  </a:outerShdw>
                </a:effectLst>
              </a:rPr>
              <a:t>Answer Review Questions </a:t>
            </a:r>
          </a:p>
        </p:txBody>
      </p:sp>
      <p:sp>
        <p:nvSpPr>
          <p:cNvPr id="5" name="TextBox 4">
            <a:extLst>
              <a:ext uri="{FF2B5EF4-FFF2-40B4-BE49-F238E27FC236}">
                <a16:creationId xmlns:a16="http://schemas.microsoft.com/office/drawing/2014/main" id="{8580ED3E-86C3-E4AA-92C4-2FA5C80E0B19}"/>
              </a:ext>
            </a:extLst>
          </p:cNvPr>
          <p:cNvSpPr txBox="1"/>
          <p:nvPr/>
        </p:nvSpPr>
        <p:spPr>
          <a:xfrm>
            <a:off x="581341" y="1153347"/>
            <a:ext cx="11215024" cy="5258684"/>
          </a:xfrm>
          <a:prstGeom prst="rect">
            <a:avLst/>
          </a:prstGeom>
          <a:solidFill>
            <a:schemeClr val="accent2">
              <a:lumMod val="20000"/>
              <a:lumOff val="80000"/>
            </a:schemeClr>
          </a:solidFill>
        </p:spPr>
        <p:txBody>
          <a:bodyPr wrap="square">
            <a:spAutoFit/>
          </a:bodyPr>
          <a:lstStyle/>
          <a:p>
            <a:pPr>
              <a:lnSpc>
                <a:spcPct val="150000"/>
              </a:lnSpc>
              <a:spcBef>
                <a:spcPts val="600"/>
              </a:spcBef>
              <a:spcAft>
                <a:spcPts val="600"/>
              </a:spcAft>
            </a:pPr>
            <a:r>
              <a:rPr lang="en-US" sz="3200" b="1" dirty="0">
                <a:solidFill>
                  <a:srgbClr val="C00000"/>
                </a:solidFill>
              </a:rPr>
              <a:t>What are the key tools in Excel for performing what-if analysis?</a:t>
            </a:r>
          </a:p>
          <a:p>
            <a:pPr>
              <a:lnSpc>
                <a:spcPct val="114000"/>
              </a:lnSpc>
              <a:spcBef>
                <a:spcPts val="600"/>
              </a:spcBef>
              <a:spcAft>
                <a:spcPts val="600"/>
              </a:spcAft>
            </a:pPr>
            <a:r>
              <a:rPr lang="en-US" sz="2800" b="1" dirty="0"/>
              <a:t>Answer:</a:t>
            </a:r>
          </a:p>
          <a:p>
            <a:pPr>
              <a:lnSpc>
                <a:spcPct val="114000"/>
              </a:lnSpc>
              <a:spcBef>
                <a:spcPts val="600"/>
              </a:spcBef>
              <a:spcAft>
                <a:spcPts val="600"/>
              </a:spcAft>
            </a:pPr>
            <a:r>
              <a:rPr lang="en-US" sz="2600" dirty="0"/>
              <a:t>The key tools in Excel for performing what-if analysis include:</a:t>
            </a:r>
          </a:p>
          <a:p>
            <a:pPr>
              <a:lnSpc>
                <a:spcPct val="114000"/>
              </a:lnSpc>
              <a:spcBef>
                <a:spcPts val="600"/>
              </a:spcBef>
              <a:spcAft>
                <a:spcPts val="600"/>
              </a:spcAft>
            </a:pPr>
            <a:r>
              <a:rPr lang="en-US" sz="2600" dirty="0"/>
              <a:t>Data Tables: Summarize the impact of one or two inputs on a specified output.</a:t>
            </a:r>
          </a:p>
          <a:p>
            <a:pPr>
              <a:lnSpc>
                <a:spcPct val="114000"/>
              </a:lnSpc>
              <a:spcBef>
                <a:spcPts val="600"/>
              </a:spcBef>
              <a:spcAft>
                <a:spcPts val="600"/>
              </a:spcAft>
            </a:pPr>
            <a:r>
              <a:rPr lang="en-US" sz="2600" dirty="0"/>
              <a:t>Scenario Manager: Allows users to create and save different groups of input values (scenarios) and switch between them to see how different inputs affect the model.</a:t>
            </a:r>
          </a:p>
          <a:p>
            <a:pPr>
              <a:lnSpc>
                <a:spcPct val="114000"/>
              </a:lnSpc>
              <a:spcBef>
                <a:spcPts val="600"/>
              </a:spcBef>
              <a:spcAft>
                <a:spcPts val="600"/>
              </a:spcAft>
            </a:pPr>
            <a:r>
              <a:rPr lang="en-US" sz="2600" dirty="0"/>
              <a:t>Goal Seek: Finds the value of an input that produces a known result within a spreadsheet, useful for determining break-even points and other specific targets.</a:t>
            </a:r>
          </a:p>
        </p:txBody>
      </p:sp>
    </p:spTree>
    <p:extLst>
      <p:ext uri="{BB962C8B-B14F-4D97-AF65-F5344CB8AC3E}">
        <p14:creationId xmlns:p14="http://schemas.microsoft.com/office/powerpoint/2010/main" val="1693213489"/>
      </p:ext>
    </p:extLst>
  </p:cSld>
  <p:clrMapOvr>
    <a:masterClrMapping/>
  </p:clrMapOvr>
  <mc:AlternateContent xmlns:mc="http://schemas.openxmlformats.org/markup-compatibility/2006" xmlns:p14="http://schemas.microsoft.com/office/powerpoint/2010/main">
    <mc:Choice Requires="p14">
      <p:transition spd="slow" p14:dur="2000" advTm="35845"/>
    </mc:Choice>
    <mc:Fallback xmlns="">
      <p:transition spd="slow" advTm="3584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05A9A639-6334-8334-38EF-7ECF2E99E377}"/>
              </a:ext>
            </a:extLst>
          </p:cNvPr>
          <p:cNvSpPr>
            <a:spLocks noGrp="1"/>
          </p:cNvSpPr>
          <p:nvPr>
            <p:ph type="sldNum" sz="quarter" idx="11"/>
          </p:nvPr>
        </p:nvSpPr>
        <p:spPr>
          <a:xfrm>
            <a:off x="234622" y="6492875"/>
            <a:ext cx="506628" cy="365125"/>
          </a:xfrm>
        </p:spPr>
        <p:txBody>
          <a:bodyPr/>
          <a:lstStyle/>
          <a:p>
            <a:fld id="{8C5C31BA-F580-439D-A464-7776DED4E78A}" type="slidenum">
              <a:rPr lang="en-US" altLang="en-US" b="1"/>
              <a:pPr/>
              <a:t>5</a:t>
            </a:fld>
            <a:endParaRPr lang="en-US" altLang="en-US" b="1" dirty="0"/>
          </a:p>
        </p:txBody>
      </p:sp>
      <p:sp>
        <p:nvSpPr>
          <p:cNvPr id="6" name="TextBox 5">
            <a:extLst>
              <a:ext uri="{FF2B5EF4-FFF2-40B4-BE49-F238E27FC236}">
                <a16:creationId xmlns:a16="http://schemas.microsoft.com/office/drawing/2014/main" id="{DE689251-5EC9-778F-02C1-38CDA401C1ED}"/>
              </a:ext>
            </a:extLst>
          </p:cNvPr>
          <p:cNvSpPr txBox="1"/>
          <p:nvPr/>
        </p:nvSpPr>
        <p:spPr>
          <a:xfrm>
            <a:off x="3617260" y="57874"/>
            <a:ext cx="6907423" cy="769441"/>
          </a:xfrm>
          <a:prstGeom prst="rect">
            <a:avLst/>
          </a:prstGeom>
          <a:solidFill>
            <a:schemeClr val="bg1"/>
          </a:solidFill>
        </p:spPr>
        <p:txBody>
          <a:bodyPr wrap="square">
            <a:spAutoFit/>
          </a:bodyPr>
          <a:lstStyle/>
          <a:p>
            <a:pPr algn="ctr"/>
            <a:r>
              <a:rPr lang="en-US" sz="4400" dirty="0">
                <a:solidFill>
                  <a:srgbClr val="7030A0"/>
                </a:solidFill>
                <a:effectLst>
                  <a:outerShdw blurRad="38100" dist="38100" dir="2700000" algn="tl">
                    <a:srgbClr val="000000">
                      <a:alpha val="43137"/>
                    </a:srgbClr>
                  </a:outerShdw>
                </a:effectLst>
              </a:rPr>
              <a:t>Answer Review Questions </a:t>
            </a:r>
          </a:p>
        </p:txBody>
      </p:sp>
      <p:sp>
        <p:nvSpPr>
          <p:cNvPr id="5" name="TextBox 4">
            <a:extLst>
              <a:ext uri="{FF2B5EF4-FFF2-40B4-BE49-F238E27FC236}">
                <a16:creationId xmlns:a16="http://schemas.microsoft.com/office/drawing/2014/main" id="{8580ED3E-86C3-E4AA-92C4-2FA5C80E0B19}"/>
              </a:ext>
            </a:extLst>
          </p:cNvPr>
          <p:cNvSpPr txBox="1"/>
          <p:nvPr/>
        </p:nvSpPr>
        <p:spPr>
          <a:xfrm>
            <a:off x="581341" y="1153347"/>
            <a:ext cx="11215024" cy="4842929"/>
          </a:xfrm>
          <a:prstGeom prst="rect">
            <a:avLst/>
          </a:prstGeom>
          <a:solidFill>
            <a:schemeClr val="accent2">
              <a:lumMod val="20000"/>
              <a:lumOff val="80000"/>
            </a:schemeClr>
          </a:solidFill>
        </p:spPr>
        <p:txBody>
          <a:bodyPr wrap="square">
            <a:spAutoFit/>
          </a:bodyPr>
          <a:lstStyle/>
          <a:p>
            <a:pPr>
              <a:lnSpc>
                <a:spcPct val="150000"/>
              </a:lnSpc>
            </a:pPr>
            <a:r>
              <a:rPr lang="en-US" sz="2800" b="1" dirty="0">
                <a:solidFill>
                  <a:srgbClr val="C00000"/>
                </a:solidFill>
              </a:rPr>
              <a:t>What is the purpose of Monte Carlo Simulation in decision models?</a:t>
            </a:r>
          </a:p>
          <a:p>
            <a:pPr>
              <a:lnSpc>
                <a:spcPct val="150000"/>
              </a:lnSpc>
            </a:pPr>
            <a:r>
              <a:rPr lang="en-US" sz="2800" b="1" dirty="0"/>
              <a:t>Answer:</a:t>
            </a:r>
          </a:p>
          <a:p>
            <a:pPr marL="457200" indent="-457200">
              <a:lnSpc>
                <a:spcPct val="114000"/>
              </a:lnSpc>
              <a:spcBef>
                <a:spcPts val="600"/>
              </a:spcBef>
              <a:spcAft>
                <a:spcPts val="600"/>
              </a:spcAft>
              <a:buFont typeface="Arial" panose="020B0604020202020204" pitchFamily="34" charset="0"/>
              <a:buChar char="•"/>
            </a:pPr>
            <a:r>
              <a:rPr lang="en-US" sz="2800" dirty="0"/>
              <a:t>The purpose of Monte Carlo Simulation in decision models is to:</a:t>
            </a:r>
          </a:p>
          <a:p>
            <a:pPr marL="457200" indent="-457200">
              <a:lnSpc>
                <a:spcPct val="114000"/>
              </a:lnSpc>
              <a:spcBef>
                <a:spcPts val="600"/>
              </a:spcBef>
              <a:spcAft>
                <a:spcPts val="600"/>
              </a:spcAft>
              <a:buFont typeface="Arial" panose="020B0604020202020204" pitchFamily="34" charset="0"/>
              <a:buChar char="•"/>
            </a:pPr>
            <a:r>
              <a:rPr lang="en-US" sz="2800" dirty="0"/>
              <a:t>Generate random values for uncertain inputs in the model.</a:t>
            </a:r>
          </a:p>
          <a:p>
            <a:pPr marL="457200" indent="-457200">
              <a:lnSpc>
                <a:spcPct val="114000"/>
              </a:lnSpc>
              <a:spcBef>
                <a:spcPts val="600"/>
              </a:spcBef>
              <a:spcAft>
                <a:spcPts val="600"/>
              </a:spcAft>
              <a:buFont typeface="Arial" panose="020B0604020202020204" pitchFamily="34" charset="0"/>
              <a:buChar char="•"/>
            </a:pPr>
            <a:r>
              <a:rPr lang="en-US" sz="2800" dirty="0"/>
              <a:t>Compute the output variables of interest based on these random inputs.</a:t>
            </a:r>
          </a:p>
          <a:p>
            <a:pPr marL="457200" indent="-457200">
              <a:lnSpc>
                <a:spcPct val="114000"/>
              </a:lnSpc>
              <a:spcBef>
                <a:spcPts val="600"/>
              </a:spcBef>
              <a:spcAft>
                <a:spcPts val="600"/>
              </a:spcAft>
              <a:buFont typeface="Arial" panose="020B0604020202020204" pitchFamily="34" charset="0"/>
              <a:buChar char="•"/>
            </a:pPr>
            <a:r>
              <a:rPr lang="en-US" sz="2800" dirty="0"/>
              <a:t>Repeat this process for many trials to understand the distribution and variability of the output results, helping to assess risk and uncertainty in decision-making.</a:t>
            </a:r>
          </a:p>
        </p:txBody>
      </p:sp>
    </p:spTree>
    <p:extLst>
      <p:ext uri="{BB962C8B-B14F-4D97-AF65-F5344CB8AC3E}">
        <p14:creationId xmlns:p14="http://schemas.microsoft.com/office/powerpoint/2010/main" val="1852243580"/>
      </p:ext>
    </p:extLst>
  </p:cSld>
  <p:clrMapOvr>
    <a:masterClrMapping/>
  </p:clrMapOvr>
  <mc:AlternateContent xmlns:mc="http://schemas.openxmlformats.org/markup-compatibility/2006" xmlns:p14="http://schemas.microsoft.com/office/powerpoint/2010/main">
    <mc:Choice Requires="p14">
      <p:transition spd="slow" p14:dur="2000" advTm="35845"/>
    </mc:Choice>
    <mc:Fallback xmlns="">
      <p:transition spd="slow" advTm="35845"/>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F2ED6675-9388-E760-0692-165DFD914EC4}"/>
              </a:ext>
            </a:extLst>
          </p:cNvPr>
          <p:cNvSpPr>
            <a:spLocks noGrp="1" noChangeArrowheads="1"/>
          </p:cNvSpPr>
          <p:nvPr>
            <p:ph type="title"/>
          </p:nvPr>
        </p:nvSpPr>
        <p:spPr/>
        <p:txBody>
          <a:bodyPr>
            <a:normAutofit/>
          </a:bodyPr>
          <a:lstStyle/>
          <a:p>
            <a:pPr algn="ctr" eaLnBrk="1" hangingPunct="1"/>
            <a:r>
              <a:rPr lang="en-US" altLang="en-US" sz="5400" dirty="0"/>
              <a:t>Data Mining Overview</a:t>
            </a:r>
          </a:p>
        </p:txBody>
      </p:sp>
      <p:sp>
        <p:nvSpPr>
          <p:cNvPr id="17411" name="Rectangle 3">
            <a:extLst>
              <a:ext uri="{FF2B5EF4-FFF2-40B4-BE49-F238E27FC236}">
                <a16:creationId xmlns:a16="http://schemas.microsoft.com/office/drawing/2014/main" id="{13B210CC-4C7B-FBED-30B3-D4F23F58F919}"/>
              </a:ext>
            </a:extLst>
          </p:cNvPr>
          <p:cNvSpPr>
            <a:spLocks noGrp="1" noChangeArrowheads="1"/>
          </p:cNvSpPr>
          <p:nvPr>
            <p:ph type="body" idx="1"/>
          </p:nvPr>
        </p:nvSpPr>
        <p:spPr/>
        <p:txBody>
          <a:bodyPr>
            <a:normAutofit lnSpcReduction="10000"/>
          </a:bodyPr>
          <a:lstStyle/>
          <a:p>
            <a:pPr eaLnBrk="1" hangingPunct="1">
              <a:lnSpc>
                <a:spcPct val="125000"/>
              </a:lnSpc>
            </a:pPr>
            <a:r>
              <a:rPr lang="en-US" altLang="en-US" dirty="0"/>
              <a:t>Data warehouses and OLAP (On Line Analytical Processing.)</a:t>
            </a:r>
          </a:p>
          <a:p>
            <a:pPr eaLnBrk="1" hangingPunct="1">
              <a:lnSpc>
                <a:spcPct val="125000"/>
              </a:lnSpc>
            </a:pPr>
            <a:r>
              <a:rPr lang="en-US" altLang="en-US" dirty="0"/>
              <a:t>Association Rules Mining</a:t>
            </a:r>
          </a:p>
          <a:p>
            <a:pPr eaLnBrk="1" hangingPunct="1">
              <a:lnSpc>
                <a:spcPct val="125000"/>
              </a:lnSpc>
            </a:pPr>
            <a:r>
              <a:rPr lang="en-US" altLang="en-US" dirty="0"/>
              <a:t>Clustering: Hierarchical and Partition approaches</a:t>
            </a:r>
          </a:p>
          <a:p>
            <a:pPr eaLnBrk="1" hangingPunct="1">
              <a:lnSpc>
                <a:spcPct val="125000"/>
              </a:lnSpc>
            </a:pPr>
            <a:r>
              <a:rPr lang="en-US" altLang="en-US" dirty="0"/>
              <a:t>Classification: Decision Trees and Bayesian classifiers</a:t>
            </a:r>
          </a:p>
          <a:p>
            <a:pPr eaLnBrk="1" hangingPunct="1">
              <a:lnSpc>
                <a:spcPct val="125000"/>
              </a:lnSpc>
            </a:pPr>
            <a:r>
              <a:rPr lang="en-US" altLang="en-US" dirty="0"/>
              <a:t>Sequential Pattern Mining</a:t>
            </a:r>
          </a:p>
          <a:p>
            <a:pPr eaLnBrk="1" hangingPunct="1">
              <a:lnSpc>
                <a:spcPct val="125000"/>
              </a:lnSpc>
            </a:pPr>
            <a:r>
              <a:rPr lang="en-US" altLang="en-US" dirty="0"/>
              <a:t>Advanced topics: graph mining, privacy preserving data mining, outlier detection, spatial data mining</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D1659F23-4403-7C7F-3899-D0B66A55B3E4}"/>
              </a:ext>
            </a:extLst>
          </p:cNvPr>
          <p:cNvSpPr>
            <a:spLocks noGrp="1" noChangeArrowheads="1"/>
          </p:cNvSpPr>
          <p:nvPr>
            <p:ph type="title"/>
          </p:nvPr>
        </p:nvSpPr>
        <p:spPr/>
        <p:txBody>
          <a:bodyPr/>
          <a:lstStyle/>
          <a:p>
            <a:pPr algn="ctr" eaLnBrk="1" hangingPunct="1"/>
            <a:r>
              <a:rPr lang="en-US" altLang="en-US"/>
              <a:t>What is Data Mining?</a:t>
            </a:r>
          </a:p>
        </p:txBody>
      </p:sp>
      <p:sp>
        <p:nvSpPr>
          <p:cNvPr id="19459" name="Rectangle 3">
            <a:extLst>
              <a:ext uri="{FF2B5EF4-FFF2-40B4-BE49-F238E27FC236}">
                <a16:creationId xmlns:a16="http://schemas.microsoft.com/office/drawing/2014/main" id="{78BAE3DD-D72D-2B3A-75FB-2A3212BC52CC}"/>
              </a:ext>
            </a:extLst>
          </p:cNvPr>
          <p:cNvSpPr>
            <a:spLocks noGrp="1" noChangeArrowheads="1"/>
          </p:cNvSpPr>
          <p:nvPr>
            <p:ph type="body" idx="1"/>
          </p:nvPr>
        </p:nvSpPr>
        <p:spPr>
          <a:xfrm>
            <a:off x="838200" y="1825625"/>
            <a:ext cx="10713204" cy="4378863"/>
          </a:xfrm>
        </p:spPr>
        <p:txBody>
          <a:bodyPr>
            <a:normAutofit fontScale="92500" lnSpcReduction="10000"/>
          </a:bodyPr>
          <a:lstStyle/>
          <a:p>
            <a:pPr eaLnBrk="1" hangingPunct="1">
              <a:lnSpc>
                <a:spcPct val="150000"/>
              </a:lnSpc>
            </a:pPr>
            <a:r>
              <a:rPr lang="en-US" altLang="en-US" sz="3500" b="1" dirty="0"/>
              <a:t>Data Mining is:</a:t>
            </a:r>
          </a:p>
          <a:p>
            <a:pPr lvl="1" eaLnBrk="1" hangingPunct="1">
              <a:lnSpc>
                <a:spcPct val="150000"/>
              </a:lnSpc>
              <a:buFont typeface="Wingdings" panose="05000000000000000000" pitchFamily="2" charset="2"/>
              <a:buNone/>
            </a:pPr>
            <a:r>
              <a:rPr lang="en-US" altLang="en-US" sz="2800" dirty="0">
                <a:latin typeface="Comic Sans MS" panose="030F0702030302020204" pitchFamily="66" charset="0"/>
              </a:rPr>
              <a:t>(1) The efficient discovery of previously unknown, valid, potentially useful, understandable patterns in large datasets</a:t>
            </a:r>
          </a:p>
          <a:p>
            <a:pPr lvl="1" eaLnBrk="1" hangingPunct="1">
              <a:lnSpc>
                <a:spcPct val="150000"/>
              </a:lnSpc>
              <a:buFont typeface="Wingdings" panose="05000000000000000000" pitchFamily="2" charset="2"/>
              <a:buNone/>
            </a:pPr>
            <a:r>
              <a:rPr lang="en-US" altLang="en-US" sz="2800" dirty="0">
                <a:latin typeface="Comic Sans MS" panose="030F0702030302020204" pitchFamily="66" charset="0"/>
              </a:rPr>
              <a:t>(2) The analysis of (often large) observational data sets to find unsuspected relationships and to summarize the data in novel ways that are both understandable and useful to the data owner</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a:extLst>
              <a:ext uri="{FF2B5EF4-FFF2-40B4-BE49-F238E27FC236}">
                <a16:creationId xmlns:a16="http://schemas.microsoft.com/office/drawing/2014/main" id="{7B84224B-3B89-3115-B011-299E1EADD977}"/>
              </a:ext>
            </a:extLst>
          </p:cNvPr>
          <p:cNvSpPr>
            <a:spLocks noGrp="1" noChangeArrowheads="1"/>
          </p:cNvSpPr>
          <p:nvPr>
            <p:ph type="title"/>
          </p:nvPr>
        </p:nvSpPr>
        <p:spPr/>
        <p:txBody>
          <a:bodyPr>
            <a:normAutofit/>
          </a:bodyPr>
          <a:lstStyle/>
          <a:p>
            <a:pPr algn="ctr" eaLnBrk="1" hangingPunct="1"/>
            <a:r>
              <a:rPr lang="en-US" altLang="en-US" sz="4800" b="1" dirty="0"/>
              <a:t>Overview of terms</a:t>
            </a:r>
          </a:p>
        </p:txBody>
      </p:sp>
      <p:sp>
        <p:nvSpPr>
          <p:cNvPr id="21507" name="Rectangle 3">
            <a:extLst>
              <a:ext uri="{FF2B5EF4-FFF2-40B4-BE49-F238E27FC236}">
                <a16:creationId xmlns:a16="http://schemas.microsoft.com/office/drawing/2014/main" id="{C07F0B6D-13E0-38C7-0DA8-74215D3CEA24}"/>
              </a:ext>
            </a:extLst>
          </p:cNvPr>
          <p:cNvSpPr>
            <a:spLocks noGrp="1" noChangeArrowheads="1"/>
          </p:cNvSpPr>
          <p:nvPr>
            <p:ph type="body" idx="1"/>
          </p:nvPr>
        </p:nvSpPr>
        <p:spPr>
          <a:xfrm>
            <a:off x="1053885" y="1850756"/>
            <a:ext cx="10515600" cy="4033434"/>
          </a:xfrm>
        </p:spPr>
        <p:txBody>
          <a:bodyPr>
            <a:normAutofit fontScale="92500" lnSpcReduction="20000"/>
          </a:bodyPr>
          <a:lstStyle/>
          <a:p>
            <a:pPr eaLnBrk="1" hangingPunct="1">
              <a:lnSpc>
                <a:spcPct val="150000"/>
              </a:lnSpc>
            </a:pPr>
            <a:r>
              <a:rPr lang="en-US" altLang="en-US" sz="3200" u="sng" dirty="0"/>
              <a:t>Data</a:t>
            </a:r>
            <a:r>
              <a:rPr lang="en-US" altLang="en-US" sz="3200" dirty="0"/>
              <a:t>: a set of facts (items) D, usually stored in a database</a:t>
            </a:r>
          </a:p>
          <a:p>
            <a:pPr eaLnBrk="1" hangingPunct="1">
              <a:lnSpc>
                <a:spcPct val="150000"/>
              </a:lnSpc>
            </a:pPr>
            <a:r>
              <a:rPr lang="en-US" altLang="en-US" sz="3200" u="sng" dirty="0"/>
              <a:t>Pattern</a:t>
            </a:r>
            <a:r>
              <a:rPr lang="en-US" altLang="en-US" sz="3200" dirty="0"/>
              <a:t>: an expression E in a language L, that describes a subset of facts</a:t>
            </a:r>
          </a:p>
          <a:p>
            <a:pPr eaLnBrk="1" hangingPunct="1">
              <a:lnSpc>
                <a:spcPct val="150000"/>
              </a:lnSpc>
            </a:pPr>
            <a:r>
              <a:rPr lang="en-US" altLang="en-US" sz="3200" u="sng" dirty="0"/>
              <a:t>Attribute</a:t>
            </a:r>
            <a:r>
              <a:rPr lang="en-US" altLang="en-US" sz="3200" dirty="0"/>
              <a:t>: a field in an item </a:t>
            </a:r>
            <a:r>
              <a:rPr lang="en-US" altLang="en-US" sz="3200" i="1" dirty="0" err="1"/>
              <a:t>i</a:t>
            </a:r>
            <a:r>
              <a:rPr lang="en-US" altLang="en-US" sz="3200" dirty="0"/>
              <a:t> in D.</a:t>
            </a:r>
          </a:p>
          <a:p>
            <a:pPr eaLnBrk="1" hangingPunct="1">
              <a:lnSpc>
                <a:spcPct val="150000"/>
              </a:lnSpc>
            </a:pPr>
            <a:r>
              <a:rPr lang="en-US" altLang="en-US" sz="3200" u="sng" dirty="0"/>
              <a:t>Interestingness</a:t>
            </a:r>
            <a:r>
              <a:rPr lang="en-US" altLang="en-US" sz="3200" dirty="0"/>
              <a:t>: a function I</a:t>
            </a:r>
            <a:r>
              <a:rPr lang="en-US" altLang="en-US" sz="3200" baseline="-25000" dirty="0"/>
              <a:t>D,L </a:t>
            </a:r>
            <a:r>
              <a:rPr lang="en-US" altLang="en-US" sz="3200" dirty="0"/>
              <a:t>that maps an expression E in L into a measure space M</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a:extLst>
              <a:ext uri="{FF2B5EF4-FFF2-40B4-BE49-F238E27FC236}">
                <a16:creationId xmlns:a16="http://schemas.microsoft.com/office/drawing/2014/main" id="{D0BD20A2-5784-ED58-F056-31BD804EFD7D}"/>
              </a:ext>
            </a:extLst>
          </p:cNvPr>
          <p:cNvSpPr>
            <a:spLocks noGrp="1" noChangeArrowheads="1"/>
          </p:cNvSpPr>
          <p:nvPr>
            <p:ph type="title"/>
          </p:nvPr>
        </p:nvSpPr>
        <p:spPr/>
        <p:txBody>
          <a:bodyPr/>
          <a:lstStyle/>
          <a:p>
            <a:pPr algn="ctr" eaLnBrk="1" hangingPunct="1"/>
            <a:r>
              <a:rPr lang="en-US" altLang="en-US" sz="4000" dirty="0"/>
              <a:t>Overview of terms</a:t>
            </a:r>
          </a:p>
        </p:txBody>
      </p:sp>
      <p:sp>
        <p:nvSpPr>
          <p:cNvPr id="23555" name="Rectangle 3">
            <a:extLst>
              <a:ext uri="{FF2B5EF4-FFF2-40B4-BE49-F238E27FC236}">
                <a16:creationId xmlns:a16="http://schemas.microsoft.com/office/drawing/2014/main" id="{32DFBA16-6C28-EDAB-8AA3-391D56ECF088}"/>
              </a:ext>
            </a:extLst>
          </p:cNvPr>
          <p:cNvSpPr>
            <a:spLocks noGrp="1" noChangeArrowheads="1"/>
          </p:cNvSpPr>
          <p:nvPr>
            <p:ph type="body" idx="1"/>
          </p:nvPr>
        </p:nvSpPr>
        <p:spPr/>
        <p:txBody>
          <a:bodyPr>
            <a:normAutofit/>
          </a:bodyPr>
          <a:lstStyle/>
          <a:p>
            <a:pPr eaLnBrk="1" hangingPunct="1">
              <a:lnSpc>
                <a:spcPct val="150000"/>
              </a:lnSpc>
            </a:pPr>
            <a:r>
              <a:rPr lang="en-US" altLang="en-US" sz="3200" dirty="0"/>
              <a:t>The </a:t>
            </a:r>
            <a:r>
              <a:rPr lang="en-US" altLang="en-US" sz="3200" b="1" dirty="0"/>
              <a:t>Data Mining Task:</a:t>
            </a:r>
          </a:p>
          <a:p>
            <a:pPr eaLnBrk="1" hangingPunct="1">
              <a:lnSpc>
                <a:spcPct val="150000"/>
              </a:lnSpc>
              <a:buFont typeface="Wingdings" panose="05000000000000000000" pitchFamily="2" charset="2"/>
              <a:buNone/>
            </a:pPr>
            <a:r>
              <a:rPr lang="en-US" altLang="en-US" sz="3200" dirty="0"/>
              <a:t>   For a given dataset D, language of facts L, interestingness function I</a:t>
            </a:r>
            <a:r>
              <a:rPr lang="en-US" altLang="en-US" sz="3200" baseline="-25000" dirty="0"/>
              <a:t>D,L</a:t>
            </a:r>
            <a:r>
              <a:rPr lang="en-US" altLang="en-US" sz="3200" dirty="0"/>
              <a:t> and threshold c, find the expression E such that I</a:t>
            </a:r>
            <a:r>
              <a:rPr lang="en-US" altLang="en-US" sz="3200" baseline="-25000" dirty="0"/>
              <a:t>D,L</a:t>
            </a:r>
            <a:r>
              <a:rPr lang="en-US" altLang="en-US" sz="3200" dirty="0"/>
              <a:t>(E) &gt; c  efficiently.</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a:extLst>
              <a:ext uri="{FF2B5EF4-FFF2-40B4-BE49-F238E27FC236}">
                <a16:creationId xmlns:a16="http://schemas.microsoft.com/office/drawing/2014/main" id="{058BD763-BC56-EE3F-5560-E1090541BB4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5333" b="2116"/>
          <a:stretch>
            <a:fillRect/>
          </a:stretch>
        </p:blipFill>
        <p:spPr bwMode="auto">
          <a:xfrm>
            <a:off x="1292817" y="1867546"/>
            <a:ext cx="8077200" cy="4648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FFFFCC"/>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5603" name="Rectangle 3">
            <a:extLst>
              <a:ext uri="{FF2B5EF4-FFF2-40B4-BE49-F238E27FC236}">
                <a16:creationId xmlns:a16="http://schemas.microsoft.com/office/drawing/2014/main" id="{7D8F766B-9CC6-3992-A6DB-02F575A17A2A}"/>
              </a:ext>
            </a:extLst>
          </p:cNvPr>
          <p:cNvSpPr>
            <a:spLocks noGrp="1" noChangeArrowheads="1"/>
          </p:cNvSpPr>
          <p:nvPr>
            <p:ph type="title"/>
          </p:nvPr>
        </p:nvSpPr>
        <p:spPr>
          <a:xfrm>
            <a:off x="1726769" y="866614"/>
            <a:ext cx="8280400" cy="533400"/>
          </a:xfrm>
        </p:spPr>
        <p:txBody>
          <a:bodyPr>
            <a:noAutofit/>
          </a:bodyPr>
          <a:lstStyle/>
          <a:p>
            <a:pPr eaLnBrk="1" hangingPunct="1"/>
            <a:r>
              <a:rPr lang="en-US" altLang="en-US" sz="4800" b="1" dirty="0"/>
              <a:t> Knowledge Discovery</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a:extLst>
              <a:ext uri="{FF2B5EF4-FFF2-40B4-BE49-F238E27FC236}">
                <a16:creationId xmlns:a16="http://schemas.microsoft.com/office/drawing/2014/main" id="{83E01425-4B6B-0425-069A-220341D179EE}"/>
              </a:ext>
            </a:extLst>
          </p:cNvPr>
          <p:cNvSpPr>
            <a:spLocks noGrp="1" noChangeArrowheads="1"/>
          </p:cNvSpPr>
          <p:nvPr>
            <p:ph type="title"/>
          </p:nvPr>
        </p:nvSpPr>
        <p:spPr/>
        <p:txBody>
          <a:bodyPr>
            <a:normAutofit/>
          </a:bodyPr>
          <a:lstStyle/>
          <a:p>
            <a:pPr algn="ctr" eaLnBrk="1" hangingPunct="1"/>
            <a:r>
              <a:rPr lang="en-US" altLang="en-US" sz="4800" b="1" dirty="0"/>
              <a:t>Examples of  Large Datasets</a:t>
            </a:r>
          </a:p>
        </p:txBody>
      </p:sp>
      <p:sp>
        <p:nvSpPr>
          <p:cNvPr id="27651" name="Rectangle 3">
            <a:extLst>
              <a:ext uri="{FF2B5EF4-FFF2-40B4-BE49-F238E27FC236}">
                <a16:creationId xmlns:a16="http://schemas.microsoft.com/office/drawing/2014/main" id="{3792D8D8-A4AF-F51D-B2FB-CE9DCDC918E6}"/>
              </a:ext>
            </a:extLst>
          </p:cNvPr>
          <p:cNvSpPr>
            <a:spLocks noGrp="1" noChangeArrowheads="1"/>
          </p:cNvSpPr>
          <p:nvPr>
            <p:ph type="body" idx="1"/>
          </p:nvPr>
        </p:nvSpPr>
        <p:spPr>
          <a:xfrm>
            <a:off x="2080648" y="1690687"/>
            <a:ext cx="8269288" cy="4735943"/>
          </a:xfrm>
        </p:spPr>
        <p:txBody>
          <a:bodyPr>
            <a:normAutofit lnSpcReduction="10000"/>
          </a:bodyPr>
          <a:lstStyle/>
          <a:p>
            <a:pPr eaLnBrk="1" hangingPunct="1">
              <a:lnSpc>
                <a:spcPct val="90000"/>
              </a:lnSpc>
            </a:pPr>
            <a:r>
              <a:rPr lang="en-US" altLang="en-US" sz="3200" dirty="0"/>
              <a:t>Government: IRS, NGA, …</a:t>
            </a:r>
          </a:p>
          <a:p>
            <a:pPr eaLnBrk="1" hangingPunct="1">
              <a:lnSpc>
                <a:spcPct val="90000"/>
              </a:lnSpc>
            </a:pPr>
            <a:r>
              <a:rPr lang="en-US" altLang="en-US" sz="3200" dirty="0"/>
              <a:t>Large corporations</a:t>
            </a:r>
          </a:p>
          <a:p>
            <a:pPr lvl="1" eaLnBrk="1" hangingPunct="1">
              <a:lnSpc>
                <a:spcPct val="90000"/>
              </a:lnSpc>
            </a:pPr>
            <a:r>
              <a:rPr lang="en-US" altLang="en-US" sz="2800" dirty="0"/>
              <a:t>WALMART: 20M transactions per day</a:t>
            </a:r>
          </a:p>
          <a:p>
            <a:pPr lvl="1" eaLnBrk="1" hangingPunct="1">
              <a:lnSpc>
                <a:spcPct val="90000"/>
              </a:lnSpc>
            </a:pPr>
            <a:r>
              <a:rPr lang="en-US" altLang="en-US" sz="2800" dirty="0"/>
              <a:t>MOBIL: 100 TB geological databases</a:t>
            </a:r>
          </a:p>
          <a:p>
            <a:pPr lvl="1" eaLnBrk="1" hangingPunct="1">
              <a:lnSpc>
                <a:spcPct val="90000"/>
              </a:lnSpc>
            </a:pPr>
            <a:r>
              <a:rPr lang="en-US" altLang="en-US" sz="2800" dirty="0"/>
              <a:t>AT&amp;T 300 M calls per day</a:t>
            </a:r>
          </a:p>
          <a:p>
            <a:pPr lvl="1" eaLnBrk="1" hangingPunct="1">
              <a:lnSpc>
                <a:spcPct val="90000"/>
              </a:lnSpc>
            </a:pPr>
            <a:r>
              <a:rPr lang="en-US" altLang="en-US" sz="2800" dirty="0"/>
              <a:t>Credit card companies</a:t>
            </a:r>
          </a:p>
          <a:p>
            <a:pPr lvl="1" eaLnBrk="1" hangingPunct="1">
              <a:lnSpc>
                <a:spcPct val="90000"/>
              </a:lnSpc>
            </a:pPr>
            <a:endParaRPr lang="en-US" altLang="en-US" sz="2800" dirty="0"/>
          </a:p>
          <a:p>
            <a:pPr eaLnBrk="1" hangingPunct="1">
              <a:lnSpc>
                <a:spcPct val="90000"/>
              </a:lnSpc>
            </a:pPr>
            <a:r>
              <a:rPr lang="en-US" altLang="en-US" sz="3200" dirty="0"/>
              <a:t>Scientific</a:t>
            </a:r>
          </a:p>
          <a:p>
            <a:pPr lvl="1" eaLnBrk="1" hangingPunct="1">
              <a:lnSpc>
                <a:spcPct val="90000"/>
              </a:lnSpc>
            </a:pPr>
            <a:r>
              <a:rPr lang="en-US" altLang="en-US" sz="2800" dirty="0"/>
              <a:t>NASA, EOS project: 50 GB per hour</a:t>
            </a:r>
          </a:p>
          <a:p>
            <a:pPr lvl="1" eaLnBrk="1" hangingPunct="1">
              <a:lnSpc>
                <a:spcPct val="90000"/>
              </a:lnSpc>
            </a:pPr>
            <a:r>
              <a:rPr lang="en-US" altLang="en-US" sz="2800" dirty="0"/>
              <a:t>Environmental datasets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1026">
            <a:extLst>
              <a:ext uri="{FF2B5EF4-FFF2-40B4-BE49-F238E27FC236}">
                <a16:creationId xmlns:a16="http://schemas.microsoft.com/office/drawing/2014/main" id="{F591BFE7-C4BD-8BFA-C1FA-CD2698B1A8A9}"/>
              </a:ext>
            </a:extLst>
          </p:cNvPr>
          <p:cNvSpPr>
            <a:spLocks noGrp="1" noChangeArrowheads="1"/>
          </p:cNvSpPr>
          <p:nvPr>
            <p:ph type="title"/>
          </p:nvPr>
        </p:nvSpPr>
        <p:spPr/>
        <p:txBody>
          <a:bodyPr/>
          <a:lstStyle/>
          <a:p>
            <a:pPr algn="ctr" eaLnBrk="1" hangingPunct="1"/>
            <a:r>
              <a:rPr lang="en-US" altLang="en-US" sz="3600"/>
              <a:t>Examples of Data mining Applications</a:t>
            </a:r>
          </a:p>
        </p:txBody>
      </p:sp>
      <p:sp>
        <p:nvSpPr>
          <p:cNvPr id="29699" name="Rectangle 1027">
            <a:extLst>
              <a:ext uri="{FF2B5EF4-FFF2-40B4-BE49-F238E27FC236}">
                <a16:creationId xmlns:a16="http://schemas.microsoft.com/office/drawing/2014/main" id="{484F703E-D49E-D3D0-DC8E-D7333FBBB82D}"/>
              </a:ext>
            </a:extLst>
          </p:cNvPr>
          <p:cNvSpPr>
            <a:spLocks noGrp="1" noChangeArrowheads="1"/>
          </p:cNvSpPr>
          <p:nvPr>
            <p:ph type="body" idx="1"/>
          </p:nvPr>
        </p:nvSpPr>
        <p:spPr/>
        <p:txBody>
          <a:bodyPr/>
          <a:lstStyle/>
          <a:p>
            <a:pPr eaLnBrk="1" hangingPunct="1">
              <a:buFont typeface="Wingdings" panose="05000000000000000000" pitchFamily="2" charset="2"/>
              <a:buNone/>
            </a:pPr>
            <a:r>
              <a:rPr lang="en-US" altLang="en-US"/>
              <a:t>1. Fraud detection: credit cards, phone cards</a:t>
            </a:r>
          </a:p>
          <a:p>
            <a:pPr eaLnBrk="1" hangingPunct="1">
              <a:buFont typeface="Wingdings" panose="05000000000000000000" pitchFamily="2" charset="2"/>
              <a:buNone/>
            </a:pPr>
            <a:r>
              <a:rPr lang="en-US" altLang="en-US"/>
              <a:t>2. Marketing: customer targeting</a:t>
            </a:r>
          </a:p>
          <a:p>
            <a:pPr eaLnBrk="1" hangingPunct="1">
              <a:buFont typeface="Wingdings" panose="05000000000000000000" pitchFamily="2" charset="2"/>
              <a:buNone/>
            </a:pPr>
            <a:r>
              <a:rPr lang="en-US" altLang="en-US"/>
              <a:t>3. Data Warehousing: Walmart</a:t>
            </a:r>
          </a:p>
          <a:p>
            <a:pPr eaLnBrk="1" hangingPunct="1">
              <a:buFont typeface="Wingdings" panose="05000000000000000000" pitchFamily="2" charset="2"/>
              <a:buNone/>
            </a:pPr>
            <a:r>
              <a:rPr lang="en-US" altLang="en-US"/>
              <a:t>4. Astronomy</a:t>
            </a:r>
          </a:p>
          <a:p>
            <a:pPr eaLnBrk="1" hangingPunct="1">
              <a:buFont typeface="Wingdings" panose="05000000000000000000" pitchFamily="2" charset="2"/>
              <a:buNone/>
            </a:pPr>
            <a:r>
              <a:rPr lang="en-US" altLang="en-US"/>
              <a:t>5. Molecular biology</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1026">
            <a:extLst>
              <a:ext uri="{FF2B5EF4-FFF2-40B4-BE49-F238E27FC236}">
                <a16:creationId xmlns:a16="http://schemas.microsoft.com/office/drawing/2014/main" id="{B0ACCB91-A315-48D5-A4CB-010DA55B1516}"/>
              </a:ext>
            </a:extLst>
          </p:cNvPr>
          <p:cNvSpPr>
            <a:spLocks noGrp="1" noChangeArrowheads="1"/>
          </p:cNvSpPr>
          <p:nvPr>
            <p:ph type="title"/>
          </p:nvPr>
        </p:nvSpPr>
        <p:spPr/>
        <p:txBody>
          <a:bodyPr/>
          <a:lstStyle/>
          <a:p>
            <a:pPr algn="ctr" eaLnBrk="1" hangingPunct="1"/>
            <a:r>
              <a:rPr lang="en-US" altLang="en-US" sz="3600"/>
              <a:t>How Data Mining is used</a:t>
            </a:r>
          </a:p>
        </p:txBody>
      </p:sp>
      <p:sp>
        <p:nvSpPr>
          <p:cNvPr id="31747" name="Rectangle 1027">
            <a:extLst>
              <a:ext uri="{FF2B5EF4-FFF2-40B4-BE49-F238E27FC236}">
                <a16:creationId xmlns:a16="http://schemas.microsoft.com/office/drawing/2014/main" id="{88CB18E2-5023-B2E8-3616-306C9C8D2423}"/>
              </a:ext>
            </a:extLst>
          </p:cNvPr>
          <p:cNvSpPr>
            <a:spLocks noGrp="1" noChangeArrowheads="1"/>
          </p:cNvSpPr>
          <p:nvPr>
            <p:ph type="body" idx="1"/>
          </p:nvPr>
        </p:nvSpPr>
        <p:spPr>
          <a:xfrm>
            <a:off x="2398714" y="2133600"/>
            <a:ext cx="7888287" cy="4114800"/>
          </a:xfrm>
        </p:spPr>
        <p:txBody>
          <a:bodyPr/>
          <a:lstStyle/>
          <a:p>
            <a:pPr marL="533400" indent="-533400">
              <a:buNone/>
            </a:pPr>
            <a:r>
              <a:rPr lang="en-US" altLang="en-US"/>
              <a:t>1. Identify the problem</a:t>
            </a:r>
          </a:p>
          <a:p>
            <a:pPr marL="533400" indent="-533400">
              <a:buNone/>
            </a:pPr>
            <a:r>
              <a:rPr lang="en-US" altLang="en-US"/>
              <a:t>2. Use data mining techniques to transform the data into information</a:t>
            </a:r>
          </a:p>
          <a:p>
            <a:pPr marL="533400" indent="-533400">
              <a:buNone/>
            </a:pPr>
            <a:r>
              <a:rPr lang="en-US" altLang="en-US"/>
              <a:t>3. Act on the information</a:t>
            </a:r>
          </a:p>
          <a:p>
            <a:pPr marL="533400" indent="-533400">
              <a:buNone/>
            </a:pPr>
            <a:r>
              <a:rPr lang="en-US" altLang="en-US"/>
              <a:t>4. Measure the results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a:extLst>
              <a:ext uri="{FF2B5EF4-FFF2-40B4-BE49-F238E27FC236}">
                <a16:creationId xmlns:a16="http://schemas.microsoft.com/office/drawing/2014/main" id="{53A76D22-BFE4-C74A-DF45-E8B0B2D2D3E8}"/>
              </a:ext>
            </a:extLst>
          </p:cNvPr>
          <p:cNvSpPr>
            <a:spLocks noGrp="1" noChangeArrowheads="1"/>
          </p:cNvSpPr>
          <p:nvPr>
            <p:ph type="title"/>
          </p:nvPr>
        </p:nvSpPr>
        <p:spPr/>
        <p:txBody>
          <a:bodyPr/>
          <a:lstStyle/>
          <a:p>
            <a:pPr algn="ctr" eaLnBrk="1" hangingPunct="1"/>
            <a:r>
              <a:rPr lang="en-US" altLang="en-US"/>
              <a:t>The Data Mining Process</a:t>
            </a:r>
          </a:p>
        </p:txBody>
      </p:sp>
      <p:sp>
        <p:nvSpPr>
          <p:cNvPr id="33795" name="Rectangle 3">
            <a:extLst>
              <a:ext uri="{FF2B5EF4-FFF2-40B4-BE49-F238E27FC236}">
                <a16:creationId xmlns:a16="http://schemas.microsoft.com/office/drawing/2014/main" id="{291BA91E-F3A8-E4C7-D1FD-4B6B9FB3E7D4}"/>
              </a:ext>
            </a:extLst>
          </p:cNvPr>
          <p:cNvSpPr>
            <a:spLocks noGrp="1" noChangeArrowheads="1"/>
          </p:cNvSpPr>
          <p:nvPr>
            <p:ph type="body" idx="1"/>
          </p:nvPr>
        </p:nvSpPr>
        <p:spPr/>
        <p:txBody>
          <a:bodyPr/>
          <a:lstStyle/>
          <a:p>
            <a:pPr marL="533400" indent="-533400">
              <a:buNone/>
            </a:pPr>
            <a:r>
              <a:rPr lang="en-US" altLang="en-US"/>
              <a:t>1. Understand the domain</a:t>
            </a:r>
          </a:p>
          <a:p>
            <a:pPr marL="533400" indent="-533400">
              <a:buNone/>
            </a:pPr>
            <a:r>
              <a:rPr lang="en-US" altLang="en-US"/>
              <a:t>2. Create a dataset:</a:t>
            </a:r>
          </a:p>
          <a:p>
            <a:pPr marL="914400" lvl="1" indent="-457200"/>
            <a:r>
              <a:rPr lang="en-US" altLang="en-US"/>
              <a:t>Select the interesting attributes</a:t>
            </a:r>
          </a:p>
          <a:p>
            <a:pPr marL="914400" lvl="1" indent="-457200"/>
            <a:r>
              <a:rPr lang="en-US" altLang="en-US"/>
              <a:t>Data cleaning and preprocessing</a:t>
            </a:r>
          </a:p>
          <a:p>
            <a:pPr marL="533400" indent="-533400">
              <a:buNone/>
            </a:pPr>
            <a:r>
              <a:rPr lang="en-US" altLang="en-US"/>
              <a:t>3. Choose the data mining task and the specific algorithm</a:t>
            </a:r>
          </a:p>
          <a:p>
            <a:pPr marL="533400" indent="-533400">
              <a:buNone/>
            </a:pPr>
            <a:r>
              <a:rPr lang="en-US" altLang="en-US"/>
              <a:t>4. Interpret the results, and possibly return to 2</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a:extLst>
              <a:ext uri="{FF2B5EF4-FFF2-40B4-BE49-F238E27FC236}">
                <a16:creationId xmlns:a16="http://schemas.microsoft.com/office/drawing/2014/main" id="{F43BE102-3B81-3688-5233-A7473AD904E7}"/>
              </a:ext>
            </a:extLst>
          </p:cNvPr>
          <p:cNvSpPr>
            <a:spLocks noGrp="1" noChangeArrowheads="1"/>
          </p:cNvSpPr>
          <p:nvPr>
            <p:ph type="body" idx="1"/>
          </p:nvPr>
        </p:nvSpPr>
        <p:spPr>
          <a:xfrm>
            <a:off x="1676400" y="1066800"/>
            <a:ext cx="8839200" cy="5486400"/>
          </a:xfrm>
        </p:spPr>
        <p:txBody>
          <a:bodyPr/>
          <a:lstStyle/>
          <a:p>
            <a:pPr marL="292100" indent="-292100"/>
            <a:endParaRPr lang="en-US" altLang="en-US" b="1"/>
          </a:p>
          <a:p>
            <a:pPr marL="292100" indent="-292100"/>
            <a:endParaRPr lang="en-US" altLang="en-US" b="1"/>
          </a:p>
          <a:p>
            <a:pPr marL="292100" indent="-292100"/>
            <a:r>
              <a:rPr lang="en-US" altLang="en-US" b="1"/>
              <a:t>Draws ideas from machine learning/AI, pattern recognition, statistics, and database systems</a:t>
            </a:r>
          </a:p>
          <a:p>
            <a:pPr marL="292100" indent="-292100">
              <a:buNone/>
            </a:pPr>
            <a:endParaRPr lang="en-US" altLang="en-US" b="1"/>
          </a:p>
          <a:p>
            <a:pPr marL="292100" indent="-292100"/>
            <a:r>
              <a:rPr lang="en-US" altLang="en-US" b="1"/>
              <a:t>Must address:</a:t>
            </a:r>
          </a:p>
          <a:p>
            <a:pPr marL="800100" lvl="1" indent="-342900"/>
            <a:r>
              <a:rPr lang="en-US" altLang="en-US" b="1"/>
              <a:t>Enormity of data</a:t>
            </a:r>
          </a:p>
          <a:p>
            <a:pPr marL="800100" lvl="1" indent="-342900"/>
            <a:r>
              <a:rPr lang="en-US" altLang="en-US" b="1"/>
              <a:t>High dimensionality </a:t>
            </a:r>
            <a:br>
              <a:rPr lang="en-US" altLang="en-US" b="1"/>
            </a:br>
            <a:r>
              <a:rPr lang="en-US" altLang="en-US" b="1"/>
              <a:t>of data</a:t>
            </a:r>
          </a:p>
          <a:p>
            <a:pPr marL="800100" lvl="1" indent="-342900"/>
            <a:r>
              <a:rPr lang="en-US" altLang="en-US" b="1"/>
              <a:t>Heterogeneous, </a:t>
            </a:r>
            <a:br>
              <a:rPr lang="en-US" altLang="en-US" b="1"/>
            </a:br>
            <a:r>
              <a:rPr lang="en-US" altLang="en-US" b="1"/>
              <a:t>distributed nature </a:t>
            </a:r>
            <a:br>
              <a:rPr lang="en-US" altLang="en-US" b="1"/>
            </a:br>
            <a:r>
              <a:rPr lang="en-US" altLang="en-US" b="1"/>
              <a:t>of data</a:t>
            </a:r>
          </a:p>
        </p:txBody>
      </p:sp>
      <p:sp>
        <p:nvSpPr>
          <p:cNvPr id="35843" name="Oval 3">
            <a:extLst>
              <a:ext uri="{FF2B5EF4-FFF2-40B4-BE49-F238E27FC236}">
                <a16:creationId xmlns:a16="http://schemas.microsoft.com/office/drawing/2014/main" id="{6F77A647-25EE-42BB-302A-91F32AD98C8D}"/>
              </a:ext>
            </a:extLst>
          </p:cNvPr>
          <p:cNvSpPr>
            <a:spLocks noChangeArrowheads="1"/>
          </p:cNvSpPr>
          <p:nvPr/>
        </p:nvSpPr>
        <p:spPr bwMode="auto">
          <a:xfrm>
            <a:off x="7162800" y="4673600"/>
            <a:ext cx="2057400" cy="2108200"/>
          </a:xfrm>
          <a:prstGeom prst="ellipse">
            <a:avLst/>
          </a:prstGeom>
          <a:solidFill>
            <a:schemeClr val="accent2"/>
          </a:solidFill>
          <a:ln w="12700">
            <a:solidFill>
              <a:schemeClr val="tx1"/>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35844" name="Oval 4">
            <a:extLst>
              <a:ext uri="{FF2B5EF4-FFF2-40B4-BE49-F238E27FC236}">
                <a16:creationId xmlns:a16="http://schemas.microsoft.com/office/drawing/2014/main" id="{83C97AA2-974D-63E2-937E-1D659DAF5D4C}"/>
              </a:ext>
            </a:extLst>
          </p:cNvPr>
          <p:cNvSpPr>
            <a:spLocks noChangeArrowheads="1"/>
          </p:cNvSpPr>
          <p:nvPr/>
        </p:nvSpPr>
        <p:spPr bwMode="auto">
          <a:xfrm>
            <a:off x="6477000" y="2997200"/>
            <a:ext cx="2057400" cy="2108200"/>
          </a:xfrm>
          <a:prstGeom prst="ellipse">
            <a:avLst/>
          </a:prstGeom>
          <a:solidFill>
            <a:srgbClr val="CC3300"/>
          </a:solidFill>
          <a:ln w="12700">
            <a:solidFill>
              <a:schemeClr val="tx1"/>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35845" name="Rectangle 5">
            <a:extLst>
              <a:ext uri="{FF2B5EF4-FFF2-40B4-BE49-F238E27FC236}">
                <a16:creationId xmlns:a16="http://schemas.microsoft.com/office/drawing/2014/main" id="{35C0FFB6-23FA-A6CA-ECB0-05C596FE4718}"/>
              </a:ext>
            </a:extLst>
          </p:cNvPr>
          <p:cNvSpPr>
            <a:spLocks noGrp="1" noChangeArrowheads="1"/>
          </p:cNvSpPr>
          <p:nvPr>
            <p:ph type="title"/>
          </p:nvPr>
        </p:nvSpPr>
        <p:spPr>
          <a:xfrm>
            <a:off x="2387600" y="533400"/>
            <a:ext cx="6680200" cy="533400"/>
          </a:xfrm>
        </p:spPr>
        <p:txBody>
          <a:bodyPr vert="horz" lIns="0" tIns="45720" rIns="0" bIns="45720" rtlCol="0" anchor="ctr">
            <a:normAutofit fontScale="90000"/>
          </a:bodyPr>
          <a:lstStyle/>
          <a:p>
            <a:pPr eaLnBrk="1" hangingPunct="1"/>
            <a:r>
              <a:rPr lang="en-US" altLang="en-US"/>
              <a:t>Origins of Data Mining</a:t>
            </a:r>
          </a:p>
        </p:txBody>
      </p:sp>
      <p:sp>
        <p:nvSpPr>
          <p:cNvPr id="35846" name="Oval 6">
            <a:extLst>
              <a:ext uri="{FF2B5EF4-FFF2-40B4-BE49-F238E27FC236}">
                <a16:creationId xmlns:a16="http://schemas.microsoft.com/office/drawing/2014/main" id="{13D29C08-960E-6F75-8102-CCBE6B8E278E}"/>
              </a:ext>
            </a:extLst>
          </p:cNvPr>
          <p:cNvSpPr>
            <a:spLocks noChangeArrowheads="1"/>
          </p:cNvSpPr>
          <p:nvPr/>
        </p:nvSpPr>
        <p:spPr bwMode="auto">
          <a:xfrm>
            <a:off x="8153400" y="3073400"/>
            <a:ext cx="2057400" cy="2108200"/>
          </a:xfrm>
          <a:prstGeom prst="ellipse">
            <a:avLst/>
          </a:prstGeom>
          <a:solidFill>
            <a:schemeClr val="accent1"/>
          </a:solidFill>
          <a:ln w="12700">
            <a:solidFill>
              <a:schemeClr val="tx1"/>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35847" name="Text Box 7">
            <a:extLst>
              <a:ext uri="{FF2B5EF4-FFF2-40B4-BE49-F238E27FC236}">
                <a16:creationId xmlns:a16="http://schemas.microsoft.com/office/drawing/2014/main" id="{C48553C3-920E-603C-C42A-A8B982808E0B}"/>
              </a:ext>
            </a:extLst>
          </p:cNvPr>
          <p:cNvSpPr txBox="1">
            <a:spLocks noChangeArrowheads="1"/>
          </p:cNvSpPr>
          <p:nvPr/>
        </p:nvSpPr>
        <p:spPr bwMode="auto">
          <a:xfrm>
            <a:off x="8382000" y="3429001"/>
            <a:ext cx="2133600" cy="779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spAutoFit/>
          </a:bodyP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a:spcBef>
                <a:spcPct val="50000"/>
              </a:spcBef>
            </a:pPr>
            <a:r>
              <a:rPr lang="en-US" altLang="en-US" sz="1800">
                <a:latin typeface="Arial" panose="020B0604020202020204" pitchFamily="34" charset="0"/>
              </a:rPr>
              <a:t>        AI  /</a:t>
            </a:r>
          </a:p>
          <a:p>
            <a:pPr>
              <a:spcBef>
                <a:spcPct val="50000"/>
              </a:spcBef>
            </a:pPr>
            <a:r>
              <a:rPr lang="en-US" altLang="en-US" sz="1800">
                <a:latin typeface="Arial" panose="020B0604020202020204" pitchFamily="34" charset="0"/>
              </a:rPr>
              <a:t>Machine Learning</a:t>
            </a:r>
          </a:p>
        </p:txBody>
      </p:sp>
      <p:sp>
        <p:nvSpPr>
          <p:cNvPr id="35848" name="Text Box 8">
            <a:extLst>
              <a:ext uri="{FF2B5EF4-FFF2-40B4-BE49-F238E27FC236}">
                <a16:creationId xmlns:a16="http://schemas.microsoft.com/office/drawing/2014/main" id="{A18AA73A-F5A4-B47B-D776-5747ED2E78FA}"/>
              </a:ext>
            </a:extLst>
          </p:cNvPr>
          <p:cNvSpPr txBox="1">
            <a:spLocks noChangeArrowheads="1"/>
          </p:cNvSpPr>
          <p:nvPr/>
        </p:nvSpPr>
        <p:spPr bwMode="auto">
          <a:xfrm>
            <a:off x="6705600" y="3590926"/>
            <a:ext cx="13716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algn="ctr">
              <a:spcBef>
                <a:spcPct val="50000"/>
              </a:spcBef>
            </a:pPr>
            <a:r>
              <a:rPr lang="en-US" altLang="en-US" sz="1800">
                <a:latin typeface="Arial" panose="020B0604020202020204" pitchFamily="34" charset="0"/>
              </a:rPr>
              <a:t>Statistics</a:t>
            </a:r>
          </a:p>
        </p:txBody>
      </p:sp>
      <p:sp>
        <p:nvSpPr>
          <p:cNvPr id="35849" name="Oval 9">
            <a:extLst>
              <a:ext uri="{FF2B5EF4-FFF2-40B4-BE49-F238E27FC236}">
                <a16:creationId xmlns:a16="http://schemas.microsoft.com/office/drawing/2014/main" id="{8B71DC17-41EA-A4D3-E29C-E245A79DE39E}"/>
              </a:ext>
            </a:extLst>
          </p:cNvPr>
          <p:cNvSpPr>
            <a:spLocks noChangeArrowheads="1"/>
          </p:cNvSpPr>
          <p:nvPr/>
        </p:nvSpPr>
        <p:spPr bwMode="auto">
          <a:xfrm>
            <a:off x="7467600" y="4216400"/>
            <a:ext cx="1504950" cy="1543050"/>
          </a:xfrm>
          <a:prstGeom prst="ellipse">
            <a:avLst/>
          </a:prstGeom>
          <a:solidFill>
            <a:srgbClr val="66CCFF"/>
          </a:solidFill>
          <a:ln w="12700">
            <a:solidFill>
              <a:schemeClr val="tx1"/>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algn="ctr"/>
            <a:r>
              <a:rPr lang="en-US" altLang="en-US" sz="1800" b="1">
                <a:latin typeface="Arial" panose="020B0604020202020204" pitchFamily="34" charset="0"/>
              </a:rPr>
              <a:t>Data Mining</a:t>
            </a:r>
          </a:p>
        </p:txBody>
      </p:sp>
      <p:sp>
        <p:nvSpPr>
          <p:cNvPr id="35850" name="Text Box 10">
            <a:extLst>
              <a:ext uri="{FF2B5EF4-FFF2-40B4-BE49-F238E27FC236}">
                <a16:creationId xmlns:a16="http://schemas.microsoft.com/office/drawing/2014/main" id="{381D576D-F513-933F-ACB4-948F56CCC1DB}"/>
              </a:ext>
            </a:extLst>
          </p:cNvPr>
          <p:cNvSpPr txBox="1">
            <a:spLocks noChangeArrowheads="1"/>
          </p:cNvSpPr>
          <p:nvPr/>
        </p:nvSpPr>
        <p:spPr bwMode="auto">
          <a:xfrm>
            <a:off x="7620000" y="5816600"/>
            <a:ext cx="14478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a:spcBef>
                <a:spcPct val="50000"/>
              </a:spcBef>
            </a:pPr>
            <a:r>
              <a:rPr lang="en-US" altLang="en-US" sz="1800">
                <a:latin typeface="Arial" panose="020B0604020202020204" pitchFamily="34" charset="0"/>
              </a:rPr>
              <a:t>Database systems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a:extLst>
              <a:ext uri="{FF2B5EF4-FFF2-40B4-BE49-F238E27FC236}">
                <a16:creationId xmlns:a16="http://schemas.microsoft.com/office/drawing/2014/main" id="{0C5347D1-A073-F9C4-2751-250EEDD208D2}"/>
              </a:ext>
            </a:extLst>
          </p:cNvPr>
          <p:cNvSpPr>
            <a:spLocks noGrp="1" noChangeArrowheads="1"/>
          </p:cNvSpPr>
          <p:nvPr>
            <p:ph type="title"/>
          </p:nvPr>
        </p:nvSpPr>
        <p:spPr/>
        <p:txBody>
          <a:bodyPr/>
          <a:lstStyle/>
          <a:p>
            <a:pPr algn="ctr" eaLnBrk="1" hangingPunct="1"/>
            <a:r>
              <a:rPr lang="en-US" altLang="en-US"/>
              <a:t>Data Mining Tasks</a:t>
            </a:r>
          </a:p>
        </p:txBody>
      </p:sp>
      <p:sp>
        <p:nvSpPr>
          <p:cNvPr id="37891" name="Rectangle 3">
            <a:extLst>
              <a:ext uri="{FF2B5EF4-FFF2-40B4-BE49-F238E27FC236}">
                <a16:creationId xmlns:a16="http://schemas.microsoft.com/office/drawing/2014/main" id="{1B819CDF-1BC7-4968-D51B-CD8BB71D7AB2}"/>
              </a:ext>
            </a:extLst>
          </p:cNvPr>
          <p:cNvSpPr>
            <a:spLocks noGrp="1" noChangeArrowheads="1"/>
          </p:cNvSpPr>
          <p:nvPr>
            <p:ph type="body" idx="1"/>
          </p:nvPr>
        </p:nvSpPr>
        <p:spPr/>
        <p:txBody>
          <a:bodyPr/>
          <a:lstStyle/>
          <a:p>
            <a:pPr marL="533400" indent="-533400">
              <a:buNone/>
            </a:pPr>
            <a:r>
              <a:rPr lang="en-US" altLang="en-US"/>
              <a:t>1. Classification: learning a function that maps an item into one of a set of predefined classes</a:t>
            </a:r>
          </a:p>
          <a:p>
            <a:pPr marL="533400" indent="-533400">
              <a:buNone/>
            </a:pPr>
            <a:r>
              <a:rPr lang="en-US" altLang="en-US"/>
              <a:t>2. Regression: learning a function that maps an item to a real value</a:t>
            </a:r>
          </a:p>
          <a:p>
            <a:pPr marL="533400" indent="-533400">
              <a:buNone/>
            </a:pPr>
            <a:r>
              <a:rPr lang="en-US" altLang="en-US"/>
              <a:t>3. Clustering: identify a set of groups of similar items</a:t>
            </a:r>
          </a:p>
          <a:p>
            <a:pPr marL="533400" indent="-533400">
              <a:buNone/>
            </a:pPr>
            <a:endParaRPr lang="en-US" alt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a:extLst>
              <a:ext uri="{FF2B5EF4-FFF2-40B4-BE49-F238E27FC236}">
                <a16:creationId xmlns:a16="http://schemas.microsoft.com/office/drawing/2014/main" id="{61D87F71-FA0F-D47B-9755-3AF986DE777C}"/>
              </a:ext>
            </a:extLst>
          </p:cNvPr>
          <p:cNvSpPr>
            <a:spLocks noGrp="1" noChangeArrowheads="1"/>
          </p:cNvSpPr>
          <p:nvPr>
            <p:ph type="title"/>
          </p:nvPr>
        </p:nvSpPr>
        <p:spPr/>
        <p:txBody>
          <a:bodyPr/>
          <a:lstStyle/>
          <a:p>
            <a:pPr algn="ctr" eaLnBrk="1" hangingPunct="1"/>
            <a:r>
              <a:rPr lang="en-US" altLang="en-US"/>
              <a:t>Data Mining Tasks</a:t>
            </a:r>
          </a:p>
        </p:txBody>
      </p:sp>
      <p:sp>
        <p:nvSpPr>
          <p:cNvPr id="39939" name="Rectangle 3">
            <a:extLst>
              <a:ext uri="{FF2B5EF4-FFF2-40B4-BE49-F238E27FC236}">
                <a16:creationId xmlns:a16="http://schemas.microsoft.com/office/drawing/2014/main" id="{79E917F4-CF9D-449D-7803-3019D31D54BD}"/>
              </a:ext>
            </a:extLst>
          </p:cNvPr>
          <p:cNvSpPr>
            <a:spLocks noGrp="1" noChangeArrowheads="1"/>
          </p:cNvSpPr>
          <p:nvPr>
            <p:ph type="body" idx="1"/>
          </p:nvPr>
        </p:nvSpPr>
        <p:spPr/>
        <p:txBody>
          <a:bodyPr/>
          <a:lstStyle/>
          <a:p>
            <a:pPr eaLnBrk="1" hangingPunct="1">
              <a:lnSpc>
                <a:spcPct val="150000"/>
              </a:lnSpc>
              <a:buFont typeface="Wingdings" panose="05000000000000000000" pitchFamily="2" charset="2"/>
              <a:buNone/>
            </a:pPr>
            <a:r>
              <a:rPr lang="en-US" altLang="en-US" dirty="0"/>
              <a:t>4. Dependencies and associations:</a:t>
            </a:r>
          </a:p>
          <a:p>
            <a:pPr eaLnBrk="1" hangingPunct="1">
              <a:lnSpc>
                <a:spcPct val="150000"/>
              </a:lnSpc>
              <a:buFont typeface="Wingdings" panose="05000000000000000000" pitchFamily="2" charset="2"/>
              <a:buNone/>
            </a:pPr>
            <a:r>
              <a:rPr lang="en-US" altLang="en-US" dirty="0"/>
              <a:t>    identify significant dependencies between data attributes</a:t>
            </a:r>
          </a:p>
          <a:p>
            <a:pPr eaLnBrk="1" hangingPunct="1">
              <a:lnSpc>
                <a:spcPct val="150000"/>
              </a:lnSpc>
              <a:buFont typeface="Wingdings" panose="05000000000000000000" pitchFamily="2" charset="2"/>
              <a:buNone/>
            </a:pPr>
            <a:r>
              <a:rPr lang="en-US" altLang="en-US" dirty="0"/>
              <a:t>5. Summarization: find a compact description of the dataset or a subset of the dataset</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a:extLst>
              <a:ext uri="{FF2B5EF4-FFF2-40B4-BE49-F238E27FC236}">
                <a16:creationId xmlns:a16="http://schemas.microsoft.com/office/drawing/2014/main" id="{4C62D5CA-D58D-7845-F6CF-38611ABFE4E9}"/>
              </a:ext>
            </a:extLst>
          </p:cNvPr>
          <p:cNvSpPr>
            <a:spLocks noGrp="1" noChangeArrowheads="1"/>
          </p:cNvSpPr>
          <p:nvPr>
            <p:ph type="title"/>
          </p:nvPr>
        </p:nvSpPr>
        <p:spPr/>
        <p:txBody>
          <a:bodyPr/>
          <a:lstStyle/>
          <a:p>
            <a:pPr algn="ctr" eaLnBrk="1" hangingPunct="1"/>
            <a:r>
              <a:rPr lang="en-US" altLang="en-US"/>
              <a:t>Data Mining Methods</a:t>
            </a:r>
          </a:p>
        </p:txBody>
      </p:sp>
      <p:sp>
        <p:nvSpPr>
          <p:cNvPr id="41987" name="Rectangle 3">
            <a:extLst>
              <a:ext uri="{FF2B5EF4-FFF2-40B4-BE49-F238E27FC236}">
                <a16:creationId xmlns:a16="http://schemas.microsoft.com/office/drawing/2014/main" id="{86D99C57-09EB-4C2F-FBFA-042D538A8A41}"/>
              </a:ext>
            </a:extLst>
          </p:cNvPr>
          <p:cNvSpPr>
            <a:spLocks noGrp="1" noChangeArrowheads="1"/>
          </p:cNvSpPr>
          <p:nvPr>
            <p:ph type="body" idx="1"/>
          </p:nvPr>
        </p:nvSpPr>
        <p:spPr/>
        <p:txBody>
          <a:bodyPr/>
          <a:lstStyle/>
          <a:p>
            <a:pPr marL="533400" indent="-533400">
              <a:buNone/>
            </a:pPr>
            <a:r>
              <a:rPr lang="en-US" altLang="en-US"/>
              <a:t>1. Decision Tree Classifiers: </a:t>
            </a:r>
          </a:p>
          <a:p>
            <a:pPr marL="914400" lvl="1" indent="-457200">
              <a:buNone/>
            </a:pPr>
            <a:r>
              <a:rPr lang="en-US" altLang="en-US"/>
              <a:t>Used for modeling, classification</a:t>
            </a:r>
          </a:p>
          <a:p>
            <a:pPr marL="533400" indent="-533400">
              <a:buNone/>
            </a:pPr>
            <a:r>
              <a:rPr lang="en-US" altLang="en-US"/>
              <a:t>2. Association Rules:</a:t>
            </a:r>
          </a:p>
          <a:p>
            <a:pPr marL="914400" lvl="1" indent="-457200">
              <a:buNone/>
            </a:pPr>
            <a:r>
              <a:rPr lang="en-US" altLang="en-US"/>
              <a:t>Used to find associations between sets of attributes</a:t>
            </a:r>
          </a:p>
          <a:p>
            <a:pPr marL="533400" indent="-533400">
              <a:buNone/>
            </a:pPr>
            <a:r>
              <a:rPr lang="en-US" altLang="en-US"/>
              <a:t>3. Sequential patterns:</a:t>
            </a:r>
          </a:p>
          <a:p>
            <a:pPr marL="914400" lvl="1" indent="-457200">
              <a:buNone/>
            </a:pPr>
            <a:r>
              <a:rPr lang="en-US" altLang="en-US"/>
              <a:t>Used to find temporal associations in time series</a:t>
            </a:r>
          </a:p>
          <a:p>
            <a:pPr marL="533400" indent="-533400">
              <a:buNone/>
            </a:pPr>
            <a:r>
              <a:rPr lang="en-US" altLang="en-US"/>
              <a:t>4. Hierarchical clustering:</a:t>
            </a:r>
          </a:p>
          <a:p>
            <a:pPr marL="533400" indent="-533400">
              <a:buNone/>
            </a:pPr>
            <a:r>
              <a:rPr lang="en-US" altLang="en-US"/>
              <a:t>      </a:t>
            </a:r>
            <a:r>
              <a:rPr lang="en-US" altLang="en-US" sz="2400"/>
              <a:t>used</a:t>
            </a:r>
            <a:r>
              <a:rPr lang="en-US" altLang="en-US"/>
              <a:t> to group customers, web users, etc</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a:extLst>
              <a:ext uri="{FF2B5EF4-FFF2-40B4-BE49-F238E27FC236}">
                <a16:creationId xmlns:a16="http://schemas.microsoft.com/office/drawing/2014/main" id="{4997B14E-5706-EF08-F7A8-857CB3CC6982}"/>
              </a:ext>
            </a:extLst>
          </p:cNvPr>
          <p:cNvSpPr>
            <a:spLocks noGrp="1" noChangeArrowheads="1"/>
          </p:cNvSpPr>
          <p:nvPr>
            <p:ph type="title"/>
          </p:nvPr>
        </p:nvSpPr>
        <p:spPr/>
        <p:txBody>
          <a:bodyPr/>
          <a:lstStyle/>
          <a:p>
            <a:pPr eaLnBrk="1" hangingPunct="1"/>
            <a:r>
              <a:rPr lang="en-US" altLang="en-US"/>
              <a:t>Why Data Preprocessing?</a:t>
            </a:r>
          </a:p>
        </p:txBody>
      </p:sp>
      <p:sp>
        <p:nvSpPr>
          <p:cNvPr id="44035" name="Rectangle 3">
            <a:extLst>
              <a:ext uri="{FF2B5EF4-FFF2-40B4-BE49-F238E27FC236}">
                <a16:creationId xmlns:a16="http://schemas.microsoft.com/office/drawing/2014/main" id="{C319A708-CA04-95E3-C02C-22CC753C0B33}"/>
              </a:ext>
            </a:extLst>
          </p:cNvPr>
          <p:cNvSpPr>
            <a:spLocks noGrp="1" noChangeArrowheads="1"/>
          </p:cNvSpPr>
          <p:nvPr>
            <p:ph type="body" idx="1"/>
          </p:nvPr>
        </p:nvSpPr>
        <p:spPr/>
        <p:txBody>
          <a:bodyPr/>
          <a:lstStyle/>
          <a:p>
            <a:pPr eaLnBrk="1" hangingPunct="1"/>
            <a:r>
              <a:rPr lang="en-US" altLang="en-US" sz="2400"/>
              <a:t>Data in the real world is dirty</a:t>
            </a:r>
          </a:p>
          <a:p>
            <a:pPr lvl="1" eaLnBrk="1" hangingPunct="1"/>
            <a:r>
              <a:rPr lang="en-US" altLang="en-US" sz="2000">
                <a:solidFill>
                  <a:srgbClr val="0000FF"/>
                </a:solidFill>
              </a:rPr>
              <a:t>incomplete</a:t>
            </a:r>
            <a:r>
              <a:rPr lang="en-US" altLang="en-US" sz="2000"/>
              <a:t>: lacking </a:t>
            </a:r>
            <a:r>
              <a:rPr lang="en-US" altLang="en-US" sz="2000" i="1"/>
              <a:t>attribute values</a:t>
            </a:r>
            <a:r>
              <a:rPr lang="en-US" altLang="en-US" sz="2000"/>
              <a:t>, lacking certain </a:t>
            </a:r>
            <a:r>
              <a:rPr lang="en-US" altLang="en-US" sz="2000" i="1"/>
              <a:t>attributes of interest</a:t>
            </a:r>
            <a:r>
              <a:rPr lang="en-US" altLang="en-US" sz="2000"/>
              <a:t>, or containing only aggregate data</a:t>
            </a:r>
          </a:p>
          <a:p>
            <a:pPr lvl="1" eaLnBrk="1" hangingPunct="1"/>
            <a:r>
              <a:rPr lang="en-US" altLang="en-US" sz="2000">
                <a:solidFill>
                  <a:srgbClr val="0000FF"/>
                </a:solidFill>
              </a:rPr>
              <a:t>noisy</a:t>
            </a:r>
            <a:r>
              <a:rPr lang="en-US" altLang="en-US" sz="2000"/>
              <a:t>: containing errors or outliers</a:t>
            </a:r>
          </a:p>
          <a:p>
            <a:pPr lvl="1" eaLnBrk="1" hangingPunct="1"/>
            <a:r>
              <a:rPr lang="en-US" altLang="en-US" sz="2000">
                <a:solidFill>
                  <a:srgbClr val="0000FF"/>
                </a:solidFill>
              </a:rPr>
              <a:t>inconsistent</a:t>
            </a:r>
            <a:r>
              <a:rPr lang="en-US" altLang="en-US" sz="2000"/>
              <a:t>: containing discrepancies in codes or names</a:t>
            </a:r>
          </a:p>
          <a:p>
            <a:pPr eaLnBrk="1" hangingPunct="1"/>
            <a:r>
              <a:rPr lang="en-US" altLang="en-US" sz="2400"/>
              <a:t>No quality data, no quality mining results!</a:t>
            </a:r>
          </a:p>
          <a:p>
            <a:pPr lvl="1" eaLnBrk="1" hangingPunct="1"/>
            <a:r>
              <a:rPr lang="en-US" altLang="en-US" sz="2000"/>
              <a:t>Quality decisions must be based on quality data</a:t>
            </a:r>
          </a:p>
          <a:p>
            <a:pPr lvl="1" eaLnBrk="1" hangingPunct="1"/>
            <a:r>
              <a:rPr lang="en-US" altLang="en-US" sz="2000"/>
              <a:t>Data warehouse needs consistent integration of quality data</a:t>
            </a:r>
          </a:p>
          <a:p>
            <a:pPr lvl="1" eaLnBrk="1" hangingPunct="1"/>
            <a:r>
              <a:rPr lang="en-US" altLang="en-US" sz="2000"/>
              <a:t>Required for both OLAP and Data Mining!</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a:extLst>
              <a:ext uri="{FF2B5EF4-FFF2-40B4-BE49-F238E27FC236}">
                <a16:creationId xmlns:a16="http://schemas.microsoft.com/office/drawing/2014/main" id="{04AF2547-6E79-11AA-0E7F-9A2D6BC99EEC}"/>
              </a:ext>
            </a:extLst>
          </p:cNvPr>
          <p:cNvSpPr>
            <a:spLocks noGrp="1" noChangeArrowheads="1"/>
          </p:cNvSpPr>
          <p:nvPr>
            <p:ph type="title"/>
          </p:nvPr>
        </p:nvSpPr>
        <p:spPr>
          <a:xfrm>
            <a:off x="2971800" y="609600"/>
            <a:ext cx="6927850" cy="617538"/>
          </a:xfrm>
        </p:spPr>
        <p:txBody>
          <a:bodyPr/>
          <a:lstStyle/>
          <a:p>
            <a:pPr eaLnBrk="1" hangingPunct="1"/>
            <a:r>
              <a:rPr lang="en-US" altLang="en-US" sz="3600"/>
              <a:t>Why can Data be Incomplete?</a:t>
            </a:r>
          </a:p>
        </p:txBody>
      </p:sp>
      <p:sp>
        <p:nvSpPr>
          <p:cNvPr id="46083" name="Rectangle 3">
            <a:extLst>
              <a:ext uri="{FF2B5EF4-FFF2-40B4-BE49-F238E27FC236}">
                <a16:creationId xmlns:a16="http://schemas.microsoft.com/office/drawing/2014/main" id="{F45307D2-5FD8-A85F-4755-6F3D598E58B0}"/>
              </a:ext>
            </a:extLst>
          </p:cNvPr>
          <p:cNvSpPr>
            <a:spLocks noGrp="1" noChangeArrowheads="1"/>
          </p:cNvSpPr>
          <p:nvPr>
            <p:ph type="body" idx="1"/>
          </p:nvPr>
        </p:nvSpPr>
        <p:spPr>
          <a:xfrm>
            <a:off x="2133600" y="2133600"/>
            <a:ext cx="8153400" cy="3657600"/>
          </a:xfrm>
        </p:spPr>
        <p:txBody>
          <a:bodyPr/>
          <a:lstStyle/>
          <a:p>
            <a:pPr eaLnBrk="1" hangingPunct="1"/>
            <a:r>
              <a:rPr lang="en-US" altLang="en-US" sz="2400"/>
              <a:t>Attributes of interest are not available (e.g., customer information for sales transaction data)</a:t>
            </a:r>
          </a:p>
          <a:p>
            <a:pPr eaLnBrk="1" hangingPunct="1"/>
            <a:r>
              <a:rPr lang="en-US" altLang="en-US" sz="2400"/>
              <a:t>Data were not considered important at the time of transactions, so they were not recorded!</a:t>
            </a:r>
          </a:p>
          <a:p>
            <a:pPr eaLnBrk="1" hangingPunct="1"/>
            <a:r>
              <a:rPr lang="en-US" altLang="en-US" sz="2400"/>
              <a:t>Data not recorder because of misunderstanding or malfunctions</a:t>
            </a:r>
          </a:p>
          <a:p>
            <a:pPr eaLnBrk="1" hangingPunct="1"/>
            <a:r>
              <a:rPr lang="en-US" altLang="en-US" sz="2400"/>
              <a:t>Data may have been recorded and later deleted!</a:t>
            </a:r>
          </a:p>
          <a:p>
            <a:pPr eaLnBrk="1" hangingPunct="1"/>
            <a:r>
              <a:rPr lang="en-US" altLang="en-US" sz="2400"/>
              <a:t>Missing/unknown values for some data</a:t>
            </a:r>
          </a:p>
        </p:txBody>
      </p:sp>
    </p:spTree>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a:extLst>
              <a:ext uri="{FF2B5EF4-FFF2-40B4-BE49-F238E27FC236}">
                <a16:creationId xmlns:a16="http://schemas.microsoft.com/office/drawing/2014/main" id="{64847BEE-EB11-E589-E520-B9574481C343}"/>
              </a:ext>
            </a:extLst>
          </p:cNvPr>
          <p:cNvSpPr>
            <a:spLocks noGrp="1" noChangeArrowheads="1"/>
          </p:cNvSpPr>
          <p:nvPr>
            <p:ph type="title"/>
          </p:nvPr>
        </p:nvSpPr>
        <p:spPr>
          <a:xfrm>
            <a:off x="3352800" y="304800"/>
            <a:ext cx="6705600" cy="1143000"/>
          </a:xfrm>
          <a:noFill/>
        </p:spPr>
        <p:txBody>
          <a:bodyPr vert="horz" lIns="92075" tIns="46038" rIns="92075" bIns="46038" rtlCol="0" anchor="ctr">
            <a:normAutofit/>
          </a:bodyPr>
          <a:lstStyle/>
          <a:p>
            <a:pPr eaLnBrk="1" hangingPunct="1"/>
            <a:r>
              <a:rPr lang="en-US" altLang="en-US"/>
              <a:t>Data Cleaning</a:t>
            </a:r>
          </a:p>
        </p:txBody>
      </p:sp>
      <p:sp>
        <p:nvSpPr>
          <p:cNvPr id="48131" name="Rectangle 3">
            <a:extLst>
              <a:ext uri="{FF2B5EF4-FFF2-40B4-BE49-F238E27FC236}">
                <a16:creationId xmlns:a16="http://schemas.microsoft.com/office/drawing/2014/main" id="{3C5736EF-CF08-CE7E-3C0E-AB7EE12F3AA7}"/>
              </a:ext>
            </a:extLst>
          </p:cNvPr>
          <p:cNvSpPr>
            <a:spLocks noGrp="1" noChangeArrowheads="1"/>
          </p:cNvSpPr>
          <p:nvPr>
            <p:ph type="body" idx="1"/>
          </p:nvPr>
        </p:nvSpPr>
        <p:spPr>
          <a:xfrm>
            <a:off x="2362200" y="1676400"/>
            <a:ext cx="8001000" cy="4800600"/>
          </a:xfrm>
          <a:noFill/>
        </p:spPr>
        <p:txBody>
          <a:bodyPr vert="horz" lIns="92075" tIns="46038" rIns="92075" bIns="46038" rtlCol="0">
            <a:normAutofit/>
          </a:bodyPr>
          <a:lstStyle/>
          <a:p>
            <a:pPr eaLnBrk="1" hangingPunct="1">
              <a:lnSpc>
                <a:spcPct val="140000"/>
              </a:lnSpc>
            </a:pPr>
            <a:r>
              <a:rPr lang="en-US" altLang="en-US"/>
              <a:t>Data cleaning tasks</a:t>
            </a:r>
          </a:p>
          <a:p>
            <a:pPr lvl="1" eaLnBrk="1" hangingPunct="1">
              <a:lnSpc>
                <a:spcPct val="140000"/>
              </a:lnSpc>
            </a:pPr>
            <a:r>
              <a:rPr lang="en-US" altLang="en-US"/>
              <a:t>Fill in missing values</a:t>
            </a:r>
          </a:p>
          <a:p>
            <a:pPr lvl="1" eaLnBrk="1" hangingPunct="1">
              <a:lnSpc>
                <a:spcPct val="140000"/>
              </a:lnSpc>
            </a:pPr>
            <a:r>
              <a:rPr lang="en-US" altLang="en-US"/>
              <a:t>Identify outliers and smooth out noisy data </a:t>
            </a:r>
          </a:p>
          <a:p>
            <a:pPr lvl="1" eaLnBrk="1" hangingPunct="1">
              <a:lnSpc>
                <a:spcPct val="140000"/>
              </a:lnSpc>
            </a:pPr>
            <a:r>
              <a:rPr lang="en-US" altLang="en-US"/>
              <a:t>Correct inconsistent data</a:t>
            </a:r>
          </a:p>
        </p:txBody>
      </p:sp>
    </p:spTree>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a:extLst>
              <a:ext uri="{FF2B5EF4-FFF2-40B4-BE49-F238E27FC236}">
                <a16:creationId xmlns:a16="http://schemas.microsoft.com/office/drawing/2014/main" id="{0FCD65F1-320C-7FDA-136A-33F54A28193F}"/>
              </a:ext>
            </a:extLst>
          </p:cNvPr>
          <p:cNvSpPr>
            <a:spLocks noGrp="1" noChangeArrowheads="1"/>
          </p:cNvSpPr>
          <p:nvPr>
            <p:ph type="title"/>
          </p:nvPr>
        </p:nvSpPr>
        <p:spPr/>
        <p:txBody>
          <a:bodyPr/>
          <a:lstStyle/>
          <a:p>
            <a:pPr eaLnBrk="1" hangingPunct="1"/>
            <a:r>
              <a:rPr lang="en-US" altLang="en-US"/>
              <a:t>Classification: Definition</a:t>
            </a:r>
          </a:p>
        </p:txBody>
      </p:sp>
      <p:sp>
        <p:nvSpPr>
          <p:cNvPr id="50179" name="Rectangle 3">
            <a:extLst>
              <a:ext uri="{FF2B5EF4-FFF2-40B4-BE49-F238E27FC236}">
                <a16:creationId xmlns:a16="http://schemas.microsoft.com/office/drawing/2014/main" id="{72E65BF0-142D-6774-7F92-30CE5D32EB91}"/>
              </a:ext>
            </a:extLst>
          </p:cNvPr>
          <p:cNvSpPr>
            <a:spLocks noGrp="1" noChangeArrowheads="1"/>
          </p:cNvSpPr>
          <p:nvPr>
            <p:ph type="body" idx="1"/>
          </p:nvPr>
        </p:nvSpPr>
        <p:spPr>
          <a:xfrm>
            <a:off x="2482851" y="2138363"/>
            <a:ext cx="7877175" cy="3509962"/>
          </a:xfrm>
        </p:spPr>
        <p:txBody>
          <a:bodyPr>
            <a:normAutofit lnSpcReduction="10000"/>
          </a:bodyPr>
          <a:lstStyle/>
          <a:p>
            <a:pPr eaLnBrk="1" hangingPunct="1">
              <a:lnSpc>
                <a:spcPct val="90000"/>
              </a:lnSpc>
            </a:pPr>
            <a:r>
              <a:rPr lang="en-US" altLang="en-US"/>
              <a:t>Given a collection of records (</a:t>
            </a:r>
            <a:r>
              <a:rPr lang="en-US" altLang="en-US" i="1">
                <a:solidFill>
                  <a:srgbClr val="CC0000"/>
                </a:solidFill>
              </a:rPr>
              <a:t>training set </a:t>
            </a:r>
            <a:r>
              <a:rPr lang="en-US" altLang="en-US"/>
              <a:t>)</a:t>
            </a:r>
          </a:p>
          <a:p>
            <a:pPr lvl="1" eaLnBrk="1" hangingPunct="1">
              <a:lnSpc>
                <a:spcPct val="90000"/>
              </a:lnSpc>
            </a:pPr>
            <a:r>
              <a:rPr lang="en-US" altLang="en-US" sz="2000"/>
              <a:t>Each record contains a set of </a:t>
            </a:r>
            <a:r>
              <a:rPr lang="en-US" altLang="en-US" sz="2000" i="1">
                <a:solidFill>
                  <a:srgbClr val="CC0000"/>
                </a:solidFill>
              </a:rPr>
              <a:t>attributes</a:t>
            </a:r>
            <a:r>
              <a:rPr lang="en-US" altLang="en-US" sz="2000"/>
              <a:t>, one of the attributes is the </a:t>
            </a:r>
            <a:r>
              <a:rPr lang="en-US" altLang="en-US" sz="2000" i="1">
                <a:solidFill>
                  <a:srgbClr val="CC0000"/>
                </a:solidFill>
              </a:rPr>
              <a:t>class</a:t>
            </a:r>
            <a:r>
              <a:rPr lang="en-US" altLang="en-US" sz="2000"/>
              <a:t>.</a:t>
            </a:r>
            <a:endParaRPr lang="en-US" altLang="en-US"/>
          </a:p>
          <a:p>
            <a:pPr eaLnBrk="1" hangingPunct="1">
              <a:lnSpc>
                <a:spcPct val="90000"/>
              </a:lnSpc>
            </a:pPr>
            <a:r>
              <a:rPr lang="en-US" altLang="en-US"/>
              <a:t>Find a </a:t>
            </a:r>
            <a:r>
              <a:rPr lang="en-US" altLang="en-US" i="1">
                <a:solidFill>
                  <a:srgbClr val="CC0000"/>
                </a:solidFill>
              </a:rPr>
              <a:t>model</a:t>
            </a:r>
            <a:r>
              <a:rPr lang="en-US" altLang="en-US"/>
              <a:t>  for class attribute as a function of the values of other attributes.</a:t>
            </a:r>
          </a:p>
          <a:p>
            <a:pPr eaLnBrk="1" hangingPunct="1">
              <a:lnSpc>
                <a:spcPct val="90000"/>
              </a:lnSpc>
            </a:pPr>
            <a:r>
              <a:rPr lang="en-US" altLang="en-US"/>
              <a:t>Goal: </a:t>
            </a:r>
            <a:r>
              <a:rPr lang="en-US" altLang="en-US" u="sng"/>
              <a:t>previously unseen</a:t>
            </a:r>
            <a:r>
              <a:rPr lang="en-US" altLang="en-US"/>
              <a:t> records should be assigned a class as accurately as possible.</a:t>
            </a:r>
          </a:p>
          <a:p>
            <a:pPr lvl="1" eaLnBrk="1" hangingPunct="1">
              <a:lnSpc>
                <a:spcPct val="90000"/>
              </a:lnSpc>
            </a:pPr>
            <a:r>
              <a:rPr lang="en-US" altLang="en-US" sz="2000"/>
              <a:t>A </a:t>
            </a:r>
            <a:r>
              <a:rPr lang="en-US" altLang="en-US" sz="2000" i="1">
                <a:solidFill>
                  <a:srgbClr val="CC0000"/>
                </a:solidFill>
              </a:rPr>
              <a:t>test set</a:t>
            </a:r>
            <a:r>
              <a:rPr lang="en-US" altLang="en-US" sz="2000"/>
              <a:t> is used to determine the accuracy of the model. Usually, the given data set is divided into training and test sets, with training set used to build the model and test set used to validate it.</a:t>
            </a:r>
            <a:endParaRPr lang="en-US" altLang="en-US"/>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a:extLst>
              <a:ext uri="{FF2B5EF4-FFF2-40B4-BE49-F238E27FC236}">
                <a16:creationId xmlns:a16="http://schemas.microsoft.com/office/drawing/2014/main" id="{A0E4DE96-C18D-F2E8-5CE4-308BBEE97EC1}"/>
              </a:ext>
            </a:extLst>
          </p:cNvPr>
          <p:cNvSpPr>
            <a:spLocks noGrp="1" noChangeArrowheads="1"/>
          </p:cNvSpPr>
          <p:nvPr>
            <p:ph type="title"/>
          </p:nvPr>
        </p:nvSpPr>
        <p:spPr/>
        <p:txBody>
          <a:bodyPr/>
          <a:lstStyle/>
          <a:p>
            <a:pPr eaLnBrk="1" hangingPunct="1"/>
            <a:r>
              <a:rPr lang="en-US" altLang="en-US"/>
              <a:t>Classification Example</a:t>
            </a:r>
          </a:p>
        </p:txBody>
      </p:sp>
      <p:graphicFrame>
        <p:nvGraphicFramePr>
          <p:cNvPr id="52227" name="Object 3">
            <a:extLst>
              <a:ext uri="{FF2B5EF4-FFF2-40B4-BE49-F238E27FC236}">
                <a16:creationId xmlns:a16="http://schemas.microsoft.com/office/drawing/2014/main" id="{CC9C21E4-1082-0902-0D27-9841313D2598}"/>
              </a:ext>
            </a:extLst>
          </p:cNvPr>
          <p:cNvGraphicFramePr>
            <a:graphicFrameLocks noChangeAspect="1"/>
          </p:cNvGraphicFramePr>
          <p:nvPr/>
        </p:nvGraphicFramePr>
        <p:xfrm>
          <a:off x="1757364" y="2062163"/>
          <a:ext cx="3627437" cy="3759200"/>
        </p:xfrm>
        <a:graphic>
          <a:graphicData uri="http://schemas.openxmlformats.org/presentationml/2006/ole">
            <mc:AlternateContent xmlns:mc="http://schemas.openxmlformats.org/markup-compatibility/2006">
              <mc:Choice xmlns:v="urn:schemas-microsoft-com:vml" Requires="v">
                <p:oleObj name="Document" r:id="rId3" imgW="5587576" imgH="5778145" progId="Word.Document.8">
                  <p:embed/>
                </p:oleObj>
              </mc:Choice>
              <mc:Fallback>
                <p:oleObj name="Document" r:id="rId3" imgW="5587576" imgH="5778145" progId="Word.Document.8">
                  <p:embed/>
                  <p:pic>
                    <p:nvPicPr>
                      <p:cNvPr id="52227" name="Object 3">
                        <a:extLst>
                          <a:ext uri="{FF2B5EF4-FFF2-40B4-BE49-F238E27FC236}">
                            <a16:creationId xmlns:a16="http://schemas.microsoft.com/office/drawing/2014/main" id="{CC9C21E4-1082-0902-0D27-9841313D259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7364" y="2062163"/>
                        <a:ext cx="3627437" cy="3759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52228" name="Text Box 4">
            <a:extLst>
              <a:ext uri="{FF2B5EF4-FFF2-40B4-BE49-F238E27FC236}">
                <a16:creationId xmlns:a16="http://schemas.microsoft.com/office/drawing/2014/main" id="{713D1D46-1FEF-39AE-DC9D-89E5FFB6B349}"/>
              </a:ext>
            </a:extLst>
          </p:cNvPr>
          <p:cNvSpPr txBox="1">
            <a:spLocks noChangeArrowheads="1"/>
          </p:cNvSpPr>
          <p:nvPr/>
        </p:nvSpPr>
        <p:spPr bwMode="auto">
          <a:xfrm rot="19183191">
            <a:off x="2362200" y="1433513"/>
            <a:ext cx="1257300"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1600" b="1">
                <a:solidFill>
                  <a:srgbClr val="006600"/>
                </a:solidFill>
                <a:latin typeface="Arial" panose="020B0604020202020204" pitchFamily="34" charset="0"/>
              </a:rPr>
              <a:t>categorical</a:t>
            </a:r>
            <a:endParaRPr lang="en-US" altLang="en-US" sz="1600" b="1">
              <a:solidFill>
                <a:schemeClr val="bg2"/>
              </a:solidFill>
              <a:latin typeface="Arial" panose="020B0604020202020204" pitchFamily="34" charset="0"/>
            </a:endParaRPr>
          </a:p>
        </p:txBody>
      </p:sp>
      <p:sp>
        <p:nvSpPr>
          <p:cNvPr id="52229" name="Text Box 5">
            <a:extLst>
              <a:ext uri="{FF2B5EF4-FFF2-40B4-BE49-F238E27FC236}">
                <a16:creationId xmlns:a16="http://schemas.microsoft.com/office/drawing/2014/main" id="{A12BCA8B-754C-1CE1-4DE6-BCE693B8736B}"/>
              </a:ext>
            </a:extLst>
          </p:cNvPr>
          <p:cNvSpPr txBox="1">
            <a:spLocks noChangeArrowheads="1"/>
          </p:cNvSpPr>
          <p:nvPr/>
        </p:nvSpPr>
        <p:spPr bwMode="auto">
          <a:xfrm rot="19183191">
            <a:off x="3124200" y="1433513"/>
            <a:ext cx="1257300"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1600" b="1">
                <a:solidFill>
                  <a:srgbClr val="006600"/>
                </a:solidFill>
                <a:latin typeface="Arial" panose="020B0604020202020204" pitchFamily="34" charset="0"/>
              </a:rPr>
              <a:t>categorical</a:t>
            </a:r>
            <a:endParaRPr lang="en-US" altLang="en-US" sz="1600" b="1">
              <a:solidFill>
                <a:schemeClr val="bg2"/>
              </a:solidFill>
              <a:latin typeface="Arial" panose="020B0604020202020204" pitchFamily="34" charset="0"/>
            </a:endParaRPr>
          </a:p>
        </p:txBody>
      </p:sp>
      <p:sp>
        <p:nvSpPr>
          <p:cNvPr id="52230" name="Text Box 6">
            <a:extLst>
              <a:ext uri="{FF2B5EF4-FFF2-40B4-BE49-F238E27FC236}">
                <a16:creationId xmlns:a16="http://schemas.microsoft.com/office/drawing/2014/main" id="{33486B7E-29AC-6ED6-3B57-BB39E357B721}"/>
              </a:ext>
            </a:extLst>
          </p:cNvPr>
          <p:cNvSpPr txBox="1">
            <a:spLocks noChangeArrowheads="1"/>
          </p:cNvSpPr>
          <p:nvPr/>
        </p:nvSpPr>
        <p:spPr bwMode="auto">
          <a:xfrm rot="19183191">
            <a:off x="3886200" y="1433513"/>
            <a:ext cx="1277938"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1600" b="1">
                <a:solidFill>
                  <a:srgbClr val="006600"/>
                </a:solidFill>
                <a:latin typeface="Arial" panose="020B0604020202020204" pitchFamily="34" charset="0"/>
              </a:rPr>
              <a:t>continuous</a:t>
            </a:r>
            <a:endParaRPr lang="en-US" altLang="en-US" sz="1600" b="1">
              <a:solidFill>
                <a:schemeClr val="bg2"/>
              </a:solidFill>
              <a:latin typeface="Arial" panose="020B0604020202020204" pitchFamily="34" charset="0"/>
            </a:endParaRPr>
          </a:p>
        </p:txBody>
      </p:sp>
      <p:sp>
        <p:nvSpPr>
          <p:cNvPr id="52231" name="Text Box 7">
            <a:extLst>
              <a:ext uri="{FF2B5EF4-FFF2-40B4-BE49-F238E27FC236}">
                <a16:creationId xmlns:a16="http://schemas.microsoft.com/office/drawing/2014/main" id="{3893A341-351F-55B9-D933-CE04CE4071BE}"/>
              </a:ext>
            </a:extLst>
          </p:cNvPr>
          <p:cNvSpPr txBox="1">
            <a:spLocks noChangeArrowheads="1"/>
          </p:cNvSpPr>
          <p:nvPr/>
        </p:nvSpPr>
        <p:spPr bwMode="auto">
          <a:xfrm rot="19183191">
            <a:off x="4648200" y="1662113"/>
            <a:ext cx="692150"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1600" b="1">
                <a:solidFill>
                  <a:srgbClr val="006600"/>
                </a:solidFill>
                <a:latin typeface="Arial" panose="020B0604020202020204" pitchFamily="34" charset="0"/>
              </a:rPr>
              <a:t>class</a:t>
            </a:r>
            <a:endParaRPr lang="en-US" altLang="en-US" sz="1600" b="1">
              <a:solidFill>
                <a:schemeClr val="bg2"/>
              </a:solidFill>
              <a:latin typeface="Arial" panose="020B0604020202020204" pitchFamily="34" charset="0"/>
            </a:endParaRPr>
          </a:p>
        </p:txBody>
      </p:sp>
      <p:graphicFrame>
        <p:nvGraphicFramePr>
          <p:cNvPr id="52232" name="Object 8">
            <a:extLst>
              <a:ext uri="{FF2B5EF4-FFF2-40B4-BE49-F238E27FC236}">
                <a16:creationId xmlns:a16="http://schemas.microsoft.com/office/drawing/2014/main" id="{E46DAB40-B17A-495A-5279-DEDA4F3C6544}"/>
              </a:ext>
            </a:extLst>
          </p:cNvPr>
          <p:cNvGraphicFramePr>
            <a:graphicFrameLocks noChangeAspect="1"/>
          </p:cNvGraphicFramePr>
          <p:nvPr/>
        </p:nvGraphicFramePr>
        <p:xfrm>
          <a:off x="5791200" y="2041525"/>
          <a:ext cx="3048000" cy="2590800"/>
        </p:xfrm>
        <a:graphic>
          <a:graphicData uri="http://schemas.openxmlformats.org/presentationml/2006/ole">
            <mc:AlternateContent xmlns:mc="http://schemas.openxmlformats.org/markup-compatibility/2006">
              <mc:Choice xmlns:v="urn:schemas-microsoft-com:vml" Requires="v">
                <p:oleObj name="Document" r:id="rId5" imgW="4769021" imgH="4063782" progId="Word.Document.8">
                  <p:embed/>
                </p:oleObj>
              </mc:Choice>
              <mc:Fallback>
                <p:oleObj name="Document" r:id="rId5" imgW="4769021" imgH="4063782" progId="Word.Document.8">
                  <p:embed/>
                  <p:pic>
                    <p:nvPicPr>
                      <p:cNvPr id="52232" name="Object 8">
                        <a:extLst>
                          <a:ext uri="{FF2B5EF4-FFF2-40B4-BE49-F238E27FC236}">
                            <a16:creationId xmlns:a16="http://schemas.microsoft.com/office/drawing/2014/main" id="{E46DAB40-B17A-495A-5279-DEDA4F3C654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91200" y="2041525"/>
                        <a:ext cx="3048000" cy="2590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nvGrpSpPr>
          <p:cNvPr id="52233" name="Group 9">
            <a:extLst>
              <a:ext uri="{FF2B5EF4-FFF2-40B4-BE49-F238E27FC236}">
                <a16:creationId xmlns:a16="http://schemas.microsoft.com/office/drawing/2014/main" id="{2BF66E2D-EDD8-279E-A66E-1BFA9D24AD58}"/>
              </a:ext>
            </a:extLst>
          </p:cNvPr>
          <p:cNvGrpSpPr>
            <a:grpSpLocks/>
          </p:cNvGrpSpPr>
          <p:nvPr/>
        </p:nvGrpSpPr>
        <p:grpSpPr bwMode="auto">
          <a:xfrm>
            <a:off x="9220200" y="3948113"/>
            <a:ext cx="990600" cy="685800"/>
            <a:chOff x="4944" y="2736"/>
            <a:chExt cx="624" cy="432"/>
          </a:xfrm>
        </p:grpSpPr>
        <p:sp>
          <p:nvSpPr>
            <p:cNvPr id="52246" name="AutoShape 10">
              <a:extLst>
                <a:ext uri="{FF2B5EF4-FFF2-40B4-BE49-F238E27FC236}">
                  <a16:creationId xmlns:a16="http://schemas.microsoft.com/office/drawing/2014/main" id="{5EE73697-AC00-B194-9909-D092F2093E5F}"/>
                </a:ext>
              </a:extLst>
            </p:cNvPr>
            <p:cNvSpPr>
              <a:spLocks noChangeArrowheads="1"/>
            </p:cNvSpPr>
            <p:nvPr/>
          </p:nvSpPr>
          <p:spPr bwMode="auto">
            <a:xfrm>
              <a:off x="4944" y="2736"/>
              <a:ext cx="624" cy="432"/>
            </a:xfrm>
            <a:prstGeom prst="can">
              <a:avLst>
                <a:gd name="adj" fmla="val 25000"/>
              </a:avLst>
            </a:prstGeom>
            <a:solidFill>
              <a:srgbClr val="CCCCFF"/>
            </a:solidFill>
            <a:ln w="12700">
              <a:solidFill>
                <a:srgbClr val="0000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52247" name="Text Box 11">
              <a:extLst>
                <a:ext uri="{FF2B5EF4-FFF2-40B4-BE49-F238E27FC236}">
                  <a16:creationId xmlns:a16="http://schemas.microsoft.com/office/drawing/2014/main" id="{D0DB42F2-303D-E5CC-F164-A2668634354F}"/>
                </a:ext>
              </a:extLst>
            </p:cNvPr>
            <p:cNvSpPr txBox="1">
              <a:spLocks noChangeArrowheads="1"/>
            </p:cNvSpPr>
            <p:nvPr/>
          </p:nvSpPr>
          <p:spPr bwMode="auto">
            <a:xfrm>
              <a:off x="5089" y="2856"/>
              <a:ext cx="339" cy="302"/>
            </a:xfrm>
            <a:prstGeom prst="rect">
              <a:avLst/>
            </a:prstGeom>
            <a:solidFill>
              <a:srgbClr val="CCCCFF"/>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lnSpc>
                  <a:spcPct val="80000"/>
                </a:lnSpc>
                <a:buClr>
                  <a:schemeClr val="accent2"/>
                </a:buClr>
                <a:buSzPct val="75000"/>
                <a:buFont typeface="Monotype Sorts" pitchFamily="2" charset="2"/>
                <a:buNone/>
              </a:pPr>
              <a:r>
                <a:rPr lang="en-US" altLang="en-US" sz="1400" b="1">
                  <a:solidFill>
                    <a:srgbClr val="0000CC"/>
                  </a:solidFill>
                  <a:latin typeface="Arial" panose="020B0604020202020204" pitchFamily="34" charset="0"/>
                </a:rPr>
                <a:t>Test</a:t>
              </a:r>
            </a:p>
            <a:p>
              <a:pPr algn="ctr">
                <a:lnSpc>
                  <a:spcPct val="80000"/>
                </a:lnSpc>
                <a:buClr>
                  <a:schemeClr val="accent2"/>
                </a:buClr>
                <a:buSzPct val="75000"/>
                <a:buFont typeface="Monotype Sorts" pitchFamily="2" charset="2"/>
                <a:buNone/>
              </a:pPr>
              <a:r>
                <a:rPr lang="en-US" altLang="en-US" sz="1400" b="1">
                  <a:solidFill>
                    <a:srgbClr val="0000CC"/>
                  </a:solidFill>
                  <a:latin typeface="Arial" panose="020B0604020202020204" pitchFamily="34" charset="0"/>
                </a:rPr>
                <a:t>Set</a:t>
              </a:r>
              <a:endParaRPr lang="en-US" altLang="en-US" sz="1400">
                <a:solidFill>
                  <a:schemeClr val="bg2"/>
                </a:solidFill>
                <a:latin typeface="Arial" panose="020B0604020202020204" pitchFamily="34" charset="0"/>
              </a:endParaRPr>
            </a:p>
          </p:txBody>
        </p:sp>
      </p:grpSp>
      <p:sp>
        <p:nvSpPr>
          <p:cNvPr id="52234" name="AutoShape 12">
            <a:extLst>
              <a:ext uri="{FF2B5EF4-FFF2-40B4-BE49-F238E27FC236}">
                <a16:creationId xmlns:a16="http://schemas.microsoft.com/office/drawing/2014/main" id="{DD6BE930-E2BF-9CB6-6A4F-E31B54F7923F}"/>
              </a:ext>
            </a:extLst>
          </p:cNvPr>
          <p:cNvSpPr>
            <a:spLocks noChangeArrowheads="1"/>
          </p:cNvSpPr>
          <p:nvPr/>
        </p:nvSpPr>
        <p:spPr bwMode="auto">
          <a:xfrm>
            <a:off x="5410200" y="5091113"/>
            <a:ext cx="990600" cy="685800"/>
          </a:xfrm>
          <a:prstGeom prst="can">
            <a:avLst>
              <a:gd name="adj" fmla="val 25056"/>
            </a:avLst>
          </a:prstGeom>
          <a:solidFill>
            <a:schemeClr val="accent2"/>
          </a:solidFill>
          <a:ln w="12700">
            <a:solidFill>
              <a:srgbClr val="0000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52235" name="Text Box 13">
            <a:extLst>
              <a:ext uri="{FF2B5EF4-FFF2-40B4-BE49-F238E27FC236}">
                <a16:creationId xmlns:a16="http://schemas.microsoft.com/office/drawing/2014/main" id="{E421F6BF-9090-E623-1F2D-283E95E04ED2}"/>
              </a:ext>
            </a:extLst>
          </p:cNvPr>
          <p:cNvSpPr txBox="1">
            <a:spLocks noChangeArrowheads="1"/>
          </p:cNvSpPr>
          <p:nvPr/>
        </p:nvSpPr>
        <p:spPr bwMode="auto">
          <a:xfrm>
            <a:off x="5410200" y="5238751"/>
            <a:ext cx="1042988" cy="531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lnSpc>
                <a:spcPct val="80000"/>
              </a:lnSpc>
              <a:buClr>
                <a:schemeClr val="accent2"/>
              </a:buClr>
              <a:buSzPct val="75000"/>
              <a:buFont typeface="Monotype Sorts" pitchFamily="2" charset="2"/>
              <a:buNone/>
            </a:pPr>
            <a:r>
              <a:rPr lang="en-US" altLang="en-US" sz="1600" b="1">
                <a:solidFill>
                  <a:schemeClr val="tx2"/>
                </a:solidFill>
                <a:latin typeface="Arial" panose="020B0604020202020204" pitchFamily="34" charset="0"/>
              </a:rPr>
              <a:t>Training </a:t>
            </a:r>
          </a:p>
          <a:p>
            <a:pPr algn="ctr">
              <a:lnSpc>
                <a:spcPct val="80000"/>
              </a:lnSpc>
              <a:buClr>
                <a:schemeClr val="accent2"/>
              </a:buClr>
              <a:buSzPct val="75000"/>
              <a:buFont typeface="Monotype Sorts" pitchFamily="2" charset="2"/>
              <a:buNone/>
            </a:pPr>
            <a:r>
              <a:rPr lang="en-US" altLang="en-US" sz="1600" b="1">
                <a:solidFill>
                  <a:schemeClr val="tx2"/>
                </a:solidFill>
                <a:latin typeface="Arial" panose="020B0604020202020204" pitchFamily="34" charset="0"/>
              </a:rPr>
              <a:t>Set</a:t>
            </a:r>
            <a:endParaRPr lang="en-US" altLang="en-US" sz="1400">
              <a:solidFill>
                <a:schemeClr val="bg2"/>
              </a:solidFill>
              <a:latin typeface="Arial" panose="020B0604020202020204" pitchFamily="34" charset="0"/>
            </a:endParaRPr>
          </a:p>
        </p:txBody>
      </p:sp>
      <p:grpSp>
        <p:nvGrpSpPr>
          <p:cNvPr id="52236" name="Group 14">
            <a:extLst>
              <a:ext uri="{FF2B5EF4-FFF2-40B4-BE49-F238E27FC236}">
                <a16:creationId xmlns:a16="http://schemas.microsoft.com/office/drawing/2014/main" id="{E3618DD5-FB8E-73EE-E71F-275BCC67D16C}"/>
              </a:ext>
            </a:extLst>
          </p:cNvPr>
          <p:cNvGrpSpPr>
            <a:grpSpLocks/>
          </p:cNvGrpSpPr>
          <p:nvPr/>
        </p:nvGrpSpPr>
        <p:grpSpPr bwMode="auto">
          <a:xfrm>
            <a:off x="9161464" y="5086351"/>
            <a:ext cx="1125537" cy="690563"/>
            <a:chOff x="3360" y="2880"/>
            <a:chExt cx="672" cy="415"/>
          </a:xfrm>
        </p:grpSpPr>
        <p:sp>
          <p:nvSpPr>
            <p:cNvPr id="52244" name="AutoShape 15">
              <a:extLst>
                <a:ext uri="{FF2B5EF4-FFF2-40B4-BE49-F238E27FC236}">
                  <a16:creationId xmlns:a16="http://schemas.microsoft.com/office/drawing/2014/main" id="{E983E7E3-3F86-FD46-1660-9D5B7912D9B8}"/>
                </a:ext>
              </a:extLst>
            </p:cNvPr>
            <p:cNvSpPr>
              <a:spLocks noChangeArrowheads="1"/>
            </p:cNvSpPr>
            <p:nvPr/>
          </p:nvSpPr>
          <p:spPr bwMode="auto">
            <a:xfrm>
              <a:off x="3360" y="2880"/>
              <a:ext cx="672" cy="415"/>
            </a:xfrm>
            <a:prstGeom prst="flowChartMultidocument">
              <a:avLst/>
            </a:prstGeom>
            <a:solidFill>
              <a:srgbClr val="00E0CB"/>
            </a:solidFill>
            <a:ln w="12700">
              <a:solidFill>
                <a:schemeClr val="bg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52245" name="Text Box 16">
              <a:extLst>
                <a:ext uri="{FF2B5EF4-FFF2-40B4-BE49-F238E27FC236}">
                  <a16:creationId xmlns:a16="http://schemas.microsoft.com/office/drawing/2014/main" id="{19D20B8D-E1E8-E939-C093-3A2D58DD5D4D}"/>
                </a:ext>
              </a:extLst>
            </p:cNvPr>
            <p:cNvSpPr txBox="1">
              <a:spLocks noChangeArrowheads="1"/>
            </p:cNvSpPr>
            <p:nvPr/>
          </p:nvSpPr>
          <p:spPr bwMode="auto">
            <a:xfrm>
              <a:off x="3387" y="2978"/>
              <a:ext cx="552" cy="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r">
                <a:buClr>
                  <a:schemeClr val="accent2"/>
                </a:buClr>
                <a:buSzPct val="75000"/>
                <a:buFont typeface="Monotype Sorts" pitchFamily="2" charset="2"/>
                <a:buNone/>
              </a:pPr>
              <a:r>
                <a:rPr lang="en-US" altLang="en-US" sz="2000" b="1">
                  <a:solidFill>
                    <a:srgbClr val="CC0000"/>
                  </a:solidFill>
                  <a:latin typeface="Arial" panose="020B0604020202020204" pitchFamily="34" charset="0"/>
                </a:rPr>
                <a:t>Model</a:t>
              </a:r>
              <a:endParaRPr lang="en-US" altLang="en-US" sz="1400">
                <a:solidFill>
                  <a:schemeClr val="bg2"/>
                </a:solidFill>
                <a:latin typeface="Arial" panose="020B0604020202020204" pitchFamily="34" charset="0"/>
              </a:endParaRPr>
            </a:p>
          </p:txBody>
        </p:sp>
      </p:grpSp>
      <p:sp>
        <p:nvSpPr>
          <p:cNvPr id="52237" name="AutoShape 17">
            <a:extLst>
              <a:ext uri="{FF2B5EF4-FFF2-40B4-BE49-F238E27FC236}">
                <a16:creationId xmlns:a16="http://schemas.microsoft.com/office/drawing/2014/main" id="{0EEECC9B-6E7E-2141-D68D-DA20E114592C}"/>
              </a:ext>
            </a:extLst>
          </p:cNvPr>
          <p:cNvSpPr>
            <a:spLocks noChangeArrowheads="1"/>
          </p:cNvSpPr>
          <p:nvPr/>
        </p:nvSpPr>
        <p:spPr bwMode="auto">
          <a:xfrm>
            <a:off x="7010400" y="4938713"/>
            <a:ext cx="1447800" cy="995362"/>
          </a:xfrm>
          <a:prstGeom prst="bevel">
            <a:avLst>
              <a:gd name="adj" fmla="val 12500"/>
            </a:avLst>
          </a:prstGeom>
          <a:solidFill>
            <a:srgbClr val="C0C0C0"/>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52238" name="Text Box 18">
            <a:extLst>
              <a:ext uri="{FF2B5EF4-FFF2-40B4-BE49-F238E27FC236}">
                <a16:creationId xmlns:a16="http://schemas.microsoft.com/office/drawing/2014/main" id="{3455D50C-CB96-BC54-17DD-412A126DFE40}"/>
              </a:ext>
            </a:extLst>
          </p:cNvPr>
          <p:cNvSpPr txBox="1">
            <a:spLocks noChangeArrowheads="1"/>
          </p:cNvSpPr>
          <p:nvPr/>
        </p:nvSpPr>
        <p:spPr bwMode="auto">
          <a:xfrm>
            <a:off x="7086601" y="5014913"/>
            <a:ext cx="1325563"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2000" b="1">
                <a:solidFill>
                  <a:srgbClr val="000000"/>
                </a:solidFill>
                <a:latin typeface="Arial" panose="020B0604020202020204" pitchFamily="34" charset="0"/>
              </a:rPr>
              <a:t>Learn </a:t>
            </a:r>
          </a:p>
          <a:p>
            <a:pPr algn="ctr">
              <a:buClr>
                <a:schemeClr val="accent2"/>
              </a:buClr>
              <a:buSzPct val="75000"/>
              <a:buFont typeface="Monotype Sorts" pitchFamily="2" charset="2"/>
              <a:buNone/>
            </a:pPr>
            <a:r>
              <a:rPr lang="en-US" altLang="en-US" sz="2000" b="1">
                <a:solidFill>
                  <a:srgbClr val="000000"/>
                </a:solidFill>
                <a:latin typeface="Arial" panose="020B0604020202020204" pitchFamily="34" charset="0"/>
              </a:rPr>
              <a:t>Classifier</a:t>
            </a:r>
            <a:endParaRPr lang="en-US" altLang="en-US" sz="1400">
              <a:solidFill>
                <a:srgbClr val="00E0CB"/>
              </a:solidFill>
              <a:latin typeface="Arial" panose="020B0604020202020204" pitchFamily="34" charset="0"/>
            </a:endParaRPr>
          </a:p>
        </p:txBody>
      </p:sp>
      <p:sp>
        <p:nvSpPr>
          <p:cNvPr id="52239" name="AutoShape 19">
            <a:extLst>
              <a:ext uri="{FF2B5EF4-FFF2-40B4-BE49-F238E27FC236}">
                <a16:creationId xmlns:a16="http://schemas.microsoft.com/office/drawing/2014/main" id="{97A23682-0D4D-4824-6912-EEC26EF6DB82}"/>
              </a:ext>
            </a:extLst>
          </p:cNvPr>
          <p:cNvSpPr>
            <a:spLocks noChangeArrowheads="1"/>
          </p:cNvSpPr>
          <p:nvPr/>
        </p:nvSpPr>
        <p:spPr bwMode="auto">
          <a:xfrm>
            <a:off x="6511925" y="5349875"/>
            <a:ext cx="484188" cy="141288"/>
          </a:xfrm>
          <a:prstGeom prst="rightArrow">
            <a:avLst>
              <a:gd name="adj1" fmla="val 50000"/>
              <a:gd name="adj2" fmla="val 85674"/>
            </a:avLst>
          </a:prstGeom>
          <a:solidFill>
            <a:srgbClr val="CC0000"/>
          </a:solidFill>
          <a:ln w="12700">
            <a:solidFill>
              <a:srgbClr val="CC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52240" name="AutoShape 20">
            <a:extLst>
              <a:ext uri="{FF2B5EF4-FFF2-40B4-BE49-F238E27FC236}">
                <a16:creationId xmlns:a16="http://schemas.microsoft.com/office/drawing/2014/main" id="{30D386E9-C063-C8D3-D87E-735ED72B387F}"/>
              </a:ext>
            </a:extLst>
          </p:cNvPr>
          <p:cNvSpPr>
            <a:spLocks noChangeArrowheads="1"/>
          </p:cNvSpPr>
          <p:nvPr/>
        </p:nvSpPr>
        <p:spPr bwMode="auto">
          <a:xfrm>
            <a:off x="8534400" y="5314950"/>
            <a:ext cx="484188" cy="141288"/>
          </a:xfrm>
          <a:prstGeom prst="rightArrow">
            <a:avLst>
              <a:gd name="adj1" fmla="val 50000"/>
              <a:gd name="adj2" fmla="val 85674"/>
            </a:avLst>
          </a:prstGeom>
          <a:solidFill>
            <a:srgbClr val="CC0000"/>
          </a:solidFill>
          <a:ln w="12700">
            <a:solidFill>
              <a:srgbClr val="CC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52241" name="AutoShape 21">
            <a:extLst>
              <a:ext uri="{FF2B5EF4-FFF2-40B4-BE49-F238E27FC236}">
                <a16:creationId xmlns:a16="http://schemas.microsoft.com/office/drawing/2014/main" id="{64D66A61-FD8E-335D-C9FD-0011AD384146}"/>
              </a:ext>
            </a:extLst>
          </p:cNvPr>
          <p:cNvSpPr>
            <a:spLocks noChangeArrowheads="1"/>
          </p:cNvSpPr>
          <p:nvPr/>
        </p:nvSpPr>
        <p:spPr bwMode="auto">
          <a:xfrm rot="5400000">
            <a:off x="9597232" y="4790282"/>
            <a:ext cx="312737" cy="152400"/>
          </a:xfrm>
          <a:prstGeom prst="rightArrow">
            <a:avLst>
              <a:gd name="adj1" fmla="val 50000"/>
              <a:gd name="adj2" fmla="val 51302"/>
            </a:avLst>
          </a:prstGeom>
          <a:solidFill>
            <a:srgbClr val="CC0000"/>
          </a:solidFill>
          <a:ln w="12700">
            <a:solidFill>
              <a:srgbClr val="CC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52242" name="Line 22">
            <a:extLst>
              <a:ext uri="{FF2B5EF4-FFF2-40B4-BE49-F238E27FC236}">
                <a16:creationId xmlns:a16="http://schemas.microsoft.com/office/drawing/2014/main" id="{C8D6044E-99DC-4CEA-98BC-1BE9B3153AED}"/>
              </a:ext>
            </a:extLst>
          </p:cNvPr>
          <p:cNvSpPr>
            <a:spLocks noChangeShapeType="1"/>
          </p:cNvSpPr>
          <p:nvPr/>
        </p:nvSpPr>
        <p:spPr bwMode="auto">
          <a:xfrm>
            <a:off x="5181600" y="4481513"/>
            <a:ext cx="304800" cy="6096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2243" name="Line 23">
            <a:extLst>
              <a:ext uri="{FF2B5EF4-FFF2-40B4-BE49-F238E27FC236}">
                <a16:creationId xmlns:a16="http://schemas.microsoft.com/office/drawing/2014/main" id="{8B4B294B-A3E4-6097-77D3-8FD010045A1C}"/>
              </a:ext>
            </a:extLst>
          </p:cNvPr>
          <p:cNvSpPr>
            <a:spLocks noChangeShapeType="1"/>
          </p:cNvSpPr>
          <p:nvPr/>
        </p:nvSpPr>
        <p:spPr bwMode="auto">
          <a:xfrm>
            <a:off x="8839200" y="3414713"/>
            <a:ext cx="304800" cy="6096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a:extLst>
              <a:ext uri="{FF2B5EF4-FFF2-40B4-BE49-F238E27FC236}">
                <a16:creationId xmlns:a16="http://schemas.microsoft.com/office/drawing/2014/main" id="{E48945EA-4D40-8223-1031-343C63080439}"/>
              </a:ext>
            </a:extLst>
          </p:cNvPr>
          <p:cNvSpPr>
            <a:spLocks noGrp="1" noChangeArrowheads="1"/>
          </p:cNvSpPr>
          <p:nvPr>
            <p:ph type="title"/>
          </p:nvPr>
        </p:nvSpPr>
        <p:spPr>
          <a:xfrm>
            <a:off x="2590800" y="304800"/>
            <a:ext cx="7793038" cy="609600"/>
          </a:xfrm>
        </p:spPr>
        <p:txBody>
          <a:bodyPr>
            <a:normAutofit fontScale="90000"/>
          </a:bodyPr>
          <a:lstStyle/>
          <a:p>
            <a:pPr eaLnBrk="1" hangingPunct="1"/>
            <a:r>
              <a:rPr lang="en-US" altLang="en-US" sz="4000"/>
              <a:t>Example of a Decision Tree</a:t>
            </a:r>
          </a:p>
        </p:txBody>
      </p:sp>
      <p:grpSp>
        <p:nvGrpSpPr>
          <p:cNvPr id="54275" name="Group 3">
            <a:extLst>
              <a:ext uri="{FF2B5EF4-FFF2-40B4-BE49-F238E27FC236}">
                <a16:creationId xmlns:a16="http://schemas.microsoft.com/office/drawing/2014/main" id="{DFE3AF41-E4B4-401F-3544-221651423DF7}"/>
              </a:ext>
            </a:extLst>
          </p:cNvPr>
          <p:cNvGrpSpPr>
            <a:grpSpLocks/>
          </p:cNvGrpSpPr>
          <p:nvPr/>
        </p:nvGrpSpPr>
        <p:grpSpPr bwMode="auto">
          <a:xfrm>
            <a:off x="1757364" y="1371601"/>
            <a:ext cx="3582987" cy="4378325"/>
            <a:chOff x="291" y="951"/>
            <a:chExt cx="2257" cy="2758"/>
          </a:xfrm>
        </p:grpSpPr>
        <p:graphicFrame>
          <p:nvGraphicFramePr>
            <p:cNvPr id="54305" name="Object 4">
              <a:extLst>
                <a:ext uri="{FF2B5EF4-FFF2-40B4-BE49-F238E27FC236}">
                  <a16:creationId xmlns:a16="http://schemas.microsoft.com/office/drawing/2014/main" id="{EAEA2A12-5DAE-1C95-8031-0E3B93FDF147}"/>
                </a:ext>
              </a:extLst>
            </p:cNvPr>
            <p:cNvGraphicFramePr>
              <a:graphicFrameLocks noChangeAspect="1"/>
            </p:cNvGraphicFramePr>
            <p:nvPr/>
          </p:nvGraphicFramePr>
          <p:xfrm>
            <a:off x="291" y="1341"/>
            <a:ext cx="2215" cy="2368"/>
          </p:xfrm>
          <a:graphic>
            <a:graphicData uri="http://schemas.openxmlformats.org/presentationml/2006/ole">
              <mc:AlternateContent xmlns:mc="http://schemas.openxmlformats.org/markup-compatibility/2006">
                <mc:Choice xmlns:v="urn:schemas-microsoft-com:vml" Requires="v">
                  <p:oleObj name="Document" r:id="rId3" imgW="5408878" imgH="5779945" progId="Word.Document.8">
                    <p:embed/>
                  </p:oleObj>
                </mc:Choice>
                <mc:Fallback>
                  <p:oleObj name="Document" r:id="rId3" imgW="5408878" imgH="5779945" progId="Word.Document.8">
                    <p:embed/>
                    <p:pic>
                      <p:nvPicPr>
                        <p:cNvPr id="54305" name="Object 4">
                          <a:extLst>
                            <a:ext uri="{FF2B5EF4-FFF2-40B4-BE49-F238E27FC236}">
                              <a16:creationId xmlns:a16="http://schemas.microsoft.com/office/drawing/2014/main" id="{EAEA2A12-5DAE-1C95-8031-0E3B93FDF14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1" y="1341"/>
                          <a:ext cx="2215" cy="236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54306" name="Text Box 5">
              <a:extLst>
                <a:ext uri="{FF2B5EF4-FFF2-40B4-BE49-F238E27FC236}">
                  <a16:creationId xmlns:a16="http://schemas.microsoft.com/office/drawing/2014/main" id="{A282CB74-6F7F-EE77-6BCB-2697FA652E57}"/>
                </a:ext>
              </a:extLst>
            </p:cNvPr>
            <p:cNvSpPr txBox="1">
              <a:spLocks noChangeArrowheads="1"/>
            </p:cNvSpPr>
            <p:nvPr/>
          </p:nvSpPr>
          <p:spPr bwMode="auto">
            <a:xfrm rot="-2416809">
              <a:off x="672" y="951"/>
              <a:ext cx="792" cy="2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1600" b="1">
                  <a:solidFill>
                    <a:srgbClr val="006600"/>
                  </a:solidFill>
                  <a:latin typeface="Arial" panose="020B0604020202020204" pitchFamily="34" charset="0"/>
                </a:rPr>
                <a:t>categorical</a:t>
              </a:r>
              <a:endParaRPr lang="en-US" altLang="en-US" sz="1600" b="1">
                <a:solidFill>
                  <a:schemeClr val="bg2"/>
                </a:solidFill>
                <a:latin typeface="Arial" panose="020B0604020202020204" pitchFamily="34" charset="0"/>
              </a:endParaRPr>
            </a:p>
          </p:txBody>
        </p:sp>
        <p:sp>
          <p:nvSpPr>
            <p:cNvPr id="54307" name="Text Box 6">
              <a:extLst>
                <a:ext uri="{FF2B5EF4-FFF2-40B4-BE49-F238E27FC236}">
                  <a16:creationId xmlns:a16="http://schemas.microsoft.com/office/drawing/2014/main" id="{8B8E88FB-A044-3995-011D-61E2E99FCBE0}"/>
                </a:ext>
              </a:extLst>
            </p:cNvPr>
            <p:cNvSpPr txBox="1">
              <a:spLocks noChangeArrowheads="1"/>
            </p:cNvSpPr>
            <p:nvPr/>
          </p:nvSpPr>
          <p:spPr bwMode="auto">
            <a:xfrm rot="-2416809">
              <a:off x="1104" y="951"/>
              <a:ext cx="792" cy="2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1600" b="1">
                  <a:solidFill>
                    <a:srgbClr val="006600"/>
                  </a:solidFill>
                  <a:latin typeface="Arial" panose="020B0604020202020204" pitchFamily="34" charset="0"/>
                </a:rPr>
                <a:t>categorical</a:t>
              </a:r>
              <a:endParaRPr lang="en-US" altLang="en-US" sz="1600" b="1">
                <a:solidFill>
                  <a:schemeClr val="bg2"/>
                </a:solidFill>
                <a:latin typeface="Arial" panose="020B0604020202020204" pitchFamily="34" charset="0"/>
              </a:endParaRPr>
            </a:p>
          </p:txBody>
        </p:sp>
        <p:sp>
          <p:nvSpPr>
            <p:cNvPr id="54308" name="Text Box 7">
              <a:extLst>
                <a:ext uri="{FF2B5EF4-FFF2-40B4-BE49-F238E27FC236}">
                  <a16:creationId xmlns:a16="http://schemas.microsoft.com/office/drawing/2014/main" id="{C30E26C9-51A0-6A23-9112-F05916538043}"/>
                </a:ext>
              </a:extLst>
            </p:cNvPr>
            <p:cNvSpPr txBox="1">
              <a:spLocks noChangeArrowheads="1"/>
            </p:cNvSpPr>
            <p:nvPr/>
          </p:nvSpPr>
          <p:spPr bwMode="auto">
            <a:xfrm rot="-2416809">
              <a:off x="1632" y="951"/>
              <a:ext cx="805" cy="2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1600" b="1">
                  <a:solidFill>
                    <a:srgbClr val="006600"/>
                  </a:solidFill>
                  <a:latin typeface="Arial" panose="020B0604020202020204" pitchFamily="34" charset="0"/>
                </a:rPr>
                <a:t>continuous</a:t>
              </a:r>
              <a:endParaRPr lang="en-US" altLang="en-US" sz="1600" b="1">
                <a:solidFill>
                  <a:schemeClr val="bg2"/>
                </a:solidFill>
                <a:latin typeface="Arial" panose="020B0604020202020204" pitchFamily="34" charset="0"/>
              </a:endParaRPr>
            </a:p>
          </p:txBody>
        </p:sp>
        <p:sp>
          <p:nvSpPr>
            <p:cNvPr id="54309" name="Text Box 8">
              <a:extLst>
                <a:ext uri="{FF2B5EF4-FFF2-40B4-BE49-F238E27FC236}">
                  <a16:creationId xmlns:a16="http://schemas.microsoft.com/office/drawing/2014/main" id="{4F8B81FC-8311-A16E-A626-B369B992451C}"/>
                </a:ext>
              </a:extLst>
            </p:cNvPr>
            <p:cNvSpPr txBox="1">
              <a:spLocks noChangeArrowheads="1"/>
            </p:cNvSpPr>
            <p:nvPr/>
          </p:nvSpPr>
          <p:spPr bwMode="auto">
            <a:xfrm rot="-2416809">
              <a:off x="2112" y="1047"/>
              <a:ext cx="436" cy="2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1600" b="1">
                  <a:solidFill>
                    <a:srgbClr val="006600"/>
                  </a:solidFill>
                  <a:latin typeface="Arial" panose="020B0604020202020204" pitchFamily="34" charset="0"/>
                </a:rPr>
                <a:t>class</a:t>
              </a:r>
              <a:endParaRPr lang="en-US" altLang="en-US" sz="1600" b="1">
                <a:solidFill>
                  <a:schemeClr val="bg2"/>
                </a:solidFill>
                <a:latin typeface="Arial" panose="020B0604020202020204" pitchFamily="34" charset="0"/>
              </a:endParaRPr>
            </a:p>
          </p:txBody>
        </p:sp>
      </p:grpSp>
      <p:sp>
        <p:nvSpPr>
          <p:cNvPr id="54276" name="Line 9">
            <a:extLst>
              <a:ext uri="{FF2B5EF4-FFF2-40B4-BE49-F238E27FC236}">
                <a16:creationId xmlns:a16="http://schemas.microsoft.com/office/drawing/2014/main" id="{CE122D13-A647-F896-0199-3D3E17E9918F}"/>
              </a:ext>
            </a:extLst>
          </p:cNvPr>
          <p:cNvSpPr>
            <a:spLocks noChangeShapeType="1"/>
          </p:cNvSpPr>
          <p:nvPr/>
        </p:nvSpPr>
        <p:spPr bwMode="auto">
          <a:xfrm>
            <a:off x="8489950" y="4505325"/>
            <a:ext cx="242888" cy="527050"/>
          </a:xfrm>
          <a:prstGeom prst="line">
            <a:avLst/>
          </a:prstGeom>
          <a:noFill/>
          <a:ln w="12700">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4277" name="Line 10">
            <a:extLst>
              <a:ext uri="{FF2B5EF4-FFF2-40B4-BE49-F238E27FC236}">
                <a16:creationId xmlns:a16="http://schemas.microsoft.com/office/drawing/2014/main" id="{F4D22117-D0D4-D59A-8D96-193E449089DE}"/>
              </a:ext>
            </a:extLst>
          </p:cNvPr>
          <p:cNvSpPr>
            <a:spLocks noChangeShapeType="1"/>
          </p:cNvSpPr>
          <p:nvPr/>
        </p:nvSpPr>
        <p:spPr bwMode="auto">
          <a:xfrm flipH="1">
            <a:off x="7359650" y="4505325"/>
            <a:ext cx="323850" cy="527050"/>
          </a:xfrm>
          <a:prstGeom prst="line">
            <a:avLst/>
          </a:prstGeom>
          <a:noFill/>
          <a:ln w="12700">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4278" name="Line 11">
            <a:extLst>
              <a:ext uri="{FF2B5EF4-FFF2-40B4-BE49-F238E27FC236}">
                <a16:creationId xmlns:a16="http://schemas.microsoft.com/office/drawing/2014/main" id="{A9DD7475-E344-DC18-67B8-F0808268AAD8}"/>
              </a:ext>
            </a:extLst>
          </p:cNvPr>
          <p:cNvSpPr>
            <a:spLocks noChangeShapeType="1"/>
          </p:cNvSpPr>
          <p:nvPr/>
        </p:nvSpPr>
        <p:spPr bwMode="auto">
          <a:xfrm flipH="1">
            <a:off x="8005764" y="3711575"/>
            <a:ext cx="403225" cy="528638"/>
          </a:xfrm>
          <a:prstGeom prst="line">
            <a:avLst/>
          </a:prstGeom>
          <a:noFill/>
          <a:ln w="12700">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4279" name="Line 12">
            <a:extLst>
              <a:ext uri="{FF2B5EF4-FFF2-40B4-BE49-F238E27FC236}">
                <a16:creationId xmlns:a16="http://schemas.microsoft.com/office/drawing/2014/main" id="{75EE50D3-82F2-DDB0-C8D5-7A5927E1CAF2}"/>
              </a:ext>
            </a:extLst>
          </p:cNvPr>
          <p:cNvSpPr>
            <a:spLocks noChangeShapeType="1"/>
          </p:cNvSpPr>
          <p:nvPr/>
        </p:nvSpPr>
        <p:spPr bwMode="auto">
          <a:xfrm>
            <a:off x="9217025" y="3711575"/>
            <a:ext cx="484188" cy="528638"/>
          </a:xfrm>
          <a:prstGeom prst="line">
            <a:avLst/>
          </a:prstGeom>
          <a:noFill/>
          <a:ln w="12700">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4280" name="Line 13">
            <a:extLst>
              <a:ext uri="{FF2B5EF4-FFF2-40B4-BE49-F238E27FC236}">
                <a16:creationId xmlns:a16="http://schemas.microsoft.com/office/drawing/2014/main" id="{CA83E3EF-96BC-B1E8-EA3B-45EDE8767665}"/>
              </a:ext>
            </a:extLst>
          </p:cNvPr>
          <p:cNvSpPr>
            <a:spLocks noChangeShapeType="1"/>
          </p:cNvSpPr>
          <p:nvPr/>
        </p:nvSpPr>
        <p:spPr bwMode="auto">
          <a:xfrm>
            <a:off x="8167688" y="2984500"/>
            <a:ext cx="565150" cy="463550"/>
          </a:xfrm>
          <a:prstGeom prst="line">
            <a:avLst/>
          </a:prstGeom>
          <a:noFill/>
          <a:ln w="12700">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4281" name="Line 14">
            <a:extLst>
              <a:ext uri="{FF2B5EF4-FFF2-40B4-BE49-F238E27FC236}">
                <a16:creationId xmlns:a16="http://schemas.microsoft.com/office/drawing/2014/main" id="{C0FC386F-5E90-D64A-7670-115A08ED2C26}"/>
              </a:ext>
            </a:extLst>
          </p:cNvPr>
          <p:cNvSpPr>
            <a:spLocks noChangeShapeType="1"/>
          </p:cNvSpPr>
          <p:nvPr/>
        </p:nvSpPr>
        <p:spPr bwMode="auto">
          <a:xfrm flipH="1">
            <a:off x="6794500" y="2984500"/>
            <a:ext cx="565150" cy="463550"/>
          </a:xfrm>
          <a:prstGeom prst="line">
            <a:avLst/>
          </a:prstGeom>
          <a:noFill/>
          <a:ln w="12700">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4282" name="Text Box 15">
            <a:extLst>
              <a:ext uri="{FF2B5EF4-FFF2-40B4-BE49-F238E27FC236}">
                <a16:creationId xmlns:a16="http://schemas.microsoft.com/office/drawing/2014/main" id="{B6A91970-D6FC-F91E-A67D-2A5AFC7F48F1}"/>
              </a:ext>
            </a:extLst>
          </p:cNvPr>
          <p:cNvSpPr txBox="1">
            <a:spLocks noChangeArrowheads="1"/>
          </p:cNvSpPr>
          <p:nvPr/>
        </p:nvSpPr>
        <p:spPr bwMode="auto">
          <a:xfrm>
            <a:off x="7312026" y="2720975"/>
            <a:ext cx="936625" cy="349250"/>
          </a:xfrm>
          <a:prstGeom prst="rect">
            <a:avLst/>
          </a:prstGeom>
          <a:solidFill>
            <a:srgbClr val="FFFF00"/>
          </a:solidFill>
          <a:ln w="12700">
            <a:solidFill>
              <a:srgbClr val="00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1600" b="1">
                <a:solidFill>
                  <a:srgbClr val="2D1993"/>
                </a:solidFill>
                <a:latin typeface="Arial" panose="020B0604020202020204" pitchFamily="34" charset="0"/>
              </a:rPr>
              <a:t>HO</a:t>
            </a:r>
            <a:endParaRPr lang="en-US" altLang="en-US" sz="1600">
              <a:solidFill>
                <a:schemeClr val="bg2"/>
              </a:solidFill>
              <a:latin typeface="Arial" panose="020B0604020202020204" pitchFamily="34" charset="0"/>
            </a:endParaRPr>
          </a:p>
        </p:txBody>
      </p:sp>
      <p:sp>
        <p:nvSpPr>
          <p:cNvPr id="54283" name="Text Box 16">
            <a:extLst>
              <a:ext uri="{FF2B5EF4-FFF2-40B4-BE49-F238E27FC236}">
                <a16:creationId xmlns:a16="http://schemas.microsoft.com/office/drawing/2014/main" id="{C8A9A953-FD02-43FF-0C97-9FE63D062BCB}"/>
              </a:ext>
            </a:extLst>
          </p:cNvPr>
          <p:cNvSpPr txBox="1">
            <a:spLocks noChangeArrowheads="1"/>
          </p:cNvSpPr>
          <p:nvPr/>
        </p:nvSpPr>
        <p:spPr bwMode="auto">
          <a:xfrm>
            <a:off x="8328025" y="3448050"/>
            <a:ext cx="935038" cy="349250"/>
          </a:xfrm>
          <a:prstGeom prst="rect">
            <a:avLst/>
          </a:prstGeom>
          <a:solidFill>
            <a:srgbClr val="FFFF00"/>
          </a:solidFill>
          <a:ln w="12700">
            <a:solidFill>
              <a:srgbClr val="00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1600" b="1">
                <a:solidFill>
                  <a:srgbClr val="2D1993"/>
                </a:solidFill>
                <a:latin typeface="Arial" panose="020B0604020202020204" pitchFamily="34" charset="0"/>
              </a:rPr>
              <a:t>MarSt</a:t>
            </a:r>
            <a:endParaRPr lang="en-US" altLang="en-US" sz="1600">
              <a:solidFill>
                <a:schemeClr val="bg2"/>
              </a:solidFill>
              <a:latin typeface="Arial" panose="020B0604020202020204" pitchFamily="34" charset="0"/>
            </a:endParaRPr>
          </a:p>
        </p:txBody>
      </p:sp>
      <p:sp>
        <p:nvSpPr>
          <p:cNvPr id="54284" name="Text Box 17">
            <a:extLst>
              <a:ext uri="{FF2B5EF4-FFF2-40B4-BE49-F238E27FC236}">
                <a16:creationId xmlns:a16="http://schemas.microsoft.com/office/drawing/2014/main" id="{82BE13E9-DF44-BD89-1A38-D6BAE28B0758}"/>
              </a:ext>
            </a:extLst>
          </p:cNvPr>
          <p:cNvSpPr txBox="1">
            <a:spLocks noChangeArrowheads="1"/>
          </p:cNvSpPr>
          <p:nvPr/>
        </p:nvSpPr>
        <p:spPr bwMode="auto">
          <a:xfrm>
            <a:off x="7602539" y="4240213"/>
            <a:ext cx="968375" cy="349250"/>
          </a:xfrm>
          <a:prstGeom prst="rect">
            <a:avLst/>
          </a:prstGeom>
          <a:solidFill>
            <a:srgbClr val="FFFF00"/>
          </a:solidFill>
          <a:ln w="12700">
            <a:solidFill>
              <a:srgbClr val="00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1600" b="1">
                <a:solidFill>
                  <a:srgbClr val="2D1993"/>
                </a:solidFill>
                <a:latin typeface="Arial" panose="020B0604020202020204" pitchFamily="34" charset="0"/>
              </a:rPr>
              <a:t>TaxInc</a:t>
            </a:r>
            <a:endParaRPr lang="en-US" altLang="en-US" sz="1600">
              <a:solidFill>
                <a:schemeClr val="bg2"/>
              </a:solidFill>
              <a:latin typeface="Arial" panose="020B0604020202020204" pitchFamily="34" charset="0"/>
            </a:endParaRPr>
          </a:p>
        </p:txBody>
      </p:sp>
      <p:sp>
        <p:nvSpPr>
          <p:cNvPr id="54285" name="AutoShape 18">
            <a:extLst>
              <a:ext uri="{FF2B5EF4-FFF2-40B4-BE49-F238E27FC236}">
                <a16:creationId xmlns:a16="http://schemas.microsoft.com/office/drawing/2014/main" id="{BE51C8DE-DA86-6E7E-7351-72C67B71D205}"/>
              </a:ext>
            </a:extLst>
          </p:cNvPr>
          <p:cNvSpPr>
            <a:spLocks noChangeArrowheads="1"/>
          </p:cNvSpPr>
          <p:nvPr/>
        </p:nvSpPr>
        <p:spPr bwMode="auto">
          <a:xfrm>
            <a:off x="8529638" y="5029201"/>
            <a:ext cx="627062" cy="366713"/>
          </a:xfrm>
          <a:prstGeom prst="roundRect">
            <a:avLst>
              <a:gd name="adj" fmla="val 16769"/>
            </a:avLst>
          </a:prstGeom>
          <a:solidFill>
            <a:srgbClr val="33CCFF"/>
          </a:solidFill>
          <a:ln>
            <a:noFill/>
          </a:ln>
          <a:effectLst/>
          <a:extLst>
            <a:ext uri="{91240B29-F687-4F45-9708-019B960494DF}">
              <a14:hiddenLine xmlns:a14="http://schemas.microsoft.com/office/drawing/2010/main" w="12700">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54286" name="Text Box 19">
            <a:extLst>
              <a:ext uri="{FF2B5EF4-FFF2-40B4-BE49-F238E27FC236}">
                <a16:creationId xmlns:a16="http://schemas.microsoft.com/office/drawing/2014/main" id="{50C62B20-4E96-96CF-9213-29ADDCF2B1E1}"/>
              </a:ext>
            </a:extLst>
          </p:cNvPr>
          <p:cNvSpPr txBox="1">
            <a:spLocks noChangeArrowheads="1"/>
          </p:cNvSpPr>
          <p:nvPr/>
        </p:nvSpPr>
        <p:spPr bwMode="auto">
          <a:xfrm>
            <a:off x="8453438" y="5029200"/>
            <a:ext cx="685800"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1600" b="1">
                <a:solidFill>
                  <a:srgbClr val="800000"/>
                </a:solidFill>
                <a:latin typeface="Arial" panose="020B0604020202020204" pitchFamily="34" charset="0"/>
              </a:rPr>
              <a:t>YES</a:t>
            </a:r>
            <a:endParaRPr lang="en-US" altLang="en-US" sz="1600">
              <a:solidFill>
                <a:schemeClr val="bg2"/>
              </a:solidFill>
              <a:latin typeface="Arial" panose="020B0604020202020204" pitchFamily="34" charset="0"/>
            </a:endParaRPr>
          </a:p>
        </p:txBody>
      </p:sp>
      <p:sp>
        <p:nvSpPr>
          <p:cNvPr id="54287" name="AutoShape 20">
            <a:extLst>
              <a:ext uri="{FF2B5EF4-FFF2-40B4-BE49-F238E27FC236}">
                <a16:creationId xmlns:a16="http://schemas.microsoft.com/office/drawing/2014/main" id="{2B9B1A04-5709-6F47-0594-EDCA8A6AB95F}"/>
              </a:ext>
            </a:extLst>
          </p:cNvPr>
          <p:cNvSpPr>
            <a:spLocks noChangeArrowheads="1"/>
          </p:cNvSpPr>
          <p:nvPr/>
        </p:nvSpPr>
        <p:spPr bwMode="auto">
          <a:xfrm>
            <a:off x="7037388" y="5046664"/>
            <a:ext cx="654050" cy="363537"/>
          </a:xfrm>
          <a:prstGeom prst="roundRect">
            <a:avLst>
              <a:gd name="adj" fmla="val 16667"/>
            </a:avLst>
          </a:prstGeom>
          <a:solidFill>
            <a:srgbClr val="33CCFF"/>
          </a:solidFill>
          <a:ln>
            <a:noFill/>
          </a:ln>
          <a:effectLst/>
          <a:extLst>
            <a:ext uri="{91240B29-F687-4F45-9708-019B960494DF}">
              <a14:hiddenLine xmlns:a14="http://schemas.microsoft.com/office/drawing/2010/main" w="12700">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54288" name="Text Box 21">
            <a:extLst>
              <a:ext uri="{FF2B5EF4-FFF2-40B4-BE49-F238E27FC236}">
                <a16:creationId xmlns:a16="http://schemas.microsoft.com/office/drawing/2014/main" id="{2AC22CB6-349F-4EF0-15A0-08719EE97357}"/>
              </a:ext>
            </a:extLst>
          </p:cNvPr>
          <p:cNvSpPr txBox="1">
            <a:spLocks noChangeArrowheads="1"/>
          </p:cNvSpPr>
          <p:nvPr/>
        </p:nvSpPr>
        <p:spPr bwMode="auto">
          <a:xfrm>
            <a:off x="7134225" y="5032375"/>
            <a:ext cx="488950"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1600" b="1">
                <a:solidFill>
                  <a:srgbClr val="800000"/>
                </a:solidFill>
                <a:latin typeface="Arial" panose="020B0604020202020204" pitchFamily="34" charset="0"/>
              </a:rPr>
              <a:t>NO</a:t>
            </a:r>
            <a:endParaRPr lang="en-US" altLang="en-US" sz="1600">
              <a:solidFill>
                <a:schemeClr val="bg2"/>
              </a:solidFill>
              <a:latin typeface="Arial" panose="020B0604020202020204" pitchFamily="34" charset="0"/>
            </a:endParaRPr>
          </a:p>
        </p:txBody>
      </p:sp>
      <p:sp>
        <p:nvSpPr>
          <p:cNvPr id="54289" name="AutoShape 22">
            <a:extLst>
              <a:ext uri="{FF2B5EF4-FFF2-40B4-BE49-F238E27FC236}">
                <a16:creationId xmlns:a16="http://schemas.microsoft.com/office/drawing/2014/main" id="{BE64A6A2-0F59-33F3-FCC0-0BE2A5798B2C}"/>
              </a:ext>
            </a:extLst>
          </p:cNvPr>
          <p:cNvSpPr>
            <a:spLocks noChangeArrowheads="1"/>
          </p:cNvSpPr>
          <p:nvPr/>
        </p:nvSpPr>
        <p:spPr bwMode="auto">
          <a:xfrm>
            <a:off x="6472238" y="3462338"/>
            <a:ext cx="685800" cy="347662"/>
          </a:xfrm>
          <a:prstGeom prst="roundRect">
            <a:avLst>
              <a:gd name="adj" fmla="val 16667"/>
            </a:avLst>
          </a:prstGeom>
          <a:solidFill>
            <a:srgbClr val="33CCFF"/>
          </a:solidFill>
          <a:ln>
            <a:noFill/>
          </a:ln>
          <a:effectLst/>
          <a:extLst>
            <a:ext uri="{91240B29-F687-4F45-9708-019B960494DF}">
              <a14:hiddenLine xmlns:a14="http://schemas.microsoft.com/office/drawing/2010/main" w="12700">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54290" name="Text Box 23">
            <a:extLst>
              <a:ext uri="{FF2B5EF4-FFF2-40B4-BE49-F238E27FC236}">
                <a16:creationId xmlns:a16="http://schemas.microsoft.com/office/drawing/2014/main" id="{01CC6246-F420-A644-583A-65DE2A7808AE}"/>
              </a:ext>
            </a:extLst>
          </p:cNvPr>
          <p:cNvSpPr txBox="1">
            <a:spLocks noChangeArrowheads="1"/>
          </p:cNvSpPr>
          <p:nvPr/>
        </p:nvSpPr>
        <p:spPr bwMode="auto">
          <a:xfrm>
            <a:off x="6567488" y="3448050"/>
            <a:ext cx="488950"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1600" b="1">
                <a:solidFill>
                  <a:srgbClr val="800000"/>
                </a:solidFill>
                <a:latin typeface="Arial" panose="020B0604020202020204" pitchFamily="34" charset="0"/>
              </a:rPr>
              <a:t>NO</a:t>
            </a:r>
            <a:endParaRPr lang="en-US" altLang="en-US" sz="1600">
              <a:solidFill>
                <a:srgbClr val="00FFFF"/>
              </a:solidFill>
              <a:latin typeface="Arial" panose="020B0604020202020204" pitchFamily="34" charset="0"/>
            </a:endParaRPr>
          </a:p>
        </p:txBody>
      </p:sp>
      <p:sp>
        <p:nvSpPr>
          <p:cNvPr id="54291" name="AutoShape 24">
            <a:extLst>
              <a:ext uri="{FF2B5EF4-FFF2-40B4-BE49-F238E27FC236}">
                <a16:creationId xmlns:a16="http://schemas.microsoft.com/office/drawing/2014/main" id="{33E8ACC4-4F78-C80C-99F3-8120282C9F36}"/>
              </a:ext>
            </a:extLst>
          </p:cNvPr>
          <p:cNvSpPr>
            <a:spLocks noChangeArrowheads="1"/>
          </p:cNvSpPr>
          <p:nvPr/>
        </p:nvSpPr>
        <p:spPr bwMode="auto">
          <a:xfrm>
            <a:off x="9367838" y="4267200"/>
            <a:ext cx="685800" cy="381000"/>
          </a:xfrm>
          <a:prstGeom prst="roundRect">
            <a:avLst>
              <a:gd name="adj" fmla="val 16667"/>
            </a:avLst>
          </a:prstGeom>
          <a:solidFill>
            <a:srgbClr val="33CCFF"/>
          </a:solidFill>
          <a:ln>
            <a:noFill/>
          </a:ln>
          <a:effectLst/>
          <a:extLst>
            <a:ext uri="{91240B29-F687-4F45-9708-019B960494DF}">
              <a14:hiddenLine xmlns:a14="http://schemas.microsoft.com/office/drawing/2010/main" w="12700">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54292" name="Text Box 25">
            <a:extLst>
              <a:ext uri="{FF2B5EF4-FFF2-40B4-BE49-F238E27FC236}">
                <a16:creationId xmlns:a16="http://schemas.microsoft.com/office/drawing/2014/main" id="{E37C1AA6-ADDD-52E1-CB62-66890E17EAD8}"/>
              </a:ext>
            </a:extLst>
          </p:cNvPr>
          <p:cNvSpPr txBox="1">
            <a:spLocks noChangeArrowheads="1"/>
          </p:cNvSpPr>
          <p:nvPr/>
        </p:nvSpPr>
        <p:spPr bwMode="auto">
          <a:xfrm>
            <a:off x="9444038" y="4267200"/>
            <a:ext cx="488950"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1600" b="1">
                <a:solidFill>
                  <a:srgbClr val="800000"/>
                </a:solidFill>
                <a:latin typeface="Arial" panose="020B0604020202020204" pitchFamily="34" charset="0"/>
              </a:rPr>
              <a:t>NO</a:t>
            </a:r>
            <a:endParaRPr lang="en-US" altLang="en-US" sz="1600">
              <a:solidFill>
                <a:schemeClr val="bg2"/>
              </a:solidFill>
              <a:latin typeface="Arial" panose="020B0604020202020204" pitchFamily="34" charset="0"/>
            </a:endParaRPr>
          </a:p>
        </p:txBody>
      </p:sp>
      <p:sp>
        <p:nvSpPr>
          <p:cNvPr id="54293" name="Text Box 26">
            <a:extLst>
              <a:ext uri="{FF2B5EF4-FFF2-40B4-BE49-F238E27FC236}">
                <a16:creationId xmlns:a16="http://schemas.microsoft.com/office/drawing/2014/main" id="{E2460BE8-57BF-FEE9-5F8B-63B34550760A}"/>
              </a:ext>
            </a:extLst>
          </p:cNvPr>
          <p:cNvSpPr txBox="1">
            <a:spLocks noChangeArrowheads="1"/>
          </p:cNvSpPr>
          <p:nvPr/>
        </p:nvSpPr>
        <p:spPr bwMode="auto">
          <a:xfrm>
            <a:off x="6584950" y="2984500"/>
            <a:ext cx="533400"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r">
              <a:buClr>
                <a:schemeClr val="accent2"/>
              </a:buClr>
              <a:buSzPct val="75000"/>
              <a:buFont typeface="Monotype Sorts" pitchFamily="2" charset="2"/>
              <a:buNone/>
            </a:pPr>
            <a:r>
              <a:rPr lang="en-US" altLang="en-US" sz="1600">
                <a:latin typeface="Arial" panose="020B0604020202020204" pitchFamily="34" charset="0"/>
              </a:rPr>
              <a:t>Yes</a:t>
            </a:r>
            <a:endParaRPr lang="en-US" altLang="en-US" sz="1600">
              <a:solidFill>
                <a:schemeClr val="bg2"/>
              </a:solidFill>
              <a:latin typeface="Arial" panose="020B0604020202020204" pitchFamily="34" charset="0"/>
            </a:endParaRPr>
          </a:p>
        </p:txBody>
      </p:sp>
      <p:sp>
        <p:nvSpPr>
          <p:cNvPr id="54294" name="Text Box 27">
            <a:extLst>
              <a:ext uri="{FF2B5EF4-FFF2-40B4-BE49-F238E27FC236}">
                <a16:creationId xmlns:a16="http://schemas.microsoft.com/office/drawing/2014/main" id="{DDDAF4C0-9B65-C781-AD25-73C9F256CC12}"/>
              </a:ext>
            </a:extLst>
          </p:cNvPr>
          <p:cNvSpPr txBox="1">
            <a:spLocks noChangeArrowheads="1"/>
          </p:cNvSpPr>
          <p:nvPr/>
        </p:nvSpPr>
        <p:spPr bwMode="auto">
          <a:xfrm>
            <a:off x="8450263" y="2984500"/>
            <a:ext cx="442912"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r">
              <a:buClr>
                <a:schemeClr val="accent2"/>
              </a:buClr>
              <a:buSzPct val="75000"/>
              <a:buFont typeface="Monotype Sorts" pitchFamily="2" charset="2"/>
              <a:buNone/>
            </a:pPr>
            <a:r>
              <a:rPr lang="en-US" altLang="en-US" sz="1600">
                <a:latin typeface="Arial" panose="020B0604020202020204" pitchFamily="34" charset="0"/>
              </a:rPr>
              <a:t>No</a:t>
            </a:r>
            <a:endParaRPr lang="en-US" altLang="en-US" sz="1600">
              <a:solidFill>
                <a:schemeClr val="bg2"/>
              </a:solidFill>
              <a:latin typeface="Arial" panose="020B0604020202020204" pitchFamily="34" charset="0"/>
            </a:endParaRPr>
          </a:p>
        </p:txBody>
      </p:sp>
      <p:sp>
        <p:nvSpPr>
          <p:cNvPr id="54295" name="Text Box 28">
            <a:extLst>
              <a:ext uri="{FF2B5EF4-FFF2-40B4-BE49-F238E27FC236}">
                <a16:creationId xmlns:a16="http://schemas.microsoft.com/office/drawing/2014/main" id="{A905ABCB-88B5-F837-5548-4AFC7E5EFE4A}"/>
              </a:ext>
            </a:extLst>
          </p:cNvPr>
          <p:cNvSpPr txBox="1">
            <a:spLocks noChangeArrowheads="1"/>
          </p:cNvSpPr>
          <p:nvPr/>
        </p:nvSpPr>
        <p:spPr bwMode="auto">
          <a:xfrm>
            <a:off x="9432926" y="3749675"/>
            <a:ext cx="930275"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r">
              <a:buClr>
                <a:schemeClr val="accent2"/>
              </a:buClr>
              <a:buSzPct val="75000"/>
              <a:buFont typeface="Monotype Sorts" pitchFamily="2" charset="2"/>
              <a:buNone/>
            </a:pPr>
            <a:r>
              <a:rPr lang="en-US" altLang="en-US" sz="1600">
                <a:latin typeface="Arial" panose="020B0604020202020204" pitchFamily="34" charset="0"/>
              </a:rPr>
              <a:t>Married</a:t>
            </a:r>
            <a:r>
              <a:rPr lang="en-US" altLang="en-US" sz="1600">
                <a:solidFill>
                  <a:schemeClr val="bg2"/>
                </a:solidFill>
                <a:latin typeface="Arial" panose="020B0604020202020204" pitchFamily="34" charset="0"/>
              </a:rPr>
              <a:t> </a:t>
            </a:r>
          </a:p>
        </p:txBody>
      </p:sp>
      <p:sp>
        <p:nvSpPr>
          <p:cNvPr id="54296" name="Text Box 29">
            <a:extLst>
              <a:ext uri="{FF2B5EF4-FFF2-40B4-BE49-F238E27FC236}">
                <a16:creationId xmlns:a16="http://schemas.microsoft.com/office/drawing/2014/main" id="{1E0BB6D7-ACB5-8B74-4618-EBED2378FA95}"/>
              </a:ext>
            </a:extLst>
          </p:cNvPr>
          <p:cNvSpPr txBox="1">
            <a:spLocks noChangeArrowheads="1"/>
          </p:cNvSpPr>
          <p:nvPr/>
        </p:nvSpPr>
        <p:spPr bwMode="auto">
          <a:xfrm>
            <a:off x="7216776" y="3778250"/>
            <a:ext cx="1660525"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r">
              <a:buClr>
                <a:schemeClr val="accent2"/>
              </a:buClr>
              <a:buSzPct val="75000"/>
              <a:buFont typeface="Monotype Sorts" pitchFamily="2" charset="2"/>
              <a:buNone/>
            </a:pPr>
            <a:r>
              <a:rPr lang="en-US" altLang="en-US" sz="1600">
                <a:latin typeface="Arial" panose="020B0604020202020204" pitchFamily="34" charset="0"/>
              </a:rPr>
              <a:t>Single, Divorced</a:t>
            </a:r>
            <a:endParaRPr lang="en-US" altLang="en-US" sz="1600">
              <a:solidFill>
                <a:schemeClr val="bg2"/>
              </a:solidFill>
              <a:latin typeface="Arial" panose="020B0604020202020204" pitchFamily="34" charset="0"/>
            </a:endParaRPr>
          </a:p>
        </p:txBody>
      </p:sp>
      <p:sp>
        <p:nvSpPr>
          <p:cNvPr id="54297" name="Text Box 30">
            <a:extLst>
              <a:ext uri="{FF2B5EF4-FFF2-40B4-BE49-F238E27FC236}">
                <a16:creationId xmlns:a16="http://schemas.microsoft.com/office/drawing/2014/main" id="{C3B1C446-E67D-153A-B5FF-D63B40233C97}"/>
              </a:ext>
            </a:extLst>
          </p:cNvPr>
          <p:cNvSpPr txBox="1">
            <a:spLocks noChangeArrowheads="1"/>
          </p:cNvSpPr>
          <p:nvPr/>
        </p:nvSpPr>
        <p:spPr bwMode="auto">
          <a:xfrm>
            <a:off x="6837364" y="4570413"/>
            <a:ext cx="720725"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r">
              <a:buClr>
                <a:schemeClr val="accent2"/>
              </a:buClr>
              <a:buSzPct val="75000"/>
              <a:buFont typeface="Monotype Sorts" pitchFamily="2" charset="2"/>
              <a:buNone/>
            </a:pPr>
            <a:r>
              <a:rPr lang="en-US" altLang="en-US" sz="1600">
                <a:latin typeface="Arial" panose="020B0604020202020204" pitchFamily="34" charset="0"/>
              </a:rPr>
              <a:t>&lt; 80K</a:t>
            </a:r>
            <a:endParaRPr lang="en-US" altLang="en-US" sz="1600">
              <a:solidFill>
                <a:schemeClr val="bg2"/>
              </a:solidFill>
              <a:latin typeface="Arial" panose="020B0604020202020204" pitchFamily="34" charset="0"/>
            </a:endParaRPr>
          </a:p>
        </p:txBody>
      </p:sp>
      <p:sp>
        <p:nvSpPr>
          <p:cNvPr id="54298" name="Text Box 31">
            <a:extLst>
              <a:ext uri="{FF2B5EF4-FFF2-40B4-BE49-F238E27FC236}">
                <a16:creationId xmlns:a16="http://schemas.microsoft.com/office/drawing/2014/main" id="{DDD72CCD-A669-7B30-C2C1-256FE99E052C}"/>
              </a:ext>
            </a:extLst>
          </p:cNvPr>
          <p:cNvSpPr txBox="1">
            <a:spLocks noChangeArrowheads="1"/>
          </p:cNvSpPr>
          <p:nvPr/>
        </p:nvSpPr>
        <p:spPr bwMode="auto">
          <a:xfrm>
            <a:off x="8612189" y="4570413"/>
            <a:ext cx="720725"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r">
              <a:buClr>
                <a:schemeClr val="accent2"/>
              </a:buClr>
              <a:buSzPct val="75000"/>
              <a:buFont typeface="Monotype Sorts" pitchFamily="2" charset="2"/>
              <a:buNone/>
            </a:pPr>
            <a:r>
              <a:rPr lang="en-US" altLang="en-US" sz="1600">
                <a:latin typeface="Arial" panose="020B0604020202020204" pitchFamily="34" charset="0"/>
              </a:rPr>
              <a:t>&gt; 80K</a:t>
            </a:r>
            <a:endParaRPr lang="en-US" altLang="en-US" sz="1600">
              <a:solidFill>
                <a:schemeClr val="bg2"/>
              </a:solidFill>
              <a:latin typeface="Arial" panose="020B0604020202020204" pitchFamily="34" charset="0"/>
            </a:endParaRPr>
          </a:p>
        </p:txBody>
      </p:sp>
      <p:sp>
        <p:nvSpPr>
          <p:cNvPr id="54299" name="Text Box 32">
            <a:extLst>
              <a:ext uri="{FF2B5EF4-FFF2-40B4-BE49-F238E27FC236}">
                <a16:creationId xmlns:a16="http://schemas.microsoft.com/office/drawing/2014/main" id="{47AF4409-5B9F-6721-D2F4-13E81C798485}"/>
              </a:ext>
            </a:extLst>
          </p:cNvPr>
          <p:cNvSpPr txBox="1">
            <a:spLocks noChangeArrowheads="1"/>
          </p:cNvSpPr>
          <p:nvPr/>
        </p:nvSpPr>
        <p:spPr bwMode="auto">
          <a:xfrm>
            <a:off x="7951788" y="1766888"/>
            <a:ext cx="2241550" cy="3667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r">
              <a:buClr>
                <a:schemeClr val="accent2"/>
              </a:buClr>
              <a:buSzPct val="75000"/>
              <a:buFont typeface="Monotype Sorts" pitchFamily="2" charset="2"/>
              <a:buNone/>
            </a:pPr>
            <a:r>
              <a:rPr lang="en-US" altLang="en-US" sz="1800" b="1" i="1">
                <a:solidFill>
                  <a:srgbClr val="FF0000"/>
                </a:solidFill>
                <a:latin typeface="Arial" panose="020B0604020202020204" pitchFamily="34" charset="0"/>
              </a:rPr>
              <a:t>Splitting Attributes</a:t>
            </a:r>
          </a:p>
        </p:txBody>
      </p:sp>
      <p:sp>
        <p:nvSpPr>
          <p:cNvPr id="54300" name="Line 33">
            <a:extLst>
              <a:ext uri="{FF2B5EF4-FFF2-40B4-BE49-F238E27FC236}">
                <a16:creationId xmlns:a16="http://schemas.microsoft.com/office/drawing/2014/main" id="{10501AC9-E9F8-D8A7-F41F-67A259FF4B66}"/>
              </a:ext>
            </a:extLst>
          </p:cNvPr>
          <p:cNvSpPr>
            <a:spLocks noChangeShapeType="1"/>
          </p:cNvSpPr>
          <p:nvPr/>
        </p:nvSpPr>
        <p:spPr bwMode="auto">
          <a:xfrm flipH="1">
            <a:off x="8329614" y="2147889"/>
            <a:ext cx="536575" cy="534987"/>
          </a:xfrm>
          <a:prstGeom prst="line">
            <a:avLst/>
          </a:prstGeom>
          <a:noFill/>
          <a:ln w="15875">
            <a:solidFill>
              <a:srgbClr val="FF0000"/>
            </a:solidFill>
            <a:prstDash val="dash"/>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4301" name="AutoShape 34">
            <a:extLst>
              <a:ext uri="{FF2B5EF4-FFF2-40B4-BE49-F238E27FC236}">
                <a16:creationId xmlns:a16="http://schemas.microsoft.com/office/drawing/2014/main" id="{4C233A9B-1A24-3821-6053-DDF91528B7D2}"/>
              </a:ext>
            </a:extLst>
          </p:cNvPr>
          <p:cNvSpPr>
            <a:spLocks noChangeArrowheads="1"/>
          </p:cNvSpPr>
          <p:nvPr/>
        </p:nvSpPr>
        <p:spPr bwMode="auto">
          <a:xfrm>
            <a:off x="5334000" y="3810000"/>
            <a:ext cx="914400" cy="293688"/>
          </a:xfrm>
          <a:prstGeom prst="rightArrow">
            <a:avLst>
              <a:gd name="adj1" fmla="val 50000"/>
              <a:gd name="adj2" fmla="val 77838"/>
            </a:avLst>
          </a:prstGeom>
          <a:solidFill>
            <a:srgbClr val="CC0000"/>
          </a:solidFill>
          <a:ln w="12700">
            <a:solidFill>
              <a:srgbClr val="CC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54302" name="Line 35">
            <a:extLst>
              <a:ext uri="{FF2B5EF4-FFF2-40B4-BE49-F238E27FC236}">
                <a16:creationId xmlns:a16="http://schemas.microsoft.com/office/drawing/2014/main" id="{D496CC70-6773-D33F-76FE-05FD39C17C50}"/>
              </a:ext>
            </a:extLst>
          </p:cNvPr>
          <p:cNvSpPr>
            <a:spLocks noChangeShapeType="1"/>
          </p:cNvSpPr>
          <p:nvPr/>
        </p:nvSpPr>
        <p:spPr bwMode="auto">
          <a:xfrm>
            <a:off x="8942388" y="2147889"/>
            <a:ext cx="76200" cy="1144587"/>
          </a:xfrm>
          <a:prstGeom prst="line">
            <a:avLst/>
          </a:prstGeom>
          <a:noFill/>
          <a:ln w="15875">
            <a:solidFill>
              <a:srgbClr val="FF0000"/>
            </a:solidFill>
            <a:prstDash val="dash"/>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4303" name="Text Box 36">
            <a:extLst>
              <a:ext uri="{FF2B5EF4-FFF2-40B4-BE49-F238E27FC236}">
                <a16:creationId xmlns:a16="http://schemas.microsoft.com/office/drawing/2014/main" id="{86FCCCD2-C1AD-1DE3-B07D-C8ACA6D710AB}"/>
              </a:ext>
            </a:extLst>
          </p:cNvPr>
          <p:cNvSpPr txBox="1">
            <a:spLocks noChangeArrowheads="1"/>
          </p:cNvSpPr>
          <p:nvPr/>
        </p:nvSpPr>
        <p:spPr bwMode="auto">
          <a:xfrm>
            <a:off x="2286000" y="5867400"/>
            <a:ext cx="251460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lnSpc>
                <a:spcPct val="80000"/>
              </a:lnSpc>
              <a:buClr>
                <a:schemeClr val="accent2"/>
              </a:buClr>
              <a:buSzPct val="75000"/>
              <a:buFont typeface="Monotype Sorts" pitchFamily="2" charset="2"/>
              <a:buNone/>
            </a:pPr>
            <a:r>
              <a:rPr lang="en-US" altLang="en-US" sz="2000" b="1">
                <a:solidFill>
                  <a:schemeClr val="tx2"/>
                </a:solidFill>
                <a:latin typeface="Arial" panose="020B0604020202020204" pitchFamily="34" charset="0"/>
              </a:rPr>
              <a:t>Training Data</a:t>
            </a:r>
            <a:endParaRPr lang="en-US" altLang="en-US" sz="2000">
              <a:solidFill>
                <a:schemeClr val="bg2"/>
              </a:solidFill>
              <a:latin typeface="Arial" panose="020B0604020202020204" pitchFamily="34" charset="0"/>
            </a:endParaRPr>
          </a:p>
        </p:txBody>
      </p:sp>
      <p:sp>
        <p:nvSpPr>
          <p:cNvPr id="54304" name="Text Box 37">
            <a:extLst>
              <a:ext uri="{FF2B5EF4-FFF2-40B4-BE49-F238E27FC236}">
                <a16:creationId xmlns:a16="http://schemas.microsoft.com/office/drawing/2014/main" id="{99D12400-00C5-8600-6D7A-799F935E135D}"/>
              </a:ext>
            </a:extLst>
          </p:cNvPr>
          <p:cNvSpPr txBox="1">
            <a:spLocks noChangeArrowheads="1"/>
          </p:cNvSpPr>
          <p:nvPr/>
        </p:nvSpPr>
        <p:spPr bwMode="auto">
          <a:xfrm>
            <a:off x="6553200" y="5835650"/>
            <a:ext cx="312420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lnSpc>
                <a:spcPct val="80000"/>
              </a:lnSpc>
              <a:buClr>
                <a:schemeClr val="accent2"/>
              </a:buClr>
              <a:buSzPct val="75000"/>
              <a:buFont typeface="Monotype Sorts" pitchFamily="2" charset="2"/>
              <a:buNone/>
            </a:pPr>
            <a:r>
              <a:rPr lang="en-US" altLang="en-US" sz="2000" b="1">
                <a:solidFill>
                  <a:schemeClr val="tx2"/>
                </a:solidFill>
                <a:latin typeface="Arial" panose="020B0604020202020204" pitchFamily="34" charset="0"/>
              </a:rPr>
              <a:t>Model:  Decision Tree</a:t>
            </a:r>
            <a:endParaRPr lang="en-US" altLang="en-US" sz="2000">
              <a:solidFill>
                <a:schemeClr val="bg2"/>
              </a:solidFill>
              <a:latin typeface="Arial" panose="020B0604020202020204" pitchFamily="34"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a:extLst>
              <a:ext uri="{FF2B5EF4-FFF2-40B4-BE49-F238E27FC236}">
                <a16:creationId xmlns:a16="http://schemas.microsoft.com/office/drawing/2014/main" id="{2200B460-4C67-1252-7DB3-2E16FA4A4814}"/>
              </a:ext>
            </a:extLst>
          </p:cNvPr>
          <p:cNvSpPr>
            <a:spLocks noGrp="1" noChangeArrowheads="1"/>
          </p:cNvSpPr>
          <p:nvPr>
            <p:ph type="title"/>
          </p:nvPr>
        </p:nvSpPr>
        <p:spPr>
          <a:xfrm>
            <a:off x="2590800" y="228600"/>
            <a:ext cx="7793038" cy="838200"/>
          </a:xfrm>
        </p:spPr>
        <p:txBody>
          <a:bodyPr/>
          <a:lstStyle/>
          <a:p>
            <a:pPr eaLnBrk="1" hangingPunct="1"/>
            <a:r>
              <a:rPr lang="en-US" altLang="en-US" sz="4000"/>
              <a:t>Another Example of Decision Tree</a:t>
            </a:r>
          </a:p>
        </p:txBody>
      </p:sp>
      <p:graphicFrame>
        <p:nvGraphicFramePr>
          <p:cNvPr id="56323" name="Object 3">
            <a:extLst>
              <a:ext uri="{FF2B5EF4-FFF2-40B4-BE49-F238E27FC236}">
                <a16:creationId xmlns:a16="http://schemas.microsoft.com/office/drawing/2014/main" id="{298881C7-51B1-3E73-B0F0-502D0C46D24C}"/>
              </a:ext>
            </a:extLst>
          </p:cNvPr>
          <p:cNvGraphicFramePr>
            <a:graphicFrameLocks noChangeAspect="1"/>
          </p:cNvGraphicFramePr>
          <p:nvPr/>
        </p:nvGraphicFramePr>
        <p:xfrm>
          <a:off x="1981201" y="2133600"/>
          <a:ext cx="3514725" cy="3759200"/>
        </p:xfrm>
        <a:graphic>
          <a:graphicData uri="http://schemas.openxmlformats.org/presentationml/2006/ole">
            <mc:AlternateContent xmlns:mc="http://schemas.openxmlformats.org/markup-compatibility/2006">
              <mc:Choice xmlns:v="urn:schemas-microsoft-com:vml" Requires="v">
                <p:oleObj name="Document" r:id="rId3" imgW="5408878" imgH="5779945" progId="Word.Document.8">
                  <p:embed/>
                </p:oleObj>
              </mc:Choice>
              <mc:Fallback>
                <p:oleObj name="Document" r:id="rId3" imgW="5408878" imgH="5779945" progId="Word.Document.8">
                  <p:embed/>
                  <p:pic>
                    <p:nvPicPr>
                      <p:cNvPr id="56323" name="Object 3">
                        <a:extLst>
                          <a:ext uri="{FF2B5EF4-FFF2-40B4-BE49-F238E27FC236}">
                            <a16:creationId xmlns:a16="http://schemas.microsoft.com/office/drawing/2014/main" id="{298881C7-51B1-3E73-B0F0-502D0C46D24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81201" y="2133600"/>
                        <a:ext cx="3514725" cy="3759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56324" name="Text Box 4">
            <a:extLst>
              <a:ext uri="{FF2B5EF4-FFF2-40B4-BE49-F238E27FC236}">
                <a16:creationId xmlns:a16="http://schemas.microsoft.com/office/drawing/2014/main" id="{AC95B488-2A18-BE04-39E5-24F19AA4A353}"/>
              </a:ext>
            </a:extLst>
          </p:cNvPr>
          <p:cNvSpPr txBox="1">
            <a:spLocks noChangeArrowheads="1"/>
          </p:cNvSpPr>
          <p:nvPr/>
        </p:nvSpPr>
        <p:spPr bwMode="auto">
          <a:xfrm rot="19183191">
            <a:off x="2590800" y="1509713"/>
            <a:ext cx="1257300"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1600" b="1">
                <a:solidFill>
                  <a:srgbClr val="006600"/>
                </a:solidFill>
                <a:latin typeface="Arial" panose="020B0604020202020204" pitchFamily="34" charset="0"/>
              </a:rPr>
              <a:t>categorical</a:t>
            </a:r>
            <a:endParaRPr lang="en-US" altLang="en-US" sz="1600" b="1">
              <a:solidFill>
                <a:schemeClr val="bg2"/>
              </a:solidFill>
              <a:latin typeface="Arial" panose="020B0604020202020204" pitchFamily="34" charset="0"/>
            </a:endParaRPr>
          </a:p>
        </p:txBody>
      </p:sp>
      <p:sp>
        <p:nvSpPr>
          <p:cNvPr id="56325" name="Text Box 5">
            <a:extLst>
              <a:ext uri="{FF2B5EF4-FFF2-40B4-BE49-F238E27FC236}">
                <a16:creationId xmlns:a16="http://schemas.microsoft.com/office/drawing/2014/main" id="{46671C53-EF65-8925-5D1B-16A2AD41528A}"/>
              </a:ext>
            </a:extLst>
          </p:cNvPr>
          <p:cNvSpPr txBox="1">
            <a:spLocks noChangeArrowheads="1"/>
          </p:cNvSpPr>
          <p:nvPr/>
        </p:nvSpPr>
        <p:spPr bwMode="auto">
          <a:xfrm rot="19183191">
            <a:off x="3276600" y="1509713"/>
            <a:ext cx="1257300"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1600" b="1">
                <a:solidFill>
                  <a:srgbClr val="006600"/>
                </a:solidFill>
                <a:latin typeface="Arial" panose="020B0604020202020204" pitchFamily="34" charset="0"/>
              </a:rPr>
              <a:t>categorical</a:t>
            </a:r>
            <a:endParaRPr lang="en-US" altLang="en-US" sz="1600" b="1">
              <a:solidFill>
                <a:schemeClr val="bg2"/>
              </a:solidFill>
              <a:latin typeface="Arial" panose="020B0604020202020204" pitchFamily="34" charset="0"/>
            </a:endParaRPr>
          </a:p>
        </p:txBody>
      </p:sp>
      <p:sp>
        <p:nvSpPr>
          <p:cNvPr id="56326" name="Text Box 6">
            <a:extLst>
              <a:ext uri="{FF2B5EF4-FFF2-40B4-BE49-F238E27FC236}">
                <a16:creationId xmlns:a16="http://schemas.microsoft.com/office/drawing/2014/main" id="{F4729656-625F-FA4D-FD94-5E65EE00485A}"/>
              </a:ext>
            </a:extLst>
          </p:cNvPr>
          <p:cNvSpPr txBox="1">
            <a:spLocks noChangeArrowheads="1"/>
          </p:cNvSpPr>
          <p:nvPr/>
        </p:nvSpPr>
        <p:spPr bwMode="auto">
          <a:xfrm rot="19183191">
            <a:off x="4114800" y="1509713"/>
            <a:ext cx="1277938"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1600" b="1">
                <a:solidFill>
                  <a:srgbClr val="006600"/>
                </a:solidFill>
                <a:latin typeface="Arial" panose="020B0604020202020204" pitchFamily="34" charset="0"/>
              </a:rPr>
              <a:t>continuous</a:t>
            </a:r>
            <a:endParaRPr lang="en-US" altLang="en-US" sz="1600" b="1">
              <a:solidFill>
                <a:schemeClr val="bg2"/>
              </a:solidFill>
              <a:latin typeface="Arial" panose="020B0604020202020204" pitchFamily="34" charset="0"/>
            </a:endParaRPr>
          </a:p>
        </p:txBody>
      </p:sp>
      <p:sp>
        <p:nvSpPr>
          <p:cNvPr id="56327" name="Text Box 7">
            <a:extLst>
              <a:ext uri="{FF2B5EF4-FFF2-40B4-BE49-F238E27FC236}">
                <a16:creationId xmlns:a16="http://schemas.microsoft.com/office/drawing/2014/main" id="{67B92956-FE75-D931-99D3-DF2606182DFC}"/>
              </a:ext>
            </a:extLst>
          </p:cNvPr>
          <p:cNvSpPr txBox="1">
            <a:spLocks noChangeArrowheads="1"/>
          </p:cNvSpPr>
          <p:nvPr/>
        </p:nvSpPr>
        <p:spPr bwMode="auto">
          <a:xfrm rot="19183191">
            <a:off x="4876800" y="1662113"/>
            <a:ext cx="692150"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1600" b="1">
                <a:solidFill>
                  <a:srgbClr val="006600"/>
                </a:solidFill>
                <a:latin typeface="Arial" panose="020B0604020202020204" pitchFamily="34" charset="0"/>
              </a:rPr>
              <a:t>class</a:t>
            </a:r>
            <a:endParaRPr lang="en-US" altLang="en-US" sz="1600" b="1">
              <a:solidFill>
                <a:schemeClr val="bg2"/>
              </a:solidFill>
              <a:latin typeface="Arial" panose="020B0604020202020204" pitchFamily="34" charset="0"/>
            </a:endParaRPr>
          </a:p>
        </p:txBody>
      </p:sp>
      <p:sp>
        <p:nvSpPr>
          <p:cNvPr id="56328" name="Line 8">
            <a:extLst>
              <a:ext uri="{FF2B5EF4-FFF2-40B4-BE49-F238E27FC236}">
                <a16:creationId xmlns:a16="http://schemas.microsoft.com/office/drawing/2014/main" id="{E7885B6A-3611-764E-763D-8319E1C1E5DA}"/>
              </a:ext>
            </a:extLst>
          </p:cNvPr>
          <p:cNvSpPr>
            <a:spLocks noChangeShapeType="1"/>
          </p:cNvSpPr>
          <p:nvPr/>
        </p:nvSpPr>
        <p:spPr bwMode="auto">
          <a:xfrm>
            <a:off x="9529764" y="3497263"/>
            <a:ext cx="242887" cy="527050"/>
          </a:xfrm>
          <a:prstGeom prst="line">
            <a:avLst/>
          </a:prstGeom>
          <a:noFill/>
          <a:ln w="12700">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6329" name="Line 9">
            <a:extLst>
              <a:ext uri="{FF2B5EF4-FFF2-40B4-BE49-F238E27FC236}">
                <a16:creationId xmlns:a16="http://schemas.microsoft.com/office/drawing/2014/main" id="{F7D1CBA2-895B-C4E8-D54E-022436571027}"/>
              </a:ext>
            </a:extLst>
          </p:cNvPr>
          <p:cNvSpPr>
            <a:spLocks noChangeShapeType="1"/>
          </p:cNvSpPr>
          <p:nvPr/>
        </p:nvSpPr>
        <p:spPr bwMode="auto">
          <a:xfrm flipH="1">
            <a:off x="8399463" y="3497263"/>
            <a:ext cx="323850" cy="527050"/>
          </a:xfrm>
          <a:prstGeom prst="line">
            <a:avLst/>
          </a:prstGeom>
          <a:noFill/>
          <a:ln w="12700">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6330" name="Line 10">
            <a:extLst>
              <a:ext uri="{FF2B5EF4-FFF2-40B4-BE49-F238E27FC236}">
                <a16:creationId xmlns:a16="http://schemas.microsoft.com/office/drawing/2014/main" id="{9DB840F4-5713-7306-B659-113D29BD6271}"/>
              </a:ext>
            </a:extLst>
          </p:cNvPr>
          <p:cNvSpPr>
            <a:spLocks noChangeShapeType="1"/>
          </p:cNvSpPr>
          <p:nvPr/>
        </p:nvSpPr>
        <p:spPr bwMode="auto">
          <a:xfrm flipH="1">
            <a:off x="7405689" y="2733675"/>
            <a:ext cx="403225" cy="528638"/>
          </a:xfrm>
          <a:prstGeom prst="line">
            <a:avLst/>
          </a:prstGeom>
          <a:noFill/>
          <a:ln w="12700">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6331" name="Line 11">
            <a:extLst>
              <a:ext uri="{FF2B5EF4-FFF2-40B4-BE49-F238E27FC236}">
                <a16:creationId xmlns:a16="http://schemas.microsoft.com/office/drawing/2014/main" id="{82325BC1-FDF3-CCD9-C365-288747177286}"/>
              </a:ext>
            </a:extLst>
          </p:cNvPr>
          <p:cNvSpPr>
            <a:spLocks noChangeShapeType="1"/>
          </p:cNvSpPr>
          <p:nvPr/>
        </p:nvSpPr>
        <p:spPr bwMode="auto">
          <a:xfrm>
            <a:off x="8616950" y="2733675"/>
            <a:ext cx="484188" cy="528638"/>
          </a:xfrm>
          <a:prstGeom prst="line">
            <a:avLst/>
          </a:prstGeom>
          <a:noFill/>
          <a:ln w="12700">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6332" name="Line 12">
            <a:extLst>
              <a:ext uri="{FF2B5EF4-FFF2-40B4-BE49-F238E27FC236}">
                <a16:creationId xmlns:a16="http://schemas.microsoft.com/office/drawing/2014/main" id="{A1A33115-9313-5B5B-9084-0D1BDA2F7676}"/>
              </a:ext>
            </a:extLst>
          </p:cNvPr>
          <p:cNvSpPr>
            <a:spLocks noChangeShapeType="1"/>
          </p:cNvSpPr>
          <p:nvPr/>
        </p:nvSpPr>
        <p:spPr bwMode="auto">
          <a:xfrm>
            <a:off x="7567613" y="2006600"/>
            <a:ext cx="565150" cy="463550"/>
          </a:xfrm>
          <a:prstGeom prst="line">
            <a:avLst/>
          </a:prstGeom>
          <a:noFill/>
          <a:ln w="12700">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6333" name="Line 13">
            <a:extLst>
              <a:ext uri="{FF2B5EF4-FFF2-40B4-BE49-F238E27FC236}">
                <a16:creationId xmlns:a16="http://schemas.microsoft.com/office/drawing/2014/main" id="{F0B176D5-BF1D-90C3-46A7-402B778E5C5C}"/>
              </a:ext>
            </a:extLst>
          </p:cNvPr>
          <p:cNvSpPr>
            <a:spLocks noChangeShapeType="1"/>
          </p:cNvSpPr>
          <p:nvPr/>
        </p:nvSpPr>
        <p:spPr bwMode="auto">
          <a:xfrm flipH="1">
            <a:off x="6194425" y="2006600"/>
            <a:ext cx="565150" cy="463550"/>
          </a:xfrm>
          <a:prstGeom prst="line">
            <a:avLst/>
          </a:prstGeom>
          <a:noFill/>
          <a:ln w="12700">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6334" name="Text Box 14">
            <a:extLst>
              <a:ext uri="{FF2B5EF4-FFF2-40B4-BE49-F238E27FC236}">
                <a16:creationId xmlns:a16="http://schemas.microsoft.com/office/drawing/2014/main" id="{B981AF08-C19A-E1D5-7D50-D2E4FE4E55EB}"/>
              </a:ext>
            </a:extLst>
          </p:cNvPr>
          <p:cNvSpPr txBox="1">
            <a:spLocks noChangeArrowheads="1"/>
          </p:cNvSpPr>
          <p:nvPr/>
        </p:nvSpPr>
        <p:spPr bwMode="auto">
          <a:xfrm>
            <a:off x="6711951" y="1743075"/>
            <a:ext cx="936625" cy="349250"/>
          </a:xfrm>
          <a:prstGeom prst="rect">
            <a:avLst/>
          </a:prstGeom>
          <a:solidFill>
            <a:srgbClr val="FFFF00"/>
          </a:solidFill>
          <a:ln w="12700">
            <a:solidFill>
              <a:srgbClr val="00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1600" b="1">
                <a:solidFill>
                  <a:srgbClr val="2D1993"/>
                </a:solidFill>
                <a:latin typeface="Arial" panose="020B0604020202020204" pitchFamily="34" charset="0"/>
              </a:rPr>
              <a:t>MarSt</a:t>
            </a:r>
            <a:endParaRPr lang="en-US" altLang="en-US" sz="1600">
              <a:solidFill>
                <a:schemeClr val="bg2"/>
              </a:solidFill>
              <a:latin typeface="Arial" panose="020B0604020202020204" pitchFamily="34" charset="0"/>
            </a:endParaRPr>
          </a:p>
        </p:txBody>
      </p:sp>
      <p:sp>
        <p:nvSpPr>
          <p:cNvPr id="56335" name="Text Box 15">
            <a:extLst>
              <a:ext uri="{FF2B5EF4-FFF2-40B4-BE49-F238E27FC236}">
                <a16:creationId xmlns:a16="http://schemas.microsoft.com/office/drawing/2014/main" id="{E387A0B4-E042-2EE8-182C-497ECD1F90EC}"/>
              </a:ext>
            </a:extLst>
          </p:cNvPr>
          <p:cNvSpPr txBox="1">
            <a:spLocks noChangeArrowheads="1"/>
          </p:cNvSpPr>
          <p:nvPr/>
        </p:nvSpPr>
        <p:spPr bwMode="auto">
          <a:xfrm>
            <a:off x="7727950" y="2470150"/>
            <a:ext cx="935038" cy="349250"/>
          </a:xfrm>
          <a:prstGeom prst="rect">
            <a:avLst/>
          </a:prstGeom>
          <a:solidFill>
            <a:srgbClr val="FFFF00"/>
          </a:solidFill>
          <a:ln w="12700">
            <a:solidFill>
              <a:srgbClr val="00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1600" b="1">
                <a:solidFill>
                  <a:srgbClr val="2D1993"/>
                </a:solidFill>
                <a:latin typeface="Arial" panose="020B0604020202020204" pitchFamily="34" charset="0"/>
              </a:rPr>
              <a:t>HO</a:t>
            </a:r>
            <a:endParaRPr lang="en-US" altLang="en-US" sz="1600">
              <a:solidFill>
                <a:schemeClr val="bg2"/>
              </a:solidFill>
              <a:latin typeface="Arial" panose="020B0604020202020204" pitchFamily="34" charset="0"/>
            </a:endParaRPr>
          </a:p>
        </p:txBody>
      </p:sp>
      <p:sp>
        <p:nvSpPr>
          <p:cNvPr id="56336" name="Text Box 16">
            <a:extLst>
              <a:ext uri="{FF2B5EF4-FFF2-40B4-BE49-F238E27FC236}">
                <a16:creationId xmlns:a16="http://schemas.microsoft.com/office/drawing/2014/main" id="{F1E22125-A544-D1C2-EDC0-5C864A42D337}"/>
              </a:ext>
            </a:extLst>
          </p:cNvPr>
          <p:cNvSpPr txBox="1">
            <a:spLocks noChangeArrowheads="1"/>
          </p:cNvSpPr>
          <p:nvPr/>
        </p:nvSpPr>
        <p:spPr bwMode="auto">
          <a:xfrm>
            <a:off x="8642351" y="3232150"/>
            <a:ext cx="968375" cy="349250"/>
          </a:xfrm>
          <a:prstGeom prst="rect">
            <a:avLst/>
          </a:prstGeom>
          <a:solidFill>
            <a:srgbClr val="FFFF00"/>
          </a:solidFill>
          <a:ln w="12700">
            <a:solidFill>
              <a:srgbClr val="00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1600" b="1">
                <a:solidFill>
                  <a:srgbClr val="2D1993"/>
                </a:solidFill>
                <a:latin typeface="Arial" panose="020B0604020202020204" pitchFamily="34" charset="0"/>
              </a:rPr>
              <a:t>TaxInc</a:t>
            </a:r>
            <a:endParaRPr lang="en-US" altLang="en-US" sz="1600">
              <a:solidFill>
                <a:schemeClr val="bg2"/>
              </a:solidFill>
              <a:latin typeface="Arial" panose="020B0604020202020204" pitchFamily="34" charset="0"/>
            </a:endParaRPr>
          </a:p>
        </p:txBody>
      </p:sp>
      <p:sp>
        <p:nvSpPr>
          <p:cNvPr id="56337" name="AutoShape 17">
            <a:extLst>
              <a:ext uri="{FF2B5EF4-FFF2-40B4-BE49-F238E27FC236}">
                <a16:creationId xmlns:a16="http://schemas.microsoft.com/office/drawing/2014/main" id="{4EBD9AF1-A872-8709-B4D0-66CE35C8D975}"/>
              </a:ext>
            </a:extLst>
          </p:cNvPr>
          <p:cNvSpPr>
            <a:spLocks noChangeArrowheads="1"/>
          </p:cNvSpPr>
          <p:nvPr/>
        </p:nvSpPr>
        <p:spPr bwMode="auto">
          <a:xfrm>
            <a:off x="9569451" y="4021138"/>
            <a:ext cx="627063" cy="366712"/>
          </a:xfrm>
          <a:prstGeom prst="roundRect">
            <a:avLst>
              <a:gd name="adj" fmla="val 16769"/>
            </a:avLst>
          </a:prstGeom>
          <a:solidFill>
            <a:srgbClr val="33CCFF"/>
          </a:solidFill>
          <a:ln>
            <a:noFill/>
          </a:ln>
          <a:effectLst/>
          <a:extLst>
            <a:ext uri="{91240B29-F687-4F45-9708-019B960494DF}">
              <a14:hiddenLine xmlns:a14="http://schemas.microsoft.com/office/drawing/2010/main" w="12700">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56338" name="Text Box 18">
            <a:extLst>
              <a:ext uri="{FF2B5EF4-FFF2-40B4-BE49-F238E27FC236}">
                <a16:creationId xmlns:a16="http://schemas.microsoft.com/office/drawing/2014/main" id="{2224BC50-6380-064E-4324-67414054108A}"/>
              </a:ext>
            </a:extLst>
          </p:cNvPr>
          <p:cNvSpPr txBox="1">
            <a:spLocks noChangeArrowheads="1"/>
          </p:cNvSpPr>
          <p:nvPr/>
        </p:nvSpPr>
        <p:spPr bwMode="auto">
          <a:xfrm>
            <a:off x="9493250" y="4021138"/>
            <a:ext cx="685800"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1600" b="1">
                <a:solidFill>
                  <a:srgbClr val="800000"/>
                </a:solidFill>
                <a:latin typeface="Arial" panose="020B0604020202020204" pitchFamily="34" charset="0"/>
              </a:rPr>
              <a:t>YES</a:t>
            </a:r>
            <a:endParaRPr lang="en-US" altLang="en-US" sz="1600">
              <a:solidFill>
                <a:schemeClr val="bg2"/>
              </a:solidFill>
              <a:latin typeface="Arial" panose="020B0604020202020204" pitchFamily="34" charset="0"/>
            </a:endParaRPr>
          </a:p>
        </p:txBody>
      </p:sp>
      <p:sp>
        <p:nvSpPr>
          <p:cNvPr id="56339" name="AutoShape 19">
            <a:extLst>
              <a:ext uri="{FF2B5EF4-FFF2-40B4-BE49-F238E27FC236}">
                <a16:creationId xmlns:a16="http://schemas.microsoft.com/office/drawing/2014/main" id="{4D040035-DB90-DC6F-4CCA-935FCD1556A2}"/>
              </a:ext>
            </a:extLst>
          </p:cNvPr>
          <p:cNvSpPr>
            <a:spLocks noChangeArrowheads="1"/>
          </p:cNvSpPr>
          <p:nvPr/>
        </p:nvSpPr>
        <p:spPr bwMode="auto">
          <a:xfrm>
            <a:off x="8077200" y="4038600"/>
            <a:ext cx="654050" cy="363538"/>
          </a:xfrm>
          <a:prstGeom prst="roundRect">
            <a:avLst>
              <a:gd name="adj" fmla="val 16667"/>
            </a:avLst>
          </a:prstGeom>
          <a:solidFill>
            <a:srgbClr val="33CCFF"/>
          </a:solidFill>
          <a:ln>
            <a:noFill/>
          </a:ln>
          <a:effectLst/>
          <a:extLst>
            <a:ext uri="{91240B29-F687-4F45-9708-019B960494DF}">
              <a14:hiddenLine xmlns:a14="http://schemas.microsoft.com/office/drawing/2010/main" w="12700">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56340" name="Text Box 20">
            <a:extLst>
              <a:ext uri="{FF2B5EF4-FFF2-40B4-BE49-F238E27FC236}">
                <a16:creationId xmlns:a16="http://schemas.microsoft.com/office/drawing/2014/main" id="{84D45345-AEFA-F04A-A6C9-8DC643305C3F}"/>
              </a:ext>
            </a:extLst>
          </p:cNvPr>
          <p:cNvSpPr txBox="1">
            <a:spLocks noChangeArrowheads="1"/>
          </p:cNvSpPr>
          <p:nvPr/>
        </p:nvSpPr>
        <p:spPr bwMode="auto">
          <a:xfrm>
            <a:off x="8174038" y="4024313"/>
            <a:ext cx="488950"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1600" b="1">
                <a:solidFill>
                  <a:srgbClr val="800000"/>
                </a:solidFill>
                <a:latin typeface="Arial" panose="020B0604020202020204" pitchFamily="34" charset="0"/>
              </a:rPr>
              <a:t>NO</a:t>
            </a:r>
            <a:endParaRPr lang="en-US" altLang="en-US" sz="1600">
              <a:solidFill>
                <a:schemeClr val="bg2"/>
              </a:solidFill>
              <a:latin typeface="Arial" panose="020B0604020202020204" pitchFamily="34" charset="0"/>
            </a:endParaRPr>
          </a:p>
        </p:txBody>
      </p:sp>
      <p:sp>
        <p:nvSpPr>
          <p:cNvPr id="56341" name="AutoShape 21">
            <a:extLst>
              <a:ext uri="{FF2B5EF4-FFF2-40B4-BE49-F238E27FC236}">
                <a16:creationId xmlns:a16="http://schemas.microsoft.com/office/drawing/2014/main" id="{5B9BD06A-98AB-A7F3-570C-44E2FA58E93F}"/>
              </a:ext>
            </a:extLst>
          </p:cNvPr>
          <p:cNvSpPr>
            <a:spLocks noChangeArrowheads="1"/>
          </p:cNvSpPr>
          <p:nvPr/>
        </p:nvSpPr>
        <p:spPr bwMode="auto">
          <a:xfrm>
            <a:off x="5872163" y="2484438"/>
            <a:ext cx="685800" cy="347662"/>
          </a:xfrm>
          <a:prstGeom prst="roundRect">
            <a:avLst>
              <a:gd name="adj" fmla="val 16667"/>
            </a:avLst>
          </a:prstGeom>
          <a:solidFill>
            <a:srgbClr val="33CCFF"/>
          </a:solidFill>
          <a:ln>
            <a:noFill/>
          </a:ln>
          <a:effectLst/>
          <a:extLst>
            <a:ext uri="{91240B29-F687-4F45-9708-019B960494DF}">
              <a14:hiddenLine xmlns:a14="http://schemas.microsoft.com/office/drawing/2010/main" w="12700">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56342" name="Text Box 22">
            <a:extLst>
              <a:ext uri="{FF2B5EF4-FFF2-40B4-BE49-F238E27FC236}">
                <a16:creationId xmlns:a16="http://schemas.microsoft.com/office/drawing/2014/main" id="{A2A740B0-4721-7B11-42D6-F6FB04464EF0}"/>
              </a:ext>
            </a:extLst>
          </p:cNvPr>
          <p:cNvSpPr txBox="1">
            <a:spLocks noChangeArrowheads="1"/>
          </p:cNvSpPr>
          <p:nvPr/>
        </p:nvSpPr>
        <p:spPr bwMode="auto">
          <a:xfrm>
            <a:off x="5967413" y="2470150"/>
            <a:ext cx="488950"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1600" b="1">
                <a:solidFill>
                  <a:srgbClr val="800000"/>
                </a:solidFill>
                <a:latin typeface="Arial" panose="020B0604020202020204" pitchFamily="34" charset="0"/>
              </a:rPr>
              <a:t>NO</a:t>
            </a:r>
            <a:endParaRPr lang="en-US" altLang="en-US" sz="1600">
              <a:solidFill>
                <a:srgbClr val="00FFFF"/>
              </a:solidFill>
              <a:latin typeface="Arial" panose="020B0604020202020204" pitchFamily="34" charset="0"/>
            </a:endParaRPr>
          </a:p>
        </p:txBody>
      </p:sp>
      <p:grpSp>
        <p:nvGrpSpPr>
          <p:cNvPr id="56343" name="Group 23">
            <a:extLst>
              <a:ext uri="{FF2B5EF4-FFF2-40B4-BE49-F238E27FC236}">
                <a16:creationId xmlns:a16="http://schemas.microsoft.com/office/drawing/2014/main" id="{C7E66163-2907-820D-8257-A812E8D1A2F0}"/>
              </a:ext>
            </a:extLst>
          </p:cNvPr>
          <p:cNvGrpSpPr>
            <a:grpSpLocks/>
          </p:cNvGrpSpPr>
          <p:nvPr/>
        </p:nvGrpSpPr>
        <p:grpSpPr bwMode="auto">
          <a:xfrm>
            <a:off x="7118350" y="3232150"/>
            <a:ext cx="685800" cy="381000"/>
            <a:chOff x="4927" y="2340"/>
            <a:chExt cx="432" cy="240"/>
          </a:xfrm>
        </p:grpSpPr>
        <p:sp>
          <p:nvSpPr>
            <p:cNvPr id="56351" name="AutoShape 24">
              <a:extLst>
                <a:ext uri="{FF2B5EF4-FFF2-40B4-BE49-F238E27FC236}">
                  <a16:creationId xmlns:a16="http://schemas.microsoft.com/office/drawing/2014/main" id="{EFBD45C0-52B9-DB9D-0C29-98FADAD9C671}"/>
                </a:ext>
              </a:extLst>
            </p:cNvPr>
            <p:cNvSpPr>
              <a:spLocks noChangeArrowheads="1"/>
            </p:cNvSpPr>
            <p:nvPr/>
          </p:nvSpPr>
          <p:spPr bwMode="auto">
            <a:xfrm>
              <a:off x="4927" y="2340"/>
              <a:ext cx="432" cy="240"/>
            </a:xfrm>
            <a:prstGeom prst="roundRect">
              <a:avLst>
                <a:gd name="adj" fmla="val 16667"/>
              </a:avLst>
            </a:prstGeom>
            <a:solidFill>
              <a:srgbClr val="33CCFF"/>
            </a:solidFill>
            <a:ln>
              <a:noFill/>
            </a:ln>
            <a:effectLst/>
            <a:extLst>
              <a:ext uri="{91240B29-F687-4F45-9708-019B960494DF}">
                <a14:hiddenLine xmlns:a14="http://schemas.microsoft.com/office/drawing/2010/main" w="12700">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56352" name="Text Box 25">
              <a:extLst>
                <a:ext uri="{FF2B5EF4-FFF2-40B4-BE49-F238E27FC236}">
                  <a16:creationId xmlns:a16="http://schemas.microsoft.com/office/drawing/2014/main" id="{3DF34D4B-C094-3BF2-909D-F5E1AD2029EB}"/>
                </a:ext>
              </a:extLst>
            </p:cNvPr>
            <p:cNvSpPr txBox="1">
              <a:spLocks noChangeArrowheads="1"/>
            </p:cNvSpPr>
            <p:nvPr/>
          </p:nvSpPr>
          <p:spPr bwMode="auto">
            <a:xfrm>
              <a:off x="4975" y="2340"/>
              <a:ext cx="308" cy="2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1600" b="1">
                  <a:solidFill>
                    <a:srgbClr val="800000"/>
                  </a:solidFill>
                  <a:latin typeface="Arial" panose="020B0604020202020204" pitchFamily="34" charset="0"/>
                </a:rPr>
                <a:t>NO</a:t>
              </a:r>
              <a:endParaRPr lang="en-US" altLang="en-US" sz="1600">
                <a:solidFill>
                  <a:schemeClr val="bg2"/>
                </a:solidFill>
                <a:latin typeface="Arial" panose="020B0604020202020204" pitchFamily="34" charset="0"/>
              </a:endParaRPr>
            </a:p>
          </p:txBody>
        </p:sp>
      </p:grpSp>
      <p:sp>
        <p:nvSpPr>
          <p:cNvPr id="56344" name="Text Box 26">
            <a:extLst>
              <a:ext uri="{FF2B5EF4-FFF2-40B4-BE49-F238E27FC236}">
                <a16:creationId xmlns:a16="http://schemas.microsoft.com/office/drawing/2014/main" id="{5595FCBE-EF36-FAC4-1E45-F2C54F88B0CD}"/>
              </a:ext>
            </a:extLst>
          </p:cNvPr>
          <p:cNvSpPr txBox="1">
            <a:spLocks noChangeArrowheads="1"/>
          </p:cNvSpPr>
          <p:nvPr/>
        </p:nvSpPr>
        <p:spPr bwMode="auto">
          <a:xfrm>
            <a:off x="7042150" y="2774950"/>
            <a:ext cx="533400"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r">
              <a:buClr>
                <a:schemeClr val="accent2"/>
              </a:buClr>
              <a:buSzPct val="75000"/>
              <a:buFont typeface="Monotype Sorts" pitchFamily="2" charset="2"/>
              <a:buNone/>
            </a:pPr>
            <a:r>
              <a:rPr lang="en-US" altLang="en-US" sz="1600">
                <a:latin typeface="Arial" panose="020B0604020202020204" pitchFamily="34" charset="0"/>
              </a:rPr>
              <a:t>Yes</a:t>
            </a:r>
            <a:endParaRPr lang="en-US" altLang="en-US" sz="1600">
              <a:solidFill>
                <a:schemeClr val="bg2"/>
              </a:solidFill>
              <a:latin typeface="Arial" panose="020B0604020202020204" pitchFamily="34" charset="0"/>
            </a:endParaRPr>
          </a:p>
        </p:txBody>
      </p:sp>
      <p:sp>
        <p:nvSpPr>
          <p:cNvPr id="56345" name="Text Box 27">
            <a:extLst>
              <a:ext uri="{FF2B5EF4-FFF2-40B4-BE49-F238E27FC236}">
                <a16:creationId xmlns:a16="http://schemas.microsoft.com/office/drawing/2014/main" id="{E56DCA4D-3F1F-FD07-0DEA-5C1E4EF69FAC}"/>
              </a:ext>
            </a:extLst>
          </p:cNvPr>
          <p:cNvSpPr txBox="1">
            <a:spLocks noChangeArrowheads="1"/>
          </p:cNvSpPr>
          <p:nvPr/>
        </p:nvSpPr>
        <p:spPr bwMode="auto">
          <a:xfrm>
            <a:off x="8794751" y="2698750"/>
            <a:ext cx="442913"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r">
              <a:buClr>
                <a:schemeClr val="accent2"/>
              </a:buClr>
              <a:buSzPct val="75000"/>
              <a:buFont typeface="Monotype Sorts" pitchFamily="2" charset="2"/>
              <a:buNone/>
            </a:pPr>
            <a:r>
              <a:rPr lang="en-US" altLang="en-US" sz="1600">
                <a:latin typeface="Arial" panose="020B0604020202020204" pitchFamily="34" charset="0"/>
              </a:rPr>
              <a:t>No</a:t>
            </a:r>
            <a:endParaRPr lang="en-US" altLang="en-US" sz="1600">
              <a:solidFill>
                <a:schemeClr val="bg2"/>
              </a:solidFill>
              <a:latin typeface="Arial" panose="020B0604020202020204" pitchFamily="34" charset="0"/>
            </a:endParaRPr>
          </a:p>
        </p:txBody>
      </p:sp>
      <p:sp>
        <p:nvSpPr>
          <p:cNvPr id="56346" name="Text Box 28">
            <a:extLst>
              <a:ext uri="{FF2B5EF4-FFF2-40B4-BE49-F238E27FC236}">
                <a16:creationId xmlns:a16="http://schemas.microsoft.com/office/drawing/2014/main" id="{FEA1E3E3-3EDE-CDAE-3478-1FD647847BB5}"/>
              </a:ext>
            </a:extLst>
          </p:cNvPr>
          <p:cNvSpPr txBox="1">
            <a:spLocks noChangeArrowheads="1"/>
          </p:cNvSpPr>
          <p:nvPr/>
        </p:nvSpPr>
        <p:spPr bwMode="auto">
          <a:xfrm>
            <a:off x="5670551" y="1936750"/>
            <a:ext cx="930275"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r">
              <a:buClr>
                <a:schemeClr val="accent2"/>
              </a:buClr>
              <a:buSzPct val="75000"/>
              <a:buFont typeface="Monotype Sorts" pitchFamily="2" charset="2"/>
              <a:buNone/>
            </a:pPr>
            <a:r>
              <a:rPr lang="en-US" altLang="en-US" sz="1600">
                <a:latin typeface="Arial" panose="020B0604020202020204" pitchFamily="34" charset="0"/>
              </a:rPr>
              <a:t>Married</a:t>
            </a:r>
            <a:r>
              <a:rPr lang="en-US" altLang="en-US" sz="1600">
                <a:solidFill>
                  <a:schemeClr val="bg2"/>
                </a:solidFill>
                <a:latin typeface="Arial" panose="020B0604020202020204" pitchFamily="34" charset="0"/>
              </a:rPr>
              <a:t> </a:t>
            </a:r>
          </a:p>
        </p:txBody>
      </p:sp>
      <p:sp>
        <p:nvSpPr>
          <p:cNvPr id="56347" name="Text Box 29">
            <a:extLst>
              <a:ext uri="{FF2B5EF4-FFF2-40B4-BE49-F238E27FC236}">
                <a16:creationId xmlns:a16="http://schemas.microsoft.com/office/drawing/2014/main" id="{E9A334BE-7E42-B3E2-4E47-6BA69B60FECB}"/>
              </a:ext>
            </a:extLst>
          </p:cNvPr>
          <p:cNvSpPr txBox="1">
            <a:spLocks noChangeArrowheads="1"/>
          </p:cNvSpPr>
          <p:nvPr/>
        </p:nvSpPr>
        <p:spPr bwMode="auto">
          <a:xfrm>
            <a:off x="7270750" y="1708151"/>
            <a:ext cx="1398588" cy="5810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r">
              <a:buClr>
                <a:schemeClr val="accent2"/>
              </a:buClr>
              <a:buSzPct val="75000"/>
              <a:buFont typeface="Monotype Sorts" pitchFamily="2" charset="2"/>
              <a:buNone/>
            </a:pPr>
            <a:r>
              <a:rPr lang="en-US" altLang="en-US" sz="1600">
                <a:latin typeface="Arial" panose="020B0604020202020204" pitchFamily="34" charset="0"/>
              </a:rPr>
              <a:t>Single, Divorced</a:t>
            </a:r>
            <a:endParaRPr lang="en-US" altLang="en-US" sz="1600">
              <a:solidFill>
                <a:schemeClr val="bg2"/>
              </a:solidFill>
              <a:latin typeface="Arial" panose="020B0604020202020204" pitchFamily="34" charset="0"/>
            </a:endParaRPr>
          </a:p>
        </p:txBody>
      </p:sp>
      <p:sp>
        <p:nvSpPr>
          <p:cNvPr id="56348" name="Text Box 30">
            <a:extLst>
              <a:ext uri="{FF2B5EF4-FFF2-40B4-BE49-F238E27FC236}">
                <a16:creationId xmlns:a16="http://schemas.microsoft.com/office/drawing/2014/main" id="{124D4EC8-C36D-09EE-D129-7CC31C66710C}"/>
              </a:ext>
            </a:extLst>
          </p:cNvPr>
          <p:cNvSpPr txBox="1">
            <a:spLocks noChangeArrowheads="1"/>
          </p:cNvSpPr>
          <p:nvPr/>
        </p:nvSpPr>
        <p:spPr bwMode="auto">
          <a:xfrm>
            <a:off x="7877176" y="3562350"/>
            <a:ext cx="720725"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r">
              <a:buClr>
                <a:schemeClr val="accent2"/>
              </a:buClr>
              <a:buSzPct val="75000"/>
              <a:buFont typeface="Monotype Sorts" pitchFamily="2" charset="2"/>
              <a:buNone/>
            </a:pPr>
            <a:r>
              <a:rPr lang="en-US" altLang="en-US" sz="1600">
                <a:latin typeface="Arial" panose="020B0604020202020204" pitchFamily="34" charset="0"/>
              </a:rPr>
              <a:t>&lt; 80K</a:t>
            </a:r>
            <a:endParaRPr lang="en-US" altLang="en-US" sz="1600">
              <a:solidFill>
                <a:schemeClr val="bg2"/>
              </a:solidFill>
              <a:latin typeface="Arial" panose="020B0604020202020204" pitchFamily="34" charset="0"/>
            </a:endParaRPr>
          </a:p>
        </p:txBody>
      </p:sp>
      <p:sp>
        <p:nvSpPr>
          <p:cNvPr id="56349" name="Text Box 31">
            <a:extLst>
              <a:ext uri="{FF2B5EF4-FFF2-40B4-BE49-F238E27FC236}">
                <a16:creationId xmlns:a16="http://schemas.microsoft.com/office/drawing/2014/main" id="{6D9952B2-C212-1F0A-6DD4-A7C854BBFE6A}"/>
              </a:ext>
            </a:extLst>
          </p:cNvPr>
          <p:cNvSpPr txBox="1">
            <a:spLocks noChangeArrowheads="1"/>
          </p:cNvSpPr>
          <p:nvPr/>
        </p:nvSpPr>
        <p:spPr bwMode="auto">
          <a:xfrm>
            <a:off x="9652001" y="3562350"/>
            <a:ext cx="720725"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r">
              <a:buClr>
                <a:schemeClr val="accent2"/>
              </a:buClr>
              <a:buSzPct val="75000"/>
              <a:buFont typeface="Monotype Sorts" pitchFamily="2" charset="2"/>
              <a:buNone/>
            </a:pPr>
            <a:r>
              <a:rPr lang="en-US" altLang="en-US" sz="1600">
                <a:latin typeface="Arial" panose="020B0604020202020204" pitchFamily="34" charset="0"/>
              </a:rPr>
              <a:t>&gt; 80K</a:t>
            </a:r>
            <a:endParaRPr lang="en-US" altLang="en-US" sz="1600">
              <a:solidFill>
                <a:schemeClr val="bg2"/>
              </a:solidFill>
              <a:latin typeface="Arial" panose="020B0604020202020204" pitchFamily="34" charset="0"/>
            </a:endParaRPr>
          </a:p>
        </p:txBody>
      </p:sp>
      <p:sp>
        <p:nvSpPr>
          <p:cNvPr id="56350" name="Text Box 32">
            <a:extLst>
              <a:ext uri="{FF2B5EF4-FFF2-40B4-BE49-F238E27FC236}">
                <a16:creationId xmlns:a16="http://schemas.microsoft.com/office/drawing/2014/main" id="{8BE0A1E9-7DBD-A182-9C80-A10A2A5CDF05}"/>
              </a:ext>
            </a:extLst>
          </p:cNvPr>
          <p:cNvSpPr txBox="1">
            <a:spLocks noChangeArrowheads="1"/>
          </p:cNvSpPr>
          <p:nvPr/>
        </p:nvSpPr>
        <p:spPr bwMode="auto">
          <a:xfrm>
            <a:off x="5867400" y="5029200"/>
            <a:ext cx="44196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a:spcBef>
                <a:spcPct val="50000"/>
              </a:spcBef>
            </a:pPr>
            <a:r>
              <a:rPr lang="en-US" altLang="en-US" sz="1800" b="1">
                <a:solidFill>
                  <a:srgbClr val="CC3300"/>
                </a:solidFill>
                <a:latin typeface="Arial" panose="020B0604020202020204" pitchFamily="34" charset="0"/>
              </a:rPr>
              <a:t>There could be more than one tree that fits the same data!</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a:extLst>
              <a:ext uri="{FF2B5EF4-FFF2-40B4-BE49-F238E27FC236}">
                <a16:creationId xmlns:a16="http://schemas.microsoft.com/office/drawing/2014/main" id="{704CBDA2-CE8A-D75C-ED9B-17A4980982FA}"/>
              </a:ext>
            </a:extLst>
          </p:cNvPr>
          <p:cNvSpPr>
            <a:spLocks noGrp="1" noChangeArrowheads="1"/>
          </p:cNvSpPr>
          <p:nvPr>
            <p:ph type="title"/>
          </p:nvPr>
        </p:nvSpPr>
        <p:spPr/>
        <p:txBody>
          <a:bodyPr/>
          <a:lstStyle/>
          <a:p>
            <a:pPr eaLnBrk="1" hangingPunct="1"/>
            <a:r>
              <a:rPr lang="en-US" altLang="en-US"/>
              <a:t>Classification: Application 1</a:t>
            </a:r>
          </a:p>
        </p:txBody>
      </p:sp>
      <p:sp>
        <p:nvSpPr>
          <p:cNvPr id="58371" name="Rectangle 3">
            <a:extLst>
              <a:ext uri="{FF2B5EF4-FFF2-40B4-BE49-F238E27FC236}">
                <a16:creationId xmlns:a16="http://schemas.microsoft.com/office/drawing/2014/main" id="{E69AFDC7-9292-CED7-4A3B-391EE64A0FFC}"/>
              </a:ext>
            </a:extLst>
          </p:cNvPr>
          <p:cNvSpPr>
            <a:spLocks noGrp="1" noChangeArrowheads="1"/>
          </p:cNvSpPr>
          <p:nvPr>
            <p:ph type="body" idx="1"/>
          </p:nvPr>
        </p:nvSpPr>
        <p:spPr>
          <a:xfrm>
            <a:off x="2255839" y="2138363"/>
            <a:ext cx="8129587" cy="3873500"/>
          </a:xfrm>
        </p:spPr>
        <p:txBody>
          <a:bodyPr/>
          <a:lstStyle/>
          <a:p>
            <a:pPr eaLnBrk="1" hangingPunct="1"/>
            <a:r>
              <a:rPr lang="en-US" altLang="en-US" sz="2400"/>
              <a:t>Direct Marketing</a:t>
            </a:r>
          </a:p>
          <a:p>
            <a:pPr lvl="1" eaLnBrk="1" hangingPunct="1"/>
            <a:r>
              <a:rPr lang="en-US" altLang="en-US" sz="2000"/>
              <a:t>Goal: Reduce cost of mailing by </a:t>
            </a:r>
            <a:r>
              <a:rPr lang="en-US" altLang="en-US" sz="2000" i="1">
                <a:solidFill>
                  <a:srgbClr val="FF0066"/>
                </a:solidFill>
              </a:rPr>
              <a:t>targeting</a:t>
            </a:r>
            <a:r>
              <a:rPr lang="en-US" altLang="en-US" sz="2000"/>
              <a:t> a set of consumers likely to buy a new cell-phone product.</a:t>
            </a:r>
          </a:p>
          <a:p>
            <a:pPr lvl="1" eaLnBrk="1" hangingPunct="1"/>
            <a:r>
              <a:rPr lang="en-US" altLang="en-US" sz="2000"/>
              <a:t>Approach:</a:t>
            </a:r>
          </a:p>
          <a:p>
            <a:pPr lvl="2" eaLnBrk="1" hangingPunct="1"/>
            <a:r>
              <a:rPr lang="en-US" altLang="en-US" sz="1800"/>
              <a:t>Use the data for a similar product introduced before. </a:t>
            </a:r>
          </a:p>
          <a:p>
            <a:pPr lvl="2" eaLnBrk="1" hangingPunct="1"/>
            <a:r>
              <a:rPr lang="en-US" altLang="en-US" sz="1800"/>
              <a:t>We know which customers decided to buy and which decided otherwise. This </a:t>
            </a:r>
            <a:r>
              <a:rPr lang="en-US" altLang="en-US" sz="1800" i="1">
                <a:solidFill>
                  <a:srgbClr val="0000FF"/>
                </a:solidFill>
              </a:rPr>
              <a:t>{buy, don’t buy}</a:t>
            </a:r>
            <a:r>
              <a:rPr lang="en-US" altLang="en-US" sz="1800"/>
              <a:t> decision forms the </a:t>
            </a:r>
            <a:r>
              <a:rPr lang="en-US" altLang="en-US" sz="1800" i="1">
                <a:solidFill>
                  <a:srgbClr val="0000FF"/>
                </a:solidFill>
              </a:rPr>
              <a:t>class attribute</a:t>
            </a:r>
            <a:r>
              <a:rPr lang="en-US" altLang="en-US" sz="1800"/>
              <a:t>.</a:t>
            </a:r>
          </a:p>
          <a:p>
            <a:pPr lvl="2" eaLnBrk="1" hangingPunct="1"/>
            <a:r>
              <a:rPr lang="en-US" altLang="en-US" sz="1800"/>
              <a:t>Collect various demographic, lifestyle, and company-interaction related information about all such customers.</a:t>
            </a:r>
          </a:p>
          <a:p>
            <a:pPr lvl="3" eaLnBrk="1" hangingPunct="1"/>
            <a:r>
              <a:rPr lang="en-US" altLang="en-US"/>
              <a:t>Type of business, where they stay, how much they earn, etc.</a:t>
            </a:r>
          </a:p>
          <a:p>
            <a:pPr lvl="2" eaLnBrk="1" hangingPunct="1"/>
            <a:r>
              <a:rPr lang="en-US" altLang="en-US" sz="1800"/>
              <a:t>Use this information as input attributes to learn a classifier model.</a:t>
            </a:r>
          </a:p>
        </p:txBody>
      </p:sp>
      <p:sp>
        <p:nvSpPr>
          <p:cNvPr id="58372" name="Text Box 4">
            <a:extLst>
              <a:ext uri="{FF2B5EF4-FFF2-40B4-BE49-F238E27FC236}">
                <a16:creationId xmlns:a16="http://schemas.microsoft.com/office/drawing/2014/main" id="{48D8D999-B744-2D3A-9635-9F2526071A7B}"/>
              </a:ext>
            </a:extLst>
          </p:cNvPr>
          <p:cNvSpPr txBox="1">
            <a:spLocks noChangeArrowheads="1"/>
          </p:cNvSpPr>
          <p:nvPr/>
        </p:nvSpPr>
        <p:spPr bwMode="auto">
          <a:xfrm>
            <a:off x="6553200" y="6019800"/>
            <a:ext cx="3525838"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r>
              <a:rPr lang="en-US" altLang="en-US" sz="1200">
                <a:latin typeface="Times New Roman" panose="02020603050405020304" pitchFamily="18" charset="0"/>
              </a:rPr>
              <a:t>From [Berry &amp; Linoff] Data Mining Techniques, 1997</a:t>
            </a:r>
            <a:endParaRPr lang="en-US" altLang="en-US" sz="1200" b="1">
              <a:latin typeface="Times New Roman" panose="02020603050405020304" pitchFamily="18"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a:extLst>
              <a:ext uri="{FF2B5EF4-FFF2-40B4-BE49-F238E27FC236}">
                <a16:creationId xmlns:a16="http://schemas.microsoft.com/office/drawing/2014/main" id="{7BC63911-900B-AC7B-7204-1B81AE19678A}"/>
              </a:ext>
            </a:extLst>
          </p:cNvPr>
          <p:cNvSpPr>
            <a:spLocks noGrp="1" noChangeArrowheads="1"/>
          </p:cNvSpPr>
          <p:nvPr>
            <p:ph type="title"/>
          </p:nvPr>
        </p:nvSpPr>
        <p:spPr/>
        <p:txBody>
          <a:bodyPr/>
          <a:lstStyle/>
          <a:p>
            <a:pPr eaLnBrk="1" hangingPunct="1"/>
            <a:r>
              <a:rPr lang="en-US" altLang="en-US"/>
              <a:t>Classification: Application 2</a:t>
            </a:r>
          </a:p>
        </p:txBody>
      </p:sp>
      <p:sp>
        <p:nvSpPr>
          <p:cNvPr id="60419" name="Rectangle 3">
            <a:extLst>
              <a:ext uri="{FF2B5EF4-FFF2-40B4-BE49-F238E27FC236}">
                <a16:creationId xmlns:a16="http://schemas.microsoft.com/office/drawing/2014/main" id="{B99EA7A0-353F-4E34-502F-0271FBD3CF88}"/>
              </a:ext>
            </a:extLst>
          </p:cNvPr>
          <p:cNvSpPr>
            <a:spLocks noGrp="1" noChangeArrowheads="1"/>
          </p:cNvSpPr>
          <p:nvPr>
            <p:ph type="body" idx="1"/>
          </p:nvPr>
        </p:nvSpPr>
        <p:spPr>
          <a:xfrm>
            <a:off x="2255839" y="2138363"/>
            <a:ext cx="8129587" cy="3313112"/>
          </a:xfrm>
        </p:spPr>
        <p:txBody>
          <a:bodyPr>
            <a:normAutofit lnSpcReduction="10000"/>
          </a:bodyPr>
          <a:lstStyle/>
          <a:p>
            <a:pPr eaLnBrk="1" hangingPunct="1">
              <a:lnSpc>
                <a:spcPct val="90000"/>
              </a:lnSpc>
            </a:pPr>
            <a:r>
              <a:rPr lang="en-US" altLang="en-US" sz="2400"/>
              <a:t>Fraud Detection</a:t>
            </a:r>
          </a:p>
          <a:p>
            <a:pPr lvl="1" eaLnBrk="1" hangingPunct="1">
              <a:lnSpc>
                <a:spcPct val="90000"/>
              </a:lnSpc>
            </a:pPr>
            <a:r>
              <a:rPr lang="en-US" altLang="en-US" sz="2000"/>
              <a:t>Goal: Predict fraudulent cases in credit card transactions.</a:t>
            </a:r>
          </a:p>
          <a:p>
            <a:pPr lvl="1" eaLnBrk="1" hangingPunct="1">
              <a:lnSpc>
                <a:spcPct val="90000"/>
              </a:lnSpc>
            </a:pPr>
            <a:r>
              <a:rPr lang="en-US" altLang="en-US" sz="2000"/>
              <a:t>Approach:</a:t>
            </a:r>
          </a:p>
          <a:p>
            <a:pPr lvl="2" eaLnBrk="1" hangingPunct="1">
              <a:lnSpc>
                <a:spcPct val="90000"/>
              </a:lnSpc>
            </a:pPr>
            <a:r>
              <a:rPr lang="en-US" altLang="en-US" sz="1800"/>
              <a:t>Use credit card transactions and the information on its account-holder as attributes.</a:t>
            </a:r>
          </a:p>
          <a:p>
            <a:pPr lvl="3" eaLnBrk="1" hangingPunct="1">
              <a:lnSpc>
                <a:spcPct val="90000"/>
              </a:lnSpc>
            </a:pPr>
            <a:r>
              <a:rPr lang="en-US" altLang="en-US"/>
              <a:t>When does a customer buy, what does he buy, how often he pays on time, etc</a:t>
            </a:r>
          </a:p>
          <a:p>
            <a:pPr lvl="2" eaLnBrk="1" hangingPunct="1">
              <a:lnSpc>
                <a:spcPct val="90000"/>
              </a:lnSpc>
            </a:pPr>
            <a:r>
              <a:rPr lang="en-US" altLang="en-US" sz="1800"/>
              <a:t>Label past transactions as fraud or fair transactions. This forms the class attribute.</a:t>
            </a:r>
          </a:p>
          <a:p>
            <a:pPr lvl="2" eaLnBrk="1" hangingPunct="1">
              <a:lnSpc>
                <a:spcPct val="90000"/>
              </a:lnSpc>
            </a:pPr>
            <a:r>
              <a:rPr lang="en-US" altLang="en-US" sz="1800"/>
              <a:t>Learn a model for the class of the transactions.</a:t>
            </a:r>
          </a:p>
          <a:p>
            <a:pPr lvl="2" eaLnBrk="1" hangingPunct="1">
              <a:lnSpc>
                <a:spcPct val="90000"/>
              </a:lnSpc>
            </a:pPr>
            <a:r>
              <a:rPr lang="en-US" altLang="en-US" sz="1800"/>
              <a:t>Use this model to detect fraud by observing credit card transactions on an account.</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a:extLst>
              <a:ext uri="{FF2B5EF4-FFF2-40B4-BE49-F238E27FC236}">
                <a16:creationId xmlns:a16="http://schemas.microsoft.com/office/drawing/2014/main" id="{E97EE25D-7CEE-9302-ED21-D121E399C77D}"/>
              </a:ext>
            </a:extLst>
          </p:cNvPr>
          <p:cNvSpPr>
            <a:spLocks noGrp="1" noChangeArrowheads="1"/>
          </p:cNvSpPr>
          <p:nvPr>
            <p:ph type="title"/>
          </p:nvPr>
        </p:nvSpPr>
        <p:spPr/>
        <p:txBody>
          <a:bodyPr/>
          <a:lstStyle/>
          <a:p>
            <a:pPr eaLnBrk="1" hangingPunct="1"/>
            <a:r>
              <a:rPr lang="en-US" altLang="en-US"/>
              <a:t>Clustering Definition</a:t>
            </a:r>
          </a:p>
        </p:txBody>
      </p:sp>
      <p:sp>
        <p:nvSpPr>
          <p:cNvPr id="62467" name="Rectangle 3">
            <a:extLst>
              <a:ext uri="{FF2B5EF4-FFF2-40B4-BE49-F238E27FC236}">
                <a16:creationId xmlns:a16="http://schemas.microsoft.com/office/drawing/2014/main" id="{0807E9B4-142E-78B7-884B-05562E377E92}"/>
              </a:ext>
            </a:extLst>
          </p:cNvPr>
          <p:cNvSpPr>
            <a:spLocks noGrp="1" noChangeArrowheads="1"/>
          </p:cNvSpPr>
          <p:nvPr>
            <p:ph type="body" idx="1"/>
          </p:nvPr>
        </p:nvSpPr>
        <p:spPr/>
        <p:txBody>
          <a:bodyPr/>
          <a:lstStyle/>
          <a:p>
            <a:pPr eaLnBrk="1" hangingPunct="1">
              <a:lnSpc>
                <a:spcPct val="90000"/>
              </a:lnSpc>
            </a:pPr>
            <a:r>
              <a:rPr lang="en-US" altLang="en-US"/>
              <a:t>Given a set of data points, each having a set of attributes, and a similarity measure among them, find clusters such that</a:t>
            </a:r>
          </a:p>
          <a:p>
            <a:pPr lvl="1" eaLnBrk="1" hangingPunct="1">
              <a:lnSpc>
                <a:spcPct val="90000"/>
              </a:lnSpc>
            </a:pPr>
            <a:r>
              <a:rPr lang="en-US" altLang="en-US"/>
              <a:t>Data points in one cluster are more similar to one another.</a:t>
            </a:r>
          </a:p>
          <a:p>
            <a:pPr lvl="1" eaLnBrk="1" hangingPunct="1">
              <a:lnSpc>
                <a:spcPct val="90000"/>
              </a:lnSpc>
            </a:pPr>
            <a:r>
              <a:rPr lang="en-US" altLang="en-US"/>
              <a:t>Data points in separate clusters are less similar to one another.</a:t>
            </a:r>
          </a:p>
          <a:p>
            <a:pPr eaLnBrk="1" hangingPunct="1">
              <a:lnSpc>
                <a:spcPct val="90000"/>
              </a:lnSpc>
            </a:pPr>
            <a:r>
              <a:rPr lang="en-US" altLang="en-US"/>
              <a:t>Similarity Measures:</a:t>
            </a:r>
          </a:p>
          <a:p>
            <a:pPr lvl="1" eaLnBrk="1" hangingPunct="1">
              <a:lnSpc>
                <a:spcPct val="90000"/>
              </a:lnSpc>
            </a:pPr>
            <a:r>
              <a:rPr lang="en-US" altLang="en-US"/>
              <a:t>Euclidean Distance if attributes are continuous.</a:t>
            </a:r>
          </a:p>
          <a:p>
            <a:pPr lvl="1" eaLnBrk="1" hangingPunct="1">
              <a:lnSpc>
                <a:spcPct val="90000"/>
              </a:lnSpc>
            </a:pPr>
            <a:r>
              <a:rPr lang="en-US" altLang="en-US"/>
              <a:t>Other Problem-specific Measures.</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a:extLst>
              <a:ext uri="{FF2B5EF4-FFF2-40B4-BE49-F238E27FC236}">
                <a16:creationId xmlns:a16="http://schemas.microsoft.com/office/drawing/2014/main" id="{46D7ED3D-7E9C-4DA8-EB69-3B21EBC9C4DE}"/>
              </a:ext>
            </a:extLst>
          </p:cNvPr>
          <p:cNvSpPr>
            <a:spLocks noGrp="1" noChangeArrowheads="1"/>
          </p:cNvSpPr>
          <p:nvPr>
            <p:ph type="title"/>
          </p:nvPr>
        </p:nvSpPr>
        <p:spPr/>
        <p:txBody>
          <a:bodyPr/>
          <a:lstStyle/>
          <a:p>
            <a:pPr eaLnBrk="1" hangingPunct="1"/>
            <a:r>
              <a:rPr lang="en-US" altLang="en-US"/>
              <a:t>Illustrating Clustering</a:t>
            </a:r>
          </a:p>
        </p:txBody>
      </p:sp>
      <p:sp>
        <p:nvSpPr>
          <p:cNvPr id="64515" name="Text Box 3">
            <a:extLst>
              <a:ext uri="{FF2B5EF4-FFF2-40B4-BE49-F238E27FC236}">
                <a16:creationId xmlns:a16="http://schemas.microsoft.com/office/drawing/2014/main" id="{F949A63C-394C-7A83-CAC1-A4725207347E}"/>
              </a:ext>
            </a:extLst>
          </p:cNvPr>
          <p:cNvSpPr txBox="1">
            <a:spLocks noChangeArrowheads="1"/>
          </p:cNvSpPr>
          <p:nvPr/>
        </p:nvSpPr>
        <p:spPr bwMode="auto">
          <a:xfrm>
            <a:off x="1905001" y="1295400"/>
            <a:ext cx="6009915"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marL="168275" indent="-168275">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a:spcBef>
                <a:spcPct val="20000"/>
              </a:spcBef>
              <a:buClr>
                <a:schemeClr val="accent2"/>
              </a:buClr>
              <a:buFont typeface="Monotype Sorts" pitchFamily="2" charset="2"/>
              <a:buChar char="x"/>
            </a:pPr>
            <a:r>
              <a:rPr kumimoji="1" lang="en-US" altLang="en-US" sz="2000"/>
              <a:t>Euclidean Distance Based Clustering in 3-D space.</a:t>
            </a:r>
          </a:p>
        </p:txBody>
      </p:sp>
      <p:sp>
        <p:nvSpPr>
          <p:cNvPr id="64516" name="Text Box 4">
            <a:extLst>
              <a:ext uri="{FF2B5EF4-FFF2-40B4-BE49-F238E27FC236}">
                <a16:creationId xmlns:a16="http://schemas.microsoft.com/office/drawing/2014/main" id="{4F7DEAEE-0D86-CC7F-4B10-3EA82868945F}"/>
              </a:ext>
            </a:extLst>
          </p:cNvPr>
          <p:cNvSpPr txBox="1">
            <a:spLocks noChangeArrowheads="1"/>
          </p:cNvSpPr>
          <p:nvPr/>
        </p:nvSpPr>
        <p:spPr bwMode="auto">
          <a:xfrm>
            <a:off x="2806555" y="1981201"/>
            <a:ext cx="2787943" cy="830997"/>
          </a:xfrm>
          <a:prstGeom prst="rect">
            <a:avLst/>
          </a:prstGeom>
          <a:solidFill>
            <a:srgbClr val="00FFCC"/>
          </a:solidFill>
          <a:ln>
            <a:noFill/>
          </a:ln>
          <a:effectLst>
            <a:outerShdw dist="107763" dir="2700000" algn="ctr" rotWithShape="0">
              <a:schemeClr val="bg2"/>
            </a:outerShdw>
          </a:effectLst>
          <a:extLs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algn="ctr"/>
            <a:r>
              <a:rPr lang="en-US" altLang="en-US">
                <a:latin typeface="Times New Roman" panose="02020603050405020304" pitchFamily="18" charset="0"/>
              </a:rPr>
              <a:t>Intracluster distances</a:t>
            </a:r>
          </a:p>
          <a:p>
            <a:pPr algn="ctr"/>
            <a:r>
              <a:rPr lang="en-US" altLang="en-US">
                <a:latin typeface="Times New Roman" panose="02020603050405020304" pitchFamily="18" charset="0"/>
              </a:rPr>
              <a:t>are minimized</a:t>
            </a:r>
          </a:p>
        </p:txBody>
      </p:sp>
      <p:sp>
        <p:nvSpPr>
          <p:cNvPr id="64517" name="Text Box 5">
            <a:extLst>
              <a:ext uri="{FF2B5EF4-FFF2-40B4-BE49-F238E27FC236}">
                <a16:creationId xmlns:a16="http://schemas.microsoft.com/office/drawing/2014/main" id="{654D0EEC-A048-3D10-AE91-2E282B94019C}"/>
              </a:ext>
            </a:extLst>
          </p:cNvPr>
          <p:cNvSpPr txBox="1">
            <a:spLocks noChangeArrowheads="1"/>
          </p:cNvSpPr>
          <p:nvPr/>
        </p:nvSpPr>
        <p:spPr bwMode="auto">
          <a:xfrm>
            <a:off x="6692755" y="1981201"/>
            <a:ext cx="2787943" cy="830997"/>
          </a:xfrm>
          <a:prstGeom prst="rect">
            <a:avLst/>
          </a:prstGeom>
          <a:solidFill>
            <a:srgbClr val="00FFCC"/>
          </a:solidFill>
          <a:ln>
            <a:noFill/>
          </a:ln>
          <a:effectLst>
            <a:outerShdw dist="107763" dir="2700000" algn="ctr" rotWithShape="0">
              <a:schemeClr val="bg2"/>
            </a:outerShdw>
          </a:effectLst>
          <a:extLs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algn="ctr"/>
            <a:r>
              <a:rPr lang="en-US" altLang="en-US">
                <a:latin typeface="Times New Roman" panose="02020603050405020304" pitchFamily="18" charset="0"/>
              </a:rPr>
              <a:t>Intercluster distances</a:t>
            </a:r>
          </a:p>
          <a:p>
            <a:pPr algn="ctr"/>
            <a:r>
              <a:rPr lang="en-US" altLang="en-US">
                <a:latin typeface="Times New Roman" panose="02020603050405020304" pitchFamily="18" charset="0"/>
              </a:rPr>
              <a:t>are maximized</a:t>
            </a:r>
          </a:p>
        </p:txBody>
      </p:sp>
      <p:grpSp>
        <p:nvGrpSpPr>
          <p:cNvPr id="64518" name="Group 6">
            <a:extLst>
              <a:ext uri="{FF2B5EF4-FFF2-40B4-BE49-F238E27FC236}">
                <a16:creationId xmlns:a16="http://schemas.microsoft.com/office/drawing/2014/main" id="{43E83FB2-B308-9891-D976-FD8983E0F7CB}"/>
              </a:ext>
            </a:extLst>
          </p:cNvPr>
          <p:cNvGrpSpPr>
            <a:grpSpLocks/>
          </p:cNvGrpSpPr>
          <p:nvPr/>
        </p:nvGrpSpPr>
        <p:grpSpPr bwMode="auto">
          <a:xfrm>
            <a:off x="4800600" y="3200401"/>
            <a:ext cx="3048000" cy="2678113"/>
            <a:chOff x="2160" y="2544"/>
            <a:chExt cx="1920" cy="1687"/>
          </a:xfrm>
        </p:grpSpPr>
        <p:sp>
          <p:nvSpPr>
            <p:cNvPr id="64519" name="Line 7">
              <a:extLst>
                <a:ext uri="{FF2B5EF4-FFF2-40B4-BE49-F238E27FC236}">
                  <a16:creationId xmlns:a16="http://schemas.microsoft.com/office/drawing/2014/main" id="{DB303910-1CEF-9A0F-2ED5-EB39A6C658D6}"/>
                </a:ext>
              </a:extLst>
            </p:cNvPr>
            <p:cNvSpPr>
              <a:spLocks noChangeShapeType="1"/>
            </p:cNvSpPr>
            <p:nvPr/>
          </p:nvSpPr>
          <p:spPr bwMode="auto">
            <a:xfrm>
              <a:off x="2736" y="2544"/>
              <a:ext cx="0" cy="1152"/>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520" name="Line 8">
              <a:extLst>
                <a:ext uri="{FF2B5EF4-FFF2-40B4-BE49-F238E27FC236}">
                  <a16:creationId xmlns:a16="http://schemas.microsoft.com/office/drawing/2014/main" id="{5CE368FA-74FE-E1D5-FA0C-BD303DD0C550}"/>
                </a:ext>
              </a:extLst>
            </p:cNvPr>
            <p:cNvSpPr>
              <a:spLocks noChangeShapeType="1"/>
            </p:cNvSpPr>
            <p:nvPr/>
          </p:nvSpPr>
          <p:spPr bwMode="auto">
            <a:xfrm>
              <a:off x="2736" y="3696"/>
              <a:ext cx="1344"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521" name="Freeform 9">
              <a:extLst>
                <a:ext uri="{FF2B5EF4-FFF2-40B4-BE49-F238E27FC236}">
                  <a16:creationId xmlns:a16="http://schemas.microsoft.com/office/drawing/2014/main" id="{F348807A-3E6D-65BC-8D66-CBF199B1C09F}"/>
                </a:ext>
              </a:extLst>
            </p:cNvPr>
            <p:cNvSpPr>
              <a:spLocks/>
            </p:cNvSpPr>
            <p:nvPr/>
          </p:nvSpPr>
          <p:spPr bwMode="auto">
            <a:xfrm>
              <a:off x="2226" y="3696"/>
              <a:ext cx="510" cy="535"/>
            </a:xfrm>
            <a:custGeom>
              <a:avLst/>
              <a:gdLst>
                <a:gd name="T0" fmla="*/ 510 w 510"/>
                <a:gd name="T1" fmla="*/ 0 h 535"/>
                <a:gd name="T2" fmla="*/ 0 w 510"/>
                <a:gd name="T3" fmla="*/ 535 h 535"/>
                <a:gd name="T4" fmla="*/ 0 60000 65536"/>
                <a:gd name="T5" fmla="*/ 0 60000 65536"/>
              </a:gdLst>
              <a:ahLst/>
              <a:cxnLst>
                <a:cxn ang="T4">
                  <a:pos x="T0" y="T1"/>
                </a:cxn>
                <a:cxn ang="T5">
                  <a:pos x="T2" y="T3"/>
                </a:cxn>
              </a:cxnLst>
              <a:rect l="0" t="0" r="r" b="b"/>
              <a:pathLst>
                <a:path w="510" h="535">
                  <a:moveTo>
                    <a:pt x="510" y="0"/>
                  </a:moveTo>
                  <a:lnTo>
                    <a:pt x="0" y="535"/>
                  </a:lnTo>
                </a:path>
              </a:pathLst>
            </a:custGeom>
            <a:noFill/>
            <a:ln w="9525">
              <a:solidFill>
                <a:schemeClr val="tx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522" name="AutoShape 10">
              <a:extLst>
                <a:ext uri="{FF2B5EF4-FFF2-40B4-BE49-F238E27FC236}">
                  <a16:creationId xmlns:a16="http://schemas.microsoft.com/office/drawing/2014/main" id="{9ECB3C73-26D3-7A19-3C37-6DC7990D2EFA}"/>
                </a:ext>
              </a:extLst>
            </p:cNvPr>
            <p:cNvSpPr>
              <a:spLocks noChangeArrowheads="1"/>
            </p:cNvSpPr>
            <p:nvPr/>
          </p:nvSpPr>
          <p:spPr bwMode="auto">
            <a:xfrm>
              <a:off x="3264" y="2880"/>
              <a:ext cx="96" cy="96"/>
            </a:xfrm>
            <a:prstGeom prst="octagon">
              <a:avLst>
                <a:gd name="adj" fmla="val 29287"/>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64523" name="AutoShape 11">
              <a:extLst>
                <a:ext uri="{FF2B5EF4-FFF2-40B4-BE49-F238E27FC236}">
                  <a16:creationId xmlns:a16="http://schemas.microsoft.com/office/drawing/2014/main" id="{DBA923AD-C34F-2ED7-7B6B-3E2948CE58F3}"/>
                </a:ext>
              </a:extLst>
            </p:cNvPr>
            <p:cNvSpPr>
              <a:spLocks noChangeArrowheads="1"/>
            </p:cNvSpPr>
            <p:nvPr/>
          </p:nvSpPr>
          <p:spPr bwMode="auto">
            <a:xfrm>
              <a:off x="3408" y="2880"/>
              <a:ext cx="96" cy="96"/>
            </a:xfrm>
            <a:prstGeom prst="octagon">
              <a:avLst>
                <a:gd name="adj" fmla="val 29287"/>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64524" name="AutoShape 12">
              <a:extLst>
                <a:ext uri="{FF2B5EF4-FFF2-40B4-BE49-F238E27FC236}">
                  <a16:creationId xmlns:a16="http://schemas.microsoft.com/office/drawing/2014/main" id="{78D87E30-A7C5-83F2-C834-5202F3ADAF1A}"/>
                </a:ext>
              </a:extLst>
            </p:cNvPr>
            <p:cNvSpPr>
              <a:spLocks noChangeArrowheads="1"/>
            </p:cNvSpPr>
            <p:nvPr/>
          </p:nvSpPr>
          <p:spPr bwMode="auto">
            <a:xfrm>
              <a:off x="3360" y="2736"/>
              <a:ext cx="96" cy="96"/>
            </a:xfrm>
            <a:prstGeom prst="octagon">
              <a:avLst>
                <a:gd name="adj" fmla="val 29287"/>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64525" name="AutoShape 13">
              <a:extLst>
                <a:ext uri="{FF2B5EF4-FFF2-40B4-BE49-F238E27FC236}">
                  <a16:creationId xmlns:a16="http://schemas.microsoft.com/office/drawing/2014/main" id="{70FBCD30-8176-DED8-81AA-EEA50977F387}"/>
                </a:ext>
              </a:extLst>
            </p:cNvPr>
            <p:cNvSpPr>
              <a:spLocks noChangeArrowheads="1"/>
            </p:cNvSpPr>
            <p:nvPr/>
          </p:nvSpPr>
          <p:spPr bwMode="auto">
            <a:xfrm>
              <a:off x="3360" y="3024"/>
              <a:ext cx="96" cy="96"/>
            </a:xfrm>
            <a:prstGeom prst="octagon">
              <a:avLst>
                <a:gd name="adj" fmla="val 29287"/>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64526" name="AutoShape 14">
              <a:extLst>
                <a:ext uri="{FF2B5EF4-FFF2-40B4-BE49-F238E27FC236}">
                  <a16:creationId xmlns:a16="http://schemas.microsoft.com/office/drawing/2014/main" id="{2E78C372-097E-234D-B365-D4041E5E6FEF}"/>
                </a:ext>
              </a:extLst>
            </p:cNvPr>
            <p:cNvSpPr>
              <a:spLocks noChangeArrowheads="1"/>
            </p:cNvSpPr>
            <p:nvPr/>
          </p:nvSpPr>
          <p:spPr bwMode="auto">
            <a:xfrm>
              <a:off x="3600" y="2880"/>
              <a:ext cx="96" cy="96"/>
            </a:xfrm>
            <a:prstGeom prst="octagon">
              <a:avLst>
                <a:gd name="adj" fmla="val 29287"/>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64527" name="AutoShape 15">
              <a:extLst>
                <a:ext uri="{FF2B5EF4-FFF2-40B4-BE49-F238E27FC236}">
                  <a16:creationId xmlns:a16="http://schemas.microsoft.com/office/drawing/2014/main" id="{6E04916C-9282-67C5-9356-60E9BF75E762}"/>
                </a:ext>
              </a:extLst>
            </p:cNvPr>
            <p:cNvSpPr>
              <a:spLocks noChangeArrowheads="1"/>
            </p:cNvSpPr>
            <p:nvPr/>
          </p:nvSpPr>
          <p:spPr bwMode="auto">
            <a:xfrm>
              <a:off x="3504" y="2784"/>
              <a:ext cx="96" cy="96"/>
            </a:xfrm>
            <a:prstGeom prst="octagon">
              <a:avLst>
                <a:gd name="adj" fmla="val 29287"/>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64528" name="AutoShape 16">
              <a:extLst>
                <a:ext uri="{FF2B5EF4-FFF2-40B4-BE49-F238E27FC236}">
                  <a16:creationId xmlns:a16="http://schemas.microsoft.com/office/drawing/2014/main" id="{F6044D6A-7D47-EF3B-A1DE-FC122EABE648}"/>
                </a:ext>
              </a:extLst>
            </p:cNvPr>
            <p:cNvSpPr>
              <a:spLocks noChangeArrowheads="1"/>
            </p:cNvSpPr>
            <p:nvPr/>
          </p:nvSpPr>
          <p:spPr bwMode="auto">
            <a:xfrm>
              <a:off x="3168" y="2736"/>
              <a:ext cx="96" cy="96"/>
            </a:xfrm>
            <a:prstGeom prst="octagon">
              <a:avLst>
                <a:gd name="adj" fmla="val 29287"/>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64529" name="AutoShape 17">
              <a:extLst>
                <a:ext uri="{FF2B5EF4-FFF2-40B4-BE49-F238E27FC236}">
                  <a16:creationId xmlns:a16="http://schemas.microsoft.com/office/drawing/2014/main" id="{9CC967F3-B568-54D6-F52E-71F8668464AD}"/>
                </a:ext>
              </a:extLst>
            </p:cNvPr>
            <p:cNvSpPr>
              <a:spLocks noChangeArrowheads="1"/>
            </p:cNvSpPr>
            <p:nvPr/>
          </p:nvSpPr>
          <p:spPr bwMode="auto">
            <a:xfrm>
              <a:off x="3504" y="2976"/>
              <a:ext cx="96" cy="96"/>
            </a:xfrm>
            <a:prstGeom prst="octagon">
              <a:avLst>
                <a:gd name="adj" fmla="val 29287"/>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64530" name="AutoShape 18">
              <a:extLst>
                <a:ext uri="{FF2B5EF4-FFF2-40B4-BE49-F238E27FC236}">
                  <a16:creationId xmlns:a16="http://schemas.microsoft.com/office/drawing/2014/main" id="{5AE2B59E-CF9D-A1F1-AD60-0E9700C8D611}"/>
                </a:ext>
              </a:extLst>
            </p:cNvPr>
            <p:cNvSpPr>
              <a:spLocks noChangeArrowheads="1"/>
            </p:cNvSpPr>
            <p:nvPr/>
          </p:nvSpPr>
          <p:spPr bwMode="auto">
            <a:xfrm>
              <a:off x="3168" y="2976"/>
              <a:ext cx="96" cy="96"/>
            </a:xfrm>
            <a:prstGeom prst="octagon">
              <a:avLst>
                <a:gd name="adj" fmla="val 29287"/>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64531" name="AutoShape 19">
              <a:extLst>
                <a:ext uri="{FF2B5EF4-FFF2-40B4-BE49-F238E27FC236}">
                  <a16:creationId xmlns:a16="http://schemas.microsoft.com/office/drawing/2014/main" id="{92B5E26D-F7FE-6CF0-9E1D-56CCFDA3C547}"/>
                </a:ext>
              </a:extLst>
            </p:cNvPr>
            <p:cNvSpPr>
              <a:spLocks noChangeArrowheads="1"/>
            </p:cNvSpPr>
            <p:nvPr/>
          </p:nvSpPr>
          <p:spPr bwMode="auto">
            <a:xfrm>
              <a:off x="2160" y="3264"/>
              <a:ext cx="96" cy="96"/>
            </a:xfrm>
            <a:prstGeom prst="octagon">
              <a:avLst>
                <a:gd name="adj" fmla="val 29287"/>
              </a:avLst>
            </a:prstGeom>
            <a:solidFill>
              <a:srgbClr val="FF0066"/>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64532" name="AutoShape 20">
              <a:extLst>
                <a:ext uri="{FF2B5EF4-FFF2-40B4-BE49-F238E27FC236}">
                  <a16:creationId xmlns:a16="http://schemas.microsoft.com/office/drawing/2014/main" id="{9FEAAFEC-1B0D-13E6-3841-26B2A85337C5}"/>
                </a:ext>
              </a:extLst>
            </p:cNvPr>
            <p:cNvSpPr>
              <a:spLocks noChangeArrowheads="1"/>
            </p:cNvSpPr>
            <p:nvPr/>
          </p:nvSpPr>
          <p:spPr bwMode="auto">
            <a:xfrm>
              <a:off x="2304" y="3312"/>
              <a:ext cx="96" cy="96"/>
            </a:xfrm>
            <a:prstGeom prst="octagon">
              <a:avLst>
                <a:gd name="adj" fmla="val 29287"/>
              </a:avLst>
            </a:prstGeom>
            <a:solidFill>
              <a:srgbClr val="FF0066"/>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64533" name="AutoShape 21">
              <a:extLst>
                <a:ext uri="{FF2B5EF4-FFF2-40B4-BE49-F238E27FC236}">
                  <a16:creationId xmlns:a16="http://schemas.microsoft.com/office/drawing/2014/main" id="{23919C1C-A90B-D162-AA12-A9B97471BD45}"/>
                </a:ext>
              </a:extLst>
            </p:cNvPr>
            <p:cNvSpPr>
              <a:spLocks noChangeArrowheads="1"/>
            </p:cNvSpPr>
            <p:nvPr/>
          </p:nvSpPr>
          <p:spPr bwMode="auto">
            <a:xfrm>
              <a:off x="2304" y="3456"/>
              <a:ext cx="96" cy="96"/>
            </a:xfrm>
            <a:prstGeom prst="octagon">
              <a:avLst>
                <a:gd name="adj" fmla="val 29287"/>
              </a:avLst>
            </a:prstGeom>
            <a:solidFill>
              <a:srgbClr val="FF0066"/>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64534" name="AutoShape 22">
              <a:extLst>
                <a:ext uri="{FF2B5EF4-FFF2-40B4-BE49-F238E27FC236}">
                  <a16:creationId xmlns:a16="http://schemas.microsoft.com/office/drawing/2014/main" id="{7993799A-3BF4-AE60-863D-44A2F0102570}"/>
                </a:ext>
              </a:extLst>
            </p:cNvPr>
            <p:cNvSpPr>
              <a:spLocks noChangeArrowheads="1"/>
            </p:cNvSpPr>
            <p:nvPr/>
          </p:nvSpPr>
          <p:spPr bwMode="auto">
            <a:xfrm>
              <a:off x="2448" y="3312"/>
              <a:ext cx="96" cy="96"/>
            </a:xfrm>
            <a:prstGeom prst="octagon">
              <a:avLst>
                <a:gd name="adj" fmla="val 29287"/>
              </a:avLst>
            </a:prstGeom>
            <a:solidFill>
              <a:srgbClr val="FF0066"/>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64535" name="AutoShape 23">
              <a:extLst>
                <a:ext uri="{FF2B5EF4-FFF2-40B4-BE49-F238E27FC236}">
                  <a16:creationId xmlns:a16="http://schemas.microsoft.com/office/drawing/2014/main" id="{C2BA3564-D047-0028-AD5D-9424799EC035}"/>
                </a:ext>
              </a:extLst>
            </p:cNvPr>
            <p:cNvSpPr>
              <a:spLocks noChangeArrowheads="1"/>
            </p:cNvSpPr>
            <p:nvPr/>
          </p:nvSpPr>
          <p:spPr bwMode="auto">
            <a:xfrm>
              <a:off x="2352" y="3168"/>
              <a:ext cx="96" cy="96"/>
            </a:xfrm>
            <a:prstGeom prst="octagon">
              <a:avLst>
                <a:gd name="adj" fmla="val 29287"/>
              </a:avLst>
            </a:prstGeom>
            <a:solidFill>
              <a:srgbClr val="FF0066"/>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64536" name="AutoShape 24">
              <a:extLst>
                <a:ext uri="{FF2B5EF4-FFF2-40B4-BE49-F238E27FC236}">
                  <a16:creationId xmlns:a16="http://schemas.microsoft.com/office/drawing/2014/main" id="{537B5889-CDA4-5DFA-B7CB-29E8DF6BA9EB}"/>
                </a:ext>
              </a:extLst>
            </p:cNvPr>
            <p:cNvSpPr>
              <a:spLocks noChangeArrowheads="1"/>
            </p:cNvSpPr>
            <p:nvPr/>
          </p:nvSpPr>
          <p:spPr bwMode="auto">
            <a:xfrm>
              <a:off x="2448" y="3456"/>
              <a:ext cx="96" cy="96"/>
            </a:xfrm>
            <a:prstGeom prst="octagon">
              <a:avLst>
                <a:gd name="adj" fmla="val 29287"/>
              </a:avLst>
            </a:prstGeom>
            <a:solidFill>
              <a:srgbClr val="FF0066"/>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64537" name="AutoShape 25">
              <a:extLst>
                <a:ext uri="{FF2B5EF4-FFF2-40B4-BE49-F238E27FC236}">
                  <a16:creationId xmlns:a16="http://schemas.microsoft.com/office/drawing/2014/main" id="{EB4EA51E-62ED-66BD-54A6-34800A06D365}"/>
                </a:ext>
              </a:extLst>
            </p:cNvPr>
            <p:cNvSpPr>
              <a:spLocks noChangeArrowheads="1"/>
            </p:cNvSpPr>
            <p:nvPr/>
          </p:nvSpPr>
          <p:spPr bwMode="auto">
            <a:xfrm>
              <a:off x="2160" y="3408"/>
              <a:ext cx="96" cy="96"/>
            </a:xfrm>
            <a:prstGeom prst="octagon">
              <a:avLst>
                <a:gd name="adj" fmla="val 29287"/>
              </a:avLst>
            </a:prstGeom>
            <a:solidFill>
              <a:srgbClr val="FF0066"/>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64538" name="AutoShape 26">
              <a:extLst>
                <a:ext uri="{FF2B5EF4-FFF2-40B4-BE49-F238E27FC236}">
                  <a16:creationId xmlns:a16="http://schemas.microsoft.com/office/drawing/2014/main" id="{4FE757A6-8019-E907-ACCE-551CF05086DE}"/>
                </a:ext>
              </a:extLst>
            </p:cNvPr>
            <p:cNvSpPr>
              <a:spLocks noChangeArrowheads="1"/>
            </p:cNvSpPr>
            <p:nvPr/>
          </p:nvSpPr>
          <p:spPr bwMode="auto">
            <a:xfrm>
              <a:off x="3504" y="3552"/>
              <a:ext cx="96" cy="96"/>
            </a:xfrm>
            <a:prstGeom prst="octagon">
              <a:avLst>
                <a:gd name="adj" fmla="val 29287"/>
              </a:avLst>
            </a:prstGeom>
            <a:solidFill>
              <a:schemeClr val="accent2"/>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64539" name="AutoShape 27">
              <a:extLst>
                <a:ext uri="{FF2B5EF4-FFF2-40B4-BE49-F238E27FC236}">
                  <a16:creationId xmlns:a16="http://schemas.microsoft.com/office/drawing/2014/main" id="{A02831CA-20B9-CFCB-569C-55D849B683D2}"/>
                </a:ext>
              </a:extLst>
            </p:cNvPr>
            <p:cNvSpPr>
              <a:spLocks noChangeArrowheads="1"/>
            </p:cNvSpPr>
            <p:nvPr/>
          </p:nvSpPr>
          <p:spPr bwMode="auto">
            <a:xfrm>
              <a:off x="3792" y="3600"/>
              <a:ext cx="96" cy="96"/>
            </a:xfrm>
            <a:prstGeom prst="octagon">
              <a:avLst>
                <a:gd name="adj" fmla="val 29287"/>
              </a:avLst>
            </a:prstGeom>
            <a:solidFill>
              <a:schemeClr val="accent2"/>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64540" name="AutoShape 28">
              <a:extLst>
                <a:ext uri="{FF2B5EF4-FFF2-40B4-BE49-F238E27FC236}">
                  <a16:creationId xmlns:a16="http://schemas.microsoft.com/office/drawing/2014/main" id="{A01FB10F-E4D5-0537-3601-1605D055D793}"/>
                </a:ext>
              </a:extLst>
            </p:cNvPr>
            <p:cNvSpPr>
              <a:spLocks noChangeArrowheads="1"/>
            </p:cNvSpPr>
            <p:nvPr/>
          </p:nvSpPr>
          <p:spPr bwMode="auto">
            <a:xfrm>
              <a:off x="3648" y="3696"/>
              <a:ext cx="96" cy="96"/>
            </a:xfrm>
            <a:prstGeom prst="octagon">
              <a:avLst>
                <a:gd name="adj" fmla="val 29287"/>
              </a:avLst>
            </a:prstGeom>
            <a:solidFill>
              <a:schemeClr val="accent2"/>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64541" name="AutoShape 29">
              <a:extLst>
                <a:ext uri="{FF2B5EF4-FFF2-40B4-BE49-F238E27FC236}">
                  <a16:creationId xmlns:a16="http://schemas.microsoft.com/office/drawing/2014/main" id="{64437824-7B45-F3B6-5EE3-B63EE360819C}"/>
                </a:ext>
              </a:extLst>
            </p:cNvPr>
            <p:cNvSpPr>
              <a:spLocks noChangeArrowheads="1"/>
            </p:cNvSpPr>
            <p:nvPr/>
          </p:nvSpPr>
          <p:spPr bwMode="auto">
            <a:xfrm>
              <a:off x="3504" y="3792"/>
              <a:ext cx="96" cy="96"/>
            </a:xfrm>
            <a:prstGeom prst="octagon">
              <a:avLst>
                <a:gd name="adj" fmla="val 29287"/>
              </a:avLst>
            </a:prstGeom>
            <a:solidFill>
              <a:schemeClr val="accent2"/>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64542" name="AutoShape 30">
              <a:extLst>
                <a:ext uri="{FF2B5EF4-FFF2-40B4-BE49-F238E27FC236}">
                  <a16:creationId xmlns:a16="http://schemas.microsoft.com/office/drawing/2014/main" id="{C2D93834-4DFC-AD9A-B2FB-32712E45B35E}"/>
                </a:ext>
              </a:extLst>
            </p:cNvPr>
            <p:cNvSpPr>
              <a:spLocks noChangeArrowheads="1"/>
            </p:cNvSpPr>
            <p:nvPr/>
          </p:nvSpPr>
          <p:spPr bwMode="auto">
            <a:xfrm>
              <a:off x="3696" y="3792"/>
              <a:ext cx="96" cy="96"/>
            </a:xfrm>
            <a:prstGeom prst="octagon">
              <a:avLst>
                <a:gd name="adj" fmla="val 29287"/>
              </a:avLst>
            </a:prstGeom>
            <a:solidFill>
              <a:schemeClr val="accent2"/>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64543" name="AutoShape 31">
              <a:extLst>
                <a:ext uri="{FF2B5EF4-FFF2-40B4-BE49-F238E27FC236}">
                  <a16:creationId xmlns:a16="http://schemas.microsoft.com/office/drawing/2014/main" id="{3E573E98-BBFD-D2F9-B64F-A3BACEC11373}"/>
                </a:ext>
              </a:extLst>
            </p:cNvPr>
            <p:cNvSpPr>
              <a:spLocks noChangeArrowheads="1"/>
            </p:cNvSpPr>
            <p:nvPr/>
          </p:nvSpPr>
          <p:spPr bwMode="auto">
            <a:xfrm flipV="1">
              <a:off x="3504" y="3648"/>
              <a:ext cx="96" cy="96"/>
            </a:xfrm>
            <a:prstGeom prst="octagon">
              <a:avLst>
                <a:gd name="adj" fmla="val 29287"/>
              </a:avLst>
            </a:prstGeom>
            <a:solidFill>
              <a:schemeClr val="accent2"/>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64544" name="AutoShape 32">
              <a:extLst>
                <a:ext uri="{FF2B5EF4-FFF2-40B4-BE49-F238E27FC236}">
                  <a16:creationId xmlns:a16="http://schemas.microsoft.com/office/drawing/2014/main" id="{56A85EE2-95AC-1300-8E86-3803CEBE037C}"/>
                </a:ext>
              </a:extLst>
            </p:cNvPr>
            <p:cNvSpPr>
              <a:spLocks noChangeArrowheads="1"/>
            </p:cNvSpPr>
            <p:nvPr/>
          </p:nvSpPr>
          <p:spPr bwMode="auto">
            <a:xfrm>
              <a:off x="3696" y="3504"/>
              <a:ext cx="96" cy="96"/>
            </a:xfrm>
            <a:prstGeom prst="octagon">
              <a:avLst>
                <a:gd name="adj" fmla="val 29287"/>
              </a:avLst>
            </a:prstGeom>
            <a:solidFill>
              <a:schemeClr val="accent2"/>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gr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a:extLst>
              <a:ext uri="{FF2B5EF4-FFF2-40B4-BE49-F238E27FC236}">
                <a16:creationId xmlns:a16="http://schemas.microsoft.com/office/drawing/2014/main" id="{5AA78380-7AA0-7C2A-EA67-D377EEBD38C9}"/>
              </a:ext>
            </a:extLst>
          </p:cNvPr>
          <p:cNvSpPr>
            <a:spLocks noGrp="1" noChangeArrowheads="1"/>
          </p:cNvSpPr>
          <p:nvPr>
            <p:ph type="title"/>
          </p:nvPr>
        </p:nvSpPr>
        <p:spPr/>
        <p:txBody>
          <a:bodyPr/>
          <a:lstStyle/>
          <a:p>
            <a:pPr eaLnBrk="1" hangingPunct="1"/>
            <a:r>
              <a:rPr lang="en-US" altLang="en-US"/>
              <a:t>Clustering: Application 1</a:t>
            </a:r>
          </a:p>
        </p:txBody>
      </p:sp>
      <p:sp>
        <p:nvSpPr>
          <p:cNvPr id="66563" name="Rectangle 3">
            <a:extLst>
              <a:ext uri="{FF2B5EF4-FFF2-40B4-BE49-F238E27FC236}">
                <a16:creationId xmlns:a16="http://schemas.microsoft.com/office/drawing/2014/main" id="{783B2451-E21F-536F-75D9-AF2B697C89E6}"/>
              </a:ext>
            </a:extLst>
          </p:cNvPr>
          <p:cNvSpPr>
            <a:spLocks noGrp="1" noChangeArrowheads="1"/>
          </p:cNvSpPr>
          <p:nvPr>
            <p:ph type="body" idx="1"/>
          </p:nvPr>
        </p:nvSpPr>
        <p:spPr>
          <a:xfrm>
            <a:off x="2255839" y="2078038"/>
            <a:ext cx="8129587" cy="3313112"/>
          </a:xfrm>
        </p:spPr>
        <p:txBody>
          <a:bodyPr/>
          <a:lstStyle/>
          <a:p>
            <a:pPr eaLnBrk="1" hangingPunct="1">
              <a:lnSpc>
                <a:spcPct val="90000"/>
              </a:lnSpc>
            </a:pPr>
            <a:r>
              <a:rPr lang="en-US" altLang="en-US" sz="2400"/>
              <a:t>Market Segmentation:</a:t>
            </a:r>
          </a:p>
          <a:p>
            <a:pPr lvl="1" eaLnBrk="1" hangingPunct="1">
              <a:lnSpc>
                <a:spcPct val="90000"/>
              </a:lnSpc>
            </a:pPr>
            <a:r>
              <a:rPr lang="en-US" altLang="en-US" sz="2000"/>
              <a:t>Goal: subdivide a market into distinct subsets of customers where any subset may conceivably be selected as a market target to be reached with a distinct marketing mix.</a:t>
            </a:r>
          </a:p>
          <a:p>
            <a:pPr lvl="1" eaLnBrk="1" hangingPunct="1">
              <a:lnSpc>
                <a:spcPct val="90000"/>
              </a:lnSpc>
            </a:pPr>
            <a:r>
              <a:rPr lang="en-US" altLang="en-US" sz="2000"/>
              <a:t>Approach: </a:t>
            </a:r>
          </a:p>
          <a:p>
            <a:pPr lvl="2" eaLnBrk="1" hangingPunct="1">
              <a:lnSpc>
                <a:spcPct val="90000"/>
              </a:lnSpc>
            </a:pPr>
            <a:r>
              <a:rPr lang="en-US" altLang="en-US" sz="1800"/>
              <a:t>Collect different attributes of customers based on their geographical and lifestyle related information.</a:t>
            </a:r>
          </a:p>
          <a:p>
            <a:pPr lvl="2" eaLnBrk="1" hangingPunct="1">
              <a:lnSpc>
                <a:spcPct val="90000"/>
              </a:lnSpc>
            </a:pPr>
            <a:r>
              <a:rPr lang="en-US" altLang="en-US" sz="1800"/>
              <a:t>Find clusters of similar customers.</a:t>
            </a:r>
          </a:p>
          <a:p>
            <a:pPr lvl="2" eaLnBrk="1" hangingPunct="1">
              <a:lnSpc>
                <a:spcPct val="90000"/>
              </a:lnSpc>
            </a:pPr>
            <a:r>
              <a:rPr lang="en-US" altLang="en-US" sz="1800"/>
              <a:t>Measure the clustering quality by observing buying patterns of customers in same cluster vs. those from different clusters. </a:t>
            </a:r>
            <a:endParaRPr lang="en-US" altLang="en-US"/>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a:extLst>
              <a:ext uri="{FF2B5EF4-FFF2-40B4-BE49-F238E27FC236}">
                <a16:creationId xmlns:a16="http://schemas.microsoft.com/office/drawing/2014/main" id="{8DD4D6B8-72EC-75C7-9344-61238180B809}"/>
              </a:ext>
            </a:extLst>
          </p:cNvPr>
          <p:cNvSpPr>
            <a:spLocks noGrp="1" noChangeArrowheads="1"/>
          </p:cNvSpPr>
          <p:nvPr>
            <p:ph type="title"/>
          </p:nvPr>
        </p:nvSpPr>
        <p:spPr/>
        <p:txBody>
          <a:bodyPr/>
          <a:lstStyle/>
          <a:p>
            <a:pPr eaLnBrk="1" hangingPunct="1"/>
            <a:r>
              <a:rPr lang="en-US" altLang="en-US"/>
              <a:t>Clustering: Application 2</a:t>
            </a:r>
          </a:p>
        </p:txBody>
      </p:sp>
      <p:sp>
        <p:nvSpPr>
          <p:cNvPr id="68611" name="Rectangle 3">
            <a:extLst>
              <a:ext uri="{FF2B5EF4-FFF2-40B4-BE49-F238E27FC236}">
                <a16:creationId xmlns:a16="http://schemas.microsoft.com/office/drawing/2014/main" id="{B05DCEF3-4999-EAC1-A39D-4A6FA4B9AD5B}"/>
              </a:ext>
            </a:extLst>
          </p:cNvPr>
          <p:cNvSpPr>
            <a:spLocks noGrp="1" noChangeArrowheads="1"/>
          </p:cNvSpPr>
          <p:nvPr>
            <p:ph type="body" idx="1"/>
          </p:nvPr>
        </p:nvSpPr>
        <p:spPr/>
        <p:txBody>
          <a:bodyPr/>
          <a:lstStyle/>
          <a:p>
            <a:pPr eaLnBrk="1" hangingPunct="1"/>
            <a:r>
              <a:rPr lang="en-US" altLang="en-US"/>
              <a:t>Document Clustering:</a:t>
            </a:r>
          </a:p>
          <a:p>
            <a:pPr lvl="1" eaLnBrk="1" hangingPunct="1"/>
            <a:r>
              <a:rPr lang="en-US" altLang="en-US"/>
              <a:t>Goal: To find groups of documents that are similar to each other based on the important terms appearing in them.</a:t>
            </a:r>
          </a:p>
          <a:p>
            <a:pPr lvl="1" eaLnBrk="1" hangingPunct="1"/>
            <a:r>
              <a:rPr lang="en-US" altLang="en-US"/>
              <a:t>Approach: To identify frequently occurring terms in each document. Form a similarity measure based on the frequencies of different terms. Use it to cluster.</a:t>
            </a:r>
          </a:p>
          <a:p>
            <a:pPr lvl="1" eaLnBrk="1" hangingPunct="1"/>
            <a:r>
              <a:rPr lang="en-US" altLang="en-US"/>
              <a:t>Gain: Information Retrieval can utilize the clusters to relate a new document or search term to clustered documents.</a:t>
            </a:r>
            <a:endParaRPr lang="en-US" altLang="en-US" sz="280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a:extLst>
              <a:ext uri="{FF2B5EF4-FFF2-40B4-BE49-F238E27FC236}">
                <a16:creationId xmlns:a16="http://schemas.microsoft.com/office/drawing/2014/main" id="{5450057D-2D12-6722-876F-3B4FF2A39A6B}"/>
              </a:ext>
            </a:extLst>
          </p:cNvPr>
          <p:cNvSpPr>
            <a:spLocks noGrp="1" noChangeArrowheads="1"/>
          </p:cNvSpPr>
          <p:nvPr>
            <p:ph type="title"/>
          </p:nvPr>
        </p:nvSpPr>
        <p:spPr/>
        <p:txBody>
          <a:bodyPr/>
          <a:lstStyle/>
          <a:p>
            <a:pPr eaLnBrk="1" hangingPunct="1"/>
            <a:r>
              <a:rPr lang="en-US" altLang="en-US"/>
              <a:t>Illustrating Document Clustering</a:t>
            </a:r>
          </a:p>
        </p:txBody>
      </p:sp>
      <p:sp>
        <p:nvSpPr>
          <p:cNvPr id="70659" name="Rectangle 3">
            <a:extLst>
              <a:ext uri="{FF2B5EF4-FFF2-40B4-BE49-F238E27FC236}">
                <a16:creationId xmlns:a16="http://schemas.microsoft.com/office/drawing/2014/main" id="{62729999-F37B-6509-E216-BFDAB1261C1C}"/>
              </a:ext>
            </a:extLst>
          </p:cNvPr>
          <p:cNvSpPr>
            <a:spLocks noGrp="1" noChangeArrowheads="1"/>
          </p:cNvSpPr>
          <p:nvPr>
            <p:ph type="body" idx="1"/>
          </p:nvPr>
        </p:nvSpPr>
        <p:spPr>
          <a:xfrm>
            <a:off x="1905000" y="1219200"/>
            <a:ext cx="8178800" cy="1295400"/>
          </a:xfrm>
        </p:spPr>
        <p:txBody>
          <a:bodyPr/>
          <a:lstStyle/>
          <a:p>
            <a:pPr eaLnBrk="1" hangingPunct="1"/>
            <a:r>
              <a:rPr lang="en-US" altLang="en-US" sz="2400"/>
              <a:t>Clustering Points: 3204 Articles of Los Angeles Times.</a:t>
            </a:r>
          </a:p>
          <a:p>
            <a:pPr eaLnBrk="1" hangingPunct="1"/>
            <a:r>
              <a:rPr lang="en-US" altLang="en-US" sz="2400"/>
              <a:t>Similarity Measure: How many words are common in these documents (after some word filtering).</a:t>
            </a:r>
            <a:endParaRPr lang="en-US" altLang="en-US" sz="2000"/>
          </a:p>
        </p:txBody>
      </p:sp>
      <p:graphicFrame>
        <p:nvGraphicFramePr>
          <p:cNvPr id="70660" name="Object 4">
            <a:extLst>
              <a:ext uri="{FF2B5EF4-FFF2-40B4-BE49-F238E27FC236}">
                <a16:creationId xmlns:a16="http://schemas.microsoft.com/office/drawing/2014/main" id="{5AA281A5-BCC2-EC21-3CBF-C06EC7F39815}"/>
              </a:ext>
            </a:extLst>
          </p:cNvPr>
          <p:cNvGraphicFramePr>
            <a:graphicFrameLocks noChangeAspect="1"/>
          </p:cNvGraphicFramePr>
          <p:nvPr/>
        </p:nvGraphicFramePr>
        <p:xfrm>
          <a:off x="3581401" y="2743201"/>
          <a:ext cx="4424363" cy="3675063"/>
        </p:xfrm>
        <a:graphic>
          <a:graphicData uri="http://schemas.openxmlformats.org/presentationml/2006/ole">
            <mc:AlternateContent xmlns:mc="http://schemas.openxmlformats.org/markup-compatibility/2006">
              <mc:Choice xmlns:v="urn:schemas-microsoft-com:vml" Requires="v">
                <p:oleObj name="Document" r:id="rId3" imgW="6108192" imgH="5064252" progId="Word.Document.8">
                  <p:embed/>
                </p:oleObj>
              </mc:Choice>
              <mc:Fallback>
                <p:oleObj name="Document" r:id="rId3" imgW="6108192" imgH="5064252" progId="Word.Document.8">
                  <p:embed/>
                  <p:pic>
                    <p:nvPicPr>
                      <p:cNvPr id="70660" name="Object 4">
                        <a:extLst>
                          <a:ext uri="{FF2B5EF4-FFF2-40B4-BE49-F238E27FC236}">
                            <a16:creationId xmlns:a16="http://schemas.microsoft.com/office/drawing/2014/main" id="{5AA281A5-BCC2-EC21-3CBF-C06EC7F3981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81401" y="2743201"/>
                        <a:ext cx="4424363" cy="36750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a:extLst>
              <a:ext uri="{FF2B5EF4-FFF2-40B4-BE49-F238E27FC236}">
                <a16:creationId xmlns:a16="http://schemas.microsoft.com/office/drawing/2014/main" id="{C8496494-FF7C-2369-1E91-EEB9990F8B8B}"/>
              </a:ext>
            </a:extLst>
          </p:cNvPr>
          <p:cNvSpPr>
            <a:spLocks noGrp="1" noChangeArrowheads="1"/>
          </p:cNvSpPr>
          <p:nvPr>
            <p:ph type="title"/>
          </p:nvPr>
        </p:nvSpPr>
        <p:spPr>
          <a:xfrm>
            <a:off x="2590800" y="609600"/>
            <a:ext cx="7793038" cy="922338"/>
          </a:xfrm>
        </p:spPr>
        <p:txBody>
          <a:bodyPr>
            <a:normAutofit fontScale="90000"/>
          </a:bodyPr>
          <a:lstStyle/>
          <a:p>
            <a:pPr eaLnBrk="1" hangingPunct="1"/>
            <a:r>
              <a:rPr lang="en-US" altLang="en-US"/>
              <a:t>Association Rule Discovery: Definition</a:t>
            </a:r>
          </a:p>
        </p:txBody>
      </p:sp>
      <p:sp>
        <p:nvSpPr>
          <p:cNvPr id="72707" name="Rectangle 3">
            <a:extLst>
              <a:ext uri="{FF2B5EF4-FFF2-40B4-BE49-F238E27FC236}">
                <a16:creationId xmlns:a16="http://schemas.microsoft.com/office/drawing/2014/main" id="{57871270-1F78-21A5-AE24-B32709D4BEAC}"/>
              </a:ext>
            </a:extLst>
          </p:cNvPr>
          <p:cNvSpPr>
            <a:spLocks noGrp="1" noChangeArrowheads="1"/>
          </p:cNvSpPr>
          <p:nvPr>
            <p:ph type="body" idx="1"/>
          </p:nvPr>
        </p:nvSpPr>
        <p:spPr/>
        <p:txBody>
          <a:bodyPr/>
          <a:lstStyle/>
          <a:p>
            <a:pPr marL="292100" indent="-292100"/>
            <a:r>
              <a:rPr lang="en-US" altLang="en-US" sz="2400"/>
              <a:t>Given a set of records each of which contain some number of items from a given collection;</a:t>
            </a:r>
          </a:p>
          <a:p>
            <a:pPr marL="800100" lvl="1" indent="-342900"/>
            <a:r>
              <a:rPr lang="en-US" altLang="en-US" sz="2000"/>
              <a:t>Produce dependency rules which will predict occurrence of an item based on occurrences of other items.</a:t>
            </a:r>
            <a:endParaRPr lang="en-US" altLang="en-US"/>
          </a:p>
        </p:txBody>
      </p:sp>
      <p:graphicFrame>
        <p:nvGraphicFramePr>
          <p:cNvPr id="72708" name="Object 4">
            <a:extLst>
              <a:ext uri="{FF2B5EF4-FFF2-40B4-BE49-F238E27FC236}">
                <a16:creationId xmlns:a16="http://schemas.microsoft.com/office/drawing/2014/main" id="{C671A902-5670-7131-6BF2-BB4A5CDCA7FB}"/>
              </a:ext>
            </a:extLst>
          </p:cNvPr>
          <p:cNvGraphicFramePr>
            <a:graphicFrameLocks noChangeAspect="1"/>
          </p:cNvGraphicFramePr>
          <p:nvPr/>
        </p:nvGraphicFramePr>
        <p:xfrm>
          <a:off x="1905001" y="3886200"/>
          <a:ext cx="4181475" cy="2152650"/>
        </p:xfrm>
        <a:graphic>
          <a:graphicData uri="http://schemas.openxmlformats.org/presentationml/2006/ole">
            <mc:AlternateContent xmlns:mc="http://schemas.openxmlformats.org/markup-compatibility/2006">
              <mc:Choice xmlns:v="urn:schemas-microsoft-com:vml" Requires="v">
                <p:oleObj name="Document" r:id="rId3" imgW="3823716" imgH="1999488" progId="Word.Document.8">
                  <p:embed/>
                </p:oleObj>
              </mc:Choice>
              <mc:Fallback>
                <p:oleObj name="Document" r:id="rId3" imgW="3823716" imgH="1999488" progId="Word.Document.8">
                  <p:embed/>
                  <p:pic>
                    <p:nvPicPr>
                      <p:cNvPr id="72708" name="Object 4">
                        <a:extLst>
                          <a:ext uri="{FF2B5EF4-FFF2-40B4-BE49-F238E27FC236}">
                            <a16:creationId xmlns:a16="http://schemas.microsoft.com/office/drawing/2014/main" id="{C671A902-5670-7131-6BF2-BB4A5CDCA7F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05001" y="3886200"/>
                        <a:ext cx="4181475" cy="2152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72709" name="Text Box 5">
            <a:extLst>
              <a:ext uri="{FF2B5EF4-FFF2-40B4-BE49-F238E27FC236}">
                <a16:creationId xmlns:a16="http://schemas.microsoft.com/office/drawing/2014/main" id="{D3998CAB-28EF-5FC4-B1FA-0C9A6E0A2377}"/>
              </a:ext>
            </a:extLst>
          </p:cNvPr>
          <p:cNvSpPr txBox="1">
            <a:spLocks noChangeArrowheads="1"/>
          </p:cNvSpPr>
          <p:nvPr/>
        </p:nvSpPr>
        <p:spPr bwMode="auto">
          <a:xfrm>
            <a:off x="6553200" y="4648201"/>
            <a:ext cx="3443288" cy="976313"/>
          </a:xfrm>
          <a:prstGeom prst="rect">
            <a:avLst/>
          </a:prstGeom>
          <a:solidFill>
            <a:srgbClr val="CCCCFF"/>
          </a:solidFill>
          <a:ln>
            <a:noFill/>
          </a:ln>
          <a:effectLst>
            <a:outerShdw dist="107763" dir="2700000" algn="ctr" rotWithShape="0">
              <a:schemeClr val="bg2"/>
            </a:outerShdw>
          </a:effectLst>
          <a:extLs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r>
              <a:rPr lang="en-US" altLang="en-US" sz="2000">
                <a:latin typeface="Times New Roman" panose="02020603050405020304" pitchFamily="18" charset="0"/>
              </a:rPr>
              <a:t>Rules Discovered:</a:t>
            </a:r>
          </a:p>
          <a:p>
            <a:r>
              <a:rPr lang="en-US" altLang="en-US" sz="2000">
                <a:latin typeface="Times New Roman" panose="02020603050405020304" pitchFamily="18" charset="0"/>
              </a:rPr>
              <a:t>    </a:t>
            </a:r>
            <a:r>
              <a:rPr lang="en-US" altLang="en-US" sz="1800" b="1">
                <a:solidFill>
                  <a:srgbClr val="CC0000"/>
                </a:solidFill>
              </a:rPr>
              <a:t>{Milk} --&gt; {Coke}</a:t>
            </a:r>
          </a:p>
          <a:p>
            <a:r>
              <a:rPr lang="en-US" altLang="en-US" sz="1800" b="1">
                <a:solidFill>
                  <a:srgbClr val="CC0000"/>
                </a:solidFill>
              </a:rPr>
              <a:t>    {Diaper, Milk} --&gt; {Beer}</a:t>
            </a:r>
            <a:endParaRPr lang="en-US" altLang="en-US">
              <a:latin typeface="Times New Roman" panose="02020603050405020304" pitchFamily="18" charset="0"/>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a:extLst>
              <a:ext uri="{FF2B5EF4-FFF2-40B4-BE49-F238E27FC236}">
                <a16:creationId xmlns:a16="http://schemas.microsoft.com/office/drawing/2014/main" id="{9BB5914C-6B42-4200-D715-266F2E338E0B}"/>
              </a:ext>
            </a:extLst>
          </p:cNvPr>
          <p:cNvSpPr>
            <a:spLocks noGrp="1" noChangeArrowheads="1"/>
          </p:cNvSpPr>
          <p:nvPr>
            <p:ph type="title"/>
          </p:nvPr>
        </p:nvSpPr>
        <p:spPr/>
        <p:txBody>
          <a:bodyPr/>
          <a:lstStyle/>
          <a:p>
            <a:pPr eaLnBrk="1" hangingPunct="1"/>
            <a:r>
              <a:rPr lang="en-US" altLang="en-US" sz="4000"/>
              <a:t>Association Rule Discovery: Application 1</a:t>
            </a:r>
          </a:p>
        </p:txBody>
      </p:sp>
      <p:sp>
        <p:nvSpPr>
          <p:cNvPr id="74755" name="Rectangle 3">
            <a:extLst>
              <a:ext uri="{FF2B5EF4-FFF2-40B4-BE49-F238E27FC236}">
                <a16:creationId xmlns:a16="http://schemas.microsoft.com/office/drawing/2014/main" id="{B4F89934-BC91-3981-A116-D39E5005538B}"/>
              </a:ext>
            </a:extLst>
          </p:cNvPr>
          <p:cNvSpPr>
            <a:spLocks noGrp="1" noChangeArrowheads="1"/>
          </p:cNvSpPr>
          <p:nvPr>
            <p:ph type="body" idx="1"/>
          </p:nvPr>
        </p:nvSpPr>
        <p:spPr>
          <a:xfrm>
            <a:off x="1905000" y="2057400"/>
            <a:ext cx="8178800" cy="3352800"/>
          </a:xfrm>
        </p:spPr>
        <p:txBody>
          <a:bodyPr/>
          <a:lstStyle/>
          <a:p>
            <a:pPr eaLnBrk="1" hangingPunct="1">
              <a:lnSpc>
                <a:spcPct val="90000"/>
              </a:lnSpc>
            </a:pPr>
            <a:r>
              <a:rPr lang="en-US" altLang="en-US" sz="2400"/>
              <a:t>Marketing and Sales Promotion:</a:t>
            </a:r>
            <a:endParaRPr lang="en-US" altLang="en-US" sz="2000"/>
          </a:p>
          <a:p>
            <a:pPr lvl="1" eaLnBrk="1" hangingPunct="1">
              <a:lnSpc>
                <a:spcPct val="90000"/>
              </a:lnSpc>
            </a:pPr>
            <a:r>
              <a:rPr lang="en-US" altLang="en-US" sz="2000">
                <a:solidFill>
                  <a:srgbClr val="FF0066"/>
                </a:solidFill>
              </a:rPr>
              <a:t>Let the rule discovered be</a:t>
            </a:r>
            <a:r>
              <a:rPr lang="en-US" altLang="en-US" sz="2000" i="1">
                <a:solidFill>
                  <a:srgbClr val="FF0066"/>
                </a:solidFill>
              </a:rPr>
              <a:t> </a:t>
            </a:r>
          </a:p>
          <a:p>
            <a:pPr lvl="1" eaLnBrk="1" hangingPunct="1">
              <a:lnSpc>
                <a:spcPct val="90000"/>
              </a:lnSpc>
              <a:buFont typeface="Wingdings" panose="05000000000000000000" pitchFamily="2" charset="2"/>
              <a:buNone/>
            </a:pPr>
            <a:r>
              <a:rPr lang="en-US" altLang="en-US" sz="2000" i="1">
                <a:solidFill>
                  <a:srgbClr val="FF0066"/>
                </a:solidFill>
              </a:rPr>
              <a:t> 			{Bagels, … } --&gt; {Potato Chips}</a:t>
            </a:r>
            <a:endParaRPr lang="en-US" altLang="en-US" sz="2000"/>
          </a:p>
          <a:p>
            <a:pPr lvl="1" eaLnBrk="1" hangingPunct="1">
              <a:lnSpc>
                <a:spcPct val="90000"/>
              </a:lnSpc>
            </a:pPr>
            <a:r>
              <a:rPr lang="en-US" altLang="en-US" sz="2000" u="sng">
                <a:solidFill>
                  <a:srgbClr val="0000FF"/>
                </a:solidFill>
              </a:rPr>
              <a:t>Potato Chips</a:t>
            </a:r>
            <a:r>
              <a:rPr lang="en-US" altLang="en-US" sz="2000" u="sng"/>
              <a:t> </a:t>
            </a:r>
            <a:r>
              <a:rPr lang="en-US" altLang="en-US" sz="2000" u="sng">
                <a:solidFill>
                  <a:srgbClr val="0000FF"/>
                </a:solidFill>
              </a:rPr>
              <a:t>as consequent</a:t>
            </a:r>
            <a:r>
              <a:rPr lang="en-US" altLang="en-US" sz="1800"/>
              <a:t> =&gt; </a:t>
            </a:r>
            <a:r>
              <a:rPr lang="en-US" altLang="en-US" sz="2000"/>
              <a:t>Can be used to determine what should be done to boost its sales.</a:t>
            </a:r>
          </a:p>
          <a:p>
            <a:pPr lvl="1" eaLnBrk="1" hangingPunct="1">
              <a:lnSpc>
                <a:spcPct val="90000"/>
              </a:lnSpc>
            </a:pPr>
            <a:r>
              <a:rPr lang="en-US" altLang="en-US" sz="2000" u="sng">
                <a:solidFill>
                  <a:srgbClr val="0000FF"/>
                </a:solidFill>
              </a:rPr>
              <a:t>Bagels in the antecedent</a:t>
            </a:r>
            <a:r>
              <a:rPr lang="en-US" altLang="en-US" sz="1800"/>
              <a:t> =&gt; C</a:t>
            </a:r>
            <a:r>
              <a:rPr lang="en-US" altLang="en-US" sz="2000"/>
              <a:t>an be used to see which products would be affected if the store discontinues selling bagels.</a:t>
            </a:r>
          </a:p>
          <a:p>
            <a:pPr lvl="1" eaLnBrk="1" hangingPunct="1">
              <a:lnSpc>
                <a:spcPct val="90000"/>
              </a:lnSpc>
            </a:pPr>
            <a:r>
              <a:rPr lang="en-US" altLang="en-US" sz="2000" u="sng">
                <a:solidFill>
                  <a:srgbClr val="0000FF"/>
                </a:solidFill>
              </a:rPr>
              <a:t>Bagels in antecedent</a:t>
            </a:r>
            <a:r>
              <a:rPr lang="en-US" altLang="en-US" sz="2000" u="sng"/>
              <a:t> </a:t>
            </a:r>
            <a:r>
              <a:rPr lang="en-US" altLang="en-US" sz="2000" i="1" u="sng">
                <a:solidFill>
                  <a:srgbClr val="0000FF"/>
                </a:solidFill>
              </a:rPr>
              <a:t>and</a:t>
            </a:r>
            <a:r>
              <a:rPr lang="en-US" altLang="en-US" sz="2000" u="sng"/>
              <a:t> </a:t>
            </a:r>
            <a:r>
              <a:rPr lang="en-US" altLang="en-US" sz="2000" u="sng">
                <a:solidFill>
                  <a:srgbClr val="0000FF"/>
                </a:solidFill>
              </a:rPr>
              <a:t>Potato chips in consequent</a:t>
            </a:r>
            <a:r>
              <a:rPr lang="en-US" altLang="en-US" sz="1800" u="sng">
                <a:solidFill>
                  <a:srgbClr val="0000FF"/>
                </a:solidFill>
              </a:rPr>
              <a:t> </a:t>
            </a:r>
            <a:r>
              <a:rPr lang="en-US" altLang="en-US" sz="1800">
                <a:solidFill>
                  <a:schemeClr val="tx2"/>
                </a:solidFill>
              </a:rPr>
              <a:t>=&gt; </a:t>
            </a:r>
            <a:r>
              <a:rPr lang="en-US" altLang="en-US" sz="2000"/>
              <a:t>Can be used to see what products should be sold with Bagels to promote sale of Potato chips!</a:t>
            </a:r>
            <a:endParaRPr lang="en-US" altLang="en-US"/>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a:extLst>
              <a:ext uri="{FF2B5EF4-FFF2-40B4-BE49-F238E27FC236}">
                <a16:creationId xmlns:a16="http://schemas.microsoft.com/office/drawing/2014/main" id="{CD248A0D-5CDA-F8CD-BE92-B07AE7DF31E5}"/>
              </a:ext>
            </a:extLst>
          </p:cNvPr>
          <p:cNvSpPr>
            <a:spLocks noGrp="1" noChangeArrowheads="1"/>
          </p:cNvSpPr>
          <p:nvPr>
            <p:ph type="title"/>
          </p:nvPr>
        </p:nvSpPr>
        <p:spPr>
          <a:xfrm>
            <a:off x="3810000" y="457201"/>
            <a:ext cx="4565650" cy="492125"/>
          </a:xfrm>
        </p:spPr>
        <p:txBody>
          <a:bodyPr>
            <a:normAutofit fontScale="90000"/>
          </a:bodyPr>
          <a:lstStyle/>
          <a:p>
            <a:pPr eaLnBrk="1" hangingPunct="1"/>
            <a:r>
              <a:rPr lang="en-US" altLang="en-US" sz="3600"/>
              <a:t>Data Compression</a:t>
            </a:r>
          </a:p>
        </p:txBody>
      </p:sp>
      <p:sp>
        <p:nvSpPr>
          <p:cNvPr id="76803" name="AutoShape 3">
            <a:extLst>
              <a:ext uri="{FF2B5EF4-FFF2-40B4-BE49-F238E27FC236}">
                <a16:creationId xmlns:a16="http://schemas.microsoft.com/office/drawing/2014/main" id="{7BA080D1-778F-4A27-F07C-4EB9DA400F8E}"/>
              </a:ext>
            </a:extLst>
          </p:cNvPr>
          <p:cNvSpPr>
            <a:spLocks noChangeArrowheads="1"/>
          </p:cNvSpPr>
          <p:nvPr/>
        </p:nvSpPr>
        <p:spPr bwMode="auto">
          <a:xfrm>
            <a:off x="2362201" y="1625601"/>
            <a:ext cx="3446463" cy="2595563"/>
          </a:xfrm>
          <a:prstGeom prst="can">
            <a:avLst>
              <a:gd name="adj" fmla="val 25000"/>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algn="ctr"/>
            <a:r>
              <a:rPr lang="en-US" altLang="en-US">
                <a:latin typeface="Times New Roman" panose="02020603050405020304" pitchFamily="18" charset="0"/>
                <a:cs typeface="Arial" panose="020B0604020202020204" pitchFamily="34" charset="0"/>
              </a:rPr>
              <a:t>Original Data</a:t>
            </a:r>
          </a:p>
        </p:txBody>
      </p:sp>
      <p:sp>
        <p:nvSpPr>
          <p:cNvPr id="76804" name="AutoShape 4">
            <a:extLst>
              <a:ext uri="{FF2B5EF4-FFF2-40B4-BE49-F238E27FC236}">
                <a16:creationId xmlns:a16="http://schemas.microsoft.com/office/drawing/2014/main" id="{127190F9-014B-6514-BF26-AED4BD625F5E}"/>
              </a:ext>
            </a:extLst>
          </p:cNvPr>
          <p:cNvSpPr>
            <a:spLocks noChangeArrowheads="1"/>
          </p:cNvSpPr>
          <p:nvPr/>
        </p:nvSpPr>
        <p:spPr bwMode="auto">
          <a:xfrm>
            <a:off x="7699376" y="2249489"/>
            <a:ext cx="2182813" cy="1608137"/>
          </a:xfrm>
          <a:prstGeom prst="cube">
            <a:avLst>
              <a:gd name="adj" fmla="val 25000"/>
            </a:avLst>
          </a:prstGeom>
          <a:solidFill>
            <a:srgbClr val="F6E6EA"/>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algn="ctr"/>
            <a:r>
              <a:rPr lang="en-US" altLang="en-US">
                <a:latin typeface="Times New Roman" panose="02020603050405020304" pitchFamily="18" charset="0"/>
                <a:cs typeface="Arial" panose="020B0604020202020204" pitchFamily="34" charset="0"/>
              </a:rPr>
              <a:t>Compressed </a:t>
            </a:r>
          </a:p>
          <a:p>
            <a:pPr algn="ctr"/>
            <a:r>
              <a:rPr lang="en-US" altLang="en-US">
                <a:latin typeface="Times New Roman" panose="02020603050405020304" pitchFamily="18" charset="0"/>
                <a:cs typeface="Arial" panose="020B0604020202020204" pitchFamily="34" charset="0"/>
              </a:rPr>
              <a:t>Data</a:t>
            </a:r>
          </a:p>
        </p:txBody>
      </p:sp>
      <p:sp>
        <p:nvSpPr>
          <p:cNvPr id="76805" name="Line 5">
            <a:extLst>
              <a:ext uri="{FF2B5EF4-FFF2-40B4-BE49-F238E27FC236}">
                <a16:creationId xmlns:a16="http://schemas.microsoft.com/office/drawing/2014/main" id="{452DB26B-488F-A9B3-E8AF-C18A6A4DE4E6}"/>
              </a:ext>
            </a:extLst>
          </p:cNvPr>
          <p:cNvSpPr>
            <a:spLocks noChangeShapeType="1"/>
          </p:cNvSpPr>
          <p:nvPr/>
        </p:nvSpPr>
        <p:spPr bwMode="auto">
          <a:xfrm>
            <a:off x="5843589" y="3005138"/>
            <a:ext cx="1838325"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6806" name="Line 6">
            <a:extLst>
              <a:ext uri="{FF2B5EF4-FFF2-40B4-BE49-F238E27FC236}">
                <a16:creationId xmlns:a16="http://schemas.microsoft.com/office/drawing/2014/main" id="{3B7FB09C-A35D-862A-DC22-FC9B4728A0E4}"/>
              </a:ext>
            </a:extLst>
          </p:cNvPr>
          <p:cNvSpPr>
            <a:spLocks noChangeShapeType="1"/>
          </p:cNvSpPr>
          <p:nvPr/>
        </p:nvSpPr>
        <p:spPr bwMode="auto">
          <a:xfrm flipH="1">
            <a:off x="5843589" y="3579813"/>
            <a:ext cx="1838325"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6807" name="Text Box 7">
            <a:extLst>
              <a:ext uri="{FF2B5EF4-FFF2-40B4-BE49-F238E27FC236}">
                <a16:creationId xmlns:a16="http://schemas.microsoft.com/office/drawing/2014/main" id="{994C8259-EE88-2908-4542-C530D96103FF}"/>
              </a:ext>
            </a:extLst>
          </p:cNvPr>
          <p:cNvSpPr txBox="1">
            <a:spLocks noChangeArrowheads="1"/>
          </p:cNvSpPr>
          <p:nvPr/>
        </p:nvSpPr>
        <p:spPr bwMode="auto">
          <a:xfrm>
            <a:off x="6161088" y="3665538"/>
            <a:ext cx="111601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r>
              <a:rPr lang="en-US" altLang="en-US">
                <a:latin typeface="Times New Roman" panose="02020603050405020304" pitchFamily="18" charset="0"/>
                <a:cs typeface="Arial" panose="020B0604020202020204" pitchFamily="34" charset="0"/>
              </a:rPr>
              <a:t>lossless</a:t>
            </a:r>
          </a:p>
        </p:txBody>
      </p:sp>
      <p:sp>
        <p:nvSpPr>
          <p:cNvPr id="76808" name="AutoShape 8">
            <a:extLst>
              <a:ext uri="{FF2B5EF4-FFF2-40B4-BE49-F238E27FC236}">
                <a16:creationId xmlns:a16="http://schemas.microsoft.com/office/drawing/2014/main" id="{FAA4C532-BDC2-329E-47BE-C9CFB0E9830D}"/>
              </a:ext>
            </a:extLst>
          </p:cNvPr>
          <p:cNvSpPr>
            <a:spLocks noChangeArrowheads="1"/>
          </p:cNvSpPr>
          <p:nvPr/>
        </p:nvSpPr>
        <p:spPr bwMode="auto">
          <a:xfrm>
            <a:off x="2474914" y="4367213"/>
            <a:ext cx="3286125" cy="2184400"/>
          </a:xfrm>
          <a:prstGeom prst="can">
            <a:avLst>
              <a:gd name="adj" fmla="val 25000"/>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algn="ctr"/>
            <a:r>
              <a:rPr lang="en-US" altLang="en-US">
                <a:latin typeface="Times New Roman" panose="02020603050405020304" pitchFamily="18" charset="0"/>
                <a:cs typeface="Arial" panose="020B0604020202020204" pitchFamily="34" charset="0"/>
              </a:rPr>
              <a:t>Original Data</a:t>
            </a:r>
          </a:p>
          <a:p>
            <a:pPr algn="ctr"/>
            <a:r>
              <a:rPr lang="en-US" altLang="en-US">
                <a:latin typeface="Times New Roman" panose="02020603050405020304" pitchFamily="18" charset="0"/>
                <a:cs typeface="Arial" panose="020B0604020202020204" pitchFamily="34" charset="0"/>
              </a:rPr>
              <a:t>Approximated </a:t>
            </a:r>
          </a:p>
        </p:txBody>
      </p:sp>
      <p:sp>
        <p:nvSpPr>
          <p:cNvPr id="76809" name="Line 9">
            <a:extLst>
              <a:ext uri="{FF2B5EF4-FFF2-40B4-BE49-F238E27FC236}">
                <a16:creationId xmlns:a16="http://schemas.microsoft.com/office/drawing/2014/main" id="{CA941C69-DA3B-E000-D2EC-7A163E50ED84}"/>
              </a:ext>
            </a:extLst>
          </p:cNvPr>
          <p:cNvSpPr>
            <a:spLocks noChangeShapeType="1"/>
          </p:cNvSpPr>
          <p:nvPr/>
        </p:nvSpPr>
        <p:spPr bwMode="auto">
          <a:xfrm flipH="1">
            <a:off x="5776913" y="3875089"/>
            <a:ext cx="2743200" cy="1806575"/>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6810" name="Text Box 10">
            <a:extLst>
              <a:ext uri="{FF2B5EF4-FFF2-40B4-BE49-F238E27FC236}">
                <a16:creationId xmlns:a16="http://schemas.microsoft.com/office/drawing/2014/main" id="{B03A63B2-6FE8-E060-E7D5-169E12A0D875}"/>
              </a:ext>
            </a:extLst>
          </p:cNvPr>
          <p:cNvSpPr txBox="1">
            <a:spLocks noChangeArrowheads="1"/>
          </p:cNvSpPr>
          <p:nvPr/>
        </p:nvSpPr>
        <p:spPr bwMode="auto">
          <a:xfrm rot="19802972">
            <a:off x="6751638" y="4783138"/>
            <a:ext cx="81121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r>
              <a:rPr lang="en-US" altLang="en-US">
                <a:latin typeface="Times New Roman" panose="02020603050405020304" pitchFamily="18" charset="0"/>
                <a:cs typeface="Arial" panose="020B0604020202020204" pitchFamily="34" charset="0"/>
              </a:rPr>
              <a:t>lossy</a:t>
            </a:r>
          </a:p>
        </p:txBody>
      </p:sp>
    </p:spTree>
  </p:cSld>
  <p:clrMapOvr>
    <a:masterClrMapping/>
  </p:clrMapOv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a:extLst>
              <a:ext uri="{FF2B5EF4-FFF2-40B4-BE49-F238E27FC236}">
                <a16:creationId xmlns:a16="http://schemas.microsoft.com/office/drawing/2014/main" id="{1A966514-FE65-8197-A61E-2487D9561819}"/>
              </a:ext>
            </a:extLst>
          </p:cNvPr>
          <p:cNvSpPr>
            <a:spLocks noGrp="1" noChangeArrowheads="1"/>
          </p:cNvSpPr>
          <p:nvPr>
            <p:ph type="title"/>
          </p:nvPr>
        </p:nvSpPr>
        <p:spPr>
          <a:xfrm>
            <a:off x="2667000" y="533400"/>
            <a:ext cx="7696200" cy="679450"/>
          </a:xfrm>
        </p:spPr>
        <p:txBody>
          <a:bodyPr>
            <a:normAutofit fontScale="90000"/>
          </a:bodyPr>
          <a:lstStyle/>
          <a:p>
            <a:pPr eaLnBrk="1" hangingPunct="1"/>
            <a:r>
              <a:rPr lang="en-US" altLang="en-US" sz="3600"/>
              <a:t>Numerosity Reduction:</a:t>
            </a:r>
            <a:br>
              <a:rPr lang="en-US" altLang="en-US" sz="3600"/>
            </a:br>
            <a:r>
              <a:rPr lang="en-US" altLang="en-US" sz="3600"/>
              <a:t>Reduce the </a:t>
            </a:r>
            <a:r>
              <a:rPr lang="en-US" altLang="en-US" sz="3600" b="1"/>
              <a:t>volume</a:t>
            </a:r>
            <a:r>
              <a:rPr lang="en-US" altLang="en-US" sz="3600"/>
              <a:t> of data</a:t>
            </a:r>
          </a:p>
        </p:txBody>
      </p:sp>
      <p:sp>
        <p:nvSpPr>
          <p:cNvPr id="78851" name="Rectangle 3">
            <a:extLst>
              <a:ext uri="{FF2B5EF4-FFF2-40B4-BE49-F238E27FC236}">
                <a16:creationId xmlns:a16="http://schemas.microsoft.com/office/drawing/2014/main" id="{C08190EA-A8B8-4387-ADFE-1D462FB68DD0}"/>
              </a:ext>
            </a:extLst>
          </p:cNvPr>
          <p:cNvSpPr>
            <a:spLocks noGrp="1" noChangeArrowheads="1"/>
          </p:cNvSpPr>
          <p:nvPr>
            <p:ph type="body" idx="1"/>
          </p:nvPr>
        </p:nvSpPr>
        <p:spPr>
          <a:xfrm>
            <a:off x="2057400" y="1905000"/>
            <a:ext cx="8077200" cy="4629150"/>
          </a:xfrm>
        </p:spPr>
        <p:txBody>
          <a:bodyPr/>
          <a:lstStyle/>
          <a:p>
            <a:pPr eaLnBrk="1" hangingPunct="1">
              <a:lnSpc>
                <a:spcPct val="110000"/>
              </a:lnSpc>
            </a:pPr>
            <a:r>
              <a:rPr lang="en-US" altLang="en-US" sz="2400"/>
              <a:t>Parametric methods</a:t>
            </a:r>
          </a:p>
          <a:p>
            <a:pPr lvl="1" eaLnBrk="1" hangingPunct="1">
              <a:lnSpc>
                <a:spcPct val="110000"/>
              </a:lnSpc>
            </a:pPr>
            <a:r>
              <a:rPr lang="en-US" altLang="en-US" sz="2000"/>
              <a:t>Assume the data fits some model, estimate model parameters, store only the parameters, and discard the data (except possible outliers)</a:t>
            </a:r>
            <a:endParaRPr lang="en-US" altLang="en-US" sz="2000">
              <a:sym typeface="Symbol" panose="05050102010706020507" pitchFamily="18" charset="2"/>
            </a:endParaRPr>
          </a:p>
          <a:p>
            <a:pPr lvl="1" eaLnBrk="1" hangingPunct="1">
              <a:lnSpc>
                <a:spcPct val="110000"/>
              </a:lnSpc>
              <a:buFont typeface="Wingdings" panose="05000000000000000000" pitchFamily="2" charset="2"/>
              <a:buNone/>
            </a:pPr>
            <a:endParaRPr lang="en-US" altLang="en-US" sz="2000"/>
          </a:p>
          <a:p>
            <a:pPr eaLnBrk="1" hangingPunct="1">
              <a:lnSpc>
                <a:spcPct val="110000"/>
              </a:lnSpc>
            </a:pPr>
            <a:r>
              <a:rPr lang="en-US" altLang="en-US" sz="2400"/>
              <a:t>Non-parametric methods</a:t>
            </a:r>
            <a:r>
              <a:rPr lang="en-US" altLang="en-US" sz="2400">
                <a:sym typeface="Symbol" panose="05050102010706020507" pitchFamily="18" charset="2"/>
              </a:rPr>
              <a:t> </a:t>
            </a:r>
          </a:p>
          <a:p>
            <a:pPr lvl="1" eaLnBrk="1" hangingPunct="1">
              <a:lnSpc>
                <a:spcPct val="110000"/>
              </a:lnSpc>
            </a:pPr>
            <a:r>
              <a:rPr lang="en-US" altLang="en-US" sz="2000">
                <a:sym typeface="Symbol" panose="05050102010706020507" pitchFamily="18" charset="2"/>
              </a:rPr>
              <a:t>Do not assume models</a:t>
            </a:r>
          </a:p>
          <a:p>
            <a:pPr lvl="1" eaLnBrk="1" hangingPunct="1">
              <a:lnSpc>
                <a:spcPct val="110000"/>
              </a:lnSpc>
            </a:pPr>
            <a:r>
              <a:rPr lang="en-US" altLang="en-US" sz="2000">
                <a:sym typeface="Symbol" panose="05050102010706020507" pitchFamily="18" charset="2"/>
              </a:rPr>
              <a:t>Major families: histograms, clustering, sampling </a:t>
            </a:r>
          </a:p>
        </p:txBody>
      </p:sp>
    </p:spTree>
  </p:cSld>
  <p:clrMapOvr>
    <a:masterClrMapping/>
  </p:clrMapOv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a:extLst>
              <a:ext uri="{FF2B5EF4-FFF2-40B4-BE49-F238E27FC236}">
                <a16:creationId xmlns:a16="http://schemas.microsoft.com/office/drawing/2014/main" id="{8C2C8C46-3E6D-0BF3-9577-23B7AEF8DC4C}"/>
              </a:ext>
            </a:extLst>
          </p:cNvPr>
          <p:cNvSpPr>
            <a:spLocks noGrp="1" noChangeArrowheads="1"/>
          </p:cNvSpPr>
          <p:nvPr>
            <p:ph type="title"/>
          </p:nvPr>
        </p:nvSpPr>
        <p:spPr>
          <a:xfrm>
            <a:off x="3600450" y="388938"/>
            <a:ext cx="3392488" cy="677862"/>
          </a:xfrm>
        </p:spPr>
        <p:txBody>
          <a:bodyPr>
            <a:normAutofit fontScale="90000"/>
          </a:bodyPr>
          <a:lstStyle/>
          <a:p>
            <a:pPr eaLnBrk="1" hangingPunct="1"/>
            <a:r>
              <a:rPr lang="en-US" altLang="en-US"/>
              <a:t>Clustering</a:t>
            </a:r>
          </a:p>
        </p:txBody>
      </p:sp>
      <p:sp>
        <p:nvSpPr>
          <p:cNvPr id="80899" name="Rectangle 3">
            <a:extLst>
              <a:ext uri="{FF2B5EF4-FFF2-40B4-BE49-F238E27FC236}">
                <a16:creationId xmlns:a16="http://schemas.microsoft.com/office/drawing/2014/main" id="{2CF90C1A-A9F0-1594-3C36-A791157C112B}"/>
              </a:ext>
            </a:extLst>
          </p:cNvPr>
          <p:cNvSpPr>
            <a:spLocks noGrp="1" noChangeArrowheads="1"/>
          </p:cNvSpPr>
          <p:nvPr>
            <p:ph type="body" idx="1"/>
          </p:nvPr>
        </p:nvSpPr>
        <p:spPr>
          <a:xfrm>
            <a:off x="2057400" y="1828800"/>
            <a:ext cx="8153400" cy="3733800"/>
          </a:xfrm>
        </p:spPr>
        <p:txBody>
          <a:bodyPr/>
          <a:lstStyle/>
          <a:p>
            <a:pPr eaLnBrk="1" hangingPunct="1">
              <a:lnSpc>
                <a:spcPct val="140000"/>
              </a:lnSpc>
            </a:pPr>
            <a:r>
              <a:rPr lang="en-US" altLang="en-US" sz="2400"/>
              <a:t>Partitions data set into clusters, and models it by one representative from each cluster</a:t>
            </a:r>
          </a:p>
          <a:p>
            <a:pPr eaLnBrk="1" hangingPunct="1">
              <a:lnSpc>
                <a:spcPct val="140000"/>
              </a:lnSpc>
            </a:pPr>
            <a:r>
              <a:rPr lang="en-US" altLang="en-US" sz="2400"/>
              <a:t>Can be very effective if data is clustered but not if data is “smeared”</a:t>
            </a:r>
          </a:p>
          <a:p>
            <a:pPr eaLnBrk="1" hangingPunct="1">
              <a:lnSpc>
                <a:spcPct val="140000"/>
              </a:lnSpc>
            </a:pPr>
            <a:r>
              <a:rPr lang="en-US" altLang="en-US" sz="2400"/>
              <a:t>There are many choices of clustering definitions and clustering algorithms, more later!</a:t>
            </a:r>
          </a:p>
        </p:txBody>
      </p:sp>
    </p:spTree>
  </p:cSld>
  <p:clrMapOvr>
    <a:masterClrMapping/>
  </p:clrMapOv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a:extLst>
              <a:ext uri="{FF2B5EF4-FFF2-40B4-BE49-F238E27FC236}">
                <a16:creationId xmlns:a16="http://schemas.microsoft.com/office/drawing/2014/main" id="{BE2B7223-733D-8907-68BE-6BA6F44E3B1C}"/>
              </a:ext>
            </a:extLst>
          </p:cNvPr>
          <p:cNvSpPr>
            <a:spLocks noGrp="1" noChangeArrowheads="1"/>
          </p:cNvSpPr>
          <p:nvPr>
            <p:ph type="title"/>
          </p:nvPr>
        </p:nvSpPr>
        <p:spPr>
          <a:xfrm>
            <a:off x="2895600" y="381000"/>
            <a:ext cx="7467600" cy="838200"/>
          </a:xfrm>
        </p:spPr>
        <p:txBody>
          <a:bodyPr/>
          <a:lstStyle/>
          <a:p>
            <a:pPr eaLnBrk="1" hangingPunct="1"/>
            <a:r>
              <a:rPr lang="en-US" altLang="en-US"/>
              <a:t>Sampling</a:t>
            </a:r>
          </a:p>
        </p:txBody>
      </p:sp>
      <p:sp>
        <p:nvSpPr>
          <p:cNvPr id="82947" name="Rectangle 3">
            <a:extLst>
              <a:ext uri="{FF2B5EF4-FFF2-40B4-BE49-F238E27FC236}">
                <a16:creationId xmlns:a16="http://schemas.microsoft.com/office/drawing/2014/main" id="{75045C35-C0B1-BB78-7423-57717016BB0D}"/>
              </a:ext>
            </a:extLst>
          </p:cNvPr>
          <p:cNvSpPr>
            <a:spLocks noGrp="1" noChangeArrowheads="1"/>
          </p:cNvSpPr>
          <p:nvPr>
            <p:ph type="body" idx="1"/>
          </p:nvPr>
        </p:nvSpPr>
        <p:spPr>
          <a:xfrm>
            <a:off x="1981200" y="1752600"/>
            <a:ext cx="8382000" cy="4705350"/>
          </a:xfrm>
        </p:spPr>
        <p:txBody>
          <a:bodyPr/>
          <a:lstStyle/>
          <a:p>
            <a:pPr eaLnBrk="1" hangingPunct="1"/>
            <a:r>
              <a:rPr lang="en-US" altLang="en-US" sz="2400"/>
              <a:t>Allow a mining algorithm to run in complexity that is potentially sub-linear to the size of the data</a:t>
            </a:r>
          </a:p>
          <a:p>
            <a:pPr eaLnBrk="1" hangingPunct="1"/>
            <a:r>
              <a:rPr lang="en-US" altLang="en-US" sz="2400"/>
              <a:t>Choose a </a:t>
            </a:r>
            <a:r>
              <a:rPr lang="en-US" altLang="en-US" sz="2400">
                <a:solidFill>
                  <a:srgbClr val="0000FF"/>
                </a:solidFill>
              </a:rPr>
              <a:t>representative</a:t>
            </a:r>
            <a:r>
              <a:rPr lang="en-US" altLang="en-US" sz="2400"/>
              <a:t> subset of the data</a:t>
            </a:r>
          </a:p>
          <a:p>
            <a:pPr lvl="1" eaLnBrk="1" hangingPunct="1"/>
            <a:r>
              <a:rPr lang="en-US" altLang="en-US" sz="2000"/>
              <a:t>Simple random sampling may have very poor performance in the presence of skew</a:t>
            </a:r>
          </a:p>
          <a:p>
            <a:pPr eaLnBrk="1" hangingPunct="1"/>
            <a:r>
              <a:rPr lang="en-US" altLang="en-US" sz="2400"/>
              <a:t>Develop adaptive sampling methods</a:t>
            </a:r>
          </a:p>
          <a:p>
            <a:pPr lvl="1" eaLnBrk="1" hangingPunct="1"/>
            <a:r>
              <a:rPr lang="en-US" altLang="en-US" sz="2000"/>
              <a:t>Stratified sampling: </a:t>
            </a:r>
          </a:p>
          <a:p>
            <a:pPr lvl="2" eaLnBrk="1" hangingPunct="1"/>
            <a:r>
              <a:rPr lang="en-US" altLang="en-US"/>
              <a:t>Approximate the percentage of each class (or subpopulation of interest) in the overall database </a:t>
            </a:r>
          </a:p>
          <a:p>
            <a:pPr lvl="2" eaLnBrk="1" hangingPunct="1"/>
            <a:r>
              <a:rPr lang="en-US" altLang="en-US"/>
              <a:t>Used in conjunction with skewed data</a:t>
            </a:r>
          </a:p>
          <a:p>
            <a:pPr eaLnBrk="1" hangingPunct="1"/>
            <a:r>
              <a:rPr lang="en-US" altLang="en-US" sz="2400"/>
              <a:t>Sampling may not reduce database I/Os (page at a time).</a:t>
            </a:r>
            <a:endParaRPr lang="en-US" altLang="en-US"/>
          </a:p>
        </p:txBody>
      </p:sp>
    </p:spTree>
  </p:cSld>
  <p:clrMapOvr>
    <a:masterClrMapping/>
  </p:clrMapOv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Text Box 2">
            <a:extLst>
              <a:ext uri="{FF2B5EF4-FFF2-40B4-BE49-F238E27FC236}">
                <a16:creationId xmlns:a16="http://schemas.microsoft.com/office/drawing/2014/main" id="{19D0680D-CA4D-BB4F-4A4C-1834E2A8A173}"/>
              </a:ext>
            </a:extLst>
          </p:cNvPr>
          <p:cNvSpPr txBox="1">
            <a:spLocks noChangeArrowheads="1"/>
          </p:cNvSpPr>
          <p:nvPr/>
        </p:nvSpPr>
        <p:spPr bwMode="auto">
          <a:xfrm>
            <a:off x="3352800" y="381000"/>
            <a:ext cx="20383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r>
              <a:rPr lang="en-US" altLang="en-US" sz="3600" b="1">
                <a:latin typeface="Times New Roman" panose="02020603050405020304" pitchFamily="18" charset="0"/>
                <a:cs typeface="Arial" panose="020B0604020202020204" pitchFamily="34" charset="0"/>
              </a:rPr>
              <a:t>Sampling</a:t>
            </a:r>
          </a:p>
        </p:txBody>
      </p:sp>
      <p:sp>
        <p:nvSpPr>
          <p:cNvPr id="84995" name="Text Box 3">
            <a:extLst>
              <a:ext uri="{FF2B5EF4-FFF2-40B4-BE49-F238E27FC236}">
                <a16:creationId xmlns:a16="http://schemas.microsoft.com/office/drawing/2014/main" id="{BAD36AE3-66B5-70F4-EA12-ED3EE8C45D67}"/>
              </a:ext>
            </a:extLst>
          </p:cNvPr>
          <p:cNvSpPr txBox="1">
            <a:spLocks noChangeArrowheads="1"/>
          </p:cNvSpPr>
          <p:nvPr/>
        </p:nvSpPr>
        <p:spPr bwMode="auto">
          <a:xfrm rot="20586437">
            <a:off x="5247676" y="2810858"/>
            <a:ext cx="2225289"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r>
              <a:rPr lang="en-US" altLang="en-US">
                <a:latin typeface="Times New Roman" panose="02020603050405020304" pitchFamily="18" charset="0"/>
                <a:cs typeface="Arial" panose="020B0604020202020204" pitchFamily="34" charset="0"/>
              </a:rPr>
              <a:t>SRSWOR</a:t>
            </a:r>
          </a:p>
          <a:p>
            <a:r>
              <a:rPr lang="en-US" altLang="en-US">
                <a:latin typeface="Times New Roman" panose="02020603050405020304" pitchFamily="18" charset="0"/>
                <a:cs typeface="Arial" panose="020B0604020202020204" pitchFamily="34" charset="0"/>
              </a:rPr>
              <a:t>(simple random</a:t>
            </a:r>
          </a:p>
          <a:p>
            <a:r>
              <a:rPr lang="en-US" altLang="en-US">
                <a:latin typeface="Times New Roman" panose="02020603050405020304" pitchFamily="18" charset="0"/>
                <a:cs typeface="Arial" panose="020B0604020202020204" pitchFamily="34" charset="0"/>
              </a:rPr>
              <a:t> sample without </a:t>
            </a:r>
          </a:p>
          <a:p>
            <a:r>
              <a:rPr lang="en-US" altLang="en-US">
                <a:latin typeface="Times New Roman" panose="02020603050405020304" pitchFamily="18" charset="0"/>
                <a:cs typeface="Arial" panose="020B0604020202020204" pitchFamily="34" charset="0"/>
              </a:rPr>
              <a:t>replacement)</a:t>
            </a:r>
          </a:p>
        </p:txBody>
      </p:sp>
      <p:grpSp>
        <p:nvGrpSpPr>
          <p:cNvPr id="84996" name="Group 4">
            <a:extLst>
              <a:ext uri="{FF2B5EF4-FFF2-40B4-BE49-F238E27FC236}">
                <a16:creationId xmlns:a16="http://schemas.microsoft.com/office/drawing/2014/main" id="{6B24F857-52A2-8F6C-8112-C56D6DF63426}"/>
              </a:ext>
            </a:extLst>
          </p:cNvPr>
          <p:cNvGrpSpPr>
            <a:grpSpLocks/>
          </p:cNvGrpSpPr>
          <p:nvPr/>
        </p:nvGrpSpPr>
        <p:grpSpPr bwMode="auto">
          <a:xfrm>
            <a:off x="7219950" y="1771650"/>
            <a:ext cx="2438400" cy="1676400"/>
            <a:chOff x="3588" y="1116"/>
            <a:chExt cx="1536" cy="1056"/>
          </a:xfrm>
        </p:grpSpPr>
        <p:sp>
          <p:nvSpPr>
            <p:cNvPr id="85017" name="AutoShape 5">
              <a:extLst>
                <a:ext uri="{FF2B5EF4-FFF2-40B4-BE49-F238E27FC236}">
                  <a16:creationId xmlns:a16="http://schemas.microsoft.com/office/drawing/2014/main" id="{9E4B5365-7E53-BC30-13D5-E0757C50CF4B}"/>
                </a:ext>
              </a:extLst>
            </p:cNvPr>
            <p:cNvSpPr>
              <a:spLocks noChangeArrowheads="1"/>
            </p:cNvSpPr>
            <p:nvPr/>
          </p:nvSpPr>
          <p:spPr bwMode="auto">
            <a:xfrm>
              <a:off x="3588" y="1116"/>
              <a:ext cx="1536" cy="1056"/>
            </a:xfrm>
            <a:prstGeom prst="can">
              <a:avLst>
                <a:gd name="adj" fmla="val 25000"/>
              </a:avLst>
            </a:pr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5018" name="Oval 6">
              <a:extLst>
                <a:ext uri="{FF2B5EF4-FFF2-40B4-BE49-F238E27FC236}">
                  <a16:creationId xmlns:a16="http://schemas.microsoft.com/office/drawing/2014/main" id="{4C089248-3A90-307D-88B1-554E9596CF60}"/>
                </a:ext>
              </a:extLst>
            </p:cNvPr>
            <p:cNvSpPr>
              <a:spLocks noChangeArrowheads="1"/>
            </p:cNvSpPr>
            <p:nvPr/>
          </p:nvSpPr>
          <p:spPr bwMode="auto">
            <a:xfrm>
              <a:off x="4092" y="1788"/>
              <a:ext cx="540" cy="36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5019" name="Oval 7">
              <a:extLst>
                <a:ext uri="{FF2B5EF4-FFF2-40B4-BE49-F238E27FC236}">
                  <a16:creationId xmlns:a16="http://schemas.microsoft.com/office/drawing/2014/main" id="{E8F9B0E8-1FDD-7CC4-11A8-0150970E619E}"/>
                </a:ext>
              </a:extLst>
            </p:cNvPr>
            <p:cNvSpPr>
              <a:spLocks noChangeArrowheads="1"/>
            </p:cNvSpPr>
            <p:nvPr/>
          </p:nvSpPr>
          <p:spPr bwMode="auto">
            <a:xfrm>
              <a:off x="4632" y="1632"/>
              <a:ext cx="492" cy="396"/>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5020" name="Oval 8">
              <a:extLst>
                <a:ext uri="{FF2B5EF4-FFF2-40B4-BE49-F238E27FC236}">
                  <a16:creationId xmlns:a16="http://schemas.microsoft.com/office/drawing/2014/main" id="{9812452C-DE04-F8E6-9D2C-D443ABE5BE91}"/>
                </a:ext>
              </a:extLst>
            </p:cNvPr>
            <p:cNvSpPr>
              <a:spLocks noChangeArrowheads="1"/>
            </p:cNvSpPr>
            <p:nvPr/>
          </p:nvSpPr>
          <p:spPr bwMode="auto">
            <a:xfrm>
              <a:off x="3588" y="1668"/>
              <a:ext cx="540" cy="360"/>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grpSp>
      <p:sp>
        <p:nvSpPr>
          <p:cNvPr id="84997" name="Text Box 9">
            <a:extLst>
              <a:ext uri="{FF2B5EF4-FFF2-40B4-BE49-F238E27FC236}">
                <a16:creationId xmlns:a16="http://schemas.microsoft.com/office/drawing/2014/main" id="{F64EAB8A-C4CD-B0CA-6832-5F8A8BA6BF8D}"/>
              </a:ext>
            </a:extLst>
          </p:cNvPr>
          <p:cNvSpPr txBox="1">
            <a:spLocks noChangeArrowheads="1"/>
          </p:cNvSpPr>
          <p:nvPr/>
        </p:nvSpPr>
        <p:spPr bwMode="auto">
          <a:xfrm rot="848056">
            <a:off x="5486401" y="5105400"/>
            <a:ext cx="12176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r>
              <a:rPr lang="en-US" altLang="en-US">
                <a:latin typeface="Times New Roman" panose="02020603050405020304" pitchFamily="18" charset="0"/>
                <a:cs typeface="Arial" panose="020B0604020202020204" pitchFamily="34" charset="0"/>
              </a:rPr>
              <a:t>SRSWR</a:t>
            </a:r>
          </a:p>
        </p:txBody>
      </p:sp>
      <p:grpSp>
        <p:nvGrpSpPr>
          <p:cNvPr id="84998" name="Group 10">
            <a:extLst>
              <a:ext uri="{FF2B5EF4-FFF2-40B4-BE49-F238E27FC236}">
                <a16:creationId xmlns:a16="http://schemas.microsoft.com/office/drawing/2014/main" id="{F2FB8C07-A32F-325F-C487-38B13EC2A69E}"/>
              </a:ext>
            </a:extLst>
          </p:cNvPr>
          <p:cNvGrpSpPr>
            <a:grpSpLocks/>
          </p:cNvGrpSpPr>
          <p:nvPr/>
        </p:nvGrpSpPr>
        <p:grpSpPr bwMode="auto">
          <a:xfrm>
            <a:off x="7296150" y="4457700"/>
            <a:ext cx="2438400" cy="1676400"/>
            <a:chOff x="3636" y="2808"/>
            <a:chExt cx="1536" cy="1056"/>
          </a:xfrm>
        </p:grpSpPr>
        <p:sp>
          <p:nvSpPr>
            <p:cNvPr id="85013" name="AutoShape 11">
              <a:extLst>
                <a:ext uri="{FF2B5EF4-FFF2-40B4-BE49-F238E27FC236}">
                  <a16:creationId xmlns:a16="http://schemas.microsoft.com/office/drawing/2014/main" id="{E97A601A-8AFB-7E8E-08D2-A128AA7309E7}"/>
                </a:ext>
              </a:extLst>
            </p:cNvPr>
            <p:cNvSpPr>
              <a:spLocks noChangeArrowheads="1"/>
            </p:cNvSpPr>
            <p:nvPr/>
          </p:nvSpPr>
          <p:spPr bwMode="auto">
            <a:xfrm>
              <a:off x="3636" y="2808"/>
              <a:ext cx="1536" cy="1056"/>
            </a:xfrm>
            <a:prstGeom prst="can">
              <a:avLst>
                <a:gd name="adj" fmla="val 25000"/>
              </a:avLst>
            </a:pr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5014" name="Oval 12">
              <a:extLst>
                <a:ext uri="{FF2B5EF4-FFF2-40B4-BE49-F238E27FC236}">
                  <a16:creationId xmlns:a16="http://schemas.microsoft.com/office/drawing/2014/main" id="{CBC754D2-305E-0289-34C3-F5D690DD5261}"/>
                </a:ext>
              </a:extLst>
            </p:cNvPr>
            <p:cNvSpPr>
              <a:spLocks noChangeArrowheads="1"/>
            </p:cNvSpPr>
            <p:nvPr/>
          </p:nvSpPr>
          <p:spPr bwMode="auto">
            <a:xfrm>
              <a:off x="3648" y="3372"/>
              <a:ext cx="540" cy="360"/>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5015" name="Oval 13">
              <a:extLst>
                <a:ext uri="{FF2B5EF4-FFF2-40B4-BE49-F238E27FC236}">
                  <a16:creationId xmlns:a16="http://schemas.microsoft.com/office/drawing/2014/main" id="{8CC0DDB4-28EB-914B-38D8-EC8AEDBAE537}"/>
                </a:ext>
              </a:extLst>
            </p:cNvPr>
            <p:cNvSpPr>
              <a:spLocks noChangeArrowheads="1"/>
            </p:cNvSpPr>
            <p:nvPr/>
          </p:nvSpPr>
          <p:spPr bwMode="auto">
            <a:xfrm>
              <a:off x="4188" y="3480"/>
              <a:ext cx="540" cy="360"/>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5016" name="Oval 14">
              <a:extLst>
                <a:ext uri="{FF2B5EF4-FFF2-40B4-BE49-F238E27FC236}">
                  <a16:creationId xmlns:a16="http://schemas.microsoft.com/office/drawing/2014/main" id="{A203096F-8FF3-28B6-06E5-B142B264A791}"/>
                </a:ext>
              </a:extLst>
            </p:cNvPr>
            <p:cNvSpPr>
              <a:spLocks noChangeArrowheads="1"/>
            </p:cNvSpPr>
            <p:nvPr/>
          </p:nvSpPr>
          <p:spPr bwMode="auto">
            <a:xfrm>
              <a:off x="4656" y="3288"/>
              <a:ext cx="516" cy="396"/>
            </a:xfrm>
            <a:prstGeom prst="ellipse">
              <a:avLst/>
            </a:prstGeom>
            <a:solidFill>
              <a:srgbClr val="FAE2F6"/>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grpSp>
      <p:grpSp>
        <p:nvGrpSpPr>
          <p:cNvPr id="84999" name="Group 15">
            <a:extLst>
              <a:ext uri="{FF2B5EF4-FFF2-40B4-BE49-F238E27FC236}">
                <a16:creationId xmlns:a16="http://schemas.microsoft.com/office/drawing/2014/main" id="{E402D22D-9283-0A6B-0595-B6229CED3C4D}"/>
              </a:ext>
            </a:extLst>
          </p:cNvPr>
          <p:cNvGrpSpPr>
            <a:grpSpLocks/>
          </p:cNvGrpSpPr>
          <p:nvPr/>
        </p:nvGrpSpPr>
        <p:grpSpPr bwMode="auto">
          <a:xfrm>
            <a:off x="2400300" y="1905001"/>
            <a:ext cx="2724150" cy="4556125"/>
            <a:chOff x="564" y="1284"/>
            <a:chExt cx="1716" cy="2870"/>
          </a:xfrm>
        </p:grpSpPr>
        <p:sp>
          <p:nvSpPr>
            <p:cNvPr id="85002" name="AutoShape 16">
              <a:extLst>
                <a:ext uri="{FF2B5EF4-FFF2-40B4-BE49-F238E27FC236}">
                  <a16:creationId xmlns:a16="http://schemas.microsoft.com/office/drawing/2014/main" id="{CBF6C267-78FB-3309-1115-1A41D100698E}"/>
                </a:ext>
              </a:extLst>
            </p:cNvPr>
            <p:cNvSpPr>
              <a:spLocks noChangeArrowheads="1"/>
            </p:cNvSpPr>
            <p:nvPr/>
          </p:nvSpPr>
          <p:spPr bwMode="auto">
            <a:xfrm>
              <a:off x="564" y="1284"/>
              <a:ext cx="1716" cy="2616"/>
            </a:xfrm>
            <a:prstGeom prst="can">
              <a:avLst>
                <a:gd name="adj" fmla="val 38112"/>
              </a:avLst>
            </a:pr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5003" name="Oval 17">
              <a:extLst>
                <a:ext uri="{FF2B5EF4-FFF2-40B4-BE49-F238E27FC236}">
                  <a16:creationId xmlns:a16="http://schemas.microsoft.com/office/drawing/2014/main" id="{C2E5D0B0-7FF4-9652-298C-B19090B58D92}"/>
                </a:ext>
              </a:extLst>
            </p:cNvPr>
            <p:cNvSpPr>
              <a:spLocks noChangeArrowheads="1"/>
            </p:cNvSpPr>
            <p:nvPr/>
          </p:nvSpPr>
          <p:spPr bwMode="auto">
            <a:xfrm>
              <a:off x="672" y="3336"/>
              <a:ext cx="516" cy="396"/>
            </a:xfrm>
            <a:prstGeom prst="ellipse">
              <a:avLst/>
            </a:prstGeom>
            <a:solidFill>
              <a:srgbClr val="FAE2F6"/>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5004" name="Oval 18">
              <a:extLst>
                <a:ext uri="{FF2B5EF4-FFF2-40B4-BE49-F238E27FC236}">
                  <a16:creationId xmlns:a16="http://schemas.microsoft.com/office/drawing/2014/main" id="{F3CA1277-8BD9-6278-7157-670E66706BB1}"/>
                </a:ext>
              </a:extLst>
            </p:cNvPr>
            <p:cNvSpPr>
              <a:spLocks noChangeArrowheads="1"/>
            </p:cNvSpPr>
            <p:nvPr/>
          </p:nvSpPr>
          <p:spPr bwMode="auto">
            <a:xfrm>
              <a:off x="660" y="2916"/>
              <a:ext cx="540" cy="360"/>
            </a:xfrm>
            <a:prstGeom prst="ellipse">
              <a:avLst/>
            </a:prstGeom>
            <a:solidFill>
              <a:srgbClr val="006666"/>
            </a:solidFill>
            <a:ln w="9525">
              <a:solidFill>
                <a:schemeClr val="accent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5005" name="Oval 19">
              <a:extLst>
                <a:ext uri="{FF2B5EF4-FFF2-40B4-BE49-F238E27FC236}">
                  <a16:creationId xmlns:a16="http://schemas.microsoft.com/office/drawing/2014/main" id="{07D3A763-30EB-F3FB-A86F-C21E64E36A6A}"/>
                </a:ext>
              </a:extLst>
            </p:cNvPr>
            <p:cNvSpPr>
              <a:spLocks noChangeArrowheads="1"/>
            </p:cNvSpPr>
            <p:nvPr/>
          </p:nvSpPr>
          <p:spPr bwMode="auto">
            <a:xfrm>
              <a:off x="1236" y="3468"/>
              <a:ext cx="564" cy="396"/>
            </a:xfrm>
            <a:prstGeom prst="ellipse">
              <a:avLst/>
            </a:prstGeom>
            <a:solidFill>
              <a:srgbClr val="121328"/>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5006" name="Oval 20">
              <a:extLst>
                <a:ext uri="{FF2B5EF4-FFF2-40B4-BE49-F238E27FC236}">
                  <a16:creationId xmlns:a16="http://schemas.microsoft.com/office/drawing/2014/main" id="{6A96BE29-7640-7642-2982-FF1BC03DCA2E}"/>
                </a:ext>
              </a:extLst>
            </p:cNvPr>
            <p:cNvSpPr>
              <a:spLocks noChangeArrowheads="1"/>
            </p:cNvSpPr>
            <p:nvPr/>
          </p:nvSpPr>
          <p:spPr bwMode="auto">
            <a:xfrm>
              <a:off x="1764" y="3240"/>
              <a:ext cx="492" cy="396"/>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5007" name="Oval 21">
              <a:extLst>
                <a:ext uri="{FF2B5EF4-FFF2-40B4-BE49-F238E27FC236}">
                  <a16:creationId xmlns:a16="http://schemas.microsoft.com/office/drawing/2014/main" id="{469A4680-5D6E-DC3A-BF82-4D4F31D1F0D6}"/>
                </a:ext>
              </a:extLst>
            </p:cNvPr>
            <p:cNvSpPr>
              <a:spLocks noChangeArrowheads="1"/>
            </p:cNvSpPr>
            <p:nvPr/>
          </p:nvSpPr>
          <p:spPr bwMode="auto">
            <a:xfrm>
              <a:off x="1236" y="3084"/>
              <a:ext cx="468" cy="372"/>
            </a:xfrm>
            <a:prstGeom prst="ellipse">
              <a:avLst/>
            </a:prstGeom>
            <a:solidFill>
              <a:srgbClr val="CCFF99"/>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5008" name="Oval 22">
              <a:extLst>
                <a:ext uri="{FF2B5EF4-FFF2-40B4-BE49-F238E27FC236}">
                  <a16:creationId xmlns:a16="http://schemas.microsoft.com/office/drawing/2014/main" id="{E9C0A368-E3AF-ADE0-5BD2-DAC53C01659F}"/>
                </a:ext>
              </a:extLst>
            </p:cNvPr>
            <p:cNvSpPr>
              <a:spLocks noChangeArrowheads="1"/>
            </p:cNvSpPr>
            <p:nvPr/>
          </p:nvSpPr>
          <p:spPr bwMode="auto">
            <a:xfrm>
              <a:off x="1680" y="2808"/>
              <a:ext cx="540" cy="360"/>
            </a:xfrm>
            <a:prstGeom prst="ellipse">
              <a:avLst/>
            </a:prstGeom>
            <a:solidFill>
              <a:schemeClr val="hlink"/>
            </a:solidFill>
            <a:ln w="9525">
              <a:solidFill>
                <a:schemeClr val="hlink"/>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5009" name="Oval 23">
              <a:extLst>
                <a:ext uri="{FF2B5EF4-FFF2-40B4-BE49-F238E27FC236}">
                  <a16:creationId xmlns:a16="http://schemas.microsoft.com/office/drawing/2014/main" id="{ED5C7CF6-B998-4D1C-6519-AE92C730517D}"/>
                </a:ext>
              </a:extLst>
            </p:cNvPr>
            <p:cNvSpPr>
              <a:spLocks noChangeArrowheads="1"/>
            </p:cNvSpPr>
            <p:nvPr/>
          </p:nvSpPr>
          <p:spPr bwMode="auto">
            <a:xfrm>
              <a:off x="1092" y="2664"/>
              <a:ext cx="540" cy="36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5010" name="Oval 24">
              <a:extLst>
                <a:ext uri="{FF2B5EF4-FFF2-40B4-BE49-F238E27FC236}">
                  <a16:creationId xmlns:a16="http://schemas.microsoft.com/office/drawing/2014/main" id="{DBD043B5-29E7-B31B-C151-ECC6EA3FC44D}"/>
                </a:ext>
              </a:extLst>
            </p:cNvPr>
            <p:cNvSpPr>
              <a:spLocks noChangeArrowheads="1"/>
            </p:cNvSpPr>
            <p:nvPr/>
          </p:nvSpPr>
          <p:spPr bwMode="auto">
            <a:xfrm>
              <a:off x="564" y="2556"/>
              <a:ext cx="540" cy="360"/>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5011" name="Oval 25">
              <a:extLst>
                <a:ext uri="{FF2B5EF4-FFF2-40B4-BE49-F238E27FC236}">
                  <a16:creationId xmlns:a16="http://schemas.microsoft.com/office/drawing/2014/main" id="{61082C2E-5C67-717B-A8B9-1E31DB1F4017}"/>
                </a:ext>
              </a:extLst>
            </p:cNvPr>
            <p:cNvSpPr>
              <a:spLocks noChangeArrowheads="1"/>
            </p:cNvSpPr>
            <p:nvPr/>
          </p:nvSpPr>
          <p:spPr bwMode="auto">
            <a:xfrm>
              <a:off x="1620" y="2424"/>
              <a:ext cx="540" cy="360"/>
            </a:xfrm>
            <a:prstGeom prst="ellipse">
              <a:avLst/>
            </a:prstGeom>
            <a:solidFill>
              <a:srgbClr val="423E78"/>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5012" name="Text Box 26">
              <a:extLst>
                <a:ext uri="{FF2B5EF4-FFF2-40B4-BE49-F238E27FC236}">
                  <a16:creationId xmlns:a16="http://schemas.microsoft.com/office/drawing/2014/main" id="{4BF72B29-DB54-626F-CFF7-7C9C93C746B4}"/>
                </a:ext>
              </a:extLst>
            </p:cNvPr>
            <p:cNvSpPr txBox="1">
              <a:spLocks noChangeArrowheads="1"/>
            </p:cNvSpPr>
            <p:nvPr/>
          </p:nvSpPr>
          <p:spPr bwMode="auto">
            <a:xfrm>
              <a:off x="974" y="3866"/>
              <a:ext cx="878"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r>
                <a:rPr lang="en-US" altLang="en-US">
                  <a:latin typeface="Times New Roman" panose="02020603050405020304" pitchFamily="18" charset="0"/>
                  <a:cs typeface="Arial" panose="020B0604020202020204" pitchFamily="34" charset="0"/>
                </a:rPr>
                <a:t>Raw Data</a:t>
              </a:r>
            </a:p>
          </p:txBody>
        </p:sp>
      </p:grpSp>
      <p:sp>
        <p:nvSpPr>
          <p:cNvPr id="85000" name="Line 27">
            <a:extLst>
              <a:ext uri="{FF2B5EF4-FFF2-40B4-BE49-F238E27FC236}">
                <a16:creationId xmlns:a16="http://schemas.microsoft.com/office/drawing/2014/main" id="{969EC488-2285-B5E5-4592-4B9C8AD78BFC}"/>
              </a:ext>
            </a:extLst>
          </p:cNvPr>
          <p:cNvSpPr>
            <a:spLocks noChangeShapeType="1"/>
          </p:cNvSpPr>
          <p:nvPr/>
        </p:nvSpPr>
        <p:spPr bwMode="auto">
          <a:xfrm flipV="1">
            <a:off x="5334000" y="2971800"/>
            <a:ext cx="1657350" cy="55245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5001" name="Line 28">
            <a:extLst>
              <a:ext uri="{FF2B5EF4-FFF2-40B4-BE49-F238E27FC236}">
                <a16:creationId xmlns:a16="http://schemas.microsoft.com/office/drawing/2014/main" id="{02CA3D97-0766-F23C-628F-BEC31E0692C6}"/>
              </a:ext>
            </a:extLst>
          </p:cNvPr>
          <p:cNvSpPr>
            <a:spLocks noChangeShapeType="1"/>
          </p:cNvSpPr>
          <p:nvPr/>
        </p:nvSpPr>
        <p:spPr bwMode="auto">
          <a:xfrm>
            <a:off x="5353050" y="4895850"/>
            <a:ext cx="1790700" cy="4953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cSld>
  <p:clrMapOvr>
    <a:masterClrMapping/>
  </p:clrMapOv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9D72D62B-6E4B-B0D8-62C5-7514BFC44683}"/>
              </a:ext>
            </a:extLst>
          </p:cNvPr>
          <p:cNvSpPr>
            <a:spLocks noGrp="1" noChangeArrowheads="1"/>
          </p:cNvSpPr>
          <p:nvPr>
            <p:ph type="title"/>
          </p:nvPr>
        </p:nvSpPr>
        <p:spPr/>
        <p:txBody>
          <a:bodyPr/>
          <a:lstStyle/>
          <a:p>
            <a:pPr eaLnBrk="1" hangingPunct="1"/>
            <a:r>
              <a:rPr lang="en-US" altLang="en-US"/>
              <a:t>Sampling</a:t>
            </a:r>
          </a:p>
        </p:txBody>
      </p:sp>
      <p:grpSp>
        <p:nvGrpSpPr>
          <p:cNvPr id="87043" name="Group 3">
            <a:extLst>
              <a:ext uri="{FF2B5EF4-FFF2-40B4-BE49-F238E27FC236}">
                <a16:creationId xmlns:a16="http://schemas.microsoft.com/office/drawing/2014/main" id="{EDE45A8E-554A-2D54-C497-3F1C80148741}"/>
              </a:ext>
            </a:extLst>
          </p:cNvPr>
          <p:cNvGrpSpPr>
            <a:grpSpLocks/>
          </p:cNvGrpSpPr>
          <p:nvPr/>
        </p:nvGrpSpPr>
        <p:grpSpPr bwMode="auto">
          <a:xfrm>
            <a:off x="2044700" y="2001838"/>
            <a:ext cx="3746500" cy="2951162"/>
            <a:chOff x="274" y="1418"/>
            <a:chExt cx="2363" cy="2109"/>
          </a:xfrm>
        </p:grpSpPr>
        <p:sp>
          <p:nvSpPr>
            <p:cNvPr id="87065" name="Rectangle 4">
              <a:extLst>
                <a:ext uri="{FF2B5EF4-FFF2-40B4-BE49-F238E27FC236}">
                  <a16:creationId xmlns:a16="http://schemas.microsoft.com/office/drawing/2014/main" id="{917B9FD7-5C13-0D0B-0377-05E9E1AEE336}"/>
                </a:ext>
              </a:extLst>
            </p:cNvPr>
            <p:cNvSpPr>
              <a:spLocks noChangeArrowheads="1"/>
            </p:cNvSpPr>
            <p:nvPr/>
          </p:nvSpPr>
          <p:spPr bwMode="auto">
            <a:xfrm>
              <a:off x="274" y="1418"/>
              <a:ext cx="2363" cy="2109"/>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66" name="AutoShape 5">
              <a:extLst>
                <a:ext uri="{FF2B5EF4-FFF2-40B4-BE49-F238E27FC236}">
                  <a16:creationId xmlns:a16="http://schemas.microsoft.com/office/drawing/2014/main" id="{7174263B-1A6B-C51B-F410-F3CF9DAD8B78}"/>
                </a:ext>
              </a:extLst>
            </p:cNvPr>
            <p:cNvSpPr>
              <a:spLocks noChangeArrowheads="1"/>
            </p:cNvSpPr>
            <p:nvPr/>
          </p:nvSpPr>
          <p:spPr bwMode="auto">
            <a:xfrm>
              <a:off x="1609" y="1993"/>
              <a:ext cx="56" cy="75"/>
            </a:xfrm>
            <a:prstGeom prst="flowChartConnector">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67" name="AutoShape 6">
              <a:extLst>
                <a:ext uri="{FF2B5EF4-FFF2-40B4-BE49-F238E27FC236}">
                  <a16:creationId xmlns:a16="http://schemas.microsoft.com/office/drawing/2014/main" id="{0F9D427D-982F-B777-C289-57986F95C3AC}"/>
                </a:ext>
              </a:extLst>
            </p:cNvPr>
            <p:cNvSpPr>
              <a:spLocks noChangeArrowheads="1"/>
            </p:cNvSpPr>
            <p:nvPr/>
          </p:nvSpPr>
          <p:spPr bwMode="auto">
            <a:xfrm>
              <a:off x="1566" y="2316"/>
              <a:ext cx="56" cy="75"/>
            </a:xfrm>
            <a:prstGeom prst="flowChartConnector">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68" name="AutoShape 7">
              <a:extLst>
                <a:ext uri="{FF2B5EF4-FFF2-40B4-BE49-F238E27FC236}">
                  <a16:creationId xmlns:a16="http://schemas.microsoft.com/office/drawing/2014/main" id="{AAAA29B9-D10C-8E68-D663-0DC32F4029A4}"/>
                </a:ext>
              </a:extLst>
            </p:cNvPr>
            <p:cNvSpPr>
              <a:spLocks noChangeArrowheads="1"/>
            </p:cNvSpPr>
            <p:nvPr/>
          </p:nvSpPr>
          <p:spPr bwMode="auto">
            <a:xfrm>
              <a:off x="1711" y="2134"/>
              <a:ext cx="56" cy="75"/>
            </a:xfrm>
            <a:prstGeom prst="flowChartConnector">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69" name="AutoShape 8">
              <a:extLst>
                <a:ext uri="{FF2B5EF4-FFF2-40B4-BE49-F238E27FC236}">
                  <a16:creationId xmlns:a16="http://schemas.microsoft.com/office/drawing/2014/main" id="{159BFA8E-6110-3364-090E-C26954B0758E}"/>
                </a:ext>
              </a:extLst>
            </p:cNvPr>
            <p:cNvSpPr>
              <a:spLocks noChangeArrowheads="1"/>
            </p:cNvSpPr>
            <p:nvPr/>
          </p:nvSpPr>
          <p:spPr bwMode="auto">
            <a:xfrm>
              <a:off x="1510" y="2168"/>
              <a:ext cx="56" cy="75"/>
            </a:xfrm>
            <a:prstGeom prst="flowChartConnector">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70" name="AutoShape 9">
              <a:extLst>
                <a:ext uri="{FF2B5EF4-FFF2-40B4-BE49-F238E27FC236}">
                  <a16:creationId xmlns:a16="http://schemas.microsoft.com/office/drawing/2014/main" id="{899BAC17-03A9-B6EC-97E3-05C60A2E3F53}"/>
                </a:ext>
              </a:extLst>
            </p:cNvPr>
            <p:cNvSpPr>
              <a:spLocks noChangeArrowheads="1"/>
            </p:cNvSpPr>
            <p:nvPr/>
          </p:nvSpPr>
          <p:spPr bwMode="auto">
            <a:xfrm>
              <a:off x="1944" y="2195"/>
              <a:ext cx="56" cy="74"/>
            </a:xfrm>
            <a:prstGeom prst="flowChartConnector">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71" name="AutoShape 10">
              <a:extLst>
                <a:ext uri="{FF2B5EF4-FFF2-40B4-BE49-F238E27FC236}">
                  <a16:creationId xmlns:a16="http://schemas.microsoft.com/office/drawing/2014/main" id="{ACA7F741-40AD-39FF-547E-43239436A11F}"/>
                </a:ext>
              </a:extLst>
            </p:cNvPr>
            <p:cNvSpPr>
              <a:spLocks noChangeArrowheads="1"/>
            </p:cNvSpPr>
            <p:nvPr/>
          </p:nvSpPr>
          <p:spPr bwMode="auto">
            <a:xfrm>
              <a:off x="1874" y="2354"/>
              <a:ext cx="56" cy="75"/>
            </a:xfrm>
            <a:prstGeom prst="flowChartConnector">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72" name="AutoShape 11">
              <a:extLst>
                <a:ext uri="{FF2B5EF4-FFF2-40B4-BE49-F238E27FC236}">
                  <a16:creationId xmlns:a16="http://schemas.microsoft.com/office/drawing/2014/main" id="{540E7A38-77B5-AB31-07E4-1DEEEF90A371}"/>
                </a:ext>
              </a:extLst>
            </p:cNvPr>
            <p:cNvSpPr>
              <a:spLocks noChangeArrowheads="1"/>
            </p:cNvSpPr>
            <p:nvPr/>
          </p:nvSpPr>
          <p:spPr bwMode="auto">
            <a:xfrm>
              <a:off x="1740" y="2393"/>
              <a:ext cx="57" cy="75"/>
            </a:xfrm>
            <a:prstGeom prst="flowChartConnector">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73" name="AutoShape 12">
              <a:extLst>
                <a:ext uri="{FF2B5EF4-FFF2-40B4-BE49-F238E27FC236}">
                  <a16:creationId xmlns:a16="http://schemas.microsoft.com/office/drawing/2014/main" id="{DB6A1DD1-733C-7E66-24E4-62233BE49D9C}"/>
                </a:ext>
              </a:extLst>
            </p:cNvPr>
            <p:cNvSpPr>
              <a:spLocks noChangeArrowheads="1"/>
            </p:cNvSpPr>
            <p:nvPr/>
          </p:nvSpPr>
          <p:spPr bwMode="auto">
            <a:xfrm>
              <a:off x="1433" y="1845"/>
              <a:ext cx="56" cy="74"/>
            </a:xfrm>
            <a:prstGeom prst="flowChartConnector">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74" name="Freeform 13">
              <a:extLst>
                <a:ext uri="{FF2B5EF4-FFF2-40B4-BE49-F238E27FC236}">
                  <a16:creationId xmlns:a16="http://schemas.microsoft.com/office/drawing/2014/main" id="{C1EFD274-ED1B-0B7D-6114-53DCE1CFA669}"/>
                </a:ext>
              </a:extLst>
            </p:cNvPr>
            <p:cNvSpPr>
              <a:spLocks/>
            </p:cNvSpPr>
            <p:nvPr/>
          </p:nvSpPr>
          <p:spPr bwMode="auto">
            <a:xfrm>
              <a:off x="1376" y="1763"/>
              <a:ext cx="686" cy="877"/>
            </a:xfrm>
            <a:custGeom>
              <a:avLst/>
              <a:gdLst>
                <a:gd name="T0" fmla="*/ 649 w 1101"/>
                <a:gd name="T1" fmla="*/ 239 h 1077"/>
                <a:gd name="T2" fmla="*/ 671 w 1101"/>
                <a:gd name="T3" fmla="*/ 395 h 1077"/>
                <a:gd name="T4" fmla="*/ 631 w 1101"/>
                <a:gd name="T5" fmla="*/ 757 h 1077"/>
                <a:gd name="T6" fmla="*/ 592 w 1101"/>
                <a:gd name="T7" fmla="*/ 847 h 1077"/>
                <a:gd name="T8" fmla="*/ 530 w 1101"/>
                <a:gd name="T9" fmla="*/ 876 h 1077"/>
                <a:gd name="T10" fmla="*/ 371 w 1101"/>
                <a:gd name="T11" fmla="*/ 847 h 1077"/>
                <a:gd name="T12" fmla="*/ 303 w 1101"/>
                <a:gd name="T13" fmla="*/ 809 h 1077"/>
                <a:gd name="T14" fmla="*/ 286 w 1101"/>
                <a:gd name="T15" fmla="*/ 802 h 1077"/>
                <a:gd name="T16" fmla="*/ 201 w 1101"/>
                <a:gd name="T17" fmla="*/ 713 h 1077"/>
                <a:gd name="T18" fmla="*/ 145 w 1101"/>
                <a:gd name="T19" fmla="*/ 654 h 1077"/>
                <a:gd name="T20" fmla="*/ 65 w 1101"/>
                <a:gd name="T21" fmla="*/ 558 h 1077"/>
                <a:gd name="T22" fmla="*/ 2 w 1101"/>
                <a:gd name="T23" fmla="*/ 366 h 1077"/>
                <a:gd name="T24" fmla="*/ 8 w 1101"/>
                <a:gd name="T25" fmla="*/ 106 h 1077"/>
                <a:gd name="T26" fmla="*/ 116 w 1101"/>
                <a:gd name="T27" fmla="*/ 17 h 1077"/>
                <a:gd name="T28" fmla="*/ 138 w 1101"/>
                <a:gd name="T29" fmla="*/ 10 h 1077"/>
                <a:gd name="T30" fmla="*/ 263 w 1101"/>
                <a:gd name="T31" fmla="*/ 24 h 1077"/>
                <a:gd name="T32" fmla="*/ 360 w 1101"/>
                <a:gd name="T33" fmla="*/ 84 h 1077"/>
                <a:gd name="T34" fmla="*/ 433 w 1101"/>
                <a:gd name="T35" fmla="*/ 143 h 1077"/>
                <a:gd name="T36" fmla="*/ 479 w 1101"/>
                <a:gd name="T37" fmla="*/ 165 h 1077"/>
                <a:gd name="T38" fmla="*/ 649 w 1101"/>
                <a:gd name="T39" fmla="*/ 239 h 107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101" h="1077">
                  <a:moveTo>
                    <a:pt x="1041" y="294"/>
                  </a:moveTo>
                  <a:cubicBezTo>
                    <a:pt x="1062" y="357"/>
                    <a:pt x="1070" y="419"/>
                    <a:pt x="1077" y="485"/>
                  </a:cubicBezTo>
                  <a:cubicBezTo>
                    <a:pt x="1072" y="641"/>
                    <a:pt x="1101" y="797"/>
                    <a:pt x="1013" y="930"/>
                  </a:cubicBezTo>
                  <a:cubicBezTo>
                    <a:pt x="1001" y="966"/>
                    <a:pt x="984" y="1017"/>
                    <a:pt x="950" y="1040"/>
                  </a:cubicBezTo>
                  <a:cubicBezTo>
                    <a:pt x="920" y="1060"/>
                    <a:pt x="884" y="1065"/>
                    <a:pt x="850" y="1076"/>
                  </a:cubicBezTo>
                  <a:cubicBezTo>
                    <a:pt x="677" y="1068"/>
                    <a:pt x="701" y="1077"/>
                    <a:pt x="595" y="1040"/>
                  </a:cubicBezTo>
                  <a:cubicBezTo>
                    <a:pt x="556" y="1026"/>
                    <a:pt x="527" y="1007"/>
                    <a:pt x="486" y="994"/>
                  </a:cubicBezTo>
                  <a:cubicBezTo>
                    <a:pt x="477" y="991"/>
                    <a:pt x="459" y="985"/>
                    <a:pt x="459" y="985"/>
                  </a:cubicBezTo>
                  <a:cubicBezTo>
                    <a:pt x="417" y="943"/>
                    <a:pt x="369" y="911"/>
                    <a:pt x="322" y="876"/>
                  </a:cubicBezTo>
                  <a:cubicBezTo>
                    <a:pt x="287" y="850"/>
                    <a:pt x="271" y="816"/>
                    <a:pt x="232" y="803"/>
                  </a:cubicBezTo>
                  <a:cubicBezTo>
                    <a:pt x="196" y="768"/>
                    <a:pt x="131" y="726"/>
                    <a:pt x="104" y="685"/>
                  </a:cubicBezTo>
                  <a:cubicBezTo>
                    <a:pt x="56" y="611"/>
                    <a:pt x="21" y="536"/>
                    <a:pt x="4" y="449"/>
                  </a:cubicBezTo>
                  <a:cubicBezTo>
                    <a:pt x="7" y="343"/>
                    <a:pt x="0" y="236"/>
                    <a:pt x="13" y="130"/>
                  </a:cubicBezTo>
                  <a:cubicBezTo>
                    <a:pt x="22" y="60"/>
                    <a:pt x="139" y="33"/>
                    <a:pt x="186" y="21"/>
                  </a:cubicBezTo>
                  <a:cubicBezTo>
                    <a:pt x="198" y="18"/>
                    <a:pt x="222" y="12"/>
                    <a:pt x="222" y="12"/>
                  </a:cubicBezTo>
                  <a:cubicBezTo>
                    <a:pt x="289" y="15"/>
                    <a:pt x="362" y="0"/>
                    <a:pt x="422" y="30"/>
                  </a:cubicBezTo>
                  <a:cubicBezTo>
                    <a:pt x="473" y="56"/>
                    <a:pt x="525" y="77"/>
                    <a:pt x="577" y="103"/>
                  </a:cubicBezTo>
                  <a:cubicBezTo>
                    <a:pt x="619" y="124"/>
                    <a:pt x="655" y="153"/>
                    <a:pt x="695" y="176"/>
                  </a:cubicBezTo>
                  <a:cubicBezTo>
                    <a:pt x="718" y="189"/>
                    <a:pt x="745" y="192"/>
                    <a:pt x="768" y="203"/>
                  </a:cubicBezTo>
                  <a:cubicBezTo>
                    <a:pt x="844" y="240"/>
                    <a:pt x="955" y="294"/>
                    <a:pt x="1041" y="294"/>
                  </a:cubicBezTo>
                  <a:close/>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7075" name="AutoShape 14">
              <a:extLst>
                <a:ext uri="{FF2B5EF4-FFF2-40B4-BE49-F238E27FC236}">
                  <a16:creationId xmlns:a16="http://schemas.microsoft.com/office/drawing/2014/main" id="{A3359CE1-9A7D-5AD7-A4CA-FDE1016F2236}"/>
                </a:ext>
              </a:extLst>
            </p:cNvPr>
            <p:cNvSpPr>
              <a:spLocks noChangeArrowheads="1"/>
            </p:cNvSpPr>
            <p:nvPr/>
          </p:nvSpPr>
          <p:spPr bwMode="auto">
            <a:xfrm>
              <a:off x="1104" y="2584"/>
              <a:ext cx="56" cy="75"/>
            </a:xfrm>
            <a:prstGeom prst="flowChartConnector">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76" name="AutoShape 15">
              <a:extLst>
                <a:ext uri="{FF2B5EF4-FFF2-40B4-BE49-F238E27FC236}">
                  <a16:creationId xmlns:a16="http://schemas.microsoft.com/office/drawing/2014/main" id="{6A542FB5-033B-D4F6-6163-77F8F717B2B0}"/>
                </a:ext>
              </a:extLst>
            </p:cNvPr>
            <p:cNvSpPr>
              <a:spLocks noChangeArrowheads="1"/>
            </p:cNvSpPr>
            <p:nvPr/>
          </p:nvSpPr>
          <p:spPr bwMode="auto">
            <a:xfrm>
              <a:off x="1391" y="2647"/>
              <a:ext cx="56" cy="75"/>
            </a:xfrm>
            <a:prstGeom prst="flowChartConnector">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77" name="AutoShape 16">
              <a:extLst>
                <a:ext uri="{FF2B5EF4-FFF2-40B4-BE49-F238E27FC236}">
                  <a16:creationId xmlns:a16="http://schemas.microsoft.com/office/drawing/2014/main" id="{5D1E8588-7F3B-7A96-4026-A8A5310C29A7}"/>
                </a:ext>
              </a:extLst>
            </p:cNvPr>
            <p:cNvSpPr>
              <a:spLocks noChangeArrowheads="1"/>
            </p:cNvSpPr>
            <p:nvPr/>
          </p:nvSpPr>
          <p:spPr bwMode="auto">
            <a:xfrm>
              <a:off x="1286" y="2903"/>
              <a:ext cx="56" cy="75"/>
            </a:xfrm>
            <a:prstGeom prst="flowChartConnector">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78" name="AutoShape 17">
              <a:extLst>
                <a:ext uri="{FF2B5EF4-FFF2-40B4-BE49-F238E27FC236}">
                  <a16:creationId xmlns:a16="http://schemas.microsoft.com/office/drawing/2014/main" id="{7F640143-7480-A64E-5117-A0B0740EAAFB}"/>
                </a:ext>
              </a:extLst>
            </p:cNvPr>
            <p:cNvSpPr>
              <a:spLocks noChangeArrowheads="1"/>
            </p:cNvSpPr>
            <p:nvPr/>
          </p:nvSpPr>
          <p:spPr bwMode="auto">
            <a:xfrm>
              <a:off x="1345" y="2795"/>
              <a:ext cx="56" cy="75"/>
            </a:xfrm>
            <a:prstGeom prst="flowChartConnector">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79" name="AutoShape 18">
              <a:extLst>
                <a:ext uri="{FF2B5EF4-FFF2-40B4-BE49-F238E27FC236}">
                  <a16:creationId xmlns:a16="http://schemas.microsoft.com/office/drawing/2014/main" id="{EB8E635A-4BC3-F743-3A6D-2F22CD717F07}"/>
                </a:ext>
              </a:extLst>
            </p:cNvPr>
            <p:cNvSpPr>
              <a:spLocks noChangeArrowheads="1"/>
            </p:cNvSpPr>
            <p:nvPr/>
          </p:nvSpPr>
          <p:spPr bwMode="auto">
            <a:xfrm>
              <a:off x="1171" y="2752"/>
              <a:ext cx="56" cy="75"/>
            </a:xfrm>
            <a:prstGeom prst="flowChartConnector">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80" name="AutoShape 19">
              <a:extLst>
                <a:ext uri="{FF2B5EF4-FFF2-40B4-BE49-F238E27FC236}">
                  <a16:creationId xmlns:a16="http://schemas.microsoft.com/office/drawing/2014/main" id="{8558DDCF-6058-8076-1AB7-73C737C82983}"/>
                </a:ext>
              </a:extLst>
            </p:cNvPr>
            <p:cNvSpPr>
              <a:spLocks noChangeArrowheads="1"/>
            </p:cNvSpPr>
            <p:nvPr/>
          </p:nvSpPr>
          <p:spPr bwMode="auto">
            <a:xfrm>
              <a:off x="1168" y="2875"/>
              <a:ext cx="56" cy="75"/>
            </a:xfrm>
            <a:prstGeom prst="flowChartConnector">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81" name="AutoShape 20">
              <a:extLst>
                <a:ext uri="{FF2B5EF4-FFF2-40B4-BE49-F238E27FC236}">
                  <a16:creationId xmlns:a16="http://schemas.microsoft.com/office/drawing/2014/main" id="{47C8F150-12BE-732D-594D-C8DE490519ED}"/>
                </a:ext>
              </a:extLst>
            </p:cNvPr>
            <p:cNvSpPr>
              <a:spLocks noChangeArrowheads="1"/>
            </p:cNvSpPr>
            <p:nvPr/>
          </p:nvSpPr>
          <p:spPr bwMode="auto">
            <a:xfrm>
              <a:off x="1224" y="2504"/>
              <a:ext cx="56" cy="75"/>
            </a:xfrm>
            <a:prstGeom prst="flowChartConnector">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82" name="AutoShape 21">
              <a:extLst>
                <a:ext uri="{FF2B5EF4-FFF2-40B4-BE49-F238E27FC236}">
                  <a16:creationId xmlns:a16="http://schemas.microsoft.com/office/drawing/2014/main" id="{97899E42-6AD3-7DB7-5820-E3E9B3585AA4}"/>
                </a:ext>
              </a:extLst>
            </p:cNvPr>
            <p:cNvSpPr>
              <a:spLocks noChangeArrowheads="1"/>
            </p:cNvSpPr>
            <p:nvPr/>
          </p:nvSpPr>
          <p:spPr bwMode="auto">
            <a:xfrm>
              <a:off x="1289" y="2628"/>
              <a:ext cx="56" cy="74"/>
            </a:xfrm>
            <a:prstGeom prst="flowChartConnector">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83" name="AutoShape 22">
              <a:extLst>
                <a:ext uri="{FF2B5EF4-FFF2-40B4-BE49-F238E27FC236}">
                  <a16:creationId xmlns:a16="http://schemas.microsoft.com/office/drawing/2014/main" id="{65843A4E-37B5-2E4E-4A5F-D8D5ECC0937B}"/>
                </a:ext>
              </a:extLst>
            </p:cNvPr>
            <p:cNvSpPr>
              <a:spLocks noChangeArrowheads="1"/>
            </p:cNvSpPr>
            <p:nvPr/>
          </p:nvSpPr>
          <p:spPr bwMode="auto">
            <a:xfrm>
              <a:off x="1429" y="2882"/>
              <a:ext cx="56" cy="75"/>
            </a:xfrm>
            <a:prstGeom prst="flowChartConnector">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84" name="Freeform 23">
              <a:extLst>
                <a:ext uri="{FF2B5EF4-FFF2-40B4-BE49-F238E27FC236}">
                  <a16:creationId xmlns:a16="http://schemas.microsoft.com/office/drawing/2014/main" id="{BCF9E296-5005-E5B5-AF22-999BFD015AE1}"/>
                </a:ext>
              </a:extLst>
            </p:cNvPr>
            <p:cNvSpPr>
              <a:spLocks/>
            </p:cNvSpPr>
            <p:nvPr/>
          </p:nvSpPr>
          <p:spPr bwMode="auto">
            <a:xfrm>
              <a:off x="1061" y="2373"/>
              <a:ext cx="573" cy="785"/>
            </a:xfrm>
            <a:custGeom>
              <a:avLst/>
              <a:gdLst>
                <a:gd name="T0" fmla="*/ 142 w 918"/>
                <a:gd name="T1" fmla="*/ 665 h 965"/>
                <a:gd name="T2" fmla="*/ 119 w 918"/>
                <a:gd name="T3" fmla="*/ 636 h 965"/>
                <a:gd name="T4" fmla="*/ 74 w 918"/>
                <a:gd name="T5" fmla="*/ 600 h 965"/>
                <a:gd name="T6" fmla="*/ 51 w 918"/>
                <a:gd name="T7" fmla="*/ 569 h 965"/>
                <a:gd name="T8" fmla="*/ 28 w 918"/>
                <a:gd name="T9" fmla="*/ 526 h 965"/>
                <a:gd name="T10" fmla="*/ 0 w 918"/>
                <a:gd name="T11" fmla="*/ 377 h 965"/>
                <a:gd name="T12" fmla="*/ 6 w 918"/>
                <a:gd name="T13" fmla="*/ 163 h 965"/>
                <a:gd name="T14" fmla="*/ 51 w 918"/>
                <a:gd name="T15" fmla="*/ 111 h 965"/>
                <a:gd name="T16" fmla="*/ 182 w 918"/>
                <a:gd name="T17" fmla="*/ 0 h 965"/>
                <a:gd name="T18" fmla="*/ 244 w 918"/>
                <a:gd name="T19" fmla="*/ 15 h 965"/>
                <a:gd name="T20" fmla="*/ 306 w 918"/>
                <a:gd name="T21" fmla="*/ 45 h 965"/>
                <a:gd name="T22" fmla="*/ 431 w 918"/>
                <a:gd name="T23" fmla="*/ 133 h 965"/>
                <a:gd name="T24" fmla="*/ 448 w 918"/>
                <a:gd name="T25" fmla="*/ 177 h 965"/>
                <a:gd name="T26" fmla="*/ 465 w 918"/>
                <a:gd name="T27" fmla="*/ 200 h 965"/>
                <a:gd name="T28" fmla="*/ 505 w 918"/>
                <a:gd name="T29" fmla="*/ 281 h 965"/>
                <a:gd name="T30" fmla="*/ 527 w 918"/>
                <a:gd name="T31" fmla="*/ 347 h 965"/>
                <a:gd name="T32" fmla="*/ 539 w 918"/>
                <a:gd name="T33" fmla="*/ 421 h 965"/>
                <a:gd name="T34" fmla="*/ 556 w 918"/>
                <a:gd name="T35" fmla="*/ 495 h 965"/>
                <a:gd name="T36" fmla="*/ 573 w 918"/>
                <a:gd name="T37" fmla="*/ 629 h 965"/>
                <a:gd name="T38" fmla="*/ 516 w 918"/>
                <a:gd name="T39" fmla="*/ 754 h 965"/>
                <a:gd name="T40" fmla="*/ 471 w 918"/>
                <a:gd name="T41" fmla="*/ 770 h 965"/>
                <a:gd name="T42" fmla="*/ 448 w 918"/>
                <a:gd name="T43" fmla="*/ 777 h 965"/>
                <a:gd name="T44" fmla="*/ 221 w 918"/>
                <a:gd name="T45" fmla="*/ 762 h 965"/>
                <a:gd name="T46" fmla="*/ 153 w 918"/>
                <a:gd name="T47" fmla="*/ 703 h 965"/>
                <a:gd name="T48" fmla="*/ 142 w 918"/>
                <a:gd name="T49" fmla="*/ 665 h 965"/>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918" h="965">
                  <a:moveTo>
                    <a:pt x="227" y="818"/>
                  </a:moveTo>
                  <a:cubicBezTo>
                    <a:pt x="178" y="802"/>
                    <a:pt x="216" y="822"/>
                    <a:pt x="191" y="782"/>
                  </a:cubicBezTo>
                  <a:cubicBezTo>
                    <a:pt x="176" y="757"/>
                    <a:pt x="144" y="746"/>
                    <a:pt x="118" y="737"/>
                  </a:cubicBezTo>
                  <a:cubicBezTo>
                    <a:pt x="106" y="724"/>
                    <a:pt x="92" y="714"/>
                    <a:pt x="81" y="700"/>
                  </a:cubicBezTo>
                  <a:cubicBezTo>
                    <a:pt x="68" y="683"/>
                    <a:pt x="45" y="646"/>
                    <a:pt x="45" y="646"/>
                  </a:cubicBezTo>
                  <a:cubicBezTo>
                    <a:pt x="30" y="585"/>
                    <a:pt x="10" y="526"/>
                    <a:pt x="0" y="464"/>
                  </a:cubicBezTo>
                  <a:cubicBezTo>
                    <a:pt x="3" y="376"/>
                    <a:pt x="1" y="288"/>
                    <a:pt x="9" y="200"/>
                  </a:cubicBezTo>
                  <a:cubicBezTo>
                    <a:pt x="11" y="175"/>
                    <a:pt x="74" y="139"/>
                    <a:pt x="81" y="136"/>
                  </a:cubicBezTo>
                  <a:cubicBezTo>
                    <a:pt x="153" y="101"/>
                    <a:pt x="222" y="22"/>
                    <a:pt x="291" y="0"/>
                  </a:cubicBezTo>
                  <a:cubicBezTo>
                    <a:pt x="314" y="3"/>
                    <a:pt x="364" y="5"/>
                    <a:pt x="391" y="18"/>
                  </a:cubicBezTo>
                  <a:cubicBezTo>
                    <a:pt x="430" y="37"/>
                    <a:pt x="446" y="46"/>
                    <a:pt x="491" y="55"/>
                  </a:cubicBezTo>
                  <a:cubicBezTo>
                    <a:pt x="555" y="98"/>
                    <a:pt x="638" y="100"/>
                    <a:pt x="691" y="164"/>
                  </a:cubicBezTo>
                  <a:cubicBezTo>
                    <a:pt x="760" y="248"/>
                    <a:pt x="665" y="138"/>
                    <a:pt x="718" y="218"/>
                  </a:cubicBezTo>
                  <a:cubicBezTo>
                    <a:pt x="725" y="229"/>
                    <a:pt x="737" y="236"/>
                    <a:pt x="745" y="246"/>
                  </a:cubicBezTo>
                  <a:cubicBezTo>
                    <a:pt x="770" y="278"/>
                    <a:pt x="782" y="319"/>
                    <a:pt x="809" y="346"/>
                  </a:cubicBezTo>
                  <a:cubicBezTo>
                    <a:pt x="830" y="410"/>
                    <a:pt x="816" y="384"/>
                    <a:pt x="845" y="427"/>
                  </a:cubicBezTo>
                  <a:cubicBezTo>
                    <a:pt x="851" y="457"/>
                    <a:pt x="856" y="488"/>
                    <a:pt x="863" y="518"/>
                  </a:cubicBezTo>
                  <a:cubicBezTo>
                    <a:pt x="871" y="549"/>
                    <a:pt x="884" y="578"/>
                    <a:pt x="890" y="609"/>
                  </a:cubicBezTo>
                  <a:cubicBezTo>
                    <a:pt x="902" y="666"/>
                    <a:pt x="900" y="718"/>
                    <a:pt x="918" y="773"/>
                  </a:cubicBezTo>
                  <a:cubicBezTo>
                    <a:pt x="910" y="845"/>
                    <a:pt x="904" y="901"/>
                    <a:pt x="827" y="927"/>
                  </a:cubicBezTo>
                  <a:cubicBezTo>
                    <a:pt x="803" y="935"/>
                    <a:pt x="778" y="940"/>
                    <a:pt x="754" y="946"/>
                  </a:cubicBezTo>
                  <a:cubicBezTo>
                    <a:pt x="742" y="949"/>
                    <a:pt x="718" y="955"/>
                    <a:pt x="718" y="955"/>
                  </a:cubicBezTo>
                  <a:cubicBezTo>
                    <a:pt x="668" y="954"/>
                    <a:pt x="462" y="965"/>
                    <a:pt x="354" y="937"/>
                  </a:cubicBezTo>
                  <a:cubicBezTo>
                    <a:pt x="316" y="927"/>
                    <a:pt x="272" y="891"/>
                    <a:pt x="245" y="864"/>
                  </a:cubicBezTo>
                  <a:cubicBezTo>
                    <a:pt x="231" y="850"/>
                    <a:pt x="192" y="818"/>
                    <a:pt x="227" y="818"/>
                  </a:cubicBezTo>
                  <a:close/>
                </a:path>
              </a:pathLst>
            </a:custGeom>
            <a:noFill/>
            <a:ln w="9525">
              <a:solidFill>
                <a:schemeClr val="tx1"/>
              </a:solidFill>
              <a:round/>
              <a:headEnd/>
              <a:tailEnd/>
            </a:ln>
            <a:effectLst/>
            <a:extLst>
              <a:ext uri="{909E8E84-426E-40DD-AFC4-6F175D3DCCD1}">
                <a14:hiddenFill xmlns:a14="http://schemas.microsoft.com/office/drawing/2010/main">
                  <a:solidFill>
                    <a:srgbClr val="CCFF99"/>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87085" name="Group 24">
              <a:extLst>
                <a:ext uri="{FF2B5EF4-FFF2-40B4-BE49-F238E27FC236}">
                  <a16:creationId xmlns:a16="http://schemas.microsoft.com/office/drawing/2014/main" id="{803A1C8E-FFA0-7563-143A-BE6AE26C7B84}"/>
                </a:ext>
              </a:extLst>
            </p:cNvPr>
            <p:cNvGrpSpPr>
              <a:grpSpLocks/>
            </p:cNvGrpSpPr>
            <p:nvPr/>
          </p:nvGrpSpPr>
          <p:grpSpPr bwMode="auto">
            <a:xfrm>
              <a:off x="551" y="1796"/>
              <a:ext cx="542" cy="954"/>
              <a:chOff x="551" y="1796"/>
              <a:chExt cx="542" cy="954"/>
            </a:xfrm>
          </p:grpSpPr>
          <p:sp>
            <p:nvSpPr>
              <p:cNvPr id="87086" name="AutoShape 25">
                <a:extLst>
                  <a:ext uri="{FF2B5EF4-FFF2-40B4-BE49-F238E27FC236}">
                    <a16:creationId xmlns:a16="http://schemas.microsoft.com/office/drawing/2014/main" id="{6670A725-700F-60A6-D376-74DC11DE4C37}"/>
                  </a:ext>
                </a:extLst>
              </p:cNvPr>
              <p:cNvSpPr>
                <a:spLocks noChangeArrowheads="1"/>
              </p:cNvSpPr>
              <p:nvPr/>
            </p:nvSpPr>
            <p:spPr bwMode="auto">
              <a:xfrm>
                <a:off x="727" y="2492"/>
                <a:ext cx="56" cy="75"/>
              </a:xfrm>
              <a:prstGeom prst="flowChartConnector">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87" name="AutoShape 26">
                <a:extLst>
                  <a:ext uri="{FF2B5EF4-FFF2-40B4-BE49-F238E27FC236}">
                    <a16:creationId xmlns:a16="http://schemas.microsoft.com/office/drawing/2014/main" id="{939E1FA5-E847-469A-F3B7-6E01C107D528}"/>
                  </a:ext>
                </a:extLst>
              </p:cNvPr>
              <p:cNvSpPr>
                <a:spLocks noChangeArrowheads="1"/>
              </p:cNvSpPr>
              <p:nvPr/>
            </p:nvSpPr>
            <p:spPr bwMode="auto">
              <a:xfrm>
                <a:off x="651" y="2392"/>
                <a:ext cx="56" cy="75"/>
              </a:xfrm>
              <a:prstGeom prst="flowChartConnector">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88" name="AutoShape 27">
                <a:extLst>
                  <a:ext uri="{FF2B5EF4-FFF2-40B4-BE49-F238E27FC236}">
                    <a16:creationId xmlns:a16="http://schemas.microsoft.com/office/drawing/2014/main" id="{F69DB7F1-32D6-09E4-7F02-1DBF34A1B0D0}"/>
                  </a:ext>
                </a:extLst>
              </p:cNvPr>
              <p:cNvSpPr>
                <a:spLocks noChangeArrowheads="1"/>
              </p:cNvSpPr>
              <p:nvPr/>
            </p:nvSpPr>
            <p:spPr bwMode="auto">
              <a:xfrm>
                <a:off x="848" y="2405"/>
                <a:ext cx="56" cy="74"/>
              </a:xfrm>
              <a:prstGeom prst="flowChartConnector">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89" name="AutoShape 28">
                <a:extLst>
                  <a:ext uri="{FF2B5EF4-FFF2-40B4-BE49-F238E27FC236}">
                    <a16:creationId xmlns:a16="http://schemas.microsoft.com/office/drawing/2014/main" id="{DDD88BEF-0228-DAAB-AFB0-5CF088A68B12}"/>
                  </a:ext>
                </a:extLst>
              </p:cNvPr>
              <p:cNvSpPr>
                <a:spLocks noChangeArrowheads="1"/>
              </p:cNvSpPr>
              <p:nvPr/>
            </p:nvSpPr>
            <p:spPr bwMode="auto">
              <a:xfrm>
                <a:off x="753" y="2230"/>
                <a:ext cx="57" cy="75"/>
              </a:xfrm>
              <a:prstGeom prst="flowChartConnector">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90" name="AutoShape 29">
                <a:extLst>
                  <a:ext uri="{FF2B5EF4-FFF2-40B4-BE49-F238E27FC236}">
                    <a16:creationId xmlns:a16="http://schemas.microsoft.com/office/drawing/2014/main" id="{4DFB684E-1431-C2C6-7DAC-9F0D59E0310A}"/>
                  </a:ext>
                </a:extLst>
              </p:cNvPr>
              <p:cNvSpPr>
                <a:spLocks noChangeArrowheads="1"/>
              </p:cNvSpPr>
              <p:nvPr/>
            </p:nvSpPr>
            <p:spPr bwMode="auto">
              <a:xfrm>
                <a:off x="615" y="2508"/>
                <a:ext cx="56" cy="75"/>
              </a:xfrm>
              <a:prstGeom prst="flowChartConnector">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91" name="AutoShape 30">
                <a:extLst>
                  <a:ext uri="{FF2B5EF4-FFF2-40B4-BE49-F238E27FC236}">
                    <a16:creationId xmlns:a16="http://schemas.microsoft.com/office/drawing/2014/main" id="{8077D558-B846-F701-CF7D-1E708F106661}"/>
                  </a:ext>
                </a:extLst>
              </p:cNvPr>
              <p:cNvSpPr>
                <a:spLocks noChangeArrowheads="1"/>
              </p:cNvSpPr>
              <p:nvPr/>
            </p:nvSpPr>
            <p:spPr bwMode="auto">
              <a:xfrm>
                <a:off x="669" y="2268"/>
                <a:ext cx="56" cy="75"/>
              </a:xfrm>
              <a:prstGeom prst="flowChartConnector">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92" name="AutoShape 31">
                <a:extLst>
                  <a:ext uri="{FF2B5EF4-FFF2-40B4-BE49-F238E27FC236}">
                    <a16:creationId xmlns:a16="http://schemas.microsoft.com/office/drawing/2014/main" id="{24C86C27-3545-1F64-0B62-13B5C2C5F612}"/>
                  </a:ext>
                </a:extLst>
              </p:cNvPr>
              <p:cNvSpPr>
                <a:spLocks noChangeArrowheads="1"/>
              </p:cNvSpPr>
              <p:nvPr/>
            </p:nvSpPr>
            <p:spPr bwMode="auto">
              <a:xfrm>
                <a:off x="857" y="2566"/>
                <a:ext cx="56" cy="75"/>
              </a:xfrm>
              <a:prstGeom prst="flowChartConnector">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93" name="AutoShape 32">
                <a:extLst>
                  <a:ext uri="{FF2B5EF4-FFF2-40B4-BE49-F238E27FC236}">
                    <a16:creationId xmlns:a16="http://schemas.microsoft.com/office/drawing/2014/main" id="{DB9D26EA-D792-799F-8DC8-2AFA1DE166E7}"/>
                  </a:ext>
                </a:extLst>
              </p:cNvPr>
              <p:cNvSpPr>
                <a:spLocks noChangeArrowheads="1"/>
              </p:cNvSpPr>
              <p:nvPr/>
            </p:nvSpPr>
            <p:spPr bwMode="auto">
              <a:xfrm>
                <a:off x="924" y="2260"/>
                <a:ext cx="56" cy="75"/>
              </a:xfrm>
              <a:prstGeom prst="flowChartConnector">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94" name="AutoShape 33">
                <a:extLst>
                  <a:ext uri="{FF2B5EF4-FFF2-40B4-BE49-F238E27FC236}">
                    <a16:creationId xmlns:a16="http://schemas.microsoft.com/office/drawing/2014/main" id="{643B3B40-DD4E-7DC9-B8F0-E0B32EC011E9}"/>
                  </a:ext>
                </a:extLst>
              </p:cNvPr>
              <p:cNvSpPr>
                <a:spLocks noChangeArrowheads="1"/>
              </p:cNvSpPr>
              <p:nvPr/>
            </p:nvSpPr>
            <p:spPr bwMode="auto">
              <a:xfrm>
                <a:off x="931" y="2092"/>
                <a:ext cx="56" cy="75"/>
              </a:xfrm>
              <a:prstGeom prst="flowChartConnector">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95" name="AutoShape 34">
                <a:extLst>
                  <a:ext uri="{FF2B5EF4-FFF2-40B4-BE49-F238E27FC236}">
                    <a16:creationId xmlns:a16="http://schemas.microsoft.com/office/drawing/2014/main" id="{121CDC66-88F8-C8F8-AFD8-E4DBD1FB5EE7}"/>
                  </a:ext>
                </a:extLst>
              </p:cNvPr>
              <p:cNvSpPr>
                <a:spLocks noChangeArrowheads="1"/>
              </p:cNvSpPr>
              <p:nvPr/>
            </p:nvSpPr>
            <p:spPr bwMode="auto">
              <a:xfrm>
                <a:off x="881" y="1945"/>
                <a:ext cx="56" cy="75"/>
              </a:xfrm>
              <a:prstGeom prst="flowChartConnector">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96" name="Freeform 35">
                <a:extLst>
                  <a:ext uri="{FF2B5EF4-FFF2-40B4-BE49-F238E27FC236}">
                    <a16:creationId xmlns:a16="http://schemas.microsoft.com/office/drawing/2014/main" id="{D699130F-3BF6-65D9-747B-BC1537ADB3B4}"/>
                  </a:ext>
                </a:extLst>
              </p:cNvPr>
              <p:cNvSpPr>
                <a:spLocks/>
              </p:cNvSpPr>
              <p:nvPr/>
            </p:nvSpPr>
            <p:spPr bwMode="auto">
              <a:xfrm>
                <a:off x="551" y="1796"/>
                <a:ext cx="542" cy="954"/>
              </a:xfrm>
              <a:custGeom>
                <a:avLst/>
                <a:gdLst>
                  <a:gd name="T0" fmla="*/ 470 w 869"/>
                  <a:gd name="T1" fmla="*/ 643 h 1173"/>
                  <a:gd name="T2" fmla="*/ 436 w 869"/>
                  <a:gd name="T3" fmla="*/ 769 h 1173"/>
                  <a:gd name="T4" fmla="*/ 408 w 869"/>
                  <a:gd name="T5" fmla="*/ 880 h 1173"/>
                  <a:gd name="T6" fmla="*/ 397 w 869"/>
                  <a:gd name="T7" fmla="*/ 924 h 1173"/>
                  <a:gd name="T8" fmla="*/ 385 w 869"/>
                  <a:gd name="T9" fmla="*/ 939 h 1173"/>
                  <a:gd name="T10" fmla="*/ 351 w 869"/>
                  <a:gd name="T11" fmla="*/ 954 h 1173"/>
                  <a:gd name="T12" fmla="*/ 181 w 869"/>
                  <a:gd name="T13" fmla="*/ 931 h 1173"/>
                  <a:gd name="T14" fmla="*/ 79 w 869"/>
                  <a:gd name="T15" fmla="*/ 873 h 1173"/>
                  <a:gd name="T16" fmla="*/ 22 w 869"/>
                  <a:gd name="T17" fmla="*/ 821 h 1173"/>
                  <a:gd name="T18" fmla="*/ 0 w 869"/>
                  <a:gd name="T19" fmla="*/ 777 h 1173"/>
                  <a:gd name="T20" fmla="*/ 51 w 869"/>
                  <a:gd name="T21" fmla="*/ 407 h 1173"/>
                  <a:gd name="T22" fmla="*/ 68 w 869"/>
                  <a:gd name="T23" fmla="*/ 192 h 1173"/>
                  <a:gd name="T24" fmla="*/ 96 w 869"/>
                  <a:gd name="T25" fmla="*/ 133 h 1173"/>
                  <a:gd name="T26" fmla="*/ 125 w 869"/>
                  <a:gd name="T27" fmla="*/ 111 h 1173"/>
                  <a:gd name="T28" fmla="*/ 193 w 869"/>
                  <a:gd name="T29" fmla="*/ 59 h 1173"/>
                  <a:gd name="T30" fmla="*/ 221 w 869"/>
                  <a:gd name="T31" fmla="*/ 37 h 1173"/>
                  <a:gd name="T32" fmla="*/ 266 w 869"/>
                  <a:gd name="T33" fmla="*/ 0 h 1173"/>
                  <a:gd name="T34" fmla="*/ 442 w 869"/>
                  <a:gd name="T35" fmla="*/ 67 h 1173"/>
                  <a:gd name="T36" fmla="*/ 505 w 869"/>
                  <a:gd name="T37" fmla="*/ 163 h 1173"/>
                  <a:gd name="T38" fmla="*/ 527 w 869"/>
                  <a:gd name="T39" fmla="*/ 207 h 1173"/>
                  <a:gd name="T40" fmla="*/ 538 w 869"/>
                  <a:gd name="T41" fmla="*/ 251 h 1173"/>
                  <a:gd name="T42" fmla="*/ 493 w 869"/>
                  <a:gd name="T43" fmla="*/ 577 h 1173"/>
                  <a:gd name="T44" fmla="*/ 470 w 869"/>
                  <a:gd name="T45" fmla="*/ 643 h 1173"/>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869" h="1173">
                    <a:moveTo>
                      <a:pt x="754" y="791"/>
                    </a:moveTo>
                    <a:cubicBezTo>
                      <a:pt x="743" y="846"/>
                      <a:pt x="731" y="899"/>
                      <a:pt x="699" y="945"/>
                    </a:cubicBezTo>
                    <a:cubicBezTo>
                      <a:pt x="684" y="991"/>
                      <a:pt x="669" y="1036"/>
                      <a:pt x="654" y="1082"/>
                    </a:cubicBezTo>
                    <a:cubicBezTo>
                      <a:pt x="648" y="1100"/>
                      <a:pt x="649" y="1122"/>
                      <a:pt x="636" y="1136"/>
                    </a:cubicBezTo>
                    <a:cubicBezTo>
                      <a:pt x="630" y="1142"/>
                      <a:pt x="626" y="1151"/>
                      <a:pt x="618" y="1155"/>
                    </a:cubicBezTo>
                    <a:cubicBezTo>
                      <a:pt x="601" y="1164"/>
                      <a:pt x="563" y="1173"/>
                      <a:pt x="563" y="1173"/>
                    </a:cubicBezTo>
                    <a:cubicBezTo>
                      <a:pt x="471" y="1168"/>
                      <a:pt x="379" y="1170"/>
                      <a:pt x="290" y="1145"/>
                    </a:cubicBezTo>
                    <a:cubicBezTo>
                      <a:pt x="231" y="1129"/>
                      <a:pt x="182" y="1097"/>
                      <a:pt x="127" y="1073"/>
                    </a:cubicBezTo>
                    <a:cubicBezTo>
                      <a:pt x="93" y="1058"/>
                      <a:pt x="60" y="1039"/>
                      <a:pt x="36" y="1009"/>
                    </a:cubicBezTo>
                    <a:cubicBezTo>
                      <a:pt x="23" y="992"/>
                      <a:pt x="0" y="955"/>
                      <a:pt x="0" y="955"/>
                    </a:cubicBezTo>
                    <a:cubicBezTo>
                      <a:pt x="11" y="805"/>
                      <a:pt x="33" y="644"/>
                      <a:pt x="81" y="500"/>
                    </a:cubicBezTo>
                    <a:cubicBezTo>
                      <a:pt x="92" y="412"/>
                      <a:pt x="99" y="324"/>
                      <a:pt x="109" y="236"/>
                    </a:cubicBezTo>
                    <a:cubicBezTo>
                      <a:pt x="113" y="197"/>
                      <a:pt x="118" y="176"/>
                      <a:pt x="154" y="164"/>
                    </a:cubicBezTo>
                    <a:cubicBezTo>
                      <a:pt x="193" y="123"/>
                      <a:pt x="147" y="165"/>
                      <a:pt x="200" y="136"/>
                    </a:cubicBezTo>
                    <a:cubicBezTo>
                      <a:pt x="241" y="114"/>
                      <a:pt x="266" y="87"/>
                      <a:pt x="309" y="73"/>
                    </a:cubicBezTo>
                    <a:cubicBezTo>
                      <a:pt x="343" y="37"/>
                      <a:pt x="308" y="68"/>
                      <a:pt x="354" y="45"/>
                    </a:cubicBezTo>
                    <a:cubicBezTo>
                      <a:pt x="383" y="30"/>
                      <a:pt x="395" y="11"/>
                      <a:pt x="427" y="0"/>
                    </a:cubicBezTo>
                    <a:cubicBezTo>
                      <a:pt x="520" y="23"/>
                      <a:pt x="626" y="29"/>
                      <a:pt x="709" y="82"/>
                    </a:cubicBezTo>
                    <a:cubicBezTo>
                      <a:pt x="738" y="125"/>
                      <a:pt x="765" y="172"/>
                      <a:pt x="809" y="200"/>
                    </a:cubicBezTo>
                    <a:cubicBezTo>
                      <a:pt x="821" y="218"/>
                      <a:pt x="838" y="234"/>
                      <a:pt x="845" y="255"/>
                    </a:cubicBezTo>
                    <a:cubicBezTo>
                      <a:pt x="851" y="273"/>
                      <a:pt x="863" y="309"/>
                      <a:pt x="863" y="309"/>
                    </a:cubicBezTo>
                    <a:cubicBezTo>
                      <a:pt x="858" y="436"/>
                      <a:pt x="869" y="596"/>
                      <a:pt x="790" y="709"/>
                    </a:cubicBezTo>
                    <a:cubicBezTo>
                      <a:pt x="787" y="717"/>
                      <a:pt x="776" y="791"/>
                      <a:pt x="754" y="791"/>
                    </a:cubicBezTo>
                    <a:close/>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sp>
        <p:nvSpPr>
          <p:cNvPr id="87044" name="Rectangle 36">
            <a:extLst>
              <a:ext uri="{FF2B5EF4-FFF2-40B4-BE49-F238E27FC236}">
                <a16:creationId xmlns:a16="http://schemas.microsoft.com/office/drawing/2014/main" id="{9BCB4A5D-0FDC-1A55-BF85-54B1A69F589B}"/>
              </a:ext>
            </a:extLst>
          </p:cNvPr>
          <p:cNvSpPr>
            <a:spLocks noChangeArrowheads="1"/>
          </p:cNvSpPr>
          <p:nvPr/>
        </p:nvSpPr>
        <p:spPr bwMode="auto">
          <a:xfrm>
            <a:off x="6326188" y="1981200"/>
            <a:ext cx="3656012" cy="29718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grpSp>
        <p:nvGrpSpPr>
          <p:cNvPr id="87045" name="Group 37">
            <a:extLst>
              <a:ext uri="{FF2B5EF4-FFF2-40B4-BE49-F238E27FC236}">
                <a16:creationId xmlns:a16="http://schemas.microsoft.com/office/drawing/2014/main" id="{2176DBD7-E0FA-2E14-EAAC-138F92D78299}"/>
              </a:ext>
            </a:extLst>
          </p:cNvPr>
          <p:cNvGrpSpPr>
            <a:grpSpLocks/>
          </p:cNvGrpSpPr>
          <p:nvPr/>
        </p:nvGrpSpPr>
        <p:grpSpPr bwMode="auto">
          <a:xfrm>
            <a:off x="6765926" y="2528888"/>
            <a:ext cx="2398713" cy="2214562"/>
            <a:chOff x="3302" y="2032"/>
            <a:chExt cx="1511" cy="1395"/>
          </a:xfrm>
        </p:grpSpPr>
        <p:sp>
          <p:nvSpPr>
            <p:cNvPr id="87049" name="AutoShape 38">
              <a:extLst>
                <a:ext uri="{FF2B5EF4-FFF2-40B4-BE49-F238E27FC236}">
                  <a16:creationId xmlns:a16="http://schemas.microsoft.com/office/drawing/2014/main" id="{56F698FD-805F-4B9C-ADE2-609F5E06995F}"/>
                </a:ext>
              </a:extLst>
            </p:cNvPr>
            <p:cNvSpPr>
              <a:spLocks noChangeArrowheads="1"/>
            </p:cNvSpPr>
            <p:nvPr/>
          </p:nvSpPr>
          <p:spPr bwMode="auto">
            <a:xfrm>
              <a:off x="3366" y="2777"/>
              <a:ext cx="56" cy="75"/>
            </a:xfrm>
            <a:prstGeom prst="flowChartConnector">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50" name="AutoShape 39">
              <a:extLst>
                <a:ext uri="{FF2B5EF4-FFF2-40B4-BE49-F238E27FC236}">
                  <a16:creationId xmlns:a16="http://schemas.microsoft.com/office/drawing/2014/main" id="{C42973E3-6365-9414-8387-599DB094EBAF}"/>
                </a:ext>
              </a:extLst>
            </p:cNvPr>
            <p:cNvSpPr>
              <a:spLocks noChangeArrowheads="1"/>
            </p:cNvSpPr>
            <p:nvPr/>
          </p:nvSpPr>
          <p:spPr bwMode="auto">
            <a:xfrm>
              <a:off x="3420" y="2537"/>
              <a:ext cx="56" cy="75"/>
            </a:xfrm>
            <a:prstGeom prst="flowChartConnector">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51" name="AutoShape 40">
              <a:extLst>
                <a:ext uri="{FF2B5EF4-FFF2-40B4-BE49-F238E27FC236}">
                  <a16:creationId xmlns:a16="http://schemas.microsoft.com/office/drawing/2014/main" id="{A24A8194-5BFB-BD97-B176-6A0D6FB36956}"/>
                </a:ext>
              </a:extLst>
            </p:cNvPr>
            <p:cNvSpPr>
              <a:spLocks noChangeArrowheads="1"/>
            </p:cNvSpPr>
            <p:nvPr/>
          </p:nvSpPr>
          <p:spPr bwMode="auto">
            <a:xfrm>
              <a:off x="4360" y="2262"/>
              <a:ext cx="56" cy="75"/>
            </a:xfrm>
            <a:prstGeom prst="flowChartConnector">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52" name="AutoShape 41">
              <a:extLst>
                <a:ext uri="{FF2B5EF4-FFF2-40B4-BE49-F238E27FC236}">
                  <a16:creationId xmlns:a16="http://schemas.microsoft.com/office/drawing/2014/main" id="{EA739DCC-8227-F99C-695D-E5E032AF5A94}"/>
                </a:ext>
              </a:extLst>
            </p:cNvPr>
            <p:cNvSpPr>
              <a:spLocks noChangeArrowheads="1"/>
            </p:cNvSpPr>
            <p:nvPr/>
          </p:nvSpPr>
          <p:spPr bwMode="auto">
            <a:xfrm>
              <a:off x="4317" y="2585"/>
              <a:ext cx="56" cy="75"/>
            </a:xfrm>
            <a:prstGeom prst="flowChartConnector">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53" name="AutoShape 42">
              <a:extLst>
                <a:ext uri="{FF2B5EF4-FFF2-40B4-BE49-F238E27FC236}">
                  <a16:creationId xmlns:a16="http://schemas.microsoft.com/office/drawing/2014/main" id="{2AE28690-8A14-02F0-842F-573D8086355F}"/>
                </a:ext>
              </a:extLst>
            </p:cNvPr>
            <p:cNvSpPr>
              <a:spLocks noChangeArrowheads="1"/>
            </p:cNvSpPr>
            <p:nvPr/>
          </p:nvSpPr>
          <p:spPr bwMode="auto">
            <a:xfrm>
              <a:off x="4695" y="2464"/>
              <a:ext cx="56" cy="74"/>
            </a:xfrm>
            <a:prstGeom prst="flowChartConnector">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54" name="AutoShape 43">
              <a:extLst>
                <a:ext uri="{FF2B5EF4-FFF2-40B4-BE49-F238E27FC236}">
                  <a16:creationId xmlns:a16="http://schemas.microsoft.com/office/drawing/2014/main" id="{35F7A4EF-F17A-232B-2776-8F99C1BAF922}"/>
                </a:ext>
              </a:extLst>
            </p:cNvPr>
            <p:cNvSpPr>
              <a:spLocks noChangeArrowheads="1"/>
            </p:cNvSpPr>
            <p:nvPr/>
          </p:nvSpPr>
          <p:spPr bwMode="auto">
            <a:xfrm>
              <a:off x="3608" y="2835"/>
              <a:ext cx="56" cy="75"/>
            </a:xfrm>
            <a:prstGeom prst="flowChartConnector">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55" name="AutoShape 44">
              <a:extLst>
                <a:ext uri="{FF2B5EF4-FFF2-40B4-BE49-F238E27FC236}">
                  <a16:creationId xmlns:a16="http://schemas.microsoft.com/office/drawing/2014/main" id="{DA4F7CD7-D532-1AFE-85FB-F8B434F6642B}"/>
                </a:ext>
              </a:extLst>
            </p:cNvPr>
            <p:cNvSpPr>
              <a:spLocks noChangeArrowheads="1"/>
            </p:cNvSpPr>
            <p:nvPr/>
          </p:nvSpPr>
          <p:spPr bwMode="auto">
            <a:xfrm>
              <a:off x="4037" y="3172"/>
              <a:ext cx="56" cy="75"/>
            </a:xfrm>
            <a:prstGeom prst="flowChartConnector">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56" name="AutoShape 45">
              <a:extLst>
                <a:ext uri="{FF2B5EF4-FFF2-40B4-BE49-F238E27FC236}">
                  <a16:creationId xmlns:a16="http://schemas.microsoft.com/office/drawing/2014/main" id="{FECF38AC-1B13-0C3F-9AB3-06F54EACAE47}"/>
                </a:ext>
              </a:extLst>
            </p:cNvPr>
            <p:cNvSpPr>
              <a:spLocks noChangeArrowheads="1"/>
            </p:cNvSpPr>
            <p:nvPr/>
          </p:nvSpPr>
          <p:spPr bwMode="auto">
            <a:xfrm>
              <a:off x="4096" y="3064"/>
              <a:ext cx="56" cy="75"/>
            </a:xfrm>
            <a:prstGeom prst="flowChartConnector">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57" name="AutoShape 46">
              <a:extLst>
                <a:ext uri="{FF2B5EF4-FFF2-40B4-BE49-F238E27FC236}">
                  <a16:creationId xmlns:a16="http://schemas.microsoft.com/office/drawing/2014/main" id="{41C2A13B-29AD-F5ED-F73F-DC16BB60265F}"/>
                </a:ext>
              </a:extLst>
            </p:cNvPr>
            <p:cNvSpPr>
              <a:spLocks noChangeArrowheads="1"/>
            </p:cNvSpPr>
            <p:nvPr/>
          </p:nvSpPr>
          <p:spPr bwMode="auto">
            <a:xfrm>
              <a:off x="3675" y="2529"/>
              <a:ext cx="56" cy="75"/>
            </a:xfrm>
            <a:prstGeom prst="flowChartConnector">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58" name="AutoShape 47">
              <a:extLst>
                <a:ext uri="{FF2B5EF4-FFF2-40B4-BE49-F238E27FC236}">
                  <a16:creationId xmlns:a16="http://schemas.microsoft.com/office/drawing/2014/main" id="{9C2FF763-675C-A47C-0F7E-EF886D362BAA}"/>
                </a:ext>
              </a:extLst>
            </p:cNvPr>
            <p:cNvSpPr>
              <a:spLocks noChangeArrowheads="1"/>
            </p:cNvSpPr>
            <p:nvPr/>
          </p:nvSpPr>
          <p:spPr bwMode="auto">
            <a:xfrm>
              <a:off x="3922" y="3021"/>
              <a:ext cx="56" cy="75"/>
            </a:xfrm>
            <a:prstGeom prst="flowChartConnector">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59" name="AutoShape 48">
              <a:extLst>
                <a:ext uri="{FF2B5EF4-FFF2-40B4-BE49-F238E27FC236}">
                  <a16:creationId xmlns:a16="http://schemas.microsoft.com/office/drawing/2014/main" id="{91A131C5-6570-0960-70B8-F1DE55C1ADFB}"/>
                </a:ext>
              </a:extLst>
            </p:cNvPr>
            <p:cNvSpPr>
              <a:spLocks noChangeArrowheads="1"/>
            </p:cNvSpPr>
            <p:nvPr/>
          </p:nvSpPr>
          <p:spPr bwMode="auto">
            <a:xfrm>
              <a:off x="3682" y="2361"/>
              <a:ext cx="56" cy="75"/>
            </a:xfrm>
            <a:prstGeom prst="flowChartConnector">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60" name="AutoShape 49">
              <a:extLst>
                <a:ext uri="{FF2B5EF4-FFF2-40B4-BE49-F238E27FC236}">
                  <a16:creationId xmlns:a16="http://schemas.microsoft.com/office/drawing/2014/main" id="{D2D8E3E7-B7C1-64B3-8577-2D2377B34836}"/>
                </a:ext>
              </a:extLst>
            </p:cNvPr>
            <p:cNvSpPr>
              <a:spLocks noChangeArrowheads="1"/>
            </p:cNvSpPr>
            <p:nvPr/>
          </p:nvSpPr>
          <p:spPr bwMode="auto">
            <a:xfrm>
              <a:off x="4184" y="2114"/>
              <a:ext cx="56" cy="74"/>
            </a:xfrm>
            <a:prstGeom prst="flowChartConnector">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61" name="AutoShape 50">
              <a:extLst>
                <a:ext uri="{FF2B5EF4-FFF2-40B4-BE49-F238E27FC236}">
                  <a16:creationId xmlns:a16="http://schemas.microsoft.com/office/drawing/2014/main" id="{E0C41408-9E00-4782-C873-D32F9BF515CD}"/>
                </a:ext>
              </a:extLst>
            </p:cNvPr>
            <p:cNvSpPr>
              <a:spLocks noChangeArrowheads="1"/>
            </p:cNvSpPr>
            <p:nvPr/>
          </p:nvSpPr>
          <p:spPr bwMode="auto">
            <a:xfrm>
              <a:off x="3975" y="2773"/>
              <a:ext cx="56" cy="75"/>
            </a:xfrm>
            <a:prstGeom prst="flowChartConnector">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62" name="Freeform 51">
              <a:extLst>
                <a:ext uri="{FF2B5EF4-FFF2-40B4-BE49-F238E27FC236}">
                  <a16:creationId xmlns:a16="http://schemas.microsoft.com/office/drawing/2014/main" id="{91538F49-F6A6-AA82-F193-0B45871C48B0}"/>
                </a:ext>
              </a:extLst>
            </p:cNvPr>
            <p:cNvSpPr>
              <a:spLocks/>
            </p:cNvSpPr>
            <p:nvPr/>
          </p:nvSpPr>
          <p:spPr bwMode="auto">
            <a:xfrm>
              <a:off x="4127" y="2032"/>
              <a:ext cx="686" cy="877"/>
            </a:xfrm>
            <a:custGeom>
              <a:avLst/>
              <a:gdLst>
                <a:gd name="T0" fmla="*/ 649 w 1101"/>
                <a:gd name="T1" fmla="*/ 239 h 1077"/>
                <a:gd name="T2" fmla="*/ 671 w 1101"/>
                <a:gd name="T3" fmla="*/ 395 h 1077"/>
                <a:gd name="T4" fmla="*/ 631 w 1101"/>
                <a:gd name="T5" fmla="*/ 757 h 1077"/>
                <a:gd name="T6" fmla="*/ 592 w 1101"/>
                <a:gd name="T7" fmla="*/ 847 h 1077"/>
                <a:gd name="T8" fmla="*/ 530 w 1101"/>
                <a:gd name="T9" fmla="*/ 876 h 1077"/>
                <a:gd name="T10" fmla="*/ 371 w 1101"/>
                <a:gd name="T11" fmla="*/ 847 h 1077"/>
                <a:gd name="T12" fmla="*/ 303 w 1101"/>
                <a:gd name="T13" fmla="*/ 809 h 1077"/>
                <a:gd name="T14" fmla="*/ 286 w 1101"/>
                <a:gd name="T15" fmla="*/ 802 h 1077"/>
                <a:gd name="T16" fmla="*/ 201 w 1101"/>
                <a:gd name="T17" fmla="*/ 713 h 1077"/>
                <a:gd name="T18" fmla="*/ 145 w 1101"/>
                <a:gd name="T19" fmla="*/ 654 h 1077"/>
                <a:gd name="T20" fmla="*/ 65 w 1101"/>
                <a:gd name="T21" fmla="*/ 558 h 1077"/>
                <a:gd name="T22" fmla="*/ 2 w 1101"/>
                <a:gd name="T23" fmla="*/ 366 h 1077"/>
                <a:gd name="T24" fmla="*/ 8 w 1101"/>
                <a:gd name="T25" fmla="*/ 106 h 1077"/>
                <a:gd name="T26" fmla="*/ 116 w 1101"/>
                <a:gd name="T27" fmla="*/ 17 h 1077"/>
                <a:gd name="T28" fmla="*/ 138 w 1101"/>
                <a:gd name="T29" fmla="*/ 10 h 1077"/>
                <a:gd name="T30" fmla="*/ 263 w 1101"/>
                <a:gd name="T31" fmla="*/ 24 h 1077"/>
                <a:gd name="T32" fmla="*/ 360 w 1101"/>
                <a:gd name="T33" fmla="*/ 84 h 1077"/>
                <a:gd name="T34" fmla="*/ 433 w 1101"/>
                <a:gd name="T35" fmla="*/ 143 h 1077"/>
                <a:gd name="T36" fmla="*/ 479 w 1101"/>
                <a:gd name="T37" fmla="*/ 165 h 1077"/>
                <a:gd name="T38" fmla="*/ 649 w 1101"/>
                <a:gd name="T39" fmla="*/ 239 h 107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101" h="1077">
                  <a:moveTo>
                    <a:pt x="1041" y="294"/>
                  </a:moveTo>
                  <a:cubicBezTo>
                    <a:pt x="1062" y="357"/>
                    <a:pt x="1070" y="419"/>
                    <a:pt x="1077" y="485"/>
                  </a:cubicBezTo>
                  <a:cubicBezTo>
                    <a:pt x="1072" y="641"/>
                    <a:pt x="1101" y="797"/>
                    <a:pt x="1013" y="930"/>
                  </a:cubicBezTo>
                  <a:cubicBezTo>
                    <a:pt x="1001" y="966"/>
                    <a:pt x="984" y="1017"/>
                    <a:pt x="950" y="1040"/>
                  </a:cubicBezTo>
                  <a:cubicBezTo>
                    <a:pt x="920" y="1060"/>
                    <a:pt x="884" y="1065"/>
                    <a:pt x="850" y="1076"/>
                  </a:cubicBezTo>
                  <a:cubicBezTo>
                    <a:pt x="677" y="1068"/>
                    <a:pt x="701" y="1077"/>
                    <a:pt x="595" y="1040"/>
                  </a:cubicBezTo>
                  <a:cubicBezTo>
                    <a:pt x="556" y="1026"/>
                    <a:pt x="527" y="1007"/>
                    <a:pt x="486" y="994"/>
                  </a:cubicBezTo>
                  <a:cubicBezTo>
                    <a:pt x="477" y="991"/>
                    <a:pt x="459" y="985"/>
                    <a:pt x="459" y="985"/>
                  </a:cubicBezTo>
                  <a:cubicBezTo>
                    <a:pt x="417" y="943"/>
                    <a:pt x="369" y="911"/>
                    <a:pt x="322" y="876"/>
                  </a:cubicBezTo>
                  <a:cubicBezTo>
                    <a:pt x="287" y="850"/>
                    <a:pt x="271" y="816"/>
                    <a:pt x="232" y="803"/>
                  </a:cubicBezTo>
                  <a:cubicBezTo>
                    <a:pt x="196" y="768"/>
                    <a:pt x="131" y="726"/>
                    <a:pt x="104" y="685"/>
                  </a:cubicBezTo>
                  <a:cubicBezTo>
                    <a:pt x="56" y="611"/>
                    <a:pt x="21" y="536"/>
                    <a:pt x="4" y="449"/>
                  </a:cubicBezTo>
                  <a:cubicBezTo>
                    <a:pt x="7" y="343"/>
                    <a:pt x="0" y="236"/>
                    <a:pt x="13" y="130"/>
                  </a:cubicBezTo>
                  <a:cubicBezTo>
                    <a:pt x="22" y="60"/>
                    <a:pt x="139" y="33"/>
                    <a:pt x="186" y="21"/>
                  </a:cubicBezTo>
                  <a:cubicBezTo>
                    <a:pt x="198" y="18"/>
                    <a:pt x="222" y="12"/>
                    <a:pt x="222" y="12"/>
                  </a:cubicBezTo>
                  <a:cubicBezTo>
                    <a:pt x="289" y="15"/>
                    <a:pt x="362" y="0"/>
                    <a:pt x="422" y="30"/>
                  </a:cubicBezTo>
                  <a:cubicBezTo>
                    <a:pt x="473" y="56"/>
                    <a:pt x="525" y="77"/>
                    <a:pt x="577" y="103"/>
                  </a:cubicBezTo>
                  <a:cubicBezTo>
                    <a:pt x="619" y="124"/>
                    <a:pt x="655" y="153"/>
                    <a:pt x="695" y="176"/>
                  </a:cubicBezTo>
                  <a:cubicBezTo>
                    <a:pt x="718" y="189"/>
                    <a:pt x="745" y="192"/>
                    <a:pt x="768" y="203"/>
                  </a:cubicBezTo>
                  <a:cubicBezTo>
                    <a:pt x="844" y="240"/>
                    <a:pt x="955" y="294"/>
                    <a:pt x="1041" y="294"/>
                  </a:cubicBezTo>
                  <a:close/>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7063" name="Freeform 52">
              <a:extLst>
                <a:ext uri="{FF2B5EF4-FFF2-40B4-BE49-F238E27FC236}">
                  <a16:creationId xmlns:a16="http://schemas.microsoft.com/office/drawing/2014/main" id="{FE8F3BD5-78A7-E4BE-10B8-962DF6510E06}"/>
                </a:ext>
              </a:extLst>
            </p:cNvPr>
            <p:cNvSpPr>
              <a:spLocks/>
            </p:cNvSpPr>
            <p:nvPr/>
          </p:nvSpPr>
          <p:spPr bwMode="auto">
            <a:xfrm>
              <a:off x="3812" y="2642"/>
              <a:ext cx="573" cy="785"/>
            </a:xfrm>
            <a:custGeom>
              <a:avLst/>
              <a:gdLst>
                <a:gd name="T0" fmla="*/ 142 w 918"/>
                <a:gd name="T1" fmla="*/ 665 h 965"/>
                <a:gd name="T2" fmla="*/ 119 w 918"/>
                <a:gd name="T3" fmla="*/ 636 h 965"/>
                <a:gd name="T4" fmla="*/ 74 w 918"/>
                <a:gd name="T5" fmla="*/ 600 h 965"/>
                <a:gd name="T6" fmla="*/ 51 w 918"/>
                <a:gd name="T7" fmla="*/ 569 h 965"/>
                <a:gd name="T8" fmla="*/ 28 w 918"/>
                <a:gd name="T9" fmla="*/ 526 h 965"/>
                <a:gd name="T10" fmla="*/ 0 w 918"/>
                <a:gd name="T11" fmla="*/ 377 h 965"/>
                <a:gd name="T12" fmla="*/ 6 w 918"/>
                <a:gd name="T13" fmla="*/ 163 h 965"/>
                <a:gd name="T14" fmla="*/ 51 w 918"/>
                <a:gd name="T15" fmla="*/ 111 h 965"/>
                <a:gd name="T16" fmla="*/ 182 w 918"/>
                <a:gd name="T17" fmla="*/ 0 h 965"/>
                <a:gd name="T18" fmla="*/ 244 w 918"/>
                <a:gd name="T19" fmla="*/ 15 h 965"/>
                <a:gd name="T20" fmla="*/ 306 w 918"/>
                <a:gd name="T21" fmla="*/ 45 h 965"/>
                <a:gd name="T22" fmla="*/ 431 w 918"/>
                <a:gd name="T23" fmla="*/ 133 h 965"/>
                <a:gd name="T24" fmla="*/ 448 w 918"/>
                <a:gd name="T25" fmla="*/ 177 h 965"/>
                <a:gd name="T26" fmla="*/ 465 w 918"/>
                <a:gd name="T27" fmla="*/ 200 h 965"/>
                <a:gd name="T28" fmla="*/ 505 w 918"/>
                <a:gd name="T29" fmla="*/ 281 h 965"/>
                <a:gd name="T30" fmla="*/ 527 w 918"/>
                <a:gd name="T31" fmla="*/ 347 h 965"/>
                <a:gd name="T32" fmla="*/ 539 w 918"/>
                <a:gd name="T33" fmla="*/ 421 h 965"/>
                <a:gd name="T34" fmla="*/ 556 w 918"/>
                <a:gd name="T35" fmla="*/ 495 h 965"/>
                <a:gd name="T36" fmla="*/ 573 w 918"/>
                <a:gd name="T37" fmla="*/ 629 h 965"/>
                <a:gd name="T38" fmla="*/ 516 w 918"/>
                <a:gd name="T39" fmla="*/ 754 h 965"/>
                <a:gd name="T40" fmla="*/ 471 w 918"/>
                <a:gd name="T41" fmla="*/ 770 h 965"/>
                <a:gd name="T42" fmla="*/ 448 w 918"/>
                <a:gd name="T43" fmla="*/ 777 h 965"/>
                <a:gd name="T44" fmla="*/ 221 w 918"/>
                <a:gd name="T45" fmla="*/ 762 h 965"/>
                <a:gd name="T46" fmla="*/ 153 w 918"/>
                <a:gd name="T47" fmla="*/ 703 h 965"/>
                <a:gd name="T48" fmla="*/ 142 w 918"/>
                <a:gd name="T49" fmla="*/ 665 h 965"/>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918" h="965">
                  <a:moveTo>
                    <a:pt x="227" y="818"/>
                  </a:moveTo>
                  <a:cubicBezTo>
                    <a:pt x="178" y="802"/>
                    <a:pt x="216" y="822"/>
                    <a:pt x="191" y="782"/>
                  </a:cubicBezTo>
                  <a:cubicBezTo>
                    <a:pt x="176" y="757"/>
                    <a:pt x="144" y="746"/>
                    <a:pt x="118" y="737"/>
                  </a:cubicBezTo>
                  <a:cubicBezTo>
                    <a:pt x="106" y="724"/>
                    <a:pt x="92" y="714"/>
                    <a:pt x="81" y="700"/>
                  </a:cubicBezTo>
                  <a:cubicBezTo>
                    <a:pt x="68" y="683"/>
                    <a:pt x="45" y="646"/>
                    <a:pt x="45" y="646"/>
                  </a:cubicBezTo>
                  <a:cubicBezTo>
                    <a:pt x="30" y="585"/>
                    <a:pt x="10" y="526"/>
                    <a:pt x="0" y="464"/>
                  </a:cubicBezTo>
                  <a:cubicBezTo>
                    <a:pt x="3" y="376"/>
                    <a:pt x="1" y="288"/>
                    <a:pt x="9" y="200"/>
                  </a:cubicBezTo>
                  <a:cubicBezTo>
                    <a:pt x="11" y="175"/>
                    <a:pt x="74" y="139"/>
                    <a:pt x="81" y="136"/>
                  </a:cubicBezTo>
                  <a:cubicBezTo>
                    <a:pt x="153" y="101"/>
                    <a:pt x="222" y="22"/>
                    <a:pt x="291" y="0"/>
                  </a:cubicBezTo>
                  <a:cubicBezTo>
                    <a:pt x="314" y="3"/>
                    <a:pt x="364" y="5"/>
                    <a:pt x="391" y="18"/>
                  </a:cubicBezTo>
                  <a:cubicBezTo>
                    <a:pt x="430" y="37"/>
                    <a:pt x="446" y="46"/>
                    <a:pt x="491" y="55"/>
                  </a:cubicBezTo>
                  <a:cubicBezTo>
                    <a:pt x="555" y="98"/>
                    <a:pt x="638" y="100"/>
                    <a:pt x="691" y="164"/>
                  </a:cubicBezTo>
                  <a:cubicBezTo>
                    <a:pt x="760" y="248"/>
                    <a:pt x="665" y="138"/>
                    <a:pt x="718" y="218"/>
                  </a:cubicBezTo>
                  <a:cubicBezTo>
                    <a:pt x="725" y="229"/>
                    <a:pt x="737" y="236"/>
                    <a:pt x="745" y="246"/>
                  </a:cubicBezTo>
                  <a:cubicBezTo>
                    <a:pt x="770" y="278"/>
                    <a:pt x="782" y="319"/>
                    <a:pt x="809" y="346"/>
                  </a:cubicBezTo>
                  <a:cubicBezTo>
                    <a:pt x="830" y="410"/>
                    <a:pt x="816" y="384"/>
                    <a:pt x="845" y="427"/>
                  </a:cubicBezTo>
                  <a:cubicBezTo>
                    <a:pt x="851" y="457"/>
                    <a:pt x="856" y="488"/>
                    <a:pt x="863" y="518"/>
                  </a:cubicBezTo>
                  <a:cubicBezTo>
                    <a:pt x="871" y="549"/>
                    <a:pt x="884" y="578"/>
                    <a:pt x="890" y="609"/>
                  </a:cubicBezTo>
                  <a:cubicBezTo>
                    <a:pt x="902" y="666"/>
                    <a:pt x="900" y="718"/>
                    <a:pt x="918" y="773"/>
                  </a:cubicBezTo>
                  <a:cubicBezTo>
                    <a:pt x="910" y="845"/>
                    <a:pt x="904" y="901"/>
                    <a:pt x="827" y="927"/>
                  </a:cubicBezTo>
                  <a:cubicBezTo>
                    <a:pt x="803" y="935"/>
                    <a:pt x="778" y="940"/>
                    <a:pt x="754" y="946"/>
                  </a:cubicBezTo>
                  <a:cubicBezTo>
                    <a:pt x="742" y="949"/>
                    <a:pt x="718" y="955"/>
                    <a:pt x="718" y="955"/>
                  </a:cubicBezTo>
                  <a:cubicBezTo>
                    <a:pt x="668" y="954"/>
                    <a:pt x="462" y="965"/>
                    <a:pt x="354" y="937"/>
                  </a:cubicBezTo>
                  <a:cubicBezTo>
                    <a:pt x="316" y="927"/>
                    <a:pt x="272" y="891"/>
                    <a:pt x="245" y="864"/>
                  </a:cubicBezTo>
                  <a:cubicBezTo>
                    <a:pt x="231" y="850"/>
                    <a:pt x="192" y="818"/>
                    <a:pt x="227" y="818"/>
                  </a:cubicBezTo>
                  <a:close/>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7064" name="Freeform 53">
              <a:extLst>
                <a:ext uri="{FF2B5EF4-FFF2-40B4-BE49-F238E27FC236}">
                  <a16:creationId xmlns:a16="http://schemas.microsoft.com/office/drawing/2014/main" id="{824CA55D-2F44-1369-E13E-C1E842EAE328}"/>
                </a:ext>
              </a:extLst>
            </p:cNvPr>
            <p:cNvSpPr>
              <a:spLocks/>
            </p:cNvSpPr>
            <p:nvPr/>
          </p:nvSpPr>
          <p:spPr bwMode="auto">
            <a:xfrm>
              <a:off x="3302" y="2065"/>
              <a:ext cx="542" cy="954"/>
            </a:xfrm>
            <a:custGeom>
              <a:avLst/>
              <a:gdLst>
                <a:gd name="T0" fmla="*/ 470 w 869"/>
                <a:gd name="T1" fmla="*/ 643 h 1173"/>
                <a:gd name="T2" fmla="*/ 436 w 869"/>
                <a:gd name="T3" fmla="*/ 769 h 1173"/>
                <a:gd name="T4" fmla="*/ 408 w 869"/>
                <a:gd name="T5" fmla="*/ 880 h 1173"/>
                <a:gd name="T6" fmla="*/ 397 w 869"/>
                <a:gd name="T7" fmla="*/ 924 h 1173"/>
                <a:gd name="T8" fmla="*/ 385 w 869"/>
                <a:gd name="T9" fmla="*/ 939 h 1173"/>
                <a:gd name="T10" fmla="*/ 351 w 869"/>
                <a:gd name="T11" fmla="*/ 954 h 1173"/>
                <a:gd name="T12" fmla="*/ 181 w 869"/>
                <a:gd name="T13" fmla="*/ 931 h 1173"/>
                <a:gd name="T14" fmla="*/ 79 w 869"/>
                <a:gd name="T15" fmla="*/ 873 h 1173"/>
                <a:gd name="T16" fmla="*/ 22 w 869"/>
                <a:gd name="T17" fmla="*/ 821 h 1173"/>
                <a:gd name="T18" fmla="*/ 0 w 869"/>
                <a:gd name="T19" fmla="*/ 777 h 1173"/>
                <a:gd name="T20" fmla="*/ 51 w 869"/>
                <a:gd name="T21" fmla="*/ 407 h 1173"/>
                <a:gd name="T22" fmla="*/ 68 w 869"/>
                <a:gd name="T23" fmla="*/ 192 h 1173"/>
                <a:gd name="T24" fmla="*/ 96 w 869"/>
                <a:gd name="T25" fmla="*/ 133 h 1173"/>
                <a:gd name="T26" fmla="*/ 125 w 869"/>
                <a:gd name="T27" fmla="*/ 111 h 1173"/>
                <a:gd name="T28" fmla="*/ 193 w 869"/>
                <a:gd name="T29" fmla="*/ 59 h 1173"/>
                <a:gd name="T30" fmla="*/ 221 w 869"/>
                <a:gd name="T31" fmla="*/ 37 h 1173"/>
                <a:gd name="T32" fmla="*/ 266 w 869"/>
                <a:gd name="T33" fmla="*/ 0 h 1173"/>
                <a:gd name="T34" fmla="*/ 442 w 869"/>
                <a:gd name="T35" fmla="*/ 67 h 1173"/>
                <a:gd name="T36" fmla="*/ 505 w 869"/>
                <a:gd name="T37" fmla="*/ 163 h 1173"/>
                <a:gd name="T38" fmla="*/ 527 w 869"/>
                <a:gd name="T39" fmla="*/ 207 h 1173"/>
                <a:gd name="T40" fmla="*/ 538 w 869"/>
                <a:gd name="T41" fmla="*/ 251 h 1173"/>
                <a:gd name="T42" fmla="*/ 493 w 869"/>
                <a:gd name="T43" fmla="*/ 577 h 1173"/>
                <a:gd name="T44" fmla="*/ 470 w 869"/>
                <a:gd name="T45" fmla="*/ 643 h 1173"/>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869" h="1173">
                  <a:moveTo>
                    <a:pt x="754" y="791"/>
                  </a:moveTo>
                  <a:cubicBezTo>
                    <a:pt x="743" y="846"/>
                    <a:pt x="731" y="899"/>
                    <a:pt x="699" y="945"/>
                  </a:cubicBezTo>
                  <a:cubicBezTo>
                    <a:pt x="684" y="991"/>
                    <a:pt x="669" y="1036"/>
                    <a:pt x="654" y="1082"/>
                  </a:cubicBezTo>
                  <a:cubicBezTo>
                    <a:pt x="648" y="1100"/>
                    <a:pt x="649" y="1122"/>
                    <a:pt x="636" y="1136"/>
                  </a:cubicBezTo>
                  <a:cubicBezTo>
                    <a:pt x="630" y="1142"/>
                    <a:pt x="626" y="1151"/>
                    <a:pt x="618" y="1155"/>
                  </a:cubicBezTo>
                  <a:cubicBezTo>
                    <a:pt x="601" y="1164"/>
                    <a:pt x="563" y="1173"/>
                    <a:pt x="563" y="1173"/>
                  </a:cubicBezTo>
                  <a:cubicBezTo>
                    <a:pt x="471" y="1168"/>
                    <a:pt x="379" y="1170"/>
                    <a:pt x="290" y="1145"/>
                  </a:cubicBezTo>
                  <a:cubicBezTo>
                    <a:pt x="231" y="1129"/>
                    <a:pt x="182" y="1097"/>
                    <a:pt x="127" y="1073"/>
                  </a:cubicBezTo>
                  <a:cubicBezTo>
                    <a:pt x="93" y="1058"/>
                    <a:pt x="60" y="1039"/>
                    <a:pt x="36" y="1009"/>
                  </a:cubicBezTo>
                  <a:cubicBezTo>
                    <a:pt x="23" y="992"/>
                    <a:pt x="0" y="955"/>
                    <a:pt x="0" y="955"/>
                  </a:cubicBezTo>
                  <a:cubicBezTo>
                    <a:pt x="11" y="805"/>
                    <a:pt x="33" y="644"/>
                    <a:pt x="81" y="500"/>
                  </a:cubicBezTo>
                  <a:cubicBezTo>
                    <a:pt x="92" y="412"/>
                    <a:pt x="99" y="324"/>
                    <a:pt x="109" y="236"/>
                  </a:cubicBezTo>
                  <a:cubicBezTo>
                    <a:pt x="113" y="197"/>
                    <a:pt x="118" y="176"/>
                    <a:pt x="154" y="164"/>
                  </a:cubicBezTo>
                  <a:cubicBezTo>
                    <a:pt x="193" y="123"/>
                    <a:pt x="147" y="165"/>
                    <a:pt x="200" y="136"/>
                  </a:cubicBezTo>
                  <a:cubicBezTo>
                    <a:pt x="241" y="114"/>
                    <a:pt x="266" y="87"/>
                    <a:pt x="309" y="73"/>
                  </a:cubicBezTo>
                  <a:cubicBezTo>
                    <a:pt x="343" y="37"/>
                    <a:pt x="308" y="68"/>
                    <a:pt x="354" y="45"/>
                  </a:cubicBezTo>
                  <a:cubicBezTo>
                    <a:pt x="383" y="30"/>
                    <a:pt x="395" y="11"/>
                    <a:pt x="427" y="0"/>
                  </a:cubicBezTo>
                  <a:cubicBezTo>
                    <a:pt x="520" y="23"/>
                    <a:pt x="626" y="29"/>
                    <a:pt x="709" y="82"/>
                  </a:cubicBezTo>
                  <a:cubicBezTo>
                    <a:pt x="738" y="125"/>
                    <a:pt x="765" y="172"/>
                    <a:pt x="809" y="200"/>
                  </a:cubicBezTo>
                  <a:cubicBezTo>
                    <a:pt x="821" y="218"/>
                    <a:pt x="838" y="234"/>
                    <a:pt x="845" y="255"/>
                  </a:cubicBezTo>
                  <a:cubicBezTo>
                    <a:pt x="851" y="273"/>
                    <a:pt x="863" y="309"/>
                    <a:pt x="863" y="309"/>
                  </a:cubicBezTo>
                  <a:cubicBezTo>
                    <a:pt x="858" y="436"/>
                    <a:pt x="869" y="596"/>
                    <a:pt x="790" y="709"/>
                  </a:cubicBezTo>
                  <a:cubicBezTo>
                    <a:pt x="787" y="717"/>
                    <a:pt x="776" y="791"/>
                    <a:pt x="754" y="791"/>
                  </a:cubicBezTo>
                  <a:close/>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87046" name="Text Box 54">
            <a:extLst>
              <a:ext uri="{FF2B5EF4-FFF2-40B4-BE49-F238E27FC236}">
                <a16:creationId xmlns:a16="http://schemas.microsoft.com/office/drawing/2014/main" id="{8F3A3D3E-9002-F5CB-0A86-4AE4861CC12C}"/>
              </a:ext>
            </a:extLst>
          </p:cNvPr>
          <p:cNvSpPr txBox="1">
            <a:spLocks noChangeArrowheads="1"/>
          </p:cNvSpPr>
          <p:nvPr/>
        </p:nvSpPr>
        <p:spPr bwMode="auto">
          <a:xfrm>
            <a:off x="3124201" y="1524000"/>
            <a:ext cx="1470025" cy="4572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r>
              <a:rPr lang="en-US" altLang="en-US">
                <a:latin typeface="Times New Roman" panose="02020603050405020304" pitchFamily="18" charset="0"/>
                <a:cs typeface="Arial" panose="020B0604020202020204" pitchFamily="34" charset="0"/>
              </a:rPr>
              <a:t>Raw Data </a:t>
            </a:r>
          </a:p>
        </p:txBody>
      </p:sp>
      <p:sp>
        <p:nvSpPr>
          <p:cNvPr id="87047" name="Text Box 55">
            <a:extLst>
              <a:ext uri="{FF2B5EF4-FFF2-40B4-BE49-F238E27FC236}">
                <a16:creationId xmlns:a16="http://schemas.microsoft.com/office/drawing/2014/main" id="{25CEB62E-E192-1B6C-693F-FA04E845BEDE}"/>
              </a:ext>
            </a:extLst>
          </p:cNvPr>
          <p:cNvSpPr txBox="1">
            <a:spLocks noChangeArrowheads="1"/>
          </p:cNvSpPr>
          <p:nvPr/>
        </p:nvSpPr>
        <p:spPr bwMode="auto">
          <a:xfrm>
            <a:off x="6567488" y="1524000"/>
            <a:ext cx="3268662" cy="4572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r>
              <a:rPr lang="en-US" altLang="en-US">
                <a:latin typeface="Times New Roman" panose="02020603050405020304" pitchFamily="18" charset="0"/>
                <a:cs typeface="Arial" panose="020B0604020202020204" pitchFamily="34" charset="0"/>
              </a:rPr>
              <a:t>Cluster/Stratified Sample</a:t>
            </a:r>
          </a:p>
        </p:txBody>
      </p:sp>
      <p:sp>
        <p:nvSpPr>
          <p:cNvPr id="87048" name="Text Box 56">
            <a:extLst>
              <a:ext uri="{FF2B5EF4-FFF2-40B4-BE49-F238E27FC236}">
                <a16:creationId xmlns:a16="http://schemas.microsoft.com/office/drawing/2014/main" id="{AFB02131-0B8F-144D-94A8-DBD29CDE8813}"/>
              </a:ext>
            </a:extLst>
          </p:cNvPr>
          <p:cNvSpPr txBox="1">
            <a:spLocks noChangeArrowheads="1"/>
          </p:cNvSpPr>
          <p:nvPr/>
        </p:nvSpPr>
        <p:spPr bwMode="auto">
          <a:xfrm>
            <a:off x="1905001" y="4953001"/>
            <a:ext cx="8245475" cy="1754969"/>
          </a:xfrm>
          <a:prstGeom prst="rect">
            <a:avLst/>
          </a:prstGeom>
          <a:noFill/>
          <a:ln>
            <a:noFill/>
          </a:ln>
          <a:effectLst/>
          <a:extLst>
            <a:ext uri="{909E8E84-426E-40DD-AFC4-6F175D3DCCD1}">
              <a14:hiddenFill xmlns:a14="http://schemas.microsoft.com/office/drawing/2010/main">
                <a:solidFill>
                  <a:srgbClr val="FF99CC"/>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spAutoFit/>
          </a:bodyP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a:spcBef>
                <a:spcPct val="50000"/>
              </a:spcBef>
              <a:buFontTx/>
              <a:buChar char="•"/>
            </a:pPr>
            <a:r>
              <a:rPr lang="en-US" altLang="en-US">
                <a:latin typeface="Verdana" panose="020B0604030504040204" pitchFamily="34" charset="0"/>
                <a:cs typeface="Arial" panose="020B0604020202020204" pitchFamily="34" charset="0"/>
              </a:rPr>
              <a:t>The number of samples drawn from each cluster/stratum is analogous to its size</a:t>
            </a:r>
          </a:p>
          <a:p>
            <a:pPr>
              <a:spcBef>
                <a:spcPct val="50000"/>
              </a:spcBef>
              <a:buFontTx/>
              <a:buChar char="•"/>
            </a:pPr>
            <a:r>
              <a:rPr lang="en-US" altLang="en-US">
                <a:latin typeface="Verdana" panose="020B0604030504040204" pitchFamily="34" charset="0"/>
                <a:cs typeface="Arial" panose="020B0604020202020204" pitchFamily="34" charset="0"/>
              </a:rPr>
              <a:t>Thus, the samples represent better the data and outliers are avoided</a:t>
            </a:r>
          </a:p>
        </p:txBody>
      </p:sp>
    </p:spTree>
  </p:cSld>
  <p:clrMapOvr>
    <a:masterClrMapping/>
  </p:clrMapOv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13">
            <a:extLst>
              <a:ext uri="{FF2B5EF4-FFF2-40B4-BE49-F238E27FC236}">
                <a16:creationId xmlns:a16="http://schemas.microsoft.com/office/drawing/2014/main" id="{C3A146F8-3F2E-5C2F-96DF-A3881BEE9C8E}"/>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ahoma" panose="020B0604030504040204" pitchFamily="34" charset="0"/>
                <a:ea typeface="MS PGothic" panose="020B0600070205080204" pitchFamily="34" charset="-128"/>
              </a:defRPr>
            </a:lvl1pPr>
            <a:lvl2pPr marL="742950" indent="-285750">
              <a:defRPr sz="2400">
                <a:solidFill>
                  <a:schemeClr val="tx1"/>
                </a:solidFill>
                <a:latin typeface="Tahoma" panose="020B0604030504040204" pitchFamily="34" charset="0"/>
                <a:ea typeface="MS PGothic" panose="020B0600070205080204" pitchFamily="34" charset="-128"/>
              </a:defRPr>
            </a:lvl2pPr>
            <a:lvl3pPr marL="1143000" indent="-228600">
              <a:defRPr sz="2400">
                <a:solidFill>
                  <a:schemeClr val="tx1"/>
                </a:solidFill>
                <a:latin typeface="Tahoma" panose="020B0604030504040204" pitchFamily="34" charset="0"/>
                <a:ea typeface="MS PGothic" panose="020B0600070205080204" pitchFamily="34" charset="-128"/>
              </a:defRPr>
            </a:lvl3pPr>
            <a:lvl4pPr marL="1600200" indent="-228600">
              <a:defRPr sz="2400">
                <a:solidFill>
                  <a:schemeClr val="tx1"/>
                </a:solidFill>
                <a:latin typeface="Tahoma" panose="020B0604030504040204" pitchFamily="34" charset="0"/>
                <a:ea typeface="MS PGothic" panose="020B0600070205080204" pitchFamily="34" charset="-128"/>
              </a:defRPr>
            </a:lvl4pPr>
            <a:lvl5pPr marL="2057400" indent="-228600">
              <a:defRPr sz="24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9pPr>
          </a:lstStyle>
          <a:p>
            <a:r>
              <a:rPr lang="en-US" altLang="en-US" sz="900"/>
              <a:t>7-</a:t>
            </a:r>
            <a:fld id="{CAAA99E9-DFFD-4F5C-9C78-1943BA31E4D4}" type="slidenum">
              <a:rPr lang="en-US" altLang="en-US" sz="900"/>
              <a:pPr/>
              <a:t>41</a:t>
            </a:fld>
            <a:endParaRPr lang="en-US" altLang="en-US" sz="900"/>
          </a:p>
        </p:txBody>
      </p:sp>
      <p:sp>
        <p:nvSpPr>
          <p:cNvPr id="5123" name="Rectangle 12">
            <a:extLst>
              <a:ext uri="{FF2B5EF4-FFF2-40B4-BE49-F238E27FC236}">
                <a16:creationId xmlns:a16="http://schemas.microsoft.com/office/drawing/2014/main" id="{23D67DD1-FDCD-B776-2525-02C61112D068}"/>
              </a:ext>
            </a:extLst>
          </p:cNvPr>
          <p:cNvSpPr>
            <a:spLocks noGrp="1" noChangeArrowheads="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ahoma" panose="020B0604030504040204" pitchFamily="34" charset="0"/>
                <a:ea typeface="MS PGothic" panose="020B0600070205080204" pitchFamily="34" charset="-128"/>
              </a:defRPr>
            </a:lvl1pPr>
            <a:lvl2pPr marL="742950" indent="-285750">
              <a:defRPr sz="2400">
                <a:solidFill>
                  <a:schemeClr val="tx1"/>
                </a:solidFill>
                <a:latin typeface="Tahoma" panose="020B0604030504040204" pitchFamily="34" charset="0"/>
                <a:ea typeface="MS PGothic" panose="020B0600070205080204" pitchFamily="34" charset="-128"/>
              </a:defRPr>
            </a:lvl2pPr>
            <a:lvl3pPr marL="1143000" indent="-228600">
              <a:defRPr sz="2400">
                <a:solidFill>
                  <a:schemeClr val="tx1"/>
                </a:solidFill>
                <a:latin typeface="Tahoma" panose="020B0604030504040204" pitchFamily="34" charset="0"/>
                <a:ea typeface="MS PGothic" panose="020B0600070205080204" pitchFamily="34" charset="-128"/>
              </a:defRPr>
            </a:lvl3pPr>
            <a:lvl4pPr marL="1600200" indent="-228600">
              <a:defRPr sz="2400">
                <a:solidFill>
                  <a:schemeClr val="tx1"/>
                </a:solidFill>
                <a:latin typeface="Tahoma" panose="020B0604030504040204" pitchFamily="34" charset="0"/>
                <a:ea typeface="MS PGothic" panose="020B0600070205080204" pitchFamily="34" charset="-128"/>
              </a:defRPr>
            </a:lvl4pPr>
            <a:lvl5pPr marL="2057400" indent="-228600">
              <a:defRPr sz="24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9pPr>
          </a:lstStyle>
          <a:p>
            <a:r>
              <a:rPr lang="en-US" altLang="en-US" sz="900" dirty="0"/>
              <a:t>Copyright ©2013 Pearson Education, Inc. publishing as Prentice Hall </a:t>
            </a:r>
          </a:p>
        </p:txBody>
      </p:sp>
      <p:sp>
        <p:nvSpPr>
          <p:cNvPr id="5125" name="Rectangle 3">
            <a:extLst>
              <a:ext uri="{FF2B5EF4-FFF2-40B4-BE49-F238E27FC236}">
                <a16:creationId xmlns:a16="http://schemas.microsoft.com/office/drawing/2014/main" id="{EC49E7A7-8F85-9E99-91AA-403EA07C5EF0}"/>
              </a:ext>
            </a:extLst>
          </p:cNvPr>
          <p:cNvSpPr>
            <a:spLocks noGrp="1" noChangeArrowheads="1"/>
          </p:cNvSpPr>
          <p:nvPr>
            <p:ph type="body" idx="1"/>
          </p:nvPr>
        </p:nvSpPr>
        <p:spPr>
          <a:xfrm>
            <a:off x="838200" y="909235"/>
            <a:ext cx="10515600" cy="5207430"/>
          </a:xfrm>
        </p:spPr>
        <p:txBody>
          <a:bodyPr>
            <a:normAutofit fontScale="55000" lnSpcReduction="20000"/>
          </a:bodyPr>
          <a:lstStyle/>
          <a:p>
            <a:pPr marL="0" indent="0" eaLnBrk="1" hangingPunct="1">
              <a:lnSpc>
                <a:spcPct val="125000"/>
              </a:lnSpc>
              <a:spcBef>
                <a:spcPts val="600"/>
              </a:spcBef>
              <a:spcAft>
                <a:spcPts val="600"/>
              </a:spcAft>
              <a:buNone/>
            </a:pPr>
            <a:r>
              <a:rPr lang="en-US" altLang="en-US" sz="9600" b="1" dirty="0">
                <a:solidFill>
                  <a:srgbClr val="C00000"/>
                </a:solidFill>
                <a:effectLst>
                  <a:outerShdw blurRad="38100" dist="38100" dir="2700000" algn="tl">
                    <a:srgbClr val="000000">
                      <a:alpha val="43137"/>
                    </a:srgbClr>
                  </a:outerShdw>
                </a:effectLst>
              </a:rPr>
              <a:t>Review Questions:</a:t>
            </a:r>
          </a:p>
          <a:p>
            <a:pPr marL="914400" indent="-914400" eaLnBrk="1" hangingPunct="1">
              <a:lnSpc>
                <a:spcPct val="125000"/>
              </a:lnSpc>
              <a:spcBef>
                <a:spcPts val="600"/>
              </a:spcBef>
              <a:spcAft>
                <a:spcPts val="600"/>
              </a:spcAft>
              <a:buFont typeface="+mj-lt"/>
              <a:buAutoNum type="arabicPeriod"/>
            </a:pPr>
            <a:r>
              <a:rPr lang="en-US" altLang="en-US" sz="5400" dirty="0"/>
              <a:t>Explain the role of Association Rule Mining in marketing and sales promotion.</a:t>
            </a:r>
          </a:p>
          <a:p>
            <a:pPr marL="914400" indent="-914400" eaLnBrk="1" hangingPunct="1">
              <a:lnSpc>
                <a:spcPct val="125000"/>
              </a:lnSpc>
              <a:spcBef>
                <a:spcPts val="600"/>
              </a:spcBef>
              <a:spcAft>
                <a:spcPts val="600"/>
              </a:spcAft>
              <a:buFont typeface="+mj-lt"/>
              <a:buAutoNum type="arabicPeriod"/>
            </a:pPr>
            <a:r>
              <a:rPr lang="en-US" altLang="en-US" sz="5400" dirty="0"/>
              <a:t>Describe the benefits and limitations of using clustering in market segmentation.</a:t>
            </a:r>
          </a:p>
          <a:p>
            <a:pPr marL="914400" indent="-914400" eaLnBrk="1" hangingPunct="1">
              <a:lnSpc>
                <a:spcPct val="125000"/>
              </a:lnSpc>
              <a:spcBef>
                <a:spcPts val="600"/>
              </a:spcBef>
              <a:spcAft>
                <a:spcPts val="600"/>
              </a:spcAft>
              <a:buFont typeface="+mj-lt"/>
              <a:buAutoNum type="arabicPeriod"/>
            </a:pPr>
            <a:r>
              <a:rPr lang="en-US" altLang="en-US" sz="5400" dirty="0"/>
              <a:t>How does data preprocessing improve the quality of data mining results? Provide examples of data preprocessing tasks</a:t>
            </a:r>
            <a:endParaRPr lang="en-US" altLang="en-US" sz="4000"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0021"/>
    </mc:Choice>
    <mc:Fallback xmlns="">
      <p:transition spd="slow" advTm="20021"/>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38DBDE0-51B9-4E1E-B42F-9B08C0B0008D}"/>
</file>

<file path=customXml/itemProps2.xml><?xml version="1.0" encoding="utf-8"?>
<ds:datastoreItem xmlns:ds="http://schemas.openxmlformats.org/officeDocument/2006/customXml" ds:itemID="{5036F0FD-E39C-4364-A22F-896D7676D434}"/>
</file>

<file path=customXml/itemProps3.xml><?xml version="1.0" encoding="utf-8"?>
<ds:datastoreItem xmlns:ds="http://schemas.openxmlformats.org/officeDocument/2006/customXml" ds:itemID="{E5BE70CA-B761-40B6-9D8B-A3D56E8C47FC}"/>
</file>

<file path=docProps/app.xml><?xml version="1.0" encoding="utf-8"?>
<Properties xmlns="http://schemas.openxmlformats.org/officeDocument/2006/extended-properties" xmlns:vt="http://schemas.openxmlformats.org/officeDocument/2006/docPropsVTypes">
  <TotalTime>6196</TotalTime>
  <Words>3271</Words>
  <Application>Microsoft Office PowerPoint</Application>
  <PresentationFormat>Widescreen</PresentationFormat>
  <Paragraphs>427</Paragraphs>
  <Slides>42</Slides>
  <Notes>41</Notes>
  <HiddenSlides>0</HiddenSlides>
  <MMClips>0</MMClips>
  <ScaleCrop>false</ScaleCrop>
  <HeadingPairs>
    <vt:vector size="8" baseType="variant">
      <vt:variant>
        <vt:lpstr>Fonts Used</vt:lpstr>
      </vt:variant>
      <vt:variant>
        <vt:i4>9</vt:i4>
      </vt:variant>
      <vt:variant>
        <vt:lpstr>Theme</vt:lpstr>
      </vt:variant>
      <vt:variant>
        <vt:i4>1</vt:i4>
      </vt:variant>
      <vt:variant>
        <vt:lpstr>Embedded OLE Servers</vt:lpstr>
      </vt:variant>
      <vt:variant>
        <vt:i4>1</vt:i4>
      </vt:variant>
      <vt:variant>
        <vt:lpstr>Slide Titles</vt:lpstr>
      </vt:variant>
      <vt:variant>
        <vt:i4>42</vt:i4>
      </vt:variant>
    </vt:vector>
  </HeadingPairs>
  <TitlesOfParts>
    <vt:vector size="53" baseType="lpstr">
      <vt:lpstr>Arial</vt:lpstr>
      <vt:lpstr>Calibri</vt:lpstr>
      <vt:lpstr>Calibri Light</vt:lpstr>
      <vt:lpstr>Comic Sans MS</vt:lpstr>
      <vt:lpstr>Monotype Sorts</vt:lpstr>
      <vt:lpstr>Symbol</vt:lpstr>
      <vt:lpstr>Times New Roman</vt:lpstr>
      <vt:lpstr>Verdana</vt:lpstr>
      <vt:lpstr>Wingdings</vt:lpstr>
      <vt:lpstr>Office Theme</vt:lpstr>
      <vt:lpstr>Document</vt:lpstr>
      <vt:lpstr>PowerPoint Presentation</vt:lpstr>
      <vt:lpstr>PowerPoint Presentation</vt:lpstr>
      <vt:lpstr>PowerPoint Presentation</vt:lpstr>
      <vt:lpstr>PowerPoint Presentation</vt:lpstr>
      <vt:lpstr>PowerPoint Presentation</vt:lpstr>
      <vt:lpstr>Data Mining Overview</vt:lpstr>
      <vt:lpstr>What is Data Mining?</vt:lpstr>
      <vt:lpstr>Overview of terms</vt:lpstr>
      <vt:lpstr>Overview of terms</vt:lpstr>
      <vt:lpstr> Knowledge Discovery</vt:lpstr>
      <vt:lpstr>Examples of  Large Datasets</vt:lpstr>
      <vt:lpstr>Examples of Data mining Applications</vt:lpstr>
      <vt:lpstr>How Data Mining is used</vt:lpstr>
      <vt:lpstr>The Data Mining Process</vt:lpstr>
      <vt:lpstr>Origins of Data Mining</vt:lpstr>
      <vt:lpstr>Data Mining Tasks</vt:lpstr>
      <vt:lpstr>Data Mining Tasks</vt:lpstr>
      <vt:lpstr>Data Mining Methods</vt:lpstr>
      <vt:lpstr>Why Data Preprocessing?</vt:lpstr>
      <vt:lpstr>Why can Data be Incomplete?</vt:lpstr>
      <vt:lpstr>Data Cleaning</vt:lpstr>
      <vt:lpstr>Classification: Definition</vt:lpstr>
      <vt:lpstr>Classification Example</vt:lpstr>
      <vt:lpstr>Example of a Decision Tree</vt:lpstr>
      <vt:lpstr>Another Example of Decision Tree</vt:lpstr>
      <vt:lpstr>Classification: Application 1</vt:lpstr>
      <vt:lpstr>Classification: Application 2</vt:lpstr>
      <vt:lpstr>Clustering Definition</vt:lpstr>
      <vt:lpstr>Illustrating Clustering</vt:lpstr>
      <vt:lpstr>Clustering: Application 1</vt:lpstr>
      <vt:lpstr>Clustering: Application 2</vt:lpstr>
      <vt:lpstr>Illustrating Document Clustering</vt:lpstr>
      <vt:lpstr>Association Rule Discovery: Definition</vt:lpstr>
      <vt:lpstr>Association Rule Discovery: Application 1</vt:lpstr>
      <vt:lpstr>Data Compression</vt:lpstr>
      <vt:lpstr>Numerosity Reduction: Reduce the volume of data</vt:lpstr>
      <vt:lpstr>Clustering</vt:lpstr>
      <vt:lpstr>Sampling</vt:lpstr>
      <vt:lpstr>PowerPoint Presentation</vt:lpstr>
      <vt:lpstr>Sampling</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Muhammed Saleem</cp:lastModifiedBy>
  <cp:revision>53</cp:revision>
  <dcterms:created xsi:type="dcterms:W3CDTF">2023-04-29T09:08:00Z</dcterms:created>
  <dcterms:modified xsi:type="dcterms:W3CDTF">2024-08-04T14:48:20Z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