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3"/>
  </p:sldMasterIdLst>
  <p:notesMasterIdLst>
    <p:notesMasterId r:id="rId51"/>
  </p:notesMasterIdLst>
  <p:sldIdLst>
    <p:sldId id="480" r:id="rId4"/>
    <p:sldId id="256" r:id="rId5"/>
    <p:sldId id="579" r:id="rId6"/>
    <p:sldId id="525" r:id="rId7"/>
    <p:sldId id="552" r:id="rId8"/>
    <p:sldId id="553" r:id="rId9"/>
    <p:sldId id="584" r:id="rId10"/>
    <p:sldId id="554" r:id="rId11"/>
    <p:sldId id="587" r:id="rId12"/>
    <p:sldId id="585" r:id="rId13"/>
    <p:sldId id="588" r:id="rId14"/>
    <p:sldId id="589" r:id="rId15"/>
    <p:sldId id="591" r:id="rId16"/>
    <p:sldId id="556" r:id="rId17"/>
    <p:sldId id="593" r:id="rId18"/>
    <p:sldId id="557" r:id="rId19"/>
    <p:sldId id="595" r:id="rId20"/>
    <p:sldId id="586" r:id="rId21"/>
    <p:sldId id="558" r:id="rId22"/>
    <p:sldId id="597" r:id="rId23"/>
    <p:sldId id="559" r:id="rId24"/>
    <p:sldId id="599" r:id="rId25"/>
    <p:sldId id="560" r:id="rId26"/>
    <p:sldId id="601" r:id="rId27"/>
    <p:sldId id="561" r:id="rId28"/>
    <p:sldId id="562" r:id="rId29"/>
    <p:sldId id="563" r:id="rId30"/>
    <p:sldId id="564" r:id="rId31"/>
    <p:sldId id="565" r:id="rId32"/>
    <p:sldId id="583" r:id="rId33"/>
    <p:sldId id="566" r:id="rId34"/>
    <p:sldId id="567" r:id="rId35"/>
    <p:sldId id="603" r:id="rId36"/>
    <p:sldId id="568" r:id="rId37"/>
    <p:sldId id="605" r:id="rId38"/>
    <p:sldId id="572" r:id="rId39"/>
    <p:sldId id="573" r:id="rId40"/>
    <p:sldId id="574" r:id="rId41"/>
    <p:sldId id="575" r:id="rId42"/>
    <p:sldId id="576" r:id="rId43"/>
    <p:sldId id="577" r:id="rId44"/>
    <p:sldId id="578" r:id="rId45"/>
    <p:sldId id="580" r:id="rId46"/>
    <p:sldId id="581" r:id="rId47"/>
    <p:sldId id="582" r:id="rId48"/>
    <p:sldId id="513" r:id="rId49"/>
    <p:sldId id="34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56"/>
            <p14:sldId id="579"/>
            <p14:sldId id="525"/>
            <p14:sldId id="552"/>
            <p14:sldId id="553"/>
            <p14:sldId id="584"/>
            <p14:sldId id="554"/>
            <p14:sldId id="587"/>
            <p14:sldId id="585"/>
            <p14:sldId id="588"/>
            <p14:sldId id="589"/>
            <p14:sldId id="591"/>
            <p14:sldId id="556"/>
            <p14:sldId id="593"/>
            <p14:sldId id="557"/>
            <p14:sldId id="595"/>
            <p14:sldId id="586"/>
            <p14:sldId id="558"/>
            <p14:sldId id="597"/>
            <p14:sldId id="559"/>
            <p14:sldId id="599"/>
            <p14:sldId id="560"/>
            <p14:sldId id="601"/>
            <p14:sldId id="561"/>
            <p14:sldId id="562"/>
            <p14:sldId id="563"/>
            <p14:sldId id="564"/>
            <p14:sldId id="565"/>
            <p14:sldId id="583"/>
            <p14:sldId id="566"/>
            <p14:sldId id="567"/>
            <p14:sldId id="603"/>
            <p14:sldId id="568"/>
            <p14:sldId id="605"/>
            <p14:sldId id="572"/>
            <p14:sldId id="573"/>
            <p14:sldId id="574"/>
            <p14:sldId id="575"/>
            <p14:sldId id="576"/>
            <p14:sldId id="577"/>
            <p14:sldId id="578"/>
            <p14:sldId id="580"/>
            <p14:sldId id="581"/>
            <p14:sldId id="582"/>
            <p14:sldId id="513"/>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E5A6D"/>
    <a:srgbClr val="FF33CC"/>
    <a:srgbClr val="2D3956"/>
    <a:srgbClr val="000000"/>
    <a:srgbClr val="669BBC"/>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27F85A-A400-A022-92DF-C2D4C3FAD437}" v="5" dt="2024-03-15T21:33:18.606"/>
    <p1510:client id="{C155DC20-91AE-F54F-5E51-99D41068C538}" v="101" dt="2024-03-15T21:31:49.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00" autoAdjust="0"/>
    <p:restoredTop sz="93738" autoAdjust="0"/>
  </p:normalViewPr>
  <p:slideViewPr>
    <p:cSldViewPr snapToGrid="0">
      <p:cViewPr>
        <p:scale>
          <a:sx n="70" d="100"/>
          <a:sy n="70" d="100"/>
        </p:scale>
        <p:origin x="-642"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viewProps" Target="viewProps.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microsoft.com/office/2016/11/relationships/changesInfo" Target="changesInfos/changesInfo1.xml"/><Relationship Id="rId8" Type="http://schemas.openxmlformats.org/officeDocument/2006/relationships/slide" Target="slides/slide5.xml"/><Relationship Id="rId51" Type="http://schemas.openxmlformats.org/officeDocument/2006/relationships/notesMaster" Target="notesMasters/notesMaster1.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microsoft.com/office/2015/10/relationships/revisionInfo" Target="revisionInfo.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baZiad" userId="S::heba.ziad@midocean.edu.km::0891bf16-13e0-4c75-a792-3cb8ec3b5e1f" providerId="AD" clId="Web-{55B413B8-D768-E62C-B247-011A986C9EB0}"/>
    <pc:docChg chg="addSld delSld modSld modSection">
      <pc:chgData name="HebaZiad" userId="S::heba.ziad@midocean.edu.km::0891bf16-13e0-4c75-a792-3cb8ec3b5e1f" providerId="AD" clId="Web-{55B413B8-D768-E62C-B247-011A986C9EB0}" dt="2024-03-01T19:37:04.521" v="92"/>
      <pc:docMkLst>
        <pc:docMk/>
      </pc:docMkLst>
      <pc:sldChg chg="modSp">
        <pc:chgData name="HebaZiad" userId="S::heba.ziad@midocean.edu.km::0891bf16-13e0-4c75-a792-3cb8ec3b5e1f" providerId="AD" clId="Web-{55B413B8-D768-E62C-B247-011A986C9EB0}" dt="2024-03-01T19:12:24.227" v="16" actId="20577"/>
        <pc:sldMkLst>
          <pc:docMk/>
          <pc:sldMk cId="3262958268" sldId="482"/>
        </pc:sldMkLst>
        <pc:spChg chg="mod">
          <ac:chgData name="HebaZiad" userId="S::heba.ziad@midocean.edu.km::0891bf16-13e0-4c75-a792-3cb8ec3b5e1f" providerId="AD" clId="Web-{55B413B8-D768-E62C-B247-011A986C9EB0}" dt="2024-03-01T19:12:24.227" v="16" actId="20577"/>
          <ac:spMkLst>
            <pc:docMk/>
            <pc:sldMk cId="3262958268" sldId="482"/>
            <ac:spMk id="7" creationId="{FD348256-E2A9-8D81-DD63-70604F841097}"/>
          </ac:spMkLst>
        </pc:spChg>
      </pc:sldChg>
      <pc:sldChg chg="modSp">
        <pc:chgData name="HebaZiad" userId="S::heba.ziad@midocean.edu.km::0891bf16-13e0-4c75-a792-3cb8ec3b5e1f" providerId="AD" clId="Web-{55B413B8-D768-E62C-B247-011A986C9EB0}" dt="2024-03-01T19:30:20.614" v="61" actId="20577"/>
        <pc:sldMkLst>
          <pc:docMk/>
          <pc:sldMk cId="347459323" sldId="489"/>
        </pc:sldMkLst>
        <pc:spChg chg="mod">
          <ac:chgData name="HebaZiad" userId="S::heba.ziad@midocean.edu.km::0891bf16-13e0-4c75-a792-3cb8ec3b5e1f" providerId="AD" clId="Web-{55B413B8-D768-E62C-B247-011A986C9EB0}" dt="2024-03-01T19:30:20.614" v="61" actId="20577"/>
          <ac:spMkLst>
            <pc:docMk/>
            <pc:sldMk cId="347459323" sldId="489"/>
            <ac:spMk id="4" creationId="{371B1096-A673-32D3-C39F-45B21223F02B}"/>
          </ac:spMkLst>
        </pc:spChg>
      </pc:sldChg>
      <pc:sldChg chg="modSp">
        <pc:chgData name="HebaZiad" userId="S::heba.ziad@midocean.edu.km::0891bf16-13e0-4c75-a792-3cb8ec3b5e1f" providerId="AD" clId="Web-{55B413B8-D768-E62C-B247-011A986C9EB0}" dt="2024-03-01T19:14:02.668" v="30" actId="20577"/>
        <pc:sldMkLst>
          <pc:docMk/>
          <pc:sldMk cId="4161247356" sldId="492"/>
        </pc:sldMkLst>
        <pc:spChg chg="mod">
          <ac:chgData name="HebaZiad" userId="S::heba.ziad@midocean.edu.km::0891bf16-13e0-4c75-a792-3cb8ec3b5e1f" providerId="AD" clId="Web-{55B413B8-D768-E62C-B247-011A986C9EB0}" dt="2024-03-01T19:14:02.668" v="30" actId="20577"/>
          <ac:spMkLst>
            <pc:docMk/>
            <pc:sldMk cId="4161247356" sldId="492"/>
            <ac:spMk id="3" creationId="{F3B93EA3-E2C0-71C0-0C01-6CDFCB55E45E}"/>
          </ac:spMkLst>
        </pc:spChg>
      </pc:sldChg>
      <pc:sldChg chg="modSp">
        <pc:chgData name="HebaZiad" userId="S::heba.ziad@midocean.edu.km::0891bf16-13e0-4c75-a792-3cb8ec3b5e1f" providerId="AD" clId="Web-{55B413B8-D768-E62C-B247-011A986C9EB0}" dt="2024-03-01T19:15:26.750" v="35" actId="20577"/>
        <pc:sldMkLst>
          <pc:docMk/>
          <pc:sldMk cId="2957249910" sldId="493"/>
        </pc:sldMkLst>
        <pc:spChg chg="mod">
          <ac:chgData name="HebaZiad" userId="S::heba.ziad@midocean.edu.km::0891bf16-13e0-4c75-a792-3cb8ec3b5e1f" providerId="AD" clId="Web-{55B413B8-D768-E62C-B247-011A986C9EB0}" dt="2024-03-01T19:15:26.750" v="35" actId="20577"/>
          <ac:spMkLst>
            <pc:docMk/>
            <pc:sldMk cId="2957249910" sldId="493"/>
            <ac:spMk id="3" creationId="{BA23F976-1886-438D-0F69-B10D9DAFBD09}"/>
          </ac:spMkLst>
        </pc:spChg>
      </pc:sldChg>
      <pc:sldChg chg="modSp">
        <pc:chgData name="HebaZiad" userId="S::heba.ziad@midocean.edu.km::0891bf16-13e0-4c75-a792-3cb8ec3b5e1f" providerId="AD" clId="Web-{55B413B8-D768-E62C-B247-011A986C9EB0}" dt="2024-03-01T19:17:29.098" v="49" actId="20577"/>
        <pc:sldMkLst>
          <pc:docMk/>
          <pc:sldMk cId="2512477451" sldId="496"/>
        </pc:sldMkLst>
        <pc:spChg chg="mod">
          <ac:chgData name="HebaZiad" userId="S::heba.ziad@midocean.edu.km::0891bf16-13e0-4c75-a792-3cb8ec3b5e1f" providerId="AD" clId="Web-{55B413B8-D768-E62C-B247-011A986C9EB0}" dt="2024-03-01T19:17:29.098" v="49" actId="20577"/>
          <ac:spMkLst>
            <pc:docMk/>
            <pc:sldMk cId="2512477451" sldId="496"/>
            <ac:spMk id="8" creationId="{EC59FF22-138C-B1E2-9BC7-385E75B2B1F8}"/>
          </ac:spMkLst>
        </pc:spChg>
      </pc:sldChg>
      <pc:sldChg chg="modSp">
        <pc:chgData name="HebaZiad" userId="S::heba.ziad@midocean.edu.km::0891bf16-13e0-4c75-a792-3cb8ec3b5e1f" providerId="AD" clId="Web-{55B413B8-D768-E62C-B247-011A986C9EB0}" dt="2024-03-01T19:18:42.132" v="57" actId="20577"/>
        <pc:sldMkLst>
          <pc:docMk/>
          <pc:sldMk cId="768124604" sldId="500"/>
        </pc:sldMkLst>
        <pc:spChg chg="mod">
          <ac:chgData name="HebaZiad" userId="S::heba.ziad@midocean.edu.km::0891bf16-13e0-4c75-a792-3cb8ec3b5e1f" providerId="AD" clId="Web-{55B413B8-D768-E62C-B247-011A986C9EB0}" dt="2024-03-01T19:18:42.132" v="57" actId="20577"/>
          <ac:spMkLst>
            <pc:docMk/>
            <pc:sldMk cId="768124604" sldId="500"/>
            <ac:spMk id="3" creationId="{3334B8CF-0F54-2CCE-4737-A18DEFF6350D}"/>
          </ac:spMkLst>
        </pc:spChg>
      </pc:sldChg>
      <pc:sldChg chg="modSp">
        <pc:chgData name="HebaZiad" userId="S::heba.ziad@midocean.edu.km::0891bf16-13e0-4c75-a792-3cb8ec3b5e1f" providerId="AD" clId="Web-{55B413B8-D768-E62C-B247-011A986C9EB0}" dt="2024-03-01T19:19:40.652" v="58" actId="20577"/>
        <pc:sldMkLst>
          <pc:docMk/>
          <pc:sldMk cId="1892457862" sldId="501"/>
        </pc:sldMkLst>
        <pc:spChg chg="mod">
          <ac:chgData name="HebaZiad" userId="S::heba.ziad@midocean.edu.km::0891bf16-13e0-4c75-a792-3cb8ec3b5e1f" providerId="AD" clId="Web-{55B413B8-D768-E62C-B247-011A986C9EB0}" dt="2024-03-01T19:19:40.652" v="58" actId="20577"/>
          <ac:spMkLst>
            <pc:docMk/>
            <pc:sldMk cId="1892457862" sldId="501"/>
            <ac:spMk id="6" creationId="{8E234FE2-A6AA-9FC4-D553-83FDAC4D5155}"/>
          </ac:spMkLst>
        </pc:spChg>
      </pc:sldChg>
      <pc:sldChg chg="modSp">
        <pc:chgData name="HebaZiad" userId="S::heba.ziad@midocean.edu.km::0891bf16-13e0-4c75-a792-3cb8ec3b5e1f" providerId="AD" clId="Web-{55B413B8-D768-E62C-B247-011A986C9EB0}" dt="2024-03-01T19:30:43.990" v="73" actId="20577"/>
        <pc:sldMkLst>
          <pc:docMk/>
          <pc:sldMk cId="140378117" sldId="505"/>
        </pc:sldMkLst>
        <pc:spChg chg="mod">
          <ac:chgData name="HebaZiad" userId="S::heba.ziad@midocean.edu.km::0891bf16-13e0-4c75-a792-3cb8ec3b5e1f" providerId="AD" clId="Web-{55B413B8-D768-E62C-B247-011A986C9EB0}" dt="2024-03-01T19:30:43.990" v="73" actId="20577"/>
          <ac:spMkLst>
            <pc:docMk/>
            <pc:sldMk cId="140378117" sldId="505"/>
            <ac:spMk id="5" creationId="{51197D82-B0FB-F1D7-8482-3A0ADD68A5E1}"/>
          </ac:spMkLst>
        </pc:spChg>
      </pc:sldChg>
      <pc:sldChg chg="modSp">
        <pc:chgData name="HebaZiad" userId="S::heba.ziad@midocean.edu.km::0891bf16-13e0-4c75-a792-3cb8ec3b5e1f" providerId="AD" clId="Web-{55B413B8-D768-E62C-B247-011A986C9EB0}" dt="2024-03-01T19:35:33.017" v="89" actId="20577"/>
        <pc:sldMkLst>
          <pc:docMk/>
          <pc:sldMk cId="4104966094" sldId="510"/>
        </pc:sldMkLst>
        <pc:spChg chg="mod">
          <ac:chgData name="HebaZiad" userId="S::heba.ziad@midocean.edu.km::0891bf16-13e0-4c75-a792-3cb8ec3b5e1f" providerId="AD" clId="Web-{55B413B8-D768-E62C-B247-011A986C9EB0}" dt="2024-03-01T19:35:33.017" v="89" actId="20577"/>
          <ac:spMkLst>
            <pc:docMk/>
            <pc:sldMk cId="4104966094" sldId="510"/>
            <ac:spMk id="4" creationId="{14EE481B-B525-38A4-C359-716CBDF42362}"/>
          </ac:spMkLst>
        </pc:spChg>
      </pc:sldChg>
      <pc:sldChg chg="add del">
        <pc:chgData name="HebaZiad" userId="S::heba.ziad@midocean.edu.km::0891bf16-13e0-4c75-a792-3cb8ec3b5e1f" providerId="AD" clId="Web-{55B413B8-D768-E62C-B247-011A986C9EB0}" dt="2024-03-01T19:37:04.521" v="92"/>
        <pc:sldMkLst>
          <pc:docMk/>
          <pc:sldMk cId="979049774" sldId="512"/>
        </pc:sldMkLst>
      </pc:sldChg>
      <pc:sldChg chg="modSp">
        <pc:chgData name="HebaZiad" userId="S::heba.ziad@midocean.edu.km::0891bf16-13e0-4c75-a792-3cb8ec3b5e1f" providerId="AD" clId="Web-{55B413B8-D768-E62C-B247-011A986C9EB0}" dt="2024-03-01T19:08:56.141" v="9" actId="20577"/>
        <pc:sldMkLst>
          <pc:docMk/>
          <pc:sldMk cId="447261097" sldId="518"/>
        </pc:sldMkLst>
        <pc:spChg chg="mod">
          <ac:chgData name="HebaZiad" userId="S::heba.ziad@midocean.edu.km::0891bf16-13e0-4c75-a792-3cb8ec3b5e1f" providerId="AD" clId="Web-{55B413B8-D768-E62C-B247-011A986C9EB0}" dt="2024-03-01T19:08:56.141" v="9" actId="20577"/>
          <ac:spMkLst>
            <pc:docMk/>
            <pc:sldMk cId="447261097" sldId="518"/>
            <ac:spMk id="8" creationId="{963A2A48-AB6F-9D40-9643-B1D851BB00C5}"/>
          </ac:spMkLst>
        </pc:spChg>
      </pc:sldChg>
      <pc:sldChg chg="modSp">
        <pc:chgData name="HebaZiad" userId="S::heba.ziad@midocean.edu.km::0891bf16-13e0-4c75-a792-3cb8ec3b5e1f" providerId="AD" clId="Web-{55B413B8-D768-E62C-B247-011A986C9EB0}" dt="2024-03-01T19:13:30.276" v="25" actId="20577"/>
        <pc:sldMkLst>
          <pc:docMk/>
          <pc:sldMk cId="2519133089" sldId="519"/>
        </pc:sldMkLst>
        <pc:spChg chg="mod">
          <ac:chgData name="HebaZiad" userId="S::heba.ziad@midocean.edu.km::0891bf16-13e0-4c75-a792-3cb8ec3b5e1f" providerId="AD" clId="Web-{55B413B8-D768-E62C-B247-011A986C9EB0}" dt="2024-03-01T19:13:30.276" v="25" actId="20577"/>
          <ac:spMkLst>
            <pc:docMk/>
            <pc:sldMk cId="2519133089" sldId="519"/>
            <ac:spMk id="7" creationId="{524919BF-D89E-56BD-319A-77096F82F24F}"/>
          </ac:spMkLst>
        </pc:spChg>
      </pc:sldChg>
    </pc:docChg>
  </pc:docChgLst>
  <pc:docChgLst>
    <pc:chgData name="HebaZiad" userId="S::heba.ziad@midocean.edu.km::0891bf16-13e0-4c75-a792-3cb8ec3b5e1f" providerId="AD" clId="Web-{0AE799D3-4388-4775-799D-A5B89F6E2257}"/>
    <pc:docChg chg="modSld">
      <pc:chgData name="HebaZiad" userId="S::heba.ziad@midocean.edu.km::0891bf16-13e0-4c75-a792-3cb8ec3b5e1f" providerId="AD" clId="Web-{0AE799D3-4388-4775-799D-A5B89F6E2257}" dt="2024-03-08T19:27:39.485" v="22" actId="14100"/>
      <pc:docMkLst>
        <pc:docMk/>
      </pc:docMkLst>
      <pc:sldChg chg="delSp">
        <pc:chgData name="HebaZiad" userId="S::heba.ziad@midocean.edu.km::0891bf16-13e0-4c75-a792-3cb8ec3b5e1f" providerId="AD" clId="Web-{0AE799D3-4388-4775-799D-A5B89F6E2257}" dt="2024-03-08T19:27:27.250" v="21"/>
        <pc:sldMkLst>
          <pc:docMk/>
          <pc:sldMk cId="1023941034" sldId="503"/>
        </pc:sldMkLst>
        <pc:picChg chg="del">
          <ac:chgData name="HebaZiad" userId="S::heba.ziad@midocean.edu.km::0891bf16-13e0-4c75-a792-3cb8ec3b5e1f" providerId="AD" clId="Web-{0AE799D3-4388-4775-799D-A5B89F6E2257}" dt="2024-03-08T19:27:27.250" v="21"/>
          <ac:picMkLst>
            <pc:docMk/>
            <pc:sldMk cId="1023941034" sldId="503"/>
            <ac:picMk id="3" creationId="{7F416ADE-4870-0F39-7BEA-611C2BD7C7D2}"/>
          </ac:picMkLst>
        </pc:picChg>
      </pc:sldChg>
      <pc:sldChg chg="modSp">
        <pc:chgData name="HebaZiad" userId="S::heba.ziad@midocean.edu.km::0891bf16-13e0-4c75-a792-3cb8ec3b5e1f" providerId="AD" clId="Web-{0AE799D3-4388-4775-799D-A5B89F6E2257}" dt="2024-03-08T19:24:18.729" v="4" actId="14100"/>
        <pc:sldMkLst>
          <pc:docMk/>
          <pc:sldMk cId="3327587778" sldId="516"/>
        </pc:sldMkLst>
        <pc:spChg chg="mod">
          <ac:chgData name="HebaZiad" userId="S::heba.ziad@midocean.edu.km::0891bf16-13e0-4c75-a792-3cb8ec3b5e1f" providerId="AD" clId="Web-{0AE799D3-4388-4775-799D-A5B89F6E2257}" dt="2024-03-08T19:24:18.729" v="4" actId="14100"/>
          <ac:spMkLst>
            <pc:docMk/>
            <pc:sldMk cId="3327587778" sldId="516"/>
            <ac:spMk id="8" creationId="{C7A31561-BE29-0D30-8FE4-7BB4EC9F3DBC}"/>
          </ac:spMkLst>
        </pc:spChg>
      </pc:sldChg>
      <pc:sldChg chg="modSp">
        <pc:chgData name="HebaZiad" userId="S::heba.ziad@midocean.edu.km::0891bf16-13e0-4c75-a792-3cb8ec3b5e1f" providerId="AD" clId="Web-{0AE799D3-4388-4775-799D-A5B89F6E2257}" dt="2024-03-08T19:22:48.523" v="3" actId="20577"/>
        <pc:sldMkLst>
          <pc:docMk/>
          <pc:sldMk cId="1912842191" sldId="537"/>
        </pc:sldMkLst>
        <pc:spChg chg="mod">
          <ac:chgData name="HebaZiad" userId="S::heba.ziad@midocean.edu.km::0891bf16-13e0-4c75-a792-3cb8ec3b5e1f" providerId="AD" clId="Web-{0AE799D3-4388-4775-799D-A5B89F6E2257}" dt="2024-03-08T19:22:48.523" v="3" actId="20577"/>
          <ac:spMkLst>
            <pc:docMk/>
            <pc:sldMk cId="1912842191" sldId="537"/>
            <ac:spMk id="8" creationId="{71205274-9996-9D9C-06B3-9BC53FFAE68D}"/>
          </ac:spMkLst>
        </pc:spChg>
      </pc:sldChg>
      <pc:sldChg chg="modSp">
        <pc:chgData name="HebaZiad" userId="S::heba.ziad@midocean.edu.km::0891bf16-13e0-4c75-a792-3cb8ec3b5e1f" providerId="AD" clId="Web-{0AE799D3-4388-4775-799D-A5B89F6E2257}" dt="2024-03-08T19:24:46.824" v="8" actId="20577"/>
        <pc:sldMkLst>
          <pc:docMk/>
          <pc:sldMk cId="3219542834" sldId="539"/>
        </pc:sldMkLst>
        <pc:spChg chg="mod">
          <ac:chgData name="HebaZiad" userId="S::heba.ziad@midocean.edu.km::0891bf16-13e0-4c75-a792-3cb8ec3b5e1f" providerId="AD" clId="Web-{0AE799D3-4388-4775-799D-A5B89F6E2257}" dt="2024-03-08T19:24:46.824" v="8" actId="20577"/>
          <ac:spMkLst>
            <pc:docMk/>
            <pc:sldMk cId="3219542834" sldId="539"/>
            <ac:spMk id="6" creationId="{00000000-0000-0000-0000-000000000000}"/>
          </ac:spMkLst>
        </pc:spChg>
      </pc:sldChg>
      <pc:sldChg chg="modSp">
        <pc:chgData name="HebaZiad" userId="S::heba.ziad@midocean.edu.km::0891bf16-13e0-4c75-a792-3cb8ec3b5e1f" providerId="AD" clId="Web-{0AE799D3-4388-4775-799D-A5B89F6E2257}" dt="2024-03-08T19:25:37.450" v="10" actId="20577"/>
        <pc:sldMkLst>
          <pc:docMk/>
          <pc:sldMk cId="2561927596" sldId="541"/>
        </pc:sldMkLst>
        <pc:spChg chg="mod">
          <ac:chgData name="HebaZiad" userId="S::heba.ziad@midocean.edu.km::0891bf16-13e0-4c75-a792-3cb8ec3b5e1f" providerId="AD" clId="Web-{0AE799D3-4388-4775-799D-A5B89F6E2257}" dt="2024-03-08T19:25:37.450" v="10" actId="20577"/>
          <ac:spMkLst>
            <pc:docMk/>
            <pc:sldMk cId="2561927596" sldId="541"/>
            <ac:spMk id="3" creationId="{00000000-0000-0000-0000-000000000000}"/>
          </ac:spMkLst>
        </pc:spChg>
      </pc:sldChg>
      <pc:sldChg chg="modSp">
        <pc:chgData name="HebaZiad" userId="S::heba.ziad@midocean.edu.km::0891bf16-13e0-4c75-a792-3cb8ec3b5e1f" providerId="AD" clId="Web-{0AE799D3-4388-4775-799D-A5B89F6E2257}" dt="2024-03-08T19:26:16.232" v="13" actId="20577"/>
        <pc:sldMkLst>
          <pc:docMk/>
          <pc:sldMk cId="1860984834" sldId="542"/>
        </pc:sldMkLst>
        <pc:spChg chg="mod">
          <ac:chgData name="HebaZiad" userId="S::heba.ziad@midocean.edu.km::0891bf16-13e0-4c75-a792-3cb8ec3b5e1f" providerId="AD" clId="Web-{0AE799D3-4388-4775-799D-A5B89F6E2257}" dt="2024-03-08T19:26:16.232" v="13" actId="20577"/>
          <ac:spMkLst>
            <pc:docMk/>
            <pc:sldMk cId="1860984834" sldId="542"/>
            <ac:spMk id="5" creationId="{00000000-0000-0000-0000-000000000000}"/>
          </ac:spMkLst>
        </pc:spChg>
      </pc:sldChg>
      <pc:sldChg chg="modSp">
        <pc:chgData name="HebaZiad" userId="S::heba.ziad@midocean.edu.km::0891bf16-13e0-4c75-a792-3cb8ec3b5e1f" providerId="AD" clId="Web-{0AE799D3-4388-4775-799D-A5B89F6E2257}" dt="2024-03-08T19:26:46.311" v="17" actId="20577"/>
        <pc:sldMkLst>
          <pc:docMk/>
          <pc:sldMk cId="3976277952" sldId="544"/>
        </pc:sldMkLst>
        <pc:spChg chg="mod">
          <ac:chgData name="HebaZiad" userId="S::heba.ziad@midocean.edu.km::0891bf16-13e0-4c75-a792-3cb8ec3b5e1f" providerId="AD" clId="Web-{0AE799D3-4388-4775-799D-A5B89F6E2257}" dt="2024-03-08T19:26:46.311" v="17" actId="20577"/>
          <ac:spMkLst>
            <pc:docMk/>
            <pc:sldMk cId="3976277952" sldId="544"/>
            <ac:spMk id="2" creationId="{00000000-0000-0000-0000-000000000000}"/>
          </ac:spMkLst>
        </pc:spChg>
      </pc:sldChg>
      <pc:sldChg chg="modSp">
        <pc:chgData name="HebaZiad" userId="S::heba.ziad@midocean.edu.km::0891bf16-13e0-4c75-a792-3cb8ec3b5e1f" providerId="AD" clId="Web-{0AE799D3-4388-4775-799D-A5B89F6E2257}" dt="2024-03-08T19:27:39.485" v="22" actId="14100"/>
        <pc:sldMkLst>
          <pc:docMk/>
          <pc:sldMk cId="1254537081" sldId="548"/>
        </pc:sldMkLst>
        <pc:spChg chg="mod">
          <ac:chgData name="HebaZiad" userId="S::heba.ziad@midocean.edu.km::0891bf16-13e0-4c75-a792-3cb8ec3b5e1f" providerId="AD" clId="Web-{0AE799D3-4388-4775-799D-A5B89F6E2257}" dt="2024-03-08T19:27:39.485" v="22" actId="14100"/>
          <ac:spMkLst>
            <pc:docMk/>
            <pc:sldMk cId="1254537081" sldId="548"/>
            <ac:spMk id="6" creationId="{C914D77D-9A5D-8FAC-7AD5-67D61CB3E846}"/>
          </ac:spMkLst>
        </pc:spChg>
      </pc:sldChg>
      <pc:sldChg chg="modSp">
        <pc:chgData name="HebaZiad" userId="S::heba.ziad@midocean.edu.km::0891bf16-13e0-4c75-a792-3cb8ec3b5e1f" providerId="AD" clId="Web-{0AE799D3-4388-4775-799D-A5B89F6E2257}" dt="2024-03-08T19:27:15.468" v="20" actId="14100"/>
        <pc:sldMkLst>
          <pc:docMk/>
          <pc:sldMk cId="796081019" sldId="556"/>
        </pc:sldMkLst>
        <pc:spChg chg="mod">
          <ac:chgData name="HebaZiad" userId="S::heba.ziad@midocean.edu.km::0891bf16-13e0-4c75-a792-3cb8ec3b5e1f" providerId="AD" clId="Web-{0AE799D3-4388-4775-799D-A5B89F6E2257}" dt="2024-03-08T19:27:15.468" v="20" actId="14100"/>
          <ac:spMkLst>
            <pc:docMk/>
            <pc:sldMk cId="796081019" sldId="556"/>
            <ac:spMk id="3" creationId="{F3B93EA3-E2C0-71C0-0C01-6CDFCB55E45E}"/>
          </ac:spMkLst>
        </pc:spChg>
      </pc:sldChg>
    </pc:docChg>
  </pc:docChgLst>
  <pc:docChgLst>
    <pc:chgData name="HebaZiad" userId="S::heba.ziad@midocean.edu.km::0891bf16-13e0-4c75-a792-3cb8ec3b5e1f" providerId="AD" clId="Web-{349985DF-9CCD-4F99-0A0B-D53CA6CFF398}"/>
    <pc:docChg chg="modSld">
      <pc:chgData name="HebaZiad" userId="S::heba.ziad@midocean.edu.km::0891bf16-13e0-4c75-a792-3cb8ec3b5e1f" providerId="AD" clId="Web-{349985DF-9CCD-4F99-0A0B-D53CA6CFF398}" dt="2024-03-08T19:54:45.815" v="19" actId="20577"/>
      <pc:docMkLst>
        <pc:docMk/>
      </pc:docMkLst>
      <pc:sldChg chg="modSp">
        <pc:chgData name="HebaZiad" userId="S::heba.ziad@midocean.edu.km::0891bf16-13e0-4c75-a792-3cb8ec3b5e1f" providerId="AD" clId="Web-{349985DF-9CCD-4F99-0A0B-D53CA6CFF398}" dt="2024-03-08T19:50:29.435" v="10" actId="20577"/>
        <pc:sldMkLst>
          <pc:docMk/>
          <pc:sldMk cId="3878917304" sldId="521"/>
        </pc:sldMkLst>
        <pc:spChg chg="mod">
          <ac:chgData name="HebaZiad" userId="S::heba.ziad@midocean.edu.km::0891bf16-13e0-4c75-a792-3cb8ec3b5e1f" providerId="AD" clId="Web-{349985DF-9CCD-4F99-0A0B-D53CA6CFF398}" dt="2024-03-08T19:50:29.435" v="10" actId="20577"/>
          <ac:spMkLst>
            <pc:docMk/>
            <pc:sldMk cId="3878917304" sldId="521"/>
            <ac:spMk id="6" creationId="{67C8055E-51E0-9AC9-A9B0-AC75A14EDBD5}"/>
          </ac:spMkLst>
        </pc:spChg>
      </pc:sldChg>
      <pc:sldChg chg="modSp">
        <pc:chgData name="HebaZiad" userId="S::heba.ziad@midocean.edu.km::0891bf16-13e0-4c75-a792-3cb8ec3b5e1f" providerId="AD" clId="Web-{349985DF-9CCD-4F99-0A0B-D53CA6CFF398}" dt="2024-03-08T19:54:45.815" v="19" actId="20577"/>
        <pc:sldMkLst>
          <pc:docMk/>
          <pc:sldMk cId="1453486134" sldId="547"/>
        </pc:sldMkLst>
        <pc:spChg chg="mod">
          <ac:chgData name="HebaZiad" userId="S::heba.ziad@midocean.edu.km::0891bf16-13e0-4c75-a792-3cb8ec3b5e1f" providerId="AD" clId="Web-{349985DF-9CCD-4F99-0A0B-D53CA6CFF398}" dt="2024-03-08T19:54:45.815" v="19" actId="20577"/>
          <ac:spMkLst>
            <pc:docMk/>
            <pc:sldMk cId="1453486134" sldId="547"/>
            <ac:spMk id="5" creationId="{607ADE29-B67B-1412-3B06-ABD3A7EC3767}"/>
          </ac:spMkLst>
        </pc:spChg>
      </pc:sldChg>
    </pc:docChg>
  </pc:docChgLst>
  <pc:docChgLst>
    <pc:chgData name="HebaZiad" userId="S::heba.ziad@midocean.edu.km::0891bf16-13e0-4c75-a792-3cb8ec3b5e1f" providerId="AD" clId="Web-{C155DC20-91AE-F54F-5E51-99D41068C538}"/>
    <pc:docChg chg="delSld modSld modSection">
      <pc:chgData name="HebaZiad" userId="S::heba.ziad@midocean.edu.km::0891bf16-13e0-4c75-a792-3cb8ec3b5e1f" providerId="AD" clId="Web-{C155DC20-91AE-F54F-5E51-99D41068C538}" dt="2024-03-15T21:31:49.264" v="59"/>
      <pc:docMkLst>
        <pc:docMk/>
      </pc:docMkLst>
      <pc:sldChg chg="modSp">
        <pc:chgData name="HebaZiad" userId="S::heba.ziad@midocean.edu.km::0891bf16-13e0-4c75-a792-3cb8ec3b5e1f" providerId="AD" clId="Web-{C155DC20-91AE-F54F-5E51-99D41068C538}" dt="2024-03-15T21:24:17.846" v="3" actId="14100"/>
        <pc:sldMkLst>
          <pc:docMk/>
          <pc:sldMk cId="3830914698" sldId="552"/>
        </pc:sldMkLst>
        <pc:spChg chg="mod">
          <ac:chgData name="HebaZiad" userId="S::heba.ziad@midocean.edu.km::0891bf16-13e0-4c75-a792-3cb8ec3b5e1f" providerId="AD" clId="Web-{C155DC20-91AE-F54F-5E51-99D41068C538}" dt="2024-03-15T21:24:17.846" v="3" actId="14100"/>
          <ac:spMkLst>
            <pc:docMk/>
            <pc:sldMk cId="3830914698" sldId="552"/>
            <ac:spMk id="5" creationId="{52FAA9E4-5123-4424-BDA7-692AEDC50C2A}"/>
          </ac:spMkLst>
        </pc:spChg>
      </pc:sldChg>
      <pc:sldChg chg="delSp modSp del">
        <pc:chgData name="HebaZiad" userId="S::heba.ziad@midocean.edu.km::0891bf16-13e0-4c75-a792-3cb8ec3b5e1f" providerId="AD" clId="Web-{C155DC20-91AE-F54F-5E51-99D41068C538}" dt="2024-03-15T21:31:34.639" v="58"/>
        <pc:sldMkLst>
          <pc:docMk/>
          <pc:sldMk cId="1091032387" sldId="555"/>
        </pc:sldMkLst>
        <pc:spChg chg="mod">
          <ac:chgData name="HebaZiad" userId="S::heba.ziad@midocean.edu.km::0891bf16-13e0-4c75-a792-3cb8ec3b5e1f" providerId="AD" clId="Web-{C155DC20-91AE-F54F-5E51-99D41068C538}" dt="2024-03-15T21:29:44.808" v="39" actId="20577"/>
          <ac:spMkLst>
            <pc:docMk/>
            <pc:sldMk cId="1091032387" sldId="555"/>
            <ac:spMk id="9" creationId="{6EEA0DFC-4F78-4372-A240-6B1CAD665953}"/>
          </ac:spMkLst>
        </pc:spChg>
        <pc:spChg chg="mod">
          <ac:chgData name="HebaZiad" userId="S::heba.ziad@midocean.edu.km::0891bf16-13e0-4c75-a792-3cb8ec3b5e1f" providerId="AD" clId="Web-{C155DC20-91AE-F54F-5E51-99D41068C538}" dt="2024-03-15T21:30:07.184" v="43" actId="20577"/>
          <ac:spMkLst>
            <pc:docMk/>
            <pc:sldMk cId="1091032387" sldId="555"/>
            <ac:spMk id="12" creationId="{8F82F348-E6E4-42E9-92D0-32479C23ACCD}"/>
          </ac:spMkLst>
        </pc:spChg>
        <pc:picChg chg="del">
          <ac:chgData name="HebaZiad" userId="S::heba.ziad@midocean.edu.km::0891bf16-13e0-4c75-a792-3cb8ec3b5e1f" providerId="AD" clId="Web-{C155DC20-91AE-F54F-5E51-99D41068C538}" dt="2024-03-15T21:30:22.246" v="44"/>
          <ac:picMkLst>
            <pc:docMk/>
            <pc:sldMk cId="1091032387" sldId="555"/>
            <ac:picMk id="7" creationId="{74D9274C-4C26-4CBA-8721-FC223783101D}"/>
          </ac:picMkLst>
        </pc:picChg>
      </pc:sldChg>
      <pc:sldChg chg="addSp delSp modSp">
        <pc:chgData name="HebaZiad" userId="S::heba.ziad@midocean.edu.km::0891bf16-13e0-4c75-a792-3cb8ec3b5e1f" providerId="AD" clId="Web-{C155DC20-91AE-F54F-5E51-99D41068C538}" dt="2024-03-15T21:31:30.155" v="57"/>
        <pc:sldMkLst>
          <pc:docMk/>
          <pc:sldMk cId="517868983" sldId="556"/>
        </pc:sldMkLst>
        <pc:spChg chg="mod">
          <ac:chgData name="HebaZiad" userId="S::heba.ziad@midocean.edu.km::0891bf16-13e0-4c75-a792-3cb8ec3b5e1f" providerId="AD" clId="Web-{C155DC20-91AE-F54F-5E51-99D41068C538}" dt="2024-03-15T21:31:24.608" v="55" actId="1076"/>
          <ac:spMkLst>
            <pc:docMk/>
            <pc:sldMk cId="517868983" sldId="556"/>
            <ac:spMk id="2" creationId="{46E7A28F-EEFE-449C-A1FA-D2B7A862540A}"/>
          </ac:spMkLst>
        </pc:spChg>
        <pc:picChg chg="del">
          <ac:chgData name="HebaZiad" userId="S::heba.ziad@midocean.edu.km::0891bf16-13e0-4c75-a792-3cb8ec3b5e1f" providerId="AD" clId="Web-{C155DC20-91AE-F54F-5E51-99D41068C538}" dt="2024-03-15T21:30:40.091" v="48"/>
          <ac:picMkLst>
            <pc:docMk/>
            <pc:sldMk cId="517868983" sldId="556"/>
            <ac:picMk id="4" creationId="{00000000-0000-0000-0000-000000000000}"/>
          </ac:picMkLst>
        </pc:picChg>
        <pc:picChg chg="del mod">
          <ac:chgData name="HebaZiad" userId="S::heba.ziad@midocean.edu.km::0891bf16-13e0-4c75-a792-3cb8ec3b5e1f" providerId="AD" clId="Web-{C155DC20-91AE-F54F-5E51-99D41068C538}" dt="2024-03-15T21:31:30.155" v="57"/>
          <ac:picMkLst>
            <pc:docMk/>
            <pc:sldMk cId="517868983" sldId="556"/>
            <ac:picMk id="5" creationId="{A5C2DA3E-5C1E-4148-9B07-5A8E38A78A28}"/>
          </ac:picMkLst>
        </pc:picChg>
        <pc:picChg chg="add mod ord">
          <ac:chgData name="HebaZiad" userId="S::heba.ziad@midocean.edu.km::0891bf16-13e0-4c75-a792-3cb8ec3b5e1f" providerId="AD" clId="Web-{C155DC20-91AE-F54F-5E51-99D41068C538}" dt="2024-03-15T21:31:13.685" v="53" actId="14100"/>
          <ac:picMkLst>
            <pc:docMk/>
            <pc:sldMk cId="517868983" sldId="556"/>
            <ac:picMk id="6" creationId="{F8CACC94-ECD9-E8CB-E146-4342E69046D6}"/>
          </ac:picMkLst>
        </pc:picChg>
      </pc:sldChg>
      <pc:sldChg chg="delSp modSp">
        <pc:chgData name="HebaZiad" userId="S::heba.ziad@midocean.edu.km::0891bf16-13e0-4c75-a792-3cb8ec3b5e1f" providerId="AD" clId="Web-{C155DC20-91AE-F54F-5E51-99D41068C538}" dt="2024-03-15T21:31:49.264" v="59"/>
        <pc:sldMkLst>
          <pc:docMk/>
          <pc:sldMk cId="2089993628" sldId="558"/>
        </pc:sldMkLst>
        <pc:spChg chg="mod">
          <ac:chgData name="HebaZiad" userId="S::heba.ziad@midocean.edu.km::0891bf16-13e0-4c75-a792-3cb8ec3b5e1f" providerId="AD" clId="Web-{C155DC20-91AE-F54F-5E51-99D41068C538}" dt="2024-03-15T21:25:35.082" v="7" actId="14100"/>
          <ac:spMkLst>
            <pc:docMk/>
            <pc:sldMk cId="2089993628" sldId="558"/>
            <ac:spMk id="2" creationId="{46E7A28F-EEFE-449C-A1FA-D2B7A862540A}"/>
          </ac:spMkLst>
        </pc:spChg>
        <pc:picChg chg="del">
          <ac:chgData name="HebaZiad" userId="S::heba.ziad@midocean.edu.km::0891bf16-13e0-4c75-a792-3cb8ec3b5e1f" providerId="AD" clId="Web-{C155DC20-91AE-F54F-5E51-99D41068C538}" dt="2024-03-15T21:31:49.264" v="59"/>
          <ac:picMkLst>
            <pc:docMk/>
            <pc:sldMk cId="2089993628" sldId="558"/>
            <ac:picMk id="4" creationId="{00000000-0000-0000-0000-000000000000}"/>
          </ac:picMkLst>
        </pc:picChg>
      </pc:sldChg>
      <pc:sldChg chg="modSp">
        <pc:chgData name="HebaZiad" userId="S::heba.ziad@midocean.edu.km::0891bf16-13e0-4c75-a792-3cb8ec3b5e1f" providerId="AD" clId="Web-{C155DC20-91AE-F54F-5E51-99D41068C538}" dt="2024-03-15T21:25:51.255" v="8" actId="14100"/>
        <pc:sldMkLst>
          <pc:docMk/>
          <pc:sldMk cId="566553915" sldId="562"/>
        </pc:sldMkLst>
        <pc:spChg chg="mod">
          <ac:chgData name="HebaZiad" userId="S::heba.ziad@midocean.edu.km::0891bf16-13e0-4c75-a792-3cb8ec3b5e1f" providerId="AD" clId="Web-{C155DC20-91AE-F54F-5E51-99D41068C538}" dt="2024-03-15T21:25:51.255" v="8" actId="14100"/>
          <ac:spMkLst>
            <pc:docMk/>
            <pc:sldMk cId="566553915" sldId="562"/>
            <ac:spMk id="2" creationId="{46E7A28F-EEFE-449C-A1FA-D2B7A862540A}"/>
          </ac:spMkLst>
        </pc:spChg>
      </pc:sldChg>
      <pc:sldChg chg="modSp">
        <pc:chgData name="HebaZiad" userId="S::heba.ziad@midocean.edu.km::0891bf16-13e0-4c75-a792-3cb8ec3b5e1f" providerId="AD" clId="Web-{C155DC20-91AE-F54F-5E51-99D41068C538}" dt="2024-03-15T21:26:23.615" v="11" actId="14100"/>
        <pc:sldMkLst>
          <pc:docMk/>
          <pc:sldMk cId="3699852037" sldId="564"/>
        </pc:sldMkLst>
        <pc:spChg chg="mod">
          <ac:chgData name="HebaZiad" userId="S::heba.ziad@midocean.edu.km::0891bf16-13e0-4c75-a792-3cb8ec3b5e1f" providerId="AD" clId="Web-{C155DC20-91AE-F54F-5E51-99D41068C538}" dt="2024-03-15T21:26:23.615" v="11" actId="14100"/>
          <ac:spMkLst>
            <pc:docMk/>
            <pc:sldMk cId="3699852037" sldId="564"/>
            <ac:spMk id="7" creationId="{0EB0E1CC-3AC7-4525-81CC-693C048D741E}"/>
          </ac:spMkLst>
        </pc:spChg>
      </pc:sldChg>
      <pc:sldChg chg="modSp">
        <pc:chgData name="HebaZiad" userId="S::heba.ziad@midocean.edu.km::0891bf16-13e0-4c75-a792-3cb8ec3b5e1f" providerId="AD" clId="Web-{C155DC20-91AE-F54F-5E51-99D41068C538}" dt="2024-03-15T21:26:48.912" v="13" actId="20577"/>
        <pc:sldMkLst>
          <pc:docMk/>
          <pc:sldMk cId="1720631986" sldId="567"/>
        </pc:sldMkLst>
        <pc:spChg chg="mod">
          <ac:chgData name="HebaZiad" userId="S::heba.ziad@midocean.edu.km::0891bf16-13e0-4c75-a792-3cb8ec3b5e1f" providerId="AD" clId="Web-{C155DC20-91AE-F54F-5E51-99D41068C538}" dt="2024-03-15T21:26:48.912" v="13" actId="20577"/>
          <ac:spMkLst>
            <pc:docMk/>
            <pc:sldMk cId="1720631986" sldId="567"/>
            <ac:spMk id="2" creationId="{46E7A28F-EEFE-449C-A1FA-D2B7A862540A}"/>
          </ac:spMkLst>
        </pc:spChg>
      </pc:sldChg>
      <pc:sldChg chg="modSp">
        <pc:chgData name="HebaZiad" userId="S::heba.ziad@midocean.edu.km::0891bf16-13e0-4c75-a792-3cb8ec3b5e1f" providerId="AD" clId="Web-{C155DC20-91AE-F54F-5E51-99D41068C538}" dt="2024-03-15T21:27:18.382" v="23" actId="20577"/>
        <pc:sldMkLst>
          <pc:docMk/>
          <pc:sldMk cId="2381859395" sldId="574"/>
        </pc:sldMkLst>
        <pc:spChg chg="mod">
          <ac:chgData name="HebaZiad" userId="S::heba.ziad@midocean.edu.km::0891bf16-13e0-4c75-a792-3cb8ec3b5e1f" providerId="AD" clId="Web-{C155DC20-91AE-F54F-5E51-99D41068C538}" dt="2024-03-15T21:27:18.382" v="23" actId="20577"/>
          <ac:spMkLst>
            <pc:docMk/>
            <pc:sldMk cId="2381859395" sldId="574"/>
            <ac:spMk id="2" creationId="{46E7A28F-EEFE-449C-A1FA-D2B7A862540A}"/>
          </ac:spMkLst>
        </pc:spChg>
      </pc:sldChg>
      <pc:sldChg chg="modSp">
        <pc:chgData name="HebaZiad" userId="S::heba.ziad@midocean.edu.km::0891bf16-13e0-4c75-a792-3cb8ec3b5e1f" providerId="AD" clId="Web-{C155DC20-91AE-F54F-5E51-99D41068C538}" dt="2024-03-15T21:27:42.039" v="24" actId="20577"/>
        <pc:sldMkLst>
          <pc:docMk/>
          <pc:sldMk cId="3914991332" sldId="578"/>
        </pc:sldMkLst>
        <pc:spChg chg="mod">
          <ac:chgData name="HebaZiad" userId="S::heba.ziad@midocean.edu.km::0891bf16-13e0-4c75-a792-3cb8ec3b5e1f" providerId="AD" clId="Web-{C155DC20-91AE-F54F-5E51-99D41068C538}" dt="2024-03-15T21:27:42.039" v="24" actId="20577"/>
          <ac:spMkLst>
            <pc:docMk/>
            <pc:sldMk cId="3914991332" sldId="578"/>
            <ac:spMk id="2" creationId="{46E7A28F-EEFE-449C-A1FA-D2B7A862540A}"/>
          </ac:spMkLst>
        </pc:spChg>
      </pc:sldChg>
      <pc:sldChg chg="modSp">
        <pc:chgData name="HebaZiad" userId="S::heba.ziad@midocean.edu.km::0891bf16-13e0-4c75-a792-3cb8ec3b5e1f" providerId="AD" clId="Web-{C155DC20-91AE-F54F-5E51-99D41068C538}" dt="2024-03-15T21:27:48.805" v="25" actId="14100"/>
        <pc:sldMkLst>
          <pc:docMk/>
          <pc:sldMk cId="682593711" sldId="580"/>
        </pc:sldMkLst>
        <pc:spChg chg="mod">
          <ac:chgData name="HebaZiad" userId="S::heba.ziad@midocean.edu.km::0891bf16-13e0-4c75-a792-3cb8ec3b5e1f" providerId="AD" clId="Web-{C155DC20-91AE-F54F-5E51-99D41068C538}" dt="2024-03-15T21:27:48.805" v="25" actId="14100"/>
          <ac:spMkLst>
            <pc:docMk/>
            <pc:sldMk cId="682593711" sldId="580"/>
            <ac:spMk id="10" creationId="{BFE536EA-DB54-422F-B44D-BC87803DB522}"/>
          </ac:spMkLst>
        </pc:spChg>
      </pc:sldChg>
      <pc:sldChg chg="modSp">
        <pc:chgData name="HebaZiad" userId="S::heba.ziad@midocean.edu.km::0891bf16-13e0-4c75-a792-3cb8ec3b5e1f" providerId="AD" clId="Web-{C155DC20-91AE-F54F-5E51-99D41068C538}" dt="2024-03-15T21:28:07.055" v="31" actId="20577"/>
        <pc:sldMkLst>
          <pc:docMk/>
          <pc:sldMk cId="3649954765" sldId="581"/>
        </pc:sldMkLst>
        <pc:spChg chg="mod">
          <ac:chgData name="HebaZiad" userId="S::heba.ziad@midocean.edu.km::0891bf16-13e0-4c75-a792-3cb8ec3b5e1f" providerId="AD" clId="Web-{C155DC20-91AE-F54F-5E51-99D41068C538}" dt="2024-03-15T21:28:07.055" v="31" actId="20577"/>
          <ac:spMkLst>
            <pc:docMk/>
            <pc:sldMk cId="3649954765" sldId="581"/>
            <ac:spMk id="7" creationId="{3AC643D1-F22D-4902-97DC-5B491C3EF26A}"/>
          </ac:spMkLst>
        </pc:spChg>
      </pc:sldChg>
      <pc:sldChg chg="modSp">
        <pc:chgData name="HebaZiad" userId="S::heba.ziad@midocean.edu.km::0891bf16-13e0-4c75-a792-3cb8ec3b5e1f" providerId="AD" clId="Web-{C155DC20-91AE-F54F-5E51-99D41068C538}" dt="2024-03-15T21:24:07.189" v="2" actId="14100"/>
        <pc:sldMkLst>
          <pc:docMk/>
          <pc:sldMk cId="3427918050" sldId="584"/>
        </pc:sldMkLst>
        <pc:spChg chg="mod">
          <ac:chgData name="HebaZiad" userId="S::heba.ziad@midocean.edu.km::0891bf16-13e0-4c75-a792-3cb8ec3b5e1f" providerId="AD" clId="Web-{C155DC20-91AE-F54F-5E51-99D41068C538}" dt="2024-03-15T21:24:07.189" v="2" actId="14100"/>
          <ac:spMkLst>
            <pc:docMk/>
            <pc:sldMk cId="3427918050" sldId="584"/>
            <ac:spMk id="5" creationId="{8F055F75-687A-48A2-BD6E-21A69C3E3868}"/>
          </ac:spMkLst>
        </pc:spChg>
      </pc:sldChg>
      <pc:sldChg chg="modSp">
        <pc:chgData name="HebaZiad" userId="S::heba.ziad@midocean.edu.km::0891bf16-13e0-4c75-a792-3cb8ec3b5e1f" providerId="AD" clId="Web-{C155DC20-91AE-F54F-5E51-99D41068C538}" dt="2024-03-15T21:24:29.065" v="4" actId="14100"/>
        <pc:sldMkLst>
          <pc:docMk/>
          <pc:sldMk cId="2995762057" sldId="585"/>
        </pc:sldMkLst>
        <pc:spChg chg="mod">
          <ac:chgData name="HebaZiad" userId="S::heba.ziad@midocean.edu.km::0891bf16-13e0-4c75-a792-3cb8ec3b5e1f" providerId="AD" clId="Web-{C155DC20-91AE-F54F-5E51-99D41068C538}" dt="2024-03-15T21:24:29.065" v="4" actId="14100"/>
          <ac:spMkLst>
            <pc:docMk/>
            <pc:sldMk cId="2995762057" sldId="585"/>
            <ac:spMk id="5" creationId="{1E11F3F8-6C04-4A35-83C1-9EED041F1F5B}"/>
          </ac:spMkLst>
        </pc:spChg>
      </pc:sldChg>
    </pc:docChg>
  </pc:docChgLst>
  <pc:docChgLst>
    <pc:chgData name="HebaZiad" userId="S::heba.ziad@midocean.edu.km::0891bf16-13e0-4c75-a792-3cb8ec3b5e1f" providerId="AD" clId="Web-{6DA4829A-D292-CDDE-F96F-6CF50EACD7D5}"/>
    <pc:docChg chg="modSld">
      <pc:chgData name="HebaZiad" userId="S::heba.ziad@midocean.edu.km::0891bf16-13e0-4c75-a792-3cb8ec3b5e1f" providerId="AD" clId="Web-{6DA4829A-D292-CDDE-F96F-6CF50EACD7D5}" dt="2024-03-01T22:11:18.951" v="16" actId="20577"/>
      <pc:docMkLst>
        <pc:docMk/>
      </pc:docMkLst>
      <pc:sldChg chg="modSp">
        <pc:chgData name="HebaZiad" userId="S::heba.ziad@midocean.edu.km::0891bf16-13e0-4c75-a792-3cb8ec3b5e1f" providerId="AD" clId="Web-{6DA4829A-D292-CDDE-F96F-6CF50EACD7D5}" dt="2024-03-01T22:05:11.576" v="3" actId="20577"/>
        <pc:sldMkLst>
          <pc:docMk/>
          <pc:sldMk cId="4161247356" sldId="492"/>
        </pc:sldMkLst>
        <pc:spChg chg="mod">
          <ac:chgData name="HebaZiad" userId="S::heba.ziad@midocean.edu.km::0891bf16-13e0-4c75-a792-3cb8ec3b5e1f" providerId="AD" clId="Web-{6DA4829A-D292-CDDE-F96F-6CF50EACD7D5}" dt="2024-03-01T22:05:11.576" v="3" actId="20577"/>
          <ac:spMkLst>
            <pc:docMk/>
            <pc:sldMk cId="4161247356" sldId="492"/>
            <ac:spMk id="3" creationId="{F3B93EA3-E2C0-71C0-0C01-6CDFCB55E45E}"/>
          </ac:spMkLst>
        </pc:spChg>
      </pc:sldChg>
      <pc:sldChg chg="modSp">
        <pc:chgData name="HebaZiad" userId="S::heba.ziad@midocean.edu.km::0891bf16-13e0-4c75-a792-3cb8ec3b5e1f" providerId="AD" clId="Web-{6DA4829A-D292-CDDE-F96F-6CF50EACD7D5}" dt="2024-03-01T22:11:18.951" v="16" actId="20577"/>
        <pc:sldMkLst>
          <pc:docMk/>
          <pc:sldMk cId="1892457862" sldId="501"/>
        </pc:sldMkLst>
        <pc:spChg chg="mod">
          <ac:chgData name="HebaZiad" userId="S::heba.ziad@midocean.edu.km::0891bf16-13e0-4c75-a792-3cb8ec3b5e1f" providerId="AD" clId="Web-{6DA4829A-D292-CDDE-F96F-6CF50EACD7D5}" dt="2024-03-01T22:11:18.951" v="16" actId="20577"/>
          <ac:spMkLst>
            <pc:docMk/>
            <pc:sldMk cId="1892457862" sldId="501"/>
            <ac:spMk id="6" creationId="{8E234FE2-A6AA-9FC4-D553-83FDAC4D5155}"/>
          </ac:spMkLst>
        </pc:spChg>
      </pc:sldChg>
      <pc:sldChg chg="modSp">
        <pc:chgData name="HebaZiad" userId="S::heba.ziad@midocean.edu.km::0891bf16-13e0-4c75-a792-3cb8ec3b5e1f" providerId="AD" clId="Web-{6DA4829A-D292-CDDE-F96F-6CF50EACD7D5}" dt="2024-03-01T22:07:55.284" v="9" actId="20577"/>
        <pc:sldMkLst>
          <pc:docMk/>
          <pc:sldMk cId="4104966094" sldId="510"/>
        </pc:sldMkLst>
        <pc:spChg chg="mod">
          <ac:chgData name="HebaZiad" userId="S::heba.ziad@midocean.edu.km::0891bf16-13e0-4c75-a792-3cb8ec3b5e1f" providerId="AD" clId="Web-{6DA4829A-D292-CDDE-F96F-6CF50EACD7D5}" dt="2024-03-01T22:07:55.284" v="9" actId="20577"/>
          <ac:spMkLst>
            <pc:docMk/>
            <pc:sldMk cId="4104966094" sldId="510"/>
            <ac:spMk id="4" creationId="{14EE481B-B525-38A4-C359-716CBDF42362}"/>
          </ac:spMkLst>
        </pc:spChg>
      </pc:sldChg>
      <pc:sldChg chg="modSp">
        <pc:chgData name="HebaZiad" userId="S::heba.ziad@midocean.edu.km::0891bf16-13e0-4c75-a792-3cb8ec3b5e1f" providerId="AD" clId="Web-{6DA4829A-D292-CDDE-F96F-6CF50EACD7D5}" dt="2024-03-01T22:05:55.874" v="5" actId="20577"/>
        <pc:sldMkLst>
          <pc:docMk/>
          <pc:sldMk cId="3878917304" sldId="521"/>
        </pc:sldMkLst>
        <pc:spChg chg="mod">
          <ac:chgData name="HebaZiad" userId="S::heba.ziad@midocean.edu.km::0891bf16-13e0-4c75-a792-3cb8ec3b5e1f" providerId="AD" clId="Web-{6DA4829A-D292-CDDE-F96F-6CF50EACD7D5}" dt="2024-03-01T22:05:55.874" v="5" actId="20577"/>
          <ac:spMkLst>
            <pc:docMk/>
            <pc:sldMk cId="3878917304" sldId="521"/>
            <ac:spMk id="6" creationId="{EFD4765D-9D43-2E1A-17A5-8C5CA07D89FE}"/>
          </ac:spMkLst>
        </pc:spChg>
      </pc:sldChg>
    </pc:docChg>
  </pc:docChgLst>
  <pc:docChgLst>
    <pc:chgData name="HebaZiad" userId="S::heba.ziad@midocean.edu.km::0891bf16-13e0-4c75-a792-3cb8ec3b5e1f" providerId="AD" clId="Web-{4147E6DE-F446-E374-6959-C7CA9825C254}"/>
    <pc:docChg chg="modSld">
      <pc:chgData name="HebaZiad" userId="S::heba.ziad@midocean.edu.km::0891bf16-13e0-4c75-a792-3cb8ec3b5e1f" providerId="AD" clId="Web-{4147E6DE-F446-E374-6959-C7CA9825C254}" dt="2024-03-08T19:45:07.080" v="21" actId="20577"/>
      <pc:docMkLst>
        <pc:docMk/>
      </pc:docMkLst>
      <pc:sldChg chg="modSp">
        <pc:chgData name="HebaZiad" userId="S::heba.ziad@midocean.edu.km::0891bf16-13e0-4c75-a792-3cb8ec3b5e1f" providerId="AD" clId="Web-{4147E6DE-F446-E374-6959-C7CA9825C254}" dt="2024-03-08T19:42:48.576" v="18" actId="20577"/>
        <pc:sldMkLst>
          <pc:docMk/>
          <pc:sldMk cId="3878917304" sldId="521"/>
        </pc:sldMkLst>
        <pc:spChg chg="mod">
          <ac:chgData name="HebaZiad" userId="S::heba.ziad@midocean.edu.km::0891bf16-13e0-4c75-a792-3cb8ec3b5e1f" providerId="AD" clId="Web-{4147E6DE-F446-E374-6959-C7CA9825C254}" dt="2024-03-08T19:42:48.576" v="18" actId="20577"/>
          <ac:spMkLst>
            <pc:docMk/>
            <pc:sldMk cId="3878917304" sldId="521"/>
            <ac:spMk id="6" creationId="{67C8055E-51E0-9AC9-A9B0-AC75A14EDBD5}"/>
          </ac:spMkLst>
        </pc:spChg>
      </pc:sldChg>
      <pc:sldChg chg="modSp">
        <pc:chgData name="HebaZiad" userId="S::heba.ziad@midocean.edu.km::0891bf16-13e0-4c75-a792-3cb8ec3b5e1f" providerId="AD" clId="Web-{4147E6DE-F446-E374-6959-C7CA9825C254}" dt="2024-03-08T19:45:07.080" v="21" actId="20577"/>
        <pc:sldMkLst>
          <pc:docMk/>
          <pc:sldMk cId="1453486134" sldId="547"/>
        </pc:sldMkLst>
        <pc:spChg chg="mod">
          <ac:chgData name="HebaZiad" userId="S::heba.ziad@midocean.edu.km::0891bf16-13e0-4c75-a792-3cb8ec3b5e1f" providerId="AD" clId="Web-{4147E6DE-F446-E374-6959-C7CA9825C254}" dt="2024-03-08T19:45:07.080" v="21" actId="20577"/>
          <ac:spMkLst>
            <pc:docMk/>
            <pc:sldMk cId="1453486134" sldId="547"/>
            <ac:spMk id="5" creationId="{607ADE29-B67B-1412-3B06-ABD3A7EC3767}"/>
          </ac:spMkLst>
        </pc:spChg>
      </pc:sldChg>
    </pc:docChg>
  </pc:docChgLst>
  <pc:docChgLst>
    <pc:chgData name="HebaZiad" userId="S::heba.ziad@midocean.edu.km::0891bf16-13e0-4c75-a792-3cb8ec3b5e1f" providerId="AD" clId="Web-{6B27F85A-A400-A022-92DF-C2D4C3FAD437}"/>
    <pc:docChg chg="modSld">
      <pc:chgData name="HebaZiad" userId="S::heba.ziad@midocean.edu.km::0891bf16-13e0-4c75-a792-3cb8ec3b5e1f" providerId="AD" clId="Web-{6B27F85A-A400-A022-92DF-C2D4C3FAD437}" dt="2024-03-15T21:33:18.606" v="4" actId="14100"/>
      <pc:docMkLst>
        <pc:docMk/>
      </pc:docMkLst>
      <pc:sldChg chg="modSp">
        <pc:chgData name="HebaZiad" userId="S::heba.ziad@midocean.edu.km::0891bf16-13e0-4c75-a792-3cb8ec3b5e1f" providerId="AD" clId="Web-{6B27F85A-A400-A022-92DF-C2D4C3FAD437}" dt="2024-03-15T21:33:18.606" v="4" actId="14100"/>
        <pc:sldMkLst>
          <pc:docMk/>
          <pc:sldMk cId="3003651484" sldId="525"/>
        </pc:sldMkLst>
        <pc:spChg chg="mod">
          <ac:chgData name="HebaZiad" userId="S::heba.ziad@midocean.edu.km::0891bf16-13e0-4c75-a792-3cb8ec3b5e1f" providerId="AD" clId="Web-{6B27F85A-A400-A022-92DF-C2D4C3FAD437}" dt="2024-03-15T21:32:58.746" v="0" actId="1076"/>
          <ac:spMkLst>
            <pc:docMk/>
            <pc:sldMk cId="3003651484" sldId="525"/>
            <ac:spMk id="2" creationId="{46E7A28F-EEFE-449C-A1FA-D2B7A862540A}"/>
          </ac:spMkLst>
        </pc:spChg>
        <pc:picChg chg="mod">
          <ac:chgData name="HebaZiad" userId="S::heba.ziad@midocean.edu.km::0891bf16-13e0-4c75-a792-3cb8ec3b5e1f" providerId="AD" clId="Web-{6B27F85A-A400-A022-92DF-C2D4C3FAD437}" dt="2024-03-15T21:33:18.606" v="4" actId="14100"/>
          <ac:picMkLst>
            <pc:docMk/>
            <pc:sldMk cId="3003651484" sldId="525"/>
            <ac:picMk id="5" creationId="{0927209E-6EED-4F3C-A871-C387823F5EF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433602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3776333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14563643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427843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386634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6895557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9492804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29970783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935374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14184235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14644263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41974322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1032026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26769547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42281863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095942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3747609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36200645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15533789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19244400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28938996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23173976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7546250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5487506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19729513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20802436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28021077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33325811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7832504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218742567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3607946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3FF47B-ED4F-3B50-B302-33ACAD3A3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514268-785B-04E8-C411-B41B38BB8B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158B6B-0B38-7DAC-0E94-4798A8348E2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D52EE9-C385-D840-DFD5-701845FA9562}"/>
              </a:ext>
            </a:extLst>
          </p:cNvPr>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309682820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711AA6-FA7C-2658-3753-F5FDBBD3BD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7D2F20-D489-6933-05D2-BD64336232B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FEFEAB-0F8B-E7CD-37A7-32A2CC6A829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FFD5BA4-FF85-AE44-C184-DED65D7E9466}"/>
              </a:ext>
            </a:extLst>
          </p:cNvPr>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16247464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E172B-15C1-FADE-FC9E-490D4264DD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AD4121B-331F-D80B-E33B-10E5BE71F7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5658166-77CE-CBD4-5188-BB3CE35E395B}"/>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5" name="Footer Placeholder 4">
            <a:extLst>
              <a:ext uri="{FF2B5EF4-FFF2-40B4-BE49-F238E27FC236}">
                <a16:creationId xmlns:a16="http://schemas.microsoft.com/office/drawing/2014/main" id="{35B677D1-DB04-313A-CE7E-E36F48FCA5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E07A12-DC91-1B14-8697-40428E3E73C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72593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7B417-1012-C25C-E800-E6AF7ACEF62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DF492C9-BB96-2BEC-5E82-F5934DB9F8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1573475-515E-9603-B740-BAE8BDF6504D}"/>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5" name="Footer Placeholder 4">
            <a:extLst>
              <a:ext uri="{FF2B5EF4-FFF2-40B4-BE49-F238E27FC236}">
                <a16:creationId xmlns:a16="http://schemas.microsoft.com/office/drawing/2014/main" id="{559DA31D-5FB0-EDB5-5E6E-FB738D1027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02ACD9-088D-0D5D-1DC3-03ED37C1C0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27336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EA7E7-4359-30A9-F2D9-FA9DF454A5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886F298-C556-2742-839E-0CBE69635C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14C05F-8FC9-56E2-43C8-791A24C45A3B}"/>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5" name="Footer Placeholder 4">
            <a:extLst>
              <a:ext uri="{FF2B5EF4-FFF2-40B4-BE49-F238E27FC236}">
                <a16:creationId xmlns:a16="http://schemas.microsoft.com/office/drawing/2014/main" id="{BB80419C-31DA-39F7-9A20-4F9394C478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94A733-6F15-1765-DDE1-3DAD6727A93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341852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FCF1B-5765-DCDC-D5DB-CAE1861E635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807630-D54A-B1C1-A6CB-77AA7847AE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EEBBC78-9AA4-BF23-3423-54339BEBA9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9255C6A-040E-1C77-C94F-E5D84F3F5840}"/>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6" name="Footer Placeholder 5">
            <a:extLst>
              <a:ext uri="{FF2B5EF4-FFF2-40B4-BE49-F238E27FC236}">
                <a16:creationId xmlns:a16="http://schemas.microsoft.com/office/drawing/2014/main" id="{01607C27-52A0-6401-1DC4-75D3C28B47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2E9270-7C30-5078-647D-0AA1BB7AA7CC}"/>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100448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4B6FD-0F2E-DF52-3365-A38403670FB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0B63304F-BCA8-09A9-1AF6-F6BD30F931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D3EC8F0-C42A-64D0-8CCA-4C33BB8826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0707DFB-1F88-C2DD-69B3-16026F773D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91EE65-B9E6-9560-3DE5-4F87E4D441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A2F435C-CCCD-D405-6D69-98BCF5EDE777}"/>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8" name="Footer Placeholder 7">
            <a:extLst>
              <a:ext uri="{FF2B5EF4-FFF2-40B4-BE49-F238E27FC236}">
                <a16:creationId xmlns:a16="http://schemas.microsoft.com/office/drawing/2014/main" id="{6849380B-6D49-85ED-634C-FCC43D39CF0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7CEC562-D540-1E20-EA4C-7BEC510E861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80865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737C4-102D-89CE-B92B-A2676701D65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065BC08-6E69-A340-9D00-8720649CEAF9}"/>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4" name="Footer Placeholder 3">
            <a:extLst>
              <a:ext uri="{FF2B5EF4-FFF2-40B4-BE49-F238E27FC236}">
                <a16:creationId xmlns:a16="http://schemas.microsoft.com/office/drawing/2014/main" id="{42517349-5659-52E7-D5AD-A5BAFAB1679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0ADEFDD-2D69-7523-3DAB-14772C846D8E}"/>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418371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48A0B4-CA68-5A66-779E-EC9F3559D096}"/>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3" name="Footer Placeholder 2">
            <a:extLst>
              <a:ext uri="{FF2B5EF4-FFF2-40B4-BE49-F238E27FC236}">
                <a16:creationId xmlns:a16="http://schemas.microsoft.com/office/drawing/2014/main" id="{605E9475-071F-3068-ABBE-F0FAEDCD305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F39A7E5-33C8-49E7-38D4-2419CBFDD32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33625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92E62-F313-F8AD-07E6-2F91F33CE9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B875A1-6131-BC35-B567-6496C51BF4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B5F7A6B-0BB4-6D1D-5ABE-0185ADDFEB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7847E8-D7FC-044D-A7EE-43AF4E00CFA7}"/>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6" name="Footer Placeholder 5">
            <a:extLst>
              <a:ext uri="{FF2B5EF4-FFF2-40B4-BE49-F238E27FC236}">
                <a16:creationId xmlns:a16="http://schemas.microsoft.com/office/drawing/2014/main" id="{DE1D2E1E-B202-9B3B-D4F1-5648BA50F7D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86A749-3DDE-6280-19D4-9841D182699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69364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BC62B-EA2F-277C-40A6-D44014BA48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2BE8E54-2F5E-05A1-D893-C13980E5F9B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49A43BF-6C2C-F3EC-53E7-976A6AEF65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1CB1FF-9CE6-A95C-F062-AF09CA0F0763}"/>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6" name="Footer Placeholder 5">
            <a:extLst>
              <a:ext uri="{FF2B5EF4-FFF2-40B4-BE49-F238E27FC236}">
                <a16:creationId xmlns:a16="http://schemas.microsoft.com/office/drawing/2014/main" id="{B3B451D9-3268-338D-19A0-107AFC4AB3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B3D09-8BB9-E479-58BD-ECDA6B64494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50506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7EAB7-6BF6-4A31-7DED-F2E77E62480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66797F-AF2C-9DB1-FFB7-3EEBF991931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354251-ABAA-509C-770B-8A637B32A897}"/>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5" name="Footer Placeholder 4">
            <a:extLst>
              <a:ext uri="{FF2B5EF4-FFF2-40B4-BE49-F238E27FC236}">
                <a16:creationId xmlns:a16="http://schemas.microsoft.com/office/drawing/2014/main" id="{7F78477A-17E5-AABA-0CF7-58B89B6E16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2BB085-B63C-078B-470B-C88331E6A41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877918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F575B8-F2EF-C158-2E99-216DAA2A7D0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40A9B0D-6FEB-7A3B-CF27-989F399E4E8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7F2FAC9-5171-58C0-F1D4-22043A994272}"/>
              </a:ext>
            </a:extLst>
          </p:cNvPr>
          <p:cNvSpPr>
            <a:spLocks noGrp="1"/>
          </p:cNvSpPr>
          <p:nvPr>
            <p:ph type="dt" sz="half" idx="10"/>
          </p:nvPr>
        </p:nvSpPr>
        <p:spPr/>
        <p:txBody>
          <a:bodyPr/>
          <a:lstStyle/>
          <a:p>
            <a:fld id="{7AD86B2E-B702-4422-B277-3A08C7449694}" type="datetimeFigureOut">
              <a:rPr lang="en-US" smtClean="0"/>
              <a:t>3/15/2024</a:t>
            </a:fld>
            <a:endParaRPr lang="en-US"/>
          </a:p>
        </p:txBody>
      </p:sp>
      <p:sp>
        <p:nvSpPr>
          <p:cNvPr id="5" name="Footer Placeholder 4">
            <a:extLst>
              <a:ext uri="{FF2B5EF4-FFF2-40B4-BE49-F238E27FC236}">
                <a16:creationId xmlns:a16="http://schemas.microsoft.com/office/drawing/2014/main" id="{72FB02EE-A822-41D3-9970-A17D3D0E3E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84BCED-36A1-7695-8763-C8405815C2C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59394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6892599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3473207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265634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714205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7F07DD-34EC-3A43-508A-D61EAAFA61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A82A922-13DF-7E27-F373-A98785623A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2FD384-346C-8D2F-564C-162E7B9EAB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3/15/2024</a:t>
            </a:fld>
            <a:endParaRPr lang="en-US"/>
          </a:p>
        </p:txBody>
      </p:sp>
      <p:sp>
        <p:nvSpPr>
          <p:cNvPr id="5" name="Footer Placeholder 4">
            <a:extLst>
              <a:ext uri="{FF2B5EF4-FFF2-40B4-BE49-F238E27FC236}">
                <a16:creationId xmlns:a16="http://schemas.microsoft.com/office/drawing/2014/main" id="{148586B6-803F-7E3A-4800-AEFFE2734E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1182E87-BA5D-521A-5445-EF6B776F4D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199662320"/>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21.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25.png"/></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28.png"/></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29.png"/></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30.png"/></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8.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9.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0.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34.png"/></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3.xml"/><Relationship Id="rId1" Type="http://schemas.openxmlformats.org/officeDocument/2006/relationships/slideLayout" Target="../slideLayouts/slideLayout14.xml"/><Relationship Id="rId4" Type="http://schemas.openxmlformats.org/officeDocument/2006/relationships/image" Target="../media/image35.png"/></Relationships>
</file>

<file path=ppt/slides/_rels/slide4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4.xml"/><Relationship Id="rId1" Type="http://schemas.openxmlformats.org/officeDocument/2006/relationships/slideLayout" Target="../slideLayouts/slideLayout14.xml"/><Relationship Id="rId5" Type="http://schemas.openxmlformats.org/officeDocument/2006/relationships/image" Target="../media/image37.png"/><Relationship Id="rId4" Type="http://schemas.openxmlformats.org/officeDocument/2006/relationships/image" Target="../media/image36.png"/></Relationships>
</file>

<file path=ppt/slides/_rels/slide47.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43.svg"/><Relationship Id="rId2" Type="http://schemas.openxmlformats.org/officeDocument/2006/relationships/image" Target="../media/image38.jpeg"/><Relationship Id="rId1" Type="http://schemas.openxmlformats.org/officeDocument/2006/relationships/slideLayout" Target="../slideLayouts/slideLayout15.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pPr algn="ctr"/>
            <a:r>
              <a:rPr lang="ar-EG" sz="2400" b="1" dirty="0">
                <a:latin typeface="Times New Roman" panose="02020603050405020304" pitchFamily="18" charset="0"/>
                <a:cs typeface="Times New Roman" panose="02020603050405020304" pitchFamily="18" charset="0"/>
              </a:rPr>
              <a:t>إ</a:t>
            </a:r>
            <a:r>
              <a:rPr lang="ar-JO" sz="2400" b="1" dirty="0">
                <a:latin typeface="Times New Roman" panose="02020603050405020304" pitchFamily="18" charset="0"/>
                <a:cs typeface="Times New Roman" panose="02020603050405020304" pitchFamily="18" charset="0"/>
              </a:rPr>
              <a:t>عداد الدكتور</a:t>
            </a:r>
            <a:r>
              <a:rPr lang="ar-EG" sz="2400" b="1" dirty="0">
                <a:latin typeface="Times New Roman" panose="02020603050405020304" pitchFamily="18" charset="0"/>
                <a:cs typeface="Times New Roman" panose="02020603050405020304" pitchFamily="18" charset="0"/>
              </a:rPr>
              <a:t>ة/</a:t>
            </a:r>
            <a:r>
              <a:rPr lang="ar-JO" sz="2400" b="1" dirty="0">
                <a:latin typeface="Times New Roman" panose="02020603050405020304" pitchFamily="18" charset="0"/>
                <a:cs typeface="Times New Roman" panose="02020603050405020304" pitchFamily="18" charset="0"/>
              </a:rPr>
              <a:t> هبة زياد</a:t>
            </a:r>
            <a:endParaRPr lang="en-US" sz="2400" b="1"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361875" y="2723975"/>
            <a:ext cx="5466561" cy="646331"/>
          </a:xfrm>
          <a:prstGeom prst="rect">
            <a:avLst/>
          </a:prstGeom>
          <a:noFill/>
        </p:spPr>
        <p:txBody>
          <a:bodyPr wrap="none" rtlCol="0">
            <a:spAutoFit/>
          </a:bodyPr>
          <a:lstStyle/>
          <a:p>
            <a:pPr algn="r" rtl="1"/>
            <a:r>
              <a:rPr lang="ar-JO" sz="3600" b="1" dirty="0">
                <a:solidFill>
                  <a:srgbClr val="00B0F0"/>
                </a:solidFill>
                <a:latin typeface="Times New Roman" panose="02020603050405020304" pitchFamily="18" charset="0"/>
                <a:cs typeface="Times New Roman" panose="02020603050405020304" pitchFamily="18" charset="0"/>
              </a:rPr>
              <a:t>قوانين و</a:t>
            </a:r>
            <a:r>
              <a:rPr lang="ar-EG" sz="3600" b="1" dirty="0">
                <a:solidFill>
                  <a:srgbClr val="00B0F0"/>
                </a:solidFill>
                <a:latin typeface="Times New Roman" panose="02020603050405020304" pitchFamily="18" charset="0"/>
                <a:cs typeface="Times New Roman" panose="02020603050405020304" pitchFamily="18" charset="0"/>
              </a:rPr>
              <a:t>أ</a:t>
            </a:r>
            <a:r>
              <a:rPr lang="ar-JO" sz="3600" b="1" dirty="0">
                <a:solidFill>
                  <a:srgbClr val="00B0F0"/>
                </a:solidFill>
                <a:latin typeface="Times New Roman" panose="02020603050405020304" pitchFamily="18" charset="0"/>
                <a:cs typeface="Times New Roman" panose="02020603050405020304" pitchFamily="18" charset="0"/>
              </a:rPr>
              <a:t>خلاقيات ال</a:t>
            </a:r>
            <a:r>
              <a:rPr lang="ar-EG" sz="3600" b="1" dirty="0">
                <a:solidFill>
                  <a:srgbClr val="00B0F0"/>
                </a:solidFill>
                <a:latin typeface="Times New Roman" panose="02020603050405020304" pitchFamily="18" charset="0"/>
                <a:cs typeface="Times New Roman" panose="02020603050405020304" pitchFamily="18" charset="0"/>
              </a:rPr>
              <a:t>إ</a:t>
            </a:r>
            <a:r>
              <a:rPr lang="ar-JO" sz="3600" b="1" dirty="0">
                <a:solidFill>
                  <a:srgbClr val="00B0F0"/>
                </a:solidFill>
                <a:latin typeface="Times New Roman" panose="02020603050405020304" pitchFamily="18" charset="0"/>
                <a:cs typeface="Times New Roman" panose="02020603050405020304" pitchFamily="18" charset="0"/>
              </a:rPr>
              <a:t>علان والتسويق</a:t>
            </a:r>
            <a:endParaRPr lang="en-US" sz="36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24606" y="598999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JO" sz="2800" b="1" dirty="0">
                <a:solidFill>
                  <a:schemeClr val="bg1"/>
                </a:solidFill>
                <a:latin typeface="Times New Roman" panose="02020603050405020304" pitchFamily="18" charset="0"/>
                <a:cs typeface="Times New Roman" panose="02020603050405020304" pitchFamily="18" charset="0"/>
              </a:rPr>
              <a:t>المحاضرة </a:t>
            </a:r>
            <a:r>
              <a:rPr lang="ar-EG" sz="2800" b="1" dirty="0">
                <a:solidFill>
                  <a:schemeClr val="bg1"/>
                </a:solidFill>
                <a:latin typeface="Times New Roman" panose="02020603050405020304" pitchFamily="18" charset="0"/>
                <a:cs typeface="Times New Roman" panose="02020603050405020304" pitchFamily="18" charset="0"/>
              </a:rPr>
              <a:t> </a:t>
            </a:r>
            <a:r>
              <a:rPr lang="ar-JO" sz="2800" b="1" dirty="0">
                <a:solidFill>
                  <a:schemeClr val="bg1"/>
                </a:solidFill>
                <a:latin typeface="Times New Roman" panose="02020603050405020304" pitchFamily="18" charset="0"/>
                <a:cs typeface="Times New Roman" panose="02020603050405020304" pitchFamily="18" charset="0"/>
              </a:rPr>
              <a:t>السابعة</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17651" y="-636588"/>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3948929" y="1646794"/>
            <a:ext cx="7744737" cy="662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3432BE3F-C35E-72A5-5E12-D5F69CE7C716}"/>
              </a:ext>
            </a:extLst>
          </p:cNvPr>
          <p:cNvSpPr txBox="1"/>
          <p:nvPr/>
        </p:nvSpPr>
        <p:spPr>
          <a:xfrm>
            <a:off x="3761770" y="1155869"/>
            <a:ext cx="8119054" cy="1200329"/>
          </a:xfrm>
          <a:prstGeom prst="rect">
            <a:avLst/>
          </a:prstGeom>
          <a:noFill/>
        </p:spPr>
        <p:txBody>
          <a:bodyPr wrap="square">
            <a:spAutoFit/>
          </a:bodyPr>
          <a:lstStyle/>
          <a:p>
            <a:pPr algn="r" rtl="1"/>
            <a:r>
              <a:rPr lang="ar-JO" sz="2400" b="1" dirty="0"/>
              <a:t>المحاور الرئيسية </a:t>
            </a:r>
          </a:p>
          <a:p>
            <a:pPr algn="r" rtl="1"/>
            <a:endParaRPr lang="ar-JO" sz="2400" b="1" dirty="0"/>
          </a:p>
          <a:p>
            <a:pPr marL="342900" indent="-342900" algn="r" rtl="1">
              <a:buFont typeface="Courier New" panose="02070309020205020404" pitchFamily="49" charset="0"/>
              <a:buChar char="o"/>
            </a:pPr>
            <a:endParaRPr lang="ar-JO" sz="2400" dirty="0"/>
          </a:p>
        </p:txBody>
      </p:sp>
      <p:pic>
        <p:nvPicPr>
          <p:cNvPr id="6" name="Picture 5">
            <a:extLst>
              <a:ext uri="{FF2B5EF4-FFF2-40B4-BE49-F238E27FC236}">
                <a16:creationId xmlns:a16="http://schemas.microsoft.com/office/drawing/2014/main" id="{267942EF-D873-4365-B589-CE8ED08BB487}"/>
              </a:ext>
            </a:extLst>
          </p:cNvPr>
          <p:cNvPicPr>
            <a:picLocks noChangeAspect="1"/>
          </p:cNvPicPr>
          <p:nvPr/>
        </p:nvPicPr>
        <p:blipFill>
          <a:blip r:embed="rId3"/>
          <a:stretch>
            <a:fillRect/>
          </a:stretch>
        </p:blipFill>
        <p:spPr>
          <a:xfrm>
            <a:off x="390524" y="1381125"/>
            <a:ext cx="4943475" cy="4911505"/>
          </a:xfrm>
          <a:prstGeom prst="rect">
            <a:avLst/>
          </a:prstGeom>
        </p:spPr>
      </p:pic>
      <p:sp>
        <p:nvSpPr>
          <p:cNvPr id="10" name="TextBox 9">
            <a:extLst>
              <a:ext uri="{FF2B5EF4-FFF2-40B4-BE49-F238E27FC236}">
                <a16:creationId xmlns:a16="http://schemas.microsoft.com/office/drawing/2014/main" id="{5226A9C1-34F7-4743-95F3-80DCBCE6843F}"/>
              </a:ext>
            </a:extLst>
          </p:cNvPr>
          <p:cNvSpPr txBox="1"/>
          <p:nvPr/>
        </p:nvSpPr>
        <p:spPr>
          <a:xfrm>
            <a:off x="5334000" y="2203978"/>
            <a:ext cx="6096000" cy="4555093"/>
          </a:xfrm>
          <a:prstGeom prst="rect">
            <a:avLst/>
          </a:prstGeom>
          <a:noFill/>
        </p:spPr>
        <p:txBody>
          <a:bodyPr wrap="square">
            <a:spAutoFit/>
          </a:bodyPr>
          <a:lstStyle/>
          <a:p>
            <a:pPr marL="285750" indent="-285750" algn="r" rtl="1">
              <a:buFont typeface="Wingdings" panose="05000000000000000000" pitchFamily="2" charset="2"/>
              <a:buChar char="§"/>
            </a:pPr>
            <a:r>
              <a:rPr lang="ar-JO" sz="2000" dirty="0"/>
              <a:t>مفهوم التسويق الأخضر</a:t>
            </a:r>
          </a:p>
          <a:p>
            <a:pPr marL="285750" indent="-285750" algn="r" rtl="1">
              <a:buFont typeface="Wingdings" panose="05000000000000000000" pitchFamily="2" charset="2"/>
              <a:buChar char="§"/>
            </a:pPr>
            <a:r>
              <a:rPr lang="ar-JO" sz="2000" dirty="0"/>
              <a:t>المستهلك الأخضر</a:t>
            </a:r>
          </a:p>
          <a:p>
            <a:pPr marL="285750" indent="-285750" algn="r" rtl="1">
              <a:buFont typeface="Wingdings" panose="05000000000000000000" pitchFamily="2" charset="2"/>
              <a:buChar char="§"/>
            </a:pPr>
            <a:r>
              <a:rPr lang="ar-JO" sz="2000" dirty="0"/>
              <a:t>المنتج الأخضر</a:t>
            </a:r>
          </a:p>
          <a:p>
            <a:pPr marL="285750" indent="-285750" algn="r" rtl="1">
              <a:buFont typeface="Wingdings" panose="05000000000000000000" pitchFamily="2" charset="2"/>
              <a:buChar char="§"/>
            </a:pPr>
            <a:r>
              <a:rPr lang="ar-JO" sz="2000" dirty="0"/>
              <a:t>السعر الأخضر</a:t>
            </a:r>
          </a:p>
          <a:p>
            <a:pPr marL="285750" indent="-285750" algn="r" rtl="1">
              <a:buFont typeface="Wingdings" panose="05000000000000000000" pitchFamily="2" charset="2"/>
              <a:buChar char="§"/>
            </a:pPr>
            <a:r>
              <a:rPr lang="ar-JO" sz="2000" dirty="0"/>
              <a:t>المكان الأخضر</a:t>
            </a:r>
          </a:p>
          <a:p>
            <a:pPr marL="285750" indent="-285750" algn="r" rtl="1">
              <a:buFont typeface="Wingdings" panose="05000000000000000000" pitchFamily="2" charset="2"/>
              <a:buChar char="§"/>
            </a:pPr>
            <a:r>
              <a:rPr lang="ar-JO" sz="2000" dirty="0"/>
              <a:t>الترويج الأخضر</a:t>
            </a:r>
          </a:p>
          <a:p>
            <a:pPr marL="285750" indent="-285750" algn="r" rtl="1">
              <a:buFont typeface="Wingdings" panose="05000000000000000000" pitchFamily="2" charset="2"/>
              <a:buChar char="§"/>
            </a:pPr>
            <a:r>
              <a:rPr lang="ar-JO" sz="2000" dirty="0"/>
              <a:t>أهمية التسويق الأخضر </a:t>
            </a:r>
          </a:p>
          <a:p>
            <a:pPr marL="285750" indent="-285750" algn="r" rtl="1">
              <a:buFont typeface="Wingdings" panose="05000000000000000000" pitchFamily="2" charset="2"/>
              <a:buChar char="§"/>
            </a:pPr>
            <a:r>
              <a:rPr lang="ar-JO" sz="2000" dirty="0"/>
              <a:t>مزايا التسويق الأخضر</a:t>
            </a:r>
          </a:p>
          <a:p>
            <a:pPr marL="285750" indent="-285750" algn="r" rtl="1">
              <a:buFont typeface="Wingdings" panose="05000000000000000000" pitchFamily="2" charset="2"/>
              <a:buChar char="§"/>
            </a:pPr>
            <a:r>
              <a:rPr lang="ar-JO" sz="2000" dirty="0"/>
              <a:t>عيوب التسويق الأخضر</a:t>
            </a:r>
          </a:p>
          <a:p>
            <a:pPr marL="285750" indent="-285750" algn="r" rtl="1">
              <a:buFont typeface="Wingdings" panose="05000000000000000000" pitchFamily="2" charset="2"/>
              <a:buChar char="§"/>
            </a:pPr>
            <a:r>
              <a:rPr lang="ar-JO" sz="2000" dirty="0"/>
              <a:t>العلاقة بين التسويق الأخضر وأخلاقيات التسويق والإعلان</a:t>
            </a:r>
          </a:p>
          <a:p>
            <a:pPr marL="285750" indent="-285750" algn="r" rtl="1">
              <a:buFont typeface="Wingdings" panose="05000000000000000000" pitchFamily="2" charset="2"/>
              <a:buChar char="§"/>
            </a:pPr>
            <a:endParaRPr lang="ar-JO" dirty="0"/>
          </a:p>
          <a:p>
            <a:pPr algn="r" rtl="1"/>
            <a:endParaRPr lang="ar-JO" dirty="0"/>
          </a:p>
          <a:p>
            <a:pPr algn="r" rtl="1"/>
            <a:endParaRPr lang="ar-JO" dirty="0"/>
          </a:p>
          <a:p>
            <a:pPr algn="r" rtl="1"/>
            <a:endParaRPr lang="ar-JO" dirty="0"/>
          </a:p>
          <a:p>
            <a:pPr algn="r" rtl="1"/>
            <a:endParaRPr lang="ar-JO" dirty="0"/>
          </a:p>
        </p:txBody>
      </p:sp>
    </p:spTree>
    <p:extLst>
      <p:ext uri="{BB962C8B-B14F-4D97-AF65-F5344CB8AC3E}">
        <p14:creationId xmlns:p14="http://schemas.microsoft.com/office/powerpoint/2010/main" val="3434396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E43039-08AD-F6EB-A5A8-9CFE61D235B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11B8808-2E10-4F85-B2A2-CCD3179F009E}"/>
              </a:ext>
            </a:extLst>
          </p:cNvPr>
          <p:cNvPicPr>
            <a:picLocks noChangeAspect="1"/>
          </p:cNvPicPr>
          <p:nvPr/>
        </p:nvPicPr>
        <p:blipFill>
          <a:blip r:embed="rId2"/>
          <a:stretch>
            <a:fillRect/>
          </a:stretch>
        </p:blipFill>
        <p:spPr>
          <a:xfrm>
            <a:off x="1" y="0"/>
            <a:ext cx="12096750" cy="6858000"/>
          </a:xfrm>
          <a:prstGeom prst="rect">
            <a:avLst/>
          </a:prstGeom>
        </p:spPr>
      </p:pic>
      <p:sp>
        <p:nvSpPr>
          <p:cNvPr id="4" name="TextBox 3">
            <a:extLst>
              <a:ext uri="{FF2B5EF4-FFF2-40B4-BE49-F238E27FC236}">
                <a16:creationId xmlns:a16="http://schemas.microsoft.com/office/drawing/2014/main" id="{D0EEB336-F99B-F764-3F5B-49FAA4AFA449}"/>
              </a:ext>
            </a:extLst>
          </p:cNvPr>
          <p:cNvSpPr txBox="1"/>
          <p:nvPr/>
        </p:nvSpPr>
        <p:spPr>
          <a:xfrm>
            <a:off x="3579583" y="6333396"/>
            <a:ext cx="5063673"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A43BBD5-0FFF-B402-6AFE-7A0E297CB38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86859" y="97064"/>
            <a:ext cx="2305141" cy="1076343"/>
          </a:xfrm>
          <a:prstGeom prst="rect">
            <a:avLst/>
          </a:prstGeom>
        </p:spPr>
      </p:pic>
      <p:sp>
        <p:nvSpPr>
          <p:cNvPr id="2" name="TextBox 1">
            <a:extLst>
              <a:ext uri="{FF2B5EF4-FFF2-40B4-BE49-F238E27FC236}">
                <a16:creationId xmlns:a16="http://schemas.microsoft.com/office/drawing/2014/main" id="{0D49A7E1-4730-4390-A1EB-60728013B350}"/>
              </a:ext>
            </a:extLst>
          </p:cNvPr>
          <p:cNvSpPr txBox="1"/>
          <p:nvPr/>
        </p:nvSpPr>
        <p:spPr>
          <a:xfrm>
            <a:off x="891088" y="2518348"/>
            <a:ext cx="10148341"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rtl="1"/>
            <a:r>
              <a:rPr lang="ar-JO" sz="2800" b="1" dirty="0"/>
              <a:t>مفهوم التسويق ال</a:t>
            </a:r>
            <a:r>
              <a:rPr lang="ar-EG" sz="2800" b="1" dirty="0"/>
              <a:t>أ</a:t>
            </a:r>
            <a:r>
              <a:rPr lang="ar-JO" sz="2800" b="1" dirty="0"/>
              <a:t>خضر</a:t>
            </a:r>
            <a:endParaRPr lang="en-US" sz="2800" b="1" dirty="0"/>
          </a:p>
        </p:txBody>
      </p:sp>
    </p:spTree>
    <p:extLst>
      <p:ext uri="{BB962C8B-B14F-4D97-AF65-F5344CB8AC3E}">
        <p14:creationId xmlns:p14="http://schemas.microsoft.com/office/powerpoint/2010/main" val="37361349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0927209E-6EED-4F3C-A871-C387823F5EF4}"/>
              </a:ext>
            </a:extLst>
          </p:cNvPr>
          <p:cNvPicPr>
            <a:picLocks noChangeAspect="1"/>
          </p:cNvPicPr>
          <p:nvPr/>
        </p:nvPicPr>
        <p:blipFill>
          <a:blip r:embed="rId3"/>
          <a:stretch>
            <a:fillRect/>
          </a:stretch>
        </p:blipFill>
        <p:spPr>
          <a:xfrm>
            <a:off x="-3266" y="8139"/>
            <a:ext cx="5661116" cy="6849226"/>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5363210" y="1298961"/>
            <a:ext cx="5715000" cy="4154984"/>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rtl="1"/>
            <a:r>
              <a:rPr lang="ar-JO" sz="2800" b="1" dirty="0"/>
              <a:t>مفهوم التسويق الأخضر </a:t>
            </a:r>
          </a:p>
          <a:p>
            <a:pPr algn="just" rtl="1"/>
            <a:endParaRPr lang="ar-JO" sz="2000" b="1" dirty="0"/>
          </a:p>
          <a:p>
            <a:pPr algn="just" rtl="1"/>
            <a:r>
              <a:rPr lang="ar-JO" sz="2000" dirty="0"/>
              <a:t>يمكن النظر </a:t>
            </a:r>
            <a:r>
              <a:rPr lang="ar-EG" sz="2000" dirty="0"/>
              <a:t>إلى </a:t>
            </a:r>
            <a:r>
              <a:rPr lang="ar-JO" sz="2000" dirty="0"/>
              <a:t>التسويق الأخضر على انه ترجمة لمتطلبات المسؤولية الاجتماعية والأخلاقية للتسويق ، </a:t>
            </a:r>
          </a:p>
          <a:p>
            <a:pPr algn="just" rtl="1"/>
            <a:r>
              <a:rPr lang="ar-JO" sz="2000" dirty="0"/>
              <a:t>والذي خرج </a:t>
            </a:r>
            <a:r>
              <a:rPr lang="ar-EG" sz="2000" dirty="0"/>
              <a:t>إلى </a:t>
            </a:r>
            <a:r>
              <a:rPr lang="ar-JO" sz="2000" dirty="0"/>
              <a:t>النور كاستجابة للتحديات البيئية المتزايدة في الزمن الجديد</a:t>
            </a:r>
            <a:r>
              <a:rPr lang="ar-EG" sz="2000" dirty="0"/>
              <a:t>.</a:t>
            </a:r>
            <a:endParaRPr lang="ar-JO" sz="2000" dirty="0"/>
          </a:p>
          <a:p>
            <a:pPr algn="just" rtl="1"/>
            <a:r>
              <a:rPr lang="ar-JO" sz="2000" dirty="0"/>
              <a:t>ويأتي هذا المنهج التسويقي متزامنا</a:t>
            </a:r>
            <a:r>
              <a:rPr lang="ar-EG" sz="2000" dirty="0"/>
              <a:t>ً</a:t>
            </a:r>
            <a:r>
              <a:rPr lang="ar-JO" sz="2000" dirty="0"/>
              <a:t> مع تزايد الاهتمام العالمي بحماية حقوق المستهلك، وظهور حركات منظمة ذات توجه بيئي تهدف </a:t>
            </a:r>
            <a:r>
              <a:rPr lang="ar-EG" sz="2000" dirty="0"/>
              <a:t>إلى </a:t>
            </a:r>
            <a:r>
              <a:rPr lang="ar-JO" sz="2000" dirty="0"/>
              <a:t>حماية حقوق الناس للعيش في بيئة نظيفة وأمنة</a:t>
            </a:r>
            <a:r>
              <a:rPr lang="ar-EG" sz="2000" dirty="0"/>
              <a:t>.</a:t>
            </a:r>
            <a:r>
              <a:rPr lang="ar-JO" sz="2000" dirty="0"/>
              <a:t> </a:t>
            </a:r>
          </a:p>
          <a:p>
            <a:pPr algn="just" rtl="1"/>
            <a:endParaRPr lang="ar-JO" sz="2000" dirty="0"/>
          </a:p>
          <a:p>
            <a:pPr algn="just" rtl="1"/>
            <a:r>
              <a:rPr lang="ar-JO" sz="2000" dirty="0"/>
              <a:t>وقد مهدت هذه الحركات الطريق لظهور مفهوم التسويق الأخضر </a:t>
            </a:r>
          </a:p>
          <a:p>
            <a:pPr algn="just" rtl="1"/>
            <a:endParaRPr lang="ar-JO" dirty="0"/>
          </a:p>
          <a:p>
            <a:pPr algn="just" rtl="1"/>
            <a:endParaRPr lang="ar-JO" dirty="0"/>
          </a:p>
        </p:txBody>
      </p:sp>
    </p:spTree>
    <p:extLst>
      <p:ext uri="{BB962C8B-B14F-4D97-AF65-F5344CB8AC3E}">
        <p14:creationId xmlns:p14="http://schemas.microsoft.com/office/powerpoint/2010/main" val="3003651484"/>
      </p:ext>
    </p:extLst>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55471A07-2F84-4B7F-84A4-FD95605025B9}"/>
              </a:ext>
            </a:extLst>
          </p:cNvPr>
          <p:cNvPicPr>
            <a:picLocks noChangeAspect="1"/>
          </p:cNvPicPr>
          <p:nvPr/>
        </p:nvPicPr>
        <p:blipFill>
          <a:blip r:embed="rId3"/>
          <a:stretch>
            <a:fillRect/>
          </a:stretch>
        </p:blipFill>
        <p:spPr>
          <a:xfrm>
            <a:off x="31705" y="0"/>
            <a:ext cx="7645446" cy="6858000"/>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2200275" y="1217681"/>
            <a:ext cx="9172575" cy="1477328"/>
          </a:xfrm>
          <a:prstGeom prst="rect">
            <a:avLst/>
          </a:prstGeom>
          <a:noFill/>
        </p:spPr>
        <p:txBody>
          <a:bodyPr wrap="square" rtlCol="0">
            <a:spAutoFit/>
          </a:bodyPr>
          <a:lstStyle/>
          <a:p>
            <a:pPr algn="r" rtl="1"/>
            <a:endParaRPr lang="ar-JO" dirty="0"/>
          </a:p>
          <a:p>
            <a:pPr algn="r" rtl="1"/>
            <a:endParaRPr lang="ar-JO" dirty="0"/>
          </a:p>
          <a:p>
            <a:pPr algn="r" rtl="1"/>
            <a:endParaRPr lang="ar-JO" dirty="0"/>
          </a:p>
          <a:p>
            <a:pPr algn="r" rtl="1"/>
            <a:endParaRPr lang="ar-JO" dirty="0"/>
          </a:p>
          <a:p>
            <a:pPr algn="r" rtl="1"/>
            <a:endParaRPr lang="en-US" dirty="0"/>
          </a:p>
        </p:txBody>
      </p:sp>
      <p:sp>
        <p:nvSpPr>
          <p:cNvPr id="5" name="TextBox 4">
            <a:extLst>
              <a:ext uri="{FF2B5EF4-FFF2-40B4-BE49-F238E27FC236}">
                <a16:creationId xmlns:a16="http://schemas.microsoft.com/office/drawing/2014/main" id="{52FAA9E4-5123-4424-BDA7-692AEDC50C2A}"/>
              </a:ext>
            </a:extLst>
          </p:cNvPr>
          <p:cNvSpPr txBox="1"/>
          <p:nvPr/>
        </p:nvSpPr>
        <p:spPr>
          <a:xfrm>
            <a:off x="7014211" y="2408666"/>
            <a:ext cx="4625339" cy="1938992"/>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rtl="1"/>
            <a:r>
              <a:rPr lang="ar-JO" sz="2000" dirty="0"/>
              <a:t>يتمحور التسويق الأخضر حول التزام منظمات الاعمال بالتعامل بالسلع الص</a:t>
            </a:r>
            <a:r>
              <a:rPr lang="ar-EG" sz="2000" dirty="0"/>
              <a:t>ديقة</a:t>
            </a:r>
            <a:r>
              <a:rPr lang="ar-JO" sz="2000" dirty="0"/>
              <a:t> للبيئة (السلع غير </a:t>
            </a:r>
            <a:r>
              <a:rPr lang="ar-EG" sz="2000" dirty="0"/>
              <a:t>ال</a:t>
            </a:r>
            <a:r>
              <a:rPr lang="ar-JO" sz="2000" dirty="0"/>
              <a:t>ضارة بالمجتمع والبيئة الطبيعية) والقيام بالأنشطة التسويقية في اطار الالتزام القوي بالمسؤولية البيئية وضمن ضوابط محددة لضمان المحافظة على البيئة الطبيعية وعدم الحاق الضرر بها. </a:t>
            </a:r>
            <a:endParaRPr lang="en-US" sz="2000" dirty="0"/>
          </a:p>
        </p:txBody>
      </p:sp>
    </p:spTree>
    <p:extLst>
      <p:ext uri="{BB962C8B-B14F-4D97-AF65-F5344CB8AC3E}">
        <p14:creationId xmlns:p14="http://schemas.microsoft.com/office/powerpoint/2010/main" val="3830914698"/>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2200275" y="1217681"/>
            <a:ext cx="9172575" cy="1477328"/>
          </a:xfrm>
          <a:prstGeom prst="rect">
            <a:avLst/>
          </a:prstGeom>
          <a:noFill/>
        </p:spPr>
        <p:txBody>
          <a:bodyPr wrap="square" rtlCol="0">
            <a:spAutoFit/>
          </a:bodyPr>
          <a:lstStyle/>
          <a:p>
            <a:pPr algn="r" rtl="1"/>
            <a:endParaRPr lang="ar-JO" dirty="0"/>
          </a:p>
          <a:p>
            <a:pPr algn="r" rtl="1"/>
            <a:endParaRPr lang="ar-JO" dirty="0"/>
          </a:p>
          <a:p>
            <a:pPr algn="r" rtl="1"/>
            <a:endParaRPr lang="ar-JO" dirty="0"/>
          </a:p>
          <a:p>
            <a:pPr algn="r" rtl="1"/>
            <a:endParaRPr lang="ar-JO" dirty="0"/>
          </a:p>
          <a:p>
            <a:pPr algn="r" rtl="1"/>
            <a:endParaRPr lang="en-US" dirty="0"/>
          </a:p>
        </p:txBody>
      </p:sp>
      <p:sp>
        <p:nvSpPr>
          <p:cNvPr id="5" name="TextBox 4">
            <a:extLst>
              <a:ext uri="{FF2B5EF4-FFF2-40B4-BE49-F238E27FC236}">
                <a16:creationId xmlns:a16="http://schemas.microsoft.com/office/drawing/2014/main" id="{8F055F75-687A-48A2-BD6E-21A69C3E3868}"/>
              </a:ext>
            </a:extLst>
          </p:cNvPr>
          <p:cNvSpPr txBox="1"/>
          <p:nvPr/>
        </p:nvSpPr>
        <p:spPr>
          <a:xfrm>
            <a:off x="3819525" y="1084571"/>
            <a:ext cx="7761968" cy="310854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rtl="1"/>
            <a:r>
              <a:rPr lang="ar-JO" sz="2000" dirty="0"/>
              <a:t>يعرف التسويق الأخضر على انه أي نش</a:t>
            </a:r>
            <a:r>
              <a:rPr lang="ar-EG" sz="2000" dirty="0"/>
              <a:t>ا</a:t>
            </a:r>
            <a:r>
              <a:rPr lang="ar-JO" sz="2000" dirty="0"/>
              <a:t>ط تسويقي خاص بمنظمة معينة يهدف </a:t>
            </a:r>
            <a:r>
              <a:rPr lang="ar-EG" sz="2000" dirty="0"/>
              <a:t>إلى </a:t>
            </a:r>
            <a:r>
              <a:rPr lang="ar-JO" sz="2000" dirty="0"/>
              <a:t>خلق تأثير إيجابي </a:t>
            </a:r>
            <a:r>
              <a:rPr lang="ar-EG" sz="2000" dirty="0"/>
              <a:t>أو</a:t>
            </a:r>
            <a:r>
              <a:rPr lang="ar-JO" sz="2000" dirty="0"/>
              <a:t> إ</a:t>
            </a:r>
            <a:r>
              <a:rPr lang="ar-EG" sz="2000" dirty="0"/>
              <a:t>زالة</a:t>
            </a:r>
            <a:r>
              <a:rPr lang="ar-JO" sz="2000" dirty="0"/>
              <a:t> التأثير السلبي لمن</a:t>
            </a:r>
            <a:r>
              <a:rPr lang="ar-EG" sz="2000" dirty="0"/>
              <a:t>ت</a:t>
            </a:r>
            <a:r>
              <a:rPr lang="ar-JO" sz="2000" dirty="0"/>
              <a:t>ج معين على البيئة </a:t>
            </a:r>
            <a:r>
              <a:rPr lang="ar-EG" sz="2000" dirty="0"/>
              <a:t>أو </a:t>
            </a:r>
            <a:r>
              <a:rPr lang="ar-JO" sz="2000" dirty="0"/>
              <a:t>هو عملية تطوير وتسعير وترويج منتجات لا تلحق أي ضرر بالبيئة الطبيعية</a:t>
            </a:r>
            <a:r>
              <a:rPr lang="ar-EG" sz="2000" dirty="0"/>
              <a:t>.</a:t>
            </a:r>
            <a:endParaRPr lang="ar-JO" sz="2000" dirty="0"/>
          </a:p>
          <a:p>
            <a:pPr algn="just" rtl="1"/>
            <a:endParaRPr lang="ar-JO" sz="2000" dirty="0"/>
          </a:p>
          <a:p>
            <a:pPr algn="just" rtl="1"/>
            <a:r>
              <a:rPr lang="ar-JO" sz="2000" dirty="0"/>
              <a:t>ويعرف على انه عملية نظامية متكاملة تهدف </a:t>
            </a:r>
            <a:r>
              <a:rPr lang="ar-EG" sz="2000" dirty="0"/>
              <a:t>إلى </a:t>
            </a:r>
            <a:r>
              <a:rPr lang="ar-JO" sz="2000" dirty="0"/>
              <a:t>التأثير في تفضيلات الزبائن بصورة تدفعهم نحو التوجه </a:t>
            </a:r>
            <a:r>
              <a:rPr lang="ar-EG" sz="2000" dirty="0"/>
              <a:t>إلى </a:t>
            </a:r>
            <a:r>
              <a:rPr lang="ar-JO" sz="2000" dirty="0"/>
              <a:t>طلب منتجات غير ضارة بالبيئة وتعديل عاداتهم الاستهلاكية بما ينسجم مع ذلك والعمل على تقديم منتجات ترضي هذا التوجه بحيث تكون المصلحة النهائية هي الحفاظ على البيئة </a:t>
            </a:r>
            <a:r>
              <a:rPr lang="ar-EG" sz="2000" dirty="0"/>
              <a:t> </a:t>
            </a:r>
            <a:r>
              <a:rPr lang="ar-JO" sz="2000" dirty="0"/>
              <a:t>وحماية المستهلكين وتحقيق هدف الربحية للشركة</a:t>
            </a:r>
            <a:r>
              <a:rPr lang="ar-EG" sz="2000" dirty="0"/>
              <a:t>.</a:t>
            </a:r>
            <a:r>
              <a:rPr lang="ar-JO" sz="2000" dirty="0"/>
              <a:t> </a:t>
            </a:r>
          </a:p>
          <a:p>
            <a:pPr algn="r" rtl="1"/>
            <a:endParaRPr lang="ar-JO" dirty="0"/>
          </a:p>
          <a:p>
            <a:pPr algn="r" rtl="1"/>
            <a:endParaRPr lang="ar-JO" dirty="0"/>
          </a:p>
        </p:txBody>
      </p:sp>
      <p:pic>
        <p:nvPicPr>
          <p:cNvPr id="7" name="Picture 6">
            <a:extLst>
              <a:ext uri="{FF2B5EF4-FFF2-40B4-BE49-F238E27FC236}">
                <a16:creationId xmlns:a16="http://schemas.microsoft.com/office/drawing/2014/main" id="{28375CFB-CAAB-4EA5-B6CA-96155AE90B33}"/>
              </a:ext>
            </a:extLst>
          </p:cNvPr>
          <p:cNvPicPr>
            <a:picLocks noChangeAspect="1"/>
          </p:cNvPicPr>
          <p:nvPr/>
        </p:nvPicPr>
        <p:blipFill>
          <a:blip r:embed="rId4"/>
          <a:stretch>
            <a:fillRect/>
          </a:stretch>
        </p:blipFill>
        <p:spPr>
          <a:xfrm>
            <a:off x="0" y="4665044"/>
            <a:ext cx="4926842" cy="2192956"/>
          </a:xfrm>
          <a:prstGeom prst="rect">
            <a:avLst/>
          </a:prstGeom>
        </p:spPr>
      </p:pic>
    </p:spTree>
    <p:extLst>
      <p:ext uri="{BB962C8B-B14F-4D97-AF65-F5344CB8AC3E}">
        <p14:creationId xmlns:p14="http://schemas.microsoft.com/office/powerpoint/2010/main" val="538346925"/>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642ABDA-1CA7-4527-B49B-3F3176FFC336}"/>
              </a:ext>
            </a:extLst>
          </p:cNvPr>
          <p:cNvPicPr>
            <a:picLocks noChangeAspect="1"/>
          </p:cNvPicPr>
          <p:nvPr/>
        </p:nvPicPr>
        <p:blipFill>
          <a:blip r:embed="rId3"/>
          <a:stretch>
            <a:fillRect/>
          </a:stretch>
        </p:blipFill>
        <p:spPr>
          <a:xfrm>
            <a:off x="0" y="0"/>
            <a:ext cx="12192000" cy="6858001"/>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2200275" y="1217681"/>
            <a:ext cx="9172575" cy="1477328"/>
          </a:xfrm>
          <a:prstGeom prst="rect">
            <a:avLst/>
          </a:prstGeom>
          <a:noFill/>
        </p:spPr>
        <p:txBody>
          <a:bodyPr wrap="square" rtlCol="0">
            <a:spAutoFit/>
          </a:bodyPr>
          <a:lstStyle/>
          <a:p>
            <a:pPr algn="r" rtl="1"/>
            <a:endParaRPr lang="ar-JO" dirty="0"/>
          </a:p>
          <a:p>
            <a:pPr algn="r" rtl="1"/>
            <a:endParaRPr lang="ar-JO" dirty="0"/>
          </a:p>
          <a:p>
            <a:pPr algn="r" rtl="1"/>
            <a:endParaRPr lang="ar-JO" dirty="0"/>
          </a:p>
          <a:p>
            <a:pPr algn="r" rtl="1"/>
            <a:endParaRPr lang="ar-JO" dirty="0"/>
          </a:p>
          <a:p>
            <a:pPr algn="r" rtl="1"/>
            <a:endParaRPr lang="en-US" dirty="0"/>
          </a:p>
        </p:txBody>
      </p:sp>
      <p:sp>
        <p:nvSpPr>
          <p:cNvPr id="5" name="TextBox 4">
            <a:extLst>
              <a:ext uri="{FF2B5EF4-FFF2-40B4-BE49-F238E27FC236}">
                <a16:creationId xmlns:a16="http://schemas.microsoft.com/office/drawing/2014/main" id="{8F055F75-687A-48A2-BD6E-21A69C3E3868}"/>
              </a:ext>
            </a:extLst>
          </p:cNvPr>
          <p:cNvSpPr txBox="1"/>
          <p:nvPr/>
        </p:nvSpPr>
        <p:spPr>
          <a:xfrm>
            <a:off x="6529705" y="1956345"/>
            <a:ext cx="5370195" cy="221599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just" rtl="1"/>
            <a:endParaRPr lang="ar-JO" dirty="0"/>
          </a:p>
          <a:p>
            <a:pPr algn="just" rtl="1"/>
            <a:r>
              <a:rPr lang="ar-JO" sz="2000" dirty="0"/>
              <a:t>من الواضح ان  كل هذه التعاريف تنسجم مع بعضها البعض في تركيزها على القيام بالأنشطة التسويقية ضمن التزام بيئي قوي وتوجه نحو تقديم سلع صديقة للبيئة والتأثير في سلوكيات المستهلكين وعاداتهم  الاستهلاكية بما ينسجم مع هذا التوجه وبما لا يتعارض أيضا مع الأهداف الربحية للمنظمة و</a:t>
            </a:r>
            <a:r>
              <a:rPr lang="ar-EG" sz="2000" dirty="0"/>
              <a:t>أ</a:t>
            </a:r>
            <a:r>
              <a:rPr lang="ar-JO" sz="2000" dirty="0"/>
              <a:t>خلاقيات المنظمة في العملية التسويقية</a:t>
            </a:r>
            <a:r>
              <a:rPr lang="ar-EG" sz="2000" dirty="0"/>
              <a:t>.</a:t>
            </a:r>
            <a:endParaRPr lang="en-US" sz="2000" dirty="0"/>
          </a:p>
        </p:txBody>
      </p:sp>
    </p:spTree>
    <p:extLst>
      <p:ext uri="{BB962C8B-B14F-4D97-AF65-F5344CB8AC3E}">
        <p14:creationId xmlns:p14="http://schemas.microsoft.com/office/powerpoint/2010/main" val="3427918050"/>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53A55312-5324-42A2-B16E-8796DC2315F8}"/>
              </a:ext>
            </a:extLst>
          </p:cNvPr>
          <p:cNvPicPr>
            <a:picLocks noChangeAspect="1"/>
          </p:cNvPicPr>
          <p:nvPr/>
        </p:nvPicPr>
        <p:blipFill>
          <a:blip r:embed="rId3"/>
          <a:stretch>
            <a:fillRect/>
          </a:stretch>
        </p:blipFill>
        <p:spPr>
          <a:xfrm>
            <a:off x="0" y="0"/>
            <a:ext cx="12192000" cy="6858000"/>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5" name="TextBox 4">
            <a:extLst>
              <a:ext uri="{FF2B5EF4-FFF2-40B4-BE49-F238E27FC236}">
                <a16:creationId xmlns:a16="http://schemas.microsoft.com/office/drawing/2014/main" id="{1E11F3F8-6C04-4A35-83C1-9EED041F1F5B}"/>
              </a:ext>
            </a:extLst>
          </p:cNvPr>
          <p:cNvSpPr txBox="1"/>
          <p:nvPr/>
        </p:nvSpPr>
        <p:spPr>
          <a:xfrm>
            <a:off x="752475" y="2041876"/>
            <a:ext cx="4448175" cy="2862322"/>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just" rtl="1"/>
            <a:r>
              <a:rPr lang="ar-JO" sz="2000" dirty="0">
                <a:solidFill>
                  <a:schemeClr val="tx1"/>
                </a:solidFill>
              </a:rPr>
              <a:t>ومن ابرز المظاهر التي تشير إلى تبني مفهوم التسويق الأخضر في اطار تحمل المنظمات لمسؤوليتها البيئية والأخلاقية هو تطوير البرامج التسويقية لحماية البيئة الطبيعية والمحافظة عليه</a:t>
            </a:r>
            <a:r>
              <a:rPr lang="ar-EG" sz="2000" dirty="0">
                <a:solidFill>
                  <a:schemeClr val="tx1"/>
                </a:solidFill>
              </a:rPr>
              <a:t>ا</a:t>
            </a:r>
            <a:r>
              <a:rPr lang="ar-JO" sz="2000" dirty="0">
                <a:solidFill>
                  <a:schemeClr val="tx1"/>
                </a:solidFill>
              </a:rPr>
              <a:t> حيث تقوم بعض المنظمات بدعم وتمويل الأنشطة الخاصة بحماية البيئة والترويج لمشاريع إعادة التدوير للتقليل من النفايات والتلوث، فضلا عن إعادة تقييم اثار منتجاتها على البيئة الطبيعية بحيث تكون صديقة للبيئة</a:t>
            </a:r>
            <a:r>
              <a:rPr lang="ar-EG" sz="2000" dirty="0">
                <a:solidFill>
                  <a:schemeClr val="tx1"/>
                </a:solidFill>
              </a:rPr>
              <a:t>.</a:t>
            </a:r>
            <a:endParaRPr lang="ar-JO" sz="2000" dirty="0">
              <a:solidFill>
                <a:schemeClr val="tx1"/>
              </a:solidFill>
            </a:endParaRPr>
          </a:p>
        </p:txBody>
      </p:sp>
    </p:spTree>
    <p:extLst>
      <p:ext uri="{BB962C8B-B14F-4D97-AF65-F5344CB8AC3E}">
        <p14:creationId xmlns:p14="http://schemas.microsoft.com/office/powerpoint/2010/main" val="2275138490"/>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5" name="TextBox 4">
            <a:extLst>
              <a:ext uri="{FF2B5EF4-FFF2-40B4-BE49-F238E27FC236}">
                <a16:creationId xmlns:a16="http://schemas.microsoft.com/office/drawing/2014/main" id="{1E11F3F8-6C04-4A35-83C1-9EED041F1F5B}"/>
              </a:ext>
            </a:extLst>
          </p:cNvPr>
          <p:cNvSpPr txBox="1"/>
          <p:nvPr/>
        </p:nvSpPr>
        <p:spPr>
          <a:xfrm>
            <a:off x="3780435" y="765733"/>
            <a:ext cx="8221924" cy="5693866"/>
          </a:xfrm>
          <a:prstGeom prst="rect">
            <a:avLst/>
          </a:prstGeom>
          <a:noFill/>
        </p:spPr>
        <p:txBody>
          <a:bodyPr wrap="square" rtlCol="0">
            <a:spAutoFit/>
          </a:bodyPr>
          <a:lstStyle/>
          <a:p>
            <a:pPr algn="just" rtl="1"/>
            <a:endParaRPr lang="ar-JO" dirty="0"/>
          </a:p>
          <a:p>
            <a:pPr algn="just" rtl="1"/>
            <a:r>
              <a:rPr lang="ar-JO" sz="2800" dirty="0"/>
              <a:t>من بين هذه المنظمات:</a:t>
            </a:r>
          </a:p>
          <a:p>
            <a:pPr algn="just" rtl="1"/>
            <a:endParaRPr lang="ar-JO" dirty="0"/>
          </a:p>
          <a:p>
            <a:pPr marL="285750" indent="-285750" algn="just" rtl="1">
              <a:buFont typeface="Wingdings" panose="05000000000000000000" pitchFamily="2" charset="2"/>
              <a:buChar char="q"/>
            </a:pPr>
            <a:r>
              <a:rPr lang="ar-JO" sz="2000" dirty="0"/>
              <a:t>الجمعيات والمنظمات البيئية: مثل منظمة البيئة العالمية </a:t>
            </a:r>
            <a:r>
              <a:rPr lang="en-US" sz="2000" dirty="0"/>
              <a:t>(WWF) </a:t>
            </a:r>
            <a:r>
              <a:rPr lang="ar-EG" sz="2000" dirty="0"/>
              <a:t> </a:t>
            </a:r>
            <a:r>
              <a:rPr lang="ar-JO" sz="2000" dirty="0"/>
              <a:t>وجمعية حماية الطبيعة والمحافظة على البيئة.</a:t>
            </a:r>
          </a:p>
          <a:p>
            <a:pPr algn="just" rtl="1"/>
            <a:endParaRPr lang="ar-JO" sz="2000" dirty="0"/>
          </a:p>
          <a:p>
            <a:pPr marL="285750" indent="-285750" algn="just" rtl="1">
              <a:buFont typeface="Wingdings" panose="05000000000000000000" pitchFamily="2" charset="2"/>
              <a:buChar char="q"/>
            </a:pPr>
            <a:r>
              <a:rPr lang="ar-JO" sz="2000" dirty="0"/>
              <a:t>المؤسسات الحكومية: تقوم الحكومات في العديد من الدول بتخصيص الموارد المالية والموارد البشرية لتنفيذ مشاريع حماية البيئة والتوعية البيئية وتشجيع مبادرات إعادة التدوير والتصدي للتلوث.</a:t>
            </a:r>
          </a:p>
          <a:p>
            <a:pPr algn="just" rtl="1"/>
            <a:endParaRPr lang="ar-JO" sz="2000" dirty="0"/>
          </a:p>
          <a:p>
            <a:pPr marL="285750" indent="-285750" algn="just" rtl="1">
              <a:buFont typeface="Wingdings" panose="05000000000000000000" pitchFamily="2" charset="2"/>
              <a:buChar char="q"/>
            </a:pPr>
            <a:r>
              <a:rPr lang="ar-JO" sz="2000" dirty="0"/>
              <a:t>الشركات والمؤسسات الخاصة: بعض الشركات تقوم بتخصيص جزء من أرباحها أو مواردها لدعم مشاريع البيئة </a:t>
            </a:r>
            <a:r>
              <a:rPr lang="ar-EG" sz="2000" dirty="0"/>
              <a:t> </a:t>
            </a:r>
            <a:r>
              <a:rPr lang="ar-JO" sz="2000" dirty="0"/>
              <a:t>والاستدامة وتعزيز مبادرات إعادة التدوير وتقليل النفايات.</a:t>
            </a:r>
          </a:p>
          <a:p>
            <a:pPr algn="just" rtl="1"/>
            <a:endParaRPr lang="ar-JO" sz="2000" dirty="0"/>
          </a:p>
          <a:p>
            <a:pPr marL="285750" indent="-285750" algn="just" rtl="1">
              <a:buFont typeface="Wingdings" panose="05000000000000000000" pitchFamily="2" charset="2"/>
              <a:buChar char="q"/>
            </a:pPr>
            <a:r>
              <a:rPr lang="ar-JO" sz="2000" dirty="0"/>
              <a:t>المؤسسات الدولية والمنظمات الإنسانية: مثل الأمم المتحدة ومنظمة الصحة العالمية والصليب الأحمر الدولي، التي تدعم مشاريع حماية البيئة والصحة العامة في جميع أنحاء العالم.</a:t>
            </a:r>
          </a:p>
          <a:p>
            <a:pPr algn="just" rtl="1"/>
            <a:endParaRPr lang="ar-JO" sz="2000" dirty="0"/>
          </a:p>
          <a:p>
            <a:pPr algn="just" rtl="1"/>
            <a:r>
              <a:rPr lang="ar-JO" sz="2000" dirty="0"/>
              <a:t>هذه المنظمات تلعب دورًا حيويًا في الترويج للتغييرات البيئية الإيجابية وتعزيز الوعي بأهمية حماية البيئة</a:t>
            </a:r>
            <a:r>
              <a:rPr lang="ar-EG" sz="2000" dirty="0"/>
              <a:t>.</a:t>
            </a:r>
            <a:endParaRPr lang="ar-JO" sz="2000" dirty="0"/>
          </a:p>
        </p:txBody>
      </p:sp>
      <p:pic>
        <p:nvPicPr>
          <p:cNvPr id="2" name="Picture 1">
            <a:extLst>
              <a:ext uri="{FF2B5EF4-FFF2-40B4-BE49-F238E27FC236}">
                <a16:creationId xmlns:a16="http://schemas.microsoft.com/office/drawing/2014/main" id="{28818B9F-45AC-4935-A07E-6E5647C62662}"/>
              </a:ext>
            </a:extLst>
          </p:cNvPr>
          <p:cNvPicPr>
            <a:picLocks noChangeAspect="1"/>
          </p:cNvPicPr>
          <p:nvPr/>
        </p:nvPicPr>
        <p:blipFill>
          <a:blip r:embed="rId4"/>
          <a:stretch>
            <a:fillRect/>
          </a:stretch>
        </p:blipFill>
        <p:spPr>
          <a:xfrm>
            <a:off x="476250" y="3248167"/>
            <a:ext cx="2737460" cy="3108932"/>
          </a:xfrm>
          <a:prstGeom prst="rect">
            <a:avLst/>
          </a:prstGeom>
        </p:spPr>
      </p:pic>
    </p:spTree>
    <p:extLst>
      <p:ext uri="{BB962C8B-B14F-4D97-AF65-F5344CB8AC3E}">
        <p14:creationId xmlns:p14="http://schemas.microsoft.com/office/powerpoint/2010/main" val="800438055"/>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79773C7B-B4CF-4706-8E64-D2EDEF9A4B25}"/>
              </a:ext>
            </a:extLst>
          </p:cNvPr>
          <p:cNvPicPr>
            <a:picLocks noChangeAspect="1"/>
          </p:cNvPicPr>
          <p:nvPr/>
        </p:nvPicPr>
        <p:blipFill>
          <a:blip r:embed="rId3"/>
          <a:stretch>
            <a:fillRect/>
          </a:stretch>
        </p:blipFill>
        <p:spPr>
          <a:xfrm>
            <a:off x="0" y="0"/>
            <a:ext cx="12096750" cy="6858000"/>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2200275" y="1217681"/>
            <a:ext cx="9172575" cy="1477328"/>
          </a:xfrm>
          <a:prstGeom prst="rect">
            <a:avLst/>
          </a:prstGeom>
          <a:noFill/>
        </p:spPr>
        <p:txBody>
          <a:bodyPr wrap="square" rtlCol="0">
            <a:spAutoFit/>
          </a:bodyPr>
          <a:lstStyle/>
          <a:p>
            <a:pPr algn="r" rtl="1"/>
            <a:endParaRPr lang="ar-JO" dirty="0"/>
          </a:p>
          <a:p>
            <a:pPr algn="r" rtl="1"/>
            <a:endParaRPr lang="ar-JO" dirty="0"/>
          </a:p>
          <a:p>
            <a:pPr algn="r" rtl="1"/>
            <a:endParaRPr lang="ar-JO" dirty="0"/>
          </a:p>
          <a:p>
            <a:pPr algn="r" rtl="1"/>
            <a:endParaRPr lang="ar-JO" dirty="0"/>
          </a:p>
          <a:p>
            <a:pPr algn="r" rtl="1"/>
            <a:endParaRPr lang="en-US" dirty="0"/>
          </a:p>
        </p:txBody>
      </p:sp>
      <p:sp>
        <p:nvSpPr>
          <p:cNvPr id="5" name="TextBox 4">
            <a:extLst>
              <a:ext uri="{FF2B5EF4-FFF2-40B4-BE49-F238E27FC236}">
                <a16:creationId xmlns:a16="http://schemas.microsoft.com/office/drawing/2014/main" id="{1E11F3F8-6C04-4A35-83C1-9EED041F1F5B}"/>
              </a:ext>
            </a:extLst>
          </p:cNvPr>
          <p:cNvSpPr txBox="1"/>
          <p:nvPr/>
        </p:nvSpPr>
        <p:spPr>
          <a:xfrm>
            <a:off x="7211694" y="1755853"/>
            <a:ext cx="4389755" cy="3477875"/>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rtl="1"/>
            <a:endParaRPr lang="ar-JO" sz="2000" dirty="0"/>
          </a:p>
          <a:p>
            <a:pPr algn="just" rtl="1"/>
            <a:r>
              <a:rPr lang="ar-JO" sz="2000" dirty="0"/>
              <a:t>فعلى سبيل المثال قامت شركة جونسون بإعادة تركيب بعض منتجاتها من المبيدات الحشرية (مثل ريد لتكون اقل ضررا</a:t>
            </a:r>
            <a:r>
              <a:rPr lang="ar-EG" sz="2000" dirty="0"/>
              <a:t>ً</a:t>
            </a:r>
            <a:r>
              <a:rPr lang="ar-JO" sz="2000" dirty="0"/>
              <a:t> بالبيئة كما وتتجه الان معظم الشركات لجعل مواد التغليف المستخدمة في المنتجات المختلفة قابلة لإعادة التدوير وذلك لتقليل التلوث البيئي والمحافظة على الموارد الطبيعية</a:t>
            </a:r>
            <a:r>
              <a:rPr lang="ar-EG" sz="2000" dirty="0"/>
              <a:t>.</a:t>
            </a:r>
            <a:endParaRPr lang="ar-JO" sz="2000" dirty="0"/>
          </a:p>
          <a:p>
            <a:pPr algn="just" rtl="1"/>
            <a:endParaRPr lang="ar-JO" sz="2000" dirty="0"/>
          </a:p>
          <a:p>
            <a:pPr algn="just" rtl="1"/>
            <a:r>
              <a:rPr lang="ar-JO" sz="2000" dirty="0"/>
              <a:t>وفي الاطار العام للتسويق الأخضر ظهرت بعض المفاهيم الفرعية الهامة ذات الصلة مثل المستهلك الأخضر، المنتج الأخض</a:t>
            </a:r>
            <a:r>
              <a:rPr lang="ar-EG" sz="2000" dirty="0"/>
              <a:t>ر،</a:t>
            </a:r>
            <a:r>
              <a:rPr lang="ar-JO" sz="2000" dirty="0"/>
              <a:t> وال</a:t>
            </a:r>
            <a:r>
              <a:rPr lang="ar-EG" sz="2000" dirty="0"/>
              <a:t>إ</a:t>
            </a:r>
            <a:r>
              <a:rPr lang="ar-JO" sz="2000" dirty="0"/>
              <a:t>علان الأخضر</a:t>
            </a:r>
            <a:endParaRPr lang="en-US" sz="2000" dirty="0">
              <a:solidFill>
                <a:srgbClr val="FF0000"/>
              </a:solidFill>
            </a:endParaRPr>
          </a:p>
        </p:txBody>
      </p:sp>
    </p:spTree>
    <p:extLst>
      <p:ext uri="{BB962C8B-B14F-4D97-AF65-F5344CB8AC3E}">
        <p14:creationId xmlns:p14="http://schemas.microsoft.com/office/powerpoint/2010/main" val="2995762057"/>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6650CE9-288E-41C2-860A-27D0A8334DD5}"/>
              </a:ext>
            </a:extLst>
          </p:cNvPr>
          <p:cNvPicPr>
            <a:picLocks noChangeAspect="1"/>
          </p:cNvPicPr>
          <p:nvPr/>
        </p:nvPicPr>
        <p:blipFill>
          <a:blip r:embed="rId2"/>
          <a:stretch>
            <a:fillRect/>
          </a:stretch>
        </p:blipFill>
        <p:spPr>
          <a:xfrm>
            <a:off x="0" y="0"/>
            <a:ext cx="12191999" cy="6857999"/>
          </a:xfrm>
          <a:prstGeom prst="rect">
            <a:avLst/>
          </a:prstGeom>
        </p:spPr>
      </p:pic>
      <p:sp>
        <p:nvSpPr>
          <p:cNvPr id="4" name="TextBox 3">
            <a:extLst>
              <a:ext uri="{FF2B5EF4-FFF2-40B4-BE49-F238E27FC236}">
                <a16:creationId xmlns:a16="http://schemas.microsoft.com/office/drawing/2014/main" id="{CDFCDF1A-0EE3-4845-9836-97F4928C797C}"/>
              </a:ext>
            </a:extLst>
          </p:cNvPr>
          <p:cNvSpPr txBox="1"/>
          <p:nvPr/>
        </p:nvSpPr>
        <p:spPr>
          <a:xfrm>
            <a:off x="5595582" y="443566"/>
            <a:ext cx="6450983" cy="623247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lgn="just" rtl="1"/>
            <a:r>
              <a:rPr lang="ar-JO" sz="1900" dirty="0"/>
              <a:t>ستاربكس تعتبر واحدة من الشركات الرائدة في مجال التسويق الأخضر. تتبنى ستاربكس العديد من المبادرات البيئية وتضمن تكاملها مع استراتيجيات التسويق الخاصة بها. إليك بعض الأمثلة على جهود ستاربكس في مجال التسويق الأخضر:</a:t>
            </a:r>
          </a:p>
          <a:p>
            <a:pPr algn="just" rtl="1"/>
            <a:endParaRPr lang="ar-JO" sz="1900" dirty="0"/>
          </a:p>
          <a:p>
            <a:pPr algn="just" rtl="1"/>
            <a:r>
              <a:rPr lang="ar-JO" sz="1900" dirty="0"/>
              <a:t>مشاريع الاستدامة: قامت ستاربكس بالتزامن مع عدة مشاريع تهدف إلى تعزيز الاستدامة وحماية البيئة، مثل برنامجها لتوفير القهوة المستدامة وتعزيز زراعة القهوة بطرق صديقة للبيئة.</a:t>
            </a:r>
          </a:p>
          <a:p>
            <a:pPr algn="just" rtl="1"/>
            <a:endParaRPr lang="ar-JO" sz="1900" dirty="0"/>
          </a:p>
          <a:p>
            <a:pPr algn="just" rtl="1"/>
            <a:r>
              <a:rPr lang="ar-JO" sz="1900" dirty="0"/>
              <a:t>استخدام المواد المعاد تدويرها: تعمل ستاربكس على تعزيز استخدام المواد المعاد تدويرها في تصنيع منتجاتها، مثل أكواب القهوة والحاويات وغيرها، بهدف تقليل النفايات وتعزيز الاستدامة.</a:t>
            </a:r>
          </a:p>
          <a:p>
            <a:pPr algn="just" rtl="1"/>
            <a:endParaRPr lang="ar-JO" sz="1900" dirty="0"/>
          </a:p>
          <a:p>
            <a:pPr algn="just" rtl="1"/>
            <a:r>
              <a:rPr lang="ar-JO" sz="1900" dirty="0"/>
              <a:t>التحسين المستمر: تستمر ستاربكس في تحسين عملياتها وممارساتها البيئية، بما في ذلك تحسين كفاءة استخدام الموارد وتقليل الانبعاثات الضارة.</a:t>
            </a:r>
          </a:p>
          <a:p>
            <a:pPr algn="just" rtl="1"/>
            <a:endParaRPr lang="ar-JO" sz="1900" dirty="0"/>
          </a:p>
          <a:p>
            <a:pPr algn="just" rtl="1"/>
            <a:r>
              <a:rPr lang="ar-JO" sz="1900" dirty="0"/>
              <a:t>التوعية البيئية: تقوم ستاربكس بتوجيه جهود توعية لعملائها وموظفيها حول القضايا البيئية، من خلال حملات تسويقية وبرامج تعليمية تسلط الضوء على أهمية الاستدامة وحماية البيئة.</a:t>
            </a:r>
          </a:p>
          <a:p>
            <a:pPr algn="just" rtl="1"/>
            <a:endParaRPr lang="ar-JO" sz="1900" dirty="0"/>
          </a:p>
          <a:p>
            <a:pPr algn="just" rtl="1"/>
            <a:r>
              <a:rPr lang="ar-JO" sz="1900" dirty="0"/>
              <a:t>بفضل هذه الجهود، حققت ستاربكس نجاحًا كبيرًا في بناء صورة إيجابية لدى العملاء والمستهلكين كشركة ملتزمة بالاستدامة والمسؤولية البيئية.</a:t>
            </a:r>
            <a:endParaRPr lang="en-US" sz="1900" dirty="0"/>
          </a:p>
        </p:txBody>
      </p:sp>
    </p:spTree>
    <p:extLst>
      <p:ext uri="{BB962C8B-B14F-4D97-AF65-F5344CB8AC3E}">
        <p14:creationId xmlns:p14="http://schemas.microsoft.com/office/powerpoint/2010/main" val="3851441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DF8A6BB-9CA9-4236-8237-8AFAE54C8CB4}"/>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30912400-ADEF-4FA8-AE09-A91E84E1B946}"/>
              </a:ext>
            </a:extLst>
          </p:cNvPr>
          <p:cNvSpPr txBox="1"/>
          <p:nvPr/>
        </p:nvSpPr>
        <p:spPr>
          <a:xfrm>
            <a:off x="3048000" y="301958"/>
            <a:ext cx="6096000" cy="830997"/>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algn="ctr"/>
            <a:r>
              <a:rPr lang="ar-JO" sz="2400" dirty="0"/>
              <a:t>حفاظاً على صحة الإنسان والبيئة: ايكيا تستغني عن البلاستيك في عبوات التعبئة </a:t>
            </a:r>
            <a:r>
              <a:rPr lang="ar-EG" sz="2400" dirty="0"/>
              <a:t>و</a:t>
            </a:r>
            <a:r>
              <a:rPr lang="ar-JO" sz="2400" dirty="0"/>
              <a:t>التغليف بحلول عام 2028</a:t>
            </a:r>
            <a:endParaRPr lang="en-US" sz="2400" dirty="0"/>
          </a:p>
        </p:txBody>
      </p:sp>
      <p:pic>
        <p:nvPicPr>
          <p:cNvPr id="6" name="Picture 5">
            <a:extLst>
              <a:ext uri="{FF2B5EF4-FFF2-40B4-BE49-F238E27FC236}">
                <a16:creationId xmlns:a16="http://schemas.microsoft.com/office/drawing/2014/main" id="{071E19FA-C17E-4E43-862A-943D15C02C0D}"/>
              </a:ext>
            </a:extLst>
          </p:cNvPr>
          <p:cNvPicPr>
            <a:picLocks noChangeAspect="1"/>
          </p:cNvPicPr>
          <p:nvPr/>
        </p:nvPicPr>
        <p:blipFill>
          <a:blip r:embed="rId3"/>
          <a:stretch>
            <a:fillRect/>
          </a:stretch>
        </p:blipFill>
        <p:spPr>
          <a:xfrm>
            <a:off x="2400300" y="4476750"/>
            <a:ext cx="7620000" cy="2381250"/>
          </a:xfrm>
          <a:prstGeom prst="rect">
            <a:avLst/>
          </a:prstGeom>
        </p:spPr>
      </p:pic>
    </p:spTree>
    <p:extLst>
      <p:ext uri="{BB962C8B-B14F-4D97-AF65-F5344CB8AC3E}">
        <p14:creationId xmlns:p14="http://schemas.microsoft.com/office/powerpoint/2010/main" val="3151536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E43039-08AD-F6EB-A5A8-9CFE61D235B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11B8808-2E10-4F85-B2A2-CCD3179F009E}"/>
              </a:ext>
            </a:extLst>
          </p:cNvPr>
          <p:cNvPicPr>
            <a:picLocks noChangeAspect="1"/>
          </p:cNvPicPr>
          <p:nvPr/>
        </p:nvPicPr>
        <p:blipFill>
          <a:blip r:embed="rId2"/>
          <a:stretch>
            <a:fillRect/>
          </a:stretch>
        </p:blipFill>
        <p:spPr>
          <a:xfrm>
            <a:off x="1" y="0"/>
            <a:ext cx="12096750" cy="6858000"/>
          </a:xfrm>
          <a:prstGeom prst="rect">
            <a:avLst/>
          </a:prstGeom>
        </p:spPr>
      </p:pic>
      <p:sp>
        <p:nvSpPr>
          <p:cNvPr id="4" name="TextBox 3">
            <a:extLst>
              <a:ext uri="{FF2B5EF4-FFF2-40B4-BE49-F238E27FC236}">
                <a16:creationId xmlns:a16="http://schemas.microsoft.com/office/drawing/2014/main" id="{D0EEB336-F99B-F764-3F5B-49FAA4AFA449}"/>
              </a:ext>
            </a:extLst>
          </p:cNvPr>
          <p:cNvSpPr txBox="1"/>
          <p:nvPr/>
        </p:nvSpPr>
        <p:spPr>
          <a:xfrm>
            <a:off x="3579583" y="6333396"/>
            <a:ext cx="5063673"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A43BBD5-0FFF-B402-6AFE-7A0E297CB38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86859" y="97064"/>
            <a:ext cx="2305141" cy="1076343"/>
          </a:xfrm>
          <a:prstGeom prst="rect">
            <a:avLst/>
          </a:prstGeom>
        </p:spPr>
      </p:pic>
      <p:sp>
        <p:nvSpPr>
          <p:cNvPr id="2" name="TextBox 1">
            <a:extLst>
              <a:ext uri="{FF2B5EF4-FFF2-40B4-BE49-F238E27FC236}">
                <a16:creationId xmlns:a16="http://schemas.microsoft.com/office/drawing/2014/main" id="{0D49A7E1-4730-4390-A1EB-60728013B350}"/>
              </a:ext>
            </a:extLst>
          </p:cNvPr>
          <p:cNvSpPr txBox="1"/>
          <p:nvPr/>
        </p:nvSpPr>
        <p:spPr>
          <a:xfrm>
            <a:off x="891088" y="2518348"/>
            <a:ext cx="10148341"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rtl="1"/>
            <a:r>
              <a:rPr lang="ar-EG" sz="2800" b="1" dirty="0"/>
              <a:t>المستهلك </a:t>
            </a:r>
            <a:r>
              <a:rPr lang="ar-JO" sz="2800" b="1" dirty="0"/>
              <a:t>ال</a:t>
            </a:r>
            <a:r>
              <a:rPr lang="ar-EG" sz="2800" b="1" dirty="0"/>
              <a:t>أ</a:t>
            </a:r>
            <a:r>
              <a:rPr lang="ar-JO" sz="2800" b="1" dirty="0"/>
              <a:t>خضر</a:t>
            </a:r>
            <a:endParaRPr lang="en-US" sz="2800" b="1" dirty="0"/>
          </a:p>
        </p:txBody>
      </p:sp>
    </p:spTree>
    <p:extLst>
      <p:ext uri="{BB962C8B-B14F-4D97-AF65-F5344CB8AC3E}">
        <p14:creationId xmlns:p14="http://schemas.microsoft.com/office/powerpoint/2010/main" val="20446994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6" name="Picture 5" descr="A green shopping cart with a plant growing out of it&#10;&#10;Description automatically generated">
            <a:extLst>
              <a:ext uri="{FF2B5EF4-FFF2-40B4-BE49-F238E27FC236}">
                <a16:creationId xmlns:a16="http://schemas.microsoft.com/office/drawing/2014/main" id="{F8CACC94-ECD9-E8CB-E146-4342E69046D6}"/>
              </a:ext>
            </a:extLst>
          </p:cNvPr>
          <p:cNvPicPr>
            <a:picLocks noChangeAspect="1"/>
          </p:cNvPicPr>
          <p:nvPr/>
        </p:nvPicPr>
        <p:blipFill>
          <a:blip r:embed="rId3"/>
          <a:stretch>
            <a:fillRect/>
          </a:stretch>
        </p:blipFill>
        <p:spPr>
          <a:xfrm>
            <a:off x="-4128" y="0"/>
            <a:ext cx="12200255" cy="6858000"/>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1004025" y="3610194"/>
            <a:ext cx="10682515" cy="2831544"/>
          </a:xfrm>
          <a:prstGeom prst="rect">
            <a:avLst/>
          </a:prstGeom>
        </p:spPr>
        <p:style>
          <a:lnRef idx="2">
            <a:schemeClr val="accent6"/>
          </a:lnRef>
          <a:fillRef idx="1">
            <a:schemeClr val="lt1"/>
          </a:fillRef>
          <a:effectRef idx="0">
            <a:schemeClr val="accent6"/>
          </a:effectRef>
          <a:fontRef idx="minor">
            <a:schemeClr val="dk1"/>
          </a:fontRef>
        </p:style>
        <p:txBody>
          <a:bodyPr wrap="square" lIns="91440" tIns="45720" rIns="91440" bIns="45720" rtlCol="0" anchor="t">
            <a:spAutoFit/>
          </a:bodyPr>
          <a:lstStyle/>
          <a:p>
            <a:pPr algn="just" rtl="1"/>
            <a:r>
              <a:rPr lang="ar-JO" sz="2000" b="1" dirty="0"/>
              <a:t>مصطلح المستهلك الأخضر: </a:t>
            </a:r>
            <a:r>
              <a:rPr lang="ar-JO" sz="2000" dirty="0"/>
              <a:t>هو المستهلك أو المشتري الذي لديه وعي بيئي عميق، ويعتمد على القيم التي يعتقدها ويؤمن بها بشكل أساسي، وتعد </a:t>
            </a:r>
            <a:r>
              <a:rPr lang="ar-EG" sz="2000" dirty="0"/>
              <a:t>هذه </a:t>
            </a:r>
            <a:r>
              <a:rPr lang="ar-JO" sz="2000" dirty="0"/>
              <a:t>القيم هي الدافعة له في أن يتجنب الشراء للمنتجات الضارة للبيئة أو المشكوك بتوجهها البيئي.</a:t>
            </a:r>
          </a:p>
          <a:p>
            <a:pPr algn="just" rtl="1"/>
            <a:endParaRPr lang="ar-JO" sz="2000" dirty="0"/>
          </a:p>
          <a:p>
            <a:pPr marL="285750" indent="-285750" algn="just" rtl="1">
              <a:buFont typeface="Wingdings" panose="05000000000000000000" pitchFamily="2" charset="2"/>
              <a:buChar char="Ø"/>
            </a:pPr>
            <a:r>
              <a:rPr lang="ar-JO" sz="2000" dirty="0"/>
              <a:t>القيم التي يتعامل بها المستهلك الأخضر:</a:t>
            </a:r>
          </a:p>
          <a:p>
            <a:pPr marL="285750" indent="-285750" algn="just" rtl="1">
              <a:buFont typeface="Arial" panose="020B0604020202020204" pitchFamily="34" charset="0"/>
              <a:buChar char="•"/>
            </a:pPr>
            <a:r>
              <a:rPr lang="ar-JO" sz="2000" dirty="0"/>
              <a:t>عدم الاستخدام لأي من المواد الحافظة التي تضر بالبيئة.</a:t>
            </a:r>
          </a:p>
          <a:p>
            <a:pPr marL="285750" indent="-285750" algn="just" rtl="1">
              <a:buFont typeface="Arial" panose="020B0604020202020204" pitchFamily="34" charset="0"/>
              <a:buChar char="•"/>
            </a:pPr>
            <a:r>
              <a:rPr lang="ar-JO" sz="2000" dirty="0"/>
              <a:t>عدم الاستخدام لأي من المواد السامة.</a:t>
            </a:r>
          </a:p>
          <a:p>
            <a:pPr marL="285750" indent="-285750" algn="just" rtl="1">
              <a:buFont typeface="Arial" panose="020B0604020202020204" pitchFamily="34" charset="0"/>
              <a:buChar char="•"/>
            </a:pPr>
            <a:r>
              <a:rPr lang="ar-JO" sz="2000" dirty="0">
                <a:cs typeface="Arial"/>
              </a:rPr>
              <a:t>الاعتماد على استخدام الحد الأدنى من كل من الطاقة </a:t>
            </a:r>
            <a:r>
              <a:rPr lang="ar-JO" sz="2000" dirty="0">
                <a:solidFill>
                  <a:schemeClr val="tx1"/>
                </a:solidFill>
                <a:cs typeface="Arial"/>
              </a:rPr>
              <a:t>والمواد </a:t>
            </a:r>
            <a:r>
              <a:rPr lang="ar-JO" sz="2000" dirty="0">
                <a:cs typeface="Arial"/>
              </a:rPr>
              <a:t>.</a:t>
            </a:r>
          </a:p>
          <a:p>
            <a:pPr marL="285750" indent="-285750" algn="just" rtl="1">
              <a:buFont typeface="Arial" panose="020B0604020202020204" pitchFamily="34" charset="0"/>
              <a:buChar char="•"/>
            </a:pPr>
            <a:r>
              <a:rPr lang="ar-JO" sz="2000" dirty="0"/>
              <a:t>الاعتماد على استخدام العبوات التي من الممكن أن يستخدمها بعدما تنتهي العبوة من محتواها.</a:t>
            </a:r>
          </a:p>
          <a:p>
            <a:pPr algn="r" rtl="1"/>
            <a:endParaRPr lang="en-US" dirty="0"/>
          </a:p>
        </p:txBody>
      </p:sp>
    </p:spTree>
    <p:extLst>
      <p:ext uri="{BB962C8B-B14F-4D97-AF65-F5344CB8AC3E}">
        <p14:creationId xmlns:p14="http://schemas.microsoft.com/office/powerpoint/2010/main" val="517868983"/>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E43039-08AD-F6EB-A5A8-9CFE61D235B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11B8808-2E10-4F85-B2A2-CCD3179F009E}"/>
              </a:ext>
            </a:extLst>
          </p:cNvPr>
          <p:cNvPicPr>
            <a:picLocks noChangeAspect="1"/>
          </p:cNvPicPr>
          <p:nvPr/>
        </p:nvPicPr>
        <p:blipFill>
          <a:blip r:embed="rId2"/>
          <a:stretch>
            <a:fillRect/>
          </a:stretch>
        </p:blipFill>
        <p:spPr>
          <a:xfrm>
            <a:off x="1" y="0"/>
            <a:ext cx="12096750" cy="6858000"/>
          </a:xfrm>
          <a:prstGeom prst="rect">
            <a:avLst/>
          </a:prstGeom>
        </p:spPr>
      </p:pic>
      <p:sp>
        <p:nvSpPr>
          <p:cNvPr id="4" name="TextBox 3">
            <a:extLst>
              <a:ext uri="{FF2B5EF4-FFF2-40B4-BE49-F238E27FC236}">
                <a16:creationId xmlns:a16="http://schemas.microsoft.com/office/drawing/2014/main" id="{D0EEB336-F99B-F764-3F5B-49FAA4AFA449}"/>
              </a:ext>
            </a:extLst>
          </p:cNvPr>
          <p:cNvSpPr txBox="1"/>
          <p:nvPr/>
        </p:nvSpPr>
        <p:spPr>
          <a:xfrm>
            <a:off x="3579583" y="6333396"/>
            <a:ext cx="5063673"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A43BBD5-0FFF-B402-6AFE-7A0E297CB38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86859" y="97064"/>
            <a:ext cx="2305141" cy="1076343"/>
          </a:xfrm>
          <a:prstGeom prst="rect">
            <a:avLst/>
          </a:prstGeom>
        </p:spPr>
      </p:pic>
      <p:sp>
        <p:nvSpPr>
          <p:cNvPr id="2" name="TextBox 1">
            <a:extLst>
              <a:ext uri="{FF2B5EF4-FFF2-40B4-BE49-F238E27FC236}">
                <a16:creationId xmlns:a16="http://schemas.microsoft.com/office/drawing/2014/main" id="{0D49A7E1-4730-4390-A1EB-60728013B350}"/>
              </a:ext>
            </a:extLst>
          </p:cNvPr>
          <p:cNvSpPr txBox="1"/>
          <p:nvPr/>
        </p:nvSpPr>
        <p:spPr>
          <a:xfrm>
            <a:off x="891088" y="2518348"/>
            <a:ext cx="10148341"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rtl="1"/>
            <a:r>
              <a:rPr lang="ar-EG" sz="2800" b="1" dirty="0"/>
              <a:t>المنتج </a:t>
            </a:r>
            <a:r>
              <a:rPr lang="ar-JO" sz="2800" b="1" dirty="0"/>
              <a:t>ال</a:t>
            </a:r>
            <a:r>
              <a:rPr lang="ar-EG" sz="2800" b="1" dirty="0"/>
              <a:t>أ</a:t>
            </a:r>
            <a:r>
              <a:rPr lang="ar-JO" sz="2800" b="1" dirty="0"/>
              <a:t>خضر</a:t>
            </a:r>
            <a:endParaRPr lang="en-US" sz="2800" b="1" dirty="0"/>
          </a:p>
        </p:txBody>
      </p:sp>
    </p:spTree>
    <p:extLst>
      <p:ext uri="{BB962C8B-B14F-4D97-AF65-F5344CB8AC3E}">
        <p14:creationId xmlns:p14="http://schemas.microsoft.com/office/powerpoint/2010/main" val="8007443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738E8671-40A1-4BB7-8EBF-EAFABD2C6193}"/>
              </a:ext>
            </a:extLst>
          </p:cNvPr>
          <p:cNvPicPr>
            <a:picLocks noChangeAspect="1"/>
          </p:cNvPicPr>
          <p:nvPr/>
        </p:nvPicPr>
        <p:blipFill>
          <a:blip r:embed="rId3"/>
          <a:stretch>
            <a:fillRect/>
          </a:stretch>
        </p:blipFill>
        <p:spPr>
          <a:xfrm>
            <a:off x="336845" y="546619"/>
            <a:ext cx="5275421" cy="6311381"/>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5229224" y="1493906"/>
            <a:ext cx="6124575" cy="4832092"/>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r" rtl="1"/>
            <a:r>
              <a:rPr lang="ar-JO" sz="2800" b="1" dirty="0"/>
              <a:t>المنتج في التسويق الأخضر</a:t>
            </a:r>
          </a:p>
          <a:p>
            <a:pPr algn="just" rtl="1"/>
            <a:r>
              <a:rPr lang="ar-JO" sz="2000" dirty="0"/>
              <a:t>غالبًا ما يرغب رواد الأعمال في استغلال الأسواق الخضراء الناشئة إما بتحديد الاحتياجات البيئية للعملاء وتطوير منتجات لتلبية هذه الاحتياجات، أو تطوير منتجات مسئولة بيئيًّا ليكون لها تأثير أقل على البيئة من المنافسين.</a:t>
            </a:r>
          </a:p>
          <a:p>
            <a:pPr algn="just" rtl="1"/>
            <a:endParaRPr lang="ar-JO" sz="2000" dirty="0"/>
          </a:p>
          <a:p>
            <a:pPr algn="just" rtl="1"/>
            <a:r>
              <a:rPr lang="ar-JO" sz="2000" dirty="0"/>
              <a:t>ومما لا شك فيه، أن المنتجات التي تستهلك المزيد من الطاقة، وتستخدم موادًا كيميائية سامة، ولا يمكن إعادة تدويرها، وتستخدم عبوات واسعة النطاق، تشكل تهديدًا للبيئة، لأنها تؤدي إلى تدهور البيئة وتلوثها. ومن ناحية أخرى، فإن المنتجات التي تساعد في توفير الطاقة، أو تستخدم المكونات الطبيعية، أو يمكن إعادة تدويرها، أو التي تغلف بعبوات صغيرة الحجم، تساهم في إنقاذ البيئة وحمايتها. ولذا، تعرف تلك المنتجات التي يتم إنتاجها في وئام مع البيئة باسم “المنتجات الخضراء”. حيث يعتمد إنتاج المنتجات الخضراء على التكنولوجيا الخضراء والتي تساعد في الحفاظ على الموارد الطبيعية وتساهم في بناء  مستقبل مستدام.</a:t>
            </a:r>
            <a:endParaRPr lang="en-US" sz="2000" dirty="0"/>
          </a:p>
        </p:txBody>
      </p:sp>
    </p:spTree>
    <p:extLst>
      <p:ext uri="{BB962C8B-B14F-4D97-AF65-F5344CB8AC3E}">
        <p14:creationId xmlns:p14="http://schemas.microsoft.com/office/powerpoint/2010/main" val="839396263"/>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E43039-08AD-F6EB-A5A8-9CFE61D235B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11B8808-2E10-4F85-B2A2-CCD3179F009E}"/>
              </a:ext>
            </a:extLst>
          </p:cNvPr>
          <p:cNvPicPr>
            <a:picLocks noChangeAspect="1"/>
          </p:cNvPicPr>
          <p:nvPr/>
        </p:nvPicPr>
        <p:blipFill>
          <a:blip r:embed="rId2"/>
          <a:stretch>
            <a:fillRect/>
          </a:stretch>
        </p:blipFill>
        <p:spPr>
          <a:xfrm>
            <a:off x="1" y="0"/>
            <a:ext cx="12096750" cy="6858000"/>
          </a:xfrm>
          <a:prstGeom prst="rect">
            <a:avLst/>
          </a:prstGeom>
        </p:spPr>
      </p:pic>
      <p:sp>
        <p:nvSpPr>
          <p:cNvPr id="4" name="TextBox 3">
            <a:extLst>
              <a:ext uri="{FF2B5EF4-FFF2-40B4-BE49-F238E27FC236}">
                <a16:creationId xmlns:a16="http://schemas.microsoft.com/office/drawing/2014/main" id="{D0EEB336-F99B-F764-3F5B-49FAA4AFA449}"/>
              </a:ext>
            </a:extLst>
          </p:cNvPr>
          <p:cNvSpPr txBox="1"/>
          <p:nvPr/>
        </p:nvSpPr>
        <p:spPr>
          <a:xfrm>
            <a:off x="3579583" y="6333396"/>
            <a:ext cx="5063673"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A43BBD5-0FFF-B402-6AFE-7A0E297CB38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86859" y="97064"/>
            <a:ext cx="2305141" cy="1076343"/>
          </a:xfrm>
          <a:prstGeom prst="rect">
            <a:avLst/>
          </a:prstGeom>
        </p:spPr>
      </p:pic>
      <p:sp>
        <p:nvSpPr>
          <p:cNvPr id="2" name="TextBox 1">
            <a:extLst>
              <a:ext uri="{FF2B5EF4-FFF2-40B4-BE49-F238E27FC236}">
                <a16:creationId xmlns:a16="http://schemas.microsoft.com/office/drawing/2014/main" id="{0D49A7E1-4730-4390-A1EB-60728013B350}"/>
              </a:ext>
            </a:extLst>
          </p:cNvPr>
          <p:cNvSpPr txBox="1"/>
          <p:nvPr/>
        </p:nvSpPr>
        <p:spPr>
          <a:xfrm>
            <a:off x="891088" y="2518348"/>
            <a:ext cx="10148341"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rtl="1"/>
            <a:r>
              <a:rPr lang="ar-EG" sz="2800" b="1" dirty="0"/>
              <a:t>السعر </a:t>
            </a:r>
            <a:r>
              <a:rPr lang="ar-JO" sz="2800" b="1" dirty="0"/>
              <a:t>ال</a:t>
            </a:r>
            <a:r>
              <a:rPr lang="ar-EG" sz="2800" b="1" dirty="0"/>
              <a:t>أ</a:t>
            </a:r>
            <a:r>
              <a:rPr lang="ar-JO" sz="2800" b="1" dirty="0"/>
              <a:t>خضر</a:t>
            </a:r>
            <a:endParaRPr lang="en-US" sz="2800" b="1" dirty="0"/>
          </a:p>
        </p:txBody>
      </p:sp>
    </p:spTree>
    <p:extLst>
      <p:ext uri="{BB962C8B-B14F-4D97-AF65-F5344CB8AC3E}">
        <p14:creationId xmlns:p14="http://schemas.microsoft.com/office/powerpoint/2010/main" val="8007443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3678143" y="1443841"/>
            <a:ext cx="7982027" cy="4493538"/>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r" rtl="1"/>
            <a:r>
              <a:rPr lang="ar-JO" sz="2800" b="1" dirty="0"/>
              <a:t>السعر في التسويق الأخضر</a:t>
            </a:r>
          </a:p>
          <a:p>
            <a:pPr algn="just" rtl="1"/>
            <a:r>
              <a:rPr lang="ar-JO" sz="2000" dirty="0"/>
              <a:t>التسعير الأخضر هو مفهوم يشير إلى استخدام سياسات التسعير كوسيلة لتحفيز السلوكيات المستدامة والبيئية. يهدف التسعير الأخضر إلى تحميل تكاليف إضافية على المنتجات أو الخدمات التي تسبب أضراراً بيئية أو تلوثاً، وفي نفس الوقت تشجيع الاستخدام الأكثر استدامة وصديقة للبيئة.</a:t>
            </a:r>
          </a:p>
          <a:p>
            <a:pPr algn="just" rtl="1"/>
            <a:endParaRPr lang="ar-JO" sz="2000" dirty="0"/>
          </a:p>
          <a:p>
            <a:pPr algn="just" rtl="1"/>
            <a:r>
              <a:rPr lang="ar-JO" sz="2000" dirty="0"/>
              <a:t>من أمثلة التسعير الأخضر:</a:t>
            </a:r>
          </a:p>
          <a:p>
            <a:pPr algn="just" rtl="1"/>
            <a:endParaRPr lang="ar-JO" sz="2000" dirty="0"/>
          </a:p>
          <a:p>
            <a:pPr marL="285750" indent="-285750" algn="just" rtl="1">
              <a:buFont typeface="Wingdings" panose="05000000000000000000" pitchFamily="2" charset="2"/>
              <a:buChar char="§"/>
            </a:pPr>
            <a:r>
              <a:rPr lang="ar-JO" sz="2000" dirty="0"/>
              <a:t>ضريبة الانبعاثات: فرض ضرائب على الانبعاثات البيئية مثل انبعاثات ثاني أكسيد الكربون لتشجيع الشركات على تقليل انبعاثاتها والاستثمار في التكنولوجيا النظيفة.</a:t>
            </a:r>
          </a:p>
          <a:p>
            <a:pPr algn="just" rtl="1"/>
            <a:endParaRPr lang="ar-JO" sz="2000" dirty="0"/>
          </a:p>
          <a:p>
            <a:pPr marL="285750" indent="-285750" algn="just" rtl="1">
              <a:buFont typeface="Wingdings" panose="05000000000000000000" pitchFamily="2" charset="2"/>
              <a:buChar char="§"/>
            </a:pPr>
            <a:r>
              <a:rPr lang="ar-JO" sz="2000" dirty="0"/>
              <a:t>التحفيز المالي: تقديم حوافز مالية مباشرة أو خصومات ضريبية للأفراد أو الشركات التي تتبنى ممارسات صديقة للبيئة مثل استخدام الطاقة المتجددة أو تقليل النفايات.</a:t>
            </a:r>
          </a:p>
          <a:p>
            <a:pPr algn="r" rtl="1"/>
            <a:endParaRPr lang="ar-JO" dirty="0"/>
          </a:p>
        </p:txBody>
      </p:sp>
      <p:pic>
        <p:nvPicPr>
          <p:cNvPr id="5" name="Picture 4">
            <a:extLst>
              <a:ext uri="{FF2B5EF4-FFF2-40B4-BE49-F238E27FC236}">
                <a16:creationId xmlns:a16="http://schemas.microsoft.com/office/drawing/2014/main" id="{424656F5-D365-4B1E-8B62-3D0B50E6F8E5}"/>
              </a:ext>
            </a:extLst>
          </p:cNvPr>
          <p:cNvPicPr>
            <a:picLocks noChangeAspect="1"/>
          </p:cNvPicPr>
          <p:nvPr/>
        </p:nvPicPr>
        <p:blipFill>
          <a:blip r:embed="rId4"/>
          <a:stretch>
            <a:fillRect/>
          </a:stretch>
        </p:blipFill>
        <p:spPr>
          <a:xfrm rot="1218537">
            <a:off x="169636" y="4424258"/>
            <a:ext cx="3145064" cy="2657579"/>
          </a:xfrm>
          <a:prstGeom prst="rect">
            <a:avLst/>
          </a:prstGeom>
        </p:spPr>
      </p:pic>
    </p:spTree>
    <p:extLst>
      <p:ext uri="{BB962C8B-B14F-4D97-AF65-F5344CB8AC3E}">
        <p14:creationId xmlns:p14="http://schemas.microsoft.com/office/powerpoint/2010/main" val="1645736310"/>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EA85765B-6486-43F2-AA9B-108C568A8ECB}"/>
              </a:ext>
            </a:extLst>
          </p:cNvPr>
          <p:cNvPicPr>
            <a:picLocks noChangeAspect="1"/>
          </p:cNvPicPr>
          <p:nvPr/>
        </p:nvPicPr>
        <p:blipFill>
          <a:blip r:embed="rId3"/>
          <a:stretch>
            <a:fillRect/>
          </a:stretch>
        </p:blipFill>
        <p:spPr>
          <a:xfrm>
            <a:off x="-386121" y="4024347"/>
            <a:ext cx="3877392" cy="3590855"/>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2766856" y="1707202"/>
            <a:ext cx="8893314" cy="3252272"/>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r" rtl="1"/>
            <a:r>
              <a:rPr lang="ar-JO" sz="2800" b="1" dirty="0"/>
              <a:t>السعر في التسويق الأخضر</a:t>
            </a:r>
          </a:p>
          <a:p>
            <a:pPr algn="r" rtl="1"/>
            <a:endParaRPr lang="ar-JO" dirty="0"/>
          </a:p>
          <a:p>
            <a:pPr marL="285750" indent="-285750" algn="just" rtl="1">
              <a:buFont typeface="Wingdings" panose="05000000000000000000" pitchFamily="2" charset="2"/>
              <a:buChar char="§"/>
            </a:pPr>
            <a:r>
              <a:rPr lang="ar-JO" sz="2000" dirty="0"/>
              <a:t>التسعير التدريجي: زيادة تكلفة المواد أو الخدمات غير المستدامة تدريجياً مع مرور الوقت لتشجيع التحول نحو الاستهلاك المستدام.</a:t>
            </a:r>
          </a:p>
          <a:p>
            <a:pPr algn="just" rtl="1"/>
            <a:endParaRPr lang="ar-JO" sz="2000" dirty="0"/>
          </a:p>
          <a:p>
            <a:pPr marL="285750" indent="-285750" algn="just" rtl="1">
              <a:buFont typeface="Wingdings" panose="05000000000000000000" pitchFamily="2" charset="2"/>
              <a:buChar char="§"/>
            </a:pPr>
            <a:r>
              <a:rPr lang="ar-JO" sz="2000" dirty="0"/>
              <a:t>الرسوم البيئية: فرض رسوم على استخدام الموارد الطبيعية مثل المياه أو الغابات أو الأراضي لتشجيع الاستخدام المستدام وتحفيز التوجه نحو الحفاظ على هذه الموارد.</a:t>
            </a:r>
          </a:p>
          <a:p>
            <a:pPr algn="just" rtl="1"/>
            <a:endParaRPr lang="ar-JO" sz="2000" dirty="0"/>
          </a:p>
          <a:p>
            <a:pPr marL="285750" indent="-285750" algn="just" rtl="1">
              <a:buFont typeface="Wingdings" panose="05000000000000000000" pitchFamily="2" charset="2"/>
              <a:buChar char="§"/>
            </a:pPr>
            <a:r>
              <a:rPr lang="ar-JO" sz="2000" dirty="0"/>
              <a:t>تتبنى الحكومات والمنظمات الدولية هذه السياسات كوسيلة لتحفيز التنمية المستدامة والحد من الآثار البيئية السلبية، وتشجيع الابتكار واعتماد التقنيات النظيفة والمستدامة في الإنتاج والاستهلاك.</a:t>
            </a:r>
          </a:p>
        </p:txBody>
      </p:sp>
    </p:spTree>
    <p:extLst>
      <p:ext uri="{BB962C8B-B14F-4D97-AF65-F5344CB8AC3E}">
        <p14:creationId xmlns:p14="http://schemas.microsoft.com/office/powerpoint/2010/main" val="2089993628"/>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E43039-08AD-F6EB-A5A8-9CFE61D235B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11B8808-2E10-4F85-B2A2-CCD3179F009E}"/>
              </a:ext>
            </a:extLst>
          </p:cNvPr>
          <p:cNvPicPr>
            <a:picLocks noChangeAspect="1"/>
          </p:cNvPicPr>
          <p:nvPr/>
        </p:nvPicPr>
        <p:blipFill>
          <a:blip r:embed="rId2"/>
          <a:stretch>
            <a:fillRect/>
          </a:stretch>
        </p:blipFill>
        <p:spPr>
          <a:xfrm>
            <a:off x="1" y="0"/>
            <a:ext cx="12096750" cy="6858000"/>
          </a:xfrm>
          <a:prstGeom prst="rect">
            <a:avLst/>
          </a:prstGeom>
        </p:spPr>
      </p:pic>
      <p:sp>
        <p:nvSpPr>
          <p:cNvPr id="4" name="TextBox 3">
            <a:extLst>
              <a:ext uri="{FF2B5EF4-FFF2-40B4-BE49-F238E27FC236}">
                <a16:creationId xmlns:a16="http://schemas.microsoft.com/office/drawing/2014/main" id="{D0EEB336-F99B-F764-3F5B-49FAA4AFA449}"/>
              </a:ext>
            </a:extLst>
          </p:cNvPr>
          <p:cNvSpPr txBox="1"/>
          <p:nvPr/>
        </p:nvSpPr>
        <p:spPr>
          <a:xfrm>
            <a:off x="3579583" y="6333396"/>
            <a:ext cx="5063673"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A43BBD5-0FFF-B402-6AFE-7A0E297CB38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86859" y="97064"/>
            <a:ext cx="2305141" cy="1076343"/>
          </a:xfrm>
          <a:prstGeom prst="rect">
            <a:avLst/>
          </a:prstGeom>
        </p:spPr>
      </p:pic>
      <p:sp>
        <p:nvSpPr>
          <p:cNvPr id="2" name="TextBox 1">
            <a:extLst>
              <a:ext uri="{FF2B5EF4-FFF2-40B4-BE49-F238E27FC236}">
                <a16:creationId xmlns:a16="http://schemas.microsoft.com/office/drawing/2014/main" id="{0D49A7E1-4730-4390-A1EB-60728013B350}"/>
              </a:ext>
            </a:extLst>
          </p:cNvPr>
          <p:cNvSpPr txBox="1"/>
          <p:nvPr/>
        </p:nvSpPr>
        <p:spPr>
          <a:xfrm>
            <a:off x="891088" y="2518348"/>
            <a:ext cx="10148341"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rtl="1"/>
            <a:r>
              <a:rPr lang="ar-EG" sz="2800" b="1" dirty="0"/>
              <a:t>المكان </a:t>
            </a:r>
            <a:r>
              <a:rPr lang="ar-JO" sz="2800" b="1" dirty="0"/>
              <a:t>ال</a:t>
            </a:r>
            <a:r>
              <a:rPr lang="ar-EG" sz="2800" b="1" dirty="0"/>
              <a:t>أ</a:t>
            </a:r>
            <a:r>
              <a:rPr lang="ar-JO" sz="2800" b="1" dirty="0"/>
              <a:t>خضر</a:t>
            </a:r>
            <a:endParaRPr lang="en-US" sz="2800" b="1" dirty="0"/>
          </a:p>
        </p:txBody>
      </p:sp>
    </p:spTree>
    <p:extLst>
      <p:ext uri="{BB962C8B-B14F-4D97-AF65-F5344CB8AC3E}">
        <p14:creationId xmlns:p14="http://schemas.microsoft.com/office/powerpoint/2010/main" val="8007443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48D6E5A9-8489-4FDC-A3B3-D1F8708A35C3}"/>
              </a:ext>
            </a:extLst>
          </p:cNvPr>
          <p:cNvPicPr>
            <a:picLocks noChangeAspect="1"/>
          </p:cNvPicPr>
          <p:nvPr/>
        </p:nvPicPr>
        <p:blipFill>
          <a:blip r:embed="rId3"/>
          <a:stretch>
            <a:fillRect/>
          </a:stretch>
        </p:blipFill>
        <p:spPr>
          <a:xfrm>
            <a:off x="0" y="0"/>
            <a:ext cx="12192000" cy="6732537"/>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381000" y="1359019"/>
            <a:ext cx="6638925" cy="3293209"/>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rtl="1"/>
            <a:r>
              <a:rPr lang="ar-JO" sz="2800" b="1" dirty="0"/>
              <a:t>المكان في التسويق الأخضر</a:t>
            </a:r>
          </a:p>
          <a:p>
            <a:pPr algn="just" rtl="1"/>
            <a:r>
              <a:rPr lang="ar-JO" sz="2000" dirty="0"/>
              <a:t>سيؤثر اختيار مكان وزمان عرض المنتجات الخضراء على العملاء الذين سينجذبون لها. فقليل من العملاء سنجدهم يرغبون بشراء مثل هذه المنتجات فقط بمجرد كونها خضراء. لذلك، يجب على المسوقين الذين يتطلعون إلى تحقيق أهداف التسويق الاخضر نشر منتجات خضراء جديدة بنجاح على نطاق واسع في السوق حتى لا تقتصر على سوق خضراء صغيرة فقط.</a:t>
            </a:r>
          </a:p>
          <a:p>
            <a:pPr algn="just" rtl="1"/>
            <a:endParaRPr lang="ar-JO" sz="2000" dirty="0"/>
          </a:p>
          <a:p>
            <a:pPr algn="just" rtl="1"/>
            <a:r>
              <a:rPr lang="ar-JO" sz="2000" dirty="0"/>
              <a:t>وكذلك، يتعلق المكان في التّسويق الأخضَر بتوزيع المنتجات الخضراء دون إلحاق أي ضرر بالبيئة. ويتحقق ذلك من خلال الاستخدام الفعال للوقود، والطاقة، وتنظيم الدعم اللوجستي بأقل قدرًا من الانبعاثات التي تضر بالبيئة.</a:t>
            </a:r>
            <a:endParaRPr lang="en-US" sz="2000" dirty="0"/>
          </a:p>
        </p:txBody>
      </p:sp>
    </p:spTree>
    <p:extLst>
      <p:ext uri="{BB962C8B-B14F-4D97-AF65-F5344CB8AC3E}">
        <p14:creationId xmlns:p14="http://schemas.microsoft.com/office/powerpoint/2010/main" val="4106561888"/>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E43039-08AD-F6EB-A5A8-9CFE61D235B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11B8808-2E10-4F85-B2A2-CCD3179F009E}"/>
              </a:ext>
            </a:extLst>
          </p:cNvPr>
          <p:cNvPicPr>
            <a:picLocks noChangeAspect="1"/>
          </p:cNvPicPr>
          <p:nvPr/>
        </p:nvPicPr>
        <p:blipFill>
          <a:blip r:embed="rId2"/>
          <a:stretch>
            <a:fillRect/>
          </a:stretch>
        </p:blipFill>
        <p:spPr>
          <a:xfrm>
            <a:off x="1" y="0"/>
            <a:ext cx="12096750" cy="6858000"/>
          </a:xfrm>
          <a:prstGeom prst="rect">
            <a:avLst/>
          </a:prstGeom>
        </p:spPr>
      </p:pic>
      <p:sp>
        <p:nvSpPr>
          <p:cNvPr id="4" name="TextBox 3">
            <a:extLst>
              <a:ext uri="{FF2B5EF4-FFF2-40B4-BE49-F238E27FC236}">
                <a16:creationId xmlns:a16="http://schemas.microsoft.com/office/drawing/2014/main" id="{D0EEB336-F99B-F764-3F5B-49FAA4AFA449}"/>
              </a:ext>
            </a:extLst>
          </p:cNvPr>
          <p:cNvSpPr txBox="1"/>
          <p:nvPr/>
        </p:nvSpPr>
        <p:spPr>
          <a:xfrm>
            <a:off x="3579583" y="6333396"/>
            <a:ext cx="5063673"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A43BBD5-0FFF-B402-6AFE-7A0E297CB38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86859" y="97064"/>
            <a:ext cx="2305141" cy="1076343"/>
          </a:xfrm>
          <a:prstGeom prst="rect">
            <a:avLst/>
          </a:prstGeom>
        </p:spPr>
      </p:pic>
      <p:sp>
        <p:nvSpPr>
          <p:cNvPr id="2" name="TextBox 1">
            <a:extLst>
              <a:ext uri="{FF2B5EF4-FFF2-40B4-BE49-F238E27FC236}">
                <a16:creationId xmlns:a16="http://schemas.microsoft.com/office/drawing/2014/main" id="{0D49A7E1-4730-4390-A1EB-60728013B350}"/>
              </a:ext>
            </a:extLst>
          </p:cNvPr>
          <p:cNvSpPr txBox="1"/>
          <p:nvPr/>
        </p:nvSpPr>
        <p:spPr>
          <a:xfrm>
            <a:off x="891088" y="2518348"/>
            <a:ext cx="10148341"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rtl="1"/>
            <a:r>
              <a:rPr lang="ar-EG" sz="2800" b="1" dirty="0"/>
              <a:t>الترويج </a:t>
            </a:r>
            <a:r>
              <a:rPr lang="ar-JO" sz="2800" b="1" dirty="0"/>
              <a:t>ال</a:t>
            </a:r>
            <a:r>
              <a:rPr lang="ar-EG" sz="2800" b="1" dirty="0"/>
              <a:t>أ</a:t>
            </a:r>
            <a:r>
              <a:rPr lang="ar-JO" sz="2800" b="1" dirty="0"/>
              <a:t>خضر</a:t>
            </a:r>
            <a:endParaRPr lang="en-US" sz="2800" b="1" dirty="0"/>
          </a:p>
        </p:txBody>
      </p:sp>
    </p:spTree>
    <p:extLst>
      <p:ext uri="{BB962C8B-B14F-4D97-AF65-F5344CB8AC3E}">
        <p14:creationId xmlns:p14="http://schemas.microsoft.com/office/powerpoint/2010/main" val="8007443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5543550" y="1779656"/>
            <a:ext cx="5819775" cy="446276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r" rtl="1"/>
            <a:r>
              <a:rPr lang="ar-JO" sz="2400" b="1" dirty="0"/>
              <a:t>الترويج في التسويق الأخضر</a:t>
            </a:r>
          </a:p>
          <a:p>
            <a:pPr algn="just" rtl="1"/>
            <a:r>
              <a:rPr lang="ar-JO" sz="2000" dirty="0"/>
              <a:t>استنادًا لما سبق، ينبغي على المسوقين توعية المستهلكين بالمنتجات الخضراء وتحفيزهم على شرائها. ولهذا الأمر، تنفق الشركات في الوقت الحاضر مبلغًا كبيرًا من المال، والكثير من الموارد على الإعلان عن المنتجات الخضراء والترويج لها. إذ يستلزم الترويج الأخضر زيادة حساسية المستهلكين تجاه المنتجات الخضراء، وكذلك الترويج للمنتجات بطريقة صديقة للبيئة مثل، استخدام مواقع التواصل الاجتماعي لنشر ملفات تعريف متعلقة بالتّسويق الأخضَر.</a:t>
            </a:r>
          </a:p>
          <a:p>
            <a:pPr algn="just" rtl="1"/>
            <a:endParaRPr lang="ar-JO" sz="2000" dirty="0"/>
          </a:p>
          <a:p>
            <a:pPr algn="just" rtl="1"/>
            <a:r>
              <a:rPr lang="ar-JO" sz="2000" dirty="0"/>
              <a:t>كما أن الترويج للمنتجات والخدمات في الأسواق المستهدفة يشمل، الإعلانات المدفوعة، والعلاقات العامة، وترويج المبيعات، والتّسويق المباشر، بالإضافة إلى العروض الترويجية في الموقع. إذ سيتمكن المسوقون الأذكياء من تعزيز المصداقية البيئية باستخدام أدوات وممارسات التواصل والتّسويق المستدامة.</a:t>
            </a:r>
            <a:endParaRPr lang="en-US" sz="2000" dirty="0"/>
          </a:p>
        </p:txBody>
      </p:sp>
      <p:pic>
        <p:nvPicPr>
          <p:cNvPr id="5" name="Picture 4">
            <a:extLst>
              <a:ext uri="{FF2B5EF4-FFF2-40B4-BE49-F238E27FC236}">
                <a16:creationId xmlns:a16="http://schemas.microsoft.com/office/drawing/2014/main" id="{CFD1AE21-ACE9-4255-9362-35F855E4DCE6}"/>
              </a:ext>
            </a:extLst>
          </p:cNvPr>
          <p:cNvPicPr>
            <a:picLocks noChangeAspect="1"/>
          </p:cNvPicPr>
          <p:nvPr/>
        </p:nvPicPr>
        <p:blipFill>
          <a:blip r:embed="rId4"/>
          <a:stretch>
            <a:fillRect/>
          </a:stretch>
        </p:blipFill>
        <p:spPr>
          <a:xfrm>
            <a:off x="371475" y="1905000"/>
            <a:ext cx="4762500" cy="3048000"/>
          </a:xfrm>
          <a:prstGeom prst="rect">
            <a:avLst/>
          </a:prstGeom>
        </p:spPr>
      </p:pic>
    </p:spTree>
    <p:extLst>
      <p:ext uri="{BB962C8B-B14F-4D97-AF65-F5344CB8AC3E}">
        <p14:creationId xmlns:p14="http://schemas.microsoft.com/office/powerpoint/2010/main" val="1735721186"/>
      </p:ext>
    </p:extLst>
  </p:cSld>
  <p:clrMapOvr>
    <a:masterClrMapping/>
  </p:clrMapOvr>
  <p:transition spd="slow">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E43039-08AD-F6EB-A5A8-9CFE61D235B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11B8808-2E10-4F85-B2A2-CCD3179F009E}"/>
              </a:ext>
            </a:extLst>
          </p:cNvPr>
          <p:cNvPicPr>
            <a:picLocks noChangeAspect="1"/>
          </p:cNvPicPr>
          <p:nvPr/>
        </p:nvPicPr>
        <p:blipFill>
          <a:blip r:embed="rId2"/>
          <a:stretch>
            <a:fillRect/>
          </a:stretch>
        </p:blipFill>
        <p:spPr>
          <a:xfrm>
            <a:off x="1" y="0"/>
            <a:ext cx="12096750" cy="6858000"/>
          </a:xfrm>
          <a:prstGeom prst="rect">
            <a:avLst/>
          </a:prstGeom>
        </p:spPr>
      </p:pic>
      <p:sp>
        <p:nvSpPr>
          <p:cNvPr id="4" name="TextBox 3">
            <a:extLst>
              <a:ext uri="{FF2B5EF4-FFF2-40B4-BE49-F238E27FC236}">
                <a16:creationId xmlns:a16="http://schemas.microsoft.com/office/drawing/2014/main" id="{D0EEB336-F99B-F764-3F5B-49FAA4AFA449}"/>
              </a:ext>
            </a:extLst>
          </p:cNvPr>
          <p:cNvSpPr txBox="1"/>
          <p:nvPr/>
        </p:nvSpPr>
        <p:spPr>
          <a:xfrm>
            <a:off x="3579583" y="6333396"/>
            <a:ext cx="5063673"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A43BBD5-0FFF-B402-6AFE-7A0E297CB38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86859" y="97064"/>
            <a:ext cx="2305141" cy="1076343"/>
          </a:xfrm>
          <a:prstGeom prst="rect">
            <a:avLst/>
          </a:prstGeom>
        </p:spPr>
      </p:pic>
      <p:sp>
        <p:nvSpPr>
          <p:cNvPr id="2" name="TextBox 1">
            <a:extLst>
              <a:ext uri="{FF2B5EF4-FFF2-40B4-BE49-F238E27FC236}">
                <a16:creationId xmlns:a16="http://schemas.microsoft.com/office/drawing/2014/main" id="{0D49A7E1-4730-4390-A1EB-60728013B350}"/>
              </a:ext>
            </a:extLst>
          </p:cNvPr>
          <p:cNvSpPr txBox="1"/>
          <p:nvPr/>
        </p:nvSpPr>
        <p:spPr>
          <a:xfrm>
            <a:off x="891088" y="2518348"/>
            <a:ext cx="10148341"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rtl="1"/>
            <a:r>
              <a:rPr lang="ar-EG" sz="2800" b="1" dirty="0"/>
              <a:t>أهمية التسويق </a:t>
            </a:r>
            <a:r>
              <a:rPr lang="ar-JO" sz="2800" b="1" dirty="0"/>
              <a:t>ال</a:t>
            </a:r>
            <a:r>
              <a:rPr lang="ar-EG" sz="2800" b="1" dirty="0"/>
              <a:t>أ</a:t>
            </a:r>
            <a:r>
              <a:rPr lang="ar-JO" sz="2800" b="1" dirty="0"/>
              <a:t>خضر</a:t>
            </a:r>
            <a:endParaRPr lang="en-US" sz="2800" b="1" dirty="0"/>
          </a:p>
        </p:txBody>
      </p:sp>
    </p:spTree>
    <p:extLst>
      <p:ext uri="{BB962C8B-B14F-4D97-AF65-F5344CB8AC3E}">
        <p14:creationId xmlns:p14="http://schemas.microsoft.com/office/powerpoint/2010/main" val="8007443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6724650" y="2294006"/>
            <a:ext cx="4019550" cy="298543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r" rtl="1"/>
            <a:r>
              <a:rPr lang="ar-JO" sz="2800" b="1" dirty="0"/>
              <a:t>أهمية التسويق الأخضر</a:t>
            </a:r>
          </a:p>
          <a:p>
            <a:pPr algn="r" rtl="1"/>
            <a:r>
              <a:rPr lang="ar-JO" sz="2000" dirty="0"/>
              <a:t>تعود أهمية التّسويق الأخضَر للأسباب التالية:</a:t>
            </a:r>
          </a:p>
          <a:p>
            <a:pPr algn="r" rtl="1"/>
            <a:endParaRPr lang="ar-JO" sz="2000" dirty="0"/>
          </a:p>
          <a:p>
            <a:pPr marL="285750" indent="-285750" algn="r" rtl="1">
              <a:buFont typeface="Wingdings" panose="05000000000000000000" pitchFamily="2" charset="2"/>
              <a:buChar char="ü"/>
            </a:pPr>
            <a:r>
              <a:rPr lang="ar-JO" sz="2000" dirty="0"/>
              <a:t>الحفاظ على البيئة.</a:t>
            </a:r>
          </a:p>
          <a:p>
            <a:pPr marL="285750" indent="-285750" algn="r" rtl="1">
              <a:buFont typeface="Wingdings" panose="05000000000000000000" pitchFamily="2" charset="2"/>
              <a:buChar char="ü"/>
            </a:pPr>
            <a:r>
              <a:rPr lang="ar-JO" sz="2000" dirty="0"/>
              <a:t>الاهتمام الاقتصادي.</a:t>
            </a:r>
          </a:p>
          <a:p>
            <a:pPr marL="285750" indent="-285750" algn="r" rtl="1">
              <a:buFont typeface="Wingdings" panose="05000000000000000000" pitchFamily="2" charset="2"/>
              <a:buChar char="ü"/>
            </a:pPr>
            <a:r>
              <a:rPr lang="ar-JO" sz="2000" dirty="0"/>
              <a:t>الاستدامة.</a:t>
            </a:r>
          </a:p>
          <a:p>
            <a:pPr marL="285750" indent="-285750" algn="r" rtl="1">
              <a:buFont typeface="Wingdings" panose="05000000000000000000" pitchFamily="2" charset="2"/>
              <a:buChar char="ü"/>
            </a:pPr>
            <a:r>
              <a:rPr lang="ar-JO" sz="2000" dirty="0"/>
              <a:t>التقنيات المخططة.</a:t>
            </a:r>
          </a:p>
          <a:p>
            <a:pPr marL="285750" indent="-285750" algn="r" rtl="1">
              <a:buFont typeface="Wingdings" panose="05000000000000000000" pitchFamily="2" charset="2"/>
              <a:buChar char="ü"/>
            </a:pPr>
            <a:r>
              <a:rPr lang="ar-JO" sz="2000" dirty="0"/>
              <a:t>جذب المستهلك.</a:t>
            </a:r>
          </a:p>
          <a:p>
            <a:pPr marL="285750" indent="-285750" algn="r" rtl="1">
              <a:buFont typeface="Wingdings" panose="05000000000000000000" pitchFamily="2" charset="2"/>
              <a:buChar char="ü"/>
            </a:pPr>
            <a:r>
              <a:rPr lang="ar-JO" sz="2000" dirty="0"/>
              <a:t>الميزة التنافسية.</a:t>
            </a:r>
            <a:endParaRPr lang="en-US" sz="2000" dirty="0"/>
          </a:p>
        </p:txBody>
      </p:sp>
      <p:pic>
        <p:nvPicPr>
          <p:cNvPr id="5" name="Picture 4">
            <a:extLst>
              <a:ext uri="{FF2B5EF4-FFF2-40B4-BE49-F238E27FC236}">
                <a16:creationId xmlns:a16="http://schemas.microsoft.com/office/drawing/2014/main" id="{D78D2175-2ED1-4FE2-9F49-0B751C698982}"/>
              </a:ext>
            </a:extLst>
          </p:cNvPr>
          <p:cNvPicPr>
            <a:picLocks noChangeAspect="1"/>
          </p:cNvPicPr>
          <p:nvPr/>
        </p:nvPicPr>
        <p:blipFill>
          <a:blip r:embed="rId4"/>
          <a:stretch>
            <a:fillRect/>
          </a:stretch>
        </p:blipFill>
        <p:spPr>
          <a:xfrm>
            <a:off x="476250" y="1743075"/>
            <a:ext cx="5238750" cy="3943350"/>
          </a:xfrm>
          <a:prstGeom prst="rect">
            <a:avLst/>
          </a:prstGeom>
        </p:spPr>
      </p:pic>
    </p:spTree>
    <p:extLst>
      <p:ext uri="{BB962C8B-B14F-4D97-AF65-F5344CB8AC3E}">
        <p14:creationId xmlns:p14="http://schemas.microsoft.com/office/powerpoint/2010/main" val="3424072042"/>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485FD646-C304-41AC-9E4B-CB106A4127E7}"/>
              </a:ext>
            </a:extLst>
          </p:cNvPr>
          <p:cNvPicPr>
            <a:picLocks noChangeAspect="1"/>
          </p:cNvPicPr>
          <p:nvPr/>
        </p:nvPicPr>
        <p:blipFill>
          <a:blip r:embed="rId3"/>
          <a:stretch>
            <a:fillRect/>
          </a:stretch>
        </p:blipFill>
        <p:spPr>
          <a:xfrm>
            <a:off x="250734" y="2556625"/>
            <a:ext cx="4530816" cy="3810000"/>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4265295" y="1470779"/>
            <a:ext cx="6926580" cy="3785652"/>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rtl="1"/>
            <a:endParaRPr lang="ar-JO" sz="2000" b="1" dirty="0"/>
          </a:p>
          <a:p>
            <a:pPr algn="just" rtl="1"/>
            <a:r>
              <a:rPr lang="ar-JO" sz="2000" dirty="0"/>
              <a:t>حماية البيئة: من خلال التسويق الأخضر، يمكن للشركات تعزيز استخدام الموارد الطبيعية بطرق أكثر استدامة وتقليل التأثيرات البيئية السلبية لعملياتها ومنتجاتها، مما يسهم في حماية البيئة والمحافظة عليها للأجيال الحالية والمستقبلية.</a:t>
            </a:r>
          </a:p>
          <a:p>
            <a:pPr algn="just" rtl="1"/>
            <a:endParaRPr lang="ar-JO" sz="2000" dirty="0"/>
          </a:p>
          <a:p>
            <a:pPr algn="just" rtl="1"/>
            <a:r>
              <a:rPr lang="ar-JO" sz="2000" dirty="0"/>
              <a:t>التحول إلى البيئة هو خيار مسئولين عنه بيئيًّا. حيث تشير التقديرات إلى أن 40 في المائة من جميع الغازات الدفيئة في الولايات المتحدة تأتي من إنتاج الطاقة التي تستخدمها الشركات لتدفئة وتبريد وإضاءة أماكن العمل. وعليه، فإن تقليل احتياجات الطاقة هذه يقلل من إنتاج ثاني أكسيد الكربون، مما يساعد على التحكم في ظاهرة الاحتباس الحراري. ونظرًا لأن الشركات تستخدم موارد طبيعية أكثر من المستهلكين الأفراد، فإن إعادة تدوير مواد الأعمال والحفاظ على المياه تساهم في الحفاظ على البيئة على نطاق أوسع.</a:t>
            </a:r>
            <a:endParaRPr lang="en-US" sz="2000" dirty="0"/>
          </a:p>
        </p:txBody>
      </p:sp>
      <p:sp>
        <p:nvSpPr>
          <p:cNvPr id="9" name="TextBox 8">
            <a:extLst>
              <a:ext uri="{FF2B5EF4-FFF2-40B4-BE49-F238E27FC236}">
                <a16:creationId xmlns:a16="http://schemas.microsoft.com/office/drawing/2014/main" id="{7E2DE9E6-A177-4EDE-A555-4022C0F20C8B}"/>
              </a:ext>
            </a:extLst>
          </p:cNvPr>
          <p:cNvSpPr txBox="1"/>
          <p:nvPr/>
        </p:nvSpPr>
        <p:spPr>
          <a:xfrm>
            <a:off x="4600575" y="890478"/>
            <a:ext cx="6591300" cy="52322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r" rtl="1"/>
            <a:r>
              <a:rPr lang="ar-JO" sz="2800" b="1" dirty="0"/>
              <a:t>الحفاظ على البيئة في التسويق الأخضر</a:t>
            </a:r>
          </a:p>
        </p:txBody>
      </p:sp>
    </p:spTree>
    <p:extLst>
      <p:ext uri="{BB962C8B-B14F-4D97-AF65-F5344CB8AC3E}">
        <p14:creationId xmlns:p14="http://schemas.microsoft.com/office/powerpoint/2010/main" val="566553915"/>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2DDD65F8-6E69-4A19-8FC7-AC98F6EC9C22}"/>
              </a:ext>
            </a:extLst>
          </p:cNvPr>
          <p:cNvPicPr>
            <a:picLocks noChangeAspect="1"/>
          </p:cNvPicPr>
          <p:nvPr/>
        </p:nvPicPr>
        <p:blipFill>
          <a:blip r:embed="rId3"/>
          <a:stretch>
            <a:fillRect/>
          </a:stretch>
        </p:blipFill>
        <p:spPr>
          <a:xfrm>
            <a:off x="0" y="3206179"/>
            <a:ext cx="2692491" cy="3651821"/>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2183647" y="1463345"/>
            <a:ext cx="9763171" cy="5293757"/>
          </a:xfrm>
          <a:prstGeom prst="rect">
            <a:avLst/>
          </a:prstGeom>
          <a:noFill/>
        </p:spPr>
        <p:txBody>
          <a:bodyPr wrap="square" rtlCol="0">
            <a:spAutoFit/>
          </a:bodyPr>
          <a:lstStyle/>
          <a:p>
            <a:pPr algn="r" rtl="1"/>
            <a:endParaRPr lang="ar-JO" dirty="0"/>
          </a:p>
          <a:p>
            <a:pPr algn="just" rtl="1"/>
            <a:r>
              <a:rPr lang="ar-JO" sz="2000" dirty="0"/>
              <a:t>الحد من التكاليف التشغيلية: بتبني ممارسات الأعمال الصديقة للبيئة، يمكن للشركات تقليل التكاليف الإجمالية للتشغيل. على سبيل المثال، استخدام مصابيح </a:t>
            </a:r>
            <a:r>
              <a:rPr lang="en-US" sz="2000" dirty="0"/>
              <a:t>LED </a:t>
            </a:r>
            <a:r>
              <a:rPr lang="ar-JO" sz="2000" dirty="0"/>
              <a:t>أو توفير الإضاءة الطبيعية يقلل من فاتورة الكهرباء، واستخدام مركبات الشركة الهجينة يوفر التكاليف الوقودي</a:t>
            </a:r>
            <a:r>
              <a:rPr lang="ar-EG" sz="2000" dirty="0"/>
              <a:t>ة.</a:t>
            </a:r>
            <a:endParaRPr lang="ar-JO" sz="2000" dirty="0"/>
          </a:p>
          <a:p>
            <a:pPr algn="just" rtl="1"/>
            <a:endParaRPr lang="ar-JO" sz="2000" dirty="0"/>
          </a:p>
          <a:p>
            <a:pPr algn="just" rtl="1"/>
            <a:r>
              <a:rPr lang="ar-JO" sz="2000" dirty="0"/>
              <a:t>تعزيز الصورة الإيجابية: يعكس اتخاذ إجراءات بيئية إيجابية تركيز الشركة على المسؤولية الاجتماعية والبيئية، مما يعزز سمعتها بين العملاء والمستثمرين والمجتمعات المحلية.</a:t>
            </a:r>
          </a:p>
          <a:p>
            <a:pPr algn="just" rtl="1"/>
            <a:endParaRPr lang="ar-JO" sz="2000" dirty="0"/>
          </a:p>
          <a:p>
            <a:pPr algn="just" rtl="1"/>
            <a:r>
              <a:rPr lang="ar-JO" sz="2000" dirty="0"/>
              <a:t>تحسين العلاقات مع الأطراف المعنية: يعتبر تبني الممارسات البيئية واحترام البيئة والمجتمع جزءًا من استراتيجية التسويق الأخضر. يمكن لذلك تحسين العلاقات مع العملاء، والموردين، والمستثمرين، والمجتمعات المحلية، مما يعود بالفائدة على المدى الطويل.</a:t>
            </a:r>
          </a:p>
          <a:p>
            <a:pPr algn="just" rtl="1"/>
            <a:endParaRPr lang="ar-JO" sz="2000" dirty="0"/>
          </a:p>
          <a:p>
            <a:pPr algn="just" rtl="1"/>
            <a:r>
              <a:rPr lang="ar-JO" sz="2000" dirty="0"/>
              <a:t>الامتثال للتشريعات واللوائح: بالالتزام بالتشريعات البيئية واللوائح، تحافظ الشركات على سمعتها وتقلل من مخاطر المسائل القانونية والغرامات.</a:t>
            </a:r>
          </a:p>
          <a:p>
            <a:pPr algn="just" rtl="1"/>
            <a:endParaRPr lang="ar-JO" sz="2000" dirty="0"/>
          </a:p>
          <a:p>
            <a:pPr algn="just" rtl="1"/>
            <a:r>
              <a:rPr lang="ar-JO" sz="2000" dirty="0"/>
              <a:t>بشكل عام، يمكن أن يساهم التركيز على الاستدامة البيئية في تحقيق الفوائد الاقتصادية والمالية على المدى الطويل للشركات، مما يجعلها جذابة للمستهلكين والمستثمرين المحتملين</a:t>
            </a:r>
            <a:r>
              <a:rPr lang="ar-EG" sz="2000" dirty="0"/>
              <a:t>.</a:t>
            </a:r>
            <a:endParaRPr lang="en-US" sz="2000" dirty="0"/>
          </a:p>
        </p:txBody>
      </p:sp>
      <p:sp>
        <p:nvSpPr>
          <p:cNvPr id="9" name="TextBox 8">
            <a:extLst>
              <a:ext uri="{FF2B5EF4-FFF2-40B4-BE49-F238E27FC236}">
                <a16:creationId xmlns:a16="http://schemas.microsoft.com/office/drawing/2014/main" id="{0EB0E1CC-3AC7-4525-81CC-693C048D741E}"/>
              </a:ext>
            </a:extLst>
          </p:cNvPr>
          <p:cNvSpPr txBox="1"/>
          <p:nvPr/>
        </p:nvSpPr>
        <p:spPr>
          <a:xfrm>
            <a:off x="2183647" y="1078122"/>
            <a:ext cx="9693322" cy="52322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r" rtl="1"/>
            <a:r>
              <a:rPr lang="ar-JO" sz="2800" b="1" dirty="0"/>
              <a:t>تحقيق الاستدامة البيئية يعزز الاهتمام الاقتصادي في التسويق الأخضر بعدة طرق:</a:t>
            </a:r>
          </a:p>
        </p:txBody>
      </p:sp>
    </p:spTree>
    <p:extLst>
      <p:ext uri="{BB962C8B-B14F-4D97-AF65-F5344CB8AC3E}">
        <p14:creationId xmlns:p14="http://schemas.microsoft.com/office/powerpoint/2010/main" val="2338950695"/>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9" name="TextBox 8">
            <a:extLst>
              <a:ext uri="{FF2B5EF4-FFF2-40B4-BE49-F238E27FC236}">
                <a16:creationId xmlns:a16="http://schemas.microsoft.com/office/drawing/2014/main" id="{A880E0DE-6FA8-4C03-AF96-77EF281B443B}"/>
              </a:ext>
            </a:extLst>
          </p:cNvPr>
          <p:cNvSpPr txBox="1"/>
          <p:nvPr/>
        </p:nvSpPr>
        <p:spPr>
          <a:xfrm>
            <a:off x="4838700" y="1774702"/>
            <a:ext cx="6096000" cy="3170099"/>
          </a:xfrm>
          <a:prstGeom prst="rect">
            <a:avLst/>
          </a:prstGeom>
          <a:noFill/>
        </p:spPr>
        <p:txBody>
          <a:bodyPr wrap="square">
            <a:spAutoFit/>
          </a:bodyPr>
          <a:lstStyle/>
          <a:p>
            <a:pPr algn="just" rtl="1"/>
            <a:r>
              <a:rPr lang="ar-JO" sz="2000" dirty="0"/>
              <a:t>الاستدامة في التسويق الأخضر تعني تبني الإجراءات والممارسات التي تسعى إلى تحقيق التوازن بين الاحتياجات الحالية واحتياجات الأجيال القادمة. تتضمن الاستدامة في التسويق الأخضر عدة جوانب:</a:t>
            </a:r>
          </a:p>
          <a:p>
            <a:pPr algn="just" rtl="1"/>
            <a:endParaRPr lang="ar-JO" sz="2000" dirty="0"/>
          </a:p>
          <a:p>
            <a:pPr algn="just" rtl="1"/>
            <a:r>
              <a:rPr lang="ar-JO" sz="2000" dirty="0"/>
              <a:t>الربحية المستدامة: يتضمن التسويق الأخضر تطبيق استراتيجيات تجارية تحقق الربحية بشكل مستدام دون المساس بالبيئة أو المجتمع. يجب أن تكون العوائد المالية للشركات متوافقة مع الاستدامة البيئية والاجتماعية ذات المستقبل الآمن. وكذلك فهي تشمل الأسواق الآمنة في المستقبل، والمواد الحيوية، والمباني الخضراء، والنقل الشخصي، والشبكات الذكية، وتطبيقات الهاتف المحمول، وتنقية المياه.</a:t>
            </a:r>
            <a:endParaRPr lang="en-US" sz="2000" dirty="0"/>
          </a:p>
        </p:txBody>
      </p:sp>
      <p:pic>
        <p:nvPicPr>
          <p:cNvPr id="6" name="Picture 5">
            <a:extLst>
              <a:ext uri="{FF2B5EF4-FFF2-40B4-BE49-F238E27FC236}">
                <a16:creationId xmlns:a16="http://schemas.microsoft.com/office/drawing/2014/main" id="{825D6152-1AF2-4786-B02F-1D88D6F33836}"/>
              </a:ext>
            </a:extLst>
          </p:cNvPr>
          <p:cNvPicPr>
            <a:picLocks noChangeAspect="1"/>
          </p:cNvPicPr>
          <p:nvPr/>
        </p:nvPicPr>
        <p:blipFill>
          <a:blip r:embed="rId4"/>
          <a:stretch>
            <a:fillRect/>
          </a:stretch>
        </p:blipFill>
        <p:spPr>
          <a:xfrm>
            <a:off x="250734" y="1604962"/>
            <a:ext cx="4410075" cy="3648075"/>
          </a:xfrm>
          <a:prstGeom prst="rect">
            <a:avLst/>
          </a:prstGeom>
        </p:spPr>
      </p:pic>
      <p:sp>
        <p:nvSpPr>
          <p:cNvPr id="7" name="TextBox 6">
            <a:extLst>
              <a:ext uri="{FF2B5EF4-FFF2-40B4-BE49-F238E27FC236}">
                <a16:creationId xmlns:a16="http://schemas.microsoft.com/office/drawing/2014/main" id="{0EB0E1CC-3AC7-4525-81CC-693C048D741E}"/>
              </a:ext>
            </a:extLst>
          </p:cNvPr>
          <p:cNvSpPr txBox="1"/>
          <p:nvPr/>
        </p:nvSpPr>
        <p:spPr>
          <a:xfrm>
            <a:off x="4837373" y="1078122"/>
            <a:ext cx="5937349" cy="523220"/>
          </a:xfrm>
          <a:prstGeom prst="rect">
            <a:avLst/>
          </a:prstGeom>
        </p:spPr>
        <p:style>
          <a:lnRef idx="1">
            <a:schemeClr val="accent6"/>
          </a:lnRef>
          <a:fillRef idx="2">
            <a:schemeClr val="accent6"/>
          </a:fillRef>
          <a:effectRef idx="1">
            <a:schemeClr val="accent6"/>
          </a:effectRef>
          <a:fontRef idx="minor">
            <a:schemeClr val="dk1"/>
          </a:fontRef>
        </p:style>
        <p:txBody>
          <a:bodyPr wrap="square" lIns="91440" tIns="45720" rIns="91440" bIns="45720" anchor="t">
            <a:spAutoFit/>
          </a:bodyPr>
          <a:lstStyle/>
          <a:p>
            <a:pPr algn="r" rtl="1"/>
            <a:r>
              <a:rPr lang="ar-JO" sz="2800" b="1" dirty="0">
                <a:solidFill>
                  <a:schemeClr val="tx1"/>
                </a:solidFill>
                <a:cs typeface="Arial"/>
              </a:rPr>
              <a:t>الاستدامة</a:t>
            </a:r>
            <a:r>
              <a:rPr lang="ar-JO" sz="2800" b="1" dirty="0">
                <a:solidFill>
                  <a:srgbClr val="C00000"/>
                </a:solidFill>
                <a:cs typeface="Arial"/>
              </a:rPr>
              <a:t> </a:t>
            </a:r>
            <a:r>
              <a:rPr lang="ar-EG" sz="2800" b="1" dirty="0">
                <a:solidFill>
                  <a:srgbClr val="C00000"/>
                </a:solidFill>
                <a:cs typeface="Arial"/>
              </a:rPr>
              <a:t>  </a:t>
            </a:r>
            <a:endParaRPr lang="ar-JO" sz="2800" b="1" dirty="0">
              <a:solidFill>
                <a:srgbClr val="C00000"/>
              </a:solidFill>
            </a:endParaRPr>
          </a:p>
        </p:txBody>
      </p:sp>
    </p:spTree>
    <p:extLst>
      <p:ext uri="{BB962C8B-B14F-4D97-AF65-F5344CB8AC3E}">
        <p14:creationId xmlns:p14="http://schemas.microsoft.com/office/powerpoint/2010/main" val="3699852037"/>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628650" y="1702980"/>
            <a:ext cx="7877175" cy="4370427"/>
          </a:xfrm>
          <a:prstGeom prst="rect">
            <a:avLst/>
          </a:prstGeom>
          <a:noFill/>
        </p:spPr>
        <p:txBody>
          <a:bodyPr wrap="square" rtlCol="0">
            <a:spAutoFit/>
          </a:bodyPr>
          <a:lstStyle/>
          <a:p>
            <a:pPr algn="just" rtl="1"/>
            <a:r>
              <a:rPr lang="ar-JO" sz="2000" dirty="0"/>
              <a:t>تحقيق الأهداف البيئية والاستدامة في التسويق الأخضر يتطلب استخدام التقنيات المخططة والابتكارية. إليك بعض الأمثلة على التقنيات المخططة في التسويق الأخضر:</a:t>
            </a:r>
          </a:p>
          <a:p>
            <a:pPr algn="just" rtl="1"/>
            <a:endParaRPr lang="ar-JO" sz="2000" dirty="0"/>
          </a:p>
          <a:p>
            <a:pPr marL="285750" indent="-285750" algn="just" rtl="1">
              <a:buFont typeface="Wingdings" panose="05000000000000000000" pitchFamily="2" charset="2"/>
              <a:buChar char="q"/>
            </a:pPr>
            <a:r>
              <a:rPr lang="ar-JO" sz="2000" dirty="0"/>
              <a:t>تحليل بيانات العملاء: يمكن استخدام تحليلات البيانات لفهم سلوك العملاء واحتياجاتهم البيئية بشكل أفضل، مما يساعد في توجيه استراتيجيات التسويق الأخضر بشكل أكثر فعالية وتخصيص العروض والحملات بناءً على الاهتمامات الفعلية للعملاء.</a:t>
            </a:r>
          </a:p>
          <a:p>
            <a:pPr algn="just" rtl="1"/>
            <a:endParaRPr lang="ar-JO" sz="2000" dirty="0"/>
          </a:p>
          <a:p>
            <a:pPr marL="285750" indent="-285750" algn="just" rtl="1">
              <a:buFont typeface="Wingdings" panose="05000000000000000000" pitchFamily="2" charset="2"/>
              <a:buChar char="q"/>
            </a:pPr>
            <a:r>
              <a:rPr lang="ar-JO" sz="2000" dirty="0"/>
              <a:t>الذكاء الاصطناعي وتعلم الآلة: يمكن استخدام تقنيات الذكاء الاصطناعي وتعلم الآلة لتحسين توجيه العروض والحملات الإعلانية وتخصيصها بناءً على سلوك العميل وتفضيلاته البيئية.</a:t>
            </a:r>
          </a:p>
          <a:p>
            <a:pPr algn="just" rtl="1"/>
            <a:endParaRPr lang="ar-JO" sz="2000" dirty="0"/>
          </a:p>
          <a:p>
            <a:pPr marL="285750" indent="-285750" algn="just" rtl="1">
              <a:buFont typeface="Wingdings" panose="05000000000000000000" pitchFamily="2" charset="2"/>
              <a:buChar char="q"/>
            </a:pPr>
            <a:r>
              <a:rPr lang="ar-JO" sz="2000" dirty="0"/>
              <a:t>تقنيات التواصل الرقمي: تتضمن تقنيات التواصل الرقمي مثل وسائل التواصل الاجتماعي والبريد الإلكتروني والتسويق عبر الهاتف المحمول، والتي يمكن استخدامها بشكل فعال لنشر رسائل التسويق الأخضر وتشجيع العملاء على التفاعل مع المبادرات البيئية.</a:t>
            </a:r>
          </a:p>
          <a:p>
            <a:pPr algn="r" rtl="1"/>
            <a:endParaRPr lang="ar-JO" dirty="0"/>
          </a:p>
        </p:txBody>
      </p:sp>
      <p:sp>
        <p:nvSpPr>
          <p:cNvPr id="9" name="TextBox 8">
            <a:extLst>
              <a:ext uri="{FF2B5EF4-FFF2-40B4-BE49-F238E27FC236}">
                <a16:creationId xmlns:a16="http://schemas.microsoft.com/office/drawing/2014/main" id="{E4307C35-650A-42D5-9A24-12CCF94D9C44}"/>
              </a:ext>
            </a:extLst>
          </p:cNvPr>
          <p:cNvSpPr txBox="1"/>
          <p:nvPr/>
        </p:nvSpPr>
        <p:spPr>
          <a:xfrm>
            <a:off x="2566988" y="1000036"/>
            <a:ext cx="6096000" cy="52322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ar-JO" sz="2800" b="1" dirty="0">
                <a:solidFill>
                  <a:schemeClr val="tx1"/>
                </a:solidFill>
              </a:rPr>
              <a:t>التقنيات المخططة</a:t>
            </a:r>
            <a:r>
              <a:rPr lang="ar-EG" sz="2800" b="1" dirty="0">
                <a:solidFill>
                  <a:schemeClr val="tx1"/>
                </a:solidFill>
              </a:rPr>
              <a:t> </a:t>
            </a:r>
            <a:endParaRPr lang="ar-JO" sz="2800" dirty="0">
              <a:solidFill>
                <a:schemeClr val="tx1"/>
              </a:solidFill>
            </a:endParaRPr>
          </a:p>
        </p:txBody>
      </p:sp>
      <p:pic>
        <p:nvPicPr>
          <p:cNvPr id="6" name="Picture 5">
            <a:extLst>
              <a:ext uri="{FF2B5EF4-FFF2-40B4-BE49-F238E27FC236}">
                <a16:creationId xmlns:a16="http://schemas.microsoft.com/office/drawing/2014/main" id="{453C09BB-7DF9-4565-B88A-88F58FC2C60B}"/>
              </a:ext>
            </a:extLst>
          </p:cNvPr>
          <p:cNvPicPr>
            <a:picLocks noChangeAspect="1"/>
          </p:cNvPicPr>
          <p:nvPr/>
        </p:nvPicPr>
        <p:blipFill>
          <a:blip r:embed="rId4"/>
          <a:stretch>
            <a:fillRect/>
          </a:stretch>
        </p:blipFill>
        <p:spPr>
          <a:xfrm>
            <a:off x="8820150" y="1130464"/>
            <a:ext cx="3371850" cy="5238750"/>
          </a:xfrm>
          <a:prstGeom prst="rect">
            <a:avLst/>
          </a:prstGeom>
        </p:spPr>
      </p:pic>
    </p:spTree>
    <p:extLst>
      <p:ext uri="{BB962C8B-B14F-4D97-AF65-F5344CB8AC3E}">
        <p14:creationId xmlns:p14="http://schemas.microsoft.com/office/powerpoint/2010/main" val="3089456755"/>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3962400" y="1692641"/>
            <a:ext cx="7562850" cy="3754874"/>
          </a:xfrm>
          <a:prstGeom prst="rect">
            <a:avLst/>
          </a:prstGeom>
          <a:noFill/>
        </p:spPr>
        <p:txBody>
          <a:bodyPr wrap="square" rtlCol="0">
            <a:spAutoFit/>
          </a:bodyPr>
          <a:lstStyle/>
          <a:p>
            <a:pPr algn="r" rtl="1"/>
            <a:endParaRPr lang="ar-JO" dirty="0"/>
          </a:p>
          <a:p>
            <a:pPr algn="just" rtl="1"/>
            <a:endParaRPr lang="ar-JO" sz="2000" dirty="0"/>
          </a:p>
          <a:p>
            <a:pPr marL="285750" indent="-285750" algn="just" rtl="1">
              <a:buFont typeface="Wingdings" panose="05000000000000000000" pitchFamily="2" charset="2"/>
              <a:buChar char="q"/>
            </a:pPr>
            <a:r>
              <a:rPr lang="ar-JO" sz="2000" dirty="0"/>
              <a:t>تقنيات التتبع والتقييم: يمكن استخدام التقنيات المتقدمة لتتبع أداء الحملات التسويقية الخضراء وقياس تأثيرها على العملاء والبيئة، وذلك من خلال استخدام مقاييس الأداء البيئي والاجتماعي.</a:t>
            </a:r>
          </a:p>
          <a:p>
            <a:pPr algn="just" rtl="1"/>
            <a:endParaRPr lang="ar-JO" sz="2000" dirty="0"/>
          </a:p>
          <a:p>
            <a:pPr marL="285750" indent="-285750" algn="just" rtl="1">
              <a:buFont typeface="Wingdings" panose="05000000000000000000" pitchFamily="2" charset="2"/>
              <a:buChar char="q"/>
            </a:pPr>
            <a:r>
              <a:rPr lang="ar-JO" sz="2000" dirty="0"/>
              <a:t>استخدام الواقع المعزز والواقع الافتراضي: يمكن استخدام التقنيات الحديثة مثل الواقع المعزز والواقع الافتراضي لتوفير تجارب تسويقية مميزة وتفاعلية تسلط الضوء على الجوانب البيئية </a:t>
            </a:r>
            <a:r>
              <a:rPr lang="ar-EG" sz="2000" dirty="0"/>
              <a:t> </a:t>
            </a:r>
            <a:r>
              <a:rPr lang="ar-JO" sz="2000" dirty="0"/>
              <a:t>للمنتجات والخدمات.</a:t>
            </a:r>
          </a:p>
          <a:p>
            <a:pPr algn="just" rtl="1"/>
            <a:endParaRPr lang="ar-JO" sz="2000" dirty="0"/>
          </a:p>
          <a:p>
            <a:pPr algn="just" rtl="1"/>
            <a:r>
              <a:rPr lang="ar-JO" sz="2000" dirty="0"/>
              <a:t>باستخدام هذه التقنيات المخططة، يمكن للشركات تعزيز جهودها في التسويق الأخضر وتحقيق أهدافها البيئية </a:t>
            </a:r>
            <a:r>
              <a:rPr lang="ar-EG" sz="2000" dirty="0"/>
              <a:t> </a:t>
            </a:r>
            <a:r>
              <a:rPr lang="ar-JO" sz="2000" dirty="0"/>
              <a:t>والاستدامة بطريقة فعالة ومبتكرة.</a:t>
            </a:r>
            <a:endParaRPr lang="en-US" sz="2000" dirty="0"/>
          </a:p>
        </p:txBody>
      </p:sp>
      <p:pic>
        <p:nvPicPr>
          <p:cNvPr id="5" name="Picture 4">
            <a:extLst>
              <a:ext uri="{FF2B5EF4-FFF2-40B4-BE49-F238E27FC236}">
                <a16:creationId xmlns:a16="http://schemas.microsoft.com/office/drawing/2014/main" id="{A1B374A8-59CE-49F1-B7D4-759518EE7254}"/>
              </a:ext>
            </a:extLst>
          </p:cNvPr>
          <p:cNvPicPr>
            <a:picLocks noChangeAspect="1"/>
          </p:cNvPicPr>
          <p:nvPr/>
        </p:nvPicPr>
        <p:blipFill>
          <a:blip r:embed="rId4"/>
          <a:stretch>
            <a:fillRect/>
          </a:stretch>
        </p:blipFill>
        <p:spPr>
          <a:xfrm>
            <a:off x="317500" y="2125618"/>
            <a:ext cx="3292475" cy="2857494"/>
          </a:xfrm>
          <a:prstGeom prst="rect">
            <a:avLst/>
          </a:prstGeom>
        </p:spPr>
      </p:pic>
    </p:spTree>
    <p:extLst>
      <p:ext uri="{BB962C8B-B14F-4D97-AF65-F5344CB8AC3E}">
        <p14:creationId xmlns:p14="http://schemas.microsoft.com/office/powerpoint/2010/main" val="531583383"/>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5276850" y="1666875"/>
            <a:ext cx="6305550" cy="4955203"/>
          </a:xfrm>
          <a:prstGeom prst="rect">
            <a:avLst/>
          </a:prstGeom>
          <a:noFill/>
        </p:spPr>
        <p:txBody>
          <a:bodyPr wrap="square" rtlCol="0">
            <a:spAutoFit/>
          </a:bodyPr>
          <a:lstStyle/>
          <a:p>
            <a:pPr algn="just" rtl="1"/>
            <a:r>
              <a:rPr lang="ar-JO" sz="2000" dirty="0"/>
              <a:t>تعد أمثلة التسويق الأخضر للمنتجات والخدمات فعالة في جذب اهتمام العملاء بشكل خاص فيما يتعلق بحماية البيئة والاستدامة. حيث يعتبر الناس أكثر وعيًا بالقضايا البيئية والاجتماعية ويفضلون دعم العلامات التجارية التي تتبنى مبادئ الاستدامة والمسؤولية الاجتماعية.</a:t>
            </a:r>
          </a:p>
          <a:p>
            <a:pPr algn="just" rtl="1"/>
            <a:endParaRPr lang="ar-JO" sz="2000" dirty="0"/>
          </a:p>
          <a:p>
            <a:pPr algn="just" rtl="1"/>
            <a:r>
              <a:rPr lang="ar-JO" sz="2000" dirty="0"/>
              <a:t>عندما تتبنى الشركات استراتيجيات التسويق الأخضر وتبرز مبادئ الحفاظ على البيئة والاستدامة في منتجاتها وخدماتها، يميل العملاء إلى التفضيل لهذه العلامات التجارية وشراء منتجاتها. يرتبط هذا بالاهتمام المتزايد بالتأثيرات البيئية للعمليات الصناعية والاستهلاكية، والرغبة في دعم الحلول والمبادرات التي تعمل على تقليل هذه التأثيرات.</a:t>
            </a:r>
          </a:p>
          <a:p>
            <a:pPr algn="just" rtl="1"/>
            <a:endParaRPr lang="ar-JO" sz="2000" dirty="0"/>
          </a:p>
          <a:p>
            <a:pPr algn="just" rtl="1"/>
            <a:r>
              <a:rPr lang="ar-JO" sz="2000" dirty="0"/>
              <a:t>بالتالي، يعتبر التسويق الأخضر نوعًا من التسويق المتنامي الذي يساهم في تصميم وتسويق منتجات وخدمات اجتماعية ومستدامة، مما يلبي احتياجات العملاء المتزايدة للمنتجات البيئية </a:t>
            </a:r>
            <a:r>
              <a:rPr lang="ar-EG" sz="2000" dirty="0"/>
              <a:t> </a:t>
            </a:r>
            <a:r>
              <a:rPr lang="ar-JO" sz="2000" dirty="0"/>
              <a:t>والمسؤولة اجتماعيًا.</a:t>
            </a:r>
          </a:p>
          <a:p>
            <a:pPr algn="just" rtl="1"/>
            <a:endParaRPr lang="ar-JO" dirty="0"/>
          </a:p>
          <a:p>
            <a:pPr algn="just" rtl="1"/>
            <a:endParaRPr lang="ar-JO" dirty="0"/>
          </a:p>
        </p:txBody>
      </p:sp>
      <p:sp>
        <p:nvSpPr>
          <p:cNvPr id="9" name="TextBox 8">
            <a:extLst>
              <a:ext uri="{FF2B5EF4-FFF2-40B4-BE49-F238E27FC236}">
                <a16:creationId xmlns:a16="http://schemas.microsoft.com/office/drawing/2014/main" id="{A469AD19-B3BE-466E-B38D-56A84145C57C}"/>
              </a:ext>
            </a:extLst>
          </p:cNvPr>
          <p:cNvSpPr txBox="1"/>
          <p:nvPr/>
        </p:nvSpPr>
        <p:spPr>
          <a:xfrm>
            <a:off x="5486400" y="1033015"/>
            <a:ext cx="6096000" cy="52322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r" rtl="1"/>
            <a:r>
              <a:rPr lang="ar-JO" sz="2800" b="1" dirty="0"/>
              <a:t>جذب المستهلك في التسويق الأخضر</a:t>
            </a:r>
          </a:p>
        </p:txBody>
      </p:sp>
      <p:pic>
        <p:nvPicPr>
          <p:cNvPr id="6" name="Picture 5">
            <a:extLst>
              <a:ext uri="{FF2B5EF4-FFF2-40B4-BE49-F238E27FC236}">
                <a16:creationId xmlns:a16="http://schemas.microsoft.com/office/drawing/2014/main" id="{51EDDF88-C120-477D-BA75-44E6E22C8F73}"/>
              </a:ext>
            </a:extLst>
          </p:cNvPr>
          <p:cNvPicPr>
            <a:picLocks noChangeAspect="1"/>
          </p:cNvPicPr>
          <p:nvPr/>
        </p:nvPicPr>
        <p:blipFill>
          <a:blip r:embed="rId4"/>
          <a:stretch>
            <a:fillRect/>
          </a:stretch>
        </p:blipFill>
        <p:spPr>
          <a:xfrm>
            <a:off x="254454" y="1430146"/>
            <a:ext cx="4743450" cy="3790950"/>
          </a:xfrm>
          <a:prstGeom prst="rect">
            <a:avLst/>
          </a:prstGeom>
        </p:spPr>
      </p:pic>
    </p:spTree>
    <p:extLst>
      <p:ext uri="{BB962C8B-B14F-4D97-AF65-F5344CB8AC3E}">
        <p14:creationId xmlns:p14="http://schemas.microsoft.com/office/powerpoint/2010/main" val="2912775667"/>
      </p:ext>
    </p:extLst>
  </p:cSld>
  <p:clrMapOvr>
    <a:masterClrMapping/>
  </p:clrMapOvr>
  <p:transition spd="slow">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1692322" y="1582526"/>
            <a:ext cx="9813878" cy="3477875"/>
          </a:xfrm>
          <a:prstGeom prst="rect">
            <a:avLst/>
          </a:prstGeom>
          <a:noFill/>
        </p:spPr>
        <p:txBody>
          <a:bodyPr wrap="square" lIns="91440" tIns="45720" rIns="91440" bIns="45720" rtlCol="0" anchor="t">
            <a:spAutoFit/>
          </a:bodyPr>
          <a:lstStyle/>
          <a:p>
            <a:pPr algn="just" rtl="1"/>
            <a:r>
              <a:rPr lang="ar-JO" sz="2000" dirty="0"/>
              <a:t>التسويق الأخضر يوفر للشركات ميزة تنافسية متعددة الأوجه، وهذه بعض الجوانب التي تجعلها ميزة قوية في السوق:</a:t>
            </a:r>
          </a:p>
          <a:p>
            <a:pPr algn="just" rtl="1"/>
            <a:endParaRPr lang="ar-JO" sz="2000" dirty="0"/>
          </a:p>
          <a:p>
            <a:pPr algn="just" rtl="1"/>
            <a:r>
              <a:rPr lang="ar-JO" sz="2000" dirty="0"/>
              <a:t>جذب العملاء وتحسين الصورة العامة: يساعد التسويق الأخضر في بناء سمعة إيجابية للشركة كمؤسسة ملتزمة بالمسؤولية الاجتماعية والبيئية، مما يزيد من قدرتها على جذب المستثمرين والعملاء وتحسين العلاقات مع الأطراف المعنية.</a:t>
            </a:r>
          </a:p>
          <a:p>
            <a:pPr algn="just" rtl="1"/>
            <a:endParaRPr lang="ar-JO" sz="2000" dirty="0"/>
          </a:p>
          <a:p>
            <a:pPr algn="just" rtl="1"/>
            <a:r>
              <a:rPr lang="ar-JO" sz="2000" dirty="0"/>
              <a:t>توسيع الأسواق والفرص التجارية: يمكن للتسويق الأخضر فتح أسواق جديدة وزيادة فرص العمل والتوسع، حيث يميل العديد من المستهلكين والشركات إلى دعم الشركات التي تتبنى مبادئ الاستدامة وحماية البيئة.</a:t>
            </a:r>
          </a:p>
          <a:p>
            <a:pPr algn="just" rtl="1"/>
            <a:endParaRPr lang="ar-JO" sz="2000" dirty="0"/>
          </a:p>
          <a:p>
            <a:pPr algn="just" rtl="1"/>
            <a:r>
              <a:rPr lang="ar-JO" sz="2000" dirty="0"/>
              <a:t>التفوق التنظيمي: من خلال تبني ممارسات الأعمال الخضراء، تستفيد الشركات من تقليل التكاليف التشغيلية وتحسين كفاءة العمليات، مما يؤدي إلى تحسين التنافسية وزيادة الربحية.</a:t>
            </a:r>
          </a:p>
          <a:p>
            <a:pPr algn="just" rtl="1"/>
            <a:endParaRPr lang="en-US" sz="2000" dirty="0">
              <a:solidFill>
                <a:srgbClr val="FF0000"/>
              </a:solidFill>
            </a:endParaRPr>
          </a:p>
        </p:txBody>
      </p:sp>
      <p:sp>
        <p:nvSpPr>
          <p:cNvPr id="9" name="TextBox 8">
            <a:extLst>
              <a:ext uri="{FF2B5EF4-FFF2-40B4-BE49-F238E27FC236}">
                <a16:creationId xmlns:a16="http://schemas.microsoft.com/office/drawing/2014/main" id="{417A723C-6FB2-46E7-B192-76A14BCFB7EF}"/>
              </a:ext>
            </a:extLst>
          </p:cNvPr>
          <p:cNvSpPr txBox="1"/>
          <p:nvPr/>
        </p:nvSpPr>
        <p:spPr>
          <a:xfrm>
            <a:off x="4400550" y="911464"/>
            <a:ext cx="6096000" cy="52322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just" rtl="1"/>
            <a:r>
              <a:rPr lang="ar-JO" sz="2800" b="1" dirty="0"/>
              <a:t>ميزة تنافسية في التسويق الأخضر</a:t>
            </a:r>
          </a:p>
        </p:txBody>
      </p:sp>
      <p:pic>
        <p:nvPicPr>
          <p:cNvPr id="6" name="Picture 5">
            <a:extLst>
              <a:ext uri="{FF2B5EF4-FFF2-40B4-BE49-F238E27FC236}">
                <a16:creationId xmlns:a16="http://schemas.microsoft.com/office/drawing/2014/main" id="{DC444262-FD37-4040-8199-CC296F804D81}"/>
              </a:ext>
            </a:extLst>
          </p:cNvPr>
          <p:cNvPicPr>
            <a:picLocks noChangeAspect="1"/>
          </p:cNvPicPr>
          <p:nvPr/>
        </p:nvPicPr>
        <p:blipFill>
          <a:blip r:embed="rId4"/>
          <a:stretch>
            <a:fillRect/>
          </a:stretch>
        </p:blipFill>
        <p:spPr>
          <a:xfrm>
            <a:off x="94164" y="2963552"/>
            <a:ext cx="1318862" cy="1799515"/>
          </a:xfrm>
          <a:prstGeom prst="rect">
            <a:avLst/>
          </a:prstGeom>
        </p:spPr>
      </p:pic>
    </p:spTree>
    <p:extLst>
      <p:ext uri="{BB962C8B-B14F-4D97-AF65-F5344CB8AC3E}">
        <p14:creationId xmlns:p14="http://schemas.microsoft.com/office/powerpoint/2010/main" val="1720631986"/>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E43039-08AD-F6EB-A5A8-9CFE61D235B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11B8808-2E10-4F85-B2A2-CCD3179F009E}"/>
              </a:ext>
            </a:extLst>
          </p:cNvPr>
          <p:cNvPicPr>
            <a:picLocks noChangeAspect="1"/>
          </p:cNvPicPr>
          <p:nvPr/>
        </p:nvPicPr>
        <p:blipFill>
          <a:blip r:embed="rId2"/>
          <a:stretch>
            <a:fillRect/>
          </a:stretch>
        </p:blipFill>
        <p:spPr>
          <a:xfrm>
            <a:off x="1" y="0"/>
            <a:ext cx="12096750" cy="6858000"/>
          </a:xfrm>
          <a:prstGeom prst="rect">
            <a:avLst/>
          </a:prstGeom>
        </p:spPr>
      </p:pic>
      <p:sp>
        <p:nvSpPr>
          <p:cNvPr id="4" name="TextBox 3">
            <a:extLst>
              <a:ext uri="{FF2B5EF4-FFF2-40B4-BE49-F238E27FC236}">
                <a16:creationId xmlns:a16="http://schemas.microsoft.com/office/drawing/2014/main" id="{D0EEB336-F99B-F764-3F5B-49FAA4AFA449}"/>
              </a:ext>
            </a:extLst>
          </p:cNvPr>
          <p:cNvSpPr txBox="1"/>
          <p:nvPr/>
        </p:nvSpPr>
        <p:spPr>
          <a:xfrm>
            <a:off x="3579583" y="6333396"/>
            <a:ext cx="5063673"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A43BBD5-0FFF-B402-6AFE-7A0E297CB38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86859" y="97064"/>
            <a:ext cx="2305141" cy="1076343"/>
          </a:xfrm>
          <a:prstGeom prst="rect">
            <a:avLst/>
          </a:prstGeom>
        </p:spPr>
      </p:pic>
      <p:sp>
        <p:nvSpPr>
          <p:cNvPr id="2" name="TextBox 1">
            <a:extLst>
              <a:ext uri="{FF2B5EF4-FFF2-40B4-BE49-F238E27FC236}">
                <a16:creationId xmlns:a16="http://schemas.microsoft.com/office/drawing/2014/main" id="{0D49A7E1-4730-4390-A1EB-60728013B350}"/>
              </a:ext>
            </a:extLst>
          </p:cNvPr>
          <p:cNvSpPr txBox="1"/>
          <p:nvPr/>
        </p:nvSpPr>
        <p:spPr>
          <a:xfrm>
            <a:off x="891088" y="2518348"/>
            <a:ext cx="10148341"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rtl="1"/>
            <a:r>
              <a:rPr lang="ar-EG" sz="2800" b="1" dirty="0"/>
              <a:t>مزايا التسويق </a:t>
            </a:r>
            <a:r>
              <a:rPr lang="ar-JO" sz="2800" b="1" dirty="0"/>
              <a:t>ال</a:t>
            </a:r>
            <a:r>
              <a:rPr lang="ar-EG" sz="2800" b="1" dirty="0"/>
              <a:t>أ</a:t>
            </a:r>
            <a:r>
              <a:rPr lang="ar-JO" sz="2800" b="1" dirty="0"/>
              <a:t>خضر</a:t>
            </a:r>
            <a:endParaRPr lang="en-US" sz="2800" b="1" dirty="0"/>
          </a:p>
        </p:txBody>
      </p:sp>
    </p:spTree>
    <p:extLst>
      <p:ext uri="{BB962C8B-B14F-4D97-AF65-F5344CB8AC3E}">
        <p14:creationId xmlns:p14="http://schemas.microsoft.com/office/powerpoint/2010/main" val="8007443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2555875" y="1718537"/>
            <a:ext cx="8893175" cy="3785652"/>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rtl="1"/>
            <a:r>
              <a:rPr lang="ar-JO" sz="2000" dirty="0"/>
              <a:t>تتمثل مزايا التّسويق الأخضَر في ما يلي:</a:t>
            </a:r>
          </a:p>
          <a:p>
            <a:pPr algn="just" rtl="1"/>
            <a:endParaRPr lang="ar-JO" sz="2000" dirty="0"/>
          </a:p>
          <a:p>
            <a:pPr algn="just" rtl="1"/>
            <a:r>
              <a:rPr lang="ar-JO" sz="2000" dirty="0"/>
              <a:t>التّسويق الأخضَر طريقة سريعة لتحسين سمعة العلامة التجارية.</a:t>
            </a:r>
          </a:p>
          <a:p>
            <a:pPr marL="285750" indent="-285750" algn="just" rtl="1">
              <a:buFont typeface="Wingdings" panose="05000000000000000000" pitchFamily="2" charset="2"/>
              <a:buChar char="q"/>
            </a:pPr>
            <a:r>
              <a:rPr lang="ar-JO" sz="2000" dirty="0"/>
              <a:t> يرمز إلى القيادة. رمز للقيادة والابتكار: يمكن أن يعتبر التسويق الأخضر علامة للقيادة والابتكار في الصناعة، حيث تكون العلامات التجارية التي تتبنى الممارسات البيئية المبتكرة في موقع قيادي يمكن أن تجذب المزيد من الاهتمام والاحترام من العملاء والمستهلكين.</a:t>
            </a:r>
          </a:p>
          <a:p>
            <a:pPr marL="285750" indent="-285750" algn="just" rtl="1">
              <a:buFont typeface="Wingdings" panose="05000000000000000000" pitchFamily="2" charset="2"/>
              <a:buChar char="ü"/>
            </a:pPr>
            <a:r>
              <a:rPr lang="ar-JO" sz="2000" dirty="0"/>
              <a:t>بشكل عام، يمكن للتسويق الأخضر أن يساعد العلامة التجارية على بناء سمعتها بسرعة كما يعزز مكانتها كقائد في مجال الاستدامة والمسؤولية الاجتماعية.</a:t>
            </a:r>
          </a:p>
          <a:p>
            <a:pPr marL="285750" indent="-285750" algn="just" rtl="1">
              <a:buFont typeface="Wingdings" panose="05000000000000000000" pitchFamily="2" charset="2"/>
              <a:buChar char="q"/>
            </a:pPr>
            <a:r>
              <a:rPr lang="ar-JO" sz="2000" dirty="0"/>
              <a:t> يخلق مستويات أعلى من الولاء.</a:t>
            </a:r>
          </a:p>
          <a:p>
            <a:pPr marL="285750" indent="-285750" algn="just" rtl="1">
              <a:buFont typeface="Wingdings" panose="05000000000000000000" pitchFamily="2" charset="2"/>
              <a:buChar char="q"/>
            </a:pPr>
            <a:r>
              <a:rPr lang="ar-JO" sz="2000" dirty="0"/>
              <a:t>التّسويق الأخضَر يولّد تعزيز مالي.</a:t>
            </a:r>
          </a:p>
          <a:p>
            <a:pPr marL="285750" indent="-285750" algn="just" rtl="1">
              <a:buFont typeface="Wingdings" panose="05000000000000000000" pitchFamily="2" charset="2"/>
              <a:buChar char="q"/>
            </a:pPr>
            <a:r>
              <a:rPr lang="ar-JO" sz="2000" dirty="0"/>
              <a:t>يجعل المنافسة سهلة.</a:t>
            </a:r>
          </a:p>
          <a:p>
            <a:pPr marL="285750" indent="-285750" algn="just" rtl="1">
              <a:buFont typeface="Wingdings" panose="05000000000000000000" pitchFamily="2" charset="2"/>
              <a:buChar char="q"/>
            </a:pPr>
            <a:r>
              <a:rPr lang="ar-JO" sz="2000" dirty="0"/>
              <a:t>التّسويق الأخضَر يخلق مشاعر طيبة.</a:t>
            </a:r>
            <a:endParaRPr lang="en-US" sz="2000" dirty="0"/>
          </a:p>
        </p:txBody>
      </p:sp>
      <p:sp>
        <p:nvSpPr>
          <p:cNvPr id="9" name="TextBox 8">
            <a:extLst>
              <a:ext uri="{FF2B5EF4-FFF2-40B4-BE49-F238E27FC236}">
                <a16:creationId xmlns:a16="http://schemas.microsoft.com/office/drawing/2014/main" id="{BC16C71E-39EC-41E1-848B-394B5C441B66}"/>
              </a:ext>
            </a:extLst>
          </p:cNvPr>
          <p:cNvSpPr txBox="1"/>
          <p:nvPr/>
        </p:nvSpPr>
        <p:spPr>
          <a:xfrm>
            <a:off x="2695575" y="892146"/>
            <a:ext cx="6096000" cy="52322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rtl="1"/>
            <a:r>
              <a:rPr lang="ar-JO" sz="2800" b="1" dirty="0"/>
              <a:t>مزايا التسويق الأخضر</a:t>
            </a:r>
          </a:p>
        </p:txBody>
      </p:sp>
      <p:pic>
        <p:nvPicPr>
          <p:cNvPr id="6" name="Picture 5">
            <a:extLst>
              <a:ext uri="{FF2B5EF4-FFF2-40B4-BE49-F238E27FC236}">
                <a16:creationId xmlns:a16="http://schemas.microsoft.com/office/drawing/2014/main" id="{E456EF4D-1293-45EE-923E-CBF342BE63BB}"/>
              </a:ext>
            </a:extLst>
          </p:cNvPr>
          <p:cNvPicPr>
            <a:picLocks noChangeAspect="1"/>
          </p:cNvPicPr>
          <p:nvPr/>
        </p:nvPicPr>
        <p:blipFill>
          <a:blip r:embed="rId4"/>
          <a:stretch>
            <a:fillRect/>
          </a:stretch>
        </p:blipFill>
        <p:spPr>
          <a:xfrm>
            <a:off x="250734" y="5158953"/>
            <a:ext cx="1987499" cy="1451967"/>
          </a:xfrm>
          <a:prstGeom prst="rect">
            <a:avLst/>
          </a:prstGeom>
        </p:spPr>
      </p:pic>
    </p:spTree>
    <p:extLst>
      <p:ext uri="{BB962C8B-B14F-4D97-AF65-F5344CB8AC3E}">
        <p14:creationId xmlns:p14="http://schemas.microsoft.com/office/powerpoint/2010/main" val="3993821579"/>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E43039-08AD-F6EB-A5A8-9CFE61D235B0}"/>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511B8808-2E10-4F85-B2A2-CCD3179F009E}"/>
              </a:ext>
            </a:extLst>
          </p:cNvPr>
          <p:cNvPicPr>
            <a:picLocks noChangeAspect="1"/>
          </p:cNvPicPr>
          <p:nvPr/>
        </p:nvPicPr>
        <p:blipFill>
          <a:blip r:embed="rId2"/>
          <a:stretch>
            <a:fillRect/>
          </a:stretch>
        </p:blipFill>
        <p:spPr>
          <a:xfrm>
            <a:off x="1" y="0"/>
            <a:ext cx="12096750" cy="6858000"/>
          </a:xfrm>
          <a:prstGeom prst="rect">
            <a:avLst/>
          </a:prstGeom>
        </p:spPr>
      </p:pic>
      <p:sp>
        <p:nvSpPr>
          <p:cNvPr id="4" name="TextBox 3">
            <a:extLst>
              <a:ext uri="{FF2B5EF4-FFF2-40B4-BE49-F238E27FC236}">
                <a16:creationId xmlns:a16="http://schemas.microsoft.com/office/drawing/2014/main" id="{D0EEB336-F99B-F764-3F5B-49FAA4AFA449}"/>
              </a:ext>
            </a:extLst>
          </p:cNvPr>
          <p:cNvSpPr txBox="1"/>
          <p:nvPr/>
        </p:nvSpPr>
        <p:spPr>
          <a:xfrm>
            <a:off x="3579583" y="6333396"/>
            <a:ext cx="5063673"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A43BBD5-0FFF-B402-6AFE-7A0E297CB38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886859" y="97064"/>
            <a:ext cx="2305141" cy="1076343"/>
          </a:xfrm>
          <a:prstGeom prst="rect">
            <a:avLst/>
          </a:prstGeom>
        </p:spPr>
      </p:pic>
      <p:sp>
        <p:nvSpPr>
          <p:cNvPr id="2" name="TextBox 1">
            <a:extLst>
              <a:ext uri="{FF2B5EF4-FFF2-40B4-BE49-F238E27FC236}">
                <a16:creationId xmlns:a16="http://schemas.microsoft.com/office/drawing/2014/main" id="{0D49A7E1-4730-4390-A1EB-60728013B350}"/>
              </a:ext>
            </a:extLst>
          </p:cNvPr>
          <p:cNvSpPr txBox="1"/>
          <p:nvPr/>
        </p:nvSpPr>
        <p:spPr>
          <a:xfrm>
            <a:off x="891088" y="2518348"/>
            <a:ext cx="10148341"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rtl="1"/>
            <a:r>
              <a:rPr lang="ar-EG" sz="2800" b="1" dirty="0"/>
              <a:t>عيوب التسويق </a:t>
            </a:r>
            <a:r>
              <a:rPr lang="ar-JO" sz="2800" b="1" dirty="0"/>
              <a:t>ال</a:t>
            </a:r>
            <a:r>
              <a:rPr lang="ar-EG" sz="2800" b="1" dirty="0"/>
              <a:t>أ</a:t>
            </a:r>
            <a:r>
              <a:rPr lang="ar-JO" sz="2800" b="1" dirty="0"/>
              <a:t>خضر</a:t>
            </a:r>
            <a:endParaRPr lang="en-US" sz="2800" b="1" dirty="0"/>
          </a:p>
        </p:txBody>
      </p:sp>
    </p:spTree>
    <p:extLst>
      <p:ext uri="{BB962C8B-B14F-4D97-AF65-F5344CB8AC3E}">
        <p14:creationId xmlns:p14="http://schemas.microsoft.com/office/powerpoint/2010/main" val="8007443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2C1F9FCC-C1C8-40D6-8405-BAF6B735B86D}"/>
              </a:ext>
            </a:extLst>
          </p:cNvPr>
          <p:cNvPicPr>
            <a:picLocks noChangeAspect="1"/>
          </p:cNvPicPr>
          <p:nvPr/>
        </p:nvPicPr>
        <p:blipFill>
          <a:blip r:embed="rId3"/>
          <a:stretch>
            <a:fillRect/>
          </a:stretch>
        </p:blipFill>
        <p:spPr>
          <a:xfrm>
            <a:off x="0" y="1"/>
            <a:ext cx="12192000" cy="6858000"/>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6248400" y="1969520"/>
            <a:ext cx="5210175" cy="2862322"/>
          </a:xfrm>
          <a:prstGeom prst="rect">
            <a:avLst/>
          </a:prstGeom>
          <a:noFill/>
        </p:spPr>
        <p:txBody>
          <a:bodyPr wrap="square" rtlCol="0">
            <a:spAutoFit/>
          </a:bodyPr>
          <a:lstStyle/>
          <a:p>
            <a:pPr algn="just" rtl="1"/>
            <a:r>
              <a:rPr lang="ar-JO" sz="2000" b="1" dirty="0"/>
              <a:t>ومن زاوية أخرى تندرج عيوب التّسويق الأخضَر وفق التالي:</a:t>
            </a:r>
          </a:p>
          <a:p>
            <a:pPr algn="just" rtl="1"/>
            <a:endParaRPr lang="ar-JO" sz="2000" dirty="0"/>
          </a:p>
          <a:p>
            <a:pPr marL="285750" indent="-285750" algn="just" rtl="1">
              <a:buFont typeface="Wingdings" panose="05000000000000000000" pitchFamily="2" charset="2"/>
              <a:buChar char="Ø"/>
            </a:pPr>
            <a:r>
              <a:rPr lang="ar-JO" sz="2000" dirty="0"/>
              <a:t> يولد الشكوك لدى العملاء.</a:t>
            </a:r>
          </a:p>
          <a:p>
            <a:pPr marL="285750" indent="-285750" algn="just" rtl="1">
              <a:buFont typeface="Wingdings" panose="05000000000000000000" pitchFamily="2" charset="2"/>
              <a:buChar char="Ø"/>
            </a:pPr>
            <a:r>
              <a:rPr lang="ar-JO" sz="2000" dirty="0"/>
              <a:t>يمكن أن يكون مكلفًا معنويًّا.</a:t>
            </a:r>
          </a:p>
          <a:p>
            <a:pPr marL="285750" indent="-285750" algn="just" rtl="1">
              <a:buFont typeface="Wingdings" panose="05000000000000000000" pitchFamily="2" charset="2"/>
              <a:buChar char="Ø"/>
            </a:pPr>
            <a:r>
              <a:rPr lang="ar-JO" sz="2000" dirty="0"/>
              <a:t>يمكن أن يحدث حملة تسويقية معقدة للغاية.</a:t>
            </a:r>
          </a:p>
          <a:p>
            <a:pPr marL="285750" indent="-285750" algn="just" rtl="1">
              <a:buFont typeface="Wingdings" panose="05000000000000000000" pitchFamily="2" charset="2"/>
              <a:buChar char="Ø"/>
            </a:pPr>
            <a:r>
              <a:rPr lang="ar-JO" sz="2000" dirty="0"/>
              <a:t>يمكن أن يخلق الكثير من الممانعة.</a:t>
            </a:r>
          </a:p>
          <a:p>
            <a:pPr marL="285750" indent="-285750" algn="just" rtl="1">
              <a:buFont typeface="Wingdings" panose="05000000000000000000" pitchFamily="2" charset="2"/>
              <a:buChar char="Ø"/>
            </a:pPr>
            <a:r>
              <a:rPr lang="ar-JO" sz="2000" dirty="0"/>
              <a:t>قد يكون من الصعب مواكبة هذا النوع من التّسويق الأخضَر.</a:t>
            </a:r>
          </a:p>
          <a:p>
            <a:pPr marL="285750" indent="-285750" algn="just" rtl="1">
              <a:buFont typeface="Wingdings" panose="05000000000000000000" pitchFamily="2" charset="2"/>
              <a:buChar char="Ø"/>
            </a:pPr>
            <a:r>
              <a:rPr lang="ar-JO" sz="2000" dirty="0"/>
              <a:t>لا يزال مفهومًا جديدًا نسبيًّا.</a:t>
            </a:r>
            <a:endParaRPr lang="en-US" sz="2000" dirty="0"/>
          </a:p>
        </p:txBody>
      </p:sp>
      <p:sp>
        <p:nvSpPr>
          <p:cNvPr id="9" name="TextBox 8">
            <a:extLst>
              <a:ext uri="{FF2B5EF4-FFF2-40B4-BE49-F238E27FC236}">
                <a16:creationId xmlns:a16="http://schemas.microsoft.com/office/drawing/2014/main" id="{808A303E-EED3-4C66-B255-4CB45E84AEB8}"/>
              </a:ext>
            </a:extLst>
          </p:cNvPr>
          <p:cNvSpPr txBox="1"/>
          <p:nvPr/>
        </p:nvSpPr>
        <p:spPr>
          <a:xfrm>
            <a:off x="2971800" y="854952"/>
            <a:ext cx="6096000" cy="52322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rtl="1"/>
            <a:r>
              <a:rPr lang="ar-JO" sz="2800" b="1" dirty="0"/>
              <a:t>عيوب التسويق الأخضر</a:t>
            </a:r>
          </a:p>
        </p:txBody>
      </p:sp>
    </p:spTree>
    <p:extLst>
      <p:ext uri="{BB962C8B-B14F-4D97-AF65-F5344CB8AC3E}">
        <p14:creationId xmlns:p14="http://schemas.microsoft.com/office/powerpoint/2010/main" val="2206236772"/>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4762500"/>
            <a:ext cx="2971800" cy="2095500"/>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1790700" y="1623179"/>
            <a:ext cx="9172575" cy="3477875"/>
          </a:xfrm>
          <a:prstGeom prst="rect">
            <a:avLst/>
          </a:prstGeom>
          <a:noFill/>
        </p:spPr>
        <p:txBody>
          <a:bodyPr wrap="square" rtlCol="0">
            <a:spAutoFit/>
          </a:bodyPr>
          <a:lstStyle/>
          <a:p>
            <a:pPr algn="just" rtl="1"/>
            <a:r>
              <a:rPr lang="ar-JO" sz="2000" dirty="0"/>
              <a:t>التسويق الأخضر أصبح موضوعًا حساسًا في عالم الأعمال والتجارة. تنشر العديد من الشركات رسائل تسويقية تدعي أن منتجاتها أو خدماتها صديقة للبيئة دون أن تكون لديها البنية التحتية أو الممارسات التي تدعم هذه الادعاءات. يمكن أن يؤدي هذا </a:t>
            </a:r>
            <a:r>
              <a:rPr lang="ar-EG" sz="2000" dirty="0"/>
              <a:t>إلى </a:t>
            </a:r>
            <a:r>
              <a:rPr lang="ar-JO" sz="2000" dirty="0"/>
              <a:t>فقدان ثقة العملاء وخسارة الشركة لمصداقيتها.</a:t>
            </a:r>
          </a:p>
          <a:p>
            <a:pPr algn="just" rtl="1"/>
            <a:endParaRPr lang="ar-JO" sz="2000" dirty="0"/>
          </a:p>
          <a:p>
            <a:pPr algn="just" rtl="1"/>
            <a:r>
              <a:rPr lang="ar-JO" sz="2000" dirty="0"/>
              <a:t>الحل هو أن تكون الشركات صادقة وشفافة في رسائلها التسويقية. يجب عليها أن تثبت تزامن أفعالها مع القيم التي تروج لها. على سبيل المثال، يجب على الشركات الاستثمار في البحث والتطوير لتطوير منتجات وعمليات صديقة للبيئة، وتوثيق جهودها بشكل مستمر للحفاظ على مصداقيتها.</a:t>
            </a:r>
          </a:p>
          <a:p>
            <a:pPr algn="just" rtl="1"/>
            <a:endParaRPr lang="ar-JO" sz="2000" dirty="0"/>
          </a:p>
          <a:p>
            <a:pPr algn="just" rtl="1"/>
            <a:r>
              <a:rPr lang="ar-JO" sz="2000" dirty="0"/>
              <a:t>بالإضافة إلى ذلك، يمكن للشركات توجيه جهودها التسويقية نحو تثقيف العملاء بشكل أفضل حول ممارساتها البيئية الحقيقية وتأثيرات منتجاتها على البيئة. من خلال التواصل بشكل صادق وفعّال، يمكن للشركات بناء علاقات قوية مع العملاء وتعزيز الثقة في علامتها التجارية ومنتجاتها الخضراء بشكل فعال.</a:t>
            </a:r>
            <a:endParaRPr lang="en-US" sz="2000" dirty="0"/>
          </a:p>
        </p:txBody>
      </p:sp>
      <p:sp>
        <p:nvSpPr>
          <p:cNvPr id="9" name="TextBox 8">
            <a:extLst>
              <a:ext uri="{FF2B5EF4-FFF2-40B4-BE49-F238E27FC236}">
                <a16:creationId xmlns:a16="http://schemas.microsoft.com/office/drawing/2014/main" id="{1B6869FE-8AAD-4BB0-AB00-4EE8F60DC5F6}"/>
              </a:ext>
            </a:extLst>
          </p:cNvPr>
          <p:cNvSpPr txBox="1"/>
          <p:nvPr/>
        </p:nvSpPr>
        <p:spPr>
          <a:xfrm>
            <a:off x="4067175" y="848458"/>
            <a:ext cx="4029075" cy="52322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ar-JO" sz="2800" b="1" dirty="0"/>
              <a:t>يولد الشكوك لدى العملاء</a:t>
            </a:r>
          </a:p>
        </p:txBody>
      </p:sp>
    </p:spTree>
    <p:extLst>
      <p:ext uri="{BB962C8B-B14F-4D97-AF65-F5344CB8AC3E}">
        <p14:creationId xmlns:p14="http://schemas.microsoft.com/office/powerpoint/2010/main" val="1131813230"/>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4762500"/>
            <a:ext cx="2971800" cy="2095500"/>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1638300" y="1621660"/>
            <a:ext cx="9172575" cy="3477875"/>
          </a:xfrm>
          <a:prstGeom prst="rect">
            <a:avLst/>
          </a:prstGeom>
          <a:noFill/>
        </p:spPr>
        <p:txBody>
          <a:bodyPr wrap="square" lIns="91440" tIns="45720" rIns="91440" bIns="45720" rtlCol="0" anchor="t">
            <a:spAutoFit/>
          </a:bodyPr>
          <a:lstStyle/>
          <a:p>
            <a:pPr algn="just" rtl="1"/>
            <a:r>
              <a:rPr lang="ar-JO" sz="2000" dirty="0"/>
              <a:t>التسويق الأخضر يمكن أن يكون تحديًا معنويًا وأحيانًا يثير اعتراضات البعض. فعلى الرغم من أن هناك العديد من الأشخاص الذين يؤيدون الجهود البيئية ويفضلون المنتجات والخدمات الخضراء، إلا أن هناك آخرين قد يعتبرونها مجرد وسيلة لزيادة الأرباح أو يميلون إلى عدم الاهتمام بالقضايا البيئية بشكل عام.</a:t>
            </a:r>
          </a:p>
          <a:p>
            <a:pPr algn="just" rtl="1"/>
            <a:endParaRPr lang="ar-JO" sz="2000" dirty="0"/>
          </a:p>
          <a:p>
            <a:pPr algn="just" rtl="1"/>
            <a:r>
              <a:rPr lang="ar-JO" sz="2000" dirty="0"/>
              <a:t>هذا الاختلاف في المفاهيم والمعتقدات يجعل من الصعب على الشركات تحديد الطريقة الصحيحة للتواصل مع جمهورها. قد يكون من المفيد للشركات تبني استراتيجيات تسويقية مرنة تستجيب لاختلافات الفهم والاهتمامات لدى العملاء. على سبيل المثال، يمكن أن تقوم الشركات بتوجيه جهودها التسويقية نحو التعليم والتوعية، بحيث يمكنها توضيح مزايا المنتجات الخضراء بشكل أفضل وتحفيز المزيد من الناس على اتخاذ قرارات شراء مستدامة.</a:t>
            </a:r>
          </a:p>
          <a:p>
            <a:pPr algn="just" rtl="1"/>
            <a:endParaRPr lang="ar-JO" sz="2000" dirty="0"/>
          </a:p>
          <a:p>
            <a:pPr algn="just" rtl="1"/>
            <a:r>
              <a:rPr lang="ar-JO" sz="2000" dirty="0">
                <a:cs typeface="Arial"/>
              </a:rPr>
              <a:t>المهم هو توفير المعلومات </a:t>
            </a:r>
            <a:r>
              <a:rPr lang="ar-JO" sz="2000" dirty="0">
                <a:solidFill>
                  <a:srgbClr val="000000"/>
                </a:solidFill>
                <a:cs typeface="Arial"/>
              </a:rPr>
              <a:t>الكاملة</a:t>
            </a:r>
            <a:r>
              <a:rPr lang="ar-JO" sz="2000" dirty="0">
                <a:solidFill>
                  <a:srgbClr val="FF0000"/>
                </a:solidFill>
                <a:cs typeface="Arial"/>
              </a:rPr>
              <a:t> </a:t>
            </a:r>
            <a:r>
              <a:rPr lang="ar-JO" sz="2000" dirty="0">
                <a:cs typeface="Arial"/>
              </a:rPr>
              <a:t>والشفافية للعملاء بشأن جهود الشركة البيئية والاجتماعية، والعمل على بناء علاقات ثقة معهم من خلال التواصل الصادق والمستمر.</a:t>
            </a:r>
            <a:endParaRPr lang="en-US" sz="2000" dirty="0">
              <a:cs typeface="Arial"/>
            </a:endParaRPr>
          </a:p>
        </p:txBody>
      </p:sp>
      <p:sp>
        <p:nvSpPr>
          <p:cNvPr id="9" name="TextBox 8">
            <a:extLst>
              <a:ext uri="{FF2B5EF4-FFF2-40B4-BE49-F238E27FC236}">
                <a16:creationId xmlns:a16="http://schemas.microsoft.com/office/drawing/2014/main" id="{F1EE4140-8EED-42F2-9053-1FCFF581A051}"/>
              </a:ext>
            </a:extLst>
          </p:cNvPr>
          <p:cNvSpPr txBox="1"/>
          <p:nvPr/>
        </p:nvSpPr>
        <p:spPr>
          <a:xfrm>
            <a:off x="3048000" y="965919"/>
            <a:ext cx="6096000" cy="52322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ar-JO" sz="2800" b="1" dirty="0"/>
              <a:t>يمكن أن يكون مكلفًا معنويًّا</a:t>
            </a:r>
          </a:p>
        </p:txBody>
      </p:sp>
    </p:spTree>
    <p:extLst>
      <p:ext uri="{BB962C8B-B14F-4D97-AF65-F5344CB8AC3E}">
        <p14:creationId xmlns:p14="http://schemas.microsoft.com/office/powerpoint/2010/main" val="2381859395"/>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4762500"/>
            <a:ext cx="2971800" cy="2095500"/>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2852381" y="1217681"/>
            <a:ext cx="7151427"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r" rtl="1"/>
            <a:r>
              <a:rPr lang="ar-JO" sz="2800" b="1" dirty="0"/>
              <a:t>التسويق الأخضر يمكن أن يحدث حملة تسويقية معقدة للغاية</a:t>
            </a:r>
            <a:endParaRPr lang="en-US" sz="2800" b="1" dirty="0"/>
          </a:p>
        </p:txBody>
      </p:sp>
      <p:sp>
        <p:nvSpPr>
          <p:cNvPr id="9" name="TextBox 8">
            <a:extLst>
              <a:ext uri="{FF2B5EF4-FFF2-40B4-BE49-F238E27FC236}">
                <a16:creationId xmlns:a16="http://schemas.microsoft.com/office/drawing/2014/main" id="{0C2EFE71-23C1-421A-90BA-618C3ED67ECE}"/>
              </a:ext>
            </a:extLst>
          </p:cNvPr>
          <p:cNvSpPr txBox="1"/>
          <p:nvPr/>
        </p:nvSpPr>
        <p:spPr>
          <a:xfrm>
            <a:off x="4133850" y="2055495"/>
            <a:ext cx="7124700" cy="4678204"/>
          </a:xfrm>
          <a:prstGeom prst="rect">
            <a:avLst/>
          </a:prstGeom>
          <a:noFill/>
        </p:spPr>
        <p:txBody>
          <a:bodyPr wrap="square">
            <a:spAutoFit/>
          </a:bodyPr>
          <a:lstStyle/>
          <a:p>
            <a:pPr algn="just" rtl="1"/>
            <a:r>
              <a:rPr lang="ar-JO" sz="2000" dirty="0"/>
              <a:t>فإن فهم وتقدير التأثير السلبي المحتمل لعلامتك التجارية على البيئة هو خطوة حاسمة في تحسين الممارسات والتوجهات البيئية. عندما يتم التعرف على هذا التأثير، يمكن للشركات اتخاذ الإجراءات اللازمة لتصحيح الأمور والتحول نحو الاستدامة.</a:t>
            </a:r>
          </a:p>
          <a:p>
            <a:pPr algn="just" rtl="1"/>
            <a:endParaRPr lang="ar-JO" sz="2000" dirty="0"/>
          </a:p>
          <a:p>
            <a:pPr algn="just" rtl="1"/>
            <a:r>
              <a:rPr lang="ar-JO" sz="2000" dirty="0"/>
              <a:t>من المهم أن يكون هناك التزام كامل بالتغيير نحو الاتجاه الإيجابي، وهذا يتطلب جهوداً مستمرة ومتواصلة. يمكن أن تشمل هذه الجهود تحسين عمليات الإنتاج لتقليل النفايات واستخدام الموارد بشكل أكثر فعالية، وتبني ممارسات عمل صديقة للبيئة في سلسلة الإمداد، وتوجيه جهود التسويق نحو تعزيز الوعي بالقضايا البيئية وتشجيع السلوكيات المستدامة للعملاء.</a:t>
            </a:r>
          </a:p>
          <a:p>
            <a:pPr algn="just" rtl="1"/>
            <a:endParaRPr lang="ar-JO" sz="2000" dirty="0"/>
          </a:p>
          <a:p>
            <a:pPr algn="just" rtl="1"/>
            <a:r>
              <a:rPr lang="ar-JO" sz="2000" dirty="0"/>
              <a:t>التزام الشركة بخدمة البيئة وتحسين الممارسات البيئية يعكس التحول نحو المسؤولية الاجتماعية والبيئية، ويمكن أن يكون له تأثير إيجابي على العالم بشكل عام. من خلال تحديد وتصحيح التأثير السلبي والعمل نحو الاستدامة، يمكن للشركات أن تلعب دورًا هامًا في حماية البيئة وتحسين جودة الحياة للأجيال الحالية والمستقبلية.</a:t>
            </a:r>
          </a:p>
          <a:p>
            <a:pPr algn="r" rtl="1"/>
            <a:endParaRPr lang="ar-JO" dirty="0"/>
          </a:p>
        </p:txBody>
      </p:sp>
    </p:spTree>
    <p:extLst>
      <p:ext uri="{BB962C8B-B14F-4D97-AF65-F5344CB8AC3E}">
        <p14:creationId xmlns:p14="http://schemas.microsoft.com/office/powerpoint/2010/main" val="2244467582"/>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5186148"/>
            <a:ext cx="2370989" cy="1671851"/>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2555875" y="848349"/>
            <a:ext cx="6727825" cy="523220"/>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algn="ctr" rtl="1"/>
            <a:r>
              <a:rPr lang="ar-JO" sz="2800" b="1" dirty="0"/>
              <a:t>التسويق الأخضر يمكن أن يخلق الكثير من الممانعة</a:t>
            </a:r>
          </a:p>
        </p:txBody>
      </p:sp>
      <p:sp>
        <p:nvSpPr>
          <p:cNvPr id="9" name="TextBox 8">
            <a:extLst>
              <a:ext uri="{FF2B5EF4-FFF2-40B4-BE49-F238E27FC236}">
                <a16:creationId xmlns:a16="http://schemas.microsoft.com/office/drawing/2014/main" id="{98CD6B1F-5CDB-4241-BE94-6EB3DD81BCA5}"/>
              </a:ext>
            </a:extLst>
          </p:cNvPr>
          <p:cNvSpPr txBox="1"/>
          <p:nvPr/>
        </p:nvSpPr>
        <p:spPr>
          <a:xfrm>
            <a:off x="2169994" y="1500287"/>
            <a:ext cx="9743554" cy="5324535"/>
          </a:xfrm>
          <a:prstGeom prst="rect">
            <a:avLst/>
          </a:prstGeom>
          <a:noFill/>
        </p:spPr>
        <p:txBody>
          <a:bodyPr wrap="square">
            <a:spAutoFit/>
          </a:bodyPr>
          <a:lstStyle/>
          <a:p>
            <a:pPr algn="just" rtl="1"/>
            <a:r>
              <a:rPr lang="ar-EG" sz="2000" dirty="0"/>
              <a:t>التغيير</a:t>
            </a:r>
            <a:r>
              <a:rPr lang="ar-EG" dirty="0"/>
              <a:t> </a:t>
            </a:r>
            <a:r>
              <a:rPr lang="ar-JO" sz="2000" dirty="0"/>
              <a:t>دائمًا مرفوض لدى البعض، وخاصة عندما يتعلق الأمر بتغيير العادات والروتين </a:t>
            </a:r>
            <a:r>
              <a:rPr lang="ar-EG" sz="2000" dirty="0"/>
              <a:t>الذي </a:t>
            </a:r>
            <a:r>
              <a:rPr lang="ar-JO" sz="2000" dirty="0"/>
              <a:t>اعتادوا عليه. عندما تحاول الشركات الترويج لمنتجات أو خدمات خضراء، قد يواجهون مقاومة من العملاء الذين يعتقدون أن التغيير سيؤدي إلى انقطاع عن الأشياء التي اعتادوا عليها.</a:t>
            </a:r>
          </a:p>
          <a:p>
            <a:pPr algn="just" rtl="1"/>
            <a:r>
              <a:rPr lang="ar-JO" sz="2000" dirty="0"/>
              <a:t>للتغلب على هذه الممانعة، يمكن للشركات اتباع بعض الاستراتيجيات. منها:</a:t>
            </a:r>
          </a:p>
          <a:p>
            <a:pPr marL="285750" indent="-285750" algn="just" rtl="1">
              <a:buFont typeface="Wingdings" panose="05000000000000000000" pitchFamily="2" charset="2"/>
              <a:buChar char="q"/>
            </a:pPr>
            <a:r>
              <a:rPr lang="ar-JO" sz="2000" dirty="0"/>
              <a:t>التوعية: يمكن للشركات توجيه جهودها لتوضيح فوائد المنتجات أو الخدمات الخضراء وكيف يمكن أن يكون لها تأثير إيجابي على العملاء والبيئة بشكل عام.</a:t>
            </a:r>
          </a:p>
          <a:p>
            <a:pPr algn="just" rtl="1"/>
            <a:endParaRPr lang="ar-JO" sz="2000" dirty="0"/>
          </a:p>
          <a:p>
            <a:pPr marL="285750" indent="-285750" algn="just" rtl="1">
              <a:buFont typeface="Wingdings" panose="05000000000000000000" pitchFamily="2" charset="2"/>
              <a:buChar char="q"/>
            </a:pPr>
            <a:r>
              <a:rPr lang="ar-JO" sz="2000" dirty="0"/>
              <a:t>التدريج: يمكن تقديم التغييرات بشكل تدريجي بدلاً من فجائي، مما يساعد العملاء على التكيف تدريجيًا مع التغيير.</a:t>
            </a:r>
          </a:p>
          <a:p>
            <a:pPr algn="just" rtl="1"/>
            <a:endParaRPr lang="ar-JO" sz="2000" dirty="0"/>
          </a:p>
          <a:p>
            <a:pPr marL="285750" indent="-285750" algn="just" rtl="1">
              <a:buFont typeface="Wingdings" panose="05000000000000000000" pitchFamily="2" charset="2"/>
              <a:buChar char="q"/>
            </a:pPr>
            <a:r>
              <a:rPr lang="ar-JO" sz="2000" dirty="0"/>
              <a:t>التواصل المستمر: يجب على الشركات البقاء على تواصل مستمر مع العملاء، والاستماع إلى مخاوفهم وملاحظاتهم، وتقديم الدعم والتوجيه للمساعدة في تخطي المخاوف والممانعة.</a:t>
            </a:r>
          </a:p>
          <a:p>
            <a:pPr algn="just" rtl="1"/>
            <a:endParaRPr lang="ar-JO" sz="2000" dirty="0"/>
          </a:p>
          <a:p>
            <a:pPr marL="285750" indent="-285750" algn="just" rtl="1">
              <a:buFont typeface="Wingdings" panose="05000000000000000000" pitchFamily="2" charset="2"/>
              <a:buChar char="q"/>
            </a:pPr>
            <a:r>
              <a:rPr lang="ar-JO" sz="2000" dirty="0"/>
              <a:t>تقديم حوافز: يمكن استخدام الحوافز والعروض الخاصة لتشجيع العملاء على تجربة المنتجات أو الخدمات الخضراء واكتشاف فوائدها.</a:t>
            </a:r>
          </a:p>
          <a:p>
            <a:pPr algn="just" rtl="1"/>
            <a:endParaRPr lang="ar-JO" sz="2000" dirty="0"/>
          </a:p>
          <a:p>
            <a:pPr algn="just" rtl="1"/>
            <a:r>
              <a:rPr lang="ar-JO" sz="2000" dirty="0"/>
              <a:t>من خلال اتباع هذه الاستراتيجيات، يمكن للشركات تقليل مقاومة العملاء وتشجيعهم على تبني المنتجات والخدمات الخضراء بشكل أكبر</a:t>
            </a:r>
            <a:r>
              <a:rPr lang="ar-JO" dirty="0"/>
              <a:t>.</a:t>
            </a:r>
            <a:endParaRPr lang="en-US" dirty="0"/>
          </a:p>
        </p:txBody>
      </p:sp>
    </p:spTree>
    <p:extLst>
      <p:ext uri="{BB962C8B-B14F-4D97-AF65-F5344CB8AC3E}">
        <p14:creationId xmlns:p14="http://schemas.microsoft.com/office/powerpoint/2010/main" val="3286034386"/>
      </p:ext>
    </p:extLst>
  </p:cSld>
  <p:clrMapOvr>
    <a:masterClrMapping/>
  </p:clrMapOvr>
  <p:transition spd="slow">
    <p:comb/>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4762500"/>
            <a:ext cx="2971800" cy="2095500"/>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2419350" y="1922531"/>
            <a:ext cx="9172575" cy="5786199"/>
          </a:xfrm>
          <a:prstGeom prst="rect">
            <a:avLst/>
          </a:prstGeom>
          <a:noFill/>
        </p:spPr>
        <p:txBody>
          <a:bodyPr wrap="square" rtlCol="0">
            <a:spAutoFit/>
          </a:bodyPr>
          <a:lstStyle/>
          <a:p>
            <a:pPr algn="just" rtl="1"/>
            <a:r>
              <a:rPr lang="ar-JO" sz="2000" dirty="0"/>
              <a:t>في عالم التسويق الأخضر، يجب أن تكون الشركات على استعداد للتطور والتغيير باستمرار لمواكبة التطورات والابتكارات في مجال الاستدامة البيئية. الأفكار والممارسات التي كانت مبتكرة ومتقدمة في السابق قد تصبح تقليدية اليوم، وقد لا تكون كافية لإظهار التزام حقيقي بالبيئة.</a:t>
            </a:r>
          </a:p>
          <a:p>
            <a:pPr algn="just" rtl="1"/>
            <a:endParaRPr lang="ar-JO" sz="2000" dirty="0"/>
          </a:p>
          <a:p>
            <a:pPr algn="just" rtl="1"/>
            <a:r>
              <a:rPr lang="ar-JO" sz="2000" dirty="0"/>
              <a:t>من المهم أن تتبنى الشركات أحدث التقنيات والممارسات الخضراء وتدمجها في استراتيجياتها التسويقية. على سبيل المثال، يمكن للشركات استخدام الطاقة المتجددة، مثل الطاقة الشمسية والرياح، في عملياتها، واستخدام مواد مستدامة وقابلة لإعادة التدوير في إنتاج منتجاتها، وتبني ممارسات أخرى متقدمة للحفاظ على البيئة.</a:t>
            </a:r>
          </a:p>
          <a:p>
            <a:pPr algn="just" rtl="1"/>
            <a:endParaRPr lang="ar-JO" sz="2000" dirty="0"/>
          </a:p>
          <a:p>
            <a:pPr algn="just" rtl="1"/>
            <a:r>
              <a:rPr lang="ar-JO" sz="2000" dirty="0"/>
              <a:t>بالإضافة إلى ذلك، يمكن للشركات التركيز على التوعية والتثقيف للعملاء حول القضايا البيئية وكيفية دعمها من خلال استخدام منتجات وخدمات خضراء. علاوة على ذلك، يمكنهم توجيه جهودهم نحو الابتكار في تصميم المنتجات والخدمات لتلبية احتياجات العملاء بشكل فعّال وفي نفس الوقت الحفاظ على البيئة.</a:t>
            </a:r>
          </a:p>
          <a:p>
            <a:pPr algn="just" rtl="1"/>
            <a:endParaRPr lang="ar-JO" sz="2000" dirty="0"/>
          </a:p>
          <a:p>
            <a:pPr algn="just" rtl="1"/>
            <a:r>
              <a:rPr lang="ar-JO" sz="2000" dirty="0"/>
              <a:t>باستمرارية التحديث والتطوير، يمكن للشركات الخضراء أن تظل في المقدمة وتظهر التزامها الحقيقي بالبيئة، وبالتالي تحقيق التأثير الإيجابي المطلوب على الكوكب والمجتمع.</a:t>
            </a:r>
          </a:p>
          <a:p>
            <a:pPr algn="r" rtl="1"/>
            <a:endParaRPr lang="ar-JO" dirty="0"/>
          </a:p>
          <a:p>
            <a:pPr algn="r" rtl="1"/>
            <a:endParaRPr lang="ar-JO" dirty="0"/>
          </a:p>
          <a:p>
            <a:pPr algn="r" rtl="1"/>
            <a:endParaRPr lang="ar-JO" dirty="0"/>
          </a:p>
          <a:p>
            <a:pPr algn="r" rtl="1"/>
            <a:endParaRPr lang="ar-JO" dirty="0"/>
          </a:p>
          <a:p>
            <a:pPr algn="r" rtl="1"/>
            <a:endParaRPr lang="ar-JO" dirty="0"/>
          </a:p>
        </p:txBody>
      </p:sp>
      <p:sp>
        <p:nvSpPr>
          <p:cNvPr id="9" name="TextBox 8">
            <a:extLst>
              <a:ext uri="{FF2B5EF4-FFF2-40B4-BE49-F238E27FC236}">
                <a16:creationId xmlns:a16="http://schemas.microsoft.com/office/drawing/2014/main" id="{29F705EC-83D3-4334-AF97-031472860821}"/>
              </a:ext>
            </a:extLst>
          </p:cNvPr>
          <p:cNvSpPr txBox="1"/>
          <p:nvPr/>
        </p:nvSpPr>
        <p:spPr>
          <a:xfrm>
            <a:off x="2971800" y="931688"/>
            <a:ext cx="5257800" cy="52322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ar-JO" sz="2800" b="1" dirty="0"/>
              <a:t>التسويق الأخضر صعب المواكبة</a:t>
            </a:r>
            <a:endParaRPr lang="en-US" sz="2800" b="1" dirty="0"/>
          </a:p>
        </p:txBody>
      </p:sp>
    </p:spTree>
    <p:extLst>
      <p:ext uri="{BB962C8B-B14F-4D97-AF65-F5344CB8AC3E}">
        <p14:creationId xmlns:p14="http://schemas.microsoft.com/office/powerpoint/2010/main" val="2705477729"/>
      </p:ext>
    </p:extLst>
  </p:cSld>
  <p:clrMapOvr>
    <a:masterClrMapping/>
  </p:clrMapOvr>
  <p:transition spd="slow">
    <p:comb/>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4762500"/>
            <a:ext cx="2971800" cy="2095500"/>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2" name="TextBox 1">
            <a:extLst>
              <a:ext uri="{FF2B5EF4-FFF2-40B4-BE49-F238E27FC236}">
                <a16:creationId xmlns:a16="http://schemas.microsoft.com/office/drawing/2014/main" id="{46E7A28F-EEFE-449C-A1FA-D2B7A862540A}"/>
              </a:ext>
            </a:extLst>
          </p:cNvPr>
          <p:cNvSpPr txBox="1"/>
          <p:nvPr/>
        </p:nvSpPr>
        <p:spPr>
          <a:xfrm>
            <a:off x="2400300" y="1932056"/>
            <a:ext cx="9172575" cy="4708981"/>
          </a:xfrm>
          <a:prstGeom prst="rect">
            <a:avLst/>
          </a:prstGeom>
          <a:noFill/>
        </p:spPr>
        <p:txBody>
          <a:bodyPr wrap="square" lIns="91440" tIns="45720" rIns="91440" bIns="45720" rtlCol="0" anchor="t">
            <a:spAutoFit/>
          </a:bodyPr>
          <a:lstStyle/>
          <a:p>
            <a:pPr algn="just" rtl="1"/>
            <a:r>
              <a:rPr lang="ar-JO" sz="2000" dirty="0"/>
              <a:t>مفهوم التسويق الأخضر لا يزال نسبيًا جديدًا ومتطورًا، وقد يكون التبني الكامل لهذا المفهوم تحديًا في البداية. قد تواجه الشركات مقاومة من بعض العملاء الذين قد لا يفهمون تمامًا أهمية الاستدامة البيئية أو يفضلون التمسك بالعادات والمنتجات التقليدية.</a:t>
            </a:r>
          </a:p>
          <a:p>
            <a:pPr algn="just" rtl="1"/>
            <a:endParaRPr lang="ar-JO" sz="2000" dirty="0"/>
          </a:p>
          <a:p>
            <a:pPr algn="just" rtl="1"/>
            <a:r>
              <a:rPr lang="ar-JO" sz="2000" dirty="0"/>
              <a:t>ومع ذلك، يمكن للشركات الاستفادة من التزامها بالآثار الاجتماعية والبيئية الإيجابية على المدى الطويل، حتى لو لم ترتبط هذه الجهود مباشرة بزيادة الأرباح في الوقت الحالي. فإذا كانت الشركة قادرة على بناء سمعتها وصورتها كشركة ملتزمة بالاستدامة، فقد تؤدي هذه الجهود في نهاية المطاف إلى زيادة الولاء للعملاء وزيادة القيمة العملية للشركة.</a:t>
            </a:r>
          </a:p>
          <a:p>
            <a:pPr algn="just" rtl="1"/>
            <a:endParaRPr lang="ar-JO" sz="2000" dirty="0"/>
          </a:p>
          <a:p>
            <a:pPr algn="just" rtl="1"/>
            <a:r>
              <a:rPr lang="ar-JO" sz="2000" dirty="0">
                <a:cs typeface="Arial"/>
              </a:rPr>
              <a:t>مع ذلك، فمن المهم أن تكون لدى الشركات خطة مالية مستدامة تدعم جهودها البيئية والاجتماعية. </a:t>
            </a:r>
            <a:r>
              <a:rPr lang="ar-EG" sz="2000" dirty="0">
                <a:cs typeface="Arial"/>
              </a:rPr>
              <a:t>و</a:t>
            </a:r>
            <a:r>
              <a:rPr lang="ar-JO" sz="2000" dirty="0">
                <a:cs typeface="Arial"/>
              </a:rPr>
              <a:t>يمكن للشركات البحث عن استثمارات أو تمويل مستدام يدعم أهدافها ، أو تكوين شراكات مع منظمات غير ربحية أو الاستفادة من برامج حكومية لتعزيز جهودها.</a:t>
            </a:r>
          </a:p>
          <a:p>
            <a:pPr algn="just" rtl="1"/>
            <a:endParaRPr lang="ar-JO" sz="2000" dirty="0"/>
          </a:p>
          <a:p>
            <a:pPr algn="just" rtl="1"/>
            <a:r>
              <a:rPr lang="ar-JO" sz="2000" dirty="0"/>
              <a:t>بالتالي، يمكن للشركات التي تتبنى التزامًا قويًا بالاستدامة البيئية والاجتماعية أن تحقق ليس فقط أثرًا إيجابيًا على الكوكب والمجتمع، ولكن أيضًا تحقيق نجاح مالي على المدى الطويل.</a:t>
            </a:r>
            <a:endParaRPr lang="en-US" sz="2000" dirty="0"/>
          </a:p>
        </p:txBody>
      </p:sp>
      <p:sp>
        <p:nvSpPr>
          <p:cNvPr id="9" name="TextBox 8">
            <a:extLst>
              <a:ext uri="{FF2B5EF4-FFF2-40B4-BE49-F238E27FC236}">
                <a16:creationId xmlns:a16="http://schemas.microsoft.com/office/drawing/2014/main" id="{45A42B99-80A5-4EA6-9143-6D516D71F3AB}"/>
              </a:ext>
            </a:extLst>
          </p:cNvPr>
          <p:cNvSpPr txBox="1"/>
          <p:nvPr/>
        </p:nvSpPr>
        <p:spPr>
          <a:xfrm>
            <a:off x="3957851" y="1002896"/>
            <a:ext cx="4776715" cy="52322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ar-JO" sz="2800" b="1" dirty="0"/>
              <a:t>التسويق الأخضر لا يزال مفهوم جديد</a:t>
            </a:r>
            <a:endParaRPr lang="en-US" sz="2800" b="1" dirty="0"/>
          </a:p>
        </p:txBody>
      </p:sp>
    </p:spTree>
    <p:extLst>
      <p:ext uri="{BB962C8B-B14F-4D97-AF65-F5344CB8AC3E}">
        <p14:creationId xmlns:p14="http://schemas.microsoft.com/office/powerpoint/2010/main" val="3914991332"/>
      </p:ext>
    </p:extLst>
  </p:cSld>
  <p:clrMapOvr>
    <a:masterClrMapping/>
  </p:clrMapOvr>
  <p:transition spd="slow">
    <p:comb/>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A687D4CF-2427-4936-8FC3-27620F71354A}"/>
              </a:ext>
            </a:extLst>
          </p:cNvPr>
          <p:cNvPicPr>
            <a:picLocks noChangeAspect="1"/>
          </p:cNvPicPr>
          <p:nvPr/>
        </p:nvPicPr>
        <p:blipFill>
          <a:blip r:embed="rId3"/>
          <a:stretch>
            <a:fillRect/>
          </a:stretch>
        </p:blipFill>
        <p:spPr>
          <a:xfrm>
            <a:off x="0" y="0"/>
            <a:ext cx="12192000" cy="6858000"/>
          </a:xfrm>
          <a:prstGeom prst="rect">
            <a:avLst/>
          </a:prstGeom>
        </p:spPr>
      </p:pic>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10" name="TextBox 9">
            <a:extLst>
              <a:ext uri="{FF2B5EF4-FFF2-40B4-BE49-F238E27FC236}">
                <a16:creationId xmlns:a16="http://schemas.microsoft.com/office/drawing/2014/main" id="{BFE536EA-DB54-422F-B44D-BC87803DB522}"/>
              </a:ext>
            </a:extLst>
          </p:cNvPr>
          <p:cNvSpPr txBox="1"/>
          <p:nvPr/>
        </p:nvSpPr>
        <p:spPr>
          <a:xfrm>
            <a:off x="409433" y="1955543"/>
            <a:ext cx="7400726" cy="52322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ctr"/>
            <a:r>
              <a:rPr lang="ar-JO" sz="2800" b="1" dirty="0"/>
              <a:t>العلاقة بين التسويق الأخضر وأخلاقيات التسويق والإعلان</a:t>
            </a:r>
            <a:endParaRPr lang="en-US" sz="2800" b="1" dirty="0"/>
          </a:p>
        </p:txBody>
      </p:sp>
    </p:spTree>
    <p:extLst>
      <p:ext uri="{BB962C8B-B14F-4D97-AF65-F5344CB8AC3E}">
        <p14:creationId xmlns:p14="http://schemas.microsoft.com/office/powerpoint/2010/main" val="682593711"/>
      </p:ext>
    </p:extLst>
  </p:cSld>
  <p:clrMapOvr>
    <a:masterClrMapping/>
  </p:clrMapOvr>
  <p:transition spd="slow">
    <p:comb/>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7" name="TextBox 6">
            <a:extLst>
              <a:ext uri="{FF2B5EF4-FFF2-40B4-BE49-F238E27FC236}">
                <a16:creationId xmlns:a16="http://schemas.microsoft.com/office/drawing/2014/main" id="{3AC643D1-F22D-4902-97DC-5B491C3EF26A}"/>
              </a:ext>
            </a:extLst>
          </p:cNvPr>
          <p:cNvSpPr txBox="1"/>
          <p:nvPr/>
        </p:nvSpPr>
        <p:spPr>
          <a:xfrm>
            <a:off x="3276600" y="984081"/>
            <a:ext cx="6096000" cy="4647426"/>
          </a:xfrm>
          <a:prstGeom prst="rect">
            <a:avLst/>
          </a:prstGeom>
          <a:noFill/>
        </p:spPr>
        <p:txBody>
          <a:bodyPr wrap="square" lIns="91440" tIns="45720" rIns="91440" bIns="45720" anchor="t">
            <a:spAutoFit/>
          </a:bodyPr>
          <a:lstStyle/>
          <a:p>
            <a:pPr algn="just" rtl="1"/>
            <a:r>
              <a:rPr lang="ar-JO" sz="2000" dirty="0"/>
              <a:t>العلاقة بين التسويق الأخضر وأخلاقيات التسويق والإعلان تتمحور حول الالتزام بالمبادئ الأخلاقية والمسؤولية الاجتماعية أثناء ترويج المنتجات والخدمات البيئية. إليك بعض النقاط التي توضح هذه العلاقة:</a:t>
            </a:r>
          </a:p>
          <a:p>
            <a:pPr algn="just" rtl="1"/>
            <a:endParaRPr lang="ar-JO" sz="2000" dirty="0"/>
          </a:p>
          <a:p>
            <a:pPr marL="285750" indent="-285750" algn="just" rtl="1">
              <a:buFont typeface="Wingdings" panose="05000000000000000000" pitchFamily="2" charset="2"/>
              <a:buChar char="q"/>
            </a:pPr>
            <a:r>
              <a:rPr lang="ar-JO" sz="2000" dirty="0">
                <a:cs typeface="Arial"/>
              </a:rPr>
              <a:t>الصدق والشفافية: يتطلب التسويق الأخضر أن تكون المعلومات التي يتم تقديمها صادقة وكاملة بشأن فوائد المنتجات البيئية وتأثيرها على البيئة. يجب تجنب الادعاءات المضللة أو التضليلية وتقديم المعلومات بطريقة شفافة وصادقة.</a:t>
            </a:r>
          </a:p>
          <a:p>
            <a:pPr algn="just" rtl="1"/>
            <a:endParaRPr lang="ar-JO" sz="2000" dirty="0"/>
          </a:p>
          <a:p>
            <a:pPr marL="285750" indent="-285750" algn="just" rtl="1">
              <a:buFont typeface="Wingdings" panose="05000000000000000000" pitchFamily="2" charset="2"/>
              <a:buChar char="q"/>
            </a:pPr>
            <a:r>
              <a:rPr lang="ar-JO" sz="2000" dirty="0"/>
              <a:t>التعليم والوعي: يتعين على الشركات توفير المعلومات اللازمة للعملاء لتعزيز الوعي بالقضايا البيئية وأهمية تبني المنتجات والخدمات الخضراء. يجب تقديم المعلومات بشكل موضوعي ومفيد دون التلاعب بالمشاعر أو الانطباعات الخاطئة.</a:t>
            </a:r>
          </a:p>
          <a:p>
            <a:pPr algn="r" rtl="1"/>
            <a:endParaRPr lang="ar-JO" dirty="0"/>
          </a:p>
          <a:p>
            <a:pPr algn="r" rtl="1"/>
            <a:endParaRPr lang="en-US" dirty="0"/>
          </a:p>
        </p:txBody>
      </p:sp>
      <p:pic>
        <p:nvPicPr>
          <p:cNvPr id="6" name="Picture 5">
            <a:extLst>
              <a:ext uri="{FF2B5EF4-FFF2-40B4-BE49-F238E27FC236}">
                <a16:creationId xmlns:a16="http://schemas.microsoft.com/office/drawing/2014/main" id="{A5458F73-3E55-45C2-B0B2-A55A491EAD90}"/>
              </a:ext>
            </a:extLst>
          </p:cNvPr>
          <p:cNvPicPr>
            <a:picLocks noChangeAspect="1"/>
          </p:cNvPicPr>
          <p:nvPr/>
        </p:nvPicPr>
        <p:blipFill>
          <a:blip r:embed="rId4"/>
          <a:stretch>
            <a:fillRect/>
          </a:stretch>
        </p:blipFill>
        <p:spPr>
          <a:xfrm>
            <a:off x="381001" y="4638675"/>
            <a:ext cx="10862428" cy="2219325"/>
          </a:xfrm>
          <a:prstGeom prst="rect">
            <a:avLst/>
          </a:prstGeom>
        </p:spPr>
      </p:pic>
    </p:spTree>
    <p:extLst>
      <p:ext uri="{BB962C8B-B14F-4D97-AF65-F5344CB8AC3E}">
        <p14:creationId xmlns:p14="http://schemas.microsoft.com/office/powerpoint/2010/main" val="3649954765"/>
      </p:ext>
    </p:extLst>
  </p:cSld>
  <p:clrMapOvr>
    <a:masterClrMapping/>
  </p:clrMapOvr>
  <p:transition spd="slow">
    <p:comb/>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6168C-42F2-6599-E570-0B784B86253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C72623C-4BC0-9C4C-523A-70F975C4DBA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107438E-A875-1131-3721-0EF2DE166BA5}"/>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0344FDB0-20FA-2076-1556-7EBE3189B57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50734" y="141338"/>
            <a:ext cx="2305141" cy="1076343"/>
          </a:xfrm>
          <a:prstGeom prst="rect">
            <a:avLst/>
          </a:prstGeom>
        </p:spPr>
      </p:pic>
      <p:sp>
        <p:nvSpPr>
          <p:cNvPr id="7" name="TextBox 6">
            <a:extLst>
              <a:ext uri="{FF2B5EF4-FFF2-40B4-BE49-F238E27FC236}">
                <a16:creationId xmlns:a16="http://schemas.microsoft.com/office/drawing/2014/main" id="{3AC643D1-F22D-4902-97DC-5B491C3EF26A}"/>
              </a:ext>
            </a:extLst>
          </p:cNvPr>
          <p:cNvSpPr txBox="1"/>
          <p:nvPr/>
        </p:nvSpPr>
        <p:spPr>
          <a:xfrm>
            <a:off x="682389" y="1100042"/>
            <a:ext cx="9909412" cy="3477875"/>
          </a:xfrm>
          <a:prstGeom prst="rect">
            <a:avLst/>
          </a:prstGeom>
          <a:noFill/>
        </p:spPr>
        <p:txBody>
          <a:bodyPr wrap="square">
            <a:spAutoFit/>
          </a:bodyPr>
          <a:lstStyle/>
          <a:p>
            <a:pPr marL="285750" indent="-285750" algn="just" rtl="1">
              <a:buFont typeface="Wingdings" panose="05000000000000000000" pitchFamily="2" charset="2"/>
              <a:buChar char="q"/>
            </a:pPr>
            <a:r>
              <a:rPr lang="ar-JO" sz="2000" dirty="0"/>
              <a:t>المسؤولية الاجتماعية: يجب أن تكون الشركات ملتزمة بالمسؤولية الاجتماعية والبيئية، ويجب أن تكون جهودها الإعلانية جزءًا من هذا الالتزام. يجب على الشركات تجنب استخدام التسويق الأخضر فقط لغرض الإعلان والترويج دون اتخاذ إجراءات فعلية لتحسين البيئة.</a:t>
            </a:r>
          </a:p>
          <a:p>
            <a:pPr marL="285750" indent="-285750" algn="just" rtl="1">
              <a:buFont typeface="Wingdings" panose="05000000000000000000" pitchFamily="2" charset="2"/>
              <a:buChar char="q"/>
            </a:pPr>
            <a:r>
              <a:rPr lang="ar-JO" sz="2000" dirty="0"/>
              <a:t>الابتكار والجودة: ينبغي على الشركات أن تستمر في الابتكار وتحسين جودة منتجاتها الخضراء، وضمان أنها تلبي احتياجات وتوقعات العملاء بشكل فعال.</a:t>
            </a:r>
          </a:p>
          <a:p>
            <a:pPr algn="just"/>
            <a:endParaRPr lang="ar-JO" sz="2000" dirty="0"/>
          </a:p>
          <a:p>
            <a:pPr marL="285750" indent="-285750" algn="just" rtl="1">
              <a:buFont typeface="Wingdings" panose="05000000000000000000" pitchFamily="2" charset="2"/>
              <a:buChar char="q"/>
            </a:pPr>
            <a:r>
              <a:rPr lang="ar-JO" sz="2000" dirty="0"/>
              <a:t>تحقيق التوازن: يجب أن تسعى الشركات إلى تحقيق التوازن بين أهداف الأرباح والأخلاقيات في عمليات التسويق والإعلان. يجب أن لا تتنازل الشركات عن مبادئ النزاهة والأخلاق في سبيل تحقيق المكاسب المالية.</a:t>
            </a:r>
          </a:p>
          <a:p>
            <a:pPr algn="just"/>
            <a:endParaRPr lang="ar-JO" sz="2000" dirty="0"/>
          </a:p>
          <a:p>
            <a:pPr marL="285750" indent="-285750" algn="just" rtl="1">
              <a:buFont typeface="Wingdings" panose="05000000000000000000" pitchFamily="2" charset="2"/>
              <a:buChar char="v"/>
            </a:pPr>
            <a:r>
              <a:rPr lang="ar-JO" sz="2000" dirty="0"/>
              <a:t>بشكل عام، يتعين على الشركات أن تتبنى مبادئ الأخلاقيات في كل جانب من جوانب عمليات التسويق والإعلان، بما في ذلك التسويق الأخضر، وذلك لضمان تقديم المعلومات بشكل صحيح وتعزيز الثقة والتواصل الفعّال مع العملاء</a:t>
            </a:r>
            <a:endParaRPr lang="en-US" sz="2000" dirty="0"/>
          </a:p>
        </p:txBody>
      </p:sp>
      <p:pic>
        <p:nvPicPr>
          <p:cNvPr id="2" name="Picture 1">
            <a:extLst>
              <a:ext uri="{FF2B5EF4-FFF2-40B4-BE49-F238E27FC236}">
                <a16:creationId xmlns:a16="http://schemas.microsoft.com/office/drawing/2014/main" id="{F78C4D5F-C34F-4F99-ABDB-E85CE39278EF}"/>
              </a:ext>
            </a:extLst>
          </p:cNvPr>
          <p:cNvPicPr>
            <a:picLocks noChangeAspect="1"/>
          </p:cNvPicPr>
          <p:nvPr/>
        </p:nvPicPr>
        <p:blipFill>
          <a:blip r:embed="rId4"/>
          <a:stretch>
            <a:fillRect/>
          </a:stretch>
        </p:blipFill>
        <p:spPr>
          <a:xfrm>
            <a:off x="1403304" y="4495800"/>
            <a:ext cx="8686800" cy="2475826"/>
          </a:xfrm>
          <a:prstGeom prst="rect">
            <a:avLst/>
          </a:prstGeom>
        </p:spPr>
      </p:pic>
    </p:spTree>
    <p:extLst>
      <p:ext uri="{BB962C8B-B14F-4D97-AF65-F5344CB8AC3E}">
        <p14:creationId xmlns:p14="http://schemas.microsoft.com/office/powerpoint/2010/main" val="3966408659"/>
      </p:ext>
    </p:extLst>
  </p:cSld>
  <p:clrMapOvr>
    <a:masterClrMapping/>
  </p:clrMapOvr>
  <p:transition spd="slow">
    <p:comb/>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AA0ED2-6819-0BCE-0EA0-3EBA1468977F}"/>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C945BE81-9F72-0C9D-35AF-5EC99D8DFC3D}"/>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60FB3A8-670F-23A7-6EDE-4D9752FDE682}"/>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8DC9F6CE-8D50-BA4B-07EE-E7D048530F6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2" name="Picture 1">
            <a:extLst>
              <a:ext uri="{FF2B5EF4-FFF2-40B4-BE49-F238E27FC236}">
                <a16:creationId xmlns:a16="http://schemas.microsoft.com/office/drawing/2014/main" id="{2A5CAD65-366A-53FF-F227-A9919CDEE8A8}"/>
              </a:ext>
            </a:extLst>
          </p:cNvPr>
          <p:cNvPicPr>
            <a:picLocks noChangeAspect="1"/>
          </p:cNvPicPr>
          <p:nvPr/>
        </p:nvPicPr>
        <p:blipFill>
          <a:blip r:embed="rId4"/>
          <a:stretch>
            <a:fillRect/>
          </a:stretch>
        </p:blipFill>
        <p:spPr>
          <a:xfrm>
            <a:off x="7354117" y="1155869"/>
            <a:ext cx="4848225" cy="5715000"/>
          </a:xfrm>
          <a:prstGeom prst="rect">
            <a:avLst/>
          </a:prstGeom>
        </p:spPr>
      </p:pic>
      <p:sp>
        <p:nvSpPr>
          <p:cNvPr id="4" name="TextBox 3">
            <a:extLst>
              <a:ext uri="{FF2B5EF4-FFF2-40B4-BE49-F238E27FC236}">
                <a16:creationId xmlns:a16="http://schemas.microsoft.com/office/drawing/2014/main" id="{EBF02F89-6397-BA2B-9519-0A28282AA59E}"/>
              </a:ext>
            </a:extLst>
          </p:cNvPr>
          <p:cNvSpPr txBox="1"/>
          <p:nvPr/>
        </p:nvSpPr>
        <p:spPr>
          <a:xfrm>
            <a:off x="903514" y="1611086"/>
            <a:ext cx="6270172" cy="800219"/>
          </a:xfrm>
          <a:prstGeom prst="rect">
            <a:avLst/>
          </a:prstGeom>
          <a:noFill/>
        </p:spPr>
        <p:txBody>
          <a:bodyPr wrap="square" rtlCol="0">
            <a:spAutoFit/>
          </a:bodyPr>
          <a:lstStyle/>
          <a:p>
            <a:pPr algn="r" rtl="1"/>
            <a:r>
              <a:rPr lang="ar-JO" sz="2800" b="1" dirty="0"/>
              <a:t>ملخص</a:t>
            </a:r>
          </a:p>
          <a:p>
            <a:pPr algn="r" rtl="1"/>
            <a:r>
              <a:rPr lang="ar-JO" dirty="0"/>
              <a:t> </a:t>
            </a:r>
            <a:endParaRPr lang="en-US" dirty="0"/>
          </a:p>
        </p:txBody>
      </p:sp>
      <p:pic>
        <p:nvPicPr>
          <p:cNvPr id="5" name="Picture 4">
            <a:extLst>
              <a:ext uri="{FF2B5EF4-FFF2-40B4-BE49-F238E27FC236}">
                <a16:creationId xmlns:a16="http://schemas.microsoft.com/office/drawing/2014/main" id="{58B2DDB9-720D-47D2-9926-4EED11512CD9}"/>
              </a:ext>
            </a:extLst>
          </p:cNvPr>
          <p:cNvPicPr>
            <a:picLocks noChangeAspect="1"/>
          </p:cNvPicPr>
          <p:nvPr/>
        </p:nvPicPr>
        <p:blipFill>
          <a:blip r:embed="rId5"/>
          <a:stretch>
            <a:fillRect/>
          </a:stretch>
        </p:blipFill>
        <p:spPr>
          <a:xfrm>
            <a:off x="1034482" y="2306814"/>
            <a:ext cx="6139204" cy="4279763"/>
          </a:xfrm>
          <a:prstGeom prst="rect">
            <a:avLst/>
          </a:prstGeom>
        </p:spPr>
      </p:pic>
    </p:spTree>
    <p:extLst>
      <p:ext uri="{BB962C8B-B14F-4D97-AF65-F5344CB8AC3E}">
        <p14:creationId xmlns:p14="http://schemas.microsoft.com/office/powerpoint/2010/main" val="3513533624"/>
      </p:ext>
    </p:extLst>
  </p:cSld>
  <p:clrMapOvr>
    <a:masterClrMapping/>
  </p:clrMapOvr>
  <p:transition spd="slow">
    <p:comb/>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94d26e34a1e5bbd4833c5df3fc15272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2d55269a033fd16b9cbe5fca74ebeda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A5E1BD7-FAC5-4BD1-9492-1469FC73A6B0}">
  <ds:schemaRefs>
    <ds:schemaRef ds:uri="http://schemas.microsoft.com/sharepoint/v3/contenttype/forms"/>
  </ds:schemaRefs>
</ds:datastoreItem>
</file>

<file path=customXml/itemProps2.xml><?xml version="1.0" encoding="utf-8"?>
<ds:datastoreItem xmlns:ds="http://schemas.openxmlformats.org/officeDocument/2006/customXml" ds:itemID="{A01379F7-7EB4-4FBE-B55F-1993CF79F1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4446</TotalTime>
  <Words>3881</Words>
  <Application>Microsoft Office PowerPoint</Application>
  <PresentationFormat>Widescreen</PresentationFormat>
  <Paragraphs>343</Paragraphs>
  <Slides>47</Slides>
  <Notes>34</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pc</cp:lastModifiedBy>
  <cp:revision>1371</cp:revision>
  <dcterms:created xsi:type="dcterms:W3CDTF">2023-04-29T09:08:23Z</dcterms:created>
  <dcterms:modified xsi:type="dcterms:W3CDTF">2024-03-15T21:33:19Z</dcterms:modified>
</cp:coreProperties>
</file>