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529" r:id="rId3"/>
    <p:sldId id="484" r:id="rId4"/>
    <p:sldId id="483" r:id="rId5"/>
    <p:sldId id="530" r:id="rId6"/>
    <p:sldId id="487" r:id="rId7"/>
    <p:sldId id="488" r:id="rId8"/>
    <p:sldId id="556" r:id="rId9"/>
    <p:sldId id="489" r:id="rId10"/>
    <p:sldId id="490" r:id="rId11"/>
    <p:sldId id="491" r:id="rId12"/>
    <p:sldId id="492" r:id="rId13"/>
    <p:sldId id="493" r:id="rId14"/>
    <p:sldId id="494" r:id="rId15"/>
    <p:sldId id="495" r:id="rId16"/>
    <p:sldId id="496" r:id="rId17"/>
    <p:sldId id="497" r:id="rId18"/>
    <p:sldId id="498" r:id="rId19"/>
    <p:sldId id="500" r:id="rId20"/>
    <p:sldId id="501" r:id="rId21"/>
    <p:sldId id="502" r:id="rId22"/>
    <p:sldId id="503" r:id="rId23"/>
    <p:sldId id="504" r:id="rId24"/>
    <p:sldId id="531" r:id="rId25"/>
    <p:sldId id="532" r:id="rId26"/>
    <p:sldId id="533" r:id="rId27"/>
    <p:sldId id="508" r:id="rId28"/>
    <p:sldId id="509" r:id="rId29"/>
    <p:sldId id="510" r:id="rId30"/>
    <p:sldId id="511" r:id="rId31"/>
    <p:sldId id="512" r:id="rId32"/>
    <p:sldId id="513" r:id="rId33"/>
    <p:sldId id="514" r:id="rId34"/>
    <p:sldId id="515" r:id="rId35"/>
    <p:sldId id="536" r:id="rId36"/>
    <p:sldId id="537" r:id="rId37"/>
    <p:sldId id="538" r:id="rId38"/>
    <p:sldId id="539" r:id="rId39"/>
    <p:sldId id="540" r:id="rId40"/>
    <p:sldId id="55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530"/>
            <p14:sldId id="487"/>
            <p14:sldId id="488"/>
            <p14:sldId id="556"/>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a:t>
            </a:r>
            <a:r>
              <a:rPr lang="en-US" sz="2800" b="1" dirty="0" smtClean="0">
                <a:latin typeface="Simplified Arabic" panose="02020603050405020304" pitchFamily="18" charset="-78"/>
                <a:cs typeface="Simplified Arabic" panose="02020603050405020304" pitchFamily="18" charset="-78"/>
              </a:rPr>
              <a:t>8</a:t>
            </a:r>
            <a:endParaRPr lang="en-US" sz="2800" b="1" dirty="0" smtClean="0">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4568105" y="3763613"/>
            <a:ext cx="7166695" cy="1077218"/>
          </a:xfrm>
          <a:prstGeom prst="rect">
            <a:avLst/>
          </a:prstGeom>
          <a:noFill/>
        </p:spPr>
        <p:txBody>
          <a:bodyPr wrap="square" rtlCol="0">
            <a:spAutoFit/>
          </a:bodyPr>
          <a:lstStyle/>
          <a:p>
            <a:r>
              <a:rPr lang="en-US" sz="3200" b="1" dirty="0" smtClean="0">
                <a:solidFill>
                  <a:srgbClr val="0070C0"/>
                </a:solidFill>
                <a:latin typeface="Tajawal Medium" panose="00000600000000000000" pitchFamily="2" charset="-78"/>
                <a:cs typeface="Tajawal Medium" panose="00000600000000000000" pitchFamily="2" charset="-78"/>
              </a:rPr>
              <a:t>MGM 506</a:t>
            </a:r>
          </a:p>
          <a:p>
            <a:r>
              <a:rPr lang="en-US" sz="3200" b="1" dirty="0">
                <a:solidFill>
                  <a:srgbClr val="0070C0"/>
                </a:solidFill>
              </a:rPr>
              <a:t>Organization of Multinational Operations</a:t>
            </a:r>
            <a:endParaRPr lang="en-US" sz="3200" b="1" dirty="0">
              <a:solidFill>
                <a:srgbClr val="0070C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317532" y="1705972"/>
            <a:ext cx="11010386"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Definition and Functions of Organizing The Organization of Multinational</a:t>
            </a:r>
          </a:p>
        </p:txBody>
      </p:sp>
      <p:sp>
        <p:nvSpPr>
          <p:cNvPr id="12" name="Rectangle 11"/>
          <p:cNvSpPr/>
          <p:nvPr/>
        </p:nvSpPr>
        <p:spPr>
          <a:xfrm>
            <a:off x="317532" y="2954137"/>
            <a:ext cx="6391878"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Factors Influencing the Structure of MNCs</a:t>
            </a:r>
          </a:p>
        </p:txBody>
      </p:sp>
      <p:sp>
        <p:nvSpPr>
          <p:cNvPr id="13" name="Rectangle 12"/>
          <p:cNvSpPr/>
          <p:nvPr/>
        </p:nvSpPr>
        <p:spPr>
          <a:xfrm>
            <a:off x="284989" y="4106962"/>
            <a:ext cx="8801862"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2800" b="1" dirty="0"/>
              <a:t>The Development of an International Corporate Structure</a:t>
            </a:r>
          </a:p>
        </p:txBody>
      </p:sp>
      <p:sp>
        <p:nvSpPr>
          <p:cNvPr id="14" name="Rectangle 13"/>
          <p:cNvSpPr/>
          <p:nvPr/>
        </p:nvSpPr>
        <p:spPr>
          <a:xfrm>
            <a:off x="317532" y="5366173"/>
            <a:ext cx="4684359" cy="523220"/>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2800" b="1" dirty="0"/>
              <a:t>Newer Forms of Organizations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 y="1082040"/>
            <a:ext cx="12192001" cy="5368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6"/>
            <a:ext cx="1404457" cy="1009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1043830"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995" y="1246679"/>
            <a:ext cx="12158005" cy="5262979"/>
          </a:xfrm>
          <a:prstGeom prst="rect">
            <a:avLst/>
          </a:prstGeom>
        </p:spPr>
        <p:txBody>
          <a:bodyPr wrap="square">
            <a:spAutoFit/>
          </a:bodyPr>
          <a:lstStyle/>
          <a:p>
            <a:pPr algn="just"/>
            <a:r>
              <a:rPr lang="en-US" sz="2800" b="1" dirty="0"/>
              <a:t>Collective endeavors, such as businesses, require a certain amount of order and organization, without which failure </a:t>
            </a:r>
            <a:r>
              <a:rPr lang="en-US" sz="2800" b="1" dirty="0" smtClean="0"/>
              <a:t>ensues. Organizational </a:t>
            </a:r>
            <a:r>
              <a:rPr lang="en-US" sz="2800" b="1" dirty="0"/>
              <a:t>goal achievement depends </a:t>
            </a:r>
            <a:r>
              <a:rPr lang="en-US" sz="2800" b="1" dirty="0" smtClean="0"/>
              <a:t>on:</a:t>
            </a:r>
          </a:p>
          <a:p>
            <a:pPr marL="457200" indent="-457200" algn="just">
              <a:buFont typeface="Arial" panose="020B0604020202020204" pitchFamily="34" charset="0"/>
              <a:buChar char="•"/>
            </a:pPr>
            <a:r>
              <a:rPr lang="en-US" sz="2800" b="1" dirty="0" smtClean="0"/>
              <a:t> The </a:t>
            </a:r>
            <a:r>
              <a:rPr lang="en-US" sz="2800" b="1" dirty="0"/>
              <a:t>effective combination of the contributions </a:t>
            </a:r>
            <a:r>
              <a:rPr lang="en-US" sz="2800" b="1" dirty="0" smtClean="0"/>
              <a:t>:</a:t>
            </a:r>
          </a:p>
          <a:p>
            <a:pPr marL="457200" indent="-457200" algn="just">
              <a:buFont typeface="Arial" panose="020B0604020202020204" pitchFamily="34" charset="0"/>
              <a:buChar char="•"/>
            </a:pPr>
            <a:r>
              <a:rPr lang="en-US" sz="2800" b="1" dirty="0" smtClean="0"/>
              <a:t> Work </a:t>
            </a:r>
            <a:r>
              <a:rPr lang="en-US" sz="2800" b="1" dirty="0"/>
              <a:t>output of </a:t>
            </a:r>
            <a:r>
              <a:rPr lang="en-US" sz="2800" b="1" dirty="0" smtClean="0"/>
              <a:t>individual </a:t>
            </a:r>
            <a:r>
              <a:rPr lang="en-US" sz="2800" b="1" dirty="0"/>
              <a:t>members</a:t>
            </a:r>
            <a:r>
              <a:rPr lang="en-US" sz="2800" b="1" dirty="0" smtClean="0"/>
              <a:t>.</a:t>
            </a:r>
          </a:p>
          <a:p>
            <a:pPr algn="just"/>
            <a:r>
              <a:rPr lang="en-US" sz="2800" b="1" dirty="0" smtClean="0"/>
              <a:t> </a:t>
            </a:r>
            <a:r>
              <a:rPr lang="en-US" sz="2800" b="1" dirty="0"/>
              <a:t>Because organizational activities are interdependent, complementary, and varied in type and timing, they require a certain degree of coordination and integration, which are facilitated through their operational </a:t>
            </a:r>
            <a:r>
              <a:rPr lang="en-US" sz="2800" b="1" dirty="0" smtClean="0"/>
              <a:t>proximity. </a:t>
            </a:r>
            <a:endParaRPr lang="en-US" sz="2800" b="1" dirty="0" smtClean="0"/>
          </a:p>
          <a:p>
            <a:pPr algn="just"/>
            <a:endParaRPr lang="en-US" sz="2800" b="1" dirty="0"/>
          </a:p>
          <a:p>
            <a:pPr algn="just"/>
            <a:r>
              <a:rPr lang="en-US" sz="2800" b="1" dirty="0" smtClean="0"/>
              <a:t>Operational </a:t>
            </a:r>
            <a:r>
              <a:rPr lang="en-US" sz="2800" b="1" dirty="0"/>
              <a:t>proximity means making allowances for the synchronization of activities in time and space</a:t>
            </a:r>
          </a:p>
          <a:p>
            <a:pPr algn="just"/>
            <a:endParaRPr lang="en-US" sz="2800" b="1" dirty="0"/>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673119" y="391635"/>
            <a:ext cx="8005731" cy="954107"/>
          </a:xfrm>
          <a:prstGeom prst="rect">
            <a:avLst/>
          </a:prstGeom>
        </p:spPr>
        <p:txBody>
          <a:bodyPr wrap="square">
            <a:spAutoFit/>
          </a:bodyPr>
          <a:lstStyle/>
          <a:p>
            <a:r>
              <a:rPr lang="en-US" sz="2800" b="1" dirty="0">
                <a:solidFill>
                  <a:srgbClr val="0070C0"/>
                </a:solidFill>
              </a:rPr>
              <a:t>Definition and Functions of Organizing </a:t>
            </a:r>
            <a:endParaRPr lang="en-US" sz="2800" b="1" dirty="0" smtClean="0">
              <a:solidFill>
                <a:srgbClr val="0070C0"/>
              </a:solidFill>
            </a:endParaRPr>
          </a:p>
          <a:p>
            <a:r>
              <a:rPr lang="en-US" sz="2800" b="1" dirty="0" smtClean="0">
                <a:solidFill>
                  <a:srgbClr val="0070C0"/>
                </a:solidFill>
              </a:rPr>
              <a:t>The </a:t>
            </a:r>
            <a:r>
              <a:rPr lang="en-US" sz="2800" b="1" dirty="0">
                <a:solidFill>
                  <a:srgbClr val="0070C0"/>
                </a:solidFill>
              </a:rPr>
              <a:t>Organization of Multinational</a:t>
            </a:r>
            <a:endParaRPr lang="en-US" sz="2800" b="1" dirty="0">
              <a:solidFill>
                <a:srgbClr val="0070C0"/>
              </a:solidFill>
            </a:endParaRPr>
          </a:p>
        </p:txBody>
      </p:sp>
      <p:sp>
        <p:nvSpPr>
          <p:cNvPr id="9" name="Rectangle 8"/>
          <p:cNvSpPr/>
          <p:nvPr/>
        </p:nvSpPr>
        <p:spPr>
          <a:xfrm>
            <a:off x="380551" y="1792634"/>
            <a:ext cx="11515725" cy="4031873"/>
          </a:xfrm>
          <a:prstGeom prst="rect">
            <a:avLst/>
          </a:prstGeom>
        </p:spPr>
        <p:txBody>
          <a:bodyPr wrap="square">
            <a:spAutoFit/>
          </a:bodyPr>
          <a:lstStyle/>
          <a:p>
            <a:pPr algn="just"/>
            <a:r>
              <a:rPr lang="en-US" sz="3200" b="1" dirty="0"/>
              <a:t>The organizing function involves designing a skeleton and structure that delineate the nature and extent of formal relationships among various internal components, including </a:t>
            </a:r>
            <a:r>
              <a:rPr lang="en-US" sz="3200" b="1" dirty="0">
                <a:solidFill>
                  <a:srgbClr val="FF0000"/>
                </a:solidFill>
              </a:rPr>
              <a:t>tasks, jobs, positions, and units of the organization</a:t>
            </a:r>
            <a:r>
              <a:rPr lang="en-US" sz="3200" b="1" dirty="0"/>
              <a:t>. It is the physical and nonphysical form the organization assumes in response to its internal requirements and external environment. It allows for the distribution of power and authority among the members and the establishment of communication lines between </a:t>
            </a:r>
            <a:r>
              <a:rPr lang="en-US" sz="3200" b="1" dirty="0" smtClean="0"/>
              <a:t>them.</a:t>
            </a:r>
            <a:endParaRPr lang="en-US" sz="3200" b="1" dirty="0"/>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142178"/>
            <a:ext cx="11877310" cy="5347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5"/>
            <a:ext cx="1404457" cy="104677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146365"/>
            <a:ext cx="96622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82" y="1307517"/>
            <a:ext cx="11658598" cy="5016758"/>
          </a:xfrm>
          <a:prstGeom prst="rect">
            <a:avLst/>
          </a:prstGeom>
        </p:spPr>
        <p:txBody>
          <a:bodyPr wrap="square">
            <a:spAutoFit/>
          </a:bodyPr>
          <a:lstStyle/>
          <a:p>
            <a:pPr algn="just"/>
            <a:r>
              <a:rPr lang="en-US" sz="3200" b="1" dirty="0"/>
              <a:t>The internal requirements of a firm are related </a:t>
            </a:r>
            <a:r>
              <a:rPr lang="en-US" sz="3200" b="1" dirty="0" smtClean="0"/>
              <a:t>to:</a:t>
            </a:r>
          </a:p>
          <a:p>
            <a:pPr marL="457200" indent="-457200" algn="just">
              <a:buFont typeface="Arial" panose="020B0604020202020204" pitchFamily="34" charset="0"/>
              <a:buChar char="•"/>
            </a:pPr>
            <a:r>
              <a:rPr lang="en-US" sz="3200" b="1" dirty="0" smtClean="0"/>
              <a:t>The </a:t>
            </a:r>
            <a:r>
              <a:rPr lang="en-US" sz="3200" b="1" dirty="0"/>
              <a:t>type of technology </a:t>
            </a:r>
            <a:r>
              <a:rPr lang="en-US" sz="3200" b="1" dirty="0" smtClean="0"/>
              <a:t>used.</a:t>
            </a:r>
          </a:p>
          <a:p>
            <a:pPr marL="457200" indent="-457200" algn="just">
              <a:buFont typeface="Arial" panose="020B0604020202020204" pitchFamily="34" charset="0"/>
              <a:buChar char="•"/>
            </a:pPr>
            <a:r>
              <a:rPr lang="en-US" sz="3200" b="1" dirty="0" smtClean="0"/>
              <a:t> The </a:t>
            </a:r>
            <a:r>
              <a:rPr lang="en-US" sz="3200" b="1" dirty="0"/>
              <a:t>nature of tasks </a:t>
            </a:r>
            <a:r>
              <a:rPr lang="en-US" sz="3200" b="1" dirty="0" smtClean="0"/>
              <a:t>performed. </a:t>
            </a:r>
          </a:p>
          <a:p>
            <a:pPr marL="457200" indent="-457200" algn="just">
              <a:buFont typeface="Arial" panose="020B0604020202020204" pitchFamily="34" charset="0"/>
              <a:buChar char="•"/>
            </a:pPr>
            <a:r>
              <a:rPr lang="en-US" sz="3200" b="1" dirty="0" smtClean="0"/>
              <a:t> The </a:t>
            </a:r>
            <a:r>
              <a:rPr lang="en-US" sz="3200" b="1" dirty="0"/>
              <a:t>type of strategy employed</a:t>
            </a:r>
            <a:r>
              <a:rPr lang="en-US" sz="3200" b="1" dirty="0" smtClean="0"/>
              <a:t>.</a:t>
            </a:r>
          </a:p>
          <a:p>
            <a:pPr algn="just"/>
            <a:r>
              <a:rPr lang="en-US" sz="3200" b="1" dirty="0" smtClean="0"/>
              <a:t> </a:t>
            </a:r>
            <a:r>
              <a:rPr lang="en-US" sz="3200" b="1" dirty="0"/>
              <a:t>The external </a:t>
            </a:r>
            <a:r>
              <a:rPr lang="en-US" sz="3200" b="1" dirty="0" smtClean="0"/>
              <a:t>environment </a:t>
            </a:r>
            <a:r>
              <a:rPr lang="en-US" sz="3200" b="1" dirty="0"/>
              <a:t>is the combination of outside constituencies and forces that are influential in determining the fate of the organization. Because firms have different internal requirements and external environments, they employ various structural </a:t>
            </a:r>
            <a:r>
              <a:rPr lang="en-US" sz="3200" b="1" dirty="0" smtClean="0"/>
              <a:t>configurations. </a:t>
            </a:r>
            <a:r>
              <a:rPr lang="en-US" sz="3200" b="1" dirty="0"/>
              <a:t>In other words, the structure of a firm is a tool for attainment of goals and a means to an end</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61685" y="1682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170" y="47242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91319" y="1720589"/>
            <a:ext cx="11029950" cy="4524315"/>
          </a:xfrm>
          <a:prstGeom prst="rect">
            <a:avLst/>
          </a:prstGeom>
        </p:spPr>
        <p:txBody>
          <a:bodyPr wrap="square">
            <a:spAutoFit/>
          </a:bodyPr>
          <a:lstStyle/>
          <a:p>
            <a:pPr algn="just"/>
            <a:r>
              <a:rPr lang="en-US" sz="3200" b="1" dirty="0"/>
              <a:t>The structure of the organization </a:t>
            </a:r>
            <a:r>
              <a:rPr lang="en-US" sz="3200" b="1" dirty="0" smtClean="0"/>
              <a:t>defines:</a:t>
            </a:r>
          </a:p>
          <a:p>
            <a:pPr algn="just"/>
            <a:endParaRPr lang="en-US" sz="3200" b="1" dirty="0" smtClean="0"/>
          </a:p>
          <a:p>
            <a:pPr marL="457200" indent="-457200" algn="just">
              <a:buFont typeface="Arial" panose="020B0604020202020204" pitchFamily="34" charset="0"/>
              <a:buChar char="•"/>
            </a:pPr>
            <a:r>
              <a:rPr lang="en-US" sz="3200" b="1" dirty="0" smtClean="0"/>
              <a:t> The </a:t>
            </a:r>
            <a:r>
              <a:rPr lang="en-US" sz="3200" b="1" dirty="0"/>
              <a:t>boundaries of the organizational components (</a:t>
            </a:r>
            <a:r>
              <a:rPr lang="en-US" sz="3200" b="1" dirty="0" smtClean="0"/>
              <a:t>units).</a:t>
            </a:r>
          </a:p>
          <a:p>
            <a:pPr marL="457200" indent="-457200" algn="just">
              <a:buFont typeface="Arial" panose="020B0604020202020204" pitchFamily="34" charset="0"/>
              <a:buChar char="•"/>
            </a:pPr>
            <a:r>
              <a:rPr lang="en-US" sz="3200" b="1" dirty="0" smtClean="0"/>
              <a:t> The </a:t>
            </a:r>
            <a:r>
              <a:rPr lang="en-US" sz="3200" b="1" dirty="0"/>
              <a:t>relationships among the various </a:t>
            </a:r>
            <a:r>
              <a:rPr lang="en-US" sz="3200" b="1" dirty="0" smtClean="0"/>
              <a:t>parts.</a:t>
            </a:r>
          </a:p>
          <a:p>
            <a:pPr marL="457200" indent="-457200" algn="just">
              <a:buFont typeface="Arial" panose="020B0604020202020204" pitchFamily="34" charset="0"/>
              <a:buChar char="•"/>
            </a:pPr>
            <a:r>
              <a:rPr lang="en-US" sz="3200" b="1" dirty="0" smtClean="0"/>
              <a:t> The </a:t>
            </a:r>
            <a:r>
              <a:rPr lang="en-US" sz="3200" b="1" dirty="0"/>
              <a:t>extent, limits, and location of authority and </a:t>
            </a:r>
            <a:r>
              <a:rPr lang="en-US" sz="3200" b="1" dirty="0" smtClean="0"/>
              <a:t>power.</a:t>
            </a:r>
          </a:p>
          <a:p>
            <a:pPr marL="457200" indent="-457200" algn="just">
              <a:buFont typeface="Arial" panose="020B0604020202020204" pitchFamily="34" charset="0"/>
              <a:buChar char="•"/>
            </a:pPr>
            <a:r>
              <a:rPr lang="en-US" sz="3200" b="1" dirty="0" smtClean="0"/>
              <a:t>The formal </a:t>
            </a:r>
            <a:r>
              <a:rPr lang="en-US" sz="3200" b="1" dirty="0"/>
              <a:t>communication patterns</a:t>
            </a:r>
            <a:r>
              <a:rPr lang="en-US" sz="3200" b="1" dirty="0" smtClean="0"/>
              <a:t>.</a:t>
            </a:r>
          </a:p>
          <a:p>
            <a:pPr algn="just"/>
            <a:endParaRPr lang="en-US" sz="3200" b="1" dirty="0"/>
          </a:p>
          <a:p>
            <a:pPr algn="just"/>
            <a:r>
              <a:rPr lang="en-US" sz="3200" b="1" dirty="0" smtClean="0"/>
              <a:t> </a:t>
            </a:r>
            <a:r>
              <a:rPr lang="en-US" sz="3200" b="1" dirty="0"/>
              <a:t>The architects of the organizational structure need to answer four basic questions about the </a:t>
            </a:r>
            <a:r>
              <a:rPr lang="en-US" sz="3200" b="1" dirty="0" smtClean="0"/>
              <a:t>firm</a:t>
            </a:r>
            <a:endParaRPr lang="en-US" sz="3200" b="1" dirty="0"/>
          </a:p>
        </p:txBody>
      </p:sp>
      <p:sp>
        <p:nvSpPr>
          <p:cNvPr id="2" name="Rectangle 1"/>
          <p:cNvSpPr/>
          <p:nvPr/>
        </p:nvSpPr>
        <p:spPr>
          <a:xfrm>
            <a:off x="3858334" y="564755"/>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15187" y="2054664"/>
            <a:ext cx="10394774" cy="3539430"/>
          </a:xfrm>
          <a:prstGeom prst="rect">
            <a:avLst/>
          </a:prstGeom>
        </p:spPr>
        <p:txBody>
          <a:bodyPr wrap="square">
            <a:spAutoFit/>
          </a:bodyPr>
          <a:lstStyle/>
          <a:p>
            <a:pPr marL="342900" indent="-342900" algn="just">
              <a:buAutoNum type="arabicPeriod"/>
            </a:pPr>
            <a:r>
              <a:rPr lang="en-US" sz="3200" b="1" dirty="0" smtClean="0"/>
              <a:t>What </a:t>
            </a:r>
            <a:r>
              <a:rPr lang="en-US" sz="3200" b="1" dirty="0"/>
              <a:t>should the units of organization be? </a:t>
            </a:r>
            <a:endParaRPr lang="en-US" sz="3200" b="1" dirty="0" smtClean="0"/>
          </a:p>
          <a:p>
            <a:pPr marL="342900" indent="-342900" algn="just">
              <a:buAutoNum type="arabicPeriod"/>
            </a:pPr>
            <a:r>
              <a:rPr lang="en-US" sz="3200" b="1" dirty="0" smtClean="0"/>
              <a:t> </a:t>
            </a:r>
            <a:r>
              <a:rPr lang="en-US" sz="3200" b="1" dirty="0"/>
              <a:t>Which components should be joined, and which should be kept apart? </a:t>
            </a:r>
            <a:endParaRPr lang="en-US" sz="3200" b="1" dirty="0" smtClean="0"/>
          </a:p>
          <a:p>
            <a:pPr marL="342900" indent="-342900" algn="just">
              <a:buAutoNum type="arabicPeriod"/>
            </a:pPr>
            <a:r>
              <a:rPr lang="en-US" sz="3200" b="1" dirty="0" smtClean="0"/>
              <a:t> </a:t>
            </a:r>
            <a:r>
              <a:rPr lang="en-US" sz="3200" b="1" dirty="0"/>
              <a:t>What size and shape pertain to the different components? </a:t>
            </a:r>
            <a:endParaRPr lang="en-US" sz="3200" b="1" dirty="0" smtClean="0"/>
          </a:p>
          <a:p>
            <a:pPr algn="just"/>
            <a:r>
              <a:rPr lang="en-US" sz="3200" b="1" dirty="0" smtClean="0"/>
              <a:t>4.What </a:t>
            </a:r>
            <a:r>
              <a:rPr lang="en-US" sz="3200" b="1" dirty="0"/>
              <a:t>is the appropriate placement of and relationship between the different units? </a:t>
            </a:r>
          </a:p>
        </p:txBody>
      </p:sp>
      <p:sp>
        <p:nvSpPr>
          <p:cNvPr id="2" name="Rectangle 1"/>
          <p:cNvSpPr/>
          <p:nvPr/>
        </p:nvSpPr>
        <p:spPr>
          <a:xfrm>
            <a:off x="3237218" y="437802"/>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365712"/>
            <a:ext cx="11694431" cy="4891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15187" y="59231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15187" y="1858784"/>
            <a:ext cx="10668000" cy="3970318"/>
          </a:xfrm>
          <a:prstGeom prst="rect">
            <a:avLst/>
          </a:prstGeom>
        </p:spPr>
        <p:txBody>
          <a:bodyPr wrap="square">
            <a:spAutoFit/>
          </a:bodyPr>
          <a:lstStyle/>
          <a:p>
            <a:pPr algn="just"/>
            <a:r>
              <a:rPr lang="en-US" sz="2800" b="1" dirty="0" smtClean="0"/>
              <a:t>The basic principle for organizing is to group activities that have similar characteristics and functions from the lowest levels of the firm and proceed upward.</a:t>
            </a:r>
          </a:p>
          <a:p>
            <a:pPr algn="just"/>
            <a:r>
              <a:rPr lang="en-US" sz="2800" b="1" dirty="0" smtClean="0"/>
              <a:t> In doing so, tasks are clustered into jobs, jobs are combined to form departments, and departments are put together to create business units.</a:t>
            </a:r>
          </a:p>
          <a:p>
            <a:pPr algn="just"/>
            <a:endParaRPr lang="en-US" sz="2800" b="1" dirty="0" smtClean="0"/>
          </a:p>
          <a:p>
            <a:pPr marL="342900" indent="-342900" algn="just">
              <a:buAutoNum type="arabicPeriod"/>
            </a:pPr>
            <a:r>
              <a:rPr lang="en-US" sz="2800" b="1" dirty="0" smtClean="0"/>
              <a:t>The clustering of activities just described is commonly referred to as departmentalization</a:t>
            </a:r>
            <a:endParaRPr lang="en-US" sz="2800" b="1" dirty="0"/>
          </a:p>
        </p:txBody>
      </p:sp>
      <p:sp>
        <p:nvSpPr>
          <p:cNvPr id="2" name="Rectangle 1"/>
          <p:cNvSpPr/>
          <p:nvPr/>
        </p:nvSpPr>
        <p:spPr>
          <a:xfrm>
            <a:off x="3237218" y="437802"/>
            <a:ext cx="5861348" cy="584775"/>
          </a:xfrm>
          <a:prstGeom prst="rect">
            <a:avLst/>
          </a:prstGeom>
        </p:spPr>
        <p:txBody>
          <a:bodyPr wrap="none">
            <a:spAutoFit/>
          </a:bodyPr>
          <a:lstStyle/>
          <a:p>
            <a:r>
              <a:rPr lang="en-US" sz="3200" b="1" dirty="0">
                <a:solidFill>
                  <a:srgbClr val="0070C0"/>
                </a:solidFill>
              </a:rPr>
              <a:t>The structure of the organization </a:t>
            </a:r>
            <a:endParaRPr lang="en-US" sz="3200" dirty="0">
              <a:solidFill>
                <a:srgbClr val="0070C0"/>
              </a:solidFill>
            </a:endParaRPr>
          </a:p>
        </p:txBody>
      </p:sp>
    </p:spTree>
    <p:extLst>
      <p:ext uri="{BB962C8B-B14F-4D97-AF65-F5344CB8AC3E}">
        <p14:creationId xmlns:p14="http://schemas.microsoft.com/office/powerpoint/2010/main" val="173445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100013" y="1164134"/>
            <a:ext cx="6468426" cy="5262979"/>
          </a:xfrm>
          <a:prstGeom prst="rect">
            <a:avLst/>
          </a:prstGeom>
        </p:spPr>
        <p:txBody>
          <a:bodyPr wrap="square">
            <a:spAutoFit/>
          </a:bodyPr>
          <a:lstStyle/>
          <a:p>
            <a:pPr algn="just"/>
            <a:r>
              <a:rPr lang="en-US" sz="2800" b="1" dirty="0"/>
              <a:t>There are six common bases for departmentalization or grouping of </a:t>
            </a:r>
            <a:r>
              <a:rPr lang="en-US" sz="2800" b="1" dirty="0" smtClean="0"/>
              <a:t>organizational </a:t>
            </a:r>
            <a:r>
              <a:rPr lang="en-US" sz="2800" b="1" dirty="0"/>
              <a:t>activities: </a:t>
            </a:r>
            <a:r>
              <a:rPr lang="en-US" sz="2800" b="1" dirty="0">
                <a:solidFill>
                  <a:srgbClr val="FF0000"/>
                </a:solidFill>
              </a:rPr>
              <a:t>knowledge and skill, work process and function, time (shifts in a factory), output (products), client, and place (geographic) </a:t>
            </a:r>
            <a:r>
              <a:rPr lang="en-US" sz="2800" b="1" dirty="0" smtClean="0">
                <a:solidFill>
                  <a:srgbClr val="FF0000"/>
                </a:solidFill>
              </a:rPr>
              <a:t>. </a:t>
            </a:r>
          </a:p>
          <a:p>
            <a:pPr algn="just"/>
            <a:endParaRPr lang="en-US" sz="2800" b="1" dirty="0"/>
          </a:p>
          <a:p>
            <a:pPr algn="just"/>
            <a:r>
              <a:rPr lang="en-US" sz="2800" b="1" dirty="0" smtClean="0"/>
              <a:t>Figure</a:t>
            </a:r>
            <a:r>
              <a:rPr lang="en-US" sz="2800" b="1" dirty="0"/>
              <a:t> 8.1 represents organizational structures resulting from two of the most commonly used types of departmentalization: functional and geographic</a:t>
            </a:r>
          </a:p>
        </p:txBody>
      </p:sp>
      <p:pic>
        <p:nvPicPr>
          <p:cNvPr id="9" name="Picture 8"/>
          <p:cNvPicPr>
            <a:picLocks noChangeAspect="1"/>
          </p:cNvPicPr>
          <p:nvPr/>
        </p:nvPicPr>
        <p:blipFill>
          <a:blip r:embed="rId3"/>
          <a:stretch>
            <a:fillRect/>
          </a:stretch>
        </p:blipFill>
        <p:spPr>
          <a:xfrm>
            <a:off x="6568439" y="1110182"/>
            <a:ext cx="5623561" cy="4881561"/>
          </a:xfrm>
          <a:prstGeom prst="rect">
            <a:avLst/>
          </a:prstGeom>
        </p:spPr>
      </p:pic>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8969" y="1771545"/>
            <a:ext cx="11479413" cy="4031873"/>
          </a:xfrm>
          <a:prstGeom prst="rect">
            <a:avLst/>
          </a:prstGeom>
        </p:spPr>
        <p:txBody>
          <a:bodyPr wrap="square">
            <a:spAutoFit/>
          </a:bodyPr>
          <a:lstStyle/>
          <a:p>
            <a:pPr algn="just"/>
            <a:r>
              <a:rPr lang="en-US" sz="3200" b="1" dirty="0" smtClean="0"/>
              <a:t>The </a:t>
            </a:r>
            <a:r>
              <a:rPr lang="en-US" sz="3200" b="1" dirty="0"/>
              <a:t>major external environmental forces that influence an MNC’s structure </a:t>
            </a:r>
            <a:r>
              <a:rPr lang="en-US" sz="3200" b="1" dirty="0" smtClean="0"/>
              <a:t>are:</a:t>
            </a:r>
          </a:p>
          <a:p>
            <a:pPr algn="just"/>
            <a:endParaRPr lang="en-US" sz="3200" b="1" dirty="0" smtClean="0"/>
          </a:p>
          <a:p>
            <a:pPr marL="457200" indent="-457200" algn="just">
              <a:buFont typeface="Arial" panose="020B0604020202020204" pitchFamily="34" charset="0"/>
              <a:buChar char="•"/>
            </a:pPr>
            <a:r>
              <a:rPr lang="en-US" sz="3200" b="1" dirty="0" smtClean="0"/>
              <a:t> Economic conditions</a:t>
            </a:r>
          </a:p>
          <a:p>
            <a:pPr marL="457200" indent="-457200" algn="just">
              <a:buFont typeface="Arial" panose="020B0604020202020204" pitchFamily="34" charset="0"/>
              <a:buChar char="•"/>
            </a:pPr>
            <a:r>
              <a:rPr lang="en-US" sz="3200" b="1" dirty="0" smtClean="0"/>
              <a:t> Host governments</a:t>
            </a:r>
          </a:p>
          <a:p>
            <a:pPr marL="457200" indent="-457200" algn="just">
              <a:buFont typeface="Arial" panose="020B0604020202020204" pitchFamily="34" charset="0"/>
              <a:buChar char="•"/>
            </a:pPr>
            <a:r>
              <a:rPr lang="en-US" sz="3200" b="1" dirty="0" smtClean="0"/>
              <a:t> Technological developments</a:t>
            </a:r>
          </a:p>
          <a:p>
            <a:pPr marL="457200" indent="-457200" algn="just">
              <a:buFont typeface="Arial" panose="020B0604020202020204" pitchFamily="34" charset="0"/>
              <a:buChar char="•"/>
            </a:pPr>
            <a:r>
              <a:rPr lang="en-US" sz="3200" b="1" dirty="0" smtClean="0"/>
              <a:t> Product-market characteristics</a:t>
            </a:r>
          </a:p>
          <a:p>
            <a:pPr marL="457200" indent="-457200" algn="just">
              <a:buFont typeface="Arial" panose="020B0604020202020204" pitchFamily="34" charset="0"/>
              <a:buChar char="•"/>
            </a:pPr>
            <a:r>
              <a:rPr lang="en-US" sz="3200" b="1" dirty="0" smtClean="0"/>
              <a:t>Information technology</a:t>
            </a:r>
            <a:endParaRPr lang="en-US" sz="3200" b="1" dirty="0"/>
          </a:p>
        </p:txBody>
      </p:sp>
      <p:sp>
        <p:nvSpPr>
          <p:cNvPr id="9" name="Rectangle 8"/>
          <p:cNvSpPr/>
          <p:nvPr/>
        </p:nvSpPr>
        <p:spPr>
          <a:xfrm>
            <a:off x="2463610" y="559570"/>
            <a:ext cx="7270132" cy="584775"/>
          </a:xfrm>
          <a:prstGeom prst="rect">
            <a:avLst/>
          </a:prstGeom>
        </p:spPr>
        <p:txBody>
          <a:bodyPr wrap="none">
            <a:spAutoFit/>
          </a:bodyPr>
          <a:lstStyle/>
          <a:p>
            <a:r>
              <a:rPr lang="en-US" sz="3200" b="1" dirty="0">
                <a:solidFill>
                  <a:srgbClr val="0070C0"/>
                </a:solidFill>
              </a:rPr>
              <a:t>Factors Influencing the Structure of MNCs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419" y="1370559"/>
            <a:ext cx="11862071" cy="5104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Economic Conditions Changes in economic conditions at home and abroad create opportunities for and threats to the operation of MNCs. </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604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78419" y="1370560"/>
            <a:ext cx="11758906" cy="5016758"/>
          </a:xfrm>
          <a:prstGeom prst="rect">
            <a:avLst/>
          </a:prstGeom>
        </p:spPr>
        <p:txBody>
          <a:bodyPr wrap="square">
            <a:spAutoFit/>
          </a:bodyPr>
          <a:lstStyle/>
          <a:p>
            <a:pPr marL="457200" indent="-457200" algn="just">
              <a:buFont typeface="Arial" panose="020B0604020202020204" pitchFamily="34" charset="0"/>
              <a:buChar char="•"/>
            </a:pPr>
            <a:r>
              <a:rPr lang="en-US" sz="3200" b="1" dirty="0"/>
              <a:t>Economic Conditions Changes in economic conditions at home and abroad create opportunities for and threats to the operation of MNCs. </a:t>
            </a:r>
          </a:p>
          <a:p>
            <a:pPr marL="457200" indent="-457200" algn="just">
              <a:buFont typeface="Arial" panose="020B0604020202020204" pitchFamily="34" charset="0"/>
              <a:buChar char="•"/>
            </a:pPr>
            <a:r>
              <a:rPr lang="en-US" sz="3200" b="1" dirty="0"/>
              <a:t>business operations. </a:t>
            </a:r>
          </a:p>
          <a:p>
            <a:pPr marL="457200" indent="-457200" algn="just">
              <a:buFont typeface="Arial" panose="020B0604020202020204" pitchFamily="34" charset="0"/>
              <a:buChar char="•"/>
            </a:pPr>
            <a:r>
              <a:rPr lang="en-US" sz="3200" b="1" dirty="0" smtClean="0"/>
              <a:t>Unemployment </a:t>
            </a:r>
            <a:r>
              <a:rPr lang="en-US" sz="3200" b="1" dirty="0"/>
              <a:t>and reduced purchasing power resulting from recessions and slower economic growth force adjustments in MNCs</a:t>
            </a:r>
            <a:r>
              <a:rPr lang="en-US" sz="3200" b="1" dirty="0" smtClean="0"/>
              <a:t>’</a:t>
            </a:r>
            <a:endParaRPr lang="en-US" sz="3200" b="1" dirty="0"/>
          </a:p>
          <a:p>
            <a:pPr marL="457200" indent="-457200" algn="just">
              <a:buFont typeface="Arial" panose="020B0604020202020204" pitchFamily="34" charset="0"/>
              <a:buChar char="•"/>
            </a:pPr>
            <a:r>
              <a:rPr lang="en-US" sz="3200" b="1" dirty="0" smtClean="0"/>
              <a:t>Reduced </a:t>
            </a:r>
            <a:r>
              <a:rPr lang="en-US" sz="3200" b="1" dirty="0"/>
              <a:t>market share and earnings in mature markets may prompt firms to diversify. Internationalization may partly be the consequence of home market saturation and maturity.</a:t>
            </a:r>
          </a:p>
        </p:txBody>
      </p:sp>
      <p:sp>
        <p:nvSpPr>
          <p:cNvPr id="2" name="Rectangle 1"/>
          <p:cNvSpPr/>
          <p:nvPr/>
        </p:nvSpPr>
        <p:spPr>
          <a:xfrm>
            <a:off x="4288674" y="599778"/>
            <a:ext cx="3830921" cy="584775"/>
          </a:xfrm>
          <a:prstGeom prst="rect">
            <a:avLst/>
          </a:prstGeom>
        </p:spPr>
        <p:txBody>
          <a:bodyPr wrap="none">
            <a:spAutoFit/>
          </a:bodyPr>
          <a:lstStyle/>
          <a:p>
            <a:r>
              <a:rPr lang="en-US" sz="3200" b="1" dirty="0">
                <a:solidFill>
                  <a:srgbClr val="0070C0"/>
                </a:solidFill>
              </a:rPr>
              <a:t>Economic Conditions </a:t>
            </a:r>
            <a:endParaRPr lang="en-US" sz="3200" dirty="0">
              <a:solidFill>
                <a:srgbClr val="0070C0"/>
              </a:solidFill>
            </a:endParaRP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652" y="1372514"/>
            <a:ext cx="11783966" cy="500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5751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05379" y="620434"/>
            <a:ext cx="5037598" cy="584775"/>
          </a:xfrm>
          <a:prstGeom prst="rect">
            <a:avLst/>
          </a:prstGeom>
        </p:spPr>
        <p:txBody>
          <a:bodyPr wrap="none">
            <a:spAutoFit/>
          </a:bodyPr>
          <a:lstStyle/>
          <a:p>
            <a:r>
              <a:rPr lang="en-US" sz="3200" b="1" dirty="0">
                <a:solidFill>
                  <a:srgbClr val="0070C0"/>
                </a:solidFill>
              </a:rPr>
              <a:t>Technological Developments</a:t>
            </a:r>
          </a:p>
        </p:txBody>
      </p:sp>
      <p:sp>
        <p:nvSpPr>
          <p:cNvPr id="9" name="Rectangle 8"/>
          <p:cNvSpPr/>
          <p:nvPr/>
        </p:nvSpPr>
        <p:spPr>
          <a:xfrm>
            <a:off x="818870" y="1651490"/>
            <a:ext cx="10763529" cy="4401205"/>
          </a:xfrm>
          <a:prstGeom prst="rect">
            <a:avLst/>
          </a:prstGeom>
        </p:spPr>
        <p:txBody>
          <a:bodyPr wrap="square">
            <a:spAutoFit/>
          </a:bodyPr>
          <a:lstStyle/>
          <a:p>
            <a:pPr algn="just"/>
            <a:r>
              <a:rPr lang="en-US" sz="2800" b="1" dirty="0" smtClean="0"/>
              <a:t>In </a:t>
            </a:r>
            <a:r>
              <a:rPr lang="en-US" sz="2800" b="1" dirty="0"/>
              <a:t>some </a:t>
            </a:r>
            <a:r>
              <a:rPr lang="en-US" sz="2800" b="1" dirty="0" smtClean="0"/>
              <a:t>industries:</a:t>
            </a:r>
          </a:p>
          <a:p>
            <a:pPr algn="just"/>
            <a:endParaRPr lang="en-US" sz="2800" b="1" dirty="0" smtClean="0"/>
          </a:p>
          <a:p>
            <a:pPr marL="457200" indent="-457200" algn="just">
              <a:buFont typeface="Arial" panose="020B0604020202020204" pitchFamily="34" charset="0"/>
              <a:buChar char="•"/>
            </a:pPr>
            <a:r>
              <a:rPr lang="en-US" sz="2800" b="1" dirty="0" smtClean="0"/>
              <a:t>The </a:t>
            </a:r>
            <a:r>
              <a:rPr lang="en-US" sz="2800" b="1" dirty="0"/>
              <a:t>high level of risk and huge investment required for developing new products are straining the financial capabilities of many </a:t>
            </a:r>
            <a:r>
              <a:rPr lang="en-US" sz="2800" b="1" dirty="0" smtClean="0"/>
              <a:t>MNCs</a:t>
            </a:r>
          </a:p>
          <a:p>
            <a:pPr algn="just"/>
            <a:endParaRPr lang="en-US" sz="2800" b="1" dirty="0"/>
          </a:p>
          <a:p>
            <a:pPr marL="457200" indent="-457200" algn="just">
              <a:buFont typeface="Arial" panose="020B0604020202020204" pitchFamily="34" charset="0"/>
              <a:buChar char="•"/>
            </a:pPr>
            <a:r>
              <a:rPr lang="en-US" sz="2800" b="1" dirty="0" smtClean="0"/>
              <a:t> Prompting international </a:t>
            </a:r>
            <a:r>
              <a:rPr lang="en-US" sz="2800" b="1" dirty="0"/>
              <a:t>joint ventures between competitors. </a:t>
            </a:r>
            <a:endParaRPr lang="en-US" sz="2800" b="1" dirty="0" smtClean="0"/>
          </a:p>
          <a:p>
            <a:pPr algn="just"/>
            <a:endParaRPr lang="en-US" sz="2800" b="1" dirty="0"/>
          </a:p>
          <a:p>
            <a:pPr algn="just"/>
            <a:r>
              <a:rPr lang="en-US" sz="2800" b="1" dirty="0" smtClean="0"/>
              <a:t>Also</a:t>
            </a:r>
            <a:r>
              <a:rPr lang="en-US" sz="2800" b="1" dirty="0"/>
              <a:t>, because of globalization, MNCs face the same competitors in many markets. Consequently, local advantages are quickly eroded by the immediate responses of international rivals. </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080" y="1478616"/>
            <a:ext cx="11621745" cy="4999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4922" y="373462"/>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93284" y="55528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857250" y="1938812"/>
            <a:ext cx="10858500" cy="3046988"/>
          </a:xfrm>
          <a:prstGeom prst="rect">
            <a:avLst/>
          </a:prstGeom>
        </p:spPr>
        <p:txBody>
          <a:bodyPr wrap="square">
            <a:spAutoFit/>
          </a:bodyPr>
          <a:lstStyle/>
          <a:p>
            <a:pPr algn="just"/>
            <a:r>
              <a:rPr lang="en-US" sz="3200" b="1" dirty="0"/>
              <a:t>The reality of competition between partners of international joint ventures and the need for fast response require a flexible structure and a closer integration of worldwide operations. </a:t>
            </a:r>
            <a:endParaRPr lang="en-US" sz="3200" b="1" dirty="0" smtClean="0"/>
          </a:p>
          <a:p>
            <a:pPr algn="just"/>
            <a:endParaRPr lang="en-US" sz="3200" b="1" dirty="0"/>
          </a:p>
          <a:p>
            <a:pPr algn="just"/>
            <a:r>
              <a:rPr lang="en-US" sz="3200" b="1" dirty="0" smtClean="0"/>
              <a:t>Technological </a:t>
            </a:r>
            <a:r>
              <a:rPr lang="en-US" sz="3200" b="1" dirty="0"/>
              <a:t>developments are considered to be the most important factor influencing structural changes in MNCs</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88704" y="521149"/>
            <a:ext cx="5454507" cy="584775"/>
          </a:xfrm>
          <a:prstGeom prst="rect">
            <a:avLst/>
          </a:prstGeom>
        </p:spPr>
        <p:txBody>
          <a:bodyPr wrap="none">
            <a:spAutoFit/>
          </a:bodyPr>
          <a:lstStyle/>
          <a:p>
            <a:r>
              <a:rPr lang="en-US" sz="3200" b="1" dirty="0" smtClean="0">
                <a:solidFill>
                  <a:srgbClr val="0070C0"/>
                </a:solidFill>
              </a:rPr>
              <a:t>Product-Market</a:t>
            </a:r>
            <a:r>
              <a:rPr lang="en-US" sz="3200" b="1" dirty="0">
                <a:solidFill>
                  <a:srgbClr val="0070C0"/>
                </a:solidFill>
              </a:rPr>
              <a:t> Characteristics</a:t>
            </a:r>
            <a:endParaRPr lang="en-US" sz="3200" dirty="0">
              <a:solidFill>
                <a:srgbClr val="0070C0"/>
              </a:solidFill>
            </a:endParaRPr>
          </a:p>
        </p:txBody>
      </p:sp>
      <p:sp>
        <p:nvSpPr>
          <p:cNvPr id="9" name="Rectangle 8"/>
          <p:cNvSpPr/>
          <p:nvPr/>
        </p:nvSpPr>
        <p:spPr>
          <a:xfrm>
            <a:off x="121919" y="1610200"/>
            <a:ext cx="11765281" cy="4524315"/>
          </a:xfrm>
          <a:prstGeom prst="rect">
            <a:avLst/>
          </a:prstGeom>
        </p:spPr>
        <p:txBody>
          <a:bodyPr wrap="square">
            <a:spAutoFit/>
          </a:bodyPr>
          <a:lstStyle/>
          <a:p>
            <a:pPr marL="457200" indent="-457200" algn="just">
              <a:buFont typeface="Arial" panose="020B0604020202020204" pitchFamily="34" charset="0"/>
              <a:buChar char="•"/>
            </a:pPr>
            <a:r>
              <a:rPr lang="en-US" sz="3200" b="1" dirty="0" smtClean="0"/>
              <a:t>Newly </a:t>
            </a:r>
            <a:r>
              <a:rPr lang="en-US" sz="3200" b="1" dirty="0"/>
              <a:t>industrialized countries such as South Korea and Taiwan have appeared on the international scene as competitors partly because of recent shifts in regional economic growth. The emergence of this </a:t>
            </a:r>
            <a:r>
              <a:rPr lang="en-US" sz="3200" b="1" dirty="0" smtClean="0"/>
              <a:t>new competition </a:t>
            </a:r>
            <a:r>
              <a:rPr lang="en-US" sz="3200" b="1" dirty="0"/>
              <a:t>has increased market uncertainty and instability</a:t>
            </a:r>
            <a:r>
              <a:rPr lang="en-US" sz="3200" b="1" dirty="0" smtClean="0"/>
              <a:t>.</a:t>
            </a:r>
            <a:endParaRPr lang="en-US" sz="3200" b="1" dirty="0" smtClean="0"/>
          </a:p>
          <a:p>
            <a:pPr marL="457200" indent="-457200" algn="just">
              <a:buFont typeface="Arial" panose="020B0604020202020204" pitchFamily="34" charset="0"/>
              <a:buChar char="•"/>
            </a:pPr>
            <a:r>
              <a:rPr lang="en-US" sz="3200" b="1" dirty="0" smtClean="0"/>
              <a:t> </a:t>
            </a:r>
            <a:r>
              <a:rPr lang="en-US" sz="3200" b="1" dirty="0"/>
              <a:t>Simultaneously, advances in manufacturing technologies, new product development, and </a:t>
            </a:r>
            <a:r>
              <a:rPr lang="en-US" sz="3200" b="1" dirty="0" smtClean="0"/>
              <a:t>marketing</a:t>
            </a:r>
            <a:r>
              <a:rPr lang="en-US" sz="3200" b="1" dirty="0"/>
              <a:t>, along with the convergence of consumer tastes and preferences for certain products, have created a global </a:t>
            </a:r>
            <a:r>
              <a:rPr lang="en-US" sz="3200" b="1" dirty="0" smtClean="0"/>
              <a:t>market</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0699"/>
            <a:ext cx="10812720" cy="485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42925" y="1359278"/>
            <a:ext cx="11258550" cy="5016758"/>
          </a:xfrm>
          <a:prstGeom prst="rect">
            <a:avLst/>
          </a:prstGeom>
        </p:spPr>
        <p:txBody>
          <a:bodyPr wrap="square">
            <a:spAutoFit/>
          </a:bodyPr>
          <a:lstStyle/>
          <a:p>
            <a:pPr algn="just"/>
            <a:r>
              <a:rPr lang="en-US" sz="3200" b="1" dirty="0"/>
              <a:t>Other product-market characteristics, such as </a:t>
            </a:r>
            <a:r>
              <a:rPr lang="en-US" sz="3200" b="1" dirty="0">
                <a:solidFill>
                  <a:srgbClr val="FF0000"/>
                </a:solidFill>
              </a:rPr>
              <a:t>diversity of product line and the nature of the competition</a:t>
            </a:r>
            <a:r>
              <a:rPr lang="en-US" sz="3200" b="1" dirty="0"/>
              <a:t>, affect the organizing efforts of </a:t>
            </a:r>
            <a:r>
              <a:rPr lang="en-US" sz="3200" b="1" dirty="0" err="1" smtClean="0"/>
              <a:t>MNCs,a</a:t>
            </a:r>
            <a:r>
              <a:rPr lang="en-US" sz="3200" b="1" dirty="0" smtClean="0"/>
              <a:t> </a:t>
            </a:r>
            <a:r>
              <a:rPr lang="en-US" sz="3200" b="1" dirty="0"/>
              <a:t>product division structure and a centralized decision-making process, for example, would serve well those firms that have a diverse product line and are competing with other MNCs in national markets. If competition in national markets is limited to local firms, granting more autonomy to the subsidiary would be appropriate. With competition limited to local firms, intimate knowledge of local conditions and a closer relationship with domestic businesses would be necessary.</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21" y="1345306"/>
            <a:ext cx="1170967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85496" y="476340"/>
            <a:ext cx="4665893" cy="584775"/>
          </a:xfrm>
          <a:prstGeom prst="rect">
            <a:avLst/>
          </a:prstGeom>
        </p:spPr>
        <p:txBody>
          <a:bodyPr wrap="none">
            <a:spAutoFit/>
          </a:bodyPr>
          <a:lstStyle/>
          <a:p>
            <a:r>
              <a:rPr lang="en-US" sz="3200" b="1" dirty="0">
                <a:solidFill>
                  <a:srgbClr val="0070C0"/>
                </a:solidFill>
              </a:rPr>
              <a:t>Host Government Policies </a:t>
            </a:r>
          </a:p>
        </p:txBody>
      </p:sp>
      <p:sp>
        <p:nvSpPr>
          <p:cNvPr id="9" name="Rectangle 8"/>
          <p:cNvSpPr/>
          <p:nvPr/>
        </p:nvSpPr>
        <p:spPr>
          <a:xfrm>
            <a:off x="457200" y="1726358"/>
            <a:ext cx="10915650" cy="4031873"/>
          </a:xfrm>
          <a:prstGeom prst="rect">
            <a:avLst/>
          </a:prstGeom>
        </p:spPr>
        <p:txBody>
          <a:bodyPr wrap="square">
            <a:spAutoFit/>
          </a:bodyPr>
          <a:lstStyle/>
          <a:p>
            <a:pPr algn="just"/>
            <a:r>
              <a:rPr lang="en-US" sz="3200" b="1" dirty="0" smtClean="0"/>
              <a:t>Are </a:t>
            </a:r>
            <a:r>
              <a:rPr lang="en-US" sz="3200" b="1" dirty="0"/>
              <a:t>influential factors shaping the strategies and, in turn, the structure of MNCs. Investment incentives offered by host governments stimulate FDI and the expansion of MNC operations. Many forms of trade and business requirements and restrictions influence the management of MNCs. Taxes and tariffs, the need for local content, local ownership, technology transfer, local employment, and minimum exports exert pressure on foreign subsidiaries.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874" y="23437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0915" y="466098"/>
            <a:ext cx="1034823"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85651" y="415015"/>
            <a:ext cx="3093667" cy="584775"/>
          </a:xfrm>
          <a:prstGeom prst="rect">
            <a:avLst/>
          </a:prstGeom>
        </p:spPr>
        <p:txBody>
          <a:bodyPr wrap="none">
            <a:spAutoFit/>
          </a:bodyPr>
          <a:lstStyle/>
          <a:p>
            <a:r>
              <a:rPr lang="en-US" sz="3200" b="1" dirty="0">
                <a:solidFill>
                  <a:srgbClr val="0070C0"/>
                </a:solidFill>
              </a:rPr>
              <a:t>Company Factors</a:t>
            </a:r>
          </a:p>
        </p:txBody>
      </p:sp>
      <p:sp>
        <p:nvSpPr>
          <p:cNvPr id="9" name="Rectangle 8"/>
          <p:cNvSpPr/>
          <p:nvPr/>
        </p:nvSpPr>
        <p:spPr>
          <a:xfrm>
            <a:off x="490537" y="1512438"/>
            <a:ext cx="11182350" cy="1569660"/>
          </a:xfrm>
          <a:prstGeom prst="rect">
            <a:avLst/>
          </a:prstGeom>
        </p:spPr>
        <p:txBody>
          <a:bodyPr wrap="square">
            <a:spAutoFit/>
          </a:bodyPr>
          <a:lstStyle/>
          <a:p>
            <a:pPr algn="just"/>
            <a:r>
              <a:rPr lang="en-US" sz="3200" b="1" dirty="0"/>
              <a:t>Major company factors include its </a:t>
            </a:r>
            <a:r>
              <a:rPr lang="en-US" sz="3200" b="1" dirty="0">
                <a:solidFill>
                  <a:srgbClr val="FF0000"/>
                </a:solidFill>
              </a:rPr>
              <a:t>history, top management philosophy, nationality, corporate strategy, and degree of internationalization</a:t>
            </a:r>
          </a:p>
        </p:txBody>
      </p:sp>
      <p:sp>
        <p:nvSpPr>
          <p:cNvPr id="11" name="Rectangle 10"/>
          <p:cNvSpPr/>
          <p:nvPr/>
        </p:nvSpPr>
        <p:spPr>
          <a:xfrm>
            <a:off x="490537" y="3082098"/>
            <a:ext cx="11499415" cy="3046988"/>
          </a:xfrm>
          <a:prstGeom prst="rect">
            <a:avLst/>
          </a:prstGeom>
        </p:spPr>
        <p:txBody>
          <a:bodyPr wrap="square">
            <a:spAutoFit/>
          </a:bodyPr>
          <a:lstStyle/>
          <a:p>
            <a:pPr algn="just"/>
            <a:r>
              <a:rPr lang="en-US" sz="3200" b="1" dirty="0"/>
              <a:t>Company History Firms in the early stages of internationalization have a few managers with experience and expertise in coping with a complex worldwide operation. As the firms continue to operate abroad and learn how to manage their worldwide businesses, decisions regarding the organizational structure will be affected by those years of experience in foreign markets.</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411615"/>
            <a:ext cx="11755391" cy="48810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18216" y="586515"/>
            <a:ext cx="5221494" cy="584775"/>
          </a:xfrm>
          <a:prstGeom prst="rect">
            <a:avLst/>
          </a:prstGeom>
        </p:spPr>
        <p:txBody>
          <a:bodyPr wrap="none">
            <a:spAutoFit/>
          </a:bodyPr>
          <a:lstStyle/>
          <a:p>
            <a:r>
              <a:rPr lang="en-US" sz="3200" b="1" dirty="0">
                <a:solidFill>
                  <a:srgbClr val="0070C0"/>
                </a:solidFill>
              </a:rPr>
              <a:t>Top Management Philosophy </a:t>
            </a:r>
            <a:endParaRPr lang="en-US" sz="3200" dirty="0">
              <a:solidFill>
                <a:srgbClr val="0070C0"/>
              </a:solidFill>
            </a:endParaRPr>
          </a:p>
        </p:txBody>
      </p:sp>
      <p:sp>
        <p:nvSpPr>
          <p:cNvPr id="9" name="Rectangle 8"/>
          <p:cNvSpPr/>
          <p:nvPr/>
        </p:nvSpPr>
        <p:spPr>
          <a:xfrm>
            <a:off x="534169" y="1553948"/>
            <a:ext cx="11144250" cy="4524315"/>
          </a:xfrm>
          <a:prstGeom prst="rect">
            <a:avLst/>
          </a:prstGeom>
        </p:spPr>
        <p:txBody>
          <a:bodyPr wrap="square">
            <a:spAutoFit/>
          </a:bodyPr>
          <a:lstStyle/>
          <a:p>
            <a:pPr algn="just"/>
            <a:r>
              <a:rPr lang="en-US" sz="3200" b="1" dirty="0" smtClean="0"/>
              <a:t>Top </a:t>
            </a:r>
            <a:r>
              <a:rPr lang="en-US" sz="3200" b="1" dirty="0"/>
              <a:t>management philosophy regarding the autonomy granted to subsidiaries is reflected in various control mechanisms that the headquarters employs</a:t>
            </a:r>
            <a:r>
              <a:rPr lang="en-US" sz="3200" b="1" dirty="0" smtClean="0"/>
              <a:t>.</a:t>
            </a:r>
          </a:p>
          <a:p>
            <a:pPr algn="just"/>
            <a:r>
              <a:rPr lang="en-US" sz="3200" b="1" dirty="0" smtClean="0"/>
              <a:t> </a:t>
            </a:r>
            <a:r>
              <a:rPr lang="en-US" sz="3200" b="1" dirty="0"/>
              <a:t>The organizational structure is a means for exercising headquarters control over subsidiaries. </a:t>
            </a:r>
          </a:p>
          <a:p>
            <a:pPr algn="just"/>
            <a:r>
              <a:rPr lang="en-US" sz="3200" b="1" dirty="0" smtClean="0"/>
              <a:t>A </a:t>
            </a:r>
            <a:r>
              <a:rPr lang="en-US" sz="3200" b="1" dirty="0"/>
              <a:t>loose federation of national subsidiaries under the general direction of headquarters, for example, is a sign of management belief that local executives are better qualified to run their own operations.</a:t>
            </a:r>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43793"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29515" y="555746"/>
            <a:ext cx="2078839" cy="584775"/>
          </a:xfrm>
          <a:prstGeom prst="rect">
            <a:avLst/>
          </a:prstGeom>
        </p:spPr>
        <p:txBody>
          <a:bodyPr wrap="none">
            <a:spAutoFit/>
          </a:bodyPr>
          <a:lstStyle/>
          <a:p>
            <a:r>
              <a:rPr lang="en-US" sz="3200" b="1" dirty="0">
                <a:solidFill>
                  <a:srgbClr val="0070C0"/>
                </a:solidFill>
              </a:rPr>
              <a:t>Nationality</a:t>
            </a:r>
            <a:endParaRPr lang="en-US" sz="3200" dirty="0">
              <a:solidFill>
                <a:srgbClr val="0070C0"/>
              </a:solidFill>
            </a:endParaRPr>
          </a:p>
        </p:txBody>
      </p:sp>
      <p:sp>
        <p:nvSpPr>
          <p:cNvPr id="9" name="Rectangle 8"/>
          <p:cNvSpPr/>
          <p:nvPr/>
        </p:nvSpPr>
        <p:spPr>
          <a:xfrm>
            <a:off x="471488" y="1783668"/>
            <a:ext cx="10944226" cy="4524315"/>
          </a:xfrm>
          <a:prstGeom prst="rect">
            <a:avLst/>
          </a:prstGeom>
        </p:spPr>
        <p:txBody>
          <a:bodyPr wrap="square">
            <a:spAutoFit/>
          </a:bodyPr>
          <a:lstStyle/>
          <a:p>
            <a:pPr algn="just"/>
            <a:r>
              <a:rPr lang="en-US" sz="3200" b="1" dirty="0" smtClean="0"/>
              <a:t>There </a:t>
            </a:r>
            <a:r>
              <a:rPr lang="en-US" sz="3200" b="1" dirty="0"/>
              <a:t>are differences among the organizational designs of American, Japanese, and European MNCs. European subsidiaries, for example, tend to have more autonomy than American subsidiaries. The type of control used also varies among the MNCs of different countries. US MNCs tend to exercise a higher level of </a:t>
            </a:r>
            <a:r>
              <a:rPr lang="en-US" sz="3200" b="1" dirty="0" smtClean="0"/>
              <a:t>output </a:t>
            </a:r>
            <a:r>
              <a:rPr lang="en-US" sz="3200" b="1" dirty="0"/>
              <a:t>control over their subsidiaries, while Europeans usually exert a higher level of behavioral control .</a:t>
            </a:r>
            <a:r>
              <a:rPr lang="en-US" sz="3200" b="1" dirty="0" smtClean="0"/>
              <a:t> </a:t>
            </a:r>
            <a:r>
              <a:rPr lang="en-US" sz="3200" b="1" dirty="0"/>
              <a:t>Corporate Culture Another factor that influences the choice of organizational structure is corporate culture</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36428" y="256623"/>
            <a:ext cx="7417814" cy="954107"/>
          </a:xfrm>
          <a:prstGeom prst="rect">
            <a:avLst/>
          </a:prstGeom>
        </p:spPr>
        <p:txBody>
          <a:bodyPr wrap="square">
            <a:spAutoFit/>
          </a:bodyPr>
          <a:lstStyle/>
          <a:p>
            <a:r>
              <a:rPr lang="en-US" sz="2800" b="1" dirty="0">
                <a:solidFill>
                  <a:srgbClr val="0070C0"/>
                </a:solidFill>
              </a:rPr>
              <a:t>The Development of an International Corporate Structure</a:t>
            </a:r>
          </a:p>
        </p:txBody>
      </p:sp>
      <p:sp>
        <p:nvSpPr>
          <p:cNvPr id="9" name="Rectangle 8"/>
          <p:cNvSpPr/>
          <p:nvPr/>
        </p:nvSpPr>
        <p:spPr>
          <a:xfrm>
            <a:off x="213360" y="1355547"/>
            <a:ext cx="11667465" cy="5016758"/>
          </a:xfrm>
          <a:prstGeom prst="rect">
            <a:avLst/>
          </a:prstGeom>
        </p:spPr>
        <p:txBody>
          <a:bodyPr wrap="square">
            <a:spAutoFit/>
          </a:bodyPr>
          <a:lstStyle/>
          <a:p>
            <a:pPr algn="just"/>
            <a:r>
              <a:rPr lang="en-US" sz="3200" b="1" dirty="0"/>
              <a:t>As a mechanism that facilitates progress toward goals, organizational structure evolves to accommodate the implementation of strategies. Firms follow different paths to international expansion, which assumes many different forms. The organizational structure of most international operations evolves to serve the growing needs of their diverse markets. Consequently, their choice of the structure depends on the type of strategy employed. The firm thus transforms from a domestically oriented one and passes through three phases—namely, </a:t>
            </a:r>
            <a:r>
              <a:rPr lang="en-US" sz="3200" b="1" dirty="0">
                <a:solidFill>
                  <a:srgbClr val="FF0000"/>
                </a:solidFill>
              </a:rPr>
              <a:t>international, multinational, and </a:t>
            </a:r>
            <a:r>
              <a:rPr lang="en-US" sz="3200" b="1" dirty="0" smtClean="0">
                <a:solidFill>
                  <a:srgbClr val="FF0000"/>
                </a:solidFill>
              </a:rPr>
              <a:t>global</a:t>
            </a:r>
            <a:endParaRPr lang="en-US" sz="3200" b="1" dirty="0">
              <a:solidFill>
                <a:srgbClr val="FF0000"/>
              </a:solidFill>
            </a:endParaRP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133984" y="586515"/>
            <a:ext cx="4559133" cy="584775"/>
          </a:xfrm>
          <a:prstGeom prst="rect">
            <a:avLst/>
          </a:prstGeom>
        </p:spPr>
        <p:txBody>
          <a:bodyPr wrap="none">
            <a:spAutoFit/>
          </a:bodyPr>
          <a:lstStyle/>
          <a:p>
            <a:r>
              <a:rPr lang="en-US" sz="3200" b="1" dirty="0">
                <a:solidFill>
                  <a:srgbClr val="0070C0"/>
                </a:solidFill>
              </a:rPr>
              <a:t>International Orientation </a:t>
            </a:r>
            <a:endParaRPr lang="en-US" sz="3200" dirty="0">
              <a:solidFill>
                <a:srgbClr val="0070C0"/>
              </a:solidFill>
            </a:endParaRPr>
          </a:p>
        </p:txBody>
      </p:sp>
      <p:sp>
        <p:nvSpPr>
          <p:cNvPr id="9" name="Rectangle 8"/>
          <p:cNvSpPr/>
          <p:nvPr/>
        </p:nvSpPr>
        <p:spPr>
          <a:xfrm>
            <a:off x="33286" y="1297184"/>
            <a:ext cx="11861365" cy="4832092"/>
          </a:xfrm>
          <a:prstGeom prst="rect">
            <a:avLst/>
          </a:prstGeom>
        </p:spPr>
        <p:txBody>
          <a:bodyPr wrap="square">
            <a:spAutoFit/>
          </a:bodyPr>
          <a:lstStyle/>
          <a:p>
            <a:pPr algn="just"/>
            <a:r>
              <a:rPr lang="en-US" sz="2800" b="1" dirty="0" smtClean="0"/>
              <a:t>In </a:t>
            </a:r>
            <a:r>
              <a:rPr lang="en-US" sz="2800" b="1" dirty="0"/>
              <a:t>the first phase</a:t>
            </a:r>
            <a:r>
              <a:rPr lang="en-US" sz="2800" b="1" dirty="0" smtClean="0"/>
              <a:t>,</a:t>
            </a:r>
          </a:p>
          <a:p>
            <a:pPr marL="457200" indent="-457200" algn="just">
              <a:buFont typeface="Arial" panose="020B0604020202020204" pitchFamily="34" charset="0"/>
              <a:buChar char="•"/>
            </a:pPr>
            <a:r>
              <a:rPr lang="en-US" sz="2800" b="1" dirty="0" smtClean="0"/>
              <a:t> Competition </a:t>
            </a:r>
            <a:r>
              <a:rPr lang="en-US" sz="2800" b="1" dirty="0"/>
              <a:t>is limited to a small number of companies located in developed countries. </a:t>
            </a:r>
            <a:endParaRPr lang="en-US" sz="2800" b="1" dirty="0" smtClean="0"/>
          </a:p>
          <a:p>
            <a:pPr marL="457200" indent="-457200" algn="just">
              <a:buFont typeface="Arial" panose="020B0604020202020204" pitchFamily="34" charset="0"/>
              <a:buChar char="•"/>
            </a:pPr>
            <a:r>
              <a:rPr lang="en-US" sz="2800" b="1" dirty="0" smtClean="0"/>
              <a:t>These </a:t>
            </a:r>
            <a:r>
              <a:rPr lang="en-US" sz="2800" b="1" dirty="0"/>
              <a:t>firms manufacture products with functions, features, and characteristics that are designed for the domestic market</a:t>
            </a:r>
            <a:r>
              <a:rPr lang="en-US" sz="2800" b="1" dirty="0" smtClean="0"/>
              <a:t>.</a:t>
            </a:r>
          </a:p>
          <a:p>
            <a:pPr marL="457200" indent="-457200" algn="just">
              <a:buFont typeface="Arial" panose="020B0604020202020204" pitchFamily="34" charset="0"/>
              <a:buChar char="•"/>
            </a:pPr>
            <a:r>
              <a:rPr lang="en-US" sz="2800" b="1" dirty="0" smtClean="0"/>
              <a:t> International </a:t>
            </a:r>
            <a:r>
              <a:rPr lang="en-US" sz="2800" b="1" dirty="0"/>
              <a:t>operation for these firms consists only of exports. Although exports may be an important source of revenue, they constitute only a small </a:t>
            </a:r>
            <a:r>
              <a:rPr lang="en-US" sz="2800" b="1" dirty="0" smtClean="0"/>
              <a:t>portion of </a:t>
            </a:r>
            <a:r>
              <a:rPr lang="en-US" sz="2800" b="1" dirty="0"/>
              <a:t>the total corporate earnings, so international operations are merely an appendage to their domestic </a:t>
            </a:r>
            <a:r>
              <a:rPr lang="en-US" sz="2800" b="1" dirty="0" smtClean="0"/>
              <a:t>business</a:t>
            </a:r>
          </a:p>
          <a:p>
            <a:pPr algn="just"/>
            <a:r>
              <a:rPr lang="en-US" sz="2800" b="1" dirty="0" smtClean="0"/>
              <a:t>. </a:t>
            </a:r>
            <a:r>
              <a:rPr lang="en-US" sz="2800" b="1" dirty="0"/>
              <a:t>At this stage, firms continue using the existing domestic structures, with some minor additions to accommodate business activities across national borders</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20" y="1068489"/>
            <a:ext cx="11956758" cy="5312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84957" y="73734"/>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9774"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9017" y="2045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60188" y="1117291"/>
            <a:ext cx="11718490" cy="5509200"/>
          </a:xfrm>
          <a:prstGeom prst="rect">
            <a:avLst/>
          </a:prstGeom>
        </p:spPr>
        <p:txBody>
          <a:bodyPr wrap="square">
            <a:spAutoFit/>
          </a:bodyPr>
          <a:lstStyle/>
          <a:p>
            <a:pPr algn="just"/>
            <a:r>
              <a:rPr lang="en-US" sz="3200" b="1" dirty="0" smtClean="0"/>
              <a:t>In </a:t>
            </a:r>
            <a:r>
              <a:rPr lang="en-US" sz="3200" b="1" dirty="0"/>
              <a:t>the growth stage</a:t>
            </a:r>
            <a:r>
              <a:rPr lang="en-US" sz="3200" b="1" dirty="0" smtClean="0"/>
              <a:t>,</a:t>
            </a:r>
          </a:p>
          <a:p>
            <a:pPr algn="just"/>
            <a:r>
              <a:rPr lang="en-US" sz="3200" b="1" dirty="0" smtClean="0"/>
              <a:t> </a:t>
            </a:r>
            <a:r>
              <a:rPr lang="en-US" sz="3200" b="1" dirty="0"/>
              <a:t>technology diffusion and price competition, particularly from domestic firms, force firms to establish manufacturing facilities in low-cost locations abroad. As increased foreign sales make up a larger share of corporate revenues, firms enter the second phase by changing the organizational structure to include the international division </a:t>
            </a:r>
            <a:r>
              <a:rPr lang="en-US" sz="3200" b="1" dirty="0" smtClean="0"/>
              <a:t>structure</a:t>
            </a:r>
            <a:endParaRPr lang="en-US" sz="3200" b="1" dirty="0"/>
          </a:p>
          <a:p>
            <a:pPr algn="just"/>
            <a:r>
              <a:rPr lang="en-US" sz="3200" b="1" dirty="0" smtClean="0">
                <a:solidFill>
                  <a:srgbClr val="FF0000"/>
                </a:solidFill>
              </a:rPr>
              <a:t>Global </a:t>
            </a:r>
            <a:r>
              <a:rPr lang="en-US" sz="3200" b="1" dirty="0">
                <a:solidFill>
                  <a:srgbClr val="FF0000"/>
                </a:solidFill>
              </a:rPr>
              <a:t>Orientation </a:t>
            </a:r>
            <a:endParaRPr lang="en-US" sz="3200" b="1" dirty="0" smtClean="0">
              <a:solidFill>
                <a:srgbClr val="FF0000"/>
              </a:solidFill>
            </a:endParaRPr>
          </a:p>
          <a:p>
            <a:pPr algn="just"/>
            <a:r>
              <a:rPr lang="en-US" sz="3200" b="1" dirty="0" smtClean="0"/>
              <a:t>In </a:t>
            </a:r>
            <a:r>
              <a:rPr lang="en-US" sz="3200" b="1" dirty="0"/>
              <a:t>Phase 3, most of the corporate revenues are generated from abroad. At this stage, MNCs organize their operations on a global basis</a:t>
            </a:r>
          </a:p>
        </p:txBody>
      </p:sp>
      <p:sp>
        <p:nvSpPr>
          <p:cNvPr id="9" name="Rectangle 8"/>
          <p:cNvSpPr/>
          <p:nvPr/>
        </p:nvSpPr>
        <p:spPr>
          <a:xfrm>
            <a:off x="3617687" y="620434"/>
            <a:ext cx="4667303" cy="584775"/>
          </a:xfrm>
          <a:prstGeom prst="rect">
            <a:avLst/>
          </a:prstGeom>
        </p:spPr>
        <p:txBody>
          <a:bodyPr wrap="none">
            <a:spAutoFit/>
          </a:bodyPr>
          <a:lstStyle/>
          <a:p>
            <a:r>
              <a:rPr lang="en-US" sz="3200" b="1" dirty="0">
                <a:solidFill>
                  <a:srgbClr val="0070C0"/>
                </a:solidFill>
              </a:rPr>
              <a:t>Multinational Orientation </a:t>
            </a:r>
            <a:endParaRPr lang="en-US" sz="3200" dirty="0">
              <a:solidFill>
                <a:srgbClr val="0070C0"/>
              </a:solidFill>
            </a:endParaRP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92457" y="1786366"/>
            <a:ext cx="6563534" cy="4031873"/>
          </a:xfrm>
          <a:prstGeom prst="rect">
            <a:avLst/>
          </a:prstGeom>
        </p:spPr>
        <p:txBody>
          <a:bodyPr wrap="square">
            <a:spAutoFit/>
          </a:bodyPr>
          <a:lstStyle/>
          <a:p>
            <a:pPr algn="just"/>
            <a:r>
              <a:rPr lang="en-US" sz="3200" b="1" dirty="0"/>
              <a:t>The international division corporate </a:t>
            </a:r>
            <a:r>
              <a:rPr lang="en-US" sz="3200" b="1" dirty="0" smtClean="0"/>
              <a:t>structure:</a:t>
            </a:r>
          </a:p>
          <a:p>
            <a:pPr algn="just"/>
            <a:r>
              <a:rPr lang="en-US" sz="3200" b="1" dirty="0" smtClean="0"/>
              <a:t> </a:t>
            </a:r>
            <a:r>
              <a:rPr lang="en-US" sz="3200" b="1" dirty="0"/>
              <a:t>is likely to be adopted by firms with a dominant domestic business, a narrow product line, limited geographic </a:t>
            </a:r>
            <a:r>
              <a:rPr lang="en-US" sz="3200" b="1" dirty="0" smtClean="0"/>
              <a:t>diversity, </a:t>
            </a:r>
            <a:r>
              <a:rPr lang="en-US" sz="3200" b="1" dirty="0"/>
              <a:t>and few managers with international business expertise and experience.</a:t>
            </a:r>
          </a:p>
        </p:txBody>
      </p:sp>
      <p:pic>
        <p:nvPicPr>
          <p:cNvPr id="9" name="Picture 8"/>
          <p:cNvPicPr>
            <a:picLocks noChangeAspect="1"/>
          </p:cNvPicPr>
          <p:nvPr/>
        </p:nvPicPr>
        <p:blipFill>
          <a:blip r:embed="rId3"/>
          <a:stretch>
            <a:fillRect/>
          </a:stretch>
        </p:blipFill>
        <p:spPr>
          <a:xfrm>
            <a:off x="6755991" y="1770155"/>
            <a:ext cx="5238750" cy="4201093"/>
          </a:xfrm>
          <a:prstGeom prst="rect">
            <a:avLst/>
          </a:prstGeom>
        </p:spPr>
      </p:pic>
      <p:sp>
        <p:nvSpPr>
          <p:cNvPr id="11" name="Rectangle 10"/>
          <p:cNvSpPr/>
          <p:nvPr/>
        </p:nvSpPr>
        <p:spPr>
          <a:xfrm>
            <a:off x="3235669" y="593554"/>
            <a:ext cx="4740208" cy="461665"/>
          </a:xfrm>
          <a:prstGeom prst="rect">
            <a:avLst/>
          </a:prstGeom>
        </p:spPr>
        <p:txBody>
          <a:bodyPr wrap="none">
            <a:spAutoFit/>
          </a:bodyPr>
          <a:lstStyle/>
          <a:p>
            <a:r>
              <a:rPr lang="en-US" sz="2400" b="1" dirty="0">
                <a:solidFill>
                  <a:srgbClr val="0070C0"/>
                </a:solidFill>
              </a:rPr>
              <a:t>The International Division Structure</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376176" y="1623961"/>
            <a:ext cx="11229975" cy="3539430"/>
          </a:xfrm>
          <a:prstGeom prst="rect">
            <a:avLst/>
          </a:prstGeom>
        </p:spPr>
        <p:txBody>
          <a:bodyPr wrap="square">
            <a:spAutoFit/>
          </a:bodyPr>
          <a:lstStyle/>
          <a:p>
            <a:pPr algn="just"/>
            <a:r>
              <a:rPr lang="en-US" sz="3200" b="1" dirty="0" smtClean="0">
                <a:solidFill>
                  <a:srgbClr val="FF0000"/>
                </a:solidFill>
              </a:rPr>
              <a:t>Advantage:</a:t>
            </a:r>
          </a:p>
          <a:p>
            <a:pPr algn="just"/>
            <a:endParaRPr lang="en-US" sz="3200" b="1" dirty="0">
              <a:solidFill>
                <a:srgbClr val="FF0000"/>
              </a:solidFill>
            </a:endParaRPr>
          </a:p>
          <a:p>
            <a:pPr algn="just"/>
            <a:r>
              <a:rPr lang="en-US" sz="3200" b="1" dirty="0" smtClean="0">
                <a:solidFill>
                  <a:srgbClr val="FF0000"/>
                </a:solidFill>
              </a:rPr>
              <a:t> </a:t>
            </a:r>
            <a:r>
              <a:rPr lang="en-US" sz="3200" b="1" dirty="0" smtClean="0"/>
              <a:t>The international </a:t>
            </a:r>
            <a:r>
              <a:rPr lang="en-US" sz="3200" b="1" dirty="0"/>
              <a:t>division structure provides a few benefits, including the adequate top management attention to foreign business, the concentration of international </a:t>
            </a:r>
            <a:r>
              <a:rPr lang="en-US" sz="3200" b="1" dirty="0" smtClean="0"/>
              <a:t>management </a:t>
            </a:r>
            <a:r>
              <a:rPr lang="en-US" sz="3200" b="1" dirty="0"/>
              <a:t>expertise at the headquarters, and the acquisition of capital and resources </a:t>
            </a:r>
            <a:r>
              <a:rPr lang="en-US" sz="3200" b="1" dirty="0" smtClean="0"/>
              <a:t>worldwide</a:t>
            </a:r>
            <a:endParaRPr lang="en-US" sz="3200" b="1" dirty="0"/>
          </a:p>
        </p:txBody>
      </p:sp>
      <p:sp>
        <p:nvSpPr>
          <p:cNvPr id="2" name="Rectangle 1"/>
          <p:cNvSpPr/>
          <p:nvPr/>
        </p:nvSpPr>
        <p:spPr>
          <a:xfrm>
            <a:off x="3132332" y="437802"/>
            <a:ext cx="6268704" cy="584775"/>
          </a:xfrm>
          <a:prstGeom prst="rect">
            <a:avLst/>
          </a:prstGeom>
        </p:spPr>
        <p:txBody>
          <a:bodyPr wrap="none">
            <a:spAutoFit/>
          </a:bodyPr>
          <a:lstStyle/>
          <a:p>
            <a:r>
              <a:rPr lang="en-US" sz="3200" b="1" dirty="0">
                <a:solidFill>
                  <a:srgbClr val="0070C0"/>
                </a:solidFill>
              </a:rPr>
              <a:t>The international division structure </a:t>
            </a:r>
            <a:endParaRPr lang="en-US" sz="3200" dirty="0">
              <a:solidFill>
                <a:srgbClr val="0070C0"/>
              </a:solidFill>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2887" y="1389560"/>
            <a:ext cx="11741103" cy="5011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Rectangle 7"/>
          <p:cNvSpPr/>
          <p:nvPr/>
        </p:nvSpPr>
        <p:spPr>
          <a:xfrm>
            <a:off x="242887" y="1503314"/>
            <a:ext cx="11637938" cy="4524315"/>
          </a:xfrm>
          <a:prstGeom prst="rect">
            <a:avLst/>
          </a:prstGeom>
        </p:spPr>
        <p:txBody>
          <a:bodyPr wrap="square">
            <a:spAutoFit/>
          </a:bodyPr>
          <a:lstStyle/>
          <a:p>
            <a:pPr algn="just"/>
            <a:r>
              <a:rPr lang="en-US" sz="3200" b="1" dirty="0" smtClean="0">
                <a:solidFill>
                  <a:srgbClr val="FF0000"/>
                </a:solidFill>
              </a:rPr>
              <a:t>Disadvantages: </a:t>
            </a:r>
          </a:p>
          <a:p>
            <a:pPr algn="just"/>
            <a:endParaRPr lang="en-US" sz="3200" b="1" dirty="0">
              <a:solidFill>
                <a:srgbClr val="FF0000"/>
              </a:solidFill>
            </a:endParaRPr>
          </a:p>
          <a:p>
            <a:pPr algn="just"/>
            <a:r>
              <a:rPr lang="en-US" sz="3200" b="1" dirty="0" smtClean="0"/>
              <a:t>The </a:t>
            </a:r>
            <a:r>
              <a:rPr lang="en-US" sz="3200" b="1" dirty="0"/>
              <a:t>international division structure has some </a:t>
            </a:r>
            <a:r>
              <a:rPr lang="en-US" sz="3200" b="1" dirty="0" smtClean="0"/>
              <a:t>drawbacks</a:t>
            </a:r>
            <a:r>
              <a:rPr lang="en-US" sz="3200" b="1" dirty="0" smtClean="0"/>
              <a:t>.</a:t>
            </a:r>
          </a:p>
          <a:p>
            <a:pPr marL="457200" indent="-457200" algn="just">
              <a:buFont typeface="Arial" panose="020B0604020202020204" pitchFamily="34" charset="0"/>
              <a:buChar char="•"/>
            </a:pPr>
            <a:r>
              <a:rPr lang="en-US" sz="3200" b="1" dirty="0" smtClean="0"/>
              <a:t> </a:t>
            </a:r>
            <a:r>
              <a:rPr lang="en-US" sz="3200" b="1" dirty="0"/>
              <a:t>There is an inherent conflict between the goals of the domestic and international divisions. Almost always, products that are sold abroad are those produced for the domestic market</a:t>
            </a:r>
            <a:r>
              <a:rPr lang="en-US" sz="3200" b="1" dirty="0" smtClean="0"/>
              <a:t>.</a:t>
            </a:r>
            <a:endParaRPr lang="en-US" sz="3200" b="1" dirty="0"/>
          </a:p>
          <a:p>
            <a:pPr marL="457200" indent="-457200" algn="just">
              <a:buFont typeface="Arial" panose="020B0604020202020204" pitchFamily="34" charset="0"/>
              <a:buChar char="•"/>
            </a:pPr>
            <a:r>
              <a:rPr lang="en-US" sz="3200" b="1" dirty="0" smtClean="0"/>
              <a:t> </a:t>
            </a:r>
            <a:r>
              <a:rPr lang="en-US" sz="3200" b="1" dirty="0"/>
              <a:t>The international division does not have its own R&amp;D and engineering staff. Therefore, it cannot cater to the special needs of its foreign customers</a:t>
            </a:r>
          </a:p>
        </p:txBody>
      </p:sp>
      <p:sp>
        <p:nvSpPr>
          <p:cNvPr id="2" name="Rectangle 1"/>
          <p:cNvSpPr/>
          <p:nvPr/>
        </p:nvSpPr>
        <p:spPr>
          <a:xfrm>
            <a:off x="3688151" y="753161"/>
            <a:ext cx="5513176" cy="523220"/>
          </a:xfrm>
          <a:prstGeom prst="rect">
            <a:avLst/>
          </a:prstGeom>
        </p:spPr>
        <p:txBody>
          <a:bodyPr wrap="none">
            <a:spAutoFit/>
          </a:bodyPr>
          <a:lstStyle/>
          <a:p>
            <a:r>
              <a:rPr lang="en-US" sz="2800" b="1" dirty="0">
                <a:solidFill>
                  <a:srgbClr val="0070C0"/>
                </a:solidFill>
              </a:rPr>
              <a:t>The international division structure </a:t>
            </a:r>
            <a:endParaRPr lang="en-US" sz="2800" dirty="0">
              <a:solidFill>
                <a:srgbClr val="0070C0"/>
              </a:solidFill>
            </a:endParaRP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169192"/>
            <a:ext cx="11846831" cy="5292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8629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0" y="1400175"/>
            <a:ext cx="8229599" cy="1384995"/>
          </a:xfrm>
          <a:prstGeom prst="rect">
            <a:avLst/>
          </a:prstGeom>
        </p:spPr>
        <p:txBody>
          <a:bodyPr wrap="square">
            <a:spAutoFit/>
          </a:bodyPr>
          <a:lstStyle/>
          <a:p>
            <a:pPr algn="just"/>
            <a:r>
              <a:rPr lang="en-US" sz="2800" b="1" dirty="0" smtClean="0"/>
              <a:t>Divides </a:t>
            </a:r>
            <a:r>
              <a:rPr lang="en-US" sz="2800" b="1" dirty="0"/>
              <a:t>worldwide operations into regional divisions. The responsibility for managing each geographic area goes to a </a:t>
            </a:r>
            <a:r>
              <a:rPr lang="en-US" sz="2800" b="1" dirty="0" smtClean="0"/>
              <a:t>senior level </a:t>
            </a:r>
            <a:r>
              <a:rPr lang="en-US" sz="2800" b="1" dirty="0"/>
              <a:t>executive</a:t>
            </a:r>
          </a:p>
        </p:txBody>
      </p:sp>
      <p:sp>
        <p:nvSpPr>
          <p:cNvPr id="9" name="Rectangle 8"/>
          <p:cNvSpPr/>
          <p:nvPr/>
        </p:nvSpPr>
        <p:spPr>
          <a:xfrm>
            <a:off x="137158" y="2638306"/>
            <a:ext cx="7731962" cy="3970318"/>
          </a:xfrm>
          <a:prstGeom prst="rect">
            <a:avLst/>
          </a:prstGeom>
        </p:spPr>
        <p:txBody>
          <a:bodyPr wrap="square">
            <a:spAutoFit/>
          </a:bodyPr>
          <a:lstStyle/>
          <a:p>
            <a:pPr algn="just"/>
            <a:r>
              <a:rPr lang="en-US" sz="2800" b="1" dirty="0">
                <a:solidFill>
                  <a:srgbClr val="FF0000"/>
                </a:solidFill>
              </a:rPr>
              <a:t>The advantages </a:t>
            </a:r>
            <a:r>
              <a:rPr lang="en-US" sz="2800" b="1" dirty="0" smtClean="0">
                <a:solidFill>
                  <a:srgbClr val="FF0000"/>
                </a:solidFill>
              </a:rPr>
              <a:t>of: </a:t>
            </a:r>
            <a:endParaRPr lang="en-US" sz="2800" b="1" dirty="0" smtClean="0">
              <a:solidFill>
                <a:srgbClr val="FF0000"/>
              </a:solidFill>
            </a:endParaRPr>
          </a:p>
          <a:p>
            <a:pPr marL="457200" indent="-457200" algn="just">
              <a:buFont typeface="Arial" panose="020B0604020202020204" pitchFamily="34" charset="0"/>
              <a:buChar char="•"/>
            </a:pPr>
            <a:r>
              <a:rPr lang="en-US" sz="2800" b="1" dirty="0" smtClean="0"/>
              <a:t>The </a:t>
            </a:r>
            <a:r>
              <a:rPr lang="en-US" sz="2800" b="1" dirty="0"/>
              <a:t>geographic division form are the possibility of regional economies of scale and the treatment of country subsidiaries as profit </a:t>
            </a:r>
            <a:r>
              <a:rPr lang="en-US" sz="2800" b="1" dirty="0" smtClean="0"/>
              <a:t>centers. </a:t>
            </a:r>
            <a:endParaRPr lang="en-US" sz="2800" b="1" dirty="0" smtClean="0"/>
          </a:p>
          <a:p>
            <a:pPr marL="457200" indent="-457200" algn="just">
              <a:buFont typeface="Arial" panose="020B0604020202020204" pitchFamily="34" charset="0"/>
              <a:buChar char="•"/>
            </a:pPr>
            <a:r>
              <a:rPr lang="en-US" sz="2800" b="1" dirty="0" smtClean="0"/>
              <a:t>It </a:t>
            </a:r>
            <a:r>
              <a:rPr lang="en-US" sz="2800" b="1" dirty="0"/>
              <a:t>is </a:t>
            </a:r>
            <a:r>
              <a:rPr lang="en-US" sz="2800" b="1" dirty="0" smtClean="0"/>
              <a:t>suited </a:t>
            </a:r>
            <a:r>
              <a:rPr lang="en-US" sz="2800" b="1" dirty="0"/>
              <a:t>to situations where whole regions can be treated as a market, with modest marketing modifications for individual countries. </a:t>
            </a:r>
          </a:p>
        </p:txBody>
      </p:sp>
      <p:pic>
        <p:nvPicPr>
          <p:cNvPr id="11" name="Picture 10"/>
          <p:cNvPicPr>
            <a:picLocks noChangeAspect="1"/>
          </p:cNvPicPr>
          <p:nvPr/>
        </p:nvPicPr>
        <p:blipFill>
          <a:blip r:embed="rId3"/>
          <a:stretch>
            <a:fillRect/>
          </a:stretch>
        </p:blipFill>
        <p:spPr>
          <a:xfrm>
            <a:off x="7760136" y="2308116"/>
            <a:ext cx="4255253" cy="3514725"/>
          </a:xfrm>
          <a:prstGeom prst="rect">
            <a:avLst/>
          </a:prstGeom>
        </p:spPr>
      </p:pic>
      <p:sp>
        <p:nvSpPr>
          <p:cNvPr id="2" name="Rectangle 1"/>
          <p:cNvSpPr/>
          <p:nvPr/>
        </p:nvSpPr>
        <p:spPr>
          <a:xfrm>
            <a:off x="3150714" y="467808"/>
            <a:ext cx="5668731" cy="523220"/>
          </a:xfrm>
          <a:prstGeom prst="rect">
            <a:avLst/>
          </a:prstGeom>
        </p:spPr>
        <p:txBody>
          <a:bodyPr wrap="none">
            <a:spAutoFit/>
          </a:bodyPr>
          <a:lstStyle/>
          <a:p>
            <a:r>
              <a:rPr lang="en-US" sz="2800" b="1" dirty="0">
                <a:solidFill>
                  <a:srgbClr val="0070C0"/>
                </a:solidFill>
              </a:rPr>
              <a:t>The geographic or regional structure </a:t>
            </a:r>
            <a:endParaRPr lang="en-US" sz="2800" dirty="0">
              <a:solidFill>
                <a:srgbClr val="0070C0"/>
              </a:solidFill>
            </a:endParaRPr>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314450"/>
            <a:ext cx="11801111" cy="50755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8625" y="1314450"/>
            <a:ext cx="11001375" cy="5016758"/>
          </a:xfrm>
          <a:prstGeom prst="rect">
            <a:avLst/>
          </a:prstGeom>
        </p:spPr>
        <p:txBody>
          <a:bodyPr wrap="square">
            <a:spAutoFit/>
          </a:bodyPr>
          <a:lstStyle/>
          <a:p>
            <a:pPr algn="just"/>
            <a:r>
              <a:rPr lang="en-US" sz="3200" b="1" dirty="0" smtClean="0">
                <a:solidFill>
                  <a:srgbClr val="FF0000"/>
                </a:solidFill>
              </a:rPr>
              <a:t>Disadvantage </a:t>
            </a:r>
          </a:p>
          <a:p>
            <a:pPr marL="457200" indent="-457200" algn="just">
              <a:buFont typeface="Arial" panose="020B0604020202020204" pitchFamily="34" charset="0"/>
              <a:buChar char="•"/>
            </a:pPr>
            <a:r>
              <a:rPr lang="en-US" sz="3200" b="1" dirty="0" smtClean="0"/>
              <a:t>A </a:t>
            </a:r>
            <a:r>
              <a:rPr lang="en-US" sz="3200" b="1" dirty="0"/>
              <a:t>firm with a diverse product range may find that the regional structure is inadequate to handle coordination among product lines and between the country </a:t>
            </a:r>
            <a:r>
              <a:rPr lang="en-US" sz="3200" b="1" dirty="0" smtClean="0"/>
              <a:t>subsidiaries.</a:t>
            </a:r>
          </a:p>
          <a:p>
            <a:pPr algn="just"/>
            <a:endParaRPr lang="en-US" sz="3200" b="1" dirty="0" smtClean="0"/>
          </a:p>
          <a:p>
            <a:pPr marL="457200" indent="-457200" algn="just">
              <a:buFont typeface="Arial" panose="020B0604020202020204" pitchFamily="34" charset="0"/>
              <a:buChar char="•"/>
            </a:pPr>
            <a:r>
              <a:rPr lang="en-US" sz="3200" b="1" dirty="0"/>
              <a:t>MNCs using a geographic division structure may experience difficulties with the transfer of new production techniques and new product ideas from one country to another and the optimum flow of products and material from diverse sources to world markets</a:t>
            </a:r>
          </a:p>
        </p:txBody>
      </p:sp>
      <p:sp>
        <p:nvSpPr>
          <p:cNvPr id="9" name="Rectangle 8"/>
          <p:cNvSpPr/>
          <p:nvPr/>
        </p:nvSpPr>
        <p:spPr>
          <a:xfrm>
            <a:off x="3150714" y="467808"/>
            <a:ext cx="5668731" cy="523220"/>
          </a:xfrm>
          <a:prstGeom prst="rect">
            <a:avLst/>
          </a:prstGeom>
        </p:spPr>
        <p:txBody>
          <a:bodyPr wrap="none">
            <a:spAutoFit/>
          </a:bodyPr>
          <a:lstStyle/>
          <a:p>
            <a:r>
              <a:rPr lang="en-US" sz="2800" b="1" dirty="0">
                <a:solidFill>
                  <a:srgbClr val="0070C0"/>
                </a:solidFill>
              </a:rPr>
              <a:t>The geographic or regional structure </a:t>
            </a:r>
            <a:endParaRPr lang="en-US" sz="2800" dirty="0">
              <a:solidFill>
                <a:srgbClr val="0070C0"/>
              </a:solidFill>
            </a:endParaRP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76213" y="1610200"/>
            <a:ext cx="6048373" cy="2246769"/>
          </a:xfrm>
          <a:prstGeom prst="rect">
            <a:avLst/>
          </a:prstGeom>
        </p:spPr>
        <p:txBody>
          <a:bodyPr wrap="square">
            <a:spAutoFit/>
          </a:bodyPr>
          <a:lstStyle/>
          <a:p>
            <a:pPr algn="just"/>
            <a:r>
              <a:rPr lang="en-US" sz="2800" b="1" dirty="0" smtClean="0"/>
              <a:t>Firms </a:t>
            </a:r>
            <a:r>
              <a:rPr lang="en-US" sz="2800" b="1" dirty="0"/>
              <a:t>using a product division structure arrange their business into product groups and assign a senior line executive total responsibility for each product division</a:t>
            </a:r>
          </a:p>
        </p:txBody>
      </p:sp>
      <p:pic>
        <p:nvPicPr>
          <p:cNvPr id="9" name="Picture 8"/>
          <p:cNvPicPr>
            <a:picLocks noChangeAspect="1"/>
          </p:cNvPicPr>
          <p:nvPr/>
        </p:nvPicPr>
        <p:blipFill>
          <a:blip r:embed="rId3"/>
          <a:stretch>
            <a:fillRect/>
          </a:stretch>
        </p:blipFill>
        <p:spPr>
          <a:xfrm>
            <a:off x="6327751" y="1745872"/>
            <a:ext cx="5553074" cy="4089172"/>
          </a:xfrm>
          <a:prstGeom prst="rect">
            <a:avLst/>
          </a:prstGeom>
        </p:spPr>
      </p:pic>
      <p:sp>
        <p:nvSpPr>
          <p:cNvPr id="11" name="Rectangle 10"/>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1471" y="1316322"/>
            <a:ext cx="11882519" cy="51301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9653" y="1507576"/>
            <a:ext cx="11844337" cy="5016758"/>
          </a:xfrm>
          <a:prstGeom prst="rect">
            <a:avLst/>
          </a:prstGeom>
        </p:spPr>
        <p:txBody>
          <a:bodyPr wrap="square">
            <a:spAutoFit/>
          </a:bodyPr>
          <a:lstStyle/>
          <a:p>
            <a:pPr algn="just"/>
            <a:r>
              <a:rPr lang="en-US" sz="3200" b="1" dirty="0" smtClean="0">
                <a:solidFill>
                  <a:srgbClr val="FF0000"/>
                </a:solidFill>
              </a:rPr>
              <a:t>Advantages: </a:t>
            </a:r>
          </a:p>
          <a:p>
            <a:pPr marL="457200" indent="-457200" algn="just">
              <a:buFont typeface="Arial" panose="020B0604020202020204" pitchFamily="34" charset="0"/>
              <a:buChar char="•"/>
            </a:pPr>
            <a:r>
              <a:rPr lang="en-US" sz="3200" b="1" dirty="0" smtClean="0"/>
              <a:t>By </a:t>
            </a:r>
            <a:r>
              <a:rPr lang="en-US" sz="3200" b="1" dirty="0"/>
              <a:t>emphasizing the product market and taking advantage of advanced technology and product expertise, multinational operations are better served by this type of structure. </a:t>
            </a:r>
            <a:endParaRPr lang="en-US" sz="3200" b="1" dirty="0" smtClean="0">
              <a:solidFill>
                <a:srgbClr val="FF0000"/>
              </a:solidFill>
            </a:endParaRPr>
          </a:p>
          <a:p>
            <a:pPr marL="457200" indent="-457200" algn="just">
              <a:buFont typeface="Arial" panose="020B0604020202020204" pitchFamily="34" charset="0"/>
              <a:buChar char="•"/>
            </a:pPr>
            <a:r>
              <a:rPr lang="en-US" sz="3200" b="1" dirty="0" smtClean="0"/>
              <a:t>The </a:t>
            </a:r>
            <a:r>
              <a:rPr lang="en-US" sz="3200" b="1" dirty="0"/>
              <a:t>flexibility of division by product allows the MNCs with growth strategies to add new product divisions without disturbing the rest of the organization </a:t>
            </a:r>
            <a:r>
              <a:rPr lang="en-US" sz="3200" b="1" dirty="0" smtClean="0"/>
              <a:t>.</a:t>
            </a:r>
          </a:p>
          <a:p>
            <a:pPr marL="457200" indent="-457200" algn="just">
              <a:buFont typeface="Arial" panose="020B0604020202020204" pitchFamily="34" charset="0"/>
              <a:buChar char="•"/>
            </a:pPr>
            <a:r>
              <a:rPr lang="en-US" sz="3200" b="1" dirty="0" smtClean="0"/>
              <a:t>facilitates </a:t>
            </a:r>
            <a:r>
              <a:rPr lang="en-US" sz="3200" b="1" dirty="0"/>
              <a:t>fast response to the global competitive pressures against specific product lines. </a:t>
            </a:r>
          </a:p>
          <a:p>
            <a:pPr algn="just"/>
            <a:endParaRPr lang="en-US" sz="3200" b="1" dirty="0"/>
          </a:p>
        </p:txBody>
      </p:sp>
      <p:sp>
        <p:nvSpPr>
          <p:cNvPr id="9" name="Rectangle 8"/>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39113" y="1439086"/>
            <a:ext cx="11404247" cy="4524315"/>
          </a:xfrm>
          <a:prstGeom prst="rect">
            <a:avLst/>
          </a:prstGeom>
        </p:spPr>
        <p:txBody>
          <a:bodyPr wrap="square">
            <a:spAutoFit/>
          </a:bodyPr>
          <a:lstStyle/>
          <a:p>
            <a:pPr algn="just"/>
            <a:r>
              <a:rPr lang="en-US" sz="3200" b="1" dirty="0" smtClean="0">
                <a:solidFill>
                  <a:srgbClr val="FF0000"/>
                </a:solidFill>
              </a:rPr>
              <a:t>Disadvantages</a:t>
            </a:r>
          </a:p>
          <a:p>
            <a:pPr algn="just"/>
            <a:endParaRPr lang="en-US" sz="3200" b="1" dirty="0" smtClean="0">
              <a:solidFill>
                <a:srgbClr val="FF0000"/>
              </a:solidFill>
            </a:endParaRPr>
          </a:p>
          <a:p>
            <a:pPr algn="just"/>
            <a:r>
              <a:rPr lang="en-US" sz="3200" b="1" dirty="0" smtClean="0"/>
              <a:t> </a:t>
            </a:r>
            <a:r>
              <a:rPr lang="en-US" sz="3200" b="1" dirty="0"/>
              <a:t>A product division structure may result </a:t>
            </a:r>
            <a:r>
              <a:rPr lang="en-US" sz="3200" b="1" dirty="0" smtClean="0"/>
              <a:t>in</a:t>
            </a:r>
          </a:p>
          <a:p>
            <a:pPr algn="just"/>
            <a:endParaRPr lang="en-US" sz="3200" b="1" dirty="0" smtClean="0"/>
          </a:p>
          <a:p>
            <a:pPr marL="457200" indent="-457200" algn="just">
              <a:buFont typeface="Arial" panose="020B0604020202020204" pitchFamily="34" charset="0"/>
              <a:buChar char="•"/>
            </a:pPr>
            <a:r>
              <a:rPr lang="en-US" sz="3200" b="1" dirty="0" smtClean="0"/>
              <a:t> </a:t>
            </a:r>
            <a:r>
              <a:rPr lang="en-US" sz="3200" b="1" dirty="0"/>
              <a:t>wasteful duplication of management, sales representation, and plant capacity utilization within </a:t>
            </a:r>
            <a:r>
              <a:rPr lang="en-US" sz="3200" b="1" dirty="0" smtClean="0"/>
              <a:t>regions. </a:t>
            </a:r>
          </a:p>
          <a:p>
            <a:pPr algn="just"/>
            <a:endParaRPr lang="en-US" sz="3200" b="1" dirty="0"/>
          </a:p>
          <a:p>
            <a:pPr marL="457200" indent="-457200" algn="just">
              <a:buFont typeface="Arial" panose="020B0604020202020204" pitchFamily="34" charset="0"/>
              <a:buChar char="•"/>
            </a:pPr>
            <a:r>
              <a:rPr lang="en-US" sz="3200" b="1" dirty="0" smtClean="0"/>
              <a:t>A </a:t>
            </a:r>
            <a:r>
              <a:rPr lang="en-US" sz="3200" b="1" dirty="0"/>
              <a:t>customer, for example, may be visited by representatives from different product divisions</a:t>
            </a:r>
          </a:p>
        </p:txBody>
      </p:sp>
      <p:sp>
        <p:nvSpPr>
          <p:cNvPr id="9" name="Rectangle 8"/>
          <p:cNvSpPr/>
          <p:nvPr/>
        </p:nvSpPr>
        <p:spPr>
          <a:xfrm>
            <a:off x="3200399" y="502142"/>
            <a:ext cx="4807342" cy="523220"/>
          </a:xfrm>
          <a:prstGeom prst="rect">
            <a:avLst/>
          </a:prstGeom>
        </p:spPr>
        <p:txBody>
          <a:bodyPr wrap="none">
            <a:spAutoFit/>
          </a:bodyPr>
          <a:lstStyle/>
          <a:p>
            <a:r>
              <a:rPr lang="en-US" sz="2800" b="1" dirty="0">
                <a:solidFill>
                  <a:srgbClr val="0070C0"/>
                </a:solidFill>
              </a:rPr>
              <a:t>The Product Division Structure </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0916" y="1430196"/>
            <a:ext cx="11883075" cy="47467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90488" y="1496717"/>
            <a:ext cx="6814233" cy="2246769"/>
          </a:xfrm>
          <a:prstGeom prst="rect">
            <a:avLst/>
          </a:prstGeom>
        </p:spPr>
        <p:txBody>
          <a:bodyPr wrap="square">
            <a:spAutoFit/>
          </a:bodyPr>
          <a:lstStyle/>
          <a:p>
            <a:r>
              <a:rPr lang="en-US" sz="2800" b="1" dirty="0" smtClean="0"/>
              <a:t>The </a:t>
            </a:r>
            <a:r>
              <a:rPr lang="en-US" sz="2800" b="1" dirty="0"/>
              <a:t>responsibilities of managing the MNC’s operations are organized by functions. </a:t>
            </a:r>
            <a:endParaRPr lang="en-US" sz="2800" b="1" dirty="0" smtClean="0"/>
          </a:p>
          <a:p>
            <a:r>
              <a:rPr lang="en-US" sz="2800" b="1" dirty="0" smtClean="0"/>
              <a:t>manufacturing</a:t>
            </a:r>
            <a:r>
              <a:rPr lang="en-US" sz="2800" b="1" dirty="0"/>
              <a:t>, marketing, finance, R&amp;D, and human resource management, is assigned to a top-level </a:t>
            </a:r>
            <a:r>
              <a:rPr lang="en-US" sz="2800" b="1" dirty="0" smtClean="0"/>
              <a:t>executive</a:t>
            </a:r>
            <a:endParaRPr lang="en-US" sz="2800" b="1" dirty="0"/>
          </a:p>
        </p:txBody>
      </p:sp>
      <p:sp>
        <p:nvSpPr>
          <p:cNvPr id="9" name="Rectangle 8"/>
          <p:cNvSpPr/>
          <p:nvPr/>
        </p:nvSpPr>
        <p:spPr>
          <a:xfrm>
            <a:off x="379523" y="3926192"/>
            <a:ext cx="6257021" cy="2246769"/>
          </a:xfrm>
          <a:prstGeom prst="rect">
            <a:avLst/>
          </a:prstGeom>
        </p:spPr>
        <p:txBody>
          <a:bodyPr wrap="square">
            <a:spAutoFit/>
          </a:bodyPr>
          <a:lstStyle/>
          <a:p>
            <a:pPr algn="just"/>
            <a:r>
              <a:rPr lang="en-US" sz="2800" b="1" dirty="0">
                <a:solidFill>
                  <a:srgbClr val="FF0000"/>
                </a:solidFill>
              </a:rPr>
              <a:t>Advantages </a:t>
            </a:r>
            <a:r>
              <a:rPr lang="en-US" sz="2800" b="1" dirty="0" smtClean="0"/>
              <a:t>:seems </a:t>
            </a:r>
            <a:r>
              <a:rPr lang="en-US" sz="2800" b="1" dirty="0"/>
              <a:t>to work well in the raw material extractive industry because raw materials are very homogeneous and processes do not differ </a:t>
            </a:r>
            <a:r>
              <a:rPr lang="en-US" sz="2800" b="1" dirty="0" smtClean="0"/>
              <a:t>substantially </a:t>
            </a:r>
            <a:r>
              <a:rPr lang="en-US" sz="2800" b="1" dirty="0"/>
              <a:t>from one country to another</a:t>
            </a:r>
          </a:p>
        </p:txBody>
      </p:sp>
      <p:pic>
        <p:nvPicPr>
          <p:cNvPr id="11" name="Picture 10"/>
          <p:cNvPicPr>
            <a:picLocks noChangeAspect="1"/>
          </p:cNvPicPr>
          <p:nvPr/>
        </p:nvPicPr>
        <p:blipFill>
          <a:blip r:embed="rId3"/>
          <a:stretch>
            <a:fillRect/>
          </a:stretch>
        </p:blipFill>
        <p:spPr>
          <a:xfrm>
            <a:off x="6915150" y="1616929"/>
            <a:ext cx="4856798" cy="4503573"/>
          </a:xfrm>
          <a:prstGeom prst="rect">
            <a:avLst/>
          </a:prstGeom>
        </p:spPr>
      </p:pic>
      <p:sp>
        <p:nvSpPr>
          <p:cNvPr id="2" name="Rectangle 1"/>
          <p:cNvSpPr/>
          <p:nvPr/>
        </p:nvSpPr>
        <p:spPr>
          <a:xfrm>
            <a:off x="4760337" y="480091"/>
            <a:ext cx="3554563" cy="584775"/>
          </a:xfrm>
          <a:prstGeom prst="rect">
            <a:avLst/>
          </a:prstGeom>
        </p:spPr>
        <p:txBody>
          <a:bodyPr wrap="none">
            <a:spAutoFit/>
          </a:bodyPr>
          <a:lstStyle/>
          <a:p>
            <a:r>
              <a:rPr lang="en-US" sz="3200" b="1" dirty="0">
                <a:solidFill>
                  <a:srgbClr val="0070C0"/>
                </a:solidFill>
              </a:rPr>
              <a:t>functional structure</a:t>
            </a:r>
            <a:endParaRPr lang="en-US" sz="3200" dirty="0">
              <a:solidFill>
                <a:srgbClr val="0070C0"/>
              </a:solidFill>
            </a:endParaRP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166" y="1096845"/>
            <a:ext cx="11983991" cy="5195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 y="1222992"/>
            <a:ext cx="11880824" cy="5016758"/>
          </a:xfrm>
          <a:prstGeom prst="rect">
            <a:avLst/>
          </a:prstGeom>
        </p:spPr>
        <p:txBody>
          <a:bodyPr wrap="square">
            <a:spAutoFit/>
          </a:bodyPr>
          <a:lstStyle/>
          <a:p>
            <a:pPr algn="just"/>
            <a:r>
              <a:rPr lang="en-US" sz="3200" b="1" dirty="0">
                <a:solidFill>
                  <a:srgbClr val="FF0000"/>
                </a:solidFill>
              </a:rPr>
              <a:t>Disadvantages </a:t>
            </a:r>
            <a:r>
              <a:rPr lang="en-US" sz="3200" b="1" dirty="0" smtClean="0"/>
              <a:t>:</a:t>
            </a:r>
            <a:endParaRPr lang="en-US" sz="3200" b="1" dirty="0" smtClean="0"/>
          </a:p>
          <a:p>
            <a:pPr marL="457200" indent="-457200" algn="just">
              <a:buFont typeface="Arial" panose="020B0604020202020204" pitchFamily="34" charset="0"/>
              <a:buChar char="•"/>
            </a:pPr>
            <a:r>
              <a:rPr lang="en-US" sz="3200" b="1" dirty="0" smtClean="0"/>
              <a:t>For </a:t>
            </a:r>
            <a:r>
              <a:rPr lang="en-US" sz="3200" b="1" dirty="0"/>
              <a:t>a firm with a multiple product lines, the use of a functional structure could </a:t>
            </a:r>
            <a:r>
              <a:rPr lang="en-US" sz="3200" b="1" dirty="0" smtClean="0"/>
              <a:t>create </a:t>
            </a:r>
            <a:r>
              <a:rPr lang="en-US" sz="3200" b="1" dirty="0"/>
              <a:t>problems. It puts undue demands on functional managers, which are not easily met. These managers would need expertise in multiple product lines and regions. Another problem is the inherent divergence of objectives among functional </a:t>
            </a:r>
            <a:r>
              <a:rPr lang="en-US" sz="3200" b="1" dirty="0" smtClean="0"/>
              <a:t>managers</a:t>
            </a:r>
            <a:r>
              <a:rPr lang="en-US" sz="3200" b="1" dirty="0" smtClean="0"/>
              <a:t>.</a:t>
            </a:r>
          </a:p>
          <a:p>
            <a:pPr marL="457200" indent="-457200" algn="just">
              <a:buFont typeface="Arial" panose="020B0604020202020204" pitchFamily="34" charset="0"/>
              <a:buChar char="•"/>
            </a:pPr>
            <a:endParaRPr lang="en-US" sz="3200" b="1" dirty="0" smtClean="0"/>
          </a:p>
          <a:p>
            <a:pPr marL="457200" indent="-457200" algn="just">
              <a:buFont typeface="Arial" panose="020B0604020202020204" pitchFamily="34" charset="0"/>
              <a:buChar char="•"/>
            </a:pPr>
            <a:r>
              <a:rPr lang="en-US" sz="3200" b="1" dirty="0" smtClean="0"/>
              <a:t> </a:t>
            </a:r>
            <a:r>
              <a:rPr lang="en-US" sz="3200" b="1" dirty="0"/>
              <a:t>The conflicts resulting from differences in objectives between functional </a:t>
            </a:r>
            <a:r>
              <a:rPr lang="en-US" sz="3200" b="1" dirty="0" smtClean="0"/>
              <a:t>managers</a:t>
            </a:r>
            <a:endParaRPr lang="en-US" sz="3200" b="1" dirty="0"/>
          </a:p>
        </p:txBody>
      </p:sp>
      <p:sp>
        <p:nvSpPr>
          <p:cNvPr id="9" name="Rectangle 8"/>
          <p:cNvSpPr/>
          <p:nvPr/>
        </p:nvSpPr>
        <p:spPr>
          <a:xfrm>
            <a:off x="4760337" y="480091"/>
            <a:ext cx="3554563" cy="584775"/>
          </a:xfrm>
          <a:prstGeom prst="rect">
            <a:avLst/>
          </a:prstGeom>
        </p:spPr>
        <p:txBody>
          <a:bodyPr wrap="none">
            <a:spAutoFit/>
          </a:bodyPr>
          <a:lstStyle/>
          <a:p>
            <a:r>
              <a:rPr lang="en-US" sz="3200" b="1" dirty="0">
                <a:solidFill>
                  <a:srgbClr val="0070C0"/>
                </a:solidFill>
              </a:rPr>
              <a:t>functional structure</a:t>
            </a:r>
            <a:endParaRPr lang="en-US" sz="3200" dirty="0">
              <a:solidFill>
                <a:srgbClr val="0070C0"/>
              </a:solidFill>
            </a:endParaRP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67226" y="478946"/>
            <a:ext cx="3782446" cy="523220"/>
          </a:xfrm>
          <a:prstGeom prst="rect">
            <a:avLst/>
          </a:prstGeom>
        </p:spPr>
        <p:txBody>
          <a:bodyPr wrap="none">
            <a:spAutoFit/>
          </a:bodyPr>
          <a:lstStyle/>
          <a:p>
            <a:r>
              <a:rPr lang="en-US" sz="2800" b="1" dirty="0">
                <a:solidFill>
                  <a:srgbClr val="0070C0"/>
                </a:solidFill>
              </a:rPr>
              <a:t>Global Matrix Structure </a:t>
            </a:r>
          </a:p>
        </p:txBody>
      </p:sp>
      <p:sp>
        <p:nvSpPr>
          <p:cNvPr id="9" name="Rectangle 8"/>
          <p:cNvSpPr/>
          <p:nvPr/>
        </p:nvSpPr>
        <p:spPr>
          <a:xfrm>
            <a:off x="112996" y="1642484"/>
            <a:ext cx="6316379" cy="4832092"/>
          </a:xfrm>
          <a:prstGeom prst="rect">
            <a:avLst/>
          </a:prstGeom>
        </p:spPr>
        <p:txBody>
          <a:bodyPr wrap="square">
            <a:spAutoFit/>
          </a:bodyPr>
          <a:lstStyle/>
          <a:p>
            <a:pPr algn="just"/>
            <a:r>
              <a:rPr lang="en-US" sz="2800" b="1" dirty="0"/>
              <a:t>Matrix management is an organizational form in which normal hierarchy is overlaid by some form of </a:t>
            </a:r>
            <a:r>
              <a:rPr lang="en-US" sz="2800" b="1" dirty="0">
                <a:solidFill>
                  <a:srgbClr val="FF0000"/>
                </a:solidFill>
              </a:rPr>
              <a:t>lateral authority, </a:t>
            </a:r>
            <a:r>
              <a:rPr lang="en-US" sz="2800" b="1" dirty="0" smtClean="0">
                <a:solidFill>
                  <a:srgbClr val="FF0000"/>
                </a:solidFill>
              </a:rPr>
              <a:t>communication, </a:t>
            </a:r>
            <a:r>
              <a:rPr lang="en-US" sz="2800" b="1" dirty="0">
                <a:solidFill>
                  <a:srgbClr val="FF0000"/>
                </a:solidFill>
              </a:rPr>
              <a:t>and influence</a:t>
            </a:r>
            <a:r>
              <a:rPr lang="en-US" sz="2800" b="1" dirty="0"/>
              <a:t>. A matrix organization does not follow the traditional principle of unity of command, which prescribes that each subordinate will have only one superior. There are dual channels of authority, performance responsibility, evaluation, and control in a matrix organization.</a:t>
            </a:r>
          </a:p>
        </p:txBody>
      </p:sp>
      <p:pic>
        <p:nvPicPr>
          <p:cNvPr id="11" name="Picture 10"/>
          <p:cNvPicPr>
            <a:picLocks noChangeAspect="1"/>
          </p:cNvPicPr>
          <p:nvPr/>
        </p:nvPicPr>
        <p:blipFill>
          <a:blip r:embed="rId3"/>
          <a:stretch>
            <a:fillRect/>
          </a:stretch>
        </p:blipFill>
        <p:spPr>
          <a:xfrm>
            <a:off x="6323296" y="1889659"/>
            <a:ext cx="5643592" cy="4539715"/>
          </a:xfrm>
          <a:prstGeom prst="rect">
            <a:avLst/>
          </a:prstGeom>
        </p:spPr>
      </p:pic>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5041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9900" y="1511190"/>
            <a:ext cx="11747065" cy="2246769"/>
          </a:xfrm>
          <a:prstGeom prst="rect">
            <a:avLst/>
          </a:prstGeom>
        </p:spPr>
        <p:txBody>
          <a:bodyPr wrap="square">
            <a:spAutoFit/>
          </a:bodyPr>
          <a:lstStyle/>
          <a:p>
            <a:pPr algn="just"/>
            <a:r>
              <a:rPr lang="en-US" sz="2800" b="1" dirty="0">
                <a:solidFill>
                  <a:srgbClr val="FF0000"/>
                </a:solidFill>
              </a:rPr>
              <a:t>Advantages </a:t>
            </a:r>
            <a:r>
              <a:rPr lang="en-US" sz="2800" b="1" dirty="0" smtClean="0">
                <a:solidFill>
                  <a:srgbClr val="FF0000"/>
                </a:solidFill>
              </a:rPr>
              <a:t>: </a:t>
            </a:r>
            <a:endParaRPr lang="en-US" sz="2800" b="1" dirty="0" smtClean="0">
              <a:solidFill>
                <a:srgbClr val="FF0000"/>
              </a:solidFill>
            </a:endParaRPr>
          </a:p>
          <a:p>
            <a:pPr marL="457200" indent="-457200" algn="just">
              <a:buFont typeface="Arial" panose="020B0604020202020204" pitchFamily="34" charset="0"/>
              <a:buChar char="•"/>
            </a:pPr>
            <a:r>
              <a:rPr lang="en-US" sz="2800" b="1" dirty="0" smtClean="0"/>
              <a:t>It </a:t>
            </a:r>
            <a:r>
              <a:rPr lang="en-US" sz="2800" b="1" dirty="0"/>
              <a:t>enables the efficient use of </a:t>
            </a:r>
            <a:r>
              <a:rPr lang="en-US" sz="2800" b="1" dirty="0" smtClean="0"/>
              <a:t>organizational </a:t>
            </a:r>
            <a:r>
              <a:rPr lang="en-US" sz="2800" b="1" dirty="0"/>
              <a:t>resources</a:t>
            </a:r>
            <a:r>
              <a:rPr lang="en-US" sz="2800" b="1" dirty="0" smtClean="0"/>
              <a:t>.</a:t>
            </a:r>
          </a:p>
          <a:p>
            <a:pPr marL="457200" indent="-457200" algn="just">
              <a:buFont typeface="Arial" panose="020B0604020202020204" pitchFamily="34" charset="0"/>
              <a:buChar char="•"/>
            </a:pPr>
            <a:r>
              <a:rPr lang="en-US" sz="2800" b="1" dirty="0" smtClean="0"/>
              <a:t>as </a:t>
            </a:r>
            <a:r>
              <a:rPr lang="en-US" sz="2800" b="1" dirty="0"/>
              <a:t>well as equipment, can be shared across multiple projects or </a:t>
            </a:r>
            <a:r>
              <a:rPr lang="en-US" sz="2800" b="1" dirty="0" smtClean="0"/>
              <a:t>countries</a:t>
            </a:r>
          </a:p>
          <a:p>
            <a:pPr marL="457200" indent="-457200" algn="just">
              <a:buFont typeface="Arial" panose="020B0604020202020204" pitchFamily="34" charset="0"/>
              <a:buChar char="•"/>
            </a:pPr>
            <a:r>
              <a:rPr lang="en-US" sz="2800" b="1" dirty="0" smtClean="0"/>
              <a:t> provides </a:t>
            </a:r>
            <a:r>
              <a:rPr lang="en-US" sz="2800" b="1" dirty="0"/>
              <a:t>a clear and workable mechanism for </a:t>
            </a:r>
            <a:r>
              <a:rPr lang="en-US" sz="2800" b="1" dirty="0" smtClean="0"/>
              <a:t>coordination </a:t>
            </a:r>
            <a:r>
              <a:rPr lang="en-US" sz="2800" b="1" dirty="0"/>
              <a:t>work across functional lines, facilitating project integration.</a:t>
            </a:r>
          </a:p>
        </p:txBody>
      </p:sp>
      <p:sp>
        <p:nvSpPr>
          <p:cNvPr id="9" name="Rectangle 8"/>
          <p:cNvSpPr/>
          <p:nvPr/>
        </p:nvSpPr>
        <p:spPr>
          <a:xfrm>
            <a:off x="142875" y="3775025"/>
            <a:ext cx="11747065" cy="2677656"/>
          </a:xfrm>
          <a:prstGeom prst="rect">
            <a:avLst/>
          </a:prstGeom>
        </p:spPr>
        <p:txBody>
          <a:bodyPr wrap="square">
            <a:spAutoFit/>
          </a:bodyPr>
          <a:lstStyle/>
          <a:p>
            <a:pPr algn="just"/>
            <a:r>
              <a:rPr lang="en-US" sz="2800" b="1" dirty="0">
                <a:solidFill>
                  <a:srgbClr val="FF0000"/>
                </a:solidFill>
              </a:rPr>
              <a:t>Disadvantages </a:t>
            </a:r>
            <a:r>
              <a:rPr lang="en-US" sz="2800" b="1" dirty="0" smtClean="0"/>
              <a:t>:Proponents </a:t>
            </a:r>
            <a:r>
              <a:rPr lang="en-US" sz="2800" b="1" dirty="0"/>
              <a:t>praise its efficiency and flexibility, while critics say the matrix is costly, cumbersome, and overburdening to manage. It has a built-in tension between country managers and product managers, who are in competition for control over the same set of resources. Such conflict is viewed as a necessary mechanism for achieving an appropriate balance between product issues and unique country requirements</a:t>
            </a:r>
          </a:p>
        </p:txBody>
      </p:sp>
      <p:sp>
        <p:nvSpPr>
          <p:cNvPr id="11" name="Rectangle 10"/>
          <p:cNvSpPr/>
          <p:nvPr/>
        </p:nvSpPr>
        <p:spPr>
          <a:xfrm>
            <a:off x="3267226" y="478946"/>
            <a:ext cx="3782446" cy="523220"/>
          </a:xfrm>
          <a:prstGeom prst="rect">
            <a:avLst/>
          </a:prstGeom>
        </p:spPr>
        <p:txBody>
          <a:bodyPr wrap="none">
            <a:spAutoFit/>
          </a:bodyPr>
          <a:lstStyle/>
          <a:p>
            <a:r>
              <a:rPr lang="en-US" sz="2800" b="1" dirty="0">
                <a:solidFill>
                  <a:srgbClr val="0070C0"/>
                </a:solidFill>
              </a:rPr>
              <a:t>Global Matrix Structure </a:t>
            </a: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740425"/>
            <a:ext cx="11229975" cy="4524315"/>
          </a:xfrm>
          <a:prstGeom prst="rect">
            <a:avLst/>
          </a:prstGeom>
        </p:spPr>
        <p:txBody>
          <a:bodyPr wrap="square">
            <a:spAutoFit/>
          </a:bodyPr>
          <a:lstStyle/>
          <a:p>
            <a:pPr algn="just"/>
            <a:r>
              <a:rPr lang="en-US" sz="3200" b="1" dirty="0"/>
              <a:t>MNCs and domestic firms alike are in constant search for the best possible </a:t>
            </a:r>
            <a:r>
              <a:rPr lang="en-US" sz="3200" b="1" dirty="0" smtClean="0"/>
              <a:t>organization </a:t>
            </a:r>
            <a:r>
              <a:rPr lang="en-US" sz="3200" b="1" dirty="0"/>
              <a:t>design. Although functions, products, and geographic areas remain the three basic models of organizational structure, each has shortcomings that limit its </a:t>
            </a:r>
            <a:r>
              <a:rPr lang="en-US" sz="3200" b="1" dirty="0" smtClean="0"/>
              <a:t>application. </a:t>
            </a:r>
            <a:r>
              <a:rPr lang="en-US" sz="3200" b="1" dirty="0"/>
              <a:t>The efforts to combine the benefits of all three models while keeping the drawbacks at a minimum produced the matrix structure. Although the matrix design offers the flexibility and quick response needed in a dynamic global </a:t>
            </a:r>
            <a:r>
              <a:rPr lang="en-US" sz="3200" b="1" dirty="0" smtClean="0"/>
              <a:t>business environment</a:t>
            </a:r>
            <a:r>
              <a:rPr lang="en-US" sz="3200" b="1" dirty="0"/>
              <a:t>, it is not the final answer to the organizing needs of the MNCs</a:t>
            </a:r>
          </a:p>
        </p:txBody>
      </p:sp>
      <p:sp>
        <p:nvSpPr>
          <p:cNvPr id="9" name="Rectangle 8"/>
          <p:cNvSpPr/>
          <p:nvPr/>
        </p:nvSpPr>
        <p:spPr>
          <a:xfrm>
            <a:off x="3131147" y="512712"/>
            <a:ext cx="5326586" cy="584775"/>
          </a:xfrm>
          <a:prstGeom prst="rect">
            <a:avLst/>
          </a:prstGeom>
        </p:spPr>
        <p:txBody>
          <a:bodyPr wrap="none">
            <a:spAutoFit/>
          </a:bodyPr>
          <a:lstStyle/>
          <a:p>
            <a:r>
              <a:rPr lang="en-US" sz="3200" b="1" dirty="0">
                <a:solidFill>
                  <a:srgbClr val="0070C0"/>
                </a:solidFill>
              </a:rPr>
              <a:t>Newer Forms of Organizations</a:t>
            </a:r>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71488" y="1696267"/>
            <a:ext cx="10801349" cy="4524315"/>
          </a:xfrm>
          <a:prstGeom prst="rect">
            <a:avLst/>
          </a:prstGeom>
        </p:spPr>
        <p:txBody>
          <a:bodyPr wrap="square">
            <a:spAutoFit/>
          </a:bodyPr>
          <a:lstStyle/>
          <a:p>
            <a:pPr algn="just"/>
            <a:r>
              <a:rPr lang="en-US" sz="3200" b="1" dirty="0"/>
              <a:t>A market-based design takes into account market differences in structuring the firm. A market could be a group of countries that have a similar pattern of needs, </a:t>
            </a:r>
            <a:r>
              <a:rPr lang="en-US" sz="3200" b="1" dirty="0" smtClean="0"/>
              <a:t>purchasing </a:t>
            </a:r>
            <a:r>
              <a:rPr lang="en-US" sz="3200" b="1" dirty="0"/>
              <a:t>behaviors, and product use. Based on these criteria, the world could be divided into a few markets that could be served with similar products and services. The advent of the Internet and modern communication technologies has reduced the problems associated with geographic separation between different units within each market</a:t>
            </a:r>
          </a:p>
        </p:txBody>
      </p:sp>
      <p:sp>
        <p:nvSpPr>
          <p:cNvPr id="9" name="Rectangle 8"/>
          <p:cNvSpPr/>
          <p:nvPr/>
        </p:nvSpPr>
        <p:spPr>
          <a:xfrm>
            <a:off x="3749620" y="555746"/>
            <a:ext cx="3807837" cy="584775"/>
          </a:xfrm>
          <a:prstGeom prst="rect">
            <a:avLst/>
          </a:prstGeom>
        </p:spPr>
        <p:txBody>
          <a:bodyPr wrap="none">
            <a:spAutoFit/>
          </a:bodyPr>
          <a:lstStyle/>
          <a:p>
            <a:r>
              <a:rPr lang="en-US" sz="3200" b="1" dirty="0">
                <a:solidFill>
                  <a:srgbClr val="0070C0"/>
                </a:solidFill>
              </a:rPr>
              <a:t>Market-Based Design</a:t>
            </a:r>
          </a:p>
        </p:txBody>
      </p:sp>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54046" y="555746"/>
            <a:ext cx="4052520" cy="584775"/>
          </a:xfrm>
          <a:prstGeom prst="rect">
            <a:avLst/>
          </a:prstGeom>
        </p:spPr>
        <p:txBody>
          <a:bodyPr wrap="none">
            <a:spAutoFit/>
          </a:bodyPr>
          <a:lstStyle/>
          <a:p>
            <a:r>
              <a:rPr lang="en-US" sz="3200" b="1" dirty="0">
                <a:solidFill>
                  <a:srgbClr val="0070C0"/>
                </a:solidFill>
              </a:rPr>
              <a:t>Strategic Business Unit</a:t>
            </a:r>
          </a:p>
        </p:txBody>
      </p:sp>
      <p:sp>
        <p:nvSpPr>
          <p:cNvPr id="9" name="Rectangle 8"/>
          <p:cNvSpPr/>
          <p:nvPr/>
        </p:nvSpPr>
        <p:spPr>
          <a:xfrm>
            <a:off x="328613" y="2027576"/>
            <a:ext cx="11301413" cy="4031873"/>
          </a:xfrm>
          <a:prstGeom prst="rect">
            <a:avLst/>
          </a:prstGeom>
        </p:spPr>
        <p:txBody>
          <a:bodyPr wrap="square">
            <a:spAutoFit/>
          </a:bodyPr>
          <a:lstStyle/>
          <a:p>
            <a:pPr algn="just"/>
            <a:r>
              <a:rPr lang="en-US" sz="3200" b="1" dirty="0"/>
              <a:t>Based on the logic of market-based design, General Electric established its planning around “strategic business units” (SBUs)—families of businesses that encompass product and geographic dimensions. </a:t>
            </a:r>
            <a:endParaRPr lang="en-US" sz="3200" b="1" dirty="0" smtClean="0"/>
          </a:p>
          <a:p>
            <a:pPr algn="just"/>
            <a:endParaRPr lang="en-US" sz="3200" b="1" dirty="0"/>
          </a:p>
          <a:p>
            <a:pPr algn="just"/>
            <a:r>
              <a:rPr lang="en-US" sz="3200" b="1" dirty="0" smtClean="0"/>
              <a:t>The </a:t>
            </a:r>
            <a:r>
              <a:rPr lang="en-US" sz="3200" b="1" dirty="0"/>
              <a:t>older structure serves as a supportive </a:t>
            </a:r>
            <a:r>
              <a:rPr lang="en-US" sz="3200" b="1" dirty="0" smtClean="0"/>
              <a:t>skeleton </a:t>
            </a:r>
            <a:r>
              <a:rPr lang="en-US" sz="3200" b="1" dirty="0"/>
              <a:t>on which the newer structure of an SBU is overlaid. Xerox Corporation has done similarly by discarding its matrix structure in favor of SBUs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4869" y="1660672"/>
            <a:ext cx="6560256" cy="3970318"/>
          </a:xfrm>
          <a:prstGeom prst="rect">
            <a:avLst/>
          </a:prstGeom>
        </p:spPr>
        <p:txBody>
          <a:bodyPr wrap="square">
            <a:spAutoFit/>
          </a:bodyPr>
          <a:lstStyle/>
          <a:p>
            <a:pPr algn="just"/>
            <a:r>
              <a:rPr lang="en-US" sz="2800" b="1" dirty="0"/>
              <a:t>There are two paths to internationalization: the traditional path and the new path</a:t>
            </a:r>
            <a:r>
              <a:rPr lang="en-US" sz="2800" b="1" dirty="0" smtClean="0"/>
              <a:t>.</a:t>
            </a:r>
          </a:p>
          <a:p>
            <a:pPr algn="just"/>
            <a:endParaRPr lang="en-US" sz="2800" b="1" dirty="0"/>
          </a:p>
          <a:p>
            <a:pPr algn="just"/>
            <a:r>
              <a:rPr lang="en-US" sz="2800" b="1" dirty="0" smtClean="0"/>
              <a:t> </a:t>
            </a:r>
            <a:r>
              <a:rPr lang="en-US" sz="2800" b="1" dirty="0"/>
              <a:t>The new path is provided by the free trade system and the network of its </a:t>
            </a:r>
            <a:r>
              <a:rPr lang="en-US" sz="2800" b="1" dirty="0" smtClean="0"/>
              <a:t>participants, </a:t>
            </a:r>
            <a:r>
              <a:rPr lang="en-US" sz="2800" b="1" dirty="0"/>
              <a:t>which act as a springboard from which firms can launch themselves directly to the global stage. </a:t>
            </a:r>
          </a:p>
        </p:txBody>
      </p:sp>
      <p:sp>
        <p:nvSpPr>
          <p:cNvPr id="9" name="Rectangle 8"/>
          <p:cNvSpPr/>
          <p:nvPr/>
        </p:nvSpPr>
        <p:spPr>
          <a:xfrm>
            <a:off x="4328548" y="542259"/>
            <a:ext cx="1922321" cy="584775"/>
          </a:xfrm>
          <a:prstGeom prst="rect">
            <a:avLst/>
          </a:prstGeom>
        </p:spPr>
        <p:txBody>
          <a:bodyPr wrap="none">
            <a:spAutoFit/>
          </a:bodyPr>
          <a:lstStyle/>
          <a:p>
            <a:r>
              <a:rPr lang="en-US" sz="3200" b="1" dirty="0">
                <a:solidFill>
                  <a:srgbClr val="0070C0"/>
                </a:solidFill>
              </a:rPr>
              <a:t>Networks </a:t>
            </a:r>
          </a:p>
        </p:txBody>
      </p:sp>
      <p:pic>
        <p:nvPicPr>
          <p:cNvPr id="11" name="Picture 10"/>
          <p:cNvPicPr>
            <a:picLocks noChangeAspect="1"/>
          </p:cNvPicPr>
          <p:nvPr/>
        </p:nvPicPr>
        <p:blipFill>
          <a:blip r:embed="rId3"/>
          <a:stretch>
            <a:fillRect/>
          </a:stretch>
        </p:blipFill>
        <p:spPr>
          <a:xfrm>
            <a:off x="6888480" y="1608406"/>
            <a:ext cx="5095511" cy="4303063"/>
          </a:xfrm>
          <a:prstGeom prst="rect">
            <a:avLst/>
          </a:prstGeom>
        </p:spPr>
      </p:pic>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6501" y="1399232"/>
            <a:ext cx="11744324" cy="5016758"/>
          </a:xfrm>
          <a:prstGeom prst="rect">
            <a:avLst/>
          </a:prstGeom>
        </p:spPr>
        <p:txBody>
          <a:bodyPr wrap="square">
            <a:spAutoFit/>
          </a:bodyPr>
          <a:lstStyle/>
          <a:p>
            <a:pPr algn="just"/>
            <a:r>
              <a:rPr lang="en-US" sz="3200" b="1" dirty="0"/>
              <a:t>In doing so, they become a part of the network and acquire network structures. These firms are characterized by their connections with suppliers, marketers, and other firms and, where needed, with the local governments. We call these forms a “network” </a:t>
            </a:r>
            <a:r>
              <a:rPr lang="en-US" sz="3200" b="1" dirty="0" smtClean="0"/>
              <a:t>design </a:t>
            </a:r>
            <a:r>
              <a:rPr lang="en-US" sz="3200" b="1" dirty="0"/>
              <a:t>The network, however, is neither a solid form nor a design that has a permanent skeleton on which the organizational requirements of </a:t>
            </a:r>
            <a:r>
              <a:rPr lang="en-US" sz="3200" b="1" dirty="0">
                <a:solidFill>
                  <a:srgbClr val="FF0000"/>
                </a:solidFill>
              </a:rPr>
              <a:t>job design, authority-responsibility designation, communication, and relationships</a:t>
            </a:r>
            <a:r>
              <a:rPr lang="en-US" sz="3200" b="1" dirty="0"/>
              <a:t> could be fleshed out. It is more of a </a:t>
            </a:r>
            <a:r>
              <a:rPr lang="en-US" sz="3200" b="1" dirty="0" smtClean="0"/>
              <a:t>multidirectional </a:t>
            </a:r>
            <a:r>
              <a:rPr lang="en-US" sz="3200" b="1" dirty="0"/>
              <a:t>organization rather than either a vertical or a horizontal organization</a:t>
            </a:r>
          </a:p>
        </p:txBody>
      </p:sp>
      <p:sp>
        <p:nvSpPr>
          <p:cNvPr id="9" name="Rectangle 8"/>
          <p:cNvSpPr/>
          <p:nvPr/>
        </p:nvSpPr>
        <p:spPr>
          <a:xfrm>
            <a:off x="4328548" y="542259"/>
            <a:ext cx="1922321" cy="584775"/>
          </a:xfrm>
          <a:prstGeom prst="rect">
            <a:avLst/>
          </a:prstGeom>
        </p:spPr>
        <p:txBody>
          <a:bodyPr wrap="none">
            <a:spAutoFit/>
          </a:bodyPr>
          <a:lstStyle/>
          <a:p>
            <a:r>
              <a:rPr lang="en-US" sz="3200" b="1" dirty="0">
                <a:solidFill>
                  <a:srgbClr val="0070C0"/>
                </a:solidFill>
              </a:rPr>
              <a:t>Networks </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Fatehi  &amp;  Jeongho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a:t>
            </a:r>
            <a:r>
              <a:rPr lang="en-US" dirty="0" smtClean="0"/>
              <a:t>8</a:t>
            </a: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4609</TotalTime>
  <Words>2899</Words>
  <Application>Microsoft Office PowerPoint</Application>
  <PresentationFormat>Widescreen</PresentationFormat>
  <Paragraphs>296</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Calibri</vt:lpstr>
      <vt:lpstr>Calibri Light</vt:lpstr>
      <vt:lpstr>Roboto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82</cp:revision>
  <dcterms:created xsi:type="dcterms:W3CDTF">2023-04-29T09:08:23Z</dcterms:created>
  <dcterms:modified xsi:type="dcterms:W3CDTF">2023-11-22T17:38:07Z</dcterms:modified>
</cp:coreProperties>
</file>