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ink/ink1.xml" ContentType="application/inkml+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ink/ink2.xml" ContentType="application/inkml+xml"/>
  <Override PartName="/ppt/notesSlides/notesSlide35.xml" ContentType="application/vnd.openxmlformats-officedocument.presentationml.notesSlide+xml"/>
  <Override PartName="/ppt/ink/ink3.xml" ContentType="application/inkml+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ink/ink4.xml" ContentType="application/inkml+xml"/>
  <Override PartName="/ppt/notesSlides/notesSlide47.xml" ContentType="application/vnd.openxmlformats-officedocument.presentationml.notesSlide+xml"/>
  <Override PartName="/ppt/ink/ink5.xml" ContentType="application/inkml+xml"/>
  <Override PartName="/ppt/ink/ink6.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 id="2147483720" r:id="rId3"/>
    <p:sldMasterId id="2147483732" r:id="rId4"/>
    <p:sldMasterId id="2147483744" r:id="rId5"/>
    <p:sldMasterId id="2147483756" r:id="rId6"/>
    <p:sldMasterId id="2147483768" r:id="rId7"/>
    <p:sldMasterId id="2147483780" r:id="rId8"/>
    <p:sldMasterId id="2147483792" r:id="rId9"/>
    <p:sldMasterId id="2147483804" r:id="rId10"/>
    <p:sldMasterId id="2147483816" r:id="rId11"/>
    <p:sldMasterId id="2147483828" r:id="rId12"/>
    <p:sldMasterId id="2147483840" r:id="rId13"/>
    <p:sldMasterId id="2147483852" r:id="rId14"/>
    <p:sldMasterId id="2147483864" r:id="rId15"/>
    <p:sldMasterId id="2147483876" r:id="rId16"/>
    <p:sldMasterId id="2147483888" r:id="rId17"/>
    <p:sldMasterId id="2147483900" r:id="rId18"/>
    <p:sldMasterId id="2147483912" r:id="rId19"/>
    <p:sldMasterId id="2147483924" r:id="rId20"/>
  </p:sldMasterIdLst>
  <p:notesMasterIdLst>
    <p:notesMasterId r:id="rId171"/>
  </p:notesMasterIdLst>
  <p:sldIdLst>
    <p:sldId id="381" r:id="rId21"/>
    <p:sldId id="264" r:id="rId22"/>
    <p:sldId id="371" r:id="rId23"/>
    <p:sldId id="372" r:id="rId24"/>
    <p:sldId id="373" r:id="rId25"/>
    <p:sldId id="374" r:id="rId26"/>
    <p:sldId id="375" r:id="rId27"/>
    <p:sldId id="376" r:id="rId28"/>
    <p:sldId id="360" r:id="rId29"/>
    <p:sldId id="335" r:id="rId30"/>
    <p:sldId id="347" r:id="rId31"/>
    <p:sldId id="348" r:id="rId32"/>
    <p:sldId id="352" r:id="rId33"/>
    <p:sldId id="353" r:id="rId34"/>
    <p:sldId id="361" r:id="rId35"/>
    <p:sldId id="362" r:id="rId36"/>
    <p:sldId id="379" r:id="rId37"/>
    <p:sldId id="380" r:id="rId38"/>
    <p:sldId id="382" r:id="rId39"/>
    <p:sldId id="388" r:id="rId40"/>
    <p:sldId id="389" r:id="rId41"/>
    <p:sldId id="390" r:id="rId42"/>
    <p:sldId id="391" r:id="rId43"/>
    <p:sldId id="394" r:id="rId44"/>
    <p:sldId id="395" r:id="rId45"/>
    <p:sldId id="396" r:id="rId46"/>
    <p:sldId id="397" r:id="rId47"/>
    <p:sldId id="399" r:id="rId48"/>
    <p:sldId id="400" r:id="rId49"/>
    <p:sldId id="401" r:id="rId50"/>
    <p:sldId id="402" r:id="rId51"/>
    <p:sldId id="403" r:id="rId52"/>
    <p:sldId id="404" r:id="rId53"/>
    <p:sldId id="423" r:id="rId54"/>
    <p:sldId id="424" r:id="rId55"/>
    <p:sldId id="425" r:id="rId56"/>
    <p:sldId id="432" r:id="rId57"/>
    <p:sldId id="434" r:id="rId58"/>
    <p:sldId id="435" r:id="rId59"/>
    <p:sldId id="436" r:id="rId60"/>
    <p:sldId id="437" r:id="rId61"/>
    <p:sldId id="438" r:id="rId62"/>
    <p:sldId id="439" r:id="rId63"/>
    <p:sldId id="440" r:id="rId64"/>
    <p:sldId id="441" r:id="rId65"/>
    <p:sldId id="442" r:id="rId66"/>
    <p:sldId id="443" r:id="rId67"/>
    <p:sldId id="444" r:id="rId68"/>
    <p:sldId id="453" r:id="rId69"/>
    <p:sldId id="454" r:id="rId70"/>
    <p:sldId id="455" r:id="rId71"/>
    <p:sldId id="456" r:id="rId72"/>
    <p:sldId id="457" r:id="rId73"/>
    <p:sldId id="458" r:id="rId74"/>
    <p:sldId id="459" r:id="rId75"/>
    <p:sldId id="460" r:id="rId76"/>
    <p:sldId id="461" r:id="rId77"/>
    <p:sldId id="475" r:id="rId78"/>
    <p:sldId id="477" r:id="rId79"/>
    <p:sldId id="478" r:id="rId80"/>
    <p:sldId id="479" r:id="rId81"/>
    <p:sldId id="480" r:id="rId82"/>
    <p:sldId id="481" r:id="rId83"/>
    <p:sldId id="482" r:id="rId84"/>
    <p:sldId id="484" r:id="rId85"/>
    <p:sldId id="487" r:id="rId86"/>
    <p:sldId id="489" r:id="rId87"/>
    <p:sldId id="491" r:id="rId88"/>
    <p:sldId id="492" r:id="rId89"/>
    <p:sldId id="493" r:id="rId90"/>
    <p:sldId id="494" r:id="rId91"/>
    <p:sldId id="495" r:id="rId92"/>
    <p:sldId id="496" r:id="rId93"/>
    <p:sldId id="504" r:id="rId94"/>
    <p:sldId id="505" r:id="rId95"/>
    <p:sldId id="510" r:id="rId96"/>
    <p:sldId id="511" r:id="rId97"/>
    <p:sldId id="512" r:id="rId98"/>
    <p:sldId id="513" r:id="rId99"/>
    <p:sldId id="514" r:id="rId100"/>
    <p:sldId id="515" r:id="rId101"/>
    <p:sldId id="516" r:id="rId102"/>
    <p:sldId id="517" r:id="rId103"/>
    <p:sldId id="518" r:id="rId104"/>
    <p:sldId id="519" r:id="rId105"/>
    <p:sldId id="521" r:id="rId106"/>
    <p:sldId id="522" r:id="rId107"/>
    <p:sldId id="523" r:id="rId108"/>
    <p:sldId id="531" r:id="rId109"/>
    <p:sldId id="532" r:id="rId110"/>
    <p:sldId id="534" r:id="rId111"/>
    <p:sldId id="535" r:id="rId112"/>
    <p:sldId id="536" r:id="rId113"/>
    <p:sldId id="539" r:id="rId114"/>
    <p:sldId id="540" r:id="rId115"/>
    <p:sldId id="541" r:id="rId116"/>
    <p:sldId id="542" r:id="rId117"/>
    <p:sldId id="543" r:id="rId118"/>
    <p:sldId id="545" r:id="rId119"/>
    <p:sldId id="546" r:id="rId120"/>
    <p:sldId id="548" r:id="rId121"/>
    <p:sldId id="549" r:id="rId122"/>
    <p:sldId id="550" r:id="rId123"/>
    <p:sldId id="551" r:id="rId124"/>
    <p:sldId id="558" r:id="rId125"/>
    <p:sldId id="559" r:id="rId126"/>
    <p:sldId id="560" r:id="rId127"/>
    <p:sldId id="561" r:id="rId128"/>
    <p:sldId id="562" r:id="rId129"/>
    <p:sldId id="563" r:id="rId130"/>
    <p:sldId id="564" r:id="rId131"/>
    <p:sldId id="565" r:id="rId132"/>
    <p:sldId id="566" r:id="rId133"/>
    <p:sldId id="567" r:id="rId134"/>
    <p:sldId id="568" r:id="rId135"/>
    <p:sldId id="591" r:id="rId136"/>
    <p:sldId id="592" r:id="rId137"/>
    <p:sldId id="593" r:id="rId138"/>
    <p:sldId id="594" r:id="rId139"/>
    <p:sldId id="595" r:id="rId140"/>
    <p:sldId id="596" r:id="rId141"/>
    <p:sldId id="597" r:id="rId142"/>
    <p:sldId id="605" r:id="rId143"/>
    <p:sldId id="606" r:id="rId144"/>
    <p:sldId id="607" r:id="rId145"/>
    <p:sldId id="608" r:id="rId146"/>
    <p:sldId id="609" r:id="rId147"/>
    <p:sldId id="610" r:id="rId148"/>
    <p:sldId id="613" r:id="rId149"/>
    <p:sldId id="614" r:id="rId150"/>
    <p:sldId id="621" r:id="rId151"/>
    <p:sldId id="623" r:id="rId152"/>
    <p:sldId id="624" r:id="rId153"/>
    <p:sldId id="625" r:id="rId154"/>
    <p:sldId id="626" r:id="rId155"/>
    <p:sldId id="628" r:id="rId156"/>
    <p:sldId id="634" r:id="rId157"/>
    <p:sldId id="635" r:id="rId158"/>
    <p:sldId id="636" r:id="rId159"/>
    <p:sldId id="637" r:id="rId160"/>
    <p:sldId id="638" r:id="rId161"/>
    <p:sldId id="639" r:id="rId162"/>
    <p:sldId id="640" r:id="rId163"/>
    <p:sldId id="641" r:id="rId164"/>
    <p:sldId id="642" r:id="rId165"/>
    <p:sldId id="643" r:id="rId166"/>
    <p:sldId id="644" r:id="rId167"/>
    <p:sldId id="645" r:id="rId168"/>
    <p:sldId id="646" r:id="rId169"/>
    <p:sldId id="647" r:id="rId1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FF00"/>
    <a:srgbClr val="53728A"/>
    <a:srgbClr val="099BDD"/>
    <a:srgbClr val="00B0F0"/>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85349" autoAdjust="0"/>
  </p:normalViewPr>
  <p:slideViewPr>
    <p:cSldViewPr snapToGrid="0">
      <p:cViewPr varScale="1">
        <p:scale>
          <a:sx n="63" d="100"/>
          <a:sy n="63" d="100"/>
        </p:scale>
        <p:origin x="894" y="7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97.xml"/><Relationship Id="rId21" Type="http://schemas.openxmlformats.org/officeDocument/2006/relationships/slide" Target="slides/slide1.xml"/><Relationship Id="rId42" Type="http://schemas.openxmlformats.org/officeDocument/2006/relationships/slide" Target="slides/slide22.xml"/><Relationship Id="rId63" Type="http://schemas.openxmlformats.org/officeDocument/2006/relationships/slide" Target="slides/slide43.xml"/><Relationship Id="rId84" Type="http://schemas.openxmlformats.org/officeDocument/2006/relationships/slide" Target="slides/slide64.xml"/><Relationship Id="rId138" Type="http://schemas.openxmlformats.org/officeDocument/2006/relationships/slide" Target="slides/slide118.xml"/><Relationship Id="rId159" Type="http://schemas.openxmlformats.org/officeDocument/2006/relationships/slide" Target="slides/slide139.xml"/><Relationship Id="rId170" Type="http://schemas.openxmlformats.org/officeDocument/2006/relationships/slide" Target="slides/slide150.xml"/><Relationship Id="rId107" Type="http://schemas.openxmlformats.org/officeDocument/2006/relationships/slide" Target="slides/slide87.xml"/><Relationship Id="rId11" Type="http://schemas.openxmlformats.org/officeDocument/2006/relationships/slideMaster" Target="slideMasters/slideMaster11.xml"/><Relationship Id="rId32" Type="http://schemas.openxmlformats.org/officeDocument/2006/relationships/slide" Target="slides/slide12.xml"/><Relationship Id="rId53" Type="http://schemas.openxmlformats.org/officeDocument/2006/relationships/slide" Target="slides/slide33.xml"/><Relationship Id="rId74" Type="http://schemas.openxmlformats.org/officeDocument/2006/relationships/slide" Target="slides/slide54.xml"/><Relationship Id="rId128" Type="http://schemas.openxmlformats.org/officeDocument/2006/relationships/slide" Target="slides/slide108.xml"/><Relationship Id="rId149" Type="http://schemas.openxmlformats.org/officeDocument/2006/relationships/slide" Target="slides/slide129.xml"/><Relationship Id="rId5" Type="http://schemas.openxmlformats.org/officeDocument/2006/relationships/slideMaster" Target="slideMasters/slideMaster5.xml"/><Relationship Id="rId95" Type="http://schemas.openxmlformats.org/officeDocument/2006/relationships/slide" Target="slides/slide75.xml"/><Relationship Id="rId160" Type="http://schemas.openxmlformats.org/officeDocument/2006/relationships/slide" Target="slides/slide140.xml"/><Relationship Id="rId22" Type="http://schemas.openxmlformats.org/officeDocument/2006/relationships/slide" Target="slides/slide2.xml"/><Relationship Id="rId43" Type="http://schemas.openxmlformats.org/officeDocument/2006/relationships/slide" Target="slides/slide23.xml"/><Relationship Id="rId64" Type="http://schemas.openxmlformats.org/officeDocument/2006/relationships/slide" Target="slides/slide44.xml"/><Relationship Id="rId118" Type="http://schemas.openxmlformats.org/officeDocument/2006/relationships/slide" Target="slides/slide98.xml"/><Relationship Id="rId139" Type="http://schemas.openxmlformats.org/officeDocument/2006/relationships/slide" Target="slides/slide119.xml"/><Relationship Id="rId85" Type="http://schemas.openxmlformats.org/officeDocument/2006/relationships/slide" Target="slides/slide65.xml"/><Relationship Id="rId150" Type="http://schemas.openxmlformats.org/officeDocument/2006/relationships/slide" Target="slides/slide130.xml"/><Relationship Id="rId171" Type="http://schemas.openxmlformats.org/officeDocument/2006/relationships/notesMaster" Target="notesMasters/notesMaster1.xml"/><Relationship Id="rId12" Type="http://schemas.openxmlformats.org/officeDocument/2006/relationships/slideMaster" Target="slideMasters/slideMaster12.xml"/><Relationship Id="rId33" Type="http://schemas.openxmlformats.org/officeDocument/2006/relationships/slide" Target="slides/slide13.xml"/><Relationship Id="rId108" Type="http://schemas.openxmlformats.org/officeDocument/2006/relationships/slide" Target="slides/slide88.xml"/><Relationship Id="rId129" Type="http://schemas.openxmlformats.org/officeDocument/2006/relationships/slide" Target="slides/slide109.xml"/><Relationship Id="rId54" Type="http://schemas.openxmlformats.org/officeDocument/2006/relationships/slide" Target="slides/slide34.xml"/><Relationship Id="rId75" Type="http://schemas.openxmlformats.org/officeDocument/2006/relationships/slide" Target="slides/slide55.xml"/><Relationship Id="rId96" Type="http://schemas.openxmlformats.org/officeDocument/2006/relationships/slide" Target="slides/slide76.xml"/><Relationship Id="rId140" Type="http://schemas.openxmlformats.org/officeDocument/2006/relationships/slide" Target="slides/slide120.xml"/><Relationship Id="rId161" Type="http://schemas.openxmlformats.org/officeDocument/2006/relationships/slide" Target="slides/slide141.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3.xml"/><Relationship Id="rId28" Type="http://schemas.openxmlformats.org/officeDocument/2006/relationships/slide" Target="slides/slide8.xml"/><Relationship Id="rId49" Type="http://schemas.openxmlformats.org/officeDocument/2006/relationships/slide" Target="slides/slide29.xml"/><Relationship Id="rId114" Type="http://schemas.openxmlformats.org/officeDocument/2006/relationships/slide" Target="slides/slide94.xml"/><Relationship Id="rId119" Type="http://schemas.openxmlformats.org/officeDocument/2006/relationships/slide" Target="slides/slide99.xml"/><Relationship Id="rId44" Type="http://schemas.openxmlformats.org/officeDocument/2006/relationships/slide" Target="slides/slide24.xml"/><Relationship Id="rId60" Type="http://schemas.openxmlformats.org/officeDocument/2006/relationships/slide" Target="slides/slide40.xml"/><Relationship Id="rId65" Type="http://schemas.openxmlformats.org/officeDocument/2006/relationships/slide" Target="slides/slide45.xml"/><Relationship Id="rId81" Type="http://schemas.openxmlformats.org/officeDocument/2006/relationships/slide" Target="slides/slide61.xml"/><Relationship Id="rId86" Type="http://schemas.openxmlformats.org/officeDocument/2006/relationships/slide" Target="slides/slide66.xml"/><Relationship Id="rId130" Type="http://schemas.openxmlformats.org/officeDocument/2006/relationships/slide" Target="slides/slide110.xml"/><Relationship Id="rId135" Type="http://schemas.openxmlformats.org/officeDocument/2006/relationships/slide" Target="slides/slide115.xml"/><Relationship Id="rId151" Type="http://schemas.openxmlformats.org/officeDocument/2006/relationships/slide" Target="slides/slide131.xml"/><Relationship Id="rId156" Type="http://schemas.openxmlformats.org/officeDocument/2006/relationships/slide" Target="slides/slide136.xml"/><Relationship Id="rId172" Type="http://schemas.openxmlformats.org/officeDocument/2006/relationships/presProps" Target="presProps.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9.xml"/><Relationship Id="rId109" Type="http://schemas.openxmlformats.org/officeDocument/2006/relationships/slide" Target="slides/slide89.xml"/><Relationship Id="rId34" Type="http://schemas.openxmlformats.org/officeDocument/2006/relationships/slide" Target="slides/slide14.xml"/><Relationship Id="rId50" Type="http://schemas.openxmlformats.org/officeDocument/2006/relationships/slide" Target="slides/slide30.xml"/><Relationship Id="rId55" Type="http://schemas.openxmlformats.org/officeDocument/2006/relationships/slide" Target="slides/slide35.xml"/><Relationship Id="rId76" Type="http://schemas.openxmlformats.org/officeDocument/2006/relationships/slide" Target="slides/slide56.xml"/><Relationship Id="rId97" Type="http://schemas.openxmlformats.org/officeDocument/2006/relationships/slide" Target="slides/slide77.xml"/><Relationship Id="rId104" Type="http://schemas.openxmlformats.org/officeDocument/2006/relationships/slide" Target="slides/slide84.xml"/><Relationship Id="rId120" Type="http://schemas.openxmlformats.org/officeDocument/2006/relationships/slide" Target="slides/slide100.xml"/><Relationship Id="rId125" Type="http://schemas.openxmlformats.org/officeDocument/2006/relationships/slide" Target="slides/slide105.xml"/><Relationship Id="rId141" Type="http://schemas.openxmlformats.org/officeDocument/2006/relationships/slide" Target="slides/slide121.xml"/><Relationship Id="rId146" Type="http://schemas.openxmlformats.org/officeDocument/2006/relationships/slide" Target="slides/slide126.xml"/><Relationship Id="rId167" Type="http://schemas.openxmlformats.org/officeDocument/2006/relationships/slide" Target="slides/slide147.xml"/><Relationship Id="rId7" Type="http://schemas.openxmlformats.org/officeDocument/2006/relationships/slideMaster" Target="slideMasters/slideMaster7.xml"/><Relationship Id="rId71" Type="http://schemas.openxmlformats.org/officeDocument/2006/relationships/slide" Target="slides/slide51.xml"/><Relationship Id="rId92" Type="http://schemas.openxmlformats.org/officeDocument/2006/relationships/slide" Target="slides/slide72.xml"/><Relationship Id="rId162" Type="http://schemas.openxmlformats.org/officeDocument/2006/relationships/slide" Target="slides/slide142.xml"/><Relationship Id="rId2" Type="http://schemas.openxmlformats.org/officeDocument/2006/relationships/slideMaster" Target="slideMasters/slideMaster2.xml"/><Relationship Id="rId29" Type="http://schemas.openxmlformats.org/officeDocument/2006/relationships/slide" Target="slides/slide9.xml"/><Relationship Id="rId24" Type="http://schemas.openxmlformats.org/officeDocument/2006/relationships/slide" Target="slides/slide4.xml"/><Relationship Id="rId40" Type="http://schemas.openxmlformats.org/officeDocument/2006/relationships/slide" Target="slides/slide20.xml"/><Relationship Id="rId45" Type="http://schemas.openxmlformats.org/officeDocument/2006/relationships/slide" Target="slides/slide25.xml"/><Relationship Id="rId66" Type="http://schemas.openxmlformats.org/officeDocument/2006/relationships/slide" Target="slides/slide46.xml"/><Relationship Id="rId87" Type="http://schemas.openxmlformats.org/officeDocument/2006/relationships/slide" Target="slides/slide67.xml"/><Relationship Id="rId110" Type="http://schemas.openxmlformats.org/officeDocument/2006/relationships/slide" Target="slides/slide90.xml"/><Relationship Id="rId115" Type="http://schemas.openxmlformats.org/officeDocument/2006/relationships/slide" Target="slides/slide95.xml"/><Relationship Id="rId131" Type="http://schemas.openxmlformats.org/officeDocument/2006/relationships/slide" Target="slides/slide111.xml"/><Relationship Id="rId136" Type="http://schemas.openxmlformats.org/officeDocument/2006/relationships/slide" Target="slides/slide116.xml"/><Relationship Id="rId157" Type="http://schemas.openxmlformats.org/officeDocument/2006/relationships/slide" Target="slides/slide137.xml"/><Relationship Id="rId61" Type="http://schemas.openxmlformats.org/officeDocument/2006/relationships/slide" Target="slides/slide41.xml"/><Relationship Id="rId82" Type="http://schemas.openxmlformats.org/officeDocument/2006/relationships/slide" Target="slides/slide62.xml"/><Relationship Id="rId152" Type="http://schemas.openxmlformats.org/officeDocument/2006/relationships/slide" Target="slides/slide132.xml"/><Relationship Id="rId173" Type="http://schemas.openxmlformats.org/officeDocument/2006/relationships/viewProps" Target="view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10.xml"/><Relationship Id="rId35" Type="http://schemas.openxmlformats.org/officeDocument/2006/relationships/slide" Target="slides/slide15.xml"/><Relationship Id="rId56" Type="http://schemas.openxmlformats.org/officeDocument/2006/relationships/slide" Target="slides/slide36.xml"/><Relationship Id="rId77" Type="http://schemas.openxmlformats.org/officeDocument/2006/relationships/slide" Target="slides/slide57.xml"/><Relationship Id="rId100" Type="http://schemas.openxmlformats.org/officeDocument/2006/relationships/slide" Target="slides/slide80.xml"/><Relationship Id="rId105" Type="http://schemas.openxmlformats.org/officeDocument/2006/relationships/slide" Target="slides/slide85.xml"/><Relationship Id="rId126" Type="http://schemas.openxmlformats.org/officeDocument/2006/relationships/slide" Target="slides/slide106.xml"/><Relationship Id="rId147" Type="http://schemas.openxmlformats.org/officeDocument/2006/relationships/slide" Target="slides/slide127.xml"/><Relationship Id="rId168" Type="http://schemas.openxmlformats.org/officeDocument/2006/relationships/slide" Target="slides/slide148.xml"/><Relationship Id="rId8" Type="http://schemas.openxmlformats.org/officeDocument/2006/relationships/slideMaster" Target="slideMasters/slideMaster8.xml"/><Relationship Id="rId51" Type="http://schemas.openxmlformats.org/officeDocument/2006/relationships/slide" Target="slides/slide31.xml"/><Relationship Id="rId72" Type="http://schemas.openxmlformats.org/officeDocument/2006/relationships/slide" Target="slides/slide52.xml"/><Relationship Id="rId93" Type="http://schemas.openxmlformats.org/officeDocument/2006/relationships/slide" Target="slides/slide73.xml"/><Relationship Id="rId98" Type="http://schemas.openxmlformats.org/officeDocument/2006/relationships/slide" Target="slides/slide78.xml"/><Relationship Id="rId121" Type="http://schemas.openxmlformats.org/officeDocument/2006/relationships/slide" Target="slides/slide101.xml"/><Relationship Id="rId142" Type="http://schemas.openxmlformats.org/officeDocument/2006/relationships/slide" Target="slides/slide122.xml"/><Relationship Id="rId163" Type="http://schemas.openxmlformats.org/officeDocument/2006/relationships/slide" Target="slides/slide143.xml"/><Relationship Id="rId3" Type="http://schemas.openxmlformats.org/officeDocument/2006/relationships/slideMaster" Target="slideMasters/slideMaster3.xml"/><Relationship Id="rId25" Type="http://schemas.openxmlformats.org/officeDocument/2006/relationships/slide" Target="slides/slide5.xml"/><Relationship Id="rId46" Type="http://schemas.openxmlformats.org/officeDocument/2006/relationships/slide" Target="slides/slide26.xml"/><Relationship Id="rId67" Type="http://schemas.openxmlformats.org/officeDocument/2006/relationships/slide" Target="slides/slide47.xml"/><Relationship Id="rId116" Type="http://schemas.openxmlformats.org/officeDocument/2006/relationships/slide" Target="slides/slide96.xml"/><Relationship Id="rId137" Type="http://schemas.openxmlformats.org/officeDocument/2006/relationships/slide" Target="slides/slide117.xml"/><Relationship Id="rId158" Type="http://schemas.openxmlformats.org/officeDocument/2006/relationships/slide" Target="slides/slide138.xml"/><Relationship Id="rId20" Type="http://schemas.openxmlformats.org/officeDocument/2006/relationships/slideMaster" Target="slideMasters/slideMaster20.xml"/><Relationship Id="rId41" Type="http://schemas.openxmlformats.org/officeDocument/2006/relationships/slide" Target="slides/slide21.xml"/><Relationship Id="rId62" Type="http://schemas.openxmlformats.org/officeDocument/2006/relationships/slide" Target="slides/slide42.xml"/><Relationship Id="rId83" Type="http://schemas.openxmlformats.org/officeDocument/2006/relationships/slide" Target="slides/slide63.xml"/><Relationship Id="rId88" Type="http://schemas.openxmlformats.org/officeDocument/2006/relationships/slide" Target="slides/slide68.xml"/><Relationship Id="rId111" Type="http://schemas.openxmlformats.org/officeDocument/2006/relationships/slide" Target="slides/slide91.xml"/><Relationship Id="rId132" Type="http://schemas.openxmlformats.org/officeDocument/2006/relationships/slide" Target="slides/slide112.xml"/><Relationship Id="rId153" Type="http://schemas.openxmlformats.org/officeDocument/2006/relationships/slide" Target="slides/slide133.xml"/><Relationship Id="rId174" Type="http://schemas.openxmlformats.org/officeDocument/2006/relationships/theme" Target="theme/theme1.xml"/><Relationship Id="rId15" Type="http://schemas.openxmlformats.org/officeDocument/2006/relationships/slideMaster" Target="slideMasters/slideMaster15.xml"/><Relationship Id="rId36" Type="http://schemas.openxmlformats.org/officeDocument/2006/relationships/slide" Target="slides/slide16.xml"/><Relationship Id="rId57" Type="http://schemas.openxmlformats.org/officeDocument/2006/relationships/slide" Target="slides/slide37.xml"/><Relationship Id="rId106" Type="http://schemas.openxmlformats.org/officeDocument/2006/relationships/slide" Target="slides/slide86.xml"/><Relationship Id="rId127" Type="http://schemas.openxmlformats.org/officeDocument/2006/relationships/slide" Target="slides/slide107.xml"/><Relationship Id="rId10" Type="http://schemas.openxmlformats.org/officeDocument/2006/relationships/slideMaster" Target="slideMasters/slideMaster10.xml"/><Relationship Id="rId31" Type="http://schemas.openxmlformats.org/officeDocument/2006/relationships/slide" Target="slides/slide11.xml"/><Relationship Id="rId52" Type="http://schemas.openxmlformats.org/officeDocument/2006/relationships/slide" Target="slides/slide32.xml"/><Relationship Id="rId73" Type="http://schemas.openxmlformats.org/officeDocument/2006/relationships/slide" Target="slides/slide53.xml"/><Relationship Id="rId78" Type="http://schemas.openxmlformats.org/officeDocument/2006/relationships/slide" Target="slides/slide58.xml"/><Relationship Id="rId94" Type="http://schemas.openxmlformats.org/officeDocument/2006/relationships/slide" Target="slides/slide74.xml"/><Relationship Id="rId99" Type="http://schemas.openxmlformats.org/officeDocument/2006/relationships/slide" Target="slides/slide79.xml"/><Relationship Id="rId101" Type="http://schemas.openxmlformats.org/officeDocument/2006/relationships/slide" Target="slides/slide81.xml"/><Relationship Id="rId122" Type="http://schemas.openxmlformats.org/officeDocument/2006/relationships/slide" Target="slides/slide102.xml"/><Relationship Id="rId143" Type="http://schemas.openxmlformats.org/officeDocument/2006/relationships/slide" Target="slides/slide123.xml"/><Relationship Id="rId148" Type="http://schemas.openxmlformats.org/officeDocument/2006/relationships/slide" Target="slides/slide128.xml"/><Relationship Id="rId164" Type="http://schemas.openxmlformats.org/officeDocument/2006/relationships/slide" Target="slides/slide144.xml"/><Relationship Id="rId169" Type="http://schemas.openxmlformats.org/officeDocument/2006/relationships/slide" Target="slides/slide149.xml"/><Relationship Id="rId4" Type="http://schemas.openxmlformats.org/officeDocument/2006/relationships/slideMaster" Target="slideMasters/slideMaster4.xml"/><Relationship Id="rId9" Type="http://schemas.openxmlformats.org/officeDocument/2006/relationships/slideMaster" Target="slideMasters/slideMaster9.xml"/><Relationship Id="rId26" Type="http://schemas.openxmlformats.org/officeDocument/2006/relationships/slide" Target="slides/slide6.xml"/><Relationship Id="rId47" Type="http://schemas.openxmlformats.org/officeDocument/2006/relationships/slide" Target="slides/slide27.xml"/><Relationship Id="rId68" Type="http://schemas.openxmlformats.org/officeDocument/2006/relationships/slide" Target="slides/slide48.xml"/><Relationship Id="rId89" Type="http://schemas.openxmlformats.org/officeDocument/2006/relationships/slide" Target="slides/slide69.xml"/><Relationship Id="rId112" Type="http://schemas.openxmlformats.org/officeDocument/2006/relationships/slide" Target="slides/slide92.xml"/><Relationship Id="rId133" Type="http://schemas.openxmlformats.org/officeDocument/2006/relationships/slide" Target="slides/slide113.xml"/><Relationship Id="rId154" Type="http://schemas.openxmlformats.org/officeDocument/2006/relationships/slide" Target="slides/slide134.xml"/><Relationship Id="rId175" Type="http://schemas.openxmlformats.org/officeDocument/2006/relationships/tableStyles" Target="tableStyles.xml"/><Relationship Id="rId16" Type="http://schemas.openxmlformats.org/officeDocument/2006/relationships/slideMaster" Target="slideMasters/slideMaster16.xml"/><Relationship Id="rId37" Type="http://schemas.openxmlformats.org/officeDocument/2006/relationships/slide" Target="slides/slide17.xml"/><Relationship Id="rId58" Type="http://schemas.openxmlformats.org/officeDocument/2006/relationships/slide" Target="slides/slide38.xml"/><Relationship Id="rId79" Type="http://schemas.openxmlformats.org/officeDocument/2006/relationships/slide" Target="slides/slide59.xml"/><Relationship Id="rId102" Type="http://schemas.openxmlformats.org/officeDocument/2006/relationships/slide" Target="slides/slide82.xml"/><Relationship Id="rId123" Type="http://schemas.openxmlformats.org/officeDocument/2006/relationships/slide" Target="slides/slide103.xml"/><Relationship Id="rId144" Type="http://schemas.openxmlformats.org/officeDocument/2006/relationships/slide" Target="slides/slide124.xml"/><Relationship Id="rId90" Type="http://schemas.openxmlformats.org/officeDocument/2006/relationships/slide" Target="slides/slide70.xml"/><Relationship Id="rId165" Type="http://schemas.openxmlformats.org/officeDocument/2006/relationships/slide" Target="slides/slide145.xml"/><Relationship Id="rId27" Type="http://schemas.openxmlformats.org/officeDocument/2006/relationships/slide" Target="slides/slide7.xml"/><Relationship Id="rId48" Type="http://schemas.openxmlformats.org/officeDocument/2006/relationships/slide" Target="slides/slide28.xml"/><Relationship Id="rId69" Type="http://schemas.openxmlformats.org/officeDocument/2006/relationships/slide" Target="slides/slide49.xml"/><Relationship Id="rId113" Type="http://schemas.openxmlformats.org/officeDocument/2006/relationships/slide" Target="slides/slide93.xml"/><Relationship Id="rId134" Type="http://schemas.openxmlformats.org/officeDocument/2006/relationships/slide" Target="slides/slide114.xml"/><Relationship Id="rId80" Type="http://schemas.openxmlformats.org/officeDocument/2006/relationships/slide" Target="slides/slide60.xml"/><Relationship Id="rId155" Type="http://schemas.openxmlformats.org/officeDocument/2006/relationships/slide" Target="slides/slide135.xml"/><Relationship Id="rId17" Type="http://schemas.openxmlformats.org/officeDocument/2006/relationships/slideMaster" Target="slideMasters/slideMaster17.xml"/><Relationship Id="rId38" Type="http://schemas.openxmlformats.org/officeDocument/2006/relationships/slide" Target="slides/slide18.xml"/><Relationship Id="rId59" Type="http://schemas.openxmlformats.org/officeDocument/2006/relationships/slide" Target="slides/slide39.xml"/><Relationship Id="rId103" Type="http://schemas.openxmlformats.org/officeDocument/2006/relationships/slide" Target="slides/slide83.xml"/><Relationship Id="rId124" Type="http://schemas.openxmlformats.org/officeDocument/2006/relationships/slide" Target="slides/slide104.xml"/><Relationship Id="rId70" Type="http://schemas.openxmlformats.org/officeDocument/2006/relationships/slide" Target="slides/slide50.xml"/><Relationship Id="rId91" Type="http://schemas.openxmlformats.org/officeDocument/2006/relationships/slide" Target="slides/slide71.xml"/><Relationship Id="rId145" Type="http://schemas.openxmlformats.org/officeDocument/2006/relationships/slide" Target="slides/slide125.xml"/><Relationship Id="rId166" Type="http://schemas.openxmlformats.org/officeDocument/2006/relationships/slide" Target="slides/slide146.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Individuals and interactions</a:t>
          </a:r>
          <a:endParaRPr lang="en-US" sz="2100" kern="1200" dirty="0"/>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490908"/>
            <a:satOff val="-7709"/>
            <a:lumOff val="-71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Working products</a:t>
          </a:r>
          <a:endParaRPr lang="en-US" sz="2100" kern="1200" dirty="0"/>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981816"/>
            <a:satOff val="-15417"/>
            <a:lumOff val="-142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1472723"/>
            <a:satOff val="-23126"/>
            <a:lumOff val="-21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Responding to change</a:t>
          </a:r>
          <a:endParaRPr lang="en-US" sz="2100" kern="1200" dirty="0"/>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1963631"/>
            <a:satOff val="-30835"/>
            <a:lumOff val="-285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2454539"/>
            <a:satOff val="-38544"/>
            <a:lumOff val="-35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2945447"/>
            <a:satOff val="-46252"/>
            <a:lumOff val="-427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3436354"/>
            <a:satOff val="-53961"/>
            <a:lumOff val="-499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3927262"/>
            <a:satOff val="-61670"/>
            <a:lumOff val="-57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Process and tools</a:t>
          </a:r>
          <a:endParaRPr lang="en-US" sz="2100" kern="1200" dirty="0"/>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4418170"/>
            <a:satOff val="-69379"/>
            <a:lumOff val="-64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Comprehensive documentation</a:t>
          </a:r>
          <a:endParaRPr lang="en-US" sz="2100" kern="1200" dirty="0"/>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4909078"/>
            <a:satOff val="-77087"/>
            <a:lumOff val="-71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Contract negotiation</a:t>
          </a:r>
          <a:endParaRPr lang="en-US" sz="2100" kern="1200" dirty="0"/>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5399985"/>
            <a:satOff val="-84796"/>
            <a:lumOff val="-7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Following and plan</a:t>
          </a:r>
          <a:endParaRPr lang="en-US" sz="2100" kern="1200" dirty="0"/>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9-24T20:37:24.710"/>
    </inkml:context>
    <inkml:brush xml:id="br0">
      <inkml:brushProperty name="width" value="0.06667" units="cm"/>
      <inkml:brushProperty name="height" value="0.06667" units="cm"/>
      <inkml:brushProperty name="fitToCurve" value="1"/>
    </inkml:brush>
  </inkml:definitions>
  <inkml:trace contextRef="#ctx0" brushRef="#br0">0 0 0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0022">27535 10229 2653 0,'-11'-5'-103'15,"11"5"6"-15,-21-8-36 0,21 8-26 0,-23-8-385 16,23 8 110-16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8T17:33:03.755"/>
    </inkml:context>
    <inkml:brush xml:id="br0">
      <inkml:brushProperty name="width" value="0.05292" units="cm"/>
      <inkml:brushProperty name="height" value="0.05292" units="cm"/>
      <inkml:brushProperty name="color" value="#FF0000"/>
    </inkml:brush>
  </inkml:definitions>
  <inkml:trace contextRef="#ctx0" brushRef="#br0">2811 3929 1588,'25'6'-151,"-25"-6"14,0 0 16,0 0 21,0 0 11,0 0 12,0 0 11,0 0 7,0 0 11,0 0 3,0 0 8,9 3 6,-9-3 7,0 0 3,0 0 10,13 0 3,-13 0 3,0 0 2,27 0 5,-27 0-2,20 0 0,-7 0 4,6-3-1,-3 3 1,1-3 0,0 3-2,3-3 1,0 3 4,2 0 6,3-3 4,3 3-4,2-5-2,6 4 0,-6-2 3,13 0-7,-4-2 6,8 4-3,-2-6-3,0 3 1,3-1-4,6-2 2,-9 4 3,4-3 2,-4 0-8,-2 3 6,4 3 0,-2-3 2,-6 0 2,-1 3 0,1 0 8,-3 0 0,10-4-3,-6 1-2,3 3 6,6-5 2,-2 1 2,-1-2-1,3 1-3,3-2 1,-2 0 0,-1-3 4,1 3-2,2-4-10,-2 2 6,-2 3-11,9 0 3,-10-3-5,-4 3 0,3 3 2,-5-3-1,3 3-4,-6 3 0,3-3 1,2 6 3,-8-3-4,9 0 0,-9 3-2,7-3 4,-7 3-7,2 0 2,-4 0 0,2 1-4,-1-2 3,1 1 4,-5 3-1,5-2-1,-2 1-2,4 2 4,-3 1-4,1-4 4,0 4-8,8 3 5,-7-2 3,7-2-9,-1 1 7,1-1 4,-2 1-8,2 2 3,4-4 1,-5 3-3,3-3 1,0 0-2,0 4-1,-1-5 4,1 6 5,-2-2-7,4 3-2,0-3 4,-4 0-3,6 0 4,-6 1 3,6-2-9,0 4 2,-3 0 6,3-4-10,-1 4 6,-2-2-2,2 2 1,1 0 0,-4 0 2,0 4-4,0-3 6,0 2-6,-1 0-1,-1 1 6,2-1-5,2 1 7,-8 0-9,6-3 3,2 1 5,-9 1-3,7-3-4,4 0 9,-4 0-2,4 0-6,-3 5 0,3-5 3,4 0-3,3 3 7,-1-3 1,-2 2-10,3-2 9,0 3-3,0-6-5,-5 1 5,8-2 1,3 2-3,1-4 2,3-3 4,-1 0-2,-10 0-6,7-3 8,7 0-7,-9 3 3,-3-3 0,-2 0-1,-5 0-2,2 3 1,0-3 1,-9 6-4,1-3-1,-7 0 6,-4 1-4,14 1 5,-12 2-3,4-2 0,-1 0 0,-1 0 5,5 2-3,-2-4-2,5 0 4,0 3 0,4-6-4,-8 6 0,5-6-2,2 4 0,-11-2 6,6-2 0,-7 3-5,4-3 10,-2 3-11,-3-3-1,2 3 5,3-3 8,-6 4-11,2-2-1,1 1 8,3 0-11,-3 1 2,5-4 11,-5 3-10,8 1 1,0-3 1,4 2-1,-7-3-4,6 5 11,1-5-4,1 4-6,-2-4 0,1 0 1,1 0 0,3 0-2,-1 0 6,-2 0 0,1-4-2,1 4-2,-1-5 11,0 2-14,2 3 11,-1-1-5,-4-3-3,4 4 6,5-3-1,-3-1-2,6-2 1,-7 4 4,13-2-4,1-2 5,-2 1-2,3-2 1,6 1 1,-7 0-1,5-2 1,2 4 1,-4-4-1,3 1-5,1-1 4,0 2 0,-4 0-3,7-3 2,-10 3-4,5 0 7,-2-3-9,-3 2 3,-2 1 2,0-3 0,-1 3-7,-11 0 6,1-2 0,-1 5-1,1-6 3,-4 3 0,2 1 0,5-2-4,-7 2-2,0-2 1,5 1 5,2 0-3,5 0 5,-8 0-8,-1 0 8,13 0-1,-13 3-3,1-5-4,-4 3 12,-2-2-8,1 4-8,-1 2 9,-3-7-2,-8 5-3,3 2 0,-3-4 2,-2 2-1,4 0-3,-1 0 7,-1 3-1,-3-6-7,9 6 5,-5-6 5,9 3-5,-1 0 5,-5-4-5,8 4 2,-1 1-2,3-1-2,2-4 5,4 0 0,5 6-4,1-10 1,3 6 5,1-3-1,-4 4 3,6-4-5,-1 4 3,-2-7-2,-1 3 1,0 1-6,-3 1 4,0 0-3,-12 0 0,12-3-1,-7 1 0,7 4-3,0-4 9,3-1-5,0 3-1,1-3 5,2 0-9,-1 3 10,3-3-4,-1 0 3,-2 2-8,5 1 7,1-3 1,-6 1 3,2 1-11,-4-1 0,-3-1 11,-10 5-9,-2-3-1,-1 3 9,-1 1-5,-4-2 4,2 1-6,0 1 0,0-3-2,6 4 5,-3-2 5,4 4-6,-3-3 1,7 0-3,0 0 4,0 0 0,-2 0-4,14 0 3,-4-2 2,5 4-3,1-2-2,6 0 1,0-2 6,20 0-5,-2 2 2,10-4 5,-4 1-6,4 0 2,2 5-5,-5-7 0,4 2 4,-6-4-2,0 5-1,-4-2 4,-3 1-2,-19 1-2,5 1 5,-3-2-3,-4 0 2,-3-2 1,-15 5-5,1 3 4,-3-4-3,-1 0-6,-7 0 8,-4 1-6,-5 2 2,4 1 4,-6-4 0,-1 0-6,-2 1 7,-5 3-2,-1 0-3,-4-3 0,3 3-2,-5 0 4,2 0-5,-3 0 4,5-2 2,-4 2 1,1 0-2,4 0 3,-1 0-1,5 2-5,-1-2 6,6 3-1,0-3-2,0 0 4,1 0-1,-3 0 3,2 0-5,2 0 4,-3 0-1,3 0-1,1 0-4,-5 0 1,5 0-2,-3 0 0,3 0 2,-1 0 1,1 3 1,3-3 0,-3 0-3,0 4 4,4-4-4,-1 4-1,3-4 2,2 1-1,-1-1 2,6 3 1,-7-3-4,2 0 6,2 4-6,0-8 4,-1 4 1,3 4-1,1-4 1,-8 0-4,7-4 2,0 4-3,-9-3 4,4 3-6,-3-1 5,3 1 2,-6-4-4,1 0 1,8-2 14,-3 4-13,2-5 6,-2 1 1,3 0-3,3-3 2,1 0-4,-2 0 2,4-4-7,-2 3 1,-7 1 9,11 5-7,-9-10 0,-1 4 4,-4 2 4,3-2-6,-2 1-4,-10-1 7,2 5-3,-2-3-1,1 0 4,-2 0-4,-4 0 3,3 4-2,-2-3 0,-5-3 7,6 1-5,-2 0 2,-5 0 6,5 0-3,-5-1 1,5 0-1,-4-2 1,2 0-1,-1-1 3,-2 5-2,0-4 0,-3-1-1,-1 1 10,3 0 7,-6 4 5,0-5-7,-1-1-2,-3 5 5,1-2-12,3-2 1,-8 4-1,3-3 0,-3-1-4,2 4-2,1-7-1,-3 4 0,4-3-2,-4 0 0,2-1 7,1-3-1,-5 3 4,6-2 1,-1-3 7,0 3 0,-4-2 1,1 2 2,3-1 2,-5 4-6,2 0 1,-1-5-4,4 4-2,-6 0-3,8-3-1,-7 4 0,2-3-1,4 0-2,-6-2 5,-1 1 3,1 2 4,-3-5 0,0 2-3,3-3 3,-6 1-4,0-5 1,1-2-1,-6 5-1,1-7-3,-5 4-2,7-1-1,-10-9-3,5 5-2,-2-5 1,1 5 1,-3-2-4,-1-1 1,-2-1-1,1 1-2,-1 2 1,-1 3-1,-1-1-4,2-1 3,-4 1-3,-1 0-1,0 4 1,-3 3-2,2-5-1,1 4 1,-1 1 0,-3 3 0,3-3 0,1 3 0,-4-3 1,4 7-1,-3-5-1,1 4 2,-4-2-2,1 0 0,-5 4 0,7-2 1,-7 3-2,1-2 2,-1 2-2,0 0 0,0 3-1,-5-3 1,4 2-5,-4 1 2,-1 0 1,3-1 2,-6 0 0,1 1-1,-2 0 0,2 0 1,-5 0-1,0-1 2,3 1 2,-15 1-1,0-3-2,-3 2 1,-3-3 1,-3 2-4,-2 1 1,-17 0-3,-2 0 0,0 1-2,1 2 1,8 3 3,1 0 0,6 3 1,-2-3 1,4-3 2,4 6-2,0-4 2,-1 2-1,5-5-1,-5 3 0,13 2 1,-9-5 2,0 0-1,0 2-3,-3-4 2,-4 0 0,-1-1-1,-10 1-1,-4-3-1,-5 2 1,-1-3 0,-4 5-1,2-2 1,-5 4 2,2-6-3,-4 6 1,2-1 2,7 0 1,-5 1-1,-1 0-1,4 2 4,4-1-3,6 5-7,-9-3 1,3 3 1,-4-10 1,6 4 0,1 1 0,6 1 1,-6-2 2,8 1-1,-1 4-2,-1-4-2,-11 5-4,-7 2 2,-2 1 6,-6-5-9,-4 5-7,-33 6-1,16-6 1,-18 7 2,17-3 2,23-3 6,-1 2-1,3 5 0,3-6 3,2 8 1,5-5 0,-1 2 3,-1 0-1,14-2 0,1-2 0,0 4 1,-8-2 2,-8 2-1,20-7 3,1 3-2,1 0 1,4-1-1,14 2 1,-2-4-1,3 3-3,3 0-5,4-3 1,-5 0 4,3 3-2,6-3 3,-4 0-3,5 0 1,2 0 0,3 0 1,-1 0 2,-1 3 1,6-3-1,1 4 2,2-4-3,-2 4 1,2-4 3,8 1 1,-8-1-3,3 3-1,2-3 5,-1 4-4,-5-4 0,5 3 0,-4-1-3,-2 1-7,0 4 0,2 0 2,-5-4 3,1 3-2,1-3-1,-4 6 1,-6-3 4,2 4 2,1-2-1,-7 3-1,4 1-5,-6 0-8,-2 0 0,-5 3-10,-4 4 0,3 1 4,-3-7 6,-2 2 0,0 2 4,-3-2 1,6-3 5,-2 0-6,-5-2-3,1 2 5,0-5 5,-4 2 3,-1-4-1,0 2-3,-4-4 12,2 1 1,-6-4 3,4 0-3,-1 0 1,-6 0 0,3 0-5,-1-4 2,-4 4 2,1 4-5,-10-2-1,-7 1 2,-5 0 1,4-3-1,-9 0-2,9 0-2,-6 0 4,4 0 3,0 0-3,0 4-5,-7-1 12,9 0-8,-10-1-4,-1 1 2,6 1 0,-2-4 4,6 3-2,-7-3-2,9 0 5,14 0-4,3-3 2,-12-4 0,15 2 3,6 2-7,-1-1 7,1-4-3,2-4-2,6 0 6,0 1-2,0-1-5,3-1 2,5-2-1,-5-1-2,5 1 1,0 3 1,0-4-3,-3 4-2,8 0 2,-8 0 7,7-1-7,-1 4 0,4-1-1,-2 2 0,0 2 1,4-1-1,-4 0 2,3 6 3,1-7 0,-2 5-4,1 0 5,1 0-2,1 1-2,0-2 1,-2 1 0,3 3 3,-3 0 1,0 0-5,6 0-2,-6 3 17,-2-3-16,4 4-2,3-2 4,-4 1 3,3 3-6,-1 2 1,-2-7 4,9 6-3,-7-3 2,2 0-3,-1 4 1,1-4 6,6 1-6,-2-2 4,-5 2-2,0-1 0,-4-1 0,7 4 0,-6-1 6,-1-4-4,2 5-4,1-1 6,-3-4-4,2 5-5,-1-2 7,-1-2 2,7 6-6,-6-8 5,6 2-12,-3-3-3,1 4 3,3-4-2,-8 0-1,-1 3 9,0-6-8,-7 3 1,2 0 7,1 0-7,-6-4 3,8 4 0,-5-3-4,0 3 7,0 0 3,2-1-5,3 1 0,-8-5 7,7 1-2,-9 1 2,6-9-1,-4 7 0,7-2 0,-8-4 0,8 4-1,3-2 2,-2-1-1,3-3 2,8 5-6,-5-4 6,0 2 4,2-2-9,7 3 2,-5 0 5,4 0-6,3 3-1,-9-5 3,11 6 2,-7-2-2,-2 3 0,-3-4 0,1 2 4,1-4-1,-4 5 0,2-5-3,-2 2 3,3-2 10,-1 4 4,0-4-8,5 5-4,-5-5 0,0 0 1,4 6-9,0-7 6,0 5 1,0-3 12,4 0-6,-5-3-7,2 3-1,1 0 1,1 0-6,8 3 2,-5 0 6,5-2-2,-2 5-7,2 0 8,3 3-4,-3 0 3,0 0-5,-4 0 5,4 3 6,2 0-8,-2-3-3,3 4-2,-2 0 5,3-3-1,2 6-3,-1-3 8,5-3-6,0 4 2,-5 0-3,1-3 3,-1 6-2,5-2-3,-5 3 4,3-3 0,-1 0-2,1 3 0,-1 0 4,-1 0-3,3 2 3,1-7-1,0 8 0,-2-4 1,2 1 9,-4 1-12,3 2 1,1-3-4,-1 3 6,-4-2 1,5 2-2,-1 1-3,-3-4 6,4 3-5,0-3 0,0 0 7,-2 3-4,2 2-2,0-2-2,0-3 3,3-2 4,4 1-3,-1 1-1,-4 4 4,1-1-3,1 0-3,-1 3 2,-2-2 0,1 2 4,1-2-10,6-1 10,-6 3-3,2 0-5,1-3 5,-2 3 1,4 2-4,-1-5 2,3 3-5,-4 0 4,2 4 4,4-7-6,-4 8 2,-1-7 6,5 7-3,-4-5-1,-3 3 0,5-6 4,1 8-3,-2-5 0,2 4-1,-6-1 0,2 0-2,1 1 4,4 0 1,-5-4-10,1 3 5,7-3 0,-9 1 0,4 4 0,4-5 1,-4 3 0,3-3 4,0 2-4,-1 0 1,0-2 4,-1 4-5,4-4 6,-3 0-1,-1 3-5,-1 2 2,-1-1-1,2-1 2,-2-6 0,4 3-4,-5-2 0,6 3 8,-1-4-9,2-1 2,-7 2 7,7 2-9,-3-3-2,3 3 1,-9-3 6,9 5-5,-6-2 6,6 0-4,-7 0 3,7 1-5,-7 4 0,7-7 7,-3 7-3,1-5-2,-1 0 6,4 0-7,-1 1 0,-3 4 6,5-2-3,-2-3 0,0 2 3,-2 2 1,5-3-3,-1 3 3,-5-4-6,4 0 4,2 0-2,-4-3 1,-1 3-8,5 2 4,2-4 8,-3 2-8,-2 0-1,2 0 7,-1 0-7,4 2 1,-1-2 4,1-3-6,0 3 4,-4-3-1,4 2 0,0-6 0,0 5 7,0-1-11,0-2 6,0 2-1,4-4-1,-4 4 4,5 1-1,-2-1-3,5 2 4,-3-1-6,7 7 0,3-2 2,2 5 4,1 5-6,12 2-16,1 3-23,4 6-29,0 2-47,8 12-240,-4-1 129</inkml:trace>
  <inkml:trace contextRef="#ctx0" brushRef="#br0" timeOffset="11968.0493">1460 5475 61,'0'0'43,"0"0"-18,-4-9-6,4 9 0,0 0-6,0 0-4,0 0 0,-8-9-4,8 9-3,0 0 3,0 0-4,0 0 0,0 0-1,0 0 0,0 0-1,0 0 1,0 0 2,-3-11 2,3 11 4,0 0 3,0 0 2,0 0 3,0 0-1,0 0-2,0 0-5,0 0 3,0 0-1,0 0-4,0 0 1,0 0-2,0 0 0,11-8-2,-11 8 1,12-4-1,-2 1 0,-10 3 3,20-9-3,-5 6 0,-1-6-1,2 3 1,1 0-4,5-3 5,0-4-1,-1 4-1,6-2-2,-5-3 3,6 1 1,-4 1 0,2-3 0,-2 3-3,1 0 0,-2 1-1,-1-1 1,2 0 2,-4 3-2,1 0 0,-1 2 0,0-1 0,-3-1-2,0 3 2,-4-1-1,6 2 1,-3-2 0,-2 0 1,-1 6-2,2-6 2,-5 2-1,4 3 0,-3 1-2,3-8 2,-6 6-2,2 2 0,7-3 3,-4-3-2,-4 4-1,4-2 3,0 1-3,4 1 2,-3-3-1,-1 4 2,-1-2 0,1 1-2,2 3 0,-2-3 0,-13 3 3,32-3-3,-18 3-1,4 0 1,-1 0-1,-1-3 2,1 3-1,3-3 4,0 3-4,5-3 4,7 3-4,-2-5 2,5 3-1,-1 0 7,3-1-7,6-2-1,-4 4 1,8-3-1,1 2 2,-3 2 0,4-5-2,-1 5-1,1 0 6,-1 0-4,1 5-1,3-5 1,-1 2-1,5-2 2,-4 4-3,-2-4 2,3 1-1,-1 4-1,5-5 3,-7 0-3,0 0 4,2 3-1,5-3-2,-7 0 0,4-3 2,-2 3-2,5 0 2,-7 0 0,3-5-2,-1 5 0,5 0 0,-7 0 0,0 0 1,2 0-1,2 0-1,-1 0 1,-3 0 0,6 5 0,-3-5-2,-1 3 2,0 1 0,5 1 0,-5 1 1,-1-3 0,1 3 1,5 1-3,-5-2 2,0-2 0,3 4 1,0-2 0,6-2 1,-8 1-1,9-1 3,-2-3-1,2 0 0,0 0 3,2 0-2,-8 0-2,5 0-1,-1-3 1,-7-1 2,4 4-3,-5-3 0,-2 3 0,-1-3-1,-1 3 0,-1-2 1,-3-2-1,-4 4 1,3-3 0,-6 0-1,3 3 3,2-3-1,3 1-3,-1-2 1,1 1 2,0 0-1,0 0 1,-3 0 2,3-3-4,-1 1-1,-2 3 2,3-3-1,-2-1 0,4 2-1,-3-3 2,-1 4-1,6-3 0,-3 3 2,3-1 2,-2-1-7,1 2 3,2 0 3,1 0-3,0 0 2,6 0 2,-3-1 0,13 2 4,6-1-1,4-4 3,14-1-1,2-2 0,1 1-3,3-2 0,-2-2-1,-3-1 0,4 2-1,-6 0 2,0 3-2,-6 0-1,-7 0-1,-7 0 4,7-2-5,-5 7 4,3 0-4,-3 0 1,-1 1 0,-5 2 5,1-4-7,2 5 1,5 0-1,-6 5-1,2-5 1,4 0-1,-4 1 1,4-1-1,-4 3 0,2-3 1,-2 0 0,-1 4-1,-12-4 0,1 0 1,-2 4-2,-5-4 1,-2 1-2,-1 2 2,-9 2 1,-1-5 0,1 2-5,-4-2 2,-2 4 1,1-3 1,-2-1-1,-4 5 2,1-2 0,-3-3 0,3 3 1,-6-3 1,4 0 0,-5 3-2,-1-3-2,-1 0-2,-3 3 0,3-3 4,-3 0 0,0 3 0,1-3-1,4 0 4,-5 0-2,-1 0-1,3-3 0,-3 3-3,3-3 6,-2 3-4,4-3-2,1 0 6,0 0-6,5-3 2,-6 2 2,8-3-3,-6 4 2,4-2 0,3 1 1,-8 0-1,6-1-1,1-1 0,-1 3 0,-1-3 3,5 2-6,1-1 3,6 2 0,2-4 0,5 2 0,2-2-1,2 1 1,0 0-1,2 0-1,5 1 4,0-2-2,5 2-2,0-3 3,-5 4-1,0 0-1,0 0 1,8 1 4,-2-4-2,3 4-2,-1 1 0,3-2 0,3 4 1,-3-3-2,-1 0 0,2 0 2,4 0-1,-6 0 0,-2-3 3,4 6 1,0-3-4,-11 0 0,6 3 0,-9-3 2,7 3-2,-2 3 0,2-6-2,8 6 4,2-3-4,2 3 3,-4-3 0,5 3 1,2 0-4,-3 0 3,3-3 2,-4 3 1,6-3-4,3 3 0,3-3 0,-3 0 2,12-3-1,1 3-1,-1-3 0,1 0-1,-14 0 0,-3 3 2,-1-6 2,-2 6-2,-1-3 1,-5 0-3,-7 6 2,-6-3-3,6 0 2,-1 3 2,-5 0 1,3-3-1,8 6-3,5-3-2,3 0 5,5 3-2,1-6 2,1 3-1,13 0-2,4-3 0,-2 0 3,3 0-1,0 0-3,2 0 4,-1 0-1,-4 4-1,-7-2 3,-11 1 1,-1 4-5,3 0 3,-8-3-5,1 4 3,-4 1 0,5-1-1,-11 2-2,3 2 1,-2-2 3,0 2-1,1 0-1,-6-3-1,0 3 1,2-3 2,0 1-1,-5 0 2,0-4-1,-7 0-3,5 0 3,0 0-3,-1 0 3,3 0-2,-4-3 2,4 0 0,2-3 3,-4 7-4,2-7-3,0 2 4,-1-2 0,0 3 0,-3-3-1,1 0 2,-4 0 0,2 0 2,-4 3-4,4-3-2,-8 0 3,4 0-4,-1 0 5,1 0-4,1 0 4,-1 0-4,1 0 3,-1-3-2,1 3 3,-2 0-2,1-3 1,-6 3-3,7 0 1,-7-2 0,3-2 2,-9 4 1,1 0-4,3 0 0,-6-3 2,1 6 2,-2-3-1,-1 0 4,-2 4-1,5-2-3,-3 1-3,7 0 2,4 1 2,6 0-1,-1-1 3,1-2-4,1-1 1,5 0-3,-1 3 0,-4-3 2,-2 0 0,4 0 1,-3 5-2,-1-5 0,1-5 2,1 5-3,-2 0 6,8 0-4,1-3 0,-6 2-2,6-2 6,12 3-1,-4-4-2,2-3 0,5 4-1,-2-3-1,-1 0 5,1 1-4,4-2 0,-4-2 5,-2 3-7,6 0 1,-7-5-1,5 4 3,-2-1-2,-3-1 3,5 5-6,-2-7 3,1 2-3,0 0 4,0 3 0,-1-3 6,2-1-6,0 3 2,0 2-3,1-2 1,1 2-2,0-5 2,-1 8-1,-1-6-2,5 5 3,0 2 0,-2-3 4,6 4-5,-8 0 4,6 0-3,-1 0-1,-1 0 4,4 0-4,-8 0 0,6 0 0,0 0 2,-3 0-1,3-3 2,-2 3-2,2-4 0,-1 1-2,1 3 1,3-3 7,-3 1-2,2 2-2,1 0 0,-3 0-2,6 0 3,-4 0 3,2 0-8,3 0 5,-4 0-5,0 0 2,5 0 0,-5 2 1,1-2-1,-4 0-2,-6 0 1,1 3 3,-4-3 0,-5 3-2,-3 1 0,-8-4 0,3 3-1,-4 1 2,4-4-3,-7 4 3,2 0-1,-3 0-1,-2-2 0,-4 5 1,6-4 1,-6 2-2,2-1 2,-8 2-1,3-4-2,-3 2 2,0-1 0,-4 4 0,2-4-2,-1 0 1,-2 3 2,-2-3 1,-2 0-3,1 0 1,-4-1-1,3 2-1,-3-1 0,2 3 2,-2-3 0,0 0-1,4 3 2,-1-3-3,-3 5 3,7-7 0,-2 7-1,2-2 3,1 0-2,11 0-2,-2 0-2,3 3 3,3 0-2,-1-3 6,2 3-8,2 0 4,0-2-2,11 1 2,-1 4 1,0-4-4,-1-3 0,2 5-1,0 0 9,3-5-6,-2 5 2,1-4-1,1 0 2,-3 0 0,3 2 3,1-4-5,-13-1 0,12 3-1,-11 2 0,4-2 2,-2 0-2,-3-3 1,1 1 2,-4 4-3,2-2 1,-4 0 0,-4 1 1,8 1 0,-7 1 5,3-3-7,-3 5 0,1-2-1,2-2 1,1 5 0,4-4 5,-3 2 0,4 2 3,6 0 3,-3 0-1,2 0 3,-3-3 1,1 3 0,0 0-3,-3-1 2,-4-5-6,-2 3 3,3 0 4,-3-2-8,-3 1 5,-1-1-3,-2-2-6,-9 2 8,4-1-5,-2 1-3,-5-4 1,2 2 3,-4 2-1,2-4-2,-6 4 1,3-2-2,-4 2 1,0-2 0,-1 2-1,-5-4 0,6 2-1,-6 2-2,0-1 6,0 5 4,-1-3-6,4 5 0,-3 2-1,0 3 6,-1 3-1,6 6 0,-5 3 8,0 0 0,-4 3-4,5 5 2,-4 4-7,-2 3 1,4 6 2,-6 5-3,4 6 1,-4-1 2,5 4-4,-2 9 1,-4-7-1,9 7 0,-8-8 3,5-3 0,-2-1-1,-4 1-5,4-6 5,1 2-1,-6 1 2,2-10-4,2-1 5,-7 1-5,3-3 3,-3 2-1,2-1-1,1 8-1,-1 6 3,1 0 1,-6 2-4,10 5-2,-7 1 5,1 9-6,4 2 6,2-1 1,-7 1-3,2-13-2,1 1 2,4 0-1,-4-1 0,4-5 0,-7 3-1,7-6 0,-7 2-5,6 0 2,1 0 7,-4-3-8,6 3 6,-2-5-1,-1 5 2,-1-3 3,5-1-5,-3-2 6,-4 1 9,4 0-4,-4 2 8,1-2 19,-4 3 0,0 4 0,-5 0-3,0 5-7,0-1 0,-9 18-1,4-4-5,-3 3-1,3-7-4,-3 6-2,1-12 1,2-3-6,-3 3 4,4-1 0,-1-8-6,-1 3 1,2-4 2,-1 3 0,0-4 2,2-9-2,0-3-2,1 1 0,-1-1-1,-3-2-2,6-5 0,0-6-2,-3 3-1,3-7 2,-3 3-3,3-4-1,0-1 2,-2-1-3,2-2 0,0-3 1,-3-1 0,3-3-2,0 3 1,-5-5 0,1 0-1,4 1 2,-3 0-1,1-1-3,-1 0 6,3-3-5,-5 1-2,2 0 3,-1-1-5,4-3-18,-3 3-17,3-2-25,0 2-21,-5-3-22,5 0-35,-3 0-107,-1-1-185,4-5 59</inkml:trace>
  <inkml:trace contextRef="#ctx0" brushRef="#br0" timeOffset="12539.7903">31236 10949 1148,'-11'-5'-36,"0"0"6,1 1 2,10 4 7,-12-8 1,4 3 4,8 5-3,-14-3 4,14 3 0,0 0 3,-10-8 2,10 8 3,0 0 1,0 0 4,0 0 2,0 0 2,0 0 8,20 31 1,-13-22 0,3 4 2,2 2 5,-1 0-3,5 4 1,-6 0 6,6 5-2,-1-3 2,4 9-6,-1-2-2,-1 7 6,0 3-6,-1 2 2,8 2-5,-4 3 15,-5 2-13,2-6-3,1-1 2,-1-4-4,-1 2 0,1-5-3,2-3 3,2 2-3,1-8 3,5-2 3,-2-3-2,0-7 3,7-2 14,-7-4 4,15-6-3,-6-6-3,2-7 7,1-4-8,7 0 0,-1-11-6,6-4-2,-6-1 1,1 0 1,-1-3 0,-6-3-5,-4 6 6,1 0 2,-7 1 0,-2 4-1,-5-2-1,5 5 0,-10 0-3,2 1 2,-4 3 0,0-2-3,1 2-2,-1-3-3,-1 2-8,1 0-12,-4-3-24,6 2-13,1-5-10,1 1-26,5-9-30,0 2-78,-4 1-227,2-4 71</inkml:trace>
  <inkml:trace contextRef="#ctx0" brushRef="#br0" timeOffset="14568.1404">1572 5344 1012,'0'0'-84,"0"0"11,0 0 10,0 0 10,0 0 7,0 0 6,0 0 9,0 0 8,0 0 8,0 0 7,0 0 2,0 0 1,-15-8 2,15 8-1,0 0 0,0 0-2,0 0 1,0 0 2,-2 25 0,4-17 1,-2 9 1,0 1 0,6 8 4,-1 1-1,0 6-1,4 5 0,1 1 1,5 13-2,-5 4 1,2 1 5,4 6 1,3 11 0,-6 3 6,9 7 4,1 27-1,6-1 4,-4 0-3,3 3-1,1-7 3,-4 7 3,7 3-3,-2 3 2,5 6 5,-5 0-4,5 8-3,-1-2 2,-3 6-1,4 1 0,-9-4 5,5 4-2,-2-13 0,-6-7-2,-6-21 11,-4-13-9,1-4 2,4-3 1,-5-2-2,2-3-5,-6-10-2,4 0-2,1-3-1,-1 0-5,0-4 5,-1 0-1,-2 1-4,2-14 0,-4 5-4,4-10 7,-5 0-3,3-6-2,-7-4 1,5 0-4,-3 2 4,-1-7 1,-1-4-2,5-3-2,-6 0 2,1 0-6,1-1-5,1-5-15,-5 0-23,3 0-9,-3-9-17,0 10-20,0-10-39,0 0-178,0 0 179</inkml:trace>
  <inkml:trace contextRef="#ctx0" brushRef="#br0" timeOffset="15039.8312">1849 9002 792,'0'0'-32,"-15"-8"1,10 6 3,5 2 3,0 0 0,0 0 6,0 0 1,-8 19 3,11-6 10,6 2 7,-1 6 0,5 6 6,6 5 6,3 1 3,6 9-4,9 0 9,0-3 1,11 11 0,1-2-7,-1-4 2,7 2 4,-1-5-4,-2 1 11,-14-7-11,7-4-1,4-4 1,-4 0-2,-5-1 5,-3-8-4,3-2 2,-10-1 0,-3-3 10,0-1-1,-2-1 18,-2-3-13,-6-4 10,3-6-6,-6-4-5,1-6-1,-2-11-7,-1-3 14,-9-3 2,-1-15-8,-2-4-7,-2-3-1,-1-13-3,-6-2-1,1-16-9,-4 0-9,1-1-11,7-2-20,-1 2-21,-3 2-18,8 8-32,-5 4-72,1-2-187,-1 3 128</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8T17:50:12.975"/>
    </inkml:context>
    <inkml:brush xml:id="br0">
      <inkml:brushProperty name="width" value="0.05292" units="cm"/>
      <inkml:brushProperty name="height" value="0.05292" units="cm"/>
      <inkml:brushProperty name="color" value="#FF0000"/>
    </inkml:brush>
  </inkml:definitions>
  <inkml:trace contextRef="#ctx0" brushRef="#br0">22487 3024 893,'0'0'-85,"0"0"10,0 0 7,0 0 8,0 0 5,0 0 6,0 0 3,0 0 4,0 0-16,0 0-63,-12 28 41</inkml:trace>
  <inkml:trace contextRef="#ctx0" brushRef="#br0" timeOffset="62708.1893">32351 2568 1032,'-16'-21'-31,"2"-3"16,1 7 14,3 2 20,-2-2 10,2 9 6,3-5-4,2 5-2,-3 0-6,3 0-2,2 1-1,3 7-6,-5-12-6,5 12-20,0 0-17,0-9-12,0 9-16,0 0-13,0 0-22,0 0-69,10 18-95,-10-18 224</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57:26.811"/>
    </inkml:context>
    <inkml:brush xml:id="br0">
      <inkml:brushProperty name="width" value="0.05292" units="cm"/>
      <inkml:brushProperty name="height" value="0.05292" units="cm"/>
      <inkml:brushProperty name="color" value="#FF0000"/>
    </inkml:brush>
  </inkml:definitions>
  <inkml:trace contextRef="#ctx0" brushRef="#br0">20326 17508 844 0,'0'41'23'0,"2"-3"-279"15,0-6 66-15</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8T17:54:12.130"/>
    </inkml:context>
    <inkml:brush xml:id="br0">
      <inkml:brushProperty name="width" value="0.05292" units="cm"/>
      <inkml:brushProperty name="height" value="0.05292" units="cm"/>
      <inkml:brushProperty name="color" value="#FF0000"/>
    </inkml:brush>
  </inkml:definitions>
  <inkml:trace contextRef="#ctx0" brushRef="#br0">18439 5733 586,'0'-10'-23,"0"10"9,0-11 1,0 11 7,0 0 5,-7-9 6,7 9 8,0 0 0,-2-10 2,2 10 0,0 0-2,-3-8 4,3 8-4,0 0 3,0 0-1,-8-7-4,8 7 2,0 0 0,0 0-4,-5-6 0,5 6 1,0 0-6,0 0 4,0 0-2,0 0-5,0 0 2,0 0 0,0 0-1,0 0 1,0 0 2,31 13-5,-31-13 2,19 11-1,-4-4 1,-2-2 0,4 7 0,3 0-2,-3 3 0,6-3 6,0 3-6,-1 0 6,3 0-3,2 2-3,3 1 2,5-3 4,4-3-1,-2 0 4,4-6 6,3-2 2,3-8 8,13-5 6,2-6-10,11-11 4,4-7-4,25-16-1,-3-3-2,0-7-5,-2-3 4,-5-2-5,2-5-2,-9 6 1,0-3-3,2 3 4,-5-3-6,0 7-6,0 2-13,-7 7-13,14-6-11,8 8-16,2-3-38,-2 3-117,-17 11-18,-3 4 77</inkml:trace>
  <inkml:trace contextRef="#ctx0" brushRef="#br0" timeOffset="1785.9003">16629 7197 577,'-12'3'-27,"12"-3"3,0 0 2,0 0 6,0 0-1,-17 0 3,17 0 2,0 0 3,0 0-2,0 0 0,0 0 5,0 0 4,0 0 0,-20-3 4,20 3 2,0 0 2,0 0 0,0 0 1,0 0 1,0 0 1,-15-3-3,15 3-1,0 0 1,0 0 4,0 0-3,-10-3 3,10 3-1,0 0-1,0 0 2,0 0-2,0 0 1,0 0-1,0 0 4,0 0 0,-8-8 1,8 8-3,0 0-2,0 0 5,0 0-1,0 0-8,0 0 1,0 0 1,0 0-3,0 0 1,0 0 1,0 0 1,1 24 1,-1-24 0,7 20-3,-2-10 4,-2 7 0,2-6-3,4 5 2,-3-5 8,3 5-3,-1-1 1,4 0 2,1 2 0,4-6 0,1-1 5,4-4 6,7-5 11,4-2 3,12-5 0,12-14-2,18-7-6,39-20 0,0-5-4,1-2 4,11-11-10,-6-4-4,7-1 0,4-1-31,-4 1-29,2 4-31,0 3-57,-11 0-180,9 4 173</inkml:trace>
  <inkml:trace contextRef="#ctx0" brushRef="#br0" timeOffset="8422.3897">3815 6282 748,'0'0'-59,"0"0"10,0 0 10,0 0 10,0 0 5,0 0 8,0 0 4,0 0 4,0 0 2,0 0 4,0 0 3,0 0 3,0 0 1,0 0 2,0 0 0,0 0-1,0 0-2,0 0-2,0 0 2,0 0 2,0 0 7,0 0-4,0 0 5,0 0 2,0 0-3,0 0 0,0 0 0,0 0-3,0 0-1,0 0 0,0 0 1,0 0-2,0 0-2,0 0 2,0 0-1,0 0-1,0 0-2,0 0-2,0 0 0,0 0 1,0 0 1,0 0-1,0 0 1,0 0-3,0 0-1,0 0 3,0 0-2,0 0 0,0 0 0,0 0 1,0 0-2,0 0 0,0 0-2,0 0 1,0 0 2,0 0 1,0 0 2,0 0-5,0 0 3,0 0-2,0 0 1,0 0 2,0 0-2,0 0 2,0 0 2,0 0 5,0 0 2,0 0-1,0 0 2,0 0-1,0 0-2,0 0 0,0 0-2,0 0-3,0 0 4,0 0-3,0 0 0,0 0 1,0 0-5,0 0 0,0 0 6,0 0-6,0 0 5,0 0-5,0 0 0,0 0-1,0 0 0,0 0-4,0 0 4,0 0 0,7-13-2,-7 13 2,0 0 0,0 0-3,10-5 2,-10 5 0,0 0 3,15-7-3,-10 1-1,-5 6 3,18-6 1,-8 0 1,2 3 0,-4-3-5,6 0 4,1 0-3,1-2 2,1 2-5,-2 0 1,2 0 0,6-1 2,-1-1-2,-2-1 2,4-1-3,2 5 3,3-5 2,-2 1-3,-1-1 1,6 0 2,-3 6-5,1-7 2,1 7 3,-5-7-3,2 6-1,4-5 3,-7 4 0,3 0 0,-3-3-2,-3 6 2,5-3-3,-5-1 2,3 0-1,-2 2-2,-3 2 3,2-1 1,1 0-4,-3-1-1,6 5 7,0-3-3,4 0-3,2 0 7,2 0-8,6 0 2,-5-1 4,8-1-1,-1 2 1,3 0 0,4-1 3,-2-1-3,1 2 0,2-4 2,-3 5-1,2-5 0,-4 4 3,5-4-2,-1 2 1,3-5-2,-4 4-3,4-2-1,10-3 6,-2 3-3,-3-5 6,1 1-4,-4 0 7,-5 3-5,2-4-2,-5 5 1,2-3-1,-4 2 0,-1 3-3,6-3 3,-6 3 1,4-4 0,-2 5-1,0-1 0,4-1 0,-4 2-1,2-2 2,5 0-4,-4 2 5,-1-3-2,5 3-3,1 2 3,-1-4 3,-2 5 2,1-1-7,0-1 3,-4 1-5,2 6 2,-2-3 3,-9 0-4,7 4 1,2-1 2,0-1-5,-2 5 4,-3-4-1,6 2 7,-2 3-7,-6-1 1,5 1-2,-2 1-3,1 1 10,-1-5-7,-1 5 0,-2-5-5,2 2 4,-2 1 0,2-1 1,-2 2 0,0-1 1,-1 0-4,-4-3-1,5 3 1,-1 1 5,2 0 3,0-3-5,2 3 3,-4-3-4,6 4-1,0-5 4,0 2-1,4-2-3,-8-2 2,5 5-3,0-6 2,-7 5 5,1 0-8,-5-6 7,0 3-6,2-1 1,0 2 6,-4 0-5,2-3 1,-4 5-1,4-4 5,-2 0-9,1-1 3,-3 2 0,0-1 1,4 3-2,-4-4 2,5 2 6,0-4 0,4 3-6,-4 0 0,10-3 2,0 0 9,4 0-15,2 0 2,-2 0 0,5-3 4,0 3 4,2-3-4,2-1-1,1 4-2,-7-2 3,4 2-3,0 0-4,-3-3 5,-2 3 3,3 0-3,-5 0 0,2 0 2,5-3-5,-12 3 1,8 0 8,-4 0-7,-4-3 1,4 3-1,-1 0 3,-8-4-6,2 4 5,-3 0-4,-3 0 3,6 0 2,-7 0 8,-1 4-12,3-4 4,-7 3-2,5 0 0,-2-3-2,-1 0 2,-2 3 0,2-3 7,0 2-7,-2-2-2,3 0 0,1 0 3,1-2-1,-2 2 1,7-3-4,-6 0 2,6 0 2,-3-1 1,8 2 1,0-4-5,-8 2 3,3 1-2,-5 1 0,4-3-3,-1 5 6,-3-2-2,-1-1 1,3 3-2,-4 0-1,7 0 5,-3-3 0,3 3-2,-1-4-2,1 4 11,3-1-11,-4-3 1,1 4 3,-5-3-5,8-2 1,-6 3 5,0 0 2,-3-2-3,6-3 11,-7 6-3,2-3-7,-1-3 7,-1 4-5,1 1 2,-3-5-3,3 4-2,-2 0 2,-2 0-1,2 0-2,-1 0 3,-1 3-1,-3-3-2,3 3 2,2 0-9,-3-3 7,-4 3 3,6 0-3,0 0 1,-3 0-2,4-3-1,-7 6 2,7-3 9,-9 0-7,2 0 3,0 0 2,-3 0-2,5 0 1,-5-3-2,3 3 1,-2 0-1,2 0-2,0 0 3,0 0-3,4 0 1,-1 0 0,1-3-1,1 3 11,5-3 0,-5 3 1,5-3-7,-1 3-1,6-5 7,-5 5-5,0-2-2,2 0 2,0-1-1,-1-2-5,1 4 2,0-3-1,8 0 4,4 0 6,-3 0-5,3 0 1,-1-2-2,-1 3-2,5 0 2,-3-1-4,1 2 0,-2-1 2,4 3-4,-2-3 3,4 0 1,-6-1-1,4 2-6,-5-1 3,2 0 3,-1-1 2,-1 1-6,-10 1 0,0-1 3,-2 3-5,-5-3-1,2-1 4,-4 4-3,-6 0-4,1-3 3,-3 3-2,-3 0 6,-2-2-1,4 2-3,-3 0 4,-2 2-5,1-2 5,-15 0-5,26 0-3,-7 0 8,-7 3-3,4-3 1,3 0 2,-1 0 0,2 4 2,-1-4-1,2 0-3,1 0-2,0-4 1,5 4-1,-7-3-2,1 3 4,6-2-3,-5 2 7,3-3-7,2-1 4,-6 1 4,1 3-9,8-5 2,-8 3 4,5 1-1,6-3-5,-3-1 3,-3 5-2,3-3 0,4 2-1,-2-3 3,1 4 2,4-3-1,-4-1 2,4 1-5,0 3-1,-2-2 5,0 2-4,4-3 2,-8-1 4,5 4-7,-3-3 6,7 3 1,-6 0-4,1-3 0,0 3-1,3 0 3,4 3 14,3-3 5,7 3 1,-2 1-2,4-1-2,11 2 1,5 6-2,4-2-5,0-2 2,11 8-1,-3-6-3,6-1 0,-1 2 0,-3-1 0,-7-3 2,-7-1-3,2 2 2,0-4-2,-7 0-3,-4 0-2,-13 1 1,2 0-18,-13-4-37,0 1-28,-2-1-65,-8-1-200,-5-3-102,-9-3 47</inkml:trace>
  <inkml:trace contextRef="#ctx0" brushRef="#br0" timeOffset="13508.9478">3688 6549 1073,'-14'-5'-93,"14"5"19,-13-7 8,6 4 9,7 3 5,-15-5 5,15 5 4,-13-10 3,13 10 4,-7-5-4,7 5-6,-6-12-7,6 12-92,0-12 49</inkml:trace>
  <inkml:trace contextRef="#ctx0" brushRef="#br0" timeOffset="17526.2703">3639 6401 403,'0'0'18,"0"0"0,0 0 1,0 0-2,0 0-4,0 0 1,0 0 1,0 0-4,0 0 1,0 0 0,0 0 1,19 0-1,-19 0 4,0 0-2,0 0-1,0 0 1,0 0 7,0 0 0,0 0 2,0 0-2,0 0-2,-35-5-2,35 5 2,-14-4-3,14 4-4,-17 0 3,17 0-8,0 0 5,-23-3-3,23 3 2,-13 0-5,13 0 3,0 0-2,-25 0-2,25 0 5,-17-3-3,17 3-5,-19 0 3,19 0 2,-20 0-1,20 0-3,-18 0 5,18 0-9,-20 0-5,20 0 2,-23 0 1,9 3 3,2-3-1,12 0-3,-25 0 2,10 0 0,-1 0-2,-1 0 5,0-3 6,-1 3 0,1 3 2,0-3-2,1 0 0,-1-3 4,0 6-6,0-3 2,17 0-1,-31 0-6,14 0 9,0 3-5,0-3-3,4 0 1,-5 4 1,1 0-2,3-3-2,-6 2 0,0 1 2,4 0-4,-1 2 6,0-3 1,-5 1-6,6 4 2,-1-2-2,0 0 1,0 0 2,2-2 1,2 1-1,0 2-4,1 0 3,-3-3 0,2 4 1,-3-4-1,3 4-1,0-4 7,-1 8-3,1-7 2,0 1 2,-3 1 7,3-5 0,3 5-2,-3-1 2,-1 0 4,3-3-7,-3 3 7,6-3-3,-4 0-6,12-3 5,-18 9-2,8-6-5,5 0 0,5-3 6,-17 6-7,9-3-8,8-3 8,-17 7-4,10-5 1,7-2 1,-15 8-2,10-5 0,-3 3-3,8-6-1,-9 6 5,9-6-5,-13 6 2,10 0 1,-2 1-4,-2-2-1,7-5 0,-3 15 1,-2-4 4,1 1 2,1 0 1,3 0-6,-2 0 2,2 1-1,0 2 1,0 0-1,0 0 2,2 2 0,-2-2-5,3 4 4,1-4 4,1 2-2,-2 1-3,4-1 2,-2 2 0,0-4 1,-2 3-1,5-3 0,-3 3 11,-1-1-12,4-2-1,-5-3 2,2 3 3,4-3 0,-4 3-1,5-2 3,-5-1-4,2 2 0,-2-2-3,0-1 2,1 2 2,3-1 8,-4 0-12,5 0 3,-4 2 2,6-1 2,-5-2-1,3 1-5,2 7-4,1-3 6,-5 0 5,6 2 4,4-3-6,-5 3 5,3-3 4,-3 4-5,5-3-3,-4 2-3,2 0 4,1 1-3,0-3 0,3 4 6,0-1-6,0-4 2,4 4-4,-3-3 3,4 0 5,2-4-8,0 3 4,-4-2-1,6-2-2,-1 1-4,1-1 10,-4 2-7,1-5 0,0 0 0,-3 3 2,5-6 1,-7 5-9,2-4 2,2 0 6,-2-3 0,3 3 1,-5 0-5,8 0 5,-1-3 0,-3 0 2,7 0-1,-2 0 5,2-3-1,0 3-8,-1 1 6,0-4-6,-1 0 3,-4 3-3,1 1 3,3-3-6,-11-1-3,4 3 10,1 2-5,-8-3-1,3-2 3,1 5 3,3 0-6,-3-2 5,2 3-3,5 0 6,-9-2 1,11-2-2,-3 1-6,5-3 7,-5 3-3,8 0-2,-4 1 2,-3-2-3,3-2-3,1 0 4,0 3 1,-3 0 0,4-3-6,-2 4 2,5-4 0,-1 3 5,-1-3-3,0 2-2,6-2 1,3 0 6,3 3-3,-7-3-4,14 0 6,-3 0-2,-1 0-3,-6 0 3,3 0-3,-6 0 0,4 3 10,-4-3 3,4 0 2,-6-3-3,3 3-1,0 0 3,-1 0-6,1 0-2,-5 0 2,3-3-4,-4 3 1,3 0-3,-4 0 4,-1-2 1,-7 2-6,4 0 1,-6 0-2,4-3 1,-7 3 3,7 0-1,-9 0-1,7 3-2,-3-3-3,-4 0 1,2 0 2,4 2-3,-3 1 3,5-3 1,0 3 4,1 1-4,1 0-2,-1-4-1,3 2 6,2-2-3,-2 2-1,2 2 4,-4-4-2,-2 4-5,5-4 3,-1 0 2,1 4-3,-6-4 4,-2 1-2,2-1-2,-1 2-1,-1-2 5,2 5 0,-5-1-2,5-3-1,-1 3 6,1-4-9,-3 6 1,8-2 2,-9-1-3,4 2 4,-1-1-4,4 2 1,-6-1 4,7 5-5,-6-1 3,7 0 2,-2 0-1,3 3-3,4 3 4,-2 5-7,7-5 6,-3 4-3,0 1-4,0-7 2,3 6-15,-2-3 3,2-1-6,-6-3-2,1 0 5,-8 2 5,0-5 1,-1 0 3,-2-3 1,1 0-1,-2-3 3,-1 0-2,1-3 6,6 0-3,-1 0 1,6-3-5,-1-3 7,2 3-2,1-3 5,-1 0-6,8 0 4,-1 0-2,-2-1 5,-1-2-4,2 2 2,0 1-1,0-3 6,6 0-10,-8 3 0,6 0 7,0-1-4,4 2 0,-1-2 1,-1 0-1,5 2 5,-4-3-1,6 5-5,-1-5 5,4 2-2,5 0 5,-2-1-6,-3 2-13,-5 1-11,8 1 2,-6 3-5,3-3 2,-4 6-1,1-3-2,3 7 3,-4-5 0,2 4 0,2-2 1,8 2-2,1 0-4,-1-2 1,3 1 2,6-3 2,-4 3 2,2-5 2,-1 3 0,-5-1 5,3 1 0,-9-3 5,-10 0 1,1 4-3,-3-4 4,-8 0 1,2 0 4,2 0-1,-9 0-1,3-4 0,4 1 2,3 1-1,4-6 2,-4 1 0,3-1-3,6-4 3,-9 6 0,4-3-2,-4 1 4,-2-2 1,4 1 0,-5 1 3,0 4-2,-9-4 0,6 5-2,-3-1 2,-7-1-3,1 2 2,5 2 0,-8 1 2,5 0-2,-4-5 1,-3 5-1,4 0 6,1-3-4,0 3 7,0-3 1,-2 3-5,9-1-1,-8-4 4,7 2-1,-2 0-3,3 0 0,3-3-4,2 6 3,1-6 0,-4 3-2,7 0 0,1 0 4,2-1-5,-1 4 2,6-2-3,-4-1-4,2 0-7,1-1 0,1 1 0,3 0 3,0-1-4,0 3 2,-1 1 0,-4 0 3,5-4 0,-5-1 2,-2 5 3,0 0-7,-1-2 8,3 2-1,-9 0-3,6-1 3,-1 1 0,-8 0 4,6-4-7,-10 4 3,5-4 2,-5 4-4,1-4 3,-7 4 2,5-2-3,-1 2 1,-2 0 2,-6-2 1,6-2 2,-3 0-2,-4 1 1,3 0-3,1 1-2,-6-1 2,4-7 3,1 8-2,-1-5 1,0 4 3,5-2-2,-4-2 0,-3 4 0,3 0 3,1-3-5,-7 6 0,4-8 1,0 6 0,-5 0 3,1-3-3,0 2 0,-5 2 0,6 1-3,-6-4 6,1 1 0,2-1-2,-1 1 3,6 0-3,-7 0 2,12-3 3,0 0 1,-5 2-1,7-1-2,2-1 0,6-3 1,-2-1-2,1 2-2,-1-3 7,-1 3-5,-4 0 5,-1-4-5,2 4-5,-3 1 6,3 2 2,-6-2-5,4-1 1,0 1-2,-7 1 2,5 3 0,2-3-2,-4 1-1,1 1 3,-1-1 4,2 2-6,2 2 4,-5-3-3,6 1-2,-6-1 1,1-1 0,1 5 0,-1-7 0,4 7 2,-10-3 0,3 3-2,-5 0 0,3-3 1,-1 3 2,-2 0-1,4-3 4,-3 3 3,3-3-6,-4 3 1,5 0 1,3-3-1,-2 3-1,4-3 6,1 3 3,3-3 2,1 0 1,4-1-4,-4-1-1,3 2 1,-3 0 4,4-1-7,-4 1 0,-2-2 1,1 1 5,-2 1 0,1-1 0,-5 1-6,-2-2 2,2 0-2,-3 5 0,-5-2 1,0 1 0,0-3-1,2 4-7,-2 0 1,-3-4 8,0 4-9,-1-4 0,3 4-1,-6-3 2,2 3 0,-15 0 0,25 0 4,-15-2 1,-10 2-8,27 0 4,-15-3 2,-2-1-4,-10 4-3,23-3 11,-11 0-11,-12 3 3,28-2-2,-14-5-3,-1 7 3,1-3 1,-1 0 2,0 3-2,-13 0 0,25-6 1,-16 3-1,6 0 1,-15 3 0,20-3-1,-7 0-3,-13 3 2,25-3 5,-15 0-5,4 3 3,-1-5-2,-13 5-3,24-1 6,-14-2-2,-10 3-3,21-3 2,-11 3 1,-10 0-2,15-5 2,-15 5 2,14-3 2,-14 3-1,12 0-5,-12 0 1,0 0 2,15-4 1,-15 4 4,10-5 2,-10 5-8,11-4 2,-2-1 3,-1-1-3,0 0-1,1 0 8,-3 0-8,3-1-2,-4 2 13,2-1 3,1-1 8,-3-2-6,3 3-1,-4-3 1,1 1 7,-2-4 1,-3 4-7,0-4 0,0 2 4,-3 1-7,-1-2 0,3 1-3,-3-4 0,-4 2-5,3-3 3,-7 3-2,4-1 1,-4 2 3,-3-5-7,5 1 3,-2-1-1,-4 0 6,-4 1-6,3 0-5,0 0 1,-3 3 4,2-5-4,-4 2 0,-3 3-3,-4-3 5,4 2-1,-8 2-2,-4-1-2,-5 1 9,2-2-3,-4 6-3,-1-1 5,-5 3 0,2-2 3,2 1-3,-2 4 0,3-5 3,6 4-3,-4 3 0,6-3 0,4 1 0,-4-2-5,0 1 4,0 3-5,0-3 4,4 0-4,-2 0 7,1 0-5,-2 0-2,2-2-3,-1 1 3,1-4-1,-1 5-1,0-6 3,-5 5-5,2-4 0,-6-1 0,-1 0 1,3 3-1,-6-1 2,-1 2-3,-1-2 2,-2 2-3,-1-2 3,2 7 1,-2-3 2,1 0-3,-2 3 1,9-4-1,-8 3 4,4-3 7,-1-1 1,7 2-1,-6-1 0,6-4-3,-1 4 3,6-4-2,-9 0 0,5-2-4,0-2 1,-5 3 0,2-3 0,-2-2 0,-8 2-3,-7 0 0,0-3-3,-6 2 1,-16 5-2,-10-4 0,-6-2-1,-39 9-3,-3-3 1,-12 6-3,-2 2 0,-4 2 0,1 6 0,2-4 2,5 4 2,3-1-3,6-2 6,26-2-1,12 1 0,6-1-3,4-3 2,-5 3-1,8-6 0,6 3 1,-7-3 1,2-1-1,-2 1 6,-1 1-6,4-5 3,-1 1-5,-4 1 5,3-7-4,-2 8 2,2-4-1,-5 0-3,7 1 1,-4 2 1,7-2-3,-7 1 1,14 4 6,0-2-6,-14 1 0,12-3 4,-6 3-3,6 0 1,3-3-5,0 1 3,-1 1 6,-7-5-5,7 1 0,-11 4-1,8-4 3,3 1 1,-7-1-1,-7 2 1,0-4 1,7 5-1,-6-5-4,-1 5 3,7-2 0,-7 2 5,12 2 3,2-1-9,-2 4-8,3-3 8,-3-2-2,4 5 4,-4 5 0,0-5-4,-2 0 4,2 0 1,-10 7-3,10-7 4,-13 5-4,3-2 0,-2 1 1,2 2-2,4-1 4,-6 2-2,7-2 1,-3 5 4,-4-1 2,9 0-4,-2 3-2,5 0 0,-5 0 4,15-1-3,1 1 1,1-3 0,2 4-3,6-5 4,2 4-2,-1-2 2,3 4-1,11-6 2,-2 2-3,1-5 3,6 5 1,-6-1-2,-1-3 5,4 3-1,-4-3-2,1 5 0,-2-7 0,-1 3 5,0-2-3,-1 3-2,0-2 2,0-3 1,-1 3 8,2-3-12,-6 3-2,6-3-4,-6 3-3,-5 0 0,-3 1-3,1 1-2,-5 1 0,-1-2 0,5 1 0,5 0-12,-6 1-2,6-1-18,2 2-20,4 2-18,9 4-15,0-1-19,3 4-39,2-3-269,3 2 67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8/8/2022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a:t>
            </a:r>
          </a:p>
          <a:p>
            <a:r>
              <a:rPr lang="en-US" dirty="0" smtClean="0"/>
              <a:t>- </a:t>
            </a:r>
            <a:r>
              <a:rPr lang="en-US" sz="1200" b="0" i="0" u="none" strike="noStrike" kern="1200" baseline="0" dirty="0" smtClean="0">
                <a:solidFill>
                  <a:schemeClr val="tx1"/>
                </a:solidFill>
                <a:latin typeface="+mn-lt"/>
                <a:ea typeface="+mn-ea"/>
                <a:cs typeface="+mn-cs"/>
              </a:rPr>
              <a:t>3.1 Characteristics of Project Life Cycles</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dirty="0" smtClean="0"/>
              <a:t>TWO</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THREE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4132060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FOUR</a:t>
            </a:r>
          </a:p>
          <a:p>
            <a:r>
              <a:rPr lang="en-US" sz="1200" b="0" i="0" u="none" strike="noStrike" kern="1200" baseline="0" dirty="0" smtClean="0">
                <a:solidFill>
                  <a:schemeClr val="tx1"/>
                </a:solidFill>
                <a:latin typeface="+mn-lt"/>
                <a:ea typeface="+mn-ea"/>
                <a:cs typeface="+mn-cs"/>
              </a:rPr>
              <a:t>4.2 Servant Leadership Empowers the Team</a:t>
            </a:r>
          </a:p>
          <a:p>
            <a:r>
              <a:rPr lang="en-US" sz="1200" b="0" i="0" u="none" strike="noStrike" kern="1200" baseline="0" dirty="0" smtClean="0">
                <a:solidFill>
                  <a:schemeClr val="tx1"/>
                </a:solidFill>
                <a:latin typeface="+mn-lt"/>
                <a:ea typeface="+mn-ea"/>
                <a:cs typeface="+mn-cs"/>
              </a:rPr>
              <a:t>5.2.2 Backlog Preparation</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FIVE</a:t>
            </a:r>
          </a:p>
          <a:p>
            <a:r>
              <a:rPr lang="en-US" sz="1200" b="0" i="0" u="none" strike="noStrike" kern="1200" baseline="0" dirty="0" smtClean="0">
                <a:solidFill>
                  <a:schemeClr val="tx1"/>
                </a:solidFill>
                <a:latin typeface="+mn-lt"/>
                <a:ea typeface="+mn-ea"/>
                <a:cs typeface="+mn-cs"/>
              </a:rPr>
              <a:t>4.3 Team Composition</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5.2.1 Retrospectives</a:t>
            </a:r>
          </a:p>
          <a:p>
            <a:r>
              <a:rPr lang="en-US" sz="1200" b="0" i="0" u="none" strike="noStrike" kern="1200" baseline="0" dirty="0" smtClean="0">
                <a:solidFill>
                  <a:schemeClr val="tx1"/>
                </a:solidFill>
                <a:latin typeface="+mn-lt"/>
                <a:ea typeface="+mn-ea"/>
                <a:cs typeface="+mn-cs"/>
              </a:rPr>
              <a:t>SIX</a:t>
            </a:r>
          </a:p>
          <a:p>
            <a:r>
              <a:rPr lang="en-US" sz="1200" b="0" i="0" u="none" strike="noStrike" kern="1200" baseline="0" dirty="0" smtClean="0">
                <a:solidFill>
                  <a:schemeClr val="tx1"/>
                </a:solidFill>
                <a:latin typeface="+mn-lt"/>
                <a:ea typeface="+mn-ea"/>
                <a:cs typeface="+mn-cs"/>
              </a:rPr>
              <a:t>4.3.4 Team Structures</a:t>
            </a:r>
          </a:p>
          <a:p>
            <a:r>
              <a:rPr lang="en-US" sz="1200" b="0" i="0" u="none" strike="noStrike" kern="1200" baseline="0" dirty="0" smtClean="0">
                <a:solidFill>
                  <a:schemeClr val="tx1"/>
                </a:solidFill>
                <a:latin typeface="+mn-lt"/>
                <a:ea typeface="+mn-ea"/>
                <a:cs typeface="+mn-cs"/>
              </a:rPr>
              <a:t>5.2.4 Daily Standups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2548159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SEVEN</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sz="1200" b="0" i="0" u="none" strike="noStrike" kern="1200" baseline="0" dirty="0" smtClean="0">
                <a:solidFill>
                  <a:schemeClr val="tx1"/>
                </a:solidFill>
                <a:latin typeface="+mn-lt"/>
                <a:ea typeface="+mn-ea"/>
                <a:cs typeface="+mn-cs"/>
              </a:rPr>
              <a:t>5.2.8 How Iterations and Increments Help Delivery</a:t>
            </a:r>
          </a:p>
          <a:p>
            <a:r>
              <a:rPr lang="en-US" sz="1200" b="0" i="0" u="none" strike="noStrike" kern="1200" baseline="0" dirty="0" smtClean="0">
                <a:solidFill>
                  <a:schemeClr val="tx1"/>
                </a:solidFill>
                <a:latin typeface="+mn-lt"/>
                <a:ea typeface="+mn-ea"/>
                <a:cs typeface="+mn-cs"/>
              </a:rPr>
              <a:t>Working Product</a:t>
            </a:r>
          </a:p>
          <a:p>
            <a:r>
              <a:rPr lang="en-US" sz="1200" b="0" i="0" u="none" strike="noStrike" kern="1200" baseline="0" dirty="0" smtClean="0">
                <a:solidFill>
                  <a:schemeClr val="tx1"/>
                </a:solidFill>
                <a:latin typeface="+mn-lt"/>
                <a:ea typeface="+mn-ea"/>
                <a:cs typeface="+mn-cs"/>
              </a:rPr>
              <a:t>EIGHT</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NINE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6</a:t>
            </a:fld>
            <a:endParaRPr lang="en-US"/>
          </a:p>
        </p:txBody>
      </p:sp>
    </p:spTree>
    <p:extLst>
      <p:ext uri="{BB962C8B-B14F-4D97-AF65-F5344CB8AC3E}">
        <p14:creationId xmlns:p14="http://schemas.microsoft.com/office/powerpoint/2010/main" val="3573905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TEN</a:t>
            </a:r>
          </a:p>
          <a:p>
            <a:r>
              <a:rPr lang="en-US" dirty="0" smtClean="0"/>
              <a:t>5.2.2 Backlog Preparation</a:t>
            </a:r>
          </a:p>
          <a:p>
            <a:r>
              <a:rPr lang="en-US" dirty="0" smtClean="0"/>
              <a:t>5.2.3 Backlog Refinement</a:t>
            </a:r>
          </a:p>
          <a:p>
            <a:r>
              <a:rPr lang="en-US" dirty="0" smtClean="0"/>
              <a:t>ELEVEN</a:t>
            </a:r>
          </a:p>
          <a:p>
            <a:r>
              <a:rPr lang="en-US" dirty="0" smtClean="0"/>
              <a:t>4.3 Team Composition</a:t>
            </a:r>
          </a:p>
          <a:p>
            <a:r>
              <a:rPr lang="en-US" dirty="0" smtClean="0"/>
              <a:t>TWELVE</a:t>
            </a:r>
          </a:p>
          <a:p>
            <a:r>
              <a:rPr lang="en-US" dirty="0" smtClean="0"/>
              <a:t>5.2.1 Retrospectives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2108252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37642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the end, we settled on the term </a:t>
            </a:r>
            <a:r>
              <a:rPr lang="en-US" sz="1200" b="0" i="1" u="none" strike="noStrike" kern="1200" baseline="0" dirty="0" smtClean="0">
                <a:solidFill>
                  <a:schemeClr val="tx1"/>
                </a:solidFill>
                <a:latin typeface="+mn-lt"/>
                <a:ea typeface="+mn-ea"/>
                <a:cs typeface="+mn-cs"/>
              </a:rPr>
              <a:t>predictive </a:t>
            </a:r>
            <a:r>
              <a:rPr lang="en-US" sz="1200" b="0" i="0" u="none" strike="noStrike" kern="1200" baseline="0" dirty="0" smtClean="0">
                <a:solidFill>
                  <a:schemeClr val="tx1"/>
                </a:solidFill>
                <a:latin typeface="+mn-lt"/>
                <a:ea typeface="+mn-ea"/>
                <a:cs typeface="+mn-cs"/>
              </a:rPr>
              <a:t>since it is used in </a:t>
            </a:r>
            <a:r>
              <a:rPr lang="en-US" sz="1200" b="0" i="1" u="none" strike="noStrike" kern="1200" baseline="0" dirty="0" smtClean="0">
                <a:solidFill>
                  <a:schemeClr val="tx1"/>
                </a:solidFill>
                <a:latin typeface="+mn-lt"/>
                <a:ea typeface="+mn-ea"/>
                <a:cs typeface="+mn-cs"/>
              </a:rPr>
              <a:t>A Guide to the Project</a:t>
            </a:r>
          </a:p>
          <a:p>
            <a:r>
              <a:rPr lang="en-US" sz="1200" b="0" i="1" u="none" strike="noStrike" kern="1200" baseline="0" dirty="0" smtClean="0">
                <a:solidFill>
                  <a:schemeClr val="tx1"/>
                </a:solidFill>
                <a:latin typeface="+mn-lt"/>
                <a:ea typeface="+mn-ea"/>
                <a:cs typeface="+mn-cs"/>
              </a:rPr>
              <a:t>Management Body of Knowledge (PMBOK® Guide) </a:t>
            </a:r>
            <a:r>
              <a:rPr lang="en-US" sz="1200" b="0" i="0" u="none" strike="noStrike" kern="1200" baseline="0" dirty="0" smtClean="0">
                <a:solidFill>
                  <a:schemeClr val="tx1"/>
                </a:solidFill>
                <a:latin typeface="+mn-lt"/>
                <a:ea typeface="+mn-ea"/>
                <a:cs typeface="+mn-cs"/>
              </a:rPr>
              <a:t>[3] and the </a:t>
            </a:r>
            <a:r>
              <a:rPr lang="en-US" sz="1200" b="0" i="1" u="none" strike="noStrike" kern="1200" baseline="0" dirty="0" smtClean="0">
                <a:solidFill>
                  <a:schemeClr val="tx1"/>
                </a:solidFill>
                <a:latin typeface="+mn-lt"/>
                <a:ea typeface="+mn-ea"/>
                <a:cs typeface="+mn-cs"/>
              </a:rPr>
              <a:t>Software</a:t>
            </a:r>
          </a:p>
          <a:p>
            <a:r>
              <a:rPr lang="en-US" sz="1200" b="0" i="1" u="none" strike="noStrike" kern="1200" baseline="0" dirty="0" smtClean="0">
                <a:solidFill>
                  <a:schemeClr val="tx1"/>
                </a:solidFill>
                <a:latin typeface="+mn-lt"/>
                <a:ea typeface="+mn-ea"/>
                <a:cs typeface="+mn-cs"/>
              </a:rPr>
              <a:t>Extension to the PMBOK® Guide Fifth Edition </a:t>
            </a:r>
            <a:r>
              <a:rPr lang="en-US" sz="1200" b="0" i="0" u="none" strike="noStrike" kern="1200" baseline="0" dirty="0" smtClean="0">
                <a:solidFill>
                  <a:schemeClr val="tx1"/>
                </a:solidFill>
                <a:latin typeface="+mn-lt"/>
                <a:ea typeface="+mn-ea"/>
                <a:cs typeface="+mn-cs"/>
              </a:rPr>
              <a:t>[4].</a:t>
            </a:r>
          </a:p>
          <a:p>
            <a:r>
              <a:rPr lang="en-US" sz="1200" b="0" i="0" u="none" strike="noStrike" kern="1200" baseline="0" dirty="0" smtClean="0">
                <a:solidFill>
                  <a:schemeClr val="tx1"/>
                </a:solidFill>
                <a:latin typeface="+mn-lt"/>
                <a:ea typeface="+mn-ea"/>
                <a:cs typeface="+mn-cs"/>
              </a:rPr>
              <a:t>If </a:t>
            </a:r>
            <a:r>
              <a:rPr lang="en-US" sz="1200" b="0" i="1" u="none" strike="noStrike" kern="1200" baseline="0" dirty="0" smtClean="0">
                <a:solidFill>
                  <a:schemeClr val="tx1"/>
                </a:solidFill>
                <a:latin typeface="+mn-lt"/>
                <a:ea typeface="+mn-ea"/>
                <a:cs typeface="+mn-cs"/>
              </a:rPr>
              <a:t>agile </a:t>
            </a:r>
            <a:r>
              <a:rPr lang="en-US" sz="1200" b="0" i="0" u="none" strike="noStrike" kern="1200" baseline="0" dirty="0" smtClean="0">
                <a:solidFill>
                  <a:schemeClr val="tx1"/>
                </a:solidFill>
                <a:latin typeface="+mn-lt"/>
                <a:ea typeface="+mn-ea"/>
                <a:cs typeface="+mn-cs"/>
              </a:rPr>
              <a:t>is at one end, we call the other end</a:t>
            </a:r>
          </a:p>
          <a:p>
            <a:r>
              <a:rPr lang="en-US" sz="1200" b="0" i="1" u="none" strike="noStrike" kern="1200" baseline="0" dirty="0" smtClean="0">
                <a:solidFill>
                  <a:schemeClr val="tx1"/>
                </a:solidFill>
                <a:latin typeface="+mn-lt"/>
                <a:ea typeface="+mn-ea"/>
                <a:cs typeface="+mn-cs"/>
              </a:rPr>
              <a:t>predictive</a:t>
            </a:r>
            <a:r>
              <a:rPr lang="en-US" sz="1200" b="0" i="0" u="none" strike="noStrike" kern="1200" baseline="0" dirty="0" smtClean="0">
                <a:solidFill>
                  <a:schemeClr val="tx1"/>
                </a:solidFill>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solidFill>
                  <a:prstClr val="black"/>
                </a:solidFill>
              </a:rPr>
              <a:pPr/>
              <a:t>22</a:t>
            </a:fld>
            <a:endParaRPr lang="en-US">
              <a:solidFill>
                <a:prstClr val="black"/>
              </a:solidFill>
            </a:endParaRPr>
          </a:p>
        </p:txBody>
      </p:sp>
      <p:sp>
        <p:nvSpPr>
          <p:cNvPr id="5" name="Footer Placeholder 4"/>
          <p:cNvSpPr>
            <a:spLocks noGrp="1"/>
          </p:cNvSpPr>
          <p:nvPr>
            <p:ph type="ftr" sz="quarter" idx="11"/>
          </p:nvPr>
        </p:nvSpPr>
        <p:spPr/>
        <p:txBody>
          <a:bodyPr/>
          <a:lstStyle/>
          <a:p>
            <a:r>
              <a:rPr lang="en-US" smtClean="0">
                <a:solidFill>
                  <a:prstClr val="black"/>
                </a:solidFill>
              </a:rPr>
              <a:t>Eng. Dr. Akram Ali</a:t>
            </a:r>
            <a:endParaRPr lang="en-US">
              <a:solidFill>
                <a:prstClr val="black"/>
              </a:solidFill>
            </a:endParaRPr>
          </a:p>
        </p:txBody>
      </p:sp>
    </p:spTree>
    <p:extLst>
      <p:ext uri="{BB962C8B-B14F-4D97-AF65-F5344CB8AC3E}">
        <p14:creationId xmlns:p14="http://schemas.microsoft.com/office/powerpoint/2010/main" val="3037998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“We will know the requirements when we deliver a prototype that the business approves.” = MOCK UP</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871969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For example, builders may want to show a finished room or floor of a building</a:t>
            </a:r>
          </a:p>
          <a:p>
            <a:r>
              <a:rPr lang="en-US" sz="1200" b="0" i="0" u="none" strike="noStrike" kern="1200" baseline="0" dirty="0" smtClean="0">
                <a:solidFill>
                  <a:schemeClr val="tx1"/>
                </a:solidFill>
                <a:latin typeface="+mn-lt"/>
                <a:ea typeface="+mn-ea"/>
                <a:cs typeface="+mn-cs"/>
              </a:rPr>
              <a:t>before they continue with the remainder of the building. In that case, they may</a:t>
            </a:r>
          </a:p>
          <a:p>
            <a:r>
              <a:rPr lang="en-US" sz="1200" b="0" i="0" u="none" strike="noStrike" kern="1200" baseline="0" dirty="0" smtClean="0">
                <a:solidFill>
                  <a:schemeClr val="tx1"/>
                </a:solidFill>
                <a:latin typeface="+mn-lt"/>
                <a:ea typeface="+mn-ea"/>
                <a:cs typeface="+mn-cs"/>
              </a:rPr>
              <a:t>complete a floor with fixtures, paint, and everything else intended for the</a:t>
            </a:r>
          </a:p>
          <a:p>
            <a:r>
              <a:rPr lang="en-US" sz="1200" b="0" i="0" u="none" strike="noStrike" kern="1200" baseline="0" dirty="0" smtClean="0">
                <a:solidFill>
                  <a:schemeClr val="tx1"/>
                </a:solidFill>
                <a:latin typeface="+mn-lt"/>
                <a:ea typeface="+mn-ea"/>
                <a:cs typeface="+mn-cs"/>
              </a:rPr>
              <a:t>finished floor before proceeding to the next floor. The customer is able to see</a:t>
            </a:r>
          </a:p>
          <a:p>
            <a:r>
              <a:rPr lang="en-US" sz="1200" b="0" i="0" u="none" strike="noStrike" kern="1200" baseline="0" dirty="0" smtClean="0">
                <a:solidFill>
                  <a:schemeClr val="tx1"/>
                </a:solidFill>
                <a:latin typeface="+mn-lt"/>
                <a:ea typeface="+mn-ea"/>
                <a:cs typeface="+mn-cs"/>
              </a:rPr>
              <a:t>and approve of the style, color, and other details, allowing adjustments to be</a:t>
            </a:r>
          </a:p>
          <a:p>
            <a:r>
              <a:rPr lang="en-US" sz="1200" b="0" i="0" u="none" strike="noStrike" kern="1200" baseline="0" dirty="0" smtClean="0">
                <a:solidFill>
                  <a:schemeClr val="tx1"/>
                </a:solidFill>
                <a:latin typeface="+mn-lt"/>
                <a:ea typeface="+mn-ea"/>
                <a:cs typeface="+mn-cs"/>
              </a:rPr>
              <a:t>made before further investments of time and money are made. This reduces</a:t>
            </a:r>
          </a:p>
          <a:p>
            <a:r>
              <a:rPr lang="en-US" sz="1200" b="0" i="0" u="none" strike="noStrike" kern="1200" baseline="0" dirty="0" smtClean="0">
                <a:solidFill>
                  <a:schemeClr val="tx1"/>
                </a:solidFill>
                <a:latin typeface="+mn-lt"/>
                <a:ea typeface="+mn-ea"/>
                <a:cs typeface="+mn-cs"/>
              </a:rPr>
              <a:t>potential rework and/or customer dissatisfaction.</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30322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97200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(i.e., does not address all of the requirements, followed by all of the analyses, etc.).</a:t>
            </a:r>
          </a:p>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8005651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WIP</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0008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20760579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33210207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51</a:t>
            </a:fld>
            <a:endParaRPr lang="en-US">
              <a:solidFill>
                <a:prstClr val="black"/>
              </a:solidFill>
            </a:endParaRPr>
          </a:p>
        </p:txBody>
      </p:sp>
    </p:spTree>
    <p:extLst>
      <p:ext uri="{BB962C8B-B14F-4D97-AF65-F5344CB8AC3E}">
        <p14:creationId xmlns:p14="http://schemas.microsoft.com/office/powerpoint/2010/main" val="813698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166085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60</a:t>
            </a:fld>
            <a:endParaRPr lang="en-US">
              <a:solidFill>
                <a:prstClr val="black"/>
              </a:solidFill>
            </a:endParaRPr>
          </a:p>
        </p:txBody>
      </p:sp>
    </p:spTree>
    <p:extLst>
      <p:ext uri="{BB962C8B-B14F-4D97-AF65-F5344CB8AC3E}">
        <p14:creationId xmlns:p14="http://schemas.microsoft.com/office/powerpoint/2010/main" val="3481469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61</a:t>
            </a:fld>
            <a:endParaRPr lang="en-US">
              <a:solidFill>
                <a:prstClr val="black"/>
              </a:solidFill>
            </a:endParaRPr>
          </a:p>
        </p:txBody>
      </p:sp>
    </p:spTree>
    <p:extLst>
      <p:ext uri="{BB962C8B-B14F-4D97-AF65-F5344CB8AC3E}">
        <p14:creationId xmlns:p14="http://schemas.microsoft.com/office/powerpoint/2010/main" val="2299550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63</a:t>
            </a:fld>
            <a:endParaRPr lang="en-US">
              <a:solidFill>
                <a:prstClr val="black"/>
              </a:solidFill>
            </a:endParaRPr>
          </a:p>
        </p:txBody>
      </p:sp>
    </p:spTree>
    <p:extLst>
      <p:ext uri="{BB962C8B-B14F-4D97-AF65-F5344CB8AC3E}">
        <p14:creationId xmlns:p14="http://schemas.microsoft.com/office/powerpoint/2010/main" val="1545508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64</a:t>
            </a:fld>
            <a:endParaRPr lang="en-US">
              <a:solidFill>
                <a:prstClr val="black"/>
              </a:solidFill>
            </a:endParaRPr>
          </a:p>
        </p:txBody>
      </p:sp>
    </p:spTree>
    <p:extLst>
      <p:ext uri="{BB962C8B-B14F-4D97-AF65-F5344CB8AC3E}">
        <p14:creationId xmlns:p14="http://schemas.microsoft.com/office/powerpoint/2010/main" val="39479014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65</a:t>
            </a:fld>
            <a:endParaRPr lang="en-US">
              <a:solidFill>
                <a:prstClr val="black"/>
              </a:solidFill>
            </a:endParaRPr>
          </a:p>
        </p:txBody>
      </p:sp>
    </p:spTree>
    <p:extLst>
      <p:ext uri="{BB962C8B-B14F-4D97-AF65-F5344CB8AC3E}">
        <p14:creationId xmlns:p14="http://schemas.microsoft.com/office/powerpoint/2010/main" val="30689573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US" baseline="0" dirty="0" smtClean="0"/>
              <a:t>mall Medium Large</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66</a:t>
            </a:fld>
            <a:endParaRPr lang="en-US">
              <a:solidFill>
                <a:prstClr val="black"/>
              </a:solidFill>
            </a:endParaRPr>
          </a:p>
        </p:txBody>
      </p:sp>
    </p:spTree>
    <p:extLst>
      <p:ext uri="{BB962C8B-B14F-4D97-AF65-F5344CB8AC3E}">
        <p14:creationId xmlns:p14="http://schemas.microsoft.com/office/powerpoint/2010/main" val="1157431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often have a goal of spending not more than 1 hour per week refining stories for the next batch of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want to maximize the time spent doing work as opposed to planning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If the team needs to spend more than 1 hour per week refining stories, the product owner could be over-preparing, or the team may be lacking some critical skills needed to evaluate and refine the work.</a:t>
            </a:r>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67</a:t>
            </a:fld>
            <a:endParaRPr lang="en-US">
              <a:solidFill>
                <a:prstClr val="black"/>
              </a:solidFill>
            </a:endParaRPr>
          </a:p>
        </p:txBody>
      </p:sp>
    </p:spTree>
    <p:extLst>
      <p:ext uri="{BB962C8B-B14F-4D97-AF65-F5344CB8AC3E}">
        <p14:creationId xmlns:p14="http://schemas.microsoft.com/office/powerpoint/2010/main" val="2193493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Questions like these generate answers that allow the team to self-organize and</a:t>
            </a:r>
          </a:p>
          <a:p>
            <a:r>
              <a:rPr lang="en-US" sz="1200" b="0" i="0" u="none" strike="noStrike" kern="1200" baseline="0" dirty="0" smtClean="0">
                <a:solidFill>
                  <a:schemeClr val="tx1"/>
                </a:solidFill>
                <a:latin typeface="+mn-lt"/>
                <a:ea typeface="+mn-ea"/>
                <a:cs typeface="+mn-cs"/>
              </a:rPr>
              <a:t>hold each other accountable for completing the work they committed to the day</a:t>
            </a:r>
          </a:p>
          <a:p>
            <a:r>
              <a:rPr lang="en-US" sz="1200" b="0" i="0" u="none" strike="noStrike" kern="1200" baseline="0" dirty="0" smtClean="0">
                <a:solidFill>
                  <a:schemeClr val="tx1"/>
                </a:solidFill>
                <a:latin typeface="+mn-lt"/>
                <a:ea typeface="+mn-ea"/>
                <a:cs typeface="+mn-cs"/>
              </a:rPr>
              <a:t>before and throughout the iteration</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69</a:t>
            </a:fld>
            <a:endParaRPr lang="en-US">
              <a:solidFill>
                <a:prstClr val="black"/>
              </a:solidFill>
            </a:endParaRPr>
          </a:p>
        </p:txBody>
      </p:sp>
    </p:spTree>
    <p:extLst>
      <p:ext uri="{BB962C8B-B14F-4D97-AF65-F5344CB8AC3E}">
        <p14:creationId xmlns:p14="http://schemas.microsoft.com/office/powerpoint/2010/main" val="23918451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team assesses the board from right to left.</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70</a:t>
            </a:fld>
            <a:endParaRPr lang="en-US">
              <a:solidFill>
                <a:prstClr val="black"/>
              </a:solidFill>
            </a:endParaRPr>
          </a:p>
        </p:txBody>
      </p:sp>
    </p:spTree>
    <p:extLst>
      <p:ext uri="{BB962C8B-B14F-4D97-AF65-F5344CB8AC3E}">
        <p14:creationId xmlns:p14="http://schemas.microsoft.com/office/powerpoint/2010/main" val="29870284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Encourage any team member to facilitate the standup instead of a project</a:t>
            </a:r>
          </a:p>
          <a:p>
            <a:r>
              <a:rPr lang="en-US" sz="1200" b="0" i="1" u="none" strike="noStrike" kern="1200" baseline="0" dirty="0" smtClean="0">
                <a:solidFill>
                  <a:schemeClr val="tx1"/>
                </a:solidFill>
                <a:latin typeface="+mn-lt"/>
                <a:ea typeface="+mn-ea"/>
                <a:cs typeface="+mn-cs"/>
              </a:rPr>
              <a:t>manager or leader to ensure it does not turn into a status meeting, but</a:t>
            </a:r>
          </a:p>
          <a:p>
            <a:r>
              <a:rPr lang="en-US" sz="1200" b="0" i="1" u="none" strike="noStrike" kern="1200" baseline="0" dirty="0" smtClean="0">
                <a:solidFill>
                  <a:schemeClr val="tx1"/>
                </a:solidFill>
                <a:latin typeface="+mn-lt"/>
                <a:ea typeface="+mn-ea"/>
                <a:cs typeface="+mn-cs"/>
              </a:rPr>
              <a:t>instead is used as a time for the team to self-organize and make</a:t>
            </a:r>
          </a:p>
          <a:p>
            <a:r>
              <a:rPr lang="en-US" sz="1200" b="0" i="1" u="none" strike="noStrike" kern="1200" baseline="0" dirty="0" smtClean="0">
                <a:solidFill>
                  <a:schemeClr val="tx1"/>
                </a:solidFill>
                <a:latin typeface="+mn-lt"/>
                <a:ea typeface="+mn-ea"/>
                <a:cs typeface="+mn-cs"/>
              </a:rPr>
              <a:t>commitments to each other.</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71</a:t>
            </a:fld>
            <a:endParaRPr lang="en-US">
              <a:solidFill>
                <a:prstClr val="black"/>
              </a:solidFill>
            </a:endParaRPr>
          </a:p>
        </p:txBody>
      </p:sp>
    </p:spTree>
    <p:extLst>
      <p:ext uri="{BB962C8B-B14F-4D97-AF65-F5344CB8AC3E}">
        <p14:creationId xmlns:p14="http://schemas.microsoft.com/office/powerpoint/2010/main" val="1840010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That frequency is enough for most teams, so</a:t>
            </a:r>
          </a:p>
          <a:p>
            <a:r>
              <a:rPr lang="en-US" sz="1200" b="0" i="0" u="none" strike="noStrike" kern="1200" baseline="0" dirty="0" smtClean="0">
                <a:solidFill>
                  <a:schemeClr val="tx1"/>
                </a:solidFill>
                <a:latin typeface="+mn-lt"/>
                <a:ea typeface="+mn-ea"/>
                <a:cs typeface="+mn-cs"/>
              </a:rPr>
              <a:t>team members can get feedback that prevents them from heading in a wrong</a:t>
            </a:r>
          </a:p>
          <a:p>
            <a:r>
              <a:rPr lang="en-US" sz="1200" b="0" i="0" u="none" strike="noStrike" kern="1200" baseline="0" dirty="0" smtClean="0">
                <a:solidFill>
                  <a:schemeClr val="tx1"/>
                </a:solidFill>
                <a:latin typeface="+mn-lt"/>
                <a:ea typeface="+mn-ea"/>
                <a:cs typeface="+mn-cs"/>
              </a:rPr>
              <a:t>direction. That is also frequent enough so that the teams can keep the product</a:t>
            </a:r>
          </a:p>
          <a:p>
            <a:r>
              <a:rPr lang="en-US" sz="1200" b="0" i="0" u="none" strike="noStrike" kern="1200" baseline="0" dirty="0" smtClean="0">
                <a:solidFill>
                  <a:schemeClr val="tx1"/>
                </a:solidFill>
                <a:latin typeface="+mn-lt"/>
                <a:ea typeface="+mn-ea"/>
                <a:cs typeface="+mn-cs"/>
              </a:rPr>
              <a:t>development clean enough to build a complete product as often as they want or</a:t>
            </a:r>
          </a:p>
          <a:p>
            <a:r>
              <a:rPr lang="en-US" sz="1200" b="0" i="0" u="none" strike="noStrike" kern="1200" baseline="0" dirty="0" smtClean="0">
                <a:solidFill>
                  <a:schemeClr val="tx1"/>
                </a:solidFill>
                <a:latin typeface="+mn-lt"/>
                <a:ea typeface="+mn-ea"/>
                <a:cs typeface="+mn-cs"/>
              </a:rPr>
              <a:t>need to.</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73</a:t>
            </a:fld>
            <a:endParaRPr lang="en-US">
              <a:solidFill>
                <a:prstClr val="black"/>
              </a:solidFill>
            </a:endParaRPr>
          </a:p>
        </p:txBody>
      </p:sp>
    </p:spTree>
    <p:extLst>
      <p:ext uri="{BB962C8B-B14F-4D97-AF65-F5344CB8AC3E}">
        <p14:creationId xmlns:p14="http://schemas.microsoft.com/office/powerpoint/2010/main" val="22656617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77</a:t>
            </a:fld>
            <a:endParaRPr lang="en-US">
              <a:solidFill>
                <a:prstClr val="black"/>
              </a:solidFill>
            </a:endParaRPr>
          </a:p>
        </p:txBody>
      </p:sp>
    </p:spTree>
    <p:extLst>
      <p:ext uri="{BB962C8B-B14F-4D97-AF65-F5344CB8AC3E}">
        <p14:creationId xmlns:p14="http://schemas.microsoft.com/office/powerpoint/2010/main" val="22207306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78</a:t>
            </a:fld>
            <a:endParaRPr lang="en-US">
              <a:solidFill>
                <a:prstClr val="black"/>
              </a:solidFill>
            </a:endParaRPr>
          </a:p>
        </p:txBody>
      </p:sp>
    </p:spTree>
    <p:extLst>
      <p:ext uri="{BB962C8B-B14F-4D97-AF65-F5344CB8AC3E}">
        <p14:creationId xmlns:p14="http://schemas.microsoft.com/office/powerpoint/2010/main" val="30351068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79</a:t>
            </a:fld>
            <a:endParaRPr lang="en-US">
              <a:solidFill>
                <a:prstClr val="black"/>
              </a:solidFill>
            </a:endParaRPr>
          </a:p>
        </p:txBody>
      </p:sp>
    </p:spTree>
    <p:extLst>
      <p:ext uri="{BB962C8B-B14F-4D97-AF65-F5344CB8AC3E}">
        <p14:creationId xmlns:p14="http://schemas.microsoft.com/office/powerpoint/2010/main" val="1935266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80</a:t>
            </a:fld>
            <a:endParaRPr lang="en-US">
              <a:solidFill>
                <a:prstClr val="black"/>
              </a:solidFill>
            </a:endParaRPr>
          </a:p>
        </p:txBody>
      </p:sp>
    </p:spTree>
    <p:extLst>
      <p:ext uri="{BB962C8B-B14F-4D97-AF65-F5344CB8AC3E}">
        <p14:creationId xmlns:p14="http://schemas.microsoft.com/office/powerpoint/2010/main" val="1368616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81</a:t>
            </a:fld>
            <a:endParaRPr lang="en-US">
              <a:solidFill>
                <a:prstClr val="black"/>
              </a:solidFill>
            </a:endParaRPr>
          </a:p>
        </p:txBody>
      </p:sp>
    </p:spTree>
    <p:extLst>
      <p:ext uri="{BB962C8B-B14F-4D97-AF65-F5344CB8AC3E}">
        <p14:creationId xmlns:p14="http://schemas.microsoft.com/office/powerpoint/2010/main" val="4007814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82</a:t>
            </a:fld>
            <a:endParaRPr lang="en-US">
              <a:solidFill>
                <a:prstClr val="black"/>
              </a:solidFill>
            </a:endParaRPr>
          </a:p>
        </p:txBody>
      </p:sp>
    </p:spTree>
    <p:extLst>
      <p:ext uri="{BB962C8B-B14F-4D97-AF65-F5344CB8AC3E}">
        <p14:creationId xmlns:p14="http://schemas.microsoft.com/office/powerpoint/2010/main" val="327248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83</a:t>
            </a:fld>
            <a:endParaRPr lang="en-US">
              <a:solidFill>
                <a:prstClr val="black"/>
              </a:solidFill>
            </a:endParaRPr>
          </a:p>
        </p:txBody>
      </p:sp>
    </p:spTree>
    <p:extLst>
      <p:ext uri="{BB962C8B-B14F-4D97-AF65-F5344CB8AC3E}">
        <p14:creationId xmlns:p14="http://schemas.microsoft.com/office/powerpoint/2010/main" val="19105747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84</a:t>
            </a:fld>
            <a:endParaRPr lang="en-US">
              <a:solidFill>
                <a:prstClr val="black"/>
              </a:solidFill>
            </a:endParaRPr>
          </a:p>
        </p:txBody>
      </p:sp>
    </p:spTree>
    <p:extLst>
      <p:ext uri="{BB962C8B-B14F-4D97-AF65-F5344CB8AC3E}">
        <p14:creationId xmlns:p14="http://schemas.microsoft.com/office/powerpoint/2010/main" val="33219383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smtClean="0">
                <a:solidFill>
                  <a:schemeClr val="tx1"/>
                </a:solidFill>
                <a:latin typeface="+mn-lt"/>
                <a:ea typeface="+mn-ea"/>
                <a:cs typeface="+mn-cs"/>
              </a:rPr>
              <a:t>As an example, if the team averages 50 story points per iteration, and the</a:t>
            </a:r>
          </a:p>
          <a:p>
            <a:r>
              <a:rPr lang="en-US" sz="1200" b="0" i="0" u="none" strike="noStrike" kern="1200" baseline="0" dirty="0" smtClean="0">
                <a:solidFill>
                  <a:schemeClr val="tx1"/>
                </a:solidFill>
                <a:latin typeface="+mn-lt"/>
                <a:ea typeface="+mn-ea"/>
                <a:cs typeface="+mn-cs"/>
              </a:rPr>
              <a:t>team estimates there are about another 500 points remaining, the team</a:t>
            </a:r>
          </a:p>
          <a:p>
            <a:r>
              <a:rPr lang="en-US" sz="1200" b="0" i="0" u="none" strike="noStrike" kern="1200" baseline="0" dirty="0" smtClean="0">
                <a:solidFill>
                  <a:schemeClr val="tx1"/>
                </a:solidFill>
                <a:latin typeface="+mn-lt"/>
                <a:ea typeface="+mn-ea"/>
                <a:cs typeface="+mn-cs"/>
              </a:rPr>
              <a:t>estimates it has about 10 iterations remaining. As the product owner refines</a:t>
            </a:r>
          </a:p>
          <a:p>
            <a:r>
              <a:rPr lang="en-US" sz="1200" b="0" i="0" u="none" strike="noStrike" kern="1200" baseline="0" dirty="0" smtClean="0">
                <a:solidFill>
                  <a:schemeClr val="tx1"/>
                </a:solidFill>
                <a:latin typeface="+mn-lt"/>
                <a:ea typeface="+mn-ea"/>
                <a:cs typeface="+mn-cs"/>
              </a:rPr>
              <a:t>the stories remaining and as the team refines its estimates, the project estimate</a:t>
            </a:r>
          </a:p>
          <a:p>
            <a:r>
              <a:rPr lang="en-US" sz="1200" b="0" i="0" u="none" strike="noStrike" kern="1200" baseline="0" dirty="0" smtClean="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86</a:t>
            </a:fld>
            <a:endParaRPr lang="en-US">
              <a:solidFill>
                <a:prstClr val="black"/>
              </a:solidFill>
            </a:endParaRPr>
          </a:p>
        </p:txBody>
      </p:sp>
    </p:spTree>
    <p:extLst>
      <p:ext uri="{BB962C8B-B14F-4D97-AF65-F5344CB8AC3E}">
        <p14:creationId xmlns:p14="http://schemas.microsoft.com/office/powerpoint/2010/main" val="4184409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90</a:t>
            </a:fld>
            <a:endParaRPr lang="en-US">
              <a:solidFill>
                <a:prstClr val="black"/>
              </a:solidFill>
            </a:endParaRPr>
          </a:p>
        </p:txBody>
      </p:sp>
    </p:spTree>
    <p:extLst>
      <p:ext uri="{BB962C8B-B14F-4D97-AF65-F5344CB8AC3E}">
        <p14:creationId xmlns:p14="http://schemas.microsoft.com/office/powerpoint/2010/main" val="10180123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92</a:t>
            </a:fld>
            <a:endParaRPr lang="en-US">
              <a:solidFill>
                <a:prstClr val="black"/>
              </a:solidFill>
            </a:endParaRPr>
          </a:p>
        </p:txBody>
      </p:sp>
    </p:spTree>
    <p:extLst>
      <p:ext uri="{BB962C8B-B14F-4D97-AF65-F5344CB8AC3E}">
        <p14:creationId xmlns:p14="http://schemas.microsoft.com/office/powerpoint/2010/main" val="17738775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Successfully discovering and delivering a project's features is not enough. If the organization resists the project's output, then the targeted return on investment is delayed. </a:t>
            </a:r>
          </a:p>
          <a:p>
            <a:endParaRPr lang="en-US" dirty="0" smtClean="0"/>
          </a:p>
          <a:p>
            <a:r>
              <a:rPr lang="en-US" dirty="0" smtClean="0"/>
              <a:t>2- Organizations just beginning to use agile approaches also experience high degrees of change. </a:t>
            </a: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94</a:t>
            </a:fld>
            <a:endParaRPr lang="en-US">
              <a:solidFill>
                <a:prstClr val="black"/>
              </a:solidFill>
            </a:endParaRPr>
          </a:p>
        </p:txBody>
      </p:sp>
    </p:spTree>
    <p:extLst>
      <p:ext uri="{BB962C8B-B14F-4D97-AF65-F5344CB8AC3E}">
        <p14:creationId xmlns:p14="http://schemas.microsoft.com/office/powerpoint/2010/main" val="9980566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98</a:t>
            </a:fld>
            <a:endParaRPr lang="en-US">
              <a:solidFill>
                <a:prstClr val="black"/>
              </a:solidFill>
            </a:endParaRPr>
          </a:p>
        </p:txBody>
      </p:sp>
    </p:spTree>
    <p:extLst>
      <p:ext uri="{BB962C8B-B14F-4D97-AF65-F5344CB8AC3E}">
        <p14:creationId xmlns:p14="http://schemas.microsoft.com/office/powerpoint/2010/main" val="33706816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115</a:t>
            </a:fld>
            <a:endParaRPr lang="en-US">
              <a:solidFill>
                <a:prstClr val="black"/>
              </a:solidFill>
            </a:endParaRPr>
          </a:p>
        </p:txBody>
      </p:sp>
    </p:spTree>
    <p:extLst>
      <p:ext uri="{BB962C8B-B14F-4D97-AF65-F5344CB8AC3E}">
        <p14:creationId xmlns:p14="http://schemas.microsoft.com/office/powerpoint/2010/main" val="36540220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122</a:t>
            </a:fld>
            <a:endParaRPr lang="en-US">
              <a:solidFill>
                <a:prstClr val="black"/>
              </a:solidFill>
            </a:endParaRPr>
          </a:p>
        </p:txBody>
      </p:sp>
    </p:spTree>
    <p:extLst>
      <p:ext uri="{BB962C8B-B14F-4D97-AF65-F5344CB8AC3E}">
        <p14:creationId xmlns:p14="http://schemas.microsoft.com/office/powerpoint/2010/main" val="5748985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a:defRPr/>
            </a:pPr>
            <a:fld id="{A2A73D91-A2FF-4FC3-B265-525AF5A5F9B1}" type="slidenum">
              <a:rPr lang="en-US" smtClean="0">
                <a:solidFill>
                  <a:prstClr val="black"/>
                </a:solidFill>
              </a:rPr>
              <a:pPr>
                <a:defRPr/>
              </a:pPr>
              <a:t>123</a:t>
            </a:fld>
            <a:endParaRPr lang="en-US">
              <a:solidFill>
                <a:prstClr val="black"/>
              </a:solidFill>
            </a:endParaRPr>
          </a:p>
        </p:txBody>
      </p:sp>
    </p:spTree>
    <p:extLst>
      <p:ext uri="{BB962C8B-B14F-4D97-AF65-F5344CB8AC3E}">
        <p14:creationId xmlns:p14="http://schemas.microsoft.com/office/powerpoint/2010/main" val="29754957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SMARTER</a:t>
            </a:r>
          </a:p>
          <a:p>
            <a:r>
              <a:rPr lang="en-US" dirty="0" smtClean="0"/>
              <a:t>Specific</a:t>
            </a:r>
          </a:p>
          <a:p>
            <a:r>
              <a:rPr lang="en-US" dirty="0" smtClean="0"/>
              <a:t>Measureable</a:t>
            </a:r>
          </a:p>
          <a:p>
            <a:r>
              <a:rPr lang="en-US" dirty="0" smtClean="0"/>
              <a:t>Attainable</a:t>
            </a:r>
          </a:p>
          <a:p>
            <a:r>
              <a:rPr lang="en-US" dirty="0" smtClean="0"/>
              <a:t>Relevant</a:t>
            </a:r>
          </a:p>
          <a:p>
            <a:r>
              <a:rPr lang="en-US" dirty="0" smtClean="0"/>
              <a:t>Time bound</a:t>
            </a:r>
          </a:p>
          <a:p>
            <a:r>
              <a:rPr lang="en-US" dirty="0" smtClean="0"/>
              <a:t>Evaluate</a:t>
            </a:r>
          </a:p>
          <a:p>
            <a:r>
              <a:rPr lang="en-US" dirty="0" smtClean="0"/>
              <a:t>Review</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solidFill>
                  <a:prstClr val="black"/>
                </a:solidFill>
              </a:rPr>
              <a:pPr/>
              <a:t>124</a:t>
            </a:fld>
            <a:endParaRPr lang="en-US">
              <a:solidFill>
                <a:prstClr val="black"/>
              </a:solidFill>
            </a:endParaRPr>
          </a:p>
        </p:txBody>
      </p:sp>
    </p:spTree>
    <p:extLst>
      <p:ext uri="{BB962C8B-B14F-4D97-AF65-F5344CB8AC3E}">
        <p14:creationId xmlns:p14="http://schemas.microsoft.com/office/powerpoint/2010/main" val="31009169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solidFill>
                  <a:prstClr val="black"/>
                </a:solidFill>
              </a:rPr>
              <a:pPr/>
              <a:t>125</a:t>
            </a:fld>
            <a:endParaRPr lang="en-US">
              <a:solidFill>
                <a:prstClr val="black"/>
              </a:solidFill>
            </a:endParaRPr>
          </a:p>
        </p:txBody>
      </p:sp>
    </p:spTree>
    <p:extLst>
      <p:ext uri="{BB962C8B-B14F-4D97-AF65-F5344CB8AC3E}">
        <p14:creationId xmlns:p14="http://schemas.microsoft.com/office/powerpoint/2010/main" val="41870953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solidFill>
                  <a:prstClr val="black"/>
                </a:solidFill>
              </a:rPr>
              <a:pPr/>
              <a:t>126</a:t>
            </a:fld>
            <a:endParaRPr lang="en-US">
              <a:solidFill>
                <a:prstClr val="black"/>
              </a:solidFill>
            </a:endParaRPr>
          </a:p>
        </p:txBody>
      </p:sp>
    </p:spTree>
    <p:extLst>
      <p:ext uri="{BB962C8B-B14F-4D97-AF65-F5344CB8AC3E}">
        <p14:creationId xmlns:p14="http://schemas.microsoft.com/office/powerpoint/2010/main" val="38827294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Scope and prioritize using DELPHI</a:t>
            </a:r>
          </a:p>
          <a:p>
            <a:r>
              <a:rPr lang="en-US" dirty="0" smtClean="0"/>
              <a:t>Estimate using PLAN WITH POKER</a:t>
            </a:r>
          </a:p>
          <a:p>
            <a:r>
              <a:rPr lang="en-US" dirty="0" smtClean="0"/>
              <a:t>Fibonacci Sequence</a:t>
            </a:r>
          </a:p>
          <a:p>
            <a:r>
              <a:rPr lang="en-US" dirty="0" smtClean="0"/>
              <a:t>Halo Effect; Bandwagon</a:t>
            </a:r>
            <a:r>
              <a:rPr lang="en-US" baseline="0" dirty="0" smtClean="0"/>
              <a:t> Effect, and; Informational Cascade</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solidFill>
                  <a:prstClr val="black"/>
                </a:solidFill>
              </a:rPr>
              <a:pPr/>
              <a:t>127</a:t>
            </a:fld>
            <a:endParaRPr lang="en-US">
              <a:solidFill>
                <a:prstClr val="black"/>
              </a:solidFill>
            </a:endParaRPr>
          </a:p>
        </p:txBody>
      </p:sp>
    </p:spTree>
    <p:extLst>
      <p:ext uri="{BB962C8B-B14F-4D97-AF65-F5344CB8AC3E}">
        <p14:creationId xmlns:p14="http://schemas.microsoft.com/office/powerpoint/2010/main" val="38980015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solidFill>
                  <a:prstClr val="black"/>
                </a:solidFill>
              </a:rPr>
              <a:t>Eng. Dr. Akram Ali</a:t>
            </a:r>
            <a:endParaRPr lang="en-US">
              <a:solidFill>
                <a:prstClr val="black"/>
              </a:solidFill>
            </a:endParaRPr>
          </a:p>
        </p:txBody>
      </p:sp>
      <p:sp>
        <p:nvSpPr>
          <p:cNvPr id="5" name="Slide Number Placeholder 4"/>
          <p:cNvSpPr>
            <a:spLocks noGrp="1"/>
          </p:cNvSpPr>
          <p:nvPr>
            <p:ph type="sldNum" sz="quarter" idx="11"/>
          </p:nvPr>
        </p:nvSpPr>
        <p:spPr/>
        <p:txBody>
          <a:bodyPr/>
          <a:lstStyle/>
          <a:p>
            <a:fld id="{159753EB-3111-4158-8CAC-CD2E18EACEDA}" type="slidenum">
              <a:rPr lang="en-US" smtClean="0">
                <a:solidFill>
                  <a:prstClr val="black"/>
                </a:solidFill>
              </a:rPr>
              <a:pPr/>
              <a:t>135</a:t>
            </a:fld>
            <a:endParaRPr lang="en-US">
              <a:solidFill>
                <a:prstClr val="black"/>
              </a:solidFill>
            </a:endParaRPr>
          </a:p>
        </p:txBody>
      </p:sp>
    </p:spTree>
    <p:extLst>
      <p:ext uri="{BB962C8B-B14F-4D97-AF65-F5344CB8AC3E}">
        <p14:creationId xmlns:p14="http://schemas.microsoft.com/office/powerpoint/2010/main" val="1243519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smtClean="0"/>
              <a:t>Eng. Dr. Akram Ali</a:t>
            </a:r>
            <a:endParaRPr lang="en-US"/>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xmlns="" id="{F6E5BCA9-08A5-4028-8E08-30EB888FA928}"/>
              </a:ext>
            </a:extLst>
          </p:cNvPr>
          <p:cNvPicPr>
            <a:picLocks noChangeAspect="1"/>
          </p:cNvPicPr>
          <p:nvPr userDrawn="1"/>
        </p:nvPicPr>
        <p:blipFill>
          <a:blip r:embed="rId2"/>
          <a:stretch>
            <a:fillRect/>
          </a:stretch>
        </p:blipFill>
        <p:spPr>
          <a:xfrm>
            <a:off x="10703370" y="89654"/>
            <a:ext cx="1133954" cy="1012024"/>
          </a:xfrm>
          <a:prstGeom prst="rect">
            <a:avLst/>
          </a:prstGeom>
        </p:spPr>
      </p:pic>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Summer 2022</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xmlns="" id="{F6E5BCA9-08A5-4028-8E08-30EB888FA928}"/>
              </a:ext>
            </a:extLst>
          </p:cNvPr>
          <p:cNvPicPr>
            <a:picLocks noChangeAspect="1"/>
          </p:cNvPicPr>
          <p:nvPr userDrawn="1"/>
        </p:nvPicPr>
        <p:blipFill>
          <a:blip r:embed="rId2"/>
          <a:stretch>
            <a:fillRect/>
          </a:stretch>
        </p:blipFill>
        <p:spPr>
          <a:xfrm>
            <a:off x="10658927" y="428048"/>
            <a:ext cx="1133954" cy="1012024"/>
          </a:xfrm>
          <a:prstGeom prst="rect">
            <a:avLst/>
          </a:prstGeom>
        </p:spPr>
      </p:pic>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Summer 2022</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10872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8987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12329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91031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911893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213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096888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942596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64033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855926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81447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087191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6812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0222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84107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137181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99164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910461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12176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25526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935353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700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33381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4538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04636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451422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36734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8593802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529344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510233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94440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2495164"/>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808891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51828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01361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332986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4550450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901655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9807408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554806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458602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52165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1605124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4415280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79297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227884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1283004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08531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2675895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35601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410951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084860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997840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4429503"/>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189218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722858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36737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357797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033326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586863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185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357232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83018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714736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0370804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928086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2076183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9136466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777765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613649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947611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44195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068306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971312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682411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8400905"/>
      </p:ext>
    </p:extLst>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968757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736014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216320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383584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008135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9357894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56124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82520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210139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150628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941146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0983408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351241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168083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381980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046191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33304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9402408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679623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045516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58663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5316905"/>
      </p:ext>
    </p:extLst>
  </p:cSld>
  <p:clrMapOvr>
    <a:masterClrMapping/>
  </p:clrMapOvr>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8341658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095613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5499609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843089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942870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3121213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881130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689389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028581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0831766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352916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450077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745432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017784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97628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39395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341964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795475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294367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491378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9121058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7506190"/>
      </p:ext>
    </p:extLst>
  </p:cSld>
  <p:clrMapOvr>
    <a:masterClrMapping/>
  </p:clrMapOvr>
  <p:timing>
    <p:tnLst>
      <p:par>
        <p:cTn id="1" dur="indefinite" restart="never" nodeType="tmRoot"/>
      </p:par>
    </p:tnLst>
  </p:timing>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752427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5398160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445045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8941331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777571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639990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74379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152225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930602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733924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774389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923535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16732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101396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178943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380374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198740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6648643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38502713"/>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555616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741265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21616400"/>
      </p:ext>
    </p:extLst>
  </p:cSld>
  <p:clrMapOvr>
    <a:masterClrMapping/>
  </p:clrMapOvr>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923723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4245444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18219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293000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2652257"/>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178399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81609526"/>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321453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9083455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043090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452903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4160394"/>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670253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9555066"/>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044666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100389"/>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068136"/>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2046871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4860645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81441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763232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7117311"/>
      </p:ext>
    </p:extLst>
  </p:cSld>
  <p:clrMapOvr>
    <a:masterClrMapping/>
  </p:clrMapOvr>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0301165"/>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475225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1099616"/>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45570057"/>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78798243"/>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531917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175614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7836931"/>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385903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8920119"/>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5291330"/>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993780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850535"/>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7130887"/>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17230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3388287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50150031"/>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3634862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740827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8425502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524375"/>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0244722"/>
      </p:ext>
    </p:extLst>
  </p:cSld>
  <p:clrMapOvr>
    <a:masterClrMapping/>
  </p:clrMapOvr>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095949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1710089"/>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589496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4621678"/>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9889399"/>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9" name="Slide Number Placeholder 8"/>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4225665"/>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6755241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4" name="Slide Number Placeholder 3"/>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822488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211786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4892633"/>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9585653"/>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19134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2.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2.pn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2.pn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2.pn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2.pn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image" Target="../media/image2.png"/><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image" Target="../media/image2.png"/><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Summer 2022</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417800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63368242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994855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2140641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67431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2126705755"/>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72114103"/>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1627050383"/>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8404230"/>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36301927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759612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105489037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9069853"/>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1584861943"/>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64064615"/>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2851913378"/>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11188508"/>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127984572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4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6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6.xml"/><Relationship Id="rId1" Type="http://schemas.openxmlformats.org/officeDocument/2006/relationships/slideLayout" Target="../slideLayouts/slideLayout79.xml"/><Relationship Id="rId4" Type="http://schemas.openxmlformats.org/officeDocument/2006/relationships/image" Target="../media/image9.emf"/></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9.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9.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9.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9.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9.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9.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9.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7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89.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0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1.xml"/></Relationships>
</file>

<file path=ppt/slides/_rels/slide8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2.xml"/><Relationship Id="rId1" Type="http://schemas.openxmlformats.org/officeDocument/2006/relationships/slideLayout" Target="../slideLayouts/slideLayout102.xml"/></Relationships>
</file>

<file path=ppt/slides/_rels/slide86.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35.xml"/><Relationship Id="rId1" Type="http://schemas.openxmlformats.org/officeDocument/2006/relationships/slideLayout" Target="../slideLayouts/slideLayout101.xml"/><Relationship Id="rId4" Type="http://schemas.openxmlformats.org/officeDocument/2006/relationships/image" Target="../media/image11.emf"/></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9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11.xml"/><Relationship Id="rId4" Type="http://schemas.microsoft.com/office/2007/relationships/hdphoto" Target="../media/hdphoto1.wdp"/></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4.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3.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9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33.xml"/><Relationship Id="rId4" Type="http://schemas.microsoft.com/office/2007/relationships/hdphoto" Target="../media/hdphoto1.wdp"/></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45.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45.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55.xml"/><Relationship Id="rId4" Type="http://schemas.microsoft.com/office/2007/relationships/hdphoto" Target="../media/hdphoto1.wdp"/></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68.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6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1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77.xml"/><Relationship Id="rId4" Type="http://schemas.microsoft.com/office/2007/relationships/hdphoto" Target="../media/hdphoto1.wdp"/></Relationships>
</file>

<file path=ppt/slides/_rels/slide1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2.xml"/><Relationship Id="rId1" Type="http://schemas.openxmlformats.org/officeDocument/2006/relationships/slideLayout" Target="../slideLayouts/slideLayout190.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89.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89.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89.xml"/></Relationships>
</file>

<file path=ppt/slides/_rels/slide12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6.xml"/><Relationship Id="rId1" Type="http://schemas.openxmlformats.org/officeDocument/2006/relationships/slideLayout" Target="../slideLayouts/slideLayout191.xml"/></Relationships>
</file>

<file path=ppt/slides/_rels/slide1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90.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13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4.xml"/><Relationship Id="rId1" Type="http://schemas.openxmlformats.org/officeDocument/2006/relationships/slideLayout" Target="../slideLayouts/slideLayout189.xml"/></Relationships>
</file>

<file path=ppt/slides/_rels/slide1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199.xml"/><Relationship Id="rId4" Type="http://schemas.microsoft.com/office/2007/relationships/hdphoto" Target="../media/hdphoto1.wdp"/></Relationships>
</file>

<file path=ppt/slides/_rels/slide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0.xml.rels><?xml version="1.0" encoding="UTF-8" standalone="yes"?>
<Relationships xmlns="http://schemas.openxmlformats.org/package/2006/relationships"><Relationship Id="rId3" Type="http://schemas.openxmlformats.org/officeDocument/2006/relationships/image" Target="../media/image160.emf"/><Relationship Id="rId2" Type="http://schemas.openxmlformats.org/officeDocument/2006/relationships/customXml" Target="../ink/ink5.xml"/><Relationship Id="rId1" Type="http://schemas.openxmlformats.org/officeDocument/2006/relationships/slideLayout" Target="../slideLayouts/slideLayout212.xml"/></Relationships>
</file>

<file path=ppt/slides/_rels/slide14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6.xml"/><Relationship Id="rId1" Type="http://schemas.openxmlformats.org/officeDocument/2006/relationships/slideLayout" Target="../slideLayouts/slideLayout21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150.xml.rels><?xml version="1.0" encoding="UTF-8" standalone="yes"?>
<Relationships xmlns="http://schemas.openxmlformats.org/package/2006/relationships"><Relationship Id="rId2" Type="http://schemas.openxmlformats.org/officeDocument/2006/relationships/hyperlink" Target="https://www.linkedin.com/in/doctorakramali" TargetMode="External"/><Relationship Id="rId1" Type="http://schemas.openxmlformats.org/officeDocument/2006/relationships/slideLayout" Target="../slideLayouts/slideLayout2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Final Exam Summary</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dirty="0" smtClean="0"/>
              <a:t>Summer 2022</a:t>
            </a:r>
            <a:endParaRPr lang="en-US" dirty="0"/>
          </a:p>
        </p:txBody>
      </p:sp>
      <p:sp>
        <p:nvSpPr>
          <p:cNvPr id="5" name="Footer Placeholder 4"/>
          <p:cNvSpPr>
            <a:spLocks noGrp="1"/>
          </p:cNvSpPr>
          <p:nvPr>
            <p:ph type="ftr" sz="quarter" idx="11"/>
          </p:nvPr>
        </p:nvSpPr>
        <p:spPr/>
        <p:txBody>
          <a:bodyPr/>
          <a:lstStyle/>
          <a:p>
            <a:r>
              <a:rPr lang="en-US" dirty="0" smtClean="0"/>
              <a:t>Eng. Dr. </a:t>
            </a:r>
            <a:r>
              <a:rPr lang="en-US" dirty="0" err="1" smtClean="0"/>
              <a:t>Akram</a:t>
            </a:r>
            <a:r>
              <a:rPr lang="en-US" smtClean="0"/>
              <a:t>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90014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01: </a:t>
            </a:r>
            <a:r>
              <a:rPr lang="en-US" sz="5400" dirty="0" smtClean="0">
                <a:solidFill>
                  <a:srgbClr val="FF0000"/>
                </a:solidFill>
                <a:latin typeface="+mn-lt"/>
              </a:rPr>
              <a:t>An Introduction to Agile</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2</a:t>
            </a:fld>
            <a:endParaRPr lang="en-US" dirty="0"/>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80" y="1907176"/>
            <a:ext cx="5707332" cy="1254034"/>
          </a:xfrm>
        </p:spPr>
        <p:txBody>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65530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[1/4]</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Our highest priority is to satisfy the customer through early and </a:t>
            </a:r>
            <a:r>
              <a:rPr lang="en-US" b="1" u="sng" dirty="0" smtClean="0">
                <a:solidFill>
                  <a:schemeClr val="bg1"/>
                </a:solidFill>
              </a:rPr>
              <a:t>continuous delivery</a:t>
            </a:r>
            <a:r>
              <a:rPr lang="en-US" dirty="0" smtClean="0"/>
              <a:t> of valuable software.</a:t>
            </a:r>
          </a:p>
          <a:p>
            <a:pPr marL="457200" indent="-457200">
              <a:buFont typeface="+mj-lt"/>
              <a:buAutoNum type="arabicPeriod"/>
            </a:pPr>
            <a:r>
              <a:rPr lang="en-US" b="1" u="sng" dirty="0">
                <a:solidFill>
                  <a:schemeClr val="bg1"/>
                </a:solidFill>
              </a:rPr>
              <a:t>Welcome changing </a:t>
            </a:r>
            <a:r>
              <a:rPr lang="en-US" b="1" u="sng" dirty="0" smtClean="0">
                <a:solidFill>
                  <a:schemeClr val="bg1"/>
                </a:solidFill>
              </a:rPr>
              <a:t>requirements</a:t>
            </a:r>
            <a:r>
              <a:rPr lang="en-US" dirty="0" smtClean="0"/>
              <a:t>, even </a:t>
            </a:r>
            <a:r>
              <a:rPr lang="en-US" dirty="0"/>
              <a:t>late in development. </a:t>
            </a:r>
            <a:r>
              <a:rPr lang="en-US" dirty="0" smtClean="0"/>
              <a:t>Agile processes harness change for the customer's competitive advantage.</a:t>
            </a:r>
          </a:p>
          <a:p>
            <a:pPr marL="457200" indent="-457200">
              <a:buFont typeface="+mj-lt"/>
              <a:buAutoNum type="arabicPeriod"/>
            </a:pPr>
            <a:r>
              <a:rPr lang="en-US" dirty="0">
                <a:solidFill>
                  <a:schemeClr val="bg1"/>
                </a:solidFill>
              </a:rPr>
              <a:t>Deliver working software </a:t>
            </a:r>
            <a:r>
              <a:rPr lang="en-US" dirty="0" smtClean="0">
                <a:solidFill>
                  <a:schemeClr val="bg1"/>
                </a:solidFill>
              </a:rPr>
              <a:t>frequently</a:t>
            </a:r>
            <a:r>
              <a:rPr lang="en-US" dirty="0" smtClean="0"/>
              <a:t>, from </a:t>
            </a:r>
            <a:r>
              <a:rPr lang="en-US" dirty="0"/>
              <a:t>a couple of weeks to a couple </a:t>
            </a:r>
            <a:r>
              <a:rPr lang="en-US" dirty="0" smtClean="0"/>
              <a:t>of months</a:t>
            </a:r>
            <a:r>
              <a:rPr lang="en-US" dirty="0"/>
              <a:t>, with a preference to </a:t>
            </a:r>
            <a:r>
              <a:rPr lang="en-US" dirty="0" smtClean="0"/>
              <a:t>the shorter</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11100931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[2/4]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4"/>
            </a:pPr>
            <a:r>
              <a:rPr lang="en-US" dirty="0"/>
              <a:t>Business people and developers </a:t>
            </a:r>
            <a:r>
              <a:rPr lang="en-US" dirty="0" smtClean="0"/>
              <a:t>must work </a:t>
            </a:r>
            <a:r>
              <a:rPr lang="en-US" dirty="0"/>
              <a:t>together daily throughout </a:t>
            </a:r>
            <a:r>
              <a:rPr lang="en-US" dirty="0" smtClean="0"/>
              <a:t>the project.</a:t>
            </a:r>
          </a:p>
          <a:p>
            <a:pPr marL="457200" indent="-457200">
              <a:buFont typeface="+mj-lt"/>
              <a:buAutoNum type="arabicPeriod" startAt="4"/>
            </a:pPr>
            <a:r>
              <a:rPr lang="en-US" dirty="0"/>
              <a:t>Build projects around </a:t>
            </a:r>
            <a:r>
              <a:rPr lang="en-US" dirty="0" smtClean="0"/>
              <a:t>motivated individuals</a:t>
            </a:r>
            <a:r>
              <a:rPr lang="en-US" dirty="0"/>
              <a:t>. Give them </a:t>
            </a:r>
            <a:r>
              <a:rPr lang="en-US" dirty="0" smtClean="0"/>
              <a:t>the environment </a:t>
            </a:r>
            <a:r>
              <a:rPr lang="en-US" dirty="0"/>
              <a:t>and support they need</a:t>
            </a:r>
            <a:r>
              <a:rPr lang="en-US" dirty="0" smtClean="0"/>
              <a:t>, and </a:t>
            </a:r>
            <a:r>
              <a:rPr lang="en-US" dirty="0"/>
              <a:t>trust them to get the job done</a:t>
            </a:r>
            <a:r>
              <a:rPr lang="en-US" dirty="0" smtClean="0"/>
              <a:t>.</a:t>
            </a:r>
          </a:p>
          <a:p>
            <a:pPr marL="457200" indent="-457200">
              <a:buFont typeface="+mj-lt"/>
              <a:buAutoNum type="arabicPeriod" startAt="4"/>
            </a:pPr>
            <a:r>
              <a:rPr lang="en-US" dirty="0"/>
              <a:t>The most efficient and </a:t>
            </a:r>
            <a:r>
              <a:rPr lang="en-US" dirty="0" smtClean="0"/>
              <a:t>effective method </a:t>
            </a:r>
            <a:r>
              <a:rPr lang="en-US" dirty="0"/>
              <a:t>of conveying information </a:t>
            </a:r>
            <a:r>
              <a:rPr lang="en-US" dirty="0" smtClean="0"/>
              <a:t>to and </a:t>
            </a:r>
            <a:r>
              <a:rPr lang="en-US" dirty="0"/>
              <a:t>within a development team </a:t>
            </a:r>
            <a:r>
              <a:rPr lang="en-US" dirty="0" smtClean="0"/>
              <a:t>is face-to-face </a:t>
            </a:r>
            <a:r>
              <a:rPr lang="en-US" dirty="0"/>
              <a:t>conversation.</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8318716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[3/4]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7"/>
            </a:pPr>
            <a:r>
              <a:rPr lang="en-US" dirty="0"/>
              <a:t>Working software is the </a:t>
            </a:r>
            <a:r>
              <a:rPr lang="en-US" dirty="0" smtClean="0"/>
              <a:t>primary measure </a:t>
            </a:r>
            <a:r>
              <a:rPr lang="en-US" dirty="0"/>
              <a:t>of progress</a:t>
            </a:r>
            <a:r>
              <a:rPr lang="en-US" dirty="0" smtClean="0"/>
              <a:t>.</a:t>
            </a:r>
          </a:p>
          <a:p>
            <a:pPr marL="457200" indent="-457200">
              <a:buFont typeface="+mj-lt"/>
              <a:buAutoNum type="arabicPeriod" startAt="7"/>
            </a:pPr>
            <a:r>
              <a:rPr lang="en-US" dirty="0"/>
              <a:t>Agile processes promote </a:t>
            </a:r>
            <a:r>
              <a:rPr lang="en-US" dirty="0" smtClean="0"/>
              <a:t>sustainable development</a:t>
            </a:r>
            <a:r>
              <a:rPr lang="en-US" dirty="0"/>
              <a:t>. The sponsors</a:t>
            </a:r>
            <a:r>
              <a:rPr lang="en-US" dirty="0" smtClean="0"/>
              <a:t>, developers</a:t>
            </a:r>
            <a:r>
              <a:rPr lang="en-US" dirty="0"/>
              <a:t>, and users should be </a:t>
            </a:r>
            <a:r>
              <a:rPr lang="en-US" dirty="0" smtClean="0"/>
              <a:t>able to </a:t>
            </a:r>
            <a:r>
              <a:rPr lang="en-US" dirty="0"/>
              <a:t>maintain a constant </a:t>
            </a:r>
            <a:r>
              <a:rPr lang="en-US" dirty="0" smtClean="0"/>
              <a:t>pace indefinitely.</a:t>
            </a:r>
          </a:p>
          <a:p>
            <a:pPr marL="457200" indent="-457200">
              <a:buFont typeface="+mj-lt"/>
              <a:buAutoNum type="arabicPeriod" startAt="7"/>
            </a:pPr>
            <a:r>
              <a:rPr lang="en-US" dirty="0"/>
              <a:t>Continuous attention to </a:t>
            </a:r>
            <a:r>
              <a:rPr lang="en-US" dirty="0" smtClean="0"/>
              <a:t>technical excellence </a:t>
            </a:r>
            <a:r>
              <a:rPr lang="en-US" dirty="0"/>
              <a:t>and good design </a:t>
            </a:r>
            <a:r>
              <a:rPr lang="en-US" dirty="0" smtClean="0"/>
              <a:t>enhances agility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28767056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10"/>
            </a:pPr>
            <a:r>
              <a:rPr lang="en-US" dirty="0"/>
              <a:t>Simplicity–the art of maximizing </a:t>
            </a:r>
            <a:r>
              <a:rPr lang="en-US" dirty="0" smtClean="0"/>
              <a:t>the amount </a:t>
            </a:r>
            <a:r>
              <a:rPr lang="en-US" dirty="0"/>
              <a:t>of work not done is essential</a:t>
            </a:r>
            <a:r>
              <a:rPr lang="en-US" dirty="0" smtClean="0"/>
              <a:t>.</a:t>
            </a:r>
          </a:p>
          <a:p>
            <a:pPr marL="457200" indent="-457200">
              <a:buFont typeface="+mj-lt"/>
              <a:buAutoNum type="arabicPeriod" startAt="10"/>
            </a:pPr>
            <a:r>
              <a:rPr lang="en-US" dirty="0"/>
              <a:t>The best architectures, requirements</a:t>
            </a:r>
            <a:r>
              <a:rPr lang="en-US" dirty="0" smtClean="0"/>
              <a:t>, and </a:t>
            </a:r>
            <a:r>
              <a:rPr lang="en-US" dirty="0"/>
              <a:t>designs emerge from </a:t>
            </a:r>
            <a:r>
              <a:rPr lang="en-US" dirty="0" smtClean="0"/>
              <a:t>self organizing teams.</a:t>
            </a:r>
          </a:p>
          <a:p>
            <a:pPr marL="457200" indent="-457200">
              <a:buFont typeface="+mj-lt"/>
              <a:buAutoNum type="arabicPeriod" startAt="10"/>
            </a:pPr>
            <a:r>
              <a:rPr lang="en-US" dirty="0"/>
              <a:t>At regular intervals, the team </a:t>
            </a:r>
            <a:r>
              <a:rPr lang="en-US" dirty="0" smtClean="0"/>
              <a:t>reflects on </a:t>
            </a:r>
            <a:r>
              <a:rPr lang="en-US" dirty="0"/>
              <a:t>how to become more effective</a:t>
            </a:r>
            <a:r>
              <a:rPr lang="en-US" dirty="0" smtClean="0"/>
              <a:t>, then </a:t>
            </a:r>
            <a:r>
              <a:rPr lang="en-US" dirty="0"/>
              <a:t>tunes and adjusts its </a:t>
            </a:r>
            <a:r>
              <a:rPr lang="en-US" dirty="0" smtClean="0"/>
              <a:t>behavior accordingly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32565310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Declaration of interdependence</a:t>
            </a:r>
            <a:endParaRPr lang="en-US" dirty="0"/>
          </a:p>
        </p:txBody>
      </p:sp>
      <p:sp>
        <p:nvSpPr>
          <p:cNvPr id="3" name="Content Placeholder 2"/>
          <p:cNvSpPr>
            <a:spLocks noGrp="1"/>
          </p:cNvSpPr>
          <p:nvPr>
            <p:ph idx="1"/>
          </p:nvPr>
        </p:nvSpPr>
        <p:spPr>
          <a:xfrm>
            <a:off x="100213" y="1792936"/>
            <a:ext cx="11987284" cy="3409406"/>
          </a:xfrm>
        </p:spPr>
        <p:txBody>
          <a:bodyPr>
            <a:normAutofit lnSpcReduction="10000"/>
          </a:bodyPr>
          <a:lstStyle/>
          <a:p>
            <a:pPr marL="457200" indent="-457200">
              <a:buFont typeface="+mj-lt"/>
              <a:buAutoNum type="arabicPeriod"/>
            </a:pPr>
            <a:r>
              <a:rPr lang="en-US" dirty="0" smtClean="0"/>
              <a:t>Increase </a:t>
            </a:r>
            <a:r>
              <a:rPr lang="en-US" dirty="0">
                <a:solidFill>
                  <a:schemeClr val="accent4">
                    <a:lumMod val="75000"/>
                  </a:schemeClr>
                </a:solidFill>
              </a:rPr>
              <a:t>return on investment </a:t>
            </a:r>
            <a:r>
              <a:rPr lang="en-US" dirty="0"/>
              <a:t>by making continuous flow of </a:t>
            </a:r>
            <a:r>
              <a:rPr lang="en-US" dirty="0">
                <a:solidFill>
                  <a:schemeClr val="accent4">
                    <a:lumMod val="75000"/>
                  </a:schemeClr>
                </a:solidFill>
              </a:rPr>
              <a:t>value</a:t>
            </a:r>
            <a:r>
              <a:rPr lang="en-US" dirty="0"/>
              <a:t> our focus.</a:t>
            </a:r>
          </a:p>
          <a:p>
            <a:pPr marL="457200" indent="-457200">
              <a:buFont typeface="+mj-lt"/>
              <a:buAutoNum type="arabicPeriod"/>
            </a:pPr>
            <a:r>
              <a:rPr lang="en-US" dirty="0" smtClean="0"/>
              <a:t>Deliver </a:t>
            </a:r>
            <a:r>
              <a:rPr lang="en-US" dirty="0">
                <a:solidFill>
                  <a:schemeClr val="accent4">
                    <a:lumMod val="75000"/>
                  </a:schemeClr>
                </a:solidFill>
              </a:rPr>
              <a:t>reliable results </a:t>
            </a:r>
            <a:r>
              <a:rPr lang="en-US" dirty="0"/>
              <a:t>by engaging </a:t>
            </a:r>
            <a:r>
              <a:rPr lang="en-US" dirty="0" smtClean="0">
                <a:solidFill>
                  <a:schemeClr val="accent4">
                    <a:lumMod val="75000"/>
                  </a:schemeClr>
                </a:solidFill>
              </a:rPr>
              <a:t>customers</a:t>
            </a:r>
            <a:r>
              <a:rPr lang="en-US" dirty="0" smtClean="0"/>
              <a:t> in </a:t>
            </a:r>
            <a:r>
              <a:rPr lang="en-US" dirty="0"/>
              <a:t>frequent interactions and shared ownership.</a:t>
            </a:r>
          </a:p>
          <a:p>
            <a:pPr marL="457200" indent="-457200">
              <a:buFont typeface="+mj-lt"/>
              <a:buAutoNum type="arabicPeriod"/>
            </a:pPr>
            <a:r>
              <a:rPr lang="en-US" dirty="0" smtClean="0"/>
              <a:t>Expect </a:t>
            </a:r>
            <a:r>
              <a:rPr lang="en-US" dirty="0">
                <a:solidFill>
                  <a:schemeClr val="accent4">
                    <a:lumMod val="75000"/>
                  </a:schemeClr>
                </a:solidFill>
              </a:rPr>
              <a:t>uncertainty</a:t>
            </a:r>
            <a:r>
              <a:rPr lang="en-US" dirty="0"/>
              <a:t> and manage for it through iterations, anticipation and adaptation.</a:t>
            </a:r>
          </a:p>
          <a:p>
            <a:pPr marL="457200" indent="-457200">
              <a:buFont typeface="+mj-lt"/>
              <a:buAutoNum type="arabicPeriod"/>
            </a:pPr>
            <a:r>
              <a:rPr lang="en-US" dirty="0" smtClean="0"/>
              <a:t>Unleash </a:t>
            </a:r>
            <a:r>
              <a:rPr lang="en-US" dirty="0">
                <a:solidFill>
                  <a:schemeClr val="accent4">
                    <a:lumMod val="75000"/>
                  </a:schemeClr>
                </a:solidFill>
              </a:rPr>
              <a:t>creativity and innovation </a:t>
            </a:r>
            <a:r>
              <a:rPr lang="en-US" dirty="0"/>
              <a:t>by recognizing that </a:t>
            </a:r>
            <a:r>
              <a:rPr lang="en-US" dirty="0">
                <a:solidFill>
                  <a:schemeClr val="accent4">
                    <a:lumMod val="75000"/>
                  </a:schemeClr>
                </a:solidFill>
              </a:rPr>
              <a:t>individuals</a:t>
            </a:r>
            <a:r>
              <a:rPr lang="en-US" dirty="0"/>
              <a:t> are the ultimate source of value, and creating an environment where they can make a difference.</a:t>
            </a:r>
          </a:p>
          <a:p>
            <a:pPr marL="457200" indent="-457200">
              <a:buFont typeface="+mj-lt"/>
              <a:buAutoNum type="arabicPeriod"/>
            </a:pPr>
            <a:r>
              <a:rPr lang="en-US" dirty="0" smtClean="0"/>
              <a:t>Boost </a:t>
            </a:r>
            <a:r>
              <a:rPr lang="en-US" dirty="0">
                <a:solidFill>
                  <a:schemeClr val="accent4">
                    <a:lumMod val="75000"/>
                  </a:schemeClr>
                </a:solidFill>
              </a:rPr>
              <a:t>performance</a:t>
            </a:r>
            <a:r>
              <a:rPr lang="en-US" dirty="0"/>
              <a:t> through </a:t>
            </a:r>
            <a:r>
              <a:rPr lang="en-US" dirty="0">
                <a:solidFill>
                  <a:schemeClr val="accent4">
                    <a:lumMod val="75000"/>
                  </a:schemeClr>
                </a:solidFill>
              </a:rPr>
              <a:t>group accountability </a:t>
            </a:r>
            <a:r>
              <a:rPr lang="en-US" dirty="0"/>
              <a:t>for results and </a:t>
            </a:r>
            <a:r>
              <a:rPr lang="en-US" dirty="0">
                <a:solidFill>
                  <a:schemeClr val="accent4">
                    <a:lumMod val="75000"/>
                  </a:schemeClr>
                </a:solidFill>
              </a:rPr>
              <a:t>shared responsibility</a:t>
            </a:r>
            <a:r>
              <a:rPr lang="en-US" dirty="0"/>
              <a:t> for team effectiveness.</a:t>
            </a:r>
          </a:p>
          <a:p>
            <a:pPr marL="457200" indent="-457200">
              <a:buFont typeface="+mj-lt"/>
              <a:buAutoNum type="arabicPeriod"/>
            </a:pPr>
            <a:r>
              <a:rPr lang="en-US" dirty="0" smtClean="0"/>
              <a:t>Improve </a:t>
            </a:r>
            <a:r>
              <a:rPr lang="en-US" dirty="0">
                <a:solidFill>
                  <a:schemeClr val="accent4">
                    <a:lumMod val="75000"/>
                  </a:schemeClr>
                </a:solidFill>
              </a:rPr>
              <a:t>effectiveness and reliability </a:t>
            </a:r>
            <a:r>
              <a:rPr lang="en-US" dirty="0"/>
              <a:t>through </a:t>
            </a:r>
            <a:r>
              <a:rPr lang="en-US" dirty="0">
                <a:solidFill>
                  <a:schemeClr val="accent4">
                    <a:lumMod val="75000"/>
                  </a:schemeClr>
                </a:solidFill>
              </a:rPr>
              <a:t>situationally specific strategies, processes, and practices</a:t>
            </a:r>
            <a:r>
              <a:rPr lang="en-US" dirty="0" smtClean="0">
                <a:solidFill>
                  <a:schemeClr val="accent4">
                    <a:lumMod val="75000"/>
                  </a:schemeClr>
                </a:solidFill>
              </a:rPr>
              <a:t>.</a:t>
            </a:r>
            <a:endParaRPr lang="en-US" dirty="0">
              <a:solidFill>
                <a:schemeClr val="accent4">
                  <a:lumMod val="75000"/>
                </a:schemeClr>
              </a:solidFill>
            </a:endParaRPr>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176" y="4919491"/>
            <a:ext cx="3121328" cy="1938509"/>
          </a:xfrm>
          <a:prstGeom prst="rect">
            <a:avLst/>
          </a:prstGeom>
        </p:spPr>
      </p:pic>
    </p:spTree>
    <p:extLst>
      <p:ext uri="{BB962C8B-B14F-4D97-AF65-F5344CB8AC3E}">
        <p14:creationId xmlns:p14="http://schemas.microsoft.com/office/powerpoint/2010/main" val="40314606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25" y="258050"/>
            <a:ext cx="9784080" cy="1508760"/>
          </a:xfrm>
        </p:spPr>
        <p:txBody>
          <a:bodyPr/>
          <a:lstStyle/>
          <a:p>
            <a:r>
              <a:rPr lang="en-US" dirty="0" smtClean="0"/>
              <a:t>KNOWLEDGE WORK VS INDUSTRIAL WORK</a:t>
            </a:r>
            <a:endParaRPr lang="en-US" dirty="0"/>
          </a:p>
        </p:txBody>
      </p:sp>
      <p:pic>
        <p:nvPicPr>
          <p:cNvPr id="7" name="Content Placeholder 6"/>
          <p:cNvPicPr>
            <a:picLocks noGrp="1" noChangeAspect="1"/>
          </p:cNvPicPr>
          <p:nvPr>
            <p:ph idx="1"/>
          </p:nvPr>
        </p:nvPicPr>
        <p:blipFill>
          <a:blip r:embed="rId2">
            <a:lum bright="-20000" contrast="40000"/>
          </a:blip>
          <a:stretch>
            <a:fillRect/>
          </a:stretch>
        </p:blipFill>
        <p:spPr>
          <a:xfrm>
            <a:off x="1202265" y="1902900"/>
            <a:ext cx="9928989" cy="4519954"/>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25399368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42858184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inspired by the original lean-manufacturing </a:t>
            </a:r>
            <a:r>
              <a:rPr lang="en-US" dirty="0" smtClean="0"/>
              <a:t>system and </a:t>
            </a:r>
            <a:r>
              <a:rPr lang="en-US" dirty="0"/>
              <a:t>used specifically for knowledge work. </a:t>
            </a:r>
            <a:endParaRPr lang="en-US" dirty="0" smtClean="0"/>
          </a:p>
          <a:p>
            <a:r>
              <a:rPr lang="en-US" dirty="0" smtClean="0"/>
              <a:t>It </a:t>
            </a:r>
            <a:r>
              <a:rPr lang="en-US" dirty="0"/>
              <a:t>emerged in the mid-2000s as </a:t>
            </a:r>
            <a:r>
              <a:rPr lang="en-US" dirty="0" smtClean="0"/>
              <a:t>an alternative </a:t>
            </a:r>
            <a:r>
              <a:rPr lang="en-US" dirty="0"/>
              <a:t>to the agile methods that were prevalent at the time.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7754932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less prescriptive than some agile approaches and </a:t>
            </a:r>
            <a:r>
              <a:rPr lang="en-US" dirty="0" smtClean="0"/>
              <a:t>less disruptive</a:t>
            </a:r>
            <a:r>
              <a:rPr lang="en-US" dirty="0"/>
              <a:t>, as it is the original “start-where-you-are” approach. </a:t>
            </a:r>
            <a:endParaRPr lang="en-US" dirty="0" smtClean="0"/>
          </a:p>
          <a:p>
            <a:r>
              <a:rPr lang="en-US" dirty="0" smtClean="0"/>
              <a:t>Project </a:t>
            </a:r>
            <a:r>
              <a:rPr lang="en-US" dirty="0"/>
              <a:t>teams </a:t>
            </a:r>
            <a:r>
              <a:rPr lang="en-US" dirty="0" smtClean="0"/>
              <a:t>can begin </a:t>
            </a:r>
            <a:r>
              <a:rPr lang="en-US" dirty="0"/>
              <a:t>applying the Kanban Method with relative ease and progress toward </a:t>
            </a:r>
            <a:r>
              <a:rPr lang="en-US" dirty="0" smtClean="0"/>
              <a:t>other agile </a:t>
            </a:r>
            <a:r>
              <a:rPr lang="en-US" dirty="0"/>
              <a:t>approaches if that is what they deem necessary or appropriate. </a:t>
            </a:r>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1310554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UNCERTAINTY, RISK, </a:t>
            </a:r>
            <a:r>
              <a:rPr lang="en-US" b="1" dirty="0" smtClean="0"/>
              <a:t>AND LIFE CYCLE SELECTION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13220810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117" y="297986"/>
            <a:ext cx="9784080" cy="1508760"/>
          </a:xfrm>
        </p:spPr>
        <p:txBody>
          <a:bodyPr/>
          <a:lstStyle/>
          <a:p>
            <a:r>
              <a:rPr lang="en-US" dirty="0" smtClean="0"/>
              <a:t>Approaches for managing uncertain projects</a:t>
            </a:r>
            <a:endParaRPr lang="en-US" dirty="0"/>
          </a:p>
        </p:txBody>
      </p:sp>
      <p:sp>
        <p:nvSpPr>
          <p:cNvPr id="3" name="Content Placeholder 2"/>
          <p:cNvSpPr>
            <a:spLocks noGrp="1"/>
          </p:cNvSpPr>
          <p:nvPr>
            <p:ph idx="1"/>
          </p:nvPr>
        </p:nvSpPr>
        <p:spPr/>
        <p:txBody>
          <a:bodyPr>
            <a:normAutofit/>
          </a:bodyPr>
          <a:lstStyle/>
          <a:p>
            <a:r>
              <a:rPr lang="en-US" dirty="0" smtClean="0"/>
              <a:t>These </a:t>
            </a:r>
            <a:r>
              <a:rPr lang="en-US" dirty="0"/>
              <a:t>approaches use:</a:t>
            </a:r>
          </a:p>
          <a:p>
            <a:pPr lvl="1">
              <a:buFont typeface="Wingdings" panose="05000000000000000000" pitchFamily="2" charset="2"/>
              <a:buChar char="Ø"/>
            </a:pPr>
            <a:r>
              <a:rPr lang="en-US" dirty="0"/>
              <a:t>Very short feedback loops,</a:t>
            </a:r>
          </a:p>
          <a:p>
            <a:pPr lvl="1">
              <a:buFont typeface="Wingdings" panose="05000000000000000000" pitchFamily="2" charset="2"/>
              <a:buChar char="Ø"/>
            </a:pPr>
            <a:r>
              <a:rPr lang="en-US" dirty="0"/>
              <a:t>Frequent adaptation of process,</a:t>
            </a:r>
          </a:p>
          <a:p>
            <a:pPr lvl="1">
              <a:buFont typeface="Wingdings" panose="05000000000000000000" pitchFamily="2" charset="2"/>
              <a:buChar char="Ø"/>
            </a:pPr>
            <a:r>
              <a:rPr lang="en-US" dirty="0"/>
              <a:t>Reprioritization,</a:t>
            </a:r>
          </a:p>
          <a:p>
            <a:pPr lvl="1">
              <a:buFont typeface="Wingdings" panose="05000000000000000000" pitchFamily="2" charset="2"/>
              <a:buChar char="Ø"/>
            </a:pPr>
            <a:r>
              <a:rPr lang="en-US" dirty="0"/>
              <a:t>Regularly updated plans, and</a:t>
            </a:r>
          </a:p>
          <a:p>
            <a:pPr lvl="1">
              <a:buFont typeface="Wingdings" panose="05000000000000000000" pitchFamily="2" charset="2"/>
              <a:buChar char="Ø"/>
            </a:pPr>
            <a:r>
              <a:rPr lang="en-US" dirty="0"/>
              <a:t>Frequent delivery.</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8823883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to apply iterative, incremental and agile approaches?</a:t>
            </a:r>
            <a:endParaRPr lang="en-US" dirty="0"/>
          </a:p>
        </p:txBody>
      </p:sp>
      <p:sp>
        <p:nvSpPr>
          <p:cNvPr id="3" name="Content Placeholder 2"/>
          <p:cNvSpPr>
            <a:spLocks noGrp="1"/>
          </p:cNvSpPr>
          <p:nvPr>
            <p:ph idx="1"/>
          </p:nvPr>
        </p:nvSpPr>
        <p:spPr/>
        <p:txBody>
          <a:bodyPr/>
          <a:lstStyle/>
          <a:p>
            <a:r>
              <a:rPr lang="en-US" dirty="0"/>
              <a:t>These iterative, incremental, and agile approaches work well for projects </a:t>
            </a:r>
            <a:r>
              <a:rPr lang="en-US" dirty="0" smtClean="0"/>
              <a:t>that involve:</a:t>
            </a:r>
          </a:p>
          <a:p>
            <a:pPr lvl="1">
              <a:buFont typeface="Wingdings" panose="05000000000000000000" pitchFamily="2" charset="2"/>
              <a:buChar char="Ø"/>
            </a:pPr>
            <a:r>
              <a:rPr lang="en-US" dirty="0" smtClean="0"/>
              <a:t> New </a:t>
            </a:r>
            <a:r>
              <a:rPr lang="en-US" dirty="0"/>
              <a:t>or novel tools, techniques, materials, or application domains.</a:t>
            </a:r>
          </a:p>
          <a:p>
            <a:pPr lvl="1">
              <a:buFont typeface="Wingdings" panose="05000000000000000000" pitchFamily="2" charset="2"/>
              <a:buChar char="Ø"/>
            </a:pPr>
            <a:r>
              <a:rPr lang="en-US" dirty="0"/>
              <a:t>Require research and development;</a:t>
            </a:r>
          </a:p>
          <a:p>
            <a:pPr lvl="1">
              <a:buFont typeface="Wingdings" panose="05000000000000000000" pitchFamily="2" charset="2"/>
              <a:buChar char="Ø"/>
            </a:pPr>
            <a:r>
              <a:rPr lang="en-US" dirty="0"/>
              <a:t>Have high rates of change;</a:t>
            </a:r>
          </a:p>
          <a:p>
            <a:pPr lvl="1">
              <a:buFont typeface="Wingdings" panose="05000000000000000000" pitchFamily="2" charset="2"/>
              <a:buChar char="Ø"/>
            </a:pPr>
            <a:r>
              <a:rPr lang="en-US" dirty="0"/>
              <a:t>Have unclear or unknown requirements, uncertainty, or risk; or</a:t>
            </a:r>
          </a:p>
          <a:p>
            <a:pPr lvl="1">
              <a:buFont typeface="Wingdings" panose="05000000000000000000" pitchFamily="2" charset="2"/>
              <a:buChar char="Ø"/>
            </a:pPr>
            <a:r>
              <a:rPr lang="en-US" dirty="0"/>
              <a:t>Have a final goal that is hard to describe.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20150892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uncertainty </a:t>
            </a:r>
            <a:r>
              <a:rPr lang="en-US" dirty="0" smtClean="0"/>
              <a:t>and </a:t>
            </a:r>
            <a:r>
              <a:rPr lang="en-US" dirty="0"/>
              <a:t>disagreement</a:t>
            </a:r>
          </a:p>
        </p:txBody>
      </p:sp>
      <p:sp>
        <p:nvSpPr>
          <p:cNvPr id="3" name="Content Placeholder 2"/>
          <p:cNvSpPr>
            <a:spLocks noGrp="1"/>
          </p:cNvSpPr>
          <p:nvPr>
            <p:ph idx="1"/>
          </p:nvPr>
        </p:nvSpPr>
        <p:spPr/>
        <p:txBody>
          <a:bodyPr>
            <a:normAutofit/>
          </a:bodyPr>
          <a:lstStyle/>
          <a:p>
            <a:r>
              <a:rPr lang="en-US" dirty="0" smtClean="0"/>
              <a:t>However</a:t>
            </a:r>
            <a:r>
              <a:rPr lang="en-US" dirty="0"/>
              <a:t>, iterative and incremental approaches have their limits </a:t>
            </a:r>
            <a:r>
              <a:rPr lang="en-US" dirty="0" smtClean="0"/>
              <a:t>of applicability.</a:t>
            </a:r>
          </a:p>
          <a:p>
            <a:r>
              <a:rPr lang="en-US" dirty="0" smtClean="0"/>
              <a:t> </a:t>
            </a:r>
            <a:r>
              <a:rPr lang="en-US" dirty="0"/>
              <a:t>When both technology uncertainty and requirements </a:t>
            </a:r>
            <a:r>
              <a:rPr lang="en-US" dirty="0" smtClean="0"/>
              <a:t>uncertainty are </a:t>
            </a:r>
            <a:r>
              <a:rPr lang="en-US" dirty="0"/>
              <a:t>very high (the top right of Figure 2-5), the project moves beyond complex </a:t>
            </a:r>
            <a:r>
              <a:rPr lang="en-US" dirty="0" smtClean="0"/>
              <a:t>to chaotic</a:t>
            </a:r>
            <a:r>
              <a:rPr lang="en-US" dirty="0"/>
              <a:t>. </a:t>
            </a:r>
            <a:endParaRPr lang="en-US" dirty="0" smtClean="0"/>
          </a:p>
          <a:p>
            <a:r>
              <a:rPr lang="en-US" dirty="0" smtClean="0"/>
              <a:t>In </a:t>
            </a:r>
            <a:r>
              <a:rPr lang="en-US" dirty="0"/>
              <a:t>order for the project to become reliably possible, it needs one of </a:t>
            </a:r>
            <a:r>
              <a:rPr lang="en-US" dirty="0" smtClean="0"/>
              <a:t>the variables </a:t>
            </a:r>
            <a:r>
              <a:rPr lang="en-US" dirty="0"/>
              <a:t>(uncertainty or disagreement) to be contained.</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3736935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Characteristics involving high uncertainty</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product specification / suitability </a:t>
            </a:r>
            <a:r>
              <a:rPr lang="en-US" dirty="0"/>
              <a:t>and requirements</a:t>
            </a:r>
            <a:r>
              <a:rPr lang="en-US" dirty="0" smtClean="0"/>
              <a:t> </a:t>
            </a:r>
            <a:r>
              <a:rPr lang="en-US" dirty="0"/>
              <a:t>(is the right product being built?)</a:t>
            </a:r>
            <a:r>
              <a:rPr lang="en-US" dirty="0" smtClean="0"/>
              <a:t>, </a:t>
            </a:r>
          </a:p>
          <a:p>
            <a:pPr marL="457200" indent="-457200">
              <a:buFont typeface="+mj-lt"/>
              <a:buAutoNum type="arabicPeriod"/>
            </a:pPr>
            <a:r>
              <a:rPr lang="en-US" dirty="0" smtClean="0"/>
              <a:t>production capability / </a:t>
            </a:r>
            <a:r>
              <a:rPr lang="en-US" dirty="0"/>
              <a:t>technical feasibility and </a:t>
            </a:r>
            <a:r>
              <a:rPr lang="en-US" dirty="0" smtClean="0"/>
              <a:t>performance (can </a:t>
            </a:r>
            <a:r>
              <a:rPr lang="en-US" dirty="0"/>
              <a:t>this product be built this way</a:t>
            </a:r>
            <a:r>
              <a:rPr lang="en-US" dirty="0" smtClean="0"/>
              <a:t>?)</a:t>
            </a:r>
          </a:p>
          <a:p>
            <a:pPr marL="457200" indent="-457200">
              <a:buFont typeface="+mj-lt"/>
              <a:buAutoNum type="arabicPeriod"/>
            </a:pPr>
            <a:r>
              <a:rPr lang="en-US" dirty="0" smtClean="0"/>
              <a:t>process suitability / </a:t>
            </a:r>
            <a:r>
              <a:rPr lang="en-US" dirty="0"/>
              <a:t>process and people</a:t>
            </a:r>
            <a:r>
              <a:rPr lang="en-US" dirty="0" smtClean="0"/>
              <a:t> </a:t>
            </a:r>
            <a:r>
              <a:rPr lang="en-US" dirty="0"/>
              <a:t>(is this an effective way for the team to work?)</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9707478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Overcoming Uncertainty</a:t>
            </a:r>
            <a:endParaRPr lang="en-US" dirty="0"/>
          </a:p>
        </p:txBody>
      </p:sp>
      <p:sp>
        <p:nvSpPr>
          <p:cNvPr id="3" name="Content Placeholder 2"/>
          <p:cNvSpPr>
            <a:spLocks noGrp="1"/>
          </p:cNvSpPr>
          <p:nvPr>
            <p:ph idx="1"/>
          </p:nvPr>
        </p:nvSpPr>
        <p:spPr/>
        <p:txBody>
          <a:bodyPr/>
          <a:lstStyle/>
          <a:p>
            <a:r>
              <a:rPr lang="en-US" dirty="0"/>
              <a:t>By building a small increment and then testing and reviewing it, the team can explore uncertainty at a low cost in a short time, reduce risk, and maximize business value delivery</a:t>
            </a:r>
            <a:r>
              <a:rPr lang="en-US" dirty="0" smtClean="0"/>
              <a:t>.</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4537821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02: </a:t>
            </a:r>
            <a:r>
              <a:rPr lang="en-US" sz="5400" dirty="0" smtClean="0">
                <a:solidFill>
                  <a:srgbClr val="FF0000"/>
                </a:solidFill>
                <a:latin typeface="+mn-lt"/>
              </a:rPr>
              <a:t>LIFE CYCLE SELECTION</a:t>
            </a:r>
            <a:endParaRPr lang="en-US" sz="5400" dirty="0">
              <a:solidFill>
                <a:srgbClr val="FF0000"/>
              </a:solidFill>
              <a:latin typeface="+mn-lt"/>
            </a:endParaRP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19</a:t>
            </a:fld>
            <a:endParaRPr lang="en-US" dirty="0">
              <a:solidFill>
                <a:prstClr val="black">
                  <a:tint val="75000"/>
                </a:prstClr>
              </a:solidFill>
            </a:endParaRPr>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1996659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CHARACTERISTICS OF PROJECT </a:t>
            </a:r>
            <a:r>
              <a:rPr lang="en-US" b="1" dirty="0" smtClean="0"/>
              <a:t>LIFE CYCLES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20</a:t>
            </a:fld>
            <a:endParaRPr lang="en-US">
              <a:solidFill>
                <a:prstClr val="black">
                  <a:tint val="75000"/>
                </a:prstClr>
              </a:solidFill>
            </a:endParaRPr>
          </a:p>
        </p:txBody>
      </p:sp>
    </p:spTree>
    <p:extLst>
      <p:ext uri="{BB962C8B-B14F-4D97-AF65-F5344CB8AC3E}">
        <p14:creationId xmlns:p14="http://schemas.microsoft.com/office/powerpoint/2010/main" val="2413512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t>Incremental life cycle.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21</a:t>
            </a:fld>
            <a:endParaRPr lang="en-US">
              <a:solidFill>
                <a:prstClr val="black">
                  <a:tint val="75000"/>
                </a:prstClr>
              </a:solidFill>
            </a:endParaRPr>
          </a:p>
        </p:txBody>
      </p:sp>
    </p:spTree>
    <p:extLst>
      <p:ext uri="{BB962C8B-B14F-4D97-AF65-F5344CB8AC3E}">
        <p14:creationId xmlns:p14="http://schemas.microsoft.com/office/powerpoint/2010/main" val="41127911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NON-AGILE (NON-ADAPTIVE)  APPROACHES</a:t>
            </a:r>
            <a:endParaRPr lang="en-US" dirty="0"/>
          </a:p>
        </p:txBody>
      </p:sp>
      <p:sp>
        <p:nvSpPr>
          <p:cNvPr id="3" name="Content Placeholder 2"/>
          <p:cNvSpPr>
            <a:spLocks noGrp="1"/>
          </p:cNvSpPr>
          <p:nvPr>
            <p:ph idx="1"/>
          </p:nvPr>
        </p:nvSpPr>
        <p:spPr/>
        <p:txBody>
          <a:bodyPr/>
          <a:lstStyle/>
          <a:p>
            <a:r>
              <a:rPr lang="en-US" b="1" u="sng" dirty="0" smtClean="0"/>
              <a:t>Predictive</a:t>
            </a:r>
          </a:p>
          <a:p>
            <a:r>
              <a:rPr lang="en-US" dirty="0" smtClean="0"/>
              <a:t>Linear</a:t>
            </a:r>
          </a:p>
          <a:p>
            <a:r>
              <a:rPr lang="en-US" dirty="0" smtClean="0"/>
              <a:t>Waterfall</a:t>
            </a:r>
          </a:p>
          <a:p>
            <a:r>
              <a:rPr lang="en-US" dirty="0" smtClean="0"/>
              <a:t>Plan-driven</a:t>
            </a:r>
          </a:p>
          <a:p>
            <a:r>
              <a:rPr lang="en-US" dirty="0" smtClean="0"/>
              <a:t>Serial</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22</a:t>
            </a:fld>
            <a:endParaRPr lang="en-US">
              <a:solidFill>
                <a:prstClr val="black">
                  <a:tint val="75000"/>
                </a:prstClr>
              </a:solidFill>
            </a:endParaRPr>
          </a:p>
        </p:txBody>
      </p:sp>
    </p:spTree>
    <p:extLst>
      <p:ext uri="{BB962C8B-B14F-4D97-AF65-F5344CB8AC3E}">
        <p14:creationId xmlns:p14="http://schemas.microsoft.com/office/powerpoint/2010/main" val="20510939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23</a:t>
            </a:fld>
            <a:endParaRPr lang="en-US">
              <a:solidFill>
                <a:prstClr val="black">
                  <a:tint val="75000"/>
                </a:prstClr>
              </a:solidFill>
            </a:endParaRPr>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9810227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Predictive life cycles</a:t>
            </a:r>
            <a:endParaRPr lang="en-US" dirty="0"/>
          </a:p>
        </p:txBody>
      </p:sp>
      <p:sp>
        <p:nvSpPr>
          <p:cNvPr id="3" name="Content Placeholder 2"/>
          <p:cNvSpPr>
            <a:spLocks noGrp="1"/>
          </p:cNvSpPr>
          <p:nvPr>
            <p:ph idx="1"/>
          </p:nvPr>
        </p:nvSpPr>
        <p:spPr/>
        <p:txBody>
          <a:bodyPr/>
          <a:lstStyle/>
          <a:p>
            <a:r>
              <a:rPr lang="en-US" dirty="0"/>
              <a:t>Take advantage of things that are known </a:t>
            </a:r>
            <a:r>
              <a:rPr lang="en-US" dirty="0" smtClean="0"/>
              <a:t>and proven</a:t>
            </a:r>
            <a:r>
              <a:rPr lang="en-US" dirty="0"/>
              <a:t>. </a:t>
            </a:r>
            <a:endParaRPr lang="en-US" dirty="0" smtClean="0"/>
          </a:p>
          <a:p>
            <a:r>
              <a:rPr lang="en-US" dirty="0" smtClean="0"/>
              <a:t>This </a:t>
            </a:r>
            <a:r>
              <a:rPr lang="en-US" dirty="0"/>
              <a:t>reduced uncertainty and complexity allows teams </a:t>
            </a:r>
            <a:r>
              <a:rPr lang="en-US" dirty="0" smtClean="0"/>
              <a:t>to segment </a:t>
            </a:r>
            <a:r>
              <a:rPr lang="en-US" dirty="0"/>
              <a:t>work into a sequence of predictable groupings.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24</a:t>
            </a:fld>
            <a:endParaRPr lang="en-US">
              <a:solidFill>
                <a:prstClr val="black">
                  <a:tint val="75000"/>
                </a:prstClr>
              </a:solidFill>
            </a:endParaRPr>
          </a:p>
        </p:txBody>
      </p:sp>
    </p:spTree>
    <p:extLst>
      <p:ext uri="{BB962C8B-B14F-4D97-AF65-F5344CB8AC3E}">
        <p14:creationId xmlns:p14="http://schemas.microsoft.com/office/powerpoint/2010/main" val="36777579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Iterative life cycles</a:t>
            </a:r>
            <a:endParaRPr lang="en-US" dirty="0"/>
          </a:p>
        </p:txBody>
      </p:sp>
      <p:sp>
        <p:nvSpPr>
          <p:cNvPr id="3" name="Content Placeholder 2"/>
          <p:cNvSpPr>
            <a:spLocks noGrp="1"/>
          </p:cNvSpPr>
          <p:nvPr>
            <p:ph idx="1"/>
          </p:nvPr>
        </p:nvSpPr>
        <p:spPr/>
        <p:txBody>
          <a:bodyPr/>
          <a:lstStyle/>
          <a:p>
            <a:r>
              <a:rPr lang="en-US" dirty="0"/>
              <a:t>Allow feedback on partially completed </a:t>
            </a:r>
            <a:r>
              <a:rPr lang="en-US" dirty="0" smtClean="0"/>
              <a:t>or unfinished </a:t>
            </a:r>
            <a:r>
              <a:rPr lang="en-US" dirty="0"/>
              <a:t>work to improve and modify that work</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25</a:t>
            </a:fld>
            <a:endParaRPr lang="en-US">
              <a:solidFill>
                <a:prstClr val="black">
                  <a:tint val="75000"/>
                </a:prstClr>
              </a:solidFill>
            </a:endParaRPr>
          </a:p>
        </p:txBody>
      </p:sp>
    </p:spTree>
    <p:extLst>
      <p:ext uri="{BB962C8B-B14F-4D97-AF65-F5344CB8AC3E}">
        <p14:creationId xmlns:p14="http://schemas.microsoft.com/office/powerpoint/2010/main" val="14380466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Incremental life cycles</a:t>
            </a:r>
            <a:endParaRPr lang="en-US" dirty="0"/>
          </a:p>
        </p:txBody>
      </p:sp>
      <p:sp>
        <p:nvSpPr>
          <p:cNvPr id="3" name="Content Placeholder 2"/>
          <p:cNvSpPr>
            <a:spLocks noGrp="1"/>
          </p:cNvSpPr>
          <p:nvPr>
            <p:ph idx="1"/>
          </p:nvPr>
        </p:nvSpPr>
        <p:spPr/>
        <p:txBody>
          <a:bodyPr/>
          <a:lstStyle/>
          <a:p>
            <a:r>
              <a:rPr lang="en-US" dirty="0"/>
              <a:t>Provide finished deliverables that </a:t>
            </a:r>
            <a:r>
              <a:rPr lang="en-US" dirty="0" smtClean="0"/>
              <a:t>the customer </a:t>
            </a:r>
            <a:r>
              <a:rPr lang="en-US" dirty="0"/>
              <a:t>may be able to use immediately</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26</a:t>
            </a:fld>
            <a:endParaRPr lang="en-US">
              <a:solidFill>
                <a:prstClr val="black">
                  <a:tint val="75000"/>
                </a:prstClr>
              </a:solidFill>
            </a:endParaRPr>
          </a:p>
        </p:txBody>
      </p:sp>
    </p:spTree>
    <p:extLst>
      <p:ext uri="{BB962C8B-B14F-4D97-AF65-F5344CB8AC3E}">
        <p14:creationId xmlns:p14="http://schemas.microsoft.com/office/powerpoint/2010/main" val="40613238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life cycles</a:t>
            </a:r>
            <a:endParaRPr lang="en-US" dirty="0"/>
          </a:p>
        </p:txBody>
      </p:sp>
      <p:sp>
        <p:nvSpPr>
          <p:cNvPr id="3" name="Content Placeholder 2"/>
          <p:cNvSpPr>
            <a:spLocks noGrp="1"/>
          </p:cNvSpPr>
          <p:nvPr>
            <p:ph idx="1"/>
          </p:nvPr>
        </p:nvSpPr>
        <p:spPr/>
        <p:txBody>
          <a:bodyPr/>
          <a:lstStyle/>
          <a:p>
            <a:r>
              <a:rPr lang="en-US" dirty="0"/>
              <a:t>Leverage both the aspects of iterative </a:t>
            </a:r>
            <a:r>
              <a:rPr lang="en-US" dirty="0" smtClean="0"/>
              <a:t>and incremental </a:t>
            </a:r>
            <a:r>
              <a:rPr lang="en-US" dirty="0"/>
              <a:t>characteristics</a:t>
            </a:r>
            <a:r>
              <a:rPr lang="en-US" dirty="0" smtClean="0"/>
              <a:t>.</a:t>
            </a:r>
          </a:p>
          <a:p>
            <a:r>
              <a:rPr lang="en-US" dirty="0" smtClean="0"/>
              <a:t> </a:t>
            </a:r>
            <a:r>
              <a:rPr lang="en-US" dirty="0"/>
              <a:t>When teams use agile approaches, </a:t>
            </a:r>
            <a:r>
              <a:rPr lang="en-US" dirty="0" smtClean="0"/>
              <a:t>they iterate </a:t>
            </a:r>
            <a:r>
              <a:rPr lang="en-US" dirty="0"/>
              <a:t>over the product to create finished deliverables. </a:t>
            </a:r>
            <a:endParaRPr lang="en-US" dirty="0" smtClean="0"/>
          </a:p>
          <a:p>
            <a:r>
              <a:rPr lang="en-US" dirty="0" smtClean="0"/>
              <a:t>The </a:t>
            </a:r>
            <a:r>
              <a:rPr lang="en-US" dirty="0"/>
              <a:t>team </a:t>
            </a:r>
            <a:r>
              <a:rPr lang="en-US" dirty="0" smtClean="0"/>
              <a:t>gains early </a:t>
            </a:r>
            <a:r>
              <a:rPr lang="en-US" dirty="0"/>
              <a:t>feedback and provides customer visibility, confidence, </a:t>
            </a:r>
            <a:r>
              <a:rPr lang="en-US" dirty="0" smtClean="0"/>
              <a:t>and control </a:t>
            </a:r>
            <a:r>
              <a:rPr lang="en-US" dirty="0"/>
              <a:t>of the product. </a:t>
            </a:r>
            <a:endParaRPr lang="en-US" dirty="0" smtClean="0"/>
          </a:p>
          <a:p>
            <a:r>
              <a:rPr lang="en-US" dirty="0" smtClean="0"/>
              <a:t>Because </a:t>
            </a:r>
            <a:r>
              <a:rPr lang="en-US" dirty="0"/>
              <a:t>the team can release earlier, </a:t>
            </a:r>
            <a:r>
              <a:rPr lang="en-US" dirty="0" smtClean="0"/>
              <a:t>the project </a:t>
            </a:r>
            <a:r>
              <a:rPr lang="en-US" dirty="0"/>
              <a:t>may provide an earlier return on investment because the </a:t>
            </a:r>
            <a:r>
              <a:rPr lang="en-US" dirty="0" smtClean="0"/>
              <a:t>team delivers </a:t>
            </a:r>
            <a:r>
              <a:rPr lang="en-US" dirty="0"/>
              <a:t>the highest value work first.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27</a:t>
            </a:fld>
            <a:endParaRPr lang="en-US">
              <a:solidFill>
                <a:prstClr val="black">
                  <a:tint val="75000"/>
                </a:prstClr>
              </a:solidFill>
            </a:endParaRPr>
          </a:p>
        </p:txBody>
      </p:sp>
    </p:spTree>
    <p:extLst>
      <p:ext uri="{BB962C8B-B14F-4D97-AF65-F5344CB8AC3E}">
        <p14:creationId xmlns:p14="http://schemas.microsoft.com/office/powerpoint/2010/main" val="35044272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PREDICTIVE LIFE </a:t>
            </a:r>
            <a:r>
              <a:rPr lang="en-US" dirty="0" smtClean="0"/>
              <a:t>CYCLES</a:t>
            </a:r>
            <a:endParaRPr lang="en-US" dirty="0"/>
          </a:p>
        </p:txBody>
      </p:sp>
      <p:sp>
        <p:nvSpPr>
          <p:cNvPr id="3" name="Content Placeholder 2"/>
          <p:cNvSpPr>
            <a:spLocks noGrp="1"/>
          </p:cNvSpPr>
          <p:nvPr>
            <p:ph idx="1"/>
          </p:nvPr>
        </p:nvSpPr>
        <p:spPr/>
        <p:txBody>
          <a:bodyPr/>
          <a:lstStyle/>
          <a:p>
            <a:r>
              <a:rPr lang="en-US" dirty="0"/>
              <a:t>Predictive life cycles expect to take advantage of high certainty around </a:t>
            </a:r>
            <a:r>
              <a:rPr lang="en-US" dirty="0" smtClean="0"/>
              <a:t>firm requirements</a:t>
            </a:r>
            <a:r>
              <a:rPr lang="en-US" dirty="0"/>
              <a:t>, a stable team, and low </a:t>
            </a:r>
            <a:r>
              <a:rPr lang="en-US" dirty="0" smtClean="0"/>
              <a:t>risk</a:t>
            </a:r>
          </a:p>
          <a:p>
            <a:r>
              <a:rPr lang="en-US" dirty="0"/>
              <a:t>P</a:t>
            </a:r>
            <a:r>
              <a:rPr lang="en-US" dirty="0" smtClean="0"/>
              <a:t>roject </a:t>
            </a:r>
            <a:r>
              <a:rPr lang="en-US" dirty="0"/>
              <a:t>activities </a:t>
            </a:r>
            <a:r>
              <a:rPr lang="en-US" dirty="0" smtClean="0"/>
              <a:t>often execute </a:t>
            </a:r>
            <a:r>
              <a:rPr lang="en-US" dirty="0"/>
              <a:t>in a serial </a:t>
            </a:r>
            <a:r>
              <a:rPr lang="en-US" dirty="0" smtClean="0"/>
              <a:t>manner</a:t>
            </a:r>
          </a:p>
          <a:p>
            <a:r>
              <a:rPr lang="en-US" dirty="0"/>
              <a:t>These projects succeed </a:t>
            </a:r>
            <a:r>
              <a:rPr lang="en-US" dirty="0" smtClean="0"/>
              <a:t>when potential changes are restricted (plans, team members, requirements)</a:t>
            </a:r>
          </a:p>
          <a:p>
            <a:r>
              <a:rPr lang="en-US" dirty="0" smtClean="0"/>
              <a:t>Articulate </a:t>
            </a:r>
            <a:r>
              <a:rPr lang="en-US" dirty="0"/>
              <a:t>the </a:t>
            </a:r>
            <a:r>
              <a:rPr lang="en-US" dirty="0" smtClean="0"/>
              <a:t>constraints</a:t>
            </a:r>
          </a:p>
          <a:p>
            <a:r>
              <a:rPr lang="en-US" dirty="0" smtClean="0"/>
              <a:t>Serialized </a:t>
            </a:r>
            <a:r>
              <a:rPr lang="en-US" dirty="0"/>
              <a:t>sequence of </a:t>
            </a:r>
            <a:r>
              <a:rPr lang="en-US" dirty="0" smtClean="0"/>
              <a:t>work</a:t>
            </a:r>
          </a:p>
          <a:p>
            <a:r>
              <a:rPr lang="en-US" dirty="0"/>
              <a:t>D</a:t>
            </a:r>
            <a:r>
              <a:rPr lang="en-US" dirty="0" smtClean="0"/>
              <a:t>o </a:t>
            </a:r>
            <a:r>
              <a:rPr lang="en-US" dirty="0"/>
              <a:t>not typically deliver business value until the end of the</a:t>
            </a:r>
          </a:p>
          <a:p>
            <a:r>
              <a:rPr lang="en-US" dirty="0"/>
              <a:t>project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28</a:t>
            </a:fld>
            <a:endParaRPr lang="en-US">
              <a:solidFill>
                <a:prstClr val="black">
                  <a:tint val="75000"/>
                </a:prstClr>
              </a:solidFill>
            </a:endParaRPr>
          </a:p>
        </p:txBody>
      </p:sp>
    </p:spTree>
    <p:extLst>
      <p:ext uri="{BB962C8B-B14F-4D97-AF65-F5344CB8AC3E}">
        <p14:creationId xmlns:p14="http://schemas.microsoft.com/office/powerpoint/2010/main" val="19788353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ITERATIVE </a:t>
            </a:r>
            <a:r>
              <a:rPr lang="en-US" dirty="0"/>
              <a:t>LIFE </a:t>
            </a:r>
            <a:r>
              <a:rPr lang="en-US" dirty="0" smtClean="0"/>
              <a:t>CYCLES</a:t>
            </a:r>
            <a:endParaRPr lang="en-US" dirty="0"/>
          </a:p>
        </p:txBody>
      </p:sp>
      <p:sp>
        <p:nvSpPr>
          <p:cNvPr id="3" name="Content Placeholder 2"/>
          <p:cNvSpPr>
            <a:spLocks noGrp="1"/>
          </p:cNvSpPr>
          <p:nvPr>
            <p:ph idx="1"/>
          </p:nvPr>
        </p:nvSpPr>
        <p:spPr/>
        <p:txBody>
          <a:bodyPr/>
          <a:lstStyle/>
          <a:p>
            <a:r>
              <a:rPr lang="en-US" dirty="0"/>
              <a:t>Iterative life cycles improve the product or result through </a:t>
            </a:r>
            <a:r>
              <a:rPr lang="en-US" dirty="0" smtClean="0"/>
              <a:t>successive prototypes </a:t>
            </a:r>
            <a:r>
              <a:rPr lang="en-US" dirty="0"/>
              <a:t>or proofs of </a:t>
            </a:r>
            <a:r>
              <a:rPr lang="en-US" dirty="0" smtClean="0"/>
              <a:t>concept</a:t>
            </a:r>
          </a:p>
          <a:p>
            <a:r>
              <a:rPr lang="en-US" dirty="0" smtClean="0"/>
              <a:t>Iterations </a:t>
            </a:r>
            <a:r>
              <a:rPr lang="en-US" dirty="0"/>
              <a:t>help </a:t>
            </a:r>
            <a:r>
              <a:rPr lang="en-US" dirty="0" smtClean="0"/>
              <a:t>identify and </a:t>
            </a:r>
            <a:r>
              <a:rPr lang="en-US" dirty="0"/>
              <a:t>reduce uncertainty in the </a:t>
            </a:r>
            <a:r>
              <a:rPr lang="en-US" dirty="0" smtClean="0"/>
              <a:t>project</a:t>
            </a:r>
          </a:p>
          <a:p>
            <a:r>
              <a:rPr lang="en-US" dirty="0"/>
              <a:t>Projects benefit from iterative life cycles </a:t>
            </a:r>
            <a:r>
              <a:rPr lang="en-US" dirty="0" smtClean="0"/>
              <a:t>when:</a:t>
            </a:r>
          </a:p>
          <a:p>
            <a:pPr marL="914400" lvl="1" indent="-457200">
              <a:buFont typeface="+mj-lt"/>
              <a:buAutoNum type="arabicPeriod"/>
            </a:pPr>
            <a:r>
              <a:rPr lang="en-US" dirty="0" smtClean="0"/>
              <a:t> </a:t>
            </a:r>
            <a:r>
              <a:rPr lang="en-US" dirty="0"/>
              <a:t>complexity is </a:t>
            </a:r>
            <a:r>
              <a:rPr lang="en-US" dirty="0" smtClean="0"/>
              <a:t>high</a:t>
            </a:r>
          </a:p>
          <a:p>
            <a:pPr marL="914400" lvl="1" indent="-457200">
              <a:buFont typeface="+mj-lt"/>
              <a:buAutoNum type="arabicPeriod"/>
            </a:pPr>
            <a:r>
              <a:rPr lang="en-US" dirty="0" smtClean="0"/>
              <a:t>when the project </a:t>
            </a:r>
            <a:r>
              <a:rPr lang="en-US" dirty="0"/>
              <a:t>incurs frequent </a:t>
            </a:r>
            <a:r>
              <a:rPr lang="en-US" dirty="0" smtClean="0"/>
              <a:t>changes </a:t>
            </a:r>
          </a:p>
          <a:p>
            <a:pPr marL="914400" lvl="1" indent="-457200">
              <a:buFont typeface="+mj-lt"/>
              <a:buAutoNum type="arabicPeriod"/>
            </a:pPr>
            <a:r>
              <a:rPr lang="en-US" dirty="0" smtClean="0"/>
              <a:t>when </a:t>
            </a:r>
            <a:r>
              <a:rPr lang="en-US" dirty="0"/>
              <a:t>the scope is subject to </a:t>
            </a:r>
            <a:r>
              <a:rPr lang="en-US" dirty="0" smtClean="0"/>
              <a:t>differing stakeholders</a:t>
            </a:r>
            <a:r>
              <a:rPr lang="en-US" dirty="0"/>
              <a:t>’ views of the desired final </a:t>
            </a:r>
            <a:r>
              <a:rPr lang="en-US" dirty="0" smtClean="0"/>
              <a:t>product</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29</a:t>
            </a:fld>
            <a:endParaRPr lang="en-US">
              <a:solidFill>
                <a:prstClr val="black">
                  <a:tint val="75000"/>
                </a:prstClr>
              </a:solidFill>
            </a:endParaRPr>
          </a:p>
        </p:txBody>
      </p:sp>
    </p:spTree>
    <p:extLst>
      <p:ext uri="{BB962C8B-B14F-4D97-AF65-F5344CB8AC3E}">
        <p14:creationId xmlns:p14="http://schemas.microsoft.com/office/powerpoint/2010/main" val="6666225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Incremental </a:t>
            </a:r>
            <a:r>
              <a:rPr lang="en-US" dirty="0"/>
              <a:t>LIFE </a:t>
            </a:r>
            <a:r>
              <a:rPr lang="en-US" dirty="0" smtClean="0"/>
              <a:t>CYCLES</a:t>
            </a:r>
            <a:endParaRPr lang="en-US" dirty="0"/>
          </a:p>
        </p:txBody>
      </p:sp>
      <p:sp>
        <p:nvSpPr>
          <p:cNvPr id="3" name="Content Placeholder 2"/>
          <p:cNvSpPr>
            <a:spLocks noGrp="1"/>
          </p:cNvSpPr>
          <p:nvPr>
            <p:ph idx="1"/>
          </p:nvPr>
        </p:nvSpPr>
        <p:spPr/>
        <p:txBody>
          <a:bodyPr/>
          <a:lstStyle/>
          <a:p>
            <a:r>
              <a:rPr lang="en-US" dirty="0"/>
              <a:t>O</a:t>
            </a:r>
            <a:r>
              <a:rPr lang="en-US" dirty="0" smtClean="0"/>
              <a:t>ptimize </a:t>
            </a:r>
            <a:r>
              <a:rPr lang="en-US" dirty="0"/>
              <a:t>work for delivering value to sponsors </a:t>
            </a:r>
            <a:r>
              <a:rPr lang="en-US" dirty="0" smtClean="0"/>
              <a:t>or customers </a:t>
            </a:r>
            <a:r>
              <a:rPr lang="en-US" dirty="0"/>
              <a:t>more often than a single, final product</a:t>
            </a:r>
            <a:endParaRPr lang="en-US" dirty="0" smtClean="0"/>
          </a:p>
          <a:p>
            <a:r>
              <a:rPr lang="en-US" dirty="0" smtClean="0"/>
              <a:t>Delivery of smaller deliverables</a:t>
            </a:r>
          </a:p>
          <a:p>
            <a:r>
              <a:rPr lang="en-US" dirty="0" smtClean="0"/>
              <a:t>Speed </a:t>
            </a:r>
            <a:r>
              <a:rPr lang="en-US" dirty="0"/>
              <a:t>of </a:t>
            </a:r>
            <a:r>
              <a:rPr lang="en-US" dirty="0" smtClean="0"/>
              <a:t>delivery</a:t>
            </a:r>
          </a:p>
          <a:p>
            <a:r>
              <a:rPr lang="en-US" dirty="0" smtClean="0"/>
              <a:t>Customers receive </a:t>
            </a:r>
            <a:r>
              <a:rPr lang="en-US" dirty="0"/>
              <a:t>a subset of the overall </a:t>
            </a:r>
            <a:r>
              <a:rPr lang="en-US" dirty="0" smtClean="0"/>
              <a:t>solution frequently</a:t>
            </a:r>
          </a:p>
          <a:p>
            <a:r>
              <a:rPr lang="en-US" dirty="0" smtClean="0"/>
              <a:t>The degree </a:t>
            </a:r>
            <a:r>
              <a:rPr lang="en-US" dirty="0"/>
              <a:t>of change and variation is less important than ensuring customers </a:t>
            </a:r>
            <a:r>
              <a:rPr lang="en-US" dirty="0" smtClean="0"/>
              <a:t>get value </a:t>
            </a:r>
            <a:r>
              <a:rPr lang="en-US" dirty="0"/>
              <a:t>sooner than at the end of the project.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30</a:t>
            </a:fld>
            <a:endParaRPr lang="en-US">
              <a:solidFill>
                <a:prstClr val="black">
                  <a:tint val="75000"/>
                </a:prstClr>
              </a:solidFill>
            </a:endParaRPr>
          </a:p>
        </p:txBody>
      </p:sp>
    </p:spTree>
    <p:extLst>
      <p:ext uri="{BB962C8B-B14F-4D97-AF65-F5344CB8AC3E}">
        <p14:creationId xmlns:p14="http://schemas.microsoft.com/office/powerpoint/2010/main" val="27100816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Agile life cycles are those that fulfill the principles of the </a:t>
            </a:r>
            <a:r>
              <a:rPr lang="en-US" dirty="0" smtClean="0"/>
              <a:t>Agile Manifesto</a:t>
            </a:r>
          </a:p>
          <a:p>
            <a:r>
              <a:rPr lang="en-US" dirty="0"/>
              <a:t>C</a:t>
            </a:r>
            <a:r>
              <a:rPr lang="en-US" dirty="0" smtClean="0"/>
              <a:t>ustomer </a:t>
            </a:r>
            <a:r>
              <a:rPr lang="en-US" dirty="0"/>
              <a:t>satisfaction increases with early and continuous delivery </a:t>
            </a:r>
            <a:r>
              <a:rPr lang="en-US" dirty="0" smtClean="0"/>
              <a:t>of valuable products</a:t>
            </a:r>
          </a:p>
          <a:p>
            <a:r>
              <a:rPr lang="en-US" dirty="0"/>
              <a:t>A</a:t>
            </a:r>
            <a:r>
              <a:rPr lang="en-US" dirty="0" smtClean="0"/>
              <a:t>n </a:t>
            </a:r>
            <a:r>
              <a:rPr lang="en-US" dirty="0"/>
              <a:t>incremental deliverable that is functional </a:t>
            </a:r>
            <a:r>
              <a:rPr lang="en-US" dirty="0" smtClean="0"/>
              <a:t>and provides </a:t>
            </a:r>
            <a:r>
              <a:rPr lang="en-US" dirty="0"/>
              <a:t>value is the primary measure of </a:t>
            </a:r>
            <a:r>
              <a:rPr lang="en-US" dirty="0" smtClean="0"/>
              <a:t>progress</a:t>
            </a:r>
          </a:p>
          <a:p>
            <a:r>
              <a:rPr lang="en-US" dirty="0"/>
              <a:t>A</a:t>
            </a:r>
            <a:r>
              <a:rPr lang="en-US" dirty="0" smtClean="0"/>
              <a:t>dapt </a:t>
            </a:r>
            <a:r>
              <a:rPr lang="en-US" dirty="0"/>
              <a:t>to high degrees </a:t>
            </a:r>
            <a:r>
              <a:rPr lang="en-US" dirty="0" smtClean="0"/>
              <a:t>of change </a:t>
            </a:r>
            <a:r>
              <a:rPr lang="en-US" dirty="0"/>
              <a:t>and deliver project value more </a:t>
            </a:r>
            <a:r>
              <a:rPr lang="en-US" dirty="0" smtClean="0"/>
              <a:t>often</a:t>
            </a:r>
          </a:p>
          <a:p>
            <a:r>
              <a:rPr lang="en-US" dirty="0" smtClean="0"/>
              <a:t>Incremental </a:t>
            </a:r>
            <a:r>
              <a:rPr lang="en-US" dirty="0"/>
              <a:t>delivery </a:t>
            </a:r>
            <a:r>
              <a:rPr lang="en-US" dirty="0" smtClean="0"/>
              <a:t>uncovers hidden </a:t>
            </a:r>
            <a:r>
              <a:rPr lang="en-US" dirty="0"/>
              <a:t>or misunderstood requirements</a:t>
            </a:r>
            <a:endParaRPr lang="en-US" dirty="0" smtClean="0"/>
          </a:p>
          <a:p>
            <a:r>
              <a:rPr lang="en-US" dirty="0" smtClean="0"/>
              <a:t>Iteration-Based Agile</a:t>
            </a:r>
          </a:p>
          <a:p>
            <a:r>
              <a:rPr lang="en-US" dirty="0" smtClean="0"/>
              <a:t>Flow-Based Agile</a:t>
            </a:r>
          </a:p>
          <a:p>
            <a:r>
              <a:rPr lang="en-US" dirty="0" smtClean="0"/>
              <a:t>The iterative </a:t>
            </a:r>
            <a:r>
              <a:rPr lang="en-US" dirty="0"/>
              <a:t>and incremental approaches provide feedback to better plan the </a:t>
            </a:r>
            <a:r>
              <a:rPr lang="en-US" dirty="0" smtClean="0"/>
              <a:t>next part </a:t>
            </a:r>
            <a:r>
              <a:rPr lang="en-US" dirty="0"/>
              <a:t>of the project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31</a:t>
            </a:fld>
            <a:endParaRPr lang="en-US">
              <a:solidFill>
                <a:prstClr val="black">
                  <a:tint val="75000"/>
                </a:prstClr>
              </a:solidFill>
            </a:endParaRPr>
          </a:p>
        </p:txBody>
      </p:sp>
    </p:spTree>
    <p:extLst>
      <p:ext uri="{BB962C8B-B14F-4D97-AF65-F5344CB8AC3E}">
        <p14:creationId xmlns:p14="http://schemas.microsoft.com/office/powerpoint/2010/main" val="3396273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iteration-based 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a:bodyPr>
          <a:lstStyle/>
          <a:p>
            <a:r>
              <a:rPr lang="en-US" dirty="0"/>
              <a:t>T</a:t>
            </a:r>
            <a:r>
              <a:rPr lang="en-US" dirty="0" smtClean="0"/>
              <a:t>he </a:t>
            </a:r>
            <a:r>
              <a:rPr lang="en-US" dirty="0"/>
              <a:t>team works in iterations (</a:t>
            </a:r>
            <a:r>
              <a:rPr lang="en-US" dirty="0" smtClean="0"/>
              <a:t>time-boxes </a:t>
            </a:r>
            <a:r>
              <a:rPr lang="en-US" dirty="0"/>
              <a:t>of </a:t>
            </a:r>
            <a:r>
              <a:rPr lang="en-US" dirty="0" smtClean="0"/>
              <a:t>equal duration</a:t>
            </a:r>
            <a:r>
              <a:rPr lang="en-US" dirty="0"/>
              <a:t>) to deliver </a:t>
            </a:r>
            <a:r>
              <a:rPr lang="en-US" dirty="0" smtClean="0"/>
              <a:t>completed features</a:t>
            </a:r>
          </a:p>
          <a:p>
            <a:r>
              <a:rPr lang="en-US" dirty="0"/>
              <a:t>The team works on the most </a:t>
            </a:r>
            <a:r>
              <a:rPr lang="en-US" dirty="0" smtClean="0"/>
              <a:t>important feature</a:t>
            </a:r>
            <a:r>
              <a:rPr lang="en-US" dirty="0"/>
              <a:t>, collaborating as a team to finish </a:t>
            </a:r>
            <a:r>
              <a:rPr lang="en-US" dirty="0" smtClean="0"/>
              <a:t>it</a:t>
            </a:r>
          </a:p>
          <a:p>
            <a:r>
              <a:rPr lang="en-US" dirty="0"/>
              <a:t>Then the team works on the </a:t>
            </a:r>
            <a:r>
              <a:rPr lang="en-US" dirty="0" smtClean="0"/>
              <a:t>next most </a:t>
            </a:r>
            <a:r>
              <a:rPr lang="en-US" dirty="0"/>
              <a:t>important feature and finishes </a:t>
            </a:r>
            <a:r>
              <a:rPr lang="en-US" dirty="0" smtClean="0"/>
              <a:t>it</a:t>
            </a:r>
          </a:p>
          <a:p>
            <a:r>
              <a:rPr lang="en-US" dirty="0"/>
              <a:t>The team may decide to work on a </a:t>
            </a:r>
            <a:r>
              <a:rPr lang="en-US" dirty="0" smtClean="0"/>
              <a:t>few features </a:t>
            </a:r>
            <a:r>
              <a:rPr lang="en-US" dirty="0"/>
              <a:t>at a time, but the team does not address all of the work for the </a:t>
            </a:r>
            <a:r>
              <a:rPr lang="en-US" dirty="0" smtClean="0"/>
              <a:t>iteration at once</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32</a:t>
            </a:fld>
            <a:endParaRPr lang="en-US">
              <a:solidFill>
                <a:prstClr val="black">
                  <a:tint val="75000"/>
                </a:prstClr>
              </a:solidFill>
            </a:endParaRPr>
          </a:p>
        </p:txBody>
      </p:sp>
    </p:spTree>
    <p:extLst>
      <p:ext uri="{BB962C8B-B14F-4D97-AF65-F5344CB8AC3E}">
        <p14:creationId xmlns:p14="http://schemas.microsoft.com/office/powerpoint/2010/main" val="32795037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85960" cy="1325563"/>
          </a:xfrm>
        </p:spPr>
        <p:txBody>
          <a:bodyPr/>
          <a:lstStyle/>
          <a:p>
            <a:r>
              <a:rPr lang="en-US" dirty="0"/>
              <a:t>CHARACTERISTICS OF </a:t>
            </a:r>
            <a:r>
              <a:rPr lang="en-US" dirty="0" smtClean="0"/>
              <a:t>flow-based agile </a:t>
            </a:r>
            <a:r>
              <a:rPr lang="en-US" dirty="0"/>
              <a:t>LIFE </a:t>
            </a:r>
            <a:r>
              <a:rPr lang="en-US" dirty="0" smtClean="0"/>
              <a:t>CYCLES</a:t>
            </a:r>
            <a:endParaRPr lang="en-US" dirty="0"/>
          </a:p>
        </p:txBody>
      </p:sp>
      <p:sp>
        <p:nvSpPr>
          <p:cNvPr id="3" name="Content Placeholder 2"/>
          <p:cNvSpPr>
            <a:spLocks noGrp="1"/>
          </p:cNvSpPr>
          <p:nvPr>
            <p:ph idx="1"/>
          </p:nvPr>
        </p:nvSpPr>
        <p:spPr/>
        <p:txBody>
          <a:bodyPr>
            <a:normAutofit fontScale="92500"/>
          </a:bodyPr>
          <a:lstStyle/>
          <a:p>
            <a:r>
              <a:rPr lang="en-US" dirty="0"/>
              <a:t>In flow-based agile, the team pulls features from the backlog based on </a:t>
            </a:r>
            <a:r>
              <a:rPr lang="en-US" dirty="0" smtClean="0"/>
              <a:t>its capacity </a:t>
            </a:r>
            <a:r>
              <a:rPr lang="en-US" dirty="0"/>
              <a:t>to start work rather than on an iteration-based </a:t>
            </a:r>
            <a:r>
              <a:rPr lang="en-US" dirty="0" smtClean="0"/>
              <a:t>schedule</a:t>
            </a:r>
          </a:p>
          <a:p>
            <a:r>
              <a:rPr lang="en-US" dirty="0"/>
              <a:t>The </a:t>
            </a:r>
            <a:r>
              <a:rPr lang="en-US" dirty="0" smtClean="0"/>
              <a:t>team defines </a:t>
            </a:r>
            <a:r>
              <a:rPr lang="en-US" dirty="0"/>
              <a:t>its workflow with columns on a task board and manages the work </a:t>
            </a:r>
            <a:r>
              <a:rPr lang="en-US" dirty="0" smtClean="0"/>
              <a:t>in progress </a:t>
            </a:r>
            <a:r>
              <a:rPr lang="en-US" dirty="0"/>
              <a:t>for each </a:t>
            </a:r>
            <a:r>
              <a:rPr lang="en-US" dirty="0" smtClean="0"/>
              <a:t>column</a:t>
            </a:r>
          </a:p>
          <a:p>
            <a:r>
              <a:rPr lang="en-US" dirty="0"/>
              <a:t>Each feature may take a different amount of time </a:t>
            </a:r>
            <a:r>
              <a:rPr lang="en-US" dirty="0" smtClean="0"/>
              <a:t>to finish</a:t>
            </a:r>
          </a:p>
          <a:p>
            <a:r>
              <a:rPr lang="en-US" dirty="0"/>
              <a:t>Teams keep work-in-progress sizes small to better identify issues </a:t>
            </a:r>
            <a:r>
              <a:rPr lang="en-US" dirty="0" smtClean="0"/>
              <a:t>early and </a:t>
            </a:r>
            <a:r>
              <a:rPr lang="en-US" dirty="0"/>
              <a:t>reduce rework should changes be </a:t>
            </a:r>
            <a:r>
              <a:rPr lang="en-US" dirty="0" smtClean="0"/>
              <a:t>required</a:t>
            </a:r>
          </a:p>
          <a:p>
            <a:r>
              <a:rPr lang="en-US" dirty="0"/>
              <a:t>Without iterations to </a:t>
            </a:r>
            <a:r>
              <a:rPr lang="en-US" dirty="0" smtClean="0"/>
              <a:t>define planning </a:t>
            </a:r>
            <a:r>
              <a:rPr lang="en-US" dirty="0"/>
              <a:t>and review points, the team </a:t>
            </a:r>
            <a:r>
              <a:rPr lang="en-US" dirty="0" smtClean="0"/>
              <a:t>and business </a:t>
            </a:r>
            <a:r>
              <a:rPr lang="en-US" dirty="0"/>
              <a:t>stakeholders determine </a:t>
            </a:r>
            <a:r>
              <a:rPr lang="en-US" dirty="0" smtClean="0"/>
              <a:t>the most </a:t>
            </a:r>
            <a:r>
              <a:rPr lang="en-US" dirty="0"/>
              <a:t>appropriate schedule for planning, product reviews, and retrospectives</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3728A"/>
                </a:solidFill>
              </a:rPr>
              <a:t>Eng. Dr. </a:t>
            </a:r>
            <a:r>
              <a:rPr lang="en-US" dirty="0" err="1" smtClean="0">
                <a:solidFill>
                  <a:srgbClr val="53728A"/>
                </a:solidFill>
              </a:rPr>
              <a:t>Akram</a:t>
            </a:r>
            <a:r>
              <a:rPr lang="en-US" dirty="0" smtClean="0">
                <a:solidFill>
                  <a:srgbClr val="53728A"/>
                </a:solidFill>
              </a:rPr>
              <a:t>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33</a:t>
            </a:fld>
            <a:endParaRPr lang="en-US">
              <a:solidFill>
                <a:prstClr val="black">
                  <a:tint val="75000"/>
                </a:prstClr>
              </a:solidFill>
            </a:endParaRPr>
          </a:p>
        </p:txBody>
      </p:sp>
    </p:spTree>
    <p:extLst>
      <p:ext uri="{BB962C8B-B14F-4D97-AF65-F5344CB8AC3E}">
        <p14:creationId xmlns:p14="http://schemas.microsoft.com/office/powerpoint/2010/main" val="4520303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PROJECT FACTORS THAT </a:t>
            </a:r>
            <a:r>
              <a:rPr lang="en-US" b="1" dirty="0" smtClean="0"/>
              <a:t>INFLUENCE TAILORING [1/2 ]</a:t>
            </a:r>
            <a:endParaRPr lang="en-US" dirty="0"/>
          </a:p>
        </p:txBody>
      </p:sp>
      <p:graphicFrame>
        <p:nvGraphicFramePr>
          <p:cNvPr id="7" name="Content Placeholder 6"/>
          <p:cNvGraphicFramePr>
            <a:graphicFrameLocks noGrp="1"/>
          </p:cNvGraphicFramePr>
          <p:nvPr>
            <p:ph idx="1"/>
            <p:extLst/>
          </p:nvPr>
        </p:nvGraphicFramePr>
        <p:xfrm>
          <a:off x="838200" y="1825625"/>
          <a:ext cx="10515600" cy="3662680"/>
        </p:xfrm>
        <a:graphic>
          <a:graphicData uri="http://schemas.openxmlformats.org/drawingml/2006/table">
            <a:tbl>
              <a:tblPr firstRow="1" bandRow="1">
                <a:tableStyleId>{5C22544A-7EE6-4342-B048-85BDC9FD1C3A}</a:tableStyleId>
              </a:tblPr>
              <a:tblGrid>
                <a:gridCol w="5257800">
                  <a:extLst>
                    <a:ext uri="{9D8B030D-6E8A-4147-A177-3AD203B41FA5}">
                      <a16:colId xmlns="" xmlns:a16="http://schemas.microsoft.com/office/drawing/2014/main" val="164376183"/>
                    </a:ext>
                  </a:extLst>
                </a:gridCol>
                <a:gridCol w="5257800">
                  <a:extLst>
                    <a:ext uri="{9D8B030D-6E8A-4147-A177-3AD203B41FA5}">
                      <a16:colId xmlns="" xmlns:a16="http://schemas.microsoft.com/office/drawing/2014/main" val="1828027032"/>
                    </a:ext>
                  </a:extLst>
                </a:gridCol>
              </a:tblGrid>
              <a:tr h="370840">
                <a:tc>
                  <a:txBody>
                    <a:bodyPr/>
                    <a:lstStyle/>
                    <a:p>
                      <a:r>
                        <a:rPr lang="en-US" sz="1800" b="1" i="0" u="none" strike="noStrike" kern="1200" baseline="0" dirty="0" smtClean="0">
                          <a:solidFill>
                            <a:schemeClr val="lt1"/>
                          </a:solidFill>
                          <a:latin typeface="+mn-lt"/>
                          <a:ea typeface="+mn-ea"/>
                          <a:cs typeface="+mn-cs"/>
                        </a:rPr>
                        <a:t>Project Factor</a:t>
                      </a:r>
                      <a:endParaRPr lang="en-US" dirty="0"/>
                    </a:p>
                  </a:txBody>
                  <a:tcPr/>
                </a:tc>
                <a:tc>
                  <a:txBody>
                    <a:bodyPr/>
                    <a:lstStyle/>
                    <a:p>
                      <a:r>
                        <a:rPr lang="en-US" sz="1800" b="1" i="0" u="none" strike="noStrike" kern="1200" baseline="0" dirty="0" smtClean="0">
                          <a:solidFill>
                            <a:schemeClr val="lt1"/>
                          </a:solidFill>
                          <a:latin typeface="+mn-lt"/>
                          <a:ea typeface="+mn-ea"/>
                          <a:cs typeface="+mn-cs"/>
                        </a:rPr>
                        <a:t>Tailoring Options</a:t>
                      </a:r>
                      <a:endParaRPr lang="en-US" dirty="0"/>
                    </a:p>
                  </a:txBody>
                  <a:tcPr/>
                </a:tc>
                <a:extLst>
                  <a:ext uri="{0D108BD9-81ED-4DB2-BD59-A6C34878D82A}">
                    <a16:rowId xmlns="" xmlns:a16="http://schemas.microsoft.com/office/drawing/2014/main" val="1068189812"/>
                  </a:ext>
                </a:extLst>
              </a:tr>
              <a:tr h="370840">
                <a:tc>
                  <a:txBody>
                    <a:bodyPr/>
                    <a:lstStyle/>
                    <a:p>
                      <a:r>
                        <a:rPr lang="en-US" sz="1800" b="0" i="0" u="none" strike="noStrike" kern="1200" baseline="0" dirty="0" smtClean="0">
                          <a:solidFill>
                            <a:schemeClr val="dk1"/>
                          </a:solidFill>
                          <a:latin typeface="+mn-lt"/>
                          <a:ea typeface="+mn-ea"/>
                          <a:cs typeface="+mn-cs"/>
                        </a:rPr>
                        <a:t>Demand pattern: steady or sporadic</a:t>
                      </a:r>
                      <a:endParaRPr lang="en-US" dirty="0"/>
                    </a:p>
                  </a:txBody>
                  <a:tcPr/>
                </a:tc>
                <a:tc>
                  <a:txBody>
                    <a:bodyPr/>
                    <a:lstStyle/>
                    <a:p>
                      <a:r>
                        <a:rPr lang="en-US" sz="1800" b="0" i="0" u="none" strike="noStrike" kern="1200" baseline="0" dirty="0" smtClean="0">
                          <a:solidFill>
                            <a:schemeClr val="dk1"/>
                          </a:solidFill>
                          <a:latin typeface="+mn-lt"/>
                          <a:ea typeface="+mn-ea"/>
                          <a:cs typeface="+mn-cs"/>
                        </a:rPr>
                        <a:t>Many teams find that using a cadence (in the form of a regular </a:t>
                      </a:r>
                      <a:r>
                        <a:rPr lang="en-US" sz="1800" b="0" i="0" u="none" strike="noStrike" kern="1200" baseline="0" dirty="0" err="1" smtClean="0">
                          <a:solidFill>
                            <a:schemeClr val="dk1"/>
                          </a:solidFill>
                          <a:latin typeface="+mn-lt"/>
                          <a:ea typeface="+mn-ea"/>
                          <a:cs typeface="+mn-cs"/>
                        </a:rPr>
                        <a:t>timebox</a:t>
                      </a:r>
                      <a:r>
                        <a:rPr lang="en-US" sz="1800" b="0" i="0" u="none" strike="noStrike" kern="1200" baseline="0" dirty="0" smtClean="0">
                          <a:solidFill>
                            <a:schemeClr val="dk1"/>
                          </a:solidFill>
                          <a:latin typeface="+mn-lt"/>
                          <a:ea typeface="+mn-ea"/>
                          <a:cs typeface="+mn-cs"/>
                        </a:rPr>
                        <a:t>) helps them demo, retrospect, and take in new work. In addition, some teams need more flexibility in their acceptance of more work. Teams can use </a:t>
                      </a:r>
                      <a:r>
                        <a:rPr lang="en-US" sz="1800" b="0" i="0" u="none" strike="noStrike" kern="1200" baseline="0" dirty="0" err="1" smtClean="0">
                          <a:solidFill>
                            <a:schemeClr val="dk1"/>
                          </a:solidFill>
                          <a:latin typeface="+mn-lt"/>
                          <a:ea typeface="+mn-ea"/>
                          <a:cs typeface="+mn-cs"/>
                        </a:rPr>
                        <a:t>flowbased</a:t>
                      </a:r>
                      <a:r>
                        <a:rPr lang="en-US" sz="1800" b="0" i="0" u="none" strike="noStrike" kern="1200" baseline="0" dirty="0" smtClean="0">
                          <a:solidFill>
                            <a:schemeClr val="dk1"/>
                          </a:solidFill>
                          <a:latin typeface="+mn-lt"/>
                          <a:ea typeface="+mn-ea"/>
                          <a:cs typeface="+mn-cs"/>
                        </a:rPr>
                        <a:t> agile with a cadence to get the best of both Worlds</a:t>
                      </a:r>
                      <a:endParaRPr lang="en-US" dirty="0"/>
                    </a:p>
                  </a:txBody>
                  <a:tcPr/>
                </a:tc>
                <a:extLst>
                  <a:ext uri="{0D108BD9-81ED-4DB2-BD59-A6C34878D82A}">
                    <a16:rowId xmlns="" xmlns:a16="http://schemas.microsoft.com/office/drawing/2014/main" val="3238434368"/>
                  </a:ext>
                </a:extLst>
              </a:tr>
              <a:tr h="370840">
                <a:tc>
                  <a:txBody>
                    <a:bodyPr/>
                    <a:lstStyle/>
                    <a:p>
                      <a:r>
                        <a:rPr lang="en-US" sz="1800" b="0" i="0" u="none" strike="noStrike" kern="1200" baseline="0" dirty="0" smtClean="0">
                          <a:solidFill>
                            <a:schemeClr val="dk1"/>
                          </a:solidFill>
                          <a:latin typeface="+mn-lt"/>
                          <a:ea typeface="+mn-ea"/>
                          <a:cs typeface="+mn-cs"/>
                        </a:rPr>
                        <a:t>Rate of process improvement required by the level of team experience</a:t>
                      </a:r>
                      <a:endParaRPr lang="en-US" dirty="0"/>
                    </a:p>
                  </a:txBody>
                  <a:tcPr/>
                </a:tc>
                <a:tc>
                  <a:txBody>
                    <a:bodyPr/>
                    <a:lstStyle/>
                    <a:p>
                      <a:r>
                        <a:rPr lang="en-US" sz="1800" b="0" i="0" u="none" strike="noStrike" kern="1200" baseline="0" dirty="0" smtClean="0">
                          <a:solidFill>
                            <a:schemeClr val="dk1"/>
                          </a:solidFill>
                          <a:latin typeface="+mn-lt"/>
                          <a:ea typeface="+mn-ea"/>
                          <a:cs typeface="+mn-cs"/>
                        </a:rPr>
                        <a:t>Retrospect more often and select improvements</a:t>
                      </a:r>
                      <a:endParaRPr lang="en-US" dirty="0"/>
                    </a:p>
                  </a:txBody>
                  <a:tcPr/>
                </a:tc>
                <a:extLst>
                  <a:ext uri="{0D108BD9-81ED-4DB2-BD59-A6C34878D82A}">
                    <a16:rowId xmlns="" xmlns:a16="http://schemas.microsoft.com/office/drawing/2014/main" val="2419032711"/>
                  </a:ext>
                </a:extLst>
              </a:tr>
              <a:tr h="370840">
                <a:tc>
                  <a:txBody>
                    <a:bodyPr/>
                    <a:lstStyle/>
                    <a:p>
                      <a:r>
                        <a:rPr lang="en-US" sz="1800" b="0" i="0" u="none" strike="noStrike" kern="1200" baseline="0" dirty="0" smtClean="0">
                          <a:solidFill>
                            <a:schemeClr val="dk1"/>
                          </a:solidFill>
                          <a:latin typeface="+mn-lt"/>
                          <a:ea typeface="+mn-ea"/>
                          <a:cs typeface="+mn-cs"/>
                        </a:rPr>
                        <a:t>The flow of work is often interrupted by various delays or impediments</a:t>
                      </a:r>
                      <a:endParaRPr lang="en-US" dirty="0"/>
                    </a:p>
                  </a:txBody>
                  <a:tcPr/>
                </a:tc>
                <a:tc>
                  <a:txBody>
                    <a:bodyPr/>
                    <a:lstStyle/>
                    <a:p>
                      <a:r>
                        <a:rPr lang="en-US" sz="1800" b="0" i="0" u="none" strike="noStrike" kern="1200" baseline="0" dirty="0" smtClean="0">
                          <a:solidFill>
                            <a:schemeClr val="dk1"/>
                          </a:solidFill>
                          <a:latin typeface="+mn-lt"/>
                          <a:ea typeface="+mn-ea"/>
                          <a:cs typeface="+mn-cs"/>
                        </a:rPr>
                        <a:t>Consider making work visible using Kanban boards and experimenting with limits for the various areas of the work process in order to improve flow</a:t>
                      </a:r>
                      <a:endParaRPr lang="en-US" dirty="0"/>
                    </a:p>
                  </a:txBody>
                  <a:tcPr/>
                </a:tc>
                <a:extLst>
                  <a:ext uri="{0D108BD9-81ED-4DB2-BD59-A6C34878D82A}">
                    <a16:rowId xmlns="" xmlns:a16="http://schemas.microsoft.com/office/drawing/2014/main" val="2921289341"/>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34</a:t>
            </a:fld>
            <a:endParaRPr lang="en-US">
              <a:solidFill>
                <a:prstClr val="black">
                  <a:tint val="75000"/>
                </a:prstClr>
              </a:solidFill>
            </a:endParaRPr>
          </a:p>
        </p:txBody>
      </p:sp>
    </p:spTree>
    <p:extLst>
      <p:ext uri="{BB962C8B-B14F-4D97-AF65-F5344CB8AC3E}">
        <p14:creationId xmlns:p14="http://schemas.microsoft.com/office/powerpoint/2010/main" val="9497115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PROJECT FACTORS THAT </a:t>
            </a:r>
            <a:r>
              <a:rPr lang="en-US" b="1" dirty="0" smtClean="0"/>
              <a:t>INFLUENCE TAILORING [2/ 2]</a:t>
            </a:r>
            <a:endParaRPr lang="en-US" dirty="0"/>
          </a:p>
        </p:txBody>
      </p:sp>
      <p:graphicFrame>
        <p:nvGraphicFramePr>
          <p:cNvPr id="7" name="Content Placeholder 6"/>
          <p:cNvGraphicFramePr>
            <a:graphicFrameLocks noGrp="1"/>
          </p:cNvGraphicFramePr>
          <p:nvPr>
            <p:ph idx="1"/>
            <p:extLst/>
          </p:nvPr>
        </p:nvGraphicFramePr>
        <p:xfrm>
          <a:off x="838200" y="1825625"/>
          <a:ext cx="10515600" cy="4211320"/>
        </p:xfrm>
        <a:graphic>
          <a:graphicData uri="http://schemas.openxmlformats.org/drawingml/2006/table">
            <a:tbl>
              <a:tblPr firstRow="1" bandRow="1">
                <a:tableStyleId>{5C22544A-7EE6-4342-B048-85BDC9FD1C3A}</a:tableStyleId>
              </a:tblPr>
              <a:tblGrid>
                <a:gridCol w="5257800">
                  <a:extLst>
                    <a:ext uri="{9D8B030D-6E8A-4147-A177-3AD203B41FA5}">
                      <a16:colId xmlns="" xmlns:a16="http://schemas.microsoft.com/office/drawing/2014/main" val="164376183"/>
                    </a:ext>
                  </a:extLst>
                </a:gridCol>
                <a:gridCol w="5257800">
                  <a:extLst>
                    <a:ext uri="{9D8B030D-6E8A-4147-A177-3AD203B41FA5}">
                      <a16:colId xmlns="" xmlns:a16="http://schemas.microsoft.com/office/drawing/2014/main" val="1828027032"/>
                    </a:ext>
                  </a:extLst>
                </a:gridCol>
              </a:tblGrid>
              <a:tr h="370840">
                <a:tc>
                  <a:txBody>
                    <a:bodyPr/>
                    <a:lstStyle/>
                    <a:p>
                      <a:r>
                        <a:rPr lang="en-US" sz="1800" b="1" i="0" u="none" strike="noStrike" kern="1200" baseline="0" dirty="0" smtClean="0">
                          <a:solidFill>
                            <a:schemeClr val="lt1"/>
                          </a:solidFill>
                          <a:latin typeface="+mn-lt"/>
                          <a:ea typeface="+mn-ea"/>
                          <a:cs typeface="+mn-cs"/>
                        </a:rPr>
                        <a:t>Project Factor</a:t>
                      </a:r>
                      <a:endParaRPr lang="en-US" dirty="0"/>
                    </a:p>
                  </a:txBody>
                  <a:tcPr/>
                </a:tc>
                <a:tc>
                  <a:txBody>
                    <a:bodyPr/>
                    <a:lstStyle/>
                    <a:p>
                      <a:r>
                        <a:rPr lang="en-US" sz="1800" b="1" i="0" u="none" strike="noStrike" kern="1200" baseline="0" dirty="0" smtClean="0">
                          <a:solidFill>
                            <a:schemeClr val="lt1"/>
                          </a:solidFill>
                          <a:latin typeface="+mn-lt"/>
                          <a:ea typeface="+mn-ea"/>
                          <a:cs typeface="+mn-cs"/>
                        </a:rPr>
                        <a:t>Tailoring Options</a:t>
                      </a:r>
                      <a:endParaRPr lang="en-US" dirty="0"/>
                    </a:p>
                  </a:txBody>
                  <a:tcPr/>
                </a:tc>
                <a:extLst>
                  <a:ext uri="{0D108BD9-81ED-4DB2-BD59-A6C34878D82A}">
                    <a16:rowId xmlns="" xmlns:a16="http://schemas.microsoft.com/office/drawing/2014/main" val="1068189812"/>
                  </a:ext>
                </a:extLst>
              </a:tr>
              <a:tr h="370840">
                <a:tc>
                  <a:txBody>
                    <a:bodyPr/>
                    <a:lstStyle/>
                    <a:p>
                      <a:r>
                        <a:rPr lang="en-US" sz="1800" b="0" i="0" u="none" strike="noStrike" kern="1200" baseline="0" dirty="0" smtClean="0">
                          <a:solidFill>
                            <a:schemeClr val="dk1"/>
                          </a:solidFill>
                          <a:latin typeface="+mn-lt"/>
                          <a:ea typeface="+mn-ea"/>
                          <a:cs typeface="+mn-cs"/>
                        </a:rPr>
                        <a:t>The quality of the product increments is poor</a:t>
                      </a:r>
                      <a:endParaRPr lang="en-US" dirty="0"/>
                    </a:p>
                  </a:txBody>
                  <a:tcPr/>
                </a:tc>
                <a:tc>
                  <a:txBody>
                    <a:bodyPr/>
                    <a:lstStyle/>
                    <a:p>
                      <a:r>
                        <a:rPr lang="en-US" sz="1800" b="0" i="0" u="none" strike="noStrike" kern="1200" baseline="0" dirty="0" smtClean="0">
                          <a:solidFill>
                            <a:schemeClr val="dk1"/>
                          </a:solidFill>
                          <a:latin typeface="+mn-lt"/>
                          <a:ea typeface="+mn-ea"/>
                          <a:cs typeface="+mn-cs"/>
                        </a:rPr>
                        <a:t>Consider using the various test-driven development practices. This mistake-proofing discipline makes it difficult for defects to remain Undetected</a:t>
                      </a:r>
                      <a:endParaRPr lang="en-US" dirty="0"/>
                    </a:p>
                  </a:txBody>
                  <a:tcPr/>
                </a:tc>
                <a:extLst>
                  <a:ext uri="{0D108BD9-81ED-4DB2-BD59-A6C34878D82A}">
                    <a16:rowId xmlns="" xmlns:a16="http://schemas.microsoft.com/office/drawing/2014/main" val="3238434368"/>
                  </a:ext>
                </a:extLst>
              </a:tr>
              <a:tr h="370840">
                <a:tc>
                  <a:txBody>
                    <a:bodyPr/>
                    <a:lstStyle/>
                    <a:p>
                      <a:r>
                        <a:rPr lang="en-US" sz="1800" b="0" i="0" u="none" strike="noStrike" kern="1200" baseline="0" dirty="0" smtClean="0">
                          <a:solidFill>
                            <a:schemeClr val="dk1"/>
                          </a:solidFill>
                          <a:latin typeface="+mn-lt"/>
                          <a:ea typeface="+mn-ea"/>
                          <a:cs typeface="+mn-cs"/>
                        </a:rPr>
                        <a:t>More than one team is needed to build a product</a:t>
                      </a:r>
                      <a:endParaRPr lang="en-US" dirty="0"/>
                    </a:p>
                  </a:txBody>
                  <a:tcPr/>
                </a:tc>
                <a:tc>
                  <a:txBody>
                    <a:bodyPr/>
                    <a:lstStyle/>
                    <a:p>
                      <a:r>
                        <a:rPr lang="en-US" sz="1800" b="0" i="0" u="none" strike="noStrike" kern="1200" baseline="0" smtClean="0">
                          <a:solidFill>
                            <a:schemeClr val="dk1"/>
                          </a:solidFill>
                          <a:latin typeface="+mn-lt"/>
                          <a:ea typeface="+mn-ea"/>
                          <a:cs typeface="+mn-cs"/>
                        </a:rPr>
                        <a:t>To scale from one to several agile teams, with minimal disruption, first learn about agile program management or formal scaling frameworks. Then, craft an approach that fits the project context</a:t>
                      </a:r>
                      <a:endParaRPr lang="en-US" dirty="0"/>
                    </a:p>
                  </a:txBody>
                  <a:tcPr/>
                </a:tc>
                <a:extLst>
                  <a:ext uri="{0D108BD9-81ED-4DB2-BD59-A6C34878D82A}">
                    <a16:rowId xmlns="" xmlns:a16="http://schemas.microsoft.com/office/drawing/2014/main" val="2419032711"/>
                  </a:ext>
                </a:extLst>
              </a:tr>
              <a:tr h="370840">
                <a:tc>
                  <a:txBody>
                    <a:bodyPr/>
                    <a:lstStyle/>
                    <a:p>
                      <a:r>
                        <a:rPr lang="en-US" sz="1800" b="0" i="0" u="none" strike="noStrike" kern="1200" baseline="0" dirty="0" smtClean="0">
                          <a:solidFill>
                            <a:schemeClr val="dk1"/>
                          </a:solidFill>
                          <a:latin typeface="+mn-lt"/>
                          <a:ea typeface="+mn-ea"/>
                          <a:cs typeface="+mn-cs"/>
                        </a:rPr>
                        <a:t>The project team members are inexperienced in the use of agile approaches</a:t>
                      </a:r>
                      <a:endParaRPr lang="en-US" dirty="0"/>
                    </a:p>
                  </a:txBody>
                  <a:tcPr/>
                </a:tc>
                <a:tc>
                  <a:txBody>
                    <a:bodyPr/>
                    <a:lstStyle/>
                    <a:p>
                      <a:r>
                        <a:rPr lang="en-US" sz="1800" b="0" i="0" u="none" strike="noStrike" kern="1200" baseline="0" dirty="0" smtClean="0">
                          <a:solidFill>
                            <a:schemeClr val="dk1"/>
                          </a:solidFill>
                          <a:latin typeface="+mn-lt"/>
                          <a:ea typeface="+mn-ea"/>
                          <a:cs typeface="+mn-cs"/>
                        </a:rPr>
                        <a:t>Consider starting by training team members in the fundamentals of the agile mindset and principles. If the team decides to use a specific approach such as Scrum or Kanban, provide a workshop on that approach so the team members can learn how to use it</a:t>
                      </a:r>
                      <a:endParaRPr lang="en-US" dirty="0"/>
                    </a:p>
                  </a:txBody>
                  <a:tcPr/>
                </a:tc>
                <a:extLst>
                  <a:ext uri="{0D108BD9-81ED-4DB2-BD59-A6C34878D82A}">
                    <a16:rowId xmlns="" xmlns:a16="http://schemas.microsoft.com/office/drawing/2014/main" val="2921289341"/>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35</a:t>
            </a:fld>
            <a:endParaRPr lang="en-US">
              <a:solidFill>
                <a:prstClr val="black">
                  <a:tint val="75000"/>
                </a:prstClr>
              </a:solidFill>
            </a:endParaRPr>
          </a:p>
        </p:txBody>
      </p:sp>
    </p:spTree>
    <p:extLst>
      <p:ext uri="{BB962C8B-B14F-4D97-AF65-F5344CB8AC3E}">
        <p14:creationId xmlns:p14="http://schemas.microsoft.com/office/powerpoint/2010/main" val="2892417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36</a:t>
            </a:fld>
            <a:endParaRPr lang="en-US" dirty="0">
              <a:solidFill>
                <a:prstClr val="black">
                  <a:tint val="75000"/>
                </a:prstClr>
              </a:solidFill>
            </a:endParaRPr>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27987163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37</a:t>
            </a:fld>
            <a:endParaRPr lang="en-US">
              <a:solidFill>
                <a:prstClr val="black">
                  <a:tint val="75000"/>
                </a:prstClr>
              </a:solidFill>
            </a:endParaRPr>
          </a:p>
        </p:txBody>
      </p:sp>
    </p:spTree>
    <p:extLst>
      <p:ext uri="{BB962C8B-B14F-4D97-AF65-F5344CB8AC3E}">
        <p14:creationId xmlns:p14="http://schemas.microsoft.com/office/powerpoint/2010/main" val="18738014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38</a:t>
            </a:fld>
            <a:endParaRPr lang="en-US">
              <a:solidFill>
                <a:prstClr val="black">
                  <a:tint val="75000"/>
                </a:prstClr>
              </a:solidFill>
            </a:endParaRPr>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p:spTree>
    <p:extLst>
      <p:ext uri="{BB962C8B-B14F-4D97-AF65-F5344CB8AC3E}">
        <p14:creationId xmlns:p14="http://schemas.microsoft.com/office/powerpoint/2010/main" val="26003259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39</a:t>
            </a:fld>
            <a:endParaRPr lang="en-US">
              <a:solidFill>
                <a:prstClr val="black">
                  <a:tint val="75000"/>
                </a:prstClr>
              </a:solidFill>
            </a:endParaRPr>
          </a:p>
        </p:txBody>
      </p:sp>
    </p:spTree>
    <p:extLst>
      <p:ext uri="{BB962C8B-B14F-4D97-AF65-F5344CB8AC3E}">
        <p14:creationId xmlns:p14="http://schemas.microsoft.com/office/powerpoint/2010/main" val="318814997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40</a:t>
            </a:fld>
            <a:endParaRPr lang="en-US">
              <a:solidFill>
                <a:prstClr val="black">
                  <a:tint val="75000"/>
                </a:prstClr>
              </a:solidFill>
            </a:endParaRPr>
          </a:p>
        </p:txBody>
      </p:sp>
    </p:spTree>
    <p:extLst>
      <p:ext uri="{BB962C8B-B14F-4D97-AF65-F5344CB8AC3E}">
        <p14:creationId xmlns:p14="http://schemas.microsoft.com/office/powerpoint/2010/main" val="14670064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41</a:t>
            </a:fld>
            <a:endParaRPr lang="en-US">
              <a:solidFill>
                <a:prstClr val="black">
                  <a:tint val="75000"/>
                </a:prstClr>
              </a:solidFill>
            </a:endParaRPr>
          </a:p>
        </p:txBody>
      </p:sp>
    </p:spTree>
    <p:extLst>
      <p:ext uri="{BB962C8B-B14F-4D97-AF65-F5344CB8AC3E}">
        <p14:creationId xmlns:p14="http://schemas.microsoft.com/office/powerpoint/2010/main" val="28859371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a:t>INTERPERSONAL SKILLS VERSUS TECHNICAL </a:t>
            </a:r>
            <a:r>
              <a:rPr lang="sv-SE" dirty="0" smtClean="0"/>
              <a:t>SKILLS</a:t>
            </a:r>
            <a:endParaRPr lang="en-US" dirty="0"/>
          </a:p>
        </p:txBody>
      </p:sp>
      <p:sp>
        <p:nvSpPr>
          <p:cNvPr id="3" name="Content Placeholder 2"/>
          <p:cNvSpPr>
            <a:spLocks noGrp="1"/>
          </p:cNvSpPr>
          <p:nvPr>
            <p:ph idx="1"/>
          </p:nvPr>
        </p:nvSpPr>
        <p:spPr/>
        <p:txBody>
          <a:bodyPr>
            <a:normAutofit/>
          </a:bodyPr>
          <a:lstStyle/>
          <a:p>
            <a:r>
              <a:rPr lang="en-US" dirty="0" smtClean="0"/>
              <a:t>Team </a:t>
            </a:r>
            <a:r>
              <a:rPr lang="en-US" dirty="0"/>
              <a:t>members emphasize </a:t>
            </a:r>
            <a:r>
              <a:rPr lang="en-US" dirty="0" smtClean="0"/>
              <a:t>their interpersonal </a:t>
            </a:r>
            <a:r>
              <a:rPr lang="en-US" dirty="0"/>
              <a:t>and emotional intelligence skills—not just technical </a:t>
            </a:r>
            <a:r>
              <a:rPr lang="en-US" dirty="0" smtClean="0"/>
              <a:t>skills. </a:t>
            </a:r>
          </a:p>
          <a:p>
            <a:r>
              <a:rPr lang="en-US" dirty="0" smtClean="0"/>
              <a:t>Everyone on the team works to exhibit more initiative, integrity, emotional intelligence, honesty, collaboration, humility, and willingness to communicate in various ways so that the entire team can work together well. </a:t>
            </a:r>
          </a:p>
          <a:p>
            <a:r>
              <a:rPr lang="en-US" dirty="0" smtClean="0"/>
              <a:t>The </a:t>
            </a:r>
            <a:r>
              <a:rPr lang="en-US" dirty="0"/>
              <a:t>team needs these skills so they can respond well to changes in </a:t>
            </a:r>
            <a:r>
              <a:rPr lang="en-US" dirty="0" smtClean="0"/>
              <a:t>project direction </a:t>
            </a:r>
            <a:r>
              <a:rPr lang="en-US" dirty="0"/>
              <a:t>and technical product changes. When everyone can adapt to </a:t>
            </a:r>
            <a:r>
              <a:rPr lang="en-US" dirty="0" smtClean="0"/>
              <a:t>the work and to each other, the entire team is more likely to succeed</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42</a:t>
            </a:fld>
            <a:endParaRPr lang="en-US">
              <a:solidFill>
                <a:prstClr val="black">
                  <a:tint val="75000"/>
                </a:prstClr>
              </a:solidFill>
            </a:endParaRPr>
          </a:p>
        </p:txBody>
      </p:sp>
    </p:spTree>
    <p:extLst>
      <p:ext uri="{BB962C8B-B14F-4D97-AF65-F5344CB8AC3E}">
        <p14:creationId xmlns:p14="http://schemas.microsoft.com/office/powerpoint/2010/main" val="6087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43</a:t>
            </a:fld>
            <a:endParaRPr lang="en-US">
              <a:solidFill>
                <a:prstClr val="black">
                  <a:tint val="75000"/>
                </a:prstClr>
              </a:solidFill>
            </a:endParaRPr>
          </a:p>
        </p:txBody>
      </p:sp>
    </p:spTree>
    <p:extLst>
      <p:ext uri="{BB962C8B-B14F-4D97-AF65-F5344CB8AC3E}">
        <p14:creationId xmlns:p14="http://schemas.microsoft.com/office/powerpoint/2010/main" val="2000542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44</a:t>
            </a:fld>
            <a:endParaRPr lang="en-US">
              <a:solidFill>
                <a:prstClr val="black">
                  <a:tint val="75000"/>
                </a:prstClr>
              </a:solidFill>
            </a:endParaRPr>
          </a:p>
        </p:txBody>
      </p:sp>
    </p:spTree>
    <p:extLst>
      <p:ext uri="{BB962C8B-B14F-4D97-AF65-F5344CB8AC3E}">
        <p14:creationId xmlns:p14="http://schemas.microsoft.com/office/powerpoint/2010/main" val="184051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45</a:t>
            </a:fld>
            <a:endParaRPr lang="en-US">
              <a:solidFill>
                <a:prstClr val="black">
                  <a:tint val="75000"/>
                </a:prstClr>
              </a:solidFill>
            </a:endParaRPr>
          </a:p>
        </p:txBody>
      </p:sp>
    </p:spTree>
    <p:extLst>
      <p:ext uri="{BB962C8B-B14F-4D97-AF65-F5344CB8AC3E}">
        <p14:creationId xmlns:p14="http://schemas.microsoft.com/office/powerpoint/2010/main" val="37262419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46</a:t>
            </a:fld>
            <a:endParaRPr lang="en-US">
              <a:solidFill>
                <a:prstClr val="black">
                  <a:tint val="75000"/>
                </a:prstClr>
              </a:solidFill>
            </a:endParaRPr>
          </a:p>
        </p:txBody>
      </p:sp>
    </p:spTree>
    <p:extLst>
      <p:ext uri="{BB962C8B-B14F-4D97-AF65-F5344CB8AC3E}">
        <p14:creationId xmlns:p14="http://schemas.microsoft.com/office/powerpoint/2010/main" val="186852044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ROLE OF THE PROJECT MANAGER IN AN </a:t>
            </a:r>
            <a:r>
              <a:rPr lang="en-US" dirty="0" smtClean="0"/>
              <a:t>AGILE ENVIRONMENT</a:t>
            </a:r>
            <a:endParaRPr lang="en-US" dirty="0"/>
          </a:p>
        </p:txBody>
      </p:sp>
      <p:sp>
        <p:nvSpPr>
          <p:cNvPr id="3" name="Content Placeholder 2"/>
          <p:cNvSpPr>
            <a:spLocks noGrp="1"/>
          </p:cNvSpPr>
          <p:nvPr>
            <p:ph idx="1"/>
          </p:nvPr>
        </p:nvSpPr>
        <p:spPr/>
        <p:txBody>
          <a:bodyPr>
            <a:normAutofit/>
          </a:bodyPr>
          <a:lstStyle/>
          <a:p>
            <a:r>
              <a:rPr lang="en-US" dirty="0"/>
              <a:t>Some agile practitioners think the role of a </a:t>
            </a:r>
            <a:r>
              <a:rPr lang="en-US" dirty="0" smtClean="0"/>
              <a:t>project manager </a:t>
            </a:r>
            <a:r>
              <a:rPr lang="en-US" dirty="0"/>
              <a:t>is not needed, due to self-organizing teams taking on the </a:t>
            </a:r>
            <a:r>
              <a:rPr lang="en-US" dirty="0" smtClean="0"/>
              <a:t>former responsibilities </a:t>
            </a:r>
            <a:r>
              <a:rPr lang="en-US" dirty="0"/>
              <a:t>of the project manager. </a:t>
            </a:r>
            <a:endParaRPr lang="en-US" dirty="0" smtClean="0"/>
          </a:p>
          <a:p>
            <a:r>
              <a:rPr lang="en-US" dirty="0" smtClean="0"/>
              <a:t>However</a:t>
            </a:r>
            <a:r>
              <a:rPr lang="en-US" dirty="0"/>
              <a:t>, pragmatic agile </a:t>
            </a:r>
            <a:r>
              <a:rPr lang="en-US" dirty="0" smtClean="0"/>
              <a:t>practitioners and </a:t>
            </a:r>
            <a:r>
              <a:rPr lang="en-US" dirty="0"/>
              <a:t>organizations realize that project managers can add significant value </a:t>
            </a:r>
            <a:r>
              <a:rPr lang="en-US" dirty="0" smtClean="0"/>
              <a:t>in many </a:t>
            </a:r>
            <a:r>
              <a:rPr lang="en-US" dirty="0"/>
              <a:t>situations. The key difference is that their roles and responsibilities </a:t>
            </a:r>
            <a:r>
              <a:rPr lang="en-US" dirty="0" smtClean="0"/>
              <a:t>look somewhat </a:t>
            </a:r>
            <a:r>
              <a:rPr lang="en-US" dirty="0"/>
              <a:t>different.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47</a:t>
            </a:fld>
            <a:endParaRPr lang="en-US">
              <a:solidFill>
                <a:prstClr val="black">
                  <a:tint val="75000"/>
                </a:prstClr>
              </a:solidFill>
            </a:endParaRPr>
          </a:p>
        </p:txBody>
      </p:sp>
    </p:spTree>
    <p:extLst>
      <p:ext uri="{BB962C8B-B14F-4D97-AF65-F5344CB8AC3E}">
        <p14:creationId xmlns:p14="http://schemas.microsoft.com/office/powerpoint/2010/main" val="13552845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48</a:t>
            </a:fld>
            <a:endParaRPr lang="en-US">
              <a:solidFill>
                <a:prstClr val="black">
                  <a:tint val="75000"/>
                </a:prstClr>
              </a:solidFill>
            </a:endParaRPr>
          </a:p>
        </p:txBody>
      </p:sp>
    </p:spTree>
    <p:extLst>
      <p:ext uri="{BB962C8B-B14F-4D97-AF65-F5344CB8AC3E}">
        <p14:creationId xmlns:p14="http://schemas.microsoft.com/office/powerpoint/2010/main" val="193566230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49</a:t>
            </a:fld>
            <a:endParaRPr lang="en-US">
              <a:solidFill>
                <a:prstClr val="black">
                  <a:tint val="75000"/>
                </a:prstClr>
              </a:solidFill>
            </a:endParaRPr>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 xmlns:a16="http://schemas.microsoft.com/office/drawing/2014/main" val="1078113869"/>
                    </a:ext>
                  </a:extLst>
                </a:gridCol>
                <a:gridCol w="7892143">
                  <a:extLst>
                    <a:ext uri="{9D8B030D-6E8A-4147-A177-3AD203B41FA5}">
                      <a16:colId xmlns=""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 xmlns:a16="http://schemas.microsoft.com/office/drawing/2014/main" val="159249983"/>
                  </a:ext>
                </a:extLst>
              </a:tr>
            </a:tbl>
          </a:graphicData>
        </a:graphic>
      </p:graphicFrame>
    </p:spTree>
    <p:extLst>
      <p:ext uri="{BB962C8B-B14F-4D97-AF65-F5344CB8AC3E}">
        <p14:creationId xmlns:p14="http://schemas.microsoft.com/office/powerpoint/2010/main" val="28197713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50</a:t>
            </a:fld>
            <a:endParaRPr lang="en-US">
              <a:solidFill>
                <a:prstClr val="black">
                  <a:tint val="75000"/>
                </a:prstClr>
              </a:solidFill>
            </a:endParaRPr>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 xmlns:a16="http://schemas.microsoft.com/office/drawing/2014/main" val="1078113869"/>
                    </a:ext>
                  </a:extLst>
                </a:gridCol>
                <a:gridCol w="7892143">
                  <a:extLst>
                    <a:ext uri="{9D8B030D-6E8A-4147-A177-3AD203B41FA5}">
                      <a16:colId xmlns=""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 xmlns:a16="http://schemas.microsoft.com/office/drawing/2014/main" val="2527209197"/>
                  </a:ext>
                </a:extLst>
              </a:tr>
            </a:tbl>
          </a:graphicData>
        </a:graphic>
      </p:graphicFrame>
    </p:spTree>
    <p:extLst>
      <p:ext uri="{BB962C8B-B14F-4D97-AF65-F5344CB8AC3E}">
        <p14:creationId xmlns:p14="http://schemas.microsoft.com/office/powerpoint/2010/main" val="116933041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51</a:t>
            </a:fld>
            <a:endParaRPr lang="en-US">
              <a:solidFill>
                <a:prstClr val="black">
                  <a:tint val="75000"/>
                </a:prstClr>
              </a:solidFill>
            </a:endParaRPr>
          </a:p>
        </p:txBody>
      </p:sp>
    </p:spTree>
    <p:extLst>
      <p:ext uri="{BB962C8B-B14F-4D97-AF65-F5344CB8AC3E}">
        <p14:creationId xmlns:p14="http://schemas.microsoft.com/office/powerpoint/2010/main" val="399293020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52</a:t>
            </a:fld>
            <a:endParaRPr lang="en-US">
              <a:solidFill>
                <a:prstClr val="black">
                  <a:tint val="75000"/>
                </a:prstClr>
              </a:solidFill>
            </a:endParaRPr>
          </a:p>
        </p:txBody>
      </p:sp>
    </p:spTree>
    <p:extLst>
      <p:ext uri="{BB962C8B-B14F-4D97-AF65-F5344CB8AC3E}">
        <p14:creationId xmlns:p14="http://schemas.microsoft.com/office/powerpoint/2010/main" val="293329056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53</a:t>
            </a:fld>
            <a:endParaRPr lang="en-US">
              <a:solidFill>
                <a:prstClr val="black">
                  <a:tint val="75000"/>
                </a:prstClr>
              </a:solidFill>
            </a:endParaRPr>
          </a:p>
        </p:txBody>
      </p:sp>
    </p:spTree>
    <p:extLst>
      <p:ext uri="{BB962C8B-B14F-4D97-AF65-F5344CB8AC3E}">
        <p14:creationId xmlns:p14="http://schemas.microsoft.com/office/powerpoint/2010/main" val="14388195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54</a:t>
            </a:fld>
            <a:endParaRPr lang="en-US">
              <a:solidFill>
                <a:prstClr val="black">
                  <a:tint val="75000"/>
                </a:prstClr>
              </a:solidFill>
            </a:endParaRPr>
          </a:p>
        </p:txBody>
      </p:sp>
    </p:spTree>
    <p:extLst>
      <p:ext uri="{BB962C8B-B14F-4D97-AF65-F5344CB8AC3E}">
        <p14:creationId xmlns:p14="http://schemas.microsoft.com/office/powerpoint/2010/main" val="270147684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55</a:t>
            </a:fld>
            <a:endParaRPr lang="en-US">
              <a:solidFill>
                <a:prstClr val="black">
                  <a:tint val="75000"/>
                </a:prstClr>
              </a:solidFill>
            </a:endParaRPr>
          </a:p>
        </p:txBody>
      </p:sp>
    </p:spTree>
    <p:extLst>
      <p:ext uri="{BB962C8B-B14F-4D97-AF65-F5344CB8AC3E}">
        <p14:creationId xmlns:p14="http://schemas.microsoft.com/office/powerpoint/2010/main" val="272811720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B9BD5">
                    <a:lumMod val="50000"/>
                  </a:srgbClr>
                </a:solidFill>
              </a:rPr>
              <a:t>Eng. Dr. </a:t>
            </a:r>
            <a:r>
              <a:rPr lang="en-US" dirty="0" err="1" smtClean="0">
                <a:solidFill>
                  <a:srgbClr val="5B9BD5">
                    <a:lumMod val="50000"/>
                  </a:srgbClr>
                </a:solidFill>
              </a:rPr>
              <a:t>Akram</a:t>
            </a:r>
            <a:r>
              <a:rPr lang="en-US" dirty="0" smtClean="0">
                <a:solidFill>
                  <a:srgbClr val="5B9BD5">
                    <a:lumMod val="50000"/>
                  </a:srgbClr>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56</a:t>
            </a:fld>
            <a:endParaRPr lang="en-US">
              <a:solidFill>
                <a:prstClr val="black">
                  <a:tint val="75000"/>
                </a:prstClr>
              </a:solidFill>
            </a:endParaRPr>
          </a:p>
        </p:txBody>
      </p:sp>
    </p:spTree>
    <p:extLst>
      <p:ext uri="{BB962C8B-B14F-4D97-AF65-F5344CB8AC3E}">
        <p14:creationId xmlns:p14="http://schemas.microsoft.com/office/powerpoint/2010/main" val="97695087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57</a:t>
            </a:fld>
            <a:endParaRPr lang="en-US" dirty="0">
              <a:solidFill>
                <a:prstClr val="black">
                  <a:tint val="75000"/>
                </a:prstClr>
              </a:solidFill>
            </a:endParaRPr>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22522161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DELIVERING IN </a:t>
            </a:r>
            <a:r>
              <a:rPr lang="en-US" b="1" dirty="0"/>
              <a:t>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58</a:t>
            </a:fld>
            <a:endParaRPr lang="en-US">
              <a:solidFill>
                <a:prstClr val="black">
                  <a:tint val="75000"/>
                </a:prstClr>
              </a:solidFill>
            </a:endParaRPr>
          </a:p>
        </p:txBody>
      </p:sp>
    </p:spTree>
    <p:extLst>
      <p:ext uri="{BB962C8B-B14F-4D97-AF65-F5344CB8AC3E}">
        <p14:creationId xmlns:p14="http://schemas.microsoft.com/office/powerpoint/2010/main" val="26079792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59</a:t>
            </a:fld>
            <a:endParaRPr lang="en-US">
              <a:solidFill>
                <a:prstClr val="black">
                  <a:tint val="75000"/>
                </a:prstClr>
              </a:solidFill>
            </a:endParaRPr>
          </a:p>
        </p:txBody>
      </p:sp>
    </p:spTree>
    <p:extLst>
      <p:ext uri="{BB962C8B-B14F-4D97-AF65-F5344CB8AC3E}">
        <p14:creationId xmlns:p14="http://schemas.microsoft.com/office/powerpoint/2010/main" val="261454713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60</a:t>
            </a:fld>
            <a:endParaRPr lang="en-US">
              <a:solidFill>
                <a:prstClr val="black">
                  <a:tint val="75000"/>
                </a:prstClr>
              </a:solidFill>
            </a:endParaRPr>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solidFill>
                  <a:prstClr val="black"/>
                </a:solidFill>
              </a:rPr>
              <a:t>The WHY</a:t>
            </a:r>
            <a:endParaRPr lang="en-US" sz="2400" b="1" dirty="0">
              <a:solidFill>
                <a:prstClr val="black"/>
              </a:solidFill>
            </a:endParaRPr>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solidFill>
                  <a:prstClr val="black"/>
                </a:solidFill>
              </a:rPr>
              <a:t>The HOW</a:t>
            </a:r>
            <a:endParaRPr lang="en-US" sz="2400" b="1" dirty="0">
              <a:solidFill>
                <a:prstClr val="black"/>
              </a:solidFill>
            </a:endParaRPr>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solidFill>
                  <a:prstClr val="black"/>
                </a:solidFill>
              </a:rPr>
              <a:t>The WHAT</a:t>
            </a:r>
            <a:endParaRPr lang="en-US" sz="2400" b="1" dirty="0">
              <a:solidFill>
                <a:prstClr val="black"/>
              </a:solidFill>
            </a:endParaRPr>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prstClr val="black"/>
                </a:solidFill>
              </a:rPr>
              <a:t>Why are we doing this project? This is the project vision.</a:t>
            </a:r>
          </a:p>
          <a:p>
            <a:pPr marL="285750" indent="-285750">
              <a:buFont typeface="Arial" panose="020B0604020202020204" pitchFamily="34" charset="0"/>
              <a:buChar char="•"/>
            </a:pPr>
            <a:r>
              <a:rPr lang="en-US" sz="2800" dirty="0">
                <a:solidFill>
                  <a:prstClr val="black"/>
                </a:solidFill>
              </a:rPr>
              <a:t>Who benefits and how? This may be part of the project vision </a:t>
            </a:r>
            <a:r>
              <a:rPr lang="en-US" sz="2800" dirty="0" smtClean="0">
                <a:solidFill>
                  <a:prstClr val="black"/>
                </a:solidFill>
              </a:rPr>
              <a:t>and/or project </a:t>
            </a:r>
            <a:r>
              <a:rPr lang="en-US" sz="2800" dirty="0">
                <a:solidFill>
                  <a:prstClr val="black"/>
                </a:solidFill>
              </a:rPr>
              <a:t>purpose.</a:t>
            </a:r>
          </a:p>
          <a:p>
            <a:pPr marL="285750" indent="-285750">
              <a:buFont typeface="Arial" panose="020B0604020202020204" pitchFamily="34" charset="0"/>
              <a:buChar char="•"/>
            </a:pPr>
            <a:r>
              <a:rPr lang="en-US" sz="2800" dirty="0">
                <a:solidFill>
                  <a:prstClr val="black"/>
                </a:solidFill>
              </a:rPr>
              <a:t>What does done mean for the project? These are the project's </a:t>
            </a:r>
            <a:r>
              <a:rPr lang="en-US" sz="2800" dirty="0" smtClean="0">
                <a:solidFill>
                  <a:prstClr val="black"/>
                </a:solidFill>
              </a:rPr>
              <a:t>release criteria</a:t>
            </a:r>
            <a:r>
              <a:rPr lang="en-US" sz="2800" dirty="0">
                <a:solidFill>
                  <a:prstClr val="black"/>
                </a:solidFill>
              </a:rPr>
              <a:t>.</a:t>
            </a:r>
          </a:p>
          <a:p>
            <a:pPr marL="285750" indent="-285750">
              <a:buFont typeface="Arial" panose="020B0604020202020204" pitchFamily="34" charset="0"/>
              <a:buChar char="•"/>
            </a:pPr>
            <a:r>
              <a:rPr lang="en-US" sz="2800" dirty="0">
                <a:solidFill>
                  <a:prstClr val="black"/>
                </a:solidFill>
              </a:rPr>
              <a:t>How are we going to work together? This explains the intended </a:t>
            </a:r>
            <a:r>
              <a:rPr lang="en-US" sz="2800" dirty="0" smtClean="0">
                <a:solidFill>
                  <a:prstClr val="black"/>
                </a:solidFill>
              </a:rPr>
              <a:t>flow of </a:t>
            </a:r>
            <a:r>
              <a:rPr lang="en-US" sz="2800" dirty="0">
                <a:solidFill>
                  <a:prstClr val="black"/>
                </a:solidFill>
              </a:rPr>
              <a:t>work.</a:t>
            </a:r>
          </a:p>
        </p:txBody>
      </p:sp>
      <mc:AlternateContent xmlns:mc="http://schemas.openxmlformats.org/markup-compatibility/2006" xmlns:p14="http://schemas.microsoft.com/office/powerpoint/2010/main">
        <mc:Choice Requires="p14">
          <p:contentPart p14:bwMode="auto" r:id="rId3">
            <p14:nvContentPartPr>
              <p14:cNvPr id="20" name="Ink 19"/>
              <p14:cNvContentPartPr/>
              <p14:nvPr/>
            </p14:nvContentPartPr>
            <p14:xfrm>
              <a:off x="7738447" y="3575842"/>
              <a:ext cx="360" cy="360"/>
            </p14:xfrm>
          </p:contentPart>
        </mc:Choice>
        <mc:Fallback xmlns="">
          <p:pic>
            <p:nvPicPr>
              <p:cNvPr id="20" name="Ink 19"/>
              <p:cNvPicPr/>
              <p:nvPr/>
            </p:nvPicPr>
            <p:blipFill>
              <a:blip r:embed="rId4"/>
              <a:stretch>
                <a:fillRect/>
              </a:stretch>
            </p:blipFill>
            <p:spPr>
              <a:xfrm>
                <a:off x="7726567" y="3563962"/>
                <a:ext cx="24120" cy="24120"/>
              </a:xfrm>
              <a:prstGeom prst="rect">
                <a:avLst/>
              </a:prstGeom>
            </p:spPr>
          </p:pic>
        </mc:Fallback>
      </mc:AlternateContent>
    </p:spTree>
    <p:extLst>
      <p:ext uri="{BB962C8B-B14F-4D97-AF65-F5344CB8AC3E}">
        <p14:creationId xmlns:p14="http://schemas.microsoft.com/office/powerpoint/2010/main" val="261486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61</a:t>
            </a:fld>
            <a:endParaRPr lang="en-US">
              <a:solidFill>
                <a:prstClr val="black">
                  <a:tint val="75000"/>
                </a:prstClr>
              </a:solidFill>
            </a:endParaRPr>
          </a:p>
        </p:txBody>
      </p:sp>
    </p:spTree>
    <p:extLst>
      <p:ext uri="{BB962C8B-B14F-4D97-AF65-F5344CB8AC3E}">
        <p14:creationId xmlns:p14="http://schemas.microsoft.com/office/powerpoint/2010/main" val="87519787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AGILE PRACTICES</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62</a:t>
            </a:fld>
            <a:endParaRPr lang="en-US">
              <a:solidFill>
                <a:prstClr val="black">
                  <a:tint val="75000"/>
                </a:prstClr>
              </a:solidFill>
            </a:endParaRPr>
          </a:p>
        </p:txBody>
      </p:sp>
    </p:spTree>
    <p:extLst>
      <p:ext uri="{BB962C8B-B14F-4D97-AF65-F5344CB8AC3E}">
        <p14:creationId xmlns:p14="http://schemas.microsoft.com/office/powerpoint/2010/main" val="408965546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63</a:t>
            </a:fld>
            <a:endParaRPr lang="en-US">
              <a:solidFill>
                <a:prstClr val="black">
                  <a:tint val="75000"/>
                </a:prstClr>
              </a:solidFill>
            </a:endParaRPr>
          </a:p>
        </p:txBody>
      </p:sp>
    </p:spTree>
    <p:extLst>
      <p:ext uri="{BB962C8B-B14F-4D97-AF65-F5344CB8AC3E}">
        <p14:creationId xmlns:p14="http://schemas.microsoft.com/office/powerpoint/2010/main" val="94735948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64</a:t>
            </a:fld>
            <a:endParaRPr lang="en-US">
              <a:solidFill>
                <a:prstClr val="black">
                  <a:tint val="75000"/>
                </a:prstClr>
              </a:solidFill>
            </a:endParaRPr>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58943521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65</a:t>
            </a:fld>
            <a:endParaRPr lang="en-US">
              <a:solidFill>
                <a:prstClr val="black">
                  <a:tint val="75000"/>
                </a:prstClr>
              </a:solidFill>
            </a:endParaRPr>
          </a:p>
        </p:txBody>
      </p:sp>
    </p:spTree>
    <p:extLst>
      <p:ext uri="{BB962C8B-B14F-4D97-AF65-F5344CB8AC3E}">
        <p14:creationId xmlns:p14="http://schemas.microsoft.com/office/powerpoint/2010/main" val="268193877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REFINEMENT</a:t>
            </a:r>
          </a:p>
        </p:txBody>
      </p:sp>
      <p:sp>
        <p:nvSpPr>
          <p:cNvPr id="3" name="Content Placeholder 2"/>
          <p:cNvSpPr>
            <a:spLocks noGrp="1"/>
          </p:cNvSpPr>
          <p:nvPr>
            <p:ph idx="1"/>
          </p:nvPr>
        </p:nvSpPr>
        <p:spPr/>
        <p:txBody>
          <a:bodyPr>
            <a:normAutofit fontScale="92500"/>
          </a:bodyPr>
          <a:lstStyle/>
          <a:p>
            <a:r>
              <a:rPr lang="en-US" dirty="0"/>
              <a:t>In </a:t>
            </a:r>
            <a:r>
              <a:rPr lang="en-US" b="1" dirty="0"/>
              <a:t>iteration-based agile</a:t>
            </a:r>
            <a:r>
              <a:rPr lang="en-US" dirty="0"/>
              <a:t>, the </a:t>
            </a:r>
            <a:r>
              <a:rPr lang="en-US" b="1" dirty="0"/>
              <a:t>product owner </a:t>
            </a:r>
            <a:r>
              <a:rPr lang="en-US" dirty="0"/>
              <a:t>often works with the team </a:t>
            </a:r>
            <a:r>
              <a:rPr lang="en-US" dirty="0" smtClean="0"/>
              <a:t>to prepare </a:t>
            </a:r>
            <a:r>
              <a:rPr lang="en-US" dirty="0"/>
              <a:t>some </a:t>
            </a:r>
            <a:r>
              <a:rPr lang="en-US" b="1" dirty="0"/>
              <a:t>stories</a:t>
            </a:r>
            <a:r>
              <a:rPr lang="en-US" dirty="0"/>
              <a:t> for the </a:t>
            </a:r>
            <a:r>
              <a:rPr lang="en-US" u="sng" dirty="0"/>
              <a:t>upcoming iteration </a:t>
            </a:r>
            <a:r>
              <a:rPr lang="en-US" dirty="0"/>
              <a:t>during one or more sessions </a:t>
            </a:r>
            <a:r>
              <a:rPr lang="en-US" dirty="0" smtClean="0"/>
              <a:t>in the </a:t>
            </a:r>
            <a:r>
              <a:rPr lang="en-US" dirty="0"/>
              <a:t>middle of the iteration. </a:t>
            </a:r>
            <a:endParaRPr lang="en-US" dirty="0" smtClean="0"/>
          </a:p>
          <a:p>
            <a:r>
              <a:rPr lang="en-US" dirty="0" smtClean="0"/>
              <a:t>The </a:t>
            </a:r>
            <a:r>
              <a:rPr lang="en-US" b="1" dirty="0"/>
              <a:t>purpose</a:t>
            </a:r>
            <a:r>
              <a:rPr lang="en-US" dirty="0"/>
              <a:t> of these meetings is to </a:t>
            </a:r>
            <a:r>
              <a:rPr lang="en-US" b="1" dirty="0"/>
              <a:t>refine</a:t>
            </a:r>
            <a:r>
              <a:rPr lang="en-US" dirty="0"/>
              <a:t> </a:t>
            </a:r>
            <a:r>
              <a:rPr lang="en-US" dirty="0" smtClean="0"/>
              <a:t>enough </a:t>
            </a:r>
            <a:r>
              <a:rPr lang="en-US" b="1" dirty="0" smtClean="0"/>
              <a:t>stories</a:t>
            </a:r>
            <a:r>
              <a:rPr lang="en-US" dirty="0" smtClean="0"/>
              <a:t> </a:t>
            </a:r>
            <a:r>
              <a:rPr lang="en-US" dirty="0"/>
              <a:t>so the </a:t>
            </a:r>
            <a:r>
              <a:rPr lang="en-US" b="1" dirty="0"/>
              <a:t>team</a:t>
            </a:r>
            <a:r>
              <a:rPr lang="en-US" dirty="0"/>
              <a:t> </a:t>
            </a:r>
            <a:r>
              <a:rPr lang="en-US" b="1" u="sng" dirty="0"/>
              <a:t>understands</a:t>
            </a:r>
            <a:r>
              <a:rPr lang="en-US" dirty="0"/>
              <a:t> </a:t>
            </a:r>
            <a:r>
              <a:rPr lang="en-US" b="1" dirty="0"/>
              <a:t>what</a:t>
            </a:r>
            <a:r>
              <a:rPr lang="en-US" dirty="0"/>
              <a:t> the stories are and </a:t>
            </a:r>
            <a:r>
              <a:rPr lang="en-US" b="1" dirty="0"/>
              <a:t>how large </a:t>
            </a:r>
            <a:r>
              <a:rPr lang="en-US" dirty="0"/>
              <a:t>the stories </a:t>
            </a:r>
            <a:r>
              <a:rPr lang="en-US" dirty="0" smtClean="0"/>
              <a:t>are </a:t>
            </a:r>
            <a:r>
              <a:rPr lang="en-US" b="1" u="sng" dirty="0" smtClean="0"/>
              <a:t>in </a:t>
            </a:r>
            <a:r>
              <a:rPr lang="en-US" b="1" u="sng" dirty="0"/>
              <a:t>relation to each other</a:t>
            </a:r>
            <a:r>
              <a:rPr lang="en-US" dirty="0" smtClean="0"/>
              <a:t>.</a:t>
            </a:r>
          </a:p>
          <a:p>
            <a:r>
              <a:rPr lang="en-US" dirty="0" smtClean="0"/>
              <a:t>Allow </a:t>
            </a:r>
            <a:r>
              <a:rPr lang="en-US" dirty="0"/>
              <a:t>the </a:t>
            </a:r>
            <a:r>
              <a:rPr lang="en-US" b="1" dirty="0"/>
              <a:t>product owner </a:t>
            </a:r>
            <a:r>
              <a:rPr lang="en-US" dirty="0"/>
              <a:t>to </a:t>
            </a:r>
            <a:r>
              <a:rPr lang="en-US" b="1" dirty="0"/>
              <a:t>present story ideas </a:t>
            </a:r>
            <a:r>
              <a:rPr lang="en-US" dirty="0"/>
              <a:t>to </a:t>
            </a:r>
            <a:r>
              <a:rPr lang="en-US" dirty="0" smtClean="0"/>
              <a:t>the </a:t>
            </a:r>
            <a:r>
              <a:rPr lang="en-US" b="1" dirty="0" smtClean="0"/>
              <a:t>team</a:t>
            </a:r>
            <a:r>
              <a:rPr lang="en-US" dirty="0" smtClean="0"/>
              <a:t> </a:t>
            </a:r>
            <a:r>
              <a:rPr lang="en-US" dirty="0"/>
              <a:t>and for the team to learn about the potential challenges or problems in </a:t>
            </a:r>
            <a:r>
              <a:rPr lang="en-US" dirty="0" smtClean="0"/>
              <a:t>the stories</a:t>
            </a:r>
            <a:r>
              <a:rPr lang="en-US" dirty="0"/>
              <a:t>. </a:t>
            </a:r>
            <a:endParaRPr lang="en-US" dirty="0" smtClean="0"/>
          </a:p>
          <a:p>
            <a:r>
              <a:rPr lang="en-US" dirty="0" smtClean="0"/>
              <a:t>If </a:t>
            </a:r>
            <a:r>
              <a:rPr lang="en-US" dirty="0"/>
              <a:t>the </a:t>
            </a:r>
            <a:r>
              <a:rPr lang="en-US" b="1" u="sng" dirty="0"/>
              <a:t>product owner </a:t>
            </a:r>
            <a:r>
              <a:rPr lang="en-US" u="sng" dirty="0"/>
              <a:t>is </a:t>
            </a:r>
            <a:r>
              <a:rPr lang="en-US" b="1" u="sng" dirty="0"/>
              <a:t>unsure</a:t>
            </a:r>
            <a:r>
              <a:rPr lang="en-US" u="sng" dirty="0"/>
              <a:t> </a:t>
            </a:r>
            <a:r>
              <a:rPr lang="en-US" dirty="0"/>
              <a:t>of the </a:t>
            </a:r>
            <a:r>
              <a:rPr lang="en-US" b="1" dirty="0"/>
              <a:t>dependencies</a:t>
            </a:r>
            <a:r>
              <a:rPr lang="en-US" dirty="0"/>
              <a:t>, the product </a:t>
            </a:r>
            <a:r>
              <a:rPr lang="en-US" dirty="0" smtClean="0"/>
              <a:t>owner can </a:t>
            </a:r>
            <a:r>
              <a:rPr lang="en-US" dirty="0"/>
              <a:t>request the </a:t>
            </a:r>
            <a:r>
              <a:rPr lang="en-US" b="1" dirty="0"/>
              <a:t>team</a:t>
            </a:r>
            <a:r>
              <a:rPr lang="en-US" dirty="0"/>
              <a:t> to </a:t>
            </a:r>
            <a:r>
              <a:rPr lang="en-US" b="1" u="sng" dirty="0"/>
              <a:t>spike</a:t>
            </a:r>
            <a:r>
              <a:rPr lang="en-US" dirty="0"/>
              <a:t> the feature in order to understand the risks.</a:t>
            </a:r>
            <a:endParaRPr lang="en-US" dirty="0" smtClean="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66</a:t>
            </a:fld>
            <a:endParaRPr lang="en-US">
              <a:solidFill>
                <a:prstClr val="black">
                  <a:tint val="75000"/>
                </a:prstClr>
              </a:solidFill>
            </a:endParaRPr>
          </a:p>
        </p:txBody>
      </p:sp>
    </p:spTree>
    <p:extLst>
      <p:ext uri="{BB962C8B-B14F-4D97-AF65-F5344CB8AC3E}">
        <p14:creationId xmlns:p14="http://schemas.microsoft.com/office/powerpoint/2010/main" val="334101891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long the refinement should be</a:t>
            </a:r>
          </a:p>
        </p:txBody>
      </p:sp>
      <p:sp>
        <p:nvSpPr>
          <p:cNvPr id="3" name="Content Placeholder 2"/>
          <p:cNvSpPr>
            <a:spLocks noGrp="1"/>
          </p:cNvSpPr>
          <p:nvPr>
            <p:ph idx="1"/>
          </p:nvPr>
        </p:nvSpPr>
        <p:spPr/>
        <p:txBody>
          <a:bodyPr/>
          <a:lstStyle/>
          <a:p>
            <a:r>
              <a:rPr lang="en-US" dirty="0"/>
              <a:t>Many </a:t>
            </a:r>
            <a:r>
              <a:rPr lang="en-US" b="1" dirty="0"/>
              <a:t>iteration-based agile </a:t>
            </a:r>
            <a:r>
              <a:rPr lang="en-US" dirty="0"/>
              <a:t>teams use a </a:t>
            </a:r>
            <a:r>
              <a:rPr lang="en-US" b="1" dirty="0"/>
              <a:t>time-boxed</a:t>
            </a:r>
            <a:r>
              <a:rPr lang="en-US" dirty="0"/>
              <a:t> 1-hour discussion midway through a 2-week iteration</a:t>
            </a:r>
            <a:r>
              <a:rPr lang="en-US" dirty="0" smtClean="0"/>
              <a:t>.</a:t>
            </a:r>
          </a:p>
          <a:p>
            <a:r>
              <a:rPr lang="en-US" b="1" dirty="0" smtClean="0"/>
              <a:t>Just-in-time</a:t>
            </a:r>
            <a:r>
              <a:rPr lang="en-US" dirty="0" smtClean="0"/>
              <a:t> </a:t>
            </a:r>
            <a:r>
              <a:rPr lang="en-US" dirty="0"/>
              <a:t>refinement for </a:t>
            </a:r>
            <a:r>
              <a:rPr lang="en-US" b="1" u="sng" dirty="0"/>
              <a:t>flow-based agile</a:t>
            </a:r>
            <a:r>
              <a:rPr lang="en-US" dirty="0"/>
              <a:t>. The team takes the </a:t>
            </a:r>
            <a:r>
              <a:rPr lang="en-US" dirty="0" smtClean="0"/>
              <a:t>next card </a:t>
            </a:r>
            <a:r>
              <a:rPr lang="en-US" dirty="0"/>
              <a:t>off the to-do column and discusses </a:t>
            </a:r>
            <a:r>
              <a:rPr lang="en-US"/>
              <a:t>it</a:t>
            </a:r>
            <a:r>
              <a:rPr lang="en-US" smtClean="0"/>
              <a:t>.</a:t>
            </a:r>
            <a:endParaRPr lang="en-US" dirty="0" smtClean="0"/>
          </a:p>
          <a:p>
            <a:r>
              <a:rPr lang="en-US" b="1" dirty="0" smtClean="0"/>
              <a:t>Multiple refinement </a:t>
            </a:r>
            <a:r>
              <a:rPr lang="en-US" b="1" dirty="0"/>
              <a:t>discussions </a:t>
            </a:r>
            <a:r>
              <a:rPr lang="en-US" dirty="0"/>
              <a:t>for </a:t>
            </a:r>
            <a:r>
              <a:rPr lang="en-US" b="1" dirty="0"/>
              <a:t>iteration-based agile teams</a:t>
            </a:r>
            <a:r>
              <a:rPr lang="en-US" dirty="0" smtClean="0"/>
              <a:t>. Teams </a:t>
            </a:r>
            <a:r>
              <a:rPr lang="en-US" dirty="0"/>
              <a:t>can use this when they are </a:t>
            </a:r>
            <a:r>
              <a:rPr lang="en-US" b="1" dirty="0"/>
              <a:t>new to the product</a:t>
            </a:r>
            <a:r>
              <a:rPr lang="en-US" dirty="0"/>
              <a:t>, the </a:t>
            </a:r>
            <a:r>
              <a:rPr lang="en-US" b="1" dirty="0" smtClean="0"/>
              <a:t>product area</a:t>
            </a:r>
            <a:r>
              <a:rPr lang="en-US" dirty="0"/>
              <a:t>, or the </a:t>
            </a:r>
            <a:r>
              <a:rPr lang="en-US" b="1" dirty="0"/>
              <a:t>problem domain</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67</a:t>
            </a:fld>
            <a:endParaRPr lang="en-US">
              <a:solidFill>
                <a:prstClr val="black">
                  <a:tint val="75000"/>
                </a:prstClr>
              </a:solidFill>
            </a:endParaRPr>
          </a:p>
        </p:txBody>
      </p:sp>
    </p:spTree>
    <p:extLst>
      <p:ext uri="{BB962C8B-B14F-4D97-AF65-F5344CB8AC3E}">
        <p14:creationId xmlns:p14="http://schemas.microsoft.com/office/powerpoint/2010/main" val="2301198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68</a:t>
            </a:fld>
            <a:endParaRPr lang="en-US">
              <a:solidFill>
                <a:prstClr val="black">
                  <a:tint val="75000"/>
                </a:prstClr>
              </a:solidFill>
            </a:endParaRPr>
          </a:p>
        </p:txBody>
      </p:sp>
    </p:spTree>
    <p:extLst>
      <p:ext uri="{BB962C8B-B14F-4D97-AF65-F5344CB8AC3E}">
        <p14:creationId xmlns:p14="http://schemas.microsoft.com/office/powerpoint/2010/main" val="37372284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iteration-based </a:t>
            </a:r>
            <a:r>
              <a:rPr lang="en-US" dirty="0" smtClean="0"/>
              <a:t>agile daily stand-up questions</a:t>
            </a:r>
            <a:endParaRPr lang="en-US" dirty="0"/>
          </a:p>
        </p:txBody>
      </p:sp>
      <p:sp>
        <p:nvSpPr>
          <p:cNvPr id="3" name="Content Placeholder 2"/>
          <p:cNvSpPr>
            <a:spLocks noGrp="1"/>
          </p:cNvSpPr>
          <p:nvPr>
            <p:ph idx="1"/>
          </p:nvPr>
        </p:nvSpPr>
        <p:spPr/>
        <p:txBody>
          <a:bodyPr/>
          <a:lstStyle/>
          <a:p>
            <a:r>
              <a:rPr lang="en-US" dirty="0"/>
              <a:t>What did I complete since the last standup?</a:t>
            </a:r>
          </a:p>
          <a:p>
            <a:r>
              <a:rPr lang="en-US" dirty="0"/>
              <a:t>What am I planning to complete between now and the next standup?</a:t>
            </a:r>
          </a:p>
          <a:p>
            <a:r>
              <a:rPr lang="en-US" dirty="0"/>
              <a:t>What are my impediments (or risks or problems)?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69</a:t>
            </a:fld>
            <a:endParaRPr lang="en-US">
              <a:solidFill>
                <a:prstClr val="black">
                  <a:tint val="75000"/>
                </a:prstClr>
              </a:solidFill>
            </a:endParaRPr>
          </a:p>
        </p:txBody>
      </p:sp>
    </p:spTree>
    <p:extLst>
      <p:ext uri="{BB962C8B-B14F-4D97-AF65-F5344CB8AC3E}">
        <p14:creationId xmlns:p14="http://schemas.microsoft.com/office/powerpoint/2010/main" val="228001862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What do we need to do to advance this piece of work?</a:t>
            </a:r>
          </a:p>
          <a:p>
            <a:r>
              <a:rPr lang="en-US" dirty="0"/>
              <a:t>Is anyone working on anything that is not on the board?</a:t>
            </a:r>
          </a:p>
          <a:p>
            <a:r>
              <a:rPr lang="en-US" dirty="0"/>
              <a:t>What do we need to finish as a team?</a:t>
            </a:r>
          </a:p>
          <a:p>
            <a:r>
              <a:rPr lang="en-US" dirty="0"/>
              <a:t>Are there any bottlenecks or blockers to the flow of work?</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70</a:t>
            </a:fld>
            <a:endParaRPr lang="en-US">
              <a:solidFill>
                <a:prstClr val="black">
                  <a:tint val="75000"/>
                </a:prstClr>
              </a:solidFill>
            </a:endParaRPr>
          </a:p>
        </p:txBody>
      </p:sp>
      <p:sp>
        <p:nvSpPr>
          <p:cNvPr id="7" name="Title 1"/>
          <p:cNvSpPr>
            <a:spLocks noGrp="1"/>
          </p:cNvSpPr>
          <p:nvPr>
            <p:ph type="title"/>
          </p:nvPr>
        </p:nvSpPr>
        <p:spPr>
          <a:xfrm>
            <a:off x="838200" y="365125"/>
            <a:ext cx="10515600" cy="1325563"/>
          </a:xfrm>
        </p:spPr>
        <p:txBody>
          <a:bodyPr/>
          <a:lstStyle/>
          <a:p>
            <a:r>
              <a:rPr lang="en-US" dirty="0" smtClean="0"/>
              <a:t>flow-based agile daily stand-up questions</a:t>
            </a:r>
            <a:endParaRPr lang="en-US" dirty="0"/>
          </a:p>
        </p:txBody>
      </p:sp>
    </p:spTree>
    <p:extLst>
      <p:ext uri="{BB962C8B-B14F-4D97-AF65-F5344CB8AC3E}">
        <p14:creationId xmlns:p14="http://schemas.microsoft.com/office/powerpoint/2010/main" val="101940079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Standup </a:t>
            </a:r>
            <a:r>
              <a:rPr lang="en-US" dirty="0" err="1" smtClean="0"/>
              <a:t>antipatterns</a:t>
            </a:r>
            <a:endParaRPr lang="en-US" dirty="0"/>
          </a:p>
        </p:txBody>
      </p:sp>
      <p:sp>
        <p:nvSpPr>
          <p:cNvPr id="3" name="Content Placeholder 2"/>
          <p:cNvSpPr>
            <a:spLocks noGrp="1"/>
          </p:cNvSpPr>
          <p:nvPr>
            <p:ph idx="1"/>
          </p:nvPr>
        </p:nvSpPr>
        <p:spPr/>
        <p:txBody>
          <a:bodyPr>
            <a:normAutofit/>
          </a:bodyPr>
          <a:lstStyle/>
          <a:p>
            <a:r>
              <a:rPr lang="en-US" dirty="0" smtClean="0"/>
              <a:t>Standups become status meetings</a:t>
            </a:r>
            <a:r>
              <a:rPr lang="en-US" dirty="0"/>
              <a:t>. Teams who have traditionally worked in a predictive </a:t>
            </a:r>
            <a:r>
              <a:rPr lang="en-US" dirty="0" smtClean="0"/>
              <a:t>environment may </a:t>
            </a:r>
            <a:r>
              <a:rPr lang="en-US" dirty="0"/>
              <a:t>tend to fall into this </a:t>
            </a:r>
            <a:r>
              <a:rPr lang="en-US" dirty="0" err="1"/>
              <a:t>antipattern</a:t>
            </a:r>
            <a:r>
              <a:rPr lang="en-US" dirty="0"/>
              <a:t> since they are used to providing a status.</a:t>
            </a:r>
          </a:p>
          <a:p>
            <a:r>
              <a:rPr lang="en-US" dirty="0" smtClean="0"/>
              <a:t>The </a:t>
            </a:r>
            <a:r>
              <a:rPr lang="en-US" dirty="0"/>
              <a:t>team begins to </a:t>
            </a:r>
            <a:r>
              <a:rPr lang="en-US" dirty="0" smtClean="0"/>
              <a:t>solve problems </a:t>
            </a:r>
            <a:r>
              <a:rPr lang="en-US" dirty="0"/>
              <a:t>as they become apparent. Standups are for realizing there are </a:t>
            </a:r>
            <a:r>
              <a:rPr lang="en-US" dirty="0" smtClean="0"/>
              <a:t>problems —</a:t>
            </a:r>
            <a:r>
              <a:rPr lang="en-US" dirty="0"/>
              <a:t>not for solving them. Add the issues to a parking lot, and then create </a:t>
            </a:r>
            <a:r>
              <a:rPr lang="en-US" dirty="0" smtClean="0"/>
              <a:t>another meeting</a:t>
            </a:r>
            <a:r>
              <a:rPr lang="en-US" dirty="0"/>
              <a:t>, which might be right after the standup, and solve problems there.</a:t>
            </a:r>
          </a:p>
          <a:p>
            <a:r>
              <a:rPr lang="en-US" dirty="0" smtClean="0"/>
              <a:t>Standups </a:t>
            </a:r>
            <a:r>
              <a:rPr lang="en-US" dirty="0"/>
              <a:t>can be very useful</a:t>
            </a:r>
            <a:r>
              <a:rPr lang="en-US" dirty="0" smtClean="0"/>
              <a:t>, provided </a:t>
            </a:r>
            <a:r>
              <a:rPr lang="en-US" dirty="0"/>
              <a:t>the nature of the team's work requires intense collaboration. </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71</a:t>
            </a:fld>
            <a:endParaRPr lang="en-US">
              <a:solidFill>
                <a:prstClr val="black">
                  <a:tint val="75000"/>
                </a:prstClr>
              </a:solidFill>
            </a:endParaRPr>
          </a:p>
        </p:txBody>
      </p:sp>
    </p:spTree>
    <p:extLst>
      <p:ext uri="{BB962C8B-B14F-4D97-AF65-F5344CB8AC3E}">
        <p14:creationId xmlns:p14="http://schemas.microsoft.com/office/powerpoint/2010/main" val="68400489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72</a:t>
            </a:fld>
            <a:endParaRPr lang="en-US">
              <a:solidFill>
                <a:prstClr val="black">
                  <a:tint val="75000"/>
                </a:prstClr>
              </a:solidFill>
            </a:endParaRPr>
          </a:p>
        </p:txBody>
      </p:sp>
    </p:spTree>
    <p:extLst>
      <p:ext uri="{BB962C8B-B14F-4D97-AF65-F5344CB8AC3E}">
        <p14:creationId xmlns:p14="http://schemas.microsoft.com/office/powerpoint/2010/main" val="173183236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gUIDELINES</a:t>
            </a:r>
            <a:endParaRPr lang="en-US" dirty="0"/>
          </a:p>
        </p:txBody>
      </p:sp>
      <p:sp>
        <p:nvSpPr>
          <p:cNvPr id="3" name="Content Placeholder 2"/>
          <p:cNvSpPr>
            <a:spLocks noGrp="1"/>
          </p:cNvSpPr>
          <p:nvPr>
            <p:ph idx="1"/>
          </p:nvPr>
        </p:nvSpPr>
        <p:spPr/>
        <p:txBody>
          <a:bodyPr/>
          <a:lstStyle/>
          <a:p>
            <a:r>
              <a:rPr lang="en-US" dirty="0"/>
              <a:t>A fundamental part of what makes a project agile is the frequent delivery of </a:t>
            </a:r>
            <a:r>
              <a:rPr lang="en-US" dirty="0" smtClean="0"/>
              <a:t>a working </a:t>
            </a:r>
            <a:r>
              <a:rPr lang="en-US" dirty="0"/>
              <a:t>product.</a:t>
            </a:r>
            <a:endParaRPr lang="en-US" dirty="0" smtClean="0"/>
          </a:p>
          <a:p>
            <a:r>
              <a:rPr lang="en-US" dirty="0" smtClean="0"/>
              <a:t>Teams</a:t>
            </a:r>
            <a:r>
              <a:rPr lang="en-US" dirty="0"/>
              <a:t>, including the product owner, need feedback </a:t>
            </a:r>
            <a:r>
              <a:rPr lang="en-US" dirty="0" smtClean="0"/>
              <a:t>to decide </a:t>
            </a:r>
            <a:r>
              <a:rPr lang="en-US" dirty="0"/>
              <a:t>how early to ask for product </a:t>
            </a:r>
            <a:r>
              <a:rPr lang="en-US" dirty="0" smtClean="0"/>
              <a:t>feedback</a:t>
            </a:r>
          </a:p>
          <a:p>
            <a:r>
              <a:rPr lang="en-US" dirty="0"/>
              <a:t>D</a:t>
            </a:r>
            <a:r>
              <a:rPr lang="en-US" dirty="0" smtClean="0"/>
              <a:t>emonstrate </a:t>
            </a:r>
            <a:r>
              <a:rPr lang="en-US" dirty="0"/>
              <a:t>whatever the team has as a </a:t>
            </a:r>
            <a:r>
              <a:rPr lang="en-US" dirty="0" smtClean="0"/>
              <a:t>working product </a:t>
            </a:r>
            <a:r>
              <a:rPr lang="en-US" dirty="0"/>
              <a:t>at least once every 2 </a:t>
            </a:r>
            <a:r>
              <a:rPr lang="en-US" dirty="0" smtClean="0"/>
              <a:t>weeks</a:t>
            </a:r>
          </a:p>
          <a:p>
            <a:endParaRPr lang="en-US" dirty="0" smtClean="0"/>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73</a:t>
            </a:fld>
            <a:endParaRPr lang="en-US">
              <a:solidFill>
                <a:prstClr val="black">
                  <a:tint val="75000"/>
                </a:prstClr>
              </a:solidFill>
            </a:endParaRPr>
          </a:p>
        </p:txBody>
      </p:sp>
    </p:spTree>
    <p:extLst>
      <p:ext uri="{BB962C8B-B14F-4D97-AF65-F5344CB8AC3E}">
        <p14:creationId xmlns:p14="http://schemas.microsoft.com/office/powerpoint/2010/main" val="90089350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ITERATIONS AND INCREMENTS HELP </a:t>
            </a:r>
            <a:r>
              <a:rPr lang="en-US" dirty="0" smtClean="0"/>
              <a:t>DELIVER WORKING </a:t>
            </a:r>
            <a:r>
              <a:rPr lang="en-US" dirty="0"/>
              <a:t>PRODUCT</a:t>
            </a:r>
          </a:p>
        </p:txBody>
      </p:sp>
      <p:sp>
        <p:nvSpPr>
          <p:cNvPr id="3" name="Content Placeholder 2"/>
          <p:cNvSpPr>
            <a:spLocks noGrp="1"/>
          </p:cNvSpPr>
          <p:nvPr>
            <p:ph idx="1"/>
          </p:nvPr>
        </p:nvSpPr>
        <p:spPr/>
        <p:txBody>
          <a:bodyPr>
            <a:normAutofit fontScale="92500" lnSpcReduction="10000"/>
          </a:bodyPr>
          <a:lstStyle/>
          <a:p>
            <a:r>
              <a:rPr lang="en-US" dirty="0"/>
              <a:t>Iterations help a team create a cadence for delivery and many kinds </a:t>
            </a:r>
            <a:r>
              <a:rPr lang="en-US" dirty="0" smtClean="0"/>
              <a:t>of feedback</a:t>
            </a:r>
            <a:r>
              <a:rPr lang="en-US" dirty="0"/>
              <a:t>. </a:t>
            </a:r>
            <a:endParaRPr lang="en-US" dirty="0" smtClean="0"/>
          </a:p>
          <a:p>
            <a:r>
              <a:rPr lang="en-US" dirty="0" smtClean="0"/>
              <a:t>Teams </a:t>
            </a:r>
            <a:r>
              <a:rPr lang="en-US" dirty="0"/>
              <a:t>produce increments of value for delivery and feedback. </a:t>
            </a:r>
            <a:endParaRPr lang="en-US" dirty="0" smtClean="0"/>
          </a:p>
          <a:p>
            <a:r>
              <a:rPr lang="en-US" dirty="0" smtClean="0"/>
              <a:t>The first </a:t>
            </a:r>
            <a:r>
              <a:rPr lang="en-US" dirty="0"/>
              <a:t>part of this delivery is a demonstration</a:t>
            </a:r>
            <a:r>
              <a:rPr lang="en-US" dirty="0" smtClean="0"/>
              <a:t>.</a:t>
            </a:r>
          </a:p>
          <a:p>
            <a:r>
              <a:rPr lang="en-US" dirty="0" smtClean="0"/>
              <a:t>Teams </a:t>
            </a:r>
            <a:r>
              <a:rPr lang="en-US" dirty="0"/>
              <a:t>receive feedback about </a:t>
            </a:r>
            <a:r>
              <a:rPr lang="en-US" dirty="0" smtClean="0"/>
              <a:t>how the </a:t>
            </a:r>
            <a:r>
              <a:rPr lang="en-US" dirty="0"/>
              <a:t>product looks and operates through a demo. </a:t>
            </a:r>
            <a:endParaRPr lang="en-US" dirty="0" smtClean="0"/>
          </a:p>
          <a:p>
            <a:r>
              <a:rPr lang="en-US" smtClean="0"/>
              <a:t>Team </a:t>
            </a:r>
            <a:r>
              <a:rPr lang="en-US" dirty="0"/>
              <a:t>members retrospect </a:t>
            </a:r>
            <a:r>
              <a:rPr lang="en-US"/>
              <a:t>to </a:t>
            </a:r>
            <a:r>
              <a:rPr lang="en-US" smtClean="0"/>
              <a:t>see how </a:t>
            </a:r>
            <a:r>
              <a:rPr lang="en-US" dirty="0"/>
              <a:t>they can inspect and adapt their process to succeed.</a:t>
            </a:r>
          </a:p>
          <a:p>
            <a:r>
              <a:rPr lang="en-US" dirty="0"/>
              <a:t>Demonstrations or reviews are a necessary part of the agile project flow.</a:t>
            </a:r>
          </a:p>
          <a:p>
            <a:r>
              <a:rPr lang="en-US" dirty="0"/>
              <a:t>Schedule the demonstration as appropriate for the team's delivery cadence.</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74</a:t>
            </a:fld>
            <a:endParaRPr lang="en-US">
              <a:solidFill>
                <a:prstClr val="black">
                  <a:tint val="75000"/>
                </a:prstClr>
              </a:solidFill>
            </a:endParaRPr>
          </a:p>
        </p:txBody>
      </p:sp>
    </p:spTree>
    <p:extLst>
      <p:ext uri="{BB962C8B-B14F-4D97-AF65-F5344CB8AC3E}">
        <p14:creationId xmlns:p14="http://schemas.microsoft.com/office/powerpoint/2010/main" val="200937955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05: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2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75</a:t>
            </a:fld>
            <a:endParaRPr lang="en-US" dirty="0">
              <a:solidFill>
                <a:prstClr val="black">
                  <a:tint val="75000"/>
                </a:prstClr>
              </a:solidFill>
            </a:endParaRPr>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581400" y="4224270"/>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1735636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t>
            </a:r>
            <a:r>
              <a:rPr lang="en-US" b="1" dirty="0" smtClean="0"/>
              <a:t>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76</a:t>
            </a:fld>
            <a:endParaRPr lang="en-US">
              <a:solidFill>
                <a:prstClr val="black">
                  <a:tint val="75000"/>
                </a:prstClr>
              </a:solidFill>
            </a:endParaRPr>
          </a:p>
        </p:txBody>
      </p:sp>
    </p:spTree>
    <p:extLst>
      <p:ext uri="{BB962C8B-B14F-4D97-AF65-F5344CB8AC3E}">
        <p14:creationId xmlns:p14="http://schemas.microsoft.com/office/powerpoint/2010/main" val="318901321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 xmlns:a16="http://schemas.microsoft.com/office/drawing/2014/main" val="3723971941"/>
                    </a:ext>
                  </a:extLst>
                </a:gridCol>
                <a:gridCol w="7871278">
                  <a:extLst>
                    <a:ext uri="{9D8B030D-6E8A-4147-A177-3AD203B41FA5}">
                      <a16:colId xmlns=""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77</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[1/8]</a:t>
            </a:r>
            <a:endParaRPr lang="en-US" dirty="0"/>
          </a:p>
        </p:txBody>
      </p:sp>
    </p:spTree>
    <p:extLst>
      <p:ext uri="{BB962C8B-B14F-4D97-AF65-F5344CB8AC3E}">
        <p14:creationId xmlns:p14="http://schemas.microsoft.com/office/powerpoint/2010/main" val="237371385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 xmlns:a16="http://schemas.microsoft.com/office/drawing/2014/main" val="3723971941"/>
                    </a:ext>
                  </a:extLst>
                </a:gridCol>
                <a:gridCol w="9416955">
                  <a:extLst>
                    <a:ext uri="{9D8B030D-6E8A-4147-A177-3AD203B41FA5}">
                      <a16:colId xmlns=""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78</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a:t>2</a:t>
            </a:r>
            <a:r>
              <a:rPr lang="en-US" b="1" dirty="0" smtClean="0"/>
              <a:t>/8]</a:t>
            </a:r>
            <a:endParaRPr lang="en-US" dirty="0"/>
          </a:p>
        </p:txBody>
      </p:sp>
    </p:spTree>
    <p:extLst>
      <p:ext uri="{BB962C8B-B14F-4D97-AF65-F5344CB8AC3E}">
        <p14:creationId xmlns:p14="http://schemas.microsoft.com/office/powerpoint/2010/main" val="203917201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 xmlns:a16="http://schemas.microsoft.com/office/drawing/2014/main" val="3723971941"/>
                    </a:ext>
                  </a:extLst>
                </a:gridCol>
                <a:gridCol w="8707272">
                  <a:extLst>
                    <a:ext uri="{9D8B030D-6E8A-4147-A177-3AD203B41FA5}">
                      <a16:colId xmlns=""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79</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[3/8]</a:t>
            </a:r>
            <a:endParaRPr lang="en-US" dirty="0"/>
          </a:p>
        </p:txBody>
      </p:sp>
    </p:spTree>
    <p:extLst>
      <p:ext uri="{BB962C8B-B14F-4D97-AF65-F5344CB8AC3E}">
        <p14:creationId xmlns:p14="http://schemas.microsoft.com/office/powerpoint/2010/main" val="359636511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80</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[4/8]</a:t>
            </a:r>
            <a:endParaRPr lang="en-US" dirty="0"/>
          </a:p>
        </p:txBody>
      </p:sp>
      <p:graphicFrame>
        <p:nvGraphicFramePr>
          <p:cNvPr id="7" name="Content Placeholder 6"/>
          <p:cNvGraphicFramePr>
            <a:graphicFrameLocks noGrp="1"/>
          </p:cNvGraphicFramePr>
          <p:nvPr>
            <p:ph idx="1"/>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 xmlns:a16="http://schemas.microsoft.com/office/drawing/2014/main" val="3723971941"/>
                    </a:ext>
                  </a:extLst>
                </a:gridCol>
                <a:gridCol w="8434317">
                  <a:extLst>
                    <a:ext uri="{9D8B030D-6E8A-4147-A177-3AD203B41FA5}">
                      <a16:colId xmlns=""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splitting stories to use smaller stories</a:t>
                      </a:r>
                      <a:endParaRPr lang="en-US" sz="2400" dirty="0"/>
                    </a:p>
                  </a:txBody>
                  <a:tcPr/>
                </a:tc>
                <a:extLst>
                  <a:ext uri="{0D108BD9-81ED-4DB2-BD59-A6C34878D82A}">
                    <a16:rowId xmlns=""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 xmlns:a16="http://schemas.microsoft.com/office/drawing/2014/main" val="3117054535"/>
                  </a:ext>
                </a:extLst>
              </a:tr>
            </a:tbl>
          </a:graphicData>
        </a:graphic>
      </p:graphicFrame>
    </p:spTree>
    <p:extLst>
      <p:ext uri="{BB962C8B-B14F-4D97-AF65-F5344CB8AC3E}">
        <p14:creationId xmlns:p14="http://schemas.microsoft.com/office/powerpoint/2010/main" val="266034959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 xmlns:a16="http://schemas.microsoft.com/office/drawing/2014/main" val="3723971941"/>
                    </a:ext>
                  </a:extLst>
                </a:gridCol>
                <a:gridCol w="8284191">
                  <a:extLst>
                    <a:ext uri="{9D8B030D-6E8A-4147-A177-3AD203B41FA5}">
                      <a16:colId xmlns=""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add release criteria for projects.</a:t>
                      </a:r>
                      <a:endParaRPr lang="en-US" sz="2800" dirty="0"/>
                    </a:p>
                  </a:txBody>
                  <a:tcPr/>
                </a:tc>
                <a:extLst>
                  <a:ext uri="{0D108BD9-81ED-4DB2-BD59-A6C34878D82A}">
                    <a16:rowId xmlns=""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81</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[5/8]</a:t>
            </a:r>
            <a:endParaRPr lang="en-US" dirty="0"/>
          </a:p>
        </p:txBody>
      </p:sp>
    </p:spTree>
    <p:extLst>
      <p:ext uri="{BB962C8B-B14F-4D97-AF65-F5344CB8AC3E}">
        <p14:creationId xmlns:p14="http://schemas.microsoft.com/office/powerpoint/2010/main" val="355903876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 xmlns:a16="http://schemas.microsoft.com/office/drawing/2014/main" val="3723971941"/>
                    </a:ext>
                  </a:extLst>
                </a:gridCol>
                <a:gridCol w="9376012">
                  <a:extLst>
                    <a:ext uri="{9D8B030D-6E8A-4147-A177-3AD203B41FA5}">
                      <a16:colId xmlns=""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82</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[6/8]</a:t>
            </a:r>
            <a:endParaRPr lang="en-US" dirty="0"/>
          </a:p>
        </p:txBody>
      </p:sp>
    </p:spTree>
    <p:extLst>
      <p:ext uri="{BB962C8B-B14F-4D97-AF65-F5344CB8AC3E}">
        <p14:creationId xmlns:p14="http://schemas.microsoft.com/office/powerpoint/2010/main" val="211289193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[7/8]</a:t>
            </a:r>
            <a:endParaRPr lang="en-US" dirty="0"/>
          </a:p>
        </p:txBody>
      </p:sp>
      <p:graphicFrame>
        <p:nvGraphicFramePr>
          <p:cNvPr id="7" name="Content Placeholder 6"/>
          <p:cNvGraphicFramePr>
            <a:graphicFrameLocks noGrp="1"/>
          </p:cNvGraphicFramePr>
          <p:nvPr>
            <p:ph idx="1"/>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 xmlns:a16="http://schemas.microsoft.com/office/drawing/2014/main" val="3723971941"/>
                    </a:ext>
                  </a:extLst>
                </a:gridCol>
                <a:gridCol w="8447902">
                  <a:extLst>
                    <a:ext uri="{9D8B030D-6E8A-4147-A177-3AD203B41FA5}">
                      <a16:colId xmlns=""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83</a:t>
            </a:fld>
            <a:endParaRPr lang="en-US">
              <a:solidFill>
                <a:prstClr val="black">
                  <a:tint val="75000"/>
                </a:prstClr>
              </a:solidFill>
            </a:endParaRPr>
          </a:p>
        </p:txBody>
      </p:sp>
    </p:spTree>
    <p:extLst>
      <p:ext uri="{BB962C8B-B14F-4D97-AF65-F5344CB8AC3E}">
        <p14:creationId xmlns:p14="http://schemas.microsoft.com/office/powerpoint/2010/main" val="210419977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[8/8]</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84</a:t>
            </a:fld>
            <a:endParaRPr lang="en-US">
              <a:solidFill>
                <a:prstClr val="black">
                  <a:tint val="75000"/>
                </a:prstClr>
              </a:solidFill>
            </a:endParaRPr>
          </a:p>
        </p:txBody>
      </p:sp>
      <p:graphicFrame>
        <p:nvGraphicFramePr>
          <p:cNvPr id="7" name="Content Placeholder 6"/>
          <p:cNvGraphicFramePr>
            <a:graphicFrameLocks noGrp="1"/>
          </p:cNvGraphicFramePr>
          <p:nvPr>
            <p:ph idx="1"/>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 xmlns:a16="http://schemas.microsoft.com/office/drawing/2014/main" val="3723971941"/>
                    </a:ext>
                  </a:extLst>
                </a:gridCol>
                <a:gridCol w="7710985">
                  <a:extLst>
                    <a:ext uri="{9D8B030D-6E8A-4147-A177-3AD203B41FA5}">
                      <a16:colId xmlns=""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 xmlns:a16="http://schemas.microsoft.com/office/drawing/2014/main" val="436110566"/>
                  </a:ext>
                </a:extLst>
              </a:tr>
            </a:tbl>
          </a:graphicData>
        </a:graphic>
      </p:graphicFrame>
    </p:spTree>
    <p:extLst>
      <p:ext uri="{BB962C8B-B14F-4D97-AF65-F5344CB8AC3E}">
        <p14:creationId xmlns:p14="http://schemas.microsoft.com/office/powerpoint/2010/main" val="164674056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t>
            </a:r>
            <a:r>
              <a:rPr lang="en-US" b="1" dirty="0" smtClean="0"/>
              <a:t>AGILE PROJECTS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85</a:t>
            </a:fld>
            <a:endParaRPr lang="en-US">
              <a:solidFill>
                <a:prstClr val="black">
                  <a:tint val="75000"/>
                </a:prstClr>
              </a:solidFill>
            </a:endParaRPr>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9892800" y="3674880"/>
              <a:ext cx="174240" cy="55080"/>
            </p14:xfrm>
          </p:contentPart>
        </mc:Choice>
        <mc:Fallback xmlns="">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29040375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a:t>
            </a:r>
            <a:r>
              <a:rPr lang="en-US" dirty="0" smtClean="0"/>
              <a:t>predictive measurements.</a:t>
            </a:r>
          </a:p>
          <a:p>
            <a:r>
              <a:rPr lang="en-US" dirty="0" smtClean="0"/>
              <a:t>Agile </a:t>
            </a:r>
            <a:r>
              <a:rPr lang="en-US" dirty="0"/>
              <a:t>measures what the team delivers, not what the </a:t>
            </a:r>
            <a:r>
              <a:rPr lang="en-US" dirty="0" smtClean="0"/>
              <a:t>team predicts </a:t>
            </a:r>
            <a:r>
              <a:rPr lang="en-US" dirty="0"/>
              <a:t>it will deliver</a:t>
            </a:r>
            <a:r>
              <a:rPr lang="en-US" dirty="0" smtClean="0"/>
              <a:t>.</a:t>
            </a:r>
          </a:p>
          <a:p>
            <a:r>
              <a:rPr lang="en-US" dirty="0"/>
              <a:t>Agile is based on working products of demonstrable value </a:t>
            </a:r>
            <a:r>
              <a:rPr lang="en-US" dirty="0" smtClean="0"/>
              <a:t>to customers </a:t>
            </a:r>
            <a:r>
              <a:rPr lang="en-US" dirty="0"/>
              <a:t>and not managing </a:t>
            </a:r>
            <a:r>
              <a:rPr lang="en-US" dirty="0" smtClean="0"/>
              <a:t>to a baseline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86</a:t>
            </a:fld>
            <a:endParaRPr lang="en-US">
              <a:solidFill>
                <a:prstClr val="black">
                  <a:tint val="75000"/>
                </a:prstClr>
              </a:solidFill>
            </a:endParaRPr>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20200" y="359640"/>
              <a:ext cx="11204280" cy="3861720"/>
            </p14:xfrm>
          </p:contentPart>
        </mc:Choice>
        <mc:Fallback>
          <p:pic>
            <p:nvPicPr>
              <p:cNvPr id="7" name="Ink 6"/>
              <p:cNvPicPr/>
              <p:nvPr/>
            </p:nvPicPr>
            <p:blipFill>
              <a:blip r:embed="rId4"/>
              <a:stretch>
                <a:fillRect/>
              </a:stretch>
            </p:blipFill>
            <p:spPr>
              <a:xfrm>
                <a:off x="517320" y="354960"/>
                <a:ext cx="11210400" cy="3871080"/>
              </a:xfrm>
              <a:prstGeom prst="rect">
                <a:avLst/>
              </a:prstGeom>
            </p:spPr>
          </p:pic>
        </mc:Fallback>
      </mc:AlternateContent>
    </p:spTree>
    <p:extLst>
      <p:ext uri="{BB962C8B-B14F-4D97-AF65-F5344CB8AC3E}">
        <p14:creationId xmlns:p14="http://schemas.microsoft.com/office/powerpoint/2010/main" val="3745450183"/>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duration prediction</a:t>
            </a:r>
            <a:endParaRPr lang="en-US" dirty="0"/>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a:t>
            </a:r>
            <a:r>
              <a:rPr lang="en-US" dirty="0" smtClean="0"/>
              <a:t>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87</a:t>
            </a:fld>
            <a:endParaRPr lang="en-US">
              <a:solidFill>
                <a:prstClr val="black">
                  <a:tint val="75000"/>
                </a:prstClr>
              </a:solidFill>
            </a:endParaRPr>
          </a:p>
        </p:txBody>
      </p:sp>
    </p:spTree>
    <p:extLst>
      <p:ext uri="{BB962C8B-B14F-4D97-AF65-F5344CB8AC3E}">
        <p14:creationId xmlns:p14="http://schemas.microsoft.com/office/powerpoint/2010/main" val="4070887247"/>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88</a:t>
            </a:fld>
            <a:endParaRPr lang="en-US">
              <a:solidFill>
                <a:prstClr val="black">
                  <a:tint val="75000"/>
                </a:prstClr>
              </a:solidFill>
            </a:endParaRPr>
          </a:p>
        </p:txBody>
      </p:sp>
    </p:spTree>
    <p:extLst>
      <p:ext uri="{BB962C8B-B14F-4D97-AF65-F5344CB8AC3E}">
        <p14:creationId xmlns:p14="http://schemas.microsoft.com/office/powerpoint/2010/main" val="281962591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89</a:t>
            </a:fld>
            <a:endParaRPr lang="en-US">
              <a:solidFill>
                <a:prstClr val="black">
                  <a:tint val="75000"/>
                </a:prstClr>
              </a:solidFill>
            </a:endParaRPr>
          </a:p>
        </p:txBody>
      </p:sp>
    </p:spTree>
    <p:extLst>
      <p:ext uri="{BB962C8B-B14F-4D97-AF65-F5344CB8AC3E}">
        <p14:creationId xmlns:p14="http://schemas.microsoft.com/office/powerpoint/2010/main" val="277032397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06: </a:t>
            </a:r>
            <a:r>
              <a:rPr lang="en-US" sz="5400" dirty="0" smtClean="0">
                <a:solidFill>
                  <a:srgbClr val="FF0000"/>
                </a:solidFill>
                <a:latin typeface="+mn-lt"/>
              </a:rPr>
              <a:t>ORGANIZATIONAL CONSIDERATIONS FOR </a:t>
            </a:r>
            <a:r>
              <a:rPr lang="en-US" sz="5400" dirty="0">
                <a:solidFill>
                  <a:srgbClr val="FF0000"/>
                </a:solidFill>
                <a:latin typeface="+mn-lt"/>
              </a:rPr>
              <a:t>PROJECT </a:t>
            </a:r>
            <a:r>
              <a:rPr lang="en-US" sz="5400" dirty="0" smtClean="0">
                <a:solidFill>
                  <a:srgbClr val="FF0000"/>
                </a:solidFill>
                <a:latin typeface="+mn-lt"/>
              </a:rPr>
              <a:t>Agility</a:t>
            </a:r>
            <a:endParaRPr lang="en-US" sz="5400" b="1" dirty="0">
              <a:latin typeface="+mn-lt"/>
            </a:endParaRP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90</a:t>
            </a:fld>
            <a:endParaRPr lang="en-US" dirty="0">
              <a:solidFill>
                <a:prstClr val="black">
                  <a:tint val="75000"/>
                </a:prstClr>
              </a:solidFill>
            </a:endParaRPr>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839575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pPr marL="171450" indent="-171450">
              <a:buFont typeface="Wingdings" panose="05000000000000000000" pitchFamily="2" charset="2"/>
              <a:buChar char="q"/>
            </a:pPr>
            <a:r>
              <a:rPr lang="en-US" dirty="0"/>
              <a:t>Cultures, structures, and policies can influence both the direction and the outcome of any project.</a:t>
            </a:r>
          </a:p>
          <a:p>
            <a:pPr marL="171450" indent="-171450">
              <a:buFont typeface="Wingdings" panose="05000000000000000000" pitchFamily="2" charset="2"/>
              <a:buChar char="q"/>
            </a:pPr>
            <a:r>
              <a:rPr lang="en-US" u="sng" dirty="0"/>
              <a:t>Project leaders are expected to navigate </a:t>
            </a:r>
            <a:r>
              <a:rPr lang="en-US" u="sng" dirty="0" smtClean="0"/>
              <a:t>organizational </a:t>
            </a:r>
            <a:r>
              <a:rPr lang="en-US" u="sng" dirty="0"/>
              <a:t>dynamics </a:t>
            </a:r>
            <a:r>
              <a:rPr lang="en-US" u="sng" dirty="0" smtClean="0"/>
              <a:t>skillfully</a:t>
            </a:r>
          </a:p>
          <a:p>
            <a:pPr marL="171450" indent="-171450">
              <a:buFont typeface="Wingdings" panose="05000000000000000000" pitchFamily="2" charset="2"/>
              <a:buChar char="q"/>
            </a:pPr>
            <a:r>
              <a:rPr lang="en-US" dirty="0" smtClean="0"/>
              <a:t>Leaders </a:t>
            </a:r>
            <a:r>
              <a:rPr lang="en-US" dirty="0"/>
              <a:t>can explore options for change, </a:t>
            </a:r>
            <a:r>
              <a:rPr lang="en-US" dirty="0" smtClean="0"/>
              <a:t>to increase </a:t>
            </a:r>
            <a:r>
              <a:rPr lang="en-US" dirty="0"/>
              <a:t>project </a:t>
            </a:r>
            <a:r>
              <a:rPr lang="en-US" dirty="0" smtClean="0"/>
              <a:t>success</a:t>
            </a:r>
          </a:p>
          <a:p>
            <a:pPr marL="171450" indent="-171450">
              <a:buFont typeface="Wingdings" panose="05000000000000000000" pitchFamily="2" charset="2"/>
              <a:buChar char="q"/>
            </a:pPr>
            <a:r>
              <a:rPr lang="en-US" dirty="0" smtClean="0"/>
              <a:t>Project </a:t>
            </a:r>
            <a:r>
              <a:rPr lang="en-US" dirty="0"/>
              <a:t>agility is more effective and sustained as the organization adjusts </a:t>
            </a:r>
            <a:r>
              <a:rPr lang="en-US" dirty="0" smtClean="0"/>
              <a:t>to support </a:t>
            </a:r>
            <a:r>
              <a:rPr lang="en-US" dirty="0"/>
              <a:t>it</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91</a:t>
            </a:fld>
            <a:endParaRPr lang="en-US">
              <a:solidFill>
                <a:prstClr val="black">
                  <a:tint val="75000"/>
                </a:prstClr>
              </a:solidFill>
            </a:endParaRPr>
          </a:p>
        </p:txBody>
      </p:sp>
    </p:spTree>
    <p:extLst>
      <p:ext uri="{BB962C8B-B14F-4D97-AF65-F5344CB8AC3E}">
        <p14:creationId xmlns:p14="http://schemas.microsoft.com/office/powerpoint/2010/main" val="391023298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a:t>
            </a:r>
            <a:r>
              <a:rPr lang="en-US" b="1" dirty="0" smtClean="0"/>
              <a:t>CHANGE MANAGEMENT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92</a:t>
            </a:fld>
            <a:endParaRPr lang="en-US">
              <a:solidFill>
                <a:prstClr val="black">
                  <a:tint val="75000"/>
                </a:prstClr>
              </a:solidFill>
            </a:endParaRPr>
          </a:p>
        </p:txBody>
      </p:sp>
    </p:spTree>
    <p:extLst>
      <p:ext uri="{BB962C8B-B14F-4D97-AF65-F5344CB8AC3E}">
        <p14:creationId xmlns:p14="http://schemas.microsoft.com/office/powerpoint/2010/main" val="414010168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iNTRODUCTION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Organizational change management covers the skills and techniques </a:t>
            </a:r>
            <a:r>
              <a:rPr lang="en-US" dirty="0" smtClean="0"/>
              <a:t>for influencing </a:t>
            </a:r>
            <a:r>
              <a:rPr lang="en-US" dirty="0"/>
              <a:t>changes that support </a:t>
            </a:r>
            <a:r>
              <a:rPr lang="en-US" dirty="0" smtClean="0"/>
              <a:t>agility</a:t>
            </a:r>
          </a:p>
          <a:p>
            <a:pPr marL="0" indent="0">
              <a:buNone/>
            </a:pP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93</a:t>
            </a:fld>
            <a:endParaRPr lang="en-US">
              <a:solidFill>
                <a:prstClr val="black">
                  <a:tint val="75000"/>
                </a:prstClr>
              </a:solidFill>
            </a:endParaRPr>
          </a:p>
        </p:txBody>
      </p:sp>
    </p:spTree>
    <p:extLst>
      <p:ext uri="{BB962C8B-B14F-4D97-AF65-F5344CB8AC3E}">
        <p14:creationId xmlns:p14="http://schemas.microsoft.com/office/powerpoint/2010/main" val="416872076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DRIVERS FOR CHANGE MANAGEMENT</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q"/>
            </a:pPr>
            <a:r>
              <a:rPr lang="en-US" dirty="0"/>
              <a:t>All projects are about change. However, there are two key factors that </a:t>
            </a:r>
            <a:r>
              <a:rPr lang="en-US" dirty="0" smtClean="0"/>
              <a:t>further motivate </a:t>
            </a:r>
            <a:r>
              <a:rPr lang="en-US" dirty="0"/>
              <a:t>the use of change management practices in an agile context</a:t>
            </a:r>
            <a:r>
              <a:rPr lang="en-US" dirty="0" smtClean="0"/>
              <a:t>:</a:t>
            </a:r>
          </a:p>
          <a:p>
            <a:pPr lvl="1">
              <a:buFont typeface="Wingdings" panose="05000000000000000000" pitchFamily="2" charset="2"/>
              <a:buChar char="q"/>
            </a:pPr>
            <a:r>
              <a:rPr lang="en-US" b="1" dirty="0"/>
              <a:t>Changes associated with accelerated delivery. </a:t>
            </a:r>
            <a:endParaRPr lang="en-US" b="1" dirty="0" smtClean="0"/>
          </a:p>
          <a:p>
            <a:pPr lvl="2">
              <a:buFont typeface="Wingdings" panose="05000000000000000000" pitchFamily="2" charset="2"/>
              <a:buChar char="q"/>
            </a:pPr>
            <a:r>
              <a:rPr lang="en-US" dirty="0" smtClean="0"/>
              <a:t>Agile approaches emphasize </a:t>
            </a:r>
            <a:r>
              <a:rPr lang="en-US" dirty="0"/>
              <a:t>delivering project outputs early and often. </a:t>
            </a:r>
            <a:endParaRPr lang="en-US" dirty="0" smtClean="0"/>
          </a:p>
          <a:p>
            <a:pPr lvl="2">
              <a:buFont typeface="Wingdings" panose="05000000000000000000" pitchFamily="2" charset="2"/>
              <a:buChar char="q"/>
            </a:pPr>
            <a:r>
              <a:rPr lang="en-US" dirty="0" smtClean="0"/>
              <a:t>However</a:t>
            </a:r>
            <a:r>
              <a:rPr lang="en-US" dirty="0"/>
              <a:t>, </a:t>
            </a:r>
            <a:r>
              <a:rPr lang="en-US" dirty="0" smtClean="0"/>
              <a:t>the receiving </a:t>
            </a:r>
            <a:r>
              <a:rPr lang="en-US" dirty="0"/>
              <a:t>organization may not be fully prepared to incorporate </a:t>
            </a:r>
            <a:r>
              <a:rPr lang="en-US" dirty="0" smtClean="0"/>
              <a:t>those outputs </a:t>
            </a:r>
            <a:r>
              <a:rPr lang="en-US" dirty="0"/>
              <a:t>at an increased pace. </a:t>
            </a:r>
            <a:endParaRPr lang="en-US" dirty="0" smtClean="0"/>
          </a:p>
          <a:p>
            <a:pPr lvl="2">
              <a:buFont typeface="Wingdings" panose="05000000000000000000" pitchFamily="2" charset="2"/>
              <a:buChar char="q"/>
            </a:pPr>
            <a:r>
              <a:rPr lang="en-US" dirty="0" smtClean="0"/>
              <a:t>Customer </a:t>
            </a:r>
            <a:r>
              <a:rPr lang="en-US" dirty="0"/>
              <a:t>acceptance of and alignment </a:t>
            </a:r>
            <a:r>
              <a:rPr lang="en-US" dirty="0" smtClean="0"/>
              <a:t>with project </a:t>
            </a:r>
            <a:r>
              <a:rPr lang="en-US" dirty="0"/>
              <a:t>outputs becomes even more prevalent in an agile environment.</a:t>
            </a:r>
          </a:p>
          <a:p>
            <a:pPr lvl="1">
              <a:buFont typeface="Wingdings" panose="05000000000000000000" pitchFamily="2" charset="2"/>
              <a:buChar char="q"/>
            </a:pPr>
            <a:r>
              <a:rPr lang="en-US" b="1" dirty="0"/>
              <a:t>Changes associated with agile approaches. </a:t>
            </a:r>
            <a:endParaRPr lang="en-US" b="1" dirty="0" smtClean="0"/>
          </a:p>
          <a:p>
            <a:pPr lvl="2">
              <a:buFont typeface="Wingdings" panose="05000000000000000000" pitchFamily="2" charset="2"/>
              <a:buChar char="q"/>
            </a:pPr>
            <a:r>
              <a:rPr lang="en-US" dirty="0" smtClean="0"/>
              <a:t>Higher </a:t>
            </a:r>
            <a:r>
              <a:rPr lang="en-US" dirty="0"/>
              <a:t>degrees of collaboration may require more </a:t>
            </a:r>
            <a:r>
              <a:rPr lang="en-US" dirty="0" smtClean="0"/>
              <a:t>frequent handoffs </a:t>
            </a:r>
            <a:r>
              <a:rPr lang="en-US" dirty="0"/>
              <a:t>between teams, departments, or vendors. </a:t>
            </a:r>
            <a:endParaRPr lang="en-US" dirty="0" smtClean="0"/>
          </a:p>
          <a:p>
            <a:pPr lvl="2">
              <a:buFont typeface="Wingdings" panose="05000000000000000000" pitchFamily="2" charset="2"/>
              <a:buChar char="q"/>
            </a:pPr>
            <a:r>
              <a:rPr lang="en-US" dirty="0" smtClean="0"/>
              <a:t>Decomposing work into </a:t>
            </a:r>
            <a:r>
              <a:rPr lang="en-US" dirty="0"/>
              <a:t>iterative prototypes involves rework that could be </a:t>
            </a:r>
            <a:r>
              <a:rPr lang="en-US" dirty="0" smtClean="0"/>
              <a:t>viewed negatively.</a:t>
            </a:r>
          </a:p>
          <a:p>
            <a:pPr lvl="2">
              <a:buFont typeface="Wingdings" panose="05000000000000000000" pitchFamily="2" charset="2"/>
              <a:buChar char="q"/>
            </a:pPr>
            <a:r>
              <a:rPr lang="en-US" dirty="0" smtClean="0"/>
              <a:t> </a:t>
            </a:r>
            <a:r>
              <a:rPr lang="en-US" dirty="0"/>
              <a:t>Leaders should consider change management </a:t>
            </a:r>
            <a:r>
              <a:rPr lang="en-US" dirty="0" smtClean="0"/>
              <a:t>techniques to </a:t>
            </a:r>
            <a:r>
              <a:rPr lang="en-US" dirty="0"/>
              <a:t>address the hurdles of transitioning to the use of agile approaches.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94</a:t>
            </a:fld>
            <a:endParaRPr lang="en-US">
              <a:solidFill>
                <a:prstClr val="black">
                  <a:tint val="75000"/>
                </a:prstClr>
              </a:solidFill>
            </a:endParaRPr>
          </a:p>
        </p:txBody>
      </p:sp>
    </p:spTree>
    <p:extLst>
      <p:ext uri="{BB962C8B-B14F-4D97-AF65-F5344CB8AC3E}">
        <p14:creationId xmlns:p14="http://schemas.microsoft.com/office/powerpoint/2010/main" val="259051948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READINESS FOR CHANGE</a:t>
            </a:r>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95</a:t>
            </a:fld>
            <a:endParaRPr lang="en-US">
              <a:solidFill>
                <a:prstClr val="black">
                  <a:tint val="75000"/>
                </a:prstClr>
              </a:solidFill>
            </a:endParaRPr>
          </a:p>
        </p:txBody>
      </p:sp>
    </p:spTree>
    <p:extLst>
      <p:ext uri="{BB962C8B-B14F-4D97-AF65-F5344CB8AC3E}">
        <p14:creationId xmlns:p14="http://schemas.microsoft.com/office/powerpoint/2010/main" val="233845668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organizational change-friendly </a:t>
            </a:r>
            <a:r>
              <a:rPr lang="en-US" dirty="0" smtClean="0"/>
              <a:t>characteristics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Executive management's willingness to change;</a:t>
            </a:r>
          </a:p>
          <a:p>
            <a:pPr>
              <a:buFont typeface="Wingdings" panose="05000000000000000000" pitchFamily="2" charset="2"/>
              <a:buChar char="q"/>
            </a:pPr>
            <a:r>
              <a:rPr lang="en-US" dirty="0"/>
              <a:t>Organization's willingness to shift the way it views, reviews, </a:t>
            </a:r>
            <a:r>
              <a:rPr lang="en-US" dirty="0" smtClean="0"/>
              <a:t>and assesses </a:t>
            </a:r>
            <a:r>
              <a:rPr lang="en-US" dirty="0"/>
              <a:t>employees;</a:t>
            </a:r>
          </a:p>
          <a:p>
            <a:pPr>
              <a:buFont typeface="Wingdings" panose="05000000000000000000" pitchFamily="2" charset="2"/>
              <a:buChar char="q"/>
            </a:pPr>
            <a:r>
              <a:rPr lang="en-US" dirty="0"/>
              <a:t>Centralization or decentralization of project, program, and </a:t>
            </a:r>
            <a:r>
              <a:rPr lang="en-US" dirty="0" smtClean="0"/>
              <a:t>portfolio management </a:t>
            </a:r>
            <a:r>
              <a:rPr lang="en-US" dirty="0"/>
              <a:t>functions;</a:t>
            </a:r>
          </a:p>
          <a:p>
            <a:pPr>
              <a:buFont typeface="Wingdings" panose="05000000000000000000" pitchFamily="2" charset="2"/>
              <a:buChar char="q"/>
            </a:pPr>
            <a:r>
              <a:rPr lang="en-US" dirty="0"/>
              <a:t>Focus on short-term budgeting and metrics versus long-term goals;</a:t>
            </a:r>
          </a:p>
          <a:p>
            <a:pPr>
              <a:buFont typeface="Wingdings" panose="05000000000000000000" pitchFamily="2" charset="2"/>
              <a:buChar char="q"/>
            </a:pPr>
            <a:r>
              <a:rPr lang="en-US" dirty="0" smtClean="0"/>
              <a:t>Talent </a:t>
            </a:r>
            <a:r>
              <a:rPr lang="en-US" dirty="0"/>
              <a:t>management maturity and capabilities.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96</a:t>
            </a:fld>
            <a:endParaRPr lang="en-US">
              <a:solidFill>
                <a:prstClr val="black">
                  <a:tint val="75000"/>
                </a:prstClr>
              </a:solidFill>
            </a:endParaRPr>
          </a:p>
        </p:txBody>
      </p:sp>
    </p:spTree>
    <p:extLst>
      <p:ext uri="{BB962C8B-B14F-4D97-AF65-F5344CB8AC3E}">
        <p14:creationId xmlns:p14="http://schemas.microsoft.com/office/powerpoint/2010/main" val="133679501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Organizational roadblock to change</a:t>
            </a:r>
            <a:endParaRPr lang="en-US" dirty="0"/>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Work is decomposed into departmental silos, creating </a:t>
            </a:r>
            <a:r>
              <a:rPr lang="en-US" dirty="0" smtClean="0"/>
              <a:t>dependencies that </a:t>
            </a:r>
            <a:r>
              <a:rPr lang="en-US" dirty="0"/>
              <a:t>prevent accelerated delivery instead of building </a:t>
            </a:r>
            <a:r>
              <a:rPr lang="en-US" dirty="0" smtClean="0"/>
              <a:t>cross-functional teams </a:t>
            </a:r>
            <a:r>
              <a:rPr lang="en-US" dirty="0"/>
              <a:t>with guidance from centers of competencies.</a:t>
            </a:r>
          </a:p>
          <a:p>
            <a:pPr>
              <a:buFont typeface="Wingdings" panose="05000000000000000000" pitchFamily="2" charset="2"/>
              <a:buChar char="q"/>
            </a:pPr>
            <a:r>
              <a:rPr lang="en-US" dirty="0"/>
              <a:t>Procurement strategies are based on short-term pricing strategies</a:t>
            </a:r>
            <a:r>
              <a:rPr lang="en-US" dirty="0" smtClean="0"/>
              <a:t>, rather </a:t>
            </a:r>
            <a:r>
              <a:rPr lang="en-US" dirty="0"/>
              <a:t>than long-term competencies.</a:t>
            </a:r>
          </a:p>
          <a:p>
            <a:pPr>
              <a:buFont typeface="Wingdings" panose="05000000000000000000" pitchFamily="2" charset="2"/>
              <a:buChar char="q"/>
            </a:pPr>
            <a:r>
              <a:rPr lang="en-US" dirty="0"/>
              <a:t>Leaders are rewarded for local efficiencies rather than end-to-end </a:t>
            </a:r>
            <a:r>
              <a:rPr lang="en-US" dirty="0" smtClean="0"/>
              <a:t>flow of </a:t>
            </a:r>
            <a:r>
              <a:rPr lang="en-US" dirty="0"/>
              <a:t>project delivery or optimizing the whole (in regard to </a:t>
            </a:r>
            <a:r>
              <a:rPr lang="en-US" dirty="0" smtClean="0"/>
              <a:t>the organization</a:t>
            </a:r>
            <a:r>
              <a:rPr lang="en-US" dirty="0"/>
              <a:t>).</a:t>
            </a:r>
          </a:p>
          <a:p>
            <a:pPr>
              <a:buFont typeface="Wingdings" panose="05000000000000000000" pitchFamily="2" charset="2"/>
              <a:buChar char="q"/>
            </a:pPr>
            <a:r>
              <a:rPr lang="en-US" dirty="0"/>
              <a:t>Employees are specialized contributors with limited tools </a:t>
            </a:r>
            <a:r>
              <a:rPr lang="en-US" dirty="0" smtClean="0"/>
              <a:t>or incentives </a:t>
            </a:r>
            <a:r>
              <a:rPr lang="en-US" dirty="0"/>
              <a:t>to diversify their skills instead of building </a:t>
            </a:r>
            <a:r>
              <a:rPr lang="en-US" dirty="0" smtClean="0"/>
              <a:t>T-shaped specialists</a:t>
            </a:r>
            <a:r>
              <a:rPr lang="en-US" dirty="0"/>
              <a:t>.</a:t>
            </a:r>
          </a:p>
          <a:p>
            <a:pPr>
              <a:buFont typeface="Wingdings" panose="05000000000000000000" pitchFamily="2" charset="2"/>
              <a:buChar char="q"/>
            </a:pPr>
            <a:r>
              <a:rPr lang="en-US" dirty="0"/>
              <a:t>Decentralized portfolios pull employees simultaneously onto </a:t>
            </a:r>
            <a:r>
              <a:rPr lang="en-US" dirty="0" smtClean="0"/>
              <a:t>too many </a:t>
            </a:r>
            <a:r>
              <a:rPr lang="en-US" dirty="0"/>
              <a:t>projects at once instead of keeping them focused on one </a:t>
            </a:r>
            <a:r>
              <a:rPr lang="en-US" dirty="0" smtClean="0"/>
              <a:t>project at </a:t>
            </a:r>
            <a:r>
              <a:rPr lang="en-US" dirty="0"/>
              <a:t>a time.</a:t>
            </a:r>
          </a:p>
        </p:txBody>
      </p:sp>
      <p:sp>
        <p:nvSpPr>
          <p:cNvPr id="4" name="Date Placeholder 3"/>
          <p:cNvSpPr>
            <a:spLocks noGrp="1"/>
          </p:cNvSpPr>
          <p:nvPr>
            <p:ph type="dt" sz="half" idx="10"/>
          </p:nvPr>
        </p:nvSpPr>
        <p:spPr/>
        <p:txBody>
          <a:bodyPr/>
          <a:lstStyle/>
          <a:p>
            <a:r>
              <a:rPr lang="en-US" dirty="0"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dirty="0" smtClean="0">
                <a:solidFill>
                  <a:srgbClr val="5B9BD5">
                    <a:lumMod val="50000"/>
                  </a:srgbClr>
                </a:solidFill>
              </a:rPr>
              <a:t>Eng. Dr. </a:t>
            </a:r>
            <a:r>
              <a:rPr lang="en-US" dirty="0" err="1" smtClean="0">
                <a:solidFill>
                  <a:srgbClr val="5B9BD5">
                    <a:lumMod val="50000"/>
                  </a:srgbClr>
                </a:solidFill>
              </a:rPr>
              <a:t>Akram</a:t>
            </a:r>
            <a:r>
              <a:rPr lang="en-US" dirty="0" smtClean="0">
                <a:solidFill>
                  <a:srgbClr val="5B9BD5">
                    <a:lumMod val="50000"/>
                  </a:srgbClr>
                </a:solidFill>
              </a:rPr>
              <a:t>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97</a:t>
            </a:fld>
            <a:endParaRPr lang="en-US">
              <a:solidFill>
                <a:prstClr val="black">
                  <a:tint val="75000"/>
                </a:prstClr>
              </a:solidFill>
            </a:endParaRPr>
          </a:p>
        </p:txBody>
      </p:sp>
    </p:spTree>
    <p:extLst>
      <p:ext uri="{BB962C8B-B14F-4D97-AF65-F5344CB8AC3E}">
        <p14:creationId xmlns:p14="http://schemas.microsoft.com/office/powerpoint/2010/main" val="2330591406"/>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07: </a:t>
            </a:r>
            <a:r>
              <a:rPr lang="en-US" sz="5400" b="1" dirty="0">
                <a:solidFill>
                  <a:srgbClr val="FF0000"/>
                </a:solidFill>
                <a:latin typeface="+mn-lt"/>
              </a:rPr>
              <a:t>ANNEX A3</a:t>
            </a:r>
            <a:r>
              <a:rPr lang="en-US" sz="5400" dirty="0">
                <a:solidFill>
                  <a:srgbClr val="FF0000"/>
                </a:solidFill>
                <a:latin typeface="+mn-lt"/>
              </a:rPr>
              <a:t/>
            </a:r>
            <a:br>
              <a:rPr lang="en-US" sz="5400" dirty="0">
                <a:solidFill>
                  <a:srgbClr val="FF0000"/>
                </a:solidFill>
                <a:latin typeface="+mn-lt"/>
              </a:rPr>
            </a:br>
            <a:r>
              <a:rPr lang="en-US" sz="5400" dirty="0">
                <a:solidFill>
                  <a:srgbClr val="FF0000"/>
                </a:solidFill>
                <a:latin typeface="+mn-lt"/>
              </a:rPr>
              <a:t>OVERVIEW OF AGILE AND </a:t>
            </a:r>
            <a:r>
              <a:rPr lang="en-US" sz="5400" smtClean="0">
                <a:solidFill>
                  <a:srgbClr val="FF0000"/>
                </a:solidFill>
                <a:latin typeface="+mn-lt"/>
              </a:rPr>
              <a:t>LEAN FRAMEWORKS [1/2]</a:t>
            </a:r>
            <a:endParaRPr lang="en-US" sz="5400" b="1" dirty="0">
              <a:latin typeface="+mn-lt"/>
            </a:endParaRP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98</a:t>
            </a:fld>
            <a:endParaRPr lang="en-US" dirty="0">
              <a:solidFill>
                <a:prstClr val="black">
                  <a:tint val="75000"/>
                </a:prstClr>
              </a:solidFill>
            </a:endParaRPr>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25639573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These approaches </a:t>
            </a:r>
            <a:r>
              <a:rPr lang="en-US" dirty="0"/>
              <a:t>can be used </a:t>
            </a:r>
            <a:r>
              <a:rPr lang="en-US" u="sng" dirty="0"/>
              <a:t>as is </a:t>
            </a:r>
            <a:r>
              <a:rPr lang="en-US" dirty="0"/>
              <a:t>or combined to adapt to what works best for a </a:t>
            </a:r>
            <a:r>
              <a:rPr lang="en-US" dirty="0" smtClean="0"/>
              <a:t>given environment </a:t>
            </a:r>
            <a:r>
              <a:rPr lang="en-US" dirty="0"/>
              <a:t>or situation. </a:t>
            </a:r>
            <a:endParaRPr lang="en-US" dirty="0" smtClean="0"/>
          </a:p>
          <a:p>
            <a:r>
              <a:rPr lang="en-US" dirty="0" smtClean="0"/>
              <a:t>It </a:t>
            </a:r>
            <a:r>
              <a:rPr lang="en-US" dirty="0"/>
              <a:t>is </a:t>
            </a:r>
            <a:r>
              <a:rPr lang="en-US" b="1" u="sng" dirty="0" smtClean="0"/>
              <a:t>NOT</a:t>
            </a:r>
            <a:r>
              <a:rPr lang="en-US" dirty="0" smtClean="0"/>
              <a:t> </a:t>
            </a:r>
            <a:r>
              <a:rPr lang="en-US" dirty="0"/>
              <a:t>necessary to use any of these; an </a:t>
            </a:r>
            <a:r>
              <a:rPr lang="en-US" dirty="0" smtClean="0"/>
              <a:t>agile approach </a:t>
            </a:r>
            <a:r>
              <a:rPr lang="en-US" dirty="0"/>
              <a:t>can be developed from scratch as long as it adheres to the mindset</a:t>
            </a:r>
            <a:r>
              <a:rPr lang="en-US" dirty="0" smtClean="0"/>
              <a:t>, values</a:t>
            </a:r>
            <a:r>
              <a:rPr lang="en-US" dirty="0"/>
              <a:t>, and principles of the Agile Manifesto. </a:t>
            </a:r>
            <a:endParaRPr lang="en-US" dirty="0" smtClean="0"/>
          </a:p>
          <a:p>
            <a:r>
              <a:rPr lang="en-US" dirty="0" smtClean="0"/>
              <a:t>If </a:t>
            </a:r>
            <a:r>
              <a:rPr lang="en-US" dirty="0"/>
              <a:t>the </a:t>
            </a:r>
            <a:r>
              <a:rPr lang="en-US" u="sng" dirty="0"/>
              <a:t>agile principles are </a:t>
            </a:r>
            <a:r>
              <a:rPr lang="en-US" u="sng" dirty="0" smtClean="0"/>
              <a:t>followed </a:t>
            </a:r>
            <a:r>
              <a:rPr lang="en-US" dirty="0" smtClean="0"/>
              <a:t>to </a:t>
            </a:r>
            <a:r>
              <a:rPr lang="en-US" u="sng" dirty="0"/>
              <a:t>deliver value </a:t>
            </a:r>
            <a:r>
              <a:rPr lang="en-US" dirty="0"/>
              <a:t>at a sustainable pace, and the developed approach </a:t>
            </a:r>
            <a:r>
              <a:rPr lang="en-US" u="sng" dirty="0" smtClean="0"/>
              <a:t>promotes collaboration </a:t>
            </a:r>
            <a:r>
              <a:rPr lang="en-US" u="sng" dirty="0"/>
              <a:t>with the customer</a:t>
            </a:r>
            <a:r>
              <a:rPr lang="en-US" dirty="0"/>
              <a:t>, a specific approach is not required.</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99</a:t>
            </a:fld>
            <a:endParaRPr lang="en-US">
              <a:solidFill>
                <a:prstClr val="black">
                  <a:tint val="75000"/>
                </a:prstClr>
              </a:solidFill>
            </a:endParaRPr>
          </a:p>
        </p:txBody>
      </p:sp>
      <p:sp>
        <p:nvSpPr>
          <p:cNvPr id="8" name="Title 1"/>
          <p:cNvSpPr>
            <a:spLocks noGrp="1"/>
          </p:cNvSpPr>
          <p:nvPr>
            <p:ph type="title"/>
          </p:nvPr>
        </p:nvSpPr>
        <p:spPr>
          <a:xfrm>
            <a:off x="838200" y="365125"/>
            <a:ext cx="10515600" cy="1325563"/>
          </a:xfrm>
        </p:spPr>
        <p:txBody>
          <a:bodyPr/>
          <a:lstStyle/>
          <a:p>
            <a:r>
              <a:rPr lang="en-US" dirty="0" smtClean="0"/>
              <a:t>Introduction TO AGILE AND LEAN FRAMEWORKS</a:t>
            </a:r>
            <a:endParaRPr lang="en-US" dirty="0"/>
          </a:p>
        </p:txBody>
      </p:sp>
    </p:spTree>
    <p:extLst>
      <p:ext uri="{BB962C8B-B14F-4D97-AF65-F5344CB8AC3E}">
        <p14:creationId xmlns:p14="http://schemas.microsoft.com/office/powerpoint/2010/main" val="1661947339"/>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SELECTION CRITERIA FOR THE </a:t>
            </a:r>
            <a:r>
              <a:rPr lang="en-US" b="1" i="1" dirty="0" smtClean="0"/>
              <a:t>AGILE PRACTICE </a:t>
            </a:r>
            <a:r>
              <a:rPr lang="en-US" b="1" i="1" dirty="0"/>
              <a:t>GUIDE</a:t>
            </a:r>
            <a:endParaRPr lang="en-US" dirty="0"/>
          </a:p>
        </p:txBody>
      </p:sp>
      <p:sp>
        <p:nvSpPr>
          <p:cNvPr id="3" name="Content Placeholder 2"/>
          <p:cNvSpPr>
            <a:spLocks noGrp="1"/>
          </p:cNvSpPr>
          <p:nvPr>
            <p:ph idx="1"/>
          </p:nvPr>
        </p:nvSpPr>
        <p:spPr/>
        <p:txBody>
          <a:bodyPr/>
          <a:lstStyle/>
          <a:p>
            <a:r>
              <a:rPr lang="en-US" b="1" dirty="0"/>
              <a:t>Designed for holistic </a:t>
            </a:r>
            <a:r>
              <a:rPr lang="en-US" b="1" dirty="0" smtClean="0"/>
              <a:t>use</a:t>
            </a:r>
          </a:p>
          <a:p>
            <a:pPr lvl="1"/>
            <a:r>
              <a:rPr lang="en-US" dirty="0"/>
              <a:t>I</a:t>
            </a:r>
            <a:r>
              <a:rPr lang="en-US" dirty="0" smtClean="0"/>
              <a:t>ntended </a:t>
            </a:r>
            <a:r>
              <a:rPr lang="en-US" dirty="0"/>
              <a:t>to guide a broad set of project activities</a:t>
            </a:r>
            <a:endParaRPr lang="en-US" b="1" dirty="0" smtClean="0"/>
          </a:p>
          <a:p>
            <a:r>
              <a:rPr lang="en-US" b="1" dirty="0"/>
              <a:t>Formalized for common </a:t>
            </a:r>
            <a:r>
              <a:rPr lang="en-US" b="1" dirty="0" smtClean="0"/>
              <a:t>use</a:t>
            </a:r>
          </a:p>
          <a:p>
            <a:pPr lvl="1"/>
            <a:r>
              <a:rPr lang="en-US" dirty="0" smtClean="0"/>
              <a:t>Intended </a:t>
            </a:r>
            <a:r>
              <a:rPr lang="en-US" dirty="0"/>
              <a:t>for common use in a variety </a:t>
            </a:r>
            <a:r>
              <a:rPr lang="en-US" dirty="0" smtClean="0"/>
              <a:t>of contexts</a:t>
            </a:r>
            <a:endParaRPr lang="en-US" b="1" dirty="0" smtClean="0"/>
          </a:p>
          <a:p>
            <a:r>
              <a:rPr lang="en-US" b="1" dirty="0"/>
              <a:t>Popular in modern </a:t>
            </a:r>
            <a:r>
              <a:rPr lang="en-US" b="1" dirty="0" smtClean="0"/>
              <a:t>use</a:t>
            </a:r>
          </a:p>
          <a:p>
            <a:pPr lvl="1"/>
            <a:r>
              <a:rPr lang="en-US" dirty="0" smtClean="0"/>
              <a:t>Adopted </a:t>
            </a:r>
            <a:r>
              <a:rPr lang="en-US" dirty="0"/>
              <a:t>by a significant number </a:t>
            </a:r>
            <a:r>
              <a:rPr lang="en-US" dirty="0" smtClean="0"/>
              <a:t>of industries</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100</a:t>
            </a:fld>
            <a:endParaRPr lang="en-US">
              <a:solidFill>
                <a:prstClr val="black">
                  <a:tint val="75000"/>
                </a:prstClr>
              </a:solidFill>
            </a:endParaRPr>
          </a:p>
        </p:txBody>
      </p:sp>
    </p:spTree>
    <p:extLst>
      <p:ext uri="{BB962C8B-B14F-4D97-AF65-F5344CB8AC3E}">
        <p14:creationId xmlns:p14="http://schemas.microsoft.com/office/powerpoint/2010/main" val="2553837687"/>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scrum</a:t>
            </a:r>
            <a:endParaRPr lang="en-US" dirty="0"/>
          </a:p>
        </p:txBody>
      </p:sp>
      <p:sp>
        <p:nvSpPr>
          <p:cNvPr id="8" name="Text Placeholder 7"/>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101</a:t>
            </a:fld>
            <a:endParaRPr lang="en-US">
              <a:solidFill>
                <a:prstClr val="black">
                  <a:tint val="75000"/>
                </a:prstClr>
              </a:solidFill>
            </a:endParaRPr>
          </a:p>
        </p:txBody>
      </p:sp>
    </p:spTree>
    <p:extLst>
      <p:ext uri="{BB962C8B-B14F-4D97-AF65-F5344CB8AC3E}">
        <p14:creationId xmlns:p14="http://schemas.microsoft.com/office/powerpoint/2010/main" val="30048335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SCRUM</a:t>
            </a:r>
            <a:endParaRPr lang="en-US" dirty="0"/>
          </a:p>
        </p:txBody>
      </p:sp>
      <p:sp>
        <p:nvSpPr>
          <p:cNvPr id="3" name="Content Placeholder 2"/>
          <p:cNvSpPr>
            <a:spLocks noGrp="1"/>
          </p:cNvSpPr>
          <p:nvPr>
            <p:ph idx="1"/>
          </p:nvPr>
        </p:nvSpPr>
        <p:spPr/>
        <p:txBody>
          <a:bodyPr>
            <a:normAutofit/>
          </a:bodyPr>
          <a:lstStyle/>
          <a:p>
            <a:r>
              <a:rPr lang="en-US" dirty="0"/>
              <a:t>Scrum is a single-team process framework used to manage </a:t>
            </a:r>
            <a:r>
              <a:rPr lang="en-US" dirty="0" smtClean="0"/>
              <a:t>product development</a:t>
            </a:r>
            <a:r>
              <a:rPr lang="en-US" dirty="0"/>
              <a:t>. </a:t>
            </a:r>
            <a:endParaRPr lang="en-US" dirty="0" smtClean="0"/>
          </a:p>
          <a:p>
            <a:r>
              <a:rPr lang="en-US" dirty="0" smtClean="0"/>
              <a:t>The </a:t>
            </a:r>
            <a:r>
              <a:rPr lang="en-US" dirty="0"/>
              <a:t>framework consists of Scrum roles, events, artifacts, </a:t>
            </a:r>
            <a:r>
              <a:rPr lang="en-US" dirty="0" smtClean="0"/>
              <a:t>and rules</a:t>
            </a:r>
            <a:r>
              <a:rPr lang="en-US" dirty="0"/>
              <a:t>, and uses an iterative approach to deliver working product. </a:t>
            </a:r>
            <a:endParaRPr lang="en-US" dirty="0" smtClean="0"/>
          </a:p>
          <a:p>
            <a:r>
              <a:rPr lang="en-US" dirty="0" smtClean="0"/>
              <a:t>Scrum </a:t>
            </a:r>
            <a:r>
              <a:rPr lang="en-US" dirty="0"/>
              <a:t>is run </a:t>
            </a:r>
            <a:r>
              <a:rPr lang="en-US" dirty="0" smtClean="0"/>
              <a:t>on </a:t>
            </a:r>
            <a:r>
              <a:rPr lang="en-US" dirty="0" err="1" smtClean="0"/>
              <a:t>timeboxes</a:t>
            </a:r>
            <a:r>
              <a:rPr lang="en-US" dirty="0" smtClean="0"/>
              <a:t> </a:t>
            </a:r>
            <a:r>
              <a:rPr lang="en-US" dirty="0"/>
              <a:t>of 1 month or less with consistent durations called sprints where </a:t>
            </a:r>
            <a:r>
              <a:rPr lang="en-US" dirty="0" smtClean="0"/>
              <a:t>a potentially </a:t>
            </a:r>
            <a:r>
              <a:rPr lang="en-US" dirty="0"/>
              <a:t>releasable increment of product is produced. </a:t>
            </a:r>
            <a:endParaRPr lang="en-US" dirty="0" smtClean="0"/>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102</a:t>
            </a:fld>
            <a:endParaRPr lang="en-US">
              <a:solidFill>
                <a:prstClr val="black">
                  <a:tint val="75000"/>
                </a:prstClr>
              </a:solidFill>
            </a:endParaRPr>
          </a:p>
        </p:txBody>
      </p:sp>
    </p:spTree>
    <p:extLst>
      <p:ext uri="{BB962C8B-B14F-4D97-AF65-F5344CB8AC3E}">
        <p14:creationId xmlns:p14="http://schemas.microsoft.com/office/powerpoint/2010/main" val="231284862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Scrum </a:t>
            </a:r>
            <a:r>
              <a:rPr lang="en-US" dirty="0" smtClean="0"/>
              <a:t>team (roles)</a:t>
            </a:r>
            <a:endParaRPr lang="en-US" dirty="0"/>
          </a:p>
        </p:txBody>
      </p:sp>
      <p:sp>
        <p:nvSpPr>
          <p:cNvPr id="3" name="Content Placeholder 2"/>
          <p:cNvSpPr>
            <a:spLocks noGrp="1"/>
          </p:cNvSpPr>
          <p:nvPr>
            <p:ph idx="1"/>
          </p:nvPr>
        </p:nvSpPr>
        <p:spPr/>
        <p:txBody>
          <a:bodyPr>
            <a:normAutofit/>
          </a:bodyPr>
          <a:lstStyle/>
          <a:p>
            <a:r>
              <a:rPr lang="en-US" dirty="0"/>
              <a:t>The product owner is responsible for maximizing the value of </a:t>
            </a:r>
            <a:r>
              <a:rPr lang="en-US" dirty="0" smtClean="0"/>
              <a:t>the product</a:t>
            </a:r>
            <a:r>
              <a:rPr lang="en-US" dirty="0"/>
              <a:t>.</a:t>
            </a:r>
          </a:p>
          <a:p>
            <a:r>
              <a:rPr lang="en-US" dirty="0"/>
              <a:t>The development team is a cross-functional, self-organizing </a:t>
            </a:r>
            <a:r>
              <a:rPr lang="en-US" dirty="0" smtClean="0"/>
              <a:t>team consisting </a:t>
            </a:r>
            <a:r>
              <a:rPr lang="en-US" dirty="0"/>
              <a:t>of team members who have everything they need within </a:t>
            </a:r>
            <a:r>
              <a:rPr lang="en-US" dirty="0" smtClean="0"/>
              <a:t>the team </a:t>
            </a:r>
            <a:r>
              <a:rPr lang="en-US" dirty="0"/>
              <a:t>to deliver working product without depending on others </a:t>
            </a:r>
            <a:r>
              <a:rPr lang="en-US" dirty="0" smtClean="0"/>
              <a:t>outside of </a:t>
            </a:r>
            <a:r>
              <a:rPr lang="en-US" dirty="0"/>
              <a:t>the team.</a:t>
            </a:r>
          </a:p>
          <a:p>
            <a:r>
              <a:rPr lang="en-US" dirty="0"/>
              <a:t>The scrum master is responsible for ensuring the Scrum process </a:t>
            </a:r>
            <a:r>
              <a:rPr lang="en-US" dirty="0" smtClean="0"/>
              <a:t>is upheld </a:t>
            </a:r>
            <a:r>
              <a:rPr lang="en-US" dirty="0"/>
              <a:t>and works to ensure the Scrum team adheres to the </a:t>
            </a:r>
            <a:r>
              <a:rPr lang="en-US" dirty="0" smtClean="0"/>
              <a:t>practices and </a:t>
            </a:r>
            <a:r>
              <a:rPr lang="en-US" dirty="0"/>
              <a:t>rules as well as coaches the team on removing impediments.</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103</a:t>
            </a:fld>
            <a:endParaRPr lang="en-US">
              <a:solidFill>
                <a:prstClr val="black">
                  <a:tint val="75000"/>
                </a:prstClr>
              </a:solidFill>
            </a:endParaRPr>
          </a:p>
        </p:txBody>
      </p:sp>
    </p:spTree>
    <p:extLst>
      <p:ext uri="{BB962C8B-B14F-4D97-AF65-F5344CB8AC3E}">
        <p14:creationId xmlns:p14="http://schemas.microsoft.com/office/powerpoint/2010/main" val="224919815"/>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events and artifacts</a:t>
            </a:r>
            <a:endParaRPr lang="en-US" dirty="0"/>
          </a:p>
        </p:txBody>
      </p:sp>
      <p:pic>
        <p:nvPicPr>
          <p:cNvPr id="7" name="Content Placeholder 6"/>
          <p:cNvPicPr>
            <a:picLocks noGrp="1" noChangeAspect="1"/>
          </p:cNvPicPr>
          <p:nvPr>
            <p:ph idx="1"/>
          </p:nvPr>
        </p:nvPicPr>
        <p:blipFill>
          <a:blip r:embed="rId2"/>
          <a:stretch>
            <a:fillRect/>
          </a:stretch>
        </p:blipFill>
        <p:spPr>
          <a:xfrm>
            <a:off x="575725" y="1690687"/>
            <a:ext cx="11040549" cy="3677725"/>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104</a:t>
            </a:fld>
            <a:endParaRPr lang="en-US">
              <a:solidFill>
                <a:prstClr val="black">
                  <a:tint val="75000"/>
                </a:prstClr>
              </a:solidFill>
            </a:endParaRPr>
          </a:p>
        </p:txBody>
      </p:sp>
    </p:spTree>
    <p:extLst>
      <p:ext uri="{BB962C8B-B14F-4D97-AF65-F5344CB8AC3E}">
        <p14:creationId xmlns:p14="http://schemas.microsoft.com/office/powerpoint/2010/main" val="1359093793"/>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KANBAN METHOD</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105</a:t>
            </a:fld>
            <a:endParaRPr lang="en-US">
              <a:solidFill>
                <a:prstClr val="black">
                  <a:tint val="75000"/>
                </a:prstClr>
              </a:solidFill>
            </a:endParaRPr>
          </a:p>
        </p:txBody>
      </p:sp>
    </p:spTree>
    <p:extLst>
      <p:ext uri="{BB962C8B-B14F-4D97-AF65-F5344CB8AC3E}">
        <p14:creationId xmlns:p14="http://schemas.microsoft.com/office/powerpoint/2010/main" val="234511569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KANBAN </a:t>
            </a:r>
            <a:r>
              <a:rPr lang="en-US" b="1" dirty="0" smtClean="0"/>
              <a:t>METHOD [1/2]</a:t>
            </a:r>
            <a:endParaRPr lang="en-US" dirty="0"/>
          </a:p>
        </p:txBody>
      </p:sp>
      <p:sp>
        <p:nvSpPr>
          <p:cNvPr id="3" name="Content Placeholder 2"/>
          <p:cNvSpPr>
            <a:spLocks noGrp="1"/>
          </p:cNvSpPr>
          <p:nvPr>
            <p:ph idx="1"/>
          </p:nvPr>
        </p:nvSpPr>
        <p:spPr/>
        <p:txBody>
          <a:bodyPr>
            <a:normAutofit/>
          </a:bodyPr>
          <a:lstStyle/>
          <a:p>
            <a:r>
              <a:rPr lang="en-US" dirty="0"/>
              <a:t>Kanban in lean manufacturing is a system for scheduling inventory </a:t>
            </a:r>
            <a:r>
              <a:rPr lang="en-US" dirty="0" smtClean="0"/>
              <a:t>control and </a:t>
            </a:r>
            <a:r>
              <a:rPr lang="en-US" dirty="0"/>
              <a:t>replenishment. </a:t>
            </a:r>
            <a:endParaRPr lang="en-US" dirty="0" smtClean="0"/>
          </a:p>
          <a:p>
            <a:r>
              <a:rPr lang="en-US" dirty="0" smtClean="0"/>
              <a:t>This </a:t>
            </a:r>
            <a:r>
              <a:rPr lang="en-US" dirty="0"/>
              <a:t>process of “just-in-time” inventory replenishment </a:t>
            </a:r>
            <a:r>
              <a:rPr lang="en-US" dirty="0" smtClean="0"/>
              <a:t>was originally </a:t>
            </a:r>
            <a:r>
              <a:rPr lang="en-US" dirty="0"/>
              <a:t>seen in grocery stores when shelves were restocked based on the </a:t>
            </a:r>
            <a:r>
              <a:rPr lang="en-US" dirty="0" smtClean="0"/>
              <a:t>gaps in </a:t>
            </a:r>
            <a:r>
              <a:rPr lang="en-US" dirty="0"/>
              <a:t>the shelves and not supplier inventory. </a:t>
            </a:r>
            <a:endParaRPr lang="en-US" dirty="0" smtClean="0"/>
          </a:p>
          <a:p>
            <a:r>
              <a:rPr lang="en-US" dirty="0" smtClean="0"/>
              <a:t>Inspired </a:t>
            </a:r>
            <a:r>
              <a:rPr lang="en-US" dirty="0"/>
              <a:t>by these </a:t>
            </a:r>
            <a:r>
              <a:rPr lang="en-US" dirty="0" smtClean="0"/>
              <a:t>just-in-time inventory </a:t>
            </a:r>
            <a:r>
              <a:rPr lang="en-US" dirty="0"/>
              <a:t>systems, </a:t>
            </a:r>
            <a:r>
              <a:rPr lang="en-US" dirty="0" err="1"/>
              <a:t>Taiichi</a:t>
            </a:r>
            <a:r>
              <a:rPr lang="en-US" dirty="0"/>
              <a:t> </a:t>
            </a:r>
            <a:r>
              <a:rPr lang="en-US" dirty="0" err="1"/>
              <a:t>Ohno</a:t>
            </a:r>
            <a:r>
              <a:rPr lang="en-US" dirty="0"/>
              <a:t> developed Kanban and it was applied at </a:t>
            </a:r>
            <a:r>
              <a:rPr lang="en-US" dirty="0" smtClean="0"/>
              <a:t>the main </a:t>
            </a:r>
            <a:r>
              <a:rPr lang="en-US" dirty="0"/>
              <a:t>Toyota manufacturing facility in 1953</a:t>
            </a:r>
            <a:r>
              <a:rPr lang="en-US" dirty="0" smtClean="0"/>
              <a:t>.</a:t>
            </a:r>
          </a:p>
          <a:p>
            <a:r>
              <a:rPr lang="en-US" dirty="0"/>
              <a:t>The Kanban Method is a holistic framework for incremental, </a:t>
            </a:r>
            <a:r>
              <a:rPr lang="en-US" dirty="0" smtClean="0"/>
              <a:t>evolutionary process </a:t>
            </a:r>
            <a:r>
              <a:rPr lang="en-US" dirty="0"/>
              <a:t>and systems change for organizations. </a:t>
            </a:r>
            <a:endParaRPr lang="en-US" dirty="0" smtClean="0"/>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106</a:t>
            </a:fld>
            <a:endParaRPr lang="en-US">
              <a:solidFill>
                <a:prstClr val="black">
                  <a:tint val="75000"/>
                </a:prstClr>
              </a:solidFill>
            </a:endParaRPr>
          </a:p>
        </p:txBody>
      </p:sp>
    </p:spTree>
    <p:extLst>
      <p:ext uri="{BB962C8B-B14F-4D97-AF65-F5344CB8AC3E}">
        <p14:creationId xmlns:p14="http://schemas.microsoft.com/office/powerpoint/2010/main" val="265355855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KANBAN </a:t>
            </a:r>
            <a:r>
              <a:rPr lang="en-US" b="1" dirty="0" smtClean="0"/>
              <a:t>METHOD [2/2]</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method uses a “pull system</a:t>
            </a:r>
            <a:r>
              <a:rPr lang="en-US" dirty="0" smtClean="0"/>
              <a:t>” to </a:t>
            </a:r>
            <a:r>
              <a:rPr lang="en-US" dirty="0"/>
              <a:t>move the work through the process. When the team completes an item, </a:t>
            </a:r>
            <a:r>
              <a:rPr lang="en-US" dirty="0" smtClean="0"/>
              <a:t>the team </a:t>
            </a:r>
            <a:r>
              <a:rPr lang="en-US" dirty="0"/>
              <a:t>can pull an item into that step</a:t>
            </a:r>
            <a:r>
              <a:rPr lang="en-US" dirty="0" smtClean="0"/>
              <a:t>.</a:t>
            </a:r>
          </a:p>
          <a:p>
            <a:r>
              <a:rPr lang="en-US" dirty="0"/>
              <a:t>In the Kanban Method, it is more important to complete work than it is to </a:t>
            </a:r>
            <a:r>
              <a:rPr lang="en-US" dirty="0" smtClean="0"/>
              <a:t>start new </a:t>
            </a:r>
            <a:r>
              <a:rPr lang="en-US" dirty="0"/>
              <a:t>work. </a:t>
            </a:r>
            <a:endParaRPr lang="en-US" dirty="0" smtClean="0"/>
          </a:p>
          <a:p>
            <a:r>
              <a:rPr lang="en-US" dirty="0" smtClean="0"/>
              <a:t>There </a:t>
            </a:r>
            <a:r>
              <a:rPr lang="en-US" dirty="0"/>
              <a:t>is no value derived from work that is not completed so </a:t>
            </a:r>
            <a:r>
              <a:rPr lang="en-US" dirty="0" smtClean="0"/>
              <a:t>the team </a:t>
            </a:r>
            <a:r>
              <a:rPr lang="en-US" dirty="0"/>
              <a:t>works together to implement and adhere to the work in progress (WIP</a:t>
            </a:r>
            <a:r>
              <a:rPr lang="en-US" dirty="0" smtClean="0"/>
              <a:t>) limits </a:t>
            </a:r>
            <a:r>
              <a:rPr lang="en-US" dirty="0"/>
              <a:t>and get each piece of work through the system to “done.”</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107</a:t>
            </a:fld>
            <a:endParaRPr lang="en-US">
              <a:solidFill>
                <a:prstClr val="black">
                  <a:tint val="75000"/>
                </a:prstClr>
              </a:solidFill>
            </a:endParaRPr>
          </a:p>
        </p:txBody>
      </p:sp>
    </p:spTree>
    <p:extLst>
      <p:ext uri="{BB962C8B-B14F-4D97-AF65-F5344CB8AC3E}">
        <p14:creationId xmlns:p14="http://schemas.microsoft.com/office/powerpoint/2010/main" val="187381900"/>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KANBan</a:t>
            </a:r>
            <a:endParaRPr lang="en-US" dirty="0"/>
          </a:p>
        </p:txBody>
      </p:sp>
      <p:sp>
        <p:nvSpPr>
          <p:cNvPr id="3" name="Content Placeholder 2"/>
          <p:cNvSpPr>
            <a:spLocks noGrp="1"/>
          </p:cNvSpPr>
          <p:nvPr>
            <p:ph idx="1"/>
          </p:nvPr>
        </p:nvSpPr>
        <p:spPr/>
        <p:txBody>
          <a:bodyPr>
            <a:normAutofit/>
          </a:bodyPr>
          <a:lstStyle/>
          <a:p>
            <a:r>
              <a:rPr lang="en-US" dirty="0"/>
              <a:t>The word </a:t>
            </a:r>
            <a:r>
              <a:rPr lang="en-US" i="1" dirty="0" err="1"/>
              <a:t>kanban</a:t>
            </a:r>
            <a:r>
              <a:rPr lang="en-US" i="1" dirty="0"/>
              <a:t> </a:t>
            </a:r>
            <a:r>
              <a:rPr lang="en-US" dirty="0"/>
              <a:t>is literally translated as “visual sign” or “card.” </a:t>
            </a:r>
            <a:endParaRPr lang="en-US" dirty="0" smtClean="0"/>
          </a:p>
          <a:p>
            <a:r>
              <a:rPr lang="en-US" dirty="0" smtClean="0"/>
              <a:t>Physical </a:t>
            </a:r>
            <a:r>
              <a:rPr lang="en-US" dirty="0" err="1" smtClean="0"/>
              <a:t>kanban</a:t>
            </a:r>
            <a:r>
              <a:rPr lang="en-US" dirty="0" smtClean="0"/>
              <a:t> </a:t>
            </a:r>
            <a:r>
              <a:rPr lang="en-US" dirty="0"/>
              <a:t>boards with cards enable and promote the visualization and flow of </a:t>
            </a:r>
            <a:r>
              <a:rPr lang="en-US" dirty="0" smtClean="0"/>
              <a:t>the work </a:t>
            </a:r>
            <a:r>
              <a:rPr lang="en-US" dirty="0"/>
              <a:t>through the system for everyone to see. </a:t>
            </a:r>
            <a:endParaRPr lang="en-US" dirty="0" smtClean="0"/>
          </a:p>
          <a:p>
            <a:r>
              <a:rPr lang="en-US" dirty="0" smtClean="0"/>
              <a:t>This </a:t>
            </a:r>
            <a:r>
              <a:rPr lang="en-US" dirty="0"/>
              <a:t>information radiator (</a:t>
            </a:r>
            <a:r>
              <a:rPr lang="en-US" dirty="0" smtClean="0"/>
              <a:t>large display</a:t>
            </a:r>
            <a:r>
              <a:rPr lang="en-US" dirty="0"/>
              <a:t>) is made up of columns that represent the states the work needs to </a:t>
            </a:r>
            <a:r>
              <a:rPr lang="en-US" dirty="0" smtClean="0"/>
              <a:t>flow through </a:t>
            </a:r>
            <a:r>
              <a:rPr lang="en-US" dirty="0"/>
              <a:t>in order to get to done. </a:t>
            </a:r>
            <a:endParaRPr lang="en-US" dirty="0" smtClean="0"/>
          </a:p>
          <a:p>
            <a:r>
              <a:rPr lang="en-US" dirty="0" smtClean="0"/>
              <a:t>The </a:t>
            </a:r>
            <a:r>
              <a:rPr lang="en-US" dirty="0"/>
              <a:t>simplest of boards could have three </a:t>
            </a:r>
            <a:r>
              <a:rPr lang="en-US" dirty="0" smtClean="0"/>
              <a:t>columns (</a:t>
            </a:r>
            <a:r>
              <a:rPr lang="en-US" dirty="0"/>
              <a:t>i.e., to do, doing, and done), but it is adaptable to whatever states are </a:t>
            </a:r>
            <a:r>
              <a:rPr lang="en-US" dirty="0" smtClean="0"/>
              <a:t>deemed needed </a:t>
            </a:r>
            <a:r>
              <a:rPr lang="en-US" dirty="0"/>
              <a:t>by the team utilizing it.</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108</a:t>
            </a:fld>
            <a:endParaRPr lang="en-US">
              <a:solidFill>
                <a:prstClr val="black">
                  <a:tint val="75000"/>
                </a:prstClr>
              </a:solidFill>
            </a:endParaRPr>
          </a:p>
        </p:txBody>
      </p:sp>
    </p:spTree>
    <p:extLst>
      <p:ext uri="{BB962C8B-B14F-4D97-AF65-F5344CB8AC3E}">
        <p14:creationId xmlns:p14="http://schemas.microsoft.com/office/powerpoint/2010/main" val="1394281045"/>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Applicability and utilization</a:t>
            </a:r>
            <a:endParaRPr lang="en-US" dirty="0"/>
          </a:p>
        </p:txBody>
      </p:sp>
      <p:sp>
        <p:nvSpPr>
          <p:cNvPr id="3" name="Content Placeholder 2"/>
          <p:cNvSpPr>
            <a:spLocks noGrp="1"/>
          </p:cNvSpPr>
          <p:nvPr>
            <p:ph idx="1"/>
          </p:nvPr>
        </p:nvSpPr>
        <p:spPr/>
        <p:txBody>
          <a:bodyPr>
            <a:normAutofit/>
          </a:bodyPr>
          <a:lstStyle/>
          <a:p>
            <a:r>
              <a:rPr lang="en-US" dirty="0"/>
              <a:t>The Kanban Method is utilized and applicable in many settings and allows </a:t>
            </a:r>
            <a:r>
              <a:rPr lang="en-US" dirty="0" smtClean="0"/>
              <a:t>for a </a:t>
            </a:r>
            <a:r>
              <a:rPr lang="en-US" dirty="0"/>
              <a:t>continuous flow of work and value to the customer. </a:t>
            </a:r>
            <a:endParaRPr lang="en-US" dirty="0" smtClean="0"/>
          </a:p>
          <a:p>
            <a:r>
              <a:rPr lang="en-US" dirty="0" smtClean="0"/>
              <a:t>The </a:t>
            </a:r>
            <a:r>
              <a:rPr lang="en-US" dirty="0"/>
              <a:t>Kanban Method </a:t>
            </a:r>
            <a:r>
              <a:rPr lang="en-US" dirty="0" smtClean="0"/>
              <a:t>is less </a:t>
            </a:r>
            <a:r>
              <a:rPr lang="en-US" dirty="0"/>
              <a:t>prescriptive than some agile approaches and thus less disruptive to </a:t>
            </a:r>
            <a:r>
              <a:rPr lang="en-US" dirty="0" smtClean="0"/>
              <a:t>begin implementing </a:t>
            </a:r>
            <a:r>
              <a:rPr lang="en-US" dirty="0"/>
              <a:t>as it is the original “start where you are” method. </a:t>
            </a:r>
            <a:endParaRPr lang="en-US" dirty="0" smtClean="0"/>
          </a:p>
          <a:p>
            <a:r>
              <a:rPr lang="en-US" dirty="0" smtClean="0"/>
              <a:t>Organizations can </a:t>
            </a:r>
            <a:r>
              <a:rPr lang="en-US" dirty="0"/>
              <a:t>begin applying Kanban Methods with relative ease and progress toward </a:t>
            </a:r>
            <a:r>
              <a:rPr lang="en-US" dirty="0" smtClean="0"/>
              <a:t>fully implementing </a:t>
            </a:r>
            <a:r>
              <a:rPr lang="en-US" dirty="0"/>
              <a:t>the method if that is what they deem necessary or appropriate.</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109</a:t>
            </a:fld>
            <a:endParaRPr lang="en-US">
              <a:solidFill>
                <a:prstClr val="black">
                  <a:tint val="75000"/>
                </a:prstClr>
              </a:solidFill>
            </a:endParaRPr>
          </a:p>
        </p:txBody>
      </p:sp>
    </p:spTree>
    <p:extLst>
      <p:ext uri="{BB962C8B-B14F-4D97-AF65-F5344CB8AC3E}">
        <p14:creationId xmlns:p14="http://schemas.microsoft.com/office/powerpoint/2010/main" val="298492543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emphasis</a:t>
            </a:r>
            <a:endParaRPr lang="en-US" dirty="0"/>
          </a:p>
        </p:txBody>
      </p:sp>
      <p:sp>
        <p:nvSpPr>
          <p:cNvPr id="3" name="Content Placeholder 2"/>
          <p:cNvSpPr>
            <a:spLocks noGrp="1"/>
          </p:cNvSpPr>
          <p:nvPr>
            <p:ph idx="1"/>
          </p:nvPr>
        </p:nvSpPr>
        <p:spPr/>
        <p:txBody>
          <a:bodyPr/>
          <a:lstStyle/>
          <a:p>
            <a:r>
              <a:rPr lang="en-US" dirty="0"/>
              <a:t>Unlike most agile approaches, the Kanban Method does not prescribe the </a:t>
            </a:r>
            <a:r>
              <a:rPr lang="en-US" dirty="0" smtClean="0"/>
              <a:t>use of </a:t>
            </a:r>
            <a:r>
              <a:rPr lang="en-US" dirty="0" err="1"/>
              <a:t>timeboxed</a:t>
            </a:r>
            <a:r>
              <a:rPr lang="en-US" dirty="0"/>
              <a:t> iterations. </a:t>
            </a:r>
            <a:endParaRPr lang="en-US" dirty="0" smtClean="0"/>
          </a:p>
          <a:p>
            <a:r>
              <a:rPr lang="en-US" dirty="0" smtClean="0"/>
              <a:t>Iterations </a:t>
            </a:r>
            <a:r>
              <a:rPr lang="en-US" dirty="0"/>
              <a:t>can be used within the Kanban Method, </a:t>
            </a:r>
            <a:r>
              <a:rPr lang="en-US" dirty="0" smtClean="0"/>
              <a:t>but the </a:t>
            </a:r>
            <a:r>
              <a:rPr lang="en-US" u="sng" dirty="0"/>
              <a:t>principle of pulling single items through the process continuously </a:t>
            </a:r>
            <a:r>
              <a:rPr lang="en-US" dirty="0" smtClean="0"/>
              <a:t>and </a:t>
            </a:r>
            <a:r>
              <a:rPr lang="en-US" u="sng" dirty="0" smtClean="0"/>
              <a:t>limiting </a:t>
            </a:r>
            <a:r>
              <a:rPr lang="en-US" u="sng" dirty="0"/>
              <a:t>work in progress</a:t>
            </a:r>
            <a:r>
              <a:rPr lang="en-US" dirty="0"/>
              <a:t> to optimize flow should always remain intact.</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110</a:t>
            </a:fld>
            <a:endParaRPr lang="en-US">
              <a:solidFill>
                <a:prstClr val="black">
                  <a:tint val="75000"/>
                </a:prstClr>
              </a:solidFill>
            </a:endParaRPr>
          </a:p>
        </p:txBody>
      </p:sp>
    </p:spTree>
    <p:extLst>
      <p:ext uri="{BB962C8B-B14F-4D97-AF65-F5344CB8AC3E}">
        <p14:creationId xmlns:p14="http://schemas.microsoft.com/office/powerpoint/2010/main" val="4085223992"/>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Conditions for best use [1/2]</a:t>
            </a:r>
            <a:endParaRPr lang="en-US" dirty="0"/>
          </a:p>
        </p:txBody>
      </p:sp>
      <p:sp>
        <p:nvSpPr>
          <p:cNvPr id="3" name="Content Placeholder 2"/>
          <p:cNvSpPr>
            <a:spLocks noGrp="1"/>
          </p:cNvSpPr>
          <p:nvPr>
            <p:ph idx="1"/>
          </p:nvPr>
        </p:nvSpPr>
        <p:spPr/>
        <p:txBody>
          <a:bodyPr>
            <a:normAutofit/>
          </a:bodyPr>
          <a:lstStyle/>
          <a:p>
            <a:r>
              <a:rPr lang="en-US" b="1" dirty="0"/>
              <a:t>Flexibility. </a:t>
            </a:r>
            <a:r>
              <a:rPr lang="en-US" dirty="0"/>
              <a:t>Teams are typically not bound by </a:t>
            </a:r>
            <a:r>
              <a:rPr lang="en-US" dirty="0" err="1"/>
              <a:t>timeboxes</a:t>
            </a:r>
            <a:r>
              <a:rPr lang="en-US" dirty="0"/>
              <a:t> and </a:t>
            </a:r>
            <a:r>
              <a:rPr lang="en-US" dirty="0" smtClean="0"/>
              <a:t>will work </a:t>
            </a:r>
            <a:r>
              <a:rPr lang="en-US" dirty="0"/>
              <a:t>on the highest priority item in the backlog of work.</a:t>
            </a:r>
          </a:p>
          <a:p>
            <a:r>
              <a:rPr lang="en-US" b="1" dirty="0"/>
              <a:t>Focus on continuous delivery. </a:t>
            </a:r>
            <a:r>
              <a:rPr lang="en-US" dirty="0"/>
              <a:t>Teams are focused on flowing </a:t>
            </a:r>
            <a:r>
              <a:rPr lang="en-US" dirty="0" smtClean="0"/>
              <a:t>work through </a:t>
            </a:r>
            <a:r>
              <a:rPr lang="en-US" dirty="0"/>
              <a:t>the system to completion and not beginning new work </a:t>
            </a:r>
            <a:r>
              <a:rPr lang="en-US" dirty="0" smtClean="0"/>
              <a:t>until work </a:t>
            </a:r>
            <a:r>
              <a:rPr lang="en-US" dirty="0"/>
              <a:t>in progress is completed.</a:t>
            </a:r>
          </a:p>
          <a:p>
            <a:r>
              <a:rPr lang="en-US" b="1" dirty="0"/>
              <a:t>Increased productivity and quality. </a:t>
            </a:r>
            <a:r>
              <a:rPr lang="en-US" dirty="0"/>
              <a:t>Productivity and quality </a:t>
            </a:r>
            <a:r>
              <a:rPr lang="en-US" dirty="0" smtClean="0"/>
              <a:t>are increased </a:t>
            </a:r>
            <a:r>
              <a:rPr lang="en-US" dirty="0"/>
              <a:t>by limiting work in progress.</a:t>
            </a:r>
          </a:p>
          <a:p>
            <a:r>
              <a:rPr lang="en-US" b="1" dirty="0"/>
              <a:t>Increased efficiency. </a:t>
            </a:r>
            <a:r>
              <a:rPr lang="en-US" dirty="0"/>
              <a:t>Checking each task for value adding </a:t>
            </a:r>
            <a:r>
              <a:rPr lang="en-US" dirty="0" smtClean="0"/>
              <a:t>or nonvalue-added </a:t>
            </a:r>
            <a:r>
              <a:rPr lang="en-US" dirty="0"/>
              <a:t>activities and removing the non-value adding activities</a:t>
            </a:r>
            <a:r>
              <a:rPr lang="en-US" dirty="0" smtClean="0"/>
              <a:t>.</a:t>
            </a:r>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111</a:t>
            </a:fld>
            <a:endParaRPr lang="en-US">
              <a:solidFill>
                <a:prstClr val="black">
                  <a:tint val="75000"/>
                </a:prstClr>
              </a:solidFill>
            </a:endParaRPr>
          </a:p>
        </p:txBody>
      </p:sp>
    </p:spTree>
    <p:extLst>
      <p:ext uri="{BB962C8B-B14F-4D97-AF65-F5344CB8AC3E}">
        <p14:creationId xmlns:p14="http://schemas.microsoft.com/office/powerpoint/2010/main" val="2786988795"/>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Conditions for best use [2/2]</a:t>
            </a:r>
            <a:endParaRPr lang="en-US" dirty="0"/>
          </a:p>
        </p:txBody>
      </p:sp>
      <p:sp>
        <p:nvSpPr>
          <p:cNvPr id="3" name="Content Placeholder 2"/>
          <p:cNvSpPr>
            <a:spLocks noGrp="1"/>
          </p:cNvSpPr>
          <p:nvPr>
            <p:ph idx="1"/>
          </p:nvPr>
        </p:nvSpPr>
        <p:spPr/>
        <p:txBody>
          <a:bodyPr>
            <a:normAutofit/>
          </a:bodyPr>
          <a:lstStyle/>
          <a:p>
            <a:r>
              <a:rPr lang="en-US" b="1" dirty="0" smtClean="0"/>
              <a:t>Team </a:t>
            </a:r>
            <a:r>
              <a:rPr lang="en-US" b="1" dirty="0"/>
              <a:t>member focus. </a:t>
            </a:r>
            <a:r>
              <a:rPr lang="en-US" dirty="0"/>
              <a:t>Limited work in progress allows the team </a:t>
            </a:r>
            <a:r>
              <a:rPr lang="en-US" dirty="0" smtClean="0"/>
              <a:t>to focus </a:t>
            </a:r>
            <a:r>
              <a:rPr lang="en-US" dirty="0"/>
              <a:t>on the current work.</a:t>
            </a:r>
          </a:p>
          <a:p>
            <a:r>
              <a:rPr lang="en-US" b="1" dirty="0"/>
              <a:t>Variability in the workload. </a:t>
            </a:r>
            <a:r>
              <a:rPr lang="en-US" dirty="0"/>
              <a:t>When there is unpredictability in </a:t>
            </a:r>
            <a:r>
              <a:rPr lang="en-US" dirty="0" smtClean="0"/>
              <a:t>the way </a:t>
            </a:r>
            <a:r>
              <a:rPr lang="en-US" dirty="0"/>
              <a:t>that work arrives, and it becomes impossible for teams to </a:t>
            </a:r>
            <a:r>
              <a:rPr lang="en-US" dirty="0" smtClean="0"/>
              <a:t>make predictable </a:t>
            </a:r>
            <a:r>
              <a:rPr lang="en-US" dirty="0"/>
              <a:t>commitments; even for short periods of time.</a:t>
            </a:r>
          </a:p>
          <a:p>
            <a:r>
              <a:rPr lang="en-US" b="1" dirty="0"/>
              <a:t>Reduction of waste. </a:t>
            </a:r>
            <a:r>
              <a:rPr lang="en-US" dirty="0"/>
              <a:t>Transparency makes waste visible so it can </a:t>
            </a:r>
            <a:r>
              <a:rPr lang="en-US" dirty="0" smtClean="0"/>
              <a:t>be removed</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112</a:t>
            </a:fld>
            <a:endParaRPr lang="en-US">
              <a:solidFill>
                <a:prstClr val="black">
                  <a:tint val="75000"/>
                </a:prstClr>
              </a:solidFill>
            </a:endParaRPr>
          </a:p>
        </p:txBody>
      </p:sp>
    </p:spTree>
    <p:extLst>
      <p:ext uri="{BB962C8B-B14F-4D97-AF65-F5344CB8AC3E}">
        <p14:creationId xmlns:p14="http://schemas.microsoft.com/office/powerpoint/2010/main" val="2726449308"/>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Defining Principles and Properties of the Kanban Method</a:t>
            </a:r>
            <a:endParaRPr lang="en-US" dirty="0"/>
          </a:p>
        </p:txBody>
      </p:sp>
      <p:pic>
        <p:nvPicPr>
          <p:cNvPr id="7" name="Content Placeholder 6"/>
          <p:cNvPicPr>
            <a:picLocks noGrp="1" noChangeAspect="1"/>
          </p:cNvPicPr>
          <p:nvPr>
            <p:ph idx="1"/>
          </p:nvPr>
        </p:nvPicPr>
        <p:blipFill>
          <a:blip r:embed="rId2"/>
          <a:stretch>
            <a:fillRect/>
          </a:stretch>
        </p:blipFill>
        <p:spPr>
          <a:xfrm>
            <a:off x="279764" y="1801504"/>
            <a:ext cx="11498254" cy="4554845"/>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113</a:t>
            </a:fld>
            <a:endParaRPr lang="en-US">
              <a:solidFill>
                <a:prstClr val="black">
                  <a:tint val="75000"/>
                </a:prstClr>
              </a:solidFill>
            </a:endParaRPr>
          </a:p>
        </p:txBody>
      </p:sp>
    </p:spTree>
    <p:extLst>
      <p:ext uri="{BB962C8B-B14F-4D97-AF65-F5344CB8AC3E}">
        <p14:creationId xmlns:p14="http://schemas.microsoft.com/office/powerpoint/2010/main" val="2939202165"/>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board</a:t>
            </a:r>
            <a:endParaRPr lang="en-US" dirty="0"/>
          </a:p>
        </p:txBody>
      </p:sp>
      <p:sp>
        <p:nvSpPr>
          <p:cNvPr id="3" name="Content Placeholder 2"/>
          <p:cNvSpPr>
            <a:spLocks noGrp="1"/>
          </p:cNvSpPr>
          <p:nvPr>
            <p:ph idx="1"/>
          </p:nvPr>
        </p:nvSpPr>
        <p:spPr/>
        <p:txBody>
          <a:bodyPr>
            <a:normAutofit/>
          </a:bodyPr>
          <a:lstStyle/>
          <a:p>
            <a:r>
              <a:rPr lang="en-US" dirty="0"/>
              <a:t>Kanban </a:t>
            </a:r>
            <a:r>
              <a:rPr lang="en-US" dirty="0" smtClean="0"/>
              <a:t>boards are </a:t>
            </a:r>
            <a:r>
              <a:rPr lang="en-US" dirty="0"/>
              <a:t>a low-tech, </a:t>
            </a:r>
            <a:r>
              <a:rPr lang="en-US" dirty="0" err="1" smtClean="0"/>
              <a:t>hightouch</a:t>
            </a:r>
            <a:r>
              <a:rPr lang="en-US" dirty="0" smtClean="0"/>
              <a:t> technology </a:t>
            </a:r>
            <a:r>
              <a:rPr lang="en-US" dirty="0"/>
              <a:t>that may seem overly simplistic at first, but those using </a:t>
            </a:r>
            <a:r>
              <a:rPr lang="en-US" dirty="0" smtClean="0"/>
              <a:t>them soon </a:t>
            </a:r>
            <a:r>
              <a:rPr lang="en-US" dirty="0"/>
              <a:t>realize their power. </a:t>
            </a:r>
            <a:endParaRPr lang="en-US" dirty="0" smtClean="0"/>
          </a:p>
          <a:p>
            <a:r>
              <a:rPr lang="en-US" dirty="0" smtClean="0"/>
              <a:t>Utilizing </a:t>
            </a:r>
            <a:r>
              <a:rPr lang="en-US" dirty="0"/>
              <a:t>policies for entry and exit to columns, as </a:t>
            </a:r>
            <a:r>
              <a:rPr lang="en-US" dirty="0" smtClean="0"/>
              <a:t>well as </a:t>
            </a:r>
            <a:r>
              <a:rPr lang="en-US" dirty="0"/>
              <a:t>constraints such as limiting work in process, </a:t>
            </a:r>
            <a:r>
              <a:rPr lang="en-US" dirty="0" err="1"/>
              <a:t>kanban</a:t>
            </a:r>
            <a:r>
              <a:rPr lang="en-US" dirty="0"/>
              <a:t> boards provide </a:t>
            </a:r>
            <a:r>
              <a:rPr lang="en-US" dirty="0" smtClean="0"/>
              <a:t>clear insight </a:t>
            </a:r>
            <a:r>
              <a:rPr lang="en-US" dirty="0"/>
              <a:t>to workflow, bottlenecks, blockers, and overall status. </a:t>
            </a:r>
            <a:endParaRPr lang="en-US" dirty="0" smtClean="0"/>
          </a:p>
          <a:p>
            <a:r>
              <a:rPr lang="en-US" dirty="0" smtClean="0"/>
              <a:t>Additionally the board </a:t>
            </a:r>
            <a:r>
              <a:rPr lang="en-US" dirty="0"/>
              <a:t>acts as an information radiator to anyone who sees it, providing </a:t>
            </a:r>
            <a:r>
              <a:rPr lang="en-US" dirty="0" smtClean="0"/>
              <a:t>up-to-date information </a:t>
            </a:r>
            <a:r>
              <a:rPr lang="en-US" dirty="0"/>
              <a:t>on the status of the work of the team.</a:t>
            </a:r>
          </a:p>
        </p:txBody>
      </p:sp>
      <p:sp>
        <p:nvSpPr>
          <p:cNvPr id="4" name="Date Placeholder 3"/>
          <p:cNvSpPr>
            <a:spLocks noGrp="1"/>
          </p:cNvSpPr>
          <p:nvPr>
            <p:ph type="dt" sz="half" idx="10"/>
          </p:nvPr>
        </p:nvSpPr>
        <p:spPr/>
        <p:txBody>
          <a:bodyPr/>
          <a:lstStyle/>
          <a:p>
            <a:r>
              <a:rPr lang="en-US" smtClean="0">
                <a:solidFill>
                  <a:prstClr val="black">
                    <a:tint val="75000"/>
                  </a:prstClr>
                </a:solidFill>
              </a:rPr>
              <a:t>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114</a:t>
            </a:fld>
            <a:endParaRPr lang="en-US">
              <a:solidFill>
                <a:prstClr val="black">
                  <a:tint val="75000"/>
                </a:prstClr>
              </a:solidFill>
            </a:endParaRPr>
          </a:p>
        </p:txBody>
      </p:sp>
    </p:spTree>
    <p:extLst>
      <p:ext uri="{BB962C8B-B14F-4D97-AF65-F5344CB8AC3E}">
        <p14:creationId xmlns:p14="http://schemas.microsoft.com/office/powerpoint/2010/main" val="3060938426"/>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08: </a:t>
            </a:r>
            <a:r>
              <a:rPr lang="en-US" sz="4900" b="1" dirty="0">
                <a:solidFill>
                  <a:srgbClr val="FF0000"/>
                </a:solidFill>
                <a:latin typeface="+mn-lt"/>
              </a:rPr>
              <a:t>ANNEX A3</a:t>
            </a:r>
            <a:r>
              <a:rPr lang="en-US" sz="4900" dirty="0">
                <a:solidFill>
                  <a:srgbClr val="FF0000"/>
                </a:solidFill>
                <a:latin typeface="+mn-lt"/>
              </a:rPr>
              <a:t/>
            </a:r>
            <a:br>
              <a:rPr lang="en-US" sz="4900" dirty="0">
                <a:solidFill>
                  <a:srgbClr val="FF0000"/>
                </a:solidFill>
                <a:latin typeface="+mn-lt"/>
              </a:rPr>
            </a:br>
            <a:r>
              <a:rPr lang="en-US" sz="4900" dirty="0">
                <a:solidFill>
                  <a:srgbClr val="FF0000"/>
                </a:solidFill>
                <a:latin typeface="+mn-lt"/>
              </a:rPr>
              <a:t>OVERVIEW OF AGILE AND </a:t>
            </a:r>
            <a:r>
              <a:rPr lang="en-US" sz="4900" dirty="0" smtClean="0">
                <a:solidFill>
                  <a:srgbClr val="FF0000"/>
                </a:solidFill>
                <a:latin typeface="+mn-lt"/>
              </a:rPr>
              <a:t>LEAN FRAMEWORKS [2/2] </a:t>
            </a:r>
            <a:r>
              <a:rPr lang="en-US" sz="5400" dirty="0" smtClean="0">
                <a:solidFill>
                  <a:srgbClr val="FFFF00"/>
                </a:solidFill>
                <a:latin typeface="+mn-lt"/>
              </a:rPr>
              <a:t>&amp; TAILORING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115</a:t>
            </a:fld>
            <a:endParaRPr lang="en-US" dirty="0">
              <a:solidFill>
                <a:prstClr val="black">
                  <a:tint val="75000"/>
                </a:prstClr>
              </a:solidFill>
            </a:endParaRPr>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8955457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DISCIPLINED AGILE (DA)</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116</a:t>
            </a:fld>
            <a:endParaRPr lang="en-US">
              <a:solidFill>
                <a:prstClr val="black">
                  <a:tint val="75000"/>
                </a:prstClr>
              </a:solidFill>
            </a:endParaRPr>
          </a:p>
        </p:txBody>
      </p:sp>
    </p:spTree>
    <p:extLst>
      <p:ext uri="{BB962C8B-B14F-4D97-AF65-F5344CB8AC3E}">
        <p14:creationId xmlns:p14="http://schemas.microsoft.com/office/powerpoint/2010/main" val="1153764416"/>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a:t>
            </a:r>
            <a:endParaRPr lang="en-US" dirty="0"/>
          </a:p>
        </p:txBody>
      </p:sp>
      <p:sp>
        <p:nvSpPr>
          <p:cNvPr id="3" name="Content Placeholder 2"/>
          <p:cNvSpPr>
            <a:spLocks noGrp="1"/>
          </p:cNvSpPr>
          <p:nvPr>
            <p:ph idx="1"/>
          </p:nvPr>
        </p:nvSpPr>
        <p:spPr/>
        <p:txBody>
          <a:bodyPr/>
          <a:lstStyle/>
          <a:p>
            <a:r>
              <a:rPr lang="en-US" dirty="0"/>
              <a:t>Disciplined Agile (DA) is a process decision framework that integrates </a:t>
            </a:r>
            <a:r>
              <a:rPr lang="en-US" dirty="0" smtClean="0"/>
              <a:t>several agile </a:t>
            </a:r>
            <a:r>
              <a:rPr lang="en-US" dirty="0"/>
              <a:t>best practices into a comprehensive model. </a:t>
            </a:r>
            <a:endParaRPr lang="en-US" dirty="0" smtClean="0"/>
          </a:p>
          <a:p>
            <a:r>
              <a:rPr lang="en-US" dirty="0" smtClean="0"/>
              <a:t>DA </a:t>
            </a:r>
            <a:r>
              <a:rPr lang="en-US" dirty="0"/>
              <a:t>was designed to offer </a:t>
            </a:r>
            <a:r>
              <a:rPr lang="en-US" dirty="0" smtClean="0"/>
              <a:t>a balance </a:t>
            </a:r>
            <a:r>
              <a:rPr lang="en-US" dirty="0"/>
              <a:t>between those popular methods deemed to be either too narrow in </a:t>
            </a:r>
            <a:r>
              <a:rPr lang="en-US" dirty="0" smtClean="0"/>
              <a:t>focus (</a:t>
            </a:r>
            <a:r>
              <a:rPr lang="en-US" dirty="0"/>
              <a:t>e.g., Scrum) or too prescriptive in detail (e.g., </a:t>
            </a:r>
            <a:r>
              <a:rPr lang="en-US" dirty="0" err="1"/>
              <a:t>AgileUP</a:t>
            </a:r>
            <a:r>
              <a:rPr lang="en-US" dirty="0"/>
              <a:t>).</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117</a:t>
            </a:fld>
            <a:endParaRPr lang="en-US">
              <a:solidFill>
                <a:prstClr val="black">
                  <a:tint val="75000"/>
                </a:prstClr>
              </a:solidFill>
            </a:endParaRPr>
          </a:p>
        </p:txBody>
      </p:sp>
    </p:spTree>
    <p:extLst>
      <p:ext uri="{BB962C8B-B14F-4D97-AF65-F5344CB8AC3E}">
        <p14:creationId xmlns:p14="http://schemas.microsoft.com/office/powerpoint/2010/main" val="3870149983"/>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 principles</a:t>
            </a:r>
            <a:endParaRPr lang="en-US" dirty="0"/>
          </a:p>
        </p:txBody>
      </p:sp>
      <p:sp>
        <p:nvSpPr>
          <p:cNvPr id="3" name="Content Placeholder 2"/>
          <p:cNvSpPr>
            <a:spLocks noGrp="1"/>
          </p:cNvSpPr>
          <p:nvPr>
            <p:ph idx="1"/>
          </p:nvPr>
        </p:nvSpPr>
        <p:spPr/>
        <p:txBody>
          <a:bodyPr/>
          <a:lstStyle/>
          <a:p>
            <a:r>
              <a:rPr lang="en-US" b="1" dirty="0"/>
              <a:t>People-first. </a:t>
            </a:r>
            <a:r>
              <a:rPr lang="en-US" dirty="0"/>
              <a:t>Enumerating roles and organization elements at </a:t>
            </a:r>
            <a:r>
              <a:rPr lang="en-US" dirty="0" smtClean="0"/>
              <a:t>various levels</a:t>
            </a:r>
            <a:r>
              <a:rPr lang="en-US" dirty="0"/>
              <a:t>.</a:t>
            </a:r>
          </a:p>
          <a:p>
            <a:r>
              <a:rPr lang="en-US" b="1" dirty="0"/>
              <a:t>Learning-oriented. </a:t>
            </a:r>
            <a:r>
              <a:rPr lang="en-US" dirty="0"/>
              <a:t>Encouraging collaborative improvement.</a:t>
            </a:r>
          </a:p>
          <a:p>
            <a:r>
              <a:rPr lang="en-US" b="1" dirty="0"/>
              <a:t>Full delivery life cycle. </a:t>
            </a:r>
            <a:r>
              <a:rPr lang="en-US" dirty="0"/>
              <a:t>Promoting several fit-for-purpose life cycles.</a:t>
            </a:r>
          </a:p>
          <a:p>
            <a:r>
              <a:rPr lang="en-US" b="1" dirty="0"/>
              <a:t>Goal-driven. </a:t>
            </a:r>
            <a:r>
              <a:rPr lang="en-US" dirty="0"/>
              <a:t>Tailoring processes to achieve specific outcomes.</a:t>
            </a:r>
          </a:p>
          <a:p>
            <a:r>
              <a:rPr lang="en-US" b="1" dirty="0"/>
              <a:t>Enterprise awareness. </a:t>
            </a:r>
            <a:r>
              <a:rPr lang="en-US" dirty="0"/>
              <a:t>Offering guidance on </a:t>
            </a:r>
            <a:r>
              <a:rPr lang="en-US" dirty="0" smtClean="0"/>
              <a:t>cross-departmental governance</a:t>
            </a:r>
            <a:r>
              <a:rPr lang="en-US" dirty="0"/>
              <a:t>.</a:t>
            </a:r>
          </a:p>
          <a:p>
            <a:r>
              <a:rPr lang="en-US" b="1" dirty="0"/>
              <a:t>Scalable. </a:t>
            </a:r>
            <a:r>
              <a:rPr lang="en-US" dirty="0"/>
              <a:t>Covering multiple dimensions of program complexity.</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118</a:t>
            </a:fld>
            <a:endParaRPr lang="en-US">
              <a:solidFill>
                <a:prstClr val="black">
                  <a:tint val="75000"/>
                </a:prstClr>
              </a:solidFill>
            </a:endParaRPr>
          </a:p>
        </p:txBody>
      </p:sp>
    </p:spTree>
    <p:extLst>
      <p:ext uri="{BB962C8B-B14F-4D97-AF65-F5344CB8AC3E}">
        <p14:creationId xmlns:p14="http://schemas.microsoft.com/office/powerpoint/2010/main" val="2215732296"/>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APPENDIX X2</a:t>
            </a:r>
            <a:br>
              <a:rPr lang="en-US" b="1" dirty="0"/>
            </a:br>
            <a:r>
              <a:rPr lang="en-US" b="1" dirty="0"/>
              <a:t>ATTRIBUTES THAT </a:t>
            </a:r>
            <a:r>
              <a:rPr lang="en-US" b="1" dirty="0" smtClean="0"/>
              <a:t>INFLUENCE TAILORING</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119</a:t>
            </a:fld>
            <a:endParaRPr lang="en-US">
              <a:solidFill>
                <a:prstClr val="black">
                  <a:tint val="75000"/>
                </a:prstClr>
              </a:solidFill>
            </a:endParaRPr>
          </a:p>
        </p:txBody>
      </p:sp>
    </p:spTree>
    <p:extLst>
      <p:ext uri="{BB962C8B-B14F-4D97-AF65-F5344CB8AC3E}">
        <p14:creationId xmlns:p14="http://schemas.microsoft.com/office/powerpoint/2010/main" val="1848198259"/>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FIRST SOME </a:t>
            </a:r>
            <a:r>
              <a:rPr lang="en-US" b="1" dirty="0" smtClean="0">
                <a:solidFill>
                  <a:srgbClr val="FF0000"/>
                </a:solidFill>
              </a:rPr>
              <a:t>CAUTIONS!!!!!!!!!!!!</a:t>
            </a:r>
            <a:endParaRPr lang="en-US" dirty="0">
              <a:solidFill>
                <a:srgbClr val="FF0000"/>
              </a:solidFill>
            </a:endParaRPr>
          </a:p>
        </p:txBody>
      </p:sp>
      <p:sp>
        <p:nvSpPr>
          <p:cNvPr id="3" name="Content Placeholder 2"/>
          <p:cNvSpPr>
            <a:spLocks noGrp="1"/>
          </p:cNvSpPr>
          <p:nvPr>
            <p:ph idx="1"/>
          </p:nvPr>
        </p:nvSpPr>
        <p:spPr/>
        <p:txBody>
          <a:bodyPr/>
          <a:lstStyle/>
          <a:p>
            <a:r>
              <a:rPr lang="en-US" dirty="0"/>
              <a:t>Tailoring is an advanced topic that should be undertaken by </a:t>
            </a:r>
            <a:r>
              <a:rPr lang="en-US" dirty="0" smtClean="0"/>
              <a:t>experienced practitioners </a:t>
            </a:r>
            <a:r>
              <a:rPr lang="en-US" dirty="0"/>
              <a:t>who have been successful using agile approaches as </a:t>
            </a:r>
            <a:r>
              <a:rPr lang="en-US" dirty="0" smtClean="0"/>
              <a:t>originally described </a:t>
            </a:r>
            <a:r>
              <a:rPr lang="en-US" dirty="0"/>
              <a:t>in multiple environments before they consider tailoring them. </a:t>
            </a:r>
            <a:endParaRPr lang="en-US" dirty="0" smtClean="0"/>
          </a:p>
          <a:p>
            <a:r>
              <a:rPr lang="en-US" dirty="0" smtClean="0"/>
              <a:t>In other words</a:t>
            </a:r>
            <a:r>
              <a:rPr lang="en-US" dirty="0"/>
              <a:t>, gain experience and be successful with one approach before attempting </a:t>
            </a:r>
            <a:r>
              <a:rPr lang="en-US" dirty="0" smtClean="0"/>
              <a:t>to tailor </a:t>
            </a:r>
            <a:r>
              <a:rPr lang="en-US" dirty="0"/>
              <a:t>the approach.</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120</a:t>
            </a:fld>
            <a:endParaRPr lang="en-US">
              <a:solidFill>
                <a:prstClr val="black">
                  <a:tint val="75000"/>
                </a:prstClr>
              </a:solidFill>
            </a:endParaRPr>
          </a:p>
        </p:txBody>
      </p:sp>
    </p:spTree>
    <p:extLst>
      <p:ext uri="{BB962C8B-B14F-4D97-AF65-F5344CB8AC3E}">
        <p14:creationId xmlns:p14="http://schemas.microsoft.com/office/powerpoint/2010/main" val="210320805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Shu-Ha-</a:t>
            </a:r>
            <a:r>
              <a:rPr lang="en-US" dirty="0" err="1"/>
              <a:t>Ri</a:t>
            </a:r>
            <a:endParaRPr lang="en-US" dirty="0"/>
          </a:p>
        </p:txBody>
      </p:sp>
      <p:sp>
        <p:nvSpPr>
          <p:cNvPr id="3" name="Content Placeholder 2"/>
          <p:cNvSpPr>
            <a:spLocks noGrp="1"/>
          </p:cNvSpPr>
          <p:nvPr>
            <p:ph idx="1"/>
          </p:nvPr>
        </p:nvSpPr>
        <p:spPr/>
        <p:txBody>
          <a:bodyPr>
            <a:normAutofit/>
          </a:bodyPr>
          <a:lstStyle/>
          <a:p>
            <a:r>
              <a:rPr lang="en-US" dirty="0"/>
              <a:t>M</a:t>
            </a:r>
            <a:r>
              <a:rPr lang="en-US" dirty="0" smtClean="0"/>
              <a:t>odel </a:t>
            </a:r>
            <a:r>
              <a:rPr lang="en-US" dirty="0"/>
              <a:t>of skills acquisition describes progression </a:t>
            </a:r>
            <a:r>
              <a:rPr lang="en-US" dirty="0" smtClean="0"/>
              <a:t>from obeying </a:t>
            </a:r>
            <a:r>
              <a:rPr lang="en-US" dirty="0"/>
              <a:t>the rules (Shu 守, means to obey and protect), through </a:t>
            </a:r>
            <a:r>
              <a:rPr lang="en-US" dirty="0" smtClean="0"/>
              <a:t>consciously moving </a:t>
            </a:r>
            <a:r>
              <a:rPr lang="en-US" dirty="0"/>
              <a:t>away from the rules (Ha 破, means to change or digress), and </a:t>
            </a:r>
            <a:r>
              <a:rPr lang="en-US" dirty="0" smtClean="0"/>
              <a:t>finally through </a:t>
            </a:r>
            <a:r>
              <a:rPr lang="en-US" dirty="0"/>
              <a:t>steady practice and improvement finding an individual path (</a:t>
            </a:r>
            <a:r>
              <a:rPr lang="en-US" dirty="0" err="1"/>
              <a:t>Ri</a:t>
            </a:r>
            <a:r>
              <a:rPr lang="en-US" dirty="0"/>
              <a:t> </a:t>
            </a:r>
            <a:r>
              <a:rPr lang="ja-JP" altLang="en-US" dirty="0"/>
              <a:t>離</a:t>
            </a:r>
            <a:r>
              <a:rPr lang="en-US" altLang="ja-JP" dirty="0" smtClean="0"/>
              <a:t>, </a:t>
            </a:r>
            <a:r>
              <a:rPr lang="en-US" dirty="0" smtClean="0"/>
              <a:t>means </a:t>
            </a:r>
            <a:r>
              <a:rPr lang="en-US" dirty="0"/>
              <a:t>to separate or leave). </a:t>
            </a:r>
            <a:endParaRPr lang="en-US" dirty="0" smtClean="0"/>
          </a:p>
          <a:p>
            <a:r>
              <a:rPr lang="en-US" dirty="0" smtClean="0"/>
              <a:t>We </a:t>
            </a:r>
            <a:r>
              <a:rPr lang="en-US" dirty="0"/>
              <a:t>need to start and practice at the Shu </a:t>
            </a:r>
            <a:r>
              <a:rPr lang="en-US" dirty="0" smtClean="0"/>
              <a:t>level before </a:t>
            </a:r>
            <a:r>
              <a:rPr lang="en-US" dirty="0"/>
              <a:t>we are ready to move to the Ha level to tailor the process or the </a:t>
            </a:r>
            <a:r>
              <a:rPr lang="en-US" dirty="0" err="1" smtClean="0"/>
              <a:t>Ri</a:t>
            </a:r>
            <a:r>
              <a:rPr lang="en-US" dirty="0" smtClean="0"/>
              <a:t> level </a:t>
            </a:r>
            <a:r>
              <a:rPr lang="en-US" dirty="0"/>
              <a:t>to invent a new custom process.</a:t>
            </a:r>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121</a:t>
            </a:fld>
            <a:endParaRPr lang="en-US">
              <a:solidFill>
                <a:prstClr val="black">
                  <a:tint val="75000"/>
                </a:prstClr>
              </a:solidFill>
            </a:endParaRPr>
          </a:p>
        </p:txBody>
      </p:sp>
    </p:spTree>
    <p:extLst>
      <p:ext uri="{BB962C8B-B14F-4D97-AF65-F5344CB8AC3E}">
        <p14:creationId xmlns:p14="http://schemas.microsoft.com/office/powerpoint/2010/main" val="4140213256"/>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09: </a:t>
            </a:r>
            <a:r>
              <a:rPr lang="en-US" sz="4900" b="1" dirty="0" smtClean="0">
                <a:solidFill>
                  <a:srgbClr val="FF0000"/>
                </a:solidFill>
                <a:latin typeface="+mn-lt"/>
              </a:rPr>
              <a:t>Agile planning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122</a:t>
            </a:fld>
            <a:endParaRPr lang="en-US" dirty="0">
              <a:solidFill>
                <a:prstClr val="black">
                  <a:tint val="75000"/>
                </a:prstClr>
              </a:solidFill>
            </a:endParaRPr>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17471348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b="1" dirty="0" smtClean="0">
                <a:effectLst>
                  <a:outerShdw blurRad="38100" dist="38100" dir="2700000" algn="tl">
                    <a:srgbClr val="000000">
                      <a:alpha val="43137"/>
                    </a:srgbClr>
                  </a:outerShdw>
                </a:effectLst>
              </a:rPr>
              <a:t>Agile Planning</a:t>
            </a:r>
            <a:endParaRPr lang="en-US" sz="9600" b="1" dirty="0">
              <a:effectLst>
                <a:outerShdw blurRad="38100" dist="38100" dir="2700000" algn="tl">
                  <a:srgbClr val="000000">
                    <a:alpha val="43137"/>
                  </a:srgbClr>
                </a:outerShdw>
              </a:effectLst>
            </a:endParaRPr>
          </a:p>
        </p:txBody>
      </p:sp>
      <p:sp>
        <p:nvSpPr>
          <p:cNvPr id="8" name="Text Placeholder 7"/>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a:defRPr/>
            </a:pPr>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pt-BR" sz="1200" b="0" smtClean="0">
                <a:solidFill>
                  <a:prstClr val="black">
                    <a:tint val="75000"/>
                  </a:prstClr>
                </a:solidFill>
              </a:rPr>
              <a:t>Eng. Dr. Akram Ali</a:t>
            </a:r>
            <a:endParaRPr lang="en-US" sz="1200" b="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D092A3F-D0BC-4741-A7BE-E6681BBC2D89}" type="slidenum">
              <a:rPr lang="en-US" smtClean="0">
                <a:solidFill>
                  <a:prstClr val="black">
                    <a:tint val="75000"/>
                  </a:prstClr>
                </a:solidFill>
              </a:rPr>
              <a:pPr>
                <a:defRPr/>
              </a:pPr>
              <a:t>123</a:t>
            </a:fld>
            <a:endParaRPr lang="en-US">
              <a:solidFill>
                <a:prstClr val="black">
                  <a:tint val="75000"/>
                </a:prstClr>
              </a:solidFill>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204368752"/>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and Time Boxing</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a:t>Effectiveness = Planning</a:t>
            </a:r>
          </a:p>
          <a:p>
            <a:pPr marL="514350" indent="-514350">
              <a:buFont typeface="+mj-lt"/>
              <a:buAutoNum type="arabicPeriod"/>
            </a:pPr>
            <a:endParaRPr lang="en-US" dirty="0"/>
          </a:p>
          <a:p>
            <a:pPr marL="514350" indent="-514350">
              <a:buFont typeface="+mj-lt"/>
              <a:buAutoNum type="arabicPeriod"/>
            </a:pPr>
            <a:r>
              <a:rPr lang="en-US" dirty="0"/>
              <a:t>Efficiency = Time Boxing (</a:t>
            </a:r>
            <a:r>
              <a:rPr lang="en-US" dirty="0" smtClean="0"/>
              <a:t>Sprints)</a:t>
            </a:r>
          </a:p>
          <a:p>
            <a:pPr marL="514350" indent="-514350">
              <a:buFont typeface="+mj-lt"/>
              <a:buAutoNum type="arabicPeriod"/>
            </a:pPr>
            <a:endParaRPr lang="en-US" dirty="0"/>
          </a:p>
          <a:p>
            <a:pPr marL="514350" indent="-514350">
              <a:buFont typeface="+mj-lt"/>
              <a:buAutoNum type="arabicPeriod"/>
            </a:pPr>
            <a:r>
              <a:rPr lang="en-US" dirty="0" smtClean="0"/>
              <a:t>Failing to plan is planning to fail</a:t>
            </a:r>
          </a:p>
          <a:p>
            <a:pPr marL="514350" indent="-514350">
              <a:buFont typeface="+mj-lt"/>
              <a:buAutoNum type="arabicPeriod"/>
            </a:pPr>
            <a:endParaRPr lang="en-US" dirty="0"/>
          </a:p>
        </p:txBody>
      </p:sp>
      <p:sp>
        <p:nvSpPr>
          <p:cNvPr id="5" name="Date Placeholder 4"/>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7" name="Slide Number Placeholder 6"/>
          <p:cNvSpPr>
            <a:spLocks noGrp="1"/>
          </p:cNvSpPr>
          <p:nvPr>
            <p:ph type="sldNum" sz="quarter" idx="12"/>
          </p:nvPr>
        </p:nvSpPr>
        <p:spPr/>
        <p:txBody>
          <a:bodyPr/>
          <a:lstStyle/>
          <a:p>
            <a:fld id="{FD092A3F-D0BC-4741-A7BE-E6681BBC2D89}" type="slidenum">
              <a:rPr lang="en-US" smtClean="0">
                <a:solidFill>
                  <a:prstClr val="black">
                    <a:tint val="75000"/>
                  </a:prstClr>
                </a:solidFill>
              </a:rPr>
              <a:pPr/>
              <a:t>124</a:t>
            </a:fld>
            <a:endParaRPr lang="en-US">
              <a:solidFill>
                <a:prstClr val="black">
                  <a:tint val="75000"/>
                </a:prstClr>
              </a:solidFill>
            </a:endParaRPr>
          </a:p>
        </p:txBody>
      </p:sp>
      <p:sp>
        <p:nvSpPr>
          <p:cNvPr id="4" name="Cloud Callout 3"/>
          <p:cNvSpPr/>
          <p:nvPr/>
        </p:nvSpPr>
        <p:spPr>
          <a:xfrm rot="623412">
            <a:off x="6842759" y="1767841"/>
            <a:ext cx="4800600" cy="2405697"/>
          </a:xfrm>
          <a:prstGeom prst="cloudCallout">
            <a:avLst>
              <a:gd name="adj1" fmla="val -60515"/>
              <a:gd name="adj2" fmla="val 674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prstClr val="white"/>
                </a:solidFill>
              </a:rPr>
              <a:t>Planning Is Useful. Blindly Following the Plans Is Stupid</a:t>
            </a:r>
            <a:endParaRPr lang="en-US" sz="2400" dirty="0">
              <a:solidFill>
                <a:prstClr val="white"/>
              </a:solidFill>
            </a:endParaRPr>
          </a:p>
        </p:txBody>
      </p:sp>
    </p:spTree>
    <p:extLst>
      <p:ext uri="{BB962C8B-B14F-4D97-AF65-F5344CB8AC3E}">
        <p14:creationId xmlns:p14="http://schemas.microsoft.com/office/powerpoint/2010/main" val="398065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a:t>Scrum’ THREE BEST PRACTICES</a:t>
            </a:r>
          </a:p>
        </p:txBody>
      </p:sp>
      <p:sp>
        <p:nvSpPr>
          <p:cNvPr id="492547" name="Rectangle 3"/>
          <p:cNvSpPr>
            <a:spLocks noGrp="1" noChangeArrowheads="1"/>
          </p:cNvSpPr>
          <p:nvPr>
            <p:ph idx="1"/>
          </p:nvPr>
        </p:nvSpPr>
        <p:spPr>
          <a:ln/>
        </p:spPr>
        <p:txBody>
          <a:bodyPr/>
          <a:lstStyle/>
          <a:p>
            <a:r>
              <a:rPr lang="en-US" dirty="0"/>
              <a:t>Best Practice #1: User </a:t>
            </a:r>
            <a:r>
              <a:rPr lang="en-US" dirty="0" smtClean="0"/>
              <a:t>Stories</a:t>
            </a:r>
          </a:p>
          <a:p>
            <a:r>
              <a:rPr lang="en-US" dirty="0"/>
              <a:t>Best Practice #2: Planning </a:t>
            </a:r>
            <a:r>
              <a:rPr lang="en-US" dirty="0" smtClean="0"/>
              <a:t>Poker</a:t>
            </a:r>
          </a:p>
          <a:p>
            <a:r>
              <a:rPr lang="en-US" dirty="0"/>
              <a:t>Best Practice #3: Use of the Scrum Board</a:t>
            </a:r>
          </a:p>
          <a:p>
            <a:endParaRPr lang="en-US" dirty="0"/>
          </a:p>
          <a:p>
            <a:endParaRPr lang="en-US" dirty="0"/>
          </a:p>
          <a:p>
            <a:pPr lvl="1">
              <a:buFontTx/>
              <a:buNone/>
            </a:pPr>
            <a:endParaRPr lang="en-US" dirty="0"/>
          </a:p>
        </p:txBody>
      </p:sp>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4" name="Slide Number Placeholder 3"/>
          <p:cNvSpPr>
            <a:spLocks noGrp="1"/>
          </p:cNvSpPr>
          <p:nvPr>
            <p:ph type="sldNum" sz="quarter" idx="12"/>
          </p:nvPr>
        </p:nvSpPr>
        <p:spPr/>
        <p:txBody>
          <a:bodyPr/>
          <a:lstStyle/>
          <a:p>
            <a:fld id="{FD092A3F-D0BC-4741-A7BE-E6681BBC2D89}" type="slidenum">
              <a:rPr lang="en-US" smtClean="0">
                <a:solidFill>
                  <a:prstClr val="black">
                    <a:tint val="75000"/>
                  </a:prstClr>
                </a:solidFill>
              </a:rPr>
              <a:pPr/>
              <a:t>125</a:t>
            </a:fld>
            <a:endParaRPr lang="en-US">
              <a:solidFill>
                <a:prstClr val="black">
                  <a:tint val="75000"/>
                </a:prstClr>
              </a:solidFill>
            </a:endParaRPr>
          </a:p>
        </p:txBody>
      </p:sp>
    </p:spTree>
    <p:extLst>
      <p:ext uri="{BB962C8B-B14F-4D97-AF65-F5344CB8AC3E}">
        <p14:creationId xmlns:p14="http://schemas.microsoft.com/office/powerpoint/2010/main" val="8433492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dirty="0"/>
              <a:t>Best Practice #1: User Stories</a:t>
            </a:r>
          </a:p>
        </p:txBody>
      </p:sp>
      <p:sp>
        <p:nvSpPr>
          <p:cNvPr id="492547" name="Rectangle 3"/>
          <p:cNvSpPr>
            <a:spLocks noGrp="1" noChangeArrowheads="1"/>
          </p:cNvSpPr>
          <p:nvPr>
            <p:ph idx="1"/>
          </p:nvPr>
        </p:nvSpPr>
        <p:spPr>
          <a:ln/>
        </p:spPr>
        <p:txBody>
          <a:bodyPr/>
          <a:lstStyle/>
          <a:p>
            <a:r>
              <a:rPr lang="en-US" dirty="0" smtClean="0"/>
              <a:t>Plain-</a:t>
            </a:r>
            <a:r>
              <a:rPr lang="en-US" dirty="0" err="1" smtClean="0"/>
              <a:t>english</a:t>
            </a:r>
            <a:r>
              <a:rPr lang="en-US" dirty="0" smtClean="0"/>
              <a:t> </a:t>
            </a:r>
            <a:r>
              <a:rPr lang="en-US" dirty="0"/>
              <a:t>requirements, written on common 3X5 index cards</a:t>
            </a:r>
          </a:p>
          <a:p>
            <a:r>
              <a:rPr lang="en-US" dirty="0"/>
              <a:t>Form: As [a type of user] I want to [perform a specific action] such that [result]</a:t>
            </a:r>
          </a:p>
          <a:p>
            <a:r>
              <a:rPr lang="en-US" dirty="0"/>
              <a:t>Example: “As a web user, I want to make a reservation, such that I may secure my lodging” </a:t>
            </a:r>
          </a:p>
          <a:p>
            <a:r>
              <a:rPr lang="en-US" dirty="0"/>
              <a:t>Stories that are big are called EPICS</a:t>
            </a:r>
          </a:p>
          <a:p>
            <a:r>
              <a:rPr lang="en-US" dirty="0"/>
              <a:t>Acceptance criteria goes on card back</a:t>
            </a:r>
          </a:p>
          <a:p>
            <a:pPr lvl="1">
              <a:buFontTx/>
              <a:buNone/>
            </a:pPr>
            <a:endParaRPr lang="en-US" dirty="0"/>
          </a:p>
        </p:txBody>
      </p:sp>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4" name="Slide Number Placeholder 3"/>
          <p:cNvSpPr>
            <a:spLocks noGrp="1"/>
          </p:cNvSpPr>
          <p:nvPr>
            <p:ph type="sldNum" sz="quarter" idx="12"/>
          </p:nvPr>
        </p:nvSpPr>
        <p:spPr/>
        <p:txBody>
          <a:bodyPr/>
          <a:lstStyle/>
          <a:p>
            <a:fld id="{FD092A3F-D0BC-4741-A7BE-E6681BBC2D89}" type="slidenum">
              <a:rPr lang="en-US" smtClean="0">
                <a:solidFill>
                  <a:prstClr val="black">
                    <a:tint val="75000"/>
                  </a:prstClr>
                </a:solidFill>
              </a:rPr>
              <a:pPr/>
              <a:t>126</a:t>
            </a:fld>
            <a:endParaRPr lang="en-US">
              <a:solidFill>
                <a:prstClr val="black">
                  <a:tint val="75000"/>
                </a:prstClr>
              </a:solidFill>
            </a:endParaRPr>
          </a:p>
        </p:txBody>
      </p:sp>
    </p:spTree>
    <p:extLst>
      <p:ext uri="{BB962C8B-B14F-4D97-AF65-F5344CB8AC3E}">
        <p14:creationId xmlns:p14="http://schemas.microsoft.com/office/powerpoint/2010/main" val="1817339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a:ln/>
        </p:spPr>
        <p:txBody>
          <a:bodyPr/>
          <a:lstStyle/>
          <a:p>
            <a:r>
              <a:rPr lang="en-US" dirty="0"/>
              <a:t>Best Practice #2: Planning </a:t>
            </a:r>
            <a:r>
              <a:rPr lang="en-US" dirty="0" smtClean="0"/>
              <a:t/>
            </a:r>
            <a:br>
              <a:rPr lang="en-US" dirty="0" smtClean="0"/>
            </a:br>
            <a:r>
              <a:rPr lang="en-US" dirty="0" smtClean="0"/>
              <a:t>Poker</a:t>
            </a:r>
            <a:endParaRPr lang="en-US" dirty="0"/>
          </a:p>
        </p:txBody>
      </p:sp>
      <p:sp>
        <p:nvSpPr>
          <p:cNvPr id="494595" name="Rectangle 3"/>
          <p:cNvSpPr>
            <a:spLocks noGrp="1" noChangeArrowheads="1"/>
          </p:cNvSpPr>
          <p:nvPr>
            <p:ph sz="half" idx="1"/>
          </p:nvPr>
        </p:nvSpPr>
        <p:spPr>
          <a:xfrm>
            <a:off x="838200" y="1825625"/>
            <a:ext cx="7299960" cy="4351338"/>
          </a:xfrm>
          <a:ln/>
        </p:spPr>
        <p:txBody>
          <a:bodyPr>
            <a:normAutofit/>
          </a:bodyPr>
          <a:lstStyle/>
          <a:p>
            <a:r>
              <a:rPr lang="en-US" dirty="0" smtClean="0"/>
              <a:t>A </a:t>
            </a:r>
            <a:r>
              <a:rPr lang="en-US" dirty="0"/>
              <a:t>way for the team to do estimates</a:t>
            </a:r>
          </a:p>
          <a:p>
            <a:r>
              <a:rPr lang="en-US" dirty="0"/>
              <a:t>Each participant has cards numbered 1,2,3,5,8,13,21</a:t>
            </a:r>
          </a:p>
          <a:p>
            <a:r>
              <a:rPr lang="en-US" dirty="0"/>
              <a:t>Values represent ‘story points’ of effort</a:t>
            </a:r>
          </a:p>
          <a:p>
            <a:r>
              <a:rPr lang="en-US" dirty="0"/>
              <a:t>Players discuss feature, then throw down a card together</a:t>
            </a:r>
          </a:p>
          <a:p>
            <a:r>
              <a:rPr lang="en-US" dirty="0"/>
              <a:t>Differences are noted and discussed, then process repeats till a </a:t>
            </a:r>
            <a:r>
              <a:rPr lang="en-US" dirty="0" smtClean="0"/>
              <a:t>consensus </a:t>
            </a:r>
            <a:r>
              <a:rPr lang="en-US" dirty="0"/>
              <a:t>estimate is formed</a:t>
            </a:r>
          </a:p>
        </p:txBody>
      </p:sp>
      <p:sp>
        <p:nvSpPr>
          <p:cNvPr id="3" name="Date Placeholder 2"/>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5" name="Slide Number Placeholder 4"/>
          <p:cNvSpPr>
            <a:spLocks noGrp="1"/>
          </p:cNvSpPr>
          <p:nvPr>
            <p:ph type="sldNum" sz="quarter" idx="12"/>
          </p:nvPr>
        </p:nvSpPr>
        <p:spPr/>
        <p:txBody>
          <a:bodyPr/>
          <a:lstStyle/>
          <a:p>
            <a:fld id="{FD092A3F-D0BC-4741-A7BE-E6681BBC2D89}" type="slidenum">
              <a:rPr lang="en-US" smtClean="0">
                <a:solidFill>
                  <a:prstClr val="black">
                    <a:tint val="75000"/>
                  </a:prstClr>
                </a:solidFill>
              </a:rPr>
              <a:pPr/>
              <a:t>127</a:t>
            </a:fld>
            <a:endParaRPr lang="en-US">
              <a:solidFill>
                <a:prstClr val="black">
                  <a:tint val="75000"/>
                </a:prstClr>
              </a:solidFill>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608" t="2005" r="4647" b="2506"/>
          <a:stretch/>
        </p:blipFill>
        <p:spPr>
          <a:xfrm>
            <a:off x="8138160" y="370523"/>
            <a:ext cx="3901440" cy="5806440"/>
          </a:xfrm>
          <a:prstGeom prst="rect">
            <a:avLst/>
          </a:prstGeom>
        </p:spPr>
      </p:pic>
    </p:spTree>
    <p:extLst>
      <p:ext uri="{BB962C8B-B14F-4D97-AF65-F5344CB8AC3E}">
        <p14:creationId xmlns:p14="http://schemas.microsoft.com/office/powerpoint/2010/main" val="29893908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326801" y="4846146"/>
            <a:ext cx="3865199" cy="2011854"/>
          </a:xfrm>
          <a:prstGeom prst="rect">
            <a:avLst/>
          </a:prstGeom>
        </p:spPr>
      </p:pic>
      <p:sp>
        <p:nvSpPr>
          <p:cNvPr id="499714" name="Rectangle 2"/>
          <p:cNvSpPr>
            <a:spLocks noGrp="1" noChangeArrowheads="1"/>
          </p:cNvSpPr>
          <p:nvPr>
            <p:ph type="title"/>
          </p:nvPr>
        </p:nvSpPr>
        <p:spPr>
          <a:ln/>
        </p:spPr>
        <p:txBody>
          <a:bodyPr/>
          <a:lstStyle/>
          <a:p>
            <a:r>
              <a:rPr lang="en-US" dirty="0"/>
              <a:t>Best Practice #3: Use of the Scrum Board</a:t>
            </a:r>
          </a:p>
        </p:txBody>
      </p:sp>
      <p:sp>
        <p:nvSpPr>
          <p:cNvPr id="499715" name="Rectangle 3"/>
          <p:cNvSpPr>
            <a:spLocks noGrp="1" noChangeArrowheads="1"/>
          </p:cNvSpPr>
          <p:nvPr>
            <p:ph idx="1"/>
          </p:nvPr>
        </p:nvSpPr>
        <p:spPr>
          <a:ln/>
        </p:spPr>
        <p:txBody>
          <a:bodyPr/>
          <a:lstStyle/>
          <a:p>
            <a:r>
              <a:rPr lang="en-US" dirty="0" smtClean="0"/>
              <a:t>Scrum </a:t>
            </a:r>
            <a:r>
              <a:rPr lang="en-US" dirty="0"/>
              <a:t>Board is a rows-and-columns depictions of work-in-progress</a:t>
            </a:r>
          </a:p>
          <a:p>
            <a:r>
              <a:rPr lang="en-US" dirty="0"/>
              <a:t>Items of work are rows, work status labels are columns</a:t>
            </a:r>
          </a:p>
          <a:p>
            <a:r>
              <a:rPr lang="en-US" dirty="0"/>
              <a:t>Work is addressed from top to bottom</a:t>
            </a:r>
          </a:p>
          <a:p>
            <a:r>
              <a:rPr lang="en-US" dirty="0"/>
              <a:t>Work migrates from left to right on the board</a:t>
            </a:r>
          </a:p>
        </p:txBody>
      </p:sp>
      <p:sp>
        <p:nvSpPr>
          <p:cNvPr id="2" name="Date Placeholder 1"/>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4" name="Slide Number Placeholder 3"/>
          <p:cNvSpPr>
            <a:spLocks noGrp="1"/>
          </p:cNvSpPr>
          <p:nvPr>
            <p:ph type="sldNum" sz="quarter" idx="12"/>
          </p:nvPr>
        </p:nvSpPr>
        <p:spPr/>
        <p:txBody>
          <a:bodyPr/>
          <a:lstStyle/>
          <a:p>
            <a:fld id="{FD092A3F-D0BC-4741-A7BE-E6681BBC2D89}" type="slidenum">
              <a:rPr lang="en-US" smtClean="0">
                <a:solidFill>
                  <a:prstClr val="black">
                    <a:tint val="75000"/>
                  </a:prstClr>
                </a:solidFill>
              </a:rPr>
              <a:pPr/>
              <a:t>128</a:t>
            </a:fld>
            <a:endParaRPr lang="en-US">
              <a:solidFill>
                <a:prstClr val="black">
                  <a:tint val="75000"/>
                </a:prstClr>
              </a:solidFill>
            </a:endParaRPr>
          </a:p>
        </p:txBody>
      </p:sp>
    </p:spTree>
    <p:extLst>
      <p:ext uri="{BB962C8B-B14F-4D97-AF65-F5344CB8AC3E}">
        <p14:creationId xmlns:p14="http://schemas.microsoft.com/office/powerpoint/2010/main" val="531189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[1/2]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Estimating uses “Relative Sizing”</a:t>
            </a:r>
          </a:p>
          <a:p>
            <a:pPr lvl="1"/>
            <a:r>
              <a:rPr lang="en-US" dirty="0" smtClean="0"/>
              <a:t>Since </a:t>
            </a:r>
            <a:r>
              <a:rPr lang="en-US" dirty="0"/>
              <a:t>effort is subjective, we use Relative Sizing to other User Stories</a:t>
            </a:r>
          </a:p>
          <a:p>
            <a:r>
              <a:rPr lang="en-US" dirty="0" smtClean="0"/>
              <a:t>Fibonacci </a:t>
            </a:r>
            <a:r>
              <a:rPr lang="en-US" dirty="0"/>
              <a:t>Sequence – 1, 2, 3, 5, 8, 13, 21+</a:t>
            </a:r>
          </a:p>
          <a:p>
            <a:pPr lvl="1"/>
            <a:r>
              <a:rPr lang="en-US" dirty="0" smtClean="0"/>
              <a:t>We </a:t>
            </a:r>
            <a:r>
              <a:rPr lang="en-US" dirty="0"/>
              <a:t>try to keep it under 13 so we can better categorize Stories</a:t>
            </a:r>
          </a:p>
          <a:p>
            <a:r>
              <a:rPr lang="en-US" dirty="0" smtClean="0"/>
              <a:t>T-Shirt </a:t>
            </a:r>
            <a:r>
              <a:rPr lang="en-US" dirty="0"/>
              <a:t>Sizing is popular</a:t>
            </a:r>
          </a:p>
          <a:p>
            <a:pPr lvl="1"/>
            <a:r>
              <a:rPr lang="en-US" dirty="0" smtClean="0"/>
              <a:t>XS</a:t>
            </a:r>
            <a:r>
              <a:rPr lang="en-US" dirty="0"/>
              <a:t>, S, M, L, XL, XXL</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FD092A3F-D0BC-4741-A7BE-E6681BBC2D89}" type="slidenum">
              <a:rPr lang="en-US" smtClean="0">
                <a:solidFill>
                  <a:prstClr val="black">
                    <a:tint val="75000"/>
                  </a:prstClr>
                </a:solidFill>
              </a:rPr>
              <a:pPr/>
              <a:t>129</a:t>
            </a:fld>
            <a:endParaRPr lang="en-US">
              <a:solidFill>
                <a:prstClr val="black">
                  <a:tint val="75000"/>
                </a:prstClr>
              </a:solidFill>
            </a:endParaRPr>
          </a:p>
        </p:txBody>
      </p:sp>
    </p:spTree>
    <p:extLst>
      <p:ext uri="{BB962C8B-B14F-4D97-AF65-F5344CB8AC3E}">
        <p14:creationId xmlns:p14="http://schemas.microsoft.com/office/powerpoint/2010/main" val="1234043269"/>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[2/2]</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number assigned to these are called “Story Points”</a:t>
            </a:r>
          </a:p>
          <a:p>
            <a:pPr lvl="1"/>
            <a:r>
              <a:rPr lang="en-US" dirty="0" smtClean="0"/>
              <a:t>Story </a:t>
            </a:r>
            <a:r>
              <a:rPr lang="en-US" dirty="0"/>
              <a:t>Points can be thought of as “Effort Points” – more points = more effort</a:t>
            </a:r>
          </a:p>
          <a:p>
            <a:r>
              <a:rPr lang="en-US" dirty="0" smtClean="0"/>
              <a:t>Breakdown </a:t>
            </a:r>
            <a:r>
              <a:rPr lang="en-US" dirty="0"/>
              <a:t>of Estimating</a:t>
            </a:r>
          </a:p>
          <a:p>
            <a:pPr lvl="1"/>
            <a:r>
              <a:rPr lang="en-US" dirty="0" smtClean="0"/>
              <a:t>Epics </a:t>
            </a:r>
            <a:r>
              <a:rPr lang="en-US" dirty="0"/>
              <a:t>= Large and Vague</a:t>
            </a:r>
          </a:p>
          <a:p>
            <a:pPr lvl="1"/>
            <a:r>
              <a:rPr lang="en-US" dirty="0" smtClean="0"/>
              <a:t>Features </a:t>
            </a:r>
            <a:r>
              <a:rPr lang="en-US" dirty="0"/>
              <a:t>= A useable product</a:t>
            </a:r>
          </a:p>
          <a:p>
            <a:pPr lvl="1"/>
            <a:r>
              <a:rPr lang="en-US" dirty="0" smtClean="0"/>
              <a:t>User </a:t>
            </a:r>
            <a:r>
              <a:rPr lang="en-US" dirty="0"/>
              <a:t>Story = One part of a feature</a:t>
            </a:r>
          </a:p>
          <a:p>
            <a:pPr lvl="1"/>
            <a:r>
              <a:rPr lang="en-US" dirty="0" smtClean="0"/>
              <a:t>Task </a:t>
            </a:r>
            <a:r>
              <a:rPr lang="en-US" dirty="0"/>
              <a:t>= The smallest item a person could possibly do</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FD092A3F-D0BC-4741-A7BE-E6681BBC2D89}" type="slidenum">
              <a:rPr lang="en-US" smtClean="0">
                <a:solidFill>
                  <a:prstClr val="black">
                    <a:tint val="75000"/>
                  </a:prstClr>
                </a:solidFill>
              </a:rPr>
              <a:pPr/>
              <a:t>130</a:t>
            </a:fld>
            <a:endParaRPr lang="en-US">
              <a:solidFill>
                <a:prstClr val="black">
                  <a:tint val="75000"/>
                </a:prstClr>
              </a:solidFill>
            </a:endParaRPr>
          </a:p>
        </p:txBody>
      </p:sp>
    </p:spTree>
    <p:extLst>
      <p:ext uri="{BB962C8B-B14F-4D97-AF65-F5344CB8AC3E}">
        <p14:creationId xmlns:p14="http://schemas.microsoft.com/office/powerpoint/2010/main" val="564847384"/>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Agile Estimating</a:t>
            </a:r>
          </a:p>
        </p:txBody>
      </p:sp>
      <p:sp>
        <p:nvSpPr>
          <p:cNvPr id="8" name="Content Placeholder 7"/>
          <p:cNvSpPr>
            <a:spLocks noGrp="1"/>
          </p:cNvSpPr>
          <p:nvPr>
            <p:ph idx="1"/>
          </p:nvPr>
        </p:nvSpPr>
        <p:spPr/>
        <p:txBody>
          <a:bodyPr>
            <a:normAutofit/>
          </a:bodyPr>
          <a:lstStyle/>
          <a:p>
            <a:r>
              <a:rPr lang="en-US" dirty="0" smtClean="0"/>
              <a:t>Velocity </a:t>
            </a:r>
            <a:r>
              <a:rPr lang="en-US" dirty="0"/>
              <a:t>= The number of Story Points completed during an </a:t>
            </a:r>
            <a:r>
              <a:rPr lang="en-US" dirty="0" smtClean="0"/>
              <a:t>iteration (</a:t>
            </a:r>
            <a:r>
              <a:rPr lang="en-US" dirty="0"/>
              <a:t>Sprint)</a:t>
            </a:r>
          </a:p>
          <a:p>
            <a:pPr lvl="1"/>
            <a:r>
              <a:rPr lang="en-US" dirty="0" smtClean="0"/>
              <a:t>Points </a:t>
            </a:r>
            <a:r>
              <a:rPr lang="en-US" dirty="0"/>
              <a:t>are ONLY added if the User Story is 100% complete</a:t>
            </a:r>
          </a:p>
          <a:p>
            <a:pPr lvl="1"/>
            <a:r>
              <a:rPr lang="en-US" dirty="0" smtClean="0"/>
              <a:t>Cumulative </a:t>
            </a:r>
            <a:r>
              <a:rPr lang="en-US" dirty="0"/>
              <a:t>Average</a:t>
            </a:r>
          </a:p>
          <a:p>
            <a:pPr lvl="1"/>
            <a:r>
              <a:rPr lang="en-US" dirty="0" smtClean="0"/>
              <a:t>It </a:t>
            </a:r>
            <a:r>
              <a:rPr lang="en-US" dirty="0"/>
              <a:t>will take several iterations for Velocity to stabilize</a:t>
            </a:r>
          </a:p>
          <a:p>
            <a:pPr lvl="1"/>
            <a:r>
              <a:rPr lang="en-US" dirty="0" smtClean="0"/>
              <a:t>Tracked </a:t>
            </a:r>
            <a:r>
              <a:rPr lang="en-US" dirty="0"/>
              <a:t>as a TEAM – not for individual performance</a:t>
            </a:r>
          </a:p>
          <a:p>
            <a:pPr lvl="1"/>
            <a:r>
              <a:rPr lang="en-US" dirty="0" smtClean="0"/>
              <a:t>Velocity </a:t>
            </a:r>
            <a:r>
              <a:rPr lang="en-US" dirty="0"/>
              <a:t>will naturally fluctuate (a little) “reasonable amount”</a:t>
            </a:r>
          </a:p>
          <a:p>
            <a:pPr lvl="1"/>
            <a:r>
              <a:rPr lang="en-US" dirty="0" smtClean="0"/>
              <a:t>The </a:t>
            </a:r>
            <a:r>
              <a:rPr lang="en-US" dirty="0"/>
              <a:t>more broken down a Feature can be, the better the estimates will be</a:t>
            </a:r>
          </a:p>
          <a:p>
            <a:pPr lvl="1"/>
            <a:r>
              <a:rPr lang="en-US" dirty="0" smtClean="0"/>
              <a:t>It </a:t>
            </a:r>
            <a:r>
              <a:rPr lang="en-US" dirty="0"/>
              <a:t>can include ANY task so long as there are User Stories (placeholders)</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131</a:t>
            </a:fld>
            <a:endParaRPr lang="en-US">
              <a:solidFill>
                <a:prstClr val="black">
                  <a:tint val="75000"/>
                </a:prstClr>
              </a:solidFill>
            </a:endParaRPr>
          </a:p>
        </p:txBody>
      </p:sp>
    </p:spTree>
    <p:extLst>
      <p:ext uri="{BB962C8B-B14F-4D97-AF65-F5344CB8AC3E}">
        <p14:creationId xmlns:p14="http://schemas.microsoft.com/office/powerpoint/2010/main" val="2224866482"/>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Games</a:t>
            </a:r>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132</a:t>
            </a:fld>
            <a:endParaRPr lang="en-US">
              <a:solidFill>
                <a:prstClr val="black">
                  <a:tint val="75000"/>
                </a:prstClr>
              </a:solidFill>
            </a:endParaRPr>
          </a:p>
        </p:txBody>
      </p:sp>
    </p:spTree>
    <p:extLst>
      <p:ext uri="{BB962C8B-B14F-4D97-AF65-F5344CB8AC3E}">
        <p14:creationId xmlns:p14="http://schemas.microsoft.com/office/powerpoint/2010/main" val="3729466224"/>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 of Agile Games</a:t>
            </a:r>
            <a:endParaRPr lang="en-US" dirty="0"/>
          </a:p>
        </p:txBody>
      </p:sp>
      <p:sp>
        <p:nvSpPr>
          <p:cNvPr id="3" name="Content Placeholder 2"/>
          <p:cNvSpPr>
            <a:spLocks noGrp="1"/>
          </p:cNvSpPr>
          <p:nvPr>
            <p:ph idx="1"/>
          </p:nvPr>
        </p:nvSpPr>
        <p:spPr/>
        <p:txBody>
          <a:bodyPr/>
          <a:lstStyle/>
          <a:p>
            <a:r>
              <a:rPr lang="en-US" dirty="0" smtClean="0"/>
              <a:t>Designed </a:t>
            </a:r>
            <a:r>
              <a:rPr lang="en-US" dirty="0"/>
              <a:t>to promote collaboration</a:t>
            </a:r>
          </a:p>
          <a:p>
            <a:r>
              <a:rPr lang="en-US" dirty="0" smtClean="0"/>
              <a:t>Have </a:t>
            </a:r>
            <a:r>
              <a:rPr lang="en-US" dirty="0"/>
              <a:t>fun</a:t>
            </a:r>
          </a:p>
          <a:p>
            <a:r>
              <a:rPr lang="en-US" dirty="0" smtClean="0"/>
              <a:t>Gamify </a:t>
            </a:r>
            <a:r>
              <a:rPr lang="en-US" dirty="0"/>
              <a:t>the process</a:t>
            </a:r>
          </a:p>
          <a:p>
            <a:r>
              <a:rPr lang="en-US" dirty="0" smtClean="0"/>
              <a:t>Spark </a:t>
            </a:r>
            <a:r>
              <a:rPr lang="en-US" dirty="0"/>
              <a:t>innovation and creativity</a:t>
            </a:r>
          </a:p>
          <a:p>
            <a:r>
              <a:rPr lang="en-US" dirty="0" smtClean="0"/>
              <a:t>Encourages </a:t>
            </a:r>
            <a:r>
              <a:rPr lang="en-US" dirty="0"/>
              <a:t>participation</a:t>
            </a:r>
          </a:p>
          <a:p>
            <a:r>
              <a:rPr lang="en-US" dirty="0" smtClean="0"/>
              <a:t>Generate </a:t>
            </a:r>
            <a:r>
              <a:rPr lang="en-US" dirty="0"/>
              <a:t>organic conversations</a:t>
            </a:r>
          </a:p>
          <a:p>
            <a:r>
              <a:rPr lang="en-US" dirty="0" smtClean="0"/>
              <a:t>Brings </a:t>
            </a:r>
            <a:r>
              <a:rPr lang="en-US" dirty="0"/>
              <a:t>the team closer together</a:t>
            </a:r>
          </a:p>
          <a:p>
            <a:r>
              <a:rPr lang="en-US" dirty="0" smtClean="0"/>
              <a:t>Promotes </a:t>
            </a:r>
            <a:r>
              <a:rPr lang="en-US" dirty="0"/>
              <a:t>diversity</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FD092A3F-D0BC-4741-A7BE-E6681BBC2D89}" type="slidenum">
              <a:rPr lang="en-US" smtClean="0">
                <a:solidFill>
                  <a:prstClr val="black">
                    <a:tint val="75000"/>
                  </a:prstClr>
                </a:solidFill>
              </a:rPr>
              <a:pPr/>
              <a:t>133</a:t>
            </a:fld>
            <a:endParaRPr lang="en-US">
              <a:solidFill>
                <a:prstClr val="black">
                  <a:tint val="75000"/>
                </a:prstClr>
              </a:solidFill>
            </a:endParaRPr>
          </a:p>
        </p:txBody>
      </p:sp>
    </p:spTree>
    <p:extLst>
      <p:ext uri="{BB962C8B-B14F-4D97-AF65-F5344CB8AC3E}">
        <p14:creationId xmlns:p14="http://schemas.microsoft.com/office/powerpoint/2010/main" val="714678213"/>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Games</a:t>
            </a:r>
          </a:p>
        </p:txBody>
      </p:sp>
      <p:sp>
        <p:nvSpPr>
          <p:cNvPr id="3" name="Content Placeholder 2"/>
          <p:cNvSpPr>
            <a:spLocks noGrp="1"/>
          </p:cNvSpPr>
          <p:nvPr>
            <p:ph idx="1"/>
          </p:nvPr>
        </p:nvSpPr>
        <p:spPr/>
        <p:txBody>
          <a:bodyPr>
            <a:normAutofit lnSpcReduction="10000"/>
          </a:bodyPr>
          <a:lstStyle/>
          <a:p>
            <a:r>
              <a:rPr lang="en-US" b="1" dirty="0" smtClean="0"/>
              <a:t>Planning </a:t>
            </a:r>
            <a:r>
              <a:rPr lang="en-US" b="1" dirty="0"/>
              <a:t>Poker </a:t>
            </a:r>
            <a:r>
              <a:rPr lang="en-US" dirty="0"/>
              <a:t>– Used to estimate the size of a User Story</a:t>
            </a:r>
          </a:p>
          <a:p>
            <a:r>
              <a:rPr lang="en-US" b="1" dirty="0" smtClean="0"/>
              <a:t>Coin </a:t>
            </a:r>
            <a:r>
              <a:rPr lang="en-US" b="1" dirty="0"/>
              <a:t>Game </a:t>
            </a:r>
            <a:r>
              <a:rPr lang="en-US" dirty="0"/>
              <a:t>– Used to show workflow, pull, and batches</a:t>
            </a:r>
          </a:p>
          <a:p>
            <a:r>
              <a:rPr lang="en-US" b="1" dirty="0" smtClean="0"/>
              <a:t>20/20 </a:t>
            </a:r>
            <a:r>
              <a:rPr lang="en-US" b="1" dirty="0"/>
              <a:t>Vision </a:t>
            </a:r>
            <a:r>
              <a:rPr lang="en-US" dirty="0"/>
              <a:t>– Used to prioritize User Stories on a board</a:t>
            </a:r>
          </a:p>
          <a:p>
            <a:r>
              <a:rPr lang="en-US" b="1" dirty="0" smtClean="0"/>
              <a:t>Prune </a:t>
            </a:r>
            <a:r>
              <a:rPr lang="en-US" b="1" dirty="0"/>
              <a:t>the Product Tree </a:t>
            </a:r>
            <a:r>
              <a:rPr lang="en-US" dirty="0"/>
              <a:t>– Used to prioritize User Stories on a “tree”</a:t>
            </a:r>
          </a:p>
          <a:p>
            <a:r>
              <a:rPr lang="en-US" b="1" dirty="0" smtClean="0"/>
              <a:t>Product </a:t>
            </a:r>
            <a:r>
              <a:rPr lang="en-US" b="1" dirty="0"/>
              <a:t>Box </a:t>
            </a:r>
            <a:r>
              <a:rPr lang="en-US" dirty="0"/>
              <a:t>– Used to have stakeholders show what they want and value</a:t>
            </a:r>
          </a:p>
          <a:p>
            <a:r>
              <a:rPr lang="en-US" b="1" dirty="0" smtClean="0"/>
              <a:t>Buy </a:t>
            </a:r>
            <a:r>
              <a:rPr lang="en-US" b="1" dirty="0"/>
              <a:t>a Feature </a:t>
            </a:r>
            <a:r>
              <a:rPr lang="en-US" dirty="0"/>
              <a:t>– Used to “buy” features based on priority</a:t>
            </a:r>
          </a:p>
          <a:p>
            <a:r>
              <a:rPr lang="en-US" b="1" dirty="0" smtClean="0"/>
              <a:t>Draw </a:t>
            </a:r>
            <a:r>
              <a:rPr lang="en-US" b="1" dirty="0"/>
              <a:t>a House </a:t>
            </a:r>
            <a:r>
              <a:rPr lang="en-US" dirty="0"/>
              <a:t>– Used to encourage reasoning and communication</a:t>
            </a:r>
          </a:p>
          <a:p>
            <a:r>
              <a:rPr lang="en-US" b="1" dirty="0" smtClean="0"/>
              <a:t>Chair </a:t>
            </a:r>
            <a:r>
              <a:rPr lang="en-US" b="1" dirty="0"/>
              <a:t>Game </a:t>
            </a:r>
            <a:r>
              <a:rPr lang="en-US" dirty="0"/>
              <a:t>– Used to promote communication and have fun</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t-BR" smtClean="0">
                <a:solidFill>
                  <a:srgbClr val="5B9BD5">
                    <a:lumMod val="50000"/>
                  </a:srgbClr>
                </a:solidFill>
              </a:rPr>
              <a:t>Eng. Dr. Akram Ali</a:t>
            </a:r>
            <a:endParaRPr lang="en-US">
              <a:solidFill>
                <a:srgbClr val="5B9BD5">
                  <a:lumMod val="50000"/>
                </a:srgbClr>
              </a:solidFill>
            </a:endParaRPr>
          </a:p>
        </p:txBody>
      </p:sp>
      <p:sp>
        <p:nvSpPr>
          <p:cNvPr id="6" name="Slide Number Placeholder 5"/>
          <p:cNvSpPr>
            <a:spLocks noGrp="1"/>
          </p:cNvSpPr>
          <p:nvPr>
            <p:ph type="sldNum" sz="quarter" idx="12"/>
          </p:nvPr>
        </p:nvSpPr>
        <p:spPr/>
        <p:txBody>
          <a:bodyPr/>
          <a:lstStyle/>
          <a:p>
            <a:fld id="{FD092A3F-D0BC-4741-A7BE-E6681BBC2D89}" type="slidenum">
              <a:rPr lang="en-US" smtClean="0">
                <a:solidFill>
                  <a:prstClr val="black">
                    <a:tint val="75000"/>
                  </a:prstClr>
                </a:solidFill>
              </a:rPr>
              <a:pPr/>
              <a:t>134</a:t>
            </a:fld>
            <a:endParaRPr lang="en-US">
              <a:solidFill>
                <a:prstClr val="black">
                  <a:tint val="75000"/>
                </a:prstClr>
              </a:solidFill>
            </a:endParaRPr>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8091000" y="864360"/>
              <a:ext cx="3555720" cy="234720"/>
            </p14:xfrm>
          </p:contentPart>
        </mc:Choice>
        <mc:Fallback>
          <p:pic>
            <p:nvPicPr>
              <p:cNvPr id="7" name="Ink 6"/>
              <p:cNvPicPr/>
              <p:nvPr/>
            </p:nvPicPr>
            <p:blipFill>
              <a:blip r:embed="rId3"/>
              <a:stretch>
                <a:fillRect/>
              </a:stretch>
            </p:blipFill>
            <p:spPr>
              <a:xfrm>
                <a:off x="8088480" y="860040"/>
                <a:ext cx="3562560" cy="241560"/>
              </a:xfrm>
              <a:prstGeom prst="rect">
                <a:avLst/>
              </a:prstGeom>
            </p:spPr>
          </p:pic>
        </mc:Fallback>
      </mc:AlternateContent>
    </p:spTree>
    <p:extLst>
      <p:ext uri="{BB962C8B-B14F-4D97-AF65-F5344CB8AC3E}">
        <p14:creationId xmlns:p14="http://schemas.microsoft.com/office/powerpoint/2010/main" val="1537897697"/>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10: </a:t>
            </a:r>
            <a:r>
              <a:rPr lang="en-US" sz="4900" b="1" dirty="0" smtClean="0">
                <a:solidFill>
                  <a:srgbClr val="FF0000"/>
                </a:solidFill>
                <a:latin typeface="+mn-lt"/>
              </a:rPr>
              <a:t>ACP</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135</a:t>
            </a:fld>
            <a:endParaRPr lang="en-US" dirty="0">
              <a:solidFill>
                <a:prstClr val="black">
                  <a:tint val="75000"/>
                </a:prstClr>
              </a:solidFill>
            </a:endParaRPr>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19128556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ACP</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136</a:t>
            </a:fld>
            <a:endParaRPr lang="en-US">
              <a:solidFill>
                <a:prstClr val="black">
                  <a:tint val="75000"/>
                </a:prstClr>
              </a:solidFill>
            </a:endParaRPr>
          </a:p>
        </p:txBody>
      </p:sp>
      <p:pic>
        <p:nvPicPr>
          <p:cNvPr id="7" name="Picture 6"/>
          <p:cNvPicPr>
            <a:picLocks noChangeAspect="1"/>
          </p:cNvPicPr>
          <p:nvPr/>
        </p:nvPicPr>
        <p:blipFill>
          <a:blip r:embed="rId2"/>
          <a:stretch>
            <a:fillRect/>
          </a:stretch>
        </p:blipFill>
        <p:spPr>
          <a:xfrm>
            <a:off x="5848396" y="2103067"/>
            <a:ext cx="4133804" cy="4119933"/>
          </a:xfrm>
          <a:prstGeom prst="rect">
            <a:avLst/>
          </a:prstGeom>
        </p:spPr>
      </p:pic>
    </p:spTree>
    <p:extLst>
      <p:ext uri="{BB962C8B-B14F-4D97-AF65-F5344CB8AC3E}">
        <p14:creationId xmlns:p14="http://schemas.microsoft.com/office/powerpoint/2010/main" val="1230996466"/>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PMI Think About Agile</a:t>
            </a:r>
            <a:r>
              <a:rPr lang="en-US" dirty="0" smtClean="0"/>
              <a:t>? [1/3]</a:t>
            </a:r>
            <a:endParaRPr lang="en-US" dirty="0"/>
          </a:p>
        </p:txBody>
      </p:sp>
      <p:sp>
        <p:nvSpPr>
          <p:cNvPr id="3" name="Content Placeholder 2"/>
          <p:cNvSpPr>
            <a:spLocks noGrp="1"/>
          </p:cNvSpPr>
          <p:nvPr>
            <p:ph idx="1"/>
          </p:nvPr>
        </p:nvSpPr>
        <p:spPr/>
        <p:txBody>
          <a:bodyPr>
            <a:normAutofit lnSpcReduction="10000"/>
          </a:bodyPr>
          <a:lstStyle/>
          <a:p>
            <a:r>
              <a:rPr lang="en-US" dirty="0" smtClean="0"/>
              <a:t>The </a:t>
            </a:r>
            <a:r>
              <a:rPr lang="en-US" dirty="0"/>
              <a:t>Agile Coach focuses on clarifying project objectives, coordinating with organizational stakeholders, and assisting the self-managing team</a:t>
            </a:r>
          </a:p>
          <a:p>
            <a:endParaRPr lang="en-US" dirty="0"/>
          </a:p>
          <a:p>
            <a:r>
              <a:rPr lang="en-US" dirty="0" smtClean="0"/>
              <a:t>You </a:t>
            </a:r>
            <a:r>
              <a:rPr lang="en-US" dirty="0"/>
              <a:t>[the Coach] are supporting an Agile project team</a:t>
            </a:r>
          </a:p>
          <a:p>
            <a:pPr lvl="1"/>
            <a:r>
              <a:rPr lang="en-US" dirty="0" smtClean="0"/>
              <a:t>Multi-release </a:t>
            </a:r>
            <a:r>
              <a:rPr lang="en-US" dirty="0"/>
              <a:t>schedule</a:t>
            </a:r>
          </a:p>
          <a:p>
            <a:pPr lvl="1"/>
            <a:r>
              <a:rPr lang="en-US" dirty="0" smtClean="0"/>
              <a:t>Numerous </a:t>
            </a:r>
            <a:r>
              <a:rPr lang="en-US" dirty="0"/>
              <a:t>Stakeholders</a:t>
            </a:r>
          </a:p>
          <a:p>
            <a:pPr lvl="1"/>
            <a:r>
              <a:rPr lang="en-US" dirty="0" smtClean="0"/>
              <a:t>Software </a:t>
            </a:r>
            <a:r>
              <a:rPr lang="en-US" dirty="0"/>
              <a:t>project for large organization</a:t>
            </a:r>
          </a:p>
          <a:p>
            <a:endParaRPr lang="en-US" dirty="0"/>
          </a:p>
          <a:p>
            <a:r>
              <a:rPr lang="en-US" dirty="0" smtClean="0"/>
              <a:t>Planning </a:t>
            </a:r>
            <a:r>
              <a:rPr lang="en-US" dirty="0"/>
              <a:t>is important, but less important than adapting </a:t>
            </a:r>
            <a:r>
              <a:rPr lang="en-US" dirty="0" smtClean="0"/>
              <a:t>to change</a:t>
            </a:r>
            <a:r>
              <a:rPr lang="en-US" dirty="0"/>
              <a:t>!</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137</a:t>
            </a:fld>
            <a:endParaRPr lang="en-US">
              <a:solidFill>
                <a:prstClr val="black">
                  <a:tint val="75000"/>
                </a:prstClr>
              </a:solidFill>
            </a:endParaRPr>
          </a:p>
        </p:txBody>
      </p:sp>
    </p:spTree>
    <p:extLst>
      <p:ext uri="{BB962C8B-B14F-4D97-AF65-F5344CB8AC3E}">
        <p14:creationId xmlns:p14="http://schemas.microsoft.com/office/powerpoint/2010/main" val="1164480679"/>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You </a:t>
            </a:r>
            <a:r>
              <a:rPr lang="en-US" dirty="0"/>
              <a:t>support the Agile team throughout the project, key Stakeholders are engaged effectively, roles and responsibilities are defined</a:t>
            </a:r>
          </a:p>
          <a:p>
            <a:endParaRPr lang="en-US" dirty="0"/>
          </a:p>
          <a:p>
            <a:r>
              <a:rPr lang="en-US" dirty="0" smtClean="0"/>
              <a:t>Self-organizing </a:t>
            </a:r>
            <a:r>
              <a:rPr lang="en-US" dirty="0"/>
              <a:t>teams own implementation of project processes</a:t>
            </a:r>
          </a:p>
          <a:p>
            <a:endParaRPr lang="en-US" dirty="0"/>
          </a:p>
          <a:p>
            <a:r>
              <a:rPr lang="en-US" dirty="0" smtClean="0"/>
              <a:t>Agile </a:t>
            </a:r>
            <a:r>
              <a:rPr lang="en-US" dirty="0"/>
              <a:t>Coaches influence stakeholders, enable change, help to resolve problems, and help teams focus on, and communicate outcomes</a:t>
            </a:r>
          </a:p>
          <a:p>
            <a:endParaRPr lang="en-US" dirty="0"/>
          </a:p>
          <a:p>
            <a:r>
              <a:rPr lang="en-US" dirty="0" smtClean="0"/>
              <a:t>We </a:t>
            </a:r>
            <a:r>
              <a:rPr lang="en-US" dirty="0"/>
              <a:t>are always looking for small, incremental improvements</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138</a:t>
            </a:fld>
            <a:endParaRPr lang="en-US">
              <a:solidFill>
                <a:prstClr val="black">
                  <a:tint val="75000"/>
                </a:prstClr>
              </a:solidFill>
            </a:endParaRPr>
          </a:p>
        </p:txBody>
      </p:sp>
      <p:sp>
        <p:nvSpPr>
          <p:cNvPr id="7" name="Title 1"/>
          <p:cNvSpPr>
            <a:spLocks noGrp="1"/>
          </p:cNvSpPr>
          <p:nvPr>
            <p:ph type="title"/>
          </p:nvPr>
        </p:nvSpPr>
        <p:spPr/>
        <p:txBody>
          <a:bodyPr/>
          <a:lstStyle/>
          <a:p>
            <a:r>
              <a:rPr lang="en-US" dirty="0"/>
              <a:t>How Does PMI Think About Agile</a:t>
            </a:r>
            <a:r>
              <a:rPr lang="en-US" dirty="0" smtClean="0"/>
              <a:t>? [2/3]</a:t>
            </a:r>
            <a:endParaRPr lang="en-US" dirty="0"/>
          </a:p>
        </p:txBody>
      </p:sp>
    </p:spTree>
    <p:extLst>
      <p:ext uri="{BB962C8B-B14F-4D97-AF65-F5344CB8AC3E}">
        <p14:creationId xmlns:p14="http://schemas.microsoft.com/office/powerpoint/2010/main" val="3013604888"/>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Agile </a:t>
            </a:r>
            <a:r>
              <a:rPr lang="en-US" dirty="0"/>
              <a:t>Coaches spend their time:</a:t>
            </a:r>
          </a:p>
          <a:p>
            <a:pPr lvl="1"/>
            <a:r>
              <a:rPr lang="en-US" dirty="0" smtClean="0"/>
              <a:t>Helping </a:t>
            </a:r>
            <a:r>
              <a:rPr lang="en-US" dirty="0"/>
              <a:t>the team self-organize and self-manage</a:t>
            </a:r>
          </a:p>
          <a:p>
            <a:pPr lvl="1"/>
            <a:r>
              <a:rPr lang="en-US" dirty="0" smtClean="0"/>
              <a:t>Helping </a:t>
            </a:r>
            <a:r>
              <a:rPr lang="en-US" dirty="0"/>
              <a:t>the team resolve problems and impediments</a:t>
            </a:r>
          </a:p>
          <a:p>
            <a:pPr lvl="1"/>
            <a:r>
              <a:rPr lang="en-US" dirty="0" smtClean="0"/>
              <a:t>Help </a:t>
            </a:r>
            <a:r>
              <a:rPr lang="en-US" dirty="0"/>
              <a:t>engage stakeholders</a:t>
            </a:r>
          </a:p>
          <a:p>
            <a:pPr lvl="1"/>
            <a:r>
              <a:rPr lang="en-US" dirty="0" smtClean="0"/>
              <a:t>Coach </a:t>
            </a:r>
            <a:r>
              <a:rPr lang="en-US" dirty="0"/>
              <a:t>team members and members of the organization on Agile principles</a:t>
            </a:r>
          </a:p>
          <a:p>
            <a:endParaRPr lang="en-US" dirty="0"/>
          </a:p>
          <a:p>
            <a:r>
              <a:rPr lang="en-US" dirty="0" smtClean="0"/>
              <a:t>The </a:t>
            </a:r>
            <a:r>
              <a:rPr lang="en-US" dirty="0"/>
              <a:t>Agile approach stipulates:</a:t>
            </a:r>
          </a:p>
          <a:p>
            <a:pPr lvl="1"/>
            <a:r>
              <a:rPr lang="en-US" dirty="0" smtClean="0"/>
              <a:t>Plan </a:t>
            </a:r>
            <a:r>
              <a:rPr lang="en-US" dirty="0"/>
              <a:t>at the high level up-front, and execute releases and iterations, help the team manage work, communicate with stakeholders</a:t>
            </a:r>
          </a:p>
          <a:p>
            <a:pPr lvl="1"/>
            <a:r>
              <a:rPr lang="en-US" dirty="0" smtClean="0"/>
              <a:t>Planning </a:t>
            </a:r>
            <a:r>
              <a:rPr lang="en-US" dirty="0"/>
              <a:t>actions are done by Product Owner working with the team; decisions are made by the team</a:t>
            </a:r>
          </a:p>
          <a:p>
            <a:pPr lvl="1"/>
            <a:r>
              <a:rPr lang="en-US" dirty="0" smtClean="0"/>
              <a:t>Changes </a:t>
            </a:r>
            <a:r>
              <a:rPr lang="en-US" dirty="0"/>
              <a:t>to the plan are sought after, and embraced</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139</a:t>
            </a:fld>
            <a:endParaRPr lang="en-US">
              <a:solidFill>
                <a:prstClr val="black">
                  <a:tint val="75000"/>
                </a:prstClr>
              </a:solidFill>
            </a:endParaRPr>
          </a:p>
        </p:txBody>
      </p:sp>
      <p:sp>
        <p:nvSpPr>
          <p:cNvPr id="7" name="Title 1"/>
          <p:cNvSpPr>
            <a:spLocks noGrp="1"/>
          </p:cNvSpPr>
          <p:nvPr>
            <p:ph type="title"/>
          </p:nvPr>
        </p:nvSpPr>
        <p:spPr/>
        <p:txBody>
          <a:bodyPr/>
          <a:lstStyle/>
          <a:p>
            <a:r>
              <a:rPr lang="en-US" dirty="0"/>
              <a:t>How Does PMI Think About Agile</a:t>
            </a:r>
            <a:r>
              <a:rPr lang="en-US" dirty="0" smtClean="0"/>
              <a:t>? [3/3]</a:t>
            </a:r>
            <a:endParaRPr lang="en-US" dirty="0"/>
          </a:p>
        </p:txBody>
      </p:sp>
    </p:spTree>
    <p:extLst>
      <p:ext uri="{BB962C8B-B14F-4D97-AF65-F5344CB8AC3E}">
        <p14:creationId xmlns:p14="http://schemas.microsoft.com/office/powerpoint/2010/main" val="262280704"/>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Seven Agile Domains</a:t>
            </a:r>
          </a:p>
        </p:txBody>
      </p:sp>
      <p:sp>
        <p:nvSpPr>
          <p:cNvPr id="7" name="Text Placeholder 6"/>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140</a:t>
            </a:fld>
            <a:endParaRPr lang="en-US">
              <a:solidFill>
                <a:prstClr val="black">
                  <a:tint val="75000"/>
                </a:prstClr>
              </a:solidFill>
            </a:endParaRPr>
          </a:p>
        </p:txBody>
      </p:sp>
      <mc:AlternateContent xmlns:mc="http://schemas.openxmlformats.org/markup-compatibility/2006" xmlns:p14="http://schemas.microsoft.com/office/powerpoint/2010/main">
        <mc:Choice Requires="p14">
          <p:contentPart p14:bwMode="auto" r:id="rId2">
            <p14:nvContentPartPr>
              <p14:cNvPr id="3" name="Ink 2"/>
              <p14:cNvContentPartPr/>
              <p14:nvPr/>
            </p14:nvContentPartPr>
            <p14:xfrm>
              <a:off x="7317360" y="6302880"/>
              <a:ext cx="1800" cy="40320"/>
            </p14:xfrm>
          </p:contentPart>
        </mc:Choice>
        <mc:Fallback xmlns="">
          <p:pic>
            <p:nvPicPr>
              <p:cNvPr id="3" name="Ink 2"/>
              <p:cNvPicPr/>
              <p:nvPr/>
            </p:nvPicPr>
            <p:blipFill>
              <a:blip r:embed="rId3"/>
              <a:stretch>
                <a:fillRect/>
              </a:stretch>
            </p:blipFill>
            <p:spPr>
              <a:xfrm>
                <a:off x="7313400" y="6298920"/>
                <a:ext cx="9000" cy="47520"/>
              </a:xfrm>
              <a:prstGeom prst="rect">
                <a:avLst/>
              </a:prstGeom>
            </p:spPr>
          </p:pic>
        </mc:Fallback>
      </mc:AlternateContent>
    </p:spTree>
    <p:extLst>
      <p:ext uri="{BB962C8B-B14F-4D97-AF65-F5344CB8AC3E}">
        <p14:creationId xmlns:p14="http://schemas.microsoft.com/office/powerpoint/2010/main" val="1661416510"/>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The Seven Agile Domains</a:t>
            </a:r>
          </a:p>
        </p:txBody>
      </p:sp>
      <p:sp>
        <p:nvSpPr>
          <p:cNvPr id="8" name="Content Placeholder 7"/>
          <p:cNvSpPr>
            <a:spLocks noGrp="1"/>
          </p:cNvSpPr>
          <p:nvPr>
            <p:ph idx="1"/>
          </p:nvPr>
        </p:nvSpPr>
        <p:spPr/>
        <p:txBody>
          <a:bodyPr>
            <a:normAutofit/>
          </a:bodyPr>
          <a:lstStyle/>
          <a:p>
            <a:r>
              <a:rPr lang="en-US" dirty="0" smtClean="0"/>
              <a:t>Domain </a:t>
            </a:r>
            <a:r>
              <a:rPr lang="en-US" dirty="0"/>
              <a:t>1: Agile Principles &amp; Mindset</a:t>
            </a:r>
          </a:p>
          <a:p>
            <a:r>
              <a:rPr lang="en-US" dirty="0" smtClean="0"/>
              <a:t>Domain </a:t>
            </a:r>
            <a:r>
              <a:rPr lang="en-US" dirty="0"/>
              <a:t>2: Value Driven Delivery</a:t>
            </a:r>
          </a:p>
          <a:p>
            <a:r>
              <a:rPr lang="en-US" dirty="0" smtClean="0"/>
              <a:t>Domain </a:t>
            </a:r>
            <a:r>
              <a:rPr lang="en-US" dirty="0"/>
              <a:t>3: Stakeholder Engagement</a:t>
            </a:r>
          </a:p>
          <a:p>
            <a:r>
              <a:rPr lang="en-US" dirty="0" smtClean="0"/>
              <a:t>Domain </a:t>
            </a:r>
            <a:r>
              <a:rPr lang="en-US" dirty="0"/>
              <a:t>4: Team Performance</a:t>
            </a:r>
          </a:p>
          <a:p>
            <a:r>
              <a:rPr lang="en-US" dirty="0" smtClean="0"/>
              <a:t>Domain </a:t>
            </a:r>
            <a:r>
              <a:rPr lang="en-US" dirty="0"/>
              <a:t>5: Adaptive Planning</a:t>
            </a:r>
          </a:p>
          <a:p>
            <a:r>
              <a:rPr lang="en-US" dirty="0" smtClean="0"/>
              <a:t>Domain </a:t>
            </a:r>
            <a:r>
              <a:rPr lang="en-US" dirty="0"/>
              <a:t>6: Problem Detection / Resolution</a:t>
            </a:r>
          </a:p>
          <a:p>
            <a:r>
              <a:rPr lang="en-US" dirty="0" smtClean="0"/>
              <a:t>Domain </a:t>
            </a:r>
            <a:r>
              <a:rPr lang="en-US" dirty="0"/>
              <a:t>7: Continuous Improvement</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141</a:t>
            </a:fld>
            <a:endParaRPr lang="en-US">
              <a:solidFill>
                <a:prstClr val="black">
                  <a:tint val="75000"/>
                </a:prstClr>
              </a:solidFill>
            </a:endParaRPr>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870480" y="1709640"/>
              <a:ext cx="6657840" cy="1233000"/>
            </p14:xfrm>
          </p:contentPart>
        </mc:Choice>
        <mc:Fallback>
          <p:pic>
            <p:nvPicPr>
              <p:cNvPr id="2" name="Ink 1"/>
              <p:cNvPicPr/>
              <p:nvPr/>
            </p:nvPicPr>
            <p:blipFill>
              <a:blip r:embed="rId3"/>
              <a:stretch>
                <a:fillRect/>
              </a:stretch>
            </p:blipFill>
            <p:spPr>
              <a:xfrm>
                <a:off x="866160" y="1706760"/>
                <a:ext cx="6665040" cy="1241280"/>
              </a:xfrm>
              <a:prstGeom prst="rect">
                <a:avLst/>
              </a:prstGeom>
            </p:spPr>
          </p:pic>
        </mc:Fallback>
      </mc:AlternateContent>
    </p:spTree>
    <p:extLst>
      <p:ext uri="{BB962C8B-B14F-4D97-AF65-F5344CB8AC3E}">
        <p14:creationId xmlns:p14="http://schemas.microsoft.com/office/powerpoint/2010/main" val="3451604827"/>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Advocate for agile principles by modeling those principles, and discussing agile values. This will help develop a shared mindset across the team, as well as between the customer and the team.</a:t>
            </a:r>
          </a:p>
          <a:p>
            <a:r>
              <a:rPr lang="en-US" b="1" dirty="0" smtClean="0"/>
              <a:t>TASK </a:t>
            </a:r>
            <a:r>
              <a:rPr lang="en-US" b="1" dirty="0"/>
              <a:t>2: </a:t>
            </a:r>
            <a:r>
              <a:rPr lang="en-US" dirty="0"/>
              <a:t>Help ensure that everyone has a common understanding of the values and principles of agile, and a common knowledge around the agile practices and terminology being used.</a:t>
            </a:r>
          </a:p>
          <a:p>
            <a:r>
              <a:rPr lang="en-US" b="1" dirty="0" smtClean="0"/>
              <a:t>TASK </a:t>
            </a:r>
            <a:r>
              <a:rPr lang="en-US" b="1" dirty="0"/>
              <a:t>3: </a:t>
            </a:r>
            <a:r>
              <a:rPr lang="en-US" dirty="0"/>
              <a:t>Support the change related to embracing agile approaches at the system and organization level by educating individuals, and influencing processes and people.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142</a:t>
            </a:fld>
            <a:endParaRPr lang="en-US">
              <a:solidFill>
                <a:prstClr val="black">
                  <a:tint val="75000"/>
                </a:prstClr>
              </a:solidFill>
            </a:endParaRPr>
          </a:p>
        </p:txBody>
      </p:sp>
    </p:spTree>
    <p:extLst>
      <p:ext uri="{BB962C8B-B14F-4D97-AF65-F5344CB8AC3E}">
        <p14:creationId xmlns:p14="http://schemas.microsoft.com/office/powerpoint/2010/main" val="3321869011"/>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highly visible information radiators, accurately showing progress on the project, and team performance. Use these to enhance transparency and trust.</a:t>
            </a:r>
          </a:p>
          <a:p>
            <a:r>
              <a:rPr lang="en-US" b="1" dirty="0" smtClean="0"/>
              <a:t>TASK </a:t>
            </a:r>
            <a:r>
              <a:rPr lang="en-US" b="1" dirty="0"/>
              <a:t>5: </a:t>
            </a:r>
            <a:r>
              <a:rPr lang="en-US" dirty="0"/>
              <a:t>Contribute to a safe and trusting team environment by allowing everyone to experiment and make mistakes. This enhances learning, and continuous improvement of processes.</a:t>
            </a:r>
          </a:p>
          <a:p>
            <a:r>
              <a:rPr lang="en-US" b="1" dirty="0" smtClean="0"/>
              <a:t>TASK </a:t>
            </a:r>
            <a:r>
              <a:rPr lang="en-US" b="1" dirty="0"/>
              <a:t>6: </a:t>
            </a:r>
            <a:r>
              <a:rPr lang="en-US" dirty="0"/>
              <a:t>Enhance creativity by experimenting with new techniques and process ideas. This will allow the discovery of more effective and efficient ways of working.</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143</a:t>
            </a:fld>
            <a:endParaRPr lang="en-US">
              <a:solidFill>
                <a:prstClr val="black">
                  <a:tint val="75000"/>
                </a:prstClr>
              </a:solidFill>
            </a:endParaRPr>
          </a:p>
        </p:txBody>
      </p:sp>
    </p:spTree>
    <p:extLst>
      <p:ext uri="{BB962C8B-B14F-4D97-AF65-F5344CB8AC3E}">
        <p14:creationId xmlns:p14="http://schemas.microsoft.com/office/powerpoint/2010/main" val="2183248338"/>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a:t>
            </a:r>
            <a:r>
              <a:rPr lang="en-US" dirty="0"/>
              <a:t> Encourage team members to share knowledge by collaborating and working together. This will help to eliminate knowledge silos, and will reduce bottlenecks in workflows.</a:t>
            </a:r>
          </a:p>
          <a:p>
            <a:r>
              <a:rPr lang="en-US" b="1" dirty="0" smtClean="0"/>
              <a:t>TASK </a:t>
            </a:r>
            <a:r>
              <a:rPr lang="en-US" b="1" dirty="0"/>
              <a:t>8:</a:t>
            </a:r>
            <a:r>
              <a:rPr lang="en-US" dirty="0"/>
              <a:t> Encourage emergent leadership within the team by establishing a safe and respectful environment in which new approaches can be tried. This will foster self-organization, and empower emergent leaders.</a:t>
            </a:r>
          </a:p>
          <a:p>
            <a:r>
              <a:rPr lang="en-US" b="1" dirty="0" smtClean="0"/>
              <a:t>TASK </a:t>
            </a:r>
            <a:r>
              <a:rPr lang="en-US" b="1" dirty="0"/>
              <a:t>9:</a:t>
            </a:r>
            <a:r>
              <a:rPr lang="en-US" dirty="0"/>
              <a:t> Practice servant leadership by supporting and encouraging others. This will help them to perform at their highest level, and continue to improve.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144</a:t>
            </a:fld>
            <a:endParaRPr lang="en-US">
              <a:solidFill>
                <a:prstClr val="black">
                  <a:tint val="75000"/>
                </a:prstClr>
              </a:solidFill>
            </a:endParaRPr>
          </a:p>
        </p:txBody>
      </p:sp>
    </p:spTree>
    <p:extLst>
      <p:ext uri="{BB962C8B-B14F-4D97-AF65-F5344CB8AC3E}">
        <p14:creationId xmlns:p14="http://schemas.microsoft.com/office/powerpoint/2010/main" val="1625042561"/>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[1/5]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Define deliverables by identifying Features that can be produced incrementally. This will maximize value to the customer, and minimize work that does not add value.</a:t>
            </a:r>
          </a:p>
          <a:p>
            <a:r>
              <a:rPr lang="en-US" b="1" dirty="0" smtClean="0"/>
              <a:t>TASK </a:t>
            </a:r>
            <a:r>
              <a:rPr lang="en-US" b="1" dirty="0"/>
              <a:t>2: </a:t>
            </a:r>
            <a:r>
              <a:rPr lang="en-US" dirty="0"/>
              <a:t>Refine requirements by gaining consensus on acceptance criteria for Features. These should be focused on value to the customer, and determined in the planning for an Iteration, and before development begins.</a:t>
            </a:r>
          </a:p>
          <a:p>
            <a:r>
              <a:rPr lang="en-US" b="1" dirty="0" smtClean="0"/>
              <a:t>TASK </a:t>
            </a:r>
            <a:r>
              <a:rPr lang="en-US" b="1" dirty="0"/>
              <a:t>3: </a:t>
            </a:r>
            <a:r>
              <a:rPr lang="en-US" dirty="0"/>
              <a:t>Select the processes to be used based on characteristics of the project, and the organization. Tailor the processes based on those same considerations, in whatever way optimizes delivery of value.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145</a:t>
            </a:fld>
            <a:endParaRPr lang="en-US">
              <a:solidFill>
                <a:prstClr val="black">
                  <a:tint val="75000"/>
                </a:prstClr>
              </a:solidFill>
            </a:endParaRPr>
          </a:p>
        </p:txBody>
      </p:sp>
    </p:spTree>
    <p:extLst>
      <p:ext uri="{BB962C8B-B14F-4D97-AF65-F5344CB8AC3E}">
        <p14:creationId xmlns:p14="http://schemas.microsoft.com/office/powerpoint/2010/main" val="1430117339"/>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[2/5]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Plan for small releasable increments, focusing on minimally marketable features and minimally viable products. This will allow for early delivery [and recognition] of value.</a:t>
            </a:r>
          </a:p>
          <a:p>
            <a:r>
              <a:rPr lang="en-US" b="1" dirty="0" smtClean="0"/>
              <a:t>TASK </a:t>
            </a:r>
            <a:r>
              <a:rPr lang="en-US" b="1" dirty="0"/>
              <a:t>5: </a:t>
            </a:r>
            <a:r>
              <a:rPr lang="en-US" dirty="0"/>
              <a:t>Limit increment size, and conduct frequent product reviews with stakeholders. This will allow for the early identification of, and response to, variances and risks.</a:t>
            </a:r>
          </a:p>
          <a:p>
            <a:r>
              <a:rPr lang="en-US" b="1" dirty="0" smtClean="0"/>
              <a:t>TASK </a:t>
            </a:r>
            <a:r>
              <a:rPr lang="en-US" b="1" dirty="0"/>
              <a:t>6: </a:t>
            </a:r>
            <a:r>
              <a:rPr lang="en-US" dirty="0"/>
              <a:t>Solicit feedback from the customer and end-users frequently, by reviewing the produced features often. This will help to confirm that the product being delivered is providing real value.</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146</a:t>
            </a:fld>
            <a:endParaRPr lang="en-US">
              <a:solidFill>
                <a:prstClr val="black">
                  <a:tint val="75000"/>
                </a:prstClr>
              </a:solidFill>
            </a:endParaRPr>
          </a:p>
        </p:txBody>
      </p:sp>
    </p:spTree>
    <p:extLst>
      <p:ext uri="{BB962C8B-B14F-4D97-AF65-F5344CB8AC3E}">
        <p14:creationId xmlns:p14="http://schemas.microsoft.com/office/powerpoint/2010/main" val="2933347374"/>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[3/5]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Collaborate with stakeholders to determine their prioritization of features to be developed, based on value to the customer.</a:t>
            </a:r>
          </a:p>
          <a:p>
            <a:r>
              <a:rPr lang="en-US" b="1" dirty="0" smtClean="0"/>
              <a:t>TASK </a:t>
            </a:r>
            <a:r>
              <a:rPr lang="en-US" b="1" dirty="0"/>
              <a:t>8: </a:t>
            </a:r>
            <a:r>
              <a:rPr lang="en-US" dirty="0"/>
              <a:t>Perform frequent quality checks on the product being developed, and take the necessary actions to maintain the quality of the deliverables. This will reduce the overall cost of the development, and ensure delivery of value.</a:t>
            </a:r>
          </a:p>
          <a:p>
            <a:r>
              <a:rPr lang="en-US" b="1" dirty="0" smtClean="0"/>
              <a:t>TASK </a:t>
            </a:r>
            <a:r>
              <a:rPr lang="en-US" b="1" dirty="0"/>
              <a:t>9: </a:t>
            </a:r>
            <a:r>
              <a:rPr lang="en-US" dirty="0"/>
              <a:t>Continuously identify, and respond to, environmental, operational, and infrastructure factors, to effectively and efficiently produce valuable deliverables.</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147</a:t>
            </a:fld>
            <a:endParaRPr lang="en-US">
              <a:solidFill>
                <a:prstClr val="black">
                  <a:tint val="75000"/>
                </a:prstClr>
              </a:solidFill>
            </a:endParaRPr>
          </a:p>
        </p:txBody>
      </p:sp>
    </p:spTree>
    <p:extLst>
      <p:ext uri="{BB962C8B-B14F-4D97-AF65-F5344CB8AC3E}">
        <p14:creationId xmlns:p14="http://schemas.microsoft.com/office/powerpoint/2010/main" val="1933741205"/>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[4/5]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10: </a:t>
            </a:r>
            <a:r>
              <a:rPr lang="en-US" dirty="0"/>
              <a:t>Conduct frequent reviews and planning sessions with stakeholders to solicit feedback, and use that feedback to adjust the work to be accomplished next.</a:t>
            </a:r>
          </a:p>
          <a:p>
            <a:r>
              <a:rPr lang="en-US" b="1" dirty="0" smtClean="0"/>
              <a:t>TASK </a:t>
            </a:r>
            <a:r>
              <a:rPr lang="en-US" b="1" dirty="0"/>
              <a:t>11: </a:t>
            </a:r>
            <a:r>
              <a:rPr lang="en-US" dirty="0"/>
              <a:t>Balance actual development / production efforts and risk reduction efforts by including risk reduction work in the Product Backlog. This will optimize the value of the product actually delivered, and overall project success.</a:t>
            </a:r>
          </a:p>
          <a:p>
            <a:r>
              <a:rPr lang="en-US" b="1" dirty="0" smtClean="0"/>
              <a:t>TASK </a:t>
            </a:r>
            <a:r>
              <a:rPr lang="en-US" b="1" dirty="0"/>
              <a:t>12: </a:t>
            </a:r>
            <a:r>
              <a:rPr lang="en-US" dirty="0"/>
              <a:t>Continuously collaborate with the customer and stakeholders to re-prioritize requirements, based on changes to the environment and stakeholder needs.</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148</a:t>
            </a:fld>
            <a:endParaRPr lang="en-US">
              <a:solidFill>
                <a:prstClr val="black">
                  <a:tint val="75000"/>
                </a:prstClr>
              </a:solidFill>
            </a:endParaRPr>
          </a:p>
        </p:txBody>
      </p:sp>
    </p:spTree>
    <p:extLst>
      <p:ext uri="{BB962C8B-B14F-4D97-AF65-F5344CB8AC3E}">
        <p14:creationId xmlns:p14="http://schemas.microsoft.com/office/powerpoint/2010/main" val="1719358269"/>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[5/5]</a:t>
            </a:r>
            <a:endParaRPr lang="en-US" dirty="0"/>
          </a:p>
        </p:txBody>
      </p:sp>
      <p:sp>
        <p:nvSpPr>
          <p:cNvPr id="3" name="Content Placeholder 2"/>
          <p:cNvSpPr>
            <a:spLocks noGrp="1"/>
          </p:cNvSpPr>
          <p:nvPr>
            <p:ph idx="1"/>
          </p:nvPr>
        </p:nvSpPr>
        <p:spPr/>
        <p:txBody>
          <a:bodyPr/>
          <a:lstStyle/>
          <a:p>
            <a:r>
              <a:rPr lang="en-US" b="1" dirty="0" smtClean="0"/>
              <a:t>TASK </a:t>
            </a:r>
            <a:r>
              <a:rPr lang="en-US" b="1" dirty="0"/>
              <a:t>13: </a:t>
            </a:r>
            <a:r>
              <a:rPr lang="en-US" dirty="0"/>
              <a:t>Elicit and prioritize relevant non-functional requirements [on-going operations, security, etc.], considering the environment in which the final product will be used. This will help ensure long-term value to the customer.</a:t>
            </a:r>
          </a:p>
          <a:p>
            <a:r>
              <a:rPr lang="en-US" b="1" dirty="0" smtClean="0"/>
              <a:t>TASK </a:t>
            </a:r>
            <a:r>
              <a:rPr lang="en-US" b="1" dirty="0"/>
              <a:t>14: </a:t>
            </a:r>
            <a:r>
              <a:rPr lang="en-US" dirty="0"/>
              <a:t>Conduct frequent inspections, reviews, and testing of the work products. This will help to identify opportunities to improve both the product, and the processes used to produce it.</a:t>
            </a:r>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149</a:t>
            </a:fld>
            <a:endParaRPr lang="en-US">
              <a:solidFill>
                <a:prstClr val="black">
                  <a:tint val="75000"/>
                </a:prstClr>
              </a:solidFill>
            </a:endParaRPr>
          </a:p>
        </p:txBody>
      </p:sp>
    </p:spTree>
    <p:extLst>
      <p:ext uri="{BB962C8B-B14F-4D97-AF65-F5344CB8AC3E}">
        <p14:creationId xmlns:p14="http://schemas.microsoft.com/office/powerpoint/2010/main" val="3082445554"/>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 </a:t>
            </a:r>
            <a:r>
              <a:rPr lang="en-US" dirty="0" err="1" smtClean="0"/>
              <a:t>Linkedin</a:t>
            </a:r>
            <a:r>
              <a:rPr lang="en-US" dirty="0" smtClean="0"/>
              <a:t> page</a:t>
            </a:r>
            <a:endParaRPr lang="en-US" dirty="0"/>
          </a:p>
        </p:txBody>
      </p:sp>
      <p:sp>
        <p:nvSpPr>
          <p:cNvPr id="3" name="Content Placeholder 2"/>
          <p:cNvSpPr>
            <a:spLocks noGrp="1"/>
          </p:cNvSpPr>
          <p:nvPr>
            <p:ph idx="1"/>
          </p:nvPr>
        </p:nvSpPr>
        <p:spPr/>
        <p:txBody>
          <a:bodyPr/>
          <a:lstStyle/>
          <a:p>
            <a:r>
              <a:rPr lang="en-US" dirty="0">
                <a:hlinkClick r:id="rId2"/>
              </a:rPr>
              <a:t>https://</a:t>
            </a:r>
            <a:r>
              <a:rPr lang="en-US" dirty="0" smtClean="0">
                <a:hlinkClick r:id="rId2"/>
              </a:rPr>
              <a:t>www.linkedin.com/in/doctorakramali</a:t>
            </a:r>
            <a:r>
              <a:rPr lang="en-US" dirty="0" smtClean="0"/>
              <a:t> </a:t>
            </a:r>
            <a:endParaRPr lang="en-US" dirty="0"/>
          </a:p>
          <a:p>
            <a:endParaRPr lang="en-US" dirty="0"/>
          </a:p>
        </p:txBody>
      </p:sp>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5B9BD5">
                    <a:lumMod val="50000"/>
                  </a:srgbClr>
                </a:solidFill>
              </a:rPr>
              <a:t>Eng. Dr. Akram Ali</a:t>
            </a:r>
            <a:endParaRPr lang="en-US" dirty="0">
              <a:solidFill>
                <a:srgbClr val="5B9BD5">
                  <a:lumMod val="50000"/>
                </a:srgbClr>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solidFill>
                  <a:prstClr val="black">
                    <a:tint val="75000"/>
                  </a:prstClr>
                </a:solidFill>
              </a:rPr>
              <a:pPr/>
              <a:t>150</a:t>
            </a:fld>
            <a:endParaRPr lang="en-US">
              <a:solidFill>
                <a:prstClr val="black">
                  <a:tint val="75000"/>
                </a:prstClr>
              </a:solidFill>
            </a:endParaRPr>
          </a:p>
        </p:txBody>
      </p:sp>
    </p:spTree>
    <p:extLst>
      <p:ext uri="{BB962C8B-B14F-4D97-AF65-F5344CB8AC3E}">
        <p14:creationId xmlns:p14="http://schemas.microsoft.com/office/powerpoint/2010/main" val="199125614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4186</TotalTime>
  <Words>12068</Words>
  <Application>Microsoft Office PowerPoint</Application>
  <PresentationFormat>Widescreen</PresentationFormat>
  <Paragraphs>1504</Paragraphs>
  <Slides>150</Slides>
  <Notes>47</Notes>
  <HiddenSlides>0</HiddenSlides>
  <MMClips>0</MMClips>
  <ScaleCrop>false</ScaleCrop>
  <HeadingPairs>
    <vt:vector size="6" baseType="variant">
      <vt:variant>
        <vt:lpstr>Fonts Used</vt:lpstr>
      </vt:variant>
      <vt:variant>
        <vt:i4>6</vt:i4>
      </vt:variant>
      <vt:variant>
        <vt:lpstr>Theme</vt:lpstr>
      </vt:variant>
      <vt:variant>
        <vt:i4>20</vt:i4>
      </vt:variant>
      <vt:variant>
        <vt:lpstr>Slide Titles</vt:lpstr>
      </vt:variant>
      <vt:variant>
        <vt:i4>150</vt:i4>
      </vt:variant>
    </vt:vector>
  </HeadingPairs>
  <TitlesOfParts>
    <vt:vector size="176" baseType="lpstr">
      <vt:lpstr>游ゴシック</vt:lpstr>
      <vt:lpstr>Arial</vt:lpstr>
      <vt:lpstr>Calibri</vt:lpstr>
      <vt:lpstr>Calibri Light</vt:lpstr>
      <vt:lpstr>Corbel</vt:lpstr>
      <vt:lpstr>Wingdings</vt:lpstr>
      <vt:lpstr>1_Office Theme</vt:lpstr>
      <vt:lpstr>Banded</vt:lpstr>
      <vt:lpstr>2_Office Theme</vt:lpstr>
      <vt:lpstr>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 PMG 622 Agile Project Management Final Exam Summary</vt:lpstr>
      <vt:lpstr> PMG 622 Agile Project Management LECTURE 01: An Introduction to Agile</vt:lpstr>
      <vt:lpstr>Agile Manifesto / “4 Values”</vt:lpstr>
      <vt:lpstr>The 12 principles behind the agile manifesto [1/4]</vt:lpstr>
      <vt:lpstr>The 12 principles behind the agile manifesto [2/4]</vt:lpstr>
      <vt:lpstr>The 12 principles behind the agile manifesto [3/4]</vt:lpstr>
      <vt:lpstr>The 12 principles behind the agile manifesto</vt:lpstr>
      <vt:lpstr>Declaration of interdependence</vt:lpstr>
      <vt:lpstr>KNOWLEDGE WORK VS INDUSTRIAL WORK</vt:lpstr>
      <vt:lpstr>The agile mindset</vt:lpstr>
      <vt:lpstr>Kanban METHOD</vt:lpstr>
      <vt:lpstr>Kanban Method</vt:lpstr>
      <vt:lpstr>UNCERTAINTY, RISK, AND LIFE CYCLE SELECTION</vt:lpstr>
      <vt:lpstr>Approaches for managing uncertain projects</vt:lpstr>
      <vt:lpstr>When to apply iterative, incremental and agile approaches?</vt:lpstr>
      <vt:lpstr>uncertainty and disagreement</vt:lpstr>
      <vt:lpstr>Characteristics involving high uncertainty</vt:lpstr>
      <vt:lpstr>Overcoming Uncertainty</vt:lpstr>
      <vt:lpstr> PMG 622 Agile Project Management LECTURE 02: LIFE CYCLE SELECTION</vt:lpstr>
      <vt:lpstr>CHARACTERISTICS OF PROJECT LIFE CYCLES</vt:lpstr>
      <vt:lpstr>Types of PM LIFECYCLES</vt:lpstr>
      <vt:lpstr>NON-AGILE (NON-ADAPTIVE)  APPROACHES</vt:lpstr>
      <vt:lpstr>Characteristics of Four Categories of Life Cycles</vt:lpstr>
      <vt:lpstr>Predictive life cycles</vt:lpstr>
      <vt:lpstr>Iterative life cycles</vt:lpstr>
      <vt:lpstr>Incremental life cycles</vt:lpstr>
      <vt:lpstr>Agile life cycles</vt:lpstr>
      <vt:lpstr>CHARACTERISTICS OF PREDICTIVE LIFE CYCLES</vt:lpstr>
      <vt:lpstr>CHARACTERISTICS OF ITERATIVE LIFE CYCLES</vt:lpstr>
      <vt:lpstr>CHARACTERISTICS OF Incremental LIFE CYCLES</vt:lpstr>
      <vt:lpstr>CHARACTERISTICS OF agile LIFE CYCLES</vt:lpstr>
      <vt:lpstr>CHARACTERISTICS OF iteration-based agile LIFE CYCLES</vt:lpstr>
      <vt:lpstr>CHARACTERISTICS OF flow-based agile LIFE CYCLES</vt:lpstr>
      <vt:lpstr>PROJECT FACTORS THAT INFLUENCE TAILORING [1/2 ]</vt:lpstr>
      <vt:lpstr>PROJECT FACTORS THAT INFLUENCE TAILORING [2/ 2]</vt:lpstr>
      <vt:lpstr> PMG 622 Agile Project Management LECTURE 03: IMPLEMENTING AGILE: CREATING AN AGILE ENVIRONMENT</vt:lpstr>
      <vt:lpstr>Creating an agile environment</vt:lpstr>
      <vt:lpstr>START WITH AN AGILE MINDSET</vt:lpstr>
      <vt:lpstr>SERVANT LEADERSHIP EMPOWERS THE TEAM</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 PMG 622 Agile Project Management LECTURE 04: IMPLEMENTING AGILE: DELIVERING IN AN AGILE ENVIRONMENT [Part 1 of 2]</vt:lpstr>
      <vt:lpstr>DELIVERING IN AN AGILE ENVIRONMENT</vt:lpstr>
      <vt:lpstr>CHARTER THE PROJECT AND THE TEAM</vt:lpstr>
      <vt:lpstr>PROJECT CHARTER</vt:lpstr>
      <vt:lpstr>TEAM CHARTER</vt:lpstr>
      <vt:lpstr>COMMON AGILE PRACTICES</vt:lpstr>
      <vt:lpstr>RETROSPECTIVES [1/2]</vt:lpstr>
      <vt:lpstr>RETROSPECTIVES [2/2]</vt:lpstr>
      <vt:lpstr>BACKLOG PREPARATION</vt:lpstr>
      <vt:lpstr>BACKLOG REFINEMENT</vt:lpstr>
      <vt:lpstr>how long the refinement should be</vt:lpstr>
      <vt:lpstr>DAILY STANDUPS</vt:lpstr>
      <vt:lpstr>iteration-based agile daily stand-up questions</vt:lpstr>
      <vt:lpstr>flow-based agile daily stand-up questions</vt:lpstr>
      <vt:lpstr>Standup antipatterns</vt:lpstr>
      <vt:lpstr>DEMONSTRATIONS/REVIEWS</vt:lpstr>
      <vt:lpstr>gUIDELINES</vt:lpstr>
      <vt:lpstr>HOW ITERATIONS AND INCREMENTS HELP DELIVER WORKING PRODUCT</vt:lpstr>
      <vt:lpstr> PMG 622 Agile Project Management LECTURE 05: IMPLEMENTING AGILE: DELIVERING IN AN AGILE ENVIRONMENT [Part 2 of 2]</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AGILE TEAMS MEASURE RESULTS</vt:lpstr>
      <vt:lpstr>Agile duration prediction</vt:lpstr>
      <vt:lpstr>Velocity,</vt:lpstr>
      <vt:lpstr>The downside of relative estimation</vt:lpstr>
      <vt:lpstr> PMG 622 Agile Project Management LECTURE 06: ORGANIZATIONAL CONSIDERATIONS FOR PROJECT Agility</vt:lpstr>
      <vt:lpstr>introduction</vt:lpstr>
      <vt:lpstr>ORGANIZATIONAL CHANGE MANAGEMENT</vt:lpstr>
      <vt:lpstr>iNTRODUCTION</vt:lpstr>
      <vt:lpstr>DRIVERS FOR CHANGE MANAGEMENT</vt:lpstr>
      <vt:lpstr>READINESS FOR CHANGE</vt:lpstr>
      <vt:lpstr>organizational change-friendly characteristics</vt:lpstr>
      <vt:lpstr>Organizational roadblock to change</vt:lpstr>
      <vt:lpstr> PMG 622 Agile Project Management LECTURE 07: ANNEX A3 OVERVIEW OF AGILE AND LEAN FRAMEWORKS [1/2]</vt:lpstr>
      <vt:lpstr>Introduction TO AGILE AND LEAN FRAMEWORKS</vt:lpstr>
      <vt:lpstr>SELECTION CRITERIA FOR THE AGILE PRACTICE GUIDE</vt:lpstr>
      <vt:lpstr>scrum</vt:lpstr>
      <vt:lpstr>SCRUM</vt:lpstr>
      <vt:lpstr>The Scrum team (roles)</vt:lpstr>
      <vt:lpstr>Scrum events and artifacts</vt:lpstr>
      <vt:lpstr>KANBAN METHOD</vt:lpstr>
      <vt:lpstr>KANBAN METHOD [1/2]</vt:lpstr>
      <vt:lpstr>KANBAN METHOD [2/2]</vt:lpstr>
      <vt:lpstr>KANBan</vt:lpstr>
      <vt:lpstr>Applicability and utilization</vt:lpstr>
      <vt:lpstr>emphasis</vt:lpstr>
      <vt:lpstr>Conditions for best use [1/2]</vt:lpstr>
      <vt:lpstr>Conditions for best use [2/2]</vt:lpstr>
      <vt:lpstr>Defining Principles and Properties of the Kanban Method</vt:lpstr>
      <vt:lpstr>Kanban board</vt:lpstr>
      <vt:lpstr> PMG 622 Agile Project Management LECTURE 08: ANNEX A3 OVERVIEW OF AGILE AND LEAN FRAMEWORKS [2/2] &amp; TAILORING</vt:lpstr>
      <vt:lpstr>DISCIPLINED AGILE (DA)</vt:lpstr>
      <vt:lpstr>DA</vt:lpstr>
      <vt:lpstr>DA principles</vt:lpstr>
      <vt:lpstr>APPENDIX X2 ATTRIBUTES THAT INFLUENCE TAILORING</vt:lpstr>
      <vt:lpstr>FIRST SOME CAUTIONS!!!!!!!!!!!!</vt:lpstr>
      <vt:lpstr>Shu-Ha-Ri</vt:lpstr>
      <vt:lpstr> PMG 622 Agile Project Management LECTURE 09: Agile planning</vt:lpstr>
      <vt:lpstr>Agile Planning</vt:lpstr>
      <vt:lpstr>Planning and Time Boxing</vt:lpstr>
      <vt:lpstr>Scrum’ THREE BEST PRACTICES</vt:lpstr>
      <vt:lpstr>Best Practice #1: User Stories</vt:lpstr>
      <vt:lpstr>Best Practice #2: Planning  Poker</vt:lpstr>
      <vt:lpstr>Best Practice #3: Use of the Scrum Board</vt:lpstr>
      <vt:lpstr>Estimating User Stories [1/2]</vt:lpstr>
      <vt:lpstr>Estimating User Stories [2/2]</vt:lpstr>
      <vt:lpstr>Agile Estimating</vt:lpstr>
      <vt:lpstr>Agile Games</vt:lpstr>
      <vt:lpstr>Features of Agile Games</vt:lpstr>
      <vt:lpstr>Examples Of Games</vt:lpstr>
      <vt:lpstr> PMG 622 Agile Project Management LECTURE 10: ACP</vt:lpstr>
      <vt:lpstr>ACP</vt:lpstr>
      <vt:lpstr>How Does PMI Think About Agile? [1/3]</vt:lpstr>
      <vt:lpstr>How Does PMI Think About Agile? [2/3]</vt:lpstr>
      <vt:lpstr>How Does PMI Think About Agile? [3/3]</vt:lpstr>
      <vt:lpstr>The Seven Agile Domains</vt:lpstr>
      <vt:lpstr>The Seven Agile Domains</vt:lpstr>
      <vt:lpstr>Domain 1: Agile Principles &amp; Mindset [1/3]</vt:lpstr>
      <vt:lpstr>Domain 1: Agile Principles &amp; Mindset [2/3]</vt:lpstr>
      <vt:lpstr>Domain 1: Agile Principles &amp; Mindset [3/3]</vt:lpstr>
      <vt:lpstr>Domain 2: Value Driven Delivery [1/5]</vt:lpstr>
      <vt:lpstr>Domain 2: Value Driven Delivery [2/5]</vt:lpstr>
      <vt:lpstr>Domain 2: Value Driven Delivery [3/5]</vt:lpstr>
      <vt:lpstr>Domain 2: Value Driven Delivery [4/5]</vt:lpstr>
      <vt:lpstr>Domain 2: Value Driven Delivery [5/5]</vt:lpstr>
      <vt:lpstr>My Linkedin page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352</cp:revision>
  <dcterms:created xsi:type="dcterms:W3CDTF">2020-10-15T07:04:09Z</dcterms:created>
  <dcterms:modified xsi:type="dcterms:W3CDTF">2022-08-08T19:14:58Z</dcterms:modified>
</cp:coreProperties>
</file>