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10.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29.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41.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28.xml" ContentType="application/vnd.openxmlformats-officedocument.presentationml.notes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theme/theme10.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39" r:id="rId1"/>
    <p:sldMasterId id="2147483936" r:id="rId2"/>
    <p:sldMasterId id="2147483943" r:id="rId3"/>
    <p:sldMasterId id="2147483965" r:id="rId4"/>
    <p:sldMasterId id="2147483968" r:id="rId5"/>
    <p:sldMasterId id="2147483971" r:id="rId6"/>
    <p:sldMasterId id="2147483976" r:id="rId7"/>
    <p:sldMasterId id="2147483984" r:id="rId8"/>
    <p:sldMasterId id="2147483996" r:id="rId9"/>
  </p:sldMasterIdLst>
  <p:notesMasterIdLst>
    <p:notesMasterId r:id="rId62"/>
  </p:notesMasterIdLst>
  <p:sldIdLst>
    <p:sldId id="774" r:id="rId10"/>
    <p:sldId id="267" r:id="rId11"/>
    <p:sldId id="431" r:id="rId12"/>
    <p:sldId id="672" r:id="rId13"/>
    <p:sldId id="731" r:id="rId14"/>
    <p:sldId id="321" r:id="rId15"/>
    <p:sldId id="732" r:id="rId16"/>
    <p:sldId id="733" r:id="rId17"/>
    <p:sldId id="673" r:id="rId18"/>
    <p:sldId id="680" r:id="rId19"/>
    <p:sldId id="676" r:id="rId20"/>
    <p:sldId id="327" r:id="rId21"/>
    <p:sldId id="328" r:id="rId22"/>
    <p:sldId id="735" r:id="rId23"/>
    <p:sldId id="330" r:id="rId24"/>
    <p:sldId id="627" r:id="rId25"/>
    <p:sldId id="681" r:id="rId26"/>
    <p:sldId id="682" r:id="rId27"/>
    <p:sldId id="683" r:id="rId28"/>
    <p:sldId id="685" r:id="rId29"/>
    <p:sldId id="628" r:id="rId30"/>
    <p:sldId id="686" r:id="rId31"/>
    <p:sldId id="687" r:id="rId32"/>
    <p:sldId id="688" r:id="rId33"/>
    <p:sldId id="689" r:id="rId34"/>
    <p:sldId id="690" r:id="rId35"/>
    <p:sldId id="691" r:id="rId36"/>
    <p:sldId id="692" r:id="rId37"/>
    <p:sldId id="693" r:id="rId38"/>
    <p:sldId id="694" r:id="rId39"/>
    <p:sldId id="695" r:id="rId40"/>
    <p:sldId id="696" r:id="rId41"/>
    <p:sldId id="697" r:id="rId42"/>
    <p:sldId id="698" r:id="rId43"/>
    <p:sldId id="699" r:id="rId44"/>
    <p:sldId id="700" r:id="rId45"/>
    <p:sldId id="701" r:id="rId46"/>
    <p:sldId id="702" r:id="rId47"/>
    <p:sldId id="704" r:id="rId48"/>
    <p:sldId id="705" r:id="rId49"/>
    <p:sldId id="703" r:id="rId50"/>
    <p:sldId id="707" r:id="rId51"/>
    <p:sldId id="708" r:id="rId52"/>
    <p:sldId id="709" r:id="rId53"/>
    <p:sldId id="710" r:id="rId54"/>
    <p:sldId id="711" r:id="rId55"/>
    <p:sldId id="712" r:id="rId56"/>
    <p:sldId id="713" r:id="rId57"/>
    <p:sldId id="714" r:id="rId58"/>
    <p:sldId id="715" r:id="rId59"/>
    <p:sldId id="716" r:id="rId60"/>
    <p:sldId id="482" r:id="rId61"/>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5424">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Garvin, Megan - Hoboken" initials="MG" lastIdx="38" clrIdx="0"/>
  <p:cmAuthor id="1" name="Michael, Leah - Indianapolis" initials="LM" lastIdx="9" clrIdx="1"/>
  <p:cmAuthor id="2" name="Heaney, Barbara - Hoboken" initials="BH" lastIdx="3" clrIdx="2"/>
  <p:cmAuthor id="3" name="Perry, Nancy - Hoboken" initials="NP" lastIdx="21"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90000"/>
    <a:srgbClr val="EAEAEA"/>
    <a:srgbClr val="FAF5C9"/>
    <a:srgbClr val="0000CC"/>
    <a:srgbClr val="196E78"/>
    <a:srgbClr val="800000"/>
    <a:srgbClr val="FFD5D5"/>
    <a:srgbClr val="FFC5C5"/>
    <a:srgbClr val="AAF8D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319" autoAdjust="0"/>
    <p:restoredTop sz="94949" autoAdjust="0"/>
  </p:normalViewPr>
  <p:slideViewPr>
    <p:cSldViewPr>
      <p:cViewPr varScale="1">
        <p:scale>
          <a:sx n="62" d="100"/>
          <a:sy n="62" d="100"/>
        </p:scale>
        <p:origin x="1512" y="66"/>
      </p:cViewPr>
      <p:guideLst>
        <p:guide orient="horz" pos="2160"/>
        <p:guide pos="2880"/>
        <p:guide pos="5424"/>
      </p:guideLst>
    </p:cSldViewPr>
  </p:slideViewPr>
  <p:outlineViewPr>
    <p:cViewPr>
      <p:scale>
        <a:sx n="33" d="100"/>
        <a:sy n="33" d="100"/>
      </p:scale>
      <p:origin x="0" y="40260"/>
    </p:cViewPr>
  </p:outlineViewPr>
  <p:notesTextViewPr>
    <p:cViewPr>
      <p:scale>
        <a:sx n="66" d="100"/>
        <a:sy n="66" d="100"/>
      </p:scale>
      <p:origin x="0" y="0"/>
    </p:cViewPr>
  </p:notesTextViewPr>
  <p:sorterViewPr>
    <p:cViewPr>
      <p:scale>
        <a:sx n="200" d="100"/>
        <a:sy n="200" d="100"/>
      </p:scale>
      <p:origin x="0" y="-9576"/>
    </p:cViewPr>
  </p:sorterViewPr>
  <p:notesViewPr>
    <p:cSldViewPr>
      <p:cViewPr varScale="1">
        <p:scale>
          <a:sx n="134" d="100"/>
          <a:sy n="134" d="100"/>
        </p:scale>
        <p:origin x="3184" y="20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7.xml"/><Relationship Id="rId21" Type="http://schemas.openxmlformats.org/officeDocument/2006/relationships/slide" Target="slides/slide12.xml"/><Relationship Id="rId42" Type="http://schemas.openxmlformats.org/officeDocument/2006/relationships/slide" Target="slides/slide33.xml"/><Relationship Id="rId47" Type="http://schemas.openxmlformats.org/officeDocument/2006/relationships/slide" Target="slides/slide38.xml"/><Relationship Id="rId63" Type="http://schemas.openxmlformats.org/officeDocument/2006/relationships/commentAuthors" Target="commentAuthors.xml"/><Relationship Id="rId68" Type="http://schemas.openxmlformats.org/officeDocument/2006/relationships/customXml" Target="../customXml/item1.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7.xml"/><Relationship Id="rId29" Type="http://schemas.openxmlformats.org/officeDocument/2006/relationships/slide" Target="slides/slide20.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slide" Target="slides/slide36.xml"/><Relationship Id="rId53" Type="http://schemas.openxmlformats.org/officeDocument/2006/relationships/slide" Target="slides/slide44.xml"/><Relationship Id="rId58" Type="http://schemas.openxmlformats.org/officeDocument/2006/relationships/slide" Target="slides/slide49.xml"/><Relationship Id="rId66" Type="http://schemas.openxmlformats.org/officeDocument/2006/relationships/theme" Target="theme/theme1.xml"/><Relationship Id="rId5" Type="http://schemas.openxmlformats.org/officeDocument/2006/relationships/slideMaster" Target="slideMasters/slideMaster5.xml"/><Relationship Id="rId61" Type="http://schemas.openxmlformats.org/officeDocument/2006/relationships/slide" Target="slides/slide52.xml"/><Relationship Id="rId19" Type="http://schemas.openxmlformats.org/officeDocument/2006/relationships/slide" Target="slides/slide10.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slide" Target="slides/slide39.xml"/><Relationship Id="rId56" Type="http://schemas.openxmlformats.org/officeDocument/2006/relationships/slide" Target="slides/slide47.xml"/><Relationship Id="rId64" Type="http://schemas.openxmlformats.org/officeDocument/2006/relationships/presProps" Target="presProps.xml"/><Relationship Id="rId69" Type="http://schemas.openxmlformats.org/officeDocument/2006/relationships/customXml" Target="../customXml/item2.xml"/><Relationship Id="rId8" Type="http://schemas.openxmlformats.org/officeDocument/2006/relationships/slideMaster" Target="slideMasters/slideMaster8.xml"/><Relationship Id="rId51" Type="http://schemas.openxmlformats.org/officeDocument/2006/relationships/slide" Target="slides/slide42.xml"/><Relationship Id="rId3" Type="http://schemas.openxmlformats.org/officeDocument/2006/relationships/slideMaster" Target="slideMasters/slideMaster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slide" Target="slides/slide37.xml"/><Relationship Id="rId59" Type="http://schemas.openxmlformats.org/officeDocument/2006/relationships/slide" Target="slides/slide50.xml"/><Relationship Id="rId67" Type="http://schemas.openxmlformats.org/officeDocument/2006/relationships/tableStyles" Target="tableStyles.xml"/><Relationship Id="rId20" Type="http://schemas.openxmlformats.org/officeDocument/2006/relationships/slide" Target="slides/slide11.xml"/><Relationship Id="rId41" Type="http://schemas.openxmlformats.org/officeDocument/2006/relationships/slide" Target="slides/slide32.xml"/><Relationship Id="rId54" Type="http://schemas.openxmlformats.org/officeDocument/2006/relationships/slide" Target="slides/slide45.xml"/><Relationship Id="rId62" Type="http://schemas.openxmlformats.org/officeDocument/2006/relationships/notesMaster" Target="notesMasters/notesMaster1.xml"/><Relationship Id="rId70"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slide" Target="slides/slide40.xml"/><Relationship Id="rId57" Type="http://schemas.openxmlformats.org/officeDocument/2006/relationships/slide" Target="slides/slide48.xml"/><Relationship Id="rId10" Type="http://schemas.openxmlformats.org/officeDocument/2006/relationships/slide" Target="slides/slide1.xml"/><Relationship Id="rId31" Type="http://schemas.openxmlformats.org/officeDocument/2006/relationships/slide" Target="slides/slide22.xml"/><Relationship Id="rId44" Type="http://schemas.openxmlformats.org/officeDocument/2006/relationships/slide" Target="slides/slide35.xml"/><Relationship Id="rId52" Type="http://schemas.openxmlformats.org/officeDocument/2006/relationships/slide" Target="slides/slide43.xml"/><Relationship Id="rId60" Type="http://schemas.openxmlformats.org/officeDocument/2006/relationships/slide" Target="slides/slide51.xml"/><Relationship Id="rId65"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 Target="slides/slide4.xml"/><Relationship Id="rId18" Type="http://schemas.openxmlformats.org/officeDocument/2006/relationships/slide" Target="slides/slide9.xml"/><Relationship Id="rId39" Type="http://schemas.openxmlformats.org/officeDocument/2006/relationships/slide" Target="slides/slide30.xml"/><Relationship Id="rId34" Type="http://schemas.openxmlformats.org/officeDocument/2006/relationships/slide" Target="slides/slide25.xml"/><Relationship Id="rId50" Type="http://schemas.openxmlformats.org/officeDocument/2006/relationships/slide" Target="slides/slide41.xml"/><Relationship Id="rId55" Type="http://schemas.openxmlformats.org/officeDocument/2006/relationships/slide" Target="slides/slide4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61" tIns="48331" rIns="96661" bIns="48331" rtlCol="0"/>
          <a:lstStyle>
            <a:lvl1pPr algn="l">
              <a:defRPr sz="1300"/>
            </a:lvl1pPr>
          </a:lstStyle>
          <a:p>
            <a:endParaRPr lang="en-US" dirty="0"/>
          </a:p>
        </p:txBody>
      </p:sp>
      <p:sp>
        <p:nvSpPr>
          <p:cNvPr id="3" name="Date Placeholder 2"/>
          <p:cNvSpPr>
            <a:spLocks noGrp="1"/>
          </p:cNvSpPr>
          <p:nvPr>
            <p:ph type="dt" idx="1"/>
          </p:nvPr>
        </p:nvSpPr>
        <p:spPr>
          <a:xfrm>
            <a:off x="4143587" y="0"/>
            <a:ext cx="3169920" cy="480060"/>
          </a:xfrm>
          <a:prstGeom prst="rect">
            <a:avLst/>
          </a:prstGeom>
        </p:spPr>
        <p:txBody>
          <a:bodyPr vert="horz" lIns="96661" tIns="48331" rIns="96661" bIns="48331" rtlCol="0"/>
          <a:lstStyle>
            <a:lvl1pPr algn="r">
              <a:defRPr sz="1300"/>
            </a:lvl1pPr>
          </a:lstStyle>
          <a:p>
            <a:fld id="{E194C1A8-DC4B-4329-AF88-FD913597DE85}" type="datetimeFigureOut">
              <a:rPr lang="en-US" smtClean="0"/>
              <a:t>7/27/2024</a:t>
            </a:fld>
            <a:endParaRPr lang="en-US" dirty="0"/>
          </a:p>
        </p:txBody>
      </p:sp>
      <p:sp>
        <p:nvSpPr>
          <p:cNvPr id="4" name="Slide Image Placeholder 3"/>
          <p:cNvSpPr>
            <a:spLocks noGrp="1" noRot="1" noChangeAspect="1"/>
          </p:cNvSpPr>
          <p:nvPr>
            <p:ph type="sldImg" idx="2"/>
          </p:nvPr>
        </p:nvSpPr>
        <p:spPr>
          <a:xfrm>
            <a:off x="1257300" y="720725"/>
            <a:ext cx="4800600" cy="3600450"/>
          </a:xfrm>
          <a:prstGeom prst="rect">
            <a:avLst/>
          </a:prstGeom>
          <a:noFill/>
          <a:ln w="12700">
            <a:solidFill>
              <a:prstClr val="black"/>
            </a:solidFill>
          </a:ln>
        </p:spPr>
        <p:txBody>
          <a:bodyPr vert="horz" lIns="96661" tIns="48331" rIns="96661" bIns="48331" rtlCol="0" anchor="ctr"/>
          <a:lstStyle/>
          <a:p>
            <a:endParaRPr lang="en-US" dirty="0"/>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6661" tIns="48331" rIns="96661" bIns="4833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4"/>
            <a:ext cx="3169920" cy="480060"/>
          </a:xfrm>
          <a:prstGeom prst="rect">
            <a:avLst/>
          </a:prstGeom>
        </p:spPr>
        <p:txBody>
          <a:bodyPr vert="horz" lIns="96661" tIns="48331" rIns="96661" bIns="48331" rtlCol="0" anchor="b"/>
          <a:lstStyle>
            <a:lvl1pPr algn="l">
              <a:defRPr sz="1300"/>
            </a:lvl1pPr>
          </a:lstStyle>
          <a:p>
            <a:endParaRPr lang="en-US" dirty="0"/>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6661" tIns="48331" rIns="96661" bIns="48331" rtlCol="0" anchor="b"/>
          <a:lstStyle>
            <a:lvl1pPr algn="r">
              <a:defRPr sz="1300"/>
            </a:lvl1pPr>
          </a:lstStyle>
          <a:p>
            <a:fld id="{A8073E54-D085-4E2E-B9A5-A53D7E51940E}" type="slidenum">
              <a:rPr lang="en-US" smtClean="0"/>
              <a:t>‹#›</a:t>
            </a:fld>
            <a:endParaRPr lang="en-US" dirty="0"/>
          </a:p>
        </p:txBody>
      </p:sp>
    </p:spTree>
    <p:extLst>
      <p:ext uri="{BB962C8B-B14F-4D97-AF65-F5344CB8AC3E}">
        <p14:creationId xmlns:p14="http://schemas.microsoft.com/office/powerpoint/2010/main" val="2630752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1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a:t>
            </a:fld>
            <a:endParaRPr kumimoji="0" lang="en-US" sz="11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a:t>
            </a:fld>
            <a:endParaRPr lang="en-US" dirty="0"/>
          </a:p>
        </p:txBody>
      </p:sp>
    </p:spTree>
    <p:extLst>
      <p:ext uri="{BB962C8B-B14F-4D97-AF65-F5344CB8AC3E}">
        <p14:creationId xmlns:p14="http://schemas.microsoft.com/office/powerpoint/2010/main" val="15867453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4</a:t>
            </a:fld>
            <a:endParaRPr lang="en-US" dirty="0"/>
          </a:p>
        </p:txBody>
      </p:sp>
    </p:spTree>
    <p:extLst>
      <p:ext uri="{BB962C8B-B14F-4D97-AF65-F5344CB8AC3E}">
        <p14:creationId xmlns:p14="http://schemas.microsoft.com/office/powerpoint/2010/main" val="18569842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a:extLst>
              <a:ext uri="{FF2B5EF4-FFF2-40B4-BE49-F238E27FC236}">
                <a16:creationId xmlns:a16="http://schemas.microsoft.com/office/drawing/2014/main" id="{8CFD5A2D-D79C-A9CA-8D9C-8A6BB0025A77}"/>
              </a:ext>
            </a:extLst>
          </p:cNvPr>
          <p:cNvSpPr>
            <a:spLocks noGrp="1" noRot="1" noChangeAspect="1" noChangeArrowheads="1" noTextEdit="1"/>
          </p:cNvSpPr>
          <p:nvPr>
            <p:ph type="sldImg"/>
          </p:nvPr>
        </p:nvSpPr>
        <p:spPr>
          <a:xfrm>
            <a:off x="1150938" y="692150"/>
            <a:ext cx="4556125" cy="3416300"/>
          </a:xfrm>
          <a:ln/>
        </p:spPr>
      </p:sp>
      <p:sp>
        <p:nvSpPr>
          <p:cNvPr id="67587" name="Rectangle 3">
            <a:extLst>
              <a:ext uri="{FF2B5EF4-FFF2-40B4-BE49-F238E27FC236}">
                <a16:creationId xmlns:a16="http://schemas.microsoft.com/office/drawing/2014/main" id="{05ED1BEB-A43F-4574-6A24-C9219AD50FC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For the dollar change in cash, subtract the base year amount of $23,500 from the current year amount of $12,000 to determine the change in cash was a negative $11,500. </a:t>
            </a:r>
          </a:p>
          <a:p>
            <a:endParaRPr lang="en-US" altLang="en-US"/>
          </a:p>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9</a:t>
            </a:fld>
            <a:endParaRPr lang="en-US" dirty="0"/>
          </a:p>
        </p:txBody>
      </p:sp>
    </p:spTree>
    <p:extLst>
      <p:ext uri="{BB962C8B-B14F-4D97-AF65-F5344CB8AC3E}">
        <p14:creationId xmlns:p14="http://schemas.microsoft.com/office/powerpoint/2010/main" val="22316696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10</a:t>
            </a:fld>
            <a:endParaRPr lang="en-US" dirty="0"/>
          </a:p>
        </p:txBody>
      </p:sp>
    </p:spTree>
    <p:extLst>
      <p:ext uri="{BB962C8B-B14F-4D97-AF65-F5344CB8AC3E}">
        <p14:creationId xmlns:p14="http://schemas.microsoft.com/office/powerpoint/2010/main" val="8665603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11</a:t>
            </a:fld>
            <a:endParaRPr lang="en-US" dirty="0"/>
          </a:p>
        </p:txBody>
      </p:sp>
    </p:spTree>
    <p:extLst>
      <p:ext uri="{BB962C8B-B14F-4D97-AF65-F5344CB8AC3E}">
        <p14:creationId xmlns:p14="http://schemas.microsoft.com/office/powerpoint/2010/main" val="5975637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a:extLst>
              <a:ext uri="{FF2B5EF4-FFF2-40B4-BE49-F238E27FC236}">
                <a16:creationId xmlns:a16="http://schemas.microsoft.com/office/drawing/2014/main" id="{25EDB963-8C5D-F143-457D-93E830EAA641}"/>
              </a:ext>
            </a:extLst>
          </p:cNvPr>
          <p:cNvSpPr>
            <a:spLocks noGrp="1" noRot="1" noChangeAspect="1" noChangeArrowheads="1" noTextEdit="1"/>
          </p:cNvSpPr>
          <p:nvPr>
            <p:ph type="sldImg"/>
          </p:nvPr>
        </p:nvSpPr>
        <p:spPr>
          <a:xfrm>
            <a:off x="1150938" y="692150"/>
            <a:ext cx="4556125" cy="3416300"/>
          </a:xfrm>
          <a:ln/>
        </p:spPr>
      </p:sp>
      <p:sp>
        <p:nvSpPr>
          <p:cNvPr id="73731" name="Rectangle 3">
            <a:extLst>
              <a:ext uri="{FF2B5EF4-FFF2-40B4-BE49-F238E27FC236}">
                <a16:creationId xmlns:a16="http://schemas.microsoft.com/office/drawing/2014/main" id="{C3078310-66EA-1E9B-0D6F-252EFC86FF7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This slide shows the asset section of Clover Incorporated’s comparative balance sheets. All line-items on this financial statement should be expressed in terms of total assets. Total assets are equal to 100%.</a:t>
            </a:r>
          </a:p>
          <a:p>
            <a:endParaRPr lang="en-US" altLang="en-US"/>
          </a:p>
          <a:p>
            <a:r>
              <a:rPr lang="en-US" altLang="en-US"/>
              <a:t>Let’s calculate the percentage of total assets made up of cash and cash equivalents. Divide the total cash and cash equivalents for 2007 by the total assets for 2007, and multiply the result by 100%. At the end of 2007, cash and cash equivalents make up 3.8% of total assets. The same measure shows the percentage for 2006 to be 8.1%.</a:t>
            </a:r>
          </a:p>
          <a:p>
            <a:endParaRPr lang="en-US" altLang="en-US"/>
          </a:p>
          <a:p>
            <a:r>
              <a:rPr lang="en-US" altLang="en-US"/>
              <a:t>Try to calculate the percent of total assets for accounts receivable and inventory before going to the next screen. </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a:extLst>
              <a:ext uri="{FF2B5EF4-FFF2-40B4-BE49-F238E27FC236}">
                <a16:creationId xmlns:a16="http://schemas.microsoft.com/office/drawing/2014/main" id="{00DA0551-9969-F122-32CB-B7FEC99404A3}"/>
              </a:ext>
            </a:extLst>
          </p:cNvPr>
          <p:cNvSpPr>
            <a:spLocks noGrp="1" noRot="1" noChangeAspect="1" noChangeArrowheads="1" noTextEdit="1"/>
          </p:cNvSpPr>
          <p:nvPr>
            <p:ph type="sldImg"/>
          </p:nvPr>
        </p:nvSpPr>
        <p:spPr>
          <a:xfrm>
            <a:off x="1150938" y="692150"/>
            <a:ext cx="4556125" cy="3416300"/>
          </a:xfrm>
          <a:ln/>
        </p:spPr>
      </p:sp>
      <p:sp>
        <p:nvSpPr>
          <p:cNvPr id="74755" name="Rectangle 3">
            <a:extLst>
              <a:ext uri="{FF2B5EF4-FFF2-40B4-BE49-F238E27FC236}">
                <a16:creationId xmlns:a16="http://schemas.microsoft.com/office/drawing/2014/main" id="{2874B604-0614-F635-B551-F7485234D6D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The completed computations are shown. How did you do? Accounts receivable makes up 19% of total assets in 2007, and 13.8% in 2006. There has been a drop in total current assets and an increase in property and equipment from 2006 to 2007.</a:t>
            </a:r>
          </a:p>
          <a:p>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a:extLst>
              <a:ext uri="{FF2B5EF4-FFF2-40B4-BE49-F238E27FC236}">
                <a16:creationId xmlns:a16="http://schemas.microsoft.com/office/drawing/2014/main" id="{F8D7B4D0-6904-6155-0777-27A8ECA1E1C7}"/>
              </a:ext>
            </a:extLst>
          </p:cNvPr>
          <p:cNvSpPr>
            <a:spLocks noGrp="1" noRot="1" noChangeAspect="1" noChangeArrowheads="1" noTextEdit="1"/>
          </p:cNvSpPr>
          <p:nvPr>
            <p:ph type="sldImg"/>
          </p:nvPr>
        </p:nvSpPr>
        <p:spPr>
          <a:xfrm>
            <a:off x="1150938" y="692150"/>
            <a:ext cx="4556125" cy="3416300"/>
          </a:xfrm>
          <a:ln/>
        </p:spPr>
      </p:sp>
      <p:sp>
        <p:nvSpPr>
          <p:cNvPr id="76803" name="Rectangle 3">
            <a:extLst>
              <a:ext uri="{FF2B5EF4-FFF2-40B4-BE49-F238E27FC236}">
                <a16:creationId xmlns:a16="http://schemas.microsoft.com/office/drawing/2014/main" id="{130ED4D3-9137-BC42-F399-D0F89D820BB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Let’s go back to the comparative income statements of Clover Incorporated and complete our component calculations.</a:t>
            </a:r>
          </a:p>
          <a:p>
            <a:endParaRPr lang="en-US" altLang="en-US"/>
          </a:p>
          <a:p>
            <a:r>
              <a:rPr lang="en-US" altLang="en-US"/>
              <a:t>All line-items on the income statement will be expressed as a percent of total sales. Begin by setting total sales equal to 100%.</a:t>
            </a:r>
          </a:p>
          <a:p>
            <a:endParaRPr lang="en-US" altLang="en-US"/>
          </a:p>
          <a:p>
            <a:r>
              <a:rPr lang="en-US" altLang="en-US"/>
              <a:t>Determine the cost of goods sold percentages. For 2007, divide cost of goods sold of $360,000 by sales of $520,000 and multiply by 100%. For 2007, cost of goods sold was 69.2% of total sales.  </a:t>
            </a:r>
          </a:p>
          <a:p>
            <a:endParaRPr lang="en-US" altLang="en-US"/>
          </a:p>
          <a:p>
            <a:r>
              <a:rPr lang="en-US" altLang="en-US"/>
              <a:t>Before moving on, calculate the gross margin percent for each year as well as the percentages for the other line items. </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16</a:t>
            </a:fld>
            <a:endParaRPr lang="en-US" dirty="0"/>
          </a:p>
        </p:txBody>
      </p:sp>
    </p:spTree>
    <p:extLst>
      <p:ext uri="{BB962C8B-B14F-4D97-AF65-F5344CB8AC3E}">
        <p14:creationId xmlns:p14="http://schemas.microsoft.com/office/powerpoint/2010/main" val="3592499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17</a:t>
            </a:fld>
            <a:endParaRPr lang="en-US" dirty="0"/>
          </a:p>
        </p:txBody>
      </p:sp>
    </p:spTree>
    <p:extLst>
      <p:ext uri="{BB962C8B-B14F-4D97-AF65-F5344CB8AC3E}">
        <p14:creationId xmlns:p14="http://schemas.microsoft.com/office/powerpoint/2010/main" val="9101027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18</a:t>
            </a:fld>
            <a:endParaRPr lang="en-US" dirty="0"/>
          </a:p>
        </p:txBody>
      </p:sp>
    </p:spTree>
    <p:extLst>
      <p:ext uri="{BB962C8B-B14F-4D97-AF65-F5344CB8AC3E}">
        <p14:creationId xmlns:p14="http://schemas.microsoft.com/office/powerpoint/2010/main" val="11982678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19</a:t>
            </a:fld>
            <a:endParaRPr lang="en-US" dirty="0"/>
          </a:p>
        </p:txBody>
      </p:sp>
    </p:spTree>
    <p:extLst>
      <p:ext uri="{BB962C8B-B14F-4D97-AF65-F5344CB8AC3E}">
        <p14:creationId xmlns:p14="http://schemas.microsoft.com/office/powerpoint/2010/main" val="24394471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20</a:t>
            </a:fld>
            <a:endParaRPr lang="en-US" dirty="0"/>
          </a:p>
        </p:txBody>
      </p:sp>
    </p:spTree>
    <p:extLst>
      <p:ext uri="{BB962C8B-B14F-4D97-AF65-F5344CB8AC3E}">
        <p14:creationId xmlns:p14="http://schemas.microsoft.com/office/powerpoint/2010/main" val="28740338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21</a:t>
            </a:fld>
            <a:endParaRPr lang="en-US" dirty="0"/>
          </a:p>
        </p:txBody>
      </p:sp>
    </p:spTree>
    <p:extLst>
      <p:ext uri="{BB962C8B-B14F-4D97-AF65-F5344CB8AC3E}">
        <p14:creationId xmlns:p14="http://schemas.microsoft.com/office/powerpoint/2010/main" val="4196291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22</a:t>
            </a:fld>
            <a:endParaRPr lang="en-US" dirty="0"/>
          </a:p>
        </p:txBody>
      </p:sp>
    </p:spTree>
    <p:extLst>
      <p:ext uri="{BB962C8B-B14F-4D97-AF65-F5344CB8AC3E}">
        <p14:creationId xmlns:p14="http://schemas.microsoft.com/office/powerpoint/2010/main" val="25940985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23</a:t>
            </a:fld>
            <a:endParaRPr lang="en-US" dirty="0"/>
          </a:p>
        </p:txBody>
      </p:sp>
    </p:spTree>
    <p:extLst>
      <p:ext uri="{BB962C8B-B14F-4D97-AF65-F5344CB8AC3E}">
        <p14:creationId xmlns:p14="http://schemas.microsoft.com/office/powerpoint/2010/main" val="41256678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24</a:t>
            </a:fld>
            <a:endParaRPr lang="en-US" dirty="0"/>
          </a:p>
        </p:txBody>
      </p:sp>
    </p:spTree>
    <p:extLst>
      <p:ext uri="{BB962C8B-B14F-4D97-AF65-F5344CB8AC3E}">
        <p14:creationId xmlns:p14="http://schemas.microsoft.com/office/powerpoint/2010/main" val="31216944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25</a:t>
            </a:fld>
            <a:endParaRPr lang="en-US" dirty="0"/>
          </a:p>
        </p:txBody>
      </p:sp>
    </p:spTree>
    <p:extLst>
      <p:ext uri="{BB962C8B-B14F-4D97-AF65-F5344CB8AC3E}">
        <p14:creationId xmlns:p14="http://schemas.microsoft.com/office/powerpoint/2010/main" val="919137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26</a:t>
            </a:fld>
            <a:endParaRPr lang="en-US" dirty="0"/>
          </a:p>
        </p:txBody>
      </p:sp>
    </p:spTree>
    <p:extLst>
      <p:ext uri="{BB962C8B-B14F-4D97-AF65-F5344CB8AC3E}">
        <p14:creationId xmlns:p14="http://schemas.microsoft.com/office/powerpoint/2010/main" val="29572359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27</a:t>
            </a:fld>
            <a:endParaRPr lang="en-US" dirty="0"/>
          </a:p>
        </p:txBody>
      </p:sp>
    </p:spTree>
    <p:extLst>
      <p:ext uri="{BB962C8B-B14F-4D97-AF65-F5344CB8AC3E}">
        <p14:creationId xmlns:p14="http://schemas.microsoft.com/office/powerpoint/2010/main" val="6910091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28</a:t>
            </a:fld>
            <a:endParaRPr lang="en-US" dirty="0"/>
          </a:p>
        </p:txBody>
      </p:sp>
    </p:spTree>
    <p:extLst>
      <p:ext uri="{BB962C8B-B14F-4D97-AF65-F5344CB8AC3E}">
        <p14:creationId xmlns:p14="http://schemas.microsoft.com/office/powerpoint/2010/main" val="36118570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29</a:t>
            </a:fld>
            <a:endParaRPr lang="en-US" dirty="0"/>
          </a:p>
        </p:txBody>
      </p:sp>
    </p:spTree>
    <p:extLst>
      <p:ext uri="{BB962C8B-B14F-4D97-AF65-F5344CB8AC3E}">
        <p14:creationId xmlns:p14="http://schemas.microsoft.com/office/powerpoint/2010/main" val="410482261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30</a:t>
            </a:fld>
            <a:endParaRPr lang="en-US" dirty="0"/>
          </a:p>
        </p:txBody>
      </p:sp>
    </p:spTree>
    <p:extLst>
      <p:ext uri="{BB962C8B-B14F-4D97-AF65-F5344CB8AC3E}">
        <p14:creationId xmlns:p14="http://schemas.microsoft.com/office/powerpoint/2010/main" val="380400357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31</a:t>
            </a:fld>
            <a:endParaRPr lang="en-US" dirty="0"/>
          </a:p>
        </p:txBody>
      </p:sp>
    </p:spTree>
    <p:extLst>
      <p:ext uri="{BB962C8B-B14F-4D97-AF65-F5344CB8AC3E}">
        <p14:creationId xmlns:p14="http://schemas.microsoft.com/office/powerpoint/2010/main" val="418934124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32</a:t>
            </a:fld>
            <a:endParaRPr lang="en-US" dirty="0"/>
          </a:p>
        </p:txBody>
      </p:sp>
    </p:spTree>
    <p:extLst>
      <p:ext uri="{BB962C8B-B14F-4D97-AF65-F5344CB8AC3E}">
        <p14:creationId xmlns:p14="http://schemas.microsoft.com/office/powerpoint/2010/main" val="397609099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33</a:t>
            </a:fld>
            <a:endParaRPr lang="en-US" dirty="0"/>
          </a:p>
        </p:txBody>
      </p:sp>
    </p:spTree>
    <p:extLst>
      <p:ext uri="{BB962C8B-B14F-4D97-AF65-F5344CB8AC3E}">
        <p14:creationId xmlns:p14="http://schemas.microsoft.com/office/powerpoint/2010/main" val="243597382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34</a:t>
            </a:fld>
            <a:endParaRPr lang="en-US" dirty="0"/>
          </a:p>
        </p:txBody>
      </p:sp>
    </p:spTree>
    <p:extLst>
      <p:ext uri="{BB962C8B-B14F-4D97-AF65-F5344CB8AC3E}">
        <p14:creationId xmlns:p14="http://schemas.microsoft.com/office/powerpoint/2010/main" val="281524096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35</a:t>
            </a:fld>
            <a:endParaRPr lang="en-US" dirty="0"/>
          </a:p>
        </p:txBody>
      </p:sp>
    </p:spTree>
    <p:extLst>
      <p:ext uri="{BB962C8B-B14F-4D97-AF65-F5344CB8AC3E}">
        <p14:creationId xmlns:p14="http://schemas.microsoft.com/office/powerpoint/2010/main" val="286045505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36</a:t>
            </a:fld>
            <a:endParaRPr lang="en-US" dirty="0"/>
          </a:p>
        </p:txBody>
      </p:sp>
    </p:spTree>
    <p:extLst>
      <p:ext uri="{BB962C8B-B14F-4D97-AF65-F5344CB8AC3E}">
        <p14:creationId xmlns:p14="http://schemas.microsoft.com/office/powerpoint/2010/main" val="361690862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37</a:t>
            </a:fld>
            <a:endParaRPr lang="en-US" dirty="0"/>
          </a:p>
        </p:txBody>
      </p:sp>
    </p:spTree>
    <p:extLst>
      <p:ext uri="{BB962C8B-B14F-4D97-AF65-F5344CB8AC3E}">
        <p14:creationId xmlns:p14="http://schemas.microsoft.com/office/powerpoint/2010/main" val="422801360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38</a:t>
            </a:fld>
            <a:endParaRPr lang="en-US" dirty="0"/>
          </a:p>
        </p:txBody>
      </p:sp>
    </p:spTree>
    <p:extLst>
      <p:ext uri="{BB962C8B-B14F-4D97-AF65-F5344CB8AC3E}">
        <p14:creationId xmlns:p14="http://schemas.microsoft.com/office/powerpoint/2010/main" val="378054667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39</a:t>
            </a:fld>
            <a:endParaRPr lang="en-US" dirty="0"/>
          </a:p>
        </p:txBody>
      </p:sp>
    </p:spTree>
    <p:extLst>
      <p:ext uri="{BB962C8B-B14F-4D97-AF65-F5344CB8AC3E}">
        <p14:creationId xmlns:p14="http://schemas.microsoft.com/office/powerpoint/2010/main" val="268884793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40</a:t>
            </a:fld>
            <a:endParaRPr lang="en-US" dirty="0"/>
          </a:p>
        </p:txBody>
      </p:sp>
    </p:spTree>
    <p:extLst>
      <p:ext uri="{BB962C8B-B14F-4D97-AF65-F5344CB8AC3E}">
        <p14:creationId xmlns:p14="http://schemas.microsoft.com/office/powerpoint/2010/main" val="112480764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41</a:t>
            </a:fld>
            <a:endParaRPr lang="en-US" dirty="0"/>
          </a:p>
        </p:txBody>
      </p:sp>
    </p:spTree>
    <p:extLst>
      <p:ext uri="{BB962C8B-B14F-4D97-AF65-F5344CB8AC3E}">
        <p14:creationId xmlns:p14="http://schemas.microsoft.com/office/powerpoint/2010/main" val="73140383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42</a:t>
            </a:fld>
            <a:endParaRPr lang="en-US" dirty="0"/>
          </a:p>
        </p:txBody>
      </p:sp>
    </p:spTree>
    <p:extLst>
      <p:ext uri="{BB962C8B-B14F-4D97-AF65-F5344CB8AC3E}">
        <p14:creationId xmlns:p14="http://schemas.microsoft.com/office/powerpoint/2010/main" val="120550554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43</a:t>
            </a:fld>
            <a:endParaRPr lang="en-US" dirty="0"/>
          </a:p>
        </p:txBody>
      </p:sp>
    </p:spTree>
    <p:extLst>
      <p:ext uri="{BB962C8B-B14F-4D97-AF65-F5344CB8AC3E}">
        <p14:creationId xmlns:p14="http://schemas.microsoft.com/office/powerpoint/2010/main" val="19340793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44</a:t>
            </a:fld>
            <a:endParaRPr lang="en-US" dirty="0"/>
          </a:p>
        </p:txBody>
      </p:sp>
    </p:spTree>
    <p:extLst>
      <p:ext uri="{BB962C8B-B14F-4D97-AF65-F5344CB8AC3E}">
        <p14:creationId xmlns:p14="http://schemas.microsoft.com/office/powerpoint/2010/main" val="3612188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45</a:t>
            </a:fld>
            <a:endParaRPr lang="en-US" dirty="0"/>
          </a:p>
        </p:txBody>
      </p:sp>
    </p:spTree>
    <p:extLst>
      <p:ext uri="{BB962C8B-B14F-4D97-AF65-F5344CB8AC3E}">
        <p14:creationId xmlns:p14="http://schemas.microsoft.com/office/powerpoint/2010/main" val="95868394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46</a:t>
            </a:fld>
            <a:endParaRPr lang="en-US" dirty="0"/>
          </a:p>
        </p:txBody>
      </p:sp>
    </p:spTree>
    <p:extLst>
      <p:ext uri="{BB962C8B-B14F-4D97-AF65-F5344CB8AC3E}">
        <p14:creationId xmlns:p14="http://schemas.microsoft.com/office/powerpoint/2010/main" val="404870471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47</a:t>
            </a:fld>
            <a:endParaRPr lang="en-US" dirty="0"/>
          </a:p>
        </p:txBody>
      </p:sp>
    </p:spTree>
    <p:extLst>
      <p:ext uri="{BB962C8B-B14F-4D97-AF65-F5344CB8AC3E}">
        <p14:creationId xmlns:p14="http://schemas.microsoft.com/office/powerpoint/2010/main" val="135932073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48</a:t>
            </a:fld>
            <a:endParaRPr lang="en-US" dirty="0"/>
          </a:p>
        </p:txBody>
      </p:sp>
    </p:spTree>
    <p:extLst>
      <p:ext uri="{BB962C8B-B14F-4D97-AF65-F5344CB8AC3E}">
        <p14:creationId xmlns:p14="http://schemas.microsoft.com/office/powerpoint/2010/main" val="112748899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49</a:t>
            </a:fld>
            <a:endParaRPr lang="en-US" dirty="0"/>
          </a:p>
        </p:txBody>
      </p:sp>
    </p:spTree>
    <p:extLst>
      <p:ext uri="{BB962C8B-B14F-4D97-AF65-F5344CB8AC3E}">
        <p14:creationId xmlns:p14="http://schemas.microsoft.com/office/powerpoint/2010/main" val="160387784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50</a:t>
            </a:fld>
            <a:endParaRPr lang="en-US" dirty="0"/>
          </a:p>
        </p:txBody>
      </p:sp>
    </p:spTree>
    <p:extLst>
      <p:ext uri="{BB962C8B-B14F-4D97-AF65-F5344CB8AC3E}">
        <p14:creationId xmlns:p14="http://schemas.microsoft.com/office/powerpoint/2010/main" val="261003437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51</a:t>
            </a:fld>
            <a:endParaRPr lang="en-US" dirty="0"/>
          </a:p>
        </p:txBody>
      </p:sp>
    </p:spTree>
    <p:extLst>
      <p:ext uri="{BB962C8B-B14F-4D97-AF65-F5344CB8AC3E}">
        <p14:creationId xmlns:p14="http://schemas.microsoft.com/office/powerpoint/2010/main" val="33412733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Opener: Version A">
    <p:spTree>
      <p:nvGrpSpPr>
        <p:cNvPr id="1" name=""/>
        <p:cNvGrpSpPr/>
        <p:nvPr/>
      </p:nvGrpSpPr>
      <p:grpSpPr>
        <a:xfrm>
          <a:off x="0" y="0"/>
          <a:ext cx="0" cy="0"/>
          <a:chOff x="0" y="0"/>
          <a:chExt cx="0" cy="0"/>
        </a:xfrm>
      </p:grpSpPr>
      <p:sp>
        <p:nvSpPr>
          <p:cNvPr id="8" name="Title "/>
          <p:cNvSpPr>
            <a:spLocks noGrp="1"/>
          </p:cNvSpPr>
          <p:nvPr>
            <p:ph type="title" hasCustomPrompt="1"/>
          </p:nvPr>
        </p:nvSpPr>
        <p:spPr>
          <a:xfrm>
            <a:off x="152400" y="365125"/>
            <a:ext cx="8839200" cy="1387475"/>
          </a:xfrm>
          <a:prstGeom prst="rect">
            <a:avLst/>
          </a:prstGeom>
        </p:spPr>
        <p:txBody>
          <a:bodyPr anchor="b"/>
          <a:lstStyle>
            <a:lvl1pPr>
              <a:defRPr sz="6200" b="0" i="0" baseline="0">
                <a:latin typeface="Source Sans Pro Light" charset="0"/>
                <a:ea typeface="Source Sans Pro Light" charset="0"/>
                <a:cs typeface="Source Sans Pro Light" charset="0"/>
              </a:defRPr>
            </a:lvl1pPr>
          </a:lstStyle>
          <a:p>
            <a:r>
              <a:rPr lang="en-US" dirty="0"/>
              <a:t>Click to Edit Book Title</a:t>
            </a:r>
          </a:p>
        </p:txBody>
      </p:sp>
      <p:sp>
        <p:nvSpPr>
          <p:cNvPr id="25" name="Edition"/>
          <p:cNvSpPr>
            <a:spLocks noGrp="1"/>
          </p:cNvSpPr>
          <p:nvPr>
            <p:ph sz="quarter" idx="17" hasCustomPrompt="1"/>
          </p:nvPr>
        </p:nvSpPr>
        <p:spPr>
          <a:xfrm>
            <a:off x="152400" y="1752600"/>
            <a:ext cx="8839200" cy="609600"/>
          </a:xfrm>
          <a:prstGeom prst="rect">
            <a:avLst/>
          </a:prstGeom>
        </p:spPr>
        <p:txBody>
          <a:bodyPr/>
          <a:lstStyle>
            <a:lvl1pPr marL="0" indent="0" algn="ctr">
              <a:buNone/>
              <a:defRPr sz="2900" b="1" i="0" baseline="0">
                <a:latin typeface="Calibri" panose="020F0502020204030204" pitchFamily="34" charset="0"/>
                <a:ea typeface="Calibri" panose="020F0502020204030204" pitchFamily="34" charset="0"/>
                <a:cs typeface="Calibri" panose="020F0502020204030204" pitchFamily="34" charset="0"/>
              </a:defRPr>
            </a:lvl1pPr>
          </a:lstStyle>
          <a:p>
            <a:pPr lvl="0"/>
            <a:r>
              <a:rPr lang="en-US" sz="2900" b="1" i="0" dirty="0">
                <a:latin typeface="Source Sans Pro" charset="0"/>
                <a:ea typeface="Source Sans Pro" charset="0"/>
                <a:cs typeface="Source Sans Pro" charset="0"/>
              </a:rPr>
              <a:t>Third Edition</a:t>
            </a:r>
            <a:endParaRPr lang="en-US" dirty="0"/>
          </a:p>
        </p:txBody>
      </p:sp>
      <p:sp>
        <p:nvSpPr>
          <p:cNvPr id="27" name="Author"/>
          <p:cNvSpPr>
            <a:spLocks noGrp="1"/>
          </p:cNvSpPr>
          <p:nvPr>
            <p:ph sz="quarter" idx="18" hasCustomPrompt="1"/>
          </p:nvPr>
        </p:nvSpPr>
        <p:spPr>
          <a:xfrm>
            <a:off x="152400" y="2362200"/>
            <a:ext cx="8839200" cy="685800"/>
          </a:xfrm>
          <a:prstGeom prst="rect">
            <a:avLst/>
          </a:prstGeom>
        </p:spPr>
        <p:txBody>
          <a:bodyPr/>
          <a:lstStyle>
            <a:lvl1pPr marL="0" indent="0" algn="ctr">
              <a:buNone/>
              <a:defRPr b="0" i="0" baseline="0">
                <a:solidFill>
                  <a:schemeClr val="accent2"/>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b="0" i="0" dirty="0">
                <a:latin typeface="Source Sans Pro" charset="0"/>
                <a:ea typeface="Source Sans Pro" charset="0"/>
                <a:cs typeface="Source Sans Pro" charset="0"/>
              </a:rPr>
              <a:t>David Klein</a:t>
            </a:r>
            <a:endParaRPr lang="en-US" dirty="0"/>
          </a:p>
        </p:txBody>
      </p:sp>
      <p:sp>
        <p:nvSpPr>
          <p:cNvPr id="29" name="CN"/>
          <p:cNvSpPr>
            <a:spLocks noGrp="1"/>
          </p:cNvSpPr>
          <p:nvPr>
            <p:ph sz="quarter" idx="19" hasCustomPrompt="1"/>
          </p:nvPr>
        </p:nvSpPr>
        <p:spPr>
          <a:xfrm>
            <a:off x="152400" y="3733800"/>
            <a:ext cx="8839200" cy="533400"/>
          </a:xfrm>
          <a:prstGeom prst="rect">
            <a:avLst/>
          </a:prstGeom>
        </p:spPr>
        <p:txBody>
          <a:bodyPr/>
          <a:lstStyle>
            <a:lvl1pPr marL="0" indent="0" algn="ctr">
              <a:buNone/>
              <a:defRPr sz="4000" b="1" i="0" baseline="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Chapter 1</a:t>
            </a:r>
          </a:p>
        </p:txBody>
      </p:sp>
      <p:sp>
        <p:nvSpPr>
          <p:cNvPr id="31" name="CT"/>
          <p:cNvSpPr>
            <a:spLocks noGrp="1"/>
          </p:cNvSpPr>
          <p:nvPr>
            <p:ph sz="quarter" idx="20" hasCustomPrompt="1"/>
          </p:nvPr>
        </p:nvSpPr>
        <p:spPr>
          <a:xfrm>
            <a:off x="152400" y="4267200"/>
            <a:ext cx="8839200" cy="2438400"/>
          </a:xfrm>
          <a:prstGeom prst="rect">
            <a:avLst/>
          </a:prstGeom>
        </p:spPr>
        <p:txBody>
          <a:bodyPr anchor="ctr"/>
          <a:lstStyle>
            <a:lvl1pPr marL="0" indent="0" algn="ctr">
              <a:buNone/>
              <a:defRPr sz="3800" b="0" i="0">
                <a:latin typeface="Calibri" panose="020F0502020204030204" pitchFamily="34" charset="0"/>
                <a:ea typeface="Calibri" panose="020F0502020204030204" pitchFamily="34" charset="0"/>
                <a:cs typeface="Calibri" panose="020F0502020204030204" pitchFamily="34" charset="0"/>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Click to Edit Chapter Title</a:t>
            </a:r>
          </a:p>
        </p:txBody>
      </p:sp>
    </p:spTree>
    <p:extLst>
      <p:ext uri="{BB962C8B-B14F-4D97-AF65-F5344CB8AC3E}">
        <p14:creationId xmlns:p14="http://schemas.microsoft.com/office/powerpoint/2010/main" val="8263724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Opener: Version B">
    <p:spTree>
      <p:nvGrpSpPr>
        <p:cNvPr id="1" name=""/>
        <p:cNvGrpSpPr/>
        <p:nvPr/>
      </p:nvGrpSpPr>
      <p:grpSpPr>
        <a:xfrm>
          <a:off x="0" y="0"/>
          <a:ext cx="0" cy="0"/>
          <a:chOff x="0" y="0"/>
          <a:chExt cx="0" cy="0"/>
        </a:xfrm>
      </p:grpSpPr>
      <p:sp>
        <p:nvSpPr>
          <p:cNvPr id="13" name="CN"/>
          <p:cNvSpPr>
            <a:spLocks noGrp="1"/>
          </p:cNvSpPr>
          <p:nvPr>
            <p:ph sz="quarter" idx="19" hasCustomPrompt="1"/>
          </p:nvPr>
        </p:nvSpPr>
        <p:spPr>
          <a:xfrm>
            <a:off x="152400" y="228600"/>
            <a:ext cx="8839200" cy="533400"/>
          </a:xfrm>
          <a:prstGeom prst="rect">
            <a:avLst/>
          </a:prstGeom>
        </p:spPr>
        <p:txBody>
          <a:bodyPr/>
          <a:lstStyle>
            <a:lvl1pPr marL="0" indent="0" algn="ctr">
              <a:buNone/>
              <a:defRPr sz="4000" b="1" i="0" baseline="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Chapter 1</a:t>
            </a:r>
          </a:p>
        </p:txBody>
      </p:sp>
      <p:sp>
        <p:nvSpPr>
          <p:cNvPr id="14" name="CT"/>
          <p:cNvSpPr>
            <a:spLocks noGrp="1"/>
          </p:cNvSpPr>
          <p:nvPr>
            <p:ph sz="quarter" idx="20" hasCustomPrompt="1"/>
          </p:nvPr>
        </p:nvSpPr>
        <p:spPr>
          <a:xfrm>
            <a:off x="152400" y="762000"/>
            <a:ext cx="8839200" cy="2286000"/>
          </a:xfrm>
          <a:prstGeom prst="rect">
            <a:avLst/>
          </a:prstGeom>
        </p:spPr>
        <p:txBody>
          <a:bodyPr anchor="ctr"/>
          <a:lstStyle>
            <a:lvl1pPr marL="0" indent="0" algn="ctr">
              <a:buNone/>
              <a:defRPr sz="3800" b="0" i="0">
                <a:latin typeface="Calibri" panose="020F0502020204030204" pitchFamily="34" charset="0"/>
                <a:ea typeface="Calibri" panose="020F0502020204030204" pitchFamily="34" charset="0"/>
                <a:cs typeface="Calibri" panose="020F0502020204030204" pitchFamily="34" charset="0"/>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Click to Edit Chapter Title</a:t>
            </a:r>
          </a:p>
        </p:txBody>
      </p:sp>
      <p:sp>
        <p:nvSpPr>
          <p:cNvPr id="8" name="Title "/>
          <p:cNvSpPr>
            <a:spLocks noGrp="1"/>
          </p:cNvSpPr>
          <p:nvPr>
            <p:ph type="title" hasCustomPrompt="1"/>
          </p:nvPr>
        </p:nvSpPr>
        <p:spPr>
          <a:xfrm>
            <a:off x="152400" y="3505200"/>
            <a:ext cx="8839200" cy="1524000"/>
          </a:xfrm>
          <a:prstGeom prst="rect">
            <a:avLst/>
          </a:prstGeom>
        </p:spPr>
        <p:txBody>
          <a:bodyPr anchor="b"/>
          <a:lstStyle>
            <a:lvl1pPr>
              <a:defRPr sz="6200" b="0" i="0" baseline="0">
                <a:latin typeface="Source Sans Pro Light" charset="0"/>
                <a:ea typeface="Source Sans Pro Light" charset="0"/>
                <a:cs typeface="Source Sans Pro Light" charset="0"/>
              </a:defRPr>
            </a:lvl1pPr>
          </a:lstStyle>
          <a:p>
            <a:r>
              <a:rPr lang="en-US" dirty="0"/>
              <a:t>Click to Edit Book Title</a:t>
            </a:r>
          </a:p>
        </p:txBody>
      </p:sp>
      <p:sp>
        <p:nvSpPr>
          <p:cNvPr id="15" name="Edition"/>
          <p:cNvSpPr>
            <a:spLocks noGrp="1"/>
          </p:cNvSpPr>
          <p:nvPr>
            <p:ph sz="quarter" idx="17" hasCustomPrompt="1"/>
          </p:nvPr>
        </p:nvSpPr>
        <p:spPr>
          <a:xfrm>
            <a:off x="152400" y="5029200"/>
            <a:ext cx="8839200" cy="762000"/>
          </a:xfrm>
          <a:prstGeom prst="rect">
            <a:avLst/>
          </a:prstGeom>
        </p:spPr>
        <p:txBody>
          <a:bodyPr/>
          <a:lstStyle>
            <a:lvl1pPr marL="0" indent="0" algn="ctr">
              <a:buNone/>
              <a:defRPr sz="2900" b="1" i="0" baseline="0">
                <a:latin typeface="Calibri" panose="020F0502020204030204" pitchFamily="34" charset="0"/>
                <a:ea typeface="Calibri" panose="020F0502020204030204" pitchFamily="34" charset="0"/>
                <a:cs typeface="Calibri" panose="020F0502020204030204" pitchFamily="34" charset="0"/>
              </a:defRPr>
            </a:lvl1pPr>
          </a:lstStyle>
          <a:p>
            <a:pPr lvl="0"/>
            <a:r>
              <a:rPr lang="en-US" sz="2900" b="1" i="0" dirty="0">
                <a:latin typeface="Source Sans Pro" charset="0"/>
                <a:ea typeface="Source Sans Pro" charset="0"/>
                <a:cs typeface="Source Sans Pro" charset="0"/>
              </a:rPr>
              <a:t>Third Edition</a:t>
            </a:r>
            <a:endParaRPr lang="en-US" dirty="0"/>
          </a:p>
        </p:txBody>
      </p:sp>
      <p:sp>
        <p:nvSpPr>
          <p:cNvPr id="16" name="Author"/>
          <p:cNvSpPr>
            <a:spLocks noGrp="1"/>
          </p:cNvSpPr>
          <p:nvPr>
            <p:ph sz="quarter" idx="18" hasCustomPrompt="1"/>
          </p:nvPr>
        </p:nvSpPr>
        <p:spPr>
          <a:xfrm>
            <a:off x="152400" y="6096000"/>
            <a:ext cx="8839200" cy="533400"/>
          </a:xfrm>
          <a:prstGeom prst="rect">
            <a:avLst/>
          </a:prstGeom>
        </p:spPr>
        <p:txBody>
          <a:bodyPr/>
          <a:lstStyle>
            <a:lvl1pPr marL="0" indent="0" algn="ctr">
              <a:buNone/>
              <a:defRPr b="0" i="0" baseline="0">
                <a:solidFill>
                  <a:schemeClr val="accent2"/>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b="0" i="0" dirty="0">
                <a:latin typeface="Source Sans Pro" charset="0"/>
                <a:ea typeface="Source Sans Pro" charset="0"/>
                <a:cs typeface="Source Sans Pro" charset="0"/>
              </a:rPr>
              <a:t>David Klein</a:t>
            </a:r>
            <a:endParaRPr lang="en-US" dirty="0"/>
          </a:p>
        </p:txBody>
      </p:sp>
    </p:spTree>
    <p:extLst>
      <p:ext uri="{BB962C8B-B14F-4D97-AF65-F5344CB8AC3E}">
        <p14:creationId xmlns:p14="http://schemas.microsoft.com/office/powerpoint/2010/main" val="10642320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hapter Outline: Version A">
    <p:spTree>
      <p:nvGrpSpPr>
        <p:cNvPr id="1" name=""/>
        <p:cNvGrpSpPr/>
        <p:nvPr/>
      </p:nvGrpSpPr>
      <p:grpSpPr>
        <a:xfrm>
          <a:off x="0" y="0"/>
          <a:ext cx="0" cy="0"/>
          <a:chOff x="0" y="0"/>
          <a:chExt cx="0" cy="0"/>
        </a:xfrm>
      </p:grpSpPr>
      <p:sp>
        <p:nvSpPr>
          <p:cNvPr id="13" name="COBBL"/>
          <p:cNvSpPr>
            <a:spLocks noGrp="1"/>
          </p:cNvSpPr>
          <p:nvPr>
            <p:ph sz="quarter" idx="10" hasCustomPrompt="1"/>
          </p:nvPr>
        </p:nvSpPr>
        <p:spPr>
          <a:xfrm>
            <a:off x="304800" y="1752600"/>
            <a:ext cx="8534400" cy="4495800"/>
          </a:xfrm>
          <a:prstGeom prst="rect">
            <a:avLst/>
          </a:prstGeom>
        </p:spPr>
        <p:txBody>
          <a:bodyPr/>
          <a:lstStyle>
            <a:lvl1pPr marL="295275" indent="-295275">
              <a:buClr>
                <a:schemeClr val="accent2"/>
              </a:buClr>
              <a:tabLst/>
              <a:defRPr sz="3000" b="0" i="0" baseline="0">
                <a:latin typeface="Calibri" panose="020F0502020204030204" pitchFamily="34" charset="0"/>
                <a:ea typeface="Calibri" panose="020F0502020204030204" pitchFamily="34" charset="0"/>
                <a:cs typeface="Calibri" panose="020F0502020204030204" pitchFamily="34" charset="0"/>
              </a:defRPr>
            </a:lvl1pPr>
            <a:lvl2pPr>
              <a:defRPr sz="2800" b="0" i="0">
                <a:latin typeface="Source Sans Pro" charset="0"/>
                <a:ea typeface="Source Sans Pro" charset="0"/>
                <a:cs typeface="Source Sans Pro"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This Is a Sample Outline for One-Column</a:t>
            </a:r>
          </a:p>
          <a:p>
            <a:pPr lvl="0"/>
            <a:r>
              <a:rPr lang="en-US" dirty="0"/>
              <a:t>It Is One-Column Only</a:t>
            </a:r>
          </a:p>
          <a:p>
            <a:pPr lvl="0"/>
            <a:r>
              <a:rPr lang="en-US" dirty="0"/>
              <a:t>This Outline Has H1 Headings Only</a:t>
            </a:r>
          </a:p>
          <a:p>
            <a:pPr lvl="0"/>
            <a:r>
              <a:rPr lang="en-US" dirty="0"/>
              <a:t>The Headings Are in Title Case, Matching the </a:t>
            </a:r>
            <a:r>
              <a:rPr lang="en-US" dirty="0" err="1"/>
              <a:t>eText</a:t>
            </a:r>
            <a:r>
              <a:rPr lang="en-US" dirty="0"/>
              <a:t>; This Can Vary by Title</a:t>
            </a:r>
          </a:p>
          <a:p>
            <a:pPr lvl="0"/>
            <a:r>
              <a:rPr lang="en-US" dirty="0"/>
              <a:t>This List Is Bulleted</a:t>
            </a:r>
          </a:p>
          <a:p>
            <a:pPr lvl="0"/>
            <a:r>
              <a:rPr lang="en-US" dirty="0"/>
              <a:t>The Outline Slide Has a Footer</a:t>
            </a:r>
          </a:p>
          <a:p>
            <a:pPr lvl="0"/>
            <a:r>
              <a:rPr lang="en-US" dirty="0"/>
              <a:t>Outline Items Usually Have No Ending Punctuation</a:t>
            </a:r>
          </a:p>
        </p:txBody>
      </p:sp>
      <p:sp>
        <p:nvSpPr>
          <p:cNvPr id="4" name="Slide Number Placeholder 3"/>
          <p:cNvSpPr>
            <a:spLocks noGrp="1"/>
          </p:cNvSpPr>
          <p:nvPr>
            <p:ph type="sldNum" sz="quarter" idx="12"/>
          </p:nvPr>
        </p:nvSpPr>
        <p:spPr/>
        <p:txBody>
          <a:bodyPr/>
          <a:lstStyle/>
          <a:p>
            <a:fld id="{67B19427-F580-D146-B60E-4CADEE75497F}" type="slidenum">
              <a:rPr lang="en-US" smtClean="0"/>
              <a:t>‹#›</a:t>
            </a:fld>
            <a:endParaRPr lang="en-US" dirty="0"/>
          </a:p>
        </p:txBody>
      </p:sp>
      <p:sp>
        <p:nvSpPr>
          <p:cNvPr id="3" name="Footer Placeholder 2"/>
          <p:cNvSpPr>
            <a:spLocks noGrp="1"/>
          </p:cNvSpPr>
          <p:nvPr>
            <p:ph type="ftr" sz="quarter" idx="11"/>
          </p:nvPr>
        </p:nvSpPr>
        <p:spPr/>
        <p:txBody>
          <a:bodyPr/>
          <a:lstStyle/>
          <a:p>
            <a:r>
              <a:rPr lang="en-US" dirty="0"/>
              <a:t>Copyright ©2018 John Wiley &amp; Son, Inc. </a:t>
            </a:r>
          </a:p>
        </p:txBody>
      </p:sp>
      <p:sp>
        <p:nvSpPr>
          <p:cNvPr id="2" name="Title 1"/>
          <p:cNvSpPr>
            <a:spLocks noGrp="1"/>
          </p:cNvSpPr>
          <p:nvPr>
            <p:ph type="title" hasCustomPrompt="1"/>
          </p:nvPr>
        </p:nvSpPr>
        <p:spPr>
          <a:xfrm>
            <a:off x="295274" y="777241"/>
            <a:ext cx="8543926"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1866936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hapter Outline: Version B">
    <p:spTree>
      <p:nvGrpSpPr>
        <p:cNvPr id="1" name=""/>
        <p:cNvGrpSpPr/>
        <p:nvPr/>
      </p:nvGrpSpPr>
      <p:grpSpPr>
        <a:xfrm>
          <a:off x="0" y="0"/>
          <a:ext cx="0" cy="0"/>
          <a:chOff x="0" y="0"/>
          <a:chExt cx="0" cy="0"/>
        </a:xfrm>
      </p:grpSpPr>
      <p:sp>
        <p:nvSpPr>
          <p:cNvPr id="6" name="COBBL 2-col"/>
          <p:cNvSpPr>
            <a:spLocks noGrp="1"/>
          </p:cNvSpPr>
          <p:nvPr>
            <p:ph sz="quarter" idx="12" hasCustomPrompt="1"/>
          </p:nvPr>
        </p:nvSpPr>
        <p:spPr>
          <a:xfrm>
            <a:off x="304800" y="1752600"/>
            <a:ext cx="8534400" cy="4419600"/>
          </a:xfrm>
          <a:prstGeom prst="rect">
            <a:avLst/>
          </a:prstGeom>
        </p:spPr>
        <p:txBody>
          <a:bodyPr numCol="2" spcCol="548640"/>
          <a:lstStyle>
            <a:lvl1pPr marL="292608" marR="0" indent="-292608" algn="l" defTabSz="914400" rtl="0" eaLnBrk="1" fontAlgn="auto" latinLnBrk="0" hangingPunct="1">
              <a:lnSpc>
                <a:spcPct val="90000"/>
              </a:lnSpc>
              <a:spcBef>
                <a:spcPts val="1000"/>
              </a:spcBef>
              <a:spcAft>
                <a:spcPts val="0"/>
              </a:spcAft>
              <a:buClr>
                <a:schemeClr val="accent2"/>
              </a:buClr>
              <a:buSzTx/>
              <a:buFont typeface="Arial"/>
              <a:buChar char="•"/>
              <a:tabLst/>
              <a:defRPr sz="3000" b="0" i="0" baseline="0">
                <a:latin typeface="Calibri" panose="020F0502020204030204" pitchFamily="34" charset="0"/>
                <a:ea typeface="Calibri" panose="020F0502020204030204" pitchFamily="34" charset="0"/>
                <a:cs typeface="Calibri" panose="020F0502020204030204" pitchFamily="34" charset="0"/>
              </a:defRPr>
            </a:lvl1pPr>
            <a:lvl2pPr>
              <a:defRPr sz="2800" b="0" i="0">
                <a:latin typeface="Source Sans Pro" charset="0"/>
                <a:ea typeface="Source Sans Pro" charset="0"/>
                <a:cs typeface="Source Sans Pro"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This Is a Sample Outline For Two-Column</a:t>
            </a:r>
          </a:p>
          <a:p>
            <a:pPr lvl="0"/>
            <a:r>
              <a:rPr lang="en-US" dirty="0"/>
              <a:t>This Outline Has No Sub-lists</a:t>
            </a:r>
          </a:p>
          <a:p>
            <a:pPr lvl="0"/>
            <a:r>
              <a:rPr lang="en-US" dirty="0"/>
              <a:t>This List Is Bulleted</a:t>
            </a:r>
          </a:p>
          <a:p>
            <a:pPr lvl="0"/>
            <a:r>
              <a:rPr lang="en-US" dirty="0"/>
              <a:t>The Outline Slide Has A Footer</a:t>
            </a:r>
          </a:p>
          <a:p>
            <a:pPr lvl="0"/>
            <a:endParaRPr lang="en-US" dirty="0"/>
          </a:p>
          <a:p>
            <a:pPr lvl="0"/>
            <a:r>
              <a:rPr lang="en-US" dirty="0"/>
              <a:t>Outline Items Usually Have No Ending Punctuation</a:t>
            </a:r>
          </a:p>
          <a:p>
            <a:pPr lvl="0"/>
            <a:r>
              <a:rPr lang="en-US" dirty="0"/>
              <a:t>This is Another Heading</a:t>
            </a:r>
          </a:p>
          <a:p>
            <a:pPr lvl="0"/>
            <a:r>
              <a:rPr lang="en-US" dirty="0"/>
              <a:t>This is Another Heading</a:t>
            </a:r>
          </a:p>
        </p:txBody>
      </p:sp>
      <p:sp>
        <p:nvSpPr>
          <p:cNvPr id="7" name="Slide Number Placeholder 6"/>
          <p:cNvSpPr>
            <a:spLocks noGrp="1"/>
          </p:cNvSpPr>
          <p:nvPr>
            <p:ph type="sldNum" sz="quarter" idx="14"/>
          </p:nvPr>
        </p:nvSpPr>
        <p:spPr/>
        <p:txBody>
          <a:bodyPr/>
          <a:lstStyle/>
          <a:p>
            <a:fld id="{67B19427-F580-D146-B60E-4CADEE75497F}" type="slidenum">
              <a:rPr lang="en-US" smtClean="0"/>
              <a:t>‹#›</a:t>
            </a:fld>
            <a:endParaRPr lang="en-US" dirty="0"/>
          </a:p>
        </p:txBody>
      </p:sp>
      <p:sp>
        <p:nvSpPr>
          <p:cNvPr id="2" name="Footer Placeholder 1"/>
          <p:cNvSpPr>
            <a:spLocks noGrp="1"/>
          </p:cNvSpPr>
          <p:nvPr>
            <p:ph type="ftr" sz="quarter" idx="13"/>
          </p:nvPr>
        </p:nvSpPr>
        <p:spPr/>
        <p:txBody>
          <a:bodyPr/>
          <a:lstStyle/>
          <a:p>
            <a:r>
              <a:rPr lang="en-US" dirty="0"/>
              <a:t>Copyright ©2018 John Wiley &amp; Son, Inc. </a:t>
            </a:r>
          </a:p>
        </p:txBody>
      </p:sp>
      <p:sp>
        <p:nvSpPr>
          <p:cNvPr id="8"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9936007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hapter Outline: Version C1 (single#)">
    <p:spTree>
      <p:nvGrpSpPr>
        <p:cNvPr id="1" name=""/>
        <p:cNvGrpSpPr/>
        <p:nvPr/>
      </p:nvGrpSpPr>
      <p:grpSpPr>
        <a:xfrm>
          <a:off x="0" y="0"/>
          <a:ext cx="0" cy="0"/>
          <a:chOff x="0" y="0"/>
          <a:chExt cx="0" cy="0"/>
        </a:xfrm>
      </p:grpSpPr>
      <p:sp>
        <p:nvSpPr>
          <p:cNvPr id="6" name="COBNL"/>
          <p:cNvSpPr>
            <a:spLocks noGrp="1"/>
          </p:cNvSpPr>
          <p:nvPr>
            <p:ph sz="quarter" idx="12" hasCustomPrompt="1"/>
          </p:nvPr>
        </p:nvSpPr>
        <p:spPr>
          <a:xfrm>
            <a:off x="304800" y="1752600"/>
            <a:ext cx="8534400" cy="4495800"/>
          </a:xfrm>
          <a:prstGeom prst="rect">
            <a:avLst/>
          </a:prstGeom>
        </p:spPr>
        <p:txBody>
          <a:bodyPr/>
          <a:lstStyle>
            <a:lvl1pPr marL="514350" indent="-514350">
              <a:buClr>
                <a:schemeClr val="accent2"/>
              </a:buClr>
              <a:buFont typeface="+mj-lt"/>
              <a:buAutoNum type="arabicPeriod"/>
              <a:defRPr sz="3000" b="0" i="0" baseline="0">
                <a:latin typeface="Calibri" panose="020F0502020204030204" pitchFamily="34" charset="0"/>
                <a:ea typeface="Calibri" panose="020F0502020204030204" pitchFamily="34" charset="0"/>
                <a:cs typeface="Calibri" panose="020F0502020204030204" pitchFamily="34" charset="0"/>
              </a:defRPr>
            </a:lvl1pPr>
            <a:lvl2pPr>
              <a:defRPr sz="2800" b="0" i="0">
                <a:latin typeface="Source Sans Pro" charset="0"/>
                <a:ea typeface="Source Sans Pro" charset="0"/>
                <a:cs typeface="Source Sans Pro"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This Is a Sample Outline for One-Column</a:t>
            </a:r>
          </a:p>
          <a:p>
            <a:pPr lvl="0"/>
            <a:r>
              <a:rPr lang="en-US" dirty="0"/>
              <a:t>It Is One-Column Only</a:t>
            </a:r>
          </a:p>
          <a:p>
            <a:pPr lvl="0"/>
            <a:r>
              <a:rPr lang="en-US" dirty="0"/>
              <a:t>This Outline Has H1 Headings Only</a:t>
            </a:r>
          </a:p>
          <a:p>
            <a:pPr lvl="0"/>
            <a:r>
              <a:rPr lang="en-US" dirty="0"/>
              <a:t>The Headings Are in Title Case, Matching the </a:t>
            </a:r>
            <a:r>
              <a:rPr lang="en-US" dirty="0" err="1"/>
              <a:t>eText</a:t>
            </a:r>
            <a:r>
              <a:rPr lang="en-US" dirty="0"/>
              <a:t>; This Can Vary by Title</a:t>
            </a:r>
          </a:p>
          <a:p>
            <a:pPr lvl="0"/>
            <a:r>
              <a:rPr lang="en-US" dirty="0"/>
              <a:t>This List Is Numbered</a:t>
            </a:r>
          </a:p>
          <a:p>
            <a:pPr lvl="0"/>
            <a:r>
              <a:rPr lang="en-US" dirty="0"/>
              <a:t>The Outline Slide Has a Footer</a:t>
            </a:r>
          </a:p>
          <a:p>
            <a:pPr lvl="0"/>
            <a:r>
              <a:rPr lang="en-US" dirty="0"/>
              <a:t>Outline Items Usually Have No Ending Punctuation</a:t>
            </a:r>
          </a:p>
        </p:txBody>
      </p:sp>
      <p:sp>
        <p:nvSpPr>
          <p:cNvPr id="7" name="Slide Number Placeholder 6"/>
          <p:cNvSpPr>
            <a:spLocks noGrp="1"/>
          </p:cNvSpPr>
          <p:nvPr>
            <p:ph type="sldNum" sz="quarter" idx="14"/>
          </p:nvPr>
        </p:nvSpPr>
        <p:spPr/>
        <p:txBody>
          <a:bodyPr/>
          <a:lstStyle/>
          <a:p>
            <a:fld id="{67B19427-F580-D146-B60E-4CADEE75497F}" type="slidenum">
              <a:rPr lang="en-US" smtClean="0"/>
              <a:t>‹#›</a:t>
            </a:fld>
            <a:endParaRPr lang="en-US" dirty="0"/>
          </a:p>
        </p:txBody>
      </p:sp>
      <p:sp>
        <p:nvSpPr>
          <p:cNvPr id="2" name="Footer Placeholder 1"/>
          <p:cNvSpPr>
            <a:spLocks noGrp="1"/>
          </p:cNvSpPr>
          <p:nvPr>
            <p:ph type="ftr" sz="quarter" idx="13"/>
          </p:nvPr>
        </p:nvSpPr>
        <p:spPr/>
        <p:txBody>
          <a:bodyPr/>
          <a:lstStyle/>
          <a:p>
            <a:r>
              <a:rPr lang="en-US" dirty="0"/>
              <a:t>Copyright ©2018 John Wiley &amp; Son, Inc. </a:t>
            </a:r>
          </a:p>
        </p:txBody>
      </p:sp>
      <p:sp>
        <p:nvSpPr>
          <p:cNvPr id="8"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17864276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pter Outline: Version C2 (double#)">
    <p:spTree>
      <p:nvGrpSpPr>
        <p:cNvPr id="1" name=""/>
        <p:cNvGrpSpPr/>
        <p:nvPr/>
      </p:nvGrpSpPr>
      <p:grpSpPr>
        <a:xfrm>
          <a:off x="0" y="0"/>
          <a:ext cx="0" cy="0"/>
          <a:chOff x="0" y="0"/>
          <a:chExt cx="0" cy="0"/>
        </a:xfrm>
      </p:grpSpPr>
      <p:sp>
        <p:nvSpPr>
          <p:cNvPr id="10" name="COBNL"/>
          <p:cNvSpPr>
            <a:spLocks noGrp="1"/>
          </p:cNvSpPr>
          <p:nvPr>
            <p:ph sz="quarter" idx="14" hasCustomPrompt="1"/>
          </p:nvPr>
        </p:nvSpPr>
        <p:spPr>
          <a:xfrm>
            <a:off x="304800" y="1752600"/>
            <a:ext cx="8534400" cy="4114800"/>
          </a:xfrm>
          <a:prstGeom prst="rect">
            <a:avLst/>
          </a:prstGeom>
        </p:spPr>
        <p:txBody>
          <a:bodyPr/>
          <a:lstStyle>
            <a:lvl1pPr marL="803275" indent="-803275">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1.1	This Is a Sample Outline for One-Column and Double-numbered</a:t>
            </a:r>
          </a:p>
          <a:p>
            <a:pPr lvl="0"/>
            <a:r>
              <a:rPr lang="en-US" dirty="0"/>
              <a:t>1.2	It is One-column Only</a:t>
            </a:r>
          </a:p>
          <a:p>
            <a:pPr lvl="0"/>
            <a:r>
              <a:rPr lang="en-US" dirty="0"/>
              <a:t>1.3	This Outline Has No Sub-lists</a:t>
            </a:r>
          </a:p>
          <a:p>
            <a:pPr lvl="0"/>
            <a:r>
              <a:rPr lang="en-US" dirty="0"/>
              <a:t>1.4	This List Is Double-numbered</a:t>
            </a:r>
          </a:p>
          <a:p>
            <a:pPr lvl="0"/>
            <a:r>
              <a:rPr lang="en-US" dirty="0"/>
              <a:t>1.5	The Outline Slide Has a Footer</a:t>
            </a:r>
          </a:p>
          <a:p>
            <a:pPr lvl="0"/>
            <a:r>
              <a:rPr lang="en-US" dirty="0"/>
              <a:t>10.6	Outline Items Usually Have No Ending Punctuation</a:t>
            </a:r>
          </a:p>
        </p:txBody>
      </p:sp>
      <p:sp>
        <p:nvSpPr>
          <p:cNvPr id="8" name="Slide Number Placeholder 7"/>
          <p:cNvSpPr>
            <a:spLocks noGrp="1"/>
          </p:cNvSpPr>
          <p:nvPr>
            <p:ph type="sldNum" sz="quarter" idx="16"/>
          </p:nvPr>
        </p:nvSpPr>
        <p:spPr/>
        <p:txBody>
          <a:bodyPr/>
          <a:lstStyle/>
          <a:p>
            <a:fld id="{67B19427-F580-D146-B60E-4CADEE75497F}" type="slidenum">
              <a:rPr lang="en-US" smtClean="0"/>
              <a:t>‹#›</a:t>
            </a:fld>
            <a:endParaRPr lang="en-US" dirty="0"/>
          </a:p>
        </p:txBody>
      </p:sp>
      <p:sp>
        <p:nvSpPr>
          <p:cNvPr id="2" name="Footer Placeholder 1"/>
          <p:cNvSpPr>
            <a:spLocks noGrp="1"/>
          </p:cNvSpPr>
          <p:nvPr>
            <p:ph type="ftr" sz="quarter" idx="15"/>
          </p:nvPr>
        </p:nvSpPr>
        <p:spPr/>
        <p:txBody>
          <a:bodyPr/>
          <a:lstStyle/>
          <a:p>
            <a:r>
              <a:rPr lang="en-US" dirty="0"/>
              <a:t>Copyright ©2018 John Wiley &amp; Son, Inc. </a:t>
            </a:r>
          </a:p>
        </p:txBody>
      </p:sp>
      <p:sp>
        <p:nvSpPr>
          <p:cNvPr id="6"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11235725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hapter Outline: Version D">
    <p:spTree>
      <p:nvGrpSpPr>
        <p:cNvPr id="1" name=""/>
        <p:cNvGrpSpPr/>
        <p:nvPr/>
      </p:nvGrpSpPr>
      <p:grpSpPr>
        <a:xfrm>
          <a:off x="0" y="0"/>
          <a:ext cx="0" cy="0"/>
          <a:chOff x="0" y="0"/>
          <a:chExt cx="0" cy="0"/>
        </a:xfrm>
      </p:grpSpPr>
      <p:sp>
        <p:nvSpPr>
          <p:cNvPr id="8" name="COBBL"/>
          <p:cNvSpPr>
            <a:spLocks noGrp="1"/>
          </p:cNvSpPr>
          <p:nvPr>
            <p:ph sz="quarter" idx="12" hasCustomPrompt="1"/>
          </p:nvPr>
        </p:nvSpPr>
        <p:spPr>
          <a:xfrm>
            <a:off x="304800" y="1752600"/>
            <a:ext cx="8534400" cy="4495800"/>
          </a:xfrm>
          <a:prstGeom prst="rect">
            <a:avLst/>
          </a:prstGeom>
        </p:spPr>
        <p:txBody>
          <a:bodyPr/>
          <a:lstStyle>
            <a:lvl1pPr marL="292608" marR="0" indent="-292608" algn="l" defTabSz="914400" rtl="0" eaLnBrk="1" fontAlgn="auto" latinLnBrk="0" hangingPunct="1">
              <a:lnSpc>
                <a:spcPct val="90000"/>
              </a:lnSpc>
              <a:spcBef>
                <a:spcPts val="1000"/>
              </a:spcBef>
              <a:spcAft>
                <a:spcPts val="0"/>
              </a:spcAft>
              <a:buClr>
                <a:schemeClr val="accent2"/>
              </a:buClr>
              <a:buSzTx/>
              <a:buFont typeface="Arial"/>
              <a:buChar char="•"/>
              <a:tabLst/>
              <a:defRPr sz="3000" b="0" i="0" baseline="0">
                <a:latin typeface="Calibri" panose="020F0502020204030204" pitchFamily="34" charset="0"/>
                <a:ea typeface="Calibri" panose="020F0502020204030204" pitchFamily="34" charset="0"/>
                <a:cs typeface="Calibri" panose="020F0502020204030204" pitchFamily="34" charset="0"/>
              </a:defRPr>
            </a:lvl1pPr>
            <a:lvl2pPr marL="621792" marR="0" indent="-320040" algn="l" defTabSz="914400" rtl="0" eaLnBrk="1" fontAlgn="auto" latinLnBrk="0" hangingPunct="1">
              <a:lnSpc>
                <a:spcPct val="90000"/>
              </a:lnSpc>
              <a:spcBef>
                <a:spcPts val="500"/>
              </a:spcBef>
              <a:spcAft>
                <a:spcPts val="0"/>
              </a:spcAft>
              <a:buClr>
                <a:schemeClr val="accent2"/>
              </a:buClr>
              <a:buSzPct val="80000"/>
              <a:buFont typeface="Courier New" charset="0"/>
              <a:buChar char="o"/>
              <a:tabLst/>
              <a:defRPr sz="2600" b="0" i="0" baseline="0">
                <a:latin typeface="Calibri" panose="020F0502020204030204" pitchFamily="34" charset="0"/>
                <a:ea typeface="Calibri" panose="020F0502020204030204" pitchFamily="34" charset="0"/>
                <a:cs typeface="Calibri" panose="020F0502020204030204" pitchFamily="34"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This Is a Sample Outline for 1-Column </a:t>
            </a:r>
          </a:p>
          <a:p>
            <a:pPr lvl="1"/>
            <a:r>
              <a:rPr lang="en-US" dirty="0"/>
              <a:t>It Has H2s</a:t>
            </a:r>
          </a:p>
          <a:p>
            <a:pPr lvl="0"/>
            <a:r>
              <a:rPr lang="en-US" dirty="0"/>
              <a:t>It Is One-column Only</a:t>
            </a:r>
          </a:p>
          <a:p>
            <a:pPr lvl="1"/>
            <a:r>
              <a:rPr lang="en-US" dirty="0"/>
              <a:t>It Will Probably Not Have Art</a:t>
            </a:r>
          </a:p>
          <a:p>
            <a:pPr lvl="0"/>
            <a:r>
              <a:rPr lang="en-US" dirty="0"/>
              <a:t>This Is a Bulleted List</a:t>
            </a:r>
          </a:p>
          <a:p>
            <a:pPr lvl="1"/>
            <a:r>
              <a:rPr lang="en-US" dirty="0"/>
              <a:t>Make Sure That Any Links Included Here, for Any Reason, Have Descriptive Hyperlinks</a:t>
            </a:r>
          </a:p>
          <a:p>
            <a:pPr lvl="0"/>
            <a:r>
              <a:rPr lang="en-US" dirty="0"/>
              <a:t>Outline Items Usually Have No Ending Punctuation</a:t>
            </a:r>
          </a:p>
          <a:p>
            <a:pPr lvl="1"/>
            <a:r>
              <a:rPr lang="en-US" dirty="0"/>
              <a:t>There is a Footer</a:t>
            </a:r>
          </a:p>
        </p:txBody>
      </p:sp>
      <p:sp>
        <p:nvSpPr>
          <p:cNvPr id="4" name="Slide Number Placeholder 3"/>
          <p:cNvSpPr>
            <a:spLocks noGrp="1"/>
          </p:cNvSpPr>
          <p:nvPr>
            <p:ph type="sldNum" sz="quarter" idx="11"/>
          </p:nvPr>
        </p:nvSpPr>
        <p:spPr/>
        <p:txBody>
          <a:bodyPr/>
          <a:lstStyle/>
          <a:p>
            <a:fld id="{67B19427-F580-D146-B60E-4CADEE75497F}" type="slidenum">
              <a:rPr lang="en-US" smtClean="0"/>
              <a:pPr/>
              <a:t>‹#›</a:t>
            </a:fld>
            <a:endParaRPr lang="en-US" dirty="0"/>
          </a:p>
        </p:txBody>
      </p:sp>
      <p:sp>
        <p:nvSpPr>
          <p:cNvPr id="3" name="Footer Placeholder 2"/>
          <p:cNvSpPr>
            <a:spLocks noGrp="1"/>
          </p:cNvSpPr>
          <p:nvPr>
            <p:ph type="ftr" sz="quarter" idx="10"/>
          </p:nvPr>
        </p:nvSpPr>
        <p:spPr/>
        <p:txBody>
          <a:bodyPr/>
          <a:lstStyle/>
          <a:p>
            <a:r>
              <a:rPr lang="en-US" dirty="0"/>
              <a:t>Copyright ©2018 John Wiley &amp; Son, Inc. </a:t>
            </a:r>
          </a:p>
        </p:txBody>
      </p:sp>
      <p:sp>
        <p:nvSpPr>
          <p:cNvPr id="6"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837909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hapter Outline: Version E1 (single#)">
    <p:spTree>
      <p:nvGrpSpPr>
        <p:cNvPr id="1" name=""/>
        <p:cNvGrpSpPr/>
        <p:nvPr/>
      </p:nvGrpSpPr>
      <p:grpSpPr>
        <a:xfrm>
          <a:off x="0" y="0"/>
          <a:ext cx="0" cy="0"/>
          <a:chOff x="0" y="0"/>
          <a:chExt cx="0" cy="0"/>
        </a:xfrm>
      </p:grpSpPr>
      <p:sp>
        <p:nvSpPr>
          <p:cNvPr id="6" name="COBNL"/>
          <p:cNvSpPr>
            <a:spLocks noGrp="1"/>
          </p:cNvSpPr>
          <p:nvPr>
            <p:ph sz="quarter" idx="14" hasCustomPrompt="1"/>
          </p:nvPr>
        </p:nvSpPr>
        <p:spPr>
          <a:xfrm>
            <a:off x="304800" y="1752600"/>
            <a:ext cx="8534400" cy="4419600"/>
          </a:xfrm>
          <a:prstGeom prst="rect">
            <a:avLst/>
          </a:prstGeom>
        </p:spPr>
        <p:txBody>
          <a:bodyPr/>
          <a:lstStyle>
            <a:lvl1pPr marL="465138" indent="-465138">
              <a:buClr>
                <a:schemeClr val="accent2"/>
              </a:buClr>
              <a:buFont typeface="+mj-lt"/>
              <a:buAutoNum type="arabicPeriod"/>
              <a:tabLst/>
              <a:defRPr sz="3000" b="0" i="0" baseline="0">
                <a:latin typeface="Calibri" panose="020F0502020204030204" pitchFamily="34" charset="0"/>
                <a:ea typeface="Calibri" panose="020F0502020204030204" pitchFamily="34" charset="0"/>
                <a:cs typeface="Calibri" panose="020F0502020204030204" pitchFamily="34" charset="0"/>
              </a:defRPr>
            </a:lvl1pPr>
            <a:lvl2pPr marL="803275" indent="-282575">
              <a:buClr>
                <a:schemeClr val="accent2"/>
              </a:buClr>
              <a:tabLst/>
              <a:defRPr sz="2600" b="0" i="0" baseline="0">
                <a:latin typeface="Calibri" panose="020F0502020204030204" pitchFamily="34" charset="0"/>
                <a:ea typeface="Calibri" panose="020F0502020204030204" pitchFamily="34" charset="0"/>
                <a:cs typeface="Calibri" panose="020F0502020204030204" pitchFamily="34" charset="0"/>
              </a:defRPr>
            </a:lvl2pPr>
            <a:lvl3pPr marL="803275" marR="0" indent="-282575" algn="l" defTabSz="914400" rtl="0" eaLnBrk="1" fontAlgn="auto" latinLnBrk="0" hangingPunct="1">
              <a:lnSpc>
                <a:spcPct val="90000"/>
              </a:lnSpc>
              <a:spcBef>
                <a:spcPts val="500"/>
              </a:spcBef>
              <a:spcAft>
                <a:spcPts val="0"/>
              </a:spcAft>
              <a:buClrTx/>
              <a:buSzTx/>
              <a:buFont typeface="Arial"/>
              <a:buChar char="•"/>
              <a:tabLst/>
              <a:defRPr sz="2600" b="0" i="0">
                <a:solidFill>
                  <a:schemeClr val="accent2"/>
                </a:solidFill>
                <a:latin typeface="Calibri" panose="020F0502020204030204" pitchFamily="34" charset="0"/>
                <a:ea typeface="Calibri" panose="020F0502020204030204" pitchFamily="34" charset="0"/>
                <a:cs typeface="Calibri" panose="020F0502020204030204" pitchFamily="34" charset="0"/>
              </a:defRPr>
            </a:lvl3pPr>
          </a:lstStyle>
          <a:p>
            <a:pPr lvl="0"/>
            <a:r>
              <a:rPr lang="en-US" dirty="0"/>
              <a:t>This Is a Sample Outline for One-Column and single number</a:t>
            </a:r>
          </a:p>
          <a:p>
            <a:pPr lvl="1"/>
            <a:r>
              <a:rPr lang="en-US" dirty="0"/>
              <a:t>The H2 Level Does Not Have a Number</a:t>
            </a:r>
          </a:p>
          <a:p>
            <a:pPr lvl="2"/>
            <a:r>
              <a:rPr lang="en-US" dirty="0"/>
              <a:t>One of the Subheadings May Be a Special Feature  </a:t>
            </a:r>
          </a:p>
          <a:p>
            <a:pPr lvl="0"/>
            <a:r>
              <a:rPr lang="en-US" dirty="0"/>
              <a:t>This Outline Has Two Levels</a:t>
            </a:r>
          </a:p>
          <a:p>
            <a:pPr lvl="1"/>
            <a:r>
              <a:rPr lang="en-US" dirty="0"/>
              <a:t>Outline Items Usually Have No Ending Punctuation</a:t>
            </a:r>
          </a:p>
          <a:p>
            <a:pPr marL="803275" marR="0" lvl="2" indent="-282575" algn="l" defTabSz="914400" rtl="0" eaLnBrk="1" fontAlgn="auto" latinLnBrk="0" hangingPunct="1">
              <a:lnSpc>
                <a:spcPct val="90000"/>
              </a:lnSpc>
              <a:spcBef>
                <a:spcPts val="500"/>
              </a:spcBef>
              <a:spcAft>
                <a:spcPts val="0"/>
              </a:spcAft>
              <a:buClrTx/>
              <a:buSzTx/>
              <a:buFont typeface="Arial"/>
              <a:buChar char="•"/>
              <a:tabLst/>
              <a:defRPr/>
            </a:pPr>
            <a:r>
              <a:rPr lang="en-US" dirty="0"/>
              <a:t>Special Feature</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7"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12634322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hapter Outline: Version E2 (double#)">
    <p:spTree>
      <p:nvGrpSpPr>
        <p:cNvPr id="1" name=""/>
        <p:cNvGrpSpPr/>
        <p:nvPr/>
      </p:nvGrpSpPr>
      <p:grpSpPr>
        <a:xfrm>
          <a:off x="0" y="0"/>
          <a:ext cx="0" cy="0"/>
          <a:chOff x="0" y="0"/>
          <a:chExt cx="0" cy="0"/>
        </a:xfrm>
      </p:grpSpPr>
      <p:sp>
        <p:nvSpPr>
          <p:cNvPr id="6" name="COBNL"/>
          <p:cNvSpPr>
            <a:spLocks noGrp="1"/>
          </p:cNvSpPr>
          <p:nvPr>
            <p:ph sz="quarter" idx="14" hasCustomPrompt="1"/>
          </p:nvPr>
        </p:nvSpPr>
        <p:spPr>
          <a:xfrm>
            <a:off x="304800" y="1752600"/>
            <a:ext cx="8534400" cy="4343400"/>
          </a:xfrm>
          <a:prstGeom prst="rect">
            <a:avLst/>
          </a:prstGeom>
        </p:spPr>
        <p:txBody>
          <a:bodyPr/>
          <a:lstStyle>
            <a:lvl1pPr marL="803275" indent="-803275">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vl2pPr marL="1143000" indent="-292608">
              <a:buClr>
                <a:schemeClr val="accent2"/>
              </a:buClr>
              <a:defRPr sz="2600" b="0" i="0" baseline="0">
                <a:latin typeface="Calibri" panose="020F0502020204030204" pitchFamily="34" charset="0"/>
                <a:ea typeface="Calibri" panose="020F0502020204030204" pitchFamily="34" charset="0"/>
                <a:cs typeface="Calibri" panose="020F0502020204030204" pitchFamily="34" charset="0"/>
              </a:defRPr>
            </a:lvl2pPr>
            <a:lvl3pPr marL="1143000" marR="0" indent="-292608" algn="l" defTabSz="914400" rtl="0" eaLnBrk="1" fontAlgn="auto" latinLnBrk="0" hangingPunct="1">
              <a:lnSpc>
                <a:spcPct val="90000"/>
              </a:lnSpc>
              <a:spcBef>
                <a:spcPts val="500"/>
              </a:spcBef>
              <a:spcAft>
                <a:spcPts val="0"/>
              </a:spcAft>
              <a:buClrTx/>
              <a:buSzTx/>
              <a:buFont typeface="Arial"/>
              <a:buChar char="•"/>
              <a:tabLst/>
              <a:defRPr sz="2600" b="0" i="0">
                <a:solidFill>
                  <a:schemeClr val="accent2"/>
                </a:solidFill>
                <a:latin typeface="Calibri" panose="020F0502020204030204" pitchFamily="34" charset="0"/>
                <a:ea typeface="Calibri" panose="020F0502020204030204" pitchFamily="34" charset="0"/>
                <a:cs typeface="Calibri" panose="020F0502020204030204" pitchFamily="34" charset="0"/>
              </a:defRPr>
            </a:lvl3pPr>
          </a:lstStyle>
          <a:p>
            <a:pPr lvl="0"/>
            <a:r>
              <a:rPr lang="en-US" dirty="0"/>
              <a:t>1.1	This Is a Sample Outline for One-Column and Double-numbered</a:t>
            </a:r>
          </a:p>
          <a:p>
            <a:pPr lvl="1"/>
            <a:r>
              <a:rPr lang="en-US" dirty="0"/>
              <a:t>The H2 Level Does Not Have a Number</a:t>
            </a:r>
          </a:p>
          <a:p>
            <a:pPr lvl="2"/>
            <a:r>
              <a:rPr lang="en-US" dirty="0"/>
              <a:t>One of the Subheadings May Be a Special Feature </a:t>
            </a:r>
          </a:p>
          <a:p>
            <a:pPr lvl="0"/>
            <a:r>
              <a:rPr lang="en-US" dirty="0"/>
              <a:t>10.2	This Outline Has Two Levels</a:t>
            </a:r>
          </a:p>
          <a:p>
            <a:pPr lvl="1"/>
            <a:r>
              <a:rPr lang="en-US" dirty="0"/>
              <a:t>Outline Items Usually Have No Ending Punctuation</a:t>
            </a:r>
          </a:p>
          <a:p>
            <a:pPr lvl="2"/>
            <a:r>
              <a:rPr lang="en-US" dirty="0"/>
              <a:t>Special Feature </a:t>
            </a:r>
          </a:p>
        </p:txBody>
      </p:sp>
      <p:sp>
        <p:nvSpPr>
          <p:cNvPr id="4" name="Slide Number Placeholder 3"/>
          <p:cNvSpPr>
            <a:spLocks noGrp="1"/>
          </p:cNvSpPr>
          <p:nvPr>
            <p:ph type="sldNum" sz="quarter" idx="11"/>
          </p:nvPr>
        </p:nvSpPr>
        <p:spPr/>
        <p:txBody>
          <a:bodyPr/>
          <a:lstStyle/>
          <a:p>
            <a:fld id="{67B19427-F580-D146-B60E-4CADEE75497F}" type="slidenum">
              <a:rPr lang="en-US" smtClean="0"/>
              <a:pPr/>
              <a:t>‹#›</a:t>
            </a:fld>
            <a:endParaRPr lang="en-US" dirty="0"/>
          </a:p>
        </p:txBody>
      </p:sp>
      <p:sp>
        <p:nvSpPr>
          <p:cNvPr id="3" name="Footer Placeholder 2"/>
          <p:cNvSpPr>
            <a:spLocks noGrp="1"/>
          </p:cNvSpPr>
          <p:nvPr>
            <p:ph type="ftr" sz="quarter" idx="10"/>
          </p:nvPr>
        </p:nvSpPr>
        <p:spPr/>
        <p:txBody>
          <a:bodyPr/>
          <a:lstStyle/>
          <a:p>
            <a:r>
              <a:rPr lang="en-US" dirty="0"/>
              <a:t>Copyright ©2018 John Wiley &amp; Son, Inc. </a:t>
            </a:r>
          </a:p>
        </p:txBody>
      </p:sp>
      <p:sp>
        <p:nvSpPr>
          <p:cNvPr id="7"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1042655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hapter Outline: Version E1">
    <p:spTree>
      <p:nvGrpSpPr>
        <p:cNvPr id="1" name=""/>
        <p:cNvGrpSpPr/>
        <p:nvPr/>
      </p:nvGrpSpPr>
      <p:grpSpPr>
        <a:xfrm>
          <a:off x="0" y="0"/>
          <a:ext cx="0" cy="0"/>
          <a:chOff x="0" y="0"/>
          <a:chExt cx="0" cy="0"/>
        </a:xfrm>
      </p:grpSpPr>
      <p:sp>
        <p:nvSpPr>
          <p:cNvPr id="6" name="COB"/>
          <p:cNvSpPr>
            <a:spLocks noGrp="1"/>
          </p:cNvSpPr>
          <p:nvPr>
            <p:ph sz="quarter" idx="14" hasCustomPrompt="1"/>
          </p:nvPr>
        </p:nvSpPr>
        <p:spPr>
          <a:xfrm>
            <a:off x="304800" y="1752600"/>
            <a:ext cx="8534400" cy="4495800"/>
          </a:xfrm>
          <a:prstGeom prst="rect">
            <a:avLst/>
          </a:prstGeom>
        </p:spPr>
        <p:txBody>
          <a:bodyPr/>
          <a:lstStyle>
            <a:lvl1pPr marL="0" indent="0">
              <a:buFont typeface="+mj-lt"/>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vl2pPr marL="803275" indent="-282575">
              <a:tabLst/>
              <a:defRPr sz="2600" b="0" i="0" baseline="0">
                <a:latin typeface="Calibri" panose="020F0502020204030204" pitchFamily="34" charset="0"/>
                <a:ea typeface="Calibri" panose="020F0502020204030204" pitchFamily="34" charset="0"/>
                <a:cs typeface="Calibri" panose="020F0502020204030204" pitchFamily="34" charset="0"/>
              </a:defRPr>
            </a:lvl2pPr>
            <a:lvl3pPr marL="803275" marR="0" indent="-282575" algn="l" defTabSz="914400" rtl="0" eaLnBrk="1" fontAlgn="auto" latinLnBrk="0" hangingPunct="1">
              <a:lnSpc>
                <a:spcPct val="90000"/>
              </a:lnSpc>
              <a:spcBef>
                <a:spcPts val="500"/>
              </a:spcBef>
              <a:spcAft>
                <a:spcPts val="0"/>
              </a:spcAft>
              <a:buClrTx/>
              <a:buSzTx/>
              <a:buFont typeface="Arial"/>
              <a:buChar char="•"/>
              <a:tabLst/>
              <a:defRPr sz="2600" b="0" i="0">
                <a:solidFill>
                  <a:schemeClr val="accent2"/>
                </a:solidFill>
                <a:latin typeface="Calibri" panose="020F0502020204030204" pitchFamily="34" charset="0"/>
                <a:ea typeface="Calibri" panose="020F0502020204030204" pitchFamily="34" charset="0"/>
                <a:cs typeface="Calibri" panose="020F0502020204030204" pitchFamily="34" charset="0"/>
              </a:defRPr>
            </a:lvl3pPr>
          </a:lstStyle>
          <a:p>
            <a:pPr lvl="0"/>
            <a:r>
              <a:rPr lang="en-US" dirty="0"/>
              <a:t>This Is a Sample Outline with No Numbers and One-column</a:t>
            </a:r>
          </a:p>
          <a:p>
            <a:pPr lvl="1"/>
            <a:r>
              <a:rPr lang="en-US" dirty="0"/>
              <a:t>The H2 Level Does Not Have a Number</a:t>
            </a:r>
          </a:p>
          <a:p>
            <a:pPr lvl="2"/>
            <a:r>
              <a:rPr lang="en-US" dirty="0"/>
              <a:t>One of the Subheadings May Be a Special Feature  </a:t>
            </a:r>
          </a:p>
          <a:p>
            <a:pPr lvl="0"/>
            <a:r>
              <a:rPr lang="en-US" dirty="0"/>
              <a:t>This Outline Has Two Levels</a:t>
            </a:r>
          </a:p>
          <a:p>
            <a:pPr lvl="1"/>
            <a:r>
              <a:rPr lang="en-US" dirty="0"/>
              <a:t>Outline Items Usually Have No Ending Punctuation</a:t>
            </a:r>
          </a:p>
          <a:p>
            <a:pPr marL="803275" marR="0" lvl="2" indent="-282575" algn="l" defTabSz="914400" rtl="0" eaLnBrk="1" fontAlgn="auto" latinLnBrk="0" hangingPunct="1">
              <a:lnSpc>
                <a:spcPct val="90000"/>
              </a:lnSpc>
              <a:spcBef>
                <a:spcPts val="500"/>
              </a:spcBef>
              <a:spcAft>
                <a:spcPts val="0"/>
              </a:spcAft>
              <a:buClrTx/>
              <a:buSzTx/>
              <a:buFont typeface="Arial"/>
              <a:buChar char="•"/>
              <a:tabLst/>
              <a:defRPr/>
            </a:pPr>
            <a:r>
              <a:rPr lang="en-US" dirty="0"/>
              <a:t>Special Feature</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7"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340378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hapter Outline: Version F1">
    <p:spTree>
      <p:nvGrpSpPr>
        <p:cNvPr id="1" name=""/>
        <p:cNvGrpSpPr/>
        <p:nvPr/>
      </p:nvGrpSpPr>
      <p:grpSpPr>
        <a:xfrm>
          <a:off x="0" y="0"/>
          <a:ext cx="0" cy="0"/>
          <a:chOff x="0" y="0"/>
          <a:chExt cx="0" cy="0"/>
        </a:xfrm>
      </p:grpSpPr>
      <p:sp>
        <p:nvSpPr>
          <p:cNvPr id="6" name="COBNL"/>
          <p:cNvSpPr>
            <a:spLocks noGrp="1"/>
          </p:cNvSpPr>
          <p:nvPr>
            <p:ph sz="quarter" idx="14" hasCustomPrompt="1"/>
          </p:nvPr>
        </p:nvSpPr>
        <p:spPr>
          <a:xfrm>
            <a:off x="304800" y="1752600"/>
            <a:ext cx="8534400" cy="4419600"/>
          </a:xfrm>
          <a:prstGeom prst="rect">
            <a:avLst/>
          </a:prstGeom>
        </p:spPr>
        <p:txBody>
          <a:bodyPr numCol="2" spcCol="548640"/>
          <a:lstStyle>
            <a:lvl1pPr marL="803275" marR="0" indent="-803275" algn="l" defTabSz="914400" rtl="0" eaLnBrk="1" fontAlgn="auto" latinLnBrk="0" hangingPunct="1">
              <a:lnSpc>
                <a:spcPct val="90000"/>
              </a:lnSpc>
              <a:spcBef>
                <a:spcPts val="1000"/>
              </a:spcBef>
              <a:spcAft>
                <a:spcPts val="0"/>
              </a:spcAft>
              <a:buClrTx/>
              <a:buSzTx/>
              <a:buFont typeface="Arial"/>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1.1	This Is a Sample Outline for Two-Column and Double-numbered</a:t>
            </a:r>
          </a:p>
          <a:p>
            <a:pPr lvl="0"/>
            <a:r>
              <a:rPr lang="en-US" dirty="0"/>
              <a:t>1.2	It is Two-column </a:t>
            </a:r>
          </a:p>
          <a:p>
            <a:pPr lvl="0"/>
            <a:r>
              <a:rPr lang="en-US" dirty="0"/>
              <a:t>1.3	This Outline Has No Sub-lists</a:t>
            </a:r>
          </a:p>
          <a:p>
            <a:pPr lvl="0"/>
            <a:r>
              <a:rPr lang="en-US" dirty="0"/>
              <a:t>1.4	This List Is Double-numbered</a:t>
            </a:r>
          </a:p>
          <a:p>
            <a:pPr lvl="0"/>
            <a:r>
              <a:rPr lang="en-US" dirty="0"/>
              <a:t>1.5	The Outline Slide Has a Footer</a:t>
            </a:r>
          </a:p>
          <a:p>
            <a:pPr lvl="0"/>
            <a:r>
              <a:rPr lang="en-US" dirty="0"/>
              <a:t>1.6	Outline Items Usually Have No Ending Punctuation</a:t>
            </a:r>
          </a:p>
          <a:p>
            <a:pPr marL="803275" marR="0" lvl="0" indent="-803275" algn="l" defTabSz="914400" rtl="0" eaLnBrk="1" fontAlgn="auto" latinLnBrk="0" hangingPunct="1">
              <a:lnSpc>
                <a:spcPct val="90000"/>
              </a:lnSpc>
              <a:spcBef>
                <a:spcPts val="1000"/>
              </a:spcBef>
              <a:spcAft>
                <a:spcPts val="0"/>
              </a:spcAft>
              <a:buClrTx/>
              <a:buSzTx/>
              <a:buFont typeface="Arial"/>
              <a:buNone/>
              <a:tabLst/>
              <a:defRPr/>
            </a:pPr>
            <a:r>
              <a:rPr lang="en-US" dirty="0"/>
              <a:t>1.7	Another Heading</a:t>
            </a:r>
          </a:p>
          <a:p>
            <a:pPr marL="803275" marR="0" lvl="0" indent="-803275" algn="l" defTabSz="914400" rtl="0" eaLnBrk="1" fontAlgn="auto" latinLnBrk="0" hangingPunct="1">
              <a:lnSpc>
                <a:spcPct val="90000"/>
              </a:lnSpc>
              <a:spcBef>
                <a:spcPts val="1000"/>
              </a:spcBef>
              <a:spcAft>
                <a:spcPts val="0"/>
              </a:spcAft>
              <a:buClrTx/>
              <a:buSzTx/>
              <a:buFont typeface="Arial"/>
              <a:buNone/>
              <a:tabLst/>
              <a:defRPr/>
            </a:pPr>
            <a:r>
              <a:rPr lang="en-US" dirty="0"/>
              <a:t>1.10	Another Heading</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7"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20518789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hapter Outline: Version F2 (2 text boxes)">
    <p:spTree>
      <p:nvGrpSpPr>
        <p:cNvPr id="1" name=""/>
        <p:cNvGrpSpPr/>
        <p:nvPr/>
      </p:nvGrpSpPr>
      <p:grpSpPr>
        <a:xfrm>
          <a:off x="0" y="0"/>
          <a:ext cx="0" cy="0"/>
          <a:chOff x="0" y="0"/>
          <a:chExt cx="0" cy="0"/>
        </a:xfrm>
      </p:grpSpPr>
      <p:sp>
        <p:nvSpPr>
          <p:cNvPr id="6" name="COBNL1"/>
          <p:cNvSpPr>
            <a:spLocks noGrp="1"/>
          </p:cNvSpPr>
          <p:nvPr>
            <p:ph sz="quarter" idx="14" hasCustomPrompt="1"/>
          </p:nvPr>
        </p:nvSpPr>
        <p:spPr>
          <a:xfrm>
            <a:off x="304800" y="1752600"/>
            <a:ext cx="4038600" cy="4419600"/>
          </a:xfrm>
          <a:prstGeom prst="rect">
            <a:avLst/>
          </a:prstGeom>
        </p:spPr>
        <p:txBody>
          <a:bodyPr numCol="1" spcCol="548640"/>
          <a:lstStyle>
            <a:lvl1pPr marL="803275" marR="0" indent="-803275" algn="l" defTabSz="914400" rtl="0" eaLnBrk="1" fontAlgn="auto" latinLnBrk="0" hangingPunct="1">
              <a:lnSpc>
                <a:spcPct val="90000"/>
              </a:lnSpc>
              <a:spcBef>
                <a:spcPts val="1000"/>
              </a:spcBef>
              <a:spcAft>
                <a:spcPts val="0"/>
              </a:spcAft>
              <a:buClrTx/>
              <a:buSzTx/>
              <a:buFont typeface="Arial"/>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1.1	This Is a Sample Outline for Two-Column (2 Boxes) and Double-numbered</a:t>
            </a:r>
          </a:p>
          <a:p>
            <a:pPr lvl="0"/>
            <a:r>
              <a:rPr lang="en-US" dirty="0"/>
              <a:t>1.2	It is Two-column </a:t>
            </a:r>
          </a:p>
          <a:p>
            <a:pPr lvl="0"/>
            <a:r>
              <a:rPr lang="en-US" dirty="0"/>
              <a:t>1.3	This Outline Has No Sub-lists</a:t>
            </a:r>
          </a:p>
          <a:p>
            <a:pPr lvl="0"/>
            <a:r>
              <a:rPr lang="en-US" dirty="0"/>
              <a:t>1.4	This List Is Double-numbered</a:t>
            </a:r>
          </a:p>
        </p:txBody>
      </p:sp>
      <p:sp>
        <p:nvSpPr>
          <p:cNvPr id="7" name="COBNL2"/>
          <p:cNvSpPr>
            <a:spLocks noGrp="1"/>
          </p:cNvSpPr>
          <p:nvPr>
            <p:ph sz="quarter" idx="15" hasCustomPrompt="1"/>
          </p:nvPr>
        </p:nvSpPr>
        <p:spPr>
          <a:xfrm>
            <a:off x="4767262" y="1752600"/>
            <a:ext cx="4038600" cy="4419600"/>
          </a:xfrm>
          <a:prstGeom prst="rect">
            <a:avLst/>
          </a:prstGeom>
        </p:spPr>
        <p:txBody>
          <a:bodyPr numCol="1" spcCol="548640"/>
          <a:lstStyle>
            <a:lvl1pPr marL="803275" marR="0" indent="-803275" algn="l" defTabSz="914400" rtl="0" eaLnBrk="1" fontAlgn="auto" latinLnBrk="0" hangingPunct="1">
              <a:lnSpc>
                <a:spcPct val="90000"/>
              </a:lnSpc>
              <a:spcBef>
                <a:spcPts val="1000"/>
              </a:spcBef>
              <a:spcAft>
                <a:spcPts val="0"/>
              </a:spcAft>
              <a:buClrTx/>
              <a:buSzTx/>
              <a:buFont typeface="Arial"/>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1.5	The Outline Slide Has a Footer</a:t>
            </a:r>
          </a:p>
          <a:p>
            <a:pPr lvl="0"/>
            <a:r>
              <a:rPr lang="en-US" dirty="0"/>
              <a:t>1.6	Outline Items Usually Have No Ending Punctuation</a:t>
            </a:r>
          </a:p>
          <a:p>
            <a:pPr marL="803275" marR="0" lvl="0" indent="-803275" algn="l" defTabSz="914400" rtl="0" eaLnBrk="1" fontAlgn="auto" latinLnBrk="0" hangingPunct="1">
              <a:lnSpc>
                <a:spcPct val="90000"/>
              </a:lnSpc>
              <a:spcBef>
                <a:spcPts val="1000"/>
              </a:spcBef>
              <a:spcAft>
                <a:spcPts val="0"/>
              </a:spcAft>
              <a:buClrTx/>
              <a:buSzTx/>
              <a:buFont typeface="Arial"/>
              <a:buNone/>
              <a:tabLst/>
              <a:defRPr/>
            </a:pPr>
            <a:r>
              <a:rPr lang="en-US" dirty="0"/>
              <a:t>1.7	Another Heading</a:t>
            </a:r>
          </a:p>
          <a:p>
            <a:pPr marL="803275" marR="0" lvl="0" indent="-803275" algn="l" defTabSz="914400" rtl="0" eaLnBrk="1" fontAlgn="auto" latinLnBrk="0" hangingPunct="1">
              <a:lnSpc>
                <a:spcPct val="90000"/>
              </a:lnSpc>
              <a:spcBef>
                <a:spcPts val="1000"/>
              </a:spcBef>
              <a:spcAft>
                <a:spcPts val="0"/>
              </a:spcAft>
              <a:buClrTx/>
              <a:buSzTx/>
              <a:buFont typeface="Arial"/>
              <a:buNone/>
              <a:tabLst/>
              <a:defRPr/>
            </a:pPr>
            <a:r>
              <a:rPr lang="en-US" dirty="0"/>
              <a:t>1.10	Another Heading</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8" name="Title 1"/>
          <p:cNvSpPr>
            <a:spLocks noGrp="1"/>
          </p:cNvSpPr>
          <p:nvPr>
            <p:ph type="title"/>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endParaRPr lang="en-US" dirty="0"/>
          </a:p>
        </p:txBody>
      </p:sp>
    </p:spTree>
    <p:extLst>
      <p:ext uri="{BB962C8B-B14F-4D97-AF65-F5344CB8AC3E}">
        <p14:creationId xmlns:p14="http://schemas.microsoft.com/office/powerpoint/2010/main" val="14100604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hapter Outline: Version G">
    <p:spTree>
      <p:nvGrpSpPr>
        <p:cNvPr id="1" name=""/>
        <p:cNvGrpSpPr/>
        <p:nvPr/>
      </p:nvGrpSpPr>
      <p:grpSpPr>
        <a:xfrm>
          <a:off x="0" y="0"/>
          <a:ext cx="0" cy="0"/>
          <a:chOff x="0" y="0"/>
          <a:chExt cx="0" cy="0"/>
        </a:xfrm>
      </p:grpSpPr>
      <p:sp>
        <p:nvSpPr>
          <p:cNvPr id="7" name="COB"/>
          <p:cNvSpPr>
            <a:spLocks noGrp="1"/>
          </p:cNvSpPr>
          <p:nvPr>
            <p:ph sz="quarter" idx="14" hasCustomPrompt="1"/>
          </p:nvPr>
        </p:nvSpPr>
        <p:spPr>
          <a:xfrm>
            <a:off x="304800" y="1752600"/>
            <a:ext cx="8534400" cy="4495800"/>
          </a:xfrm>
          <a:prstGeom prst="rect">
            <a:avLst/>
          </a:prstGeom>
        </p:spPr>
        <p:txBody>
          <a:bodyPr/>
          <a:lstStyle>
            <a:lvl1pPr marL="0" indent="0">
              <a:buFont typeface="+mj-lt"/>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vl2pPr marL="520700" indent="-508000">
              <a:spcBef>
                <a:spcPts val="2000"/>
              </a:spcBef>
              <a:buNone/>
              <a:tabLst/>
              <a:defRPr sz="2800" b="0" i="0" baseline="0">
                <a:solidFill>
                  <a:schemeClr val="accent2"/>
                </a:solidFill>
                <a:latin typeface="Calibri" panose="020F0502020204030204" pitchFamily="34" charset="0"/>
                <a:ea typeface="Calibri" panose="020F0502020204030204" pitchFamily="34" charset="0"/>
                <a:cs typeface="Calibri" panose="020F0502020204030204" pitchFamily="34" charset="0"/>
              </a:defRPr>
            </a:lvl2pPr>
            <a:lvl3pPr marL="635000" marR="0" indent="-395288" algn="l" defTabSz="914400" rtl="0" eaLnBrk="1" fontAlgn="auto" latinLnBrk="0" hangingPunct="1">
              <a:lnSpc>
                <a:spcPct val="90000"/>
              </a:lnSpc>
              <a:spcBef>
                <a:spcPts val="1000"/>
              </a:spcBef>
              <a:spcAft>
                <a:spcPts val="0"/>
              </a:spcAft>
              <a:buClr>
                <a:schemeClr val="accent2"/>
              </a:buClr>
              <a:buSzTx/>
              <a:buFont typeface="+mj-lt"/>
              <a:buAutoNum type="arabicPeriod"/>
              <a:tabLst/>
              <a:defRPr sz="2800" b="0" i="0">
                <a:solidFill>
                  <a:schemeClr val="tx1"/>
                </a:solidFill>
                <a:latin typeface="Calibri" panose="020F0502020204030204" pitchFamily="34" charset="0"/>
                <a:ea typeface="Calibri" panose="020F0502020204030204" pitchFamily="34" charset="0"/>
                <a:cs typeface="Calibri" panose="020F0502020204030204" pitchFamily="34" charset="0"/>
              </a:defRPr>
            </a:lvl3pPr>
          </a:lstStyle>
          <a:p>
            <a:pPr lvl="0"/>
            <a:r>
              <a:rPr lang="en-US" dirty="0"/>
              <a:t>This Is a Sample Outline with No Numbers</a:t>
            </a:r>
          </a:p>
          <a:p>
            <a:pPr lvl="1"/>
            <a:r>
              <a:rPr lang="en-US" b="0" i="0" dirty="0">
                <a:latin typeface="Source Sans Pro" charset="0"/>
                <a:ea typeface="Source Sans Pro" charset="0"/>
                <a:cs typeface="Source Sans Pro" charset="0"/>
              </a:rPr>
              <a:t>Learning Objectives</a:t>
            </a:r>
          </a:p>
          <a:p>
            <a:pPr lvl="2"/>
            <a:r>
              <a:rPr lang="en-US" dirty="0"/>
              <a:t>Describe what racial &amp; ethnic group make up Latin America.</a:t>
            </a:r>
          </a:p>
          <a:p>
            <a:pPr lvl="2"/>
            <a:r>
              <a:rPr lang="en-US" dirty="0"/>
              <a:t>Explain Latin American agricultural systems.</a:t>
            </a:r>
          </a:p>
          <a:p>
            <a:pPr lvl="2"/>
            <a:r>
              <a:rPr lang="en-US" dirty="0"/>
              <a:t>Critically evaluate models of biodiversity conservation in the Latin American context.</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6" name="Title 1"/>
          <p:cNvSpPr>
            <a:spLocks noGrp="1"/>
          </p:cNvSpPr>
          <p:nvPr>
            <p:ph type="title"/>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endParaRPr lang="en-US" dirty="0"/>
          </a:p>
        </p:txBody>
      </p:sp>
    </p:spTree>
    <p:extLst>
      <p:ext uri="{BB962C8B-B14F-4D97-AF65-F5344CB8AC3E}">
        <p14:creationId xmlns:p14="http://schemas.microsoft.com/office/powerpoint/2010/main" val="1956338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Learning Objectives: Version A">
    <p:spTree>
      <p:nvGrpSpPr>
        <p:cNvPr id="1" name=""/>
        <p:cNvGrpSpPr/>
        <p:nvPr/>
      </p:nvGrpSpPr>
      <p:grpSpPr>
        <a:xfrm>
          <a:off x="0" y="0"/>
          <a:ext cx="0" cy="0"/>
          <a:chOff x="0" y="0"/>
          <a:chExt cx="0" cy="0"/>
        </a:xfrm>
      </p:grpSpPr>
      <p:sp>
        <p:nvSpPr>
          <p:cNvPr id="15" name="Title"/>
          <p:cNvSpPr>
            <a:spLocks noGrp="1"/>
          </p:cNvSpPr>
          <p:nvPr>
            <p:ph type="title" hasCustomPrompt="1"/>
          </p:nvPr>
        </p:nvSpPr>
        <p:spPr>
          <a:xfrm>
            <a:off x="304800" y="762001"/>
            <a:ext cx="8534400" cy="990600"/>
          </a:xfrm>
          <a:prstGeom prst="rect">
            <a:avLst/>
          </a:prstGeom>
        </p:spPr>
        <p:txBody>
          <a:bodyPr anchor="t"/>
          <a:lstStyle>
            <a:lvl1pPr>
              <a:defRPr sz="4400">
                <a:solidFill>
                  <a:schemeClr val="accent2"/>
                </a:solidFill>
                <a:latin typeface="Calibri" panose="020F0502020204030204" pitchFamily="34" charset="0"/>
                <a:cs typeface="Calibri" panose="020F0502020204030204" pitchFamily="34" charset="0"/>
              </a:defRPr>
            </a:lvl1pPr>
          </a:lstStyle>
          <a:p>
            <a:pPr lvl="0"/>
            <a:r>
              <a:rPr lang="en-US" sz="4000" b="0" i="0" dirty="0">
                <a:latin typeface="Source Sans Pro" charset="0"/>
                <a:ea typeface="Source Sans Pro" charset="0"/>
                <a:cs typeface="Source Sans Pro" charset="0"/>
              </a:rPr>
              <a:t>Learning Objectives</a:t>
            </a:r>
            <a:endParaRPr lang="en-US" dirty="0"/>
          </a:p>
        </p:txBody>
      </p:sp>
      <p:sp>
        <p:nvSpPr>
          <p:cNvPr id="9" name="LONL"/>
          <p:cNvSpPr>
            <a:spLocks noGrp="1"/>
          </p:cNvSpPr>
          <p:nvPr>
            <p:ph sz="quarter" idx="16" hasCustomPrompt="1"/>
          </p:nvPr>
        </p:nvSpPr>
        <p:spPr>
          <a:xfrm>
            <a:off x="304800" y="1752600"/>
            <a:ext cx="8534400" cy="4495800"/>
          </a:xfrm>
          <a:prstGeom prst="rect">
            <a:avLst/>
          </a:prstGeom>
        </p:spPr>
        <p:txBody>
          <a:bodyPr/>
          <a:lstStyle>
            <a:lvl1pPr marL="514350" indent="-514350">
              <a:buClr>
                <a:schemeClr val="accent2"/>
              </a:buClr>
              <a:buFont typeface="+mj-lt"/>
              <a:buAutoNum type="arabicPeriod"/>
              <a:defRPr sz="3000" b="0" i="0" baseline="0">
                <a:latin typeface="Calibri" panose="020F0502020204030204" pitchFamily="34" charset="0"/>
                <a:ea typeface="Calibri" panose="020F0502020204030204" pitchFamily="34" charset="0"/>
                <a:cs typeface="Calibri" panose="020F0502020204030204" pitchFamily="34" charset="0"/>
              </a:defRPr>
            </a:lvl1pPr>
            <a:lvl2pPr>
              <a:defRPr sz="2800" b="0" i="0">
                <a:latin typeface="Source Sans Pro" charset="0"/>
                <a:ea typeface="Source Sans Pro" charset="0"/>
                <a:cs typeface="Source Sans Pro"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Explain the time value of money and why it is so important in the field of finance.</a:t>
            </a:r>
          </a:p>
          <a:p>
            <a:pPr lvl="0"/>
            <a:r>
              <a:rPr lang="en-US" dirty="0"/>
              <a:t>Explain the concept of future value, including the meaning of the terms principal, simple interest, and compound interest.</a:t>
            </a:r>
          </a:p>
          <a:p>
            <a:pPr lvl="0"/>
            <a:r>
              <a:rPr lang="en-US" dirty="0"/>
              <a:t>Explain the concept of present value, how it relates to future value, and is used to make business decisions.</a:t>
            </a:r>
          </a:p>
        </p:txBody>
      </p:sp>
      <p:sp>
        <p:nvSpPr>
          <p:cNvPr id="6" name="Slide Number Placeholder 5"/>
          <p:cNvSpPr>
            <a:spLocks noGrp="1"/>
          </p:cNvSpPr>
          <p:nvPr>
            <p:ph type="sldNum" sz="quarter" idx="12"/>
          </p:nvPr>
        </p:nvSpPr>
        <p:spPr>
          <a:xfrm>
            <a:off x="6457950" y="6356350"/>
            <a:ext cx="2381250" cy="365125"/>
          </a:xfrm>
          <a:prstGeom prst="rect">
            <a:avLst/>
          </a:prstGeom>
        </p:spPr>
        <p:txBody>
          <a:bodyPr/>
          <a:lstStyle/>
          <a:p>
            <a:fld id="{957104EA-F2AF-1046-9253-EE8D978719B5}" type="slidenum">
              <a:rPr lang="en-US" smtClean="0"/>
              <a:t>‹#›</a:t>
            </a:fld>
            <a:endParaRPr lang="en-US" dirty="0"/>
          </a:p>
        </p:txBody>
      </p:sp>
      <p:sp>
        <p:nvSpPr>
          <p:cNvPr id="5" name="Footer Placeholder 4"/>
          <p:cNvSpPr>
            <a:spLocks noGrp="1"/>
          </p:cNvSpPr>
          <p:nvPr>
            <p:ph type="ftr" sz="quarter" idx="11"/>
          </p:nvPr>
        </p:nvSpPr>
        <p:spPr>
          <a:xfrm>
            <a:off x="3028950" y="6356350"/>
            <a:ext cx="3086100" cy="365125"/>
          </a:xfrm>
          <a:prstGeom prst="rect">
            <a:avLst/>
          </a:prstGeom>
        </p:spPr>
        <p:txBody>
          <a:bodyPr/>
          <a:lstStyle/>
          <a:p>
            <a:r>
              <a:rPr lang="en-US" dirty="0"/>
              <a:t>Copyright ©2018 John Wiley &amp; Son, Inc. </a:t>
            </a:r>
          </a:p>
        </p:txBody>
      </p:sp>
    </p:spTree>
    <p:extLst>
      <p:ext uri="{BB962C8B-B14F-4D97-AF65-F5344CB8AC3E}">
        <p14:creationId xmlns:p14="http://schemas.microsoft.com/office/powerpoint/2010/main" val="18823214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Learning Objectives: Version B">
    <p:spTree>
      <p:nvGrpSpPr>
        <p:cNvPr id="1" name=""/>
        <p:cNvGrpSpPr/>
        <p:nvPr/>
      </p:nvGrpSpPr>
      <p:grpSpPr>
        <a:xfrm>
          <a:off x="0" y="0"/>
          <a:ext cx="0" cy="0"/>
          <a:chOff x="0" y="0"/>
          <a:chExt cx="0" cy="0"/>
        </a:xfrm>
      </p:grpSpPr>
      <p:sp>
        <p:nvSpPr>
          <p:cNvPr id="7" name="LOBL"/>
          <p:cNvSpPr>
            <a:spLocks noGrp="1"/>
          </p:cNvSpPr>
          <p:nvPr>
            <p:ph sz="quarter" idx="16" hasCustomPrompt="1"/>
          </p:nvPr>
        </p:nvSpPr>
        <p:spPr>
          <a:xfrm>
            <a:off x="304800" y="1752600"/>
            <a:ext cx="8534400" cy="4495800"/>
          </a:xfrm>
          <a:prstGeom prst="rect">
            <a:avLst/>
          </a:prstGeom>
        </p:spPr>
        <p:txBody>
          <a:bodyPr/>
          <a:lstStyle>
            <a:lvl1pPr marL="292608" indent="-292608">
              <a:buClr>
                <a:schemeClr val="accent2"/>
              </a:buClr>
              <a:buFont typeface="Arial" charset="0"/>
              <a:buChar char="•"/>
              <a:defRPr sz="3000" b="0" i="0" baseline="0">
                <a:latin typeface="Calibri" panose="020F0502020204030204" pitchFamily="34" charset="0"/>
                <a:ea typeface="Calibri" panose="020F0502020204030204" pitchFamily="34" charset="0"/>
                <a:cs typeface="Calibri" panose="020F0502020204030204" pitchFamily="34" charset="0"/>
              </a:defRPr>
            </a:lvl1pPr>
            <a:lvl2pPr>
              <a:defRPr sz="2800" b="0" i="0">
                <a:latin typeface="Source Sans Pro" charset="0"/>
                <a:ea typeface="Source Sans Pro" charset="0"/>
                <a:cs typeface="Source Sans Pro"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Explain the time value of money and why it is so important in the field of finance.</a:t>
            </a:r>
          </a:p>
          <a:p>
            <a:pPr lvl="0"/>
            <a:r>
              <a:rPr lang="en-US" dirty="0"/>
              <a:t>Explain the concept of future value, including the meaning of the terms principal, simple interest, and compound interest.</a:t>
            </a:r>
          </a:p>
          <a:p>
            <a:pPr lvl="0"/>
            <a:r>
              <a:rPr lang="en-US" dirty="0"/>
              <a:t>Explain the concept of present value, how it relates to future value, and is used to make business decisions.</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12" name="Title"/>
          <p:cNvSpPr>
            <a:spLocks noGrp="1"/>
          </p:cNvSpPr>
          <p:nvPr>
            <p:ph type="title" hasCustomPrompt="1"/>
          </p:nvPr>
        </p:nvSpPr>
        <p:spPr>
          <a:xfrm>
            <a:off x="304800" y="762001"/>
            <a:ext cx="8534400" cy="990600"/>
          </a:xfrm>
          <a:prstGeom prst="rect">
            <a:avLst/>
          </a:prstGeom>
        </p:spPr>
        <p:txBody>
          <a:bodyPr anchor="t"/>
          <a:lstStyle>
            <a:lvl1pPr>
              <a:defRPr sz="4400">
                <a:solidFill>
                  <a:schemeClr val="accent2"/>
                </a:solidFill>
                <a:latin typeface="Calibri" panose="020F0502020204030204" pitchFamily="34" charset="0"/>
                <a:cs typeface="Calibri" panose="020F0502020204030204" pitchFamily="34" charset="0"/>
              </a:defRPr>
            </a:lvl1pPr>
          </a:lstStyle>
          <a:p>
            <a:pPr lvl="0"/>
            <a:r>
              <a:rPr lang="en-US" sz="4000" b="0" i="0" dirty="0">
                <a:latin typeface="Source Sans Pro" charset="0"/>
                <a:ea typeface="Source Sans Pro" charset="0"/>
                <a:cs typeface="Source Sans Pro" charset="0"/>
              </a:rPr>
              <a:t>Learning Objectives</a:t>
            </a:r>
            <a:endParaRPr lang="en-US" dirty="0"/>
          </a:p>
        </p:txBody>
      </p:sp>
    </p:spTree>
    <p:extLst>
      <p:ext uri="{BB962C8B-B14F-4D97-AF65-F5344CB8AC3E}">
        <p14:creationId xmlns:p14="http://schemas.microsoft.com/office/powerpoint/2010/main" val="8177182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Chapter Outline: Version G">
    <p:spTree>
      <p:nvGrpSpPr>
        <p:cNvPr id="1" name=""/>
        <p:cNvGrpSpPr/>
        <p:nvPr/>
      </p:nvGrpSpPr>
      <p:grpSpPr>
        <a:xfrm>
          <a:off x="0" y="0"/>
          <a:ext cx="0" cy="0"/>
          <a:chOff x="0" y="0"/>
          <a:chExt cx="0" cy="0"/>
        </a:xfrm>
      </p:grpSpPr>
      <p:sp>
        <p:nvSpPr>
          <p:cNvPr id="7" name="COB"/>
          <p:cNvSpPr>
            <a:spLocks noGrp="1"/>
          </p:cNvSpPr>
          <p:nvPr>
            <p:ph sz="quarter" idx="14" hasCustomPrompt="1"/>
          </p:nvPr>
        </p:nvSpPr>
        <p:spPr>
          <a:xfrm>
            <a:off x="304800" y="1752600"/>
            <a:ext cx="8534400" cy="4495800"/>
          </a:xfrm>
          <a:prstGeom prst="rect">
            <a:avLst/>
          </a:prstGeom>
        </p:spPr>
        <p:txBody>
          <a:bodyPr/>
          <a:lstStyle>
            <a:lvl1pPr marL="0" indent="0">
              <a:buFont typeface="+mj-lt"/>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vl2pPr marL="520700" indent="-508000">
              <a:spcBef>
                <a:spcPts val="2000"/>
              </a:spcBef>
              <a:buNone/>
              <a:tabLst/>
              <a:defRPr sz="2800" b="0" i="0" baseline="0">
                <a:solidFill>
                  <a:schemeClr val="accent2"/>
                </a:solidFill>
                <a:latin typeface="Calibri" panose="020F0502020204030204" pitchFamily="34" charset="0"/>
                <a:ea typeface="Calibri" panose="020F0502020204030204" pitchFamily="34" charset="0"/>
                <a:cs typeface="Calibri" panose="020F0502020204030204" pitchFamily="34" charset="0"/>
              </a:defRPr>
            </a:lvl2pPr>
            <a:lvl3pPr marL="635000" marR="0" indent="-395288" algn="l" defTabSz="914400" rtl="0" eaLnBrk="1" fontAlgn="auto" latinLnBrk="0" hangingPunct="1">
              <a:lnSpc>
                <a:spcPct val="90000"/>
              </a:lnSpc>
              <a:spcBef>
                <a:spcPts val="1000"/>
              </a:spcBef>
              <a:spcAft>
                <a:spcPts val="0"/>
              </a:spcAft>
              <a:buClr>
                <a:schemeClr val="accent2"/>
              </a:buClr>
              <a:buSzTx/>
              <a:buFont typeface="+mj-lt"/>
              <a:buAutoNum type="arabicPeriod"/>
              <a:tabLst/>
              <a:defRPr sz="2800" b="0" i="0">
                <a:solidFill>
                  <a:schemeClr val="tx1"/>
                </a:solidFill>
                <a:latin typeface="Calibri" panose="020F0502020204030204" pitchFamily="34" charset="0"/>
                <a:ea typeface="Calibri" panose="020F0502020204030204" pitchFamily="34" charset="0"/>
                <a:cs typeface="Calibri" panose="020F0502020204030204" pitchFamily="34" charset="0"/>
              </a:defRPr>
            </a:lvl3pPr>
          </a:lstStyle>
          <a:p>
            <a:pPr lvl="0"/>
            <a:r>
              <a:rPr lang="en-US" dirty="0"/>
              <a:t>This Is a Sample Outline with No Numbers</a:t>
            </a:r>
          </a:p>
          <a:p>
            <a:pPr lvl="1"/>
            <a:r>
              <a:rPr lang="en-US" b="0" i="0" dirty="0">
                <a:latin typeface="Source Sans Pro" charset="0"/>
                <a:ea typeface="Source Sans Pro" charset="0"/>
                <a:cs typeface="Source Sans Pro" charset="0"/>
              </a:rPr>
              <a:t>Learning Objectives</a:t>
            </a:r>
          </a:p>
          <a:p>
            <a:pPr lvl="2"/>
            <a:r>
              <a:rPr lang="en-US" dirty="0"/>
              <a:t>Describe what racial &amp; ethnic group make up Latin America.</a:t>
            </a:r>
          </a:p>
          <a:p>
            <a:pPr lvl="2"/>
            <a:r>
              <a:rPr lang="en-US" dirty="0"/>
              <a:t>Explain Latin American agricultural systems.</a:t>
            </a:r>
          </a:p>
          <a:p>
            <a:pPr lvl="2"/>
            <a:r>
              <a:rPr lang="en-US" dirty="0"/>
              <a:t>Critically evaluate models of biodiversity conservation in the Latin American context.</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6" name="Title 1"/>
          <p:cNvSpPr>
            <a:spLocks noGrp="1"/>
          </p:cNvSpPr>
          <p:nvPr>
            <p:ph type="title"/>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endParaRPr lang="en-US" dirty="0"/>
          </a:p>
        </p:txBody>
      </p:sp>
    </p:spTree>
    <p:extLst>
      <p:ext uri="{BB962C8B-B14F-4D97-AF65-F5344CB8AC3E}">
        <p14:creationId xmlns:p14="http://schemas.microsoft.com/office/powerpoint/2010/main" val="36957059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Concept Check Question (1of 2)">
    <p:spTree>
      <p:nvGrpSpPr>
        <p:cNvPr id="1" name=""/>
        <p:cNvGrpSpPr/>
        <p:nvPr/>
      </p:nvGrpSpPr>
      <p:grpSpPr>
        <a:xfrm>
          <a:off x="0" y="0"/>
          <a:ext cx="0" cy="0"/>
          <a:chOff x="0" y="0"/>
          <a:chExt cx="0" cy="0"/>
        </a:xfrm>
      </p:grpSpPr>
      <p:sp>
        <p:nvSpPr>
          <p:cNvPr id="8" name="Question"/>
          <p:cNvSpPr>
            <a:spLocks noGrp="1"/>
          </p:cNvSpPr>
          <p:nvPr>
            <p:ph sz="quarter" idx="15" hasCustomPrompt="1"/>
          </p:nvPr>
        </p:nvSpPr>
        <p:spPr>
          <a:xfrm>
            <a:off x="304800" y="1752600"/>
            <a:ext cx="8534400" cy="4419600"/>
          </a:xfrm>
          <a:prstGeom prst="rect">
            <a:avLst/>
          </a:prstGeom>
        </p:spPr>
        <p:txBody>
          <a:bodyPr/>
          <a:lstStyle>
            <a:lvl1pPr marL="0" indent="0">
              <a:spcBef>
                <a:spcPts val="1000"/>
              </a:spcBef>
              <a:buNone/>
              <a:defRPr sz="30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vl2pPr marL="803275" indent="-450850">
              <a:spcBef>
                <a:spcPts val="1000"/>
              </a:spcBef>
              <a:buClr>
                <a:schemeClr val="accent2"/>
              </a:buClr>
              <a:buFont typeface="+mj-lt"/>
              <a:buAutoNum type="alphaLcPeriod"/>
              <a:tabLst/>
              <a:defRPr sz="28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2pPr>
          </a:lstStyle>
          <a:p>
            <a:pPr lvl="0"/>
            <a:r>
              <a:rPr lang="en-US" b="0" i="0" dirty="0">
                <a:latin typeface="Source Sans Pro" charset="0"/>
                <a:ea typeface="Source Sans Pro" charset="0"/>
                <a:cs typeface="Source Sans Pro" charset="0"/>
              </a:rPr>
              <a:t>Which one of these statements about the accrual basis of accounting is false?</a:t>
            </a:r>
          </a:p>
          <a:p>
            <a:pPr lvl="1"/>
            <a:r>
              <a:rPr lang="en-US" dirty="0"/>
              <a:t>Companies record events that change their financial statements in the period in which events occur, even if cash was not exchanged.</a:t>
            </a:r>
          </a:p>
          <a:p>
            <a:pPr lvl="1"/>
            <a:r>
              <a:rPr lang="en-US" dirty="0"/>
              <a:t>Companies recognize revenue in the period in which the performance obligation is satisfied.</a:t>
            </a:r>
          </a:p>
          <a:p>
            <a:pPr lvl="1"/>
            <a:r>
              <a:rPr lang="en-US" dirty="0"/>
              <a:t>This basis is accord with generally accepted accounting principles.</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14" name="Title 13"/>
          <p:cNvSpPr>
            <a:spLocks noGrp="1"/>
          </p:cNvSpPr>
          <p:nvPr>
            <p:ph type="title" hasCustomPrompt="1"/>
          </p:nvPr>
        </p:nvSpPr>
        <p:spPr>
          <a:xfrm>
            <a:off x="304800" y="762001"/>
            <a:ext cx="8534400" cy="646331"/>
          </a:xfrm>
          <a:prstGeom prst="rect">
            <a:avLst/>
          </a:prstGeom>
        </p:spPr>
        <p:txBody>
          <a:bodyPr>
            <a:spAutoFit/>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1.1 Periodicity Assumption</a:t>
            </a:r>
          </a:p>
        </p:txBody>
      </p:sp>
    </p:spTree>
    <p:extLst>
      <p:ext uri="{BB962C8B-B14F-4D97-AF65-F5344CB8AC3E}">
        <p14:creationId xmlns:p14="http://schemas.microsoft.com/office/powerpoint/2010/main" val="183599016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25">
            <a:extLst>
              <a:ext uri="{FF2B5EF4-FFF2-40B4-BE49-F238E27FC236}">
                <a16:creationId xmlns:a16="http://schemas.microsoft.com/office/drawing/2014/main" id="{A4C238FE-22F1-5040-8ED5-B53B4092BA23}"/>
              </a:ext>
            </a:extLst>
          </p:cNvPr>
          <p:cNvSpPr>
            <a:spLocks noGrp="1" noChangeArrowheads="1"/>
          </p:cNvSpPr>
          <p:nvPr>
            <p:ph type="ftr" sz="quarter" idx="10"/>
          </p:nvPr>
        </p:nvSpPr>
        <p:spPr>
          <a:ln/>
        </p:spPr>
        <p:txBody>
          <a:bodyPr/>
          <a:lstStyle>
            <a:lvl1pPr>
              <a:defRPr/>
            </a:lvl1pPr>
          </a:lstStyle>
          <a:p>
            <a:pPr>
              <a:defRPr/>
            </a:pPr>
            <a:r>
              <a:rPr lang="en-US"/>
              <a:t>Dr. Ashraf Ibrahim, MBA                   Knowledge Academy 2007</a:t>
            </a:r>
          </a:p>
        </p:txBody>
      </p:sp>
      <p:sp>
        <p:nvSpPr>
          <p:cNvPr id="3" name="Rectangle 26">
            <a:extLst>
              <a:ext uri="{FF2B5EF4-FFF2-40B4-BE49-F238E27FC236}">
                <a16:creationId xmlns:a16="http://schemas.microsoft.com/office/drawing/2014/main" id="{5A94C858-3E60-744B-CF98-9B976CF13AA0}"/>
              </a:ext>
            </a:extLst>
          </p:cNvPr>
          <p:cNvSpPr>
            <a:spLocks noGrp="1" noChangeArrowheads="1"/>
          </p:cNvSpPr>
          <p:nvPr>
            <p:ph type="sldNum" sz="quarter" idx="11"/>
          </p:nvPr>
        </p:nvSpPr>
        <p:spPr>
          <a:ln/>
        </p:spPr>
        <p:txBody>
          <a:bodyPr/>
          <a:lstStyle>
            <a:lvl1pPr>
              <a:defRPr/>
            </a:lvl1pPr>
          </a:lstStyle>
          <a:p>
            <a:fld id="{5FAD11DE-03E6-4225-9737-F3019897C87F}" type="slidenum">
              <a:rPr lang="ar-SA" altLang="en-US"/>
              <a:pPr/>
              <a:t>‹#›</a:t>
            </a:fld>
            <a:endParaRPr lang="en-US" altLang="en-US"/>
          </a:p>
        </p:txBody>
      </p:sp>
    </p:spTree>
    <p:extLst>
      <p:ext uri="{BB962C8B-B14F-4D97-AF65-F5344CB8AC3E}">
        <p14:creationId xmlns:p14="http://schemas.microsoft.com/office/powerpoint/2010/main" val="22812413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cept Check Question (1of 2)">
    <p:spTree>
      <p:nvGrpSpPr>
        <p:cNvPr id="1" name=""/>
        <p:cNvGrpSpPr/>
        <p:nvPr/>
      </p:nvGrpSpPr>
      <p:grpSpPr>
        <a:xfrm>
          <a:off x="0" y="0"/>
          <a:ext cx="0" cy="0"/>
          <a:chOff x="0" y="0"/>
          <a:chExt cx="0" cy="0"/>
        </a:xfrm>
      </p:grpSpPr>
      <p:sp>
        <p:nvSpPr>
          <p:cNvPr id="8" name="Question"/>
          <p:cNvSpPr>
            <a:spLocks noGrp="1"/>
          </p:cNvSpPr>
          <p:nvPr>
            <p:ph sz="quarter" idx="15" hasCustomPrompt="1"/>
          </p:nvPr>
        </p:nvSpPr>
        <p:spPr>
          <a:xfrm>
            <a:off x="304800" y="1752600"/>
            <a:ext cx="8534400" cy="4419600"/>
          </a:xfrm>
          <a:prstGeom prst="rect">
            <a:avLst/>
          </a:prstGeom>
        </p:spPr>
        <p:txBody>
          <a:bodyPr/>
          <a:lstStyle>
            <a:lvl1pPr marL="0" indent="0">
              <a:spcBef>
                <a:spcPts val="1000"/>
              </a:spcBef>
              <a:buNone/>
              <a:defRPr sz="30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vl2pPr marL="803275" indent="-450850">
              <a:spcBef>
                <a:spcPts val="1000"/>
              </a:spcBef>
              <a:buClr>
                <a:schemeClr val="accent2"/>
              </a:buClr>
              <a:buFont typeface="+mj-lt"/>
              <a:buAutoNum type="alphaLcPeriod"/>
              <a:tabLst/>
              <a:defRPr sz="28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2pPr>
          </a:lstStyle>
          <a:p>
            <a:pPr lvl="0"/>
            <a:r>
              <a:rPr lang="en-US" b="0" i="0" dirty="0">
                <a:latin typeface="Source Sans Pro" charset="0"/>
                <a:ea typeface="Source Sans Pro" charset="0"/>
                <a:cs typeface="Source Sans Pro" charset="0"/>
              </a:rPr>
              <a:t>Which one of these statements about the accrual basis of accounting is false?</a:t>
            </a:r>
          </a:p>
          <a:p>
            <a:pPr lvl="1"/>
            <a:r>
              <a:rPr lang="en-US" dirty="0"/>
              <a:t>Companies record events that change their financial statements in the period in which events occur, even if cash was not exchanged.</a:t>
            </a:r>
          </a:p>
          <a:p>
            <a:pPr lvl="1"/>
            <a:r>
              <a:rPr lang="en-US" dirty="0"/>
              <a:t>Companies recognize revenue in the period in which the performance obligation is satisfied.</a:t>
            </a:r>
          </a:p>
          <a:p>
            <a:pPr lvl="1"/>
            <a:r>
              <a:rPr lang="en-US" dirty="0"/>
              <a:t>This basis is accord with generally accepted accounting principles.</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14" name="Title 13"/>
          <p:cNvSpPr>
            <a:spLocks noGrp="1"/>
          </p:cNvSpPr>
          <p:nvPr>
            <p:ph type="title" hasCustomPrompt="1"/>
          </p:nvPr>
        </p:nvSpPr>
        <p:spPr>
          <a:xfrm>
            <a:off x="304800" y="762001"/>
            <a:ext cx="8534400" cy="646331"/>
          </a:xfrm>
          <a:prstGeom prst="rect">
            <a:avLst/>
          </a:prstGeom>
        </p:spPr>
        <p:txBody>
          <a:bodyPr>
            <a:spAutoFit/>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1.1 Periodicity Assumption</a:t>
            </a:r>
          </a:p>
        </p:txBody>
      </p:sp>
    </p:spTree>
    <p:extLst>
      <p:ext uri="{BB962C8B-B14F-4D97-AF65-F5344CB8AC3E}">
        <p14:creationId xmlns:p14="http://schemas.microsoft.com/office/powerpoint/2010/main" val="81243813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cept Check Question (2of 2)">
    <p:spTree>
      <p:nvGrpSpPr>
        <p:cNvPr id="1" name=""/>
        <p:cNvGrpSpPr/>
        <p:nvPr/>
      </p:nvGrpSpPr>
      <p:grpSpPr>
        <a:xfrm>
          <a:off x="0" y="0"/>
          <a:ext cx="0" cy="0"/>
          <a:chOff x="0" y="0"/>
          <a:chExt cx="0" cy="0"/>
        </a:xfrm>
      </p:grpSpPr>
      <p:sp>
        <p:nvSpPr>
          <p:cNvPr id="12" name="Question"/>
          <p:cNvSpPr>
            <a:spLocks noGrp="1"/>
          </p:cNvSpPr>
          <p:nvPr>
            <p:ph sz="quarter" idx="15" hasCustomPrompt="1"/>
          </p:nvPr>
        </p:nvSpPr>
        <p:spPr>
          <a:xfrm>
            <a:off x="304800" y="1752600"/>
            <a:ext cx="8534400" cy="4419600"/>
          </a:xfrm>
          <a:prstGeom prst="rect">
            <a:avLst/>
          </a:prstGeom>
        </p:spPr>
        <p:txBody>
          <a:bodyPr/>
          <a:lstStyle>
            <a:lvl1pPr marL="12700" indent="0">
              <a:spcBef>
                <a:spcPts val="1000"/>
              </a:spcBef>
              <a:buNone/>
              <a:tabLst/>
              <a:defRPr sz="30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vl2pPr marL="803275" indent="-450850">
              <a:spcBef>
                <a:spcPts val="1000"/>
              </a:spcBef>
              <a:buFont typeface="+mj-lt"/>
              <a:buNone/>
              <a:tabLst/>
              <a:defRPr sz="28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2pPr>
            <a:lvl3pPr marL="803275" indent="-790575">
              <a:buNone/>
              <a:tabLst/>
              <a:defRPr sz="2800" b="0" i="0">
                <a:latin typeface="Calibri" panose="020F0502020204030204" pitchFamily="34" charset="0"/>
                <a:ea typeface="Calibri" panose="020F0502020204030204" pitchFamily="34" charset="0"/>
                <a:cs typeface="Calibri" panose="020F0502020204030204" pitchFamily="34" charset="0"/>
              </a:defRPr>
            </a:lvl3pPr>
          </a:lstStyle>
          <a:p>
            <a:pPr lvl="0"/>
            <a:r>
              <a:rPr lang="en-US" b="0" i="0" dirty="0">
                <a:latin typeface="Source Sans Pro" charset="0"/>
                <a:ea typeface="Source Sans Pro" charset="0"/>
                <a:cs typeface="Source Sans Pro" charset="0"/>
              </a:rPr>
              <a:t>Which one of these statements about the accrual basis of accounting is false?</a:t>
            </a:r>
          </a:p>
          <a:p>
            <a:pPr lvl="1"/>
            <a:r>
              <a:rPr lang="en-US" dirty="0"/>
              <a:t>a.	Companies record events that change their financial statements in the period in which events occur, even if cash was not exchanged.</a:t>
            </a:r>
          </a:p>
          <a:p>
            <a:pPr lvl="2"/>
            <a:r>
              <a:rPr lang="en-US" dirty="0"/>
              <a:t>✔️b.	Companies recognize revenue in the period in which the performance obligation is satisfied.</a:t>
            </a:r>
          </a:p>
          <a:p>
            <a:pPr lvl="1"/>
            <a:r>
              <a:rPr lang="en-US" dirty="0"/>
              <a:t>c.	This basis is accord with generally accepted accounting principles.</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18" name="Title"/>
          <p:cNvSpPr>
            <a:spLocks noGrp="1"/>
          </p:cNvSpPr>
          <p:nvPr>
            <p:ph sz="quarter" idx="16"/>
          </p:nvPr>
        </p:nvSpPr>
        <p:spPr>
          <a:xfrm>
            <a:off x="304800" y="762000"/>
            <a:ext cx="8534400" cy="990600"/>
          </a:xfrm>
          <a:prstGeom prst="rect">
            <a:avLst/>
          </a:prstGeom>
        </p:spPr>
        <p:txBody>
          <a:bodyPr/>
          <a:lstStyle>
            <a:lvl1pPr marL="0" indent="0">
              <a:buNone/>
              <a:defRPr sz="4000" b="0" i="0" baseline="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Tree>
    <p:extLst>
      <p:ext uri="{BB962C8B-B14F-4D97-AF65-F5344CB8AC3E}">
        <p14:creationId xmlns:p14="http://schemas.microsoft.com/office/powerpoint/2010/main" val="8523935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Chapter Outline: Version G">
    <p:spTree>
      <p:nvGrpSpPr>
        <p:cNvPr id="1" name=""/>
        <p:cNvGrpSpPr/>
        <p:nvPr/>
      </p:nvGrpSpPr>
      <p:grpSpPr>
        <a:xfrm>
          <a:off x="0" y="0"/>
          <a:ext cx="0" cy="0"/>
          <a:chOff x="0" y="0"/>
          <a:chExt cx="0" cy="0"/>
        </a:xfrm>
      </p:grpSpPr>
      <p:sp>
        <p:nvSpPr>
          <p:cNvPr id="7" name="COB"/>
          <p:cNvSpPr>
            <a:spLocks noGrp="1"/>
          </p:cNvSpPr>
          <p:nvPr>
            <p:ph sz="quarter" idx="14" hasCustomPrompt="1"/>
          </p:nvPr>
        </p:nvSpPr>
        <p:spPr>
          <a:xfrm>
            <a:off x="304800" y="1752600"/>
            <a:ext cx="8534400" cy="4495800"/>
          </a:xfrm>
          <a:prstGeom prst="rect">
            <a:avLst/>
          </a:prstGeom>
        </p:spPr>
        <p:txBody>
          <a:bodyPr/>
          <a:lstStyle>
            <a:lvl1pPr marL="0" indent="0">
              <a:buFont typeface="+mj-lt"/>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vl2pPr marL="520700" indent="-508000">
              <a:spcBef>
                <a:spcPts val="2000"/>
              </a:spcBef>
              <a:buNone/>
              <a:tabLst/>
              <a:defRPr sz="2800" b="0" i="0" baseline="0">
                <a:solidFill>
                  <a:schemeClr val="accent2"/>
                </a:solidFill>
                <a:latin typeface="Calibri" panose="020F0502020204030204" pitchFamily="34" charset="0"/>
                <a:ea typeface="Calibri" panose="020F0502020204030204" pitchFamily="34" charset="0"/>
                <a:cs typeface="Calibri" panose="020F0502020204030204" pitchFamily="34" charset="0"/>
              </a:defRPr>
            </a:lvl2pPr>
            <a:lvl3pPr marL="635000" marR="0" indent="-395288" algn="l" defTabSz="914400" rtl="0" eaLnBrk="1" fontAlgn="auto" latinLnBrk="0" hangingPunct="1">
              <a:lnSpc>
                <a:spcPct val="90000"/>
              </a:lnSpc>
              <a:spcBef>
                <a:spcPts val="1000"/>
              </a:spcBef>
              <a:spcAft>
                <a:spcPts val="0"/>
              </a:spcAft>
              <a:buClr>
                <a:schemeClr val="accent2"/>
              </a:buClr>
              <a:buSzTx/>
              <a:buFont typeface="+mj-lt"/>
              <a:buAutoNum type="arabicPeriod"/>
              <a:tabLst/>
              <a:defRPr sz="2800" b="0" i="0">
                <a:solidFill>
                  <a:schemeClr val="tx1"/>
                </a:solidFill>
                <a:latin typeface="Calibri" panose="020F0502020204030204" pitchFamily="34" charset="0"/>
                <a:ea typeface="Calibri" panose="020F0502020204030204" pitchFamily="34" charset="0"/>
                <a:cs typeface="Calibri" panose="020F0502020204030204" pitchFamily="34" charset="0"/>
              </a:defRPr>
            </a:lvl3pPr>
          </a:lstStyle>
          <a:p>
            <a:pPr lvl="0"/>
            <a:r>
              <a:rPr lang="en-US" dirty="0"/>
              <a:t>This Is a Sample Outline with No Numbers</a:t>
            </a:r>
          </a:p>
          <a:p>
            <a:pPr lvl="1"/>
            <a:r>
              <a:rPr lang="en-US" b="0" i="0" dirty="0">
                <a:latin typeface="Source Sans Pro" charset="0"/>
                <a:ea typeface="Source Sans Pro" charset="0"/>
                <a:cs typeface="Source Sans Pro" charset="0"/>
              </a:rPr>
              <a:t>Learning Objectives</a:t>
            </a:r>
          </a:p>
          <a:p>
            <a:pPr lvl="2"/>
            <a:r>
              <a:rPr lang="en-US" dirty="0"/>
              <a:t>Describe what racial &amp; ethnic group make up Latin America.</a:t>
            </a:r>
          </a:p>
          <a:p>
            <a:pPr lvl="2"/>
            <a:r>
              <a:rPr lang="en-US" dirty="0"/>
              <a:t>Explain Latin American agricultural systems.</a:t>
            </a:r>
          </a:p>
          <a:p>
            <a:pPr lvl="2"/>
            <a:r>
              <a:rPr lang="en-US" dirty="0"/>
              <a:t>Critically evaluate models of biodiversity conservation in the Latin American context.</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6" name="Title 1"/>
          <p:cNvSpPr>
            <a:spLocks noGrp="1"/>
          </p:cNvSpPr>
          <p:nvPr>
            <p:ph type="title"/>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endParaRPr lang="en-US" dirty="0"/>
          </a:p>
        </p:txBody>
      </p:sp>
    </p:spTree>
    <p:extLst>
      <p:ext uri="{BB962C8B-B14F-4D97-AF65-F5344CB8AC3E}">
        <p14:creationId xmlns:p14="http://schemas.microsoft.com/office/powerpoint/2010/main" val="122715351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Key Term: Version A">
    <p:spTree>
      <p:nvGrpSpPr>
        <p:cNvPr id="1" name=""/>
        <p:cNvGrpSpPr/>
        <p:nvPr/>
      </p:nvGrpSpPr>
      <p:grpSpPr>
        <a:xfrm>
          <a:off x="0" y="0"/>
          <a:ext cx="0" cy="0"/>
          <a:chOff x="0" y="0"/>
          <a:chExt cx="0" cy="0"/>
        </a:xfrm>
      </p:grpSpPr>
      <p:sp>
        <p:nvSpPr>
          <p:cNvPr id="16" name="Title"/>
          <p:cNvSpPr>
            <a:spLocks noGrp="1"/>
          </p:cNvSpPr>
          <p:nvPr>
            <p:ph sz="quarter" idx="17" hasCustomPrompt="1"/>
          </p:nvPr>
        </p:nvSpPr>
        <p:spPr>
          <a:xfrm>
            <a:off x="304800" y="762000"/>
            <a:ext cx="8534400" cy="990600"/>
          </a:xfrm>
          <a:prstGeom prst="rect">
            <a:avLst/>
          </a:prstGeom>
        </p:spPr>
        <p:txBody>
          <a:bodyPr/>
          <a:lstStyle>
            <a:lvl1pPr marL="0" indent="0">
              <a:buNone/>
              <a:defRPr sz="4000" b="0" i="0" baseline="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Language</a:t>
            </a:r>
          </a:p>
        </p:txBody>
      </p:sp>
      <p:sp>
        <p:nvSpPr>
          <p:cNvPr id="7" name="Definition of Key Term"/>
          <p:cNvSpPr>
            <a:spLocks noGrp="1"/>
          </p:cNvSpPr>
          <p:nvPr>
            <p:ph sz="quarter" idx="15" hasCustomPrompt="1"/>
          </p:nvPr>
        </p:nvSpPr>
        <p:spPr>
          <a:xfrm>
            <a:off x="304800" y="1752600"/>
            <a:ext cx="8534400" cy="4114800"/>
          </a:xfrm>
          <a:prstGeom prst="rect">
            <a:avLst/>
          </a:prstGeom>
        </p:spPr>
        <p:txBody>
          <a:bodyPr/>
          <a:lstStyle>
            <a:lvl1pPr marL="292608" indent="-292608">
              <a:spcBef>
                <a:spcPts val="1000"/>
              </a:spcBef>
              <a:buFont typeface="Arial" charset="0"/>
              <a:buChar char="•"/>
              <a:defRPr sz="30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dirty="0"/>
              <a:t>Form of communication using sounds and symbols combined according to specified rules</a:t>
            </a:r>
          </a:p>
        </p:txBody>
      </p:sp>
      <p:sp>
        <p:nvSpPr>
          <p:cNvPr id="9" name="Media LInk"/>
          <p:cNvSpPr>
            <a:spLocks noGrp="1"/>
          </p:cNvSpPr>
          <p:nvPr>
            <p:ph sz="quarter" idx="16" hasCustomPrompt="1"/>
          </p:nvPr>
        </p:nvSpPr>
        <p:spPr>
          <a:xfrm>
            <a:off x="304800" y="5867400"/>
            <a:ext cx="8534400" cy="609600"/>
          </a:xfrm>
          <a:prstGeom prst="rect">
            <a:avLst/>
          </a:prstGeom>
        </p:spPr>
        <p:txBody>
          <a:bodyPr/>
          <a:lstStyle>
            <a:lvl1pPr marL="0" indent="0" algn="r">
              <a:buNone/>
              <a:defRPr sz="2200" b="0" i="0" baseline="0">
                <a:latin typeface="Calibri" panose="020F0502020204030204" pitchFamily="34" charset="0"/>
                <a:ea typeface="Calibri" panose="020F0502020204030204" pitchFamily="34" charset="0"/>
                <a:cs typeface="Calibri" panose="020F0502020204030204" pitchFamily="34" charset="0"/>
              </a:defRPr>
            </a:lvl1pPr>
            <a:lvl2pPr algn="r">
              <a:defRPr/>
            </a:lvl2pPr>
            <a:lvl3pPr algn="r">
              <a:defRPr/>
            </a:lvl3pPr>
            <a:lvl4pPr algn="r">
              <a:defRPr/>
            </a:lvl4pPr>
            <a:lvl5pPr algn="r">
              <a:defRPr/>
            </a:lvl5pPr>
          </a:lstStyle>
          <a:p>
            <a:pPr lvl="0"/>
            <a:r>
              <a:rPr lang="en-US" dirty="0"/>
              <a:t>Media link placeholder</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Tree>
    <p:extLst>
      <p:ext uri="{BB962C8B-B14F-4D97-AF65-F5344CB8AC3E}">
        <p14:creationId xmlns:p14="http://schemas.microsoft.com/office/powerpoint/2010/main" val="70060934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Key Term: Version B">
    <p:spTree>
      <p:nvGrpSpPr>
        <p:cNvPr id="1" name=""/>
        <p:cNvGrpSpPr/>
        <p:nvPr/>
      </p:nvGrpSpPr>
      <p:grpSpPr>
        <a:xfrm>
          <a:off x="0" y="0"/>
          <a:ext cx="0" cy="0"/>
          <a:chOff x="0" y="0"/>
          <a:chExt cx="0" cy="0"/>
        </a:xfrm>
      </p:grpSpPr>
      <p:sp>
        <p:nvSpPr>
          <p:cNvPr id="12" name="Title"/>
          <p:cNvSpPr>
            <a:spLocks noGrp="1"/>
          </p:cNvSpPr>
          <p:nvPr>
            <p:ph sz="quarter" idx="16" hasCustomPrompt="1"/>
          </p:nvPr>
        </p:nvSpPr>
        <p:spPr>
          <a:xfrm>
            <a:off x="304800" y="838201"/>
            <a:ext cx="8534400" cy="1066800"/>
          </a:xfrm>
          <a:prstGeom prst="rect">
            <a:avLst/>
          </a:prstGeom>
        </p:spPr>
        <p:txBody>
          <a:bodyPr/>
          <a:lstStyle>
            <a:lvl1pPr marL="0" indent="0">
              <a:buNone/>
              <a:defRPr sz="4000" b="0" i="0" baseline="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Anatomy and Physiology Defined</a:t>
            </a:r>
          </a:p>
        </p:txBody>
      </p:sp>
      <p:sp>
        <p:nvSpPr>
          <p:cNvPr id="7" name="Definition of Key Term"/>
          <p:cNvSpPr>
            <a:spLocks noGrp="1"/>
          </p:cNvSpPr>
          <p:nvPr>
            <p:ph sz="quarter" idx="15" hasCustomPrompt="1"/>
          </p:nvPr>
        </p:nvSpPr>
        <p:spPr>
          <a:xfrm>
            <a:off x="304800" y="1905000"/>
            <a:ext cx="8534400" cy="3962400"/>
          </a:xfrm>
          <a:prstGeom prst="rect">
            <a:avLst/>
          </a:prstGeom>
        </p:spPr>
        <p:txBody>
          <a:bodyPr/>
          <a:lstStyle>
            <a:lvl1pPr marL="292608" indent="-292608">
              <a:spcBef>
                <a:spcPts val="1000"/>
              </a:spcBef>
              <a:buClr>
                <a:schemeClr val="accent2"/>
              </a:buClr>
              <a:buFont typeface="Arial" charset="0"/>
              <a:buChar char="•"/>
              <a:defRPr sz="30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dirty="0"/>
              <a:t>Anatomy is the science of structure and the relationships among structures.</a:t>
            </a:r>
          </a:p>
          <a:p>
            <a:pPr lvl="0"/>
            <a:r>
              <a:rPr lang="en-US" dirty="0"/>
              <a:t>Physiology is the science of body functions, that is, how the body parts work.</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Tree>
    <p:extLst>
      <p:ext uri="{BB962C8B-B14F-4D97-AF65-F5344CB8AC3E}">
        <p14:creationId xmlns:p14="http://schemas.microsoft.com/office/powerpoint/2010/main" val="66227112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ection for Figure">
    <p:spTree>
      <p:nvGrpSpPr>
        <p:cNvPr id="1" name=""/>
        <p:cNvGrpSpPr/>
        <p:nvPr/>
      </p:nvGrpSpPr>
      <p:grpSpPr>
        <a:xfrm>
          <a:off x="0" y="0"/>
          <a:ext cx="0" cy="0"/>
          <a:chOff x="0" y="0"/>
          <a:chExt cx="0" cy="0"/>
        </a:xfrm>
      </p:grpSpPr>
      <p:sp>
        <p:nvSpPr>
          <p:cNvPr id="7" name="Content"/>
          <p:cNvSpPr>
            <a:spLocks noGrp="1"/>
          </p:cNvSpPr>
          <p:nvPr>
            <p:ph sz="quarter" idx="15" hasCustomPrompt="1"/>
          </p:nvPr>
        </p:nvSpPr>
        <p:spPr>
          <a:xfrm>
            <a:off x="304800" y="5029200"/>
            <a:ext cx="8534400" cy="1143000"/>
          </a:xfrm>
          <a:prstGeom prst="rect">
            <a:avLst/>
          </a:prstGeom>
        </p:spPr>
        <p:txBody>
          <a:bodyPr/>
          <a:lstStyle>
            <a:lvl1pPr marL="0" indent="0">
              <a:spcBef>
                <a:spcPts val="1000"/>
              </a:spcBef>
              <a:buFont typeface="Arial" charset="0"/>
              <a:buNone/>
              <a:defRPr sz="20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sz="2000" dirty="0"/>
              <a:t>Figure 4.5 Figure title placeholder</a:t>
            </a:r>
          </a:p>
          <a:p>
            <a:pPr lvl="0"/>
            <a:endParaRPr lang="en-US" dirty="0"/>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11" name="Content Placeholder 10"/>
          <p:cNvSpPr>
            <a:spLocks noGrp="1"/>
          </p:cNvSpPr>
          <p:nvPr>
            <p:ph sz="quarter" idx="16"/>
          </p:nvPr>
        </p:nvSpPr>
        <p:spPr>
          <a:xfrm>
            <a:off x="304800" y="1752600"/>
            <a:ext cx="8534400" cy="3276600"/>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8" name="Title "/>
          <p:cNvSpPr>
            <a:spLocks noGrp="1"/>
          </p:cNvSpPr>
          <p:nvPr>
            <p:ph type="title" hasCustomPrompt="1"/>
          </p:nvPr>
        </p:nvSpPr>
        <p:spPr>
          <a:xfrm>
            <a:off x="304800" y="762001"/>
            <a:ext cx="8534400" cy="99060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Section or Topic Heading</a:t>
            </a:r>
          </a:p>
        </p:txBody>
      </p:sp>
    </p:spTree>
    <p:extLst>
      <p:ext uri="{BB962C8B-B14F-4D97-AF65-F5344CB8AC3E}">
        <p14:creationId xmlns:p14="http://schemas.microsoft.com/office/powerpoint/2010/main" val="97710304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99060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Section or Topic Heading</a:t>
            </a:r>
          </a:p>
        </p:txBody>
      </p:sp>
      <p:sp>
        <p:nvSpPr>
          <p:cNvPr id="6" name="Content Placeholder"/>
          <p:cNvSpPr>
            <a:spLocks noGrp="1"/>
          </p:cNvSpPr>
          <p:nvPr>
            <p:ph sz="quarter" idx="16"/>
          </p:nvPr>
        </p:nvSpPr>
        <p:spPr>
          <a:xfrm>
            <a:off x="304800" y="1752600"/>
            <a:ext cx="8534400" cy="4603750"/>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3" name="Slide Number Placeholder"/>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Tree>
    <p:extLst>
      <p:ext uri="{BB962C8B-B14F-4D97-AF65-F5344CB8AC3E}">
        <p14:creationId xmlns:p14="http://schemas.microsoft.com/office/powerpoint/2010/main" val="25397916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5" name="Title "/>
          <p:cNvSpPr>
            <a:spLocks noGrp="1"/>
          </p:cNvSpPr>
          <p:nvPr>
            <p:ph type="title" hasCustomPrompt="1"/>
          </p:nvPr>
        </p:nvSpPr>
        <p:spPr>
          <a:xfrm>
            <a:off x="304800" y="762001"/>
            <a:ext cx="8534400" cy="99060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Section or Topic Heading</a:t>
            </a:r>
          </a:p>
        </p:txBody>
      </p:sp>
      <p:sp>
        <p:nvSpPr>
          <p:cNvPr id="6" name="Content Placeholder 1"/>
          <p:cNvSpPr>
            <a:spLocks noGrp="1"/>
          </p:cNvSpPr>
          <p:nvPr>
            <p:ph sz="quarter" idx="16"/>
          </p:nvPr>
        </p:nvSpPr>
        <p:spPr>
          <a:xfrm>
            <a:off x="304800" y="1752600"/>
            <a:ext cx="4114800" cy="4603750"/>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7" name="Content Placeholder 2"/>
          <p:cNvSpPr>
            <a:spLocks noGrp="1"/>
          </p:cNvSpPr>
          <p:nvPr>
            <p:ph sz="quarter" idx="17"/>
          </p:nvPr>
        </p:nvSpPr>
        <p:spPr>
          <a:xfrm>
            <a:off x="4724400" y="1752600"/>
            <a:ext cx="4114800" cy="4603750"/>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3" name="Slide Number Placeholder "/>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
          <p:cNvSpPr>
            <a:spLocks noGrp="1"/>
          </p:cNvSpPr>
          <p:nvPr>
            <p:ph type="ftr" sz="quarter" idx="11"/>
          </p:nvPr>
        </p:nvSpPr>
        <p:spPr/>
        <p:txBody>
          <a:bodyPr/>
          <a:lstStyle/>
          <a:p>
            <a:r>
              <a:rPr lang="en-US" dirty="0"/>
              <a:t>Copyright ©2018 John Wiley &amp; Son, Inc. </a:t>
            </a:r>
          </a:p>
        </p:txBody>
      </p:sp>
    </p:spTree>
    <p:extLst>
      <p:ext uri="{BB962C8B-B14F-4D97-AF65-F5344CB8AC3E}">
        <p14:creationId xmlns:p14="http://schemas.microsoft.com/office/powerpoint/2010/main" val="126476041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5" name="Title "/>
          <p:cNvSpPr>
            <a:spLocks noGrp="1"/>
          </p:cNvSpPr>
          <p:nvPr>
            <p:ph type="title" hasCustomPrompt="1"/>
          </p:nvPr>
        </p:nvSpPr>
        <p:spPr>
          <a:xfrm>
            <a:off x="304800" y="762001"/>
            <a:ext cx="8534400" cy="99060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Section or Topic Heading</a:t>
            </a:r>
          </a:p>
        </p:txBody>
      </p:sp>
      <p:sp>
        <p:nvSpPr>
          <p:cNvPr id="6" name="Content Placeholder 1"/>
          <p:cNvSpPr>
            <a:spLocks noGrp="1"/>
          </p:cNvSpPr>
          <p:nvPr>
            <p:ph sz="quarter" idx="16"/>
          </p:nvPr>
        </p:nvSpPr>
        <p:spPr>
          <a:xfrm>
            <a:off x="304800" y="1752600"/>
            <a:ext cx="4114800" cy="2819400"/>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7" name="Content Placeholder 2"/>
          <p:cNvSpPr>
            <a:spLocks noGrp="1"/>
          </p:cNvSpPr>
          <p:nvPr>
            <p:ph sz="quarter" idx="17"/>
          </p:nvPr>
        </p:nvSpPr>
        <p:spPr>
          <a:xfrm>
            <a:off x="4724400" y="1752600"/>
            <a:ext cx="4114800" cy="2819400"/>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9" name="Content Placeholder 8"/>
          <p:cNvSpPr>
            <a:spLocks noGrp="1"/>
          </p:cNvSpPr>
          <p:nvPr>
            <p:ph sz="quarter" idx="18"/>
          </p:nvPr>
        </p:nvSpPr>
        <p:spPr>
          <a:xfrm>
            <a:off x="2286000" y="4724400"/>
            <a:ext cx="4572000" cy="1489075"/>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Tree>
    <p:extLst>
      <p:ext uri="{BB962C8B-B14F-4D97-AF65-F5344CB8AC3E}">
        <p14:creationId xmlns:p14="http://schemas.microsoft.com/office/powerpoint/2010/main" val="61329841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Image Slide: Version A">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820738"/>
            <a:ext cx="8534400" cy="4452937"/>
          </a:xfrm>
          <a:prstGeom prst="rect">
            <a:avLst/>
          </a:prstGeom>
        </p:spPr>
        <p:txBody>
          <a:bodyPr/>
          <a:lstStyle>
            <a:lvl1pPr marL="0" indent="0">
              <a:buNone/>
              <a:defRPr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2" name="Title 1"/>
          <p:cNvSpPr>
            <a:spLocks noGrp="1"/>
          </p:cNvSpPr>
          <p:nvPr>
            <p:ph type="title" hasCustomPrompt="1"/>
          </p:nvPr>
        </p:nvSpPr>
        <p:spPr>
          <a:xfrm>
            <a:off x="304800" y="5350050"/>
            <a:ext cx="8534400" cy="309975"/>
          </a:xfrm>
          <a:prstGeom prst="rect">
            <a:avLst/>
          </a:prstGeom>
        </p:spPr>
        <p:txBody>
          <a:bodyPr/>
          <a:lstStyle>
            <a:lvl1pPr>
              <a:defRPr sz="2000" b="0">
                <a:latin typeface="Calibri" panose="020F0502020204030204" pitchFamily="34" charset="0"/>
                <a:cs typeface="Calibri" panose="020F0502020204030204" pitchFamily="34" charset="0"/>
              </a:defRPr>
            </a:lvl1pPr>
          </a:lstStyle>
          <a:p>
            <a:pPr lvl="0"/>
            <a:r>
              <a:rPr lang="en-US" sz="2000" dirty="0"/>
              <a:t>Figure Title</a:t>
            </a:r>
          </a:p>
        </p:txBody>
      </p:sp>
      <p:sp>
        <p:nvSpPr>
          <p:cNvPr id="8" name="Content Placeholder 7"/>
          <p:cNvSpPr>
            <a:spLocks noGrp="1"/>
          </p:cNvSpPr>
          <p:nvPr>
            <p:ph sz="quarter" idx="13" hasCustomPrompt="1"/>
          </p:nvPr>
        </p:nvSpPr>
        <p:spPr>
          <a:xfrm>
            <a:off x="304800" y="5780675"/>
            <a:ext cx="8534400" cy="467725"/>
          </a:xfrm>
          <a:prstGeom prst="rect">
            <a:avLst/>
          </a:prstGeom>
        </p:spPr>
        <p:txBody>
          <a:bodyPr/>
          <a:lstStyle>
            <a:lvl1pPr marL="0" indent="0">
              <a:buNone/>
              <a:defRPr sz="2000" b="0" i="0">
                <a:latin typeface="Calibri" panose="020F0502020204030204" pitchFamily="34" charset="0"/>
                <a:ea typeface="Calibri" panose="020F0502020204030204" pitchFamily="34" charset="0"/>
                <a:cs typeface="Calibri" panose="020F0502020204030204" pitchFamily="34" charset="0"/>
              </a:defRPr>
            </a:lvl1pPr>
          </a:lstStyle>
          <a:p>
            <a:pPr lvl="0"/>
            <a:r>
              <a:rPr lang="en-US" sz="2000" dirty="0"/>
              <a:t>Figure 4.5 Figure title placeholder</a:t>
            </a:r>
          </a:p>
        </p:txBody>
      </p:sp>
      <p:sp>
        <p:nvSpPr>
          <p:cNvPr id="6" name="Slide Number Placeholder 5"/>
          <p:cNvSpPr>
            <a:spLocks noGrp="1"/>
          </p:cNvSpPr>
          <p:nvPr>
            <p:ph type="sldNum" sz="quarter" idx="12"/>
          </p:nvPr>
        </p:nvSpPr>
        <p:spPr>
          <a:xfrm>
            <a:off x="6457950" y="6356350"/>
            <a:ext cx="2381250" cy="365125"/>
          </a:xfrm>
        </p:spPr>
        <p:txBody>
          <a:bodyPr/>
          <a:lstStyle/>
          <a:p>
            <a:fld id="{42181430-7FCB-BA4C-90CE-EB7ACCC9EC50}" type="slidenum">
              <a:rPr lang="en-US" smtClean="0"/>
              <a:t>‹#›</a:t>
            </a:fld>
            <a:endParaRPr lang="en-US" dirty="0"/>
          </a:p>
        </p:txBody>
      </p:sp>
      <p:sp>
        <p:nvSpPr>
          <p:cNvPr id="5" name="Footer Placeholder 4"/>
          <p:cNvSpPr>
            <a:spLocks noGrp="1"/>
          </p:cNvSpPr>
          <p:nvPr>
            <p:ph type="ftr" sz="quarter" idx="11"/>
          </p:nvPr>
        </p:nvSpPr>
        <p:spPr/>
        <p:txBody>
          <a:bodyPr/>
          <a:lstStyle/>
          <a:p>
            <a:r>
              <a:rPr lang="en-US" dirty="0"/>
              <a:t>Copyright ©2018 John Wiley &amp; Son, Inc. </a:t>
            </a:r>
          </a:p>
        </p:txBody>
      </p:sp>
    </p:spTree>
    <p:extLst>
      <p:ext uri="{BB962C8B-B14F-4D97-AF65-F5344CB8AC3E}">
        <p14:creationId xmlns:p14="http://schemas.microsoft.com/office/powerpoint/2010/main" val="126673764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Image Slide: Version B">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820738"/>
            <a:ext cx="8534400" cy="4970462"/>
          </a:xfrm>
          <a:prstGeom prst="rect">
            <a:avLst/>
          </a:prstGeom>
        </p:spPr>
        <p:txBody>
          <a:bodyPr/>
          <a:lstStyle>
            <a:lvl1pPr marL="0" indent="0">
              <a:buNone/>
              <a:defRPr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4" name="Title 3"/>
          <p:cNvSpPr>
            <a:spLocks noGrp="1"/>
          </p:cNvSpPr>
          <p:nvPr>
            <p:ph type="title" hasCustomPrompt="1"/>
          </p:nvPr>
        </p:nvSpPr>
        <p:spPr>
          <a:xfrm>
            <a:off x="304800" y="5920581"/>
            <a:ext cx="8534400" cy="435770"/>
          </a:xfrm>
          <a:prstGeom prst="rect">
            <a:avLst/>
          </a:prstGeom>
        </p:spPr>
        <p:txBody>
          <a:bodyPr/>
          <a:lstStyle>
            <a:lvl1pPr algn="ctr">
              <a:defRPr>
                <a:latin typeface="Calibri" panose="020F0502020204030204" pitchFamily="34" charset="0"/>
                <a:cs typeface="Calibri" panose="020F0502020204030204" pitchFamily="34" charset="0"/>
              </a:defRPr>
            </a:lvl1pPr>
          </a:lstStyle>
          <a:p>
            <a:r>
              <a:rPr lang="en-US" dirty="0"/>
              <a:t>Image Title</a:t>
            </a:r>
          </a:p>
        </p:txBody>
      </p:sp>
      <p:sp>
        <p:nvSpPr>
          <p:cNvPr id="6" name="Slide Number Placeholder 5"/>
          <p:cNvSpPr>
            <a:spLocks noGrp="1"/>
          </p:cNvSpPr>
          <p:nvPr>
            <p:ph type="sldNum" sz="quarter" idx="12"/>
          </p:nvPr>
        </p:nvSpPr>
        <p:spPr>
          <a:xfrm>
            <a:off x="6457950" y="6356350"/>
            <a:ext cx="2381250" cy="365125"/>
          </a:xfrm>
        </p:spPr>
        <p:txBody>
          <a:bodyPr/>
          <a:lstStyle/>
          <a:p>
            <a:fld id="{42181430-7FCB-BA4C-90CE-EB7ACCC9EC50}" type="slidenum">
              <a:rPr lang="en-US" smtClean="0"/>
              <a:t>‹#›</a:t>
            </a:fld>
            <a:endParaRPr lang="en-US" dirty="0"/>
          </a:p>
        </p:txBody>
      </p:sp>
      <p:sp>
        <p:nvSpPr>
          <p:cNvPr id="5" name="Footer Placeholder 4"/>
          <p:cNvSpPr>
            <a:spLocks noGrp="1"/>
          </p:cNvSpPr>
          <p:nvPr>
            <p:ph type="ftr" sz="quarter" idx="11"/>
          </p:nvPr>
        </p:nvSpPr>
        <p:spPr/>
        <p:txBody>
          <a:bodyPr/>
          <a:lstStyle/>
          <a:p>
            <a:r>
              <a:rPr lang="en-US" dirty="0"/>
              <a:t>Copyright ©2018 John Wiley &amp; Son, Inc. </a:t>
            </a: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Rectangle 17">
            <a:extLst>
              <a:ext uri="{FF2B5EF4-FFF2-40B4-BE49-F238E27FC236}">
                <a16:creationId xmlns:a16="http://schemas.microsoft.com/office/drawing/2014/main" id="{9B85B9E1-CA5C-56AC-4CDE-259E57CA41CF}"/>
              </a:ext>
            </a:extLst>
          </p:cNvPr>
          <p:cNvSpPr>
            <a:spLocks noChangeArrowheads="1"/>
          </p:cNvSpPr>
          <p:nvPr/>
        </p:nvSpPr>
        <p:spPr bwMode="auto">
          <a:xfrm>
            <a:off x="574675" y="304800"/>
            <a:ext cx="8001000" cy="1216025"/>
          </a:xfrm>
          <a:prstGeom prst="rect">
            <a:avLst/>
          </a:prstGeom>
          <a:noFill/>
          <a:ln w="9525">
            <a:noFill/>
            <a:miter lim="800000"/>
            <a:headEnd/>
            <a:tailEnd/>
          </a:ln>
          <a:effectLst/>
        </p:spPr>
        <p:txBody>
          <a:bodyPr anchor="b"/>
          <a:lstStyle/>
          <a:p>
            <a:pPr algn="l" rtl="0">
              <a:defRPr/>
            </a:pPr>
            <a:endParaRPr lang="en-US" sz="4000">
              <a:solidFill>
                <a:srgbClr val="003399"/>
              </a:solidFill>
              <a:latin typeface="Times New Roman" pitchFamily="18" charset="0"/>
              <a:cs typeface="Times New Roman" pitchFamily="18" charset="0"/>
            </a:endParaRPr>
          </a:p>
        </p:txBody>
      </p:sp>
      <p:sp>
        <p:nvSpPr>
          <p:cNvPr id="3" name="Rectangle 18">
            <a:extLst>
              <a:ext uri="{FF2B5EF4-FFF2-40B4-BE49-F238E27FC236}">
                <a16:creationId xmlns:a16="http://schemas.microsoft.com/office/drawing/2014/main" id="{7ABE99FB-7A27-2B1F-9703-1EDD3CE70D13}"/>
              </a:ext>
            </a:extLst>
          </p:cNvPr>
          <p:cNvSpPr>
            <a:spLocks noChangeArrowheads="1"/>
          </p:cNvSpPr>
          <p:nvPr/>
        </p:nvSpPr>
        <p:spPr bwMode="auto">
          <a:xfrm>
            <a:off x="566738" y="1752600"/>
            <a:ext cx="8001000" cy="4267200"/>
          </a:xfrm>
          <a:prstGeom prst="rect">
            <a:avLst/>
          </a:prstGeom>
          <a:noFill/>
          <a:ln w="9525">
            <a:noFill/>
            <a:miter lim="800000"/>
            <a:headEnd/>
            <a:tailEnd/>
          </a:ln>
          <a:effectLst/>
        </p:spPr>
        <p:txBody>
          <a:bodyPr/>
          <a:lstStyle/>
          <a:p>
            <a:pPr algn="ctr" rtl="0">
              <a:spcBef>
                <a:spcPct val="20000"/>
              </a:spcBef>
              <a:buClr>
                <a:schemeClr val="folHlink"/>
              </a:buClr>
              <a:buSzPct val="60000"/>
              <a:buFont typeface="Wingdings" pitchFamily="2" charset="2"/>
              <a:buNone/>
              <a:defRPr/>
            </a:pPr>
            <a:endParaRPr lang="en-US" sz="2400">
              <a:latin typeface="Times New Roman" pitchFamily="18" charset="0"/>
              <a:cs typeface="Times New Roman" pitchFamily="18" charset="0"/>
            </a:endParaRPr>
          </a:p>
        </p:txBody>
      </p:sp>
      <p:sp>
        <p:nvSpPr>
          <p:cNvPr id="4" name="AutoShape 19">
            <a:extLst>
              <a:ext uri="{FF2B5EF4-FFF2-40B4-BE49-F238E27FC236}">
                <a16:creationId xmlns:a16="http://schemas.microsoft.com/office/drawing/2014/main" id="{C83A4D66-0438-9321-FF40-BFF43FE87E4E}"/>
              </a:ext>
            </a:extLst>
          </p:cNvPr>
          <p:cNvSpPr>
            <a:spLocks noChangeArrowheads="1"/>
          </p:cNvSpPr>
          <p:nvPr userDrawn="1"/>
        </p:nvSpPr>
        <p:spPr bwMode="auto">
          <a:xfrm>
            <a:off x="609600" y="1566863"/>
            <a:ext cx="7958138" cy="109537"/>
          </a:xfrm>
          <a:custGeom>
            <a:avLst/>
            <a:gdLst>
              <a:gd name="G0" fmla="+- 585 0 0"/>
            </a:gdLst>
            <a:ahLst/>
            <a:cxnLst>
              <a:cxn ang="0">
                <a:pos x="0" y="0"/>
              </a:cxn>
              <a:cxn ang="0">
                <a:pos x="585" y="0"/>
              </a:cxn>
              <a:cxn ang="0">
                <a:pos x="585" y="1000"/>
              </a:cxn>
              <a:cxn ang="0">
                <a:pos x="0" y="1000"/>
              </a:cxn>
              <a:cxn ang="0">
                <a:pos x="0" y="0"/>
              </a:cxn>
              <a:cxn ang="0">
                <a:pos x="1000" y="0"/>
              </a:cxn>
            </a:cxnLst>
            <a:rect l="0" t="0" r="r" b="b"/>
            <a:pathLst>
              <a:path w="1000" h="1000" stroke="0">
                <a:moveTo>
                  <a:pt x="0" y="0"/>
                </a:moveTo>
                <a:lnTo>
                  <a:pt x="585" y="0"/>
                </a:lnTo>
                <a:lnTo>
                  <a:pt x="585" y="1000"/>
                </a:lnTo>
                <a:lnTo>
                  <a:pt x="0" y="1000"/>
                </a:lnTo>
                <a:close/>
              </a:path>
              <a:path w="1000" h="1000">
                <a:moveTo>
                  <a:pt x="0" y="0"/>
                </a:moveTo>
                <a:lnTo>
                  <a:pt x="1000" y="0"/>
                </a:lnTo>
              </a:path>
            </a:pathLst>
          </a:custGeom>
          <a:solidFill>
            <a:srgbClr val="CC0000"/>
          </a:solidFill>
          <a:ln w="9525">
            <a:solidFill>
              <a:srgbClr val="CC0000"/>
            </a:solidFill>
            <a:round/>
            <a:headEnd/>
            <a:tailEnd/>
          </a:ln>
        </p:spPr>
        <p:txBody>
          <a:bodyPr/>
          <a:lstStyle/>
          <a:p>
            <a:pPr algn="l" rtl="0">
              <a:defRPr/>
            </a:pPr>
            <a:endParaRPr lang="en-US" sz="2400" b="0">
              <a:latin typeface="Times New Roman" pitchFamily="18" charset="0"/>
            </a:endParaRPr>
          </a:p>
        </p:txBody>
      </p:sp>
      <p:sp>
        <p:nvSpPr>
          <p:cNvPr id="5" name="Line 20">
            <a:extLst>
              <a:ext uri="{FF2B5EF4-FFF2-40B4-BE49-F238E27FC236}">
                <a16:creationId xmlns:a16="http://schemas.microsoft.com/office/drawing/2014/main" id="{B60DF461-2D9D-21D1-ADC1-33C26C517975}"/>
              </a:ext>
            </a:extLst>
          </p:cNvPr>
          <p:cNvSpPr>
            <a:spLocks noChangeShapeType="1"/>
          </p:cNvSpPr>
          <p:nvPr userDrawn="1"/>
        </p:nvSpPr>
        <p:spPr bwMode="auto">
          <a:xfrm flipV="1">
            <a:off x="609600" y="6453188"/>
            <a:ext cx="7924800" cy="0"/>
          </a:xfrm>
          <a:prstGeom prst="line">
            <a:avLst/>
          </a:prstGeom>
          <a:noFill/>
          <a:ln w="3175">
            <a:solidFill>
              <a:srgbClr val="CC0000"/>
            </a:solidFill>
            <a:round/>
            <a:headEnd/>
            <a:tailEnd/>
          </a:ln>
          <a:effectLst/>
        </p:spPr>
        <p:txBody>
          <a:bodyPr/>
          <a:lstStyle/>
          <a:p>
            <a:pPr>
              <a:defRPr/>
            </a:pPr>
            <a:endParaRPr lang="ar-EG"/>
          </a:p>
        </p:txBody>
      </p:sp>
      <p:sp>
        <p:nvSpPr>
          <p:cNvPr id="6" name="Rectangle 21">
            <a:extLst>
              <a:ext uri="{FF2B5EF4-FFF2-40B4-BE49-F238E27FC236}">
                <a16:creationId xmlns:a16="http://schemas.microsoft.com/office/drawing/2014/main" id="{B6E55746-4527-8AC9-2963-4A069C89EAD1}"/>
              </a:ext>
            </a:extLst>
          </p:cNvPr>
          <p:cNvSpPr>
            <a:spLocks noGrp="1" noChangeArrowheads="1"/>
          </p:cNvSpPr>
          <p:nvPr>
            <p:ph type="ftr" sz="quarter" idx="10"/>
          </p:nvPr>
        </p:nvSpPr>
        <p:spPr/>
        <p:txBody>
          <a:bodyPr/>
          <a:lstStyle>
            <a:lvl1pPr>
              <a:defRPr/>
            </a:lvl1pPr>
          </a:lstStyle>
          <a:p>
            <a:pPr>
              <a:defRPr/>
            </a:pPr>
            <a:r>
              <a:rPr lang="en-US"/>
              <a:t>Dr. Ashraf Ibrahim, MBA                   Knowledge Academy 2007</a:t>
            </a:r>
          </a:p>
        </p:txBody>
      </p:sp>
      <p:sp>
        <p:nvSpPr>
          <p:cNvPr id="7" name="Rectangle 22">
            <a:extLst>
              <a:ext uri="{FF2B5EF4-FFF2-40B4-BE49-F238E27FC236}">
                <a16:creationId xmlns:a16="http://schemas.microsoft.com/office/drawing/2014/main" id="{D1146416-5AB3-DFFC-09BE-3F2FE8DB2B8C}"/>
              </a:ext>
            </a:extLst>
          </p:cNvPr>
          <p:cNvSpPr>
            <a:spLocks noGrp="1" noChangeArrowheads="1"/>
          </p:cNvSpPr>
          <p:nvPr>
            <p:ph type="sldNum" sz="quarter" idx="11"/>
          </p:nvPr>
        </p:nvSpPr>
        <p:spPr/>
        <p:txBody>
          <a:bodyPr/>
          <a:lstStyle>
            <a:lvl1pPr>
              <a:defRPr/>
            </a:lvl1pPr>
          </a:lstStyle>
          <a:p>
            <a:fld id="{4AB37002-326F-49C2-A508-0CF8DEAA2F39}" type="slidenum">
              <a:rPr lang="ar-SA" altLang="en-US"/>
              <a:pPr/>
              <a:t>‹#›</a:t>
            </a:fld>
            <a:endParaRPr lang="en-US" altLang="en-US"/>
          </a:p>
        </p:txBody>
      </p:sp>
    </p:spTree>
    <p:extLst>
      <p:ext uri="{BB962C8B-B14F-4D97-AF65-F5344CB8AC3E}">
        <p14:creationId xmlns:p14="http://schemas.microsoft.com/office/powerpoint/2010/main" val="124058695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ar-EG"/>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Rectangle 25">
            <a:extLst>
              <a:ext uri="{FF2B5EF4-FFF2-40B4-BE49-F238E27FC236}">
                <a16:creationId xmlns:a16="http://schemas.microsoft.com/office/drawing/2014/main" id="{DFBDAA85-8654-51E3-82DC-367578BB96E8}"/>
              </a:ext>
            </a:extLst>
          </p:cNvPr>
          <p:cNvSpPr>
            <a:spLocks noGrp="1" noChangeArrowheads="1"/>
          </p:cNvSpPr>
          <p:nvPr>
            <p:ph type="ftr" sz="quarter" idx="10"/>
          </p:nvPr>
        </p:nvSpPr>
        <p:spPr>
          <a:ln/>
        </p:spPr>
        <p:txBody>
          <a:bodyPr/>
          <a:lstStyle>
            <a:lvl1pPr>
              <a:defRPr/>
            </a:lvl1pPr>
          </a:lstStyle>
          <a:p>
            <a:pPr>
              <a:defRPr/>
            </a:pPr>
            <a:r>
              <a:rPr lang="en-US"/>
              <a:t>Dr. Ashraf Ibrahim, MBA                   Knowledge Academy 2007</a:t>
            </a:r>
          </a:p>
        </p:txBody>
      </p:sp>
      <p:sp>
        <p:nvSpPr>
          <p:cNvPr id="5" name="Rectangle 26">
            <a:extLst>
              <a:ext uri="{FF2B5EF4-FFF2-40B4-BE49-F238E27FC236}">
                <a16:creationId xmlns:a16="http://schemas.microsoft.com/office/drawing/2014/main" id="{09020478-658D-2B4B-EFAE-5F183CDCD3BC}"/>
              </a:ext>
            </a:extLst>
          </p:cNvPr>
          <p:cNvSpPr>
            <a:spLocks noGrp="1" noChangeArrowheads="1"/>
          </p:cNvSpPr>
          <p:nvPr>
            <p:ph type="sldNum" sz="quarter" idx="11"/>
          </p:nvPr>
        </p:nvSpPr>
        <p:spPr>
          <a:ln/>
        </p:spPr>
        <p:txBody>
          <a:bodyPr/>
          <a:lstStyle>
            <a:lvl1pPr>
              <a:defRPr/>
            </a:lvl1pPr>
          </a:lstStyle>
          <a:p>
            <a:fld id="{8E1A387C-29ED-46AE-BA80-A8B89D04BABC}" type="slidenum">
              <a:rPr lang="ar-SA" altLang="en-US"/>
              <a:pPr/>
              <a:t>‹#›</a:t>
            </a:fld>
            <a:endParaRPr lang="en-US" altLang="en-US"/>
          </a:p>
        </p:txBody>
      </p:sp>
    </p:spTree>
    <p:extLst>
      <p:ext uri="{BB962C8B-B14F-4D97-AF65-F5344CB8AC3E}">
        <p14:creationId xmlns:p14="http://schemas.microsoft.com/office/powerpoint/2010/main" val="301369008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a:t>Click to edit Master title style</a:t>
            </a:r>
            <a:endParaRPr lang="ar-EG"/>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25">
            <a:extLst>
              <a:ext uri="{FF2B5EF4-FFF2-40B4-BE49-F238E27FC236}">
                <a16:creationId xmlns:a16="http://schemas.microsoft.com/office/drawing/2014/main" id="{9D11E3ED-32B0-F5D2-F4F8-AFA636871C8D}"/>
              </a:ext>
            </a:extLst>
          </p:cNvPr>
          <p:cNvSpPr>
            <a:spLocks noGrp="1" noChangeArrowheads="1"/>
          </p:cNvSpPr>
          <p:nvPr>
            <p:ph type="ftr" sz="quarter" idx="10"/>
          </p:nvPr>
        </p:nvSpPr>
        <p:spPr>
          <a:ln/>
        </p:spPr>
        <p:txBody>
          <a:bodyPr/>
          <a:lstStyle>
            <a:lvl1pPr>
              <a:defRPr/>
            </a:lvl1pPr>
          </a:lstStyle>
          <a:p>
            <a:pPr>
              <a:defRPr/>
            </a:pPr>
            <a:r>
              <a:rPr lang="en-US"/>
              <a:t>Dr. Ashraf Ibrahim, MBA                   Knowledge Academy 2007</a:t>
            </a:r>
          </a:p>
        </p:txBody>
      </p:sp>
      <p:sp>
        <p:nvSpPr>
          <p:cNvPr id="5" name="Rectangle 26">
            <a:extLst>
              <a:ext uri="{FF2B5EF4-FFF2-40B4-BE49-F238E27FC236}">
                <a16:creationId xmlns:a16="http://schemas.microsoft.com/office/drawing/2014/main" id="{C754E3E2-C9C3-C537-86D1-A410F23979A9}"/>
              </a:ext>
            </a:extLst>
          </p:cNvPr>
          <p:cNvSpPr>
            <a:spLocks noGrp="1" noChangeArrowheads="1"/>
          </p:cNvSpPr>
          <p:nvPr>
            <p:ph type="sldNum" sz="quarter" idx="11"/>
          </p:nvPr>
        </p:nvSpPr>
        <p:spPr>
          <a:ln/>
        </p:spPr>
        <p:txBody>
          <a:bodyPr/>
          <a:lstStyle>
            <a:lvl1pPr>
              <a:defRPr/>
            </a:lvl1pPr>
          </a:lstStyle>
          <a:p>
            <a:fld id="{4C8D11D9-F20A-4488-8520-4C8B6CF40291}" type="slidenum">
              <a:rPr lang="ar-SA" altLang="en-US"/>
              <a:pPr/>
              <a:t>‹#›</a:t>
            </a:fld>
            <a:endParaRPr lang="en-US" altLang="en-US"/>
          </a:p>
        </p:txBody>
      </p:sp>
    </p:spTree>
    <p:extLst>
      <p:ext uri="{BB962C8B-B14F-4D97-AF65-F5344CB8AC3E}">
        <p14:creationId xmlns:p14="http://schemas.microsoft.com/office/powerpoint/2010/main" val="368653462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ar-EG"/>
          </a:p>
        </p:txBody>
      </p:sp>
      <p:sp>
        <p:nvSpPr>
          <p:cNvPr id="3" name="Content Placeholder 2"/>
          <p:cNvSpPr>
            <a:spLocks noGrp="1"/>
          </p:cNvSpPr>
          <p:nvPr>
            <p:ph sz="half" idx="1"/>
          </p:nvPr>
        </p:nvSpPr>
        <p:spPr>
          <a:xfrm>
            <a:off x="566738" y="1752600"/>
            <a:ext cx="39243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p:cNvSpPr>
            <a:spLocks noGrp="1"/>
          </p:cNvSpPr>
          <p:nvPr>
            <p:ph sz="half" idx="2"/>
          </p:nvPr>
        </p:nvSpPr>
        <p:spPr>
          <a:xfrm>
            <a:off x="4643438" y="1752600"/>
            <a:ext cx="39243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Rectangle 25">
            <a:extLst>
              <a:ext uri="{FF2B5EF4-FFF2-40B4-BE49-F238E27FC236}">
                <a16:creationId xmlns:a16="http://schemas.microsoft.com/office/drawing/2014/main" id="{AC2E0466-AD5B-9246-AF9E-BF3220EDD088}"/>
              </a:ext>
            </a:extLst>
          </p:cNvPr>
          <p:cNvSpPr>
            <a:spLocks noGrp="1" noChangeArrowheads="1"/>
          </p:cNvSpPr>
          <p:nvPr>
            <p:ph type="ftr" sz="quarter" idx="10"/>
          </p:nvPr>
        </p:nvSpPr>
        <p:spPr>
          <a:ln/>
        </p:spPr>
        <p:txBody>
          <a:bodyPr/>
          <a:lstStyle>
            <a:lvl1pPr>
              <a:defRPr/>
            </a:lvl1pPr>
          </a:lstStyle>
          <a:p>
            <a:pPr>
              <a:defRPr/>
            </a:pPr>
            <a:r>
              <a:rPr lang="en-US"/>
              <a:t>Dr. Ashraf Ibrahim, MBA                   Knowledge Academy 2007</a:t>
            </a:r>
          </a:p>
        </p:txBody>
      </p:sp>
      <p:sp>
        <p:nvSpPr>
          <p:cNvPr id="6" name="Rectangle 26">
            <a:extLst>
              <a:ext uri="{FF2B5EF4-FFF2-40B4-BE49-F238E27FC236}">
                <a16:creationId xmlns:a16="http://schemas.microsoft.com/office/drawing/2014/main" id="{75A58A79-7E85-5E1C-890A-9E33E98BC9D2}"/>
              </a:ext>
            </a:extLst>
          </p:cNvPr>
          <p:cNvSpPr>
            <a:spLocks noGrp="1" noChangeArrowheads="1"/>
          </p:cNvSpPr>
          <p:nvPr>
            <p:ph type="sldNum" sz="quarter" idx="11"/>
          </p:nvPr>
        </p:nvSpPr>
        <p:spPr>
          <a:ln/>
        </p:spPr>
        <p:txBody>
          <a:bodyPr/>
          <a:lstStyle>
            <a:lvl1pPr>
              <a:defRPr/>
            </a:lvl1pPr>
          </a:lstStyle>
          <a:p>
            <a:fld id="{2E18A99C-AF27-44B6-9263-2929DC357CFA}" type="slidenum">
              <a:rPr lang="ar-SA" altLang="en-US"/>
              <a:pPr/>
              <a:t>‹#›</a:t>
            </a:fld>
            <a:endParaRPr lang="en-US" altLang="en-US"/>
          </a:p>
        </p:txBody>
      </p:sp>
    </p:spTree>
    <p:extLst>
      <p:ext uri="{BB962C8B-B14F-4D97-AF65-F5344CB8AC3E}">
        <p14:creationId xmlns:p14="http://schemas.microsoft.com/office/powerpoint/2010/main" val="330438660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ar-EG"/>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7" name="Rectangle 25">
            <a:extLst>
              <a:ext uri="{FF2B5EF4-FFF2-40B4-BE49-F238E27FC236}">
                <a16:creationId xmlns:a16="http://schemas.microsoft.com/office/drawing/2014/main" id="{53A3116D-6F30-4B93-01BD-11583E607462}"/>
              </a:ext>
            </a:extLst>
          </p:cNvPr>
          <p:cNvSpPr>
            <a:spLocks noGrp="1" noChangeArrowheads="1"/>
          </p:cNvSpPr>
          <p:nvPr>
            <p:ph type="ftr" sz="quarter" idx="10"/>
          </p:nvPr>
        </p:nvSpPr>
        <p:spPr>
          <a:ln/>
        </p:spPr>
        <p:txBody>
          <a:bodyPr/>
          <a:lstStyle>
            <a:lvl1pPr>
              <a:defRPr/>
            </a:lvl1pPr>
          </a:lstStyle>
          <a:p>
            <a:pPr>
              <a:defRPr/>
            </a:pPr>
            <a:r>
              <a:rPr lang="en-US"/>
              <a:t>Dr. Ashraf Ibrahim, MBA                   Knowledge Academy 2007</a:t>
            </a:r>
          </a:p>
        </p:txBody>
      </p:sp>
      <p:sp>
        <p:nvSpPr>
          <p:cNvPr id="8" name="Rectangle 26">
            <a:extLst>
              <a:ext uri="{FF2B5EF4-FFF2-40B4-BE49-F238E27FC236}">
                <a16:creationId xmlns:a16="http://schemas.microsoft.com/office/drawing/2014/main" id="{95421407-7C8F-24AE-EF6B-ACE0DAF3F2C1}"/>
              </a:ext>
            </a:extLst>
          </p:cNvPr>
          <p:cNvSpPr>
            <a:spLocks noGrp="1" noChangeArrowheads="1"/>
          </p:cNvSpPr>
          <p:nvPr>
            <p:ph type="sldNum" sz="quarter" idx="11"/>
          </p:nvPr>
        </p:nvSpPr>
        <p:spPr>
          <a:ln/>
        </p:spPr>
        <p:txBody>
          <a:bodyPr/>
          <a:lstStyle>
            <a:lvl1pPr>
              <a:defRPr/>
            </a:lvl1pPr>
          </a:lstStyle>
          <a:p>
            <a:fld id="{DCDDA391-BE60-4C47-BBB7-F9855BB602B3}" type="slidenum">
              <a:rPr lang="ar-SA" altLang="en-US"/>
              <a:pPr/>
              <a:t>‹#›</a:t>
            </a:fld>
            <a:endParaRPr lang="en-US" altLang="en-US"/>
          </a:p>
        </p:txBody>
      </p:sp>
    </p:spTree>
    <p:extLst>
      <p:ext uri="{BB962C8B-B14F-4D97-AF65-F5344CB8AC3E}">
        <p14:creationId xmlns:p14="http://schemas.microsoft.com/office/powerpoint/2010/main" val="261875788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ar-EG"/>
          </a:p>
        </p:txBody>
      </p:sp>
      <p:sp>
        <p:nvSpPr>
          <p:cNvPr id="3" name="Rectangle 25">
            <a:extLst>
              <a:ext uri="{FF2B5EF4-FFF2-40B4-BE49-F238E27FC236}">
                <a16:creationId xmlns:a16="http://schemas.microsoft.com/office/drawing/2014/main" id="{9E47D18F-B487-EC95-904C-418D0B429187}"/>
              </a:ext>
            </a:extLst>
          </p:cNvPr>
          <p:cNvSpPr>
            <a:spLocks noGrp="1" noChangeArrowheads="1"/>
          </p:cNvSpPr>
          <p:nvPr>
            <p:ph type="ftr" sz="quarter" idx="10"/>
          </p:nvPr>
        </p:nvSpPr>
        <p:spPr>
          <a:ln/>
        </p:spPr>
        <p:txBody>
          <a:bodyPr/>
          <a:lstStyle>
            <a:lvl1pPr>
              <a:defRPr/>
            </a:lvl1pPr>
          </a:lstStyle>
          <a:p>
            <a:pPr>
              <a:defRPr/>
            </a:pPr>
            <a:r>
              <a:rPr lang="en-US"/>
              <a:t>Dr. Ashraf Ibrahim, MBA                   Knowledge Academy 2007</a:t>
            </a:r>
          </a:p>
        </p:txBody>
      </p:sp>
      <p:sp>
        <p:nvSpPr>
          <p:cNvPr id="4" name="Rectangle 26">
            <a:extLst>
              <a:ext uri="{FF2B5EF4-FFF2-40B4-BE49-F238E27FC236}">
                <a16:creationId xmlns:a16="http://schemas.microsoft.com/office/drawing/2014/main" id="{91FD24D3-E1CB-1142-A10C-FEBB703387E3}"/>
              </a:ext>
            </a:extLst>
          </p:cNvPr>
          <p:cNvSpPr>
            <a:spLocks noGrp="1" noChangeArrowheads="1"/>
          </p:cNvSpPr>
          <p:nvPr>
            <p:ph type="sldNum" sz="quarter" idx="11"/>
          </p:nvPr>
        </p:nvSpPr>
        <p:spPr>
          <a:ln/>
        </p:spPr>
        <p:txBody>
          <a:bodyPr/>
          <a:lstStyle>
            <a:lvl1pPr>
              <a:defRPr/>
            </a:lvl1pPr>
          </a:lstStyle>
          <a:p>
            <a:fld id="{62AE7D02-5B2F-46D8-89D9-D6447FB8FB29}" type="slidenum">
              <a:rPr lang="ar-SA" altLang="en-US"/>
              <a:pPr/>
              <a:t>‹#›</a:t>
            </a:fld>
            <a:endParaRPr lang="en-US" altLang="en-US"/>
          </a:p>
        </p:txBody>
      </p:sp>
    </p:spTree>
    <p:extLst>
      <p:ext uri="{BB962C8B-B14F-4D97-AF65-F5344CB8AC3E}">
        <p14:creationId xmlns:p14="http://schemas.microsoft.com/office/powerpoint/2010/main" val="157824619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5">
            <a:extLst>
              <a:ext uri="{FF2B5EF4-FFF2-40B4-BE49-F238E27FC236}">
                <a16:creationId xmlns:a16="http://schemas.microsoft.com/office/drawing/2014/main" id="{A4C238FE-22F1-5040-8ED5-B53B4092BA23}"/>
              </a:ext>
            </a:extLst>
          </p:cNvPr>
          <p:cNvSpPr>
            <a:spLocks noGrp="1" noChangeArrowheads="1"/>
          </p:cNvSpPr>
          <p:nvPr>
            <p:ph type="ftr" sz="quarter" idx="10"/>
          </p:nvPr>
        </p:nvSpPr>
        <p:spPr>
          <a:ln/>
        </p:spPr>
        <p:txBody>
          <a:bodyPr/>
          <a:lstStyle>
            <a:lvl1pPr>
              <a:defRPr/>
            </a:lvl1pPr>
          </a:lstStyle>
          <a:p>
            <a:pPr>
              <a:defRPr/>
            </a:pPr>
            <a:r>
              <a:rPr lang="en-US"/>
              <a:t>Dr. Ashraf Ibrahim, MBA                   Knowledge Academy 2007</a:t>
            </a:r>
          </a:p>
        </p:txBody>
      </p:sp>
      <p:sp>
        <p:nvSpPr>
          <p:cNvPr id="3" name="Rectangle 26">
            <a:extLst>
              <a:ext uri="{FF2B5EF4-FFF2-40B4-BE49-F238E27FC236}">
                <a16:creationId xmlns:a16="http://schemas.microsoft.com/office/drawing/2014/main" id="{5A94C858-3E60-744B-CF98-9B976CF13AA0}"/>
              </a:ext>
            </a:extLst>
          </p:cNvPr>
          <p:cNvSpPr>
            <a:spLocks noGrp="1" noChangeArrowheads="1"/>
          </p:cNvSpPr>
          <p:nvPr>
            <p:ph type="sldNum" sz="quarter" idx="11"/>
          </p:nvPr>
        </p:nvSpPr>
        <p:spPr>
          <a:ln/>
        </p:spPr>
        <p:txBody>
          <a:bodyPr/>
          <a:lstStyle>
            <a:lvl1pPr>
              <a:defRPr/>
            </a:lvl1pPr>
          </a:lstStyle>
          <a:p>
            <a:fld id="{5FAD11DE-03E6-4225-9737-F3019897C87F}" type="slidenum">
              <a:rPr lang="ar-SA" altLang="en-US"/>
              <a:pPr/>
              <a:t>‹#›</a:t>
            </a:fld>
            <a:endParaRPr lang="en-US" altLang="en-US"/>
          </a:p>
        </p:txBody>
      </p:sp>
    </p:spTree>
    <p:extLst>
      <p:ext uri="{BB962C8B-B14F-4D97-AF65-F5344CB8AC3E}">
        <p14:creationId xmlns:p14="http://schemas.microsoft.com/office/powerpoint/2010/main" val="335916197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r">
              <a:defRPr sz="2000" b="1"/>
            </a:lvl1pPr>
          </a:lstStyle>
          <a:p>
            <a:r>
              <a:rPr lang="en-US"/>
              <a:t>Click to edit Master title style</a:t>
            </a:r>
            <a:endParaRPr lang="ar-EG"/>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5">
            <a:extLst>
              <a:ext uri="{FF2B5EF4-FFF2-40B4-BE49-F238E27FC236}">
                <a16:creationId xmlns:a16="http://schemas.microsoft.com/office/drawing/2014/main" id="{1C9F564C-2A54-5799-235F-E35A8A594154}"/>
              </a:ext>
            </a:extLst>
          </p:cNvPr>
          <p:cNvSpPr>
            <a:spLocks noGrp="1" noChangeArrowheads="1"/>
          </p:cNvSpPr>
          <p:nvPr>
            <p:ph type="ftr" sz="quarter" idx="10"/>
          </p:nvPr>
        </p:nvSpPr>
        <p:spPr>
          <a:ln/>
        </p:spPr>
        <p:txBody>
          <a:bodyPr/>
          <a:lstStyle>
            <a:lvl1pPr>
              <a:defRPr/>
            </a:lvl1pPr>
          </a:lstStyle>
          <a:p>
            <a:pPr>
              <a:defRPr/>
            </a:pPr>
            <a:r>
              <a:rPr lang="en-US"/>
              <a:t>Dr. Ashraf Ibrahim, MBA                   Knowledge Academy 2007</a:t>
            </a:r>
          </a:p>
        </p:txBody>
      </p:sp>
      <p:sp>
        <p:nvSpPr>
          <p:cNvPr id="6" name="Rectangle 26">
            <a:extLst>
              <a:ext uri="{FF2B5EF4-FFF2-40B4-BE49-F238E27FC236}">
                <a16:creationId xmlns:a16="http://schemas.microsoft.com/office/drawing/2014/main" id="{13717942-41FC-A6FB-6AEB-4D451D9B9B20}"/>
              </a:ext>
            </a:extLst>
          </p:cNvPr>
          <p:cNvSpPr>
            <a:spLocks noGrp="1" noChangeArrowheads="1"/>
          </p:cNvSpPr>
          <p:nvPr>
            <p:ph type="sldNum" sz="quarter" idx="11"/>
          </p:nvPr>
        </p:nvSpPr>
        <p:spPr>
          <a:ln/>
        </p:spPr>
        <p:txBody>
          <a:bodyPr/>
          <a:lstStyle>
            <a:lvl1pPr>
              <a:defRPr/>
            </a:lvl1pPr>
          </a:lstStyle>
          <a:p>
            <a:fld id="{57257FC5-D2E2-4E7B-BC2A-352F735F5943}" type="slidenum">
              <a:rPr lang="ar-SA" altLang="en-US"/>
              <a:pPr/>
              <a:t>‹#›</a:t>
            </a:fld>
            <a:endParaRPr lang="en-US" altLang="en-US"/>
          </a:p>
        </p:txBody>
      </p:sp>
    </p:spTree>
    <p:extLst>
      <p:ext uri="{BB962C8B-B14F-4D97-AF65-F5344CB8AC3E}">
        <p14:creationId xmlns:p14="http://schemas.microsoft.com/office/powerpoint/2010/main" val="243206462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r">
              <a:defRPr sz="2000" b="1"/>
            </a:lvl1pPr>
          </a:lstStyle>
          <a:p>
            <a:r>
              <a:rPr lang="en-US"/>
              <a:t>Click to edit Master title style</a:t>
            </a:r>
            <a:endParaRPr lang="ar-EG"/>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ar-EG"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5">
            <a:extLst>
              <a:ext uri="{FF2B5EF4-FFF2-40B4-BE49-F238E27FC236}">
                <a16:creationId xmlns:a16="http://schemas.microsoft.com/office/drawing/2014/main" id="{65BD8D66-D420-80F6-DBEA-8A8CCEEAB5FE}"/>
              </a:ext>
            </a:extLst>
          </p:cNvPr>
          <p:cNvSpPr>
            <a:spLocks noGrp="1" noChangeArrowheads="1"/>
          </p:cNvSpPr>
          <p:nvPr>
            <p:ph type="ftr" sz="quarter" idx="10"/>
          </p:nvPr>
        </p:nvSpPr>
        <p:spPr>
          <a:ln/>
        </p:spPr>
        <p:txBody>
          <a:bodyPr/>
          <a:lstStyle>
            <a:lvl1pPr>
              <a:defRPr/>
            </a:lvl1pPr>
          </a:lstStyle>
          <a:p>
            <a:pPr>
              <a:defRPr/>
            </a:pPr>
            <a:r>
              <a:rPr lang="en-US"/>
              <a:t>Dr. Ashraf Ibrahim, MBA                   Knowledge Academy 2007</a:t>
            </a:r>
          </a:p>
        </p:txBody>
      </p:sp>
      <p:sp>
        <p:nvSpPr>
          <p:cNvPr id="6" name="Rectangle 26">
            <a:extLst>
              <a:ext uri="{FF2B5EF4-FFF2-40B4-BE49-F238E27FC236}">
                <a16:creationId xmlns:a16="http://schemas.microsoft.com/office/drawing/2014/main" id="{D8C6F024-004D-CB30-4885-BB0042F71A8F}"/>
              </a:ext>
            </a:extLst>
          </p:cNvPr>
          <p:cNvSpPr>
            <a:spLocks noGrp="1" noChangeArrowheads="1"/>
          </p:cNvSpPr>
          <p:nvPr>
            <p:ph type="sldNum" sz="quarter" idx="11"/>
          </p:nvPr>
        </p:nvSpPr>
        <p:spPr>
          <a:ln/>
        </p:spPr>
        <p:txBody>
          <a:bodyPr/>
          <a:lstStyle>
            <a:lvl1pPr>
              <a:defRPr/>
            </a:lvl1pPr>
          </a:lstStyle>
          <a:p>
            <a:fld id="{8557C891-4DFD-4937-852E-712E599EBDFC}" type="slidenum">
              <a:rPr lang="ar-SA" altLang="en-US"/>
              <a:pPr/>
              <a:t>‹#›</a:t>
            </a:fld>
            <a:endParaRPr lang="en-US" altLang="en-US"/>
          </a:p>
        </p:txBody>
      </p:sp>
    </p:spTree>
    <p:extLst>
      <p:ext uri="{BB962C8B-B14F-4D97-AF65-F5344CB8AC3E}">
        <p14:creationId xmlns:p14="http://schemas.microsoft.com/office/powerpoint/2010/main" val="123608109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ar-EG"/>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Rectangle 25">
            <a:extLst>
              <a:ext uri="{FF2B5EF4-FFF2-40B4-BE49-F238E27FC236}">
                <a16:creationId xmlns:a16="http://schemas.microsoft.com/office/drawing/2014/main" id="{9E7CD442-24A0-52AB-72E1-6B7850715F8A}"/>
              </a:ext>
            </a:extLst>
          </p:cNvPr>
          <p:cNvSpPr>
            <a:spLocks noGrp="1" noChangeArrowheads="1"/>
          </p:cNvSpPr>
          <p:nvPr>
            <p:ph type="ftr" sz="quarter" idx="10"/>
          </p:nvPr>
        </p:nvSpPr>
        <p:spPr>
          <a:ln/>
        </p:spPr>
        <p:txBody>
          <a:bodyPr/>
          <a:lstStyle>
            <a:lvl1pPr>
              <a:defRPr/>
            </a:lvl1pPr>
          </a:lstStyle>
          <a:p>
            <a:pPr>
              <a:defRPr/>
            </a:pPr>
            <a:r>
              <a:rPr lang="en-US"/>
              <a:t>Dr. Ashraf Ibrahim, MBA                   Knowledge Academy 2007</a:t>
            </a:r>
          </a:p>
        </p:txBody>
      </p:sp>
      <p:sp>
        <p:nvSpPr>
          <p:cNvPr id="5" name="Rectangle 26">
            <a:extLst>
              <a:ext uri="{FF2B5EF4-FFF2-40B4-BE49-F238E27FC236}">
                <a16:creationId xmlns:a16="http://schemas.microsoft.com/office/drawing/2014/main" id="{520CFF35-601B-4DC4-CAF3-0F7C29589AE3}"/>
              </a:ext>
            </a:extLst>
          </p:cNvPr>
          <p:cNvSpPr>
            <a:spLocks noGrp="1" noChangeArrowheads="1"/>
          </p:cNvSpPr>
          <p:nvPr>
            <p:ph type="sldNum" sz="quarter" idx="11"/>
          </p:nvPr>
        </p:nvSpPr>
        <p:spPr>
          <a:ln/>
        </p:spPr>
        <p:txBody>
          <a:bodyPr/>
          <a:lstStyle>
            <a:lvl1pPr>
              <a:defRPr/>
            </a:lvl1pPr>
          </a:lstStyle>
          <a:p>
            <a:fld id="{5D67B790-E99F-4656-A484-AFA09A72EB56}" type="slidenum">
              <a:rPr lang="ar-SA" altLang="en-US"/>
              <a:pPr/>
              <a:t>‹#›</a:t>
            </a:fld>
            <a:endParaRPr lang="en-US" altLang="en-US"/>
          </a:p>
        </p:txBody>
      </p:sp>
    </p:spTree>
    <p:extLst>
      <p:ext uri="{BB962C8B-B14F-4D97-AF65-F5344CB8AC3E}">
        <p14:creationId xmlns:p14="http://schemas.microsoft.com/office/powerpoint/2010/main" val="88475604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73838" y="304800"/>
            <a:ext cx="2001837" cy="5715000"/>
          </a:xfrm>
        </p:spPr>
        <p:txBody>
          <a:bodyPr vert="eaVert"/>
          <a:lstStyle/>
          <a:p>
            <a:r>
              <a:rPr lang="en-US"/>
              <a:t>Click to edit Master title style</a:t>
            </a:r>
            <a:endParaRPr lang="ar-EG"/>
          </a:p>
        </p:txBody>
      </p:sp>
      <p:sp>
        <p:nvSpPr>
          <p:cNvPr id="3" name="Vertical Text Placeholder 2"/>
          <p:cNvSpPr>
            <a:spLocks noGrp="1"/>
          </p:cNvSpPr>
          <p:nvPr>
            <p:ph type="body" orient="vert" idx="1"/>
          </p:nvPr>
        </p:nvSpPr>
        <p:spPr>
          <a:xfrm>
            <a:off x="566738" y="304800"/>
            <a:ext cx="5854700" cy="5715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Rectangle 25">
            <a:extLst>
              <a:ext uri="{FF2B5EF4-FFF2-40B4-BE49-F238E27FC236}">
                <a16:creationId xmlns:a16="http://schemas.microsoft.com/office/drawing/2014/main" id="{78940A5A-1244-FEA3-A628-178D106677E7}"/>
              </a:ext>
            </a:extLst>
          </p:cNvPr>
          <p:cNvSpPr>
            <a:spLocks noGrp="1" noChangeArrowheads="1"/>
          </p:cNvSpPr>
          <p:nvPr>
            <p:ph type="ftr" sz="quarter" idx="10"/>
          </p:nvPr>
        </p:nvSpPr>
        <p:spPr>
          <a:ln/>
        </p:spPr>
        <p:txBody>
          <a:bodyPr/>
          <a:lstStyle>
            <a:lvl1pPr>
              <a:defRPr/>
            </a:lvl1pPr>
          </a:lstStyle>
          <a:p>
            <a:pPr>
              <a:defRPr/>
            </a:pPr>
            <a:r>
              <a:rPr lang="en-US"/>
              <a:t>Dr. Ashraf Ibrahim, MBA                   Knowledge Academy 2007</a:t>
            </a:r>
          </a:p>
        </p:txBody>
      </p:sp>
      <p:sp>
        <p:nvSpPr>
          <p:cNvPr id="5" name="Rectangle 26">
            <a:extLst>
              <a:ext uri="{FF2B5EF4-FFF2-40B4-BE49-F238E27FC236}">
                <a16:creationId xmlns:a16="http://schemas.microsoft.com/office/drawing/2014/main" id="{971C3818-8EE1-6388-9CA6-7050AFC08FA4}"/>
              </a:ext>
            </a:extLst>
          </p:cNvPr>
          <p:cNvSpPr>
            <a:spLocks noGrp="1" noChangeArrowheads="1"/>
          </p:cNvSpPr>
          <p:nvPr>
            <p:ph type="sldNum" sz="quarter" idx="11"/>
          </p:nvPr>
        </p:nvSpPr>
        <p:spPr>
          <a:ln/>
        </p:spPr>
        <p:txBody>
          <a:bodyPr/>
          <a:lstStyle>
            <a:lvl1pPr>
              <a:defRPr/>
            </a:lvl1pPr>
          </a:lstStyle>
          <a:p>
            <a:fld id="{1C32238A-3976-44BF-B56C-1D9891039346}" type="slidenum">
              <a:rPr lang="ar-SA" altLang="en-US"/>
              <a:pPr/>
              <a:t>‹#›</a:t>
            </a:fld>
            <a:endParaRPr lang="en-US" altLang="en-US"/>
          </a:p>
        </p:txBody>
      </p:sp>
    </p:spTree>
    <p:extLst>
      <p:ext uri="{BB962C8B-B14F-4D97-AF65-F5344CB8AC3E}">
        <p14:creationId xmlns:p14="http://schemas.microsoft.com/office/powerpoint/2010/main" val="221887433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7E1D879-F7CD-4B87-A39A-9B1EFBAA8C93}" type="datetime8">
              <a:rPr lang="ar-EG" smtClean="0"/>
              <a:t>27 تموز، 24</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425100621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14C5202-9340-4763-A8B2-DB3760FE46B5}" type="datetime8">
              <a:rPr lang="ar-EG" smtClean="0"/>
              <a:t>27 تموز، 24</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332141985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A070E33-6A2D-4642-8820-4F63366A9A7D}" type="datetime8">
              <a:rPr lang="ar-EG" smtClean="0"/>
              <a:t>27 تموز، 24</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235852280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0B6F78A-E644-4BD2-AA44-23730300262C}" type="datetime8">
              <a:rPr lang="ar-EG" smtClean="0"/>
              <a:t>27 تموز، 24</a:t>
            </a:fld>
            <a:endParaRPr lang="ar-EG"/>
          </a:p>
        </p:txBody>
      </p:sp>
      <p:sp>
        <p:nvSpPr>
          <p:cNvPr id="6" name="Footer Placeholder 5"/>
          <p:cNvSpPr>
            <a:spLocks noGrp="1"/>
          </p:cNvSpPr>
          <p:nvPr>
            <p:ph type="ftr" sz="quarter" idx="11"/>
          </p:nvPr>
        </p:nvSpPr>
        <p:spPr/>
        <p:txBody>
          <a:bodyPr/>
          <a:lstStyle/>
          <a:p>
            <a:endParaRPr lang="ar-EG"/>
          </a:p>
        </p:txBody>
      </p:sp>
      <p:sp>
        <p:nvSpPr>
          <p:cNvPr id="7" name="Slide Number Placeholder 6"/>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7774181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4743AD3-122B-40C0-BC16-64BF32E4901C}" type="datetime8">
              <a:rPr lang="ar-EG" smtClean="0"/>
              <a:t>27 تموز، 24</a:t>
            </a:fld>
            <a:endParaRPr lang="ar-EG"/>
          </a:p>
        </p:txBody>
      </p:sp>
      <p:sp>
        <p:nvSpPr>
          <p:cNvPr id="8" name="Footer Placeholder 7"/>
          <p:cNvSpPr>
            <a:spLocks noGrp="1"/>
          </p:cNvSpPr>
          <p:nvPr>
            <p:ph type="ftr" sz="quarter" idx="11"/>
          </p:nvPr>
        </p:nvSpPr>
        <p:spPr/>
        <p:txBody>
          <a:bodyPr/>
          <a:lstStyle/>
          <a:p>
            <a:endParaRPr lang="ar-EG"/>
          </a:p>
        </p:txBody>
      </p:sp>
      <p:sp>
        <p:nvSpPr>
          <p:cNvPr id="9" name="Slide Number Placeholder 8"/>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380979452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36F7C0-6EDA-45E1-9667-502361C80AB8}" type="datetime8">
              <a:rPr lang="ar-EG" smtClean="0"/>
              <a:t>27 تموز، 24</a:t>
            </a:fld>
            <a:endParaRPr lang="ar-EG"/>
          </a:p>
        </p:txBody>
      </p:sp>
      <p:sp>
        <p:nvSpPr>
          <p:cNvPr id="4" name="Footer Placeholder 3"/>
          <p:cNvSpPr>
            <a:spLocks noGrp="1"/>
          </p:cNvSpPr>
          <p:nvPr>
            <p:ph type="ftr" sz="quarter" idx="11"/>
          </p:nvPr>
        </p:nvSpPr>
        <p:spPr/>
        <p:txBody>
          <a:bodyPr/>
          <a:lstStyle/>
          <a:p>
            <a:endParaRPr lang="ar-EG"/>
          </a:p>
        </p:txBody>
      </p:sp>
      <p:sp>
        <p:nvSpPr>
          <p:cNvPr id="5" name="Slide Number Placeholder 4"/>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181166623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9840A9-426D-42B1-827E-011C7AA75322}" type="datetime8">
              <a:rPr lang="ar-EG" smtClean="0"/>
              <a:t>27 تموز، 24</a:t>
            </a:fld>
            <a:endParaRPr lang="ar-EG"/>
          </a:p>
        </p:txBody>
      </p:sp>
      <p:sp>
        <p:nvSpPr>
          <p:cNvPr id="3" name="Footer Placeholder 2"/>
          <p:cNvSpPr>
            <a:spLocks noGrp="1"/>
          </p:cNvSpPr>
          <p:nvPr>
            <p:ph type="ftr" sz="quarter" idx="11"/>
          </p:nvPr>
        </p:nvSpPr>
        <p:spPr/>
        <p:txBody>
          <a:bodyPr/>
          <a:lstStyle/>
          <a:p>
            <a:endParaRPr lang="ar-EG"/>
          </a:p>
        </p:txBody>
      </p:sp>
      <p:sp>
        <p:nvSpPr>
          <p:cNvPr id="4" name="Slide Number Placeholder 3"/>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25122624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E1DD41D-F016-4E68-BEAD-905813B2971E}" type="datetime8">
              <a:rPr lang="ar-EG" smtClean="0"/>
              <a:t>27 تموز، 24</a:t>
            </a:fld>
            <a:endParaRPr lang="ar-EG"/>
          </a:p>
        </p:txBody>
      </p:sp>
      <p:sp>
        <p:nvSpPr>
          <p:cNvPr id="6" name="Footer Placeholder 5"/>
          <p:cNvSpPr>
            <a:spLocks noGrp="1"/>
          </p:cNvSpPr>
          <p:nvPr>
            <p:ph type="ftr" sz="quarter" idx="11"/>
          </p:nvPr>
        </p:nvSpPr>
        <p:spPr/>
        <p:txBody>
          <a:bodyPr/>
          <a:lstStyle/>
          <a:p>
            <a:endParaRPr lang="ar-EG"/>
          </a:p>
        </p:txBody>
      </p:sp>
      <p:sp>
        <p:nvSpPr>
          <p:cNvPr id="7" name="Slide Number Placeholder 6"/>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172325668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E57EB3B6-A347-40AE-B1D2-6942D69CB983}" type="datetime8">
              <a:rPr lang="ar-EG" smtClean="0"/>
              <a:t>27 تموز، 24</a:t>
            </a:fld>
            <a:endParaRPr lang="ar-EG"/>
          </a:p>
        </p:txBody>
      </p:sp>
      <p:sp>
        <p:nvSpPr>
          <p:cNvPr id="6" name="Footer Placeholder 5"/>
          <p:cNvSpPr>
            <a:spLocks noGrp="1"/>
          </p:cNvSpPr>
          <p:nvPr>
            <p:ph type="ftr" sz="quarter" idx="11"/>
          </p:nvPr>
        </p:nvSpPr>
        <p:spPr/>
        <p:txBody>
          <a:bodyPr/>
          <a:lstStyle/>
          <a:p>
            <a:endParaRPr lang="ar-EG"/>
          </a:p>
        </p:txBody>
      </p:sp>
      <p:sp>
        <p:nvSpPr>
          <p:cNvPr id="7" name="Slide Number Placeholder 6"/>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230867198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2B7B7F-3129-42A8-909B-33732CAB840F}" type="datetime8">
              <a:rPr lang="ar-EG" smtClean="0"/>
              <a:t>27 تموز، 24</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261388669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DAEA6C7-739D-417A-91CD-179C3780FCA6}" type="datetime8">
              <a:rPr lang="ar-EG" smtClean="0"/>
              <a:t>27 تموز، 24</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108558326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1548131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2589487" y="-3"/>
            <a:ext cx="6554513"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115608855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0" Type="http://schemas.openxmlformats.org/officeDocument/2006/relationships/slideLayout" Target="../slideLayouts/slideLayout12.xml"/><Relationship Id="rId4" Type="http://schemas.openxmlformats.org/officeDocument/2006/relationships/slideLayout" Target="../slideLayouts/slideLayout6.xml"/><Relationship Id="rId9" Type="http://schemas.openxmlformats.org/officeDocument/2006/relationships/slideLayout" Target="../slideLayouts/slideLayout11.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theme" Target="../theme/theme3.xml"/><Relationship Id="rId5" Type="http://schemas.openxmlformats.org/officeDocument/2006/relationships/slideLayout" Target="../slideLayouts/slideLayout18.xml"/><Relationship Id="rId4" Type="http://schemas.openxmlformats.org/officeDocument/2006/relationships/slideLayout" Target="../slideLayouts/slideLayout17.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1.xml"/><Relationship Id="rId2" Type="http://schemas.openxmlformats.org/officeDocument/2006/relationships/slideLayout" Target="../slideLayouts/slideLayout20.xml"/><Relationship Id="rId1" Type="http://schemas.openxmlformats.org/officeDocument/2006/relationships/slideLayout" Target="../slideLayouts/slideLayout19.xml"/><Relationship Id="rId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23.xml"/><Relationship Id="rId1" Type="http://schemas.openxmlformats.org/officeDocument/2006/relationships/slideLayout" Target="../slideLayouts/slideLayout22.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26.xml"/><Relationship Id="rId2" Type="http://schemas.openxmlformats.org/officeDocument/2006/relationships/slideLayout" Target="../slideLayouts/slideLayout25.xml"/><Relationship Id="rId1" Type="http://schemas.openxmlformats.org/officeDocument/2006/relationships/slideLayout" Target="../slideLayouts/slideLayout24.xml"/><Relationship Id="rId5" Type="http://schemas.openxmlformats.org/officeDocument/2006/relationships/theme" Target="../theme/theme6.xml"/><Relationship Id="rId4" Type="http://schemas.openxmlformats.org/officeDocument/2006/relationships/slideLayout" Target="../slideLayouts/slideLayout27.xml"/></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29.xml"/><Relationship Id="rId1" Type="http://schemas.openxmlformats.org/officeDocument/2006/relationships/slideLayout" Target="../slideLayouts/slideLayout28.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37.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theme" Target="../theme/theme8.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48.xml"/><Relationship Id="rId13" Type="http://schemas.openxmlformats.org/officeDocument/2006/relationships/slideLayout" Target="../slideLayouts/slideLayout53.xml"/><Relationship Id="rId3" Type="http://schemas.openxmlformats.org/officeDocument/2006/relationships/slideLayout" Target="../slideLayouts/slideLayout43.xml"/><Relationship Id="rId7" Type="http://schemas.openxmlformats.org/officeDocument/2006/relationships/slideLayout" Target="../slideLayouts/slideLayout47.xml"/><Relationship Id="rId12" Type="http://schemas.openxmlformats.org/officeDocument/2006/relationships/slideLayout" Target="../slideLayouts/slideLayout52.xml"/><Relationship Id="rId2" Type="http://schemas.openxmlformats.org/officeDocument/2006/relationships/slideLayout" Target="../slideLayouts/slideLayout42.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5" Type="http://schemas.openxmlformats.org/officeDocument/2006/relationships/slideLayout" Target="../slideLayouts/slideLayout45.xml"/><Relationship Id="rId10" Type="http://schemas.openxmlformats.org/officeDocument/2006/relationships/slideLayout" Target="../slideLayouts/slideLayout50.xml"/><Relationship Id="rId4" Type="http://schemas.openxmlformats.org/officeDocument/2006/relationships/slideLayout" Target="../slideLayouts/slideLayout44.xml"/><Relationship Id="rId9" Type="http://schemas.openxmlformats.org/officeDocument/2006/relationships/slideLayout" Target="../slideLayouts/slideLayout49.xml"/><Relationship Id="rId14" Type="http://schemas.openxmlformats.org/officeDocument/2006/relationships/theme" Target="../theme/theme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93880275"/>
      </p:ext>
    </p:extLst>
  </p:cSld>
  <p:clrMap bg1="lt1" tx1="dk1" bg2="lt2" tx2="dk2" accent1="accent1" accent2="accent2" accent3="accent3" accent4="accent4" accent5="accent5" accent6="accent6" hlink="hlink" folHlink="folHlink"/>
  <p:sldLayoutIdLst>
    <p:sldLayoutId id="2147483940" r:id="rId1"/>
    <p:sldLayoutId id="2147483941" r:id="rId2"/>
  </p:sldLayoutIdLst>
  <p:hf hdr="0" dt="0"/>
  <p:txStyles>
    <p:titleStyle>
      <a:lvl1pPr algn="ctr" defTabSz="914400" rtl="0" eaLnBrk="1" latinLnBrk="0" hangingPunct="1">
        <a:lnSpc>
          <a:spcPct val="90000"/>
        </a:lnSpc>
        <a:spcBef>
          <a:spcPct val="0"/>
        </a:spcBef>
        <a:buNone/>
        <a:defRPr sz="1100" kern="1200">
          <a:solidFill>
            <a:schemeClr val="tx1"/>
          </a:solidFill>
          <a:latin typeface="Source Sans Pro" charset="0"/>
          <a:ea typeface="Source Sans Pro" charset="0"/>
          <a:cs typeface="Source Sans Pro" charset="0"/>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6" name="Rectangle 15"/>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7" name="Straight Connector 16"/>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6" name="Slide Number Placeholder 5"/>
          <p:cNvSpPr>
            <a:spLocks noGrp="1"/>
          </p:cNvSpPr>
          <p:nvPr>
            <p:ph type="sldNum" sz="quarter" idx="4"/>
          </p:nvPr>
        </p:nvSpPr>
        <p:spPr>
          <a:xfrm>
            <a:off x="6457950" y="6356350"/>
            <a:ext cx="2381250" cy="365125"/>
          </a:xfrm>
          <a:prstGeom prst="rect">
            <a:avLst/>
          </a:prstGeom>
        </p:spPr>
        <p:txBody>
          <a:bodyPr vert="horz" lIns="91440" tIns="45720" rIns="91440" bIns="45720" rtlCol="0" anchor="ctr"/>
          <a:lstStyle>
            <a:lvl1pPr algn="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fld id="{67B19427-F580-D146-B60E-4CADEE75497F}" type="slidenum">
              <a:rPr lang="en-US" smtClean="0"/>
              <a:pPr/>
              <a:t>‹#›</a:t>
            </a:fld>
            <a:endParaRPr lang="en-US" dirty="0"/>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Copyright ©2018 John Wiley &amp; Son, Inc. </a:t>
            </a:r>
          </a:p>
        </p:txBody>
      </p:sp>
    </p:spTree>
    <p:extLst>
      <p:ext uri="{BB962C8B-B14F-4D97-AF65-F5344CB8AC3E}">
        <p14:creationId xmlns:p14="http://schemas.microsoft.com/office/powerpoint/2010/main" val="1611586285"/>
      </p:ext>
    </p:extLst>
  </p:cSld>
  <p:clrMap bg1="lt1" tx1="dk1" bg2="lt2" tx2="dk2" accent1="accent1" accent2="accent2" accent3="accent3" accent4="accent4" accent5="accent5" accent6="accent6" hlink="hlink" folHlink="folHlink"/>
  <p:sldLayoutIdLst>
    <p:sldLayoutId id="2147483937" r:id="rId1"/>
    <p:sldLayoutId id="2147483942" r:id="rId2"/>
    <p:sldLayoutId id="2147483956" r:id="rId3"/>
    <p:sldLayoutId id="2147483955" r:id="rId4"/>
    <p:sldLayoutId id="2147483957" r:id="rId5"/>
    <p:sldLayoutId id="2147483959" r:id="rId6"/>
    <p:sldLayoutId id="2147483958" r:id="rId7"/>
    <p:sldLayoutId id="2147483960" r:id="rId8"/>
    <p:sldLayoutId id="2147483961" r:id="rId9"/>
    <p:sldLayoutId id="2147483962" r:id="rId10"/>
    <p:sldLayoutId id="2147483963"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 name="Straight Connector 7"/>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9" name="Slide Number Placeholder 5"/>
          <p:cNvSpPr>
            <a:spLocks noGrp="1"/>
          </p:cNvSpPr>
          <p:nvPr>
            <p:ph type="sldNum" sz="quarter" idx="4"/>
          </p:nvPr>
        </p:nvSpPr>
        <p:spPr>
          <a:xfrm>
            <a:off x="6457950" y="6356350"/>
            <a:ext cx="2381250" cy="365125"/>
          </a:xfrm>
          <a:prstGeom prst="rect">
            <a:avLst/>
          </a:prstGeom>
        </p:spPr>
        <p:txBody>
          <a:bodyPr vert="horz" lIns="91440" tIns="45720" rIns="91440" bIns="45720" rtlCol="0" anchor="ctr"/>
          <a:lstStyle>
            <a:lvl1pPr algn="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fld id="{67B19427-F580-D146-B60E-4CADEE75497F}" type="slidenum">
              <a:rPr lang="en-US" smtClean="0"/>
              <a:pPr/>
              <a:t>‹#›</a:t>
            </a:fld>
            <a:endParaRPr lang="en-US" dirty="0"/>
          </a:p>
        </p:txBody>
      </p:sp>
      <p:sp>
        <p:nvSpPr>
          <p:cNvPr id="10"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Copyright ©2018 John Wiley &amp; Son, Inc. </a:t>
            </a:r>
          </a:p>
        </p:txBody>
      </p:sp>
    </p:spTree>
    <p:extLst>
      <p:ext uri="{BB962C8B-B14F-4D97-AF65-F5344CB8AC3E}">
        <p14:creationId xmlns:p14="http://schemas.microsoft.com/office/powerpoint/2010/main" val="1811935529"/>
      </p:ext>
    </p:extLst>
  </p:cSld>
  <p:clrMap bg1="lt1" tx1="dk1" bg2="lt2" tx2="dk2" accent1="accent1" accent2="accent2" accent3="accent3" accent4="accent4" accent5="accent5" accent6="accent6" hlink="hlink" folHlink="folHlink"/>
  <p:sldLayoutIdLst>
    <p:sldLayoutId id="2147483944" r:id="rId1"/>
    <p:sldLayoutId id="2147483964" r:id="rId2"/>
    <p:sldLayoutId id="2147483981" r:id="rId3"/>
    <p:sldLayoutId id="2147483982" r:id="rId4"/>
    <p:sldLayoutId id="2147483983" r:id="rId5"/>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 name="Straight Connector 7"/>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9" name="Slide Number Placeholder 5"/>
          <p:cNvSpPr>
            <a:spLocks noGrp="1"/>
          </p:cNvSpPr>
          <p:nvPr>
            <p:ph type="sldNum" sz="quarter" idx="4"/>
          </p:nvPr>
        </p:nvSpPr>
        <p:spPr>
          <a:xfrm>
            <a:off x="6457950" y="6356350"/>
            <a:ext cx="2381250" cy="365125"/>
          </a:xfrm>
          <a:prstGeom prst="rect">
            <a:avLst/>
          </a:prstGeom>
        </p:spPr>
        <p:txBody>
          <a:bodyPr vert="horz" lIns="91440" tIns="45720" rIns="91440" bIns="45720" rtlCol="0" anchor="ctr"/>
          <a:lstStyle>
            <a:lvl1pPr algn="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fld id="{67B19427-F580-D146-B60E-4CADEE75497F}" type="slidenum">
              <a:rPr lang="en-US" smtClean="0"/>
              <a:pPr/>
              <a:t>‹#›</a:t>
            </a:fld>
            <a:endParaRPr lang="en-US" dirty="0"/>
          </a:p>
        </p:txBody>
      </p:sp>
      <p:sp>
        <p:nvSpPr>
          <p:cNvPr id="10"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Copyright ©2018 John Wiley &amp; Son, Inc. </a:t>
            </a:r>
          </a:p>
        </p:txBody>
      </p:sp>
    </p:spTree>
    <p:extLst>
      <p:ext uri="{BB962C8B-B14F-4D97-AF65-F5344CB8AC3E}">
        <p14:creationId xmlns:p14="http://schemas.microsoft.com/office/powerpoint/2010/main" val="332194706"/>
      </p:ext>
    </p:extLst>
  </p:cSld>
  <p:clrMap bg1="lt1" tx1="dk1" bg2="lt2" tx2="dk2" accent1="accent1" accent2="accent2" accent3="accent3" accent4="accent4" accent5="accent5" accent6="accent6" hlink="hlink" folHlink="folHlink"/>
  <p:sldLayoutIdLst>
    <p:sldLayoutId id="2147483966" r:id="rId1"/>
    <p:sldLayoutId id="2147483967" r:id="rId2"/>
    <p:sldLayoutId id="2147483980" r:id="rId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 name="Straight Connector 7"/>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9" name="Slide Number Placeholder 5"/>
          <p:cNvSpPr>
            <a:spLocks noGrp="1"/>
          </p:cNvSpPr>
          <p:nvPr>
            <p:ph type="sldNum" sz="quarter" idx="4"/>
          </p:nvPr>
        </p:nvSpPr>
        <p:spPr>
          <a:xfrm>
            <a:off x="6457950" y="6356350"/>
            <a:ext cx="2381250" cy="365125"/>
          </a:xfrm>
          <a:prstGeom prst="rect">
            <a:avLst/>
          </a:prstGeom>
        </p:spPr>
        <p:txBody>
          <a:bodyPr vert="horz" lIns="91440" tIns="45720" rIns="91440" bIns="45720" rtlCol="0" anchor="ctr"/>
          <a:lstStyle>
            <a:lvl1pPr algn="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fld id="{67B19427-F580-D146-B60E-4CADEE75497F}" type="slidenum">
              <a:rPr lang="en-US" smtClean="0"/>
              <a:pPr/>
              <a:t>‹#›</a:t>
            </a:fld>
            <a:endParaRPr lang="en-US" dirty="0"/>
          </a:p>
        </p:txBody>
      </p:sp>
      <p:sp>
        <p:nvSpPr>
          <p:cNvPr id="10"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Copyright ©2018 John Wiley &amp; Son, Inc. </a:t>
            </a:r>
          </a:p>
        </p:txBody>
      </p:sp>
    </p:spTree>
    <p:extLst>
      <p:ext uri="{BB962C8B-B14F-4D97-AF65-F5344CB8AC3E}">
        <p14:creationId xmlns:p14="http://schemas.microsoft.com/office/powerpoint/2010/main" val="1616953850"/>
      </p:ext>
    </p:extLst>
  </p:cSld>
  <p:clrMap bg1="lt1" tx1="dk1" bg2="lt2" tx2="dk2" accent1="accent1" accent2="accent2" accent3="accent3" accent4="accent4" accent5="accent5" accent6="accent6" hlink="hlink" folHlink="folHlink"/>
  <p:sldLayoutIdLst>
    <p:sldLayoutId id="2147483969" r:id="rId1"/>
    <p:sldLayoutId id="2147483970"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 name="Straight Connector 7"/>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9" name="Slide Number Placeholder 5"/>
          <p:cNvSpPr>
            <a:spLocks noGrp="1"/>
          </p:cNvSpPr>
          <p:nvPr>
            <p:ph type="sldNum" sz="quarter" idx="4"/>
          </p:nvPr>
        </p:nvSpPr>
        <p:spPr>
          <a:xfrm>
            <a:off x="6457950" y="6356350"/>
            <a:ext cx="2381250" cy="365125"/>
          </a:xfrm>
          <a:prstGeom prst="rect">
            <a:avLst/>
          </a:prstGeom>
        </p:spPr>
        <p:txBody>
          <a:bodyPr vert="horz" lIns="91440" tIns="45720" rIns="91440" bIns="45720" rtlCol="0" anchor="ctr"/>
          <a:lstStyle>
            <a:lvl1pPr algn="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fld id="{67B19427-F580-D146-B60E-4CADEE75497F}" type="slidenum">
              <a:rPr lang="en-US" smtClean="0"/>
              <a:pPr/>
              <a:t>‹#›</a:t>
            </a:fld>
            <a:endParaRPr lang="en-US" dirty="0"/>
          </a:p>
        </p:txBody>
      </p:sp>
      <p:sp>
        <p:nvSpPr>
          <p:cNvPr id="10"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Copyright ©2018 John Wiley &amp; Son, Inc. </a:t>
            </a:r>
          </a:p>
        </p:txBody>
      </p:sp>
    </p:spTree>
    <p:extLst>
      <p:ext uri="{BB962C8B-B14F-4D97-AF65-F5344CB8AC3E}">
        <p14:creationId xmlns:p14="http://schemas.microsoft.com/office/powerpoint/2010/main" val="302625734"/>
      </p:ext>
    </p:extLst>
  </p:cSld>
  <p:clrMap bg1="lt1" tx1="dk1" bg2="lt2" tx2="dk2" accent1="accent1" accent2="accent2" accent3="accent3" accent4="accent4" accent5="accent5" accent6="accent6" hlink="hlink" folHlink="folHlink"/>
  <p:sldLayoutIdLst>
    <p:sldLayoutId id="2147483972" r:id="rId1"/>
    <p:sldLayoutId id="2147483973" r:id="rId2"/>
    <p:sldLayoutId id="2147483974" r:id="rId3"/>
    <p:sldLayoutId id="2147483975" r:id="rId4"/>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3028950" y="640080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t>Copyright ©2018 John Wiley &amp; Son, Inc.</a:t>
            </a:r>
          </a:p>
          <a:p>
            <a:endParaRPr lang="en-US" dirty="0"/>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181430-7FCB-BA4C-90CE-EB7ACCC9EC50}" type="slidenum">
              <a:rPr lang="en-US" smtClean="0"/>
              <a:t>‹#›</a:t>
            </a:fld>
            <a:endParaRPr lang="en-US" dirty="0"/>
          </a:p>
        </p:txBody>
      </p:sp>
      <p:sp>
        <p:nvSpPr>
          <p:cNvPr id="7" name="Rectangle 6"/>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 name="Straight Connector 7"/>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5216900"/>
      </p:ext>
    </p:extLst>
  </p:cSld>
  <p:clrMap bg1="lt1" tx1="dk1" bg2="lt2" tx2="dk2" accent1="accent1" accent2="accent2" accent3="accent3" accent4="accent4" accent5="accent5" accent6="accent6" hlink="hlink" folHlink="folHlink"/>
  <p:sldLayoutIdLst>
    <p:sldLayoutId id="2147483978" r:id="rId1"/>
    <p:sldLayoutId id="2147483979" r:id="rId2"/>
  </p:sldLayoutIdLst>
  <p:hf hdr="0" dt="0"/>
  <p:txStyles>
    <p:titleStyle>
      <a:lvl1pPr algn="l" defTabSz="914400" rtl="0" eaLnBrk="1" latinLnBrk="0" hangingPunct="1">
        <a:lnSpc>
          <a:spcPct val="90000"/>
        </a:lnSpc>
        <a:spcBef>
          <a:spcPct val="0"/>
        </a:spcBef>
        <a:buNone/>
        <a:defRPr sz="1600" b="0" i="0" kern="1200">
          <a:solidFill>
            <a:schemeClr val="tx1"/>
          </a:solidFill>
          <a:latin typeface="Source Sans Pro" charset="0"/>
          <a:ea typeface="Source Sans Pro" charset="0"/>
          <a:cs typeface="Source Sans Pro" charset="0"/>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6" name="Rectangle 6">
            <a:extLst>
              <a:ext uri="{FF2B5EF4-FFF2-40B4-BE49-F238E27FC236}">
                <a16:creationId xmlns:a16="http://schemas.microsoft.com/office/drawing/2014/main" id="{69005696-E287-A342-5FA9-D5D01B82CCD5}"/>
              </a:ext>
            </a:extLst>
          </p:cNvPr>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w="9525">
            <a:noFill/>
            <a:miter lim="800000"/>
            <a:headEnd/>
            <a:tailEnd/>
          </a:ln>
          <a:effectLst/>
        </p:spPr>
        <p:txBody>
          <a:bodyPr wrap="none" anchor="ctr"/>
          <a:lstStyle/>
          <a:p>
            <a:pPr algn="ctr" rtl="0">
              <a:defRPr/>
            </a:pPr>
            <a:endParaRPr kumimoji="1" lang="en-US" sz="2400" b="0"/>
          </a:p>
        </p:txBody>
      </p:sp>
      <p:sp>
        <p:nvSpPr>
          <p:cNvPr id="13315" name="Rectangle 21">
            <a:extLst>
              <a:ext uri="{FF2B5EF4-FFF2-40B4-BE49-F238E27FC236}">
                <a16:creationId xmlns:a16="http://schemas.microsoft.com/office/drawing/2014/main" id="{20D61E38-D1A8-1C3E-F815-493AC12B8927}"/>
              </a:ext>
            </a:extLst>
          </p:cNvPr>
          <p:cNvSpPr>
            <a:spLocks noGrp="1" noChangeArrowheads="1"/>
          </p:cNvSpPr>
          <p:nvPr>
            <p:ph type="title"/>
          </p:nvPr>
        </p:nvSpPr>
        <p:spPr bwMode="auto">
          <a:xfrm>
            <a:off x="574675" y="304800"/>
            <a:ext cx="8001000" cy="121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p>
        </p:txBody>
      </p:sp>
      <p:sp>
        <p:nvSpPr>
          <p:cNvPr id="13316" name="Rectangle 22">
            <a:extLst>
              <a:ext uri="{FF2B5EF4-FFF2-40B4-BE49-F238E27FC236}">
                <a16:creationId xmlns:a16="http://schemas.microsoft.com/office/drawing/2014/main" id="{B7BE8358-0774-B6F2-EAA8-D3846073420A}"/>
              </a:ext>
            </a:extLst>
          </p:cNvPr>
          <p:cNvSpPr>
            <a:spLocks noGrp="1" noChangeArrowheads="1"/>
          </p:cNvSpPr>
          <p:nvPr>
            <p:ph type="body" idx="1"/>
          </p:nvPr>
        </p:nvSpPr>
        <p:spPr bwMode="auto">
          <a:xfrm>
            <a:off x="566738" y="1752600"/>
            <a:ext cx="8001000" cy="426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5143" name="AutoShape 23">
            <a:extLst>
              <a:ext uri="{FF2B5EF4-FFF2-40B4-BE49-F238E27FC236}">
                <a16:creationId xmlns:a16="http://schemas.microsoft.com/office/drawing/2014/main" id="{966EAF3E-9849-0D50-9530-F65BF9E8288A}"/>
              </a:ext>
            </a:extLst>
          </p:cNvPr>
          <p:cNvSpPr>
            <a:spLocks noChangeArrowheads="1"/>
          </p:cNvSpPr>
          <p:nvPr userDrawn="1"/>
        </p:nvSpPr>
        <p:spPr bwMode="auto">
          <a:xfrm>
            <a:off x="609600" y="1566863"/>
            <a:ext cx="7958138" cy="109537"/>
          </a:xfrm>
          <a:custGeom>
            <a:avLst/>
            <a:gdLst>
              <a:gd name="G0" fmla="+- 585 0 0"/>
            </a:gdLst>
            <a:ahLst/>
            <a:cxnLst>
              <a:cxn ang="0">
                <a:pos x="0" y="0"/>
              </a:cxn>
              <a:cxn ang="0">
                <a:pos x="585" y="0"/>
              </a:cxn>
              <a:cxn ang="0">
                <a:pos x="585" y="1000"/>
              </a:cxn>
              <a:cxn ang="0">
                <a:pos x="0" y="1000"/>
              </a:cxn>
              <a:cxn ang="0">
                <a:pos x="0" y="0"/>
              </a:cxn>
              <a:cxn ang="0">
                <a:pos x="1000" y="0"/>
              </a:cxn>
            </a:cxnLst>
            <a:rect l="0" t="0" r="r" b="b"/>
            <a:pathLst>
              <a:path w="1000" h="1000" stroke="0">
                <a:moveTo>
                  <a:pt x="0" y="0"/>
                </a:moveTo>
                <a:lnTo>
                  <a:pt x="585" y="0"/>
                </a:lnTo>
                <a:lnTo>
                  <a:pt x="585" y="1000"/>
                </a:lnTo>
                <a:lnTo>
                  <a:pt x="0" y="1000"/>
                </a:lnTo>
                <a:close/>
              </a:path>
              <a:path w="1000" h="1000">
                <a:moveTo>
                  <a:pt x="0" y="0"/>
                </a:moveTo>
                <a:lnTo>
                  <a:pt x="1000" y="0"/>
                </a:lnTo>
              </a:path>
            </a:pathLst>
          </a:custGeom>
          <a:solidFill>
            <a:srgbClr val="CC0000"/>
          </a:solidFill>
          <a:ln w="9525">
            <a:solidFill>
              <a:srgbClr val="CC0000"/>
            </a:solidFill>
            <a:round/>
            <a:headEnd/>
            <a:tailEnd/>
          </a:ln>
        </p:spPr>
        <p:txBody>
          <a:bodyPr/>
          <a:lstStyle/>
          <a:p>
            <a:pPr algn="l" rtl="0">
              <a:defRPr/>
            </a:pPr>
            <a:endParaRPr lang="en-US" sz="2400" b="0">
              <a:latin typeface="Times New Roman" pitchFamily="18" charset="0"/>
            </a:endParaRPr>
          </a:p>
        </p:txBody>
      </p:sp>
      <p:sp>
        <p:nvSpPr>
          <p:cNvPr id="5144" name="Line 24">
            <a:extLst>
              <a:ext uri="{FF2B5EF4-FFF2-40B4-BE49-F238E27FC236}">
                <a16:creationId xmlns:a16="http://schemas.microsoft.com/office/drawing/2014/main" id="{45057384-762C-CA66-07D7-0C3C6FE0320C}"/>
              </a:ext>
            </a:extLst>
          </p:cNvPr>
          <p:cNvSpPr>
            <a:spLocks noChangeShapeType="1"/>
          </p:cNvSpPr>
          <p:nvPr userDrawn="1"/>
        </p:nvSpPr>
        <p:spPr bwMode="auto">
          <a:xfrm flipV="1">
            <a:off x="609600" y="6453188"/>
            <a:ext cx="7924800" cy="0"/>
          </a:xfrm>
          <a:prstGeom prst="line">
            <a:avLst/>
          </a:prstGeom>
          <a:noFill/>
          <a:ln w="3175">
            <a:solidFill>
              <a:srgbClr val="CC0000"/>
            </a:solidFill>
            <a:round/>
            <a:headEnd/>
            <a:tailEnd/>
          </a:ln>
          <a:effectLst/>
        </p:spPr>
        <p:txBody>
          <a:bodyPr/>
          <a:lstStyle/>
          <a:p>
            <a:pPr>
              <a:defRPr/>
            </a:pPr>
            <a:endParaRPr lang="ar-EG"/>
          </a:p>
        </p:txBody>
      </p:sp>
      <p:sp>
        <p:nvSpPr>
          <p:cNvPr id="5145" name="Rectangle 25">
            <a:extLst>
              <a:ext uri="{FF2B5EF4-FFF2-40B4-BE49-F238E27FC236}">
                <a16:creationId xmlns:a16="http://schemas.microsoft.com/office/drawing/2014/main" id="{267752B9-A7EB-FAFC-37EF-38B230C6D351}"/>
              </a:ext>
            </a:extLst>
          </p:cNvPr>
          <p:cNvSpPr>
            <a:spLocks noGrp="1" noChangeArrowheads="1"/>
          </p:cNvSpPr>
          <p:nvPr>
            <p:ph type="ftr" sz="quarter" idx="3"/>
          </p:nvPr>
        </p:nvSpPr>
        <p:spPr bwMode="auto">
          <a:xfrm>
            <a:off x="611188" y="6245225"/>
            <a:ext cx="5408612"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rtl="0">
              <a:defRPr sz="1200" b="0">
                <a:latin typeface="Verdana" pitchFamily="34" charset="0"/>
              </a:defRPr>
            </a:lvl1pPr>
          </a:lstStyle>
          <a:p>
            <a:pPr>
              <a:defRPr/>
            </a:pPr>
            <a:r>
              <a:rPr lang="en-US"/>
              <a:t>Dr. Ashraf Ibrahim, MBA                   Knowledge Academy 2007</a:t>
            </a:r>
          </a:p>
        </p:txBody>
      </p:sp>
      <p:sp>
        <p:nvSpPr>
          <p:cNvPr id="5146" name="Rectangle 26">
            <a:extLst>
              <a:ext uri="{FF2B5EF4-FFF2-40B4-BE49-F238E27FC236}">
                <a16:creationId xmlns:a16="http://schemas.microsoft.com/office/drawing/2014/main" id="{671E7024-0FC9-43FA-462C-FF074B7F0CAA}"/>
              </a:ext>
            </a:extLst>
          </p:cNvPr>
          <p:cNvSpPr>
            <a:spLocks noGrp="1" noChangeArrowheads="1"/>
          </p:cNvSpPr>
          <p:nvPr>
            <p:ph type="sldNum" sz="quarter" idx="4"/>
          </p:nvPr>
        </p:nvSpPr>
        <p:spPr bwMode="auto">
          <a:xfrm>
            <a:off x="6553200" y="6245225"/>
            <a:ext cx="19812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rtl="0">
              <a:defRPr sz="1200" b="0">
                <a:latin typeface="Verdana" panose="020B0604030504040204" pitchFamily="34" charset="0"/>
              </a:defRPr>
            </a:lvl1pPr>
          </a:lstStyle>
          <a:p>
            <a:fld id="{0E02DEAC-9D1D-4C70-8110-2CAABA8C8D4B}" type="slidenum">
              <a:rPr lang="ar-SA" altLang="en-US"/>
              <a:pPr/>
              <a:t>‹#›</a:t>
            </a:fld>
            <a:endParaRPr lang="en-US" altLang="en-US"/>
          </a:p>
        </p:txBody>
      </p:sp>
    </p:spTree>
    <p:extLst>
      <p:ext uri="{BB962C8B-B14F-4D97-AF65-F5344CB8AC3E}">
        <p14:creationId xmlns:p14="http://schemas.microsoft.com/office/powerpoint/2010/main" val="3750966838"/>
      </p:ext>
    </p:extLst>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Lst>
  <p:hf hdr="0" ftr="0" dt="0"/>
  <p:txStyles>
    <p:titleStyle>
      <a:lvl1pPr algn="l" rtl="0" eaLnBrk="0" fontAlgn="base" hangingPunct="0">
        <a:spcBef>
          <a:spcPct val="0"/>
        </a:spcBef>
        <a:spcAft>
          <a:spcPct val="0"/>
        </a:spcAft>
        <a:defRPr sz="4000" b="1">
          <a:solidFill>
            <a:srgbClr val="003399"/>
          </a:solidFill>
          <a:latin typeface="+mj-lt"/>
          <a:ea typeface="+mj-ea"/>
          <a:cs typeface="+mj-cs"/>
        </a:defRPr>
      </a:lvl1pPr>
      <a:lvl2pPr algn="l" rtl="0" eaLnBrk="0" fontAlgn="base" hangingPunct="0">
        <a:spcBef>
          <a:spcPct val="0"/>
        </a:spcBef>
        <a:spcAft>
          <a:spcPct val="0"/>
        </a:spcAft>
        <a:defRPr sz="4000" b="1">
          <a:solidFill>
            <a:srgbClr val="003399"/>
          </a:solidFill>
          <a:latin typeface="Times New Roman" pitchFamily="18" charset="0"/>
          <a:cs typeface="Times New Roman" pitchFamily="18" charset="0"/>
        </a:defRPr>
      </a:lvl2pPr>
      <a:lvl3pPr algn="l" rtl="0" eaLnBrk="0" fontAlgn="base" hangingPunct="0">
        <a:spcBef>
          <a:spcPct val="0"/>
        </a:spcBef>
        <a:spcAft>
          <a:spcPct val="0"/>
        </a:spcAft>
        <a:defRPr sz="4000" b="1">
          <a:solidFill>
            <a:srgbClr val="003399"/>
          </a:solidFill>
          <a:latin typeface="Times New Roman" pitchFamily="18" charset="0"/>
          <a:cs typeface="Times New Roman" pitchFamily="18" charset="0"/>
        </a:defRPr>
      </a:lvl3pPr>
      <a:lvl4pPr algn="l" rtl="0" eaLnBrk="0" fontAlgn="base" hangingPunct="0">
        <a:spcBef>
          <a:spcPct val="0"/>
        </a:spcBef>
        <a:spcAft>
          <a:spcPct val="0"/>
        </a:spcAft>
        <a:defRPr sz="4000" b="1">
          <a:solidFill>
            <a:srgbClr val="003399"/>
          </a:solidFill>
          <a:latin typeface="Times New Roman" pitchFamily="18" charset="0"/>
          <a:cs typeface="Times New Roman" pitchFamily="18" charset="0"/>
        </a:defRPr>
      </a:lvl4pPr>
      <a:lvl5pPr algn="l" rtl="0" eaLnBrk="0" fontAlgn="base" hangingPunct="0">
        <a:spcBef>
          <a:spcPct val="0"/>
        </a:spcBef>
        <a:spcAft>
          <a:spcPct val="0"/>
        </a:spcAft>
        <a:defRPr sz="4000" b="1">
          <a:solidFill>
            <a:srgbClr val="003399"/>
          </a:solidFill>
          <a:latin typeface="Times New Roman" pitchFamily="18" charset="0"/>
          <a:cs typeface="Times New Roman" pitchFamily="18" charset="0"/>
        </a:defRPr>
      </a:lvl5pPr>
      <a:lvl6pPr marL="457200" algn="l" rtl="0" fontAlgn="base">
        <a:spcBef>
          <a:spcPct val="0"/>
        </a:spcBef>
        <a:spcAft>
          <a:spcPct val="0"/>
        </a:spcAft>
        <a:defRPr sz="4000" b="1">
          <a:solidFill>
            <a:srgbClr val="003399"/>
          </a:solidFill>
          <a:latin typeface="Times New Roman" pitchFamily="18" charset="0"/>
          <a:cs typeface="Times New Roman" pitchFamily="18" charset="0"/>
        </a:defRPr>
      </a:lvl6pPr>
      <a:lvl7pPr marL="914400" algn="l" rtl="0" fontAlgn="base">
        <a:spcBef>
          <a:spcPct val="0"/>
        </a:spcBef>
        <a:spcAft>
          <a:spcPct val="0"/>
        </a:spcAft>
        <a:defRPr sz="4000" b="1">
          <a:solidFill>
            <a:srgbClr val="003399"/>
          </a:solidFill>
          <a:latin typeface="Times New Roman" pitchFamily="18" charset="0"/>
          <a:cs typeface="Times New Roman" pitchFamily="18" charset="0"/>
        </a:defRPr>
      </a:lvl7pPr>
      <a:lvl8pPr marL="1371600" algn="l" rtl="0" fontAlgn="base">
        <a:spcBef>
          <a:spcPct val="0"/>
        </a:spcBef>
        <a:spcAft>
          <a:spcPct val="0"/>
        </a:spcAft>
        <a:defRPr sz="4000" b="1">
          <a:solidFill>
            <a:srgbClr val="003399"/>
          </a:solidFill>
          <a:latin typeface="Times New Roman" pitchFamily="18" charset="0"/>
          <a:cs typeface="Times New Roman" pitchFamily="18" charset="0"/>
        </a:defRPr>
      </a:lvl8pPr>
      <a:lvl9pPr marL="1828800" algn="l" rtl="0" fontAlgn="base">
        <a:spcBef>
          <a:spcPct val="0"/>
        </a:spcBef>
        <a:spcAft>
          <a:spcPct val="0"/>
        </a:spcAft>
        <a:defRPr sz="4000" b="1">
          <a:solidFill>
            <a:srgbClr val="003399"/>
          </a:solidFill>
          <a:latin typeface="Times New Roman" pitchFamily="18" charset="0"/>
          <a:cs typeface="Times New Roman" pitchFamily="18" charset="0"/>
        </a:defRPr>
      </a:lvl9pPr>
    </p:titleStyle>
    <p:bodyStyle>
      <a:lvl1pPr marL="342900" indent="-342900" algn="l" rtl="0" eaLnBrk="0" fontAlgn="base" hangingPunct="0">
        <a:spcBef>
          <a:spcPct val="20000"/>
        </a:spcBef>
        <a:spcAft>
          <a:spcPct val="0"/>
        </a:spcAft>
        <a:buClr>
          <a:schemeClr val="folHlink"/>
        </a:buClr>
        <a:buSzPct val="60000"/>
        <a:buFont typeface="Wingdings" panose="05000000000000000000" pitchFamily="2" charset="2"/>
        <a:buChar char="n"/>
        <a:defRPr sz="2400" b="1">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anose="05000000000000000000" pitchFamily="2" charset="2"/>
        <a:buChar char="n"/>
        <a:defRPr sz="2400" b="1">
          <a:solidFill>
            <a:schemeClr val="tx1"/>
          </a:solidFill>
          <a:latin typeface="+mn-lt"/>
          <a:cs typeface="+mn-cs"/>
        </a:defRPr>
      </a:lvl2pPr>
      <a:lvl3pPr marL="1143000" indent="-228600" algn="l" rtl="0" eaLnBrk="0" fontAlgn="base" hangingPunct="0">
        <a:spcBef>
          <a:spcPct val="20000"/>
        </a:spcBef>
        <a:spcAft>
          <a:spcPct val="0"/>
        </a:spcAft>
        <a:buClr>
          <a:schemeClr val="folHlink"/>
        </a:buClr>
        <a:buSzPct val="50000"/>
        <a:buFont typeface="Wingdings" panose="05000000000000000000" pitchFamily="2" charset="2"/>
        <a:buChar char="n"/>
        <a:defRPr sz="2400" b="1">
          <a:solidFill>
            <a:schemeClr val="tx1"/>
          </a:solidFill>
          <a:latin typeface="+mn-lt"/>
          <a:cs typeface="+mn-cs"/>
        </a:defRPr>
      </a:lvl3pPr>
      <a:lvl4pPr marL="1600200" indent="-228600" algn="l" rtl="0" eaLnBrk="0" fontAlgn="base" hangingPunct="0">
        <a:spcBef>
          <a:spcPct val="20000"/>
        </a:spcBef>
        <a:spcAft>
          <a:spcPct val="0"/>
        </a:spcAft>
        <a:buClr>
          <a:schemeClr val="accent2"/>
        </a:buClr>
        <a:buSzPct val="55000"/>
        <a:buFont typeface="Wingdings" panose="05000000000000000000" pitchFamily="2" charset="2"/>
        <a:buChar char="n"/>
        <a:defRPr sz="2400" b="1">
          <a:solidFill>
            <a:schemeClr val="tx1"/>
          </a:solidFill>
          <a:latin typeface="+mn-lt"/>
          <a:cs typeface="+mn-cs"/>
        </a:defRPr>
      </a:lvl4pPr>
      <a:lvl5pPr marL="2057400" indent="-228600" algn="l" rtl="0" eaLnBrk="0" fontAlgn="base" hangingPunct="0">
        <a:spcBef>
          <a:spcPct val="20000"/>
        </a:spcBef>
        <a:spcAft>
          <a:spcPct val="0"/>
        </a:spcAft>
        <a:buClr>
          <a:schemeClr val="accent1"/>
        </a:buClr>
        <a:buSzPct val="50000"/>
        <a:buFont typeface="Wingdings" panose="05000000000000000000" pitchFamily="2" charset="2"/>
        <a:buChar char="n"/>
        <a:defRPr sz="2400" b="1">
          <a:solidFill>
            <a:schemeClr val="tx1"/>
          </a:solidFill>
          <a:latin typeface="+mn-lt"/>
          <a:cs typeface="+mn-cs"/>
        </a:defRPr>
      </a:lvl5pPr>
      <a:lvl6pPr marL="2514600" indent="-228600" algn="l" rtl="0" fontAlgn="base">
        <a:spcBef>
          <a:spcPct val="20000"/>
        </a:spcBef>
        <a:spcAft>
          <a:spcPct val="0"/>
        </a:spcAft>
        <a:buClr>
          <a:schemeClr val="accent1"/>
        </a:buClr>
        <a:buSzPct val="50000"/>
        <a:buFont typeface="Wingdings" pitchFamily="2" charset="2"/>
        <a:buChar char="n"/>
        <a:defRPr sz="2400" b="1">
          <a:solidFill>
            <a:schemeClr val="tx1"/>
          </a:solidFill>
          <a:latin typeface="+mn-lt"/>
          <a:cs typeface="+mn-cs"/>
        </a:defRPr>
      </a:lvl6pPr>
      <a:lvl7pPr marL="2971800" indent="-228600" algn="l" rtl="0" fontAlgn="base">
        <a:spcBef>
          <a:spcPct val="20000"/>
        </a:spcBef>
        <a:spcAft>
          <a:spcPct val="0"/>
        </a:spcAft>
        <a:buClr>
          <a:schemeClr val="accent1"/>
        </a:buClr>
        <a:buSzPct val="50000"/>
        <a:buFont typeface="Wingdings" pitchFamily="2" charset="2"/>
        <a:buChar char="n"/>
        <a:defRPr sz="2400" b="1">
          <a:solidFill>
            <a:schemeClr val="tx1"/>
          </a:solidFill>
          <a:latin typeface="+mn-lt"/>
          <a:cs typeface="+mn-cs"/>
        </a:defRPr>
      </a:lvl7pPr>
      <a:lvl8pPr marL="3429000" indent="-228600" algn="l" rtl="0" fontAlgn="base">
        <a:spcBef>
          <a:spcPct val="20000"/>
        </a:spcBef>
        <a:spcAft>
          <a:spcPct val="0"/>
        </a:spcAft>
        <a:buClr>
          <a:schemeClr val="accent1"/>
        </a:buClr>
        <a:buSzPct val="50000"/>
        <a:buFont typeface="Wingdings" pitchFamily="2" charset="2"/>
        <a:buChar char="n"/>
        <a:defRPr sz="2400" b="1">
          <a:solidFill>
            <a:schemeClr val="tx1"/>
          </a:solidFill>
          <a:latin typeface="+mn-lt"/>
          <a:cs typeface="+mn-cs"/>
        </a:defRPr>
      </a:lvl8pPr>
      <a:lvl9pPr marL="3886200" indent="-228600" algn="l" rtl="0" fontAlgn="base">
        <a:spcBef>
          <a:spcPct val="20000"/>
        </a:spcBef>
        <a:spcAft>
          <a:spcPct val="0"/>
        </a:spcAft>
        <a:buClr>
          <a:schemeClr val="accent1"/>
        </a:buClr>
        <a:buSzPct val="50000"/>
        <a:buFont typeface="Wingdings" pitchFamily="2" charset="2"/>
        <a:buChar char="n"/>
        <a:defRPr sz="2400" b="1">
          <a:solidFill>
            <a:schemeClr val="tx1"/>
          </a:solidFill>
          <a:latin typeface="+mn-lt"/>
          <a:cs typeface="+mn-cs"/>
        </a:defRPr>
      </a:lvl9pPr>
    </p:bodyStyle>
    <p:otherStyle>
      <a:defPPr>
        <a:defRPr lang="ar-EG"/>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5F3C6F66-5AD6-48CF-B4F4-5315F96E7480}" type="datetime8">
              <a:rPr lang="ar-EG" smtClean="0"/>
              <a:t>27 تموز، 24</a:t>
            </a:fld>
            <a:endParaRPr lang="ar-EG"/>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ar-EG"/>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99109FA-CF45-4298-8B36-360B17B99176}" type="slidenum">
              <a:rPr lang="ar-EG" smtClean="0"/>
              <a:t>‹#›</a:t>
            </a:fld>
            <a:endParaRPr lang="ar-EG"/>
          </a:p>
        </p:txBody>
      </p:sp>
    </p:spTree>
    <p:extLst>
      <p:ext uri="{BB962C8B-B14F-4D97-AF65-F5344CB8AC3E}">
        <p14:creationId xmlns:p14="http://schemas.microsoft.com/office/powerpoint/2010/main" val="4231331049"/>
      </p:ext>
    </p:extLst>
  </p:cSld>
  <p:clrMap bg1="lt1" tx1="dk1" bg2="lt2" tx2="dk2" accent1="accent1" accent2="accent2" accent3="accent3" accent4="accent4" accent5="accent5" accent6="accent6" hlink="hlink" folHlink="folHlink"/>
  <p:sldLayoutIdLst>
    <p:sldLayoutId id="2147483997" r:id="rId1"/>
    <p:sldLayoutId id="2147483998" r:id="rId2"/>
    <p:sldLayoutId id="2147483999" r:id="rId3"/>
    <p:sldLayoutId id="2147484000" r:id="rId4"/>
    <p:sldLayoutId id="2147484001" r:id="rId5"/>
    <p:sldLayoutId id="2147484002" r:id="rId6"/>
    <p:sldLayoutId id="2147484003" r:id="rId7"/>
    <p:sldLayoutId id="2147484004" r:id="rId8"/>
    <p:sldLayoutId id="2147484005" r:id="rId9"/>
    <p:sldLayoutId id="2147484006" r:id="rId10"/>
    <p:sldLayoutId id="2147484007" r:id="rId11"/>
    <p:sldLayoutId id="2147484008" r:id="rId12"/>
    <p:sldLayoutId id="2147484009" r:id="rId13"/>
  </p:sldLayoutIdLst>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hf sldNum="0" hdr="0" ftr="0" dt="0"/>
  <p:txStyles>
    <p:titleStyle>
      <a:lvl1pPr algn="l" defTabSz="685800" rtl="1"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r" defTabSz="685800" rtl="1"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r" defTabSz="685800" rtl="1"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r" defTabSz="685800" rtl="1"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r" defTabSz="685800" rtl="1" eaLnBrk="1" latinLnBrk="0" hangingPunct="1">
        <a:defRPr sz="1350" kern="1200">
          <a:solidFill>
            <a:schemeClr val="tx1"/>
          </a:solidFill>
          <a:latin typeface="+mn-lt"/>
          <a:ea typeface="+mn-ea"/>
          <a:cs typeface="+mn-cs"/>
        </a:defRPr>
      </a:lvl1pPr>
      <a:lvl2pPr marL="342900" algn="r" defTabSz="685800" rtl="1" eaLnBrk="1" latinLnBrk="0" hangingPunct="1">
        <a:defRPr sz="1350" kern="1200">
          <a:solidFill>
            <a:schemeClr val="tx1"/>
          </a:solidFill>
          <a:latin typeface="+mn-lt"/>
          <a:ea typeface="+mn-ea"/>
          <a:cs typeface="+mn-cs"/>
        </a:defRPr>
      </a:lvl2pPr>
      <a:lvl3pPr marL="685800" algn="r" defTabSz="685800" rtl="1" eaLnBrk="1" latinLnBrk="0" hangingPunct="1">
        <a:defRPr sz="1350" kern="1200">
          <a:solidFill>
            <a:schemeClr val="tx1"/>
          </a:solidFill>
          <a:latin typeface="+mn-lt"/>
          <a:ea typeface="+mn-ea"/>
          <a:cs typeface="+mn-cs"/>
        </a:defRPr>
      </a:lvl3pPr>
      <a:lvl4pPr marL="1028700" algn="r" defTabSz="685800" rtl="1" eaLnBrk="1" latinLnBrk="0" hangingPunct="1">
        <a:defRPr sz="1350" kern="1200">
          <a:solidFill>
            <a:schemeClr val="tx1"/>
          </a:solidFill>
          <a:latin typeface="+mn-lt"/>
          <a:ea typeface="+mn-ea"/>
          <a:cs typeface="+mn-cs"/>
        </a:defRPr>
      </a:lvl4pPr>
      <a:lvl5pPr marL="1371600" algn="r" defTabSz="685800" rtl="1" eaLnBrk="1" latinLnBrk="0" hangingPunct="1">
        <a:defRPr sz="1350" kern="1200">
          <a:solidFill>
            <a:schemeClr val="tx1"/>
          </a:solidFill>
          <a:latin typeface="+mn-lt"/>
          <a:ea typeface="+mn-ea"/>
          <a:cs typeface="+mn-cs"/>
        </a:defRPr>
      </a:lvl5pPr>
      <a:lvl6pPr marL="1714500" algn="r" defTabSz="685800" rtl="1" eaLnBrk="1" latinLnBrk="0" hangingPunct="1">
        <a:defRPr sz="1350" kern="1200">
          <a:solidFill>
            <a:schemeClr val="tx1"/>
          </a:solidFill>
          <a:latin typeface="+mn-lt"/>
          <a:ea typeface="+mn-ea"/>
          <a:cs typeface="+mn-cs"/>
        </a:defRPr>
      </a:lvl6pPr>
      <a:lvl7pPr marL="2057400" algn="r" defTabSz="685800" rtl="1" eaLnBrk="1" latinLnBrk="0" hangingPunct="1">
        <a:defRPr sz="1350" kern="1200">
          <a:solidFill>
            <a:schemeClr val="tx1"/>
          </a:solidFill>
          <a:latin typeface="+mn-lt"/>
          <a:ea typeface="+mn-ea"/>
          <a:cs typeface="+mn-cs"/>
        </a:defRPr>
      </a:lvl7pPr>
      <a:lvl8pPr marL="2400300" algn="r" defTabSz="685800" rtl="1" eaLnBrk="1" latinLnBrk="0" hangingPunct="1">
        <a:defRPr sz="1350" kern="1200">
          <a:solidFill>
            <a:schemeClr val="tx1"/>
          </a:solidFill>
          <a:latin typeface="+mn-lt"/>
          <a:ea typeface="+mn-ea"/>
          <a:cs typeface="+mn-cs"/>
        </a:defRPr>
      </a:lvl8pPr>
      <a:lvl9pPr marL="2743200" algn="r" defTabSz="685800" rtl="1"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5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5.emf"/><Relationship Id="rId2" Type="http://schemas.openxmlformats.org/officeDocument/2006/relationships/notesSlide" Target="../notesSlides/notesSlide3.xml"/><Relationship Id="rId1" Type="http://schemas.openxmlformats.org/officeDocument/2006/relationships/slideLayout" Target="../slideLayouts/slideLayout17.xml"/><Relationship Id="rId6" Type="http://schemas.openxmlformats.org/officeDocument/2006/relationships/oleObject" Target="../embeddings/oleObject2.bin"/><Relationship Id="rId5" Type="http://schemas.openxmlformats.org/officeDocument/2006/relationships/image" Target="../media/image4.emf"/><Relationship Id="rId4" Type="http://schemas.openxmlformats.org/officeDocument/2006/relationships/oleObject" Target="../embeddings/oleObject1.bin"/></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image" Target="../media/image3.png"/><Relationship Id="rId1" Type="http://schemas.openxmlformats.org/officeDocument/2006/relationships/slideLayout" Target="../slideLayouts/slideLayout17.xml"/><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8.xml"/><Relationship Id="rId5" Type="http://schemas.openxmlformats.org/officeDocument/2006/relationships/image" Target="../media/image7.emf"/><Relationship Id="rId4" Type="http://schemas.openxmlformats.org/officeDocument/2006/relationships/oleObject" Target="../embeddings/oleObject4.bin"/></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image" Target="../media/image3.png"/><Relationship Id="rId1" Type="http://schemas.openxmlformats.org/officeDocument/2006/relationships/slideLayout" Target="../slideLayouts/slideLayout18.xml"/><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image" Target="../media/image3.png"/><Relationship Id="rId1" Type="http://schemas.openxmlformats.org/officeDocument/2006/relationships/slideLayout" Target="../slideLayouts/slideLayout18.xml"/><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7.xml"/><Relationship Id="rId4" Type="http://schemas.openxmlformats.org/officeDocument/2006/relationships/image" Target="../media/image10.jp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openxmlformats.org/officeDocument/2006/relationships/image" Target="../media/image11.jp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36.xml"/><Relationship Id="rId5" Type="http://schemas.openxmlformats.org/officeDocument/2006/relationships/image" Target="../media/image12.emf"/><Relationship Id="rId4" Type="http://schemas.openxmlformats.org/officeDocument/2006/relationships/oleObject" Target="../embeddings/oleObject7.bin"/></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36.xml"/><Relationship Id="rId5" Type="http://schemas.openxmlformats.org/officeDocument/2006/relationships/image" Target="../media/image13.emf"/><Relationship Id="rId4" Type="http://schemas.openxmlformats.org/officeDocument/2006/relationships/oleObject" Target="../embeddings/oleObject8.bin"/></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image" Target="../media/image3.png"/><Relationship Id="rId1" Type="http://schemas.openxmlformats.org/officeDocument/2006/relationships/slideLayout" Target="../slideLayouts/slideLayout17.xml"/><Relationship Id="rId4" Type="http://schemas.openxmlformats.org/officeDocument/2006/relationships/image" Target="../media/image14.emf"/></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8.xml"/><Relationship Id="rId5" Type="http://schemas.openxmlformats.org/officeDocument/2006/relationships/image" Target="../media/image15.emf"/><Relationship Id="rId4" Type="http://schemas.openxmlformats.org/officeDocument/2006/relationships/oleObject" Target="../embeddings/oleObject10.bin"/></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3.png"/><Relationship Id="rId7"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17.xml"/><Relationship Id="rId6" Type="http://schemas.openxmlformats.org/officeDocument/2006/relationships/image" Target="../media/image18.jpg"/><Relationship Id="rId5" Type="http://schemas.openxmlformats.org/officeDocument/2006/relationships/image" Target="../media/image17.jpeg"/><Relationship Id="rId4" Type="http://schemas.openxmlformats.org/officeDocument/2006/relationships/image" Target="../media/image16.jpe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7.xml"/><Relationship Id="rId4" Type="http://schemas.openxmlformats.org/officeDocument/2006/relationships/image" Target="../media/image20.jp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7.xml"/><Relationship Id="rId4" Type="http://schemas.openxmlformats.org/officeDocument/2006/relationships/image" Target="../media/image21.jpg"/></Relationships>
</file>

<file path=ppt/slides/_rels/slide21.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3.png"/><Relationship Id="rId7" Type="http://schemas.openxmlformats.org/officeDocument/2006/relationships/image" Target="../media/image25.png"/><Relationship Id="rId2" Type="http://schemas.openxmlformats.org/officeDocument/2006/relationships/notesSlide" Target="../notesSlides/notesSlide16.xml"/><Relationship Id="rId1" Type="http://schemas.openxmlformats.org/officeDocument/2006/relationships/slideLayout" Target="../slideLayouts/slideLayout17.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7.xml"/><Relationship Id="rId4" Type="http://schemas.openxmlformats.org/officeDocument/2006/relationships/image" Target="../media/image26.jpg"/></Relationships>
</file>

<file path=ppt/slides/_rels/slide23.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3.png"/><Relationship Id="rId7" Type="http://schemas.openxmlformats.org/officeDocument/2006/relationships/image" Target="../media/image30.png"/><Relationship Id="rId2" Type="http://schemas.openxmlformats.org/officeDocument/2006/relationships/notesSlide" Target="../notesSlides/notesSlide18.xml"/><Relationship Id="rId1" Type="http://schemas.openxmlformats.org/officeDocument/2006/relationships/slideLayout" Target="../slideLayouts/slideLayout17.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7.xml"/><Relationship Id="rId4" Type="http://schemas.openxmlformats.org/officeDocument/2006/relationships/image" Target="../media/image31.jp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3.png"/><Relationship Id="rId7" Type="http://schemas.microsoft.com/office/2007/relationships/hdphoto" Target="../media/hdphoto4.wdp"/><Relationship Id="rId2" Type="http://schemas.openxmlformats.org/officeDocument/2006/relationships/notesSlide" Target="../notesSlides/notesSlide21.xml"/><Relationship Id="rId1" Type="http://schemas.openxmlformats.org/officeDocument/2006/relationships/slideLayout" Target="../slideLayouts/slideLayout17.xml"/><Relationship Id="rId6" Type="http://schemas.openxmlformats.org/officeDocument/2006/relationships/image" Target="../media/image34.png"/><Relationship Id="rId5" Type="http://schemas.openxmlformats.org/officeDocument/2006/relationships/image" Target="../media/image33.jpg"/><Relationship Id="rId4" Type="http://schemas.openxmlformats.org/officeDocument/2006/relationships/image" Target="../media/image32.jpe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7.xml"/><Relationship Id="rId4" Type="http://schemas.openxmlformats.org/officeDocument/2006/relationships/image" Target="../media/image36.jp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8" Type="http://schemas.microsoft.com/office/2007/relationships/hdphoto" Target="../media/hdphoto5.wdp"/><Relationship Id="rId3" Type="http://schemas.openxmlformats.org/officeDocument/2006/relationships/image" Target="../media/image3.png"/><Relationship Id="rId7" Type="http://schemas.openxmlformats.org/officeDocument/2006/relationships/image" Target="../media/image38.png"/><Relationship Id="rId2" Type="http://schemas.openxmlformats.org/officeDocument/2006/relationships/notesSlide" Target="../notesSlides/notesSlide25.xml"/><Relationship Id="rId1" Type="http://schemas.openxmlformats.org/officeDocument/2006/relationships/slideLayout" Target="../slideLayouts/slideLayout17.xml"/><Relationship Id="rId6" Type="http://schemas.openxmlformats.org/officeDocument/2006/relationships/image" Target="../media/image37.jpg"/><Relationship Id="rId5" Type="http://schemas.openxmlformats.org/officeDocument/2006/relationships/image" Target="../media/image32.jpeg"/><Relationship Id="rId4" Type="http://schemas.openxmlformats.org/officeDocument/2006/relationships/image" Target="../media/image24.jpe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7.xml"/><Relationship Id="rId4" Type="http://schemas.openxmlformats.org/officeDocument/2006/relationships/image" Target="../media/image39.jpg"/></Relationships>
</file>

<file path=ppt/slides/_rels/slide32.xml.rels><?xml version="1.0" encoding="UTF-8" standalone="yes"?>
<Relationships xmlns="http://schemas.openxmlformats.org/package/2006/relationships"><Relationship Id="rId8" Type="http://schemas.microsoft.com/office/2007/relationships/hdphoto" Target="../media/hdphoto6.wdp"/><Relationship Id="rId3" Type="http://schemas.openxmlformats.org/officeDocument/2006/relationships/image" Target="../media/image3.png"/><Relationship Id="rId7" Type="http://schemas.openxmlformats.org/officeDocument/2006/relationships/image" Target="../media/image41.png"/><Relationship Id="rId2" Type="http://schemas.openxmlformats.org/officeDocument/2006/relationships/notesSlide" Target="../notesSlides/notesSlide27.xml"/><Relationship Id="rId1" Type="http://schemas.openxmlformats.org/officeDocument/2006/relationships/slideLayout" Target="../slideLayouts/slideLayout17.xml"/><Relationship Id="rId6" Type="http://schemas.openxmlformats.org/officeDocument/2006/relationships/image" Target="../media/image32.jpeg"/><Relationship Id="rId5" Type="http://schemas.openxmlformats.org/officeDocument/2006/relationships/image" Target="../media/image40.jpg"/><Relationship Id="rId4" Type="http://schemas.openxmlformats.org/officeDocument/2006/relationships/image" Target="../media/image24.jpe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7.xml"/><Relationship Id="rId4" Type="http://schemas.openxmlformats.org/officeDocument/2006/relationships/image" Target="../media/image42.jpg"/></Relationships>
</file>

<file path=ppt/slides/_rels/slide34.xml.rels><?xml version="1.0" encoding="UTF-8" standalone="yes"?>
<Relationships xmlns="http://schemas.openxmlformats.org/package/2006/relationships"><Relationship Id="rId8" Type="http://schemas.microsoft.com/office/2007/relationships/hdphoto" Target="../media/hdphoto7.wdp"/><Relationship Id="rId3" Type="http://schemas.openxmlformats.org/officeDocument/2006/relationships/image" Target="../media/image3.png"/><Relationship Id="rId7" Type="http://schemas.openxmlformats.org/officeDocument/2006/relationships/image" Target="../media/image44.png"/><Relationship Id="rId2" Type="http://schemas.openxmlformats.org/officeDocument/2006/relationships/notesSlide" Target="../notesSlides/notesSlide29.xml"/><Relationship Id="rId1" Type="http://schemas.openxmlformats.org/officeDocument/2006/relationships/slideLayout" Target="../slideLayouts/slideLayout17.xml"/><Relationship Id="rId6" Type="http://schemas.openxmlformats.org/officeDocument/2006/relationships/image" Target="../media/image32.jpeg"/><Relationship Id="rId5" Type="http://schemas.openxmlformats.org/officeDocument/2006/relationships/image" Target="../media/image43.jpg"/><Relationship Id="rId4" Type="http://schemas.openxmlformats.org/officeDocument/2006/relationships/image" Target="../media/image24.jpe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7.xml"/><Relationship Id="rId4" Type="http://schemas.openxmlformats.org/officeDocument/2006/relationships/image" Target="../media/image45.jpg"/></Relationships>
</file>

<file path=ppt/slides/_rels/slide36.xml.rels><?xml version="1.0" encoding="UTF-8" standalone="yes"?>
<Relationships xmlns="http://schemas.openxmlformats.org/package/2006/relationships"><Relationship Id="rId3" Type="http://schemas.openxmlformats.org/officeDocument/2006/relationships/image" Target="../media/image24.jpeg"/><Relationship Id="rId7" Type="http://schemas.openxmlformats.org/officeDocument/2006/relationships/image" Target="../media/image48.jpeg"/><Relationship Id="rId2" Type="http://schemas.openxmlformats.org/officeDocument/2006/relationships/notesSlide" Target="../notesSlides/notesSlide31.xml"/><Relationship Id="rId1" Type="http://schemas.openxmlformats.org/officeDocument/2006/relationships/slideLayout" Target="../slideLayouts/slideLayout17.xml"/><Relationship Id="rId6" Type="http://schemas.openxmlformats.org/officeDocument/2006/relationships/image" Target="../media/image47.jpeg"/><Relationship Id="rId5" Type="http://schemas.openxmlformats.org/officeDocument/2006/relationships/image" Target="../media/image46.emf"/><Relationship Id="rId4" Type="http://schemas.openxmlformats.org/officeDocument/2006/relationships/image" Target="../media/image32.jpe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7.xml"/><Relationship Id="rId4" Type="http://schemas.openxmlformats.org/officeDocument/2006/relationships/image" Target="../media/image49.jp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7.xml"/><Relationship Id="rId4" Type="http://schemas.openxmlformats.org/officeDocument/2006/relationships/image" Target="../media/image50.jp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52.jpeg"/><Relationship Id="rId2" Type="http://schemas.openxmlformats.org/officeDocument/2006/relationships/notesSlide" Target="../notesSlides/notesSlide34.xml"/><Relationship Id="rId1" Type="http://schemas.openxmlformats.org/officeDocument/2006/relationships/slideLayout" Target="../slideLayouts/slideLayout17.xml"/><Relationship Id="rId6" Type="http://schemas.openxmlformats.org/officeDocument/2006/relationships/image" Target="../media/image51.jpeg"/><Relationship Id="rId5" Type="http://schemas.openxmlformats.org/officeDocument/2006/relationships/image" Target="../media/image32.jpeg"/><Relationship Id="rId4" Type="http://schemas.openxmlformats.org/officeDocument/2006/relationships/image" Target="../media/image24.jpeg"/></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17.xml"/><Relationship Id="rId4" Type="http://schemas.openxmlformats.org/officeDocument/2006/relationships/image" Target="../media/image53.jpg"/></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55.jpeg"/><Relationship Id="rId2" Type="http://schemas.openxmlformats.org/officeDocument/2006/relationships/notesSlide" Target="../notesSlides/notesSlide36.xml"/><Relationship Id="rId1" Type="http://schemas.openxmlformats.org/officeDocument/2006/relationships/slideLayout" Target="../slideLayouts/slideLayout17.xml"/><Relationship Id="rId6" Type="http://schemas.openxmlformats.org/officeDocument/2006/relationships/image" Target="../media/image32.jpeg"/><Relationship Id="rId5" Type="http://schemas.openxmlformats.org/officeDocument/2006/relationships/image" Target="../media/image54.jpg"/><Relationship Id="rId4" Type="http://schemas.openxmlformats.org/officeDocument/2006/relationships/image" Target="../media/image24.jpeg"/></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17.xml"/><Relationship Id="rId4" Type="http://schemas.openxmlformats.org/officeDocument/2006/relationships/image" Target="../media/image56.jpg"/></Relationships>
</file>

<file path=ppt/slides/_rels/slide43.xml.rels><?xml version="1.0" encoding="UTF-8" standalone="yes"?>
<Relationships xmlns="http://schemas.openxmlformats.org/package/2006/relationships"><Relationship Id="rId3" Type="http://schemas.openxmlformats.org/officeDocument/2006/relationships/image" Target="../media/image24.jpeg"/><Relationship Id="rId7" Type="http://schemas.microsoft.com/office/2007/relationships/hdphoto" Target="../media/hdphoto8.wdp"/><Relationship Id="rId2" Type="http://schemas.openxmlformats.org/officeDocument/2006/relationships/notesSlide" Target="../notesSlides/notesSlide38.xml"/><Relationship Id="rId1" Type="http://schemas.openxmlformats.org/officeDocument/2006/relationships/slideLayout" Target="../slideLayouts/slideLayout17.xml"/><Relationship Id="rId6" Type="http://schemas.openxmlformats.org/officeDocument/2006/relationships/image" Target="../media/image58.png"/><Relationship Id="rId5" Type="http://schemas.openxmlformats.org/officeDocument/2006/relationships/image" Target="../media/image32.jpeg"/><Relationship Id="rId4" Type="http://schemas.openxmlformats.org/officeDocument/2006/relationships/image" Target="../media/image57.jpg"/></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17.xml"/><Relationship Id="rId4" Type="http://schemas.openxmlformats.org/officeDocument/2006/relationships/image" Target="../media/image59.jpg"/></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notesSlide" Target="../notesSlides/notesSlide41.xml"/><Relationship Id="rId1" Type="http://schemas.openxmlformats.org/officeDocument/2006/relationships/slideLayout" Target="../slideLayouts/slideLayout17.xml"/><Relationship Id="rId6" Type="http://schemas.openxmlformats.org/officeDocument/2006/relationships/image" Target="../media/image61.jpeg"/><Relationship Id="rId5" Type="http://schemas.openxmlformats.org/officeDocument/2006/relationships/image" Target="../media/image24.jpeg"/><Relationship Id="rId4" Type="http://schemas.openxmlformats.org/officeDocument/2006/relationships/image" Target="../media/image32.jpeg"/></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2.xml"/><Relationship Id="rId1" Type="http://schemas.openxmlformats.org/officeDocument/2006/relationships/slideLayout" Target="../slideLayouts/slideLayout17.xml"/><Relationship Id="rId4" Type="http://schemas.openxmlformats.org/officeDocument/2006/relationships/image" Target="../media/image62.jpg"/></Relationships>
</file>

<file path=ppt/slides/_rels/slide4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43.xml"/><Relationship Id="rId1" Type="http://schemas.openxmlformats.org/officeDocument/2006/relationships/slideLayout" Target="../slideLayouts/slideLayout17.xml"/><Relationship Id="rId6" Type="http://schemas.openxmlformats.org/officeDocument/2006/relationships/image" Target="../media/image64.png"/><Relationship Id="rId5" Type="http://schemas.openxmlformats.org/officeDocument/2006/relationships/image" Target="../media/image63.jpeg"/><Relationship Id="rId4" Type="http://schemas.openxmlformats.org/officeDocument/2006/relationships/image" Target="../media/image32.jpeg"/></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4.xml"/><Relationship Id="rId1" Type="http://schemas.openxmlformats.org/officeDocument/2006/relationships/slideLayout" Target="../slideLayouts/slideLayout17.xml"/><Relationship Id="rId5" Type="http://schemas.openxmlformats.org/officeDocument/2006/relationships/image" Target="../media/image66.jpg"/><Relationship Id="rId4" Type="http://schemas.openxmlformats.org/officeDocument/2006/relationships/image" Target="../media/image65.png"/></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5.xml"/><Relationship Id="rId1" Type="http://schemas.openxmlformats.org/officeDocument/2006/relationships/slideLayout" Target="../slideLayouts/slideLayout17.xml"/><Relationship Id="rId4" Type="http://schemas.openxmlformats.org/officeDocument/2006/relationships/image" Target="../media/image67.jpg"/></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6.xml"/><Relationship Id="rId1" Type="http://schemas.openxmlformats.org/officeDocument/2006/relationships/slideLayout" Target="../slideLayouts/slideLayout17.xml"/><Relationship Id="rId4" Type="http://schemas.openxmlformats.org/officeDocument/2006/relationships/image" Target="../media/image68.jpg"/></Relationships>
</file>

<file path=ppt/slides/_rels/slide52.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jpeg"/><Relationship Id="rId1" Type="http://schemas.openxmlformats.org/officeDocument/2006/relationships/slideLayout" Target="../slideLayouts/slideLayout53.xml"/><Relationship Id="rId5" Type="http://schemas.openxmlformats.org/officeDocument/2006/relationships/image" Target="../media/image72.png"/><Relationship Id="rId4" Type="http://schemas.openxmlformats.org/officeDocument/2006/relationships/image" Target="../media/image7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4540822" y="316707"/>
            <a:ext cx="5836768" cy="568404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p:cNvSpPr txBox="1"/>
          <p:nvPr/>
        </p:nvSpPr>
        <p:spPr>
          <a:xfrm>
            <a:off x="79540" y="3395663"/>
            <a:ext cx="4345542" cy="800219"/>
          </a:xfrm>
          <a:prstGeom prst="rect">
            <a:avLst/>
          </a:prstGeom>
          <a:noFill/>
        </p:spPr>
        <p:txBody>
          <a:bodyPr wrap="square" rtlCol="0">
            <a:spAutoFit/>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Prepared by Dr. Emad Zaher</a:t>
            </a:r>
          </a:p>
          <a:p>
            <a:pPr marL="0" marR="0" lvl="0" indent="0" algn="l" defTabSz="3429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black"/>
                </a:solidFill>
                <a:effectLst/>
                <a:uLnTx/>
                <a:uFillTx/>
                <a:latin typeface="Alexandria" charset="0"/>
                <a:ea typeface="+mn-ea"/>
                <a:cs typeface="Alexandria" charset="0"/>
              </a:rPr>
              <a:t>Assistant Professor of Accounting</a:t>
            </a:r>
          </a:p>
        </p:txBody>
      </p:sp>
      <p:sp>
        <p:nvSpPr>
          <p:cNvPr id="31" name="TextBox 30"/>
          <p:cNvSpPr txBox="1"/>
          <p:nvPr/>
        </p:nvSpPr>
        <p:spPr>
          <a:xfrm>
            <a:off x="152400" y="2414893"/>
            <a:ext cx="4586833" cy="600164"/>
          </a:xfrm>
          <a:prstGeom prst="rect">
            <a:avLst/>
          </a:prstGeom>
          <a:noFill/>
        </p:spPr>
        <p:txBody>
          <a:bodyPr wrap="none" rtlCol="0">
            <a:spAutoFit/>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Alexandria" charset="0"/>
                <a:ea typeface="+mn-ea"/>
                <a:cs typeface="Alexandria" charset="0"/>
              </a:rPr>
              <a:t>Accounting for Managers</a:t>
            </a:r>
          </a:p>
        </p:txBody>
      </p:sp>
      <p:sp>
        <p:nvSpPr>
          <p:cNvPr id="34" name="Rectangle: Rounded Corners 33"/>
          <p:cNvSpPr/>
          <p:nvPr/>
        </p:nvSpPr>
        <p:spPr>
          <a:xfrm>
            <a:off x="79540" y="5062233"/>
            <a:ext cx="5252759" cy="168208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(8) </a:t>
            </a:r>
          </a:p>
          <a:p>
            <a:pPr marL="0" marR="0" lvl="0" indent="0" algn="ctr" defTabSz="3429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Financial Analysis</a:t>
            </a:r>
          </a:p>
        </p:txBody>
      </p:sp>
      <p:sp>
        <p:nvSpPr>
          <p:cNvPr id="46" name="TextBox 45"/>
          <p:cNvSpPr txBox="1"/>
          <p:nvPr/>
        </p:nvSpPr>
        <p:spPr>
          <a:xfrm>
            <a:off x="427936" y="4502184"/>
            <a:ext cx="1429448" cy="523220"/>
          </a:xfrm>
          <a:prstGeom prst="rect">
            <a:avLst/>
          </a:prstGeom>
          <a:noFill/>
        </p:spPr>
        <p:txBody>
          <a:bodyPr wrap="square" rtlCol="0">
            <a:spAutoFit/>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kumimoji="0" lang="en-US" sz="2800" b="1" i="0" u="sng" strike="noStrike" kern="1200" cap="none" spc="0" normalizeH="0" baseline="0" noProof="0" dirty="0">
                <a:ln>
                  <a:noFill/>
                </a:ln>
                <a:solidFill>
                  <a:prstClr val="black"/>
                </a:solidFill>
                <a:effectLst/>
                <a:uLnTx/>
                <a:uFillTx/>
                <a:latin typeface="Sakkal Majalla" panose="02000000000000000000" pitchFamily="2" charset="-78"/>
                <a:ea typeface="Calibri" panose="020F0502020204030204" pitchFamily="34" charset="0"/>
                <a:cs typeface="+mn-cs"/>
              </a:rPr>
              <a:t>MGM341</a:t>
            </a:r>
            <a:endParaRPr kumimoji="0" lang="en-US" sz="32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4" name="Oval 13"/>
          <p:cNvSpPr/>
          <p:nvPr/>
        </p:nvSpPr>
        <p:spPr>
          <a:xfrm>
            <a:off x="4650257" y="616744"/>
            <a:ext cx="5557838" cy="555783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963" y="1059490"/>
            <a:ext cx="2215991" cy="103471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400" advTm="99428">
        <p14:reveal/>
      </p:transition>
    </mc:Choice>
    <mc:Fallback xmlns="">
      <p:transition spd="slow" advTm="99428">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C3A4D56-3782-6366-0721-94D32AB681BC}"/>
              </a:ext>
            </a:extLst>
          </p:cNvPr>
          <p:cNvPicPr>
            <a:picLocks noChangeAspect="1"/>
          </p:cNvPicPr>
          <p:nvPr/>
        </p:nvPicPr>
        <p:blipFill>
          <a:blip r:embed="rId2"/>
          <a:stretch>
            <a:fillRect/>
          </a:stretch>
        </p:blipFill>
        <p:spPr>
          <a:xfrm>
            <a:off x="0" y="0"/>
            <a:ext cx="9144000" cy="6844311"/>
          </a:xfrm>
          <a:prstGeom prst="rect">
            <a:avLst/>
          </a:prstGeom>
        </p:spPr>
      </p:pic>
      <p:sp>
        <p:nvSpPr>
          <p:cNvPr id="4" name="COB/LO"/>
          <p:cNvSpPr>
            <a:spLocks noGrp="1"/>
          </p:cNvSpPr>
          <p:nvPr>
            <p:ph sz="quarter" idx="14"/>
          </p:nvPr>
        </p:nvSpPr>
        <p:spPr>
          <a:xfrm>
            <a:off x="304800" y="1447800"/>
            <a:ext cx="8534400" cy="3200400"/>
          </a:xfrm>
        </p:spPr>
        <p:txBody>
          <a:bodyPr/>
          <a:lstStyle/>
          <a:p>
            <a:pPr lvl="1">
              <a:lnSpc>
                <a:spcPct val="100000"/>
              </a:lnSpc>
              <a:spcBef>
                <a:spcPts val="1200"/>
              </a:spcBef>
            </a:pPr>
            <a:r>
              <a:rPr lang="en-US" sz="3200" b="1" dirty="0"/>
              <a:t>Learning Objectives</a:t>
            </a:r>
          </a:p>
          <a:p>
            <a:pPr>
              <a:lnSpc>
                <a:spcPct val="100000"/>
              </a:lnSpc>
              <a:spcBef>
                <a:spcPts val="1200"/>
              </a:spcBef>
            </a:pPr>
            <a:r>
              <a:rPr lang="en-US" sz="2600" b="1" dirty="0">
                <a:solidFill>
                  <a:srgbClr val="990000"/>
                </a:solidFill>
              </a:rPr>
              <a:t>LO 1</a:t>
            </a:r>
            <a:r>
              <a:rPr lang="en-US" sz="2600" dirty="0">
                <a:solidFill>
                  <a:schemeClr val="tx1"/>
                </a:solidFill>
              </a:rPr>
              <a:t>	</a:t>
            </a:r>
            <a:r>
              <a:rPr lang="en-GB" sz="2600" dirty="0"/>
              <a:t>Apply horizontal and vertical analysis to financial 	statements.</a:t>
            </a:r>
            <a:endParaRPr lang="en-US" sz="2600" dirty="0"/>
          </a:p>
          <a:p>
            <a:pPr>
              <a:lnSpc>
                <a:spcPct val="100000"/>
              </a:lnSpc>
              <a:spcBef>
                <a:spcPts val="1200"/>
              </a:spcBef>
            </a:pPr>
            <a:r>
              <a:rPr lang="en-US" sz="2600" b="1" dirty="0">
                <a:solidFill>
                  <a:srgbClr val="990000"/>
                </a:solidFill>
              </a:rPr>
              <a:t>LO 2 </a:t>
            </a:r>
            <a:r>
              <a:rPr lang="en-US" sz="2600" dirty="0">
                <a:solidFill>
                  <a:schemeClr val="tx1"/>
                </a:solidFill>
              </a:rPr>
              <a:t>	</a:t>
            </a:r>
            <a:r>
              <a:rPr lang="en-GB" sz="2600" dirty="0"/>
              <a:t>Analyse a company’s performance using ratio analysis.</a:t>
            </a:r>
            <a:endParaRPr lang="en-US" sz="2600" dirty="0"/>
          </a:p>
          <a:p>
            <a:pPr>
              <a:lnSpc>
                <a:spcPct val="100000"/>
              </a:lnSpc>
              <a:spcBef>
                <a:spcPts val="1200"/>
              </a:spcBef>
            </a:pPr>
            <a:r>
              <a:rPr lang="en-US" sz="2600" b="1" dirty="0">
                <a:solidFill>
                  <a:srgbClr val="990000"/>
                </a:solidFill>
              </a:rPr>
              <a:t>LO 3 	</a:t>
            </a:r>
            <a:r>
              <a:rPr lang="en-GB" sz="2600" dirty="0"/>
              <a:t>Apply the concept of sustainable income.</a:t>
            </a:r>
          </a:p>
        </p:txBody>
      </p:sp>
      <p:sp>
        <p:nvSpPr>
          <p:cNvPr id="6" name="Slide Number Placeholder "/>
          <p:cNvSpPr>
            <a:spLocks noGrp="1"/>
          </p:cNvSpPr>
          <p:nvPr>
            <p:ph type="sldNum" sz="quarter" idx="10"/>
          </p:nvPr>
        </p:nvSpPr>
        <p:spPr/>
        <p:txBody>
          <a:bodyPr/>
          <a:lstStyle/>
          <a:p>
            <a:fld id="{67B19427-F580-D146-B60E-4CADEE75497F}" type="slidenum">
              <a:rPr lang="en-US" smtClean="0"/>
              <a:pPr/>
              <a:t>2</a:t>
            </a:fld>
            <a:endParaRPr lang="en-US" dirty="0"/>
          </a:p>
        </p:txBody>
      </p:sp>
      <p:sp>
        <p:nvSpPr>
          <p:cNvPr id="2" name="Title 1"/>
          <p:cNvSpPr>
            <a:spLocks noGrp="1"/>
          </p:cNvSpPr>
          <p:nvPr>
            <p:ph type="title"/>
          </p:nvPr>
        </p:nvSpPr>
        <p:spPr>
          <a:xfrm>
            <a:off x="304800" y="762000"/>
            <a:ext cx="8534400" cy="646331"/>
          </a:xfrm>
          <a:prstGeom prst="rect">
            <a:avLst/>
          </a:prstGeom>
        </p:spPr>
        <p:txBody>
          <a:bodyPr>
            <a:spAutoFit/>
          </a:bodyPr>
          <a:lstStyle/>
          <a:p>
            <a:r>
              <a:rPr lang="en-US" sz="4000" b="1" dirty="0">
                <a:ea typeface="Source Sans Pro" charset="0"/>
              </a:rPr>
              <a:t>Chapter Outline</a:t>
            </a:r>
          </a:p>
        </p:txBody>
      </p:sp>
    </p:spTree>
    <p:extLst>
      <p:ext uri="{BB962C8B-B14F-4D97-AF65-F5344CB8AC3E}">
        <p14:creationId xmlns:p14="http://schemas.microsoft.com/office/powerpoint/2010/main" val="6873152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7FED56F-0308-BEFF-6706-9E374A7B0F71}"/>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3</a:t>
            </a:fld>
            <a:endParaRPr lang="en-US" dirty="0"/>
          </a:p>
        </p:txBody>
      </p:sp>
      <p:sp>
        <p:nvSpPr>
          <p:cNvPr id="13" name="Title "/>
          <p:cNvSpPr>
            <a:spLocks noGrp="1"/>
          </p:cNvSpPr>
          <p:nvPr>
            <p:ph type="title"/>
          </p:nvPr>
        </p:nvSpPr>
        <p:spPr>
          <a:xfrm>
            <a:off x="309562" y="762000"/>
            <a:ext cx="8682038" cy="577081"/>
          </a:xfrm>
          <a:prstGeom prst="rect">
            <a:avLst/>
          </a:prstGeom>
        </p:spPr>
        <p:txBody>
          <a:bodyPr wrap="square">
            <a:spAutoFit/>
          </a:bodyPr>
          <a:lstStyle/>
          <a:p>
            <a:r>
              <a:rPr lang="en-GB" sz="3500" b="1" dirty="0">
                <a:solidFill>
                  <a:schemeClr val="accent1"/>
                </a:solidFill>
                <a:latin typeface="Calibri" panose="020F0502020204030204" pitchFamily="34" charset="0"/>
                <a:ea typeface="Source Sans Pro" charset="0"/>
                <a:cs typeface="Calibri" panose="020F0502020204030204" pitchFamily="34" charset="0"/>
              </a:rPr>
              <a:t>Basics of Financial Statement Analysis</a:t>
            </a:r>
            <a:endParaRPr lang="en-US" sz="3500" b="1" dirty="0">
              <a:solidFill>
                <a:schemeClr val="accent1"/>
              </a:solidFill>
              <a:latin typeface="Calibri" panose="020F0502020204030204" pitchFamily="34" charset="0"/>
              <a:ea typeface="Source Sans Pro" charset="0"/>
              <a:cs typeface="Calibri" panose="020F0502020204030204" pitchFamily="34" charset="0"/>
            </a:endParaRPr>
          </a:p>
        </p:txBody>
      </p:sp>
      <p:sp>
        <p:nvSpPr>
          <p:cNvPr id="2" name="Rectangle 1"/>
          <p:cNvSpPr/>
          <p:nvPr/>
        </p:nvSpPr>
        <p:spPr>
          <a:xfrm>
            <a:off x="533400" y="1447800"/>
            <a:ext cx="8077200" cy="369332"/>
          </a:xfrm>
          <a:prstGeom prst="rect">
            <a:avLst/>
          </a:prstGeom>
        </p:spPr>
        <p:txBody>
          <a:bodyPr wrap="square">
            <a:spAutoFit/>
          </a:bodyPr>
          <a:lstStyle/>
          <a:p>
            <a:r>
              <a:rPr lang="en-GB" dirty="0"/>
              <a:t>Apply horizontal and vertical analysis to financial statements.</a:t>
            </a:r>
          </a:p>
        </p:txBody>
      </p:sp>
      <p:sp>
        <p:nvSpPr>
          <p:cNvPr id="8" name="AutoShape 18"/>
          <p:cNvSpPr>
            <a:spLocks noChangeArrowheads="1"/>
          </p:cNvSpPr>
          <p:nvPr/>
        </p:nvSpPr>
        <p:spPr bwMode="auto">
          <a:xfrm>
            <a:off x="457200" y="1981200"/>
            <a:ext cx="2590800" cy="1066800"/>
          </a:xfrm>
          <a:prstGeom prst="bevel">
            <a:avLst>
              <a:gd name="adj" fmla="val 12500"/>
            </a:avLst>
          </a:prstGeom>
          <a:solidFill>
            <a:srgbClr val="CDDEFF"/>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en-US" sz="2200" b="1" i="0" u="none" strike="noStrike" kern="0" cap="none" spc="0" normalizeH="0" baseline="0" noProof="0" dirty="0">
                <a:ln>
                  <a:noFill/>
                </a:ln>
                <a:solidFill>
                  <a:srgbClr val="000000"/>
                </a:solidFill>
                <a:effectLst/>
                <a:uLnTx/>
                <a:uFillTx/>
                <a:latin typeface="Calibri (Body)"/>
              </a:rPr>
              <a:t>Characteristics</a:t>
            </a:r>
          </a:p>
        </p:txBody>
      </p:sp>
      <p:sp>
        <p:nvSpPr>
          <p:cNvPr id="9" name="AutoShape 19"/>
          <p:cNvSpPr>
            <a:spLocks noChangeArrowheads="1"/>
          </p:cNvSpPr>
          <p:nvPr/>
        </p:nvSpPr>
        <p:spPr bwMode="auto">
          <a:xfrm>
            <a:off x="3276600" y="1981200"/>
            <a:ext cx="2590800" cy="1066800"/>
          </a:xfrm>
          <a:prstGeom prst="bevel">
            <a:avLst>
              <a:gd name="adj" fmla="val 12500"/>
            </a:avLst>
          </a:prstGeom>
          <a:solidFill>
            <a:srgbClr val="CDDEFF"/>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en-US" sz="2200" b="1" i="0" u="none" strike="noStrike" kern="0" cap="none" spc="0" normalizeH="0" baseline="0" noProof="0" dirty="0">
                <a:ln>
                  <a:noFill/>
                </a:ln>
                <a:solidFill>
                  <a:srgbClr val="000000"/>
                </a:solidFill>
                <a:effectLst/>
                <a:uLnTx/>
                <a:uFillTx/>
                <a:latin typeface="Calibri (Body)"/>
              </a:rPr>
              <a:t>Comparison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en-US" sz="2200" b="1" i="0" u="none" strike="noStrike" kern="0" cap="none" spc="0" normalizeH="0" baseline="0" noProof="0" dirty="0">
                <a:ln>
                  <a:noFill/>
                </a:ln>
                <a:solidFill>
                  <a:srgbClr val="000000"/>
                </a:solidFill>
                <a:effectLst/>
                <a:uLnTx/>
                <a:uFillTx/>
                <a:latin typeface="Calibri (Body)"/>
              </a:rPr>
              <a:t>Bases</a:t>
            </a:r>
          </a:p>
        </p:txBody>
      </p:sp>
      <p:sp>
        <p:nvSpPr>
          <p:cNvPr id="11" name="AutoShape 20"/>
          <p:cNvSpPr>
            <a:spLocks noChangeArrowheads="1"/>
          </p:cNvSpPr>
          <p:nvPr/>
        </p:nvSpPr>
        <p:spPr bwMode="auto">
          <a:xfrm>
            <a:off x="6096000" y="1981200"/>
            <a:ext cx="2590800" cy="1066800"/>
          </a:xfrm>
          <a:prstGeom prst="bevel">
            <a:avLst>
              <a:gd name="adj" fmla="val 12500"/>
            </a:avLst>
          </a:prstGeom>
          <a:solidFill>
            <a:srgbClr val="CDDEFF"/>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en-US" sz="2200" b="1" i="0" u="none" strike="noStrike" kern="0" cap="none" spc="0" normalizeH="0" baseline="0" noProof="0" dirty="0">
                <a:ln>
                  <a:noFill/>
                </a:ln>
                <a:solidFill>
                  <a:srgbClr val="000000"/>
                </a:solidFill>
                <a:effectLst/>
                <a:uLnTx/>
                <a:uFillTx/>
                <a:latin typeface="Calibri (Body)"/>
              </a:rPr>
              <a:t>Tools of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en-US" sz="2200" b="1" i="0" u="none" strike="noStrike" kern="0" cap="none" spc="0" normalizeH="0" baseline="0" noProof="0" dirty="0">
                <a:ln>
                  <a:noFill/>
                </a:ln>
                <a:solidFill>
                  <a:srgbClr val="000000"/>
                </a:solidFill>
                <a:effectLst/>
                <a:uLnTx/>
                <a:uFillTx/>
                <a:latin typeface="Calibri (Body)"/>
              </a:rPr>
              <a:t>Analysis</a:t>
            </a:r>
          </a:p>
        </p:txBody>
      </p:sp>
      <p:sp>
        <p:nvSpPr>
          <p:cNvPr id="12" name="Rectangle 22"/>
          <p:cNvSpPr>
            <a:spLocks noChangeArrowheads="1"/>
          </p:cNvSpPr>
          <p:nvPr/>
        </p:nvSpPr>
        <p:spPr bwMode="auto">
          <a:xfrm>
            <a:off x="609600" y="3200400"/>
            <a:ext cx="2362200" cy="1600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chemeClr val="tx1"/>
                </a:solidFill>
                <a:miter lim="800000"/>
                <a:headEnd/>
                <a:tailEnd/>
              </a14:hiddenLine>
            </a:ext>
            <a:ext uri="{AF507438-7753-43E0-B8FC-AC1667EBCBE1}">
              <a14:hiddenEffects xmlns:a14="http://schemas.microsoft.com/office/drawing/2010/main">
                <a:effectLst>
                  <a:outerShdw dist="53882" dir="2700000" algn="ctr" rotWithShape="0">
                    <a:schemeClr val="bg2"/>
                  </a:outerShdw>
                </a:effectLst>
              </a14:hiddenEffects>
            </a:ext>
          </a:extLst>
        </p:spPr>
        <p:txBody>
          <a:bodyPr lIns="90488" tIns="109728" rIns="90488" bIns="44450"/>
          <a:lstStyle>
            <a:lvl1pPr marL="457200" indent="-457200">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10000"/>
              </a:lnSpc>
              <a:spcBef>
                <a:spcPct val="35000"/>
              </a:spcBef>
              <a:buClr>
                <a:srgbClr val="800000"/>
              </a:buClr>
              <a:buSzPct val="80000"/>
              <a:buFont typeface="Wingdings" pitchFamily="2" charset="2"/>
              <a:buChar char="u"/>
            </a:pPr>
            <a:r>
              <a:rPr lang="en-US" altLang="en-US" sz="2200" dirty="0">
                <a:latin typeface="Calibri (Body)"/>
              </a:rPr>
              <a:t>Liquidity</a:t>
            </a:r>
          </a:p>
          <a:p>
            <a:pPr algn="l">
              <a:lnSpc>
                <a:spcPct val="110000"/>
              </a:lnSpc>
              <a:spcBef>
                <a:spcPct val="35000"/>
              </a:spcBef>
              <a:buClr>
                <a:srgbClr val="800000"/>
              </a:buClr>
              <a:buSzPct val="80000"/>
              <a:buFont typeface="Wingdings" pitchFamily="2" charset="2"/>
              <a:buChar char="u"/>
            </a:pPr>
            <a:r>
              <a:rPr lang="en-US" altLang="en-US" sz="2200" dirty="0">
                <a:latin typeface="Calibri (Body)"/>
              </a:rPr>
              <a:t>Profitability</a:t>
            </a:r>
          </a:p>
          <a:p>
            <a:pPr algn="l">
              <a:lnSpc>
                <a:spcPct val="110000"/>
              </a:lnSpc>
              <a:spcBef>
                <a:spcPct val="35000"/>
              </a:spcBef>
              <a:buClr>
                <a:srgbClr val="800000"/>
              </a:buClr>
              <a:buSzPct val="80000"/>
              <a:buFont typeface="Wingdings" pitchFamily="2" charset="2"/>
              <a:buChar char="u"/>
            </a:pPr>
            <a:r>
              <a:rPr lang="en-US" altLang="en-US" sz="2200" dirty="0">
                <a:latin typeface="Calibri (Body)"/>
              </a:rPr>
              <a:t>Solvency</a:t>
            </a:r>
          </a:p>
        </p:txBody>
      </p:sp>
      <p:sp>
        <p:nvSpPr>
          <p:cNvPr id="14" name="Rectangle 24"/>
          <p:cNvSpPr>
            <a:spLocks noChangeArrowheads="1"/>
          </p:cNvSpPr>
          <p:nvPr/>
        </p:nvSpPr>
        <p:spPr bwMode="auto">
          <a:xfrm>
            <a:off x="3352800" y="3200400"/>
            <a:ext cx="2362200" cy="2362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53882" dir="2700000" algn="ctr" rotWithShape="0">
                    <a:schemeClr val="bg2"/>
                  </a:outerShdw>
                </a:effectLst>
              </a14:hiddenEffects>
            </a:ext>
          </a:extLst>
        </p:spPr>
        <p:txBody>
          <a:bodyPr lIns="90488" tIns="109728" rIns="90488" bIns="44450"/>
          <a:lstStyle>
            <a:lvl1pPr marL="457200" indent="-457200">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10000"/>
              </a:lnSpc>
              <a:spcBef>
                <a:spcPct val="35000"/>
              </a:spcBef>
              <a:buClr>
                <a:srgbClr val="800000"/>
              </a:buClr>
              <a:buSzPct val="80000"/>
              <a:buFont typeface="Wingdings" pitchFamily="2" charset="2"/>
              <a:buChar char="u"/>
            </a:pPr>
            <a:r>
              <a:rPr lang="en-US" altLang="en-US" sz="2200" dirty="0">
                <a:latin typeface="Calibri (Body)"/>
              </a:rPr>
              <a:t>Intracompany </a:t>
            </a:r>
          </a:p>
          <a:p>
            <a:pPr algn="l">
              <a:lnSpc>
                <a:spcPct val="110000"/>
              </a:lnSpc>
              <a:spcBef>
                <a:spcPct val="35000"/>
              </a:spcBef>
              <a:buClr>
                <a:srgbClr val="800000"/>
              </a:buClr>
              <a:buSzPct val="80000"/>
              <a:buFont typeface="Wingdings" pitchFamily="2" charset="2"/>
              <a:buChar char="u"/>
            </a:pPr>
            <a:r>
              <a:rPr lang="en-US" altLang="en-US" sz="2200" dirty="0">
                <a:latin typeface="Calibri (Body)"/>
              </a:rPr>
              <a:t>Industry averages </a:t>
            </a:r>
          </a:p>
          <a:p>
            <a:pPr algn="l">
              <a:lnSpc>
                <a:spcPct val="110000"/>
              </a:lnSpc>
              <a:spcBef>
                <a:spcPct val="35000"/>
              </a:spcBef>
              <a:buClr>
                <a:srgbClr val="800000"/>
              </a:buClr>
              <a:buSzPct val="80000"/>
              <a:buFont typeface="Wingdings" pitchFamily="2" charset="2"/>
              <a:buChar char="u"/>
            </a:pPr>
            <a:r>
              <a:rPr lang="en-US" altLang="en-US" sz="2200" dirty="0">
                <a:latin typeface="Calibri (Body)"/>
              </a:rPr>
              <a:t>Intercompany </a:t>
            </a:r>
          </a:p>
        </p:txBody>
      </p:sp>
      <p:sp>
        <p:nvSpPr>
          <p:cNvPr id="15" name="Rectangle 25"/>
          <p:cNvSpPr>
            <a:spLocks noChangeArrowheads="1"/>
          </p:cNvSpPr>
          <p:nvPr/>
        </p:nvSpPr>
        <p:spPr bwMode="auto">
          <a:xfrm>
            <a:off x="6248400" y="3200400"/>
            <a:ext cx="2362200" cy="2362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53882" dir="2700000" algn="ctr" rotWithShape="0">
                    <a:schemeClr val="bg2"/>
                  </a:outerShdw>
                </a:effectLst>
              </a14:hiddenEffects>
            </a:ext>
          </a:extLst>
        </p:spPr>
        <p:txBody>
          <a:bodyPr lIns="90488" tIns="109728" rIns="90488" bIns="44450"/>
          <a:lstStyle>
            <a:lvl1pPr marL="457200" indent="-457200">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10000"/>
              </a:lnSpc>
              <a:spcBef>
                <a:spcPct val="35000"/>
              </a:spcBef>
              <a:buClr>
                <a:srgbClr val="800000"/>
              </a:buClr>
              <a:buSzPct val="80000"/>
              <a:buFont typeface="Wingdings" pitchFamily="2" charset="2"/>
              <a:buChar char="u"/>
            </a:pPr>
            <a:r>
              <a:rPr lang="en-US" altLang="en-US" sz="2200" dirty="0">
                <a:latin typeface="Calibri (Body)"/>
              </a:rPr>
              <a:t>Horizontal</a:t>
            </a:r>
          </a:p>
          <a:p>
            <a:pPr algn="l">
              <a:lnSpc>
                <a:spcPct val="110000"/>
              </a:lnSpc>
              <a:spcBef>
                <a:spcPct val="35000"/>
              </a:spcBef>
              <a:buClr>
                <a:srgbClr val="800000"/>
              </a:buClr>
              <a:buSzPct val="80000"/>
              <a:buFont typeface="Wingdings" pitchFamily="2" charset="2"/>
              <a:buChar char="u"/>
            </a:pPr>
            <a:r>
              <a:rPr lang="en-US" altLang="en-US" sz="2200" dirty="0">
                <a:latin typeface="Calibri (Body)"/>
              </a:rPr>
              <a:t>Vertical</a:t>
            </a:r>
          </a:p>
          <a:p>
            <a:pPr algn="l">
              <a:lnSpc>
                <a:spcPct val="110000"/>
              </a:lnSpc>
              <a:spcBef>
                <a:spcPct val="35000"/>
              </a:spcBef>
              <a:buClr>
                <a:srgbClr val="800000"/>
              </a:buClr>
              <a:buSzPct val="80000"/>
              <a:buFont typeface="Wingdings" pitchFamily="2" charset="2"/>
              <a:buChar char="u"/>
            </a:pPr>
            <a:r>
              <a:rPr lang="en-US" altLang="en-US" sz="2200" dirty="0">
                <a:latin typeface="Calibri (Body)"/>
              </a:rPr>
              <a:t>Ratio</a:t>
            </a:r>
          </a:p>
        </p:txBody>
      </p:sp>
      <p:sp>
        <p:nvSpPr>
          <p:cNvPr id="7" name="TextBox 6">
            <a:extLst>
              <a:ext uri="{FF2B5EF4-FFF2-40B4-BE49-F238E27FC236}">
                <a16:creationId xmlns:a16="http://schemas.microsoft.com/office/drawing/2014/main" id="{FC8566B4-BAB1-F647-11B0-D9C6EC961383}"/>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1350159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left)">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left)">
                                      <p:cBhvr>
                                        <p:cTn id="1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979DF82-BFF8-9645-A099-344EA8D4800D}"/>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4</a:t>
            </a:fld>
            <a:endParaRPr lang="en-US" dirty="0"/>
          </a:p>
        </p:txBody>
      </p:sp>
      <p:sp>
        <p:nvSpPr>
          <p:cNvPr id="9" name="Title 1"/>
          <p:cNvSpPr>
            <a:spLocks noGrp="1"/>
          </p:cNvSpPr>
          <p:nvPr>
            <p:ph type="title"/>
          </p:nvPr>
        </p:nvSpPr>
        <p:spPr>
          <a:prstGeom prst="rect">
            <a:avLst/>
          </a:prstGeom>
        </p:spPr>
        <p:txBody>
          <a:bodyPr>
            <a:spAutoFit/>
          </a:bodyPr>
          <a:lstStyle/>
          <a:p>
            <a:r>
              <a:rPr lang="en-US" b="1" dirty="0">
                <a:latin typeface="+mn-lt"/>
                <a:ea typeface="Source Sans Pro" charset="0"/>
              </a:rPr>
              <a:t>Horizontal Analysis</a:t>
            </a:r>
          </a:p>
        </p:txBody>
      </p:sp>
      <p:sp>
        <p:nvSpPr>
          <p:cNvPr id="17" name="Rectangle 5"/>
          <p:cNvSpPr>
            <a:spLocks noChangeArrowheads="1"/>
          </p:cNvSpPr>
          <p:nvPr/>
        </p:nvSpPr>
        <p:spPr bwMode="auto">
          <a:xfrm>
            <a:off x="533400" y="1295400"/>
            <a:ext cx="8305800" cy="48628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eaLnBrk="1" fontAlgn="auto" latinLnBrk="0" hangingPunct="1">
              <a:lnSpc>
                <a:spcPct val="125000"/>
              </a:lnSpc>
              <a:spcBef>
                <a:spcPts val="1200"/>
              </a:spcBef>
              <a:spcAft>
                <a:spcPts val="0"/>
              </a:spcAft>
              <a:buClrTx/>
              <a:buSzTx/>
              <a:buFontTx/>
              <a:buNone/>
              <a:tabLst/>
              <a:defRPr/>
            </a:pPr>
            <a:r>
              <a:rPr kumimoji="0" lang="en-US" sz="2600" b="1" i="0" u="none" strike="noStrike" kern="0" cap="none" spc="0" normalizeH="0" baseline="0" noProof="0" dirty="0">
                <a:ln>
                  <a:noFill/>
                </a:ln>
                <a:solidFill>
                  <a:srgbClr val="0000FF">
                    <a:lumMod val="75000"/>
                  </a:srgbClr>
                </a:solidFill>
                <a:effectLst/>
                <a:uLnTx/>
                <a:uFillTx/>
                <a:latin typeface="Calibri (Body)"/>
              </a:rPr>
              <a:t>Horizontal analysis</a:t>
            </a:r>
            <a:r>
              <a:rPr kumimoji="0" lang="en-US" sz="2600" b="0" i="0" u="none" strike="noStrike" kern="0" cap="none" spc="0" normalizeH="0" baseline="0" noProof="0" dirty="0">
                <a:ln>
                  <a:noFill/>
                </a:ln>
                <a:solidFill>
                  <a:sysClr val="windowText" lastClr="000000"/>
                </a:solidFill>
                <a:effectLst/>
                <a:uLnTx/>
                <a:uFillTx/>
                <a:latin typeface="Calibri (Body)"/>
              </a:rPr>
              <a:t>, also called </a:t>
            </a:r>
            <a:r>
              <a:rPr kumimoji="0" lang="en-US" sz="2600" b="1" i="0" u="none" strike="noStrike" kern="0" cap="none" spc="0" normalizeH="0" baseline="0" noProof="0" dirty="0">
                <a:ln>
                  <a:noFill/>
                </a:ln>
                <a:solidFill>
                  <a:sysClr val="windowText" lastClr="000000"/>
                </a:solidFill>
                <a:effectLst/>
                <a:uLnTx/>
                <a:uFillTx/>
                <a:latin typeface="Calibri (Body)"/>
              </a:rPr>
              <a:t>trend analysis</a:t>
            </a:r>
            <a:r>
              <a:rPr kumimoji="0" lang="en-US" sz="2600" b="0" i="0" u="none" strike="noStrike" kern="0" cap="none" spc="0" normalizeH="0" baseline="0" noProof="0" dirty="0">
                <a:ln>
                  <a:noFill/>
                </a:ln>
                <a:solidFill>
                  <a:sysClr val="windowText" lastClr="000000"/>
                </a:solidFill>
                <a:effectLst/>
                <a:uLnTx/>
                <a:uFillTx/>
                <a:latin typeface="Calibri (Body)"/>
              </a:rPr>
              <a:t>, is a technique for evaluating a series of financial statement data over a period of time. </a:t>
            </a:r>
          </a:p>
          <a:p>
            <a:pPr marL="692150" marR="0" lvl="1" indent="-457200" algn="l" defTabSz="914400" eaLnBrk="1" fontAlgn="auto" latinLnBrk="0" hangingPunct="1">
              <a:lnSpc>
                <a:spcPct val="125000"/>
              </a:lnSpc>
              <a:spcBef>
                <a:spcPts val="1200"/>
              </a:spcBef>
              <a:spcAft>
                <a:spcPts val="0"/>
              </a:spcAft>
              <a:buClr>
                <a:srgbClr val="800000"/>
              </a:buClr>
              <a:buSzPct val="80000"/>
              <a:buFont typeface="Wingdings" pitchFamily="2" charset="2"/>
              <a:buChar char="u"/>
              <a:tabLst/>
              <a:defRPr/>
            </a:pPr>
            <a:r>
              <a:rPr kumimoji="0" lang="en-US" sz="2600" b="1" i="0" u="none" strike="noStrike" kern="0" cap="none" spc="0" normalizeH="0" baseline="0" noProof="0" dirty="0">
                <a:ln>
                  <a:noFill/>
                </a:ln>
                <a:solidFill>
                  <a:sysClr val="windowText" lastClr="000000"/>
                </a:solidFill>
                <a:effectLst/>
                <a:uLnTx/>
                <a:uFillTx/>
                <a:latin typeface="Calibri (Body)"/>
              </a:rPr>
              <a:t>Purpose</a:t>
            </a:r>
            <a:r>
              <a:rPr kumimoji="0" lang="en-US" sz="2600" b="0" i="0" u="none" strike="noStrike" kern="0" cap="none" spc="0" normalizeH="0" baseline="0" noProof="0" dirty="0">
                <a:ln>
                  <a:noFill/>
                </a:ln>
                <a:solidFill>
                  <a:sysClr val="windowText" lastClr="000000"/>
                </a:solidFill>
                <a:effectLst/>
                <a:uLnTx/>
                <a:uFillTx/>
                <a:latin typeface="Calibri (Body)"/>
              </a:rPr>
              <a:t> is to determine the increase or decrease.</a:t>
            </a:r>
          </a:p>
          <a:p>
            <a:pPr marL="692150" marR="0" lvl="1" indent="-457200" algn="l" defTabSz="914400" eaLnBrk="1" fontAlgn="auto" latinLnBrk="0" hangingPunct="1">
              <a:lnSpc>
                <a:spcPct val="125000"/>
              </a:lnSpc>
              <a:spcBef>
                <a:spcPts val="1200"/>
              </a:spcBef>
              <a:spcAft>
                <a:spcPts val="0"/>
              </a:spcAft>
              <a:buClr>
                <a:srgbClr val="800000"/>
              </a:buClr>
              <a:buSzPct val="80000"/>
              <a:buFont typeface="Wingdings" pitchFamily="2" charset="2"/>
              <a:buChar char="u"/>
              <a:tabLst/>
              <a:defRPr/>
            </a:pPr>
            <a:r>
              <a:rPr kumimoji="0" lang="en-US" sz="2600" b="1" i="0" u="none" strike="noStrike" kern="0" cap="none" spc="0" normalizeH="0" baseline="0" noProof="0" dirty="0">
                <a:ln>
                  <a:noFill/>
                </a:ln>
                <a:solidFill>
                  <a:sysClr val="windowText" lastClr="000000"/>
                </a:solidFill>
                <a:effectLst/>
                <a:uLnTx/>
                <a:uFillTx/>
                <a:latin typeface="Calibri (Body)"/>
              </a:rPr>
              <a:t>Commonly applied to</a:t>
            </a:r>
            <a:r>
              <a:rPr kumimoji="0" lang="en-US" sz="2600" b="0" i="0" u="none" strike="noStrike" kern="0" cap="none" spc="0" normalizeH="0" baseline="0" noProof="0" dirty="0">
                <a:ln>
                  <a:noFill/>
                </a:ln>
                <a:solidFill>
                  <a:sysClr val="windowText" lastClr="000000"/>
                </a:solidFill>
                <a:effectLst/>
                <a:uLnTx/>
                <a:uFillTx/>
                <a:latin typeface="Calibri (Body)"/>
              </a:rPr>
              <a:t> the </a:t>
            </a:r>
          </a:p>
          <a:p>
            <a:pPr marL="1149350" lvl="2" indent="-457200">
              <a:lnSpc>
                <a:spcPct val="125000"/>
              </a:lnSpc>
              <a:spcBef>
                <a:spcPts val="1200"/>
              </a:spcBef>
              <a:buClr>
                <a:srgbClr val="800000"/>
              </a:buClr>
              <a:buSzPct val="85000"/>
              <a:buFont typeface="Arial" panose="020B0604020202020204" pitchFamily="34" charset="0"/>
              <a:buChar char="►"/>
              <a:defRPr/>
            </a:pPr>
            <a:r>
              <a:rPr lang="en-US" sz="2600" kern="0" dirty="0">
                <a:solidFill>
                  <a:sysClr val="windowText" lastClr="000000"/>
                </a:solidFill>
                <a:latin typeface="Calibri (Body)"/>
              </a:rPr>
              <a:t>statement of financial position, </a:t>
            </a:r>
            <a:endParaRPr kumimoji="0" lang="en-US" sz="2600" b="0" i="0" u="none" strike="noStrike" kern="0" cap="none" spc="0" normalizeH="0" baseline="0" noProof="0" dirty="0">
              <a:ln>
                <a:noFill/>
              </a:ln>
              <a:solidFill>
                <a:sysClr val="windowText" lastClr="000000"/>
              </a:solidFill>
              <a:effectLst/>
              <a:uLnTx/>
              <a:uFillTx/>
              <a:latin typeface="Calibri (Body)"/>
            </a:endParaRPr>
          </a:p>
          <a:p>
            <a:pPr marL="1149350" marR="0" lvl="2" indent="-457200" algn="l" defTabSz="914400" eaLnBrk="1" fontAlgn="auto" latinLnBrk="0" hangingPunct="1">
              <a:lnSpc>
                <a:spcPct val="125000"/>
              </a:lnSpc>
              <a:spcBef>
                <a:spcPts val="1200"/>
              </a:spcBef>
              <a:spcAft>
                <a:spcPts val="0"/>
              </a:spcAft>
              <a:buClr>
                <a:srgbClr val="800000"/>
              </a:buClr>
              <a:buSzPct val="85000"/>
              <a:buFont typeface="Arial" panose="020B0604020202020204" pitchFamily="34" charset="0"/>
              <a:buChar char="►"/>
              <a:tabLst/>
              <a:defRPr/>
            </a:pPr>
            <a:r>
              <a:rPr kumimoji="0" lang="en-US" sz="2600" b="0" i="0" u="none" strike="noStrike" kern="0" cap="none" spc="0" normalizeH="0" baseline="0" noProof="0" dirty="0">
                <a:ln>
                  <a:noFill/>
                </a:ln>
                <a:solidFill>
                  <a:sysClr val="windowText" lastClr="000000"/>
                </a:solidFill>
                <a:effectLst/>
                <a:uLnTx/>
                <a:uFillTx/>
                <a:latin typeface="Calibri (Body)"/>
              </a:rPr>
              <a:t>income statement, and </a:t>
            </a:r>
          </a:p>
          <a:p>
            <a:pPr marL="1149350" marR="0" lvl="2" indent="-457200" algn="l" defTabSz="914400" eaLnBrk="1" fontAlgn="auto" latinLnBrk="0" hangingPunct="1">
              <a:lnSpc>
                <a:spcPct val="125000"/>
              </a:lnSpc>
              <a:spcBef>
                <a:spcPts val="1200"/>
              </a:spcBef>
              <a:spcAft>
                <a:spcPts val="0"/>
              </a:spcAft>
              <a:buClr>
                <a:srgbClr val="800000"/>
              </a:buClr>
              <a:buSzPct val="85000"/>
              <a:buFont typeface="Arial" panose="020B0604020202020204" pitchFamily="34" charset="0"/>
              <a:buChar char="►"/>
              <a:tabLst/>
              <a:defRPr/>
            </a:pPr>
            <a:r>
              <a:rPr kumimoji="0" lang="en-US" sz="2600" b="0" i="0" u="none" strike="noStrike" kern="0" cap="none" spc="0" normalizeH="0" baseline="0" noProof="0" dirty="0">
                <a:ln>
                  <a:noFill/>
                </a:ln>
                <a:solidFill>
                  <a:sysClr val="windowText" lastClr="000000"/>
                </a:solidFill>
                <a:effectLst/>
                <a:uLnTx/>
                <a:uFillTx/>
                <a:latin typeface="Calibri (Body)"/>
              </a:rPr>
              <a:t>statement of retained earnings.</a:t>
            </a:r>
          </a:p>
        </p:txBody>
      </p:sp>
      <p:graphicFrame>
        <p:nvGraphicFramePr>
          <p:cNvPr id="2" name="Object 4">
            <a:extLst>
              <a:ext uri="{FF2B5EF4-FFF2-40B4-BE49-F238E27FC236}">
                <a16:creationId xmlns:a16="http://schemas.microsoft.com/office/drawing/2014/main" id="{F5396A0E-DB56-3D73-7011-D484EA66918B}"/>
              </a:ext>
            </a:extLst>
          </p:cNvPr>
          <p:cNvGraphicFramePr>
            <a:graphicFrameLocks/>
          </p:cNvGraphicFramePr>
          <p:nvPr>
            <p:extLst>
              <p:ext uri="{D42A27DB-BD31-4B8C-83A1-F6EECF244321}">
                <p14:modId xmlns:p14="http://schemas.microsoft.com/office/powerpoint/2010/main" val="2997235807"/>
              </p:ext>
            </p:extLst>
          </p:nvPr>
        </p:nvGraphicFramePr>
        <p:xfrm>
          <a:off x="6019800" y="3581400"/>
          <a:ext cx="1413329" cy="1325262"/>
        </p:xfrm>
        <a:graphic>
          <a:graphicData uri="http://schemas.openxmlformats.org/presentationml/2006/ole">
            <mc:AlternateContent xmlns:mc="http://schemas.openxmlformats.org/markup-compatibility/2006">
              <mc:Choice xmlns:v="urn:schemas-microsoft-com:vml" Requires="v">
                <p:oleObj name="Clip" r:id="rId4" imgW="6980040" imgH="6010200" progId="MS_ClipArt_Gallery.2">
                  <p:embed/>
                </p:oleObj>
              </mc:Choice>
              <mc:Fallback>
                <p:oleObj name="Clip" r:id="rId4" imgW="6980040" imgH="6010200" progId="MS_ClipArt_Gallery.2">
                  <p:embed/>
                  <p:pic>
                    <p:nvPicPr>
                      <p:cNvPr id="7171" name="Object 4">
                        <a:extLst>
                          <a:ext uri="{FF2B5EF4-FFF2-40B4-BE49-F238E27FC236}">
                            <a16:creationId xmlns:a16="http://schemas.microsoft.com/office/drawing/2014/main" id="{6738B2BB-5B3F-5EFF-EB86-7996D19330B5}"/>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9800" y="3581400"/>
                        <a:ext cx="1413329" cy="1325262"/>
                      </a:xfrm>
                      <a:prstGeom prst="rect">
                        <a:avLst/>
                      </a:prstGeom>
                      <a:noFill/>
                      <a:ln>
                        <a:noFill/>
                      </a:ln>
                      <a:effectLst/>
                    </p:spPr>
                  </p:pic>
                </p:oleObj>
              </mc:Fallback>
            </mc:AlternateContent>
          </a:graphicData>
        </a:graphic>
      </p:graphicFrame>
      <p:graphicFrame>
        <p:nvGraphicFramePr>
          <p:cNvPr id="3" name="Object 3">
            <a:extLst>
              <a:ext uri="{FF2B5EF4-FFF2-40B4-BE49-F238E27FC236}">
                <a16:creationId xmlns:a16="http://schemas.microsoft.com/office/drawing/2014/main" id="{569E887F-3534-C14B-5F2A-AA2B4D5DD94C}"/>
              </a:ext>
            </a:extLst>
          </p:cNvPr>
          <p:cNvGraphicFramePr>
            <a:graphicFrameLocks/>
          </p:cNvGraphicFramePr>
          <p:nvPr>
            <p:extLst>
              <p:ext uri="{D42A27DB-BD31-4B8C-83A1-F6EECF244321}">
                <p14:modId xmlns:p14="http://schemas.microsoft.com/office/powerpoint/2010/main" val="736629237"/>
              </p:ext>
            </p:extLst>
          </p:nvPr>
        </p:nvGraphicFramePr>
        <p:xfrm>
          <a:off x="7543800" y="3627739"/>
          <a:ext cx="1471613" cy="1325261"/>
        </p:xfrm>
        <a:graphic>
          <a:graphicData uri="http://schemas.openxmlformats.org/presentationml/2006/ole">
            <mc:AlternateContent xmlns:mc="http://schemas.openxmlformats.org/markup-compatibility/2006">
              <mc:Choice xmlns:v="urn:schemas-microsoft-com:vml" Requires="v">
                <p:oleObj name="Clip" r:id="rId6" imgW="6948360" imgH="6010200" progId="MS_ClipArt_Gallery.2">
                  <p:embed/>
                </p:oleObj>
              </mc:Choice>
              <mc:Fallback>
                <p:oleObj name="Clip" r:id="rId6" imgW="6948360" imgH="6010200" progId="MS_ClipArt_Gallery.2">
                  <p:embed/>
                  <p:pic>
                    <p:nvPicPr>
                      <p:cNvPr id="7170" name="Object 3">
                        <a:extLst>
                          <a:ext uri="{FF2B5EF4-FFF2-40B4-BE49-F238E27FC236}">
                            <a16:creationId xmlns:a16="http://schemas.microsoft.com/office/drawing/2014/main" id="{3E9A9DF3-AA21-4B21-B0C7-86D300EEBF4F}"/>
                          </a:ext>
                        </a:extLst>
                      </p:cNvPr>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543800" y="3627739"/>
                        <a:ext cx="1471613" cy="1325261"/>
                      </a:xfrm>
                      <a:prstGeom prst="rect">
                        <a:avLst/>
                      </a:prstGeom>
                      <a:noFill/>
                      <a:ln>
                        <a:noFill/>
                      </a:ln>
                      <a:effectLst/>
                    </p:spPr>
                  </p:pic>
                </p:oleObj>
              </mc:Fallback>
            </mc:AlternateContent>
          </a:graphicData>
        </a:graphic>
      </p:graphicFrame>
      <p:sp>
        <p:nvSpPr>
          <p:cNvPr id="8" name="TextBox 7">
            <a:extLst>
              <a:ext uri="{FF2B5EF4-FFF2-40B4-BE49-F238E27FC236}">
                <a16:creationId xmlns:a16="http://schemas.microsoft.com/office/drawing/2014/main" id="{C80790C1-F0FA-13A7-9E6F-A4A67460DC14}"/>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25550961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636EE82-4BCF-5FCA-0D3A-8D2C3B9FB880}"/>
              </a:ext>
            </a:extLst>
          </p:cNvPr>
          <p:cNvPicPr>
            <a:picLocks noChangeAspect="1"/>
          </p:cNvPicPr>
          <p:nvPr/>
        </p:nvPicPr>
        <p:blipFill>
          <a:blip r:embed="rId2"/>
          <a:stretch>
            <a:fillRect/>
          </a:stretch>
        </p:blipFill>
        <p:spPr>
          <a:xfrm>
            <a:off x="0" y="0"/>
            <a:ext cx="9144000" cy="6844311"/>
          </a:xfrm>
          <a:prstGeom prst="rect">
            <a:avLst/>
          </a:prstGeom>
        </p:spPr>
      </p:pic>
      <p:sp>
        <p:nvSpPr>
          <p:cNvPr id="3" name="Slide Number Placeholder 2">
            <a:extLst>
              <a:ext uri="{FF2B5EF4-FFF2-40B4-BE49-F238E27FC236}">
                <a16:creationId xmlns:a16="http://schemas.microsoft.com/office/drawing/2014/main" id="{8E23C1F5-1D60-47BC-A88E-FBD0E441E81F}"/>
              </a:ext>
            </a:extLst>
          </p:cNvPr>
          <p:cNvSpPr>
            <a:spLocks noGrp="1"/>
          </p:cNvSpPr>
          <p:nvPr>
            <p:ph type="sldNum" sz="quarter" idx="10"/>
          </p:nvPr>
        </p:nvSpPr>
        <p:spPr/>
        <p:txBody>
          <a:bodyPr/>
          <a:lstStyle/>
          <a:p>
            <a:fld id="{67B19427-F580-D146-B60E-4CADEE75497F}" type="slidenum">
              <a:rPr lang="en-US" smtClean="0"/>
              <a:pPr/>
              <a:t>5</a:t>
            </a:fld>
            <a:endParaRPr lang="en-US" dirty="0"/>
          </a:p>
        </p:txBody>
      </p:sp>
      <p:graphicFrame>
        <p:nvGraphicFramePr>
          <p:cNvPr id="7" name="Object 2">
            <a:extLst>
              <a:ext uri="{FF2B5EF4-FFF2-40B4-BE49-F238E27FC236}">
                <a16:creationId xmlns:a16="http://schemas.microsoft.com/office/drawing/2014/main" id="{055BF86E-8785-E233-8D13-10CC8B3FB029}"/>
              </a:ext>
            </a:extLst>
          </p:cNvPr>
          <p:cNvGraphicFramePr>
            <a:graphicFrameLocks/>
          </p:cNvGraphicFramePr>
          <p:nvPr>
            <p:extLst>
              <p:ext uri="{D42A27DB-BD31-4B8C-83A1-F6EECF244321}">
                <p14:modId xmlns:p14="http://schemas.microsoft.com/office/powerpoint/2010/main" val="3199549528"/>
              </p:ext>
            </p:extLst>
          </p:nvPr>
        </p:nvGraphicFramePr>
        <p:xfrm>
          <a:off x="75406" y="695325"/>
          <a:ext cx="8993187" cy="5553075"/>
        </p:xfrm>
        <a:graphic>
          <a:graphicData uri="http://schemas.openxmlformats.org/presentationml/2006/ole">
            <mc:AlternateContent xmlns:mc="http://schemas.openxmlformats.org/markup-compatibility/2006">
              <mc:Choice xmlns:v="urn:schemas-microsoft-com:vml" Requires="v">
                <p:oleObj name="Worksheet" r:id="rId3" imgW="5467502" imgH="3590849" progId="Excel.Sheet.8">
                  <p:embed/>
                </p:oleObj>
              </mc:Choice>
              <mc:Fallback>
                <p:oleObj name="Worksheet" r:id="rId3" imgW="5467502" imgH="3590849" progId="Excel.Sheet.8">
                  <p:embed/>
                  <p:pic>
                    <p:nvPicPr>
                      <p:cNvPr id="3074" name="Object 2">
                        <a:extLst>
                          <a:ext uri="{FF2B5EF4-FFF2-40B4-BE49-F238E27FC236}">
                            <a16:creationId xmlns:a16="http://schemas.microsoft.com/office/drawing/2014/main" id="{DDEC0A93-BE0A-E57D-8707-B3F9C0245B2E}"/>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406" y="695325"/>
                        <a:ext cx="8993187" cy="5553075"/>
                      </a:xfrm>
                      <a:prstGeom prst="rect">
                        <a:avLst/>
                      </a:prstGeom>
                      <a:noFill/>
                      <a:ln w="50800">
                        <a:solidFill>
                          <a:srgbClr val="005400"/>
                        </a:solidFill>
                        <a:miter lim="800000"/>
                        <a:headEnd/>
                        <a:tailEnd/>
                      </a:ln>
                      <a:effectLst/>
                    </p:spPr>
                  </p:pic>
                </p:oleObj>
              </mc:Fallback>
            </mc:AlternateContent>
          </a:graphicData>
        </a:graphic>
      </p:graphicFrame>
      <p:sp>
        <p:nvSpPr>
          <p:cNvPr id="4" name="TextBox 3">
            <a:extLst>
              <a:ext uri="{FF2B5EF4-FFF2-40B4-BE49-F238E27FC236}">
                <a16:creationId xmlns:a16="http://schemas.microsoft.com/office/drawing/2014/main" id="{3F4D6C6A-14FA-241F-2759-480DEF335F20}"/>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32309414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D06B5B5-601D-2C0C-2109-8F76EB337B43}"/>
              </a:ext>
            </a:extLst>
          </p:cNvPr>
          <p:cNvPicPr>
            <a:picLocks noChangeAspect="1"/>
          </p:cNvPicPr>
          <p:nvPr/>
        </p:nvPicPr>
        <p:blipFill>
          <a:blip r:embed="rId3"/>
          <a:stretch>
            <a:fillRect/>
          </a:stretch>
        </p:blipFill>
        <p:spPr>
          <a:xfrm>
            <a:off x="0" y="0"/>
            <a:ext cx="9144000" cy="6844311"/>
          </a:xfrm>
          <a:prstGeom prst="rect">
            <a:avLst/>
          </a:prstGeom>
        </p:spPr>
      </p:pic>
      <p:graphicFrame>
        <p:nvGraphicFramePr>
          <p:cNvPr id="4098" name="Object 2">
            <a:extLst>
              <a:ext uri="{FF2B5EF4-FFF2-40B4-BE49-F238E27FC236}">
                <a16:creationId xmlns:a16="http://schemas.microsoft.com/office/drawing/2014/main" id="{C5659C3A-7B97-0B89-A8FF-D4908CA346E2}"/>
              </a:ext>
            </a:extLst>
          </p:cNvPr>
          <p:cNvGraphicFramePr>
            <a:graphicFrameLocks/>
          </p:cNvGraphicFramePr>
          <p:nvPr>
            <p:extLst>
              <p:ext uri="{D42A27DB-BD31-4B8C-83A1-F6EECF244321}">
                <p14:modId xmlns:p14="http://schemas.microsoft.com/office/powerpoint/2010/main" val="3609395725"/>
              </p:ext>
            </p:extLst>
          </p:nvPr>
        </p:nvGraphicFramePr>
        <p:xfrm>
          <a:off x="77787" y="822325"/>
          <a:ext cx="8988425" cy="5502275"/>
        </p:xfrm>
        <a:graphic>
          <a:graphicData uri="http://schemas.openxmlformats.org/presentationml/2006/ole">
            <mc:AlternateContent xmlns:mc="http://schemas.openxmlformats.org/markup-compatibility/2006">
              <mc:Choice xmlns:v="urn:schemas-microsoft-com:vml" Requires="v">
                <p:oleObj name="Worksheet" r:id="rId4" imgW="5467502" imgH="3590849" progId="Excel.Sheet.8">
                  <p:embed/>
                </p:oleObj>
              </mc:Choice>
              <mc:Fallback>
                <p:oleObj name="Worksheet" r:id="rId4" imgW="5467502" imgH="3590849" progId="Excel.Sheet.8">
                  <p:embed/>
                  <p:pic>
                    <p:nvPicPr>
                      <p:cNvPr id="4098" name="Object 2">
                        <a:extLst>
                          <a:ext uri="{FF2B5EF4-FFF2-40B4-BE49-F238E27FC236}">
                            <a16:creationId xmlns:a16="http://schemas.microsoft.com/office/drawing/2014/main" id="{C5659C3A-7B97-0B89-A8FF-D4908CA346E2}"/>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787" y="822325"/>
                        <a:ext cx="8988425" cy="5502275"/>
                      </a:xfrm>
                      <a:prstGeom prst="rect">
                        <a:avLst/>
                      </a:prstGeom>
                      <a:noFill/>
                      <a:ln w="50800">
                        <a:solidFill>
                          <a:srgbClr val="005400"/>
                        </a:solidFill>
                        <a:miter lim="800000"/>
                        <a:headEnd/>
                        <a:tailEnd/>
                      </a:ln>
                      <a:effectLst/>
                    </p:spPr>
                  </p:pic>
                </p:oleObj>
              </mc:Fallback>
            </mc:AlternateContent>
          </a:graphicData>
        </a:graphic>
      </p:graphicFrame>
      <p:sp>
        <p:nvSpPr>
          <p:cNvPr id="175107" name="Line 3">
            <a:extLst>
              <a:ext uri="{FF2B5EF4-FFF2-40B4-BE49-F238E27FC236}">
                <a16:creationId xmlns:a16="http://schemas.microsoft.com/office/drawing/2014/main" id="{D4BBE0B7-A2C9-3BAF-F33A-A9F23296792A}"/>
              </a:ext>
            </a:extLst>
          </p:cNvPr>
          <p:cNvSpPr>
            <a:spLocks noChangeShapeType="1"/>
          </p:cNvSpPr>
          <p:nvPr/>
        </p:nvSpPr>
        <p:spPr bwMode="auto">
          <a:xfrm flipV="1">
            <a:off x="7239000" y="3251200"/>
            <a:ext cx="0" cy="889000"/>
          </a:xfrm>
          <a:prstGeom prst="line">
            <a:avLst/>
          </a:prstGeom>
          <a:noFill/>
          <a:ln w="152400">
            <a:solidFill>
              <a:schemeClr val="accent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75108" name="Rectangle 4">
            <a:extLst>
              <a:ext uri="{FF2B5EF4-FFF2-40B4-BE49-F238E27FC236}">
                <a16:creationId xmlns:a16="http://schemas.microsoft.com/office/drawing/2014/main" id="{ED4F8B6E-1367-5033-3313-94B58E206983}"/>
              </a:ext>
            </a:extLst>
          </p:cNvPr>
          <p:cNvSpPr>
            <a:spLocks noChangeArrowheads="1"/>
          </p:cNvSpPr>
          <p:nvPr/>
        </p:nvSpPr>
        <p:spPr bwMode="auto">
          <a:xfrm>
            <a:off x="3624263" y="3938588"/>
            <a:ext cx="4486275" cy="466725"/>
          </a:xfrm>
          <a:prstGeom prst="rect">
            <a:avLst/>
          </a:prstGeom>
          <a:solidFill>
            <a:srgbClr val="B50069"/>
          </a:solidFill>
          <a:ln w="12700">
            <a:solidFill>
              <a:srgbClr val="000000"/>
            </a:solidFill>
            <a:miter lim="800000"/>
            <a:headEnd/>
            <a:tailEnd/>
          </a:ln>
          <a:effectLst>
            <a:outerShdw dist="53882" dir="2700000" algn="ctr" rotWithShape="0">
              <a:schemeClr val="tx1"/>
            </a:outerShdw>
          </a:effectLst>
        </p:spPr>
        <p:txBody>
          <a:bodyPr lIns="90488" tIns="44450" rIns="90488" bIns="44450">
            <a:spAutoFit/>
          </a:bodyPr>
          <a:lstStyle/>
          <a:p>
            <a:pPr algn="ctr">
              <a:defRPr/>
            </a:pPr>
            <a:r>
              <a:rPr lang="en-US">
                <a:solidFill>
                  <a:srgbClr val="FFFFFF"/>
                </a:solidFill>
              </a:rPr>
              <a:t>$12,000 – $23,500 = $(11,500)</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175108"/>
                                        </p:tgtEl>
                                        <p:attrNameLst>
                                          <p:attrName>style.visibility</p:attrName>
                                        </p:attrNameLst>
                                      </p:cBhvr>
                                      <p:to>
                                        <p:strVal val="visible"/>
                                      </p:to>
                                    </p:set>
                                    <p:anim calcmode="lin" valueType="num">
                                      <p:cBhvr additive="base">
                                        <p:cTn id="7" dur="500" fill="hold"/>
                                        <p:tgtEl>
                                          <p:spTgt spid="175108"/>
                                        </p:tgtEl>
                                        <p:attrNameLst>
                                          <p:attrName>ppt_x</p:attrName>
                                        </p:attrNameLst>
                                      </p:cBhvr>
                                      <p:tavLst>
                                        <p:tav tm="0">
                                          <p:val>
                                            <p:strVal val="1+#ppt_w/2"/>
                                          </p:val>
                                        </p:tav>
                                        <p:tav tm="100000">
                                          <p:val>
                                            <p:strVal val="#ppt_x"/>
                                          </p:val>
                                        </p:tav>
                                      </p:tavLst>
                                    </p:anim>
                                    <p:anim calcmode="lin" valueType="num">
                                      <p:cBhvr additive="base">
                                        <p:cTn id="8" dur="500" fill="hold"/>
                                        <p:tgtEl>
                                          <p:spTgt spid="175108"/>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2" presetClass="entr" presetSubtype="4" fill="hold" nodeType="afterEffect">
                                  <p:stCondLst>
                                    <p:cond delay="0"/>
                                  </p:stCondLst>
                                  <p:childTnLst>
                                    <p:set>
                                      <p:cBhvr>
                                        <p:cTn id="11" dur="1" fill="hold">
                                          <p:stCondLst>
                                            <p:cond delay="0"/>
                                          </p:stCondLst>
                                        </p:cTn>
                                        <p:tgtEl>
                                          <p:spTgt spid="175107"/>
                                        </p:tgtEl>
                                        <p:attrNameLst>
                                          <p:attrName>style.visibility</p:attrName>
                                        </p:attrNameLst>
                                      </p:cBhvr>
                                      <p:to>
                                        <p:strVal val="visible"/>
                                      </p:to>
                                    </p:set>
                                    <p:animEffect transition="in" filter="slide(fromBottom)">
                                      <p:cBhvr>
                                        <p:cTn id="12" dur="500"/>
                                        <p:tgtEl>
                                          <p:spTgt spid="175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5108" grpId="0" animBg="1"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B26FA2B-F391-6778-3346-F70D37A026B6}"/>
              </a:ext>
            </a:extLst>
          </p:cNvPr>
          <p:cNvPicPr>
            <a:picLocks noChangeAspect="1"/>
          </p:cNvPicPr>
          <p:nvPr/>
        </p:nvPicPr>
        <p:blipFill>
          <a:blip r:embed="rId2"/>
          <a:stretch>
            <a:fillRect/>
          </a:stretch>
        </p:blipFill>
        <p:spPr>
          <a:xfrm>
            <a:off x="0" y="0"/>
            <a:ext cx="9144000" cy="6844311"/>
          </a:xfrm>
          <a:prstGeom prst="rect">
            <a:avLst/>
          </a:prstGeom>
        </p:spPr>
      </p:pic>
      <p:sp>
        <p:nvSpPr>
          <p:cNvPr id="3" name="Slide Number Placeholder 2">
            <a:extLst>
              <a:ext uri="{FF2B5EF4-FFF2-40B4-BE49-F238E27FC236}">
                <a16:creationId xmlns:a16="http://schemas.microsoft.com/office/drawing/2014/main" id="{CBA3D8D0-8FA3-CD2C-F18C-511B6350858D}"/>
              </a:ext>
            </a:extLst>
          </p:cNvPr>
          <p:cNvSpPr>
            <a:spLocks noGrp="1"/>
          </p:cNvSpPr>
          <p:nvPr>
            <p:ph type="sldNum" sz="quarter" idx="11"/>
          </p:nvPr>
        </p:nvSpPr>
        <p:spPr/>
        <p:txBody>
          <a:bodyPr/>
          <a:lstStyle/>
          <a:p>
            <a:fld id="{5FAD11DE-03E6-4225-9737-F3019897C87F}" type="slidenum">
              <a:rPr lang="ar-SA" altLang="en-US" smtClean="0"/>
              <a:pPr/>
              <a:t>7</a:t>
            </a:fld>
            <a:endParaRPr lang="en-US" altLang="en-US"/>
          </a:p>
        </p:txBody>
      </p:sp>
      <p:graphicFrame>
        <p:nvGraphicFramePr>
          <p:cNvPr id="4" name="Object 2">
            <a:extLst>
              <a:ext uri="{FF2B5EF4-FFF2-40B4-BE49-F238E27FC236}">
                <a16:creationId xmlns:a16="http://schemas.microsoft.com/office/drawing/2014/main" id="{7423DB0E-6961-C865-8974-121FC2A92E37}"/>
              </a:ext>
            </a:extLst>
          </p:cNvPr>
          <p:cNvGraphicFramePr>
            <a:graphicFrameLocks/>
          </p:cNvGraphicFramePr>
          <p:nvPr>
            <p:extLst>
              <p:ext uri="{D42A27DB-BD31-4B8C-83A1-F6EECF244321}">
                <p14:modId xmlns:p14="http://schemas.microsoft.com/office/powerpoint/2010/main" val="1699761225"/>
              </p:ext>
            </p:extLst>
          </p:nvPr>
        </p:nvGraphicFramePr>
        <p:xfrm>
          <a:off x="74613" y="990600"/>
          <a:ext cx="8993187" cy="5286376"/>
        </p:xfrm>
        <a:graphic>
          <a:graphicData uri="http://schemas.openxmlformats.org/presentationml/2006/ole">
            <mc:AlternateContent xmlns:mc="http://schemas.openxmlformats.org/markup-compatibility/2006">
              <mc:Choice xmlns:v="urn:schemas-microsoft-com:vml" Requires="v">
                <p:oleObj name="Worksheet" r:id="rId3" imgW="5467502" imgH="3590849" progId="Excel.Sheet.8">
                  <p:embed/>
                </p:oleObj>
              </mc:Choice>
              <mc:Fallback>
                <p:oleObj name="Worksheet" r:id="rId3" imgW="5467502" imgH="3590849" progId="Excel.Sheet.8">
                  <p:embed/>
                  <p:pic>
                    <p:nvPicPr>
                      <p:cNvPr id="5122" name="Object 2">
                        <a:extLst>
                          <a:ext uri="{FF2B5EF4-FFF2-40B4-BE49-F238E27FC236}">
                            <a16:creationId xmlns:a16="http://schemas.microsoft.com/office/drawing/2014/main" id="{3089187B-024B-2066-1FE7-45A1B1B804E5}"/>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613" y="990600"/>
                        <a:ext cx="8993187" cy="5286376"/>
                      </a:xfrm>
                      <a:prstGeom prst="rect">
                        <a:avLst/>
                      </a:prstGeom>
                      <a:noFill/>
                      <a:ln w="50800">
                        <a:solidFill>
                          <a:srgbClr val="005400"/>
                        </a:solidFill>
                        <a:miter lim="800000"/>
                        <a:headEnd/>
                        <a:tailEnd/>
                      </a:ln>
                      <a:effectLst/>
                    </p:spPr>
                  </p:pic>
                </p:oleObj>
              </mc:Fallback>
            </mc:AlternateContent>
          </a:graphicData>
        </a:graphic>
      </p:graphicFrame>
      <p:sp>
        <p:nvSpPr>
          <p:cNvPr id="5" name="Line 3">
            <a:extLst>
              <a:ext uri="{FF2B5EF4-FFF2-40B4-BE49-F238E27FC236}">
                <a16:creationId xmlns:a16="http://schemas.microsoft.com/office/drawing/2014/main" id="{A0ED4EC9-1985-1473-6C7B-BD7B7C1BFDED}"/>
              </a:ext>
            </a:extLst>
          </p:cNvPr>
          <p:cNvSpPr>
            <a:spLocks noChangeShapeType="1"/>
          </p:cNvSpPr>
          <p:nvPr/>
        </p:nvSpPr>
        <p:spPr bwMode="auto">
          <a:xfrm flipV="1">
            <a:off x="8610600" y="3175000"/>
            <a:ext cx="0" cy="889000"/>
          </a:xfrm>
          <a:prstGeom prst="line">
            <a:avLst/>
          </a:prstGeom>
          <a:noFill/>
          <a:ln w="152400">
            <a:solidFill>
              <a:schemeClr val="accent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6" name="Rectangle 4">
            <a:extLst>
              <a:ext uri="{FF2B5EF4-FFF2-40B4-BE49-F238E27FC236}">
                <a16:creationId xmlns:a16="http://schemas.microsoft.com/office/drawing/2014/main" id="{6A4CC063-AC09-9885-9032-F2FA8F2529D7}"/>
              </a:ext>
            </a:extLst>
          </p:cNvPr>
          <p:cNvSpPr>
            <a:spLocks noChangeArrowheads="1"/>
          </p:cNvSpPr>
          <p:nvPr/>
        </p:nvSpPr>
        <p:spPr bwMode="auto">
          <a:xfrm>
            <a:off x="3014663" y="3957638"/>
            <a:ext cx="5781675" cy="366767"/>
          </a:xfrm>
          <a:prstGeom prst="rect">
            <a:avLst/>
          </a:prstGeom>
          <a:solidFill>
            <a:srgbClr val="C8FEC8"/>
          </a:solidFill>
          <a:ln w="12700">
            <a:solidFill>
              <a:srgbClr val="000000"/>
            </a:solidFill>
            <a:miter lim="800000"/>
            <a:headEnd/>
            <a:tailEnd/>
          </a:ln>
          <a:effectLst>
            <a:outerShdw dist="53882" dir="2700000" algn="ctr" rotWithShape="0">
              <a:schemeClr val="tx1"/>
            </a:outerShdw>
          </a:effectLst>
        </p:spPr>
        <p:txBody>
          <a:bodyPr lIns="90488" tIns="44450" rIns="90488" bIns="44450">
            <a:spAutoFit/>
          </a:bodyPr>
          <a:lstStyle/>
          <a:p>
            <a:pPr algn="ctr">
              <a:defRPr/>
            </a:pPr>
            <a:r>
              <a:rPr lang="en-US" b="1" dirty="0">
                <a:solidFill>
                  <a:srgbClr val="FC0128"/>
                </a:solidFill>
              </a:rPr>
              <a:t>($11,500 ÷ $23,500) × 100% = 48.94%</a:t>
            </a:r>
          </a:p>
        </p:txBody>
      </p:sp>
      <p:sp>
        <p:nvSpPr>
          <p:cNvPr id="7" name="Rectangle 5">
            <a:extLst>
              <a:ext uri="{FF2B5EF4-FFF2-40B4-BE49-F238E27FC236}">
                <a16:creationId xmlns:a16="http://schemas.microsoft.com/office/drawing/2014/main" id="{D31AB63E-D063-97E2-21CC-95936879F7F4}"/>
              </a:ext>
            </a:extLst>
          </p:cNvPr>
          <p:cNvSpPr>
            <a:spLocks noChangeArrowheads="1"/>
          </p:cNvSpPr>
          <p:nvPr/>
        </p:nvSpPr>
        <p:spPr bwMode="auto">
          <a:xfrm>
            <a:off x="6553200" y="4724400"/>
            <a:ext cx="2286000" cy="643766"/>
          </a:xfrm>
          <a:prstGeom prst="rect">
            <a:avLst/>
          </a:prstGeom>
          <a:solidFill>
            <a:srgbClr val="CC0000"/>
          </a:solidFill>
          <a:ln w="12700">
            <a:solidFill>
              <a:srgbClr val="000000"/>
            </a:solidFill>
            <a:miter lim="800000"/>
            <a:headEnd/>
            <a:tailEnd/>
          </a:ln>
          <a:effectLst>
            <a:outerShdw dist="53882" dir="2700000" algn="ctr" rotWithShape="0">
              <a:schemeClr val="tx1"/>
            </a:outerShdw>
          </a:effectLst>
        </p:spPr>
        <p:txBody>
          <a:bodyPr lIns="90488" tIns="44450" rIns="90488" bIns="44450">
            <a:spAutoFit/>
          </a:bodyPr>
          <a:lstStyle/>
          <a:p>
            <a:pPr algn="ctr">
              <a:defRPr/>
            </a:pPr>
            <a:r>
              <a:rPr lang="en-US" b="1" dirty="0">
                <a:solidFill>
                  <a:srgbClr val="CCFFCC"/>
                </a:solidFill>
              </a:rPr>
              <a:t>Complete the analysis for the other assets.</a:t>
            </a:r>
          </a:p>
        </p:txBody>
      </p:sp>
      <p:sp>
        <p:nvSpPr>
          <p:cNvPr id="8" name="TextBox 7">
            <a:extLst>
              <a:ext uri="{FF2B5EF4-FFF2-40B4-BE49-F238E27FC236}">
                <a16:creationId xmlns:a16="http://schemas.microsoft.com/office/drawing/2014/main" id="{6607376E-D122-28AF-81FE-17B336DAE26F}"/>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1709715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lide(fromBottom)">
                                      <p:cBhvr>
                                        <p:cTn id="12" dur="500"/>
                                        <p:tgtEl>
                                          <p:spTgt spid="5"/>
                                        </p:tgtEl>
                                      </p:cBhvr>
                                    </p:animEffect>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ppt_x"/>
                                          </p:val>
                                        </p:tav>
                                        <p:tav tm="100000">
                                          <p:val>
                                            <p:strVal val="#ppt_x"/>
                                          </p:val>
                                        </p:tav>
                                      </p:tavLst>
                                    </p:anim>
                                    <p:anim calcmode="lin" valueType="num">
                                      <p:cBhvr additive="base">
                                        <p:cTn id="1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9E1FF6D-F05F-0909-163D-CDBCC143DFFA}"/>
              </a:ext>
            </a:extLst>
          </p:cNvPr>
          <p:cNvPicPr>
            <a:picLocks noChangeAspect="1"/>
          </p:cNvPicPr>
          <p:nvPr/>
        </p:nvPicPr>
        <p:blipFill>
          <a:blip r:embed="rId2"/>
          <a:stretch>
            <a:fillRect/>
          </a:stretch>
        </p:blipFill>
        <p:spPr>
          <a:xfrm>
            <a:off x="0" y="0"/>
            <a:ext cx="9144000" cy="6844311"/>
          </a:xfrm>
          <a:prstGeom prst="rect">
            <a:avLst/>
          </a:prstGeom>
        </p:spPr>
      </p:pic>
      <p:sp>
        <p:nvSpPr>
          <p:cNvPr id="3" name="Slide Number Placeholder 2">
            <a:extLst>
              <a:ext uri="{FF2B5EF4-FFF2-40B4-BE49-F238E27FC236}">
                <a16:creationId xmlns:a16="http://schemas.microsoft.com/office/drawing/2014/main" id="{632E8177-A407-26B3-6AE6-6BBEF77937CE}"/>
              </a:ext>
            </a:extLst>
          </p:cNvPr>
          <p:cNvSpPr>
            <a:spLocks noGrp="1"/>
          </p:cNvSpPr>
          <p:nvPr>
            <p:ph type="sldNum" sz="quarter" idx="11"/>
          </p:nvPr>
        </p:nvSpPr>
        <p:spPr/>
        <p:txBody>
          <a:bodyPr/>
          <a:lstStyle/>
          <a:p>
            <a:fld id="{5FAD11DE-03E6-4225-9737-F3019897C87F}" type="slidenum">
              <a:rPr lang="ar-SA" altLang="en-US" smtClean="0"/>
              <a:pPr/>
              <a:t>8</a:t>
            </a:fld>
            <a:endParaRPr lang="en-US" altLang="en-US"/>
          </a:p>
        </p:txBody>
      </p:sp>
      <p:graphicFrame>
        <p:nvGraphicFramePr>
          <p:cNvPr id="4" name="Object 2">
            <a:extLst>
              <a:ext uri="{FF2B5EF4-FFF2-40B4-BE49-F238E27FC236}">
                <a16:creationId xmlns:a16="http://schemas.microsoft.com/office/drawing/2014/main" id="{467FDE81-D880-87F8-2E8F-F5D43E40662A}"/>
              </a:ext>
            </a:extLst>
          </p:cNvPr>
          <p:cNvGraphicFramePr>
            <a:graphicFrameLocks/>
          </p:cNvGraphicFramePr>
          <p:nvPr>
            <p:extLst>
              <p:ext uri="{D42A27DB-BD31-4B8C-83A1-F6EECF244321}">
                <p14:modId xmlns:p14="http://schemas.microsoft.com/office/powerpoint/2010/main" val="1994002149"/>
              </p:ext>
            </p:extLst>
          </p:nvPr>
        </p:nvGraphicFramePr>
        <p:xfrm>
          <a:off x="74613" y="990600"/>
          <a:ext cx="8993187" cy="5289550"/>
        </p:xfrm>
        <a:graphic>
          <a:graphicData uri="http://schemas.openxmlformats.org/presentationml/2006/ole">
            <mc:AlternateContent xmlns:mc="http://schemas.openxmlformats.org/markup-compatibility/2006">
              <mc:Choice xmlns:v="urn:schemas-microsoft-com:vml" Requires="v">
                <p:oleObj name="Worksheet" r:id="rId3" imgW="5467502" imgH="3590849" progId="Excel.Sheet.8">
                  <p:embed/>
                </p:oleObj>
              </mc:Choice>
              <mc:Fallback>
                <p:oleObj name="Worksheet" r:id="rId3" imgW="5467502" imgH="3590849" progId="Excel.Sheet.8">
                  <p:embed/>
                  <p:pic>
                    <p:nvPicPr>
                      <p:cNvPr id="6146" name="Object 2">
                        <a:extLst>
                          <a:ext uri="{FF2B5EF4-FFF2-40B4-BE49-F238E27FC236}">
                            <a16:creationId xmlns:a16="http://schemas.microsoft.com/office/drawing/2014/main" id="{012C0A28-7472-2938-4283-48140035B0CF}"/>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613" y="990600"/>
                        <a:ext cx="8993187" cy="5289550"/>
                      </a:xfrm>
                      <a:prstGeom prst="rect">
                        <a:avLst/>
                      </a:prstGeom>
                      <a:noFill/>
                      <a:ln w="50800">
                        <a:solidFill>
                          <a:srgbClr val="005400"/>
                        </a:solidFill>
                        <a:miter lim="800000"/>
                        <a:headEnd/>
                        <a:tailEnd/>
                      </a:ln>
                      <a:effectLst/>
                    </p:spPr>
                  </p:pic>
                </p:oleObj>
              </mc:Fallback>
            </mc:AlternateContent>
          </a:graphicData>
        </a:graphic>
      </p:graphicFrame>
    </p:spTree>
    <p:extLst>
      <p:ext uri="{BB962C8B-B14F-4D97-AF65-F5344CB8AC3E}">
        <p14:creationId xmlns:p14="http://schemas.microsoft.com/office/powerpoint/2010/main" val="19078766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A963E20-081B-B800-F655-1F80BB26133A}"/>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latin typeface="Calibri (Body)"/>
              </a:rPr>
              <a:pPr/>
              <a:t>9</a:t>
            </a:fld>
            <a:endParaRPr lang="en-US" dirty="0">
              <a:latin typeface="Calibri (Body)"/>
            </a:endParaRPr>
          </a:p>
        </p:txBody>
      </p:sp>
      <p:sp>
        <p:nvSpPr>
          <p:cNvPr id="13" name="Title "/>
          <p:cNvSpPr>
            <a:spLocks noGrp="1"/>
          </p:cNvSpPr>
          <p:nvPr>
            <p:ph type="title"/>
          </p:nvPr>
        </p:nvSpPr>
        <p:spPr>
          <a:xfrm>
            <a:off x="309562" y="762000"/>
            <a:ext cx="8682038" cy="646331"/>
          </a:xfrm>
          <a:prstGeom prst="rect">
            <a:avLst/>
          </a:prstGeom>
        </p:spPr>
        <p:txBody>
          <a:bodyPr wrap="square">
            <a:spAutoFit/>
          </a:bodyPr>
          <a:lstStyle/>
          <a:p>
            <a:pPr algn="ctr"/>
            <a:r>
              <a:rPr lang="en-US" sz="4000" b="1" dirty="0">
                <a:solidFill>
                  <a:schemeClr val="accent1"/>
                </a:solidFill>
                <a:latin typeface="+mn-lt"/>
                <a:ea typeface="Source Sans Pro" charset="0"/>
                <a:cs typeface="Calibri" panose="020F0502020204030204" pitchFamily="34" charset="0"/>
              </a:rPr>
              <a:t>Horizontal Analysis</a:t>
            </a:r>
          </a:p>
        </p:txBody>
      </p:sp>
      <p:sp>
        <p:nvSpPr>
          <p:cNvPr id="8" name="Rectangle 1036"/>
          <p:cNvSpPr>
            <a:spLocks noChangeArrowheads="1"/>
          </p:cNvSpPr>
          <p:nvPr/>
        </p:nvSpPr>
        <p:spPr bwMode="auto">
          <a:xfrm>
            <a:off x="6248399" y="2238375"/>
            <a:ext cx="2590801" cy="27515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20000"/>
              </a:lnSpc>
            </a:pPr>
            <a:r>
              <a:rPr lang="en-US" altLang="en-US" sz="1600" b="1" dirty="0">
                <a:latin typeface="Calibri (Body)"/>
              </a:rPr>
              <a:t>Changes suggest that the company expanded its asset base during 2020 and financed this expansion primarily by retaining income rather than assuming additional long-term debt.</a:t>
            </a:r>
            <a:endParaRPr lang="en-US" altLang="en-US" sz="1600" b="1" dirty="0">
              <a:solidFill>
                <a:srgbClr val="000000"/>
              </a:solidFill>
              <a:latin typeface="Calibri (Body)"/>
            </a:endParaRPr>
          </a:p>
        </p:txBody>
      </p:sp>
      <p:sp>
        <p:nvSpPr>
          <p:cNvPr id="9" name="Rectangle 1040"/>
          <p:cNvSpPr>
            <a:spLocks noChangeArrowheads="1"/>
          </p:cNvSpPr>
          <p:nvPr/>
        </p:nvSpPr>
        <p:spPr bwMode="auto">
          <a:xfrm>
            <a:off x="6248400" y="1476375"/>
            <a:ext cx="19812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r>
              <a:rPr lang="en-US" altLang="en-US" sz="1200" b="1" dirty="0">
                <a:latin typeface="Calibri (Body)"/>
              </a:rPr>
              <a:t>Illustration 18.5</a:t>
            </a:r>
          </a:p>
          <a:p>
            <a:pPr algn="l"/>
            <a:r>
              <a:rPr lang="en-US" altLang="en-US" sz="1200" dirty="0">
                <a:latin typeface="Calibri (Body)"/>
              </a:rPr>
              <a:t>Horizontal analysis of</a:t>
            </a:r>
          </a:p>
          <a:p>
            <a:r>
              <a:rPr lang="en-US" altLang="en-US" sz="1200" dirty="0">
                <a:latin typeface="Calibri (Body)"/>
              </a:rPr>
              <a:t>statements of financial position</a:t>
            </a:r>
          </a:p>
        </p:txBody>
      </p:sp>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3809" y="1577007"/>
            <a:ext cx="5544589" cy="4482707"/>
          </a:xfrm>
          <a:prstGeom prst="rect">
            <a:avLst/>
          </a:prstGeom>
        </p:spPr>
      </p:pic>
      <p:sp>
        <p:nvSpPr>
          <p:cNvPr id="5" name="TextBox 4">
            <a:extLst>
              <a:ext uri="{FF2B5EF4-FFF2-40B4-BE49-F238E27FC236}">
                <a16:creationId xmlns:a16="http://schemas.microsoft.com/office/drawing/2014/main" id="{F5BDCED8-D18A-64C4-B37F-4F4076E5ED9F}"/>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13465228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8889E37-9F98-2121-F19E-74DD588F6FE1}"/>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10</a:t>
            </a:fld>
            <a:endParaRPr lang="en-US" dirty="0"/>
          </a:p>
        </p:txBody>
      </p:sp>
      <p:sp>
        <p:nvSpPr>
          <p:cNvPr id="8" name="Title "/>
          <p:cNvSpPr>
            <a:spLocks noGrp="1"/>
          </p:cNvSpPr>
          <p:nvPr>
            <p:ph type="title"/>
          </p:nvPr>
        </p:nvSpPr>
        <p:spPr>
          <a:xfrm>
            <a:off x="309562" y="762000"/>
            <a:ext cx="86820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DO IT! 1   Horizontal Analysis</a:t>
            </a:r>
          </a:p>
        </p:txBody>
      </p:sp>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1141" y="1371600"/>
            <a:ext cx="8130883" cy="4745736"/>
          </a:xfrm>
          <a:prstGeom prst="rect">
            <a:avLst/>
          </a:prstGeom>
        </p:spPr>
      </p:pic>
      <p:sp>
        <p:nvSpPr>
          <p:cNvPr id="19" name="Rectangle 18"/>
          <p:cNvSpPr/>
          <p:nvPr/>
        </p:nvSpPr>
        <p:spPr bwMode="auto">
          <a:xfrm>
            <a:off x="4572000" y="5133342"/>
            <a:ext cx="3657600" cy="200658"/>
          </a:xfrm>
          <a:prstGeom prst="rect">
            <a:avLst/>
          </a:prstGeom>
          <a:solidFill>
            <a:srgbClr val="FFFFFF"/>
          </a:solidFill>
          <a:ln>
            <a:noFill/>
          </a:ln>
          <a:effectLst/>
        </p:spPr>
        <p:txBody>
          <a:bodyPr wrap="square" lIns="90488" tIns="44450" rIns="90488" bIns="44450"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1" i="0" u="none" strike="noStrike" kern="0" cap="none" spc="0" normalizeH="0" baseline="0" noProof="0" dirty="0">
              <a:ln>
                <a:noFill/>
              </a:ln>
              <a:solidFill>
                <a:srgbClr val="FFFFFF"/>
              </a:solidFill>
              <a:effectLst/>
              <a:uLnTx/>
              <a:uFillTx/>
              <a:latin typeface="Arial"/>
            </a:endParaRPr>
          </a:p>
        </p:txBody>
      </p:sp>
      <p:sp>
        <p:nvSpPr>
          <p:cNvPr id="20" name="Rectangle 19"/>
          <p:cNvSpPr/>
          <p:nvPr/>
        </p:nvSpPr>
        <p:spPr bwMode="auto">
          <a:xfrm>
            <a:off x="4572000" y="5372100"/>
            <a:ext cx="3657600" cy="220724"/>
          </a:xfrm>
          <a:prstGeom prst="rect">
            <a:avLst/>
          </a:prstGeom>
          <a:solidFill>
            <a:srgbClr val="FFFFFF"/>
          </a:solidFill>
          <a:ln>
            <a:noFill/>
          </a:ln>
          <a:effectLst/>
        </p:spPr>
        <p:txBody>
          <a:bodyPr wrap="square" lIns="90488" tIns="44450" rIns="90488" bIns="44450"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1" i="0" u="none" strike="noStrike" kern="0" cap="none" spc="0" normalizeH="0" baseline="0" noProof="0" dirty="0">
              <a:ln>
                <a:noFill/>
              </a:ln>
              <a:solidFill>
                <a:srgbClr val="FFFFFF"/>
              </a:solidFill>
              <a:effectLst/>
              <a:uLnTx/>
              <a:uFillTx/>
              <a:latin typeface="Arial"/>
            </a:endParaRPr>
          </a:p>
        </p:txBody>
      </p:sp>
      <p:sp>
        <p:nvSpPr>
          <p:cNvPr id="21" name="Rectangle 20"/>
          <p:cNvSpPr/>
          <p:nvPr/>
        </p:nvSpPr>
        <p:spPr bwMode="auto">
          <a:xfrm>
            <a:off x="4572000" y="5695950"/>
            <a:ext cx="3657600" cy="220724"/>
          </a:xfrm>
          <a:prstGeom prst="rect">
            <a:avLst/>
          </a:prstGeom>
          <a:solidFill>
            <a:srgbClr val="FFFFFF"/>
          </a:solidFill>
          <a:ln>
            <a:noFill/>
          </a:ln>
          <a:effectLst/>
        </p:spPr>
        <p:txBody>
          <a:bodyPr wrap="square" lIns="90488" tIns="44450" rIns="90488" bIns="44450"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1" i="0" u="none" strike="noStrike" kern="0" cap="none" spc="0" normalizeH="0" baseline="0" noProof="0" dirty="0">
              <a:ln>
                <a:noFill/>
              </a:ln>
              <a:solidFill>
                <a:srgbClr val="FFFFFF"/>
              </a:solidFill>
              <a:effectLst/>
              <a:uLnTx/>
              <a:uFillTx/>
              <a:latin typeface="Arial"/>
            </a:endParaRPr>
          </a:p>
        </p:txBody>
      </p:sp>
      <p:cxnSp>
        <p:nvCxnSpPr>
          <p:cNvPr id="11" name="Straight Connector 10"/>
          <p:cNvCxnSpPr/>
          <p:nvPr/>
        </p:nvCxnSpPr>
        <p:spPr>
          <a:xfrm flipV="1">
            <a:off x="2334320" y="762000"/>
            <a:ext cx="0" cy="457200"/>
          </a:xfrm>
          <a:prstGeom prst="line">
            <a:avLst/>
          </a:prstGeom>
          <a:ln w="38100">
            <a:solidFill>
              <a:srgbClr val="196E7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66397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19"/>
                                        </p:tgtEl>
                                      </p:cBhvr>
                                    </p:animEffect>
                                    <p:set>
                                      <p:cBhvr>
                                        <p:cTn id="7" dur="1" fill="hold">
                                          <p:stCondLst>
                                            <p:cond delay="499"/>
                                          </p:stCondLst>
                                        </p:cTn>
                                        <p:tgtEl>
                                          <p:spTgt spid="19"/>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20"/>
                                        </p:tgtEl>
                                      </p:cBhvr>
                                    </p:animEffect>
                                    <p:set>
                                      <p:cBhvr>
                                        <p:cTn id="12" dur="1" fill="hold">
                                          <p:stCondLst>
                                            <p:cond delay="499"/>
                                          </p:stCondLst>
                                        </p:cTn>
                                        <p:tgtEl>
                                          <p:spTgt spid="20"/>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21"/>
                                        </p:tgtEl>
                                      </p:cBhvr>
                                    </p:animEffect>
                                    <p:set>
                                      <p:cBhvr>
                                        <p:cTn id="17" dur="1" fill="hold">
                                          <p:stCondLst>
                                            <p:cond delay="4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E805E3D-136F-B0DE-47B1-6FB48C47644F}"/>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11</a:t>
            </a:fld>
            <a:endParaRPr lang="en-US" dirty="0"/>
          </a:p>
        </p:txBody>
      </p:sp>
      <p:sp>
        <p:nvSpPr>
          <p:cNvPr id="13" name="Title "/>
          <p:cNvSpPr>
            <a:spLocks noGrp="1"/>
          </p:cNvSpPr>
          <p:nvPr>
            <p:ph type="title"/>
          </p:nvPr>
        </p:nvSpPr>
        <p:spPr>
          <a:xfrm>
            <a:off x="309562" y="762000"/>
            <a:ext cx="86820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Vertical Analysis</a:t>
            </a:r>
          </a:p>
        </p:txBody>
      </p:sp>
      <p:sp>
        <p:nvSpPr>
          <p:cNvPr id="15" name="Rectangle 4"/>
          <p:cNvSpPr>
            <a:spLocks noChangeArrowheads="1"/>
          </p:cNvSpPr>
          <p:nvPr/>
        </p:nvSpPr>
        <p:spPr bwMode="auto">
          <a:xfrm>
            <a:off x="533400" y="1371600"/>
            <a:ext cx="7924800" cy="4131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eaLnBrk="1" fontAlgn="auto" latinLnBrk="0" hangingPunct="1">
              <a:lnSpc>
                <a:spcPct val="125000"/>
              </a:lnSpc>
              <a:spcBef>
                <a:spcPts val="1200"/>
              </a:spcBef>
              <a:spcAft>
                <a:spcPts val="0"/>
              </a:spcAft>
              <a:buClrTx/>
              <a:buSzTx/>
              <a:buFontTx/>
              <a:buNone/>
              <a:tabLst/>
              <a:defRPr/>
            </a:pPr>
            <a:r>
              <a:rPr kumimoji="0" lang="en-US" sz="1800" b="1" i="0" u="none" strike="noStrike" kern="0" cap="none" spc="0" normalizeH="0" baseline="0" noProof="0" dirty="0">
                <a:ln>
                  <a:noFill/>
                </a:ln>
                <a:solidFill>
                  <a:srgbClr val="0000FF">
                    <a:lumMod val="75000"/>
                  </a:srgbClr>
                </a:solidFill>
                <a:effectLst/>
                <a:uLnTx/>
                <a:uFillTx/>
                <a:latin typeface="Liberation Sans" panose="020B0604020202020204" pitchFamily="34" charset="0"/>
              </a:rPr>
              <a:t>Vertical analysis</a:t>
            </a:r>
            <a:r>
              <a:rPr kumimoji="0" lang="en-US" sz="2300" b="0" i="0" u="none" strike="noStrike" kern="0" cap="none" spc="0" normalizeH="0" baseline="0" noProof="0" dirty="0">
                <a:ln>
                  <a:noFill/>
                </a:ln>
                <a:solidFill>
                  <a:sysClr val="windowText" lastClr="000000"/>
                </a:solidFill>
                <a:effectLst/>
                <a:uLnTx/>
                <a:uFillTx/>
                <a:latin typeface="Liberation Sans" panose="020B0604020202020204" pitchFamily="34" charset="0"/>
              </a:rPr>
              <a:t>, also called </a:t>
            </a:r>
            <a:r>
              <a:rPr kumimoji="0" lang="en-US" sz="2300" b="1" i="0" u="none" strike="noStrike" kern="0" cap="none" spc="0" normalizeH="0" baseline="0" noProof="0" dirty="0">
                <a:ln>
                  <a:noFill/>
                </a:ln>
                <a:solidFill>
                  <a:sysClr val="windowText" lastClr="000000"/>
                </a:solidFill>
                <a:effectLst/>
                <a:uLnTx/>
                <a:uFillTx/>
                <a:latin typeface="Liberation Sans" panose="020B0604020202020204" pitchFamily="34" charset="0"/>
              </a:rPr>
              <a:t>common-size analysis</a:t>
            </a:r>
            <a:r>
              <a:rPr kumimoji="0" lang="en-US" sz="2300" b="0" i="0" u="none" strike="noStrike" kern="0" cap="none" spc="0" normalizeH="0" baseline="0" noProof="0" dirty="0">
                <a:ln>
                  <a:noFill/>
                </a:ln>
                <a:solidFill>
                  <a:sysClr val="windowText" lastClr="000000"/>
                </a:solidFill>
                <a:effectLst/>
                <a:uLnTx/>
                <a:uFillTx/>
                <a:latin typeface="Liberation Sans" panose="020B0604020202020204" pitchFamily="34" charset="0"/>
              </a:rPr>
              <a:t>, is a technique that expresses each financial statement item as a percent of a base amount (see Decision Tools). </a:t>
            </a:r>
          </a:p>
          <a:p>
            <a:pPr marL="692150" marR="0" lvl="1" indent="-457200" algn="l" defTabSz="914400" eaLnBrk="1" fontAlgn="auto" latinLnBrk="0" hangingPunct="1">
              <a:lnSpc>
                <a:spcPct val="125000"/>
              </a:lnSpc>
              <a:spcBef>
                <a:spcPts val="1200"/>
              </a:spcBef>
              <a:spcAft>
                <a:spcPts val="0"/>
              </a:spcAft>
              <a:buClr>
                <a:srgbClr val="800000"/>
              </a:buClr>
              <a:buSzPct val="80000"/>
              <a:buFont typeface="Wingdings" pitchFamily="2" charset="2"/>
              <a:buChar char="u"/>
              <a:tabLst/>
              <a:defRPr/>
            </a:pPr>
            <a:r>
              <a:rPr kumimoji="0" lang="en-US" sz="2200" b="0" i="0" u="none" strike="noStrike" kern="0" cap="none" spc="0" normalizeH="0" baseline="0" noProof="0" dirty="0">
                <a:ln>
                  <a:noFill/>
                </a:ln>
                <a:solidFill>
                  <a:sysClr val="windowText" lastClr="000000"/>
                </a:solidFill>
                <a:effectLst/>
                <a:uLnTx/>
                <a:uFillTx/>
                <a:latin typeface="Liberation Sans" panose="020B0604020202020204" pitchFamily="34" charset="0"/>
              </a:rPr>
              <a:t>On an </a:t>
            </a:r>
            <a:r>
              <a:rPr kumimoji="0" lang="en-US" sz="2200" b="1" i="0" u="none" strike="noStrike" kern="0" cap="none" spc="0" normalizeH="0" baseline="0" noProof="0" dirty="0">
                <a:ln>
                  <a:noFill/>
                </a:ln>
                <a:solidFill>
                  <a:sysClr val="windowText" lastClr="000000"/>
                </a:solidFill>
                <a:effectLst/>
                <a:uLnTx/>
                <a:uFillTx/>
                <a:latin typeface="Liberation Sans" panose="020B0604020202020204" pitchFamily="34" charset="0"/>
              </a:rPr>
              <a:t>income statement</a:t>
            </a:r>
            <a:r>
              <a:rPr kumimoji="0" lang="en-US" sz="2200" b="0" i="0" u="none" strike="noStrike" kern="0" cap="none" spc="0" normalizeH="0" baseline="0" noProof="0" dirty="0">
                <a:ln>
                  <a:noFill/>
                </a:ln>
                <a:solidFill>
                  <a:sysClr val="windowText" lastClr="000000"/>
                </a:solidFill>
                <a:effectLst/>
                <a:uLnTx/>
                <a:uFillTx/>
                <a:latin typeface="Liberation Sans" panose="020B0604020202020204" pitchFamily="34" charset="0"/>
              </a:rPr>
              <a:t>, we might say that selling expenses are 16% of net sales.</a:t>
            </a:r>
          </a:p>
          <a:p>
            <a:pPr marL="692150" marR="0" lvl="1" indent="-457200" algn="l" defTabSz="914400" eaLnBrk="1" fontAlgn="auto" latinLnBrk="0" hangingPunct="1">
              <a:lnSpc>
                <a:spcPct val="125000"/>
              </a:lnSpc>
              <a:spcBef>
                <a:spcPts val="1200"/>
              </a:spcBef>
              <a:spcAft>
                <a:spcPts val="0"/>
              </a:spcAft>
              <a:buClr>
                <a:srgbClr val="800000"/>
              </a:buClr>
              <a:buSzPct val="80000"/>
              <a:buFont typeface="Wingdings" pitchFamily="2" charset="2"/>
              <a:buChar char="u"/>
              <a:tabLst/>
              <a:defRPr/>
            </a:pPr>
            <a:r>
              <a:rPr kumimoji="0" lang="en-US" sz="2200" b="0" i="0" u="none" strike="noStrike" kern="0" cap="none" spc="0" normalizeH="0" baseline="0" noProof="0" dirty="0">
                <a:ln>
                  <a:noFill/>
                </a:ln>
                <a:solidFill>
                  <a:sysClr val="windowText" lastClr="000000"/>
                </a:solidFill>
                <a:effectLst/>
                <a:uLnTx/>
                <a:uFillTx/>
                <a:latin typeface="Liberation Sans" panose="020B0604020202020204" pitchFamily="34" charset="0"/>
              </a:rPr>
              <a:t>Vertical analysis is commonly applied to the</a:t>
            </a:r>
          </a:p>
          <a:p>
            <a:pPr marL="1149350" lvl="2" indent="-457200">
              <a:lnSpc>
                <a:spcPct val="125000"/>
              </a:lnSpc>
              <a:spcBef>
                <a:spcPts val="1200"/>
              </a:spcBef>
              <a:buClr>
                <a:srgbClr val="800000"/>
              </a:buClr>
              <a:buSzPct val="85000"/>
              <a:buFont typeface="Arial" panose="020B0604020202020204" pitchFamily="34" charset="0"/>
              <a:buChar char="►"/>
              <a:defRPr/>
            </a:pPr>
            <a:r>
              <a:rPr lang="en-US" sz="2100" kern="0" dirty="0">
                <a:solidFill>
                  <a:sysClr val="windowText" lastClr="000000"/>
                </a:solidFill>
                <a:latin typeface="Liberation Sans" panose="020B0604020202020204" pitchFamily="34" charset="0"/>
              </a:rPr>
              <a:t>statement of financial position </a:t>
            </a:r>
            <a:r>
              <a:rPr kumimoji="0" lang="en-US" sz="2100" b="0" i="0" u="none" strike="noStrike" kern="0" cap="none" spc="0" normalizeH="0" baseline="0" noProof="0" dirty="0">
                <a:ln>
                  <a:noFill/>
                </a:ln>
                <a:solidFill>
                  <a:sysClr val="windowText" lastClr="000000"/>
                </a:solidFill>
                <a:effectLst/>
                <a:uLnTx/>
                <a:uFillTx/>
                <a:latin typeface="Liberation Sans" panose="020B0604020202020204" pitchFamily="34" charset="0"/>
              </a:rPr>
              <a:t>and </a:t>
            </a:r>
          </a:p>
          <a:p>
            <a:pPr marL="1149350" marR="0" lvl="2" indent="-457200" algn="l" defTabSz="914400" eaLnBrk="1" fontAlgn="auto" latinLnBrk="0" hangingPunct="1">
              <a:lnSpc>
                <a:spcPct val="125000"/>
              </a:lnSpc>
              <a:spcBef>
                <a:spcPts val="1200"/>
              </a:spcBef>
              <a:spcAft>
                <a:spcPts val="0"/>
              </a:spcAft>
              <a:buClr>
                <a:srgbClr val="800000"/>
              </a:buClr>
              <a:buSzPct val="85000"/>
              <a:buFont typeface="Arial" panose="020B0604020202020204" pitchFamily="34" charset="0"/>
              <a:buChar char="►"/>
              <a:tabLst/>
              <a:defRPr/>
            </a:pPr>
            <a:r>
              <a:rPr kumimoji="0" lang="en-US" sz="2100" b="0" i="0" u="none" strike="noStrike" kern="0" cap="none" spc="0" normalizeH="0" baseline="0" noProof="0" dirty="0">
                <a:ln>
                  <a:noFill/>
                </a:ln>
                <a:solidFill>
                  <a:sysClr val="windowText" lastClr="000000"/>
                </a:solidFill>
                <a:effectLst/>
                <a:uLnTx/>
                <a:uFillTx/>
                <a:latin typeface="Liberation Sans" panose="020B0604020202020204" pitchFamily="34" charset="0"/>
              </a:rPr>
              <a:t>income statement.</a:t>
            </a:r>
          </a:p>
        </p:txBody>
      </p:sp>
      <p:sp>
        <p:nvSpPr>
          <p:cNvPr id="5" name="TextBox 4">
            <a:extLst>
              <a:ext uri="{FF2B5EF4-FFF2-40B4-BE49-F238E27FC236}">
                <a16:creationId xmlns:a16="http://schemas.microsoft.com/office/drawing/2014/main" id="{F45B77B6-4BB4-1E5A-FB63-E15A14150AA0}"/>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21808978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9C98F70-7350-E126-05C9-E2A35172978C}"/>
              </a:ext>
            </a:extLst>
          </p:cNvPr>
          <p:cNvPicPr>
            <a:picLocks noChangeAspect="1"/>
          </p:cNvPicPr>
          <p:nvPr/>
        </p:nvPicPr>
        <p:blipFill>
          <a:blip r:embed="rId3"/>
          <a:stretch>
            <a:fillRect/>
          </a:stretch>
        </p:blipFill>
        <p:spPr>
          <a:xfrm>
            <a:off x="0" y="-152400"/>
            <a:ext cx="9144000" cy="7010400"/>
          </a:xfrm>
          <a:prstGeom prst="rect">
            <a:avLst/>
          </a:prstGeom>
        </p:spPr>
      </p:pic>
      <p:graphicFrame>
        <p:nvGraphicFramePr>
          <p:cNvPr id="9218" name="Object 2">
            <a:extLst>
              <a:ext uri="{FF2B5EF4-FFF2-40B4-BE49-F238E27FC236}">
                <a16:creationId xmlns:a16="http://schemas.microsoft.com/office/drawing/2014/main" id="{EA4F6E08-BA77-2844-084E-E025EFC7EB9D}"/>
              </a:ext>
            </a:extLst>
          </p:cNvPr>
          <p:cNvGraphicFramePr>
            <a:graphicFrameLocks/>
          </p:cNvGraphicFramePr>
          <p:nvPr>
            <p:extLst>
              <p:ext uri="{D42A27DB-BD31-4B8C-83A1-F6EECF244321}">
                <p14:modId xmlns:p14="http://schemas.microsoft.com/office/powerpoint/2010/main" val="3688430789"/>
              </p:ext>
            </p:extLst>
          </p:nvPr>
        </p:nvGraphicFramePr>
        <p:xfrm>
          <a:off x="69850" y="762000"/>
          <a:ext cx="9074150" cy="5792788"/>
        </p:xfrm>
        <a:graphic>
          <a:graphicData uri="http://schemas.openxmlformats.org/presentationml/2006/ole">
            <mc:AlternateContent xmlns:mc="http://schemas.openxmlformats.org/markup-compatibility/2006">
              <mc:Choice xmlns:v="urn:schemas-microsoft-com:vml" Requires="v">
                <p:oleObj name="Worksheet" r:id="rId4" imgW="5171990" imgH="3686048" progId="Excel.Sheet.8">
                  <p:embed/>
                </p:oleObj>
              </mc:Choice>
              <mc:Fallback>
                <p:oleObj name="Worksheet" r:id="rId4" imgW="5171990" imgH="3686048" progId="Excel.Sheet.8">
                  <p:embed/>
                  <p:pic>
                    <p:nvPicPr>
                      <p:cNvPr id="9218" name="Object 2">
                        <a:extLst>
                          <a:ext uri="{FF2B5EF4-FFF2-40B4-BE49-F238E27FC236}">
                            <a16:creationId xmlns:a16="http://schemas.microsoft.com/office/drawing/2014/main" id="{EA4F6E08-BA77-2844-084E-E025EFC7EB9D}"/>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850" y="762000"/>
                        <a:ext cx="9074150" cy="5792788"/>
                      </a:xfrm>
                      <a:prstGeom prst="rect">
                        <a:avLst/>
                      </a:prstGeom>
                      <a:noFill/>
                      <a:ln w="50800">
                        <a:solidFill>
                          <a:srgbClr val="005400"/>
                        </a:solidFill>
                        <a:miter lim="800000"/>
                        <a:headEnd/>
                        <a:tailEnd/>
                      </a:ln>
                      <a:effectLst/>
                    </p:spPr>
                  </p:pic>
                </p:oleObj>
              </mc:Fallback>
            </mc:AlternateContent>
          </a:graphicData>
        </a:graphic>
      </p:graphicFrame>
      <p:sp>
        <p:nvSpPr>
          <p:cNvPr id="9220" name="Line 3">
            <a:extLst>
              <a:ext uri="{FF2B5EF4-FFF2-40B4-BE49-F238E27FC236}">
                <a16:creationId xmlns:a16="http://schemas.microsoft.com/office/drawing/2014/main" id="{B74A459B-6638-442E-192C-0B0F05AB264D}"/>
              </a:ext>
            </a:extLst>
          </p:cNvPr>
          <p:cNvSpPr>
            <a:spLocks noChangeShapeType="1"/>
          </p:cNvSpPr>
          <p:nvPr/>
        </p:nvSpPr>
        <p:spPr bwMode="auto">
          <a:xfrm flipV="1">
            <a:off x="7543800" y="3428999"/>
            <a:ext cx="0" cy="682625"/>
          </a:xfrm>
          <a:prstGeom prst="line">
            <a:avLst/>
          </a:prstGeom>
          <a:noFill/>
          <a:ln w="50800">
            <a:solidFill>
              <a:srgbClr val="FC0128"/>
            </a:solidFill>
            <a:round/>
            <a:headEnd/>
            <a:tailEnd type="triangle" w="med" len="med"/>
          </a:ln>
          <a:extLst>
            <a:ext uri="{909E8E84-426E-40DD-AFC4-6F175D3DCCD1}">
              <a14:hiddenFill xmlns:a14="http://schemas.microsoft.com/office/drawing/2010/main">
                <a:noFill/>
              </a14:hiddenFill>
            </a:ext>
          </a:extLst>
        </p:spPr>
        <p:txBody>
          <a:bodyPr wrap="none" anchor="ctr"/>
          <a:lstStyle/>
          <a:p>
            <a:pPr marL="0" marR="0" lvl="0" indent="0" algn="r" defTabSz="914400" rtl="1" eaLnBrk="1" fontAlgn="base" latinLnBrk="0" hangingPunct="1">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000000"/>
              </a:solidFill>
              <a:effectLst/>
              <a:uLnTx/>
              <a:uFillTx/>
              <a:latin typeface="Tahoma" panose="020B0604030504040204" pitchFamily="34" charset="0"/>
              <a:ea typeface="+mn-ea"/>
              <a:cs typeface="Arial" panose="020B0604020202020204" pitchFamily="34" charset="0"/>
            </a:endParaRPr>
          </a:p>
        </p:txBody>
      </p:sp>
      <p:sp>
        <p:nvSpPr>
          <p:cNvPr id="187396" name="Rectangle 4">
            <a:extLst>
              <a:ext uri="{FF2B5EF4-FFF2-40B4-BE49-F238E27FC236}">
                <a16:creationId xmlns:a16="http://schemas.microsoft.com/office/drawing/2014/main" id="{F89D27C4-6748-FA3E-16F9-A6EAE2F97A79}"/>
              </a:ext>
            </a:extLst>
          </p:cNvPr>
          <p:cNvSpPr>
            <a:spLocks noChangeArrowheads="1"/>
          </p:cNvSpPr>
          <p:nvPr/>
        </p:nvSpPr>
        <p:spPr bwMode="auto">
          <a:xfrm>
            <a:off x="1905000" y="4216854"/>
            <a:ext cx="5781675" cy="466725"/>
          </a:xfrm>
          <a:prstGeom prst="rect">
            <a:avLst/>
          </a:prstGeom>
          <a:solidFill>
            <a:srgbClr val="C8FEC8"/>
          </a:solidFill>
          <a:ln w="12700">
            <a:solidFill>
              <a:srgbClr val="000000"/>
            </a:solidFill>
            <a:miter lim="800000"/>
            <a:headEnd/>
            <a:tailEnd/>
          </a:ln>
          <a:effectLst>
            <a:outerShdw dist="53882" dir="2700000" algn="ctr" rotWithShape="0">
              <a:schemeClr val="tx1"/>
            </a:outerShdw>
          </a:effectLst>
        </p:spPr>
        <p:txBody>
          <a:bodyPr lIns="90488" tIns="44450" rIns="90488" bIns="44450">
            <a:spAutoFit/>
          </a:bodyPr>
          <a:lstStyle/>
          <a:p>
            <a:pPr marL="0" marR="0" lvl="0" indent="0" algn="ctr" defTabSz="914400" rtl="1" eaLnBrk="1" fontAlgn="base" latinLnBrk="0" hangingPunct="1">
              <a:lnSpc>
                <a:spcPct val="100000"/>
              </a:lnSpc>
              <a:spcBef>
                <a:spcPct val="0"/>
              </a:spcBef>
              <a:spcAft>
                <a:spcPct val="0"/>
              </a:spcAft>
              <a:buClrTx/>
              <a:buSzTx/>
              <a:buFontTx/>
              <a:buNone/>
              <a:tabLst/>
              <a:defRPr/>
            </a:pPr>
            <a:r>
              <a:rPr kumimoji="0" lang="en-US" sz="1800" b="1" i="0" u="none" strike="noStrike" kern="1200" cap="none" spc="0" normalizeH="0" baseline="0" noProof="0">
                <a:ln>
                  <a:noFill/>
                </a:ln>
                <a:solidFill>
                  <a:srgbClr val="FC0128"/>
                </a:solidFill>
                <a:effectLst/>
                <a:uLnTx/>
                <a:uFillTx/>
                <a:latin typeface="Tahoma" panose="020B0604030504040204" pitchFamily="34" charset="0"/>
                <a:ea typeface="+mn-ea"/>
                <a:cs typeface="Arial" panose="020B0604020202020204" pitchFamily="34" charset="0"/>
              </a:rPr>
              <a:t>($12,000 ÷ $315,000) × 100% = 3.8%</a:t>
            </a:r>
          </a:p>
        </p:txBody>
      </p:sp>
      <p:sp>
        <p:nvSpPr>
          <p:cNvPr id="9222" name="Line 5">
            <a:extLst>
              <a:ext uri="{FF2B5EF4-FFF2-40B4-BE49-F238E27FC236}">
                <a16:creationId xmlns:a16="http://schemas.microsoft.com/office/drawing/2014/main" id="{62AF7B80-A1D2-8B00-5E6C-AFB1D97E71A5}"/>
              </a:ext>
            </a:extLst>
          </p:cNvPr>
          <p:cNvSpPr>
            <a:spLocks noChangeShapeType="1"/>
          </p:cNvSpPr>
          <p:nvPr/>
        </p:nvSpPr>
        <p:spPr bwMode="auto">
          <a:xfrm flipV="1">
            <a:off x="8686800" y="3428998"/>
            <a:ext cx="0" cy="1549401"/>
          </a:xfrm>
          <a:prstGeom prst="line">
            <a:avLst/>
          </a:prstGeom>
          <a:noFill/>
          <a:ln w="50800">
            <a:solidFill>
              <a:schemeClr val="accent1"/>
            </a:solidFill>
            <a:round/>
            <a:headEnd/>
            <a:tailEnd type="triangle" w="med" len="med"/>
          </a:ln>
          <a:extLst>
            <a:ext uri="{909E8E84-426E-40DD-AFC4-6F175D3DCCD1}">
              <a14:hiddenFill xmlns:a14="http://schemas.microsoft.com/office/drawing/2010/main">
                <a:noFill/>
              </a14:hiddenFill>
            </a:ext>
          </a:extLst>
        </p:spPr>
        <p:txBody>
          <a:bodyPr wrap="none" anchor="ctr"/>
          <a:lstStyle/>
          <a:p>
            <a:pPr marL="0" marR="0" lvl="0" indent="0" algn="r" defTabSz="914400" rtl="1" eaLnBrk="1" fontAlgn="base" latinLnBrk="0" hangingPunct="1">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000000"/>
              </a:solidFill>
              <a:effectLst/>
              <a:uLnTx/>
              <a:uFillTx/>
              <a:latin typeface="Tahoma" panose="020B0604030504040204" pitchFamily="34" charset="0"/>
              <a:ea typeface="+mn-ea"/>
              <a:cs typeface="Arial" panose="020B0604020202020204" pitchFamily="34" charset="0"/>
            </a:endParaRPr>
          </a:p>
        </p:txBody>
      </p:sp>
      <p:sp>
        <p:nvSpPr>
          <p:cNvPr id="187398" name="Rectangle 6">
            <a:extLst>
              <a:ext uri="{FF2B5EF4-FFF2-40B4-BE49-F238E27FC236}">
                <a16:creationId xmlns:a16="http://schemas.microsoft.com/office/drawing/2014/main" id="{8230ABA1-E3C6-331E-0507-E33D38C7B05A}"/>
              </a:ext>
            </a:extLst>
          </p:cNvPr>
          <p:cNvSpPr>
            <a:spLocks noChangeArrowheads="1"/>
          </p:cNvSpPr>
          <p:nvPr/>
        </p:nvSpPr>
        <p:spPr bwMode="auto">
          <a:xfrm>
            <a:off x="3090863" y="4843463"/>
            <a:ext cx="5781675" cy="366767"/>
          </a:xfrm>
          <a:prstGeom prst="rect">
            <a:avLst/>
          </a:prstGeom>
          <a:solidFill>
            <a:srgbClr val="C8FEC8"/>
          </a:solidFill>
          <a:ln w="12700">
            <a:solidFill>
              <a:srgbClr val="000000"/>
            </a:solidFill>
            <a:miter lim="800000"/>
            <a:headEnd/>
            <a:tailEnd/>
          </a:ln>
          <a:effectLst>
            <a:outerShdw dist="53882" dir="2700000" algn="ctr" rotWithShape="0">
              <a:schemeClr val="tx1"/>
            </a:outerShdw>
          </a:effectLst>
        </p:spPr>
        <p:txBody>
          <a:bodyPr lIns="90488" tIns="44450" rIns="90488" bIns="44450">
            <a:spAutoFit/>
          </a:bodyPr>
          <a:lstStyle/>
          <a:p>
            <a:pPr marL="0" marR="0" lvl="0" indent="0" algn="ctr" defTabSz="914400" rtl="1" eaLnBrk="1" fontAlgn="base" latinLnBrk="0" hangingPunct="1">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Tahoma" panose="020B0604030504040204" pitchFamily="34" charset="0"/>
                <a:ea typeface="+mn-ea"/>
                <a:cs typeface="Arial" panose="020B0604020202020204" pitchFamily="34" charset="0"/>
              </a:rPr>
              <a:t>($23,500 ÷ $289,700) × 100% = 8.1%</a:t>
            </a:r>
          </a:p>
        </p:txBody>
      </p:sp>
    </p:spTree>
  </p:cSld>
  <p:clrMapOvr>
    <a:masterClrMapping/>
  </p:clrMapOvr>
  <p:transition>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C08955E-BDF8-4A44-2608-8B324A5FD3A1}"/>
              </a:ext>
            </a:extLst>
          </p:cNvPr>
          <p:cNvPicPr>
            <a:picLocks noChangeAspect="1"/>
          </p:cNvPicPr>
          <p:nvPr/>
        </p:nvPicPr>
        <p:blipFill>
          <a:blip r:embed="rId3"/>
          <a:stretch>
            <a:fillRect/>
          </a:stretch>
        </p:blipFill>
        <p:spPr>
          <a:xfrm>
            <a:off x="0" y="0"/>
            <a:ext cx="9144000" cy="6844311"/>
          </a:xfrm>
          <a:prstGeom prst="rect">
            <a:avLst/>
          </a:prstGeom>
        </p:spPr>
      </p:pic>
      <p:graphicFrame>
        <p:nvGraphicFramePr>
          <p:cNvPr id="10242" name="Object 2">
            <a:extLst>
              <a:ext uri="{FF2B5EF4-FFF2-40B4-BE49-F238E27FC236}">
                <a16:creationId xmlns:a16="http://schemas.microsoft.com/office/drawing/2014/main" id="{618DEFE3-7774-5E5E-01C7-3F8155721627}"/>
              </a:ext>
            </a:extLst>
          </p:cNvPr>
          <p:cNvGraphicFramePr>
            <a:graphicFrameLocks/>
          </p:cNvGraphicFramePr>
          <p:nvPr>
            <p:extLst>
              <p:ext uri="{D42A27DB-BD31-4B8C-83A1-F6EECF244321}">
                <p14:modId xmlns:p14="http://schemas.microsoft.com/office/powerpoint/2010/main" val="495118904"/>
              </p:ext>
            </p:extLst>
          </p:nvPr>
        </p:nvGraphicFramePr>
        <p:xfrm>
          <a:off x="25400" y="990600"/>
          <a:ext cx="9074150" cy="5334000"/>
        </p:xfrm>
        <a:graphic>
          <a:graphicData uri="http://schemas.openxmlformats.org/presentationml/2006/ole">
            <mc:AlternateContent xmlns:mc="http://schemas.openxmlformats.org/markup-compatibility/2006">
              <mc:Choice xmlns:v="urn:schemas-microsoft-com:vml" Requires="v">
                <p:oleObj name="Worksheet" r:id="rId4" imgW="5172151" imgH="3686251" progId="Excel.Sheet.8">
                  <p:embed/>
                </p:oleObj>
              </mc:Choice>
              <mc:Fallback>
                <p:oleObj name="Worksheet" r:id="rId4" imgW="5172151" imgH="3686251" progId="Excel.Sheet.8">
                  <p:embed/>
                  <p:pic>
                    <p:nvPicPr>
                      <p:cNvPr id="10242" name="Object 2">
                        <a:extLst>
                          <a:ext uri="{FF2B5EF4-FFF2-40B4-BE49-F238E27FC236}">
                            <a16:creationId xmlns:a16="http://schemas.microsoft.com/office/drawing/2014/main" id="{618DEFE3-7774-5E5E-01C7-3F8155721627}"/>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400" y="990600"/>
                        <a:ext cx="9074150" cy="5334000"/>
                      </a:xfrm>
                      <a:prstGeom prst="rect">
                        <a:avLst/>
                      </a:prstGeom>
                      <a:noFill/>
                      <a:ln w="50800">
                        <a:solidFill>
                          <a:srgbClr val="005400"/>
                        </a:solidFill>
                        <a:miter lim="800000"/>
                        <a:headEnd/>
                        <a:tailEnd/>
                      </a:ln>
                      <a:effectLst/>
                    </p:spPr>
                  </p:pic>
                </p:oleObj>
              </mc:Fallback>
            </mc:AlternateContent>
          </a:graphicData>
        </a:graphic>
      </p:graphicFrame>
    </p:spTree>
  </p:cSld>
  <p:clrMapOvr>
    <a:masterClrMapping/>
  </p:clrMapOvr>
  <p:transition>
    <p:wipe dir="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F87E4CE-3E4D-1C26-3E78-008ADC6B5D8F}"/>
              </a:ext>
            </a:extLst>
          </p:cNvPr>
          <p:cNvPicPr>
            <a:picLocks noChangeAspect="1"/>
          </p:cNvPicPr>
          <p:nvPr/>
        </p:nvPicPr>
        <p:blipFill>
          <a:blip r:embed="rId2"/>
          <a:stretch>
            <a:fillRect/>
          </a:stretch>
        </p:blipFill>
        <p:spPr>
          <a:xfrm>
            <a:off x="0" y="0"/>
            <a:ext cx="9144000" cy="6844311"/>
          </a:xfrm>
          <a:prstGeom prst="rect">
            <a:avLst/>
          </a:prstGeom>
        </p:spPr>
      </p:pic>
      <p:sp>
        <p:nvSpPr>
          <p:cNvPr id="3" name="Slide Number Placeholder 2">
            <a:extLst>
              <a:ext uri="{FF2B5EF4-FFF2-40B4-BE49-F238E27FC236}">
                <a16:creationId xmlns:a16="http://schemas.microsoft.com/office/drawing/2014/main" id="{8031931A-A355-54C8-7DB6-3174E61340DB}"/>
              </a:ext>
            </a:extLst>
          </p:cNvPr>
          <p:cNvSpPr>
            <a:spLocks noGrp="1"/>
          </p:cNvSpPr>
          <p:nvPr>
            <p:ph type="sldNum" sz="quarter" idx="10"/>
          </p:nvPr>
        </p:nvSpPr>
        <p:spPr/>
        <p:txBody>
          <a:bodyPr/>
          <a:lstStyle/>
          <a:p>
            <a:fld id="{67B19427-F580-D146-B60E-4CADEE75497F}" type="slidenum">
              <a:rPr lang="en-US" smtClean="0"/>
              <a:pPr/>
              <a:t>14</a:t>
            </a:fld>
            <a:endParaRPr lang="en-US" dirty="0"/>
          </a:p>
        </p:txBody>
      </p:sp>
      <p:graphicFrame>
        <p:nvGraphicFramePr>
          <p:cNvPr id="6" name="Object 2">
            <a:extLst>
              <a:ext uri="{FF2B5EF4-FFF2-40B4-BE49-F238E27FC236}">
                <a16:creationId xmlns:a16="http://schemas.microsoft.com/office/drawing/2014/main" id="{1DDBF14B-9D97-97C3-B17B-4CE9757BCDB4}"/>
              </a:ext>
            </a:extLst>
          </p:cNvPr>
          <p:cNvGraphicFramePr>
            <a:graphicFrameLocks/>
          </p:cNvGraphicFramePr>
          <p:nvPr>
            <p:extLst>
              <p:ext uri="{D42A27DB-BD31-4B8C-83A1-F6EECF244321}">
                <p14:modId xmlns:p14="http://schemas.microsoft.com/office/powerpoint/2010/main" val="3986833869"/>
              </p:ext>
            </p:extLst>
          </p:nvPr>
        </p:nvGraphicFramePr>
        <p:xfrm>
          <a:off x="152400" y="914400"/>
          <a:ext cx="8839200" cy="5441950"/>
        </p:xfrm>
        <a:graphic>
          <a:graphicData uri="http://schemas.openxmlformats.org/presentationml/2006/ole">
            <mc:AlternateContent xmlns:mc="http://schemas.openxmlformats.org/markup-compatibility/2006">
              <mc:Choice xmlns:v="urn:schemas-microsoft-com:vml" Requires="v">
                <p:oleObj name="Worksheet" r:id="rId3" imgW="5781590" imgH="4476631" progId="Excel.Sheet.8">
                  <p:embed/>
                </p:oleObj>
              </mc:Choice>
              <mc:Fallback>
                <p:oleObj name="Worksheet" r:id="rId3" imgW="5781590" imgH="4476631" progId="Excel.Sheet.8">
                  <p:embed/>
                  <p:pic>
                    <p:nvPicPr>
                      <p:cNvPr id="11266" name="Object 2">
                        <a:extLst>
                          <a:ext uri="{FF2B5EF4-FFF2-40B4-BE49-F238E27FC236}">
                            <a16:creationId xmlns:a16="http://schemas.microsoft.com/office/drawing/2014/main" id="{353DB4D9-F1B6-51C5-9CE8-1CE897D6CCDD}"/>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914400"/>
                        <a:ext cx="8839200" cy="5441950"/>
                      </a:xfrm>
                      <a:prstGeom prst="rect">
                        <a:avLst/>
                      </a:prstGeom>
                      <a:noFill/>
                      <a:ln w="50800">
                        <a:solidFill>
                          <a:srgbClr val="005400"/>
                        </a:solidFill>
                        <a:miter lim="800000"/>
                        <a:headEnd/>
                        <a:tailEnd/>
                      </a:ln>
                      <a:effectLst/>
                    </p:spPr>
                  </p:pic>
                </p:oleObj>
              </mc:Fallback>
            </mc:AlternateContent>
          </a:graphicData>
        </a:graphic>
      </p:graphicFrame>
      <p:sp>
        <p:nvSpPr>
          <p:cNvPr id="4" name="TextBox 3">
            <a:extLst>
              <a:ext uri="{FF2B5EF4-FFF2-40B4-BE49-F238E27FC236}">
                <a16:creationId xmlns:a16="http://schemas.microsoft.com/office/drawing/2014/main" id="{08176645-31CB-138B-F2E5-4CFCF28747E3}"/>
              </a:ext>
            </a:extLst>
          </p:cNvPr>
          <p:cNvSpPr txBox="1"/>
          <p:nvPr/>
        </p:nvSpPr>
        <p:spPr>
          <a:xfrm>
            <a:off x="0" y="6477000"/>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34214794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6381476-C9C3-D25A-36FE-D4E3C7DE952A}"/>
              </a:ext>
            </a:extLst>
          </p:cNvPr>
          <p:cNvPicPr>
            <a:picLocks noChangeAspect="1"/>
          </p:cNvPicPr>
          <p:nvPr/>
        </p:nvPicPr>
        <p:blipFill>
          <a:blip r:embed="rId3"/>
          <a:stretch>
            <a:fillRect/>
          </a:stretch>
        </p:blipFill>
        <p:spPr>
          <a:xfrm>
            <a:off x="0" y="0"/>
            <a:ext cx="9144000" cy="6844311"/>
          </a:xfrm>
          <a:prstGeom prst="rect">
            <a:avLst/>
          </a:prstGeom>
        </p:spPr>
      </p:pic>
      <p:graphicFrame>
        <p:nvGraphicFramePr>
          <p:cNvPr id="12290" name="Object 2">
            <a:extLst>
              <a:ext uri="{FF2B5EF4-FFF2-40B4-BE49-F238E27FC236}">
                <a16:creationId xmlns:a16="http://schemas.microsoft.com/office/drawing/2014/main" id="{5207B779-204F-9668-7F39-FA6F1E031B23}"/>
              </a:ext>
            </a:extLst>
          </p:cNvPr>
          <p:cNvGraphicFramePr>
            <a:graphicFrameLocks/>
          </p:cNvGraphicFramePr>
          <p:nvPr>
            <p:extLst>
              <p:ext uri="{D42A27DB-BD31-4B8C-83A1-F6EECF244321}">
                <p14:modId xmlns:p14="http://schemas.microsoft.com/office/powerpoint/2010/main" val="455608290"/>
              </p:ext>
            </p:extLst>
          </p:nvPr>
        </p:nvGraphicFramePr>
        <p:xfrm>
          <a:off x="101600" y="990600"/>
          <a:ext cx="8948738" cy="5257800"/>
        </p:xfrm>
        <a:graphic>
          <a:graphicData uri="http://schemas.openxmlformats.org/presentationml/2006/ole">
            <mc:AlternateContent xmlns:mc="http://schemas.openxmlformats.org/markup-compatibility/2006">
              <mc:Choice xmlns:v="urn:schemas-microsoft-com:vml" Requires="v">
                <p:oleObj name="Worksheet" r:id="rId4" imgW="4467149" imgH="3305116" progId="Excel.Sheet.8">
                  <p:embed/>
                </p:oleObj>
              </mc:Choice>
              <mc:Fallback>
                <p:oleObj name="Worksheet" r:id="rId4" imgW="4467149" imgH="3305116" progId="Excel.Sheet.8">
                  <p:embed/>
                  <p:pic>
                    <p:nvPicPr>
                      <p:cNvPr id="12290" name="Object 2">
                        <a:extLst>
                          <a:ext uri="{FF2B5EF4-FFF2-40B4-BE49-F238E27FC236}">
                            <a16:creationId xmlns:a16="http://schemas.microsoft.com/office/drawing/2014/main" id="{5207B779-204F-9668-7F39-FA6F1E031B23}"/>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1600" y="990600"/>
                        <a:ext cx="8948738" cy="5257800"/>
                      </a:xfrm>
                      <a:prstGeom prst="rect">
                        <a:avLst/>
                      </a:prstGeom>
                      <a:noFill/>
                      <a:ln w="50800">
                        <a:solidFill>
                          <a:srgbClr val="005400"/>
                        </a:solidFill>
                        <a:miter lim="800000"/>
                        <a:headEnd/>
                        <a:tailEnd/>
                      </a:ln>
                      <a:effectLst/>
                    </p:spPr>
                  </p:pic>
                </p:oleObj>
              </mc:Fallback>
            </mc:AlternateContent>
          </a:graphicData>
        </a:graphic>
      </p:graphicFrame>
    </p:spTree>
  </p:cSld>
  <p:clrMapOvr>
    <a:masterClrMapping/>
  </p:clrMapOvr>
  <p:transition>
    <p:blinds dir="ver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63F288F-F3DC-E4F3-E767-FB0F09E45758}"/>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16</a:t>
            </a:fld>
            <a:endParaRPr lang="en-US" dirty="0"/>
          </a:p>
        </p:txBody>
      </p:sp>
      <p:sp>
        <p:nvSpPr>
          <p:cNvPr id="9" name="Title "/>
          <p:cNvSpPr>
            <a:spLocks noGrp="1"/>
          </p:cNvSpPr>
          <p:nvPr>
            <p:ph type="title"/>
          </p:nvPr>
        </p:nvSpPr>
        <p:spPr>
          <a:xfrm>
            <a:off x="309562" y="762000"/>
            <a:ext cx="8682038" cy="577081"/>
          </a:xfrm>
          <a:prstGeom prst="rect">
            <a:avLst/>
          </a:prstGeom>
        </p:spPr>
        <p:txBody>
          <a:bodyPr wrap="square">
            <a:spAutoFit/>
          </a:bodyPr>
          <a:lstStyle/>
          <a:p>
            <a:r>
              <a:rPr lang="en-US" sz="35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sp>
        <p:nvSpPr>
          <p:cNvPr id="13" name="Rectangle 4"/>
          <p:cNvSpPr>
            <a:spLocks noChangeArrowheads="1"/>
          </p:cNvSpPr>
          <p:nvPr/>
        </p:nvSpPr>
        <p:spPr bwMode="auto">
          <a:xfrm>
            <a:off x="533400" y="1295400"/>
            <a:ext cx="7924800" cy="9579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eaLnBrk="1" fontAlgn="auto" latinLnBrk="0" hangingPunct="1">
              <a:lnSpc>
                <a:spcPct val="125000"/>
              </a:lnSpc>
              <a:spcBef>
                <a:spcPct val="70000"/>
              </a:spcBef>
              <a:spcAft>
                <a:spcPts val="0"/>
              </a:spcAft>
              <a:buClrTx/>
              <a:buSzTx/>
              <a:buFontTx/>
              <a:buNone/>
              <a:tabLst/>
              <a:defRPr/>
            </a:pPr>
            <a:r>
              <a:rPr kumimoji="0" lang="en-US" sz="2300" b="1" i="0" u="none" strike="noStrike" kern="0" cap="none" spc="0" normalizeH="0" baseline="0" noProof="0" dirty="0">
                <a:ln>
                  <a:noFill/>
                </a:ln>
                <a:solidFill>
                  <a:srgbClr val="0000FF">
                    <a:lumMod val="75000"/>
                  </a:srgbClr>
                </a:solidFill>
                <a:effectLst/>
                <a:uLnTx/>
                <a:uFillTx/>
                <a:latin typeface="Liberation Sans" panose="020B0604020202020204" pitchFamily="34" charset="0"/>
              </a:rPr>
              <a:t>Ratio analysis </a:t>
            </a:r>
            <a:r>
              <a:rPr kumimoji="0" lang="en-US" sz="2200" b="0" i="0" u="none" strike="noStrike" kern="0" cap="none" spc="0" normalizeH="0" baseline="0" noProof="0" dirty="0">
                <a:ln>
                  <a:noFill/>
                </a:ln>
                <a:solidFill>
                  <a:srgbClr val="000000"/>
                </a:solidFill>
                <a:effectLst/>
                <a:uLnTx/>
                <a:uFillTx/>
                <a:latin typeface="Liberation Sans" panose="020B0604020202020204" pitchFamily="34" charset="0"/>
              </a:rPr>
              <a:t>expresses the relationship among selected items of financial statement data.</a:t>
            </a:r>
          </a:p>
        </p:txBody>
      </p:sp>
      <p:sp>
        <p:nvSpPr>
          <p:cNvPr id="14" name="AutoShape 5"/>
          <p:cNvSpPr>
            <a:spLocks noChangeArrowheads="1"/>
          </p:cNvSpPr>
          <p:nvPr/>
        </p:nvSpPr>
        <p:spPr bwMode="auto">
          <a:xfrm>
            <a:off x="762000" y="2888772"/>
            <a:ext cx="2362200" cy="762000"/>
          </a:xfrm>
          <a:prstGeom prst="bevel">
            <a:avLst>
              <a:gd name="adj" fmla="val 12500"/>
            </a:avLst>
          </a:prstGeom>
          <a:solidFill>
            <a:srgbClr val="009900"/>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2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Liquidity</a:t>
            </a:r>
          </a:p>
        </p:txBody>
      </p:sp>
      <p:sp>
        <p:nvSpPr>
          <p:cNvPr id="15" name="AutoShape 6"/>
          <p:cNvSpPr>
            <a:spLocks noChangeArrowheads="1"/>
          </p:cNvSpPr>
          <p:nvPr/>
        </p:nvSpPr>
        <p:spPr bwMode="auto">
          <a:xfrm>
            <a:off x="3429000" y="2888772"/>
            <a:ext cx="2362200" cy="762000"/>
          </a:xfrm>
          <a:prstGeom prst="bevel">
            <a:avLst>
              <a:gd name="adj" fmla="val 12500"/>
            </a:avLst>
          </a:prstGeom>
          <a:solidFill>
            <a:srgbClr val="7B00E4"/>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2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Profitability</a:t>
            </a:r>
          </a:p>
        </p:txBody>
      </p:sp>
      <p:sp>
        <p:nvSpPr>
          <p:cNvPr id="16" name="AutoShape 7"/>
          <p:cNvSpPr>
            <a:spLocks noChangeArrowheads="1"/>
          </p:cNvSpPr>
          <p:nvPr/>
        </p:nvSpPr>
        <p:spPr bwMode="auto">
          <a:xfrm>
            <a:off x="6096000" y="2888772"/>
            <a:ext cx="2362200" cy="762000"/>
          </a:xfrm>
          <a:prstGeom prst="bevel">
            <a:avLst>
              <a:gd name="adj" fmla="val 12500"/>
            </a:avLst>
          </a:prstGeom>
          <a:solidFill>
            <a:srgbClr val="CF0E30"/>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2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Solvency</a:t>
            </a:r>
          </a:p>
        </p:txBody>
      </p:sp>
      <p:sp>
        <p:nvSpPr>
          <p:cNvPr id="17" name="Rectangle 8"/>
          <p:cNvSpPr>
            <a:spLocks noChangeArrowheads="1"/>
          </p:cNvSpPr>
          <p:nvPr/>
        </p:nvSpPr>
        <p:spPr bwMode="auto">
          <a:xfrm>
            <a:off x="693760" y="3787297"/>
            <a:ext cx="2514600" cy="2123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5720" rIns="0">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nSpc>
                <a:spcPct val="110000"/>
              </a:lnSpc>
              <a:spcBef>
                <a:spcPct val="50000"/>
              </a:spcBef>
            </a:pPr>
            <a:r>
              <a:rPr lang="en-US" altLang="en-US" sz="2000" dirty="0">
                <a:latin typeface="Liberation Sans" panose="020B0604020202020204" pitchFamily="34" charset="0"/>
              </a:rPr>
              <a:t>Measures short-term ability of the company to pay its maturing obligations and to meet unexpected needs for cash.</a:t>
            </a:r>
          </a:p>
        </p:txBody>
      </p:sp>
      <p:sp>
        <p:nvSpPr>
          <p:cNvPr id="18" name="Rectangle 9"/>
          <p:cNvSpPr>
            <a:spLocks noChangeArrowheads="1"/>
          </p:cNvSpPr>
          <p:nvPr/>
        </p:nvSpPr>
        <p:spPr bwMode="auto">
          <a:xfrm>
            <a:off x="2279650" y="2237566"/>
            <a:ext cx="45847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altLang="en-US" b="1" dirty="0">
                <a:latin typeface="Liberation Sans" panose="020B0604020202020204" pitchFamily="34" charset="0"/>
              </a:rPr>
              <a:t>Financial Ratio Classifications</a:t>
            </a:r>
          </a:p>
        </p:txBody>
      </p:sp>
      <p:sp>
        <p:nvSpPr>
          <p:cNvPr id="19" name="Rectangle 10"/>
          <p:cNvSpPr>
            <a:spLocks noChangeArrowheads="1"/>
          </p:cNvSpPr>
          <p:nvPr/>
        </p:nvSpPr>
        <p:spPr bwMode="auto">
          <a:xfrm>
            <a:off x="3429000" y="3803172"/>
            <a:ext cx="2362200" cy="1785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0">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nSpc>
                <a:spcPct val="110000"/>
              </a:lnSpc>
              <a:spcBef>
                <a:spcPct val="50000"/>
              </a:spcBef>
            </a:pPr>
            <a:r>
              <a:rPr lang="en-US" altLang="en-US" sz="2000" dirty="0">
                <a:latin typeface="Liberation Sans" panose="020B0604020202020204" pitchFamily="34" charset="0"/>
              </a:rPr>
              <a:t>Measures the income or operating success of a company for a given period of time.</a:t>
            </a:r>
          </a:p>
        </p:txBody>
      </p:sp>
      <p:sp>
        <p:nvSpPr>
          <p:cNvPr id="20" name="Rectangle 11"/>
          <p:cNvSpPr>
            <a:spLocks noChangeArrowheads="1"/>
          </p:cNvSpPr>
          <p:nvPr/>
        </p:nvSpPr>
        <p:spPr bwMode="auto">
          <a:xfrm>
            <a:off x="6096000" y="3803172"/>
            <a:ext cx="2362200"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0">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nSpc>
                <a:spcPct val="110000"/>
              </a:lnSpc>
              <a:spcBef>
                <a:spcPct val="50000"/>
              </a:spcBef>
            </a:pPr>
            <a:r>
              <a:rPr lang="en-US" altLang="en-US" sz="2000" dirty="0">
                <a:latin typeface="Liberation Sans" panose="020B0604020202020204" pitchFamily="34" charset="0"/>
              </a:rPr>
              <a:t>Measures the ability of the company to survive over a long period of time.</a:t>
            </a:r>
          </a:p>
        </p:txBody>
      </p:sp>
      <p:sp>
        <p:nvSpPr>
          <p:cNvPr id="5" name="TextBox 4">
            <a:extLst>
              <a:ext uri="{FF2B5EF4-FFF2-40B4-BE49-F238E27FC236}">
                <a16:creationId xmlns:a16="http://schemas.microsoft.com/office/drawing/2014/main" id="{556152F9-9B65-7108-9FCC-73879EB177AF}"/>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1071729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wipe(left)">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9" grpId="0"/>
      <p:bldP spid="2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9DCCBB8-9BA4-A4D4-56D7-F5B0437C0089}"/>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17</a:t>
            </a:fld>
            <a:endParaRPr lang="en-US" dirty="0"/>
          </a:p>
        </p:txBody>
      </p:sp>
      <p:sp>
        <p:nvSpPr>
          <p:cNvPr id="8" name="Title "/>
          <p:cNvSpPr>
            <a:spLocks noGrp="1"/>
          </p:cNvSpPr>
          <p:nvPr>
            <p:ph type="title"/>
          </p:nvPr>
        </p:nvSpPr>
        <p:spPr>
          <a:xfrm>
            <a:off x="309562" y="762000"/>
            <a:ext cx="86820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sp>
        <p:nvSpPr>
          <p:cNvPr id="9" name="AutoShape 1033"/>
          <p:cNvSpPr>
            <a:spLocks noChangeArrowheads="1"/>
          </p:cNvSpPr>
          <p:nvPr/>
        </p:nvSpPr>
        <p:spPr bwMode="auto">
          <a:xfrm>
            <a:off x="609600" y="1371600"/>
            <a:ext cx="3581400" cy="762000"/>
          </a:xfrm>
          <a:prstGeom prst="bevel">
            <a:avLst>
              <a:gd name="adj" fmla="val 12500"/>
            </a:avLst>
          </a:prstGeom>
          <a:solidFill>
            <a:srgbClr val="009900"/>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Liquidity Ratios</a:t>
            </a:r>
          </a:p>
        </p:txBody>
      </p:sp>
      <p:sp>
        <p:nvSpPr>
          <p:cNvPr id="11" name="Rectangle 1034"/>
          <p:cNvSpPr>
            <a:spLocks noChangeArrowheads="1"/>
          </p:cNvSpPr>
          <p:nvPr/>
        </p:nvSpPr>
        <p:spPr bwMode="auto">
          <a:xfrm>
            <a:off x="533400" y="2362200"/>
            <a:ext cx="8153400" cy="2977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eaLnBrk="1" fontAlgn="auto" latinLnBrk="0" hangingPunct="1">
              <a:lnSpc>
                <a:spcPct val="125000"/>
              </a:lnSpc>
              <a:spcBef>
                <a:spcPts val="1200"/>
              </a:spcBef>
              <a:spcAft>
                <a:spcPts val="0"/>
              </a:spcAft>
              <a:buClrTx/>
              <a:buSzTx/>
              <a:buFontTx/>
              <a:buNone/>
              <a:tabLst/>
              <a:defRPr/>
            </a:pPr>
            <a:r>
              <a:rPr kumimoji="0" lang="en-US" sz="2300" b="0" i="0" u="none" strike="noStrike" kern="0" cap="none" spc="0" normalizeH="0" baseline="0" noProof="0" dirty="0">
                <a:ln>
                  <a:noFill/>
                </a:ln>
                <a:solidFill>
                  <a:srgbClr val="000000"/>
                </a:solidFill>
                <a:effectLst/>
                <a:uLnTx/>
                <a:uFillTx/>
                <a:latin typeface="Liberation Sans" panose="020B0604020202020204" pitchFamily="34" charset="0"/>
              </a:rPr>
              <a:t>Measure the short-term ability of the company to pay its maturing obligations and to meet unexpected needs for cash. </a:t>
            </a:r>
          </a:p>
          <a:p>
            <a:pPr marL="692150" marR="0" lvl="1" indent="-457200" algn="l" defTabSz="914400" eaLnBrk="1" fontAlgn="auto" latinLnBrk="0" hangingPunct="1">
              <a:lnSpc>
                <a:spcPct val="125000"/>
              </a:lnSpc>
              <a:spcBef>
                <a:spcPts val="1200"/>
              </a:spcBef>
              <a:spcAft>
                <a:spcPts val="0"/>
              </a:spcAft>
              <a:buClr>
                <a:srgbClr val="800000"/>
              </a:buClr>
              <a:buSzPct val="80000"/>
              <a:buFont typeface="Wingdings" pitchFamily="2" charset="2"/>
              <a:buChar char="u"/>
              <a:tabLst/>
              <a:defRPr/>
            </a:pPr>
            <a:r>
              <a:rPr kumimoji="0" lang="en-US" sz="2200" b="0" i="0" u="none" strike="noStrike" kern="0" cap="none" spc="0" normalizeH="0" baseline="0" noProof="0" dirty="0">
                <a:ln>
                  <a:noFill/>
                </a:ln>
                <a:solidFill>
                  <a:srgbClr val="000000"/>
                </a:solidFill>
                <a:effectLst/>
                <a:uLnTx/>
                <a:uFillTx/>
                <a:latin typeface="Liberation Sans" panose="020B0604020202020204" pitchFamily="34" charset="0"/>
              </a:rPr>
              <a:t>Short-term creditors such as bankers and suppliers are particularly interested in assessing liquidity. </a:t>
            </a:r>
          </a:p>
          <a:p>
            <a:pPr marL="692150" marR="0" lvl="1" indent="-457200" algn="l" defTabSz="914400" eaLnBrk="1" fontAlgn="auto" latinLnBrk="0" hangingPunct="1">
              <a:lnSpc>
                <a:spcPct val="125000"/>
              </a:lnSpc>
              <a:spcBef>
                <a:spcPts val="1200"/>
              </a:spcBef>
              <a:spcAft>
                <a:spcPts val="0"/>
              </a:spcAft>
              <a:buClr>
                <a:srgbClr val="800000"/>
              </a:buClr>
              <a:buSzPct val="80000"/>
              <a:buFont typeface="Wingdings" pitchFamily="2" charset="2"/>
              <a:buChar char="u"/>
              <a:tabLst/>
              <a:defRPr/>
            </a:pPr>
            <a:r>
              <a:rPr kumimoji="0" lang="en-US" sz="2200" b="0" i="0" u="none" strike="noStrike" kern="0" cap="none" spc="0" normalizeH="0" baseline="0" noProof="0" dirty="0">
                <a:ln>
                  <a:noFill/>
                </a:ln>
                <a:solidFill>
                  <a:srgbClr val="000000"/>
                </a:solidFill>
                <a:effectLst/>
                <a:uLnTx/>
                <a:uFillTx/>
                <a:latin typeface="Liberation Sans" panose="020B0604020202020204" pitchFamily="34" charset="0"/>
              </a:rPr>
              <a:t>Ratios include the </a:t>
            </a:r>
            <a:r>
              <a:rPr kumimoji="0" lang="en-US" sz="2200" b="1" i="0" u="none" strike="noStrike" kern="0" cap="none" spc="0" normalizeH="0" baseline="0" noProof="0" dirty="0">
                <a:ln>
                  <a:noFill/>
                </a:ln>
                <a:solidFill>
                  <a:srgbClr val="0000FF">
                    <a:lumMod val="75000"/>
                  </a:srgbClr>
                </a:solidFill>
                <a:effectLst/>
                <a:uLnTx/>
                <a:uFillTx/>
                <a:latin typeface="Liberation Sans" panose="020B0604020202020204" pitchFamily="34" charset="0"/>
              </a:rPr>
              <a:t>current ratio</a:t>
            </a:r>
            <a:r>
              <a:rPr kumimoji="0" lang="en-US" sz="2200" b="0" i="0" u="none" strike="noStrike" kern="0" cap="none" spc="0" normalizeH="0" baseline="0" noProof="0" dirty="0">
                <a:ln>
                  <a:noFill/>
                </a:ln>
                <a:solidFill>
                  <a:srgbClr val="000000"/>
                </a:solidFill>
                <a:effectLst/>
                <a:uLnTx/>
                <a:uFillTx/>
                <a:latin typeface="Liberation Sans" panose="020B0604020202020204" pitchFamily="34" charset="0"/>
              </a:rPr>
              <a:t>, the </a:t>
            </a:r>
            <a:r>
              <a:rPr kumimoji="0" lang="en-US" sz="2200" b="1" i="0" u="none" strike="noStrike" kern="0" cap="none" spc="0" normalizeH="0" baseline="0" noProof="0" dirty="0">
                <a:ln>
                  <a:noFill/>
                </a:ln>
                <a:solidFill>
                  <a:srgbClr val="0000FF">
                    <a:lumMod val="75000"/>
                  </a:srgbClr>
                </a:solidFill>
                <a:effectLst/>
                <a:uLnTx/>
                <a:uFillTx/>
                <a:latin typeface="Liberation Sans" panose="020B0604020202020204" pitchFamily="34" charset="0"/>
              </a:rPr>
              <a:t>acid-test</a:t>
            </a:r>
            <a:r>
              <a:rPr kumimoji="0" lang="en-US" sz="2200" b="1" i="0" u="none" strike="noStrike" kern="0" cap="none" spc="0" normalizeH="0" baseline="0" noProof="0" dirty="0">
                <a:ln>
                  <a:noFill/>
                </a:ln>
                <a:solidFill>
                  <a:srgbClr val="0000FF">
                    <a:lumMod val="50000"/>
                  </a:srgbClr>
                </a:solidFill>
                <a:effectLst/>
                <a:uLnTx/>
                <a:uFillTx/>
                <a:latin typeface="Liberation Sans" panose="020B0604020202020204" pitchFamily="34" charset="0"/>
              </a:rPr>
              <a:t> </a:t>
            </a:r>
            <a:r>
              <a:rPr kumimoji="0" lang="en-US" sz="2200" b="1" i="0" u="none" strike="noStrike" kern="0" cap="none" spc="0" normalizeH="0" baseline="0" noProof="0" dirty="0">
                <a:ln>
                  <a:noFill/>
                </a:ln>
                <a:solidFill>
                  <a:srgbClr val="0000FF">
                    <a:lumMod val="75000"/>
                  </a:srgbClr>
                </a:solidFill>
                <a:effectLst/>
                <a:uLnTx/>
                <a:uFillTx/>
                <a:latin typeface="Liberation Sans" panose="020B0604020202020204" pitchFamily="34" charset="0"/>
              </a:rPr>
              <a:t>ratio</a:t>
            </a:r>
            <a:r>
              <a:rPr kumimoji="0" lang="en-US" sz="2200" b="0" i="0" u="none" strike="noStrike" kern="0" cap="none" spc="0" normalizeH="0" baseline="0" noProof="0" dirty="0">
                <a:ln>
                  <a:noFill/>
                </a:ln>
                <a:solidFill>
                  <a:srgbClr val="000000"/>
                </a:solidFill>
                <a:effectLst/>
                <a:uLnTx/>
                <a:uFillTx/>
                <a:latin typeface="Liberation Sans" panose="020B0604020202020204" pitchFamily="34" charset="0"/>
              </a:rPr>
              <a:t>, </a:t>
            </a:r>
            <a:r>
              <a:rPr kumimoji="0" lang="en-US" sz="2200" b="1" i="0" u="none" strike="noStrike" kern="0" cap="none" spc="0" normalizeH="0" baseline="0" noProof="0" dirty="0">
                <a:ln>
                  <a:noFill/>
                </a:ln>
                <a:solidFill>
                  <a:srgbClr val="0000FF">
                    <a:lumMod val="75000"/>
                  </a:srgbClr>
                </a:solidFill>
                <a:effectLst/>
                <a:uLnTx/>
                <a:uFillTx/>
                <a:latin typeface="Liberation Sans" panose="020B0604020202020204" pitchFamily="34" charset="0"/>
              </a:rPr>
              <a:t>accounts</a:t>
            </a:r>
            <a:r>
              <a:rPr kumimoji="0" lang="en-US" sz="2200" b="0" i="0" u="none" strike="noStrike" kern="0" cap="none" spc="0" normalizeH="0" baseline="0" noProof="0" dirty="0">
                <a:ln>
                  <a:noFill/>
                </a:ln>
                <a:solidFill>
                  <a:srgbClr val="000000"/>
                </a:solidFill>
                <a:effectLst/>
                <a:uLnTx/>
                <a:uFillTx/>
                <a:latin typeface="Liberation Sans" panose="020B0604020202020204" pitchFamily="34" charset="0"/>
              </a:rPr>
              <a:t> </a:t>
            </a:r>
            <a:r>
              <a:rPr kumimoji="0" lang="en-US" sz="2200" b="1" i="0" u="none" strike="noStrike" kern="0" cap="none" spc="0" normalizeH="0" baseline="0" noProof="0" dirty="0">
                <a:ln>
                  <a:noFill/>
                </a:ln>
                <a:solidFill>
                  <a:srgbClr val="0000FF">
                    <a:lumMod val="75000"/>
                  </a:srgbClr>
                </a:solidFill>
                <a:effectLst/>
                <a:uLnTx/>
                <a:uFillTx/>
                <a:latin typeface="Liberation Sans" panose="020B0604020202020204" pitchFamily="34" charset="0"/>
              </a:rPr>
              <a:t>receivable</a:t>
            </a:r>
            <a:r>
              <a:rPr kumimoji="0" lang="en-US" sz="2200" b="1" i="0" u="none" strike="noStrike" kern="0" cap="none" spc="0" normalizeH="0" baseline="0" noProof="0" dirty="0">
                <a:ln>
                  <a:noFill/>
                </a:ln>
                <a:solidFill>
                  <a:srgbClr val="0000FF">
                    <a:lumMod val="50000"/>
                  </a:srgbClr>
                </a:solidFill>
                <a:effectLst/>
                <a:uLnTx/>
                <a:uFillTx/>
                <a:latin typeface="Liberation Sans" panose="020B0604020202020204" pitchFamily="34" charset="0"/>
              </a:rPr>
              <a:t> </a:t>
            </a:r>
            <a:r>
              <a:rPr kumimoji="0" lang="en-US" sz="2200" b="1" i="0" u="none" strike="noStrike" kern="0" cap="none" spc="0" normalizeH="0" baseline="0" noProof="0" dirty="0">
                <a:ln>
                  <a:noFill/>
                </a:ln>
                <a:solidFill>
                  <a:srgbClr val="0000FF">
                    <a:lumMod val="75000"/>
                  </a:srgbClr>
                </a:solidFill>
                <a:effectLst/>
                <a:uLnTx/>
                <a:uFillTx/>
                <a:latin typeface="Liberation Sans" panose="020B0604020202020204" pitchFamily="34" charset="0"/>
              </a:rPr>
              <a:t>turnover</a:t>
            </a:r>
            <a:r>
              <a:rPr kumimoji="0" lang="en-US" sz="2200" b="0" i="0" u="none" strike="noStrike" kern="0" cap="none" spc="0" normalizeH="0" baseline="0" noProof="0" dirty="0">
                <a:ln>
                  <a:noFill/>
                </a:ln>
                <a:solidFill>
                  <a:srgbClr val="000000"/>
                </a:solidFill>
                <a:effectLst/>
                <a:uLnTx/>
                <a:uFillTx/>
                <a:latin typeface="Liberation Sans" panose="020B0604020202020204" pitchFamily="34" charset="0"/>
              </a:rPr>
              <a:t>, and </a:t>
            </a:r>
            <a:r>
              <a:rPr kumimoji="0" lang="en-US" sz="2200" b="1" i="0" u="none" strike="noStrike" kern="0" cap="none" spc="0" normalizeH="0" baseline="0" noProof="0" dirty="0">
                <a:ln>
                  <a:noFill/>
                </a:ln>
                <a:solidFill>
                  <a:srgbClr val="0000FF">
                    <a:lumMod val="75000"/>
                  </a:srgbClr>
                </a:solidFill>
                <a:effectLst/>
                <a:uLnTx/>
                <a:uFillTx/>
                <a:latin typeface="Liberation Sans" panose="020B0604020202020204" pitchFamily="34" charset="0"/>
              </a:rPr>
              <a:t>inventory</a:t>
            </a:r>
            <a:r>
              <a:rPr kumimoji="0" lang="en-US" sz="2200" b="1" i="0" u="none" strike="noStrike" kern="0" cap="none" spc="0" normalizeH="0" baseline="0" noProof="0" dirty="0">
                <a:ln>
                  <a:noFill/>
                </a:ln>
                <a:solidFill>
                  <a:srgbClr val="0000FF">
                    <a:lumMod val="50000"/>
                  </a:srgbClr>
                </a:solidFill>
                <a:effectLst/>
                <a:uLnTx/>
                <a:uFillTx/>
                <a:latin typeface="Liberation Sans" panose="020B0604020202020204" pitchFamily="34" charset="0"/>
              </a:rPr>
              <a:t> </a:t>
            </a:r>
            <a:r>
              <a:rPr kumimoji="0" lang="en-US" sz="2200" b="1" i="0" u="none" strike="noStrike" kern="0" cap="none" spc="0" normalizeH="0" baseline="0" noProof="0" dirty="0">
                <a:ln>
                  <a:noFill/>
                </a:ln>
                <a:solidFill>
                  <a:srgbClr val="0000FF">
                    <a:lumMod val="75000"/>
                  </a:srgbClr>
                </a:solidFill>
                <a:effectLst/>
                <a:uLnTx/>
                <a:uFillTx/>
                <a:latin typeface="Liberation Sans" panose="020B0604020202020204" pitchFamily="34" charset="0"/>
              </a:rPr>
              <a:t>turnover</a:t>
            </a:r>
            <a:r>
              <a:rPr kumimoji="0" lang="en-US" sz="2200" b="0" i="0" u="none" strike="noStrike" kern="0" cap="none" spc="0" normalizeH="0" baseline="0" noProof="0" dirty="0">
                <a:ln>
                  <a:noFill/>
                </a:ln>
                <a:solidFill>
                  <a:srgbClr val="000000"/>
                </a:solidFill>
                <a:effectLst/>
                <a:uLnTx/>
                <a:uFillTx/>
                <a:latin typeface="Liberation Sans" panose="020B0604020202020204" pitchFamily="34" charset="0"/>
              </a:rPr>
              <a:t>.</a:t>
            </a:r>
          </a:p>
        </p:txBody>
      </p:sp>
      <p:sp>
        <p:nvSpPr>
          <p:cNvPr id="5" name="TextBox 4">
            <a:extLst>
              <a:ext uri="{FF2B5EF4-FFF2-40B4-BE49-F238E27FC236}">
                <a16:creationId xmlns:a16="http://schemas.microsoft.com/office/drawing/2014/main" id="{39FF720B-C915-6274-E8A6-B3CF925F9E39}"/>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31281697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7E68E54-4D82-79F5-9AF1-A2DD5052E457}"/>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18</a:t>
            </a:fld>
            <a:endParaRPr lang="en-US" dirty="0"/>
          </a:p>
        </p:txBody>
      </p:sp>
      <p:pic>
        <p:nvPicPr>
          <p:cNvPr id="11" name="Picture 28"/>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914545" y="1617360"/>
            <a:ext cx="3547341" cy="3259440"/>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7"/>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466937" y="1556110"/>
            <a:ext cx="3677227" cy="2846329"/>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Rectangle 16"/>
          <p:cNvSpPr>
            <a:spLocks noChangeArrowheads="1"/>
          </p:cNvSpPr>
          <p:nvPr/>
        </p:nvSpPr>
        <p:spPr bwMode="auto">
          <a:xfrm>
            <a:off x="4466937" y="925656"/>
            <a:ext cx="3677227" cy="674544"/>
          </a:xfrm>
          <a:prstGeom prst="rect">
            <a:avLst/>
          </a:prstGeom>
          <a:solidFill>
            <a:srgbClr val="0000FF">
              <a:lumMod val="75000"/>
            </a:srgbClr>
          </a:solidFill>
          <a:ln>
            <a:solidFill>
              <a:srgbClr val="000000"/>
            </a:solidFill>
          </a:ln>
          <a:effectLst/>
        </p:spPr>
        <p:txBody>
          <a:bodyPr wrap="square" lIns="90488" tIns="44450" rIns="90488" bIns="4445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Condensed Income Statements</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For the Years Ended December 31</a:t>
            </a:r>
          </a:p>
        </p:txBody>
      </p:sp>
      <p:pic>
        <p:nvPicPr>
          <p:cNvPr id="14" name="Picture 30"/>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3131899" y="5620098"/>
            <a:ext cx="2540477" cy="7045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Rectangle 14"/>
          <p:cNvSpPr/>
          <p:nvPr/>
        </p:nvSpPr>
        <p:spPr bwMode="auto">
          <a:xfrm>
            <a:off x="3043077" y="5543563"/>
            <a:ext cx="1452723" cy="342309"/>
          </a:xfrm>
          <a:prstGeom prst="rect">
            <a:avLst/>
          </a:prstGeom>
          <a:solidFill>
            <a:srgbClr val="FFFFFF"/>
          </a:solidFill>
          <a:ln w="12700" cap="sq" cmpd="sng" algn="ctr">
            <a:no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2400" b="0" i="0" u="none" strike="noStrike" kern="0" cap="none" spc="0" normalizeH="0" baseline="0" noProof="0" dirty="0">
              <a:ln>
                <a:noFill/>
              </a:ln>
              <a:solidFill>
                <a:srgbClr val="000000"/>
              </a:solidFill>
              <a:effectLst/>
              <a:uLnTx/>
              <a:uFillTx/>
              <a:latin typeface="Liberation Sans" panose="020B0604020202020204" pitchFamily="34" charset="0"/>
            </a:endParaRPr>
          </a:p>
        </p:txBody>
      </p:sp>
      <p:sp>
        <p:nvSpPr>
          <p:cNvPr id="16" name="Rectangle 15"/>
          <p:cNvSpPr/>
          <p:nvPr/>
        </p:nvSpPr>
        <p:spPr bwMode="auto">
          <a:xfrm>
            <a:off x="3043077" y="5982291"/>
            <a:ext cx="1452723" cy="342309"/>
          </a:xfrm>
          <a:prstGeom prst="rect">
            <a:avLst/>
          </a:prstGeom>
          <a:solidFill>
            <a:srgbClr val="FFFFFF"/>
          </a:solidFill>
          <a:ln w="12700" cap="sq" cmpd="sng" algn="ctr">
            <a:no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2400" b="0" i="0" u="none" strike="noStrike" kern="0" cap="none" spc="0" normalizeH="0" baseline="0" noProof="0" dirty="0">
              <a:ln>
                <a:noFill/>
              </a:ln>
              <a:solidFill>
                <a:srgbClr val="000000"/>
              </a:solidFill>
              <a:effectLst/>
              <a:uLnTx/>
              <a:uFillTx/>
              <a:latin typeface="Liberation Sans" panose="020B0604020202020204" pitchFamily="34" charset="0"/>
            </a:endParaRPr>
          </a:p>
        </p:txBody>
      </p:sp>
      <p:sp>
        <p:nvSpPr>
          <p:cNvPr id="17" name="Rectangle 16"/>
          <p:cNvSpPr/>
          <p:nvPr/>
        </p:nvSpPr>
        <p:spPr bwMode="auto">
          <a:xfrm>
            <a:off x="4953000" y="5755279"/>
            <a:ext cx="1066800" cy="342308"/>
          </a:xfrm>
          <a:prstGeom prst="rect">
            <a:avLst/>
          </a:prstGeom>
          <a:solidFill>
            <a:srgbClr val="FFFFFF"/>
          </a:solidFill>
          <a:ln w="12700" cap="sq" cmpd="sng" algn="ctr">
            <a:no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2400" b="0" i="0" u="none" strike="noStrike" kern="0" cap="none" spc="0" normalizeH="0" baseline="0" noProof="0" dirty="0">
              <a:ln>
                <a:noFill/>
              </a:ln>
              <a:solidFill>
                <a:srgbClr val="000000"/>
              </a:solidFill>
              <a:effectLst/>
              <a:uLnTx/>
              <a:uFillTx/>
              <a:latin typeface="Liberation Sans" panose="020B0604020202020204" pitchFamily="34" charset="0"/>
            </a:endParaRPr>
          </a:p>
        </p:txBody>
      </p:sp>
      <p:pic>
        <p:nvPicPr>
          <p:cNvPr id="18" name="Picture 13"/>
          <p:cNvPicPr>
            <a:picLocks noChangeAspect="1" noChangeArrowheads="1"/>
          </p:cNvPicPr>
          <p:nvPr/>
        </p:nvPicPr>
        <p:blipFill>
          <a:blip r:embed="rId7">
            <a:extLst>
              <a:ext uri="{BEBA8EAE-BF5A-486C-A8C5-ECC9F3942E4B}">
                <a14:imgProps xmlns:a14="http://schemas.microsoft.com/office/drawing/2010/main">
                  <a14:imgLayer r:embed="rId8">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900545" y="4382656"/>
            <a:ext cx="7243619" cy="1176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Rectangle 16"/>
          <p:cNvSpPr>
            <a:spLocks noChangeArrowheads="1"/>
          </p:cNvSpPr>
          <p:nvPr/>
        </p:nvSpPr>
        <p:spPr bwMode="auto">
          <a:xfrm>
            <a:off x="905309" y="925366"/>
            <a:ext cx="3556577" cy="674834"/>
          </a:xfrm>
          <a:prstGeom prst="rect">
            <a:avLst/>
          </a:prstGeom>
          <a:solidFill>
            <a:srgbClr val="0000FF">
              <a:lumMod val="75000"/>
            </a:srgbClr>
          </a:solidFill>
          <a:ln>
            <a:solidFill>
              <a:srgbClr val="000000"/>
            </a:solidFill>
          </a:ln>
          <a:effectLst/>
        </p:spPr>
        <p:txBody>
          <a:bodyPr wrap="square" lIns="90488" tIns="44450" rIns="90488" bIns="4445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lvl="0" algn="ctr">
              <a:defRPr/>
            </a:pPr>
            <a:r>
              <a:rPr lang="en-US" sz="1200" b="1" kern="0" dirty="0">
                <a:solidFill>
                  <a:srgbClr val="FFFFFF"/>
                </a:solidFill>
                <a:latin typeface="Liberation Sans" panose="020B0604020202020204" pitchFamily="34" charset="0"/>
              </a:rPr>
              <a:t>Statement of Financial Position</a:t>
            </a:r>
            <a:endPar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Tree>
    <p:extLst>
      <p:ext uri="{BB962C8B-B14F-4D97-AF65-F5344CB8AC3E}">
        <p14:creationId xmlns:p14="http://schemas.microsoft.com/office/powerpoint/2010/main" val="1747879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15"/>
                                        </p:tgtEl>
                                      </p:cBhvr>
                                    </p:animEffect>
                                    <p:set>
                                      <p:cBhvr>
                                        <p:cTn id="12" dur="1" fill="hold">
                                          <p:stCondLst>
                                            <p:cond delay="499"/>
                                          </p:stCondLst>
                                        </p:cTn>
                                        <p:tgtEl>
                                          <p:spTgt spid="15"/>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16"/>
                                        </p:tgtEl>
                                      </p:cBhvr>
                                    </p:animEffect>
                                    <p:set>
                                      <p:cBhvr>
                                        <p:cTn id="17" dur="1" fill="hold">
                                          <p:stCondLst>
                                            <p:cond delay="499"/>
                                          </p:stCondLst>
                                        </p:cTn>
                                        <p:tgtEl>
                                          <p:spTgt spid="16"/>
                                        </p:tgtEl>
                                        <p:attrNameLst>
                                          <p:attrName>style.visibility</p:attrName>
                                        </p:attrNameLst>
                                      </p:cBhvr>
                                      <p:to>
                                        <p:strVal val="hidden"/>
                                      </p:to>
                                    </p:set>
                                  </p:childTnLst>
                                </p:cTn>
                              </p:par>
                            </p:childTnLst>
                          </p:cTn>
                        </p:par>
                        <p:par>
                          <p:cTn id="18" fill="hold">
                            <p:stCondLst>
                              <p:cond delay="500"/>
                            </p:stCondLst>
                            <p:childTnLst>
                              <p:par>
                                <p:cTn id="19" presetID="22" presetClass="exit" presetSubtype="8" fill="hold" grpId="0" nodeType="afterEffect">
                                  <p:stCondLst>
                                    <p:cond delay="0"/>
                                  </p:stCondLst>
                                  <p:childTnLst>
                                    <p:animEffect transition="out" filter="wipe(left)">
                                      <p:cBhvr>
                                        <p:cTn id="20" dur="500"/>
                                        <p:tgtEl>
                                          <p:spTgt spid="17"/>
                                        </p:tgtEl>
                                      </p:cBhvr>
                                    </p:animEffect>
                                    <p:set>
                                      <p:cBhvr>
                                        <p:cTn id="21" dur="1" fill="hold">
                                          <p:stCondLst>
                                            <p:cond delay="4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ED0A5BD-ED90-918E-461B-487930ABB21F}"/>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19</a:t>
            </a:fld>
            <a:endParaRPr lang="en-US" dirty="0"/>
          </a:p>
        </p:txBody>
      </p:sp>
      <p:sp>
        <p:nvSpPr>
          <p:cNvPr id="8" name="Title "/>
          <p:cNvSpPr>
            <a:spLocks noGrp="1"/>
          </p:cNvSpPr>
          <p:nvPr>
            <p:ph type="title"/>
          </p:nvPr>
        </p:nvSpPr>
        <p:spPr>
          <a:xfrm>
            <a:off x="309562" y="762000"/>
            <a:ext cx="86820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8680" y="2514406"/>
            <a:ext cx="7360920" cy="2715404"/>
          </a:xfrm>
          <a:prstGeom prst="rect">
            <a:avLst/>
          </a:prstGeom>
        </p:spPr>
      </p:pic>
      <p:sp>
        <p:nvSpPr>
          <p:cNvPr id="11" name="Rectangle 6"/>
          <p:cNvSpPr>
            <a:spLocks noChangeArrowheads="1"/>
          </p:cNvSpPr>
          <p:nvPr/>
        </p:nvSpPr>
        <p:spPr bwMode="auto">
          <a:xfrm>
            <a:off x="533400" y="5386626"/>
            <a:ext cx="8153400"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25000"/>
              </a:lnSpc>
            </a:pPr>
            <a:r>
              <a:rPr lang="en-US" altLang="en-US" sz="2000" dirty="0">
                <a:latin typeface="Liberation Sans" panose="020B0604020202020204" pitchFamily="34" charset="0"/>
              </a:rPr>
              <a:t>Ratio of 2.96:1 means that for every euro of current liabilities, Quality has </a:t>
            </a:r>
            <a:r>
              <a:rPr lang="en-US" altLang="en-US" sz="2000" dirty="0">
                <a:latin typeface="DokChampa"/>
                <a:cs typeface="DokChampa"/>
              </a:rPr>
              <a:t>€</a:t>
            </a:r>
            <a:r>
              <a:rPr lang="en-US" altLang="en-US" sz="2000" dirty="0">
                <a:latin typeface="Liberation Sans" panose="020B0604020202020204" pitchFamily="34" charset="0"/>
              </a:rPr>
              <a:t>2.96 of current assets.</a:t>
            </a:r>
          </a:p>
        </p:txBody>
      </p:sp>
      <p:sp>
        <p:nvSpPr>
          <p:cNvPr id="12" name="AutoShape 15"/>
          <p:cNvSpPr>
            <a:spLocks noChangeArrowheads="1"/>
          </p:cNvSpPr>
          <p:nvPr/>
        </p:nvSpPr>
        <p:spPr bwMode="auto">
          <a:xfrm>
            <a:off x="5181600" y="990600"/>
            <a:ext cx="3581400" cy="762000"/>
          </a:xfrm>
          <a:prstGeom prst="bevel">
            <a:avLst>
              <a:gd name="adj" fmla="val 12500"/>
            </a:avLst>
          </a:prstGeom>
          <a:solidFill>
            <a:srgbClr val="009900"/>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Liquidity Ratios</a:t>
            </a:r>
          </a:p>
        </p:txBody>
      </p:sp>
      <p:sp>
        <p:nvSpPr>
          <p:cNvPr id="13" name="Rectangle 3"/>
          <p:cNvSpPr>
            <a:spLocks noChangeArrowheads="1"/>
          </p:cNvSpPr>
          <p:nvPr/>
        </p:nvSpPr>
        <p:spPr bwMode="auto">
          <a:xfrm>
            <a:off x="533400" y="1813163"/>
            <a:ext cx="8229600" cy="508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buSzPct val="80000"/>
            </a:pPr>
            <a:r>
              <a:rPr lang="en-US" altLang="en-US" sz="2700" b="1" dirty="0">
                <a:solidFill>
                  <a:srgbClr val="006600"/>
                </a:solidFill>
                <a:latin typeface="Liberation Sans" panose="020B0604020202020204" pitchFamily="34" charset="0"/>
              </a:rPr>
              <a:t>1. CURRENT RATIO</a:t>
            </a:r>
          </a:p>
        </p:txBody>
      </p:sp>
    </p:spTree>
    <p:extLst>
      <p:ext uri="{BB962C8B-B14F-4D97-AF65-F5344CB8AC3E}">
        <p14:creationId xmlns:p14="http://schemas.microsoft.com/office/powerpoint/2010/main" val="23470980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92C803F-2800-47F0-9D6F-82C341D17862}"/>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20</a:t>
            </a:fld>
            <a:endParaRPr lang="en-US" dirty="0"/>
          </a:p>
        </p:txBody>
      </p:sp>
      <p:sp>
        <p:nvSpPr>
          <p:cNvPr id="16" name="Title 2"/>
          <p:cNvSpPr>
            <a:spLocks noGrp="1"/>
          </p:cNvSpPr>
          <p:nvPr>
            <p:ph type="title"/>
          </p:nvPr>
        </p:nvSpPr>
        <p:spPr/>
        <p:txBody>
          <a:bodyPr>
            <a:spAutoFit/>
          </a:bodyPr>
          <a:lstStyle/>
          <a:p>
            <a:r>
              <a:rPr lang="en-US" b="1" dirty="0">
                <a:ea typeface="Source Sans Pro" charset="0"/>
              </a:rPr>
              <a:t>Ratio Analysis</a:t>
            </a:r>
          </a:p>
        </p:txBody>
      </p:sp>
      <p:sp>
        <p:nvSpPr>
          <p:cNvPr id="18" name="Rectangle 3"/>
          <p:cNvSpPr>
            <a:spLocks noChangeArrowheads="1"/>
          </p:cNvSpPr>
          <p:nvPr/>
        </p:nvSpPr>
        <p:spPr bwMode="auto">
          <a:xfrm>
            <a:off x="533400" y="1951165"/>
            <a:ext cx="5943600" cy="508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buSzPct val="80000"/>
            </a:pPr>
            <a:r>
              <a:rPr lang="en-US" altLang="en-US" sz="2700" b="1" dirty="0">
                <a:solidFill>
                  <a:srgbClr val="006600"/>
                </a:solidFill>
                <a:latin typeface="Liberation Sans" panose="020B0604020202020204" pitchFamily="34" charset="0"/>
              </a:rPr>
              <a:t>2. ACID-TEST RATIO</a:t>
            </a:r>
          </a:p>
        </p:txBody>
      </p:sp>
      <p:sp>
        <p:nvSpPr>
          <p:cNvPr id="19" name="AutoShape 20"/>
          <p:cNvSpPr>
            <a:spLocks noChangeArrowheads="1"/>
          </p:cNvSpPr>
          <p:nvPr/>
        </p:nvSpPr>
        <p:spPr bwMode="auto">
          <a:xfrm>
            <a:off x="5181600" y="1143000"/>
            <a:ext cx="3581400" cy="762000"/>
          </a:xfrm>
          <a:prstGeom prst="bevel">
            <a:avLst>
              <a:gd name="adj" fmla="val 12500"/>
            </a:avLst>
          </a:prstGeom>
          <a:solidFill>
            <a:srgbClr val="009900"/>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Liquidity Ratios</a:t>
            </a:r>
          </a:p>
        </p:txBody>
      </p:sp>
      <p:pic>
        <p:nvPicPr>
          <p:cNvPr id="20" name="Picture 1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3400" y="2763964"/>
            <a:ext cx="8001000" cy="3332036"/>
          </a:xfrm>
          <a:prstGeom prst="rect">
            <a:avLst/>
          </a:prstGeom>
        </p:spPr>
      </p:pic>
    </p:spTree>
    <p:extLst>
      <p:ext uri="{BB962C8B-B14F-4D97-AF65-F5344CB8AC3E}">
        <p14:creationId xmlns:p14="http://schemas.microsoft.com/office/powerpoint/2010/main" val="15360042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C634458-0798-54BC-8650-56C27CF434FF}"/>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21</a:t>
            </a:fld>
            <a:endParaRPr lang="en-US" dirty="0"/>
          </a:p>
        </p:txBody>
      </p:sp>
      <p:sp>
        <p:nvSpPr>
          <p:cNvPr id="7" name="Text Box 21"/>
          <p:cNvSpPr txBox="1">
            <a:spLocks noChangeArrowheads="1"/>
          </p:cNvSpPr>
          <p:nvPr/>
        </p:nvSpPr>
        <p:spPr bwMode="auto">
          <a:xfrm>
            <a:off x="6781800" y="1687094"/>
            <a:ext cx="15240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200" b="1" dirty="0">
                <a:latin typeface="Liberation Sans" panose="020B0604020202020204" pitchFamily="34" charset="0"/>
              </a:rPr>
              <a:t>Illustration 14-12</a:t>
            </a:r>
          </a:p>
        </p:txBody>
      </p:sp>
      <p:pic>
        <p:nvPicPr>
          <p:cNvPr id="9" name="Picture 4"/>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139468" y="5085931"/>
            <a:ext cx="7256536" cy="12386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10"/>
          <p:cNvSpPr/>
          <p:nvPr/>
        </p:nvSpPr>
        <p:spPr bwMode="auto">
          <a:xfrm>
            <a:off x="1295400" y="5163719"/>
            <a:ext cx="1524000" cy="455612"/>
          </a:xfrm>
          <a:prstGeom prst="rect">
            <a:avLst/>
          </a:prstGeom>
          <a:solidFill>
            <a:srgbClr val="FFFFFF"/>
          </a:solidFill>
          <a:ln w="12700" cap="sq" cmpd="sng" algn="ctr">
            <a:no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2400" b="0" i="0" u="none" strike="noStrike" kern="0" cap="none" spc="0" normalizeH="0" baseline="0" noProof="0" dirty="0">
              <a:ln>
                <a:noFill/>
              </a:ln>
              <a:solidFill>
                <a:srgbClr val="000000"/>
              </a:solidFill>
              <a:effectLst/>
              <a:uLnTx/>
              <a:uFillTx/>
              <a:latin typeface="Liberation Sans" panose="020B0604020202020204" pitchFamily="34" charset="0"/>
            </a:endParaRPr>
          </a:p>
        </p:txBody>
      </p:sp>
      <p:sp>
        <p:nvSpPr>
          <p:cNvPr id="12" name="Rectangle 11"/>
          <p:cNvSpPr/>
          <p:nvPr/>
        </p:nvSpPr>
        <p:spPr bwMode="auto">
          <a:xfrm>
            <a:off x="3200400" y="5163719"/>
            <a:ext cx="1371600" cy="455612"/>
          </a:xfrm>
          <a:prstGeom prst="rect">
            <a:avLst/>
          </a:prstGeom>
          <a:solidFill>
            <a:srgbClr val="FFFFFF"/>
          </a:solidFill>
          <a:ln w="12700" cap="sq" cmpd="sng" algn="ctr">
            <a:no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2400" b="0" i="0" u="none" strike="noStrike" kern="0" cap="none" spc="0" normalizeH="0" baseline="0" noProof="0" dirty="0">
              <a:ln>
                <a:noFill/>
              </a:ln>
              <a:solidFill>
                <a:srgbClr val="000000"/>
              </a:solidFill>
              <a:effectLst/>
              <a:uLnTx/>
              <a:uFillTx/>
              <a:latin typeface="Liberation Sans" panose="020B0604020202020204" pitchFamily="34" charset="0"/>
            </a:endParaRPr>
          </a:p>
        </p:txBody>
      </p:sp>
      <p:sp>
        <p:nvSpPr>
          <p:cNvPr id="14" name="Rectangle 13"/>
          <p:cNvSpPr/>
          <p:nvPr/>
        </p:nvSpPr>
        <p:spPr bwMode="auto">
          <a:xfrm>
            <a:off x="4953000" y="5163719"/>
            <a:ext cx="1600200" cy="455612"/>
          </a:xfrm>
          <a:prstGeom prst="rect">
            <a:avLst/>
          </a:prstGeom>
          <a:solidFill>
            <a:srgbClr val="FFFFFF"/>
          </a:solidFill>
          <a:ln w="12700" cap="sq" cmpd="sng" algn="ctr">
            <a:no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2400" b="0" i="0" u="none" strike="noStrike" kern="0" cap="none" spc="0" normalizeH="0" baseline="0" noProof="0" dirty="0">
              <a:ln>
                <a:noFill/>
              </a:ln>
              <a:solidFill>
                <a:srgbClr val="000000"/>
              </a:solidFill>
              <a:effectLst/>
              <a:uLnTx/>
              <a:uFillTx/>
              <a:latin typeface="Liberation Sans" panose="020B0604020202020204" pitchFamily="34" charset="0"/>
            </a:endParaRPr>
          </a:p>
        </p:txBody>
      </p:sp>
      <p:sp>
        <p:nvSpPr>
          <p:cNvPr id="15" name="Rectangle 14"/>
          <p:cNvSpPr/>
          <p:nvPr/>
        </p:nvSpPr>
        <p:spPr bwMode="auto">
          <a:xfrm>
            <a:off x="3352800" y="5714003"/>
            <a:ext cx="1600200" cy="455613"/>
          </a:xfrm>
          <a:prstGeom prst="rect">
            <a:avLst/>
          </a:prstGeom>
          <a:solidFill>
            <a:srgbClr val="FFFFFF"/>
          </a:solidFill>
          <a:ln w="12700" cap="sq" cmpd="sng" algn="ctr">
            <a:no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2400" b="0" i="0" u="none" strike="noStrike" kern="0" cap="none" spc="0" normalizeH="0" baseline="0" noProof="0" dirty="0">
              <a:ln>
                <a:noFill/>
              </a:ln>
              <a:solidFill>
                <a:srgbClr val="000000"/>
              </a:solidFill>
              <a:effectLst/>
              <a:uLnTx/>
              <a:uFillTx/>
              <a:latin typeface="Liberation Sans" panose="020B0604020202020204" pitchFamily="34" charset="0"/>
            </a:endParaRPr>
          </a:p>
        </p:txBody>
      </p:sp>
      <p:sp>
        <p:nvSpPr>
          <p:cNvPr id="16" name="Rectangle 15"/>
          <p:cNvSpPr/>
          <p:nvPr/>
        </p:nvSpPr>
        <p:spPr bwMode="auto">
          <a:xfrm>
            <a:off x="7162800" y="5390731"/>
            <a:ext cx="1295400" cy="455613"/>
          </a:xfrm>
          <a:prstGeom prst="rect">
            <a:avLst/>
          </a:prstGeom>
          <a:solidFill>
            <a:srgbClr val="FFFFFF"/>
          </a:solidFill>
          <a:ln w="12700" cap="sq" cmpd="sng" algn="ctr">
            <a:no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2400" b="0" i="0" u="none" strike="noStrike" kern="0" cap="none" spc="0" normalizeH="0" baseline="0" noProof="0" dirty="0">
              <a:ln>
                <a:noFill/>
              </a:ln>
              <a:solidFill>
                <a:srgbClr val="000000"/>
              </a:solidFill>
              <a:effectLst/>
              <a:uLnTx/>
              <a:uFillTx/>
              <a:latin typeface="Liberation Sans" panose="020B0604020202020204" pitchFamily="34" charset="0"/>
            </a:endParaRPr>
          </a:p>
        </p:txBody>
      </p:sp>
      <p:pic>
        <p:nvPicPr>
          <p:cNvPr id="17" name="Picture 5"/>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654550" y="1164416"/>
            <a:ext cx="4184650" cy="1749815"/>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Rectangle 16"/>
          <p:cNvSpPr>
            <a:spLocks noChangeArrowheads="1"/>
          </p:cNvSpPr>
          <p:nvPr/>
        </p:nvSpPr>
        <p:spPr bwMode="auto">
          <a:xfrm>
            <a:off x="4645025" y="514436"/>
            <a:ext cx="4194175" cy="674662"/>
          </a:xfrm>
          <a:prstGeom prst="rect">
            <a:avLst/>
          </a:prstGeom>
          <a:solidFill>
            <a:srgbClr val="0000FF">
              <a:lumMod val="75000"/>
            </a:srgbClr>
          </a:solidFill>
          <a:ln>
            <a:solidFill>
              <a:srgbClr val="000000"/>
            </a:solidFill>
          </a:ln>
          <a:effectLst/>
        </p:spPr>
        <p:txBody>
          <a:bodyPr wrap="square" lIns="90488" tIns="44450" rIns="90488" bIns="4445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lvl="0" algn="ctr">
              <a:defRPr/>
            </a:pPr>
            <a:r>
              <a:rPr lang="en-US" sz="1200" b="1" kern="0" dirty="0">
                <a:solidFill>
                  <a:srgbClr val="FFFFFF"/>
                </a:solidFill>
                <a:latin typeface="Liberation Sans" panose="020B0604020202020204" pitchFamily="34" charset="0"/>
              </a:rPr>
              <a:t>Statement of Financial Position</a:t>
            </a:r>
            <a:endPar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19" name="Left Brace 2"/>
          <p:cNvSpPr>
            <a:spLocks/>
          </p:cNvSpPr>
          <p:nvPr/>
        </p:nvSpPr>
        <p:spPr bwMode="auto">
          <a:xfrm>
            <a:off x="4419600" y="1580731"/>
            <a:ext cx="212725" cy="381000"/>
          </a:xfrm>
          <a:prstGeom prst="leftBrace">
            <a:avLst>
              <a:gd name="adj1" fmla="val 8325"/>
              <a:gd name="adj2" fmla="val 50000"/>
            </a:avLst>
          </a:prstGeom>
          <a:noFill/>
          <a:ln w="28575" cap="sq" algn="ctr">
            <a:solidFill>
              <a:srgbClr val="80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endParaRPr lang="en-US" altLang="en-US" dirty="0">
              <a:solidFill>
                <a:srgbClr val="800000"/>
              </a:solidFill>
              <a:latin typeface="Liberation Sans" panose="020B0604020202020204" pitchFamily="34" charset="0"/>
            </a:endParaRPr>
          </a:p>
        </p:txBody>
      </p:sp>
      <p:pic>
        <p:nvPicPr>
          <p:cNvPr id="20" name="Picture 28"/>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453232" y="1447800"/>
            <a:ext cx="3902075" cy="3585384"/>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2"/>
          <p:cNvPicPr>
            <a:picLocks noChangeAspect="1" noChangeArrowheads="1"/>
          </p:cNvPicPr>
          <p:nvPr/>
        </p:nvPicPr>
        <p:blipFill>
          <a:blip r:embed="rId7">
            <a:extLst>
              <a:ext uri="{BEBA8EAE-BF5A-486C-A8C5-ECC9F3942E4B}">
                <a14:imgProps xmlns:a14="http://schemas.microsoft.com/office/drawing/2010/main">
                  <a14:imgLayer r:embed="rId8">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449263" y="4044950"/>
            <a:ext cx="8243887" cy="984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Rectangle 16"/>
          <p:cNvSpPr>
            <a:spLocks noChangeArrowheads="1"/>
          </p:cNvSpPr>
          <p:nvPr/>
        </p:nvSpPr>
        <p:spPr bwMode="auto">
          <a:xfrm>
            <a:off x="449264" y="762000"/>
            <a:ext cx="3910012" cy="674662"/>
          </a:xfrm>
          <a:prstGeom prst="rect">
            <a:avLst/>
          </a:prstGeom>
          <a:solidFill>
            <a:srgbClr val="0000FF">
              <a:lumMod val="75000"/>
            </a:srgbClr>
          </a:solidFill>
          <a:ln>
            <a:solidFill>
              <a:srgbClr val="000000"/>
            </a:solidFill>
          </a:ln>
          <a:effectLst/>
        </p:spPr>
        <p:txBody>
          <a:bodyPr wrap="square" lIns="90488" tIns="44450" rIns="90488" bIns="4445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lvl="0" algn="ctr">
              <a:defRPr/>
            </a:pPr>
            <a:r>
              <a:rPr lang="en-US" sz="1200" b="1" kern="0" dirty="0">
                <a:solidFill>
                  <a:srgbClr val="FFFFFF"/>
                </a:solidFill>
                <a:latin typeface="Liberation Sans" panose="020B0604020202020204" pitchFamily="34" charset="0"/>
              </a:rPr>
              <a:t>Statement of Financial Position</a:t>
            </a:r>
            <a:endPar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Tree>
    <p:extLst>
      <p:ext uri="{BB962C8B-B14F-4D97-AF65-F5344CB8AC3E}">
        <p14:creationId xmlns:p14="http://schemas.microsoft.com/office/powerpoint/2010/main" val="3961581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12"/>
                                        </p:tgtEl>
                                      </p:cBhvr>
                                    </p:animEffect>
                                    <p:set>
                                      <p:cBhvr>
                                        <p:cTn id="17" dur="1" fill="hold">
                                          <p:stCondLst>
                                            <p:cond delay="499"/>
                                          </p:stCondLst>
                                        </p:cTn>
                                        <p:tgtEl>
                                          <p:spTgt spid="12"/>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grpId="0" nodeType="clickEffect">
                                  <p:stCondLst>
                                    <p:cond delay="0"/>
                                  </p:stCondLst>
                                  <p:childTnLst>
                                    <p:animEffect transition="out" filter="wipe(left)">
                                      <p:cBhvr>
                                        <p:cTn id="21" dur="500"/>
                                        <p:tgtEl>
                                          <p:spTgt spid="14"/>
                                        </p:tgtEl>
                                      </p:cBhvr>
                                    </p:animEffect>
                                    <p:set>
                                      <p:cBhvr>
                                        <p:cTn id="22" dur="1" fill="hold">
                                          <p:stCondLst>
                                            <p:cond delay="499"/>
                                          </p:stCondLst>
                                        </p:cTn>
                                        <p:tgtEl>
                                          <p:spTgt spid="14"/>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2" presetClass="exit" presetSubtype="8" fill="hold" grpId="0" nodeType="clickEffect">
                                  <p:stCondLst>
                                    <p:cond delay="0"/>
                                  </p:stCondLst>
                                  <p:childTnLst>
                                    <p:animEffect transition="out" filter="wipe(left)">
                                      <p:cBhvr>
                                        <p:cTn id="26" dur="500"/>
                                        <p:tgtEl>
                                          <p:spTgt spid="15"/>
                                        </p:tgtEl>
                                      </p:cBhvr>
                                    </p:animEffect>
                                    <p:set>
                                      <p:cBhvr>
                                        <p:cTn id="27" dur="1" fill="hold">
                                          <p:stCondLst>
                                            <p:cond delay="499"/>
                                          </p:stCondLst>
                                        </p:cTn>
                                        <p:tgtEl>
                                          <p:spTgt spid="15"/>
                                        </p:tgtEl>
                                        <p:attrNameLst>
                                          <p:attrName>style.visibility</p:attrName>
                                        </p:attrNameLst>
                                      </p:cBhvr>
                                      <p:to>
                                        <p:strVal val="hidden"/>
                                      </p:to>
                                    </p:set>
                                  </p:childTnLst>
                                </p:cTn>
                              </p:par>
                            </p:childTnLst>
                          </p:cTn>
                        </p:par>
                        <p:par>
                          <p:cTn id="28" fill="hold">
                            <p:stCondLst>
                              <p:cond delay="500"/>
                            </p:stCondLst>
                            <p:childTnLst>
                              <p:par>
                                <p:cTn id="29" presetID="22" presetClass="exit" presetSubtype="8" fill="hold" grpId="0" nodeType="afterEffect">
                                  <p:stCondLst>
                                    <p:cond delay="0"/>
                                  </p:stCondLst>
                                  <p:childTnLst>
                                    <p:animEffect transition="out" filter="wipe(left)">
                                      <p:cBhvr>
                                        <p:cTn id="30" dur="500"/>
                                        <p:tgtEl>
                                          <p:spTgt spid="16"/>
                                        </p:tgtEl>
                                      </p:cBhvr>
                                    </p:animEffect>
                                    <p:set>
                                      <p:cBhvr>
                                        <p:cTn id="31" dur="1" fill="hold">
                                          <p:stCondLst>
                                            <p:cond delay="4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4" grpId="0" animBg="1"/>
      <p:bldP spid="15" grpId="0" animBg="1"/>
      <p:bldP spid="1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098A443-FFF2-BEB0-4FFA-189F477FAA38}"/>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22</a:t>
            </a:fld>
            <a:endParaRPr lang="en-US" dirty="0"/>
          </a:p>
        </p:txBody>
      </p:sp>
      <p:sp>
        <p:nvSpPr>
          <p:cNvPr id="13" name="Title "/>
          <p:cNvSpPr>
            <a:spLocks noGrp="1"/>
          </p:cNvSpPr>
          <p:nvPr>
            <p:ph type="title"/>
          </p:nvPr>
        </p:nvSpPr>
        <p:spPr>
          <a:xfrm>
            <a:off x="309562" y="762000"/>
            <a:ext cx="84534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sp>
        <p:nvSpPr>
          <p:cNvPr id="9" name="Rectangle 3"/>
          <p:cNvSpPr>
            <a:spLocks noChangeArrowheads="1"/>
          </p:cNvSpPr>
          <p:nvPr/>
        </p:nvSpPr>
        <p:spPr bwMode="auto">
          <a:xfrm>
            <a:off x="533400" y="1764496"/>
            <a:ext cx="5943600" cy="508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buSzPct val="80000"/>
            </a:pPr>
            <a:r>
              <a:rPr lang="en-US" altLang="en-US" sz="2700" b="1" dirty="0">
                <a:solidFill>
                  <a:srgbClr val="006600"/>
                </a:solidFill>
                <a:latin typeface="Liberation Sans" panose="020B0604020202020204" pitchFamily="34" charset="0"/>
              </a:rPr>
              <a:t>2. ACID-TEST RATIO</a:t>
            </a:r>
          </a:p>
        </p:txBody>
      </p:sp>
      <p:sp>
        <p:nvSpPr>
          <p:cNvPr id="11" name="AutoShape 8"/>
          <p:cNvSpPr>
            <a:spLocks noChangeArrowheads="1"/>
          </p:cNvSpPr>
          <p:nvPr/>
        </p:nvSpPr>
        <p:spPr bwMode="auto">
          <a:xfrm>
            <a:off x="5257800" y="1066800"/>
            <a:ext cx="3581400" cy="762000"/>
          </a:xfrm>
          <a:prstGeom prst="bevel">
            <a:avLst>
              <a:gd name="adj" fmla="val 12500"/>
            </a:avLst>
          </a:prstGeom>
          <a:solidFill>
            <a:srgbClr val="009900"/>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Liquidity Ratios</a:t>
            </a:r>
          </a:p>
        </p:txBody>
      </p:sp>
      <p:sp>
        <p:nvSpPr>
          <p:cNvPr id="12" name="Rectangle 17"/>
          <p:cNvSpPr>
            <a:spLocks noChangeArrowheads="1"/>
          </p:cNvSpPr>
          <p:nvPr/>
        </p:nvSpPr>
        <p:spPr bwMode="auto">
          <a:xfrm>
            <a:off x="609600" y="5771346"/>
            <a:ext cx="7620000" cy="4770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25000"/>
              </a:lnSpc>
            </a:pPr>
            <a:r>
              <a:rPr lang="en-US" altLang="en-US" sz="2000" dirty="0">
                <a:latin typeface="Liberation Sans" panose="020B0604020202020204" pitchFamily="34" charset="0"/>
              </a:rPr>
              <a:t>Acid-test ratio measures immediate liquidity. </a:t>
            </a:r>
          </a:p>
        </p:txBody>
      </p:sp>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250" y="2521733"/>
            <a:ext cx="8229600" cy="3057011"/>
          </a:xfrm>
          <a:prstGeom prst="rect">
            <a:avLst/>
          </a:prstGeom>
        </p:spPr>
      </p:pic>
    </p:spTree>
    <p:extLst>
      <p:ext uri="{BB962C8B-B14F-4D97-AF65-F5344CB8AC3E}">
        <p14:creationId xmlns:p14="http://schemas.microsoft.com/office/powerpoint/2010/main" val="39869598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26566FC-C453-1669-021A-884722A55F90}"/>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23</a:t>
            </a:fld>
            <a:endParaRPr lang="en-US" dirty="0"/>
          </a:p>
        </p:txBody>
      </p:sp>
      <p:pic>
        <p:nvPicPr>
          <p:cNvPr id="7" name="Picture 3"/>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2531729" y="4953000"/>
            <a:ext cx="4363720" cy="12691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8"/>
          <p:cNvSpPr/>
          <p:nvPr/>
        </p:nvSpPr>
        <p:spPr bwMode="auto">
          <a:xfrm>
            <a:off x="2895600" y="4878387"/>
            <a:ext cx="1933575" cy="455613"/>
          </a:xfrm>
          <a:prstGeom prst="rect">
            <a:avLst/>
          </a:prstGeom>
          <a:solidFill>
            <a:srgbClr val="FFFFFF"/>
          </a:solidFill>
          <a:ln w="12700" cap="sq" cmpd="sng" algn="ctr">
            <a:no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2400" b="0" i="0" u="none" strike="noStrike" kern="0" cap="none" spc="0" normalizeH="0" baseline="0" noProof="0" dirty="0">
              <a:ln>
                <a:noFill/>
              </a:ln>
              <a:solidFill>
                <a:srgbClr val="000000"/>
              </a:solidFill>
              <a:effectLst/>
              <a:uLnTx/>
              <a:uFillTx/>
              <a:latin typeface="Liberation Sans" panose="020B0604020202020204" pitchFamily="34" charset="0"/>
            </a:endParaRPr>
          </a:p>
        </p:txBody>
      </p:sp>
      <p:sp>
        <p:nvSpPr>
          <p:cNvPr id="11" name="Rectangle 10"/>
          <p:cNvSpPr/>
          <p:nvPr/>
        </p:nvSpPr>
        <p:spPr bwMode="auto">
          <a:xfrm>
            <a:off x="2694709" y="5403811"/>
            <a:ext cx="1115292" cy="311189"/>
          </a:xfrm>
          <a:prstGeom prst="rect">
            <a:avLst/>
          </a:prstGeom>
          <a:solidFill>
            <a:srgbClr val="FFFFFF"/>
          </a:solidFill>
          <a:ln w="12700" cap="sq" cmpd="sng" algn="ctr">
            <a:no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2400" b="0" i="0" u="none" strike="noStrike" kern="0" cap="none" spc="0" normalizeH="0" baseline="0" noProof="0" dirty="0">
              <a:ln>
                <a:noFill/>
              </a:ln>
              <a:solidFill>
                <a:srgbClr val="000000"/>
              </a:solidFill>
              <a:effectLst/>
              <a:uLnTx/>
              <a:uFillTx/>
              <a:latin typeface="Liberation Sans" panose="020B0604020202020204" pitchFamily="34" charset="0"/>
            </a:endParaRPr>
          </a:p>
        </p:txBody>
      </p:sp>
      <p:sp>
        <p:nvSpPr>
          <p:cNvPr id="12" name="Rectangle 11"/>
          <p:cNvSpPr/>
          <p:nvPr/>
        </p:nvSpPr>
        <p:spPr bwMode="auto">
          <a:xfrm>
            <a:off x="3810001" y="5355621"/>
            <a:ext cx="1295399" cy="377851"/>
          </a:xfrm>
          <a:prstGeom prst="rect">
            <a:avLst/>
          </a:prstGeom>
          <a:solidFill>
            <a:srgbClr val="FFFFFF"/>
          </a:solidFill>
          <a:ln w="12700" cap="sq" cmpd="sng" algn="ctr">
            <a:no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2400" b="0" i="0" u="none" strike="noStrike" kern="0" cap="none" spc="0" normalizeH="0" baseline="0" noProof="0" dirty="0">
              <a:ln>
                <a:noFill/>
              </a:ln>
              <a:solidFill>
                <a:srgbClr val="000000"/>
              </a:solidFill>
              <a:effectLst/>
              <a:uLnTx/>
              <a:uFillTx/>
              <a:latin typeface="Liberation Sans" panose="020B0604020202020204" pitchFamily="34" charset="0"/>
            </a:endParaRPr>
          </a:p>
        </p:txBody>
      </p:sp>
      <p:sp>
        <p:nvSpPr>
          <p:cNvPr id="14" name="Rectangle 13"/>
          <p:cNvSpPr/>
          <p:nvPr/>
        </p:nvSpPr>
        <p:spPr bwMode="auto">
          <a:xfrm>
            <a:off x="3048000" y="5832043"/>
            <a:ext cx="1676400" cy="455613"/>
          </a:xfrm>
          <a:prstGeom prst="rect">
            <a:avLst/>
          </a:prstGeom>
          <a:solidFill>
            <a:srgbClr val="FFFFFF"/>
          </a:solidFill>
          <a:ln w="12700" cap="sq" cmpd="sng" algn="ctr">
            <a:no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2400" b="0" i="0" u="none" strike="noStrike" kern="0" cap="none" spc="0" normalizeH="0" baseline="0" noProof="0" dirty="0">
              <a:ln>
                <a:noFill/>
              </a:ln>
              <a:solidFill>
                <a:srgbClr val="000000"/>
              </a:solidFill>
              <a:effectLst/>
              <a:uLnTx/>
              <a:uFillTx/>
              <a:latin typeface="Liberation Sans" panose="020B0604020202020204" pitchFamily="34" charset="0"/>
            </a:endParaRPr>
          </a:p>
        </p:txBody>
      </p:sp>
      <p:pic>
        <p:nvPicPr>
          <p:cNvPr id="15" name="Picture 5"/>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52582" y="1827212"/>
            <a:ext cx="4043218" cy="1677988"/>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Rectangle 15"/>
          <p:cNvSpPr/>
          <p:nvPr/>
        </p:nvSpPr>
        <p:spPr bwMode="auto">
          <a:xfrm>
            <a:off x="5592644" y="5137008"/>
            <a:ext cx="1828800" cy="455612"/>
          </a:xfrm>
          <a:prstGeom prst="rect">
            <a:avLst/>
          </a:prstGeom>
          <a:solidFill>
            <a:srgbClr val="FFFFFF"/>
          </a:solidFill>
          <a:ln w="12700" cap="sq" cmpd="sng" algn="ctr">
            <a:no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2400" b="0" i="0" u="none" strike="noStrike" kern="0" cap="none" spc="0" normalizeH="0" baseline="0" noProof="0" dirty="0">
              <a:ln>
                <a:noFill/>
              </a:ln>
              <a:solidFill>
                <a:srgbClr val="000000"/>
              </a:solidFill>
              <a:effectLst/>
              <a:uLnTx/>
              <a:uFillTx/>
              <a:latin typeface="Liberation Sans" panose="020B0604020202020204" pitchFamily="34" charset="0"/>
            </a:endParaRPr>
          </a:p>
        </p:txBody>
      </p:sp>
      <p:pic>
        <p:nvPicPr>
          <p:cNvPr id="17" name="Picture 27"/>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4657859" y="1154957"/>
            <a:ext cx="4041820" cy="3456452"/>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Rectangle 16"/>
          <p:cNvSpPr>
            <a:spLocks noChangeArrowheads="1"/>
          </p:cNvSpPr>
          <p:nvPr/>
        </p:nvSpPr>
        <p:spPr bwMode="auto">
          <a:xfrm>
            <a:off x="4645025" y="505981"/>
            <a:ext cx="4054475" cy="674688"/>
          </a:xfrm>
          <a:prstGeom prst="rect">
            <a:avLst/>
          </a:prstGeom>
          <a:solidFill>
            <a:srgbClr val="0000FF">
              <a:lumMod val="75000"/>
            </a:srgbClr>
          </a:solidFill>
          <a:ln>
            <a:solidFill>
              <a:srgbClr val="000000"/>
            </a:solidFill>
          </a:ln>
          <a:effectLst/>
        </p:spPr>
        <p:txBody>
          <a:bodyPr lIns="90488" tIns="44450" rIns="90488" bIns="4445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Condensed Income Statements</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For the Years Ended December 31</a:t>
            </a:r>
          </a:p>
        </p:txBody>
      </p:sp>
      <p:pic>
        <p:nvPicPr>
          <p:cNvPr id="19" name="Picture 2"/>
          <p:cNvPicPr>
            <a:picLocks noChangeAspect="1" noChangeArrowheads="1"/>
          </p:cNvPicPr>
          <p:nvPr/>
        </p:nvPicPr>
        <p:blipFill>
          <a:blip r:embed="rId7">
            <a:extLst>
              <a:ext uri="{BEBA8EAE-BF5A-486C-A8C5-ECC9F3942E4B}">
                <a14:imgProps xmlns:a14="http://schemas.microsoft.com/office/drawing/2010/main">
                  <a14:imgLayer r:embed="rId8">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439738" y="3673044"/>
            <a:ext cx="8253412" cy="1166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 name="Rectangle 16"/>
          <p:cNvSpPr>
            <a:spLocks noChangeArrowheads="1"/>
          </p:cNvSpPr>
          <p:nvPr/>
        </p:nvSpPr>
        <p:spPr bwMode="auto">
          <a:xfrm>
            <a:off x="441325" y="1144587"/>
            <a:ext cx="4054475" cy="684213"/>
          </a:xfrm>
          <a:prstGeom prst="rect">
            <a:avLst/>
          </a:prstGeom>
          <a:solidFill>
            <a:srgbClr val="0000FF">
              <a:lumMod val="75000"/>
            </a:srgbClr>
          </a:solidFill>
          <a:ln>
            <a:solidFill>
              <a:srgbClr val="000000"/>
            </a:solidFill>
          </a:ln>
          <a:effectLst/>
        </p:spPr>
        <p:txBody>
          <a:bodyPr lIns="90488" tIns="44450" rIns="90488" bIns="4445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lvl="0" algn="ctr">
              <a:defRPr/>
            </a:pPr>
            <a:r>
              <a:rPr lang="en-US" sz="1200" b="1" kern="0" dirty="0">
                <a:solidFill>
                  <a:srgbClr val="FFFFFF"/>
                </a:solidFill>
                <a:latin typeface="Liberation Sans" panose="020B0604020202020204" pitchFamily="34" charset="0"/>
              </a:rPr>
              <a:t>Statement of Financial Position</a:t>
            </a:r>
            <a:endPar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Tree>
    <p:extLst>
      <p:ext uri="{BB962C8B-B14F-4D97-AF65-F5344CB8AC3E}">
        <p14:creationId xmlns:p14="http://schemas.microsoft.com/office/powerpoint/2010/main" val="2295223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9"/>
                                        </p:tgtEl>
                                      </p:cBhvr>
                                    </p:animEffect>
                                    <p:set>
                                      <p:cBhvr>
                                        <p:cTn id="12" dur="1" fill="hold">
                                          <p:stCondLst>
                                            <p:cond delay="499"/>
                                          </p:stCondLst>
                                        </p:cTn>
                                        <p:tgtEl>
                                          <p:spTgt spid="9"/>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11"/>
                                        </p:tgtEl>
                                      </p:cBhvr>
                                    </p:animEffect>
                                    <p:set>
                                      <p:cBhvr>
                                        <p:cTn id="17" dur="1" fill="hold">
                                          <p:stCondLst>
                                            <p:cond delay="499"/>
                                          </p:stCondLst>
                                        </p:cTn>
                                        <p:tgtEl>
                                          <p:spTgt spid="11"/>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grpId="0" nodeType="clickEffect">
                                  <p:stCondLst>
                                    <p:cond delay="0"/>
                                  </p:stCondLst>
                                  <p:childTnLst>
                                    <p:animEffect transition="out" filter="wipe(left)">
                                      <p:cBhvr>
                                        <p:cTn id="21" dur="500"/>
                                        <p:tgtEl>
                                          <p:spTgt spid="12"/>
                                        </p:tgtEl>
                                      </p:cBhvr>
                                    </p:animEffect>
                                    <p:set>
                                      <p:cBhvr>
                                        <p:cTn id="22" dur="1" fill="hold">
                                          <p:stCondLst>
                                            <p:cond delay="499"/>
                                          </p:stCondLst>
                                        </p:cTn>
                                        <p:tgtEl>
                                          <p:spTgt spid="12"/>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2" presetClass="exit" presetSubtype="8" fill="hold" grpId="0" nodeType="clickEffect">
                                  <p:stCondLst>
                                    <p:cond delay="0"/>
                                  </p:stCondLst>
                                  <p:childTnLst>
                                    <p:animEffect transition="out" filter="wipe(left)">
                                      <p:cBhvr>
                                        <p:cTn id="26" dur="500"/>
                                        <p:tgtEl>
                                          <p:spTgt spid="14"/>
                                        </p:tgtEl>
                                      </p:cBhvr>
                                    </p:animEffect>
                                    <p:set>
                                      <p:cBhvr>
                                        <p:cTn id="27" dur="1" fill="hold">
                                          <p:stCondLst>
                                            <p:cond delay="499"/>
                                          </p:stCondLst>
                                        </p:cTn>
                                        <p:tgtEl>
                                          <p:spTgt spid="14"/>
                                        </p:tgtEl>
                                        <p:attrNameLst>
                                          <p:attrName>style.visibility</p:attrName>
                                        </p:attrNameLst>
                                      </p:cBhvr>
                                      <p:to>
                                        <p:strVal val="hidden"/>
                                      </p:to>
                                    </p:set>
                                  </p:childTnLst>
                                </p:cTn>
                              </p:par>
                            </p:childTnLst>
                          </p:cTn>
                        </p:par>
                        <p:par>
                          <p:cTn id="28" fill="hold">
                            <p:stCondLst>
                              <p:cond delay="500"/>
                            </p:stCondLst>
                            <p:childTnLst>
                              <p:par>
                                <p:cTn id="29" presetID="22" presetClass="exit" presetSubtype="8" fill="hold" grpId="0" nodeType="afterEffect">
                                  <p:stCondLst>
                                    <p:cond delay="0"/>
                                  </p:stCondLst>
                                  <p:childTnLst>
                                    <p:animEffect transition="out" filter="wipe(left)">
                                      <p:cBhvr>
                                        <p:cTn id="30" dur="500"/>
                                        <p:tgtEl>
                                          <p:spTgt spid="16"/>
                                        </p:tgtEl>
                                      </p:cBhvr>
                                    </p:animEffect>
                                    <p:set>
                                      <p:cBhvr>
                                        <p:cTn id="31" dur="1" fill="hold">
                                          <p:stCondLst>
                                            <p:cond delay="4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P spid="14" grpId="0" animBg="1"/>
      <p:bldP spid="1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8B15A5C-E52B-E2A5-35E7-4AEB401E93F5}"/>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24</a:t>
            </a:fld>
            <a:endParaRPr lang="en-US" dirty="0"/>
          </a:p>
        </p:txBody>
      </p:sp>
      <p:sp>
        <p:nvSpPr>
          <p:cNvPr id="24" name="Title "/>
          <p:cNvSpPr>
            <a:spLocks noGrp="1"/>
          </p:cNvSpPr>
          <p:nvPr>
            <p:ph type="title"/>
          </p:nvPr>
        </p:nvSpPr>
        <p:spPr>
          <a:xfrm>
            <a:off x="309562" y="762000"/>
            <a:ext cx="86058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sp>
        <p:nvSpPr>
          <p:cNvPr id="26" name="Rectangle 3"/>
          <p:cNvSpPr>
            <a:spLocks noChangeArrowheads="1"/>
          </p:cNvSpPr>
          <p:nvPr/>
        </p:nvSpPr>
        <p:spPr bwMode="auto">
          <a:xfrm>
            <a:off x="457200" y="1339850"/>
            <a:ext cx="7086600" cy="5078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buSzPct val="80000"/>
            </a:pPr>
            <a:r>
              <a:rPr lang="en-US" altLang="en-US" sz="2700" b="1" dirty="0">
                <a:solidFill>
                  <a:srgbClr val="006600"/>
                </a:solidFill>
                <a:latin typeface="Liberation Sans" panose="020B0604020202020204" pitchFamily="34" charset="0"/>
              </a:rPr>
              <a:t>3. ACCOUNTS RECEIVABLE TURNOVER</a:t>
            </a:r>
          </a:p>
        </p:txBody>
      </p:sp>
      <p:sp>
        <p:nvSpPr>
          <p:cNvPr id="27" name="AutoShape 7"/>
          <p:cNvSpPr>
            <a:spLocks noChangeArrowheads="1"/>
          </p:cNvSpPr>
          <p:nvPr/>
        </p:nvSpPr>
        <p:spPr bwMode="auto">
          <a:xfrm>
            <a:off x="5181600" y="533400"/>
            <a:ext cx="3581400" cy="762000"/>
          </a:xfrm>
          <a:prstGeom prst="bevel">
            <a:avLst>
              <a:gd name="adj" fmla="val 12500"/>
            </a:avLst>
          </a:prstGeom>
          <a:solidFill>
            <a:srgbClr val="009900"/>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Liquidity Ratios</a:t>
            </a:r>
          </a:p>
        </p:txBody>
      </p:sp>
      <p:sp>
        <p:nvSpPr>
          <p:cNvPr id="28" name="Rectangle 14"/>
          <p:cNvSpPr>
            <a:spLocks noChangeArrowheads="1"/>
          </p:cNvSpPr>
          <p:nvPr/>
        </p:nvSpPr>
        <p:spPr bwMode="auto">
          <a:xfrm>
            <a:off x="533400" y="5486400"/>
            <a:ext cx="8077200"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25000"/>
              </a:lnSpc>
            </a:pPr>
            <a:r>
              <a:rPr lang="en-US" altLang="en-US" sz="2000" dirty="0">
                <a:latin typeface="Liberation Sans" panose="020B0604020202020204" pitchFamily="34" charset="0"/>
              </a:rPr>
              <a:t>Measures the number of times, on average, the company collects receivables during the period.</a:t>
            </a:r>
          </a:p>
        </p:txBody>
      </p:sp>
      <p:pic>
        <p:nvPicPr>
          <p:cNvPr id="29" name="Picture 2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1000" y="2056669"/>
            <a:ext cx="8229600" cy="3332036"/>
          </a:xfrm>
          <a:prstGeom prst="rect">
            <a:avLst/>
          </a:prstGeom>
        </p:spPr>
      </p:pic>
    </p:spTree>
    <p:extLst>
      <p:ext uri="{BB962C8B-B14F-4D97-AF65-F5344CB8AC3E}">
        <p14:creationId xmlns:p14="http://schemas.microsoft.com/office/powerpoint/2010/main" val="38132801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28C1BA7-560C-54D6-605D-21C0A69ECBAC}"/>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25</a:t>
            </a:fld>
            <a:endParaRPr lang="en-US" dirty="0"/>
          </a:p>
        </p:txBody>
      </p:sp>
      <p:sp>
        <p:nvSpPr>
          <p:cNvPr id="13" name="Title "/>
          <p:cNvSpPr>
            <a:spLocks noGrp="1"/>
          </p:cNvSpPr>
          <p:nvPr>
            <p:ph type="title"/>
          </p:nvPr>
        </p:nvSpPr>
        <p:spPr>
          <a:xfrm>
            <a:off x="309562" y="762000"/>
            <a:ext cx="86058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sp>
        <p:nvSpPr>
          <p:cNvPr id="20" name="Rectangle 2"/>
          <p:cNvSpPr>
            <a:spLocks noChangeArrowheads="1"/>
          </p:cNvSpPr>
          <p:nvPr/>
        </p:nvSpPr>
        <p:spPr bwMode="auto">
          <a:xfrm>
            <a:off x="762000" y="2054225"/>
            <a:ext cx="74676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endParaRPr lang="en-US" altLang="en-US" dirty="0">
              <a:latin typeface="Liberation Sans" panose="020B0604020202020204" pitchFamily="34" charset="0"/>
            </a:endParaRPr>
          </a:p>
        </p:txBody>
      </p:sp>
      <p:sp>
        <p:nvSpPr>
          <p:cNvPr id="21" name="Rectangle 5"/>
          <p:cNvSpPr>
            <a:spLocks noChangeArrowheads="1"/>
          </p:cNvSpPr>
          <p:nvPr/>
        </p:nvSpPr>
        <p:spPr bwMode="auto">
          <a:xfrm>
            <a:off x="609600" y="3670300"/>
            <a:ext cx="8001000" cy="9002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25000"/>
              </a:lnSpc>
              <a:spcBef>
                <a:spcPct val="70000"/>
              </a:spcBef>
            </a:pPr>
            <a:r>
              <a:rPr lang="en-US" altLang="en-US" sz="2100" b="1" dirty="0">
                <a:latin typeface="Liberation Sans" panose="020B0604020202020204" pitchFamily="34" charset="0"/>
              </a:rPr>
              <a:t>A variant</a:t>
            </a:r>
            <a:r>
              <a:rPr lang="en-US" altLang="en-US" sz="2100" dirty="0">
                <a:latin typeface="Liberation Sans" panose="020B0604020202020204" pitchFamily="34" charset="0"/>
              </a:rPr>
              <a:t> of the accounts receivable turnover ratio is to convert it to an </a:t>
            </a:r>
            <a:r>
              <a:rPr lang="en-US" altLang="en-US" sz="2100" b="1" dirty="0">
                <a:latin typeface="Liberation Sans" panose="020B0604020202020204" pitchFamily="34" charset="0"/>
              </a:rPr>
              <a:t>average collection period </a:t>
            </a:r>
            <a:r>
              <a:rPr lang="en-US" altLang="en-US" sz="2100" dirty="0">
                <a:latin typeface="Liberation Sans" panose="020B0604020202020204" pitchFamily="34" charset="0"/>
              </a:rPr>
              <a:t>in terms of days.</a:t>
            </a:r>
          </a:p>
        </p:txBody>
      </p:sp>
      <p:sp>
        <p:nvSpPr>
          <p:cNvPr id="22" name="Rectangle 6"/>
          <p:cNvSpPr>
            <a:spLocks noChangeArrowheads="1"/>
          </p:cNvSpPr>
          <p:nvPr/>
        </p:nvSpPr>
        <p:spPr bwMode="auto">
          <a:xfrm>
            <a:off x="609600" y="5756275"/>
            <a:ext cx="7848600" cy="415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spcBef>
                <a:spcPct val="50000"/>
              </a:spcBef>
            </a:pPr>
            <a:r>
              <a:rPr lang="en-US" altLang="en-US" sz="2100" dirty="0">
                <a:latin typeface="Liberation Sans" panose="020B0604020202020204" pitchFamily="34" charset="0"/>
              </a:rPr>
              <a:t>Accounts receivable are collected on average every 36 days.</a:t>
            </a:r>
          </a:p>
        </p:txBody>
      </p:sp>
      <p:sp>
        <p:nvSpPr>
          <p:cNvPr id="23" name="Text Box 7"/>
          <p:cNvSpPr txBox="1">
            <a:spLocks noChangeArrowheads="1"/>
          </p:cNvSpPr>
          <p:nvPr/>
        </p:nvSpPr>
        <p:spPr bwMode="auto">
          <a:xfrm>
            <a:off x="685800" y="2359025"/>
            <a:ext cx="5257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dirty="0">
                <a:latin typeface="Liberation Sans" panose="020B0604020202020204" pitchFamily="34" charset="0"/>
              </a:rPr>
              <a:t>€2,097,000</a:t>
            </a:r>
          </a:p>
        </p:txBody>
      </p:sp>
      <p:sp>
        <p:nvSpPr>
          <p:cNvPr id="24" name="Text Box 8"/>
          <p:cNvSpPr txBox="1">
            <a:spLocks noChangeArrowheads="1"/>
          </p:cNvSpPr>
          <p:nvPr/>
        </p:nvSpPr>
        <p:spPr bwMode="auto">
          <a:xfrm>
            <a:off x="685800" y="2968625"/>
            <a:ext cx="5257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dirty="0">
                <a:latin typeface="Liberation Sans" panose="020B0604020202020204" pitchFamily="34" charset="0"/>
              </a:rPr>
              <a:t>(€180,000 + €230,000) / 2</a:t>
            </a:r>
          </a:p>
        </p:txBody>
      </p:sp>
      <p:sp>
        <p:nvSpPr>
          <p:cNvPr id="25" name="Text Box 9"/>
          <p:cNvSpPr txBox="1">
            <a:spLocks noChangeArrowheads="1"/>
          </p:cNvSpPr>
          <p:nvPr/>
        </p:nvSpPr>
        <p:spPr bwMode="auto">
          <a:xfrm>
            <a:off x="5638800" y="2616200"/>
            <a:ext cx="2514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spcBef>
                <a:spcPct val="50000"/>
              </a:spcBef>
            </a:pPr>
            <a:r>
              <a:rPr lang="en-US" altLang="en-US" b="1" dirty="0">
                <a:latin typeface="Liberation Sans" panose="020B0604020202020204" pitchFamily="34" charset="0"/>
              </a:rPr>
              <a:t>=</a:t>
            </a:r>
            <a:r>
              <a:rPr lang="en-US" altLang="en-US" b="1" dirty="0">
                <a:solidFill>
                  <a:srgbClr val="800000"/>
                </a:solidFill>
                <a:latin typeface="Liberation Sans" panose="020B0604020202020204" pitchFamily="34" charset="0"/>
              </a:rPr>
              <a:t>  10.2 </a:t>
            </a:r>
            <a:r>
              <a:rPr lang="en-US" altLang="en-US" dirty="0">
                <a:latin typeface="Liberation Sans" panose="020B0604020202020204" pitchFamily="34" charset="0"/>
              </a:rPr>
              <a:t>times</a:t>
            </a:r>
            <a:r>
              <a:rPr lang="en-US" altLang="en-US" b="1" dirty="0">
                <a:solidFill>
                  <a:srgbClr val="800000"/>
                </a:solidFill>
                <a:latin typeface="Liberation Sans" panose="020B0604020202020204" pitchFamily="34" charset="0"/>
              </a:rPr>
              <a:t> </a:t>
            </a:r>
          </a:p>
        </p:txBody>
      </p:sp>
      <p:sp>
        <p:nvSpPr>
          <p:cNvPr id="26" name="Freeform 10"/>
          <p:cNvSpPr>
            <a:spLocks/>
          </p:cNvSpPr>
          <p:nvPr/>
        </p:nvSpPr>
        <p:spPr bwMode="auto">
          <a:xfrm>
            <a:off x="914400" y="2865438"/>
            <a:ext cx="4419600" cy="1587"/>
          </a:xfrm>
          <a:custGeom>
            <a:avLst/>
            <a:gdLst>
              <a:gd name="T0" fmla="*/ 0 w 2784"/>
              <a:gd name="T1" fmla="*/ 0 h 1"/>
              <a:gd name="T2" fmla="*/ 2147483647 w 2784"/>
              <a:gd name="T3" fmla="*/ 0 h 1"/>
              <a:gd name="T4" fmla="*/ 0 60000 65536"/>
              <a:gd name="T5" fmla="*/ 0 60000 65536"/>
            </a:gdLst>
            <a:ahLst/>
            <a:cxnLst>
              <a:cxn ang="T4">
                <a:pos x="T0" y="T1"/>
              </a:cxn>
              <a:cxn ang="T5">
                <a:pos x="T2" y="T3"/>
              </a:cxn>
            </a:cxnLst>
            <a:rect l="0" t="0" r="r" b="b"/>
            <a:pathLst>
              <a:path w="2784" h="1">
                <a:moveTo>
                  <a:pt x="0" y="0"/>
                </a:moveTo>
                <a:lnTo>
                  <a:pt x="2784" y="0"/>
                </a:lnTo>
              </a:path>
            </a:pathLst>
          </a:custGeom>
          <a:noFill/>
          <a:ln w="38100">
            <a:solidFill>
              <a:srgbClr val="0000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Liberation Sans" panose="020B0604020202020204" pitchFamily="34" charset="0"/>
            </a:endParaRPr>
          </a:p>
        </p:txBody>
      </p:sp>
      <p:sp>
        <p:nvSpPr>
          <p:cNvPr id="27" name="Text Box 17"/>
          <p:cNvSpPr txBox="1">
            <a:spLocks noChangeArrowheads="1"/>
          </p:cNvSpPr>
          <p:nvPr/>
        </p:nvSpPr>
        <p:spPr bwMode="auto">
          <a:xfrm>
            <a:off x="762000" y="4873625"/>
            <a:ext cx="7467600" cy="461665"/>
          </a:xfrm>
          <a:prstGeom prst="rect">
            <a:avLst/>
          </a:prstGeom>
          <a:solidFill>
            <a:srgbClr val="FFFF99"/>
          </a:solidFill>
          <a:ln w="2857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n-US" altLang="en-US" sz="2400" b="0" i="0" u="none" strike="noStrike" kern="0" cap="none" spc="0" normalizeH="0" baseline="0" noProof="0" dirty="0">
                <a:ln>
                  <a:noFill/>
                </a:ln>
                <a:solidFill>
                  <a:srgbClr val="000000"/>
                </a:solidFill>
                <a:effectLst/>
                <a:uLnTx/>
                <a:uFillTx/>
                <a:latin typeface="Liberation Sans" panose="020B0604020202020204" pitchFamily="34" charset="0"/>
              </a:rPr>
              <a:t>365 days / 10.2 times = every 35.78 days</a:t>
            </a:r>
          </a:p>
        </p:txBody>
      </p:sp>
      <p:sp>
        <p:nvSpPr>
          <p:cNvPr id="28" name="AutoShape 21"/>
          <p:cNvSpPr>
            <a:spLocks noChangeArrowheads="1"/>
          </p:cNvSpPr>
          <p:nvPr/>
        </p:nvSpPr>
        <p:spPr bwMode="auto">
          <a:xfrm>
            <a:off x="5257800" y="609600"/>
            <a:ext cx="3581400" cy="762000"/>
          </a:xfrm>
          <a:prstGeom prst="bevel">
            <a:avLst>
              <a:gd name="adj" fmla="val 12500"/>
            </a:avLst>
          </a:prstGeom>
          <a:solidFill>
            <a:srgbClr val="009900"/>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Liquidity Ratios</a:t>
            </a:r>
          </a:p>
        </p:txBody>
      </p:sp>
      <p:sp>
        <p:nvSpPr>
          <p:cNvPr id="29" name="Rectangle 3"/>
          <p:cNvSpPr>
            <a:spLocks noChangeArrowheads="1"/>
          </p:cNvSpPr>
          <p:nvPr/>
        </p:nvSpPr>
        <p:spPr bwMode="auto">
          <a:xfrm>
            <a:off x="533400" y="1568450"/>
            <a:ext cx="7696200" cy="5078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buSzPct val="80000"/>
            </a:pPr>
            <a:r>
              <a:rPr lang="en-US" altLang="en-US" sz="2700" b="1" dirty="0">
                <a:solidFill>
                  <a:srgbClr val="006600"/>
                </a:solidFill>
                <a:latin typeface="Liberation Sans" panose="020B0604020202020204" pitchFamily="34" charset="0"/>
              </a:rPr>
              <a:t>3. ACCOUNTS RECEIVABLE TURNOVER</a:t>
            </a:r>
          </a:p>
        </p:txBody>
      </p:sp>
    </p:spTree>
    <p:extLst>
      <p:ext uri="{BB962C8B-B14F-4D97-AF65-F5344CB8AC3E}">
        <p14:creationId xmlns:p14="http://schemas.microsoft.com/office/powerpoint/2010/main" val="37729160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5E0C8B6-2B56-0CDF-1F78-2E13030CCDAA}"/>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26</a:t>
            </a:fld>
            <a:endParaRPr lang="en-US" dirty="0"/>
          </a:p>
        </p:txBody>
      </p:sp>
      <p:sp>
        <p:nvSpPr>
          <p:cNvPr id="13" name="Text Box 21"/>
          <p:cNvSpPr txBox="1">
            <a:spLocks noChangeArrowheads="1"/>
          </p:cNvSpPr>
          <p:nvPr/>
        </p:nvSpPr>
        <p:spPr bwMode="auto">
          <a:xfrm>
            <a:off x="6781800" y="1663700"/>
            <a:ext cx="15240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200" b="1" dirty="0">
                <a:latin typeface="Liberation Sans" panose="020B0604020202020204" pitchFamily="34" charset="0"/>
              </a:rPr>
              <a:t>Illustration 14-12</a:t>
            </a:r>
          </a:p>
        </p:txBody>
      </p:sp>
      <p:pic>
        <p:nvPicPr>
          <p:cNvPr id="17" name="Picture 27"/>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4651376" y="1142028"/>
            <a:ext cx="4044950" cy="3459129"/>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Rectangle 16"/>
          <p:cNvSpPr>
            <a:spLocks noChangeArrowheads="1"/>
          </p:cNvSpPr>
          <p:nvPr/>
        </p:nvSpPr>
        <p:spPr bwMode="auto">
          <a:xfrm>
            <a:off x="4645025" y="500062"/>
            <a:ext cx="4054475" cy="674688"/>
          </a:xfrm>
          <a:prstGeom prst="rect">
            <a:avLst/>
          </a:prstGeom>
          <a:solidFill>
            <a:srgbClr val="0000FF">
              <a:lumMod val="75000"/>
            </a:srgbClr>
          </a:solidFill>
          <a:ln>
            <a:solidFill>
              <a:srgbClr val="000000"/>
            </a:solidFill>
          </a:ln>
          <a:effectLst/>
        </p:spPr>
        <p:txBody>
          <a:bodyPr lIns="90488" tIns="44450" rIns="90488" bIns="4445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Condensed Income Statements</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For the Years Ended December 31</a:t>
            </a:r>
          </a:p>
        </p:txBody>
      </p:sp>
      <p:pic>
        <p:nvPicPr>
          <p:cNvPr id="19" name="Picture 3"/>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2119417" y="4984459"/>
            <a:ext cx="4819440" cy="1338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15"/>
          <p:cNvPicPr>
            <a:picLocks noChangeAspect="1" noChangeArrowheads="1"/>
          </p:cNvPicPr>
          <p:nvPr/>
        </p:nvPicPr>
        <p:blipFill>
          <a:blip r:embed="rId6">
            <a:extLst>
              <a:ext uri="{BEBA8EAE-BF5A-486C-A8C5-ECC9F3942E4B}">
                <a14:imgProps xmlns:a14="http://schemas.microsoft.com/office/drawing/2010/main">
                  <a14:imgLayer r:embed="rId7">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457200" y="3733800"/>
            <a:ext cx="8235950" cy="110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Rectangle 20"/>
          <p:cNvSpPr/>
          <p:nvPr/>
        </p:nvSpPr>
        <p:spPr bwMode="auto">
          <a:xfrm>
            <a:off x="2819400" y="4953000"/>
            <a:ext cx="1809750" cy="369306"/>
          </a:xfrm>
          <a:prstGeom prst="rect">
            <a:avLst/>
          </a:prstGeom>
          <a:solidFill>
            <a:srgbClr val="FFFFFF"/>
          </a:solidFill>
          <a:ln>
            <a:noFill/>
          </a:ln>
          <a:effectLst/>
        </p:spPr>
        <p:txBody>
          <a:bodyPr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22" name="Rectangle 21"/>
          <p:cNvSpPr/>
          <p:nvPr/>
        </p:nvSpPr>
        <p:spPr bwMode="auto">
          <a:xfrm>
            <a:off x="2267528" y="5474303"/>
            <a:ext cx="2841914" cy="335733"/>
          </a:xfrm>
          <a:prstGeom prst="rect">
            <a:avLst/>
          </a:prstGeom>
          <a:solidFill>
            <a:srgbClr val="FFFFFF"/>
          </a:solidFill>
          <a:ln>
            <a:noFill/>
          </a:ln>
          <a:effectLst/>
        </p:spPr>
        <p:txBody>
          <a:bodyPr wrap="square"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24" name="Rectangle 23"/>
          <p:cNvSpPr/>
          <p:nvPr/>
        </p:nvSpPr>
        <p:spPr bwMode="auto">
          <a:xfrm>
            <a:off x="2282158" y="5974059"/>
            <a:ext cx="2845756" cy="305212"/>
          </a:xfrm>
          <a:prstGeom prst="rect">
            <a:avLst/>
          </a:prstGeom>
          <a:solidFill>
            <a:srgbClr val="FFFFFF"/>
          </a:solidFill>
          <a:ln>
            <a:noFill/>
          </a:ln>
          <a:effectLst/>
        </p:spPr>
        <p:txBody>
          <a:bodyPr wrap="square"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25" name="Rectangle 24"/>
          <p:cNvSpPr/>
          <p:nvPr/>
        </p:nvSpPr>
        <p:spPr bwMode="auto">
          <a:xfrm>
            <a:off x="5638800" y="5213647"/>
            <a:ext cx="1638300" cy="305212"/>
          </a:xfrm>
          <a:prstGeom prst="rect">
            <a:avLst/>
          </a:prstGeom>
          <a:solidFill>
            <a:srgbClr val="FFFFFF"/>
          </a:solidFill>
          <a:ln>
            <a:noFill/>
          </a:ln>
          <a:effectLst/>
        </p:spPr>
        <p:txBody>
          <a:bodyPr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pic>
        <p:nvPicPr>
          <p:cNvPr id="26" name="Picture 5"/>
          <p:cNvPicPr>
            <a:picLocks noChangeAspect="1" noChangeArrowheads="1"/>
          </p:cNvPicPr>
          <p:nvPr/>
        </p:nvPicPr>
        <p:blipFill>
          <a:blip r:embed="rId8" cstate="print">
            <a:extLst>
              <a:ext uri="{28A0092B-C50C-407E-A947-70E740481C1C}">
                <a14:useLocalDpi xmlns:a14="http://schemas.microsoft.com/office/drawing/2010/main" val="0"/>
              </a:ext>
            </a:extLst>
          </a:blip>
          <a:stretch>
            <a:fillRect/>
          </a:stretch>
        </p:blipFill>
        <p:spPr bwMode="auto">
          <a:xfrm>
            <a:off x="447674" y="1967528"/>
            <a:ext cx="4041775" cy="1690072"/>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7" name="Rectangle 16"/>
          <p:cNvSpPr>
            <a:spLocks noChangeArrowheads="1"/>
          </p:cNvSpPr>
          <p:nvPr/>
        </p:nvSpPr>
        <p:spPr bwMode="auto">
          <a:xfrm>
            <a:off x="441325" y="1220787"/>
            <a:ext cx="4054475" cy="684213"/>
          </a:xfrm>
          <a:prstGeom prst="rect">
            <a:avLst/>
          </a:prstGeom>
          <a:solidFill>
            <a:srgbClr val="0000FF">
              <a:lumMod val="75000"/>
            </a:srgbClr>
          </a:solidFill>
          <a:ln>
            <a:solidFill>
              <a:srgbClr val="000000"/>
            </a:solidFill>
          </a:ln>
          <a:effectLst/>
        </p:spPr>
        <p:txBody>
          <a:bodyPr lIns="90488" tIns="44450" rIns="90488" bIns="4445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lvl="0" algn="ctr">
              <a:defRPr/>
            </a:pPr>
            <a:r>
              <a:rPr lang="en-US" sz="1200" b="1" kern="0" dirty="0">
                <a:solidFill>
                  <a:srgbClr val="FFFFFF"/>
                </a:solidFill>
                <a:latin typeface="Liberation Sans" panose="020B0604020202020204" pitchFamily="34" charset="0"/>
              </a:rPr>
              <a:t>Statement of Financial Position</a:t>
            </a:r>
            <a:endPar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Tree>
    <p:extLst>
      <p:ext uri="{BB962C8B-B14F-4D97-AF65-F5344CB8AC3E}">
        <p14:creationId xmlns:p14="http://schemas.microsoft.com/office/powerpoint/2010/main" val="1663992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21"/>
                                        </p:tgtEl>
                                      </p:cBhvr>
                                    </p:animEffect>
                                    <p:set>
                                      <p:cBhvr>
                                        <p:cTn id="12" dur="1" fill="hold">
                                          <p:stCondLst>
                                            <p:cond delay="499"/>
                                          </p:stCondLst>
                                        </p:cTn>
                                        <p:tgtEl>
                                          <p:spTgt spid="21"/>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22"/>
                                        </p:tgtEl>
                                      </p:cBhvr>
                                    </p:animEffect>
                                    <p:set>
                                      <p:cBhvr>
                                        <p:cTn id="17" dur="1" fill="hold">
                                          <p:stCondLst>
                                            <p:cond delay="499"/>
                                          </p:stCondLst>
                                        </p:cTn>
                                        <p:tgtEl>
                                          <p:spTgt spid="22"/>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grpId="0" nodeType="clickEffect">
                                  <p:stCondLst>
                                    <p:cond delay="0"/>
                                  </p:stCondLst>
                                  <p:childTnLst>
                                    <p:animEffect transition="out" filter="wipe(left)">
                                      <p:cBhvr>
                                        <p:cTn id="21" dur="500"/>
                                        <p:tgtEl>
                                          <p:spTgt spid="24"/>
                                        </p:tgtEl>
                                      </p:cBhvr>
                                    </p:animEffect>
                                    <p:set>
                                      <p:cBhvr>
                                        <p:cTn id="22" dur="1" fill="hold">
                                          <p:stCondLst>
                                            <p:cond delay="499"/>
                                          </p:stCondLst>
                                        </p:cTn>
                                        <p:tgtEl>
                                          <p:spTgt spid="24"/>
                                        </p:tgtEl>
                                        <p:attrNameLst>
                                          <p:attrName>style.visibility</p:attrName>
                                        </p:attrNameLst>
                                      </p:cBhvr>
                                      <p:to>
                                        <p:strVal val="hidden"/>
                                      </p:to>
                                    </p:set>
                                  </p:childTnLst>
                                </p:cTn>
                              </p:par>
                            </p:childTnLst>
                          </p:cTn>
                        </p:par>
                        <p:par>
                          <p:cTn id="23" fill="hold">
                            <p:stCondLst>
                              <p:cond delay="500"/>
                            </p:stCondLst>
                            <p:childTnLst>
                              <p:par>
                                <p:cTn id="24" presetID="22" presetClass="exit" presetSubtype="8" fill="hold" grpId="0" nodeType="afterEffect">
                                  <p:stCondLst>
                                    <p:cond delay="0"/>
                                  </p:stCondLst>
                                  <p:childTnLst>
                                    <p:animEffect transition="out" filter="wipe(left)">
                                      <p:cBhvr>
                                        <p:cTn id="25" dur="500"/>
                                        <p:tgtEl>
                                          <p:spTgt spid="25"/>
                                        </p:tgtEl>
                                      </p:cBhvr>
                                    </p:animEffect>
                                    <p:set>
                                      <p:cBhvr>
                                        <p:cTn id="26" dur="1" fill="hold">
                                          <p:stCondLst>
                                            <p:cond delay="4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4" grpId="0" animBg="1"/>
      <p:bldP spid="2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E7D54FB-E683-FE86-44EC-51AE8D1E71E4}"/>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27</a:t>
            </a:fld>
            <a:endParaRPr lang="en-US" dirty="0"/>
          </a:p>
        </p:txBody>
      </p:sp>
      <p:sp>
        <p:nvSpPr>
          <p:cNvPr id="13" name="Title "/>
          <p:cNvSpPr>
            <a:spLocks noGrp="1"/>
          </p:cNvSpPr>
          <p:nvPr>
            <p:ph type="title"/>
          </p:nvPr>
        </p:nvSpPr>
        <p:spPr>
          <a:xfrm>
            <a:off x="309562" y="762000"/>
            <a:ext cx="86058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sp>
        <p:nvSpPr>
          <p:cNvPr id="9" name="Rectangle 3"/>
          <p:cNvSpPr>
            <a:spLocks noChangeArrowheads="1"/>
          </p:cNvSpPr>
          <p:nvPr/>
        </p:nvSpPr>
        <p:spPr bwMode="auto">
          <a:xfrm>
            <a:off x="533400" y="1397000"/>
            <a:ext cx="5943600" cy="508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buSzPct val="80000"/>
            </a:pPr>
            <a:r>
              <a:rPr lang="en-US" altLang="en-US" sz="2700" b="1" dirty="0">
                <a:solidFill>
                  <a:srgbClr val="006600"/>
                </a:solidFill>
                <a:latin typeface="Liberation Sans" panose="020B0604020202020204" pitchFamily="34" charset="0"/>
              </a:rPr>
              <a:t>4. INVENTORY TURNOVER</a:t>
            </a:r>
          </a:p>
        </p:txBody>
      </p:sp>
      <p:sp>
        <p:nvSpPr>
          <p:cNvPr id="11" name="AutoShape 7"/>
          <p:cNvSpPr>
            <a:spLocks noChangeArrowheads="1"/>
          </p:cNvSpPr>
          <p:nvPr/>
        </p:nvSpPr>
        <p:spPr bwMode="auto">
          <a:xfrm>
            <a:off x="5257800" y="533400"/>
            <a:ext cx="3581400" cy="762000"/>
          </a:xfrm>
          <a:prstGeom prst="bevel">
            <a:avLst>
              <a:gd name="adj" fmla="val 12500"/>
            </a:avLst>
          </a:prstGeom>
          <a:solidFill>
            <a:srgbClr val="009900"/>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Liquidity Ratios</a:t>
            </a:r>
          </a:p>
        </p:txBody>
      </p:sp>
      <p:sp>
        <p:nvSpPr>
          <p:cNvPr id="12" name="Rectangle 13"/>
          <p:cNvSpPr>
            <a:spLocks noChangeArrowheads="1"/>
          </p:cNvSpPr>
          <p:nvPr/>
        </p:nvSpPr>
        <p:spPr bwMode="auto">
          <a:xfrm>
            <a:off x="609600" y="5433724"/>
            <a:ext cx="8001000"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25000"/>
              </a:lnSpc>
            </a:pPr>
            <a:r>
              <a:rPr lang="en-US" altLang="en-US" sz="2000" dirty="0">
                <a:latin typeface="Liberation Sans" panose="020B0604020202020204" pitchFamily="34" charset="0"/>
              </a:rPr>
              <a:t>Measures the number of times, on average, the inventory is sold during the period.</a:t>
            </a:r>
          </a:p>
        </p:txBody>
      </p:sp>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200" y="2017423"/>
            <a:ext cx="8229600" cy="3321458"/>
          </a:xfrm>
          <a:prstGeom prst="rect">
            <a:avLst/>
          </a:prstGeom>
        </p:spPr>
      </p:pic>
    </p:spTree>
    <p:extLst>
      <p:ext uri="{BB962C8B-B14F-4D97-AF65-F5344CB8AC3E}">
        <p14:creationId xmlns:p14="http://schemas.microsoft.com/office/powerpoint/2010/main" val="14901859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99B52B6-1105-2590-454F-61C07BCCECAC}"/>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28</a:t>
            </a:fld>
            <a:endParaRPr lang="en-US" dirty="0"/>
          </a:p>
        </p:txBody>
      </p:sp>
      <p:sp>
        <p:nvSpPr>
          <p:cNvPr id="13" name="Title "/>
          <p:cNvSpPr>
            <a:spLocks noGrp="1"/>
          </p:cNvSpPr>
          <p:nvPr>
            <p:ph type="title"/>
          </p:nvPr>
        </p:nvSpPr>
        <p:spPr>
          <a:xfrm>
            <a:off x="309562" y="762000"/>
            <a:ext cx="86058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sp>
        <p:nvSpPr>
          <p:cNvPr id="7" name="Rectangle 5"/>
          <p:cNvSpPr>
            <a:spLocks noChangeArrowheads="1"/>
          </p:cNvSpPr>
          <p:nvPr/>
        </p:nvSpPr>
        <p:spPr bwMode="auto">
          <a:xfrm>
            <a:off x="685800" y="3975100"/>
            <a:ext cx="8001000" cy="4639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15000"/>
              </a:lnSpc>
              <a:spcBef>
                <a:spcPct val="70000"/>
              </a:spcBef>
            </a:pPr>
            <a:r>
              <a:rPr lang="en-US" altLang="en-US" sz="2100" b="1" dirty="0">
                <a:latin typeface="Liberation Sans" panose="020B0604020202020204" pitchFamily="34" charset="0"/>
              </a:rPr>
              <a:t>A variant</a:t>
            </a:r>
            <a:r>
              <a:rPr lang="en-US" altLang="en-US" sz="2100" dirty="0">
                <a:latin typeface="Liberation Sans" panose="020B0604020202020204" pitchFamily="34" charset="0"/>
              </a:rPr>
              <a:t> of inventory turnover is the </a:t>
            </a:r>
            <a:r>
              <a:rPr lang="en-US" altLang="en-US" sz="2100" b="1" dirty="0">
                <a:latin typeface="Liberation Sans" panose="020B0604020202020204" pitchFamily="34" charset="0"/>
              </a:rPr>
              <a:t>days in inventory</a:t>
            </a:r>
            <a:r>
              <a:rPr lang="en-US" altLang="en-US" sz="2100" dirty="0">
                <a:latin typeface="Liberation Sans" panose="020B0604020202020204" pitchFamily="34" charset="0"/>
              </a:rPr>
              <a:t>.</a:t>
            </a:r>
          </a:p>
        </p:txBody>
      </p:sp>
      <p:sp>
        <p:nvSpPr>
          <p:cNvPr id="9" name="Rectangle 6"/>
          <p:cNvSpPr>
            <a:spLocks noChangeArrowheads="1"/>
          </p:cNvSpPr>
          <p:nvPr/>
        </p:nvSpPr>
        <p:spPr bwMode="auto">
          <a:xfrm>
            <a:off x="685800" y="5603875"/>
            <a:ext cx="7848600" cy="415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spcBef>
                <a:spcPct val="50000"/>
              </a:spcBef>
            </a:pPr>
            <a:r>
              <a:rPr lang="en-US" altLang="en-US" sz="2100" dirty="0">
                <a:latin typeface="Liberation Sans" panose="020B0604020202020204" pitchFamily="34" charset="0"/>
              </a:rPr>
              <a:t>Inventory turnover ratios vary considerably among industries.</a:t>
            </a:r>
          </a:p>
        </p:txBody>
      </p:sp>
      <p:sp>
        <p:nvSpPr>
          <p:cNvPr id="11" name="Text Box 12"/>
          <p:cNvSpPr txBox="1">
            <a:spLocks noChangeArrowheads="1"/>
          </p:cNvSpPr>
          <p:nvPr/>
        </p:nvSpPr>
        <p:spPr bwMode="auto">
          <a:xfrm>
            <a:off x="762000" y="4765675"/>
            <a:ext cx="7543800" cy="461963"/>
          </a:xfrm>
          <a:prstGeom prst="rect">
            <a:avLst/>
          </a:prstGeom>
          <a:solidFill>
            <a:srgbClr val="FFFF99"/>
          </a:solidFill>
          <a:ln w="2857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n-US" altLang="en-US" sz="2400" b="0" i="0" u="none" strike="noStrike" kern="0" cap="none" spc="0" normalizeH="0" baseline="0" noProof="0" dirty="0">
                <a:ln>
                  <a:noFill/>
                </a:ln>
                <a:solidFill>
                  <a:srgbClr val="000000"/>
                </a:solidFill>
                <a:effectLst/>
                <a:uLnTx/>
                <a:uFillTx/>
                <a:latin typeface="Liberation Sans" panose="020B0604020202020204" pitchFamily="34" charset="0"/>
              </a:rPr>
              <a:t>365 days / 2.3 times = every 159 days</a:t>
            </a:r>
          </a:p>
        </p:txBody>
      </p:sp>
      <p:sp>
        <p:nvSpPr>
          <p:cNvPr id="12" name="Rectangle 14"/>
          <p:cNvSpPr>
            <a:spLocks noChangeArrowheads="1"/>
          </p:cNvSpPr>
          <p:nvPr/>
        </p:nvSpPr>
        <p:spPr bwMode="auto">
          <a:xfrm>
            <a:off x="762000" y="2359025"/>
            <a:ext cx="7162800" cy="1295400"/>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endParaRPr lang="en-US" altLang="en-US" dirty="0">
              <a:latin typeface="Liberation Sans" panose="020B0604020202020204" pitchFamily="34" charset="0"/>
            </a:endParaRPr>
          </a:p>
        </p:txBody>
      </p:sp>
      <p:sp>
        <p:nvSpPr>
          <p:cNvPr id="14" name="Text Box 15"/>
          <p:cNvSpPr txBox="1">
            <a:spLocks noChangeArrowheads="1"/>
          </p:cNvSpPr>
          <p:nvPr/>
        </p:nvSpPr>
        <p:spPr bwMode="auto">
          <a:xfrm>
            <a:off x="685800" y="2508250"/>
            <a:ext cx="5257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dirty="0">
                <a:latin typeface="Liberation Sans" panose="020B0604020202020204" pitchFamily="34" charset="0"/>
              </a:rPr>
              <a:t>€1,281,000</a:t>
            </a:r>
          </a:p>
        </p:txBody>
      </p:sp>
      <p:sp>
        <p:nvSpPr>
          <p:cNvPr id="15" name="Text Box 16"/>
          <p:cNvSpPr txBox="1">
            <a:spLocks noChangeArrowheads="1"/>
          </p:cNvSpPr>
          <p:nvPr/>
        </p:nvSpPr>
        <p:spPr bwMode="auto">
          <a:xfrm>
            <a:off x="685800" y="3117850"/>
            <a:ext cx="5257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dirty="0">
                <a:latin typeface="Liberation Sans" panose="020B0604020202020204" pitchFamily="34" charset="0"/>
              </a:rPr>
              <a:t>(€500,000 + €620,000) / 2  </a:t>
            </a:r>
          </a:p>
        </p:txBody>
      </p:sp>
      <p:sp>
        <p:nvSpPr>
          <p:cNvPr id="16" name="Text Box 17"/>
          <p:cNvSpPr txBox="1">
            <a:spLocks noChangeArrowheads="1"/>
          </p:cNvSpPr>
          <p:nvPr/>
        </p:nvSpPr>
        <p:spPr bwMode="auto">
          <a:xfrm>
            <a:off x="5638800" y="2765425"/>
            <a:ext cx="2514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spcBef>
                <a:spcPct val="50000"/>
              </a:spcBef>
            </a:pPr>
            <a:r>
              <a:rPr lang="en-US" altLang="en-US" b="1" dirty="0">
                <a:latin typeface="Liberation Sans" panose="020B0604020202020204" pitchFamily="34" charset="0"/>
              </a:rPr>
              <a:t>=</a:t>
            </a:r>
            <a:r>
              <a:rPr lang="en-US" altLang="en-US" b="1" dirty="0">
                <a:solidFill>
                  <a:srgbClr val="800000"/>
                </a:solidFill>
                <a:latin typeface="Liberation Sans" panose="020B0604020202020204" pitchFamily="34" charset="0"/>
              </a:rPr>
              <a:t>  2.3 </a:t>
            </a:r>
            <a:r>
              <a:rPr lang="en-US" altLang="en-US" dirty="0">
                <a:latin typeface="Liberation Sans" panose="020B0604020202020204" pitchFamily="34" charset="0"/>
              </a:rPr>
              <a:t>times</a:t>
            </a:r>
            <a:r>
              <a:rPr lang="en-US" altLang="en-US" b="1" dirty="0">
                <a:solidFill>
                  <a:srgbClr val="800000"/>
                </a:solidFill>
                <a:latin typeface="Liberation Sans" panose="020B0604020202020204" pitchFamily="34" charset="0"/>
              </a:rPr>
              <a:t> </a:t>
            </a:r>
          </a:p>
        </p:txBody>
      </p:sp>
      <p:sp>
        <p:nvSpPr>
          <p:cNvPr id="17" name="Freeform 18"/>
          <p:cNvSpPr>
            <a:spLocks/>
          </p:cNvSpPr>
          <p:nvPr/>
        </p:nvSpPr>
        <p:spPr bwMode="auto">
          <a:xfrm>
            <a:off x="1039813" y="3014663"/>
            <a:ext cx="4419600" cy="1587"/>
          </a:xfrm>
          <a:custGeom>
            <a:avLst/>
            <a:gdLst>
              <a:gd name="T0" fmla="*/ 0 w 2784"/>
              <a:gd name="T1" fmla="*/ 0 h 1"/>
              <a:gd name="T2" fmla="*/ 2147483647 w 2784"/>
              <a:gd name="T3" fmla="*/ 0 h 1"/>
              <a:gd name="T4" fmla="*/ 0 60000 65536"/>
              <a:gd name="T5" fmla="*/ 0 60000 65536"/>
            </a:gdLst>
            <a:ahLst/>
            <a:cxnLst>
              <a:cxn ang="T4">
                <a:pos x="T0" y="T1"/>
              </a:cxn>
              <a:cxn ang="T5">
                <a:pos x="T2" y="T3"/>
              </a:cxn>
            </a:cxnLst>
            <a:rect l="0" t="0" r="r" b="b"/>
            <a:pathLst>
              <a:path w="2784" h="1">
                <a:moveTo>
                  <a:pt x="0" y="0"/>
                </a:moveTo>
                <a:lnTo>
                  <a:pt x="2784" y="0"/>
                </a:lnTo>
              </a:path>
            </a:pathLst>
          </a:custGeom>
          <a:noFill/>
          <a:ln w="38100">
            <a:solidFill>
              <a:srgbClr val="0000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Liberation Sans" panose="020B0604020202020204" pitchFamily="34" charset="0"/>
            </a:endParaRPr>
          </a:p>
        </p:txBody>
      </p:sp>
      <p:sp>
        <p:nvSpPr>
          <p:cNvPr id="18" name="AutoShape 26"/>
          <p:cNvSpPr>
            <a:spLocks noChangeArrowheads="1"/>
          </p:cNvSpPr>
          <p:nvPr/>
        </p:nvSpPr>
        <p:spPr bwMode="auto">
          <a:xfrm>
            <a:off x="5257800" y="685800"/>
            <a:ext cx="3581400" cy="762000"/>
          </a:xfrm>
          <a:prstGeom prst="bevel">
            <a:avLst>
              <a:gd name="adj" fmla="val 12500"/>
            </a:avLst>
          </a:prstGeom>
          <a:solidFill>
            <a:srgbClr val="009900"/>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Liquidity Ratios</a:t>
            </a:r>
          </a:p>
        </p:txBody>
      </p:sp>
      <p:sp>
        <p:nvSpPr>
          <p:cNvPr id="19" name="Rectangle 3"/>
          <p:cNvSpPr>
            <a:spLocks noChangeArrowheads="1"/>
          </p:cNvSpPr>
          <p:nvPr/>
        </p:nvSpPr>
        <p:spPr bwMode="auto">
          <a:xfrm>
            <a:off x="533400" y="1752600"/>
            <a:ext cx="5943600" cy="508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buSzPct val="80000"/>
            </a:pPr>
            <a:r>
              <a:rPr lang="en-US" altLang="en-US" sz="2700" b="1" dirty="0">
                <a:solidFill>
                  <a:srgbClr val="006600"/>
                </a:solidFill>
                <a:latin typeface="Liberation Sans" panose="020B0604020202020204" pitchFamily="34" charset="0"/>
              </a:rPr>
              <a:t>4. INVENTORY TURNOVER</a:t>
            </a:r>
          </a:p>
        </p:txBody>
      </p:sp>
      <p:sp>
        <p:nvSpPr>
          <p:cNvPr id="5" name="TextBox 4">
            <a:extLst>
              <a:ext uri="{FF2B5EF4-FFF2-40B4-BE49-F238E27FC236}">
                <a16:creationId xmlns:a16="http://schemas.microsoft.com/office/drawing/2014/main" id="{06F0C52E-1E96-5530-2E59-09E4C8F16E19}"/>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24062973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9CB2015-F881-B388-721E-11775123EBA3}"/>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29</a:t>
            </a:fld>
            <a:endParaRPr lang="en-US" dirty="0"/>
          </a:p>
        </p:txBody>
      </p:sp>
      <p:sp>
        <p:nvSpPr>
          <p:cNvPr id="28" name="Title "/>
          <p:cNvSpPr>
            <a:spLocks noGrp="1"/>
          </p:cNvSpPr>
          <p:nvPr>
            <p:ph type="title"/>
          </p:nvPr>
        </p:nvSpPr>
        <p:spPr>
          <a:xfrm>
            <a:off x="309562" y="762000"/>
            <a:ext cx="86058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sp>
        <p:nvSpPr>
          <p:cNvPr id="29" name="AutoShape 4"/>
          <p:cNvSpPr>
            <a:spLocks noChangeArrowheads="1"/>
          </p:cNvSpPr>
          <p:nvPr/>
        </p:nvSpPr>
        <p:spPr bwMode="auto">
          <a:xfrm>
            <a:off x="609600" y="1447800"/>
            <a:ext cx="3581400" cy="762000"/>
          </a:xfrm>
          <a:prstGeom prst="bevel">
            <a:avLst>
              <a:gd name="adj" fmla="val 12500"/>
            </a:avLst>
          </a:prstGeom>
          <a:solidFill>
            <a:srgbClr val="7B00E4"/>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Profitability Ratios</a:t>
            </a:r>
          </a:p>
        </p:txBody>
      </p:sp>
      <p:sp>
        <p:nvSpPr>
          <p:cNvPr id="30" name="Rectangle 5"/>
          <p:cNvSpPr>
            <a:spLocks noChangeArrowheads="1"/>
          </p:cNvSpPr>
          <p:nvPr/>
        </p:nvSpPr>
        <p:spPr bwMode="auto">
          <a:xfrm>
            <a:off x="533400" y="2365375"/>
            <a:ext cx="7924800" cy="4074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692150" indent="-45720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25000"/>
              </a:lnSpc>
              <a:spcBef>
                <a:spcPts val="1200"/>
              </a:spcBef>
            </a:pPr>
            <a:r>
              <a:rPr lang="en-US" altLang="en-US" sz="2200" dirty="0">
                <a:latin typeface="Liberation Sans" panose="020B0604020202020204" pitchFamily="34" charset="0"/>
              </a:rPr>
              <a:t>Measure the income or operating success of a company for a given period of time. </a:t>
            </a:r>
          </a:p>
          <a:p>
            <a:pPr lvl="1" algn="l">
              <a:lnSpc>
                <a:spcPct val="125000"/>
              </a:lnSpc>
              <a:spcBef>
                <a:spcPts val="1200"/>
              </a:spcBef>
              <a:buClr>
                <a:srgbClr val="800000"/>
              </a:buClr>
              <a:buSzPct val="80000"/>
              <a:buFont typeface="Wingdings" pitchFamily="2" charset="2"/>
              <a:buChar char="u"/>
            </a:pPr>
            <a:r>
              <a:rPr lang="en-US" altLang="en-US" sz="2100" dirty="0">
                <a:latin typeface="Liberation Sans" panose="020B0604020202020204" pitchFamily="34" charset="0"/>
              </a:rPr>
              <a:t>Income affects the company’s ability to obtain debt and equity financing, their liquidity position, and their ability to grow.</a:t>
            </a:r>
          </a:p>
          <a:p>
            <a:pPr lvl="1">
              <a:lnSpc>
                <a:spcPct val="125000"/>
              </a:lnSpc>
              <a:spcBef>
                <a:spcPts val="1200"/>
              </a:spcBef>
              <a:buClr>
                <a:srgbClr val="800000"/>
              </a:buClr>
              <a:buSzPct val="80000"/>
              <a:buFont typeface="Wingdings" pitchFamily="2" charset="2"/>
              <a:buChar char="u"/>
            </a:pPr>
            <a:r>
              <a:rPr lang="en-US" altLang="en-US" sz="2100" dirty="0">
                <a:latin typeface="Liberation Sans" panose="020B0604020202020204" pitchFamily="34" charset="0"/>
              </a:rPr>
              <a:t>Ratios include the </a:t>
            </a:r>
            <a:r>
              <a:rPr lang="en-US" altLang="en-US" sz="2100" b="1" dirty="0">
                <a:latin typeface="Liberation Sans" panose="020B0604020202020204" pitchFamily="34" charset="0"/>
              </a:rPr>
              <a:t>profit margin</a:t>
            </a:r>
            <a:r>
              <a:rPr lang="en-US" altLang="en-US" sz="2100" dirty="0">
                <a:latin typeface="Liberation Sans" panose="020B0604020202020204" pitchFamily="34" charset="0"/>
              </a:rPr>
              <a:t>, </a:t>
            </a:r>
            <a:r>
              <a:rPr lang="en-US" altLang="en-US" sz="2100" b="1" dirty="0">
                <a:latin typeface="Liberation Sans" panose="020B0604020202020204" pitchFamily="34" charset="0"/>
              </a:rPr>
              <a:t>asset turnover</a:t>
            </a:r>
            <a:r>
              <a:rPr lang="en-US" altLang="en-US" sz="2100" dirty="0">
                <a:latin typeface="Liberation Sans" panose="020B0604020202020204" pitchFamily="34" charset="0"/>
              </a:rPr>
              <a:t>, </a:t>
            </a:r>
            <a:r>
              <a:rPr lang="en-US" altLang="en-US" sz="2100" b="1" dirty="0">
                <a:latin typeface="Liberation Sans" panose="020B0604020202020204" pitchFamily="34" charset="0"/>
              </a:rPr>
              <a:t>return on assets</a:t>
            </a:r>
            <a:r>
              <a:rPr lang="en-US" altLang="en-US" sz="2100" dirty="0">
                <a:latin typeface="Liberation Sans" panose="020B0604020202020204" pitchFamily="34" charset="0"/>
              </a:rPr>
              <a:t>,</a:t>
            </a:r>
            <a:r>
              <a:rPr lang="en-US" altLang="en-US" sz="2100" b="1" dirty="0">
                <a:latin typeface="Liberation Sans" panose="020B0604020202020204" pitchFamily="34" charset="0"/>
              </a:rPr>
              <a:t> return on ordinary shareholders’ equity</a:t>
            </a:r>
            <a:r>
              <a:rPr lang="en-US" altLang="en-US" sz="2100" dirty="0">
                <a:latin typeface="Liberation Sans" panose="020B0604020202020204" pitchFamily="34" charset="0"/>
              </a:rPr>
              <a:t>,</a:t>
            </a:r>
            <a:r>
              <a:rPr lang="en-US" altLang="en-US" sz="2100" b="1" dirty="0">
                <a:latin typeface="Liberation Sans" panose="020B0604020202020204" pitchFamily="34" charset="0"/>
              </a:rPr>
              <a:t> earnings per share</a:t>
            </a:r>
            <a:r>
              <a:rPr lang="en-US" altLang="en-US" sz="2100" dirty="0">
                <a:latin typeface="Liberation Sans" panose="020B0604020202020204" pitchFamily="34" charset="0"/>
              </a:rPr>
              <a:t>,</a:t>
            </a:r>
            <a:r>
              <a:rPr lang="en-US" altLang="en-US" sz="2100" b="1" dirty="0">
                <a:latin typeface="Liberation Sans" panose="020B0604020202020204" pitchFamily="34" charset="0"/>
              </a:rPr>
              <a:t> price-earnings </a:t>
            </a:r>
            <a:r>
              <a:rPr lang="en-US" altLang="en-US" sz="2100" dirty="0">
                <a:latin typeface="Liberation Sans" panose="020B0604020202020204" pitchFamily="34" charset="0"/>
              </a:rPr>
              <a:t>ratio, and</a:t>
            </a:r>
            <a:r>
              <a:rPr lang="en-US" altLang="en-US" sz="2100" b="1" dirty="0">
                <a:latin typeface="Liberation Sans" panose="020B0604020202020204" pitchFamily="34" charset="0"/>
              </a:rPr>
              <a:t> payout </a:t>
            </a:r>
            <a:r>
              <a:rPr lang="en-US" altLang="en-US" sz="2100" dirty="0">
                <a:latin typeface="Liberation Sans" panose="020B0604020202020204" pitchFamily="34" charset="0"/>
              </a:rPr>
              <a:t>ratio.</a:t>
            </a:r>
          </a:p>
        </p:txBody>
      </p:sp>
      <p:sp>
        <p:nvSpPr>
          <p:cNvPr id="5" name="TextBox 4">
            <a:extLst>
              <a:ext uri="{FF2B5EF4-FFF2-40B4-BE49-F238E27FC236}">
                <a16:creationId xmlns:a16="http://schemas.microsoft.com/office/drawing/2014/main" id="{ED97F00D-A8CE-55CF-613F-1576E782CB74}"/>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36278614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4D6CBD5-D5B3-11CC-9039-345AEEB1484D}"/>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30</a:t>
            </a:fld>
            <a:endParaRPr lang="en-US" dirty="0"/>
          </a:p>
        </p:txBody>
      </p:sp>
      <p:pic>
        <p:nvPicPr>
          <p:cNvPr id="7" name="Picture 28"/>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454024" y="1520016"/>
            <a:ext cx="3902075" cy="3585384"/>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16"/>
          <p:cNvSpPr>
            <a:spLocks noChangeArrowheads="1"/>
          </p:cNvSpPr>
          <p:nvPr/>
        </p:nvSpPr>
        <p:spPr bwMode="auto">
          <a:xfrm>
            <a:off x="447675" y="849313"/>
            <a:ext cx="3914775" cy="674687"/>
          </a:xfrm>
          <a:prstGeom prst="rect">
            <a:avLst/>
          </a:prstGeom>
          <a:solidFill>
            <a:srgbClr val="0000FF">
              <a:lumMod val="75000"/>
            </a:srgbClr>
          </a:solidFill>
          <a:ln>
            <a:solidFill>
              <a:srgbClr val="000000"/>
            </a:solidFill>
          </a:ln>
          <a:effectLst/>
        </p:spPr>
        <p:txBody>
          <a:bodyPr lIns="90488" tIns="44450" rIns="90488" bIns="4445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lvl="0" algn="ctr">
              <a:defRPr/>
            </a:pPr>
            <a:r>
              <a:rPr lang="en-GB" sz="1200" b="1" kern="0" dirty="0">
                <a:solidFill>
                  <a:srgbClr val="FFFFFF"/>
                </a:solidFill>
                <a:latin typeface="Liberation Sans" panose="020B0604020202020204" pitchFamily="34" charset="0"/>
              </a:rPr>
              <a:t>Condensed Statements of Financial Position</a:t>
            </a:r>
            <a:endPar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pic>
        <p:nvPicPr>
          <p:cNvPr id="11" name="Picture 27"/>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645025" y="1188818"/>
            <a:ext cx="4044950" cy="3459129"/>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Rectangle 16"/>
          <p:cNvSpPr>
            <a:spLocks noChangeArrowheads="1"/>
          </p:cNvSpPr>
          <p:nvPr/>
        </p:nvSpPr>
        <p:spPr bwMode="auto">
          <a:xfrm>
            <a:off x="4645025" y="542925"/>
            <a:ext cx="4054475" cy="674688"/>
          </a:xfrm>
          <a:prstGeom prst="rect">
            <a:avLst/>
          </a:prstGeom>
          <a:solidFill>
            <a:srgbClr val="0000FF">
              <a:lumMod val="75000"/>
            </a:srgbClr>
          </a:solidFill>
          <a:ln>
            <a:solidFill>
              <a:srgbClr val="000000"/>
            </a:solidFill>
          </a:ln>
          <a:effectLst/>
        </p:spPr>
        <p:txBody>
          <a:bodyPr lIns="90488" tIns="44450" rIns="90488" bIns="4445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Condensed Income Statements</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For the Years Ended December 31</a:t>
            </a:r>
          </a:p>
        </p:txBody>
      </p:sp>
      <p:pic>
        <p:nvPicPr>
          <p:cNvPr id="14" name="Picture 3"/>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2868958" y="5233988"/>
            <a:ext cx="3234634" cy="1014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Rectangle 14"/>
          <p:cNvSpPr/>
          <p:nvPr/>
        </p:nvSpPr>
        <p:spPr bwMode="auto">
          <a:xfrm>
            <a:off x="2819400" y="5235172"/>
            <a:ext cx="1809750" cy="406237"/>
          </a:xfrm>
          <a:prstGeom prst="rect">
            <a:avLst/>
          </a:prstGeom>
          <a:solidFill>
            <a:srgbClr val="FFFFFF"/>
          </a:solidFill>
          <a:ln>
            <a:noFill/>
          </a:ln>
          <a:effectLst/>
        </p:spPr>
        <p:txBody>
          <a:bodyPr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16" name="Rectangle 15"/>
          <p:cNvSpPr/>
          <p:nvPr/>
        </p:nvSpPr>
        <p:spPr bwMode="auto">
          <a:xfrm>
            <a:off x="2819400" y="5768572"/>
            <a:ext cx="1809750" cy="406237"/>
          </a:xfrm>
          <a:prstGeom prst="rect">
            <a:avLst/>
          </a:prstGeom>
          <a:solidFill>
            <a:srgbClr val="FFFFFF"/>
          </a:solidFill>
          <a:ln>
            <a:noFill/>
          </a:ln>
          <a:effectLst/>
        </p:spPr>
        <p:txBody>
          <a:bodyPr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17" name="Rectangle 16"/>
          <p:cNvSpPr/>
          <p:nvPr/>
        </p:nvSpPr>
        <p:spPr bwMode="auto">
          <a:xfrm>
            <a:off x="5105400" y="5517493"/>
            <a:ext cx="1123950" cy="369306"/>
          </a:xfrm>
          <a:prstGeom prst="rect">
            <a:avLst/>
          </a:prstGeom>
          <a:solidFill>
            <a:srgbClr val="FFFFFF"/>
          </a:solidFill>
          <a:ln>
            <a:noFill/>
          </a:ln>
          <a:effectLst/>
        </p:spPr>
        <p:txBody>
          <a:bodyPr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pic>
        <p:nvPicPr>
          <p:cNvPr id="18" name="Picture 5"/>
          <p:cNvPicPr>
            <a:picLocks noChangeAspect="1" noChangeArrowheads="1"/>
          </p:cNvPicPr>
          <p:nvPr/>
        </p:nvPicPr>
        <p:blipFill>
          <a:blip r:embed="rId7">
            <a:extLst>
              <a:ext uri="{BEBA8EAE-BF5A-486C-A8C5-ECC9F3942E4B}">
                <a14:imgProps xmlns:a14="http://schemas.microsoft.com/office/drawing/2010/main">
                  <a14:imgLayer r:embed="rId8">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457200" y="3927475"/>
            <a:ext cx="3902075" cy="1177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62899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15"/>
                                        </p:tgtEl>
                                      </p:cBhvr>
                                    </p:animEffect>
                                    <p:set>
                                      <p:cBhvr>
                                        <p:cTn id="12" dur="1" fill="hold">
                                          <p:stCondLst>
                                            <p:cond delay="499"/>
                                          </p:stCondLst>
                                        </p:cTn>
                                        <p:tgtEl>
                                          <p:spTgt spid="15"/>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16"/>
                                        </p:tgtEl>
                                      </p:cBhvr>
                                    </p:animEffect>
                                    <p:set>
                                      <p:cBhvr>
                                        <p:cTn id="17" dur="1" fill="hold">
                                          <p:stCondLst>
                                            <p:cond delay="499"/>
                                          </p:stCondLst>
                                        </p:cTn>
                                        <p:tgtEl>
                                          <p:spTgt spid="16"/>
                                        </p:tgtEl>
                                        <p:attrNameLst>
                                          <p:attrName>style.visibility</p:attrName>
                                        </p:attrNameLst>
                                      </p:cBhvr>
                                      <p:to>
                                        <p:strVal val="hidden"/>
                                      </p:to>
                                    </p:set>
                                  </p:childTnLst>
                                </p:cTn>
                              </p:par>
                            </p:childTnLst>
                          </p:cTn>
                        </p:par>
                        <p:par>
                          <p:cTn id="18" fill="hold">
                            <p:stCondLst>
                              <p:cond delay="500"/>
                            </p:stCondLst>
                            <p:childTnLst>
                              <p:par>
                                <p:cTn id="19" presetID="22" presetClass="exit" presetSubtype="8" fill="hold" grpId="0" nodeType="afterEffect">
                                  <p:stCondLst>
                                    <p:cond delay="0"/>
                                  </p:stCondLst>
                                  <p:childTnLst>
                                    <p:animEffect transition="out" filter="wipe(left)">
                                      <p:cBhvr>
                                        <p:cTn id="20" dur="500"/>
                                        <p:tgtEl>
                                          <p:spTgt spid="17"/>
                                        </p:tgtEl>
                                      </p:cBhvr>
                                    </p:animEffect>
                                    <p:set>
                                      <p:cBhvr>
                                        <p:cTn id="21" dur="1" fill="hold">
                                          <p:stCondLst>
                                            <p:cond delay="4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97584FF-E949-0E73-E884-73D2A9CB934F}"/>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31</a:t>
            </a:fld>
            <a:endParaRPr lang="en-US" dirty="0"/>
          </a:p>
        </p:txBody>
      </p:sp>
      <p:sp>
        <p:nvSpPr>
          <p:cNvPr id="18" name="Title "/>
          <p:cNvSpPr>
            <a:spLocks noGrp="1"/>
          </p:cNvSpPr>
          <p:nvPr>
            <p:ph type="title"/>
          </p:nvPr>
        </p:nvSpPr>
        <p:spPr>
          <a:xfrm>
            <a:off x="309562" y="762000"/>
            <a:ext cx="86058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sp>
        <p:nvSpPr>
          <p:cNvPr id="20" name="Rectangle 3"/>
          <p:cNvSpPr>
            <a:spLocks noChangeArrowheads="1"/>
          </p:cNvSpPr>
          <p:nvPr/>
        </p:nvSpPr>
        <p:spPr bwMode="auto">
          <a:xfrm>
            <a:off x="533400" y="1459151"/>
            <a:ext cx="5943600" cy="508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buSzPct val="80000"/>
            </a:pPr>
            <a:r>
              <a:rPr lang="en-US" altLang="en-US" sz="2700" b="1" dirty="0">
                <a:solidFill>
                  <a:srgbClr val="006600"/>
                </a:solidFill>
                <a:latin typeface="Liberation Sans" panose="020B0604020202020204" pitchFamily="34" charset="0"/>
              </a:rPr>
              <a:t>5. PROFIT MARGIN</a:t>
            </a:r>
          </a:p>
        </p:txBody>
      </p:sp>
      <p:sp>
        <p:nvSpPr>
          <p:cNvPr id="21" name="Rectangle 9"/>
          <p:cNvSpPr>
            <a:spLocks noChangeArrowheads="1"/>
          </p:cNvSpPr>
          <p:nvPr/>
        </p:nvSpPr>
        <p:spPr bwMode="auto">
          <a:xfrm>
            <a:off x="609600" y="5462826"/>
            <a:ext cx="7620000" cy="8240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nSpc>
                <a:spcPct val="125000"/>
              </a:lnSpc>
            </a:pPr>
            <a:r>
              <a:rPr lang="en-US" altLang="en-US" sz="2000" dirty="0">
                <a:latin typeface="Liberation Sans" panose="020B0604020202020204" pitchFamily="34" charset="0"/>
              </a:rPr>
              <a:t>Measures the percentage of each euro of sales that results in net income.</a:t>
            </a:r>
          </a:p>
        </p:txBody>
      </p:sp>
      <p:sp>
        <p:nvSpPr>
          <p:cNvPr id="22" name="AutoShape 19"/>
          <p:cNvSpPr>
            <a:spLocks noChangeArrowheads="1"/>
          </p:cNvSpPr>
          <p:nvPr/>
        </p:nvSpPr>
        <p:spPr bwMode="auto">
          <a:xfrm>
            <a:off x="5257800" y="609600"/>
            <a:ext cx="3581400" cy="762000"/>
          </a:xfrm>
          <a:prstGeom prst="bevel">
            <a:avLst>
              <a:gd name="adj" fmla="val 12500"/>
            </a:avLst>
          </a:prstGeom>
          <a:solidFill>
            <a:srgbClr val="7B00E4"/>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Profitability Ratios</a:t>
            </a:r>
          </a:p>
        </p:txBody>
      </p:sp>
      <p:pic>
        <p:nvPicPr>
          <p:cNvPr id="24" name="Picture 2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0060" y="2184481"/>
            <a:ext cx="8183880" cy="3008470"/>
          </a:xfrm>
          <a:prstGeom prst="rect">
            <a:avLst/>
          </a:prstGeom>
        </p:spPr>
      </p:pic>
    </p:spTree>
    <p:extLst>
      <p:ext uri="{BB962C8B-B14F-4D97-AF65-F5344CB8AC3E}">
        <p14:creationId xmlns:p14="http://schemas.microsoft.com/office/powerpoint/2010/main" val="3892456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4451C50-6D68-4C1A-EE03-0B295D25C9F7}"/>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32</a:t>
            </a:fld>
            <a:endParaRPr lang="en-US" dirty="0"/>
          </a:p>
        </p:txBody>
      </p:sp>
      <p:pic>
        <p:nvPicPr>
          <p:cNvPr id="7" name="Picture 28"/>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457200" y="1443816"/>
            <a:ext cx="3902075" cy="3585384"/>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16"/>
          <p:cNvSpPr>
            <a:spLocks noChangeArrowheads="1"/>
          </p:cNvSpPr>
          <p:nvPr/>
        </p:nvSpPr>
        <p:spPr bwMode="auto">
          <a:xfrm>
            <a:off x="447675" y="762000"/>
            <a:ext cx="3914775" cy="674687"/>
          </a:xfrm>
          <a:prstGeom prst="rect">
            <a:avLst/>
          </a:prstGeom>
          <a:solidFill>
            <a:srgbClr val="0000FF">
              <a:lumMod val="75000"/>
            </a:srgbClr>
          </a:solidFill>
          <a:ln>
            <a:solidFill>
              <a:srgbClr val="000000"/>
            </a:solidFill>
          </a:ln>
          <a:effectLst/>
        </p:spPr>
        <p:txBody>
          <a:bodyPr lIns="90488" tIns="44450" rIns="90488" bIns="4445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lvl="0" algn="ctr">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Condensed </a:t>
            </a:r>
            <a:r>
              <a:rPr lang="en-US" sz="1200" b="1" kern="0" dirty="0">
                <a:solidFill>
                  <a:srgbClr val="FFFFFF"/>
                </a:solidFill>
                <a:latin typeface="Liberation Sans" panose="020B0604020202020204" pitchFamily="34" charset="0"/>
              </a:rPr>
              <a:t>Statements of Financial Position</a:t>
            </a:r>
            <a:endPar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pic>
        <p:nvPicPr>
          <p:cNvPr id="11" name="Picture 3"/>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2113136" y="5095915"/>
            <a:ext cx="4966940" cy="1211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 Box 21"/>
          <p:cNvSpPr txBox="1">
            <a:spLocks noChangeArrowheads="1"/>
          </p:cNvSpPr>
          <p:nvPr/>
        </p:nvSpPr>
        <p:spPr bwMode="auto">
          <a:xfrm>
            <a:off x="6781800" y="1639599"/>
            <a:ext cx="15240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200" b="1" dirty="0">
                <a:latin typeface="Liberation Sans" panose="020B0604020202020204" pitchFamily="34" charset="0"/>
              </a:rPr>
              <a:t>Illustration 14-12</a:t>
            </a:r>
          </a:p>
        </p:txBody>
      </p:sp>
      <p:pic>
        <p:nvPicPr>
          <p:cNvPr id="14" name="Picture 27"/>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4654550" y="1126348"/>
            <a:ext cx="4044950" cy="3459129"/>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Rectangle 16"/>
          <p:cNvSpPr>
            <a:spLocks noChangeArrowheads="1"/>
          </p:cNvSpPr>
          <p:nvPr/>
        </p:nvSpPr>
        <p:spPr bwMode="auto">
          <a:xfrm>
            <a:off x="4645025" y="475961"/>
            <a:ext cx="4054475" cy="674688"/>
          </a:xfrm>
          <a:prstGeom prst="rect">
            <a:avLst/>
          </a:prstGeom>
          <a:solidFill>
            <a:srgbClr val="0000FF">
              <a:lumMod val="75000"/>
            </a:srgbClr>
          </a:solidFill>
          <a:ln>
            <a:solidFill>
              <a:srgbClr val="000000"/>
            </a:solidFill>
          </a:ln>
          <a:effectLst/>
        </p:spPr>
        <p:txBody>
          <a:bodyPr lIns="90488" tIns="44450" rIns="90488" bIns="4445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Condensed Income Statements</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For the Years Ended December 31</a:t>
            </a:r>
          </a:p>
        </p:txBody>
      </p:sp>
      <p:pic>
        <p:nvPicPr>
          <p:cNvPr id="16" name="Picture 4"/>
          <p:cNvPicPr>
            <a:picLocks noChangeAspect="1" noChangeArrowheads="1"/>
          </p:cNvPicPr>
          <p:nvPr/>
        </p:nvPicPr>
        <p:blipFill>
          <a:blip r:embed="rId7">
            <a:extLst>
              <a:ext uri="{BEBA8EAE-BF5A-486C-A8C5-ECC9F3942E4B}">
                <a14:imgProps xmlns:a14="http://schemas.microsoft.com/office/drawing/2010/main">
                  <a14:imgLayer r:embed="rId8">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457200" y="3997325"/>
            <a:ext cx="8229600" cy="110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Rectangle 16"/>
          <p:cNvSpPr/>
          <p:nvPr/>
        </p:nvSpPr>
        <p:spPr bwMode="auto">
          <a:xfrm>
            <a:off x="2914650" y="5029200"/>
            <a:ext cx="1809750" cy="369306"/>
          </a:xfrm>
          <a:prstGeom prst="rect">
            <a:avLst/>
          </a:prstGeom>
          <a:solidFill>
            <a:srgbClr val="FFFFFF"/>
          </a:solidFill>
          <a:ln>
            <a:noFill/>
          </a:ln>
          <a:effectLst/>
        </p:spPr>
        <p:txBody>
          <a:bodyPr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18" name="Rectangle 17"/>
          <p:cNvSpPr/>
          <p:nvPr/>
        </p:nvSpPr>
        <p:spPr bwMode="auto">
          <a:xfrm>
            <a:off x="2362200" y="5516549"/>
            <a:ext cx="2968337" cy="335733"/>
          </a:xfrm>
          <a:prstGeom prst="rect">
            <a:avLst/>
          </a:prstGeom>
          <a:solidFill>
            <a:srgbClr val="FFFFFF"/>
          </a:solidFill>
          <a:ln>
            <a:noFill/>
          </a:ln>
          <a:effectLst/>
        </p:spPr>
        <p:txBody>
          <a:bodyPr wrap="square"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19" name="Rectangle 18"/>
          <p:cNvSpPr/>
          <p:nvPr/>
        </p:nvSpPr>
        <p:spPr bwMode="auto">
          <a:xfrm>
            <a:off x="2362200" y="6009315"/>
            <a:ext cx="2968337" cy="305212"/>
          </a:xfrm>
          <a:prstGeom prst="rect">
            <a:avLst/>
          </a:prstGeom>
          <a:solidFill>
            <a:srgbClr val="FFFFFF"/>
          </a:solidFill>
          <a:ln>
            <a:noFill/>
          </a:ln>
          <a:effectLst/>
        </p:spPr>
        <p:txBody>
          <a:bodyPr wrap="square"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20" name="Rectangle 19"/>
          <p:cNvSpPr/>
          <p:nvPr/>
        </p:nvSpPr>
        <p:spPr bwMode="auto">
          <a:xfrm>
            <a:off x="5905500" y="5269499"/>
            <a:ext cx="1714500" cy="406237"/>
          </a:xfrm>
          <a:prstGeom prst="rect">
            <a:avLst/>
          </a:prstGeom>
          <a:solidFill>
            <a:srgbClr val="FFFFFF"/>
          </a:solidFill>
          <a:ln>
            <a:noFill/>
          </a:ln>
          <a:effectLst/>
        </p:spPr>
        <p:txBody>
          <a:bodyPr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Tree>
    <p:extLst>
      <p:ext uri="{BB962C8B-B14F-4D97-AF65-F5344CB8AC3E}">
        <p14:creationId xmlns:p14="http://schemas.microsoft.com/office/powerpoint/2010/main" val="827681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17"/>
                                        </p:tgtEl>
                                      </p:cBhvr>
                                    </p:animEffect>
                                    <p:set>
                                      <p:cBhvr>
                                        <p:cTn id="12" dur="1" fill="hold">
                                          <p:stCondLst>
                                            <p:cond delay="499"/>
                                          </p:stCondLst>
                                        </p:cTn>
                                        <p:tgtEl>
                                          <p:spTgt spid="17"/>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18"/>
                                        </p:tgtEl>
                                      </p:cBhvr>
                                    </p:animEffect>
                                    <p:set>
                                      <p:cBhvr>
                                        <p:cTn id="17" dur="1" fill="hold">
                                          <p:stCondLst>
                                            <p:cond delay="499"/>
                                          </p:stCondLst>
                                        </p:cTn>
                                        <p:tgtEl>
                                          <p:spTgt spid="18"/>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grpId="0" nodeType="clickEffect">
                                  <p:stCondLst>
                                    <p:cond delay="0"/>
                                  </p:stCondLst>
                                  <p:childTnLst>
                                    <p:animEffect transition="out" filter="wipe(left)">
                                      <p:cBhvr>
                                        <p:cTn id="21" dur="500"/>
                                        <p:tgtEl>
                                          <p:spTgt spid="19"/>
                                        </p:tgtEl>
                                      </p:cBhvr>
                                    </p:animEffect>
                                    <p:set>
                                      <p:cBhvr>
                                        <p:cTn id="22" dur="1" fill="hold">
                                          <p:stCondLst>
                                            <p:cond delay="499"/>
                                          </p:stCondLst>
                                        </p:cTn>
                                        <p:tgtEl>
                                          <p:spTgt spid="19"/>
                                        </p:tgtEl>
                                        <p:attrNameLst>
                                          <p:attrName>style.visibility</p:attrName>
                                        </p:attrNameLst>
                                      </p:cBhvr>
                                      <p:to>
                                        <p:strVal val="hidden"/>
                                      </p:to>
                                    </p:set>
                                  </p:childTnLst>
                                </p:cTn>
                              </p:par>
                            </p:childTnLst>
                          </p:cTn>
                        </p:par>
                        <p:par>
                          <p:cTn id="23" fill="hold">
                            <p:stCondLst>
                              <p:cond delay="500"/>
                            </p:stCondLst>
                            <p:childTnLst>
                              <p:par>
                                <p:cTn id="24" presetID="22" presetClass="exit" presetSubtype="8" fill="hold" grpId="0" nodeType="afterEffect">
                                  <p:stCondLst>
                                    <p:cond delay="0"/>
                                  </p:stCondLst>
                                  <p:childTnLst>
                                    <p:animEffect transition="out" filter="wipe(left)">
                                      <p:cBhvr>
                                        <p:cTn id="25" dur="500"/>
                                        <p:tgtEl>
                                          <p:spTgt spid="20"/>
                                        </p:tgtEl>
                                      </p:cBhvr>
                                    </p:animEffect>
                                    <p:set>
                                      <p:cBhvr>
                                        <p:cTn id="26" dur="1" fill="hold">
                                          <p:stCondLst>
                                            <p:cond delay="499"/>
                                          </p:stCondLst>
                                        </p:cTn>
                                        <p:tgtEl>
                                          <p:spTgt spid="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CDF2F44-DA6F-C2FD-5FBC-5F433E11573C}"/>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33</a:t>
            </a:fld>
            <a:endParaRPr lang="en-US" dirty="0"/>
          </a:p>
        </p:txBody>
      </p:sp>
      <p:sp>
        <p:nvSpPr>
          <p:cNvPr id="18" name="Title "/>
          <p:cNvSpPr>
            <a:spLocks noGrp="1"/>
          </p:cNvSpPr>
          <p:nvPr>
            <p:ph type="title"/>
          </p:nvPr>
        </p:nvSpPr>
        <p:spPr>
          <a:xfrm>
            <a:off x="309562" y="762000"/>
            <a:ext cx="86058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sp>
        <p:nvSpPr>
          <p:cNvPr id="20" name="Rectangle 3"/>
          <p:cNvSpPr>
            <a:spLocks noChangeArrowheads="1"/>
          </p:cNvSpPr>
          <p:nvPr/>
        </p:nvSpPr>
        <p:spPr bwMode="auto">
          <a:xfrm>
            <a:off x="533400" y="1397000"/>
            <a:ext cx="5943600" cy="508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buSzPct val="80000"/>
            </a:pPr>
            <a:r>
              <a:rPr lang="en-US" altLang="en-US" sz="2700" b="1" dirty="0">
                <a:solidFill>
                  <a:srgbClr val="006600"/>
                </a:solidFill>
                <a:latin typeface="Liberation Sans" panose="020B0604020202020204" pitchFamily="34" charset="0"/>
              </a:rPr>
              <a:t>6. ASSET TURNOVER</a:t>
            </a:r>
          </a:p>
        </p:txBody>
      </p:sp>
      <p:sp>
        <p:nvSpPr>
          <p:cNvPr id="21" name="Rectangle 9"/>
          <p:cNvSpPr>
            <a:spLocks noChangeArrowheads="1"/>
          </p:cNvSpPr>
          <p:nvPr/>
        </p:nvSpPr>
        <p:spPr bwMode="auto">
          <a:xfrm>
            <a:off x="609600" y="5562600"/>
            <a:ext cx="8077200"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25000"/>
              </a:lnSpc>
            </a:pPr>
            <a:r>
              <a:rPr lang="en-US" altLang="en-US" sz="2000" dirty="0">
                <a:latin typeface="Liberation Sans" panose="020B0604020202020204" pitchFamily="34" charset="0"/>
              </a:rPr>
              <a:t>Measures how efficiently a company uses its assets to generate sales.</a:t>
            </a:r>
          </a:p>
        </p:txBody>
      </p:sp>
      <p:sp>
        <p:nvSpPr>
          <p:cNvPr id="22" name="AutoShape 16"/>
          <p:cNvSpPr>
            <a:spLocks noChangeArrowheads="1"/>
          </p:cNvSpPr>
          <p:nvPr/>
        </p:nvSpPr>
        <p:spPr bwMode="auto">
          <a:xfrm>
            <a:off x="5257800" y="533400"/>
            <a:ext cx="3581400" cy="762000"/>
          </a:xfrm>
          <a:prstGeom prst="bevel">
            <a:avLst>
              <a:gd name="adj" fmla="val 12500"/>
            </a:avLst>
          </a:prstGeom>
          <a:solidFill>
            <a:srgbClr val="7B00E4"/>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Profitability Ratios</a:t>
            </a:r>
          </a:p>
        </p:txBody>
      </p:sp>
      <p:pic>
        <p:nvPicPr>
          <p:cNvPr id="24" name="Picture 2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2920" y="2058745"/>
            <a:ext cx="8183880" cy="3313525"/>
          </a:xfrm>
          <a:prstGeom prst="rect">
            <a:avLst/>
          </a:prstGeom>
        </p:spPr>
      </p:pic>
    </p:spTree>
    <p:extLst>
      <p:ext uri="{BB962C8B-B14F-4D97-AF65-F5344CB8AC3E}">
        <p14:creationId xmlns:p14="http://schemas.microsoft.com/office/powerpoint/2010/main" val="37462293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37C1427-2A1F-D5F9-1CF0-A7CDA43ABB9C}"/>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34</a:t>
            </a:fld>
            <a:endParaRPr lang="en-US" dirty="0"/>
          </a:p>
        </p:txBody>
      </p:sp>
      <p:pic>
        <p:nvPicPr>
          <p:cNvPr id="7" name="Picture 28"/>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454024" y="1596216"/>
            <a:ext cx="3902075" cy="3585384"/>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16"/>
          <p:cNvSpPr>
            <a:spLocks noChangeArrowheads="1"/>
          </p:cNvSpPr>
          <p:nvPr/>
        </p:nvSpPr>
        <p:spPr bwMode="auto">
          <a:xfrm>
            <a:off x="447675" y="925513"/>
            <a:ext cx="3914775" cy="674687"/>
          </a:xfrm>
          <a:prstGeom prst="rect">
            <a:avLst/>
          </a:prstGeom>
          <a:solidFill>
            <a:srgbClr val="0000FF">
              <a:lumMod val="75000"/>
            </a:srgbClr>
          </a:solidFill>
          <a:ln>
            <a:solidFill>
              <a:srgbClr val="000000"/>
            </a:solidFill>
          </a:ln>
          <a:effectLst/>
        </p:spPr>
        <p:txBody>
          <a:bodyPr lIns="90488" tIns="44450" rIns="90488" bIns="4445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lvl="0" algn="ctr">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Condensed </a:t>
            </a:r>
            <a:r>
              <a:rPr lang="en-US" sz="1200" b="1" kern="0" dirty="0">
                <a:solidFill>
                  <a:srgbClr val="FFFFFF"/>
                </a:solidFill>
                <a:latin typeface="Liberation Sans" panose="020B0604020202020204" pitchFamily="34" charset="0"/>
              </a:rPr>
              <a:t>Statements of Financial Position</a:t>
            </a:r>
            <a:endPar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pic>
        <p:nvPicPr>
          <p:cNvPr id="11" name="Picture 3"/>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2519167" y="4953000"/>
            <a:ext cx="4518416" cy="12308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 Box 21"/>
          <p:cNvSpPr txBox="1">
            <a:spLocks noChangeArrowheads="1"/>
          </p:cNvSpPr>
          <p:nvPr/>
        </p:nvSpPr>
        <p:spPr bwMode="auto">
          <a:xfrm>
            <a:off x="6781800" y="1639599"/>
            <a:ext cx="15240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200" b="1" dirty="0">
                <a:latin typeface="Liberation Sans" panose="020B0604020202020204" pitchFamily="34" charset="0"/>
              </a:rPr>
              <a:t>Illustration 14-12</a:t>
            </a:r>
          </a:p>
        </p:txBody>
      </p:sp>
      <p:pic>
        <p:nvPicPr>
          <p:cNvPr id="14" name="Picture 27"/>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4648372" y="1125710"/>
            <a:ext cx="4044950" cy="3459129"/>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Rectangle 16"/>
          <p:cNvSpPr>
            <a:spLocks noChangeArrowheads="1"/>
          </p:cNvSpPr>
          <p:nvPr/>
        </p:nvSpPr>
        <p:spPr bwMode="auto">
          <a:xfrm>
            <a:off x="4645025" y="475961"/>
            <a:ext cx="4054475" cy="674688"/>
          </a:xfrm>
          <a:prstGeom prst="rect">
            <a:avLst/>
          </a:prstGeom>
          <a:solidFill>
            <a:srgbClr val="0000FF">
              <a:lumMod val="75000"/>
            </a:srgbClr>
          </a:solidFill>
          <a:ln>
            <a:solidFill>
              <a:srgbClr val="000000"/>
            </a:solidFill>
          </a:ln>
          <a:effectLst/>
        </p:spPr>
        <p:txBody>
          <a:bodyPr lIns="90488" tIns="44450" rIns="90488" bIns="4445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Condensed Income Statements</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For the Years Ended December 31</a:t>
            </a:r>
          </a:p>
        </p:txBody>
      </p:sp>
      <p:sp>
        <p:nvSpPr>
          <p:cNvPr id="16" name="Rectangle 15"/>
          <p:cNvSpPr/>
          <p:nvPr/>
        </p:nvSpPr>
        <p:spPr bwMode="auto">
          <a:xfrm>
            <a:off x="3219450" y="4876800"/>
            <a:ext cx="1885950" cy="406237"/>
          </a:xfrm>
          <a:prstGeom prst="rect">
            <a:avLst/>
          </a:prstGeom>
          <a:solidFill>
            <a:srgbClr val="FFFFFF"/>
          </a:solidFill>
          <a:ln>
            <a:noFill/>
          </a:ln>
          <a:effectLst/>
        </p:spPr>
        <p:txBody>
          <a:bodyPr wrap="square"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17" name="Rectangle 16"/>
          <p:cNvSpPr/>
          <p:nvPr/>
        </p:nvSpPr>
        <p:spPr bwMode="auto">
          <a:xfrm>
            <a:off x="2651783" y="5394847"/>
            <a:ext cx="3063217" cy="369306"/>
          </a:xfrm>
          <a:prstGeom prst="rect">
            <a:avLst/>
          </a:prstGeom>
          <a:solidFill>
            <a:srgbClr val="FFFFFF"/>
          </a:solidFill>
          <a:ln>
            <a:noFill/>
          </a:ln>
          <a:effectLst/>
        </p:spPr>
        <p:txBody>
          <a:bodyPr wrap="square"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18" name="Rectangle 17"/>
          <p:cNvSpPr/>
          <p:nvPr/>
        </p:nvSpPr>
        <p:spPr bwMode="auto">
          <a:xfrm>
            <a:off x="3161171" y="5867400"/>
            <a:ext cx="1602459" cy="335733"/>
          </a:xfrm>
          <a:prstGeom prst="rect">
            <a:avLst/>
          </a:prstGeom>
          <a:solidFill>
            <a:srgbClr val="FFFFFF"/>
          </a:solidFill>
          <a:ln>
            <a:noFill/>
          </a:ln>
          <a:effectLst/>
        </p:spPr>
        <p:txBody>
          <a:bodyPr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19" name="Rectangle 18"/>
          <p:cNvSpPr/>
          <p:nvPr/>
        </p:nvSpPr>
        <p:spPr bwMode="auto">
          <a:xfrm>
            <a:off x="6199383" y="5139278"/>
            <a:ext cx="1676400" cy="363189"/>
          </a:xfrm>
          <a:prstGeom prst="rect">
            <a:avLst/>
          </a:prstGeom>
          <a:solidFill>
            <a:srgbClr val="FFFFFF"/>
          </a:solidFill>
          <a:ln>
            <a:noFill/>
          </a:ln>
          <a:effectLst/>
        </p:spPr>
        <p:txBody>
          <a:bodyPr wrap="square"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pic>
        <p:nvPicPr>
          <p:cNvPr id="20" name="Picture 4"/>
          <p:cNvPicPr>
            <a:picLocks noChangeAspect="1" noChangeArrowheads="1"/>
          </p:cNvPicPr>
          <p:nvPr/>
        </p:nvPicPr>
        <p:blipFill>
          <a:blip r:embed="rId7">
            <a:extLst>
              <a:ext uri="{BEBA8EAE-BF5A-486C-A8C5-ECC9F3942E4B}">
                <a14:imgProps xmlns:a14="http://schemas.microsoft.com/office/drawing/2010/main">
                  <a14:imgLayer r:embed="rId8">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457200" y="3986213"/>
            <a:ext cx="3905250" cy="814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08154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16"/>
                                        </p:tgtEl>
                                      </p:cBhvr>
                                    </p:animEffect>
                                    <p:set>
                                      <p:cBhvr>
                                        <p:cTn id="12" dur="1" fill="hold">
                                          <p:stCondLst>
                                            <p:cond delay="499"/>
                                          </p:stCondLst>
                                        </p:cTn>
                                        <p:tgtEl>
                                          <p:spTgt spid="16"/>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17"/>
                                        </p:tgtEl>
                                      </p:cBhvr>
                                    </p:animEffect>
                                    <p:set>
                                      <p:cBhvr>
                                        <p:cTn id="17" dur="1" fill="hold">
                                          <p:stCondLst>
                                            <p:cond delay="499"/>
                                          </p:stCondLst>
                                        </p:cTn>
                                        <p:tgtEl>
                                          <p:spTgt spid="17"/>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grpId="0" nodeType="clickEffect">
                                  <p:stCondLst>
                                    <p:cond delay="0"/>
                                  </p:stCondLst>
                                  <p:childTnLst>
                                    <p:animEffect transition="out" filter="wipe(left)">
                                      <p:cBhvr>
                                        <p:cTn id="21" dur="500"/>
                                        <p:tgtEl>
                                          <p:spTgt spid="18"/>
                                        </p:tgtEl>
                                      </p:cBhvr>
                                    </p:animEffect>
                                    <p:set>
                                      <p:cBhvr>
                                        <p:cTn id="22" dur="1" fill="hold">
                                          <p:stCondLst>
                                            <p:cond delay="499"/>
                                          </p:stCondLst>
                                        </p:cTn>
                                        <p:tgtEl>
                                          <p:spTgt spid="18"/>
                                        </p:tgtEl>
                                        <p:attrNameLst>
                                          <p:attrName>style.visibility</p:attrName>
                                        </p:attrNameLst>
                                      </p:cBhvr>
                                      <p:to>
                                        <p:strVal val="hidden"/>
                                      </p:to>
                                    </p:set>
                                  </p:childTnLst>
                                </p:cTn>
                              </p:par>
                            </p:childTnLst>
                          </p:cTn>
                        </p:par>
                        <p:par>
                          <p:cTn id="23" fill="hold">
                            <p:stCondLst>
                              <p:cond delay="500"/>
                            </p:stCondLst>
                            <p:childTnLst>
                              <p:par>
                                <p:cTn id="24" presetID="22" presetClass="exit" presetSubtype="8" fill="hold" grpId="0" nodeType="afterEffect">
                                  <p:stCondLst>
                                    <p:cond delay="0"/>
                                  </p:stCondLst>
                                  <p:childTnLst>
                                    <p:animEffect transition="out" filter="wipe(left)">
                                      <p:cBhvr>
                                        <p:cTn id="25" dur="500"/>
                                        <p:tgtEl>
                                          <p:spTgt spid="19"/>
                                        </p:tgtEl>
                                      </p:cBhvr>
                                    </p:animEffect>
                                    <p:set>
                                      <p:cBhvr>
                                        <p:cTn id="26" dur="1" fill="hold">
                                          <p:stCondLst>
                                            <p:cond delay="49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2C57C18-CB98-9E2A-B983-C8395F9194E2}"/>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35</a:t>
            </a:fld>
            <a:endParaRPr lang="en-US" dirty="0"/>
          </a:p>
        </p:txBody>
      </p:sp>
      <p:sp>
        <p:nvSpPr>
          <p:cNvPr id="8" name="Title 2"/>
          <p:cNvSpPr>
            <a:spLocks noGrp="1"/>
          </p:cNvSpPr>
          <p:nvPr>
            <p:ph type="title"/>
          </p:nvPr>
        </p:nvSpPr>
        <p:spPr/>
        <p:txBody>
          <a:bodyPr>
            <a:spAutoFit/>
          </a:bodyPr>
          <a:lstStyle/>
          <a:p>
            <a:r>
              <a:rPr lang="en-US" b="1" dirty="0">
                <a:ea typeface="Source Sans Pro" charset="0"/>
              </a:rPr>
              <a:t>Ratio Analysis</a:t>
            </a:r>
          </a:p>
        </p:txBody>
      </p:sp>
      <p:sp>
        <p:nvSpPr>
          <p:cNvPr id="15" name="Rectangle 3"/>
          <p:cNvSpPr>
            <a:spLocks noChangeArrowheads="1"/>
          </p:cNvSpPr>
          <p:nvPr/>
        </p:nvSpPr>
        <p:spPr bwMode="auto">
          <a:xfrm>
            <a:off x="533400" y="1504146"/>
            <a:ext cx="5943600" cy="508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buSzPct val="80000"/>
            </a:pPr>
            <a:r>
              <a:rPr lang="en-US" altLang="en-US" sz="2700" b="1" dirty="0">
                <a:solidFill>
                  <a:srgbClr val="006600"/>
                </a:solidFill>
                <a:latin typeface="Liberation Sans" panose="020B0604020202020204" pitchFamily="34" charset="0"/>
              </a:rPr>
              <a:t>7. RETURN ON ASSETS</a:t>
            </a:r>
          </a:p>
        </p:txBody>
      </p:sp>
      <p:sp>
        <p:nvSpPr>
          <p:cNvPr id="16" name="Rectangle 8"/>
          <p:cNvSpPr>
            <a:spLocks noChangeArrowheads="1"/>
          </p:cNvSpPr>
          <p:nvPr/>
        </p:nvSpPr>
        <p:spPr bwMode="auto">
          <a:xfrm>
            <a:off x="609600" y="5771346"/>
            <a:ext cx="8077200" cy="4770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25000"/>
              </a:lnSpc>
            </a:pPr>
            <a:r>
              <a:rPr lang="en-US" altLang="en-US" sz="2000" dirty="0">
                <a:latin typeface="Liberation Sans" panose="020B0604020202020204" pitchFamily="34" charset="0"/>
              </a:rPr>
              <a:t>An overall measure of profitability.</a:t>
            </a:r>
          </a:p>
        </p:txBody>
      </p:sp>
      <p:sp>
        <p:nvSpPr>
          <p:cNvPr id="17" name="AutoShape 14"/>
          <p:cNvSpPr>
            <a:spLocks noChangeArrowheads="1"/>
          </p:cNvSpPr>
          <p:nvPr/>
        </p:nvSpPr>
        <p:spPr bwMode="auto">
          <a:xfrm>
            <a:off x="5257800" y="609600"/>
            <a:ext cx="3581400" cy="762000"/>
          </a:xfrm>
          <a:prstGeom prst="bevel">
            <a:avLst>
              <a:gd name="adj" fmla="val 12500"/>
            </a:avLst>
          </a:prstGeom>
          <a:solidFill>
            <a:srgbClr val="7B00E4"/>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Profitability Ratios</a:t>
            </a:r>
          </a:p>
        </p:txBody>
      </p:sp>
      <p:pic>
        <p:nvPicPr>
          <p:cNvPr id="19" name="Picture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4825" y="2266146"/>
            <a:ext cx="8183880" cy="3313525"/>
          </a:xfrm>
          <a:prstGeom prst="rect">
            <a:avLst/>
          </a:prstGeom>
        </p:spPr>
      </p:pic>
    </p:spTree>
    <p:extLst>
      <p:ext uri="{BB962C8B-B14F-4D97-AF65-F5344CB8AC3E}">
        <p14:creationId xmlns:p14="http://schemas.microsoft.com/office/powerpoint/2010/main" val="8289741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
          <p:cNvSpPr>
            <a:spLocks noGrp="1"/>
          </p:cNvSpPr>
          <p:nvPr>
            <p:ph type="sldNum" sz="quarter" idx="10"/>
          </p:nvPr>
        </p:nvSpPr>
        <p:spPr/>
        <p:txBody>
          <a:bodyPr/>
          <a:lstStyle/>
          <a:p>
            <a:fld id="{67B19427-F580-D146-B60E-4CADEE75497F}" type="slidenum">
              <a:rPr lang="en-US" smtClean="0"/>
              <a:pPr/>
              <a:t>36</a:t>
            </a:fld>
            <a:endParaRPr lang="en-US" dirty="0"/>
          </a:p>
        </p:txBody>
      </p:sp>
      <p:pic>
        <p:nvPicPr>
          <p:cNvPr id="9" name="Picture 28"/>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454024" y="1146771"/>
            <a:ext cx="3902075" cy="3585384"/>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16"/>
          <p:cNvSpPr>
            <a:spLocks noChangeArrowheads="1"/>
          </p:cNvSpPr>
          <p:nvPr/>
        </p:nvSpPr>
        <p:spPr bwMode="auto">
          <a:xfrm>
            <a:off x="447675" y="475961"/>
            <a:ext cx="3914775" cy="674687"/>
          </a:xfrm>
          <a:prstGeom prst="rect">
            <a:avLst/>
          </a:prstGeom>
          <a:solidFill>
            <a:srgbClr val="0000FF">
              <a:lumMod val="75000"/>
            </a:srgbClr>
          </a:solidFill>
          <a:ln>
            <a:solidFill>
              <a:srgbClr val="000000"/>
            </a:solidFill>
          </a:ln>
          <a:effectLst/>
        </p:spPr>
        <p:txBody>
          <a:bodyPr lIns="90488" tIns="44450" rIns="90488" bIns="4445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lvl="0" algn="ctr">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Condensed </a:t>
            </a:r>
            <a:r>
              <a:rPr lang="en-US" sz="1200" b="1" kern="0" dirty="0">
                <a:solidFill>
                  <a:srgbClr val="FFFFFF"/>
                </a:solidFill>
                <a:latin typeface="Liberation Sans" panose="020B0604020202020204" pitchFamily="34" charset="0"/>
              </a:rPr>
              <a:t>Statements of Financial Position</a:t>
            </a:r>
            <a:endPar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12" name="Text Box 21"/>
          <p:cNvSpPr txBox="1">
            <a:spLocks noChangeArrowheads="1"/>
          </p:cNvSpPr>
          <p:nvPr/>
        </p:nvSpPr>
        <p:spPr bwMode="auto">
          <a:xfrm>
            <a:off x="6781800" y="1639599"/>
            <a:ext cx="15240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200" b="1" dirty="0">
                <a:latin typeface="Liberation Sans" panose="020B0604020202020204" pitchFamily="34" charset="0"/>
              </a:rPr>
              <a:t>Illustration 14-12</a:t>
            </a:r>
          </a:p>
        </p:txBody>
      </p:sp>
      <p:pic>
        <p:nvPicPr>
          <p:cNvPr id="14" name="Picture 27"/>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4657725" y="1152236"/>
            <a:ext cx="4044950" cy="3459129"/>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Rectangle 16"/>
          <p:cNvSpPr>
            <a:spLocks noChangeArrowheads="1"/>
          </p:cNvSpPr>
          <p:nvPr/>
        </p:nvSpPr>
        <p:spPr bwMode="auto">
          <a:xfrm>
            <a:off x="4645025" y="475961"/>
            <a:ext cx="4054475" cy="674688"/>
          </a:xfrm>
          <a:prstGeom prst="rect">
            <a:avLst/>
          </a:prstGeom>
          <a:solidFill>
            <a:srgbClr val="0000FF">
              <a:lumMod val="75000"/>
            </a:srgbClr>
          </a:solidFill>
          <a:ln>
            <a:solidFill>
              <a:srgbClr val="000000"/>
            </a:solidFill>
          </a:ln>
          <a:effectLst/>
        </p:spPr>
        <p:txBody>
          <a:bodyPr lIns="90488" tIns="44450" rIns="90488" bIns="4445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Condensed Income Statements</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For the Years Ended December 31</a:t>
            </a:r>
          </a:p>
        </p:txBody>
      </p:sp>
      <p:pic>
        <p:nvPicPr>
          <p:cNvPr id="1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03763" y="3412836"/>
            <a:ext cx="42862" cy="55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5" descr="C:\Users\ram.koushal\Desktop\Untitled-2.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39142" y="4865106"/>
            <a:ext cx="5428458" cy="1360708"/>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ram.koushal\Desktop\Untitled-1.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7964" y="2209800"/>
            <a:ext cx="8250745" cy="1009072"/>
          </a:xfrm>
          <a:prstGeom prst="rect">
            <a:avLst/>
          </a:prstGeom>
          <a:noFill/>
          <a:extLst>
            <a:ext uri="{909E8E84-426E-40DD-AFC4-6F175D3DCCD1}">
              <a14:hiddenFill xmlns:a14="http://schemas.microsoft.com/office/drawing/2010/main">
                <a:solidFill>
                  <a:srgbClr val="FFFFFF"/>
                </a:solidFill>
              </a14:hiddenFill>
            </a:ext>
          </a:extLst>
        </p:spPr>
      </p:pic>
      <p:sp>
        <p:nvSpPr>
          <p:cNvPr id="27" name="Rectangle 26"/>
          <p:cNvSpPr/>
          <p:nvPr/>
        </p:nvSpPr>
        <p:spPr bwMode="auto">
          <a:xfrm>
            <a:off x="2990850" y="4800600"/>
            <a:ext cx="1809750" cy="369306"/>
          </a:xfrm>
          <a:prstGeom prst="rect">
            <a:avLst/>
          </a:prstGeom>
          <a:solidFill>
            <a:srgbClr val="FFFFFF"/>
          </a:solidFill>
          <a:ln>
            <a:noFill/>
          </a:ln>
          <a:effectLst/>
        </p:spPr>
        <p:txBody>
          <a:bodyPr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28" name="Rectangle 27"/>
          <p:cNvSpPr/>
          <p:nvPr/>
        </p:nvSpPr>
        <p:spPr bwMode="auto">
          <a:xfrm>
            <a:off x="2109850" y="5402805"/>
            <a:ext cx="3733800" cy="406237"/>
          </a:xfrm>
          <a:prstGeom prst="rect">
            <a:avLst/>
          </a:prstGeom>
          <a:solidFill>
            <a:srgbClr val="FFFFFF"/>
          </a:solidFill>
          <a:ln>
            <a:noFill/>
          </a:ln>
          <a:effectLst/>
        </p:spPr>
        <p:txBody>
          <a:bodyPr wrap="square"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29" name="Rectangle 28"/>
          <p:cNvSpPr/>
          <p:nvPr/>
        </p:nvSpPr>
        <p:spPr bwMode="auto">
          <a:xfrm>
            <a:off x="2244894" y="5867400"/>
            <a:ext cx="3435012" cy="406237"/>
          </a:xfrm>
          <a:prstGeom prst="rect">
            <a:avLst/>
          </a:prstGeom>
          <a:solidFill>
            <a:srgbClr val="FFFFFF"/>
          </a:solidFill>
          <a:ln>
            <a:noFill/>
          </a:ln>
          <a:effectLst/>
        </p:spPr>
        <p:txBody>
          <a:bodyPr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30" name="Rectangle 29"/>
          <p:cNvSpPr/>
          <p:nvPr/>
        </p:nvSpPr>
        <p:spPr bwMode="auto">
          <a:xfrm>
            <a:off x="6362700" y="5093706"/>
            <a:ext cx="1714500" cy="305212"/>
          </a:xfrm>
          <a:prstGeom prst="rect">
            <a:avLst/>
          </a:prstGeom>
          <a:solidFill>
            <a:srgbClr val="FFFFFF"/>
          </a:solidFill>
          <a:ln>
            <a:noFill/>
          </a:ln>
          <a:effectLst/>
        </p:spPr>
        <p:txBody>
          <a:bodyPr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Tree>
    <p:extLst>
      <p:ext uri="{BB962C8B-B14F-4D97-AF65-F5344CB8AC3E}">
        <p14:creationId xmlns:p14="http://schemas.microsoft.com/office/powerpoint/2010/main" val="2122162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099"/>
                                        </p:tgtEl>
                                        <p:attrNameLst>
                                          <p:attrName>style.visibility</p:attrName>
                                        </p:attrNameLst>
                                      </p:cBhvr>
                                      <p:to>
                                        <p:strVal val="visible"/>
                                      </p:to>
                                    </p:set>
                                    <p:animEffect transition="in" filter="wipe(left)">
                                      <p:cBhvr>
                                        <p:cTn id="7" dur="500"/>
                                        <p:tgtEl>
                                          <p:spTgt spid="409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27"/>
                                        </p:tgtEl>
                                      </p:cBhvr>
                                    </p:animEffect>
                                    <p:set>
                                      <p:cBhvr>
                                        <p:cTn id="12" dur="1" fill="hold">
                                          <p:stCondLst>
                                            <p:cond delay="499"/>
                                          </p:stCondLst>
                                        </p:cTn>
                                        <p:tgtEl>
                                          <p:spTgt spid="27"/>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28"/>
                                        </p:tgtEl>
                                      </p:cBhvr>
                                    </p:animEffect>
                                    <p:set>
                                      <p:cBhvr>
                                        <p:cTn id="17" dur="1" fill="hold">
                                          <p:stCondLst>
                                            <p:cond delay="499"/>
                                          </p:stCondLst>
                                        </p:cTn>
                                        <p:tgtEl>
                                          <p:spTgt spid="28"/>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grpId="0" nodeType="clickEffect">
                                  <p:stCondLst>
                                    <p:cond delay="0"/>
                                  </p:stCondLst>
                                  <p:childTnLst>
                                    <p:animEffect transition="out" filter="wipe(left)">
                                      <p:cBhvr>
                                        <p:cTn id="21" dur="500"/>
                                        <p:tgtEl>
                                          <p:spTgt spid="29"/>
                                        </p:tgtEl>
                                      </p:cBhvr>
                                    </p:animEffect>
                                    <p:set>
                                      <p:cBhvr>
                                        <p:cTn id="22" dur="1" fill="hold">
                                          <p:stCondLst>
                                            <p:cond delay="499"/>
                                          </p:stCondLst>
                                        </p:cTn>
                                        <p:tgtEl>
                                          <p:spTgt spid="29"/>
                                        </p:tgtEl>
                                        <p:attrNameLst>
                                          <p:attrName>style.visibility</p:attrName>
                                        </p:attrNameLst>
                                      </p:cBhvr>
                                      <p:to>
                                        <p:strVal val="hidden"/>
                                      </p:to>
                                    </p:set>
                                  </p:childTnLst>
                                </p:cTn>
                              </p:par>
                            </p:childTnLst>
                          </p:cTn>
                        </p:par>
                        <p:par>
                          <p:cTn id="23" fill="hold">
                            <p:stCondLst>
                              <p:cond delay="500"/>
                            </p:stCondLst>
                            <p:childTnLst>
                              <p:par>
                                <p:cTn id="24" presetID="22" presetClass="exit" presetSubtype="8" fill="hold" grpId="0" nodeType="afterEffect">
                                  <p:stCondLst>
                                    <p:cond delay="0"/>
                                  </p:stCondLst>
                                  <p:childTnLst>
                                    <p:animEffect transition="out" filter="wipe(left)">
                                      <p:cBhvr>
                                        <p:cTn id="25" dur="500"/>
                                        <p:tgtEl>
                                          <p:spTgt spid="30"/>
                                        </p:tgtEl>
                                      </p:cBhvr>
                                    </p:animEffect>
                                    <p:set>
                                      <p:cBhvr>
                                        <p:cTn id="26" dur="1" fill="hold">
                                          <p:stCondLst>
                                            <p:cond delay="49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E674962-9DBE-8E2B-8481-07BE91EE665A}"/>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37</a:t>
            </a:fld>
            <a:endParaRPr lang="en-US" dirty="0"/>
          </a:p>
        </p:txBody>
      </p:sp>
      <p:sp>
        <p:nvSpPr>
          <p:cNvPr id="13" name="Title "/>
          <p:cNvSpPr>
            <a:spLocks noGrp="1"/>
          </p:cNvSpPr>
          <p:nvPr>
            <p:ph type="title"/>
          </p:nvPr>
        </p:nvSpPr>
        <p:spPr>
          <a:xfrm>
            <a:off x="309562" y="762000"/>
            <a:ext cx="86058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sp>
        <p:nvSpPr>
          <p:cNvPr id="7" name="Rectangle 3"/>
          <p:cNvSpPr>
            <a:spLocks noChangeArrowheads="1"/>
          </p:cNvSpPr>
          <p:nvPr/>
        </p:nvSpPr>
        <p:spPr bwMode="auto">
          <a:xfrm>
            <a:off x="457200" y="1367135"/>
            <a:ext cx="8077200" cy="4616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buSzPct val="80000"/>
            </a:pPr>
            <a:r>
              <a:rPr lang="en-US" altLang="en-US" b="1" dirty="0">
                <a:solidFill>
                  <a:srgbClr val="006600"/>
                </a:solidFill>
                <a:latin typeface="Liberation Sans" panose="020B0604020202020204" pitchFamily="34" charset="0"/>
              </a:rPr>
              <a:t>8. RETURN ON ORDINARY SHAREHOLDERS’ EQUITY</a:t>
            </a:r>
          </a:p>
        </p:txBody>
      </p:sp>
      <p:sp>
        <p:nvSpPr>
          <p:cNvPr id="9" name="Rectangle 7"/>
          <p:cNvSpPr>
            <a:spLocks noChangeArrowheads="1"/>
          </p:cNvSpPr>
          <p:nvPr/>
        </p:nvSpPr>
        <p:spPr bwMode="auto">
          <a:xfrm>
            <a:off x="609600" y="5486400"/>
            <a:ext cx="8077200"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25000"/>
              </a:lnSpc>
            </a:pPr>
            <a:r>
              <a:rPr lang="en-US" altLang="en-US" sz="2000" dirty="0">
                <a:latin typeface="Liberation Sans" panose="020B0604020202020204" pitchFamily="34" charset="0"/>
              </a:rPr>
              <a:t>Shows how many euros of net income the company earned for each euro invested by the owners.</a:t>
            </a:r>
          </a:p>
        </p:txBody>
      </p:sp>
      <p:sp>
        <p:nvSpPr>
          <p:cNvPr id="11" name="AutoShape 13"/>
          <p:cNvSpPr>
            <a:spLocks noChangeArrowheads="1"/>
          </p:cNvSpPr>
          <p:nvPr/>
        </p:nvSpPr>
        <p:spPr bwMode="auto">
          <a:xfrm>
            <a:off x="5257800" y="533400"/>
            <a:ext cx="3581400" cy="762000"/>
          </a:xfrm>
          <a:prstGeom prst="bevel">
            <a:avLst>
              <a:gd name="adj" fmla="val 12500"/>
            </a:avLst>
          </a:prstGeom>
          <a:solidFill>
            <a:srgbClr val="7B00E4"/>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Profitability Ratios</a:t>
            </a:r>
          </a:p>
        </p:txBody>
      </p:sp>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3400" y="2183582"/>
            <a:ext cx="8165592" cy="3306120"/>
          </a:xfrm>
          <a:prstGeom prst="rect">
            <a:avLst/>
          </a:prstGeom>
        </p:spPr>
      </p:pic>
    </p:spTree>
    <p:extLst>
      <p:ext uri="{BB962C8B-B14F-4D97-AF65-F5344CB8AC3E}">
        <p14:creationId xmlns:p14="http://schemas.microsoft.com/office/powerpoint/2010/main" val="428461127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89C5245-7971-48B8-1AC3-2BE70F0DDECC}"/>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38</a:t>
            </a:fld>
            <a:endParaRPr lang="en-US" dirty="0"/>
          </a:p>
        </p:txBody>
      </p:sp>
      <p:sp>
        <p:nvSpPr>
          <p:cNvPr id="13" name="Title "/>
          <p:cNvSpPr>
            <a:spLocks noGrp="1"/>
          </p:cNvSpPr>
          <p:nvPr>
            <p:ph type="title"/>
          </p:nvPr>
        </p:nvSpPr>
        <p:spPr>
          <a:xfrm>
            <a:off x="309562" y="762000"/>
            <a:ext cx="86058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sp>
        <p:nvSpPr>
          <p:cNvPr id="16" name="Rectangle 3"/>
          <p:cNvSpPr>
            <a:spLocks noChangeArrowheads="1"/>
          </p:cNvSpPr>
          <p:nvPr/>
        </p:nvSpPr>
        <p:spPr bwMode="auto">
          <a:xfrm>
            <a:off x="533400" y="1905000"/>
            <a:ext cx="8005572" cy="11233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spcBef>
                <a:spcPts val="1800"/>
              </a:spcBef>
              <a:buSzPct val="80000"/>
            </a:pPr>
            <a:r>
              <a:rPr lang="en-US" altLang="en-US" sz="2700" b="1" dirty="0">
                <a:solidFill>
                  <a:srgbClr val="006600"/>
                </a:solidFill>
                <a:latin typeface="Liberation Sans" panose="020B0604020202020204" pitchFamily="34" charset="0"/>
              </a:rPr>
              <a:t>8</a:t>
            </a:r>
            <a:r>
              <a:rPr lang="en-US" altLang="en-US" b="1" dirty="0">
                <a:solidFill>
                  <a:srgbClr val="006600"/>
                </a:solidFill>
                <a:latin typeface="Liberation Sans" panose="020B0604020202020204" pitchFamily="34" charset="0"/>
              </a:rPr>
              <a:t>. RETURN ON ORDINARY SHAREHOLDERS’ EQUITY</a:t>
            </a:r>
          </a:p>
          <a:p>
            <a:pPr>
              <a:spcBef>
                <a:spcPts val="1800"/>
              </a:spcBef>
              <a:buSzPct val="80000"/>
            </a:pPr>
            <a:r>
              <a:rPr lang="en-US" altLang="en-US" sz="2500" b="1" dirty="0">
                <a:latin typeface="Liberation Sans" panose="020B0604020202020204" pitchFamily="34" charset="0"/>
              </a:rPr>
              <a:t>With Preference Shares</a:t>
            </a:r>
          </a:p>
        </p:txBody>
      </p:sp>
      <p:sp>
        <p:nvSpPr>
          <p:cNvPr id="17" name="Rectangle 7"/>
          <p:cNvSpPr>
            <a:spLocks noChangeArrowheads="1"/>
          </p:cNvSpPr>
          <p:nvPr/>
        </p:nvSpPr>
        <p:spPr bwMode="auto">
          <a:xfrm>
            <a:off x="533400" y="3429000"/>
            <a:ext cx="8077200" cy="4962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682625" lvl="1" indent="-450850" algn="l">
              <a:lnSpc>
                <a:spcPct val="125000"/>
              </a:lnSpc>
              <a:spcBef>
                <a:spcPts val="1200"/>
              </a:spcBef>
              <a:buClr>
                <a:schemeClr val="accent6">
                  <a:lumMod val="50000"/>
                </a:schemeClr>
              </a:buClr>
              <a:buSzPct val="85000"/>
              <a:buFont typeface="Wingdings" panose="05000000000000000000" pitchFamily="2" charset="2"/>
              <a:buChar char="u"/>
              <a:defRPr/>
            </a:pPr>
            <a:r>
              <a:rPr lang="en-US" sz="2100" dirty="0">
                <a:latin typeface="Liberation Sans" panose="020B0604020202020204" pitchFamily="34" charset="0"/>
              </a:rPr>
              <a:t>Deduct preferred dividend from net income. </a:t>
            </a:r>
          </a:p>
        </p:txBody>
      </p:sp>
      <p:sp>
        <p:nvSpPr>
          <p:cNvPr id="18" name="AutoShape 13"/>
          <p:cNvSpPr>
            <a:spLocks noChangeArrowheads="1"/>
          </p:cNvSpPr>
          <p:nvPr/>
        </p:nvSpPr>
        <p:spPr bwMode="auto">
          <a:xfrm>
            <a:off x="5181600" y="762000"/>
            <a:ext cx="3581400" cy="762000"/>
          </a:xfrm>
          <a:prstGeom prst="bevel">
            <a:avLst>
              <a:gd name="adj" fmla="val 12500"/>
            </a:avLst>
          </a:prstGeom>
          <a:solidFill>
            <a:srgbClr val="7B00E4"/>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Profitability Ratios</a:t>
            </a:r>
          </a:p>
        </p:txBody>
      </p:sp>
      <p:pic>
        <p:nvPicPr>
          <p:cNvPr id="20" name="Picture 1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7700" y="4306290"/>
            <a:ext cx="7891272" cy="768084"/>
          </a:xfrm>
          <a:prstGeom prst="rect">
            <a:avLst/>
          </a:prstGeom>
        </p:spPr>
      </p:pic>
      <p:sp>
        <p:nvSpPr>
          <p:cNvPr id="5" name="TextBox 4">
            <a:extLst>
              <a:ext uri="{FF2B5EF4-FFF2-40B4-BE49-F238E27FC236}">
                <a16:creationId xmlns:a16="http://schemas.microsoft.com/office/drawing/2014/main" id="{51BBBDDC-5DD9-5F4C-3162-F5C4EB0C63C6}"/>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42937318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94E95A5-615B-7B54-ECA8-0DCA12A21DA5}"/>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39</a:t>
            </a:fld>
            <a:endParaRPr lang="en-US" dirty="0"/>
          </a:p>
        </p:txBody>
      </p:sp>
      <p:pic>
        <p:nvPicPr>
          <p:cNvPr id="22" name="Picture 28"/>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457200" y="1295400"/>
            <a:ext cx="3902075" cy="3585384"/>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 name="Rectangle 16"/>
          <p:cNvSpPr>
            <a:spLocks noChangeArrowheads="1"/>
          </p:cNvSpPr>
          <p:nvPr/>
        </p:nvSpPr>
        <p:spPr bwMode="auto">
          <a:xfrm>
            <a:off x="447675" y="609600"/>
            <a:ext cx="3914775" cy="674687"/>
          </a:xfrm>
          <a:prstGeom prst="rect">
            <a:avLst/>
          </a:prstGeom>
          <a:solidFill>
            <a:srgbClr val="0000FF">
              <a:lumMod val="75000"/>
            </a:srgbClr>
          </a:solidFill>
          <a:ln>
            <a:solidFill>
              <a:srgbClr val="000000"/>
            </a:solidFill>
          </a:ln>
          <a:effectLst/>
        </p:spPr>
        <p:txBody>
          <a:bodyPr lIns="90488" tIns="44450" rIns="90488" bIns="4445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lvl="0" algn="ctr">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Condensed </a:t>
            </a:r>
            <a:r>
              <a:rPr lang="en-US" sz="1200" b="1" kern="0" dirty="0">
                <a:solidFill>
                  <a:srgbClr val="FFFFFF"/>
                </a:solidFill>
                <a:latin typeface="Liberation Sans" panose="020B0604020202020204" pitchFamily="34" charset="0"/>
              </a:rPr>
              <a:t>Statements of Financial Position</a:t>
            </a:r>
            <a:endPar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24" name="Text Box 21"/>
          <p:cNvSpPr txBox="1">
            <a:spLocks noChangeArrowheads="1"/>
          </p:cNvSpPr>
          <p:nvPr/>
        </p:nvSpPr>
        <p:spPr bwMode="auto">
          <a:xfrm>
            <a:off x="6781800" y="1639599"/>
            <a:ext cx="15240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200" b="1" dirty="0">
                <a:latin typeface="Liberation Sans" panose="020B0604020202020204" pitchFamily="34" charset="0"/>
              </a:rPr>
              <a:t>Illustration 14-12</a:t>
            </a:r>
          </a:p>
        </p:txBody>
      </p:sp>
      <p:pic>
        <p:nvPicPr>
          <p:cNvPr id="25" name="Picture 27"/>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654550" y="1119048"/>
            <a:ext cx="4044950" cy="3459129"/>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6" name="Rectangle 16"/>
          <p:cNvSpPr>
            <a:spLocks noChangeArrowheads="1"/>
          </p:cNvSpPr>
          <p:nvPr/>
        </p:nvSpPr>
        <p:spPr bwMode="auto">
          <a:xfrm>
            <a:off x="4645025" y="475961"/>
            <a:ext cx="4054475" cy="674688"/>
          </a:xfrm>
          <a:prstGeom prst="rect">
            <a:avLst/>
          </a:prstGeom>
          <a:solidFill>
            <a:srgbClr val="0000FF">
              <a:lumMod val="75000"/>
            </a:srgbClr>
          </a:solidFill>
          <a:ln>
            <a:solidFill>
              <a:srgbClr val="000000"/>
            </a:solidFill>
          </a:ln>
          <a:effectLst/>
        </p:spPr>
        <p:txBody>
          <a:bodyPr lIns="90488" tIns="44450" rIns="90488" bIns="4445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Condensed Income Statements</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For the Years Ended December 31</a:t>
            </a:r>
          </a:p>
        </p:txBody>
      </p:sp>
      <p:pic>
        <p:nvPicPr>
          <p:cNvPr id="28" name="Picture 3" descr="C:\Users\ram.koushal\Desktop\Untitled-4.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33599" y="4852554"/>
            <a:ext cx="4906921" cy="1401977"/>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C:\Users\ram.koushal\Desktop\Untitled-39.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3147" y="1544435"/>
            <a:ext cx="8214591" cy="990600"/>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sp>
        <p:nvSpPr>
          <p:cNvPr id="16" name="Rectangle 15"/>
          <p:cNvSpPr/>
          <p:nvPr/>
        </p:nvSpPr>
        <p:spPr bwMode="auto">
          <a:xfrm>
            <a:off x="2914650" y="4806464"/>
            <a:ext cx="1885950" cy="406237"/>
          </a:xfrm>
          <a:prstGeom prst="rect">
            <a:avLst/>
          </a:prstGeom>
          <a:solidFill>
            <a:srgbClr val="FFFFFF"/>
          </a:solidFill>
          <a:ln>
            <a:noFill/>
          </a:ln>
          <a:effectLst/>
        </p:spPr>
        <p:txBody>
          <a:bodyPr wrap="square"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17" name="Rectangle 16"/>
          <p:cNvSpPr/>
          <p:nvPr/>
        </p:nvSpPr>
        <p:spPr bwMode="auto">
          <a:xfrm>
            <a:off x="2286000" y="5334000"/>
            <a:ext cx="3124200" cy="406237"/>
          </a:xfrm>
          <a:prstGeom prst="rect">
            <a:avLst/>
          </a:prstGeom>
          <a:solidFill>
            <a:srgbClr val="FFFFFF"/>
          </a:solidFill>
          <a:ln>
            <a:noFill/>
          </a:ln>
          <a:effectLst/>
        </p:spPr>
        <p:txBody>
          <a:bodyPr wrap="square"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18" name="Rectangle 17"/>
          <p:cNvSpPr/>
          <p:nvPr/>
        </p:nvSpPr>
        <p:spPr bwMode="auto">
          <a:xfrm>
            <a:off x="2789321" y="5867400"/>
            <a:ext cx="2346159" cy="369306"/>
          </a:xfrm>
          <a:prstGeom prst="rect">
            <a:avLst/>
          </a:prstGeom>
          <a:solidFill>
            <a:srgbClr val="FFFFFF"/>
          </a:solidFill>
          <a:ln>
            <a:noFill/>
          </a:ln>
          <a:effectLst/>
        </p:spPr>
        <p:txBody>
          <a:bodyPr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19" name="Rectangle 18"/>
          <p:cNvSpPr/>
          <p:nvPr/>
        </p:nvSpPr>
        <p:spPr bwMode="auto">
          <a:xfrm>
            <a:off x="6096000" y="5044043"/>
            <a:ext cx="1676400" cy="363189"/>
          </a:xfrm>
          <a:prstGeom prst="rect">
            <a:avLst/>
          </a:prstGeom>
          <a:solidFill>
            <a:srgbClr val="FFFFFF"/>
          </a:solidFill>
          <a:ln>
            <a:noFill/>
          </a:ln>
          <a:effectLst/>
        </p:spPr>
        <p:txBody>
          <a:bodyPr wrap="square"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Tree>
    <p:extLst>
      <p:ext uri="{BB962C8B-B14F-4D97-AF65-F5344CB8AC3E}">
        <p14:creationId xmlns:p14="http://schemas.microsoft.com/office/powerpoint/2010/main" val="1690859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wipe(left)">
                                      <p:cBhvr>
                                        <p:cTn id="7" dur="500"/>
                                        <p:tgtEl>
                                          <p:spTgt spid="512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16"/>
                                        </p:tgtEl>
                                      </p:cBhvr>
                                    </p:animEffect>
                                    <p:set>
                                      <p:cBhvr>
                                        <p:cTn id="12" dur="1" fill="hold">
                                          <p:stCondLst>
                                            <p:cond delay="499"/>
                                          </p:stCondLst>
                                        </p:cTn>
                                        <p:tgtEl>
                                          <p:spTgt spid="16"/>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17"/>
                                        </p:tgtEl>
                                      </p:cBhvr>
                                    </p:animEffect>
                                    <p:set>
                                      <p:cBhvr>
                                        <p:cTn id="17" dur="1" fill="hold">
                                          <p:stCondLst>
                                            <p:cond delay="499"/>
                                          </p:stCondLst>
                                        </p:cTn>
                                        <p:tgtEl>
                                          <p:spTgt spid="17"/>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grpId="0" nodeType="clickEffect">
                                  <p:stCondLst>
                                    <p:cond delay="0"/>
                                  </p:stCondLst>
                                  <p:childTnLst>
                                    <p:animEffect transition="out" filter="wipe(left)">
                                      <p:cBhvr>
                                        <p:cTn id="21" dur="500"/>
                                        <p:tgtEl>
                                          <p:spTgt spid="18"/>
                                        </p:tgtEl>
                                      </p:cBhvr>
                                    </p:animEffect>
                                    <p:set>
                                      <p:cBhvr>
                                        <p:cTn id="22" dur="1" fill="hold">
                                          <p:stCondLst>
                                            <p:cond delay="499"/>
                                          </p:stCondLst>
                                        </p:cTn>
                                        <p:tgtEl>
                                          <p:spTgt spid="18"/>
                                        </p:tgtEl>
                                        <p:attrNameLst>
                                          <p:attrName>style.visibility</p:attrName>
                                        </p:attrNameLst>
                                      </p:cBhvr>
                                      <p:to>
                                        <p:strVal val="hidden"/>
                                      </p:to>
                                    </p:set>
                                  </p:childTnLst>
                                </p:cTn>
                              </p:par>
                            </p:childTnLst>
                          </p:cTn>
                        </p:par>
                        <p:par>
                          <p:cTn id="23" fill="hold">
                            <p:stCondLst>
                              <p:cond delay="500"/>
                            </p:stCondLst>
                            <p:childTnLst>
                              <p:par>
                                <p:cTn id="24" presetID="22" presetClass="exit" presetSubtype="8" fill="hold" grpId="0" nodeType="afterEffect">
                                  <p:stCondLst>
                                    <p:cond delay="0"/>
                                  </p:stCondLst>
                                  <p:childTnLst>
                                    <p:animEffect transition="out" filter="wipe(left)">
                                      <p:cBhvr>
                                        <p:cTn id="25" dur="500"/>
                                        <p:tgtEl>
                                          <p:spTgt spid="19"/>
                                        </p:tgtEl>
                                      </p:cBhvr>
                                    </p:animEffect>
                                    <p:set>
                                      <p:cBhvr>
                                        <p:cTn id="26" dur="1" fill="hold">
                                          <p:stCondLst>
                                            <p:cond delay="49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8D544C8-67BA-42A6-CB3A-A0E5C9C6066E}"/>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40</a:t>
            </a:fld>
            <a:endParaRPr lang="en-US" dirty="0"/>
          </a:p>
        </p:txBody>
      </p:sp>
      <p:sp>
        <p:nvSpPr>
          <p:cNvPr id="11" name="Title "/>
          <p:cNvSpPr>
            <a:spLocks noGrp="1"/>
          </p:cNvSpPr>
          <p:nvPr>
            <p:ph type="title"/>
          </p:nvPr>
        </p:nvSpPr>
        <p:spPr>
          <a:xfrm>
            <a:off x="309562" y="762000"/>
            <a:ext cx="86058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sp>
        <p:nvSpPr>
          <p:cNvPr id="12" name="Rectangle 3"/>
          <p:cNvSpPr>
            <a:spLocks noChangeArrowheads="1"/>
          </p:cNvSpPr>
          <p:nvPr/>
        </p:nvSpPr>
        <p:spPr bwMode="auto">
          <a:xfrm>
            <a:off x="533400" y="1656546"/>
            <a:ext cx="7391400" cy="508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buSzPct val="80000"/>
            </a:pPr>
            <a:r>
              <a:rPr lang="en-US" altLang="en-US" sz="2700" b="1" dirty="0">
                <a:solidFill>
                  <a:srgbClr val="006600"/>
                </a:solidFill>
                <a:latin typeface="Liberation Sans" panose="020B0604020202020204" pitchFamily="34" charset="0"/>
              </a:rPr>
              <a:t>9. EARNINGS PER SHARE (EPS)</a:t>
            </a:r>
          </a:p>
        </p:txBody>
      </p:sp>
      <p:sp>
        <p:nvSpPr>
          <p:cNvPr id="13" name="Rectangle 7"/>
          <p:cNvSpPr>
            <a:spLocks noChangeArrowheads="1"/>
          </p:cNvSpPr>
          <p:nvPr/>
        </p:nvSpPr>
        <p:spPr bwMode="auto">
          <a:xfrm>
            <a:off x="609600" y="5390346"/>
            <a:ext cx="8077200" cy="439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nSpc>
                <a:spcPct val="125000"/>
              </a:lnSpc>
            </a:pPr>
            <a:r>
              <a:rPr lang="en-US" altLang="en-US" sz="2000" dirty="0">
                <a:latin typeface="Liberation Sans" panose="020B0604020202020204" pitchFamily="34" charset="0"/>
              </a:rPr>
              <a:t>A measure of the net income earned on each ordinary share.</a:t>
            </a:r>
          </a:p>
        </p:txBody>
      </p:sp>
      <p:sp>
        <p:nvSpPr>
          <p:cNvPr id="14" name="AutoShape 12"/>
          <p:cNvSpPr>
            <a:spLocks noChangeArrowheads="1"/>
          </p:cNvSpPr>
          <p:nvPr/>
        </p:nvSpPr>
        <p:spPr bwMode="auto">
          <a:xfrm>
            <a:off x="5257800" y="589746"/>
            <a:ext cx="3581400" cy="762000"/>
          </a:xfrm>
          <a:prstGeom prst="bevel">
            <a:avLst>
              <a:gd name="adj" fmla="val 12500"/>
            </a:avLst>
          </a:prstGeom>
          <a:solidFill>
            <a:srgbClr val="7B00E4"/>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Profitability Ratios</a:t>
            </a:r>
          </a:p>
        </p:txBody>
      </p:sp>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0060" y="2467758"/>
            <a:ext cx="8183880" cy="2756011"/>
          </a:xfrm>
          <a:prstGeom prst="rect">
            <a:avLst/>
          </a:prstGeom>
        </p:spPr>
      </p:pic>
    </p:spTree>
    <p:extLst>
      <p:ext uri="{BB962C8B-B14F-4D97-AF65-F5344CB8AC3E}">
        <p14:creationId xmlns:p14="http://schemas.microsoft.com/office/powerpoint/2010/main" val="305870292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0BEF5A2-79C1-A0FD-571A-F373DDB78BDE}"/>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41</a:t>
            </a:fld>
            <a:endParaRPr lang="en-US" dirty="0"/>
          </a:p>
        </p:txBody>
      </p:sp>
      <p:pic>
        <p:nvPicPr>
          <p:cNvPr id="7" name="Picture 28"/>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457200" y="1141938"/>
            <a:ext cx="3902075" cy="3585384"/>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8"/>
          <p:cNvSpPr>
            <a:spLocks noChangeArrowheads="1"/>
          </p:cNvSpPr>
          <p:nvPr/>
        </p:nvSpPr>
        <p:spPr bwMode="auto">
          <a:xfrm>
            <a:off x="447675" y="475961"/>
            <a:ext cx="3914775" cy="674687"/>
          </a:xfrm>
          <a:prstGeom prst="rect">
            <a:avLst/>
          </a:prstGeom>
          <a:solidFill>
            <a:srgbClr val="0000FF">
              <a:lumMod val="75000"/>
            </a:srgbClr>
          </a:solidFill>
          <a:ln>
            <a:solidFill>
              <a:srgbClr val="000000"/>
            </a:solidFill>
          </a:ln>
          <a:effectLst/>
        </p:spPr>
        <p:txBody>
          <a:bodyPr lIns="90488" tIns="44450" rIns="90488" bIns="4445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lvl="0" algn="ctr">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Condensed </a:t>
            </a:r>
            <a:r>
              <a:rPr lang="en-US" sz="1200" b="1" kern="0" dirty="0">
                <a:solidFill>
                  <a:srgbClr val="FFFFFF"/>
                </a:solidFill>
                <a:latin typeface="Liberation Sans" panose="020B0604020202020204" pitchFamily="34" charset="0"/>
              </a:rPr>
              <a:t>Statements of Financial Position</a:t>
            </a:r>
            <a:endPar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pic>
        <p:nvPicPr>
          <p:cNvPr id="11" name="Picture 3"/>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2209800" y="4953000"/>
            <a:ext cx="4457701" cy="13050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 Box 21"/>
          <p:cNvSpPr txBox="1">
            <a:spLocks noChangeArrowheads="1"/>
          </p:cNvSpPr>
          <p:nvPr/>
        </p:nvSpPr>
        <p:spPr bwMode="auto">
          <a:xfrm>
            <a:off x="6781800" y="1639599"/>
            <a:ext cx="15240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200" b="1" dirty="0">
                <a:latin typeface="Liberation Sans" panose="020B0604020202020204" pitchFamily="34" charset="0"/>
              </a:rPr>
              <a:t>Illustration 14-12</a:t>
            </a:r>
          </a:p>
        </p:txBody>
      </p:sp>
      <p:pic>
        <p:nvPicPr>
          <p:cNvPr id="14" name="Picture 27"/>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4648200" y="1150648"/>
            <a:ext cx="4044950" cy="3459129"/>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Rectangle 16"/>
          <p:cNvSpPr>
            <a:spLocks noChangeArrowheads="1"/>
          </p:cNvSpPr>
          <p:nvPr/>
        </p:nvSpPr>
        <p:spPr bwMode="auto">
          <a:xfrm>
            <a:off x="4645025" y="475961"/>
            <a:ext cx="4054475" cy="674688"/>
          </a:xfrm>
          <a:prstGeom prst="rect">
            <a:avLst/>
          </a:prstGeom>
          <a:solidFill>
            <a:srgbClr val="0000FF">
              <a:lumMod val="75000"/>
            </a:srgbClr>
          </a:solidFill>
          <a:ln>
            <a:solidFill>
              <a:srgbClr val="000000"/>
            </a:solidFill>
          </a:ln>
          <a:effectLst/>
        </p:spPr>
        <p:txBody>
          <a:bodyPr lIns="90488" tIns="44450" rIns="90488" bIns="4445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Condensed Income Statements</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For the Years Ended December 31</a:t>
            </a:r>
          </a:p>
        </p:txBody>
      </p:sp>
      <p:pic>
        <p:nvPicPr>
          <p:cNvPr id="6146" name="Picture 2" descr="C:\Users\ram.koushal\Desktop\Untitled-----.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7982" y="3505200"/>
            <a:ext cx="8226425" cy="1186410"/>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bwMode="auto">
          <a:xfrm>
            <a:off x="1984506" y="4993136"/>
            <a:ext cx="1885950" cy="446861"/>
          </a:xfrm>
          <a:prstGeom prst="rect">
            <a:avLst/>
          </a:prstGeom>
          <a:solidFill>
            <a:srgbClr val="FFFFFF"/>
          </a:solidFill>
          <a:ln>
            <a:noFill/>
          </a:ln>
          <a:effectLst/>
        </p:spPr>
        <p:txBody>
          <a:bodyPr wrap="square"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19" name="Rectangle 18"/>
          <p:cNvSpPr/>
          <p:nvPr/>
        </p:nvSpPr>
        <p:spPr bwMode="auto">
          <a:xfrm>
            <a:off x="2150904" y="5725339"/>
            <a:ext cx="1762705" cy="446861"/>
          </a:xfrm>
          <a:prstGeom prst="rect">
            <a:avLst/>
          </a:prstGeom>
          <a:solidFill>
            <a:srgbClr val="FFFFFF"/>
          </a:solidFill>
          <a:ln>
            <a:noFill/>
          </a:ln>
          <a:effectLst/>
        </p:spPr>
        <p:txBody>
          <a:bodyPr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20" name="Rectangle 19"/>
          <p:cNvSpPr/>
          <p:nvPr/>
        </p:nvSpPr>
        <p:spPr bwMode="auto">
          <a:xfrm>
            <a:off x="4572000" y="5275541"/>
            <a:ext cx="2028444" cy="439459"/>
          </a:xfrm>
          <a:prstGeom prst="rect">
            <a:avLst/>
          </a:prstGeom>
          <a:solidFill>
            <a:srgbClr val="FFFFFF"/>
          </a:solidFill>
          <a:ln>
            <a:noFill/>
          </a:ln>
          <a:effectLst/>
        </p:spPr>
        <p:txBody>
          <a:bodyPr wrap="square"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Tree>
    <p:extLst>
      <p:ext uri="{BB962C8B-B14F-4D97-AF65-F5344CB8AC3E}">
        <p14:creationId xmlns:p14="http://schemas.microsoft.com/office/powerpoint/2010/main" val="812933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wipe(left)">
                                      <p:cBhvr>
                                        <p:cTn id="7" dur="500"/>
                                        <p:tgtEl>
                                          <p:spTgt spid="614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18"/>
                                        </p:tgtEl>
                                      </p:cBhvr>
                                    </p:animEffect>
                                    <p:set>
                                      <p:cBhvr>
                                        <p:cTn id="12" dur="1" fill="hold">
                                          <p:stCondLst>
                                            <p:cond delay="499"/>
                                          </p:stCondLst>
                                        </p:cTn>
                                        <p:tgtEl>
                                          <p:spTgt spid="18"/>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19"/>
                                        </p:tgtEl>
                                      </p:cBhvr>
                                    </p:animEffect>
                                    <p:set>
                                      <p:cBhvr>
                                        <p:cTn id="17" dur="1" fill="hold">
                                          <p:stCondLst>
                                            <p:cond delay="499"/>
                                          </p:stCondLst>
                                        </p:cTn>
                                        <p:tgtEl>
                                          <p:spTgt spid="19"/>
                                        </p:tgtEl>
                                        <p:attrNameLst>
                                          <p:attrName>style.visibility</p:attrName>
                                        </p:attrNameLst>
                                      </p:cBhvr>
                                      <p:to>
                                        <p:strVal val="hidden"/>
                                      </p:to>
                                    </p:set>
                                  </p:childTnLst>
                                </p:cTn>
                              </p:par>
                            </p:childTnLst>
                          </p:cTn>
                        </p:par>
                        <p:par>
                          <p:cTn id="18" fill="hold">
                            <p:stCondLst>
                              <p:cond delay="500"/>
                            </p:stCondLst>
                            <p:childTnLst>
                              <p:par>
                                <p:cTn id="19" presetID="22" presetClass="exit" presetSubtype="8" fill="hold" grpId="0" nodeType="afterEffect">
                                  <p:stCondLst>
                                    <p:cond delay="0"/>
                                  </p:stCondLst>
                                  <p:childTnLst>
                                    <p:animEffect transition="out" filter="wipe(left)">
                                      <p:cBhvr>
                                        <p:cTn id="20" dur="500"/>
                                        <p:tgtEl>
                                          <p:spTgt spid="20"/>
                                        </p:tgtEl>
                                      </p:cBhvr>
                                    </p:animEffect>
                                    <p:set>
                                      <p:cBhvr>
                                        <p:cTn id="21" dur="1" fill="hold">
                                          <p:stCondLst>
                                            <p:cond delay="499"/>
                                          </p:stCondLst>
                                        </p:cTn>
                                        <p:tgtEl>
                                          <p:spTgt spid="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1B3B05A-D85F-AFDE-AC4C-70E742C70357}"/>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42</a:t>
            </a:fld>
            <a:endParaRPr lang="en-US" dirty="0"/>
          </a:p>
        </p:txBody>
      </p:sp>
      <p:sp>
        <p:nvSpPr>
          <p:cNvPr id="13" name="Title "/>
          <p:cNvSpPr>
            <a:spLocks noGrp="1"/>
          </p:cNvSpPr>
          <p:nvPr>
            <p:ph type="title"/>
          </p:nvPr>
        </p:nvSpPr>
        <p:spPr>
          <a:xfrm>
            <a:off x="309562" y="762000"/>
            <a:ext cx="3348038" cy="646331"/>
          </a:xfrm>
          <a:prstGeom prst="rect">
            <a:avLst/>
          </a:prstGeom>
        </p:spPr>
        <p:txBody>
          <a:bodyPr wrap="square">
            <a:spAutoFit/>
          </a:bodyPr>
          <a:lstStyle/>
          <a:p>
            <a:pPr marL="515938" indent="-515938"/>
            <a:r>
              <a:rPr lang="en-US" sz="40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sp>
        <p:nvSpPr>
          <p:cNvPr id="16" name="Rectangle 3"/>
          <p:cNvSpPr>
            <a:spLocks noChangeArrowheads="1"/>
          </p:cNvSpPr>
          <p:nvPr/>
        </p:nvSpPr>
        <p:spPr bwMode="auto">
          <a:xfrm>
            <a:off x="533400" y="1655762"/>
            <a:ext cx="7391400" cy="508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buSzPct val="80000"/>
            </a:pPr>
            <a:r>
              <a:rPr lang="en-US" altLang="en-US" sz="2700" b="1" dirty="0">
                <a:solidFill>
                  <a:srgbClr val="006600"/>
                </a:solidFill>
                <a:latin typeface="Liberation Sans" panose="020B0604020202020204" pitchFamily="34" charset="0"/>
              </a:rPr>
              <a:t>10. PRICE-EARNINGS RATIO</a:t>
            </a:r>
          </a:p>
        </p:txBody>
      </p:sp>
      <p:sp>
        <p:nvSpPr>
          <p:cNvPr id="18" name="Rectangle 7"/>
          <p:cNvSpPr>
            <a:spLocks noChangeArrowheads="1"/>
          </p:cNvSpPr>
          <p:nvPr/>
        </p:nvSpPr>
        <p:spPr bwMode="auto">
          <a:xfrm>
            <a:off x="609600" y="5694362"/>
            <a:ext cx="8077200" cy="477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25000"/>
              </a:lnSpc>
            </a:pPr>
            <a:r>
              <a:rPr lang="en-US" altLang="en-US" sz="2000" dirty="0">
                <a:latin typeface="Liberation Sans" panose="020B0604020202020204" pitchFamily="34" charset="0"/>
              </a:rPr>
              <a:t>Reflects investors’ assessments of a company’s future earnings.</a:t>
            </a:r>
          </a:p>
        </p:txBody>
      </p:sp>
      <p:sp>
        <p:nvSpPr>
          <p:cNvPr id="19" name="AutoShape 12"/>
          <p:cNvSpPr>
            <a:spLocks noChangeArrowheads="1"/>
          </p:cNvSpPr>
          <p:nvPr/>
        </p:nvSpPr>
        <p:spPr bwMode="auto">
          <a:xfrm>
            <a:off x="5257800" y="588962"/>
            <a:ext cx="3581400" cy="762000"/>
          </a:xfrm>
          <a:prstGeom prst="bevel">
            <a:avLst>
              <a:gd name="adj" fmla="val 12500"/>
            </a:avLst>
          </a:prstGeom>
          <a:solidFill>
            <a:srgbClr val="7B00E4"/>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Profitability Ratios</a:t>
            </a:r>
          </a:p>
        </p:txBody>
      </p:sp>
      <p:pic>
        <p:nvPicPr>
          <p:cNvPr id="21" name="Picture 2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0352" y="2503594"/>
            <a:ext cx="8156448" cy="2987902"/>
          </a:xfrm>
          <a:prstGeom prst="rect">
            <a:avLst/>
          </a:prstGeom>
        </p:spPr>
      </p:pic>
    </p:spTree>
    <p:extLst>
      <p:ext uri="{BB962C8B-B14F-4D97-AF65-F5344CB8AC3E}">
        <p14:creationId xmlns:p14="http://schemas.microsoft.com/office/powerpoint/2010/main" val="194155864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
          <p:cNvSpPr>
            <a:spLocks noGrp="1"/>
          </p:cNvSpPr>
          <p:nvPr>
            <p:ph type="sldNum" sz="quarter" idx="10"/>
          </p:nvPr>
        </p:nvSpPr>
        <p:spPr/>
        <p:txBody>
          <a:bodyPr/>
          <a:lstStyle/>
          <a:p>
            <a:fld id="{67B19427-F580-D146-B60E-4CADEE75497F}" type="slidenum">
              <a:rPr lang="en-US" smtClean="0"/>
              <a:pPr/>
              <a:t>43</a:t>
            </a:fld>
            <a:endParaRPr lang="en-US" dirty="0"/>
          </a:p>
        </p:txBody>
      </p:sp>
      <p:pic>
        <p:nvPicPr>
          <p:cNvPr id="16" name="Picture 28"/>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454024" y="1144470"/>
            <a:ext cx="3902075" cy="3585384"/>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Rectangle 17"/>
          <p:cNvSpPr>
            <a:spLocks noChangeArrowheads="1"/>
          </p:cNvSpPr>
          <p:nvPr/>
        </p:nvSpPr>
        <p:spPr bwMode="auto">
          <a:xfrm>
            <a:off x="447675" y="475961"/>
            <a:ext cx="3914775" cy="674687"/>
          </a:xfrm>
          <a:prstGeom prst="rect">
            <a:avLst/>
          </a:prstGeom>
          <a:solidFill>
            <a:srgbClr val="0000FF">
              <a:lumMod val="75000"/>
            </a:srgbClr>
          </a:solidFill>
          <a:ln>
            <a:solidFill>
              <a:srgbClr val="000000"/>
            </a:solidFill>
          </a:ln>
          <a:effectLst/>
        </p:spPr>
        <p:txBody>
          <a:bodyPr lIns="90488" tIns="44450" rIns="90488" bIns="4445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lvl="0" algn="ctr">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Condensed </a:t>
            </a:r>
            <a:r>
              <a:rPr lang="en-US" sz="1200" b="1" kern="0" dirty="0">
                <a:solidFill>
                  <a:srgbClr val="FFFFFF"/>
                </a:solidFill>
                <a:latin typeface="Liberation Sans" panose="020B0604020202020204" pitchFamily="34" charset="0"/>
              </a:rPr>
              <a:t>Statements of Financial Position</a:t>
            </a:r>
            <a:endPar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pic>
        <p:nvPicPr>
          <p:cNvPr id="19" name="Picture 3"/>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2831671" y="5208984"/>
            <a:ext cx="3023458" cy="1030504"/>
          </a:xfrm>
          <a:prstGeom prst="rect">
            <a:avLst/>
          </a:prstGeom>
          <a:solidFill>
            <a:srgbClr val="FFFFFF"/>
          </a:solidFill>
          <a:ln>
            <a:noFill/>
          </a:ln>
          <a:effectLst/>
          <a:extLst>
            <a:ext uri="{91240B29-F687-4F45-9708-019B960494DF}">
              <a14:hiddenLine xmlns:a14="http://schemas.microsoft.com/office/drawing/2010/main" w="12700" cap="sq" cmpd="sng">
                <a:solidFill>
                  <a:schemeClr val="tx1"/>
                </a:solidFill>
                <a:prstDash val="solid"/>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 name="Text Box 21"/>
          <p:cNvSpPr txBox="1">
            <a:spLocks noChangeArrowheads="1"/>
          </p:cNvSpPr>
          <p:nvPr/>
        </p:nvSpPr>
        <p:spPr bwMode="auto">
          <a:xfrm>
            <a:off x="6781800" y="1639599"/>
            <a:ext cx="15240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200" b="1" dirty="0">
                <a:latin typeface="Liberation Sans" panose="020B0604020202020204" pitchFamily="34" charset="0"/>
              </a:rPr>
              <a:t>Illustration 14-12</a:t>
            </a:r>
          </a:p>
        </p:txBody>
      </p:sp>
      <p:pic>
        <p:nvPicPr>
          <p:cNvPr id="21" name="Picture 27"/>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648200" y="1150648"/>
            <a:ext cx="4044950" cy="3459129"/>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Rectangle 16"/>
          <p:cNvSpPr>
            <a:spLocks noChangeArrowheads="1"/>
          </p:cNvSpPr>
          <p:nvPr/>
        </p:nvSpPr>
        <p:spPr bwMode="auto">
          <a:xfrm>
            <a:off x="4645025" y="475961"/>
            <a:ext cx="4054475" cy="674688"/>
          </a:xfrm>
          <a:prstGeom prst="rect">
            <a:avLst/>
          </a:prstGeom>
          <a:solidFill>
            <a:srgbClr val="0000FF">
              <a:lumMod val="75000"/>
            </a:srgbClr>
          </a:solidFill>
          <a:ln>
            <a:solidFill>
              <a:srgbClr val="000000"/>
            </a:solidFill>
          </a:ln>
          <a:effectLst/>
        </p:spPr>
        <p:txBody>
          <a:bodyPr lIns="90488" tIns="44450" rIns="90488" bIns="4445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Condensed Income Statements</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For the Years Ended December 31</a:t>
            </a:r>
          </a:p>
        </p:txBody>
      </p:sp>
      <p:sp>
        <p:nvSpPr>
          <p:cNvPr id="23" name="Rectangle 22"/>
          <p:cNvSpPr/>
          <p:nvPr/>
        </p:nvSpPr>
        <p:spPr bwMode="auto">
          <a:xfrm>
            <a:off x="2627325" y="5771157"/>
            <a:ext cx="1716075" cy="446861"/>
          </a:xfrm>
          <a:prstGeom prst="rect">
            <a:avLst/>
          </a:prstGeom>
          <a:solidFill>
            <a:srgbClr val="FFFFFF"/>
          </a:solidFill>
          <a:ln>
            <a:noFill/>
          </a:ln>
          <a:effectLst/>
        </p:spPr>
        <p:txBody>
          <a:bodyPr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24" name="Rectangle 23"/>
          <p:cNvSpPr/>
          <p:nvPr/>
        </p:nvSpPr>
        <p:spPr bwMode="auto">
          <a:xfrm>
            <a:off x="4876800" y="5401469"/>
            <a:ext cx="1714500" cy="491547"/>
          </a:xfrm>
          <a:prstGeom prst="rect">
            <a:avLst/>
          </a:prstGeom>
          <a:solidFill>
            <a:srgbClr val="FFFFFF"/>
          </a:solidFill>
          <a:ln>
            <a:noFill/>
          </a:ln>
          <a:effectLst/>
        </p:spPr>
        <p:txBody>
          <a:bodyPr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pic>
        <p:nvPicPr>
          <p:cNvPr id="25" name="Picture 4"/>
          <p:cNvPicPr>
            <a:picLocks noChangeAspect="1" noChangeArrowheads="1"/>
          </p:cNvPicPr>
          <p:nvPr/>
        </p:nvPicPr>
        <p:blipFill>
          <a:blip r:embed="rId6">
            <a:extLst>
              <a:ext uri="{BEBA8EAE-BF5A-486C-A8C5-ECC9F3942E4B}">
                <a14:imgProps xmlns:a14="http://schemas.microsoft.com/office/drawing/2010/main">
                  <a14:imgLayer r:embed="rId7">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457200" y="3725574"/>
            <a:ext cx="3905250" cy="1084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a:extLst>
              <a:ext uri="{FF2B5EF4-FFF2-40B4-BE49-F238E27FC236}">
                <a16:creationId xmlns:a16="http://schemas.microsoft.com/office/drawing/2014/main" id="{9D9D19DA-819B-0093-8388-CE5C932A9C30}"/>
              </a:ext>
            </a:extLst>
          </p:cNvPr>
          <p:cNvSpPr/>
          <p:nvPr/>
        </p:nvSpPr>
        <p:spPr bwMode="auto">
          <a:xfrm>
            <a:off x="2831671" y="5174932"/>
            <a:ext cx="1716075" cy="446861"/>
          </a:xfrm>
          <a:prstGeom prst="rect">
            <a:avLst/>
          </a:prstGeom>
          <a:solidFill>
            <a:srgbClr val="FFFFFF"/>
          </a:solidFill>
          <a:ln>
            <a:noFill/>
          </a:ln>
          <a:effectLst/>
        </p:spPr>
        <p:txBody>
          <a:bodyPr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Tree>
    <p:extLst>
      <p:ext uri="{BB962C8B-B14F-4D97-AF65-F5344CB8AC3E}">
        <p14:creationId xmlns:p14="http://schemas.microsoft.com/office/powerpoint/2010/main" val="525917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500"/>
                                        <p:tgtEl>
                                          <p:spTgt spid="2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500"/>
                                        <p:tgtEl>
                                          <p:spTgt spid="19"/>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xit" presetSubtype="8" fill="hold" grpId="0" nodeType="clickEffect">
                                  <p:stCondLst>
                                    <p:cond delay="0"/>
                                  </p:stCondLst>
                                  <p:childTnLst>
                                    <p:animEffect transition="out" filter="wipe(left)">
                                      <p:cBhvr>
                                        <p:cTn id="15" dur="500"/>
                                        <p:tgtEl>
                                          <p:spTgt spid="23"/>
                                        </p:tgtEl>
                                      </p:cBhvr>
                                    </p:animEffect>
                                    <p:set>
                                      <p:cBhvr>
                                        <p:cTn id="16" dur="1" fill="hold">
                                          <p:stCondLst>
                                            <p:cond delay="499"/>
                                          </p:stCondLst>
                                        </p:cTn>
                                        <p:tgtEl>
                                          <p:spTgt spid="23"/>
                                        </p:tgtEl>
                                        <p:attrNameLst>
                                          <p:attrName>style.visibility</p:attrName>
                                        </p:attrNameLst>
                                      </p:cBhvr>
                                      <p:to>
                                        <p:strVal val="hidden"/>
                                      </p:to>
                                    </p:set>
                                  </p:childTnLst>
                                </p:cTn>
                              </p:par>
                            </p:childTnLst>
                          </p:cTn>
                        </p:par>
                        <p:par>
                          <p:cTn id="17" fill="hold">
                            <p:stCondLst>
                              <p:cond delay="500"/>
                            </p:stCondLst>
                            <p:childTnLst>
                              <p:par>
                                <p:cTn id="18" presetID="22" presetClass="exit" presetSubtype="8" fill="hold" grpId="0" nodeType="afterEffect">
                                  <p:stCondLst>
                                    <p:cond delay="0"/>
                                  </p:stCondLst>
                                  <p:childTnLst>
                                    <p:animEffect transition="out" filter="wipe(left)">
                                      <p:cBhvr>
                                        <p:cTn id="19" dur="500"/>
                                        <p:tgtEl>
                                          <p:spTgt spid="24"/>
                                        </p:tgtEl>
                                      </p:cBhvr>
                                    </p:animEffect>
                                    <p:set>
                                      <p:cBhvr>
                                        <p:cTn id="20" dur="1" fill="hold">
                                          <p:stCondLst>
                                            <p:cond delay="499"/>
                                          </p:stCondLst>
                                        </p:cTn>
                                        <p:tgtEl>
                                          <p:spTgt spid="24"/>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22" presetClass="exit" presetSubtype="8" fill="hold" grpId="0" nodeType="clickEffect">
                                  <p:stCondLst>
                                    <p:cond delay="0"/>
                                  </p:stCondLst>
                                  <p:childTnLst>
                                    <p:animEffect transition="out" filter="wipe(left)">
                                      <p:cBhvr>
                                        <p:cTn id="24" dur="500"/>
                                        <p:tgtEl>
                                          <p:spTgt spid="2"/>
                                        </p:tgtEl>
                                      </p:cBhvr>
                                    </p:animEffect>
                                    <p:set>
                                      <p:cBhvr>
                                        <p:cTn id="25"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EBD4E39-BE09-D1E4-A25C-0E04971CD89D}"/>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44</a:t>
            </a:fld>
            <a:endParaRPr lang="en-US" dirty="0"/>
          </a:p>
        </p:txBody>
      </p:sp>
      <p:sp>
        <p:nvSpPr>
          <p:cNvPr id="13" name="Title "/>
          <p:cNvSpPr>
            <a:spLocks noGrp="1"/>
          </p:cNvSpPr>
          <p:nvPr>
            <p:ph type="title"/>
          </p:nvPr>
        </p:nvSpPr>
        <p:spPr>
          <a:xfrm>
            <a:off x="309562" y="725269"/>
            <a:ext cx="7539038" cy="646331"/>
          </a:xfrm>
          <a:prstGeom prst="rect">
            <a:avLst/>
          </a:prstGeom>
        </p:spPr>
        <p:txBody>
          <a:bodyPr wrap="square">
            <a:spAutoFit/>
          </a:bodyPr>
          <a:lstStyle/>
          <a:p>
            <a:pPr marL="515938" indent="-515938"/>
            <a:r>
              <a:rPr lang="en-US" sz="40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sp>
        <p:nvSpPr>
          <p:cNvPr id="18" name="Rectangle 3"/>
          <p:cNvSpPr>
            <a:spLocks noChangeArrowheads="1"/>
          </p:cNvSpPr>
          <p:nvPr/>
        </p:nvSpPr>
        <p:spPr bwMode="auto">
          <a:xfrm>
            <a:off x="533400" y="1295400"/>
            <a:ext cx="7391400" cy="508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buSzPct val="80000"/>
            </a:pPr>
            <a:r>
              <a:rPr lang="en-US" altLang="en-US" sz="2700" b="1" dirty="0">
                <a:solidFill>
                  <a:srgbClr val="006600"/>
                </a:solidFill>
                <a:latin typeface="Liberation Sans" panose="020B0604020202020204" pitchFamily="34" charset="0"/>
              </a:rPr>
              <a:t>11. PAYOUT RATIO</a:t>
            </a:r>
          </a:p>
        </p:txBody>
      </p:sp>
      <p:sp>
        <p:nvSpPr>
          <p:cNvPr id="19" name="Rectangle 7"/>
          <p:cNvSpPr>
            <a:spLocks noChangeArrowheads="1"/>
          </p:cNvSpPr>
          <p:nvPr/>
        </p:nvSpPr>
        <p:spPr bwMode="auto">
          <a:xfrm>
            <a:off x="609600" y="5257800"/>
            <a:ext cx="8077200"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25000"/>
              </a:lnSpc>
            </a:pPr>
            <a:r>
              <a:rPr lang="en-US" altLang="en-US" sz="2000" dirty="0">
                <a:latin typeface="Liberation Sans" panose="020B0604020202020204" pitchFamily="34" charset="0"/>
              </a:rPr>
              <a:t>Measures the percentage of earnings distributed in the form of cash dividends.</a:t>
            </a:r>
          </a:p>
        </p:txBody>
      </p:sp>
      <p:sp>
        <p:nvSpPr>
          <p:cNvPr id="20" name="AutoShape 10"/>
          <p:cNvSpPr>
            <a:spLocks noChangeArrowheads="1"/>
          </p:cNvSpPr>
          <p:nvPr/>
        </p:nvSpPr>
        <p:spPr bwMode="auto">
          <a:xfrm>
            <a:off x="5257800" y="533400"/>
            <a:ext cx="3581400" cy="762000"/>
          </a:xfrm>
          <a:prstGeom prst="bevel">
            <a:avLst>
              <a:gd name="adj" fmla="val 12500"/>
            </a:avLst>
          </a:prstGeom>
          <a:solidFill>
            <a:srgbClr val="7B00E4"/>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Profitability Ratios</a:t>
            </a:r>
          </a:p>
        </p:txBody>
      </p:sp>
      <p:pic>
        <p:nvPicPr>
          <p:cNvPr id="22" name="Picture 2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0352" y="2073275"/>
            <a:ext cx="8156448" cy="2991747"/>
          </a:xfrm>
          <a:prstGeom prst="rect">
            <a:avLst/>
          </a:prstGeom>
        </p:spPr>
      </p:pic>
    </p:spTree>
    <p:extLst>
      <p:ext uri="{BB962C8B-B14F-4D97-AF65-F5344CB8AC3E}">
        <p14:creationId xmlns:p14="http://schemas.microsoft.com/office/powerpoint/2010/main" val="50233053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D074336-DFB5-BFE0-0DBA-949660324EE2}"/>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45</a:t>
            </a:fld>
            <a:endParaRPr lang="en-US" dirty="0"/>
          </a:p>
        </p:txBody>
      </p:sp>
      <p:sp>
        <p:nvSpPr>
          <p:cNvPr id="13" name="Title "/>
          <p:cNvSpPr>
            <a:spLocks noGrp="1"/>
          </p:cNvSpPr>
          <p:nvPr>
            <p:ph type="title"/>
          </p:nvPr>
        </p:nvSpPr>
        <p:spPr>
          <a:xfrm>
            <a:off x="309562" y="762000"/>
            <a:ext cx="4643438" cy="646331"/>
          </a:xfrm>
          <a:prstGeom prst="rect">
            <a:avLst/>
          </a:prstGeom>
        </p:spPr>
        <p:txBody>
          <a:bodyPr wrap="square">
            <a:spAutoFit/>
          </a:bodyPr>
          <a:lstStyle/>
          <a:p>
            <a:pPr marL="515938" indent="-515938"/>
            <a:r>
              <a:rPr lang="en-US" sz="40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sp>
        <p:nvSpPr>
          <p:cNvPr id="14" name="AutoShape 4"/>
          <p:cNvSpPr>
            <a:spLocks noChangeArrowheads="1"/>
          </p:cNvSpPr>
          <p:nvPr/>
        </p:nvSpPr>
        <p:spPr bwMode="auto">
          <a:xfrm>
            <a:off x="609600" y="1524000"/>
            <a:ext cx="3581400" cy="762000"/>
          </a:xfrm>
          <a:prstGeom prst="bevel">
            <a:avLst>
              <a:gd name="adj" fmla="val 12500"/>
            </a:avLst>
          </a:prstGeom>
          <a:solidFill>
            <a:srgbClr val="CF0E30"/>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Solvency Ratios</a:t>
            </a:r>
          </a:p>
        </p:txBody>
      </p:sp>
      <p:sp>
        <p:nvSpPr>
          <p:cNvPr id="15" name="Rectangle 5"/>
          <p:cNvSpPr>
            <a:spLocks noChangeArrowheads="1"/>
          </p:cNvSpPr>
          <p:nvPr/>
        </p:nvSpPr>
        <p:spPr bwMode="auto">
          <a:xfrm>
            <a:off x="533400" y="2373313"/>
            <a:ext cx="8229600" cy="3112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eaLnBrk="1" fontAlgn="auto" latinLnBrk="0" hangingPunct="1">
              <a:lnSpc>
                <a:spcPct val="125000"/>
              </a:lnSpc>
              <a:spcBef>
                <a:spcPts val="1200"/>
              </a:spcBef>
              <a:spcAft>
                <a:spcPts val="0"/>
              </a:spcAft>
              <a:buClrTx/>
              <a:buSzTx/>
              <a:buFontTx/>
              <a:buNone/>
              <a:tabLst/>
              <a:defRPr/>
            </a:pPr>
            <a:r>
              <a:rPr kumimoji="0" lang="en-US" sz="2300" b="1" i="0" u="none" strike="noStrike" kern="0" cap="none" spc="0" normalizeH="0" baseline="0" noProof="0" dirty="0">
                <a:ln>
                  <a:noFill/>
                </a:ln>
                <a:solidFill>
                  <a:srgbClr val="0000FF">
                    <a:lumMod val="50000"/>
                  </a:srgbClr>
                </a:solidFill>
                <a:effectLst/>
                <a:uLnTx/>
                <a:uFillTx/>
                <a:latin typeface="Liberation Sans" panose="020B0604020202020204" pitchFamily="34" charset="0"/>
              </a:rPr>
              <a:t>Solvency ratios </a:t>
            </a:r>
            <a:r>
              <a:rPr kumimoji="0" lang="en-US" sz="2200" b="0" i="0" u="none" strike="noStrike" kern="0" cap="none" spc="0" normalizeH="0" baseline="0" noProof="0" dirty="0">
                <a:ln>
                  <a:noFill/>
                </a:ln>
                <a:solidFill>
                  <a:srgbClr val="000000"/>
                </a:solidFill>
                <a:effectLst/>
                <a:uLnTx/>
                <a:uFillTx/>
                <a:latin typeface="Liberation Sans" panose="020B0604020202020204" pitchFamily="34" charset="0"/>
              </a:rPr>
              <a:t>measure the ability of a company to survive over a long period of time.</a:t>
            </a:r>
          </a:p>
          <a:p>
            <a:pPr marL="685800" marR="0" lvl="1" indent="-457200" algn="l" defTabSz="914400" eaLnBrk="1" fontAlgn="auto" latinLnBrk="0" hangingPunct="1">
              <a:lnSpc>
                <a:spcPct val="125000"/>
              </a:lnSpc>
              <a:spcBef>
                <a:spcPts val="1200"/>
              </a:spcBef>
              <a:spcAft>
                <a:spcPts val="0"/>
              </a:spcAft>
              <a:buClr>
                <a:srgbClr val="800000"/>
              </a:buClr>
              <a:buSzPct val="80000"/>
              <a:buFont typeface="Wingdings" pitchFamily="2" charset="2"/>
              <a:buChar char="u"/>
              <a:tabLst/>
              <a:defRPr/>
            </a:pPr>
            <a:r>
              <a:rPr kumimoji="0" lang="en-US" sz="2200" b="1" i="0" u="none" strike="noStrike" kern="0" cap="none" spc="0" normalizeH="0" baseline="0" noProof="0" dirty="0">
                <a:ln>
                  <a:noFill/>
                </a:ln>
                <a:solidFill>
                  <a:srgbClr val="000000"/>
                </a:solidFill>
                <a:effectLst/>
                <a:uLnTx/>
                <a:uFillTx/>
                <a:latin typeface="Liberation Sans" panose="020B0604020202020204" pitchFamily="34" charset="0"/>
              </a:rPr>
              <a:t>Debt to Assets</a:t>
            </a:r>
            <a:r>
              <a:rPr kumimoji="0" lang="en-US" sz="2200" b="0" i="0" u="none" strike="noStrike" kern="0" cap="none" spc="0" normalizeH="0" baseline="0" noProof="0" dirty="0">
                <a:ln>
                  <a:noFill/>
                </a:ln>
                <a:solidFill>
                  <a:srgbClr val="000000"/>
                </a:solidFill>
                <a:effectLst/>
                <a:uLnTx/>
                <a:uFillTx/>
                <a:latin typeface="Liberation Sans" panose="020B0604020202020204" pitchFamily="34" charset="0"/>
              </a:rPr>
              <a:t> and </a:t>
            </a:r>
          </a:p>
          <a:p>
            <a:pPr marL="685800" marR="0" lvl="1" indent="-457200" algn="l" defTabSz="914400" eaLnBrk="1" fontAlgn="auto" latinLnBrk="0" hangingPunct="1">
              <a:lnSpc>
                <a:spcPct val="125000"/>
              </a:lnSpc>
              <a:spcBef>
                <a:spcPts val="1200"/>
              </a:spcBef>
              <a:spcAft>
                <a:spcPts val="0"/>
              </a:spcAft>
              <a:buClr>
                <a:srgbClr val="800000"/>
              </a:buClr>
              <a:buSzPct val="80000"/>
              <a:buFont typeface="Wingdings" pitchFamily="2" charset="2"/>
              <a:buChar char="u"/>
              <a:tabLst/>
              <a:defRPr/>
            </a:pPr>
            <a:r>
              <a:rPr kumimoji="0" lang="en-US" sz="2200" b="1" i="0" u="none" strike="noStrike" kern="0" cap="none" spc="0" normalizeH="0" baseline="0" noProof="0" dirty="0">
                <a:ln>
                  <a:noFill/>
                </a:ln>
                <a:solidFill>
                  <a:srgbClr val="000000"/>
                </a:solidFill>
                <a:effectLst/>
                <a:uLnTx/>
                <a:uFillTx/>
                <a:latin typeface="Liberation Sans" panose="020B0604020202020204" pitchFamily="34" charset="0"/>
              </a:rPr>
              <a:t>Times Interest Earned</a:t>
            </a:r>
            <a:r>
              <a:rPr kumimoji="0" lang="en-US" sz="2200" b="0" i="0" u="none" strike="noStrike" kern="0" cap="none" spc="0" normalizeH="0" baseline="0" noProof="0" dirty="0">
                <a:ln>
                  <a:noFill/>
                </a:ln>
                <a:solidFill>
                  <a:srgbClr val="000000"/>
                </a:solidFill>
                <a:effectLst/>
                <a:uLnTx/>
                <a:uFillTx/>
                <a:latin typeface="Liberation Sans" panose="020B0604020202020204" pitchFamily="34" charset="0"/>
              </a:rPr>
              <a:t> </a:t>
            </a:r>
          </a:p>
          <a:p>
            <a:pPr marL="231775" marR="0" lvl="1" indent="-3175" algn="l" defTabSz="914400" eaLnBrk="1" fontAlgn="auto" latinLnBrk="0" hangingPunct="1">
              <a:lnSpc>
                <a:spcPct val="125000"/>
              </a:lnSpc>
              <a:spcBef>
                <a:spcPts val="1200"/>
              </a:spcBef>
              <a:spcAft>
                <a:spcPts val="0"/>
              </a:spcAft>
              <a:buClr>
                <a:srgbClr val="800000"/>
              </a:buClr>
              <a:buSzPct val="80000"/>
              <a:buFont typeface="Wingdings" pitchFamily="2" charset="2"/>
              <a:buNone/>
              <a:tabLst/>
              <a:defRPr/>
            </a:pPr>
            <a:r>
              <a:rPr kumimoji="0" lang="en-US" sz="2000" b="0" i="0" u="none" strike="noStrike" kern="0" cap="none" spc="0" normalizeH="0" baseline="0" noProof="0" dirty="0">
                <a:ln>
                  <a:noFill/>
                </a:ln>
                <a:solidFill>
                  <a:srgbClr val="000000"/>
                </a:solidFill>
                <a:effectLst/>
                <a:uLnTx/>
                <a:uFillTx/>
                <a:latin typeface="Liberation Sans" panose="020B0604020202020204" pitchFamily="34" charset="0"/>
              </a:rPr>
              <a:t>	</a:t>
            </a:r>
            <a:r>
              <a:rPr kumimoji="0" lang="en-US" sz="2200" b="0" i="0" u="none" strike="noStrike" kern="0" cap="none" spc="0" normalizeH="0" baseline="0" noProof="0" dirty="0">
                <a:ln>
                  <a:noFill/>
                </a:ln>
                <a:solidFill>
                  <a:srgbClr val="000000"/>
                </a:solidFill>
                <a:effectLst/>
                <a:uLnTx/>
                <a:uFillTx/>
                <a:latin typeface="Liberation Sans" panose="020B0604020202020204" pitchFamily="34" charset="0"/>
              </a:rPr>
              <a:t>are two ratios that provide information about debt-paying ability.</a:t>
            </a:r>
          </a:p>
        </p:txBody>
      </p:sp>
      <p:sp>
        <p:nvSpPr>
          <p:cNvPr id="5" name="TextBox 4">
            <a:extLst>
              <a:ext uri="{FF2B5EF4-FFF2-40B4-BE49-F238E27FC236}">
                <a16:creationId xmlns:a16="http://schemas.microsoft.com/office/drawing/2014/main" id="{93D28BED-BDFF-78A9-05E1-BE0535815433}"/>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253284788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
          <p:cNvSpPr>
            <a:spLocks noGrp="1"/>
          </p:cNvSpPr>
          <p:nvPr>
            <p:ph type="sldNum" sz="quarter" idx="10"/>
          </p:nvPr>
        </p:nvSpPr>
        <p:spPr/>
        <p:txBody>
          <a:bodyPr/>
          <a:lstStyle/>
          <a:p>
            <a:fld id="{67B19427-F580-D146-B60E-4CADEE75497F}" type="slidenum">
              <a:rPr lang="en-US" smtClean="0"/>
              <a:pPr/>
              <a:t>46</a:t>
            </a:fld>
            <a:endParaRPr lang="en-US" dirty="0"/>
          </a:p>
        </p:txBody>
      </p:sp>
      <p:pic>
        <p:nvPicPr>
          <p:cNvPr id="14"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852193" y="5259312"/>
            <a:ext cx="3096715" cy="9107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Text Box 21"/>
          <p:cNvSpPr txBox="1">
            <a:spLocks noChangeArrowheads="1"/>
          </p:cNvSpPr>
          <p:nvPr/>
        </p:nvSpPr>
        <p:spPr bwMode="auto">
          <a:xfrm>
            <a:off x="6781800" y="1639599"/>
            <a:ext cx="15240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200" b="1" dirty="0">
                <a:latin typeface="Liberation Sans" panose="020B0604020202020204" pitchFamily="34" charset="0"/>
              </a:rPr>
              <a:t>Illustration 14-12</a:t>
            </a:r>
          </a:p>
        </p:txBody>
      </p:sp>
      <p:pic>
        <p:nvPicPr>
          <p:cNvPr id="16" name="Picture 27"/>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4654550" y="1151459"/>
            <a:ext cx="4044950" cy="3459129"/>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Rectangle 16"/>
          <p:cNvSpPr>
            <a:spLocks noChangeArrowheads="1"/>
          </p:cNvSpPr>
          <p:nvPr/>
        </p:nvSpPr>
        <p:spPr bwMode="auto">
          <a:xfrm>
            <a:off x="4645025" y="475961"/>
            <a:ext cx="4054475" cy="674688"/>
          </a:xfrm>
          <a:prstGeom prst="rect">
            <a:avLst/>
          </a:prstGeom>
          <a:solidFill>
            <a:srgbClr val="0000FF">
              <a:lumMod val="75000"/>
            </a:srgbClr>
          </a:solidFill>
          <a:ln>
            <a:solidFill>
              <a:srgbClr val="000000"/>
            </a:solidFill>
          </a:ln>
          <a:effectLst/>
        </p:spPr>
        <p:txBody>
          <a:bodyPr lIns="90488" tIns="44450" rIns="90488" bIns="4445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Condensed Income Statements</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For the Years Ended December 31</a:t>
            </a:r>
          </a:p>
        </p:txBody>
      </p:sp>
      <p:pic>
        <p:nvPicPr>
          <p:cNvPr id="26" name="Picture 28"/>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57200" y="1156594"/>
            <a:ext cx="3902075" cy="3585384"/>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7" name="Rectangle 16"/>
          <p:cNvSpPr>
            <a:spLocks noChangeArrowheads="1"/>
          </p:cNvSpPr>
          <p:nvPr/>
        </p:nvSpPr>
        <p:spPr bwMode="auto">
          <a:xfrm>
            <a:off x="447675" y="475961"/>
            <a:ext cx="3914775" cy="674687"/>
          </a:xfrm>
          <a:prstGeom prst="rect">
            <a:avLst/>
          </a:prstGeom>
          <a:solidFill>
            <a:srgbClr val="0000FF">
              <a:lumMod val="75000"/>
            </a:srgbClr>
          </a:solidFill>
          <a:ln>
            <a:solidFill>
              <a:srgbClr val="000000"/>
            </a:solidFill>
          </a:ln>
          <a:effectLst/>
        </p:spPr>
        <p:txBody>
          <a:bodyPr lIns="90488" tIns="44450" rIns="90488" bIns="4445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lvl="0" algn="ctr">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Condensed </a:t>
            </a:r>
            <a:r>
              <a:rPr lang="en-US" sz="1200" b="1" kern="0" dirty="0">
                <a:solidFill>
                  <a:srgbClr val="FFFFFF"/>
                </a:solidFill>
                <a:latin typeface="Liberation Sans" panose="020B0604020202020204" pitchFamily="34" charset="0"/>
              </a:rPr>
              <a:t>Statements of Financial Position</a:t>
            </a:r>
            <a:endPar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pic>
        <p:nvPicPr>
          <p:cNvPr id="17" name="Picture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66996" y="3659612"/>
            <a:ext cx="4032504" cy="950976"/>
          </a:xfrm>
          <a:prstGeom prst="rect">
            <a:avLst/>
          </a:prstGeom>
        </p:spPr>
      </p:pic>
      <p:sp>
        <p:nvSpPr>
          <p:cNvPr id="19" name="Rectangle 18"/>
          <p:cNvSpPr/>
          <p:nvPr/>
        </p:nvSpPr>
        <p:spPr bwMode="auto">
          <a:xfrm>
            <a:off x="3013712" y="5166411"/>
            <a:ext cx="1416942" cy="406237"/>
          </a:xfrm>
          <a:prstGeom prst="rect">
            <a:avLst/>
          </a:prstGeom>
          <a:solidFill>
            <a:srgbClr val="FFFFFF"/>
          </a:solidFill>
          <a:ln>
            <a:noFill/>
          </a:ln>
          <a:effectLst/>
        </p:spPr>
        <p:txBody>
          <a:bodyPr wrap="square"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20" name="Rectangle 19"/>
          <p:cNvSpPr/>
          <p:nvPr/>
        </p:nvSpPr>
        <p:spPr bwMode="auto">
          <a:xfrm>
            <a:off x="2743200" y="5791200"/>
            <a:ext cx="1938975" cy="369306"/>
          </a:xfrm>
          <a:prstGeom prst="rect">
            <a:avLst/>
          </a:prstGeom>
          <a:solidFill>
            <a:srgbClr val="FFFFFF"/>
          </a:solidFill>
          <a:ln>
            <a:noFill/>
          </a:ln>
          <a:effectLst/>
        </p:spPr>
        <p:txBody>
          <a:bodyPr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21" name="Rectangle 20"/>
          <p:cNvSpPr/>
          <p:nvPr/>
        </p:nvSpPr>
        <p:spPr bwMode="auto">
          <a:xfrm>
            <a:off x="4953000" y="5504211"/>
            <a:ext cx="1385455" cy="363189"/>
          </a:xfrm>
          <a:prstGeom prst="rect">
            <a:avLst/>
          </a:prstGeom>
          <a:solidFill>
            <a:srgbClr val="FFFFFF"/>
          </a:solidFill>
          <a:ln>
            <a:noFill/>
          </a:ln>
          <a:effectLst/>
        </p:spPr>
        <p:txBody>
          <a:bodyPr wrap="square"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Tree>
    <p:extLst>
      <p:ext uri="{BB962C8B-B14F-4D97-AF65-F5344CB8AC3E}">
        <p14:creationId xmlns:p14="http://schemas.microsoft.com/office/powerpoint/2010/main" val="908968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19"/>
                                        </p:tgtEl>
                                      </p:cBhvr>
                                    </p:animEffect>
                                    <p:set>
                                      <p:cBhvr>
                                        <p:cTn id="12" dur="1" fill="hold">
                                          <p:stCondLst>
                                            <p:cond delay="499"/>
                                          </p:stCondLst>
                                        </p:cTn>
                                        <p:tgtEl>
                                          <p:spTgt spid="19"/>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20"/>
                                        </p:tgtEl>
                                      </p:cBhvr>
                                    </p:animEffect>
                                    <p:set>
                                      <p:cBhvr>
                                        <p:cTn id="17" dur="1" fill="hold">
                                          <p:stCondLst>
                                            <p:cond delay="499"/>
                                          </p:stCondLst>
                                        </p:cTn>
                                        <p:tgtEl>
                                          <p:spTgt spid="20"/>
                                        </p:tgtEl>
                                        <p:attrNameLst>
                                          <p:attrName>style.visibility</p:attrName>
                                        </p:attrNameLst>
                                      </p:cBhvr>
                                      <p:to>
                                        <p:strVal val="hidden"/>
                                      </p:to>
                                    </p:set>
                                  </p:childTnLst>
                                </p:cTn>
                              </p:par>
                            </p:childTnLst>
                          </p:cTn>
                        </p:par>
                        <p:par>
                          <p:cTn id="18" fill="hold">
                            <p:stCondLst>
                              <p:cond delay="500"/>
                            </p:stCondLst>
                            <p:childTnLst>
                              <p:par>
                                <p:cTn id="19" presetID="22" presetClass="exit" presetSubtype="8" fill="hold" grpId="0" nodeType="afterEffect">
                                  <p:stCondLst>
                                    <p:cond delay="0"/>
                                  </p:stCondLst>
                                  <p:childTnLst>
                                    <p:animEffect transition="out" filter="wipe(left)">
                                      <p:cBhvr>
                                        <p:cTn id="20" dur="500"/>
                                        <p:tgtEl>
                                          <p:spTgt spid="21"/>
                                        </p:tgtEl>
                                      </p:cBhvr>
                                    </p:animEffect>
                                    <p:set>
                                      <p:cBhvr>
                                        <p:cTn id="21" dur="1" fill="hold">
                                          <p:stCondLst>
                                            <p:cond delay="4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4C0E410-D9B7-8190-32C3-EC4D354B7598}"/>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47</a:t>
            </a:fld>
            <a:endParaRPr lang="en-US" dirty="0"/>
          </a:p>
        </p:txBody>
      </p:sp>
      <p:sp>
        <p:nvSpPr>
          <p:cNvPr id="13" name="Title "/>
          <p:cNvSpPr>
            <a:spLocks noGrp="1"/>
          </p:cNvSpPr>
          <p:nvPr>
            <p:ph type="title"/>
          </p:nvPr>
        </p:nvSpPr>
        <p:spPr>
          <a:xfrm>
            <a:off x="309562" y="762000"/>
            <a:ext cx="86058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sp>
        <p:nvSpPr>
          <p:cNvPr id="7" name="Rectangle 3"/>
          <p:cNvSpPr>
            <a:spLocks noChangeArrowheads="1"/>
          </p:cNvSpPr>
          <p:nvPr/>
        </p:nvSpPr>
        <p:spPr bwMode="auto">
          <a:xfrm>
            <a:off x="533400" y="1629558"/>
            <a:ext cx="7391400" cy="508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buSzPct val="80000"/>
            </a:pPr>
            <a:r>
              <a:rPr lang="en-US" altLang="en-US" sz="2700" b="1" dirty="0">
                <a:solidFill>
                  <a:srgbClr val="006600"/>
                </a:solidFill>
                <a:latin typeface="Liberation Sans" panose="020B0604020202020204" pitchFamily="34" charset="0"/>
              </a:rPr>
              <a:t>12. DEBT TO TOTAL ASSETS RATIO</a:t>
            </a:r>
          </a:p>
        </p:txBody>
      </p:sp>
      <p:sp>
        <p:nvSpPr>
          <p:cNvPr id="9" name="Rectangle 7"/>
          <p:cNvSpPr>
            <a:spLocks noChangeArrowheads="1"/>
          </p:cNvSpPr>
          <p:nvPr/>
        </p:nvSpPr>
        <p:spPr bwMode="auto">
          <a:xfrm>
            <a:off x="609600" y="5618946"/>
            <a:ext cx="8077200" cy="4770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25000"/>
              </a:lnSpc>
            </a:pPr>
            <a:r>
              <a:rPr lang="en-US" altLang="en-US" sz="2000" dirty="0">
                <a:latin typeface="Liberation Sans" panose="020B0604020202020204" pitchFamily="34" charset="0"/>
              </a:rPr>
              <a:t>Measures the percentage of the total assets that creditors provide.</a:t>
            </a:r>
          </a:p>
        </p:txBody>
      </p:sp>
      <p:sp>
        <p:nvSpPr>
          <p:cNvPr id="11" name="AutoShape 13"/>
          <p:cNvSpPr>
            <a:spLocks noChangeArrowheads="1"/>
          </p:cNvSpPr>
          <p:nvPr/>
        </p:nvSpPr>
        <p:spPr bwMode="auto">
          <a:xfrm>
            <a:off x="5257800" y="562758"/>
            <a:ext cx="3581400" cy="762000"/>
          </a:xfrm>
          <a:prstGeom prst="bevel">
            <a:avLst>
              <a:gd name="adj" fmla="val 12500"/>
            </a:avLst>
          </a:prstGeom>
          <a:solidFill>
            <a:srgbClr val="CF0E30"/>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Solvency Ratios</a:t>
            </a:r>
          </a:p>
        </p:txBody>
      </p:sp>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258" y="2426958"/>
            <a:ext cx="8165592" cy="2991252"/>
          </a:xfrm>
          <a:prstGeom prst="rect">
            <a:avLst/>
          </a:prstGeom>
        </p:spPr>
      </p:pic>
    </p:spTree>
    <p:extLst>
      <p:ext uri="{BB962C8B-B14F-4D97-AF65-F5344CB8AC3E}">
        <p14:creationId xmlns:p14="http://schemas.microsoft.com/office/powerpoint/2010/main" val="429120052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
          <p:cNvSpPr>
            <a:spLocks noGrp="1"/>
          </p:cNvSpPr>
          <p:nvPr>
            <p:ph type="sldNum" sz="quarter" idx="10"/>
          </p:nvPr>
        </p:nvSpPr>
        <p:spPr/>
        <p:txBody>
          <a:bodyPr/>
          <a:lstStyle/>
          <a:p>
            <a:fld id="{67B19427-F580-D146-B60E-4CADEE75497F}" type="slidenum">
              <a:rPr lang="en-US" smtClean="0"/>
              <a:pPr/>
              <a:t>48</a:t>
            </a:fld>
            <a:endParaRPr lang="en-US" dirty="0"/>
          </a:p>
        </p:txBody>
      </p:sp>
      <p:pic>
        <p:nvPicPr>
          <p:cNvPr id="13" name="Picture 28"/>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457200" y="1156594"/>
            <a:ext cx="3902075" cy="3585384"/>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Rectangle 16"/>
          <p:cNvSpPr>
            <a:spLocks noChangeArrowheads="1"/>
          </p:cNvSpPr>
          <p:nvPr/>
        </p:nvSpPr>
        <p:spPr bwMode="auto">
          <a:xfrm>
            <a:off x="447675" y="475961"/>
            <a:ext cx="3914775" cy="674687"/>
          </a:xfrm>
          <a:prstGeom prst="rect">
            <a:avLst/>
          </a:prstGeom>
          <a:solidFill>
            <a:srgbClr val="0000FF">
              <a:lumMod val="75000"/>
            </a:srgbClr>
          </a:solidFill>
          <a:ln>
            <a:solidFill>
              <a:srgbClr val="000000"/>
            </a:solidFill>
          </a:ln>
          <a:effectLst/>
        </p:spPr>
        <p:txBody>
          <a:bodyPr lIns="90488" tIns="44450" rIns="90488" bIns="4445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lvl="0" algn="ctr">
              <a:defRPr/>
            </a:pPr>
            <a:r>
              <a:rPr lang="en-US" sz="1200" b="1" kern="0" dirty="0">
                <a:solidFill>
                  <a:srgbClr val="FFFFFF"/>
                </a:solidFill>
                <a:latin typeface="Liberation Sans" panose="020B0604020202020204" pitchFamily="34" charset="0"/>
              </a:rPr>
              <a:t>Condensed Statements of Financial Position</a:t>
            </a:r>
            <a:endPar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19" name="Text Box 21"/>
          <p:cNvSpPr txBox="1">
            <a:spLocks noChangeArrowheads="1"/>
          </p:cNvSpPr>
          <p:nvPr/>
        </p:nvSpPr>
        <p:spPr bwMode="auto">
          <a:xfrm>
            <a:off x="6781800" y="1639599"/>
            <a:ext cx="15240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altLang="en-US" sz="1200" b="1" dirty="0">
                <a:latin typeface="Liberation Sans" panose="020B0604020202020204" pitchFamily="34" charset="0"/>
              </a:rPr>
              <a:t>Illustration 14-12</a:t>
            </a:r>
          </a:p>
        </p:txBody>
      </p:sp>
      <p:pic>
        <p:nvPicPr>
          <p:cNvPr id="20" name="Picture 27"/>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4641850" y="1150648"/>
            <a:ext cx="4044950" cy="3459129"/>
          </a:xfrm>
          <a:prstGeom prst="rect">
            <a:avLst/>
          </a:prstGeom>
          <a:noFill/>
          <a:ln w="12700" cap="sq">
            <a:solidFill>
              <a:srgbClr val="0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Rectangle 16"/>
          <p:cNvSpPr>
            <a:spLocks noChangeArrowheads="1"/>
          </p:cNvSpPr>
          <p:nvPr/>
        </p:nvSpPr>
        <p:spPr bwMode="auto">
          <a:xfrm>
            <a:off x="4645025" y="475961"/>
            <a:ext cx="4054475" cy="674688"/>
          </a:xfrm>
          <a:prstGeom prst="rect">
            <a:avLst/>
          </a:prstGeom>
          <a:solidFill>
            <a:srgbClr val="0000FF">
              <a:lumMod val="75000"/>
            </a:srgbClr>
          </a:solidFill>
          <a:ln>
            <a:solidFill>
              <a:srgbClr val="000000"/>
            </a:solidFill>
          </a:ln>
          <a:effectLst/>
        </p:spPr>
        <p:txBody>
          <a:bodyPr lIns="90488" tIns="44450" rIns="90488" bIns="4445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FFFFFF"/>
                </a:solidFill>
                <a:effectLst/>
                <a:uLnTx/>
                <a:uFillTx/>
                <a:latin typeface="Liberation Sans" panose="020B0604020202020204" pitchFamily="34" charset="0"/>
              </a:rPr>
              <a:t>QUALITY DEPARTMENT STORE</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Condensed Income Statements</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FFFFF"/>
                </a:solidFill>
                <a:effectLst/>
                <a:uLnTx/>
                <a:uFillTx/>
                <a:latin typeface="Liberation Sans" panose="020B0604020202020204" pitchFamily="34" charset="0"/>
              </a:rPr>
              <a:t>For the Years Ended December 31</a:t>
            </a:r>
          </a:p>
        </p:txBody>
      </p:sp>
      <p:pic>
        <p:nvPicPr>
          <p:cNvPr id="23" name="Picture 3" descr="C:\Users\ram.koushal\Desktop\Untitled-6.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46416" y="4953000"/>
            <a:ext cx="4643918" cy="1177993"/>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 y="1676400"/>
            <a:ext cx="822960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Rectangle 14"/>
          <p:cNvSpPr/>
          <p:nvPr/>
        </p:nvSpPr>
        <p:spPr bwMode="auto">
          <a:xfrm>
            <a:off x="2106072" y="4943243"/>
            <a:ext cx="2282000" cy="446861"/>
          </a:xfrm>
          <a:prstGeom prst="rect">
            <a:avLst/>
          </a:prstGeom>
          <a:solidFill>
            <a:srgbClr val="FFFFFF"/>
          </a:solidFill>
          <a:ln>
            <a:noFill/>
          </a:ln>
          <a:effectLst/>
        </p:spPr>
        <p:txBody>
          <a:bodyPr wrap="square"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16" name="Rectangle 15"/>
          <p:cNvSpPr/>
          <p:nvPr/>
        </p:nvSpPr>
        <p:spPr bwMode="auto">
          <a:xfrm>
            <a:off x="2248301" y="5638800"/>
            <a:ext cx="2346159" cy="491547"/>
          </a:xfrm>
          <a:prstGeom prst="rect">
            <a:avLst/>
          </a:prstGeom>
          <a:solidFill>
            <a:srgbClr val="FFFFFF"/>
          </a:solidFill>
          <a:ln>
            <a:noFill/>
          </a:ln>
          <a:effectLst/>
        </p:spPr>
        <p:txBody>
          <a:bodyPr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
        <p:nvSpPr>
          <p:cNvPr id="17" name="Rectangle 16"/>
          <p:cNvSpPr/>
          <p:nvPr/>
        </p:nvSpPr>
        <p:spPr bwMode="auto">
          <a:xfrm>
            <a:off x="4981956" y="5183254"/>
            <a:ext cx="2028444" cy="531746"/>
          </a:xfrm>
          <a:prstGeom prst="rect">
            <a:avLst/>
          </a:prstGeom>
          <a:solidFill>
            <a:srgbClr val="FFFFFF"/>
          </a:solidFill>
          <a:ln>
            <a:noFill/>
          </a:ln>
          <a:effectLst/>
        </p:spPr>
        <p:txBody>
          <a:bodyPr wrap="square" lIns="90488" tIns="44450" rIns="90488" bIns="4445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400" b="1" i="0" u="none" strike="noStrike" kern="0" cap="none" spc="0" normalizeH="0" baseline="0" noProof="0" dirty="0">
              <a:ln>
                <a:noFill/>
              </a:ln>
              <a:solidFill>
                <a:srgbClr val="FFFFFF"/>
              </a:solidFill>
              <a:effectLst/>
              <a:uLnTx/>
              <a:uFillTx/>
              <a:latin typeface="Liberation Sans" panose="020B0604020202020204" pitchFamily="34" charset="0"/>
            </a:endParaRPr>
          </a:p>
        </p:txBody>
      </p:sp>
    </p:spTree>
    <p:extLst>
      <p:ext uri="{BB962C8B-B14F-4D97-AF65-F5344CB8AC3E}">
        <p14:creationId xmlns:p14="http://schemas.microsoft.com/office/powerpoint/2010/main" val="2048916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wipe(left)">
                                      <p:cBhvr>
                                        <p:cTn id="7" dur="500"/>
                                        <p:tgtEl>
                                          <p:spTgt spid="819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15"/>
                                        </p:tgtEl>
                                      </p:cBhvr>
                                    </p:animEffect>
                                    <p:set>
                                      <p:cBhvr>
                                        <p:cTn id="12" dur="1" fill="hold">
                                          <p:stCondLst>
                                            <p:cond delay="499"/>
                                          </p:stCondLst>
                                        </p:cTn>
                                        <p:tgtEl>
                                          <p:spTgt spid="15"/>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16"/>
                                        </p:tgtEl>
                                      </p:cBhvr>
                                    </p:animEffect>
                                    <p:set>
                                      <p:cBhvr>
                                        <p:cTn id="17" dur="1" fill="hold">
                                          <p:stCondLst>
                                            <p:cond delay="499"/>
                                          </p:stCondLst>
                                        </p:cTn>
                                        <p:tgtEl>
                                          <p:spTgt spid="16"/>
                                        </p:tgtEl>
                                        <p:attrNameLst>
                                          <p:attrName>style.visibility</p:attrName>
                                        </p:attrNameLst>
                                      </p:cBhvr>
                                      <p:to>
                                        <p:strVal val="hidden"/>
                                      </p:to>
                                    </p:set>
                                  </p:childTnLst>
                                </p:cTn>
                              </p:par>
                            </p:childTnLst>
                          </p:cTn>
                        </p:par>
                        <p:par>
                          <p:cTn id="18" fill="hold">
                            <p:stCondLst>
                              <p:cond delay="500"/>
                            </p:stCondLst>
                            <p:childTnLst>
                              <p:par>
                                <p:cTn id="19" presetID="22" presetClass="exit" presetSubtype="8" fill="hold" grpId="0" nodeType="afterEffect">
                                  <p:stCondLst>
                                    <p:cond delay="0"/>
                                  </p:stCondLst>
                                  <p:childTnLst>
                                    <p:animEffect transition="out" filter="wipe(left)">
                                      <p:cBhvr>
                                        <p:cTn id="20" dur="500"/>
                                        <p:tgtEl>
                                          <p:spTgt spid="17"/>
                                        </p:tgtEl>
                                      </p:cBhvr>
                                    </p:animEffect>
                                    <p:set>
                                      <p:cBhvr>
                                        <p:cTn id="21" dur="1" fill="hold">
                                          <p:stCondLst>
                                            <p:cond delay="4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92B2F1E-9853-62D7-EE5A-CB64FBA3FCE9}"/>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49</a:t>
            </a:fld>
            <a:endParaRPr lang="en-US" dirty="0"/>
          </a:p>
        </p:txBody>
      </p:sp>
      <p:sp>
        <p:nvSpPr>
          <p:cNvPr id="16" name="Title "/>
          <p:cNvSpPr>
            <a:spLocks noGrp="1"/>
          </p:cNvSpPr>
          <p:nvPr>
            <p:ph type="title"/>
          </p:nvPr>
        </p:nvSpPr>
        <p:spPr>
          <a:xfrm>
            <a:off x="309562" y="801469"/>
            <a:ext cx="6777038" cy="646331"/>
          </a:xfrm>
          <a:prstGeom prst="rect">
            <a:avLst/>
          </a:prstGeom>
        </p:spPr>
        <p:txBody>
          <a:bodyPr wrap="square">
            <a:spAutoFit/>
          </a:bodyPr>
          <a:lstStyle/>
          <a:p>
            <a:pPr marL="515938" indent="-515938"/>
            <a:r>
              <a:rPr lang="en-US" sz="40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sp>
        <p:nvSpPr>
          <p:cNvPr id="13" name="Rectangle 3"/>
          <p:cNvSpPr>
            <a:spLocks noChangeArrowheads="1"/>
          </p:cNvSpPr>
          <p:nvPr/>
        </p:nvSpPr>
        <p:spPr bwMode="auto">
          <a:xfrm>
            <a:off x="533400" y="1371600"/>
            <a:ext cx="6019800" cy="508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buSzPct val="80000"/>
            </a:pPr>
            <a:r>
              <a:rPr lang="en-US" altLang="en-US" sz="2700" b="1" dirty="0">
                <a:solidFill>
                  <a:srgbClr val="006600"/>
                </a:solidFill>
                <a:latin typeface="Liberation Sans" panose="020B0604020202020204" pitchFamily="34" charset="0"/>
              </a:rPr>
              <a:t>13. TIMES INTEREST EARNED</a:t>
            </a:r>
          </a:p>
        </p:txBody>
      </p:sp>
      <p:sp>
        <p:nvSpPr>
          <p:cNvPr id="18" name="Rectangle 7"/>
          <p:cNvSpPr>
            <a:spLocks noChangeArrowheads="1"/>
          </p:cNvSpPr>
          <p:nvPr/>
        </p:nvSpPr>
        <p:spPr bwMode="auto">
          <a:xfrm>
            <a:off x="609600" y="5105400"/>
            <a:ext cx="4724400" cy="1246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25000"/>
              </a:lnSpc>
            </a:pPr>
            <a:r>
              <a:rPr lang="en-US" altLang="en-US" sz="2000" dirty="0">
                <a:latin typeface="Liberation Sans" panose="020B0604020202020204" pitchFamily="34" charset="0"/>
              </a:rPr>
              <a:t>Provides an indication of the company’s ability to meet interest payments as they come due.</a:t>
            </a:r>
          </a:p>
        </p:txBody>
      </p:sp>
      <p:sp>
        <p:nvSpPr>
          <p:cNvPr id="19" name="AutoShape 12"/>
          <p:cNvSpPr>
            <a:spLocks noChangeArrowheads="1"/>
          </p:cNvSpPr>
          <p:nvPr/>
        </p:nvSpPr>
        <p:spPr bwMode="auto">
          <a:xfrm>
            <a:off x="5257800" y="533400"/>
            <a:ext cx="3581400" cy="762000"/>
          </a:xfrm>
          <a:prstGeom prst="bevel">
            <a:avLst>
              <a:gd name="adj" fmla="val 12500"/>
            </a:avLst>
          </a:prstGeom>
          <a:solidFill>
            <a:srgbClr val="CF0E30"/>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Liberation Sans" panose="020B0604020202020204" pitchFamily="34" charset="0"/>
              </a:rPr>
              <a:t>Solvency Ratios</a:t>
            </a:r>
          </a:p>
        </p:txBody>
      </p:sp>
      <p:pic>
        <p:nvPicPr>
          <p:cNvPr id="21"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21375" y="5257800"/>
            <a:ext cx="2384425" cy="914400"/>
          </a:xfrm>
          <a:prstGeom prst="rect">
            <a:avLst/>
          </a:prstGeom>
          <a:noFill/>
          <a:ln>
            <a:noFill/>
          </a:ln>
          <a:effectLst>
            <a:outerShdw dist="35921" dir="2700000"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Lst>
        </p:spPr>
      </p:pic>
      <p:pic>
        <p:nvPicPr>
          <p:cNvPr id="22" name="Picture 2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0352" y="1957423"/>
            <a:ext cx="8156448" cy="3170202"/>
          </a:xfrm>
          <a:prstGeom prst="rect">
            <a:avLst/>
          </a:prstGeom>
        </p:spPr>
      </p:pic>
    </p:spTree>
    <p:extLst>
      <p:ext uri="{BB962C8B-B14F-4D97-AF65-F5344CB8AC3E}">
        <p14:creationId xmlns:p14="http://schemas.microsoft.com/office/powerpoint/2010/main" val="23528550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DDA6F29-0B29-099D-97C9-4F5EA68B1A78}"/>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50</a:t>
            </a:fld>
            <a:endParaRPr lang="en-US" dirty="0"/>
          </a:p>
        </p:txBody>
      </p:sp>
      <p:sp>
        <p:nvSpPr>
          <p:cNvPr id="13" name="Title "/>
          <p:cNvSpPr>
            <a:spLocks noGrp="1"/>
          </p:cNvSpPr>
          <p:nvPr>
            <p:ph type="title"/>
          </p:nvPr>
        </p:nvSpPr>
        <p:spPr>
          <a:xfrm>
            <a:off x="309562" y="762000"/>
            <a:ext cx="7539038" cy="646331"/>
          </a:xfrm>
          <a:prstGeom prst="rect">
            <a:avLst/>
          </a:prstGeom>
        </p:spPr>
        <p:txBody>
          <a:bodyPr wrap="square">
            <a:spAutoFit/>
          </a:bodyPr>
          <a:lstStyle/>
          <a:p>
            <a:pPr marL="515938" indent="-515938"/>
            <a:r>
              <a:rPr lang="en-US" sz="4000" b="1" dirty="0">
                <a:solidFill>
                  <a:schemeClr val="accent1"/>
                </a:solidFill>
                <a:latin typeface="Calibri" panose="020F0502020204030204" pitchFamily="34" charset="0"/>
                <a:ea typeface="Source Sans Pro" charset="0"/>
                <a:cs typeface="Calibri" panose="020F0502020204030204" pitchFamily="34" charset="0"/>
              </a:rPr>
              <a:t>Ratio Analysis</a:t>
            </a:r>
          </a:p>
        </p:txBody>
      </p:sp>
      <p:sp>
        <p:nvSpPr>
          <p:cNvPr id="14" name="Rectangle 3"/>
          <p:cNvSpPr>
            <a:spLocks noChangeArrowheads="1"/>
          </p:cNvSpPr>
          <p:nvPr/>
        </p:nvSpPr>
        <p:spPr bwMode="auto">
          <a:xfrm>
            <a:off x="533400" y="1295400"/>
            <a:ext cx="5943600"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marL="0" marR="0" lvl="0" indent="0" algn="l" defTabSz="914400" eaLnBrk="1" fontAlgn="auto" latinLnBrk="0" hangingPunct="1">
              <a:lnSpc>
                <a:spcPct val="100000"/>
              </a:lnSpc>
              <a:spcBef>
                <a:spcPts val="0"/>
              </a:spcBef>
              <a:spcAft>
                <a:spcPts val="0"/>
              </a:spcAft>
              <a:buClrTx/>
              <a:buSzPct val="80000"/>
              <a:buFontTx/>
              <a:buNone/>
              <a:tabLst/>
              <a:defRPr/>
            </a:pPr>
            <a:r>
              <a:rPr kumimoji="0" lang="en-US" sz="2800" b="1" i="0" u="none" strike="noStrike" kern="0" cap="none" spc="0" normalizeH="0" baseline="0" noProof="0" dirty="0">
                <a:ln>
                  <a:noFill/>
                </a:ln>
                <a:solidFill>
                  <a:srgbClr val="0000FF">
                    <a:lumMod val="75000"/>
                  </a:srgbClr>
                </a:solidFill>
                <a:effectLst/>
                <a:uLnTx/>
                <a:uFillTx/>
                <a:latin typeface="Liberation Sans" panose="020B0604020202020204" pitchFamily="34" charset="0"/>
              </a:rPr>
              <a:t>Summary of Ratios</a:t>
            </a:r>
          </a:p>
        </p:txBody>
      </p:sp>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0248" y="2108382"/>
            <a:ext cx="8302752" cy="3860618"/>
          </a:xfrm>
          <a:prstGeom prst="rect">
            <a:avLst/>
          </a:prstGeom>
        </p:spPr>
      </p:pic>
      <p:sp>
        <p:nvSpPr>
          <p:cNvPr id="5" name="TextBox 4">
            <a:extLst>
              <a:ext uri="{FF2B5EF4-FFF2-40B4-BE49-F238E27FC236}">
                <a16:creationId xmlns:a16="http://schemas.microsoft.com/office/drawing/2014/main" id="{F1BF9A4C-7CC2-5AD3-359A-650E474402CC}"/>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210367786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CD53F5A-7E7F-22C1-C7E7-400959B3A0AA}"/>
              </a:ext>
            </a:extLst>
          </p:cNvPr>
          <p:cNvPicPr>
            <a:picLocks noChangeAspect="1"/>
          </p:cNvPicPr>
          <p:nvPr/>
        </p:nvPicPr>
        <p:blipFill>
          <a:blip r:embed="rId3"/>
          <a:stretch>
            <a:fillRect/>
          </a:stretch>
        </p:blipFill>
        <p:spPr>
          <a:xfrm>
            <a:off x="0" y="0"/>
            <a:ext cx="9144000" cy="6844311"/>
          </a:xfrm>
          <a:prstGeom prst="rect">
            <a:avLst/>
          </a:prstGeom>
        </p:spPr>
      </p:pic>
      <p:sp>
        <p:nvSpPr>
          <p:cNvPr id="6" name="Slide Number Placeholder "/>
          <p:cNvSpPr>
            <a:spLocks noGrp="1"/>
          </p:cNvSpPr>
          <p:nvPr>
            <p:ph type="sldNum" sz="quarter" idx="10"/>
          </p:nvPr>
        </p:nvSpPr>
        <p:spPr/>
        <p:txBody>
          <a:bodyPr/>
          <a:lstStyle/>
          <a:p>
            <a:fld id="{67B19427-F580-D146-B60E-4CADEE75497F}" type="slidenum">
              <a:rPr lang="en-US" smtClean="0"/>
              <a:pPr/>
              <a:t>51</a:t>
            </a:fld>
            <a:endParaRPr lang="en-US" dirty="0"/>
          </a:p>
        </p:txBody>
      </p:sp>
      <p:sp>
        <p:nvSpPr>
          <p:cNvPr id="13" name="Title "/>
          <p:cNvSpPr>
            <a:spLocks noGrp="1"/>
          </p:cNvSpPr>
          <p:nvPr>
            <p:ph type="title"/>
          </p:nvPr>
        </p:nvSpPr>
        <p:spPr>
          <a:xfrm>
            <a:off x="309562" y="762000"/>
            <a:ext cx="86058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Summary of Ratios</a:t>
            </a:r>
          </a:p>
        </p:txBody>
      </p:sp>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8917" y="1369145"/>
            <a:ext cx="8293608" cy="4913237"/>
          </a:xfrm>
          <a:prstGeom prst="rect">
            <a:avLst/>
          </a:prstGeom>
        </p:spPr>
      </p:pic>
      <p:sp>
        <p:nvSpPr>
          <p:cNvPr id="5" name="TextBox 4">
            <a:extLst>
              <a:ext uri="{FF2B5EF4-FFF2-40B4-BE49-F238E27FC236}">
                <a16:creationId xmlns:a16="http://schemas.microsoft.com/office/drawing/2014/main" id="{17252338-EFEF-2E57-D1E7-C63754CBA69E}"/>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41252362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Right Triangle 1"/>
          <p:cNvSpPr/>
          <p:nvPr/>
        </p:nvSpPr>
        <p:spPr>
          <a:xfrm flipH="1">
            <a:off x="4884484" y="3222077"/>
            <a:ext cx="4259516" cy="2778674"/>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p:cNvSpPr txBox="1"/>
          <p:nvPr/>
        </p:nvSpPr>
        <p:spPr>
          <a:xfrm>
            <a:off x="529374" y="5137557"/>
            <a:ext cx="3393424"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182135" y="5483805"/>
            <a:ext cx="1709450" cy="288039"/>
          </a:xfrm>
          <a:prstGeom prst="rect">
            <a:avLst/>
          </a:prstGeom>
        </p:spPr>
      </p:pic>
      <p:sp>
        <p:nvSpPr>
          <p:cNvPr id="14" name="Parallelogram 13"/>
          <p:cNvSpPr/>
          <p:nvPr/>
        </p:nvSpPr>
        <p:spPr>
          <a:xfrm rot="16200000" flipV="1">
            <a:off x="-1544208" y="4158311"/>
            <a:ext cx="2851119" cy="823092"/>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35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069357" y="1009650"/>
            <a:ext cx="1935005" cy="90351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400" advTm="15204">
        <p14:reveal/>
      </p:transition>
    </mc:Choice>
    <mc:Fallback xmlns="">
      <p:transition spd="slow" advTm="15204">
        <p:fade/>
      </p:transition>
    </mc:Fallback>
  </mc:AlternateContent>
</p:sld>
</file>

<file path=ppt/theme/theme1.xml><?xml version="1.0" encoding="utf-8"?>
<a:theme xmlns:a="http://schemas.openxmlformats.org/drawingml/2006/main" name="Opener">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hapter Outline">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Learning Objectives">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Concept Check Question">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Key Term">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Section">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Image Slide Master">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Blends">
  <a:themeElements>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EG" sz="1800" b="1" i="0" u="none" strike="noStrike" cap="none" normalizeH="0" baseline="0" smtClean="0">
            <a:ln>
              <a:noFill/>
            </a:ln>
            <a:solidFill>
              <a:schemeClr val="tx1"/>
            </a:solidFill>
            <a:effectLst/>
            <a:latin typeface="Tahoma" pitchFamily="34" charset="0"/>
            <a:cs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EG" sz="1800" b="1" i="0" u="none" strike="noStrike" cap="none" normalizeH="0" baseline="0" smtClean="0">
            <a:ln>
              <a:noFill/>
            </a:ln>
            <a:solidFill>
              <a:schemeClr val="tx1"/>
            </a:solidFill>
            <a:effectLst/>
            <a:latin typeface="Tahoma" pitchFamily="34" charset="0"/>
            <a:cs typeface="Arial" pitchFamily="34" charset="0"/>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9A719E6-78E0-442E-9308-FCE2AD91A675}"/>
</file>

<file path=customXml/itemProps2.xml><?xml version="1.0" encoding="utf-8"?>
<ds:datastoreItem xmlns:ds="http://schemas.openxmlformats.org/officeDocument/2006/customXml" ds:itemID="{E894E6D0-8F35-40AE-818F-CE091CC00249}"/>
</file>

<file path=customXml/itemProps3.xml><?xml version="1.0" encoding="utf-8"?>
<ds:datastoreItem xmlns:ds="http://schemas.openxmlformats.org/officeDocument/2006/customXml" ds:itemID="{E7EE5595-04A7-45CC-B8BE-2815897F7B9D}"/>
</file>

<file path=docProps/app.xml><?xml version="1.0" encoding="utf-8"?>
<Properties xmlns="http://schemas.openxmlformats.org/officeDocument/2006/extended-properties" xmlns:vt="http://schemas.openxmlformats.org/officeDocument/2006/docPropsVTypes">
  <Template/>
  <TotalTime>23963</TotalTime>
  <Words>1750</Words>
  <Application>Microsoft Office PowerPoint</Application>
  <PresentationFormat>On-screen Show (4:3)</PresentationFormat>
  <Paragraphs>349</Paragraphs>
  <Slides>52</Slides>
  <Notes>46</Notes>
  <HiddenSlides>0</HiddenSlides>
  <MMClips>0</MMClips>
  <ScaleCrop>false</ScaleCrop>
  <HeadingPairs>
    <vt:vector size="8" baseType="variant">
      <vt:variant>
        <vt:lpstr>Fonts Used</vt:lpstr>
      </vt:variant>
      <vt:variant>
        <vt:i4>15</vt:i4>
      </vt:variant>
      <vt:variant>
        <vt:lpstr>Theme</vt:lpstr>
      </vt:variant>
      <vt:variant>
        <vt:i4>9</vt:i4>
      </vt:variant>
      <vt:variant>
        <vt:lpstr>Embedded OLE Servers</vt:lpstr>
      </vt:variant>
      <vt:variant>
        <vt:i4>2</vt:i4>
      </vt:variant>
      <vt:variant>
        <vt:lpstr>Slide Titles</vt:lpstr>
      </vt:variant>
      <vt:variant>
        <vt:i4>52</vt:i4>
      </vt:variant>
    </vt:vector>
  </HeadingPairs>
  <TitlesOfParts>
    <vt:vector size="78" baseType="lpstr">
      <vt:lpstr>Alexandria</vt:lpstr>
      <vt:lpstr>Arial</vt:lpstr>
      <vt:lpstr>Calibri</vt:lpstr>
      <vt:lpstr>Calibri (Body)</vt:lpstr>
      <vt:lpstr>Calibri Light</vt:lpstr>
      <vt:lpstr>Courier New</vt:lpstr>
      <vt:lpstr>DokChampa</vt:lpstr>
      <vt:lpstr>Liberation Sans</vt:lpstr>
      <vt:lpstr>Sakkal Majalla</vt:lpstr>
      <vt:lpstr>Source Sans Pro</vt:lpstr>
      <vt:lpstr>Source Sans Pro Light</vt:lpstr>
      <vt:lpstr>Tahoma</vt:lpstr>
      <vt:lpstr>Times New Roman</vt:lpstr>
      <vt:lpstr>Verdana</vt:lpstr>
      <vt:lpstr>Wingdings</vt:lpstr>
      <vt:lpstr>Opener</vt:lpstr>
      <vt:lpstr>Chapter Outline</vt:lpstr>
      <vt:lpstr>Learning Objectives</vt:lpstr>
      <vt:lpstr>Concept Check Question</vt:lpstr>
      <vt:lpstr>Key Term</vt:lpstr>
      <vt:lpstr>Section</vt:lpstr>
      <vt:lpstr>Image Slide Master</vt:lpstr>
      <vt:lpstr>Blends</vt:lpstr>
      <vt:lpstr>1_Office Theme</vt:lpstr>
      <vt:lpstr>Clip</vt:lpstr>
      <vt:lpstr>Worksheet</vt:lpstr>
      <vt:lpstr>PowerPoint Presentation</vt:lpstr>
      <vt:lpstr>Chapter Outline</vt:lpstr>
      <vt:lpstr>Basics of Financial Statement Analysis</vt:lpstr>
      <vt:lpstr>Horizontal Analysis</vt:lpstr>
      <vt:lpstr>PowerPoint Presentation</vt:lpstr>
      <vt:lpstr>PowerPoint Presentation</vt:lpstr>
      <vt:lpstr>PowerPoint Presentation</vt:lpstr>
      <vt:lpstr>PowerPoint Presentation</vt:lpstr>
      <vt:lpstr>Horizontal Analysis</vt:lpstr>
      <vt:lpstr>DO IT! 1   Horizontal Analysis</vt:lpstr>
      <vt:lpstr>Vertical Analysis</vt:lpstr>
      <vt:lpstr>PowerPoint Presentation</vt:lpstr>
      <vt:lpstr>PowerPoint Presentation</vt:lpstr>
      <vt:lpstr>PowerPoint Presentation</vt:lpstr>
      <vt:lpstr>PowerPoint Presentation</vt:lpstr>
      <vt:lpstr>Ratio Analysis</vt:lpstr>
      <vt:lpstr>Ratio Analysis</vt:lpstr>
      <vt:lpstr>PowerPoint Presentation</vt:lpstr>
      <vt:lpstr>Ratio Analysis</vt:lpstr>
      <vt:lpstr>Ratio Analysis</vt:lpstr>
      <vt:lpstr>PowerPoint Presentation</vt:lpstr>
      <vt:lpstr>Ratio Analysis</vt:lpstr>
      <vt:lpstr>PowerPoint Presentation</vt:lpstr>
      <vt:lpstr>Ratio Analysis</vt:lpstr>
      <vt:lpstr>Ratio Analysis</vt:lpstr>
      <vt:lpstr>PowerPoint Presentation</vt:lpstr>
      <vt:lpstr>Ratio Analysis</vt:lpstr>
      <vt:lpstr>Ratio Analysis</vt:lpstr>
      <vt:lpstr>Ratio Analysis</vt:lpstr>
      <vt:lpstr>PowerPoint Presentation</vt:lpstr>
      <vt:lpstr>Ratio Analysis</vt:lpstr>
      <vt:lpstr>PowerPoint Presentation</vt:lpstr>
      <vt:lpstr>Ratio Analysis</vt:lpstr>
      <vt:lpstr>PowerPoint Presentation</vt:lpstr>
      <vt:lpstr>Ratio Analysis</vt:lpstr>
      <vt:lpstr>PowerPoint Presentation</vt:lpstr>
      <vt:lpstr>Ratio Analysis</vt:lpstr>
      <vt:lpstr>Ratio Analysis</vt:lpstr>
      <vt:lpstr>PowerPoint Presentation</vt:lpstr>
      <vt:lpstr>Ratio Analysis</vt:lpstr>
      <vt:lpstr>PowerPoint Presentation</vt:lpstr>
      <vt:lpstr>Ratio Analysis</vt:lpstr>
      <vt:lpstr>PowerPoint Presentation</vt:lpstr>
      <vt:lpstr>Ratio Analysis</vt:lpstr>
      <vt:lpstr>Ratio Analysis</vt:lpstr>
      <vt:lpstr>PowerPoint Presentation</vt:lpstr>
      <vt:lpstr>Ratio Analysis</vt:lpstr>
      <vt:lpstr>PowerPoint Presentation</vt:lpstr>
      <vt:lpstr>Ratio Analysis</vt:lpstr>
      <vt:lpstr>Ratio Analysis</vt:lpstr>
      <vt:lpstr>Summary of Ratios</vt:lpstr>
      <vt:lpstr>PowerPoint Presentation</vt:lpstr>
    </vt:vector>
  </TitlesOfParts>
  <Company>John Wiley and Sons,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Number Chapter Title</dc:title>
  <dc:creator>Garvin, Megan - Hoboken</dc:creator>
  <cp:lastModifiedBy>Dr.Emad Zaher</cp:lastModifiedBy>
  <cp:revision>2381</cp:revision>
  <cp:lastPrinted>2017-04-26T13:25:47Z</cp:lastPrinted>
  <dcterms:created xsi:type="dcterms:W3CDTF">2017-04-21T14:49:46Z</dcterms:created>
  <dcterms:modified xsi:type="dcterms:W3CDTF">2024-07-27T08:46:29Z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