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13" r:id="rId6"/>
    <p:sldId id="525" r:id="rId7"/>
    <p:sldId id="573" r:id="rId8"/>
    <p:sldId id="567" r:id="rId9"/>
    <p:sldId id="568" r:id="rId10"/>
    <p:sldId id="569" r:id="rId11"/>
    <p:sldId id="571" r:id="rId12"/>
    <p:sldId id="570" r:id="rId13"/>
    <p:sldId id="552" r:id="rId14"/>
    <p:sldId id="572" r:id="rId15"/>
    <p:sldId id="526" r:id="rId16"/>
    <p:sldId id="527" r:id="rId17"/>
    <p:sldId id="574" r:id="rId18"/>
    <p:sldId id="575" r:id="rId19"/>
    <p:sldId id="576" r:id="rId20"/>
    <p:sldId id="577" r:id="rId21"/>
    <p:sldId id="528" r:id="rId22"/>
    <p:sldId id="529" r:id="rId23"/>
    <p:sldId id="578" r:id="rId24"/>
    <p:sldId id="579" r:id="rId25"/>
    <p:sldId id="580" r:id="rId26"/>
    <p:sldId id="581" r:id="rId27"/>
    <p:sldId id="530" r:id="rId28"/>
    <p:sldId id="531" r:id="rId29"/>
    <p:sldId id="582" r:id="rId30"/>
    <p:sldId id="532" r:id="rId31"/>
    <p:sldId id="533" r:id="rId32"/>
    <p:sldId id="534" r:id="rId33"/>
    <p:sldId id="535" r:id="rId34"/>
    <p:sldId id="536" r:id="rId35"/>
    <p:sldId id="538" r:id="rId36"/>
    <p:sldId id="540" r:id="rId37"/>
    <p:sldId id="539" r:id="rId38"/>
    <p:sldId id="541" r:id="rId39"/>
    <p:sldId id="583" r:id="rId40"/>
    <p:sldId id="584" r:id="rId41"/>
    <p:sldId id="586" r:id="rId42"/>
    <p:sldId id="587" r:id="rId43"/>
    <p:sldId id="588" r:id="rId44"/>
    <p:sldId id="589" r:id="rId45"/>
    <p:sldId id="590" r:id="rId46"/>
    <p:sldId id="59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25"/>
            <p14:sldId id="573"/>
            <p14:sldId id="567"/>
            <p14:sldId id="568"/>
            <p14:sldId id="569"/>
            <p14:sldId id="571"/>
            <p14:sldId id="570"/>
            <p14:sldId id="552"/>
            <p14:sldId id="572"/>
            <p14:sldId id="526"/>
            <p14:sldId id="527"/>
            <p14:sldId id="574"/>
            <p14:sldId id="575"/>
            <p14:sldId id="576"/>
            <p14:sldId id="577"/>
            <p14:sldId id="528"/>
            <p14:sldId id="529"/>
            <p14:sldId id="578"/>
            <p14:sldId id="579"/>
            <p14:sldId id="580"/>
            <p14:sldId id="581"/>
            <p14:sldId id="530"/>
            <p14:sldId id="531"/>
            <p14:sldId id="582"/>
            <p14:sldId id="532"/>
            <p14:sldId id="533"/>
            <p14:sldId id="534"/>
            <p14:sldId id="535"/>
            <p14:sldId id="536"/>
            <p14:sldId id="538"/>
            <p14:sldId id="540"/>
            <p14:sldId id="539"/>
            <p14:sldId id="541"/>
            <p14:sldId id="583"/>
            <p14:sldId id="584"/>
            <p14:sldId id="586"/>
            <p14:sldId id="587"/>
            <p14:sldId id="588"/>
            <p14:sldId id="589"/>
            <p14:sldId id="590"/>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85490" autoAdjust="0"/>
  </p:normalViewPr>
  <p:slideViewPr>
    <p:cSldViewPr snapToGrid="0">
      <p:cViewPr varScale="1">
        <p:scale>
          <a:sx n="70" d="100"/>
          <a:sy n="70" d="100"/>
        </p:scale>
        <p:origin x="1157"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97612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E02D5-8B31-02C5-2075-FE2FED31C4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6206A1-2D5B-392E-FFB9-09EECA5A84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E4B135-447D-4A69-88C3-CE78A7F7855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849773F-A9C5-70F4-3FFD-8AC4AF42BCB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59708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A0717-A82A-4F6E-59D8-866E75A83D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7213AE-5293-F31A-29AD-731B404D70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9D62DF-31E9-01FA-5F5A-F744B1551F9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BF5BCE0-BECB-1005-ED1D-A26E78D515A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2381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AE9B5-88C8-1F0E-5239-DB2C9B491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6D52D4-EA3A-9370-FCE9-7C8F859E2E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661902-A5E8-FA7E-5ED4-439CCB46585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C7AF030-F6BA-08DC-2226-6384FD3C3A1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7908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B9132-15F3-79CC-6100-05C2796C94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8B17D1-8216-FACC-2579-64D87956FD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0FDE9A-9EBE-07FF-1C62-1AD172442EA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0ED1E75-5DB3-2995-5B04-1BE9CF9BCF0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563707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97612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97612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E1FE5-BFA7-F8B0-5BD6-F93F84ACF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0F9163-CE30-082B-452F-4F8A651033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98B0FF-0E3A-44A3-5E27-AD9DF43615A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1DC101A-2BDA-BD21-1DAD-8F550ED07B54}"/>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87048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97612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41B0A-7E10-755B-8DB1-584F2FCFF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04694-7C35-64D0-586C-D0C6CCA6E4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BF3974-56CC-F346-3D05-A2D672667A10}"/>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30EF2CA-CAAE-072E-26D2-6182E465301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45847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C4626-5857-0642-0C8A-3F221CB971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2D6FCC-19DF-EFBF-AC6C-69B67487E3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26EED8-6BC0-9822-FCD2-43BE1C379C9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A9327F5D-8033-D09E-735D-88724605945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64361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0AEC4-C5B0-5322-984E-7FFC56719A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C18E4B-F946-254B-CAA0-270FAC5AA6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6DE58E-E8A4-11BE-0D4B-8A7CC31A0C9E}"/>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69E52EF-035B-DF01-764A-5D6CB4697B86}"/>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558736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EC2B0-8CC2-E52A-B613-C135A9542E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BB69F8-D0FA-6949-56A3-2A234201BC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40E038-F56B-1D89-28B9-6353300DB18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E85E0CF0-3103-D636-24C0-15C87D14868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75528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80C84-B0A3-DEAF-2BFE-CE54E46A1B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C214C2-E5AE-B922-F2FB-FA6B8ED790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1EABF8-A24B-36EC-8462-3DF9F06F853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E012BB0C-1269-29B9-716B-CD58EA6D2F1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37240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AA76D-C96B-D6EE-26AA-492F8584A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79BB53-110C-BE2C-3FFE-3B3E8C7543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D6672-0174-F81A-1663-E9896A5D520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7EDDF25-200E-C43F-3755-F8ACD0C8E3F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0983591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58D3F-DC49-0DD8-8AF6-49D44F1048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6CD5DA-803F-6E6E-E609-15BCD7BF43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8A154F-DE16-483E-28E4-B764CAC040A4}"/>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4239E23-3716-E612-820D-2A6A4ACE389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16842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BF530-0260-B38C-B553-ECE47F2123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8118CF-523C-6B25-484E-93969F1570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664B8-69CD-DB87-EA6E-77FFC6ECD97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730ED70-BA3E-5FAE-7718-2E552BFA28F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155383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50759-76F9-B99F-9414-D2718CABA5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1464B-AD09-D1B1-066D-A2B6DDB614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908356-17E5-97F5-DE06-35084B9F5F9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C437F1F-2C19-E395-1486-260BE78D87A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041656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F519D-9CBF-6B1C-84C2-875A5740B0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423FEA-F388-B4BC-9A3C-08AFAFB2DE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8178E3-E5AE-4D39-12CA-F0CA8067B9F4}"/>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28732BA-B4A8-1B74-0235-7B2288B36F5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071102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FB514-F081-2E5C-1352-DB6F53B8D2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521E36-06FF-0C15-EE76-F0942A0FBF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863B48-5F20-EA49-3BFA-94EB998C2EF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FF56390-001A-8E13-EB46-B5D1868278A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758679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CF190-8E13-44DE-4611-0D81E9C998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A1FCEF-0051-2890-7D2B-C895F9B70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5199C8-6A2A-3481-2C78-B7350F15705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C2E36F2-333A-D6F8-283D-9AEB63FE6DA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975660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7635D-F9E6-8419-6961-DBBC95EDA6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F14978-CB6E-5546-A7CF-583379E848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25E397-AA23-05C7-1510-74093517D959}"/>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AD30FCB-B2EB-C5B2-CB12-36FE42129FE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33841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996A5-7B0F-21BE-8E54-12B55A348E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64FE37-A7E2-75BF-3C90-B8870E252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C0AE8A-2690-EE0F-F553-90E088EFFA2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FEBE8CFB-DEF2-9FC6-7C88-E6D20E92F05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976734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2463A-C606-C1E8-9093-7273ADEECF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071D07-7139-6051-EBF6-CBAC9DB16F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1F3CBB-7C02-9B2B-4FA3-431C6C0863E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AFB8B390-A470-F8D9-2D45-3F2717BFC15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573863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5AECA-11BA-C972-B93B-D0CC2185C5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3D6E3-BA39-7DB3-6B2A-08634E7CD8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139A88-8D11-ED65-4E4D-4C4622717F9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C7EBEAB2-8C54-6B07-AC38-8A54EACD2F4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034222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9E2EC-B47A-6042-B261-F0042273D1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1713EA-533C-0C23-9312-48F8674E11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3E8794-17B3-514D-E49F-249FDA4D4700}"/>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C01DC16-D75F-2752-EF0A-A1A5CB90B32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357174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025D3-0455-93F0-B649-F352F667CC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7FCA76-87C4-C166-EDC7-7949AEE9F5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6E84E1-B3EB-7FA9-A9F1-E78126DAFF84}"/>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88F6A713-EDE9-7AF7-AD1C-2B72936EC4B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56167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5E801-E8B3-AFB1-5669-1D312850FC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912132-C743-F901-6610-C6FE9100B4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2DBE84-DA6E-49B4-7299-E56B8E44123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F8EDF5AE-DB98-D324-628E-C6DCE02257B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643626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19A91-55A7-7214-8608-FF5EDDF60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7FF2E0-1EF6-39BA-E61D-4116F3F1F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7AA5F2-96AF-0345-BCEF-A8EDC683B580}"/>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04D12F3-E2CA-E5C0-9207-93F31C99F6C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175958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53FC1-0D1F-5FA9-7419-097B8216B8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6394C4-53F5-7AFA-9D66-EEE53AD36E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D34A1A-3CB9-DE7C-1F04-0B06A2F00B94}"/>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CB09AD21-89D1-FB55-C080-EFB551179A6A}"/>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822715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EB420-C941-5C7B-DD35-9EFDAEE7A5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8FBD3F-9E74-3A99-6854-35A00C56E8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DF67B7-1CE3-4A7F-867E-70AB39D6520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C9E6C487-B377-04C2-BE4F-B849F17E1D5B}"/>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585284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60B6F-14C7-21A9-464C-1C5D2DAD7B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8D7723-E03B-6865-07DA-227E8574E3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5F9692-72C8-6FB2-EA4C-6AA923831358}"/>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138532F3-06A4-DBC1-AED2-D4C3B3520E1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694307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8E0D5-9098-716D-9F07-BF98C5B8C0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63D789-F9A9-980D-1E3F-8930BB40E0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40FC08-FE1C-EA0B-E2E8-2C23404E355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3779ED0-3D43-CDCC-3D2B-9AC93DA8F2C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212900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421C3-DA97-B4F6-9245-D680094B2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892D6-2802-7D49-D9FA-6CBC962BCD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3386C7-8BF0-A156-8EE8-908A31A75C88}"/>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AC16BD39-F09A-129C-3C7E-A84E8AA001D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665554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E1CB4-8103-0372-4B05-50D21773A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D68012-6FDC-AD56-474C-A16E1B22E4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191BE1-E3A9-1206-6C8D-67000B08BD4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974B366-3064-1A55-E635-223B6D07BEE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461998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E77E9-DBEA-749F-E18A-F3CE53DD6C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80D32D-3E14-5B34-26F8-94610726F9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288C05-FAFE-CF05-5683-21B800472779}"/>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8CB0AEA-46A8-39A4-19DC-8481C77BE068}"/>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790530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F19FC-1E35-5992-D6E8-068FD30D5B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D36C4C-9E5A-3B1F-B903-A662171F3C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9252F0-9E0A-9B84-663C-4B1DDDEB8C4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B63043F-C191-4933-A16B-4DE7A7954CF5}"/>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368690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25914-F78F-0FA7-7E0E-FFD2D17756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D2A3B4-D7DA-6F84-B97E-250DC27F69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4BC02F-8FF6-1EA0-C9A9-94F5413B49E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4E6AEA2-E3E5-935F-967B-DF1325EC0B9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2268895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C3550-88C9-4795-CC8C-010A435A86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29C1CB-D949-B646-2152-68FC0C3991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B74735-CB15-787F-A768-B4C4164D805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F005508-AA0A-A550-EA14-14E6B0EE8C6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092022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E201D-D63E-61BC-4780-81093ADC7D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C0D067-A107-1C92-D7FC-328AF88DA2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3983F-81DE-B354-7457-436641F2741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59214D1-D789-14FF-996B-72D3FFAA1B0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941600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1E142-E4D2-8166-172E-9D223D14CA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C9821B-82A8-EFC7-4E81-8D235FA06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C45837-4AB6-F905-A04D-4618165D493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CAB1D615-5CEB-182B-70C8-797489020761}"/>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262305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jpeg"/><Relationship Id="rId1" Type="http://schemas.openxmlformats.org/officeDocument/2006/relationships/slideLayout" Target="../slideLayouts/slideLayout14.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633819" cy="1415772"/>
          </a:xfrm>
          <a:prstGeom prst="rect">
            <a:avLst/>
          </a:prstGeom>
          <a:noFill/>
        </p:spPr>
        <p:txBody>
          <a:bodyPr wrap="square" rtlCol="0">
            <a:spAutoFit/>
          </a:bodyPr>
          <a:lstStyle/>
          <a:p>
            <a:pPr algn="ctr">
              <a:lnSpc>
                <a:spcPct val="150000"/>
              </a:lnSpc>
            </a:pPr>
            <a:r>
              <a:rPr lang="ar-SY" sz="4400" b="1" dirty="0">
                <a:solidFill>
                  <a:srgbClr val="00B0F0"/>
                </a:solidFill>
                <a:latin typeface="Alexandria" charset="0"/>
                <a:cs typeface="Alexandria" charset="0"/>
              </a:rPr>
              <a:t>مبادئ التسويق</a:t>
            </a:r>
          </a:p>
          <a:p>
            <a:pPr algn="ctr"/>
            <a:r>
              <a:rPr lang="en-US" sz="2000" b="1" dirty="0">
                <a:solidFill>
                  <a:srgbClr val="00B0F0"/>
                </a:solidFill>
                <a:latin typeface="Alexandria" charset="0"/>
                <a:cs typeface="Alexandria" charset="0"/>
              </a:rPr>
              <a:t> </a:t>
            </a:r>
            <a:r>
              <a:rPr lang="ar-SY" sz="2000" b="1" dirty="0">
                <a:solidFill>
                  <a:srgbClr val="00B0F0"/>
                </a:solidFill>
                <a:latin typeface="Alexandria" charset="0"/>
                <a:cs typeface="Alexandria" charset="0"/>
              </a:rPr>
              <a:t> مدخل إلى علم التسويق</a:t>
            </a:r>
            <a:r>
              <a:rPr lang="en-US" sz="2000" b="1" dirty="0">
                <a:solidFill>
                  <a:srgbClr val="00B0F0"/>
                </a:solidFill>
                <a:latin typeface="Alexandria" charset="0"/>
                <a:cs typeface="Alexandria" charset="0"/>
              </a:rPr>
              <a:t>:</a:t>
            </a:r>
            <a:r>
              <a:rPr lang="ar-SY" sz="2000" b="1" dirty="0">
                <a:solidFill>
                  <a:srgbClr val="00B0F0"/>
                </a:solidFill>
                <a:latin typeface="Alexandria" charset="0"/>
                <a:cs typeface="Alexandria" charset="0"/>
              </a:rPr>
              <a:t>المحاضرة الأولى</a:t>
            </a:r>
            <a:endParaRPr lang="en-US" sz="2000" b="1" dirty="0">
              <a:solidFill>
                <a:srgbClr val="00B0F0"/>
              </a:solidFill>
              <a:latin typeface="Alexandria" charset="0"/>
              <a:cs typeface="Alexandria" charset="0"/>
            </a:endParaRP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3054747" cy="707886"/>
          </a:xfrm>
          <a:prstGeom prst="rect">
            <a:avLst/>
          </a:prstGeom>
          <a:noFill/>
        </p:spPr>
        <p:txBody>
          <a:bodyPr wrap="none" rtlCol="0">
            <a:spAutoFit/>
          </a:bodyPr>
          <a:lstStyle/>
          <a:p>
            <a:pPr lvl="0"/>
            <a:r>
              <a:rPr lang="en-US" sz="2000" dirty="0">
                <a:latin typeface="Alexandria"/>
              </a:rPr>
              <a:t>MGM204</a:t>
            </a:r>
          </a:p>
          <a:p>
            <a:pPr lvl="0"/>
            <a:r>
              <a:rPr lang="en-US" sz="2000" dirty="0">
                <a:latin typeface="Alexandria"/>
              </a:rPr>
              <a:t>PRINCIPLES OF MARKETING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48782"/>
            <a:ext cx="350840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Introduction to Marketing</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1538" y="2154092"/>
            <a:ext cx="8417320" cy="426007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 الفرق بين التسويق والمبيعات</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تعريف التسويق وفق عناصر المزيج التسويقي (المنتج، السعر، التوزيع، الترويج)</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الانتقادات التي وجهت للتسويق</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التسويق علم وفن</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تطور المفهوم التسويقي</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المفهوم الحديث للتسويق</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تطور المزيج التسويقي (السلعي، تجارة التجزئة، الخدمة، المنتج الرقمي).</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أسباب الاهتمام بالتسويق</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تنظيم قسم التسويق: (التنظيم الإداري أو حسب الوظائف_ حسب السلع_ حسب الأسواق).</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دور التسويق في خلق المنافع</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مفهوم تفادي قصر النظر التسويقي</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التبادل في العملية التسويقية</a:t>
            </a:r>
          </a:p>
          <a:p>
            <a:pPr marL="285750" indent="-285750" algn="just" rtl="1">
              <a:lnSpc>
                <a:spcPct val="150000"/>
              </a:lnSpc>
              <a:buFont typeface="Wingdings" panose="05000000000000000000" pitchFamily="2" charset="2"/>
              <a:buChar char="ü"/>
            </a:pPr>
            <a:r>
              <a:rPr lang="ar-SY" sz="1400" b="1" dirty="0">
                <a:latin typeface="Alexandria" charset="0"/>
                <a:cs typeface="Alexandria" charset="0"/>
              </a:rPr>
              <a:t>إرشادات عامة في مقرر مبادئ التسويق</a:t>
            </a: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9BED4396-51B6-6CF7-2FD0-318B8AB0C964}"/>
              </a:ext>
            </a:extLst>
          </p:cNvPr>
          <p:cNvGrpSpPr/>
          <p:nvPr/>
        </p:nvGrpSpPr>
        <p:grpSpPr>
          <a:xfrm>
            <a:off x="8287954" y="1468190"/>
            <a:ext cx="443449" cy="442257"/>
            <a:chOff x="944600" y="3981825"/>
            <a:chExt cx="297750" cy="296950"/>
          </a:xfrm>
        </p:grpSpPr>
        <p:sp>
          <p:nvSpPr>
            <p:cNvPr id="7" name="Google Shape;8619;p58">
              <a:extLst>
                <a:ext uri="{FF2B5EF4-FFF2-40B4-BE49-F238E27FC236}">
                  <a16:creationId xmlns:a16="http://schemas.microsoft.com/office/drawing/2014/main" id="{49E3A913-AC9A-8D57-132A-AF01FFE74F71}"/>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40C5F1C8-5308-E4CE-CFA0-32A679B312E2}"/>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807168D2-C2EF-0AE9-D00D-8276A2964805}"/>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D4339B0C-43B4-2905-2526-B9327075B9A8}"/>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E18FB-082D-A6FA-C434-9F0EC69CDDF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177C118-C3E4-8DC4-E947-321299365215}"/>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5E3BE80-E117-E8A3-5AE5-2C3B64B149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19759AA-FBC9-342E-BD7F-F2F44767E0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5D42DF-52D8-3AEC-0C7C-E454910A7F13}"/>
              </a:ext>
            </a:extLst>
          </p:cNvPr>
          <p:cNvSpPr txBox="1"/>
          <p:nvPr/>
        </p:nvSpPr>
        <p:spPr>
          <a:xfrm>
            <a:off x="126095" y="1132532"/>
            <a:ext cx="5758541" cy="423449"/>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p:txBody>
      </p:sp>
      <p:sp>
        <p:nvSpPr>
          <p:cNvPr id="4" name="TextBox 3">
            <a:extLst>
              <a:ext uri="{FF2B5EF4-FFF2-40B4-BE49-F238E27FC236}">
                <a16:creationId xmlns:a16="http://schemas.microsoft.com/office/drawing/2014/main" id="{6FC6252D-43D3-228D-BE83-9D5F0D36C611}"/>
              </a:ext>
            </a:extLst>
          </p:cNvPr>
          <p:cNvSpPr txBox="1"/>
          <p:nvPr/>
        </p:nvSpPr>
        <p:spPr>
          <a:xfrm>
            <a:off x="5769429" y="1029112"/>
            <a:ext cx="6242139" cy="764825"/>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grpSp>
        <p:nvGrpSpPr>
          <p:cNvPr id="5" name="Group 4">
            <a:extLst>
              <a:ext uri="{FF2B5EF4-FFF2-40B4-BE49-F238E27FC236}">
                <a16:creationId xmlns:a16="http://schemas.microsoft.com/office/drawing/2014/main" id="{E4C37C5A-B406-DD1C-8FE5-788F254FB142}"/>
              </a:ext>
            </a:extLst>
          </p:cNvPr>
          <p:cNvGrpSpPr/>
          <p:nvPr/>
        </p:nvGrpSpPr>
        <p:grpSpPr>
          <a:xfrm>
            <a:off x="2373756" y="1810679"/>
            <a:ext cx="7173015" cy="4796952"/>
            <a:chOff x="3078989" y="3370604"/>
            <a:chExt cx="5721293" cy="3288944"/>
          </a:xfrm>
        </p:grpSpPr>
        <p:pic>
          <p:nvPicPr>
            <p:cNvPr id="7" name="Picture 6">
              <a:extLst>
                <a:ext uri="{FF2B5EF4-FFF2-40B4-BE49-F238E27FC236}">
                  <a16:creationId xmlns:a16="http://schemas.microsoft.com/office/drawing/2014/main" id="{9793F6C1-541E-E17D-237B-06A26E0D8E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8628" y="4112291"/>
              <a:ext cx="5621654" cy="2547257"/>
            </a:xfrm>
            <a:prstGeom prst="rect">
              <a:avLst/>
            </a:prstGeom>
          </p:spPr>
        </p:pic>
        <p:sp>
          <p:nvSpPr>
            <p:cNvPr id="3" name="TextBox 2">
              <a:extLst>
                <a:ext uri="{FF2B5EF4-FFF2-40B4-BE49-F238E27FC236}">
                  <a16:creationId xmlns:a16="http://schemas.microsoft.com/office/drawing/2014/main" id="{25F582A3-0744-061A-70BC-B253A1DE555D}"/>
                </a:ext>
              </a:extLst>
            </p:cNvPr>
            <p:cNvSpPr txBox="1"/>
            <p:nvPr/>
          </p:nvSpPr>
          <p:spPr>
            <a:xfrm>
              <a:off x="3078989" y="3370604"/>
              <a:ext cx="5399314" cy="601829"/>
            </a:xfrm>
            <a:prstGeom prst="rect">
              <a:avLst/>
            </a:prstGeom>
            <a:noFill/>
          </p:spPr>
          <p:txBody>
            <a:bodyPr wrap="square" rtlCol="0">
              <a:spAutoFit/>
            </a:bodyPr>
            <a:lstStyle/>
            <a:p>
              <a:pPr algn="ctr">
                <a:lnSpc>
                  <a:spcPct val="150000"/>
                </a:lnSpc>
              </a:pPr>
              <a:r>
                <a:rPr lang="en-US" sz="2800" b="1" dirty="0">
                  <a:solidFill>
                    <a:srgbClr val="00B0F0"/>
                  </a:solidFill>
                  <a:latin typeface="Alexandria"/>
                </a:rPr>
                <a:t>Marketing vs. Selling</a:t>
              </a:r>
            </a:p>
          </p:txBody>
        </p:sp>
      </p:grpSp>
    </p:spTree>
    <p:extLst>
      <p:ext uri="{BB962C8B-B14F-4D97-AF65-F5344CB8AC3E}">
        <p14:creationId xmlns:p14="http://schemas.microsoft.com/office/powerpoint/2010/main" val="424544904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E2101-C991-3160-C116-352294D48B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643E873-3849-F1A7-CE98-A91E69C3E53F}"/>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71A4F3D-0D11-5513-5083-E371E82A5C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451EDF-C7FF-6A75-E0CF-C1BAA76066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F8AFD34-D3A3-3CB7-D689-32A8DE55BDDD}"/>
              </a:ext>
            </a:extLst>
          </p:cNvPr>
          <p:cNvSpPr txBox="1"/>
          <p:nvPr/>
        </p:nvSpPr>
        <p:spPr>
          <a:xfrm>
            <a:off x="174173" y="1012371"/>
            <a:ext cx="5758541" cy="1397755"/>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a:p>
            <a:pPr algn="just">
              <a:lnSpc>
                <a:spcPct val="150000"/>
              </a:lnSpc>
              <a:buAutoNum type="arabicPeriod"/>
            </a:pPr>
            <a:r>
              <a:rPr lang="en-US" sz="1400" b="1" dirty="0">
                <a:latin typeface="Alexandria"/>
              </a:rPr>
              <a:t>Timing and Orientation: </a:t>
            </a:r>
            <a:r>
              <a:rPr lang="en-US" sz="1400" dirty="0">
                <a:latin typeface="Alexandria"/>
              </a:rPr>
              <a:t>Marketing takes place before production, whereas selling occurs after the product has been produced and introduced to the market.</a:t>
            </a:r>
          </a:p>
        </p:txBody>
      </p:sp>
      <p:sp>
        <p:nvSpPr>
          <p:cNvPr id="4" name="TextBox 3">
            <a:extLst>
              <a:ext uri="{FF2B5EF4-FFF2-40B4-BE49-F238E27FC236}">
                <a16:creationId xmlns:a16="http://schemas.microsoft.com/office/drawing/2014/main" id="{513FD2CA-B8DE-1979-4D2A-32AD7B5E8A40}"/>
              </a:ext>
            </a:extLst>
          </p:cNvPr>
          <p:cNvSpPr txBox="1"/>
          <p:nvPr/>
        </p:nvSpPr>
        <p:spPr>
          <a:xfrm>
            <a:off x="5769429" y="1029112"/>
            <a:ext cx="6242139" cy="1072986"/>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250190" indent="-250190" algn="just" rtl="1">
              <a:lnSpc>
                <a:spcPct val="115000"/>
              </a:lnSpc>
              <a:buNone/>
            </a:pPr>
            <a:r>
              <a:rPr lang="x-none" dirty="0">
                <a:solidFill>
                  <a:srgbClr val="0070C0"/>
                </a:solidFill>
                <a:effectLst/>
                <a:latin typeface="Simplified Arabic" panose="02020603050405020304" pitchFamily="18" charset="-78"/>
                <a:ea typeface="Calibri" panose="020F0502020204030204" pitchFamily="34" charset="0"/>
                <a:cs typeface="Simplified Arabic" panose="02020603050405020304" pitchFamily="18" charset="-78"/>
                <a:sym typeface="Wingdings" panose="05000000000000000000" pitchFamily="2" charset="2"/>
              </a:rPr>
              <a:t></a:t>
            </a:r>
            <a:r>
              <a:rPr lang="ar-SY" dirty="0">
                <a:effectLst/>
                <a:latin typeface="Simplified Arabic" panose="02020603050405020304" pitchFamily="18" charset="-78"/>
                <a:ea typeface="Calibri" panose="020F0502020204030204" pitchFamily="34" charset="0"/>
                <a:cs typeface="Simplified Arabic" panose="02020603050405020304" pitchFamily="18" charset="-78"/>
              </a:rPr>
              <a:t> التسويق يتم قبل الانتاج، أما البيع يتم بعد الإنتاج وطرح السلعة في السوق.</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5" name="Group 4">
            <a:extLst>
              <a:ext uri="{FF2B5EF4-FFF2-40B4-BE49-F238E27FC236}">
                <a16:creationId xmlns:a16="http://schemas.microsoft.com/office/drawing/2014/main" id="{B98EF0AA-4E14-8577-AAA2-4F613400D98E}"/>
              </a:ext>
            </a:extLst>
          </p:cNvPr>
          <p:cNvGrpSpPr/>
          <p:nvPr/>
        </p:nvGrpSpPr>
        <p:grpSpPr>
          <a:xfrm>
            <a:off x="3069772" y="2339943"/>
            <a:ext cx="5730510" cy="4399106"/>
            <a:chOff x="3069772" y="2718928"/>
            <a:chExt cx="5730510" cy="3940620"/>
          </a:xfrm>
        </p:grpSpPr>
        <p:pic>
          <p:nvPicPr>
            <p:cNvPr id="7" name="Picture 6">
              <a:extLst>
                <a:ext uri="{FF2B5EF4-FFF2-40B4-BE49-F238E27FC236}">
                  <a16:creationId xmlns:a16="http://schemas.microsoft.com/office/drawing/2014/main" id="{5DF34B8C-6839-434D-20D4-4CD9EE778C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8628" y="4112291"/>
              <a:ext cx="5621654" cy="2547257"/>
            </a:xfrm>
            <a:prstGeom prst="rect">
              <a:avLst/>
            </a:prstGeom>
          </p:spPr>
        </p:pic>
        <p:sp>
          <p:nvSpPr>
            <p:cNvPr id="3" name="TextBox 2">
              <a:extLst>
                <a:ext uri="{FF2B5EF4-FFF2-40B4-BE49-F238E27FC236}">
                  <a16:creationId xmlns:a16="http://schemas.microsoft.com/office/drawing/2014/main" id="{24889FF4-7F96-86B3-BCF9-11CFF005F368}"/>
                </a:ext>
              </a:extLst>
            </p:cNvPr>
            <p:cNvSpPr txBox="1"/>
            <p:nvPr/>
          </p:nvSpPr>
          <p:spPr>
            <a:xfrm>
              <a:off x="3069772" y="2718928"/>
              <a:ext cx="5399314" cy="1446043"/>
            </a:xfrm>
            <a:prstGeom prst="rect">
              <a:avLst/>
            </a:prstGeom>
            <a:noFill/>
          </p:spPr>
          <p:txBody>
            <a:bodyPr wrap="square" rtlCol="0">
              <a:spAutoFit/>
            </a:bodyPr>
            <a:lstStyle/>
            <a:p>
              <a:pPr algn="ctr">
                <a:lnSpc>
                  <a:spcPct val="150000"/>
                </a:lnSpc>
              </a:pPr>
              <a:r>
                <a:rPr lang="en-US" sz="2800" b="1" dirty="0">
                  <a:solidFill>
                    <a:srgbClr val="00B0F0"/>
                  </a:solidFill>
                  <a:latin typeface="Alexandria"/>
                </a:rPr>
                <a:t>Marketing vs. Selling</a:t>
              </a:r>
            </a:p>
            <a:p>
              <a:pPr algn="ctr">
                <a:lnSpc>
                  <a:spcPct val="150000"/>
                </a:lnSpc>
              </a:pPr>
              <a:r>
                <a:rPr lang="en-US" sz="2000" b="1" dirty="0">
                  <a:solidFill>
                    <a:srgbClr val="00B0F0"/>
                  </a:solidFill>
                  <a:latin typeface="Alexandria"/>
                </a:rPr>
                <a:t>Timing and Orientation</a:t>
              </a:r>
            </a:p>
            <a:p>
              <a:pPr algn="ctr">
                <a:lnSpc>
                  <a:spcPct val="150000"/>
                </a:lnSpc>
              </a:pPr>
              <a:r>
                <a:rPr lang="ar-SY" sz="2000" b="1" dirty="0">
                  <a:solidFill>
                    <a:srgbClr val="00B0F0"/>
                  </a:solidFill>
                  <a:latin typeface="Alexandria"/>
                </a:rPr>
                <a:t>التوقيت والتوجه</a:t>
              </a:r>
              <a:endParaRPr lang="en-US" sz="2000" b="1" dirty="0">
                <a:solidFill>
                  <a:srgbClr val="00B0F0"/>
                </a:solidFill>
                <a:latin typeface="Alexandria"/>
              </a:endParaRPr>
            </a:p>
          </p:txBody>
        </p:sp>
      </p:grpSp>
    </p:spTree>
    <p:extLst>
      <p:ext uri="{BB962C8B-B14F-4D97-AF65-F5344CB8AC3E}">
        <p14:creationId xmlns:p14="http://schemas.microsoft.com/office/powerpoint/2010/main" val="340680263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C2187-8849-2AF2-09F9-22C5B630B01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D214D0B-7C49-630B-7D29-F8B58D217181}"/>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91D28BDE-5BF6-AC42-572D-A01C3D2D217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29BCA7-C511-722F-63E8-9848A9A87E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89B8A89-F2A6-683B-EFB8-5D431DA2899B}"/>
              </a:ext>
            </a:extLst>
          </p:cNvPr>
          <p:cNvSpPr txBox="1"/>
          <p:nvPr/>
        </p:nvSpPr>
        <p:spPr>
          <a:xfrm>
            <a:off x="174173" y="1012371"/>
            <a:ext cx="4691741" cy="1720920"/>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a:p>
            <a:pPr algn="just">
              <a:lnSpc>
                <a:spcPct val="150000"/>
              </a:lnSpc>
            </a:pPr>
            <a:r>
              <a:rPr lang="en-US" sz="1400" b="1" dirty="0">
                <a:latin typeface="Alexandria"/>
              </a:rPr>
              <a:t>2. Nature of the Process</a:t>
            </a:r>
            <a:r>
              <a:rPr lang="en-US" sz="1400" dirty="0">
                <a:latin typeface="Alexandria"/>
              </a:rPr>
              <a:t>: Marketing is a continuous process that extends from pre-production stages to post-production activities, whereas the selling process concludes once the sale is completed and the transaction is finalized</a:t>
            </a:r>
            <a:r>
              <a:rPr lang="en-US" sz="1400" b="1" dirty="0">
                <a:latin typeface="Alexandria"/>
              </a:rPr>
              <a:t>.</a:t>
            </a:r>
          </a:p>
        </p:txBody>
      </p:sp>
      <p:sp>
        <p:nvSpPr>
          <p:cNvPr id="4" name="TextBox 3">
            <a:extLst>
              <a:ext uri="{FF2B5EF4-FFF2-40B4-BE49-F238E27FC236}">
                <a16:creationId xmlns:a16="http://schemas.microsoft.com/office/drawing/2014/main" id="{C9D54B0B-C71F-741C-9516-09FB5EE82438}"/>
              </a:ext>
            </a:extLst>
          </p:cNvPr>
          <p:cNvSpPr txBox="1"/>
          <p:nvPr/>
        </p:nvSpPr>
        <p:spPr>
          <a:xfrm>
            <a:off x="6389914" y="1029112"/>
            <a:ext cx="5621654" cy="1401922"/>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250190" indent="-250190" algn="just" rtl="1">
              <a:lnSpc>
                <a:spcPct val="115000"/>
              </a:lnSpc>
              <a:buNone/>
            </a:pPr>
            <a:r>
              <a:rPr lang="x-none" dirty="0">
                <a:solidFill>
                  <a:srgbClr val="0070C0"/>
                </a:solidFill>
                <a:effectLst/>
                <a:latin typeface="Simplified Arabic" panose="02020603050405020304" pitchFamily="18" charset="-78"/>
                <a:ea typeface="Calibri" panose="020F0502020204030204" pitchFamily="34" charset="0"/>
                <a:cs typeface="Simplified Arabic" panose="02020603050405020304" pitchFamily="18" charset="-78"/>
                <a:sym typeface="Wingdings" panose="05000000000000000000" pitchFamily="2" charset="2"/>
              </a:rPr>
              <a:t></a:t>
            </a:r>
            <a:r>
              <a:rPr lang="ar-SY" dirty="0">
                <a:effectLst/>
                <a:latin typeface="Simplified Arabic" panose="02020603050405020304" pitchFamily="18" charset="-78"/>
                <a:ea typeface="Calibri" panose="020F0502020204030204" pitchFamily="34" charset="0"/>
                <a:cs typeface="Simplified Arabic" panose="02020603050405020304" pitchFamily="18" charset="-78"/>
              </a:rPr>
              <a:t> التسويق عملية مستمرة قبل الانتاج وحتى ما بعد الانتاج، أما العملية البيعية فتنتهي عند القيام بالبيع وتوقيع صفقة البيع.</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1" name="Group 10">
            <a:extLst>
              <a:ext uri="{FF2B5EF4-FFF2-40B4-BE49-F238E27FC236}">
                <a16:creationId xmlns:a16="http://schemas.microsoft.com/office/drawing/2014/main" id="{E0020B61-9D98-C462-D665-3D58AF131288}"/>
              </a:ext>
            </a:extLst>
          </p:cNvPr>
          <p:cNvGrpSpPr/>
          <p:nvPr/>
        </p:nvGrpSpPr>
        <p:grpSpPr>
          <a:xfrm>
            <a:off x="3524659" y="2353535"/>
            <a:ext cx="5730510" cy="4399106"/>
            <a:chOff x="3069772" y="2718928"/>
            <a:chExt cx="5730510" cy="3940620"/>
          </a:xfrm>
        </p:grpSpPr>
        <p:pic>
          <p:nvPicPr>
            <p:cNvPr id="12" name="Picture 11">
              <a:extLst>
                <a:ext uri="{FF2B5EF4-FFF2-40B4-BE49-F238E27FC236}">
                  <a16:creationId xmlns:a16="http://schemas.microsoft.com/office/drawing/2014/main" id="{B09CACD4-45D4-AB04-EF9D-B38FA5221C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8628" y="4112291"/>
              <a:ext cx="5621654" cy="2547257"/>
            </a:xfrm>
            <a:prstGeom prst="rect">
              <a:avLst/>
            </a:prstGeom>
          </p:spPr>
        </p:pic>
        <p:sp>
          <p:nvSpPr>
            <p:cNvPr id="13" name="TextBox 12">
              <a:extLst>
                <a:ext uri="{FF2B5EF4-FFF2-40B4-BE49-F238E27FC236}">
                  <a16:creationId xmlns:a16="http://schemas.microsoft.com/office/drawing/2014/main" id="{91138356-A971-BC14-DCBC-10D009394C8F}"/>
                </a:ext>
              </a:extLst>
            </p:cNvPr>
            <p:cNvSpPr txBox="1"/>
            <p:nvPr/>
          </p:nvSpPr>
          <p:spPr>
            <a:xfrm>
              <a:off x="3069772" y="2718928"/>
              <a:ext cx="5399314" cy="1444263"/>
            </a:xfrm>
            <a:prstGeom prst="rect">
              <a:avLst/>
            </a:prstGeom>
            <a:noFill/>
          </p:spPr>
          <p:txBody>
            <a:bodyPr wrap="square" rtlCol="0">
              <a:spAutoFit/>
            </a:bodyPr>
            <a:lstStyle/>
            <a:p>
              <a:pPr algn="ctr">
                <a:lnSpc>
                  <a:spcPct val="150000"/>
                </a:lnSpc>
              </a:pPr>
              <a:r>
                <a:rPr lang="en-US" sz="2800" b="1" dirty="0">
                  <a:solidFill>
                    <a:srgbClr val="00B0F0"/>
                  </a:solidFill>
                  <a:latin typeface="Alexandria"/>
                </a:rPr>
                <a:t>Marketing vs. Selling</a:t>
              </a:r>
            </a:p>
            <a:p>
              <a:pPr algn="ctr">
                <a:lnSpc>
                  <a:spcPct val="150000"/>
                </a:lnSpc>
              </a:pPr>
              <a:r>
                <a:rPr lang="en-US" sz="2000" b="1" dirty="0">
                  <a:solidFill>
                    <a:srgbClr val="00B0F0"/>
                  </a:solidFill>
                  <a:latin typeface="Alexandria"/>
                </a:rPr>
                <a:t>Nature of the Process</a:t>
              </a:r>
            </a:p>
            <a:p>
              <a:pPr algn="ctr">
                <a:lnSpc>
                  <a:spcPct val="150000"/>
                </a:lnSpc>
              </a:pPr>
              <a:r>
                <a:rPr lang="ar-SY" sz="2000" b="1" dirty="0">
                  <a:solidFill>
                    <a:srgbClr val="00B0F0"/>
                  </a:solidFill>
                  <a:latin typeface="Alexandria"/>
                </a:rPr>
                <a:t>طبيعة العملية</a:t>
              </a:r>
              <a:endParaRPr lang="en-US" sz="2000" b="1" dirty="0">
                <a:solidFill>
                  <a:srgbClr val="00B0F0"/>
                </a:solidFill>
                <a:latin typeface="Alexandria"/>
              </a:endParaRPr>
            </a:p>
          </p:txBody>
        </p:sp>
      </p:grpSp>
    </p:spTree>
    <p:extLst>
      <p:ext uri="{BB962C8B-B14F-4D97-AF65-F5344CB8AC3E}">
        <p14:creationId xmlns:p14="http://schemas.microsoft.com/office/powerpoint/2010/main" val="212506464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21CF0-04EE-0ACD-CA8B-81A56A4BDA7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E53B174-0531-5919-A6A1-DD54C9B86BDF}"/>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7EFE09A7-6679-315D-9F10-A663EE6588A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972EADF-7ABD-2639-3F04-C3C737A9AE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6CA311F-D72D-F415-5B65-CF9E521F841F}"/>
              </a:ext>
            </a:extLst>
          </p:cNvPr>
          <p:cNvSpPr txBox="1"/>
          <p:nvPr/>
        </p:nvSpPr>
        <p:spPr>
          <a:xfrm>
            <a:off x="174173" y="1012371"/>
            <a:ext cx="3166833" cy="4998741"/>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a:p>
            <a:pPr algn="just">
              <a:lnSpc>
                <a:spcPct val="150000"/>
              </a:lnSpc>
            </a:pPr>
            <a:r>
              <a:rPr lang="en-US" sz="1400" b="1" dirty="0">
                <a:latin typeface="Alexandria"/>
              </a:rPr>
              <a:t>3. Definition of the Market: </a:t>
            </a:r>
            <a:r>
              <a:rPr lang="en-US" sz="1400" dirty="0">
                <a:latin typeface="Alexandria"/>
              </a:rPr>
              <a:t>From a marketing perspective, the market encompasses both the current markets served by the organization and potential future markets, while taking into account all possible changes and variables that may arise within the market environment. </a:t>
            </a:r>
          </a:p>
          <a:p>
            <a:pPr algn="just">
              <a:lnSpc>
                <a:spcPct val="150000"/>
              </a:lnSpc>
            </a:pPr>
            <a:r>
              <a:rPr lang="en-US" sz="1400" dirty="0">
                <a:latin typeface="Alexandria"/>
              </a:rPr>
              <a:t>In contrast, from a sales perspective, the market is more narrowly defined, being limited to the direct relationship between the organization (or its sales force) and consumers.</a:t>
            </a:r>
          </a:p>
        </p:txBody>
      </p:sp>
      <p:sp>
        <p:nvSpPr>
          <p:cNvPr id="4" name="TextBox 3">
            <a:extLst>
              <a:ext uri="{FF2B5EF4-FFF2-40B4-BE49-F238E27FC236}">
                <a16:creationId xmlns:a16="http://schemas.microsoft.com/office/drawing/2014/main" id="{77825BFF-CED9-B7BB-CC5F-3F213F78ABB2}"/>
              </a:ext>
            </a:extLst>
          </p:cNvPr>
          <p:cNvSpPr txBox="1"/>
          <p:nvPr/>
        </p:nvSpPr>
        <p:spPr>
          <a:xfrm>
            <a:off x="9318171" y="1029112"/>
            <a:ext cx="2693396" cy="3950312"/>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250190" indent="-250190" algn="just" rtl="1">
              <a:lnSpc>
                <a:spcPct val="115000"/>
              </a:lnSpc>
              <a:buNone/>
            </a:pPr>
            <a:r>
              <a:rPr lang="x-none" dirty="0">
                <a:solidFill>
                  <a:srgbClr val="0070C0"/>
                </a:solidFill>
                <a:effectLst/>
                <a:latin typeface="Simplified Arabic" panose="02020603050405020304" pitchFamily="18" charset="-78"/>
                <a:ea typeface="Calibri" panose="020F0502020204030204" pitchFamily="34" charset="0"/>
                <a:cs typeface="Simplified Arabic" panose="02020603050405020304" pitchFamily="18" charset="-78"/>
                <a:sym typeface="Wingdings" panose="05000000000000000000" pitchFamily="2" charset="2"/>
              </a:rPr>
              <a:t></a:t>
            </a:r>
            <a:r>
              <a:rPr lang="ar-SY" dirty="0">
                <a:effectLst/>
                <a:latin typeface="Simplified Arabic" panose="02020603050405020304" pitchFamily="18" charset="-78"/>
                <a:ea typeface="Calibri" panose="020F0502020204030204" pitchFamily="34" charset="0"/>
                <a:cs typeface="Simplified Arabic" panose="02020603050405020304" pitchFamily="18" charset="-78"/>
              </a:rPr>
              <a:t> السوق بالنسبة للتسويق يعني السوق الحالي الذي تتعامل معه المنظمة، أو الأسواق المستقبلية مع الأخذ بالاعتبار جميع المتغيرات التي قد تحدث في السوق، أما المبيعات فإن السوق بالنسبة لها ينحصر في العلاقة المباشرة بين المنظمة أو رجال البيع والمستهلكين.</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0" name="Group 9">
            <a:extLst>
              <a:ext uri="{FF2B5EF4-FFF2-40B4-BE49-F238E27FC236}">
                <a16:creationId xmlns:a16="http://schemas.microsoft.com/office/drawing/2014/main" id="{A907031A-212A-0A62-7284-53F59621310D}"/>
              </a:ext>
            </a:extLst>
          </p:cNvPr>
          <p:cNvGrpSpPr/>
          <p:nvPr/>
        </p:nvGrpSpPr>
        <p:grpSpPr>
          <a:xfrm>
            <a:off x="3412583" y="2077758"/>
            <a:ext cx="5730510" cy="4399106"/>
            <a:chOff x="3069772" y="2718928"/>
            <a:chExt cx="5730510" cy="3940620"/>
          </a:xfrm>
        </p:grpSpPr>
        <p:pic>
          <p:nvPicPr>
            <p:cNvPr id="11" name="Picture 10">
              <a:extLst>
                <a:ext uri="{FF2B5EF4-FFF2-40B4-BE49-F238E27FC236}">
                  <a16:creationId xmlns:a16="http://schemas.microsoft.com/office/drawing/2014/main" id="{8BC2A8A1-B4BD-E2CC-DF3E-05875A7E3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8628" y="4112291"/>
              <a:ext cx="5621654" cy="2547257"/>
            </a:xfrm>
            <a:prstGeom prst="rect">
              <a:avLst/>
            </a:prstGeom>
          </p:spPr>
        </p:pic>
        <p:sp>
          <p:nvSpPr>
            <p:cNvPr id="12" name="TextBox 11">
              <a:extLst>
                <a:ext uri="{FF2B5EF4-FFF2-40B4-BE49-F238E27FC236}">
                  <a16:creationId xmlns:a16="http://schemas.microsoft.com/office/drawing/2014/main" id="{D9819F4F-CC43-404D-C434-94174644639A}"/>
                </a:ext>
              </a:extLst>
            </p:cNvPr>
            <p:cNvSpPr txBox="1"/>
            <p:nvPr/>
          </p:nvSpPr>
          <p:spPr>
            <a:xfrm>
              <a:off x="3069772" y="2718928"/>
              <a:ext cx="5399314" cy="1444263"/>
            </a:xfrm>
            <a:prstGeom prst="rect">
              <a:avLst/>
            </a:prstGeom>
            <a:noFill/>
          </p:spPr>
          <p:txBody>
            <a:bodyPr wrap="square" rtlCol="0">
              <a:spAutoFit/>
            </a:bodyPr>
            <a:lstStyle/>
            <a:p>
              <a:pPr algn="ctr">
                <a:lnSpc>
                  <a:spcPct val="150000"/>
                </a:lnSpc>
              </a:pPr>
              <a:r>
                <a:rPr lang="en-US" sz="2800" b="1" dirty="0">
                  <a:solidFill>
                    <a:srgbClr val="00B0F0"/>
                  </a:solidFill>
                  <a:latin typeface="Alexandria"/>
                </a:rPr>
                <a:t>Marketing vs. Selling</a:t>
              </a:r>
            </a:p>
            <a:p>
              <a:pPr algn="ctr">
                <a:lnSpc>
                  <a:spcPct val="150000"/>
                </a:lnSpc>
              </a:pPr>
              <a:r>
                <a:rPr lang="en-US" sz="2000" b="1" dirty="0">
                  <a:solidFill>
                    <a:srgbClr val="00B0F0"/>
                  </a:solidFill>
                  <a:latin typeface="Alexandria"/>
                </a:rPr>
                <a:t>Definition of the Market</a:t>
              </a:r>
            </a:p>
            <a:p>
              <a:pPr algn="ctr">
                <a:lnSpc>
                  <a:spcPct val="150000"/>
                </a:lnSpc>
              </a:pPr>
              <a:r>
                <a:rPr lang="ar-SY" sz="2000" b="1" dirty="0">
                  <a:solidFill>
                    <a:srgbClr val="00B0F0"/>
                  </a:solidFill>
                  <a:latin typeface="Alexandria"/>
                </a:rPr>
                <a:t>تعريف السوق</a:t>
              </a:r>
              <a:endParaRPr lang="en-US" sz="2000" b="1" dirty="0">
                <a:solidFill>
                  <a:srgbClr val="00B0F0"/>
                </a:solidFill>
                <a:latin typeface="Alexandria"/>
              </a:endParaRPr>
            </a:p>
          </p:txBody>
        </p:sp>
      </p:grpSp>
    </p:spTree>
    <p:extLst>
      <p:ext uri="{BB962C8B-B14F-4D97-AF65-F5344CB8AC3E}">
        <p14:creationId xmlns:p14="http://schemas.microsoft.com/office/powerpoint/2010/main" val="378586524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67348-71CA-2A2E-0E5A-BE9A206A740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2F1A5D6-185C-5AD1-62DF-14F99FCC49E0}"/>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6D1C23D-2FE4-FE07-FB77-6E933A2B7E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B1AD2B-67DA-AC25-39AA-9604303DB5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D4FBED9-BC2A-7249-1D94-80E59D4D54BC}"/>
              </a:ext>
            </a:extLst>
          </p:cNvPr>
          <p:cNvSpPr txBox="1"/>
          <p:nvPr/>
        </p:nvSpPr>
        <p:spPr>
          <a:xfrm>
            <a:off x="174173" y="1012371"/>
            <a:ext cx="2983589" cy="3706079"/>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a:p>
            <a:pPr algn="just">
              <a:lnSpc>
                <a:spcPct val="150000"/>
              </a:lnSpc>
            </a:pPr>
            <a:r>
              <a:rPr lang="en-US" sz="1400" b="1" dirty="0">
                <a:latin typeface="Alexandria"/>
              </a:rPr>
              <a:t>4. Market Research and Opportunity Identification: </a:t>
            </a:r>
            <a:r>
              <a:rPr lang="en-US" sz="1400" dirty="0">
                <a:latin typeface="Alexandria"/>
              </a:rPr>
              <a:t>Marketing is concerned with studying markets and identifying sales opportunities for a product through marketing research, whereas sales management does not place sufficient emphasis on systematically identifying market opportunities for the product.</a:t>
            </a:r>
          </a:p>
        </p:txBody>
      </p:sp>
      <p:sp>
        <p:nvSpPr>
          <p:cNvPr id="4" name="TextBox 3">
            <a:extLst>
              <a:ext uri="{FF2B5EF4-FFF2-40B4-BE49-F238E27FC236}">
                <a16:creationId xmlns:a16="http://schemas.microsoft.com/office/drawing/2014/main" id="{108DD2C3-E32E-E27B-FDE5-984D68CEDC2B}"/>
              </a:ext>
            </a:extLst>
          </p:cNvPr>
          <p:cNvSpPr txBox="1"/>
          <p:nvPr/>
        </p:nvSpPr>
        <p:spPr>
          <a:xfrm>
            <a:off x="9143093" y="1029112"/>
            <a:ext cx="2868474" cy="2994666"/>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250190" indent="-250190" algn="just" rtl="1">
              <a:lnSpc>
                <a:spcPct val="115000"/>
              </a:lnSpc>
              <a:buNone/>
            </a:pPr>
            <a:r>
              <a:rPr lang="x-none" dirty="0">
                <a:solidFill>
                  <a:srgbClr val="0070C0"/>
                </a:solidFill>
                <a:effectLst/>
                <a:latin typeface="Simplified Arabic" panose="02020603050405020304" pitchFamily="18" charset="-78"/>
                <a:ea typeface="Calibri" panose="020F0502020204030204" pitchFamily="34" charset="0"/>
                <a:cs typeface="Simplified Arabic" panose="02020603050405020304" pitchFamily="18" charset="-78"/>
                <a:sym typeface="Wingdings" panose="05000000000000000000" pitchFamily="2" charset="2"/>
              </a:rPr>
              <a:t></a:t>
            </a:r>
            <a:r>
              <a:rPr lang="ar-SY" dirty="0">
                <a:effectLst/>
                <a:latin typeface="Simplified Arabic" panose="02020603050405020304" pitchFamily="18" charset="-78"/>
                <a:ea typeface="Calibri" panose="020F0502020204030204" pitchFamily="34" charset="0"/>
                <a:cs typeface="Simplified Arabic" panose="02020603050405020304" pitchFamily="18" charset="-78"/>
              </a:rPr>
              <a:t> التسويق يقوم بدراسة الأسواق وإيجاد فرص بيعية للسلعة من خلال بحوث التسويق، أما إدارة المبيعات لاتعطي الأهمية الكافية لإيجاد فرص بيعية للسلعة في الأسواق.</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 name="Group 2">
            <a:extLst>
              <a:ext uri="{FF2B5EF4-FFF2-40B4-BE49-F238E27FC236}">
                <a16:creationId xmlns:a16="http://schemas.microsoft.com/office/drawing/2014/main" id="{B0247747-E59E-D8FA-BD20-4B0EAA8FEE12}"/>
              </a:ext>
            </a:extLst>
          </p:cNvPr>
          <p:cNvGrpSpPr/>
          <p:nvPr/>
        </p:nvGrpSpPr>
        <p:grpSpPr>
          <a:xfrm>
            <a:off x="3230745" y="1446523"/>
            <a:ext cx="5730510" cy="4399106"/>
            <a:chOff x="3069772" y="2718928"/>
            <a:chExt cx="5730510" cy="3940620"/>
          </a:xfrm>
        </p:grpSpPr>
        <p:pic>
          <p:nvPicPr>
            <p:cNvPr id="5" name="Picture 4">
              <a:extLst>
                <a:ext uri="{FF2B5EF4-FFF2-40B4-BE49-F238E27FC236}">
                  <a16:creationId xmlns:a16="http://schemas.microsoft.com/office/drawing/2014/main" id="{FAC8E3C3-CFA3-38B2-AB8D-DE0C5487B0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8628" y="4112291"/>
              <a:ext cx="5621654" cy="2547257"/>
            </a:xfrm>
            <a:prstGeom prst="rect">
              <a:avLst/>
            </a:prstGeom>
          </p:spPr>
        </p:pic>
        <p:sp>
          <p:nvSpPr>
            <p:cNvPr id="9" name="TextBox 8">
              <a:extLst>
                <a:ext uri="{FF2B5EF4-FFF2-40B4-BE49-F238E27FC236}">
                  <a16:creationId xmlns:a16="http://schemas.microsoft.com/office/drawing/2014/main" id="{B656AAA2-A052-5FC6-39CB-BFF1DC121786}"/>
                </a:ext>
              </a:extLst>
            </p:cNvPr>
            <p:cNvSpPr txBox="1"/>
            <p:nvPr/>
          </p:nvSpPr>
          <p:spPr>
            <a:xfrm>
              <a:off x="3069772" y="2718928"/>
              <a:ext cx="5399314" cy="1444263"/>
            </a:xfrm>
            <a:prstGeom prst="rect">
              <a:avLst/>
            </a:prstGeom>
            <a:noFill/>
          </p:spPr>
          <p:txBody>
            <a:bodyPr wrap="square" rtlCol="0">
              <a:spAutoFit/>
            </a:bodyPr>
            <a:lstStyle/>
            <a:p>
              <a:pPr algn="ctr">
                <a:lnSpc>
                  <a:spcPct val="150000"/>
                </a:lnSpc>
              </a:pPr>
              <a:r>
                <a:rPr lang="en-US" sz="2800" b="1" dirty="0">
                  <a:solidFill>
                    <a:srgbClr val="00B0F0"/>
                  </a:solidFill>
                  <a:latin typeface="Alexandria"/>
                </a:rPr>
                <a:t>Marketing vs. Selling</a:t>
              </a:r>
            </a:p>
            <a:p>
              <a:pPr algn="ctr">
                <a:lnSpc>
                  <a:spcPct val="150000"/>
                </a:lnSpc>
              </a:pPr>
              <a:r>
                <a:rPr lang="en-US" sz="2000" b="1" dirty="0">
                  <a:solidFill>
                    <a:srgbClr val="00B0F0"/>
                  </a:solidFill>
                  <a:latin typeface="Alexandria"/>
                </a:rPr>
                <a:t>Market Research and Opportunity Identification</a:t>
              </a:r>
            </a:p>
            <a:p>
              <a:pPr algn="ctr">
                <a:lnSpc>
                  <a:spcPct val="150000"/>
                </a:lnSpc>
              </a:pPr>
              <a:r>
                <a:rPr lang="ar-SY" sz="2000" b="1" dirty="0">
                  <a:solidFill>
                    <a:srgbClr val="00B0F0"/>
                  </a:solidFill>
                  <a:latin typeface="Alexandria"/>
                </a:rPr>
                <a:t>بحوث السوق وتحديد الفرص</a:t>
              </a:r>
              <a:endParaRPr lang="en-US" sz="2000" b="1" dirty="0">
                <a:solidFill>
                  <a:srgbClr val="00B0F0"/>
                </a:solidFill>
                <a:latin typeface="Alexandria"/>
              </a:endParaRPr>
            </a:p>
          </p:txBody>
        </p:sp>
      </p:grpSp>
    </p:spTree>
    <p:extLst>
      <p:ext uri="{BB962C8B-B14F-4D97-AF65-F5344CB8AC3E}">
        <p14:creationId xmlns:p14="http://schemas.microsoft.com/office/powerpoint/2010/main" val="120786804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E18FB-082D-A6FA-C434-9F0EC69CDDF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177C118-C3E4-8DC4-E947-321299365215}"/>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5E3BE80-E117-E8A3-5AE5-2C3B64B149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19759AA-FBC9-342E-BD7F-F2F44767E0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5D42DF-52D8-3AEC-0C7C-E454910A7F13}"/>
              </a:ext>
            </a:extLst>
          </p:cNvPr>
          <p:cNvSpPr txBox="1"/>
          <p:nvPr/>
        </p:nvSpPr>
        <p:spPr>
          <a:xfrm>
            <a:off x="174173" y="1012371"/>
            <a:ext cx="4691741" cy="2044086"/>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a:p>
            <a:pPr algn="just">
              <a:lnSpc>
                <a:spcPct val="150000"/>
              </a:lnSpc>
            </a:pPr>
            <a:r>
              <a:rPr lang="en-US" sz="1400" b="1" dirty="0">
                <a:latin typeface="Alexandria"/>
              </a:rPr>
              <a:t>5. Focus of Activities: </a:t>
            </a:r>
            <a:r>
              <a:rPr lang="en-US" sz="1400" dirty="0">
                <a:latin typeface="Alexandria"/>
              </a:rPr>
              <a:t>Marketing focuses on the consumer by identifying needs and wants, and then developing products that align with those needs. In contrast, the sales concept focuses on the product and its attributes, employing various methods to persuade consumers to purchase it.</a:t>
            </a:r>
          </a:p>
        </p:txBody>
      </p:sp>
      <p:sp>
        <p:nvSpPr>
          <p:cNvPr id="4" name="TextBox 3">
            <a:extLst>
              <a:ext uri="{FF2B5EF4-FFF2-40B4-BE49-F238E27FC236}">
                <a16:creationId xmlns:a16="http://schemas.microsoft.com/office/drawing/2014/main" id="{6FC6252D-43D3-228D-BE83-9D5F0D36C611}"/>
              </a:ext>
            </a:extLst>
          </p:cNvPr>
          <p:cNvSpPr txBox="1"/>
          <p:nvPr/>
        </p:nvSpPr>
        <p:spPr>
          <a:xfrm>
            <a:off x="6389914" y="1029112"/>
            <a:ext cx="5621654" cy="1401922"/>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193040" indent="-193040" algn="just" rtl="1">
              <a:lnSpc>
                <a:spcPct val="115000"/>
              </a:lnSpc>
              <a:buNone/>
            </a:pPr>
            <a:r>
              <a:rPr lang="x-none" dirty="0">
                <a:solidFill>
                  <a:srgbClr val="0070C0"/>
                </a:solidFill>
                <a:effectLst/>
                <a:latin typeface="Simplified Arabic" panose="02020603050405020304" pitchFamily="18" charset="-78"/>
                <a:ea typeface="Calibri" panose="020F0502020204030204" pitchFamily="34" charset="0"/>
                <a:cs typeface="Simplified Arabic" panose="02020603050405020304" pitchFamily="18" charset="-78"/>
                <a:sym typeface="Wingdings" panose="05000000000000000000" pitchFamily="2" charset="2"/>
              </a:rPr>
              <a:t></a:t>
            </a:r>
            <a:r>
              <a:rPr lang="ar-SY" dirty="0">
                <a:effectLst/>
                <a:latin typeface="Simplified Arabic" panose="02020603050405020304" pitchFamily="18" charset="-78"/>
                <a:ea typeface="Calibri" panose="020F0502020204030204" pitchFamily="34" charset="0"/>
                <a:cs typeface="Simplified Arabic" panose="02020603050405020304" pitchFamily="18" charset="-78"/>
              </a:rPr>
              <a:t> يركز التسويق على المستهلك، أما مفهوم المبيعات فيقوم بالتركيز على السلعة ومواصفاتها، واستخدام الطرق المختلفة لاقناع المستهلك باقتنائها.</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 name="Group 2">
            <a:extLst>
              <a:ext uri="{FF2B5EF4-FFF2-40B4-BE49-F238E27FC236}">
                <a16:creationId xmlns:a16="http://schemas.microsoft.com/office/drawing/2014/main" id="{315A9CCD-F19A-F19E-0146-E86BB3D4BBFC}"/>
              </a:ext>
            </a:extLst>
          </p:cNvPr>
          <p:cNvGrpSpPr/>
          <p:nvPr/>
        </p:nvGrpSpPr>
        <p:grpSpPr>
          <a:xfrm>
            <a:off x="3873003" y="2227414"/>
            <a:ext cx="5730510" cy="4399106"/>
            <a:chOff x="3069772" y="2718928"/>
            <a:chExt cx="5730510" cy="3940620"/>
          </a:xfrm>
        </p:grpSpPr>
        <p:pic>
          <p:nvPicPr>
            <p:cNvPr id="5" name="Picture 4">
              <a:extLst>
                <a:ext uri="{FF2B5EF4-FFF2-40B4-BE49-F238E27FC236}">
                  <a16:creationId xmlns:a16="http://schemas.microsoft.com/office/drawing/2014/main" id="{12180A6E-B554-455C-827B-9B3623B0B2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8628" y="4112291"/>
              <a:ext cx="5621654" cy="2547257"/>
            </a:xfrm>
            <a:prstGeom prst="rect">
              <a:avLst/>
            </a:prstGeom>
          </p:spPr>
        </p:pic>
        <p:sp>
          <p:nvSpPr>
            <p:cNvPr id="9" name="TextBox 8">
              <a:extLst>
                <a:ext uri="{FF2B5EF4-FFF2-40B4-BE49-F238E27FC236}">
                  <a16:creationId xmlns:a16="http://schemas.microsoft.com/office/drawing/2014/main" id="{423C71BD-50C9-40D7-8C6F-412CF6F73870}"/>
                </a:ext>
              </a:extLst>
            </p:cNvPr>
            <p:cNvSpPr txBox="1"/>
            <p:nvPr/>
          </p:nvSpPr>
          <p:spPr>
            <a:xfrm>
              <a:off x="3069772" y="2718928"/>
              <a:ext cx="5399314" cy="1444263"/>
            </a:xfrm>
            <a:prstGeom prst="rect">
              <a:avLst/>
            </a:prstGeom>
            <a:noFill/>
          </p:spPr>
          <p:txBody>
            <a:bodyPr wrap="square" rtlCol="0">
              <a:spAutoFit/>
            </a:bodyPr>
            <a:lstStyle/>
            <a:p>
              <a:pPr algn="ctr">
                <a:lnSpc>
                  <a:spcPct val="150000"/>
                </a:lnSpc>
              </a:pPr>
              <a:r>
                <a:rPr lang="en-US" sz="2800" b="1" dirty="0">
                  <a:solidFill>
                    <a:srgbClr val="00B0F0"/>
                  </a:solidFill>
                  <a:latin typeface="Alexandria"/>
                </a:rPr>
                <a:t>Marketing vs. Selling</a:t>
              </a:r>
            </a:p>
            <a:p>
              <a:pPr algn="ctr">
                <a:lnSpc>
                  <a:spcPct val="150000"/>
                </a:lnSpc>
              </a:pPr>
              <a:r>
                <a:rPr lang="en-US" sz="2000" b="1" dirty="0">
                  <a:solidFill>
                    <a:srgbClr val="00B0F0"/>
                  </a:solidFill>
                  <a:latin typeface="Alexandria"/>
                </a:rPr>
                <a:t>Focus of Activities</a:t>
              </a:r>
            </a:p>
            <a:p>
              <a:pPr algn="ctr">
                <a:lnSpc>
                  <a:spcPct val="150000"/>
                </a:lnSpc>
              </a:pPr>
              <a:r>
                <a:rPr lang="ar-SY" sz="2000" b="1" dirty="0">
                  <a:solidFill>
                    <a:srgbClr val="00B0F0"/>
                  </a:solidFill>
                  <a:latin typeface="Alexandria"/>
                </a:rPr>
                <a:t>تركيز الأنشطة</a:t>
              </a:r>
              <a:endParaRPr lang="en-US" sz="2000" b="1" dirty="0">
                <a:solidFill>
                  <a:srgbClr val="00B0F0"/>
                </a:solidFill>
                <a:latin typeface="Alexandria"/>
              </a:endParaRPr>
            </a:p>
          </p:txBody>
        </p:sp>
      </p:grpSp>
    </p:spTree>
    <p:extLst>
      <p:ext uri="{BB962C8B-B14F-4D97-AF65-F5344CB8AC3E}">
        <p14:creationId xmlns:p14="http://schemas.microsoft.com/office/powerpoint/2010/main" val="1925654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E18FB-082D-A6FA-C434-9F0EC69CDDF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177C118-C3E4-8DC4-E947-321299365215}"/>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5E3BE80-E117-E8A3-5AE5-2C3B64B149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19759AA-FBC9-342E-BD7F-F2F44767E0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5D42DF-52D8-3AEC-0C7C-E454910A7F13}"/>
              </a:ext>
            </a:extLst>
          </p:cNvPr>
          <p:cNvSpPr txBox="1"/>
          <p:nvPr/>
        </p:nvSpPr>
        <p:spPr>
          <a:xfrm>
            <a:off x="174173" y="1012371"/>
            <a:ext cx="4691741" cy="1397755"/>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a:p>
            <a:pPr algn="just">
              <a:lnSpc>
                <a:spcPct val="150000"/>
              </a:lnSpc>
            </a:pPr>
            <a:r>
              <a:rPr lang="en-US" sz="1400" b="1" dirty="0">
                <a:latin typeface="Alexandria"/>
              </a:rPr>
              <a:t>6. Orientation Toward Needs: </a:t>
            </a:r>
            <a:r>
              <a:rPr lang="en-US" sz="1400" dirty="0">
                <a:latin typeface="Alexandria"/>
              </a:rPr>
              <a:t>Marketing focuses on satisfying the needs of the buyer, whereas selling focuses on fulfilling the needs of the seller.</a:t>
            </a:r>
          </a:p>
        </p:txBody>
      </p:sp>
      <p:sp>
        <p:nvSpPr>
          <p:cNvPr id="4" name="TextBox 3">
            <a:extLst>
              <a:ext uri="{FF2B5EF4-FFF2-40B4-BE49-F238E27FC236}">
                <a16:creationId xmlns:a16="http://schemas.microsoft.com/office/drawing/2014/main" id="{6FC6252D-43D3-228D-BE83-9D5F0D36C611}"/>
              </a:ext>
            </a:extLst>
          </p:cNvPr>
          <p:cNvSpPr txBox="1"/>
          <p:nvPr/>
        </p:nvSpPr>
        <p:spPr>
          <a:xfrm>
            <a:off x="6389914" y="1029112"/>
            <a:ext cx="5621654" cy="1072986"/>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x-none" dirty="0">
                <a:solidFill>
                  <a:srgbClr val="0070C0"/>
                </a:solidFill>
                <a:effectLst/>
                <a:latin typeface="Simplified Arabic" panose="02020603050405020304" pitchFamily="18" charset="-78"/>
                <a:ea typeface="Calibri" panose="020F0502020204030204" pitchFamily="34" charset="0"/>
                <a:cs typeface="Simplified Arabic" panose="02020603050405020304" pitchFamily="18" charset="-78"/>
                <a:sym typeface="Wingdings" panose="05000000000000000000" pitchFamily="2" charset="2"/>
              </a:rPr>
              <a:t></a:t>
            </a:r>
            <a:r>
              <a:rPr lang="ar-SY" dirty="0">
                <a:effectLst/>
                <a:latin typeface="Simplified Arabic" panose="02020603050405020304" pitchFamily="18" charset="-78"/>
                <a:ea typeface="Calibri" panose="020F0502020204030204" pitchFamily="34" charset="0"/>
                <a:cs typeface="Simplified Arabic" panose="02020603050405020304" pitchFamily="18" charset="-78"/>
              </a:rPr>
              <a:t> التسويق يركز على حاجات المشتري، أما البيع يركز على حاجات البائع.</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 name="Group 2">
            <a:extLst>
              <a:ext uri="{FF2B5EF4-FFF2-40B4-BE49-F238E27FC236}">
                <a16:creationId xmlns:a16="http://schemas.microsoft.com/office/drawing/2014/main" id="{017B2CFF-56BB-5955-C4D2-B546F847ABA3}"/>
              </a:ext>
            </a:extLst>
          </p:cNvPr>
          <p:cNvGrpSpPr/>
          <p:nvPr/>
        </p:nvGrpSpPr>
        <p:grpSpPr>
          <a:xfrm>
            <a:off x="3230745" y="2240733"/>
            <a:ext cx="5730510" cy="4399106"/>
            <a:chOff x="3069772" y="2718928"/>
            <a:chExt cx="5730510" cy="3940620"/>
          </a:xfrm>
        </p:grpSpPr>
        <p:pic>
          <p:nvPicPr>
            <p:cNvPr id="5" name="Picture 4">
              <a:extLst>
                <a:ext uri="{FF2B5EF4-FFF2-40B4-BE49-F238E27FC236}">
                  <a16:creationId xmlns:a16="http://schemas.microsoft.com/office/drawing/2014/main" id="{245F0CBB-42EC-C5E0-F4ED-21C2D2AA6F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8628" y="4112291"/>
              <a:ext cx="5621654" cy="2547257"/>
            </a:xfrm>
            <a:prstGeom prst="rect">
              <a:avLst/>
            </a:prstGeom>
          </p:spPr>
        </p:pic>
        <p:sp>
          <p:nvSpPr>
            <p:cNvPr id="9" name="TextBox 8">
              <a:extLst>
                <a:ext uri="{FF2B5EF4-FFF2-40B4-BE49-F238E27FC236}">
                  <a16:creationId xmlns:a16="http://schemas.microsoft.com/office/drawing/2014/main" id="{A072A39B-0664-6915-0F7D-EDE983BE746C}"/>
                </a:ext>
              </a:extLst>
            </p:cNvPr>
            <p:cNvSpPr txBox="1"/>
            <p:nvPr/>
          </p:nvSpPr>
          <p:spPr>
            <a:xfrm>
              <a:off x="3069772" y="2718928"/>
              <a:ext cx="5399314" cy="1444263"/>
            </a:xfrm>
            <a:prstGeom prst="rect">
              <a:avLst/>
            </a:prstGeom>
            <a:noFill/>
          </p:spPr>
          <p:txBody>
            <a:bodyPr wrap="square" rtlCol="0">
              <a:spAutoFit/>
            </a:bodyPr>
            <a:lstStyle/>
            <a:p>
              <a:pPr algn="ctr">
                <a:lnSpc>
                  <a:spcPct val="150000"/>
                </a:lnSpc>
              </a:pPr>
              <a:r>
                <a:rPr lang="en-US" sz="2800" b="1" dirty="0">
                  <a:solidFill>
                    <a:srgbClr val="00B0F0"/>
                  </a:solidFill>
                  <a:latin typeface="Alexandria"/>
                </a:rPr>
                <a:t>Marketing vs. Selling</a:t>
              </a:r>
            </a:p>
            <a:p>
              <a:pPr algn="ctr">
                <a:lnSpc>
                  <a:spcPct val="150000"/>
                </a:lnSpc>
              </a:pPr>
              <a:r>
                <a:rPr lang="en-US" sz="2000" b="1" dirty="0">
                  <a:solidFill>
                    <a:srgbClr val="00B0F0"/>
                  </a:solidFill>
                  <a:latin typeface="Alexandria"/>
                </a:rPr>
                <a:t>Orientation Toward Needs</a:t>
              </a:r>
            </a:p>
            <a:p>
              <a:pPr algn="ctr">
                <a:lnSpc>
                  <a:spcPct val="150000"/>
                </a:lnSpc>
              </a:pPr>
              <a:r>
                <a:rPr lang="ar-SY" sz="2000" b="1" dirty="0">
                  <a:solidFill>
                    <a:srgbClr val="00B0F0"/>
                  </a:solidFill>
                  <a:latin typeface="Alexandria"/>
                </a:rPr>
                <a:t>التوجه نحو الحاجات</a:t>
              </a:r>
              <a:endParaRPr lang="en-US" sz="2000" b="1" dirty="0">
                <a:solidFill>
                  <a:srgbClr val="00B0F0"/>
                </a:solidFill>
                <a:latin typeface="Alexandria"/>
              </a:endParaRPr>
            </a:p>
          </p:txBody>
        </p:sp>
      </p:grpSp>
    </p:spTree>
    <p:extLst>
      <p:ext uri="{BB962C8B-B14F-4D97-AF65-F5344CB8AC3E}">
        <p14:creationId xmlns:p14="http://schemas.microsoft.com/office/powerpoint/2010/main" val="96824122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FDDC2-932C-EA60-F18B-1183046479F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31209DA-C4AB-8CC7-34B6-532E1400460C}"/>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193775B-1A1E-559D-97C0-02527606EF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58E13F-179E-75E1-4F41-CB79F7579C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15D8D609-962C-5634-0401-E48A734B09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0315" y="1349478"/>
            <a:ext cx="8251370" cy="4871794"/>
          </a:xfrm>
          <a:prstGeom prst="rect">
            <a:avLst/>
          </a:prstGeom>
        </p:spPr>
      </p:pic>
      <p:sp>
        <p:nvSpPr>
          <p:cNvPr id="4" name="TextBox 3">
            <a:extLst>
              <a:ext uri="{FF2B5EF4-FFF2-40B4-BE49-F238E27FC236}">
                <a16:creationId xmlns:a16="http://schemas.microsoft.com/office/drawing/2014/main" id="{B4559818-8E10-A55C-941B-810640D41A51}"/>
              </a:ext>
            </a:extLst>
          </p:cNvPr>
          <p:cNvSpPr txBox="1"/>
          <p:nvPr/>
        </p:nvSpPr>
        <p:spPr>
          <a:xfrm>
            <a:off x="3309257" y="1479464"/>
            <a:ext cx="6096000" cy="464871"/>
          </a:xfrm>
          <a:prstGeom prst="rect">
            <a:avLst/>
          </a:prstGeom>
          <a:noFill/>
        </p:spPr>
        <p:txBody>
          <a:bodyPr wrap="square">
            <a:spAutoFit/>
          </a:bodyPr>
          <a:lstStyle/>
          <a:p>
            <a:pPr algn="just">
              <a:lnSpc>
                <a:spcPct val="150000"/>
              </a:lnSpc>
            </a:pPr>
            <a:r>
              <a:rPr lang="en-US" sz="1800" b="1" dirty="0">
                <a:latin typeface="Alexandria"/>
              </a:rPr>
              <a:t>The Concept of Marketing and Sales: Key Differences</a:t>
            </a:r>
          </a:p>
        </p:txBody>
      </p:sp>
    </p:spTree>
    <p:extLst>
      <p:ext uri="{BB962C8B-B14F-4D97-AF65-F5344CB8AC3E}">
        <p14:creationId xmlns:p14="http://schemas.microsoft.com/office/powerpoint/2010/main" val="344375936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E18FB-082D-A6FA-C434-9F0EC69CDDF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177C118-C3E4-8DC4-E947-321299365215}"/>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5E3BE80-E117-E8A3-5AE5-2C3B64B149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19759AA-FBC9-342E-BD7F-F2F44767E0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5D42DF-52D8-3AEC-0C7C-E454910A7F13}"/>
              </a:ext>
            </a:extLst>
          </p:cNvPr>
          <p:cNvSpPr txBox="1"/>
          <p:nvPr/>
        </p:nvSpPr>
        <p:spPr>
          <a:xfrm>
            <a:off x="174173" y="1012371"/>
            <a:ext cx="2305141" cy="4075411"/>
          </a:xfrm>
          <a:prstGeom prst="rect">
            <a:avLst/>
          </a:prstGeom>
          <a:noFill/>
        </p:spPr>
        <p:txBody>
          <a:bodyPr wrap="square" rtlCol="0">
            <a:spAutoFit/>
          </a:bodyPr>
          <a:lstStyle/>
          <a:p>
            <a:pPr algn="just">
              <a:lnSpc>
                <a:spcPct val="150000"/>
              </a:lnSpc>
            </a:pPr>
            <a:r>
              <a:rPr lang="en-US" sz="1600" b="1" dirty="0">
                <a:latin typeface="Alexandria"/>
              </a:rPr>
              <a:t>The Concept of Marketing and Sales: Key Differences</a:t>
            </a:r>
          </a:p>
          <a:p>
            <a:pPr algn="just">
              <a:lnSpc>
                <a:spcPct val="150000"/>
              </a:lnSpc>
            </a:pPr>
            <a:r>
              <a:rPr lang="en-US" sz="1400" b="1" dirty="0">
                <a:latin typeface="Alexandria"/>
              </a:rPr>
              <a:t>Based on the above distinctions:</a:t>
            </a:r>
          </a:p>
          <a:p>
            <a:pPr algn="just">
              <a:lnSpc>
                <a:spcPct val="150000"/>
              </a:lnSpc>
            </a:pPr>
            <a:r>
              <a:rPr lang="en-US" sz="1400" dirty="0">
                <a:latin typeface="Alexandria"/>
              </a:rPr>
              <a:t>Sales represent a component of the broader marketing process, and sales management operates as a subunit within the overall marketing management function.</a:t>
            </a:r>
          </a:p>
        </p:txBody>
      </p:sp>
      <p:sp>
        <p:nvSpPr>
          <p:cNvPr id="4" name="TextBox 3">
            <a:extLst>
              <a:ext uri="{FF2B5EF4-FFF2-40B4-BE49-F238E27FC236}">
                <a16:creationId xmlns:a16="http://schemas.microsoft.com/office/drawing/2014/main" id="{6FC6252D-43D3-228D-BE83-9D5F0D36C611}"/>
              </a:ext>
            </a:extLst>
          </p:cNvPr>
          <p:cNvSpPr txBox="1"/>
          <p:nvPr/>
        </p:nvSpPr>
        <p:spPr>
          <a:xfrm>
            <a:off x="9143093" y="1029112"/>
            <a:ext cx="2868474" cy="2357568"/>
          </a:xfrm>
          <a:prstGeom prst="rect">
            <a:avLst/>
          </a:prstGeom>
          <a:noFill/>
        </p:spPr>
        <p:txBody>
          <a:bodyPr wrap="square" rtlCol="0">
            <a:spAutoFit/>
          </a:bodyPr>
          <a:lstStyle/>
          <a:p>
            <a:pPr algn="just" rtl="1">
              <a:lnSpc>
                <a:spcPct val="115000"/>
              </a:lnSpc>
              <a:buNone/>
              <a:tabLst>
                <a:tab pos="269240" algn="l"/>
                <a:tab pos="359410" algn="l"/>
                <a:tab pos="629285" algn="l"/>
                <a:tab pos="1693545" algn="r"/>
              </a:tabLst>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en-US"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مفهوم التسويق والمبيعات</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r>
              <a:rPr lang="ar-SY" b="1" u="sng" dirty="0">
                <a:solidFill>
                  <a:srgbClr val="0070C0"/>
                </a:solidFill>
                <a:effectLst/>
                <a:uFill>
                  <a:solidFill>
                    <a:srgbClr val="0070C0"/>
                  </a:solidFill>
                </a:uFill>
                <a:latin typeface="Simplified Arabic" panose="02020603050405020304" pitchFamily="18" charset="-78"/>
                <a:ea typeface="Times New Roman" panose="02020603050405020304" pitchFamily="18" charset="0"/>
                <a:cs typeface="Simplified Arabic" panose="02020603050405020304" pitchFamily="18" charset="-78"/>
              </a:rPr>
              <a:t>أهم الاختلافات بين التسويق والمبيعات</a:t>
            </a:r>
            <a:r>
              <a:rPr lang="ar-SY" b="1"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457200" algn="just" rtl="1">
              <a:lnSpc>
                <a:spcPct val="115000"/>
              </a:lnSpc>
              <a:buNone/>
            </a:pPr>
            <a:r>
              <a:rPr lang="ar-SY" b="1" dirty="0">
                <a:solidFill>
                  <a:srgbClr val="0070C0"/>
                </a:solidFill>
                <a:effectLst/>
                <a:highlight>
                  <a:srgbClr val="FFFF00"/>
                </a:highlight>
                <a:latin typeface="Simplified Arabic" panose="02020603050405020304" pitchFamily="18" charset="-78"/>
                <a:ea typeface="Calibri" panose="020F0502020204030204" pitchFamily="34" charset="0"/>
                <a:cs typeface="Simplified Arabic" panose="02020603050405020304" pitchFamily="18" charset="-78"/>
              </a:rPr>
              <a:t>من خلال ما سبق نجد أن:</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algn="just" rtl="1">
              <a:lnSpc>
                <a:spcPct val="115000"/>
              </a:lnSpc>
              <a:spcAft>
                <a:spcPts val="1000"/>
              </a:spcAft>
              <a:buNone/>
            </a:pPr>
            <a:r>
              <a:rPr lang="ar-SY" dirty="0">
                <a:effectLst/>
                <a:latin typeface="Simplified Arabic" panose="02020603050405020304" pitchFamily="18" charset="-78"/>
                <a:ea typeface="Calibri" panose="020F0502020204030204" pitchFamily="34" charset="0"/>
                <a:cs typeface="Simplified Arabic" panose="02020603050405020304" pitchFamily="18" charset="-78"/>
              </a:rPr>
              <a:t>المبيعات هي جزء من العملية التسويقية، وإدارة المبيعات هي إدارة تابعة لإدارة التسويق.</a:t>
            </a:r>
            <a:endParaRPr lang="en-US"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Picture 4">
            <a:extLst>
              <a:ext uri="{FF2B5EF4-FFF2-40B4-BE49-F238E27FC236}">
                <a16:creationId xmlns:a16="http://schemas.microsoft.com/office/drawing/2014/main" id="{03D4388E-4B7F-94C8-E2EE-DF09CD9AA3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0246" y="1164744"/>
            <a:ext cx="6255656" cy="5461356"/>
          </a:xfrm>
          <a:prstGeom prst="rect">
            <a:avLst/>
          </a:prstGeom>
        </p:spPr>
      </p:pic>
    </p:spTree>
    <p:extLst>
      <p:ext uri="{BB962C8B-B14F-4D97-AF65-F5344CB8AC3E}">
        <p14:creationId xmlns:p14="http://schemas.microsoft.com/office/powerpoint/2010/main" val="191702345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072E9-90CA-8A32-56FA-A77E0155C62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B6CF7EE-BC04-D5E8-FBB9-C021A236DC0F}"/>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E1469D57-05FC-2566-DBB4-559965DD42D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BF1775-A01A-708B-6C8A-5FA76AAC48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049CD40-60A0-865E-F88B-179BBC85B4A3}"/>
              </a:ext>
            </a:extLst>
          </p:cNvPr>
          <p:cNvSpPr txBox="1"/>
          <p:nvPr/>
        </p:nvSpPr>
        <p:spPr>
          <a:xfrm>
            <a:off x="174173" y="1012371"/>
            <a:ext cx="2569027" cy="3978269"/>
          </a:xfrm>
          <a:prstGeom prst="rect">
            <a:avLst/>
          </a:prstGeom>
          <a:noFill/>
        </p:spPr>
        <p:txBody>
          <a:bodyPr wrap="square" rtlCol="0">
            <a:spAutoFit/>
          </a:bodyPr>
          <a:lstStyle/>
          <a:p>
            <a:pPr algn="just">
              <a:lnSpc>
                <a:spcPct val="150000"/>
              </a:lnSpc>
            </a:pPr>
            <a:r>
              <a:rPr lang="en-US" sz="1600" b="1" dirty="0">
                <a:latin typeface="Alexandria"/>
              </a:rPr>
              <a:t>Definition of Marketing</a:t>
            </a:r>
          </a:p>
          <a:p>
            <a:pPr algn="just">
              <a:lnSpc>
                <a:spcPct val="150000"/>
              </a:lnSpc>
            </a:pPr>
            <a:r>
              <a:rPr lang="en-US" sz="1400" dirty="0">
                <a:latin typeface="Alexandria"/>
              </a:rPr>
              <a:t>Marketing can be conventionally defined, based on the core elements of the marketing mix, as:</a:t>
            </a:r>
            <a:r>
              <a:rPr lang="en-US" sz="1600" dirty="0">
                <a:latin typeface="Alexandria"/>
              </a:rPr>
              <a:t> A set of activities concerned with the product, its pricing, its distribution, and its promotion, with the objective of satisfying consumers’ needs and wants.</a:t>
            </a:r>
            <a:endParaRPr lang="en-US" sz="1400" dirty="0">
              <a:latin typeface="Alexandria"/>
            </a:endParaRPr>
          </a:p>
        </p:txBody>
      </p:sp>
      <p:sp>
        <p:nvSpPr>
          <p:cNvPr id="4" name="TextBox 3">
            <a:extLst>
              <a:ext uri="{FF2B5EF4-FFF2-40B4-BE49-F238E27FC236}">
                <a16:creationId xmlns:a16="http://schemas.microsoft.com/office/drawing/2014/main" id="{A6F17EED-5DEA-1F5C-14AE-F1C33B16ABF3}"/>
              </a:ext>
            </a:extLst>
          </p:cNvPr>
          <p:cNvSpPr txBox="1"/>
          <p:nvPr/>
        </p:nvSpPr>
        <p:spPr>
          <a:xfrm>
            <a:off x="9633857" y="1029112"/>
            <a:ext cx="2377711" cy="1765099"/>
          </a:xfrm>
          <a:prstGeom prst="rect">
            <a:avLst/>
          </a:prstGeom>
          <a:noFill/>
        </p:spPr>
        <p:txBody>
          <a:bodyPr wrap="square" rtlCol="0">
            <a:spAutoFit/>
          </a:bodyPr>
          <a:lstStyle/>
          <a:p>
            <a:pPr marL="285750" indent="-285750" algn="just" rtl="1">
              <a:lnSpc>
                <a:spcPct val="115000"/>
              </a:lnSpc>
              <a:buFont typeface="Wingdings" panose="05000000000000000000" pitchFamily="2" charset="2"/>
              <a:buChar char="v"/>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تعريف التسويق:</a:t>
            </a:r>
          </a:p>
          <a:p>
            <a:pPr algn="just" rtl="1">
              <a:lnSpc>
                <a:spcPct val="115000"/>
              </a:lnSpc>
            </a:pPr>
            <a:r>
              <a:rPr lang="ar-SY" sz="1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1400" dirty="0">
                <a:effectLst/>
                <a:latin typeface="Simplified Arabic" panose="02020603050405020304" pitchFamily="18" charset="-78"/>
                <a:ea typeface="Times New Roman" panose="02020603050405020304" pitchFamily="18" charset="0"/>
                <a:cs typeface="Simplified Arabic" panose="02020603050405020304" pitchFamily="18" charset="-78"/>
              </a:rPr>
              <a:t>يمكن تعريفه بشكل قياسي وبالاعتماد على عناصر المزيج التسويقي الرئيسة بأنه:</a:t>
            </a: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r" rtl="1">
              <a:buNone/>
            </a:pPr>
            <a:r>
              <a:rPr lang="ar-SY" sz="1400" dirty="0">
                <a:effectLst/>
                <a:latin typeface="Simplified Arabic" panose="02020603050405020304" pitchFamily="18" charset="-78"/>
                <a:ea typeface="Times New Roman" panose="02020603050405020304" pitchFamily="18" charset="0"/>
                <a:cs typeface="Simplified Arabic" panose="02020603050405020304" pitchFamily="18" charset="-78"/>
              </a:rPr>
              <a:t>مجموعة الأنشطة التي تُعنى (تتعلق) بالمنتَج وتسعيره وتوزيعه والترويج له تلبية لحاجات ورغبات المستهلك.</a:t>
            </a:r>
            <a:endParaRPr lang="en-US" sz="14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Picture 4">
            <a:extLst>
              <a:ext uri="{FF2B5EF4-FFF2-40B4-BE49-F238E27FC236}">
                <a16:creationId xmlns:a16="http://schemas.microsoft.com/office/drawing/2014/main" id="{E7A00EC4-E5C1-AB4B-A289-1743B87436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7871" y="1095049"/>
            <a:ext cx="6525986" cy="5262051"/>
          </a:xfrm>
          <a:prstGeom prst="rect">
            <a:avLst/>
          </a:prstGeom>
        </p:spPr>
      </p:pic>
    </p:spTree>
    <p:extLst>
      <p:ext uri="{BB962C8B-B14F-4D97-AF65-F5344CB8AC3E}">
        <p14:creationId xmlns:p14="http://schemas.microsoft.com/office/powerpoint/2010/main" val="112021615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F7CCB-CBEC-8711-CB6B-7FF9C75EA7D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04BCA96-472E-D5EA-3227-5728AE0D2DD3}"/>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34D1433-CE77-35CA-C8E6-DA6EAADFAC0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5CA423-E9E8-E94E-2A8E-8BA78DD72D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627FB55-1E92-5AB9-ADF8-EC8614ACAC7D}"/>
              </a:ext>
            </a:extLst>
          </p:cNvPr>
          <p:cNvSpPr txBox="1"/>
          <p:nvPr/>
        </p:nvSpPr>
        <p:spPr>
          <a:xfrm>
            <a:off x="174173" y="1012371"/>
            <a:ext cx="4593770" cy="1757532"/>
          </a:xfrm>
          <a:prstGeom prst="rect">
            <a:avLst/>
          </a:prstGeom>
          <a:noFill/>
        </p:spPr>
        <p:txBody>
          <a:bodyPr wrap="square" rtlCol="0">
            <a:spAutoFit/>
          </a:bodyPr>
          <a:lstStyle/>
          <a:p>
            <a:pPr algn="just">
              <a:lnSpc>
                <a:spcPct val="150000"/>
              </a:lnSpc>
            </a:pPr>
            <a:r>
              <a:rPr lang="en-US" sz="2000" b="1" dirty="0">
                <a:latin typeface="Alexandria"/>
              </a:rPr>
              <a:t>Criticisms Directed at Marketing</a:t>
            </a:r>
          </a:p>
          <a:p>
            <a:pPr indent="-180000" algn="just">
              <a:lnSpc>
                <a:spcPct val="150000"/>
              </a:lnSpc>
              <a:buFont typeface="Arial" panose="020B0604020202020204" pitchFamily="34" charset="0"/>
              <a:buChar char="•"/>
            </a:pPr>
            <a:r>
              <a:rPr lang="en-US" b="1" dirty="0">
                <a:latin typeface="Alexandria"/>
              </a:rPr>
              <a:t>Influencing consumer behavior: </a:t>
            </a:r>
            <a:r>
              <a:rPr lang="en-US" dirty="0">
                <a:latin typeface="Alexandria"/>
              </a:rPr>
              <a:t>Marketing is criticized for its ability to shape and influence consumer behavior.</a:t>
            </a:r>
          </a:p>
        </p:txBody>
      </p:sp>
      <p:sp>
        <p:nvSpPr>
          <p:cNvPr id="4" name="TextBox 3">
            <a:extLst>
              <a:ext uri="{FF2B5EF4-FFF2-40B4-BE49-F238E27FC236}">
                <a16:creationId xmlns:a16="http://schemas.microsoft.com/office/drawing/2014/main" id="{1E85F5C0-5A98-3A56-45BB-C1DA0AF6644D}"/>
              </a:ext>
            </a:extLst>
          </p:cNvPr>
          <p:cNvSpPr txBox="1"/>
          <p:nvPr/>
        </p:nvSpPr>
        <p:spPr>
          <a:xfrm>
            <a:off x="8360229" y="1029112"/>
            <a:ext cx="3651339" cy="824841"/>
          </a:xfrm>
          <a:prstGeom prst="rect">
            <a:avLst/>
          </a:prstGeom>
          <a:noFill/>
        </p:spPr>
        <p:txBody>
          <a:bodyPr wrap="square" rtlCol="0">
            <a:spAutoFit/>
          </a:bodyPr>
          <a:lstStyle/>
          <a:p>
            <a:pPr algn="just" rtl="1">
              <a:lnSpc>
                <a:spcPct val="115000"/>
              </a:lnSpc>
              <a:buNone/>
            </a:pPr>
            <a:r>
              <a:rPr lang="en-US" sz="2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الانتقادات التي وجهت للتسويق:</a:t>
            </a:r>
            <a:endParaRPr lang="en-US"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indent="-180000" algn="just" rtl="1">
              <a:buFont typeface="Arial" panose="020B0604020202020204" pitchFamily="34" charset="0"/>
              <a:buChar char="•"/>
              <a:tabLst>
                <a:tab pos="269240" algn="l"/>
                <a:tab pos="359410" algn="l"/>
                <a:tab pos="629285" algn="l"/>
                <a:tab pos="1693545" algn="r"/>
              </a:tabLst>
            </a:pPr>
            <a:r>
              <a:rPr lang="ar-SY"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التأثير على سلوك المستهلك.</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9" name="Picture 8">
            <a:extLst>
              <a:ext uri="{FF2B5EF4-FFF2-40B4-BE49-F238E27FC236}">
                <a16:creationId xmlns:a16="http://schemas.microsoft.com/office/drawing/2014/main" id="{D775F11C-AFDA-1263-13B7-F97C82AEBE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6800" y="1603494"/>
            <a:ext cx="3374571" cy="4917613"/>
          </a:xfrm>
          <a:prstGeom prst="rect">
            <a:avLst/>
          </a:prstGeom>
        </p:spPr>
      </p:pic>
    </p:spTree>
    <p:extLst>
      <p:ext uri="{BB962C8B-B14F-4D97-AF65-F5344CB8AC3E}">
        <p14:creationId xmlns:p14="http://schemas.microsoft.com/office/powerpoint/2010/main" val="135867121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6D4CD-0172-E778-A1D4-5CA349F7033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8FDC3AD-E820-FA09-844B-027D440DB0BB}"/>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E3B6AE1-00B8-9E79-BC27-F4D220B840F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77F901-3D2F-B6D5-6EEB-84F40305FE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7D58325-DAC3-5A90-356D-7B983777100B}"/>
              </a:ext>
            </a:extLst>
          </p:cNvPr>
          <p:cNvSpPr txBox="1"/>
          <p:nvPr/>
        </p:nvSpPr>
        <p:spPr>
          <a:xfrm>
            <a:off x="174173" y="1012371"/>
            <a:ext cx="4031722" cy="1946943"/>
          </a:xfrm>
          <a:prstGeom prst="rect">
            <a:avLst/>
          </a:prstGeom>
          <a:noFill/>
        </p:spPr>
        <p:txBody>
          <a:bodyPr wrap="square" rtlCol="0">
            <a:spAutoFit/>
          </a:bodyPr>
          <a:lstStyle/>
          <a:p>
            <a:pPr algn="just">
              <a:lnSpc>
                <a:spcPct val="150000"/>
              </a:lnSpc>
            </a:pPr>
            <a:r>
              <a:rPr lang="en-US" b="1" dirty="0">
                <a:latin typeface="Alexandria"/>
              </a:rPr>
              <a:t>Criticisms Directed at Marketing</a:t>
            </a:r>
          </a:p>
          <a:p>
            <a:pPr indent="-180000" algn="just">
              <a:lnSpc>
                <a:spcPct val="150000"/>
              </a:lnSpc>
              <a:buFont typeface="Arial" panose="020B0604020202020204" pitchFamily="34" charset="0"/>
              <a:buChar char="•"/>
            </a:pPr>
            <a:r>
              <a:rPr lang="en-US" sz="1600" b="1" dirty="0">
                <a:latin typeface="Alexandria"/>
              </a:rPr>
              <a:t>Transforming wants into needs: </a:t>
            </a:r>
            <a:r>
              <a:rPr lang="en-US" sz="1600" dirty="0">
                <a:latin typeface="Alexandria"/>
              </a:rPr>
              <a:t>Marketing is often seen as converting wants into perceived needs, which may not always be necessary (Need vs. Want).</a:t>
            </a:r>
          </a:p>
        </p:txBody>
      </p:sp>
      <p:sp>
        <p:nvSpPr>
          <p:cNvPr id="4" name="TextBox 3">
            <a:extLst>
              <a:ext uri="{FF2B5EF4-FFF2-40B4-BE49-F238E27FC236}">
                <a16:creationId xmlns:a16="http://schemas.microsoft.com/office/drawing/2014/main" id="{8214CC98-3154-8722-7FD4-54BBE1BB010D}"/>
              </a:ext>
            </a:extLst>
          </p:cNvPr>
          <p:cNvSpPr txBox="1"/>
          <p:nvPr/>
        </p:nvSpPr>
        <p:spPr>
          <a:xfrm>
            <a:off x="7184571" y="1029112"/>
            <a:ext cx="4826997" cy="723275"/>
          </a:xfrm>
          <a:prstGeom prst="rect">
            <a:avLst/>
          </a:prstGeom>
          <a:noFill/>
        </p:spPr>
        <p:txBody>
          <a:bodyPr wrap="square" rtlCol="0">
            <a:spAutoFit/>
          </a:bodyPr>
          <a:lstStyle/>
          <a:p>
            <a:pPr algn="just" rtl="1">
              <a:lnSpc>
                <a:spcPct val="115000"/>
              </a:lnSpc>
              <a:buNone/>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الانتقادات التي وجهت للتسويق:</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indent="-180000" algn="just" rtl="1">
              <a:buFont typeface="Arial" panose="020B0604020202020204" pitchFamily="34" charset="0"/>
              <a:buChar char="•"/>
              <a:tabLst>
                <a:tab pos="269240" algn="l"/>
                <a:tab pos="359410" algn="l"/>
                <a:tab pos="629285" algn="l"/>
                <a:tab pos="1693545" algn="r"/>
              </a:tabLst>
            </a:pP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التسويق يحول الرغبات إلى حاجات ربما تكون غير ضرورية.</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1D6908BE-E6A7-C8FF-F84F-E85BFA7587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6327" y="1730829"/>
            <a:ext cx="2994187" cy="4451859"/>
          </a:xfrm>
          <a:prstGeom prst="rect">
            <a:avLst/>
          </a:prstGeom>
        </p:spPr>
      </p:pic>
    </p:spTree>
    <p:extLst>
      <p:ext uri="{BB962C8B-B14F-4D97-AF65-F5344CB8AC3E}">
        <p14:creationId xmlns:p14="http://schemas.microsoft.com/office/powerpoint/2010/main" val="125321142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0A59F-4130-7BCF-2EFD-5BDC0788D93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783E1B2-60AB-A47F-C551-12118D919537}"/>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C074E24-090B-76BC-D0BA-B991A406EDE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BFCB39-8E0C-3B4D-5CE7-56043A3E3C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1716B92-1971-F8FF-20CB-4C9314B75155}"/>
              </a:ext>
            </a:extLst>
          </p:cNvPr>
          <p:cNvSpPr txBox="1"/>
          <p:nvPr/>
        </p:nvSpPr>
        <p:spPr>
          <a:xfrm>
            <a:off x="174173" y="1012371"/>
            <a:ext cx="3962398" cy="1661993"/>
          </a:xfrm>
          <a:prstGeom prst="rect">
            <a:avLst/>
          </a:prstGeom>
          <a:noFill/>
        </p:spPr>
        <p:txBody>
          <a:bodyPr wrap="square" rtlCol="0">
            <a:spAutoFit/>
          </a:bodyPr>
          <a:lstStyle/>
          <a:p>
            <a:pPr algn="just">
              <a:lnSpc>
                <a:spcPct val="150000"/>
              </a:lnSpc>
            </a:pPr>
            <a:r>
              <a:rPr lang="en-US" sz="2000" b="1" dirty="0">
                <a:latin typeface="Alexandria"/>
              </a:rPr>
              <a:t>Criticisms Directed at Marketing</a:t>
            </a:r>
          </a:p>
          <a:p>
            <a:pPr indent="-180000" algn="just">
              <a:buFont typeface="Arial" panose="020B0604020202020204" pitchFamily="34" charset="0"/>
              <a:buChar char="•"/>
            </a:pPr>
            <a:r>
              <a:rPr lang="en-US" dirty="0">
                <a:latin typeface="Alexandria"/>
              </a:rPr>
              <a:t>Non-productive activity: Marketing is sometimes viewed as a non-productive activity that does not directly contribute to the creation of tangible goods.</a:t>
            </a:r>
          </a:p>
        </p:txBody>
      </p:sp>
      <p:sp>
        <p:nvSpPr>
          <p:cNvPr id="4" name="TextBox 3">
            <a:extLst>
              <a:ext uri="{FF2B5EF4-FFF2-40B4-BE49-F238E27FC236}">
                <a16:creationId xmlns:a16="http://schemas.microsoft.com/office/drawing/2014/main" id="{5829BE0F-3F23-DACE-BED1-6D5242167810}"/>
              </a:ext>
            </a:extLst>
          </p:cNvPr>
          <p:cNvSpPr txBox="1"/>
          <p:nvPr/>
        </p:nvSpPr>
        <p:spPr>
          <a:xfrm>
            <a:off x="8632371" y="1029112"/>
            <a:ext cx="3379197" cy="723275"/>
          </a:xfrm>
          <a:prstGeom prst="rect">
            <a:avLst/>
          </a:prstGeom>
          <a:noFill/>
        </p:spPr>
        <p:txBody>
          <a:bodyPr wrap="square" rtlCol="0">
            <a:spAutoFit/>
          </a:bodyPr>
          <a:lstStyle/>
          <a:p>
            <a:pPr algn="just" rtl="1">
              <a:lnSpc>
                <a:spcPct val="115000"/>
              </a:lnSpc>
              <a:buNone/>
            </a:pPr>
            <a:r>
              <a:rPr lang="en-US"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الانتقادات التي وجهت للتسويق:</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indent="-180000" algn="just" rtl="1">
              <a:buFont typeface="Arial" panose="020B0604020202020204" pitchFamily="34" charset="0"/>
              <a:buChar char="•"/>
              <a:tabLst>
                <a:tab pos="269240" algn="l"/>
                <a:tab pos="359410" algn="l"/>
                <a:tab pos="629285" algn="l"/>
                <a:tab pos="1693545" algn="r"/>
              </a:tabLst>
            </a:pP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التسويق نشاط غير إنتاجي.</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654A9A41-E7A1-72E4-20ED-4CA3D0C896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4834" y="1479464"/>
            <a:ext cx="3500597" cy="4953993"/>
          </a:xfrm>
          <a:prstGeom prst="rect">
            <a:avLst/>
          </a:prstGeom>
        </p:spPr>
      </p:pic>
    </p:spTree>
    <p:extLst>
      <p:ext uri="{BB962C8B-B14F-4D97-AF65-F5344CB8AC3E}">
        <p14:creationId xmlns:p14="http://schemas.microsoft.com/office/powerpoint/2010/main" val="122908695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17846-FFA8-DA59-2F3E-6D366408BD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5D6C1E5-90AE-FF0D-D83D-E27490C027F5}"/>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B76589F8-911E-0D74-3F8C-3833C0B9CE7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70B6C65-BD7F-A599-D3F7-731F2E5F8F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100A4F6-175D-BEBD-9D7D-8F1F167CA64F}"/>
              </a:ext>
            </a:extLst>
          </p:cNvPr>
          <p:cNvSpPr txBox="1"/>
          <p:nvPr/>
        </p:nvSpPr>
        <p:spPr>
          <a:xfrm>
            <a:off x="174173" y="1012371"/>
            <a:ext cx="3624941" cy="1661993"/>
          </a:xfrm>
          <a:prstGeom prst="rect">
            <a:avLst/>
          </a:prstGeom>
          <a:noFill/>
        </p:spPr>
        <p:txBody>
          <a:bodyPr wrap="square" rtlCol="0">
            <a:spAutoFit/>
          </a:bodyPr>
          <a:lstStyle/>
          <a:p>
            <a:pPr algn="just">
              <a:lnSpc>
                <a:spcPct val="150000"/>
              </a:lnSpc>
            </a:pPr>
            <a:r>
              <a:rPr lang="en-US" sz="2000" b="1" dirty="0">
                <a:latin typeface="Alexandria"/>
              </a:rPr>
              <a:t>Criticisms Directed at Marketing</a:t>
            </a:r>
          </a:p>
          <a:p>
            <a:pPr indent="-180000" algn="just">
              <a:buFont typeface="Arial" panose="020B0604020202020204" pitchFamily="34" charset="0"/>
              <a:buChar char="•"/>
            </a:pPr>
            <a:r>
              <a:rPr lang="en-US" dirty="0">
                <a:latin typeface="Alexandria"/>
              </a:rPr>
              <a:t>Cost escalation: Marketing is criticized for increasing costs, which may ultimately be borne by consumers.</a:t>
            </a:r>
          </a:p>
        </p:txBody>
      </p:sp>
      <p:sp>
        <p:nvSpPr>
          <p:cNvPr id="4" name="TextBox 3">
            <a:extLst>
              <a:ext uri="{FF2B5EF4-FFF2-40B4-BE49-F238E27FC236}">
                <a16:creationId xmlns:a16="http://schemas.microsoft.com/office/drawing/2014/main" id="{18F21005-5654-0C78-322F-DABB67A52B8D}"/>
              </a:ext>
            </a:extLst>
          </p:cNvPr>
          <p:cNvSpPr txBox="1"/>
          <p:nvPr/>
        </p:nvSpPr>
        <p:spPr>
          <a:xfrm>
            <a:off x="8011886" y="1029112"/>
            <a:ext cx="3999683" cy="824841"/>
          </a:xfrm>
          <a:prstGeom prst="rect">
            <a:avLst/>
          </a:prstGeom>
          <a:noFill/>
        </p:spPr>
        <p:txBody>
          <a:bodyPr wrap="square" rtlCol="0">
            <a:spAutoFit/>
          </a:bodyPr>
          <a:lstStyle/>
          <a:p>
            <a:pPr algn="just" rtl="1">
              <a:lnSpc>
                <a:spcPct val="115000"/>
              </a:lnSpc>
              <a:buNone/>
            </a:pPr>
            <a:r>
              <a:rPr lang="en-US" sz="2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الانتقادات التي وجهت للتسويق:</a:t>
            </a:r>
            <a:endParaRPr lang="en-US"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indent="-180000" algn="just" rtl="1">
              <a:buFont typeface="Arial" panose="020B0604020202020204" pitchFamily="34" charset="0"/>
              <a:buChar char="•"/>
              <a:tabLst>
                <a:tab pos="269240" algn="l"/>
                <a:tab pos="359410" algn="l"/>
                <a:tab pos="629285" algn="l"/>
                <a:tab pos="1693545" algn="r"/>
              </a:tabLst>
            </a:pPr>
            <a:r>
              <a:rPr lang="ar-SY"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التسويق يزيد التكاليف</a:t>
            </a:r>
            <a:r>
              <a:rPr lang="ar-SA" sz="20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C29A27D2-9207-35FD-FA0A-F2443934DD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4658" y="1349830"/>
            <a:ext cx="3309256" cy="4920342"/>
          </a:xfrm>
          <a:prstGeom prst="rect">
            <a:avLst/>
          </a:prstGeom>
        </p:spPr>
      </p:pic>
    </p:spTree>
    <p:extLst>
      <p:ext uri="{BB962C8B-B14F-4D97-AF65-F5344CB8AC3E}">
        <p14:creationId xmlns:p14="http://schemas.microsoft.com/office/powerpoint/2010/main" val="103362615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8CBA0-1AAA-495F-090F-5D1B1C1826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BE687C6-D9E7-1036-1738-2067525187BE}"/>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B113215A-3B52-4EC8-80A3-364BE0AA74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036A90D-32C7-3A40-E051-ABB9E023E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696930F-04E8-06BA-7B36-4C3B59F0D14C}"/>
              </a:ext>
            </a:extLst>
          </p:cNvPr>
          <p:cNvSpPr txBox="1"/>
          <p:nvPr/>
        </p:nvSpPr>
        <p:spPr>
          <a:xfrm>
            <a:off x="174173" y="1012371"/>
            <a:ext cx="3041739" cy="423449"/>
          </a:xfrm>
          <a:prstGeom prst="rect">
            <a:avLst/>
          </a:prstGeom>
          <a:noFill/>
        </p:spPr>
        <p:txBody>
          <a:bodyPr wrap="square" rtlCol="0">
            <a:spAutoFit/>
          </a:bodyPr>
          <a:lstStyle/>
          <a:p>
            <a:pPr algn="just">
              <a:lnSpc>
                <a:spcPct val="150000"/>
              </a:lnSpc>
            </a:pPr>
            <a:r>
              <a:rPr lang="en-US" sz="1600" b="1" dirty="0">
                <a:latin typeface="Alexandria"/>
              </a:rPr>
              <a:t>Criticisms Directed at Marketing</a:t>
            </a:r>
          </a:p>
        </p:txBody>
      </p:sp>
      <p:sp>
        <p:nvSpPr>
          <p:cNvPr id="4" name="TextBox 3">
            <a:extLst>
              <a:ext uri="{FF2B5EF4-FFF2-40B4-BE49-F238E27FC236}">
                <a16:creationId xmlns:a16="http://schemas.microsoft.com/office/drawing/2014/main" id="{67C9E425-14F8-5FEE-7B35-A89FC49BA045}"/>
              </a:ext>
            </a:extLst>
          </p:cNvPr>
          <p:cNvSpPr txBox="1"/>
          <p:nvPr/>
        </p:nvSpPr>
        <p:spPr>
          <a:xfrm>
            <a:off x="8969829" y="1029112"/>
            <a:ext cx="3041739" cy="400494"/>
          </a:xfrm>
          <a:prstGeom prst="rect">
            <a:avLst/>
          </a:prstGeom>
          <a:noFill/>
        </p:spPr>
        <p:txBody>
          <a:bodyPr wrap="square" rtlCol="0">
            <a:spAutoFit/>
          </a:bodyPr>
          <a:lstStyle/>
          <a:p>
            <a:pPr algn="just" rtl="1">
              <a:lnSpc>
                <a:spcPct val="115000"/>
              </a:lnSpc>
              <a:buNone/>
            </a:pPr>
            <a:r>
              <a:rPr lang="en-US"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الانتقادات التي وجهت للتسويق:</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7" name="Picture 6">
            <a:extLst>
              <a:ext uri="{FF2B5EF4-FFF2-40B4-BE49-F238E27FC236}">
                <a16:creationId xmlns:a16="http://schemas.microsoft.com/office/drawing/2014/main" id="{42ED27A6-3A15-CC3B-AF07-BD8FC42FF8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2429" y="1029112"/>
            <a:ext cx="6040664" cy="5554015"/>
          </a:xfrm>
          <a:prstGeom prst="rect">
            <a:avLst/>
          </a:prstGeom>
        </p:spPr>
      </p:pic>
    </p:spTree>
    <p:extLst>
      <p:ext uri="{BB962C8B-B14F-4D97-AF65-F5344CB8AC3E}">
        <p14:creationId xmlns:p14="http://schemas.microsoft.com/office/powerpoint/2010/main" val="353184635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0DA29-0D12-0D69-809D-5110F720055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EBB6948-0C1D-7AA8-E40A-05C31DF37E13}"/>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D07931A-F6FD-DE8E-8946-B5081B0B10D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833415-48EF-00B8-FE74-958A8E669A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8DE70FC-5E7E-3AA3-27A3-8DCD1D680479}"/>
              </a:ext>
            </a:extLst>
          </p:cNvPr>
          <p:cNvSpPr txBox="1"/>
          <p:nvPr/>
        </p:nvSpPr>
        <p:spPr>
          <a:xfrm>
            <a:off x="174173" y="1012371"/>
            <a:ext cx="3526970" cy="4947765"/>
          </a:xfrm>
          <a:prstGeom prst="rect">
            <a:avLst/>
          </a:prstGeom>
          <a:noFill/>
        </p:spPr>
        <p:txBody>
          <a:bodyPr wrap="square" rtlCol="0">
            <a:spAutoFit/>
          </a:bodyPr>
          <a:lstStyle/>
          <a:p>
            <a:pPr algn="just">
              <a:lnSpc>
                <a:spcPct val="150000"/>
              </a:lnSpc>
            </a:pPr>
            <a:r>
              <a:rPr lang="en-US" b="1" dirty="0">
                <a:latin typeface="Alexandria"/>
              </a:rPr>
              <a:t>Marketing as Both a Science and an Art</a:t>
            </a:r>
          </a:p>
          <a:p>
            <a:pPr algn="just">
              <a:lnSpc>
                <a:spcPct val="150000"/>
              </a:lnSpc>
            </a:pPr>
            <a:r>
              <a:rPr lang="en-US" sz="1600" dirty="0">
                <a:latin typeface="Alexandria"/>
              </a:rPr>
              <a:t>Marketing is both a science and an art. It is considered a science because it relies on established principles, structured frameworks, and systematic methodologies. At the same time, it is regarded as an art because it engages with human emotions—particularly in the study of consumer behavior—given that the arts, in general, are concerned with understanding and appealing to human feelings.</a:t>
            </a:r>
          </a:p>
        </p:txBody>
      </p:sp>
      <p:sp>
        <p:nvSpPr>
          <p:cNvPr id="4" name="TextBox 3">
            <a:extLst>
              <a:ext uri="{FF2B5EF4-FFF2-40B4-BE49-F238E27FC236}">
                <a16:creationId xmlns:a16="http://schemas.microsoft.com/office/drawing/2014/main" id="{153A3F62-2D81-E02C-0B22-6496C67E0BC1}"/>
              </a:ext>
            </a:extLst>
          </p:cNvPr>
          <p:cNvSpPr txBox="1"/>
          <p:nvPr/>
        </p:nvSpPr>
        <p:spPr>
          <a:xfrm>
            <a:off x="10101863" y="1029112"/>
            <a:ext cx="1909705" cy="2994666"/>
          </a:xfrm>
          <a:prstGeom prst="rect">
            <a:avLst/>
          </a:prstGeom>
          <a:noFill/>
        </p:spPr>
        <p:txBody>
          <a:bodyPr wrap="square" rtlCol="0">
            <a:spAutoFit/>
          </a:bodyPr>
          <a:lstStyle/>
          <a:p>
            <a:pPr algn="just" rtl="1">
              <a:lnSpc>
                <a:spcPct val="115000"/>
              </a:lnSpc>
              <a:buNone/>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 التسويق علم وفن. </a:t>
            </a: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علم لأنه يعتمد على قواعد وسياقات محددة ومحكمة، وفن لأنه يحاكي المشاعر وخاصة عند دراسته لسلوك المستهلك، لأن الفنون عموماً تحاكي مشاعر الإنسان.</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772107C2-03AC-D46D-53AE-1720B97220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6200" y="1155868"/>
            <a:ext cx="5910943" cy="4951017"/>
          </a:xfrm>
          <a:prstGeom prst="rect">
            <a:avLst/>
          </a:prstGeom>
        </p:spPr>
      </p:pic>
    </p:spTree>
    <p:extLst>
      <p:ext uri="{BB962C8B-B14F-4D97-AF65-F5344CB8AC3E}">
        <p14:creationId xmlns:p14="http://schemas.microsoft.com/office/powerpoint/2010/main" val="234074525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C262A-59A7-6707-D5C7-57B44AA0113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64A0CCB-7424-6F72-C5FB-D05B4D01B9E0}"/>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ECDACC6C-E89D-5D8D-AFA2-AD7B67FE15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D903607-CFD4-F372-2743-31534E25F8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FF9E27D-2F6A-8169-C79F-A6284BB89325}"/>
              </a:ext>
            </a:extLst>
          </p:cNvPr>
          <p:cNvSpPr txBox="1"/>
          <p:nvPr/>
        </p:nvSpPr>
        <p:spPr>
          <a:xfrm>
            <a:off x="174173" y="1012371"/>
            <a:ext cx="4495798" cy="926536"/>
          </a:xfrm>
          <a:prstGeom prst="rect">
            <a:avLst/>
          </a:prstGeom>
          <a:noFill/>
        </p:spPr>
        <p:txBody>
          <a:bodyPr wrap="square" rtlCol="0">
            <a:spAutoFit/>
          </a:bodyPr>
          <a:lstStyle/>
          <a:p>
            <a:pPr algn="just">
              <a:lnSpc>
                <a:spcPct val="150000"/>
              </a:lnSpc>
            </a:pPr>
            <a:r>
              <a:rPr lang="en-US" sz="2000" b="1" dirty="0">
                <a:latin typeface="Alexandria"/>
              </a:rPr>
              <a:t>Evolution of the Marketing Concept</a:t>
            </a:r>
          </a:p>
          <a:p>
            <a:pPr indent="-180000" algn="just">
              <a:lnSpc>
                <a:spcPct val="150000"/>
              </a:lnSpc>
              <a:buAutoNum type="arabicPeriod"/>
            </a:pPr>
            <a:r>
              <a:rPr lang="en-US" dirty="0">
                <a:latin typeface="Alexandria"/>
              </a:rPr>
              <a:t>The Production Concept Stage</a:t>
            </a:r>
            <a:endParaRPr lang="en-US" b="1" dirty="0">
              <a:latin typeface="Alexandria"/>
            </a:endParaRPr>
          </a:p>
        </p:txBody>
      </p:sp>
      <p:sp>
        <p:nvSpPr>
          <p:cNvPr id="4" name="TextBox 3">
            <a:extLst>
              <a:ext uri="{FF2B5EF4-FFF2-40B4-BE49-F238E27FC236}">
                <a16:creationId xmlns:a16="http://schemas.microsoft.com/office/drawing/2014/main" id="{A0052217-5905-A48A-B0D7-96F6F06C7D5C}"/>
              </a:ext>
            </a:extLst>
          </p:cNvPr>
          <p:cNvSpPr txBox="1"/>
          <p:nvPr/>
        </p:nvSpPr>
        <p:spPr>
          <a:xfrm>
            <a:off x="6379029" y="1012371"/>
            <a:ext cx="5812971" cy="764825"/>
          </a:xfrm>
          <a:prstGeom prst="rect">
            <a:avLst/>
          </a:prstGeom>
          <a:noFill/>
        </p:spPr>
        <p:txBody>
          <a:bodyPr wrap="square" rtlCol="0">
            <a:spAutoFit/>
          </a:bodyPr>
          <a:lstStyle/>
          <a:p>
            <a:pPr algn="just" rtl="1">
              <a:lnSpc>
                <a:spcPct val="115000"/>
              </a:lnSpc>
              <a:buNone/>
            </a:pPr>
            <a:r>
              <a:rPr lang="en-US"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تطور المفهوم التسويقي:</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269240" algn="l"/>
                <a:tab pos="421640" algn="l"/>
                <a:tab pos="629285" algn="l"/>
                <a:tab pos="1693545" algn="r"/>
              </a:tabLst>
            </a:pP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1) </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مرحلة المفهوم الإنتاجي. (قانون ساي في الأسواق: كل ما ينتج يباع)</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6BD03685-8234-AC80-7C3D-9F9490414F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3543" y="2835531"/>
            <a:ext cx="3712027" cy="2819794"/>
          </a:xfrm>
          <a:prstGeom prst="rect">
            <a:avLst/>
          </a:prstGeom>
        </p:spPr>
      </p:pic>
    </p:spTree>
    <p:extLst>
      <p:ext uri="{BB962C8B-B14F-4D97-AF65-F5344CB8AC3E}">
        <p14:creationId xmlns:p14="http://schemas.microsoft.com/office/powerpoint/2010/main" val="226026473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D3C95-CB4D-E608-07AF-0EF0DBD2C0D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8FDEED6-5CE2-04FC-EE10-36926B7EBA04}"/>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FEEE6AD-7AA2-0DE4-2D8D-941DEA6DA8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3C81336-CC2F-592E-19C1-32BE67C46A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1451205-F295-CBF8-4DE5-CD2C27D99C02}"/>
              </a:ext>
            </a:extLst>
          </p:cNvPr>
          <p:cNvSpPr txBox="1"/>
          <p:nvPr/>
        </p:nvSpPr>
        <p:spPr>
          <a:xfrm>
            <a:off x="174173" y="1012371"/>
            <a:ext cx="4310743" cy="926536"/>
          </a:xfrm>
          <a:prstGeom prst="rect">
            <a:avLst/>
          </a:prstGeom>
          <a:noFill/>
        </p:spPr>
        <p:txBody>
          <a:bodyPr wrap="square" rtlCol="0">
            <a:spAutoFit/>
          </a:bodyPr>
          <a:lstStyle/>
          <a:p>
            <a:pPr algn="just">
              <a:lnSpc>
                <a:spcPct val="150000"/>
              </a:lnSpc>
            </a:pPr>
            <a:r>
              <a:rPr lang="en-US" sz="2000" b="1" dirty="0">
                <a:latin typeface="Alexandria"/>
              </a:rPr>
              <a:t>Evolution of the Marketing Concept</a:t>
            </a:r>
          </a:p>
          <a:p>
            <a:pPr algn="just">
              <a:lnSpc>
                <a:spcPct val="150000"/>
              </a:lnSpc>
            </a:pPr>
            <a:r>
              <a:rPr lang="en-US" dirty="0">
                <a:latin typeface="Alexandria"/>
              </a:rPr>
              <a:t>2. The Sales Concept Stage</a:t>
            </a:r>
          </a:p>
        </p:txBody>
      </p:sp>
      <p:sp>
        <p:nvSpPr>
          <p:cNvPr id="4" name="TextBox 3">
            <a:extLst>
              <a:ext uri="{FF2B5EF4-FFF2-40B4-BE49-F238E27FC236}">
                <a16:creationId xmlns:a16="http://schemas.microsoft.com/office/drawing/2014/main" id="{635B44ED-415C-C354-3E08-80E4FDD6369A}"/>
              </a:ext>
            </a:extLst>
          </p:cNvPr>
          <p:cNvSpPr txBox="1"/>
          <p:nvPr/>
        </p:nvSpPr>
        <p:spPr>
          <a:xfrm>
            <a:off x="5453743" y="1012371"/>
            <a:ext cx="6738258" cy="1083374"/>
          </a:xfrm>
          <a:prstGeom prst="rect">
            <a:avLst/>
          </a:prstGeom>
          <a:noFill/>
        </p:spPr>
        <p:txBody>
          <a:bodyPr wrap="square" rtlCol="0">
            <a:spAutoFit/>
          </a:bodyPr>
          <a:lstStyle/>
          <a:p>
            <a:pPr algn="just" rtl="1">
              <a:lnSpc>
                <a:spcPct val="115000"/>
              </a:lnSpc>
              <a:buNone/>
            </a:pPr>
            <a:r>
              <a:rPr lang="en-US"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تطور المفهوم التسويقي:</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421640" algn="l"/>
                <a:tab pos="629285" algn="l"/>
                <a:tab pos="990600" algn="l"/>
                <a:tab pos="1693545" algn="r"/>
              </a:tabLst>
            </a:pP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2)</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مرحلة المفهوم البيعي. ("الاعتماد على الغاية تبرر الوسيلة" وهناك هدف رئيس هو التخلص من  المخزون عن طريق البيع)</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2E9ADC5D-901B-20C1-E19E-432E274069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5942" y="2561498"/>
            <a:ext cx="3483429" cy="3708674"/>
          </a:xfrm>
          <a:prstGeom prst="rect">
            <a:avLst/>
          </a:prstGeom>
        </p:spPr>
      </p:pic>
    </p:spTree>
    <p:extLst>
      <p:ext uri="{BB962C8B-B14F-4D97-AF65-F5344CB8AC3E}">
        <p14:creationId xmlns:p14="http://schemas.microsoft.com/office/powerpoint/2010/main" val="347091331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C0BD2-7ADF-8BEC-626E-A46599EB40F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6251D17-4C3E-2602-C6BD-0B0C1459FA49}"/>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F94439F0-8B2A-67C7-B653-A183551401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714748-64D1-7249-D6E2-55780D570B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0D9AB44-43F5-F1A6-70D6-D2827BEED872}"/>
              </a:ext>
            </a:extLst>
          </p:cNvPr>
          <p:cNvSpPr txBox="1"/>
          <p:nvPr/>
        </p:nvSpPr>
        <p:spPr>
          <a:xfrm>
            <a:off x="174172" y="1012371"/>
            <a:ext cx="5050971" cy="926536"/>
          </a:xfrm>
          <a:prstGeom prst="rect">
            <a:avLst/>
          </a:prstGeom>
          <a:noFill/>
        </p:spPr>
        <p:txBody>
          <a:bodyPr wrap="square" rtlCol="0">
            <a:spAutoFit/>
          </a:bodyPr>
          <a:lstStyle/>
          <a:p>
            <a:pPr algn="just">
              <a:lnSpc>
                <a:spcPct val="150000"/>
              </a:lnSpc>
            </a:pPr>
            <a:r>
              <a:rPr lang="en-US" sz="2000" b="1" dirty="0">
                <a:latin typeface="Alexandria"/>
              </a:rPr>
              <a:t>Evolution of the Marketing Concept</a:t>
            </a:r>
          </a:p>
          <a:p>
            <a:pPr algn="just">
              <a:lnSpc>
                <a:spcPct val="150000"/>
              </a:lnSpc>
            </a:pPr>
            <a:r>
              <a:rPr lang="en-US" dirty="0">
                <a:latin typeface="Alexandria"/>
              </a:rPr>
              <a:t>3. The Marketing Concept Stage</a:t>
            </a:r>
          </a:p>
        </p:txBody>
      </p:sp>
      <p:sp>
        <p:nvSpPr>
          <p:cNvPr id="4" name="TextBox 3">
            <a:extLst>
              <a:ext uri="{FF2B5EF4-FFF2-40B4-BE49-F238E27FC236}">
                <a16:creationId xmlns:a16="http://schemas.microsoft.com/office/drawing/2014/main" id="{DDCD540B-0EEA-E083-4032-2EA0BA913484}"/>
              </a:ext>
            </a:extLst>
          </p:cNvPr>
          <p:cNvSpPr txBox="1"/>
          <p:nvPr/>
        </p:nvSpPr>
        <p:spPr>
          <a:xfrm>
            <a:off x="6966857" y="1012371"/>
            <a:ext cx="5225143" cy="1083374"/>
          </a:xfrm>
          <a:prstGeom prst="rect">
            <a:avLst/>
          </a:prstGeom>
          <a:noFill/>
        </p:spPr>
        <p:txBody>
          <a:bodyPr wrap="square" rtlCol="0">
            <a:spAutoFit/>
          </a:bodyPr>
          <a:lstStyle/>
          <a:p>
            <a:pPr algn="just" rtl="1">
              <a:lnSpc>
                <a:spcPct val="115000"/>
              </a:lnSpc>
              <a:buNone/>
            </a:pPr>
            <a:r>
              <a:rPr lang="en-US"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تطور المفهوم التسويقي:</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269240" algn="l"/>
                <a:tab pos="421640" algn="l"/>
                <a:tab pos="629285" algn="l"/>
                <a:tab pos="1693545" algn="r"/>
              </a:tabLst>
            </a:pP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3)</a:t>
            </a:r>
            <a:r>
              <a:rPr lang="ar-SY"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مرحلة المفهوم التسويقي. (المرحلة التي بدأ فيها علم التسويق ينمو ويركّز على حاجات الزبون  ورغباته)</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B83FED8D-ABDB-6453-37DA-6D9C374698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1629" y="2404659"/>
            <a:ext cx="2645228" cy="3699703"/>
          </a:xfrm>
          <a:prstGeom prst="rect">
            <a:avLst/>
          </a:prstGeom>
        </p:spPr>
      </p:pic>
    </p:spTree>
    <p:extLst>
      <p:ext uri="{BB962C8B-B14F-4D97-AF65-F5344CB8AC3E}">
        <p14:creationId xmlns:p14="http://schemas.microsoft.com/office/powerpoint/2010/main" val="317907408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1A1DF-82C0-6487-CE07-6F3AD0D488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1181693-6D98-8C8E-41AA-111CFE3BB8B8}"/>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BC34239B-1AB6-14E5-8AB0-D981F203930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0778C1-F11C-AFCD-3B2C-0408674E0E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05CF8C6-AFF4-3B19-F3AD-837129E2E1BF}"/>
              </a:ext>
            </a:extLst>
          </p:cNvPr>
          <p:cNvSpPr txBox="1"/>
          <p:nvPr/>
        </p:nvSpPr>
        <p:spPr>
          <a:xfrm>
            <a:off x="174173" y="1012371"/>
            <a:ext cx="4413097" cy="926536"/>
          </a:xfrm>
          <a:prstGeom prst="rect">
            <a:avLst/>
          </a:prstGeom>
          <a:noFill/>
        </p:spPr>
        <p:txBody>
          <a:bodyPr wrap="square" rtlCol="0">
            <a:spAutoFit/>
          </a:bodyPr>
          <a:lstStyle/>
          <a:p>
            <a:pPr algn="just">
              <a:lnSpc>
                <a:spcPct val="150000"/>
              </a:lnSpc>
            </a:pPr>
            <a:r>
              <a:rPr lang="en-US" sz="2000" b="1" dirty="0">
                <a:latin typeface="Alexandria"/>
              </a:rPr>
              <a:t>Evolution of the Marketing Concept</a:t>
            </a:r>
          </a:p>
          <a:p>
            <a:pPr algn="just">
              <a:lnSpc>
                <a:spcPct val="150000"/>
              </a:lnSpc>
            </a:pPr>
            <a:r>
              <a:rPr lang="en-US" dirty="0">
                <a:latin typeface="Alexandria"/>
              </a:rPr>
              <a:t>4. The Societal Marketing Concept Stage</a:t>
            </a:r>
          </a:p>
        </p:txBody>
      </p:sp>
      <p:sp>
        <p:nvSpPr>
          <p:cNvPr id="4" name="TextBox 3">
            <a:extLst>
              <a:ext uri="{FF2B5EF4-FFF2-40B4-BE49-F238E27FC236}">
                <a16:creationId xmlns:a16="http://schemas.microsoft.com/office/drawing/2014/main" id="{F21493E9-0FA9-3496-CB71-316E9AAA4F74}"/>
              </a:ext>
            </a:extLst>
          </p:cNvPr>
          <p:cNvSpPr txBox="1"/>
          <p:nvPr/>
        </p:nvSpPr>
        <p:spPr>
          <a:xfrm>
            <a:off x="7182001" y="1012371"/>
            <a:ext cx="5009999" cy="1401922"/>
          </a:xfrm>
          <a:prstGeom prst="rect">
            <a:avLst/>
          </a:prstGeom>
          <a:noFill/>
        </p:spPr>
        <p:txBody>
          <a:bodyPr wrap="square" rtlCol="0">
            <a:spAutoFit/>
          </a:bodyPr>
          <a:lstStyle/>
          <a:p>
            <a:pPr algn="just" rtl="1">
              <a:lnSpc>
                <a:spcPct val="115000"/>
              </a:lnSpc>
              <a:buNone/>
            </a:pPr>
            <a:r>
              <a:rPr lang="en-US"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تطور المفهوم التسويقي:</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269240" algn="l"/>
                <a:tab pos="421640" algn="l"/>
                <a:tab pos="629285" algn="l"/>
                <a:tab pos="1693545" algn="r"/>
              </a:tabLst>
            </a:pP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4)</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مرحلة المفهوم الاجتماعي للتسويق. (المرحلة التي بدأ فيها علم التسويق التنطع لخدمة وحل مشاكل المجتمع، والتعبير عن ذلك بما يخدم الترويج عموماً)</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7C5B5FAA-E64D-9526-39EB-1978FB92A2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9600" y="2309895"/>
            <a:ext cx="2645229" cy="4286848"/>
          </a:xfrm>
          <a:prstGeom prst="rect">
            <a:avLst/>
          </a:prstGeom>
        </p:spPr>
      </p:pic>
    </p:spTree>
    <p:extLst>
      <p:ext uri="{BB962C8B-B14F-4D97-AF65-F5344CB8AC3E}">
        <p14:creationId xmlns:p14="http://schemas.microsoft.com/office/powerpoint/2010/main" val="280906973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BFA0A-AB97-9E35-4F83-0B48F908AC5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1904352-A678-6B37-9D37-3CFCB6896797}"/>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B6376C6F-34A6-C6F1-159E-03A1325065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F9B01AD-E10C-D66D-1EAC-11392F040F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59C1B50-1782-2CB8-4F51-4F152A161639}"/>
              </a:ext>
            </a:extLst>
          </p:cNvPr>
          <p:cNvSpPr txBox="1"/>
          <p:nvPr/>
        </p:nvSpPr>
        <p:spPr>
          <a:xfrm>
            <a:off x="174173" y="1012371"/>
            <a:ext cx="1902427" cy="3706079"/>
          </a:xfrm>
          <a:prstGeom prst="rect">
            <a:avLst/>
          </a:prstGeom>
          <a:noFill/>
        </p:spPr>
        <p:txBody>
          <a:bodyPr wrap="square" rtlCol="0">
            <a:spAutoFit/>
          </a:bodyPr>
          <a:lstStyle/>
          <a:p>
            <a:pPr algn="just">
              <a:lnSpc>
                <a:spcPct val="150000"/>
              </a:lnSpc>
            </a:pPr>
            <a:r>
              <a:rPr lang="en-US" sz="1600" b="1" dirty="0">
                <a:latin typeface="Alexandria"/>
              </a:rPr>
              <a:t>Evolution of the Marketing Concept</a:t>
            </a:r>
          </a:p>
          <a:p>
            <a:pPr indent="-180000" algn="just">
              <a:lnSpc>
                <a:spcPct val="150000"/>
              </a:lnSpc>
              <a:buAutoNum type="arabicPeriod"/>
            </a:pPr>
            <a:r>
              <a:rPr lang="en-US" sz="1400" dirty="0">
                <a:latin typeface="Alexandria"/>
              </a:rPr>
              <a:t>The Production Concept Stage</a:t>
            </a:r>
            <a:endParaRPr lang="en-US" sz="1400" b="1" dirty="0">
              <a:latin typeface="Alexandria"/>
            </a:endParaRPr>
          </a:p>
          <a:p>
            <a:pPr indent="-180000" algn="just">
              <a:lnSpc>
                <a:spcPct val="150000"/>
              </a:lnSpc>
              <a:buAutoNum type="arabicPeriod"/>
            </a:pPr>
            <a:r>
              <a:rPr lang="en-US" sz="1400" dirty="0">
                <a:latin typeface="Alexandria"/>
              </a:rPr>
              <a:t>The Sales Concept Stage</a:t>
            </a:r>
          </a:p>
          <a:p>
            <a:pPr indent="-180000" algn="just">
              <a:lnSpc>
                <a:spcPct val="150000"/>
              </a:lnSpc>
              <a:buAutoNum type="arabicPeriod"/>
            </a:pPr>
            <a:r>
              <a:rPr lang="en-US" sz="1400" dirty="0">
                <a:latin typeface="Alexandria"/>
              </a:rPr>
              <a:t>The Marketing Concept Stage</a:t>
            </a:r>
          </a:p>
          <a:p>
            <a:pPr indent="-180000" algn="just">
              <a:lnSpc>
                <a:spcPct val="150000"/>
              </a:lnSpc>
              <a:buAutoNum type="arabicPeriod"/>
            </a:pPr>
            <a:r>
              <a:rPr lang="en-US" sz="1400" dirty="0">
                <a:latin typeface="Alexandria"/>
              </a:rPr>
              <a:t>The Societal Marketing Concept Stage</a:t>
            </a:r>
          </a:p>
        </p:txBody>
      </p:sp>
      <p:sp>
        <p:nvSpPr>
          <p:cNvPr id="4" name="TextBox 3">
            <a:extLst>
              <a:ext uri="{FF2B5EF4-FFF2-40B4-BE49-F238E27FC236}">
                <a16:creationId xmlns:a16="http://schemas.microsoft.com/office/drawing/2014/main" id="{4F24B0B4-4C38-0D6B-58CB-B79660345F0B}"/>
              </a:ext>
            </a:extLst>
          </p:cNvPr>
          <p:cNvSpPr txBox="1"/>
          <p:nvPr/>
        </p:nvSpPr>
        <p:spPr>
          <a:xfrm>
            <a:off x="10010231" y="1012371"/>
            <a:ext cx="2181769" cy="5047536"/>
          </a:xfrm>
          <a:prstGeom prst="rect">
            <a:avLst/>
          </a:prstGeom>
          <a:noFill/>
        </p:spPr>
        <p:txBody>
          <a:bodyPr wrap="square" rtlCol="0">
            <a:spAutoFit/>
          </a:bodyPr>
          <a:lstStyle/>
          <a:p>
            <a:pPr algn="just" rtl="1">
              <a:lnSpc>
                <a:spcPct val="115000"/>
              </a:lnSpc>
              <a:buNone/>
            </a:pPr>
            <a:r>
              <a:rPr lang="en-US" sz="16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sz="16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تطور المفهوم التسويقي:</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269240" algn="l"/>
                <a:tab pos="421640" algn="l"/>
                <a:tab pos="629285" algn="l"/>
                <a:tab pos="1693545" algn="r"/>
              </a:tabLst>
            </a:pPr>
            <a:r>
              <a:rPr lang="ar-SY" sz="1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1) </a:t>
            </a:r>
            <a:r>
              <a:rPr lang="ar-SY" sz="14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مرحلة المفهوم الإنتاجي. (قانون ساي في الأسواق: كل ما ينتج يباع)</a:t>
            </a: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421640" algn="l"/>
                <a:tab pos="629285" algn="l"/>
                <a:tab pos="990600" algn="l"/>
                <a:tab pos="1693545" algn="r"/>
              </a:tabLst>
            </a:pPr>
            <a:r>
              <a:rPr lang="ar-SY" sz="1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2)</a:t>
            </a:r>
            <a:r>
              <a:rPr lang="ar-SY" sz="14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مرحلة المفهوم البيعي. ("الاعتماد على الغاية تبرر الوسيلة" وهناك هدف رئيس هو التخلص من  المخزون عن طريق البيع)</a:t>
            </a: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269240" algn="l"/>
                <a:tab pos="421640" algn="l"/>
                <a:tab pos="629285" algn="l"/>
                <a:tab pos="1693545" algn="r"/>
              </a:tabLst>
            </a:pPr>
            <a:r>
              <a:rPr lang="ar-SY" sz="1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3)</a:t>
            </a:r>
            <a:r>
              <a:rPr lang="ar-SY" sz="1400" dirty="0">
                <a:solidFill>
                  <a:srgbClr val="0070C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14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مرحلة المفهوم التسويقي. (المرحلة التي بدأ فيها علم التسويق ينمو ويركّز على حاجات الزبون  ورغباته)</a:t>
            </a: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364490" indent="-171450" algn="just" rtl="1">
              <a:lnSpc>
                <a:spcPct val="115000"/>
              </a:lnSpc>
              <a:buNone/>
              <a:tabLst>
                <a:tab pos="269240" algn="l"/>
                <a:tab pos="421640" algn="l"/>
                <a:tab pos="629285" algn="l"/>
                <a:tab pos="1693545" algn="r"/>
              </a:tabLst>
            </a:pPr>
            <a:r>
              <a:rPr lang="ar-SY" sz="1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4)</a:t>
            </a:r>
            <a:r>
              <a:rPr lang="ar-SY" sz="14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مرحلة المفهوم الاجتماعي للتسويق. (المرحلة التي بدأ فيها علم التسويق التنطع لخدمة وحل مشاكل المجتمع، والتعبير عن ذلك بما يخدم الترويج عموماً)</a:t>
            </a: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pP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7" name="Picture 6">
            <a:extLst>
              <a:ext uri="{FF2B5EF4-FFF2-40B4-BE49-F238E27FC236}">
                <a16:creationId xmlns:a16="http://schemas.microsoft.com/office/drawing/2014/main" id="{2990C12F-6DBE-37BF-6F15-586DA2AF1C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76600" y="1679672"/>
            <a:ext cx="7592485" cy="4677428"/>
          </a:xfrm>
          <a:prstGeom prst="rect">
            <a:avLst/>
          </a:prstGeom>
        </p:spPr>
      </p:pic>
    </p:spTree>
    <p:extLst>
      <p:ext uri="{BB962C8B-B14F-4D97-AF65-F5344CB8AC3E}">
        <p14:creationId xmlns:p14="http://schemas.microsoft.com/office/powerpoint/2010/main" val="301221169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C16B4-B807-9E18-5C38-A177CB7066C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23E6F64-3CE9-3AA6-7F5F-C5F93CD92FA9}"/>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2700ECE-3A55-1301-2739-E2EF8B3A4D7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3329047-8EA1-2357-EE6E-1C12D25AC5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B8A9AAE-6BF2-F124-9180-9991CBAE11F3}"/>
              </a:ext>
            </a:extLst>
          </p:cNvPr>
          <p:cNvSpPr txBox="1"/>
          <p:nvPr/>
        </p:nvSpPr>
        <p:spPr>
          <a:xfrm>
            <a:off x="174173" y="1012371"/>
            <a:ext cx="3167742" cy="5598905"/>
          </a:xfrm>
          <a:prstGeom prst="rect">
            <a:avLst/>
          </a:prstGeom>
          <a:noFill/>
        </p:spPr>
        <p:txBody>
          <a:bodyPr wrap="square" rtlCol="0">
            <a:spAutoFit/>
          </a:bodyPr>
          <a:lstStyle/>
          <a:p>
            <a:pPr algn="just">
              <a:lnSpc>
                <a:spcPct val="150000"/>
              </a:lnSpc>
            </a:pPr>
            <a:r>
              <a:rPr lang="en-US" sz="1600" b="1" dirty="0">
                <a:latin typeface="Alexandria"/>
              </a:rPr>
              <a:t>The Modern Concept of Marketing</a:t>
            </a:r>
          </a:p>
          <a:p>
            <a:pPr algn="just">
              <a:lnSpc>
                <a:spcPct val="150000"/>
              </a:lnSpc>
            </a:pPr>
            <a:r>
              <a:rPr lang="en-US" sz="1400" dirty="0">
                <a:latin typeface="Alexandria"/>
              </a:rPr>
              <a:t>The modern concept of marketing begins prior to production, as economic feasibility studies for any project initiate with a marketing feasibility analysis. Understanding the market and accurately identifying its needs constitute fundamental principles of marketing. Accordingly, the modern marketing concept has evolved to become a comprehensive, market-oriented approach that starts with analyzing customer needs and preferences, and then directs all production and organizational activities toward satisfying those needs effectively and efficiently.</a:t>
            </a:r>
          </a:p>
        </p:txBody>
      </p:sp>
      <p:sp>
        <p:nvSpPr>
          <p:cNvPr id="4" name="TextBox 3">
            <a:extLst>
              <a:ext uri="{FF2B5EF4-FFF2-40B4-BE49-F238E27FC236}">
                <a16:creationId xmlns:a16="http://schemas.microsoft.com/office/drawing/2014/main" id="{163A4E6B-BA11-9F90-D9E2-B6CC7F8CFE33}"/>
              </a:ext>
            </a:extLst>
          </p:cNvPr>
          <p:cNvSpPr txBox="1"/>
          <p:nvPr/>
        </p:nvSpPr>
        <p:spPr>
          <a:xfrm>
            <a:off x="9786257" y="1012371"/>
            <a:ext cx="2405743" cy="3062377"/>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en-US"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المفهوم الحديث للتسويق.</a:t>
            </a:r>
            <a:endParaRPr lang="en-US"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50000"/>
              </a:lnSpc>
              <a:buNone/>
              <a:tabLst>
                <a:tab pos="269240" algn="l"/>
                <a:tab pos="359410" algn="l"/>
                <a:tab pos="629285" algn="l"/>
                <a:tab pos="1693545" algn="r"/>
              </a:tabLst>
            </a:pPr>
            <a:r>
              <a:rPr lang="ar-SY" sz="16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المفهوم الحديث للتسويق يبدأ قبل الإنتاج، إذ تبدأ دراسات الجدوى الاقتصادية من دراسة الجدوى التسويقية لأي مشروع. إذ أنّ معرفة السوق وتحديد احتياجاته هي من أساسيات التسويق وبالتالي أضحى المفهوم الحديث للتسويق.</a:t>
            </a: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B33B8B38-2B2D-30B4-C762-72E0B5EED6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81400" y="1155869"/>
            <a:ext cx="5943600" cy="5134692"/>
          </a:xfrm>
          <a:prstGeom prst="rect">
            <a:avLst/>
          </a:prstGeom>
        </p:spPr>
      </p:pic>
    </p:spTree>
    <p:extLst>
      <p:ext uri="{BB962C8B-B14F-4D97-AF65-F5344CB8AC3E}">
        <p14:creationId xmlns:p14="http://schemas.microsoft.com/office/powerpoint/2010/main" val="325102579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887F1-4B0B-544D-41CC-427CECD8849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9135F27-E0E6-9727-0360-373004FCE071}"/>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36122B9-0D89-019C-AA6A-71519A39D8F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CC0BA5-CDED-670E-C8A5-136A224DB6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76B1009-C41F-ECCB-7741-7141E19D6E22}"/>
              </a:ext>
            </a:extLst>
          </p:cNvPr>
          <p:cNvSpPr txBox="1"/>
          <p:nvPr/>
        </p:nvSpPr>
        <p:spPr>
          <a:xfrm>
            <a:off x="174171" y="1012371"/>
            <a:ext cx="6651171" cy="3013582"/>
          </a:xfrm>
          <a:prstGeom prst="rect">
            <a:avLst/>
          </a:prstGeom>
          <a:noFill/>
        </p:spPr>
        <p:txBody>
          <a:bodyPr wrap="square" rtlCol="0">
            <a:spAutoFit/>
          </a:bodyPr>
          <a:lstStyle/>
          <a:p>
            <a:pPr algn="just">
              <a:lnSpc>
                <a:spcPct val="150000"/>
              </a:lnSpc>
            </a:pPr>
            <a:r>
              <a:rPr lang="en-US" sz="1600" b="1" dirty="0">
                <a:latin typeface="Alexandria"/>
              </a:rPr>
              <a:t>The Marketing Mix (4P’s)</a:t>
            </a:r>
          </a:p>
          <a:p>
            <a:pPr algn="just">
              <a:lnSpc>
                <a:spcPct val="150000"/>
              </a:lnSpc>
            </a:pPr>
            <a:r>
              <a:rPr lang="en-US" sz="1400" dirty="0">
                <a:latin typeface="Alexandria"/>
              </a:rPr>
              <a:t>The core elements of the marketing mix have evolved over time, with additional components introduced in response to the development of the marketing environment. With the advancement of retailing, the elements expanded to six; with the growth of the service sector, they increased to seven; and within the digital environment, they have extended to ten elements.</a:t>
            </a:r>
            <a:endParaRPr lang="en-US" sz="1600" b="1" dirty="0">
              <a:latin typeface="Alexandria"/>
            </a:endParaRPr>
          </a:p>
          <a:p>
            <a:pPr algn="just">
              <a:lnSpc>
                <a:spcPct val="150000"/>
              </a:lnSpc>
            </a:pPr>
            <a:r>
              <a:rPr lang="en-US" sz="1400" dirty="0">
                <a:latin typeface="Alexandria"/>
              </a:rPr>
              <a:t>Nevertheless, the fundamental elements of the goods-related marketing mix remain four, all beginning with the letter “P,” hence the designation 4P’s, which are: Product – Price – Place – Promotion </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89E550AC-DA08-44F2-5C6A-735182313D6B}"/>
                  </a:ext>
                </a:extLst>
              </p:cNvPr>
              <p:cNvSpPr txBox="1"/>
              <p:nvPr/>
            </p:nvSpPr>
            <p:spPr>
              <a:xfrm>
                <a:off x="7108371" y="1012371"/>
                <a:ext cx="5083627" cy="2392963"/>
              </a:xfrm>
              <a:prstGeom prst="rect">
                <a:avLst/>
              </a:prstGeom>
              <a:noFill/>
            </p:spPr>
            <p:txBody>
              <a:bodyPr wrap="square" rtlCol="0">
                <a:spAutoFit/>
              </a:bodyPr>
              <a:lstStyle/>
              <a:p>
                <a:pPr marL="285750" indent="-285750" algn="just" rtl="1">
                  <a:lnSpc>
                    <a:spcPct val="115000"/>
                  </a:lnSpc>
                  <a:buFont typeface="Wingdings" panose="05000000000000000000" pitchFamily="2" charset="2"/>
                  <a:buChar char="v"/>
                  <a:tabLst>
                    <a:tab pos="269240" algn="l"/>
                    <a:tab pos="359410" algn="l"/>
                    <a:tab pos="629285" algn="l"/>
                    <a:tab pos="1693545" algn="r"/>
                  </a:tabLst>
                </a:pP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المزيج التسويقي (</a:t>
                </a:r>
                <a14:m>
                  <m:oMath xmlns:m="http://schemas.openxmlformats.org/officeDocument/2006/math">
                    <m:sSub>
                      <m:sSubPr>
                        <m:ctrlPr>
                          <a:rPr lang="en-US" i="1">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ctrlPr>
                      </m:sSubPr>
                      <m:e>
                        <m:r>
                          <a:rPr lang="ar-SY">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t>4</m:t>
                        </m:r>
                        <m:r>
                          <m:rPr>
                            <m:sty m:val="p"/>
                          </m:rPr>
                          <a:rPr lang="en-US">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t>p</m:t>
                        </m:r>
                      </m:e>
                      <m:sub>
                        <m:r>
                          <m:rPr>
                            <m:sty m:val="p"/>
                          </m:rPr>
                          <a:rPr lang="en-US">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t>s</m:t>
                        </m:r>
                      </m:sub>
                    </m:sSub>
                  </m:oMath>
                </a14:m>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p>
              <a:p>
                <a:pPr algn="just" rtl="1">
                  <a:lnSpc>
                    <a:spcPct val="115000"/>
                  </a:lnSpc>
                  <a:tabLst>
                    <a:tab pos="269240" algn="l"/>
                    <a:tab pos="359410" algn="l"/>
                    <a:tab pos="629285" algn="l"/>
                    <a:tab pos="1693545" algn="r"/>
                  </a:tabLst>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sz="16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تعدّ عناصر المزيج التسويقي الرئيسة، وقد تطورت ليزداد عدد تلك العناصر مع تطور بيئة التسويق، فمع تطور تجارة التجزئة بات لدينا 6 عناصر ومع تطور القطاع الخدمي أصبح لدينا 7 عناصر. وفي البيئة الرقمية أصبح لدينا 10 عناصر.</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lnSpc>
                    <a:spcPct val="115000"/>
                  </a:lnSpc>
                  <a:buNone/>
                  <a:tabLst>
                    <a:tab pos="269240" algn="l"/>
                    <a:tab pos="359410" algn="l"/>
                    <a:tab pos="629285" algn="l"/>
                    <a:tab pos="1693545" algn="r"/>
                  </a:tabLst>
                </a:pPr>
                <a:r>
                  <a:rPr lang="ar-SY" sz="16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وبكل الأحوال فإن عناصر المزيج التسويقي (السلعية) الرئيسة هي </a:t>
                </a:r>
                <a:r>
                  <a:rPr lang="ar-SY" sz="1600" b="1"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أربعة</a:t>
                </a:r>
                <a:r>
                  <a:rPr lang="ar-SY" sz="16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تبدأ بحرف </a:t>
                </a:r>
                <a:r>
                  <a:rPr lang="en-GB" sz="1600" b="1"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P</a:t>
                </a:r>
                <a:r>
                  <a:rPr lang="ar-SY" sz="16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لذلك أطلق عليها </a:t>
                </a:r>
                <a:r>
                  <a:rPr lang="en-GB" sz="1600" dirty="0">
                    <a:solidFill>
                      <a:srgbClr val="000000"/>
                    </a:solidFill>
                    <a:effectLst/>
                    <a:highlight>
                      <a:srgbClr val="FFFF00"/>
                    </a:highlight>
                    <a:latin typeface="Simplified Arabic" panose="02020603050405020304" pitchFamily="18" charset="-78"/>
                    <a:ea typeface="Times New Roman" panose="02020603050405020304" pitchFamily="18" charset="0"/>
                    <a:cs typeface="Simplified Arabic" panose="02020603050405020304" pitchFamily="18" charset="-78"/>
                  </a:rPr>
                  <a:t>4P’s</a:t>
                </a:r>
                <a:r>
                  <a:rPr lang="ar-SY" sz="1600" dirty="0">
                    <a:solidFill>
                      <a:srgbClr val="000000"/>
                    </a:solidFill>
                    <a:effectLst/>
                    <a:highlight>
                      <a:srgbClr val="FFFF00"/>
                    </a:highlight>
                    <a:latin typeface="Simplified Arabic" panose="02020603050405020304" pitchFamily="18" charset="-78"/>
                    <a:ea typeface="Times New Roman" panose="02020603050405020304" pitchFamily="18" charset="0"/>
                    <a:cs typeface="Simplified Arabic" panose="02020603050405020304" pitchFamily="18" charset="-78"/>
                  </a:rPr>
                  <a:t> وهي</a:t>
                </a:r>
                <a:r>
                  <a:rPr lang="ar-SY" sz="1600"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المنتَج – السعر – المكان أو التوزيع – الترويج </a:t>
                </a:r>
                <a:r>
                  <a:rPr lang="ar-SY" sz="1600" dirty="0">
                    <a:solidFill>
                      <a:srgbClr val="000000"/>
                    </a:solidFill>
                    <a:effectLst/>
                    <a:highlight>
                      <a:srgbClr val="FFFF00"/>
                    </a:highlight>
                    <a:latin typeface="Simplified Arabic" panose="02020603050405020304" pitchFamily="18" charset="-78"/>
                    <a:ea typeface="Times New Roman" panose="02020603050405020304" pitchFamily="18" charset="0"/>
                    <a:cs typeface="Simplified Arabic" panose="02020603050405020304" pitchFamily="18" charset="-78"/>
                  </a:rPr>
                  <a:t>( </a:t>
                </a:r>
                <a:r>
                  <a:rPr lang="en-GB" sz="1600" b="1" i="1" dirty="0">
                    <a:solidFill>
                      <a:srgbClr val="000000"/>
                    </a:solidFill>
                    <a:effectLst/>
                    <a:highlight>
                      <a:srgbClr val="FFFF00"/>
                    </a:highlight>
                    <a:latin typeface="Simplified Arabic" panose="02020603050405020304" pitchFamily="18" charset="-78"/>
                    <a:ea typeface="Times New Roman" panose="02020603050405020304" pitchFamily="18" charset="0"/>
                    <a:cs typeface="Simplified Arabic" panose="02020603050405020304" pitchFamily="18" charset="-78"/>
                  </a:rPr>
                  <a:t>Product – Price – Place – Promotion</a:t>
                </a:r>
                <a:r>
                  <a:rPr lang="en-GB" sz="1600" i="1" dirty="0">
                    <a:solidFill>
                      <a:srgbClr val="000000"/>
                    </a:solidFill>
                    <a:effectLst/>
                    <a:highlight>
                      <a:srgbClr val="FFFF00"/>
                    </a:highlight>
                    <a:latin typeface="Simplified Arabic" panose="02020603050405020304" pitchFamily="18" charset="-78"/>
                    <a:ea typeface="Times New Roman" panose="02020603050405020304" pitchFamily="18" charset="0"/>
                    <a:cs typeface="Simplified Arabic" panose="02020603050405020304" pitchFamily="18" charset="-78"/>
                  </a:rPr>
                  <a:t> </a:t>
                </a:r>
                <a:r>
                  <a:rPr lang="ar-SA" sz="1600" dirty="0">
                    <a:solidFill>
                      <a:srgbClr val="000000"/>
                    </a:solidFill>
                    <a:effectLst/>
                    <a:highlight>
                      <a:srgbClr val="FFFF00"/>
                    </a:highlight>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mc:Choice>
        <mc:Fallback xmlns="">
          <p:sp>
            <p:nvSpPr>
              <p:cNvPr id="4" name="TextBox 3">
                <a:extLst>
                  <a:ext uri="{FF2B5EF4-FFF2-40B4-BE49-F238E27FC236}">
                    <a16:creationId xmlns:a16="http://schemas.microsoft.com/office/drawing/2014/main" id="{89E550AC-DA08-44F2-5C6A-735182313D6B}"/>
                  </a:ext>
                </a:extLst>
              </p:cNvPr>
              <p:cNvSpPr txBox="1">
                <a:spLocks noRot="1" noChangeAspect="1" noMove="1" noResize="1" noEditPoints="1" noAdjustHandles="1" noChangeArrowheads="1" noChangeShapeType="1" noTextEdit="1"/>
              </p:cNvSpPr>
              <p:nvPr/>
            </p:nvSpPr>
            <p:spPr>
              <a:xfrm>
                <a:off x="7108371" y="1012371"/>
                <a:ext cx="5083627" cy="2392963"/>
              </a:xfrm>
              <a:prstGeom prst="rect">
                <a:avLst/>
              </a:prstGeom>
              <a:blipFill>
                <a:blip r:embed="rId4"/>
                <a:stretch>
                  <a:fillRect l="-1918" r="-959" b="-2290"/>
                </a:stretch>
              </a:blipFill>
            </p:spPr>
            <p:txBody>
              <a:bodyPr/>
              <a:lstStyle/>
              <a:p>
                <a:r>
                  <a:rPr lang="ar-SY">
                    <a:noFill/>
                  </a:rPr>
                  <a:t> </a:t>
                </a:r>
              </a:p>
            </p:txBody>
          </p:sp>
        </mc:Fallback>
      </mc:AlternateContent>
      <p:graphicFrame>
        <p:nvGraphicFramePr>
          <p:cNvPr id="3" name="Table 2">
            <a:extLst>
              <a:ext uri="{FF2B5EF4-FFF2-40B4-BE49-F238E27FC236}">
                <a16:creationId xmlns:a16="http://schemas.microsoft.com/office/drawing/2014/main" id="{A33AC8E2-9821-C662-6D01-854202E23CAB}"/>
              </a:ext>
            </a:extLst>
          </p:cNvPr>
          <p:cNvGraphicFramePr>
            <a:graphicFrameLocks noGrp="1"/>
          </p:cNvGraphicFramePr>
          <p:nvPr>
            <p:extLst>
              <p:ext uri="{D42A27DB-BD31-4B8C-83A1-F6EECF244321}">
                <p14:modId xmlns:p14="http://schemas.microsoft.com/office/powerpoint/2010/main" val="305231266"/>
              </p:ext>
            </p:extLst>
          </p:nvPr>
        </p:nvGraphicFramePr>
        <p:xfrm>
          <a:off x="2068172" y="4025953"/>
          <a:ext cx="8784998" cy="2392964"/>
        </p:xfrm>
        <a:graphic>
          <a:graphicData uri="http://schemas.openxmlformats.org/drawingml/2006/table">
            <a:tbl>
              <a:tblPr rtl="1" firstRow="1" firstCol="1" bandRow="1">
                <a:tableStyleId>{5C22544A-7EE6-4342-B048-85BDC9FD1C3A}</a:tableStyleId>
              </a:tblPr>
              <a:tblGrid>
                <a:gridCol w="1926391">
                  <a:extLst>
                    <a:ext uri="{9D8B030D-6E8A-4147-A177-3AD203B41FA5}">
                      <a16:colId xmlns:a16="http://schemas.microsoft.com/office/drawing/2014/main" val="1038121965"/>
                    </a:ext>
                  </a:extLst>
                </a:gridCol>
                <a:gridCol w="851276">
                  <a:extLst>
                    <a:ext uri="{9D8B030D-6E8A-4147-A177-3AD203B41FA5}">
                      <a16:colId xmlns:a16="http://schemas.microsoft.com/office/drawing/2014/main" val="3209668209"/>
                    </a:ext>
                  </a:extLst>
                </a:gridCol>
                <a:gridCol w="1243641">
                  <a:extLst>
                    <a:ext uri="{9D8B030D-6E8A-4147-A177-3AD203B41FA5}">
                      <a16:colId xmlns:a16="http://schemas.microsoft.com/office/drawing/2014/main" val="3351768776"/>
                    </a:ext>
                  </a:extLst>
                </a:gridCol>
                <a:gridCol w="1063879">
                  <a:extLst>
                    <a:ext uri="{9D8B030D-6E8A-4147-A177-3AD203B41FA5}">
                      <a16:colId xmlns:a16="http://schemas.microsoft.com/office/drawing/2014/main" val="1806972196"/>
                    </a:ext>
                  </a:extLst>
                </a:gridCol>
                <a:gridCol w="1191787">
                  <a:extLst>
                    <a:ext uri="{9D8B030D-6E8A-4147-A177-3AD203B41FA5}">
                      <a16:colId xmlns:a16="http://schemas.microsoft.com/office/drawing/2014/main" val="1141499183"/>
                    </a:ext>
                  </a:extLst>
                </a:gridCol>
                <a:gridCol w="702627">
                  <a:extLst>
                    <a:ext uri="{9D8B030D-6E8A-4147-A177-3AD203B41FA5}">
                      <a16:colId xmlns:a16="http://schemas.microsoft.com/office/drawing/2014/main" val="4076752553"/>
                    </a:ext>
                  </a:extLst>
                </a:gridCol>
                <a:gridCol w="1014617">
                  <a:extLst>
                    <a:ext uri="{9D8B030D-6E8A-4147-A177-3AD203B41FA5}">
                      <a16:colId xmlns:a16="http://schemas.microsoft.com/office/drawing/2014/main" val="2656445943"/>
                    </a:ext>
                  </a:extLst>
                </a:gridCol>
                <a:gridCol w="790780">
                  <a:extLst>
                    <a:ext uri="{9D8B030D-6E8A-4147-A177-3AD203B41FA5}">
                      <a16:colId xmlns:a16="http://schemas.microsoft.com/office/drawing/2014/main" val="4163330189"/>
                    </a:ext>
                  </a:extLst>
                </a:gridCol>
              </a:tblGrid>
              <a:tr h="392545">
                <a:tc gridSpan="2">
                  <a:txBody>
                    <a:bodyPr/>
                    <a:lstStyle/>
                    <a:p>
                      <a:pPr algn="ctr" rtl="1">
                        <a:lnSpc>
                          <a:spcPct val="115000"/>
                        </a:lnSpc>
                        <a:spcBef>
                          <a:spcPts val="30"/>
                        </a:spcBef>
                        <a:spcAft>
                          <a:spcPts val="30"/>
                        </a:spcAft>
                        <a:buNone/>
                        <a:tabLst>
                          <a:tab pos="269240" algn="l"/>
                          <a:tab pos="359410" algn="l"/>
                          <a:tab pos="629285" algn="l"/>
                          <a:tab pos="1693545" algn="r"/>
                        </a:tabLst>
                      </a:pPr>
                      <a:r>
                        <a:rPr lang="en-GB" sz="1600" dirty="0">
                          <a:effectLst/>
                          <a:latin typeface="Alexandria"/>
                        </a:rPr>
                        <a:t>Promotion</a:t>
                      </a:r>
                      <a:endParaRPr lang="en-US" sz="1600" dirty="0">
                        <a:effectLst/>
                        <a:latin typeface="Alexandria"/>
                        <a:ea typeface="Times New Roman" panose="02020603050405020304" pitchFamily="18" charset="0"/>
                        <a:cs typeface="Arial" panose="020B0604020202020204" pitchFamily="34" charset="0"/>
                      </a:endParaRPr>
                    </a:p>
                  </a:txBody>
                  <a:tcPr marL="68580" marR="68580" marT="0" marB="0" anchor="ctr"/>
                </a:tc>
                <a:tc hMerge="1">
                  <a:txBody>
                    <a:bodyPr/>
                    <a:lstStyle/>
                    <a:p>
                      <a:pPr rtl="1"/>
                      <a:endParaRPr lang="ar-SY"/>
                    </a:p>
                  </a:txBody>
                  <a:tcPr/>
                </a:tc>
                <a:tc gridSpan="2">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Price</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hMerge="1">
                  <a:txBody>
                    <a:bodyPr/>
                    <a:lstStyle/>
                    <a:p>
                      <a:pPr rtl="1"/>
                      <a:endParaRPr lang="ar-SY"/>
                    </a:p>
                  </a:txBody>
                  <a:tcPr/>
                </a:tc>
                <a:tc gridSpan="2">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Place</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hMerge="1">
                  <a:txBody>
                    <a:bodyPr/>
                    <a:lstStyle/>
                    <a:p>
                      <a:pPr rtl="1"/>
                      <a:endParaRPr lang="ar-SY"/>
                    </a:p>
                  </a:txBody>
                  <a:tcPr/>
                </a:tc>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Product</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rowSpan="2">
                  <a:txBody>
                    <a:bodyPr/>
                    <a:lstStyle/>
                    <a:p>
                      <a:pPr algn="ctr" rtl="0">
                        <a:lnSpc>
                          <a:spcPct val="115000"/>
                        </a:lnSpc>
                        <a:spcBef>
                          <a:spcPts val="30"/>
                        </a:spcBef>
                        <a:spcAft>
                          <a:spcPts val="30"/>
                        </a:spcAft>
                        <a:buNone/>
                        <a:tabLst>
                          <a:tab pos="269240" algn="l"/>
                          <a:tab pos="359410" algn="l"/>
                          <a:tab pos="629285" algn="l"/>
                          <a:tab pos="1693545" algn="r"/>
                        </a:tabLst>
                      </a:pPr>
                      <a:r>
                        <a:rPr lang="en-GB" sz="1800">
                          <a:effectLst/>
                          <a:latin typeface="Alexandria"/>
                        </a:rPr>
                        <a:t>4 P’s</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9238766"/>
                  </a:ext>
                </a:extLst>
              </a:tr>
              <a:tr h="384954">
                <a:tc gridSpan="2">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الترويج</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hMerge="1">
                  <a:txBody>
                    <a:bodyPr/>
                    <a:lstStyle/>
                    <a:p>
                      <a:pPr rtl="1"/>
                      <a:endParaRPr lang="ar-SY"/>
                    </a:p>
                  </a:txBody>
                  <a:tcPr/>
                </a:tc>
                <a:tc gridSpan="2">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السعر</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hMerge="1">
                  <a:txBody>
                    <a:bodyPr/>
                    <a:lstStyle/>
                    <a:p>
                      <a:pPr rtl="1"/>
                      <a:endParaRPr lang="ar-SY"/>
                    </a:p>
                  </a:txBody>
                  <a:tcPr/>
                </a:tc>
                <a:tc gridSpan="2">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المكان(التوزيع)</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hMerge="1">
                  <a:txBody>
                    <a:bodyPr/>
                    <a:lstStyle/>
                    <a:p>
                      <a:pPr rtl="1"/>
                      <a:endParaRPr lang="ar-SY"/>
                    </a:p>
                  </a:txBody>
                  <a:tcPr/>
                </a:tc>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المنتَج</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vMerge="1">
                  <a:txBody>
                    <a:bodyPr/>
                    <a:lstStyle/>
                    <a:p>
                      <a:pPr rtl="1"/>
                      <a:endParaRPr lang="ar-SY"/>
                    </a:p>
                  </a:txBody>
                  <a:tcPr/>
                </a:tc>
                <a:extLst>
                  <a:ext uri="{0D108BD9-81ED-4DB2-BD59-A6C34878D82A}">
                    <a16:rowId xmlns:a16="http://schemas.microsoft.com/office/drawing/2014/main" val="1463416467"/>
                  </a:ext>
                </a:extLst>
              </a:tr>
              <a:tr h="811528">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People</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Process</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Physical environment</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Promotion</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Place</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Price</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en-GB" sz="1600">
                          <a:effectLst/>
                          <a:latin typeface="Alexandria"/>
                        </a:rPr>
                        <a:t>Product</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rowSpan="2">
                  <a:txBody>
                    <a:bodyPr/>
                    <a:lstStyle/>
                    <a:p>
                      <a:pPr algn="ctr" rtl="0">
                        <a:lnSpc>
                          <a:spcPct val="115000"/>
                        </a:lnSpc>
                        <a:spcBef>
                          <a:spcPts val="30"/>
                        </a:spcBef>
                        <a:spcAft>
                          <a:spcPts val="30"/>
                        </a:spcAft>
                        <a:buNone/>
                        <a:tabLst>
                          <a:tab pos="269240" algn="l"/>
                          <a:tab pos="359410" algn="l"/>
                          <a:tab pos="629285" algn="l"/>
                          <a:tab pos="1693545" algn="r"/>
                        </a:tabLst>
                      </a:pPr>
                      <a:r>
                        <a:rPr lang="en-GB" sz="1800">
                          <a:effectLst/>
                          <a:latin typeface="Alexandria"/>
                        </a:rPr>
                        <a:t>7 P’s</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04744364"/>
                  </a:ext>
                </a:extLst>
              </a:tr>
              <a:tr h="803937">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dirty="0">
                          <a:effectLst/>
                          <a:latin typeface="Alexandria"/>
                        </a:rPr>
                        <a:t>الأشخاص</a:t>
                      </a:r>
                      <a:endParaRPr lang="en-US" sz="1600" dirty="0">
                        <a:effectLst/>
                        <a:latin typeface="Alexandria"/>
                      </a:endParaRPr>
                    </a:p>
                    <a:p>
                      <a:pPr algn="ctr" rtl="1">
                        <a:lnSpc>
                          <a:spcPct val="115000"/>
                        </a:lnSpc>
                        <a:spcBef>
                          <a:spcPts val="30"/>
                        </a:spcBef>
                        <a:spcAft>
                          <a:spcPts val="30"/>
                        </a:spcAft>
                        <a:buNone/>
                        <a:tabLst>
                          <a:tab pos="269240" algn="l"/>
                          <a:tab pos="359410" algn="l"/>
                          <a:tab pos="629285" algn="l"/>
                          <a:tab pos="1693545" algn="r"/>
                        </a:tabLst>
                      </a:pPr>
                      <a:r>
                        <a:rPr lang="ar-SY" sz="1600" dirty="0">
                          <a:effectLst/>
                          <a:latin typeface="Alexandria"/>
                        </a:rPr>
                        <a:t> (مقدمي الخدمة)</a:t>
                      </a:r>
                      <a:endParaRPr lang="en-US" sz="1600" dirty="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العملية</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dirty="0">
                          <a:effectLst/>
                          <a:latin typeface="Alexandria"/>
                        </a:rPr>
                        <a:t>البيئة المادية</a:t>
                      </a:r>
                      <a:endParaRPr lang="en-US" sz="1600" dirty="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الترويج</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المكان(التوزيع)</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a:effectLst/>
                          <a:latin typeface="Alexandria"/>
                        </a:rPr>
                        <a:t>السعر</a:t>
                      </a:r>
                      <a:endParaRPr lang="en-US" sz="1600">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algn="ctr" rtl="1">
                        <a:lnSpc>
                          <a:spcPct val="115000"/>
                        </a:lnSpc>
                        <a:spcBef>
                          <a:spcPts val="30"/>
                        </a:spcBef>
                        <a:spcAft>
                          <a:spcPts val="30"/>
                        </a:spcAft>
                        <a:buNone/>
                        <a:tabLst>
                          <a:tab pos="269240" algn="l"/>
                          <a:tab pos="359410" algn="l"/>
                          <a:tab pos="629285" algn="l"/>
                          <a:tab pos="1693545" algn="r"/>
                        </a:tabLst>
                      </a:pPr>
                      <a:r>
                        <a:rPr lang="ar-SY" sz="1600" dirty="0">
                          <a:effectLst/>
                          <a:latin typeface="Alexandria"/>
                        </a:rPr>
                        <a:t>المنتَج</a:t>
                      </a:r>
                      <a:endParaRPr lang="en-US" sz="1600" dirty="0">
                        <a:effectLst/>
                        <a:latin typeface="Alexandria"/>
                        <a:ea typeface="Times New Roman" panose="02020603050405020304" pitchFamily="18" charset="0"/>
                        <a:cs typeface="Arial" panose="020B0604020202020204" pitchFamily="34" charset="0"/>
                      </a:endParaRPr>
                    </a:p>
                  </a:txBody>
                  <a:tcPr marL="68580" marR="68580" marT="0" marB="0" anchor="ctr"/>
                </a:tc>
                <a:tc vMerge="1">
                  <a:txBody>
                    <a:bodyPr/>
                    <a:lstStyle/>
                    <a:p>
                      <a:pPr rtl="1"/>
                      <a:endParaRPr lang="ar-SY"/>
                    </a:p>
                  </a:txBody>
                  <a:tcPr/>
                </a:tc>
                <a:extLst>
                  <a:ext uri="{0D108BD9-81ED-4DB2-BD59-A6C34878D82A}">
                    <a16:rowId xmlns:a16="http://schemas.microsoft.com/office/drawing/2014/main" val="1533560494"/>
                  </a:ext>
                </a:extLst>
              </a:tr>
            </a:tbl>
          </a:graphicData>
        </a:graphic>
      </p:graphicFrame>
    </p:spTree>
    <p:extLst>
      <p:ext uri="{BB962C8B-B14F-4D97-AF65-F5344CB8AC3E}">
        <p14:creationId xmlns:p14="http://schemas.microsoft.com/office/powerpoint/2010/main" val="266735897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50D52-B251-7388-85A2-D622A1929A6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8652507-0C3F-1D42-7482-22AC915E886A}"/>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DD6AF77-AACE-98F4-5DA1-AF04EA4FA50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C98500-B555-88D8-2E1F-A7BEFD0ACE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BEC2454-DAD2-2BCF-7A40-19A51B973C16}"/>
              </a:ext>
            </a:extLst>
          </p:cNvPr>
          <p:cNvSpPr txBox="1"/>
          <p:nvPr/>
        </p:nvSpPr>
        <p:spPr>
          <a:xfrm>
            <a:off x="174172" y="1012371"/>
            <a:ext cx="3352799" cy="506292"/>
          </a:xfrm>
          <a:prstGeom prst="rect">
            <a:avLst/>
          </a:prstGeom>
          <a:noFill/>
        </p:spPr>
        <p:txBody>
          <a:bodyPr wrap="square" rtlCol="0">
            <a:spAutoFit/>
          </a:bodyPr>
          <a:lstStyle/>
          <a:p>
            <a:pPr algn="just">
              <a:lnSpc>
                <a:spcPct val="150000"/>
              </a:lnSpc>
            </a:pPr>
            <a:r>
              <a:rPr lang="en-US" sz="2000" b="1" dirty="0">
                <a:latin typeface="Alexandria"/>
              </a:rPr>
              <a:t>The Marketing Mix (4P’s)</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98A6DBEC-43C7-A757-7B34-293D1CC08F33}"/>
                  </a:ext>
                </a:extLst>
              </p:cNvPr>
              <p:cNvSpPr txBox="1"/>
              <p:nvPr/>
            </p:nvSpPr>
            <p:spPr>
              <a:xfrm>
                <a:off x="9546771" y="1012371"/>
                <a:ext cx="2645227" cy="694036"/>
              </a:xfrm>
              <a:prstGeom prst="rect">
                <a:avLst/>
              </a:prstGeom>
              <a:noFill/>
            </p:spPr>
            <p:txBody>
              <a:bodyPr wrap="square" rtlCol="0">
                <a:spAutoFit/>
              </a:bodyPr>
              <a:lstStyle/>
              <a:p>
                <a:pPr marL="285750" indent="-285750" algn="just" rtl="1">
                  <a:lnSpc>
                    <a:spcPct val="115000"/>
                  </a:lnSpc>
                  <a:buFont typeface="Wingdings" panose="05000000000000000000" pitchFamily="2" charset="2"/>
                  <a:buChar char="v"/>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المزيج التسويقي (</a:t>
                </a:r>
                <a14:m>
                  <m:oMath xmlns:m="http://schemas.openxmlformats.org/officeDocument/2006/math">
                    <m:sSub>
                      <m:sSubPr>
                        <m:ctrlPr>
                          <a:rPr lang="en-US" sz="2000" i="1">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ctrlPr>
                      </m:sSubPr>
                      <m:e>
                        <m:r>
                          <a:rPr lang="ar-SY" sz="2000">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t>4</m:t>
                        </m:r>
                        <m:r>
                          <m:rPr>
                            <m:sty m:val="p"/>
                          </m:rPr>
                          <a:rPr lang="en-US" sz="2000">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t>p</m:t>
                        </m:r>
                      </m:e>
                      <m:sub>
                        <m:r>
                          <m:rPr>
                            <m:sty m:val="p"/>
                          </m:rPr>
                          <a:rPr lang="en-US" sz="2000">
                            <a:solidFill>
                              <a:srgbClr val="FF0000"/>
                            </a:solidFill>
                            <a:effectLst/>
                            <a:latin typeface="Cambria Math" panose="02040503050406030204" pitchFamily="18" charset="0"/>
                            <a:ea typeface="Times New Roman" panose="02020603050405020304" pitchFamily="18" charset="0"/>
                            <a:cs typeface="Calibri" panose="020F0502020204030204" pitchFamily="34" charset="0"/>
                          </a:rPr>
                          <m:t>s</m:t>
                        </m:r>
                      </m:sub>
                    </m:sSub>
                  </m:oMath>
                </a14:m>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a:t>
                </a:r>
              </a:p>
              <a:p>
                <a:pPr algn="just" rtl="1">
                  <a:lnSpc>
                    <a:spcPct val="115000"/>
                  </a:lnSpc>
                  <a:tabLst>
                    <a:tab pos="269240" algn="l"/>
                    <a:tab pos="359410" algn="l"/>
                    <a:tab pos="629285" algn="l"/>
                    <a:tab pos="1693545" algn="r"/>
                  </a:tabLst>
                </a:pPr>
                <a:r>
                  <a:rPr lang="ar-SY" sz="14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mc:Choice>
        <mc:Fallback xmlns="">
          <p:sp>
            <p:nvSpPr>
              <p:cNvPr id="4" name="TextBox 3">
                <a:extLst>
                  <a:ext uri="{FF2B5EF4-FFF2-40B4-BE49-F238E27FC236}">
                    <a16:creationId xmlns:a16="http://schemas.microsoft.com/office/drawing/2014/main" id="{98A6DBEC-43C7-A757-7B34-293D1CC08F33}"/>
                  </a:ext>
                </a:extLst>
              </p:cNvPr>
              <p:cNvSpPr txBox="1">
                <a:spLocks noRot="1" noChangeAspect="1" noMove="1" noResize="1" noEditPoints="1" noAdjustHandles="1" noChangeArrowheads="1" noChangeShapeType="1" noTextEdit="1"/>
              </p:cNvSpPr>
              <p:nvPr/>
            </p:nvSpPr>
            <p:spPr>
              <a:xfrm>
                <a:off x="9546771" y="1012371"/>
                <a:ext cx="2645227" cy="694036"/>
              </a:xfrm>
              <a:prstGeom prst="rect">
                <a:avLst/>
              </a:prstGeom>
              <a:blipFill>
                <a:blip r:embed="rId4"/>
                <a:stretch>
                  <a:fillRect t="-877" r="-2304" b="-8772"/>
                </a:stretch>
              </a:blipFill>
            </p:spPr>
            <p:txBody>
              <a:bodyPr/>
              <a:lstStyle/>
              <a:p>
                <a:r>
                  <a:rPr lang="ar-SY">
                    <a:noFill/>
                  </a:rPr>
                  <a:t> </a:t>
                </a:r>
              </a:p>
            </p:txBody>
          </p:sp>
        </mc:Fallback>
      </mc:AlternateContent>
      <p:pic>
        <p:nvPicPr>
          <p:cNvPr id="7" name="Picture 6">
            <a:extLst>
              <a:ext uri="{FF2B5EF4-FFF2-40B4-BE49-F238E27FC236}">
                <a16:creationId xmlns:a16="http://schemas.microsoft.com/office/drawing/2014/main" id="{3EE8F5B8-37E7-B554-BEE8-FEBE967BB4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3314" y="1155869"/>
            <a:ext cx="6738257" cy="5527960"/>
          </a:xfrm>
          <a:prstGeom prst="rect">
            <a:avLst/>
          </a:prstGeom>
        </p:spPr>
      </p:pic>
    </p:spTree>
    <p:extLst>
      <p:ext uri="{BB962C8B-B14F-4D97-AF65-F5344CB8AC3E}">
        <p14:creationId xmlns:p14="http://schemas.microsoft.com/office/powerpoint/2010/main" val="191830858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72797-A274-F354-D08C-28DFEE37727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52CC655-26B7-98B3-D183-6741807C68C1}"/>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6D01471-C7A7-D293-61DE-AF1EF4DD07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DF3BA96-B40F-14C1-384A-0C2A994F57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C11A11C-5938-16F1-8221-1383847316AD}"/>
              </a:ext>
            </a:extLst>
          </p:cNvPr>
          <p:cNvSpPr txBox="1"/>
          <p:nvPr/>
        </p:nvSpPr>
        <p:spPr>
          <a:xfrm>
            <a:off x="174172" y="1012371"/>
            <a:ext cx="2906485" cy="4675575"/>
          </a:xfrm>
          <a:prstGeom prst="rect">
            <a:avLst/>
          </a:prstGeom>
          <a:noFill/>
        </p:spPr>
        <p:txBody>
          <a:bodyPr wrap="square" rtlCol="0">
            <a:spAutoFit/>
          </a:bodyPr>
          <a:lstStyle/>
          <a:p>
            <a:pPr algn="just">
              <a:lnSpc>
                <a:spcPct val="150000"/>
              </a:lnSpc>
            </a:pPr>
            <a:r>
              <a:rPr lang="en-US" sz="1600" b="1" dirty="0">
                <a:latin typeface="Alexandria"/>
              </a:rPr>
              <a:t>Reasons for the Growing Importance of Marketing:</a:t>
            </a:r>
          </a:p>
          <a:p>
            <a:pPr indent="-180000" algn="just">
              <a:lnSpc>
                <a:spcPct val="150000"/>
              </a:lnSpc>
              <a:buFont typeface="+mj-lt"/>
              <a:buAutoNum type="arabicPeriod"/>
            </a:pPr>
            <a:r>
              <a:rPr lang="en-US" sz="1400" dirty="0">
                <a:latin typeface="Alexandria"/>
              </a:rPr>
              <a:t>Significant advancements in production technologies</a:t>
            </a:r>
          </a:p>
          <a:p>
            <a:pPr indent="-180000" algn="just">
              <a:lnSpc>
                <a:spcPct val="150000"/>
              </a:lnSpc>
              <a:buFont typeface="+mj-lt"/>
              <a:buAutoNum type="arabicPeriod"/>
            </a:pPr>
            <a:r>
              <a:rPr lang="en-US" sz="1400" dirty="0">
                <a:latin typeface="Alexandria"/>
              </a:rPr>
              <a:t>Production planning</a:t>
            </a:r>
          </a:p>
          <a:p>
            <a:pPr indent="-180000" algn="just">
              <a:lnSpc>
                <a:spcPct val="150000"/>
              </a:lnSpc>
              <a:buFont typeface="+mj-lt"/>
              <a:buAutoNum type="arabicPeriod"/>
            </a:pPr>
            <a:r>
              <a:rPr lang="en-US" sz="1400" dirty="0">
                <a:latin typeface="Alexandria"/>
              </a:rPr>
              <a:t>Consumer orientation</a:t>
            </a:r>
          </a:p>
          <a:p>
            <a:pPr indent="-180000" algn="just">
              <a:lnSpc>
                <a:spcPct val="150000"/>
              </a:lnSpc>
              <a:buFont typeface="+mj-lt"/>
              <a:buAutoNum type="arabicPeriod"/>
            </a:pPr>
            <a:r>
              <a:rPr lang="en-US" sz="1400" dirty="0">
                <a:latin typeface="Alexandria"/>
              </a:rPr>
              <a:t>Mass production</a:t>
            </a:r>
          </a:p>
          <a:p>
            <a:pPr indent="-180000" algn="just">
              <a:lnSpc>
                <a:spcPct val="150000"/>
              </a:lnSpc>
              <a:buFont typeface="+mj-lt"/>
              <a:buAutoNum type="arabicPeriod"/>
            </a:pPr>
            <a:r>
              <a:rPr lang="en-US" sz="1400" dirty="0">
                <a:latin typeface="Alexandria"/>
              </a:rPr>
              <a:t>Goods and exchange processes</a:t>
            </a:r>
          </a:p>
          <a:p>
            <a:pPr indent="-180000" algn="just">
              <a:lnSpc>
                <a:spcPct val="150000"/>
              </a:lnSpc>
              <a:buFont typeface="+mj-lt"/>
              <a:buAutoNum type="arabicPeriod"/>
            </a:pPr>
            <a:r>
              <a:rPr lang="en-US" sz="1400" dirty="0">
                <a:latin typeface="Alexandria"/>
              </a:rPr>
              <a:t>Labor force dynamics</a:t>
            </a:r>
          </a:p>
          <a:p>
            <a:pPr indent="-180000" algn="just">
              <a:lnSpc>
                <a:spcPct val="150000"/>
              </a:lnSpc>
              <a:buFont typeface="+mj-lt"/>
              <a:buAutoNum type="arabicPeriod"/>
            </a:pPr>
            <a:r>
              <a:rPr lang="en-US" sz="1400" dirty="0">
                <a:latin typeface="Alexandria"/>
              </a:rPr>
              <a:t>Advancements in transportation</a:t>
            </a:r>
          </a:p>
          <a:p>
            <a:pPr indent="-180000" algn="just">
              <a:lnSpc>
                <a:spcPct val="150000"/>
              </a:lnSpc>
              <a:buFont typeface="+mj-lt"/>
              <a:buAutoNum type="arabicPeriod"/>
            </a:pPr>
            <a:r>
              <a:rPr lang="en-US" sz="1400" dirty="0">
                <a:latin typeface="Alexandria"/>
              </a:rPr>
              <a:t>Identification of marketing opportunities</a:t>
            </a:r>
          </a:p>
          <a:p>
            <a:pPr indent="-180000" algn="just">
              <a:lnSpc>
                <a:spcPct val="150000"/>
              </a:lnSpc>
              <a:buFont typeface="+mj-lt"/>
              <a:buAutoNum type="arabicPeriod"/>
            </a:pPr>
            <a:r>
              <a:rPr lang="en-US" sz="1400" dirty="0">
                <a:latin typeface="Alexandria"/>
              </a:rPr>
              <a:t>Coordination between production and sales</a:t>
            </a:r>
          </a:p>
        </p:txBody>
      </p:sp>
      <p:sp>
        <p:nvSpPr>
          <p:cNvPr id="4" name="TextBox 3">
            <a:extLst>
              <a:ext uri="{FF2B5EF4-FFF2-40B4-BE49-F238E27FC236}">
                <a16:creationId xmlns:a16="http://schemas.microsoft.com/office/drawing/2014/main" id="{3F4E035C-33FE-D847-5FEF-4F51C95F3FC8}"/>
              </a:ext>
            </a:extLst>
          </p:cNvPr>
          <p:cNvSpPr txBox="1"/>
          <p:nvPr/>
        </p:nvSpPr>
        <p:spPr>
          <a:xfrm>
            <a:off x="9677399" y="1012371"/>
            <a:ext cx="2514599" cy="3030060"/>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b="1" dirty="0">
                <a:effectLst/>
                <a:latin typeface="Simplified Arabic" panose="02020603050405020304" pitchFamily="18" charset="-78"/>
                <a:ea typeface="Times New Roman" panose="02020603050405020304" pitchFamily="18" charset="0"/>
                <a:cs typeface="Simplified Arabic" panose="02020603050405020304" pitchFamily="18" charset="-78"/>
              </a:rPr>
              <a:t>أسباب الاهتمام بالتسويق:</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التطور الكبير في تقنيات الإنتاج.</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التخطيط للإنتاج.</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التسويق مرتبط بالمستهلك.</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الإنتاج الكمّي الكبير.</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السلع والتبادل.</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اليد العاملة.</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التطور في وسائل المواصلات.</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إيجاد الفرص التسويقية.</a:t>
            </a:r>
          </a:p>
          <a:p>
            <a:pPr indent="-180000" algn="just" rtl="1">
              <a:lnSpc>
                <a:spcPct val="115000"/>
              </a:lnSpc>
              <a:buFont typeface="+mj-lt"/>
              <a:buAutoNum type="arabicPeriod"/>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التوافق بين الإنتاج والبيع.</a:t>
            </a:r>
          </a:p>
        </p:txBody>
      </p:sp>
      <p:pic>
        <p:nvPicPr>
          <p:cNvPr id="10" name="Picture 9">
            <a:extLst>
              <a:ext uri="{FF2B5EF4-FFF2-40B4-BE49-F238E27FC236}">
                <a16:creationId xmlns:a16="http://schemas.microsoft.com/office/drawing/2014/main" id="{DF4DD4BA-6086-E131-9580-7A74B731EF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6318" y="1012371"/>
            <a:ext cx="6271079" cy="5457440"/>
          </a:xfrm>
          <a:prstGeom prst="rect">
            <a:avLst/>
          </a:prstGeom>
        </p:spPr>
      </p:pic>
    </p:spTree>
    <p:extLst>
      <p:ext uri="{BB962C8B-B14F-4D97-AF65-F5344CB8AC3E}">
        <p14:creationId xmlns:p14="http://schemas.microsoft.com/office/powerpoint/2010/main" val="321630061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580A-C034-A4EC-F6EA-8E8E0EF5AA5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E3CBD23-8713-30F5-37DD-B41C994D920F}"/>
              </a:ext>
            </a:extLst>
          </p:cNvPr>
          <p:cNvSpPr/>
          <p:nvPr/>
        </p:nvSpPr>
        <p:spPr>
          <a:xfrm>
            <a:off x="97971" y="1012371"/>
            <a:ext cx="12094029" cy="5766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DB46B25D-B552-924C-CEBD-893792C016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5F8A13-859B-3F39-AABD-CA955F064A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FB97C7D-7972-4761-6112-DFD157985912}"/>
              </a:ext>
            </a:extLst>
          </p:cNvPr>
          <p:cNvSpPr txBox="1"/>
          <p:nvPr/>
        </p:nvSpPr>
        <p:spPr>
          <a:xfrm>
            <a:off x="174172" y="1012371"/>
            <a:ext cx="2305141" cy="2736583"/>
          </a:xfrm>
          <a:prstGeom prst="rect">
            <a:avLst/>
          </a:prstGeom>
          <a:noFill/>
        </p:spPr>
        <p:txBody>
          <a:bodyPr wrap="square" rtlCol="0">
            <a:spAutoFit/>
          </a:bodyPr>
          <a:lstStyle/>
          <a:p>
            <a:pPr algn="just">
              <a:lnSpc>
                <a:spcPct val="150000"/>
              </a:lnSpc>
            </a:pPr>
            <a:r>
              <a:rPr lang="en-US" sz="1600" b="1" dirty="0">
                <a:latin typeface="Alexandria"/>
              </a:rPr>
              <a:t>Organization of the Marketing Department:</a:t>
            </a:r>
          </a:p>
          <a:p>
            <a:pPr indent="-180000" algn="just">
              <a:lnSpc>
                <a:spcPct val="150000"/>
              </a:lnSpc>
              <a:buFont typeface="Arial" panose="020B0604020202020204" pitchFamily="34" charset="0"/>
              <a:buChar char="•"/>
            </a:pPr>
            <a:r>
              <a:rPr lang="en-US" sz="1400" dirty="0">
                <a:latin typeface="Alexandria"/>
              </a:rPr>
              <a:t>Administrative (Functional) Organization</a:t>
            </a:r>
          </a:p>
          <a:p>
            <a:pPr indent="-180000" algn="just">
              <a:lnSpc>
                <a:spcPct val="150000"/>
              </a:lnSpc>
              <a:buFont typeface="Arial" panose="020B0604020202020204" pitchFamily="34" charset="0"/>
              <a:buChar char="•"/>
            </a:pPr>
            <a:r>
              <a:rPr lang="en-US" sz="1400" dirty="0">
                <a:latin typeface="Alexandria"/>
              </a:rPr>
              <a:t>Product-Based Organization</a:t>
            </a:r>
          </a:p>
          <a:p>
            <a:pPr indent="-180000" algn="just">
              <a:lnSpc>
                <a:spcPct val="150000"/>
              </a:lnSpc>
              <a:buFont typeface="Arial" panose="020B0604020202020204" pitchFamily="34" charset="0"/>
              <a:buChar char="•"/>
            </a:pPr>
            <a:r>
              <a:rPr lang="en-US" sz="1400" dirty="0">
                <a:latin typeface="Alexandria"/>
              </a:rPr>
              <a:t>Market-Based Organization</a:t>
            </a:r>
          </a:p>
        </p:txBody>
      </p:sp>
      <p:sp>
        <p:nvSpPr>
          <p:cNvPr id="4" name="TextBox 3">
            <a:extLst>
              <a:ext uri="{FF2B5EF4-FFF2-40B4-BE49-F238E27FC236}">
                <a16:creationId xmlns:a16="http://schemas.microsoft.com/office/drawing/2014/main" id="{6F89D038-9040-2466-F1C2-F89332B24F08}"/>
              </a:ext>
            </a:extLst>
          </p:cNvPr>
          <p:cNvSpPr txBox="1"/>
          <p:nvPr/>
        </p:nvSpPr>
        <p:spPr>
          <a:xfrm>
            <a:off x="9143093" y="1012371"/>
            <a:ext cx="3048905" cy="941796"/>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1600" b="1" dirty="0">
                <a:effectLst/>
                <a:latin typeface="Simplified Arabic" panose="02020603050405020304" pitchFamily="18" charset="-78"/>
                <a:ea typeface="Times New Roman" panose="02020603050405020304" pitchFamily="18" charset="0"/>
                <a:cs typeface="Simplified Arabic" panose="02020603050405020304" pitchFamily="18" charset="-78"/>
              </a:rPr>
              <a:t>تنظيم قسم التسويق: (التنظيم الإداري أو حسب الوظائف_ حسب السلع_ حسب الأسواق).</a:t>
            </a:r>
          </a:p>
        </p:txBody>
      </p:sp>
      <p:pic>
        <p:nvPicPr>
          <p:cNvPr id="5" name="Picture 4">
            <a:extLst>
              <a:ext uri="{FF2B5EF4-FFF2-40B4-BE49-F238E27FC236}">
                <a16:creationId xmlns:a16="http://schemas.microsoft.com/office/drawing/2014/main" id="{B6B2F2B0-31A0-CFEF-7183-A3DB75925B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0953" y="1127288"/>
            <a:ext cx="6248399" cy="5375560"/>
          </a:xfrm>
          <a:prstGeom prst="rect">
            <a:avLst/>
          </a:prstGeom>
        </p:spPr>
      </p:pic>
    </p:spTree>
    <p:extLst>
      <p:ext uri="{BB962C8B-B14F-4D97-AF65-F5344CB8AC3E}">
        <p14:creationId xmlns:p14="http://schemas.microsoft.com/office/powerpoint/2010/main" val="228578390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9DE03-E677-0202-C51D-B8E788C26BA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7B9279-28A9-F2C1-10A1-040B32E0292D}"/>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021311C2-37E0-0D79-FC5D-55B9502A3F9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839AE90-0AD2-5986-87FF-6384050A81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594BCD0-3144-46DF-591D-BD0721F4B0F0}"/>
              </a:ext>
            </a:extLst>
          </p:cNvPr>
          <p:cNvSpPr txBox="1"/>
          <p:nvPr/>
        </p:nvSpPr>
        <p:spPr>
          <a:xfrm>
            <a:off x="174172" y="1012371"/>
            <a:ext cx="2305141" cy="2459584"/>
          </a:xfrm>
          <a:prstGeom prst="rect">
            <a:avLst/>
          </a:prstGeom>
          <a:noFill/>
        </p:spPr>
        <p:txBody>
          <a:bodyPr wrap="square" rtlCol="0">
            <a:spAutoFit/>
          </a:bodyPr>
          <a:lstStyle/>
          <a:p>
            <a:pPr algn="just">
              <a:lnSpc>
                <a:spcPct val="150000"/>
              </a:lnSpc>
            </a:pPr>
            <a:r>
              <a:rPr lang="en-US" sz="1600" b="1" dirty="0">
                <a:latin typeface="Alexandria"/>
              </a:rPr>
              <a:t>The Role of Marketing in Creating Customer Value (Utility)</a:t>
            </a:r>
          </a:p>
          <a:p>
            <a:pPr indent="-180000" algn="just">
              <a:lnSpc>
                <a:spcPct val="150000"/>
              </a:lnSpc>
              <a:buFont typeface="Arial" panose="020B0604020202020204" pitchFamily="34" charset="0"/>
              <a:buChar char="•"/>
            </a:pPr>
            <a:r>
              <a:rPr lang="en-US" sz="1400" dirty="0">
                <a:latin typeface="Alexandria"/>
              </a:rPr>
              <a:t>Form Utility</a:t>
            </a:r>
          </a:p>
          <a:p>
            <a:pPr indent="-180000" algn="just">
              <a:lnSpc>
                <a:spcPct val="150000"/>
              </a:lnSpc>
              <a:buFont typeface="Arial" panose="020B0604020202020204" pitchFamily="34" charset="0"/>
              <a:buChar char="•"/>
            </a:pPr>
            <a:r>
              <a:rPr lang="en-US" sz="1400" dirty="0">
                <a:latin typeface="Alexandria"/>
              </a:rPr>
              <a:t>Time Utility</a:t>
            </a:r>
          </a:p>
          <a:p>
            <a:pPr indent="-180000" algn="just">
              <a:lnSpc>
                <a:spcPct val="150000"/>
              </a:lnSpc>
              <a:buFont typeface="Arial" panose="020B0604020202020204" pitchFamily="34" charset="0"/>
              <a:buChar char="•"/>
            </a:pPr>
            <a:r>
              <a:rPr lang="en-US" sz="1400" dirty="0">
                <a:latin typeface="Alexandria"/>
              </a:rPr>
              <a:t>Place Utility</a:t>
            </a:r>
          </a:p>
          <a:p>
            <a:pPr indent="-180000" algn="just">
              <a:lnSpc>
                <a:spcPct val="150000"/>
              </a:lnSpc>
              <a:buFont typeface="Arial" panose="020B0604020202020204" pitchFamily="34" charset="0"/>
              <a:buChar char="•"/>
            </a:pPr>
            <a:r>
              <a:rPr lang="en-US" sz="1400" dirty="0">
                <a:latin typeface="Alexandria"/>
              </a:rPr>
              <a:t>Possession Utility</a:t>
            </a:r>
          </a:p>
        </p:txBody>
      </p:sp>
      <p:sp>
        <p:nvSpPr>
          <p:cNvPr id="4" name="TextBox 3">
            <a:extLst>
              <a:ext uri="{FF2B5EF4-FFF2-40B4-BE49-F238E27FC236}">
                <a16:creationId xmlns:a16="http://schemas.microsoft.com/office/drawing/2014/main" id="{D3BDBECC-D78E-A5E3-0B2F-54587B7616CF}"/>
              </a:ext>
            </a:extLst>
          </p:cNvPr>
          <p:cNvSpPr txBox="1"/>
          <p:nvPr/>
        </p:nvSpPr>
        <p:spPr>
          <a:xfrm>
            <a:off x="9756209" y="1012371"/>
            <a:ext cx="2435790" cy="1543499"/>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b="1" dirty="0">
                <a:effectLst/>
                <a:latin typeface="Simplified Arabic" panose="02020603050405020304" pitchFamily="18" charset="-78"/>
                <a:ea typeface="Times New Roman" panose="02020603050405020304" pitchFamily="18" charset="0"/>
                <a:cs typeface="Simplified Arabic" panose="02020603050405020304" pitchFamily="18" charset="-78"/>
              </a:rPr>
              <a:t>دور التسويق في خلق المنافع:</a:t>
            </a:r>
          </a:p>
          <a:p>
            <a:pPr indent="-180000" algn="just" rtl="1">
              <a:lnSpc>
                <a:spcPct val="115000"/>
              </a:lnSpc>
              <a:buFont typeface="Arial" panose="020B0604020202020204" pitchFamily="34" charset="0"/>
              <a:buChar char="•"/>
              <a:tabLst>
                <a:tab pos="269240" algn="l"/>
                <a:tab pos="359410" algn="l"/>
                <a:tab pos="629285" algn="l"/>
                <a:tab pos="1693545" algn="r"/>
              </a:tabLst>
            </a:pPr>
            <a:r>
              <a:rPr lang="ar-SY" sz="1600" b="1" dirty="0">
                <a:latin typeface="Simplified Arabic" panose="02020603050405020304" pitchFamily="18" charset="-78"/>
                <a:ea typeface="Times New Roman" panose="02020603050405020304" pitchFamily="18" charset="0"/>
                <a:cs typeface="Simplified Arabic" panose="02020603050405020304" pitchFamily="18" charset="-78"/>
              </a:rPr>
              <a:t>المنفعة الشكلية</a:t>
            </a:r>
          </a:p>
          <a:p>
            <a:pPr indent="-180000" algn="just" rtl="1">
              <a:lnSpc>
                <a:spcPct val="115000"/>
              </a:lnSpc>
              <a:buFont typeface="Arial" panose="020B0604020202020204" pitchFamily="34" charset="0"/>
              <a:buChar char="•"/>
              <a:tabLst>
                <a:tab pos="269240" algn="l"/>
                <a:tab pos="359410" algn="l"/>
                <a:tab pos="629285" algn="l"/>
                <a:tab pos="1693545" algn="r"/>
              </a:tabLst>
            </a:pPr>
            <a:r>
              <a:rPr lang="ar-SY" sz="1600" b="1" dirty="0">
                <a:effectLst/>
                <a:latin typeface="Simplified Arabic" panose="02020603050405020304" pitchFamily="18" charset="-78"/>
                <a:ea typeface="Times New Roman" panose="02020603050405020304" pitchFamily="18" charset="0"/>
                <a:cs typeface="Simplified Arabic" panose="02020603050405020304" pitchFamily="18" charset="-78"/>
              </a:rPr>
              <a:t>المنفعة الزمنية</a:t>
            </a:r>
          </a:p>
          <a:p>
            <a:pPr indent="-180000" algn="just" rtl="1">
              <a:lnSpc>
                <a:spcPct val="115000"/>
              </a:lnSpc>
              <a:buFont typeface="Arial" panose="020B0604020202020204" pitchFamily="34" charset="0"/>
              <a:buChar char="•"/>
              <a:tabLst>
                <a:tab pos="269240" algn="l"/>
                <a:tab pos="359410" algn="l"/>
                <a:tab pos="629285" algn="l"/>
                <a:tab pos="1693545" algn="r"/>
              </a:tabLst>
            </a:pPr>
            <a:r>
              <a:rPr lang="ar-SY" sz="1600" b="1" dirty="0">
                <a:latin typeface="Simplified Arabic" panose="02020603050405020304" pitchFamily="18" charset="-78"/>
                <a:ea typeface="Times New Roman" panose="02020603050405020304" pitchFamily="18" charset="0"/>
                <a:cs typeface="Simplified Arabic" panose="02020603050405020304" pitchFamily="18" charset="-78"/>
              </a:rPr>
              <a:t>المنفعة المكانية</a:t>
            </a:r>
          </a:p>
          <a:p>
            <a:pPr indent="-180000" algn="just" rtl="1">
              <a:lnSpc>
                <a:spcPct val="115000"/>
              </a:lnSpc>
              <a:buFont typeface="Arial" panose="020B0604020202020204" pitchFamily="34" charset="0"/>
              <a:buChar char="•"/>
              <a:tabLst>
                <a:tab pos="269240" algn="l"/>
                <a:tab pos="359410" algn="l"/>
                <a:tab pos="629285" algn="l"/>
                <a:tab pos="1693545" algn="r"/>
              </a:tabLst>
            </a:pPr>
            <a:r>
              <a:rPr lang="ar-SY" sz="1600" b="1" dirty="0">
                <a:effectLst/>
                <a:latin typeface="Simplified Arabic" panose="02020603050405020304" pitchFamily="18" charset="-78"/>
                <a:ea typeface="Times New Roman" panose="02020603050405020304" pitchFamily="18" charset="0"/>
                <a:cs typeface="Simplified Arabic" panose="02020603050405020304" pitchFamily="18" charset="-78"/>
              </a:rPr>
              <a:t>منفعة التملك</a:t>
            </a:r>
          </a:p>
        </p:txBody>
      </p:sp>
      <p:grpSp>
        <p:nvGrpSpPr>
          <p:cNvPr id="3" name="مجموعة 24">
            <a:extLst>
              <a:ext uri="{FF2B5EF4-FFF2-40B4-BE49-F238E27FC236}">
                <a16:creationId xmlns:a16="http://schemas.microsoft.com/office/drawing/2014/main" id="{72801076-C613-9327-A72C-F276EAFE036D}"/>
              </a:ext>
            </a:extLst>
          </p:cNvPr>
          <p:cNvGrpSpPr/>
          <p:nvPr/>
        </p:nvGrpSpPr>
        <p:grpSpPr>
          <a:xfrm>
            <a:off x="2735945" y="1451571"/>
            <a:ext cx="6829969" cy="4594765"/>
            <a:chOff x="0" y="-2"/>
            <a:chExt cx="5045705" cy="3618829"/>
          </a:xfrm>
        </p:grpSpPr>
        <p:sp>
          <p:nvSpPr>
            <p:cNvPr id="7" name="Rectangle 6">
              <a:extLst>
                <a:ext uri="{FF2B5EF4-FFF2-40B4-BE49-F238E27FC236}">
                  <a16:creationId xmlns:a16="http://schemas.microsoft.com/office/drawing/2014/main" id="{BAC91BD2-D2A0-76B4-9563-8E2457E616D4}"/>
                </a:ext>
              </a:extLst>
            </p:cNvPr>
            <p:cNvSpPr>
              <a:spLocks noChangeArrowheads="1"/>
            </p:cNvSpPr>
            <p:nvPr/>
          </p:nvSpPr>
          <p:spPr bwMode="auto">
            <a:xfrm>
              <a:off x="3847810" y="0"/>
              <a:ext cx="914400" cy="743291"/>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t" anchorCtr="0" upright="1">
              <a:noAutofit/>
            </a:bodyPr>
            <a:lstStyle/>
            <a:p>
              <a:pPr algn="ctr" rtl="1">
                <a:buNone/>
              </a:pPr>
              <a:r>
                <a:rPr lang="ar-SA" sz="2400" dirty="0">
                  <a:solidFill>
                    <a:srgbClr val="00B050"/>
                  </a:solidFill>
                  <a:effectLst/>
                  <a:latin typeface="Simplified Arabic" panose="02020603050405020304" pitchFamily="18" charset="-78"/>
                  <a:ea typeface="Times New Roman" panose="02020603050405020304" pitchFamily="18" charset="0"/>
                  <a:cs typeface="Simplified Arabic" panose="02020603050405020304" pitchFamily="18" charset="-78"/>
                </a:rPr>
                <a:t>الإنتاج</a:t>
              </a:r>
              <a:endParaRPr lang="en-US" sz="12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9" name="Rectangle 8">
              <a:extLst>
                <a:ext uri="{FF2B5EF4-FFF2-40B4-BE49-F238E27FC236}">
                  <a16:creationId xmlns:a16="http://schemas.microsoft.com/office/drawing/2014/main" id="{3556E16D-FDFE-9A8D-9AF9-BF81247697F5}"/>
                </a:ext>
              </a:extLst>
            </p:cNvPr>
            <p:cNvSpPr>
              <a:spLocks noChangeArrowheads="1"/>
            </p:cNvSpPr>
            <p:nvPr/>
          </p:nvSpPr>
          <p:spPr bwMode="auto">
            <a:xfrm>
              <a:off x="1987331" y="-2"/>
              <a:ext cx="1022035" cy="662498"/>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t" anchorCtr="0" upright="1">
              <a:noAutofit/>
            </a:bodyPr>
            <a:lstStyle/>
            <a:p>
              <a:pPr algn="ctr" rtl="1">
                <a:buNone/>
              </a:pPr>
              <a:r>
                <a:rPr lang="ar-SA" sz="2000" dirty="0">
                  <a:solidFill>
                    <a:srgbClr val="00B050"/>
                  </a:solidFill>
                  <a:effectLst/>
                  <a:latin typeface="Simplified Arabic" panose="02020603050405020304" pitchFamily="18" charset="-78"/>
                  <a:ea typeface="Times New Roman" panose="02020603050405020304" pitchFamily="18" charset="0"/>
                  <a:cs typeface="Simplified Arabic" panose="02020603050405020304" pitchFamily="18" charset="-78"/>
                </a:rPr>
                <a:t>التسويق</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0" name="AutoShape 6">
              <a:extLst>
                <a:ext uri="{FF2B5EF4-FFF2-40B4-BE49-F238E27FC236}">
                  <a16:creationId xmlns:a16="http://schemas.microsoft.com/office/drawing/2014/main" id="{5C3C8B59-FCC2-ECA0-008C-CEAA6693B90C}"/>
                </a:ext>
              </a:extLst>
            </p:cNvPr>
            <p:cNvSpPr>
              <a:spLocks noChangeArrowheads="1"/>
            </p:cNvSpPr>
            <p:nvPr/>
          </p:nvSpPr>
          <p:spPr bwMode="auto">
            <a:xfrm>
              <a:off x="3742318" y="990599"/>
              <a:ext cx="1303387" cy="1820976"/>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t" anchorCtr="0" upright="1">
              <a:noAutofit/>
            </a:bodyPr>
            <a:lstStyle/>
            <a:p>
              <a:pPr algn="ctr" rtl="1">
                <a:buNone/>
              </a:pPr>
              <a:r>
                <a:rPr lang="ar-SA" sz="1600" b="1" dirty="0">
                  <a:solidFill>
                    <a:srgbClr val="C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الشكلية :</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ctr" rtl="1">
                <a:buNone/>
              </a:pPr>
              <a:r>
                <a:rPr lang="ar-SA" sz="1600" dirty="0">
                  <a:effectLst/>
                  <a:latin typeface="Simplified Arabic" panose="02020603050405020304" pitchFamily="18" charset="-78"/>
                  <a:ea typeface="Times New Roman" panose="02020603050405020304" pitchFamily="18" charset="0"/>
                  <a:cs typeface="Simplified Arabic" panose="02020603050405020304" pitchFamily="18" charset="-78"/>
                </a:rPr>
                <a:t>تحويل المواد الخام والأجزاء إلى سلع تامة الصنع</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1" name="AutoShape 7">
              <a:extLst>
                <a:ext uri="{FF2B5EF4-FFF2-40B4-BE49-F238E27FC236}">
                  <a16:creationId xmlns:a16="http://schemas.microsoft.com/office/drawing/2014/main" id="{53EB90BF-C00C-BC9F-7BC3-2D311C23A81B}"/>
                </a:ext>
              </a:extLst>
            </p:cNvPr>
            <p:cNvSpPr>
              <a:spLocks noChangeArrowheads="1"/>
            </p:cNvSpPr>
            <p:nvPr/>
          </p:nvSpPr>
          <p:spPr bwMode="auto">
            <a:xfrm>
              <a:off x="2457220" y="990600"/>
              <a:ext cx="1133475" cy="1740183"/>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t" anchorCtr="0" upright="1">
              <a:noAutofit/>
            </a:bodyPr>
            <a:lstStyle/>
            <a:p>
              <a:pPr algn="ctr" rtl="1">
                <a:buNone/>
              </a:pPr>
              <a:r>
                <a:rPr lang="ar-SA" sz="1600" b="1" dirty="0">
                  <a:solidFill>
                    <a:srgbClr val="C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الزمنية :</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ctr" rtl="1">
                <a:buNone/>
              </a:pPr>
              <a:r>
                <a:rPr lang="ar-SA" sz="1600" dirty="0">
                  <a:effectLst/>
                  <a:latin typeface="Simplified Arabic" panose="02020603050405020304" pitchFamily="18" charset="-78"/>
                  <a:ea typeface="Times New Roman" panose="02020603050405020304" pitchFamily="18" charset="0"/>
                  <a:cs typeface="Simplified Arabic" panose="02020603050405020304" pitchFamily="18" charset="-78"/>
                </a:rPr>
                <a:t>توفير السلعة أو الخدمة عندما يحتاج إليها المستهلك</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2" name="AutoShape 8">
              <a:extLst>
                <a:ext uri="{FF2B5EF4-FFF2-40B4-BE49-F238E27FC236}">
                  <a16:creationId xmlns:a16="http://schemas.microsoft.com/office/drawing/2014/main" id="{223AE27A-E9F2-2D6C-CC4E-FA32F9E52733}"/>
                </a:ext>
              </a:extLst>
            </p:cNvPr>
            <p:cNvSpPr>
              <a:spLocks noChangeArrowheads="1"/>
            </p:cNvSpPr>
            <p:nvPr/>
          </p:nvSpPr>
          <p:spPr bwMode="auto">
            <a:xfrm>
              <a:off x="1181011" y="990600"/>
              <a:ext cx="1228725" cy="1740183"/>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t" anchorCtr="0" upright="1">
              <a:noAutofit/>
            </a:bodyPr>
            <a:lstStyle/>
            <a:p>
              <a:pPr algn="ctr" rtl="1">
                <a:buNone/>
              </a:pPr>
              <a:r>
                <a:rPr lang="ar-SA" sz="1600" b="1" dirty="0">
                  <a:solidFill>
                    <a:srgbClr val="C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المكانية :</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ctr" rtl="1">
                <a:buNone/>
              </a:pPr>
              <a:r>
                <a:rPr lang="ar-SA" sz="1600" dirty="0">
                  <a:effectLst/>
                  <a:latin typeface="Simplified Arabic" panose="02020603050405020304" pitchFamily="18" charset="-78"/>
                  <a:ea typeface="Times New Roman" panose="02020603050405020304" pitchFamily="18" charset="0"/>
                  <a:cs typeface="Simplified Arabic" panose="02020603050405020304" pitchFamily="18" charset="-78"/>
                </a:rPr>
                <a:t>توفير المنتج في الأماكن المناسبة للعملاء</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3" name="AutoShape 9">
              <a:extLst>
                <a:ext uri="{FF2B5EF4-FFF2-40B4-BE49-F238E27FC236}">
                  <a16:creationId xmlns:a16="http://schemas.microsoft.com/office/drawing/2014/main" id="{D0066A89-9E04-1CBF-5769-EE46B30AB487}"/>
                </a:ext>
              </a:extLst>
            </p:cNvPr>
            <p:cNvSpPr>
              <a:spLocks noChangeArrowheads="1"/>
            </p:cNvSpPr>
            <p:nvPr/>
          </p:nvSpPr>
          <p:spPr bwMode="auto">
            <a:xfrm>
              <a:off x="0" y="990600"/>
              <a:ext cx="1133475" cy="1740183"/>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t" anchorCtr="0" upright="1">
              <a:noAutofit/>
            </a:bodyPr>
            <a:lstStyle/>
            <a:p>
              <a:pPr algn="ctr" rtl="1">
                <a:buNone/>
              </a:pPr>
              <a:r>
                <a:rPr lang="ar-SA" sz="1600" b="1" dirty="0">
                  <a:solidFill>
                    <a:srgbClr val="C0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التملك :</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ctr" rtl="1">
                <a:buNone/>
              </a:pPr>
              <a:r>
                <a:rPr lang="ar-SA" sz="1600" dirty="0">
                  <a:effectLst/>
                  <a:latin typeface="Simplified Arabic" panose="02020603050405020304" pitchFamily="18" charset="-78"/>
                  <a:ea typeface="Times New Roman" panose="02020603050405020304" pitchFamily="18" charset="0"/>
                  <a:cs typeface="Simplified Arabic" panose="02020603050405020304" pitchFamily="18" charset="-78"/>
                </a:rPr>
                <a:t>تحويل الملكية من البائع إلى المشتري</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cxnSp>
          <p:nvCxnSpPr>
            <p:cNvPr id="14" name="AutoShape 17">
              <a:extLst>
                <a:ext uri="{FF2B5EF4-FFF2-40B4-BE49-F238E27FC236}">
                  <a16:creationId xmlns:a16="http://schemas.microsoft.com/office/drawing/2014/main" id="{4A3EE342-3FF3-BAF3-0672-3D74436259C3}"/>
                </a:ext>
              </a:extLst>
            </p:cNvPr>
            <p:cNvCxnSpPr>
              <a:cxnSpLocks noChangeShapeType="1"/>
              <a:stCxn id="9" idx="2"/>
              <a:endCxn id="10" idx="0"/>
            </p:cNvCxnSpPr>
            <p:nvPr/>
          </p:nvCxnSpPr>
          <p:spPr bwMode="auto">
            <a:xfrm>
              <a:off x="2498349" y="662496"/>
              <a:ext cx="1895651" cy="328102"/>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cxnSp>
          <p:nvCxnSpPr>
            <p:cNvPr id="15" name="AutoShape 18">
              <a:extLst>
                <a:ext uri="{FF2B5EF4-FFF2-40B4-BE49-F238E27FC236}">
                  <a16:creationId xmlns:a16="http://schemas.microsoft.com/office/drawing/2014/main" id="{89FA64EF-C616-6798-F170-1ABEA2B1D700}"/>
                </a:ext>
              </a:extLst>
            </p:cNvPr>
            <p:cNvCxnSpPr>
              <a:cxnSpLocks noChangeShapeType="1"/>
              <a:stCxn id="12" idx="0"/>
              <a:endCxn id="9" idx="2"/>
            </p:cNvCxnSpPr>
            <p:nvPr/>
          </p:nvCxnSpPr>
          <p:spPr bwMode="auto">
            <a:xfrm flipV="1">
              <a:off x="1795327" y="662496"/>
              <a:ext cx="703021" cy="328104"/>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cxnSp>
          <p:nvCxnSpPr>
            <p:cNvPr id="16" name="AutoShape 19">
              <a:extLst>
                <a:ext uri="{FF2B5EF4-FFF2-40B4-BE49-F238E27FC236}">
                  <a16:creationId xmlns:a16="http://schemas.microsoft.com/office/drawing/2014/main" id="{675476D9-3E20-A1DE-6CE4-3A23494ADC59}"/>
                </a:ext>
              </a:extLst>
            </p:cNvPr>
            <p:cNvCxnSpPr>
              <a:cxnSpLocks noChangeShapeType="1"/>
              <a:stCxn id="9" idx="2"/>
              <a:endCxn id="13" idx="0"/>
            </p:cNvCxnSpPr>
            <p:nvPr/>
          </p:nvCxnSpPr>
          <p:spPr bwMode="auto">
            <a:xfrm flipH="1">
              <a:off x="566696" y="662496"/>
              <a:ext cx="1931653" cy="328104"/>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cxnSp>
          <p:nvCxnSpPr>
            <p:cNvPr id="17" name="AutoShape 21">
              <a:extLst>
                <a:ext uri="{FF2B5EF4-FFF2-40B4-BE49-F238E27FC236}">
                  <a16:creationId xmlns:a16="http://schemas.microsoft.com/office/drawing/2014/main" id="{D9AB3C39-EF70-B131-E6FF-286CFE7B7741}"/>
                </a:ext>
              </a:extLst>
            </p:cNvPr>
            <p:cNvCxnSpPr>
              <a:cxnSpLocks noChangeShapeType="1"/>
              <a:stCxn id="9" idx="2"/>
              <a:endCxn id="11" idx="0"/>
            </p:cNvCxnSpPr>
            <p:nvPr/>
          </p:nvCxnSpPr>
          <p:spPr bwMode="auto">
            <a:xfrm>
              <a:off x="2498349" y="662496"/>
              <a:ext cx="525567" cy="328104"/>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sp>
          <p:nvSpPr>
            <p:cNvPr id="18" name="Rectangle 17">
              <a:extLst>
                <a:ext uri="{FF2B5EF4-FFF2-40B4-BE49-F238E27FC236}">
                  <a16:creationId xmlns:a16="http://schemas.microsoft.com/office/drawing/2014/main" id="{56CE04B7-4EBA-6A9D-6622-1CE4BB6D1848}"/>
                </a:ext>
              </a:extLst>
            </p:cNvPr>
            <p:cNvSpPr>
              <a:spLocks noChangeArrowheads="1"/>
            </p:cNvSpPr>
            <p:nvPr/>
          </p:nvSpPr>
          <p:spPr bwMode="auto">
            <a:xfrm>
              <a:off x="866710" y="2973161"/>
              <a:ext cx="3114675" cy="64566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t" anchorCtr="0" upright="1">
              <a:noAutofit/>
            </a:bodyPr>
            <a:lstStyle/>
            <a:p>
              <a:pPr algn="ctr" rtl="1">
                <a:buNone/>
              </a:pPr>
              <a:r>
                <a:rPr lang="ar-SY" sz="2800" b="1" dirty="0">
                  <a:solidFill>
                    <a:srgbClr val="00B050"/>
                  </a:solidFill>
                  <a:effectLst/>
                  <a:latin typeface="Simplified Arabic" panose="02020603050405020304" pitchFamily="18" charset="-78"/>
                  <a:ea typeface="Times New Roman" panose="02020603050405020304" pitchFamily="18" charset="0"/>
                  <a:cs typeface="Simplified Arabic" panose="02020603050405020304" pitchFamily="18" charset="-78"/>
                </a:rPr>
                <a:t>الــمنـفـعــة</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cxnSp>
          <p:nvCxnSpPr>
            <p:cNvPr id="19" name="AutoShape 25">
              <a:extLst>
                <a:ext uri="{FF2B5EF4-FFF2-40B4-BE49-F238E27FC236}">
                  <a16:creationId xmlns:a16="http://schemas.microsoft.com/office/drawing/2014/main" id="{78E7F8B9-C0AE-76D8-2934-D78A09BDADDD}"/>
                </a:ext>
              </a:extLst>
            </p:cNvPr>
            <p:cNvCxnSpPr>
              <a:cxnSpLocks noChangeShapeType="1"/>
            </p:cNvCxnSpPr>
            <p:nvPr/>
          </p:nvCxnSpPr>
          <p:spPr bwMode="auto">
            <a:xfrm flipH="1">
              <a:off x="3741740" y="2730780"/>
              <a:ext cx="106051" cy="242375"/>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cxnSp>
          <p:nvCxnSpPr>
            <p:cNvPr id="20" name="AutoShape 26">
              <a:extLst>
                <a:ext uri="{FF2B5EF4-FFF2-40B4-BE49-F238E27FC236}">
                  <a16:creationId xmlns:a16="http://schemas.microsoft.com/office/drawing/2014/main" id="{3F3F5666-4C2D-34C7-830F-5735AA2A5FD5}"/>
                </a:ext>
              </a:extLst>
            </p:cNvPr>
            <p:cNvCxnSpPr>
              <a:cxnSpLocks noChangeShapeType="1"/>
              <a:stCxn id="11" idx="2"/>
            </p:cNvCxnSpPr>
            <p:nvPr/>
          </p:nvCxnSpPr>
          <p:spPr bwMode="auto">
            <a:xfrm flipH="1">
              <a:off x="3009614" y="2730783"/>
              <a:ext cx="14344" cy="242377"/>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cxnSp>
          <p:nvCxnSpPr>
            <p:cNvPr id="21" name="AutoShape 27">
              <a:extLst>
                <a:ext uri="{FF2B5EF4-FFF2-40B4-BE49-F238E27FC236}">
                  <a16:creationId xmlns:a16="http://schemas.microsoft.com/office/drawing/2014/main" id="{A861C12F-CBE1-8845-ED7B-EC226C16C532}"/>
                </a:ext>
              </a:extLst>
            </p:cNvPr>
            <p:cNvCxnSpPr>
              <a:cxnSpLocks noChangeShapeType="1"/>
              <a:stCxn id="12" idx="2"/>
            </p:cNvCxnSpPr>
            <p:nvPr/>
          </p:nvCxnSpPr>
          <p:spPr bwMode="auto">
            <a:xfrm>
              <a:off x="1795373" y="2730783"/>
              <a:ext cx="4682" cy="242377"/>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cxnSp>
          <p:nvCxnSpPr>
            <p:cNvPr id="22" name="AutoShape 28">
              <a:extLst>
                <a:ext uri="{FF2B5EF4-FFF2-40B4-BE49-F238E27FC236}">
                  <a16:creationId xmlns:a16="http://schemas.microsoft.com/office/drawing/2014/main" id="{035247C2-5767-26FC-AE36-126D0A12AD2E}"/>
                </a:ext>
              </a:extLst>
            </p:cNvPr>
            <p:cNvCxnSpPr>
              <a:cxnSpLocks noChangeShapeType="1"/>
            </p:cNvCxnSpPr>
            <p:nvPr/>
          </p:nvCxnSpPr>
          <p:spPr bwMode="auto">
            <a:xfrm>
              <a:off x="904482" y="2730782"/>
              <a:ext cx="166594" cy="242378"/>
            </a:xfrm>
            <a:prstGeom prst="straightConnector1">
              <a:avLst/>
            </a:prstGeom>
            <a:ln>
              <a:headEnd/>
              <a:tailEnd/>
            </a:ln>
          </p:spPr>
          <p:style>
            <a:lnRef idx="1">
              <a:schemeClr val="accent1"/>
            </a:lnRef>
            <a:fillRef idx="2">
              <a:schemeClr val="accent1"/>
            </a:fillRef>
            <a:effectRef idx="1">
              <a:schemeClr val="accent1"/>
            </a:effectRef>
            <a:fontRef idx="minor">
              <a:schemeClr val="dk1"/>
            </a:fontRef>
          </p:style>
        </p:cxnSp>
      </p:grpSp>
    </p:spTree>
    <p:extLst>
      <p:ext uri="{BB962C8B-B14F-4D97-AF65-F5344CB8AC3E}">
        <p14:creationId xmlns:p14="http://schemas.microsoft.com/office/powerpoint/2010/main" val="327904932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8E043-B887-104A-C0B8-F536DA91ABC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C5A5E2F-4AF1-0F21-0925-3080B7497B86}"/>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E5F87BB-27CE-DC2E-E54D-A4843CF4C00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B3F355-4980-7F91-26FA-F0C217D43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73A53B-4A9E-E08E-DC35-94DBE0226A4C}"/>
              </a:ext>
            </a:extLst>
          </p:cNvPr>
          <p:cNvSpPr txBox="1"/>
          <p:nvPr/>
        </p:nvSpPr>
        <p:spPr>
          <a:xfrm>
            <a:off x="3084286" y="1062349"/>
            <a:ext cx="5061855" cy="719043"/>
          </a:xfrm>
          <a:prstGeom prst="rect">
            <a:avLst/>
          </a:prstGeom>
          <a:noFill/>
        </p:spPr>
        <p:txBody>
          <a:bodyPr wrap="square" rtlCol="0">
            <a:spAutoFit/>
          </a:bodyPr>
          <a:lstStyle/>
          <a:p>
            <a:pPr algn="ctr" rtl="1">
              <a:lnSpc>
                <a:spcPct val="115000"/>
              </a:lnSpc>
              <a:tabLst>
                <a:tab pos="269240" algn="l"/>
                <a:tab pos="359410" algn="l"/>
                <a:tab pos="629285" algn="l"/>
                <a:tab pos="1693545" algn="r"/>
              </a:tabLst>
            </a:pPr>
            <a:r>
              <a:rPr lang="ar-SY" b="1" dirty="0">
                <a:effectLst/>
                <a:latin typeface="Alexandria"/>
                <a:ea typeface="Times New Roman" panose="02020603050405020304" pitchFamily="18" charset="0"/>
                <a:cs typeface="Simplified Arabic" panose="02020603050405020304" pitchFamily="18" charset="-78"/>
              </a:rPr>
              <a:t>تفادي قصر النظر التسويقي</a:t>
            </a:r>
          </a:p>
          <a:p>
            <a:pPr algn="ctr" rtl="1">
              <a:lnSpc>
                <a:spcPct val="115000"/>
              </a:lnSpc>
              <a:tabLst>
                <a:tab pos="269240" algn="l"/>
                <a:tab pos="359410" algn="l"/>
                <a:tab pos="629285" algn="l"/>
                <a:tab pos="1693545" algn="r"/>
              </a:tabLst>
            </a:pPr>
            <a:r>
              <a:rPr lang="en-US" b="1" dirty="0">
                <a:effectLst/>
                <a:latin typeface="Alexandria"/>
                <a:ea typeface="Times New Roman" panose="02020603050405020304" pitchFamily="18" charset="0"/>
                <a:cs typeface="Simplified Arabic" panose="02020603050405020304" pitchFamily="18" charset="-78"/>
              </a:rPr>
              <a:t>Avoiding Marketing Myopia</a:t>
            </a:r>
            <a:endParaRPr lang="ar-SY" b="1" dirty="0">
              <a:effectLst/>
              <a:latin typeface="Alexandria"/>
              <a:ea typeface="Times New Roman" panose="02020603050405020304" pitchFamily="18" charset="0"/>
              <a:cs typeface="Simplified Arabic" panose="02020603050405020304" pitchFamily="18" charset="-78"/>
            </a:endParaRPr>
          </a:p>
        </p:txBody>
      </p:sp>
      <p:graphicFrame>
        <p:nvGraphicFramePr>
          <p:cNvPr id="5" name="Table 4">
            <a:extLst>
              <a:ext uri="{FF2B5EF4-FFF2-40B4-BE49-F238E27FC236}">
                <a16:creationId xmlns:a16="http://schemas.microsoft.com/office/drawing/2014/main" id="{A36EEA8E-7249-C2DE-9F91-2B2730A99325}"/>
              </a:ext>
            </a:extLst>
          </p:cNvPr>
          <p:cNvGraphicFramePr>
            <a:graphicFrameLocks noGrp="1"/>
          </p:cNvGraphicFramePr>
          <p:nvPr>
            <p:extLst>
              <p:ext uri="{D42A27DB-BD31-4B8C-83A1-F6EECF244321}">
                <p14:modId xmlns:p14="http://schemas.microsoft.com/office/powerpoint/2010/main" val="1155446844"/>
              </p:ext>
            </p:extLst>
          </p:nvPr>
        </p:nvGraphicFramePr>
        <p:xfrm>
          <a:off x="1333001" y="1831358"/>
          <a:ext cx="9383484" cy="4474029"/>
        </p:xfrm>
        <a:graphic>
          <a:graphicData uri="http://schemas.openxmlformats.org/drawingml/2006/table">
            <a:tbl>
              <a:tblPr rtl="1" firstRow="1" firstCol="1" bandRow="1">
                <a:tableStyleId>{5C22544A-7EE6-4342-B048-85BDC9FD1C3A}</a:tableStyleId>
              </a:tblPr>
              <a:tblGrid>
                <a:gridCol w="1440045">
                  <a:extLst>
                    <a:ext uri="{9D8B030D-6E8A-4147-A177-3AD203B41FA5}">
                      <a16:colId xmlns:a16="http://schemas.microsoft.com/office/drawing/2014/main" val="1558386596"/>
                    </a:ext>
                  </a:extLst>
                </a:gridCol>
                <a:gridCol w="4201872">
                  <a:extLst>
                    <a:ext uri="{9D8B030D-6E8A-4147-A177-3AD203B41FA5}">
                      <a16:colId xmlns:a16="http://schemas.microsoft.com/office/drawing/2014/main" val="2967533007"/>
                    </a:ext>
                  </a:extLst>
                </a:gridCol>
                <a:gridCol w="3741567">
                  <a:extLst>
                    <a:ext uri="{9D8B030D-6E8A-4147-A177-3AD203B41FA5}">
                      <a16:colId xmlns:a16="http://schemas.microsoft.com/office/drawing/2014/main" val="1981823889"/>
                    </a:ext>
                  </a:extLst>
                </a:gridCol>
              </a:tblGrid>
              <a:tr h="699715">
                <a:tc>
                  <a:txBody>
                    <a:bodyPr/>
                    <a:lstStyle/>
                    <a:p>
                      <a:pPr algn="ctr" rtl="1">
                        <a:lnSpc>
                          <a:spcPct val="115000"/>
                        </a:lnSpc>
                        <a:buNone/>
                      </a:pPr>
                      <a:r>
                        <a:rPr lang="ar-SA" sz="1600" dirty="0">
                          <a:effectLst/>
                          <a:latin typeface="Alexandria"/>
                        </a:rPr>
                        <a:t>الشركة</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Company</a:t>
                      </a:r>
                    </a:p>
                  </a:txBody>
                  <a:tcPr marL="68580" marR="68580" marT="0" marB="0" anchor="ctr"/>
                </a:tc>
                <a:tc>
                  <a:txBody>
                    <a:bodyPr/>
                    <a:lstStyle/>
                    <a:p>
                      <a:pPr algn="ctr" rtl="1">
                        <a:lnSpc>
                          <a:spcPct val="115000"/>
                        </a:lnSpc>
                        <a:buNone/>
                      </a:pPr>
                      <a:r>
                        <a:rPr lang="ar-SA" sz="1600" dirty="0">
                          <a:effectLst/>
                          <a:latin typeface="Alexandria"/>
                        </a:rPr>
                        <a:t>التعريف التقليدي للنشاط</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Traditional Definition of the Business</a:t>
                      </a:r>
                    </a:p>
                  </a:txBody>
                  <a:tcPr marL="68580" marR="68580" marT="0" marB="0" anchor="ctr"/>
                </a:tc>
                <a:tc>
                  <a:txBody>
                    <a:bodyPr/>
                    <a:lstStyle/>
                    <a:p>
                      <a:pPr algn="ctr" rtl="1">
                        <a:lnSpc>
                          <a:spcPct val="115000"/>
                        </a:lnSpc>
                        <a:buNone/>
                      </a:pPr>
                      <a:r>
                        <a:rPr lang="ar-SA" sz="1600" dirty="0">
                          <a:effectLst/>
                          <a:latin typeface="Alexandria"/>
                        </a:rPr>
                        <a:t>التعريف الواسع للنشاط</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Broad (Modern) Definition of the Business</a:t>
                      </a:r>
                    </a:p>
                  </a:txBody>
                  <a:tcPr marL="68580" marR="68580" marT="0" marB="0" anchor="ctr"/>
                </a:tc>
                <a:extLst>
                  <a:ext uri="{0D108BD9-81ED-4DB2-BD59-A6C34878D82A}">
                    <a16:rowId xmlns:a16="http://schemas.microsoft.com/office/drawing/2014/main" val="2874347971"/>
                  </a:ext>
                </a:extLst>
              </a:tr>
              <a:tr h="1099236">
                <a:tc>
                  <a:txBody>
                    <a:bodyPr/>
                    <a:lstStyle/>
                    <a:p>
                      <a:pPr algn="ctr" rtl="1">
                        <a:lnSpc>
                          <a:spcPct val="115000"/>
                        </a:lnSpc>
                        <a:buNone/>
                      </a:pPr>
                      <a:r>
                        <a:rPr lang="ar-SA" sz="1600" dirty="0">
                          <a:effectLst/>
                          <a:latin typeface="Alexandria"/>
                        </a:rPr>
                        <a:t>والد ديزني</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Walt Disney</a:t>
                      </a:r>
                    </a:p>
                  </a:txBody>
                  <a:tcPr marL="68580" marR="68580" marT="0" marB="0" anchor="ctr"/>
                </a:tc>
                <a:tc>
                  <a:txBody>
                    <a:bodyPr/>
                    <a:lstStyle/>
                    <a:p>
                      <a:pPr algn="ctr" rtl="1">
                        <a:lnSpc>
                          <a:spcPct val="115000"/>
                        </a:lnSpc>
                        <a:buNone/>
                      </a:pPr>
                      <a:r>
                        <a:rPr lang="ar-SA" sz="1600" dirty="0">
                          <a:effectLst/>
                          <a:latin typeface="Alexandria"/>
                        </a:rPr>
                        <a:t>نحن نعمل في مجال نشاط الأفلام المتحركة</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operate in the animated film industry</a:t>
                      </a:r>
                    </a:p>
                  </a:txBody>
                  <a:tcPr marL="68580" marR="68580" marT="0" marB="0" anchor="ctr"/>
                </a:tc>
                <a:tc>
                  <a:txBody>
                    <a:bodyPr/>
                    <a:lstStyle/>
                    <a:p>
                      <a:pPr algn="ctr" rtl="1">
                        <a:lnSpc>
                          <a:spcPct val="115000"/>
                        </a:lnSpc>
                        <a:buNone/>
                      </a:pPr>
                      <a:r>
                        <a:rPr lang="ar-SY" sz="1600" dirty="0">
                          <a:effectLst/>
                          <a:latin typeface="Alexandria"/>
                        </a:rPr>
                        <a:t>نحن نعمل في نشاط الترفيه</a:t>
                      </a: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operate in the entertainment industry</a:t>
                      </a:r>
                    </a:p>
                  </a:txBody>
                  <a:tcPr marL="68580" marR="68580" marT="0" marB="0" anchor="ctr"/>
                </a:tc>
                <a:extLst>
                  <a:ext uri="{0D108BD9-81ED-4DB2-BD59-A6C34878D82A}">
                    <a16:rowId xmlns:a16="http://schemas.microsoft.com/office/drawing/2014/main" val="1712297930"/>
                  </a:ext>
                </a:extLst>
              </a:tr>
              <a:tr h="1099236">
                <a:tc>
                  <a:txBody>
                    <a:bodyPr/>
                    <a:lstStyle/>
                    <a:p>
                      <a:pPr algn="ctr" rtl="1">
                        <a:lnSpc>
                          <a:spcPct val="115000"/>
                        </a:lnSpc>
                        <a:buNone/>
                      </a:pPr>
                      <a:r>
                        <a:rPr lang="ar-SA" sz="1600" dirty="0">
                          <a:effectLst/>
                          <a:latin typeface="Alexandria"/>
                        </a:rPr>
                        <a:t>بيرلنتمون</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Burlington</a:t>
                      </a:r>
                    </a:p>
                  </a:txBody>
                  <a:tcPr marL="68580" marR="68580" marT="0" marB="0" anchor="ctr"/>
                </a:tc>
                <a:tc>
                  <a:txBody>
                    <a:bodyPr/>
                    <a:lstStyle/>
                    <a:p>
                      <a:pPr algn="ctr" rtl="1">
                        <a:lnSpc>
                          <a:spcPct val="115000"/>
                        </a:lnSpc>
                        <a:buNone/>
                      </a:pPr>
                      <a:r>
                        <a:rPr lang="ar-SA" sz="1600" dirty="0">
                          <a:effectLst/>
                          <a:latin typeface="Alexandria"/>
                        </a:rPr>
                        <a:t>نحن نعمل في مجال نشاط النقل في السكك الحديدية</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operate in the railway transportation business</a:t>
                      </a:r>
                    </a:p>
                  </a:txBody>
                  <a:tcPr marL="68580" marR="68580" marT="0" marB="0" anchor="ctr"/>
                </a:tc>
                <a:tc>
                  <a:txBody>
                    <a:bodyPr/>
                    <a:lstStyle/>
                    <a:p>
                      <a:pPr algn="ctr" rtl="1">
                        <a:lnSpc>
                          <a:spcPct val="115000"/>
                        </a:lnSpc>
                        <a:buNone/>
                      </a:pPr>
                      <a:r>
                        <a:rPr lang="ar-SA" sz="1600" dirty="0">
                          <a:effectLst/>
                          <a:latin typeface="Alexandria"/>
                        </a:rPr>
                        <a:t>نحن نعمل في مجال نشاط النقل</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operate in the transportation industry</a:t>
                      </a:r>
                    </a:p>
                  </a:txBody>
                  <a:tcPr marL="68580" marR="68580" marT="0" marB="0" anchor="ctr"/>
                </a:tc>
                <a:extLst>
                  <a:ext uri="{0D108BD9-81ED-4DB2-BD59-A6C34878D82A}">
                    <a16:rowId xmlns:a16="http://schemas.microsoft.com/office/drawing/2014/main" val="208293930"/>
                  </a:ext>
                </a:extLst>
              </a:tr>
              <a:tr h="778285">
                <a:tc>
                  <a:txBody>
                    <a:bodyPr/>
                    <a:lstStyle/>
                    <a:p>
                      <a:pPr algn="ctr" rtl="1">
                        <a:lnSpc>
                          <a:spcPct val="115000"/>
                        </a:lnSpc>
                        <a:buNone/>
                      </a:pPr>
                      <a:r>
                        <a:rPr lang="ar-SA" sz="1600" dirty="0">
                          <a:effectLst/>
                          <a:latin typeface="Alexandria"/>
                        </a:rPr>
                        <a:t>إتسون</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Exxon</a:t>
                      </a:r>
                    </a:p>
                  </a:txBody>
                  <a:tcPr marL="68580" marR="68580" marT="0" marB="0" anchor="ctr"/>
                </a:tc>
                <a:tc>
                  <a:txBody>
                    <a:bodyPr/>
                    <a:lstStyle/>
                    <a:p>
                      <a:pPr algn="ctr" rtl="1">
                        <a:lnSpc>
                          <a:spcPct val="115000"/>
                        </a:lnSpc>
                        <a:buNone/>
                      </a:pPr>
                      <a:r>
                        <a:rPr lang="ar-SA" sz="1600" dirty="0">
                          <a:effectLst/>
                          <a:latin typeface="Alexandria"/>
                        </a:rPr>
                        <a:t>نحن نعمل في مجال نشاط البترول</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operate in the petroleum business</a:t>
                      </a:r>
                    </a:p>
                  </a:txBody>
                  <a:tcPr marL="68580" marR="68580" marT="0" marB="0" anchor="ctr"/>
                </a:tc>
                <a:tc>
                  <a:txBody>
                    <a:bodyPr/>
                    <a:lstStyle/>
                    <a:p>
                      <a:pPr algn="ctr" rtl="1">
                        <a:lnSpc>
                          <a:spcPct val="115000"/>
                        </a:lnSpc>
                        <a:buNone/>
                      </a:pPr>
                      <a:r>
                        <a:rPr lang="ar-SA" sz="1600" dirty="0">
                          <a:effectLst/>
                          <a:latin typeface="Alexandria"/>
                        </a:rPr>
                        <a:t>نحن نعمل في مجال نشاط الطاقة</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operate in the energy industry</a:t>
                      </a:r>
                    </a:p>
                  </a:txBody>
                  <a:tcPr marL="68580" marR="68580" marT="0" marB="0" anchor="ctr"/>
                </a:tc>
                <a:extLst>
                  <a:ext uri="{0D108BD9-81ED-4DB2-BD59-A6C34878D82A}">
                    <a16:rowId xmlns:a16="http://schemas.microsoft.com/office/drawing/2014/main" val="2662362376"/>
                  </a:ext>
                </a:extLst>
              </a:tr>
              <a:tr h="797557">
                <a:tc>
                  <a:txBody>
                    <a:bodyPr/>
                    <a:lstStyle/>
                    <a:p>
                      <a:pPr algn="ctr" rtl="1">
                        <a:lnSpc>
                          <a:spcPct val="115000"/>
                        </a:lnSpc>
                        <a:buNone/>
                      </a:pPr>
                      <a:r>
                        <a:rPr lang="ar-SA" sz="1600" dirty="0">
                          <a:effectLst/>
                          <a:latin typeface="Alexandria"/>
                        </a:rPr>
                        <a:t>ناينكس</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Nynex</a:t>
                      </a:r>
                    </a:p>
                  </a:txBody>
                  <a:tcPr marL="68580" marR="68580" marT="0" marB="0" anchor="ctr"/>
                </a:tc>
                <a:tc>
                  <a:txBody>
                    <a:bodyPr/>
                    <a:lstStyle/>
                    <a:p>
                      <a:pPr algn="ctr" rtl="1">
                        <a:lnSpc>
                          <a:spcPct val="115000"/>
                        </a:lnSpc>
                        <a:buNone/>
                      </a:pPr>
                      <a:r>
                        <a:rPr lang="ar-SA" sz="1600" dirty="0">
                          <a:effectLst/>
                          <a:latin typeface="Alexandria"/>
                        </a:rPr>
                        <a:t>نحن شركة تلفونات</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are a telephone company</a:t>
                      </a:r>
                    </a:p>
                  </a:txBody>
                  <a:tcPr marL="68580" marR="68580" marT="0" marB="0" anchor="ctr"/>
                </a:tc>
                <a:tc>
                  <a:txBody>
                    <a:bodyPr/>
                    <a:lstStyle/>
                    <a:p>
                      <a:pPr algn="ctr" rtl="1">
                        <a:lnSpc>
                          <a:spcPct val="115000"/>
                        </a:lnSpc>
                        <a:buNone/>
                      </a:pPr>
                      <a:r>
                        <a:rPr lang="ar-SA" sz="1600" dirty="0">
                          <a:effectLst/>
                          <a:latin typeface="Alexandria"/>
                        </a:rPr>
                        <a:t>نحن شركة اتصالات</a:t>
                      </a:r>
                      <a:endParaRPr lang="ar-SY" sz="1600" dirty="0">
                        <a:effectLst/>
                        <a:latin typeface="Alexandria"/>
                      </a:endParaRPr>
                    </a:p>
                    <a:p>
                      <a:pPr algn="ctr" rtl="1">
                        <a:lnSpc>
                          <a:spcPct val="115000"/>
                        </a:lnSpc>
                        <a:buNone/>
                      </a:pPr>
                      <a:r>
                        <a:rPr lang="en-US" sz="1600" dirty="0">
                          <a:effectLst/>
                          <a:latin typeface="Alexandria"/>
                          <a:ea typeface="Times New Roman" panose="02020603050405020304" pitchFamily="18" charset="0"/>
                          <a:cs typeface="Arial" panose="020B0604020202020204" pitchFamily="34" charset="0"/>
                        </a:rPr>
                        <a:t>We are a communications company</a:t>
                      </a:r>
                    </a:p>
                  </a:txBody>
                  <a:tcPr marL="68580" marR="68580" marT="0" marB="0" anchor="ctr"/>
                </a:tc>
                <a:extLst>
                  <a:ext uri="{0D108BD9-81ED-4DB2-BD59-A6C34878D82A}">
                    <a16:rowId xmlns:a16="http://schemas.microsoft.com/office/drawing/2014/main" val="1872581534"/>
                  </a:ext>
                </a:extLst>
              </a:tr>
            </a:tbl>
          </a:graphicData>
        </a:graphic>
      </p:graphicFrame>
    </p:spTree>
    <p:extLst>
      <p:ext uri="{BB962C8B-B14F-4D97-AF65-F5344CB8AC3E}">
        <p14:creationId xmlns:p14="http://schemas.microsoft.com/office/powerpoint/2010/main" val="87500594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753C4-0137-FBBC-5102-3DBFFE8978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11ACEB-BCDF-06BB-077F-3389E48BE2EF}"/>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E2AF8D55-12B3-F0F2-17FD-1A7331A5C9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320275-435B-98F9-CB7A-83DC0C6568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0EB4DB3-140E-BA9C-0611-B5B5BB4C5E18}"/>
              </a:ext>
            </a:extLst>
          </p:cNvPr>
          <p:cNvSpPr txBox="1"/>
          <p:nvPr/>
        </p:nvSpPr>
        <p:spPr>
          <a:xfrm>
            <a:off x="174173" y="1012371"/>
            <a:ext cx="2311399" cy="3706079"/>
          </a:xfrm>
          <a:prstGeom prst="rect">
            <a:avLst/>
          </a:prstGeom>
          <a:noFill/>
        </p:spPr>
        <p:txBody>
          <a:bodyPr wrap="square" rtlCol="0">
            <a:spAutoFit/>
          </a:bodyPr>
          <a:lstStyle/>
          <a:p>
            <a:pPr algn="just">
              <a:lnSpc>
                <a:spcPct val="150000"/>
              </a:lnSpc>
            </a:pPr>
            <a:r>
              <a:rPr lang="en-US" sz="1600" b="1" dirty="0">
                <a:latin typeface="Alexandria"/>
              </a:rPr>
              <a:t>Exchange in the Marketing Process</a:t>
            </a:r>
          </a:p>
          <a:p>
            <a:pPr algn="just">
              <a:lnSpc>
                <a:spcPct val="150000"/>
              </a:lnSpc>
            </a:pPr>
            <a:r>
              <a:rPr lang="en-US" sz="1400" dirty="0">
                <a:latin typeface="Alexandria"/>
              </a:rPr>
              <a:t>Exchange in the marketing process requires the presence of two parties, each possessing an objective within the exchange relationship, where the primary goal is the mutual satisfaction of each party’s needs.</a:t>
            </a:r>
          </a:p>
        </p:txBody>
      </p:sp>
      <p:sp>
        <p:nvSpPr>
          <p:cNvPr id="4" name="TextBox 3">
            <a:extLst>
              <a:ext uri="{FF2B5EF4-FFF2-40B4-BE49-F238E27FC236}">
                <a16:creationId xmlns:a16="http://schemas.microsoft.com/office/drawing/2014/main" id="{318BF945-AA05-B93E-5949-D2815672D2BD}"/>
              </a:ext>
            </a:extLst>
          </p:cNvPr>
          <p:cNvSpPr txBox="1"/>
          <p:nvPr/>
        </p:nvSpPr>
        <p:spPr>
          <a:xfrm>
            <a:off x="9579429" y="1012371"/>
            <a:ext cx="2612570" cy="1260345"/>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b="1" dirty="0">
                <a:effectLst/>
                <a:latin typeface="Alexandria"/>
                <a:ea typeface="Times New Roman" panose="02020603050405020304" pitchFamily="18" charset="0"/>
                <a:cs typeface="Simplified Arabic" panose="02020603050405020304" pitchFamily="18" charset="-78"/>
              </a:rPr>
              <a:t>التبادل في العملية التسويقية: </a:t>
            </a:r>
          </a:p>
          <a:p>
            <a:pPr algn="just" rtl="1">
              <a:lnSpc>
                <a:spcPct val="115000"/>
              </a:lnSpc>
              <a:tabLst>
                <a:tab pos="269240" algn="l"/>
                <a:tab pos="359410" algn="l"/>
                <a:tab pos="629285" algn="l"/>
                <a:tab pos="1693545" algn="r"/>
              </a:tabLst>
            </a:pPr>
            <a:r>
              <a:rPr lang="ar-SY" sz="1600" b="1" dirty="0">
                <a:latin typeface="Alexandria"/>
                <a:ea typeface="Times New Roman" panose="02020603050405020304" pitchFamily="18" charset="0"/>
                <a:cs typeface="Simplified Arabic" panose="02020603050405020304" pitchFamily="18" charset="-78"/>
              </a:rPr>
              <a:t>ي</a:t>
            </a:r>
            <a:r>
              <a:rPr lang="ar-SY" sz="1600" b="1" dirty="0">
                <a:effectLst/>
                <a:latin typeface="Alexandria"/>
                <a:ea typeface="Times New Roman" panose="02020603050405020304" pitchFamily="18" charset="0"/>
                <a:cs typeface="Simplified Arabic" panose="02020603050405020304" pitchFamily="18" charset="-78"/>
              </a:rPr>
              <a:t>قتضي وجود طرفين لهما هدف في عملية التبادل، والهدف هو إشباع حاجة كل منهما</a:t>
            </a:r>
            <a:r>
              <a:rPr lang="ar-SY" sz="1600" b="1" dirty="0">
                <a:latin typeface="Alexandria"/>
                <a:ea typeface="Times New Roman" panose="02020603050405020304" pitchFamily="18" charset="0"/>
                <a:cs typeface="Simplified Arabic" panose="02020603050405020304" pitchFamily="18" charset="-78"/>
              </a:rPr>
              <a:t>.</a:t>
            </a:r>
            <a:endParaRPr lang="ar-SY" sz="1600" b="1" dirty="0">
              <a:effectLst/>
              <a:latin typeface="Alexandria"/>
              <a:ea typeface="Times New Roman" panose="02020603050405020304" pitchFamily="18" charset="0"/>
              <a:cs typeface="Simplified Arabic" panose="02020603050405020304" pitchFamily="18" charset="-78"/>
            </a:endParaRPr>
          </a:p>
        </p:txBody>
      </p:sp>
      <p:pic>
        <p:nvPicPr>
          <p:cNvPr id="23" name="Picture 22">
            <a:extLst>
              <a:ext uri="{FF2B5EF4-FFF2-40B4-BE49-F238E27FC236}">
                <a16:creationId xmlns:a16="http://schemas.microsoft.com/office/drawing/2014/main" id="{544FA8B4-7346-DE9F-68B8-F6F456B24B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80837" y="1012372"/>
            <a:ext cx="6630325" cy="5344728"/>
          </a:xfrm>
          <a:prstGeom prst="rect">
            <a:avLst/>
          </a:prstGeom>
        </p:spPr>
      </p:pic>
    </p:spTree>
    <p:extLst>
      <p:ext uri="{BB962C8B-B14F-4D97-AF65-F5344CB8AC3E}">
        <p14:creationId xmlns:p14="http://schemas.microsoft.com/office/powerpoint/2010/main" val="253719084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F6075-2DD8-B5FA-BE34-42D8A562F54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F3B8DD-8133-D11F-5845-943353C82469}"/>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F94EEF6-DA68-7D4B-C5B7-98CFD0BA903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E1C0BA8-DA24-8FDC-F3A6-97E7E15D6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5104DA1-BC0B-57B7-C6E6-36A9EF4EF0B0}"/>
              </a:ext>
            </a:extLst>
          </p:cNvPr>
          <p:cNvSpPr txBox="1"/>
          <p:nvPr/>
        </p:nvSpPr>
        <p:spPr>
          <a:xfrm>
            <a:off x="174173" y="1012371"/>
            <a:ext cx="3494313" cy="3470437"/>
          </a:xfrm>
          <a:prstGeom prst="rect">
            <a:avLst/>
          </a:prstGeom>
          <a:noFill/>
        </p:spPr>
        <p:txBody>
          <a:bodyPr wrap="square" rtlCol="0">
            <a:spAutoFit/>
          </a:bodyPr>
          <a:lstStyle/>
          <a:p>
            <a:pPr algn="just">
              <a:lnSpc>
                <a:spcPct val="150000"/>
              </a:lnSpc>
            </a:pPr>
            <a:r>
              <a:rPr lang="en-US" b="1" dirty="0">
                <a:latin typeface="Alexandria"/>
              </a:rPr>
              <a:t>Conditions of the Exchange Process</a:t>
            </a:r>
          </a:p>
          <a:p>
            <a:pPr algn="just">
              <a:lnSpc>
                <a:spcPct val="150000"/>
              </a:lnSpc>
            </a:pPr>
            <a:r>
              <a:rPr lang="en-US" sz="1600" dirty="0">
                <a:latin typeface="Alexandria"/>
              </a:rPr>
              <a:t>The presence of at least two parties.</a:t>
            </a:r>
            <a:endParaRPr lang="en-US" b="1" dirty="0">
              <a:latin typeface="Alexandria"/>
            </a:endParaRPr>
          </a:p>
          <a:p>
            <a:pPr algn="just">
              <a:lnSpc>
                <a:spcPct val="150000"/>
              </a:lnSpc>
            </a:pPr>
            <a:r>
              <a:rPr lang="en-US" sz="1600" dirty="0">
                <a:latin typeface="Alexandria"/>
              </a:rPr>
              <a:t>Each party must possess something that is desired by the other party.</a:t>
            </a:r>
            <a:endParaRPr lang="en-US" b="1" dirty="0">
              <a:latin typeface="Alexandria"/>
            </a:endParaRPr>
          </a:p>
          <a:p>
            <a:pPr algn="just">
              <a:lnSpc>
                <a:spcPct val="150000"/>
              </a:lnSpc>
            </a:pPr>
            <a:r>
              <a:rPr lang="en-US" sz="1600" dirty="0">
                <a:latin typeface="Alexandria"/>
              </a:rPr>
              <a:t>The ability of the two parties to communicate with one another.</a:t>
            </a:r>
            <a:endParaRPr lang="en-US" b="1" dirty="0">
              <a:latin typeface="Alexandria"/>
            </a:endParaRPr>
          </a:p>
          <a:p>
            <a:pPr algn="just">
              <a:lnSpc>
                <a:spcPct val="150000"/>
              </a:lnSpc>
            </a:pPr>
            <a:r>
              <a:rPr lang="en-US" sz="1600" dirty="0">
                <a:latin typeface="Alexandria"/>
              </a:rPr>
              <a:t>The freedom of each party to accept or reject what the other party offers.</a:t>
            </a:r>
          </a:p>
        </p:txBody>
      </p:sp>
      <p:pic>
        <p:nvPicPr>
          <p:cNvPr id="5" name="Picture 4">
            <a:extLst>
              <a:ext uri="{FF2B5EF4-FFF2-40B4-BE49-F238E27FC236}">
                <a16:creationId xmlns:a16="http://schemas.microsoft.com/office/drawing/2014/main" id="{B7F8B31A-DC4C-7DA6-E8C7-6C751B9136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8611" y="1012371"/>
            <a:ext cx="7582958" cy="5287113"/>
          </a:xfrm>
          <a:prstGeom prst="rect">
            <a:avLst/>
          </a:prstGeom>
        </p:spPr>
      </p:pic>
    </p:spTree>
    <p:extLst>
      <p:ext uri="{BB962C8B-B14F-4D97-AF65-F5344CB8AC3E}">
        <p14:creationId xmlns:p14="http://schemas.microsoft.com/office/powerpoint/2010/main" val="225193671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8318E-9027-561E-D4CD-EE574D8F7E9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3903D04-0A76-C43B-4311-406FA85700FF}"/>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57FCF556-9D1D-B205-A335-AF93CB9B434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294DE32-69AC-5425-8DE0-F08DCBA494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06B3E72-0808-307B-DF5D-D7BDE08C67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5572" y="1155868"/>
            <a:ext cx="6789057" cy="5702131"/>
          </a:xfrm>
          <a:prstGeom prst="rect">
            <a:avLst/>
          </a:prstGeom>
        </p:spPr>
      </p:pic>
    </p:spTree>
    <p:extLst>
      <p:ext uri="{BB962C8B-B14F-4D97-AF65-F5344CB8AC3E}">
        <p14:creationId xmlns:p14="http://schemas.microsoft.com/office/powerpoint/2010/main" val="96936756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8334A-1071-A94A-CE30-272BF7AB98C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1D800DA-4E7C-FCB2-5E23-6025C5131855}"/>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396D8318-F26A-61A9-677A-84C3EA4796F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0EE47FF-0C84-5C3A-9DCA-A30B3FB426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1">
            <a:extLst>
              <a:ext uri="{FF2B5EF4-FFF2-40B4-BE49-F238E27FC236}">
                <a16:creationId xmlns:a16="http://schemas.microsoft.com/office/drawing/2014/main" id="{2E5CA84C-74FC-2D67-9542-AAF71D8165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571" y="1155868"/>
            <a:ext cx="11538858" cy="5429989"/>
          </a:xfrm>
          <a:prstGeom prst="rect">
            <a:avLst/>
          </a:prstGeom>
        </p:spPr>
      </p:pic>
    </p:spTree>
    <p:extLst>
      <p:ext uri="{BB962C8B-B14F-4D97-AF65-F5344CB8AC3E}">
        <p14:creationId xmlns:p14="http://schemas.microsoft.com/office/powerpoint/2010/main" val="150168343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16B63-E187-8569-1DBD-DF432958774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8A89AAB-13D2-106A-2ECF-93F42A5631F6}"/>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558DF2F-BE5A-5731-DBCD-EF5A26E5131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EAFF55D-BC08-CB7B-03C5-E8F21DA8E9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C1C70B0F-B03A-7EF8-863D-B5C5D05FCA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086" y="1425996"/>
            <a:ext cx="10657114" cy="4648234"/>
          </a:xfrm>
          <a:prstGeom prst="rect">
            <a:avLst/>
          </a:prstGeom>
        </p:spPr>
      </p:pic>
    </p:spTree>
    <p:extLst>
      <p:ext uri="{BB962C8B-B14F-4D97-AF65-F5344CB8AC3E}">
        <p14:creationId xmlns:p14="http://schemas.microsoft.com/office/powerpoint/2010/main" val="89146197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D890A-8EE1-F778-060B-39384F9EFC9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A05DA15-1A99-314D-E708-0D6150E11A84}"/>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5FEDEEB3-0726-972A-8BB0-67F6508B6AD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9193493-6A3C-546F-C113-2C6E8D7AAD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7185D92-9FDE-E765-C7E6-1D2830E693A3}"/>
              </a:ext>
            </a:extLst>
          </p:cNvPr>
          <p:cNvSpPr txBox="1"/>
          <p:nvPr/>
        </p:nvSpPr>
        <p:spPr>
          <a:xfrm>
            <a:off x="174172" y="1012371"/>
            <a:ext cx="5116285" cy="3336747"/>
          </a:xfrm>
          <a:prstGeom prst="rect">
            <a:avLst/>
          </a:prstGeom>
          <a:noFill/>
        </p:spPr>
        <p:txBody>
          <a:bodyPr wrap="square" rtlCol="0">
            <a:spAutoFit/>
          </a:bodyPr>
          <a:lstStyle/>
          <a:p>
            <a:pPr algn="just">
              <a:lnSpc>
                <a:spcPct val="150000"/>
              </a:lnSpc>
            </a:pPr>
            <a:r>
              <a:rPr lang="en-US" sz="1600" b="1" dirty="0">
                <a:latin typeface="Alexandria"/>
              </a:rPr>
              <a:t>General Guidelines in the Principles of Marketing Course</a:t>
            </a:r>
          </a:p>
          <a:p>
            <a:pPr algn="just">
              <a:lnSpc>
                <a:spcPct val="150000"/>
              </a:lnSpc>
            </a:pPr>
            <a:r>
              <a:rPr lang="en-US" sz="1400" dirty="0">
                <a:latin typeface="Alexandria"/>
              </a:rPr>
              <a:t>1) It is inappropriate to use synonymous combinations such as (“products and services”) or (“products and goods”) interchangeably. The correct formulation is that products (Product) fundamentally encompass both goods (Goods) and services (Services).</a:t>
            </a:r>
            <a:endParaRPr lang="en-US" sz="1600" b="1" dirty="0">
              <a:latin typeface="Alexandria"/>
            </a:endParaRPr>
          </a:p>
          <a:p>
            <a:pPr algn="just">
              <a:lnSpc>
                <a:spcPct val="150000"/>
              </a:lnSpc>
            </a:pPr>
            <a:r>
              <a:rPr lang="en-US" sz="1400" dirty="0">
                <a:latin typeface="Alexandria"/>
              </a:rPr>
              <a:t>Subsequently, the concept of products has been expanded to include not only goods and services, but also ideas and other value offerings, thereby reflecting the broader and more comprehensive scope of modern marketing.</a:t>
            </a:r>
          </a:p>
        </p:txBody>
      </p:sp>
      <p:sp>
        <p:nvSpPr>
          <p:cNvPr id="4" name="TextBox 3">
            <a:extLst>
              <a:ext uri="{FF2B5EF4-FFF2-40B4-BE49-F238E27FC236}">
                <a16:creationId xmlns:a16="http://schemas.microsoft.com/office/drawing/2014/main" id="{F514B72B-CBDA-3A0A-991D-D92191E6CB44}"/>
              </a:ext>
            </a:extLst>
          </p:cNvPr>
          <p:cNvSpPr txBox="1"/>
          <p:nvPr/>
        </p:nvSpPr>
        <p:spPr>
          <a:xfrm>
            <a:off x="5715000" y="1012371"/>
            <a:ext cx="6476999" cy="1401922"/>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إرشادات عامة في مقرر مبادئ التسويق: </a:t>
            </a:r>
          </a:p>
          <a:p>
            <a:pPr algn="just" rtl="1">
              <a:lnSpc>
                <a:spcPct val="115000"/>
              </a:lnSpc>
              <a:tabLst>
                <a:tab pos="269240" algn="l"/>
                <a:tab pos="359410" algn="l"/>
                <a:tab pos="629285" algn="l"/>
                <a:tab pos="1693545" algn="r"/>
              </a:tabLst>
            </a:pPr>
            <a:r>
              <a:rPr lang="ar-SY" b="1" dirty="0">
                <a:effectLst/>
                <a:latin typeface="Alexandria"/>
                <a:ea typeface="Times New Roman" panose="02020603050405020304" pitchFamily="18" charset="0"/>
                <a:cs typeface="Simplified Arabic" panose="02020603050405020304" pitchFamily="18" charset="-78"/>
              </a:rPr>
              <a:t>1) لا يجوز أن تضع مترادفات مثل: (منتجات وخدمات) أو (منتجات وسلع) والصواب: المنتجات بأساسها (</a:t>
            </a:r>
            <a:r>
              <a:rPr lang="en-US" b="1" dirty="0">
                <a:effectLst/>
                <a:latin typeface="Alexandria"/>
                <a:ea typeface="Times New Roman" panose="02020603050405020304" pitchFamily="18" charset="0"/>
                <a:cs typeface="Simplified Arabic" panose="02020603050405020304" pitchFamily="18" charset="-78"/>
              </a:rPr>
              <a:t>(Product) </a:t>
            </a:r>
            <a:r>
              <a:rPr lang="ar-SY" b="1" dirty="0">
                <a:effectLst/>
                <a:latin typeface="Alexandria"/>
                <a:ea typeface="Times New Roman" panose="02020603050405020304" pitchFamily="18" charset="0"/>
                <a:cs typeface="Simplified Arabic" panose="02020603050405020304" pitchFamily="18" charset="-78"/>
              </a:rPr>
              <a:t>هي سلع </a:t>
            </a:r>
            <a:r>
              <a:rPr lang="en-US" b="1" dirty="0">
                <a:effectLst/>
                <a:latin typeface="Alexandria"/>
                <a:ea typeface="Times New Roman" panose="02020603050405020304" pitchFamily="18" charset="0"/>
                <a:cs typeface="Simplified Arabic" panose="02020603050405020304" pitchFamily="18" charset="-78"/>
              </a:rPr>
              <a:t>(Goods) </a:t>
            </a:r>
            <a:r>
              <a:rPr lang="ar-SY" b="1" dirty="0">
                <a:effectLst/>
                <a:latin typeface="Alexandria"/>
                <a:ea typeface="Times New Roman" panose="02020603050405020304" pitchFamily="18" charset="0"/>
                <a:cs typeface="Simplified Arabic" panose="02020603050405020304" pitchFamily="18" charset="-78"/>
              </a:rPr>
              <a:t> وخدمات </a:t>
            </a:r>
            <a:r>
              <a:rPr lang="en-US" b="1" dirty="0">
                <a:effectLst/>
                <a:latin typeface="Alexandria"/>
                <a:ea typeface="Times New Roman" panose="02020603050405020304" pitchFamily="18" charset="0"/>
                <a:cs typeface="Simplified Arabic" panose="02020603050405020304" pitchFamily="18" charset="-78"/>
              </a:rPr>
              <a:t> (Services) </a:t>
            </a:r>
            <a:r>
              <a:rPr lang="ar-SY" b="1" dirty="0">
                <a:effectLst/>
                <a:latin typeface="Alexandria"/>
                <a:ea typeface="Times New Roman" panose="02020603050405020304" pitchFamily="18" charset="0"/>
                <a:cs typeface="Simplified Arabic" panose="02020603050405020304" pitchFamily="18" charset="-78"/>
              </a:rPr>
              <a:t>ومن ثم لاحقاً تم الإضافة للمنتجات لتصبح سلع وخدمات وأفكار .... إلخ.</a:t>
            </a:r>
          </a:p>
        </p:txBody>
      </p:sp>
      <p:pic>
        <p:nvPicPr>
          <p:cNvPr id="5" name="Picture 4">
            <a:extLst>
              <a:ext uri="{FF2B5EF4-FFF2-40B4-BE49-F238E27FC236}">
                <a16:creationId xmlns:a16="http://schemas.microsoft.com/office/drawing/2014/main" id="{59A6E773-EE87-BDF1-F4CB-64C96526DA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27912" y="3293669"/>
            <a:ext cx="3113315" cy="3501443"/>
          </a:xfrm>
          <a:prstGeom prst="rect">
            <a:avLst/>
          </a:prstGeom>
        </p:spPr>
      </p:pic>
    </p:spTree>
    <p:extLst>
      <p:ext uri="{BB962C8B-B14F-4D97-AF65-F5344CB8AC3E}">
        <p14:creationId xmlns:p14="http://schemas.microsoft.com/office/powerpoint/2010/main" val="62681057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FB960-5686-0C61-D7CA-81D3CBF0811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5C89C32-796D-478D-E904-964FE6FF46E5}"/>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5C806AA0-3E42-8754-A4B3-6F6DE2D483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B5D874-79DF-2E62-7AFF-97FFF948E7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0BFF125-AB7B-C80E-6EC3-055A15A73B34}"/>
              </a:ext>
            </a:extLst>
          </p:cNvPr>
          <p:cNvSpPr txBox="1"/>
          <p:nvPr/>
        </p:nvSpPr>
        <p:spPr>
          <a:xfrm>
            <a:off x="174172" y="1012371"/>
            <a:ext cx="5116285" cy="1074590"/>
          </a:xfrm>
          <a:prstGeom prst="rect">
            <a:avLst/>
          </a:prstGeom>
          <a:noFill/>
        </p:spPr>
        <p:txBody>
          <a:bodyPr wrap="square" rtlCol="0">
            <a:spAutoFit/>
          </a:bodyPr>
          <a:lstStyle/>
          <a:p>
            <a:pPr algn="just">
              <a:lnSpc>
                <a:spcPct val="150000"/>
              </a:lnSpc>
            </a:pPr>
            <a:r>
              <a:rPr lang="en-US" sz="1600" b="1" dirty="0">
                <a:latin typeface="Alexandria"/>
              </a:rPr>
              <a:t>General Guidelines in the Principles of Marketing Course</a:t>
            </a:r>
          </a:p>
          <a:p>
            <a:pPr algn="just">
              <a:lnSpc>
                <a:spcPct val="150000"/>
              </a:lnSpc>
            </a:pPr>
            <a:r>
              <a:rPr lang="en-US" sz="1400" dirty="0">
                <a:latin typeface="Alexandria"/>
              </a:rPr>
              <a:t>2) The proper marketing designation is </a:t>
            </a:r>
            <a:r>
              <a:rPr lang="en-US" sz="1400" dirty="0">
                <a:solidFill>
                  <a:srgbClr val="FF0000"/>
                </a:solidFill>
                <a:latin typeface="Alexandria"/>
              </a:rPr>
              <a:t>“organization”</a:t>
            </a:r>
            <a:r>
              <a:rPr lang="en-US" sz="1400" dirty="0">
                <a:latin typeface="Alexandria"/>
              </a:rPr>
              <a:t>, and all other designations are encompassed within this term.</a:t>
            </a:r>
          </a:p>
        </p:txBody>
      </p:sp>
      <p:sp>
        <p:nvSpPr>
          <p:cNvPr id="4" name="TextBox 3">
            <a:extLst>
              <a:ext uri="{FF2B5EF4-FFF2-40B4-BE49-F238E27FC236}">
                <a16:creationId xmlns:a16="http://schemas.microsoft.com/office/drawing/2014/main" id="{47959E0B-4FE0-6329-1B6D-9E3240673343}"/>
              </a:ext>
            </a:extLst>
          </p:cNvPr>
          <p:cNvSpPr txBox="1"/>
          <p:nvPr/>
        </p:nvSpPr>
        <p:spPr>
          <a:xfrm>
            <a:off x="5715000" y="1012371"/>
            <a:ext cx="6476999" cy="1083374"/>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إرشادات عامة في مقرر مبادئ التسويق: </a:t>
            </a:r>
          </a:p>
          <a:p>
            <a:pPr algn="just" rtl="1">
              <a:lnSpc>
                <a:spcPct val="115000"/>
              </a:lnSpc>
              <a:tabLst>
                <a:tab pos="269240" algn="l"/>
                <a:tab pos="359410" algn="l"/>
                <a:tab pos="629285" algn="l"/>
                <a:tab pos="1693545" algn="r"/>
              </a:tabLst>
            </a:pPr>
            <a:r>
              <a:rPr lang="ar-SY" b="1" dirty="0">
                <a:latin typeface="Alexandria"/>
                <a:ea typeface="Times New Roman" panose="02020603050405020304" pitchFamily="18" charset="0"/>
                <a:cs typeface="Simplified Arabic" panose="02020603050405020304" pitchFamily="18" charset="-78"/>
              </a:rPr>
              <a:t>2) 	المسمّى التسويقي السليم </a:t>
            </a:r>
            <a:r>
              <a:rPr lang="ar-SY" b="1" dirty="0">
                <a:solidFill>
                  <a:srgbClr val="FF0000"/>
                </a:solidFill>
                <a:latin typeface="Alexandria"/>
                <a:ea typeface="Times New Roman" panose="02020603050405020304" pitchFamily="18" charset="0"/>
                <a:cs typeface="Simplified Arabic" panose="02020603050405020304" pitchFamily="18" charset="-78"/>
              </a:rPr>
              <a:t>(المنظمة) </a:t>
            </a:r>
            <a:r>
              <a:rPr lang="ar-SY" b="1" dirty="0">
                <a:latin typeface="Alexandria"/>
                <a:ea typeface="Times New Roman" panose="02020603050405020304" pitchFamily="18" charset="0"/>
                <a:cs typeface="Simplified Arabic" panose="02020603050405020304" pitchFamily="18" charset="-78"/>
              </a:rPr>
              <a:t>وجميع المسميات الأخرى تندرج تحت هذا المسمّى.</a:t>
            </a:r>
            <a:endParaRPr lang="ar-SY" b="1" dirty="0">
              <a:effectLst/>
              <a:latin typeface="Alexandria"/>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CDD8D380-9EAC-72AD-D051-EE92BBDAF9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8342" y="2710544"/>
            <a:ext cx="3113315" cy="3964826"/>
          </a:xfrm>
          <a:prstGeom prst="rect">
            <a:avLst/>
          </a:prstGeom>
        </p:spPr>
      </p:pic>
    </p:spTree>
    <p:extLst>
      <p:ext uri="{BB962C8B-B14F-4D97-AF65-F5344CB8AC3E}">
        <p14:creationId xmlns:p14="http://schemas.microsoft.com/office/powerpoint/2010/main" val="213218078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4481D-041B-1D15-C791-F488FBFB368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31510FF-8935-70D5-BD97-2FDA52552F0E}"/>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C157615-F1FC-87EE-754B-614FB96C59C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E518136-01A6-9D02-5955-9BAC979682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7131F58-02DA-2FE1-7303-937063A0B4C5}"/>
              </a:ext>
            </a:extLst>
          </p:cNvPr>
          <p:cNvSpPr txBox="1"/>
          <p:nvPr/>
        </p:nvSpPr>
        <p:spPr>
          <a:xfrm>
            <a:off x="174172" y="1012371"/>
            <a:ext cx="5116285" cy="1720920"/>
          </a:xfrm>
          <a:prstGeom prst="rect">
            <a:avLst/>
          </a:prstGeom>
          <a:noFill/>
        </p:spPr>
        <p:txBody>
          <a:bodyPr wrap="square" rtlCol="0">
            <a:spAutoFit/>
          </a:bodyPr>
          <a:lstStyle/>
          <a:p>
            <a:pPr algn="just">
              <a:lnSpc>
                <a:spcPct val="150000"/>
              </a:lnSpc>
            </a:pPr>
            <a:r>
              <a:rPr lang="en-US" sz="1600" b="1" dirty="0">
                <a:latin typeface="Alexandria"/>
              </a:rPr>
              <a:t>General Guidelines in the Principles of Marketing Course</a:t>
            </a:r>
          </a:p>
          <a:p>
            <a:pPr algn="just">
              <a:lnSpc>
                <a:spcPct val="150000"/>
              </a:lnSpc>
            </a:pPr>
            <a:r>
              <a:rPr lang="en-US" sz="1400" dirty="0">
                <a:latin typeface="Alexandria"/>
              </a:rPr>
              <a:t>3) There is a distinction between </a:t>
            </a:r>
            <a:r>
              <a:rPr lang="en-US" sz="1400" dirty="0">
                <a:solidFill>
                  <a:srgbClr val="FF0000"/>
                </a:solidFill>
                <a:latin typeface="Alexandria"/>
              </a:rPr>
              <a:t>customer and client</a:t>
            </a:r>
            <a:r>
              <a:rPr lang="en-US" sz="1400" dirty="0">
                <a:latin typeface="Alexandria"/>
              </a:rPr>
              <a:t>: the fundamental difference lies in loyalty. A client is characterized by loyalty, whereas such loyalty is not necessarily present in the case of a customer.</a:t>
            </a:r>
          </a:p>
        </p:txBody>
      </p:sp>
      <p:sp>
        <p:nvSpPr>
          <p:cNvPr id="4" name="TextBox 3">
            <a:extLst>
              <a:ext uri="{FF2B5EF4-FFF2-40B4-BE49-F238E27FC236}">
                <a16:creationId xmlns:a16="http://schemas.microsoft.com/office/drawing/2014/main" id="{29C90CAD-831B-8742-DA6B-B3429B02B012}"/>
              </a:ext>
            </a:extLst>
          </p:cNvPr>
          <p:cNvSpPr txBox="1"/>
          <p:nvPr/>
        </p:nvSpPr>
        <p:spPr>
          <a:xfrm>
            <a:off x="5715000" y="1012371"/>
            <a:ext cx="6476999" cy="1083374"/>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إرشادات عامة في مقرر مبادئ التسويق: </a:t>
            </a:r>
          </a:p>
          <a:p>
            <a:pPr algn="just" rtl="1">
              <a:lnSpc>
                <a:spcPct val="115000"/>
              </a:lnSpc>
              <a:tabLst>
                <a:tab pos="269240" algn="l"/>
                <a:tab pos="359410" algn="l"/>
                <a:tab pos="629285" algn="l"/>
                <a:tab pos="1693545" algn="r"/>
              </a:tabLst>
            </a:pPr>
            <a:r>
              <a:rPr lang="ar-SY" b="1" dirty="0">
                <a:latin typeface="Alexandria"/>
                <a:ea typeface="Times New Roman" panose="02020603050405020304" pitchFamily="18" charset="0"/>
                <a:cs typeface="Simplified Arabic" panose="02020603050405020304" pitchFamily="18" charset="-78"/>
              </a:rPr>
              <a:t>3) هناك فرق بين </a:t>
            </a:r>
            <a:r>
              <a:rPr lang="ar-SY" b="1" dirty="0">
                <a:solidFill>
                  <a:srgbClr val="FF0000"/>
                </a:solidFill>
                <a:latin typeface="Alexandria"/>
                <a:ea typeface="Times New Roman" panose="02020603050405020304" pitchFamily="18" charset="0"/>
                <a:cs typeface="Simplified Arabic" panose="02020603050405020304" pitchFamily="18" charset="-78"/>
              </a:rPr>
              <a:t>الزبون والعميل</a:t>
            </a:r>
            <a:r>
              <a:rPr lang="ar-SY" b="1" dirty="0">
                <a:latin typeface="Alexandria"/>
                <a:ea typeface="Times New Roman" panose="02020603050405020304" pitchFamily="18" charset="0"/>
                <a:cs typeface="Simplified Arabic" panose="02020603050405020304" pitchFamily="18" charset="-78"/>
              </a:rPr>
              <a:t>: الاختلاف الجوهري يكمن بالولاء، فالعميل يتسم بالولاء وليس بالضرورة أن يكون عند الزبون ولاءً.</a:t>
            </a:r>
            <a:endParaRPr lang="ar-SY" b="1" dirty="0">
              <a:effectLst/>
              <a:latin typeface="Alexandria"/>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F8AAFBAF-1F7F-4D50-575A-9AAA8CB110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8342" y="2710544"/>
            <a:ext cx="3113315" cy="3964826"/>
          </a:xfrm>
          <a:prstGeom prst="rect">
            <a:avLst/>
          </a:prstGeom>
        </p:spPr>
      </p:pic>
    </p:spTree>
    <p:extLst>
      <p:ext uri="{BB962C8B-B14F-4D97-AF65-F5344CB8AC3E}">
        <p14:creationId xmlns:p14="http://schemas.microsoft.com/office/powerpoint/2010/main" val="116542764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0EADA-26FE-C015-A3CC-57373D259E7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5D2EA8-A6FB-98BC-E25E-81B36E91DB05}"/>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F1F400DD-FC48-B11D-F53D-35932D98BC2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BEA767C-5081-39F8-BF90-5692044B80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FB3B5DA-FD03-1179-1151-2D7961DC6B4F}"/>
              </a:ext>
            </a:extLst>
          </p:cNvPr>
          <p:cNvSpPr txBox="1"/>
          <p:nvPr/>
        </p:nvSpPr>
        <p:spPr>
          <a:xfrm>
            <a:off x="174172" y="1012371"/>
            <a:ext cx="5116285" cy="2367251"/>
          </a:xfrm>
          <a:prstGeom prst="rect">
            <a:avLst/>
          </a:prstGeom>
          <a:noFill/>
        </p:spPr>
        <p:txBody>
          <a:bodyPr wrap="square" rtlCol="0">
            <a:spAutoFit/>
          </a:bodyPr>
          <a:lstStyle/>
          <a:p>
            <a:pPr algn="just">
              <a:lnSpc>
                <a:spcPct val="150000"/>
              </a:lnSpc>
            </a:pPr>
            <a:r>
              <a:rPr lang="en-US" sz="1600" b="1" dirty="0">
                <a:latin typeface="Alexandria"/>
              </a:rPr>
              <a:t>General Guidelines in the Principles of Marketing Course</a:t>
            </a:r>
          </a:p>
          <a:p>
            <a:pPr algn="just">
              <a:lnSpc>
                <a:spcPct val="150000"/>
              </a:lnSpc>
            </a:pPr>
            <a:r>
              <a:rPr lang="en-US" sz="1400" dirty="0">
                <a:latin typeface="Alexandria"/>
              </a:rPr>
              <a:t>4) To distinguish whether a product is a good or a service, attention should be given to the core value for which payment is actually made. For example, in the case of a restaurant, the primary value paid for is the service experience, which includes the chef’s expertise, comfort, and enjoyment. Accordingly, the restaurant sector is classified as a service industry.</a:t>
            </a:r>
          </a:p>
        </p:txBody>
      </p:sp>
      <p:sp>
        <p:nvSpPr>
          <p:cNvPr id="4" name="TextBox 3">
            <a:extLst>
              <a:ext uri="{FF2B5EF4-FFF2-40B4-BE49-F238E27FC236}">
                <a16:creationId xmlns:a16="http://schemas.microsoft.com/office/drawing/2014/main" id="{6A1C5200-499B-48EA-AF55-24B65EC0747D}"/>
              </a:ext>
            </a:extLst>
          </p:cNvPr>
          <p:cNvSpPr txBox="1"/>
          <p:nvPr/>
        </p:nvSpPr>
        <p:spPr>
          <a:xfrm>
            <a:off x="5715000" y="1012371"/>
            <a:ext cx="6476999" cy="1720471"/>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إرشادات عامة في مقرر مبادئ التسويق: </a:t>
            </a:r>
          </a:p>
          <a:p>
            <a:pPr algn="just" rtl="1">
              <a:lnSpc>
                <a:spcPct val="115000"/>
              </a:lnSpc>
              <a:tabLst>
                <a:tab pos="269240" algn="l"/>
                <a:tab pos="359410" algn="l"/>
                <a:tab pos="629285" algn="l"/>
                <a:tab pos="1693545" algn="r"/>
              </a:tabLst>
            </a:pPr>
            <a:r>
              <a:rPr lang="ar-SY" b="1" dirty="0">
                <a:latin typeface="Alexandria"/>
                <a:ea typeface="Times New Roman" panose="02020603050405020304" pitchFamily="18" charset="0"/>
                <a:cs typeface="Simplified Arabic" panose="02020603050405020304" pitchFamily="18" charset="-78"/>
              </a:rPr>
              <a:t>4) حتى نميز بين كون المنتج سلعة أو خدمة فلننظر إلى </a:t>
            </a:r>
            <a:r>
              <a:rPr lang="ar-SY" b="1" dirty="0">
                <a:solidFill>
                  <a:srgbClr val="FF0000"/>
                </a:solidFill>
                <a:latin typeface="Alexandria"/>
                <a:ea typeface="Times New Roman" panose="02020603050405020304" pitchFamily="18" charset="0"/>
                <a:cs typeface="Simplified Arabic" panose="02020603050405020304" pitchFamily="18" charset="-78"/>
              </a:rPr>
              <a:t>"المطرح" </a:t>
            </a:r>
            <a:r>
              <a:rPr lang="ar-SY" b="1" dirty="0">
                <a:latin typeface="Alexandria"/>
                <a:ea typeface="Times New Roman" panose="02020603050405020304" pitchFamily="18" charset="0"/>
                <a:cs typeface="Simplified Arabic" panose="02020603050405020304" pitchFamily="18" charset="-78"/>
              </a:rPr>
              <a:t>الذي ندفع لأجله بالحقيقة، فالشيء الأساسي الذي ندفع لأجله في المطعم مثلاً هو الخدمة التي نتلقاها والتي تتضمن خبرة الشيف بالطبخ والراحة والمتعة .... إلخ لذلك يعدّ قطاع المطاعم قطاعاً خدمياً.</a:t>
            </a:r>
            <a:endParaRPr lang="ar-SY" b="1" dirty="0">
              <a:effectLst/>
              <a:latin typeface="Alexandria"/>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E2C28DED-34A8-97CA-4C85-4884E359C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4636" y="2813008"/>
            <a:ext cx="3113315" cy="3964826"/>
          </a:xfrm>
          <a:prstGeom prst="rect">
            <a:avLst/>
          </a:prstGeom>
        </p:spPr>
      </p:pic>
    </p:spTree>
    <p:extLst>
      <p:ext uri="{BB962C8B-B14F-4D97-AF65-F5344CB8AC3E}">
        <p14:creationId xmlns:p14="http://schemas.microsoft.com/office/powerpoint/2010/main" val="290195953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378ED-A3D3-2DFB-8274-FF2DDBFA83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F6D2ADA-91D6-E077-4D3E-CBB50CBE6A97}"/>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A68ADF4-94FB-F711-F108-51FD0B18F5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84CBDFD-B782-D967-C824-D3E5B8FB1C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1161484-912C-F50F-D976-25FD7E1756D4}"/>
              </a:ext>
            </a:extLst>
          </p:cNvPr>
          <p:cNvSpPr txBox="1"/>
          <p:nvPr/>
        </p:nvSpPr>
        <p:spPr>
          <a:xfrm>
            <a:off x="174172" y="1012371"/>
            <a:ext cx="5116285" cy="3336747"/>
          </a:xfrm>
          <a:prstGeom prst="rect">
            <a:avLst/>
          </a:prstGeom>
          <a:noFill/>
        </p:spPr>
        <p:txBody>
          <a:bodyPr wrap="square" rtlCol="0">
            <a:spAutoFit/>
          </a:bodyPr>
          <a:lstStyle/>
          <a:p>
            <a:pPr algn="just">
              <a:lnSpc>
                <a:spcPct val="150000"/>
              </a:lnSpc>
            </a:pPr>
            <a:r>
              <a:rPr lang="en-US" sz="1600" b="1" dirty="0">
                <a:latin typeface="Alexandria"/>
              </a:rPr>
              <a:t>General Guidelines in the Principles of Marketing Course</a:t>
            </a:r>
          </a:p>
          <a:p>
            <a:pPr algn="just">
              <a:lnSpc>
                <a:spcPct val="150000"/>
              </a:lnSpc>
            </a:pPr>
            <a:r>
              <a:rPr lang="en-US" sz="1400" dirty="0">
                <a:latin typeface="Alexandria"/>
              </a:rPr>
              <a:t>5) Care must be taken to avoid reducing the concept or definition of marketing to any single element. Some tend to equate marketing solely with promotion, attracting consumers, or customer service.</a:t>
            </a:r>
          </a:p>
          <a:p>
            <a:pPr algn="just">
              <a:lnSpc>
                <a:spcPct val="150000"/>
              </a:lnSpc>
            </a:pPr>
            <a:r>
              <a:rPr lang="en-US" sz="1400" dirty="0">
                <a:latin typeface="Alexandria"/>
              </a:rPr>
              <a:t>If marketing is to be defined in its most fundamental form—reflecting its core activities—it should be articulated based on the key elements of the goods-related marketing mix, as follows:</a:t>
            </a:r>
          </a:p>
          <a:p>
            <a:pPr algn="just">
              <a:lnSpc>
                <a:spcPct val="150000"/>
              </a:lnSpc>
            </a:pPr>
            <a:r>
              <a:rPr lang="en-US" sz="1400" dirty="0">
                <a:latin typeface="Alexandria"/>
              </a:rPr>
              <a:t>Marketing is a set of activities concerned with the product, its pricing, its distribution, and its promotion, with the aim of satisfying consumers’ needs.</a:t>
            </a:r>
          </a:p>
        </p:txBody>
      </p:sp>
      <p:sp>
        <p:nvSpPr>
          <p:cNvPr id="4" name="TextBox 3">
            <a:extLst>
              <a:ext uri="{FF2B5EF4-FFF2-40B4-BE49-F238E27FC236}">
                <a16:creationId xmlns:a16="http://schemas.microsoft.com/office/drawing/2014/main" id="{69F45B46-B97A-7B0B-633A-D24D2EBDB3B5}"/>
              </a:ext>
            </a:extLst>
          </p:cNvPr>
          <p:cNvSpPr txBox="1"/>
          <p:nvPr/>
        </p:nvSpPr>
        <p:spPr>
          <a:xfrm>
            <a:off x="5715000" y="1012371"/>
            <a:ext cx="6476999" cy="2039020"/>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إرشادات عامة في مقرر مبادئ التسويق: </a:t>
            </a:r>
          </a:p>
          <a:p>
            <a:pPr algn="just" rtl="1">
              <a:lnSpc>
                <a:spcPct val="115000"/>
              </a:lnSpc>
              <a:tabLst>
                <a:tab pos="269240" algn="l"/>
                <a:tab pos="359410" algn="l"/>
                <a:tab pos="629285" algn="l"/>
                <a:tab pos="1693545" algn="r"/>
              </a:tabLst>
            </a:pPr>
            <a:r>
              <a:rPr lang="ar-SY" b="1" dirty="0">
                <a:latin typeface="Alexandria"/>
                <a:ea typeface="Times New Roman" panose="02020603050405020304" pitchFamily="18" charset="0"/>
                <a:cs typeface="Simplified Arabic" panose="02020603050405020304" pitchFamily="18" charset="-78"/>
              </a:rPr>
              <a:t>5) يجب أن ننتبه إلى عدم اختزال مفهوم أو تعريف التسويق بأحد العناصر، فهناك من يختزل التسويق </a:t>
            </a:r>
            <a:r>
              <a:rPr lang="ar-SY" b="1" dirty="0">
                <a:solidFill>
                  <a:srgbClr val="FF0000"/>
                </a:solidFill>
                <a:latin typeface="Alexandria"/>
                <a:ea typeface="Times New Roman" panose="02020603050405020304" pitchFamily="18" charset="0"/>
                <a:cs typeface="Simplified Arabic" panose="02020603050405020304" pitchFamily="18" charset="-78"/>
              </a:rPr>
              <a:t>بالترويج او جذب المستهلكين أو خدمة العميل </a:t>
            </a:r>
            <a:r>
              <a:rPr lang="ar-SY" b="1" dirty="0">
                <a:latin typeface="Alexandria"/>
                <a:ea typeface="Times New Roman" panose="02020603050405020304" pitchFamily="18" charset="0"/>
                <a:cs typeface="Simplified Arabic" panose="02020603050405020304" pitchFamily="18" charset="-78"/>
              </a:rPr>
              <a:t>... إذا أردنا أن نعرّف التسويق بالحد الأدنى الذي يشير إلى أنشطته الحقيقية وجب علينا تعريفه من تذكّرنا لعناصر المزيج التسويق السلعية الأساسية كالآتي: (التسويق هو مجموعة الأنشطة التي تُعنى بالمنتَج وتسعيره وتوزيعه والترويج له تلبية لحاجات المستهلكين).</a:t>
            </a:r>
            <a:endParaRPr lang="ar-SY" b="1" dirty="0">
              <a:effectLst/>
              <a:latin typeface="Alexandria"/>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8BBE7574-9BF6-F305-E56E-981F5E5CE0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7256" y="3254369"/>
            <a:ext cx="3113315" cy="3400653"/>
          </a:xfrm>
          <a:prstGeom prst="rect">
            <a:avLst/>
          </a:prstGeom>
        </p:spPr>
      </p:pic>
    </p:spTree>
    <p:extLst>
      <p:ext uri="{BB962C8B-B14F-4D97-AF65-F5344CB8AC3E}">
        <p14:creationId xmlns:p14="http://schemas.microsoft.com/office/powerpoint/2010/main" val="892149853"/>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D7DDF-F111-70E3-3EC9-C870EBAD51A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9000EA0-5BEB-A181-C066-48AF6FBC4984}"/>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5A990856-82CB-A3FE-306F-2CB6E69085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F92FBA-DB65-31DE-1774-45A83E1061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3AAF6FA-7EF9-A543-8324-CA2806B50A8F}"/>
              </a:ext>
            </a:extLst>
          </p:cNvPr>
          <p:cNvSpPr txBox="1"/>
          <p:nvPr/>
        </p:nvSpPr>
        <p:spPr>
          <a:xfrm>
            <a:off x="174172" y="1012371"/>
            <a:ext cx="5116285" cy="4629409"/>
          </a:xfrm>
          <a:prstGeom prst="rect">
            <a:avLst/>
          </a:prstGeom>
          <a:noFill/>
        </p:spPr>
        <p:txBody>
          <a:bodyPr wrap="square" rtlCol="0">
            <a:spAutoFit/>
          </a:bodyPr>
          <a:lstStyle/>
          <a:p>
            <a:pPr algn="just">
              <a:lnSpc>
                <a:spcPct val="150000"/>
              </a:lnSpc>
            </a:pPr>
            <a:r>
              <a:rPr lang="en-US" sz="1600" b="1" dirty="0">
                <a:latin typeface="Alexandria"/>
              </a:rPr>
              <a:t>General Guidelines in the Principles of Marketing Course</a:t>
            </a:r>
          </a:p>
          <a:p>
            <a:pPr algn="just">
              <a:lnSpc>
                <a:spcPct val="150000"/>
              </a:lnSpc>
            </a:pPr>
            <a:r>
              <a:rPr lang="en-US" sz="1400" dirty="0">
                <a:latin typeface="Alexandria"/>
              </a:rPr>
              <a:t>6) It is important to pay attention to the fundamental pillars of marketing, which include:</a:t>
            </a:r>
          </a:p>
          <a:p>
            <a:pPr marL="285750" indent="-285750" algn="just">
              <a:lnSpc>
                <a:spcPct val="150000"/>
              </a:lnSpc>
              <a:buFont typeface="Arial" panose="020B0604020202020204" pitchFamily="34" charset="0"/>
              <a:buChar char="•"/>
            </a:pPr>
            <a:r>
              <a:rPr lang="en-US" sz="1400" dirty="0">
                <a:latin typeface="Alexandria"/>
              </a:rPr>
              <a:t>The marketing environment and market analysis</a:t>
            </a:r>
          </a:p>
          <a:p>
            <a:pPr marL="285750" indent="-285750" algn="just">
              <a:lnSpc>
                <a:spcPct val="150000"/>
              </a:lnSpc>
              <a:buFont typeface="Arial" panose="020B0604020202020204" pitchFamily="34" charset="0"/>
              <a:buChar char="•"/>
            </a:pPr>
            <a:r>
              <a:rPr lang="en-US" sz="1400" dirty="0">
                <a:latin typeface="Alexandria"/>
              </a:rPr>
              <a:t>The elements of the marketing mix</a:t>
            </a:r>
          </a:p>
          <a:p>
            <a:pPr marL="285750" indent="-285750" algn="just">
              <a:lnSpc>
                <a:spcPct val="150000"/>
              </a:lnSpc>
              <a:buFont typeface="Arial" panose="020B0604020202020204" pitchFamily="34" charset="0"/>
              <a:buChar char="•"/>
            </a:pPr>
            <a:r>
              <a:rPr lang="en-US" sz="1400" dirty="0">
                <a:latin typeface="Alexandria"/>
              </a:rPr>
              <a:t>Consumer behavior</a:t>
            </a:r>
          </a:p>
          <a:p>
            <a:pPr algn="just">
              <a:lnSpc>
                <a:spcPct val="150000"/>
              </a:lnSpc>
            </a:pPr>
            <a:r>
              <a:rPr lang="en-US" sz="1400" dirty="0">
                <a:latin typeface="Alexandria"/>
              </a:rPr>
              <a:t>These pillars collectively reflect the study of marketing as both a science and an art, approached from two complementary perspectives:</a:t>
            </a:r>
          </a:p>
          <a:p>
            <a:pPr marL="285750" indent="-285750" algn="just">
              <a:lnSpc>
                <a:spcPct val="150000"/>
              </a:lnSpc>
              <a:buFont typeface="Arial" panose="020B0604020202020204" pitchFamily="34" charset="0"/>
              <a:buChar char="•"/>
            </a:pPr>
            <a:r>
              <a:rPr lang="en-US" sz="1400" dirty="0">
                <a:latin typeface="Alexandria"/>
              </a:rPr>
              <a:t>The producer’s perspective (Marketing)</a:t>
            </a:r>
          </a:p>
          <a:p>
            <a:pPr marL="285750" indent="-285750" algn="just">
              <a:lnSpc>
                <a:spcPct val="150000"/>
              </a:lnSpc>
              <a:buFont typeface="Arial" panose="020B0604020202020204" pitchFamily="34" charset="0"/>
              <a:buChar char="•"/>
            </a:pPr>
            <a:r>
              <a:rPr lang="en-US" sz="1400" dirty="0">
                <a:latin typeface="Alexandria"/>
              </a:rPr>
              <a:t>The consumer’s perspective (Shopping)</a:t>
            </a:r>
          </a:p>
          <a:p>
            <a:pPr algn="just">
              <a:lnSpc>
                <a:spcPct val="150000"/>
              </a:lnSpc>
            </a:pPr>
            <a:r>
              <a:rPr lang="en-US" sz="1400" dirty="0">
                <a:latin typeface="Alexandria"/>
              </a:rPr>
              <a:t>Accordingly, a clear distinction is made between Marketing and Shopping, as each represents a different viewpoint within the overall exchange process.</a:t>
            </a:r>
          </a:p>
        </p:txBody>
      </p:sp>
      <p:sp>
        <p:nvSpPr>
          <p:cNvPr id="4" name="TextBox 3">
            <a:extLst>
              <a:ext uri="{FF2B5EF4-FFF2-40B4-BE49-F238E27FC236}">
                <a16:creationId xmlns:a16="http://schemas.microsoft.com/office/drawing/2014/main" id="{AEB6F69D-AFBB-0F43-7F54-C5FC835461D8}"/>
              </a:ext>
            </a:extLst>
          </p:cNvPr>
          <p:cNvSpPr txBox="1"/>
          <p:nvPr/>
        </p:nvSpPr>
        <p:spPr>
          <a:xfrm>
            <a:off x="5715000" y="1012371"/>
            <a:ext cx="6476999" cy="1710084"/>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إرشادات عامة في مقرر مبادئ التسويق: </a:t>
            </a:r>
          </a:p>
          <a:p>
            <a:pPr algn="just" rtl="1">
              <a:lnSpc>
                <a:spcPct val="115000"/>
              </a:lnSpc>
              <a:tabLst>
                <a:tab pos="269240" algn="l"/>
                <a:tab pos="359410" algn="l"/>
                <a:tab pos="629285" algn="l"/>
                <a:tab pos="1693545" algn="r"/>
              </a:tabLst>
            </a:pPr>
            <a:r>
              <a:rPr lang="ar-SY" b="1" dirty="0">
                <a:latin typeface="Alexandria"/>
                <a:ea typeface="Times New Roman" panose="02020603050405020304" pitchFamily="18" charset="0"/>
                <a:cs typeface="Simplified Arabic" panose="02020603050405020304" pitchFamily="18" charset="-78"/>
              </a:rPr>
              <a:t>6) 	من المهم الانتباه إلى الأعمدة الأساسية للتسويق هي (البيئة التسويقية ودراسة السوق + عناصر المزيج التسويقي + سلوك المستهلك) والتي تراعي دراسة علم وفن التسويق من وجهتي نظر المنتِج والمستهلك أي هناك تسويق وهناك تسوّق </a:t>
            </a:r>
            <a:r>
              <a:rPr lang="en-US" b="1" dirty="0">
                <a:latin typeface="Alexandria"/>
                <a:ea typeface="Times New Roman" panose="02020603050405020304" pitchFamily="18" charset="0"/>
                <a:cs typeface="Simplified Arabic" panose="02020603050405020304" pitchFamily="18" charset="-78"/>
              </a:rPr>
              <a:t>Marketing and Shopping </a:t>
            </a:r>
            <a:endParaRPr lang="ar-SY" b="1" dirty="0">
              <a:effectLst/>
              <a:latin typeface="Alexandria"/>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839BDBFE-AEF2-9CBC-4BDA-8ABD486465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7485" y="3134738"/>
            <a:ext cx="3113315" cy="3540632"/>
          </a:xfrm>
          <a:prstGeom prst="rect">
            <a:avLst/>
          </a:prstGeom>
        </p:spPr>
      </p:pic>
    </p:spTree>
    <p:extLst>
      <p:ext uri="{BB962C8B-B14F-4D97-AF65-F5344CB8AC3E}">
        <p14:creationId xmlns:p14="http://schemas.microsoft.com/office/powerpoint/2010/main" val="180264249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1A4E8-A5E5-0200-9609-B286D0BEFDF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2742E63-EF10-A4B2-E95D-64CC1C9D046D}"/>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E73068C2-490B-0D10-399A-57363ABF724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DCAF7C-7588-B23E-D956-61E4683031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F525915-93DC-2DE5-3497-D6FA12927360}"/>
              </a:ext>
            </a:extLst>
          </p:cNvPr>
          <p:cNvSpPr txBox="1"/>
          <p:nvPr/>
        </p:nvSpPr>
        <p:spPr>
          <a:xfrm>
            <a:off x="174172" y="1012371"/>
            <a:ext cx="5116285" cy="1074590"/>
          </a:xfrm>
          <a:prstGeom prst="rect">
            <a:avLst/>
          </a:prstGeom>
          <a:noFill/>
        </p:spPr>
        <p:txBody>
          <a:bodyPr wrap="square" rtlCol="0">
            <a:spAutoFit/>
          </a:bodyPr>
          <a:lstStyle/>
          <a:p>
            <a:pPr algn="just">
              <a:lnSpc>
                <a:spcPct val="150000"/>
              </a:lnSpc>
            </a:pPr>
            <a:r>
              <a:rPr lang="en-US" sz="1600" b="1" dirty="0">
                <a:latin typeface="Alexandria"/>
              </a:rPr>
              <a:t>General Guidelines in the Principles of Marketing Course</a:t>
            </a:r>
          </a:p>
          <a:p>
            <a:pPr algn="just">
              <a:lnSpc>
                <a:spcPct val="150000"/>
              </a:lnSpc>
            </a:pPr>
            <a:r>
              <a:rPr lang="en-US" sz="1400" dirty="0">
                <a:latin typeface="Alexandria"/>
              </a:rPr>
              <a:t>7) Marketing, as both a science and an art, is founded on two complementary pillars: rational appeal and emotional appeal.</a:t>
            </a:r>
          </a:p>
        </p:txBody>
      </p:sp>
      <p:sp>
        <p:nvSpPr>
          <p:cNvPr id="4" name="TextBox 3">
            <a:extLst>
              <a:ext uri="{FF2B5EF4-FFF2-40B4-BE49-F238E27FC236}">
                <a16:creationId xmlns:a16="http://schemas.microsoft.com/office/drawing/2014/main" id="{34106F4F-2C3A-7513-F5CA-DA10D0CF667D}"/>
              </a:ext>
            </a:extLst>
          </p:cNvPr>
          <p:cNvSpPr txBox="1"/>
          <p:nvPr/>
        </p:nvSpPr>
        <p:spPr>
          <a:xfrm>
            <a:off x="5715000" y="1012371"/>
            <a:ext cx="6476999" cy="764825"/>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إرشادات عامة في مقرر مبادئ التسويق: </a:t>
            </a:r>
          </a:p>
          <a:p>
            <a:pPr algn="just" rtl="1">
              <a:lnSpc>
                <a:spcPct val="115000"/>
              </a:lnSpc>
              <a:tabLst>
                <a:tab pos="269240" algn="l"/>
                <a:tab pos="359410" algn="l"/>
                <a:tab pos="629285" algn="l"/>
                <a:tab pos="1693545" algn="r"/>
              </a:tabLst>
            </a:pPr>
            <a:r>
              <a:rPr lang="ar-SY" b="1" dirty="0">
                <a:latin typeface="Alexandria"/>
                <a:ea typeface="Times New Roman" panose="02020603050405020304" pitchFamily="18" charset="0"/>
                <a:cs typeface="Simplified Arabic" panose="02020603050405020304" pitchFamily="18" charset="-78"/>
              </a:rPr>
              <a:t>7) 	يستند التسويق كعلم وفن على جناحين: النداء العقلي والنداء العاطفي.</a:t>
            </a:r>
            <a:endParaRPr lang="ar-SY" b="1" dirty="0">
              <a:effectLst/>
              <a:latin typeface="Alexandria"/>
              <a:ea typeface="Times New Roman" panose="02020603050405020304" pitchFamily="18" charset="0"/>
              <a:cs typeface="Simplified Arabic" panose="02020603050405020304" pitchFamily="18" charset="-78"/>
            </a:endParaRPr>
          </a:p>
        </p:txBody>
      </p:sp>
      <p:pic>
        <p:nvPicPr>
          <p:cNvPr id="5" name="Picture 4">
            <a:extLst>
              <a:ext uri="{FF2B5EF4-FFF2-40B4-BE49-F238E27FC236}">
                <a16:creationId xmlns:a16="http://schemas.microsoft.com/office/drawing/2014/main" id="{D8EF11D4-B58A-5978-AD29-58DACD6B07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8342" y="2710544"/>
            <a:ext cx="3113315" cy="3964826"/>
          </a:xfrm>
          <a:prstGeom prst="rect">
            <a:avLst/>
          </a:prstGeom>
        </p:spPr>
      </p:pic>
    </p:spTree>
    <p:extLst>
      <p:ext uri="{BB962C8B-B14F-4D97-AF65-F5344CB8AC3E}">
        <p14:creationId xmlns:p14="http://schemas.microsoft.com/office/powerpoint/2010/main" val="70458884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97985-30DE-111F-676B-740F97B2A64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67B4A9F-BF00-1299-98EA-1E1CC6467171}"/>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9E677BC-E161-73CA-9804-DDE15FC48E9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C35C38-153B-C075-EEA9-3626747AFF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528E85E-AAF9-2ED4-7378-D20FD473DF11}"/>
              </a:ext>
            </a:extLst>
          </p:cNvPr>
          <p:cNvSpPr txBox="1"/>
          <p:nvPr/>
        </p:nvSpPr>
        <p:spPr>
          <a:xfrm>
            <a:off x="174172" y="1012371"/>
            <a:ext cx="5061857" cy="3659913"/>
          </a:xfrm>
          <a:prstGeom prst="rect">
            <a:avLst/>
          </a:prstGeom>
          <a:noFill/>
        </p:spPr>
        <p:txBody>
          <a:bodyPr wrap="square" rtlCol="0">
            <a:spAutoFit/>
          </a:bodyPr>
          <a:lstStyle/>
          <a:p>
            <a:pPr algn="just">
              <a:lnSpc>
                <a:spcPct val="150000"/>
              </a:lnSpc>
            </a:pPr>
            <a:r>
              <a:rPr lang="en-US" sz="1600" b="1" dirty="0">
                <a:latin typeface="Alexandria"/>
              </a:rPr>
              <a:t>Discussion Exercises</a:t>
            </a:r>
          </a:p>
          <a:p>
            <a:pPr marL="342900" indent="-342900" algn="just">
              <a:lnSpc>
                <a:spcPct val="150000"/>
              </a:lnSpc>
              <a:buFont typeface="+mj-lt"/>
              <a:buAutoNum type="arabicPeriod"/>
            </a:pPr>
            <a:r>
              <a:rPr lang="en-US" sz="1400" dirty="0">
                <a:latin typeface="Alexandria"/>
              </a:rPr>
              <a:t>Is there any similarity or connection between marketing and musical bands (such as the band “4CAT’s,” for example)?</a:t>
            </a:r>
          </a:p>
          <a:p>
            <a:pPr marL="342900" indent="-342900" algn="just">
              <a:lnSpc>
                <a:spcPct val="150000"/>
              </a:lnSpc>
              <a:buFont typeface="+mj-lt"/>
              <a:buAutoNum type="arabicPeriod"/>
            </a:pPr>
            <a:r>
              <a:rPr lang="en-US" sz="1400" dirty="0">
                <a:latin typeface="Alexandria"/>
              </a:rPr>
              <a:t>How can you persuade a colleague to purchase a particular product?</a:t>
            </a:r>
          </a:p>
          <a:p>
            <a:pPr marL="342900" indent="-342900" algn="just">
              <a:lnSpc>
                <a:spcPct val="150000"/>
              </a:lnSpc>
              <a:buFont typeface="+mj-lt"/>
              <a:buAutoNum type="arabicPeriod"/>
            </a:pPr>
            <a:r>
              <a:rPr lang="en-US" sz="1400" dirty="0">
                <a:latin typeface="Alexandria"/>
              </a:rPr>
              <a:t>In your opinion, would you rely on rational appeal or emotional appeal? Why?</a:t>
            </a:r>
          </a:p>
          <a:p>
            <a:pPr marL="342900" indent="-342900" algn="just">
              <a:lnSpc>
                <a:spcPct val="150000"/>
              </a:lnSpc>
              <a:buFont typeface="+mj-lt"/>
              <a:buAutoNum type="arabicPeriod"/>
            </a:pPr>
            <a:r>
              <a:rPr lang="en-US" sz="1400" dirty="0">
                <a:latin typeface="Alexandria"/>
              </a:rPr>
              <a:t>Does marketing imply deception or fraud? Explain your answer.</a:t>
            </a:r>
          </a:p>
          <a:p>
            <a:pPr marL="342900" indent="-342900" algn="just">
              <a:lnSpc>
                <a:spcPct val="150000"/>
              </a:lnSpc>
              <a:buFont typeface="+mj-lt"/>
              <a:buAutoNum type="arabicPeriod"/>
            </a:pPr>
            <a:r>
              <a:rPr lang="en-US" sz="1400" dirty="0">
                <a:latin typeface="Alexandria"/>
              </a:rPr>
              <a:t>Define marketing based on your understanding of the elements of the marketing mix.</a:t>
            </a:r>
          </a:p>
        </p:txBody>
      </p:sp>
      <p:sp>
        <p:nvSpPr>
          <p:cNvPr id="4" name="TextBox 3">
            <a:extLst>
              <a:ext uri="{FF2B5EF4-FFF2-40B4-BE49-F238E27FC236}">
                <a16:creationId xmlns:a16="http://schemas.microsoft.com/office/drawing/2014/main" id="{30525D6B-7A27-39BE-FB4E-783E6010EAE4}"/>
              </a:ext>
            </a:extLst>
          </p:cNvPr>
          <p:cNvSpPr txBox="1"/>
          <p:nvPr/>
        </p:nvSpPr>
        <p:spPr>
          <a:xfrm>
            <a:off x="5464630" y="1012371"/>
            <a:ext cx="6727370" cy="2018822"/>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تدريبات نناقشها في حلقة النقاش: </a:t>
            </a:r>
          </a:p>
          <a:p>
            <a:pPr marL="342900" indent="-342900" algn="just" rtl="1">
              <a:lnSpc>
                <a:spcPct val="115000"/>
              </a:lnSpc>
              <a:buFont typeface="+mj-lt"/>
              <a:buAutoNum type="arabicPeriod"/>
              <a:tabLst>
                <a:tab pos="269240" algn="l"/>
                <a:tab pos="359410" algn="l"/>
                <a:tab pos="629285" algn="l"/>
                <a:tab pos="1693545" algn="r"/>
              </a:tabLst>
            </a:pPr>
            <a:r>
              <a:rPr lang="ar-SY" sz="1800" dirty="0">
                <a:solidFill>
                  <a:srgbClr val="00B050"/>
                </a:solidFill>
                <a:effectLst/>
                <a:latin typeface="Times New Roman" panose="02020603050405020304" pitchFamily="18" charset="0"/>
                <a:ea typeface="Times New Roman" panose="02020603050405020304" pitchFamily="18" charset="0"/>
                <a:cs typeface="Calibri" panose="020F0502020204030204" pitchFamily="34" charset="0"/>
              </a:rPr>
              <a:t>هل هناك وجه شبه أو ارتباط بين التسويق والفرق الموسيقية كفرقة </a:t>
            </a:r>
            <a:r>
              <a:rPr lang="en-GB" sz="1800" dirty="0">
                <a:solidFill>
                  <a:srgbClr val="00B050"/>
                </a:solidFill>
                <a:effectLst/>
                <a:latin typeface="Calibri" panose="020F0502020204030204" pitchFamily="34" charset="0"/>
                <a:ea typeface="Times New Roman" panose="02020603050405020304" pitchFamily="18" charset="0"/>
              </a:rPr>
              <a:t>4CAT’s</a:t>
            </a:r>
            <a:r>
              <a:rPr lang="ar-SY" sz="1800" dirty="0">
                <a:solidFill>
                  <a:srgbClr val="00B050"/>
                </a:solidFill>
                <a:effectLst/>
                <a:latin typeface="Times New Roman" panose="02020603050405020304" pitchFamily="18" charset="0"/>
                <a:ea typeface="Times New Roman" panose="02020603050405020304" pitchFamily="18" charset="0"/>
                <a:cs typeface="Calibri" panose="020F0502020204030204" pitchFamily="34" charset="0"/>
              </a:rPr>
              <a:t> مثلا؟</a:t>
            </a:r>
            <a:endParaRPr lang="en-US" sz="1600" dirty="0">
              <a:effectLst/>
              <a:latin typeface="Times New Roman" panose="02020603050405020304" pitchFamily="18" charset="0"/>
              <a:ea typeface="Times New Roman" panose="02020603050405020304" pitchFamily="18" charset="0"/>
            </a:endParaRPr>
          </a:p>
          <a:p>
            <a:pPr marL="342900" indent="-342900" algn="just" rtl="1">
              <a:lnSpc>
                <a:spcPct val="115000"/>
              </a:lnSpc>
              <a:buFont typeface="+mj-lt"/>
              <a:buAutoNum type="arabicPeriod"/>
              <a:tabLst>
                <a:tab pos="269240" algn="l"/>
                <a:tab pos="359410" algn="l"/>
                <a:tab pos="629285" algn="l"/>
                <a:tab pos="1693545" algn="r"/>
              </a:tabLst>
            </a:pPr>
            <a:r>
              <a:rPr lang="ar-SY" sz="1800" dirty="0">
                <a:solidFill>
                  <a:srgbClr val="00B050"/>
                </a:solidFill>
                <a:effectLst/>
                <a:latin typeface="Times New Roman" panose="02020603050405020304" pitchFamily="18" charset="0"/>
                <a:ea typeface="Times New Roman" panose="02020603050405020304" pitchFamily="18" charset="0"/>
                <a:cs typeface="Calibri" panose="020F0502020204030204" pitchFamily="34" charset="0"/>
              </a:rPr>
              <a:t>كيف يمكن أن تقنع رفيقك باقتناء منتَج معيّن؟</a:t>
            </a:r>
            <a:endParaRPr lang="en-US" sz="1600" dirty="0">
              <a:effectLst/>
              <a:latin typeface="Times New Roman" panose="02020603050405020304" pitchFamily="18" charset="0"/>
              <a:ea typeface="Times New Roman" panose="02020603050405020304" pitchFamily="18" charset="0"/>
            </a:endParaRPr>
          </a:p>
          <a:p>
            <a:pPr marL="342900" indent="-342900" algn="just" rtl="1">
              <a:lnSpc>
                <a:spcPct val="115000"/>
              </a:lnSpc>
              <a:buFont typeface="+mj-lt"/>
              <a:buAutoNum type="arabicPeriod"/>
              <a:tabLst>
                <a:tab pos="269240" algn="l"/>
                <a:tab pos="359410" algn="l"/>
                <a:tab pos="629285" algn="l"/>
                <a:tab pos="1693545" algn="r"/>
              </a:tabLst>
            </a:pPr>
            <a:r>
              <a:rPr lang="ar-SY" sz="1800" dirty="0">
                <a:solidFill>
                  <a:srgbClr val="00B050"/>
                </a:solidFill>
                <a:effectLst/>
                <a:latin typeface="Times New Roman" panose="02020603050405020304" pitchFamily="18" charset="0"/>
                <a:ea typeface="Times New Roman" panose="02020603050405020304" pitchFamily="18" charset="0"/>
                <a:cs typeface="Calibri" panose="020F0502020204030204" pitchFamily="34" charset="0"/>
              </a:rPr>
              <a:t> ما رأيك هل تستخدم النداء العقلي أم العاطفي؟</a:t>
            </a:r>
            <a:endParaRPr lang="en-US" sz="1600" dirty="0">
              <a:effectLst/>
              <a:latin typeface="Times New Roman" panose="02020603050405020304" pitchFamily="18" charset="0"/>
              <a:ea typeface="Times New Roman" panose="02020603050405020304" pitchFamily="18" charset="0"/>
            </a:endParaRPr>
          </a:p>
          <a:p>
            <a:pPr marL="342900" indent="-342900" algn="just" rtl="1">
              <a:lnSpc>
                <a:spcPct val="115000"/>
              </a:lnSpc>
              <a:buFont typeface="+mj-lt"/>
              <a:buAutoNum type="arabicPeriod"/>
              <a:tabLst>
                <a:tab pos="269240" algn="l"/>
                <a:tab pos="359410" algn="l"/>
                <a:tab pos="629285" algn="l"/>
                <a:tab pos="1693545" algn="r"/>
              </a:tabLst>
            </a:pPr>
            <a:r>
              <a:rPr lang="ar-SY" sz="1800" dirty="0">
                <a:solidFill>
                  <a:srgbClr val="00B050"/>
                </a:solidFill>
                <a:effectLst/>
                <a:latin typeface="Times New Roman" panose="02020603050405020304" pitchFamily="18" charset="0"/>
                <a:ea typeface="Times New Roman" panose="02020603050405020304" pitchFamily="18" charset="0"/>
                <a:cs typeface="Calibri" panose="020F0502020204030204" pitchFamily="34" charset="0"/>
              </a:rPr>
              <a:t>هل التسويق يعني الخداع أو الغش؟ وضّح ذلك؟</a:t>
            </a:r>
            <a:endParaRPr lang="en-US" sz="1600" dirty="0">
              <a:effectLst/>
              <a:latin typeface="Times New Roman" panose="02020603050405020304" pitchFamily="18" charset="0"/>
              <a:ea typeface="Times New Roman" panose="02020603050405020304" pitchFamily="18" charset="0"/>
            </a:endParaRPr>
          </a:p>
          <a:p>
            <a:pPr marL="342900" indent="-342900" algn="just" rtl="1">
              <a:lnSpc>
                <a:spcPct val="115000"/>
              </a:lnSpc>
              <a:buFont typeface="+mj-lt"/>
              <a:buAutoNum type="arabicPeriod"/>
              <a:tabLst>
                <a:tab pos="269240" algn="l"/>
                <a:tab pos="359410" algn="l"/>
                <a:tab pos="629285" algn="l"/>
                <a:tab pos="1693545" algn="r"/>
              </a:tabLst>
            </a:pPr>
            <a:r>
              <a:rPr lang="ar-SY" sz="1800" dirty="0">
                <a:solidFill>
                  <a:srgbClr val="00B050"/>
                </a:solidFill>
                <a:effectLst/>
                <a:latin typeface="Times New Roman" panose="02020603050405020304" pitchFamily="18" charset="0"/>
                <a:ea typeface="Times New Roman" panose="02020603050405020304" pitchFamily="18" charset="0"/>
                <a:cs typeface="Calibri" panose="020F0502020204030204" pitchFamily="34" charset="0"/>
              </a:rPr>
              <a:t>عرّف التسويق بناءً على معرفتك بعناصر المزيج التسويقي؟</a:t>
            </a:r>
            <a:endParaRPr lang="en-US" sz="16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C56A28F1-38B2-DB65-8D29-DA55E2EC4B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4925" y="3084662"/>
            <a:ext cx="5572903" cy="3286584"/>
          </a:xfrm>
          <a:prstGeom prst="rect">
            <a:avLst/>
          </a:prstGeom>
        </p:spPr>
      </p:pic>
    </p:spTree>
    <p:extLst>
      <p:ext uri="{BB962C8B-B14F-4D97-AF65-F5344CB8AC3E}">
        <p14:creationId xmlns:p14="http://schemas.microsoft.com/office/powerpoint/2010/main" val="4194263062"/>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3C872C55-B582-42B0-9972-30012D22A289}"/>
</file>

<file path=docProps/app.xml><?xml version="1.0" encoding="utf-8"?>
<Properties xmlns="http://schemas.openxmlformats.org/officeDocument/2006/extended-properties" xmlns:vt="http://schemas.openxmlformats.org/officeDocument/2006/docPropsVTypes">
  <Template/>
  <TotalTime>3717</TotalTime>
  <Words>3188</Words>
  <Application>Microsoft Office PowerPoint</Application>
  <PresentationFormat>Widescreen</PresentationFormat>
  <Paragraphs>353</Paragraphs>
  <Slides>44</Slides>
  <Notes>43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Cambria Math</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28</cp:revision>
  <dcterms:created xsi:type="dcterms:W3CDTF">2023-04-29T09:08:00Z</dcterms:created>
  <dcterms:modified xsi:type="dcterms:W3CDTF">2026-05-29T05:11:00Z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