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eb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heme/themeOverride1.xml" ContentType="application/vnd.openxmlformats-officedocument.themeOverride+xml"/>
  <Override PartName="/ppt/notesSlides/notesSlide17.xml" ContentType="application/vnd.openxmlformats-officedocument.presentationml.notesSlide+xml"/>
  <Override PartName="/ppt/theme/themeOverride2.xml" ContentType="application/vnd.openxmlformats-officedocument.themeOverride+xml"/>
  <Override PartName="/ppt/notesSlides/notesSlide18.xml" ContentType="application/vnd.openxmlformats-officedocument.presentationml.notesSlide+xml"/>
  <Override PartName="/ppt/theme/themeOverride3.xml" ContentType="application/vnd.openxmlformats-officedocument.themeOverride+xml"/>
  <Override PartName="/ppt/notesSlides/notesSlide19.xml" ContentType="application/vnd.openxmlformats-officedocument.presentationml.notesSlide+xml"/>
  <Override PartName="/ppt/theme/themeOverride4.xml" ContentType="application/vnd.openxmlformats-officedocument.themeOverr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1"/>
  </p:notesMasterIdLst>
  <p:sldIdLst>
    <p:sldId id="771" r:id="rId5"/>
    <p:sldId id="720" r:id="rId6"/>
    <p:sldId id="701" r:id="rId7"/>
    <p:sldId id="772" r:id="rId8"/>
    <p:sldId id="773" r:id="rId9"/>
    <p:sldId id="839" r:id="rId10"/>
    <p:sldId id="717" r:id="rId11"/>
    <p:sldId id="723" r:id="rId12"/>
    <p:sldId id="815" r:id="rId13"/>
    <p:sldId id="841" r:id="rId14"/>
    <p:sldId id="843" r:id="rId15"/>
    <p:sldId id="818" r:id="rId16"/>
    <p:sldId id="844" r:id="rId17"/>
    <p:sldId id="846" r:id="rId18"/>
    <p:sldId id="845" r:id="rId19"/>
    <p:sldId id="847" r:id="rId20"/>
    <p:sldId id="848" r:id="rId21"/>
    <p:sldId id="823" r:id="rId22"/>
    <p:sldId id="774" r:id="rId23"/>
    <p:sldId id="859" r:id="rId24"/>
    <p:sldId id="821" r:id="rId25"/>
    <p:sldId id="849" r:id="rId26"/>
    <p:sldId id="850" r:id="rId27"/>
    <p:sldId id="855" r:id="rId28"/>
    <p:sldId id="824" r:id="rId29"/>
    <p:sldId id="838" r:id="rId30"/>
    <p:sldId id="851" r:id="rId31"/>
    <p:sldId id="852" r:id="rId32"/>
    <p:sldId id="853" r:id="rId33"/>
    <p:sldId id="854" r:id="rId34"/>
    <p:sldId id="856" r:id="rId35"/>
    <p:sldId id="857" r:id="rId36"/>
    <p:sldId id="748" r:id="rId37"/>
    <p:sldId id="836" r:id="rId38"/>
    <p:sldId id="835" r:id="rId39"/>
    <p:sldId id="817" r:id="rId40"/>
    <p:sldId id="816" r:id="rId41"/>
    <p:sldId id="812" r:id="rId42"/>
    <p:sldId id="751" r:id="rId43"/>
    <p:sldId id="819" r:id="rId44"/>
    <p:sldId id="860" r:id="rId45"/>
    <p:sldId id="707" r:id="rId46"/>
    <p:sldId id="861" r:id="rId47"/>
    <p:sldId id="858" r:id="rId48"/>
    <p:sldId id="837"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71"/>
            <p14:sldId id="720"/>
            <p14:sldId id="701"/>
            <p14:sldId id="772"/>
            <p14:sldId id="773"/>
            <p14:sldId id="839"/>
            <p14:sldId id="717"/>
            <p14:sldId id="723"/>
            <p14:sldId id="815"/>
            <p14:sldId id="841"/>
            <p14:sldId id="843"/>
            <p14:sldId id="818"/>
            <p14:sldId id="844"/>
            <p14:sldId id="846"/>
            <p14:sldId id="845"/>
            <p14:sldId id="847"/>
            <p14:sldId id="848"/>
            <p14:sldId id="823"/>
            <p14:sldId id="774"/>
            <p14:sldId id="859"/>
            <p14:sldId id="821"/>
            <p14:sldId id="849"/>
            <p14:sldId id="850"/>
            <p14:sldId id="855"/>
            <p14:sldId id="824"/>
            <p14:sldId id="838"/>
            <p14:sldId id="851"/>
            <p14:sldId id="852"/>
            <p14:sldId id="853"/>
            <p14:sldId id="854"/>
            <p14:sldId id="856"/>
            <p14:sldId id="857"/>
            <p14:sldId id="748"/>
            <p14:sldId id="836"/>
            <p14:sldId id="835"/>
            <p14:sldId id="817"/>
            <p14:sldId id="816"/>
            <p14:sldId id="812"/>
            <p14:sldId id="751"/>
            <p14:sldId id="819"/>
            <p14:sldId id="860"/>
            <p14:sldId id="707"/>
            <p14:sldId id="861"/>
            <p14:sldId id="858"/>
            <p14:sldId id="83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E6E6E6"/>
    <a:srgbClr val="2D3956"/>
    <a:srgbClr val="0A1F61"/>
    <a:srgbClr val="8E5A6D"/>
    <a:srgbClr val="669BBC"/>
    <a:srgbClr val="FAC748"/>
    <a:srgbClr val="852F4A"/>
    <a:srgbClr val="0000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967D16E-210F-0DAD-53F7-77780A8B9240}" v="2" dt="2025-08-04T11:03:03.950"/>
  </p1510:revLst>
</p1510:revInfo>
</file>

<file path=ppt/tableStyles.xml><?xml version="1.0" encoding="utf-8"?>
<a:tblStyleLst xmlns:a="http://schemas.openxmlformats.org/drawingml/2006/main" def="{5C22544A-7EE6-4342-B048-85BDC9FD1C3A}">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159" autoAdjust="0"/>
    <p:restoredTop sz="93772" autoAdjust="0"/>
  </p:normalViewPr>
  <p:slideViewPr>
    <p:cSldViewPr snapToGrid="0">
      <p:cViewPr varScale="1">
        <p:scale>
          <a:sx n="87" d="100"/>
          <a:sy n="87" d="100"/>
        </p:scale>
        <p:origin x="566" y="48"/>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5/10/relationships/revisionInfo" Target="revisionInfo.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Osama Ahmed" userId="S::osamaahmed@midocean.edu.km::46b85c01-30f9-4916-8f00-a6837e98db5f" providerId="AD" clId="Web-{4967D16E-210F-0DAD-53F7-77780A8B9240}"/>
    <pc:docChg chg="modSld">
      <pc:chgData name="Osama Ahmed" userId="S::osamaahmed@midocean.edu.km::46b85c01-30f9-4916-8f00-a6837e98db5f" providerId="AD" clId="Web-{4967D16E-210F-0DAD-53F7-77780A8B9240}" dt="2025-08-04T11:03:03.950" v="1" actId="20577"/>
      <pc:docMkLst>
        <pc:docMk/>
      </pc:docMkLst>
      <pc:sldChg chg="modSp">
        <pc:chgData name="Osama Ahmed" userId="S::osamaahmed@midocean.edu.km::46b85c01-30f9-4916-8f00-a6837e98db5f" providerId="AD" clId="Web-{4967D16E-210F-0DAD-53F7-77780A8B9240}" dt="2025-08-04T11:03:03.950" v="1" actId="20577"/>
        <pc:sldMkLst>
          <pc:docMk/>
          <pc:sldMk cId="178429072" sldId="717"/>
        </pc:sldMkLst>
        <pc:spChg chg="mod">
          <ac:chgData name="Osama Ahmed" userId="S::osamaahmed@midocean.edu.km::46b85c01-30f9-4916-8f00-a6837e98db5f" providerId="AD" clId="Web-{4967D16E-210F-0DAD-53F7-77780A8B9240}" dt="2025-08-04T11:03:03.950" v="1" actId="20577"/>
          <ac:spMkLst>
            <pc:docMk/>
            <pc:sldMk cId="178429072" sldId="717"/>
            <ac:spMk id="41" creationId="{C7D257D7-D9C6-8F63-F8F8-E2BE53F2E2DB}"/>
          </ac:spMkLst>
        </pc:spChg>
      </pc:sldChg>
    </pc:docChg>
  </pc:docChgLst>
  <pc:docChgLst>
    <pc:chgData name="ibrahim hroub" userId="76c8abcbe8718a25" providerId="LiveId" clId="{57C4047C-637E-41A1-A0E7-9D13125AE9BB}"/>
    <pc:docChg chg="undo custSel addSld delSld modSld modSection">
      <pc:chgData name="ibrahim hroub" userId="76c8abcbe8718a25" providerId="LiveId" clId="{57C4047C-637E-41A1-A0E7-9D13125AE9BB}" dt="2025-05-19T23:55:19.803" v="589" actId="20577"/>
      <pc:docMkLst>
        <pc:docMk/>
      </pc:docMkLst>
      <pc:sldChg chg="addSp delSp modSp mod">
        <pc:chgData name="ibrahim hroub" userId="76c8abcbe8718a25" providerId="LiveId" clId="{57C4047C-637E-41A1-A0E7-9D13125AE9BB}" dt="2025-05-19T23:39:17.735" v="270" actId="20577"/>
        <pc:sldMkLst>
          <pc:docMk/>
          <pc:sldMk cId="880337905" sldId="686"/>
        </pc:sldMkLst>
      </pc:sldChg>
      <pc:sldChg chg="modSp mod">
        <pc:chgData name="ibrahim hroub" userId="76c8abcbe8718a25" providerId="LiveId" clId="{57C4047C-637E-41A1-A0E7-9D13125AE9BB}" dt="2025-05-19T23:39:25.534" v="286" actId="20577"/>
        <pc:sldMkLst>
          <pc:docMk/>
          <pc:sldMk cId="1202101143" sldId="688"/>
        </pc:sldMkLst>
      </pc:sldChg>
      <pc:sldChg chg="addSp delSp modSp mod">
        <pc:chgData name="ibrahim hroub" userId="76c8abcbe8718a25" providerId="LiveId" clId="{57C4047C-637E-41A1-A0E7-9D13125AE9BB}" dt="2025-05-19T23:40:42.871" v="329"/>
        <pc:sldMkLst>
          <pc:docMk/>
          <pc:sldMk cId="3519028853" sldId="689"/>
        </pc:sldMkLst>
      </pc:sldChg>
      <pc:sldChg chg="addSp modSp mod">
        <pc:chgData name="ibrahim hroub" userId="76c8abcbe8718a25" providerId="LiveId" clId="{57C4047C-637E-41A1-A0E7-9D13125AE9BB}" dt="2025-05-19T23:40:49.658" v="330"/>
        <pc:sldMkLst>
          <pc:docMk/>
          <pc:sldMk cId="3853034001" sldId="690"/>
        </pc:sldMkLst>
      </pc:sldChg>
      <pc:sldChg chg="addSp modSp mod">
        <pc:chgData name="ibrahim hroub" userId="76c8abcbe8718a25" providerId="LiveId" clId="{57C4047C-637E-41A1-A0E7-9D13125AE9BB}" dt="2025-05-19T23:43:02.223" v="401" actId="20577"/>
        <pc:sldMkLst>
          <pc:docMk/>
          <pc:sldMk cId="1560915084" sldId="691"/>
        </pc:sldMkLst>
      </pc:sldChg>
      <pc:sldChg chg="addSp delSp modSp mod">
        <pc:chgData name="ibrahim hroub" userId="76c8abcbe8718a25" providerId="LiveId" clId="{57C4047C-637E-41A1-A0E7-9D13125AE9BB}" dt="2025-05-19T23:42:19.906" v="380"/>
        <pc:sldMkLst>
          <pc:docMk/>
          <pc:sldMk cId="2047286803" sldId="692"/>
        </pc:sldMkLst>
      </pc:sldChg>
      <pc:sldChg chg="addSp delSp modSp mod">
        <pc:chgData name="ibrahim hroub" userId="76c8abcbe8718a25" providerId="LiveId" clId="{57C4047C-637E-41A1-A0E7-9D13125AE9BB}" dt="2025-05-19T23:43:10.462" v="402" actId="478"/>
        <pc:sldMkLst>
          <pc:docMk/>
          <pc:sldMk cId="2153075936" sldId="693"/>
        </pc:sldMkLst>
      </pc:sldChg>
      <pc:sldChg chg="addSp modSp mod">
        <pc:chgData name="ibrahim hroub" userId="76c8abcbe8718a25" providerId="LiveId" clId="{57C4047C-637E-41A1-A0E7-9D13125AE9BB}" dt="2025-05-19T23:43:34.944" v="428"/>
        <pc:sldMkLst>
          <pc:docMk/>
          <pc:sldMk cId="3867599478" sldId="694"/>
        </pc:sldMkLst>
      </pc:sldChg>
      <pc:sldChg chg="addSp delSp modSp mod">
        <pc:chgData name="ibrahim hroub" userId="76c8abcbe8718a25" providerId="LiveId" clId="{57C4047C-637E-41A1-A0E7-9D13125AE9BB}" dt="2025-05-19T23:44:13.481" v="459"/>
        <pc:sldMkLst>
          <pc:docMk/>
          <pc:sldMk cId="3650370442" sldId="695"/>
        </pc:sldMkLst>
      </pc:sldChg>
      <pc:sldChg chg="modSp mod">
        <pc:chgData name="ibrahim hroub" userId="76c8abcbe8718a25" providerId="LiveId" clId="{57C4047C-637E-41A1-A0E7-9D13125AE9BB}" dt="2025-05-19T23:44:43.418" v="488" actId="20577"/>
        <pc:sldMkLst>
          <pc:docMk/>
          <pc:sldMk cId="1032788778" sldId="696"/>
        </pc:sldMkLst>
      </pc:sldChg>
      <pc:sldChg chg="modSp mod">
        <pc:chgData name="ibrahim hroub" userId="76c8abcbe8718a25" providerId="LiveId" clId="{57C4047C-637E-41A1-A0E7-9D13125AE9BB}" dt="2025-05-19T23:20:50.920" v="121" actId="20577"/>
        <pc:sldMkLst>
          <pc:docMk/>
          <pc:sldMk cId="3607556257" sldId="701"/>
        </pc:sldMkLst>
      </pc:sldChg>
      <pc:sldChg chg="modSp mod">
        <pc:chgData name="ibrahim hroub" userId="76c8abcbe8718a25" providerId="LiveId" clId="{57C4047C-637E-41A1-A0E7-9D13125AE9BB}" dt="2025-05-19T23:32:30.836" v="182"/>
        <pc:sldMkLst>
          <pc:docMk/>
          <pc:sldMk cId="671898642" sldId="703"/>
        </pc:sldMkLst>
      </pc:sldChg>
      <pc:sldChg chg="modSp mod">
        <pc:chgData name="ibrahim hroub" userId="76c8abcbe8718a25" providerId="LiveId" clId="{57C4047C-637E-41A1-A0E7-9D13125AE9BB}" dt="2025-05-19T23:34:57.990" v="189" actId="20577"/>
        <pc:sldMkLst>
          <pc:docMk/>
          <pc:sldMk cId="1125220544" sldId="705"/>
        </pc:sldMkLst>
      </pc:sldChg>
      <pc:sldChg chg="modSp mod">
        <pc:chgData name="ibrahim hroub" userId="76c8abcbe8718a25" providerId="LiveId" clId="{57C4047C-637E-41A1-A0E7-9D13125AE9BB}" dt="2025-05-19T23:35:56.177" v="212" actId="20577"/>
        <pc:sldMkLst>
          <pc:docMk/>
          <pc:sldMk cId="2180611506" sldId="707"/>
        </pc:sldMkLst>
      </pc:sldChg>
      <pc:sldChg chg="del">
        <pc:chgData name="ibrahim hroub" userId="76c8abcbe8718a25" providerId="LiveId" clId="{57C4047C-637E-41A1-A0E7-9D13125AE9BB}" dt="2025-05-19T23:36:23.477" v="213" actId="2696"/>
        <pc:sldMkLst>
          <pc:docMk/>
          <pc:sldMk cId="7072022" sldId="708"/>
        </pc:sldMkLst>
      </pc:sldChg>
      <pc:sldChg chg="modSp mod">
        <pc:chgData name="ibrahim hroub" userId="76c8abcbe8718a25" providerId="LiveId" clId="{57C4047C-637E-41A1-A0E7-9D13125AE9BB}" dt="2025-05-19T23:47:19.710" v="500" actId="20577"/>
        <pc:sldMkLst>
          <pc:docMk/>
          <pc:sldMk cId="1885825128" sldId="710"/>
        </pc:sldMkLst>
      </pc:sldChg>
      <pc:sldChg chg="modSp mod">
        <pc:chgData name="ibrahim hroub" userId="76c8abcbe8718a25" providerId="LiveId" clId="{57C4047C-637E-41A1-A0E7-9D13125AE9BB}" dt="2025-05-19T23:37:04.107" v="229" actId="20577"/>
        <pc:sldMkLst>
          <pc:docMk/>
          <pc:sldMk cId="2967486306" sldId="713"/>
        </pc:sldMkLst>
      </pc:sldChg>
      <pc:sldChg chg="modSp mod">
        <pc:chgData name="ibrahim hroub" userId="76c8abcbe8718a25" providerId="LiveId" clId="{57C4047C-637E-41A1-A0E7-9D13125AE9BB}" dt="2025-05-19T23:51:10.216" v="536" actId="20577"/>
        <pc:sldMkLst>
          <pc:docMk/>
          <pc:sldMk cId="3878309630" sldId="715"/>
        </pc:sldMkLst>
      </pc:sldChg>
      <pc:sldChg chg="modSp mod">
        <pc:chgData name="ibrahim hroub" userId="76c8abcbe8718a25" providerId="LiveId" clId="{57C4047C-637E-41A1-A0E7-9D13125AE9BB}" dt="2025-05-19T23:53:39.090" v="563" actId="20577"/>
        <pc:sldMkLst>
          <pc:docMk/>
          <pc:sldMk cId="2588690307" sldId="716"/>
        </pc:sldMkLst>
      </pc:sldChg>
      <pc:sldChg chg="modSp mod">
        <pc:chgData name="ibrahim hroub" userId="76c8abcbe8718a25" providerId="LiveId" clId="{57C4047C-637E-41A1-A0E7-9D13125AE9BB}" dt="2025-05-19T23:27:08.765" v="156" actId="20577"/>
        <pc:sldMkLst>
          <pc:docMk/>
          <pc:sldMk cId="2766891927" sldId="718"/>
        </pc:sldMkLst>
      </pc:sldChg>
      <pc:sldChg chg="addSp modSp mod">
        <pc:chgData name="ibrahim hroub" userId="76c8abcbe8718a25" providerId="LiveId" clId="{57C4047C-637E-41A1-A0E7-9D13125AE9BB}" dt="2025-05-19T23:31:37.691" v="181" actId="255"/>
        <pc:sldMkLst>
          <pc:docMk/>
          <pc:sldMk cId="3262922068" sldId="719"/>
        </pc:sldMkLst>
      </pc:sldChg>
      <pc:sldChg chg="modSp mod">
        <pc:chgData name="ibrahim hroub" userId="76c8abcbe8718a25" providerId="LiveId" clId="{57C4047C-637E-41A1-A0E7-9D13125AE9BB}" dt="2025-05-19T23:19:19.871" v="32" actId="20577"/>
        <pc:sldMkLst>
          <pc:docMk/>
          <pc:sldMk cId="1269580954" sldId="720"/>
        </pc:sldMkLst>
      </pc:sldChg>
      <pc:sldChg chg="modSp add mod">
        <pc:chgData name="ibrahim hroub" userId="76c8abcbe8718a25" providerId="LiveId" clId="{57C4047C-637E-41A1-A0E7-9D13125AE9BB}" dt="2025-05-19T23:50:23.030" v="529" actId="20577"/>
        <pc:sldMkLst>
          <pc:docMk/>
          <pc:sldMk cId="1317284656" sldId="721"/>
        </pc:sldMkLst>
      </pc:sldChg>
      <pc:sldChg chg="modSp add mod">
        <pc:chgData name="ibrahim hroub" userId="76c8abcbe8718a25" providerId="LiveId" clId="{57C4047C-637E-41A1-A0E7-9D13125AE9BB}" dt="2025-05-19T23:55:19.803" v="589" actId="20577"/>
        <pc:sldMkLst>
          <pc:docMk/>
          <pc:sldMk cId="4073065856" sldId="722"/>
        </pc:sldMkLst>
      </pc:sldChg>
    </pc:docChg>
  </pc:docChgLst>
  <pc:docChgLst>
    <pc:chgData name="ibrahim hroub" userId="76c8abcbe8718a25" providerId="LiveId" clId="{1D267241-DDAC-4F16-9F29-504D3D32CC14}"/>
    <pc:docChg chg="undo custSel modSld">
      <pc:chgData name="ibrahim hroub" userId="76c8abcbe8718a25" providerId="LiveId" clId="{1D267241-DDAC-4F16-9F29-504D3D32CC14}" dt="2025-05-20T23:26:49.408" v="66" actId="20577"/>
      <pc:docMkLst>
        <pc:docMk/>
      </pc:docMkLst>
      <pc:sldChg chg="modSp mod">
        <pc:chgData name="ibrahim hroub" userId="76c8abcbe8718a25" providerId="LiveId" clId="{1D267241-DDAC-4F16-9F29-504D3D32CC14}" dt="2025-05-20T23:24:34.568" v="57" actId="20577"/>
        <pc:sldMkLst>
          <pc:docMk/>
          <pc:sldMk cId="671898642" sldId="703"/>
        </pc:sldMkLst>
      </pc:sldChg>
      <pc:sldChg chg="modSp mod">
        <pc:chgData name="ibrahim hroub" userId="76c8abcbe8718a25" providerId="LiveId" clId="{1D267241-DDAC-4F16-9F29-504D3D32CC14}" dt="2025-05-20T23:25:43.071" v="60" actId="20577"/>
        <pc:sldMkLst>
          <pc:docMk/>
          <pc:sldMk cId="2180611506" sldId="707"/>
        </pc:sldMkLst>
      </pc:sldChg>
      <pc:sldChg chg="modSp mod">
        <pc:chgData name="ibrahim hroub" userId="76c8abcbe8718a25" providerId="LiveId" clId="{1D267241-DDAC-4F16-9F29-504D3D32CC14}" dt="2025-05-20T23:26:09.658" v="62" actId="20577"/>
        <pc:sldMkLst>
          <pc:docMk/>
          <pc:sldMk cId="2967486306" sldId="713"/>
        </pc:sldMkLst>
      </pc:sldChg>
      <pc:sldChg chg="modSp mod">
        <pc:chgData name="ibrahim hroub" userId="76c8abcbe8718a25" providerId="LiveId" clId="{1D267241-DDAC-4F16-9F29-504D3D32CC14}" dt="2025-05-20T23:22:41.879" v="38" actId="20577"/>
        <pc:sldMkLst>
          <pc:docMk/>
          <pc:sldMk cId="2766891927" sldId="718"/>
        </pc:sldMkLst>
      </pc:sldChg>
      <pc:sldChg chg="modSp mod">
        <pc:chgData name="ibrahim hroub" userId="76c8abcbe8718a25" providerId="LiveId" clId="{1D267241-DDAC-4F16-9F29-504D3D32CC14}" dt="2025-05-20T23:26:49.408" v="66" actId="20577"/>
        <pc:sldMkLst>
          <pc:docMk/>
          <pc:sldMk cId="1317284656" sldId="721"/>
        </pc:sldMkLst>
      </pc:sldChg>
    </pc:docChg>
  </pc:docChgLst>
  <pc:docChgLst>
    <pc:chgData name="ibrahim hroub" userId="76c8abcbe8718a25" providerId="LiveId" clId="{073A46E2-96B8-4BB7-B477-56ADE046AD60}"/>
    <pc:docChg chg="undo custSel addSld delSld modSld modSection">
      <pc:chgData name="ibrahim hroub" userId="76c8abcbe8718a25" providerId="LiveId" clId="{073A46E2-96B8-4BB7-B477-56ADE046AD60}" dt="2025-05-28T15:14:23.503" v="1703" actId="20577"/>
      <pc:docMkLst>
        <pc:docMk/>
      </pc:docMkLst>
      <pc:sldChg chg="modSp mod">
        <pc:chgData name="ibrahim hroub" userId="76c8abcbe8718a25" providerId="LiveId" clId="{073A46E2-96B8-4BB7-B477-56ADE046AD60}" dt="2025-05-28T14:38:00.426" v="979" actId="1076"/>
        <pc:sldMkLst>
          <pc:docMk/>
          <pc:sldMk cId="880337905" sldId="686"/>
        </pc:sldMkLst>
      </pc:sldChg>
      <pc:sldChg chg="modSp mod">
        <pc:chgData name="ibrahim hroub" userId="76c8abcbe8718a25" providerId="LiveId" clId="{073A46E2-96B8-4BB7-B477-56ADE046AD60}" dt="2025-05-28T14:38:09.592" v="982" actId="1076"/>
        <pc:sldMkLst>
          <pc:docMk/>
          <pc:sldMk cId="610573622" sldId="687"/>
        </pc:sldMkLst>
      </pc:sldChg>
      <pc:sldChg chg="del">
        <pc:chgData name="ibrahim hroub" userId="76c8abcbe8718a25" providerId="LiveId" clId="{073A46E2-96B8-4BB7-B477-56ADE046AD60}" dt="2025-05-28T15:01:00.561" v="1533" actId="47"/>
        <pc:sldMkLst>
          <pc:docMk/>
          <pc:sldMk cId="1202101143" sldId="688"/>
        </pc:sldMkLst>
      </pc:sldChg>
      <pc:sldChg chg="modSp mod">
        <pc:chgData name="ibrahim hroub" userId="76c8abcbe8718a25" providerId="LiveId" clId="{073A46E2-96B8-4BB7-B477-56ADE046AD60}" dt="2025-05-28T15:10:05.686" v="1681" actId="14826"/>
        <pc:sldMkLst>
          <pc:docMk/>
          <pc:sldMk cId="3607556257" sldId="701"/>
        </pc:sldMkLst>
      </pc:sldChg>
      <pc:sldChg chg="modSp mod">
        <pc:chgData name="ibrahim hroub" userId="76c8abcbe8718a25" providerId="LiveId" clId="{073A46E2-96B8-4BB7-B477-56ADE046AD60}" dt="2025-05-28T15:10:48.279" v="1685" actId="14826"/>
        <pc:sldMkLst>
          <pc:docMk/>
          <pc:sldMk cId="3144636572" sldId="702"/>
        </pc:sldMkLst>
      </pc:sldChg>
      <pc:sldChg chg="modSp mod">
        <pc:chgData name="ibrahim hroub" userId="76c8abcbe8718a25" providerId="LiveId" clId="{073A46E2-96B8-4BB7-B477-56ADE046AD60}" dt="2025-05-28T14:06:57.591" v="454" actId="113"/>
        <pc:sldMkLst>
          <pc:docMk/>
          <pc:sldMk cId="671898642" sldId="703"/>
        </pc:sldMkLst>
      </pc:sldChg>
      <pc:sldChg chg="modSp mod">
        <pc:chgData name="ibrahim hroub" userId="76c8abcbe8718a25" providerId="LiveId" clId="{073A46E2-96B8-4BB7-B477-56ADE046AD60}" dt="2025-05-28T15:12:14.325" v="1693" actId="14826"/>
        <pc:sldMkLst>
          <pc:docMk/>
          <pc:sldMk cId="2187216606" sldId="704"/>
        </pc:sldMkLst>
      </pc:sldChg>
      <pc:sldChg chg="modSp mod">
        <pc:chgData name="ibrahim hroub" userId="76c8abcbe8718a25" providerId="LiveId" clId="{073A46E2-96B8-4BB7-B477-56ADE046AD60}" dt="2025-05-28T15:12:30.692" v="1694" actId="14826"/>
        <pc:sldMkLst>
          <pc:docMk/>
          <pc:sldMk cId="3676123602" sldId="706"/>
        </pc:sldMkLst>
      </pc:sldChg>
      <pc:sldChg chg="modSp mod">
        <pc:chgData name="ibrahim hroub" userId="76c8abcbe8718a25" providerId="LiveId" clId="{073A46E2-96B8-4BB7-B477-56ADE046AD60}" dt="2025-05-28T14:30:01.506" v="759" actId="20577"/>
        <pc:sldMkLst>
          <pc:docMk/>
          <pc:sldMk cId="2180611506" sldId="707"/>
        </pc:sldMkLst>
      </pc:sldChg>
      <pc:sldChg chg="modSp mod">
        <pc:chgData name="ibrahim hroub" userId="76c8abcbe8718a25" providerId="LiveId" clId="{073A46E2-96B8-4BB7-B477-56ADE046AD60}" dt="2025-05-28T15:13:50.964" v="1697" actId="14826"/>
        <pc:sldMkLst>
          <pc:docMk/>
          <pc:sldMk cId="366582170" sldId="711"/>
        </pc:sldMkLst>
      </pc:sldChg>
      <pc:sldChg chg="modSp del mod">
        <pc:chgData name="ibrahim hroub" userId="76c8abcbe8718a25" providerId="LiveId" clId="{073A46E2-96B8-4BB7-B477-56ADE046AD60}" dt="2025-05-28T14:27:09.866" v="692" actId="47"/>
        <pc:sldMkLst>
          <pc:docMk/>
          <pc:sldMk cId="2967486306" sldId="713"/>
        </pc:sldMkLst>
      </pc:sldChg>
      <pc:sldChg chg="modSp mod">
        <pc:chgData name="ibrahim hroub" userId="76c8abcbe8718a25" providerId="LiveId" clId="{073A46E2-96B8-4BB7-B477-56ADE046AD60}" dt="2025-05-28T15:10:23.860" v="1683" actId="1076"/>
        <pc:sldMkLst>
          <pc:docMk/>
          <pc:sldMk cId="178429072" sldId="717"/>
        </pc:sldMkLst>
      </pc:sldChg>
      <pc:sldChg chg="modSp mod">
        <pc:chgData name="ibrahim hroub" userId="76c8abcbe8718a25" providerId="LiveId" clId="{073A46E2-96B8-4BB7-B477-56ADE046AD60}" dt="2025-05-28T13:56:49.781" v="256" actId="20577"/>
        <pc:sldMkLst>
          <pc:docMk/>
          <pc:sldMk cId="2766891927" sldId="718"/>
        </pc:sldMkLst>
      </pc:sldChg>
      <pc:sldChg chg="delSp modSp mod delAnim">
        <pc:chgData name="ibrahim hroub" userId="76c8abcbe8718a25" providerId="LiveId" clId="{073A46E2-96B8-4BB7-B477-56ADE046AD60}" dt="2025-05-28T15:09:55.033" v="1680" actId="14826"/>
        <pc:sldMkLst>
          <pc:docMk/>
          <pc:sldMk cId="1269580954" sldId="720"/>
        </pc:sldMkLst>
      </pc:sldChg>
      <pc:sldChg chg="modSp mod">
        <pc:chgData name="ibrahim hroub" userId="76c8abcbe8718a25" providerId="LiveId" clId="{073A46E2-96B8-4BB7-B477-56ADE046AD60}" dt="2025-05-28T14:03:24.077" v="393"/>
        <pc:sldMkLst>
          <pc:docMk/>
          <pc:sldMk cId="1467401607" sldId="723"/>
        </pc:sldMkLst>
      </pc:sldChg>
      <pc:sldChg chg="del">
        <pc:chgData name="ibrahim hroub" userId="76c8abcbe8718a25" providerId="LiveId" clId="{073A46E2-96B8-4BB7-B477-56ADE046AD60}" dt="2025-05-28T14:32:51.252" v="902" actId="47"/>
        <pc:sldMkLst>
          <pc:docMk/>
          <pc:sldMk cId="1654911106" sldId="724"/>
        </pc:sldMkLst>
      </pc:sldChg>
      <pc:sldChg chg="modSp mod">
        <pc:chgData name="ibrahim hroub" userId="76c8abcbe8718a25" providerId="LiveId" clId="{073A46E2-96B8-4BB7-B477-56ADE046AD60}" dt="2025-05-28T15:10:41.177" v="1684" actId="14826"/>
        <pc:sldMkLst>
          <pc:docMk/>
          <pc:sldMk cId="4225978577" sldId="725"/>
        </pc:sldMkLst>
      </pc:sldChg>
      <pc:sldChg chg="modSp mod">
        <pc:chgData name="ibrahim hroub" userId="76c8abcbe8718a25" providerId="LiveId" clId="{073A46E2-96B8-4BB7-B477-56ADE046AD60}" dt="2025-05-28T14:56:26.446" v="1312" actId="20577"/>
        <pc:sldMkLst>
          <pc:docMk/>
          <pc:sldMk cId="2565758463" sldId="726"/>
        </pc:sldMkLst>
      </pc:sldChg>
      <pc:sldChg chg="modSp mod">
        <pc:chgData name="ibrahim hroub" userId="76c8abcbe8718a25" providerId="LiveId" clId="{073A46E2-96B8-4BB7-B477-56ADE046AD60}" dt="2025-05-28T15:14:23.503" v="1703" actId="20577"/>
        <pc:sldMkLst>
          <pc:docMk/>
          <pc:sldMk cId="1122803293" sldId="727"/>
        </pc:sldMkLst>
      </pc:sldChg>
      <pc:sldChg chg="del">
        <pc:chgData name="ibrahim hroub" userId="76c8abcbe8718a25" providerId="LiveId" clId="{073A46E2-96B8-4BB7-B477-56ADE046AD60}" dt="2025-05-28T15:02:17.036" v="1584" actId="47"/>
        <pc:sldMkLst>
          <pc:docMk/>
          <pc:sldMk cId="1553126120" sldId="728"/>
        </pc:sldMkLst>
      </pc:sldChg>
      <pc:sldChg chg="del">
        <pc:chgData name="ibrahim hroub" userId="76c8abcbe8718a25" providerId="LiveId" clId="{073A46E2-96B8-4BB7-B477-56ADE046AD60}" dt="2025-05-28T15:01:05.464" v="1536" actId="47"/>
        <pc:sldMkLst>
          <pc:docMk/>
          <pc:sldMk cId="1628622733" sldId="729"/>
        </pc:sldMkLst>
      </pc:sldChg>
      <pc:sldChg chg="del">
        <pc:chgData name="ibrahim hroub" userId="76c8abcbe8718a25" providerId="LiveId" clId="{073A46E2-96B8-4BB7-B477-56ADE046AD60}" dt="2025-05-28T15:01:02.631" v="1535" actId="47"/>
        <pc:sldMkLst>
          <pc:docMk/>
          <pc:sldMk cId="3109289805" sldId="730"/>
        </pc:sldMkLst>
      </pc:sldChg>
      <pc:sldChg chg="del">
        <pc:chgData name="ibrahim hroub" userId="76c8abcbe8718a25" providerId="LiveId" clId="{073A46E2-96B8-4BB7-B477-56ADE046AD60}" dt="2025-05-28T15:01:01.832" v="1534" actId="47"/>
        <pc:sldMkLst>
          <pc:docMk/>
          <pc:sldMk cId="1781832544" sldId="731"/>
        </pc:sldMkLst>
      </pc:sldChg>
      <pc:sldChg chg="del">
        <pc:chgData name="ibrahim hroub" userId="76c8abcbe8718a25" providerId="LiveId" clId="{073A46E2-96B8-4BB7-B477-56ADE046AD60}" dt="2025-05-28T15:00:59.790" v="1532" actId="47"/>
        <pc:sldMkLst>
          <pc:docMk/>
          <pc:sldMk cId="941690051" sldId="732"/>
        </pc:sldMkLst>
      </pc:sldChg>
      <pc:sldChg chg="del">
        <pc:chgData name="ibrahim hroub" userId="76c8abcbe8718a25" providerId="LiveId" clId="{073A46E2-96B8-4BB7-B477-56ADE046AD60}" dt="2025-05-28T15:00:59.051" v="1531" actId="47"/>
        <pc:sldMkLst>
          <pc:docMk/>
          <pc:sldMk cId="2526805095" sldId="733"/>
        </pc:sldMkLst>
      </pc:sldChg>
      <pc:sldChg chg="del">
        <pc:chgData name="ibrahim hroub" userId="76c8abcbe8718a25" providerId="LiveId" clId="{073A46E2-96B8-4BB7-B477-56ADE046AD60}" dt="2025-05-28T15:00:58.265" v="1530" actId="47"/>
        <pc:sldMkLst>
          <pc:docMk/>
          <pc:sldMk cId="222804162" sldId="734"/>
        </pc:sldMkLst>
      </pc:sldChg>
      <pc:sldChg chg="del">
        <pc:chgData name="ibrahim hroub" userId="76c8abcbe8718a25" providerId="LiveId" clId="{073A46E2-96B8-4BB7-B477-56ADE046AD60}" dt="2025-05-28T15:00:57.242" v="1529" actId="47"/>
        <pc:sldMkLst>
          <pc:docMk/>
          <pc:sldMk cId="557973302" sldId="735"/>
        </pc:sldMkLst>
      </pc:sldChg>
      <pc:sldChg chg="modSp mod">
        <pc:chgData name="ibrahim hroub" userId="76c8abcbe8718a25" providerId="LiveId" clId="{073A46E2-96B8-4BB7-B477-56ADE046AD60}" dt="2025-05-28T15:14:00.099" v="1698" actId="14826"/>
        <pc:sldMkLst>
          <pc:docMk/>
          <pc:sldMk cId="2262300582" sldId="737"/>
        </pc:sldMkLst>
      </pc:sldChg>
      <pc:sldChg chg="del">
        <pc:chgData name="ibrahim hroub" userId="76c8abcbe8718a25" providerId="LiveId" clId="{073A46E2-96B8-4BB7-B477-56ADE046AD60}" dt="2025-05-28T15:02:34.554" v="1593" actId="47"/>
        <pc:sldMkLst>
          <pc:docMk/>
          <pc:sldMk cId="1558523875" sldId="738"/>
        </pc:sldMkLst>
      </pc:sldChg>
      <pc:sldChg chg="del">
        <pc:chgData name="ibrahim hroub" userId="76c8abcbe8718a25" providerId="LiveId" clId="{073A46E2-96B8-4BB7-B477-56ADE046AD60}" dt="2025-05-28T15:02:29.874" v="1591" actId="47"/>
        <pc:sldMkLst>
          <pc:docMk/>
          <pc:sldMk cId="750189172" sldId="739"/>
        </pc:sldMkLst>
      </pc:sldChg>
      <pc:sldChg chg="del">
        <pc:chgData name="ibrahim hroub" userId="76c8abcbe8718a25" providerId="LiveId" clId="{073A46E2-96B8-4BB7-B477-56ADE046AD60}" dt="2025-05-28T15:02:26.491" v="1589" actId="47"/>
        <pc:sldMkLst>
          <pc:docMk/>
          <pc:sldMk cId="711904004" sldId="740"/>
        </pc:sldMkLst>
      </pc:sldChg>
      <pc:sldChg chg="del">
        <pc:chgData name="ibrahim hroub" userId="76c8abcbe8718a25" providerId="LiveId" clId="{073A46E2-96B8-4BB7-B477-56ADE046AD60}" dt="2025-05-28T15:02:23.108" v="1588" actId="47"/>
        <pc:sldMkLst>
          <pc:docMk/>
          <pc:sldMk cId="2794034274" sldId="741"/>
        </pc:sldMkLst>
      </pc:sldChg>
      <pc:sldChg chg="del">
        <pc:chgData name="ibrahim hroub" userId="76c8abcbe8718a25" providerId="LiveId" clId="{073A46E2-96B8-4BB7-B477-56ADE046AD60}" dt="2025-05-28T15:02:28.820" v="1590" actId="47"/>
        <pc:sldMkLst>
          <pc:docMk/>
          <pc:sldMk cId="2819454441" sldId="742"/>
        </pc:sldMkLst>
      </pc:sldChg>
      <pc:sldChg chg="del">
        <pc:chgData name="ibrahim hroub" userId="76c8abcbe8718a25" providerId="LiveId" clId="{073A46E2-96B8-4BB7-B477-56ADE046AD60}" dt="2025-05-28T15:02:30.953" v="1592" actId="47"/>
        <pc:sldMkLst>
          <pc:docMk/>
          <pc:sldMk cId="3853111731" sldId="743"/>
        </pc:sldMkLst>
      </pc:sldChg>
      <pc:sldChg chg="del">
        <pc:chgData name="ibrahim hroub" userId="76c8abcbe8718a25" providerId="LiveId" clId="{073A46E2-96B8-4BB7-B477-56ADE046AD60}" dt="2025-05-28T15:02:21.133" v="1587" actId="47"/>
        <pc:sldMkLst>
          <pc:docMk/>
          <pc:sldMk cId="3803662446" sldId="745"/>
        </pc:sldMkLst>
      </pc:sldChg>
      <pc:sldChg chg="del">
        <pc:chgData name="ibrahim hroub" userId="76c8abcbe8718a25" providerId="LiveId" clId="{073A46E2-96B8-4BB7-B477-56ADE046AD60}" dt="2025-05-28T15:02:19.666" v="1586" actId="47"/>
        <pc:sldMkLst>
          <pc:docMk/>
          <pc:sldMk cId="1033283915" sldId="746"/>
        </pc:sldMkLst>
      </pc:sldChg>
      <pc:sldChg chg="del">
        <pc:chgData name="ibrahim hroub" userId="76c8abcbe8718a25" providerId="LiveId" clId="{073A46E2-96B8-4BB7-B477-56ADE046AD60}" dt="2025-05-28T15:02:18.570" v="1585" actId="47"/>
        <pc:sldMkLst>
          <pc:docMk/>
          <pc:sldMk cId="2123679183" sldId="747"/>
        </pc:sldMkLst>
      </pc:sldChg>
      <pc:sldChg chg="modSp mod">
        <pc:chgData name="ibrahim hroub" userId="76c8abcbe8718a25" providerId="LiveId" clId="{073A46E2-96B8-4BB7-B477-56ADE046AD60}" dt="2025-05-28T14:11:32.100" v="496" actId="20577"/>
        <pc:sldMkLst>
          <pc:docMk/>
          <pc:sldMk cId="1975236782" sldId="748"/>
        </pc:sldMkLst>
      </pc:sldChg>
      <pc:sldChg chg="modSp mod">
        <pc:chgData name="ibrahim hroub" userId="76c8abcbe8718a25" providerId="LiveId" clId="{073A46E2-96B8-4BB7-B477-56ADE046AD60}" dt="2025-05-28T15:11:10.440" v="1687" actId="14826"/>
        <pc:sldMkLst>
          <pc:docMk/>
          <pc:sldMk cId="3124238620" sldId="749"/>
        </pc:sldMkLst>
      </pc:sldChg>
      <pc:sldChg chg="addSp delSp modSp mod">
        <pc:chgData name="ibrahim hroub" userId="76c8abcbe8718a25" providerId="LiveId" clId="{073A46E2-96B8-4BB7-B477-56ADE046AD60}" dt="2025-05-28T14:17:13.866" v="570" actId="1076"/>
        <pc:sldMkLst>
          <pc:docMk/>
          <pc:sldMk cId="1730285599" sldId="750"/>
        </pc:sldMkLst>
      </pc:sldChg>
      <pc:sldChg chg="modSp mod">
        <pc:chgData name="ibrahim hroub" userId="76c8abcbe8718a25" providerId="LiveId" clId="{073A46E2-96B8-4BB7-B477-56ADE046AD60}" dt="2025-05-28T15:11:39.687" v="1689" actId="14826"/>
        <pc:sldMkLst>
          <pc:docMk/>
          <pc:sldMk cId="3436156677" sldId="751"/>
        </pc:sldMkLst>
      </pc:sldChg>
      <pc:sldChg chg="del">
        <pc:chgData name="ibrahim hroub" userId="76c8abcbe8718a25" providerId="LiveId" clId="{073A46E2-96B8-4BB7-B477-56ADE046AD60}" dt="2025-05-28T14:26:00.630" v="687" actId="47"/>
        <pc:sldMkLst>
          <pc:docMk/>
          <pc:sldMk cId="1001329188" sldId="752"/>
        </pc:sldMkLst>
      </pc:sldChg>
      <pc:sldChg chg="modSp add mod">
        <pc:chgData name="ibrahim hroub" userId="76c8abcbe8718a25" providerId="LiveId" clId="{073A46E2-96B8-4BB7-B477-56ADE046AD60}" dt="2025-05-28T14:02:19.838" v="392" actId="20577"/>
        <pc:sldMkLst>
          <pc:docMk/>
          <pc:sldMk cId="541188076" sldId="753"/>
        </pc:sldMkLst>
      </pc:sldChg>
      <pc:sldChg chg="modSp add mod">
        <pc:chgData name="ibrahim hroub" userId="76c8abcbe8718a25" providerId="LiveId" clId="{073A46E2-96B8-4BB7-B477-56ADE046AD60}" dt="2025-05-28T14:07:34.322" v="462" actId="20577"/>
        <pc:sldMkLst>
          <pc:docMk/>
          <pc:sldMk cId="858612574" sldId="754"/>
        </pc:sldMkLst>
      </pc:sldChg>
      <pc:sldChg chg="modSp add mod">
        <pc:chgData name="ibrahim hroub" userId="76c8abcbe8718a25" providerId="LiveId" clId="{073A46E2-96B8-4BB7-B477-56ADE046AD60}" dt="2025-05-28T14:09:02.751" v="483" actId="20577"/>
        <pc:sldMkLst>
          <pc:docMk/>
          <pc:sldMk cId="2635108902" sldId="755"/>
        </pc:sldMkLst>
      </pc:sldChg>
      <pc:sldChg chg="modSp add mod">
        <pc:chgData name="ibrahim hroub" userId="76c8abcbe8718a25" providerId="LiveId" clId="{073A46E2-96B8-4BB7-B477-56ADE046AD60}" dt="2025-05-28T15:11:02.742" v="1686" actId="14826"/>
        <pc:sldMkLst>
          <pc:docMk/>
          <pc:sldMk cId="2182877737" sldId="756"/>
        </pc:sldMkLst>
      </pc:sldChg>
      <pc:sldChg chg="modSp add mod">
        <pc:chgData name="ibrahim hroub" userId="76c8abcbe8718a25" providerId="LiveId" clId="{073A46E2-96B8-4BB7-B477-56ADE046AD60}" dt="2025-05-28T15:11:20.232" v="1688" actId="14826"/>
        <pc:sldMkLst>
          <pc:docMk/>
          <pc:sldMk cId="2725911893" sldId="757"/>
        </pc:sldMkLst>
      </pc:sldChg>
      <pc:sldChg chg="add del">
        <pc:chgData name="ibrahim hroub" userId="76c8abcbe8718a25" providerId="LiveId" clId="{073A46E2-96B8-4BB7-B477-56ADE046AD60}" dt="2025-05-28T14:13:48.213" v="516" actId="47"/>
        <pc:sldMkLst>
          <pc:docMk/>
          <pc:sldMk cId="3993100695" sldId="757"/>
        </pc:sldMkLst>
      </pc:sldChg>
      <pc:sldChg chg="modSp add mod">
        <pc:chgData name="ibrahim hroub" userId="76c8abcbe8718a25" providerId="LiveId" clId="{073A46E2-96B8-4BB7-B477-56ADE046AD60}" dt="2025-05-28T14:18:46.094" v="586" actId="113"/>
        <pc:sldMkLst>
          <pc:docMk/>
          <pc:sldMk cId="3831473901" sldId="758"/>
        </pc:sldMkLst>
      </pc:sldChg>
      <pc:sldChg chg="modSp add mod">
        <pc:chgData name="ibrahim hroub" userId="76c8abcbe8718a25" providerId="LiveId" clId="{073A46E2-96B8-4BB7-B477-56ADE046AD60}" dt="2025-05-28T14:20:07.772" v="595"/>
        <pc:sldMkLst>
          <pc:docMk/>
          <pc:sldMk cId="584450649" sldId="759"/>
        </pc:sldMkLst>
      </pc:sldChg>
      <pc:sldChg chg="modSp add mod">
        <pc:chgData name="ibrahim hroub" userId="76c8abcbe8718a25" providerId="LiveId" clId="{073A46E2-96B8-4BB7-B477-56ADE046AD60}" dt="2025-05-28T15:11:46.954" v="1690" actId="14826"/>
        <pc:sldMkLst>
          <pc:docMk/>
          <pc:sldMk cId="1324153855" sldId="760"/>
        </pc:sldMkLst>
      </pc:sldChg>
      <pc:sldChg chg="modSp add mod">
        <pc:chgData name="ibrahim hroub" userId="76c8abcbe8718a25" providerId="LiveId" clId="{073A46E2-96B8-4BB7-B477-56ADE046AD60}" dt="2025-05-28T15:11:51.919" v="1691" actId="14826"/>
        <pc:sldMkLst>
          <pc:docMk/>
          <pc:sldMk cId="3484442973" sldId="761"/>
        </pc:sldMkLst>
      </pc:sldChg>
      <pc:sldChg chg="modSp add mod">
        <pc:chgData name="ibrahim hroub" userId="76c8abcbe8718a25" providerId="LiveId" clId="{073A46E2-96B8-4BB7-B477-56ADE046AD60}" dt="2025-05-28T14:28:59.303" v="745" actId="20577"/>
        <pc:sldMkLst>
          <pc:docMk/>
          <pc:sldMk cId="1186211918" sldId="762"/>
        </pc:sldMkLst>
      </pc:sldChg>
      <pc:sldChg chg="modSp add mod">
        <pc:chgData name="ibrahim hroub" userId="76c8abcbe8718a25" providerId="LiveId" clId="{073A46E2-96B8-4BB7-B477-56ADE046AD60}" dt="2025-05-28T14:32:45.117" v="901" actId="20577"/>
        <pc:sldMkLst>
          <pc:docMk/>
          <pc:sldMk cId="1604645733" sldId="763"/>
        </pc:sldMkLst>
      </pc:sldChg>
      <pc:sldChg chg="modSp add mod">
        <pc:chgData name="ibrahim hroub" userId="76c8abcbe8718a25" providerId="LiveId" clId="{073A46E2-96B8-4BB7-B477-56ADE046AD60}" dt="2025-05-28T14:34:58.874" v="935" actId="113"/>
        <pc:sldMkLst>
          <pc:docMk/>
          <pc:sldMk cId="2436359344" sldId="764"/>
        </pc:sldMkLst>
      </pc:sldChg>
      <pc:sldChg chg="modSp add mod">
        <pc:chgData name="ibrahim hroub" userId="76c8abcbe8718a25" providerId="LiveId" clId="{073A46E2-96B8-4BB7-B477-56ADE046AD60}" dt="2025-05-28T14:35:57.359" v="948" actId="5793"/>
        <pc:sldMkLst>
          <pc:docMk/>
          <pc:sldMk cId="749981100" sldId="765"/>
        </pc:sldMkLst>
      </pc:sldChg>
      <pc:sldChg chg="modSp add mod">
        <pc:chgData name="ibrahim hroub" userId="76c8abcbe8718a25" providerId="LiveId" clId="{073A46E2-96B8-4BB7-B477-56ADE046AD60}" dt="2025-05-28T14:50:45.355" v="1090" actId="20577"/>
        <pc:sldMkLst>
          <pc:docMk/>
          <pc:sldMk cId="1064345376" sldId="766"/>
        </pc:sldMkLst>
      </pc:sldChg>
      <pc:sldChg chg="modSp add mod">
        <pc:chgData name="ibrahim hroub" userId="76c8abcbe8718a25" providerId="LiveId" clId="{073A46E2-96B8-4BB7-B477-56ADE046AD60}" dt="2025-05-28T15:13:03.427" v="1695" actId="14826"/>
        <pc:sldMkLst>
          <pc:docMk/>
          <pc:sldMk cId="3721076836" sldId="767"/>
        </pc:sldMkLst>
      </pc:sldChg>
      <pc:sldChg chg="modSp add mod">
        <pc:chgData name="ibrahim hroub" userId="76c8abcbe8718a25" providerId="LiveId" clId="{073A46E2-96B8-4BB7-B477-56ADE046AD60}" dt="2025-05-28T14:56:40.403" v="1315" actId="20577"/>
        <pc:sldMkLst>
          <pc:docMk/>
          <pc:sldMk cId="3774618489" sldId="768"/>
        </pc:sldMkLst>
      </pc:sldChg>
      <pc:sldChg chg="modSp add mod">
        <pc:chgData name="ibrahim hroub" userId="76c8abcbe8718a25" providerId="LiveId" clId="{073A46E2-96B8-4BB7-B477-56ADE046AD60}" dt="2025-05-28T15:13:17.752" v="1696" actId="14826"/>
        <pc:sldMkLst>
          <pc:docMk/>
          <pc:sldMk cId="3251760689" sldId="769"/>
        </pc:sldMkLst>
      </pc:sldChg>
      <pc:sldChg chg="modSp add mod">
        <pc:chgData name="ibrahim hroub" userId="76c8abcbe8718a25" providerId="LiveId" clId="{073A46E2-96B8-4BB7-B477-56ADE046AD60}" dt="2025-05-28T15:01:36.069" v="1580" actId="20577"/>
        <pc:sldMkLst>
          <pc:docMk/>
          <pc:sldMk cId="3707004445" sldId="770"/>
        </pc:sldMkLst>
      </pc:sldChg>
    </pc:docChg>
  </pc:docChgLst>
  <pc:docChgLst>
    <pc:chgData name="ibrahim hroub" userId="76c8abcbe8718a25" providerId="LiveId" clId="{810A6007-507A-44AF-B0B8-8FE9A97F113A}"/>
    <pc:docChg chg="undo redo custSel addSld delSld modSld sldOrd modSection modShowInfo">
      <pc:chgData name="ibrahim hroub" userId="76c8abcbe8718a25" providerId="LiveId" clId="{810A6007-507A-44AF-B0B8-8FE9A97F113A}" dt="2025-05-26T10:46:17.453" v="1362"/>
      <pc:docMkLst>
        <pc:docMk/>
      </pc:docMkLst>
      <pc:sldChg chg="modSp mod">
        <pc:chgData name="ibrahim hroub" userId="76c8abcbe8718a25" providerId="LiveId" clId="{810A6007-507A-44AF-B0B8-8FE9A97F113A}" dt="2025-05-23T22:44:57.417" v="1347" actId="14826"/>
        <pc:sldMkLst>
          <pc:docMk/>
          <pc:sldMk cId="880337905" sldId="686"/>
        </pc:sldMkLst>
      </pc:sldChg>
      <pc:sldChg chg="modSp mod">
        <pc:chgData name="ibrahim hroub" userId="76c8abcbe8718a25" providerId="LiveId" clId="{810A6007-507A-44AF-B0B8-8FE9A97F113A}" dt="2025-05-23T22:44:48.810" v="1346" actId="14826"/>
        <pc:sldMkLst>
          <pc:docMk/>
          <pc:sldMk cId="610573622" sldId="687"/>
        </pc:sldMkLst>
      </pc:sldChg>
      <pc:sldChg chg="delSp modSp mod">
        <pc:chgData name="ibrahim hroub" userId="76c8abcbe8718a25" providerId="LiveId" clId="{810A6007-507A-44AF-B0B8-8FE9A97F113A}" dt="2025-05-23T22:45:39.386" v="1353" actId="14826"/>
        <pc:sldMkLst>
          <pc:docMk/>
          <pc:sldMk cId="1202101143" sldId="688"/>
        </pc:sldMkLst>
      </pc:sldChg>
      <pc:sldChg chg="del">
        <pc:chgData name="ibrahim hroub" userId="76c8abcbe8718a25" providerId="LiveId" clId="{810A6007-507A-44AF-B0B8-8FE9A97F113A}" dt="2025-05-23T15:32:27.719" v="927" actId="47"/>
        <pc:sldMkLst>
          <pc:docMk/>
          <pc:sldMk cId="3519028853" sldId="689"/>
        </pc:sldMkLst>
      </pc:sldChg>
      <pc:sldChg chg="del">
        <pc:chgData name="ibrahim hroub" userId="76c8abcbe8718a25" providerId="LiveId" clId="{810A6007-507A-44AF-B0B8-8FE9A97F113A}" dt="2025-05-23T15:32:25.821" v="926" actId="47"/>
        <pc:sldMkLst>
          <pc:docMk/>
          <pc:sldMk cId="3853034001" sldId="690"/>
        </pc:sldMkLst>
      </pc:sldChg>
      <pc:sldChg chg="del">
        <pc:chgData name="ibrahim hroub" userId="76c8abcbe8718a25" providerId="LiveId" clId="{810A6007-507A-44AF-B0B8-8FE9A97F113A}" dt="2025-05-23T15:32:24.631" v="925" actId="47"/>
        <pc:sldMkLst>
          <pc:docMk/>
          <pc:sldMk cId="1560915084" sldId="691"/>
        </pc:sldMkLst>
      </pc:sldChg>
      <pc:sldChg chg="del">
        <pc:chgData name="ibrahim hroub" userId="76c8abcbe8718a25" providerId="LiveId" clId="{810A6007-507A-44AF-B0B8-8FE9A97F113A}" dt="2025-05-23T15:32:23.769" v="924" actId="47"/>
        <pc:sldMkLst>
          <pc:docMk/>
          <pc:sldMk cId="2047286803" sldId="692"/>
        </pc:sldMkLst>
      </pc:sldChg>
      <pc:sldChg chg="del">
        <pc:chgData name="ibrahim hroub" userId="76c8abcbe8718a25" providerId="LiveId" clId="{810A6007-507A-44AF-B0B8-8FE9A97F113A}" dt="2025-05-23T15:32:22.780" v="923" actId="47"/>
        <pc:sldMkLst>
          <pc:docMk/>
          <pc:sldMk cId="2153075936" sldId="693"/>
        </pc:sldMkLst>
      </pc:sldChg>
      <pc:sldChg chg="del">
        <pc:chgData name="ibrahim hroub" userId="76c8abcbe8718a25" providerId="LiveId" clId="{810A6007-507A-44AF-B0B8-8FE9A97F113A}" dt="2025-05-23T15:32:21.898" v="922" actId="47"/>
        <pc:sldMkLst>
          <pc:docMk/>
          <pc:sldMk cId="3867599478" sldId="694"/>
        </pc:sldMkLst>
      </pc:sldChg>
      <pc:sldChg chg="del">
        <pc:chgData name="ibrahim hroub" userId="76c8abcbe8718a25" providerId="LiveId" clId="{810A6007-507A-44AF-B0B8-8FE9A97F113A}" dt="2025-05-23T15:32:20.668" v="921" actId="47"/>
        <pc:sldMkLst>
          <pc:docMk/>
          <pc:sldMk cId="3650370442" sldId="695"/>
        </pc:sldMkLst>
      </pc:sldChg>
      <pc:sldChg chg="del">
        <pc:chgData name="ibrahim hroub" userId="76c8abcbe8718a25" providerId="LiveId" clId="{810A6007-507A-44AF-B0B8-8FE9A97F113A}" dt="2025-05-23T15:32:19.047" v="920" actId="47"/>
        <pc:sldMkLst>
          <pc:docMk/>
          <pc:sldMk cId="1032788778" sldId="696"/>
        </pc:sldMkLst>
      </pc:sldChg>
      <pc:sldChg chg="del">
        <pc:chgData name="ibrahim hroub" userId="76c8abcbe8718a25" providerId="LiveId" clId="{810A6007-507A-44AF-B0B8-8FE9A97F113A}" dt="2025-05-23T15:32:16.628" v="919" actId="47"/>
        <pc:sldMkLst>
          <pc:docMk/>
          <pc:sldMk cId="2678639125" sldId="697"/>
        </pc:sldMkLst>
      </pc:sldChg>
      <pc:sldChg chg="modSp mod">
        <pc:chgData name="ibrahim hroub" userId="76c8abcbe8718a25" providerId="LiveId" clId="{810A6007-507A-44AF-B0B8-8FE9A97F113A}" dt="2025-05-23T22:42:06.035" v="1330" actId="14826"/>
        <pc:sldMkLst>
          <pc:docMk/>
          <pc:sldMk cId="3607556257" sldId="701"/>
        </pc:sldMkLst>
      </pc:sldChg>
      <pc:sldChg chg="modSp mod">
        <pc:chgData name="ibrahim hroub" userId="76c8abcbe8718a25" providerId="LiveId" clId="{810A6007-507A-44AF-B0B8-8FE9A97F113A}" dt="2025-05-23T22:43:20.208" v="1336" actId="14826"/>
        <pc:sldMkLst>
          <pc:docMk/>
          <pc:sldMk cId="3144636572" sldId="702"/>
        </pc:sldMkLst>
      </pc:sldChg>
      <pc:sldChg chg="modSp mod">
        <pc:chgData name="ibrahim hroub" userId="76c8abcbe8718a25" providerId="LiveId" clId="{810A6007-507A-44AF-B0B8-8FE9A97F113A}" dt="2025-05-23T14:39:20.395" v="150" actId="20577"/>
        <pc:sldMkLst>
          <pc:docMk/>
          <pc:sldMk cId="671898642" sldId="703"/>
        </pc:sldMkLst>
      </pc:sldChg>
      <pc:sldChg chg="modSp mod">
        <pc:chgData name="ibrahim hroub" userId="76c8abcbe8718a25" providerId="LiveId" clId="{810A6007-507A-44AF-B0B8-8FE9A97F113A}" dt="2025-05-23T22:44:06.011" v="1341" actId="14826"/>
        <pc:sldMkLst>
          <pc:docMk/>
          <pc:sldMk cId="2187216606" sldId="704"/>
        </pc:sldMkLst>
      </pc:sldChg>
      <pc:sldChg chg="modSp add del mod">
        <pc:chgData name="ibrahim hroub" userId="76c8abcbe8718a25" providerId="LiveId" clId="{810A6007-507A-44AF-B0B8-8FE9A97F113A}" dt="2025-05-23T14:44:07.617" v="172" actId="47"/>
        <pc:sldMkLst>
          <pc:docMk/>
          <pc:sldMk cId="1125220544" sldId="705"/>
        </pc:sldMkLst>
      </pc:sldChg>
      <pc:sldChg chg="modSp mod">
        <pc:chgData name="ibrahim hroub" userId="76c8abcbe8718a25" providerId="LiveId" clId="{810A6007-507A-44AF-B0B8-8FE9A97F113A}" dt="2025-05-23T22:44:24.584" v="1343" actId="14826"/>
        <pc:sldMkLst>
          <pc:docMk/>
          <pc:sldMk cId="3676123602" sldId="706"/>
        </pc:sldMkLst>
      </pc:sldChg>
      <pc:sldChg chg="modSp mod">
        <pc:chgData name="ibrahim hroub" userId="76c8abcbe8718a25" providerId="LiveId" clId="{810A6007-507A-44AF-B0B8-8FE9A97F113A}" dt="2025-05-23T22:44:33.207" v="1344" actId="14826"/>
        <pc:sldMkLst>
          <pc:docMk/>
          <pc:sldMk cId="2180611506" sldId="707"/>
        </pc:sldMkLst>
      </pc:sldChg>
      <pc:sldChg chg="del">
        <pc:chgData name="ibrahim hroub" userId="76c8abcbe8718a25" providerId="LiveId" clId="{810A6007-507A-44AF-B0B8-8FE9A97F113A}" dt="2025-05-23T15:04:10.568" v="496" actId="47"/>
        <pc:sldMkLst>
          <pc:docMk/>
          <pc:sldMk cId="1885825128" sldId="710"/>
        </pc:sldMkLst>
      </pc:sldChg>
      <pc:sldChg chg="modSp mod">
        <pc:chgData name="ibrahim hroub" userId="76c8abcbe8718a25" providerId="LiveId" clId="{810A6007-507A-44AF-B0B8-8FE9A97F113A}" dt="2025-05-23T22:45:57.436" v="1355" actId="14826"/>
        <pc:sldMkLst>
          <pc:docMk/>
          <pc:sldMk cId="366582170" sldId="711"/>
        </pc:sldMkLst>
      </pc:sldChg>
      <pc:sldChg chg="addSp delSp modSp mod ord">
        <pc:chgData name="ibrahim hroub" userId="76c8abcbe8718a25" providerId="LiveId" clId="{810A6007-507A-44AF-B0B8-8FE9A97F113A}" dt="2025-05-23T14:44:11.691" v="173" actId="14100"/>
        <pc:sldMkLst>
          <pc:docMk/>
          <pc:sldMk cId="2967486306" sldId="713"/>
        </pc:sldMkLst>
      </pc:sldChg>
      <pc:sldChg chg="del">
        <pc:chgData name="ibrahim hroub" userId="76c8abcbe8718a25" providerId="LiveId" clId="{810A6007-507A-44AF-B0B8-8FE9A97F113A}" dt="2025-05-23T14:53:39.977" v="202" actId="47"/>
        <pc:sldMkLst>
          <pc:docMk/>
          <pc:sldMk cId="2337476932" sldId="714"/>
        </pc:sldMkLst>
      </pc:sldChg>
      <pc:sldChg chg="del">
        <pc:chgData name="ibrahim hroub" userId="76c8abcbe8718a25" providerId="LiveId" clId="{810A6007-507A-44AF-B0B8-8FE9A97F113A}" dt="2025-05-23T15:32:13.853" v="918" actId="47"/>
        <pc:sldMkLst>
          <pc:docMk/>
          <pc:sldMk cId="3878309630" sldId="715"/>
        </pc:sldMkLst>
      </pc:sldChg>
      <pc:sldChg chg="del">
        <pc:chgData name="ibrahim hroub" userId="76c8abcbe8718a25" providerId="LiveId" clId="{810A6007-507A-44AF-B0B8-8FE9A97F113A}" dt="2025-05-23T15:32:10.175" v="916" actId="47"/>
        <pc:sldMkLst>
          <pc:docMk/>
          <pc:sldMk cId="2588690307" sldId="716"/>
        </pc:sldMkLst>
      </pc:sldChg>
      <pc:sldChg chg="modSp mod">
        <pc:chgData name="ibrahim hroub" userId="76c8abcbe8718a25" providerId="LiveId" clId="{810A6007-507A-44AF-B0B8-8FE9A97F113A}" dt="2025-05-23T22:42:51.650" v="1334" actId="1076"/>
        <pc:sldMkLst>
          <pc:docMk/>
          <pc:sldMk cId="178429072" sldId="717"/>
        </pc:sldMkLst>
      </pc:sldChg>
      <pc:sldChg chg="addSp delSp modSp mod">
        <pc:chgData name="ibrahim hroub" userId="76c8abcbe8718a25" providerId="LiveId" clId="{810A6007-507A-44AF-B0B8-8FE9A97F113A}" dt="2025-05-23T14:31:49.521" v="41" actId="20577"/>
        <pc:sldMkLst>
          <pc:docMk/>
          <pc:sldMk cId="2766891927" sldId="718"/>
        </pc:sldMkLst>
      </pc:sldChg>
      <pc:sldChg chg="del">
        <pc:chgData name="ibrahim hroub" userId="76c8abcbe8718a25" providerId="LiveId" clId="{810A6007-507A-44AF-B0B8-8FE9A97F113A}" dt="2025-05-23T14:32:05.485" v="42" actId="47"/>
        <pc:sldMkLst>
          <pc:docMk/>
          <pc:sldMk cId="3262922068" sldId="719"/>
        </pc:sldMkLst>
      </pc:sldChg>
      <pc:sldChg chg="addSp modSp modAnim">
        <pc:chgData name="ibrahim hroub" userId="76c8abcbe8718a25" providerId="LiveId" clId="{810A6007-507A-44AF-B0B8-8FE9A97F113A}" dt="2025-05-26T10:46:17.453" v="1362"/>
        <pc:sldMkLst>
          <pc:docMk/>
          <pc:sldMk cId="1269580954" sldId="720"/>
        </pc:sldMkLst>
      </pc:sldChg>
      <pc:sldChg chg="del">
        <pc:chgData name="ibrahim hroub" userId="76c8abcbe8718a25" providerId="LiveId" clId="{810A6007-507A-44AF-B0B8-8FE9A97F113A}" dt="2025-05-23T15:32:11.801" v="917" actId="47"/>
        <pc:sldMkLst>
          <pc:docMk/>
          <pc:sldMk cId="1317284656" sldId="721"/>
        </pc:sldMkLst>
      </pc:sldChg>
      <pc:sldChg chg="del">
        <pc:chgData name="ibrahim hroub" userId="76c8abcbe8718a25" providerId="LiveId" clId="{810A6007-507A-44AF-B0B8-8FE9A97F113A}" dt="2025-05-23T15:32:05.485" v="915" actId="47"/>
        <pc:sldMkLst>
          <pc:docMk/>
          <pc:sldMk cId="4073065856" sldId="722"/>
        </pc:sldMkLst>
      </pc:sldChg>
      <pc:sldChg chg="addSp modSp add mod">
        <pc:chgData name="ibrahim hroub" userId="76c8abcbe8718a25" providerId="LiveId" clId="{810A6007-507A-44AF-B0B8-8FE9A97F113A}" dt="2025-05-23T22:43:03.674" v="1335" actId="14826"/>
        <pc:sldMkLst>
          <pc:docMk/>
          <pc:sldMk cId="1467401607" sldId="723"/>
        </pc:sldMkLst>
      </pc:sldChg>
      <pc:sldChg chg="modSp add mod">
        <pc:chgData name="ibrahim hroub" userId="76c8abcbe8718a25" providerId="LiveId" clId="{810A6007-507A-44AF-B0B8-8FE9A97F113A}" dt="2025-05-23T22:44:39.274" v="1345" actId="14826"/>
        <pc:sldMkLst>
          <pc:docMk/>
          <pc:sldMk cId="1654911106" sldId="724"/>
        </pc:sldMkLst>
      </pc:sldChg>
      <pc:sldChg chg="modSp add mod">
        <pc:chgData name="ibrahim hroub" userId="76c8abcbe8718a25" providerId="LiveId" clId="{810A6007-507A-44AF-B0B8-8FE9A97F113A}" dt="2025-05-23T14:46:06.014" v="201" actId="20577"/>
        <pc:sldMkLst>
          <pc:docMk/>
          <pc:sldMk cId="4225978577" sldId="725"/>
        </pc:sldMkLst>
      </pc:sldChg>
      <pc:sldChg chg="modSp add mod">
        <pc:chgData name="ibrahim hroub" userId="76c8abcbe8718a25" providerId="LiveId" clId="{810A6007-507A-44AF-B0B8-8FE9A97F113A}" dt="2025-05-23T22:45:03.769" v="1348" actId="14826"/>
        <pc:sldMkLst>
          <pc:docMk/>
          <pc:sldMk cId="2565758463" sldId="726"/>
        </pc:sldMkLst>
      </pc:sldChg>
      <pc:sldChg chg="modSp add mod">
        <pc:chgData name="ibrahim hroub" userId="76c8abcbe8718a25" providerId="LiveId" clId="{810A6007-507A-44AF-B0B8-8FE9A97F113A}" dt="2025-05-23T22:45:11.934" v="1349" actId="14826"/>
        <pc:sldMkLst>
          <pc:docMk/>
          <pc:sldMk cId="1122803293" sldId="727"/>
        </pc:sldMkLst>
      </pc:sldChg>
      <pc:sldChg chg="addSp delSp modSp add mod">
        <pc:chgData name="ibrahim hroub" userId="76c8abcbe8718a25" providerId="LiveId" clId="{810A6007-507A-44AF-B0B8-8FE9A97F113A}" dt="2025-05-23T22:46:42.773" v="1360" actId="14826"/>
        <pc:sldMkLst>
          <pc:docMk/>
          <pc:sldMk cId="1553126120" sldId="728"/>
        </pc:sldMkLst>
      </pc:sldChg>
      <pc:sldChg chg="modSp add mod">
        <pc:chgData name="ibrahim hroub" userId="76c8abcbe8718a25" providerId="LiveId" clId="{810A6007-507A-44AF-B0B8-8FE9A97F113A}" dt="2025-05-23T22:45:19.114" v="1350" actId="14826"/>
        <pc:sldMkLst>
          <pc:docMk/>
          <pc:sldMk cId="1628622733" sldId="729"/>
        </pc:sldMkLst>
      </pc:sldChg>
      <pc:sldChg chg="modSp add mod">
        <pc:chgData name="ibrahim hroub" userId="76c8abcbe8718a25" providerId="LiveId" clId="{810A6007-507A-44AF-B0B8-8FE9A97F113A}" dt="2025-05-23T22:45:25.462" v="1351" actId="14826"/>
        <pc:sldMkLst>
          <pc:docMk/>
          <pc:sldMk cId="3109289805" sldId="730"/>
        </pc:sldMkLst>
      </pc:sldChg>
      <pc:sldChg chg="modSp add mod">
        <pc:chgData name="ibrahim hroub" userId="76c8abcbe8718a25" providerId="LiveId" clId="{810A6007-507A-44AF-B0B8-8FE9A97F113A}" dt="2025-05-23T22:45:32.943" v="1352" actId="14826"/>
        <pc:sldMkLst>
          <pc:docMk/>
          <pc:sldMk cId="1781832544" sldId="731"/>
        </pc:sldMkLst>
      </pc:sldChg>
      <pc:sldChg chg="modSp add mod">
        <pc:chgData name="ibrahim hroub" userId="76c8abcbe8718a25" providerId="LiveId" clId="{810A6007-507A-44AF-B0B8-8FE9A97F113A}" dt="2025-05-23T22:45:45.041" v="1354" actId="14826"/>
        <pc:sldMkLst>
          <pc:docMk/>
          <pc:sldMk cId="941690051" sldId="732"/>
        </pc:sldMkLst>
      </pc:sldChg>
      <pc:sldChg chg="modSp add mod">
        <pc:chgData name="ibrahim hroub" userId="76c8abcbe8718a25" providerId="LiveId" clId="{810A6007-507A-44AF-B0B8-8FE9A97F113A}" dt="2025-05-23T15:28:58.906" v="865"/>
        <pc:sldMkLst>
          <pc:docMk/>
          <pc:sldMk cId="2526805095" sldId="733"/>
        </pc:sldMkLst>
      </pc:sldChg>
      <pc:sldChg chg="modSp add mod">
        <pc:chgData name="ibrahim hroub" userId="76c8abcbe8718a25" providerId="LiveId" clId="{810A6007-507A-44AF-B0B8-8FE9A97F113A}" dt="2025-05-23T15:30:53.255" v="896" actId="5793"/>
        <pc:sldMkLst>
          <pc:docMk/>
          <pc:sldMk cId="222804162" sldId="734"/>
        </pc:sldMkLst>
      </pc:sldChg>
      <pc:sldChg chg="delSp modSp add del mod">
        <pc:chgData name="ibrahim hroub" userId="76c8abcbe8718a25" providerId="LiveId" clId="{810A6007-507A-44AF-B0B8-8FE9A97F113A}" dt="2025-05-23T15:32:32.834" v="929" actId="47"/>
        <pc:sldMkLst>
          <pc:docMk/>
          <pc:sldMk cId="557973302" sldId="735"/>
        </pc:sldMkLst>
      </pc:sldChg>
      <pc:sldChg chg="modSp add del mod ord">
        <pc:chgData name="ibrahim hroub" userId="76c8abcbe8718a25" providerId="LiveId" clId="{810A6007-507A-44AF-B0B8-8FE9A97F113A}" dt="2025-05-23T22:21:20.490" v="1190" actId="47"/>
        <pc:sldMkLst>
          <pc:docMk/>
          <pc:sldMk cId="355738812" sldId="736"/>
        </pc:sldMkLst>
      </pc:sldChg>
      <pc:sldChg chg="modSp add mod">
        <pc:chgData name="ibrahim hroub" userId="76c8abcbe8718a25" providerId="LiveId" clId="{810A6007-507A-44AF-B0B8-8FE9A97F113A}" dt="2025-05-23T22:46:06.632" v="1356" actId="14826"/>
        <pc:sldMkLst>
          <pc:docMk/>
          <pc:sldMk cId="2262300582" sldId="737"/>
        </pc:sldMkLst>
      </pc:sldChg>
      <pc:sldChg chg="modSp add mod">
        <pc:chgData name="ibrahim hroub" userId="76c8abcbe8718a25" providerId="LiveId" clId="{810A6007-507A-44AF-B0B8-8FE9A97F113A}" dt="2025-05-23T22:22:01.740" v="1193" actId="20577"/>
        <pc:sldMkLst>
          <pc:docMk/>
          <pc:sldMk cId="1558523875" sldId="738"/>
        </pc:sldMkLst>
      </pc:sldChg>
      <pc:sldChg chg="modSp add mod">
        <pc:chgData name="ibrahim hroub" userId="76c8abcbe8718a25" providerId="LiveId" clId="{810A6007-507A-44AF-B0B8-8FE9A97F113A}" dt="2025-05-23T22:22:16.951" v="1195"/>
        <pc:sldMkLst>
          <pc:docMk/>
          <pc:sldMk cId="750189172" sldId="739"/>
        </pc:sldMkLst>
      </pc:sldChg>
      <pc:sldChg chg="modSp add mod">
        <pc:chgData name="ibrahim hroub" userId="76c8abcbe8718a25" providerId="LiveId" clId="{810A6007-507A-44AF-B0B8-8FE9A97F113A}" dt="2025-05-23T22:22:26.331" v="1197"/>
        <pc:sldMkLst>
          <pc:docMk/>
          <pc:sldMk cId="711904004" sldId="740"/>
        </pc:sldMkLst>
      </pc:sldChg>
      <pc:sldChg chg="modSp add mod">
        <pc:chgData name="ibrahim hroub" userId="76c8abcbe8718a25" providerId="LiveId" clId="{810A6007-507A-44AF-B0B8-8FE9A97F113A}" dt="2025-05-23T22:46:20.385" v="1358" actId="14826"/>
        <pc:sldMkLst>
          <pc:docMk/>
          <pc:sldMk cId="2794034274" sldId="741"/>
        </pc:sldMkLst>
      </pc:sldChg>
      <pc:sldChg chg="modSp add mod">
        <pc:chgData name="ibrahim hroub" userId="76c8abcbe8718a25" providerId="LiveId" clId="{810A6007-507A-44AF-B0B8-8FE9A97F113A}" dt="2025-05-23T22:22:21.449" v="1196"/>
        <pc:sldMkLst>
          <pc:docMk/>
          <pc:sldMk cId="2819454441" sldId="742"/>
        </pc:sldMkLst>
      </pc:sldChg>
      <pc:sldChg chg="modSp add mod">
        <pc:chgData name="ibrahim hroub" userId="76c8abcbe8718a25" providerId="LiveId" clId="{810A6007-507A-44AF-B0B8-8FE9A97F113A}" dt="2025-05-23T22:46:13.567" v="1357" actId="14826"/>
        <pc:sldMkLst>
          <pc:docMk/>
          <pc:sldMk cId="3853111731" sldId="743"/>
        </pc:sldMkLst>
      </pc:sldChg>
      <pc:sldChg chg="add del">
        <pc:chgData name="ibrahim hroub" userId="76c8abcbe8718a25" providerId="LiveId" clId="{810A6007-507A-44AF-B0B8-8FE9A97F113A}" dt="2025-05-23T22:21:32.340" v="1191" actId="47"/>
        <pc:sldMkLst>
          <pc:docMk/>
          <pc:sldMk cId="1278449799" sldId="744"/>
        </pc:sldMkLst>
      </pc:sldChg>
      <pc:sldChg chg="modSp add mod">
        <pc:chgData name="ibrahim hroub" userId="76c8abcbe8718a25" providerId="LiveId" clId="{810A6007-507A-44AF-B0B8-8FE9A97F113A}" dt="2025-05-23T22:22:40.592" v="1199"/>
        <pc:sldMkLst>
          <pc:docMk/>
          <pc:sldMk cId="3803662446" sldId="745"/>
        </pc:sldMkLst>
      </pc:sldChg>
      <pc:sldChg chg="modSp add mod">
        <pc:chgData name="ibrahim hroub" userId="76c8abcbe8718a25" providerId="LiveId" clId="{810A6007-507A-44AF-B0B8-8FE9A97F113A}" dt="2025-05-23T22:46:26.728" v="1359" actId="14826"/>
        <pc:sldMkLst>
          <pc:docMk/>
          <pc:sldMk cId="1033283915" sldId="746"/>
        </pc:sldMkLst>
      </pc:sldChg>
      <pc:sldChg chg="modSp add mod">
        <pc:chgData name="ibrahim hroub" userId="76c8abcbe8718a25" providerId="LiveId" clId="{810A6007-507A-44AF-B0B8-8FE9A97F113A}" dt="2025-05-23T15:56:42.404" v="1187" actId="20577"/>
        <pc:sldMkLst>
          <pc:docMk/>
          <pc:sldMk cId="2123679183" sldId="747"/>
        </pc:sldMkLst>
      </pc:sldChg>
      <pc:sldChg chg="modSp add mod">
        <pc:chgData name="ibrahim hroub" userId="76c8abcbe8718a25" providerId="LiveId" clId="{810A6007-507A-44AF-B0B8-8FE9A97F113A}" dt="2025-05-23T22:43:35.261" v="1337" actId="14826"/>
        <pc:sldMkLst>
          <pc:docMk/>
          <pc:sldMk cId="1975236782" sldId="748"/>
        </pc:sldMkLst>
      </pc:sldChg>
      <pc:sldChg chg="modSp add mod">
        <pc:chgData name="ibrahim hroub" userId="76c8abcbe8718a25" providerId="LiveId" clId="{810A6007-507A-44AF-B0B8-8FE9A97F113A}" dt="2025-05-23T22:43:44.861" v="1338" actId="14826"/>
        <pc:sldMkLst>
          <pc:docMk/>
          <pc:sldMk cId="3124238620" sldId="749"/>
        </pc:sldMkLst>
      </pc:sldChg>
      <pc:sldChg chg="modSp add mod">
        <pc:chgData name="ibrahim hroub" userId="76c8abcbe8718a25" providerId="LiveId" clId="{810A6007-507A-44AF-B0B8-8FE9A97F113A}" dt="2025-05-23T22:33:07.280" v="1253" actId="113"/>
        <pc:sldMkLst>
          <pc:docMk/>
          <pc:sldMk cId="1730285599" sldId="750"/>
        </pc:sldMkLst>
      </pc:sldChg>
      <pc:sldChg chg="modSp add mod">
        <pc:chgData name="ibrahim hroub" userId="76c8abcbe8718a25" providerId="LiveId" clId="{810A6007-507A-44AF-B0B8-8FE9A97F113A}" dt="2025-05-23T22:34:38.618" v="1284" actId="20577"/>
        <pc:sldMkLst>
          <pc:docMk/>
          <pc:sldMk cId="3436156677" sldId="751"/>
        </pc:sldMkLst>
      </pc:sldChg>
      <pc:sldChg chg="modSp add mod">
        <pc:chgData name="ibrahim hroub" userId="76c8abcbe8718a25" providerId="LiveId" clId="{810A6007-507A-44AF-B0B8-8FE9A97F113A}" dt="2025-05-23T22:43:51.949" v="1339" actId="14826"/>
        <pc:sldMkLst>
          <pc:docMk/>
          <pc:sldMk cId="1001329188" sldId="752"/>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29575192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8971210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427784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8256E7-43FC-9BE5-2A0E-54E1E7D06D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02E8CE-B7AC-42AF-3B3B-EB8738EE8A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281FBF-7C21-A7B0-DD9F-9BB32F94C42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E4FC79B-C5F1-0FE0-587A-33EB1AD3831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375335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8256E7-43FC-9BE5-2A0E-54E1E7D06D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02E8CE-B7AC-42AF-3B3B-EB8738EE8A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281FBF-7C21-A7B0-DD9F-9BB32F94C42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E4FC79B-C5F1-0FE0-587A-33EB1AD3831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152779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8256E7-43FC-9BE5-2A0E-54E1E7D06D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02E8CE-B7AC-42AF-3B3B-EB8738EE8A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281FBF-7C21-A7B0-DD9F-9BB32F94C42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E4FC79B-C5F1-0FE0-587A-33EB1AD3831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6232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8256E7-43FC-9BE5-2A0E-54E1E7D06D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02E8CE-B7AC-42AF-3B3B-EB8738EE8A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281FBF-7C21-A7B0-DD9F-9BB32F94C42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E4FC79B-C5F1-0FE0-587A-33EB1AD3831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431528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3390095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9463525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40643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3207093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3564282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39932385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3855872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4CE72C-2616-25C6-3AC1-EF7B149722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F1F7B4-7C44-D8F6-5CA5-CDFDE216839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B1E595-879C-4455-53C6-621D56A3C1F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C168223-66CE-1F39-E99A-55D15127FE0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439192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1CB766-4866-5FB5-0D58-B8ECD2B9D3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0DE8B3-02E4-C1ED-8882-E6705B027C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4B5DE8-81B2-1B77-6EC9-1DE0B256A8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A490F9-4363-8716-43EA-8ABC37926C6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66243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1CB766-4866-5FB5-0D58-B8ECD2B9D3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0DE8B3-02E4-C1ED-8882-E6705B027C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4B5DE8-81B2-1B77-6EC9-1DE0B256A8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A490F9-4363-8716-43EA-8ABC37926C6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05685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1CB766-4866-5FB5-0D58-B8ECD2B9D3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0DE8B3-02E4-C1ED-8882-E6705B027C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4B5DE8-81B2-1B77-6EC9-1DE0B256A8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A490F9-4363-8716-43EA-8ABC37926C6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3598388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1CB766-4866-5FB5-0D58-B8ECD2B9D3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0DE8B3-02E4-C1ED-8882-E6705B027C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4B5DE8-81B2-1B77-6EC9-1DE0B256A8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A490F9-4363-8716-43EA-8ABC37926C6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4571486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1CB766-4866-5FB5-0D58-B8ECD2B9D3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0DE8B3-02E4-C1ED-8882-E6705B027C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4B5DE8-81B2-1B77-6EC9-1DE0B256A8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A490F9-4363-8716-43EA-8ABC37926C6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8626631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1CB766-4866-5FB5-0D58-B8ECD2B9D3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0DE8B3-02E4-C1ED-8882-E6705B027C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4B5DE8-81B2-1B77-6EC9-1DE0B256A8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A490F9-4363-8716-43EA-8ABC37926C6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0948286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1CB766-4866-5FB5-0D58-B8ECD2B9D3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0DE8B3-02E4-C1ED-8882-E6705B027C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4B5DE8-81B2-1B77-6EC9-1DE0B256A8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A490F9-4363-8716-43EA-8ABC37926C6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144151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1CB766-4866-5FB5-0D58-B8ECD2B9D3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0DE8B3-02E4-C1ED-8882-E6705B027C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4B5DE8-81B2-1B77-6EC9-1DE0B256A8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A490F9-4363-8716-43EA-8ABC37926C6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4496816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1CB766-4866-5FB5-0D58-B8ECD2B9D3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0DE8B3-02E4-C1ED-8882-E6705B027C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4B5DE8-81B2-1B77-6EC9-1DE0B256A8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A490F9-4363-8716-43EA-8ABC37926C6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3215299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1CB766-4866-5FB5-0D58-B8ECD2B9D3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0DE8B3-02E4-C1ED-8882-E6705B027C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4B5DE8-81B2-1B77-6EC9-1DE0B256A8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A490F9-4363-8716-43EA-8ABC37926C6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7821003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1CB766-4866-5FB5-0D58-B8ECD2B9D3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0DE8B3-02E4-C1ED-8882-E6705B027C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4B5DE8-81B2-1B77-6EC9-1DE0B256A8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A490F9-4363-8716-43EA-8ABC37926C6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1518067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1CB766-4866-5FB5-0D58-B8ECD2B9D3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0DE8B3-02E4-C1ED-8882-E6705B027C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4B5DE8-81B2-1B77-6EC9-1DE0B256A8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A490F9-4363-8716-43EA-8ABC37926C6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0389864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1CB766-4866-5FB5-0D58-B8ECD2B9D3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0DE8B3-02E4-C1ED-8882-E6705B027C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4B5DE8-81B2-1B77-6EC9-1DE0B256A8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A490F9-4363-8716-43EA-8ABC37926C6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0285472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6B6E0C-7CBA-50E1-31C9-45AD3F75A0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20AED8-309B-376F-56FD-24FEB4D51D9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A81647-3640-E73F-DBAC-F4A8F4564DD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2967CB5-CC35-4718-5F5D-9ACCDD31ADA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3614953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6B6E0C-7CBA-50E1-31C9-45AD3F75A0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20AED8-309B-376F-56FD-24FEB4D51D9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A81647-3640-E73F-DBAC-F4A8F4564DD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2967CB5-CC35-4718-5F5D-9ACCDD31ADA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1362630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6B6E0C-7CBA-50E1-31C9-45AD3F75A0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20AED8-309B-376F-56FD-24FEB4D51D9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A81647-3640-E73F-DBAC-F4A8F4564DD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2967CB5-CC35-4718-5F5D-9ACCDD31ADA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8213908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27020794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16341196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67203965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17203104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7371364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8/4/2025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8/4/2025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8/4/2025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8/4/2025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8/4/2025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8/4/2025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8/4/2025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8/4/2025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8/4/2025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8/4/2025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8/4/2025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2659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8/4/2025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5.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image" Target="../media/image5.webp"/><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3.xml"/><Relationship Id="rId1" Type="http://schemas.openxmlformats.org/officeDocument/2006/relationships/tags" Target="../tags/tag1.xml"/><Relationship Id="rId5" Type="http://schemas.openxmlformats.org/officeDocument/2006/relationships/image" Target="../media/image4.png"/><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jp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12.webp"/></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13.jp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14.jpeg"/></Relationships>
</file>

<file path=ppt/slides/_rels/slide12.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1.jp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3.xml"/><Relationship Id="rId1" Type="http://schemas.openxmlformats.org/officeDocument/2006/relationships/themeOverride" Target="../theme/themeOverride1.xml"/><Relationship Id="rId6" Type="http://schemas.openxmlformats.org/officeDocument/2006/relationships/image" Target="../media/image4.png"/><Relationship Id="rId5" Type="http://schemas.openxmlformats.org/officeDocument/2006/relationships/image" Target="../media/image8.gif"/><Relationship Id="rId4" Type="http://schemas.openxmlformats.org/officeDocument/2006/relationships/image" Target="../media/image1.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8.xml"/><Relationship Id="rId7" Type="http://schemas.openxmlformats.org/officeDocument/2006/relationships/hyperlink" Target="https://www.youtube.com/watch?v=8NgcVFU0iAU" TargetMode="External"/><Relationship Id="rId2" Type="http://schemas.openxmlformats.org/officeDocument/2006/relationships/slideLayout" Target="../slideLayouts/slideLayout13.xml"/><Relationship Id="rId1" Type="http://schemas.openxmlformats.org/officeDocument/2006/relationships/themeOverride" Target="../theme/themeOverride2.xml"/><Relationship Id="rId6" Type="http://schemas.openxmlformats.org/officeDocument/2006/relationships/image" Target="../media/image4.png"/><Relationship Id="rId5" Type="http://schemas.openxmlformats.org/officeDocument/2006/relationships/image" Target="../media/image24.jpg"/><Relationship Id="rId4" Type="http://schemas.openxmlformats.org/officeDocument/2006/relationships/image" Target="../media/image1.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19.xml"/><Relationship Id="rId7" Type="http://schemas.openxmlformats.org/officeDocument/2006/relationships/hyperlink" Target="https://www.youtube.com/watch?v=8NgcVFU0iAU" TargetMode="External"/><Relationship Id="rId2" Type="http://schemas.openxmlformats.org/officeDocument/2006/relationships/slideLayout" Target="../slideLayouts/slideLayout13.xml"/><Relationship Id="rId1" Type="http://schemas.openxmlformats.org/officeDocument/2006/relationships/themeOverride" Target="../theme/themeOverride3.xml"/><Relationship Id="rId6" Type="http://schemas.openxmlformats.org/officeDocument/2006/relationships/image" Target="../media/image4.png"/><Relationship Id="rId5" Type="http://schemas.openxmlformats.org/officeDocument/2006/relationships/image" Target="../media/image25.jpg"/><Relationship Id="rId4" Type="http://schemas.openxmlformats.org/officeDocument/2006/relationships/image" Target="../media/image1.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0.xml"/><Relationship Id="rId7" Type="http://schemas.openxmlformats.org/officeDocument/2006/relationships/hyperlink" Target="https://www.youtube.com/watch?v=8NgcVFU0iAU" TargetMode="External"/><Relationship Id="rId2" Type="http://schemas.openxmlformats.org/officeDocument/2006/relationships/slideLayout" Target="../slideLayouts/slideLayout13.xml"/><Relationship Id="rId1" Type="http://schemas.openxmlformats.org/officeDocument/2006/relationships/themeOverride" Target="../theme/themeOverride4.xml"/><Relationship Id="rId6" Type="http://schemas.openxmlformats.org/officeDocument/2006/relationships/image" Target="../media/image4.png"/><Relationship Id="rId5" Type="http://schemas.openxmlformats.org/officeDocument/2006/relationships/image" Target="../media/image26.webp"/><Relationship Id="rId4" Type="http://schemas.openxmlformats.org/officeDocument/2006/relationships/image" Target="../media/image1.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3.jp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21.xml"/><Relationship Id="rId1" Type="http://schemas.openxmlformats.org/officeDocument/2006/relationships/slideLayout" Target="../slideLayouts/slideLayout13.xml"/><Relationship Id="rId5" Type="http://schemas.openxmlformats.org/officeDocument/2006/relationships/hyperlink" Target="https://www.youtube.com/watch?v=8NgcVFU0iAU" TargetMode="Externa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2.xml"/><Relationship Id="rId1" Type="http://schemas.openxmlformats.org/officeDocument/2006/relationships/slideLayout" Target="../slideLayouts/slideLayout13.xml"/><Relationship Id="rId5" Type="http://schemas.openxmlformats.org/officeDocument/2006/relationships/hyperlink" Target="https://www.youtube.com/watch?v=8NgcVFU0iAU" TargetMode="Externa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3.xml"/><Relationship Id="rId1" Type="http://schemas.openxmlformats.org/officeDocument/2006/relationships/slideLayout" Target="../slideLayouts/slideLayout13.xml"/><Relationship Id="rId5" Type="http://schemas.openxmlformats.org/officeDocument/2006/relationships/hyperlink" Target="https://www.youtube.com/watch?v=8NgcVFU0iAU" TargetMode="Externa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4.xml"/><Relationship Id="rId1" Type="http://schemas.openxmlformats.org/officeDocument/2006/relationships/slideLayout" Target="../slideLayouts/slideLayout13.xml"/><Relationship Id="rId5" Type="http://schemas.openxmlformats.org/officeDocument/2006/relationships/hyperlink" Target="https://www.youtube.com/watch?v=8NgcVFU0iAU" TargetMode="Externa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25.xml"/><Relationship Id="rId1" Type="http://schemas.openxmlformats.org/officeDocument/2006/relationships/slideLayout" Target="../slideLayouts/slideLayout13.xml"/><Relationship Id="rId5" Type="http://schemas.openxmlformats.org/officeDocument/2006/relationships/hyperlink" Target="https://www.youtube.com/watch?v=8NgcVFU0iAU" TargetMode="Externa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26.xml"/><Relationship Id="rId1" Type="http://schemas.openxmlformats.org/officeDocument/2006/relationships/slideLayout" Target="../slideLayouts/slideLayout13.xml"/><Relationship Id="rId5" Type="http://schemas.openxmlformats.org/officeDocument/2006/relationships/hyperlink" Target="https://www.youtube.com/watch?v=8NgcVFU0iAU" TargetMode="Externa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32.webp"/><Relationship Id="rId2" Type="http://schemas.openxmlformats.org/officeDocument/2006/relationships/notesSlide" Target="../notesSlides/notesSlide27.xml"/><Relationship Id="rId1" Type="http://schemas.openxmlformats.org/officeDocument/2006/relationships/slideLayout" Target="../slideLayouts/slideLayout13.xml"/><Relationship Id="rId5" Type="http://schemas.openxmlformats.org/officeDocument/2006/relationships/hyperlink" Target="https://www.youtube.com/watch?v=8NgcVFU0iAU" TargetMode="Externa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3.webp"/><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notesSlide" Target="../notesSlides/notesSlide28.xml"/><Relationship Id="rId1" Type="http://schemas.openxmlformats.org/officeDocument/2006/relationships/slideLayout" Target="../slideLayouts/slideLayout13.xml"/><Relationship Id="rId5" Type="http://schemas.openxmlformats.org/officeDocument/2006/relationships/hyperlink" Target="https://www.youtube.com/watch?v=8NgcVFU0iAU" TargetMode="Externa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notesSlide" Target="../notesSlides/notesSlide29.xml"/><Relationship Id="rId1" Type="http://schemas.openxmlformats.org/officeDocument/2006/relationships/slideLayout" Target="../slideLayouts/slideLayout13.xml"/><Relationship Id="rId5" Type="http://schemas.openxmlformats.org/officeDocument/2006/relationships/hyperlink" Target="https://www.youtube.com/watch?v=8NgcVFU0iAU" TargetMode="External"/><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3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notesSlide" Target="../notesSlides/notesSlide3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notesSlide" Target="../notesSlides/notesSlide3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notesSlide" Target="../notesSlides/notesSlide3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notesSlide" Target="../notesSlides/notesSlide3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1.xml.rels><?xml version="1.0" encoding="UTF-8" standalone="yes"?>
<Relationships xmlns="http://schemas.openxmlformats.org/package/2006/relationships"><Relationship Id="rId3" Type="http://schemas.openxmlformats.org/officeDocument/2006/relationships/image" Target="../media/image40.jpeg"/><Relationship Id="rId7" Type="http://schemas.openxmlformats.org/officeDocument/2006/relationships/hyperlink" Target="https://www.youtube.com/watch?v=60nnxroKVEY" TargetMode="External"/><Relationship Id="rId2" Type="http://schemas.openxmlformats.org/officeDocument/2006/relationships/notesSlide" Target="../notesSlides/notesSlide35.xml"/><Relationship Id="rId1" Type="http://schemas.openxmlformats.org/officeDocument/2006/relationships/slideLayout" Target="../slideLayouts/slideLayout13.xml"/><Relationship Id="rId6" Type="http://schemas.openxmlformats.org/officeDocument/2006/relationships/image" Target="../media/image42.jpg"/><Relationship Id="rId5" Type="http://schemas.openxmlformats.org/officeDocument/2006/relationships/image" Target="../media/image41.jpg"/><Relationship Id="rId4" Type="http://schemas.openxmlformats.org/officeDocument/2006/relationships/image" Target="../media/image4.png"/></Relationships>
</file>

<file path=ppt/slides/_rels/slide4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3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37.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4.xml.rels><?xml version="1.0" encoding="UTF-8" standalone="yes"?>
<Relationships xmlns="http://schemas.openxmlformats.org/package/2006/relationships"><Relationship Id="rId3" Type="http://schemas.openxmlformats.org/officeDocument/2006/relationships/image" Target="../media/image44.webp"/><Relationship Id="rId2" Type="http://schemas.openxmlformats.org/officeDocument/2006/relationships/notesSlide" Target="../notesSlides/notesSlide38.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5.xml.rels><?xml version="1.0" encoding="UTF-8" standalone="yes"?>
<Relationships xmlns="http://schemas.openxmlformats.org/package/2006/relationships"><Relationship Id="rId3" Type="http://schemas.openxmlformats.org/officeDocument/2006/relationships/image" Target="../media/image44.webp"/><Relationship Id="rId7" Type="http://schemas.openxmlformats.org/officeDocument/2006/relationships/hyperlink" Target="https://www.reddit.com/r/singapore/comments/ged4c4?utm_source=chatgpt.com" TargetMode="External"/><Relationship Id="rId2" Type="http://schemas.openxmlformats.org/officeDocument/2006/relationships/notesSlide" Target="../notesSlides/notesSlide39.xml"/><Relationship Id="rId1" Type="http://schemas.openxmlformats.org/officeDocument/2006/relationships/slideLayout" Target="../slideLayouts/slideLayout13.xml"/><Relationship Id="rId6" Type="http://schemas.openxmlformats.org/officeDocument/2006/relationships/hyperlink" Target="https://www.axios.com/2021/03/27/facebook-freezes-venezuela-maduro-page-covid-claim?utm_source=chatgpt.com" TargetMode="External"/><Relationship Id="rId5" Type="http://schemas.openxmlformats.org/officeDocument/2006/relationships/hyperlink" Target="https://hongkongfp.com/2022/08/11/chinese-medical-platform-censored-after-questioning-efficacy-of-government-backed-herbal-covid-19-treatment/?utm_source=chatgpt.com" TargetMode="External"/><Relationship Id="rId4" Type="http://schemas.openxmlformats.org/officeDocument/2006/relationships/image" Target="../media/image4.png"/></Relationships>
</file>

<file path=ppt/slides/_rels/slide4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g"/><Relationship Id="rId1" Type="http://schemas.openxmlformats.org/officeDocument/2006/relationships/slideLayout" Target="../slideLayouts/slideLayout14.xml"/><Relationship Id="rId6" Type="http://schemas.openxmlformats.org/officeDocument/2006/relationships/image" Target="../media/image49.png"/><Relationship Id="rId5" Type="http://schemas.openxmlformats.org/officeDocument/2006/relationships/image" Target="../media/image48.jpeg"/><Relationship Id="rId4" Type="http://schemas.openxmlformats.org/officeDocument/2006/relationships/image" Target="../media/image4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9093"/>
            <a:ext cx="12663752" cy="7053944"/>
          </a:xfrm>
          <a:prstGeom prst="rect">
            <a:avLst/>
          </a:prstGeom>
        </p:spPr>
      </p:pic>
      <p:sp>
        <p:nvSpPr>
          <p:cNvPr id="2" name="Rectangle: Single Corner Rounded 1"/>
          <p:cNvSpPr/>
          <p:nvPr/>
        </p:nvSpPr>
        <p:spPr>
          <a:xfrm flipV="1">
            <a:off x="-59991" y="-43545"/>
            <a:ext cx="12251990"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549567" y="3413265"/>
            <a:ext cx="5320687" cy="646331"/>
          </a:xfrm>
          <a:prstGeom prst="rect">
            <a:avLst/>
          </a:prstGeom>
          <a:noFill/>
        </p:spPr>
        <p:txBody>
          <a:bodyPr wrap="none" rtlCol="0">
            <a:spAutoFit/>
          </a:bodyPr>
          <a:lstStyle/>
          <a:p>
            <a:r>
              <a:rPr lang="ar-SA" sz="3600" b="1" dirty="0">
                <a:solidFill>
                  <a:srgbClr val="00B0F0"/>
                </a:solidFill>
                <a:latin typeface="The Year of Handicrafts Black" pitchFamily="50" charset="-78"/>
                <a:cs typeface="The Year of Handicrafts Black" pitchFamily="50" charset="-78"/>
              </a:rPr>
              <a:t>حالات دراسية في الإعلام الرقمي</a:t>
            </a:r>
            <a:endParaRPr lang="ar-EG" sz="3600" b="1" dirty="0">
              <a:solidFill>
                <a:srgbClr val="00B0F0"/>
              </a:solidFill>
              <a:latin typeface="The Year of Handicrafts Black" pitchFamily="50" charset="-78"/>
              <a:cs typeface="The Year of Handicrafts Black" pitchFamily="50" charset="-78"/>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المحاضرة التاسعة</a:t>
            </a:r>
            <a:endParaRPr lang="en-US" sz="2800" b="1" dirty="0">
              <a:solidFill>
                <a:schemeClr val="tx1"/>
              </a:solidFill>
              <a:latin typeface="Alexandria" charset="0"/>
              <a:cs typeface="Alexandria" charset="0"/>
            </a:endParaRPr>
          </a:p>
        </p:txBody>
      </p:sp>
      <p:sp>
        <p:nvSpPr>
          <p:cNvPr id="11" name="TextBox 10"/>
          <p:cNvSpPr txBox="1"/>
          <p:nvPr/>
        </p:nvSpPr>
        <p:spPr>
          <a:xfrm>
            <a:off x="7344048" y="4802552"/>
            <a:ext cx="1112804" cy="400110"/>
          </a:xfrm>
          <a:prstGeom prst="rect">
            <a:avLst/>
          </a:prstGeom>
          <a:noFill/>
        </p:spPr>
        <p:txBody>
          <a:bodyPr wrap="none" rtlCol="0">
            <a:spAutoFit/>
          </a:bodyPr>
          <a:lstStyle/>
          <a:p>
            <a:pPr algn="ctr"/>
            <a:r>
              <a:rPr lang="en-US" sz="2000" dirty="0">
                <a:latin typeface="Alexandria" charset="0"/>
                <a:cs typeface="Alexandria" charset="0"/>
              </a:rPr>
              <a:t>DGM321</a:t>
            </a:r>
          </a:p>
        </p:txBody>
      </p:sp>
      <p:sp>
        <p:nvSpPr>
          <p:cNvPr id="12" name="TextBox 11"/>
          <p:cNvSpPr txBox="1"/>
          <p:nvPr/>
        </p:nvSpPr>
        <p:spPr>
          <a:xfrm>
            <a:off x="382985" y="6225639"/>
            <a:ext cx="2001627" cy="521970"/>
          </a:xfrm>
          <a:prstGeom prst="rect">
            <a:avLst/>
          </a:prstGeom>
          <a:noFill/>
        </p:spPr>
        <p:txBody>
          <a:bodyPr wrap="square" rtlCol="0">
            <a:spAutoFit/>
          </a:bodyPr>
          <a:lstStyle/>
          <a:p>
            <a:r>
              <a:rPr lang="ar-EG" sz="2800" b="1" dirty="0">
                <a:solidFill>
                  <a:srgbClr val="00B0F0"/>
                </a:solidFill>
                <a:latin typeface="Wide Latin" panose="020A0A07050505020404" pitchFamily="18" charset="0"/>
                <a:cs typeface="Alexandria" charset="0"/>
              </a:rPr>
              <a:t>د. </a:t>
            </a:r>
            <a:r>
              <a:rPr lang="ar-SA" sz="2800" b="1" dirty="0">
                <a:solidFill>
                  <a:srgbClr val="00B0F0"/>
                </a:solidFill>
                <a:latin typeface="Wide Latin" panose="020A0A07050505020404" pitchFamily="18" charset="0"/>
                <a:cs typeface="Alexandria" charset="0"/>
              </a:rPr>
              <a:t>أسامة احمد</a:t>
            </a:r>
            <a:endParaRPr lang="ar-EG" sz="2800" b="1" dirty="0">
              <a:solidFill>
                <a:srgbClr val="00B0F0"/>
              </a:solidFill>
              <a:latin typeface="Wide Latin" panose="020A0A07050505020404" pitchFamily="18" charset="0"/>
              <a:cs typeface="Alexandria" charset="0"/>
            </a:endParaRPr>
          </a:p>
        </p:txBody>
      </p:sp>
      <p:sp>
        <p:nvSpPr>
          <p:cNvPr id="13" name="TextBox 12"/>
          <p:cNvSpPr txBox="1"/>
          <p:nvPr/>
        </p:nvSpPr>
        <p:spPr>
          <a:xfrm>
            <a:off x="774496" y="5814080"/>
            <a:ext cx="892940" cy="553998"/>
          </a:xfrm>
          <a:prstGeom prst="rect">
            <a:avLst/>
          </a:prstGeom>
          <a:noFill/>
        </p:spPr>
        <p:txBody>
          <a:bodyPr wrap="square" rtlCol="0">
            <a:spAutoFit/>
          </a:bodyPr>
          <a:lstStyle/>
          <a:p>
            <a:r>
              <a:rPr lang="ar-EG" sz="3000" b="1" dirty="0">
                <a:solidFill>
                  <a:srgbClr val="00B0F0"/>
                </a:solidFill>
                <a:effectLst>
                  <a:outerShdw blurRad="38100" dist="38100" dir="2700000" algn="tl">
                    <a:srgbClr val="000000">
                      <a:alpha val="43137"/>
                    </a:srgbClr>
                  </a:outerShdw>
                </a:effectLst>
                <a:latin typeface="Alexandria" charset="0"/>
                <a:cs typeface="Alexandria" charset="0"/>
              </a:rPr>
              <a:t>إعداد</a:t>
            </a:r>
            <a:endParaRPr lang="en-US" sz="3000" b="1" dirty="0">
              <a:solidFill>
                <a:srgbClr val="00B0F0"/>
              </a:solidFill>
              <a:effectLst>
                <a:outerShdw blurRad="38100" dist="38100" dir="2700000" algn="tl">
                  <a:srgbClr val="000000">
                    <a:alpha val="43137"/>
                  </a:srgbClr>
                </a:outerShdw>
              </a:effectLst>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48367185"/>
      </p:ext>
    </p:extLst>
  </p:cSld>
  <p:clrMapOvr>
    <a:masterClrMapping/>
  </p:clrMapOvr>
  <mc:AlternateContent xmlns:mc="http://schemas.openxmlformats.org/markup-compatibility/2006" xmlns:p14="http://schemas.microsoft.com/office/powerpoint/2010/main">
    <mc:Choice Requires="p14">
      <p:transition p14:dur="10" advTm="23513"/>
    </mc:Choice>
    <mc:Fallback xmlns="">
      <p:transition advTm="2351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9992" y="-58058"/>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9" name="TextBox 8"/>
          <p:cNvSpPr txBox="1"/>
          <p:nvPr/>
        </p:nvSpPr>
        <p:spPr>
          <a:xfrm>
            <a:off x="8876633" y="3483157"/>
            <a:ext cx="944489" cy="523220"/>
          </a:xfrm>
          <a:prstGeom prst="rect">
            <a:avLst/>
          </a:prstGeom>
          <a:noFill/>
        </p:spPr>
        <p:txBody>
          <a:bodyPr wrap="none" rtlCol="0">
            <a:spAutoFit/>
          </a:bodyPr>
          <a:lstStyle/>
          <a:p>
            <a:r>
              <a:rPr lang="ar-SA" sz="2800" b="1" dirty="0">
                <a:solidFill>
                  <a:srgbClr val="00B0F0"/>
                </a:solidFill>
                <a:latin typeface="Alexandria" charset="0"/>
                <a:cs typeface="Alexandria" charset="0"/>
              </a:rPr>
              <a:t>بعنوان</a:t>
            </a:r>
            <a:endParaRPr lang="ar-EG" sz="2800" b="1" dirty="0">
              <a:solidFill>
                <a:srgbClr val="00B0F0"/>
              </a:solidFill>
              <a:latin typeface="Alexandria" charset="0"/>
              <a:cs typeface="Alexandria" charset="0"/>
            </a:endParaRPr>
          </a:p>
        </p:txBody>
      </p:sp>
      <p:sp>
        <p:nvSpPr>
          <p:cNvPr id="10" name="Rectangle: Rounded Corners 9"/>
          <p:cNvSpPr/>
          <p:nvPr/>
        </p:nvSpPr>
        <p:spPr>
          <a:xfrm>
            <a:off x="5512777" y="4112003"/>
            <a:ext cx="6381932"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Bahnschrift SemiBold Condensed" panose="020B0502040204020203" pitchFamily="34" charset="0"/>
              </a:rPr>
              <a:t>القيم الأخلاقية والمعايير المهنية في الإعلام الرقمي</a:t>
            </a:r>
            <a:endParaRPr lang="en-US" sz="5400" b="1" dirty="0">
              <a:solidFill>
                <a:schemeClr val="tx1"/>
              </a:solidFill>
              <a:latin typeface="Bahnschrift SemiBold Condensed" panose="020B0502040204020203" pitchFamily="34" charset="0"/>
              <a:cs typeface="+mj-cs"/>
            </a:endParaRPr>
          </a:p>
        </p:txBody>
      </p:sp>
      <p:sp>
        <p:nvSpPr>
          <p:cNvPr id="11" name="TextBox 10"/>
          <p:cNvSpPr txBox="1"/>
          <p:nvPr/>
        </p:nvSpPr>
        <p:spPr>
          <a:xfrm>
            <a:off x="7784370" y="4632379"/>
            <a:ext cx="1112804" cy="400110"/>
          </a:xfrm>
          <a:prstGeom prst="rect">
            <a:avLst/>
          </a:prstGeom>
          <a:noFill/>
        </p:spPr>
        <p:txBody>
          <a:bodyPr wrap="none" rtlCol="0">
            <a:spAutoFit/>
          </a:bodyPr>
          <a:lstStyle/>
          <a:p>
            <a:pPr algn="ctr"/>
            <a:r>
              <a:rPr lang="en-US" sz="2000" dirty="0">
                <a:latin typeface="Alexandria" charset="0"/>
                <a:cs typeface="Alexandria" charset="0"/>
              </a:rPr>
              <a:t>DGM321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Placeholder 6"/>
          <p:cNvPicPr>
            <a:picLocks noGrp="1" noChangeAspect="1"/>
          </p:cNvPicPr>
          <p:nvPr>
            <p:ph type="pic" sz="quarter" idx="10"/>
          </p:nvPr>
        </p:nvPicPr>
        <p:blipFill>
          <a:blip r:embed="rId5">
            <a:extLst>
              <a:ext uri="{28A0092B-C50C-407E-A947-70E740481C1C}">
                <a14:useLocalDpi xmlns:a14="http://schemas.microsoft.com/office/drawing/2010/main" val="0"/>
              </a:ext>
            </a:extLst>
          </a:blip>
          <a:stretch>
            <a:fillRect/>
          </a:stretch>
        </p:blipFill>
        <p:spPr>
          <a:xfrm>
            <a:off x="-59992" y="224586"/>
            <a:ext cx="9302263" cy="5232522"/>
          </a:xfrm>
        </p:spPr>
      </p:pic>
    </p:spTree>
    <p:extLst>
      <p:ext uri="{BB962C8B-B14F-4D97-AF65-F5344CB8AC3E}">
        <p14:creationId xmlns:p14="http://schemas.microsoft.com/office/powerpoint/2010/main" val="1269580954"/>
      </p:ext>
    </p:extLst>
  </p:cSld>
  <p:clrMapOvr>
    <a:masterClrMapping/>
  </p:clrMapOvr>
  <mc:AlternateContent xmlns:mc="http://schemas.openxmlformats.org/markup-compatibility/2006" xmlns:p14="http://schemas.microsoft.com/office/powerpoint/2010/main">
    <mc:Choice Requires="p14">
      <p:transition spd="slow" p14:dur="2000" advTm="9456"/>
    </mc:Choice>
    <mc:Fallback xmlns="">
      <p:transition spd="slow" advTm="945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tretch>
            <a:fillRect/>
          </a:stretch>
        </p:blipFill>
        <p:spPr>
          <a:xfrm>
            <a:off x="0" y="1319108"/>
            <a:ext cx="3383225" cy="2185222"/>
          </a:xfrm>
          <a:prstGeom prst="rect">
            <a:avLst/>
          </a:prstGeom>
          <a:ln>
            <a:noFill/>
          </a:ln>
          <a:effectLst>
            <a:outerShdw blurRad="292100" dist="139700" dir="2700000" algn="tl" rotWithShape="0">
              <a:srgbClr val="333333">
                <a:alpha val="65000"/>
              </a:srgbClr>
            </a:outerShdw>
          </a:effectLst>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The Year of Handicrafts Black" pitchFamily="50" charset="-78"/>
                <a:cs typeface="The Year of Handicrafts Black" pitchFamily="50" charset="-78"/>
              </a:rPr>
              <a:t>محتويات المحاضرة</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TextBox 14">
            <a:extLst>
              <a:ext uri="{FF2B5EF4-FFF2-40B4-BE49-F238E27FC236}">
                <a16:creationId xmlns:a16="http://schemas.microsoft.com/office/drawing/2014/main" id="{4527402C-3F97-690D-9C20-A459E375AEB7}"/>
              </a:ext>
            </a:extLst>
          </p:cNvPr>
          <p:cNvSpPr txBox="1"/>
          <p:nvPr/>
        </p:nvSpPr>
        <p:spPr>
          <a:xfrm>
            <a:off x="3383225" y="2123403"/>
            <a:ext cx="8417320" cy="4708981"/>
          </a:xfrm>
          <a:prstGeom prst="rect">
            <a:avLst/>
          </a:prstGeom>
          <a:noFill/>
        </p:spPr>
        <p:txBody>
          <a:bodyPr wrap="square" rtlCol="0">
            <a:spAutoFit/>
          </a:bodyPr>
          <a:lstStyle/>
          <a:p>
            <a:pPr marL="457200" indent="-457200" algn="just" rtl="1">
              <a:lnSpc>
                <a:spcPct val="150000"/>
              </a:lnSpc>
              <a:buFont typeface="+mj-lt"/>
              <a:buAutoNum type="arabicPeriod"/>
            </a:pPr>
            <a:r>
              <a:rPr lang="ar-SA" sz="2000" dirty="0">
                <a:solidFill>
                  <a:srgbClr val="00B0F0"/>
                </a:solidFill>
                <a:latin typeface="The Year of Handicrafts Black" pitchFamily="50" charset="-78"/>
                <a:cs typeface="The Year of Handicrafts Black" pitchFamily="50" charset="-78"/>
              </a:rPr>
              <a:t>المقدمة</a:t>
            </a:r>
          </a:p>
          <a:p>
            <a:pPr marL="457200" indent="-457200" algn="just" rtl="1">
              <a:lnSpc>
                <a:spcPct val="150000"/>
              </a:lnSpc>
              <a:buFont typeface="+mj-lt"/>
              <a:buAutoNum type="arabicPeriod"/>
            </a:pPr>
            <a:r>
              <a:rPr lang="ar-SA" sz="2000" dirty="0">
                <a:solidFill>
                  <a:srgbClr val="00B0F0"/>
                </a:solidFill>
                <a:latin typeface="The Year of Handicrafts Black" pitchFamily="50" charset="-78"/>
                <a:cs typeface="The Year of Handicrafts Black" pitchFamily="50" charset="-78"/>
              </a:rPr>
              <a:t>القيم الأخلاقية للإعلام الرقمي</a:t>
            </a:r>
          </a:p>
          <a:p>
            <a:pPr marL="457200" indent="-457200" algn="just" rtl="1">
              <a:lnSpc>
                <a:spcPct val="150000"/>
              </a:lnSpc>
              <a:buFont typeface="+mj-lt"/>
              <a:buAutoNum type="arabicPeriod"/>
            </a:pPr>
            <a:r>
              <a:rPr lang="ar-SA" sz="2000" dirty="0">
                <a:solidFill>
                  <a:srgbClr val="00B0F0"/>
                </a:solidFill>
                <a:latin typeface="The Year of Handicrafts Black" pitchFamily="50" charset="-78"/>
                <a:cs typeface="The Year of Handicrafts Black" pitchFamily="50" charset="-78"/>
              </a:rPr>
              <a:t>كيفية تعزيز ممارسات إعلامية مسؤولة</a:t>
            </a:r>
          </a:p>
          <a:p>
            <a:pPr marL="457200" indent="-457200" algn="just" rtl="1">
              <a:lnSpc>
                <a:spcPct val="150000"/>
              </a:lnSpc>
              <a:buFont typeface="+mj-lt"/>
              <a:buAutoNum type="arabicPeriod"/>
            </a:pPr>
            <a:r>
              <a:rPr lang="ar-SA" sz="2000" dirty="0">
                <a:solidFill>
                  <a:srgbClr val="00B0F0"/>
                </a:solidFill>
                <a:latin typeface="The Year of Handicrafts Black" pitchFamily="50" charset="-78"/>
                <a:cs typeface="The Year of Handicrafts Black" pitchFamily="50" charset="-78"/>
              </a:rPr>
              <a:t>الهندسة الاجتماعية</a:t>
            </a:r>
          </a:p>
          <a:p>
            <a:pPr marL="457200" indent="-457200" algn="just" rtl="1">
              <a:lnSpc>
                <a:spcPct val="150000"/>
              </a:lnSpc>
              <a:buFont typeface="+mj-lt"/>
              <a:buAutoNum type="arabicPeriod"/>
            </a:pPr>
            <a:r>
              <a:rPr lang="ar-SA" sz="2000" dirty="0">
                <a:solidFill>
                  <a:srgbClr val="00B0F0"/>
                </a:solidFill>
                <a:latin typeface="The Year of Handicrafts Black" pitchFamily="50" charset="-78"/>
                <a:cs typeface="The Year of Handicrafts Black" pitchFamily="50" charset="-78"/>
              </a:rPr>
              <a:t>أساسيات الهندسة الاجتماعية </a:t>
            </a:r>
          </a:p>
          <a:p>
            <a:pPr marL="457200" indent="-457200" algn="just" rtl="1">
              <a:lnSpc>
                <a:spcPct val="150000"/>
              </a:lnSpc>
              <a:buFont typeface="+mj-lt"/>
              <a:buAutoNum type="arabicPeriod"/>
            </a:pPr>
            <a:r>
              <a:rPr lang="ar-SA" sz="2000" dirty="0">
                <a:solidFill>
                  <a:srgbClr val="00B0F0"/>
                </a:solidFill>
                <a:latin typeface="The Year of Handicrafts Black" pitchFamily="50" charset="-78"/>
                <a:cs typeface="The Year of Handicrafts Black" pitchFamily="50" charset="-78"/>
              </a:rPr>
              <a:t>مراحل هجوم الهندسة الاجتماعية</a:t>
            </a:r>
          </a:p>
          <a:p>
            <a:pPr marL="457200" indent="-457200" algn="just" rtl="1">
              <a:lnSpc>
                <a:spcPct val="150000"/>
              </a:lnSpc>
              <a:buFont typeface="+mj-lt"/>
              <a:buAutoNum type="arabicPeriod"/>
            </a:pPr>
            <a:r>
              <a:rPr lang="ar-SA" sz="2000" dirty="0">
                <a:solidFill>
                  <a:srgbClr val="00B0F0"/>
                </a:solidFill>
                <a:latin typeface="The Year of Handicrafts Black" pitchFamily="50" charset="-78"/>
                <a:cs typeface="The Year of Handicrafts Black" pitchFamily="50" charset="-78"/>
              </a:rPr>
              <a:t>أنواع وأساليب الهندسة الاجتماعية</a:t>
            </a:r>
          </a:p>
          <a:p>
            <a:pPr marL="457200" indent="-457200" algn="just" rtl="1">
              <a:lnSpc>
                <a:spcPct val="150000"/>
              </a:lnSpc>
              <a:buFont typeface="+mj-lt"/>
              <a:buAutoNum type="arabicPeriod"/>
            </a:pPr>
            <a:r>
              <a:rPr lang="ar-SA" sz="2000" dirty="0">
                <a:solidFill>
                  <a:srgbClr val="00B0F0"/>
                </a:solidFill>
                <a:latin typeface="The Year of Handicrafts Black" pitchFamily="50" charset="-78"/>
                <a:cs typeface="The Year of Handicrafts Black" pitchFamily="50" charset="-78"/>
              </a:rPr>
              <a:t>كيف تعمل الهندسة الاجتماعية</a:t>
            </a:r>
          </a:p>
          <a:p>
            <a:pPr algn="just" rtl="1">
              <a:lnSpc>
                <a:spcPct val="150000"/>
              </a:lnSpc>
            </a:pPr>
            <a:r>
              <a:rPr lang="ar-SA" sz="2000" dirty="0">
                <a:solidFill>
                  <a:srgbClr val="00B0F0"/>
                </a:solidFill>
                <a:latin typeface="The Year of Handicrafts Black" pitchFamily="50" charset="-78"/>
                <a:cs typeface="The Year of Handicrafts Black" pitchFamily="50" charset="-78"/>
              </a:rPr>
              <a:t>9. دراسة حالة: الترويج لعلاج "عشبة الشيح"  كعلاج لفيروس كورونا</a:t>
            </a:r>
            <a:endParaRPr lang="ar-SA" sz="2000" b="1" dirty="0">
              <a:solidFill>
                <a:srgbClr val="00B0F0"/>
              </a:solidFill>
            </a:endParaRPr>
          </a:p>
          <a:p>
            <a:pPr marL="457200" indent="-457200" algn="just" rtl="1">
              <a:lnSpc>
                <a:spcPct val="150000"/>
              </a:lnSpc>
              <a:buFont typeface="+mj-lt"/>
              <a:buAutoNum type="arabicPeriod"/>
            </a:pPr>
            <a:endParaRPr lang="ar-SA" sz="2000" dirty="0">
              <a:latin typeface="The Year of Handicrafts Black" pitchFamily="50" charset="-78"/>
              <a:cs typeface="The Year of Handicrafts Black" pitchFamily="50" charset="-78"/>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a:solidFill>
                  <a:schemeClr val="bg1"/>
                </a:solidFill>
                <a:latin typeface="Times New Roman" pitchFamily="18" charset="0"/>
                <a:cs typeface="Times New Roman" pitchFamily="18" charset="0"/>
              </a:rPr>
              <a:t>9</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3607556257"/>
      </p:ext>
    </p:extLst>
  </p:cSld>
  <p:clrMapOvr>
    <a:masterClrMapping/>
  </p:clrMapOvr>
  <mc:AlternateContent xmlns:mc="http://schemas.openxmlformats.org/markup-compatibility/2006" xmlns:p14="http://schemas.microsoft.com/office/powerpoint/2010/main">
    <mc:Choice Requires="p14">
      <p:transition spd="slow" p14:dur="2000" advTm="7141"/>
    </mc:Choice>
    <mc:Fallback xmlns="">
      <p:transition spd="slow" advTm="714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2471175" y="1624978"/>
            <a:ext cx="7671082" cy="4067093"/>
          </a:xfrm>
        </p:spPr>
      </p:pic>
      <p:sp>
        <p:nvSpPr>
          <p:cNvPr id="6" name="Rectangle 5">
            <a:extLst>
              <a:ext uri="{FF2B5EF4-FFF2-40B4-BE49-F238E27FC236}">
                <a16:creationId xmlns:a16="http://schemas.microsoft.com/office/drawing/2014/main" id="{625A65B4-F2A8-05FC-5604-83D2080647B6}"/>
              </a:ext>
            </a:extLst>
          </p:cNvPr>
          <p:cNvSpPr/>
          <p:nvPr/>
        </p:nvSpPr>
        <p:spPr>
          <a:xfrm flipV="1">
            <a:off x="2626179" y="413238"/>
            <a:ext cx="9565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7101840" y="1748961"/>
            <a:ext cx="1785704" cy="523220"/>
          </a:xfrm>
          <a:prstGeom prst="rect">
            <a:avLst/>
          </a:prstGeom>
          <a:noFill/>
        </p:spPr>
        <p:txBody>
          <a:bodyPr wrap="square" rtlCol="0">
            <a:spAutoFit/>
          </a:bodyPr>
          <a:lstStyle/>
          <a:p>
            <a:pPr algn="just" rtl="1"/>
            <a:r>
              <a:rPr lang="ar-SA" sz="28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rPr>
              <a:t>المقدمة</a:t>
            </a:r>
            <a:endParaRPr lang="ar-EG" sz="28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extLst>
      <p:ext uri="{BB962C8B-B14F-4D97-AF65-F5344CB8AC3E}">
        <p14:creationId xmlns:p14="http://schemas.microsoft.com/office/powerpoint/2010/main" val="271420072"/>
      </p:ext>
    </p:extLst>
  </p:cSld>
  <p:clrMapOvr>
    <a:masterClrMapping/>
  </p:clrMapOvr>
  <mc:AlternateContent xmlns:mc="http://schemas.openxmlformats.org/markup-compatibility/2006" xmlns:p14="http://schemas.microsoft.com/office/powerpoint/2010/main">
    <mc:Choice Requires="p14">
      <p:transition spd="slow" p14:dur="2000" advTm="1870"/>
    </mc:Choice>
    <mc:Fallback xmlns="">
      <p:transition spd="slow" advTm="187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271984"/>
            <a:ext cx="3385474" cy="201516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SA" sz="2400" b="1" dirty="0">
                <a:solidFill>
                  <a:srgbClr val="00B0F0"/>
                </a:solidFill>
                <a:latin typeface="The Year of Handicrafts Black" pitchFamily="50" charset="-78"/>
                <a:cs typeface="The Year of Handicrafts Black" pitchFamily="50" charset="-78"/>
              </a:rPr>
              <a:t>مقدمة</a:t>
            </a:r>
            <a:endParaRPr lang="ar-EG" sz="2400" b="1" dirty="0">
              <a:solidFill>
                <a:srgbClr val="00B0F0"/>
              </a:solidFill>
              <a:latin typeface="The Year of Handicrafts Black" pitchFamily="50" charset="-78"/>
              <a:cs typeface="The Year of Handicrafts Black" pitchFamily="50"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TextBox 14">
            <a:extLst>
              <a:ext uri="{FF2B5EF4-FFF2-40B4-BE49-F238E27FC236}">
                <a16:creationId xmlns:a16="http://schemas.microsoft.com/office/drawing/2014/main" id="{4527402C-3F97-690D-9C20-A459E375AEB7}"/>
              </a:ext>
            </a:extLst>
          </p:cNvPr>
          <p:cNvSpPr txBox="1"/>
          <p:nvPr/>
        </p:nvSpPr>
        <p:spPr>
          <a:xfrm>
            <a:off x="3670820" y="2263532"/>
            <a:ext cx="8417320" cy="4247317"/>
          </a:xfrm>
          <a:prstGeom prst="rect">
            <a:avLst/>
          </a:prstGeom>
          <a:noFill/>
        </p:spPr>
        <p:txBody>
          <a:bodyPr wrap="square" rtlCol="0">
            <a:spAutoFit/>
          </a:bodyPr>
          <a:lstStyle/>
          <a:p>
            <a:pPr algn="r" rtl="1">
              <a:lnSpc>
                <a:spcPct val="150000"/>
              </a:lnSpc>
            </a:pPr>
            <a:r>
              <a:rPr lang="ar-SA" dirty="0">
                <a:cs typeface="+mj-cs"/>
              </a:rPr>
              <a:t>شهد العالم خلال العقود الأخيرة ثورة تكنولوجية غير مسبوقة، أثمرت عن تحول جذري في أساليب إنتاج ونشر وتلقي المعلومات، لتظهر أنماط جديدة من الإعلام يُطلق عليها "الإعلام الرقمي". ويشمل هذا الإعلام منصات التواصل الاجتماعي، والمواقع الإخبارية الإلكترونية، والمدونات، والبودكاست، والفيديوهات القصيرة، وغيرها من أشكال المحتوى الرقمي التفاعلي. هذا التحول جعل من كل فرد مستخدمًا ومنتِجًا في آن واحد، بما يُعرف بـ "المحتوى الذي يُنتجه المستخدم" (</a:t>
            </a:r>
            <a:r>
              <a:rPr lang="en-US" dirty="0">
                <a:cs typeface="+mj-cs"/>
              </a:rPr>
              <a:t>User-Generated Content)، </a:t>
            </a:r>
            <a:r>
              <a:rPr lang="ar-SA" dirty="0">
                <a:cs typeface="+mj-cs"/>
              </a:rPr>
              <a:t>مما أدى إلى توسع غير مسبوق في الفضاء الإعلامي وتضاعف حجم المعلومات المتداولة.</a:t>
            </a:r>
          </a:p>
          <a:p>
            <a:pPr algn="r" rtl="1">
              <a:lnSpc>
                <a:spcPct val="150000"/>
              </a:lnSpc>
            </a:pPr>
            <a:r>
              <a:rPr lang="ar-SA" dirty="0">
                <a:cs typeface="+mj-cs"/>
              </a:rPr>
              <a:t>ورغم ما أتاحه الإعلام الرقمي من حرية التعبير وسرعة الوصول إلى المعلومات وإشراك الجمهور في صناعة المحتوى، إلا أنه أثار في المقابل إشكاليات أخلاقية ومهنية معقدة. فقد أصبح من السهل نشر معلومات زائفة، أو محتوى ينتهك الخصوصية، أو يعزز الكراهية، أو يخضع للتمويل والتوجيه غير المعلن، الأمر الذي يُهدد مصداقية الإعلام ويقوض ثقة الجمهور فيه.</a:t>
            </a: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a:solidFill>
                  <a:schemeClr val="bg1"/>
                </a:solidFill>
                <a:latin typeface="Times New Roman" pitchFamily="18" charset="0"/>
                <a:cs typeface="Times New Roman" pitchFamily="18" charset="0"/>
              </a:rPr>
              <a:t>9</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09516784"/>
      </p:ext>
    </p:extLst>
  </p:cSld>
  <p:clrMapOvr>
    <a:masterClrMapping/>
  </p:clrMapOvr>
  <mc:AlternateContent xmlns:mc="http://schemas.openxmlformats.org/markup-compatibility/2006" xmlns:p14="http://schemas.microsoft.com/office/powerpoint/2010/main">
    <mc:Choice Requires="p14">
      <p:transition spd="slow" p14:dur="2000" advTm="171961"/>
    </mc:Choice>
    <mc:Fallback xmlns="">
      <p:transition spd="slow" advTm="17196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0" y="1278377"/>
            <a:ext cx="3385474" cy="25391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SA" sz="2400" b="1" dirty="0">
                <a:solidFill>
                  <a:srgbClr val="00B0F0"/>
                </a:solidFill>
                <a:latin typeface="The Year of Handicrafts Black" pitchFamily="50" charset="-78"/>
                <a:cs typeface="The Year of Handicrafts Black" pitchFamily="50" charset="-78"/>
              </a:rPr>
              <a:t>مقدمة</a:t>
            </a:r>
            <a:endParaRPr lang="ar-EG" sz="2400" b="1" dirty="0">
              <a:solidFill>
                <a:srgbClr val="00B0F0"/>
              </a:solidFill>
              <a:latin typeface="The Year of Handicrafts Black" pitchFamily="50" charset="-78"/>
              <a:cs typeface="The Year of Handicrafts Black" pitchFamily="50"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TextBox 14">
            <a:extLst>
              <a:ext uri="{FF2B5EF4-FFF2-40B4-BE49-F238E27FC236}">
                <a16:creationId xmlns:a16="http://schemas.microsoft.com/office/drawing/2014/main" id="{4527402C-3F97-690D-9C20-A459E375AEB7}"/>
              </a:ext>
            </a:extLst>
          </p:cNvPr>
          <p:cNvSpPr txBox="1"/>
          <p:nvPr/>
        </p:nvSpPr>
        <p:spPr>
          <a:xfrm>
            <a:off x="3670820" y="2323527"/>
            <a:ext cx="8417320" cy="4197559"/>
          </a:xfrm>
          <a:prstGeom prst="rect">
            <a:avLst/>
          </a:prstGeom>
          <a:noFill/>
        </p:spPr>
        <p:txBody>
          <a:bodyPr wrap="square" rtlCol="0">
            <a:spAutoFit/>
          </a:bodyPr>
          <a:lstStyle/>
          <a:p>
            <a:pPr algn="r" rtl="1">
              <a:lnSpc>
                <a:spcPct val="150000"/>
              </a:lnSpc>
            </a:pPr>
            <a:r>
              <a:rPr lang="ar-SA" dirty="0">
                <a:cs typeface="+mj-cs"/>
              </a:rPr>
              <a:t>وهنا تبرز </a:t>
            </a:r>
            <a:r>
              <a:rPr lang="ar-SA" b="1" dirty="0">
                <a:cs typeface="+mj-cs"/>
              </a:rPr>
              <a:t>الحاجة الملحة للتمسك بمنظومة من القيم الأخلاقية والمعايير المهنية</a:t>
            </a:r>
            <a:r>
              <a:rPr lang="ar-SA" dirty="0">
                <a:cs typeface="+mj-cs"/>
              </a:rPr>
              <a:t>، التي تنظم العمل الإعلامي في بيئته الرقمية الجديدة. فالمصداقية، والحياد، والمسؤولية، واحترام الخصوصية، والشفافية، أصبحت ليست فقط متطلبات قانونية أو مهنية، بل شروطًا أساسية لضمان استمرارية الإعلام كأداة لخدمة الحقيقة والمصلحة العامة.</a:t>
            </a:r>
          </a:p>
          <a:p>
            <a:pPr algn="r" rtl="1">
              <a:lnSpc>
                <a:spcPct val="150000"/>
              </a:lnSpc>
            </a:pPr>
            <a:r>
              <a:rPr lang="ar-SA" dirty="0">
                <a:cs typeface="+mj-cs"/>
              </a:rPr>
              <a:t>كما أن المؤسسات الإعلامية والصحفيين الرقميين باتوا مطالبين اليوم أكثر من أي وقت مضى بالالتزام بقواعد السلوك المهني، وتطوير آليات واضحة للتحقق من صحة المعلومات، ومراعاة الأبعاد الأخلاقية عند تغطية القضايا ذات الحساسية الاجتماعية أو الثقافية أو السياسية.</a:t>
            </a:r>
          </a:p>
          <a:p>
            <a:pPr algn="r" rtl="1">
              <a:lnSpc>
                <a:spcPct val="150000"/>
              </a:lnSpc>
            </a:pPr>
            <a:r>
              <a:rPr lang="ar-SA" dirty="0">
                <a:cs typeface="+mj-cs"/>
              </a:rPr>
              <a:t>وفي ظل بيئة إعلامية تتسم بالمنافسة الشديدة وسرعة النشر وضغط التفاعل الجماهيري، يصبح الوعي بالقيم الأخلاقية والمعايير المهنية ليس مجرد خيار، بل ضرورة لضمان أداء إعلامي مسؤول ومهني يحترم عقل الجمهور ويصون السلم المجتمعي.</a:t>
            </a:r>
          </a:p>
          <a:p>
            <a:pPr algn="r" rtl="1">
              <a:lnSpc>
                <a:spcPct val="150000"/>
              </a:lnSpc>
            </a:pPr>
            <a:endParaRPr lang="ar-SA" dirty="0">
              <a:cs typeface="+mj-cs"/>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a:solidFill>
                  <a:schemeClr val="bg1"/>
                </a:solidFill>
                <a:latin typeface="Times New Roman" pitchFamily="18" charset="0"/>
                <a:cs typeface="Times New Roman" pitchFamily="18" charset="0"/>
              </a:rPr>
              <a:t>9</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82390423"/>
      </p:ext>
    </p:extLst>
  </p:cSld>
  <p:clrMapOvr>
    <a:masterClrMapping/>
  </p:clrMapOvr>
  <mc:AlternateContent xmlns:mc="http://schemas.openxmlformats.org/markup-compatibility/2006" xmlns:p14="http://schemas.microsoft.com/office/powerpoint/2010/main">
    <mc:Choice Requires="p14">
      <p:transition spd="slow" p14:dur="2000" advTm="171961"/>
    </mc:Choice>
    <mc:Fallback xmlns="">
      <p:transition spd="slow" advTm="17196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3023118" y="1622657"/>
            <a:ext cx="8117633" cy="3769957"/>
          </a:xfrm>
        </p:spPr>
      </p:pic>
      <p:sp>
        <p:nvSpPr>
          <p:cNvPr id="6" name="Rectangle 5">
            <a:extLst>
              <a:ext uri="{FF2B5EF4-FFF2-40B4-BE49-F238E27FC236}">
                <a16:creationId xmlns:a16="http://schemas.microsoft.com/office/drawing/2014/main" id="{625A65B4-F2A8-05FC-5604-83D2080647B6}"/>
              </a:ext>
            </a:extLst>
          </p:cNvPr>
          <p:cNvSpPr/>
          <p:nvPr/>
        </p:nvSpPr>
        <p:spPr>
          <a:xfrm>
            <a:off x="2626179" y="500900"/>
            <a:ext cx="941928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7620683" y="1699855"/>
            <a:ext cx="3041217" cy="577850"/>
          </a:xfrm>
          <a:prstGeom prst="rect">
            <a:avLst/>
          </a:prstGeom>
          <a:noFill/>
        </p:spPr>
        <p:txBody>
          <a:bodyPr wrap="none" lIns="91440" tIns="45720" rIns="91440" bIns="45720" rtlCol="0" anchor="t">
            <a:spAutoFit/>
          </a:bodyPr>
          <a:lstStyle/>
          <a:p>
            <a:pPr algn="just" rtl="1">
              <a:lnSpc>
                <a:spcPct val="150000"/>
              </a:lnSpc>
            </a:pPr>
            <a:r>
              <a:rPr lang="ar-SA" sz="2400">
                <a:solidFill>
                  <a:srgbClr val="00B0F0"/>
                </a:solidFill>
                <a:latin typeface="The Year of Handicrafts Black" pitchFamily="50" charset="-78"/>
                <a:cs typeface="The Year of Handicrafts Black"/>
              </a:rPr>
              <a:t>القيم الاخلاقية للإعلام الرقمي</a:t>
            </a:r>
            <a:endParaRPr lang="en-US" sz="2400">
              <a:solidFill>
                <a:srgbClr val="00B0F0"/>
              </a:solidFill>
              <a:latin typeface="The Year of Handicrafts Black" pitchFamily="50" charset="-78"/>
              <a:cs typeface="The Year of Handicrafts Black"/>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extLst>
      <p:ext uri="{BB962C8B-B14F-4D97-AF65-F5344CB8AC3E}">
        <p14:creationId xmlns:p14="http://schemas.microsoft.com/office/powerpoint/2010/main" val="178429072"/>
      </p:ext>
    </p:extLst>
  </p:cSld>
  <p:clrMapOvr>
    <a:masterClrMapping/>
  </p:clrMapOvr>
  <mc:AlternateContent xmlns:mc="http://schemas.openxmlformats.org/markup-compatibility/2006" xmlns:p14="http://schemas.microsoft.com/office/powerpoint/2010/main">
    <mc:Choice Requires="p14">
      <p:transition spd="slow" p14:dur="2000" advTm="5233"/>
    </mc:Choice>
    <mc:Fallback xmlns="">
      <p:transition spd="slow" advTm="523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1E7737-947D-4E5D-A187-F0DD58EA25F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8E2AF00-48EF-B68D-5056-B0133D4CEDB0}"/>
              </a:ext>
            </a:extLst>
          </p:cNvPr>
          <p:cNvSpPr/>
          <p:nvPr/>
        </p:nvSpPr>
        <p:spPr>
          <a:xfrm>
            <a:off x="3385474" y="130710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E1134E63-7F24-09B5-DDAD-EBDEFB8EC2D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D7E3F952-1ACC-C40B-7BCC-9C543C1C14F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801005C-81C0-8978-960E-0D7E31100FDC}"/>
              </a:ext>
            </a:extLst>
          </p:cNvPr>
          <p:cNvSpPr txBox="1"/>
          <p:nvPr/>
        </p:nvSpPr>
        <p:spPr>
          <a:xfrm>
            <a:off x="5547945" y="1556892"/>
            <a:ext cx="3510779" cy="661207"/>
          </a:xfrm>
          <a:prstGeom prst="rect">
            <a:avLst/>
          </a:prstGeom>
          <a:noFill/>
        </p:spPr>
        <p:txBody>
          <a:bodyPr wrap="square" rtlCol="0">
            <a:spAutoFit/>
          </a:bodyPr>
          <a:lstStyle/>
          <a:p>
            <a:pPr algn="just" rtl="1">
              <a:lnSpc>
                <a:spcPct val="150000"/>
              </a:lnSpc>
            </a:pPr>
            <a:r>
              <a:rPr lang="ar-SA" sz="2800" b="1" dirty="0">
                <a:solidFill>
                  <a:srgbClr val="00B0F0"/>
                </a:solidFill>
                <a:latin typeface="The Year of Handicrafts Black" pitchFamily="50" charset="-78"/>
                <a:cs typeface="+mj-cs"/>
              </a:rPr>
              <a:t>أخلاقيات الاعلام الرقمي</a:t>
            </a:r>
          </a:p>
        </p:txBody>
      </p:sp>
      <p:sp>
        <p:nvSpPr>
          <p:cNvPr id="28" name="Rectangle 27">
            <a:extLst>
              <a:ext uri="{FF2B5EF4-FFF2-40B4-BE49-F238E27FC236}">
                <a16:creationId xmlns:a16="http://schemas.microsoft.com/office/drawing/2014/main" id="{85A8F880-A816-6D4C-BB8B-715DDCBDCFE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TextBox 13">
            <a:extLst>
              <a:ext uri="{FF2B5EF4-FFF2-40B4-BE49-F238E27FC236}">
                <a16:creationId xmlns:a16="http://schemas.microsoft.com/office/drawing/2014/main" id="{4E10C8B5-ACB1-AD88-3D65-7F70D3E70A5E}"/>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9</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6" name="Graphic 21">
            <a:extLst>
              <a:ext uri="{FF2B5EF4-FFF2-40B4-BE49-F238E27FC236}">
                <a16:creationId xmlns:a16="http://schemas.microsoft.com/office/drawing/2014/main" id="{0BB21A1B-3639-C92F-A6D5-EC9A594B49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Placeholder 4">
            <a:extLst>
              <a:ext uri="{FF2B5EF4-FFF2-40B4-BE49-F238E27FC236}">
                <a16:creationId xmlns:a16="http://schemas.microsoft.com/office/drawing/2014/main" id="{24BB6B8C-40AE-A0B2-6DBF-1529D1D8FB22}"/>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0" y="1315234"/>
            <a:ext cx="3385474" cy="1895865"/>
          </a:xfrm>
          <a:prstGeom prst="rect">
            <a:avLst/>
          </a:prstGeom>
        </p:spPr>
      </p:pic>
      <p:sp>
        <p:nvSpPr>
          <p:cNvPr id="6" name="Rectangle 5"/>
          <p:cNvSpPr/>
          <p:nvPr/>
        </p:nvSpPr>
        <p:spPr>
          <a:xfrm>
            <a:off x="3752165" y="2433813"/>
            <a:ext cx="8120185" cy="2119747"/>
          </a:xfrm>
          <a:prstGeom prst="rect">
            <a:avLst/>
          </a:prstGeom>
        </p:spPr>
        <p:txBody>
          <a:bodyPr wrap="square">
            <a:spAutoFit/>
          </a:bodyPr>
          <a:lstStyle/>
          <a:p>
            <a:pPr algn="r" rtl="1">
              <a:lnSpc>
                <a:spcPct val="150000"/>
              </a:lnSpc>
            </a:pPr>
            <a:r>
              <a:rPr lang="ar-SA" dirty="0"/>
              <a:t>تشير "أخلاقيات الإعلام الرقمي" إلى المبادئ والقيم التي ينبغي أن يلتزم بها الصحفيون والمستخدمون عند إنتاج، ونشر، وتبادل المحتوى عبر الوسائط الرقمية، مثل مواقع الأخبار الإلكترونية، ومنصات التواصل الاجتماعي، والمدونات، ومواقع الفيديو والبودكاست. وتهدف هذه الأخلاقيات إلى ضمان الاستخدام العادل والمسؤول للتكنولوجيا، وصون كرامة الإنسان، والحفاظ على المصلحة العامة، خاصة في ظل الانتشار السريع للمعلومات وسهولة الوصول إليها.</a:t>
            </a:r>
            <a:endParaRPr lang="ar-SA" sz="2000" dirty="0">
              <a:cs typeface="+mj-cs"/>
            </a:endParaRPr>
          </a:p>
        </p:txBody>
      </p:sp>
    </p:spTree>
    <p:extLst>
      <p:ext uri="{BB962C8B-B14F-4D97-AF65-F5344CB8AC3E}">
        <p14:creationId xmlns:p14="http://schemas.microsoft.com/office/powerpoint/2010/main" val="1467401607"/>
      </p:ext>
    </p:extLst>
  </p:cSld>
  <p:clrMapOvr>
    <a:masterClrMapping/>
  </p:clrMapOvr>
  <mc:AlternateContent xmlns:mc="http://schemas.openxmlformats.org/markup-compatibility/2006" xmlns:p14="http://schemas.microsoft.com/office/powerpoint/2010/main">
    <mc:Choice Requires="p14">
      <p:transition spd="slow" p14:dur="2000" advTm="343664"/>
    </mc:Choice>
    <mc:Fallback xmlns="">
      <p:transition spd="slow" advTm="34366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1E7737-947D-4E5D-A187-F0DD58EA25F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8E2AF00-48EF-B68D-5056-B0133D4CEDB0}"/>
              </a:ext>
            </a:extLst>
          </p:cNvPr>
          <p:cNvSpPr/>
          <p:nvPr/>
        </p:nvSpPr>
        <p:spPr>
          <a:xfrm>
            <a:off x="3385474" y="102270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E1134E63-7F24-09B5-DDAD-EBDEFB8EC2D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D7E3F952-1ACC-C40B-7BCC-9C543C1C14F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801005C-81C0-8978-960E-0D7E31100FDC}"/>
              </a:ext>
            </a:extLst>
          </p:cNvPr>
          <p:cNvSpPr txBox="1"/>
          <p:nvPr/>
        </p:nvSpPr>
        <p:spPr>
          <a:xfrm>
            <a:off x="5079999" y="1242606"/>
            <a:ext cx="5240868" cy="658835"/>
          </a:xfrm>
          <a:prstGeom prst="rect">
            <a:avLst/>
          </a:prstGeom>
          <a:noFill/>
        </p:spPr>
        <p:txBody>
          <a:bodyPr wrap="square" rtlCol="0">
            <a:spAutoFit/>
          </a:bodyPr>
          <a:lstStyle/>
          <a:p>
            <a:pPr algn="just" rtl="1">
              <a:lnSpc>
                <a:spcPct val="150000"/>
              </a:lnSpc>
            </a:pPr>
            <a:r>
              <a:rPr lang="ar-SA" sz="2800" b="1" dirty="0">
                <a:solidFill>
                  <a:srgbClr val="00B0F0"/>
                </a:solidFill>
                <a:latin typeface="The Year of Handicrafts Black" pitchFamily="50" charset="-78"/>
              </a:rPr>
              <a:t>اخلاقيات الاعلام الرقمي</a:t>
            </a:r>
          </a:p>
        </p:txBody>
      </p:sp>
      <p:sp>
        <p:nvSpPr>
          <p:cNvPr id="28" name="Rectangle 27">
            <a:extLst>
              <a:ext uri="{FF2B5EF4-FFF2-40B4-BE49-F238E27FC236}">
                <a16:creationId xmlns:a16="http://schemas.microsoft.com/office/drawing/2014/main" id="{85A8F880-A816-6D4C-BB8B-715DDCBDCFE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TextBox 13">
            <a:extLst>
              <a:ext uri="{FF2B5EF4-FFF2-40B4-BE49-F238E27FC236}">
                <a16:creationId xmlns:a16="http://schemas.microsoft.com/office/drawing/2014/main" id="{4E10C8B5-ACB1-AD88-3D65-7F70D3E70A5E}"/>
              </a:ext>
            </a:extLst>
          </p:cNvPr>
          <p:cNvSpPr txBox="1"/>
          <p:nvPr/>
        </p:nvSpPr>
        <p:spPr>
          <a:xfrm>
            <a:off x="3454900" y="1160957"/>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9</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6" name="Graphic 21">
            <a:extLst>
              <a:ext uri="{FF2B5EF4-FFF2-40B4-BE49-F238E27FC236}">
                <a16:creationId xmlns:a16="http://schemas.microsoft.com/office/drawing/2014/main" id="{0BB21A1B-3639-C92F-A6D5-EC9A594B49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Placeholder 4">
            <a:extLst>
              <a:ext uri="{FF2B5EF4-FFF2-40B4-BE49-F238E27FC236}">
                <a16:creationId xmlns:a16="http://schemas.microsoft.com/office/drawing/2014/main" id="{24BB6B8C-40AE-A0B2-6DBF-1529D1D8FB22}"/>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0" y="1022700"/>
            <a:ext cx="3385474" cy="1904329"/>
          </a:xfrm>
          <a:prstGeom prst="rect">
            <a:avLst/>
          </a:prstGeom>
        </p:spPr>
      </p:pic>
      <p:sp>
        <p:nvSpPr>
          <p:cNvPr id="7" name="Rectangle 6"/>
          <p:cNvSpPr/>
          <p:nvPr/>
        </p:nvSpPr>
        <p:spPr>
          <a:xfrm>
            <a:off x="3541671" y="1977318"/>
            <a:ext cx="8317523" cy="4662815"/>
          </a:xfrm>
          <a:prstGeom prst="rect">
            <a:avLst/>
          </a:prstGeom>
        </p:spPr>
        <p:txBody>
          <a:bodyPr wrap="square">
            <a:spAutoFit/>
          </a:bodyPr>
          <a:lstStyle/>
          <a:p>
            <a:pPr marL="285750" lvl="0" indent="-285750" algn="r" rtl="1" eaLnBrk="0" fontAlgn="base" hangingPunct="0">
              <a:lnSpc>
                <a:spcPct val="150000"/>
              </a:lnSpc>
              <a:spcBef>
                <a:spcPct val="0"/>
              </a:spcBef>
              <a:spcAft>
                <a:spcPct val="0"/>
              </a:spcAft>
              <a:buFont typeface="Wingdings" panose="05000000000000000000" pitchFamily="2" charset="2"/>
              <a:buChar char="q"/>
            </a:pPr>
            <a:r>
              <a:rPr lang="ar-SA" altLang="en-US" b="1" dirty="0">
                <a:solidFill>
                  <a:srgbClr val="C00000"/>
                </a:solidFill>
                <a:latin typeface="Arial" panose="020B0604020202020204" pitchFamily="34" charset="0"/>
                <a:cs typeface="+mj-cs"/>
              </a:rPr>
              <a:t>الصدق والدقة</a:t>
            </a:r>
            <a:endParaRPr lang="en-US" altLang="en-US" b="1" dirty="0">
              <a:solidFill>
                <a:srgbClr val="C00000"/>
              </a:solidFill>
              <a:latin typeface="Arial" panose="020B0604020202020204" pitchFamily="34" charset="0"/>
              <a:cs typeface="+mj-cs"/>
            </a:endParaRP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dirty="0">
                <a:latin typeface="Arial" panose="020B0604020202020204" pitchFamily="34" charset="0"/>
                <a:cs typeface="+mj-cs"/>
              </a:rPr>
              <a:t>من المبادئ الأساسية في العمل الإعلامي، وتتطلب نقل الحقائق كما هي دون تحريف أو تزييف</a:t>
            </a:r>
            <a:r>
              <a:rPr lang="en-US" altLang="en-US" dirty="0">
                <a:latin typeface="Arial" panose="020B0604020202020204" pitchFamily="34" charset="0"/>
                <a:cs typeface="+mj-cs"/>
              </a:rPr>
              <a:t>.</a:t>
            </a: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dirty="0">
                <a:latin typeface="Arial" panose="020B0604020202020204" pitchFamily="34" charset="0"/>
                <a:cs typeface="+mj-cs"/>
              </a:rPr>
              <a:t>في الإعلام الرقمي، تكمن الخطورة في سرعة النشر التي قد تؤدي إلى تداول معلومات غير مؤكدة</a:t>
            </a:r>
            <a:r>
              <a:rPr lang="en-US" altLang="en-US" dirty="0">
                <a:latin typeface="Arial" panose="020B0604020202020204" pitchFamily="34" charset="0"/>
                <a:cs typeface="+mj-cs"/>
              </a:rPr>
              <a:t>.</a:t>
            </a: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dirty="0">
                <a:latin typeface="Arial" panose="020B0604020202020204" pitchFamily="34" charset="0"/>
                <a:cs typeface="+mj-cs"/>
              </a:rPr>
              <a:t>يجب على الصحفي الرقمي التحقق من صحة الأخبار باستخدام أدوات "تدقيق الحقائق" ومصادر متعددة قبل نشرها</a:t>
            </a:r>
            <a:r>
              <a:rPr lang="en-US" altLang="en-US" dirty="0">
                <a:latin typeface="Arial" panose="020B0604020202020204" pitchFamily="34" charset="0"/>
                <a:cs typeface="+mj-cs"/>
              </a:rPr>
              <a:t>.</a:t>
            </a:r>
          </a:p>
          <a:p>
            <a:pPr lvl="0" algn="r" rtl="1" eaLnBrk="0" fontAlgn="base" hangingPunct="0">
              <a:lnSpc>
                <a:spcPct val="150000"/>
              </a:lnSpc>
              <a:spcBef>
                <a:spcPct val="0"/>
              </a:spcBef>
              <a:spcAft>
                <a:spcPct val="0"/>
              </a:spcAft>
            </a:pPr>
            <a:r>
              <a:rPr lang="ar-SA" altLang="en-US" b="1" dirty="0">
                <a:latin typeface="Arial" panose="020B0604020202020204" pitchFamily="34" charset="0"/>
                <a:cs typeface="+mj-cs"/>
              </a:rPr>
              <a:t>مثال</a:t>
            </a:r>
            <a:r>
              <a:rPr lang="en-US" altLang="en-US" dirty="0">
                <a:latin typeface="Arial" panose="020B0604020202020204" pitchFamily="34" charset="0"/>
                <a:cs typeface="+mj-cs"/>
              </a:rPr>
              <a:t>: </a:t>
            </a:r>
            <a:r>
              <a:rPr lang="ar-SA" altLang="en-US" dirty="0">
                <a:latin typeface="Arial" panose="020B0604020202020204" pitchFamily="34" charset="0"/>
                <a:cs typeface="+mj-cs"/>
              </a:rPr>
              <a:t>نشر إشاعة وفاة أحد الشخصيات العامة دون التأكد من مصدر رسمي يعد انتهاكًا للأمانة المهنية</a:t>
            </a:r>
            <a:r>
              <a:rPr lang="en-US" altLang="en-US" dirty="0">
                <a:latin typeface="Arial" panose="020B0604020202020204" pitchFamily="34" charset="0"/>
                <a:cs typeface="+mj-cs"/>
              </a:rPr>
              <a:t>.</a:t>
            </a:r>
            <a:endParaRPr lang="ar-SA" altLang="en-US" dirty="0">
              <a:latin typeface="Arial" panose="020B0604020202020204" pitchFamily="34" charset="0"/>
              <a:cs typeface="+mj-cs"/>
            </a:endParaRPr>
          </a:p>
          <a:p>
            <a:pPr marL="285750" lvl="0" indent="-285750" algn="r" rtl="1" eaLnBrk="0" fontAlgn="base" hangingPunct="0">
              <a:lnSpc>
                <a:spcPct val="150000"/>
              </a:lnSpc>
              <a:spcBef>
                <a:spcPct val="0"/>
              </a:spcBef>
              <a:spcAft>
                <a:spcPct val="0"/>
              </a:spcAft>
              <a:buFont typeface="Wingdings" panose="05000000000000000000" pitchFamily="2" charset="2"/>
              <a:buChar char="q"/>
            </a:pPr>
            <a:r>
              <a:rPr lang="ar-SA" altLang="en-US" b="1" dirty="0">
                <a:solidFill>
                  <a:srgbClr val="C00000"/>
                </a:solidFill>
                <a:latin typeface="Arial" panose="020B0604020202020204" pitchFamily="34" charset="0"/>
              </a:rPr>
              <a:t>المسؤولية في النشر</a:t>
            </a:r>
            <a:endParaRPr lang="en-US" altLang="en-US" b="1" dirty="0">
              <a:solidFill>
                <a:srgbClr val="C00000"/>
              </a:solidFill>
              <a:latin typeface="Arial" panose="020B0604020202020204" pitchFamily="34" charset="0"/>
            </a:endParaRPr>
          </a:p>
          <a:p>
            <a:pPr lvl="0" algn="r" rtl="1" eaLnBrk="0" fontAlgn="base" hangingPunct="0">
              <a:lnSpc>
                <a:spcPct val="150000"/>
              </a:lnSpc>
              <a:spcBef>
                <a:spcPct val="0"/>
              </a:spcBef>
              <a:spcAft>
                <a:spcPct val="0"/>
              </a:spcAft>
            </a:pPr>
            <a:r>
              <a:rPr lang="ar-SA" altLang="en-US" dirty="0">
                <a:latin typeface="Arial" panose="020B0604020202020204" pitchFamily="34" charset="0"/>
              </a:rPr>
              <a:t>الإعلامي أو المستخدم الرقمي مسؤول عن كل ما ينشره أو يشاركه، سواء كان محتوى مكتوبًا أو مرئيًا أو صوتيًا</a:t>
            </a:r>
            <a:r>
              <a:rPr lang="en-US" altLang="en-US" dirty="0">
                <a:latin typeface="Arial" panose="020B0604020202020204" pitchFamily="34" charset="0"/>
              </a:rPr>
              <a:t>.</a:t>
            </a:r>
          </a:p>
          <a:p>
            <a:pPr lvl="0" algn="r" rtl="1" eaLnBrk="0" fontAlgn="base" hangingPunct="0">
              <a:lnSpc>
                <a:spcPct val="150000"/>
              </a:lnSpc>
              <a:spcBef>
                <a:spcPct val="0"/>
              </a:spcBef>
              <a:spcAft>
                <a:spcPct val="0"/>
              </a:spcAft>
            </a:pPr>
            <a:r>
              <a:rPr lang="ar-SA" altLang="en-US" dirty="0">
                <a:latin typeface="Arial" panose="020B0604020202020204" pitchFamily="34" charset="0"/>
              </a:rPr>
              <a:t>يجب أن يُراعي أثر المحتوى على الأفراد والمجتمع، خاصة في المواضيع الحساسة (مثل: الكوارث، الحوادث، الجرائم، القضايا السياسية)</a:t>
            </a:r>
            <a:r>
              <a:rPr lang="en-US" altLang="en-US" dirty="0">
                <a:latin typeface="Arial" panose="020B0604020202020204" pitchFamily="34" charset="0"/>
              </a:rPr>
              <a:t>.</a:t>
            </a:r>
          </a:p>
          <a:p>
            <a:pPr lvl="0" algn="r" rtl="1" eaLnBrk="0" fontAlgn="base" hangingPunct="0">
              <a:lnSpc>
                <a:spcPct val="150000"/>
              </a:lnSpc>
              <a:spcBef>
                <a:spcPct val="0"/>
              </a:spcBef>
              <a:spcAft>
                <a:spcPct val="0"/>
              </a:spcAft>
            </a:pPr>
            <a:r>
              <a:rPr lang="ar-SA" altLang="en-US" b="1" dirty="0">
                <a:latin typeface="Arial" panose="020B0604020202020204" pitchFamily="34" charset="0"/>
              </a:rPr>
              <a:t>مثال</a:t>
            </a:r>
            <a:r>
              <a:rPr lang="en-US" altLang="en-US" dirty="0">
                <a:latin typeface="Arial" panose="020B0604020202020204" pitchFamily="34" charset="0"/>
              </a:rPr>
              <a:t>: </a:t>
            </a:r>
            <a:r>
              <a:rPr lang="ar-SA" altLang="en-US" dirty="0">
                <a:latin typeface="Arial" panose="020B0604020202020204" pitchFamily="34" charset="0"/>
              </a:rPr>
              <a:t>نشر فيديو عنيف دون تحذير أو تغطية هو انتهاك للمسؤولية الأخلاقية ويُسبب ضررًا نفسيًا للمشاهدين</a:t>
            </a:r>
            <a:r>
              <a:rPr lang="en-US" altLang="en-US" dirty="0">
                <a:latin typeface="Arial" panose="020B0604020202020204" pitchFamily="34" charset="0"/>
              </a:rPr>
              <a:t>.</a:t>
            </a:r>
          </a:p>
        </p:txBody>
      </p:sp>
    </p:spTree>
    <p:extLst>
      <p:ext uri="{BB962C8B-B14F-4D97-AF65-F5344CB8AC3E}">
        <p14:creationId xmlns:p14="http://schemas.microsoft.com/office/powerpoint/2010/main" val="3243840720"/>
      </p:ext>
    </p:extLst>
  </p:cSld>
  <p:clrMapOvr>
    <a:masterClrMapping/>
  </p:clrMapOvr>
  <mc:AlternateContent xmlns:mc="http://schemas.openxmlformats.org/markup-compatibility/2006" xmlns:p14="http://schemas.microsoft.com/office/powerpoint/2010/main">
    <mc:Choice Requires="p14">
      <p:transition spd="slow" p14:dur="2000" advTm="343664"/>
    </mc:Choice>
    <mc:Fallback xmlns="">
      <p:transition spd="slow" advTm="34366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1E7737-947D-4E5D-A187-F0DD58EA25F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8E2AF00-48EF-B68D-5056-B0133D4CEDB0}"/>
              </a:ext>
            </a:extLst>
          </p:cNvPr>
          <p:cNvSpPr/>
          <p:nvPr/>
        </p:nvSpPr>
        <p:spPr>
          <a:xfrm>
            <a:off x="3385474" y="102270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E1134E63-7F24-09B5-DDAD-EBDEFB8EC2D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D7E3F952-1ACC-C40B-7BCC-9C543C1C14F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801005C-81C0-8978-960E-0D7E31100FDC}"/>
              </a:ext>
            </a:extLst>
          </p:cNvPr>
          <p:cNvSpPr txBox="1"/>
          <p:nvPr/>
        </p:nvSpPr>
        <p:spPr>
          <a:xfrm>
            <a:off x="5079999" y="1242606"/>
            <a:ext cx="5240868" cy="658835"/>
          </a:xfrm>
          <a:prstGeom prst="rect">
            <a:avLst/>
          </a:prstGeom>
          <a:noFill/>
        </p:spPr>
        <p:txBody>
          <a:bodyPr wrap="square" rtlCol="0">
            <a:spAutoFit/>
          </a:bodyPr>
          <a:lstStyle/>
          <a:p>
            <a:pPr algn="just" rtl="1">
              <a:lnSpc>
                <a:spcPct val="150000"/>
              </a:lnSpc>
            </a:pPr>
            <a:r>
              <a:rPr lang="ar-SA" sz="2800" b="1" dirty="0">
                <a:solidFill>
                  <a:srgbClr val="00B0F0"/>
                </a:solidFill>
                <a:latin typeface="The Year of Handicrafts Black" pitchFamily="50" charset="-78"/>
              </a:rPr>
              <a:t>اخلاقيات الاعلام الرقمي</a:t>
            </a:r>
          </a:p>
        </p:txBody>
      </p:sp>
      <p:sp>
        <p:nvSpPr>
          <p:cNvPr id="28" name="Rectangle 27">
            <a:extLst>
              <a:ext uri="{FF2B5EF4-FFF2-40B4-BE49-F238E27FC236}">
                <a16:creationId xmlns:a16="http://schemas.microsoft.com/office/drawing/2014/main" id="{85A8F880-A816-6D4C-BB8B-715DDCBDCFE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TextBox 13">
            <a:extLst>
              <a:ext uri="{FF2B5EF4-FFF2-40B4-BE49-F238E27FC236}">
                <a16:creationId xmlns:a16="http://schemas.microsoft.com/office/drawing/2014/main" id="{4E10C8B5-ACB1-AD88-3D65-7F70D3E70A5E}"/>
              </a:ext>
            </a:extLst>
          </p:cNvPr>
          <p:cNvSpPr txBox="1"/>
          <p:nvPr/>
        </p:nvSpPr>
        <p:spPr>
          <a:xfrm>
            <a:off x="3454900" y="1160957"/>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9</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6" name="Graphic 21">
            <a:extLst>
              <a:ext uri="{FF2B5EF4-FFF2-40B4-BE49-F238E27FC236}">
                <a16:creationId xmlns:a16="http://schemas.microsoft.com/office/drawing/2014/main" id="{0BB21A1B-3639-C92F-A6D5-EC9A594B49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Placeholder 4">
            <a:extLst>
              <a:ext uri="{FF2B5EF4-FFF2-40B4-BE49-F238E27FC236}">
                <a16:creationId xmlns:a16="http://schemas.microsoft.com/office/drawing/2014/main" id="{24BB6B8C-40AE-A0B2-6DBF-1529D1D8FB22}"/>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5052" y="1022700"/>
            <a:ext cx="3388919" cy="2168908"/>
          </a:xfrm>
          <a:prstGeom prst="rect">
            <a:avLst/>
          </a:prstGeom>
        </p:spPr>
      </p:pic>
      <p:sp>
        <p:nvSpPr>
          <p:cNvPr id="7" name="Rectangle 6"/>
          <p:cNvSpPr/>
          <p:nvPr/>
        </p:nvSpPr>
        <p:spPr>
          <a:xfrm>
            <a:off x="3541671" y="2007100"/>
            <a:ext cx="8317523" cy="5078313"/>
          </a:xfrm>
          <a:prstGeom prst="rect">
            <a:avLst/>
          </a:prstGeom>
        </p:spPr>
        <p:txBody>
          <a:bodyPr wrap="square">
            <a:spAutoFit/>
          </a:bodyPr>
          <a:lstStyle/>
          <a:p>
            <a:pPr marL="285750" lvl="0" indent="-285750" algn="r" rtl="1" eaLnBrk="0" fontAlgn="base" hangingPunct="0">
              <a:lnSpc>
                <a:spcPct val="150000"/>
              </a:lnSpc>
              <a:spcBef>
                <a:spcPct val="0"/>
              </a:spcBef>
              <a:spcAft>
                <a:spcPct val="0"/>
              </a:spcAft>
              <a:buFont typeface="Wingdings" panose="05000000000000000000" pitchFamily="2" charset="2"/>
              <a:buChar char="q"/>
            </a:pPr>
            <a:r>
              <a:rPr lang="ar-SA" altLang="en-US" b="1" dirty="0">
                <a:solidFill>
                  <a:srgbClr val="C00000"/>
                </a:solidFill>
                <a:latin typeface="Arial" panose="020B0604020202020204" pitchFamily="34" charset="0"/>
                <a:cs typeface="+mj-cs"/>
              </a:rPr>
              <a:t>أحترام الخصوصية</a:t>
            </a:r>
            <a:endParaRPr lang="en-US" altLang="en-US" b="1" dirty="0">
              <a:solidFill>
                <a:srgbClr val="C00000"/>
              </a:solidFill>
              <a:latin typeface="Arial" panose="020B0604020202020204" pitchFamily="34" charset="0"/>
              <a:cs typeface="+mj-cs"/>
            </a:endParaRP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dirty="0">
                <a:latin typeface="Arial" panose="020B0604020202020204" pitchFamily="34" charset="0"/>
                <a:cs typeface="+mj-cs"/>
              </a:rPr>
              <a:t>من القيم الأخلاقية الجوهرية التي تزداد أهميتها في البيئة الرقمية</a:t>
            </a:r>
            <a:r>
              <a:rPr lang="en-US" altLang="en-US" dirty="0">
                <a:latin typeface="Arial" panose="020B0604020202020204" pitchFamily="34" charset="0"/>
                <a:cs typeface="+mj-cs"/>
              </a:rPr>
              <a:t>.</a:t>
            </a: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dirty="0">
                <a:latin typeface="Arial" panose="020B0604020202020204" pitchFamily="34" charset="0"/>
                <a:cs typeface="+mj-cs"/>
              </a:rPr>
              <a:t>يجب عدم نشر أو مشاركة بيانات أو صور أو معلومات شخصية دون موافقة صاحبها</a:t>
            </a:r>
            <a:r>
              <a:rPr lang="en-US" altLang="en-US" dirty="0">
                <a:latin typeface="Arial" panose="020B0604020202020204" pitchFamily="34" charset="0"/>
                <a:cs typeface="+mj-cs"/>
              </a:rPr>
              <a:t>.</a:t>
            </a: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dirty="0">
                <a:latin typeface="Arial" panose="020B0604020202020204" pitchFamily="34" charset="0"/>
                <a:cs typeface="+mj-cs"/>
              </a:rPr>
              <a:t>يحظر استغلال حياة الأفراد الخاصة لجذب التفاعل أو "الترند</a:t>
            </a:r>
            <a:r>
              <a:rPr lang="en-US" altLang="en-US" dirty="0">
                <a:latin typeface="Arial" panose="020B0604020202020204" pitchFamily="34" charset="0"/>
                <a:cs typeface="+mj-cs"/>
              </a:rPr>
              <a:t>".</a:t>
            </a:r>
          </a:p>
          <a:p>
            <a:pPr lvl="0" algn="r" rtl="1" eaLnBrk="0" fontAlgn="base" hangingPunct="0">
              <a:lnSpc>
                <a:spcPct val="150000"/>
              </a:lnSpc>
              <a:spcBef>
                <a:spcPct val="0"/>
              </a:spcBef>
              <a:spcAft>
                <a:spcPct val="0"/>
              </a:spcAft>
            </a:pPr>
            <a:r>
              <a:rPr lang="ar-SA" altLang="en-US" b="1" dirty="0">
                <a:latin typeface="Arial" panose="020B0604020202020204" pitchFamily="34" charset="0"/>
                <a:cs typeface="+mj-cs"/>
              </a:rPr>
              <a:t>مثال</a:t>
            </a:r>
            <a:r>
              <a:rPr lang="en-US" altLang="en-US" dirty="0">
                <a:latin typeface="Arial" panose="020B0604020202020204" pitchFamily="34" charset="0"/>
                <a:cs typeface="+mj-cs"/>
              </a:rPr>
              <a:t>: </a:t>
            </a:r>
            <a:r>
              <a:rPr lang="ar-SA" altLang="en-US" dirty="0">
                <a:latin typeface="Arial" panose="020B0604020202020204" pitchFamily="34" charset="0"/>
                <a:cs typeface="+mj-cs"/>
              </a:rPr>
              <a:t>تصوير ضحايا الحوادث أو نقل معلوماتهم الشخصية دون إذن يُعد انتهاكًا صريحًا للخصوصية</a:t>
            </a:r>
            <a:r>
              <a:rPr lang="en-US" altLang="en-US" dirty="0">
                <a:latin typeface="Arial" panose="020B0604020202020204" pitchFamily="34" charset="0"/>
                <a:cs typeface="+mj-cs"/>
              </a:rPr>
              <a:t>.</a:t>
            </a:r>
            <a:endParaRPr lang="ar-SA" altLang="en-US" dirty="0">
              <a:latin typeface="Arial" panose="020B0604020202020204" pitchFamily="34" charset="0"/>
              <a:cs typeface="+mj-cs"/>
            </a:endParaRPr>
          </a:p>
          <a:p>
            <a:pPr marL="285750" lvl="0" indent="-285750" algn="r" rtl="1" eaLnBrk="0" fontAlgn="base" hangingPunct="0">
              <a:lnSpc>
                <a:spcPct val="150000"/>
              </a:lnSpc>
              <a:spcBef>
                <a:spcPct val="0"/>
              </a:spcBef>
              <a:spcAft>
                <a:spcPct val="0"/>
              </a:spcAft>
              <a:buFont typeface="Wingdings" panose="05000000000000000000" pitchFamily="2" charset="2"/>
              <a:buChar char="q"/>
            </a:pPr>
            <a:r>
              <a:rPr lang="ar-SA" altLang="en-US" b="1">
                <a:solidFill>
                  <a:srgbClr val="C00000"/>
                </a:solidFill>
                <a:latin typeface="Arial" panose="020B0604020202020204" pitchFamily="34" charset="0"/>
              </a:rPr>
              <a:t>الشفافية</a:t>
            </a:r>
            <a:endParaRPr lang="en-US" altLang="en-US" b="1" dirty="0">
              <a:solidFill>
                <a:srgbClr val="C00000"/>
              </a:solidFill>
              <a:latin typeface="Arial" panose="020B0604020202020204" pitchFamily="34" charset="0"/>
            </a:endParaRP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dirty="0">
                <a:latin typeface="Arial" panose="020B0604020202020204" pitchFamily="34" charset="0"/>
              </a:rPr>
              <a:t>على الإعلامي أو الناشر الرقمي أن يكون صريحًا بشأن مصادره، وأن يوضح ما إذا كان المحتوى إعلانيًا أو مدفوعًا أو مدعومًا من جهة ما</a:t>
            </a:r>
            <a:r>
              <a:rPr lang="en-US" altLang="en-US" dirty="0">
                <a:latin typeface="Arial" panose="020B0604020202020204" pitchFamily="34" charset="0"/>
              </a:rPr>
              <a:t>.</a:t>
            </a: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dirty="0">
                <a:latin typeface="Arial" panose="020B0604020202020204" pitchFamily="34" charset="0"/>
              </a:rPr>
              <a:t>إخفاء مصدر التمويل أو تضليل المتلقي يعد خيانة للثقة</a:t>
            </a:r>
            <a:r>
              <a:rPr lang="en-US" altLang="en-US" dirty="0">
                <a:latin typeface="Arial" panose="020B0604020202020204" pitchFamily="34" charset="0"/>
              </a:rPr>
              <a:t>.</a:t>
            </a:r>
          </a:p>
          <a:p>
            <a:pPr lvl="0" algn="r" rtl="1" eaLnBrk="0" fontAlgn="base" hangingPunct="0">
              <a:lnSpc>
                <a:spcPct val="150000"/>
              </a:lnSpc>
              <a:spcBef>
                <a:spcPct val="0"/>
              </a:spcBef>
              <a:spcAft>
                <a:spcPct val="0"/>
              </a:spcAft>
            </a:pPr>
            <a:r>
              <a:rPr lang="ar-SA" altLang="en-US" b="1" dirty="0">
                <a:latin typeface="Arial" panose="020B0604020202020204" pitchFamily="34" charset="0"/>
              </a:rPr>
              <a:t>مثال</a:t>
            </a:r>
            <a:r>
              <a:rPr lang="en-US" altLang="en-US" dirty="0">
                <a:latin typeface="Arial" panose="020B0604020202020204" pitchFamily="34" charset="0"/>
              </a:rPr>
              <a:t>: </a:t>
            </a:r>
            <a:r>
              <a:rPr lang="ar-SA" altLang="en-US" dirty="0">
                <a:latin typeface="Arial" panose="020B0604020202020204" pitchFamily="34" charset="0"/>
              </a:rPr>
              <a:t>الترويج لمنتج طبي دون الإفصاح أنه إعلان يخالف قواعد الشفافية</a:t>
            </a:r>
            <a:r>
              <a:rPr lang="en-US" altLang="en-US" dirty="0">
                <a:latin typeface="Arial" panose="020B0604020202020204" pitchFamily="34" charset="0"/>
              </a:rPr>
              <a:t>.</a:t>
            </a:r>
          </a:p>
          <a:p>
            <a:pPr lvl="0" algn="r" rtl="1" eaLnBrk="0" fontAlgn="base" hangingPunct="0">
              <a:lnSpc>
                <a:spcPct val="150000"/>
              </a:lnSpc>
              <a:spcBef>
                <a:spcPct val="0"/>
              </a:spcBef>
              <a:spcAft>
                <a:spcPct val="0"/>
              </a:spcAft>
            </a:pPr>
            <a:endParaRPr lang="en-US" altLang="en-US" dirty="0">
              <a:latin typeface="Arial" panose="020B0604020202020204" pitchFamily="34" charset="0"/>
            </a:endParaRPr>
          </a:p>
          <a:p>
            <a:pPr lvl="0" algn="r" rtl="1" eaLnBrk="0" fontAlgn="base" hangingPunct="0">
              <a:lnSpc>
                <a:spcPct val="150000"/>
              </a:lnSpc>
              <a:spcBef>
                <a:spcPct val="0"/>
              </a:spcBef>
              <a:spcAft>
                <a:spcPct val="0"/>
              </a:spcAft>
            </a:pPr>
            <a:endParaRPr lang="en-US" altLang="en-US" dirty="0">
              <a:latin typeface="Arial" panose="020B0604020202020204" pitchFamily="34" charset="0"/>
              <a:cs typeface="+mj-cs"/>
            </a:endParaRPr>
          </a:p>
        </p:txBody>
      </p:sp>
    </p:spTree>
    <p:extLst>
      <p:ext uri="{BB962C8B-B14F-4D97-AF65-F5344CB8AC3E}">
        <p14:creationId xmlns:p14="http://schemas.microsoft.com/office/powerpoint/2010/main" val="1534297157"/>
      </p:ext>
    </p:extLst>
  </p:cSld>
  <p:clrMapOvr>
    <a:masterClrMapping/>
  </p:clrMapOvr>
  <mc:AlternateContent xmlns:mc="http://schemas.openxmlformats.org/markup-compatibility/2006" xmlns:p14="http://schemas.microsoft.com/office/powerpoint/2010/main">
    <mc:Choice Requires="p14">
      <p:transition spd="slow" p14:dur="2000" advTm="343664"/>
    </mc:Choice>
    <mc:Fallback xmlns="">
      <p:transition spd="slow" advTm="34366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1E7737-947D-4E5D-A187-F0DD58EA25F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8E2AF00-48EF-B68D-5056-B0133D4CEDB0}"/>
              </a:ext>
            </a:extLst>
          </p:cNvPr>
          <p:cNvSpPr/>
          <p:nvPr/>
        </p:nvSpPr>
        <p:spPr>
          <a:xfrm>
            <a:off x="3385474" y="102270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E1134E63-7F24-09B5-DDAD-EBDEFB8EC2D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D7E3F952-1ACC-C40B-7BCC-9C543C1C14F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801005C-81C0-8978-960E-0D7E31100FDC}"/>
              </a:ext>
            </a:extLst>
          </p:cNvPr>
          <p:cNvSpPr txBox="1"/>
          <p:nvPr/>
        </p:nvSpPr>
        <p:spPr>
          <a:xfrm>
            <a:off x="5079999" y="1242606"/>
            <a:ext cx="5240868" cy="658835"/>
          </a:xfrm>
          <a:prstGeom prst="rect">
            <a:avLst/>
          </a:prstGeom>
          <a:noFill/>
        </p:spPr>
        <p:txBody>
          <a:bodyPr wrap="square" rtlCol="0">
            <a:spAutoFit/>
          </a:bodyPr>
          <a:lstStyle/>
          <a:p>
            <a:pPr algn="just" rtl="1">
              <a:lnSpc>
                <a:spcPct val="150000"/>
              </a:lnSpc>
            </a:pPr>
            <a:r>
              <a:rPr lang="ar-SA" sz="2800" b="1" dirty="0">
                <a:solidFill>
                  <a:srgbClr val="00B0F0"/>
                </a:solidFill>
                <a:latin typeface="The Year of Handicrafts Black" pitchFamily="50" charset="-78"/>
              </a:rPr>
              <a:t>اخلاقيات الاعلام الرقمي</a:t>
            </a:r>
          </a:p>
        </p:txBody>
      </p:sp>
      <p:sp>
        <p:nvSpPr>
          <p:cNvPr id="28" name="Rectangle 27">
            <a:extLst>
              <a:ext uri="{FF2B5EF4-FFF2-40B4-BE49-F238E27FC236}">
                <a16:creationId xmlns:a16="http://schemas.microsoft.com/office/drawing/2014/main" id="{85A8F880-A816-6D4C-BB8B-715DDCBDCFE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TextBox 13">
            <a:extLst>
              <a:ext uri="{FF2B5EF4-FFF2-40B4-BE49-F238E27FC236}">
                <a16:creationId xmlns:a16="http://schemas.microsoft.com/office/drawing/2014/main" id="{4E10C8B5-ACB1-AD88-3D65-7F70D3E70A5E}"/>
              </a:ext>
            </a:extLst>
          </p:cNvPr>
          <p:cNvSpPr txBox="1"/>
          <p:nvPr/>
        </p:nvSpPr>
        <p:spPr>
          <a:xfrm>
            <a:off x="3454900" y="1160957"/>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9</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6" name="Graphic 21">
            <a:extLst>
              <a:ext uri="{FF2B5EF4-FFF2-40B4-BE49-F238E27FC236}">
                <a16:creationId xmlns:a16="http://schemas.microsoft.com/office/drawing/2014/main" id="{0BB21A1B-3639-C92F-A6D5-EC9A594B49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Placeholder 4">
            <a:extLst>
              <a:ext uri="{FF2B5EF4-FFF2-40B4-BE49-F238E27FC236}">
                <a16:creationId xmlns:a16="http://schemas.microsoft.com/office/drawing/2014/main" id="{24BB6B8C-40AE-A0B2-6DBF-1529D1D8FB22}"/>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tretch>
            <a:fillRect/>
          </a:stretch>
        </p:blipFill>
        <p:spPr>
          <a:xfrm>
            <a:off x="1" y="1043906"/>
            <a:ext cx="3385474" cy="1954342"/>
          </a:xfrm>
          <a:prstGeom prst="rect">
            <a:avLst/>
          </a:prstGeom>
        </p:spPr>
      </p:pic>
      <p:sp>
        <p:nvSpPr>
          <p:cNvPr id="12" name="Rectangle 11"/>
          <p:cNvSpPr/>
          <p:nvPr/>
        </p:nvSpPr>
        <p:spPr>
          <a:xfrm>
            <a:off x="3385474" y="2157766"/>
            <a:ext cx="8702666" cy="4662815"/>
          </a:xfrm>
          <a:prstGeom prst="rect">
            <a:avLst/>
          </a:prstGeom>
        </p:spPr>
        <p:txBody>
          <a:bodyPr wrap="square">
            <a:spAutoFit/>
          </a:bodyPr>
          <a:lstStyle/>
          <a:p>
            <a:pPr marL="285750" lvl="0" indent="-285750" algn="r" rtl="1" eaLnBrk="0" fontAlgn="base" hangingPunct="0">
              <a:lnSpc>
                <a:spcPct val="150000"/>
              </a:lnSpc>
              <a:spcBef>
                <a:spcPct val="0"/>
              </a:spcBef>
              <a:spcAft>
                <a:spcPct val="0"/>
              </a:spcAft>
              <a:buFont typeface="Wingdings" panose="05000000000000000000" pitchFamily="2" charset="2"/>
              <a:buChar char="q"/>
            </a:pPr>
            <a:r>
              <a:rPr lang="ar-SA" altLang="en-US" b="1" dirty="0">
                <a:solidFill>
                  <a:srgbClr val="C00000"/>
                </a:solidFill>
                <a:latin typeface="Arial" panose="020B0604020202020204" pitchFamily="34" charset="0"/>
                <a:cs typeface="+mj-cs"/>
              </a:rPr>
              <a:t>الاحترام وعدم الإساءة</a:t>
            </a:r>
            <a:endParaRPr lang="en-US" altLang="en-US" b="1" dirty="0">
              <a:solidFill>
                <a:srgbClr val="C00000"/>
              </a:solidFill>
              <a:latin typeface="Arial" panose="020B0604020202020204" pitchFamily="34" charset="0"/>
              <a:cs typeface="+mj-cs"/>
            </a:endParaRP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dirty="0">
                <a:latin typeface="Arial" panose="020B0604020202020204" pitchFamily="34" charset="0"/>
                <a:cs typeface="+mj-cs"/>
              </a:rPr>
              <a:t>يجب تجنب اللغة المسيئة، أو المحتوى الذي يحض على الكراهية أو التمييز على أساس العرق، أو الدين، أو الجنس، أو التوجه السياسي</a:t>
            </a:r>
            <a:r>
              <a:rPr lang="en-US" altLang="en-US" dirty="0">
                <a:latin typeface="Arial" panose="020B0604020202020204" pitchFamily="34" charset="0"/>
                <a:cs typeface="+mj-cs"/>
              </a:rPr>
              <a:t>.</a:t>
            </a: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dirty="0">
                <a:latin typeface="Arial" panose="020B0604020202020204" pitchFamily="34" charset="0"/>
                <a:cs typeface="+mj-cs"/>
              </a:rPr>
              <a:t>الخطاب الإعلامي يجب أن يكون مبنيًا على الاحترام المتبادل والحوار البناء</a:t>
            </a:r>
            <a:r>
              <a:rPr lang="en-US" altLang="en-US" dirty="0">
                <a:latin typeface="Arial" panose="020B0604020202020204" pitchFamily="34" charset="0"/>
                <a:cs typeface="+mj-cs"/>
              </a:rPr>
              <a:t>.</a:t>
            </a: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b="1" dirty="0">
                <a:latin typeface="Arial" panose="020B0604020202020204" pitchFamily="34" charset="0"/>
                <a:cs typeface="+mj-cs"/>
              </a:rPr>
              <a:t>مثال</a:t>
            </a:r>
            <a:r>
              <a:rPr lang="en-US" altLang="en-US" dirty="0">
                <a:latin typeface="Arial" panose="020B0604020202020204" pitchFamily="34" charset="0"/>
                <a:cs typeface="+mj-cs"/>
              </a:rPr>
              <a:t>: </a:t>
            </a:r>
            <a:r>
              <a:rPr lang="ar-SA" altLang="en-US" dirty="0">
                <a:latin typeface="Arial" panose="020B0604020202020204" pitchFamily="34" charset="0"/>
                <a:cs typeface="+mj-cs"/>
              </a:rPr>
              <a:t>نشر منشورات تهاجم ديانة معينة أو تستهزئ من جماعة اجتماعية يُعد خطاب كراهية مخالفًا لأخلاقيات الإعلام</a:t>
            </a:r>
            <a:r>
              <a:rPr lang="en-US" altLang="en-US" dirty="0">
                <a:latin typeface="Arial" panose="020B0604020202020204" pitchFamily="34" charset="0"/>
                <a:cs typeface="+mj-cs"/>
              </a:rPr>
              <a:t>.</a:t>
            </a:r>
            <a:endParaRPr lang="en-US" altLang="en-US" b="1" dirty="0">
              <a:latin typeface="Arial" panose="020B0604020202020204" pitchFamily="34" charset="0"/>
              <a:cs typeface="+mj-cs"/>
            </a:endParaRPr>
          </a:p>
          <a:p>
            <a:pPr marL="285750" lvl="0" indent="-285750" algn="r" rtl="1" eaLnBrk="0" fontAlgn="base" hangingPunct="0">
              <a:lnSpc>
                <a:spcPct val="150000"/>
              </a:lnSpc>
              <a:spcBef>
                <a:spcPct val="0"/>
              </a:spcBef>
              <a:spcAft>
                <a:spcPct val="0"/>
              </a:spcAft>
              <a:buFont typeface="Wingdings" panose="05000000000000000000" pitchFamily="2" charset="2"/>
              <a:buChar char="q"/>
            </a:pPr>
            <a:r>
              <a:rPr lang="ar-SA" altLang="en-US" b="1" dirty="0">
                <a:solidFill>
                  <a:srgbClr val="C00000"/>
                </a:solidFill>
                <a:latin typeface="Arial" panose="020B0604020202020204" pitchFamily="34" charset="0"/>
                <a:cs typeface="+mj-cs"/>
              </a:rPr>
              <a:t>العدل والحياد</a:t>
            </a:r>
            <a:endParaRPr lang="en-US" altLang="en-US" b="1" dirty="0">
              <a:solidFill>
                <a:srgbClr val="C00000"/>
              </a:solidFill>
              <a:latin typeface="Arial" panose="020B0604020202020204" pitchFamily="34" charset="0"/>
              <a:cs typeface="+mj-cs"/>
            </a:endParaRP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dirty="0">
                <a:latin typeface="Arial" panose="020B0604020202020204" pitchFamily="34" charset="0"/>
                <a:cs typeface="+mj-cs"/>
              </a:rPr>
              <a:t>يجب تقديم المحتوى بعدالة دون تحيز مسبق أو تشويه للطرف الآخر</a:t>
            </a:r>
            <a:r>
              <a:rPr lang="en-US" altLang="en-US" dirty="0">
                <a:latin typeface="Arial" panose="020B0604020202020204" pitchFamily="34" charset="0"/>
                <a:cs typeface="+mj-cs"/>
              </a:rPr>
              <a:t>.</a:t>
            </a: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dirty="0">
                <a:latin typeface="Arial" panose="020B0604020202020204" pitchFamily="34" charset="0"/>
                <a:cs typeface="+mj-cs"/>
              </a:rPr>
              <a:t>يجب إعطاء جميع الأطراف فرصة لعرض وجهات نظرهم، خاصة في القضايا الخلافية</a:t>
            </a:r>
            <a:r>
              <a:rPr lang="en-US" altLang="en-US" dirty="0">
                <a:latin typeface="Arial" panose="020B0604020202020204" pitchFamily="34" charset="0"/>
                <a:cs typeface="+mj-cs"/>
              </a:rPr>
              <a:t>.</a:t>
            </a:r>
          </a:p>
          <a:p>
            <a:pPr lvl="0" algn="r" rtl="1" eaLnBrk="0" fontAlgn="base" hangingPunct="0">
              <a:lnSpc>
                <a:spcPct val="150000"/>
              </a:lnSpc>
              <a:spcBef>
                <a:spcPct val="0"/>
              </a:spcBef>
              <a:spcAft>
                <a:spcPct val="0"/>
              </a:spcAft>
            </a:pPr>
            <a:r>
              <a:rPr lang="ar-SA" altLang="en-US" b="1" dirty="0">
                <a:latin typeface="Arial" panose="020B0604020202020204" pitchFamily="34" charset="0"/>
                <a:cs typeface="+mj-cs"/>
              </a:rPr>
              <a:t>مثال</a:t>
            </a:r>
            <a:r>
              <a:rPr lang="en-US" altLang="en-US" dirty="0">
                <a:latin typeface="Arial" panose="020B0604020202020204" pitchFamily="34" charset="0"/>
                <a:cs typeface="+mj-cs"/>
              </a:rPr>
              <a:t>: </a:t>
            </a:r>
            <a:r>
              <a:rPr lang="ar-SA" altLang="en-US" dirty="0">
                <a:latin typeface="Arial" panose="020B0604020202020204" pitchFamily="34" charset="0"/>
                <a:cs typeface="+mj-cs"/>
              </a:rPr>
              <a:t>عند تغطية مظاهرة، يجب نقل موقف المحتجين والجهات الرسمية دون تحريف</a:t>
            </a:r>
            <a:r>
              <a:rPr lang="en-US" altLang="en-US" dirty="0">
                <a:latin typeface="Arial" panose="020B0604020202020204" pitchFamily="34" charset="0"/>
                <a:cs typeface="+mj-cs"/>
              </a:rPr>
              <a:t>.</a:t>
            </a:r>
          </a:p>
          <a:p>
            <a:pPr lvl="0" algn="r" rtl="1" eaLnBrk="0" fontAlgn="base" hangingPunct="0">
              <a:lnSpc>
                <a:spcPct val="150000"/>
              </a:lnSpc>
              <a:spcBef>
                <a:spcPct val="0"/>
              </a:spcBef>
              <a:spcAft>
                <a:spcPct val="0"/>
              </a:spcAft>
            </a:pPr>
            <a:endParaRPr lang="en-US" altLang="en-US" dirty="0">
              <a:latin typeface="Arial" panose="020B0604020202020204" pitchFamily="34" charset="0"/>
              <a:cs typeface="+mj-cs"/>
            </a:endParaRPr>
          </a:p>
        </p:txBody>
      </p:sp>
    </p:spTree>
    <p:extLst>
      <p:ext uri="{BB962C8B-B14F-4D97-AF65-F5344CB8AC3E}">
        <p14:creationId xmlns:p14="http://schemas.microsoft.com/office/powerpoint/2010/main" val="2847427147"/>
      </p:ext>
    </p:extLst>
  </p:cSld>
  <p:clrMapOvr>
    <a:masterClrMapping/>
  </p:clrMapOvr>
  <mc:AlternateContent xmlns:mc="http://schemas.openxmlformats.org/markup-compatibility/2006" xmlns:p14="http://schemas.microsoft.com/office/powerpoint/2010/main">
    <mc:Choice Requires="p14">
      <p:transition spd="slow" p14:dur="2000" advTm="343664"/>
    </mc:Choice>
    <mc:Fallback xmlns="">
      <p:transition spd="slow" advTm="34366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218460" y="81085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41384" y="838906"/>
            <a:ext cx="3270576" cy="1987997"/>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24867" y="-16516"/>
            <a:ext cx="1799302" cy="1832336"/>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AB738525-DD8E-2E85-F385-345FF64341EB}"/>
              </a:ext>
            </a:extLst>
          </p:cNvPr>
          <p:cNvSpPr txBox="1"/>
          <p:nvPr/>
        </p:nvSpPr>
        <p:spPr>
          <a:xfrm>
            <a:off x="3286823" y="921136"/>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a:t>
            </a:r>
            <a:r>
              <a:rPr lang="ar-SA" sz="2000" b="1" dirty="0">
                <a:solidFill>
                  <a:schemeClr val="bg1"/>
                </a:solidFill>
                <a:latin typeface="Times New Roman" pitchFamily="18" charset="0"/>
                <a:cs typeface="Times New Roman" pitchFamily="18" charset="0"/>
              </a:rPr>
              <a:t>9</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p:cNvSpPr/>
          <p:nvPr/>
        </p:nvSpPr>
        <p:spPr>
          <a:xfrm>
            <a:off x="4967888" y="1060639"/>
            <a:ext cx="4900011" cy="658835"/>
          </a:xfrm>
          <a:prstGeom prst="rect">
            <a:avLst/>
          </a:prstGeom>
        </p:spPr>
        <p:txBody>
          <a:bodyPr wrap="square">
            <a:spAutoFit/>
          </a:bodyPr>
          <a:lstStyle/>
          <a:p>
            <a:pPr algn="just" rtl="1">
              <a:lnSpc>
                <a:spcPct val="150000"/>
              </a:lnSpc>
            </a:pPr>
            <a:r>
              <a:rPr lang="ar-SA" sz="2800" b="1" dirty="0">
                <a:solidFill>
                  <a:srgbClr val="00B0F0"/>
                </a:solidFill>
                <a:latin typeface="The Year of Handicrafts Black" pitchFamily="50" charset="-78"/>
              </a:rPr>
              <a:t>اخلاقيات الاعلام الرقمي</a:t>
            </a:r>
          </a:p>
        </p:txBody>
      </p:sp>
      <p:sp>
        <p:nvSpPr>
          <p:cNvPr id="4" name="Rectangle 3"/>
          <p:cNvSpPr/>
          <p:nvPr/>
        </p:nvSpPr>
        <p:spPr>
          <a:xfrm>
            <a:off x="3385473" y="2060495"/>
            <a:ext cx="8563273" cy="4247317"/>
          </a:xfrm>
          <a:prstGeom prst="rect">
            <a:avLst/>
          </a:prstGeom>
        </p:spPr>
        <p:txBody>
          <a:bodyPr wrap="square">
            <a:spAutoFit/>
          </a:bodyPr>
          <a:lstStyle/>
          <a:p>
            <a:pPr marL="285750" lvl="0" indent="-285750" algn="r" rtl="1" eaLnBrk="0" fontAlgn="base" hangingPunct="0">
              <a:lnSpc>
                <a:spcPct val="150000"/>
              </a:lnSpc>
              <a:spcBef>
                <a:spcPct val="0"/>
              </a:spcBef>
              <a:spcAft>
                <a:spcPct val="0"/>
              </a:spcAft>
              <a:buFont typeface="Wingdings" panose="05000000000000000000" pitchFamily="2" charset="2"/>
              <a:buChar char="q"/>
            </a:pPr>
            <a:r>
              <a:rPr lang="ar-SA" altLang="en-US" b="1" dirty="0">
                <a:solidFill>
                  <a:srgbClr val="C00000"/>
                </a:solidFill>
                <a:latin typeface="Arial" panose="020B0604020202020204" pitchFamily="34" charset="0"/>
                <a:cs typeface="+mj-cs"/>
              </a:rPr>
              <a:t>المسؤولية في النشر</a:t>
            </a:r>
            <a:endParaRPr lang="en-US" altLang="en-US" b="1" dirty="0">
              <a:solidFill>
                <a:srgbClr val="C00000"/>
              </a:solidFill>
              <a:latin typeface="Arial" panose="020B0604020202020204" pitchFamily="34" charset="0"/>
              <a:cs typeface="+mj-cs"/>
            </a:endParaRP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dirty="0">
                <a:latin typeface="Arial" panose="020B0604020202020204" pitchFamily="34" charset="0"/>
                <a:cs typeface="+mj-cs"/>
              </a:rPr>
              <a:t>الإعلامي أو المستخدم الرقمي مسؤول عن كل ما ينشره أو يشاركه، سواء كان محتوى مكتوبًا أو مرئيًا أو صوتيًا</a:t>
            </a:r>
            <a:r>
              <a:rPr lang="en-US" altLang="en-US" dirty="0">
                <a:latin typeface="Arial" panose="020B0604020202020204" pitchFamily="34" charset="0"/>
                <a:cs typeface="+mj-cs"/>
              </a:rPr>
              <a:t>.</a:t>
            </a: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dirty="0">
                <a:latin typeface="Arial" panose="020B0604020202020204" pitchFamily="34" charset="0"/>
                <a:cs typeface="+mj-cs"/>
              </a:rPr>
              <a:t>يجب أن يُراعي أثر المحتوى على الأفراد والمجتمع، خاصة في المواضيع الحساسة (مثل: الكوارث، الحوادث، الجرائم، القضايا السياسية)</a:t>
            </a:r>
            <a:r>
              <a:rPr lang="en-US" altLang="en-US" dirty="0">
                <a:latin typeface="Arial" panose="020B0604020202020204" pitchFamily="34" charset="0"/>
                <a:cs typeface="+mj-cs"/>
              </a:rPr>
              <a:t>.</a:t>
            </a:r>
          </a:p>
          <a:p>
            <a:pPr lvl="0" algn="r" rtl="1" eaLnBrk="0" fontAlgn="base" hangingPunct="0">
              <a:lnSpc>
                <a:spcPct val="150000"/>
              </a:lnSpc>
              <a:spcBef>
                <a:spcPct val="0"/>
              </a:spcBef>
              <a:spcAft>
                <a:spcPct val="0"/>
              </a:spcAft>
            </a:pPr>
            <a:r>
              <a:rPr lang="ar-SA" altLang="en-US" b="1" dirty="0">
                <a:latin typeface="Arial" panose="020B0604020202020204" pitchFamily="34" charset="0"/>
                <a:cs typeface="+mj-cs"/>
              </a:rPr>
              <a:t>مثال</a:t>
            </a:r>
            <a:r>
              <a:rPr lang="en-US" altLang="en-US" dirty="0">
                <a:latin typeface="Arial" panose="020B0604020202020204" pitchFamily="34" charset="0"/>
                <a:cs typeface="+mj-cs"/>
              </a:rPr>
              <a:t>: </a:t>
            </a:r>
            <a:r>
              <a:rPr lang="ar-SA" altLang="en-US" dirty="0">
                <a:latin typeface="Arial" panose="020B0604020202020204" pitchFamily="34" charset="0"/>
                <a:cs typeface="+mj-cs"/>
              </a:rPr>
              <a:t>نشر فيديو عنيف دون تحذير أو تغطية هو انتهاك للمسؤولية الأخلاقية ويُسبب ضررًا نفسيًا للمشاهدين</a:t>
            </a:r>
            <a:r>
              <a:rPr lang="en-US" altLang="en-US" dirty="0">
                <a:latin typeface="Arial" panose="020B0604020202020204" pitchFamily="34" charset="0"/>
                <a:cs typeface="+mj-cs"/>
              </a:rPr>
              <a:t>.</a:t>
            </a:r>
            <a:endParaRPr lang="ar-SA" altLang="en-US" dirty="0">
              <a:latin typeface="Arial" panose="020B0604020202020204" pitchFamily="34" charset="0"/>
              <a:cs typeface="+mj-cs"/>
            </a:endParaRPr>
          </a:p>
          <a:p>
            <a:pPr marL="285750" lvl="0" indent="-285750" algn="r" rtl="1" eaLnBrk="0" fontAlgn="base" hangingPunct="0">
              <a:lnSpc>
                <a:spcPct val="150000"/>
              </a:lnSpc>
              <a:spcBef>
                <a:spcPct val="0"/>
              </a:spcBef>
              <a:spcAft>
                <a:spcPct val="0"/>
              </a:spcAft>
              <a:buFont typeface="Wingdings" panose="05000000000000000000" pitchFamily="2" charset="2"/>
              <a:buChar char="q"/>
            </a:pPr>
            <a:r>
              <a:rPr lang="ar-SA" altLang="en-US" b="1" dirty="0">
                <a:solidFill>
                  <a:srgbClr val="C00000"/>
                </a:solidFill>
                <a:latin typeface="Arial" panose="020B0604020202020204" pitchFamily="34" charset="0"/>
                <a:cs typeface="+mj-cs"/>
              </a:rPr>
              <a:t>عدم التلاعب بالمحتوى الرقمي</a:t>
            </a:r>
            <a:endParaRPr lang="en-US" altLang="en-US" b="1" dirty="0">
              <a:solidFill>
                <a:srgbClr val="C00000"/>
              </a:solidFill>
              <a:latin typeface="Arial" panose="020B0604020202020204" pitchFamily="34" charset="0"/>
              <a:cs typeface="+mj-cs"/>
            </a:endParaRP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dirty="0">
                <a:latin typeface="Arial" panose="020B0604020202020204" pitchFamily="34" charset="0"/>
                <a:cs typeface="+mj-cs"/>
              </a:rPr>
              <a:t>يتضمن ذلك عدم استخدام برامج تعديل الصور والفيديوهات بهدف تضليل المتلقي</a:t>
            </a:r>
            <a:r>
              <a:rPr lang="en-US" altLang="en-US" dirty="0">
                <a:latin typeface="Arial" panose="020B0604020202020204" pitchFamily="34" charset="0"/>
                <a:cs typeface="+mj-cs"/>
              </a:rPr>
              <a:t>.</a:t>
            </a: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dirty="0">
                <a:latin typeface="Arial" panose="020B0604020202020204" pitchFamily="34" charset="0"/>
                <a:cs typeface="+mj-cs"/>
              </a:rPr>
              <a:t>كما يُعد إنشاء محتوى باستخدام تقنيات "التزييف العميق</a:t>
            </a:r>
            <a:r>
              <a:rPr lang="en-US" altLang="en-US" dirty="0">
                <a:latin typeface="Arial" panose="020B0604020202020204" pitchFamily="34" charset="0"/>
                <a:cs typeface="+mj-cs"/>
              </a:rPr>
              <a:t>" (</a:t>
            </a:r>
            <a:r>
              <a:rPr lang="en-US" altLang="en-US" dirty="0" err="1">
                <a:latin typeface="Arial" panose="020B0604020202020204" pitchFamily="34" charset="0"/>
                <a:cs typeface="+mj-cs"/>
              </a:rPr>
              <a:t>Deepfake</a:t>
            </a:r>
            <a:r>
              <a:rPr lang="en-US" altLang="en-US" dirty="0">
                <a:latin typeface="Arial" panose="020B0604020202020204" pitchFamily="34" charset="0"/>
                <a:cs typeface="+mj-cs"/>
              </a:rPr>
              <a:t>) </a:t>
            </a:r>
            <a:r>
              <a:rPr lang="ar-SA" altLang="en-US" dirty="0">
                <a:latin typeface="Arial" panose="020B0604020202020204" pitchFamily="34" charset="0"/>
                <a:cs typeface="+mj-cs"/>
              </a:rPr>
              <a:t>لأغراض كاذبة أو دعائية انتهاكًا صارخًا للأخلاق الإعلامية</a:t>
            </a:r>
            <a:r>
              <a:rPr lang="en-US" altLang="en-US" dirty="0">
                <a:latin typeface="Arial" panose="020B0604020202020204" pitchFamily="34" charset="0"/>
                <a:cs typeface="+mj-cs"/>
              </a:rPr>
              <a:t>.</a:t>
            </a:r>
          </a:p>
          <a:p>
            <a:pPr lvl="0" algn="r" rtl="1" eaLnBrk="0" fontAlgn="base" hangingPunct="0">
              <a:lnSpc>
                <a:spcPct val="150000"/>
              </a:lnSpc>
              <a:spcBef>
                <a:spcPct val="0"/>
              </a:spcBef>
              <a:spcAft>
                <a:spcPct val="0"/>
              </a:spcAft>
            </a:pPr>
            <a:r>
              <a:rPr lang="ar-SA" altLang="en-US" b="1" dirty="0">
                <a:latin typeface="Arial" panose="020B0604020202020204" pitchFamily="34" charset="0"/>
                <a:cs typeface="+mj-cs"/>
              </a:rPr>
              <a:t>مثال</a:t>
            </a:r>
            <a:r>
              <a:rPr lang="en-US" altLang="en-US" dirty="0">
                <a:latin typeface="Arial" panose="020B0604020202020204" pitchFamily="34" charset="0"/>
                <a:cs typeface="+mj-cs"/>
              </a:rPr>
              <a:t>: </a:t>
            </a:r>
            <a:r>
              <a:rPr lang="ar-SA" altLang="en-US" dirty="0">
                <a:latin typeface="Arial" panose="020B0604020202020204" pitchFamily="34" charset="0"/>
                <a:cs typeface="+mj-cs"/>
              </a:rPr>
              <a:t>نشر فيديو مزيف منسوب إلى مسؤول سياسي لتشويه سمعته هو تصرف غير أخلاقي وغير قانوني</a:t>
            </a:r>
            <a:r>
              <a:rPr lang="en-US" altLang="en-US" dirty="0">
                <a:latin typeface="Arial" panose="020B0604020202020204" pitchFamily="34" charset="0"/>
                <a:cs typeface="+mj-cs"/>
              </a:rPr>
              <a:t>.</a:t>
            </a:r>
          </a:p>
        </p:txBody>
      </p:sp>
    </p:spTree>
    <p:extLst>
      <p:ext uri="{BB962C8B-B14F-4D97-AF65-F5344CB8AC3E}">
        <p14:creationId xmlns:p14="http://schemas.microsoft.com/office/powerpoint/2010/main" val="4030784029"/>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218460" y="81085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41384" y="912135"/>
            <a:ext cx="3270576" cy="1841540"/>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24867" y="-16516"/>
            <a:ext cx="1799302" cy="1832336"/>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AB738525-DD8E-2E85-F385-345FF64341EB}"/>
              </a:ext>
            </a:extLst>
          </p:cNvPr>
          <p:cNvSpPr txBox="1"/>
          <p:nvPr/>
        </p:nvSpPr>
        <p:spPr>
          <a:xfrm>
            <a:off x="3286823" y="921136"/>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a:t>
            </a:r>
            <a:r>
              <a:rPr lang="ar-SA" sz="2000" b="1" dirty="0">
                <a:solidFill>
                  <a:schemeClr val="bg1"/>
                </a:solidFill>
                <a:latin typeface="Times New Roman" pitchFamily="18" charset="0"/>
                <a:cs typeface="Times New Roman" pitchFamily="18" charset="0"/>
              </a:rPr>
              <a:t>9</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p:cNvSpPr/>
          <p:nvPr/>
        </p:nvSpPr>
        <p:spPr>
          <a:xfrm>
            <a:off x="4967888" y="1060639"/>
            <a:ext cx="4900011" cy="658835"/>
          </a:xfrm>
          <a:prstGeom prst="rect">
            <a:avLst/>
          </a:prstGeom>
        </p:spPr>
        <p:txBody>
          <a:bodyPr wrap="square">
            <a:spAutoFit/>
          </a:bodyPr>
          <a:lstStyle/>
          <a:p>
            <a:pPr algn="just" rtl="1">
              <a:lnSpc>
                <a:spcPct val="150000"/>
              </a:lnSpc>
            </a:pPr>
            <a:r>
              <a:rPr lang="ar-SA" sz="2800" b="1" dirty="0">
                <a:solidFill>
                  <a:srgbClr val="00B0F0"/>
                </a:solidFill>
                <a:latin typeface="The Year of Handicrafts Black" pitchFamily="50" charset="-78"/>
              </a:rPr>
              <a:t>اخلاقيات الاعلام الرقمي</a:t>
            </a:r>
          </a:p>
        </p:txBody>
      </p:sp>
      <p:sp>
        <p:nvSpPr>
          <p:cNvPr id="4" name="Rectangle 3"/>
          <p:cNvSpPr/>
          <p:nvPr/>
        </p:nvSpPr>
        <p:spPr>
          <a:xfrm>
            <a:off x="3385473" y="2086872"/>
            <a:ext cx="8563273" cy="1754326"/>
          </a:xfrm>
          <a:prstGeom prst="rect">
            <a:avLst/>
          </a:prstGeom>
        </p:spPr>
        <p:txBody>
          <a:bodyPr wrap="square">
            <a:spAutoFit/>
          </a:bodyPr>
          <a:lstStyle/>
          <a:p>
            <a:pPr marL="285750" lvl="0" indent="-285750" algn="r" rtl="1" eaLnBrk="0" fontAlgn="base" hangingPunct="0">
              <a:lnSpc>
                <a:spcPct val="150000"/>
              </a:lnSpc>
              <a:spcBef>
                <a:spcPct val="0"/>
              </a:spcBef>
              <a:spcAft>
                <a:spcPct val="0"/>
              </a:spcAft>
              <a:buFont typeface="Wingdings" panose="05000000000000000000" pitchFamily="2" charset="2"/>
              <a:buChar char="q"/>
            </a:pPr>
            <a:r>
              <a:rPr lang="ar-SA" altLang="en-US" b="1" dirty="0">
                <a:solidFill>
                  <a:srgbClr val="C00000"/>
                </a:solidFill>
                <a:latin typeface="Arial" panose="020B0604020202020204" pitchFamily="34" charset="0"/>
                <a:cs typeface="+mj-cs"/>
              </a:rPr>
              <a:t>الاعتراف بالأخطاء وتصحيحها</a:t>
            </a:r>
            <a:endParaRPr lang="en-US" altLang="en-US" b="1" dirty="0">
              <a:solidFill>
                <a:srgbClr val="C00000"/>
              </a:solidFill>
              <a:latin typeface="Arial" panose="020B0604020202020204" pitchFamily="34" charset="0"/>
              <a:cs typeface="+mj-cs"/>
            </a:endParaRP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dirty="0">
                <a:latin typeface="Arial" panose="020B0604020202020204" pitchFamily="34" charset="0"/>
                <a:cs typeface="+mj-cs"/>
              </a:rPr>
              <a:t>الالتزام الأخلاقي يقتضي الاعتراف عند الخطأ في النشر أو المعلومة</a:t>
            </a:r>
            <a:r>
              <a:rPr lang="en-US" altLang="en-US" dirty="0">
                <a:latin typeface="Arial" panose="020B0604020202020204" pitchFamily="34" charset="0"/>
                <a:cs typeface="+mj-cs"/>
              </a:rPr>
              <a:t>.</a:t>
            </a: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dirty="0">
                <a:latin typeface="Arial" panose="020B0604020202020204" pitchFamily="34" charset="0"/>
                <a:cs typeface="+mj-cs"/>
              </a:rPr>
              <a:t>يجب نشر التصحيح بوضوح ودون تأخير للحفاظ على ثقة الجمهور</a:t>
            </a:r>
            <a:r>
              <a:rPr lang="en-US" altLang="en-US" dirty="0">
                <a:latin typeface="Arial" panose="020B0604020202020204" pitchFamily="34" charset="0"/>
                <a:cs typeface="+mj-cs"/>
              </a:rPr>
              <a:t>.</a:t>
            </a:r>
          </a:p>
          <a:p>
            <a:pPr lvl="0" algn="r" rtl="1" eaLnBrk="0" fontAlgn="base" hangingPunct="0">
              <a:lnSpc>
                <a:spcPct val="150000"/>
              </a:lnSpc>
              <a:spcBef>
                <a:spcPct val="0"/>
              </a:spcBef>
              <a:spcAft>
                <a:spcPct val="0"/>
              </a:spcAft>
            </a:pPr>
            <a:r>
              <a:rPr lang="ar-SA" altLang="en-US" b="1" dirty="0">
                <a:latin typeface="Arial" panose="020B0604020202020204" pitchFamily="34" charset="0"/>
                <a:cs typeface="+mj-cs"/>
              </a:rPr>
              <a:t>مثال</a:t>
            </a:r>
            <a:r>
              <a:rPr lang="en-US" altLang="en-US" dirty="0">
                <a:latin typeface="Arial" panose="020B0604020202020204" pitchFamily="34" charset="0"/>
                <a:cs typeface="+mj-cs"/>
              </a:rPr>
              <a:t>: </a:t>
            </a:r>
            <a:r>
              <a:rPr lang="ar-SA" altLang="en-US" dirty="0">
                <a:latin typeface="Arial" panose="020B0604020202020204" pitchFamily="34" charset="0"/>
                <a:cs typeface="+mj-cs"/>
              </a:rPr>
              <a:t>إذا تبين أن خبرًا منشورًا غير دقيق، فيجب تصحيحه وتوضيح ما حدث</a:t>
            </a:r>
            <a:r>
              <a:rPr lang="en-US" altLang="en-US" dirty="0">
                <a:latin typeface="Arial" panose="020B0604020202020204" pitchFamily="34" charset="0"/>
                <a:cs typeface="+mj-cs"/>
              </a:rPr>
              <a:t>.</a:t>
            </a:r>
          </a:p>
        </p:txBody>
      </p:sp>
    </p:spTree>
    <p:extLst>
      <p:ext uri="{BB962C8B-B14F-4D97-AF65-F5344CB8AC3E}">
        <p14:creationId xmlns:p14="http://schemas.microsoft.com/office/powerpoint/2010/main" val="4220029862"/>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2803083" y="2074660"/>
            <a:ext cx="6611134" cy="3341552"/>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
        <p:nvSpPr>
          <p:cNvPr id="7" name="Rectangle 6"/>
          <p:cNvSpPr/>
          <p:nvPr/>
        </p:nvSpPr>
        <p:spPr>
          <a:xfrm>
            <a:off x="6108650" y="1301915"/>
            <a:ext cx="5345243" cy="1307089"/>
          </a:xfrm>
          <a:prstGeom prst="rect">
            <a:avLst/>
          </a:prstGeom>
        </p:spPr>
        <p:txBody>
          <a:bodyPr wrap="square">
            <a:spAutoFit/>
          </a:bodyPr>
          <a:lstStyle/>
          <a:p>
            <a:pPr algn="just" rtl="1">
              <a:lnSpc>
                <a:spcPct val="150000"/>
              </a:lnSpc>
            </a:pPr>
            <a:r>
              <a:rPr lang="ar-SA" sz="2800" b="1" dirty="0">
                <a:solidFill>
                  <a:srgbClr val="00B0F0"/>
                </a:solidFill>
              </a:rPr>
              <a:t>كيفية تعزيز ممارسات إعلامية مسؤولة في ظل حرية التعبير والانفتاح التكنولوجي</a:t>
            </a:r>
            <a:endParaRPr lang="ar-SA" sz="2800" b="1" dirty="0">
              <a:solidFill>
                <a:srgbClr val="00B0F0"/>
              </a:solidFill>
              <a:latin typeface="The Year of Handicrafts Black" pitchFamily="50" charset="-78"/>
              <a:cs typeface="+mj-cs"/>
            </a:endParaRPr>
          </a:p>
        </p:txBody>
      </p:sp>
    </p:spTree>
    <p:extLst>
      <p:ext uri="{BB962C8B-B14F-4D97-AF65-F5344CB8AC3E}">
        <p14:creationId xmlns:p14="http://schemas.microsoft.com/office/powerpoint/2010/main" val="1210872911"/>
      </p:ext>
    </p:extLst>
  </p:cSld>
  <p:clrMapOvr>
    <a:masterClrMapping/>
  </p:clrMapOvr>
  <mc:AlternateContent xmlns:mc="http://schemas.openxmlformats.org/markup-compatibility/2006" xmlns:p14="http://schemas.microsoft.com/office/powerpoint/2010/main">
    <mc:Choice Requires="p14">
      <p:transition spd="slow" p14:dur="2000" advTm="5233"/>
    </mc:Choice>
    <mc:Fallback xmlns="">
      <p:transition spd="slow" advTm="523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218460" y="81085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41384" y="810850"/>
            <a:ext cx="3270576" cy="1905110"/>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24867" y="-16516"/>
            <a:ext cx="1799302" cy="1832336"/>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AB738525-DD8E-2E85-F385-345FF64341EB}"/>
              </a:ext>
            </a:extLst>
          </p:cNvPr>
          <p:cNvSpPr txBox="1"/>
          <p:nvPr/>
        </p:nvSpPr>
        <p:spPr>
          <a:xfrm>
            <a:off x="3286823" y="921136"/>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a:t>
            </a:r>
            <a:r>
              <a:rPr lang="ar-SA" sz="2000" b="1" dirty="0">
                <a:solidFill>
                  <a:schemeClr val="bg1"/>
                </a:solidFill>
                <a:latin typeface="Times New Roman" pitchFamily="18" charset="0"/>
                <a:cs typeface="Times New Roman" pitchFamily="18" charset="0"/>
              </a:rPr>
              <a:t>9</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p:cNvSpPr/>
          <p:nvPr/>
        </p:nvSpPr>
        <p:spPr>
          <a:xfrm>
            <a:off x="4466690" y="919756"/>
            <a:ext cx="7482055" cy="1133965"/>
          </a:xfrm>
          <a:prstGeom prst="rect">
            <a:avLst/>
          </a:prstGeom>
        </p:spPr>
        <p:txBody>
          <a:bodyPr wrap="square">
            <a:spAutoFit/>
          </a:bodyPr>
          <a:lstStyle/>
          <a:p>
            <a:pPr algn="just" rtl="1">
              <a:lnSpc>
                <a:spcPct val="150000"/>
              </a:lnSpc>
            </a:pPr>
            <a:r>
              <a:rPr lang="ar-SA" sz="2400" b="1" dirty="0">
                <a:solidFill>
                  <a:srgbClr val="00B0F0"/>
                </a:solidFill>
                <a:cs typeface="+mj-cs"/>
              </a:rPr>
              <a:t>كيفية تعزيز ممارسات إعلامية مسؤولة في ظل حرية التعبير والانفتاح التكنولوجي</a:t>
            </a:r>
            <a:endParaRPr lang="ar-SA" sz="2400" b="1" dirty="0">
              <a:solidFill>
                <a:srgbClr val="00B0F0"/>
              </a:solidFill>
              <a:latin typeface="The Year of Handicrafts Black" pitchFamily="50" charset="-78"/>
              <a:cs typeface="+mj-cs"/>
            </a:endParaRPr>
          </a:p>
        </p:txBody>
      </p:sp>
      <p:sp>
        <p:nvSpPr>
          <p:cNvPr id="4" name="Rectangle 3"/>
          <p:cNvSpPr/>
          <p:nvPr/>
        </p:nvSpPr>
        <p:spPr>
          <a:xfrm>
            <a:off x="3385473" y="2086872"/>
            <a:ext cx="8563273" cy="4662815"/>
          </a:xfrm>
          <a:prstGeom prst="rect">
            <a:avLst/>
          </a:prstGeom>
        </p:spPr>
        <p:txBody>
          <a:bodyPr wrap="square">
            <a:spAutoFit/>
          </a:bodyPr>
          <a:lstStyle/>
          <a:p>
            <a:pPr algn="r" rtl="1">
              <a:lnSpc>
                <a:spcPct val="150000"/>
              </a:lnSpc>
            </a:pPr>
            <a:r>
              <a:rPr lang="ar-SA" b="1" dirty="0">
                <a:solidFill>
                  <a:srgbClr val="C00000"/>
                </a:solidFill>
                <a:cs typeface="+mj-cs"/>
              </a:rPr>
              <a:t>1. التوازن بين حرية التعبير والمسؤولية الأخلاقية</a:t>
            </a:r>
          </a:p>
          <a:p>
            <a:pPr algn="r" rtl="1">
              <a:lnSpc>
                <a:spcPct val="150000"/>
              </a:lnSpc>
            </a:pPr>
            <a:r>
              <a:rPr lang="ar-SA" dirty="0">
                <a:cs typeface="+mj-cs"/>
              </a:rPr>
              <a:t>حرية التعبير حق مكفول، لكنها لا تعني غياب الضوابط.</a:t>
            </a:r>
          </a:p>
          <a:p>
            <a:pPr algn="r" rtl="1">
              <a:lnSpc>
                <a:spcPct val="150000"/>
              </a:lnSpc>
            </a:pPr>
            <a:r>
              <a:rPr lang="ar-SA" dirty="0">
                <a:cs typeface="+mj-cs"/>
              </a:rPr>
              <a:t>يجب على الإعلاميين احترام القيم المهنية مثل </a:t>
            </a:r>
            <a:r>
              <a:rPr lang="ar-SA" b="1" dirty="0">
                <a:cs typeface="+mj-cs"/>
              </a:rPr>
              <a:t>الحياد</a:t>
            </a:r>
            <a:r>
              <a:rPr lang="ar-SA" dirty="0">
                <a:cs typeface="+mj-cs"/>
              </a:rPr>
              <a:t>، </a:t>
            </a:r>
            <a:r>
              <a:rPr lang="ar-SA" b="1" dirty="0">
                <a:cs typeface="+mj-cs"/>
              </a:rPr>
              <a:t>الصدق</a:t>
            </a:r>
            <a:r>
              <a:rPr lang="ar-SA" dirty="0">
                <a:cs typeface="+mj-cs"/>
              </a:rPr>
              <a:t>، و</a:t>
            </a:r>
            <a:r>
              <a:rPr lang="ar-SA" b="1" dirty="0">
                <a:cs typeface="+mj-cs"/>
              </a:rPr>
              <a:t>عدم التحريض</a:t>
            </a:r>
            <a:r>
              <a:rPr lang="ar-SA" dirty="0">
                <a:cs typeface="+mj-cs"/>
              </a:rPr>
              <a:t>.</a:t>
            </a:r>
          </a:p>
          <a:p>
            <a:pPr algn="r" rtl="1">
              <a:lnSpc>
                <a:spcPct val="150000"/>
              </a:lnSpc>
            </a:pPr>
            <a:r>
              <a:rPr lang="ar-SA" dirty="0">
                <a:cs typeface="+mj-cs"/>
              </a:rPr>
              <a:t>الأمثلة تشمل عدم الترويج لمعلومات طبية غير دقيقة، أو نشر صور تسيء لكرامة الأفراد.</a:t>
            </a:r>
          </a:p>
          <a:p>
            <a:pPr algn="r" rtl="1">
              <a:lnSpc>
                <a:spcPct val="150000"/>
              </a:lnSpc>
            </a:pPr>
            <a:r>
              <a:rPr lang="ar-SA" b="1" dirty="0">
                <a:solidFill>
                  <a:srgbClr val="C00000"/>
                </a:solidFill>
                <a:cs typeface="+mj-cs"/>
              </a:rPr>
              <a:t>2. تعزيز التربية الإعلامية (</a:t>
            </a:r>
            <a:r>
              <a:rPr lang="en-US" b="1" dirty="0">
                <a:solidFill>
                  <a:srgbClr val="C00000"/>
                </a:solidFill>
                <a:cs typeface="+mj-cs"/>
              </a:rPr>
              <a:t>Media Literacy</a:t>
            </a:r>
            <a:r>
              <a:rPr lang="ar-SA" b="1" dirty="0">
                <a:solidFill>
                  <a:srgbClr val="C00000"/>
                </a:solidFill>
                <a:cs typeface="+mj-cs"/>
              </a:rPr>
              <a:t>)</a:t>
            </a:r>
            <a:endParaRPr lang="en-US" b="1" dirty="0">
              <a:solidFill>
                <a:srgbClr val="C00000"/>
              </a:solidFill>
              <a:cs typeface="+mj-cs"/>
            </a:endParaRPr>
          </a:p>
          <a:p>
            <a:pPr algn="r" rtl="1">
              <a:lnSpc>
                <a:spcPct val="150000"/>
              </a:lnSpc>
            </a:pPr>
            <a:r>
              <a:rPr lang="ar-SA" dirty="0">
                <a:cs typeface="+mj-cs"/>
              </a:rPr>
              <a:t>توعية الجمهور بكيفية تحليل المحتوى الإعلامي والتفريق بين الرأي والخبر، وبين الموثوق والمضلل.</a:t>
            </a:r>
          </a:p>
          <a:p>
            <a:pPr algn="r" rtl="1">
              <a:lnSpc>
                <a:spcPct val="150000"/>
              </a:lnSpc>
            </a:pPr>
            <a:r>
              <a:rPr lang="ar-SA" dirty="0">
                <a:cs typeface="+mj-cs"/>
              </a:rPr>
              <a:t>تضمين </a:t>
            </a:r>
            <a:r>
              <a:rPr lang="ar-SA" b="1" dirty="0">
                <a:cs typeface="+mj-cs"/>
              </a:rPr>
              <a:t>التربية الإعلامية في المناهج التعليمية</a:t>
            </a:r>
            <a:r>
              <a:rPr lang="ar-SA" dirty="0">
                <a:cs typeface="+mj-cs"/>
              </a:rPr>
              <a:t> خطوة أساسية لحماية المجتمعات من التضليل الرقمي.</a:t>
            </a:r>
          </a:p>
          <a:p>
            <a:pPr algn="r" rtl="1">
              <a:lnSpc>
                <a:spcPct val="150000"/>
              </a:lnSpc>
            </a:pPr>
            <a:r>
              <a:rPr lang="ar-SA" b="1" dirty="0">
                <a:solidFill>
                  <a:srgbClr val="C00000"/>
                </a:solidFill>
                <a:cs typeface="+mj-cs"/>
              </a:rPr>
              <a:t>3. تطوير القوانين والسياسات الإعلامية</a:t>
            </a:r>
          </a:p>
          <a:p>
            <a:pPr algn="r" rtl="1">
              <a:lnSpc>
                <a:spcPct val="150000"/>
              </a:lnSpc>
            </a:pPr>
            <a:r>
              <a:rPr lang="ar-SA" dirty="0">
                <a:cs typeface="+mj-cs"/>
              </a:rPr>
              <a:t>يجب أن تُطوّر الحكومات قوانين تراعي حرية التعبير لكنها تجرّم </a:t>
            </a:r>
            <a:r>
              <a:rPr lang="ar-SA" b="1" dirty="0">
                <a:cs typeface="+mj-cs"/>
              </a:rPr>
              <a:t>خطاب الكراهية</a:t>
            </a:r>
            <a:r>
              <a:rPr lang="ar-SA" dirty="0">
                <a:cs typeface="+mj-cs"/>
              </a:rPr>
              <a:t>، و</a:t>
            </a:r>
            <a:r>
              <a:rPr lang="ar-SA" b="1" dirty="0">
                <a:cs typeface="+mj-cs"/>
              </a:rPr>
              <a:t>المعلومات الزائفة</a:t>
            </a:r>
            <a:r>
              <a:rPr lang="ar-SA" dirty="0">
                <a:cs typeface="+mj-cs"/>
              </a:rPr>
              <a:t>.</a:t>
            </a:r>
          </a:p>
          <a:p>
            <a:pPr algn="r" rtl="1">
              <a:lnSpc>
                <a:spcPct val="150000"/>
              </a:lnSpc>
            </a:pPr>
            <a:r>
              <a:rPr lang="ar-SA" dirty="0">
                <a:cs typeface="+mj-cs"/>
              </a:rPr>
              <a:t>فرض </a:t>
            </a:r>
            <a:r>
              <a:rPr lang="ar-SA" b="1" dirty="0">
                <a:cs typeface="+mj-cs"/>
              </a:rPr>
              <a:t>سياسات تنظيمية على المنصات الرقمية</a:t>
            </a:r>
            <a:r>
              <a:rPr lang="ar-SA" dirty="0">
                <a:cs typeface="+mj-cs"/>
              </a:rPr>
              <a:t> لضمان إزالة المحتوى الضار مع مراعاة الشفافية والعدل.</a:t>
            </a:r>
          </a:p>
          <a:p>
            <a:pPr algn="r" rtl="1">
              <a:lnSpc>
                <a:spcPct val="150000"/>
              </a:lnSpc>
            </a:pPr>
            <a:endParaRPr lang="ar-SA" dirty="0">
              <a:cs typeface="+mj-cs"/>
            </a:endParaRPr>
          </a:p>
        </p:txBody>
      </p:sp>
    </p:spTree>
    <p:extLst>
      <p:ext uri="{BB962C8B-B14F-4D97-AF65-F5344CB8AC3E}">
        <p14:creationId xmlns:p14="http://schemas.microsoft.com/office/powerpoint/2010/main" val="1471465308"/>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218460" y="81085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41384" y="813681"/>
            <a:ext cx="3270576" cy="2038447"/>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24867" y="-16516"/>
            <a:ext cx="1799302" cy="1832336"/>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AB738525-DD8E-2E85-F385-345FF64341EB}"/>
              </a:ext>
            </a:extLst>
          </p:cNvPr>
          <p:cNvSpPr txBox="1"/>
          <p:nvPr/>
        </p:nvSpPr>
        <p:spPr>
          <a:xfrm>
            <a:off x="3286823" y="921136"/>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a:t>
            </a:r>
            <a:r>
              <a:rPr lang="ar-SA" sz="2000" b="1" dirty="0">
                <a:solidFill>
                  <a:schemeClr val="bg1"/>
                </a:solidFill>
                <a:latin typeface="Times New Roman" pitchFamily="18" charset="0"/>
                <a:cs typeface="Times New Roman" pitchFamily="18" charset="0"/>
              </a:rPr>
              <a:t>9</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p:cNvSpPr/>
          <p:nvPr/>
        </p:nvSpPr>
        <p:spPr>
          <a:xfrm>
            <a:off x="4466690" y="919756"/>
            <a:ext cx="7482055" cy="1133965"/>
          </a:xfrm>
          <a:prstGeom prst="rect">
            <a:avLst/>
          </a:prstGeom>
        </p:spPr>
        <p:txBody>
          <a:bodyPr wrap="square">
            <a:spAutoFit/>
          </a:bodyPr>
          <a:lstStyle/>
          <a:p>
            <a:pPr algn="just" rtl="1">
              <a:lnSpc>
                <a:spcPct val="150000"/>
              </a:lnSpc>
            </a:pPr>
            <a:r>
              <a:rPr lang="ar-SA" sz="2400" b="1" dirty="0">
                <a:solidFill>
                  <a:srgbClr val="00B0F0"/>
                </a:solidFill>
                <a:cs typeface="+mj-cs"/>
              </a:rPr>
              <a:t>كيفية تعزيز ممارسات إعلامية مسؤولة في ظل حرية التعبير والانفتاح التكنولوجي</a:t>
            </a:r>
            <a:endParaRPr lang="ar-SA" sz="2400" b="1" dirty="0">
              <a:solidFill>
                <a:srgbClr val="00B0F0"/>
              </a:solidFill>
              <a:latin typeface="The Year of Handicrafts Black" pitchFamily="50" charset="-78"/>
              <a:cs typeface="+mj-cs"/>
            </a:endParaRPr>
          </a:p>
        </p:txBody>
      </p:sp>
      <p:sp>
        <p:nvSpPr>
          <p:cNvPr id="4" name="Rectangle 3"/>
          <p:cNvSpPr/>
          <p:nvPr/>
        </p:nvSpPr>
        <p:spPr>
          <a:xfrm>
            <a:off x="3385473" y="2086872"/>
            <a:ext cx="8563273" cy="4247317"/>
          </a:xfrm>
          <a:prstGeom prst="rect">
            <a:avLst/>
          </a:prstGeom>
        </p:spPr>
        <p:txBody>
          <a:bodyPr wrap="square">
            <a:spAutoFit/>
          </a:bodyPr>
          <a:lstStyle/>
          <a:p>
            <a:pPr algn="r" rtl="1">
              <a:lnSpc>
                <a:spcPct val="150000"/>
              </a:lnSpc>
            </a:pPr>
            <a:r>
              <a:rPr lang="ar-SA" b="1" dirty="0">
                <a:solidFill>
                  <a:srgbClr val="C00000"/>
                </a:solidFill>
                <a:cs typeface="+mj-cs"/>
              </a:rPr>
              <a:t>4. دعم منصات التحقق من المعلومات</a:t>
            </a:r>
          </a:p>
          <a:p>
            <a:pPr algn="r" rtl="1">
              <a:lnSpc>
                <a:spcPct val="150000"/>
              </a:lnSpc>
            </a:pPr>
            <a:r>
              <a:rPr lang="ar-SA" dirty="0">
                <a:cs typeface="+mj-cs"/>
              </a:rPr>
              <a:t>تشجيع ظهور وتوسيع منصات مستقلة لتدقيق المعلومات مثل:</a:t>
            </a:r>
          </a:p>
          <a:p>
            <a:pPr lvl="1" algn="r" rtl="1">
              <a:lnSpc>
                <a:spcPct val="150000"/>
              </a:lnSpc>
            </a:pPr>
            <a:r>
              <a:rPr lang="ar-SA" dirty="0">
                <a:cs typeface="+mj-cs"/>
              </a:rPr>
              <a:t>منصة </a:t>
            </a:r>
            <a:r>
              <a:rPr lang="en-US" dirty="0" err="1">
                <a:cs typeface="+mj-cs"/>
              </a:rPr>
              <a:t>Fatabyyano</a:t>
            </a:r>
            <a:endParaRPr lang="en-US" dirty="0">
              <a:cs typeface="+mj-cs"/>
            </a:endParaRPr>
          </a:p>
          <a:p>
            <a:pPr lvl="1" algn="r" rtl="1">
              <a:lnSpc>
                <a:spcPct val="150000"/>
              </a:lnSpc>
            </a:pPr>
            <a:r>
              <a:rPr lang="ar-SA" dirty="0">
                <a:cs typeface="+mj-cs"/>
              </a:rPr>
              <a:t>ومبادرة </a:t>
            </a:r>
            <a:r>
              <a:rPr lang="en-US" dirty="0" err="1">
                <a:cs typeface="+mj-cs"/>
              </a:rPr>
              <a:t>Misbar</a:t>
            </a:r>
            <a:endParaRPr lang="en-US" dirty="0">
              <a:cs typeface="+mj-cs"/>
            </a:endParaRPr>
          </a:p>
          <a:p>
            <a:pPr algn="r" rtl="1">
              <a:lnSpc>
                <a:spcPct val="150000"/>
              </a:lnSpc>
            </a:pPr>
            <a:r>
              <a:rPr lang="ar-SA" b="1" dirty="0">
                <a:solidFill>
                  <a:srgbClr val="C00000"/>
                </a:solidFill>
                <a:cs typeface="+mj-cs"/>
              </a:rPr>
              <a:t>5. بناء مواثيق أخلاقية واضحة للمؤسسات الإعلامية</a:t>
            </a:r>
          </a:p>
          <a:p>
            <a:pPr algn="r" rtl="1">
              <a:lnSpc>
                <a:spcPct val="150000"/>
              </a:lnSpc>
            </a:pPr>
            <a:r>
              <a:rPr lang="ar-SA" dirty="0">
                <a:cs typeface="+mj-cs"/>
              </a:rPr>
              <a:t>يجب على كل مؤسسة إعلامية اعتماد </a:t>
            </a:r>
            <a:r>
              <a:rPr lang="ar-SA" b="1" dirty="0">
                <a:cs typeface="+mj-cs"/>
              </a:rPr>
              <a:t>مدوّنة سلوك إعلامي</a:t>
            </a:r>
            <a:r>
              <a:rPr lang="ar-SA" dirty="0">
                <a:cs typeface="+mj-cs"/>
              </a:rPr>
              <a:t> </a:t>
            </a:r>
            <a:r>
              <a:rPr lang="en-US" dirty="0">
                <a:cs typeface="+mj-cs"/>
              </a:rPr>
              <a:t>Ethical Code of Conduct)</a:t>
            </a:r>
            <a:r>
              <a:rPr lang="ar-SA" dirty="0">
                <a:cs typeface="+mj-cs"/>
              </a:rPr>
              <a:t>)</a:t>
            </a:r>
            <a:r>
              <a:rPr lang="en-US" dirty="0">
                <a:cs typeface="+mj-cs"/>
              </a:rPr>
              <a:t>، </a:t>
            </a:r>
            <a:r>
              <a:rPr lang="ar-SA" dirty="0">
                <a:cs typeface="+mj-cs"/>
              </a:rPr>
              <a:t>تلتزم فيها بمبادئ مثل:</a:t>
            </a:r>
          </a:p>
          <a:p>
            <a:pPr lvl="1" algn="r" rtl="1">
              <a:lnSpc>
                <a:spcPct val="150000"/>
              </a:lnSpc>
            </a:pPr>
            <a:r>
              <a:rPr lang="ar-SA" dirty="0">
                <a:cs typeface="+mj-cs"/>
              </a:rPr>
              <a:t>احترام الخصوصية.</a:t>
            </a:r>
          </a:p>
          <a:p>
            <a:pPr lvl="1" algn="r" rtl="1">
              <a:lnSpc>
                <a:spcPct val="150000"/>
              </a:lnSpc>
            </a:pPr>
            <a:r>
              <a:rPr lang="ar-SA" dirty="0">
                <a:cs typeface="+mj-cs"/>
              </a:rPr>
              <a:t>دقة المعلومات.</a:t>
            </a:r>
          </a:p>
          <a:p>
            <a:pPr lvl="1" algn="r" rtl="1">
              <a:lnSpc>
                <a:spcPct val="150000"/>
              </a:lnSpc>
            </a:pPr>
            <a:r>
              <a:rPr lang="ar-SA" dirty="0">
                <a:cs typeface="+mj-cs"/>
              </a:rPr>
              <a:t>الفصل بين الخبر والرأي.</a:t>
            </a:r>
          </a:p>
          <a:p>
            <a:pPr lvl="1" algn="r" rtl="1">
              <a:lnSpc>
                <a:spcPct val="150000"/>
              </a:lnSpc>
            </a:pPr>
            <a:r>
              <a:rPr lang="ar-SA" dirty="0">
                <a:cs typeface="+mj-cs"/>
              </a:rPr>
              <a:t>عدم التحيز أو التمييز.</a:t>
            </a:r>
          </a:p>
        </p:txBody>
      </p:sp>
    </p:spTree>
    <p:extLst>
      <p:ext uri="{BB962C8B-B14F-4D97-AF65-F5344CB8AC3E}">
        <p14:creationId xmlns:p14="http://schemas.microsoft.com/office/powerpoint/2010/main" val="1064169369"/>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218460" y="81085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52116" y="810850"/>
            <a:ext cx="3270576" cy="1907836"/>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24867" y="-16516"/>
            <a:ext cx="1799302" cy="1832336"/>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AB738525-DD8E-2E85-F385-345FF64341EB}"/>
              </a:ext>
            </a:extLst>
          </p:cNvPr>
          <p:cNvSpPr txBox="1"/>
          <p:nvPr/>
        </p:nvSpPr>
        <p:spPr>
          <a:xfrm>
            <a:off x="3286823" y="921136"/>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a:t>
            </a:r>
            <a:r>
              <a:rPr lang="ar-SA" sz="2000" b="1" dirty="0">
                <a:solidFill>
                  <a:schemeClr val="bg1"/>
                </a:solidFill>
                <a:latin typeface="Times New Roman" pitchFamily="18" charset="0"/>
                <a:cs typeface="Times New Roman" pitchFamily="18" charset="0"/>
              </a:rPr>
              <a:t>9</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p:cNvSpPr/>
          <p:nvPr/>
        </p:nvSpPr>
        <p:spPr>
          <a:xfrm>
            <a:off x="4466690" y="919756"/>
            <a:ext cx="7482055" cy="1133965"/>
          </a:xfrm>
          <a:prstGeom prst="rect">
            <a:avLst/>
          </a:prstGeom>
        </p:spPr>
        <p:txBody>
          <a:bodyPr wrap="square">
            <a:spAutoFit/>
          </a:bodyPr>
          <a:lstStyle/>
          <a:p>
            <a:pPr algn="just" rtl="1">
              <a:lnSpc>
                <a:spcPct val="150000"/>
              </a:lnSpc>
            </a:pPr>
            <a:r>
              <a:rPr lang="ar-SA" sz="2400" b="1" dirty="0">
                <a:solidFill>
                  <a:srgbClr val="00B0F0"/>
                </a:solidFill>
                <a:cs typeface="+mj-cs"/>
              </a:rPr>
              <a:t>كيفية تعزيز ممارسات إعلامية مسؤولة في ظل حرية التعبير والانفتاح التكنولوجي</a:t>
            </a:r>
            <a:endParaRPr lang="ar-SA" sz="2400" b="1" dirty="0">
              <a:solidFill>
                <a:srgbClr val="00B0F0"/>
              </a:solidFill>
              <a:latin typeface="The Year of Handicrafts Black" pitchFamily="50" charset="-78"/>
              <a:cs typeface="+mj-cs"/>
            </a:endParaRPr>
          </a:p>
        </p:txBody>
      </p:sp>
      <p:sp>
        <p:nvSpPr>
          <p:cNvPr id="4" name="Rectangle 3"/>
          <p:cNvSpPr/>
          <p:nvPr/>
        </p:nvSpPr>
        <p:spPr>
          <a:xfrm>
            <a:off x="3385473" y="2086872"/>
            <a:ext cx="8563273" cy="2951064"/>
          </a:xfrm>
          <a:prstGeom prst="rect">
            <a:avLst/>
          </a:prstGeom>
        </p:spPr>
        <p:txBody>
          <a:bodyPr wrap="square">
            <a:spAutoFit/>
          </a:bodyPr>
          <a:lstStyle/>
          <a:p>
            <a:pPr algn="r" rtl="1">
              <a:lnSpc>
                <a:spcPct val="150000"/>
              </a:lnSpc>
            </a:pPr>
            <a:r>
              <a:rPr lang="ar-SA" b="1" dirty="0">
                <a:solidFill>
                  <a:srgbClr val="C00000"/>
                </a:solidFill>
                <a:cs typeface="+mj-cs"/>
              </a:rPr>
              <a:t>6. التدريب المستمر للإعلاميين</a:t>
            </a:r>
          </a:p>
          <a:p>
            <a:pPr algn="r" rtl="1">
              <a:lnSpc>
                <a:spcPct val="150000"/>
              </a:lnSpc>
            </a:pPr>
            <a:r>
              <a:rPr lang="ar-SA" dirty="0">
                <a:cs typeface="+mj-cs"/>
              </a:rPr>
              <a:t>الإعلام الرقمي سريع التطور، ويتطلب مواكبة </a:t>
            </a:r>
            <a:r>
              <a:rPr lang="ar-SA" b="1" dirty="0">
                <a:cs typeface="+mj-cs"/>
              </a:rPr>
              <a:t>التغيرات التكنولوجية والقانونية</a:t>
            </a:r>
            <a:r>
              <a:rPr lang="ar-SA" dirty="0">
                <a:cs typeface="+mj-cs"/>
              </a:rPr>
              <a:t>.</a:t>
            </a:r>
          </a:p>
          <a:p>
            <a:pPr algn="r" rtl="1">
              <a:lnSpc>
                <a:spcPct val="150000"/>
              </a:lnSpc>
            </a:pPr>
            <a:r>
              <a:rPr lang="ar-SA" dirty="0">
                <a:cs typeface="+mj-cs"/>
              </a:rPr>
              <a:t>ورش العمل ودورات التدريب على الصحافة الاستقصائية والأمن الرقمي تعزز الكفاءة المهنية.</a:t>
            </a:r>
          </a:p>
          <a:p>
            <a:pPr algn="r" rtl="1">
              <a:lnSpc>
                <a:spcPct val="150000"/>
              </a:lnSpc>
            </a:pPr>
            <a:r>
              <a:rPr lang="ar-SA" b="1" dirty="0">
                <a:solidFill>
                  <a:srgbClr val="C00000"/>
                </a:solidFill>
                <a:cs typeface="+mj-cs"/>
              </a:rPr>
              <a:t>7. تشجيع الابتكار المسؤول في التكنولوجيا</a:t>
            </a:r>
          </a:p>
          <a:p>
            <a:pPr algn="r" rtl="1">
              <a:lnSpc>
                <a:spcPct val="150000"/>
              </a:lnSpc>
            </a:pPr>
            <a:r>
              <a:rPr lang="ar-SA" dirty="0">
                <a:cs typeface="+mj-cs"/>
              </a:rPr>
              <a:t>تطوير أدوات ذكاء اصطناعي تراعي الضوابط الأخلاقية عند استخدامها في الإعلام، مثل توليد النصوص أو الصور.</a:t>
            </a:r>
          </a:p>
          <a:p>
            <a:pPr algn="r" rtl="1">
              <a:lnSpc>
                <a:spcPct val="150000"/>
              </a:lnSpc>
            </a:pPr>
            <a:r>
              <a:rPr lang="ar-SA" dirty="0">
                <a:cs typeface="+mj-cs"/>
              </a:rPr>
              <a:t>تضمين أدوات فحص الحقائق كميزة داخل المنصات الاجتماعية والإخبارية.</a:t>
            </a:r>
          </a:p>
          <a:p>
            <a:pPr algn="r" rtl="1">
              <a:lnSpc>
                <a:spcPct val="150000"/>
              </a:lnSpc>
            </a:pPr>
            <a:endParaRPr lang="ar-SA" dirty="0">
              <a:cs typeface="+mj-cs"/>
            </a:endParaRPr>
          </a:p>
        </p:txBody>
      </p:sp>
    </p:spTree>
    <p:extLst>
      <p:ext uri="{BB962C8B-B14F-4D97-AF65-F5344CB8AC3E}">
        <p14:creationId xmlns:p14="http://schemas.microsoft.com/office/powerpoint/2010/main" val="2795995450"/>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2843333" y="1860458"/>
            <a:ext cx="6530634" cy="3769957"/>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
        <p:nvSpPr>
          <p:cNvPr id="7" name="Rectangle 6"/>
          <p:cNvSpPr/>
          <p:nvPr/>
        </p:nvSpPr>
        <p:spPr>
          <a:xfrm>
            <a:off x="5566011" y="1697569"/>
            <a:ext cx="3848206" cy="661207"/>
          </a:xfrm>
          <a:prstGeom prst="rect">
            <a:avLst/>
          </a:prstGeom>
        </p:spPr>
        <p:txBody>
          <a:bodyPr wrap="square">
            <a:spAutoFit/>
          </a:bodyPr>
          <a:lstStyle/>
          <a:p>
            <a:pPr algn="just" rtl="1">
              <a:lnSpc>
                <a:spcPct val="150000"/>
              </a:lnSpc>
            </a:pPr>
            <a:r>
              <a:rPr lang="ar-SA" sz="2800" b="1" dirty="0">
                <a:solidFill>
                  <a:srgbClr val="00B0F0"/>
                </a:solidFill>
                <a:latin typeface="The Year of Handicrafts Black" pitchFamily="50" charset="-78"/>
                <a:cs typeface="+mj-cs"/>
              </a:rPr>
              <a:t>الهندسة الاجتماعية</a:t>
            </a:r>
          </a:p>
        </p:txBody>
      </p:sp>
    </p:spTree>
    <p:extLst>
      <p:ext uri="{BB962C8B-B14F-4D97-AF65-F5344CB8AC3E}">
        <p14:creationId xmlns:p14="http://schemas.microsoft.com/office/powerpoint/2010/main" val="3585948214"/>
      </p:ext>
    </p:extLst>
  </p:cSld>
  <p:clrMapOvr>
    <a:masterClrMapping/>
  </p:clrMapOvr>
  <mc:AlternateContent xmlns:mc="http://schemas.openxmlformats.org/markup-compatibility/2006" xmlns:p14="http://schemas.microsoft.com/office/powerpoint/2010/main">
    <mc:Choice Requires="p14">
      <p:transition spd="slow" p14:dur="2000" advTm="5233"/>
    </mc:Choice>
    <mc:Fallback xmlns="">
      <p:transition spd="slow" advTm="523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29875" y="1335074"/>
            <a:ext cx="3355599" cy="2149105"/>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605932" y="2323527"/>
            <a:ext cx="8417320" cy="4662815"/>
          </a:xfrm>
          <a:prstGeom prst="rect">
            <a:avLst/>
          </a:prstGeom>
          <a:noFill/>
        </p:spPr>
        <p:txBody>
          <a:bodyPr wrap="square" rtlCol="0">
            <a:spAutoFit/>
          </a:bodyPr>
          <a:lstStyle/>
          <a:p>
            <a:pPr algn="r" rtl="1">
              <a:lnSpc>
                <a:spcPct val="150000"/>
              </a:lnSpc>
            </a:pPr>
            <a:r>
              <a:rPr lang="ar-SA" b="1" dirty="0">
                <a:cs typeface="+mj-cs"/>
              </a:rPr>
              <a:t>الهندسة الاجتماعية</a:t>
            </a:r>
            <a:r>
              <a:rPr lang="ar-SA" dirty="0">
                <a:cs typeface="+mj-cs"/>
              </a:rPr>
              <a:t> (</a:t>
            </a:r>
            <a:r>
              <a:rPr lang="en-US" dirty="0">
                <a:cs typeface="+mj-cs"/>
              </a:rPr>
              <a:t>(Social Engineering </a:t>
            </a:r>
            <a:r>
              <a:rPr lang="ar-SA" dirty="0">
                <a:cs typeface="+mj-cs"/>
              </a:rPr>
              <a:t> هي </a:t>
            </a:r>
            <a:r>
              <a:rPr lang="ar-SA" b="1" dirty="0">
                <a:cs typeface="+mj-cs"/>
              </a:rPr>
              <a:t>فن اختراق العقول قبل اختراق الأنظمة</a:t>
            </a:r>
            <a:r>
              <a:rPr lang="ar-SA" dirty="0">
                <a:cs typeface="+mj-cs"/>
              </a:rPr>
              <a:t>. وهي تُشير إلى مجموعة من الأساليب النفسية والخداعية التي يستخدمها المهاجمون لاستدراج الأفراد للكشف عن معلومات حساسة، أو لتنفيذ إجراءات قد تُعرّضهم أو تُعرّض المؤسسة التي ينتمون إليها للخطر، دون إدراكهم لذلك.</a:t>
            </a:r>
          </a:p>
          <a:p>
            <a:pPr algn="r" rtl="1">
              <a:lnSpc>
                <a:spcPct val="150000"/>
              </a:lnSpc>
            </a:pPr>
            <a:r>
              <a:rPr lang="ar-SA" dirty="0">
                <a:cs typeface="+mj-cs"/>
              </a:rPr>
              <a:t>بمعنى آخر، الهندسة الاجتماعية لا تركز على استغلال الثغرات التقنية، بل تستغل </a:t>
            </a:r>
            <a:r>
              <a:rPr lang="ar-SA" b="1" dirty="0">
                <a:cs typeface="+mj-cs"/>
              </a:rPr>
              <a:t>الثغرات البشرية</a:t>
            </a:r>
            <a:r>
              <a:rPr lang="ar-SA" dirty="0">
                <a:cs typeface="+mj-cs"/>
              </a:rPr>
              <a:t> مثل: الثقة، الفضول، الخوف، أو الجهل بالإجراءات الأمنية.</a:t>
            </a:r>
          </a:p>
          <a:p>
            <a:pPr algn="r" rtl="1">
              <a:lnSpc>
                <a:spcPct val="150000"/>
              </a:lnSpc>
            </a:pPr>
            <a:r>
              <a:rPr lang="ar-SA" b="1" dirty="0">
                <a:cs typeface="+mj-cs"/>
              </a:rPr>
              <a:t>البدايات التاريخية: </a:t>
            </a:r>
            <a:r>
              <a:rPr lang="ar-SA" dirty="0">
                <a:cs typeface="+mj-cs"/>
              </a:rPr>
              <a:t>الهندسة الاجتماعية ليست وليدة العصر الرقمي الحديث، بل تمتد جذورها إلى العصور القديمة، حيث كان المحتالون يعتمدون على الخداع النفسي لاستغلال الآخرين، سواء للحصول على أموال أو معلومات. ومن أشهر الأمثلة التاريخية على ذلك قصة حصان طروادة، التي تجسد أحد أقدم أشكال الهندسة الاجتماعية في التاريخ. </a:t>
            </a:r>
          </a:p>
          <a:p>
            <a:pPr algn="r" rtl="1">
              <a:lnSpc>
                <a:spcPct val="150000"/>
              </a:lnSpc>
            </a:pPr>
            <a:r>
              <a:rPr lang="ar-SA" b="1" dirty="0">
                <a:cs typeface="+mj-cs"/>
              </a:rPr>
              <a:t>العصر الحديث:</a:t>
            </a:r>
          </a:p>
          <a:p>
            <a:pPr algn="r" rtl="1">
              <a:lnSpc>
                <a:spcPct val="150000"/>
              </a:lnSpc>
            </a:pPr>
            <a:r>
              <a:rPr lang="ar-SA" dirty="0">
                <a:cs typeface="+mj-cs"/>
              </a:rPr>
              <a:t>في أواخر القرن ال 19 وأوائل القرن ال 20 ، بدأ مصطلح "الهندسة الاجتماعية" يستخدم للإشارة إلى محاولات تشكيل السلوك الاجتماعي أو إدارة المجتمعات من قبل الحكومات أو النخب الاجتماعية</a:t>
            </a: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a:t>
            </a:r>
            <a:r>
              <a:rPr lang="ar-SA" sz="2000" b="1" dirty="0">
                <a:solidFill>
                  <a:schemeClr val="bg1"/>
                </a:solidFill>
                <a:latin typeface="Times New Roman" pitchFamily="18" charset="0"/>
                <a:cs typeface="Times New Roman" pitchFamily="18" charset="0"/>
              </a:rPr>
              <a:t>9</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11"/>
          <p:cNvSpPr/>
          <p:nvPr/>
        </p:nvSpPr>
        <p:spPr>
          <a:xfrm>
            <a:off x="5311034" y="1556892"/>
            <a:ext cx="3848206" cy="661207"/>
          </a:xfrm>
          <a:prstGeom prst="rect">
            <a:avLst/>
          </a:prstGeom>
        </p:spPr>
        <p:txBody>
          <a:bodyPr wrap="square">
            <a:spAutoFit/>
          </a:bodyPr>
          <a:lstStyle/>
          <a:p>
            <a:pPr algn="just" rtl="1">
              <a:lnSpc>
                <a:spcPct val="150000"/>
              </a:lnSpc>
            </a:pPr>
            <a:r>
              <a:rPr lang="ar-SA" sz="2800" b="1" dirty="0">
                <a:solidFill>
                  <a:srgbClr val="00B0F0"/>
                </a:solidFill>
                <a:latin typeface="The Year of Handicrafts Black" pitchFamily="50" charset="-78"/>
                <a:cs typeface="+mj-cs"/>
              </a:rPr>
              <a:t>الهندسة الاجتماعية </a:t>
            </a:r>
          </a:p>
        </p:txBody>
      </p:sp>
    </p:spTree>
    <p:extLst>
      <p:ext uri="{BB962C8B-B14F-4D97-AF65-F5344CB8AC3E}">
        <p14:creationId xmlns:p14="http://schemas.microsoft.com/office/powerpoint/2010/main" val="743947953"/>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29875" y="1346883"/>
            <a:ext cx="3355599" cy="1728641"/>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570763" y="2323527"/>
            <a:ext cx="8417320" cy="4247317"/>
          </a:xfrm>
          <a:prstGeom prst="rect">
            <a:avLst/>
          </a:prstGeom>
          <a:noFill/>
        </p:spPr>
        <p:txBody>
          <a:bodyPr wrap="square" rtlCol="0">
            <a:spAutoFit/>
          </a:bodyPr>
          <a:lstStyle/>
          <a:p>
            <a:pPr algn="r" rtl="1">
              <a:lnSpc>
                <a:spcPct val="150000"/>
              </a:lnSpc>
            </a:pPr>
            <a:r>
              <a:rPr lang="ar-SA" dirty="0">
                <a:cs typeface="+mj-cs"/>
              </a:rPr>
              <a:t>الهندسة الاجتماعية في العصر الرقمي: مع تطور الهندسة الاجتماعية، أصبح مجرمو الإنترنت يعتمدون على أساليب مخصصة تعتمد على الذكاء الاصطناعي، وتقنيات التزييف العميق، ووسائل انتحال الهوية المتطورة. تستغل هذه الأساليب ثقة الأفراد، مما يجعل اكتشافها ومنعها أكثر صعوبة. يعتمد المهاجمون في الهندسة الاجتماعية على خداع المستخدمين للكشف عن معلومات حساسة أو تقديمها بهدف الوصول غير المصرح به إلى أنظمة الكمبيوتر. </a:t>
            </a:r>
          </a:p>
          <a:p>
            <a:pPr algn="r" rtl="1">
              <a:lnSpc>
                <a:spcPct val="150000"/>
              </a:lnSpc>
            </a:pPr>
            <a:r>
              <a:rPr lang="ar-SA" dirty="0">
                <a:cs typeface="+mj-cs"/>
              </a:rPr>
              <a:t>تشمل هذه الأساليب استغلال مشاعر الطيبة أو الطمع أو الفضول لاختراق أنظمة معلومات محمية أو الوصول إلى مستويات سرية غير مسموح بها. إضاف إلى ذلك، قد يتم خداع الضحايا لتثبيت برامج ضارة تتيح للمهاجمين الوصول إلى الأنظمة عبر الثغرات الخلفية. وفي هذه الحالات، يقوم المهاجمون بالتخطيط بدقة لجمع المعلومات اللازمة، بدءًا من البيانات الشخصية للضحية، وذلك لتحقيق أهدافهم في اختراق النظام المعلوماتي.</a:t>
            </a:r>
          </a:p>
          <a:p>
            <a:pPr algn="r" rtl="1">
              <a:lnSpc>
                <a:spcPct val="150000"/>
              </a:lnSpc>
            </a:pPr>
            <a:r>
              <a:rPr lang="ar-SA" dirty="0">
                <a:cs typeface="+mj-cs"/>
              </a:rPr>
              <a:t>هذا التطور في اساليب الهندسة الاجتماعية يُظهر كيف أصبحت هذه الهجمات أكثر تعقياداً، حيث تجمع بين التلاعب النفسي والتقنيات المتقدمة، مما يجعلها من أكبر التهديدات لأمن المعلومات في العصر الرقمي.</a:t>
            </a: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a:t>
            </a:r>
            <a:r>
              <a:rPr lang="ar-SA" sz="2000" b="1" dirty="0">
                <a:solidFill>
                  <a:schemeClr val="bg1"/>
                </a:solidFill>
                <a:latin typeface="Times New Roman" pitchFamily="18" charset="0"/>
                <a:cs typeface="Times New Roman" pitchFamily="18" charset="0"/>
              </a:rPr>
              <a:t>9</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11"/>
          <p:cNvSpPr/>
          <p:nvPr/>
        </p:nvSpPr>
        <p:spPr>
          <a:xfrm>
            <a:off x="5311034" y="1556892"/>
            <a:ext cx="3848206" cy="661207"/>
          </a:xfrm>
          <a:prstGeom prst="rect">
            <a:avLst/>
          </a:prstGeom>
        </p:spPr>
        <p:txBody>
          <a:bodyPr wrap="square">
            <a:spAutoFit/>
          </a:bodyPr>
          <a:lstStyle/>
          <a:p>
            <a:pPr algn="just" rtl="1">
              <a:lnSpc>
                <a:spcPct val="150000"/>
              </a:lnSpc>
            </a:pPr>
            <a:r>
              <a:rPr lang="ar-SA" sz="2800" b="1" dirty="0">
                <a:solidFill>
                  <a:srgbClr val="00B0F0"/>
                </a:solidFill>
                <a:latin typeface="The Year of Handicrafts Black" pitchFamily="50" charset="-78"/>
                <a:cs typeface="+mj-cs"/>
              </a:rPr>
              <a:t>الهندسة الاجتماعية </a:t>
            </a:r>
          </a:p>
        </p:txBody>
      </p:sp>
    </p:spTree>
    <p:extLst>
      <p:ext uri="{BB962C8B-B14F-4D97-AF65-F5344CB8AC3E}">
        <p14:creationId xmlns:p14="http://schemas.microsoft.com/office/powerpoint/2010/main" val="3211802499"/>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76000"/>
            <a:lum/>
          </a:blip>
          <a:srcRect/>
          <a:stretch>
            <a:fillRect/>
          </a:stretch>
        </a:blipFill>
        <a:effectLst/>
      </p:bgPr>
    </p:bg>
    <p:spTree>
      <p:nvGrpSpPr>
        <p:cNvPr id="1" name="">
          <a:extLst>
            <a:ext uri="{FF2B5EF4-FFF2-40B4-BE49-F238E27FC236}">
              <a16:creationId xmlns:a16="http://schemas.microsoft.com/office/drawing/2014/main" id="{D9B7EF20-4C52-1B8A-AD47-B4BD1272BC03}"/>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04AAF06D-BCF7-588A-07C5-D2E3B1C95EB2}"/>
              </a:ext>
            </a:extLst>
          </p:cNvPr>
          <p:cNvSpPr/>
          <p:nvPr/>
        </p:nvSpPr>
        <p:spPr>
          <a:xfrm>
            <a:off x="3382565" y="95241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FD517D14-8E2D-F2B4-5A36-D385B4CA6ABD}"/>
              </a:ext>
            </a:extLst>
          </p:cNvPr>
          <p:cNvPicPr>
            <a:picLocks noGrp="1" noChangeAspect="1"/>
          </p:cNvPicPr>
          <p:nvPr>
            <p:ph type="pic" sz="quarter" idx="10"/>
          </p:nvPr>
        </p:nvPicPr>
        <p:blipFill>
          <a:blip r:embed="rId5">
            <a:extLst>
              <a:ext uri="{28A0092B-C50C-407E-A947-70E740481C1C}">
                <a14:useLocalDpi xmlns:a14="http://schemas.microsoft.com/office/drawing/2010/main" val="0"/>
              </a:ext>
            </a:extLst>
          </a:blip>
          <a:stretch>
            <a:fillRect/>
          </a:stretch>
        </p:blipFill>
        <p:spPr>
          <a:xfrm>
            <a:off x="0" y="952416"/>
            <a:ext cx="3382039" cy="2013118"/>
          </a:xfrm>
          <a:prstGeom prst="rect">
            <a:avLst/>
          </a:prstGeom>
        </p:spPr>
      </p:pic>
      <p:sp>
        <p:nvSpPr>
          <p:cNvPr id="2" name="Right Triangle 1">
            <a:extLst>
              <a:ext uri="{FF2B5EF4-FFF2-40B4-BE49-F238E27FC236}">
                <a16:creationId xmlns:a16="http://schemas.microsoft.com/office/drawing/2014/main" id="{DF03B495-29C4-1C49-B029-E070E689A1A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FF8A2D98-77A3-3331-4F05-8DBE67C42A30}"/>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32FB0398-9107-C99E-0E7F-1BD2F72607C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F95C344B-313F-1580-CC06-C64B2E95666E}"/>
              </a:ext>
            </a:extLst>
          </p:cNvPr>
          <p:cNvSpPr txBox="1"/>
          <p:nvPr/>
        </p:nvSpPr>
        <p:spPr>
          <a:xfrm>
            <a:off x="3450928" y="1062702"/>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9</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815201D2-4F1E-1024-CFA1-EC03315407AC}"/>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2"/>
          <p:cNvSpPr/>
          <p:nvPr/>
        </p:nvSpPr>
        <p:spPr>
          <a:xfrm>
            <a:off x="3450928" y="1940869"/>
            <a:ext cx="8466752" cy="4662815"/>
          </a:xfrm>
          <a:prstGeom prst="rect">
            <a:avLst/>
          </a:prstGeom>
        </p:spPr>
        <p:txBody>
          <a:bodyPr wrap="square">
            <a:spAutoFit/>
          </a:bodyPr>
          <a:lstStyle/>
          <a:p>
            <a:pPr lvl="0" algn="r" rtl="1" eaLnBrk="0" fontAlgn="base" hangingPunct="0">
              <a:lnSpc>
                <a:spcPct val="150000"/>
              </a:lnSpc>
              <a:spcBef>
                <a:spcPct val="0"/>
              </a:spcBef>
              <a:spcAft>
                <a:spcPct val="0"/>
              </a:spcAft>
            </a:pPr>
            <a:r>
              <a:rPr lang="ar-SA" altLang="en-US" b="1" dirty="0">
                <a:solidFill>
                  <a:srgbClr val="C00000"/>
                </a:solidFill>
                <a:latin typeface="Arial" panose="020B0604020202020204" pitchFamily="34" charset="0"/>
                <a:cs typeface="+mj-cs"/>
              </a:rPr>
              <a:t>أساسيات الهندسة الاجتماعية</a:t>
            </a:r>
            <a:r>
              <a:rPr lang="en-US" altLang="en-US" b="1" dirty="0">
                <a:solidFill>
                  <a:srgbClr val="C00000"/>
                </a:solidFill>
                <a:latin typeface="Arial" panose="020B0604020202020204" pitchFamily="34" charset="0"/>
                <a:cs typeface="+mj-cs"/>
              </a:rPr>
              <a:t>:</a:t>
            </a:r>
          </a:p>
          <a:p>
            <a:pPr lvl="0" algn="r" rtl="1" eaLnBrk="0" fontAlgn="base" hangingPunct="0">
              <a:lnSpc>
                <a:spcPct val="150000"/>
              </a:lnSpc>
              <a:spcBef>
                <a:spcPct val="0"/>
              </a:spcBef>
              <a:spcAft>
                <a:spcPct val="0"/>
              </a:spcAft>
            </a:pPr>
            <a:r>
              <a:rPr lang="ar-SA" altLang="en-US" dirty="0">
                <a:latin typeface="Arial" panose="020B0604020202020204" pitchFamily="34" charset="0"/>
                <a:cs typeface="+mj-cs"/>
              </a:rPr>
              <a:t>تعتمد الهندسة الاجتماعية على مبدأ بسيط</a:t>
            </a:r>
            <a:r>
              <a:rPr lang="en-US" altLang="en-US" dirty="0">
                <a:latin typeface="Arial" panose="020B0604020202020204" pitchFamily="34" charset="0"/>
                <a:cs typeface="+mj-cs"/>
              </a:rPr>
              <a:t>:</a:t>
            </a:r>
          </a:p>
          <a:p>
            <a:pPr lvl="0" algn="r" rtl="1" eaLnBrk="0" fontAlgn="base" hangingPunct="0">
              <a:lnSpc>
                <a:spcPct val="150000"/>
              </a:lnSpc>
              <a:spcBef>
                <a:spcPct val="0"/>
              </a:spcBef>
              <a:spcAft>
                <a:spcPct val="0"/>
              </a:spcAft>
            </a:pPr>
            <a:r>
              <a:rPr lang="en-US" altLang="en-US" dirty="0">
                <a:latin typeface="Arial" panose="020B0604020202020204" pitchFamily="34" charset="0"/>
                <a:cs typeface="+mj-cs"/>
              </a:rPr>
              <a:t>"</a:t>
            </a:r>
            <a:r>
              <a:rPr lang="ar-SA" altLang="en-US" dirty="0">
                <a:latin typeface="Arial" panose="020B0604020202020204" pitchFamily="34" charset="0"/>
                <a:cs typeface="+mj-cs"/>
              </a:rPr>
              <a:t>الإنسان هو الحلقة الأضعف في سلسلة الأمن المعلوماتي</a:t>
            </a:r>
            <a:r>
              <a:rPr lang="en-US" altLang="en-US" dirty="0">
                <a:latin typeface="Arial" panose="020B0604020202020204" pitchFamily="34" charset="0"/>
                <a:cs typeface="+mj-cs"/>
              </a:rPr>
              <a:t>."</a:t>
            </a:r>
          </a:p>
          <a:p>
            <a:pPr lvl="0" algn="r" rtl="1" eaLnBrk="0" fontAlgn="base" hangingPunct="0">
              <a:lnSpc>
                <a:spcPct val="150000"/>
              </a:lnSpc>
              <a:spcBef>
                <a:spcPct val="0"/>
              </a:spcBef>
              <a:spcAft>
                <a:spcPct val="0"/>
              </a:spcAft>
            </a:pPr>
            <a:r>
              <a:rPr lang="ar-SA" altLang="en-US" dirty="0">
                <a:latin typeface="Arial" panose="020B0604020202020204" pitchFamily="34" charset="0"/>
                <a:cs typeface="+mj-cs"/>
              </a:rPr>
              <a:t>وبالتالي، يسعى المهاجم إلى</a:t>
            </a:r>
            <a:r>
              <a:rPr lang="en-US" altLang="en-US" dirty="0">
                <a:latin typeface="Arial" panose="020B0604020202020204" pitchFamily="34" charset="0"/>
                <a:cs typeface="+mj-cs"/>
              </a:rPr>
              <a:t> </a:t>
            </a:r>
            <a:r>
              <a:rPr lang="ar-SA" altLang="en-US" b="1" dirty="0">
                <a:latin typeface="Arial" panose="020B0604020202020204" pitchFamily="34" charset="0"/>
                <a:cs typeface="+mj-cs"/>
              </a:rPr>
              <a:t>التلاعب بالعقل البشري</a:t>
            </a:r>
            <a:r>
              <a:rPr lang="en-US" altLang="en-US" dirty="0">
                <a:latin typeface="Arial" panose="020B0604020202020204" pitchFamily="34" charset="0"/>
                <a:cs typeface="+mj-cs"/>
              </a:rPr>
              <a:t> </a:t>
            </a:r>
            <a:r>
              <a:rPr lang="ar-SA" altLang="en-US" dirty="0">
                <a:latin typeface="Arial" panose="020B0604020202020204" pitchFamily="34" charset="0"/>
                <a:cs typeface="+mj-cs"/>
              </a:rPr>
              <a:t>للحصول على نتائج لا يمكنه الوصول إليها عبر الطرق التقنية البحتة</a:t>
            </a:r>
            <a:endParaRPr lang="en-US" altLang="en-US" dirty="0">
              <a:latin typeface="Arial" panose="020B0604020202020204" pitchFamily="34" charset="0"/>
              <a:cs typeface="+mj-cs"/>
            </a:endParaRPr>
          </a:p>
          <a:p>
            <a:pPr algn="r" rtl="1">
              <a:lnSpc>
                <a:spcPct val="150000"/>
              </a:lnSpc>
            </a:pPr>
            <a:r>
              <a:rPr lang="ar-SA" b="1" dirty="0">
                <a:solidFill>
                  <a:srgbClr val="C00000"/>
                </a:solidFill>
                <a:cs typeface="+mj-cs"/>
              </a:rPr>
              <a:t>أهداف الهندسة الاجتماعية:</a:t>
            </a:r>
          </a:p>
          <a:p>
            <a:pPr marL="285750" indent="-285750" algn="r" rtl="1">
              <a:lnSpc>
                <a:spcPct val="150000"/>
              </a:lnSpc>
              <a:buFont typeface="Arial" panose="020B0604020202020204" pitchFamily="34" charset="0"/>
              <a:buChar char="•"/>
            </a:pPr>
            <a:r>
              <a:rPr lang="ar-SA" b="1" dirty="0">
                <a:cs typeface="+mj-cs"/>
              </a:rPr>
              <a:t>سرقة البيانات الشخصية أو المهنية</a:t>
            </a:r>
            <a:r>
              <a:rPr lang="ar-SA" dirty="0">
                <a:cs typeface="+mj-cs"/>
              </a:rPr>
              <a:t> (مثل كلمات المرور، أرقام البطاقات البنكية).</a:t>
            </a:r>
          </a:p>
          <a:p>
            <a:pPr marL="285750" indent="-285750" algn="r" rtl="1">
              <a:lnSpc>
                <a:spcPct val="150000"/>
              </a:lnSpc>
              <a:buFont typeface="Arial" panose="020B0604020202020204" pitchFamily="34" charset="0"/>
              <a:buChar char="•"/>
            </a:pPr>
            <a:r>
              <a:rPr lang="ar-SA" b="1" dirty="0">
                <a:cs typeface="+mj-cs"/>
              </a:rPr>
              <a:t>الوصول غير المصرح به إلى الأنظمة أو الشبكات.</a:t>
            </a:r>
            <a:endParaRPr lang="ar-SA" dirty="0">
              <a:cs typeface="+mj-cs"/>
            </a:endParaRPr>
          </a:p>
          <a:p>
            <a:pPr marL="285750" indent="-285750" algn="r" rtl="1">
              <a:lnSpc>
                <a:spcPct val="150000"/>
              </a:lnSpc>
              <a:buFont typeface="Arial" panose="020B0604020202020204" pitchFamily="34" charset="0"/>
              <a:buChar char="•"/>
            </a:pPr>
            <a:r>
              <a:rPr lang="ar-SA" b="1" dirty="0">
                <a:cs typeface="+mj-cs"/>
              </a:rPr>
              <a:t>زرع برمجيات ضارة داخل بيئة العمل أو على أجهزة الضحايا.</a:t>
            </a:r>
            <a:endParaRPr lang="ar-SA" dirty="0">
              <a:cs typeface="+mj-cs"/>
            </a:endParaRPr>
          </a:p>
          <a:p>
            <a:pPr marL="285750" indent="-285750" algn="r" rtl="1">
              <a:lnSpc>
                <a:spcPct val="150000"/>
              </a:lnSpc>
              <a:buFont typeface="Arial" panose="020B0604020202020204" pitchFamily="34" charset="0"/>
              <a:buChar char="•"/>
            </a:pPr>
            <a:r>
              <a:rPr lang="ar-SA" b="1" dirty="0">
                <a:cs typeface="+mj-cs"/>
              </a:rPr>
              <a:t>التجسس أو التخريب أو الابتزاز.</a:t>
            </a:r>
            <a:endParaRPr lang="ar-SA" dirty="0">
              <a:cs typeface="+mj-cs"/>
            </a:endParaRPr>
          </a:p>
          <a:p>
            <a:pPr algn="r" rtl="1">
              <a:lnSpc>
                <a:spcPct val="150000"/>
              </a:lnSpc>
            </a:pPr>
            <a:endParaRPr lang="ar-SA" dirty="0">
              <a:cs typeface="+mj-cs"/>
            </a:endParaRPr>
          </a:p>
        </p:txBody>
      </p:sp>
      <p:sp>
        <p:nvSpPr>
          <p:cNvPr id="12" name="Rectangle 11"/>
          <p:cNvSpPr/>
          <p:nvPr/>
        </p:nvSpPr>
        <p:spPr>
          <a:xfrm>
            <a:off x="5074814" y="1145674"/>
            <a:ext cx="3848206" cy="661207"/>
          </a:xfrm>
          <a:prstGeom prst="rect">
            <a:avLst/>
          </a:prstGeom>
        </p:spPr>
        <p:txBody>
          <a:bodyPr wrap="square">
            <a:spAutoFit/>
          </a:bodyPr>
          <a:lstStyle/>
          <a:p>
            <a:pPr algn="just" rtl="1">
              <a:lnSpc>
                <a:spcPct val="150000"/>
              </a:lnSpc>
            </a:pPr>
            <a:r>
              <a:rPr lang="ar-SA" sz="2800" b="1" dirty="0">
                <a:solidFill>
                  <a:srgbClr val="00B0F0"/>
                </a:solidFill>
                <a:latin typeface="The Year of Handicrafts Black" pitchFamily="50" charset="-78"/>
                <a:cs typeface="+mj-cs"/>
              </a:rPr>
              <a:t>أساسيات الهندسة الاجتماعية </a:t>
            </a:r>
          </a:p>
        </p:txBody>
      </p:sp>
    </p:spTree>
    <p:extLst>
      <p:ext uri="{BB962C8B-B14F-4D97-AF65-F5344CB8AC3E}">
        <p14:creationId xmlns:p14="http://schemas.microsoft.com/office/powerpoint/2010/main" val="308208149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76000"/>
            <a:lum/>
          </a:blip>
          <a:srcRect/>
          <a:stretch>
            <a:fillRect/>
          </a:stretch>
        </a:blipFill>
        <a:effectLst/>
      </p:bgPr>
    </p:bg>
    <p:spTree>
      <p:nvGrpSpPr>
        <p:cNvPr id="1" name="">
          <a:extLst>
            <a:ext uri="{FF2B5EF4-FFF2-40B4-BE49-F238E27FC236}">
              <a16:creationId xmlns:a16="http://schemas.microsoft.com/office/drawing/2014/main" id="{2FF01B5C-E276-CB31-A61E-6E749AB7620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A22879F5-322F-B272-CA6B-422C23F44D1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A8C8EC7-C41F-DA49-0BAD-8CBE62D400D3}"/>
              </a:ext>
            </a:extLst>
          </p:cNvPr>
          <p:cNvPicPr>
            <a:picLocks noGrp="1" noChangeAspect="1"/>
          </p:cNvPicPr>
          <p:nvPr>
            <p:ph type="pic" sz="quarter" idx="10"/>
          </p:nvPr>
        </p:nvPicPr>
        <p:blipFill>
          <a:blip r:embed="rId5">
            <a:extLst>
              <a:ext uri="{28A0092B-C50C-407E-A947-70E740481C1C}">
                <a14:useLocalDpi xmlns:a14="http://schemas.microsoft.com/office/drawing/2010/main" val="0"/>
              </a:ext>
            </a:extLst>
          </a:blip>
          <a:stretch>
            <a:fillRect/>
          </a:stretch>
        </p:blipFill>
        <p:spPr>
          <a:xfrm>
            <a:off x="7251" y="1335074"/>
            <a:ext cx="3378223" cy="1813310"/>
          </a:xfrm>
          <a:prstGeom prst="rect">
            <a:avLst/>
          </a:prstGeom>
        </p:spPr>
      </p:pic>
      <p:sp>
        <p:nvSpPr>
          <p:cNvPr id="2" name="Right Triangle 1">
            <a:extLst>
              <a:ext uri="{FF2B5EF4-FFF2-40B4-BE49-F238E27FC236}">
                <a16:creationId xmlns:a16="http://schemas.microsoft.com/office/drawing/2014/main" id="{C507F18D-C69B-728E-5251-C32861370FA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B59461D-325C-73FE-4ED8-A82D7BCBABC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94C1040-87DB-CA52-F4B5-48B86E082C3D}"/>
              </a:ext>
            </a:extLst>
          </p:cNvPr>
          <p:cNvSpPr txBox="1"/>
          <p:nvPr/>
        </p:nvSpPr>
        <p:spPr>
          <a:xfrm>
            <a:off x="4689258" y="1412953"/>
            <a:ext cx="6712750" cy="577850"/>
          </a:xfrm>
          <a:prstGeom prst="rect">
            <a:avLst/>
          </a:prstGeom>
          <a:noFill/>
        </p:spPr>
        <p:txBody>
          <a:bodyPr wrap="square" rtlCol="0">
            <a:spAutoFit/>
          </a:bodyPr>
          <a:lstStyle/>
          <a:p>
            <a:pPr algn="ctr" rtl="1">
              <a:lnSpc>
                <a:spcPct val="150000"/>
              </a:lnSpc>
            </a:pPr>
            <a:r>
              <a:rPr lang="ar-SA" sz="2400" b="1" dirty="0">
                <a:solidFill>
                  <a:srgbClr val="00B0F0"/>
                </a:solidFill>
                <a:latin typeface="The Year of Handicrafts Black" pitchFamily="50" charset="-78"/>
              </a:rPr>
              <a:t>مراحل هجوم الهندسة الاجتماعية</a:t>
            </a:r>
          </a:p>
        </p:txBody>
      </p:sp>
      <p:sp>
        <p:nvSpPr>
          <p:cNvPr id="28" name="Rectangle 27">
            <a:extLst>
              <a:ext uri="{FF2B5EF4-FFF2-40B4-BE49-F238E27FC236}">
                <a16:creationId xmlns:a16="http://schemas.microsoft.com/office/drawing/2014/main" id="{475F03C5-DBEE-2B8F-9589-3B3753AC721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564C9256-4BF8-F4B7-3D67-DA1615E381E9}"/>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9</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67C4B82-DB58-136C-121A-04D07DEB5C97}"/>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5" name="Rectangle 4"/>
          <p:cNvSpPr/>
          <p:nvPr/>
        </p:nvSpPr>
        <p:spPr>
          <a:xfrm>
            <a:off x="3608255" y="2263532"/>
            <a:ext cx="8195798" cy="2956387"/>
          </a:xfrm>
          <a:prstGeom prst="rect">
            <a:avLst/>
          </a:prstGeom>
        </p:spPr>
        <p:txBody>
          <a:bodyPr wrap="square">
            <a:spAutoFit/>
          </a:bodyPr>
          <a:lstStyle/>
          <a:p>
            <a:pPr algn="r">
              <a:lnSpc>
                <a:spcPct val="150000"/>
              </a:lnSpc>
            </a:pPr>
            <a:endParaRPr lang="ar-SA" dirty="0">
              <a:cs typeface="+mj-cs"/>
            </a:endParaRPr>
          </a:p>
          <a:p>
            <a:pPr algn="r">
              <a:lnSpc>
                <a:spcPct val="150000"/>
              </a:lnSpc>
            </a:pPr>
            <a:endParaRPr lang="ar-SA" dirty="0">
              <a:cs typeface="+mj-cs"/>
            </a:endParaRPr>
          </a:p>
          <a:p>
            <a:pPr algn="r">
              <a:lnSpc>
                <a:spcPct val="150000"/>
              </a:lnSpc>
            </a:pPr>
            <a:endParaRPr lang="ar-SA" dirty="0">
              <a:cs typeface="+mj-cs"/>
            </a:endParaRPr>
          </a:p>
          <a:p>
            <a:pPr algn="r">
              <a:lnSpc>
                <a:spcPct val="150000"/>
              </a:lnSpc>
            </a:pPr>
            <a:endParaRPr lang="ar-SA" dirty="0">
              <a:cs typeface="+mj-cs"/>
            </a:endParaRPr>
          </a:p>
          <a:p>
            <a:pPr algn="r">
              <a:lnSpc>
                <a:spcPct val="150000"/>
              </a:lnSpc>
            </a:pPr>
            <a:endParaRPr lang="ar-SA" dirty="0">
              <a:cs typeface="+mj-cs"/>
            </a:endParaRPr>
          </a:p>
          <a:p>
            <a:pPr algn="r">
              <a:lnSpc>
                <a:spcPct val="150000"/>
              </a:lnSpc>
            </a:pPr>
            <a:endParaRPr lang="en-US" dirty="0">
              <a:cs typeface="+mj-cs"/>
            </a:endParaRPr>
          </a:p>
          <a:p>
            <a:pPr algn="r">
              <a:lnSpc>
                <a:spcPct val="150000"/>
              </a:lnSpc>
            </a:pPr>
            <a:r>
              <a:rPr lang="ar-SA" dirty="0">
                <a:cs typeface="+mj-cs"/>
                <a:hlinkClick r:id="rId7"/>
              </a:rPr>
              <a:t> </a:t>
            </a:r>
            <a:endParaRPr lang="en-US" dirty="0">
              <a:cs typeface="+mj-cs"/>
            </a:endParaRPr>
          </a:p>
        </p:txBody>
      </p:sp>
      <p:sp>
        <p:nvSpPr>
          <p:cNvPr id="6" name="Rectangle 5"/>
          <p:cNvSpPr/>
          <p:nvPr/>
        </p:nvSpPr>
        <p:spPr>
          <a:xfrm>
            <a:off x="3482063" y="2153246"/>
            <a:ext cx="8321990" cy="4619854"/>
          </a:xfrm>
          <a:prstGeom prst="rect">
            <a:avLst/>
          </a:prstGeom>
        </p:spPr>
        <p:txBody>
          <a:bodyPr wrap="square">
            <a:spAutoFit/>
          </a:bodyPr>
          <a:lstStyle/>
          <a:p>
            <a:pPr algn="r" rtl="1">
              <a:lnSpc>
                <a:spcPct val="150000"/>
              </a:lnSpc>
            </a:pPr>
            <a:r>
              <a:rPr lang="ar-SA" b="1" dirty="0">
                <a:cs typeface="+mj-cs"/>
              </a:rPr>
              <a:t>جمع المعلومات</a:t>
            </a:r>
            <a:br>
              <a:rPr lang="ar-SA" dirty="0">
                <a:cs typeface="+mj-cs"/>
              </a:rPr>
            </a:br>
            <a:r>
              <a:rPr lang="ar-SA" dirty="0">
                <a:cs typeface="+mj-cs"/>
              </a:rPr>
              <a:t>يقوم المهاجم بجمع أكبر قدر ممكن من المعلومات عن الضحية (من وسائل التواصل الاجتماعي، المواقع الرسمية، المحادثات، إلخ).</a:t>
            </a:r>
          </a:p>
          <a:p>
            <a:pPr algn="r" rtl="1">
              <a:lnSpc>
                <a:spcPct val="150000"/>
              </a:lnSpc>
            </a:pPr>
            <a:r>
              <a:rPr lang="ar-SA" b="1" dirty="0">
                <a:cs typeface="+mj-cs"/>
              </a:rPr>
              <a:t>بناء الثقة</a:t>
            </a:r>
            <a:br>
              <a:rPr lang="ar-SA" dirty="0">
                <a:cs typeface="+mj-cs"/>
              </a:rPr>
            </a:br>
            <a:r>
              <a:rPr lang="ar-SA" dirty="0">
                <a:cs typeface="+mj-cs"/>
              </a:rPr>
              <a:t>يقوم بإنشاء سيناريو مقنع </a:t>
            </a:r>
            <a:r>
              <a:rPr lang="en-US" dirty="0">
                <a:cs typeface="+mj-cs"/>
              </a:rPr>
              <a:t>Pretexting) </a:t>
            </a:r>
            <a:r>
              <a:rPr lang="ar-SA" dirty="0">
                <a:cs typeface="+mj-cs"/>
              </a:rPr>
              <a:t>) ليظهر كجهة موثوقة (موظف بنك، دعم فني، زميل عمل...).</a:t>
            </a:r>
          </a:p>
          <a:p>
            <a:pPr algn="r" rtl="1">
              <a:lnSpc>
                <a:spcPct val="150000"/>
              </a:lnSpc>
            </a:pPr>
            <a:r>
              <a:rPr lang="ar-SA" b="1" dirty="0">
                <a:cs typeface="+mj-cs"/>
              </a:rPr>
              <a:t>التنفيذ</a:t>
            </a:r>
            <a:br>
              <a:rPr lang="ar-SA" dirty="0">
                <a:cs typeface="+mj-cs"/>
              </a:rPr>
            </a:br>
            <a:r>
              <a:rPr lang="ar-SA" dirty="0">
                <a:cs typeface="+mj-cs"/>
              </a:rPr>
              <a:t>يطلب من الضحية القيام بتصرف معين: الضغط على رابط، تنزيل ملف، إرسال معلومات، منح صلاحيات دخول، إلخ.</a:t>
            </a:r>
          </a:p>
          <a:p>
            <a:pPr algn="r" rtl="1">
              <a:lnSpc>
                <a:spcPct val="150000"/>
              </a:lnSpc>
            </a:pPr>
            <a:r>
              <a:rPr lang="ar-SA" b="1" dirty="0">
                <a:cs typeface="+mj-cs"/>
              </a:rPr>
              <a:t>الهروب أو الاستفادة</a:t>
            </a:r>
            <a:br>
              <a:rPr lang="ar-SA" dirty="0">
                <a:cs typeface="+mj-cs"/>
              </a:rPr>
            </a:br>
            <a:r>
              <a:rPr lang="ar-SA" dirty="0">
                <a:cs typeface="+mj-cs"/>
              </a:rPr>
              <a:t>يستغل المعلومة أو الوصول الذي حصل عليه لتنفيذ الهدف (اختراق، ابتزاز، سرقة أموال، تجسس...).</a:t>
            </a:r>
          </a:p>
          <a:p>
            <a:pPr algn="r" rtl="1">
              <a:lnSpc>
                <a:spcPct val="150000"/>
              </a:lnSpc>
            </a:pPr>
            <a:endParaRPr lang="en-US" dirty="0">
              <a:cs typeface="+mj-cs"/>
            </a:endParaRPr>
          </a:p>
        </p:txBody>
      </p:sp>
    </p:spTree>
    <p:extLst>
      <p:ext uri="{BB962C8B-B14F-4D97-AF65-F5344CB8AC3E}">
        <p14:creationId xmlns:p14="http://schemas.microsoft.com/office/powerpoint/2010/main" val="385143446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76000"/>
            <a:lum/>
          </a:blip>
          <a:srcRect/>
          <a:stretch>
            <a:fillRect/>
          </a:stretch>
        </a:blipFill>
        <a:effectLst/>
      </p:bgPr>
    </p:bg>
    <p:spTree>
      <p:nvGrpSpPr>
        <p:cNvPr id="1" name="">
          <a:extLst>
            <a:ext uri="{FF2B5EF4-FFF2-40B4-BE49-F238E27FC236}">
              <a16:creationId xmlns:a16="http://schemas.microsoft.com/office/drawing/2014/main" id="{2FF01B5C-E276-CB31-A61E-6E749AB7620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A22879F5-322F-B272-CA6B-422C23F44D1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A8C8EC7-C41F-DA49-0BAD-8CBE62D400D3}"/>
              </a:ext>
            </a:extLst>
          </p:cNvPr>
          <p:cNvPicPr>
            <a:picLocks noGrp="1" noChangeAspect="1"/>
          </p:cNvPicPr>
          <p:nvPr>
            <p:ph type="pic" sz="quarter" idx="10"/>
          </p:nvPr>
        </p:nvPicPr>
        <p:blipFill>
          <a:blip r:embed="rId5">
            <a:extLst>
              <a:ext uri="{28A0092B-C50C-407E-A947-70E740481C1C}">
                <a14:useLocalDpi xmlns:a14="http://schemas.microsoft.com/office/drawing/2010/main" val="0"/>
              </a:ext>
            </a:extLst>
          </a:blip>
          <a:stretch>
            <a:fillRect/>
          </a:stretch>
        </p:blipFill>
        <p:spPr>
          <a:xfrm>
            <a:off x="13619" y="1381163"/>
            <a:ext cx="3365486" cy="1896049"/>
          </a:xfrm>
          <a:prstGeom prst="rect">
            <a:avLst/>
          </a:prstGeom>
        </p:spPr>
      </p:pic>
      <p:sp>
        <p:nvSpPr>
          <p:cNvPr id="2" name="Right Triangle 1">
            <a:extLst>
              <a:ext uri="{FF2B5EF4-FFF2-40B4-BE49-F238E27FC236}">
                <a16:creationId xmlns:a16="http://schemas.microsoft.com/office/drawing/2014/main" id="{C507F18D-C69B-728E-5251-C32861370FA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B59461D-325C-73FE-4ED8-A82D7BCBABC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94C1040-87DB-CA52-F4B5-48B86E082C3D}"/>
              </a:ext>
            </a:extLst>
          </p:cNvPr>
          <p:cNvSpPr txBox="1"/>
          <p:nvPr/>
        </p:nvSpPr>
        <p:spPr>
          <a:xfrm>
            <a:off x="4689258" y="1412953"/>
            <a:ext cx="6712750" cy="658835"/>
          </a:xfrm>
          <a:prstGeom prst="rect">
            <a:avLst/>
          </a:prstGeom>
          <a:noFill/>
        </p:spPr>
        <p:txBody>
          <a:bodyPr wrap="square" rtlCol="0">
            <a:spAutoFit/>
          </a:bodyPr>
          <a:lstStyle/>
          <a:p>
            <a:pPr algn="ctr" rtl="1">
              <a:lnSpc>
                <a:spcPct val="150000"/>
              </a:lnSpc>
            </a:pPr>
            <a:r>
              <a:rPr lang="ar-SA" sz="2800" b="1" dirty="0">
                <a:solidFill>
                  <a:srgbClr val="00B0F0"/>
                </a:solidFill>
                <a:cs typeface="+mj-cs"/>
              </a:rPr>
              <a:t>أنواع وأساليب الهندسة الاجتماعية</a:t>
            </a:r>
            <a:endParaRPr lang="ar-SA" sz="2800" b="1" dirty="0">
              <a:solidFill>
                <a:srgbClr val="00B0F0"/>
              </a:solidFill>
              <a:latin typeface="The Year of Handicrafts Black" pitchFamily="50" charset="-78"/>
              <a:cs typeface="+mj-cs"/>
            </a:endParaRPr>
          </a:p>
        </p:txBody>
      </p:sp>
      <p:sp>
        <p:nvSpPr>
          <p:cNvPr id="28" name="Rectangle 27">
            <a:extLst>
              <a:ext uri="{FF2B5EF4-FFF2-40B4-BE49-F238E27FC236}">
                <a16:creationId xmlns:a16="http://schemas.microsoft.com/office/drawing/2014/main" id="{475F03C5-DBEE-2B8F-9589-3B3753AC721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564C9256-4BF8-F4B7-3D67-DA1615E381E9}"/>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9</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67C4B82-DB58-136C-121A-04D07DEB5C97}"/>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5" name="Rectangle 4"/>
          <p:cNvSpPr/>
          <p:nvPr/>
        </p:nvSpPr>
        <p:spPr>
          <a:xfrm>
            <a:off x="3608255" y="2263532"/>
            <a:ext cx="8195798" cy="2956387"/>
          </a:xfrm>
          <a:prstGeom prst="rect">
            <a:avLst/>
          </a:prstGeom>
        </p:spPr>
        <p:txBody>
          <a:bodyPr wrap="square">
            <a:spAutoFit/>
          </a:bodyPr>
          <a:lstStyle/>
          <a:p>
            <a:pPr algn="r">
              <a:lnSpc>
                <a:spcPct val="150000"/>
              </a:lnSpc>
            </a:pPr>
            <a:endParaRPr lang="ar-SA" dirty="0">
              <a:cs typeface="+mj-cs"/>
            </a:endParaRPr>
          </a:p>
          <a:p>
            <a:pPr algn="r">
              <a:lnSpc>
                <a:spcPct val="150000"/>
              </a:lnSpc>
            </a:pPr>
            <a:endParaRPr lang="ar-SA" dirty="0">
              <a:cs typeface="+mj-cs"/>
            </a:endParaRPr>
          </a:p>
          <a:p>
            <a:pPr algn="r">
              <a:lnSpc>
                <a:spcPct val="150000"/>
              </a:lnSpc>
            </a:pPr>
            <a:endParaRPr lang="ar-SA" dirty="0">
              <a:cs typeface="+mj-cs"/>
            </a:endParaRPr>
          </a:p>
          <a:p>
            <a:pPr algn="r">
              <a:lnSpc>
                <a:spcPct val="150000"/>
              </a:lnSpc>
            </a:pPr>
            <a:endParaRPr lang="ar-SA" dirty="0">
              <a:cs typeface="+mj-cs"/>
            </a:endParaRPr>
          </a:p>
          <a:p>
            <a:pPr algn="r">
              <a:lnSpc>
                <a:spcPct val="150000"/>
              </a:lnSpc>
            </a:pPr>
            <a:endParaRPr lang="ar-SA" dirty="0">
              <a:cs typeface="+mj-cs"/>
            </a:endParaRPr>
          </a:p>
          <a:p>
            <a:pPr algn="r">
              <a:lnSpc>
                <a:spcPct val="150000"/>
              </a:lnSpc>
            </a:pPr>
            <a:endParaRPr lang="en-US" dirty="0">
              <a:cs typeface="+mj-cs"/>
            </a:endParaRPr>
          </a:p>
          <a:p>
            <a:pPr algn="r">
              <a:lnSpc>
                <a:spcPct val="150000"/>
              </a:lnSpc>
            </a:pPr>
            <a:r>
              <a:rPr lang="ar-SA" dirty="0">
                <a:cs typeface="+mj-cs"/>
                <a:hlinkClick r:id="rId7"/>
              </a:rPr>
              <a:t> </a:t>
            </a:r>
            <a:endParaRPr lang="en-US" dirty="0">
              <a:cs typeface="+mj-cs"/>
            </a:endParaRPr>
          </a:p>
        </p:txBody>
      </p:sp>
      <p:graphicFrame>
        <p:nvGraphicFramePr>
          <p:cNvPr id="3" name="Table 2"/>
          <p:cNvGraphicFramePr>
            <a:graphicFrameLocks noGrp="1"/>
          </p:cNvGraphicFramePr>
          <p:nvPr>
            <p:extLst>
              <p:ext uri="{D42A27DB-BD31-4B8C-83A1-F6EECF244321}">
                <p14:modId xmlns:p14="http://schemas.microsoft.com/office/powerpoint/2010/main" val="526510109"/>
              </p:ext>
            </p:extLst>
          </p:nvPr>
        </p:nvGraphicFramePr>
        <p:xfrm>
          <a:off x="4158905" y="2663675"/>
          <a:ext cx="6776664" cy="365760"/>
        </p:xfrm>
        <a:graphic>
          <a:graphicData uri="http://schemas.openxmlformats.org/drawingml/2006/table">
            <a:tbl>
              <a:tblPr/>
              <a:tblGrid>
                <a:gridCol w="3388332">
                  <a:extLst>
                    <a:ext uri="{9D8B030D-6E8A-4147-A177-3AD203B41FA5}">
                      <a16:colId xmlns:a16="http://schemas.microsoft.com/office/drawing/2014/main" val="376827284"/>
                    </a:ext>
                  </a:extLst>
                </a:gridCol>
                <a:gridCol w="3388332">
                  <a:extLst>
                    <a:ext uri="{9D8B030D-6E8A-4147-A177-3AD203B41FA5}">
                      <a16:colId xmlns:a16="http://schemas.microsoft.com/office/drawing/2014/main" val="3306796328"/>
                    </a:ext>
                  </a:extLst>
                </a:gridCol>
              </a:tblGrid>
              <a:tr h="0">
                <a:tc>
                  <a:txBody>
                    <a:bodyPr/>
                    <a:lstStyle/>
                    <a:p>
                      <a:endParaRPr lang="ar-SA" dirty="0"/>
                    </a:p>
                  </a:txBody>
                  <a:tcPr anchor="ctr">
                    <a:lnL>
                      <a:noFill/>
                    </a:lnL>
                    <a:lnR>
                      <a:noFill/>
                    </a:lnR>
                    <a:lnT>
                      <a:noFill/>
                    </a:lnT>
                    <a:lnB>
                      <a:noFill/>
                    </a:lnB>
                  </a:tcPr>
                </a:tc>
                <a:tc>
                  <a:txBody>
                    <a:bodyPr/>
                    <a:lstStyle/>
                    <a:p>
                      <a:endParaRPr lang="ar-SA" dirty="0"/>
                    </a:p>
                  </a:txBody>
                  <a:tcPr anchor="ctr">
                    <a:lnL>
                      <a:noFill/>
                    </a:lnL>
                    <a:lnR>
                      <a:noFill/>
                    </a:lnR>
                    <a:lnT>
                      <a:noFill/>
                    </a:lnT>
                    <a:lnB>
                      <a:noFill/>
                    </a:lnB>
                  </a:tcPr>
                </a:tc>
                <a:extLst>
                  <a:ext uri="{0D108BD9-81ED-4DB2-BD59-A6C34878D82A}">
                    <a16:rowId xmlns:a16="http://schemas.microsoft.com/office/drawing/2014/main" val="898256802"/>
                  </a:ext>
                </a:extLst>
              </a:tr>
            </a:tbl>
          </a:graphicData>
        </a:graphic>
      </p:graphicFrame>
      <p:graphicFrame>
        <p:nvGraphicFramePr>
          <p:cNvPr id="15" name="Table 14"/>
          <p:cNvGraphicFramePr>
            <a:graphicFrameLocks noGrp="1"/>
          </p:cNvGraphicFramePr>
          <p:nvPr>
            <p:extLst>
              <p:ext uri="{D42A27DB-BD31-4B8C-83A1-F6EECF244321}">
                <p14:modId xmlns:p14="http://schemas.microsoft.com/office/powerpoint/2010/main" val="4258611479"/>
              </p:ext>
            </p:extLst>
          </p:nvPr>
        </p:nvGraphicFramePr>
        <p:xfrm>
          <a:off x="3454900" y="2312765"/>
          <a:ext cx="8274040" cy="4541520"/>
        </p:xfrm>
        <a:graphic>
          <a:graphicData uri="http://schemas.openxmlformats.org/drawingml/2006/table">
            <a:tbl>
              <a:tblPr firstRow="1" bandRow="1">
                <a:tableStyleId>{5C22544A-7EE6-4342-B048-85BDC9FD1C3A}</a:tableStyleId>
              </a:tblPr>
              <a:tblGrid>
                <a:gridCol w="4137020">
                  <a:extLst>
                    <a:ext uri="{9D8B030D-6E8A-4147-A177-3AD203B41FA5}">
                      <a16:colId xmlns:a16="http://schemas.microsoft.com/office/drawing/2014/main" val="1659787927"/>
                    </a:ext>
                  </a:extLst>
                </a:gridCol>
                <a:gridCol w="4137020">
                  <a:extLst>
                    <a:ext uri="{9D8B030D-6E8A-4147-A177-3AD203B41FA5}">
                      <a16:colId xmlns:a16="http://schemas.microsoft.com/office/drawing/2014/main" val="181377635"/>
                    </a:ext>
                  </a:extLst>
                </a:gridCol>
              </a:tblGrid>
              <a:tr h="313435">
                <a:tc>
                  <a:txBody>
                    <a:bodyPr/>
                    <a:lstStyle/>
                    <a:p>
                      <a:pPr algn="ctr" rtl="1"/>
                      <a:r>
                        <a:rPr lang="ar-SA" sz="1600" dirty="0">
                          <a:cs typeface="+mj-cs"/>
                        </a:rPr>
                        <a:t>الوصف</a:t>
                      </a:r>
                      <a:endParaRPr lang="en-US" sz="1600" dirty="0">
                        <a:cs typeface="+mj-cs"/>
                      </a:endParaRPr>
                    </a:p>
                  </a:txBody>
                  <a:tcPr/>
                </a:tc>
                <a:tc>
                  <a:txBody>
                    <a:bodyPr/>
                    <a:lstStyle/>
                    <a:p>
                      <a:pPr algn="ctr" rtl="1"/>
                      <a:r>
                        <a:rPr lang="ar-SA" sz="1600" dirty="0">
                          <a:cs typeface="+mj-cs"/>
                        </a:rPr>
                        <a:t>النوع</a:t>
                      </a:r>
                    </a:p>
                  </a:txBody>
                  <a:tcPr/>
                </a:tc>
                <a:extLst>
                  <a:ext uri="{0D108BD9-81ED-4DB2-BD59-A6C34878D82A}">
                    <a16:rowId xmlns:a16="http://schemas.microsoft.com/office/drawing/2014/main" val="3697077560"/>
                  </a:ext>
                </a:extLst>
              </a:tr>
              <a:tr h="769342">
                <a:tc>
                  <a:txBody>
                    <a:bodyPr/>
                    <a:lstStyle/>
                    <a:p>
                      <a:pPr algn="r" rtl="1">
                        <a:lnSpc>
                          <a:spcPct val="150000"/>
                        </a:lnSpc>
                      </a:pPr>
                      <a:r>
                        <a:rPr lang="ar-SA" sz="1600" dirty="0">
                          <a:cs typeface="+mj-cs"/>
                        </a:rPr>
                        <a:t>رسائل بريد إلكتروني أو نصية مزيفة تُقنع الضحية بالنقر على رابط أو تقديم بيانات</a:t>
                      </a:r>
                      <a:endParaRPr lang="en-US" sz="1600" dirty="0">
                        <a:cs typeface="+mj-cs"/>
                      </a:endParaRPr>
                    </a:p>
                  </a:txBody>
                  <a:tcPr/>
                </a:tc>
                <a:tc>
                  <a:txBody>
                    <a:bodyPr/>
                    <a:lstStyle/>
                    <a:p>
                      <a:pPr algn="r" rtl="1">
                        <a:lnSpc>
                          <a:spcPct val="150000"/>
                        </a:lnSpc>
                      </a:pPr>
                      <a:r>
                        <a:rPr lang="ar-SA" sz="1600" dirty="0">
                          <a:cs typeface="+mj-cs"/>
                        </a:rPr>
                        <a:t>(</a:t>
                      </a:r>
                      <a:r>
                        <a:rPr lang="en-US" sz="1600" dirty="0">
                          <a:cs typeface="+mj-cs"/>
                        </a:rPr>
                        <a:t>Phishing </a:t>
                      </a:r>
                      <a:r>
                        <a:rPr lang="ar-SA" sz="1600" dirty="0">
                          <a:cs typeface="+mj-cs"/>
                        </a:rPr>
                        <a:t>) التصيد الاحتيالي</a:t>
                      </a:r>
                      <a:endParaRPr lang="en-US" sz="1600" dirty="0">
                        <a:cs typeface="+mj-cs"/>
                      </a:endParaRPr>
                    </a:p>
                  </a:txBody>
                  <a:tcPr/>
                </a:tc>
                <a:extLst>
                  <a:ext uri="{0D108BD9-81ED-4DB2-BD59-A6C34878D82A}">
                    <a16:rowId xmlns:a16="http://schemas.microsoft.com/office/drawing/2014/main" val="295249621"/>
                  </a:ext>
                </a:extLst>
              </a:tr>
              <a:tr h="427412">
                <a:tc>
                  <a:txBody>
                    <a:bodyPr/>
                    <a:lstStyle/>
                    <a:p>
                      <a:pPr marL="0" marR="0" indent="0" algn="r" defTabSz="914400" rtl="1" eaLnBrk="1" fontAlgn="auto" latinLnBrk="0" hangingPunct="1">
                        <a:lnSpc>
                          <a:spcPct val="150000"/>
                        </a:lnSpc>
                        <a:spcBef>
                          <a:spcPts val="0"/>
                        </a:spcBef>
                        <a:spcAft>
                          <a:spcPts val="0"/>
                        </a:spcAft>
                        <a:buClrTx/>
                        <a:buSzTx/>
                        <a:buFontTx/>
                        <a:buNone/>
                        <a:tabLst/>
                        <a:defRPr/>
                      </a:pPr>
                      <a:r>
                        <a:rPr lang="ar-SA" sz="1600" dirty="0"/>
                        <a:t>مكالمات هاتفية احتيالية تدّعي أنها من جهة رسمية.</a:t>
                      </a:r>
                      <a:endParaRPr lang="en-US" sz="1600" dirty="0">
                        <a:cs typeface="+mj-cs"/>
                      </a:endParaRPr>
                    </a:p>
                  </a:txBody>
                  <a:tcPr/>
                </a:tc>
                <a:tc>
                  <a:txBody>
                    <a:bodyPr/>
                    <a:lstStyle/>
                    <a:p>
                      <a:pPr algn="r" rtl="1">
                        <a:lnSpc>
                          <a:spcPct val="150000"/>
                        </a:lnSpc>
                      </a:pPr>
                      <a:r>
                        <a:rPr lang="ar-SA" sz="1600" dirty="0">
                          <a:cs typeface="+mj-cs"/>
                        </a:rPr>
                        <a:t> (</a:t>
                      </a:r>
                      <a:r>
                        <a:rPr lang="en-US" sz="1600" dirty="0">
                          <a:cs typeface="+mj-cs"/>
                        </a:rPr>
                        <a:t>Vishing </a:t>
                      </a:r>
                      <a:r>
                        <a:rPr lang="ar-SA" sz="1600" dirty="0">
                          <a:cs typeface="+mj-cs"/>
                        </a:rPr>
                        <a:t>)  تصيد هاتفي</a:t>
                      </a:r>
                      <a:endParaRPr lang="en-US" sz="1600" dirty="0">
                        <a:cs typeface="+mj-cs"/>
                      </a:endParaRPr>
                    </a:p>
                  </a:txBody>
                  <a:tcPr/>
                </a:tc>
                <a:extLst>
                  <a:ext uri="{0D108BD9-81ED-4DB2-BD59-A6C34878D82A}">
                    <a16:rowId xmlns:a16="http://schemas.microsoft.com/office/drawing/2014/main" val="1464191302"/>
                  </a:ext>
                </a:extLst>
              </a:tr>
              <a:tr h="769342">
                <a:tc>
                  <a:txBody>
                    <a:bodyPr/>
                    <a:lstStyle/>
                    <a:p>
                      <a:pPr marL="0" marR="0" indent="0" algn="r" defTabSz="914400" rtl="1" eaLnBrk="1" fontAlgn="auto" latinLnBrk="0" hangingPunct="1">
                        <a:lnSpc>
                          <a:spcPct val="150000"/>
                        </a:lnSpc>
                        <a:spcBef>
                          <a:spcPts val="0"/>
                        </a:spcBef>
                        <a:spcAft>
                          <a:spcPts val="0"/>
                        </a:spcAft>
                        <a:buClrTx/>
                        <a:buSzTx/>
                        <a:buFontTx/>
                        <a:buNone/>
                        <a:tabLst/>
                        <a:defRPr/>
                      </a:pPr>
                      <a:r>
                        <a:rPr lang="ar-SA" sz="1600" dirty="0"/>
                        <a:t>تقديم "طُعم" (مثل فلاش ميموري مجاني أو ملف مغري) يحتوي على برمجيات خبيثة.</a:t>
                      </a:r>
                      <a:endParaRPr lang="en-US" sz="1600" dirty="0">
                        <a:cs typeface="+mj-cs"/>
                      </a:endParaRPr>
                    </a:p>
                  </a:txBody>
                  <a:tcPr/>
                </a:tc>
                <a:tc>
                  <a:txBody>
                    <a:bodyPr/>
                    <a:lstStyle/>
                    <a:p>
                      <a:pPr algn="r" rtl="1">
                        <a:lnSpc>
                          <a:spcPct val="150000"/>
                        </a:lnSpc>
                      </a:pPr>
                      <a:r>
                        <a:rPr lang="en-US" sz="1600" dirty="0">
                          <a:cs typeface="+mj-cs"/>
                        </a:rPr>
                        <a:t> </a:t>
                      </a:r>
                      <a:r>
                        <a:rPr lang="ar-SA" sz="1600" dirty="0">
                          <a:cs typeface="+mj-cs"/>
                        </a:rPr>
                        <a:t>(</a:t>
                      </a:r>
                      <a:r>
                        <a:rPr lang="en-US" sz="1600" dirty="0">
                          <a:cs typeface="+mj-cs"/>
                        </a:rPr>
                        <a:t>Baiting</a:t>
                      </a:r>
                      <a:r>
                        <a:rPr lang="ar-SA" sz="1600" dirty="0">
                          <a:cs typeface="+mj-cs"/>
                        </a:rPr>
                        <a:t>) الإغراء</a:t>
                      </a:r>
                      <a:endParaRPr lang="en-US" sz="1600" dirty="0">
                        <a:cs typeface="+mj-cs"/>
                      </a:endParaRPr>
                    </a:p>
                  </a:txBody>
                  <a:tcPr/>
                </a:tc>
                <a:extLst>
                  <a:ext uri="{0D108BD9-81ED-4DB2-BD59-A6C34878D82A}">
                    <a16:rowId xmlns:a16="http://schemas.microsoft.com/office/drawing/2014/main" val="3174356830"/>
                  </a:ext>
                </a:extLst>
              </a:tr>
              <a:tr h="769342">
                <a:tc>
                  <a:txBody>
                    <a:bodyPr/>
                    <a:lstStyle/>
                    <a:p>
                      <a:pPr marL="0" marR="0" indent="0" algn="r" defTabSz="914400" rtl="1" eaLnBrk="1" fontAlgn="auto" latinLnBrk="0" hangingPunct="1">
                        <a:lnSpc>
                          <a:spcPct val="150000"/>
                        </a:lnSpc>
                        <a:spcBef>
                          <a:spcPts val="0"/>
                        </a:spcBef>
                        <a:spcAft>
                          <a:spcPts val="0"/>
                        </a:spcAft>
                        <a:buClrTx/>
                        <a:buSzTx/>
                        <a:buFontTx/>
                        <a:buNone/>
                        <a:tabLst/>
                        <a:defRPr/>
                      </a:pPr>
                      <a:r>
                        <a:rPr lang="ar-SA" sz="1600" dirty="0"/>
                        <a:t>دخول غير مصرّح به إلى أماكن محظورة عبر مرافقة شخص لديه تصريح.</a:t>
                      </a:r>
                      <a:endParaRPr lang="en-US" sz="1600" dirty="0">
                        <a:cs typeface="+mj-cs"/>
                      </a:endParaRPr>
                    </a:p>
                  </a:txBody>
                  <a:tcPr/>
                </a:tc>
                <a:tc>
                  <a:txBody>
                    <a:bodyPr/>
                    <a:lstStyle/>
                    <a:p>
                      <a:pPr algn="r" rtl="1">
                        <a:lnSpc>
                          <a:spcPct val="150000"/>
                        </a:lnSpc>
                      </a:pPr>
                      <a:r>
                        <a:rPr lang="ar-SA" sz="1600" dirty="0">
                          <a:cs typeface="+mj-cs"/>
                        </a:rPr>
                        <a:t>(</a:t>
                      </a:r>
                      <a:r>
                        <a:rPr lang="en-US" sz="1600" dirty="0">
                          <a:cs typeface="+mj-cs"/>
                        </a:rPr>
                        <a:t>Tailgating </a:t>
                      </a:r>
                      <a:r>
                        <a:rPr lang="ar-SA" sz="1600" dirty="0">
                          <a:cs typeface="+mj-cs"/>
                        </a:rPr>
                        <a:t> ) التطفل</a:t>
                      </a:r>
                      <a:endParaRPr lang="en-US" sz="1600" dirty="0">
                        <a:cs typeface="+mj-cs"/>
                      </a:endParaRPr>
                    </a:p>
                  </a:txBody>
                  <a:tcPr/>
                </a:tc>
                <a:extLst>
                  <a:ext uri="{0D108BD9-81ED-4DB2-BD59-A6C34878D82A}">
                    <a16:rowId xmlns:a16="http://schemas.microsoft.com/office/drawing/2014/main" val="1556898210"/>
                  </a:ext>
                </a:extLst>
              </a:tr>
              <a:tr h="769342">
                <a:tc>
                  <a:txBody>
                    <a:bodyPr/>
                    <a:lstStyle/>
                    <a:p>
                      <a:pPr algn="r" rtl="1">
                        <a:lnSpc>
                          <a:spcPct val="150000"/>
                        </a:lnSpc>
                      </a:pPr>
                      <a:r>
                        <a:rPr lang="ar-SA" sz="1600" dirty="0"/>
                        <a:t>تقديم خدمة مزيفة (مثل دعم تقني) مقابل الحصول على معلومات حساسة.</a:t>
                      </a:r>
                      <a:endParaRPr lang="en-US" sz="1600" dirty="0">
                        <a:cs typeface="+mj-cs"/>
                      </a:endParaRPr>
                    </a:p>
                  </a:txBody>
                  <a:tcPr/>
                </a:tc>
                <a:tc>
                  <a:txBody>
                    <a:bodyPr/>
                    <a:lstStyle/>
                    <a:p>
                      <a:pPr algn="r" rtl="1">
                        <a:lnSpc>
                          <a:spcPct val="150000"/>
                        </a:lnSpc>
                      </a:pPr>
                      <a:r>
                        <a:rPr lang="ar-SA" sz="1600" dirty="0">
                          <a:cs typeface="+mj-cs"/>
                        </a:rPr>
                        <a:t>( </a:t>
                      </a:r>
                      <a:r>
                        <a:rPr lang="en-US" sz="1600" dirty="0">
                          <a:cs typeface="+mj-cs"/>
                        </a:rPr>
                        <a:t>Quid Pro Quo </a:t>
                      </a:r>
                      <a:r>
                        <a:rPr lang="ar-SA" sz="1600" dirty="0">
                          <a:cs typeface="+mj-cs"/>
                        </a:rPr>
                        <a:t> ) مقابل خدمة</a:t>
                      </a:r>
                      <a:endParaRPr lang="en-US" sz="1600" dirty="0">
                        <a:cs typeface="+mj-cs"/>
                      </a:endParaRPr>
                    </a:p>
                  </a:txBody>
                  <a:tcPr/>
                </a:tc>
                <a:extLst>
                  <a:ext uri="{0D108BD9-81ED-4DB2-BD59-A6C34878D82A}">
                    <a16:rowId xmlns:a16="http://schemas.microsoft.com/office/drawing/2014/main" val="2968693721"/>
                  </a:ext>
                </a:extLst>
              </a:tr>
              <a:tr h="427412">
                <a:tc>
                  <a:txBody>
                    <a:bodyPr/>
                    <a:lstStyle/>
                    <a:p>
                      <a:pPr algn="r" rtl="1">
                        <a:lnSpc>
                          <a:spcPct val="150000"/>
                        </a:lnSpc>
                      </a:pPr>
                      <a:r>
                        <a:rPr lang="ar-SA" sz="1600" dirty="0"/>
                        <a:t>انتحال صفة شخصية وهمية للوصول إلى معلومات.</a:t>
                      </a:r>
                      <a:endParaRPr lang="en-US" sz="1600" dirty="0">
                        <a:cs typeface="+mj-cs"/>
                      </a:endParaRPr>
                    </a:p>
                  </a:txBody>
                  <a:tcPr/>
                </a:tc>
                <a:tc>
                  <a:txBody>
                    <a:bodyPr/>
                    <a:lstStyle/>
                    <a:p>
                      <a:pPr algn="r" rtl="1">
                        <a:lnSpc>
                          <a:spcPct val="150000"/>
                        </a:lnSpc>
                      </a:pPr>
                      <a:r>
                        <a:rPr lang="ar-SA" sz="1600" dirty="0"/>
                        <a:t>(</a:t>
                      </a:r>
                      <a:r>
                        <a:rPr lang="en-US" sz="1600" dirty="0"/>
                        <a:t>Pretexting</a:t>
                      </a:r>
                      <a:r>
                        <a:rPr lang="ar-SA" sz="1600" dirty="0"/>
                        <a:t>)</a:t>
                      </a:r>
                      <a:r>
                        <a:rPr lang="ar-SA" sz="1600" baseline="0" dirty="0"/>
                        <a:t> </a:t>
                      </a:r>
                      <a:r>
                        <a:rPr lang="ar-SA" sz="1600" dirty="0"/>
                        <a:t>السيناريو المسبق</a:t>
                      </a:r>
                      <a:endParaRPr lang="en-US" sz="1600" dirty="0">
                        <a:cs typeface="+mj-cs"/>
                      </a:endParaRPr>
                    </a:p>
                  </a:txBody>
                  <a:tcPr/>
                </a:tc>
                <a:extLst>
                  <a:ext uri="{0D108BD9-81ED-4DB2-BD59-A6C34878D82A}">
                    <a16:rowId xmlns:a16="http://schemas.microsoft.com/office/drawing/2014/main" val="3190068959"/>
                  </a:ext>
                </a:extLst>
              </a:tr>
            </a:tbl>
          </a:graphicData>
        </a:graphic>
      </p:graphicFrame>
    </p:spTree>
    <p:extLst>
      <p:ext uri="{BB962C8B-B14F-4D97-AF65-F5344CB8AC3E}">
        <p14:creationId xmlns:p14="http://schemas.microsoft.com/office/powerpoint/2010/main" val="257998535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76000"/>
            <a:lum/>
          </a:blip>
          <a:srcRect/>
          <a:stretch>
            <a:fillRect/>
          </a:stretch>
        </a:blipFill>
        <a:effectLst/>
      </p:bgPr>
    </p:bg>
    <p:spTree>
      <p:nvGrpSpPr>
        <p:cNvPr id="1" name="">
          <a:extLst>
            <a:ext uri="{FF2B5EF4-FFF2-40B4-BE49-F238E27FC236}">
              <a16:creationId xmlns:a16="http://schemas.microsoft.com/office/drawing/2014/main" id="{2FF01B5C-E276-CB31-A61E-6E749AB7620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A22879F5-322F-B272-CA6B-422C23F44D1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A8C8EC7-C41F-DA49-0BAD-8CBE62D400D3}"/>
              </a:ext>
            </a:extLst>
          </p:cNvPr>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tretch>
            <a:fillRect/>
          </a:stretch>
        </p:blipFill>
        <p:spPr>
          <a:xfrm>
            <a:off x="1" y="1315507"/>
            <a:ext cx="3384942" cy="2537948"/>
          </a:xfrm>
          <a:prstGeom prst="rect">
            <a:avLst/>
          </a:prstGeom>
        </p:spPr>
      </p:pic>
      <p:sp>
        <p:nvSpPr>
          <p:cNvPr id="2" name="Right Triangle 1">
            <a:extLst>
              <a:ext uri="{FF2B5EF4-FFF2-40B4-BE49-F238E27FC236}">
                <a16:creationId xmlns:a16="http://schemas.microsoft.com/office/drawing/2014/main" id="{C507F18D-C69B-728E-5251-C32861370FA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B59461D-325C-73FE-4ED8-A82D7BCBABC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94C1040-87DB-CA52-F4B5-48B86E082C3D}"/>
              </a:ext>
            </a:extLst>
          </p:cNvPr>
          <p:cNvSpPr txBox="1"/>
          <p:nvPr/>
        </p:nvSpPr>
        <p:spPr>
          <a:xfrm>
            <a:off x="4689258" y="1412953"/>
            <a:ext cx="6712750" cy="658835"/>
          </a:xfrm>
          <a:prstGeom prst="rect">
            <a:avLst/>
          </a:prstGeom>
          <a:noFill/>
        </p:spPr>
        <p:txBody>
          <a:bodyPr wrap="square" rtlCol="0">
            <a:spAutoFit/>
          </a:bodyPr>
          <a:lstStyle/>
          <a:p>
            <a:pPr algn="ctr" rtl="1">
              <a:lnSpc>
                <a:spcPct val="150000"/>
              </a:lnSpc>
            </a:pPr>
            <a:r>
              <a:rPr lang="ar-SA" sz="2800" b="1" dirty="0">
                <a:solidFill>
                  <a:srgbClr val="00B0F0"/>
                </a:solidFill>
                <a:cs typeface="+mj-cs"/>
              </a:rPr>
              <a:t>انماط الهندسة الاجتماعية</a:t>
            </a:r>
            <a:endParaRPr lang="ar-SA" sz="2800" b="1" dirty="0">
              <a:solidFill>
                <a:srgbClr val="00B0F0"/>
              </a:solidFill>
              <a:latin typeface="The Year of Handicrafts Black" pitchFamily="50" charset="-78"/>
              <a:cs typeface="+mj-cs"/>
            </a:endParaRPr>
          </a:p>
        </p:txBody>
      </p:sp>
      <p:sp>
        <p:nvSpPr>
          <p:cNvPr id="28" name="Rectangle 27">
            <a:extLst>
              <a:ext uri="{FF2B5EF4-FFF2-40B4-BE49-F238E27FC236}">
                <a16:creationId xmlns:a16="http://schemas.microsoft.com/office/drawing/2014/main" id="{475F03C5-DBEE-2B8F-9589-3B3753AC721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564C9256-4BF8-F4B7-3D67-DA1615E381E9}"/>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9</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67C4B82-DB58-136C-121A-04D07DEB5C97}"/>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5" name="Rectangle 4"/>
          <p:cNvSpPr/>
          <p:nvPr/>
        </p:nvSpPr>
        <p:spPr>
          <a:xfrm>
            <a:off x="3608255" y="2263532"/>
            <a:ext cx="8195798" cy="2956387"/>
          </a:xfrm>
          <a:prstGeom prst="rect">
            <a:avLst/>
          </a:prstGeom>
        </p:spPr>
        <p:txBody>
          <a:bodyPr wrap="square">
            <a:spAutoFit/>
          </a:bodyPr>
          <a:lstStyle/>
          <a:p>
            <a:pPr algn="r">
              <a:lnSpc>
                <a:spcPct val="150000"/>
              </a:lnSpc>
            </a:pPr>
            <a:endParaRPr lang="ar-SA" dirty="0">
              <a:cs typeface="+mj-cs"/>
            </a:endParaRPr>
          </a:p>
          <a:p>
            <a:pPr algn="r">
              <a:lnSpc>
                <a:spcPct val="150000"/>
              </a:lnSpc>
            </a:pPr>
            <a:endParaRPr lang="ar-SA" dirty="0">
              <a:cs typeface="+mj-cs"/>
            </a:endParaRPr>
          </a:p>
          <a:p>
            <a:pPr algn="r">
              <a:lnSpc>
                <a:spcPct val="150000"/>
              </a:lnSpc>
            </a:pPr>
            <a:endParaRPr lang="ar-SA" dirty="0">
              <a:cs typeface="+mj-cs"/>
            </a:endParaRPr>
          </a:p>
          <a:p>
            <a:pPr algn="r">
              <a:lnSpc>
                <a:spcPct val="150000"/>
              </a:lnSpc>
            </a:pPr>
            <a:endParaRPr lang="ar-SA" dirty="0">
              <a:cs typeface="+mj-cs"/>
            </a:endParaRPr>
          </a:p>
          <a:p>
            <a:pPr algn="r">
              <a:lnSpc>
                <a:spcPct val="150000"/>
              </a:lnSpc>
            </a:pPr>
            <a:endParaRPr lang="ar-SA" dirty="0">
              <a:cs typeface="+mj-cs"/>
            </a:endParaRPr>
          </a:p>
          <a:p>
            <a:pPr algn="r">
              <a:lnSpc>
                <a:spcPct val="150000"/>
              </a:lnSpc>
            </a:pPr>
            <a:endParaRPr lang="en-US" dirty="0">
              <a:cs typeface="+mj-cs"/>
            </a:endParaRPr>
          </a:p>
          <a:p>
            <a:pPr algn="r">
              <a:lnSpc>
                <a:spcPct val="150000"/>
              </a:lnSpc>
            </a:pPr>
            <a:r>
              <a:rPr lang="ar-SA" dirty="0">
                <a:cs typeface="+mj-cs"/>
                <a:hlinkClick r:id="rId7"/>
              </a:rPr>
              <a:t> </a:t>
            </a:r>
            <a:endParaRPr lang="en-US" dirty="0">
              <a:cs typeface="+mj-cs"/>
            </a:endParaRPr>
          </a:p>
        </p:txBody>
      </p:sp>
      <p:graphicFrame>
        <p:nvGraphicFramePr>
          <p:cNvPr id="3" name="Table 2"/>
          <p:cNvGraphicFramePr>
            <a:graphicFrameLocks noGrp="1"/>
          </p:cNvGraphicFramePr>
          <p:nvPr/>
        </p:nvGraphicFramePr>
        <p:xfrm>
          <a:off x="4158905" y="2663675"/>
          <a:ext cx="6776664" cy="365760"/>
        </p:xfrm>
        <a:graphic>
          <a:graphicData uri="http://schemas.openxmlformats.org/drawingml/2006/table">
            <a:tbl>
              <a:tblPr/>
              <a:tblGrid>
                <a:gridCol w="3388332">
                  <a:extLst>
                    <a:ext uri="{9D8B030D-6E8A-4147-A177-3AD203B41FA5}">
                      <a16:colId xmlns:a16="http://schemas.microsoft.com/office/drawing/2014/main" val="376827284"/>
                    </a:ext>
                  </a:extLst>
                </a:gridCol>
                <a:gridCol w="3388332">
                  <a:extLst>
                    <a:ext uri="{9D8B030D-6E8A-4147-A177-3AD203B41FA5}">
                      <a16:colId xmlns:a16="http://schemas.microsoft.com/office/drawing/2014/main" val="3306796328"/>
                    </a:ext>
                  </a:extLst>
                </a:gridCol>
              </a:tblGrid>
              <a:tr h="0">
                <a:tc>
                  <a:txBody>
                    <a:bodyPr/>
                    <a:lstStyle/>
                    <a:p>
                      <a:endParaRPr lang="ar-SA" dirty="0"/>
                    </a:p>
                  </a:txBody>
                  <a:tcPr anchor="ctr">
                    <a:lnL>
                      <a:noFill/>
                    </a:lnL>
                    <a:lnR>
                      <a:noFill/>
                    </a:lnR>
                    <a:lnT>
                      <a:noFill/>
                    </a:lnT>
                    <a:lnB>
                      <a:noFill/>
                    </a:lnB>
                  </a:tcPr>
                </a:tc>
                <a:tc>
                  <a:txBody>
                    <a:bodyPr/>
                    <a:lstStyle/>
                    <a:p>
                      <a:endParaRPr lang="ar-SA" dirty="0"/>
                    </a:p>
                  </a:txBody>
                  <a:tcPr anchor="ctr">
                    <a:lnL>
                      <a:noFill/>
                    </a:lnL>
                    <a:lnR>
                      <a:noFill/>
                    </a:lnR>
                    <a:lnT>
                      <a:noFill/>
                    </a:lnT>
                    <a:lnB>
                      <a:noFill/>
                    </a:lnB>
                  </a:tcPr>
                </a:tc>
                <a:extLst>
                  <a:ext uri="{0D108BD9-81ED-4DB2-BD59-A6C34878D82A}">
                    <a16:rowId xmlns:a16="http://schemas.microsoft.com/office/drawing/2014/main" val="898256802"/>
                  </a:ext>
                </a:extLst>
              </a:tr>
            </a:tbl>
          </a:graphicData>
        </a:graphic>
      </p:graphicFrame>
      <p:sp>
        <p:nvSpPr>
          <p:cNvPr id="4" name="Rectangle 3"/>
          <p:cNvSpPr/>
          <p:nvPr/>
        </p:nvSpPr>
        <p:spPr>
          <a:xfrm>
            <a:off x="3385474" y="2249147"/>
            <a:ext cx="8702666" cy="4247317"/>
          </a:xfrm>
          <a:prstGeom prst="rect">
            <a:avLst/>
          </a:prstGeom>
        </p:spPr>
        <p:txBody>
          <a:bodyPr wrap="square">
            <a:spAutoFit/>
          </a:bodyPr>
          <a:lstStyle/>
          <a:p>
            <a:pPr algn="r" rtl="1">
              <a:lnSpc>
                <a:spcPct val="150000"/>
              </a:lnSpc>
            </a:pPr>
            <a:r>
              <a:rPr lang="ar-SA" b="1" dirty="0">
                <a:solidFill>
                  <a:srgbClr val="FF0000"/>
                </a:solidFill>
                <a:cs typeface="+mj-cs"/>
              </a:rPr>
              <a:t>توجد أربعة أنماط رئيسية لتهديدات الهندسة االجتماعية وهي كالتالي:</a:t>
            </a:r>
          </a:p>
          <a:p>
            <a:pPr marL="285750" indent="-285750" algn="r" rtl="1">
              <a:lnSpc>
                <a:spcPct val="150000"/>
              </a:lnSpc>
              <a:buFont typeface="Arial" panose="020B0604020202020204" pitchFamily="34" charset="0"/>
              <a:buChar char="•"/>
            </a:pPr>
            <a:r>
              <a:rPr lang="ar-SA" b="1" dirty="0">
                <a:cs typeface="+mj-cs"/>
              </a:rPr>
              <a:t>هجمات الحرمان من الخدمة: </a:t>
            </a:r>
            <a:r>
              <a:rPr lang="en-US" b="1" dirty="0">
                <a:cs typeface="+mj-cs"/>
              </a:rPr>
              <a:t> </a:t>
            </a:r>
            <a:r>
              <a:rPr lang="ar-SA" dirty="0">
                <a:cs typeface="+mj-cs"/>
              </a:rPr>
              <a:t>تعتمد على إرسال عدد هائل من الطلبات إلى خوادم الضحية، بحيث تتجاوز قدرة الخادم أو الجهاز على التعامل معها، مما يؤدي إلى تعطيله جزئياً او كلياً او إلى تباطؤ أدائه. هذا الهجوم يضر المستخدم النهائي ويستخدم غالباً ضد مواقع الإنترنت أو البنوك أو المؤسسات بهدف التأثير عليها أو ابتزازها مالياً.</a:t>
            </a:r>
          </a:p>
          <a:p>
            <a:pPr marL="285750" indent="-285750" algn="r" rtl="1">
              <a:lnSpc>
                <a:spcPct val="150000"/>
              </a:lnSpc>
              <a:buFont typeface="Arial" panose="020B0604020202020204" pitchFamily="34" charset="0"/>
              <a:buChar char="•"/>
            </a:pPr>
            <a:r>
              <a:rPr lang="ar-SA" b="1" dirty="0">
                <a:cs typeface="+mj-cs"/>
              </a:rPr>
              <a:t>أتلاف أو تعديل المعلومات: </a:t>
            </a:r>
            <a:r>
              <a:rPr lang="en-US" b="1" dirty="0">
                <a:cs typeface="+mj-cs"/>
              </a:rPr>
              <a:t> </a:t>
            </a:r>
            <a:r>
              <a:rPr lang="ar-SA" dirty="0">
                <a:cs typeface="+mj-cs"/>
              </a:rPr>
              <a:t>يتمثل في اختراق معلومات الضحية عبر الإنترنت أو الشبكات الخاصة، وتعديل البيانات المهمة دون أن يلاحظ الضحية ذلك. رغم بقاء البيانات، تصبح مضللة وقد تؤدي إلى عواقب خطيرة لصاحبه</a:t>
            </a:r>
            <a:r>
              <a:rPr lang="en-US" dirty="0">
                <a:cs typeface="+mj-cs"/>
              </a:rPr>
              <a:t>.</a:t>
            </a:r>
          </a:p>
          <a:p>
            <a:pPr marL="285750" indent="-285750" algn="r" rtl="1">
              <a:lnSpc>
                <a:spcPct val="150000"/>
              </a:lnSpc>
              <a:buFont typeface="Arial" panose="020B0604020202020204" pitchFamily="34" charset="0"/>
              <a:buChar char="•"/>
            </a:pPr>
            <a:r>
              <a:rPr lang="ar-SA" b="1" dirty="0">
                <a:cs typeface="+mj-cs"/>
              </a:rPr>
              <a:t>التجسس على الشبكات: </a:t>
            </a:r>
            <a:r>
              <a:rPr lang="en-US" b="1" dirty="0">
                <a:cs typeface="+mj-cs"/>
              </a:rPr>
              <a:t> </a:t>
            </a:r>
            <a:r>
              <a:rPr lang="ar-SA" dirty="0">
                <a:cs typeface="+mj-cs"/>
              </a:rPr>
              <a:t>يشير إلى الوصول غير المصرح به إلى شبكات الضحية بهدف التجسس</a:t>
            </a:r>
            <a:r>
              <a:rPr lang="en-US" dirty="0">
                <a:cs typeface="+mj-cs"/>
              </a:rPr>
              <a:t> </a:t>
            </a:r>
            <a:r>
              <a:rPr lang="ar-SA" dirty="0">
                <a:cs typeface="+mj-cs"/>
              </a:rPr>
              <a:t>والحصول على معلومات هامة، دون إلحاق أي ضرر بالبيانات أو تعديله</a:t>
            </a:r>
          </a:p>
          <a:p>
            <a:pPr marL="285750" indent="-285750" algn="r" rtl="1">
              <a:lnSpc>
                <a:spcPct val="150000"/>
              </a:lnSpc>
              <a:buFont typeface="Arial" panose="020B0604020202020204" pitchFamily="34" charset="0"/>
              <a:buChar char="•"/>
            </a:pPr>
            <a:r>
              <a:rPr lang="ar-SA" b="1" dirty="0">
                <a:cs typeface="+mj-cs"/>
              </a:rPr>
              <a:t>تدمير المعلومات: </a:t>
            </a:r>
            <a:r>
              <a:rPr lang="ar-SA" dirty="0">
                <a:cs typeface="+mj-cs"/>
              </a:rPr>
              <a:t>في هذه الحالة، يتم حذف أو تدمير كامل للبيانات والمعلومات المخزنة على</a:t>
            </a:r>
            <a:r>
              <a:rPr lang="en-US" dirty="0">
                <a:cs typeface="+mj-cs"/>
              </a:rPr>
              <a:t> </a:t>
            </a:r>
            <a:r>
              <a:rPr lang="ar-SA" dirty="0">
                <a:cs typeface="+mj-cs"/>
              </a:rPr>
              <a:t>الشبكة، ويُعرف هذا النوع من الهجمات ب"تهديد سلامة المحتوى"، حيث يتم تغيير البيانات أو</a:t>
            </a:r>
            <a:r>
              <a:rPr lang="en-US" dirty="0">
                <a:cs typeface="+mj-cs"/>
              </a:rPr>
              <a:t> </a:t>
            </a:r>
            <a:r>
              <a:rPr lang="ar-SA" dirty="0">
                <a:cs typeface="+mj-cs"/>
              </a:rPr>
              <a:t>حذفها بالكامل.</a:t>
            </a:r>
            <a:endParaRPr lang="en-US" dirty="0">
              <a:cs typeface="+mj-cs"/>
            </a:endParaRPr>
          </a:p>
        </p:txBody>
      </p:sp>
    </p:spTree>
    <p:extLst>
      <p:ext uri="{BB962C8B-B14F-4D97-AF65-F5344CB8AC3E}">
        <p14:creationId xmlns:p14="http://schemas.microsoft.com/office/powerpoint/2010/main" val="140697077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2088030" y="1952701"/>
            <a:ext cx="7718444" cy="3976168"/>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
        <p:nvSpPr>
          <p:cNvPr id="7" name="Rectangle 6"/>
          <p:cNvSpPr/>
          <p:nvPr/>
        </p:nvSpPr>
        <p:spPr>
          <a:xfrm>
            <a:off x="5538423" y="1895493"/>
            <a:ext cx="4597896" cy="523220"/>
          </a:xfrm>
          <a:prstGeom prst="rect">
            <a:avLst/>
          </a:prstGeom>
        </p:spPr>
        <p:txBody>
          <a:bodyPr wrap="square">
            <a:spAutoFit/>
          </a:bodyPr>
          <a:lstStyle/>
          <a:p>
            <a:pPr algn="r" rtl="1"/>
            <a:r>
              <a:rPr lang="ar-SA" sz="2800" b="1" dirty="0">
                <a:solidFill>
                  <a:srgbClr val="00B0F0"/>
                </a:solidFill>
              </a:rPr>
              <a:t>كيف تعمل الهندسة الاجتماعية؟</a:t>
            </a:r>
          </a:p>
        </p:txBody>
      </p:sp>
    </p:spTree>
    <p:extLst>
      <p:ext uri="{BB962C8B-B14F-4D97-AF65-F5344CB8AC3E}">
        <p14:creationId xmlns:p14="http://schemas.microsoft.com/office/powerpoint/2010/main" val="2626668972"/>
      </p:ext>
    </p:extLst>
  </p:cSld>
  <p:clrMapOvr>
    <a:masterClrMapping/>
  </p:clrMapOvr>
  <mc:AlternateContent xmlns:mc="http://schemas.openxmlformats.org/markup-compatibility/2006" xmlns:p14="http://schemas.microsoft.com/office/powerpoint/2010/main">
    <mc:Choice Requires="p14">
      <p:transition spd="slow" p14:dur="2000" advTm="5233"/>
    </mc:Choice>
    <mc:Fallback xmlns="">
      <p:transition spd="slow" advTm="523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F01B5C-E276-CB31-A61E-6E749AB7620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A22879F5-322F-B272-CA6B-422C23F44D1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A8C8EC7-C41F-DA49-0BAD-8CBE62D400D3}"/>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15507"/>
            <a:ext cx="3391804" cy="1978553"/>
          </a:xfrm>
          <a:prstGeom prst="rect">
            <a:avLst/>
          </a:prstGeom>
        </p:spPr>
      </p:pic>
      <p:sp>
        <p:nvSpPr>
          <p:cNvPr id="2" name="Right Triangle 1">
            <a:extLst>
              <a:ext uri="{FF2B5EF4-FFF2-40B4-BE49-F238E27FC236}">
                <a16:creationId xmlns:a16="http://schemas.microsoft.com/office/drawing/2014/main" id="{C507F18D-C69B-728E-5251-C32861370FA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B59461D-325C-73FE-4ED8-A82D7BCBABC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94C1040-87DB-CA52-F4B5-48B86E082C3D}"/>
              </a:ext>
            </a:extLst>
          </p:cNvPr>
          <p:cNvSpPr txBox="1"/>
          <p:nvPr/>
        </p:nvSpPr>
        <p:spPr>
          <a:xfrm>
            <a:off x="4689258" y="1412953"/>
            <a:ext cx="6712750" cy="577850"/>
          </a:xfrm>
          <a:prstGeom prst="rect">
            <a:avLst/>
          </a:prstGeom>
          <a:noFill/>
        </p:spPr>
        <p:txBody>
          <a:bodyPr wrap="square" rtlCol="0">
            <a:spAutoFit/>
          </a:bodyPr>
          <a:lstStyle/>
          <a:p>
            <a:pPr algn="ctr" rtl="1">
              <a:lnSpc>
                <a:spcPct val="150000"/>
              </a:lnSpc>
            </a:pPr>
            <a:r>
              <a:rPr lang="ar-SA" sz="2400" b="1" dirty="0">
                <a:solidFill>
                  <a:srgbClr val="00B0F0"/>
                </a:solidFill>
                <a:cs typeface="+mj-cs"/>
              </a:rPr>
              <a:t>كيف تعمل الهندسة الاجتماعية</a:t>
            </a:r>
          </a:p>
        </p:txBody>
      </p:sp>
      <p:sp>
        <p:nvSpPr>
          <p:cNvPr id="28" name="Rectangle 27">
            <a:extLst>
              <a:ext uri="{FF2B5EF4-FFF2-40B4-BE49-F238E27FC236}">
                <a16:creationId xmlns:a16="http://schemas.microsoft.com/office/drawing/2014/main" id="{475F03C5-DBEE-2B8F-9589-3B3753AC721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564C9256-4BF8-F4B7-3D67-DA1615E381E9}"/>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9</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67C4B82-DB58-136C-121A-04D07DEB5C9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5" name="Rectangle 4"/>
          <p:cNvSpPr/>
          <p:nvPr/>
        </p:nvSpPr>
        <p:spPr>
          <a:xfrm>
            <a:off x="3608255" y="2263532"/>
            <a:ext cx="8195798" cy="2956387"/>
          </a:xfrm>
          <a:prstGeom prst="rect">
            <a:avLst/>
          </a:prstGeom>
        </p:spPr>
        <p:txBody>
          <a:bodyPr wrap="square">
            <a:spAutoFit/>
          </a:bodyPr>
          <a:lstStyle/>
          <a:p>
            <a:pPr algn="r">
              <a:lnSpc>
                <a:spcPct val="150000"/>
              </a:lnSpc>
            </a:pPr>
            <a:endParaRPr lang="ar-SA" dirty="0">
              <a:cs typeface="+mj-cs"/>
            </a:endParaRPr>
          </a:p>
          <a:p>
            <a:pPr algn="r">
              <a:lnSpc>
                <a:spcPct val="150000"/>
              </a:lnSpc>
            </a:pPr>
            <a:endParaRPr lang="ar-SA" dirty="0">
              <a:cs typeface="+mj-cs"/>
            </a:endParaRPr>
          </a:p>
          <a:p>
            <a:pPr algn="r">
              <a:lnSpc>
                <a:spcPct val="150000"/>
              </a:lnSpc>
            </a:pPr>
            <a:endParaRPr lang="ar-SA" dirty="0">
              <a:cs typeface="+mj-cs"/>
            </a:endParaRPr>
          </a:p>
          <a:p>
            <a:pPr algn="r">
              <a:lnSpc>
                <a:spcPct val="150000"/>
              </a:lnSpc>
            </a:pPr>
            <a:endParaRPr lang="ar-SA" dirty="0">
              <a:cs typeface="+mj-cs"/>
            </a:endParaRPr>
          </a:p>
          <a:p>
            <a:pPr algn="r">
              <a:lnSpc>
                <a:spcPct val="150000"/>
              </a:lnSpc>
            </a:pPr>
            <a:endParaRPr lang="ar-SA" dirty="0">
              <a:cs typeface="+mj-cs"/>
            </a:endParaRPr>
          </a:p>
          <a:p>
            <a:pPr algn="r">
              <a:lnSpc>
                <a:spcPct val="150000"/>
              </a:lnSpc>
            </a:pPr>
            <a:endParaRPr lang="en-US" dirty="0">
              <a:cs typeface="+mj-cs"/>
            </a:endParaRPr>
          </a:p>
          <a:p>
            <a:pPr algn="r">
              <a:lnSpc>
                <a:spcPct val="150000"/>
              </a:lnSpc>
            </a:pPr>
            <a:r>
              <a:rPr lang="ar-SA" dirty="0">
                <a:cs typeface="+mj-cs"/>
                <a:hlinkClick r:id="rId5"/>
              </a:rPr>
              <a:t> </a:t>
            </a:r>
            <a:endParaRPr lang="en-US" dirty="0">
              <a:cs typeface="+mj-cs"/>
            </a:endParaRPr>
          </a:p>
        </p:txBody>
      </p:sp>
      <p:sp>
        <p:nvSpPr>
          <p:cNvPr id="6" name="Rectangle 5"/>
          <p:cNvSpPr/>
          <p:nvPr/>
        </p:nvSpPr>
        <p:spPr>
          <a:xfrm>
            <a:off x="3482063" y="2213923"/>
            <a:ext cx="8321990" cy="4385816"/>
          </a:xfrm>
          <a:prstGeom prst="rect">
            <a:avLst/>
          </a:prstGeom>
        </p:spPr>
        <p:txBody>
          <a:bodyPr wrap="square">
            <a:spAutoFit/>
          </a:bodyPr>
          <a:lstStyle/>
          <a:p>
            <a:pPr lvl="0" algn="r" rtl="1" eaLnBrk="0" fontAlgn="base" hangingPunct="0">
              <a:lnSpc>
                <a:spcPct val="150000"/>
              </a:lnSpc>
              <a:spcBef>
                <a:spcPct val="0"/>
              </a:spcBef>
              <a:spcAft>
                <a:spcPct val="0"/>
              </a:spcAft>
            </a:pPr>
            <a:r>
              <a:rPr lang="ar-SA" sz="2000" dirty="0">
                <a:cs typeface="+mj-cs"/>
              </a:rPr>
              <a:t>تعتمد الهندسة الاجتماعية على فهم عميق </a:t>
            </a:r>
            <a:r>
              <a:rPr lang="ar-SA" sz="2000" b="1" dirty="0">
                <a:cs typeface="+mj-cs"/>
              </a:rPr>
              <a:t>لسلوك الإنسان</a:t>
            </a:r>
            <a:r>
              <a:rPr lang="ar-SA" sz="2000" dirty="0">
                <a:cs typeface="+mj-cs"/>
              </a:rPr>
              <a:t> وطريقة تفكيره، فهي توظف مجموعة من </a:t>
            </a:r>
            <a:r>
              <a:rPr lang="ar-SA" sz="2000" b="1" dirty="0">
                <a:cs typeface="+mj-cs"/>
              </a:rPr>
              <a:t>الأساليب النفسية</a:t>
            </a:r>
            <a:r>
              <a:rPr lang="ar-SA" sz="2000" dirty="0">
                <a:cs typeface="+mj-cs"/>
              </a:rPr>
              <a:t> لاستدراج الضحية إلى اتخاذ قرارات أو تنفيذ إجراءات تصب في مصلحة المهاجم.</a:t>
            </a:r>
            <a:endParaRPr lang="ar-SA" altLang="en-US" sz="2000" b="1" dirty="0">
              <a:latin typeface="Arial" panose="020B0604020202020204" pitchFamily="34" charset="0"/>
              <a:cs typeface="+mj-cs"/>
            </a:endParaRPr>
          </a:p>
          <a:p>
            <a:pPr lvl="0" algn="r" rtl="1" eaLnBrk="0" fontAlgn="base" hangingPunct="0">
              <a:lnSpc>
                <a:spcPct val="150000"/>
              </a:lnSpc>
              <a:spcBef>
                <a:spcPct val="0"/>
              </a:spcBef>
              <a:spcAft>
                <a:spcPct val="0"/>
              </a:spcAft>
            </a:pPr>
            <a:r>
              <a:rPr lang="ar-SA" altLang="en-US" sz="2000" b="1" dirty="0">
                <a:latin typeface="Arial" panose="020B0604020202020204" pitchFamily="34" charset="0"/>
                <a:cs typeface="+mj-cs"/>
              </a:rPr>
              <a:t>1. الثقة الزائدة</a:t>
            </a:r>
            <a:r>
              <a:rPr lang="en-US" altLang="en-US" sz="2000" b="1" dirty="0">
                <a:latin typeface="Arial" panose="020B0604020202020204" pitchFamily="34" charset="0"/>
                <a:cs typeface="+mj-cs"/>
              </a:rPr>
              <a:t> (Over</a:t>
            </a:r>
            <a:r>
              <a:rPr lang="tr-TR" altLang="en-US" sz="2000" b="1" dirty="0">
                <a:latin typeface="Arial" panose="020B0604020202020204" pitchFamily="34" charset="0"/>
                <a:cs typeface="+mj-cs"/>
              </a:rPr>
              <a:t> </a:t>
            </a:r>
            <a:r>
              <a:rPr lang="en-US" altLang="en-US" sz="2000" b="1" dirty="0">
                <a:latin typeface="Arial" panose="020B0604020202020204" pitchFamily="34" charset="0"/>
                <a:cs typeface="+mj-cs"/>
              </a:rPr>
              <a:t>trust):</a:t>
            </a:r>
          </a:p>
          <a:p>
            <a:pPr lvl="0" algn="r" rtl="1" eaLnBrk="0" fontAlgn="base" hangingPunct="0">
              <a:lnSpc>
                <a:spcPct val="150000"/>
              </a:lnSpc>
              <a:spcBef>
                <a:spcPct val="0"/>
              </a:spcBef>
              <a:spcAft>
                <a:spcPct val="0"/>
              </a:spcAft>
            </a:pPr>
            <a:r>
              <a:rPr lang="ar-SA" altLang="en-US" dirty="0">
                <a:latin typeface="Arial" panose="020B0604020202020204" pitchFamily="34" charset="0"/>
                <a:cs typeface="+mj-cs"/>
              </a:rPr>
              <a:t>البشر بطبيعتهم يميلون إلى الثقة في الآخرين، خاصة إذا بدوا مهنيين أو يتحدثون باسم جهات معروفة أو ذات سلطة</a:t>
            </a:r>
            <a:r>
              <a:rPr lang="en-US" altLang="en-US" dirty="0">
                <a:latin typeface="Arial" panose="020B0604020202020204" pitchFamily="34" charset="0"/>
                <a:cs typeface="+mj-cs"/>
              </a:rPr>
              <a:t>.</a:t>
            </a:r>
            <a:endParaRPr lang="en-US" altLang="en-US" b="1" dirty="0">
              <a:latin typeface="Arial" panose="020B0604020202020204" pitchFamily="34" charset="0"/>
              <a:cs typeface="+mj-cs"/>
            </a:endParaRPr>
          </a:p>
          <a:p>
            <a:pPr lvl="0" algn="r" rtl="1" eaLnBrk="0" fontAlgn="base" hangingPunct="0">
              <a:lnSpc>
                <a:spcPct val="150000"/>
              </a:lnSpc>
              <a:spcBef>
                <a:spcPct val="0"/>
              </a:spcBef>
              <a:spcAft>
                <a:spcPct val="0"/>
              </a:spcAft>
            </a:pPr>
            <a:r>
              <a:rPr lang="en-US" altLang="en-US" b="1" dirty="0">
                <a:latin typeface="Arial" panose="020B0604020202020204" pitchFamily="34" charset="0"/>
                <a:cs typeface="+mj-cs"/>
              </a:rPr>
              <a:t>❖ </a:t>
            </a:r>
            <a:r>
              <a:rPr lang="ar-SA" altLang="en-US" b="1" dirty="0">
                <a:latin typeface="Arial" panose="020B0604020202020204" pitchFamily="34" charset="0"/>
                <a:cs typeface="+mj-cs"/>
              </a:rPr>
              <a:t>مثال تطبيقي</a:t>
            </a:r>
            <a:r>
              <a:rPr lang="en-US" altLang="en-US" b="1" dirty="0">
                <a:latin typeface="Arial" panose="020B0604020202020204" pitchFamily="34" charset="0"/>
                <a:cs typeface="+mj-cs"/>
              </a:rPr>
              <a:t>:</a:t>
            </a:r>
          </a:p>
          <a:p>
            <a:pPr lvl="0" algn="r" rtl="1" eaLnBrk="0" fontAlgn="base" hangingPunct="0">
              <a:lnSpc>
                <a:spcPct val="150000"/>
              </a:lnSpc>
              <a:spcBef>
                <a:spcPct val="0"/>
              </a:spcBef>
              <a:spcAft>
                <a:spcPct val="0"/>
              </a:spcAft>
            </a:pPr>
            <a:r>
              <a:rPr lang="ar-SA" altLang="en-US" dirty="0">
                <a:latin typeface="Arial" panose="020B0604020202020204" pitchFamily="34" charset="0"/>
                <a:cs typeface="+mj-cs"/>
              </a:rPr>
              <a:t>يتصل شخص ويدّعي أنه من قسم الدعم الفني للشركة ويطلب من الموظف إدخال كلمة المرور لتحديث النظام، وغالبًا ما ينفذ الموظف الطلب دون تحقق لأنه يثق في مصدر المكالمة</a:t>
            </a:r>
            <a:r>
              <a:rPr lang="en-US" altLang="en-US" dirty="0">
                <a:latin typeface="Arial" panose="020B0604020202020204" pitchFamily="34" charset="0"/>
                <a:cs typeface="+mj-cs"/>
              </a:rPr>
              <a:t>.</a:t>
            </a:r>
            <a:endParaRPr lang="en-US" altLang="en-US" b="1" dirty="0">
              <a:latin typeface="Arial" panose="020B0604020202020204" pitchFamily="34" charset="0"/>
              <a:cs typeface="+mj-cs"/>
            </a:endParaRPr>
          </a:p>
          <a:p>
            <a:pPr lvl="0" algn="r" rtl="1" eaLnBrk="0" fontAlgn="base" hangingPunct="0">
              <a:lnSpc>
                <a:spcPct val="150000"/>
              </a:lnSpc>
              <a:spcBef>
                <a:spcPct val="0"/>
              </a:spcBef>
              <a:spcAft>
                <a:spcPct val="0"/>
              </a:spcAft>
            </a:pPr>
            <a:r>
              <a:rPr lang="en-US" altLang="en-US" b="1" dirty="0">
                <a:latin typeface="Arial" panose="020B0604020202020204" pitchFamily="34" charset="0"/>
                <a:cs typeface="+mj-cs"/>
              </a:rPr>
              <a:t>❖ </a:t>
            </a:r>
            <a:r>
              <a:rPr lang="ar-SA" altLang="en-US" b="1" dirty="0">
                <a:latin typeface="Arial" panose="020B0604020202020204" pitchFamily="34" charset="0"/>
                <a:cs typeface="+mj-cs"/>
              </a:rPr>
              <a:t>لماذا يُستغل هذا؟</a:t>
            </a:r>
            <a:endParaRPr lang="en-US" altLang="en-US" b="1" dirty="0">
              <a:latin typeface="Arial" panose="020B0604020202020204" pitchFamily="34" charset="0"/>
              <a:cs typeface="+mj-cs"/>
            </a:endParaRPr>
          </a:p>
          <a:p>
            <a:pPr lvl="0" algn="r" rtl="1" eaLnBrk="0" fontAlgn="base" hangingPunct="0">
              <a:lnSpc>
                <a:spcPct val="150000"/>
              </a:lnSpc>
              <a:spcBef>
                <a:spcPct val="0"/>
              </a:spcBef>
              <a:spcAft>
                <a:spcPct val="0"/>
              </a:spcAft>
            </a:pPr>
            <a:r>
              <a:rPr lang="ar-SA" altLang="en-US" dirty="0">
                <a:latin typeface="Arial" panose="020B0604020202020204" pitchFamily="34" charset="0"/>
                <a:cs typeface="+mj-cs"/>
              </a:rPr>
              <a:t>لأن الناس يفترضون "حسن النية" في المحيط المهني أو المؤسسي، خاصة إذا بدا المهاجم مطّلعًا على بعض التفاصيل الداخلية</a:t>
            </a:r>
            <a:r>
              <a:rPr lang="en-US" altLang="en-US" dirty="0">
                <a:latin typeface="Arial" panose="020B0604020202020204" pitchFamily="34" charset="0"/>
                <a:cs typeface="+mj-cs"/>
              </a:rPr>
              <a:t>.</a:t>
            </a:r>
            <a:endParaRPr lang="en-US" altLang="en-US" sz="4800" dirty="0">
              <a:latin typeface="Arial" panose="020B0604020202020204" pitchFamily="34" charset="0"/>
              <a:cs typeface="+mj-cs"/>
            </a:endParaRPr>
          </a:p>
        </p:txBody>
      </p:sp>
    </p:spTree>
    <p:extLst>
      <p:ext uri="{BB962C8B-B14F-4D97-AF65-F5344CB8AC3E}">
        <p14:creationId xmlns:p14="http://schemas.microsoft.com/office/powerpoint/2010/main" val="3271842015"/>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F01B5C-E276-CB31-A61E-6E749AB7620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A22879F5-322F-B272-CA6B-422C23F44D1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A8C8EC7-C41F-DA49-0BAD-8CBE62D400D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 y="1335074"/>
            <a:ext cx="3385474" cy="2252880"/>
          </a:xfrm>
          <a:prstGeom prst="rect">
            <a:avLst/>
          </a:prstGeom>
        </p:spPr>
      </p:pic>
      <p:sp>
        <p:nvSpPr>
          <p:cNvPr id="2" name="Right Triangle 1">
            <a:extLst>
              <a:ext uri="{FF2B5EF4-FFF2-40B4-BE49-F238E27FC236}">
                <a16:creationId xmlns:a16="http://schemas.microsoft.com/office/drawing/2014/main" id="{C507F18D-C69B-728E-5251-C32861370FA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B59461D-325C-73FE-4ED8-A82D7BCBABC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94C1040-87DB-CA52-F4B5-48B86E082C3D}"/>
              </a:ext>
            </a:extLst>
          </p:cNvPr>
          <p:cNvSpPr txBox="1"/>
          <p:nvPr/>
        </p:nvSpPr>
        <p:spPr>
          <a:xfrm>
            <a:off x="4689258" y="1412953"/>
            <a:ext cx="6712750" cy="577850"/>
          </a:xfrm>
          <a:prstGeom prst="rect">
            <a:avLst/>
          </a:prstGeom>
          <a:noFill/>
        </p:spPr>
        <p:txBody>
          <a:bodyPr wrap="square" rtlCol="0">
            <a:spAutoFit/>
          </a:bodyPr>
          <a:lstStyle/>
          <a:p>
            <a:pPr algn="ctr" rtl="1">
              <a:lnSpc>
                <a:spcPct val="150000"/>
              </a:lnSpc>
            </a:pPr>
            <a:r>
              <a:rPr lang="ar-SA" sz="2400" b="1" dirty="0">
                <a:solidFill>
                  <a:srgbClr val="00B0F0"/>
                </a:solidFill>
                <a:cs typeface="+mj-cs"/>
              </a:rPr>
              <a:t>كيف تعمل الهندسة الاجتماعية</a:t>
            </a:r>
          </a:p>
        </p:txBody>
      </p:sp>
      <p:sp>
        <p:nvSpPr>
          <p:cNvPr id="28" name="Rectangle 27">
            <a:extLst>
              <a:ext uri="{FF2B5EF4-FFF2-40B4-BE49-F238E27FC236}">
                <a16:creationId xmlns:a16="http://schemas.microsoft.com/office/drawing/2014/main" id="{475F03C5-DBEE-2B8F-9589-3B3753AC721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564C9256-4BF8-F4B7-3D67-DA1615E381E9}"/>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9</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67C4B82-DB58-136C-121A-04D07DEB5C9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5" name="Rectangle 4"/>
          <p:cNvSpPr/>
          <p:nvPr/>
        </p:nvSpPr>
        <p:spPr>
          <a:xfrm>
            <a:off x="3608255" y="2263532"/>
            <a:ext cx="8195798" cy="2956387"/>
          </a:xfrm>
          <a:prstGeom prst="rect">
            <a:avLst/>
          </a:prstGeom>
        </p:spPr>
        <p:txBody>
          <a:bodyPr wrap="square">
            <a:spAutoFit/>
          </a:bodyPr>
          <a:lstStyle/>
          <a:p>
            <a:pPr algn="r">
              <a:lnSpc>
                <a:spcPct val="150000"/>
              </a:lnSpc>
            </a:pPr>
            <a:endParaRPr lang="ar-SA" dirty="0">
              <a:cs typeface="+mj-cs"/>
            </a:endParaRPr>
          </a:p>
          <a:p>
            <a:pPr algn="r">
              <a:lnSpc>
                <a:spcPct val="150000"/>
              </a:lnSpc>
            </a:pPr>
            <a:endParaRPr lang="ar-SA" dirty="0">
              <a:cs typeface="+mj-cs"/>
            </a:endParaRPr>
          </a:p>
          <a:p>
            <a:pPr algn="r">
              <a:lnSpc>
                <a:spcPct val="150000"/>
              </a:lnSpc>
            </a:pPr>
            <a:endParaRPr lang="ar-SA" dirty="0">
              <a:cs typeface="+mj-cs"/>
            </a:endParaRPr>
          </a:p>
          <a:p>
            <a:pPr algn="r">
              <a:lnSpc>
                <a:spcPct val="150000"/>
              </a:lnSpc>
            </a:pPr>
            <a:endParaRPr lang="ar-SA" dirty="0">
              <a:cs typeface="+mj-cs"/>
            </a:endParaRPr>
          </a:p>
          <a:p>
            <a:pPr algn="r">
              <a:lnSpc>
                <a:spcPct val="150000"/>
              </a:lnSpc>
            </a:pPr>
            <a:endParaRPr lang="ar-SA" dirty="0">
              <a:cs typeface="+mj-cs"/>
            </a:endParaRPr>
          </a:p>
          <a:p>
            <a:pPr algn="r">
              <a:lnSpc>
                <a:spcPct val="150000"/>
              </a:lnSpc>
            </a:pPr>
            <a:endParaRPr lang="en-US" dirty="0">
              <a:cs typeface="+mj-cs"/>
            </a:endParaRPr>
          </a:p>
          <a:p>
            <a:pPr algn="r">
              <a:lnSpc>
                <a:spcPct val="150000"/>
              </a:lnSpc>
            </a:pPr>
            <a:r>
              <a:rPr lang="ar-SA" dirty="0">
                <a:cs typeface="+mj-cs"/>
                <a:hlinkClick r:id="rId5"/>
              </a:rPr>
              <a:t> </a:t>
            </a:r>
            <a:endParaRPr lang="en-US" dirty="0">
              <a:cs typeface="+mj-cs"/>
            </a:endParaRPr>
          </a:p>
        </p:txBody>
      </p:sp>
      <p:sp>
        <p:nvSpPr>
          <p:cNvPr id="6" name="Rectangle 5"/>
          <p:cNvSpPr/>
          <p:nvPr/>
        </p:nvSpPr>
        <p:spPr>
          <a:xfrm>
            <a:off x="3608255" y="2433813"/>
            <a:ext cx="8321990" cy="3831818"/>
          </a:xfrm>
          <a:prstGeom prst="rect">
            <a:avLst/>
          </a:prstGeom>
        </p:spPr>
        <p:txBody>
          <a:bodyPr wrap="square">
            <a:spAutoFit/>
          </a:bodyPr>
          <a:lstStyle/>
          <a:p>
            <a:pPr algn="r" rtl="1">
              <a:lnSpc>
                <a:spcPct val="150000"/>
              </a:lnSpc>
            </a:pPr>
            <a:r>
              <a:rPr lang="ar-SA" b="1" dirty="0">
                <a:cs typeface="+mj-cs"/>
              </a:rPr>
              <a:t>2. الخوف من العقاب أو السلطة </a:t>
            </a:r>
            <a:r>
              <a:rPr lang="en-US" b="1" dirty="0">
                <a:cs typeface="+mj-cs"/>
              </a:rPr>
              <a:t>Fear of Authority):</a:t>
            </a:r>
            <a:r>
              <a:rPr lang="ar-SA" b="1" dirty="0">
                <a:cs typeface="+mj-cs"/>
              </a:rPr>
              <a:t>)</a:t>
            </a:r>
            <a:endParaRPr lang="en-US" b="1" dirty="0">
              <a:cs typeface="+mj-cs"/>
            </a:endParaRPr>
          </a:p>
          <a:p>
            <a:pPr algn="r" rtl="1">
              <a:lnSpc>
                <a:spcPct val="150000"/>
              </a:lnSpc>
            </a:pPr>
            <a:r>
              <a:rPr lang="ar-SA" dirty="0">
                <a:cs typeface="+mj-cs"/>
              </a:rPr>
              <a:t>الخوف من التبعات، خاصة عندما يظهر المهاجم على أنه شخصية ذات نفوذ (مثل مدير، مسؤول أمني، موظف بنك...).</a:t>
            </a:r>
          </a:p>
          <a:p>
            <a:pPr algn="r" rtl="1">
              <a:lnSpc>
                <a:spcPct val="150000"/>
              </a:lnSpc>
            </a:pPr>
            <a:r>
              <a:rPr lang="ar-SA" b="1" dirty="0">
                <a:cs typeface="+mj-cs"/>
              </a:rPr>
              <a:t>❖ مثال تطبيقي:</a:t>
            </a:r>
          </a:p>
          <a:p>
            <a:pPr algn="r" rtl="1">
              <a:lnSpc>
                <a:spcPct val="150000"/>
              </a:lnSpc>
            </a:pPr>
            <a:r>
              <a:rPr lang="ar-SA" dirty="0">
                <a:cs typeface="+mj-cs"/>
              </a:rPr>
              <a:t>يرسل المهاجم بريدًا إلكترونيًا يدّعي فيه أنه من قسم "الامتثال" ويطلب من الموظف تقديم تقارير أو بيانات معينة "بشكل عاجل" تفاديًا للعقوبات.</a:t>
            </a:r>
          </a:p>
          <a:p>
            <a:pPr algn="r" rtl="1">
              <a:lnSpc>
                <a:spcPct val="150000"/>
              </a:lnSpc>
            </a:pPr>
            <a:r>
              <a:rPr lang="ar-SA" b="1" dirty="0">
                <a:cs typeface="+mj-cs"/>
              </a:rPr>
              <a:t>❖ لماذا يُستغل هذا؟</a:t>
            </a:r>
          </a:p>
          <a:p>
            <a:pPr algn="r" rtl="1">
              <a:lnSpc>
                <a:spcPct val="150000"/>
              </a:lnSpc>
            </a:pPr>
            <a:r>
              <a:rPr lang="ar-SA" dirty="0">
                <a:cs typeface="+mj-cs"/>
              </a:rPr>
              <a:t>لأن كثيرًا من الناس يتجاوبون بسرعة مع الأوامر عند الخوف من العقوبة أو فقدان العمل، دون التحقق من المصدر.</a:t>
            </a:r>
          </a:p>
          <a:p>
            <a:pPr lvl="0" algn="r" rtl="1" eaLnBrk="0" fontAlgn="base" hangingPunct="0">
              <a:lnSpc>
                <a:spcPct val="150000"/>
              </a:lnSpc>
              <a:spcBef>
                <a:spcPct val="0"/>
              </a:spcBef>
              <a:spcAft>
                <a:spcPct val="0"/>
              </a:spcAft>
            </a:pPr>
            <a:endParaRPr lang="en-US" altLang="en-US" dirty="0">
              <a:latin typeface="Arial" panose="020B0604020202020204" pitchFamily="34" charset="0"/>
              <a:cs typeface="+mj-cs"/>
            </a:endParaRPr>
          </a:p>
        </p:txBody>
      </p:sp>
    </p:spTree>
    <p:extLst>
      <p:ext uri="{BB962C8B-B14F-4D97-AF65-F5344CB8AC3E}">
        <p14:creationId xmlns:p14="http://schemas.microsoft.com/office/powerpoint/2010/main" val="1892863560"/>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F01B5C-E276-CB31-A61E-6E749AB7620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A22879F5-322F-B272-CA6B-422C23F44D1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A8C8EC7-C41F-DA49-0BAD-8CBE62D400D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20616" y="1335074"/>
            <a:ext cx="3378223" cy="1844687"/>
          </a:xfrm>
          <a:prstGeom prst="rect">
            <a:avLst/>
          </a:prstGeom>
        </p:spPr>
      </p:pic>
      <p:sp>
        <p:nvSpPr>
          <p:cNvPr id="8" name="Parallelogram 7">
            <a:extLst>
              <a:ext uri="{FF2B5EF4-FFF2-40B4-BE49-F238E27FC236}">
                <a16:creationId xmlns:a16="http://schemas.microsoft.com/office/drawing/2014/main" id="{BB59461D-325C-73FE-4ED8-A82D7BCBABC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94C1040-87DB-CA52-F4B5-48B86E082C3D}"/>
              </a:ext>
            </a:extLst>
          </p:cNvPr>
          <p:cNvSpPr txBox="1"/>
          <p:nvPr/>
        </p:nvSpPr>
        <p:spPr>
          <a:xfrm>
            <a:off x="4689258" y="1412953"/>
            <a:ext cx="6712750" cy="577850"/>
          </a:xfrm>
          <a:prstGeom prst="rect">
            <a:avLst/>
          </a:prstGeom>
          <a:noFill/>
        </p:spPr>
        <p:txBody>
          <a:bodyPr wrap="square" rtlCol="0">
            <a:spAutoFit/>
          </a:bodyPr>
          <a:lstStyle/>
          <a:p>
            <a:pPr algn="ctr" rtl="1">
              <a:lnSpc>
                <a:spcPct val="150000"/>
              </a:lnSpc>
            </a:pPr>
            <a:r>
              <a:rPr lang="ar-SA" sz="2400" b="1" dirty="0">
                <a:solidFill>
                  <a:srgbClr val="00B0F0"/>
                </a:solidFill>
                <a:cs typeface="+mj-cs"/>
              </a:rPr>
              <a:t>كيف تعمل الهندسة الاجتماعية</a:t>
            </a:r>
          </a:p>
        </p:txBody>
      </p:sp>
      <p:sp>
        <p:nvSpPr>
          <p:cNvPr id="28" name="Rectangle 27">
            <a:extLst>
              <a:ext uri="{FF2B5EF4-FFF2-40B4-BE49-F238E27FC236}">
                <a16:creationId xmlns:a16="http://schemas.microsoft.com/office/drawing/2014/main" id="{475F03C5-DBEE-2B8F-9589-3B3753AC721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564C9256-4BF8-F4B7-3D67-DA1615E381E9}"/>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9</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67C4B82-DB58-136C-121A-04D07DEB5C9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5" name="Rectangle 4"/>
          <p:cNvSpPr/>
          <p:nvPr/>
        </p:nvSpPr>
        <p:spPr>
          <a:xfrm>
            <a:off x="3608255" y="2263532"/>
            <a:ext cx="8195798" cy="2956387"/>
          </a:xfrm>
          <a:prstGeom prst="rect">
            <a:avLst/>
          </a:prstGeom>
        </p:spPr>
        <p:txBody>
          <a:bodyPr wrap="square">
            <a:spAutoFit/>
          </a:bodyPr>
          <a:lstStyle/>
          <a:p>
            <a:pPr algn="r">
              <a:lnSpc>
                <a:spcPct val="150000"/>
              </a:lnSpc>
            </a:pPr>
            <a:endParaRPr lang="ar-SA" dirty="0">
              <a:cs typeface="+mj-cs"/>
            </a:endParaRPr>
          </a:p>
          <a:p>
            <a:pPr algn="r">
              <a:lnSpc>
                <a:spcPct val="150000"/>
              </a:lnSpc>
            </a:pPr>
            <a:endParaRPr lang="ar-SA" dirty="0">
              <a:cs typeface="+mj-cs"/>
            </a:endParaRPr>
          </a:p>
          <a:p>
            <a:pPr algn="r">
              <a:lnSpc>
                <a:spcPct val="150000"/>
              </a:lnSpc>
            </a:pPr>
            <a:endParaRPr lang="ar-SA" dirty="0">
              <a:cs typeface="+mj-cs"/>
            </a:endParaRPr>
          </a:p>
          <a:p>
            <a:pPr algn="r">
              <a:lnSpc>
                <a:spcPct val="150000"/>
              </a:lnSpc>
            </a:pPr>
            <a:endParaRPr lang="ar-SA" dirty="0">
              <a:cs typeface="+mj-cs"/>
            </a:endParaRPr>
          </a:p>
          <a:p>
            <a:pPr algn="r">
              <a:lnSpc>
                <a:spcPct val="150000"/>
              </a:lnSpc>
            </a:pPr>
            <a:endParaRPr lang="ar-SA" dirty="0">
              <a:cs typeface="+mj-cs"/>
            </a:endParaRPr>
          </a:p>
          <a:p>
            <a:pPr algn="r">
              <a:lnSpc>
                <a:spcPct val="150000"/>
              </a:lnSpc>
            </a:pPr>
            <a:endParaRPr lang="en-US" dirty="0">
              <a:cs typeface="+mj-cs"/>
            </a:endParaRPr>
          </a:p>
          <a:p>
            <a:pPr algn="r">
              <a:lnSpc>
                <a:spcPct val="150000"/>
              </a:lnSpc>
            </a:pPr>
            <a:r>
              <a:rPr lang="ar-SA" dirty="0">
                <a:cs typeface="+mj-cs"/>
                <a:hlinkClick r:id="rId5"/>
              </a:rPr>
              <a:t> </a:t>
            </a:r>
            <a:endParaRPr lang="en-US" dirty="0">
              <a:cs typeface="+mj-cs"/>
            </a:endParaRPr>
          </a:p>
        </p:txBody>
      </p:sp>
      <p:sp>
        <p:nvSpPr>
          <p:cNvPr id="6" name="Rectangle 5"/>
          <p:cNvSpPr/>
          <p:nvPr/>
        </p:nvSpPr>
        <p:spPr>
          <a:xfrm>
            <a:off x="3608255" y="2433813"/>
            <a:ext cx="8321990" cy="3416320"/>
          </a:xfrm>
          <a:prstGeom prst="rect">
            <a:avLst/>
          </a:prstGeom>
        </p:spPr>
        <p:txBody>
          <a:bodyPr wrap="square">
            <a:spAutoFit/>
          </a:bodyPr>
          <a:lstStyle/>
          <a:p>
            <a:pPr lvl="0" algn="r" rtl="1" eaLnBrk="0" fontAlgn="base" hangingPunct="0">
              <a:lnSpc>
                <a:spcPct val="150000"/>
              </a:lnSpc>
              <a:spcBef>
                <a:spcPct val="0"/>
              </a:spcBef>
              <a:spcAft>
                <a:spcPct val="0"/>
              </a:spcAft>
            </a:pPr>
            <a:r>
              <a:rPr lang="ar-SA" altLang="en-US" b="1" dirty="0">
                <a:latin typeface="Arial" panose="020B0604020202020204" pitchFamily="34" charset="0"/>
                <a:cs typeface="+mj-cs"/>
              </a:rPr>
              <a:t>3. الفضول</a:t>
            </a:r>
            <a:r>
              <a:rPr lang="en-US" altLang="en-US" b="1" dirty="0">
                <a:latin typeface="Arial" panose="020B0604020202020204" pitchFamily="34" charset="0"/>
                <a:cs typeface="+mj-cs"/>
              </a:rPr>
              <a:t> (Curiosity):</a:t>
            </a:r>
          </a:p>
          <a:p>
            <a:pPr lvl="0" algn="r" rtl="1" eaLnBrk="0" fontAlgn="base" hangingPunct="0">
              <a:lnSpc>
                <a:spcPct val="150000"/>
              </a:lnSpc>
              <a:spcBef>
                <a:spcPct val="0"/>
              </a:spcBef>
              <a:spcAft>
                <a:spcPct val="0"/>
              </a:spcAft>
            </a:pPr>
            <a:r>
              <a:rPr lang="ar-SA" altLang="en-US" dirty="0">
                <a:latin typeface="Arial" panose="020B0604020202020204" pitchFamily="34" charset="0"/>
                <a:cs typeface="+mj-cs"/>
              </a:rPr>
              <a:t>يميل الإنسان بطبعه إلى استكشاف المجهول أو المفاجآت، خاصة عندما يبدو الأمر غامضًا أو مثيرًا</a:t>
            </a:r>
            <a:r>
              <a:rPr lang="en-US" altLang="en-US" dirty="0">
                <a:latin typeface="Arial" panose="020B0604020202020204" pitchFamily="34" charset="0"/>
                <a:cs typeface="+mj-cs"/>
              </a:rPr>
              <a:t>.</a:t>
            </a:r>
            <a:endParaRPr lang="en-US" altLang="en-US" b="1" dirty="0">
              <a:latin typeface="Arial" panose="020B0604020202020204" pitchFamily="34" charset="0"/>
              <a:cs typeface="+mj-cs"/>
            </a:endParaRPr>
          </a:p>
          <a:p>
            <a:pPr lvl="0" algn="r" rtl="1" eaLnBrk="0" fontAlgn="base" hangingPunct="0">
              <a:lnSpc>
                <a:spcPct val="150000"/>
              </a:lnSpc>
              <a:spcBef>
                <a:spcPct val="0"/>
              </a:spcBef>
              <a:spcAft>
                <a:spcPct val="0"/>
              </a:spcAft>
            </a:pPr>
            <a:r>
              <a:rPr lang="en-US" altLang="en-US" b="1" dirty="0">
                <a:latin typeface="Arial" panose="020B0604020202020204" pitchFamily="34" charset="0"/>
                <a:cs typeface="+mj-cs"/>
              </a:rPr>
              <a:t>❖ </a:t>
            </a:r>
            <a:r>
              <a:rPr lang="ar-SA" altLang="en-US" b="1" dirty="0">
                <a:latin typeface="Arial" panose="020B0604020202020204" pitchFamily="34" charset="0"/>
                <a:cs typeface="+mj-cs"/>
              </a:rPr>
              <a:t>مثال تطبيقي</a:t>
            </a:r>
            <a:r>
              <a:rPr lang="en-US" altLang="en-US" b="1" dirty="0">
                <a:latin typeface="Arial" panose="020B0604020202020204" pitchFamily="34" charset="0"/>
                <a:cs typeface="+mj-cs"/>
              </a:rPr>
              <a:t>:</a:t>
            </a:r>
          </a:p>
          <a:p>
            <a:pPr lvl="0" algn="r" rtl="1" eaLnBrk="0" fontAlgn="base" hangingPunct="0">
              <a:lnSpc>
                <a:spcPct val="150000"/>
              </a:lnSpc>
              <a:spcBef>
                <a:spcPct val="0"/>
              </a:spcBef>
              <a:spcAft>
                <a:spcPct val="0"/>
              </a:spcAft>
            </a:pPr>
            <a:r>
              <a:rPr lang="ar-SA" altLang="en-US" dirty="0">
                <a:latin typeface="Arial" panose="020B0604020202020204" pitchFamily="34" charset="0"/>
                <a:cs typeface="+mj-cs"/>
              </a:rPr>
              <a:t>يستلم المستخدم بريدًا بعنوان</a:t>
            </a:r>
            <a:r>
              <a:rPr lang="en-US" altLang="en-US" dirty="0">
                <a:latin typeface="Arial" panose="020B0604020202020204" pitchFamily="34" charset="0"/>
                <a:cs typeface="+mj-cs"/>
              </a:rPr>
              <a:t>:</a:t>
            </a:r>
          </a:p>
          <a:p>
            <a:pPr lvl="0" algn="r" rtl="1" eaLnBrk="0" fontAlgn="base" hangingPunct="0">
              <a:lnSpc>
                <a:spcPct val="150000"/>
              </a:lnSpc>
              <a:spcBef>
                <a:spcPct val="0"/>
              </a:spcBef>
              <a:spcAft>
                <a:spcPct val="0"/>
              </a:spcAft>
            </a:pPr>
            <a:r>
              <a:rPr lang="en-US" altLang="en-US" dirty="0">
                <a:latin typeface="Arial" panose="020B0604020202020204" pitchFamily="34" charset="0"/>
                <a:cs typeface="+mj-cs"/>
              </a:rPr>
              <a:t>"</a:t>
            </a:r>
            <a:r>
              <a:rPr lang="ar-SA" altLang="en-US" dirty="0">
                <a:latin typeface="Arial" panose="020B0604020202020204" pitchFamily="34" charset="0"/>
                <a:cs typeface="+mj-cs"/>
              </a:rPr>
              <a:t>صورك الخاصة تم تسريبها! اضغط هنا لترى." أو "عرض عمل خاص جدًا باسمك</a:t>
            </a:r>
            <a:r>
              <a:rPr lang="en-US" altLang="en-US" dirty="0">
                <a:latin typeface="Arial" panose="020B0604020202020204" pitchFamily="34" charset="0"/>
                <a:cs typeface="+mj-cs"/>
              </a:rPr>
              <a:t>!"</a:t>
            </a:r>
            <a:endParaRPr lang="en-US" altLang="en-US" b="1" dirty="0">
              <a:latin typeface="Arial" panose="020B0604020202020204" pitchFamily="34" charset="0"/>
              <a:cs typeface="+mj-cs"/>
            </a:endParaRPr>
          </a:p>
          <a:p>
            <a:pPr lvl="0" algn="r" rtl="1" eaLnBrk="0" fontAlgn="base" hangingPunct="0">
              <a:lnSpc>
                <a:spcPct val="150000"/>
              </a:lnSpc>
              <a:spcBef>
                <a:spcPct val="0"/>
              </a:spcBef>
              <a:spcAft>
                <a:spcPct val="0"/>
              </a:spcAft>
            </a:pPr>
            <a:r>
              <a:rPr lang="en-US" altLang="en-US" b="1" dirty="0">
                <a:latin typeface="Arial" panose="020B0604020202020204" pitchFamily="34" charset="0"/>
                <a:cs typeface="+mj-cs"/>
              </a:rPr>
              <a:t>❖ </a:t>
            </a:r>
            <a:r>
              <a:rPr lang="ar-SA" altLang="en-US" b="1" dirty="0">
                <a:latin typeface="Arial" panose="020B0604020202020204" pitchFamily="34" charset="0"/>
                <a:cs typeface="+mj-cs"/>
              </a:rPr>
              <a:t>لماذا يُستغل هذا؟</a:t>
            </a:r>
            <a:endParaRPr lang="en-US" altLang="en-US" b="1" dirty="0">
              <a:latin typeface="Arial" panose="020B0604020202020204" pitchFamily="34" charset="0"/>
              <a:cs typeface="+mj-cs"/>
            </a:endParaRPr>
          </a:p>
          <a:p>
            <a:pPr lvl="0" algn="r" rtl="1" eaLnBrk="0" fontAlgn="base" hangingPunct="0">
              <a:lnSpc>
                <a:spcPct val="150000"/>
              </a:lnSpc>
              <a:spcBef>
                <a:spcPct val="0"/>
              </a:spcBef>
              <a:spcAft>
                <a:spcPct val="0"/>
              </a:spcAft>
            </a:pPr>
            <a:r>
              <a:rPr lang="ar-SA" altLang="en-US" dirty="0">
                <a:latin typeface="Arial" panose="020B0604020202020204" pitchFamily="34" charset="0"/>
                <a:cs typeface="+mj-cs"/>
              </a:rPr>
              <a:t>لأن الإنسان قد يتصرف بدافع الفضول قبل التفكير في العواقب، وهنا ينقر على رابط يؤدي إلى موقع خبيث أو يتم تثبيت برمجية تجسس على جهازه</a:t>
            </a:r>
            <a:r>
              <a:rPr lang="en-US" altLang="en-US" dirty="0">
                <a:latin typeface="Arial" panose="020B0604020202020204" pitchFamily="34" charset="0"/>
                <a:cs typeface="+mj-cs"/>
              </a:rPr>
              <a:t>.</a:t>
            </a:r>
            <a:endParaRPr lang="ar-SA" altLang="en-US" dirty="0">
              <a:latin typeface="Arial" panose="020B0604020202020204" pitchFamily="34" charset="0"/>
              <a:cs typeface="+mj-cs"/>
            </a:endParaRPr>
          </a:p>
        </p:txBody>
      </p:sp>
    </p:spTree>
    <p:extLst>
      <p:ext uri="{BB962C8B-B14F-4D97-AF65-F5344CB8AC3E}">
        <p14:creationId xmlns:p14="http://schemas.microsoft.com/office/powerpoint/2010/main" val="3173549349"/>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F01B5C-E276-CB31-A61E-6E749AB7620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A22879F5-322F-B272-CA6B-422C23F44D1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A8C8EC7-C41F-DA49-0BAD-8CBE62D400D3}"/>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0" y="1315507"/>
            <a:ext cx="3385474" cy="1954342"/>
          </a:xfrm>
          <a:prstGeom prst="rect">
            <a:avLst/>
          </a:prstGeom>
        </p:spPr>
      </p:pic>
      <p:sp>
        <p:nvSpPr>
          <p:cNvPr id="2" name="Right Triangle 1">
            <a:extLst>
              <a:ext uri="{FF2B5EF4-FFF2-40B4-BE49-F238E27FC236}">
                <a16:creationId xmlns:a16="http://schemas.microsoft.com/office/drawing/2014/main" id="{C507F18D-C69B-728E-5251-C32861370FA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B59461D-325C-73FE-4ED8-A82D7BCBABC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94C1040-87DB-CA52-F4B5-48B86E082C3D}"/>
              </a:ext>
            </a:extLst>
          </p:cNvPr>
          <p:cNvSpPr txBox="1"/>
          <p:nvPr/>
        </p:nvSpPr>
        <p:spPr>
          <a:xfrm>
            <a:off x="4689258" y="1412953"/>
            <a:ext cx="6712750" cy="577850"/>
          </a:xfrm>
          <a:prstGeom prst="rect">
            <a:avLst/>
          </a:prstGeom>
          <a:noFill/>
        </p:spPr>
        <p:txBody>
          <a:bodyPr wrap="square" rtlCol="0">
            <a:spAutoFit/>
          </a:bodyPr>
          <a:lstStyle/>
          <a:p>
            <a:pPr algn="ctr" rtl="1">
              <a:lnSpc>
                <a:spcPct val="150000"/>
              </a:lnSpc>
            </a:pPr>
            <a:r>
              <a:rPr lang="ar-SA" sz="2400" b="1" dirty="0">
                <a:solidFill>
                  <a:srgbClr val="00B0F0"/>
                </a:solidFill>
                <a:cs typeface="+mj-cs"/>
              </a:rPr>
              <a:t>كيف تعمل الهندسة الاجتماعية</a:t>
            </a:r>
          </a:p>
        </p:txBody>
      </p:sp>
      <p:sp>
        <p:nvSpPr>
          <p:cNvPr id="28" name="Rectangle 27">
            <a:extLst>
              <a:ext uri="{FF2B5EF4-FFF2-40B4-BE49-F238E27FC236}">
                <a16:creationId xmlns:a16="http://schemas.microsoft.com/office/drawing/2014/main" id="{475F03C5-DBEE-2B8F-9589-3B3753AC721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564C9256-4BF8-F4B7-3D67-DA1615E381E9}"/>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9</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67C4B82-DB58-136C-121A-04D07DEB5C9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5" name="Rectangle 4"/>
          <p:cNvSpPr/>
          <p:nvPr/>
        </p:nvSpPr>
        <p:spPr>
          <a:xfrm>
            <a:off x="3608255" y="2263532"/>
            <a:ext cx="8195798" cy="2956387"/>
          </a:xfrm>
          <a:prstGeom prst="rect">
            <a:avLst/>
          </a:prstGeom>
        </p:spPr>
        <p:txBody>
          <a:bodyPr wrap="square">
            <a:spAutoFit/>
          </a:bodyPr>
          <a:lstStyle/>
          <a:p>
            <a:pPr algn="r">
              <a:lnSpc>
                <a:spcPct val="150000"/>
              </a:lnSpc>
            </a:pPr>
            <a:endParaRPr lang="ar-SA" dirty="0">
              <a:cs typeface="+mj-cs"/>
            </a:endParaRPr>
          </a:p>
          <a:p>
            <a:pPr algn="r">
              <a:lnSpc>
                <a:spcPct val="150000"/>
              </a:lnSpc>
            </a:pPr>
            <a:endParaRPr lang="ar-SA" dirty="0">
              <a:cs typeface="+mj-cs"/>
            </a:endParaRPr>
          </a:p>
          <a:p>
            <a:pPr algn="r">
              <a:lnSpc>
                <a:spcPct val="150000"/>
              </a:lnSpc>
            </a:pPr>
            <a:endParaRPr lang="ar-SA" dirty="0">
              <a:cs typeface="+mj-cs"/>
            </a:endParaRPr>
          </a:p>
          <a:p>
            <a:pPr algn="r">
              <a:lnSpc>
                <a:spcPct val="150000"/>
              </a:lnSpc>
            </a:pPr>
            <a:endParaRPr lang="ar-SA" dirty="0">
              <a:cs typeface="+mj-cs"/>
            </a:endParaRPr>
          </a:p>
          <a:p>
            <a:pPr algn="r">
              <a:lnSpc>
                <a:spcPct val="150000"/>
              </a:lnSpc>
            </a:pPr>
            <a:endParaRPr lang="ar-SA" dirty="0">
              <a:cs typeface="+mj-cs"/>
            </a:endParaRPr>
          </a:p>
          <a:p>
            <a:pPr algn="r">
              <a:lnSpc>
                <a:spcPct val="150000"/>
              </a:lnSpc>
            </a:pPr>
            <a:endParaRPr lang="en-US" dirty="0">
              <a:cs typeface="+mj-cs"/>
            </a:endParaRPr>
          </a:p>
          <a:p>
            <a:pPr algn="r">
              <a:lnSpc>
                <a:spcPct val="150000"/>
              </a:lnSpc>
            </a:pPr>
            <a:r>
              <a:rPr lang="ar-SA" dirty="0">
                <a:cs typeface="+mj-cs"/>
                <a:hlinkClick r:id="rId5"/>
              </a:rPr>
              <a:t> </a:t>
            </a:r>
            <a:endParaRPr lang="en-US" dirty="0">
              <a:cs typeface="+mj-cs"/>
            </a:endParaRPr>
          </a:p>
        </p:txBody>
      </p:sp>
      <p:sp>
        <p:nvSpPr>
          <p:cNvPr id="6" name="Rectangle 5"/>
          <p:cNvSpPr/>
          <p:nvPr/>
        </p:nvSpPr>
        <p:spPr>
          <a:xfrm>
            <a:off x="3608255" y="2433813"/>
            <a:ext cx="8321990" cy="3831818"/>
          </a:xfrm>
          <a:prstGeom prst="rect">
            <a:avLst/>
          </a:prstGeom>
        </p:spPr>
        <p:txBody>
          <a:bodyPr wrap="square">
            <a:spAutoFit/>
          </a:bodyPr>
          <a:lstStyle/>
          <a:p>
            <a:pPr algn="r" rtl="1">
              <a:lnSpc>
                <a:spcPct val="150000"/>
              </a:lnSpc>
            </a:pPr>
            <a:r>
              <a:rPr lang="ar-SA" b="1" dirty="0">
                <a:cs typeface="+mj-cs"/>
              </a:rPr>
              <a:t>4. الرغبة في المساعدة </a:t>
            </a:r>
            <a:r>
              <a:rPr lang="en-US" b="1" dirty="0">
                <a:cs typeface="+mj-cs"/>
              </a:rPr>
              <a:t> (Desire to Help)</a:t>
            </a:r>
            <a:r>
              <a:rPr lang="ar-SA" b="1" dirty="0">
                <a:cs typeface="+mj-cs"/>
              </a:rPr>
              <a:t>  </a:t>
            </a:r>
            <a:endParaRPr lang="en-US" b="1" dirty="0">
              <a:cs typeface="+mj-cs"/>
            </a:endParaRPr>
          </a:p>
          <a:p>
            <a:pPr algn="r" rtl="1">
              <a:lnSpc>
                <a:spcPct val="150000"/>
              </a:lnSpc>
            </a:pPr>
            <a:r>
              <a:rPr lang="en-US" b="1" dirty="0">
                <a:cs typeface="+mj-cs"/>
              </a:rPr>
              <a:t> </a:t>
            </a:r>
            <a:r>
              <a:rPr lang="ar-SA" dirty="0">
                <a:cs typeface="+mj-cs"/>
              </a:rPr>
              <a:t>الكثير من الأشخاص لديهم رغبة فطرية في تقديم المساعدة للآخرين، خاصة في بيئة العمل أو في حالات الطوارئ.</a:t>
            </a:r>
          </a:p>
          <a:p>
            <a:pPr algn="r" rtl="1">
              <a:lnSpc>
                <a:spcPct val="150000"/>
              </a:lnSpc>
            </a:pPr>
            <a:r>
              <a:rPr lang="ar-SA" b="1" dirty="0">
                <a:cs typeface="+mj-cs"/>
              </a:rPr>
              <a:t>❖ مثال تطبيقي:</a:t>
            </a:r>
          </a:p>
          <a:p>
            <a:pPr algn="r" rtl="1">
              <a:lnSpc>
                <a:spcPct val="150000"/>
              </a:lnSpc>
            </a:pPr>
            <a:r>
              <a:rPr lang="ar-SA" dirty="0">
                <a:cs typeface="+mj-cs"/>
              </a:rPr>
              <a:t>يقترب شخص من موظف الاستقبال ويدّعي أنه نسي بطاقته ويريد الدخول لمقابلة مهمة، ويطلب المساعدة بالدخول معه، فيستجيب الموظف بدافع اللطف.</a:t>
            </a:r>
          </a:p>
          <a:p>
            <a:pPr algn="r" rtl="1">
              <a:lnSpc>
                <a:spcPct val="150000"/>
              </a:lnSpc>
            </a:pPr>
            <a:r>
              <a:rPr lang="ar-SA" b="1" dirty="0">
                <a:cs typeface="+mj-cs"/>
              </a:rPr>
              <a:t>❖ لماذا يُستغل هذا؟</a:t>
            </a:r>
          </a:p>
          <a:p>
            <a:pPr algn="r" rtl="1">
              <a:lnSpc>
                <a:spcPct val="150000"/>
              </a:lnSpc>
            </a:pPr>
            <a:r>
              <a:rPr lang="ar-SA" dirty="0">
                <a:cs typeface="+mj-cs"/>
              </a:rPr>
              <a:t>لأن استغلال الطيبة والنية الحسنة يجعل الناس يتجاوزون الإجراءات الأمنية بدافع "المساعدة"، حتى دون إدراك الخطر.</a:t>
            </a:r>
          </a:p>
          <a:p>
            <a:pPr lvl="0" algn="r" rtl="1" eaLnBrk="0" fontAlgn="base" hangingPunct="0">
              <a:lnSpc>
                <a:spcPct val="150000"/>
              </a:lnSpc>
              <a:spcBef>
                <a:spcPct val="0"/>
              </a:spcBef>
              <a:spcAft>
                <a:spcPct val="0"/>
              </a:spcAft>
            </a:pPr>
            <a:endParaRPr lang="ar-SA" altLang="en-US" dirty="0">
              <a:latin typeface="Arial" panose="020B0604020202020204" pitchFamily="34" charset="0"/>
              <a:cs typeface="+mj-cs"/>
            </a:endParaRPr>
          </a:p>
        </p:txBody>
      </p:sp>
    </p:spTree>
    <p:extLst>
      <p:ext uri="{BB962C8B-B14F-4D97-AF65-F5344CB8AC3E}">
        <p14:creationId xmlns:p14="http://schemas.microsoft.com/office/powerpoint/2010/main" val="2091586972"/>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F01B5C-E276-CB31-A61E-6E749AB7620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A22879F5-322F-B272-CA6B-422C23F44D1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A8C8EC7-C41F-DA49-0BAD-8CBE62D400D3}"/>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7251" y="1343866"/>
            <a:ext cx="3378223" cy="1791926"/>
          </a:xfrm>
          <a:prstGeom prst="rect">
            <a:avLst/>
          </a:prstGeom>
        </p:spPr>
      </p:pic>
      <p:sp>
        <p:nvSpPr>
          <p:cNvPr id="2" name="Right Triangle 1">
            <a:extLst>
              <a:ext uri="{FF2B5EF4-FFF2-40B4-BE49-F238E27FC236}">
                <a16:creationId xmlns:a16="http://schemas.microsoft.com/office/drawing/2014/main" id="{C507F18D-C69B-728E-5251-C32861370FA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B59461D-325C-73FE-4ED8-A82D7BCBABC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94C1040-87DB-CA52-F4B5-48B86E082C3D}"/>
              </a:ext>
            </a:extLst>
          </p:cNvPr>
          <p:cNvSpPr txBox="1"/>
          <p:nvPr/>
        </p:nvSpPr>
        <p:spPr>
          <a:xfrm>
            <a:off x="4689258" y="1412953"/>
            <a:ext cx="6712750" cy="579582"/>
          </a:xfrm>
          <a:prstGeom prst="rect">
            <a:avLst/>
          </a:prstGeom>
          <a:noFill/>
        </p:spPr>
        <p:txBody>
          <a:bodyPr wrap="square" rtlCol="0">
            <a:spAutoFit/>
          </a:bodyPr>
          <a:lstStyle/>
          <a:p>
            <a:pPr algn="ctr" rtl="1">
              <a:lnSpc>
                <a:spcPct val="150000"/>
              </a:lnSpc>
            </a:pPr>
            <a:r>
              <a:rPr lang="ar-SA" sz="2400" b="1" dirty="0">
                <a:solidFill>
                  <a:srgbClr val="00B0F0"/>
                </a:solidFill>
              </a:rPr>
              <a:t>الفرق بين الهندسة الاجتماعية والاختراق التقني</a:t>
            </a:r>
            <a:endParaRPr lang="ar-SA" sz="2400" b="1" dirty="0">
              <a:solidFill>
                <a:srgbClr val="00B0F0"/>
              </a:solidFill>
              <a:cs typeface="+mj-cs"/>
            </a:endParaRPr>
          </a:p>
        </p:txBody>
      </p:sp>
      <p:sp>
        <p:nvSpPr>
          <p:cNvPr id="28" name="Rectangle 27">
            <a:extLst>
              <a:ext uri="{FF2B5EF4-FFF2-40B4-BE49-F238E27FC236}">
                <a16:creationId xmlns:a16="http://schemas.microsoft.com/office/drawing/2014/main" id="{475F03C5-DBEE-2B8F-9589-3B3753AC721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564C9256-4BF8-F4B7-3D67-DA1615E381E9}"/>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9</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67C4B82-DB58-136C-121A-04D07DEB5C9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5" name="Rectangle 4"/>
          <p:cNvSpPr/>
          <p:nvPr/>
        </p:nvSpPr>
        <p:spPr>
          <a:xfrm>
            <a:off x="3608255" y="2263532"/>
            <a:ext cx="8195798" cy="2956387"/>
          </a:xfrm>
          <a:prstGeom prst="rect">
            <a:avLst/>
          </a:prstGeom>
        </p:spPr>
        <p:txBody>
          <a:bodyPr wrap="square">
            <a:spAutoFit/>
          </a:bodyPr>
          <a:lstStyle/>
          <a:p>
            <a:pPr algn="r">
              <a:lnSpc>
                <a:spcPct val="150000"/>
              </a:lnSpc>
            </a:pPr>
            <a:endParaRPr lang="ar-SA" dirty="0">
              <a:cs typeface="+mj-cs"/>
            </a:endParaRPr>
          </a:p>
          <a:p>
            <a:pPr algn="r">
              <a:lnSpc>
                <a:spcPct val="150000"/>
              </a:lnSpc>
            </a:pPr>
            <a:endParaRPr lang="ar-SA" dirty="0">
              <a:cs typeface="+mj-cs"/>
            </a:endParaRPr>
          </a:p>
          <a:p>
            <a:pPr algn="r">
              <a:lnSpc>
                <a:spcPct val="150000"/>
              </a:lnSpc>
            </a:pPr>
            <a:endParaRPr lang="ar-SA" dirty="0">
              <a:cs typeface="+mj-cs"/>
            </a:endParaRPr>
          </a:p>
          <a:p>
            <a:pPr algn="r">
              <a:lnSpc>
                <a:spcPct val="150000"/>
              </a:lnSpc>
            </a:pPr>
            <a:endParaRPr lang="ar-SA" dirty="0">
              <a:cs typeface="+mj-cs"/>
            </a:endParaRPr>
          </a:p>
          <a:p>
            <a:pPr algn="r">
              <a:lnSpc>
                <a:spcPct val="150000"/>
              </a:lnSpc>
            </a:pPr>
            <a:endParaRPr lang="ar-SA" dirty="0">
              <a:cs typeface="+mj-cs"/>
            </a:endParaRPr>
          </a:p>
          <a:p>
            <a:pPr algn="r">
              <a:lnSpc>
                <a:spcPct val="150000"/>
              </a:lnSpc>
            </a:pPr>
            <a:endParaRPr lang="en-US" dirty="0">
              <a:cs typeface="+mj-cs"/>
            </a:endParaRPr>
          </a:p>
          <a:p>
            <a:pPr algn="r">
              <a:lnSpc>
                <a:spcPct val="150000"/>
              </a:lnSpc>
            </a:pPr>
            <a:r>
              <a:rPr lang="ar-SA" dirty="0">
                <a:cs typeface="+mj-cs"/>
                <a:hlinkClick r:id="rId5"/>
              </a:rPr>
              <a:t> </a:t>
            </a:r>
            <a:endParaRPr lang="en-US" dirty="0">
              <a:cs typeface="+mj-cs"/>
            </a:endParaRPr>
          </a:p>
        </p:txBody>
      </p:sp>
      <p:graphicFrame>
        <p:nvGraphicFramePr>
          <p:cNvPr id="12" name="Table 11"/>
          <p:cNvGraphicFramePr>
            <a:graphicFrameLocks noGrp="1"/>
          </p:cNvGraphicFramePr>
          <p:nvPr>
            <p:extLst>
              <p:ext uri="{D42A27DB-BD31-4B8C-83A1-F6EECF244321}">
                <p14:modId xmlns:p14="http://schemas.microsoft.com/office/powerpoint/2010/main" val="114623221"/>
              </p:ext>
            </p:extLst>
          </p:nvPr>
        </p:nvGraphicFramePr>
        <p:xfrm>
          <a:off x="3642154" y="2433812"/>
          <a:ext cx="8265366" cy="3276107"/>
        </p:xfrm>
        <a:graphic>
          <a:graphicData uri="http://schemas.openxmlformats.org/drawingml/2006/table">
            <a:tbl>
              <a:tblPr firstRow="1" bandRow="1">
                <a:tableStyleId>{5C22544A-7EE6-4342-B048-85BDC9FD1C3A}</a:tableStyleId>
              </a:tblPr>
              <a:tblGrid>
                <a:gridCol w="2755122">
                  <a:extLst>
                    <a:ext uri="{9D8B030D-6E8A-4147-A177-3AD203B41FA5}">
                      <a16:colId xmlns:a16="http://schemas.microsoft.com/office/drawing/2014/main" val="3868091895"/>
                    </a:ext>
                  </a:extLst>
                </a:gridCol>
                <a:gridCol w="2755122">
                  <a:extLst>
                    <a:ext uri="{9D8B030D-6E8A-4147-A177-3AD203B41FA5}">
                      <a16:colId xmlns:a16="http://schemas.microsoft.com/office/drawing/2014/main" val="3752264268"/>
                    </a:ext>
                  </a:extLst>
                </a:gridCol>
                <a:gridCol w="2755122">
                  <a:extLst>
                    <a:ext uri="{9D8B030D-6E8A-4147-A177-3AD203B41FA5}">
                      <a16:colId xmlns:a16="http://schemas.microsoft.com/office/drawing/2014/main" val="1916028798"/>
                    </a:ext>
                  </a:extLst>
                </a:gridCol>
              </a:tblGrid>
              <a:tr h="572143">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ar-SA" dirty="0"/>
                        <a:t>الاختراق التقني</a:t>
                      </a:r>
                    </a:p>
                  </a:txBody>
                  <a:tcPr anchor="ctr"/>
                </a:tc>
                <a:tc>
                  <a:txBody>
                    <a:bodyPr/>
                    <a:lstStyle/>
                    <a:p>
                      <a:pPr algn="r" rtl="1"/>
                      <a:r>
                        <a:rPr lang="ar-SA"/>
                        <a:t>الهندسة الاجتماعية</a:t>
                      </a:r>
                    </a:p>
                  </a:txBody>
                  <a:tcPr anchor="ctr"/>
                </a:tc>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ar-SA" dirty="0"/>
                        <a:t>وجه المقارنة</a:t>
                      </a:r>
                    </a:p>
                  </a:txBody>
                  <a:tcPr anchor="ctr"/>
                </a:tc>
                <a:extLst>
                  <a:ext uri="{0D108BD9-81ED-4DB2-BD59-A6C34878D82A}">
                    <a16:rowId xmlns:a16="http://schemas.microsoft.com/office/drawing/2014/main" val="2073143956"/>
                  </a:ext>
                </a:extLst>
              </a:tr>
              <a:tr h="572143">
                <a:tc>
                  <a:txBody>
                    <a:bodyPr/>
                    <a:lstStyle/>
                    <a:p>
                      <a:pPr algn="r" rtl="1"/>
                      <a:r>
                        <a:rPr lang="ar-SA" dirty="0"/>
                        <a:t>استغلال الثغرات البرمجية</a:t>
                      </a:r>
                    </a:p>
                  </a:txBody>
                  <a:tcPr anchor="ctr"/>
                </a:tc>
                <a:tc>
                  <a:txBody>
                    <a:bodyPr/>
                    <a:lstStyle/>
                    <a:p>
                      <a:pPr algn="r" rtl="1"/>
                      <a:r>
                        <a:rPr lang="ar-SA" dirty="0"/>
                        <a:t>خداع البشر</a:t>
                      </a:r>
                    </a:p>
                  </a:txBody>
                  <a:tcPr anchor="ctr"/>
                </a:tc>
                <a:tc>
                  <a:txBody>
                    <a:bodyPr/>
                    <a:lstStyle/>
                    <a:p>
                      <a:pPr algn="r" rtl="1"/>
                      <a:r>
                        <a:rPr lang="ar-SA" dirty="0"/>
                        <a:t>الوسيلة</a:t>
                      </a:r>
                    </a:p>
                  </a:txBody>
                  <a:tcPr anchor="ctr"/>
                </a:tc>
                <a:extLst>
                  <a:ext uri="{0D108BD9-81ED-4DB2-BD59-A6C34878D82A}">
                    <a16:rowId xmlns:a16="http://schemas.microsoft.com/office/drawing/2014/main" val="1268546325"/>
                  </a:ext>
                </a:extLst>
              </a:tr>
              <a:tr h="572143">
                <a:tc>
                  <a:txBody>
                    <a:bodyPr/>
                    <a:lstStyle/>
                    <a:p>
                      <a:pPr algn="r" rtl="1"/>
                      <a:r>
                        <a:rPr lang="ar-SA" dirty="0"/>
                        <a:t>تقني</a:t>
                      </a:r>
                    </a:p>
                  </a:txBody>
                  <a:tcPr anchor="ctr"/>
                </a:tc>
                <a:tc>
                  <a:txBody>
                    <a:bodyPr/>
                    <a:lstStyle/>
                    <a:p>
                      <a:pPr algn="r" rtl="1"/>
                      <a:r>
                        <a:rPr lang="ar-SA" dirty="0"/>
                        <a:t>نفسي / اجتماعي</a:t>
                      </a:r>
                    </a:p>
                  </a:txBody>
                  <a:tcPr anchor="ctr"/>
                </a:tc>
                <a:tc>
                  <a:txBody>
                    <a:bodyPr/>
                    <a:lstStyle/>
                    <a:p>
                      <a:pPr algn="r" rtl="1"/>
                      <a:r>
                        <a:rPr lang="ar-SA" dirty="0"/>
                        <a:t>المجال</a:t>
                      </a:r>
                    </a:p>
                  </a:txBody>
                  <a:tcPr anchor="ctr"/>
                </a:tc>
                <a:extLst>
                  <a:ext uri="{0D108BD9-81ED-4DB2-BD59-A6C34878D82A}">
                    <a16:rowId xmlns:a16="http://schemas.microsoft.com/office/drawing/2014/main" val="673897233"/>
                  </a:ext>
                </a:extLst>
              </a:tr>
              <a:tr h="987535">
                <a:tc>
                  <a:txBody>
                    <a:bodyPr/>
                    <a:lstStyle/>
                    <a:p>
                      <a:pPr algn="r" rtl="1"/>
                      <a:r>
                        <a:rPr lang="ar-SA" dirty="0"/>
                        <a:t>أدوات اختراق، برمجيات</a:t>
                      </a:r>
                    </a:p>
                  </a:txBody>
                  <a:tcPr anchor="ctr"/>
                </a:tc>
                <a:tc>
                  <a:txBody>
                    <a:bodyPr/>
                    <a:lstStyle/>
                    <a:p>
                      <a:pPr algn="r" rtl="1"/>
                      <a:r>
                        <a:rPr lang="ar-SA" dirty="0"/>
                        <a:t>البريد، الهاتف، الكلام، السيناريوهات</a:t>
                      </a:r>
                    </a:p>
                  </a:txBody>
                  <a:tcPr anchor="ctr"/>
                </a:tc>
                <a:tc>
                  <a:txBody>
                    <a:bodyPr/>
                    <a:lstStyle/>
                    <a:p>
                      <a:pPr algn="r" rtl="1"/>
                      <a:r>
                        <a:rPr lang="ar-SA" dirty="0"/>
                        <a:t>الأدوات</a:t>
                      </a:r>
                    </a:p>
                  </a:txBody>
                  <a:tcPr anchor="ctr"/>
                </a:tc>
                <a:extLst>
                  <a:ext uri="{0D108BD9-81ED-4DB2-BD59-A6C34878D82A}">
                    <a16:rowId xmlns:a16="http://schemas.microsoft.com/office/drawing/2014/main" val="3583941908"/>
                  </a:ext>
                </a:extLst>
              </a:tr>
              <a:tr h="572143">
                <a:tc>
                  <a:txBody>
                    <a:bodyPr/>
                    <a:lstStyle/>
                    <a:p>
                      <a:pPr algn="r" rtl="1"/>
                      <a:r>
                        <a:rPr lang="ar-SA" dirty="0"/>
                        <a:t>الأنظمة والبرامج</a:t>
                      </a:r>
                    </a:p>
                  </a:txBody>
                  <a:tcPr anchor="ctr"/>
                </a:tc>
                <a:tc>
                  <a:txBody>
                    <a:bodyPr/>
                    <a:lstStyle/>
                    <a:p>
                      <a:pPr algn="r" rtl="1"/>
                      <a:r>
                        <a:rPr lang="ar-SA"/>
                        <a:t>الإنسان</a:t>
                      </a:r>
                    </a:p>
                  </a:txBody>
                  <a:tcPr anchor="ctr"/>
                </a:tc>
                <a:tc>
                  <a:txBody>
                    <a:bodyPr/>
                    <a:lstStyle/>
                    <a:p>
                      <a:pPr algn="r" rtl="1"/>
                      <a:r>
                        <a:rPr lang="ar-SA" dirty="0"/>
                        <a:t>نقطة الضعف</a:t>
                      </a:r>
                    </a:p>
                  </a:txBody>
                  <a:tcPr anchor="ctr"/>
                </a:tc>
                <a:extLst>
                  <a:ext uri="{0D108BD9-81ED-4DB2-BD59-A6C34878D82A}">
                    <a16:rowId xmlns:a16="http://schemas.microsoft.com/office/drawing/2014/main" val="2329353083"/>
                  </a:ext>
                </a:extLst>
              </a:tr>
            </a:tbl>
          </a:graphicData>
        </a:graphic>
      </p:graphicFrame>
    </p:spTree>
    <p:extLst>
      <p:ext uri="{BB962C8B-B14F-4D97-AF65-F5344CB8AC3E}">
        <p14:creationId xmlns:p14="http://schemas.microsoft.com/office/powerpoint/2010/main" val="3212297772"/>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F01B5C-E276-CB31-A61E-6E749AB7620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A22879F5-322F-B272-CA6B-422C23F44D1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A8C8EC7-C41F-DA49-0BAD-8CBE62D400D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7251" y="1381163"/>
            <a:ext cx="3378223" cy="1896049"/>
          </a:xfrm>
          <a:prstGeom prst="rect">
            <a:avLst/>
          </a:prstGeom>
        </p:spPr>
      </p:pic>
      <p:sp>
        <p:nvSpPr>
          <p:cNvPr id="2" name="Right Triangle 1">
            <a:extLst>
              <a:ext uri="{FF2B5EF4-FFF2-40B4-BE49-F238E27FC236}">
                <a16:creationId xmlns:a16="http://schemas.microsoft.com/office/drawing/2014/main" id="{C507F18D-C69B-728E-5251-C32861370FA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B59461D-325C-73FE-4ED8-A82D7BCBABC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94C1040-87DB-CA52-F4B5-48B86E082C3D}"/>
              </a:ext>
            </a:extLst>
          </p:cNvPr>
          <p:cNvSpPr txBox="1"/>
          <p:nvPr/>
        </p:nvSpPr>
        <p:spPr>
          <a:xfrm>
            <a:off x="4689258" y="1412953"/>
            <a:ext cx="6712750" cy="586699"/>
          </a:xfrm>
          <a:prstGeom prst="rect">
            <a:avLst/>
          </a:prstGeom>
          <a:noFill/>
        </p:spPr>
        <p:txBody>
          <a:bodyPr wrap="square" rtlCol="0">
            <a:spAutoFit/>
          </a:bodyPr>
          <a:lstStyle/>
          <a:p>
            <a:pPr algn="ctr" rtl="1">
              <a:lnSpc>
                <a:spcPct val="150000"/>
              </a:lnSpc>
            </a:pPr>
            <a:r>
              <a:rPr lang="ar-SA" sz="2400" b="1" dirty="0">
                <a:solidFill>
                  <a:srgbClr val="00B0F0"/>
                </a:solidFill>
              </a:rPr>
              <a:t>كيفية الحماية من الهندسة الاجتماعية</a:t>
            </a:r>
            <a:r>
              <a:rPr lang="en-US" sz="2400" b="1" dirty="0">
                <a:solidFill>
                  <a:srgbClr val="00B0F0"/>
                </a:solidFill>
              </a:rPr>
              <a:t> </a:t>
            </a:r>
          </a:p>
        </p:txBody>
      </p:sp>
      <p:sp>
        <p:nvSpPr>
          <p:cNvPr id="28" name="Rectangle 27">
            <a:extLst>
              <a:ext uri="{FF2B5EF4-FFF2-40B4-BE49-F238E27FC236}">
                <a16:creationId xmlns:a16="http://schemas.microsoft.com/office/drawing/2014/main" id="{475F03C5-DBEE-2B8F-9589-3B3753AC721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564C9256-4BF8-F4B7-3D67-DA1615E381E9}"/>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9</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67C4B82-DB58-136C-121A-04D07DEB5C9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5" name="Rectangle 4"/>
          <p:cNvSpPr/>
          <p:nvPr/>
        </p:nvSpPr>
        <p:spPr>
          <a:xfrm>
            <a:off x="3608255" y="2263532"/>
            <a:ext cx="8195798" cy="2956387"/>
          </a:xfrm>
          <a:prstGeom prst="rect">
            <a:avLst/>
          </a:prstGeom>
        </p:spPr>
        <p:txBody>
          <a:bodyPr wrap="square">
            <a:spAutoFit/>
          </a:bodyPr>
          <a:lstStyle/>
          <a:p>
            <a:pPr algn="r">
              <a:lnSpc>
                <a:spcPct val="150000"/>
              </a:lnSpc>
            </a:pPr>
            <a:endParaRPr lang="ar-SA" dirty="0">
              <a:cs typeface="+mj-cs"/>
            </a:endParaRPr>
          </a:p>
          <a:p>
            <a:pPr algn="r">
              <a:lnSpc>
                <a:spcPct val="150000"/>
              </a:lnSpc>
            </a:pPr>
            <a:endParaRPr lang="ar-SA" dirty="0">
              <a:cs typeface="+mj-cs"/>
            </a:endParaRPr>
          </a:p>
          <a:p>
            <a:pPr algn="r">
              <a:lnSpc>
                <a:spcPct val="150000"/>
              </a:lnSpc>
            </a:pPr>
            <a:endParaRPr lang="ar-SA" dirty="0">
              <a:cs typeface="+mj-cs"/>
            </a:endParaRPr>
          </a:p>
          <a:p>
            <a:pPr algn="r">
              <a:lnSpc>
                <a:spcPct val="150000"/>
              </a:lnSpc>
            </a:pPr>
            <a:endParaRPr lang="ar-SA" dirty="0">
              <a:cs typeface="+mj-cs"/>
            </a:endParaRPr>
          </a:p>
          <a:p>
            <a:pPr algn="r">
              <a:lnSpc>
                <a:spcPct val="150000"/>
              </a:lnSpc>
            </a:pPr>
            <a:endParaRPr lang="ar-SA" dirty="0">
              <a:cs typeface="+mj-cs"/>
            </a:endParaRPr>
          </a:p>
          <a:p>
            <a:pPr algn="r">
              <a:lnSpc>
                <a:spcPct val="150000"/>
              </a:lnSpc>
            </a:pPr>
            <a:endParaRPr lang="en-US" dirty="0">
              <a:cs typeface="+mj-cs"/>
            </a:endParaRPr>
          </a:p>
          <a:p>
            <a:pPr algn="r">
              <a:lnSpc>
                <a:spcPct val="150000"/>
              </a:lnSpc>
            </a:pPr>
            <a:r>
              <a:rPr lang="ar-SA" dirty="0">
                <a:cs typeface="+mj-cs"/>
                <a:hlinkClick r:id="rId5"/>
              </a:rPr>
              <a:t> </a:t>
            </a:r>
            <a:endParaRPr lang="en-US" dirty="0">
              <a:cs typeface="+mj-cs"/>
            </a:endParaRPr>
          </a:p>
        </p:txBody>
      </p:sp>
      <p:sp>
        <p:nvSpPr>
          <p:cNvPr id="6" name="Rectangle 5"/>
          <p:cNvSpPr/>
          <p:nvPr/>
        </p:nvSpPr>
        <p:spPr>
          <a:xfrm>
            <a:off x="3608255" y="2433813"/>
            <a:ext cx="8321990" cy="2585323"/>
          </a:xfrm>
          <a:prstGeom prst="rect">
            <a:avLst/>
          </a:prstGeom>
        </p:spPr>
        <p:txBody>
          <a:bodyPr wrap="square">
            <a:spAutoFit/>
          </a:bodyPr>
          <a:lstStyle/>
          <a:p>
            <a:pPr marL="285750" indent="-285750" algn="r" rtl="1">
              <a:lnSpc>
                <a:spcPct val="150000"/>
              </a:lnSpc>
              <a:buFont typeface="Arial" panose="020B0604020202020204" pitchFamily="34" charset="0"/>
              <a:buChar char="•"/>
            </a:pPr>
            <a:r>
              <a:rPr lang="ar-SA" b="1" dirty="0">
                <a:cs typeface="+mj-cs"/>
              </a:rPr>
              <a:t>نشر الوعي الأمني بين الأفراد والموظفين.</a:t>
            </a:r>
            <a:endParaRPr lang="ar-SA" dirty="0">
              <a:cs typeface="+mj-cs"/>
            </a:endParaRPr>
          </a:p>
          <a:p>
            <a:pPr marL="285750" indent="-285750" algn="r" rtl="1">
              <a:lnSpc>
                <a:spcPct val="150000"/>
              </a:lnSpc>
              <a:buFont typeface="Arial" panose="020B0604020202020204" pitchFamily="34" charset="0"/>
              <a:buChar char="•"/>
            </a:pPr>
            <a:r>
              <a:rPr lang="ar-SA" b="1" dirty="0">
                <a:cs typeface="+mj-cs"/>
              </a:rPr>
              <a:t>عدم الإفصاح عن المعلومات الشخصية لأي جهة غير موثوقة.</a:t>
            </a:r>
            <a:endParaRPr lang="ar-SA" dirty="0">
              <a:cs typeface="+mj-cs"/>
            </a:endParaRPr>
          </a:p>
          <a:p>
            <a:pPr marL="285750" indent="-285750" algn="r" rtl="1">
              <a:lnSpc>
                <a:spcPct val="150000"/>
              </a:lnSpc>
              <a:buFont typeface="Arial" panose="020B0604020202020204" pitchFamily="34" charset="0"/>
              <a:buChar char="•"/>
            </a:pPr>
            <a:r>
              <a:rPr lang="ar-SA" b="1" dirty="0">
                <a:cs typeface="+mj-cs"/>
              </a:rPr>
              <a:t>التحقق من هوية المتصل أو المرسل دائمًا.</a:t>
            </a:r>
            <a:endParaRPr lang="ar-SA" dirty="0">
              <a:cs typeface="+mj-cs"/>
            </a:endParaRPr>
          </a:p>
          <a:p>
            <a:pPr marL="285750" indent="-285750" algn="r" rtl="1">
              <a:lnSpc>
                <a:spcPct val="150000"/>
              </a:lnSpc>
              <a:buFont typeface="Arial" panose="020B0604020202020204" pitchFamily="34" charset="0"/>
              <a:buChar char="•"/>
            </a:pPr>
            <a:r>
              <a:rPr lang="ar-SA" b="1" dirty="0">
                <a:cs typeface="+mj-cs"/>
              </a:rPr>
              <a:t>استخدام كلمات مرور قوية وتغييرها دوريًا.</a:t>
            </a:r>
            <a:endParaRPr lang="ar-SA" dirty="0">
              <a:cs typeface="+mj-cs"/>
            </a:endParaRPr>
          </a:p>
          <a:p>
            <a:pPr marL="285750" indent="-285750" algn="r" rtl="1">
              <a:lnSpc>
                <a:spcPct val="150000"/>
              </a:lnSpc>
              <a:buFont typeface="Arial" panose="020B0604020202020204" pitchFamily="34" charset="0"/>
              <a:buChar char="•"/>
            </a:pPr>
            <a:r>
              <a:rPr lang="ar-SA" b="1" dirty="0">
                <a:cs typeface="+mj-cs"/>
              </a:rPr>
              <a:t>تفعيل المصادقة الثنائية (</a:t>
            </a:r>
            <a:r>
              <a:rPr lang="en-US" b="1" dirty="0">
                <a:cs typeface="+mj-cs"/>
              </a:rPr>
              <a:t>Two-Factor Authentication</a:t>
            </a:r>
            <a:r>
              <a:rPr lang="tr-TR" b="1" dirty="0">
                <a:cs typeface="+mj-cs"/>
              </a:rPr>
              <a:t> </a:t>
            </a:r>
            <a:r>
              <a:rPr lang="ar-SA" b="1" dirty="0">
                <a:cs typeface="+mj-cs"/>
              </a:rPr>
              <a:t>).</a:t>
            </a:r>
            <a:endParaRPr lang="tr-TR" b="1" dirty="0">
              <a:cs typeface="+mj-cs"/>
            </a:endParaRPr>
          </a:p>
          <a:p>
            <a:pPr marL="285750" indent="-285750" algn="r" rtl="1">
              <a:lnSpc>
                <a:spcPct val="150000"/>
              </a:lnSpc>
              <a:buFont typeface="Arial" panose="020B0604020202020204" pitchFamily="34" charset="0"/>
              <a:buChar char="•"/>
            </a:pPr>
            <a:r>
              <a:rPr lang="ar-SA" b="1" dirty="0">
                <a:cs typeface="+mj-cs"/>
              </a:rPr>
              <a:t>عدم النقر على الروابط أو فتح المرفقات المشبوهة.</a:t>
            </a:r>
            <a:endParaRPr lang="en-US" b="1" dirty="0">
              <a:cs typeface="+mj-cs"/>
            </a:endParaRPr>
          </a:p>
        </p:txBody>
      </p:sp>
    </p:spTree>
    <p:extLst>
      <p:ext uri="{BB962C8B-B14F-4D97-AF65-F5344CB8AC3E}">
        <p14:creationId xmlns:p14="http://schemas.microsoft.com/office/powerpoint/2010/main" val="3356204777"/>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F01B5C-E276-CB31-A61E-6E749AB7620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A22879F5-322F-B272-CA6B-422C23F44D1B}"/>
              </a:ext>
            </a:extLst>
          </p:cNvPr>
          <p:cNvSpPr/>
          <p:nvPr/>
        </p:nvSpPr>
        <p:spPr>
          <a:xfrm>
            <a:off x="3381997" y="86234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A8C8EC7-C41F-DA49-0BAD-8CBE62D400D3}"/>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20310" y="858661"/>
            <a:ext cx="3372419" cy="1896049"/>
          </a:xfrm>
          <a:prstGeom prst="rect">
            <a:avLst/>
          </a:prstGeom>
        </p:spPr>
      </p:pic>
      <p:sp>
        <p:nvSpPr>
          <p:cNvPr id="2" name="Right Triangle 1">
            <a:extLst>
              <a:ext uri="{FF2B5EF4-FFF2-40B4-BE49-F238E27FC236}">
                <a16:creationId xmlns:a16="http://schemas.microsoft.com/office/drawing/2014/main" id="{C507F18D-C69B-728E-5251-C32861370FA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B59461D-325C-73FE-4ED8-A82D7BCBABC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94C1040-87DB-CA52-F4B5-48B86E082C3D}"/>
              </a:ext>
            </a:extLst>
          </p:cNvPr>
          <p:cNvSpPr txBox="1"/>
          <p:nvPr/>
        </p:nvSpPr>
        <p:spPr>
          <a:xfrm>
            <a:off x="4412875" y="858661"/>
            <a:ext cx="6712750" cy="586699"/>
          </a:xfrm>
          <a:prstGeom prst="rect">
            <a:avLst/>
          </a:prstGeom>
          <a:noFill/>
        </p:spPr>
        <p:txBody>
          <a:bodyPr wrap="square" rtlCol="0">
            <a:spAutoFit/>
          </a:bodyPr>
          <a:lstStyle/>
          <a:p>
            <a:pPr algn="ctr" rtl="1">
              <a:lnSpc>
                <a:spcPct val="150000"/>
              </a:lnSpc>
            </a:pPr>
            <a:r>
              <a:rPr lang="ar-SA" sz="2400" b="1" dirty="0">
                <a:solidFill>
                  <a:srgbClr val="00B0F0"/>
                </a:solidFill>
              </a:rPr>
              <a:t>كيفية الحماية من الهندسة الاجتماعية</a:t>
            </a:r>
            <a:r>
              <a:rPr lang="en-US" sz="2400" b="1" dirty="0">
                <a:solidFill>
                  <a:srgbClr val="00B0F0"/>
                </a:solidFill>
              </a:rPr>
              <a:t> </a:t>
            </a:r>
          </a:p>
        </p:txBody>
      </p:sp>
      <p:sp>
        <p:nvSpPr>
          <p:cNvPr id="28" name="Rectangle 27">
            <a:extLst>
              <a:ext uri="{FF2B5EF4-FFF2-40B4-BE49-F238E27FC236}">
                <a16:creationId xmlns:a16="http://schemas.microsoft.com/office/drawing/2014/main" id="{475F03C5-DBEE-2B8F-9589-3B3753AC721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564C9256-4BF8-F4B7-3D67-DA1615E381E9}"/>
              </a:ext>
            </a:extLst>
          </p:cNvPr>
          <p:cNvSpPr txBox="1"/>
          <p:nvPr/>
        </p:nvSpPr>
        <p:spPr>
          <a:xfrm>
            <a:off x="3450360" y="972631"/>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9</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67C4B82-DB58-136C-121A-04D07DEB5C9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5" name="Rectangle 4"/>
          <p:cNvSpPr/>
          <p:nvPr/>
        </p:nvSpPr>
        <p:spPr>
          <a:xfrm>
            <a:off x="3608255" y="2263532"/>
            <a:ext cx="8195798" cy="2956387"/>
          </a:xfrm>
          <a:prstGeom prst="rect">
            <a:avLst/>
          </a:prstGeom>
        </p:spPr>
        <p:txBody>
          <a:bodyPr wrap="square">
            <a:spAutoFit/>
          </a:bodyPr>
          <a:lstStyle/>
          <a:p>
            <a:pPr algn="r">
              <a:lnSpc>
                <a:spcPct val="150000"/>
              </a:lnSpc>
            </a:pPr>
            <a:endParaRPr lang="ar-SA" dirty="0">
              <a:cs typeface="+mj-cs"/>
            </a:endParaRPr>
          </a:p>
          <a:p>
            <a:pPr algn="r">
              <a:lnSpc>
                <a:spcPct val="150000"/>
              </a:lnSpc>
            </a:pPr>
            <a:endParaRPr lang="ar-SA" dirty="0">
              <a:cs typeface="+mj-cs"/>
            </a:endParaRPr>
          </a:p>
          <a:p>
            <a:pPr algn="r">
              <a:lnSpc>
                <a:spcPct val="150000"/>
              </a:lnSpc>
            </a:pPr>
            <a:endParaRPr lang="ar-SA" dirty="0">
              <a:cs typeface="+mj-cs"/>
            </a:endParaRPr>
          </a:p>
          <a:p>
            <a:pPr algn="r">
              <a:lnSpc>
                <a:spcPct val="150000"/>
              </a:lnSpc>
            </a:pPr>
            <a:endParaRPr lang="ar-SA" dirty="0">
              <a:cs typeface="+mj-cs"/>
            </a:endParaRPr>
          </a:p>
          <a:p>
            <a:pPr algn="r">
              <a:lnSpc>
                <a:spcPct val="150000"/>
              </a:lnSpc>
            </a:pPr>
            <a:endParaRPr lang="ar-SA" dirty="0">
              <a:cs typeface="+mj-cs"/>
            </a:endParaRPr>
          </a:p>
          <a:p>
            <a:pPr algn="r">
              <a:lnSpc>
                <a:spcPct val="150000"/>
              </a:lnSpc>
            </a:pPr>
            <a:endParaRPr lang="en-US" dirty="0">
              <a:cs typeface="+mj-cs"/>
            </a:endParaRPr>
          </a:p>
          <a:p>
            <a:pPr algn="r">
              <a:lnSpc>
                <a:spcPct val="150000"/>
              </a:lnSpc>
            </a:pPr>
            <a:r>
              <a:rPr lang="ar-SA" dirty="0">
                <a:cs typeface="+mj-cs"/>
                <a:hlinkClick r:id="rId5"/>
              </a:rPr>
              <a:t> </a:t>
            </a:r>
            <a:endParaRPr lang="en-US" dirty="0">
              <a:cs typeface="+mj-cs"/>
            </a:endParaRPr>
          </a:p>
        </p:txBody>
      </p:sp>
      <p:sp>
        <p:nvSpPr>
          <p:cNvPr id="6" name="Rectangle 5"/>
          <p:cNvSpPr/>
          <p:nvPr/>
        </p:nvSpPr>
        <p:spPr>
          <a:xfrm>
            <a:off x="3381997" y="1813020"/>
            <a:ext cx="8637088" cy="5078313"/>
          </a:xfrm>
          <a:prstGeom prst="rect">
            <a:avLst/>
          </a:prstGeom>
        </p:spPr>
        <p:txBody>
          <a:bodyPr wrap="square">
            <a:spAutoFit/>
          </a:bodyPr>
          <a:lstStyle/>
          <a:p>
            <a:pPr algn="r" rtl="1">
              <a:lnSpc>
                <a:spcPct val="150000"/>
              </a:lnSpc>
            </a:pPr>
            <a:r>
              <a:rPr lang="ar-SA" b="1" dirty="0">
                <a:solidFill>
                  <a:srgbClr val="00B0F0"/>
                </a:solidFill>
                <a:cs typeface="+mj-cs"/>
              </a:rPr>
              <a:t>ويوصي خبراء من المعلومات بمجموعة من الإرشادات التي ينبغي إتباعها لتفادي الوقوع ضحية</a:t>
            </a:r>
            <a:r>
              <a:rPr lang="en-US" b="1" dirty="0">
                <a:solidFill>
                  <a:srgbClr val="00B0F0"/>
                </a:solidFill>
                <a:cs typeface="+mj-cs"/>
              </a:rPr>
              <a:t> </a:t>
            </a:r>
            <a:r>
              <a:rPr lang="ar-SA" b="1" dirty="0">
                <a:solidFill>
                  <a:srgbClr val="00B0F0"/>
                </a:solidFill>
                <a:cs typeface="+mj-cs"/>
              </a:rPr>
              <a:t>لأساليب الهندسة الاجتماعية:</a:t>
            </a:r>
          </a:p>
          <a:p>
            <a:pPr algn="r" rtl="1">
              <a:lnSpc>
                <a:spcPct val="150000"/>
              </a:lnSpc>
            </a:pPr>
            <a:r>
              <a:rPr lang="ar-SA" dirty="0">
                <a:cs typeface="+mj-cs"/>
              </a:rPr>
              <a:t>1.  عدم الوثوق بأي مكالمات هاتفية أو بريد إلكتروني من أي شخص يطلب معلومات شخصي أو بنكية، ويجب التأكد من هوية هذا الشخص عن طريق الاتصال بالمصدر للتحقق من هوية طالب المعلومات.</a:t>
            </a:r>
          </a:p>
          <a:p>
            <a:pPr marL="342900" indent="-342900" algn="r" rtl="1">
              <a:lnSpc>
                <a:spcPct val="150000"/>
              </a:lnSpc>
              <a:buAutoNum type="arabicPeriod" startAt="2"/>
            </a:pPr>
            <a:r>
              <a:rPr lang="ar-SA" dirty="0">
                <a:cs typeface="+mj-cs"/>
              </a:rPr>
              <a:t>تجنب وضع المعلومات الشخصية على الإنترنت مثل الاسم واللقب ورقم الجوال أو أي معلومات بنكية.</a:t>
            </a:r>
          </a:p>
          <a:p>
            <a:pPr marL="342900" indent="-342900" algn="r" rtl="1">
              <a:lnSpc>
                <a:spcPct val="150000"/>
              </a:lnSpc>
              <a:buAutoNum type="arabicPeriod" startAt="2"/>
            </a:pPr>
            <a:r>
              <a:rPr lang="ar-SA" dirty="0">
                <a:cs typeface="+mj-cs"/>
              </a:rPr>
              <a:t>تجنب أستخدام البطاقة الائتمانية إلا عند الضرورة القصوى وأستخدام البطاقات مسبقة الدفع عوضاً عن ذلك.</a:t>
            </a:r>
          </a:p>
          <a:p>
            <a:pPr marL="342900" indent="-342900" algn="r" rtl="1">
              <a:lnSpc>
                <a:spcPct val="150000"/>
              </a:lnSpc>
              <a:buAutoNum type="arabicPeriod" startAt="2"/>
            </a:pPr>
            <a:r>
              <a:rPr lang="ar-SA" dirty="0">
                <a:cs typeface="+mj-cs"/>
              </a:rPr>
              <a:t>التأكيد على ضرورة إتلاف الأوراق والمستندات المهمة بواسطة أجهزة مخصصة لهذا الغرض.</a:t>
            </a:r>
          </a:p>
          <a:p>
            <a:pPr marL="342900" indent="-342900" algn="r" rtl="1">
              <a:lnSpc>
                <a:spcPct val="150000"/>
              </a:lnSpc>
              <a:buAutoNum type="arabicPeriod" startAt="2"/>
            </a:pPr>
            <a:r>
              <a:rPr lang="ar-SA" dirty="0">
                <a:cs typeface="+mj-cs"/>
              </a:rPr>
              <a:t> تجنب كل الرسائل الإلكترونية التي تحتوي على روابط مشبوهة في البريد الإلكتروني أو رسائل الجوال أو على المواقع الاجتماعية.</a:t>
            </a:r>
          </a:p>
          <a:p>
            <a:pPr marL="342900" indent="-342900" algn="r" rtl="1">
              <a:lnSpc>
                <a:spcPct val="150000"/>
              </a:lnSpc>
              <a:buAutoNum type="arabicPeriod" startAt="2"/>
            </a:pPr>
            <a:r>
              <a:rPr lang="ar-SA" b="1" dirty="0">
                <a:cs typeface="+mj-cs"/>
              </a:rPr>
              <a:t>تنمية المهارات الرقمية كوسيلة لتعزيز الوعي الأمني. </a:t>
            </a:r>
            <a:r>
              <a:rPr lang="ar-SA" dirty="0">
                <a:cs typeface="+mj-cs"/>
              </a:rPr>
              <a:t>يُعد تطوير المهارات الرقمية بمستوياتها المختلفة (الأساسية، المتوسطة، والمتقدمة) عاملاً رئيسياً في تعزيز الوعي الأمني والتصدي لهجمات الهندسة الاجتماعية. فكلما زادت قدرة الأفراد على التعامل مع التقنيات وفهم مخاطرها، أصبحوا أكثر وعياً بتهديدات الأمن السيبراني. </a:t>
            </a:r>
          </a:p>
        </p:txBody>
      </p:sp>
    </p:spTree>
    <p:extLst>
      <p:ext uri="{BB962C8B-B14F-4D97-AF65-F5344CB8AC3E}">
        <p14:creationId xmlns:p14="http://schemas.microsoft.com/office/powerpoint/2010/main" val="38558739"/>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08666B-8288-E042-FC31-0085615BD79D}"/>
            </a:ext>
          </a:extLst>
        </p:cNvPr>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D8B8C18E-224D-E569-568C-830E4B79E74F}"/>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tretch>
            <a:fillRect/>
          </a:stretch>
        </p:blipFill>
        <p:spPr>
          <a:xfrm>
            <a:off x="2739557" y="1773354"/>
            <a:ext cx="6721140" cy="3612684"/>
          </a:xfrm>
        </p:spPr>
      </p:pic>
      <p:sp>
        <p:nvSpPr>
          <p:cNvPr id="6" name="Rectangle 5">
            <a:extLst>
              <a:ext uri="{FF2B5EF4-FFF2-40B4-BE49-F238E27FC236}">
                <a16:creationId xmlns:a16="http://schemas.microsoft.com/office/drawing/2014/main" id="{65B3DF4C-6830-EFF1-220A-1EE1703B2C8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D2FE6D00-8CD0-786A-432C-383DAB36043E}"/>
              </a:ext>
            </a:extLst>
          </p:cNvPr>
          <p:cNvSpPr txBox="1"/>
          <p:nvPr/>
        </p:nvSpPr>
        <p:spPr>
          <a:xfrm>
            <a:off x="6100127" y="987731"/>
            <a:ext cx="5398611" cy="2677656"/>
          </a:xfrm>
          <a:prstGeom prst="rect">
            <a:avLst/>
          </a:prstGeom>
          <a:noFill/>
        </p:spPr>
        <p:txBody>
          <a:bodyPr wrap="square" rtlCol="0">
            <a:spAutoFit/>
          </a:bodyPr>
          <a:lstStyle/>
          <a:p>
            <a:pPr algn="just" rtl="1">
              <a:lnSpc>
                <a:spcPct val="150000"/>
              </a:lnSpc>
            </a:pPr>
            <a:r>
              <a:rPr lang="ar-SA" sz="2800" b="1" dirty="0"/>
              <a:t>دراسة حالة: الترويج لعلاج "عشبة الشيح" </a:t>
            </a:r>
          </a:p>
          <a:p>
            <a:pPr algn="just" rtl="1">
              <a:lnSpc>
                <a:spcPct val="150000"/>
              </a:lnSpc>
            </a:pPr>
            <a:r>
              <a:rPr lang="ar-SA" sz="2800" b="1" dirty="0"/>
              <a:t>كعلاج لفيروس كورونا على المنصات الرقمية (2020)</a:t>
            </a:r>
          </a:p>
          <a:p>
            <a:pPr algn="just" rtl="1">
              <a:lnSpc>
                <a:spcPct val="150000"/>
              </a:lnSpc>
            </a:pPr>
            <a:endParaRPr lang="ar-SA" sz="2800" dirty="0">
              <a:solidFill>
                <a:srgbClr val="00B0F0"/>
              </a:solidFill>
              <a:latin typeface="The Year of Handicrafts Black" pitchFamily="50" charset="-78"/>
              <a:cs typeface="The Year of Handicrafts Black" pitchFamily="50" charset="-78"/>
            </a:endParaRPr>
          </a:p>
        </p:txBody>
      </p:sp>
      <p:pic>
        <p:nvPicPr>
          <p:cNvPr id="9" name="Graphic 21">
            <a:extLst>
              <a:ext uri="{FF2B5EF4-FFF2-40B4-BE49-F238E27FC236}">
                <a16:creationId xmlns:a16="http://schemas.microsoft.com/office/drawing/2014/main" id="{D7B38509-712F-5AB4-1E22-A7623186478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59789"/>
            <a:ext cx="2305141" cy="1076343"/>
          </a:xfrm>
          <a:prstGeom prst="rect">
            <a:avLst/>
          </a:prstGeom>
        </p:spPr>
      </p:pic>
    </p:spTree>
    <p:extLst>
      <p:ext uri="{BB962C8B-B14F-4D97-AF65-F5344CB8AC3E}">
        <p14:creationId xmlns:p14="http://schemas.microsoft.com/office/powerpoint/2010/main" val="1975236782"/>
      </p:ext>
    </p:extLst>
  </p:cSld>
  <p:clrMapOvr>
    <a:masterClrMapping/>
  </p:clrMapOvr>
  <mc:AlternateContent xmlns:mc="http://schemas.openxmlformats.org/markup-compatibility/2006" xmlns:p14="http://schemas.microsoft.com/office/powerpoint/2010/main">
    <mc:Choice Requires="p14">
      <p:transition spd="slow" p14:dur="2000" advTm="4574"/>
    </mc:Choice>
    <mc:Fallback xmlns="">
      <p:transition spd="slow" advTm="457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F01B5C-E276-CB31-A61E-6E749AB7620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A22879F5-322F-B272-CA6B-422C23F44D1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A8C8EC7-C41F-DA49-0BAD-8CBE62D400D3}"/>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45800" y="1335074"/>
            <a:ext cx="3444639" cy="1727103"/>
          </a:xfrm>
          <a:prstGeom prst="rect">
            <a:avLst/>
          </a:prstGeom>
        </p:spPr>
      </p:pic>
      <p:sp>
        <p:nvSpPr>
          <p:cNvPr id="2" name="Right Triangle 1">
            <a:extLst>
              <a:ext uri="{FF2B5EF4-FFF2-40B4-BE49-F238E27FC236}">
                <a16:creationId xmlns:a16="http://schemas.microsoft.com/office/drawing/2014/main" id="{C507F18D-C69B-728E-5251-C32861370FA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B59461D-325C-73FE-4ED8-A82D7BCBABCC}"/>
              </a:ext>
            </a:extLst>
          </p:cNvPr>
          <p:cNvSpPr/>
          <p:nvPr/>
        </p:nvSpPr>
        <p:spPr>
          <a:xfrm rot="16200000" flipV="1">
            <a:off x="-639822" y="417391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94C1040-87DB-CA52-F4B5-48B86E082C3D}"/>
              </a:ext>
            </a:extLst>
          </p:cNvPr>
          <p:cNvSpPr txBox="1"/>
          <p:nvPr/>
        </p:nvSpPr>
        <p:spPr>
          <a:xfrm>
            <a:off x="4689258" y="1412953"/>
            <a:ext cx="6712750" cy="577850"/>
          </a:xfrm>
          <a:prstGeom prst="rect">
            <a:avLst/>
          </a:prstGeom>
          <a:noFill/>
        </p:spPr>
        <p:txBody>
          <a:bodyPr wrap="square" rtlCol="0">
            <a:spAutoFit/>
          </a:bodyPr>
          <a:lstStyle/>
          <a:p>
            <a:pPr algn="ctr" rtl="1">
              <a:lnSpc>
                <a:spcPct val="150000"/>
              </a:lnSpc>
            </a:pPr>
            <a:r>
              <a:rPr lang="ar-SA" sz="2400" b="1" dirty="0">
                <a:solidFill>
                  <a:srgbClr val="00B0F0"/>
                </a:solidFill>
                <a:latin typeface="The Year of Handicrafts Black" pitchFamily="50" charset="-78"/>
              </a:rPr>
              <a:t>دراسة حالة </a:t>
            </a:r>
          </a:p>
        </p:txBody>
      </p:sp>
      <p:sp>
        <p:nvSpPr>
          <p:cNvPr id="28" name="Rectangle 27">
            <a:extLst>
              <a:ext uri="{FF2B5EF4-FFF2-40B4-BE49-F238E27FC236}">
                <a16:creationId xmlns:a16="http://schemas.microsoft.com/office/drawing/2014/main" id="{475F03C5-DBEE-2B8F-9589-3B3753AC721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564C9256-4BF8-F4B7-3D67-DA1615E381E9}"/>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9</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67C4B82-DB58-136C-121A-04D07DEB5C9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5" name="Rectangle 4"/>
          <p:cNvSpPr/>
          <p:nvPr/>
        </p:nvSpPr>
        <p:spPr>
          <a:xfrm>
            <a:off x="3608255" y="2263532"/>
            <a:ext cx="8195798" cy="2956387"/>
          </a:xfrm>
          <a:prstGeom prst="rect">
            <a:avLst/>
          </a:prstGeom>
        </p:spPr>
        <p:txBody>
          <a:bodyPr wrap="square">
            <a:spAutoFit/>
          </a:bodyPr>
          <a:lstStyle/>
          <a:p>
            <a:pPr algn="r">
              <a:lnSpc>
                <a:spcPct val="150000"/>
              </a:lnSpc>
            </a:pPr>
            <a:endParaRPr lang="ar-SA" dirty="0">
              <a:cs typeface="+mj-cs"/>
            </a:endParaRPr>
          </a:p>
          <a:p>
            <a:pPr algn="r">
              <a:lnSpc>
                <a:spcPct val="150000"/>
              </a:lnSpc>
            </a:pPr>
            <a:endParaRPr lang="ar-SA" dirty="0">
              <a:cs typeface="+mj-cs"/>
            </a:endParaRPr>
          </a:p>
          <a:p>
            <a:pPr algn="r">
              <a:lnSpc>
                <a:spcPct val="150000"/>
              </a:lnSpc>
            </a:pPr>
            <a:endParaRPr lang="ar-SA" dirty="0">
              <a:cs typeface="+mj-cs"/>
            </a:endParaRPr>
          </a:p>
          <a:p>
            <a:pPr algn="r">
              <a:lnSpc>
                <a:spcPct val="150000"/>
              </a:lnSpc>
            </a:pPr>
            <a:endParaRPr lang="ar-SA" dirty="0">
              <a:cs typeface="+mj-cs"/>
            </a:endParaRPr>
          </a:p>
          <a:p>
            <a:pPr algn="r">
              <a:lnSpc>
                <a:spcPct val="150000"/>
              </a:lnSpc>
            </a:pPr>
            <a:endParaRPr lang="ar-SA" dirty="0">
              <a:cs typeface="+mj-cs"/>
            </a:endParaRPr>
          </a:p>
          <a:p>
            <a:pPr algn="r">
              <a:lnSpc>
                <a:spcPct val="150000"/>
              </a:lnSpc>
            </a:pPr>
            <a:endParaRPr lang="en-US" dirty="0">
              <a:cs typeface="+mj-cs"/>
            </a:endParaRPr>
          </a:p>
          <a:p>
            <a:pPr algn="r">
              <a:lnSpc>
                <a:spcPct val="150000"/>
              </a:lnSpc>
            </a:pPr>
            <a:r>
              <a:rPr lang="ar-SA" dirty="0">
                <a:cs typeface="+mj-cs"/>
                <a:hlinkClick r:id="rId5"/>
              </a:rPr>
              <a:t> </a:t>
            </a:r>
            <a:endParaRPr lang="en-US" dirty="0">
              <a:cs typeface="+mj-cs"/>
            </a:endParaRPr>
          </a:p>
        </p:txBody>
      </p:sp>
      <p:sp>
        <p:nvSpPr>
          <p:cNvPr id="6" name="Rectangle 5"/>
          <p:cNvSpPr/>
          <p:nvPr/>
        </p:nvSpPr>
        <p:spPr>
          <a:xfrm>
            <a:off x="3454900" y="2596256"/>
            <a:ext cx="8349153" cy="2585323"/>
          </a:xfrm>
          <a:prstGeom prst="rect">
            <a:avLst/>
          </a:prstGeom>
        </p:spPr>
        <p:txBody>
          <a:bodyPr wrap="square">
            <a:spAutoFit/>
          </a:bodyPr>
          <a:lstStyle/>
          <a:p>
            <a:pPr algn="r" rtl="1">
              <a:lnSpc>
                <a:spcPct val="150000"/>
              </a:lnSpc>
            </a:pPr>
            <a:r>
              <a:rPr lang="ar-SA" dirty="0">
                <a:cs typeface="+mj-cs"/>
              </a:rPr>
              <a:t>في بداية انتشار جائحة </a:t>
            </a:r>
            <a:r>
              <a:rPr lang="ar-SA" b="1" dirty="0">
                <a:cs typeface="+mj-cs"/>
              </a:rPr>
              <a:t>فيروس كورونا المستجد (</a:t>
            </a:r>
            <a:r>
              <a:rPr lang="en-US" b="1" dirty="0">
                <a:cs typeface="+mj-cs"/>
              </a:rPr>
              <a:t>COVID-19)</a:t>
            </a:r>
            <a:r>
              <a:rPr lang="en-US" dirty="0">
                <a:cs typeface="+mj-cs"/>
              </a:rPr>
              <a:t> </a:t>
            </a:r>
            <a:r>
              <a:rPr lang="ar-SA" dirty="0">
                <a:cs typeface="+mj-cs"/>
              </a:rPr>
              <a:t>عام 2020، بدأت منصات التواصل الاجتماعي وبعض المواقع الإخبارية الإلكترونية في </a:t>
            </a:r>
            <a:r>
              <a:rPr lang="ar-SA" b="1" dirty="0">
                <a:cs typeface="+mj-cs"/>
              </a:rPr>
              <a:t>نشر معلومات غير دقيقة</a:t>
            </a:r>
            <a:r>
              <a:rPr lang="ar-SA" dirty="0">
                <a:cs typeface="+mj-cs"/>
              </a:rPr>
              <a:t> عن "علاجات طبيعية" تزعم أنها تشفي من المرض، ومنها الترويج المكثف لعشبة </a:t>
            </a:r>
            <a:r>
              <a:rPr lang="ar-SA" b="1" dirty="0">
                <a:cs typeface="+mj-cs"/>
              </a:rPr>
              <a:t>الشيح</a:t>
            </a:r>
            <a:r>
              <a:rPr lang="ar-SA" dirty="0">
                <a:cs typeface="+mj-cs"/>
              </a:rPr>
              <a:t> (</a:t>
            </a:r>
            <a:r>
              <a:rPr lang="en-US" dirty="0">
                <a:cs typeface="+mj-cs"/>
              </a:rPr>
              <a:t>Artemisia) </a:t>
            </a:r>
            <a:r>
              <a:rPr lang="ar-SA" dirty="0">
                <a:cs typeface="+mj-cs"/>
              </a:rPr>
              <a:t>كمضاد للفيروس، دون أدلة طبية أو موافقة علمية.</a:t>
            </a:r>
          </a:p>
          <a:p>
            <a:pPr algn="r" rtl="1">
              <a:lnSpc>
                <a:spcPct val="150000"/>
              </a:lnSpc>
            </a:pPr>
            <a:r>
              <a:rPr lang="ar-SA" dirty="0">
                <a:cs typeface="+mj-cs"/>
              </a:rPr>
              <a:t>إحدى أبرز هذه الحالات كانت مقالات وتسجيلات مصورة نشرتها مواقع عربية (خاصة صفحات على فيسبوك ويوتيوب) تقول إن "الشيح يشفي من كورونا 100%"، بل زُعم أن دولًا أفريقية أثبتت ذلك.</a:t>
            </a:r>
          </a:p>
          <a:p>
            <a:pPr algn="r" rtl="1">
              <a:lnSpc>
                <a:spcPct val="150000"/>
              </a:lnSpc>
            </a:pPr>
            <a:endParaRPr lang="en-US" dirty="0">
              <a:cs typeface="+mj-cs"/>
            </a:endParaRPr>
          </a:p>
        </p:txBody>
      </p:sp>
    </p:spTree>
    <p:extLst>
      <p:ext uri="{BB962C8B-B14F-4D97-AF65-F5344CB8AC3E}">
        <p14:creationId xmlns:p14="http://schemas.microsoft.com/office/powerpoint/2010/main" val="3196477600"/>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F01B5C-E276-CB31-A61E-6E749AB7620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A22879F5-322F-B272-CA6B-422C23F44D1B}"/>
              </a:ext>
            </a:extLst>
          </p:cNvPr>
          <p:cNvSpPr/>
          <p:nvPr/>
        </p:nvSpPr>
        <p:spPr>
          <a:xfrm>
            <a:off x="3317111" y="89769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A8C8EC7-C41F-DA49-0BAD-8CBE62D400D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61112" y="878158"/>
            <a:ext cx="3378223" cy="2681129"/>
          </a:xfrm>
          <a:prstGeom prst="rect">
            <a:avLst/>
          </a:prstGeom>
        </p:spPr>
      </p:pic>
      <p:sp>
        <p:nvSpPr>
          <p:cNvPr id="2" name="Right Triangle 1">
            <a:extLst>
              <a:ext uri="{FF2B5EF4-FFF2-40B4-BE49-F238E27FC236}">
                <a16:creationId xmlns:a16="http://schemas.microsoft.com/office/drawing/2014/main" id="{C507F18D-C69B-728E-5251-C32861370FA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B59461D-325C-73FE-4ED8-A82D7BCBABC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94C1040-87DB-CA52-F4B5-48B86E082C3D}"/>
              </a:ext>
            </a:extLst>
          </p:cNvPr>
          <p:cNvSpPr txBox="1"/>
          <p:nvPr/>
        </p:nvSpPr>
        <p:spPr>
          <a:xfrm>
            <a:off x="2318426" y="1066548"/>
            <a:ext cx="6712750" cy="658835"/>
          </a:xfrm>
          <a:prstGeom prst="rect">
            <a:avLst/>
          </a:prstGeom>
          <a:noFill/>
        </p:spPr>
        <p:txBody>
          <a:bodyPr wrap="square" rtlCol="0">
            <a:spAutoFit/>
          </a:bodyPr>
          <a:lstStyle/>
          <a:p>
            <a:pPr algn="r" rtl="1">
              <a:lnSpc>
                <a:spcPct val="150000"/>
              </a:lnSpc>
            </a:pPr>
            <a:r>
              <a:rPr lang="ar-SA" sz="2800" b="1" dirty="0">
                <a:solidFill>
                  <a:srgbClr val="00B0F0"/>
                </a:solidFill>
                <a:cs typeface="+mj-cs"/>
              </a:rPr>
              <a:t>وجه الخلل الأخلاقي والمهني</a:t>
            </a:r>
          </a:p>
        </p:txBody>
      </p:sp>
      <p:sp>
        <p:nvSpPr>
          <p:cNvPr id="28" name="Rectangle 27">
            <a:extLst>
              <a:ext uri="{FF2B5EF4-FFF2-40B4-BE49-F238E27FC236}">
                <a16:creationId xmlns:a16="http://schemas.microsoft.com/office/drawing/2014/main" id="{475F03C5-DBEE-2B8F-9589-3B3753AC721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564C9256-4BF8-F4B7-3D67-DA1615E381E9}"/>
              </a:ext>
            </a:extLst>
          </p:cNvPr>
          <p:cNvSpPr txBox="1"/>
          <p:nvPr/>
        </p:nvSpPr>
        <p:spPr>
          <a:xfrm>
            <a:off x="3385474" y="1007978"/>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9</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67C4B82-DB58-136C-121A-04D07DEB5C9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5" name="Rectangle 4"/>
          <p:cNvSpPr/>
          <p:nvPr/>
        </p:nvSpPr>
        <p:spPr>
          <a:xfrm>
            <a:off x="3608255" y="2263532"/>
            <a:ext cx="8195798" cy="2956387"/>
          </a:xfrm>
          <a:prstGeom prst="rect">
            <a:avLst/>
          </a:prstGeom>
        </p:spPr>
        <p:txBody>
          <a:bodyPr wrap="square">
            <a:spAutoFit/>
          </a:bodyPr>
          <a:lstStyle/>
          <a:p>
            <a:pPr algn="r">
              <a:lnSpc>
                <a:spcPct val="150000"/>
              </a:lnSpc>
            </a:pPr>
            <a:endParaRPr lang="ar-SA" dirty="0">
              <a:cs typeface="+mj-cs"/>
            </a:endParaRPr>
          </a:p>
          <a:p>
            <a:pPr algn="r">
              <a:lnSpc>
                <a:spcPct val="150000"/>
              </a:lnSpc>
            </a:pPr>
            <a:endParaRPr lang="ar-SA" dirty="0">
              <a:cs typeface="+mj-cs"/>
            </a:endParaRPr>
          </a:p>
          <a:p>
            <a:pPr algn="r">
              <a:lnSpc>
                <a:spcPct val="150000"/>
              </a:lnSpc>
            </a:pPr>
            <a:endParaRPr lang="ar-SA" dirty="0">
              <a:cs typeface="+mj-cs"/>
            </a:endParaRPr>
          </a:p>
          <a:p>
            <a:pPr algn="r">
              <a:lnSpc>
                <a:spcPct val="150000"/>
              </a:lnSpc>
            </a:pPr>
            <a:endParaRPr lang="ar-SA" dirty="0">
              <a:cs typeface="+mj-cs"/>
            </a:endParaRPr>
          </a:p>
          <a:p>
            <a:pPr algn="r">
              <a:lnSpc>
                <a:spcPct val="150000"/>
              </a:lnSpc>
            </a:pPr>
            <a:endParaRPr lang="ar-SA" dirty="0">
              <a:cs typeface="+mj-cs"/>
            </a:endParaRPr>
          </a:p>
          <a:p>
            <a:pPr algn="r">
              <a:lnSpc>
                <a:spcPct val="150000"/>
              </a:lnSpc>
            </a:pPr>
            <a:endParaRPr lang="en-US" dirty="0">
              <a:cs typeface="+mj-cs"/>
            </a:endParaRPr>
          </a:p>
          <a:p>
            <a:pPr algn="r">
              <a:lnSpc>
                <a:spcPct val="150000"/>
              </a:lnSpc>
            </a:pPr>
            <a:r>
              <a:rPr lang="ar-SA" dirty="0">
                <a:cs typeface="+mj-cs"/>
                <a:hlinkClick r:id="rId5"/>
              </a:rPr>
              <a:t> </a:t>
            </a:r>
            <a:endParaRPr lang="en-US" dirty="0">
              <a:cs typeface="+mj-cs"/>
            </a:endParaRPr>
          </a:p>
        </p:txBody>
      </p:sp>
      <p:sp>
        <p:nvSpPr>
          <p:cNvPr id="3" name="Rectangle 2"/>
          <p:cNvSpPr/>
          <p:nvPr/>
        </p:nvSpPr>
        <p:spPr>
          <a:xfrm>
            <a:off x="3654797" y="1826150"/>
            <a:ext cx="8418578" cy="4662815"/>
          </a:xfrm>
          <a:prstGeom prst="rect">
            <a:avLst/>
          </a:prstGeom>
        </p:spPr>
        <p:txBody>
          <a:bodyPr wrap="square">
            <a:spAutoFit/>
          </a:bodyPr>
          <a:lstStyle/>
          <a:p>
            <a:pPr algn="r" rtl="1">
              <a:lnSpc>
                <a:spcPct val="150000"/>
              </a:lnSpc>
            </a:pPr>
            <a:r>
              <a:rPr lang="ar-SA" b="1" dirty="0">
                <a:solidFill>
                  <a:srgbClr val="C00000"/>
                </a:solidFill>
                <a:cs typeface="+mj-cs"/>
              </a:rPr>
              <a:t>أ. انعدام المصداقية العلمية</a:t>
            </a:r>
          </a:p>
          <a:p>
            <a:pPr algn="r" rtl="1">
              <a:lnSpc>
                <a:spcPct val="150000"/>
              </a:lnSpc>
            </a:pPr>
            <a:r>
              <a:rPr lang="ar-SA" dirty="0">
                <a:cs typeface="+mj-cs"/>
              </a:rPr>
              <a:t>تم تقديم معلومات </a:t>
            </a:r>
            <a:r>
              <a:rPr lang="ar-SA" b="1" dirty="0">
                <a:cs typeface="+mj-cs"/>
              </a:rPr>
              <a:t>غير مثبتة طبيًا</a:t>
            </a:r>
            <a:r>
              <a:rPr lang="ar-SA" dirty="0">
                <a:cs typeface="+mj-cs"/>
              </a:rPr>
              <a:t> كحقائق مؤكدة، دون الاستناد إلى دراسات منشورة في مجلات علمية محكّمة.</a:t>
            </a:r>
          </a:p>
          <a:p>
            <a:pPr algn="r" rtl="1">
              <a:lnSpc>
                <a:spcPct val="150000"/>
              </a:lnSpc>
            </a:pPr>
            <a:r>
              <a:rPr lang="ar-SA" dirty="0">
                <a:cs typeface="+mj-cs"/>
              </a:rPr>
              <a:t>لم تُذكر أي مصادر علمية معترف بها (مثل </a:t>
            </a:r>
            <a:r>
              <a:rPr lang="en-US" dirty="0">
                <a:cs typeface="+mj-cs"/>
              </a:rPr>
              <a:t>WHO، </a:t>
            </a:r>
            <a:r>
              <a:rPr lang="ar-SA" dirty="0">
                <a:cs typeface="+mj-cs"/>
              </a:rPr>
              <a:t>أو </a:t>
            </a:r>
            <a:r>
              <a:rPr lang="en-US" dirty="0">
                <a:cs typeface="+mj-cs"/>
              </a:rPr>
              <a:t>FDA).</a:t>
            </a:r>
          </a:p>
          <a:p>
            <a:pPr algn="r" rtl="1">
              <a:lnSpc>
                <a:spcPct val="150000"/>
              </a:lnSpc>
            </a:pPr>
            <a:r>
              <a:rPr lang="ar-SA" b="1" dirty="0">
                <a:solidFill>
                  <a:srgbClr val="C00000"/>
                </a:solidFill>
                <a:cs typeface="+mj-cs"/>
              </a:rPr>
              <a:t>ب. غياب الحيادية والترويج التجاري</a:t>
            </a:r>
          </a:p>
          <a:p>
            <a:pPr algn="r" rtl="1">
              <a:lnSpc>
                <a:spcPct val="150000"/>
              </a:lnSpc>
            </a:pPr>
            <a:r>
              <a:rPr lang="ar-SA" dirty="0">
                <a:cs typeface="+mj-cs"/>
              </a:rPr>
              <a:t>العديد من الفيديوهات كانت تروّج للعشبة بهدف </a:t>
            </a:r>
            <a:r>
              <a:rPr lang="ar-SA" b="1" dirty="0">
                <a:cs typeface="+mj-cs"/>
              </a:rPr>
              <a:t>الربح المادي</a:t>
            </a:r>
            <a:r>
              <a:rPr lang="ar-SA" dirty="0">
                <a:cs typeface="+mj-cs"/>
              </a:rPr>
              <a:t> من بيعها على الإنترنت، ما يشير إلى </a:t>
            </a:r>
            <a:r>
              <a:rPr lang="ar-SA" b="1" dirty="0">
                <a:cs typeface="+mj-cs"/>
              </a:rPr>
              <a:t>تضارب المصالح</a:t>
            </a:r>
            <a:r>
              <a:rPr lang="ar-SA" dirty="0">
                <a:cs typeface="+mj-cs"/>
              </a:rPr>
              <a:t> دون إفصاح واضح.</a:t>
            </a:r>
          </a:p>
          <a:p>
            <a:pPr algn="r" rtl="1">
              <a:lnSpc>
                <a:spcPct val="150000"/>
              </a:lnSpc>
            </a:pPr>
            <a:r>
              <a:rPr lang="ar-SA" dirty="0">
                <a:cs typeface="+mj-cs"/>
              </a:rPr>
              <a:t>تم تقديم العلاج كبديل مضمون، دون تحذير من مخاطره أو موانع استخدامه.</a:t>
            </a:r>
          </a:p>
          <a:p>
            <a:pPr algn="r" rtl="1">
              <a:lnSpc>
                <a:spcPct val="150000"/>
              </a:lnSpc>
            </a:pPr>
            <a:r>
              <a:rPr lang="ar-SA" b="1" dirty="0">
                <a:solidFill>
                  <a:srgbClr val="C00000"/>
                </a:solidFill>
                <a:cs typeface="+mj-cs"/>
              </a:rPr>
              <a:t>ج. تضليل الجمهور وتعريض الصحة العامة للخطر</a:t>
            </a:r>
          </a:p>
          <a:p>
            <a:pPr algn="r" rtl="1">
              <a:lnSpc>
                <a:spcPct val="150000"/>
              </a:lnSpc>
            </a:pPr>
            <a:r>
              <a:rPr lang="ar-SA" dirty="0">
                <a:cs typeface="+mj-cs"/>
              </a:rPr>
              <a:t>أدت هذه المعلومات إلى </a:t>
            </a:r>
            <a:r>
              <a:rPr lang="ar-SA" b="1" dirty="0">
                <a:cs typeface="+mj-cs"/>
              </a:rPr>
              <a:t>امتناع بعض الناس عن أخذ اللقاح أو طلب العلاج الطبي الحقيقي</a:t>
            </a:r>
            <a:r>
              <a:rPr lang="ar-SA" dirty="0">
                <a:cs typeface="+mj-cs"/>
              </a:rPr>
              <a:t>.</a:t>
            </a:r>
          </a:p>
          <a:p>
            <a:pPr algn="r" rtl="1">
              <a:lnSpc>
                <a:spcPct val="150000"/>
              </a:lnSpc>
            </a:pPr>
            <a:r>
              <a:rPr lang="ar-SA" dirty="0">
                <a:cs typeface="+mj-cs"/>
              </a:rPr>
              <a:t>استخدم بعض المرضى العشبة وتخلّوا عن العلاج الرسمي، ما أدى لتدهور حالتهم.</a:t>
            </a:r>
          </a:p>
          <a:p>
            <a:pPr lvl="1" algn="r" rtl="1">
              <a:lnSpc>
                <a:spcPct val="150000"/>
              </a:lnSpc>
            </a:pPr>
            <a:endParaRPr lang="ar-SA" dirty="0">
              <a:cs typeface="+mj-cs"/>
            </a:endParaRPr>
          </a:p>
        </p:txBody>
      </p:sp>
    </p:spTree>
    <p:extLst>
      <p:ext uri="{BB962C8B-B14F-4D97-AF65-F5344CB8AC3E}">
        <p14:creationId xmlns:p14="http://schemas.microsoft.com/office/powerpoint/2010/main" val="4014954906"/>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F01B5C-E276-CB31-A61E-6E749AB7620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A22879F5-322F-B272-CA6B-422C23F44D1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A8C8EC7-C41F-DA49-0BAD-8CBE62D400D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2032" y="1346386"/>
            <a:ext cx="3386807" cy="1557152"/>
          </a:xfrm>
          <a:prstGeom prst="rect">
            <a:avLst/>
          </a:prstGeom>
        </p:spPr>
      </p:pic>
      <p:sp>
        <p:nvSpPr>
          <p:cNvPr id="2" name="Right Triangle 1">
            <a:extLst>
              <a:ext uri="{FF2B5EF4-FFF2-40B4-BE49-F238E27FC236}">
                <a16:creationId xmlns:a16="http://schemas.microsoft.com/office/drawing/2014/main" id="{C507F18D-C69B-728E-5251-C32861370FA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B59461D-325C-73FE-4ED8-A82D7BCBABCC}"/>
              </a:ext>
            </a:extLst>
          </p:cNvPr>
          <p:cNvSpPr/>
          <p:nvPr/>
        </p:nvSpPr>
        <p:spPr>
          <a:xfrm rot="16200000" flipV="1">
            <a:off x="-638759" y="406471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94C1040-87DB-CA52-F4B5-48B86E082C3D}"/>
              </a:ext>
            </a:extLst>
          </p:cNvPr>
          <p:cNvSpPr txBox="1"/>
          <p:nvPr/>
        </p:nvSpPr>
        <p:spPr>
          <a:xfrm>
            <a:off x="4689258" y="1412953"/>
            <a:ext cx="6249036" cy="523220"/>
          </a:xfrm>
          <a:prstGeom prst="rect">
            <a:avLst/>
          </a:prstGeom>
          <a:noFill/>
        </p:spPr>
        <p:txBody>
          <a:bodyPr wrap="square" rtlCol="0">
            <a:spAutoFit/>
          </a:bodyPr>
          <a:lstStyle/>
          <a:p>
            <a:pPr lvl="1" algn="r" rtl="1"/>
            <a:r>
              <a:rPr lang="ar-SA" sz="2800" b="1" dirty="0">
                <a:solidFill>
                  <a:srgbClr val="00B0F0"/>
                </a:solidFill>
              </a:rPr>
              <a:t>القيم والمعايير التي تم أنتهاكها</a:t>
            </a:r>
          </a:p>
        </p:txBody>
      </p:sp>
      <p:sp>
        <p:nvSpPr>
          <p:cNvPr id="28" name="Rectangle 27">
            <a:extLst>
              <a:ext uri="{FF2B5EF4-FFF2-40B4-BE49-F238E27FC236}">
                <a16:creationId xmlns:a16="http://schemas.microsoft.com/office/drawing/2014/main" id="{475F03C5-DBEE-2B8F-9589-3B3753AC721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564C9256-4BF8-F4B7-3D67-DA1615E381E9}"/>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9</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67C4B82-DB58-136C-121A-04D07DEB5C9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5" name="Rectangle 4"/>
          <p:cNvSpPr/>
          <p:nvPr/>
        </p:nvSpPr>
        <p:spPr>
          <a:xfrm>
            <a:off x="3083474" y="5040617"/>
            <a:ext cx="8442460" cy="463397"/>
          </a:xfrm>
          <a:prstGeom prst="rect">
            <a:avLst/>
          </a:prstGeom>
        </p:spPr>
        <p:txBody>
          <a:bodyPr wrap="square">
            <a:spAutoFit/>
          </a:bodyPr>
          <a:lstStyle/>
          <a:p>
            <a:pPr algn="r">
              <a:lnSpc>
                <a:spcPct val="150000"/>
              </a:lnSpc>
            </a:pPr>
            <a:r>
              <a:rPr lang="ar-SA" dirty="0">
                <a:cs typeface="+mj-cs"/>
              </a:rPr>
              <a:t> </a:t>
            </a:r>
            <a:r>
              <a:rPr lang="tr-TR" dirty="0">
                <a:cs typeface="+mj-cs"/>
              </a:rPr>
              <a:t> </a:t>
            </a:r>
            <a:endParaRPr lang="en-US" dirty="0">
              <a:cs typeface="+mj-cs"/>
            </a:endParaRPr>
          </a:p>
        </p:txBody>
      </p:sp>
      <p:graphicFrame>
        <p:nvGraphicFramePr>
          <p:cNvPr id="4" name="Table 3"/>
          <p:cNvGraphicFramePr>
            <a:graphicFrameLocks noGrp="1"/>
          </p:cNvGraphicFramePr>
          <p:nvPr>
            <p:extLst>
              <p:ext uri="{D42A27DB-BD31-4B8C-83A1-F6EECF244321}">
                <p14:modId xmlns:p14="http://schemas.microsoft.com/office/powerpoint/2010/main" val="1063814541"/>
              </p:ext>
            </p:extLst>
          </p:nvPr>
        </p:nvGraphicFramePr>
        <p:xfrm>
          <a:off x="3631222" y="2441736"/>
          <a:ext cx="7956258" cy="4102604"/>
        </p:xfrm>
        <a:graphic>
          <a:graphicData uri="http://schemas.openxmlformats.org/drawingml/2006/table">
            <a:tbl>
              <a:tblPr>
                <a:tableStyleId>{0505E3EF-67EA-436B-97B2-0124C06EBD24}</a:tableStyleId>
              </a:tblPr>
              <a:tblGrid>
                <a:gridCol w="3978129">
                  <a:extLst>
                    <a:ext uri="{9D8B030D-6E8A-4147-A177-3AD203B41FA5}">
                      <a16:colId xmlns:a16="http://schemas.microsoft.com/office/drawing/2014/main" val="3091620668"/>
                    </a:ext>
                  </a:extLst>
                </a:gridCol>
                <a:gridCol w="3978129">
                  <a:extLst>
                    <a:ext uri="{9D8B030D-6E8A-4147-A177-3AD203B41FA5}">
                      <a16:colId xmlns:a16="http://schemas.microsoft.com/office/drawing/2014/main" val="206000536"/>
                    </a:ext>
                  </a:extLst>
                </a:gridCol>
              </a:tblGrid>
              <a:tr h="351456">
                <a:tc>
                  <a:txBody>
                    <a:bodyPr/>
                    <a:lstStyle/>
                    <a:p>
                      <a:pPr algn="ctr" rtl="1">
                        <a:lnSpc>
                          <a:spcPct val="150000"/>
                        </a:lnSpc>
                      </a:pPr>
                      <a:r>
                        <a:rPr lang="ar-SA" dirty="0"/>
                        <a:t>الانتهاك الحاصل</a:t>
                      </a:r>
                      <a:endParaRPr lang="ar-SA" b="1" dirty="0">
                        <a:solidFill>
                          <a:schemeClr val="tx1"/>
                        </a:solidFill>
                      </a:endParaRPr>
                    </a:p>
                  </a:txBody>
                  <a:tcPr anchor="ctr"/>
                </a:tc>
                <a:tc>
                  <a:txBody>
                    <a:bodyPr/>
                    <a:lstStyle/>
                    <a:p>
                      <a:pPr marL="0" marR="0" indent="0" algn="ctr" defTabSz="914400" rtl="1" eaLnBrk="1" fontAlgn="auto" latinLnBrk="0" hangingPunct="1">
                        <a:lnSpc>
                          <a:spcPct val="150000"/>
                        </a:lnSpc>
                        <a:spcBef>
                          <a:spcPts val="0"/>
                        </a:spcBef>
                        <a:spcAft>
                          <a:spcPts val="0"/>
                        </a:spcAft>
                        <a:buClrTx/>
                        <a:buSzTx/>
                        <a:buFontTx/>
                        <a:buNone/>
                        <a:tabLst/>
                        <a:defRPr/>
                      </a:pPr>
                      <a:r>
                        <a:rPr lang="ar-SA" dirty="0"/>
                        <a:t>المعيار أو القيمة الأخلاقية</a:t>
                      </a:r>
                      <a:endParaRPr lang="ar-SA" b="1" dirty="0">
                        <a:solidFill>
                          <a:schemeClr val="tx1"/>
                        </a:solidFill>
                      </a:endParaRPr>
                    </a:p>
                  </a:txBody>
                  <a:tcPr anchor="ctr"/>
                </a:tc>
                <a:extLst>
                  <a:ext uri="{0D108BD9-81ED-4DB2-BD59-A6C34878D82A}">
                    <a16:rowId xmlns:a16="http://schemas.microsoft.com/office/drawing/2014/main" val="1989831910"/>
                  </a:ext>
                </a:extLst>
              </a:tr>
              <a:tr h="671321">
                <a:tc>
                  <a:txBody>
                    <a:bodyPr/>
                    <a:lstStyle/>
                    <a:p>
                      <a:pPr algn="r" rtl="1">
                        <a:lnSpc>
                          <a:spcPct val="150000"/>
                        </a:lnSpc>
                      </a:pPr>
                      <a:r>
                        <a:rPr lang="ar-SA" dirty="0"/>
                        <a:t>تقديم محتوى غير موثوق كمعلومة مؤكدة</a:t>
                      </a:r>
                    </a:p>
                  </a:txBody>
                  <a:tcPr anchor="ctr"/>
                </a:tc>
                <a:tc>
                  <a:txBody>
                    <a:bodyPr/>
                    <a:lstStyle/>
                    <a:p>
                      <a:pPr algn="r" rtl="1">
                        <a:lnSpc>
                          <a:spcPct val="150000"/>
                        </a:lnSpc>
                      </a:pPr>
                      <a:r>
                        <a:rPr lang="ar-SA" dirty="0"/>
                        <a:t>الصدق والدقة</a:t>
                      </a:r>
                    </a:p>
                  </a:txBody>
                  <a:tcPr anchor="ctr"/>
                </a:tc>
                <a:extLst>
                  <a:ext uri="{0D108BD9-81ED-4DB2-BD59-A6C34878D82A}">
                    <a16:rowId xmlns:a16="http://schemas.microsoft.com/office/drawing/2014/main" val="227497739"/>
                  </a:ext>
                </a:extLst>
              </a:tr>
              <a:tr h="671321">
                <a:tc>
                  <a:txBody>
                    <a:bodyPr/>
                    <a:lstStyle/>
                    <a:p>
                      <a:pPr algn="r" rtl="1">
                        <a:lnSpc>
                          <a:spcPct val="150000"/>
                        </a:lnSpc>
                      </a:pPr>
                      <a:r>
                        <a:rPr lang="ar-SA" dirty="0"/>
                        <a:t>عدم الإفصاح عن الغرض التجاري من الترويج للعشبة</a:t>
                      </a:r>
                    </a:p>
                  </a:txBody>
                  <a:tcPr anchor="ctr"/>
                </a:tc>
                <a:tc>
                  <a:txBody>
                    <a:bodyPr/>
                    <a:lstStyle/>
                    <a:p>
                      <a:pPr algn="r" rtl="1">
                        <a:lnSpc>
                          <a:spcPct val="150000"/>
                        </a:lnSpc>
                      </a:pPr>
                      <a:r>
                        <a:rPr lang="ar-SA" dirty="0"/>
                        <a:t>الشفافية</a:t>
                      </a:r>
                    </a:p>
                  </a:txBody>
                  <a:tcPr anchor="ctr"/>
                </a:tc>
                <a:extLst>
                  <a:ext uri="{0D108BD9-81ED-4DB2-BD59-A6C34878D82A}">
                    <a16:rowId xmlns:a16="http://schemas.microsoft.com/office/drawing/2014/main" val="3647487031"/>
                  </a:ext>
                </a:extLst>
              </a:tr>
              <a:tr h="671321">
                <a:tc>
                  <a:txBody>
                    <a:bodyPr/>
                    <a:lstStyle/>
                    <a:p>
                      <a:pPr algn="r" rtl="1">
                        <a:lnSpc>
                          <a:spcPct val="150000"/>
                        </a:lnSpc>
                      </a:pPr>
                      <a:r>
                        <a:rPr lang="ar-SA" dirty="0"/>
                        <a:t>الترويج لمعلومة مضللة في وقت أزمة صحية عالمية</a:t>
                      </a:r>
                    </a:p>
                  </a:txBody>
                  <a:tcPr anchor="ctr"/>
                </a:tc>
                <a:tc>
                  <a:txBody>
                    <a:bodyPr/>
                    <a:lstStyle/>
                    <a:p>
                      <a:pPr algn="r" rtl="1">
                        <a:lnSpc>
                          <a:spcPct val="150000"/>
                        </a:lnSpc>
                      </a:pPr>
                      <a:r>
                        <a:rPr lang="ar-SA" dirty="0"/>
                        <a:t>المسؤولية الاجتماعية</a:t>
                      </a:r>
                    </a:p>
                  </a:txBody>
                  <a:tcPr anchor="ctr"/>
                </a:tc>
                <a:extLst>
                  <a:ext uri="{0D108BD9-81ED-4DB2-BD59-A6C34878D82A}">
                    <a16:rowId xmlns:a16="http://schemas.microsoft.com/office/drawing/2014/main" val="2808456688"/>
                  </a:ext>
                </a:extLst>
              </a:tr>
              <a:tr h="671321">
                <a:tc>
                  <a:txBody>
                    <a:bodyPr/>
                    <a:lstStyle/>
                    <a:p>
                      <a:pPr algn="r" rtl="1">
                        <a:lnSpc>
                          <a:spcPct val="150000"/>
                        </a:lnSpc>
                      </a:pPr>
                      <a:r>
                        <a:rPr lang="ar-SA" dirty="0"/>
                        <a:t>تعريض حياة الناس للخطر بسبب معلومات خاطئة</a:t>
                      </a:r>
                    </a:p>
                  </a:txBody>
                  <a:tcPr anchor="ctr"/>
                </a:tc>
                <a:tc>
                  <a:txBody>
                    <a:bodyPr/>
                    <a:lstStyle/>
                    <a:p>
                      <a:pPr algn="r" rtl="1">
                        <a:lnSpc>
                          <a:spcPct val="150000"/>
                        </a:lnSpc>
                      </a:pPr>
                      <a:r>
                        <a:rPr lang="ar-SA" dirty="0"/>
                        <a:t>عدم الإضرار بالآخرين</a:t>
                      </a:r>
                    </a:p>
                  </a:txBody>
                  <a:tcPr anchor="ctr"/>
                </a:tc>
                <a:extLst>
                  <a:ext uri="{0D108BD9-81ED-4DB2-BD59-A6C34878D82A}">
                    <a16:rowId xmlns:a16="http://schemas.microsoft.com/office/drawing/2014/main" val="2842970744"/>
                  </a:ext>
                </a:extLst>
              </a:tr>
              <a:tr h="671321">
                <a:tc>
                  <a:txBody>
                    <a:bodyPr/>
                    <a:lstStyle/>
                    <a:p>
                      <a:pPr algn="r" rtl="1">
                        <a:lnSpc>
                          <a:spcPct val="150000"/>
                        </a:lnSpc>
                      </a:pPr>
                      <a:r>
                        <a:rPr lang="ar-SA" dirty="0"/>
                        <a:t>الاعتماد على مصادر شعبية أو مجهولة لا طبية</a:t>
                      </a:r>
                    </a:p>
                  </a:txBody>
                  <a:tcPr anchor="ctr"/>
                </a:tc>
                <a:tc>
                  <a:txBody>
                    <a:bodyPr/>
                    <a:lstStyle/>
                    <a:p>
                      <a:pPr algn="r" rtl="1">
                        <a:lnSpc>
                          <a:spcPct val="150000"/>
                        </a:lnSpc>
                      </a:pPr>
                      <a:r>
                        <a:rPr lang="ar-SA" dirty="0"/>
                        <a:t>المهنية في المصادر</a:t>
                      </a:r>
                    </a:p>
                  </a:txBody>
                  <a:tcPr anchor="ctr"/>
                </a:tc>
                <a:extLst>
                  <a:ext uri="{0D108BD9-81ED-4DB2-BD59-A6C34878D82A}">
                    <a16:rowId xmlns:a16="http://schemas.microsoft.com/office/drawing/2014/main" val="2138936645"/>
                  </a:ext>
                </a:extLst>
              </a:tr>
            </a:tbl>
          </a:graphicData>
        </a:graphic>
      </p:graphicFrame>
    </p:spTree>
    <p:extLst>
      <p:ext uri="{BB962C8B-B14F-4D97-AF65-F5344CB8AC3E}">
        <p14:creationId xmlns:p14="http://schemas.microsoft.com/office/powerpoint/2010/main" val="3541555462"/>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8481A3-EED7-4DDB-CCA2-115CF6228EC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8F02CC6D-2A1B-07AF-5C46-B38D25206B1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21ED23FE-1F63-8F0F-8015-34EDBBA93573}"/>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0" y="1335074"/>
            <a:ext cx="3400340" cy="1704892"/>
          </a:xfrm>
          <a:prstGeom prst="rect">
            <a:avLst/>
          </a:prstGeom>
        </p:spPr>
      </p:pic>
      <p:sp>
        <p:nvSpPr>
          <p:cNvPr id="2" name="Right Triangle 1">
            <a:extLst>
              <a:ext uri="{FF2B5EF4-FFF2-40B4-BE49-F238E27FC236}">
                <a16:creationId xmlns:a16="http://schemas.microsoft.com/office/drawing/2014/main" id="{C0AA757D-21E0-4C6E-CF9E-B9BFE1376FB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5A6A2AAD-DC8C-8DD5-7B1A-2F089BAE2517}"/>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91CA5E5-9069-401F-D558-6CC405A7A1AB}"/>
              </a:ext>
            </a:extLst>
          </p:cNvPr>
          <p:cNvSpPr txBox="1"/>
          <p:nvPr/>
        </p:nvSpPr>
        <p:spPr>
          <a:xfrm>
            <a:off x="4798315" y="1442498"/>
            <a:ext cx="6306370" cy="579967"/>
          </a:xfrm>
          <a:prstGeom prst="rect">
            <a:avLst/>
          </a:prstGeom>
          <a:noFill/>
        </p:spPr>
        <p:txBody>
          <a:bodyPr wrap="square" rtlCol="0">
            <a:spAutoFit/>
          </a:bodyPr>
          <a:lstStyle/>
          <a:p>
            <a:pPr algn="just" rtl="1">
              <a:lnSpc>
                <a:spcPct val="150000"/>
              </a:lnSpc>
            </a:pPr>
            <a:r>
              <a:rPr lang="ar-SA" sz="2400" b="1" dirty="0">
                <a:solidFill>
                  <a:srgbClr val="00B0F0"/>
                </a:solidFill>
                <a:cs typeface="+mj-cs"/>
              </a:rPr>
              <a:t>نتائج التغطية غير الأخلاقية للمعلومات الطبية الزائفة</a:t>
            </a:r>
            <a:endParaRPr lang="ar-SA" sz="2400" b="1" dirty="0">
              <a:solidFill>
                <a:srgbClr val="00B0F0"/>
              </a:solidFill>
              <a:latin typeface="The Year of Handicrafts Black" pitchFamily="50" charset="-78"/>
              <a:cs typeface="+mj-cs"/>
            </a:endParaRPr>
          </a:p>
        </p:txBody>
      </p:sp>
      <p:sp>
        <p:nvSpPr>
          <p:cNvPr id="28" name="Rectangle 27">
            <a:extLst>
              <a:ext uri="{FF2B5EF4-FFF2-40B4-BE49-F238E27FC236}">
                <a16:creationId xmlns:a16="http://schemas.microsoft.com/office/drawing/2014/main" id="{1DC50EB5-200C-936B-94F6-58BDF984A30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BAA2CFD0-2797-C304-BA63-D59455C10AD4}"/>
              </a:ext>
            </a:extLst>
          </p:cNvPr>
          <p:cNvSpPr txBox="1"/>
          <p:nvPr/>
        </p:nvSpPr>
        <p:spPr>
          <a:xfrm>
            <a:off x="3589861" y="2152948"/>
            <a:ext cx="8417320" cy="3416320"/>
          </a:xfrm>
          <a:prstGeom prst="rect">
            <a:avLst/>
          </a:prstGeom>
          <a:noFill/>
        </p:spPr>
        <p:txBody>
          <a:bodyPr wrap="square" rtlCol="0">
            <a:spAutoFit/>
          </a:bodyPr>
          <a:lstStyle/>
          <a:p>
            <a:pPr algn="r" rtl="1">
              <a:lnSpc>
                <a:spcPct val="150000"/>
              </a:lnSpc>
            </a:pPr>
            <a:r>
              <a:rPr lang="ar-SA" b="1" dirty="0">
                <a:cs typeface="+mj-cs"/>
              </a:rPr>
              <a:t>1. زيادة حالات التسمم أو التأخر في تلقي العلاج</a:t>
            </a:r>
          </a:p>
          <a:p>
            <a:pPr algn="r" rtl="1">
              <a:lnSpc>
                <a:spcPct val="150000"/>
              </a:lnSpc>
            </a:pPr>
            <a:r>
              <a:rPr lang="ar-SA" dirty="0">
                <a:cs typeface="+mj-cs"/>
              </a:rPr>
              <a:t>في بعض المناطق، أدّت السلوكيات التي تقوم على استهلاك "علاجات عشبية" غير موثوقة إلى حالات تسمم أو تفاقم المرض بسبب تأخر العلاج الطبي الحقيقي.</a:t>
            </a:r>
          </a:p>
          <a:p>
            <a:pPr algn="r" rtl="1">
              <a:lnSpc>
                <a:spcPct val="150000"/>
              </a:lnSpc>
            </a:pPr>
            <a:r>
              <a:rPr lang="ar-SA" dirty="0">
                <a:cs typeface="+mj-cs"/>
              </a:rPr>
              <a:t>على سبيل المثال، تم الترويج لعشبة </a:t>
            </a:r>
            <a:r>
              <a:rPr lang="en-US" b="1" dirty="0">
                <a:cs typeface="+mj-cs"/>
              </a:rPr>
              <a:t>Artemisia</a:t>
            </a:r>
            <a:r>
              <a:rPr lang="en-US" dirty="0">
                <a:cs typeface="+mj-cs"/>
              </a:rPr>
              <a:t> </a:t>
            </a:r>
            <a:r>
              <a:rPr lang="ar-SA" dirty="0">
                <a:cs typeface="+mj-cs"/>
              </a:rPr>
              <a:t> في العديد من الدول دون إثباتات سريرية. ومع أن معلومات محددة عن حالات تسمّم منتشرة في إيران أو دول أخرى نشرت في الإنترنت إلى جانب فيديوهات إشاعات، إلا أن التقارير الطبية الرسمية نُشرت بشكل متفرق. وبحسب تقارير ويكيبيديا، هذا النوع من المعلومات الخاطئة قاد أحيانًا إلى </a:t>
            </a:r>
            <a:r>
              <a:rPr lang="ar-SA" b="1" dirty="0">
                <a:cs typeface="+mj-cs"/>
              </a:rPr>
              <a:t>اعتداءات جماعية أو تسمّم جماعي</a:t>
            </a:r>
            <a:r>
              <a:rPr lang="ar-SA" dirty="0">
                <a:cs typeface="+mj-cs"/>
              </a:rPr>
              <a:t> في بعض الدول نتيجة اتباع علاجات منزليّة خاطئة.</a:t>
            </a:r>
          </a:p>
          <a:p>
            <a:pPr algn="r" rtl="1">
              <a:lnSpc>
                <a:spcPct val="150000"/>
              </a:lnSpc>
            </a:pPr>
            <a:endParaRPr lang="ar-SA" dirty="0">
              <a:cs typeface="+mj-cs"/>
            </a:endParaRPr>
          </a:p>
        </p:txBody>
      </p:sp>
      <p:sp>
        <p:nvSpPr>
          <p:cNvPr id="18" name="TextBox 17">
            <a:extLst>
              <a:ext uri="{FF2B5EF4-FFF2-40B4-BE49-F238E27FC236}">
                <a16:creationId xmlns:a16="http://schemas.microsoft.com/office/drawing/2014/main" id="{1C1CFCDC-7B52-BAAF-7C9D-80695B0EA890}"/>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9</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EBBE6188-9CA0-68CE-932C-5673BADAAAC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10738064"/>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8481A3-EED7-4DDB-CCA2-115CF6228EC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8F02CC6D-2A1B-07AF-5C46-B38D25206B1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21ED23FE-1F63-8F0F-8015-34EDBBA9357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29675"/>
            <a:ext cx="3393404" cy="2443250"/>
          </a:xfrm>
          <a:prstGeom prst="rect">
            <a:avLst/>
          </a:prstGeom>
        </p:spPr>
      </p:pic>
      <p:sp>
        <p:nvSpPr>
          <p:cNvPr id="2" name="Right Triangle 1">
            <a:extLst>
              <a:ext uri="{FF2B5EF4-FFF2-40B4-BE49-F238E27FC236}">
                <a16:creationId xmlns:a16="http://schemas.microsoft.com/office/drawing/2014/main" id="{C0AA757D-21E0-4C6E-CF9E-B9BFE1376FB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5A6A2AAD-DC8C-8DD5-7B1A-2F089BAE2517}"/>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1DC50EB5-200C-936B-94F6-58BDF984A30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BAA2CFD0-2797-C304-BA63-D59455C10AD4}"/>
              </a:ext>
            </a:extLst>
          </p:cNvPr>
          <p:cNvSpPr txBox="1"/>
          <p:nvPr/>
        </p:nvSpPr>
        <p:spPr>
          <a:xfrm>
            <a:off x="3670820" y="2433813"/>
            <a:ext cx="8417320" cy="4247317"/>
          </a:xfrm>
          <a:prstGeom prst="rect">
            <a:avLst/>
          </a:prstGeom>
          <a:noFill/>
        </p:spPr>
        <p:txBody>
          <a:bodyPr wrap="square" rtlCol="0">
            <a:spAutoFit/>
          </a:bodyPr>
          <a:lstStyle/>
          <a:p>
            <a:pPr algn="r" rtl="1">
              <a:lnSpc>
                <a:spcPct val="150000"/>
              </a:lnSpc>
            </a:pPr>
            <a:r>
              <a:rPr lang="ar-SA" b="1" dirty="0">
                <a:cs typeface="+mj-cs"/>
              </a:rPr>
              <a:t>2. فقدان الثقة في الإعلام الرقمي</a:t>
            </a:r>
          </a:p>
          <a:p>
            <a:pPr algn="r" rtl="1">
              <a:lnSpc>
                <a:spcPct val="150000"/>
              </a:lnSpc>
            </a:pPr>
            <a:r>
              <a:rPr lang="ar-SA" dirty="0">
                <a:cs typeface="+mj-cs"/>
              </a:rPr>
              <a:t>كثرة المحتويات المضللة، وخاصة تلك المرتبطة بالصحة، أدّت إلى </a:t>
            </a:r>
            <a:r>
              <a:rPr lang="ar-SA" b="1" dirty="0">
                <a:cs typeface="+mj-cs"/>
              </a:rPr>
              <a:t>تراجع ثقة الجمهور</a:t>
            </a:r>
            <a:r>
              <a:rPr lang="ar-SA" dirty="0">
                <a:cs typeface="+mj-cs"/>
              </a:rPr>
              <a:t> في المصادر الرقمية.</a:t>
            </a:r>
          </a:p>
          <a:p>
            <a:pPr algn="r" rtl="1">
              <a:lnSpc>
                <a:spcPct val="150000"/>
              </a:lnSpc>
            </a:pPr>
            <a:r>
              <a:rPr lang="ar-SA" dirty="0">
                <a:cs typeface="+mj-cs"/>
              </a:rPr>
              <a:t>شركات وسائل التواصل اضطرت لحذف عشرات الآلاف من المنشورات حول إيجابيات العلاج غير المثبت، أو فرض تحذيرات </a:t>
            </a:r>
            <a:r>
              <a:rPr lang="en-US" dirty="0">
                <a:cs typeface="+mj-cs"/>
              </a:rPr>
              <a:t>Fact‑check </a:t>
            </a:r>
            <a:r>
              <a:rPr lang="ar-SA" dirty="0">
                <a:cs typeface="+mj-cs"/>
              </a:rPr>
              <a:t>بسبب سياسات منع المحتوى الذي قد يؤدي إلى "ضرر جسدي فوري"</a:t>
            </a:r>
          </a:p>
          <a:p>
            <a:pPr algn="r" rtl="1">
              <a:lnSpc>
                <a:spcPct val="150000"/>
              </a:lnSpc>
            </a:pPr>
            <a:r>
              <a:rPr lang="ar-SA" b="1" dirty="0"/>
              <a:t>3. تدخل السلطات الصحية وإجراءات إزالة المحتوى</a:t>
            </a:r>
          </a:p>
          <a:p>
            <a:pPr algn="r" rtl="1">
              <a:lnSpc>
                <a:spcPct val="150000"/>
              </a:lnSpc>
            </a:pPr>
            <a:r>
              <a:rPr lang="ar-SA" dirty="0"/>
              <a:t>اتجهت السلطات الصحية في عدة دول لحظر البيع أو الترويج للعلاجات غير المثبتة. في سنغافورة، أزالت هيئة الرقابة الصحية أكثر من </a:t>
            </a:r>
            <a:r>
              <a:rPr lang="ar-SA" b="1" dirty="0"/>
              <a:t>1700 قائمة منتجات</a:t>
            </a:r>
            <a:r>
              <a:rPr lang="ar-SA" dirty="0"/>
              <a:t> طبية غير مرخّصة، وأصدرت أكثر من </a:t>
            </a:r>
            <a:r>
              <a:rPr lang="ar-SA" b="1" dirty="0"/>
              <a:t>1600 إنذار تحذيري</a:t>
            </a:r>
            <a:r>
              <a:rPr lang="ar-SA" dirty="0"/>
              <a:t>، منها منتجات تُباع لعلاج كورونا زُعِم أنها معتمدة، في حين لا تمتلك أي دليل علمي. وقد حذّرت من أن صحة المستهلك قد تتعرض للخطر نتيجة الشعور الزائف بالأمان</a:t>
            </a:r>
          </a:p>
          <a:p>
            <a:pPr algn="r" rtl="1">
              <a:lnSpc>
                <a:spcPct val="150000"/>
              </a:lnSpc>
            </a:pPr>
            <a:endParaRPr lang="ar-SA" dirty="0">
              <a:cs typeface="+mj-cs"/>
            </a:endParaRPr>
          </a:p>
        </p:txBody>
      </p:sp>
      <p:sp>
        <p:nvSpPr>
          <p:cNvPr id="18" name="TextBox 17">
            <a:extLst>
              <a:ext uri="{FF2B5EF4-FFF2-40B4-BE49-F238E27FC236}">
                <a16:creationId xmlns:a16="http://schemas.microsoft.com/office/drawing/2014/main" id="{1C1CFCDC-7B52-BAAF-7C9D-80695B0EA890}"/>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9</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EBBE6188-9CA0-68CE-932C-5673BADAAAC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2"/>
          <p:cNvSpPr/>
          <p:nvPr/>
        </p:nvSpPr>
        <p:spPr>
          <a:xfrm>
            <a:off x="5193488" y="1597429"/>
            <a:ext cx="5371983" cy="577850"/>
          </a:xfrm>
          <a:prstGeom prst="rect">
            <a:avLst/>
          </a:prstGeom>
        </p:spPr>
        <p:txBody>
          <a:bodyPr wrap="none">
            <a:spAutoFit/>
          </a:bodyPr>
          <a:lstStyle/>
          <a:p>
            <a:pPr algn="just" rtl="1">
              <a:lnSpc>
                <a:spcPct val="150000"/>
              </a:lnSpc>
            </a:pPr>
            <a:r>
              <a:rPr lang="ar-SA" sz="2400" b="1" dirty="0">
                <a:solidFill>
                  <a:srgbClr val="00B0F0"/>
                </a:solidFill>
              </a:rPr>
              <a:t>نتائج التغطية غير الأخلاقية للمعلومات الطبية الزائفة</a:t>
            </a:r>
            <a:endParaRPr lang="ar-SA" sz="2400" b="1" dirty="0">
              <a:solidFill>
                <a:srgbClr val="00B0F0"/>
              </a:solidFill>
              <a:latin typeface="The Year of Handicrafts Black" pitchFamily="50" charset="-78"/>
            </a:endParaRPr>
          </a:p>
        </p:txBody>
      </p:sp>
    </p:spTree>
    <p:extLst>
      <p:ext uri="{BB962C8B-B14F-4D97-AF65-F5344CB8AC3E}">
        <p14:creationId xmlns:p14="http://schemas.microsoft.com/office/powerpoint/2010/main" val="526619704"/>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8481A3-EED7-4DDB-CCA2-115CF6228EC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8F02CC6D-2A1B-07AF-5C46-B38D25206B1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21ED23FE-1F63-8F0F-8015-34EDBBA93573}"/>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0" y="1335074"/>
            <a:ext cx="3400340" cy="1704892"/>
          </a:xfrm>
          <a:prstGeom prst="rect">
            <a:avLst/>
          </a:prstGeom>
        </p:spPr>
      </p:pic>
      <p:sp>
        <p:nvSpPr>
          <p:cNvPr id="2" name="Right Triangle 1">
            <a:extLst>
              <a:ext uri="{FF2B5EF4-FFF2-40B4-BE49-F238E27FC236}">
                <a16:creationId xmlns:a16="http://schemas.microsoft.com/office/drawing/2014/main" id="{C0AA757D-21E0-4C6E-CF9E-B9BFE1376FB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5A6A2AAD-DC8C-8DD5-7B1A-2F089BAE2517}"/>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91CA5E5-9069-401F-D558-6CC405A7A1AB}"/>
              </a:ext>
            </a:extLst>
          </p:cNvPr>
          <p:cNvSpPr txBox="1"/>
          <p:nvPr/>
        </p:nvSpPr>
        <p:spPr>
          <a:xfrm>
            <a:off x="4798315" y="1442498"/>
            <a:ext cx="5585400" cy="646331"/>
          </a:xfrm>
          <a:prstGeom prst="rect">
            <a:avLst/>
          </a:prstGeom>
          <a:noFill/>
        </p:spPr>
        <p:txBody>
          <a:bodyPr wrap="square" rtlCol="0">
            <a:spAutoFit/>
          </a:bodyPr>
          <a:lstStyle/>
          <a:p>
            <a:pPr algn="just" rtl="1">
              <a:lnSpc>
                <a:spcPct val="150000"/>
              </a:lnSpc>
            </a:pPr>
            <a:r>
              <a:rPr lang="ar-SA" sz="2400" b="1" dirty="0">
                <a:solidFill>
                  <a:srgbClr val="00B0F0"/>
                </a:solidFill>
              </a:rPr>
              <a:t>نتائج التغطية غير الأخلاقية للمعلومات الطبية الزائفة</a:t>
            </a:r>
            <a:endParaRPr lang="ar-SA" sz="2400" b="1" dirty="0">
              <a:solidFill>
                <a:srgbClr val="00B0F0"/>
              </a:solidFill>
              <a:latin typeface="The Year of Handicrafts Black" pitchFamily="50" charset="-78"/>
            </a:endParaRPr>
          </a:p>
        </p:txBody>
      </p:sp>
      <p:sp>
        <p:nvSpPr>
          <p:cNvPr id="28" name="Rectangle 27">
            <a:extLst>
              <a:ext uri="{FF2B5EF4-FFF2-40B4-BE49-F238E27FC236}">
                <a16:creationId xmlns:a16="http://schemas.microsoft.com/office/drawing/2014/main" id="{1DC50EB5-200C-936B-94F6-58BDF984A30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BAA2CFD0-2797-C304-BA63-D59455C10AD4}"/>
              </a:ext>
            </a:extLst>
          </p:cNvPr>
          <p:cNvSpPr txBox="1"/>
          <p:nvPr/>
        </p:nvSpPr>
        <p:spPr>
          <a:xfrm>
            <a:off x="3572277" y="2345145"/>
            <a:ext cx="8417320" cy="3000821"/>
          </a:xfrm>
          <a:prstGeom prst="rect">
            <a:avLst/>
          </a:prstGeom>
          <a:noFill/>
        </p:spPr>
        <p:txBody>
          <a:bodyPr wrap="square" rtlCol="0">
            <a:spAutoFit/>
          </a:bodyPr>
          <a:lstStyle/>
          <a:p>
            <a:pPr algn="r" rtl="1">
              <a:lnSpc>
                <a:spcPct val="150000"/>
              </a:lnSpc>
            </a:pPr>
            <a:r>
              <a:rPr lang="ar-SA" dirty="0">
                <a:cs typeface="+mj-cs"/>
              </a:rPr>
              <a:t>وفي الهند، أعلن وزير الصحة الرسمي عدم اعتماد دواء </a:t>
            </a:r>
            <a:r>
              <a:rPr lang="en-US" b="1" dirty="0" err="1">
                <a:cs typeface="+mj-cs"/>
              </a:rPr>
              <a:t>Coronil</a:t>
            </a:r>
            <a:r>
              <a:rPr lang="en-US" dirty="0">
                <a:cs typeface="+mj-cs"/>
              </a:rPr>
              <a:t> </a:t>
            </a:r>
            <a:r>
              <a:rPr lang="ar-SA" dirty="0">
                <a:cs typeface="+mj-cs"/>
              </a:rPr>
              <a:t> الذي روجت له شركة </a:t>
            </a:r>
            <a:r>
              <a:rPr lang="en-US" dirty="0" err="1">
                <a:cs typeface="+mj-cs"/>
              </a:rPr>
              <a:t>Patanjali</a:t>
            </a:r>
            <a:r>
              <a:rPr lang="en-US" dirty="0">
                <a:cs typeface="+mj-cs"/>
              </a:rPr>
              <a:t> </a:t>
            </a:r>
            <a:r>
              <a:rPr lang="en-US" dirty="0" err="1">
                <a:cs typeface="+mj-cs"/>
              </a:rPr>
              <a:t>Ayurved</a:t>
            </a:r>
            <a:r>
              <a:rPr lang="en-US" dirty="0">
                <a:cs typeface="+mj-cs"/>
              </a:rPr>
              <a:t> </a:t>
            </a:r>
            <a:r>
              <a:rPr lang="ar-SA" dirty="0">
                <a:cs typeface="+mj-cs"/>
              </a:rPr>
              <a:t>كعلاج لكوفيد‑19، وطلبت السلطات وقف الترويج وتوقيع عقوبات، كما أصدرت محاكم هندية غرامات وضبطت العلامة التجارية لهذا المنتج لما ثبت من تضليل الجمهور</a:t>
            </a:r>
          </a:p>
          <a:p>
            <a:pPr algn="r" rtl="1">
              <a:lnSpc>
                <a:spcPct val="150000"/>
              </a:lnSpc>
            </a:pPr>
            <a:endParaRPr lang="ar-SA" dirty="0">
              <a:cs typeface="+mj-cs"/>
            </a:endParaRPr>
          </a:p>
          <a:p>
            <a:pPr algn="r" rtl="1">
              <a:lnSpc>
                <a:spcPct val="150000"/>
              </a:lnSpc>
            </a:pPr>
            <a:r>
              <a:rPr lang="ar-SA" dirty="0">
                <a:cs typeface="+mj-cs"/>
              </a:rPr>
              <a:t>كما جمدت منصة </a:t>
            </a:r>
            <a:r>
              <a:rPr lang="ar-SA" b="1" dirty="0">
                <a:cs typeface="+mj-cs"/>
              </a:rPr>
              <a:t>فيسبوك صفحة الرئيس الفنزويلي نيكولاس مادورو</a:t>
            </a:r>
            <a:r>
              <a:rPr lang="ar-SA" dirty="0">
                <a:cs typeface="+mj-cs"/>
              </a:rPr>
              <a:t> لمدة 30 يومًا بعد نشره فيديو يدّعي فيه وجود علاج عشبي مزعوم لكورونا باسم "</a:t>
            </a:r>
            <a:r>
              <a:rPr lang="en-US" dirty="0" err="1">
                <a:cs typeface="+mj-cs"/>
              </a:rPr>
              <a:t>Carvativir</a:t>
            </a:r>
            <a:r>
              <a:rPr lang="en-US" dirty="0">
                <a:cs typeface="+mj-cs"/>
              </a:rPr>
              <a:t>"، </a:t>
            </a:r>
            <a:r>
              <a:rPr lang="ar-SA" dirty="0">
                <a:cs typeface="+mj-cs"/>
              </a:rPr>
              <a:t>وذلك لخرق سياسات المنصة ضد الأخبار الزائفة التي قد تؤدي إلى أضرار جسدية</a:t>
            </a:r>
          </a:p>
        </p:txBody>
      </p:sp>
      <p:sp>
        <p:nvSpPr>
          <p:cNvPr id="18" name="TextBox 17">
            <a:extLst>
              <a:ext uri="{FF2B5EF4-FFF2-40B4-BE49-F238E27FC236}">
                <a16:creationId xmlns:a16="http://schemas.microsoft.com/office/drawing/2014/main" id="{1C1CFCDC-7B52-BAAF-7C9D-80695B0EA890}"/>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9</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EBBE6188-9CA0-68CE-932C-5673BADAAAC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36156677"/>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 y="1331826"/>
            <a:ext cx="3413404" cy="2557650"/>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id-ID" dirty="0"/>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385474" y="2232729"/>
            <a:ext cx="8417320" cy="4247317"/>
          </a:xfrm>
          <a:prstGeom prst="rect">
            <a:avLst/>
          </a:prstGeom>
          <a:noFill/>
        </p:spPr>
        <p:txBody>
          <a:bodyPr wrap="square" rtlCol="0">
            <a:spAutoFit/>
          </a:bodyPr>
          <a:lstStyle/>
          <a:p>
            <a:pPr algn="r" rtl="1">
              <a:lnSpc>
                <a:spcPct val="150000"/>
              </a:lnSpc>
            </a:pPr>
            <a:r>
              <a:rPr lang="ar-SA" b="1" dirty="0">
                <a:cs typeface="+mj-cs"/>
              </a:rPr>
              <a:t>منظمة الصحة العالمية</a:t>
            </a:r>
            <a:r>
              <a:rPr lang="ar-SA" dirty="0">
                <a:cs typeface="+mj-cs"/>
              </a:rPr>
              <a:t> أصدرت بيانًا يرفض استخدام أي علاجات عشبية لم يتم اختبارها سريريًا ضد كوفيد-19.</a:t>
            </a:r>
          </a:p>
          <a:p>
            <a:pPr algn="r" rtl="1">
              <a:lnSpc>
                <a:spcPct val="150000"/>
              </a:lnSpc>
            </a:pPr>
            <a:r>
              <a:rPr lang="ar-SA" b="1" dirty="0">
                <a:cs typeface="+mj-cs"/>
              </a:rPr>
              <a:t>العديد من المنصات (يوتيوب – فيسبوك)</a:t>
            </a:r>
            <a:r>
              <a:rPr lang="ar-SA" dirty="0">
                <a:cs typeface="+mj-cs"/>
              </a:rPr>
              <a:t> بدأت بوضع تحذيرات على المحتوى الصحي غير الموثوق، أو حذفه تمامًا.</a:t>
            </a:r>
          </a:p>
          <a:p>
            <a:pPr algn="r" rtl="1">
              <a:lnSpc>
                <a:spcPct val="150000"/>
              </a:lnSpc>
            </a:pPr>
            <a:r>
              <a:rPr lang="ar-SA" dirty="0">
                <a:cs typeface="+mj-cs"/>
              </a:rPr>
              <a:t>تم </a:t>
            </a:r>
            <a:r>
              <a:rPr lang="ar-SA" b="1" dirty="0">
                <a:cs typeface="+mj-cs"/>
              </a:rPr>
              <a:t>حظر بعض الصفحات</a:t>
            </a:r>
            <a:r>
              <a:rPr lang="ar-SA" dirty="0">
                <a:cs typeface="+mj-cs"/>
              </a:rPr>
              <a:t> التي روجت لتلك المنتجات في الجزائر ومصر وتونس.</a:t>
            </a:r>
          </a:p>
          <a:p>
            <a:pPr algn="r" rtl="1">
              <a:lnSpc>
                <a:spcPct val="150000"/>
              </a:lnSpc>
            </a:pPr>
            <a:r>
              <a:rPr lang="ar-SA" b="1" dirty="0">
                <a:cs typeface="+mj-cs"/>
              </a:rPr>
              <a:t>الدروس المستفادة والتوصيات</a:t>
            </a:r>
          </a:p>
          <a:p>
            <a:pPr algn="r" rtl="1">
              <a:lnSpc>
                <a:spcPct val="150000"/>
              </a:lnSpc>
            </a:pPr>
            <a:r>
              <a:rPr lang="ar-SA" dirty="0">
                <a:cs typeface="+mj-cs"/>
              </a:rPr>
              <a:t>لا يجوز نشر أي </a:t>
            </a:r>
            <a:r>
              <a:rPr lang="ar-SA" b="1" dirty="0">
                <a:cs typeface="+mj-cs"/>
              </a:rPr>
              <a:t>محتوى طبي دون مراجعة علمية موثوقة</a:t>
            </a:r>
            <a:r>
              <a:rPr lang="ar-SA" dirty="0">
                <a:cs typeface="+mj-cs"/>
              </a:rPr>
              <a:t>.</a:t>
            </a:r>
          </a:p>
          <a:p>
            <a:pPr algn="r" rtl="1">
              <a:lnSpc>
                <a:spcPct val="150000"/>
              </a:lnSpc>
            </a:pPr>
            <a:r>
              <a:rPr lang="ar-SA" dirty="0">
                <a:cs typeface="+mj-cs"/>
              </a:rPr>
              <a:t>يجب على صانعي المحتوى الإفصاح عن أهدافهم، خاصة إذا كانت </a:t>
            </a:r>
            <a:r>
              <a:rPr lang="ar-SA" b="1" dirty="0">
                <a:cs typeface="+mj-cs"/>
              </a:rPr>
              <a:t>تجارية أو ترويجية</a:t>
            </a:r>
            <a:r>
              <a:rPr lang="ar-SA" dirty="0">
                <a:cs typeface="+mj-cs"/>
              </a:rPr>
              <a:t>.</a:t>
            </a:r>
          </a:p>
          <a:p>
            <a:pPr algn="r" rtl="1">
              <a:lnSpc>
                <a:spcPct val="150000"/>
              </a:lnSpc>
            </a:pPr>
            <a:r>
              <a:rPr lang="ar-SA" b="1" dirty="0">
                <a:cs typeface="+mj-cs"/>
              </a:rPr>
              <a:t>المستخدم العادي</a:t>
            </a:r>
            <a:r>
              <a:rPr lang="ar-SA" dirty="0">
                <a:cs typeface="+mj-cs"/>
              </a:rPr>
              <a:t> عليه أن يتحقق من صحة المعلومات الصحية من خلال المواقع الرسمية (مثل: منظمة الصحة العالمية – وزارات الصحة).</a:t>
            </a:r>
          </a:p>
          <a:p>
            <a:pPr algn="r" rtl="1">
              <a:lnSpc>
                <a:spcPct val="150000"/>
              </a:lnSpc>
            </a:pPr>
            <a:r>
              <a:rPr lang="ar-SA" dirty="0">
                <a:cs typeface="+mj-cs"/>
              </a:rPr>
              <a:t>يجب على المنصات الإعلامية تدريب الصحفيين على </a:t>
            </a:r>
            <a:r>
              <a:rPr lang="ar-SA" b="1" dirty="0">
                <a:cs typeface="+mj-cs"/>
              </a:rPr>
              <a:t>أخلاقيات الإعلام الصحي</a:t>
            </a:r>
            <a:r>
              <a:rPr lang="ar-SA" dirty="0">
                <a:cs typeface="+mj-cs"/>
              </a:rPr>
              <a:t> وعدم الخضوع لضغط "الترند".</a:t>
            </a: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a:solidFill>
                  <a:schemeClr val="bg1"/>
                </a:solidFill>
                <a:latin typeface="Times New Roman" pitchFamily="18" charset="0"/>
                <a:cs typeface="Times New Roman" pitchFamily="18" charset="0"/>
              </a:rPr>
              <a:t>9</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2"/>
          <p:cNvSpPr/>
          <p:nvPr/>
        </p:nvSpPr>
        <p:spPr>
          <a:xfrm>
            <a:off x="5794203" y="1519360"/>
            <a:ext cx="1587294" cy="658835"/>
          </a:xfrm>
          <a:prstGeom prst="rect">
            <a:avLst/>
          </a:prstGeom>
        </p:spPr>
        <p:txBody>
          <a:bodyPr wrap="none">
            <a:spAutoFit/>
          </a:bodyPr>
          <a:lstStyle/>
          <a:p>
            <a:pPr algn="r" rtl="1">
              <a:lnSpc>
                <a:spcPct val="150000"/>
              </a:lnSpc>
            </a:pPr>
            <a:r>
              <a:rPr lang="ar-SA" sz="2800" b="1" dirty="0">
                <a:solidFill>
                  <a:srgbClr val="00B0F0"/>
                </a:solidFill>
                <a:cs typeface="+mj-cs"/>
              </a:rPr>
              <a:t>ردود الأفعال</a:t>
            </a:r>
          </a:p>
        </p:txBody>
      </p:sp>
    </p:spTree>
    <p:extLst>
      <p:ext uri="{BB962C8B-B14F-4D97-AF65-F5344CB8AC3E}">
        <p14:creationId xmlns:p14="http://schemas.microsoft.com/office/powerpoint/2010/main" val="2855478091"/>
      </p:ext>
    </p:extLst>
  </p:cSld>
  <p:clrMapOvr>
    <a:masterClrMapping/>
  </p:clrMapOvr>
  <mc:AlternateContent xmlns:mc="http://schemas.openxmlformats.org/markup-compatibility/2006" xmlns:p14="http://schemas.microsoft.com/office/powerpoint/2010/main">
    <mc:Choice Requires="p14">
      <p:transition spd="slow" p14:dur="2000" advTm="43968"/>
    </mc:Choice>
    <mc:Fallback xmlns="">
      <p:transition spd="slow" advTm="43968"/>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 y="1335073"/>
            <a:ext cx="3384942" cy="5102463"/>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id-ID" dirty="0"/>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385474" y="2232729"/>
            <a:ext cx="8417320" cy="458074"/>
          </a:xfrm>
          <a:prstGeom prst="rect">
            <a:avLst/>
          </a:prstGeom>
          <a:noFill/>
        </p:spPr>
        <p:txBody>
          <a:bodyPr wrap="square" rtlCol="0">
            <a:spAutoFit/>
          </a:bodyPr>
          <a:lstStyle/>
          <a:p>
            <a:pPr algn="r" rtl="1">
              <a:lnSpc>
                <a:spcPct val="150000"/>
              </a:lnSpc>
            </a:pPr>
            <a:endParaRPr lang="ar-SA" dirty="0">
              <a:cs typeface="+mj-cs"/>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a:solidFill>
                  <a:schemeClr val="bg1"/>
                </a:solidFill>
                <a:latin typeface="Times New Roman" pitchFamily="18" charset="0"/>
                <a:cs typeface="Times New Roman" pitchFamily="18" charset="0"/>
              </a:rPr>
              <a:t>9</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2"/>
          <p:cNvSpPr/>
          <p:nvPr/>
        </p:nvSpPr>
        <p:spPr>
          <a:xfrm>
            <a:off x="5392296" y="1492039"/>
            <a:ext cx="2991525" cy="661207"/>
          </a:xfrm>
          <a:prstGeom prst="rect">
            <a:avLst/>
          </a:prstGeom>
        </p:spPr>
        <p:txBody>
          <a:bodyPr wrap="none">
            <a:spAutoFit/>
          </a:bodyPr>
          <a:lstStyle/>
          <a:p>
            <a:pPr algn="r" rtl="1">
              <a:lnSpc>
                <a:spcPct val="150000"/>
              </a:lnSpc>
            </a:pPr>
            <a:r>
              <a:rPr lang="ar-SA" sz="2800" b="1" dirty="0">
                <a:solidFill>
                  <a:srgbClr val="00B0F0"/>
                </a:solidFill>
                <a:cs typeface="+mj-cs"/>
              </a:rPr>
              <a:t>مثال للهندسة الأجتماعية</a:t>
            </a:r>
          </a:p>
        </p:txBody>
      </p:sp>
      <p:pic>
        <p:nvPicPr>
          <p:cNvPr id="4" name="Picture 3"/>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629130" y="2433813"/>
            <a:ext cx="2233451" cy="2756814"/>
          </a:xfrm>
          <a:prstGeom prst="rect">
            <a:avLst/>
          </a:prstGeom>
        </p:spPr>
      </p:pic>
      <p:pic>
        <p:nvPicPr>
          <p:cNvPr id="5" name="Picture 4"/>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8383821" y="2153246"/>
            <a:ext cx="3509069" cy="2947070"/>
          </a:xfrm>
          <a:prstGeom prst="rect">
            <a:avLst/>
          </a:prstGeom>
        </p:spPr>
      </p:pic>
      <p:sp>
        <p:nvSpPr>
          <p:cNvPr id="6" name="Rectangle 5"/>
          <p:cNvSpPr/>
          <p:nvPr/>
        </p:nvSpPr>
        <p:spPr>
          <a:xfrm>
            <a:off x="4712290" y="5536306"/>
            <a:ext cx="6049495" cy="1200329"/>
          </a:xfrm>
          <a:prstGeom prst="rect">
            <a:avLst/>
          </a:prstGeom>
        </p:spPr>
        <p:txBody>
          <a:bodyPr wrap="square">
            <a:spAutoFit/>
          </a:bodyPr>
          <a:lstStyle/>
          <a:p>
            <a:pPr algn="ctr"/>
            <a:r>
              <a:rPr lang="en-US" dirty="0">
                <a:hlinkClick r:id="rId7"/>
              </a:rPr>
              <a:t>https://www.youtube.com/watch?v=60nnxroKVEY</a:t>
            </a:r>
            <a:endParaRPr lang="ar-SA" dirty="0"/>
          </a:p>
          <a:p>
            <a:pPr algn="ctr"/>
            <a:endParaRPr lang="ar-SA" dirty="0"/>
          </a:p>
          <a:p>
            <a:pPr algn="ctr"/>
            <a:r>
              <a:rPr lang="ar-SA" dirty="0"/>
              <a:t>رابط لتقرير مهم جدا  </a:t>
            </a:r>
            <a:r>
              <a:rPr lang="ar-SA" b="1" dirty="0"/>
              <a:t>"الهندسة الاجتماعية" طريقة تحايل واختراق حديثةٌ للمواقع</a:t>
            </a:r>
          </a:p>
        </p:txBody>
      </p:sp>
    </p:spTree>
    <p:extLst>
      <p:ext uri="{BB962C8B-B14F-4D97-AF65-F5344CB8AC3E}">
        <p14:creationId xmlns:p14="http://schemas.microsoft.com/office/powerpoint/2010/main" val="446124472"/>
      </p:ext>
    </p:extLst>
  </p:cSld>
  <p:clrMapOvr>
    <a:masterClrMapping/>
  </p:clrMapOvr>
  <mc:AlternateContent xmlns:mc="http://schemas.openxmlformats.org/markup-compatibility/2006" xmlns:p14="http://schemas.microsoft.com/office/powerpoint/2010/main">
    <mc:Choice Requires="p14">
      <p:transition spd="slow" p14:dur="2000" advTm="43968"/>
    </mc:Choice>
    <mc:Fallback xmlns="">
      <p:transition spd="slow" advTm="43968"/>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0" y="1321023"/>
            <a:ext cx="3420719" cy="1924155"/>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a:solidFill>
                  <a:schemeClr val="bg1"/>
                </a:solidFill>
                <a:latin typeface="Times New Roman" pitchFamily="18" charset="0"/>
                <a:cs typeface="Times New Roman" pitchFamily="18" charset="0"/>
              </a:rPr>
              <a:t>9</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2"/>
          <p:cNvSpPr/>
          <p:nvPr/>
        </p:nvSpPr>
        <p:spPr>
          <a:xfrm>
            <a:off x="6364872" y="1519360"/>
            <a:ext cx="1016625" cy="658835"/>
          </a:xfrm>
          <a:prstGeom prst="rect">
            <a:avLst/>
          </a:prstGeom>
        </p:spPr>
        <p:txBody>
          <a:bodyPr wrap="none">
            <a:spAutoFit/>
          </a:bodyPr>
          <a:lstStyle/>
          <a:p>
            <a:pPr algn="r" rtl="1">
              <a:lnSpc>
                <a:spcPct val="150000"/>
              </a:lnSpc>
            </a:pPr>
            <a:r>
              <a:rPr lang="ar-SA" sz="2800" b="1" dirty="0">
                <a:solidFill>
                  <a:srgbClr val="00B0F0"/>
                </a:solidFill>
              </a:rPr>
              <a:t>الخاتمة</a:t>
            </a:r>
          </a:p>
        </p:txBody>
      </p:sp>
      <p:sp>
        <p:nvSpPr>
          <p:cNvPr id="4" name="Rectangle 3"/>
          <p:cNvSpPr/>
          <p:nvPr/>
        </p:nvSpPr>
        <p:spPr>
          <a:xfrm>
            <a:off x="3534508" y="2337578"/>
            <a:ext cx="8553631" cy="2585323"/>
          </a:xfrm>
          <a:prstGeom prst="rect">
            <a:avLst/>
          </a:prstGeom>
        </p:spPr>
        <p:txBody>
          <a:bodyPr wrap="square">
            <a:spAutoFit/>
          </a:bodyPr>
          <a:lstStyle/>
          <a:p>
            <a:pPr algn="r" rtl="1">
              <a:lnSpc>
                <a:spcPct val="150000"/>
              </a:lnSpc>
            </a:pPr>
            <a:r>
              <a:rPr lang="ar-SA" dirty="0">
                <a:cs typeface="+mj-cs"/>
              </a:rPr>
              <a:t>أخلاقيات الإعلام الرقمي ليست مجرد شعارات نظرية، بل هي مسؤوليات فعلية تنبع من تأثير الكلمة والصورة في الفضاء الرقمي الواسع. فالصحفي الرقمي، أو المستخدم العادي، هو فاعل إعلامي يتحمل مسؤولية اجتماعية وأخلاقية تجاه المجتمع الذي ينتمي إليه، وتجاه القيم الإنسانية المشتركة.</a:t>
            </a:r>
          </a:p>
          <a:p>
            <a:pPr algn="r" rtl="1">
              <a:lnSpc>
                <a:spcPct val="150000"/>
              </a:lnSpc>
            </a:pPr>
            <a:r>
              <a:rPr lang="ar-SA" dirty="0">
                <a:cs typeface="+mj-cs"/>
              </a:rPr>
              <a:t>الالتزام بأخلاقيات الإعلام الرقمي يعني بناء فضاء تواصلي صحي، يعزز الثقة، ويحترم التنوع، ويواجه التضليل، ويسهم في التنمية الثقافية والاجتماعية.</a:t>
            </a:r>
          </a:p>
          <a:p>
            <a:pPr algn="r" rtl="1">
              <a:lnSpc>
                <a:spcPct val="150000"/>
              </a:lnSpc>
            </a:pPr>
            <a:endParaRPr lang="ar-SA" dirty="0">
              <a:cs typeface="+mj-cs"/>
            </a:endParaRPr>
          </a:p>
        </p:txBody>
      </p:sp>
    </p:spTree>
    <p:extLst>
      <p:ext uri="{BB962C8B-B14F-4D97-AF65-F5344CB8AC3E}">
        <p14:creationId xmlns:p14="http://schemas.microsoft.com/office/powerpoint/2010/main" val="2180611506"/>
      </p:ext>
    </p:extLst>
  </p:cSld>
  <p:clrMapOvr>
    <a:masterClrMapping/>
  </p:clrMapOvr>
  <mc:AlternateContent xmlns:mc="http://schemas.openxmlformats.org/markup-compatibility/2006" xmlns:p14="http://schemas.microsoft.com/office/powerpoint/2010/main">
    <mc:Choice Requires="p14">
      <p:transition spd="slow" p14:dur="2000" advTm="43968"/>
    </mc:Choice>
    <mc:Fallback xmlns="">
      <p:transition spd="slow" advTm="43968"/>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0" y="1321023"/>
            <a:ext cx="3420719" cy="1924155"/>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a:solidFill>
                  <a:schemeClr val="bg1"/>
                </a:solidFill>
                <a:latin typeface="Times New Roman" pitchFamily="18" charset="0"/>
                <a:cs typeface="Times New Roman" pitchFamily="18" charset="0"/>
              </a:rPr>
              <a:t>9</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2"/>
          <p:cNvSpPr/>
          <p:nvPr/>
        </p:nvSpPr>
        <p:spPr>
          <a:xfrm>
            <a:off x="5069646" y="1519360"/>
            <a:ext cx="2311851" cy="658835"/>
          </a:xfrm>
          <a:prstGeom prst="rect">
            <a:avLst/>
          </a:prstGeom>
        </p:spPr>
        <p:txBody>
          <a:bodyPr wrap="none">
            <a:spAutoFit/>
          </a:bodyPr>
          <a:lstStyle/>
          <a:p>
            <a:pPr algn="r" rtl="1">
              <a:lnSpc>
                <a:spcPct val="150000"/>
              </a:lnSpc>
            </a:pPr>
            <a:r>
              <a:rPr lang="ar-SA" sz="2800" b="1" dirty="0">
                <a:solidFill>
                  <a:srgbClr val="00B0F0"/>
                </a:solidFill>
              </a:rPr>
              <a:t>المحاضرة القادمة </a:t>
            </a:r>
          </a:p>
        </p:txBody>
      </p:sp>
      <p:sp>
        <p:nvSpPr>
          <p:cNvPr id="4" name="Rectangle 3"/>
          <p:cNvSpPr/>
          <p:nvPr/>
        </p:nvSpPr>
        <p:spPr>
          <a:xfrm>
            <a:off x="3534508" y="2337578"/>
            <a:ext cx="8553631" cy="2631490"/>
          </a:xfrm>
          <a:prstGeom prst="rect">
            <a:avLst/>
          </a:prstGeom>
        </p:spPr>
        <p:txBody>
          <a:bodyPr wrap="square">
            <a:spAutoFit/>
          </a:bodyPr>
          <a:lstStyle/>
          <a:p>
            <a:pPr marL="342900" indent="-342900" algn="r" rtl="1">
              <a:lnSpc>
                <a:spcPct val="150000"/>
              </a:lnSpc>
              <a:buFont typeface="Arial" panose="020B0604020202020204" pitchFamily="34" charset="0"/>
              <a:buChar char="•"/>
            </a:pPr>
            <a:r>
              <a:rPr lang="ar-SA" sz="2000" b="1" dirty="0">
                <a:cs typeface="+mj-cs"/>
              </a:rPr>
              <a:t>أخلاقيات أستخدام الذكاء الاصطناعي في الاعلام</a:t>
            </a:r>
          </a:p>
          <a:p>
            <a:pPr algn="r" rtl="1">
              <a:lnSpc>
                <a:spcPct val="150000"/>
              </a:lnSpc>
            </a:pPr>
            <a:r>
              <a:rPr lang="ar-SA" dirty="0">
                <a:cs typeface="+mj-cs"/>
              </a:rPr>
              <a:t>قد أحدثت التقنيات التي تعمل بالذكاء الاصطناعي تغييراً جذرياً في طريقة إنتاج المحتوى، مما يوفر للمسوقين أدوات جديدة لتبسيط عملياتهم وتحسين الكفاءة. ومع ذلك، فإن الاعتماد المتزايد على الذكاء الاصطناعي يثير أسئلة أخلاقية مهمة. يحتاج المسوقون إلى النظر في الآثار المترتبة على استخدام الذكاء الاصطناعي لإنشاء المحتوى والتأكد من تطبيق الممارسات المسؤولة. ومن الأهمية بمكان تحقيق التوازن بين الاستفادة من فوائد الذكاء الاصطناعي والحفاظ المعايير الأخلاقية.</a:t>
            </a:r>
          </a:p>
        </p:txBody>
      </p:sp>
    </p:spTree>
    <p:extLst>
      <p:ext uri="{BB962C8B-B14F-4D97-AF65-F5344CB8AC3E}">
        <p14:creationId xmlns:p14="http://schemas.microsoft.com/office/powerpoint/2010/main" val="1907260774"/>
      </p:ext>
    </p:extLst>
  </p:cSld>
  <p:clrMapOvr>
    <a:masterClrMapping/>
  </p:clrMapOvr>
  <mc:AlternateContent xmlns:mc="http://schemas.openxmlformats.org/markup-compatibility/2006" xmlns:p14="http://schemas.microsoft.com/office/powerpoint/2010/main">
    <mc:Choice Requires="p14">
      <p:transition spd="slow" p14:dur="2000" advTm="43968"/>
    </mc:Choice>
    <mc:Fallback xmlns="">
      <p:transition spd="slow" advTm="43968"/>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284937" y="8181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1" y="814874"/>
            <a:ext cx="3284937" cy="1692737"/>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AB738525-DD8E-2E85-F385-345FF64341EB}"/>
              </a:ext>
            </a:extLst>
          </p:cNvPr>
          <p:cNvSpPr txBox="1"/>
          <p:nvPr/>
        </p:nvSpPr>
        <p:spPr>
          <a:xfrm>
            <a:off x="3353300" y="928408"/>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a:solidFill>
                  <a:schemeClr val="bg1"/>
                </a:solidFill>
                <a:latin typeface="Times New Roman" pitchFamily="18" charset="0"/>
                <a:cs typeface="Times New Roman" pitchFamily="18" charset="0"/>
              </a:rPr>
              <a:t>9</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2"/>
          <p:cNvSpPr/>
          <p:nvPr/>
        </p:nvSpPr>
        <p:spPr>
          <a:xfrm>
            <a:off x="6093354" y="1002408"/>
            <a:ext cx="1186543" cy="658835"/>
          </a:xfrm>
          <a:prstGeom prst="rect">
            <a:avLst/>
          </a:prstGeom>
        </p:spPr>
        <p:txBody>
          <a:bodyPr wrap="none">
            <a:spAutoFit/>
          </a:bodyPr>
          <a:lstStyle/>
          <a:p>
            <a:pPr algn="r" rtl="1">
              <a:lnSpc>
                <a:spcPct val="150000"/>
              </a:lnSpc>
            </a:pPr>
            <a:r>
              <a:rPr lang="ar-SA" sz="2800" b="1" dirty="0">
                <a:solidFill>
                  <a:srgbClr val="00B0F0"/>
                </a:solidFill>
              </a:rPr>
              <a:t>المراجع </a:t>
            </a:r>
          </a:p>
        </p:txBody>
      </p:sp>
      <p:sp>
        <p:nvSpPr>
          <p:cNvPr id="4" name="Rectangle 3"/>
          <p:cNvSpPr/>
          <p:nvPr/>
        </p:nvSpPr>
        <p:spPr>
          <a:xfrm>
            <a:off x="3545277" y="1916861"/>
            <a:ext cx="8444319" cy="2492990"/>
          </a:xfrm>
          <a:prstGeom prst="rect">
            <a:avLst/>
          </a:prstGeom>
        </p:spPr>
        <p:txBody>
          <a:bodyPr wrap="square">
            <a:spAutoFit/>
          </a:bodyPr>
          <a:lstStyle/>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dirty="0">
                <a:cs typeface="+mj-cs"/>
              </a:rPr>
              <a:t>اخلاقيات ومبادئ العمل الصحفي والإعلامي (2016) مركز هردو لدعم التعبير الرقمي</a:t>
            </a: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sz="1600" dirty="0">
                <a:latin typeface="Arial" panose="020B0604020202020204" pitchFamily="34" charset="0"/>
                <a:cs typeface="+mj-cs"/>
              </a:rPr>
              <a:t>حراز،ونس(2021) </a:t>
            </a:r>
            <a:r>
              <a:rPr lang="ar-SA" dirty="0">
                <a:cs typeface="+mj-cs"/>
              </a:rPr>
              <a:t>الضوابط الأخلاقية للإعلام الرقمي وعلاقتها بالمنظومة القيمية "دراسة كيفية" مجلة دراسات في علوم الانسان والمجتمع-جامعة جيجل.</a:t>
            </a: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sz="1600" dirty="0">
                <a:latin typeface="Arial" panose="020B0604020202020204" pitchFamily="34" charset="0"/>
                <a:cs typeface="+mj-cs"/>
              </a:rPr>
              <a:t>دليل اخلاقيات الصحافة في العصر الرقمي (2022)</a:t>
            </a:r>
          </a:p>
          <a:p>
            <a:pPr marL="285750" indent="-285750" algn="r" rtl="1" eaLnBrk="0" fontAlgn="base" hangingPunct="0">
              <a:lnSpc>
                <a:spcPct val="150000"/>
              </a:lnSpc>
              <a:spcBef>
                <a:spcPct val="0"/>
              </a:spcBef>
              <a:spcAft>
                <a:spcPct val="0"/>
              </a:spcAft>
              <a:buFont typeface="Arial" panose="020B0604020202020204" pitchFamily="34" charset="0"/>
              <a:buChar char="•"/>
            </a:pPr>
            <a:r>
              <a:rPr lang="ar-SA" altLang="en-US" dirty="0">
                <a:latin typeface="Arial" panose="020B0604020202020204" pitchFamily="34" charset="0"/>
                <a:cs typeface="+mj-cs"/>
              </a:rPr>
              <a:t>كرستوفر هادناغي (2024) ا</a:t>
            </a:r>
            <a:r>
              <a:rPr lang="ar-SA" dirty="0">
                <a:cs typeface="+mj-cs"/>
              </a:rPr>
              <a:t>لهندسة الاجتماعية فن اختراق العقل البشري‎ ،مكتبة جرير.</a:t>
            </a:r>
          </a:p>
          <a:p>
            <a:pPr marL="285750" indent="-285750" algn="r" rtl="1" eaLnBrk="0" fontAlgn="base" hangingPunct="0">
              <a:lnSpc>
                <a:spcPct val="150000"/>
              </a:lnSpc>
              <a:spcBef>
                <a:spcPct val="0"/>
              </a:spcBef>
              <a:spcAft>
                <a:spcPct val="0"/>
              </a:spcAft>
              <a:buFont typeface="Arial" panose="020B0604020202020204" pitchFamily="34" charset="0"/>
              <a:buChar char="•"/>
            </a:pPr>
            <a:r>
              <a:rPr lang="ar-SA" sz="1600" dirty="0"/>
              <a:t>فاضل عباس، اسراء(2025) الهندسة الاجتماعية: النشأة والتطور في العصر الرقمي</a:t>
            </a:r>
          </a:p>
        </p:txBody>
      </p:sp>
    </p:spTree>
    <p:extLst>
      <p:ext uri="{BB962C8B-B14F-4D97-AF65-F5344CB8AC3E}">
        <p14:creationId xmlns:p14="http://schemas.microsoft.com/office/powerpoint/2010/main" val="1089283310"/>
      </p:ext>
    </p:extLst>
  </p:cSld>
  <p:clrMapOvr>
    <a:masterClrMapping/>
  </p:clrMapOvr>
  <mc:AlternateContent xmlns:mc="http://schemas.openxmlformats.org/markup-compatibility/2006" xmlns:p14="http://schemas.microsoft.com/office/powerpoint/2010/main">
    <mc:Choice Requires="p14">
      <p:transition spd="slow" p14:dur="2000" advTm="43968"/>
    </mc:Choice>
    <mc:Fallback xmlns="">
      <p:transition spd="slow" advTm="43968"/>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284937" y="8181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1" y="814874"/>
            <a:ext cx="3284937" cy="1692737"/>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AB738525-DD8E-2E85-F385-345FF64341EB}"/>
              </a:ext>
            </a:extLst>
          </p:cNvPr>
          <p:cNvSpPr txBox="1"/>
          <p:nvPr/>
        </p:nvSpPr>
        <p:spPr>
          <a:xfrm>
            <a:off x="3353300" y="928408"/>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a:solidFill>
                  <a:schemeClr val="bg1"/>
                </a:solidFill>
                <a:latin typeface="Times New Roman" pitchFamily="18" charset="0"/>
                <a:cs typeface="Times New Roman" pitchFamily="18" charset="0"/>
              </a:rPr>
              <a:t>9</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2"/>
          <p:cNvSpPr/>
          <p:nvPr/>
        </p:nvSpPr>
        <p:spPr>
          <a:xfrm>
            <a:off x="6093354" y="1002408"/>
            <a:ext cx="1186543" cy="658835"/>
          </a:xfrm>
          <a:prstGeom prst="rect">
            <a:avLst/>
          </a:prstGeom>
        </p:spPr>
        <p:txBody>
          <a:bodyPr wrap="none">
            <a:spAutoFit/>
          </a:bodyPr>
          <a:lstStyle/>
          <a:p>
            <a:pPr algn="r" rtl="1">
              <a:lnSpc>
                <a:spcPct val="150000"/>
              </a:lnSpc>
            </a:pPr>
            <a:r>
              <a:rPr lang="ar-SA" sz="2800" b="1" dirty="0">
                <a:solidFill>
                  <a:srgbClr val="00B0F0"/>
                </a:solidFill>
              </a:rPr>
              <a:t>المراجع </a:t>
            </a:r>
          </a:p>
        </p:txBody>
      </p:sp>
      <p:sp>
        <p:nvSpPr>
          <p:cNvPr id="4" name="Rectangle 3"/>
          <p:cNvSpPr/>
          <p:nvPr/>
        </p:nvSpPr>
        <p:spPr>
          <a:xfrm>
            <a:off x="3545277" y="1916861"/>
            <a:ext cx="8444319" cy="4985980"/>
          </a:xfrm>
          <a:prstGeom prst="rect">
            <a:avLst/>
          </a:prstGeom>
        </p:spPr>
        <p:txBody>
          <a:bodyPr wrap="square">
            <a:spAutoFit/>
          </a:bodyPr>
          <a:lstStyle/>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sz="1600" b="1" dirty="0">
                <a:latin typeface="Arial" panose="020B0604020202020204" pitchFamily="34" charset="0"/>
              </a:rPr>
              <a:t>لحالة الأولى</a:t>
            </a:r>
            <a:r>
              <a:rPr lang="en-US" altLang="en-US" sz="1600" dirty="0">
                <a:latin typeface="Arial" panose="020B0604020202020204" pitchFamily="34" charset="0"/>
              </a:rPr>
              <a:t>: </a:t>
            </a:r>
            <a:r>
              <a:rPr lang="ar-SA" altLang="en-US" sz="1600" dirty="0">
                <a:latin typeface="Arial" panose="020B0604020202020204" pitchFamily="34" charset="0"/>
              </a:rPr>
              <a:t>موقع</a:t>
            </a:r>
            <a:r>
              <a:rPr lang="en-US" altLang="en-US" sz="1600" dirty="0">
                <a:latin typeface="Arial" panose="020B0604020202020204" pitchFamily="34" charset="0"/>
              </a:rPr>
              <a:t> DXY </a:t>
            </a:r>
            <a:r>
              <a:rPr lang="ar-SA" altLang="en-US" sz="1600" dirty="0">
                <a:latin typeface="Arial" panose="020B0604020202020204" pitchFamily="34" charset="0"/>
              </a:rPr>
              <a:t>الطبي الصيني الذي طُبِّق عليه حظر رقمي بعد انتقاده لعلاج عشبي معتمد من الحكومة الصينية</a:t>
            </a:r>
            <a:r>
              <a:rPr lang="en-US" altLang="en-US" sz="1600" dirty="0">
                <a:latin typeface="Arial" panose="020B0604020202020204" pitchFamily="34" charset="0"/>
              </a:rPr>
              <a:t> (</a:t>
            </a:r>
            <a:r>
              <a:rPr lang="en-US" altLang="en-US" sz="1600" dirty="0" err="1">
                <a:latin typeface="Arial" panose="020B0604020202020204" pitchFamily="34" charset="0"/>
              </a:rPr>
              <a:t>Lianhua</a:t>
            </a:r>
            <a:r>
              <a:rPr lang="en-US" altLang="en-US" sz="1600" dirty="0">
                <a:latin typeface="Arial" panose="020B0604020202020204" pitchFamily="34" charset="0"/>
              </a:rPr>
              <a:t> </a:t>
            </a:r>
            <a:r>
              <a:rPr lang="en-US" altLang="en-US" sz="1600" dirty="0" err="1">
                <a:latin typeface="Arial" panose="020B0604020202020204" pitchFamily="34" charset="0"/>
              </a:rPr>
              <a:t>Qingwen</a:t>
            </a:r>
            <a:r>
              <a:rPr lang="en-US" altLang="en-US" sz="1600" dirty="0">
                <a:latin typeface="Arial" panose="020B0604020202020204" pitchFamily="34" charset="0"/>
              </a:rPr>
              <a:t>):</a:t>
            </a:r>
            <a:br>
              <a:rPr lang="en-US" altLang="en-US" sz="1600" dirty="0">
                <a:latin typeface="Arial" panose="020B0604020202020204" pitchFamily="34" charset="0"/>
              </a:rPr>
            </a:br>
            <a:r>
              <a:rPr lang="en-US" altLang="en-US" sz="1600" dirty="0">
                <a:latin typeface="Arial" panose="020B0604020202020204" pitchFamily="34" charset="0"/>
              </a:rPr>
              <a:t>➤ </a:t>
            </a:r>
            <a:r>
              <a:rPr lang="en-US" altLang="en-US" sz="1600" i="1" dirty="0">
                <a:latin typeface="Arial" panose="020B0604020202020204" pitchFamily="34" charset="0"/>
              </a:rPr>
              <a:t>“Chinese medical platform censored after questioning efficacy of government‑backed herbal COVID‑19 treatment”</a:t>
            </a:r>
            <a:r>
              <a:rPr lang="en-US" altLang="en-US" sz="1600" dirty="0">
                <a:latin typeface="Arial" panose="020B0604020202020204" pitchFamily="34" charset="0"/>
                <a:hlinkClick r:id="rId5"/>
              </a:rPr>
              <a:t>Reddit+10hongkongfp.com+10news.regenerativemedgroup.com+10</a:t>
            </a:r>
            <a:endParaRPr lang="en-US" altLang="en-US" sz="1600" dirty="0">
              <a:latin typeface="Arial" panose="020B0604020202020204" pitchFamily="34" charset="0"/>
            </a:endParaRP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sz="1600" b="1" dirty="0">
                <a:latin typeface="Arial" panose="020B0604020202020204" pitchFamily="34" charset="0"/>
              </a:rPr>
              <a:t>الحالة الثانية</a:t>
            </a:r>
            <a:r>
              <a:rPr lang="en-US" altLang="en-US" sz="1600" dirty="0">
                <a:latin typeface="Arial" panose="020B0604020202020204" pitchFamily="34" charset="0"/>
              </a:rPr>
              <a:t>: </a:t>
            </a:r>
            <a:r>
              <a:rPr lang="ar-SA" altLang="en-US" sz="1600" dirty="0">
                <a:latin typeface="Arial" panose="020B0604020202020204" pitchFamily="34" charset="0"/>
              </a:rPr>
              <a:t>فيسبوك يجمد صفحة مادورو بسبب ترويج علاج عشبي زائف</a:t>
            </a:r>
            <a:r>
              <a:rPr lang="en-US" altLang="en-US" sz="1600" dirty="0">
                <a:latin typeface="Arial" panose="020B0604020202020204" pitchFamily="34" charset="0"/>
              </a:rPr>
              <a:t>:</a:t>
            </a:r>
            <a:br>
              <a:rPr lang="en-US" altLang="en-US" sz="1600" dirty="0">
                <a:latin typeface="Arial" panose="020B0604020202020204" pitchFamily="34" charset="0"/>
              </a:rPr>
            </a:br>
            <a:r>
              <a:rPr lang="en-US" altLang="en-US" sz="1600" dirty="0">
                <a:latin typeface="Arial" panose="020B0604020202020204" pitchFamily="34" charset="0"/>
              </a:rPr>
              <a:t>➤ </a:t>
            </a:r>
            <a:r>
              <a:rPr lang="en-US" altLang="en-US" sz="1600" i="1" dirty="0">
                <a:latin typeface="Arial" panose="020B0604020202020204" pitchFamily="34" charset="0"/>
              </a:rPr>
              <a:t>“Facebook freezes Venezuela leader </a:t>
            </a:r>
            <a:r>
              <a:rPr lang="en-US" altLang="en-US" sz="1600" i="1" dirty="0" err="1">
                <a:latin typeface="Arial" panose="020B0604020202020204" pitchFamily="34" charset="0"/>
              </a:rPr>
              <a:t>Maduro's</a:t>
            </a:r>
            <a:r>
              <a:rPr lang="en-US" altLang="en-US" sz="1600" i="1" dirty="0">
                <a:latin typeface="Arial" panose="020B0604020202020204" pitchFamily="34" charset="0"/>
              </a:rPr>
              <a:t> page for false COVID claim”</a:t>
            </a:r>
            <a:r>
              <a:rPr lang="ar-SA" altLang="en-US" sz="1600" dirty="0">
                <a:latin typeface="Arial" panose="020B0604020202020204" pitchFamily="34" charset="0"/>
                <a:hlinkClick r:id="rId6"/>
              </a:rPr>
              <a:t>ويكيبيديا</a:t>
            </a:r>
            <a:r>
              <a:rPr lang="en-US" altLang="en-US" sz="1600" dirty="0">
                <a:latin typeface="Arial" panose="020B0604020202020204" pitchFamily="34" charset="0"/>
                <a:hlinkClick r:id="rId6"/>
              </a:rPr>
              <a:t>+4axios.com+4bbc.com+4</a:t>
            </a:r>
            <a:endParaRPr lang="en-US" altLang="en-US" sz="1600" dirty="0">
              <a:latin typeface="Arial" panose="020B0604020202020204" pitchFamily="34" charset="0"/>
            </a:endParaRP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sz="1600" b="1" dirty="0">
                <a:latin typeface="Arial" panose="020B0604020202020204" pitchFamily="34" charset="0"/>
              </a:rPr>
              <a:t>الحالة الثالثة</a:t>
            </a:r>
            <a:r>
              <a:rPr lang="en-US" altLang="en-US" sz="1600" dirty="0">
                <a:latin typeface="Arial" panose="020B0604020202020204" pitchFamily="34" charset="0"/>
              </a:rPr>
              <a:t>: </a:t>
            </a:r>
            <a:r>
              <a:rPr lang="ar-SA" altLang="en-US" sz="1600" dirty="0">
                <a:latin typeface="Arial" panose="020B0604020202020204" pitchFamily="34" charset="0"/>
              </a:rPr>
              <a:t>هيئة سنغافورة تحذر وتحذف آلاف القوائم الطبية المزيفة</a:t>
            </a:r>
            <a:r>
              <a:rPr lang="en-US" altLang="en-US" sz="1600" dirty="0">
                <a:latin typeface="Arial" panose="020B0604020202020204" pitchFamily="34" charset="0"/>
              </a:rPr>
              <a:t>:</a:t>
            </a:r>
            <a:br>
              <a:rPr lang="en-US" altLang="en-US" sz="1600" dirty="0">
                <a:latin typeface="Arial" panose="020B0604020202020204" pitchFamily="34" charset="0"/>
              </a:rPr>
            </a:br>
            <a:r>
              <a:rPr lang="en-US" altLang="en-US" sz="1600" dirty="0">
                <a:latin typeface="Arial" panose="020B0604020202020204" pitchFamily="34" charset="0"/>
              </a:rPr>
              <a:t>➤ </a:t>
            </a:r>
            <a:r>
              <a:rPr lang="en-US" altLang="en-US" sz="1600" i="1" dirty="0">
                <a:latin typeface="Arial" panose="020B0604020202020204" pitchFamily="34" charset="0"/>
              </a:rPr>
              <a:t>“Listings removed for illegal COVID‑19 test kits, HSA warns use could lead to disease </a:t>
            </a:r>
            <a:r>
              <a:rPr lang="en-US" altLang="en-US" sz="1600" i="1" dirty="0" err="1">
                <a:latin typeface="Arial" panose="020B0604020202020204" pitchFamily="34" charset="0"/>
              </a:rPr>
              <a:t>spread”</a:t>
            </a:r>
            <a:r>
              <a:rPr lang="en-US" altLang="en-US" sz="1600" dirty="0" err="1">
                <a:latin typeface="Arial" panose="020B0604020202020204" pitchFamily="34" charset="0"/>
                <a:hlinkClick r:id="rId7"/>
              </a:rPr>
              <a:t>Reddit</a:t>
            </a:r>
            <a:endParaRPr lang="en-US" altLang="en-US" sz="1600" dirty="0">
              <a:latin typeface="Arial" panose="020B0604020202020204" pitchFamily="34" charset="0"/>
            </a:endParaRP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sz="1600" b="1" dirty="0">
                <a:latin typeface="Arial" panose="020B0604020202020204" pitchFamily="34" charset="0"/>
              </a:rPr>
              <a:t>الحالة الرابعة</a:t>
            </a:r>
            <a:r>
              <a:rPr lang="en-US" altLang="en-US" sz="1600" dirty="0">
                <a:latin typeface="Arial" panose="020B0604020202020204" pitchFamily="34" charset="0"/>
              </a:rPr>
              <a:t>: </a:t>
            </a:r>
            <a:r>
              <a:rPr lang="ar-SA" altLang="en-US" sz="1600" dirty="0">
                <a:latin typeface="Arial" panose="020B0604020202020204" pitchFamily="34" charset="0"/>
              </a:rPr>
              <a:t>منتج</a:t>
            </a:r>
            <a:r>
              <a:rPr lang="en-US" altLang="en-US" sz="1600" dirty="0">
                <a:latin typeface="Arial" panose="020B0604020202020204" pitchFamily="34" charset="0"/>
              </a:rPr>
              <a:t> </a:t>
            </a:r>
            <a:r>
              <a:rPr lang="en-US" altLang="en-US" sz="1600" dirty="0" err="1">
                <a:latin typeface="Arial" panose="020B0604020202020204" pitchFamily="34" charset="0"/>
              </a:rPr>
              <a:t>Coronil</a:t>
            </a:r>
            <a:r>
              <a:rPr lang="en-US" altLang="en-US" sz="1600" dirty="0">
                <a:latin typeface="Arial" panose="020B0604020202020204" pitchFamily="34" charset="0"/>
              </a:rPr>
              <a:t> </a:t>
            </a:r>
            <a:r>
              <a:rPr lang="ar-SA" altLang="en-US" sz="1600" dirty="0">
                <a:latin typeface="Arial" panose="020B0604020202020204" pitchFamily="34" charset="0"/>
              </a:rPr>
              <a:t>في الهند ممنوع من الترويج وغرامات تم توقيعها</a:t>
            </a:r>
            <a:r>
              <a:rPr lang="en-US" altLang="en-US" sz="1600" dirty="0">
                <a:latin typeface="Arial" panose="020B0604020202020204" pitchFamily="34" charset="0"/>
              </a:rPr>
              <a:t>:</a:t>
            </a:r>
            <a:br>
              <a:rPr lang="en-US" altLang="en-US" sz="1600" dirty="0">
                <a:latin typeface="Arial" panose="020B0604020202020204" pitchFamily="34" charset="0"/>
              </a:rPr>
            </a:br>
            <a:r>
              <a:rPr lang="en-US" altLang="en-US" sz="1600" dirty="0">
                <a:latin typeface="Arial" panose="020B0604020202020204" pitchFamily="34" charset="0"/>
              </a:rPr>
              <a:t>➤ </a:t>
            </a:r>
            <a:r>
              <a:rPr lang="en-US" altLang="en-US" sz="1600" i="1" dirty="0">
                <a:latin typeface="Arial" panose="020B0604020202020204" pitchFamily="34" charset="0"/>
              </a:rPr>
              <a:t>“</a:t>
            </a:r>
            <a:r>
              <a:rPr lang="en-US" altLang="en-US" sz="1600" i="1" dirty="0" err="1">
                <a:latin typeface="Arial" panose="020B0604020202020204" pitchFamily="34" charset="0"/>
              </a:rPr>
              <a:t>Patanjali</a:t>
            </a:r>
            <a:r>
              <a:rPr lang="en-US" altLang="en-US" sz="1600" i="1" dirty="0">
                <a:latin typeface="Arial" panose="020B0604020202020204" pitchFamily="34" charset="0"/>
              </a:rPr>
              <a:t> </a:t>
            </a:r>
            <a:r>
              <a:rPr lang="en-US" altLang="en-US" sz="1600" i="1" dirty="0" err="1">
                <a:latin typeface="Arial" panose="020B0604020202020204" pitchFamily="34" charset="0"/>
              </a:rPr>
              <a:t>Ayurved</a:t>
            </a:r>
            <a:r>
              <a:rPr lang="en-US" altLang="en-US" sz="1600" i="1" dirty="0">
                <a:latin typeface="Arial" panose="020B0604020202020204" pitchFamily="34" charset="0"/>
              </a:rPr>
              <a:t>…Fake COVID‑19 treatment”</a:t>
            </a:r>
            <a:endParaRPr lang="en-US" altLang="en-US" sz="1600" dirty="0">
              <a:latin typeface="Arial" panose="020B0604020202020204" pitchFamily="34" charset="0"/>
            </a:endParaRPr>
          </a:p>
        </p:txBody>
      </p:sp>
    </p:spTree>
    <p:extLst>
      <p:ext uri="{BB962C8B-B14F-4D97-AF65-F5344CB8AC3E}">
        <p14:creationId xmlns:p14="http://schemas.microsoft.com/office/powerpoint/2010/main" val="3005678943"/>
      </p:ext>
    </p:extLst>
  </p:cSld>
  <p:clrMapOvr>
    <a:masterClrMapping/>
  </p:clrMapOvr>
  <mc:AlternateContent xmlns:mc="http://schemas.openxmlformats.org/markup-compatibility/2006" xmlns:p14="http://schemas.microsoft.com/office/powerpoint/2010/main">
    <mc:Choice Requires="p14">
      <p:transition spd="slow" p14:dur="2000" advTm="43968"/>
    </mc:Choice>
    <mc:Fallback xmlns="">
      <p:transition spd="slow" advTm="43968"/>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15" name="Picture 14"/>
          <p:cNvPicPr>
            <a:picLocks noChangeAspect="1"/>
          </p:cNvPicPr>
          <p:nvPr/>
        </p:nvPicPr>
        <p:blipFill>
          <a:blip r:embed="rId5"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16" name="Right Triangle 15"/>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7"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8" name="Parallelogram 13"/>
          <p:cNvSpPr/>
          <p:nvPr/>
        </p:nvSpPr>
        <p:spPr>
          <a:xfrm rot="16200000" flipV="1">
            <a:off x="-1367397" y="3911292"/>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19"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9" name="TextBox 8">
            <a:extLst>
              <a:ext uri="{FF2B5EF4-FFF2-40B4-BE49-F238E27FC236}">
                <a16:creationId xmlns:a16="http://schemas.microsoft.com/office/drawing/2014/main" id="{D2DF7E2B-BE4C-F75D-4519-6FC2F5932CD1}"/>
              </a:ext>
            </a:extLst>
          </p:cNvPr>
          <p:cNvSpPr txBox="1"/>
          <p:nvPr/>
        </p:nvSpPr>
        <p:spPr>
          <a:xfrm>
            <a:off x="679321" y="5847326"/>
            <a:ext cx="4744673"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SA" sz="2400" b="1" i="0" u="none" strike="noStrike" kern="1200" cap="none" spc="0" normalizeH="0" baseline="0" noProof="0" dirty="0">
                <a:ln>
                  <a:noFill/>
                </a:ln>
                <a:solidFill>
                  <a:schemeClr val="bg1"/>
                </a:solidFill>
                <a:effectLst/>
                <a:uLnTx/>
                <a:uFillTx/>
                <a:latin typeface="The Year of Handicrafts Black" pitchFamily="50" charset="-78"/>
                <a:cs typeface="The Year of Handicrafts Black" pitchFamily="50" charset="-78"/>
              </a:rPr>
              <a:t>شكرا جزيلا لحضوركم</a:t>
            </a:r>
            <a:endParaRPr kumimoji="0" lang="ar-EG" sz="2400" b="1" i="0" u="none" strike="noStrike" kern="1200" cap="none" spc="0" normalizeH="0" baseline="0" noProof="0" dirty="0">
              <a:ln>
                <a:noFill/>
              </a:ln>
              <a:solidFill>
                <a:schemeClr val="bg1"/>
              </a:solidFill>
              <a:effectLst/>
              <a:uLnTx/>
              <a:uFillTx/>
              <a:latin typeface="The Year of Handicrafts Black" pitchFamily="50" charset="-78"/>
              <a:cs typeface="The Year of Handicrafts Black" pitchFamily="50" charset="-78"/>
            </a:endParaRPr>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26592"/>
    </mc:Choice>
    <mc:Fallback xmlns="">
      <p:transition spd="slow" advTm="2659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4.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43B2208-52EF-42CA-B965-3CB7DCC87174}">
  <ds:schemaRefs>
    <ds:schemaRef ds:uri="http://purl.org/dc/elements/1.1/"/>
    <ds:schemaRef ds:uri="http://purl.org/dc/terms/"/>
    <ds:schemaRef ds:uri="http://schemas.microsoft.com/office/2006/metadata/properties"/>
    <ds:schemaRef ds:uri="http://schemas.microsoft.com/office/2006/documentManagement/types"/>
    <ds:schemaRef ds:uri="d13aca44-ef33-4cf4-9980-7f0b00e6eeb9"/>
    <ds:schemaRef ds:uri="http://www.w3.org/XML/1998/namespace"/>
    <ds:schemaRef ds:uri="http://purl.org/dc/dcmitype/"/>
    <ds:schemaRef ds:uri="http://schemas.microsoft.com/office/infopath/2007/PartnerControls"/>
    <ds:schemaRef ds:uri="http://schemas.openxmlformats.org/package/2006/metadata/core-properties"/>
    <ds:schemaRef ds:uri="49100919-8a76-4266-be0c-7dc583902cb4"/>
  </ds:schemaRefs>
</ds:datastoreItem>
</file>

<file path=customXml/itemProps2.xml><?xml version="1.0" encoding="utf-8"?>
<ds:datastoreItem xmlns:ds="http://schemas.openxmlformats.org/officeDocument/2006/customXml" ds:itemID="{5B7F60ED-D3AB-437E-A6AF-7AF8FB6E6C54}"/>
</file>

<file path=customXml/itemProps3.xml><?xml version="1.0" encoding="utf-8"?>
<ds:datastoreItem xmlns:ds="http://schemas.openxmlformats.org/officeDocument/2006/customXml" ds:itemID="{78F489A2-DBD6-4160-9924-B654DB4B86E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21059</TotalTime>
  <Words>3736</Words>
  <Application>Microsoft Office PowerPoint</Application>
  <PresentationFormat>Widescreen</PresentationFormat>
  <Paragraphs>446</Paragraphs>
  <Slides>46</Slides>
  <Notes>39</Notes>
  <HiddenSlides>0</HiddenSlides>
  <MMClips>0</MMClips>
  <ScaleCrop>false</ScaleCrop>
  <HeadingPairs>
    <vt:vector size="4" baseType="variant">
      <vt:variant>
        <vt:lpstr>Theme</vt:lpstr>
      </vt:variant>
      <vt:variant>
        <vt:i4>1</vt:i4>
      </vt:variant>
      <vt:variant>
        <vt:lpstr>Slide Titles</vt:lpstr>
      </vt:variant>
      <vt:variant>
        <vt:i4>46</vt:i4>
      </vt:variant>
    </vt:vector>
  </HeadingPairs>
  <TitlesOfParts>
    <vt:vector size="47"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458</cp:revision>
  <dcterms:created xsi:type="dcterms:W3CDTF">2023-04-29T09:08:23Z</dcterms:created>
  <dcterms:modified xsi:type="dcterms:W3CDTF">2025-08-04T11:03:04Z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