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ink/ink1.xml" ContentType="application/inkml+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ink/ink2.xml" ContentType="application/inkml+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 id="2147483660" r:id="rId3"/>
  </p:sldMasterIdLst>
  <p:notesMasterIdLst>
    <p:notesMasterId r:id="rId57"/>
  </p:notesMasterIdLst>
  <p:sldIdLst>
    <p:sldId id="256" r:id="rId4"/>
    <p:sldId id="259" r:id="rId5"/>
    <p:sldId id="304" r:id="rId6"/>
    <p:sldId id="422" r:id="rId7"/>
    <p:sldId id="290" r:id="rId8"/>
    <p:sldId id="428" r:id="rId9"/>
    <p:sldId id="344" r:id="rId10"/>
    <p:sldId id="430" r:id="rId11"/>
    <p:sldId id="474" r:id="rId12"/>
    <p:sldId id="320" r:id="rId13"/>
    <p:sldId id="291" r:id="rId14"/>
    <p:sldId id="323" r:id="rId15"/>
    <p:sldId id="435" r:id="rId16"/>
    <p:sldId id="473" r:id="rId17"/>
    <p:sldId id="475" r:id="rId18"/>
    <p:sldId id="438" r:id="rId19"/>
    <p:sldId id="345" r:id="rId20"/>
    <p:sldId id="440" r:id="rId21"/>
    <p:sldId id="477" r:id="rId22"/>
    <p:sldId id="442" r:id="rId23"/>
    <p:sldId id="478" r:id="rId24"/>
    <p:sldId id="410" r:id="rId25"/>
    <p:sldId id="445" r:id="rId26"/>
    <p:sldId id="446" r:id="rId27"/>
    <p:sldId id="447" r:id="rId28"/>
    <p:sldId id="448" r:id="rId29"/>
    <p:sldId id="353" r:id="rId30"/>
    <p:sldId id="450" r:id="rId31"/>
    <p:sldId id="451" r:id="rId32"/>
    <p:sldId id="452" r:id="rId33"/>
    <p:sldId id="453" r:id="rId34"/>
    <p:sldId id="454" r:id="rId35"/>
    <p:sldId id="455" r:id="rId36"/>
    <p:sldId id="456" r:id="rId37"/>
    <p:sldId id="457" r:id="rId38"/>
    <p:sldId id="458" r:id="rId39"/>
    <p:sldId id="459" r:id="rId40"/>
    <p:sldId id="460" r:id="rId41"/>
    <p:sldId id="461" r:id="rId42"/>
    <p:sldId id="462" r:id="rId43"/>
    <p:sldId id="472" r:id="rId44"/>
    <p:sldId id="464" r:id="rId45"/>
    <p:sldId id="465" r:id="rId46"/>
    <p:sldId id="466" r:id="rId47"/>
    <p:sldId id="390" r:id="rId48"/>
    <p:sldId id="391" r:id="rId49"/>
    <p:sldId id="392" r:id="rId50"/>
    <p:sldId id="394" r:id="rId51"/>
    <p:sldId id="395" r:id="rId52"/>
    <p:sldId id="397" r:id="rId53"/>
    <p:sldId id="398" r:id="rId54"/>
    <p:sldId id="402" r:id="rId55"/>
    <p:sldId id="303"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7" autoAdjust="0"/>
    <p:restoredTop sz="94121" autoAdjust="0"/>
  </p:normalViewPr>
  <p:slideViewPr>
    <p:cSldViewPr>
      <p:cViewPr varScale="1">
        <p:scale>
          <a:sx n="127" d="100"/>
          <a:sy n="127" d="100"/>
        </p:scale>
        <p:origin x="272" y="184"/>
      </p:cViewPr>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53" d="100"/>
          <a:sy n="53" d="100"/>
        </p:scale>
        <p:origin x="2922" y="84"/>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presProps" Target="presProps.xml"/><Relationship Id="rId5" Type="http://schemas.openxmlformats.org/officeDocument/2006/relationships/slide" Target="slides/slide2.xml"/><Relationship Id="rId61" Type="http://schemas.openxmlformats.org/officeDocument/2006/relationships/tableStyles" Target="tableStyles.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viewProps" Target="viewProp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notesMaster" Target="notesMasters/notesMaster1.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D0F7F36-B18A-4893-80CB-C5DA1C692E45}" type="doc">
      <dgm:prSet loTypeId="urn:microsoft.com/office/officeart/2016/7/layout/BasicLinearProcessNumbered" loCatId="process" qsTypeId="urn:microsoft.com/office/officeart/2005/8/quickstyle/simple1" qsCatId="simple" csTypeId="urn:microsoft.com/office/officeart/2005/8/colors/accent1_2" csCatId="accent1" phldr="1"/>
      <dgm:spPr/>
      <dgm:t>
        <a:bodyPr/>
        <a:lstStyle/>
        <a:p>
          <a:endParaRPr lang="en-US"/>
        </a:p>
      </dgm:t>
    </dgm:pt>
    <dgm:pt modelId="{DA675FDC-F7D7-4A51-9C47-FD9CCCAB512F}">
      <dgm:prSet/>
      <dgm:spPr/>
      <dgm:t>
        <a:bodyPr/>
        <a:lstStyle/>
        <a:p>
          <a:r>
            <a:rPr lang="en-US" altLang="ar-JO" dirty="0"/>
            <a:t>Explain the benefits of an effective business plan.</a:t>
          </a:r>
          <a:endParaRPr lang="en-US" dirty="0"/>
        </a:p>
      </dgm:t>
    </dgm:pt>
    <dgm:pt modelId="{78389A05-8CBE-4576-BFD1-4E13989DAB82}" type="parTrans" cxnId="{07911A54-F251-4A7A-826A-266808DCDE4A}">
      <dgm:prSet/>
      <dgm:spPr/>
      <dgm:t>
        <a:bodyPr/>
        <a:lstStyle/>
        <a:p>
          <a:endParaRPr lang="en-US"/>
        </a:p>
      </dgm:t>
    </dgm:pt>
    <dgm:pt modelId="{65CB1FED-A658-401D-8B8F-8AA7F15E30D1}" type="sibTrans" cxnId="{07911A54-F251-4A7A-826A-266808DCDE4A}">
      <dgm:prSet phldrT="1" phldr="0"/>
      <dgm:spPr/>
      <dgm:t>
        <a:bodyPr/>
        <a:lstStyle/>
        <a:p>
          <a:r>
            <a:rPr lang="en-US"/>
            <a:t>1</a:t>
          </a:r>
        </a:p>
      </dgm:t>
    </dgm:pt>
    <dgm:pt modelId="{30C03686-5CD4-4341-AB7F-235602341EC6}">
      <dgm:prSet/>
      <dgm:spPr/>
      <dgm:t>
        <a:bodyPr/>
        <a:lstStyle/>
        <a:p>
          <a:pPr rtl="0"/>
          <a:r>
            <a:rPr lang="en-US" altLang="ar-JO" dirty="0"/>
            <a:t>Describe the elements of a solid business plan.</a:t>
          </a:r>
        </a:p>
        <a:p>
          <a:pPr rtl="0"/>
          <a:endParaRPr lang="en-US" altLang="ar-JO" dirty="0"/>
        </a:p>
      </dgm:t>
    </dgm:pt>
    <dgm:pt modelId="{75A09E2D-BBF6-3A4B-95E1-8B7B2AF3D46C}" type="parTrans" cxnId="{6F7489CA-F9EE-4442-9619-75CB3584A8E3}">
      <dgm:prSet/>
      <dgm:spPr/>
      <dgm:t>
        <a:bodyPr/>
        <a:lstStyle/>
        <a:p>
          <a:endParaRPr lang="en-US"/>
        </a:p>
      </dgm:t>
    </dgm:pt>
    <dgm:pt modelId="{7988F77E-CD14-7E4C-970D-6DA6E3F9A355}" type="sibTrans" cxnId="{6F7489CA-F9EE-4442-9619-75CB3584A8E3}">
      <dgm:prSet phldrT="2" phldr="0"/>
      <dgm:spPr/>
      <dgm:t>
        <a:bodyPr/>
        <a:lstStyle/>
        <a:p>
          <a:r>
            <a:rPr lang="en-US"/>
            <a:t>2</a:t>
          </a:r>
        </a:p>
      </dgm:t>
    </dgm:pt>
    <dgm:pt modelId="{9DF1EA0A-CBCD-624D-9171-1E74A9D1D150}">
      <dgm:prSet/>
      <dgm:spPr/>
      <dgm:t>
        <a:bodyPr/>
        <a:lstStyle/>
        <a:p>
          <a:pPr rtl="0"/>
          <a:r>
            <a:rPr lang="en-US" altLang="ar-JO" dirty="0"/>
            <a:t>Explain the “five Cs of credit” and why they are important to potential lenders and investors reviewing business plans.</a:t>
          </a:r>
        </a:p>
        <a:p>
          <a:pPr rtl="0"/>
          <a:endParaRPr lang="en-US" altLang="ar-JO" dirty="0"/>
        </a:p>
      </dgm:t>
    </dgm:pt>
    <dgm:pt modelId="{78D2FBC8-A507-A644-9889-F88EF0E051D7}" type="parTrans" cxnId="{001D95B2-425E-D740-8C4E-FF0E8636E453}">
      <dgm:prSet/>
      <dgm:spPr/>
      <dgm:t>
        <a:bodyPr/>
        <a:lstStyle/>
        <a:p>
          <a:endParaRPr lang="en-US"/>
        </a:p>
      </dgm:t>
    </dgm:pt>
    <dgm:pt modelId="{B53652D0-D31C-DE4C-ABA7-63016467FC8D}" type="sibTrans" cxnId="{001D95B2-425E-D740-8C4E-FF0E8636E453}">
      <dgm:prSet phldrT="3" phldr="0"/>
      <dgm:spPr/>
      <dgm:t>
        <a:bodyPr/>
        <a:lstStyle/>
        <a:p>
          <a:r>
            <a:rPr lang="en-US"/>
            <a:t>3</a:t>
          </a:r>
        </a:p>
      </dgm:t>
    </dgm:pt>
    <dgm:pt modelId="{DE4E4DBF-00AD-BF45-9B93-5E1D3E2B3DAC}">
      <dgm:prSet/>
      <dgm:spPr/>
      <dgm:t>
        <a:bodyPr/>
        <a:lstStyle/>
        <a:p>
          <a:pPr rtl="0"/>
          <a:r>
            <a:rPr lang="en-US" altLang="ar-JO" dirty="0"/>
            <a:t>Understand the keys to making an effective business plan presentation. </a:t>
          </a:r>
        </a:p>
        <a:p>
          <a:pPr rtl="0"/>
          <a:endParaRPr lang="en-US" altLang="ar-JO" dirty="0"/>
        </a:p>
      </dgm:t>
    </dgm:pt>
    <dgm:pt modelId="{AC89BACA-16A5-0645-914D-0823822CCAFF}" type="parTrans" cxnId="{32D1C2E8-B19F-8641-9532-79D8C9628B2D}">
      <dgm:prSet/>
      <dgm:spPr/>
      <dgm:t>
        <a:bodyPr/>
        <a:lstStyle/>
        <a:p>
          <a:endParaRPr lang="en-US"/>
        </a:p>
      </dgm:t>
    </dgm:pt>
    <dgm:pt modelId="{296504DA-4E2B-7A46-A143-3B946B298821}" type="sibTrans" cxnId="{32D1C2E8-B19F-8641-9532-79D8C9628B2D}">
      <dgm:prSet phldrT="4" phldr="0"/>
      <dgm:spPr/>
      <dgm:t>
        <a:bodyPr/>
        <a:lstStyle/>
        <a:p>
          <a:r>
            <a:rPr lang="en-US"/>
            <a:t>4</a:t>
          </a:r>
        </a:p>
      </dgm:t>
    </dgm:pt>
    <dgm:pt modelId="{165E1ADF-ECB7-D84D-B176-674A062F5620}" type="pres">
      <dgm:prSet presAssocID="{4D0F7F36-B18A-4893-80CB-C5DA1C692E45}" presName="Name0" presStyleCnt="0">
        <dgm:presLayoutVars>
          <dgm:animLvl val="lvl"/>
          <dgm:resizeHandles val="exact"/>
        </dgm:presLayoutVars>
      </dgm:prSet>
      <dgm:spPr/>
    </dgm:pt>
    <dgm:pt modelId="{03771D70-288C-7941-B468-7F78B6F6028C}" type="pres">
      <dgm:prSet presAssocID="{DA675FDC-F7D7-4A51-9C47-FD9CCCAB512F}" presName="compositeNode" presStyleCnt="0">
        <dgm:presLayoutVars>
          <dgm:bulletEnabled val="1"/>
        </dgm:presLayoutVars>
      </dgm:prSet>
      <dgm:spPr/>
    </dgm:pt>
    <dgm:pt modelId="{38DB463E-CDCA-9F42-874A-116356B9E14A}" type="pres">
      <dgm:prSet presAssocID="{DA675FDC-F7D7-4A51-9C47-FD9CCCAB512F}" presName="bgRect" presStyleLbl="bgAccFollowNode1" presStyleIdx="0" presStyleCnt="4"/>
      <dgm:spPr/>
    </dgm:pt>
    <dgm:pt modelId="{9375364D-3525-7A4A-AF47-DE85CB4751A5}" type="pres">
      <dgm:prSet presAssocID="{65CB1FED-A658-401D-8B8F-8AA7F15E30D1}" presName="sibTransNodeCircle" presStyleLbl="alignNode1" presStyleIdx="0" presStyleCnt="8">
        <dgm:presLayoutVars>
          <dgm:chMax val="0"/>
          <dgm:bulletEnabled/>
        </dgm:presLayoutVars>
      </dgm:prSet>
      <dgm:spPr/>
    </dgm:pt>
    <dgm:pt modelId="{7A97EFE9-4922-9040-B03A-666DE024012F}" type="pres">
      <dgm:prSet presAssocID="{DA675FDC-F7D7-4A51-9C47-FD9CCCAB512F}" presName="bottomLine" presStyleLbl="alignNode1" presStyleIdx="1" presStyleCnt="8">
        <dgm:presLayoutVars/>
      </dgm:prSet>
      <dgm:spPr/>
    </dgm:pt>
    <dgm:pt modelId="{C68D3687-2372-554D-89E1-99B46DE8A4F2}" type="pres">
      <dgm:prSet presAssocID="{DA675FDC-F7D7-4A51-9C47-FD9CCCAB512F}" presName="nodeText" presStyleLbl="bgAccFollowNode1" presStyleIdx="0" presStyleCnt="4">
        <dgm:presLayoutVars>
          <dgm:bulletEnabled val="1"/>
        </dgm:presLayoutVars>
      </dgm:prSet>
      <dgm:spPr/>
    </dgm:pt>
    <dgm:pt modelId="{A4C924EA-CDB8-5D42-9515-A9B310554A9C}" type="pres">
      <dgm:prSet presAssocID="{65CB1FED-A658-401D-8B8F-8AA7F15E30D1}" presName="sibTrans" presStyleCnt="0"/>
      <dgm:spPr/>
    </dgm:pt>
    <dgm:pt modelId="{3CE2E627-4C51-274B-86EA-BDA3F3108E45}" type="pres">
      <dgm:prSet presAssocID="{30C03686-5CD4-4341-AB7F-235602341EC6}" presName="compositeNode" presStyleCnt="0">
        <dgm:presLayoutVars>
          <dgm:bulletEnabled val="1"/>
        </dgm:presLayoutVars>
      </dgm:prSet>
      <dgm:spPr/>
    </dgm:pt>
    <dgm:pt modelId="{5E332C19-BF18-2E48-9238-2375B481F858}" type="pres">
      <dgm:prSet presAssocID="{30C03686-5CD4-4341-AB7F-235602341EC6}" presName="bgRect" presStyleLbl="bgAccFollowNode1" presStyleIdx="1" presStyleCnt="4"/>
      <dgm:spPr/>
    </dgm:pt>
    <dgm:pt modelId="{89648563-B73A-8B44-9E56-D80BB3A64777}" type="pres">
      <dgm:prSet presAssocID="{7988F77E-CD14-7E4C-970D-6DA6E3F9A355}" presName="sibTransNodeCircle" presStyleLbl="alignNode1" presStyleIdx="2" presStyleCnt="8">
        <dgm:presLayoutVars>
          <dgm:chMax val="0"/>
          <dgm:bulletEnabled/>
        </dgm:presLayoutVars>
      </dgm:prSet>
      <dgm:spPr/>
    </dgm:pt>
    <dgm:pt modelId="{2946BC43-0CD7-DC4B-9AE1-7835A3A65B18}" type="pres">
      <dgm:prSet presAssocID="{30C03686-5CD4-4341-AB7F-235602341EC6}" presName="bottomLine" presStyleLbl="alignNode1" presStyleIdx="3" presStyleCnt="8">
        <dgm:presLayoutVars/>
      </dgm:prSet>
      <dgm:spPr/>
    </dgm:pt>
    <dgm:pt modelId="{E52C819B-947D-C940-9869-98E2CDA30214}" type="pres">
      <dgm:prSet presAssocID="{30C03686-5CD4-4341-AB7F-235602341EC6}" presName="nodeText" presStyleLbl="bgAccFollowNode1" presStyleIdx="1" presStyleCnt="4">
        <dgm:presLayoutVars>
          <dgm:bulletEnabled val="1"/>
        </dgm:presLayoutVars>
      </dgm:prSet>
      <dgm:spPr/>
    </dgm:pt>
    <dgm:pt modelId="{42A5ED61-0CA3-1E49-B277-15BDD7396396}" type="pres">
      <dgm:prSet presAssocID="{7988F77E-CD14-7E4C-970D-6DA6E3F9A355}" presName="sibTrans" presStyleCnt="0"/>
      <dgm:spPr/>
    </dgm:pt>
    <dgm:pt modelId="{E47C21D9-84D1-DD4A-BAE0-EB48D365A0F7}" type="pres">
      <dgm:prSet presAssocID="{9DF1EA0A-CBCD-624D-9171-1E74A9D1D150}" presName="compositeNode" presStyleCnt="0">
        <dgm:presLayoutVars>
          <dgm:bulletEnabled val="1"/>
        </dgm:presLayoutVars>
      </dgm:prSet>
      <dgm:spPr/>
    </dgm:pt>
    <dgm:pt modelId="{CD774B7F-8481-5A4F-914B-C04BAB7C02AB}" type="pres">
      <dgm:prSet presAssocID="{9DF1EA0A-CBCD-624D-9171-1E74A9D1D150}" presName="bgRect" presStyleLbl="bgAccFollowNode1" presStyleIdx="2" presStyleCnt="4"/>
      <dgm:spPr/>
    </dgm:pt>
    <dgm:pt modelId="{4885487E-1B4E-E646-8256-7701441E4481}" type="pres">
      <dgm:prSet presAssocID="{B53652D0-D31C-DE4C-ABA7-63016467FC8D}" presName="sibTransNodeCircle" presStyleLbl="alignNode1" presStyleIdx="4" presStyleCnt="8">
        <dgm:presLayoutVars>
          <dgm:chMax val="0"/>
          <dgm:bulletEnabled/>
        </dgm:presLayoutVars>
      </dgm:prSet>
      <dgm:spPr/>
    </dgm:pt>
    <dgm:pt modelId="{FFDCBA2C-8478-4C47-BEDB-F5D771DA54C1}" type="pres">
      <dgm:prSet presAssocID="{9DF1EA0A-CBCD-624D-9171-1E74A9D1D150}" presName="bottomLine" presStyleLbl="alignNode1" presStyleIdx="5" presStyleCnt="8">
        <dgm:presLayoutVars/>
      </dgm:prSet>
      <dgm:spPr/>
    </dgm:pt>
    <dgm:pt modelId="{A9E5C87F-0621-AD46-9565-450A6AF427A6}" type="pres">
      <dgm:prSet presAssocID="{9DF1EA0A-CBCD-624D-9171-1E74A9D1D150}" presName="nodeText" presStyleLbl="bgAccFollowNode1" presStyleIdx="2" presStyleCnt="4">
        <dgm:presLayoutVars>
          <dgm:bulletEnabled val="1"/>
        </dgm:presLayoutVars>
      </dgm:prSet>
      <dgm:spPr/>
    </dgm:pt>
    <dgm:pt modelId="{B733166C-F795-424E-B5AD-D1DFA3138F3A}" type="pres">
      <dgm:prSet presAssocID="{B53652D0-D31C-DE4C-ABA7-63016467FC8D}" presName="sibTrans" presStyleCnt="0"/>
      <dgm:spPr/>
    </dgm:pt>
    <dgm:pt modelId="{5E683986-C9FE-D649-AD92-F79EA75007EA}" type="pres">
      <dgm:prSet presAssocID="{DE4E4DBF-00AD-BF45-9B93-5E1D3E2B3DAC}" presName="compositeNode" presStyleCnt="0">
        <dgm:presLayoutVars>
          <dgm:bulletEnabled val="1"/>
        </dgm:presLayoutVars>
      </dgm:prSet>
      <dgm:spPr/>
    </dgm:pt>
    <dgm:pt modelId="{D6240F66-B6DD-6841-BBAF-12A0AD5F1874}" type="pres">
      <dgm:prSet presAssocID="{DE4E4DBF-00AD-BF45-9B93-5E1D3E2B3DAC}" presName="bgRect" presStyleLbl="bgAccFollowNode1" presStyleIdx="3" presStyleCnt="4"/>
      <dgm:spPr/>
    </dgm:pt>
    <dgm:pt modelId="{5F010799-9B08-3547-AF21-15704B64669F}" type="pres">
      <dgm:prSet presAssocID="{296504DA-4E2B-7A46-A143-3B946B298821}" presName="sibTransNodeCircle" presStyleLbl="alignNode1" presStyleIdx="6" presStyleCnt="8">
        <dgm:presLayoutVars>
          <dgm:chMax val="0"/>
          <dgm:bulletEnabled/>
        </dgm:presLayoutVars>
      </dgm:prSet>
      <dgm:spPr/>
    </dgm:pt>
    <dgm:pt modelId="{B37AC0AF-28F8-C34B-8A15-E742C9ABF2A6}" type="pres">
      <dgm:prSet presAssocID="{DE4E4DBF-00AD-BF45-9B93-5E1D3E2B3DAC}" presName="bottomLine" presStyleLbl="alignNode1" presStyleIdx="7" presStyleCnt="8">
        <dgm:presLayoutVars/>
      </dgm:prSet>
      <dgm:spPr/>
    </dgm:pt>
    <dgm:pt modelId="{ECF297BA-FD0F-C044-AAF8-470DF665C6B4}" type="pres">
      <dgm:prSet presAssocID="{DE4E4DBF-00AD-BF45-9B93-5E1D3E2B3DAC}" presName="nodeText" presStyleLbl="bgAccFollowNode1" presStyleIdx="3" presStyleCnt="4">
        <dgm:presLayoutVars>
          <dgm:bulletEnabled val="1"/>
        </dgm:presLayoutVars>
      </dgm:prSet>
      <dgm:spPr/>
    </dgm:pt>
  </dgm:ptLst>
  <dgm:cxnLst>
    <dgm:cxn modelId="{350CB910-16FE-AC48-9E85-1BD6CEC44158}" type="presOf" srcId="{30C03686-5CD4-4341-AB7F-235602341EC6}" destId="{5E332C19-BF18-2E48-9238-2375B481F858}" srcOrd="0" destOrd="0" presId="urn:microsoft.com/office/officeart/2016/7/layout/BasicLinearProcessNumbered"/>
    <dgm:cxn modelId="{715C2617-80FA-C945-A25D-31D150A06D27}" type="presOf" srcId="{9DF1EA0A-CBCD-624D-9171-1E74A9D1D150}" destId="{A9E5C87F-0621-AD46-9565-450A6AF427A6}" srcOrd="1" destOrd="0" presId="urn:microsoft.com/office/officeart/2016/7/layout/BasicLinearProcessNumbered"/>
    <dgm:cxn modelId="{E1A1DF17-A00B-8E4C-BB2C-F4810DB7320E}" type="presOf" srcId="{DE4E4DBF-00AD-BF45-9B93-5E1D3E2B3DAC}" destId="{D6240F66-B6DD-6841-BBAF-12A0AD5F1874}" srcOrd="0" destOrd="0" presId="urn:microsoft.com/office/officeart/2016/7/layout/BasicLinearProcessNumbered"/>
    <dgm:cxn modelId="{DE84591E-A2CF-D64E-BA72-1F16C36DA437}" type="presOf" srcId="{B53652D0-D31C-DE4C-ABA7-63016467FC8D}" destId="{4885487E-1B4E-E646-8256-7701441E4481}" srcOrd="0" destOrd="0" presId="urn:microsoft.com/office/officeart/2016/7/layout/BasicLinearProcessNumbered"/>
    <dgm:cxn modelId="{DB6D1147-0E8F-1A48-85D7-0FE8B1BB3552}" type="presOf" srcId="{296504DA-4E2B-7A46-A143-3B946B298821}" destId="{5F010799-9B08-3547-AF21-15704B64669F}" srcOrd="0" destOrd="0" presId="urn:microsoft.com/office/officeart/2016/7/layout/BasicLinearProcessNumbered"/>
    <dgm:cxn modelId="{07911A54-F251-4A7A-826A-266808DCDE4A}" srcId="{4D0F7F36-B18A-4893-80CB-C5DA1C692E45}" destId="{DA675FDC-F7D7-4A51-9C47-FD9CCCAB512F}" srcOrd="0" destOrd="0" parTransId="{78389A05-8CBE-4576-BFD1-4E13989DAB82}" sibTransId="{65CB1FED-A658-401D-8B8F-8AA7F15E30D1}"/>
    <dgm:cxn modelId="{FF93C88A-EC4E-E346-8C87-72DDB2E8C5C8}" type="presOf" srcId="{DE4E4DBF-00AD-BF45-9B93-5E1D3E2B3DAC}" destId="{ECF297BA-FD0F-C044-AAF8-470DF665C6B4}" srcOrd="1" destOrd="0" presId="urn:microsoft.com/office/officeart/2016/7/layout/BasicLinearProcessNumbered"/>
    <dgm:cxn modelId="{F75C909C-318B-A040-A634-D32CCB051BAF}" type="presOf" srcId="{DA675FDC-F7D7-4A51-9C47-FD9CCCAB512F}" destId="{C68D3687-2372-554D-89E1-99B46DE8A4F2}" srcOrd="1" destOrd="0" presId="urn:microsoft.com/office/officeart/2016/7/layout/BasicLinearProcessNumbered"/>
    <dgm:cxn modelId="{EDE820A5-12F7-324B-9274-325A354F9334}" type="presOf" srcId="{7988F77E-CD14-7E4C-970D-6DA6E3F9A355}" destId="{89648563-B73A-8B44-9E56-D80BB3A64777}" srcOrd="0" destOrd="0" presId="urn:microsoft.com/office/officeart/2016/7/layout/BasicLinearProcessNumbered"/>
    <dgm:cxn modelId="{E0FBE1B0-E721-C24A-95AA-D34B4A72AE42}" type="presOf" srcId="{30C03686-5CD4-4341-AB7F-235602341EC6}" destId="{E52C819B-947D-C940-9869-98E2CDA30214}" srcOrd="1" destOrd="0" presId="urn:microsoft.com/office/officeart/2016/7/layout/BasicLinearProcessNumbered"/>
    <dgm:cxn modelId="{001D95B2-425E-D740-8C4E-FF0E8636E453}" srcId="{4D0F7F36-B18A-4893-80CB-C5DA1C692E45}" destId="{9DF1EA0A-CBCD-624D-9171-1E74A9D1D150}" srcOrd="2" destOrd="0" parTransId="{78D2FBC8-A507-A644-9889-F88EF0E051D7}" sibTransId="{B53652D0-D31C-DE4C-ABA7-63016467FC8D}"/>
    <dgm:cxn modelId="{F539A8B2-17DF-E841-91CB-8F36D53A869B}" type="presOf" srcId="{9DF1EA0A-CBCD-624D-9171-1E74A9D1D150}" destId="{CD774B7F-8481-5A4F-914B-C04BAB7C02AB}" srcOrd="0" destOrd="0" presId="urn:microsoft.com/office/officeart/2016/7/layout/BasicLinearProcessNumbered"/>
    <dgm:cxn modelId="{632B4CC0-7EF1-B948-94BA-CBF081823669}" type="presOf" srcId="{DA675FDC-F7D7-4A51-9C47-FD9CCCAB512F}" destId="{38DB463E-CDCA-9F42-874A-116356B9E14A}" srcOrd="0" destOrd="0" presId="urn:microsoft.com/office/officeart/2016/7/layout/BasicLinearProcessNumbered"/>
    <dgm:cxn modelId="{6F7489CA-F9EE-4442-9619-75CB3584A8E3}" srcId="{4D0F7F36-B18A-4893-80CB-C5DA1C692E45}" destId="{30C03686-5CD4-4341-AB7F-235602341EC6}" srcOrd="1" destOrd="0" parTransId="{75A09E2D-BBF6-3A4B-95E1-8B7B2AF3D46C}" sibTransId="{7988F77E-CD14-7E4C-970D-6DA6E3F9A355}"/>
    <dgm:cxn modelId="{32D1C2E8-B19F-8641-9532-79D8C9628B2D}" srcId="{4D0F7F36-B18A-4893-80CB-C5DA1C692E45}" destId="{DE4E4DBF-00AD-BF45-9B93-5E1D3E2B3DAC}" srcOrd="3" destOrd="0" parTransId="{AC89BACA-16A5-0645-914D-0823822CCAFF}" sibTransId="{296504DA-4E2B-7A46-A143-3B946B298821}"/>
    <dgm:cxn modelId="{94EBEEF1-1E02-0C46-9ACF-4AA0BAD2D853}" type="presOf" srcId="{4D0F7F36-B18A-4893-80CB-C5DA1C692E45}" destId="{165E1ADF-ECB7-D84D-B176-674A062F5620}" srcOrd="0" destOrd="0" presId="urn:microsoft.com/office/officeart/2016/7/layout/BasicLinearProcessNumbered"/>
    <dgm:cxn modelId="{791C50F3-D7DF-F14F-9FD0-8299DAD7D757}" type="presOf" srcId="{65CB1FED-A658-401D-8B8F-8AA7F15E30D1}" destId="{9375364D-3525-7A4A-AF47-DE85CB4751A5}" srcOrd="0" destOrd="0" presId="urn:microsoft.com/office/officeart/2016/7/layout/BasicLinearProcessNumbered"/>
    <dgm:cxn modelId="{039FA36B-BDBC-6444-A42B-96A2E72A0AFC}" type="presParOf" srcId="{165E1ADF-ECB7-D84D-B176-674A062F5620}" destId="{03771D70-288C-7941-B468-7F78B6F6028C}" srcOrd="0" destOrd="0" presId="urn:microsoft.com/office/officeart/2016/7/layout/BasicLinearProcessNumbered"/>
    <dgm:cxn modelId="{A1D1555E-4CD4-3A4E-AE0E-450BC400C116}" type="presParOf" srcId="{03771D70-288C-7941-B468-7F78B6F6028C}" destId="{38DB463E-CDCA-9F42-874A-116356B9E14A}" srcOrd="0" destOrd="0" presId="urn:microsoft.com/office/officeart/2016/7/layout/BasicLinearProcessNumbered"/>
    <dgm:cxn modelId="{660363B6-2A1E-644F-BCB6-13A2D9D42F63}" type="presParOf" srcId="{03771D70-288C-7941-B468-7F78B6F6028C}" destId="{9375364D-3525-7A4A-AF47-DE85CB4751A5}" srcOrd="1" destOrd="0" presId="urn:microsoft.com/office/officeart/2016/7/layout/BasicLinearProcessNumbered"/>
    <dgm:cxn modelId="{AFE3BB72-543D-FC4C-823B-77D3AB8F0E7E}" type="presParOf" srcId="{03771D70-288C-7941-B468-7F78B6F6028C}" destId="{7A97EFE9-4922-9040-B03A-666DE024012F}" srcOrd="2" destOrd="0" presId="urn:microsoft.com/office/officeart/2016/7/layout/BasicLinearProcessNumbered"/>
    <dgm:cxn modelId="{5CADD672-69AF-1949-8754-AE4CDE60C051}" type="presParOf" srcId="{03771D70-288C-7941-B468-7F78B6F6028C}" destId="{C68D3687-2372-554D-89E1-99B46DE8A4F2}" srcOrd="3" destOrd="0" presId="urn:microsoft.com/office/officeart/2016/7/layout/BasicLinearProcessNumbered"/>
    <dgm:cxn modelId="{BA59B888-A475-8D47-9F06-CB9F51EF43CE}" type="presParOf" srcId="{165E1ADF-ECB7-D84D-B176-674A062F5620}" destId="{A4C924EA-CDB8-5D42-9515-A9B310554A9C}" srcOrd="1" destOrd="0" presId="urn:microsoft.com/office/officeart/2016/7/layout/BasicLinearProcessNumbered"/>
    <dgm:cxn modelId="{336B4F49-0627-A143-B206-E8244733EB6D}" type="presParOf" srcId="{165E1ADF-ECB7-D84D-B176-674A062F5620}" destId="{3CE2E627-4C51-274B-86EA-BDA3F3108E45}" srcOrd="2" destOrd="0" presId="urn:microsoft.com/office/officeart/2016/7/layout/BasicLinearProcessNumbered"/>
    <dgm:cxn modelId="{3AF277DA-21DC-B14C-B67F-DDB4A7ACB68F}" type="presParOf" srcId="{3CE2E627-4C51-274B-86EA-BDA3F3108E45}" destId="{5E332C19-BF18-2E48-9238-2375B481F858}" srcOrd="0" destOrd="0" presId="urn:microsoft.com/office/officeart/2016/7/layout/BasicLinearProcessNumbered"/>
    <dgm:cxn modelId="{2D0B17BC-A5BA-BD4E-8853-6F3594EEE728}" type="presParOf" srcId="{3CE2E627-4C51-274B-86EA-BDA3F3108E45}" destId="{89648563-B73A-8B44-9E56-D80BB3A64777}" srcOrd="1" destOrd="0" presId="urn:microsoft.com/office/officeart/2016/7/layout/BasicLinearProcessNumbered"/>
    <dgm:cxn modelId="{4F858104-89DC-3348-AB0B-34CA520561A3}" type="presParOf" srcId="{3CE2E627-4C51-274B-86EA-BDA3F3108E45}" destId="{2946BC43-0CD7-DC4B-9AE1-7835A3A65B18}" srcOrd="2" destOrd="0" presId="urn:microsoft.com/office/officeart/2016/7/layout/BasicLinearProcessNumbered"/>
    <dgm:cxn modelId="{168210B8-9505-B346-82B7-3883B868D46F}" type="presParOf" srcId="{3CE2E627-4C51-274B-86EA-BDA3F3108E45}" destId="{E52C819B-947D-C940-9869-98E2CDA30214}" srcOrd="3" destOrd="0" presId="urn:microsoft.com/office/officeart/2016/7/layout/BasicLinearProcessNumbered"/>
    <dgm:cxn modelId="{7981824C-DF3D-0A45-A838-F9BBFA86A0F1}" type="presParOf" srcId="{165E1ADF-ECB7-D84D-B176-674A062F5620}" destId="{42A5ED61-0CA3-1E49-B277-15BDD7396396}" srcOrd="3" destOrd="0" presId="urn:microsoft.com/office/officeart/2016/7/layout/BasicLinearProcessNumbered"/>
    <dgm:cxn modelId="{EAAA2DDF-8AB9-E84B-8DF6-92EDA7AD4D09}" type="presParOf" srcId="{165E1ADF-ECB7-D84D-B176-674A062F5620}" destId="{E47C21D9-84D1-DD4A-BAE0-EB48D365A0F7}" srcOrd="4" destOrd="0" presId="urn:microsoft.com/office/officeart/2016/7/layout/BasicLinearProcessNumbered"/>
    <dgm:cxn modelId="{ABCBB83B-1498-044B-A4EB-0A7E93DCF25C}" type="presParOf" srcId="{E47C21D9-84D1-DD4A-BAE0-EB48D365A0F7}" destId="{CD774B7F-8481-5A4F-914B-C04BAB7C02AB}" srcOrd="0" destOrd="0" presId="urn:microsoft.com/office/officeart/2016/7/layout/BasicLinearProcessNumbered"/>
    <dgm:cxn modelId="{B151CB18-9682-F547-8C10-ECD95586BE2D}" type="presParOf" srcId="{E47C21D9-84D1-DD4A-BAE0-EB48D365A0F7}" destId="{4885487E-1B4E-E646-8256-7701441E4481}" srcOrd="1" destOrd="0" presId="urn:microsoft.com/office/officeart/2016/7/layout/BasicLinearProcessNumbered"/>
    <dgm:cxn modelId="{2A4D1D03-BFFE-C444-968E-ACE507477191}" type="presParOf" srcId="{E47C21D9-84D1-DD4A-BAE0-EB48D365A0F7}" destId="{FFDCBA2C-8478-4C47-BEDB-F5D771DA54C1}" srcOrd="2" destOrd="0" presId="urn:microsoft.com/office/officeart/2016/7/layout/BasicLinearProcessNumbered"/>
    <dgm:cxn modelId="{B9D8B5F6-136A-124E-8FAE-FBF29FB3454A}" type="presParOf" srcId="{E47C21D9-84D1-DD4A-BAE0-EB48D365A0F7}" destId="{A9E5C87F-0621-AD46-9565-450A6AF427A6}" srcOrd="3" destOrd="0" presId="urn:microsoft.com/office/officeart/2016/7/layout/BasicLinearProcessNumbered"/>
    <dgm:cxn modelId="{DA3A8435-6F3E-D74E-9308-514D2E4D52AF}" type="presParOf" srcId="{165E1ADF-ECB7-D84D-B176-674A062F5620}" destId="{B733166C-F795-424E-B5AD-D1DFA3138F3A}" srcOrd="5" destOrd="0" presId="urn:microsoft.com/office/officeart/2016/7/layout/BasicLinearProcessNumbered"/>
    <dgm:cxn modelId="{C010C9DC-D372-2B4C-821C-167731001CD6}" type="presParOf" srcId="{165E1ADF-ECB7-D84D-B176-674A062F5620}" destId="{5E683986-C9FE-D649-AD92-F79EA75007EA}" srcOrd="6" destOrd="0" presId="urn:microsoft.com/office/officeart/2016/7/layout/BasicLinearProcessNumbered"/>
    <dgm:cxn modelId="{E3D74E27-675D-0C46-8483-8827FA8DE65D}" type="presParOf" srcId="{5E683986-C9FE-D649-AD92-F79EA75007EA}" destId="{D6240F66-B6DD-6841-BBAF-12A0AD5F1874}" srcOrd="0" destOrd="0" presId="urn:microsoft.com/office/officeart/2016/7/layout/BasicLinearProcessNumbered"/>
    <dgm:cxn modelId="{DF478A65-E528-114F-AE9D-9537F3D1D1BC}" type="presParOf" srcId="{5E683986-C9FE-D649-AD92-F79EA75007EA}" destId="{5F010799-9B08-3547-AF21-15704B64669F}" srcOrd="1" destOrd="0" presId="urn:microsoft.com/office/officeart/2016/7/layout/BasicLinearProcessNumbered"/>
    <dgm:cxn modelId="{16861327-729C-F64C-81C1-7A7890038C1D}" type="presParOf" srcId="{5E683986-C9FE-D649-AD92-F79EA75007EA}" destId="{B37AC0AF-28F8-C34B-8A15-E742C9ABF2A6}" srcOrd="2" destOrd="0" presId="urn:microsoft.com/office/officeart/2016/7/layout/BasicLinearProcessNumbered"/>
    <dgm:cxn modelId="{AC150F85-EAD0-6D4C-B045-DFB2A03E0119}" type="presParOf" srcId="{5E683986-C9FE-D649-AD92-F79EA75007EA}" destId="{ECF297BA-FD0F-C044-AAF8-470DF665C6B4}" srcOrd="3" destOrd="0" presId="urn:microsoft.com/office/officeart/2016/7/layout/BasicLinearProcessNumbered"/>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D9F958C-0A80-40A5-8CB0-A82A9B08270A}" type="doc">
      <dgm:prSet loTypeId="urn:microsoft.com/office/officeart/2016/7/layout/BasicLinearProcessNumbered" loCatId="process" qsTypeId="urn:microsoft.com/office/officeart/2005/8/quickstyle/simple1" qsCatId="simple" csTypeId="urn:microsoft.com/office/officeart/2005/8/colors/accent1_2" csCatId="accent1" phldr="1"/>
      <dgm:spPr/>
      <dgm:t>
        <a:bodyPr/>
        <a:lstStyle/>
        <a:p>
          <a:endParaRPr lang="en-US"/>
        </a:p>
      </dgm:t>
    </dgm:pt>
    <dgm:pt modelId="{D8147E2B-C836-421C-9D13-4DC040961318}">
      <dgm:prSet/>
      <dgm:spPr/>
      <dgm:t>
        <a:bodyPr/>
        <a:lstStyle/>
        <a:p>
          <a:r>
            <a:rPr lang="en-US" altLang="ar-JO" dirty="0"/>
            <a:t>Understand the importance of strategic management to a small business</a:t>
          </a:r>
          <a:endParaRPr lang="en-US" dirty="0"/>
        </a:p>
      </dgm:t>
    </dgm:pt>
    <dgm:pt modelId="{8E8634E0-B9BC-40BA-ACA1-8CD9401D299F}" type="parTrans" cxnId="{85C40D42-E5A3-4974-A520-4F9BC6074A6A}">
      <dgm:prSet/>
      <dgm:spPr/>
      <dgm:t>
        <a:bodyPr/>
        <a:lstStyle/>
        <a:p>
          <a:endParaRPr lang="en-US"/>
        </a:p>
      </dgm:t>
    </dgm:pt>
    <dgm:pt modelId="{633E3DEC-E277-454F-A6D6-98B9549910CF}" type="sibTrans" cxnId="{85C40D42-E5A3-4974-A520-4F9BC6074A6A}">
      <dgm:prSet phldrT="1" phldr="0"/>
      <dgm:spPr/>
      <dgm:t>
        <a:bodyPr/>
        <a:lstStyle/>
        <a:p>
          <a:r>
            <a:rPr lang="en-US"/>
            <a:t>1</a:t>
          </a:r>
          <a:endParaRPr lang="en-US" dirty="0"/>
        </a:p>
      </dgm:t>
    </dgm:pt>
    <dgm:pt modelId="{71BA8F83-AA84-4AF5-BF68-FDBBFE4FD2CE}">
      <dgm:prSet/>
      <dgm:spPr/>
      <dgm:t>
        <a:bodyPr/>
        <a:lstStyle/>
        <a:p>
          <a:r>
            <a:rPr lang="en-US" altLang="ar-JO" dirty="0"/>
            <a:t>Explain why and how a small business must create a competitive advantage in the market.</a:t>
          </a:r>
        </a:p>
        <a:p>
          <a:endParaRPr lang="en-US" dirty="0"/>
        </a:p>
      </dgm:t>
    </dgm:pt>
    <dgm:pt modelId="{B2CC9548-E065-4B60-A746-52FDEB7F3FFA}" type="parTrans" cxnId="{D27EB4EF-930E-4090-9FA2-F1A05DB61F41}">
      <dgm:prSet/>
      <dgm:spPr/>
      <dgm:t>
        <a:bodyPr/>
        <a:lstStyle/>
        <a:p>
          <a:endParaRPr lang="en-US"/>
        </a:p>
      </dgm:t>
    </dgm:pt>
    <dgm:pt modelId="{DE4355B9-EF07-44A1-9B63-279812CA205C}" type="sibTrans" cxnId="{D27EB4EF-930E-4090-9FA2-F1A05DB61F41}">
      <dgm:prSet phldrT="2" phldr="0"/>
      <dgm:spPr/>
      <dgm:t>
        <a:bodyPr/>
        <a:lstStyle/>
        <a:p>
          <a:r>
            <a:rPr lang="en-US"/>
            <a:t>2</a:t>
          </a:r>
        </a:p>
      </dgm:t>
    </dgm:pt>
    <dgm:pt modelId="{B7FFAD84-57CB-49D1-841E-1241C420A2B3}">
      <dgm:prSet/>
      <dgm:spPr/>
      <dgm:t>
        <a:bodyPr/>
        <a:lstStyle/>
        <a:p>
          <a:r>
            <a:rPr lang="en-US" altLang="ar-JO" dirty="0"/>
            <a:t>Develop a strategic plan for a business using the nine steps in the strategic management process.</a:t>
          </a:r>
        </a:p>
        <a:p>
          <a:endParaRPr lang="en-US" dirty="0"/>
        </a:p>
      </dgm:t>
    </dgm:pt>
    <dgm:pt modelId="{D9B6AFF5-C74A-4174-910A-7F0EF57FE0D9}" type="parTrans" cxnId="{4402ABFD-EFC9-49F3-948F-029B056A8FE2}">
      <dgm:prSet/>
      <dgm:spPr/>
      <dgm:t>
        <a:bodyPr/>
        <a:lstStyle/>
        <a:p>
          <a:endParaRPr lang="en-US"/>
        </a:p>
      </dgm:t>
    </dgm:pt>
    <dgm:pt modelId="{1455AE16-809E-4C53-9F18-1B9D10D66D59}" type="sibTrans" cxnId="{4402ABFD-EFC9-49F3-948F-029B056A8FE2}">
      <dgm:prSet phldrT="3" phldr="0"/>
      <dgm:spPr/>
      <dgm:t>
        <a:bodyPr/>
        <a:lstStyle/>
        <a:p>
          <a:r>
            <a:rPr lang="en-US"/>
            <a:t>3</a:t>
          </a:r>
        </a:p>
      </dgm:t>
    </dgm:pt>
    <dgm:pt modelId="{370162F4-DE2C-C14F-B1C2-23E97BAFA263}" type="pres">
      <dgm:prSet presAssocID="{6D9F958C-0A80-40A5-8CB0-A82A9B08270A}" presName="Name0" presStyleCnt="0">
        <dgm:presLayoutVars>
          <dgm:animLvl val="lvl"/>
          <dgm:resizeHandles val="exact"/>
        </dgm:presLayoutVars>
      </dgm:prSet>
      <dgm:spPr/>
    </dgm:pt>
    <dgm:pt modelId="{57CB0694-B7CB-2F48-B4DF-2F1A11548353}" type="pres">
      <dgm:prSet presAssocID="{D8147E2B-C836-421C-9D13-4DC040961318}" presName="compositeNode" presStyleCnt="0">
        <dgm:presLayoutVars>
          <dgm:bulletEnabled val="1"/>
        </dgm:presLayoutVars>
      </dgm:prSet>
      <dgm:spPr/>
    </dgm:pt>
    <dgm:pt modelId="{7E3F8388-96C8-6145-A2D4-88AF8E0F2008}" type="pres">
      <dgm:prSet presAssocID="{D8147E2B-C836-421C-9D13-4DC040961318}" presName="bgRect" presStyleLbl="bgAccFollowNode1" presStyleIdx="0" presStyleCnt="3"/>
      <dgm:spPr/>
    </dgm:pt>
    <dgm:pt modelId="{CADAE737-32BD-874D-8FDA-0D415B0B7547}" type="pres">
      <dgm:prSet presAssocID="{633E3DEC-E277-454F-A6D6-98B9549910CF}" presName="sibTransNodeCircle" presStyleLbl="alignNode1" presStyleIdx="0" presStyleCnt="6" custLinFactNeighborX="-10672" custLinFactNeighborY="1610">
        <dgm:presLayoutVars>
          <dgm:chMax val="0"/>
          <dgm:bulletEnabled/>
        </dgm:presLayoutVars>
      </dgm:prSet>
      <dgm:spPr/>
    </dgm:pt>
    <dgm:pt modelId="{CC0F4E2F-5A63-DD44-BBDA-3D6341CC21E2}" type="pres">
      <dgm:prSet presAssocID="{D8147E2B-C836-421C-9D13-4DC040961318}" presName="bottomLine" presStyleLbl="alignNode1" presStyleIdx="1" presStyleCnt="6">
        <dgm:presLayoutVars/>
      </dgm:prSet>
      <dgm:spPr/>
    </dgm:pt>
    <dgm:pt modelId="{2D505B3E-29F8-9A4D-A9CF-7F13D623928C}" type="pres">
      <dgm:prSet presAssocID="{D8147E2B-C836-421C-9D13-4DC040961318}" presName="nodeText" presStyleLbl="bgAccFollowNode1" presStyleIdx="0" presStyleCnt="3">
        <dgm:presLayoutVars>
          <dgm:bulletEnabled val="1"/>
        </dgm:presLayoutVars>
      </dgm:prSet>
      <dgm:spPr/>
    </dgm:pt>
    <dgm:pt modelId="{71839901-90F3-8B41-A177-C5AEA68BAA10}" type="pres">
      <dgm:prSet presAssocID="{633E3DEC-E277-454F-A6D6-98B9549910CF}" presName="sibTrans" presStyleCnt="0"/>
      <dgm:spPr/>
    </dgm:pt>
    <dgm:pt modelId="{C49FA6BF-19F3-1845-A552-E860756261AC}" type="pres">
      <dgm:prSet presAssocID="{71BA8F83-AA84-4AF5-BF68-FDBBFE4FD2CE}" presName="compositeNode" presStyleCnt="0">
        <dgm:presLayoutVars>
          <dgm:bulletEnabled val="1"/>
        </dgm:presLayoutVars>
      </dgm:prSet>
      <dgm:spPr/>
    </dgm:pt>
    <dgm:pt modelId="{D4B719D9-B6E6-F440-B843-EB57ABCAB269}" type="pres">
      <dgm:prSet presAssocID="{71BA8F83-AA84-4AF5-BF68-FDBBFE4FD2CE}" presName="bgRect" presStyleLbl="bgAccFollowNode1" presStyleIdx="1" presStyleCnt="3" custLinFactNeighborX="-1158" custLinFactNeighborY="-3031"/>
      <dgm:spPr/>
    </dgm:pt>
    <dgm:pt modelId="{2791C676-6BFE-974D-8716-78A672E20766}" type="pres">
      <dgm:prSet presAssocID="{DE4355B9-EF07-44A1-9B63-279812CA205C}" presName="sibTransNodeCircle" presStyleLbl="alignNode1" presStyleIdx="2" presStyleCnt="6">
        <dgm:presLayoutVars>
          <dgm:chMax val="0"/>
          <dgm:bulletEnabled/>
        </dgm:presLayoutVars>
      </dgm:prSet>
      <dgm:spPr/>
    </dgm:pt>
    <dgm:pt modelId="{5F264D60-B46E-A54F-A6E0-1E7569A2F697}" type="pres">
      <dgm:prSet presAssocID="{71BA8F83-AA84-4AF5-BF68-FDBBFE4FD2CE}" presName="bottomLine" presStyleLbl="alignNode1" presStyleIdx="3" presStyleCnt="6">
        <dgm:presLayoutVars/>
      </dgm:prSet>
      <dgm:spPr/>
    </dgm:pt>
    <dgm:pt modelId="{2E7448E8-6F41-5E49-BF3C-5EFF9B105BED}" type="pres">
      <dgm:prSet presAssocID="{71BA8F83-AA84-4AF5-BF68-FDBBFE4FD2CE}" presName="nodeText" presStyleLbl="bgAccFollowNode1" presStyleIdx="1" presStyleCnt="3">
        <dgm:presLayoutVars>
          <dgm:bulletEnabled val="1"/>
        </dgm:presLayoutVars>
      </dgm:prSet>
      <dgm:spPr/>
    </dgm:pt>
    <dgm:pt modelId="{DCF2128F-F27A-8A4D-8E38-888F58B322A8}" type="pres">
      <dgm:prSet presAssocID="{DE4355B9-EF07-44A1-9B63-279812CA205C}" presName="sibTrans" presStyleCnt="0"/>
      <dgm:spPr/>
    </dgm:pt>
    <dgm:pt modelId="{8C3B486A-AF26-A84C-947F-F5BD0BA6311A}" type="pres">
      <dgm:prSet presAssocID="{B7FFAD84-57CB-49D1-841E-1241C420A2B3}" presName="compositeNode" presStyleCnt="0">
        <dgm:presLayoutVars>
          <dgm:bulletEnabled val="1"/>
        </dgm:presLayoutVars>
      </dgm:prSet>
      <dgm:spPr/>
    </dgm:pt>
    <dgm:pt modelId="{17B12DDF-40EF-8C4A-95F4-78C8685EE08C}" type="pres">
      <dgm:prSet presAssocID="{B7FFAD84-57CB-49D1-841E-1241C420A2B3}" presName="bgRect" presStyleLbl="bgAccFollowNode1" presStyleIdx="2" presStyleCnt="3"/>
      <dgm:spPr/>
    </dgm:pt>
    <dgm:pt modelId="{E72DC9FD-DFE2-5B48-BDF3-8B7E6DDD6F39}" type="pres">
      <dgm:prSet presAssocID="{1455AE16-809E-4C53-9F18-1B9D10D66D59}" presName="sibTransNodeCircle" presStyleLbl="alignNode1" presStyleIdx="4" presStyleCnt="6">
        <dgm:presLayoutVars>
          <dgm:chMax val="0"/>
          <dgm:bulletEnabled/>
        </dgm:presLayoutVars>
      </dgm:prSet>
      <dgm:spPr/>
    </dgm:pt>
    <dgm:pt modelId="{5EC86EFB-B031-A846-B50C-07DBB2EDB442}" type="pres">
      <dgm:prSet presAssocID="{B7FFAD84-57CB-49D1-841E-1241C420A2B3}" presName="bottomLine" presStyleLbl="alignNode1" presStyleIdx="5" presStyleCnt="6">
        <dgm:presLayoutVars/>
      </dgm:prSet>
      <dgm:spPr/>
    </dgm:pt>
    <dgm:pt modelId="{9700A8E2-369B-344C-8C59-7FBE10E08C00}" type="pres">
      <dgm:prSet presAssocID="{B7FFAD84-57CB-49D1-841E-1241C420A2B3}" presName="nodeText" presStyleLbl="bgAccFollowNode1" presStyleIdx="2" presStyleCnt="3">
        <dgm:presLayoutVars>
          <dgm:bulletEnabled val="1"/>
        </dgm:presLayoutVars>
      </dgm:prSet>
      <dgm:spPr/>
    </dgm:pt>
  </dgm:ptLst>
  <dgm:cxnLst>
    <dgm:cxn modelId="{EFC4AC11-38AE-C042-BCAB-E4B2C8F17A65}" type="presOf" srcId="{B7FFAD84-57CB-49D1-841E-1241C420A2B3}" destId="{17B12DDF-40EF-8C4A-95F4-78C8685EE08C}" srcOrd="0" destOrd="0" presId="urn:microsoft.com/office/officeart/2016/7/layout/BasicLinearProcessNumbered"/>
    <dgm:cxn modelId="{5DA5411D-CCD0-2A49-A302-430B4278387E}" type="presOf" srcId="{633E3DEC-E277-454F-A6D6-98B9549910CF}" destId="{CADAE737-32BD-874D-8FDA-0D415B0B7547}" srcOrd="0" destOrd="0" presId="urn:microsoft.com/office/officeart/2016/7/layout/BasicLinearProcessNumbered"/>
    <dgm:cxn modelId="{E7B64A28-E721-E047-81EE-2CAE5FABF2DB}" type="presOf" srcId="{DE4355B9-EF07-44A1-9B63-279812CA205C}" destId="{2791C676-6BFE-974D-8716-78A672E20766}" srcOrd="0" destOrd="0" presId="urn:microsoft.com/office/officeart/2016/7/layout/BasicLinearProcessNumbered"/>
    <dgm:cxn modelId="{98D5A23D-4E7E-C842-B284-B99E33D567CF}" type="presOf" srcId="{71BA8F83-AA84-4AF5-BF68-FDBBFE4FD2CE}" destId="{D4B719D9-B6E6-F440-B843-EB57ABCAB269}" srcOrd="0" destOrd="0" presId="urn:microsoft.com/office/officeart/2016/7/layout/BasicLinearProcessNumbered"/>
    <dgm:cxn modelId="{85C40D42-E5A3-4974-A520-4F9BC6074A6A}" srcId="{6D9F958C-0A80-40A5-8CB0-A82A9B08270A}" destId="{D8147E2B-C836-421C-9D13-4DC040961318}" srcOrd="0" destOrd="0" parTransId="{8E8634E0-B9BC-40BA-ACA1-8CD9401D299F}" sibTransId="{633E3DEC-E277-454F-A6D6-98B9549910CF}"/>
    <dgm:cxn modelId="{3CE3F455-3994-3B44-8E0C-7B15D02923E7}" type="presOf" srcId="{71BA8F83-AA84-4AF5-BF68-FDBBFE4FD2CE}" destId="{2E7448E8-6F41-5E49-BF3C-5EFF9B105BED}" srcOrd="1" destOrd="0" presId="urn:microsoft.com/office/officeart/2016/7/layout/BasicLinearProcessNumbered"/>
    <dgm:cxn modelId="{0B132F67-5433-7444-BF46-6A0BAA924A75}" type="presOf" srcId="{B7FFAD84-57CB-49D1-841E-1241C420A2B3}" destId="{9700A8E2-369B-344C-8C59-7FBE10E08C00}" srcOrd="1" destOrd="0" presId="urn:microsoft.com/office/officeart/2016/7/layout/BasicLinearProcessNumbered"/>
    <dgm:cxn modelId="{5E4A2875-A98A-6F4E-A7CF-5F08C6EC037F}" type="presOf" srcId="{6D9F958C-0A80-40A5-8CB0-A82A9B08270A}" destId="{370162F4-DE2C-C14F-B1C2-23E97BAFA263}" srcOrd="0" destOrd="0" presId="urn:microsoft.com/office/officeart/2016/7/layout/BasicLinearProcessNumbered"/>
    <dgm:cxn modelId="{C25D1491-7CED-B443-80C0-18F1645E119E}" type="presOf" srcId="{1455AE16-809E-4C53-9F18-1B9D10D66D59}" destId="{E72DC9FD-DFE2-5B48-BDF3-8B7E6DDD6F39}" srcOrd="0" destOrd="0" presId="urn:microsoft.com/office/officeart/2016/7/layout/BasicLinearProcessNumbered"/>
    <dgm:cxn modelId="{1E8AA696-8F55-D649-97C5-F5FC5BFE348B}" type="presOf" srcId="{D8147E2B-C836-421C-9D13-4DC040961318}" destId="{7E3F8388-96C8-6145-A2D4-88AF8E0F2008}" srcOrd="0" destOrd="0" presId="urn:microsoft.com/office/officeart/2016/7/layout/BasicLinearProcessNumbered"/>
    <dgm:cxn modelId="{C59614BC-6BCE-5445-8488-3B5CF01B1C96}" type="presOf" srcId="{D8147E2B-C836-421C-9D13-4DC040961318}" destId="{2D505B3E-29F8-9A4D-A9CF-7F13D623928C}" srcOrd="1" destOrd="0" presId="urn:microsoft.com/office/officeart/2016/7/layout/BasicLinearProcessNumbered"/>
    <dgm:cxn modelId="{D27EB4EF-930E-4090-9FA2-F1A05DB61F41}" srcId="{6D9F958C-0A80-40A5-8CB0-A82A9B08270A}" destId="{71BA8F83-AA84-4AF5-BF68-FDBBFE4FD2CE}" srcOrd="1" destOrd="0" parTransId="{B2CC9548-E065-4B60-A746-52FDEB7F3FFA}" sibTransId="{DE4355B9-EF07-44A1-9B63-279812CA205C}"/>
    <dgm:cxn modelId="{4402ABFD-EFC9-49F3-948F-029B056A8FE2}" srcId="{6D9F958C-0A80-40A5-8CB0-A82A9B08270A}" destId="{B7FFAD84-57CB-49D1-841E-1241C420A2B3}" srcOrd="2" destOrd="0" parTransId="{D9B6AFF5-C74A-4174-910A-7F0EF57FE0D9}" sibTransId="{1455AE16-809E-4C53-9F18-1B9D10D66D59}"/>
    <dgm:cxn modelId="{C8461105-9981-9F4C-B885-0AD9EA84F42A}" type="presParOf" srcId="{370162F4-DE2C-C14F-B1C2-23E97BAFA263}" destId="{57CB0694-B7CB-2F48-B4DF-2F1A11548353}" srcOrd="0" destOrd="0" presId="urn:microsoft.com/office/officeart/2016/7/layout/BasicLinearProcessNumbered"/>
    <dgm:cxn modelId="{449105EA-24AB-084B-820A-4275DFAB303E}" type="presParOf" srcId="{57CB0694-B7CB-2F48-B4DF-2F1A11548353}" destId="{7E3F8388-96C8-6145-A2D4-88AF8E0F2008}" srcOrd="0" destOrd="0" presId="urn:microsoft.com/office/officeart/2016/7/layout/BasicLinearProcessNumbered"/>
    <dgm:cxn modelId="{AC6E002A-58EC-AF48-9CBC-8687E75C04DD}" type="presParOf" srcId="{57CB0694-B7CB-2F48-B4DF-2F1A11548353}" destId="{CADAE737-32BD-874D-8FDA-0D415B0B7547}" srcOrd="1" destOrd="0" presId="urn:microsoft.com/office/officeart/2016/7/layout/BasicLinearProcessNumbered"/>
    <dgm:cxn modelId="{3311D1AC-F66D-7142-B3D0-969BCD950188}" type="presParOf" srcId="{57CB0694-B7CB-2F48-B4DF-2F1A11548353}" destId="{CC0F4E2F-5A63-DD44-BBDA-3D6341CC21E2}" srcOrd="2" destOrd="0" presId="urn:microsoft.com/office/officeart/2016/7/layout/BasicLinearProcessNumbered"/>
    <dgm:cxn modelId="{1A831A84-1094-5649-A277-C1763C70F2A5}" type="presParOf" srcId="{57CB0694-B7CB-2F48-B4DF-2F1A11548353}" destId="{2D505B3E-29F8-9A4D-A9CF-7F13D623928C}" srcOrd="3" destOrd="0" presId="urn:microsoft.com/office/officeart/2016/7/layout/BasicLinearProcessNumbered"/>
    <dgm:cxn modelId="{3F9B18D9-7C7B-5346-8A9D-EC06A36AFD9F}" type="presParOf" srcId="{370162F4-DE2C-C14F-B1C2-23E97BAFA263}" destId="{71839901-90F3-8B41-A177-C5AEA68BAA10}" srcOrd="1" destOrd="0" presId="urn:microsoft.com/office/officeart/2016/7/layout/BasicLinearProcessNumbered"/>
    <dgm:cxn modelId="{038BD17C-89AF-2D48-B8AE-DFA0E8620556}" type="presParOf" srcId="{370162F4-DE2C-C14F-B1C2-23E97BAFA263}" destId="{C49FA6BF-19F3-1845-A552-E860756261AC}" srcOrd="2" destOrd="0" presId="urn:microsoft.com/office/officeart/2016/7/layout/BasicLinearProcessNumbered"/>
    <dgm:cxn modelId="{FC00A27B-5D7D-274F-960B-B2B4BFED6D66}" type="presParOf" srcId="{C49FA6BF-19F3-1845-A552-E860756261AC}" destId="{D4B719D9-B6E6-F440-B843-EB57ABCAB269}" srcOrd="0" destOrd="0" presId="urn:microsoft.com/office/officeart/2016/7/layout/BasicLinearProcessNumbered"/>
    <dgm:cxn modelId="{3AEF068B-6420-B642-BCCB-197242A366EC}" type="presParOf" srcId="{C49FA6BF-19F3-1845-A552-E860756261AC}" destId="{2791C676-6BFE-974D-8716-78A672E20766}" srcOrd="1" destOrd="0" presId="urn:microsoft.com/office/officeart/2016/7/layout/BasicLinearProcessNumbered"/>
    <dgm:cxn modelId="{D2E2FB6C-FD59-5C41-AABD-D03BA1D04860}" type="presParOf" srcId="{C49FA6BF-19F3-1845-A552-E860756261AC}" destId="{5F264D60-B46E-A54F-A6E0-1E7569A2F697}" srcOrd="2" destOrd="0" presId="urn:microsoft.com/office/officeart/2016/7/layout/BasicLinearProcessNumbered"/>
    <dgm:cxn modelId="{924EBB23-7D87-D144-A045-E91CB46B8863}" type="presParOf" srcId="{C49FA6BF-19F3-1845-A552-E860756261AC}" destId="{2E7448E8-6F41-5E49-BF3C-5EFF9B105BED}" srcOrd="3" destOrd="0" presId="urn:microsoft.com/office/officeart/2016/7/layout/BasicLinearProcessNumbered"/>
    <dgm:cxn modelId="{A01389FD-B106-3840-91DB-9FAA6AFA8797}" type="presParOf" srcId="{370162F4-DE2C-C14F-B1C2-23E97BAFA263}" destId="{DCF2128F-F27A-8A4D-8E38-888F58B322A8}" srcOrd="3" destOrd="0" presId="urn:microsoft.com/office/officeart/2016/7/layout/BasicLinearProcessNumbered"/>
    <dgm:cxn modelId="{E563C282-9621-0A46-AA8B-92E67A0430F3}" type="presParOf" srcId="{370162F4-DE2C-C14F-B1C2-23E97BAFA263}" destId="{8C3B486A-AF26-A84C-947F-F5BD0BA6311A}" srcOrd="4" destOrd="0" presId="urn:microsoft.com/office/officeart/2016/7/layout/BasicLinearProcessNumbered"/>
    <dgm:cxn modelId="{F94BEA74-320A-8549-A45C-4BB7AFF7FD3E}" type="presParOf" srcId="{8C3B486A-AF26-A84C-947F-F5BD0BA6311A}" destId="{17B12DDF-40EF-8C4A-95F4-78C8685EE08C}" srcOrd="0" destOrd="0" presId="urn:microsoft.com/office/officeart/2016/7/layout/BasicLinearProcessNumbered"/>
    <dgm:cxn modelId="{9F8815A6-8166-E747-B7DA-C5F2B2FC75A4}" type="presParOf" srcId="{8C3B486A-AF26-A84C-947F-F5BD0BA6311A}" destId="{E72DC9FD-DFE2-5B48-BDF3-8B7E6DDD6F39}" srcOrd="1" destOrd="0" presId="urn:microsoft.com/office/officeart/2016/7/layout/BasicLinearProcessNumbered"/>
    <dgm:cxn modelId="{B7691A18-F182-7A4C-A4C2-40AE0B0E682A}" type="presParOf" srcId="{8C3B486A-AF26-A84C-947F-F5BD0BA6311A}" destId="{5EC86EFB-B031-A846-B50C-07DBB2EDB442}" srcOrd="2" destOrd="0" presId="urn:microsoft.com/office/officeart/2016/7/layout/BasicLinearProcessNumbered"/>
    <dgm:cxn modelId="{0B7D18D2-4AC7-8843-A7F2-3DF6B55D95A7}" type="presParOf" srcId="{8C3B486A-AF26-A84C-947F-F5BD0BA6311A}" destId="{9700A8E2-369B-344C-8C59-7FBE10E08C00}" srcOrd="3" destOrd="0" presId="urn:microsoft.com/office/officeart/2016/7/layout/BasicLinearProcessNumbered"/>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DB463E-CDCA-9F42-874A-116356B9E14A}">
      <dsp:nvSpPr>
        <dsp:cNvPr id="0" name=""/>
        <dsp:cNvSpPr/>
      </dsp:nvSpPr>
      <dsp:spPr>
        <a:xfrm>
          <a:off x="3474" y="646931"/>
          <a:ext cx="2756396" cy="3858955"/>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4899" tIns="330200" rIns="214899" bIns="330200" numCol="1" spcCol="1270" anchor="t" anchorCtr="0">
          <a:noAutofit/>
        </a:bodyPr>
        <a:lstStyle/>
        <a:p>
          <a:pPr marL="0" lvl="0" indent="0" algn="l" defTabSz="755650">
            <a:lnSpc>
              <a:spcPct val="90000"/>
            </a:lnSpc>
            <a:spcBef>
              <a:spcPct val="0"/>
            </a:spcBef>
            <a:spcAft>
              <a:spcPct val="35000"/>
            </a:spcAft>
            <a:buNone/>
          </a:pPr>
          <a:r>
            <a:rPr lang="en-US" altLang="ar-JO" sz="1700" kern="1200" dirty="0"/>
            <a:t>Explain the benefits of an effective business plan.</a:t>
          </a:r>
          <a:endParaRPr lang="en-US" sz="1700" kern="1200" dirty="0"/>
        </a:p>
      </dsp:txBody>
      <dsp:txXfrm>
        <a:off x="3474" y="2113334"/>
        <a:ext cx="2756396" cy="2315373"/>
      </dsp:txXfrm>
    </dsp:sp>
    <dsp:sp modelId="{9375364D-3525-7A4A-AF47-DE85CB4751A5}">
      <dsp:nvSpPr>
        <dsp:cNvPr id="0" name=""/>
        <dsp:cNvSpPr/>
      </dsp:nvSpPr>
      <dsp:spPr>
        <a:xfrm>
          <a:off x="802829" y="1032827"/>
          <a:ext cx="1157686" cy="115768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0258" tIns="12700" rIns="90258" bIns="12700" numCol="1" spcCol="1270" anchor="ctr" anchorCtr="0">
          <a:noAutofit/>
        </a:bodyPr>
        <a:lstStyle/>
        <a:p>
          <a:pPr marL="0" lvl="0" indent="0" algn="ctr" defTabSz="2133600">
            <a:lnSpc>
              <a:spcPct val="90000"/>
            </a:lnSpc>
            <a:spcBef>
              <a:spcPct val="0"/>
            </a:spcBef>
            <a:spcAft>
              <a:spcPct val="35000"/>
            </a:spcAft>
            <a:buNone/>
          </a:pPr>
          <a:r>
            <a:rPr lang="en-US" sz="4800" kern="1200"/>
            <a:t>1</a:t>
          </a:r>
        </a:p>
      </dsp:txBody>
      <dsp:txXfrm>
        <a:off x="972368" y="1202366"/>
        <a:ext cx="818608" cy="818608"/>
      </dsp:txXfrm>
    </dsp:sp>
    <dsp:sp modelId="{7A97EFE9-4922-9040-B03A-666DE024012F}">
      <dsp:nvSpPr>
        <dsp:cNvPr id="0" name=""/>
        <dsp:cNvSpPr/>
      </dsp:nvSpPr>
      <dsp:spPr>
        <a:xfrm>
          <a:off x="3474" y="4505815"/>
          <a:ext cx="2756396"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332C19-BF18-2E48-9238-2375B481F858}">
      <dsp:nvSpPr>
        <dsp:cNvPr id="0" name=""/>
        <dsp:cNvSpPr/>
      </dsp:nvSpPr>
      <dsp:spPr>
        <a:xfrm>
          <a:off x="3035511" y="646931"/>
          <a:ext cx="2756396" cy="3858955"/>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4899" tIns="330200" rIns="214899" bIns="330200" numCol="1" spcCol="1270" anchor="t" anchorCtr="0">
          <a:noAutofit/>
        </a:bodyPr>
        <a:lstStyle/>
        <a:p>
          <a:pPr marL="0" lvl="0" indent="0" algn="l" defTabSz="755650" rtl="0">
            <a:lnSpc>
              <a:spcPct val="90000"/>
            </a:lnSpc>
            <a:spcBef>
              <a:spcPct val="0"/>
            </a:spcBef>
            <a:spcAft>
              <a:spcPct val="35000"/>
            </a:spcAft>
            <a:buNone/>
          </a:pPr>
          <a:r>
            <a:rPr lang="en-US" altLang="ar-JO" sz="1700" kern="1200" dirty="0"/>
            <a:t>Describe the elements of a solid business plan.</a:t>
          </a:r>
        </a:p>
        <a:p>
          <a:pPr marL="0" lvl="0" indent="0" algn="l" defTabSz="755650" rtl="0">
            <a:lnSpc>
              <a:spcPct val="90000"/>
            </a:lnSpc>
            <a:spcBef>
              <a:spcPct val="0"/>
            </a:spcBef>
            <a:spcAft>
              <a:spcPct val="35000"/>
            </a:spcAft>
            <a:buNone/>
          </a:pPr>
          <a:endParaRPr lang="en-US" altLang="ar-JO" sz="1700" kern="1200" dirty="0"/>
        </a:p>
      </dsp:txBody>
      <dsp:txXfrm>
        <a:off x="3035511" y="2113334"/>
        <a:ext cx="2756396" cy="2315373"/>
      </dsp:txXfrm>
    </dsp:sp>
    <dsp:sp modelId="{89648563-B73A-8B44-9E56-D80BB3A64777}">
      <dsp:nvSpPr>
        <dsp:cNvPr id="0" name=""/>
        <dsp:cNvSpPr/>
      </dsp:nvSpPr>
      <dsp:spPr>
        <a:xfrm>
          <a:off x="3834866" y="1032827"/>
          <a:ext cx="1157686" cy="115768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0258" tIns="12700" rIns="90258" bIns="12700" numCol="1" spcCol="1270" anchor="ctr" anchorCtr="0">
          <a:noAutofit/>
        </a:bodyPr>
        <a:lstStyle/>
        <a:p>
          <a:pPr marL="0" lvl="0" indent="0" algn="ctr" defTabSz="2133600">
            <a:lnSpc>
              <a:spcPct val="90000"/>
            </a:lnSpc>
            <a:spcBef>
              <a:spcPct val="0"/>
            </a:spcBef>
            <a:spcAft>
              <a:spcPct val="35000"/>
            </a:spcAft>
            <a:buNone/>
          </a:pPr>
          <a:r>
            <a:rPr lang="en-US" sz="4800" kern="1200"/>
            <a:t>2</a:t>
          </a:r>
        </a:p>
      </dsp:txBody>
      <dsp:txXfrm>
        <a:off x="4004405" y="1202366"/>
        <a:ext cx="818608" cy="818608"/>
      </dsp:txXfrm>
    </dsp:sp>
    <dsp:sp modelId="{2946BC43-0CD7-DC4B-9AE1-7835A3A65B18}">
      <dsp:nvSpPr>
        <dsp:cNvPr id="0" name=""/>
        <dsp:cNvSpPr/>
      </dsp:nvSpPr>
      <dsp:spPr>
        <a:xfrm>
          <a:off x="3035511" y="4505815"/>
          <a:ext cx="2756396"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774B7F-8481-5A4F-914B-C04BAB7C02AB}">
      <dsp:nvSpPr>
        <dsp:cNvPr id="0" name=""/>
        <dsp:cNvSpPr/>
      </dsp:nvSpPr>
      <dsp:spPr>
        <a:xfrm>
          <a:off x="6067547" y="646931"/>
          <a:ext cx="2756396" cy="3858955"/>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4899" tIns="330200" rIns="214899" bIns="330200" numCol="1" spcCol="1270" anchor="t" anchorCtr="0">
          <a:noAutofit/>
        </a:bodyPr>
        <a:lstStyle/>
        <a:p>
          <a:pPr marL="0" lvl="0" indent="0" algn="l" defTabSz="755650" rtl="0">
            <a:lnSpc>
              <a:spcPct val="90000"/>
            </a:lnSpc>
            <a:spcBef>
              <a:spcPct val="0"/>
            </a:spcBef>
            <a:spcAft>
              <a:spcPct val="35000"/>
            </a:spcAft>
            <a:buNone/>
          </a:pPr>
          <a:r>
            <a:rPr lang="en-US" altLang="ar-JO" sz="1700" kern="1200" dirty="0"/>
            <a:t>Explain the “five Cs of credit” and why they are important to potential lenders and investors reviewing business plans.</a:t>
          </a:r>
        </a:p>
        <a:p>
          <a:pPr marL="0" lvl="0" indent="0" algn="l" defTabSz="755650" rtl="0">
            <a:lnSpc>
              <a:spcPct val="90000"/>
            </a:lnSpc>
            <a:spcBef>
              <a:spcPct val="0"/>
            </a:spcBef>
            <a:spcAft>
              <a:spcPct val="35000"/>
            </a:spcAft>
            <a:buNone/>
          </a:pPr>
          <a:endParaRPr lang="en-US" altLang="ar-JO" sz="1700" kern="1200" dirty="0"/>
        </a:p>
      </dsp:txBody>
      <dsp:txXfrm>
        <a:off x="6067547" y="2113334"/>
        <a:ext cx="2756396" cy="2315373"/>
      </dsp:txXfrm>
    </dsp:sp>
    <dsp:sp modelId="{4885487E-1B4E-E646-8256-7701441E4481}">
      <dsp:nvSpPr>
        <dsp:cNvPr id="0" name=""/>
        <dsp:cNvSpPr/>
      </dsp:nvSpPr>
      <dsp:spPr>
        <a:xfrm>
          <a:off x="6866902" y="1032827"/>
          <a:ext cx="1157686" cy="115768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0258" tIns="12700" rIns="90258" bIns="12700" numCol="1" spcCol="1270" anchor="ctr" anchorCtr="0">
          <a:noAutofit/>
        </a:bodyPr>
        <a:lstStyle/>
        <a:p>
          <a:pPr marL="0" lvl="0" indent="0" algn="ctr" defTabSz="2133600">
            <a:lnSpc>
              <a:spcPct val="90000"/>
            </a:lnSpc>
            <a:spcBef>
              <a:spcPct val="0"/>
            </a:spcBef>
            <a:spcAft>
              <a:spcPct val="35000"/>
            </a:spcAft>
            <a:buNone/>
          </a:pPr>
          <a:r>
            <a:rPr lang="en-US" sz="4800" kern="1200"/>
            <a:t>3</a:t>
          </a:r>
        </a:p>
      </dsp:txBody>
      <dsp:txXfrm>
        <a:off x="7036441" y="1202366"/>
        <a:ext cx="818608" cy="818608"/>
      </dsp:txXfrm>
    </dsp:sp>
    <dsp:sp modelId="{FFDCBA2C-8478-4C47-BEDB-F5D771DA54C1}">
      <dsp:nvSpPr>
        <dsp:cNvPr id="0" name=""/>
        <dsp:cNvSpPr/>
      </dsp:nvSpPr>
      <dsp:spPr>
        <a:xfrm>
          <a:off x="6067547" y="4505815"/>
          <a:ext cx="2756396"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6240F66-B6DD-6841-BBAF-12A0AD5F1874}">
      <dsp:nvSpPr>
        <dsp:cNvPr id="0" name=""/>
        <dsp:cNvSpPr/>
      </dsp:nvSpPr>
      <dsp:spPr>
        <a:xfrm>
          <a:off x="9099584" y="646931"/>
          <a:ext cx="2756396" cy="3858955"/>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4899" tIns="330200" rIns="214899" bIns="330200" numCol="1" spcCol="1270" anchor="t" anchorCtr="0">
          <a:noAutofit/>
        </a:bodyPr>
        <a:lstStyle/>
        <a:p>
          <a:pPr marL="0" lvl="0" indent="0" algn="l" defTabSz="755650" rtl="0">
            <a:lnSpc>
              <a:spcPct val="90000"/>
            </a:lnSpc>
            <a:spcBef>
              <a:spcPct val="0"/>
            </a:spcBef>
            <a:spcAft>
              <a:spcPct val="35000"/>
            </a:spcAft>
            <a:buNone/>
          </a:pPr>
          <a:r>
            <a:rPr lang="en-US" altLang="ar-JO" sz="1700" kern="1200" dirty="0"/>
            <a:t>Understand the keys to making an effective business plan presentation. </a:t>
          </a:r>
        </a:p>
        <a:p>
          <a:pPr marL="0" lvl="0" indent="0" algn="l" defTabSz="755650" rtl="0">
            <a:lnSpc>
              <a:spcPct val="90000"/>
            </a:lnSpc>
            <a:spcBef>
              <a:spcPct val="0"/>
            </a:spcBef>
            <a:spcAft>
              <a:spcPct val="35000"/>
            </a:spcAft>
            <a:buNone/>
          </a:pPr>
          <a:endParaRPr lang="en-US" altLang="ar-JO" sz="1700" kern="1200" dirty="0"/>
        </a:p>
      </dsp:txBody>
      <dsp:txXfrm>
        <a:off x="9099584" y="2113334"/>
        <a:ext cx="2756396" cy="2315373"/>
      </dsp:txXfrm>
    </dsp:sp>
    <dsp:sp modelId="{5F010799-9B08-3547-AF21-15704B64669F}">
      <dsp:nvSpPr>
        <dsp:cNvPr id="0" name=""/>
        <dsp:cNvSpPr/>
      </dsp:nvSpPr>
      <dsp:spPr>
        <a:xfrm>
          <a:off x="9898939" y="1032827"/>
          <a:ext cx="1157686" cy="115768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0258" tIns="12700" rIns="90258" bIns="12700" numCol="1" spcCol="1270" anchor="ctr" anchorCtr="0">
          <a:noAutofit/>
        </a:bodyPr>
        <a:lstStyle/>
        <a:p>
          <a:pPr marL="0" lvl="0" indent="0" algn="ctr" defTabSz="2133600">
            <a:lnSpc>
              <a:spcPct val="90000"/>
            </a:lnSpc>
            <a:spcBef>
              <a:spcPct val="0"/>
            </a:spcBef>
            <a:spcAft>
              <a:spcPct val="35000"/>
            </a:spcAft>
            <a:buNone/>
          </a:pPr>
          <a:r>
            <a:rPr lang="en-US" sz="4800" kern="1200"/>
            <a:t>4</a:t>
          </a:r>
        </a:p>
      </dsp:txBody>
      <dsp:txXfrm>
        <a:off x="10068478" y="1202366"/>
        <a:ext cx="818608" cy="818608"/>
      </dsp:txXfrm>
    </dsp:sp>
    <dsp:sp modelId="{B37AC0AF-28F8-C34B-8A15-E742C9ABF2A6}">
      <dsp:nvSpPr>
        <dsp:cNvPr id="0" name=""/>
        <dsp:cNvSpPr/>
      </dsp:nvSpPr>
      <dsp:spPr>
        <a:xfrm>
          <a:off x="9099584" y="4505815"/>
          <a:ext cx="2756396"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3F8388-96C8-6145-A2D4-88AF8E0F2008}">
      <dsp:nvSpPr>
        <dsp:cNvPr id="0" name=""/>
        <dsp:cNvSpPr/>
      </dsp:nvSpPr>
      <dsp:spPr>
        <a:xfrm>
          <a:off x="0" y="0"/>
          <a:ext cx="3399591" cy="4186074"/>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5045" tIns="330200" rIns="265045" bIns="330200" numCol="1" spcCol="1270" anchor="t" anchorCtr="0">
          <a:noAutofit/>
        </a:bodyPr>
        <a:lstStyle/>
        <a:p>
          <a:pPr marL="0" lvl="0" indent="0" algn="l" defTabSz="933450">
            <a:lnSpc>
              <a:spcPct val="90000"/>
            </a:lnSpc>
            <a:spcBef>
              <a:spcPct val="0"/>
            </a:spcBef>
            <a:spcAft>
              <a:spcPct val="35000"/>
            </a:spcAft>
            <a:buNone/>
          </a:pPr>
          <a:r>
            <a:rPr lang="en-US" altLang="ar-JO" sz="2100" kern="1200" dirty="0"/>
            <a:t>Understand the importance of strategic management to a small business</a:t>
          </a:r>
          <a:endParaRPr lang="en-US" sz="2100" kern="1200" dirty="0"/>
        </a:p>
      </dsp:txBody>
      <dsp:txXfrm>
        <a:off x="0" y="1590708"/>
        <a:ext cx="3399591" cy="2511644"/>
      </dsp:txXfrm>
    </dsp:sp>
    <dsp:sp modelId="{CADAE737-32BD-874D-8FDA-0D415B0B7547}">
      <dsp:nvSpPr>
        <dsp:cNvPr id="0" name=""/>
        <dsp:cNvSpPr/>
      </dsp:nvSpPr>
      <dsp:spPr>
        <a:xfrm>
          <a:off x="937863" y="438826"/>
          <a:ext cx="1255822" cy="1255822"/>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7909" tIns="12700" rIns="97909" bIns="12700" numCol="1" spcCol="1270" anchor="ctr" anchorCtr="0">
          <a:noAutofit/>
        </a:bodyPr>
        <a:lstStyle/>
        <a:p>
          <a:pPr marL="0" lvl="0" indent="0" algn="ctr" defTabSz="2133600">
            <a:lnSpc>
              <a:spcPct val="90000"/>
            </a:lnSpc>
            <a:spcBef>
              <a:spcPct val="0"/>
            </a:spcBef>
            <a:spcAft>
              <a:spcPct val="35000"/>
            </a:spcAft>
            <a:buNone/>
          </a:pPr>
          <a:r>
            <a:rPr lang="en-US" sz="4800" kern="1200"/>
            <a:t>1</a:t>
          </a:r>
          <a:endParaRPr lang="en-US" sz="4800" kern="1200" dirty="0"/>
        </a:p>
      </dsp:txBody>
      <dsp:txXfrm>
        <a:off x="1121774" y="622737"/>
        <a:ext cx="888000" cy="888000"/>
      </dsp:txXfrm>
    </dsp:sp>
    <dsp:sp modelId="{CC0F4E2F-5A63-DD44-BBDA-3D6341CC21E2}">
      <dsp:nvSpPr>
        <dsp:cNvPr id="0" name=""/>
        <dsp:cNvSpPr/>
      </dsp:nvSpPr>
      <dsp:spPr>
        <a:xfrm>
          <a:off x="0" y="4186002"/>
          <a:ext cx="3399591"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4B719D9-B6E6-F440-B843-EB57ABCAB269}">
      <dsp:nvSpPr>
        <dsp:cNvPr id="0" name=""/>
        <dsp:cNvSpPr/>
      </dsp:nvSpPr>
      <dsp:spPr>
        <a:xfrm>
          <a:off x="3700183" y="0"/>
          <a:ext cx="3399591" cy="4186074"/>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5045" tIns="330200" rIns="265045" bIns="330200" numCol="1" spcCol="1270" anchor="t" anchorCtr="0">
          <a:noAutofit/>
        </a:bodyPr>
        <a:lstStyle/>
        <a:p>
          <a:pPr marL="0" lvl="0" indent="0" algn="l" defTabSz="933450">
            <a:lnSpc>
              <a:spcPct val="90000"/>
            </a:lnSpc>
            <a:spcBef>
              <a:spcPct val="0"/>
            </a:spcBef>
            <a:spcAft>
              <a:spcPct val="35000"/>
            </a:spcAft>
            <a:buNone/>
          </a:pPr>
          <a:r>
            <a:rPr lang="en-US" altLang="ar-JO" sz="2100" kern="1200" dirty="0"/>
            <a:t>Explain why and how a small business must create a competitive advantage in the market.</a:t>
          </a:r>
        </a:p>
        <a:p>
          <a:pPr marL="0" lvl="0" indent="0" algn="l" defTabSz="933450">
            <a:lnSpc>
              <a:spcPct val="90000"/>
            </a:lnSpc>
            <a:spcBef>
              <a:spcPct val="0"/>
            </a:spcBef>
            <a:spcAft>
              <a:spcPct val="35000"/>
            </a:spcAft>
            <a:buNone/>
          </a:pPr>
          <a:endParaRPr lang="en-US" sz="2100" kern="1200" dirty="0"/>
        </a:p>
      </dsp:txBody>
      <dsp:txXfrm>
        <a:off x="3700183" y="1590708"/>
        <a:ext cx="3399591" cy="2511644"/>
      </dsp:txXfrm>
    </dsp:sp>
    <dsp:sp modelId="{2791C676-6BFE-974D-8716-78A672E20766}">
      <dsp:nvSpPr>
        <dsp:cNvPr id="0" name=""/>
        <dsp:cNvSpPr/>
      </dsp:nvSpPr>
      <dsp:spPr>
        <a:xfrm>
          <a:off x="4811435" y="418607"/>
          <a:ext cx="1255822" cy="1255822"/>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7909" tIns="12700" rIns="97909" bIns="12700" numCol="1" spcCol="1270" anchor="ctr" anchorCtr="0">
          <a:noAutofit/>
        </a:bodyPr>
        <a:lstStyle/>
        <a:p>
          <a:pPr marL="0" lvl="0" indent="0" algn="ctr" defTabSz="2133600">
            <a:lnSpc>
              <a:spcPct val="90000"/>
            </a:lnSpc>
            <a:spcBef>
              <a:spcPct val="0"/>
            </a:spcBef>
            <a:spcAft>
              <a:spcPct val="35000"/>
            </a:spcAft>
            <a:buNone/>
          </a:pPr>
          <a:r>
            <a:rPr lang="en-US" sz="4800" kern="1200"/>
            <a:t>2</a:t>
          </a:r>
        </a:p>
      </dsp:txBody>
      <dsp:txXfrm>
        <a:off x="4995346" y="602518"/>
        <a:ext cx="888000" cy="888000"/>
      </dsp:txXfrm>
    </dsp:sp>
    <dsp:sp modelId="{5F264D60-B46E-A54F-A6E0-1E7569A2F697}">
      <dsp:nvSpPr>
        <dsp:cNvPr id="0" name=""/>
        <dsp:cNvSpPr/>
      </dsp:nvSpPr>
      <dsp:spPr>
        <a:xfrm>
          <a:off x="3739551" y="4186002"/>
          <a:ext cx="3399591"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7B12DDF-40EF-8C4A-95F4-78C8685EE08C}">
      <dsp:nvSpPr>
        <dsp:cNvPr id="0" name=""/>
        <dsp:cNvSpPr/>
      </dsp:nvSpPr>
      <dsp:spPr>
        <a:xfrm>
          <a:off x="7479102" y="0"/>
          <a:ext cx="3399591" cy="4186074"/>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5045" tIns="330200" rIns="265045" bIns="330200" numCol="1" spcCol="1270" anchor="t" anchorCtr="0">
          <a:noAutofit/>
        </a:bodyPr>
        <a:lstStyle/>
        <a:p>
          <a:pPr marL="0" lvl="0" indent="0" algn="l" defTabSz="933450">
            <a:lnSpc>
              <a:spcPct val="90000"/>
            </a:lnSpc>
            <a:spcBef>
              <a:spcPct val="0"/>
            </a:spcBef>
            <a:spcAft>
              <a:spcPct val="35000"/>
            </a:spcAft>
            <a:buNone/>
          </a:pPr>
          <a:r>
            <a:rPr lang="en-US" altLang="ar-JO" sz="2100" kern="1200" dirty="0"/>
            <a:t>Develop a strategic plan for a business using the nine steps in the strategic management process.</a:t>
          </a:r>
        </a:p>
        <a:p>
          <a:pPr marL="0" lvl="0" indent="0" algn="l" defTabSz="933450">
            <a:lnSpc>
              <a:spcPct val="90000"/>
            </a:lnSpc>
            <a:spcBef>
              <a:spcPct val="0"/>
            </a:spcBef>
            <a:spcAft>
              <a:spcPct val="35000"/>
            </a:spcAft>
            <a:buNone/>
          </a:pPr>
          <a:endParaRPr lang="en-US" sz="2100" kern="1200" dirty="0"/>
        </a:p>
      </dsp:txBody>
      <dsp:txXfrm>
        <a:off x="7479102" y="1590708"/>
        <a:ext cx="3399591" cy="2511644"/>
      </dsp:txXfrm>
    </dsp:sp>
    <dsp:sp modelId="{E72DC9FD-DFE2-5B48-BDF3-8B7E6DDD6F39}">
      <dsp:nvSpPr>
        <dsp:cNvPr id="0" name=""/>
        <dsp:cNvSpPr/>
      </dsp:nvSpPr>
      <dsp:spPr>
        <a:xfrm>
          <a:off x="8550986" y="418607"/>
          <a:ext cx="1255822" cy="1255822"/>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7909" tIns="12700" rIns="97909" bIns="12700" numCol="1" spcCol="1270" anchor="ctr" anchorCtr="0">
          <a:noAutofit/>
        </a:bodyPr>
        <a:lstStyle/>
        <a:p>
          <a:pPr marL="0" lvl="0" indent="0" algn="ctr" defTabSz="2133600">
            <a:lnSpc>
              <a:spcPct val="90000"/>
            </a:lnSpc>
            <a:spcBef>
              <a:spcPct val="0"/>
            </a:spcBef>
            <a:spcAft>
              <a:spcPct val="35000"/>
            </a:spcAft>
            <a:buNone/>
          </a:pPr>
          <a:r>
            <a:rPr lang="en-US" sz="4800" kern="1200"/>
            <a:t>3</a:t>
          </a:r>
        </a:p>
      </dsp:txBody>
      <dsp:txXfrm>
        <a:off x="8734897" y="602518"/>
        <a:ext cx="888000" cy="888000"/>
      </dsp:txXfrm>
    </dsp:sp>
    <dsp:sp modelId="{5EC86EFB-B031-A846-B50C-07DBB2EDB442}">
      <dsp:nvSpPr>
        <dsp:cNvPr id="0" name=""/>
        <dsp:cNvSpPr/>
      </dsp:nvSpPr>
      <dsp:spPr>
        <a:xfrm>
          <a:off x="7479102" y="4186002"/>
          <a:ext cx="3399591"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2.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12-20T13:09:16.726"/>
    </inkml:context>
    <inkml:brush xml:id="br0">
      <inkml:brushProperty name="width" value="0.05" units="cm"/>
      <inkml:brushProperty name="height" value="0.05" units="cm"/>
    </inkml:brush>
  </inkml:definitions>
  <inkml:trace contextRef="#ctx0" brushRef="#br0">1 1 24575</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12-20T13:09:16.726"/>
    </inkml:context>
    <inkml:brush xml:id="br0">
      <inkml:brushProperty name="width" value="0.05" units="cm"/>
      <inkml:brushProperty name="height" value="0.05" units="cm"/>
    </inkml:brush>
  </inkml:definitions>
  <inkml:trace contextRef="#ctx0" brushRef="#br0">1 1 24575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4CD6D7-DB5A-4908-9DDE-E37B39C4E623}" type="datetimeFigureOut">
              <a:rPr lang="en-US" smtClean="0"/>
              <a:t>2/24/23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939B121-948A-4AAC-B163-D7EC1400426E}" type="slidenum">
              <a:rPr lang="en-US" smtClean="0"/>
              <a:t>‹#›</a:t>
            </a:fld>
            <a:endParaRPr lang="en-US"/>
          </a:p>
        </p:txBody>
      </p:sp>
    </p:spTree>
    <p:extLst>
      <p:ext uri="{BB962C8B-B14F-4D97-AF65-F5344CB8AC3E}">
        <p14:creationId xmlns:p14="http://schemas.microsoft.com/office/powerpoint/2010/main" val="31982594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550E2D16-F4BD-4B9F-E242-636376EEEF02}"/>
              </a:ext>
            </a:extLst>
          </p:cNvPr>
          <p:cNvSpPr>
            <a:spLocks noGrp="1" noRot="1" noChangeAspect="1" noChangeArrowheads="1" noTextEdit="1"/>
          </p:cNvSpPr>
          <p:nvPr>
            <p:ph type="sldImg"/>
          </p:nvPr>
        </p:nvSpPr>
        <p:spPr>
          <a:ln/>
        </p:spPr>
      </p:sp>
      <p:sp>
        <p:nvSpPr>
          <p:cNvPr id="24579" name="Rectangle 3">
            <a:extLst>
              <a:ext uri="{FF2B5EF4-FFF2-40B4-BE49-F238E27FC236}">
                <a16:creationId xmlns:a16="http://schemas.microsoft.com/office/drawing/2014/main" id="{B3DC6935-8E06-1846-9FFD-E82289BCD21E}"/>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JO" altLang="ar-JO">
              <a:ea typeface="ＭＳ Ｐゴシック" panose="020B0600070205080204" pitchFamily="34"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A" dirty="0"/>
          </a:p>
        </p:txBody>
      </p:sp>
      <p:sp>
        <p:nvSpPr>
          <p:cNvPr id="4" name="Slide Number Placeholder 3"/>
          <p:cNvSpPr>
            <a:spLocks noGrp="1"/>
          </p:cNvSpPr>
          <p:nvPr>
            <p:ph type="sldNum" sz="quarter" idx="5"/>
          </p:nvPr>
        </p:nvSpPr>
        <p:spPr/>
        <p:txBody>
          <a:bodyPr/>
          <a:lstStyle/>
          <a:p>
            <a:fld id="{3939B121-948A-4AAC-B163-D7EC1400426E}" type="slidenum">
              <a:rPr lang="en-US" smtClean="0"/>
              <a:t>12</a:t>
            </a:fld>
            <a:endParaRPr lang="en-US"/>
          </a:p>
        </p:txBody>
      </p:sp>
    </p:spTree>
    <p:extLst>
      <p:ext uri="{BB962C8B-B14F-4D97-AF65-F5344CB8AC3E}">
        <p14:creationId xmlns:p14="http://schemas.microsoft.com/office/powerpoint/2010/main" val="19130277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a:extLst>
              <a:ext uri="{FF2B5EF4-FFF2-40B4-BE49-F238E27FC236}">
                <a16:creationId xmlns:a16="http://schemas.microsoft.com/office/drawing/2014/main" id="{599ED4E3-333C-E458-02B6-FBB77B30AB04}"/>
              </a:ext>
            </a:extLst>
          </p:cNvPr>
          <p:cNvSpPr>
            <a:spLocks noGrp="1" noRot="1" noChangeAspect="1" noChangeArrowheads="1" noTextEdit="1"/>
          </p:cNvSpPr>
          <p:nvPr>
            <p:ph type="sldImg"/>
          </p:nvPr>
        </p:nvSpPr>
        <p:spPr>
          <a:ln/>
        </p:spPr>
      </p:sp>
      <p:sp>
        <p:nvSpPr>
          <p:cNvPr id="120835" name="Rectangle 3">
            <a:extLst>
              <a:ext uri="{FF2B5EF4-FFF2-40B4-BE49-F238E27FC236}">
                <a16:creationId xmlns:a16="http://schemas.microsoft.com/office/drawing/2014/main" id="{3DB25F1D-8DE4-AC4D-2D14-977C329C9911}"/>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JO" altLang="ar-JO">
              <a:ea typeface="ＭＳ Ｐゴシック" panose="020B0600070205080204" pitchFamily="34"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a:extLst>
              <a:ext uri="{FF2B5EF4-FFF2-40B4-BE49-F238E27FC236}">
                <a16:creationId xmlns:a16="http://schemas.microsoft.com/office/drawing/2014/main" id="{9B363C32-8050-F7BE-56B6-39091790BCD1}"/>
              </a:ext>
            </a:extLst>
          </p:cNvPr>
          <p:cNvSpPr>
            <a:spLocks noGrp="1" noRot="1" noChangeAspect="1" noChangeArrowheads="1" noTextEdit="1"/>
          </p:cNvSpPr>
          <p:nvPr>
            <p:ph type="sldImg"/>
          </p:nvPr>
        </p:nvSpPr>
        <p:spPr>
          <a:ln/>
        </p:spPr>
      </p:sp>
      <p:sp>
        <p:nvSpPr>
          <p:cNvPr id="122883" name="Rectangle 3">
            <a:extLst>
              <a:ext uri="{FF2B5EF4-FFF2-40B4-BE49-F238E27FC236}">
                <a16:creationId xmlns:a16="http://schemas.microsoft.com/office/drawing/2014/main" id="{EB2CE52B-F2FF-B090-392D-11ADD7402AB1}"/>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JO" altLang="ar-JO">
              <a:ea typeface="ＭＳ Ｐゴシック" panose="020B0600070205080204" pitchFamily="34"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a:extLst>
              <a:ext uri="{FF2B5EF4-FFF2-40B4-BE49-F238E27FC236}">
                <a16:creationId xmlns:a16="http://schemas.microsoft.com/office/drawing/2014/main" id="{653115EB-3CF8-7B2B-1683-08C2F47CE859}"/>
              </a:ext>
            </a:extLst>
          </p:cNvPr>
          <p:cNvSpPr>
            <a:spLocks noGrp="1" noRot="1" noChangeAspect="1" noChangeArrowheads="1" noTextEdit="1"/>
          </p:cNvSpPr>
          <p:nvPr>
            <p:ph type="sldImg"/>
          </p:nvPr>
        </p:nvSpPr>
        <p:spPr>
          <a:ln/>
        </p:spPr>
      </p:sp>
      <p:sp>
        <p:nvSpPr>
          <p:cNvPr id="124931" name="Rectangle 3">
            <a:extLst>
              <a:ext uri="{FF2B5EF4-FFF2-40B4-BE49-F238E27FC236}">
                <a16:creationId xmlns:a16="http://schemas.microsoft.com/office/drawing/2014/main" id="{4C81E342-E7E2-67AD-D7DF-D6AB8179EE8F}"/>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JO" altLang="ar-JO">
              <a:ea typeface="ＭＳ Ｐゴシック" panose="020B0600070205080204" pitchFamily="34" charset="-128"/>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2">
            <a:extLst>
              <a:ext uri="{FF2B5EF4-FFF2-40B4-BE49-F238E27FC236}">
                <a16:creationId xmlns:a16="http://schemas.microsoft.com/office/drawing/2014/main" id="{E0414FF0-5A08-7D8D-96EA-1D043456F8DB}"/>
              </a:ext>
            </a:extLst>
          </p:cNvPr>
          <p:cNvSpPr>
            <a:spLocks noGrp="1" noRot="1" noChangeAspect="1" noChangeArrowheads="1" noTextEdit="1"/>
          </p:cNvSpPr>
          <p:nvPr>
            <p:ph type="sldImg"/>
          </p:nvPr>
        </p:nvSpPr>
        <p:spPr>
          <a:ln/>
        </p:spPr>
      </p:sp>
      <p:sp>
        <p:nvSpPr>
          <p:cNvPr id="129027" name="Rectangle 3">
            <a:extLst>
              <a:ext uri="{FF2B5EF4-FFF2-40B4-BE49-F238E27FC236}">
                <a16:creationId xmlns:a16="http://schemas.microsoft.com/office/drawing/2014/main" id="{7CAB70ED-BAFD-0D2B-7654-B3F6DEB6AB1C}"/>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JO" altLang="ar-JO">
              <a:ea typeface="ＭＳ Ｐゴシック" panose="020B0600070205080204" pitchFamily="34" charset="-128"/>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a:extLst>
              <a:ext uri="{FF2B5EF4-FFF2-40B4-BE49-F238E27FC236}">
                <a16:creationId xmlns:a16="http://schemas.microsoft.com/office/drawing/2014/main" id="{B2C84953-532A-CA51-73A1-9707F791FE31}"/>
              </a:ext>
            </a:extLst>
          </p:cNvPr>
          <p:cNvSpPr>
            <a:spLocks noGrp="1" noRot="1" noChangeAspect="1" noChangeArrowheads="1" noTextEdit="1"/>
          </p:cNvSpPr>
          <p:nvPr>
            <p:ph type="sldImg"/>
          </p:nvPr>
        </p:nvSpPr>
        <p:spPr>
          <a:ln/>
        </p:spPr>
      </p:sp>
      <p:sp>
        <p:nvSpPr>
          <p:cNvPr id="131075" name="Rectangle 3">
            <a:extLst>
              <a:ext uri="{FF2B5EF4-FFF2-40B4-BE49-F238E27FC236}">
                <a16:creationId xmlns:a16="http://schemas.microsoft.com/office/drawing/2014/main" id="{CE16B1D6-EB84-831A-0DA9-B25A43DE13B8}"/>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JO" altLang="ar-JO">
              <a:ea typeface="ＭＳ Ｐゴシック" panose="020B0600070205080204" pitchFamily="34" charset="-128"/>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a:extLst>
              <a:ext uri="{FF2B5EF4-FFF2-40B4-BE49-F238E27FC236}">
                <a16:creationId xmlns:a16="http://schemas.microsoft.com/office/drawing/2014/main" id="{62772427-3938-91DE-9B5A-1A1FCA1D7754}"/>
              </a:ext>
            </a:extLst>
          </p:cNvPr>
          <p:cNvSpPr>
            <a:spLocks noGrp="1" noRot="1" noChangeAspect="1" noChangeArrowheads="1" noTextEdit="1"/>
          </p:cNvSpPr>
          <p:nvPr>
            <p:ph type="sldImg"/>
          </p:nvPr>
        </p:nvSpPr>
        <p:spPr>
          <a:ln/>
        </p:spPr>
      </p:sp>
      <p:sp>
        <p:nvSpPr>
          <p:cNvPr id="135171" name="Rectangle 3">
            <a:extLst>
              <a:ext uri="{FF2B5EF4-FFF2-40B4-BE49-F238E27FC236}">
                <a16:creationId xmlns:a16="http://schemas.microsoft.com/office/drawing/2014/main" id="{EAA6053F-8205-00C3-8B3C-23821F9FCD33}"/>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JO" altLang="ar-JO">
              <a:ea typeface="ＭＳ Ｐゴシック" panose="020B0600070205080204" pitchFamily="34" charset="-12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a:extLst>
              <a:ext uri="{FF2B5EF4-FFF2-40B4-BE49-F238E27FC236}">
                <a16:creationId xmlns:a16="http://schemas.microsoft.com/office/drawing/2014/main" id="{B21B13F3-C8DD-E572-9E11-8A192EC4DAF9}"/>
              </a:ext>
            </a:extLst>
          </p:cNvPr>
          <p:cNvSpPr>
            <a:spLocks noGrp="1" noRot="1" noChangeAspect="1" noChangeArrowheads="1" noTextEdit="1"/>
          </p:cNvSpPr>
          <p:nvPr>
            <p:ph type="sldImg"/>
          </p:nvPr>
        </p:nvSpPr>
        <p:spPr>
          <a:ln/>
        </p:spPr>
      </p:sp>
      <p:sp>
        <p:nvSpPr>
          <p:cNvPr id="137219" name="Rectangle 3">
            <a:extLst>
              <a:ext uri="{FF2B5EF4-FFF2-40B4-BE49-F238E27FC236}">
                <a16:creationId xmlns:a16="http://schemas.microsoft.com/office/drawing/2014/main" id="{33DCFAD6-3839-42A1-F0D5-456AB4B8E871}"/>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JO" altLang="ar-JO">
              <a:ea typeface="ＭＳ Ｐゴシック" panose="020B0600070205080204" pitchFamily="34" charset="-128"/>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a:extLst>
              <a:ext uri="{FF2B5EF4-FFF2-40B4-BE49-F238E27FC236}">
                <a16:creationId xmlns:a16="http://schemas.microsoft.com/office/drawing/2014/main" id="{AC4D0F67-CC1B-BF52-38BE-51A52FF840BF}"/>
              </a:ext>
            </a:extLst>
          </p:cNvPr>
          <p:cNvSpPr>
            <a:spLocks noGrp="1" noRot="1" noChangeAspect="1" noChangeArrowheads="1" noTextEdit="1"/>
          </p:cNvSpPr>
          <p:nvPr>
            <p:ph type="sldImg"/>
          </p:nvPr>
        </p:nvSpPr>
        <p:spPr>
          <a:ln/>
        </p:spPr>
      </p:sp>
      <p:sp>
        <p:nvSpPr>
          <p:cNvPr id="145411" name="Rectangle 3">
            <a:extLst>
              <a:ext uri="{FF2B5EF4-FFF2-40B4-BE49-F238E27FC236}">
                <a16:creationId xmlns:a16="http://schemas.microsoft.com/office/drawing/2014/main" id="{AACF0C59-B0D4-4794-7FAD-387580253339}"/>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JO" altLang="ar-JO">
              <a:ea typeface="ＭＳ Ｐゴシック" panose="020B0600070205080204" pitchFamily="34"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DA0AAAA8-0DA5-4E41-BA03-4E2A14E8686F}" type="datetime1">
              <a:rPr lang="en-US" smtClean="0"/>
              <a:t>2/24/23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F85819-D088-B441-9D89-1D137B1C2EAB}" type="datetime1">
              <a:rPr lang="en-US" smtClean="0"/>
              <a:t>2/24/23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5E89095-9644-0E4F-9E7A-4F819747836C}" type="datetime1">
              <a:rPr lang="en-US" smtClean="0"/>
              <a:t>2/24/23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941EA8C-0E3A-8048-A5F9-D37472FDF19F}" type="datetime1">
              <a:rPr lang="en-US" smtClean="0"/>
              <a:t>2/24/23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93C1605-5C4A-C04D-8FF5-0CAB92938D24}" type="datetime1">
              <a:rPr lang="en-US" smtClean="0"/>
              <a:t>2/24/23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2250A77-5095-E743-8CE3-3525BA8B9716}" type="datetime1">
              <a:rPr lang="en-US" smtClean="0"/>
              <a:t>2/24/23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20D96D-DDB3-8446-9586-5219935C7D3C}" type="datetime1">
              <a:rPr lang="en-US" smtClean="0"/>
              <a:t>2/24/23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398886D-5D87-4B42-A697-E87E85E8EAC3}" type="datetime1">
              <a:rPr lang="en-US" smtClean="0"/>
              <a:t>2/24/23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8566B09-611E-4C4B-B6E0-56FBDD849BA2}" type="datetime1">
              <a:rPr lang="en-US" smtClean="0"/>
              <a:t>2/24/23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C6B9E0C-75D9-DC47-A824-FD903CC9579E}" type="datetime1">
              <a:rPr lang="en-US" smtClean="0"/>
              <a:t>2/24/23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089FE10-EA4D-1F45-9F04-C99DBF126FF1}" type="datetime1">
              <a:rPr lang="en-US" smtClean="0"/>
              <a:t>2/24/23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reserve="1">
  <p:cSld name="Title Slid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B653BADB-EC42-9640-BEF2-3339AED6E4B1}" type="datetime1">
              <a:rPr lang="en-US" smtClean="0"/>
              <a:t>2/24/23</a:t>
            </a:fld>
            <a:endParaRPr/>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9672663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reserve="1">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047D5067-7342-0241-8E64-FC2F47A7F0FD}" type="datetime1">
              <a:rPr lang="en-US" smtClean="0"/>
              <a:t>2/24/23</a:t>
            </a:fld>
            <a:endParaRPr/>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8508369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Content" type="obj" preserve="1">
  <p:cSld name="Title and Conten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AAAEBF82-BDCC-584F-A516-D4569B8570BA}" type="datetime1">
              <a:rPr lang="en-US" smtClean="0"/>
              <a:t>2/24/23</a:t>
            </a:fld>
            <a:endParaRPr/>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0380606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Section Header" type="secHead" preserve="1">
  <p:cSld name="Section 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925810E8-B822-6841-8029-21DEFBC3ACE5}" type="datetime1">
              <a:rPr lang="en-US" smtClean="0"/>
              <a:t>2/24/23</a:t>
            </a:fld>
            <a:endParaRPr/>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5491722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wo Content" type="twoObj" preserve="1">
  <p:cSld name="Two Content">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64672577-E683-294D-9F9F-6D67B94DB270}" type="datetime1">
              <a:rPr lang="en-US" smtClean="0"/>
              <a:t>2/24/23</a:t>
            </a:fld>
            <a:endParaRPr/>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9241873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omparison" type="twoTxTwoObj" preserve="1">
  <p:cSld name="Comparison">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50F96E0E-8BAC-E940-AB2B-8BA90DA99E64}" type="datetime1">
              <a:rPr lang="en-US" smtClean="0"/>
              <a:t>2/24/23</a:t>
            </a:fld>
            <a:endParaRPr/>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7992476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Only" type="titleOnly" preserve="1">
  <p:cSld name="Title 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F49C55BB-ACA8-6745-BF2D-7B80698B0C4C}" type="datetime1">
              <a:rPr lang="en-US" smtClean="0"/>
              <a:t>2/24/23</a:t>
            </a:fld>
            <a:endParaRPr/>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9611996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ontent with Caption" type="objTx" preserve="1">
  <p:cSld name="Content with Caption">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1FE7F35-58C5-A84C-9A52-29C4E2A576B2}" type="datetime1">
              <a:rPr lang="en-US" smtClean="0"/>
              <a:t>2/24/23</a:t>
            </a:fld>
            <a:endParaRPr/>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9981941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Picture with Caption" type="picTx" preserve="1">
  <p:cSld name="Picture with Caption">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49566753-B3F9-4549-AE42-80B57709AC74}" type="datetime1">
              <a:rPr lang="en-US" smtClean="0"/>
              <a:t>2/24/23</a:t>
            </a:fld>
            <a:endParaRPr/>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16131013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Vertical Text" type="vertTx" preserve="1">
  <p:cSld name="Title and Vertical 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C839F621-3903-CA49-8441-71ACA98AE1AF}" type="datetime1">
              <a:rPr lang="en-US" smtClean="0"/>
              <a:t>2/24/23</a:t>
            </a:fld>
            <a:endParaRPr/>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4572919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Vertical Title and Text" type="vertTitleAndTx" preserve="1">
  <p:cSld name="Vertical Title and 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F3871656-41B2-2B4B-A0FD-45298C9AD8A6}" type="datetime1">
              <a:rPr lang="en-US" smtClean="0"/>
              <a:t>2/24/23</a:t>
            </a:fld>
            <a:endParaRPr/>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2140365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Slide" type="title" preserve="1">
  <p:cSld name="Title Slid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1607C3CB-D75C-9A46-989A-B9513DB1F7D4}" type="datetime1">
              <a:rPr lang="en-US" smtClean="0"/>
              <a:t>2/24/23</a:t>
            </a:fld>
            <a:endParaRPr/>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39928423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Blank" type="blank" preserve="1">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E3781492-5B89-FF42-AB00-801A965CD3EC}" type="datetime1">
              <a:rPr lang="en-US" smtClean="0"/>
              <a:t>2/24/23</a:t>
            </a:fld>
            <a:endParaRPr/>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2829377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Content" type="obj" preserve="1">
  <p:cSld name="Title and Conten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64554B4D-B6E6-DE4A-A46A-C17E5B2E7EAF}" type="datetime1">
              <a:rPr lang="en-US" smtClean="0"/>
              <a:t>2/24/23</a:t>
            </a:fld>
            <a:endParaRPr/>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193049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Section Header" type="secHead" preserve="1">
  <p:cSld name="Section 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0296417C-2114-7342-A585-B6B2C0EFFAF9}" type="datetime1">
              <a:rPr lang="en-US" smtClean="0"/>
              <a:t>2/24/23</a:t>
            </a:fld>
            <a:endParaRPr/>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5773712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wo Content" type="twoObj" preserve="1">
  <p:cSld name="Two Content">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929FD132-0A0A-8C49-963D-8D234FE664F5}" type="datetime1">
              <a:rPr lang="en-US" smtClean="0"/>
              <a:t>2/24/23</a:t>
            </a:fld>
            <a:endParaRPr/>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85090421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Comparison" type="twoTxTwoObj" preserve="1">
  <p:cSld name="Comparison">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88449075-B51F-6A4F-8AFF-12D4E54D8671}" type="datetime1">
              <a:rPr lang="en-US" smtClean="0"/>
              <a:t>2/24/23</a:t>
            </a:fld>
            <a:endParaRPr/>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09938830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Only" type="titleOnly" preserve="1">
  <p:cSld name="Title 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009F5B6-C797-3147-9D88-A74E1CF6E709}" type="datetime1">
              <a:rPr lang="en-US" smtClean="0"/>
              <a:t>2/24/23</a:t>
            </a:fld>
            <a:endParaRPr/>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55254890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Content with Caption" type="objTx" preserve="1">
  <p:cSld name="Content with Caption">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1878661E-68BF-D848-8A05-3C02B28F9D71}" type="datetime1">
              <a:rPr lang="en-US" smtClean="0"/>
              <a:t>2/24/23</a:t>
            </a:fld>
            <a:endParaRPr/>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7216707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Picture with Caption" type="picTx" preserve="1">
  <p:cSld name="Picture with Caption">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07C1D3DA-FE79-D84D-B322-2CD625443B40}" type="datetime1">
              <a:rPr lang="en-US" smtClean="0"/>
              <a:t>2/24/23</a:t>
            </a:fld>
            <a:endParaRPr/>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22038064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and Vertical Text" type="vertTx" preserve="1">
  <p:cSld name="Title and Vertical 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F63DB7BD-EAE9-924D-B3A3-C6607BCE4764}" type="datetime1">
              <a:rPr lang="en-US" smtClean="0"/>
              <a:t>2/24/23</a:t>
            </a:fld>
            <a:endParaRPr/>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63442227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Vertical Title and Text" type="vertTitleAndTx" preserve="1">
  <p:cSld name="Vertical Title and 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8EA21B77-A19F-7748-B3AE-FCD20F75F427}" type="datetime1">
              <a:rPr lang="en-US" smtClean="0"/>
              <a:t>2/24/23</a:t>
            </a:fld>
            <a:endParaRPr/>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467635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5.png"/><Relationship Id="rId2" Type="http://schemas.openxmlformats.org/officeDocument/2006/relationships/slideLayout" Target="../slideLayouts/slideLayout2.xml"/><Relationship Id="rId16"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8D4641-C5F5-E64D-851B-67AE5ABF1917}" type="datetime1">
              <a:rPr lang="en-US" smtClean="0"/>
              <a:t>2/24/23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9370915" y="6413698"/>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pic>
        <p:nvPicPr>
          <p:cNvPr id="8" name="Picture 7">
            <a:extLst>
              <a:ext uri="{FF2B5EF4-FFF2-40B4-BE49-F238E27FC236}">
                <a16:creationId xmlns:a16="http://schemas.microsoft.com/office/drawing/2014/main" id="{CACB2277-497E-4798-88CE-11CD3AEC7E4C}"/>
              </a:ext>
            </a:extLst>
          </p:cNvPr>
          <p:cNvPicPr>
            <a:picLocks noChangeAspect="1"/>
          </p:cNvPicPr>
          <p:nvPr userDrawn="1"/>
        </p:nvPicPr>
        <p:blipFill>
          <a:blip r:embed="rId13"/>
          <a:stretch>
            <a:fillRect/>
          </a:stretch>
        </p:blipFill>
        <p:spPr>
          <a:xfrm>
            <a:off x="-118883" y="2075570"/>
            <a:ext cx="237765" cy="2706859"/>
          </a:xfrm>
          <a:prstGeom prst="rect">
            <a:avLst/>
          </a:prstGeom>
        </p:spPr>
      </p:pic>
      <p:pic>
        <p:nvPicPr>
          <p:cNvPr id="9" name="Google Shape;124;p4">
            <a:extLst>
              <a:ext uri="{FF2B5EF4-FFF2-40B4-BE49-F238E27FC236}">
                <a16:creationId xmlns:a16="http://schemas.microsoft.com/office/drawing/2014/main" id="{7D3E4BAA-3DCF-411D-81AA-60622A9E007E}"/>
              </a:ext>
            </a:extLst>
          </p:cNvPr>
          <p:cNvPicPr preferRelativeResize="0"/>
          <p:nvPr userDrawn="1"/>
        </p:nvPicPr>
        <p:blipFill rotWithShape="1">
          <a:blip r:embed="rId14">
            <a:alphaModFix/>
          </a:blip>
          <a:srcRect/>
          <a:stretch/>
        </p:blipFill>
        <p:spPr>
          <a:xfrm>
            <a:off x="12072675" y="2072895"/>
            <a:ext cx="238650" cy="2709534"/>
          </a:xfrm>
          <a:prstGeom prst="rect">
            <a:avLst/>
          </a:prstGeom>
          <a:noFill/>
          <a:ln>
            <a:noFill/>
          </a:ln>
        </p:spPr>
      </p:pic>
      <p:pic>
        <p:nvPicPr>
          <p:cNvPr id="10" name="Picture 9">
            <a:extLst>
              <a:ext uri="{FF2B5EF4-FFF2-40B4-BE49-F238E27FC236}">
                <a16:creationId xmlns:a16="http://schemas.microsoft.com/office/drawing/2014/main" id="{6717A31C-4F70-4C6A-9B24-1EE69560DEAF}"/>
              </a:ext>
            </a:extLst>
          </p:cNvPr>
          <p:cNvPicPr>
            <a:picLocks noChangeAspect="1"/>
          </p:cNvPicPr>
          <p:nvPr userDrawn="1"/>
        </p:nvPicPr>
        <p:blipFill>
          <a:blip r:embed="rId15"/>
          <a:stretch>
            <a:fillRect/>
          </a:stretch>
        </p:blipFill>
        <p:spPr>
          <a:xfrm>
            <a:off x="2285141" y="6073322"/>
            <a:ext cx="9906859" cy="207282"/>
          </a:xfrm>
          <a:prstGeom prst="rect">
            <a:avLst/>
          </a:prstGeom>
        </p:spPr>
      </p:pic>
      <p:pic>
        <p:nvPicPr>
          <p:cNvPr id="11" name="Picture 10">
            <a:extLst>
              <a:ext uri="{FF2B5EF4-FFF2-40B4-BE49-F238E27FC236}">
                <a16:creationId xmlns:a16="http://schemas.microsoft.com/office/drawing/2014/main" id="{0D86B9A2-3981-4CF9-9DF6-2364DC36F51D}"/>
              </a:ext>
            </a:extLst>
          </p:cNvPr>
          <p:cNvPicPr>
            <a:picLocks noChangeAspect="1"/>
          </p:cNvPicPr>
          <p:nvPr userDrawn="1"/>
        </p:nvPicPr>
        <p:blipFill>
          <a:blip r:embed="rId16"/>
          <a:stretch>
            <a:fillRect/>
          </a:stretch>
        </p:blipFill>
        <p:spPr>
          <a:xfrm>
            <a:off x="264458" y="5878586"/>
            <a:ext cx="936544" cy="842889"/>
          </a:xfrm>
          <a:prstGeom prst="rect">
            <a:avLst/>
          </a:prstGeom>
        </p:spPr>
      </p:pic>
      <p:pic>
        <p:nvPicPr>
          <p:cNvPr id="12" name="Picture 11">
            <a:extLst>
              <a:ext uri="{FF2B5EF4-FFF2-40B4-BE49-F238E27FC236}">
                <a16:creationId xmlns:a16="http://schemas.microsoft.com/office/drawing/2014/main" id="{A2ADB3A2-4CD6-4D2C-913A-788A2516D3F9}"/>
              </a:ext>
            </a:extLst>
          </p:cNvPr>
          <p:cNvPicPr>
            <a:picLocks noChangeAspect="1"/>
          </p:cNvPicPr>
          <p:nvPr userDrawn="1"/>
        </p:nvPicPr>
        <p:blipFill>
          <a:blip r:embed="rId17"/>
          <a:stretch>
            <a:fillRect/>
          </a:stretch>
        </p:blipFill>
        <p:spPr>
          <a:xfrm>
            <a:off x="-1" y="0"/>
            <a:ext cx="9534970" cy="1609483"/>
          </a:xfrm>
          <a:prstGeom prst="rect">
            <a:avLst/>
          </a:prstGeom>
        </p:spPr>
      </p:pic>
      <p:sp>
        <p:nvSpPr>
          <p:cNvPr id="7" name="TextBox 6">
            <a:extLst>
              <a:ext uri="{FF2B5EF4-FFF2-40B4-BE49-F238E27FC236}">
                <a16:creationId xmlns:a16="http://schemas.microsoft.com/office/drawing/2014/main" id="{42B9B87E-2BF2-1213-2B95-8134D7882960}"/>
              </a:ext>
            </a:extLst>
          </p:cNvPr>
          <p:cNvSpPr txBox="1"/>
          <p:nvPr userDrawn="1"/>
        </p:nvSpPr>
        <p:spPr>
          <a:xfrm>
            <a:off x="118882" y="286394"/>
            <a:ext cx="1792942" cy="954107"/>
          </a:xfrm>
          <a:prstGeom prst="rect">
            <a:avLst/>
          </a:prstGeom>
          <a:noFill/>
        </p:spPr>
        <p:txBody>
          <a:bodyPr wrap="square" rtlCol="0">
            <a:spAutoFit/>
          </a:bodyPr>
          <a:lstStyle/>
          <a:p>
            <a:pPr algn="ctr"/>
            <a:r>
              <a:rPr lang="en-SA" sz="2800" b="1" dirty="0">
                <a:solidFill>
                  <a:schemeClr val="bg1"/>
                </a:solidFill>
              </a:rPr>
              <a:t>Chapter</a:t>
            </a:r>
          </a:p>
          <a:p>
            <a:pPr algn="ctr"/>
            <a:r>
              <a:rPr lang="en-SA" sz="2800" b="1" dirty="0">
                <a:solidFill>
                  <a:schemeClr val="bg1"/>
                </a:solidFill>
              </a:rPr>
              <a:t>04</a:t>
            </a:r>
          </a:p>
        </p:txBody>
      </p:sp>
      <p:sp>
        <p:nvSpPr>
          <p:cNvPr id="13" name="TextBox 12">
            <a:extLst>
              <a:ext uri="{FF2B5EF4-FFF2-40B4-BE49-F238E27FC236}">
                <a16:creationId xmlns:a16="http://schemas.microsoft.com/office/drawing/2014/main" id="{4EDCD0D5-42DD-E7B6-2348-C321568A9477}"/>
              </a:ext>
            </a:extLst>
          </p:cNvPr>
          <p:cNvSpPr txBox="1"/>
          <p:nvPr userDrawn="1"/>
        </p:nvSpPr>
        <p:spPr>
          <a:xfrm>
            <a:off x="10537162" y="6413698"/>
            <a:ext cx="1633275" cy="307777"/>
          </a:xfrm>
          <a:prstGeom prst="rect">
            <a:avLst/>
          </a:prstGeom>
          <a:noFill/>
        </p:spPr>
        <p:txBody>
          <a:bodyPr wrap="square" rtlCol="0">
            <a:spAutoFit/>
          </a:bodyPr>
          <a:lstStyle/>
          <a:p>
            <a:r>
              <a:rPr lang="en-SA" sz="1400" b="1" dirty="0">
                <a:latin typeface="APPLE CHANCERY" panose="03020702040506060504" pitchFamily="66" charset="-79"/>
                <a:cs typeface="APPLE CHANCERY" panose="03020702040506060504" pitchFamily="66" charset="-79"/>
              </a:rPr>
              <a:t>Thana Ahmed</a:t>
            </a:r>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fld id="{15F19791-CF4B-6148-90EA-BAEF137A5E81}" type="datetime1">
              <a:rPr lang="en-US" smtClean="0"/>
              <a:t>2/24/23</a:t>
            </a:fld>
            <a:endParaRPr/>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425756018"/>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fld id="{84CF647D-93AF-4D4E-8B95-5300B975898F}" type="datetime1">
              <a:rPr lang="en-US" smtClean="0"/>
              <a:t>2/24/23</a:t>
            </a:fld>
            <a:endParaRPr/>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721043557"/>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1.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13" Type="http://schemas.openxmlformats.org/officeDocument/2006/relationships/diagramData" Target="../diagrams/data1.xml"/><Relationship Id="rId3" Type="http://schemas.openxmlformats.org/officeDocument/2006/relationships/image" Target="../media/image12.emf"/><Relationship Id="rId12" Type="http://schemas.openxmlformats.org/officeDocument/2006/relationships/image" Target="../media/image11.png"/><Relationship Id="rId17" Type="http://schemas.microsoft.com/office/2007/relationships/diagramDrawing" Target="../diagrams/drawing1.xml"/><Relationship Id="rId2" Type="http://schemas.openxmlformats.org/officeDocument/2006/relationships/image" Target="../media/image11.emf"/><Relationship Id="rId16" Type="http://schemas.openxmlformats.org/officeDocument/2006/relationships/diagramColors" Target="../diagrams/colors1.xml"/><Relationship Id="rId1" Type="http://schemas.openxmlformats.org/officeDocument/2006/relationships/slideLayout" Target="../slideLayouts/slideLayout7.xml"/><Relationship Id="rId15" Type="http://schemas.openxmlformats.org/officeDocument/2006/relationships/diagramQuickStyle" Target="../diagrams/quickStyle1.xml"/><Relationship Id="rId4" Type="http://schemas.openxmlformats.org/officeDocument/2006/relationships/customXml" Target="../ink/ink1.xml"/><Relationship Id="rId1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12.emf"/><Relationship Id="rId7" Type="http://schemas.openxmlformats.org/officeDocument/2006/relationships/diagramLayout" Target="../diagrams/layout2.xml"/><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diagramData" Target="../diagrams/data2.xml"/><Relationship Id="rId5" Type="http://schemas.openxmlformats.org/officeDocument/2006/relationships/image" Target="../media/image14.png"/><Relationship Id="rId10" Type="http://schemas.microsoft.com/office/2007/relationships/diagramDrawing" Target="../diagrams/drawing2.xml"/><Relationship Id="rId4" Type="http://schemas.openxmlformats.org/officeDocument/2006/relationships/customXml" Target="../ink/ink2.xml"/><Relationship Id="rId9" Type="http://schemas.openxmlformats.org/officeDocument/2006/relationships/diagramColors" Target="../diagrams/colors2.xml"/></Relationships>
</file>

<file path=ppt/slides/_rels/slide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25.emf"/><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26.emf"/><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28.emf"/><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30.emf"/><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31.emf"/><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32.emf"/><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33.emf"/><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34.emf"/><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35.emf"/><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36.emf"/><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37.emf"/><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38.emf"/><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39.emf"/><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0.emf"/><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emf"/><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42.emf"/><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43.emf"/><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44.em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pic>
        <p:nvPicPr>
          <p:cNvPr id="4" name="Picture 3"/>
          <p:cNvPicPr>
            <a:picLocks noChangeAspect="1"/>
          </p:cNvPicPr>
          <p:nvPr/>
        </p:nvPicPr>
        <p:blipFill rotWithShape="1">
          <a:blip r:embed="rId3"/>
          <a:srcRect l="984" r="914" b="11911"/>
          <a:stretch/>
        </p:blipFill>
        <p:spPr>
          <a:xfrm>
            <a:off x="0" y="5613119"/>
            <a:ext cx="12200709" cy="123503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02249" y="5867865"/>
            <a:ext cx="1069463" cy="959038"/>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037341"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Entrepreneurship</a:t>
            </a:r>
          </a:p>
          <a:p>
            <a:r>
              <a:rPr lang="en-US" sz="2800" dirty="0">
                <a:solidFill>
                  <a:srgbClr val="24A9E1"/>
                </a:solidFill>
                <a:latin typeface="Tajawal Medium" panose="00000600000000000000" pitchFamily="2" charset="-78"/>
                <a:cs typeface="Tajawal Medium" panose="00000600000000000000" pitchFamily="2" charset="-78"/>
              </a:rPr>
              <a:t>Prepared by Dr. Thana Ahmed</a:t>
            </a:r>
          </a:p>
          <a:p>
            <a:r>
              <a:rPr lang="en-US" sz="2800" dirty="0">
                <a:solidFill>
                  <a:srgbClr val="FF9518"/>
                </a:solidFill>
                <a:latin typeface="Tajawal Medium" panose="00000600000000000000" pitchFamily="2" charset="-78"/>
                <a:cs typeface="Tajawal Medium" panose="00000600000000000000" pitchFamily="2" charset="-78"/>
              </a:rPr>
              <a:t>Lecture 4</a:t>
            </a:r>
          </a:p>
        </p:txBody>
      </p:sp>
      <p:sp>
        <p:nvSpPr>
          <p:cNvPr id="5" name="TextBox 4">
            <a:extLst>
              <a:ext uri="{FF2B5EF4-FFF2-40B4-BE49-F238E27FC236}">
                <a16:creationId xmlns:a16="http://schemas.microsoft.com/office/drawing/2014/main" id="{07E06C2C-E456-DE4C-5A39-9F77DDDF01BD}"/>
              </a:ext>
            </a:extLst>
          </p:cNvPr>
          <p:cNvSpPr txBox="1"/>
          <p:nvPr/>
        </p:nvSpPr>
        <p:spPr>
          <a:xfrm>
            <a:off x="6670861" y="3162293"/>
            <a:ext cx="5521139" cy="954107"/>
          </a:xfrm>
          <a:prstGeom prst="rect">
            <a:avLst/>
          </a:prstGeom>
          <a:noFill/>
        </p:spPr>
        <p:txBody>
          <a:bodyPr wrap="square">
            <a:spAutoFit/>
          </a:bodyPr>
          <a:lstStyle/>
          <a:p>
            <a:pPr algn="ctr" eaLnBrk="1" hangingPunct="1">
              <a:spcBef>
                <a:spcPct val="0"/>
              </a:spcBef>
              <a:buClrTx/>
              <a:buSzTx/>
              <a:buFontTx/>
              <a:buNone/>
            </a:pPr>
            <a:r>
              <a:rPr lang="en-US" altLang="ar-JO" sz="2800" b="1" dirty="0">
                <a:solidFill>
                  <a:schemeClr val="bg1"/>
                </a:solidFill>
                <a:latin typeface="David" panose="020E0502060401010101" pitchFamily="34" charset="-79"/>
              </a:rPr>
              <a:t>Crafting a Business Plan &amp; Building a Solid Strategic Plan</a:t>
            </a:r>
          </a:p>
        </p:txBody>
      </p:sp>
      <p:sp>
        <p:nvSpPr>
          <p:cNvPr id="3" name="Slide Number Placeholder 2">
            <a:extLst>
              <a:ext uri="{FF2B5EF4-FFF2-40B4-BE49-F238E27FC236}">
                <a16:creationId xmlns:a16="http://schemas.microsoft.com/office/drawing/2014/main" id="{75A45219-7BC6-24BB-828B-408E779E49A4}"/>
              </a:ext>
            </a:extLst>
          </p:cNvPr>
          <p:cNvSpPr>
            <a:spLocks noGrp="1"/>
          </p:cNvSpPr>
          <p:nvPr>
            <p:ph type="sldNum" sz="quarter" idx="12"/>
          </p:nvPr>
        </p:nvSpPr>
        <p:spPr/>
        <p:txBody>
          <a:bodyPr/>
          <a:lstStyle/>
          <a:p>
            <a:fld id="{FDED41F8-FC0F-4085-8150-313B6CF05213}" type="slidenum">
              <a:rPr lang="en-US" smtClean="0"/>
              <a:t>1</a:t>
            </a:fld>
            <a:endParaRPr lang="en-US"/>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610200"/>
          </a:xfrm>
          <a:prstGeom prst="rect">
            <a:avLst/>
          </a:prstGeom>
        </p:spPr>
      </p:pic>
      <p:sp>
        <p:nvSpPr>
          <p:cNvPr id="7" name="TextBox 6"/>
          <p:cNvSpPr txBox="1"/>
          <p:nvPr/>
        </p:nvSpPr>
        <p:spPr>
          <a:xfrm>
            <a:off x="2650377" y="297268"/>
            <a:ext cx="6315062" cy="1015663"/>
          </a:xfrm>
          <a:prstGeom prst="rect">
            <a:avLst/>
          </a:prstGeom>
          <a:noFill/>
        </p:spPr>
        <p:txBody>
          <a:bodyPr wrap="none" rtlCol="0">
            <a:spAutoFit/>
          </a:bodyPr>
          <a:lstStyle/>
          <a:p>
            <a:r>
              <a:rPr lang="en-US" altLang="en-US" sz="6000" dirty="0">
                <a:solidFill>
                  <a:schemeClr val="bg1"/>
                </a:solidFill>
                <a:ea typeface="+mj-ea"/>
                <a:cs typeface="+mj-cs"/>
              </a:rPr>
              <a:t>Learning Objectives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mc:AlternateContent xmlns:mc="http://schemas.openxmlformats.org/markup-compatibility/2006" xmlns:p14="http://schemas.microsoft.com/office/powerpoint/2010/main">
        <mc:Choice Requires="p14">
          <p:contentPart p14:bwMode="auto" r:id="rId4">
            <p14:nvContentPartPr>
              <p14:cNvPr id="21" name="Ink 20">
                <a:extLst>
                  <a:ext uri="{FF2B5EF4-FFF2-40B4-BE49-F238E27FC236}">
                    <a16:creationId xmlns:a16="http://schemas.microsoft.com/office/drawing/2014/main" id="{2C93107E-2C13-4F85-8124-1E4164EB2B3F}"/>
                  </a:ext>
                </a:extLst>
              </p14:cNvPr>
              <p14:cNvContentPartPr/>
              <p14:nvPr/>
            </p14:nvContentPartPr>
            <p14:xfrm>
              <a:off x="3165485" y="4312338"/>
              <a:ext cx="360" cy="360"/>
            </p14:xfrm>
          </p:contentPart>
        </mc:Choice>
        <mc:Fallback xmlns="">
          <p:pic>
            <p:nvPicPr>
              <p:cNvPr id="21" name="Ink 20">
                <a:extLst>
                  <a:ext uri="{FF2B5EF4-FFF2-40B4-BE49-F238E27FC236}">
                    <a16:creationId xmlns:a16="http://schemas.microsoft.com/office/drawing/2014/main" id="{2C93107E-2C13-4F85-8124-1E4164EB2B3F}"/>
                  </a:ext>
                </a:extLst>
              </p:cNvPr>
              <p:cNvPicPr/>
              <p:nvPr/>
            </p:nvPicPr>
            <p:blipFill>
              <a:blip r:embed="rId12"/>
              <a:stretch>
                <a:fillRect/>
              </a:stretch>
            </p:blipFill>
            <p:spPr>
              <a:xfrm>
                <a:off x="3156845" y="4303698"/>
                <a:ext cx="18000" cy="18000"/>
              </a:xfrm>
              <a:prstGeom prst="rect">
                <a:avLst/>
              </a:prstGeom>
            </p:spPr>
          </p:pic>
        </mc:Fallback>
      </mc:AlternateContent>
      <p:graphicFrame>
        <p:nvGraphicFramePr>
          <p:cNvPr id="25" name="TextBox 8">
            <a:extLst>
              <a:ext uri="{FF2B5EF4-FFF2-40B4-BE49-F238E27FC236}">
                <a16:creationId xmlns:a16="http://schemas.microsoft.com/office/drawing/2014/main" id="{39B463CC-5BF9-D7A8-3182-E65059407DA3}"/>
              </a:ext>
            </a:extLst>
          </p:cNvPr>
          <p:cNvGraphicFramePr/>
          <p:nvPr/>
        </p:nvGraphicFramePr>
        <p:xfrm>
          <a:off x="130614" y="1190831"/>
          <a:ext cx="11859456" cy="5152819"/>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2" name="Slide Number Placeholder 1">
            <a:extLst>
              <a:ext uri="{FF2B5EF4-FFF2-40B4-BE49-F238E27FC236}">
                <a16:creationId xmlns:a16="http://schemas.microsoft.com/office/drawing/2014/main" id="{9635C49C-FFC5-73F3-D1FB-BEB1CB7C5BAD}"/>
              </a:ext>
            </a:extLst>
          </p:cNvPr>
          <p:cNvSpPr>
            <a:spLocks noGrp="1"/>
          </p:cNvSpPr>
          <p:nvPr>
            <p:ph type="sldNum" sz="quarter" idx="12"/>
          </p:nvPr>
        </p:nvSpPr>
        <p:spPr/>
        <p:txBody>
          <a:bodyPr/>
          <a:lstStyle/>
          <a:p>
            <a:fld id="{FDED41F8-FC0F-4085-8150-313B6CF05213}" type="slidenum">
              <a:rPr lang="en-US" smtClean="0"/>
              <a:t>2</a:t>
            </a:fld>
            <a:endParaRPr lang="en-US"/>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30614" y="88"/>
            <a:ext cx="9533101" cy="1610200"/>
          </a:xfrm>
          <a:prstGeom prst="rect">
            <a:avLst/>
          </a:prstGeom>
        </p:spPr>
      </p:pic>
      <p:sp>
        <p:nvSpPr>
          <p:cNvPr id="7" name="TextBox 6"/>
          <p:cNvSpPr txBox="1"/>
          <p:nvPr/>
        </p:nvSpPr>
        <p:spPr>
          <a:xfrm>
            <a:off x="2650377" y="297268"/>
            <a:ext cx="6315062" cy="1015663"/>
          </a:xfrm>
          <a:prstGeom prst="rect">
            <a:avLst/>
          </a:prstGeom>
          <a:noFill/>
        </p:spPr>
        <p:txBody>
          <a:bodyPr wrap="none" rtlCol="0">
            <a:spAutoFit/>
          </a:bodyPr>
          <a:lstStyle/>
          <a:p>
            <a:r>
              <a:rPr lang="en-US" altLang="en-US" sz="6000" dirty="0">
                <a:solidFill>
                  <a:schemeClr val="bg1"/>
                </a:solidFill>
                <a:ea typeface="+mj-ea"/>
                <a:cs typeface="+mj-cs"/>
              </a:rPr>
              <a:t>Learning Objectives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mc:AlternateContent xmlns:mc="http://schemas.openxmlformats.org/markup-compatibility/2006" xmlns:p14="http://schemas.microsoft.com/office/powerpoint/2010/main">
        <mc:Choice Requires="p14">
          <p:contentPart p14:bwMode="auto" r:id="rId4">
            <p14:nvContentPartPr>
              <p14:cNvPr id="21" name="Ink 20">
                <a:extLst>
                  <a:ext uri="{FF2B5EF4-FFF2-40B4-BE49-F238E27FC236}">
                    <a16:creationId xmlns:a16="http://schemas.microsoft.com/office/drawing/2014/main" id="{2C93107E-2C13-4F85-8124-1E4164EB2B3F}"/>
                  </a:ext>
                </a:extLst>
              </p14:cNvPr>
              <p14:cNvContentPartPr/>
              <p14:nvPr/>
            </p14:nvContentPartPr>
            <p14:xfrm>
              <a:off x="3165485" y="4312338"/>
              <a:ext cx="360" cy="360"/>
            </p14:xfrm>
          </p:contentPart>
        </mc:Choice>
        <mc:Fallback xmlns="">
          <p:pic>
            <p:nvPicPr>
              <p:cNvPr id="21" name="Ink 20">
                <a:extLst>
                  <a:ext uri="{FF2B5EF4-FFF2-40B4-BE49-F238E27FC236}">
                    <a16:creationId xmlns:a16="http://schemas.microsoft.com/office/drawing/2014/main" id="{2C93107E-2C13-4F85-8124-1E4164EB2B3F}"/>
                  </a:ext>
                </a:extLst>
              </p:cNvPr>
              <p:cNvPicPr/>
              <p:nvPr/>
            </p:nvPicPr>
            <p:blipFill>
              <a:blip r:embed="rId5"/>
              <a:stretch>
                <a:fillRect/>
              </a:stretch>
            </p:blipFill>
            <p:spPr>
              <a:xfrm>
                <a:off x="3156485" y="4303338"/>
                <a:ext cx="18000" cy="18000"/>
              </a:xfrm>
              <a:prstGeom prst="rect">
                <a:avLst/>
              </a:prstGeom>
            </p:spPr>
          </p:pic>
        </mc:Fallback>
      </mc:AlternateContent>
      <p:graphicFrame>
        <p:nvGraphicFramePr>
          <p:cNvPr id="23" name="TextBox 8">
            <a:extLst>
              <a:ext uri="{FF2B5EF4-FFF2-40B4-BE49-F238E27FC236}">
                <a16:creationId xmlns:a16="http://schemas.microsoft.com/office/drawing/2014/main" id="{88DAA724-763E-7C49-B3FC-B72A95BF230D}"/>
              </a:ext>
            </a:extLst>
          </p:cNvPr>
          <p:cNvGraphicFramePr/>
          <p:nvPr/>
        </p:nvGraphicFramePr>
        <p:xfrm>
          <a:off x="917066" y="1691640"/>
          <a:ext cx="10878694" cy="4186074"/>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2" name="TextBox 1">
            <a:extLst>
              <a:ext uri="{FF2B5EF4-FFF2-40B4-BE49-F238E27FC236}">
                <a16:creationId xmlns:a16="http://schemas.microsoft.com/office/drawing/2014/main" id="{1A047678-6225-3E03-FE9D-DCADD3D6283D}"/>
              </a:ext>
            </a:extLst>
          </p:cNvPr>
          <p:cNvSpPr txBox="1"/>
          <p:nvPr/>
        </p:nvSpPr>
        <p:spPr>
          <a:xfrm>
            <a:off x="2289492" y="2362198"/>
            <a:ext cx="398985" cy="769441"/>
          </a:xfrm>
          <a:prstGeom prst="rect">
            <a:avLst/>
          </a:prstGeom>
          <a:solidFill>
            <a:schemeClr val="accent1"/>
          </a:solidFill>
        </p:spPr>
        <p:txBody>
          <a:bodyPr wrap="square" rtlCol="0">
            <a:spAutoFit/>
          </a:bodyPr>
          <a:lstStyle/>
          <a:p>
            <a:r>
              <a:rPr lang="en-SA" sz="4400" dirty="0">
                <a:solidFill>
                  <a:schemeClr val="bg1"/>
                </a:solidFill>
              </a:rPr>
              <a:t>5</a:t>
            </a:r>
          </a:p>
        </p:txBody>
      </p:sp>
      <p:sp>
        <p:nvSpPr>
          <p:cNvPr id="3" name="TextBox 2">
            <a:extLst>
              <a:ext uri="{FF2B5EF4-FFF2-40B4-BE49-F238E27FC236}">
                <a16:creationId xmlns:a16="http://schemas.microsoft.com/office/drawing/2014/main" id="{CF3ABC82-33F2-C0AB-A93C-8E6933C4550E}"/>
              </a:ext>
            </a:extLst>
          </p:cNvPr>
          <p:cNvSpPr txBox="1"/>
          <p:nvPr/>
        </p:nvSpPr>
        <p:spPr>
          <a:xfrm>
            <a:off x="6096000" y="2362199"/>
            <a:ext cx="398985" cy="769441"/>
          </a:xfrm>
          <a:prstGeom prst="rect">
            <a:avLst/>
          </a:prstGeom>
          <a:solidFill>
            <a:schemeClr val="accent1"/>
          </a:solidFill>
        </p:spPr>
        <p:txBody>
          <a:bodyPr wrap="square" rtlCol="0">
            <a:spAutoFit/>
          </a:bodyPr>
          <a:lstStyle/>
          <a:p>
            <a:r>
              <a:rPr lang="en-SA" sz="4400" dirty="0">
                <a:solidFill>
                  <a:schemeClr val="bg1"/>
                </a:solidFill>
              </a:rPr>
              <a:t>6</a:t>
            </a:r>
          </a:p>
        </p:txBody>
      </p:sp>
      <p:sp>
        <p:nvSpPr>
          <p:cNvPr id="10" name="TextBox 9">
            <a:extLst>
              <a:ext uri="{FF2B5EF4-FFF2-40B4-BE49-F238E27FC236}">
                <a16:creationId xmlns:a16="http://schemas.microsoft.com/office/drawing/2014/main" id="{6A812D00-7B19-AC9D-DEA7-09BC7F54B2F4}"/>
              </a:ext>
            </a:extLst>
          </p:cNvPr>
          <p:cNvSpPr txBox="1"/>
          <p:nvPr/>
        </p:nvSpPr>
        <p:spPr>
          <a:xfrm>
            <a:off x="9964233" y="2362200"/>
            <a:ext cx="398985" cy="769441"/>
          </a:xfrm>
          <a:prstGeom prst="rect">
            <a:avLst/>
          </a:prstGeom>
          <a:solidFill>
            <a:schemeClr val="accent1"/>
          </a:solidFill>
        </p:spPr>
        <p:txBody>
          <a:bodyPr wrap="square" rtlCol="0">
            <a:spAutoFit/>
          </a:bodyPr>
          <a:lstStyle/>
          <a:p>
            <a:r>
              <a:rPr lang="en-SA" sz="4400" dirty="0">
                <a:solidFill>
                  <a:schemeClr val="bg1"/>
                </a:solidFill>
              </a:rPr>
              <a:t>7</a:t>
            </a:r>
          </a:p>
        </p:txBody>
      </p:sp>
      <p:sp>
        <p:nvSpPr>
          <p:cNvPr id="9" name="Slide Number Placeholder 8">
            <a:extLst>
              <a:ext uri="{FF2B5EF4-FFF2-40B4-BE49-F238E27FC236}">
                <a16:creationId xmlns:a16="http://schemas.microsoft.com/office/drawing/2014/main" id="{05081C29-DAB1-A6D0-2A09-3AB907437118}"/>
              </a:ext>
            </a:extLst>
          </p:cNvPr>
          <p:cNvSpPr>
            <a:spLocks noGrp="1"/>
          </p:cNvSpPr>
          <p:nvPr>
            <p:ph type="sldNum" sz="quarter" idx="12"/>
          </p:nvPr>
        </p:nvSpPr>
        <p:spPr/>
        <p:txBody>
          <a:bodyPr/>
          <a:lstStyle/>
          <a:p>
            <a:fld id="{FDED41F8-FC0F-4085-8150-313B6CF05213}" type="slidenum">
              <a:rPr lang="en-US" smtClean="0"/>
              <a:t>3</a:t>
            </a:fld>
            <a:endParaRPr lang="en-US"/>
          </a:p>
        </p:txBody>
      </p:sp>
    </p:spTree>
    <p:extLst>
      <p:ext uri="{BB962C8B-B14F-4D97-AF65-F5344CB8AC3E}">
        <p14:creationId xmlns:p14="http://schemas.microsoft.com/office/powerpoint/2010/main" val="25238337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a:extLst>
              <a:ext uri="{FF2B5EF4-FFF2-40B4-BE49-F238E27FC236}">
                <a16:creationId xmlns:a16="http://schemas.microsoft.com/office/drawing/2014/main" id="{41D66C7D-FDBB-8953-2408-451B773440BC}"/>
              </a:ext>
            </a:extLst>
          </p:cNvPr>
          <p:cNvSpPr>
            <a:spLocks noGrp="1"/>
          </p:cNvSpPr>
          <p:nvPr>
            <p:ph type="title"/>
          </p:nvPr>
        </p:nvSpPr>
        <p:spPr>
          <a:xfrm>
            <a:off x="1028700" y="2155371"/>
            <a:ext cx="3820686" cy="2547257"/>
          </a:xfrm>
          <a:noFill/>
        </p:spPr>
        <p:txBody>
          <a:bodyPr vert="horz" lIns="91440" tIns="45720" rIns="91440" bIns="45720" rtlCol="0" anchor="ctr">
            <a:normAutofit/>
          </a:bodyPr>
          <a:lstStyle/>
          <a:p>
            <a:pPr algn="ctr">
              <a:defRPr/>
            </a:pPr>
            <a:r>
              <a:rPr lang="en-US" altLang="en-US" sz="3600" b="1" kern="1200" dirty="0">
                <a:solidFill>
                  <a:srgbClr val="0A1F61"/>
                </a:solidFill>
                <a:latin typeface="Times New Roman" panose="02020603050405020304" pitchFamily="18" charset="0"/>
                <a:cs typeface="Times New Roman" panose="02020603050405020304" pitchFamily="18" charset="0"/>
              </a:rPr>
              <a:t>New Business Planning Process </a:t>
            </a:r>
          </a:p>
        </p:txBody>
      </p:sp>
      <p:pic>
        <p:nvPicPr>
          <p:cNvPr id="18437" name="Picture 2">
            <a:extLst>
              <a:ext uri="{FF2B5EF4-FFF2-40B4-BE49-F238E27FC236}">
                <a16:creationId xmlns:a16="http://schemas.microsoft.com/office/drawing/2014/main" id="{FD4A40D1-F35E-891E-E10E-019FCF717437}"/>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248400" y="114128"/>
            <a:ext cx="3820686" cy="665851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a:extLst>
              <a:ext uri="{FF2B5EF4-FFF2-40B4-BE49-F238E27FC236}">
                <a16:creationId xmlns:a16="http://schemas.microsoft.com/office/drawing/2014/main" id="{DB003D46-8FCB-D3CD-EEDC-D768657C0030}"/>
              </a:ext>
            </a:extLst>
          </p:cNvPr>
          <p:cNvSpPr>
            <a:spLocks noGrp="1"/>
          </p:cNvSpPr>
          <p:nvPr>
            <p:ph type="sldNum" sz="quarter" idx="12"/>
          </p:nvPr>
        </p:nvSpPr>
        <p:spPr/>
        <p:txBody>
          <a:bodyPr/>
          <a:lstStyle/>
          <a:p>
            <a:fld id="{FDED41F8-FC0F-4085-8150-313B6CF05213}" type="slidenum">
              <a:rPr lang="en-US" smtClean="0"/>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62EC8800-0EB5-E741-A808-C1DBA4271156}"/>
              </a:ext>
            </a:extLst>
          </p:cNvPr>
          <p:cNvSpPr>
            <a:spLocks noGrp="1" noChangeArrowheads="1"/>
          </p:cNvSpPr>
          <p:nvPr>
            <p:ph type="title"/>
          </p:nvPr>
        </p:nvSpPr>
        <p:spPr>
          <a:xfrm>
            <a:off x="2667000" y="304800"/>
            <a:ext cx="8229600" cy="1143000"/>
          </a:xfrm>
        </p:spPr>
        <p:txBody>
          <a:bodyPr/>
          <a:lstStyle/>
          <a:p>
            <a:pPr eaLnBrk="1" hangingPunct="1"/>
            <a:r>
              <a:rPr lang="en-US" altLang="en-US" sz="3600" dirty="0">
                <a:solidFill>
                  <a:schemeClr val="bg1"/>
                </a:solidFill>
                <a:latin typeface="Times New Roman" panose="02020603050405020304" pitchFamily="18" charset="0"/>
                <a:ea typeface="ＭＳ Ｐゴシック" panose="020B0600070205080204" pitchFamily="34" charset="-128"/>
              </a:rPr>
              <a:t>What Is a Business Plan?</a:t>
            </a:r>
          </a:p>
        </p:txBody>
      </p:sp>
      <p:sp>
        <p:nvSpPr>
          <p:cNvPr id="4099" name="Rectangle 3">
            <a:extLst>
              <a:ext uri="{FF2B5EF4-FFF2-40B4-BE49-F238E27FC236}">
                <a16:creationId xmlns:a16="http://schemas.microsoft.com/office/drawing/2014/main" id="{884EC3A2-5358-6F56-64E9-A4B95B74DBFB}"/>
              </a:ext>
            </a:extLst>
          </p:cNvPr>
          <p:cNvSpPr>
            <a:spLocks noGrp="1" noChangeArrowheads="1"/>
          </p:cNvSpPr>
          <p:nvPr>
            <p:ph type="body" idx="1"/>
          </p:nvPr>
        </p:nvSpPr>
        <p:spPr/>
        <p:txBody>
          <a:bodyPr>
            <a:normAutofit/>
          </a:bodyPr>
          <a:lstStyle/>
          <a:p>
            <a:pPr eaLnBrk="1" hangingPunct="1">
              <a:lnSpc>
                <a:spcPct val="90000"/>
              </a:lnSpc>
            </a:pPr>
            <a:r>
              <a:rPr lang="en-US" altLang="en-US" dirty="0">
                <a:latin typeface="Times New Roman" panose="02020603050405020304" pitchFamily="18" charset="0"/>
                <a:ea typeface="ＭＳ Ｐゴシック" panose="020B0600070205080204" pitchFamily="34" charset="-128"/>
              </a:rPr>
              <a:t>Business Plan</a:t>
            </a:r>
          </a:p>
          <a:p>
            <a:pPr lvl="1" eaLnBrk="1" hangingPunct="1">
              <a:lnSpc>
                <a:spcPct val="90000"/>
              </a:lnSpc>
            </a:pPr>
            <a:r>
              <a:rPr lang="en-US" altLang="en-US" dirty="0">
                <a:latin typeface="Times New Roman" panose="02020603050405020304" pitchFamily="18" charset="0"/>
                <a:ea typeface="ＭＳ Ｐゴシック" panose="020B0600070205080204" pitchFamily="34" charset="-128"/>
              </a:rPr>
              <a:t>A business plan is a written narrative, typically 25 to 35 pages long, that describes what a new business plans to accomplish. (Barringer &amp; Ireland, 2016)</a:t>
            </a:r>
          </a:p>
          <a:p>
            <a:pPr lvl="1"/>
            <a:r>
              <a:rPr lang="en-US" altLang="en-US" dirty="0">
                <a:latin typeface="Times New Roman" panose="02020603050405020304" pitchFamily="18" charset="0"/>
                <a:ea typeface="ＭＳ Ｐゴシック" panose="020B0600070205080204" pitchFamily="34" charset="-128"/>
              </a:rPr>
              <a:t>A business plan o</a:t>
            </a:r>
            <a:r>
              <a:rPr lang="en-US" dirty="0">
                <a:latin typeface="Times New Roman" panose="02020603050405020304" pitchFamily="18" charset="0"/>
                <a:ea typeface="ＭＳ Ｐゴシック" panose="020B0600070205080204" pitchFamily="34" charset="-128"/>
              </a:rPr>
              <a:t>utlines the basic concept underlying a business-what problem will be solved-and describes how the business will execute its plan to solve the problem. (Longenecker et al., 2017)</a:t>
            </a:r>
          </a:p>
          <a:p>
            <a:pPr lvl="1"/>
            <a:r>
              <a:rPr lang="en-US" dirty="0">
                <a:latin typeface="Times New Roman" panose="02020603050405020304" pitchFamily="18" charset="0"/>
                <a:ea typeface="ＭＳ Ｐゴシック" panose="020B0600070205080204" pitchFamily="34" charset="-128"/>
              </a:rPr>
              <a:t>A business plan is a document that defines in detail a company's objectives and how it plans to achieve its goals. A business plan lays out a written road map for the firm from marketing, financial, and operational standpoints. Both startups and established companies use business plans. (</a:t>
            </a:r>
            <a:r>
              <a:rPr lang="en-US" dirty="0" err="1">
                <a:latin typeface="Times New Roman" panose="02020603050405020304" pitchFamily="18" charset="0"/>
                <a:ea typeface="ＭＳ Ｐゴシック" panose="020B0600070205080204" pitchFamily="34" charset="-128"/>
              </a:rPr>
              <a:t>investopia</a:t>
            </a:r>
            <a:r>
              <a:rPr lang="en-US" dirty="0">
                <a:latin typeface="Times New Roman" panose="02020603050405020304" pitchFamily="18" charset="0"/>
                <a:ea typeface="ＭＳ Ｐゴシック" panose="020B0600070205080204" pitchFamily="34" charset="-128"/>
              </a:rPr>
              <a:t>)</a:t>
            </a:r>
          </a:p>
          <a:p>
            <a:pPr lvl="1" eaLnBrk="1" hangingPunct="1">
              <a:lnSpc>
                <a:spcPct val="90000"/>
              </a:lnSpc>
            </a:pPr>
            <a:endParaRPr lang="en-US" altLang="en-US" sz="2000" dirty="0">
              <a:latin typeface="Times New Roman" panose="02020603050405020304" pitchFamily="18" charset="0"/>
              <a:ea typeface="ＭＳ Ｐゴシック" panose="020B0600070205080204" pitchFamily="34" charset="-128"/>
            </a:endParaRPr>
          </a:p>
          <a:p>
            <a:pPr lvl="1" eaLnBrk="1" hangingPunct="1">
              <a:lnSpc>
                <a:spcPct val="90000"/>
              </a:lnSpc>
            </a:pPr>
            <a:endParaRPr lang="en-US" altLang="en-US" dirty="0">
              <a:latin typeface="Times New Roman" panose="02020603050405020304" pitchFamily="18" charset="0"/>
              <a:ea typeface="ＭＳ Ｐゴシック" panose="020B0600070205080204" pitchFamily="34" charset="-128"/>
            </a:endParaRPr>
          </a:p>
        </p:txBody>
      </p:sp>
      <p:sp>
        <p:nvSpPr>
          <p:cNvPr id="4100" name="Line 4">
            <a:extLst>
              <a:ext uri="{FF2B5EF4-FFF2-40B4-BE49-F238E27FC236}">
                <a16:creationId xmlns:a16="http://schemas.microsoft.com/office/drawing/2014/main" id="{42ED4128-6D23-0FE1-2A1A-23EABCDE6E7F}"/>
              </a:ext>
            </a:extLst>
          </p:cNvPr>
          <p:cNvSpPr>
            <a:spLocks noChangeShapeType="1"/>
          </p:cNvSpPr>
          <p:nvPr/>
        </p:nvSpPr>
        <p:spPr bwMode="auto">
          <a:xfrm>
            <a:off x="1524000" y="1219200"/>
            <a:ext cx="9144000" cy="0"/>
          </a:xfrm>
          <a:prstGeom prst="line">
            <a:avLst/>
          </a:prstGeom>
          <a:noFill/>
          <a:ln w="38100">
            <a:solidFill>
              <a:srgbClr val="993300"/>
            </a:solidFill>
            <a:round/>
            <a:headEnd/>
            <a:tailEnd/>
          </a:ln>
          <a:extLst>
            <a:ext uri="{909E8E84-426E-40DD-AFC4-6F175D3DCCD1}">
              <a14:hiddenFill xmlns:a14="http://schemas.microsoft.com/office/drawing/2010/main">
                <a:noFill/>
              </a14:hiddenFill>
            </a:ext>
          </a:extLst>
        </p:spPr>
        <p:txBody>
          <a:bodyPr/>
          <a:lstStyle/>
          <a:p>
            <a:endParaRPr lang="en-SA"/>
          </a:p>
        </p:txBody>
      </p:sp>
      <p:sp>
        <p:nvSpPr>
          <p:cNvPr id="2" name="Slide Number Placeholder 1">
            <a:extLst>
              <a:ext uri="{FF2B5EF4-FFF2-40B4-BE49-F238E27FC236}">
                <a16:creationId xmlns:a16="http://schemas.microsoft.com/office/drawing/2014/main" id="{0A3C2294-B338-704C-734F-D3A9B128F237}"/>
              </a:ext>
            </a:extLst>
          </p:cNvPr>
          <p:cNvSpPr>
            <a:spLocks noGrp="1"/>
          </p:cNvSpPr>
          <p:nvPr>
            <p:ph type="sldNum" sz="quarter" idx="12"/>
          </p:nvPr>
        </p:nvSpPr>
        <p:spPr/>
        <p:txBody>
          <a:bodyPr/>
          <a:lstStyle/>
          <a:p>
            <a:fld id="{FDED41F8-FC0F-4085-8150-313B6CF05213}" type="slidenum">
              <a:rPr lang="en-US" smtClean="0"/>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12AA880-F1F9-FC5C-8DCB-BB27B69996EE}"/>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US" smtClean="0"/>
              <a:t>6</a:t>
            </a:fld>
            <a:endParaRPr lang="en-US"/>
          </a:p>
        </p:txBody>
      </p:sp>
      <p:pic>
        <p:nvPicPr>
          <p:cNvPr id="3" name="Picture 2">
            <a:extLst>
              <a:ext uri="{FF2B5EF4-FFF2-40B4-BE49-F238E27FC236}">
                <a16:creationId xmlns:a16="http://schemas.microsoft.com/office/drawing/2014/main" id="{640B939C-DB9E-342A-8DAB-3329D5056465}"/>
              </a:ext>
            </a:extLst>
          </p:cNvPr>
          <p:cNvPicPr>
            <a:picLocks noChangeAspect="1"/>
          </p:cNvPicPr>
          <p:nvPr/>
        </p:nvPicPr>
        <p:blipFill>
          <a:blip r:embed="rId2"/>
          <a:stretch>
            <a:fillRect/>
          </a:stretch>
        </p:blipFill>
        <p:spPr>
          <a:xfrm>
            <a:off x="0" y="-1"/>
            <a:ext cx="12192000" cy="6858001"/>
          </a:xfrm>
          <a:prstGeom prst="rect">
            <a:avLst/>
          </a:prstGeom>
        </p:spPr>
      </p:pic>
    </p:spTree>
    <p:extLst>
      <p:ext uri="{BB962C8B-B14F-4D97-AF65-F5344CB8AC3E}">
        <p14:creationId xmlns:p14="http://schemas.microsoft.com/office/powerpoint/2010/main" val="25790503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8AD9458F-BC67-4E1E-7800-CD76EA8D53DA}"/>
              </a:ext>
            </a:extLst>
          </p:cNvPr>
          <p:cNvSpPr>
            <a:spLocks noGrp="1" noRot="1" noChangeArrowheads="1"/>
          </p:cNvSpPr>
          <p:nvPr>
            <p:ph type="title"/>
          </p:nvPr>
        </p:nvSpPr>
        <p:spPr>
          <a:xfrm>
            <a:off x="381000" y="457200"/>
            <a:ext cx="11817626" cy="1286160"/>
          </a:xfrm>
          <a:solidFill>
            <a:srgbClr val="0A1F61"/>
          </a:solidFill>
        </p:spPr>
        <p:txBody>
          <a:bodyPr anchor="b">
            <a:normAutofit/>
          </a:bodyPr>
          <a:lstStyle/>
          <a:p>
            <a:pPr>
              <a:defRPr/>
            </a:pPr>
            <a:r>
              <a:rPr lang="en-US" altLang="en-US" sz="4100" b="1" dirty="0">
                <a:solidFill>
                  <a:schemeClr val="bg1"/>
                </a:solidFill>
                <a:ea typeface="+mj-ea"/>
                <a:cs typeface="+mj-cs"/>
              </a:rPr>
              <a:t>Essential Functions of a Business Plan</a:t>
            </a:r>
          </a:p>
        </p:txBody>
      </p:sp>
      <p:sp>
        <p:nvSpPr>
          <p:cNvPr id="23555" name="Rectangle 3">
            <a:extLst>
              <a:ext uri="{FF2B5EF4-FFF2-40B4-BE49-F238E27FC236}">
                <a16:creationId xmlns:a16="http://schemas.microsoft.com/office/drawing/2014/main" id="{16627F06-6758-246F-77A8-965D4ABFB95E}"/>
              </a:ext>
            </a:extLst>
          </p:cNvPr>
          <p:cNvSpPr>
            <a:spLocks noGrp="1" noChangeArrowheads="1"/>
          </p:cNvSpPr>
          <p:nvPr>
            <p:ph idx="1"/>
          </p:nvPr>
        </p:nvSpPr>
        <p:spPr>
          <a:xfrm>
            <a:off x="381001" y="2438400"/>
            <a:ext cx="11170920" cy="3785419"/>
          </a:xfrm>
        </p:spPr>
        <p:txBody>
          <a:bodyPr>
            <a:normAutofit/>
          </a:bodyPr>
          <a:lstStyle/>
          <a:p>
            <a:pPr marL="609600" indent="-609600">
              <a:lnSpc>
                <a:spcPct val="100000"/>
              </a:lnSpc>
              <a:spcBef>
                <a:spcPct val="60000"/>
              </a:spcBef>
              <a:buFont typeface="Wingdings" panose="05000000000000000000" pitchFamily="2" charset="2"/>
              <a:buAutoNum type="arabicPeriod"/>
            </a:pPr>
            <a:r>
              <a:rPr lang="en-US" altLang="ar-JO" sz="3200" dirty="0">
                <a:ea typeface="ＭＳ Ｐゴシック" panose="020B0600070205080204" pitchFamily="34" charset="-128"/>
              </a:rPr>
              <a:t>Guiding the company by charting its future course and defining its strategy for following it.</a:t>
            </a:r>
          </a:p>
          <a:p>
            <a:pPr marL="609600" indent="-609600">
              <a:lnSpc>
                <a:spcPct val="100000"/>
              </a:lnSpc>
              <a:spcBef>
                <a:spcPct val="60000"/>
              </a:spcBef>
              <a:buFont typeface="Wingdings" panose="05000000000000000000" pitchFamily="2" charset="2"/>
              <a:buAutoNum type="arabicPeriod"/>
            </a:pPr>
            <a:r>
              <a:rPr lang="en-US" altLang="ar-JO" sz="3200" dirty="0">
                <a:ea typeface="ＭＳ Ｐゴシック" panose="020B0600070205080204" pitchFamily="34" charset="-128"/>
              </a:rPr>
              <a:t>Attracting lenders and investors who will provide needed capital.</a:t>
            </a:r>
          </a:p>
          <a:p>
            <a:pPr marL="879475" lvl="1" indent="-514350">
              <a:spcBef>
                <a:spcPct val="0"/>
              </a:spcBef>
              <a:buFont typeface="Lucida Sans Unicode" panose="020B0602030504020204" pitchFamily="34" charset="0"/>
              <a:buAutoNum type="arabicPeriod"/>
            </a:pPr>
            <a:endParaRPr lang="en-US" altLang="ar-JO" sz="3200" dirty="0">
              <a:ea typeface="ＭＳ Ｐゴシック" panose="020B0600070205080204" pitchFamily="34" charset="-128"/>
            </a:endParaRPr>
          </a:p>
          <a:p>
            <a:pPr marL="609600" indent="-609600">
              <a:spcBef>
                <a:spcPct val="0"/>
              </a:spcBef>
            </a:pPr>
            <a:endParaRPr lang="en-US" altLang="ar-JO" sz="3200" dirty="0">
              <a:ea typeface="ＭＳ Ｐゴシック" panose="020B0600070205080204" pitchFamily="34" charset="-128"/>
            </a:endParaRPr>
          </a:p>
        </p:txBody>
      </p:sp>
      <p:sp>
        <p:nvSpPr>
          <p:cNvPr id="2" name="Slide Number Placeholder 1">
            <a:extLst>
              <a:ext uri="{FF2B5EF4-FFF2-40B4-BE49-F238E27FC236}">
                <a16:creationId xmlns:a16="http://schemas.microsoft.com/office/drawing/2014/main" id="{D6CBE33F-4440-1742-C877-ABF33560F680}"/>
              </a:ext>
            </a:extLst>
          </p:cNvPr>
          <p:cNvSpPr>
            <a:spLocks noGrp="1"/>
          </p:cNvSpPr>
          <p:nvPr>
            <p:ph type="sldNum" sz="quarter" idx="12"/>
          </p:nvPr>
        </p:nvSpPr>
        <p:spPr/>
        <p:txBody>
          <a:bodyPr/>
          <a:lstStyle/>
          <a:p>
            <a:fld id="{FDED41F8-FC0F-4085-8150-313B6CF05213}" type="slidenum">
              <a:rPr lang="en-US" smtClean="0"/>
              <a:t>7</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animEffect transition="in" filter="wipe(left)">
                                      <p:cBhvr>
                                        <p:cTn id="7" dur="500"/>
                                        <p:tgtEl>
                                          <p:spTgt spid="2355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23555">
                                            <p:txEl>
                                              <p:pRg st="1" end="1"/>
                                            </p:txEl>
                                          </p:spTgt>
                                        </p:tgtEl>
                                        <p:attrNameLst>
                                          <p:attrName>style.visibility</p:attrName>
                                        </p:attrNameLst>
                                      </p:cBhvr>
                                      <p:to>
                                        <p:strVal val="visible"/>
                                      </p:to>
                                    </p:set>
                                    <p:animEffect transition="in" filter="wipe(left)">
                                      <p:cBhvr>
                                        <p:cTn id="12" dur="500"/>
                                        <p:tgtEl>
                                          <p:spTgt spid="2355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EA177F1-7EB4-3450-7E8E-13A88C732BD1}"/>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US" smtClean="0"/>
              <a:t>8</a:t>
            </a:fld>
            <a:endParaRPr lang="en-US"/>
          </a:p>
        </p:txBody>
      </p:sp>
      <p:pic>
        <p:nvPicPr>
          <p:cNvPr id="3" name="Picture 2">
            <a:extLst>
              <a:ext uri="{FF2B5EF4-FFF2-40B4-BE49-F238E27FC236}">
                <a16:creationId xmlns:a16="http://schemas.microsoft.com/office/drawing/2014/main" id="{84776261-EBA9-0123-8671-C31EC60F7EEF}"/>
              </a:ext>
            </a:extLst>
          </p:cNvPr>
          <p:cNvPicPr>
            <a:picLocks noChangeAspect="1"/>
          </p:cNvPicPr>
          <p:nvPr/>
        </p:nvPicPr>
        <p:blipFill>
          <a:blip r:embed="rId2"/>
          <a:stretch>
            <a:fillRect/>
          </a:stretch>
        </p:blipFill>
        <p:spPr>
          <a:xfrm>
            <a:off x="0" y="-1"/>
            <a:ext cx="12192000" cy="6858001"/>
          </a:xfrm>
          <a:prstGeom prst="rect">
            <a:avLst/>
          </a:prstGeom>
        </p:spPr>
      </p:pic>
    </p:spTree>
    <p:extLst>
      <p:ext uri="{BB962C8B-B14F-4D97-AF65-F5344CB8AC3E}">
        <p14:creationId xmlns:p14="http://schemas.microsoft.com/office/powerpoint/2010/main" val="2493112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574BBF-6A78-4B20-DACE-7E40E2D6984E}"/>
              </a:ext>
            </a:extLst>
          </p:cNvPr>
          <p:cNvSpPr>
            <a:spLocks noGrp="1"/>
          </p:cNvSpPr>
          <p:nvPr>
            <p:ph type="title"/>
          </p:nvPr>
        </p:nvSpPr>
        <p:spPr>
          <a:xfrm>
            <a:off x="2438400" y="381694"/>
            <a:ext cx="10515600" cy="1325563"/>
          </a:xfrm>
        </p:spPr>
        <p:txBody>
          <a:bodyPr>
            <a:normAutofit/>
          </a:bodyPr>
          <a:lstStyle/>
          <a:p>
            <a:r>
              <a:rPr lang="en-US" altLang="en-US" sz="2800" b="1" kern="0" dirty="0">
                <a:solidFill>
                  <a:schemeClr val="bg1"/>
                </a:solidFill>
                <a:latin typeface="+mn-lt"/>
                <a:ea typeface="+mj-ea"/>
                <a:cs typeface="+mj-cs"/>
              </a:rPr>
              <a:t>Why Take the Time to </a:t>
            </a:r>
            <a:r>
              <a:rPr lang="en-US" altLang="en-US" sz="2800" b="1" kern="0" dirty="0">
                <a:solidFill>
                  <a:schemeClr val="bg1"/>
                </a:solidFill>
                <a:latin typeface="+mn-lt"/>
              </a:rPr>
              <a:t>b</a:t>
            </a:r>
            <a:r>
              <a:rPr lang="en-US" altLang="en-US" sz="2800" b="1" kern="0" dirty="0">
                <a:solidFill>
                  <a:schemeClr val="bg1"/>
                </a:solidFill>
                <a:latin typeface="+mn-lt"/>
                <a:ea typeface="+mj-ea"/>
                <a:cs typeface="+mj-cs"/>
              </a:rPr>
              <a:t>uild a Business Plan?</a:t>
            </a:r>
            <a:br>
              <a:rPr lang="en-US" altLang="en-US" sz="2800" b="1" kern="0" dirty="0">
                <a:solidFill>
                  <a:schemeClr val="bg1"/>
                </a:solidFill>
                <a:latin typeface="+mn-lt"/>
                <a:ea typeface="+mj-ea"/>
                <a:cs typeface="+mj-cs"/>
              </a:rPr>
            </a:br>
            <a:endParaRPr lang="en-SA" sz="2800" dirty="0">
              <a:solidFill>
                <a:schemeClr val="bg1"/>
              </a:solidFill>
            </a:endParaRPr>
          </a:p>
        </p:txBody>
      </p:sp>
      <p:sp>
        <p:nvSpPr>
          <p:cNvPr id="4" name="Slide Number Placeholder 3">
            <a:extLst>
              <a:ext uri="{FF2B5EF4-FFF2-40B4-BE49-F238E27FC236}">
                <a16:creationId xmlns:a16="http://schemas.microsoft.com/office/drawing/2014/main" id="{5C2F6C2D-08AC-5D20-B6D9-296795E0A2FD}"/>
              </a:ext>
            </a:extLst>
          </p:cNvPr>
          <p:cNvSpPr>
            <a:spLocks noGrp="1"/>
          </p:cNvSpPr>
          <p:nvPr>
            <p:ph type="sldNum" sz="quarter" idx="12"/>
          </p:nvPr>
        </p:nvSpPr>
        <p:spPr/>
        <p:txBody>
          <a:bodyPr/>
          <a:lstStyle/>
          <a:p>
            <a:fld id="{FDED41F8-FC0F-4085-8150-313B6CF05213}" type="slidenum">
              <a:rPr lang="en-US" smtClean="0"/>
              <a:t>9</a:t>
            </a:fld>
            <a:endParaRPr lang="en-US"/>
          </a:p>
        </p:txBody>
      </p:sp>
      <p:sp>
        <p:nvSpPr>
          <p:cNvPr id="5" name="Rectangle 3">
            <a:extLst>
              <a:ext uri="{FF2B5EF4-FFF2-40B4-BE49-F238E27FC236}">
                <a16:creationId xmlns:a16="http://schemas.microsoft.com/office/drawing/2014/main" id="{B1AF1D38-6324-60E8-FC69-665AFB3492E1}"/>
              </a:ext>
            </a:extLst>
          </p:cNvPr>
          <p:cNvSpPr txBox="1">
            <a:spLocks noChangeArrowheads="1"/>
          </p:cNvSpPr>
          <p:nvPr/>
        </p:nvSpPr>
        <p:spPr>
          <a:xfrm>
            <a:off x="1485900" y="2057400"/>
            <a:ext cx="9220200" cy="3657600"/>
          </a:xfrm>
          <a:prstGeom prst="rect">
            <a:avLst/>
          </a:prstGeom>
        </p:spPr>
        <p:txBody>
          <a:bodyPr anchor="ct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spcBef>
                <a:spcPct val="30000"/>
              </a:spcBef>
              <a:buFont typeface="Arial" panose="020B0604020202020204" pitchFamily="34" charset="0"/>
              <a:buChar char="•"/>
            </a:pPr>
            <a:r>
              <a:rPr lang="en-US" altLang="ar-JO" sz="2400" kern="0" dirty="0">
                <a:ea typeface="ＭＳ Ｐゴシック" panose="020B0600070205080204" pitchFamily="34" charset="-128"/>
              </a:rPr>
              <a:t>Although building a plan does not guarantee success, it does increase your chances of succeeding in business.</a:t>
            </a:r>
          </a:p>
          <a:p>
            <a:pPr marL="342900" indent="-342900">
              <a:spcBef>
                <a:spcPct val="30000"/>
              </a:spcBef>
              <a:buFont typeface="Arial" panose="020B0604020202020204" pitchFamily="34" charset="0"/>
              <a:buChar char="•"/>
            </a:pPr>
            <a:endParaRPr lang="en-US" altLang="ar-JO" sz="2400" kern="0" dirty="0">
              <a:ea typeface="ＭＳ Ｐゴシック" panose="020B0600070205080204" pitchFamily="34" charset="-128"/>
            </a:endParaRPr>
          </a:p>
          <a:p>
            <a:pPr marL="342900" indent="-342900">
              <a:spcBef>
                <a:spcPct val="30000"/>
              </a:spcBef>
              <a:buFont typeface="Arial" panose="020B0604020202020204" pitchFamily="34" charset="0"/>
              <a:buChar char="•"/>
            </a:pPr>
            <a:r>
              <a:rPr lang="en-US" altLang="ar-JO" sz="2400" kern="0" dirty="0">
                <a:ea typeface="ＭＳ Ｐゴシック" panose="020B0600070205080204" pitchFamily="34" charset="-128"/>
              </a:rPr>
              <a:t>A plan is like a road map that serves as a guide on a journey through unfamiliar, harsh, and dangerous territory.  Don’t attempt the trip without a map!</a:t>
            </a:r>
          </a:p>
          <a:p>
            <a:pPr marL="342900" indent="-342900">
              <a:spcBef>
                <a:spcPct val="0"/>
              </a:spcBef>
              <a:buFont typeface="Arial" panose="020B0604020202020204" pitchFamily="34" charset="0"/>
              <a:buChar char="•"/>
            </a:pPr>
            <a:endParaRPr lang="en-US" altLang="ar-JO" sz="2400" kern="0" dirty="0">
              <a:ea typeface="ＭＳ Ｐゴシック" panose="020B0600070205080204" pitchFamily="34" charset="-128"/>
            </a:endParaRPr>
          </a:p>
        </p:txBody>
      </p:sp>
    </p:spTree>
    <p:extLst>
      <p:ext uri="{BB962C8B-B14F-4D97-AF65-F5344CB8AC3E}">
        <p14:creationId xmlns:p14="http://schemas.microsoft.com/office/powerpoint/2010/main" val="584225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wipe(left)">
                                      <p:cBhvr>
                                        <p:cTn id="12"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050440AE-1B63-4743-824F-85D0590A222E}"/>
              </a:ext>
            </a:extLst>
          </p:cNvPr>
          <p:cNvSpPr>
            <a:spLocks noGrp="1" noChangeArrowheads="1"/>
          </p:cNvSpPr>
          <p:nvPr>
            <p:ph type="title"/>
          </p:nvPr>
        </p:nvSpPr>
        <p:spPr>
          <a:xfrm>
            <a:off x="2438400" y="0"/>
            <a:ext cx="8229600" cy="1279526"/>
          </a:xfrm>
          <a:solidFill>
            <a:srgbClr val="0A1F61"/>
          </a:solidFill>
        </p:spPr>
        <p:txBody>
          <a:bodyPr/>
          <a:lstStyle/>
          <a:p>
            <a:pPr eaLnBrk="1" hangingPunct="1"/>
            <a:r>
              <a:rPr lang="en-US" altLang="en-US" sz="3600" dirty="0">
                <a:solidFill>
                  <a:schemeClr val="bg1"/>
                </a:solidFill>
                <a:latin typeface="Times New Roman" panose="02020603050405020304" pitchFamily="18" charset="0"/>
                <a:ea typeface="ＭＳ Ｐゴシック" panose="020B0600070205080204" pitchFamily="34" charset="-128"/>
              </a:rPr>
              <a:t>Who Reads the Business Plan—And What Are They Looking For?</a:t>
            </a:r>
          </a:p>
        </p:txBody>
      </p:sp>
      <p:sp>
        <p:nvSpPr>
          <p:cNvPr id="5124" name="Text Box 4">
            <a:extLst>
              <a:ext uri="{FF2B5EF4-FFF2-40B4-BE49-F238E27FC236}">
                <a16:creationId xmlns:a16="http://schemas.microsoft.com/office/drawing/2014/main" id="{EFA93119-226D-A609-A0FD-00CE8128E468}"/>
              </a:ext>
            </a:extLst>
          </p:cNvPr>
          <p:cNvSpPr txBox="1">
            <a:spLocks noChangeArrowheads="1"/>
          </p:cNvSpPr>
          <p:nvPr/>
        </p:nvSpPr>
        <p:spPr bwMode="auto">
          <a:xfrm>
            <a:off x="2286000" y="1600201"/>
            <a:ext cx="7620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US" altLang="en-US" sz="2400">
                <a:latin typeface="Times New Roman" panose="02020603050405020304" pitchFamily="18" charset="0"/>
              </a:rPr>
              <a:t>There are two primary audiences for a firm’s business plan</a:t>
            </a:r>
          </a:p>
        </p:txBody>
      </p:sp>
      <p:sp>
        <p:nvSpPr>
          <p:cNvPr id="5125" name="Rectangle 5">
            <a:extLst>
              <a:ext uri="{FF2B5EF4-FFF2-40B4-BE49-F238E27FC236}">
                <a16:creationId xmlns:a16="http://schemas.microsoft.com/office/drawing/2014/main" id="{0410910B-3ECC-938E-73B8-EC6482F41833}"/>
              </a:ext>
            </a:extLst>
          </p:cNvPr>
          <p:cNvSpPr>
            <a:spLocks noChangeArrowheads="1"/>
          </p:cNvSpPr>
          <p:nvPr/>
        </p:nvSpPr>
        <p:spPr bwMode="auto">
          <a:xfrm>
            <a:off x="2286000" y="2438400"/>
            <a:ext cx="7620000" cy="3657600"/>
          </a:xfrm>
          <a:prstGeom prst="rect">
            <a:avLst/>
          </a:prstGeom>
          <a:solidFill>
            <a:schemeClr val="accent4">
              <a:lumMod val="40000"/>
              <a:lumOff val="60000"/>
            </a:schemeClr>
          </a:solidFill>
          <a:ln>
            <a:headEnd/>
            <a:tailEnd/>
          </a:ln>
        </p:spPr>
        <p:style>
          <a:lnRef idx="1">
            <a:schemeClr val="accent1"/>
          </a:lnRef>
          <a:fillRef idx="2">
            <a:schemeClr val="accent1"/>
          </a:fillRef>
          <a:effectRef idx="1">
            <a:schemeClr val="accent1"/>
          </a:effectRef>
          <a:fontRef idx="minor">
            <a:schemeClr val="dk1"/>
          </a:fontRef>
        </p:style>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endParaRPr lang="en-US" altLang="en-US" sz="4000" dirty="0">
              <a:latin typeface="Times New Roman" panose="02020603050405020304" pitchFamily="18" charset="0"/>
            </a:endParaRPr>
          </a:p>
        </p:txBody>
      </p:sp>
      <p:sp>
        <p:nvSpPr>
          <p:cNvPr id="5126" name="Line 6">
            <a:extLst>
              <a:ext uri="{FF2B5EF4-FFF2-40B4-BE49-F238E27FC236}">
                <a16:creationId xmlns:a16="http://schemas.microsoft.com/office/drawing/2014/main" id="{0D5B3D8B-D579-8B03-58A4-0F56F9404C05}"/>
              </a:ext>
            </a:extLst>
          </p:cNvPr>
          <p:cNvSpPr>
            <a:spLocks noChangeShapeType="1"/>
          </p:cNvSpPr>
          <p:nvPr/>
        </p:nvSpPr>
        <p:spPr bwMode="auto">
          <a:xfrm>
            <a:off x="2286000" y="2971800"/>
            <a:ext cx="7620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SA"/>
          </a:p>
        </p:txBody>
      </p:sp>
      <p:sp>
        <p:nvSpPr>
          <p:cNvPr id="5127" name="Line 7">
            <a:extLst>
              <a:ext uri="{FF2B5EF4-FFF2-40B4-BE49-F238E27FC236}">
                <a16:creationId xmlns:a16="http://schemas.microsoft.com/office/drawing/2014/main" id="{D5B7340F-0CB4-8874-8706-380C0A63900C}"/>
              </a:ext>
            </a:extLst>
          </p:cNvPr>
          <p:cNvSpPr>
            <a:spLocks noChangeShapeType="1"/>
          </p:cNvSpPr>
          <p:nvPr/>
        </p:nvSpPr>
        <p:spPr bwMode="auto">
          <a:xfrm>
            <a:off x="2286000" y="4495800"/>
            <a:ext cx="7620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SA"/>
          </a:p>
        </p:txBody>
      </p:sp>
      <p:sp>
        <p:nvSpPr>
          <p:cNvPr id="5128" name="Line 8">
            <a:extLst>
              <a:ext uri="{FF2B5EF4-FFF2-40B4-BE49-F238E27FC236}">
                <a16:creationId xmlns:a16="http://schemas.microsoft.com/office/drawing/2014/main" id="{F0BCCD75-E9D9-E699-9299-1A860D792AEA}"/>
              </a:ext>
            </a:extLst>
          </p:cNvPr>
          <p:cNvSpPr>
            <a:spLocks noChangeShapeType="1"/>
          </p:cNvSpPr>
          <p:nvPr/>
        </p:nvSpPr>
        <p:spPr bwMode="auto">
          <a:xfrm>
            <a:off x="4267200" y="2438400"/>
            <a:ext cx="0" cy="3657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SA"/>
          </a:p>
        </p:txBody>
      </p:sp>
      <p:sp>
        <p:nvSpPr>
          <p:cNvPr id="5129" name="Text Box 9">
            <a:extLst>
              <a:ext uri="{FF2B5EF4-FFF2-40B4-BE49-F238E27FC236}">
                <a16:creationId xmlns:a16="http://schemas.microsoft.com/office/drawing/2014/main" id="{22DDBB9C-E7AC-7EB3-0111-F2D9FA9D47F4}"/>
              </a:ext>
            </a:extLst>
          </p:cNvPr>
          <p:cNvSpPr txBox="1">
            <a:spLocks noChangeArrowheads="1"/>
          </p:cNvSpPr>
          <p:nvPr/>
        </p:nvSpPr>
        <p:spPr bwMode="auto">
          <a:xfrm>
            <a:off x="2362200" y="2514600"/>
            <a:ext cx="1905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US" altLang="en-US" sz="2000" b="1" dirty="0">
                <a:latin typeface="Times New Roman" panose="02020603050405020304" pitchFamily="18" charset="0"/>
              </a:rPr>
              <a:t>Audience</a:t>
            </a:r>
          </a:p>
        </p:txBody>
      </p:sp>
      <p:sp>
        <p:nvSpPr>
          <p:cNvPr id="5130" name="Text Box 10">
            <a:extLst>
              <a:ext uri="{FF2B5EF4-FFF2-40B4-BE49-F238E27FC236}">
                <a16:creationId xmlns:a16="http://schemas.microsoft.com/office/drawing/2014/main" id="{2B522BC8-650A-2823-0D01-4D45DD36E73E}"/>
              </a:ext>
            </a:extLst>
          </p:cNvPr>
          <p:cNvSpPr txBox="1">
            <a:spLocks noChangeArrowheads="1"/>
          </p:cNvSpPr>
          <p:nvPr/>
        </p:nvSpPr>
        <p:spPr bwMode="auto">
          <a:xfrm>
            <a:off x="5410200" y="2514600"/>
            <a:ext cx="3429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US" altLang="en-US" sz="2000" b="1" dirty="0">
                <a:latin typeface="Times New Roman" panose="02020603050405020304" pitchFamily="18" charset="0"/>
              </a:rPr>
              <a:t>What They are Looking For</a:t>
            </a:r>
          </a:p>
        </p:txBody>
      </p:sp>
      <p:sp>
        <p:nvSpPr>
          <p:cNvPr id="5131" name="Text Box 11">
            <a:extLst>
              <a:ext uri="{FF2B5EF4-FFF2-40B4-BE49-F238E27FC236}">
                <a16:creationId xmlns:a16="http://schemas.microsoft.com/office/drawing/2014/main" id="{B42E4F0B-1050-3EB1-F24B-873C4AA32C6F}"/>
              </a:ext>
            </a:extLst>
          </p:cNvPr>
          <p:cNvSpPr txBox="1">
            <a:spLocks noChangeArrowheads="1"/>
          </p:cNvSpPr>
          <p:nvPr/>
        </p:nvSpPr>
        <p:spPr bwMode="auto">
          <a:xfrm>
            <a:off x="2362200" y="3276601"/>
            <a:ext cx="18288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US" altLang="en-US" sz="2000" b="1" dirty="0">
                <a:latin typeface="Times New Roman" panose="02020603050405020304" pitchFamily="18" charset="0"/>
              </a:rPr>
              <a:t>A Firm’s Employees</a:t>
            </a:r>
          </a:p>
        </p:txBody>
      </p:sp>
      <p:sp>
        <p:nvSpPr>
          <p:cNvPr id="5132" name="Text Box 12">
            <a:extLst>
              <a:ext uri="{FF2B5EF4-FFF2-40B4-BE49-F238E27FC236}">
                <a16:creationId xmlns:a16="http://schemas.microsoft.com/office/drawing/2014/main" id="{3C684B67-5ECC-3FC8-5DC7-287F64035765}"/>
              </a:ext>
            </a:extLst>
          </p:cNvPr>
          <p:cNvSpPr txBox="1">
            <a:spLocks noChangeArrowheads="1"/>
          </p:cNvSpPr>
          <p:nvPr/>
        </p:nvSpPr>
        <p:spPr bwMode="auto">
          <a:xfrm>
            <a:off x="2362200" y="4648200"/>
            <a:ext cx="18288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US" altLang="en-US" sz="2000" b="1" dirty="0">
                <a:latin typeface="Times New Roman" panose="02020603050405020304" pitchFamily="18" charset="0"/>
              </a:rPr>
              <a:t>Investors and other external stakeholders</a:t>
            </a:r>
          </a:p>
        </p:txBody>
      </p:sp>
      <p:sp>
        <p:nvSpPr>
          <p:cNvPr id="5133" name="Text Box 13">
            <a:extLst>
              <a:ext uri="{FF2B5EF4-FFF2-40B4-BE49-F238E27FC236}">
                <a16:creationId xmlns:a16="http://schemas.microsoft.com/office/drawing/2014/main" id="{A6E28096-8ABC-6B3A-6683-C8757C411980}"/>
              </a:ext>
            </a:extLst>
          </p:cNvPr>
          <p:cNvSpPr txBox="1">
            <a:spLocks noChangeArrowheads="1"/>
          </p:cNvSpPr>
          <p:nvPr/>
        </p:nvSpPr>
        <p:spPr bwMode="auto">
          <a:xfrm>
            <a:off x="4495800" y="3200400"/>
            <a:ext cx="52578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US" altLang="en-US" sz="2000">
                <a:latin typeface="Times New Roman" panose="02020603050405020304" pitchFamily="18" charset="0"/>
              </a:rPr>
              <a:t>A clearly written business plan helps the employees of a firm operate in sync and move forward in a consistent and purposeful manner.  </a:t>
            </a:r>
          </a:p>
        </p:txBody>
      </p:sp>
      <p:sp>
        <p:nvSpPr>
          <p:cNvPr id="5134" name="Text Box 14">
            <a:extLst>
              <a:ext uri="{FF2B5EF4-FFF2-40B4-BE49-F238E27FC236}">
                <a16:creationId xmlns:a16="http://schemas.microsoft.com/office/drawing/2014/main" id="{CF5BC2BE-09DC-9C6C-C113-576BB0BC043D}"/>
              </a:ext>
            </a:extLst>
          </p:cNvPr>
          <p:cNvSpPr txBox="1">
            <a:spLocks noChangeArrowheads="1"/>
          </p:cNvSpPr>
          <p:nvPr/>
        </p:nvSpPr>
        <p:spPr bwMode="auto">
          <a:xfrm>
            <a:off x="4267200" y="4724400"/>
            <a:ext cx="56388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US" altLang="en-US" sz="2000">
                <a:latin typeface="Times New Roman" panose="02020603050405020304" pitchFamily="18" charset="0"/>
              </a:rPr>
              <a:t>A firm’s business plan must make the case that the firm is a good use of an investor’s funds or the attention of others.  </a:t>
            </a:r>
          </a:p>
        </p:txBody>
      </p:sp>
      <p:sp>
        <p:nvSpPr>
          <p:cNvPr id="2" name="Slide Number Placeholder 1">
            <a:extLst>
              <a:ext uri="{FF2B5EF4-FFF2-40B4-BE49-F238E27FC236}">
                <a16:creationId xmlns:a16="http://schemas.microsoft.com/office/drawing/2014/main" id="{A3ED95E6-734B-2BCD-F959-E73BF6FDD2A5}"/>
              </a:ext>
            </a:extLst>
          </p:cNvPr>
          <p:cNvSpPr>
            <a:spLocks noGrp="1"/>
          </p:cNvSpPr>
          <p:nvPr>
            <p:ph type="sldNum" sz="quarter" idx="12"/>
          </p:nvPr>
        </p:nvSpPr>
        <p:spPr/>
        <p:txBody>
          <a:bodyPr/>
          <a:lstStyle/>
          <a:p>
            <a:fld id="{FDED41F8-FC0F-4085-8150-313B6CF05213}" type="slidenum">
              <a:rPr lang="en-US" smtClean="0"/>
              <a:t>10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3DEB570E-A530-FAB5-6C6A-739B0D0E4FE1}"/>
              </a:ext>
            </a:extLst>
          </p:cNvPr>
          <p:cNvSpPr>
            <a:spLocks noGrp="1" noChangeArrowheads="1"/>
          </p:cNvSpPr>
          <p:nvPr>
            <p:ph type="title"/>
          </p:nvPr>
        </p:nvSpPr>
        <p:spPr>
          <a:xfrm>
            <a:off x="2438400" y="364863"/>
            <a:ext cx="8229600" cy="1143000"/>
          </a:xfrm>
        </p:spPr>
        <p:txBody>
          <a:bodyPr>
            <a:normAutofit/>
          </a:bodyPr>
          <a:lstStyle/>
          <a:p>
            <a:pPr eaLnBrk="1" hangingPunct="1"/>
            <a:r>
              <a:rPr lang="en-US" altLang="en-US" sz="4000" b="1" dirty="0">
                <a:solidFill>
                  <a:srgbClr val="0A1F61"/>
                </a:solidFill>
                <a:latin typeface="Times New Roman" panose="02020603050405020304" pitchFamily="18" charset="0"/>
                <a:ea typeface="ＭＳ Ｐゴシック" panose="020B0600070205080204" pitchFamily="34" charset="-128"/>
              </a:rPr>
              <a:t>Structure of a Business Plan</a:t>
            </a:r>
            <a:br>
              <a:rPr lang="en-US" altLang="en-US" sz="4000" b="1" dirty="0">
                <a:solidFill>
                  <a:srgbClr val="0A1F61"/>
                </a:solidFill>
                <a:latin typeface="Times New Roman" panose="02020603050405020304" pitchFamily="18" charset="0"/>
                <a:ea typeface="ＭＳ Ｐゴシック" panose="020B0600070205080204" pitchFamily="34" charset="-128"/>
              </a:rPr>
            </a:br>
            <a:endParaRPr lang="en-US" altLang="en-US" sz="2400" b="1" dirty="0">
              <a:solidFill>
                <a:srgbClr val="0A1F61"/>
              </a:solidFill>
              <a:latin typeface="Times New Roman" panose="02020603050405020304" pitchFamily="18" charset="0"/>
              <a:ea typeface="ＭＳ Ｐゴシック" panose="020B0600070205080204" pitchFamily="34" charset="-128"/>
            </a:endParaRPr>
          </a:p>
        </p:txBody>
      </p:sp>
      <p:sp>
        <p:nvSpPr>
          <p:cNvPr id="6147" name="Rectangle 3">
            <a:extLst>
              <a:ext uri="{FF2B5EF4-FFF2-40B4-BE49-F238E27FC236}">
                <a16:creationId xmlns:a16="http://schemas.microsoft.com/office/drawing/2014/main" id="{17B6CF3B-E5C2-936F-FCFA-E3CA277EE16C}"/>
              </a:ext>
            </a:extLst>
          </p:cNvPr>
          <p:cNvSpPr>
            <a:spLocks noGrp="1" noChangeArrowheads="1"/>
          </p:cNvSpPr>
          <p:nvPr>
            <p:ph type="body" idx="1"/>
          </p:nvPr>
        </p:nvSpPr>
        <p:spPr>
          <a:xfrm>
            <a:off x="914400" y="1570299"/>
            <a:ext cx="10515600" cy="4351338"/>
          </a:xfrm>
        </p:spPr>
        <p:txBody>
          <a:bodyPr>
            <a:normAutofit/>
          </a:bodyPr>
          <a:lstStyle/>
          <a:p>
            <a:pPr eaLnBrk="1" hangingPunct="1">
              <a:lnSpc>
                <a:spcPct val="100000"/>
              </a:lnSpc>
            </a:pPr>
            <a:r>
              <a:rPr lang="en-US" altLang="en-US" sz="3200" dirty="0">
                <a:latin typeface="Times New Roman" panose="02020603050405020304" pitchFamily="18" charset="0"/>
                <a:ea typeface="ＭＳ Ｐゴシック" panose="020B0600070205080204" pitchFamily="34" charset="-128"/>
              </a:rPr>
              <a:t>Structure of the Business Plan</a:t>
            </a:r>
          </a:p>
          <a:p>
            <a:pPr lvl="1" eaLnBrk="1" hangingPunct="1">
              <a:lnSpc>
                <a:spcPct val="100000"/>
              </a:lnSpc>
            </a:pPr>
            <a:r>
              <a:rPr lang="en-US" altLang="en-US" sz="2800" dirty="0">
                <a:latin typeface="Times New Roman" panose="02020603050405020304" pitchFamily="18" charset="0"/>
                <a:ea typeface="ＭＳ Ｐゴシック" panose="020B0600070205080204" pitchFamily="34" charset="-128"/>
              </a:rPr>
              <a:t>To make the best impression a business plan should follow a conventional structure, such as the outline for the business plan shown in the chapter.</a:t>
            </a:r>
          </a:p>
          <a:p>
            <a:pPr lvl="1" eaLnBrk="1" hangingPunct="1">
              <a:lnSpc>
                <a:spcPct val="100000"/>
              </a:lnSpc>
            </a:pPr>
            <a:r>
              <a:rPr lang="en-US" altLang="en-US" sz="2800" dirty="0">
                <a:latin typeface="Times New Roman" panose="02020603050405020304" pitchFamily="18" charset="0"/>
                <a:ea typeface="ＭＳ Ｐゴシック" panose="020B0600070205080204" pitchFamily="34" charset="-128"/>
              </a:rPr>
              <a:t>Although some entrepreneurs want to demonstrate creativity, departing from the basic structure of the conventional business plan is usually a mistake.  </a:t>
            </a:r>
          </a:p>
          <a:p>
            <a:pPr lvl="1" eaLnBrk="1" hangingPunct="1">
              <a:lnSpc>
                <a:spcPct val="100000"/>
              </a:lnSpc>
            </a:pPr>
            <a:r>
              <a:rPr lang="en-US" altLang="en-US" sz="2800" dirty="0">
                <a:latin typeface="Times New Roman" panose="02020603050405020304" pitchFamily="18" charset="0"/>
                <a:ea typeface="ＭＳ Ｐゴシック" panose="020B0600070205080204" pitchFamily="34" charset="-128"/>
              </a:rPr>
              <a:t>Typically, investors are busy people and want a plan where they can easily find critical information.</a:t>
            </a:r>
          </a:p>
        </p:txBody>
      </p:sp>
      <p:sp>
        <p:nvSpPr>
          <p:cNvPr id="6148" name="Line 4">
            <a:extLst>
              <a:ext uri="{FF2B5EF4-FFF2-40B4-BE49-F238E27FC236}">
                <a16:creationId xmlns:a16="http://schemas.microsoft.com/office/drawing/2014/main" id="{3FF9D3C3-B0D7-25C7-297B-443A0E795D02}"/>
              </a:ext>
            </a:extLst>
          </p:cNvPr>
          <p:cNvSpPr>
            <a:spLocks noChangeShapeType="1"/>
          </p:cNvSpPr>
          <p:nvPr/>
        </p:nvSpPr>
        <p:spPr bwMode="auto">
          <a:xfrm>
            <a:off x="1524000" y="1219200"/>
            <a:ext cx="9144000" cy="0"/>
          </a:xfrm>
          <a:prstGeom prst="line">
            <a:avLst/>
          </a:prstGeom>
          <a:noFill/>
          <a:ln w="38100">
            <a:solidFill>
              <a:srgbClr val="993300"/>
            </a:solidFill>
            <a:round/>
            <a:headEnd/>
            <a:tailEnd/>
          </a:ln>
          <a:extLst>
            <a:ext uri="{909E8E84-426E-40DD-AFC4-6F175D3DCCD1}">
              <a14:hiddenFill xmlns:a14="http://schemas.microsoft.com/office/drawing/2010/main">
                <a:noFill/>
              </a14:hiddenFill>
            </a:ext>
          </a:extLst>
        </p:spPr>
        <p:txBody>
          <a:bodyPr/>
          <a:lstStyle/>
          <a:p>
            <a:endParaRPr lang="en-SA"/>
          </a:p>
        </p:txBody>
      </p:sp>
      <p:sp>
        <p:nvSpPr>
          <p:cNvPr id="2" name="Slide Number Placeholder 1">
            <a:extLst>
              <a:ext uri="{FF2B5EF4-FFF2-40B4-BE49-F238E27FC236}">
                <a16:creationId xmlns:a16="http://schemas.microsoft.com/office/drawing/2014/main" id="{6E47C06D-06A0-B8CA-542D-4EB914A5C25E}"/>
              </a:ext>
            </a:extLst>
          </p:cNvPr>
          <p:cNvSpPr>
            <a:spLocks noGrp="1"/>
          </p:cNvSpPr>
          <p:nvPr>
            <p:ph type="sldNum" sz="quarter" idx="12"/>
          </p:nvPr>
        </p:nvSpPr>
        <p:spPr/>
        <p:txBody>
          <a:bodyPr/>
          <a:lstStyle/>
          <a:p>
            <a:fld id="{FDED41F8-FC0F-4085-8150-313B6CF05213}" type="slidenum">
              <a:rPr lang="en-US" smtClean="0"/>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988C5552-D00F-D15C-133B-9A01980BC1EB}"/>
              </a:ext>
            </a:extLst>
          </p:cNvPr>
          <p:cNvSpPr>
            <a:spLocks noGrp="1" noChangeArrowheads="1"/>
          </p:cNvSpPr>
          <p:nvPr>
            <p:ph type="title"/>
          </p:nvPr>
        </p:nvSpPr>
        <p:spPr>
          <a:xfrm>
            <a:off x="2401957" y="385003"/>
            <a:ext cx="8229600" cy="1143000"/>
          </a:xfrm>
        </p:spPr>
        <p:txBody>
          <a:bodyPr/>
          <a:lstStyle/>
          <a:p>
            <a:pPr eaLnBrk="1" hangingPunct="1"/>
            <a:r>
              <a:rPr lang="en-US" altLang="en-US" sz="3600" b="1" dirty="0">
                <a:solidFill>
                  <a:schemeClr val="bg1"/>
                </a:solidFill>
                <a:latin typeface="Times New Roman" panose="02020603050405020304" pitchFamily="18" charset="0"/>
                <a:ea typeface="ＭＳ Ｐゴシック" panose="020B0600070205080204" pitchFamily="34" charset="-128"/>
              </a:rPr>
              <a:t>Types of Business Plan</a:t>
            </a:r>
            <a:br>
              <a:rPr lang="en-US" altLang="en-US" sz="3600" b="1" dirty="0">
                <a:solidFill>
                  <a:schemeClr val="bg1"/>
                </a:solidFill>
                <a:latin typeface="Times New Roman" panose="02020603050405020304" pitchFamily="18" charset="0"/>
                <a:ea typeface="ＭＳ Ｐゴシック" panose="020B0600070205080204" pitchFamily="34" charset="-128"/>
              </a:rPr>
            </a:br>
            <a:endParaRPr lang="en-US" altLang="en-US" sz="2000" b="1" dirty="0">
              <a:solidFill>
                <a:schemeClr val="bg1"/>
              </a:solidFill>
              <a:latin typeface="Times New Roman" panose="02020603050405020304" pitchFamily="18" charset="0"/>
              <a:ea typeface="ＭＳ Ｐゴシック" panose="020B0600070205080204" pitchFamily="34" charset="-128"/>
            </a:endParaRPr>
          </a:p>
        </p:txBody>
      </p:sp>
      <p:sp>
        <p:nvSpPr>
          <p:cNvPr id="9219" name="Line 4">
            <a:extLst>
              <a:ext uri="{FF2B5EF4-FFF2-40B4-BE49-F238E27FC236}">
                <a16:creationId xmlns:a16="http://schemas.microsoft.com/office/drawing/2014/main" id="{BDFC079D-E7C7-DB76-676C-49C347FF1F72}"/>
              </a:ext>
            </a:extLst>
          </p:cNvPr>
          <p:cNvSpPr>
            <a:spLocks noChangeShapeType="1"/>
          </p:cNvSpPr>
          <p:nvPr/>
        </p:nvSpPr>
        <p:spPr bwMode="auto">
          <a:xfrm>
            <a:off x="1524000" y="1219200"/>
            <a:ext cx="9144000" cy="0"/>
          </a:xfrm>
          <a:prstGeom prst="line">
            <a:avLst/>
          </a:prstGeom>
          <a:noFill/>
          <a:ln w="38100">
            <a:solidFill>
              <a:srgbClr val="993300"/>
            </a:solidFill>
            <a:round/>
            <a:headEnd/>
            <a:tailEnd/>
          </a:ln>
          <a:extLst>
            <a:ext uri="{909E8E84-426E-40DD-AFC4-6F175D3DCCD1}">
              <a14:hiddenFill xmlns:a14="http://schemas.microsoft.com/office/drawing/2010/main">
                <a:noFill/>
              </a14:hiddenFill>
            </a:ext>
          </a:extLst>
        </p:spPr>
        <p:txBody>
          <a:bodyPr/>
          <a:lstStyle/>
          <a:p>
            <a:endParaRPr lang="en-SA"/>
          </a:p>
        </p:txBody>
      </p:sp>
      <p:sp>
        <p:nvSpPr>
          <p:cNvPr id="9220" name="Text Box 7">
            <a:extLst>
              <a:ext uri="{FF2B5EF4-FFF2-40B4-BE49-F238E27FC236}">
                <a16:creationId xmlns:a16="http://schemas.microsoft.com/office/drawing/2014/main" id="{5E8B8766-FABD-B0CD-6261-B07AC5451555}"/>
              </a:ext>
            </a:extLst>
          </p:cNvPr>
          <p:cNvSpPr txBox="1">
            <a:spLocks noChangeArrowheads="1"/>
          </p:cNvSpPr>
          <p:nvPr/>
        </p:nvSpPr>
        <p:spPr bwMode="auto">
          <a:xfrm>
            <a:off x="2705100" y="390392"/>
            <a:ext cx="6781800" cy="5588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lnSpc>
                <a:spcPct val="75000"/>
              </a:lnSpc>
              <a:spcBef>
                <a:spcPct val="50000"/>
              </a:spcBef>
              <a:buFontTx/>
              <a:buNone/>
            </a:pPr>
            <a:r>
              <a:rPr lang="en-US" altLang="en-US" sz="4000" b="1" dirty="0">
                <a:latin typeface="Times New Roman" panose="02020603050405020304" pitchFamily="18" charset="0"/>
              </a:rPr>
              <a:t>Types of Business Plans</a:t>
            </a:r>
          </a:p>
        </p:txBody>
      </p:sp>
      <p:pic>
        <p:nvPicPr>
          <p:cNvPr id="9221" name="Picture 7">
            <a:extLst>
              <a:ext uri="{FF2B5EF4-FFF2-40B4-BE49-F238E27FC236}">
                <a16:creationId xmlns:a16="http://schemas.microsoft.com/office/drawing/2014/main" id="{C7C0FA28-F962-9BB4-8C35-11F8DC09B45E}"/>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saturation sat="66000"/>
                    </a14:imgEffect>
                  </a14:imgLayer>
                </a14:imgProps>
              </a:ext>
              <a:ext uri="{28A0092B-C50C-407E-A947-70E740481C1C}">
                <a14:useLocalDpi xmlns:a14="http://schemas.microsoft.com/office/drawing/2010/main" val="0"/>
              </a:ext>
            </a:extLst>
          </a:blip>
          <a:srcRect/>
          <a:stretch>
            <a:fillRect/>
          </a:stretch>
        </p:blipFill>
        <p:spPr bwMode="auto">
          <a:xfrm>
            <a:off x="1139572" y="2209799"/>
            <a:ext cx="9912856"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a:extLst>
              <a:ext uri="{FF2B5EF4-FFF2-40B4-BE49-F238E27FC236}">
                <a16:creationId xmlns:a16="http://schemas.microsoft.com/office/drawing/2014/main" id="{5F56A5A6-DA94-942F-BEAE-CA575E5DC797}"/>
              </a:ext>
            </a:extLst>
          </p:cNvPr>
          <p:cNvSpPr>
            <a:spLocks noGrp="1"/>
          </p:cNvSpPr>
          <p:nvPr>
            <p:ph type="sldNum" sz="quarter" idx="12"/>
          </p:nvPr>
        </p:nvSpPr>
        <p:spPr/>
        <p:txBody>
          <a:bodyPr/>
          <a:lstStyle/>
          <a:p>
            <a:fld id="{FDED41F8-FC0F-4085-8150-313B6CF05213}" type="slidenum">
              <a:rPr lang="en-US" smtClean="0"/>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38DA663-8893-9923-958B-5D2C4F45269A}"/>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US" smtClean="0"/>
              <a:t>13</a:t>
            </a:fld>
            <a:endParaRPr lang="en-US"/>
          </a:p>
        </p:txBody>
      </p:sp>
      <p:pic>
        <p:nvPicPr>
          <p:cNvPr id="3" name="Picture 2">
            <a:extLst>
              <a:ext uri="{FF2B5EF4-FFF2-40B4-BE49-F238E27FC236}">
                <a16:creationId xmlns:a16="http://schemas.microsoft.com/office/drawing/2014/main" id="{93FDB28B-827A-D62C-6E9E-271ED20B9C28}"/>
              </a:ext>
            </a:extLst>
          </p:cNvPr>
          <p:cNvPicPr>
            <a:picLocks noChangeAspect="1"/>
          </p:cNvPicPr>
          <p:nvPr/>
        </p:nvPicPr>
        <p:blipFill>
          <a:blip r:embed="rId2"/>
          <a:stretch>
            <a:fillRect/>
          </a:stretch>
        </p:blipFill>
        <p:spPr>
          <a:xfrm>
            <a:off x="0" y="-1"/>
            <a:ext cx="12192000" cy="6858001"/>
          </a:xfrm>
          <a:prstGeom prst="rect">
            <a:avLst/>
          </a:prstGeom>
        </p:spPr>
      </p:pic>
    </p:spTree>
    <p:extLst>
      <p:ext uri="{BB962C8B-B14F-4D97-AF65-F5344CB8AC3E}">
        <p14:creationId xmlns:p14="http://schemas.microsoft.com/office/powerpoint/2010/main" val="21070385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2D16EF74-5F32-330E-75E3-C0AE08F03216}"/>
              </a:ext>
            </a:extLst>
          </p:cNvPr>
          <p:cNvSpPr>
            <a:spLocks noGrp="1"/>
          </p:cNvSpPr>
          <p:nvPr>
            <p:ph type="sldNum" sz="quarter" idx="12"/>
          </p:nvPr>
        </p:nvSpPr>
        <p:spPr/>
        <p:txBody>
          <a:bodyPr/>
          <a:lstStyle/>
          <a:p>
            <a:fld id="{FDED41F8-FC0F-4085-8150-313B6CF05213}" type="slidenum">
              <a:rPr lang="en-US" smtClean="0"/>
              <a:t>14</a:t>
            </a:fld>
            <a:endParaRPr lang="en-US"/>
          </a:p>
        </p:txBody>
      </p:sp>
      <p:sp>
        <p:nvSpPr>
          <p:cNvPr id="5" name="Rectangle 3">
            <a:extLst>
              <a:ext uri="{FF2B5EF4-FFF2-40B4-BE49-F238E27FC236}">
                <a16:creationId xmlns:a16="http://schemas.microsoft.com/office/drawing/2014/main" id="{A5D2443C-5441-CB38-D0A8-C36FB086BE5D}"/>
              </a:ext>
            </a:extLst>
          </p:cNvPr>
          <p:cNvSpPr>
            <a:spLocks noGrp="1" noChangeArrowheads="1"/>
          </p:cNvSpPr>
          <p:nvPr>
            <p:ph idx="1"/>
          </p:nvPr>
        </p:nvSpPr>
        <p:spPr/>
        <p:txBody>
          <a:bodyPr>
            <a:normAutofit fontScale="92500"/>
          </a:bodyPr>
          <a:lstStyle/>
          <a:p>
            <a:pPr eaLnBrk="1" hangingPunct="1">
              <a:lnSpc>
                <a:spcPct val="90000"/>
              </a:lnSpc>
            </a:pPr>
            <a:r>
              <a:rPr lang="en-US" altLang="en-US" b="1" dirty="0">
                <a:solidFill>
                  <a:srgbClr val="FF9518"/>
                </a:solidFill>
                <a:latin typeface="Times New Roman" panose="02020603050405020304" pitchFamily="18" charset="0"/>
                <a:ea typeface="ＭＳ Ｐゴシック" panose="020B0600070205080204" pitchFamily="34" charset="-128"/>
              </a:rPr>
              <a:t>Executive Summary</a:t>
            </a:r>
          </a:p>
          <a:p>
            <a:pPr lvl="1"/>
            <a:r>
              <a:rPr lang="en-US" altLang="en-US" dirty="0">
                <a:latin typeface="Times New Roman" panose="02020603050405020304" pitchFamily="18" charset="0"/>
                <a:ea typeface="ＭＳ Ｐゴシック" panose="020B0600070205080204" pitchFamily="34" charset="-128"/>
              </a:rPr>
              <a:t>The executive summary is a short overview of the entire business plan. </a:t>
            </a:r>
          </a:p>
          <a:p>
            <a:pPr lvl="1"/>
            <a:r>
              <a:rPr lang="en-US" altLang="en-US" dirty="0">
                <a:latin typeface="Times New Roman" panose="02020603050405020304" pitchFamily="18" charset="0"/>
                <a:ea typeface="ＭＳ Ｐゴシック" panose="020B0600070205080204" pitchFamily="34" charset="-128"/>
              </a:rPr>
              <a:t>It provides a busy reader with everything that needs to be known about the new venture’s distinctive nature.</a:t>
            </a:r>
          </a:p>
          <a:p>
            <a:pPr lvl="1"/>
            <a:r>
              <a:rPr lang="en-US" altLang="en-US" dirty="0">
                <a:latin typeface="Times New Roman" panose="02020603050405020304" pitchFamily="18" charset="0"/>
                <a:ea typeface="ＭＳ Ｐゴシック" panose="020B0600070205080204" pitchFamily="34" charset="-128"/>
              </a:rPr>
              <a:t>An executive summary shouldn’t exceed two single-spaced pages.</a:t>
            </a:r>
          </a:p>
          <a:p>
            <a:pPr lvl="1"/>
            <a:r>
              <a:rPr lang="en-US" altLang="en-US" dirty="0">
                <a:latin typeface="Times New Roman" panose="02020603050405020304" pitchFamily="18" charset="0"/>
                <a:ea typeface="ＭＳ Ｐゴシック" panose="020B0600070205080204" pitchFamily="34" charset="-128"/>
              </a:rPr>
              <a:t>Even though the executive summary appears at the beginning of the business plan, it should be written last.</a:t>
            </a:r>
          </a:p>
          <a:p>
            <a:pPr lvl="1"/>
            <a:r>
              <a:rPr lang="en-US" altLang="en-US" dirty="0">
                <a:latin typeface="Times New Roman" panose="02020603050405020304" pitchFamily="18" charset="0"/>
                <a:ea typeface="ＭＳ Ｐゴシック" panose="020B0600070205080204" pitchFamily="34" charset="-128"/>
              </a:rPr>
              <a:t>The plan itself will evolve as it’s written, so not everything is known at the outset.  </a:t>
            </a:r>
          </a:p>
          <a:p>
            <a:pPr lvl="1"/>
            <a:r>
              <a:rPr lang="en-US" altLang="en-US" dirty="0">
                <a:latin typeface="Times New Roman" panose="02020603050405020304" pitchFamily="18" charset="0"/>
                <a:ea typeface="ＭＳ Ｐゴシック" panose="020B0600070205080204" pitchFamily="34" charset="-128"/>
              </a:rPr>
              <a:t> In many instances an investor will ask for a copy of a firm’s executive summary and will ask for a copy of the entire plan only if the executive summary is sufficiently convincing.</a:t>
            </a:r>
          </a:p>
          <a:p>
            <a:pPr lvl="1"/>
            <a:r>
              <a:rPr lang="en-US" altLang="en-US" dirty="0">
                <a:latin typeface="Times New Roman" panose="02020603050405020304" pitchFamily="18" charset="0"/>
                <a:ea typeface="ＭＳ Ｐゴシック" panose="020B0600070205080204" pitchFamily="34" charset="-128"/>
              </a:rPr>
              <a:t> The executive summary, then, is the </a:t>
            </a:r>
            <a:r>
              <a:rPr lang="en-US" altLang="en-US" b="1" dirty="0">
                <a:latin typeface="Times New Roman" panose="02020603050405020304" pitchFamily="18" charset="0"/>
                <a:ea typeface="ＭＳ Ｐゴシック" panose="020B0600070205080204" pitchFamily="34" charset="-128"/>
              </a:rPr>
              <a:t>most important section </a:t>
            </a:r>
            <a:r>
              <a:rPr lang="en-US" altLang="en-US" dirty="0">
                <a:latin typeface="Times New Roman" panose="02020603050405020304" pitchFamily="18" charset="0"/>
                <a:ea typeface="ＭＳ Ｐゴシック" panose="020B0600070205080204" pitchFamily="34" charset="-128"/>
              </a:rPr>
              <a:t>of a business plan.</a:t>
            </a:r>
          </a:p>
          <a:p>
            <a:pPr marL="914400" lvl="2" indent="0" eaLnBrk="1" hangingPunct="1">
              <a:lnSpc>
                <a:spcPct val="90000"/>
              </a:lnSpc>
              <a:buNone/>
            </a:pPr>
            <a:endParaRPr lang="en-US" altLang="en-US" dirty="0">
              <a:latin typeface="Times New Roman" panose="02020603050405020304" pitchFamily="18" charset="0"/>
              <a:ea typeface="ＭＳ Ｐゴシック" panose="020B0600070205080204" pitchFamily="34" charset="-128"/>
            </a:endParaRPr>
          </a:p>
        </p:txBody>
      </p:sp>
      <p:sp>
        <p:nvSpPr>
          <p:cNvPr id="6" name="Rectangle 2">
            <a:extLst>
              <a:ext uri="{FF2B5EF4-FFF2-40B4-BE49-F238E27FC236}">
                <a16:creationId xmlns:a16="http://schemas.microsoft.com/office/drawing/2014/main" id="{B80FAA26-A1A1-97A5-E386-4ED17C85AC84}"/>
              </a:ext>
            </a:extLst>
          </p:cNvPr>
          <p:cNvSpPr>
            <a:spLocks noGrp="1" noChangeArrowheads="1"/>
          </p:cNvSpPr>
          <p:nvPr>
            <p:ph type="title"/>
          </p:nvPr>
        </p:nvSpPr>
        <p:spPr>
          <a:xfrm>
            <a:off x="2590800" y="381694"/>
            <a:ext cx="10515600" cy="1325563"/>
          </a:xfrm>
        </p:spPr>
        <p:txBody>
          <a:bodyPr/>
          <a:lstStyle/>
          <a:p>
            <a:pPr eaLnBrk="1" hangingPunct="1"/>
            <a:r>
              <a:rPr lang="en-US" altLang="en-US" sz="3600" b="1" dirty="0">
                <a:solidFill>
                  <a:schemeClr val="bg1"/>
                </a:solidFill>
                <a:latin typeface="Times New Roman" panose="02020603050405020304" pitchFamily="18" charset="0"/>
                <a:ea typeface="ＭＳ Ｐゴシック" panose="020B0600070205080204" pitchFamily="34" charset="-128"/>
              </a:rPr>
              <a:t>Section 1: Executive Summary</a:t>
            </a:r>
            <a:br>
              <a:rPr lang="en-US" altLang="en-US" sz="3600" b="1" dirty="0">
                <a:solidFill>
                  <a:schemeClr val="bg1"/>
                </a:solidFill>
                <a:latin typeface="Times New Roman" panose="02020603050405020304" pitchFamily="18" charset="0"/>
                <a:ea typeface="ＭＳ Ｐゴシック" panose="020B0600070205080204" pitchFamily="34" charset="-128"/>
              </a:rPr>
            </a:br>
            <a:endParaRPr lang="en-US" altLang="en-US" sz="3600" b="1" dirty="0">
              <a:solidFill>
                <a:schemeClr val="bg1"/>
              </a:solidFill>
              <a:latin typeface="Times New Roman" panose="02020603050405020304" pitchFamily="18" charset="0"/>
              <a:ea typeface="ＭＳ Ｐゴシック" panose="020B0600070205080204" pitchFamily="34" charset="-128"/>
            </a:endParaRPr>
          </a:p>
        </p:txBody>
      </p:sp>
    </p:spTree>
    <p:extLst>
      <p:ext uri="{BB962C8B-B14F-4D97-AF65-F5344CB8AC3E}">
        <p14:creationId xmlns:p14="http://schemas.microsoft.com/office/powerpoint/2010/main" val="4252758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75C3791-2E59-DB41-B72C-A46845A09082}"/>
              </a:ext>
            </a:extLst>
          </p:cNvPr>
          <p:cNvSpPr>
            <a:spLocks noGrp="1"/>
          </p:cNvSpPr>
          <p:nvPr>
            <p:ph type="sldNum" sz="quarter" idx="12"/>
          </p:nvPr>
        </p:nvSpPr>
        <p:spPr/>
        <p:txBody>
          <a:bodyPr/>
          <a:lstStyle/>
          <a:p>
            <a:fld id="{FDED41F8-FC0F-4085-8150-313B6CF05213}" type="slidenum">
              <a:rPr lang="en-US" smtClean="0"/>
              <a:t>15</a:t>
            </a:fld>
            <a:endParaRPr lang="en-US"/>
          </a:p>
        </p:txBody>
      </p:sp>
      <p:sp>
        <p:nvSpPr>
          <p:cNvPr id="5" name="Rectangle 3">
            <a:extLst>
              <a:ext uri="{FF2B5EF4-FFF2-40B4-BE49-F238E27FC236}">
                <a16:creationId xmlns:a16="http://schemas.microsoft.com/office/drawing/2014/main" id="{E6DFDDE5-E113-4396-D055-867B14988049}"/>
              </a:ext>
            </a:extLst>
          </p:cNvPr>
          <p:cNvSpPr>
            <a:spLocks noGrp="1" noChangeArrowheads="1"/>
          </p:cNvSpPr>
          <p:nvPr>
            <p:ph idx="1"/>
          </p:nvPr>
        </p:nvSpPr>
        <p:spPr/>
        <p:txBody>
          <a:bodyPr>
            <a:noAutofit/>
          </a:bodyPr>
          <a:lstStyle/>
          <a:p>
            <a:pPr eaLnBrk="1" hangingPunct="1">
              <a:lnSpc>
                <a:spcPct val="100000"/>
              </a:lnSpc>
              <a:spcBef>
                <a:spcPct val="30000"/>
              </a:spcBef>
            </a:pPr>
            <a:r>
              <a:rPr lang="en-US" altLang="ar-JO" sz="2000" dirty="0">
                <a:ea typeface="ＭＳ Ｐゴシック" panose="020B0600070205080204" pitchFamily="34" charset="-128"/>
              </a:rPr>
              <a:t>The executive summary is a written version of “the elevator pitch”</a:t>
            </a:r>
          </a:p>
          <a:p>
            <a:pPr lvl="1" eaLnBrk="1" hangingPunct="1">
              <a:lnSpc>
                <a:spcPct val="100000"/>
              </a:lnSpc>
              <a:spcBef>
                <a:spcPct val="30000"/>
              </a:spcBef>
            </a:pPr>
            <a:r>
              <a:rPr lang="en-US" altLang="ar-JO" sz="2000" dirty="0">
                <a:ea typeface="ＭＳ Ｐゴシック" panose="020B0600070205080204" pitchFamily="34" charset="-128"/>
              </a:rPr>
              <a:t>A good elevator pitch provides: </a:t>
            </a:r>
          </a:p>
          <a:p>
            <a:pPr marL="1428750" lvl="2" indent="-514350">
              <a:lnSpc>
                <a:spcPct val="100000"/>
              </a:lnSpc>
              <a:spcBef>
                <a:spcPct val="30000"/>
              </a:spcBef>
              <a:buFont typeface="+mj-lt"/>
              <a:buAutoNum type="arabicPeriod"/>
            </a:pPr>
            <a:r>
              <a:rPr lang="en-US" altLang="ar-JO" b="1" dirty="0">
                <a:solidFill>
                  <a:srgbClr val="C00000"/>
                </a:solidFill>
                <a:ea typeface="ＭＳ Ｐゴシック" panose="020B0600070205080204" pitchFamily="34" charset="-128"/>
              </a:rPr>
              <a:t>Context</a:t>
            </a:r>
            <a:r>
              <a:rPr lang="en-US" altLang="ar-JO" dirty="0">
                <a:solidFill>
                  <a:srgbClr val="C00000"/>
                </a:solidFill>
                <a:ea typeface="ＭＳ Ｐゴシック" panose="020B0600070205080204" pitchFamily="34" charset="-128"/>
              </a:rPr>
              <a:t>.</a:t>
            </a:r>
            <a:r>
              <a:rPr lang="en-US" altLang="ar-JO" dirty="0">
                <a:ea typeface="ＭＳ Ｐゴシック" panose="020B0600070205080204" pitchFamily="34" charset="-128"/>
              </a:rPr>
              <a:t> What does your company do in easy-to-understand words?</a:t>
            </a:r>
          </a:p>
          <a:p>
            <a:pPr marL="1428750" lvl="2" indent="-514350">
              <a:lnSpc>
                <a:spcPct val="100000"/>
              </a:lnSpc>
              <a:spcBef>
                <a:spcPct val="30000"/>
              </a:spcBef>
              <a:buFont typeface="+mj-lt"/>
              <a:buAutoNum type="arabicPeriod"/>
            </a:pPr>
            <a:r>
              <a:rPr lang="en-US" altLang="ar-JO" b="1" dirty="0">
                <a:solidFill>
                  <a:srgbClr val="C00000"/>
                </a:solidFill>
                <a:ea typeface="ＭＳ Ｐゴシック" panose="020B0600070205080204" pitchFamily="34" charset="-128"/>
              </a:rPr>
              <a:t>Benefit</a:t>
            </a:r>
            <a:r>
              <a:rPr lang="en-US" altLang="ar-JO" dirty="0">
                <a:solidFill>
                  <a:srgbClr val="C00000"/>
                </a:solidFill>
                <a:ea typeface="ＭＳ Ｐゴシック" panose="020B0600070205080204" pitchFamily="34" charset="-128"/>
              </a:rPr>
              <a:t>. </a:t>
            </a:r>
            <a:r>
              <a:rPr lang="en-US" altLang="ar-JO" dirty="0">
                <a:ea typeface="ＭＳ Ｐゴシック" panose="020B0600070205080204" pitchFamily="34" charset="-128"/>
              </a:rPr>
              <a:t>What benefit or advantage does your company offer customers?</a:t>
            </a:r>
          </a:p>
          <a:p>
            <a:pPr marL="1428750" lvl="2" indent="-514350">
              <a:lnSpc>
                <a:spcPct val="100000"/>
              </a:lnSpc>
              <a:spcBef>
                <a:spcPct val="30000"/>
              </a:spcBef>
              <a:buFont typeface="+mj-lt"/>
              <a:buAutoNum type="arabicPeriod"/>
            </a:pPr>
            <a:r>
              <a:rPr lang="en-US" altLang="ar-JO" b="1" dirty="0">
                <a:solidFill>
                  <a:srgbClr val="C00000"/>
                </a:solidFill>
                <a:ea typeface="ＭＳ Ｐゴシック" panose="020B0600070205080204" pitchFamily="34" charset="-128"/>
              </a:rPr>
              <a:t>Target customers</a:t>
            </a:r>
            <a:r>
              <a:rPr lang="en-US" altLang="ar-JO" b="1" dirty="0">
                <a:ea typeface="ＭＳ Ｐゴシック" panose="020B0600070205080204" pitchFamily="34" charset="-128"/>
              </a:rPr>
              <a:t>. </a:t>
            </a:r>
            <a:r>
              <a:rPr lang="en-US" altLang="ar-JO" dirty="0">
                <a:ea typeface="ＭＳ Ｐゴシック" panose="020B0600070205080204" pitchFamily="34" charset="-128"/>
              </a:rPr>
              <a:t>For whom does your company provide the benefit?</a:t>
            </a:r>
          </a:p>
          <a:p>
            <a:pPr marL="1428750" lvl="2" indent="-514350">
              <a:lnSpc>
                <a:spcPct val="100000"/>
              </a:lnSpc>
              <a:spcBef>
                <a:spcPct val="30000"/>
              </a:spcBef>
              <a:buFont typeface="+mj-lt"/>
              <a:buAutoNum type="arabicPeriod"/>
            </a:pPr>
            <a:r>
              <a:rPr lang="en-US" altLang="ar-JO" b="1" dirty="0">
                <a:solidFill>
                  <a:srgbClr val="C00000"/>
                </a:solidFill>
                <a:ea typeface="ＭＳ Ｐゴシック" panose="020B0600070205080204" pitchFamily="34" charset="-128"/>
              </a:rPr>
              <a:t>Point of differentiation</a:t>
            </a:r>
            <a:r>
              <a:rPr lang="en-US" altLang="ar-JO" dirty="0">
                <a:solidFill>
                  <a:srgbClr val="C00000"/>
                </a:solidFill>
                <a:ea typeface="ＭＳ Ｐゴシック" panose="020B0600070205080204" pitchFamily="34" charset="-128"/>
              </a:rPr>
              <a:t>. </a:t>
            </a:r>
            <a:r>
              <a:rPr lang="en-US" altLang="ar-JO" dirty="0">
                <a:ea typeface="ＭＳ Ｐゴシック" panose="020B0600070205080204" pitchFamily="34" charset="-128"/>
              </a:rPr>
              <a:t>How is your company different from other companies that provide similar products, services, or solutions?</a:t>
            </a:r>
          </a:p>
          <a:p>
            <a:pPr marL="1428750" lvl="2" indent="-514350">
              <a:lnSpc>
                <a:spcPct val="100000"/>
              </a:lnSpc>
              <a:spcBef>
                <a:spcPct val="30000"/>
              </a:spcBef>
              <a:buFont typeface="+mj-lt"/>
              <a:buAutoNum type="arabicPeriod"/>
            </a:pPr>
            <a:r>
              <a:rPr lang="en-US" altLang="ar-JO" b="1" dirty="0">
                <a:solidFill>
                  <a:srgbClr val="C00000"/>
                </a:solidFill>
                <a:ea typeface="ＭＳ Ｐゴシック" panose="020B0600070205080204" pitchFamily="34" charset="-128"/>
              </a:rPr>
              <a:t>Clincher.</a:t>
            </a:r>
            <a:r>
              <a:rPr lang="en-US" altLang="ar-JO" dirty="0">
                <a:ea typeface="ＭＳ Ｐゴシック" panose="020B0600070205080204" pitchFamily="34" charset="-128"/>
              </a:rPr>
              <a:t> Can you leave the listener or reader with a memorable, bottom-line sound bite about your company.</a:t>
            </a:r>
          </a:p>
        </p:txBody>
      </p:sp>
      <p:sp>
        <p:nvSpPr>
          <p:cNvPr id="6" name="Rectangle 2">
            <a:extLst>
              <a:ext uri="{FF2B5EF4-FFF2-40B4-BE49-F238E27FC236}">
                <a16:creationId xmlns:a16="http://schemas.microsoft.com/office/drawing/2014/main" id="{34C96F86-8B39-74F7-2C6C-F767BDFAAF34}"/>
              </a:ext>
            </a:extLst>
          </p:cNvPr>
          <p:cNvSpPr txBox="1">
            <a:spLocks noRot="1" noChangeArrowheads="1"/>
          </p:cNvSpPr>
          <p:nvPr/>
        </p:nvSpPr>
        <p:spPr>
          <a:xfrm>
            <a:off x="2667000" y="450346"/>
            <a:ext cx="7424691" cy="838200"/>
          </a:xfrm>
          <a:prstGeom prst="rect">
            <a:avLst/>
          </a:prstGeom>
          <a:solidFill>
            <a:srgbClr val="0A1F6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b="1">
                <a:solidFill>
                  <a:schemeClr val="bg1"/>
                </a:solidFill>
              </a:rPr>
              <a:t>Section1: Executive Summary</a:t>
            </a:r>
            <a:endParaRPr lang="en-US" altLang="en-US" b="1" dirty="0">
              <a:solidFill>
                <a:schemeClr val="bg1"/>
              </a:solidFill>
            </a:endParaRPr>
          </a:p>
        </p:txBody>
      </p:sp>
    </p:spTree>
    <p:extLst>
      <p:ext uri="{BB962C8B-B14F-4D97-AF65-F5344CB8AC3E}">
        <p14:creationId xmlns:p14="http://schemas.microsoft.com/office/powerpoint/2010/main" val="933042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wipe(left)">
                                      <p:cBhvr>
                                        <p:cTn id="12"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3BC21C3-DCB5-689B-846E-977F5D81E7EB}"/>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US" smtClean="0"/>
              <a:t>16</a:t>
            </a:fld>
            <a:endParaRPr lang="en-US"/>
          </a:p>
        </p:txBody>
      </p:sp>
      <p:pic>
        <p:nvPicPr>
          <p:cNvPr id="3" name="Picture 2">
            <a:extLst>
              <a:ext uri="{FF2B5EF4-FFF2-40B4-BE49-F238E27FC236}">
                <a16:creationId xmlns:a16="http://schemas.microsoft.com/office/drawing/2014/main" id="{E9567F73-D9BA-DA54-D126-5FAFF2C04920}"/>
              </a:ext>
            </a:extLst>
          </p:cNvPr>
          <p:cNvPicPr>
            <a:picLocks noChangeAspect="1"/>
          </p:cNvPicPr>
          <p:nvPr/>
        </p:nvPicPr>
        <p:blipFill>
          <a:blip r:embed="rId2"/>
          <a:stretch>
            <a:fillRect/>
          </a:stretch>
        </p:blipFill>
        <p:spPr>
          <a:xfrm>
            <a:off x="0" y="-1"/>
            <a:ext cx="12192000" cy="6858001"/>
          </a:xfrm>
          <a:prstGeom prst="rect">
            <a:avLst/>
          </a:prstGeom>
        </p:spPr>
      </p:pic>
    </p:spTree>
    <p:extLst>
      <p:ext uri="{BB962C8B-B14F-4D97-AF65-F5344CB8AC3E}">
        <p14:creationId xmlns:p14="http://schemas.microsoft.com/office/powerpoint/2010/main" val="25197629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92" name="Rectangle 16391">
            <a:extLst>
              <a:ext uri="{FF2B5EF4-FFF2-40B4-BE49-F238E27FC236}">
                <a16:creationId xmlns:a16="http://schemas.microsoft.com/office/drawing/2014/main" id="{86C7B4A1-154A-4DF0-AC46-F88D75A2E0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21176"/>
            <a:ext cx="7197772" cy="5896743"/>
          </a:xfrm>
          <a:prstGeom prst="rect">
            <a:avLst/>
          </a:prstGeom>
          <a:solidFill>
            <a:schemeClr val="bg1">
              <a:alpha val="90000"/>
            </a:schemeClr>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386" name="Rectangle 2">
            <a:extLst>
              <a:ext uri="{FF2B5EF4-FFF2-40B4-BE49-F238E27FC236}">
                <a16:creationId xmlns:a16="http://schemas.microsoft.com/office/drawing/2014/main" id="{0FDF7393-EEA1-997E-3E33-625380CBB860}"/>
              </a:ext>
            </a:extLst>
          </p:cNvPr>
          <p:cNvSpPr>
            <a:spLocks noGrp="1" noChangeArrowheads="1"/>
          </p:cNvSpPr>
          <p:nvPr>
            <p:ph type="title"/>
          </p:nvPr>
        </p:nvSpPr>
        <p:spPr>
          <a:xfrm>
            <a:off x="594804" y="640263"/>
            <a:ext cx="8549196" cy="1344975"/>
          </a:xfrm>
        </p:spPr>
        <p:txBody>
          <a:bodyPr>
            <a:normAutofit/>
          </a:bodyPr>
          <a:lstStyle/>
          <a:p>
            <a:pPr eaLnBrk="1" hangingPunct="1"/>
            <a:r>
              <a:rPr lang="en-US" altLang="en-US" sz="4000" b="1">
                <a:latin typeface="Times New Roman" panose="02020603050405020304" pitchFamily="18" charset="0"/>
                <a:ea typeface="ＭＳ Ｐゴシック" panose="020B0600070205080204" pitchFamily="34" charset="-128"/>
              </a:rPr>
              <a:t>Section 3: Company Description</a:t>
            </a:r>
          </a:p>
        </p:txBody>
      </p:sp>
      <p:sp>
        <p:nvSpPr>
          <p:cNvPr id="16387" name="Rectangle 3">
            <a:extLst>
              <a:ext uri="{FF2B5EF4-FFF2-40B4-BE49-F238E27FC236}">
                <a16:creationId xmlns:a16="http://schemas.microsoft.com/office/drawing/2014/main" id="{AC220DA3-7EC9-8C2E-31E6-C259EABD5A21}"/>
              </a:ext>
            </a:extLst>
          </p:cNvPr>
          <p:cNvSpPr>
            <a:spLocks noGrp="1" noChangeArrowheads="1"/>
          </p:cNvSpPr>
          <p:nvPr>
            <p:ph type="body" idx="1"/>
          </p:nvPr>
        </p:nvSpPr>
        <p:spPr>
          <a:xfrm>
            <a:off x="594109" y="2121763"/>
            <a:ext cx="10759691" cy="3773010"/>
          </a:xfrm>
        </p:spPr>
        <p:txBody>
          <a:bodyPr>
            <a:normAutofit/>
          </a:bodyPr>
          <a:lstStyle/>
          <a:p>
            <a:pPr lvl="1" eaLnBrk="1" hangingPunct="1"/>
            <a:r>
              <a:rPr lang="en-US" altLang="en-US" sz="1600" dirty="0">
                <a:latin typeface="Times New Roman" panose="02020603050405020304" pitchFamily="18" charset="0"/>
                <a:ea typeface="ＭＳ Ｐゴシック" panose="020B0600070205080204" pitchFamily="34" charset="-128"/>
              </a:rPr>
              <a:t>This section begins with a general description of the company.</a:t>
            </a:r>
          </a:p>
          <a:p>
            <a:pPr lvl="1" eaLnBrk="1" hangingPunct="1"/>
            <a:r>
              <a:rPr lang="en-US" altLang="en-US" sz="1600" dirty="0">
                <a:latin typeface="Times New Roman" panose="02020603050405020304" pitchFamily="18" charset="0"/>
                <a:ea typeface="ＭＳ Ｐゴシック" panose="020B0600070205080204" pitchFamily="34" charset="-128"/>
              </a:rPr>
              <a:t>Items to include in this section:</a:t>
            </a:r>
          </a:p>
          <a:p>
            <a:pPr lvl="2" eaLnBrk="1" hangingPunct="1"/>
            <a:r>
              <a:rPr lang="en-US" altLang="en-US" sz="1600" dirty="0">
                <a:latin typeface="Times New Roman" panose="02020603050405020304" pitchFamily="18" charset="0"/>
                <a:ea typeface="ＭＳ Ｐゴシック" panose="020B0600070205080204" pitchFamily="34" charset="-128"/>
              </a:rPr>
              <a:t>Company description.</a:t>
            </a:r>
          </a:p>
          <a:p>
            <a:pPr lvl="2" eaLnBrk="1" hangingPunct="1"/>
            <a:r>
              <a:rPr lang="en-US" altLang="en-US" sz="1600" dirty="0">
                <a:latin typeface="Times New Roman" panose="02020603050405020304" pitchFamily="18" charset="0"/>
                <a:ea typeface="ＭＳ Ｐゴシック" panose="020B0600070205080204" pitchFamily="34" charset="-128"/>
              </a:rPr>
              <a:t>Company history.</a:t>
            </a:r>
          </a:p>
          <a:p>
            <a:pPr lvl="2" eaLnBrk="1" hangingPunct="1"/>
            <a:r>
              <a:rPr lang="en-US" altLang="en-US" sz="1600" dirty="0">
                <a:latin typeface="Times New Roman" panose="02020603050405020304" pitchFamily="18" charset="0"/>
                <a:ea typeface="ＭＳ Ｐゴシック" panose="020B0600070205080204" pitchFamily="34" charset="-128"/>
              </a:rPr>
              <a:t>Mission statement.</a:t>
            </a:r>
          </a:p>
          <a:p>
            <a:pPr lvl="2" eaLnBrk="1" hangingPunct="1"/>
            <a:r>
              <a:rPr lang="en-US" altLang="en-US" sz="1600" dirty="0">
                <a:latin typeface="Times New Roman" panose="02020603050405020304" pitchFamily="18" charset="0"/>
                <a:ea typeface="ＭＳ Ｐゴシック" panose="020B0600070205080204" pitchFamily="34" charset="-128"/>
              </a:rPr>
              <a:t>Products and services.</a:t>
            </a:r>
          </a:p>
          <a:p>
            <a:pPr lvl="2" eaLnBrk="1" hangingPunct="1"/>
            <a:r>
              <a:rPr lang="en-US" altLang="en-US" sz="1600" dirty="0">
                <a:latin typeface="Times New Roman" panose="02020603050405020304" pitchFamily="18" charset="0"/>
                <a:ea typeface="ＭＳ Ｐゴシック" panose="020B0600070205080204" pitchFamily="34" charset="-128"/>
              </a:rPr>
              <a:t>Current status.</a:t>
            </a:r>
          </a:p>
          <a:p>
            <a:pPr lvl="2" eaLnBrk="1" hangingPunct="1"/>
            <a:r>
              <a:rPr lang="en-US" altLang="en-US" sz="1600" dirty="0">
                <a:latin typeface="Times New Roman" panose="02020603050405020304" pitchFamily="18" charset="0"/>
                <a:ea typeface="ＭＳ Ｐゴシック" panose="020B0600070205080204" pitchFamily="34" charset="-128"/>
              </a:rPr>
              <a:t>Legal status and ownership.</a:t>
            </a:r>
          </a:p>
          <a:p>
            <a:pPr lvl="2" eaLnBrk="1" hangingPunct="1"/>
            <a:r>
              <a:rPr lang="en-US" altLang="en-US" sz="1600" dirty="0">
                <a:latin typeface="Times New Roman" panose="02020603050405020304" pitchFamily="18" charset="0"/>
                <a:ea typeface="ＭＳ Ｐゴシック" panose="020B0600070205080204" pitchFamily="34" charset="-128"/>
              </a:rPr>
              <a:t>Key partnerships (if any).</a:t>
            </a:r>
          </a:p>
          <a:p>
            <a:pPr lvl="1">
              <a:spcBef>
                <a:spcPct val="0"/>
              </a:spcBef>
            </a:pPr>
            <a:r>
              <a:rPr lang="en-US" altLang="en-US" sz="1600" dirty="0">
                <a:latin typeface="Times New Roman" panose="02020603050405020304" pitchFamily="18" charset="0"/>
                <a:ea typeface="ＭＳ Ｐゴシック" panose="020B0600070205080204" pitchFamily="34" charset="-128"/>
              </a:rPr>
              <a:t>Most start-ups do not service their entire industry.  Instead, they focus on servicing a specific (target)  market within the industry.</a:t>
            </a:r>
          </a:p>
          <a:p>
            <a:pPr lvl="1">
              <a:spcBef>
                <a:spcPct val="0"/>
              </a:spcBef>
            </a:pPr>
            <a:r>
              <a:rPr lang="en-US" altLang="en-US" sz="1600" dirty="0">
                <a:latin typeface="Times New Roman" panose="02020603050405020304" pitchFamily="18" charset="0"/>
                <a:ea typeface="ＭＳ Ｐゴシック" panose="020B0600070205080204" pitchFamily="34" charset="-128"/>
              </a:rPr>
              <a:t>It’s important to include a section in the market analysis that deals with the behavior of the consumers in the market. The more a start-up knows about the consumers in its target  market, the more it can tailor its products or services appropriately. </a:t>
            </a:r>
          </a:p>
          <a:p>
            <a:pPr lvl="2" eaLnBrk="1" hangingPunct="1"/>
            <a:endParaRPr lang="en-US" altLang="en-US" sz="1600" dirty="0">
              <a:latin typeface="Times New Roman" panose="02020603050405020304" pitchFamily="18" charset="0"/>
              <a:ea typeface="ＭＳ Ｐゴシック" panose="020B0600070205080204" pitchFamily="34" charset="-128"/>
            </a:endParaRPr>
          </a:p>
        </p:txBody>
      </p:sp>
      <p:sp>
        <p:nvSpPr>
          <p:cNvPr id="2" name="Slide Number Placeholder 1">
            <a:extLst>
              <a:ext uri="{FF2B5EF4-FFF2-40B4-BE49-F238E27FC236}">
                <a16:creationId xmlns:a16="http://schemas.microsoft.com/office/drawing/2014/main" id="{9A961FB9-68D0-C4CB-89FE-2FE896ECF28E}"/>
              </a:ext>
            </a:extLst>
          </p:cNvPr>
          <p:cNvSpPr>
            <a:spLocks noGrp="1"/>
          </p:cNvSpPr>
          <p:nvPr>
            <p:ph type="sldNum" sz="quarter" idx="12"/>
          </p:nvPr>
        </p:nvSpPr>
        <p:spPr>
          <a:xfrm>
            <a:off x="8610600" y="6356350"/>
            <a:ext cx="2743200" cy="365125"/>
          </a:xfrm>
        </p:spPr>
        <p:txBody>
          <a:bodyPr>
            <a:normAutofit/>
          </a:bodyPr>
          <a:lstStyle/>
          <a:p>
            <a:pPr>
              <a:spcAft>
                <a:spcPts val="600"/>
              </a:spcAft>
            </a:pPr>
            <a:fld id="{FDED41F8-FC0F-4085-8150-313B6CF05213}" type="slidenum">
              <a:rPr lang="en-US">
                <a:solidFill>
                  <a:srgbClr val="FFFFFF"/>
                </a:solidFill>
              </a:rPr>
              <a:pPr>
                <a:spcAft>
                  <a:spcPts val="600"/>
                </a:spcAft>
              </a:pPr>
              <a:t>17</a:t>
            </a:fld>
            <a:endParaRPr lang="en-US">
              <a:solidFill>
                <a:srgbClr val="FFFFFF"/>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5789246-FAB5-2E03-5880-435A2C019F31}"/>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US" smtClean="0"/>
              <a:t>18</a:t>
            </a:fld>
            <a:endParaRPr lang="en-US"/>
          </a:p>
        </p:txBody>
      </p:sp>
      <p:pic>
        <p:nvPicPr>
          <p:cNvPr id="3" name="Picture 2">
            <a:extLst>
              <a:ext uri="{FF2B5EF4-FFF2-40B4-BE49-F238E27FC236}">
                <a16:creationId xmlns:a16="http://schemas.microsoft.com/office/drawing/2014/main" id="{014F8764-BC9A-1066-B4D6-03CDF4B0D2CF}"/>
              </a:ext>
            </a:extLst>
          </p:cNvPr>
          <p:cNvPicPr>
            <a:picLocks noChangeAspect="1"/>
          </p:cNvPicPr>
          <p:nvPr/>
        </p:nvPicPr>
        <p:blipFill>
          <a:blip r:embed="rId2"/>
          <a:stretch>
            <a:fillRect/>
          </a:stretch>
        </p:blipFill>
        <p:spPr>
          <a:xfrm>
            <a:off x="0" y="-1"/>
            <a:ext cx="12192000" cy="6858001"/>
          </a:xfrm>
          <a:prstGeom prst="rect">
            <a:avLst/>
          </a:prstGeom>
        </p:spPr>
      </p:pic>
    </p:spTree>
    <p:extLst>
      <p:ext uri="{BB962C8B-B14F-4D97-AF65-F5344CB8AC3E}">
        <p14:creationId xmlns:p14="http://schemas.microsoft.com/office/powerpoint/2010/main" val="38185362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20A8408-199A-1475-8F8F-E984C42E9529}"/>
              </a:ext>
            </a:extLst>
          </p:cNvPr>
          <p:cNvSpPr>
            <a:spLocks noGrp="1"/>
          </p:cNvSpPr>
          <p:nvPr>
            <p:ph type="sldNum" sz="quarter" idx="12"/>
          </p:nvPr>
        </p:nvSpPr>
        <p:spPr/>
        <p:txBody>
          <a:bodyPr/>
          <a:lstStyle/>
          <a:p>
            <a:fld id="{FDED41F8-FC0F-4085-8150-313B6CF05213}" type="slidenum">
              <a:rPr lang="en-US" smtClean="0"/>
              <a:t>19</a:t>
            </a:fld>
            <a:endParaRPr lang="en-US"/>
          </a:p>
        </p:txBody>
      </p:sp>
      <p:sp>
        <p:nvSpPr>
          <p:cNvPr id="5" name="Rectangle 2">
            <a:extLst>
              <a:ext uri="{FF2B5EF4-FFF2-40B4-BE49-F238E27FC236}">
                <a16:creationId xmlns:a16="http://schemas.microsoft.com/office/drawing/2014/main" id="{3919D2C4-49A6-A6A0-7FF4-7EFB09CEF2CA}"/>
              </a:ext>
            </a:extLst>
          </p:cNvPr>
          <p:cNvSpPr>
            <a:spLocks noGrp="1" noChangeArrowheads="1"/>
          </p:cNvSpPr>
          <p:nvPr>
            <p:ph type="title"/>
          </p:nvPr>
        </p:nvSpPr>
        <p:spPr>
          <a:xfrm>
            <a:off x="2895600" y="225920"/>
            <a:ext cx="10515600" cy="1325563"/>
          </a:xfrm>
        </p:spPr>
        <p:txBody>
          <a:bodyPr anchor="b">
            <a:noAutofit/>
          </a:bodyPr>
          <a:lstStyle/>
          <a:p>
            <a:pPr eaLnBrk="1" hangingPunct="1"/>
            <a:br>
              <a:rPr lang="en-US" altLang="en-US" sz="3200" b="1" dirty="0">
                <a:solidFill>
                  <a:schemeClr val="bg1"/>
                </a:solidFill>
                <a:latin typeface="Times New Roman" panose="02020603050405020304" pitchFamily="18" charset="0"/>
                <a:ea typeface="ＭＳ Ｐゴシック" panose="020B0600070205080204" pitchFamily="34" charset="-128"/>
              </a:rPr>
            </a:br>
            <a:r>
              <a:rPr lang="en-US" altLang="en-US" sz="3200" b="1" dirty="0">
                <a:solidFill>
                  <a:schemeClr val="bg1"/>
                </a:solidFill>
                <a:latin typeface="Times New Roman" panose="02020603050405020304" pitchFamily="18" charset="0"/>
                <a:ea typeface="ＭＳ Ｐゴシック" panose="020B0600070205080204" pitchFamily="34" charset="-128"/>
              </a:rPr>
              <a:t>Section 4: Market Analysis</a:t>
            </a:r>
            <a:br>
              <a:rPr lang="en-US" altLang="en-US" sz="3200" b="1" dirty="0">
                <a:solidFill>
                  <a:schemeClr val="bg1"/>
                </a:solidFill>
                <a:latin typeface="Times New Roman" panose="02020603050405020304" pitchFamily="18" charset="0"/>
                <a:ea typeface="ＭＳ Ｐゴシック" panose="020B0600070205080204" pitchFamily="34" charset="-128"/>
              </a:rPr>
            </a:br>
            <a:endParaRPr lang="en-US" altLang="en-US" sz="3200" b="1" dirty="0">
              <a:solidFill>
                <a:schemeClr val="bg1"/>
              </a:solidFill>
              <a:latin typeface="Times New Roman" panose="02020603050405020304" pitchFamily="18" charset="0"/>
              <a:ea typeface="ＭＳ Ｐゴシック" panose="020B0600070205080204" pitchFamily="34" charset="-128"/>
            </a:endParaRPr>
          </a:p>
        </p:txBody>
      </p:sp>
      <p:sp>
        <p:nvSpPr>
          <p:cNvPr id="6" name="Rectangle 3">
            <a:extLst>
              <a:ext uri="{FF2B5EF4-FFF2-40B4-BE49-F238E27FC236}">
                <a16:creationId xmlns:a16="http://schemas.microsoft.com/office/drawing/2014/main" id="{43F05591-AC5A-646D-E68B-9F8AFEA606CD}"/>
              </a:ext>
            </a:extLst>
          </p:cNvPr>
          <p:cNvSpPr txBox="1">
            <a:spLocks noChangeArrowheads="1"/>
          </p:cNvSpPr>
          <p:nvPr/>
        </p:nvSpPr>
        <p:spPr>
          <a:xfrm>
            <a:off x="990600" y="1876064"/>
            <a:ext cx="10766858" cy="422413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latin typeface="Times New Roman" panose="02020603050405020304" pitchFamily="18" charset="0"/>
                <a:ea typeface="ＭＳ Ｐゴシック" panose="020B0600070205080204" pitchFamily="34" charset="-128"/>
              </a:rPr>
              <a:t>Market Analysis</a:t>
            </a:r>
          </a:p>
          <a:p>
            <a:pPr lvl="1"/>
            <a:r>
              <a:rPr lang="en-US" altLang="en-US" sz="2800" dirty="0">
                <a:latin typeface="Times New Roman" panose="02020603050405020304" pitchFamily="18" charset="0"/>
                <a:ea typeface="ＭＳ Ｐゴシック" panose="020B0600070205080204" pitchFamily="34" charset="-128"/>
              </a:rPr>
              <a:t>The market analysis breaks the industry into segments and zeros in on the specific segment (or target market) to which the firm will try to appeal.</a:t>
            </a:r>
          </a:p>
          <a:p>
            <a:pPr lvl="1"/>
            <a:r>
              <a:rPr lang="en-US" altLang="en-US" sz="2800" dirty="0">
                <a:latin typeface="Times New Roman" panose="02020603050405020304" pitchFamily="18" charset="0"/>
                <a:ea typeface="ＭＳ Ｐゴシック" panose="020B0600070205080204" pitchFamily="34" charset="-128"/>
              </a:rPr>
              <a:t>Items to include in this section:</a:t>
            </a:r>
          </a:p>
          <a:p>
            <a:pPr lvl="2"/>
            <a:r>
              <a:rPr lang="en-US" altLang="en-US" sz="2800" dirty="0">
                <a:latin typeface="Times New Roman" panose="02020603050405020304" pitchFamily="18" charset="0"/>
                <a:ea typeface="ＭＳ Ｐゴシック" panose="020B0600070205080204" pitchFamily="34" charset="-128"/>
              </a:rPr>
              <a:t>Market segmentation and target market selection.</a:t>
            </a:r>
          </a:p>
          <a:p>
            <a:pPr lvl="2"/>
            <a:r>
              <a:rPr lang="en-US" altLang="en-US" sz="2800" dirty="0">
                <a:latin typeface="Times New Roman" panose="02020603050405020304" pitchFamily="18" charset="0"/>
                <a:ea typeface="ＭＳ Ｐゴシック" panose="020B0600070205080204" pitchFamily="34" charset="-128"/>
              </a:rPr>
              <a:t>Buyer behavior.</a:t>
            </a:r>
          </a:p>
          <a:p>
            <a:pPr lvl="2"/>
            <a:r>
              <a:rPr lang="en-US" altLang="en-US" sz="2800" dirty="0">
                <a:latin typeface="Times New Roman" panose="02020603050405020304" pitchFamily="18" charset="0"/>
                <a:ea typeface="ＭＳ Ｐゴシック" panose="020B0600070205080204" pitchFamily="34" charset="-128"/>
              </a:rPr>
              <a:t>Competitor analysis.</a:t>
            </a:r>
          </a:p>
        </p:txBody>
      </p:sp>
    </p:spTree>
    <p:extLst>
      <p:ext uri="{BB962C8B-B14F-4D97-AF65-F5344CB8AC3E}">
        <p14:creationId xmlns:p14="http://schemas.microsoft.com/office/powerpoint/2010/main" val="2243127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D412E78-B4E6-BE4D-548F-8C467979B06E}"/>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US" smtClean="0"/>
              <a:t>20</a:t>
            </a:fld>
            <a:endParaRPr lang="en-US"/>
          </a:p>
        </p:txBody>
      </p:sp>
      <p:pic>
        <p:nvPicPr>
          <p:cNvPr id="3" name="Picture 2">
            <a:extLst>
              <a:ext uri="{FF2B5EF4-FFF2-40B4-BE49-F238E27FC236}">
                <a16:creationId xmlns:a16="http://schemas.microsoft.com/office/drawing/2014/main" id="{AFC2B077-D898-17A5-FBBB-9F3AA5B2B5F8}"/>
              </a:ext>
            </a:extLst>
          </p:cNvPr>
          <p:cNvPicPr>
            <a:picLocks noChangeAspect="1"/>
          </p:cNvPicPr>
          <p:nvPr/>
        </p:nvPicPr>
        <p:blipFill>
          <a:blip r:embed="rId2"/>
          <a:stretch>
            <a:fillRect/>
          </a:stretch>
        </p:blipFill>
        <p:spPr>
          <a:xfrm>
            <a:off x="1" y="0"/>
            <a:ext cx="12191999" cy="6858000"/>
          </a:xfrm>
          <a:prstGeom prst="rect">
            <a:avLst/>
          </a:prstGeom>
        </p:spPr>
      </p:pic>
    </p:spTree>
    <p:extLst>
      <p:ext uri="{BB962C8B-B14F-4D97-AF65-F5344CB8AC3E}">
        <p14:creationId xmlns:p14="http://schemas.microsoft.com/office/powerpoint/2010/main" val="26349041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238EBD92-EBCE-A82F-5641-369783100CB9}"/>
              </a:ext>
            </a:extLst>
          </p:cNvPr>
          <p:cNvSpPr>
            <a:spLocks noGrp="1"/>
          </p:cNvSpPr>
          <p:nvPr>
            <p:ph type="sldNum" sz="quarter" idx="12"/>
          </p:nvPr>
        </p:nvSpPr>
        <p:spPr/>
        <p:txBody>
          <a:bodyPr/>
          <a:lstStyle/>
          <a:p>
            <a:fld id="{FDED41F8-FC0F-4085-8150-313B6CF05213}" type="slidenum">
              <a:rPr lang="en-US" smtClean="0"/>
              <a:t>21</a:t>
            </a:fld>
            <a:endParaRPr lang="en-US"/>
          </a:p>
        </p:txBody>
      </p:sp>
      <p:sp>
        <p:nvSpPr>
          <p:cNvPr id="5" name="Rectangle 3">
            <a:extLst>
              <a:ext uri="{FF2B5EF4-FFF2-40B4-BE49-F238E27FC236}">
                <a16:creationId xmlns:a16="http://schemas.microsoft.com/office/drawing/2014/main" id="{9564F976-F9B6-3B38-C289-CFE30F6772AC}"/>
              </a:ext>
            </a:extLst>
          </p:cNvPr>
          <p:cNvSpPr txBox="1">
            <a:spLocks noChangeArrowheads="1"/>
          </p:cNvSpPr>
          <p:nvPr/>
        </p:nvSpPr>
        <p:spPr>
          <a:xfrm>
            <a:off x="1371600" y="1828800"/>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a:latin typeface="Times New Roman" panose="02020603050405020304" pitchFamily="18" charset="0"/>
                <a:ea typeface="ＭＳ Ｐゴシック" panose="020B0600070205080204" pitchFamily="34" charset="-128"/>
              </a:rPr>
              <a:t>The Economics of the Business</a:t>
            </a:r>
          </a:p>
          <a:p>
            <a:pPr lvl="1">
              <a:lnSpc>
                <a:spcPct val="100000"/>
              </a:lnSpc>
            </a:pPr>
            <a:r>
              <a:rPr lang="en-US" altLang="en-US">
                <a:latin typeface="Times New Roman" panose="02020603050405020304" pitchFamily="18" charset="0"/>
                <a:ea typeface="ＭＳ Ｐゴシック" panose="020B0600070205080204" pitchFamily="34" charset="-128"/>
              </a:rPr>
              <a:t>This section addresses the basic logic of how profits are earned in the business and how many units of a business’s profits must be sold for the business to “break even” and then start earning a profit.</a:t>
            </a:r>
          </a:p>
          <a:p>
            <a:pPr lvl="1">
              <a:lnSpc>
                <a:spcPct val="100000"/>
              </a:lnSpc>
            </a:pPr>
            <a:r>
              <a:rPr lang="en-US" altLang="en-US">
                <a:latin typeface="Times New Roman" panose="02020603050405020304" pitchFamily="18" charset="0"/>
                <a:ea typeface="ＭＳ Ｐゴシック" panose="020B0600070205080204" pitchFamily="34" charset="-128"/>
              </a:rPr>
              <a:t>Items to include in this section:</a:t>
            </a:r>
          </a:p>
          <a:p>
            <a:pPr lvl="2">
              <a:lnSpc>
                <a:spcPct val="100000"/>
              </a:lnSpc>
            </a:pPr>
            <a:r>
              <a:rPr lang="en-US" altLang="en-US">
                <a:latin typeface="Times New Roman" panose="02020603050405020304" pitchFamily="18" charset="0"/>
                <a:ea typeface="ＭＳ Ｐゴシック" panose="020B0600070205080204" pitchFamily="34" charset="-128"/>
              </a:rPr>
              <a:t>Revenue drivers and profit margins.</a:t>
            </a:r>
          </a:p>
          <a:p>
            <a:pPr lvl="2">
              <a:lnSpc>
                <a:spcPct val="100000"/>
              </a:lnSpc>
            </a:pPr>
            <a:r>
              <a:rPr lang="en-US" altLang="en-US">
                <a:latin typeface="Times New Roman" panose="02020603050405020304" pitchFamily="18" charset="0"/>
                <a:ea typeface="ＭＳ Ｐゴシック" panose="020B0600070205080204" pitchFamily="34" charset="-128"/>
              </a:rPr>
              <a:t>Fixed and variable costs.</a:t>
            </a:r>
          </a:p>
          <a:p>
            <a:pPr lvl="2">
              <a:lnSpc>
                <a:spcPct val="100000"/>
              </a:lnSpc>
            </a:pPr>
            <a:r>
              <a:rPr lang="en-US" altLang="en-US">
                <a:latin typeface="Times New Roman" panose="02020603050405020304" pitchFamily="18" charset="0"/>
                <a:ea typeface="ＭＳ Ｐゴシック" panose="020B0600070205080204" pitchFamily="34" charset="-128"/>
              </a:rPr>
              <a:t>Operating leverage and its implications.</a:t>
            </a:r>
          </a:p>
          <a:p>
            <a:pPr lvl="2">
              <a:lnSpc>
                <a:spcPct val="100000"/>
              </a:lnSpc>
            </a:pPr>
            <a:r>
              <a:rPr lang="en-US" altLang="en-US">
                <a:latin typeface="Times New Roman" panose="02020603050405020304" pitchFamily="18" charset="0"/>
                <a:ea typeface="ＭＳ Ｐゴシック" panose="020B0600070205080204" pitchFamily="34" charset="-128"/>
              </a:rPr>
              <a:t>Start-up costs.</a:t>
            </a:r>
          </a:p>
          <a:p>
            <a:pPr lvl="2">
              <a:lnSpc>
                <a:spcPct val="100000"/>
              </a:lnSpc>
            </a:pPr>
            <a:r>
              <a:rPr lang="en-US" altLang="en-US">
                <a:latin typeface="Times New Roman" panose="02020603050405020304" pitchFamily="18" charset="0"/>
                <a:ea typeface="ＭＳ Ｐゴシック" panose="020B0600070205080204" pitchFamily="34" charset="-128"/>
              </a:rPr>
              <a:t>Break-even chart and calculations.</a:t>
            </a:r>
          </a:p>
          <a:p>
            <a:pPr lvl="1">
              <a:buFontTx/>
              <a:buNone/>
            </a:pPr>
            <a:endParaRPr lang="en-US" altLang="en-US" dirty="0">
              <a:latin typeface="Times New Roman" panose="02020603050405020304" pitchFamily="18" charset="0"/>
              <a:ea typeface="ＭＳ Ｐゴシック" panose="020B0600070205080204" pitchFamily="34" charset="-128"/>
            </a:endParaRPr>
          </a:p>
        </p:txBody>
      </p:sp>
      <p:sp>
        <p:nvSpPr>
          <p:cNvPr id="7" name="TextBox 6">
            <a:extLst>
              <a:ext uri="{FF2B5EF4-FFF2-40B4-BE49-F238E27FC236}">
                <a16:creationId xmlns:a16="http://schemas.microsoft.com/office/drawing/2014/main" id="{B2B0F6BB-B03C-CD72-4509-E1BFB23F345E}"/>
              </a:ext>
            </a:extLst>
          </p:cNvPr>
          <p:cNvSpPr txBox="1"/>
          <p:nvPr/>
        </p:nvSpPr>
        <p:spPr>
          <a:xfrm>
            <a:off x="2579716" y="677862"/>
            <a:ext cx="6780115" cy="461665"/>
          </a:xfrm>
          <a:prstGeom prst="rect">
            <a:avLst/>
          </a:prstGeom>
          <a:noFill/>
        </p:spPr>
        <p:txBody>
          <a:bodyPr wrap="square">
            <a:spAutoFit/>
          </a:bodyPr>
          <a:lstStyle/>
          <a:p>
            <a:r>
              <a:rPr lang="en-US" altLang="en-US" sz="2400" b="1" dirty="0">
                <a:solidFill>
                  <a:schemeClr val="bg1"/>
                </a:solidFill>
                <a:latin typeface="Times New Roman" panose="02020603050405020304" pitchFamily="18" charset="0"/>
                <a:ea typeface="ＭＳ Ｐゴシック" panose="020B0600070205080204" pitchFamily="34" charset="-128"/>
              </a:rPr>
              <a:t>Section 5: The Economics of the Business Section</a:t>
            </a:r>
            <a:endParaRPr lang="en-SA" sz="2400" dirty="0"/>
          </a:p>
        </p:txBody>
      </p:sp>
      <p:pic>
        <p:nvPicPr>
          <p:cNvPr id="8" name="Picture 2" descr="Economics for Business Leaders Online Class | LinkedIn Learning, formerly  Lynda.com">
            <a:extLst>
              <a:ext uri="{FF2B5EF4-FFF2-40B4-BE49-F238E27FC236}">
                <a16:creationId xmlns:a16="http://schemas.microsoft.com/office/drawing/2014/main" id="{DAA98058-E4E7-351A-C7C8-DB3BA30FE4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27488" y="3581401"/>
            <a:ext cx="3526312" cy="221215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4798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46D6E76A-D40F-076C-0331-591CED3FAFBE}"/>
              </a:ext>
            </a:extLst>
          </p:cNvPr>
          <p:cNvSpPr>
            <a:spLocks noGrp="1" noChangeArrowheads="1"/>
          </p:cNvSpPr>
          <p:nvPr>
            <p:ph type="title"/>
          </p:nvPr>
        </p:nvSpPr>
        <p:spPr>
          <a:xfrm>
            <a:off x="2514600" y="546495"/>
            <a:ext cx="8610600" cy="1143000"/>
          </a:xfrm>
        </p:spPr>
        <p:txBody>
          <a:bodyPr/>
          <a:lstStyle/>
          <a:p>
            <a:pPr eaLnBrk="1" hangingPunct="1"/>
            <a:r>
              <a:rPr lang="en-US" altLang="en-US" sz="3600" b="1" dirty="0">
                <a:solidFill>
                  <a:schemeClr val="bg1"/>
                </a:solidFill>
                <a:latin typeface="Times New Roman" panose="02020603050405020304" pitchFamily="18" charset="0"/>
                <a:ea typeface="ＭＳ Ｐゴシック" panose="020B0600070205080204" pitchFamily="34" charset="-128"/>
              </a:rPr>
              <a:t>Section 6: Marketing Plan</a:t>
            </a:r>
            <a:br>
              <a:rPr lang="en-US" altLang="en-US" sz="3600" b="1" dirty="0">
                <a:solidFill>
                  <a:schemeClr val="bg1"/>
                </a:solidFill>
                <a:latin typeface="Times New Roman" panose="02020603050405020304" pitchFamily="18" charset="0"/>
                <a:ea typeface="ＭＳ Ｐゴシック" panose="020B0600070205080204" pitchFamily="34" charset="-128"/>
              </a:rPr>
            </a:br>
            <a:endParaRPr lang="en-US" altLang="en-US" sz="3600" b="1" dirty="0">
              <a:solidFill>
                <a:schemeClr val="bg1"/>
              </a:solidFill>
              <a:latin typeface="Times New Roman" panose="02020603050405020304" pitchFamily="18" charset="0"/>
              <a:ea typeface="ＭＳ Ｐゴシック" panose="020B0600070205080204" pitchFamily="34" charset="-128"/>
            </a:endParaRPr>
          </a:p>
        </p:txBody>
      </p:sp>
      <p:sp>
        <p:nvSpPr>
          <p:cNvPr id="22531" name="Rectangle 3">
            <a:extLst>
              <a:ext uri="{FF2B5EF4-FFF2-40B4-BE49-F238E27FC236}">
                <a16:creationId xmlns:a16="http://schemas.microsoft.com/office/drawing/2014/main" id="{933EEE90-EFDB-D006-C9B8-334B71195710}"/>
              </a:ext>
            </a:extLst>
          </p:cNvPr>
          <p:cNvSpPr>
            <a:spLocks noGrp="1" noChangeArrowheads="1"/>
          </p:cNvSpPr>
          <p:nvPr>
            <p:ph type="body" idx="1"/>
          </p:nvPr>
        </p:nvSpPr>
        <p:spPr>
          <a:xfrm>
            <a:off x="685800" y="1913730"/>
            <a:ext cx="6858000" cy="4351338"/>
          </a:xfrm>
        </p:spPr>
        <p:txBody>
          <a:bodyPr>
            <a:normAutofit lnSpcReduction="10000"/>
          </a:bodyPr>
          <a:lstStyle/>
          <a:p>
            <a:pPr eaLnBrk="1" hangingPunct="1">
              <a:lnSpc>
                <a:spcPct val="110000"/>
              </a:lnSpc>
            </a:pPr>
            <a:r>
              <a:rPr lang="en-US" altLang="en-US" dirty="0">
                <a:latin typeface="Times New Roman" panose="02020603050405020304" pitchFamily="18" charset="0"/>
                <a:ea typeface="ＭＳ Ｐゴシック" panose="020B0600070205080204" pitchFamily="34" charset="-128"/>
              </a:rPr>
              <a:t>Marketing Plan</a:t>
            </a:r>
          </a:p>
          <a:p>
            <a:pPr lvl="1" eaLnBrk="1" hangingPunct="1">
              <a:lnSpc>
                <a:spcPct val="110000"/>
              </a:lnSpc>
            </a:pPr>
            <a:r>
              <a:rPr lang="en-US" altLang="en-US" dirty="0">
                <a:latin typeface="Times New Roman" panose="02020603050405020304" pitchFamily="18" charset="0"/>
                <a:ea typeface="ＭＳ Ｐゴシック" panose="020B0600070205080204" pitchFamily="34" charset="-128"/>
              </a:rPr>
              <a:t>The marketing plan focuses on how the business will market and sell its product or service.</a:t>
            </a:r>
          </a:p>
          <a:p>
            <a:pPr lvl="1" eaLnBrk="1" hangingPunct="1">
              <a:lnSpc>
                <a:spcPct val="110000"/>
              </a:lnSpc>
            </a:pPr>
            <a:r>
              <a:rPr lang="en-US" altLang="en-US" dirty="0">
                <a:latin typeface="Times New Roman" panose="02020603050405020304" pitchFamily="18" charset="0"/>
                <a:ea typeface="ＭＳ Ｐゴシック" panose="020B0600070205080204" pitchFamily="34" charset="-128"/>
              </a:rPr>
              <a:t>Items to include in this section:</a:t>
            </a:r>
          </a:p>
          <a:p>
            <a:pPr lvl="2" eaLnBrk="1" hangingPunct="1">
              <a:lnSpc>
                <a:spcPct val="110000"/>
              </a:lnSpc>
            </a:pPr>
            <a:r>
              <a:rPr lang="en-US" altLang="en-US" sz="2400" dirty="0">
                <a:latin typeface="Times New Roman" panose="02020603050405020304" pitchFamily="18" charset="0"/>
                <a:ea typeface="ＭＳ Ｐゴシック" panose="020B0600070205080204" pitchFamily="34" charset="-128"/>
              </a:rPr>
              <a:t>Overall marketing strategy.</a:t>
            </a:r>
          </a:p>
          <a:p>
            <a:pPr lvl="2" eaLnBrk="1" hangingPunct="1">
              <a:lnSpc>
                <a:spcPct val="110000"/>
              </a:lnSpc>
            </a:pPr>
            <a:r>
              <a:rPr lang="en-US" altLang="en-US" sz="2400" dirty="0">
                <a:latin typeface="Times New Roman" panose="02020603050405020304" pitchFamily="18" charset="0"/>
                <a:ea typeface="ＭＳ Ｐゴシック" panose="020B0600070205080204" pitchFamily="34" charset="-128"/>
              </a:rPr>
              <a:t>Product, price, promotions, and distribution.</a:t>
            </a:r>
          </a:p>
          <a:p>
            <a:pPr lvl="2" eaLnBrk="1" hangingPunct="1">
              <a:lnSpc>
                <a:spcPct val="110000"/>
              </a:lnSpc>
            </a:pPr>
            <a:r>
              <a:rPr lang="en-US" altLang="en-US" sz="2400" dirty="0">
                <a:latin typeface="Times New Roman" panose="02020603050405020304" pitchFamily="18" charset="0"/>
                <a:ea typeface="ＭＳ Ｐゴシック" panose="020B0600070205080204" pitchFamily="34" charset="-128"/>
              </a:rPr>
              <a:t>Sales process (or cycle).</a:t>
            </a:r>
          </a:p>
          <a:p>
            <a:pPr lvl="2" eaLnBrk="1" hangingPunct="1">
              <a:lnSpc>
                <a:spcPct val="110000"/>
              </a:lnSpc>
            </a:pPr>
            <a:r>
              <a:rPr lang="en-US" altLang="en-US" sz="2400" dirty="0">
                <a:latin typeface="Times New Roman" panose="02020603050405020304" pitchFamily="18" charset="0"/>
                <a:ea typeface="ＭＳ Ｐゴシック" panose="020B0600070205080204" pitchFamily="34" charset="-128"/>
              </a:rPr>
              <a:t>Sales tactics.</a:t>
            </a:r>
          </a:p>
          <a:p>
            <a:pPr marL="0" indent="0" eaLnBrk="1" hangingPunct="1">
              <a:lnSpc>
                <a:spcPct val="110000"/>
              </a:lnSpc>
              <a:spcBef>
                <a:spcPct val="0"/>
              </a:spcBef>
              <a:buNone/>
            </a:pPr>
            <a:endParaRPr lang="en-US" altLang="en-US" dirty="0">
              <a:latin typeface="Times New Roman" panose="02020603050405020304" pitchFamily="18" charset="0"/>
              <a:ea typeface="ＭＳ Ｐゴシック" panose="020B0600070205080204" pitchFamily="34" charset="-128"/>
            </a:endParaRPr>
          </a:p>
        </p:txBody>
      </p:sp>
      <p:pic>
        <p:nvPicPr>
          <p:cNvPr id="152578" name="Picture 2" descr="Is Your Marketing Plan Delivering the Results You Expected? - Trade Press  Services">
            <a:extLst>
              <a:ext uri="{FF2B5EF4-FFF2-40B4-BE49-F238E27FC236}">
                <a16:creationId xmlns:a16="http://schemas.microsoft.com/office/drawing/2014/main" id="{AA3A2E82-54DD-819D-81B6-08EEABD630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3800" y="2362200"/>
            <a:ext cx="3458308" cy="3048000"/>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BA91A451-FE58-F954-2946-0DCA153896B5}"/>
              </a:ext>
            </a:extLst>
          </p:cNvPr>
          <p:cNvSpPr>
            <a:spLocks noGrp="1"/>
          </p:cNvSpPr>
          <p:nvPr>
            <p:ph type="sldNum" sz="quarter" idx="12"/>
          </p:nvPr>
        </p:nvSpPr>
        <p:spPr/>
        <p:txBody>
          <a:bodyPr/>
          <a:lstStyle/>
          <a:p>
            <a:fld id="{FDED41F8-FC0F-4085-8150-313B6CF05213}" type="slidenum">
              <a:rPr lang="en-US" smtClean="0"/>
              <a:t>22</a:t>
            </a:fld>
            <a:endParaRPr lang="en-US"/>
          </a:p>
        </p:txBody>
      </p:sp>
      <p:sp>
        <p:nvSpPr>
          <p:cNvPr id="3" name="Rectangle 2">
            <a:extLst>
              <a:ext uri="{FF2B5EF4-FFF2-40B4-BE49-F238E27FC236}">
                <a16:creationId xmlns:a16="http://schemas.microsoft.com/office/drawing/2014/main" id="{8C8A00D6-C10A-47DD-3AD7-A97628A1D4E1}"/>
              </a:ext>
            </a:extLst>
          </p:cNvPr>
          <p:cNvSpPr txBox="1">
            <a:spLocks noChangeArrowheads="1"/>
          </p:cNvSpPr>
          <p:nvPr/>
        </p:nvSpPr>
        <p:spPr>
          <a:xfrm>
            <a:off x="838200" y="448070"/>
            <a:ext cx="10972800" cy="1143000"/>
          </a:xfrm>
          <a:prstGeom prst="rect">
            <a:avLst/>
          </a:prstGeom>
          <a:solidFill>
            <a:srgbClr val="0A1F61"/>
          </a:solid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en-US" altLang="en-US" sz="3600" b="1" kern="0" dirty="0">
                <a:solidFill>
                  <a:schemeClr val="bg1"/>
                </a:solidFill>
                <a:latin typeface="Times New Roman" panose="02020603050405020304" pitchFamily="18" charset="0"/>
                <a:ea typeface="ＭＳ Ｐゴシック" panose="020B0600070205080204" pitchFamily="34" charset="-128"/>
              </a:rPr>
              <a:t>Section 6: Marketing Plan</a:t>
            </a:r>
            <a:br>
              <a:rPr lang="en-US" altLang="en-US" sz="3600" b="1" kern="0" dirty="0">
                <a:solidFill>
                  <a:schemeClr val="bg1"/>
                </a:solidFill>
                <a:latin typeface="Times New Roman" panose="02020603050405020304" pitchFamily="18" charset="0"/>
                <a:ea typeface="ＭＳ Ｐゴシック" panose="020B0600070205080204" pitchFamily="34" charset="-128"/>
              </a:rPr>
            </a:br>
            <a:endParaRPr lang="en-US" altLang="en-US" sz="3600" b="1" kern="0" dirty="0">
              <a:solidFill>
                <a:schemeClr val="bg1"/>
              </a:solidFill>
              <a:latin typeface="Times New Roman" panose="02020603050405020304" pitchFamily="18" charset="0"/>
              <a:ea typeface="ＭＳ Ｐゴシック" panose="020B0600070205080204" pitchFamily="34" charset="-128"/>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765655F-F1B5-6F01-5B1B-692723FF47C7}"/>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US" smtClean="0"/>
              <a:t>23</a:t>
            </a:fld>
            <a:endParaRPr lang="en-US"/>
          </a:p>
        </p:txBody>
      </p:sp>
      <p:pic>
        <p:nvPicPr>
          <p:cNvPr id="3" name="Picture 2">
            <a:extLst>
              <a:ext uri="{FF2B5EF4-FFF2-40B4-BE49-F238E27FC236}">
                <a16:creationId xmlns:a16="http://schemas.microsoft.com/office/drawing/2014/main" id="{81B18089-4E2B-EB28-79CA-A432392F2F07}"/>
              </a:ext>
            </a:extLst>
          </p:cNvPr>
          <p:cNvPicPr>
            <a:picLocks noChangeAspect="1"/>
          </p:cNvPicPr>
          <p:nvPr/>
        </p:nvPicPr>
        <p:blipFill>
          <a:blip r:embed="rId2"/>
          <a:stretch>
            <a:fillRect/>
          </a:stretch>
        </p:blipFill>
        <p:spPr>
          <a:xfrm>
            <a:off x="0" y="-1"/>
            <a:ext cx="12192000" cy="6858001"/>
          </a:xfrm>
          <a:prstGeom prst="rect">
            <a:avLst/>
          </a:prstGeom>
        </p:spPr>
      </p:pic>
    </p:spTree>
    <p:extLst>
      <p:ext uri="{BB962C8B-B14F-4D97-AF65-F5344CB8AC3E}">
        <p14:creationId xmlns:p14="http://schemas.microsoft.com/office/powerpoint/2010/main" val="107884704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4306B93-FD1E-ADD3-D255-980D08792400}"/>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US" smtClean="0"/>
              <a:t>24</a:t>
            </a:fld>
            <a:endParaRPr lang="en-US"/>
          </a:p>
        </p:txBody>
      </p:sp>
      <p:pic>
        <p:nvPicPr>
          <p:cNvPr id="3" name="Picture 2">
            <a:extLst>
              <a:ext uri="{FF2B5EF4-FFF2-40B4-BE49-F238E27FC236}">
                <a16:creationId xmlns:a16="http://schemas.microsoft.com/office/drawing/2014/main" id="{5A7776A4-5B17-6C04-261C-E9D0D501E936}"/>
              </a:ext>
            </a:extLst>
          </p:cNvPr>
          <p:cNvPicPr>
            <a:picLocks noChangeAspect="1"/>
          </p:cNvPicPr>
          <p:nvPr/>
        </p:nvPicPr>
        <p:blipFill>
          <a:blip r:embed="rId2"/>
          <a:stretch>
            <a:fillRect/>
          </a:stretch>
        </p:blipFill>
        <p:spPr>
          <a:xfrm>
            <a:off x="0" y="-1"/>
            <a:ext cx="12192000" cy="6858001"/>
          </a:xfrm>
          <a:prstGeom prst="rect">
            <a:avLst/>
          </a:prstGeom>
        </p:spPr>
      </p:pic>
    </p:spTree>
    <p:extLst>
      <p:ext uri="{BB962C8B-B14F-4D97-AF65-F5344CB8AC3E}">
        <p14:creationId xmlns:p14="http://schemas.microsoft.com/office/powerpoint/2010/main" val="17848446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349F8EA-14F6-0F6C-1993-CAF82CD06B7B}"/>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US" smtClean="0"/>
              <a:t>25</a:t>
            </a:fld>
            <a:endParaRPr lang="en-US"/>
          </a:p>
        </p:txBody>
      </p:sp>
      <p:pic>
        <p:nvPicPr>
          <p:cNvPr id="3" name="Picture 2">
            <a:extLst>
              <a:ext uri="{FF2B5EF4-FFF2-40B4-BE49-F238E27FC236}">
                <a16:creationId xmlns:a16="http://schemas.microsoft.com/office/drawing/2014/main" id="{8F9CE836-B5EC-9A62-E7DA-41FDE68FD3A8}"/>
              </a:ext>
            </a:extLst>
          </p:cNvPr>
          <p:cNvPicPr>
            <a:picLocks noChangeAspect="1"/>
          </p:cNvPicPr>
          <p:nvPr/>
        </p:nvPicPr>
        <p:blipFill>
          <a:blip r:embed="rId2"/>
          <a:stretch>
            <a:fillRect/>
          </a:stretch>
        </p:blipFill>
        <p:spPr>
          <a:xfrm>
            <a:off x="0" y="-1"/>
            <a:ext cx="12192000" cy="6858001"/>
          </a:xfrm>
          <a:prstGeom prst="rect">
            <a:avLst/>
          </a:prstGeom>
        </p:spPr>
      </p:pic>
    </p:spTree>
    <p:extLst>
      <p:ext uri="{BB962C8B-B14F-4D97-AF65-F5344CB8AC3E}">
        <p14:creationId xmlns:p14="http://schemas.microsoft.com/office/powerpoint/2010/main" val="23815949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1832390-3589-64DA-494C-665A890EB96F}"/>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US" smtClean="0"/>
              <a:t>26</a:t>
            </a:fld>
            <a:endParaRPr lang="en-US"/>
          </a:p>
        </p:txBody>
      </p:sp>
      <p:pic>
        <p:nvPicPr>
          <p:cNvPr id="3" name="Picture 2">
            <a:extLst>
              <a:ext uri="{FF2B5EF4-FFF2-40B4-BE49-F238E27FC236}">
                <a16:creationId xmlns:a16="http://schemas.microsoft.com/office/drawing/2014/main" id="{B5E4BBB5-1F39-64CF-6EB2-EF7D8FCDCC25}"/>
              </a:ext>
            </a:extLst>
          </p:cNvPr>
          <p:cNvPicPr>
            <a:picLocks noChangeAspect="1"/>
          </p:cNvPicPr>
          <p:nvPr/>
        </p:nvPicPr>
        <p:blipFill>
          <a:blip r:embed="rId2"/>
          <a:stretch>
            <a:fillRect/>
          </a:stretch>
        </p:blipFill>
        <p:spPr>
          <a:xfrm>
            <a:off x="0" y="-1"/>
            <a:ext cx="12192000" cy="6858001"/>
          </a:xfrm>
          <a:prstGeom prst="rect">
            <a:avLst/>
          </a:prstGeom>
        </p:spPr>
      </p:pic>
    </p:spTree>
    <p:extLst>
      <p:ext uri="{BB962C8B-B14F-4D97-AF65-F5344CB8AC3E}">
        <p14:creationId xmlns:p14="http://schemas.microsoft.com/office/powerpoint/2010/main" val="28183785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E70BA7E0-50AB-F3CA-0A2A-BB6CF60FE0B9}"/>
              </a:ext>
            </a:extLst>
          </p:cNvPr>
          <p:cNvSpPr>
            <a:spLocks noGrp="1" noChangeArrowheads="1"/>
          </p:cNvSpPr>
          <p:nvPr>
            <p:ph type="title"/>
          </p:nvPr>
        </p:nvSpPr>
        <p:spPr>
          <a:xfrm>
            <a:off x="1524000" y="0"/>
            <a:ext cx="9525000" cy="1279525"/>
          </a:xfrm>
          <a:solidFill>
            <a:srgbClr val="0A1F61"/>
          </a:solidFill>
        </p:spPr>
        <p:txBody>
          <a:bodyPr>
            <a:noAutofit/>
          </a:bodyPr>
          <a:lstStyle/>
          <a:p>
            <a:pPr eaLnBrk="1" hangingPunct="1"/>
            <a:br>
              <a:rPr lang="en-US" altLang="en-US" sz="2800" b="1" dirty="0">
                <a:solidFill>
                  <a:schemeClr val="bg1"/>
                </a:solidFill>
                <a:latin typeface="Times New Roman" panose="02020603050405020304" pitchFamily="18" charset="0"/>
                <a:ea typeface="ＭＳ Ｐゴシック" panose="020B0600070205080204" pitchFamily="34" charset="-128"/>
              </a:rPr>
            </a:br>
            <a:r>
              <a:rPr lang="en-US" altLang="en-US" sz="2800" b="1" dirty="0">
                <a:solidFill>
                  <a:schemeClr val="bg1"/>
                </a:solidFill>
                <a:latin typeface="Times New Roman" panose="02020603050405020304" pitchFamily="18" charset="0"/>
                <a:ea typeface="ＭＳ Ｐゴシック" panose="020B0600070205080204" pitchFamily="34" charset="-128"/>
              </a:rPr>
              <a:t>Section 9: Management Team and Company Structure</a:t>
            </a:r>
            <a:br>
              <a:rPr lang="en-US" altLang="en-US" sz="2800" b="1" dirty="0">
                <a:solidFill>
                  <a:schemeClr val="bg1"/>
                </a:solidFill>
                <a:latin typeface="Times New Roman" panose="02020603050405020304" pitchFamily="18" charset="0"/>
                <a:ea typeface="ＭＳ Ｐゴシック" panose="020B0600070205080204" pitchFamily="34" charset="-128"/>
              </a:rPr>
            </a:br>
            <a:endParaRPr lang="en-US" altLang="en-US" sz="2800" b="1" dirty="0">
              <a:solidFill>
                <a:schemeClr val="bg1"/>
              </a:solidFill>
              <a:latin typeface="Times New Roman" panose="02020603050405020304" pitchFamily="18" charset="0"/>
              <a:ea typeface="ＭＳ Ｐゴシック" panose="020B0600070205080204" pitchFamily="34" charset="-128"/>
            </a:endParaRPr>
          </a:p>
        </p:txBody>
      </p:sp>
      <p:sp>
        <p:nvSpPr>
          <p:cNvPr id="28675" name="Rectangle 3">
            <a:extLst>
              <a:ext uri="{FF2B5EF4-FFF2-40B4-BE49-F238E27FC236}">
                <a16:creationId xmlns:a16="http://schemas.microsoft.com/office/drawing/2014/main" id="{43516588-13B9-8AEF-E979-763E9964F057}"/>
              </a:ext>
            </a:extLst>
          </p:cNvPr>
          <p:cNvSpPr>
            <a:spLocks noGrp="1" noChangeArrowheads="1"/>
          </p:cNvSpPr>
          <p:nvPr>
            <p:ph type="body" idx="1"/>
          </p:nvPr>
        </p:nvSpPr>
        <p:spPr>
          <a:xfrm>
            <a:off x="838200" y="1752600"/>
            <a:ext cx="10515600" cy="4351338"/>
          </a:xfrm>
        </p:spPr>
        <p:txBody>
          <a:bodyPr>
            <a:normAutofit lnSpcReduction="10000"/>
          </a:bodyPr>
          <a:lstStyle/>
          <a:p>
            <a:pPr eaLnBrk="1" hangingPunct="1">
              <a:lnSpc>
                <a:spcPct val="110000"/>
              </a:lnSpc>
            </a:pPr>
            <a:r>
              <a:rPr lang="en-US" altLang="en-US" sz="2400" dirty="0">
                <a:latin typeface="Times New Roman" panose="02020603050405020304" pitchFamily="18" charset="0"/>
                <a:ea typeface="ＭＳ Ｐゴシック" panose="020B0600070205080204" pitchFamily="34" charset="-128"/>
              </a:rPr>
              <a:t>Management Team and Company Structure</a:t>
            </a:r>
          </a:p>
          <a:p>
            <a:pPr lvl="1" eaLnBrk="1" hangingPunct="1">
              <a:lnSpc>
                <a:spcPct val="110000"/>
              </a:lnSpc>
            </a:pPr>
            <a:r>
              <a:rPr lang="en-US" altLang="en-US" sz="2000" dirty="0">
                <a:latin typeface="Times New Roman" panose="02020603050405020304" pitchFamily="18" charset="0"/>
                <a:ea typeface="ＭＳ Ｐゴシック" panose="020B0600070205080204" pitchFamily="34" charset="-128"/>
              </a:rPr>
              <a:t>The management team of a new venture typically consists of the founder or founders and a handful of key management personnel.</a:t>
            </a:r>
          </a:p>
          <a:p>
            <a:pPr lvl="1" eaLnBrk="1" hangingPunct="1">
              <a:lnSpc>
                <a:spcPct val="110000"/>
              </a:lnSpc>
            </a:pPr>
            <a:r>
              <a:rPr lang="en-US" altLang="en-US" sz="2000" dirty="0">
                <a:latin typeface="Times New Roman" panose="02020603050405020304" pitchFamily="18" charset="0"/>
                <a:ea typeface="ＭＳ Ｐゴシック" panose="020B0600070205080204" pitchFamily="34" charset="-128"/>
              </a:rPr>
              <a:t>Items to include in this section:</a:t>
            </a:r>
          </a:p>
          <a:p>
            <a:pPr lvl="2" eaLnBrk="1" hangingPunct="1">
              <a:lnSpc>
                <a:spcPct val="110000"/>
              </a:lnSpc>
            </a:pPr>
            <a:r>
              <a:rPr lang="en-US" altLang="en-US" dirty="0">
                <a:latin typeface="Times New Roman" panose="02020603050405020304" pitchFamily="18" charset="0"/>
                <a:ea typeface="ＭＳ Ｐゴシック" panose="020B0600070205080204" pitchFamily="34" charset="-128"/>
              </a:rPr>
              <a:t>Management team.</a:t>
            </a:r>
          </a:p>
          <a:p>
            <a:pPr lvl="2" eaLnBrk="1" hangingPunct="1">
              <a:lnSpc>
                <a:spcPct val="110000"/>
              </a:lnSpc>
            </a:pPr>
            <a:r>
              <a:rPr lang="en-US" altLang="en-US" dirty="0">
                <a:latin typeface="Times New Roman" panose="02020603050405020304" pitchFamily="18" charset="0"/>
                <a:ea typeface="ＭＳ Ｐゴシック" panose="020B0600070205080204" pitchFamily="34" charset="-128"/>
              </a:rPr>
              <a:t>Board of directors.</a:t>
            </a:r>
          </a:p>
          <a:p>
            <a:pPr lvl="2" eaLnBrk="1" hangingPunct="1">
              <a:lnSpc>
                <a:spcPct val="110000"/>
              </a:lnSpc>
            </a:pPr>
            <a:r>
              <a:rPr lang="en-US" altLang="en-US" dirty="0">
                <a:latin typeface="Times New Roman" panose="02020603050405020304" pitchFamily="18" charset="0"/>
                <a:ea typeface="ＭＳ Ｐゴシック" panose="020B0600070205080204" pitchFamily="34" charset="-128"/>
              </a:rPr>
              <a:t>Board of advisers.</a:t>
            </a:r>
          </a:p>
          <a:p>
            <a:pPr lvl="2" eaLnBrk="1" hangingPunct="1">
              <a:lnSpc>
                <a:spcPct val="110000"/>
              </a:lnSpc>
            </a:pPr>
            <a:r>
              <a:rPr lang="en-US" altLang="en-US" dirty="0">
                <a:latin typeface="Times New Roman" panose="02020603050405020304" pitchFamily="18" charset="0"/>
                <a:ea typeface="ＭＳ Ｐゴシック" panose="020B0600070205080204" pitchFamily="34" charset="-128"/>
              </a:rPr>
              <a:t>Company structure.</a:t>
            </a:r>
          </a:p>
          <a:p>
            <a:pPr eaLnBrk="1" hangingPunct="1">
              <a:lnSpc>
                <a:spcPct val="110000"/>
              </a:lnSpc>
              <a:spcBef>
                <a:spcPct val="0"/>
              </a:spcBef>
            </a:pPr>
            <a:r>
              <a:rPr lang="en-US" altLang="en-US" sz="2000" dirty="0">
                <a:latin typeface="Times New Roman" panose="02020603050405020304" pitchFamily="18" charset="0"/>
              </a:rPr>
              <a:t>Many investors and others who read the business plan look first at the executive summary and then go directly to the management team section to assess the strength of the people starting the firm.</a:t>
            </a:r>
          </a:p>
          <a:p>
            <a:pPr marL="914400" lvl="2" indent="0" eaLnBrk="1" hangingPunct="1">
              <a:lnSpc>
                <a:spcPct val="100000"/>
              </a:lnSpc>
              <a:buNone/>
            </a:pPr>
            <a:endParaRPr lang="en-US" altLang="en-US" dirty="0">
              <a:latin typeface="Times New Roman" panose="02020603050405020304" pitchFamily="18" charset="0"/>
              <a:ea typeface="ＭＳ Ｐゴシック" panose="020B0600070205080204" pitchFamily="34" charset="-128"/>
            </a:endParaRPr>
          </a:p>
          <a:p>
            <a:pPr lvl="1" eaLnBrk="1" hangingPunct="1">
              <a:lnSpc>
                <a:spcPct val="90000"/>
              </a:lnSpc>
            </a:pPr>
            <a:endParaRPr lang="en-US" altLang="en-US" sz="2000" dirty="0">
              <a:latin typeface="Times New Roman" panose="02020603050405020304" pitchFamily="18" charset="0"/>
              <a:ea typeface="ＭＳ Ｐゴシック" panose="020B0600070205080204" pitchFamily="34" charset="-128"/>
            </a:endParaRPr>
          </a:p>
        </p:txBody>
      </p:sp>
      <p:pic>
        <p:nvPicPr>
          <p:cNvPr id="158722" name="Picture 2" descr="Business team of employees Royalty Free Vector Image">
            <a:extLst>
              <a:ext uri="{FF2B5EF4-FFF2-40B4-BE49-F238E27FC236}">
                <a16:creationId xmlns:a16="http://schemas.microsoft.com/office/drawing/2014/main" id="{C9B6B645-8479-2CD0-C263-A233736672F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0996"/>
          <a:stretch/>
        </p:blipFill>
        <p:spPr bwMode="auto">
          <a:xfrm>
            <a:off x="7848600" y="2900314"/>
            <a:ext cx="2362200" cy="1730361"/>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899E0CFE-8AFD-70A8-33CD-0D373F0F7F49}"/>
              </a:ext>
            </a:extLst>
          </p:cNvPr>
          <p:cNvSpPr>
            <a:spLocks noGrp="1"/>
          </p:cNvSpPr>
          <p:nvPr>
            <p:ph type="sldNum" sz="quarter" idx="12"/>
          </p:nvPr>
        </p:nvSpPr>
        <p:spPr/>
        <p:txBody>
          <a:bodyPr/>
          <a:lstStyle/>
          <a:p>
            <a:fld id="{FDED41F8-FC0F-4085-8150-313B6CF05213}" type="slidenum">
              <a:rPr lang="en-US" smtClean="0"/>
              <a:t>27</a:t>
            </a:fld>
            <a:endParaRPr lang="en-US"/>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488552E-9BC9-D8C5-B16E-B514C95C6A6A}"/>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US" smtClean="0"/>
              <a:t>28</a:t>
            </a:fld>
            <a:endParaRPr lang="en-US"/>
          </a:p>
        </p:txBody>
      </p:sp>
      <p:pic>
        <p:nvPicPr>
          <p:cNvPr id="3" name="Picture 2">
            <a:extLst>
              <a:ext uri="{FF2B5EF4-FFF2-40B4-BE49-F238E27FC236}">
                <a16:creationId xmlns:a16="http://schemas.microsoft.com/office/drawing/2014/main" id="{DF870E37-F394-788F-BFCB-BBA1EEFAF484}"/>
              </a:ext>
            </a:extLst>
          </p:cNvPr>
          <p:cNvPicPr>
            <a:picLocks noChangeAspect="1"/>
          </p:cNvPicPr>
          <p:nvPr/>
        </p:nvPicPr>
        <p:blipFill>
          <a:blip r:embed="rId2"/>
          <a:stretch>
            <a:fillRect/>
          </a:stretch>
        </p:blipFill>
        <p:spPr>
          <a:xfrm>
            <a:off x="1" y="0"/>
            <a:ext cx="12191999" cy="6858000"/>
          </a:xfrm>
          <a:prstGeom prst="rect">
            <a:avLst/>
          </a:prstGeom>
        </p:spPr>
      </p:pic>
    </p:spTree>
    <p:extLst>
      <p:ext uri="{BB962C8B-B14F-4D97-AF65-F5344CB8AC3E}">
        <p14:creationId xmlns:p14="http://schemas.microsoft.com/office/powerpoint/2010/main" val="12871194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69454B9-8BA9-0557-B6FE-4D4B06FCA66B}"/>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US" smtClean="0"/>
              <a:t>29</a:t>
            </a:fld>
            <a:endParaRPr lang="en-US"/>
          </a:p>
        </p:txBody>
      </p:sp>
      <p:pic>
        <p:nvPicPr>
          <p:cNvPr id="3" name="Picture 2">
            <a:extLst>
              <a:ext uri="{FF2B5EF4-FFF2-40B4-BE49-F238E27FC236}">
                <a16:creationId xmlns:a16="http://schemas.microsoft.com/office/drawing/2014/main" id="{DAEF4D62-3251-6667-529C-51BF283688F6}"/>
              </a:ext>
            </a:extLst>
          </p:cNvPr>
          <p:cNvPicPr>
            <a:picLocks noChangeAspect="1"/>
          </p:cNvPicPr>
          <p:nvPr/>
        </p:nvPicPr>
        <p:blipFill>
          <a:blip r:embed="rId2"/>
          <a:stretch>
            <a:fillRect/>
          </a:stretch>
        </p:blipFill>
        <p:spPr>
          <a:xfrm>
            <a:off x="0" y="-1"/>
            <a:ext cx="12192000" cy="6858001"/>
          </a:xfrm>
          <a:prstGeom prst="rect">
            <a:avLst/>
          </a:prstGeom>
        </p:spPr>
      </p:pic>
    </p:spTree>
    <p:extLst>
      <p:ext uri="{BB962C8B-B14F-4D97-AF65-F5344CB8AC3E}">
        <p14:creationId xmlns:p14="http://schemas.microsoft.com/office/powerpoint/2010/main" val="32179447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33AA95B-8F26-3D7C-8CE3-802FEBD9EDAC}"/>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US" smtClean="0"/>
              <a:t>30</a:t>
            </a:fld>
            <a:endParaRPr lang="en-US"/>
          </a:p>
        </p:txBody>
      </p:sp>
      <p:pic>
        <p:nvPicPr>
          <p:cNvPr id="3" name="Picture 2">
            <a:extLst>
              <a:ext uri="{FF2B5EF4-FFF2-40B4-BE49-F238E27FC236}">
                <a16:creationId xmlns:a16="http://schemas.microsoft.com/office/drawing/2014/main" id="{36B7D61E-A2C1-B795-C292-A8679BE65C29}"/>
              </a:ext>
            </a:extLst>
          </p:cNvPr>
          <p:cNvPicPr>
            <a:picLocks noChangeAspect="1"/>
          </p:cNvPicPr>
          <p:nvPr/>
        </p:nvPicPr>
        <p:blipFill>
          <a:blip r:embed="rId2"/>
          <a:stretch>
            <a:fillRect/>
          </a:stretch>
        </p:blipFill>
        <p:spPr>
          <a:xfrm>
            <a:off x="0" y="-1"/>
            <a:ext cx="12192000" cy="6858001"/>
          </a:xfrm>
          <a:prstGeom prst="rect">
            <a:avLst/>
          </a:prstGeom>
        </p:spPr>
      </p:pic>
    </p:spTree>
    <p:extLst>
      <p:ext uri="{BB962C8B-B14F-4D97-AF65-F5344CB8AC3E}">
        <p14:creationId xmlns:p14="http://schemas.microsoft.com/office/powerpoint/2010/main" val="120882094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3EAA8A8-CDCD-953C-F6FA-7C258B7FCF42}"/>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US" smtClean="0"/>
              <a:t>31</a:t>
            </a:fld>
            <a:endParaRPr lang="en-US"/>
          </a:p>
        </p:txBody>
      </p:sp>
      <p:pic>
        <p:nvPicPr>
          <p:cNvPr id="3" name="Picture 2">
            <a:extLst>
              <a:ext uri="{FF2B5EF4-FFF2-40B4-BE49-F238E27FC236}">
                <a16:creationId xmlns:a16="http://schemas.microsoft.com/office/drawing/2014/main" id="{16EAD775-1648-246D-C62C-79A7D7E168A2}"/>
              </a:ext>
            </a:extLst>
          </p:cNvPr>
          <p:cNvPicPr>
            <a:picLocks noChangeAspect="1"/>
          </p:cNvPicPr>
          <p:nvPr/>
        </p:nvPicPr>
        <p:blipFill>
          <a:blip r:embed="rId2"/>
          <a:stretch>
            <a:fillRect/>
          </a:stretch>
        </p:blipFill>
        <p:spPr>
          <a:xfrm>
            <a:off x="-1" y="0"/>
            <a:ext cx="12191999" cy="6858000"/>
          </a:xfrm>
          <a:prstGeom prst="rect">
            <a:avLst/>
          </a:prstGeom>
        </p:spPr>
      </p:pic>
    </p:spTree>
    <p:extLst>
      <p:ext uri="{BB962C8B-B14F-4D97-AF65-F5344CB8AC3E}">
        <p14:creationId xmlns:p14="http://schemas.microsoft.com/office/powerpoint/2010/main" val="103728234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29E52C5-B2D5-B9BA-BC93-91D4C6824A5C}"/>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US" smtClean="0"/>
              <a:t>32</a:t>
            </a:fld>
            <a:endParaRPr lang="en-US"/>
          </a:p>
        </p:txBody>
      </p:sp>
      <p:pic>
        <p:nvPicPr>
          <p:cNvPr id="3" name="Picture 2">
            <a:extLst>
              <a:ext uri="{FF2B5EF4-FFF2-40B4-BE49-F238E27FC236}">
                <a16:creationId xmlns:a16="http://schemas.microsoft.com/office/drawing/2014/main" id="{021F1005-94EF-C50F-7D32-60377558B13D}"/>
              </a:ext>
            </a:extLst>
          </p:cNvPr>
          <p:cNvPicPr>
            <a:picLocks noChangeAspect="1"/>
          </p:cNvPicPr>
          <p:nvPr/>
        </p:nvPicPr>
        <p:blipFill>
          <a:blip r:embed="rId2"/>
          <a:stretch>
            <a:fillRect/>
          </a:stretch>
        </p:blipFill>
        <p:spPr>
          <a:xfrm>
            <a:off x="0" y="-1"/>
            <a:ext cx="12192000" cy="6858001"/>
          </a:xfrm>
          <a:prstGeom prst="rect">
            <a:avLst/>
          </a:prstGeom>
        </p:spPr>
      </p:pic>
    </p:spTree>
    <p:extLst>
      <p:ext uri="{BB962C8B-B14F-4D97-AF65-F5344CB8AC3E}">
        <p14:creationId xmlns:p14="http://schemas.microsoft.com/office/powerpoint/2010/main" val="25208138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4AD309B-A3FA-6766-44B1-72D6F2C345F6}"/>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US" smtClean="0"/>
              <a:t>33</a:t>
            </a:fld>
            <a:endParaRPr lang="en-US"/>
          </a:p>
        </p:txBody>
      </p:sp>
      <p:pic>
        <p:nvPicPr>
          <p:cNvPr id="3" name="Picture 2">
            <a:extLst>
              <a:ext uri="{FF2B5EF4-FFF2-40B4-BE49-F238E27FC236}">
                <a16:creationId xmlns:a16="http://schemas.microsoft.com/office/drawing/2014/main" id="{FFA8F133-4682-138A-1052-56FA2120DCD6}"/>
              </a:ext>
            </a:extLst>
          </p:cNvPr>
          <p:cNvPicPr>
            <a:picLocks noChangeAspect="1"/>
          </p:cNvPicPr>
          <p:nvPr/>
        </p:nvPicPr>
        <p:blipFill>
          <a:blip r:embed="rId2"/>
          <a:stretch>
            <a:fillRect/>
          </a:stretch>
        </p:blipFill>
        <p:spPr>
          <a:xfrm>
            <a:off x="1" y="0"/>
            <a:ext cx="12191999" cy="6858000"/>
          </a:xfrm>
          <a:prstGeom prst="rect">
            <a:avLst/>
          </a:prstGeom>
        </p:spPr>
      </p:pic>
    </p:spTree>
    <p:extLst>
      <p:ext uri="{BB962C8B-B14F-4D97-AF65-F5344CB8AC3E}">
        <p14:creationId xmlns:p14="http://schemas.microsoft.com/office/powerpoint/2010/main" val="27904903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6EC3D9F-D901-F09D-108A-F953CCEF03BE}"/>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US" smtClean="0"/>
              <a:t>34</a:t>
            </a:fld>
            <a:endParaRPr lang="en-US"/>
          </a:p>
        </p:txBody>
      </p:sp>
      <p:pic>
        <p:nvPicPr>
          <p:cNvPr id="3" name="Picture 2">
            <a:extLst>
              <a:ext uri="{FF2B5EF4-FFF2-40B4-BE49-F238E27FC236}">
                <a16:creationId xmlns:a16="http://schemas.microsoft.com/office/drawing/2014/main" id="{07E2E184-D20A-40F1-CC4F-7ABDE13D758C}"/>
              </a:ext>
            </a:extLst>
          </p:cNvPr>
          <p:cNvPicPr>
            <a:picLocks noChangeAspect="1"/>
          </p:cNvPicPr>
          <p:nvPr/>
        </p:nvPicPr>
        <p:blipFill>
          <a:blip r:embed="rId2"/>
          <a:stretch>
            <a:fillRect/>
          </a:stretch>
        </p:blipFill>
        <p:spPr>
          <a:xfrm>
            <a:off x="1" y="0"/>
            <a:ext cx="12192000" cy="6858000"/>
          </a:xfrm>
          <a:prstGeom prst="rect">
            <a:avLst/>
          </a:prstGeom>
        </p:spPr>
      </p:pic>
    </p:spTree>
    <p:extLst>
      <p:ext uri="{BB962C8B-B14F-4D97-AF65-F5344CB8AC3E}">
        <p14:creationId xmlns:p14="http://schemas.microsoft.com/office/powerpoint/2010/main" val="10892602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3197EEC-0B90-73C2-E602-4B3FA7950A68}"/>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US" smtClean="0"/>
              <a:t>35</a:t>
            </a:fld>
            <a:endParaRPr lang="en-US"/>
          </a:p>
        </p:txBody>
      </p:sp>
      <p:pic>
        <p:nvPicPr>
          <p:cNvPr id="3" name="Picture 2">
            <a:extLst>
              <a:ext uri="{FF2B5EF4-FFF2-40B4-BE49-F238E27FC236}">
                <a16:creationId xmlns:a16="http://schemas.microsoft.com/office/drawing/2014/main" id="{3ACF2867-F957-7802-313C-3DE87B380408}"/>
              </a:ext>
            </a:extLst>
          </p:cNvPr>
          <p:cNvPicPr>
            <a:picLocks noChangeAspect="1"/>
          </p:cNvPicPr>
          <p:nvPr/>
        </p:nvPicPr>
        <p:blipFill>
          <a:blip r:embed="rId2"/>
          <a:stretch>
            <a:fillRect/>
          </a:stretch>
        </p:blipFill>
        <p:spPr>
          <a:xfrm>
            <a:off x="-1" y="0"/>
            <a:ext cx="12191999" cy="6858000"/>
          </a:xfrm>
          <a:prstGeom prst="rect">
            <a:avLst/>
          </a:prstGeom>
        </p:spPr>
      </p:pic>
    </p:spTree>
    <p:extLst>
      <p:ext uri="{BB962C8B-B14F-4D97-AF65-F5344CB8AC3E}">
        <p14:creationId xmlns:p14="http://schemas.microsoft.com/office/powerpoint/2010/main" val="37213626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D300DFC-5C56-8301-43F5-0421C3228BE1}"/>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US" smtClean="0"/>
              <a:t>36</a:t>
            </a:fld>
            <a:endParaRPr lang="en-US"/>
          </a:p>
        </p:txBody>
      </p:sp>
      <p:pic>
        <p:nvPicPr>
          <p:cNvPr id="3" name="Picture 2">
            <a:extLst>
              <a:ext uri="{FF2B5EF4-FFF2-40B4-BE49-F238E27FC236}">
                <a16:creationId xmlns:a16="http://schemas.microsoft.com/office/drawing/2014/main" id="{587AF6A7-0F1A-6522-CCFF-DF9CD5C24FE4}"/>
              </a:ext>
            </a:extLst>
          </p:cNvPr>
          <p:cNvPicPr>
            <a:picLocks noChangeAspect="1"/>
          </p:cNvPicPr>
          <p:nvPr/>
        </p:nvPicPr>
        <p:blipFill>
          <a:blip r:embed="rId2"/>
          <a:stretch>
            <a:fillRect/>
          </a:stretch>
        </p:blipFill>
        <p:spPr>
          <a:xfrm>
            <a:off x="0" y="-1"/>
            <a:ext cx="12192000" cy="6858001"/>
          </a:xfrm>
          <a:prstGeom prst="rect">
            <a:avLst/>
          </a:prstGeom>
        </p:spPr>
      </p:pic>
    </p:spTree>
    <p:extLst>
      <p:ext uri="{BB962C8B-B14F-4D97-AF65-F5344CB8AC3E}">
        <p14:creationId xmlns:p14="http://schemas.microsoft.com/office/powerpoint/2010/main" val="198397295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0B7E3A0-B306-762D-199C-26D7E26192BF}"/>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US" smtClean="0"/>
              <a:t>37</a:t>
            </a:fld>
            <a:endParaRPr lang="en-US"/>
          </a:p>
        </p:txBody>
      </p:sp>
      <p:pic>
        <p:nvPicPr>
          <p:cNvPr id="3" name="Picture 2">
            <a:extLst>
              <a:ext uri="{FF2B5EF4-FFF2-40B4-BE49-F238E27FC236}">
                <a16:creationId xmlns:a16="http://schemas.microsoft.com/office/drawing/2014/main" id="{0C3FDD94-89BD-513E-29B5-FFD13A9C97CC}"/>
              </a:ext>
            </a:extLst>
          </p:cNvPr>
          <p:cNvPicPr>
            <a:picLocks noChangeAspect="1"/>
          </p:cNvPicPr>
          <p:nvPr/>
        </p:nvPicPr>
        <p:blipFill>
          <a:blip r:embed="rId2"/>
          <a:stretch>
            <a:fillRect/>
          </a:stretch>
        </p:blipFill>
        <p:spPr>
          <a:xfrm>
            <a:off x="0" y="-1"/>
            <a:ext cx="12192000" cy="6858001"/>
          </a:xfrm>
          <a:prstGeom prst="rect">
            <a:avLst/>
          </a:prstGeom>
        </p:spPr>
      </p:pic>
    </p:spTree>
    <p:extLst>
      <p:ext uri="{BB962C8B-B14F-4D97-AF65-F5344CB8AC3E}">
        <p14:creationId xmlns:p14="http://schemas.microsoft.com/office/powerpoint/2010/main" val="402273358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B5125F7-B6AB-3A18-9AA8-C163BCAC50E1}"/>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US" smtClean="0"/>
              <a:t>38</a:t>
            </a:fld>
            <a:endParaRPr lang="en-US"/>
          </a:p>
        </p:txBody>
      </p:sp>
      <p:pic>
        <p:nvPicPr>
          <p:cNvPr id="3" name="Picture 2">
            <a:extLst>
              <a:ext uri="{FF2B5EF4-FFF2-40B4-BE49-F238E27FC236}">
                <a16:creationId xmlns:a16="http://schemas.microsoft.com/office/drawing/2014/main" id="{847040E6-918D-0124-BFF1-23FFFC686D93}"/>
              </a:ext>
            </a:extLst>
          </p:cNvPr>
          <p:cNvPicPr>
            <a:picLocks noChangeAspect="1"/>
          </p:cNvPicPr>
          <p:nvPr/>
        </p:nvPicPr>
        <p:blipFill>
          <a:blip r:embed="rId2"/>
          <a:stretch>
            <a:fillRect/>
          </a:stretch>
        </p:blipFill>
        <p:spPr>
          <a:xfrm>
            <a:off x="0" y="-1"/>
            <a:ext cx="12192000" cy="6858001"/>
          </a:xfrm>
          <a:prstGeom prst="rect">
            <a:avLst/>
          </a:prstGeom>
        </p:spPr>
      </p:pic>
    </p:spTree>
    <p:extLst>
      <p:ext uri="{BB962C8B-B14F-4D97-AF65-F5344CB8AC3E}">
        <p14:creationId xmlns:p14="http://schemas.microsoft.com/office/powerpoint/2010/main" val="20731144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4DB14A8-345E-A3DC-BCD5-AE68E4F56BC3}"/>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US" smtClean="0"/>
              <a:t>39</a:t>
            </a:fld>
            <a:endParaRPr lang="en-US"/>
          </a:p>
        </p:txBody>
      </p:sp>
      <p:pic>
        <p:nvPicPr>
          <p:cNvPr id="3" name="Picture 2">
            <a:extLst>
              <a:ext uri="{FF2B5EF4-FFF2-40B4-BE49-F238E27FC236}">
                <a16:creationId xmlns:a16="http://schemas.microsoft.com/office/drawing/2014/main" id="{0018BA9B-56B3-9B21-8F85-B20F9BB5472B}"/>
              </a:ext>
            </a:extLst>
          </p:cNvPr>
          <p:cNvPicPr>
            <a:picLocks noChangeAspect="1"/>
          </p:cNvPicPr>
          <p:nvPr/>
        </p:nvPicPr>
        <p:blipFill>
          <a:blip r:embed="rId2"/>
          <a:stretch>
            <a:fillRect/>
          </a:stretch>
        </p:blipFill>
        <p:spPr>
          <a:xfrm>
            <a:off x="0" y="-1"/>
            <a:ext cx="12192000" cy="6858001"/>
          </a:xfrm>
          <a:prstGeom prst="rect">
            <a:avLst/>
          </a:prstGeom>
        </p:spPr>
      </p:pic>
    </p:spTree>
    <p:extLst>
      <p:ext uri="{BB962C8B-B14F-4D97-AF65-F5344CB8AC3E}">
        <p14:creationId xmlns:p14="http://schemas.microsoft.com/office/powerpoint/2010/main" val="43645930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6B049BD-0918-1920-9EA2-2F4F3D10C805}"/>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US" smtClean="0"/>
              <a:t>40</a:t>
            </a:fld>
            <a:endParaRPr lang="en-US"/>
          </a:p>
        </p:txBody>
      </p:sp>
      <p:pic>
        <p:nvPicPr>
          <p:cNvPr id="3" name="Picture 2">
            <a:extLst>
              <a:ext uri="{FF2B5EF4-FFF2-40B4-BE49-F238E27FC236}">
                <a16:creationId xmlns:a16="http://schemas.microsoft.com/office/drawing/2014/main" id="{6F415CEA-622F-F7BD-057A-D9634F9E1D08}"/>
              </a:ext>
            </a:extLst>
          </p:cNvPr>
          <p:cNvPicPr>
            <a:picLocks noChangeAspect="1"/>
          </p:cNvPicPr>
          <p:nvPr/>
        </p:nvPicPr>
        <p:blipFill>
          <a:blip r:embed="rId2"/>
          <a:stretch>
            <a:fillRect/>
          </a:stretch>
        </p:blipFill>
        <p:spPr>
          <a:xfrm>
            <a:off x="-1" y="0"/>
            <a:ext cx="12191999" cy="6858000"/>
          </a:xfrm>
          <a:prstGeom prst="rect">
            <a:avLst/>
          </a:prstGeom>
        </p:spPr>
      </p:pic>
    </p:spTree>
    <p:extLst>
      <p:ext uri="{BB962C8B-B14F-4D97-AF65-F5344CB8AC3E}">
        <p14:creationId xmlns:p14="http://schemas.microsoft.com/office/powerpoint/2010/main" val="160419013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0FF4F73-9726-6FA0-ABE9-D3104E707DD1}"/>
              </a:ext>
            </a:extLst>
          </p:cNvPr>
          <p:cNvSpPr>
            <a:spLocks noGrp="1"/>
          </p:cNvSpPr>
          <p:nvPr>
            <p:ph type="sldNum" sz="quarter" idx="12"/>
          </p:nvPr>
        </p:nvSpPr>
        <p:spPr/>
        <p:txBody>
          <a:bodyPr/>
          <a:lstStyle/>
          <a:p>
            <a:fld id="{FDED41F8-FC0F-4085-8150-313B6CF05213}" type="slidenum">
              <a:rPr lang="en-US" smtClean="0"/>
              <a:t>41</a:t>
            </a:fld>
            <a:endParaRPr lang="en-US"/>
          </a:p>
        </p:txBody>
      </p:sp>
      <p:sp>
        <p:nvSpPr>
          <p:cNvPr id="3" name="Rectangle 3">
            <a:extLst>
              <a:ext uri="{FF2B5EF4-FFF2-40B4-BE49-F238E27FC236}">
                <a16:creationId xmlns:a16="http://schemas.microsoft.com/office/drawing/2014/main" id="{0E5A83EF-163E-977F-EBDE-1F5A88E0F258}"/>
              </a:ext>
            </a:extLst>
          </p:cNvPr>
          <p:cNvSpPr txBox="1">
            <a:spLocks noChangeArrowheads="1"/>
          </p:cNvSpPr>
          <p:nvPr/>
        </p:nvSpPr>
        <p:spPr>
          <a:xfrm>
            <a:off x="1935972" y="1447800"/>
            <a:ext cx="8839200" cy="48006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JO" sz="2600" b="1">
                <a:ea typeface="ＭＳ Ｐゴシック" panose="020B0600070205080204" pitchFamily="34" charset="-128"/>
              </a:rPr>
              <a:t>Direct competitors</a:t>
            </a:r>
          </a:p>
          <a:p>
            <a:pPr marL="693738" lvl="1" indent="-301625"/>
            <a:r>
              <a:rPr lang="en-US" altLang="ar-JO" sz="2600">
                <a:ea typeface="ＭＳ Ｐゴシック" panose="020B0600070205080204" pitchFamily="34" charset="-128"/>
              </a:rPr>
              <a:t>Offer the same products and services</a:t>
            </a:r>
          </a:p>
          <a:p>
            <a:pPr marL="693738" lvl="1" indent="-301625"/>
            <a:r>
              <a:rPr lang="en-US" altLang="ar-JO" sz="2600">
                <a:ea typeface="ＭＳ Ｐゴシック" panose="020B0600070205080204" pitchFamily="34" charset="-128"/>
              </a:rPr>
              <a:t>Customers often compare prices, features and deals among these competitors when they shop</a:t>
            </a:r>
          </a:p>
          <a:p>
            <a:r>
              <a:rPr lang="en-US" altLang="ar-JO" sz="2600" b="1">
                <a:ea typeface="ＭＳ Ｐゴシック" panose="020B0600070205080204" pitchFamily="34" charset="-128"/>
              </a:rPr>
              <a:t>Significant competitors</a:t>
            </a:r>
          </a:p>
          <a:p>
            <a:pPr marL="693738" lvl="1" indent="-301625"/>
            <a:r>
              <a:rPr lang="en-US" altLang="ar-JO" sz="2600">
                <a:ea typeface="ＭＳ Ｐゴシック" panose="020B0600070205080204" pitchFamily="34" charset="-128"/>
              </a:rPr>
              <a:t>Offer some of the same or similar products or services</a:t>
            </a:r>
          </a:p>
          <a:p>
            <a:pPr marL="693738" lvl="1" indent="-301625"/>
            <a:r>
              <a:rPr lang="en-US" altLang="ar-JO" sz="2600">
                <a:ea typeface="ＭＳ Ｐゴシック" panose="020B0600070205080204" pitchFamily="34" charset="-128"/>
              </a:rPr>
              <a:t>Product or service lines overlap but not completely </a:t>
            </a:r>
          </a:p>
          <a:p>
            <a:r>
              <a:rPr lang="en-US" altLang="ar-JO" sz="2600" b="1">
                <a:ea typeface="ＭＳ Ｐゴシック" panose="020B0600070205080204" pitchFamily="34" charset="-128"/>
              </a:rPr>
              <a:t>Indirect competitors</a:t>
            </a:r>
          </a:p>
          <a:p>
            <a:pPr marL="693738" lvl="1" indent="-301625"/>
            <a:r>
              <a:rPr lang="en-US" altLang="ar-JO" sz="2600">
                <a:ea typeface="ＭＳ Ｐゴシック" panose="020B0600070205080204" pitchFamily="34" charset="-128"/>
              </a:rPr>
              <a:t>Offer same or similar products in only a small number of areas</a:t>
            </a:r>
            <a:endParaRPr lang="en-US" altLang="ar-JO" sz="2600" dirty="0">
              <a:ea typeface="ＭＳ Ｐゴシック" panose="020B0600070205080204" pitchFamily="34" charset="-128"/>
            </a:endParaRPr>
          </a:p>
        </p:txBody>
      </p:sp>
      <p:sp>
        <p:nvSpPr>
          <p:cNvPr id="5" name="Rectangle 2">
            <a:extLst>
              <a:ext uri="{FF2B5EF4-FFF2-40B4-BE49-F238E27FC236}">
                <a16:creationId xmlns:a16="http://schemas.microsoft.com/office/drawing/2014/main" id="{206B8775-C76B-FDEF-8633-9B937967D8AF}"/>
              </a:ext>
            </a:extLst>
          </p:cNvPr>
          <p:cNvSpPr txBox="1">
            <a:spLocks noRot="1" noChangeArrowheads="1"/>
          </p:cNvSpPr>
          <p:nvPr/>
        </p:nvSpPr>
        <p:spPr>
          <a:xfrm>
            <a:off x="2438400" y="288925"/>
            <a:ext cx="9144000"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sz="4000" b="1" dirty="0">
                <a:solidFill>
                  <a:schemeClr val="bg1"/>
                </a:solidFill>
              </a:rPr>
              <a:t>Step 5: Analyze the Competition</a:t>
            </a:r>
          </a:p>
        </p:txBody>
      </p:sp>
    </p:spTree>
    <p:extLst>
      <p:ext uri="{BB962C8B-B14F-4D97-AF65-F5344CB8AC3E}">
        <p14:creationId xmlns:p14="http://schemas.microsoft.com/office/powerpoint/2010/main" val="3377063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left)">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left)">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left)">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left)">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left)">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left)">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left)">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2F5C3EE-47CC-9BE7-80BB-D8AEA908D3D5}"/>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US" smtClean="0"/>
              <a:t>42</a:t>
            </a:fld>
            <a:endParaRPr lang="en-US"/>
          </a:p>
        </p:txBody>
      </p:sp>
      <p:pic>
        <p:nvPicPr>
          <p:cNvPr id="3" name="Picture 2">
            <a:extLst>
              <a:ext uri="{FF2B5EF4-FFF2-40B4-BE49-F238E27FC236}">
                <a16:creationId xmlns:a16="http://schemas.microsoft.com/office/drawing/2014/main" id="{CDD02CDF-4D49-56B8-F7DE-BCB26B051E61}"/>
              </a:ext>
            </a:extLst>
          </p:cNvPr>
          <p:cNvPicPr>
            <a:picLocks noChangeAspect="1"/>
          </p:cNvPicPr>
          <p:nvPr/>
        </p:nvPicPr>
        <p:blipFill>
          <a:blip r:embed="rId2"/>
          <a:stretch>
            <a:fillRect/>
          </a:stretch>
        </p:blipFill>
        <p:spPr>
          <a:xfrm>
            <a:off x="0" y="-1"/>
            <a:ext cx="12192000" cy="6858001"/>
          </a:xfrm>
          <a:prstGeom prst="rect">
            <a:avLst/>
          </a:prstGeom>
        </p:spPr>
      </p:pic>
    </p:spTree>
    <p:extLst>
      <p:ext uri="{BB962C8B-B14F-4D97-AF65-F5344CB8AC3E}">
        <p14:creationId xmlns:p14="http://schemas.microsoft.com/office/powerpoint/2010/main" val="401206659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D2DB67A-1DA9-758B-6496-72D0178578FF}"/>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US" smtClean="0"/>
              <a:t>43</a:t>
            </a:fld>
            <a:endParaRPr lang="en-US"/>
          </a:p>
        </p:txBody>
      </p:sp>
      <p:pic>
        <p:nvPicPr>
          <p:cNvPr id="3" name="Picture 2">
            <a:extLst>
              <a:ext uri="{FF2B5EF4-FFF2-40B4-BE49-F238E27FC236}">
                <a16:creationId xmlns:a16="http://schemas.microsoft.com/office/drawing/2014/main" id="{DB4EC474-9127-3E51-C81B-AF77FE802F91}"/>
              </a:ext>
            </a:extLst>
          </p:cNvPr>
          <p:cNvPicPr>
            <a:picLocks noChangeAspect="1"/>
          </p:cNvPicPr>
          <p:nvPr/>
        </p:nvPicPr>
        <p:blipFill>
          <a:blip r:embed="rId2"/>
          <a:stretch>
            <a:fillRect/>
          </a:stretch>
        </p:blipFill>
        <p:spPr>
          <a:xfrm>
            <a:off x="-1" y="0"/>
            <a:ext cx="12191999" cy="6858000"/>
          </a:xfrm>
          <a:prstGeom prst="rect">
            <a:avLst/>
          </a:prstGeom>
        </p:spPr>
      </p:pic>
    </p:spTree>
    <p:extLst>
      <p:ext uri="{BB962C8B-B14F-4D97-AF65-F5344CB8AC3E}">
        <p14:creationId xmlns:p14="http://schemas.microsoft.com/office/powerpoint/2010/main" val="284256559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530BF8E-5DF7-27D6-A8FC-91B293C415F3}"/>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US" smtClean="0"/>
              <a:t>44</a:t>
            </a:fld>
            <a:endParaRPr lang="en-US"/>
          </a:p>
        </p:txBody>
      </p:sp>
      <p:pic>
        <p:nvPicPr>
          <p:cNvPr id="3" name="Picture 2">
            <a:extLst>
              <a:ext uri="{FF2B5EF4-FFF2-40B4-BE49-F238E27FC236}">
                <a16:creationId xmlns:a16="http://schemas.microsoft.com/office/drawing/2014/main" id="{192C7EDB-BA15-431F-5988-28D7F6EC54D2}"/>
              </a:ext>
            </a:extLst>
          </p:cNvPr>
          <p:cNvPicPr>
            <a:picLocks noChangeAspect="1"/>
          </p:cNvPicPr>
          <p:nvPr/>
        </p:nvPicPr>
        <p:blipFill>
          <a:blip r:embed="rId2"/>
          <a:stretch>
            <a:fillRect/>
          </a:stretch>
        </p:blipFill>
        <p:spPr>
          <a:xfrm>
            <a:off x="0" y="-1"/>
            <a:ext cx="12192000" cy="6858001"/>
          </a:xfrm>
          <a:prstGeom prst="rect">
            <a:avLst/>
          </a:prstGeom>
        </p:spPr>
      </p:pic>
    </p:spTree>
    <p:extLst>
      <p:ext uri="{BB962C8B-B14F-4D97-AF65-F5344CB8AC3E}">
        <p14:creationId xmlns:p14="http://schemas.microsoft.com/office/powerpoint/2010/main" val="376357293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89AB5BC8-66F2-DEE8-F47D-6E1A822D7F22}"/>
              </a:ext>
            </a:extLst>
          </p:cNvPr>
          <p:cNvSpPr>
            <a:spLocks noGrp="1" noRot="1" noChangeArrowheads="1"/>
          </p:cNvSpPr>
          <p:nvPr>
            <p:ph type="title"/>
          </p:nvPr>
        </p:nvSpPr>
        <p:spPr>
          <a:xfrm>
            <a:off x="2514600" y="212725"/>
            <a:ext cx="9144000" cy="1143000"/>
          </a:xfrm>
        </p:spPr>
        <p:txBody>
          <a:bodyPr>
            <a:noAutofit/>
          </a:bodyPr>
          <a:lstStyle/>
          <a:p>
            <a:pPr>
              <a:defRPr/>
            </a:pPr>
            <a:r>
              <a:rPr lang="en-US" altLang="en-US" sz="4000" b="1" dirty="0">
                <a:solidFill>
                  <a:schemeClr val="bg1"/>
                </a:solidFill>
              </a:rPr>
              <a:t>Porter’s Three Strategies</a:t>
            </a:r>
          </a:p>
        </p:txBody>
      </p:sp>
      <p:grpSp>
        <p:nvGrpSpPr>
          <p:cNvPr id="2" name="Group 4">
            <a:extLst>
              <a:ext uri="{FF2B5EF4-FFF2-40B4-BE49-F238E27FC236}">
                <a16:creationId xmlns:a16="http://schemas.microsoft.com/office/drawing/2014/main" id="{C2A756A9-ACDD-187C-A64D-F99D4F6F8903}"/>
              </a:ext>
            </a:extLst>
          </p:cNvPr>
          <p:cNvGrpSpPr>
            <a:grpSpLocks/>
          </p:cNvGrpSpPr>
          <p:nvPr/>
        </p:nvGrpSpPr>
        <p:grpSpPr bwMode="auto">
          <a:xfrm>
            <a:off x="2362201" y="2619375"/>
            <a:ext cx="4041775" cy="2616200"/>
            <a:chOff x="1196" y="2208"/>
            <a:chExt cx="2546" cy="1648"/>
          </a:xfrm>
        </p:grpSpPr>
        <p:pic>
          <p:nvPicPr>
            <p:cNvPr id="119817" name="Picture 5">
              <a:extLst>
                <a:ext uri="{FF2B5EF4-FFF2-40B4-BE49-F238E27FC236}">
                  <a16:creationId xmlns:a16="http://schemas.microsoft.com/office/drawing/2014/main" id="{7E13C6F3-2C5B-97E7-1D7F-41C334661E30}"/>
                </a:ext>
              </a:extLst>
            </p:cNvPr>
            <p:cNvPicPr>
              <a:picLocks noChangeArrowheads="1"/>
            </p:cNvPicPr>
            <p:nvPr/>
          </p:nvPicPr>
          <p:blipFill>
            <a:blip r:embed="rId3">
              <a:extLst>
                <a:ext uri="{28A0092B-C50C-407E-A947-70E740481C1C}">
                  <a14:useLocalDpi xmlns:a14="http://schemas.microsoft.com/office/drawing/2010/main" val="0"/>
                </a:ext>
              </a:extLst>
            </a:blip>
            <a:srcRect l="14236" t="11844" r="6450" b="11003"/>
            <a:stretch>
              <a:fillRect/>
            </a:stretch>
          </p:blipFill>
          <p:spPr bwMode="auto">
            <a:xfrm>
              <a:off x="1196" y="2208"/>
              <a:ext cx="2546" cy="1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119818" name="Rectangle 6">
              <a:extLst>
                <a:ext uri="{FF2B5EF4-FFF2-40B4-BE49-F238E27FC236}">
                  <a16:creationId xmlns:a16="http://schemas.microsoft.com/office/drawing/2014/main" id="{C90F44B9-BDF2-3449-881E-E0E173B9FA10}"/>
                </a:ext>
              </a:extLst>
            </p:cNvPr>
            <p:cNvSpPr>
              <a:spLocks noChangeArrowheads="1"/>
            </p:cNvSpPr>
            <p:nvPr/>
          </p:nvSpPr>
          <p:spPr bwMode="auto">
            <a:xfrm>
              <a:off x="1383" y="2842"/>
              <a:ext cx="1215" cy="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ts val="400"/>
                </a:spcBef>
                <a:buClr>
                  <a:schemeClr val="accent1"/>
                </a:buClr>
                <a:buSzPct val="68000"/>
                <a:buFont typeface="Wingdings 3" pitchFamily="2" charset="2"/>
                <a:buChar char=""/>
                <a:defRPr sz="2700">
                  <a:solidFill>
                    <a:schemeClr val="tx1"/>
                  </a:solidFill>
                  <a:latin typeface="Lucida Sans Unicode" panose="020B0602030504020204" pitchFamily="34" charset="0"/>
                  <a:ea typeface="ＭＳ Ｐゴシック" panose="020B0600070205080204" pitchFamily="34" charset="-128"/>
                </a:defRPr>
              </a:lvl1pPr>
              <a:lvl2pPr marL="37931725" indent="-37474525">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ＭＳ Ｐゴシック" panose="020B0600070205080204" pitchFamily="34" charset="-128"/>
                </a:defRPr>
              </a:lvl2pPr>
              <a:lvl3pPr marL="858838" indent="-228600">
                <a:spcBef>
                  <a:spcPts val="350"/>
                </a:spcBef>
                <a:buClr>
                  <a:schemeClr val="accent2"/>
                </a:buClr>
                <a:buSzPct val="100000"/>
                <a:buFont typeface="Wingdings 2" pitchFamily="2" charset="2"/>
                <a:buChar char=""/>
                <a:defRPr sz="2100">
                  <a:solidFill>
                    <a:schemeClr val="tx1"/>
                  </a:solidFill>
                  <a:latin typeface="Lucida Sans Unicode" panose="020B0602030504020204" pitchFamily="34" charset="0"/>
                  <a:ea typeface="ＭＳ Ｐゴシック" panose="020B0600070205080204" pitchFamily="34" charset="-128"/>
                </a:defRPr>
              </a:lvl3pPr>
              <a:lvl4pPr marL="1143000" indent="-228600">
                <a:spcBef>
                  <a:spcPts val="350"/>
                </a:spcBef>
                <a:buClr>
                  <a:schemeClr val="accent2"/>
                </a:buClr>
                <a:buFont typeface="Wingdings 2" pitchFamily="2" charset="2"/>
                <a:buChar char=""/>
                <a:defRPr sz="1900">
                  <a:solidFill>
                    <a:schemeClr val="tx1"/>
                  </a:solidFill>
                  <a:latin typeface="Lucida Sans Unicode" panose="020B0602030504020204" pitchFamily="34" charset="0"/>
                  <a:ea typeface="ＭＳ Ｐゴシック" panose="020B0600070205080204" pitchFamily="34" charset="-128"/>
                </a:defRPr>
              </a:lvl4pPr>
              <a:lvl5pPr marL="1371600" indent="-228600">
                <a:spcBef>
                  <a:spcPts val="350"/>
                </a:spcBef>
                <a:buClr>
                  <a:schemeClr val="accent2"/>
                </a:buClr>
                <a:buFont typeface="Wingdings 2" pitchFamily="2" charset="2"/>
                <a:buChar char=""/>
                <a:defRPr>
                  <a:solidFill>
                    <a:schemeClr val="tx1"/>
                  </a:solidFill>
                  <a:latin typeface="Lucida Sans Unicode" panose="020B0602030504020204" pitchFamily="34" charset="0"/>
                  <a:ea typeface="ＭＳ Ｐゴシック" panose="020B0600070205080204" pitchFamily="34" charset="-128"/>
                </a:defRPr>
              </a:lvl5pPr>
              <a:lvl6pPr marL="18288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ＭＳ Ｐゴシック" panose="020B0600070205080204" pitchFamily="34" charset="-128"/>
                </a:defRPr>
              </a:lvl6pPr>
              <a:lvl7pPr marL="22860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ＭＳ Ｐゴシック" panose="020B0600070205080204" pitchFamily="34" charset="-128"/>
                </a:defRPr>
              </a:lvl7pPr>
              <a:lvl8pPr marL="27432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ＭＳ Ｐゴシック" panose="020B0600070205080204" pitchFamily="34" charset="-128"/>
                </a:defRPr>
              </a:lvl8pPr>
              <a:lvl9pPr marL="3200400" indent="-228600" eaLnBrk="0" fontAlgn="base" hangingPunct="0">
                <a:spcBef>
                  <a:spcPts val="350"/>
                </a:spcBef>
                <a:spcAft>
                  <a:spcPct val="0"/>
                </a:spcAft>
                <a:buClr>
                  <a:schemeClr val="accent2"/>
                </a:buClr>
                <a:buFont typeface="Wingdings 2" pitchFamily="2" charset="2"/>
                <a:buChar char=""/>
                <a:defRPr>
                  <a:solidFill>
                    <a:schemeClr val="tx1"/>
                  </a:solidFill>
                  <a:latin typeface="Lucida Sans Unicode" panose="020B0602030504020204" pitchFamily="34" charset="0"/>
                  <a:ea typeface="ＭＳ Ｐゴシック" panose="020B0600070205080204" pitchFamily="34" charset="-128"/>
                </a:defRPr>
              </a:lvl9pPr>
            </a:lstStyle>
            <a:p>
              <a:pPr>
                <a:spcBef>
                  <a:spcPct val="0"/>
                </a:spcBef>
                <a:buClrTx/>
                <a:buSzTx/>
                <a:buFontTx/>
                <a:buNone/>
              </a:pPr>
              <a:r>
                <a:rPr lang="en-US" altLang="ar-JO" sz="2800" b="1">
                  <a:solidFill>
                    <a:srgbClr val="0000CC"/>
                  </a:solidFill>
                  <a:latin typeface="Tahoma" panose="020B0604030504040204" pitchFamily="34" charset="0"/>
                </a:rPr>
                <a:t>Strategy?</a:t>
              </a:r>
            </a:p>
          </p:txBody>
        </p:sp>
      </p:grpSp>
      <p:sp>
        <p:nvSpPr>
          <p:cNvPr id="9" name="Rectangle 7">
            <a:extLst>
              <a:ext uri="{FF2B5EF4-FFF2-40B4-BE49-F238E27FC236}">
                <a16:creationId xmlns:a16="http://schemas.microsoft.com/office/drawing/2014/main" id="{A0A9BB1A-5B1B-1F41-EBDD-BF6FE6446922}"/>
              </a:ext>
            </a:extLst>
          </p:cNvPr>
          <p:cNvSpPr>
            <a:spLocks noChangeArrowheads="1"/>
          </p:cNvSpPr>
          <p:nvPr/>
        </p:nvSpPr>
        <p:spPr bwMode="auto">
          <a:xfrm>
            <a:off x="6403976" y="1905000"/>
            <a:ext cx="2606675" cy="863600"/>
          </a:xfrm>
          <a:prstGeom prst="rect">
            <a:avLst/>
          </a:prstGeom>
          <a:solidFill>
            <a:schemeClr val="accent2"/>
          </a:solidFill>
          <a:ln w="12700">
            <a:solidFill>
              <a:schemeClr val="bg2"/>
            </a:solidFill>
            <a:miter lim="800000"/>
            <a:headEnd/>
            <a:tailEnd/>
          </a:ln>
          <a:effectLst>
            <a:outerShdw blurRad="63500" dist="107763" dir="2700000" algn="ctr" rotWithShape="0">
              <a:schemeClr val="bg2">
                <a:alpha val="74998"/>
              </a:schemeClr>
            </a:outerShdw>
          </a:effectLst>
        </p:spPr>
        <p:txBody>
          <a:bodyPr lIns="90488" tIns="44450" rIns="90488" bIns="44450">
            <a:spAutoFit/>
          </a:bodyPr>
          <a:lstStyle/>
          <a:p>
            <a:pPr algn="ctr">
              <a:defRPr/>
            </a:pPr>
            <a:r>
              <a:rPr lang="en-US" sz="2500" b="1">
                <a:solidFill>
                  <a:schemeClr val="bg1"/>
                </a:solidFill>
                <a:latin typeface="Tahoma" pitchFamily="-103" charset="0"/>
                <a:ea typeface="Arial" pitchFamily="-103" charset="0"/>
                <a:cs typeface="Arial" pitchFamily="-103" charset="0"/>
              </a:rPr>
              <a:t>Cost Leadership</a:t>
            </a:r>
          </a:p>
        </p:txBody>
      </p:sp>
      <p:sp>
        <p:nvSpPr>
          <p:cNvPr id="11" name="Rectangle 9">
            <a:extLst>
              <a:ext uri="{FF2B5EF4-FFF2-40B4-BE49-F238E27FC236}">
                <a16:creationId xmlns:a16="http://schemas.microsoft.com/office/drawing/2014/main" id="{EBC8BC18-D7FF-E756-D8CD-985912A5CA45}"/>
              </a:ext>
            </a:extLst>
          </p:cNvPr>
          <p:cNvSpPr>
            <a:spLocks noChangeArrowheads="1"/>
          </p:cNvSpPr>
          <p:nvPr/>
        </p:nvSpPr>
        <p:spPr bwMode="auto">
          <a:xfrm>
            <a:off x="6403976" y="4841875"/>
            <a:ext cx="2606675" cy="787400"/>
          </a:xfrm>
          <a:prstGeom prst="rect">
            <a:avLst/>
          </a:prstGeom>
          <a:solidFill>
            <a:schemeClr val="accent2"/>
          </a:solidFill>
          <a:ln w="12700">
            <a:solidFill>
              <a:schemeClr val="bg2"/>
            </a:solidFill>
            <a:miter lim="800000"/>
            <a:headEnd/>
            <a:tailEnd/>
          </a:ln>
          <a:effectLst>
            <a:outerShdw blurRad="63500" dist="107763" dir="2700000" algn="ctr" rotWithShape="0">
              <a:schemeClr val="bg2">
                <a:alpha val="74998"/>
              </a:schemeClr>
            </a:outerShdw>
          </a:effectLst>
        </p:spPr>
        <p:txBody>
          <a:bodyPr lIns="90488" tIns="44450" rIns="90488" bIns="44450">
            <a:spAutoFit/>
          </a:bodyPr>
          <a:lstStyle>
            <a:lvl1pPr eaLnBrk="0" hangingPunct="0">
              <a:defRPr sz="2400">
                <a:solidFill>
                  <a:schemeClr val="tx1"/>
                </a:solidFill>
                <a:latin typeface="Garamond" panose="02020404030301010803" pitchFamily="18" charset="0"/>
                <a:cs typeface="Arial" panose="020B0604020202020204" pitchFamily="34" charset="0"/>
              </a:defRPr>
            </a:lvl1pPr>
            <a:lvl2pPr marL="37931725" indent="-37474525" eaLnBrk="0" hangingPunct="0">
              <a:defRPr sz="2400">
                <a:solidFill>
                  <a:schemeClr val="tx1"/>
                </a:solidFill>
                <a:latin typeface="Garamond" panose="02020404030301010803" pitchFamily="18" charset="0"/>
                <a:cs typeface="Arial" panose="020B0604020202020204" pitchFamily="34" charset="0"/>
              </a:defRPr>
            </a:lvl2pPr>
            <a:lvl3pPr eaLnBrk="0" hangingPunct="0">
              <a:defRPr sz="2400">
                <a:solidFill>
                  <a:schemeClr val="tx1"/>
                </a:solidFill>
                <a:latin typeface="Garamond" panose="02020404030301010803" pitchFamily="18" charset="0"/>
                <a:cs typeface="Arial" panose="020B0604020202020204" pitchFamily="34" charset="0"/>
              </a:defRPr>
            </a:lvl3pPr>
            <a:lvl4pPr eaLnBrk="0" hangingPunct="0">
              <a:defRPr sz="2400">
                <a:solidFill>
                  <a:schemeClr val="tx1"/>
                </a:solidFill>
                <a:latin typeface="Garamond" panose="02020404030301010803" pitchFamily="18" charset="0"/>
                <a:cs typeface="Arial" panose="020B0604020202020204" pitchFamily="34" charset="0"/>
              </a:defRPr>
            </a:lvl4pPr>
            <a:lvl5pPr eaLnBrk="0" hangingPunct="0">
              <a:defRPr sz="2400">
                <a:solidFill>
                  <a:schemeClr val="tx1"/>
                </a:solidFill>
                <a:latin typeface="Garamond" panose="02020404030301010803" pitchFamily="18" charset="0"/>
                <a:cs typeface="Arial" panose="020B0604020202020204" pitchFamily="34" charset="0"/>
              </a:defRPr>
            </a:lvl5pPr>
            <a:lvl6pPr marL="457200" eaLnBrk="0" fontAlgn="base" hangingPunct="0">
              <a:spcBef>
                <a:spcPct val="0"/>
              </a:spcBef>
              <a:spcAft>
                <a:spcPct val="0"/>
              </a:spcAft>
              <a:defRPr sz="2400">
                <a:solidFill>
                  <a:schemeClr val="tx1"/>
                </a:solidFill>
                <a:latin typeface="Garamond" panose="02020404030301010803" pitchFamily="18" charset="0"/>
                <a:cs typeface="Arial" panose="020B0604020202020204" pitchFamily="34" charset="0"/>
              </a:defRPr>
            </a:lvl6pPr>
            <a:lvl7pPr marL="914400" eaLnBrk="0" fontAlgn="base" hangingPunct="0">
              <a:spcBef>
                <a:spcPct val="0"/>
              </a:spcBef>
              <a:spcAft>
                <a:spcPct val="0"/>
              </a:spcAft>
              <a:defRPr sz="2400">
                <a:solidFill>
                  <a:schemeClr val="tx1"/>
                </a:solidFill>
                <a:latin typeface="Garamond" panose="02020404030301010803" pitchFamily="18" charset="0"/>
                <a:cs typeface="Arial" panose="020B0604020202020204" pitchFamily="34" charset="0"/>
              </a:defRPr>
            </a:lvl7pPr>
            <a:lvl8pPr marL="1371600" eaLnBrk="0" fontAlgn="base" hangingPunct="0">
              <a:spcBef>
                <a:spcPct val="0"/>
              </a:spcBef>
              <a:spcAft>
                <a:spcPct val="0"/>
              </a:spcAft>
              <a:defRPr sz="2400">
                <a:solidFill>
                  <a:schemeClr val="tx1"/>
                </a:solidFill>
                <a:latin typeface="Garamond" panose="02020404030301010803" pitchFamily="18" charset="0"/>
                <a:cs typeface="Arial" panose="020B0604020202020204" pitchFamily="34" charset="0"/>
              </a:defRPr>
            </a:lvl8pPr>
            <a:lvl9pPr marL="1828800" eaLnBrk="0" fontAlgn="base" hangingPunct="0">
              <a:spcBef>
                <a:spcPct val="0"/>
              </a:spcBef>
              <a:spcAft>
                <a:spcPct val="0"/>
              </a:spcAft>
              <a:defRPr sz="2400">
                <a:solidFill>
                  <a:schemeClr val="tx1"/>
                </a:solidFill>
                <a:latin typeface="Garamond" panose="02020404030301010803" pitchFamily="18" charset="0"/>
                <a:cs typeface="Arial" panose="020B0604020202020204" pitchFamily="34" charset="0"/>
              </a:defRPr>
            </a:lvl9pPr>
          </a:lstStyle>
          <a:p>
            <a:pPr algn="ctr">
              <a:defRPr/>
            </a:pPr>
            <a:r>
              <a:rPr lang="en-US" altLang="ar-JO" sz="1000" b="1">
                <a:solidFill>
                  <a:srgbClr val="0000CC"/>
                </a:solidFill>
                <a:latin typeface="Tahoma" panose="020B0604030504040204" pitchFamily="34" charset="0"/>
              </a:rPr>
              <a:t> </a:t>
            </a:r>
          </a:p>
          <a:p>
            <a:pPr algn="ctr">
              <a:defRPr/>
            </a:pPr>
            <a:r>
              <a:rPr lang="en-US" altLang="ar-JO" sz="2500" b="1">
                <a:solidFill>
                  <a:schemeClr val="bg1"/>
                </a:solidFill>
                <a:latin typeface="Tahoma" panose="020B0604030504040204" pitchFamily="34" charset="0"/>
              </a:rPr>
              <a:t>Focus</a:t>
            </a:r>
          </a:p>
          <a:p>
            <a:pPr algn="ctr">
              <a:defRPr/>
            </a:pPr>
            <a:endParaRPr lang="en-US" altLang="ar-JO" sz="1000" b="1">
              <a:solidFill>
                <a:srgbClr val="0000CC"/>
              </a:solidFill>
              <a:latin typeface="Tahoma" panose="020B0604030504040204" pitchFamily="34" charset="0"/>
            </a:endParaRPr>
          </a:p>
        </p:txBody>
      </p:sp>
      <p:sp>
        <p:nvSpPr>
          <p:cNvPr id="12" name="Rectangle 8">
            <a:extLst>
              <a:ext uri="{FF2B5EF4-FFF2-40B4-BE49-F238E27FC236}">
                <a16:creationId xmlns:a16="http://schemas.microsoft.com/office/drawing/2014/main" id="{F685F448-D526-18D8-1CF0-27D6DD428A75}"/>
              </a:ext>
            </a:extLst>
          </p:cNvPr>
          <p:cNvSpPr>
            <a:spLocks noChangeArrowheads="1"/>
          </p:cNvSpPr>
          <p:nvPr/>
        </p:nvSpPr>
        <p:spPr bwMode="auto">
          <a:xfrm>
            <a:off x="6740526" y="3354388"/>
            <a:ext cx="2606675" cy="787400"/>
          </a:xfrm>
          <a:prstGeom prst="rect">
            <a:avLst/>
          </a:prstGeom>
          <a:solidFill>
            <a:schemeClr val="accent2"/>
          </a:solidFill>
          <a:ln w="12700">
            <a:solidFill>
              <a:schemeClr val="bg2"/>
            </a:solidFill>
            <a:miter lim="800000"/>
            <a:headEnd/>
            <a:tailEnd/>
          </a:ln>
          <a:effectLst>
            <a:outerShdw blurRad="63500" dist="107763" dir="2700000" algn="ctr" rotWithShape="0">
              <a:schemeClr val="bg2">
                <a:alpha val="74998"/>
              </a:schemeClr>
            </a:outerShdw>
          </a:effectLst>
        </p:spPr>
        <p:txBody>
          <a:bodyPr lIns="90488" tIns="44450" rIns="90488" bIns="44450">
            <a:spAutoFit/>
          </a:bodyPr>
          <a:lstStyle/>
          <a:p>
            <a:pPr algn="ctr">
              <a:defRPr/>
            </a:pPr>
            <a:endParaRPr lang="en-US" sz="1000" b="1">
              <a:solidFill>
                <a:srgbClr val="0000CC"/>
              </a:solidFill>
              <a:latin typeface="Tahoma" pitchFamily="-103" charset="0"/>
              <a:ea typeface="Arial" pitchFamily="-103" charset="0"/>
              <a:cs typeface="Arial" pitchFamily="-103" charset="0"/>
            </a:endParaRPr>
          </a:p>
          <a:p>
            <a:pPr algn="ctr">
              <a:defRPr/>
            </a:pPr>
            <a:r>
              <a:rPr lang="en-US" sz="2500" b="1">
                <a:solidFill>
                  <a:schemeClr val="bg1"/>
                </a:solidFill>
                <a:latin typeface="Tahoma" pitchFamily="-103" charset="0"/>
                <a:ea typeface="Arial" pitchFamily="-103" charset="0"/>
                <a:cs typeface="Arial" pitchFamily="-103" charset="0"/>
              </a:rPr>
              <a:t>Differentiation</a:t>
            </a:r>
          </a:p>
          <a:p>
            <a:pPr algn="ctr">
              <a:defRPr/>
            </a:pPr>
            <a:r>
              <a:rPr lang="en-US" sz="1000" b="1">
                <a:solidFill>
                  <a:srgbClr val="0000CC"/>
                </a:solidFill>
                <a:latin typeface="Tahoma" pitchFamily="-103" charset="0"/>
                <a:ea typeface="Arial" pitchFamily="-103" charset="0"/>
                <a:cs typeface="Arial" pitchFamily="-103" charset="0"/>
              </a:rPr>
              <a:t> </a:t>
            </a:r>
          </a:p>
        </p:txBody>
      </p:sp>
      <p:sp>
        <p:nvSpPr>
          <p:cNvPr id="3" name="Slide Number Placeholder 2">
            <a:extLst>
              <a:ext uri="{FF2B5EF4-FFF2-40B4-BE49-F238E27FC236}">
                <a16:creationId xmlns:a16="http://schemas.microsoft.com/office/drawing/2014/main" id="{9C738895-B722-D093-5CC6-697B9970B1AD}"/>
              </a:ext>
            </a:extLst>
          </p:cNvPr>
          <p:cNvSpPr>
            <a:spLocks noGrp="1"/>
          </p:cNvSpPr>
          <p:nvPr>
            <p:ph type="sldNum" sz="quarter" idx="12"/>
          </p:nvPr>
        </p:nvSpPr>
        <p:spPr/>
        <p:txBody>
          <a:bodyPr/>
          <a:lstStyle/>
          <a:p>
            <a:fld id="{FDED41F8-FC0F-4085-8150-313B6CF05213}" type="slidenum">
              <a:rPr lang="en-US" smtClean="0"/>
              <a:t>45</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nodeType="clickEffect">
                                  <p:stCondLst>
                                    <p:cond delay="0"/>
                                  </p:stCondLst>
                                  <p:childTnLst>
                                    <p:set>
                                      <p:cBhvr>
                                        <p:cTn id="11" dur="1" fill="hold">
                                          <p:stCondLst>
                                            <p:cond delay="499"/>
                                          </p:stCondLst>
                                        </p:cTn>
                                        <p:tgtEl>
                                          <p:spTgt spid="9"/>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nodeType="clickEffect">
                                  <p:stCondLst>
                                    <p:cond delay="0"/>
                                  </p:stCondLst>
                                  <p:childTnLst>
                                    <p:set>
                                      <p:cBhvr>
                                        <p:cTn id="15" dur="1" fill="hold">
                                          <p:stCondLst>
                                            <p:cond delay="499"/>
                                          </p:stCondLst>
                                        </p:cTn>
                                        <p:tgtEl>
                                          <p:spTgt spid="12"/>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ntr" presetSubtype="0" fill="hold" nodeType="clickEffect">
                                  <p:stCondLst>
                                    <p:cond delay="0"/>
                                  </p:stCondLst>
                                  <p:childTnLst>
                                    <p:set>
                                      <p:cBhvr>
                                        <p:cTn id="19" dur="1" fill="hold">
                                          <p:stCondLst>
                                            <p:cond delay="499"/>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autoUpdateAnimBg="0"/>
      <p:bldP spid="11" grpId="0" animBg="1" autoUpdateAnimBg="0"/>
      <p:bldP spid="12" grpId="0" animBg="1" autoUpdateAnimBg="0"/>
    </p:bldLst>
  </p:timing>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5E7A95F4-AC74-6471-1355-61F2A65654A5}"/>
              </a:ext>
            </a:extLst>
          </p:cNvPr>
          <p:cNvSpPr>
            <a:spLocks noGrp="1" noRot="1" noChangeArrowheads="1"/>
          </p:cNvSpPr>
          <p:nvPr>
            <p:ph type="title"/>
          </p:nvPr>
        </p:nvSpPr>
        <p:spPr>
          <a:xfrm>
            <a:off x="2539340" y="304800"/>
            <a:ext cx="9144000" cy="1143000"/>
          </a:xfrm>
        </p:spPr>
        <p:txBody>
          <a:bodyPr>
            <a:noAutofit/>
          </a:bodyPr>
          <a:lstStyle/>
          <a:p>
            <a:pPr>
              <a:defRPr/>
            </a:pPr>
            <a:r>
              <a:rPr lang="en-US" altLang="en-US" sz="4000" b="1" dirty="0">
                <a:solidFill>
                  <a:schemeClr val="bg1"/>
                </a:solidFill>
              </a:rPr>
              <a:t>Three Strategic Options</a:t>
            </a:r>
          </a:p>
        </p:txBody>
      </p:sp>
      <p:pic>
        <p:nvPicPr>
          <p:cNvPr id="121861" name="Picture 2">
            <a:extLst>
              <a:ext uri="{FF2B5EF4-FFF2-40B4-BE49-F238E27FC236}">
                <a16:creationId xmlns:a16="http://schemas.microsoft.com/office/drawing/2014/main" id="{54D68935-AE98-E080-651C-597092D104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4600" y="1828801"/>
            <a:ext cx="7386638" cy="387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a:extLst>
              <a:ext uri="{FF2B5EF4-FFF2-40B4-BE49-F238E27FC236}">
                <a16:creationId xmlns:a16="http://schemas.microsoft.com/office/drawing/2014/main" id="{1F324699-D0E1-4540-02D3-CC51668AE1BF}"/>
              </a:ext>
            </a:extLst>
          </p:cNvPr>
          <p:cNvSpPr>
            <a:spLocks noGrp="1"/>
          </p:cNvSpPr>
          <p:nvPr>
            <p:ph type="sldNum" sz="quarter" idx="12"/>
          </p:nvPr>
        </p:nvSpPr>
        <p:spPr/>
        <p:txBody>
          <a:bodyPr/>
          <a:lstStyle/>
          <a:p>
            <a:fld id="{FDED41F8-FC0F-4085-8150-313B6CF05213}" type="slidenum">
              <a:rPr lang="en-US" smtClean="0"/>
              <a:t>46</a:t>
            </a:fld>
            <a:endParaRPr lang="en-US"/>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5" name="Rectangle 3">
            <a:extLst>
              <a:ext uri="{FF2B5EF4-FFF2-40B4-BE49-F238E27FC236}">
                <a16:creationId xmlns:a16="http://schemas.microsoft.com/office/drawing/2014/main" id="{89443603-B7F2-1D5B-C9D0-9F5B68F02094}"/>
              </a:ext>
            </a:extLst>
          </p:cNvPr>
          <p:cNvSpPr>
            <a:spLocks noGrp="1" noChangeArrowheads="1"/>
          </p:cNvSpPr>
          <p:nvPr>
            <p:ph idx="1"/>
          </p:nvPr>
        </p:nvSpPr>
        <p:spPr>
          <a:xfrm>
            <a:off x="1143000" y="1676400"/>
            <a:ext cx="10363200" cy="4267200"/>
          </a:xfrm>
        </p:spPr>
        <p:txBody>
          <a:bodyPr>
            <a:normAutofit/>
          </a:bodyPr>
          <a:lstStyle/>
          <a:p>
            <a:pPr marL="566737" indent="-457200">
              <a:spcBef>
                <a:spcPts val="1200"/>
              </a:spcBef>
            </a:pPr>
            <a:r>
              <a:rPr lang="en-US" altLang="ar-JO" dirty="0">
                <a:ea typeface="ＭＳ Ｐゴシック" panose="020B0600070205080204" pitchFamily="34" charset="-128"/>
              </a:rPr>
              <a:t>Goal: Be </a:t>
            </a:r>
            <a:r>
              <a:rPr lang="en-US" altLang="ar-JO" i="1" dirty="0">
                <a:ea typeface="ＭＳ Ｐゴシック" panose="020B0600070205080204" pitchFamily="34" charset="-128"/>
              </a:rPr>
              <a:t>the</a:t>
            </a:r>
            <a:r>
              <a:rPr lang="en-US" altLang="ar-JO" dirty="0">
                <a:ea typeface="ＭＳ Ｐゴシック" panose="020B0600070205080204" pitchFamily="34" charset="-128"/>
              </a:rPr>
              <a:t> low-cost producer in the industry or market segment.</a:t>
            </a:r>
          </a:p>
          <a:p>
            <a:pPr marL="566737" indent="-457200">
              <a:spcBef>
                <a:spcPts val="1200"/>
              </a:spcBef>
            </a:pPr>
            <a:r>
              <a:rPr lang="en-US" altLang="ar-JO" dirty="0">
                <a:ea typeface="ＭＳ Ｐゴシック" panose="020B0600070205080204" pitchFamily="34" charset="-128"/>
              </a:rPr>
              <a:t>Low-cost leaders have advantages:</a:t>
            </a:r>
          </a:p>
          <a:p>
            <a:pPr marL="693738" lvl="1" indent="-301625">
              <a:spcBef>
                <a:spcPts val="1200"/>
              </a:spcBef>
            </a:pPr>
            <a:r>
              <a:rPr lang="en-US" altLang="ar-JO" dirty="0">
                <a:ea typeface="ＭＳ Ｐゴシック" panose="020B0600070205080204" pitchFamily="34" charset="-128"/>
              </a:rPr>
              <a:t>Reaching buyers who buy on the basis of price.</a:t>
            </a:r>
          </a:p>
          <a:p>
            <a:pPr marL="693738" lvl="1" indent="-301625">
              <a:spcBef>
                <a:spcPts val="1200"/>
              </a:spcBef>
            </a:pPr>
            <a:r>
              <a:rPr lang="en-US" altLang="ar-JO" dirty="0">
                <a:ea typeface="ＭＳ Ｐゴシック" panose="020B0600070205080204" pitchFamily="34" charset="-128"/>
              </a:rPr>
              <a:t>The power to set the industry’s price floor.</a:t>
            </a:r>
          </a:p>
          <a:p>
            <a:pPr>
              <a:spcBef>
                <a:spcPts val="1200"/>
              </a:spcBef>
            </a:pPr>
            <a:r>
              <a:rPr lang="en-US" altLang="ar-JO" dirty="0">
                <a:ea typeface="ＭＳ Ｐゴシック" panose="020B0600070205080204" pitchFamily="34" charset="-128"/>
              </a:rPr>
              <a:t>     Cost Leadership works well when:</a:t>
            </a:r>
          </a:p>
          <a:p>
            <a:pPr lvl="2">
              <a:spcBef>
                <a:spcPts val="1200"/>
              </a:spcBef>
            </a:pPr>
            <a:r>
              <a:rPr lang="en-US" altLang="ar-JO" dirty="0">
                <a:ea typeface="ＭＳ Ｐゴシック" panose="020B0600070205080204" pitchFamily="34" charset="-128"/>
              </a:rPr>
              <a:t>Buyers are sensitive to price changes.</a:t>
            </a:r>
          </a:p>
          <a:p>
            <a:pPr lvl="2">
              <a:spcBef>
                <a:spcPts val="1200"/>
              </a:spcBef>
            </a:pPr>
            <a:r>
              <a:rPr lang="en-US" altLang="ar-JO" dirty="0">
                <a:ea typeface="ＭＳ Ｐゴシック" panose="020B0600070205080204" pitchFamily="34" charset="-128"/>
              </a:rPr>
              <a:t>Competing firms sell the same commodity products.</a:t>
            </a:r>
          </a:p>
          <a:p>
            <a:pPr lvl="2">
              <a:spcBef>
                <a:spcPts val="1200"/>
              </a:spcBef>
            </a:pPr>
            <a:r>
              <a:rPr lang="en-US" altLang="ar-JO" dirty="0">
                <a:ea typeface="ＭＳ Ｐゴシック" panose="020B0600070205080204" pitchFamily="34" charset="-128"/>
              </a:rPr>
              <a:t>A company can benefit from economies of scale.</a:t>
            </a:r>
          </a:p>
          <a:p>
            <a:pPr lvl="2">
              <a:spcBef>
                <a:spcPts val="1200"/>
              </a:spcBef>
            </a:pPr>
            <a:r>
              <a:rPr lang="en-US" altLang="ar-JO" dirty="0">
                <a:ea typeface="ＭＳ Ｐゴシック" panose="020B0600070205080204" pitchFamily="34" charset="-128"/>
              </a:rPr>
              <a:t>Examples: Dollar General and Dollar Tree</a:t>
            </a:r>
          </a:p>
          <a:p>
            <a:pPr marL="236538" indent="-301625">
              <a:spcBef>
                <a:spcPts val="1200"/>
              </a:spcBef>
            </a:pPr>
            <a:endParaRPr lang="en-US" altLang="ar-JO" dirty="0">
              <a:ea typeface="ＭＳ Ｐゴシック" panose="020B0600070205080204" pitchFamily="34" charset="-128"/>
            </a:endParaRPr>
          </a:p>
        </p:txBody>
      </p:sp>
      <p:sp>
        <p:nvSpPr>
          <p:cNvPr id="14338" name="Rectangle 2">
            <a:extLst>
              <a:ext uri="{FF2B5EF4-FFF2-40B4-BE49-F238E27FC236}">
                <a16:creationId xmlns:a16="http://schemas.microsoft.com/office/drawing/2014/main" id="{0AB3CD7E-CB2E-1B0B-525A-43BF6EB69AFC}"/>
              </a:ext>
            </a:extLst>
          </p:cNvPr>
          <p:cNvSpPr>
            <a:spLocks noGrp="1" noRot="1" noChangeArrowheads="1"/>
          </p:cNvSpPr>
          <p:nvPr>
            <p:ph type="title"/>
          </p:nvPr>
        </p:nvSpPr>
        <p:spPr>
          <a:xfrm>
            <a:off x="2514600" y="321541"/>
            <a:ext cx="9144000" cy="1143000"/>
          </a:xfrm>
        </p:spPr>
        <p:txBody>
          <a:bodyPr>
            <a:noAutofit/>
          </a:bodyPr>
          <a:lstStyle/>
          <a:p>
            <a:pPr>
              <a:defRPr/>
            </a:pPr>
            <a:r>
              <a:rPr lang="en-US" altLang="en-US" sz="4000" b="1" dirty="0">
                <a:solidFill>
                  <a:schemeClr val="bg1"/>
                </a:solidFill>
              </a:rPr>
              <a:t>Cost Leadership</a:t>
            </a:r>
          </a:p>
        </p:txBody>
      </p:sp>
      <p:sp>
        <p:nvSpPr>
          <p:cNvPr id="2" name="Slide Number Placeholder 1">
            <a:extLst>
              <a:ext uri="{FF2B5EF4-FFF2-40B4-BE49-F238E27FC236}">
                <a16:creationId xmlns:a16="http://schemas.microsoft.com/office/drawing/2014/main" id="{6844C09D-0027-4F20-99AE-275FBE0625C2}"/>
              </a:ext>
            </a:extLst>
          </p:cNvPr>
          <p:cNvSpPr>
            <a:spLocks noGrp="1"/>
          </p:cNvSpPr>
          <p:nvPr>
            <p:ph type="sldNum" sz="quarter" idx="12"/>
          </p:nvPr>
        </p:nvSpPr>
        <p:spPr/>
        <p:txBody>
          <a:bodyPr/>
          <a:lstStyle/>
          <a:p>
            <a:fld id="{FDED41F8-FC0F-4085-8150-313B6CF05213}" type="slidenum">
              <a:rPr lang="en-US" smtClean="0"/>
              <a:t>47</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animEffect transition="in" filter="wipe(left)">
                                      <p:cBhvr>
                                        <p:cTn id="7" dur="500"/>
                                        <p:tgtEl>
                                          <p:spTgt spid="2355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23555">
                                            <p:txEl>
                                              <p:pRg st="1" end="1"/>
                                            </p:txEl>
                                          </p:spTgt>
                                        </p:tgtEl>
                                        <p:attrNameLst>
                                          <p:attrName>style.visibility</p:attrName>
                                        </p:attrNameLst>
                                      </p:cBhvr>
                                      <p:to>
                                        <p:strVal val="visible"/>
                                      </p:to>
                                    </p:set>
                                    <p:animEffect transition="in" filter="wipe(left)">
                                      <p:cBhvr>
                                        <p:cTn id="12" dur="500"/>
                                        <p:tgtEl>
                                          <p:spTgt spid="2355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23555">
                                            <p:txEl>
                                              <p:pRg st="2" end="2"/>
                                            </p:txEl>
                                          </p:spTgt>
                                        </p:tgtEl>
                                        <p:attrNameLst>
                                          <p:attrName>style.visibility</p:attrName>
                                        </p:attrNameLst>
                                      </p:cBhvr>
                                      <p:to>
                                        <p:strVal val="visible"/>
                                      </p:to>
                                    </p:set>
                                    <p:animEffect transition="in" filter="wipe(left)">
                                      <p:cBhvr>
                                        <p:cTn id="17" dur="500"/>
                                        <p:tgtEl>
                                          <p:spTgt spid="23555">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23555">
                                            <p:txEl>
                                              <p:pRg st="3" end="3"/>
                                            </p:txEl>
                                          </p:spTgt>
                                        </p:tgtEl>
                                        <p:attrNameLst>
                                          <p:attrName>style.visibility</p:attrName>
                                        </p:attrNameLst>
                                      </p:cBhvr>
                                      <p:to>
                                        <p:strVal val="visible"/>
                                      </p:to>
                                    </p:set>
                                    <p:animEffect transition="in" filter="wipe(left)">
                                      <p:cBhvr>
                                        <p:cTn id="22" dur="500"/>
                                        <p:tgtEl>
                                          <p:spTgt spid="2355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23555">
                                            <p:txEl>
                                              <p:pRg st="4" end="4"/>
                                            </p:txEl>
                                          </p:spTgt>
                                        </p:tgtEl>
                                        <p:attrNameLst>
                                          <p:attrName>style.visibility</p:attrName>
                                        </p:attrNameLst>
                                      </p:cBhvr>
                                      <p:to>
                                        <p:strVal val="visible"/>
                                      </p:to>
                                    </p:set>
                                    <p:animEffect transition="in" filter="wipe(left)">
                                      <p:cBhvr>
                                        <p:cTn id="27" dur="500"/>
                                        <p:tgtEl>
                                          <p:spTgt spid="2355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23555">
                                            <p:txEl>
                                              <p:pRg st="5" end="5"/>
                                            </p:txEl>
                                          </p:spTgt>
                                        </p:tgtEl>
                                        <p:attrNameLst>
                                          <p:attrName>style.visibility</p:attrName>
                                        </p:attrNameLst>
                                      </p:cBhvr>
                                      <p:to>
                                        <p:strVal val="visible"/>
                                      </p:to>
                                    </p:set>
                                    <p:animEffect transition="in" filter="wipe(left)">
                                      <p:cBhvr>
                                        <p:cTn id="32" dur="500"/>
                                        <p:tgtEl>
                                          <p:spTgt spid="23555">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23555">
                                            <p:txEl>
                                              <p:pRg st="6" end="6"/>
                                            </p:txEl>
                                          </p:spTgt>
                                        </p:tgtEl>
                                        <p:attrNameLst>
                                          <p:attrName>style.visibility</p:attrName>
                                        </p:attrNameLst>
                                      </p:cBhvr>
                                      <p:to>
                                        <p:strVal val="visible"/>
                                      </p:to>
                                    </p:set>
                                    <p:animEffect transition="in" filter="wipe(left)">
                                      <p:cBhvr>
                                        <p:cTn id="37" dur="500"/>
                                        <p:tgtEl>
                                          <p:spTgt spid="23555">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23555">
                                            <p:txEl>
                                              <p:pRg st="7" end="7"/>
                                            </p:txEl>
                                          </p:spTgt>
                                        </p:tgtEl>
                                        <p:attrNameLst>
                                          <p:attrName>style.visibility</p:attrName>
                                        </p:attrNameLst>
                                      </p:cBhvr>
                                      <p:to>
                                        <p:strVal val="visible"/>
                                      </p:to>
                                    </p:set>
                                    <p:animEffect transition="in" filter="wipe(left)">
                                      <p:cBhvr>
                                        <p:cTn id="42" dur="500"/>
                                        <p:tgtEl>
                                          <p:spTgt spid="23555">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23555">
                                            <p:txEl>
                                              <p:pRg st="8" end="8"/>
                                            </p:txEl>
                                          </p:spTgt>
                                        </p:tgtEl>
                                        <p:attrNameLst>
                                          <p:attrName>style.visibility</p:attrName>
                                        </p:attrNameLst>
                                      </p:cBhvr>
                                      <p:to>
                                        <p:strVal val="visible"/>
                                      </p:to>
                                    </p:set>
                                    <p:animEffect transition="in" filter="wipe(left)">
                                      <p:cBhvr>
                                        <p:cTn id="47" dur="500"/>
                                        <p:tgtEl>
                                          <p:spTgt spid="2355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5" name="Rectangle 3">
            <a:extLst>
              <a:ext uri="{FF2B5EF4-FFF2-40B4-BE49-F238E27FC236}">
                <a16:creationId xmlns:a16="http://schemas.microsoft.com/office/drawing/2014/main" id="{EC2C6004-EC63-69BF-DB03-F9E9BD8844F9}"/>
              </a:ext>
            </a:extLst>
          </p:cNvPr>
          <p:cNvSpPr>
            <a:spLocks noGrp="1" noChangeArrowheads="1"/>
          </p:cNvSpPr>
          <p:nvPr>
            <p:ph idx="1"/>
          </p:nvPr>
        </p:nvSpPr>
        <p:spPr>
          <a:xfrm>
            <a:off x="1752600" y="1849623"/>
            <a:ext cx="9601200" cy="4724400"/>
          </a:xfrm>
        </p:spPr>
        <p:txBody>
          <a:bodyPr/>
          <a:lstStyle/>
          <a:p>
            <a:pPr eaLnBrk="1" hangingPunct="1">
              <a:lnSpc>
                <a:spcPct val="100000"/>
              </a:lnSpc>
            </a:pPr>
            <a:r>
              <a:rPr lang="en-US" altLang="ar-JO" dirty="0">
                <a:ea typeface="ＭＳ Ｐゴシック" panose="020B0600070205080204" pitchFamily="34" charset="-128"/>
              </a:rPr>
              <a:t>Goal: Build customer loyalty by positioning its goods or services in a unique or different fashion.</a:t>
            </a:r>
          </a:p>
          <a:p>
            <a:pPr lvl="1" eaLnBrk="1" hangingPunct="1">
              <a:lnSpc>
                <a:spcPct val="100000"/>
              </a:lnSpc>
            </a:pPr>
            <a:r>
              <a:rPr lang="en-US" altLang="ar-JO" dirty="0">
                <a:ea typeface="ＭＳ Ｐゴシック" panose="020B0600070205080204" pitchFamily="34" charset="-128"/>
              </a:rPr>
              <a:t>Be special at something customers value.</a:t>
            </a:r>
          </a:p>
          <a:p>
            <a:pPr eaLnBrk="1" hangingPunct="1">
              <a:lnSpc>
                <a:spcPct val="100000"/>
              </a:lnSpc>
            </a:pPr>
            <a:endParaRPr lang="en-US" altLang="ar-JO" dirty="0">
              <a:ea typeface="ＭＳ Ｐゴシック" panose="020B0600070205080204" pitchFamily="34" charset="-128"/>
            </a:endParaRPr>
          </a:p>
          <a:p>
            <a:pPr eaLnBrk="1" hangingPunct="1">
              <a:lnSpc>
                <a:spcPct val="100000"/>
              </a:lnSpc>
            </a:pPr>
            <a:r>
              <a:rPr lang="en-US" altLang="ar-JO" dirty="0">
                <a:ea typeface="ＭＳ Ｐゴシック" panose="020B0600070205080204" pitchFamily="34" charset="-128"/>
              </a:rPr>
              <a:t>Key: Build basis for differentiation on a distinctive competence, something that the small company is uniquely good at doing in comparison to its competitors.  </a:t>
            </a:r>
          </a:p>
          <a:p>
            <a:pPr lvl="1" eaLnBrk="1" hangingPunct="1">
              <a:lnSpc>
                <a:spcPct val="100000"/>
              </a:lnSpc>
            </a:pPr>
            <a:r>
              <a:rPr lang="en-US" altLang="ar-JO" dirty="0">
                <a:ea typeface="ＭＳ Ｐゴシック" panose="020B0600070205080204" pitchFamily="34" charset="-128"/>
              </a:rPr>
              <a:t>Example: </a:t>
            </a:r>
            <a:r>
              <a:rPr lang="en-US" altLang="ar-JO" dirty="0" err="1">
                <a:ea typeface="ＭＳ Ｐゴシック" panose="020B0600070205080204" pitchFamily="34" charset="-128"/>
              </a:rPr>
              <a:t>RentTheChicken.com</a:t>
            </a:r>
            <a:endParaRPr lang="en-US" altLang="ar-JO" dirty="0">
              <a:ea typeface="ＭＳ Ｐゴシック" panose="020B0600070205080204" pitchFamily="34" charset="-128"/>
            </a:endParaRPr>
          </a:p>
        </p:txBody>
      </p:sp>
      <p:sp>
        <p:nvSpPr>
          <p:cNvPr id="14338" name="Rectangle 2">
            <a:extLst>
              <a:ext uri="{FF2B5EF4-FFF2-40B4-BE49-F238E27FC236}">
                <a16:creationId xmlns:a16="http://schemas.microsoft.com/office/drawing/2014/main" id="{D630E1E3-B262-4E52-2A0B-03D1CC7E9732}"/>
              </a:ext>
            </a:extLst>
          </p:cNvPr>
          <p:cNvSpPr>
            <a:spLocks noGrp="1" noRot="1" noChangeArrowheads="1"/>
          </p:cNvSpPr>
          <p:nvPr>
            <p:ph type="title"/>
          </p:nvPr>
        </p:nvSpPr>
        <p:spPr>
          <a:xfrm>
            <a:off x="2590800" y="285956"/>
            <a:ext cx="9144000" cy="1143000"/>
          </a:xfrm>
        </p:spPr>
        <p:txBody>
          <a:bodyPr>
            <a:noAutofit/>
          </a:bodyPr>
          <a:lstStyle/>
          <a:p>
            <a:pPr>
              <a:defRPr/>
            </a:pPr>
            <a:r>
              <a:rPr lang="en-US" altLang="en-US" sz="4000" b="1" dirty="0">
                <a:solidFill>
                  <a:schemeClr val="bg1"/>
                </a:solidFill>
              </a:rPr>
              <a:t>Differentiation</a:t>
            </a:r>
          </a:p>
        </p:txBody>
      </p:sp>
      <p:sp>
        <p:nvSpPr>
          <p:cNvPr id="2" name="Slide Number Placeholder 1">
            <a:extLst>
              <a:ext uri="{FF2B5EF4-FFF2-40B4-BE49-F238E27FC236}">
                <a16:creationId xmlns:a16="http://schemas.microsoft.com/office/drawing/2014/main" id="{1E423731-87C3-4862-7F4A-730940DC0B67}"/>
              </a:ext>
            </a:extLst>
          </p:cNvPr>
          <p:cNvSpPr>
            <a:spLocks noGrp="1"/>
          </p:cNvSpPr>
          <p:nvPr>
            <p:ph type="sldNum" sz="quarter" idx="12"/>
          </p:nvPr>
        </p:nvSpPr>
        <p:spPr/>
        <p:txBody>
          <a:bodyPr/>
          <a:lstStyle/>
          <a:p>
            <a:fld id="{FDED41F8-FC0F-4085-8150-313B6CF05213}" type="slidenum">
              <a:rPr lang="en-US" smtClean="0"/>
              <a:t>48</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animEffect transition="in" filter="wipe(left)">
                                      <p:cBhvr>
                                        <p:cTn id="7" dur="500"/>
                                        <p:tgtEl>
                                          <p:spTgt spid="2355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23555">
                                            <p:txEl>
                                              <p:pRg st="1" end="1"/>
                                            </p:txEl>
                                          </p:spTgt>
                                        </p:tgtEl>
                                        <p:attrNameLst>
                                          <p:attrName>style.visibility</p:attrName>
                                        </p:attrNameLst>
                                      </p:cBhvr>
                                      <p:to>
                                        <p:strVal val="visible"/>
                                      </p:to>
                                    </p:set>
                                    <p:animEffect transition="in" filter="wipe(left)">
                                      <p:cBhvr>
                                        <p:cTn id="12" dur="500"/>
                                        <p:tgtEl>
                                          <p:spTgt spid="2355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23555">
                                            <p:txEl>
                                              <p:pRg st="3" end="3"/>
                                            </p:txEl>
                                          </p:spTgt>
                                        </p:tgtEl>
                                        <p:attrNameLst>
                                          <p:attrName>style.visibility</p:attrName>
                                        </p:attrNameLst>
                                      </p:cBhvr>
                                      <p:to>
                                        <p:strVal val="visible"/>
                                      </p:to>
                                    </p:set>
                                    <p:animEffect transition="in" filter="wipe(left)">
                                      <p:cBhvr>
                                        <p:cTn id="17" dur="500"/>
                                        <p:tgtEl>
                                          <p:spTgt spid="23555">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23555">
                                            <p:txEl>
                                              <p:pRg st="4" end="4"/>
                                            </p:txEl>
                                          </p:spTgt>
                                        </p:tgtEl>
                                        <p:attrNameLst>
                                          <p:attrName>style.visibility</p:attrName>
                                        </p:attrNameLst>
                                      </p:cBhvr>
                                      <p:to>
                                        <p:strVal val="visible"/>
                                      </p:to>
                                    </p:set>
                                    <p:animEffect transition="in" filter="wipe(left)">
                                      <p:cBhvr>
                                        <p:cTn id="22" dur="500"/>
                                        <p:tgtEl>
                                          <p:spTgt spid="2355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build="p"/>
    </p:bldLst>
  </p:timing>
</p:sld>
</file>

<file path=ppt/slides/slide4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5" name="Rectangle 3">
            <a:extLst>
              <a:ext uri="{FF2B5EF4-FFF2-40B4-BE49-F238E27FC236}">
                <a16:creationId xmlns:a16="http://schemas.microsoft.com/office/drawing/2014/main" id="{CFC48F38-420B-11AA-E87F-225887A76B30}"/>
              </a:ext>
            </a:extLst>
          </p:cNvPr>
          <p:cNvSpPr>
            <a:spLocks noGrp="1" noChangeArrowheads="1"/>
          </p:cNvSpPr>
          <p:nvPr>
            <p:ph idx="1"/>
          </p:nvPr>
        </p:nvSpPr>
        <p:spPr>
          <a:xfrm>
            <a:off x="1752600" y="1676400"/>
            <a:ext cx="9906000" cy="4267200"/>
          </a:xfrm>
        </p:spPr>
        <p:txBody>
          <a:bodyPr/>
          <a:lstStyle/>
          <a:p>
            <a:pPr marL="457200" indent="-347663">
              <a:lnSpc>
                <a:spcPct val="100000"/>
              </a:lnSpc>
              <a:spcBef>
                <a:spcPct val="30000"/>
              </a:spcBef>
            </a:pPr>
            <a:r>
              <a:rPr lang="en-US" altLang="ar-JO" dirty="0">
                <a:ea typeface="ＭＳ Ｐゴシック" panose="020B0600070205080204" pitchFamily="34" charset="-128"/>
              </a:rPr>
              <a:t>Goal: Select one or more customer segments in a market, identify customers’ special needs, wants, or interests, and then target them with a product or service designed specifically for them.</a:t>
            </a:r>
          </a:p>
          <a:p>
            <a:pPr marL="693738" lvl="1" indent="-301625">
              <a:lnSpc>
                <a:spcPct val="100000"/>
              </a:lnSpc>
              <a:spcBef>
                <a:spcPct val="30000"/>
              </a:spcBef>
            </a:pPr>
            <a:r>
              <a:rPr lang="en-US" altLang="ar-JO" dirty="0">
                <a:ea typeface="ＭＳ Ｐゴシック" panose="020B0600070205080204" pitchFamily="34" charset="-128"/>
              </a:rPr>
              <a:t>Strategy builds on the </a:t>
            </a:r>
            <a:r>
              <a:rPr lang="en-US" altLang="ar-JO" i="1" dirty="0">
                <a:ea typeface="ＭＳ Ｐゴシック" panose="020B0600070205080204" pitchFamily="34" charset="-128"/>
              </a:rPr>
              <a:t>differences</a:t>
            </a:r>
            <a:r>
              <a:rPr lang="en-US" altLang="ar-JO" dirty="0">
                <a:ea typeface="ＭＳ Ｐゴシック" panose="020B0600070205080204" pitchFamily="34" charset="-128"/>
              </a:rPr>
              <a:t> among market segments.</a:t>
            </a:r>
          </a:p>
          <a:p>
            <a:pPr marL="693738" lvl="1" indent="-301625">
              <a:lnSpc>
                <a:spcPct val="100000"/>
              </a:lnSpc>
              <a:spcBef>
                <a:spcPct val="30000"/>
              </a:spcBef>
            </a:pPr>
            <a:r>
              <a:rPr lang="en-US" altLang="ar-JO" dirty="0">
                <a:ea typeface="ＭＳ Ｐゴシック" panose="020B0600070205080204" pitchFamily="34" charset="-128"/>
              </a:rPr>
              <a:t>Rather than try to serve the total market, the company focuses on serving a niche (or several niches) within that market. </a:t>
            </a:r>
          </a:p>
          <a:p>
            <a:pPr marL="693738" lvl="1" indent="-301625">
              <a:lnSpc>
                <a:spcPct val="100000"/>
              </a:lnSpc>
              <a:spcBef>
                <a:spcPct val="30000"/>
              </a:spcBef>
            </a:pPr>
            <a:r>
              <a:rPr lang="en-US" altLang="ar-JO" dirty="0">
                <a:ea typeface="ＭＳ Ｐゴシック" panose="020B0600070205080204" pitchFamily="34" charset="-128"/>
              </a:rPr>
              <a:t>Example: I Do Now I Don’t</a:t>
            </a:r>
          </a:p>
        </p:txBody>
      </p:sp>
      <p:sp>
        <p:nvSpPr>
          <p:cNvPr id="14338" name="Rectangle 2">
            <a:extLst>
              <a:ext uri="{FF2B5EF4-FFF2-40B4-BE49-F238E27FC236}">
                <a16:creationId xmlns:a16="http://schemas.microsoft.com/office/drawing/2014/main" id="{DC2CAFBC-C901-E112-2D74-64FF8D204211}"/>
              </a:ext>
            </a:extLst>
          </p:cNvPr>
          <p:cNvSpPr>
            <a:spLocks noGrp="1" noRot="1" noChangeArrowheads="1"/>
          </p:cNvSpPr>
          <p:nvPr>
            <p:ph type="title"/>
          </p:nvPr>
        </p:nvSpPr>
        <p:spPr>
          <a:xfrm>
            <a:off x="2667000" y="327025"/>
            <a:ext cx="9144000" cy="1143000"/>
          </a:xfrm>
        </p:spPr>
        <p:txBody>
          <a:bodyPr>
            <a:noAutofit/>
          </a:bodyPr>
          <a:lstStyle/>
          <a:p>
            <a:pPr>
              <a:defRPr/>
            </a:pPr>
            <a:r>
              <a:rPr lang="en-US" altLang="en-US" sz="4000" b="1" dirty="0">
                <a:solidFill>
                  <a:schemeClr val="bg1"/>
                </a:solidFill>
              </a:rPr>
              <a:t>Focus</a:t>
            </a:r>
          </a:p>
        </p:txBody>
      </p:sp>
      <p:sp>
        <p:nvSpPr>
          <p:cNvPr id="2" name="Slide Number Placeholder 1">
            <a:extLst>
              <a:ext uri="{FF2B5EF4-FFF2-40B4-BE49-F238E27FC236}">
                <a16:creationId xmlns:a16="http://schemas.microsoft.com/office/drawing/2014/main" id="{F20F1FA6-B345-B371-3765-014E4D665086}"/>
              </a:ext>
            </a:extLst>
          </p:cNvPr>
          <p:cNvSpPr>
            <a:spLocks noGrp="1"/>
          </p:cNvSpPr>
          <p:nvPr>
            <p:ph type="sldNum" sz="quarter" idx="12"/>
          </p:nvPr>
        </p:nvSpPr>
        <p:spPr/>
        <p:txBody>
          <a:bodyPr/>
          <a:lstStyle/>
          <a:p>
            <a:fld id="{FDED41F8-FC0F-4085-8150-313B6CF05213}" type="slidenum">
              <a:rPr lang="en-US" smtClean="0"/>
              <a:t>49</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animEffect transition="in" filter="wipe(left)">
                                      <p:cBhvr>
                                        <p:cTn id="7" dur="500"/>
                                        <p:tgtEl>
                                          <p:spTgt spid="2355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23555">
                                            <p:txEl>
                                              <p:pRg st="1" end="1"/>
                                            </p:txEl>
                                          </p:spTgt>
                                        </p:tgtEl>
                                        <p:attrNameLst>
                                          <p:attrName>style.visibility</p:attrName>
                                        </p:attrNameLst>
                                      </p:cBhvr>
                                      <p:to>
                                        <p:strVal val="visible"/>
                                      </p:to>
                                    </p:set>
                                    <p:animEffect transition="in" filter="wipe(left)">
                                      <p:cBhvr>
                                        <p:cTn id="12" dur="500"/>
                                        <p:tgtEl>
                                          <p:spTgt spid="2355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23555">
                                            <p:txEl>
                                              <p:pRg st="2" end="2"/>
                                            </p:txEl>
                                          </p:spTgt>
                                        </p:tgtEl>
                                        <p:attrNameLst>
                                          <p:attrName>style.visibility</p:attrName>
                                        </p:attrNameLst>
                                      </p:cBhvr>
                                      <p:to>
                                        <p:strVal val="visible"/>
                                      </p:to>
                                    </p:set>
                                    <p:animEffect transition="in" filter="wipe(left)">
                                      <p:cBhvr>
                                        <p:cTn id="17" dur="500"/>
                                        <p:tgtEl>
                                          <p:spTgt spid="23555">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23555">
                                            <p:txEl>
                                              <p:pRg st="3" end="3"/>
                                            </p:txEl>
                                          </p:spTgt>
                                        </p:tgtEl>
                                        <p:attrNameLst>
                                          <p:attrName>style.visibility</p:attrName>
                                        </p:attrNameLst>
                                      </p:cBhvr>
                                      <p:to>
                                        <p:strVal val="visible"/>
                                      </p:to>
                                    </p:set>
                                    <p:animEffect transition="in" filter="wipe(left)">
                                      <p:cBhvr>
                                        <p:cTn id="22" dur="500"/>
                                        <p:tgtEl>
                                          <p:spTgt spid="2355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5" name="Rectangle 3">
            <a:extLst>
              <a:ext uri="{FF2B5EF4-FFF2-40B4-BE49-F238E27FC236}">
                <a16:creationId xmlns:a16="http://schemas.microsoft.com/office/drawing/2014/main" id="{7F3851D4-CFAC-7147-B39E-9010057106DC}"/>
              </a:ext>
            </a:extLst>
          </p:cNvPr>
          <p:cNvSpPr>
            <a:spLocks noGrp="1" noChangeArrowheads="1"/>
          </p:cNvSpPr>
          <p:nvPr>
            <p:ph idx="1"/>
          </p:nvPr>
        </p:nvSpPr>
        <p:spPr>
          <a:xfrm>
            <a:off x="1905000" y="1676400"/>
            <a:ext cx="9525000" cy="4267200"/>
          </a:xfrm>
        </p:spPr>
        <p:txBody>
          <a:bodyPr>
            <a:noAutofit/>
          </a:bodyPr>
          <a:lstStyle/>
          <a:p>
            <a:pPr marL="401638" indent="-401638">
              <a:spcBef>
                <a:spcPct val="30000"/>
              </a:spcBef>
              <a:tabLst>
                <a:tab pos="741363" algn="l"/>
              </a:tabLst>
            </a:pPr>
            <a:r>
              <a:rPr lang="en-US" altLang="ar-JO" sz="3200" dirty="0">
                <a:ea typeface="ＭＳ Ｐゴシック" panose="020B0600070205080204" pitchFamily="34" charset="-128"/>
              </a:rPr>
              <a:t>Proper execution of a company’s strategy accounts for 85% of a company’s financial performance.</a:t>
            </a:r>
          </a:p>
          <a:p>
            <a:pPr marL="401638" indent="-401638">
              <a:lnSpc>
                <a:spcPct val="70000"/>
              </a:lnSpc>
              <a:spcBef>
                <a:spcPct val="30000"/>
              </a:spcBef>
              <a:tabLst>
                <a:tab pos="741363" algn="l"/>
              </a:tabLst>
            </a:pPr>
            <a:r>
              <a:rPr lang="en-US" altLang="ar-JO" sz="3200" dirty="0">
                <a:ea typeface="ＭＳ Ｐゴシック" panose="020B0600070205080204" pitchFamily="34" charset="-128"/>
              </a:rPr>
              <a:t>Make plans workable by defining:</a:t>
            </a:r>
          </a:p>
          <a:p>
            <a:pPr lvl="1">
              <a:lnSpc>
                <a:spcPct val="70000"/>
              </a:lnSpc>
              <a:spcBef>
                <a:spcPct val="30000"/>
              </a:spcBef>
              <a:tabLst>
                <a:tab pos="741363" algn="l"/>
              </a:tabLst>
            </a:pPr>
            <a:r>
              <a:rPr lang="en-US" altLang="ar-JO" sz="2800" dirty="0">
                <a:ea typeface="ＭＳ Ｐゴシック" panose="020B0600070205080204" pitchFamily="34" charset="-128"/>
              </a:rPr>
              <a:t>Purpose</a:t>
            </a:r>
          </a:p>
          <a:p>
            <a:pPr lvl="1">
              <a:lnSpc>
                <a:spcPct val="70000"/>
              </a:lnSpc>
              <a:spcBef>
                <a:spcPct val="30000"/>
              </a:spcBef>
              <a:tabLst>
                <a:tab pos="741363" algn="l"/>
              </a:tabLst>
            </a:pPr>
            <a:r>
              <a:rPr lang="en-US" altLang="ar-JO" sz="2800" dirty="0">
                <a:ea typeface="ＭＳ Ｐゴシック" panose="020B0600070205080204" pitchFamily="34" charset="-128"/>
              </a:rPr>
              <a:t>Scope</a:t>
            </a:r>
          </a:p>
          <a:p>
            <a:pPr lvl="1">
              <a:lnSpc>
                <a:spcPct val="70000"/>
              </a:lnSpc>
              <a:spcBef>
                <a:spcPct val="30000"/>
              </a:spcBef>
              <a:tabLst>
                <a:tab pos="741363" algn="l"/>
              </a:tabLst>
            </a:pPr>
            <a:r>
              <a:rPr lang="en-US" altLang="ar-JO" sz="2800" dirty="0">
                <a:ea typeface="ＭＳ Ｐゴシック" panose="020B0600070205080204" pitchFamily="34" charset="-128"/>
              </a:rPr>
              <a:t>Contribution</a:t>
            </a:r>
          </a:p>
          <a:p>
            <a:pPr lvl="1">
              <a:lnSpc>
                <a:spcPct val="70000"/>
              </a:lnSpc>
              <a:spcBef>
                <a:spcPct val="30000"/>
              </a:spcBef>
              <a:tabLst>
                <a:tab pos="741363" algn="l"/>
              </a:tabLst>
            </a:pPr>
            <a:r>
              <a:rPr lang="en-US" altLang="ar-JO" sz="2800" dirty="0">
                <a:ea typeface="ＭＳ Ｐゴシック" panose="020B0600070205080204" pitchFamily="34" charset="-128"/>
              </a:rPr>
              <a:t>Resource requirements</a:t>
            </a:r>
          </a:p>
          <a:p>
            <a:pPr lvl="1">
              <a:lnSpc>
                <a:spcPct val="70000"/>
              </a:lnSpc>
              <a:spcBef>
                <a:spcPct val="30000"/>
              </a:spcBef>
              <a:tabLst>
                <a:tab pos="741363" algn="l"/>
              </a:tabLst>
            </a:pPr>
            <a:r>
              <a:rPr lang="en-US" altLang="ar-JO" sz="2800" dirty="0">
                <a:ea typeface="ＭＳ Ｐゴシック" panose="020B0600070205080204" pitchFamily="34" charset="-128"/>
              </a:rPr>
              <a:t>Timing</a:t>
            </a:r>
          </a:p>
        </p:txBody>
      </p:sp>
      <p:sp>
        <p:nvSpPr>
          <p:cNvPr id="14338" name="Rectangle 2">
            <a:extLst>
              <a:ext uri="{FF2B5EF4-FFF2-40B4-BE49-F238E27FC236}">
                <a16:creationId xmlns:a16="http://schemas.microsoft.com/office/drawing/2014/main" id="{0396CC29-DD5B-2769-AE78-6F1BCAB1032B}"/>
              </a:ext>
            </a:extLst>
          </p:cNvPr>
          <p:cNvSpPr>
            <a:spLocks noGrp="1" noRot="1" noChangeArrowheads="1"/>
          </p:cNvSpPr>
          <p:nvPr>
            <p:ph type="title"/>
          </p:nvPr>
        </p:nvSpPr>
        <p:spPr>
          <a:xfrm>
            <a:off x="2438400" y="0"/>
            <a:ext cx="9753600" cy="1279525"/>
          </a:xfrm>
          <a:solidFill>
            <a:srgbClr val="0A1F61"/>
          </a:solidFill>
        </p:spPr>
        <p:txBody>
          <a:bodyPr>
            <a:noAutofit/>
          </a:bodyPr>
          <a:lstStyle/>
          <a:p>
            <a:pPr>
              <a:defRPr/>
            </a:pPr>
            <a:r>
              <a:rPr lang="en-US" altLang="en-US" sz="4000" b="1" dirty="0">
                <a:solidFill>
                  <a:schemeClr val="bg1"/>
                </a:solidFill>
              </a:rPr>
              <a:t>Step 8: Translate Strategies into Action Plans</a:t>
            </a:r>
          </a:p>
        </p:txBody>
      </p:sp>
      <p:sp>
        <p:nvSpPr>
          <p:cNvPr id="2" name="Slide Number Placeholder 1">
            <a:extLst>
              <a:ext uri="{FF2B5EF4-FFF2-40B4-BE49-F238E27FC236}">
                <a16:creationId xmlns:a16="http://schemas.microsoft.com/office/drawing/2014/main" id="{DC970CEB-6678-7644-7CA8-A18680FAB2D6}"/>
              </a:ext>
            </a:extLst>
          </p:cNvPr>
          <p:cNvSpPr>
            <a:spLocks noGrp="1"/>
          </p:cNvSpPr>
          <p:nvPr>
            <p:ph type="sldNum" sz="quarter" idx="12"/>
          </p:nvPr>
        </p:nvSpPr>
        <p:spPr/>
        <p:txBody>
          <a:bodyPr/>
          <a:lstStyle/>
          <a:p>
            <a:fld id="{FDED41F8-FC0F-4085-8150-313B6CF05213}" type="slidenum">
              <a:rPr lang="en-US" smtClean="0"/>
              <a:t>50</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animEffect transition="in" filter="wipe(left)">
                                      <p:cBhvr>
                                        <p:cTn id="7" dur="500"/>
                                        <p:tgtEl>
                                          <p:spTgt spid="2355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23555">
                                            <p:txEl>
                                              <p:pRg st="1" end="1"/>
                                            </p:txEl>
                                          </p:spTgt>
                                        </p:tgtEl>
                                        <p:attrNameLst>
                                          <p:attrName>style.visibility</p:attrName>
                                        </p:attrNameLst>
                                      </p:cBhvr>
                                      <p:to>
                                        <p:strVal val="visible"/>
                                      </p:to>
                                    </p:set>
                                    <p:animEffect transition="in" filter="wipe(left)">
                                      <p:cBhvr>
                                        <p:cTn id="12" dur="500"/>
                                        <p:tgtEl>
                                          <p:spTgt spid="2355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23555">
                                            <p:txEl>
                                              <p:pRg st="2" end="2"/>
                                            </p:txEl>
                                          </p:spTgt>
                                        </p:tgtEl>
                                        <p:attrNameLst>
                                          <p:attrName>style.visibility</p:attrName>
                                        </p:attrNameLst>
                                      </p:cBhvr>
                                      <p:to>
                                        <p:strVal val="visible"/>
                                      </p:to>
                                    </p:set>
                                    <p:animEffect transition="in" filter="wipe(left)">
                                      <p:cBhvr>
                                        <p:cTn id="17" dur="500"/>
                                        <p:tgtEl>
                                          <p:spTgt spid="23555">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23555">
                                            <p:txEl>
                                              <p:pRg st="3" end="3"/>
                                            </p:txEl>
                                          </p:spTgt>
                                        </p:tgtEl>
                                        <p:attrNameLst>
                                          <p:attrName>style.visibility</p:attrName>
                                        </p:attrNameLst>
                                      </p:cBhvr>
                                      <p:to>
                                        <p:strVal val="visible"/>
                                      </p:to>
                                    </p:set>
                                    <p:animEffect transition="in" filter="wipe(left)">
                                      <p:cBhvr>
                                        <p:cTn id="22" dur="500"/>
                                        <p:tgtEl>
                                          <p:spTgt spid="23555">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23555">
                                            <p:txEl>
                                              <p:pRg st="4" end="4"/>
                                            </p:txEl>
                                          </p:spTgt>
                                        </p:tgtEl>
                                        <p:attrNameLst>
                                          <p:attrName>style.visibility</p:attrName>
                                        </p:attrNameLst>
                                      </p:cBhvr>
                                      <p:to>
                                        <p:strVal val="visible"/>
                                      </p:to>
                                    </p:set>
                                    <p:animEffect transition="in" filter="wipe(left)">
                                      <p:cBhvr>
                                        <p:cTn id="27" dur="500"/>
                                        <p:tgtEl>
                                          <p:spTgt spid="23555">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nodeType="clickEffect">
                                  <p:stCondLst>
                                    <p:cond delay="0"/>
                                  </p:stCondLst>
                                  <p:childTnLst>
                                    <p:set>
                                      <p:cBhvr>
                                        <p:cTn id="31" dur="1" fill="hold">
                                          <p:stCondLst>
                                            <p:cond delay="0"/>
                                          </p:stCondLst>
                                        </p:cTn>
                                        <p:tgtEl>
                                          <p:spTgt spid="23555">
                                            <p:txEl>
                                              <p:pRg st="5" end="5"/>
                                            </p:txEl>
                                          </p:spTgt>
                                        </p:tgtEl>
                                        <p:attrNameLst>
                                          <p:attrName>style.visibility</p:attrName>
                                        </p:attrNameLst>
                                      </p:cBhvr>
                                      <p:to>
                                        <p:strVal val="visible"/>
                                      </p:to>
                                    </p:set>
                                    <p:animEffect transition="in" filter="wipe(left)">
                                      <p:cBhvr>
                                        <p:cTn id="32" dur="500"/>
                                        <p:tgtEl>
                                          <p:spTgt spid="23555">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nodeType="clickEffect">
                                  <p:stCondLst>
                                    <p:cond delay="0"/>
                                  </p:stCondLst>
                                  <p:childTnLst>
                                    <p:set>
                                      <p:cBhvr>
                                        <p:cTn id="36" dur="1" fill="hold">
                                          <p:stCondLst>
                                            <p:cond delay="0"/>
                                          </p:stCondLst>
                                        </p:cTn>
                                        <p:tgtEl>
                                          <p:spTgt spid="23555">
                                            <p:txEl>
                                              <p:pRg st="6" end="6"/>
                                            </p:txEl>
                                          </p:spTgt>
                                        </p:tgtEl>
                                        <p:attrNameLst>
                                          <p:attrName>style.visibility</p:attrName>
                                        </p:attrNameLst>
                                      </p:cBhvr>
                                      <p:to>
                                        <p:strVal val="visible"/>
                                      </p:to>
                                    </p:set>
                                    <p:animEffect transition="in" filter="wipe(left)">
                                      <p:cBhvr>
                                        <p:cTn id="37" dur="500"/>
                                        <p:tgtEl>
                                          <p:spTgt spid="2355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5" name="Rectangle 3">
            <a:extLst>
              <a:ext uri="{FF2B5EF4-FFF2-40B4-BE49-F238E27FC236}">
                <a16:creationId xmlns:a16="http://schemas.microsoft.com/office/drawing/2014/main" id="{9998256C-312C-B047-8CB3-6981789F9921}"/>
              </a:ext>
            </a:extLst>
          </p:cNvPr>
          <p:cNvSpPr>
            <a:spLocks noGrp="1" noChangeArrowheads="1"/>
          </p:cNvSpPr>
          <p:nvPr>
            <p:ph idx="1"/>
          </p:nvPr>
        </p:nvSpPr>
        <p:spPr>
          <a:xfrm>
            <a:off x="2057400" y="1828800"/>
            <a:ext cx="9601200" cy="4267200"/>
          </a:xfrm>
        </p:spPr>
        <p:txBody>
          <a:bodyPr>
            <a:normAutofit/>
          </a:bodyPr>
          <a:lstStyle/>
          <a:p>
            <a:pPr marL="393700" indent="-284163">
              <a:spcBef>
                <a:spcPts val="600"/>
              </a:spcBef>
            </a:pPr>
            <a:r>
              <a:rPr lang="en-US" altLang="ar-JO" sz="3200" dirty="0">
                <a:ea typeface="ＭＳ Ｐゴシック" panose="020B0600070205080204" pitchFamily="34" charset="-128"/>
              </a:rPr>
              <a:t>Plan establishes the standards against which actual performance is measured. </a:t>
            </a:r>
          </a:p>
          <a:p>
            <a:pPr marL="393700" indent="-284163">
              <a:spcBef>
                <a:spcPts val="600"/>
              </a:spcBef>
            </a:pPr>
            <a:r>
              <a:rPr lang="en-US" altLang="ar-JO" sz="3200" dirty="0">
                <a:ea typeface="ＭＳ Ｐゴシック" panose="020B0600070205080204" pitchFamily="34" charset="-128"/>
              </a:rPr>
              <a:t>Entrepreneur must:</a:t>
            </a:r>
          </a:p>
          <a:p>
            <a:pPr marL="741363" lvl="1" indent="-349250">
              <a:spcBef>
                <a:spcPts val="600"/>
              </a:spcBef>
            </a:pPr>
            <a:r>
              <a:rPr lang="en-US" altLang="ar-JO" sz="3200" dirty="0">
                <a:ea typeface="ＭＳ Ｐゴシック" panose="020B0600070205080204" pitchFamily="34" charset="-128"/>
              </a:rPr>
              <a:t>Identify and track key performance indicators.</a:t>
            </a:r>
          </a:p>
          <a:p>
            <a:pPr marL="741363" lvl="1" indent="-349250">
              <a:spcBef>
                <a:spcPts val="600"/>
              </a:spcBef>
            </a:pPr>
            <a:r>
              <a:rPr lang="en-US" altLang="ar-JO" sz="3200" dirty="0">
                <a:ea typeface="ＭＳ Ｐゴシック" panose="020B0600070205080204" pitchFamily="34" charset="-128"/>
              </a:rPr>
              <a:t>Take corrective action.</a:t>
            </a:r>
          </a:p>
        </p:txBody>
      </p:sp>
      <p:sp>
        <p:nvSpPr>
          <p:cNvPr id="14338" name="Rectangle 2">
            <a:extLst>
              <a:ext uri="{FF2B5EF4-FFF2-40B4-BE49-F238E27FC236}">
                <a16:creationId xmlns:a16="http://schemas.microsoft.com/office/drawing/2014/main" id="{6E90822D-B68E-F495-23AE-C9905FB09509}"/>
              </a:ext>
            </a:extLst>
          </p:cNvPr>
          <p:cNvSpPr>
            <a:spLocks noGrp="1" noRot="1" noChangeArrowheads="1"/>
          </p:cNvSpPr>
          <p:nvPr>
            <p:ph type="title"/>
          </p:nvPr>
        </p:nvSpPr>
        <p:spPr>
          <a:xfrm>
            <a:off x="2514600" y="304800"/>
            <a:ext cx="9144000" cy="1143000"/>
          </a:xfrm>
        </p:spPr>
        <p:txBody>
          <a:bodyPr>
            <a:noAutofit/>
          </a:bodyPr>
          <a:lstStyle/>
          <a:p>
            <a:pPr>
              <a:defRPr/>
            </a:pPr>
            <a:r>
              <a:rPr lang="en-US" altLang="en-US" sz="3600" b="1" dirty="0">
                <a:solidFill>
                  <a:schemeClr val="bg1"/>
                </a:solidFill>
              </a:rPr>
              <a:t>Step 9: Establish Accurate Controls</a:t>
            </a:r>
          </a:p>
        </p:txBody>
      </p:sp>
      <p:sp>
        <p:nvSpPr>
          <p:cNvPr id="2" name="Slide Number Placeholder 1">
            <a:extLst>
              <a:ext uri="{FF2B5EF4-FFF2-40B4-BE49-F238E27FC236}">
                <a16:creationId xmlns:a16="http://schemas.microsoft.com/office/drawing/2014/main" id="{5E33C044-0099-3B2E-AA74-576DF05E7793}"/>
              </a:ext>
            </a:extLst>
          </p:cNvPr>
          <p:cNvSpPr>
            <a:spLocks noGrp="1"/>
          </p:cNvSpPr>
          <p:nvPr>
            <p:ph type="sldNum" sz="quarter" idx="12"/>
          </p:nvPr>
        </p:nvSpPr>
        <p:spPr/>
        <p:txBody>
          <a:bodyPr/>
          <a:lstStyle/>
          <a:p>
            <a:fld id="{FDED41F8-FC0F-4085-8150-313B6CF05213}" type="slidenum">
              <a:rPr lang="en-US" smtClean="0"/>
              <a:t>51</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animEffect transition="in" filter="wipe(left)">
                                      <p:cBhvr>
                                        <p:cTn id="7" dur="500"/>
                                        <p:tgtEl>
                                          <p:spTgt spid="2355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23555">
                                            <p:txEl>
                                              <p:pRg st="1" end="1"/>
                                            </p:txEl>
                                          </p:spTgt>
                                        </p:tgtEl>
                                        <p:attrNameLst>
                                          <p:attrName>style.visibility</p:attrName>
                                        </p:attrNameLst>
                                      </p:cBhvr>
                                      <p:to>
                                        <p:strVal val="visible"/>
                                      </p:to>
                                    </p:set>
                                    <p:animEffect transition="in" filter="wipe(left)">
                                      <p:cBhvr>
                                        <p:cTn id="12" dur="500"/>
                                        <p:tgtEl>
                                          <p:spTgt spid="2355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23555">
                                            <p:txEl>
                                              <p:pRg st="2" end="2"/>
                                            </p:txEl>
                                          </p:spTgt>
                                        </p:tgtEl>
                                        <p:attrNameLst>
                                          <p:attrName>style.visibility</p:attrName>
                                        </p:attrNameLst>
                                      </p:cBhvr>
                                      <p:to>
                                        <p:strVal val="visible"/>
                                      </p:to>
                                    </p:set>
                                    <p:animEffect transition="in" filter="wipe(left)">
                                      <p:cBhvr>
                                        <p:cTn id="17" dur="500"/>
                                        <p:tgtEl>
                                          <p:spTgt spid="23555">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23555">
                                            <p:txEl>
                                              <p:pRg st="3" end="3"/>
                                            </p:txEl>
                                          </p:spTgt>
                                        </p:tgtEl>
                                        <p:attrNameLst>
                                          <p:attrName>style.visibility</p:attrName>
                                        </p:attrNameLst>
                                      </p:cBhvr>
                                      <p:to>
                                        <p:strVal val="visible"/>
                                      </p:to>
                                    </p:set>
                                    <p:animEffect transition="in" filter="wipe(left)">
                                      <p:cBhvr>
                                        <p:cTn id="22" dur="500"/>
                                        <p:tgtEl>
                                          <p:spTgt spid="2355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5" name="Rectangle 3">
            <a:extLst>
              <a:ext uri="{FF2B5EF4-FFF2-40B4-BE49-F238E27FC236}">
                <a16:creationId xmlns:a16="http://schemas.microsoft.com/office/drawing/2014/main" id="{36421DBC-D763-43FB-D5E6-AE2B852502D0}"/>
              </a:ext>
            </a:extLst>
          </p:cNvPr>
          <p:cNvSpPr>
            <a:spLocks noGrp="1" noChangeArrowheads="1"/>
          </p:cNvSpPr>
          <p:nvPr>
            <p:ph idx="1"/>
          </p:nvPr>
        </p:nvSpPr>
        <p:spPr>
          <a:xfrm>
            <a:off x="2286000" y="1905000"/>
            <a:ext cx="8763000" cy="4267200"/>
          </a:xfrm>
        </p:spPr>
        <p:txBody>
          <a:bodyPr>
            <a:normAutofit/>
          </a:bodyPr>
          <a:lstStyle/>
          <a:p>
            <a:pPr marL="457200" indent="-457200">
              <a:lnSpc>
                <a:spcPct val="100000"/>
              </a:lnSpc>
              <a:spcBef>
                <a:spcPct val="60000"/>
              </a:spcBef>
              <a:defRPr/>
            </a:pPr>
            <a:r>
              <a:rPr lang="en-US" sz="4000" dirty="0">
                <a:latin typeface="Arial" pitchFamily="34" charset="0"/>
              </a:rPr>
              <a:t>The strategic planning process:</a:t>
            </a:r>
          </a:p>
          <a:p>
            <a:pPr marL="692150" indent="-457200">
              <a:lnSpc>
                <a:spcPct val="100000"/>
              </a:lnSpc>
              <a:spcBef>
                <a:spcPts val="0"/>
              </a:spcBef>
              <a:defRPr/>
            </a:pPr>
            <a:r>
              <a:rPr lang="en-US" sz="3600" i="1" dirty="0">
                <a:latin typeface="Arial" pitchFamily="34" charset="0"/>
                <a:ea typeface="+mn-ea"/>
                <a:cs typeface="+mn-cs"/>
              </a:rPr>
              <a:t>Begins</a:t>
            </a:r>
            <a:r>
              <a:rPr lang="en-US" sz="3600" dirty="0">
                <a:latin typeface="Arial" pitchFamily="34" charset="0"/>
                <a:ea typeface="+mn-ea"/>
                <a:cs typeface="+mn-cs"/>
              </a:rPr>
              <a:t> with the nine steps.</a:t>
            </a:r>
          </a:p>
          <a:p>
            <a:pPr marL="692150" indent="-457200">
              <a:lnSpc>
                <a:spcPct val="100000"/>
              </a:lnSpc>
              <a:spcBef>
                <a:spcPts val="0"/>
              </a:spcBef>
              <a:defRPr/>
            </a:pPr>
            <a:r>
              <a:rPr lang="en-US" sz="3600" i="1" dirty="0">
                <a:latin typeface="Arial" pitchFamily="34" charset="0"/>
                <a:ea typeface="+mn-ea"/>
                <a:cs typeface="+mn-cs"/>
              </a:rPr>
              <a:t>Becomes</a:t>
            </a:r>
            <a:r>
              <a:rPr lang="en-US" sz="3600" dirty="0">
                <a:latin typeface="Arial" pitchFamily="34" charset="0"/>
                <a:ea typeface="+mn-ea"/>
                <a:cs typeface="+mn-cs"/>
              </a:rPr>
              <a:t> more efficient each time.</a:t>
            </a:r>
          </a:p>
          <a:p>
            <a:pPr marL="692150" indent="-457200">
              <a:lnSpc>
                <a:spcPct val="100000"/>
              </a:lnSpc>
              <a:spcBef>
                <a:spcPts val="0"/>
              </a:spcBef>
              <a:defRPr/>
            </a:pPr>
            <a:r>
              <a:rPr lang="en-US" sz="3600" i="1" dirty="0">
                <a:latin typeface="Arial" pitchFamily="34" charset="0"/>
                <a:ea typeface="+mn-ea"/>
                <a:cs typeface="+mn-cs"/>
              </a:rPr>
              <a:t>Teaches</a:t>
            </a:r>
            <a:r>
              <a:rPr lang="en-US" sz="3600" dirty="0">
                <a:latin typeface="Arial" pitchFamily="34" charset="0"/>
                <a:ea typeface="+mn-ea"/>
                <a:cs typeface="+mn-cs"/>
              </a:rPr>
              <a:t> entrepreneurial discipline for a higher chance of survival.</a:t>
            </a:r>
          </a:p>
        </p:txBody>
      </p:sp>
      <p:sp>
        <p:nvSpPr>
          <p:cNvPr id="14338" name="Rectangle 2">
            <a:extLst>
              <a:ext uri="{FF2B5EF4-FFF2-40B4-BE49-F238E27FC236}">
                <a16:creationId xmlns:a16="http://schemas.microsoft.com/office/drawing/2014/main" id="{AA038E35-D75B-61B6-B899-22339F8458BD}"/>
              </a:ext>
            </a:extLst>
          </p:cNvPr>
          <p:cNvSpPr>
            <a:spLocks noGrp="1" noRot="1" noChangeArrowheads="1"/>
          </p:cNvSpPr>
          <p:nvPr>
            <p:ph type="title"/>
          </p:nvPr>
        </p:nvSpPr>
        <p:spPr>
          <a:xfrm>
            <a:off x="2514600" y="304800"/>
            <a:ext cx="9144000" cy="1143000"/>
          </a:xfrm>
        </p:spPr>
        <p:txBody>
          <a:bodyPr>
            <a:noAutofit/>
          </a:bodyPr>
          <a:lstStyle/>
          <a:p>
            <a:pPr>
              <a:defRPr/>
            </a:pPr>
            <a:r>
              <a:rPr lang="en-US" altLang="en-US" sz="4800" b="1" dirty="0">
                <a:solidFill>
                  <a:schemeClr val="bg1"/>
                </a:solidFill>
              </a:rPr>
              <a:t>Conclusion</a:t>
            </a:r>
          </a:p>
        </p:txBody>
      </p:sp>
      <p:sp>
        <p:nvSpPr>
          <p:cNvPr id="2" name="Slide Number Placeholder 1">
            <a:extLst>
              <a:ext uri="{FF2B5EF4-FFF2-40B4-BE49-F238E27FC236}">
                <a16:creationId xmlns:a16="http://schemas.microsoft.com/office/drawing/2014/main" id="{BC635060-7ABF-EDD1-CC30-55C0F4737543}"/>
              </a:ext>
            </a:extLst>
          </p:cNvPr>
          <p:cNvSpPr>
            <a:spLocks noGrp="1"/>
          </p:cNvSpPr>
          <p:nvPr>
            <p:ph type="sldNum" sz="quarter" idx="12"/>
          </p:nvPr>
        </p:nvSpPr>
        <p:spPr/>
        <p:txBody>
          <a:bodyPr/>
          <a:lstStyle/>
          <a:p>
            <a:fld id="{FDED41F8-FC0F-4085-8150-313B6CF05213}" type="slidenum">
              <a:rPr lang="en-US" smtClean="0"/>
              <a:t>52</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animEffect transition="in" filter="wipe(left)">
                                      <p:cBhvr>
                                        <p:cTn id="7" dur="500"/>
                                        <p:tgtEl>
                                          <p:spTgt spid="2355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23555">
                                            <p:txEl>
                                              <p:pRg st="1" end="1"/>
                                            </p:txEl>
                                          </p:spTgt>
                                        </p:tgtEl>
                                        <p:attrNameLst>
                                          <p:attrName>style.visibility</p:attrName>
                                        </p:attrNameLst>
                                      </p:cBhvr>
                                      <p:to>
                                        <p:strVal val="visible"/>
                                      </p:to>
                                    </p:set>
                                    <p:animEffect transition="in" filter="wipe(left)">
                                      <p:cBhvr>
                                        <p:cTn id="12" dur="500"/>
                                        <p:tgtEl>
                                          <p:spTgt spid="2355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23555">
                                            <p:txEl>
                                              <p:pRg st="2" end="2"/>
                                            </p:txEl>
                                          </p:spTgt>
                                        </p:tgtEl>
                                        <p:attrNameLst>
                                          <p:attrName>style.visibility</p:attrName>
                                        </p:attrNameLst>
                                      </p:cBhvr>
                                      <p:to>
                                        <p:strVal val="visible"/>
                                      </p:to>
                                    </p:set>
                                    <p:animEffect transition="in" filter="wipe(left)">
                                      <p:cBhvr>
                                        <p:cTn id="17" dur="500"/>
                                        <p:tgtEl>
                                          <p:spTgt spid="23555">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23555">
                                            <p:txEl>
                                              <p:pRg st="3" end="3"/>
                                            </p:txEl>
                                          </p:spTgt>
                                        </p:tgtEl>
                                        <p:attrNameLst>
                                          <p:attrName>style.visibility</p:attrName>
                                        </p:attrNameLst>
                                      </p:cBhvr>
                                      <p:to>
                                        <p:strVal val="visible"/>
                                      </p:to>
                                    </p:set>
                                    <p:animEffect transition="in" filter="wipe(left)">
                                      <p:cBhvr>
                                        <p:cTn id="22" dur="500"/>
                                        <p:tgtEl>
                                          <p:spTgt spid="2355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EB13710-20D8-A4D3-6E20-E382C8563850}"/>
              </a:ext>
            </a:extLst>
          </p:cNvPr>
          <p:cNvSpPr>
            <a:spLocks noGrp="1"/>
          </p:cNvSpPr>
          <p:nvPr>
            <p:ph type="sldNum" sz="quarter" idx="12"/>
          </p:nvPr>
        </p:nvSpPr>
        <p:spPr/>
        <p:txBody>
          <a:bodyPr/>
          <a:lstStyle/>
          <a:p>
            <a:fld id="{FDED41F8-FC0F-4085-8150-313B6CF05213}" type="slidenum">
              <a:rPr lang="en-US" smtClean="0"/>
              <a:t>53</a:t>
            </a:fld>
            <a:endParaRPr lang="en-US"/>
          </a:p>
        </p:txBody>
      </p:sp>
      <p:sp>
        <p:nvSpPr>
          <p:cNvPr id="5" name="TextBox 4">
            <a:extLst>
              <a:ext uri="{FF2B5EF4-FFF2-40B4-BE49-F238E27FC236}">
                <a16:creationId xmlns:a16="http://schemas.microsoft.com/office/drawing/2014/main" id="{A8CC3C98-6B8F-69A3-3430-634E36BC39A6}"/>
              </a:ext>
            </a:extLst>
          </p:cNvPr>
          <p:cNvSpPr txBox="1"/>
          <p:nvPr/>
        </p:nvSpPr>
        <p:spPr>
          <a:xfrm>
            <a:off x="1293715" y="2590800"/>
            <a:ext cx="9448800" cy="1446550"/>
          </a:xfrm>
          <a:prstGeom prst="rect">
            <a:avLst/>
          </a:prstGeom>
          <a:noFill/>
        </p:spPr>
        <p:txBody>
          <a:bodyPr wrap="square" rtlCol="0">
            <a:spAutoFit/>
          </a:bodyPr>
          <a:lstStyle/>
          <a:p>
            <a:pPr algn="ctr"/>
            <a:r>
              <a:rPr lang="en-SA" sz="8800" dirty="0"/>
              <a:t>THANKS</a:t>
            </a:r>
          </a:p>
        </p:txBody>
      </p:sp>
    </p:spTree>
    <p:extLst>
      <p:ext uri="{BB962C8B-B14F-4D97-AF65-F5344CB8AC3E}">
        <p14:creationId xmlns:p14="http://schemas.microsoft.com/office/powerpoint/2010/main" val="26006630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10872</TotalTime>
  <Words>1629</Words>
  <Application>Microsoft Macintosh PowerPoint</Application>
  <PresentationFormat>Widescreen</PresentationFormat>
  <Paragraphs>230</Paragraphs>
  <Slides>53</Slides>
  <Notes>10</Notes>
  <HiddenSlides>0</HiddenSlides>
  <MMClips>0</MMClips>
  <ScaleCrop>false</ScaleCrop>
  <HeadingPairs>
    <vt:vector size="6" baseType="variant">
      <vt:variant>
        <vt:lpstr>Fonts Used</vt:lpstr>
      </vt:variant>
      <vt:variant>
        <vt:i4>10</vt:i4>
      </vt:variant>
      <vt:variant>
        <vt:lpstr>Theme</vt:lpstr>
      </vt:variant>
      <vt:variant>
        <vt:i4>3</vt:i4>
      </vt:variant>
      <vt:variant>
        <vt:lpstr>Slide Titles</vt:lpstr>
      </vt:variant>
      <vt:variant>
        <vt:i4>53</vt:i4>
      </vt:variant>
    </vt:vector>
  </HeadingPairs>
  <TitlesOfParts>
    <vt:vector size="66" baseType="lpstr">
      <vt:lpstr>APPLE CHANCERY</vt:lpstr>
      <vt:lpstr>Arial</vt:lpstr>
      <vt:lpstr>Calibri</vt:lpstr>
      <vt:lpstr>Calibri Light</vt:lpstr>
      <vt:lpstr>David</vt:lpstr>
      <vt:lpstr>Lucida Sans Unicode</vt:lpstr>
      <vt:lpstr>Tahoma</vt:lpstr>
      <vt:lpstr>Tajawal Medium</vt:lpstr>
      <vt:lpstr>Times New Roman</vt:lpstr>
      <vt:lpstr>Wingdings</vt:lpstr>
      <vt:lpstr>Office Theme</vt:lpstr>
      <vt:lpstr>2_Office Theme</vt:lpstr>
      <vt:lpstr>1_Office Theme</vt:lpstr>
      <vt:lpstr>PowerPoint Presentation</vt:lpstr>
      <vt:lpstr>PowerPoint Presentation</vt:lpstr>
      <vt:lpstr>PowerPoint Presentation</vt:lpstr>
      <vt:lpstr>New Business Planning Process </vt:lpstr>
      <vt:lpstr>What Is a Business Plan?</vt:lpstr>
      <vt:lpstr>PowerPoint Presentation</vt:lpstr>
      <vt:lpstr>Essential Functions of a Business Plan</vt:lpstr>
      <vt:lpstr>PowerPoint Presentation</vt:lpstr>
      <vt:lpstr>Why Take the Time to build a Business Plan? </vt:lpstr>
      <vt:lpstr>Who Reads the Business Plan—And What Are They Looking For?</vt:lpstr>
      <vt:lpstr>Structure of a Business Plan </vt:lpstr>
      <vt:lpstr>Types of Business Plan </vt:lpstr>
      <vt:lpstr>PowerPoint Presentation</vt:lpstr>
      <vt:lpstr>Section 1: Executive Summary </vt:lpstr>
      <vt:lpstr>PowerPoint Presentation</vt:lpstr>
      <vt:lpstr>PowerPoint Presentation</vt:lpstr>
      <vt:lpstr>Section 3: Company Description</vt:lpstr>
      <vt:lpstr>PowerPoint Presentation</vt:lpstr>
      <vt:lpstr> Section 4: Market Analysis </vt:lpstr>
      <vt:lpstr>PowerPoint Presentation</vt:lpstr>
      <vt:lpstr>PowerPoint Presentation</vt:lpstr>
      <vt:lpstr>Section 6: Marketing Plan </vt:lpstr>
      <vt:lpstr>PowerPoint Presentation</vt:lpstr>
      <vt:lpstr>PowerPoint Presentation</vt:lpstr>
      <vt:lpstr>PowerPoint Presentation</vt:lpstr>
      <vt:lpstr>PowerPoint Presentation</vt:lpstr>
      <vt:lpstr> Section 9: Management Team and Company Structure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Porter’s Three Strategies</vt:lpstr>
      <vt:lpstr>Three Strategic Options</vt:lpstr>
      <vt:lpstr>Cost Leadership</vt:lpstr>
      <vt:lpstr>Differentiation</vt:lpstr>
      <vt:lpstr>Focus</vt:lpstr>
      <vt:lpstr>Step 8: Translate Strategies into Action Plans</vt:lpstr>
      <vt:lpstr>Step 9: Establish Accurate Controls</vt:lpstr>
      <vt:lpstr>Conclusion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B1418</cp:lastModifiedBy>
  <cp:revision>110</cp:revision>
  <dcterms:created xsi:type="dcterms:W3CDTF">2021-08-03T13:03:26Z</dcterms:created>
  <dcterms:modified xsi:type="dcterms:W3CDTF">2023-02-24T11:22:17Z</dcterms:modified>
</cp:coreProperties>
</file>