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301" r:id="rId3"/>
    <p:sldId id="258" r:id="rId4"/>
    <p:sldId id="259" r:id="rId5"/>
    <p:sldId id="274" r:id="rId6"/>
    <p:sldId id="293" r:id="rId7"/>
    <p:sldId id="292" r:id="rId8"/>
    <p:sldId id="291" r:id="rId9"/>
    <p:sldId id="290" r:id="rId10"/>
    <p:sldId id="289" r:id="rId11"/>
    <p:sldId id="276" r:id="rId12"/>
    <p:sldId id="287" r:id="rId13"/>
    <p:sldId id="288" r:id="rId14"/>
    <p:sldId id="286" r:id="rId15"/>
    <p:sldId id="285" r:id="rId16"/>
    <p:sldId id="284" r:id="rId17"/>
    <p:sldId id="283" r:id="rId18"/>
    <p:sldId id="282" r:id="rId19"/>
    <p:sldId id="281" r:id="rId20"/>
    <p:sldId id="280" r:id="rId21"/>
    <p:sldId id="279" r:id="rId22"/>
    <p:sldId id="278" r:id="rId23"/>
    <p:sldId id="277" r:id="rId24"/>
    <p:sldId id="275" r:id="rId25"/>
    <p:sldId id="273" r:id="rId26"/>
    <p:sldId id="272" r:id="rId27"/>
    <p:sldId id="270" r:id="rId28"/>
    <p:sldId id="269" r:id="rId29"/>
    <p:sldId id="268" r:id="rId30"/>
    <p:sldId id="267" r:id="rId31"/>
    <p:sldId id="266" r:id="rId32"/>
    <p:sldId id="265" r:id="rId33"/>
    <p:sldId id="26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66" autoAdjust="0"/>
    <p:restoredTop sz="94660"/>
  </p:normalViewPr>
  <p:slideViewPr>
    <p:cSldViewPr snapToGrid="0">
      <p:cViewPr varScale="1">
        <p:scale>
          <a:sx n="66" d="100"/>
          <a:sy n="66" d="100"/>
        </p:scale>
        <p:origin x="5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2/12/2022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374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2/12/2022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34" name="Google Shape;134;p1"/>
          <p:cNvSpPr/>
          <p:nvPr/>
        </p:nvSpPr>
        <p:spPr>
          <a:xfrm rot="10800000">
            <a:off x="-79022" y="-78619"/>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135" name="Google Shape;135;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36" name="Google Shape;136;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37" name="Google Shape;137;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38" name="Google Shape;138;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39" name="Google Shape;139;p1"/>
          <p:cNvSpPr txBox="1"/>
          <p:nvPr/>
        </p:nvSpPr>
        <p:spPr>
          <a:xfrm>
            <a:off x="65396" y="558623"/>
            <a:ext cx="7124514" cy="103921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lang="en-US" sz="2800" kern="0" dirty="0">
                <a:solidFill>
                  <a:srgbClr val="24A9E1"/>
                </a:solidFill>
                <a:latin typeface="Tajawal Medium"/>
                <a:cs typeface="Tajawal Medium"/>
                <a:sym typeface="Calibri"/>
              </a:rPr>
              <a:t>Global Project Management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Tajawal Medium"/>
                <a:cs typeface="Tajawal Medium"/>
                <a:sym typeface="Tajawal Medium"/>
              </a:rPr>
              <a:t>Prepared by Dr. Mohamed </a:t>
            </a:r>
            <a:r>
              <a:rPr kumimoji="0" lang="en-US" sz="2800" b="0" i="0" u="none" strike="noStrike" kern="0" cap="none" spc="0" normalizeH="0" baseline="0" noProof="0" dirty="0" err="1">
                <a:ln>
                  <a:noFill/>
                </a:ln>
                <a:solidFill>
                  <a:srgbClr val="24A9E1"/>
                </a:solidFill>
                <a:effectLst/>
                <a:uLnTx/>
                <a:uFillTx/>
                <a:latin typeface="Tajawal Medium"/>
                <a:ea typeface="Tajawal Medium"/>
                <a:cs typeface="Tajawal Medium"/>
                <a:sym typeface="Tajawal Medium"/>
              </a:rPr>
              <a:t>Hamouda</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0" name="Google Shape;140;p1"/>
          <p:cNvSpPr txBox="1"/>
          <p:nvPr/>
        </p:nvSpPr>
        <p:spPr>
          <a:xfrm>
            <a:off x="6643285" y="3058106"/>
            <a:ext cx="5777715" cy="116951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Calibri"/>
                <a:ea typeface="Calibri"/>
                <a:cs typeface="Calibri"/>
                <a:sym typeface="Calibri"/>
              </a:rPr>
              <a:t>Lecture 3</a:t>
            </a:r>
            <a:endParaRPr kumimoji="0" lang="en-US" sz="2800" b="0" i="0" u="none" strike="noStrike" kern="0" cap="none" spc="0" normalizeH="0" baseline="0" noProof="0" dirty="0">
              <a:ln>
                <a:noFill/>
              </a:ln>
              <a:solidFill>
                <a:srgbClr val="FFFFFF"/>
              </a:solidFill>
              <a:effectLst/>
              <a:uLnTx/>
              <a:uFillTx/>
              <a:latin typeface="Calibri"/>
              <a:ea typeface="Calibri"/>
              <a:cs typeface="Calibri"/>
              <a:sym typeface="Calibri"/>
            </a:endParaRPr>
          </a:p>
          <a:p>
            <a:pPr lvl="0">
              <a:buClr>
                <a:srgbClr val="000000"/>
              </a:buClr>
            </a:pPr>
            <a:endParaRPr lang="en-US" sz="1400" kern="0" dirty="0">
              <a:solidFill>
                <a:srgbClr val="000000"/>
              </a:solidFill>
              <a:cs typeface="Arial"/>
              <a:sym typeface="Arial"/>
            </a:endParaRPr>
          </a:p>
          <a:p>
            <a:pPr lvl="0">
              <a:buClr>
                <a:srgbClr val="000000"/>
              </a:buClr>
            </a:pPr>
            <a:r>
              <a:rPr lang="en-US" sz="1400" kern="0" dirty="0">
                <a:solidFill>
                  <a:srgbClr val="000000"/>
                </a:solidFill>
                <a:cs typeface="Arial"/>
                <a:sym typeface="Arial"/>
              </a:rPr>
              <a:t>Global Communication Strategy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05263"/>
            <a:ext cx="1652159" cy="1463167"/>
          </a:xfrm>
          <a:prstGeom prst="rect">
            <a:avLst/>
          </a:prstGeom>
        </p:spPr>
      </p:pic>
      <p:sp>
        <p:nvSpPr>
          <p:cNvPr id="2" name="Title 1"/>
          <p:cNvSpPr>
            <a:spLocks noGrp="1"/>
          </p:cNvSpPr>
          <p:nvPr>
            <p:ph type="title"/>
          </p:nvPr>
        </p:nvSpPr>
        <p:spPr>
          <a:xfrm>
            <a:off x="2435994" y="172620"/>
            <a:ext cx="10515600" cy="1325563"/>
          </a:xfrm>
        </p:spPr>
        <p:txBody>
          <a:bodyPr/>
          <a:lstStyle/>
          <a:p>
            <a:r>
              <a:rPr lang="en-US" dirty="0"/>
              <a:t>Global Communication Strategy</a:t>
            </a:r>
          </a:p>
        </p:txBody>
      </p:sp>
      <p:sp>
        <p:nvSpPr>
          <p:cNvPr id="3" name="Content Placeholder 2"/>
          <p:cNvSpPr>
            <a:spLocks noGrp="1"/>
          </p:cNvSpPr>
          <p:nvPr>
            <p:ph idx="1"/>
          </p:nvPr>
        </p:nvSpPr>
        <p:spPr>
          <a:xfrm>
            <a:off x="838200" y="1825625"/>
            <a:ext cx="7757160" cy="4351338"/>
          </a:xfrm>
        </p:spPr>
        <p:txBody>
          <a:bodyPr/>
          <a:lstStyle/>
          <a:p>
            <a:pPr marL="0" indent="0" algn="just">
              <a:buNone/>
            </a:pPr>
            <a:r>
              <a:rPr lang="en-US" dirty="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p>
        </p:txBody>
      </p:sp>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52159" cy="1463167"/>
          </a:xfrm>
          <a:prstGeom prst="rect">
            <a:avLst/>
          </a:prstGeom>
        </p:spPr>
      </p:pic>
      <p:sp>
        <p:nvSpPr>
          <p:cNvPr id="2" name="Title 1"/>
          <p:cNvSpPr>
            <a:spLocks noGrp="1"/>
          </p:cNvSpPr>
          <p:nvPr>
            <p:ph type="title"/>
          </p:nvPr>
        </p:nvSpPr>
        <p:spPr>
          <a:xfrm>
            <a:off x="2407118" y="140894"/>
            <a:ext cx="10637228" cy="1463168"/>
          </a:xfrm>
        </p:spPr>
        <p:txBody>
          <a:bodyPr/>
          <a:lstStyle/>
          <a:p>
            <a:r>
              <a:rPr lang="en-US" dirty="0"/>
              <a:t>Global Communication Strategy</a:t>
            </a:r>
          </a:p>
        </p:txBody>
      </p:sp>
      <p:sp>
        <p:nvSpPr>
          <p:cNvPr id="3" name="Content Placeholder 2"/>
          <p:cNvSpPr>
            <a:spLocks noGrp="1"/>
          </p:cNvSpPr>
          <p:nvPr>
            <p:ph idx="1"/>
          </p:nvPr>
        </p:nvSpPr>
        <p:spPr>
          <a:xfrm>
            <a:off x="838200" y="1825625"/>
            <a:ext cx="7603156" cy="4351338"/>
          </a:xfrm>
        </p:spPr>
        <p:txBody>
          <a:bodyPr/>
          <a:lstStyle/>
          <a:p>
            <a:pPr algn="just"/>
            <a:r>
              <a:rPr lang="en-US" dirty="0"/>
              <a:t>identifying the types of information to be communicated;</a:t>
            </a:r>
          </a:p>
          <a:p>
            <a:pPr algn="just"/>
            <a:r>
              <a:rPr lang="en-US" dirty="0"/>
              <a:t>gathering the communication requirements from key stakeholders;</a:t>
            </a:r>
          </a:p>
          <a:p>
            <a:pPr algn="just"/>
            <a:r>
              <a:rPr lang="en-US" dirty="0"/>
              <a:t>determining how the communication will effectively happen.</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147236" y="227521"/>
            <a:ext cx="10515600" cy="1325563"/>
          </a:xfrm>
        </p:spPr>
        <p:txBody>
          <a:bodyPr>
            <a:normAutofit/>
          </a:bodyPr>
          <a:lstStyle/>
          <a:p>
            <a:r>
              <a:rPr lang="en-US" sz="3600" dirty="0"/>
              <a:t>Defining the types of project information</a:t>
            </a:r>
          </a:p>
        </p:txBody>
      </p:sp>
      <p:sp>
        <p:nvSpPr>
          <p:cNvPr id="3" name="Content Placeholder 2"/>
          <p:cNvSpPr>
            <a:spLocks noGrp="1"/>
          </p:cNvSpPr>
          <p:nvPr>
            <p:ph idx="1"/>
          </p:nvPr>
        </p:nvSpPr>
        <p:spPr>
          <a:xfrm>
            <a:off x="838200" y="1825625"/>
            <a:ext cx="7786036" cy="4351338"/>
          </a:xfrm>
        </p:spPr>
        <p:txBody>
          <a:bodyPr/>
          <a:lstStyle/>
          <a:p>
            <a:pPr marL="0" indent="0" algn="just">
              <a:buNone/>
            </a:pPr>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p>
        </p:txBody>
      </p:sp>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503370" y="227521"/>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747535" cy="4351338"/>
          </a:xfrm>
        </p:spPr>
        <p:txBody>
          <a:bodyPr/>
          <a:lstStyle/>
          <a:p>
            <a:pPr marL="0" indent="0" algn="just">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p:txBody>
      </p:sp>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60320" y="365125"/>
            <a:ext cx="7247823"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429901" cy="4351338"/>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p>
          <a:p>
            <a:pPr marL="0" indent="0">
              <a:buNone/>
            </a:pPr>
            <a:endParaRPr lang="en-US" dirty="0"/>
          </a:p>
        </p:txBody>
      </p:sp>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a:xfrm>
            <a:off x="2397492" y="227521"/>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487653" cy="4351338"/>
          </a:xfrm>
        </p:spPr>
        <p:txBody>
          <a:bodyPr/>
          <a:lstStyle/>
          <a:p>
            <a:pPr marL="0" indent="0" algn="just">
              <a:buNone/>
            </a:pPr>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p:txBody>
      </p:sp>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52159" cy="1463167"/>
          </a:xfrm>
          <a:prstGeom prst="rect">
            <a:avLst/>
          </a:prstGeom>
        </p:spPr>
      </p:pic>
      <p:sp>
        <p:nvSpPr>
          <p:cNvPr id="2" name="Title 1"/>
          <p:cNvSpPr>
            <a:spLocks noGrp="1"/>
          </p:cNvSpPr>
          <p:nvPr>
            <p:ph type="title"/>
          </p:nvPr>
        </p:nvSpPr>
        <p:spPr>
          <a:xfrm>
            <a:off x="2378243" y="191870"/>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718659" cy="4351338"/>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organisations and locations.</a:t>
            </a:r>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p:txBody>
      </p:sp>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52159" cy="1463167"/>
          </a:xfrm>
          <a:prstGeom prst="rect">
            <a:avLst/>
          </a:prstGeom>
        </p:spPr>
      </p:pic>
      <p:sp>
        <p:nvSpPr>
          <p:cNvPr id="2" name="Title 1"/>
          <p:cNvSpPr>
            <a:spLocks noGrp="1"/>
          </p:cNvSpPr>
          <p:nvPr>
            <p:ph type="title"/>
          </p:nvPr>
        </p:nvSpPr>
        <p:spPr>
          <a:xfrm>
            <a:off x="2550694" y="365126"/>
            <a:ext cx="8803105" cy="1107540"/>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38200" y="1825625"/>
            <a:ext cx="7622406" cy="4351338"/>
          </a:xfrm>
        </p:spPr>
        <p:txBody>
          <a:bodyPr>
            <a:normAutofit lnSpcReduction="10000"/>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a:t>
            </a:r>
          </a:p>
          <a:p>
            <a:pPr marL="0" indent="0" algn="just">
              <a:buNone/>
            </a:pPr>
            <a:r>
              <a:rPr lang="en-US" dirty="0"/>
              <a:t>to update the documents in the repository. This will avoid project team members located in different countries or working for different organisations using various document formats with inconsistent information structures.</a:t>
            </a:r>
          </a:p>
        </p:txBody>
      </p:sp>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358992" y="220746"/>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401025" cy="4351338"/>
          </a:xfrm>
        </p:spPr>
        <p:txBody>
          <a:bodyPr/>
          <a:lstStyle/>
          <a:p>
            <a:pPr marL="0" indent="0" algn="just">
              <a:buNone/>
            </a:pPr>
            <a:r>
              <a:rPr lang="en-US" dirty="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p>
        </p:txBody>
      </p:sp>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27521"/>
            <a:ext cx="1652159" cy="1463167"/>
          </a:xfrm>
          <a:prstGeom prst="rect">
            <a:avLst/>
          </a:prstGeom>
        </p:spPr>
      </p:pic>
      <p:sp>
        <p:nvSpPr>
          <p:cNvPr id="2" name="Title 1"/>
          <p:cNvSpPr>
            <a:spLocks noGrp="1"/>
          </p:cNvSpPr>
          <p:nvPr>
            <p:ph type="title"/>
          </p:nvPr>
        </p:nvSpPr>
        <p:spPr>
          <a:xfrm>
            <a:off x="2330115" y="227521"/>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27689" y="1825625"/>
            <a:ext cx="7738241" cy="4351338"/>
          </a:xfrm>
        </p:spPr>
        <p:txBody>
          <a:bodyPr/>
          <a:lstStyle/>
          <a:p>
            <a:pPr marL="0" indent="0">
              <a:buNone/>
            </a:pPr>
            <a:r>
              <a:rPr lang="en-US" dirty="0"/>
              <a:t>preparing the information, alone or together with other stakeholders;</a:t>
            </a:r>
          </a:p>
          <a:p>
            <a:pPr marL="0" indent="0">
              <a:buNone/>
            </a:pPr>
            <a:r>
              <a:rPr lang="en-US" dirty="0"/>
              <a:t>informing other stakeholders;</a:t>
            </a:r>
          </a:p>
          <a:p>
            <a:pPr marL="0" indent="0">
              <a:buNone/>
            </a:pPr>
            <a:r>
              <a:rPr lang="en-US" dirty="0"/>
              <a:t>receiving and </a:t>
            </a:r>
            <a:r>
              <a:rPr lang="en-US" dirty="0" err="1"/>
              <a:t>analysing</a:t>
            </a:r>
            <a:r>
              <a:rPr lang="en-US" dirty="0"/>
              <a:t> the information;</a:t>
            </a:r>
          </a:p>
          <a:p>
            <a:pPr marL="0" indent="0">
              <a:buNone/>
            </a:pPr>
            <a:r>
              <a:rPr lang="en-US" dirty="0"/>
              <a:t>reviewing or approving the information before distribution;</a:t>
            </a:r>
          </a:p>
          <a:p>
            <a:pPr marL="0" indent="0">
              <a:buNone/>
            </a:pPr>
            <a:r>
              <a:rPr lang="en-US" dirty="0"/>
              <a:t>archiving or deleting the information or documentation.</a:t>
            </a:r>
          </a:p>
        </p:txBody>
      </p:sp>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98820" y="365125"/>
            <a:ext cx="7102821"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863038" cy="4351338"/>
          </a:xfrm>
        </p:spPr>
        <p:txBody>
          <a:bodyPr>
            <a:normAutofit/>
          </a:bodyPr>
          <a:lstStyle/>
          <a:p>
            <a:pPr marL="0" indent="0" algn="justLow">
              <a:buNone/>
            </a:pPr>
            <a:r>
              <a:rPr lang="en-US" dirty="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p>
        </p:txBody>
      </p:sp>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589196" y="365125"/>
            <a:ext cx="8764604"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38200" y="1825625"/>
            <a:ext cx="7728284" cy="4351338"/>
          </a:xfrm>
        </p:spPr>
        <p:txBody>
          <a:bodyPr/>
          <a:lstStyle/>
          <a:p>
            <a:pPr marL="0" indent="0" algn="just">
              <a:buNone/>
            </a:pPr>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675822" y="365125"/>
            <a:ext cx="8677977"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776411" cy="4351338"/>
          </a:xfrm>
        </p:spPr>
        <p:txBody>
          <a:bodyPr/>
          <a:lstStyle/>
          <a:p>
            <a:pPr marL="0" indent="0" algn="just">
              <a:buNone/>
            </a:pPr>
            <a:r>
              <a:rPr lang="en-US" dirty="0"/>
              <a:t>In the third component of the global communications management plan, you will define the format of each communication, its frequency and participants, by using all the information discussed in the previous lectures:</a:t>
            </a:r>
          </a:p>
          <a:p>
            <a:pPr marL="0" indent="0" algn="just">
              <a:buNone/>
            </a:pPr>
            <a:endParaRPr lang="en-US" dirty="0"/>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426368" y="227521"/>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1825625"/>
            <a:ext cx="7574280" cy="4351338"/>
          </a:xfrm>
        </p:spPr>
        <p:txBody>
          <a:bodyPr/>
          <a:lstStyle/>
          <a:p>
            <a:pPr marL="0" indent="0" algn="just">
              <a:buNone/>
            </a:pPr>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p:txBody>
      </p:sp>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704699" y="365125"/>
            <a:ext cx="6198670"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838200" y="1825625"/>
            <a:ext cx="7545404" cy="4351338"/>
          </a:xfrm>
        </p:spPr>
        <p:txBody>
          <a:bodyPr>
            <a:normAutofit/>
          </a:bodyPr>
          <a:lstStyle/>
          <a:p>
            <a:pPr marL="0" indent="0" algn="just">
              <a:buNone/>
            </a:pPr>
            <a:r>
              <a:rPr lang="en-US" dirty="0">
                <a:solidFill>
                  <a:srgbClr val="FF0000"/>
                </a:solidFill>
              </a:rPr>
              <a:t>The project knowledge base – </a:t>
            </a:r>
            <a:r>
              <a:rPr lang="en-US" dirty="0"/>
              <a:t>use the standard established by your company for the project knowledge base. If there is no standard available, define one for your project, </a:t>
            </a:r>
          </a:p>
        </p:txBody>
      </p:sp>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365125"/>
            <a:ext cx="1627773" cy="1463167"/>
          </a:xfrm>
          <a:prstGeom prst="rect">
            <a:avLst/>
          </a:prstGeom>
        </p:spPr>
      </p:pic>
      <p:sp>
        <p:nvSpPr>
          <p:cNvPr id="2" name="Title 1"/>
          <p:cNvSpPr>
            <a:spLocks noGrp="1"/>
          </p:cNvSpPr>
          <p:nvPr>
            <p:ph type="title"/>
          </p:nvPr>
        </p:nvSpPr>
        <p:spPr>
          <a:xfrm>
            <a:off x="2675822" y="365125"/>
            <a:ext cx="5909913"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en-US" dirty="0"/>
          </a:p>
        </p:txBody>
      </p:sp>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2570747" y="27849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1825625"/>
            <a:ext cx="7603156" cy="4351338"/>
          </a:xfrm>
        </p:spPr>
        <p:txBody>
          <a:bodyPr/>
          <a:lstStyle/>
          <a:p>
            <a:pPr marL="0" indent="0" algn="just">
              <a:buNone/>
            </a:pPr>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p:txBody>
      </p:sp>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12193" y="227521"/>
            <a:ext cx="8726103"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680158" cy="4351338"/>
          </a:xfrm>
        </p:spPr>
        <p:txBody>
          <a:bodyPr/>
          <a:lstStyle/>
          <a:p>
            <a:pPr marL="0" indent="0" algn="just">
              <a:buNone/>
            </a:pPr>
            <a:r>
              <a:rPr lang="en-US" dirty="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2532247" y="17262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718659" cy="4351338"/>
          </a:xfrm>
        </p:spPr>
        <p:txBody>
          <a:bodyPr/>
          <a:lstStyle/>
          <a:p>
            <a:pPr marL="0" indent="0" algn="just">
              <a:buNone/>
            </a:pPr>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None/>
            </a:pPr>
            <a:endParaRPr lang="en-US" dirty="0"/>
          </a:p>
        </p:txBody>
      </p:sp>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561122" y="19187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8017042" cy="4351338"/>
          </a:xfrm>
        </p:spPr>
        <p:txBody>
          <a:bodyPr/>
          <a:lstStyle/>
          <a:p>
            <a:pPr marL="0" indent="0" algn="just">
              <a:buNone/>
            </a:pPr>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p:txBody>
      </p:sp>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435994" y="22752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38200" y="1825625"/>
            <a:ext cx="7680158" cy="4351338"/>
          </a:xfrm>
        </p:spPr>
        <p:txBody>
          <a:bodyPr/>
          <a:lstStyle/>
          <a:p>
            <a:pPr marL="0" indent="0" algn="just">
              <a:buNone/>
            </a:pPr>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pPr marL="0" indent="0" algn="just">
              <a:buNone/>
            </a:pPr>
            <a:endParaRPr lang="en-US" dirty="0"/>
          </a:p>
        </p:txBody>
      </p:sp>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628499" y="227521"/>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824537" cy="4351338"/>
          </a:xfrm>
        </p:spPr>
        <p:txBody>
          <a:bodyPr/>
          <a:lstStyle/>
          <a:p>
            <a:pPr marL="0" indent="0" algn="just">
              <a:buNone/>
            </a:pPr>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p:txBody>
      </p:sp>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6322"/>
            <a:ext cx="1627773" cy="1463167"/>
          </a:xfrm>
          <a:prstGeom prst="rect">
            <a:avLst/>
          </a:prstGeom>
        </p:spPr>
      </p:pic>
      <p:sp>
        <p:nvSpPr>
          <p:cNvPr id="2" name="Title 1"/>
          <p:cNvSpPr>
            <a:spLocks noGrp="1"/>
          </p:cNvSpPr>
          <p:nvPr>
            <p:ph type="title"/>
          </p:nvPr>
        </p:nvSpPr>
        <p:spPr>
          <a:xfrm>
            <a:off x="2474495" y="230186"/>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786036" cy="4351338"/>
          </a:xfrm>
        </p:spPr>
        <p:txBody>
          <a:bodyPr/>
          <a:lstStyle/>
          <a:p>
            <a:pPr marL="0" indent="0" algn="just">
              <a:buNone/>
            </a:pPr>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None/>
            </a:pPr>
            <a:endParaRPr lang="en-US" dirty="0"/>
          </a:p>
        </p:txBody>
      </p:sp>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618874" y="296322"/>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237396" cy="4351338"/>
          </a:xfrm>
        </p:spPr>
        <p:txBody>
          <a:bodyPr/>
          <a:lstStyle/>
          <a:p>
            <a:pPr algn="just"/>
            <a:r>
              <a:rPr lang="en-US" dirty="0"/>
              <a:t>Deliverables were completed on time, but the other parties only received the information afterwards, with impact to their own activities and to the availability of resources.</a:t>
            </a:r>
          </a:p>
        </p:txBody>
      </p:sp>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a:xfrm>
            <a:off x="2580372"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52899" cy="4351338"/>
          </a:xfrm>
        </p:spPr>
        <p:txBody>
          <a:bodyPr/>
          <a:lstStyle/>
          <a:p>
            <a:pPr algn="just"/>
            <a:r>
              <a:rPr lang="en-US" dirty="0"/>
              <a:t>Some deliverables were not completed on time, and the other parties were not informed of the main causes, the impacts on schedule and costs and the new estimated dates.</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27773" cy="1463167"/>
          </a:xfrm>
          <a:prstGeom prst="rect">
            <a:avLst/>
          </a:prstGeom>
        </p:spPr>
      </p:pic>
      <p:sp>
        <p:nvSpPr>
          <p:cNvPr id="2" name="Title 1"/>
          <p:cNvSpPr>
            <a:spLocks noGrp="1"/>
          </p:cNvSpPr>
          <p:nvPr>
            <p:ph type="title"/>
          </p:nvPr>
        </p:nvSpPr>
        <p:spPr>
          <a:xfrm>
            <a:off x="2667000" y="185625"/>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91400"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pPr marL="0" indent="0" algn="just">
              <a:buNone/>
            </a:pPr>
            <a:endParaRPr lang="en-US" dirty="0"/>
          </a:p>
        </p:txBody>
      </p:sp>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03370"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680158" cy="4351338"/>
          </a:xfrm>
        </p:spPr>
        <p:txBody>
          <a:bodyPr/>
          <a:lstStyle/>
          <a:p>
            <a:pPr marL="0" indent="0" algn="justLow">
              <a:buNone/>
            </a:pPr>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p:txBody>
      </p:sp>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792129" y="92584"/>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632032" cy="4351338"/>
          </a:xfrm>
        </p:spPr>
        <p:txBody>
          <a:bodyPr/>
          <a:lstStyle/>
          <a:p>
            <a:pPr marL="0" indent="0" algn="just">
              <a:buNone/>
            </a:pPr>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p:txBody>
      </p:sp>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2647750" y="288123"/>
            <a:ext cx="10515600" cy="1325563"/>
          </a:xfrm>
        </p:spPr>
        <p:txBody>
          <a:bodyPr/>
          <a:lstStyle/>
          <a:p>
            <a:r>
              <a:rPr lang="en-US" dirty="0"/>
              <a:t>REAL-LIFE EXPERIENCE</a:t>
            </a:r>
          </a:p>
        </p:txBody>
      </p:sp>
      <p:sp>
        <p:nvSpPr>
          <p:cNvPr id="3" name="Content Placeholder 2"/>
          <p:cNvSpPr>
            <a:spLocks noGrp="1"/>
          </p:cNvSpPr>
          <p:nvPr>
            <p:ph idx="1"/>
          </p:nvPr>
        </p:nvSpPr>
        <p:spPr>
          <a:xfrm>
            <a:off x="838200" y="1854501"/>
            <a:ext cx="7025640" cy="4351338"/>
          </a:xfrm>
        </p:spPr>
        <p:txBody>
          <a:bodyPr/>
          <a:lstStyle/>
          <a:p>
            <a:pPr marL="0" indent="0" algn="just">
              <a:buNone/>
            </a:pPr>
            <a:r>
              <a:rPr lang="en-US" dirty="0"/>
              <a:t>The time required to collect information, process the data, build the project knowledge and attend meetings must be built into the project plan and included in the resource estimates.</a:t>
            </a:r>
          </a:p>
          <a:p>
            <a:pPr marL="0" indent="0" algn="just">
              <a:buNone/>
            </a:pPr>
            <a:endParaRPr lang="en-US" dirty="0"/>
          </a:p>
        </p:txBody>
      </p:sp>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a:xfrm>
            <a:off x="838200" y="1825625"/>
            <a:ext cx="6756133"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966</TotalTime>
  <Words>1558</Words>
  <Application>Microsoft Office PowerPoint</Application>
  <PresentationFormat>Widescreen</PresentationFormat>
  <Paragraphs>78</Paragraphs>
  <Slides>32</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Arial</vt:lpstr>
      <vt:lpstr>Calibri</vt:lpstr>
      <vt:lpstr>Calibri Light</vt:lpstr>
      <vt:lpstr>Tajawal Medium</vt:lpstr>
      <vt:lpstr>Office Theme</vt:lpstr>
      <vt:lpstr>1_Office Theme</vt:lpstr>
      <vt:lpstr>PowerPoint Presentation</vt:lpstr>
      <vt:lpstr>Global Communication Strategy</vt:lpstr>
      <vt:lpstr>Global Communication Strategy</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Identifying the stakeholders’ requirements</vt:lpstr>
      <vt:lpstr>Identifying the stakeholders’ requirements</vt:lpstr>
      <vt:lpstr>Identifying the stakeholders’ requirements</vt:lpstr>
      <vt:lpstr>Identifying the stakeholders’ requirements</vt:lpstr>
      <vt:lpstr>Identifying the stakeholders’ requirements</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REAL-LIFE EXPERIENCE</vt:lpstr>
      <vt:lpstr>REAL-LIFE EXPERIENCE</vt:lpstr>
      <vt:lpstr>REAL-LIFE EXPERIENCE</vt:lpstr>
      <vt:lpstr>REAL-LIFE EXPERIENCE</vt:lpstr>
      <vt:lpstr>REAL-LIFE EXPERIENCE</vt:lpstr>
      <vt:lpstr>REAL-LIFE EXPERIENCE</vt:lpstr>
      <vt:lpstr>REAL-LIFE EXPERIENCE</vt:lpstr>
      <vt:lpstr>REAL-LIFE EXPERIENCE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69</cp:revision>
  <dcterms:created xsi:type="dcterms:W3CDTF">2020-10-15T07:04:09Z</dcterms:created>
  <dcterms:modified xsi:type="dcterms:W3CDTF">2022-02-12T08:04:48Z</dcterms:modified>
</cp:coreProperties>
</file>