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532" r:id="rId5"/>
    <p:sldId id="533" r:id="rId6"/>
    <p:sldId id="480" r:id="rId7"/>
    <p:sldId id="313" r:id="rId8"/>
    <p:sldId id="546" r:id="rId9"/>
    <p:sldId id="496" r:id="rId10"/>
    <p:sldId id="276" r:id="rId11"/>
    <p:sldId id="534" r:id="rId12"/>
    <p:sldId id="497" r:id="rId13"/>
    <p:sldId id="547" r:id="rId14"/>
    <p:sldId id="539" r:id="rId15"/>
    <p:sldId id="500" r:id="rId16"/>
    <p:sldId id="502" r:id="rId17"/>
    <p:sldId id="536" r:id="rId18"/>
    <p:sldId id="537" r:id="rId19"/>
    <p:sldId id="541" r:id="rId20"/>
    <p:sldId id="555" r:id="rId21"/>
    <p:sldId id="503" r:id="rId22"/>
    <p:sldId id="505" r:id="rId23"/>
    <p:sldId id="521" r:id="rId24"/>
    <p:sldId id="556" r:id="rId25"/>
    <p:sldId id="506" r:id="rId26"/>
    <p:sldId id="522" r:id="rId27"/>
    <p:sldId id="557" r:id="rId28"/>
    <p:sldId id="543" r:id="rId29"/>
    <p:sldId id="512" r:id="rId30"/>
    <p:sldId id="514" r:id="rId31"/>
    <p:sldId id="516" r:id="rId32"/>
    <p:sldId id="544" r:id="rId33"/>
    <p:sldId id="517" r:id="rId34"/>
    <p:sldId id="549" r:id="rId35"/>
    <p:sldId id="548" r:id="rId36"/>
    <p:sldId id="550" r:id="rId37"/>
    <p:sldId id="551" r:id="rId38"/>
    <p:sldId id="523" r:id="rId39"/>
    <p:sldId id="525" r:id="rId40"/>
    <p:sldId id="552" r:id="rId41"/>
    <p:sldId id="526" r:id="rId42"/>
    <p:sldId id="560" r:id="rId43"/>
    <p:sldId id="527" r:id="rId44"/>
    <p:sldId id="558" r:id="rId45"/>
    <p:sldId id="559" r:id="rId46"/>
    <p:sldId id="56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534"/>
            <p14:sldId id="497"/>
            <p14:sldId id="547"/>
            <p14:sldId id="539"/>
            <p14:sldId id="500"/>
            <p14:sldId id="502"/>
            <p14:sldId id="536"/>
            <p14:sldId id="537"/>
            <p14:sldId id="541"/>
            <p14:sldId id="555"/>
            <p14:sldId id="503"/>
            <p14:sldId id="505"/>
            <p14:sldId id="521"/>
            <p14:sldId id="556"/>
            <p14:sldId id="506"/>
            <p14:sldId id="522"/>
            <p14:sldId id="557"/>
            <p14:sldId id="543"/>
            <p14:sldId id="512"/>
            <p14:sldId id="514"/>
            <p14:sldId id="516"/>
            <p14:sldId id="544"/>
            <p14:sldId id="517"/>
            <p14:sldId id="549"/>
            <p14:sldId id="548"/>
            <p14:sldId id="550"/>
            <p14:sldId id="551"/>
            <p14:sldId id="523"/>
            <p14:sldId id="525"/>
            <p14:sldId id="552"/>
            <p14:sldId id="526"/>
            <p14:sldId id="560"/>
            <p14:sldId id="527"/>
            <p14:sldId id="558"/>
            <p14:sldId id="559"/>
            <p14:sldId id="56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70" autoAdjust="0"/>
    <p:restoredTop sz="93702" autoAdjust="0"/>
  </p:normalViewPr>
  <p:slideViewPr>
    <p:cSldViewPr snapToGrid="0">
      <p:cViewPr>
        <p:scale>
          <a:sx n="100" d="100"/>
          <a:sy n="100" d="100"/>
        </p:scale>
        <p:origin x="1008" y="2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50" Type="http://schemas.openxmlformats.org/officeDocument/2006/relationships/presProps" Target="presProps.xml"/><Relationship Id="rId51" Type="http://schemas.openxmlformats.org/officeDocument/2006/relationships/viewProps" Target="viewProps.xml"/><Relationship Id="rId52" Type="http://schemas.openxmlformats.org/officeDocument/2006/relationships/theme" Target="theme/theme1.xml"/><Relationship Id="rId53" Type="http://schemas.openxmlformats.org/officeDocument/2006/relationships/tableStyles" Target="tableStyles.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 Id="rId46" Type="http://schemas.openxmlformats.org/officeDocument/2006/relationships/slide" Target="slides/slide42.xml"/><Relationship Id="rId47" Type="http://schemas.openxmlformats.org/officeDocument/2006/relationships/slide" Target="slides/slide43.xml"/><Relationship Id="rId48" Type="http://schemas.openxmlformats.org/officeDocument/2006/relationships/slide" Target="slides/slide44.xml"/><Relationship Id="rId49" Type="http://schemas.openxmlformats.org/officeDocument/2006/relationships/notesMaster" Target="notesMasters/notesMaster1.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8"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7.PNG"/><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svg"/><Relationship Id="rId5" Type="http://schemas.openxmlformats.org/officeDocument/2006/relationships/image" Target="../media/image14.png"/><Relationship Id="rId1" Type="http://schemas.openxmlformats.org/officeDocument/2006/relationships/slideLayout" Target="../slideLayouts/slideLayout15.xml"/><Relationship Id="rId2"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العاشر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507482" y="5104240"/>
            <a:ext cx="303320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r>
              <a:rPr lang="ar-JO" sz="2000" b="1" dirty="0">
                <a:latin typeface="Alexandria"/>
                <a:cs typeface="Alexandria" charset="0"/>
              </a:rPr>
              <a:t> </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الاستراتيجيه</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xmlns=""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العاشره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10</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dirty="0"/>
              <a:t>الاتصال الاستراتيجي</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2235" y="2442121"/>
            <a:ext cx="8551467" cy="3374642"/>
          </a:xfrm>
          <a:prstGeom prst="rect">
            <a:avLst/>
          </a:prstGeom>
          <a:noFill/>
        </p:spPr>
        <p:txBody>
          <a:bodyPr wrap="square" rtlCol="0">
            <a:spAutoFit/>
          </a:bodyPr>
          <a:lstStyle/>
          <a:p>
            <a:pPr algn="just" rtl="1">
              <a:lnSpc>
                <a:spcPct val="150000"/>
              </a:lnSpc>
            </a:pPr>
            <a:r>
              <a:rPr lang="ar-JO" b="1"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المهام وتنميتها وتحقيقها</a:t>
            </a:r>
            <a:r>
              <a:rPr lang="ar-JO" b="1" dirty="0" smtClean="0"/>
              <a:t>.</a:t>
            </a:r>
            <a:endParaRPr lang="ar-JO" b="1" dirty="0"/>
          </a:p>
          <a:p>
            <a:pPr algn="just" rtl="1">
              <a:lnSpc>
                <a:spcPct val="150000"/>
              </a:lnSpc>
            </a:pPr>
            <a:endParaRPr lang="ar-JO" b="1" dirty="0"/>
          </a:p>
          <a:p>
            <a:pPr algn="just" rtl="1">
              <a:lnSpc>
                <a:spcPct val="150000"/>
              </a:lnSpc>
            </a:pPr>
            <a:r>
              <a:rPr lang="ar-QA" b="1" dirty="0"/>
              <a:t>إن استراتيجية الاتصال غير السليمة لا تؤدي إلا إلى نقل رسائل متضاربة وهذا بلا شك هو آخر شيء تريده الشركة والذي يمكن أن يؤدي إلى كارثة كبيرة للشركة لكننا ندعمك؛ سنتحدث عن التواصل الاستراتيجي وأهميته في إدارة الأعمال </a:t>
            </a:r>
            <a:r>
              <a:rPr lang="ar-QA" b="1" dirty="0" smtClean="0"/>
              <a:t>بسلاسة</a:t>
            </a:r>
            <a:endParaRPr 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4995954" cy="523220"/>
          </a:xfrm>
          <a:prstGeom prst="rect">
            <a:avLst/>
          </a:prstGeom>
          <a:noFill/>
        </p:spPr>
        <p:txBody>
          <a:bodyPr wrap="square" rtlCol="0">
            <a:spAutoFit/>
          </a:bodyPr>
          <a:lstStyle/>
          <a:p>
            <a:pPr algn="ctr"/>
            <a:r>
              <a:rPr lang="ar-QA" sz="2800" dirty="0"/>
              <a:t>ما هو الاتصال الاستراتيجي</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401205"/>
          </a:xfrm>
          <a:prstGeom prst="rect">
            <a:avLst/>
          </a:prstGeom>
          <a:noFill/>
        </p:spPr>
        <p:txBody>
          <a:bodyPr wrap="square" rtlCol="0">
            <a:spAutoFit/>
          </a:bodyPr>
          <a:lstStyle/>
          <a:p>
            <a:pPr algn="r" rtl="1"/>
            <a:r>
              <a:rPr lang="ar-JO" dirty="0"/>
              <a:t>هي فن تسییر، انسجام، ووضع مختلف أشكال الاتصال في المؤسسة في انسجام من أجل تلبیة الأهداف ذات المصلحة العامة، وتحقیقها یمر عبر تطویر أو تنمیة علاقات إنسانیة واجتماعیة بین الأشخاص وبین هؤلاء والمؤسسة.</a:t>
            </a:r>
          </a:p>
          <a:p>
            <a:pPr algn="r" rtl="1"/>
            <a:endParaRPr lang="ar-JO" dirty="0"/>
          </a:p>
          <a:p>
            <a:pPr algn="r" rtl="1"/>
            <a:r>
              <a:rPr lang="ar-JO"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المهام وتنميتها وتحقيقها.</a:t>
            </a:r>
          </a:p>
          <a:p>
            <a:pPr algn="r" rtl="1"/>
            <a:endParaRPr lang="ar-JO" dirty="0"/>
          </a:p>
          <a:p>
            <a:pPr algn="r" rtl="1"/>
            <a:r>
              <a:rPr lang="ar-JO" dirty="0"/>
              <a:t>في مصطلحات الشخص العادي، إنه ببساطة الفرق بين القيام بالتواصل والقيام بالتواصل الهادف.</a:t>
            </a:r>
          </a:p>
          <a:p>
            <a:pPr marL="285750" indent="-285750" algn="r" rtl="1">
              <a:buFont typeface="Arial" panose="020B0604020202020204" pitchFamily="34" charset="0"/>
              <a:buChar char="•"/>
            </a:pPr>
            <a:endParaRPr lang="ar-JO" dirty="0"/>
          </a:p>
          <a:p>
            <a:pPr algn="r" rtl="1"/>
            <a:r>
              <a:rPr lang="ar-JO" dirty="0"/>
              <a:t>يربط التواصل الاستراتيجي أهداف العمل بقيمه الأساسية مما يؤدي إلى زيادة الدافع الشخصي ومشاركة أفضل للموظفين. وهذا بدوره يضيف المصداقية ويبني سمعة تجارية قوية. ويغطي المفاهيم الأساسية التالية:</a:t>
            </a:r>
          </a:p>
          <a:p>
            <a:pPr marL="285750" indent="-285750" algn="r" rtl="1">
              <a:buFont typeface="Arial" panose="020B0604020202020204" pitchFamily="34" charset="0"/>
              <a:buChar char="•"/>
            </a:pPr>
            <a:endParaRPr lang="ar-JO" dirty="0"/>
          </a:p>
          <a:p>
            <a:pPr marL="742950" lvl="1" indent="-285750" algn="r" rtl="1">
              <a:buFont typeface="Arial" panose="020B0604020202020204" pitchFamily="34" charset="0"/>
              <a:buChar char="•"/>
            </a:pPr>
            <a:r>
              <a:rPr lang="ar-JO" dirty="0"/>
              <a:t> تحديد الأهداف</a:t>
            </a:r>
          </a:p>
          <a:p>
            <a:pPr marL="742950" lvl="1" indent="-285750" algn="r" rtl="1">
              <a:buFont typeface="Arial" panose="020B0604020202020204" pitchFamily="34" charset="0"/>
              <a:buChar char="•"/>
            </a:pPr>
            <a:r>
              <a:rPr lang="ar-JO" dirty="0"/>
              <a:t> استراتيجية الرسالة</a:t>
            </a:r>
          </a:p>
          <a:p>
            <a:pPr marL="742950" lvl="1" indent="-285750" algn="r" rtl="1">
              <a:buFont typeface="Arial" panose="020B0604020202020204" pitchFamily="34" charset="0"/>
              <a:buChar char="•"/>
            </a:pPr>
            <a:r>
              <a:rPr lang="ar-JO" dirty="0"/>
              <a:t>تحليل الجمهور</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297151" y="1016803"/>
            <a:ext cx="6967474" cy="523220"/>
          </a:xfrm>
          <a:prstGeom prst="rect">
            <a:avLst/>
          </a:prstGeom>
          <a:noFill/>
        </p:spPr>
        <p:txBody>
          <a:bodyPr wrap="square" rtlCol="0">
            <a:spAutoFit/>
          </a:bodyPr>
          <a:lstStyle/>
          <a:p>
            <a:pPr algn="ctr"/>
            <a:r>
              <a:rPr lang="ar-QA" sz="2800" dirty="0"/>
              <a:t>أهمية التواصل الاستراتيجي في الأعمال</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3524042"/>
          </a:xfrm>
          <a:prstGeom prst="rect">
            <a:avLst/>
          </a:prstGeom>
          <a:noFill/>
        </p:spPr>
        <p:txBody>
          <a:bodyPr wrap="square" rtlCol="0">
            <a:spAutoFit/>
          </a:bodyPr>
          <a:lstStyle/>
          <a:p>
            <a:pPr algn="just" rtl="1">
              <a:spcBef>
                <a:spcPts val="0"/>
              </a:spcBef>
              <a:spcAft>
                <a:spcPts val="500"/>
              </a:spcAft>
            </a:pPr>
            <a:r>
              <a:rPr lang="ar-QA" dirty="0">
                <a:solidFill>
                  <a:srgbClr val="2F2F00"/>
                </a:solidFill>
                <a:latin typeface="Times New Roman" panose="02020603050405020304" pitchFamily="18" charset="0"/>
              </a:rPr>
              <a:t>يعد التواصل الاستراتيجي خطوة أساسية في رحلة نجاح الأعمال، يمكن لأي شخص أن يبدأ مشروعًا تجاريًا، لكن الاستقرار والبقاء في العمل ليس بالأمر السهل على الجميع.</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تعد خريطة الطريق الواضحة والرؤية الموجهة نحو الهدف أمرًا ضروريًا لمعرفة المكان الذي يجب أن تتجه إليه الأعمال. في أيام الهواة، كان هدف كل عمل هو البقاء. وإذا فعلوا ذلك، فإن الخطوة التالية ستكون صياغة خطط للمستقبل من أجل النمو على المدى الطويل، تقوم الشركات بتعيين محترفين لوضع خطط الاتصال الاستراتيجية وتحديد الأهداف والغايات وإيجاد التكتيكات للوصول إلى التغيير المنشود.</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ولجعل الاتصال الاستراتيجي فعالاً، يجب أن تكون القيادة العليا متصلة عبر المنظمة لبناء فهم لمهارات الاتصال ورسائل الشركة الأساسية.</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إن تطوير واستثمار الجهود في التواصل الاستراتيجي يمنح مساحة أكبر للعمل على أهداف العلامة التجارية وتخصيص الموارد بكفاءة لتحقيق الأهداف المرجوة.</a:t>
            </a:r>
            <a:endParaRPr lang="ar-QA"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rtl="1"/>
            <a:r>
              <a:rPr lang="ar-QA" sz="2800" b="1" dirty="0"/>
              <a:t>كيف يتم توصيل الرسالة</a:t>
            </a:r>
            <a:endParaRPr lang="en-US" sz="2800"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946103" y="1850015"/>
            <a:ext cx="10273440" cy="3005375"/>
          </a:xfrm>
          <a:prstGeom prst="rect">
            <a:avLst/>
          </a:prstGeom>
          <a:noFill/>
        </p:spPr>
        <p:txBody>
          <a:bodyPr wrap="square" rtlCol="0">
            <a:spAutoFit/>
          </a:bodyPr>
          <a:lstStyle/>
          <a:p>
            <a:pPr algn="just" rtl="1">
              <a:lnSpc>
                <a:spcPct val="150000"/>
              </a:lnSpc>
            </a:pPr>
            <a:r>
              <a:rPr lang="ar-QA" dirty="0"/>
              <a:t>في العصر الحديث، حيث أصبحت كل الأعمال التجارية رقمية، أصبح دور وسائل التواصل الاجتماعي مهمًا جدًا بحيث لا يمكن تجاهله. إن الحصول على الإعجابات والمزيد من المتابعين لا يفعل أي شيء إذا لم يساهموا في تحقيق أهداف العمل.</a:t>
            </a:r>
          </a:p>
          <a:p>
            <a:pPr algn="just" rtl="1">
              <a:lnSpc>
                <a:spcPct val="150000"/>
              </a:lnSpc>
            </a:pPr>
            <a:endParaRPr lang="ar-QA" dirty="0"/>
          </a:p>
          <a:p>
            <a:pPr algn="just" rtl="1">
              <a:lnSpc>
                <a:spcPct val="150000"/>
              </a:lnSpc>
            </a:pPr>
            <a:r>
              <a:rPr lang="ar-QA" dirty="0"/>
              <a:t>يوفر الاتصال الاستراتيجي إرشادات واضحة للأنشطة التجارية. يتضمن ذلك الرسالة التي يجب توصيلها عبر وسائل التواصل الاجتماعي </a:t>
            </a:r>
            <a:r>
              <a:rPr lang="en-US" dirty="0" err="1"/>
              <a:t>Instagram</a:t>
            </a:r>
            <a:r>
              <a:rPr lang="en-US" dirty="0"/>
              <a:t> Facebook LinkedIn، </a:t>
            </a:r>
            <a:r>
              <a:rPr lang="ar-QA" dirty="0"/>
              <a:t>والتسويق عبر البريد الإلكتروني، والمدونات، والمحتوى على </a:t>
            </a:r>
            <a:r>
              <a:rPr lang="en-US" dirty="0"/>
              <a:t>YouTube، </a:t>
            </a:r>
            <a:r>
              <a:rPr lang="ar-QA" dirty="0"/>
              <a:t>وما إلى ذلك. وفقًا للعديد من المتخصصين، كلما كانت العلامة التجارية أكثر شفافية ودقة في رسائلها، كلما كان ذلك أفضل. فرص جذب انتباه الناس وزيادة مشاركة الموظفين.</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474" y="4790336"/>
            <a:ext cx="4012240" cy="137228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JO" sz="2800" dirty="0"/>
              <a:t>معوقات الاتصال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48859" y="89000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9937" y="1813660"/>
            <a:ext cx="8204919" cy="4161580"/>
          </a:xfrm>
          <a:prstGeom prst="rect">
            <a:avLst/>
          </a:prstGeom>
        </p:spPr>
      </p:pic>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120219" cy="523220"/>
          </a:xfrm>
          <a:prstGeom prst="rect">
            <a:avLst/>
          </a:prstGeom>
          <a:noFill/>
        </p:spPr>
        <p:txBody>
          <a:bodyPr wrap="square" rtlCol="0">
            <a:spAutoFit/>
          </a:bodyPr>
          <a:lstStyle/>
          <a:p>
            <a:pPr algn="ctr" rtl="1"/>
            <a:r>
              <a:rPr lang="ar-QA" sz="2800" dirty="0"/>
              <a:t>معوقات الاتصال الاستراتيجي</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08880" y="2357847"/>
            <a:ext cx="10429520" cy="1631216"/>
          </a:xfrm>
          <a:prstGeom prst="rect">
            <a:avLst/>
          </a:prstGeom>
          <a:noFill/>
        </p:spPr>
        <p:txBody>
          <a:bodyPr wrap="square" rtlCol="0">
            <a:spAutoFit/>
          </a:bodyPr>
          <a:lstStyle/>
          <a:p>
            <a:pPr algn="just" rtl="1"/>
            <a:r>
              <a:rPr lang="ar-QA" sz="2000" dirty="0"/>
              <a:t>أنواع حواجز الاتصال</a:t>
            </a:r>
            <a:endParaRPr lang="en-US" sz="2000" dirty="0"/>
          </a:p>
          <a:p>
            <a:pPr algn="just" rtl="1"/>
            <a:endParaRPr lang="ar-QA" sz="2000" dirty="0"/>
          </a:p>
          <a:p>
            <a:pPr algn="just" rtl="1"/>
            <a:r>
              <a:rPr lang="ar-QA" sz="2000" dirty="0"/>
              <a:t>كأفراد نتواصل مع بعضنا البعض بطرق عديدة طوال الوقت. ومع ذلك، فمن الضروري أن نعرف أنه ليست كل الاتصالات استراتيجية. تعتمد الطريقة التي ننقل بها رسالتنا على طريقة ترجمتها وفهمها. هناك العديد من العوائق التي تعترض التواصل الاستراتيجي والتي غالبًا ما تؤدي إلى سوء الفهم والتباعد عن أهداف العمل.</a:t>
            </a: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3770" y="1729924"/>
            <a:ext cx="10708649" cy="456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QA" u="sng" dirty="0">
                <a:solidFill>
                  <a:prstClr val="black"/>
                </a:solidFill>
              </a:rPr>
              <a:t>الحواجز العاطفية</a:t>
            </a:r>
          </a:p>
          <a:p>
            <a:pPr lvl="0" algn="just" rtl="1"/>
            <a:r>
              <a:rPr lang="ar-QA" dirty="0">
                <a:solidFill>
                  <a:prstClr val="black"/>
                </a:solidFill>
              </a:rPr>
              <a:t>ترجع الحواجز العاطفية إلى المشاعر والعواطف الشخصية مثل عدم الثقة والتردد والخوف. على سبيل المثال، إذا كان الموظف يخشى مشرفه، فقد يحصل على رسالته بطريقة منغلقة. مثال آخر هو زميل لديه صراع مع زميل له في العمل؛ فهو أكثر عرضة لتلقي رسالته بشكل سلبي بسبب المشاعر والعواطف الشخصية.</a:t>
            </a:r>
          </a:p>
          <a:p>
            <a:pPr lvl="0" algn="just" rtl="1"/>
            <a:endParaRPr lang="ar-QA" dirty="0">
              <a:solidFill>
                <a:prstClr val="black"/>
              </a:solidFill>
            </a:endParaRPr>
          </a:p>
          <a:p>
            <a:pPr lvl="0" algn="just" rtl="1"/>
            <a:r>
              <a:rPr lang="ar-QA" u="sng" dirty="0">
                <a:solidFill>
                  <a:prstClr val="black"/>
                </a:solidFill>
              </a:rPr>
              <a:t>حواجز طبيعية</a:t>
            </a:r>
          </a:p>
          <a:p>
            <a:pPr lvl="0" algn="just" rtl="1"/>
            <a:r>
              <a:rPr lang="ar-QA" dirty="0">
                <a:solidFill>
                  <a:prstClr val="black"/>
                </a:solidFill>
              </a:rPr>
              <a:t>يشير الحاجز المادي عادةً إلى الطريقة التي يتم بها إنشاء مكان العمل أو الإعداد العام. هل هناك أي مناطق عمل أو مقصورات منفصلة؟ إذا كان الأمر كذلك، كم تقع الغرف؟ هل أبواب المكاتب مغلقة؟ المناطق المتصورة تؤثر أيضا عليه. على سبيل المثال، إذا كان جميع كبار المسؤولين يعملون في مجال واحد محدد، فقد يتردد الموظفون المبتدئون في التعامل معهم ويفضلون تجنب ذلك.</a:t>
            </a:r>
          </a:p>
          <a:p>
            <a:pPr lvl="0" algn="just" rtl="1"/>
            <a:endParaRPr lang="ar-QA" dirty="0">
              <a:solidFill>
                <a:prstClr val="black"/>
              </a:solidFill>
            </a:endParaRPr>
          </a:p>
          <a:p>
            <a:pPr lvl="0" algn="just" rtl="1"/>
            <a:r>
              <a:rPr lang="ar-QA" u="sng" dirty="0">
                <a:solidFill>
                  <a:prstClr val="black"/>
                </a:solidFill>
              </a:rPr>
              <a:t>حواجز اللغة</a:t>
            </a:r>
          </a:p>
          <a:p>
            <a:pPr lvl="0" algn="just" rtl="1"/>
            <a:r>
              <a:rPr lang="ar-QA" dirty="0">
                <a:solidFill>
                  <a:prstClr val="black"/>
                </a:solidFill>
              </a:rPr>
              <a:t>يمكن أن تشمل حواجز اللغة اللغة العامية، والاختصارات، والتعبيرات غير المألوفة في كل من التواصل الكتابي واللفظي. وغالبًا ما يؤدي ذلك إلى سوء الفهم والارتباك، وهو ما يثبت أنه غير صحي للأعمال.</a:t>
            </a:r>
            <a:endParaRPr lang="en-US" dirty="0">
              <a:solidFill>
                <a:prstClr val="black"/>
              </a:solidFill>
            </a:endParaRPr>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QA" sz="2800" dirty="0"/>
              <a:t>أنواع حواجز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Tree>
    <p:extLst>
      <p:ext uri="{BB962C8B-B14F-4D97-AF65-F5344CB8AC3E}">
        <p14:creationId xmlns:p14="http://schemas.microsoft.com/office/powerpoint/2010/main" val="169160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a:r>
              <a:rPr lang="ar-QA" sz="2800" dirty="0"/>
              <a:t> الغرض من خطة الاتصال الاستراتيجية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39" y="1772142"/>
            <a:ext cx="10469089" cy="3782061"/>
          </a:xfrm>
          <a:prstGeom prst="rect">
            <a:avLst/>
          </a:prstGeom>
          <a:noFill/>
        </p:spPr>
        <p:txBody>
          <a:bodyPr wrap="square" rtlCol="0">
            <a:spAutoFit/>
          </a:bodyPr>
          <a:lstStyle/>
          <a:p>
            <a:pPr algn="just" rtl="1">
              <a:lnSpc>
                <a:spcPct val="150000"/>
              </a:lnSpc>
            </a:pPr>
            <a:r>
              <a:rPr lang="ar-JO" dirty="0"/>
              <a:t>إن الهدف الواضح لاستراتيجية الاتصال يبقي الجميع على علم. يجب على الشركات التأكد من أن رسالتها يتم سماعها من قبل الأشخاص المناسبين وبالطريقة التي تريدهم أن يسمعوها.</a:t>
            </a:r>
          </a:p>
          <a:p>
            <a:pPr algn="just" rtl="1">
              <a:lnSpc>
                <a:spcPct val="150000"/>
              </a:lnSpc>
            </a:pPr>
            <a:endParaRPr lang="ar-JO" dirty="0"/>
          </a:p>
          <a:p>
            <a:pPr algn="just" rtl="1">
              <a:lnSpc>
                <a:spcPct val="150000"/>
              </a:lnSpc>
            </a:pPr>
            <a:r>
              <a:rPr lang="ar-JO" b="1" dirty="0"/>
              <a:t>   يجب أن تكون أهداف الاتصال الخاصة بالشركة قادرة على الإجابة على هذه الأسئلة:</a:t>
            </a:r>
          </a:p>
          <a:p>
            <a:pPr marL="800100" lvl="1" indent="-342900" algn="just" rtl="1">
              <a:lnSpc>
                <a:spcPct val="150000"/>
              </a:lnSpc>
              <a:buFont typeface="Arial" panose="020B0604020202020204" pitchFamily="34" charset="0"/>
              <a:buChar char="•"/>
            </a:pPr>
            <a:r>
              <a:rPr lang="ar-JO" dirty="0"/>
              <a:t>من يحتاج للاستماع؟ لماذا نحتاج للوصول إليهم وإخبارهم؟ ما الذي يمكن أن ننقله بالضبط؟ كيف ستبدو اتصالاتنا على الجانب الآخر؟ ما هو الوقت المثالي حتى يكون لرسالتنا أقصى قدر من التأثير؟ وما القنوات المستخدمة للاتصال؟</a:t>
            </a:r>
          </a:p>
          <a:p>
            <a:pPr marL="800100" lvl="1" indent="-342900" algn="just" rtl="1">
              <a:lnSpc>
                <a:spcPct val="150000"/>
              </a:lnSpc>
              <a:buFont typeface="Arial" panose="020B0604020202020204" pitchFamily="34" charset="0"/>
              <a:buChar char="•"/>
            </a:pPr>
            <a:endParaRPr lang="ar-JO" dirty="0"/>
          </a:p>
          <a:p>
            <a:pPr marL="800100" lvl="1" indent="-342900" algn="just" rtl="1">
              <a:lnSpc>
                <a:spcPct val="150000"/>
              </a:lnSpc>
              <a:buFont typeface="Arial" panose="020B0604020202020204" pitchFamily="34" charset="0"/>
              <a:buChar char="•"/>
            </a:pPr>
            <a:r>
              <a:rPr lang="ar-JO" dirty="0"/>
              <a:t>من هو الجمهور المستهدف في الاتصال الاستراتيجي في التواصل الاستراتيجي، يمكن أن يختلف الجمهور المستهدف من وقت لآخر. ويشمل الموظفين أو العملاء أو وسائل الإعلام. يعتمد الأمر أيضًا على من يحتاج إلى سماع ماذا.</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3488"/>
            <a:ext cx="6750236" cy="523220"/>
          </a:xfrm>
          <a:prstGeom prst="rect">
            <a:avLst/>
          </a:prstGeom>
          <a:noFill/>
        </p:spPr>
        <p:txBody>
          <a:bodyPr wrap="square" rtlCol="0">
            <a:spAutoFit/>
          </a:bodyPr>
          <a:lstStyle/>
          <a:p>
            <a:pPr algn="r" rtl="1"/>
            <a:r>
              <a:rPr lang="ar-QA" sz="2800" dirty="0" err="1"/>
              <a:t>أهمیة</a:t>
            </a:r>
            <a:r>
              <a:rPr lang="ar-QA" sz="2800" dirty="0"/>
              <a:t> إستراتیجیة الاتصال في المؤسسة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365024"/>
          </a:xfrm>
          <a:prstGeom prst="rect">
            <a:avLst/>
          </a:prstGeom>
          <a:noFill/>
        </p:spPr>
        <p:txBody>
          <a:bodyPr wrap="square" rtlCol="0">
            <a:spAutoFit/>
          </a:bodyPr>
          <a:lstStyle/>
          <a:p>
            <a:pPr algn="just" rtl="1">
              <a:lnSpc>
                <a:spcPct val="150000"/>
              </a:lnSpc>
            </a:pPr>
            <a:r>
              <a:rPr lang="ar-JO" dirty="0"/>
              <a:t>أهمیة إستراتیجیة الاتصال وهي كالتالي:</a:t>
            </a:r>
          </a:p>
          <a:p>
            <a:pPr algn="just" rtl="1">
              <a:lnSpc>
                <a:spcPct val="150000"/>
              </a:lnSpc>
            </a:pPr>
            <a:endParaRPr lang="ar-JO" dirty="0"/>
          </a:p>
          <a:p>
            <a:pPr marL="742950" lvl="1" indent="-285750" algn="just" rtl="1">
              <a:lnSpc>
                <a:spcPct val="150000"/>
              </a:lnSpc>
              <a:buFont typeface="Arial" panose="020B0604020202020204" pitchFamily="34" charset="0"/>
              <a:buChar char="•"/>
            </a:pPr>
            <a:r>
              <a:rPr lang="ar-JO" dirty="0"/>
              <a:t> تساهم في حسن اختیار المواضیع والأوقات الملائمة، إضافة إلى الأسالیب الأكثر فعالیة في التنفیذ.</a:t>
            </a:r>
          </a:p>
          <a:p>
            <a:pPr marL="742950" lvl="1" indent="-285750" algn="just" rtl="1">
              <a:lnSpc>
                <a:spcPct val="150000"/>
              </a:lnSpc>
              <a:buFont typeface="Arial" panose="020B0604020202020204" pitchFamily="34" charset="0"/>
              <a:buChar char="•"/>
            </a:pPr>
            <a:r>
              <a:rPr lang="ar-JO" dirty="0"/>
              <a:t>تضمن للمؤسسة تحقیق الأهداف العامة، وبتالي تحقیق الإستراتیجیة العامة له، هذا إن كان الاتصال فعال.</a:t>
            </a:r>
          </a:p>
          <a:p>
            <a:pPr marL="742950" lvl="1" indent="-285750" algn="just" rtl="1">
              <a:lnSpc>
                <a:spcPct val="150000"/>
              </a:lnSpc>
              <a:buFont typeface="Arial" panose="020B0604020202020204" pitchFamily="34" charset="0"/>
              <a:buChar char="•"/>
            </a:pPr>
            <a:r>
              <a:rPr lang="ar-JO" dirty="0"/>
              <a:t> تحقق استخدام أمثل لوسائل الاتصال المتاحة للوصول إلى الجماهیر المستهدفة، وهذا من أجل تحقیق الأهداف المرجوة من هذا الاتصال.</a:t>
            </a:r>
          </a:p>
          <a:p>
            <a:pPr marL="742950" lvl="1" indent="-285750" algn="just" rtl="1">
              <a:lnSpc>
                <a:spcPct val="150000"/>
              </a:lnSpc>
              <a:buFont typeface="Arial" panose="020B0604020202020204" pitchFamily="34" charset="0"/>
              <a:buChar char="•"/>
            </a:pPr>
            <a:r>
              <a:rPr lang="ar-JO" dirty="0"/>
              <a:t>إمكانیة التنبؤ بالمشكلات التي یتوقع حدوثها، ورسم البرامج التي تؤدي إلى  مواجهة هذه المشاكل ومعالجتها أو العمل على إزالة أسباب حدوثه</a:t>
            </a: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QA" sz="2800" dirty="0"/>
              <a:t>ممیزات الإستراتجیة الاتصالي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54828" y="1871177"/>
            <a:ext cx="10169061" cy="4247317"/>
          </a:xfrm>
          <a:prstGeom prst="rect">
            <a:avLst/>
          </a:prstGeom>
          <a:noFill/>
        </p:spPr>
        <p:txBody>
          <a:bodyPr wrap="square" rtlCol="0">
            <a:spAutoFit/>
          </a:bodyPr>
          <a:lstStyle/>
          <a:p>
            <a:pPr marL="800100" lvl="1" indent="-342900" algn="just" rtl="1">
              <a:lnSpc>
                <a:spcPct val="150000"/>
              </a:lnSpc>
              <a:buFont typeface="Arial" panose="020B0604020202020204" pitchFamily="34" charset="0"/>
              <a:buChar char="•"/>
            </a:pPr>
            <a:r>
              <a:rPr lang="ar-QA" dirty="0"/>
              <a:t>تستجیب الإستراتیجیة المتعلقة بالإتصال لأكثر من هدف،فهي تبین طریقة</a:t>
            </a:r>
            <a:r>
              <a:rPr lang="ar-JO" dirty="0"/>
              <a:t> </a:t>
            </a:r>
            <a:r>
              <a:rPr lang="ar-QA" dirty="0"/>
              <a:t>،وهویة المؤسسة في النشاط من خلال خطابها الإنجسام بین الإتصال</a:t>
            </a:r>
            <a:r>
              <a:rPr lang="ar-JO" dirty="0"/>
              <a:t> </a:t>
            </a:r>
            <a:r>
              <a:rPr lang="ar-QA" dirty="0"/>
              <a:t>الداخلي والإتصال الخارجي .</a:t>
            </a:r>
          </a:p>
          <a:p>
            <a:pPr marL="800100" lvl="1" indent="-342900" algn="just" rtl="1">
              <a:lnSpc>
                <a:spcPct val="150000"/>
              </a:lnSpc>
              <a:buFont typeface="Arial" panose="020B0604020202020204" pitchFamily="34" charset="0"/>
              <a:buChar char="•"/>
            </a:pPr>
            <a:r>
              <a:rPr lang="ar-QA" dirty="0"/>
              <a:t>الإنسجام بین مختلف سجلاتها للإتصال .</a:t>
            </a:r>
          </a:p>
          <a:p>
            <a:pPr marL="800100" lvl="1" indent="-342900" algn="just" rtl="1">
              <a:lnSpc>
                <a:spcPct val="150000"/>
              </a:lnSpc>
              <a:buFont typeface="Arial" panose="020B0604020202020204" pitchFamily="34" charset="0"/>
              <a:buChar char="•"/>
            </a:pPr>
            <a:r>
              <a:rPr lang="ar-QA" dirty="0"/>
              <a:t>إنسجام الخطب بین مختلف مشاریعها .</a:t>
            </a:r>
          </a:p>
          <a:p>
            <a:pPr marL="800100" lvl="1" indent="-342900" algn="just" rtl="1">
              <a:lnSpc>
                <a:spcPct val="150000"/>
              </a:lnSpc>
              <a:buFont typeface="Arial" panose="020B0604020202020204" pitchFamily="34" charset="0"/>
              <a:buChar char="•"/>
            </a:pPr>
            <a:r>
              <a:rPr lang="ar-QA" dirty="0"/>
              <a:t>الإنسجام في مخططها </a:t>
            </a:r>
            <a:endParaRPr lang="ar-JO" dirty="0"/>
          </a:p>
          <a:p>
            <a:pPr marL="800100" lvl="1" indent="-342900" algn="just" rtl="1">
              <a:lnSpc>
                <a:spcPct val="150000"/>
              </a:lnSpc>
              <a:buFont typeface="Arial" panose="020B0604020202020204" pitchFamily="34" charset="0"/>
              <a:buChar char="•"/>
            </a:pPr>
            <a:endParaRPr lang="ar-JO" dirty="0"/>
          </a:p>
          <a:p>
            <a:pPr algn="ctr" rtl="1">
              <a:lnSpc>
                <a:spcPct val="150000"/>
              </a:lnSpc>
            </a:pPr>
            <a:r>
              <a:rPr lang="ar-QA" dirty="0"/>
              <a:t>خطة الإتصالات كالخطط في مجالات أخرى،هي جزئیة من الخطة الإستراتیجیة العامة،وهي عملیة مكونة من القرارات التي تظهر المبادئ والخطاب فیها،وتحدد نظام الإتصالات وعناصره من مرسل أو مصدر المعلومات،والموصل أو خط مرور الرسائل والمستقبل،وبذلك تحدد وسیلة لتوجیه،واختیار وبرمجة ،سواء مع المتعاملین</a:t>
            </a:r>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مبادئ الإستراتیجیة الاتصالیة</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775180"/>
            <a:ext cx="10164126" cy="4247317"/>
          </a:xfrm>
          <a:prstGeom prst="rect">
            <a:avLst/>
          </a:prstGeom>
          <a:noFill/>
        </p:spPr>
        <p:txBody>
          <a:bodyPr wrap="square" rtlCol="0">
            <a:spAutoFit/>
          </a:bodyPr>
          <a:lstStyle/>
          <a:p>
            <a:pPr algn="just" rtl="1">
              <a:lnSpc>
                <a:spcPct val="150000"/>
              </a:lnSpc>
            </a:pPr>
            <a:r>
              <a:rPr lang="ar-QA" dirty="0"/>
              <a:t>لكي تحظى إستراتیجیة الاتصال بالقبول من طرف المؤسسة أو المنظمة علیها أن</a:t>
            </a:r>
          </a:p>
          <a:p>
            <a:pPr algn="just" rtl="1">
              <a:lnSpc>
                <a:spcPct val="150000"/>
              </a:lnSpc>
            </a:pPr>
            <a:r>
              <a:rPr lang="ar-QA" dirty="0"/>
              <a:t>تجیب على المبادئ الثمانیة الأساسیة التالیة:</a:t>
            </a:r>
          </a:p>
          <a:p>
            <a:pPr marL="800100" lvl="1" indent="-342900" algn="just" rtl="1">
              <a:lnSpc>
                <a:spcPct val="150000"/>
              </a:lnSpc>
              <a:buFont typeface="Arial" panose="020B0604020202020204" pitchFamily="34" charset="0"/>
              <a:buChar char="•"/>
            </a:pPr>
            <a:r>
              <a:rPr lang="ar-QA" b="1" dirty="0"/>
              <a:t>الوجود: </a:t>
            </a:r>
            <a:r>
              <a:rPr lang="ar-QA" dirty="0"/>
              <a:t>یجب على المؤسسة تعریف إستراتیجیتها الاتصالیة وزوایا اهتماماتها</a:t>
            </a:r>
            <a:r>
              <a:rPr lang="ar-JO" dirty="0"/>
              <a:t> </a:t>
            </a:r>
            <a:r>
              <a:rPr lang="ar-QA" dirty="0"/>
              <a:t>بحیث تكون لها أهداف التعریف الحقیقي للمنافسة: أشغال السوق الإعلانیة بفضل</a:t>
            </a:r>
            <a:r>
              <a:rPr lang="ar-JO" dirty="0"/>
              <a:t> </a:t>
            </a:r>
            <a:r>
              <a:rPr lang="ar-QA" dirty="0"/>
              <a:t>میزانیة قویة, متابعة للسیر, البحث عن مستهلكین جدد والوفاء للزبائن</a:t>
            </a:r>
            <a:r>
              <a:rPr lang="ar-JO" dirty="0"/>
              <a:t>  </a:t>
            </a:r>
            <a:r>
              <a:rPr lang="ar-QA" dirty="0"/>
              <a:t>الحالیین.....).</a:t>
            </a:r>
          </a:p>
          <a:p>
            <a:pPr marL="800100" lvl="1" indent="-342900" algn="just" rtl="1">
              <a:lnSpc>
                <a:spcPct val="150000"/>
              </a:lnSpc>
              <a:buFont typeface="Arial" panose="020B0604020202020204" pitchFamily="34" charset="0"/>
              <a:buChar char="•"/>
            </a:pPr>
            <a:r>
              <a:rPr lang="ar-QA" b="1" dirty="0"/>
              <a:t>الاستمرار: </a:t>
            </a:r>
            <a:r>
              <a:rPr lang="ar-QA" dirty="0"/>
              <a:t>یجب أن تكون إستراتیجیة الاتصال طویلة الأجل ونشطة لعدة سنین</a:t>
            </a:r>
            <a:r>
              <a:rPr lang="ar-JO" dirty="0"/>
              <a:t> </a:t>
            </a:r>
            <a:r>
              <a:rPr lang="ar-QA" dirty="0"/>
              <a:t>لكي تصبح فعالة ومقبولة.</a:t>
            </a:r>
          </a:p>
          <a:p>
            <a:pPr marL="800100" lvl="1" indent="-342900" algn="just" rtl="1">
              <a:lnSpc>
                <a:spcPct val="150000"/>
              </a:lnSpc>
              <a:buFont typeface="Arial" panose="020B0604020202020204" pitchFamily="34" charset="0"/>
              <a:buChar char="•"/>
            </a:pPr>
            <a:r>
              <a:rPr lang="ar-QA" b="1" dirty="0"/>
              <a:t>التمیز: </a:t>
            </a:r>
            <a:r>
              <a:rPr lang="ar-QA" dirty="0"/>
              <a:t>أن واقع الأسواق المالیة (استهلاك كبیر صناعي, خدماتي....) یتمیز</a:t>
            </a:r>
            <a:r>
              <a:rPr lang="ar-JO" dirty="0"/>
              <a:t> </a:t>
            </a:r>
            <a:r>
              <a:rPr lang="ar-QA" dirty="0"/>
              <a:t>غالبا بعروض خاصة, من أهم الأدوار للاتصال هو إضفاء التمیز للمنتج الذي لا</a:t>
            </a:r>
            <a:r>
              <a:rPr lang="ar-JO" dirty="0"/>
              <a:t>  </a:t>
            </a:r>
            <a:r>
              <a:rPr lang="ar-QA" dirty="0"/>
              <a:t>یوجد في العرض القاعدي, أن نوعیة الاتصال تختلف عن بعضها في نوعیة التمیزالذي تخافه كل المؤسسات. </a:t>
            </a:r>
            <a:endParaRPr lang="en-US"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مبادئ الإستراتیجیة الاتصالیة</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2175841"/>
            <a:ext cx="10138964" cy="3000821"/>
          </a:xfrm>
          <a:prstGeom prst="rect">
            <a:avLst/>
          </a:prstGeom>
          <a:noFill/>
        </p:spPr>
        <p:txBody>
          <a:bodyPr wrap="square" rtlCol="0">
            <a:spAutoFit/>
          </a:bodyPr>
          <a:lstStyle/>
          <a:p>
            <a:pPr marL="800100" lvl="1" indent="-342900" algn="just" rtl="1">
              <a:lnSpc>
                <a:spcPct val="150000"/>
              </a:lnSpc>
              <a:buFont typeface="Arial" panose="020B0604020202020204" pitchFamily="34" charset="0"/>
              <a:buChar char="•"/>
            </a:pPr>
            <a:r>
              <a:rPr lang="ar-QA" dirty="0"/>
              <a:t>الوضوح: حتى یكون الاتصال مفهوما وفعالا یجب أن یكون واضحا, بسیطا</a:t>
            </a:r>
            <a:r>
              <a:rPr lang="ar-JO" dirty="0"/>
              <a:t> </a:t>
            </a:r>
            <a:r>
              <a:rPr lang="ar-QA" dirty="0"/>
              <a:t>وسهلا للفهم ولا یحمل أي تناقضات وان تكون الرسالة مفهومة لدى الجمهور</a:t>
            </a:r>
            <a:r>
              <a:rPr lang="ar-JO" dirty="0"/>
              <a:t> </a:t>
            </a:r>
            <a:r>
              <a:rPr lang="ar-QA" dirty="0"/>
              <a:t>المستهدف.</a:t>
            </a:r>
          </a:p>
          <a:p>
            <a:pPr marL="800100" lvl="1" indent="-342900" algn="just" rtl="1">
              <a:lnSpc>
                <a:spcPct val="150000"/>
              </a:lnSpc>
              <a:buFont typeface="Arial" panose="020B0604020202020204" pitchFamily="34" charset="0"/>
              <a:buChar char="•"/>
            </a:pPr>
            <a:r>
              <a:rPr lang="ar-QA" dirty="0"/>
              <a:t>الواقعیة: یجب أن یكون الاتصال معبرا عن حقیقة المنتج لكي یقبل من طرف</a:t>
            </a:r>
            <a:r>
              <a:rPr lang="ar-JO" dirty="0"/>
              <a:t> </a:t>
            </a:r>
            <a:r>
              <a:rPr lang="ar-QA" dirty="0"/>
              <a:t>الجمهور لان الكذب في عملیة الاتصال یشوه صورة المنتج.</a:t>
            </a:r>
          </a:p>
          <a:p>
            <a:pPr marL="800100" lvl="1" indent="-342900" algn="just" rtl="1">
              <a:lnSpc>
                <a:spcPct val="150000"/>
              </a:lnSpc>
              <a:buFont typeface="Arial" panose="020B0604020202020204" pitchFamily="34" charset="0"/>
              <a:buChar char="•"/>
            </a:pPr>
            <a:r>
              <a:rPr lang="ar-QA" dirty="0"/>
              <a:t>الاستغلال: یجب على الاتصال أن یستغل مجموعة من التقنیات (إشهار, وسائل</a:t>
            </a:r>
            <a:r>
              <a:rPr lang="ar-JO" dirty="0"/>
              <a:t> </a:t>
            </a:r>
            <a:r>
              <a:rPr lang="ar-QA" dirty="0"/>
              <a:t>الإعلام, الإشهار المباشر, الإشهار الحدي, العلاقات العامة....). وهذا بدون فقدان</a:t>
            </a:r>
            <a:r>
              <a:rPr lang="ar-JO" dirty="0"/>
              <a:t> </a:t>
            </a:r>
            <a:r>
              <a:rPr lang="ar-QA" dirty="0"/>
              <a:t>قوتها وهویتها.</a:t>
            </a:r>
          </a:p>
          <a:p>
            <a:pPr marL="800100" lvl="1" indent="-342900" algn="just" rtl="1">
              <a:lnSpc>
                <a:spcPct val="150000"/>
              </a:lnSpc>
              <a:buFont typeface="Arial" panose="020B0604020202020204" pitchFamily="34" charset="0"/>
              <a:buChar char="•"/>
            </a:pPr>
            <a:r>
              <a:rPr lang="ar-QA" dirty="0"/>
              <a:t>التلاحم: یجب أن یكون الاتصال متوافق ومنسجم مع مجموعة قرارات المؤسسة</a:t>
            </a:r>
            <a:r>
              <a:rPr lang="ar-JO" dirty="0"/>
              <a:t> </a:t>
            </a:r>
            <a:r>
              <a:rPr lang="ar-QA" dirty="0"/>
              <a:t>خاصة قرارات التسویق. </a:t>
            </a:r>
            <a:endParaRPr lang="en-US" sz="1600"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أهداف الإستراتیجیة الاتصالیة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318737" y="2221097"/>
            <a:ext cx="9409806" cy="2846933"/>
          </a:xfrm>
          <a:prstGeom prst="rect">
            <a:avLst/>
          </a:prstGeom>
          <a:noFill/>
        </p:spPr>
        <p:txBody>
          <a:bodyPr wrap="square" rtlCol="0">
            <a:spAutoFit/>
          </a:bodyPr>
          <a:lstStyle/>
          <a:p>
            <a:pPr algn="r" rtl="1"/>
            <a:r>
              <a:rPr lang="ar-QA" sz="2000" u="sng" dirty="0"/>
              <a:t>من بین الأهداف التي تدفع المؤسسة لوضع إستراتیجیة اتصالیة نجد:</a:t>
            </a:r>
            <a:endParaRPr lang="ar-JO" sz="2000" u="sng" dirty="0"/>
          </a:p>
          <a:p>
            <a:pPr algn="r" rtl="1"/>
            <a:endParaRPr lang="ar-QA" sz="2000" u="sng" dirty="0"/>
          </a:p>
          <a:p>
            <a:pPr algn="r" rtl="1"/>
            <a:r>
              <a:rPr lang="ar-QA" sz="2000" u="sng" dirty="0"/>
              <a:t>1</a:t>
            </a:r>
            <a:r>
              <a:rPr lang="ar-QA" sz="2000" b="1" dirty="0"/>
              <a:t> :-الأهداف الخارجیة:</a:t>
            </a:r>
            <a:endParaRPr lang="ar-JO" sz="2000" b="1" dirty="0"/>
          </a:p>
          <a:p>
            <a:pPr algn="r" rtl="1"/>
            <a:endParaRPr lang="ar-JO" sz="2000" u="sng" dirty="0"/>
          </a:p>
          <a:p>
            <a:pPr marL="285750" indent="-285750" algn="r" rtl="1">
              <a:lnSpc>
                <a:spcPct val="150000"/>
              </a:lnSpc>
              <a:buFont typeface="Arial" panose="020B0604020202020204" pitchFamily="34" charset="0"/>
              <a:buChar char="•"/>
            </a:pPr>
            <a:r>
              <a:rPr lang="ar-QA" dirty="0"/>
              <a:t>الصورة التي ترغب المؤسسة أن تكون علیها أي إلى ماذا ترید أن تتواصل</a:t>
            </a:r>
            <a:r>
              <a:rPr lang="ar-JO" dirty="0"/>
              <a:t> </a:t>
            </a:r>
            <a:r>
              <a:rPr lang="ar-QA" dirty="0"/>
              <a:t>إلیه من خلالها.</a:t>
            </a:r>
          </a:p>
          <a:p>
            <a:pPr marL="285750" indent="-285750" algn="r" rtl="1">
              <a:lnSpc>
                <a:spcPct val="150000"/>
              </a:lnSpc>
              <a:buFont typeface="Arial" panose="020B0604020202020204" pitchFamily="34" charset="0"/>
              <a:buChar char="•"/>
            </a:pPr>
            <a:r>
              <a:rPr lang="ar-QA" dirty="0"/>
              <a:t> تحدید وترتیب الجمهور المستهدف حسب مساهمته في تحقیق الأهداف ثم</a:t>
            </a:r>
            <a:r>
              <a:rPr lang="ar-JO" dirty="0"/>
              <a:t> </a:t>
            </a:r>
            <a:r>
              <a:rPr lang="ar-QA" dirty="0"/>
              <a:t>تحدید الوسائل.</a:t>
            </a:r>
          </a:p>
          <a:p>
            <a:pPr marL="285750" indent="-285750" algn="r" rtl="1">
              <a:lnSpc>
                <a:spcPct val="150000"/>
              </a:lnSpc>
              <a:buFont typeface="Arial" panose="020B0604020202020204" pitchFamily="34" charset="0"/>
              <a:buChar char="•"/>
            </a:pPr>
            <a:r>
              <a:rPr lang="ar-QA" dirty="0"/>
              <a:t> التنسیق بین الأشكال المختلفة للاتصال التي تقوم بها المؤسسة فهذه</a:t>
            </a:r>
            <a:r>
              <a:rPr lang="ar-JO" dirty="0"/>
              <a:t> </a:t>
            </a:r>
            <a:r>
              <a:rPr lang="ar-QA" dirty="0"/>
              <a:t>الاتصالات هي الصورة التي تریدها هذه الأخیرة. </a:t>
            </a:r>
          </a:p>
          <a:p>
            <a:pPr algn="r" rtl="1"/>
            <a:endParaRPr lang="en-US" u="sng" dirty="0"/>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أهداف الإستراتیجیة الاتصالیة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318737" y="2221097"/>
            <a:ext cx="9409806" cy="3816429"/>
          </a:xfrm>
          <a:prstGeom prst="rect">
            <a:avLst/>
          </a:prstGeom>
          <a:noFill/>
        </p:spPr>
        <p:txBody>
          <a:bodyPr wrap="square" rtlCol="0">
            <a:spAutoFit/>
          </a:bodyPr>
          <a:lstStyle/>
          <a:p>
            <a:pPr algn="r" rtl="1"/>
            <a:r>
              <a:rPr lang="ar-QA" sz="2000" u="sng" dirty="0"/>
              <a:t>من بین الأهداف التي تدفع المؤسسة لوضع إستراتیجیة اتصالیة نجد:</a:t>
            </a:r>
            <a:endParaRPr lang="ar-JO" sz="2000" u="sng" dirty="0"/>
          </a:p>
          <a:p>
            <a:pPr algn="r" rtl="1"/>
            <a:endParaRPr lang="ar-QA" sz="2000" u="sng" dirty="0"/>
          </a:p>
          <a:p>
            <a:pPr algn="r" rtl="1"/>
            <a:r>
              <a:rPr lang="ar-QA" sz="2000" u="sng" dirty="0"/>
              <a:t>1</a:t>
            </a:r>
            <a:r>
              <a:rPr lang="ar-QA" sz="2000" b="1" dirty="0"/>
              <a:t> :-الأهداف الداخلیة:</a:t>
            </a:r>
            <a:endParaRPr lang="ar-JO" sz="2000" b="1" dirty="0"/>
          </a:p>
          <a:p>
            <a:pPr algn="r" rtl="1"/>
            <a:endParaRPr lang="ar-JO" sz="2000" u="sng" dirty="0"/>
          </a:p>
          <a:p>
            <a:pPr marL="742950" lvl="1" indent="-285750" algn="r" rtl="1">
              <a:lnSpc>
                <a:spcPct val="150000"/>
              </a:lnSpc>
              <a:buFont typeface="Arial" panose="020B0604020202020204" pitchFamily="34" charset="0"/>
              <a:buChar char="•"/>
            </a:pPr>
            <a:r>
              <a:rPr lang="ar-QA" dirty="0"/>
              <a:t>تنمیة المعلو مات والفهم الجید بین جمیع الموظفین.</a:t>
            </a:r>
          </a:p>
          <a:p>
            <a:pPr marL="742950" lvl="1" indent="-285750" algn="r" rtl="1">
              <a:lnSpc>
                <a:spcPct val="150000"/>
              </a:lnSpc>
              <a:buFont typeface="Arial" panose="020B0604020202020204" pitchFamily="34" charset="0"/>
              <a:buChar char="•"/>
            </a:pPr>
            <a:r>
              <a:rPr lang="ar-QA" dirty="0"/>
              <a:t>تشجیع كل موقف من شأنه تحفیز الموظفین والرضا الوظیفي.</a:t>
            </a:r>
          </a:p>
          <a:p>
            <a:pPr marL="742950" lvl="1" indent="-285750" algn="r" rtl="1">
              <a:lnSpc>
                <a:spcPct val="150000"/>
              </a:lnSpc>
              <a:buFont typeface="Arial" panose="020B0604020202020204" pitchFamily="34" charset="0"/>
              <a:buChar char="•"/>
            </a:pPr>
            <a:r>
              <a:rPr lang="ar-QA" dirty="0"/>
              <a:t>تصحیح أي معلومة خاطئة أو مواقف مظللة أو غموض في السیاسات أو</a:t>
            </a:r>
            <a:r>
              <a:rPr lang="ar-JO" dirty="0"/>
              <a:t> </a:t>
            </a:r>
            <a:r>
              <a:rPr lang="ar-QA" dirty="0"/>
              <a:t>إشاعات مغرضة.</a:t>
            </a:r>
          </a:p>
          <a:p>
            <a:pPr marL="742950" lvl="1" indent="-285750" algn="r" rtl="1">
              <a:lnSpc>
                <a:spcPct val="150000"/>
              </a:lnSpc>
              <a:buFont typeface="Arial" panose="020B0604020202020204" pitchFamily="34" charset="0"/>
              <a:buChar char="•"/>
            </a:pPr>
            <a:r>
              <a:rPr lang="ar-QA" dirty="0"/>
              <a:t>إعداد الموظفین لأي تغییر في الأسالیب أو البیئة بواسطة تزویدهم</a:t>
            </a:r>
            <a:r>
              <a:rPr lang="ar-JO" dirty="0"/>
              <a:t> </a:t>
            </a:r>
            <a:r>
              <a:rPr lang="ar-QA" dirty="0"/>
              <a:t>بالمعلومات الضروریة مقدما.</a:t>
            </a:r>
          </a:p>
          <a:p>
            <a:pPr marL="742950" lvl="1" indent="-285750" algn="r" rtl="1">
              <a:lnSpc>
                <a:spcPct val="150000"/>
              </a:lnSpc>
              <a:buFont typeface="Arial" panose="020B0604020202020204" pitchFamily="34" charset="0"/>
              <a:buChar char="•"/>
            </a:pPr>
            <a:r>
              <a:rPr lang="ar-QA" dirty="0"/>
              <a:t>تشجیع المرؤوسین على تقدیم أفكارهم واقتراحاتهم لتحسین الإنتاج أو بیئة</a:t>
            </a:r>
          </a:p>
          <a:p>
            <a:pPr marL="742950" lvl="1" indent="-285750" algn="r" rtl="1">
              <a:lnSpc>
                <a:spcPct val="150000"/>
              </a:lnSpc>
              <a:buFont typeface="Arial" panose="020B0604020202020204" pitchFamily="34" charset="0"/>
              <a:buChar char="•"/>
            </a:pPr>
            <a:r>
              <a:rPr lang="ar-QA" dirty="0"/>
              <a:t>العمل وأخذ هذه الاقتراحات بجدیة من قبل الإدارة العلیا.</a:t>
            </a:r>
            <a:endParaRPr lang="en-US" u="sng" dirty="0"/>
          </a:p>
        </p:txBody>
      </p:sp>
    </p:spTree>
    <p:extLst>
      <p:ext uri="{BB962C8B-B14F-4D97-AF65-F5344CB8AC3E}">
        <p14:creationId xmlns:p14="http://schemas.microsoft.com/office/powerpoint/2010/main" val="386012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إعداد إستراتیجیة الاتصال</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113254"/>
            <a:ext cx="10171167" cy="3089564"/>
          </a:xfrm>
          <a:prstGeom prst="rect">
            <a:avLst/>
          </a:prstGeom>
          <a:noFill/>
        </p:spPr>
        <p:txBody>
          <a:bodyPr wrap="square" rtlCol="0">
            <a:spAutoFit/>
          </a:bodyPr>
          <a:lstStyle/>
          <a:p>
            <a:pPr algn="r" rtl="1"/>
            <a:r>
              <a:rPr lang="ar-QA" b="1" dirty="0"/>
              <a:t>يرى بعض الباحثون أن هناك عوامل تساعد على تحديد الرسالة وهي كالتالي:</a:t>
            </a:r>
          </a:p>
          <a:p>
            <a:endParaRPr lang="ar-JO" dirty="0"/>
          </a:p>
          <a:p>
            <a:pPr marL="342900" indent="-342900" algn="just" rtl="1">
              <a:lnSpc>
                <a:spcPct val="150000"/>
              </a:lnSpc>
              <a:buFont typeface="Arial" panose="020B0604020202020204" pitchFamily="34" charset="0"/>
              <a:buChar char="•"/>
            </a:pPr>
            <a:r>
              <a:rPr lang="ar-QA" dirty="0"/>
              <a:t>الرسالة الأساسية التي يجب أن تصل لك</a:t>
            </a:r>
            <a:r>
              <a:rPr lang="ar-JO" dirty="0"/>
              <a:t>ل </a:t>
            </a:r>
            <a:r>
              <a:rPr lang="ar-QA" dirty="0"/>
              <a:t>من الجمهور.</a:t>
            </a:r>
            <a:endParaRPr lang="ar-JO" dirty="0"/>
          </a:p>
          <a:p>
            <a:pPr marL="342900" indent="-342900" algn="just" rtl="1">
              <a:lnSpc>
                <a:spcPct val="150000"/>
              </a:lnSpc>
              <a:buFont typeface="Arial" panose="020B0604020202020204" pitchFamily="34" charset="0"/>
              <a:buChar char="•"/>
            </a:pPr>
            <a:r>
              <a:rPr lang="ar-QA" dirty="0"/>
              <a:t> السلوكيات والاعتقادات المطلوب تغيرها بالنسبة لكل فئة من الجمهور.</a:t>
            </a:r>
            <a:endParaRPr lang="ar-JO" dirty="0"/>
          </a:p>
          <a:p>
            <a:pPr marL="342900" indent="-342900" algn="just" rtl="1">
              <a:lnSpc>
                <a:spcPct val="150000"/>
              </a:lnSpc>
              <a:buFont typeface="Arial" panose="020B0604020202020204" pitchFamily="34" charset="0"/>
              <a:buChar char="•"/>
            </a:pPr>
            <a:r>
              <a:rPr lang="ar-QA" dirty="0" smtClean="0"/>
              <a:t> </a:t>
            </a:r>
            <a:r>
              <a:rPr lang="ar-QA" dirty="0"/>
              <a:t>تحديد شكل الرسالة. و</a:t>
            </a:r>
            <a:r>
              <a:rPr lang="ar-JO" dirty="0"/>
              <a:t>ل</a:t>
            </a:r>
            <a:r>
              <a:rPr lang="ar-QA" dirty="0"/>
              <a:t>ماذا تم اختيار هذا الشكل</a:t>
            </a:r>
            <a:endParaRPr lang="ar-JO" dirty="0"/>
          </a:p>
          <a:p>
            <a:pPr marL="342900" indent="-342900" algn="just" rtl="1">
              <a:lnSpc>
                <a:spcPct val="150000"/>
              </a:lnSpc>
              <a:buFont typeface="Arial" panose="020B0604020202020204" pitchFamily="34" charset="0"/>
              <a:buChar char="•"/>
            </a:pPr>
            <a:r>
              <a:rPr lang="ar-QA" dirty="0"/>
              <a:t>الأثر المطلوب مضمون إحداثه من الرسالة</a:t>
            </a:r>
            <a:endParaRPr lang="ar-JO" dirty="0"/>
          </a:p>
          <a:p>
            <a:pPr marL="342900" indent="-342900" algn="just" rtl="1">
              <a:lnSpc>
                <a:spcPct val="150000"/>
              </a:lnSpc>
              <a:buFont typeface="Arial" panose="020B0604020202020204" pitchFamily="34" charset="0"/>
              <a:buChar char="•"/>
            </a:pPr>
            <a:r>
              <a:rPr lang="ar-QA" dirty="0"/>
              <a:t>كيفية التعبير عن مضمون الرسالة. استخدام المؤثرات العاطفية أم العقلانية.</a:t>
            </a:r>
            <a:endParaRPr lang="ar-JO" dirty="0"/>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a:r>
              <a:rPr lang="ar-QA" sz="2800" dirty="0"/>
              <a:t>إعداد إستراتیجیة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04210" y="2115664"/>
            <a:ext cx="9838860" cy="341632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خطة الإتصال في المؤسسة تمر على أكثر من</a:t>
            </a:r>
            <a:r>
              <a:rPr lang="ar-JO" b="1" dirty="0"/>
              <a:t> </a:t>
            </a:r>
            <a:r>
              <a:rPr lang="ar-QA" b="1" dirty="0"/>
              <a:t>مرحلة لإعدادها،وهذه المراحل تتمیز في مجموعتها بتقسیمها إلى ما قبل وضع</a:t>
            </a:r>
          </a:p>
          <a:p>
            <a:pPr marL="342900" indent="-342900" algn="just" rtl="1">
              <a:lnSpc>
                <a:spcPct val="150000"/>
              </a:lnSpc>
              <a:buFont typeface="Arial" panose="020B0604020202020204" pitchFamily="34" charset="0"/>
              <a:buChar char="•"/>
            </a:pPr>
            <a:r>
              <a:rPr lang="ar-QA" b="1" dirty="0"/>
              <a:t>الخطة إعدادها أو وضعها ثم متابعة تنفیذها ،</a:t>
            </a:r>
            <a:endParaRPr lang="ar-JO" b="1" dirty="0"/>
          </a:p>
          <a:p>
            <a:pPr marL="342900" indent="-342900" algn="just" rtl="1">
              <a:lnSpc>
                <a:spcPct val="150000"/>
              </a:lnSpc>
              <a:buFont typeface="Arial" panose="020B0604020202020204" pitchFamily="34" charset="0"/>
              <a:buChar char="•"/>
            </a:pPr>
            <a:r>
              <a:rPr lang="ar-QA" b="1" dirty="0"/>
              <a:t>فهناك</a:t>
            </a:r>
            <a:r>
              <a:rPr lang="ar-JO" b="1" dirty="0"/>
              <a:t> خمس </a:t>
            </a:r>
            <a:r>
              <a:rPr lang="ar-QA" b="1" dirty="0"/>
              <a:t>مراحل إعداد وأخرى للتنفیذ كما یلي</a:t>
            </a:r>
            <a:endParaRPr lang="ar-JO" b="1" dirty="0"/>
          </a:p>
          <a:p>
            <a:pPr marL="800100" lvl="1" indent="-342900" algn="just" rtl="1">
              <a:lnSpc>
                <a:spcPct val="150000"/>
              </a:lnSpc>
              <a:buFont typeface="Arial" panose="020B0604020202020204" pitchFamily="34" charset="0"/>
              <a:buChar char="•"/>
            </a:pPr>
            <a:r>
              <a:rPr lang="ar-QA" dirty="0"/>
              <a:t>تحدید أهداف الإتصال </a:t>
            </a:r>
            <a:endParaRPr lang="ar-JO" dirty="0"/>
          </a:p>
          <a:p>
            <a:pPr marL="800100" lvl="1" indent="-342900" algn="just" rtl="1">
              <a:lnSpc>
                <a:spcPct val="150000"/>
              </a:lnSpc>
              <a:buFont typeface="Arial" panose="020B0604020202020204" pitchFamily="34" charset="0"/>
              <a:buChar char="•"/>
            </a:pPr>
            <a:r>
              <a:rPr lang="ar-QA" dirty="0"/>
              <a:t>دراسة المحیط الإجتماعي الثقافي </a:t>
            </a:r>
            <a:endParaRPr lang="ar-JO" dirty="0"/>
          </a:p>
          <a:p>
            <a:pPr marL="800100" lvl="1" indent="-342900" algn="just" rtl="1">
              <a:lnSpc>
                <a:spcPct val="150000"/>
              </a:lnSpc>
              <a:buFont typeface="Arial" panose="020B0604020202020204" pitchFamily="34" charset="0"/>
              <a:buChar char="•"/>
            </a:pPr>
            <a:r>
              <a:rPr lang="ar-QA" dirty="0"/>
              <a:t>تعیین الأهداف وتكییف الوسائل</a:t>
            </a:r>
            <a:endParaRPr lang="ar-JO" dirty="0"/>
          </a:p>
          <a:p>
            <a:pPr marL="800100" lvl="1" indent="-342900" algn="just" rtl="1">
              <a:lnSpc>
                <a:spcPct val="150000"/>
              </a:lnSpc>
              <a:buFont typeface="Arial" panose="020B0604020202020204" pitchFamily="34" charset="0"/>
              <a:buChar char="•"/>
            </a:pPr>
            <a:r>
              <a:rPr lang="ar-QA" dirty="0"/>
              <a:t>إختیار الأدوار والوسطاء </a:t>
            </a:r>
            <a:endParaRPr lang="ar-JO" dirty="0"/>
          </a:p>
          <a:p>
            <a:pPr marL="800100" lvl="1" indent="-342900" algn="just" rtl="1">
              <a:lnSpc>
                <a:spcPct val="150000"/>
              </a:lnSpc>
              <a:buFont typeface="Arial" panose="020B0604020202020204" pitchFamily="34" charset="0"/>
              <a:buChar char="•"/>
            </a:pPr>
            <a:r>
              <a:rPr lang="ar-QA" dirty="0"/>
              <a:t>التنفیذ . </a:t>
            </a:r>
            <a:endParaRPr lang="en-US"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JO" sz="2800" dirty="0"/>
              <a:t>اولا : </a:t>
            </a:r>
            <a:r>
              <a:rPr lang="ar-QA" sz="2800" dirty="0"/>
              <a:t>:تحدید الأهداف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100086"/>
            <a:ext cx="10124077"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إن أول مرحلة لوضع الإستراتیجیة هي مرحلة وضع الأهداف وأهداف إستراتیجیة</a:t>
            </a:r>
            <a:r>
              <a:rPr lang="ar-JO" dirty="0"/>
              <a:t> </a:t>
            </a:r>
            <a:r>
              <a:rPr lang="ar-QA" dirty="0"/>
              <a:t>الاتصال تنتج مباشرة من الإستراتیجیة العامة للمؤسسة، وتترجم النظر الإستراتیجیة</a:t>
            </a:r>
            <a:r>
              <a:rPr lang="ar-JO" dirty="0"/>
              <a:t> </a:t>
            </a:r>
            <a:r>
              <a:rPr lang="ar-QA" dirty="0"/>
              <a:t>للمسیر وهذه العملیة تأخذ وقت یطول أو یقصر حسب أهمیة القرار ودرجة تأثیره في</a:t>
            </a:r>
            <a:r>
              <a:rPr lang="ar-JO" dirty="0"/>
              <a:t> </a:t>
            </a:r>
            <a:r>
              <a:rPr lang="ar-QA" dirty="0"/>
              <a:t>المؤسسة والأطراف فیها وقد ذكرنا سابقا مختلف أغراض الاتصا</a:t>
            </a:r>
            <a:r>
              <a:rPr lang="ar-JO" dirty="0"/>
              <a:t>ل</a:t>
            </a:r>
            <a:r>
              <a:rPr lang="ar-JO" dirty="0" smtClean="0"/>
              <a:t>.</a:t>
            </a:r>
          </a:p>
          <a:p>
            <a:pPr marL="285750" indent="-285750" algn="just" rtl="1">
              <a:lnSpc>
                <a:spcPct val="150000"/>
              </a:lnSpc>
              <a:buFont typeface="Arial" panose="020B0604020202020204" pitchFamily="34" charset="0"/>
              <a:buChar char="•"/>
            </a:pPr>
            <a:endParaRPr lang="ar-JO" dirty="0"/>
          </a:p>
          <a:p>
            <a:pPr marL="285750" indent="-285750" algn="just" rtl="1">
              <a:lnSpc>
                <a:spcPct val="150000"/>
              </a:lnSpc>
              <a:buFont typeface="Arial" panose="020B0604020202020204" pitchFamily="34" charset="0"/>
              <a:buChar char="•"/>
            </a:pPr>
            <a:r>
              <a:rPr lang="ar-QA" dirty="0"/>
              <a:t>والإتصال كعملیة تعتبر مستمرة،دینامیكیة ومتغیرة،فبانطلاقها وتطبیقها في المؤسسة لا یمكن تركها،ولهذا فیجب توجیهها ومراقبتها بوضع عملیة التغذیة المرتدة،بتوفیر وسائل استقطاب تصعد معها المعلومات نحو متغذي القر ار في المستویات الإداریة المتوسطة والعلیا المعنیة ،وتقییم وتفسیر هذه المعلومات ثم رد فعل المقررین علیها </a:t>
            </a:r>
            <a:endParaRPr lang="en-US"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JO" sz="2800" dirty="0"/>
              <a:t>اولا : </a:t>
            </a:r>
            <a:r>
              <a:rPr lang="ar-QA" sz="2800" dirty="0"/>
              <a:t>:تحدید الأهداف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3674" y="1973943"/>
            <a:ext cx="7162226" cy="3979534"/>
          </a:xfrm>
          <a:prstGeom prst="rect">
            <a:avLst/>
          </a:prstGeom>
        </p:spPr>
      </p:pic>
    </p:spTree>
    <p:extLst>
      <p:ext uri="{BB962C8B-B14F-4D97-AF65-F5344CB8AC3E}">
        <p14:creationId xmlns:p14="http://schemas.microsoft.com/office/powerpoint/2010/main" val="2111645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00110"/>
          </a:xfrm>
          <a:prstGeom prst="rect">
            <a:avLst/>
          </a:prstGeom>
          <a:noFill/>
        </p:spPr>
        <p:txBody>
          <a:bodyPr wrap="square" rtlCol="0">
            <a:spAutoFit/>
          </a:bodyPr>
          <a:lstStyle/>
          <a:p>
            <a:pPr algn="ctr"/>
            <a:r>
              <a:rPr lang="ar-JO" sz="2000" dirty="0"/>
              <a:t>ثانيا دراسة المحیط الإجتماعي والثقافي للمؤسسة </a:t>
            </a:r>
            <a:endParaRPr lang="ar-QA" sz="20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101" y="1871177"/>
            <a:ext cx="10239077" cy="3366563"/>
          </a:xfrm>
          <a:prstGeom prst="rect">
            <a:avLst/>
          </a:prstGeom>
          <a:noFill/>
        </p:spPr>
        <p:txBody>
          <a:bodyPr wrap="square" rtlCol="0">
            <a:spAutoFit/>
          </a:bodyPr>
          <a:lstStyle/>
          <a:p>
            <a:pPr algn="just" rtl="1">
              <a:lnSpc>
                <a:spcPct val="150000"/>
              </a:lnSpc>
            </a:pPr>
            <a:r>
              <a:rPr lang="ar-QA" dirty="0"/>
              <a:t>في هذه الخطوة تقوم المؤسسة وصورتها : وهویة المؤسسة تعبر عن إسمنت</a:t>
            </a:r>
            <a:r>
              <a:rPr lang="ar-JO" dirty="0"/>
              <a:t> </a:t>
            </a:r>
            <a:r>
              <a:rPr lang="ar-QA" dirty="0"/>
              <a:t>المؤسسة ،فالهویة القویة للمؤسسة تسمح بتحقیق الإنسجام،وهذا فكل عمل إتصال</a:t>
            </a:r>
            <a:r>
              <a:rPr lang="ar-JO" dirty="0"/>
              <a:t> </a:t>
            </a:r>
            <a:r>
              <a:rPr lang="ar-QA" dirty="0"/>
              <a:t>یرتبط بهویة المؤسسة یدعم هذا الإنسجام.</a:t>
            </a:r>
            <a:endParaRPr lang="ar-JO" dirty="0"/>
          </a:p>
          <a:p>
            <a:pPr algn="just" rtl="1">
              <a:lnSpc>
                <a:spcPct val="150000"/>
              </a:lnSpc>
            </a:pPr>
            <a:endParaRPr lang="ar-QA" dirty="0"/>
          </a:p>
          <a:p>
            <a:pPr algn="just" rtl="1">
              <a:lnSpc>
                <a:spcPct val="150000"/>
              </a:lnSpc>
            </a:pPr>
            <a:r>
              <a:rPr lang="ar-QA" dirty="0"/>
              <a:t>المؤسسة كشخص معنوي مثل الشخص الحقیقي،لها هویة تحدد من خلال عدد من</a:t>
            </a:r>
            <a:r>
              <a:rPr lang="ar-JO" dirty="0"/>
              <a:t> </a:t>
            </a:r>
            <a:r>
              <a:rPr lang="ar-QA" dirty="0"/>
              <a:t>العوامل ،منها هیاكلها،أنظمتها ،تاریخها،المجموعات الثقافیة</a:t>
            </a:r>
            <a:endParaRPr lang="ar-JO" dirty="0"/>
          </a:p>
          <a:p>
            <a:pPr algn="just" rtl="1">
              <a:lnSpc>
                <a:spcPct val="150000"/>
              </a:lnSpc>
            </a:pPr>
            <a:endParaRPr lang="ar-JO" dirty="0"/>
          </a:p>
          <a:p>
            <a:pPr algn="just" rtl="1">
              <a:lnSpc>
                <a:spcPct val="150000"/>
              </a:lnSpc>
            </a:pPr>
            <a:r>
              <a:rPr lang="ar-QA" dirty="0"/>
              <a:t>وصورة المؤسسة تنتج أو هي إنعكاس للهویة وتقیم من خلال المكونات الأساسیة : التأسیسیة،المهنیة،العلائقیة والشعوریة ، وعادة ما یكون الحدیث عن صورة المؤسسة الخارجیة وهي تقدم من خلال عملیات التسویق </a:t>
            </a:r>
            <a:r>
              <a:rPr lang="en-US" dirty="0"/>
              <a:t>Marketing </a:t>
            </a:r>
            <a:r>
              <a:rPr lang="ar-JO" dirty="0"/>
              <a:t> </a:t>
            </a:r>
            <a:r>
              <a:rPr lang="ar-QA" dirty="0"/>
              <a:t>أما الصورة الداخلیة فتنتج عن إدراك أو معرفة الهویة في الداخل ،وللصورة الخارجیة كما تدرك داخل المؤسسة</a:t>
            </a:r>
            <a:r>
              <a:rPr lang="ar-JO" dirty="0"/>
              <a:t>.</a:t>
            </a:r>
            <a:endParaRPr lang="ar-JO" dirty="0">
              <a:latin typeface="Alexandria" charset="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JO" sz="2800" dirty="0"/>
              <a:t>رابعا : </a:t>
            </a:r>
            <a:r>
              <a:rPr lang="ar-QA" sz="2800" dirty="0"/>
              <a:t>إختیار الأدوار والوسطاء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19073" y="1729924"/>
            <a:ext cx="9710928" cy="3600986"/>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2000" dirty="0"/>
              <a:t>في العملیة الإتصالیة بالمؤسسة،بخلاف الإتصال بین شخصین مباشرة،تتم عبر حوامل ووسطاء،وحجم المؤسسة وعدد الأشخاص تفرض هؤلاء الوسطاء عادة،وحوامل أو أدوات الإتصال هي ما سوف تحمل علیها الرسائل نحو المستهدفی</a:t>
            </a:r>
            <a:r>
              <a:rPr lang="ar-JO" sz="2000" dirty="0"/>
              <a:t>ن .</a:t>
            </a:r>
          </a:p>
          <a:p>
            <a:pPr marL="285750" indent="-285750" algn="just" rtl="1">
              <a:lnSpc>
                <a:spcPct val="200000"/>
              </a:lnSpc>
              <a:buFont typeface="Arial" panose="020B0604020202020204" pitchFamily="34" charset="0"/>
              <a:buChar char="•"/>
            </a:pPr>
            <a:r>
              <a:rPr lang="ar-QA" dirty="0"/>
              <a:t>وبعد التطور التكنولوجي السریع في میدان الإتصال أصبح أمام المؤسسة الإختیار بین الأوراق كحامل في فترات سابقة،والحوامل الأخرى حسب أهدافها،والرسائل التي تحملها والمستقبلین،والحامل أو الأداة تستعمل أو تكیف مع المستهدف وتختار حسب معیار الفعالیة،إذ لیس كل رسالة وكل مستهدف تستعمل معه نفس الأداة .</a:t>
            </a:r>
            <a:endParaRPr lang="ar-JO"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JO" sz="2800" dirty="0"/>
              <a:t>رابعا : </a:t>
            </a:r>
            <a:r>
              <a:rPr lang="ar-QA" sz="2800" dirty="0"/>
              <a:t>إختیار الأدوار والوسطاء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19073" y="1729924"/>
            <a:ext cx="9710928" cy="403187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u="sng" dirty="0"/>
              <a:t>طرق </a:t>
            </a:r>
            <a:r>
              <a:rPr lang="ar-QA" u="sng" dirty="0"/>
              <a:t>اختیار وسیلة الاتصال المناسبة</a:t>
            </a:r>
            <a:r>
              <a:rPr lang="ar-JO" u="sng" dirty="0"/>
              <a:t>:</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ونوعیة الموضوع الذي یرید الاتصال بشأنه.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الجمهور الذي یرید الاتصال به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محتوى الرسالة المراد توصیلها</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الوسیلة نفسها وخصائصها</a:t>
            </a:r>
          </a:p>
          <a:p>
            <a:pPr marL="285750" indent="-285750" algn="just" rtl="1">
              <a:lnSpc>
                <a:spcPct val="200000"/>
              </a:lnSpc>
              <a:buFont typeface="Arial" panose="020B0604020202020204" pitchFamily="34" charset="0"/>
              <a:buChar char="•"/>
            </a:pPr>
            <a:r>
              <a:rPr lang="ar-JO" dirty="0">
                <a:latin typeface="Alexandria" charset="0"/>
                <a:cs typeface="Alexandria" charset="0"/>
              </a:rPr>
              <a:t>- الظروف والإمكانات والقدرات المالیة المرصودة للإعلام والاتصال</a:t>
            </a:r>
          </a:p>
          <a:p>
            <a:pPr marL="285750" indent="-285750" algn="just" rtl="1">
              <a:lnSpc>
                <a:spcPct val="200000"/>
              </a:lnSpc>
              <a:buFont typeface="Arial" panose="020B0604020202020204" pitchFamily="34" charset="0"/>
              <a:buChar char="•"/>
            </a:pPr>
            <a:r>
              <a:rPr lang="ar-JO" dirty="0">
                <a:latin typeface="Alexandria" charset="0"/>
                <a:cs typeface="Alexandria" charset="0"/>
              </a:rPr>
              <a:t>- المعاییر الكمیة وهي التي یمكن التعبیر عنها بصورة رقمیة </a:t>
            </a:r>
          </a:p>
        </p:txBody>
      </p:sp>
    </p:spTree>
    <p:extLst>
      <p:ext uri="{BB962C8B-B14F-4D97-AF65-F5344CB8AC3E}">
        <p14:creationId xmlns:p14="http://schemas.microsoft.com/office/powerpoint/2010/main" val="2004671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753763" y="1775180"/>
            <a:ext cx="10218674" cy="4124206"/>
          </a:xfrm>
          <a:prstGeom prst="rect">
            <a:avLst/>
          </a:prstGeom>
          <a:noFill/>
        </p:spPr>
        <p:txBody>
          <a:bodyPr wrap="square" rtlCol="0">
            <a:spAutoFit/>
          </a:bodyPr>
          <a:lstStyle/>
          <a:p>
            <a:pPr algn="r" rtl="1"/>
            <a:r>
              <a:rPr lang="ar-QA" u="sng" dirty="0"/>
              <a:t>لضمان نجاح الرسالة الإعلامية وتحقيق أهدافها ينبغي أن تتوفر في الرسالة الإعلامية عدة عناصر وهي كالأتي: -</a:t>
            </a:r>
            <a:endParaRPr lang="ar-JO" u="sng" dirty="0"/>
          </a:p>
          <a:p>
            <a:pPr algn="r" rtl="1"/>
            <a:endParaRPr lang="ar-JO" u="sng" dirty="0"/>
          </a:p>
          <a:p>
            <a:pPr algn="r" rtl="1"/>
            <a:r>
              <a:rPr lang="ar-QA" dirty="0"/>
              <a:t>1- الانقرائية: ويقصد بها نفاذ الرسالة إلى المستقبل بسرعة وسهولة مع القدرة على تذكر محتواها.</a:t>
            </a:r>
            <a:endParaRPr lang="ar-JO" dirty="0"/>
          </a:p>
          <a:p>
            <a:pPr algn="r" rtl="1"/>
            <a:endParaRPr lang="ar-QA" dirty="0"/>
          </a:p>
          <a:p>
            <a:pPr algn="r" rtl="1"/>
            <a:r>
              <a:rPr lang="ar-QA" dirty="0"/>
              <a:t>2- الانسيابية: أي تداعي الأفكار وترتيبها في الرسالة بانسياب طبيعي دون وجود فجوة في أجزائها أو عدم الترابط في الأفكار.</a:t>
            </a:r>
            <a:endParaRPr lang="ar-JO" dirty="0"/>
          </a:p>
          <a:p>
            <a:pPr algn="r" rtl="1"/>
            <a:endParaRPr lang="ar-QA" dirty="0"/>
          </a:p>
          <a:p>
            <a:pPr algn="r" rtl="1"/>
            <a:r>
              <a:rPr lang="ar-QA" dirty="0"/>
              <a:t>3- الرشاقة وهي تناول الموضوع مباشرة وبشكل محدد والوصول إلى الهدف</a:t>
            </a:r>
            <a:r>
              <a:rPr lang="ar-JO" dirty="0"/>
              <a:t>  </a:t>
            </a:r>
            <a:r>
              <a:rPr lang="ar-QA" dirty="0"/>
              <a:t>بأفضل الطرق.</a:t>
            </a:r>
            <a:endParaRPr lang="ar-JO" dirty="0"/>
          </a:p>
          <a:p>
            <a:pPr algn="r" rtl="1"/>
            <a:endParaRPr lang="ar-JO" dirty="0"/>
          </a:p>
          <a:p>
            <a:pPr algn="r" rtl="1"/>
            <a:r>
              <a:rPr lang="ar-QA" dirty="0"/>
              <a:t>4- الوضوح وحتي يتحقق الوضوح ينبغي استخدام كلمات ذو معنى واضح ومحدد، ومن أمثلة ذلك مراعاة النقاط التالية:-</a:t>
            </a:r>
            <a:endParaRPr lang="ar-JO" dirty="0"/>
          </a:p>
          <a:p>
            <a:pPr marL="342900" indent="-342900" algn="r" rtl="1">
              <a:buFont typeface="Arial" panose="020B0604020202020204" pitchFamily="34" charset="0"/>
              <a:buChar char="•"/>
            </a:pPr>
            <a:r>
              <a:rPr lang="ar-QA" dirty="0"/>
              <a:t/>
            </a:r>
            <a:br>
              <a:rPr lang="ar-QA" dirty="0"/>
            </a:br>
            <a:r>
              <a:rPr lang="ar-QA" dirty="0"/>
              <a:t>تأكيد المعنى بكلمات مناسبة توضح المعنى.</a:t>
            </a:r>
          </a:p>
          <a:p>
            <a:pPr marL="285750" indent="-285750" algn="r" rtl="1">
              <a:buFont typeface="Arial" panose="020B0604020202020204" pitchFamily="34" charset="0"/>
              <a:buChar char="•"/>
            </a:pPr>
            <a:r>
              <a:rPr lang="ar-QA" dirty="0"/>
              <a:t>استخدام المقارنات التي تساعد على الوضوح.</a:t>
            </a:r>
          </a:p>
          <a:p>
            <a:pPr marL="285750" indent="-285750" algn="r" rtl="1">
              <a:buFont typeface="Arial" panose="020B0604020202020204" pitchFamily="34" charset="0"/>
              <a:buChar char="•"/>
            </a:pPr>
            <a:r>
              <a:rPr lang="ar-QA" dirty="0"/>
              <a:t>التلوين وعدم السير على وتيرة واحدة حتى لا يحدث الملل.</a:t>
            </a:r>
          </a:p>
          <a:p>
            <a:endParaRPr lang="en-US" dirty="0"/>
          </a:p>
        </p:txBody>
      </p:sp>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478028"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841418"/>
            <a:ext cx="9913916" cy="4247317"/>
          </a:xfrm>
          <a:prstGeom prst="rect">
            <a:avLst/>
          </a:prstGeom>
          <a:noFill/>
        </p:spPr>
        <p:txBody>
          <a:bodyPr wrap="square" rtlCol="0">
            <a:spAutoFit/>
          </a:bodyPr>
          <a:lstStyle/>
          <a:p>
            <a:pPr algn="just" rtl="1">
              <a:lnSpc>
                <a:spcPct val="150000"/>
              </a:lnSpc>
            </a:pPr>
            <a:r>
              <a:rPr lang="ar-QA" sz="2000" dirty="0"/>
              <a:t>ولان خلق وإنتاج الرسالة الإعلامية بعد مرحلة حيوية بهدف تقديم أفكار لحملة</a:t>
            </a:r>
            <a:r>
              <a:rPr lang="ar-JO" sz="2000" dirty="0"/>
              <a:t> </a:t>
            </a:r>
            <a:r>
              <a:rPr lang="ar-QA" sz="2000" dirty="0"/>
              <a:t>إعلامية ناجحة أو العكس، فقد وضع الخبراء خطوات محددة لنجاح الرسالة وهي كالأتي:-</a:t>
            </a:r>
            <a:endParaRPr lang="ar-JO" sz="2000" dirty="0"/>
          </a:p>
          <a:p>
            <a:pPr marL="342900" indent="-342900" algn="just" rtl="1">
              <a:lnSpc>
                <a:spcPct val="150000"/>
              </a:lnSpc>
              <a:buFont typeface="Arial" panose="020B0604020202020204" pitchFamily="34" charset="0"/>
              <a:buChar char="•"/>
            </a:pPr>
            <a:r>
              <a:rPr lang="ar-QA" sz="2000" dirty="0"/>
              <a:t>تحديد الهدف.</a:t>
            </a:r>
          </a:p>
          <a:p>
            <a:pPr marL="342900" indent="-342900" algn="just" rtl="1">
              <a:lnSpc>
                <a:spcPct val="150000"/>
              </a:lnSpc>
              <a:buFont typeface="Arial" panose="020B0604020202020204" pitchFamily="34" charset="0"/>
              <a:buChar char="•"/>
            </a:pPr>
            <a:r>
              <a:rPr lang="ar-QA" sz="2000" dirty="0"/>
              <a:t>فهم واستيعاب المشكلة.</a:t>
            </a:r>
          </a:p>
          <a:p>
            <a:pPr marL="342900" indent="-342900" algn="just" rtl="1">
              <a:lnSpc>
                <a:spcPct val="150000"/>
              </a:lnSpc>
              <a:buFont typeface="Arial" panose="020B0604020202020204" pitchFamily="34" charset="0"/>
              <a:buChar char="•"/>
            </a:pPr>
            <a:r>
              <a:rPr lang="ar-QA" sz="2000" dirty="0"/>
              <a:t>جذب الانتباه.</a:t>
            </a:r>
          </a:p>
          <a:p>
            <a:pPr marL="342900" indent="-342900" algn="just" rtl="1">
              <a:lnSpc>
                <a:spcPct val="150000"/>
              </a:lnSpc>
              <a:buFont typeface="Arial" panose="020B0604020202020204" pitchFamily="34" charset="0"/>
              <a:buChar char="•"/>
            </a:pPr>
            <a:r>
              <a:rPr lang="ar-QA" sz="2000" dirty="0"/>
              <a:t>الوضوح في الفكرة.</a:t>
            </a:r>
          </a:p>
          <a:p>
            <a:pPr marL="342900" indent="-342900" algn="r" rtl="1">
              <a:lnSpc>
                <a:spcPct val="150000"/>
              </a:lnSpc>
              <a:buFont typeface="Arial" panose="020B0604020202020204" pitchFamily="34" charset="0"/>
              <a:buChar char="•"/>
            </a:pPr>
            <a:r>
              <a:rPr lang="ar-QA" sz="2000" dirty="0"/>
              <a:t>التعبير عما هو مهم وعاجل، إذ أنه من المفيد أن يشعر المتلقي بأهمية الموضوع</a:t>
            </a:r>
            <a:r>
              <a:rPr lang="ar-JO" sz="2000" dirty="0"/>
              <a:t> و عقلانيته</a:t>
            </a:r>
          </a:p>
          <a:p>
            <a:pPr algn="r" rtl="1">
              <a:lnSpc>
                <a:spcPct val="150000"/>
              </a:lnSpc>
            </a:pPr>
            <a:endParaRPr lang="ar-QA" sz="2000" dirty="0"/>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27903" y="1601182"/>
            <a:ext cx="10354962" cy="4195251"/>
          </a:xfrm>
          <a:prstGeom prst="rect">
            <a:avLst/>
          </a:prstGeom>
          <a:noFill/>
        </p:spPr>
        <p:txBody>
          <a:bodyPr wrap="square" rtlCol="0">
            <a:spAutoFit/>
          </a:bodyPr>
          <a:lstStyle/>
          <a:p>
            <a:pPr algn="just" rtl="1">
              <a:lnSpc>
                <a:spcPct val="150000"/>
              </a:lnSpc>
            </a:pPr>
            <a:r>
              <a:rPr lang="ar-QA" sz="2000" b="1" dirty="0"/>
              <a:t>وثمة آخرون يرون أن عوامل نجاح الرسالة الإعلامية يمكن تلخيصها كالأتي:-</a:t>
            </a:r>
            <a:endParaRPr lang="ar-JO" sz="2000" b="1" dirty="0"/>
          </a:p>
          <a:p>
            <a:pPr algn="r" rtl="1">
              <a:lnSpc>
                <a:spcPct val="150000"/>
              </a:lnSpc>
            </a:pPr>
            <a:r>
              <a:rPr lang="ar-QA" sz="2000" dirty="0"/>
              <a:t> 1- التناغم أو التشابه في الخبرات والصور لدي كل من المرسل (القائم بالاتصال) والمستقبل (الجمهور) بما يكفل فهم</a:t>
            </a:r>
            <a:r>
              <a:rPr lang="ar-JO" sz="2000" dirty="0"/>
              <a:t> </a:t>
            </a:r>
            <a:r>
              <a:rPr lang="ar-QA" sz="2000" dirty="0"/>
              <a:t>الرموز ومعرفتها والاستجابة لها.</a:t>
            </a:r>
            <a:endParaRPr lang="ar-JO" sz="2000" dirty="0"/>
          </a:p>
          <a:p>
            <a:pPr algn="r" rtl="1">
              <a:lnSpc>
                <a:spcPct val="150000"/>
              </a:lnSpc>
            </a:pPr>
            <a:r>
              <a:rPr lang="ar-QA" sz="2000" dirty="0"/>
              <a:t>2 استثارة انتباه المستقبل، واستعمال رموز مفهومة.</a:t>
            </a:r>
            <a:endParaRPr lang="ar-JO" sz="2000" dirty="0"/>
          </a:p>
          <a:p>
            <a:pPr algn="r" rtl="1">
              <a:lnSpc>
                <a:spcPct val="150000"/>
              </a:lnSpc>
            </a:pPr>
            <a:r>
              <a:rPr lang="ar-QA" sz="2000" dirty="0"/>
              <a:t>3- ربط الرسالة الإعلامية بحاجات المستقبل.</a:t>
            </a:r>
            <a:endParaRPr lang="ar-JO" sz="2000" dirty="0"/>
          </a:p>
          <a:p>
            <a:pPr algn="r" rtl="1">
              <a:lnSpc>
                <a:spcPct val="150000"/>
              </a:lnSpc>
            </a:pPr>
            <a:r>
              <a:rPr lang="ar-QA" sz="2000" dirty="0"/>
              <a:t>4- مراعاة الحالة النفسية للمستقبل ومراعاة الدقة في اختيار الوقت المناسب والمكان الملائم والوسيلة المجدية حسن نوع وقدرة المستقبل.</a:t>
            </a:r>
            <a:endParaRPr lang="ar-JO" sz="2000" dirty="0"/>
          </a:p>
          <a:p>
            <a:pPr algn="r" rtl="1">
              <a:lnSpc>
                <a:spcPct val="150000"/>
              </a:lnSpc>
            </a:pPr>
            <a:r>
              <a:rPr lang="ar-QA" sz="2000" dirty="0"/>
              <a:t>5- الاهتمام باستعمال الألفاظ وتقديم الصور التي يستطيع المستقبل فهمها والاستجابة لها حسب إطاره المرجعي وخلفيته الاجتماعية والاقتصادية.</a:t>
            </a:r>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963058"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444281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يلعب المحتوى دوراً واضحاً في التأثير على اتجاهات الأفراد نحو التقبل أو الرفض« وتتضافر عوامل كثيرة في تحريك وتوجيه هذه الاتجاهات.</a:t>
            </a:r>
            <a:endParaRPr lang="ar-JO" dirty="0"/>
          </a:p>
          <a:p>
            <a:pPr marL="285750" indent="-285750" algn="just" rtl="1">
              <a:lnSpc>
                <a:spcPct val="200000"/>
              </a:lnSpc>
              <a:buFont typeface="Arial" panose="020B0604020202020204" pitchFamily="34" charset="0"/>
              <a:buChar char="•"/>
            </a:pPr>
            <a:r>
              <a:rPr lang="ar-QA" dirty="0"/>
              <a:t> والرسالة الإعلامية هي التي تحمل الأهداف والأفكار المتعلقة بالجملة لذلك من الواجب تحديد أهداف الرسائل. حتي يمكن وضع المضمون التحريري لهاء وللشكل الذي ستتخذه ويتم تحديد أهداف الرسائل بناء على أهداف البرنامج أو الحملة. </a:t>
            </a:r>
            <a:endParaRPr lang="ar-JO" dirty="0"/>
          </a:p>
          <a:p>
            <a:pPr marL="285750" indent="-285750" algn="just" rtl="1">
              <a:lnSpc>
                <a:spcPct val="200000"/>
              </a:lnSpc>
              <a:buFont typeface="Arial" panose="020B0604020202020204" pitchFamily="34" charset="0"/>
              <a:buChar char="•"/>
            </a:pPr>
            <a:r>
              <a:rPr lang="ar-QA" dirty="0"/>
              <a:t>ولتحقيق الهدف من التأثير على الجمهور. لابد من أن تتسم المعلومات بالتكامل. ومعالجة الموضوع بأساليب متنوعة في التقديم على شكل برامج إعلامية جادة أو التقديم على شكل حوار أو برامج ترفيهية خفيفة. </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2" y="814194"/>
            <a:ext cx="6026668"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48859"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637523"/>
            <a:ext cx="9806203" cy="4615944"/>
          </a:xfrm>
          <a:prstGeom prst="rect">
            <a:avLst/>
          </a:prstGeom>
          <a:noFill/>
        </p:spPr>
        <p:txBody>
          <a:bodyPr wrap="square" rtlCol="0">
            <a:spAutoFit/>
          </a:bodyPr>
          <a:lstStyle/>
          <a:p>
            <a:pPr algn="r" rtl="1">
              <a:lnSpc>
                <a:spcPct val="150000"/>
              </a:lnSpc>
            </a:pPr>
            <a:r>
              <a:rPr lang="ar-QA" b="1" dirty="0"/>
              <a:t> ويتأثر الجمهور بنسب متفاوتة بمضمون الرسالة الإعلامية إذا توافرت لها مجموعة من العوامل وهي كالتالي:</a:t>
            </a:r>
          </a:p>
          <a:p>
            <a:pPr marL="342900" indent="-342900" algn="r" rtl="1">
              <a:lnSpc>
                <a:spcPct val="150000"/>
              </a:lnSpc>
              <a:buFont typeface="Arial" panose="020B0604020202020204" pitchFamily="34" charset="0"/>
              <a:buChar char="•"/>
            </a:pPr>
            <a:r>
              <a:rPr lang="ar-QA" dirty="0"/>
              <a:t>أن يكون مضمون الرسالة يتعلق بقضية تشغل الرأي العام: فالقضايا التي تكون حديث الناس هي التي تجذب انتباههم</a:t>
            </a:r>
            <a:r>
              <a:rPr lang="ar-JO" dirty="0"/>
              <a:t>.</a:t>
            </a:r>
            <a:r>
              <a:rPr lang="ar-QA" dirty="0"/>
              <a:t> ويتفاعلون معهاء فإذا تبنت وسائل الإعلام قضية من هذا النوع فإنها تستحوذ على اهتمامهم وسيتابعون تفاصيلهاء ويتأثرون بالمعلومات التي تقدكم لهم.</a:t>
            </a:r>
            <a:endParaRPr lang="ar-JO" dirty="0"/>
          </a:p>
          <a:p>
            <a:pPr marL="342900" indent="-342900" algn="r" rtl="1">
              <a:lnSpc>
                <a:spcPct val="150000"/>
              </a:lnSpc>
              <a:buFont typeface="Arial" panose="020B0604020202020204" pitchFamily="34" charset="0"/>
              <a:buChar char="•"/>
            </a:pPr>
            <a:r>
              <a:rPr lang="ar-QA" dirty="0"/>
              <a:t>تکرار عرض الرسالة الإعلامية: يتأثر المتلقي بالرسائل الإعلامية والمعلومات التي</a:t>
            </a:r>
            <a:r>
              <a:rPr lang="ar-JO" dirty="0"/>
              <a:t> </a:t>
            </a:r>
            <a:r>
              <a:rPr lang="ar-QA" dirty="0"/>
              <a:t>تتضمنها من خلال مجموعة من النقاط التالية :</a:t>
            </a:r>
            <a:endParaRPr lang="ar-JO" dirty="0"/>
          </a:p>
          <a:p>
            <a:pPr marL="342900" indent="-342900" algn="r" rtl="1">
              <a:lnSpc>
                <a:spcPct val="150000"/>
              </a:lnSpc>
              <a:buFont typeface="Arial" panose="020B0604020202020204" pitchFamily="34" charset="0"/>
              <a:buChar char="•"/>
            </a:pPr>
            <a:r>
              <a:rPr lang="ar-JO" dirty="0"/>
              <a:t>التعرف ثم التفسير ثم الحفظ ثم الاسترجاع فالفرد الذي يتعرض لمعلومة يسعي إلى التعرف عليها، ثم تفسيرها من خلال مقارنتها، وذلك بما لديه من خبرة سابقة في ذاكرته، ثم يسترجعها حينما يحتاج إليها، فتكرار الرسالة مهما كان مضمونها يثير لدى المتلقي عناصر الانتباه.</a:t>
            </a:r>
          </a:p>
          <a:p>
            <a:pPr>
              <a:lnSpc>
                <a:spcPct val="150000"/>
              </a:lnSpc>
            </a:pPr>
            <a:endParaRPr lang="en-US"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01596"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219149"/>
            <a:ext cx="10230129" cy="280532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lang="ar-JO" sz="2000" dirty="0"/>
              <a:t>طريقة عرض الرسالة الإعلامية: يساهم أسلوب عرض الرسالة بصورة كبيرة في تأثير الرسالة الإعلامية على الجمهور بشكل فعال وايجابي.</a:t>
            </a:r>
          </a:p>
          <a:p>
            <a:pPr marL="285750" indent="-285750" algn="just" rtl="1">
              <a:lnSpc>
                <a:spcPct val="150000"/>
              </a:lnSpc>
              <a:buFont typeface="Wingdings" panose="05000000000000000000" pitchFamily="2" charset="2"/>
              <a:buChar char="§"/>
            </a:pPr>
            <a:r>
              <a:rPr lang="ar-JO" sz="2000" dirty="0"/>
              <a:t>اختيار الوسيلة المناسبة لحرض الرسالة الإعلامية: يساهم اختيار الوسيلة المناسبة في الوصول إلى الجمهور ال مستهدف. </a:t>
            </a:r>
          </a:p>
          <a:p>
            <a:pPr marL="285750" indent="-285750" algn="just" rtl="1">
              <a:lnSpc>
                <a:spcPct val="150000"/>
              </a:lnSpc>
              <a:buFont typeface="Wingdings" panose="05000000000000000000" pitchFamily="2" charset="2"/>
              <a:buChar char="§"/>
            </a:pPr>
            <a:r>
              <a:rPr lang="ar-QA" sz="2000" dirty="0"/>
              <a:t>وعلي مستوي الإعلام المطبوع وظفت الصورة والألوان وحجم الخط والرسوم</a:t>
            </a:r>
            <a:r>
              <a:rPr lang="ar-JO" sz="2000" dirty="0"/>
              <a:t> </a:t>
            </a:r>
            <a:r>
              <a:rPr lang="ar-QA" sz="2000" dirty="0"/>
              <a:t>التوضيحية. والخلفيات. ومكان النشر في الصحيفة أو المجلة لدعم عنصر التأثير في الرسالة الإعلامية وأصبحت الرسالة الإعلامية تأت للجمهور في حشد المؤشرات التي تستهدف إقناع</a:t>
            </a:r>
            <a:r>
              <a:rPr lang="ar-JO" sz="2000" dirty="0"/>
              <a:t>ه.</a:t>
            </a:r>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a:r>
              <a:rPr lang="ar-JO" sz="2800" dirty="0"/>
              <a:t>ا</a:t>
            </a:r>
            <a:r>
              <a:rPr lang="ar-QA" sz="2800" dirty="0"/>
              <a:t>لعلاقات العامة </a:t>
            </a:r>
            <a:r>
              <a:rPr lang="ar-JO" sz="2800" dirty="0"/>
              <a:t>و </a:t>
            </a:r>
            <a:r>
              <a:rPr lang="ar-QA" sz="2800" dirty="0"/>
              <a:t>الاتصال الإستراتيجي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07160" y="1925398"/>
            <a:ext cx="10230129" cy="4190314"/>
          </a:xfrm>
          <a:prstGeom prst="rect">
            <a:avLst/>
          </a:prstGeom>
          <a:noFill/>
        </p:spPr>
        <p:txBody>
          <a:bodyPr wrap="square" rtlCol="0">
            <a:spAutoFit/>
          </a:bodyPr>
          <a:lstStyle/>
          <a:p>
            <a:pPr algn="just" rtl="1">
              <a:lnSpc>
                <a:spcPct val="150000"/>
              </a:lnSpc>
            </a:pPr>
            <a:r>
              <a:rPr lang="ar-JO" dirty="0"/>
              <a:t>أصبحت القدرة على توصيل الأفكار والرسائل عبر وسائل الإعلام المختلفة مفتاحًا لممارسة الأعمال في القرن الحادي والعشرين. يمكن لحملة إعلانية إبداعية أن تدفع بمنتج جديد إلى قمة السوق، ويمكن لحملة علاقات عامة قوية أن تحدث ضجة في المجتمع، أو أن تجلب المزيد من التأييد والإشادة لقضية ما، ويمكن أن يكون للرسائل المنقولة من خلال البيان الصحفي، أو منشور عبر وسائل التواصل الاجتماعي، أو إعلان تليفزيوني، أو تسويق فيروسي.. إلخ، تأثير إيجابي لا يصدق على المنظمات، ويمكن أن يكون لها أيضًا تأثير سلبي إذا تمت معالجتها بشكل سيء.</a:t>
            </a:r>
          </a:p>
          <a:p>
            <a:pPr algn="just" rtl="1">
              <a:lnSpc>
                <a:spcPct val="150000"/>
              </a:lnSpc>
            </a:pPr>
            <a:endParaRPr lang="ar-JO" dirty="0"/>
          </a:p>
          <a:p>
            <a:pPr algn="just" rtl="1">
              <a:lnSpc>
                <a:spcPct val="150000"/>
              </a:lnSpc>
            </a:pPr>
            <a:r>
              <a:rPr lang="ar-JO" dirty="0"/>
              <a:t>فالطريقة التي تنقل بها المنظمات رسائلها وصورتها للجمهور لها تأثير هائل على نجاحها، لذلك، تحتاج المنظمات إلى اختيار المسؤولين عن اتصالاتها بعناية، وتعمل العديد من المهن على تحقيق هذا النجاح من خلال هذه القنوات، وفي مقدمتها العلاقات العامة.</a:t>
            </a:r>
          </a:p>
        </p:txBody>
      </p:sp>
    </p:spTree>
    <p:extLst>
      <p:ext uri="{BB962C8B-B14F-4D97-AF65-F5344CB8AC3E}">
        <p14:creationId xmlns:p14="http://schemas.microsoft.com/office/powerpoint/2010/main" val="191260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0" y="657113"/>
            <a:ext cx="4754238" cy="523220"/>
          </a:xfrm>
          <a:prstGeom prst="rect">
            <a:avLst/>
          </a:prstGeom>
          <a:noFill/>
        </p:spPr>
        <p:txBody>
          <a:bodyPr wrap="square" rtlCol="0">
            <a:spAutoFit/>
          </a:bodyPr>
          <a:lstStyle/>
          <a:p>
            <a:pPr algn="ctr"/>
            <a:r>
              <a:rPr lang="ar-JO" sz="2800" dirty="0"/>
              <a:t>الاتصال المؤسسي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8575" y="1548992"/>
            <a:ext cx="10230129" cy="3782061"/>
          </a:xfrm>
          <a:prstGeom prst="rect">
            <a:avLst/>
          </a:prstGeom>
          <a:noFill/>
        </p:spPr>
        <p:txBody>
          <a:bodyPr wrap="square" rtlCol="0">
            <a:spAutoFit/>
          </a:bodyPr>
          <a:lstStyle/>
          <a:p>
            <a:pPr algn="just" rtl="1">
              <a:lnSpc>
                <a:spcPct val="150000"/>
              </a:lnSpc>
            </a:pPr>
            <a:r>
              <a:rPr lang="ar-JO" dirty="0"/>
              <a:t>الاتصال المؤسسي، والذي يستخدم بدلا من العلاقات العامة في العديد من منظمات العمل العالمية والعربية، وينظر إليه على أنه تطوير لمفهوم العلاقات العامة. ويستمد الاتصال المؤسسي جذوره من الكلمة اللاتينية (</a:t>
            </a:r>
            <a:r>
              <a:rPr lang="en-US" dirty="0"/>
              <a:t>corpus)، </a:t>
            </a:r>
            <a:r>
              <a:rPr lang="ar-JO" dirty="0"/>
              <a:t>والتي تعني «الجسم كله».</a:t>
            </a:r>
          </a:p>
          <a:p>
            <a:pPr algn="just" rtl="1">
              <a:lnSpc>
                <a:spcPct val="150000"/>
              </a:lnSpc>
            </a:pPr>
            <a:endParaRPr lang="ar-JO" dirty="0"/>
          </a:p>
          <a:p>
            <a:pPr algn="just" rtl="1">
              <a:lnSpc>
                <a:spcPct val="150000"/>
              </a:lnSpc>
            </a:pPr>
            <a:r>
              <a:rPr lang="ar-JO" dirty="0"/>
              <a:t>ويفترض الاتصال المؤسسي أنه من الممكن ومن المرغوب فيه أن تتواصل المنظمة من خلال كيان أو حدة واحدة، مدعيا وجود منظور إستراتيجي وإداري غائب عن العلاقات العامة يقود عملية الترابط المتبادل بين أداء المنظمة وهوية وسمعة الشركة من ناحية، كما يؤدي لتنسيق الاتصالات من ناحية أخرى، كما يرى منظروه أنه فقط القادر على دمج العلاقات العامة والتسويق والاتصال التنظيمي ضمن منظور إداري إستراتيجي واحد، وفي النهاية تؤكد هذه التسميات المختلفة أهمية الوظيفة الاتصالية في العصر الحاضر، وأن مهنة مستقلة تعدى عمرها قرنا من الزمان تتوارى لتكون مجالا فرعيا ضمن مجال ناشئ شامل، وسواء اختلفنا أو اتفقنا مع هذه التغييرات فلابد أن نكون على دراية بهذه المسميات وأبعادها.</a:t>
            </a:r>
          </a:p>
        </p:txBody>
      </p:sp>
    </p:spTree>
    <p:extLst>
      <p:ext uri="{BB962C8B-B14F-4D97-AF65-F5344CB8AC3E}">
        <p14:creationId xmlns:p14="http://schemas.microsoft.com/office/powerpoint/2010/main" val="46828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10595" y="565369"/>
            <a:ext cx="4754238" cy="523220"/>
          </a:xfrm>
          <a:prstGeom prst="rect">
            <a:avLst/>
          </a:prstGeom>
          <a:noFill/>
        </p:spPr>
        <p:txBody>
          <a:bodyPr wrap="square" rtlCol="0">
            <a:spAutoFit/>
          </a:bodyPr>
          <a:lstStyle/>
          <a:p>
            <a:pPr algn="ctr"/>
            <a:r>
              <a:rPr lang="ar-JO" sz="2800" dirty="0"/>
              <a:t>الاتصال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72650" y="2177072"/>
            <a:ext cx="10230129" cy="3369449"/>
          </a:xfrm>
          <a:prstGeom prst="rect">
            <a:avLst/>
          </a:prstGeom>
          <a:noFill/>
        </p:spPr>
        <p:txBody>
          <a:bodyPr wrap="square" rtlCol="0">
            <a:spAutoFit/>
          </a:bodyPr>
          <a:lstStyle/>
          <a:p>
            <a:pPr algn="just" rtl="1">
              <a:lnSpc>
                <a:spcPct val="150000"/>
              </a:lnSpc>
            </a:pPr>
            <a:r>
              <a:rPr lang="ar-JO" dirty="0"/>
              <a:t>ويشير الاتصال الاستراتيجي إلى الاستخدام المتعمد والمخطط للاتصالات لتحقيق أهداف أو أهداف محددة. وينطوي على تطوير وتنفيذ استراتيجيات الاتصال التي تتوافق مع الأهداف العامة للمنظمة ومصممة للوصول إلى الجماهير المستهدفة.</a:t>
            </a:r>
          </a:p>
          <a:p>
            <a:pPr algn="just" rtl="1">
              <a:lnSpc>
                <a:spcPct val="150000"/>
              </a:lnSpc>
            </a:pPr>
            <a:endParaRPr lang="ar-JO" dirty="0"/>
          </a:p>
          <a:p>
            <a:pPr algn="just" rtl="1">
              <a:lnSpc>
                <a:spcPct val="150000"/>
              </a:lnSpc>
            </a:pPr>
            <a:r>
              <a:rPr lang="ar-JO" dirty="0"/>
              <a:t>شمل بعض مزايا الاتصال الاستراتيجي زيادة الوعي بالعلامة التجارية وتحسين السمعة والمصداقية وتعزيز مشاركة العملاء وزيادة المبيعات والإيرادات. من خلال تطوير وتنفيذ استراتيجيات اتصال فعالة ، يمكن للمنظمات بناء علاقات أقوى مع عملائها وموظفيها وأصحاب المصلحة الآخرين ، وتحقيق نجاح أكبر في عملياتها في نهاية المطاف.</a:t>
            </a:r>
          </a:p>
        </p:txBody>
      </p:sp>
    </p:spTree>
    <p:extLst>
      <p:ext uri="{BB962C8B-B14F-4D97-AF65-F5344CB8AC3E}">
        <p14:creationId xmlns:p14="http://schemas.microsoft.com/office/powerpoint/2010/main" val="298276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QA" b="0" i="0" dirty="0">
              <a:solidFill>
                <a:srgbClr val="383838"/>
              </a:solidFill>
              <a:effectLst/>
              <a:latin typeface="Noto Serif"/>
            </a:endParaRPr>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مكونات الاتصال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8575" y="1637523"/>
            <a:ext cx="10422571" cy="3366563"/>
          </a:xfrm>
          <a:prstGeom prst="rect">
            <a:avLst/>
          </a:prstGeom>
          <a:noFill/>
        </p:spPr>
        <p:txBody>
          <a:bodyPr wrap="square" rtlCol="0">
            <a:spAutoFit/>
          </a:bodyPr>
          <a:lstStyle/>
          <a:p>
            <a:pPr algn="just" rtl="1">
              <a:lnSpc>
                <a:spcPct val="150000"/>
              </a:lnSpc>
            </a:pPr>
            <a:r>
              <a:rPr lang="ar-JO" dirty="0"/>
              <a:t>يوظف الاتصال الاستراتيجي: العلاقات العامة، والتسويق، والإعلان، والعلوم السلوكية، وتحليل البيانات، ووسائل الإعلام، والاستماع الاجتماعي لزيادة وعي وفهم الجمهور المستهدف للتأثير على تصوراته ومواقفه. ويتكون من:</a:t>
            </a:r>
          </a:p>
          <a:p>
            <a:pPr algn="just" rtl="1">
              <a:lnSpc>
                <a:spcPct val="150000"/>
              </a:lnSpc>
            </a:pPr>
            <a:r>
              <a:rPr lang="ar-JO" b="1" dirty="0"/>
              <a:t>  تحليل الجمهور    صياغة الرسالة الاتصالي     اختيار القناة أو المنصة       التوقيت المناسب       التأثير المطلوب</a:t>
            </a:r>
          </a:p>
          <a:p>
            <a:pPr algn="just" rtl="1">
              <a:lnSpc>
                <a:spcPct val="150000"/>
              </a:lnSpc>
            </a:pPr>
            <a:endParaRPr lang="ar-JO" b="1" dirty="0"/>
          </a:p>
          <a:p>
            <a:pPr algn="just" rtl="1">
              <a:lnSpc>
                <a:spcPct val="150000"/>
              </a:lnSpc>
            </a:pPr>
            <a:r>
              <a:rPr lang="ar-JO" dirty="0"/>
              <a:t>يتضمن الاتصال الاستراتيجي الفعال فهمًا عميقًا لأهداف المنظمة وقيمها وأهدافها ، فضلاً عن فهم احتياجات وتفضيلات الجمهور المستهدف. يتطلب التخطيط والتنفيذ الدقيقين لضمان تنسيق أنشطة الاتصال بشكل جيد ونقل الرسالة المرغوبة بوضوح وثبات. ويتخذ الاتصال الاستراتيجي أشكالًا عدة، بما في ذلك الإعلان، والعلاقات العامة، ووسائل التواصل الاجتماعي، وتسويق المحتوى، والاتصالات الداخلية. بغض النظر عن التكتيكات المحددة المستخدمة، فإن مفتاح الاتصال الاستراتيجي الناجح هو تطوير رسالة واضحة ومقنعة يتردد صداها مع الجمهور المستهدف</a:t>
            </a:r>
          </a:p>
        </p:txBody>
      </p:sp>
    </p:spTree>
    <p:extLst>
      <p:ext uri="{BB962C8B-B14F-4D97-AF65-F5344CB8AC3E}">
        <p14:creationId xmlns:p14="http://schemas.microsoft.com/office/powerpoint/2010/main" val="1574790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0318" y="849028"/>
            <a:ext cx="6486961" cy="523220"/>
          </a:xfrm>
          <a:prstGeom prst="rect">
            <a:avLst/>
          </a:prstGeom>
          <a:noFill/>
        </p:spPr>
        <p:txBody>
          <a:bodyPr wrap="square" rtlCol="0">
            <a:spAutoFit/>
          </a:bodyPr>
          <a:lstStyle/>
          <a:p>
            <a:pPr algn="ctr"/>
            <a:r>
              <a:rPr lang="ar-QA" sz="2800" dirty="0"/>
              <a:t>الخصائص الرئيسة للاتصال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016" y="1628906"/>
            <a:ext cx="10239247" cy="3782061"/>
          </a:xfrm>
          <a:prstGeom prst="rect">
            <a:avLst/>
          </a:prstGeom>
          <a:noFill/>
        </p:spPr>
        <p:txBody>
          <a:bodyPr wrap="square" rtlCol="0">
            <a:spAutoFit/>
          </a:bodyPr>
          <a:lstStyle/>
          <a:p>
            <a:pPr algn="just" rtl="1">
              <a:lnSpc>
                <a:spcPct val="150000"/>
              </a:lnSpc>
            </a:pPr>
            <a:r>
              <a:rPr lang="ar-QA" dirty="0"/>
              <a:t>1. أهداف واضحة: يركز الاتصال الاستراتيجي على تحقيق أهداف محددة ، مثل زيادة الوعي بالعلامة التجارية ، أو تحسين مشاركة العملاء ، أو زيادة المبيعات. يجب أن تكون هذه الأهداف محددة بوضوح وقابلة للقياس.</a:t>
            </a:r>
          </a:p>
          <a:p>
            <a:pPr algn="just" rtl="1">
              <a:lnSpc>
                <a:spcPct val="150000"/>
              </a:lnSpc>
            </a:pPr>
            <a:r>
              <a:rPr lang="ar-QA" dirty="0"/>
              <a:t>2. التركيز على الجمهور: تم تصميم الاتصال الاستراتيجي للوصول إلى جمهور مستهدف محدد ، برسائل مصممة وفقًا لاحتياجاتهم واهتماماتهم.</a:t>
            </a:r>
          </a:p>
          <a:p>
            <a:pPr algn="just" rtl="1">
              <a:lnSpc>
                <a:spcPct val="150000"/>
              </a:lnSpc>
            </a:pPr>
            <a:r>
              <a:rPr lang="ar-QA" dirty="0"/>
              <a:t>3. نهج متكامل: يتضمن الاتصال الاستراتيجي نهجا متكاملا ، مع رسائل متسقة عبر قنوات ومنصات متعددة.</a:t>
            </a:r>
          </a:p>
          <a:p>
            <a:pPr algn="just" rtl="1">
              <a:lnSpc>
                <a:spcPct val="150000"/>
              </a:lnSpc>
            </a:pPr>
            <a:r>
              <a:rPr lang="ar-QA" dirty="0"/>
              <a:t>4. اتصال ثنائي الاتجاه: يتضمن الاتصال الاستراتيجي اتصالًا ثنائي الاتجاه ، مع التركيز على الاستماع إلى الجمهور المستهدف والتفاعل معه.</a:t>
            </a:r>
          </a:p>
          <a:p>
            <a:pPr algn="just" rtl="1">
              <a:lnSpc>
                <a:spcPct val="150000"/>
              </a:lnSpc>
            </a:pPr>
            <a:r>
              <a:rPr lang="ar-QA" dirty="0"/>
              <a:t>5. التقييم: يشمل الاتصال الاستراتيجي التقييم المستمر وقياس فعالية جهود الاتصال ، مع التركيز على التحسين المستمر</a:t>
            </a:r>
          </a:p>
          <a:p>
            <a:pPr algn="just" rtl="1">
              <a:lnSpc>
                <a:spcPct val="150000"/>
              </a:lnSpc>
            </a:pPr>
            <a:r>
              <a:rPr lang="ar-QA" dirty="0"/>
              <a:t>6. البحث: يتضمن الاتصال الاستراتيجي إجراء البحوث لاكتساب فهم أعمق للجمهور المستهدف وتحديد قنوات الاتصال والرسائل الأكثر فاعلية.</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25284" y="453261"/>
            <a:ext cx="5560498" cy="523220"/>
          </a:xfrm>
          <a:prstGeom prst="rect">
            <a:avLst/>
          </a:prstGeom>
          <a:noFill/>
        </p:spPr>
        <p:txBody>
          <a:bodyPr wrap="square" rtlCol="0">
            <a:spAutoFit/>
          </a:bodyPr>
          <a:lstStyle/>
          <a:p>
            <a:pPr algn="ctr"/>
            <a:r>
              <a:rPr lang="ar-QA" sz="2800" dirty="0"/>
              <a:t>لتطوير الرسائل الاستراتيجية هناك عدة خطوات</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68331" y="1690129"/>
            <a:ext cx="10288674" cy="4197559"/>
          </a:xfrm>
          <a:prstGeom prst="rect">
            <a:avLst/>
          </a:prstGeom>
          <a:noFill/>
        </p:spPr>
        <p:txBody>
          <a:bodyPr wrap="square" rtlCol="0">
            <a:spAutoFit/>
          </a:bodyPr>
          <a:lstStyle/>
          <a:p>
            <a:pPr algn="r" rtl="1">
              <a:lnSpc>
                <a:spcPct val="150000"/>
              </a:lnSpc>
            </a:pPr>
            <a:r>
              <a:rPr lang="ar-QA" dirty="0"/>
              <a:t>1. الخطوة الأولى: في تطوير رسالة استراتيجية هي تحديد أهدافك. ما الذي تريد تحقيقه من خلال رسالتك؟ ما الإجراء الذي تريد أن يتخذه جمهورك المستهدف؟</a:t>
            </a:r>
          </a:p>
          <a:p>
            <a:pPr algn="r" rtl="1">
              <a:lnSpc>
                <a:spcPct val="150000"/>
              </a:lnSpc>
            </a:pPr>
            <a:r>
              <a:rPr lang="ar-QA" dirty="0"/>
              <a:t>2. الخطوة الثانية: هي تحديد جمهورك المستهدف. لمن تريد أن تصل؟ ما هي احتياجاتهم واهتماماتهم؟ ما هي أفضل طريقة للوصول إليهم؟.</a:t>
            </a:r>
          </a:p>
          <a:p>
            <a:pPr algn="r" rtl="1">
              <a:lnSpc>
                <a:spcPct val="150000"/>
              </a:lnSpc>
            </a:pPr>
            <a:r>
              <a:rPr lang="ar-QA" dirty="0"/>
              <a:t>3. تطوير الرسائل الرئيسية: بمجرد تحديد أهدافك وتحديد جمهورك المستهدف ، فإن الخطوة التالية هي تطوير الرسائل الرئيسية التي سيكون لها صدى لدى هذا الجمهور. يجب أن تكون هذه الرسائل واضحة وموجزة ومركزة على الفوائد التي يمكن أن تقدمها مؤسستك للجمهور.</a:t>
            </a:r>
          </a:p>
          <a:p>
            <a:pPr algn="r" rtl="1">
              <a:lnSpc>
                <a:spcPct val="150000"/>
              </a:lnSpc>
            </a:pPr>
            <a:r>
              <a:rPr lang="ar-QA" dirty="0"/>
              <a:t>4. اختر قنوات الاتصال الخاصة بك: هناك العديد من قنوات الاتصال المختلفة التي يمكنك استخدامها للوصول إلى جمهورك المستهدف ، بما في ذلك وسائل التواصل الاجتماعي والبريد الإلكتروني والإعلان والعلاقات العامة والأحداث. يعتمد اختيار القنوات على الجمهور المستهدف والرسالة وميزانيتك ومواردك.</a:t>
            </a:r>
            <a:endParaRPr lang="ar-JO" dirty="0"/>
          </a:p>
          <a:p>
            <a:pPr algn="r" rtl="1">
              <a:lnSpc>
                <a:spcPct val="150000"/>
              </a:lnSpc>
            </a:pPr>
            <a:r>
              <a:rPr lang="ar-JO" dirty="0"/>
              <a:t>5</a:t>
            </a:r>
            <a:r>
              <a:rPr lang="ar-QA" dirty="0"/>
              <a:t>. الاختبار والتحسين: بمجرد تطوير رسالتك الإستراتيجية ، من المهم اختبارها مع عينة من جمهورك المستهدف والحصول على التعليقات. استخدم هذه التعليقات لتنقيح رسالتك وتحسينها ، حسب الحاجة</a:t>
            </a:r>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الاتصال الداخلي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697179"/>
            <a:ext cx="10288674" cy="3416320"/>
          </a:xfrm>
          <a:prstGeom prst="rect">
            <a:avLst/>
          </a:prstGeom>
          <a:noFill/>
        </p:spPr>
        <p:txBody>
          <a:bodyPr wrap="square" rtlCol="0">
            <a:spAutoFit/>
          </a:bodyPr>
          <a:lstStyle/>
          <a:p>
            <a:pPr algn="r" rtl="1">
              <a:lnSpc>
                <a:spcPct val="150000"/>
              </a:lnSpc>
            </a:pPr>
            <a:r>
              <a:rPr lang="ar-QA" dirty="0"/>
              <a:t>الاتصال الداخلي للمؤسسة أو الشركة عبارة عن تشارك المعلومات بين موظفي الشركة بهدف قيام كل موظف بدوره على أكمل وجه في سبيل تحقيق أهداف ورؤية الشركة، حيث إن الاتصال الداخلي بين موظفي الشركة والإدارة يساعد الموظفين على معرفة المهام المطلوبة منهم ومدى إتقانهم لها ومدى قربهم من تحقيق أهداف الشركة بنجاح لما يلعب الاتصال الداخلي من دور كبير في بناء الروابط بين الموظفين وإشراكهم في عملية صنع النجاح</a:t>
            </a:r>
            <a:r>
              <a:rPr lang="ar-JO" dirty="0"/>
              <a:t>.</a:t>
            </a:r>
          </a:p>
          <a:p>
            <a:pPr algn="r" rtl="1">
              <a:lnSpc>
                <a:spcPct val="150000"/>
              </a:lnSpc>
            </a:pPr>
            <a:endParaRPr lang="ar-JO" dirty="0"/>
          </a:p>
          <a:p>
            <a:pPr algn="r" rtl="1">
              <a:lnSpc>
                <a:spcPct val="150000"/>
              </a:lnSpc>
            </a:pPr>
            <a:r>
              <a:rPr lang="ar-QA" dirty="0"/>
              <a:t>الاتصال الداخلي هو  أهم أشكال الاتصال المؤسسي الذي يتم داخل نطاق التنظيم و يشمل كل مستوياته، و يعرف الاتصال الداخلي بأنه:" إنتاج و توفير و تجميع البيانات و المعلومات الضرورية لإنجاز الأعمال داخل التنظيم و نقلها و تبادلها أو إذاعتها في كل مستوياته، و ذلك بهدف إحاطة الآخرين بأمور و أخبار أو معلومات جديدة أو التأثير في سلوكهم أو التغيير أو التعديل من هذا السلوك أو توجيهه وجهة معين</a:t>
            </a:r>
          </a:p>
        </p:txBody>
      </p:sp>
    </p:spTree>
    <p:extLst>
      <p:ext uri="{BB962C8B-B14F-4D97-AF65-F5344CB8AC3E}">
        <p14:creationId xmlns:p14="http://schemas.microsoft.com/office/powerpoint/2010/main" val="379224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مهام الاتصال الداخلي ووظائفه</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563850"/>
            <a:ext cx="9952651" cy="4615944"/>
          </a:xfrm>
          <a:prstGeom prst="rect">
            <a:avLst/>
          </a:prstGeom>
          <a:noFill/>
        </p:spPr>
        <p:txBody>
          <a:bodyPr wrap="square" rtlCol="0">
            <a:spAutoFit/>
          </a:bodyPr>
          <a:lstStyle/>
          <a:p>
            <a:pPr algn="just" rtl="1">
              <a:lnSpc>
                <a:spcPct val="150000"/>
              </a:lnSpc>
            </a:pPr>
            <a:r>
              <a:rPr lang="ar-QA" dirty="0"/>
              <a:t>للاتصال الداخلي دور كبير في توجيه الموظفين وإشراكهم في العمل، وانعدام الاتصال قد ينعكس سلبًا على الموظفين والشركة، وفي ما يلي مهام الاتصال الداخلي:</a:t>
            </a:r>
            <a:endParaRPr lang="ar-JO" dirty="0"/>
          </a:p>
          <a:p>
            <a:pPr marL="800100" lvl="1" indent="-342900" algn="just" rtl="1">
              <a:lnSpc>
                <a:spcPct val="150000"/>
              </a:lnSpc>
              <a:buFont typeface="Arial" panose="020B0604020202020204" pitchFamily="34" charset="0"/>
              <a:buChar char="•"/>
            </a:pPr>
            <a:r>
              <a:rPr lang="ar-QA" dirty="0"/>
              <a:t>مشاركة المعلومات إن أهم وأول مهام للاتصال الداخلي هي تبادل المعلومات بين موظفي الشركة كافة باختلاف أقسامهم ومهامهم، فتزويد الموظفين بالبيانات المهمة أولا بأول مهم للغاية في تحقيق الأهداف بطريقة ناجحة.</a:t>
            </a:r>
            <a:endParaRPr lang="ar-JO" dirty="0"/>
          </a:p>
          <a:p>
            <a:pPr marL="800100" lvl="1" indent="-342900" algn="just" rtl="1">
              <a:lnSpc>
                <a:spcPct val="150000"/>
              </a:lnSpc>
              <a:buFont typeface="Arial" panose="020B0604020202020204" pitchFamily="34" charset="0"/>
              <a:buChar char="•"/>
            </a:pPr>
            <a:r>
              <a:rPr lang="ar-QA" dirty="0"/>
              <a:t> ضبط ثقافة الشركة ضبط التفاعلات اليومية بين موظفي الشركة مهم جدًا ويساعد الإدارة العليا في تحديد ماهية بيئة العمل وما هو توجه العاملين فيها من خلال تقديم المعلومات الصحيحة ومناقشتهم حول أمور الشركة.</a:t>
            </a:r>
            <a:endParaRPr lang="ar-JO" dirty="0"/>
          </a:p>
          <a:p>
            <a:pPr marL="800100" lvl="1" indent="-342900" algn="just" rtl="1">
              <a:lnSpc>
                <a:spcPct val="150000"/>
              </a:lnSpc>
              <a:buFont typeface="Arial" panose="020B0604020202020204" pitchFamily="34" charset="0"/>
              <a:buChar char="•"/>
            </a:pPr>
            <a:r>
              <a:rPr lang="ar-QA" dirty="0"/>
              <a:t> إبقاء الموظفين على اطلاع تكمن أهمية إطلاع الموظفين وحصولهم على المعلومات الدقيقة والصحيحة في تجاوز العديد من الأزمات التي قد تمر بها الشركة، ويمكنهم من اتخاذ القرارات والإجراءات الصحيحة وضبط أعصابهم وتقليل التوتر في أوقات الأزمات.</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أنواع الاتصال الداخلي</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582433"/>
            <a:ext cx="9952651" cy="4247317"/>
          </a:xfrm>
          <a:prstGeom prst="rect">
            <a:avLst/>
          </a:prstGeom>
          <a:noFill/>
        </p:spPr>
        <p:txBody>
          <a:bodyPr wrap="square" rtlCol="0">
            <a:spAutoFit/>
          </a:bodyPr>
          <a:lstStyle/>
          <a:p>
            <a:pPr algn="ctr" rtl="1">
              <a:lnSpc>
                <a:spcPct val="150000"/>
              </a:lnSpc>
            </a:pPr>
            <a:r>
              <a:rPr lang="ar-QA" dirty="0"/>
              <a:t>تبرز أهمية الاتصال الداخلي بالحفاظ على التواصل بين عناصر المؤسسة دون التأثر بتغيير الموظفين باستخدام قنوات التواصل المختلفة سواء كان التواصل شفهيًا أو عن طريق رسائل البريد الإلكتروني أو حتى ورقيًا، وفيما يلي عناصر الاتصال الداخلي ومصادرها</a:t>
            </a:r>
            <a:r>
              <a:rPr lang="ar-QA" dirty="0" smtClean="0"/>
              <a:t>:</a:t>
            </a:r>
          </a:p>
          <a:p>
            <a:pPr algn="ctr" rtl="1">
              <a:lnSpc>
                <a:spcPct val="150000"/>
              </a:lnSpc>
            </a:pPr>
            <a:endParaRPr lang="ar-JO" dirty="0"/>
          </a:p>
          <a:p>
            <a:pPr algn="just" rtl="1">
              <a:lnSpc>
                <a:spcPct val="150000"/>
              </a:lnSpc>
            </a:pPr>
            <a:r>
              <a:rPr lang="ar-QA" b="1" dirty="0"/>
              <a:t>الإدارة: </a:t>
            </a:r>
            <a:r>
              <a:rPr lang="ar-QA" dirty="0"/>
              <a:t>هم الذين يرسلون المعلومات المهمة المختلفة لباقي الشركة سواء أكانت معلومات داخلية أو خارجية.</a:t>
            </a:r>
            <a:endParaRPr lang="ar-JO" dirty="0"/>
          </a:p>
          <a:p>
            <a:pPr algn="just" rtl="1">
              <a:lnSpc>
                <a:spcPct val="150000"/>
              </a:lnSpc>
            </a:pPr>
            <a:r>
              <a:rPr lang="ar-QA" b="1" dirty="0"/>
              <a:t> الفريق: </a:t>
            </a:r>
            <a:r>
              <a:rPr lang="ar-QA" dirty="0"/>
              <a:t>مجموعة من الموظفين الذين يعملون على نفس الهدف.</a:t>
            </a:r>
            <a:endParaRPr lang="ar-JO" dirty="0"/>
          </a:p>
          <a:p>
            <a:pPr algn="just" rtl="1">
              <a:lnSpc>
                <a:spcPct val="150000"/>
              </a:lnSpc>
            </a:pPr>
            <a:r>
              <a:rPr lang="ar-QA" b="1" dirty="0"/>
              <a:t> وجهًا لوجه</a:t>
            </a:r>
            <a:r>
              <a:rPr lang="ar-QA" dirty="0"/>
              <a:t>: وذلك بالقيام بتوجيه المهام للموظفين مباشرة دون وسيلة. </a:t>
            </a:r>
            <a:endParaRPr lang="ar-JO" dirty="0"/>
          </a:p>
          <a:p>
            <a:pPr algn="just" rtl="1">
              <a:lnSpc>
                <a:spcPct val="150000"/>
              </a:lnSpc>
            </a:pPr>
            <a:r>
              <a:rPr lang="ar-QA" b="1" dirty="0"/>
              <a:t>نظير: </a:t>
            </a:r>
            <a:r>
              <a:rPr lang="ar-QA" dirty="0"/>
              <a:t>هي محادثات غير رسمية بين الموظفين بهدف مشاركة المعلومات وتبادلها.</a:t>
            </a:r>
            <a:endParaRPr lang="ar-JO" dirty="0"/>
          </a:p>
          <a:p>
            <a:pPr algn="just" rtl="1">
              <a:lnSpc>
                <a:spcPct val="150000"/>
              </a:lnSpc>
            </a:pPr>
            <a:r>
              <a:rPr lang="ar-QA" b="1" dirty="0"/>
              <a:t> الموارد: </a:t>
            </a:r>
            <a:r>
              <a:rPr lang="ar-QA" dirty="0"/>
              <a:t>هي الوسائل المستخدمة في التواصل مثل المكالمات الهاتفية أو مكالمات الفيديو أو رسائل البريد الإلكتروني وغيرها من الوسائل المتاحة</a:t>
            </a:r>
          </a:p>
          <a:p>
            <a:pPr algn="just" rtl="1">
              <a:lnSpc>
                <a:spcPct val="150000"/>
              </a:lnSpc>
            </a:pPr>
            <a:endParaRPr lang="ar-QA" dirty="0"/>
          </a:p>
        </p:txBody>
      </p:sp>
    </p:spTree>
    <p:extLst>
      <p:ext uri="{BB962C8B-B14F-4D97-AF65-F5344CB8AC3E}">
        <p14:creationId xmlns:p14="http://schemas.microsoft.com/office/powerpoint/2010/main" val="419951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504131"/>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782061"/>
          </a:xfrm>
          <a:prstGeom prst="rect">
            <a:avLst/>
          </a:prstGeom>
          <a:noFill/>
        </p:spPr>
        <p:txBody>
          <a:bodyPr wrap="square" rtlCol="0">
            <a:spAutoFit/>
          </a:bodyPr>
          <a:lstStyle/>
          <a:p>
            <a:pPr algn="just" rtl="1">
              <a:lnSpc>
                <a:spcPct val="150000"/>
              </a:lnSpc>
            </a:pPr>
            <a:r>
              <a:rPr lang="ar-QA" b="1" dirty="0"/>
              <a:t>الاتصال النازل (الهابط):</a:t>
            </a:r>
            <a:r>
              <a:rPr lang="ar-QA" dirty="0"/>
              <a:t>و هو أكثر أنواع الاتصال شيوعا و الشكل الغالب في معظم المؤسسات و تتجه فيه الرسالة الاتصالية من أعلى الهرم الإداري إلى المستويات التنظيمية الأقل تبعا للتسلسل الإداري للسلطة : إدارة السلوك التنظيمي نظرة معاصرة لسلوك الناس في العمل و يمكن حصر أنواع الاتصال النازل في 5 أشكال أساسية هي:</a:t>
            </a:r>
          </a:p>
          <a:p>
            <a:pPr lvl="1" algn="just" rtl="1">
              <a:lnSpc>
                <a:spcPct val="150000"/>
              </a:lnSpc>
            </a:pPr>
            <a:endParaRPr lang="ar-QA" dirty="0"/>
          </a:p>
          <a:p>
            <a:pPr lvl="1" algn="just" rtl="1">
              <a:lnSpc>
                <a:spcPct val="150000"/>
              </a:lnSpc>
            </a:pPr>
            <a:r>
              <a:rPr lang="ar-QA" dirty="0"/>
              <a:t>1- تعليمات محددة تتعلق بالمهمات المحددة وذلك لتنفيذ الخطط والاستراتيجيات وتحقيق الاهداف.</a:t>
            </a:r>
          </a:p>
          <a:p>
            <a:pPr lvl="1" algn="just" rtl="1">
              <a:lnSpc>
                <a:spcPct val="150000"/>
              </a:lnSpc>
            </a:pPr>
            <a:r>
              <a:rPr lang="ar-QA" dirty="0"/>
              <a:t>2- معلومات تهدف إلى تطوير درجة عالية من الفهم للمهام و علاقتها بالمهام الأخرى في التنظيم.</a:t>
            </a:r>
          </a:p>
          <a:p>
            <a:pPr lvl="1" algn="just" rtl="1">
              <a:lnSpc>
                <a:spcPct val="150000"/>
              </a:lnSpc>
            </a:pPr>
            <a:r>
              <a:rPr lang="ar-QA" dirty="0"/>
              <a:t>3- معلومات حول الإجراءات و الممارسة التنظيمية.</a:t>
            </a:r>
          </a:p>
          <a:p>
            <a:pPr lvl="1" algn="just" rtl="1">
              <a:lnSpc>
                <a:spcPct val="150000"/>
              </a:lnSpc>
            </a:pPr>
            <a:r>
              <a:rPr lang="ar-QA" dirty="0"/>
              <a:t>4- معلومات ترجع للمرؤوس فيما يتعلق بمستوى الأداء المتحقق</a:t>
            </a:r>
            <a:endParaRPr lang="ar-JO" dirty="0"/>
          </a:p>
          <a:p>
            <a:pPr lvl="1" algn="just" rtl="1">
              <a:lnSpc>
                <a:spcPct val="150000"/>
              </a:lnSpc>
            </a:pPr>
            <a:r>
              <a:rPr lang="ar-QA" dirty="0">
                <a:latin typeface="Alexandria" charset="0"/>
                <a:cs typeface="Alexandria" charset="0"/>
              </a:rPr>
              <a:t>5- معلومات ذات طبيعة إيديولوجية غايتها إحداث تماثل بين العاملين و أهداف التنظي</a:t>
            </a:r>
            <a:r>
              <a:rPr lang="ar-JO" dirty="0">
                <a:latin typeface="Alexandria" charset="0"/>
                <a:cs typeface="Alexandria" charset="0"/>
              </a:rPr>
              <a:t>م</a:t>
            </a:r>
            <a:endParaRPr lang="en-US"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519520"/>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000821"/>
          </a:xfrm>
          <a:prstGeom prst="rect">
            <a:avLst/>
          </a:prstGeom>
          <a:noFill/>
        </p:spPr>
        <p:txBody>
          <a:bodyPr wrap="square" rtlCol="0">
            <a:spAutoFit/>
          </a:bodyPr>
          <a:lstStyle/>
          <a:p>
            <a:pPr algn="just" rtl="1">
              <a:lnSpc>
                <a:spcPct val="150000"/>
              </a:lnSpc>
            </a:pPr>
            <a:r>
              <a:rPr lang="ar-QA" b="1" dirty="0"/>
              <a:t>الاتصال الصاعد</a:t>
            </a:r>
            <a:r>
              <a:rPr lang="ar-QA" dirty="0"/>
              <a:t>:</a:t>
            </a:r>
            <a:r>
              <a:rPr lang="ar-JO" dirty="0"/>
              <a:t> </a:t>
            </a:r>
            <a:r>
              <a:rPr lang="ar-QA" dirty="0"/>
              <a:t>الاتصالات الصاعدة تنطوي على نقل الرسائل و المعاني بأشكالها و أنواعها المختلفة من قاعدة الهرم أو السلم الإداري إلى القمة ضمن الهيكل التنظيمي المفتوح و المرن ، الذي يتيح للمستويات الإدارية الأدنى حرية الاتصال و التواصل مع المستويات الإدارية</a:t>
            </a:r>
          </a:p>
          <a:p>
            <a:pPr algn="just" rtl="1">
              <a:lnSpc>
                <a:spcPct val="150000"/>
              </a:lnSpc>
            </a:pPr>
            <a:r>
              <a:rPr lang="ar-QA" dirty="0"/>
              <a:t>و عموما يمكن للمعلومات التي يتم نقلها عن طريق الاتصال الصاعد أن تكون:</a:t>
            </a:r>
          </a:p>
          <a:p>
            <a:pPr lvl="1" algn="just" rtl="1">
              <a:lnSpc>
                <a:spcPct val="150000"/>
              </a:lnSpc>
            </a:pPr>
            <a:r>
              <a:rPr lang="ar-QA" dirty="0"/>
              <a:t>1-    معلومات عن العامل نفسه و أدائه و مشاكله.</a:t>
            </a:r>
          </a:p>
          <a:p>
            <a:pPr lvl="1" algn="just" rtl="1">
              <a:lnSpc>
                <a:spcPct val="150000"/>
              </a:lnSpc>
            </a:pPr>
            <a:r>
              <a:rPr lang="ar-QA" dirty="0"/>
              <a:t>2-   معلومات عن الآخرين و مشاكلهم.</a:t>
            </a:r>
          </a:p>
          <a:p>
            <a:pPr lvl="1" algn="just" rtl="1">
              <a:lnSpc>
                <a:spcPct val="150000"/>
              </a:lnSpc>
            </a:pPr>
            <a:r>
              <a:rPr lang="ar-QA" dirty="0"/>
              <a:t>3-    معلومات حول السياسات و الإجراءات التنظيمية.</a:t>
            </a:r>
          </a:p>
          <a:p>
            <a:pPr lvl="1" algn="just" rtl="1">
              <a:lnSpc>
                <a:spcPct val="150000"/>
              </a:lnSpc>
            </a:pPr>
            <a:r>
              <a:rPr lang="ar-QA" dirty="0"/>
              <a:t>4-    معلومات حول ما ينبغي القيام به و كيف يمكن أن يتم ذلك. 7(حسين حريم:السلوك التنظيمي: سلوك الافراد في المنظمات</a:t>
            </a:r>
            <a:endParaRPr lang="en-US" b="1" dirty="0">
              <a:latin typeface="Alexandria" charset="0"/>
              <a:cs typeface="Alexandria" charset="0"/>
            </a:endParaRPr>
          </a:p>
        </p:txBody>
      </p:sp>
    </p:spTree>
    <p:extLst>
      <p:ext uri="{BB962C8B-B14F-4D97-AF65-F5344CB8AC3E}">
        <p14:creationId xmlns:p14="http://schemas.microsoft.com/office/powerpoint/2010/main" val="425511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419927"/>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85521" y="1745421"/>
            <a:ext cx="10676238" cy="3831818"/>
          </a:xfrm>
          <a:prstGeom prst="rect">
            <a:avLst/>
          </a:prstGeom>
          <a:noFill/>
        </p:spPr>
        <p:txBody>
          <a:bodyPr wrap="square" rtlCol="0">
            <a:spAutoFit/>
          </a:bodyPr>
          <a:lstStyle/>
          <a:p>
            <a:pPr algn="just" rtl="1">
              <a:lnSpc>
                <a:spcPct val="150000"/>
              </a:lnSpc>
            </a:pPr>
            <a:r>
              <a:rPr lang="ar-QA" b="1" dirty="0"/>
              <a:t>اتصال الأفقي</a:t>
            </a:r>
            <a:r>
              <a:rPr lang="ar-QA" dirty="0"/>
              <a:t>:</a:t>
            </a:r>
            <a:r>
              <a:rPr lang="ar-JO" dirty="0"/>
              <a:t> </a:t>
            </a:r>
            <a:r>
              <a:rPr lang="ar-QA" dirty="0"/>
              <a:t>ينطوي هذا النوع من الاتصالات على حالات التفاعل و تبادل المعاني و المعلومات، و الآراء  و وجهات النظر بين العاملين في الإدارة أو الأقسام التي تقع على نفس المستوى الإداري في الهيكل التنظيمي ، و غالبا ما تشجع الإدارة هذا النوع من الاتصال لقناعتها بإسهامه الكبير في تنسيق الأعمال و حل المشكلات و تعزيز الفهم المشترك للمهام و الواجبات المطلوب تنفيذها و الحد من الصراعات و غيرها من مشاكل العمل و إفرازاته، و مما لاشك فيه أن الاتصال الأفقي يعلب دورا حاسما في تثمين علاقات التعاون و المؤازرة بين العاملين و إدارات و أقسام المنظمة. </a:t>
            </a:r>
          </a:p>
          <a:p>
            <a:pPr algn="just" rtl="1">
              <a:lnSpc>
                <a:spcPct val="150000"/>
              </a:lnSpc>
            </a:pPr>
            <a:r>
              <a:rPr lang="ar-QA" dirty="0"/>
              <a:t>و ينظر </a:t>
            </a:r>
            <a:r>
              <a:rPr lang="en-US" dirty="0" err="1"/>
              <a:t>Luthans</a:t>
            </a:r>
            <a:r>
              <a:rPr lang="en-US" dirty="0"/>
              <a:t> </a:t>
            </a:r>
            <a:r>
              <a:rPr lang="ar-QA" dirty="0"/>
              <a:t>إلى الاتصالات الأفقية على أنها تفاعلات تبادلية لما لها من علاقة بالأفراد و سلوكهم ويحصر أهدافه فيما يلي</a:t>
            </a:r>
            <a:r>
              <a:rPr lang="ar-QA" dirty="0" smtClean="0"/>
              <a:t>:</a:t>
            </a:r>
          </a:p>
          <a:p>
            <a:pPr algn="just" rtl="1">
              <a:lnSpc>
                <a:spcPct val="150000"/>
              </a:lnSpc>
            </a:pPr>
            <a:endParaRPr lang="ar-QA" dirty="0"/>
          </a:p>
          <a:p>
            <a:pPr lvl="1" algn="just" rtl="1">
              <a:lnSpc>
                <a:spcPct val="150000"/>
              </a:lnSpc>
            </a:pPr>
            <a:r>
              <a:rPr lang="ar-QA" dirty="0"/>
              <a:t>1-      تنسيق الواجبات: من خلال توحيد الجهود و الأفكار لتحقيق الأهداف المنشودة.</a:t>
            </a:r>
          </a:p>
          <a:p>
            <a:pPr lvl="1" algn="just" rtl="1">
              <a:lnSpc>
                <a:spcPct val="150000"/>
              </a:lnSpc>
            </a:pPr>
            <a:r>
              <a:rPr lang="ar-QA" dirty="0"/>
              <a:t>2-      حل المشكلات و النزاعات: و ذلك تم بمناقشة المشاكل و اقتراح حلول لحلها و يتم على مستوى الإدارة العليا.</a:t>
            </a:r>
          </a:p>
          <a:p>
            <a:pPr lvl="1" algn="just" rtl="1">
              <a:lnSpc>
                <a:spcPct val="150000"/>
              </a:lnSpc>
            </a:pPr>
            <a:r>
              <a:rPr lang="ar-QA" dirty="0"/>
              <a:t>3-      مشاركة المعلومات: و ذلك بين المستويات الإدارية التي تعمل على أداء مهام مشتركة.</a:t>
            </a:r>
          </a:p>
        </p:txBody>
      </p:sp>
    </p:spTree>
    <p:extLst>
      <p:ext uri="{BB962C8B-B14F-4D97-AF65-F5344CB8AC3E}">
        <p14:creationId xmlns:p14="http://schemas.microsoft.com/office/powerpoint/2010/main" val="134844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أهمية الاتصال الداخلي للمؤسسات</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17528" y="1729924"/>
            <a:ext cx="10676238" cy="2951064"/>
          </a:xfrm>
          <a:prstGeom prst="rect">
            <a:avLst/>
          </a:prstGeom>
          <a:noFill/>
        </p:spPr>
        <p:txBody>
          <a:bodyPr wrap="square" rtlCol="0">
            <a:spAutoFit/>
          </a:bodyPr>
          <a:lstStyle/>
          <a:p>
            <a:pPr algn="just" rtl="1">
              <a:lnSpc>
                <a:spcPct val="150000"/>
              </a:lnSpc>
            </a:pPr>
            <a:r>
              <a:rPr lang="ar-QA" dirty="0"/>
              <a:t>تكمن أهمية الاتصال الداخلي لما لها من دور فعال في تحقيق أهداف الشركة وسير العمل فيها، وفيما يلي أبرز الفوائد للاتصال الداخلي:</a:t>
            </a:r>
            <a:endParaRPr lang="ar-JO" dirty="0"/>
          </a:p>
          <a:p>
            <a:pPr marL="800100" lvl="1" indent="-342900" algn="just" rtl="1">
              <a:lnSpc>
                <a:spcPct val="150000"/>
              </a:lnSpc>
              <a:buFont typeface="Arial" panose="020B0604020202020204" pitchFamily="34" charset="0"/>
              <a:buChar char="•"/>
            </a:pPr>
            <a:r>
              <a:rPr lang="ar-QA" dirty="0"/>
              <a:t>زيادة إنتاجية الموظفين.</a:t>
            </a:r>
            <a:endParaRPr lang="ar-JO" dirty="0"/>
          </a:p>
          <a:p>
            <a:pPr marL="800100" lvl="1" indent="-342900" algn="just" rtl="1">
              <a:lnSpc>
                <a:spcPct val="150000"/>
              </a:lnSpc>
              <a:buFont typeface="Arial" panose="020B0604020202020204" pitchFamily="34" charset="0"/>
              <a:buChar char="•"/>
            </a:pPr>
            <a:r>
              <a:rPr lang="ar-QA" dirty="0"/>
              <a:t> توفير المعلومات الصحيحة.</a:t>
            </a:r>
            <a:endParaRPr lang="ar-JO" dirty="0"/>
          </a:p>
          <a:p>
            <a:pPr marL="800100" lvl="1" indent="-342900" algn="just" rtl="1">
              <a:lnSpc>
                <a:spcPct val="150000"/>
              </a:lnSpc>
              <a:buFont typeface="Arial" panose="020B0604020202020204" pitchFamily="34" charset="0"/>
              <a:buChar char="•"/>
            </a:pPr>
            <a:r>
              <a:rPr lang="ar-QA" dirty="0"/>
              <a:t> رفع كفاءة الموظف وزيادة خبرته.</a:t>
            </a:r>
            <a:endParaRPr lang="ar-JO" dirty="0"/>
          </a:p>
          <a:p>
            <a:pPr marL="800100" lvl="1" indent="-342900" algn="just" rtl="1">
              <a:lnSpc>
                <a:spcPct val="150000"/>
              </a:lnSpc>
              <a:buFont typeface="Arial" panose="020B0604020202020204" pitchFamily="34" charset="0"/>
              <a:buChar char="•"/>
            </a:pPr>
            <a:r>
              <a:rPr lang="ar-QA" dirty="0"/>
              <a:t> وضوح الأهداف وغايات الشركة.</a:t>
            </a:r>
            <a:endParaRPr lang="ar-JO" dirty="0"/>
          </a:p>
          <a:p>
            <a:pPr marL="800100" lvl="1" indent="-342900" algn="just" rtl="1">
              <a:lnSpc>
                <a:spcPct val="150000"/>
              </a:lnSpc>
              <a:buFont typeface="Arial" panose="020B0604020202020204" pitchFamily="34" charset="0"/>
              <a:buChar char="•"/>
            </a:pPr>
            <a:r>
              <a:rPr lang="ar-QA" dirty="0"/>
              <a:t> التحفيز على العمل. السيطرة على زمام الأمور في الأوقات الصعبة.</a:t>
            </a:r>
            <a:endParaRPr lang="ar-JO" dirty="0"/>
          </a:p>
          <a:p>
            <a:pPr marL="800100" lvl="1" indent="-342900" algn="just" rtl="1">
              <a:lnSpc>
                <a:spcPct val="150000"/>
              </a:lnSpc>
              <a:buFont typeface="Arial" panose="020B0604020202020204" pitchFamily="34" charset="0"/>
              <a:buChar char="•"/>
            </a:pPr>
            <a:r>
              <a:rPr lang="ar-QA" dirty="0"/>
              <a:t> إمكانية التغيير والتطور المستمر</a:t>
            </a:r>
          </a:p>
        </p:txBody>
      </p:sp>
    </p:spTree>
    <p:extLst>
      <p:ext uri="{BB962C8B-B14F-4D97-AF65-F5344CB8AC3E}">
        <p14:creationId xmlns:p14="http://schemas.microsoft.com/office/powerpoint/2010/main" val="729712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F0D0C103-929E-479C-8E67-34D47915A631}"/>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21696</TotalTime>
  <Words>4100</Words>
  <Application>Microsoft Macintosh PowerPoint</Application>
  <PresentationFormat>Widescreen</PresentationFormat>
  <Paragraphs>392</Paragraphs>
  <Slides>44</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cairo</vt:lpstr>
      <vt:lpstr>Calibri</vt:lpstr>
      <vt:lpstr>Noto Serif</vt:lpstr>
      <vt:lpstr>Roboto Light</vt:lpstr>
      <vt:lpstr>Tajawal Medium</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185</cp:revision>
  <dcterms:created xsi:type="dcterms:W3CDTF">2023-04-29T09:08:00Z</dcterms:created>
  <dcterms:modified xsi:type="dcterms:W3CDTF">2024-08-12T21:43:19Z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