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5.xml" ContentType="application/vnd.openxmlformats-officedocument.presentationml.tags+xml"/>
  <Override PartName="/ppt/notesSlides/notesSlide6.xml" ContentType="application/vnd.openxmlformats-officedocument.presentationml.notesSlide+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tags/tag24.xml" ContentType="application/vnd.openxmlformats-officedocument.presentationml.tags+xml"/>
  <Override PartName="/ppt/notesSlides/notesSlide25.xml" ContentType="application/vnd.openxmlformats-officedocument.presentationml.notesSlide+xml"/>
  <Override PartName="/ppt/tags/tag25.xml" ContentType="application/vnd.openxmlformats-officedocument.presentationml.tags+xml"/>
  <Override PartName="/ppt/notesSlides/notesSlide26.xml" ContentType="application/vnd.openxmlformats-officedocument.presentationml.notesSlide+xml"/>
  <Override PartName="/ppt/tags/tag26.xml" ContentType="application/vnd.openxmlformats-officedocument.presentationml.tags+xml"/>
  <Override PartName="/ppt/notesSlides/notesSlide27.xml" ContentType="application/vnd.openxmlformats-officedocument.presentationml.notesSlide+xml"/>
  <Override PartName="/ppt/tags/tag27.xml" ContentType="application/vnd.openxmlformats-officedocument.presentationml.tags+xml"/>
  <Override PartName="/ppt/notesSlides/notesSlide28.xml" ContentType="application/vnd.openxmlformats-officedocument.presentationml.notesSlide+xml"/>
  <Override PartName="/ppt/tags/tag28.xml" ContentType="application/vnd.openxmlformats-officedocument.presentationml.tags+xml"/>
  <Override PartName="/ppt/notesSlides/notesSlide29.xml" ContentType="application/vnd.openxmlformats-officedocument.presentationml.notesSlide+xml"/>
  <Override PartName="/ppt/tags/tag29.xml" ContentType="application/vnd.openxmlformats-officedocument.presentationml.tags+xml"/>
  <Override PartName="/ppt/notesSlides/notesSlide30.xml" ContentType="application/vnd.openxmlformats-officedocument.presentationml.notesSlide+xml"/>
  <Override PartName="/ppt/tags/tag30.xml" ContentType="application/vnd.openxmlformats-officedocument.presentationml.tags+xml"/>
  <Override PartName="/ppt/notesSlides/notesSlide31.xml" ContentType="application/vnd.openxmlformats-officedocument.presentationml.notesSlide+xml"/>
  <Override PartName="/ppt/tags/tag31.xml" ContentType="application/vnd.openxmlformats-officedocument.presentationml.tags+xml"/>
  <Override PartName="/ppt/notesSlides/notesSlide32.xml" ContentType="application/vnd.openxmlformats-officedocument.presentationml.notesSlide+xml"/>
  <Override PartName="/ppt/tags/tag32.xml" ContentType="application/vnd.openxmlformats-officedocument.presentationml.tags+xml"/>
  <Override PartName="/ppt/notesSlides/notesSlide33.xml" ContentType="application/vnd.openxmlformats-officedocument.presentationml.notesSlide+xml"/>
  <Override PartName="/ppt/tags/tag33.xml" ContentType="application/vnd.openxmlformats-officedocument.presentationml.tags+xml"/>
  <Override PartName="/ppt/notesSlides/notesSlide34.xml" ContentType="application/vnd.openxmlformats-officedocument.presentationml.notesSlide+xml"/>
  <Override PartName="/ppt/tags/tag34.xml" ContentType="application/vnd.openxmlformats-officedocument.presentationml.tags+xml"/>
  <Override PartName="/ppt/notesSlides/notesSlide35.xml" ContentType="application/vnd.openxmlformats-officedocument.presentationml.notesSlide+xml"/>
  <Override PartName="/ppt/tags/tag35.xml" ContentType="application/vnd.openxmlformats-officedocument.presentationml.tags+xml"/>
  <Override PartName="/ppt/notesSlides/notesSlide36.xml" ContentType="application/vnd.openxmlformats-officedocument.presentationml.notesSlide+xml"/>
  <Override PartName="/ppt/tags/tag36.xml" ContentType="application/vnd.openxmlformats-officedocument.presentationml.tags+xml"/>
  <Override PartName="/ppt/notesSlides/notesSlide37.xml" ContentType="application/vnd.openxmlformats-officedocument.presentationml.notesSlide+xml"/>
  <Override PartName="/ppt/tags/tag37.xml" ContentType="application/vnd.openxmlformats-officedocument.presentationml.tags+xml"/>
  <Override PartName="/ppt/notesSlides/notesSlide38.xml" ContentType="application/vnd.openxmlformats-officedocument.presentationml.notesSlide+xml"/>
  <Override PartName="/ppt/tags/tag38.xml" ContentType="application/vnd.openxmlformats-officedocument.presentationml.tags+xml"/>
  <Override PartName="/ppt/notesSlides/notesSlide39.xml" ContentType="application/vnd.openxmlformats-officedocument.presentationml.notesSlide+xml"/>
  <Override PartName="/ppt/tags/tag39.xml" ContentType="application/vnd.openxmlformats-officedocument.presentationml.tags+xml"/>
  <Override PartName="/ppt/notesSlides/notesSlide40.xml" ContentType="application/vnd.openxmlformats-officedocument.presentationml.notesSlide+xml"/>
  <Override PartName="/ppt/tags/tag40.xml" ContentType="application/vnd.openxmlformats-officedocument.presentationml.tags+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tags/tag41.xml" ContentType="application/vnd.openxmlformats-officedocument.presentationml.tags+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9" r:id="rId2"/>
  </p:sldMasterIdLst>
  <p:notesMasterIdLst>
    <p:notesMasterId r:id="rId47"/>
  </p:notesMasterIdLst>
  <p:sldIdLst>
    <p:sldId id="716" r:id="rId3"/>
    <p:sldId id="817" r:id="rId4"/>
    <p:sldId id="818" r:id="rId5"/>
    <p:sldId id="943" r:id="rId6"/>
    <p:sldId id="821" r:id="rId7"/>
    <p:sldId id="940" r:id="rId8"/>
    <p:sldId id="941" r:id="rId9"/>
    <p:sldId id="942" r:id="rId10"/>
    <p:sldId id="944" r:id="rId11"/>
    <p:sldId id="945" r:id="rId12"/>
    <p:sldId id="947" r:id="rId13"/>
    <p:sldId id="946" r:id="rId14"/>
    <p:sldId id="948" r:id="rId15"/>
    <p:sldId id="949" r:id="rId16"/>
    <p:sldId id="950" r:id="rId17"/>
    <p:sldId id="951" r:id="rId18"/>
    <p:sldId id="952" r:id="rId19"/>
    <p:sldId id="953" r:id="rId20"/>
    <p:sldId id="954" r:id="rId21"/>
    <p:sldId id="955" r:id="rId22"/>
    <p:sldId id="956" r:id="rId23"/>
    <p:sldId id="957" r:id="rId24"/>
    <p:sldId id="958" r:id="rId25"/>
    <p:sldId id="959" r:id="rId26"/>
    <p:sldId id="960" r:id="rId27"/>
    <p:sldId id="961" r:id="rId28"/>
    <p:sldId id="962" r:id="rId29"/>
    <p:sldId id="963" r:id="rId30"/>
    <p:sldId id="964" r:id="rId31"/>
    <p:sldId id="965" r:id="rId32"/>
    <p:sldId id="966" r:id="rId33"/>
    <p:sldId id="845" r:id="rId34"/>
    <p:sldId id="967" r:id="rId35"/>
    <p:sldId id="968" r:id="rId36"/>
    <p:sldId id="969" r:id="rId37"/>
    <p:sldId id="970" r:id="rId38"/>
    <p:sldId id="971" r:id="rId39"/>
    <p:sldId id="972" r:id="rId40"/>
    <p:sldId id="973" r:id="rId41"/>
    <p:sldId id="974" r:id="rId42"/>
    <p:sldId id="887" r:id="rId43"/>
    <p:sldId id="867" r:id="rId44"/>
    <p:sldId id="788"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651" autoAdjust="0"/>
    <p:restoredTop sz="94660"/>
  </p:normalViewPr>
  <p:slideViewPr>
    <p:cSldViewPr snapToGrid="0">
      <p:cViewPr varScale="1">
        <p:scale>
          <a:sx n="85" d="100"/>
          <a:sy n="85" d="100"/>
        </p:scale>
        <p:origin x="744" y="8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3CFBFF-3A41-4E1F-8194-F726626524DE}" type="doc">
      <dgm:prSet loTypeId="urn:diagrams.loki3.com/TabbedArc+Icon" loCatId="relationship" qsTypeId="urn:microsoft.com/office/officeart/2005/8/quickstyle/3d3" qsCatId="3D" csTypeId="urn:microsoft.com/office/officeart/2005/8/colors/colorful1" csCatId="colorful" phldr="1"/>
      <dgm:spPr/>
      <dgm:t>
        <a:bodyPr/>
        <a:lstStyle/>
        <a:p>
          <a:endParaRPr lang="en-US"/>
        </a:p>
      </dgm:t>
    </dgm:pt>
    <dgm:pt modelId="{BFF56A07-3878-4837-8313-F520E5AE901A}">
      <dgm:prSet/>
      <dgm:spPr/>
      <dgm:t>
        <a:bodyPr/>
        <a:lstStyle/>
        <a:p>
          <a:r>
            <a:rPr lang="ar-EG" b="1" dirty="0"/>
            <a:t>المحور</a:t>
          </a:r>
          <a:r>
            <a:rPr lang="ar-EG" b="1" i="0" baseline="0" dirty="0"/>
            <a:t>ة</a:t>
          </a:r>
          <a:r>
            <a:rPr lang="ar-EG" b="1" dirty="0"/>
            <a:t> الثاني</a:t>
          </a:r>
        </a:p>
        <a:p>
          <a:r>
            <a:rPr lang="ar-EG" b="1" dirty="0"/>
            <a:t>تطبيق القانون السيبراني من حيث الزمان</a:t>
          </a:r>
          <a:endParaRPr lang="en-US" b="1" dirty="0"/>
        </a:p>
      </dgm:t>
    </dgm:pt>
    <dgm:pt modelId="{19A0F332-6E9A-4354-9A39-E12118869304}" type="parTrans" cxnId="{D999366A-AED8-4D18-AD6D-77B2A84BF012}">
      <dgm:prSet/>
      <dgm:spPr/>
      <dgm:t>
        <a:bodyPr/>
        <a:lstStyle/>
        <a:p>
          <a:endParaRPr lang="en-US"/>
        </a:p>
      </dgm:t>
    </dgm:pt>
    <dgm:pt modelId="{6CBBDA09-B1E6-4FBB-994A-8D10DEB6A335}" type="sibTrans" cxnId="{D999366A-AED8-4D18-AD6D-77B2A84BF012}">
      <dgm:prSet/>
      <dgm:spPr/>
      <dgm:t>
        <a:bodyPr/>
        <a:lstStyle/>
        <a:p>
          <a:endParaRPr lang="en-US"/>
        </a:p>
      </dgm:t>
    </dgm:pt>
    <dgm:pt modelId="{BCC74A7B-F00B-4497-8E46-C80D511B8672}">
      <dgm:prSet/>
      <dgm:spPr/>
      <dgm:t>
        <a:bodyPr/>
        <a:lstStyle/>
        <a:p>
          <a:r>
            <a:rPr lang="ar-EG" b="1" i="0" baseline="0" dirty="0"/>
            <a:t>محاور المحاضرة</a:t>
          </a:r>
          <a:endParaRPr lang="en-US" b="1" dirty="0"/>
        </a:p>
      </dgm:t>
    </dgm:pt>
    <dgm:pt modelId="{FC82C050-7EF8-4F14-A295-82F0D552D152}" type="parTrans" cxnId="{958DE56A-18E7-4D3B-9E5C-F2FD1CF5EE89}">
      <dgm:prSet/>
      <dgm:spPr/>
      <dgm:t>
        <a:bodyPr/>
        <a:lstStyle/>
        <a:p>
          <a:endParaRPr lang="en-US"/>
        </a:p>
      </dgm:t>
    </dgm:pt>
    <dgm:pt modelId="{72DD4EFD-3980-4870-B575-E118780DFA09}" type="sibTrans" cxnId="{958DE56A-18E7-4D3B-9E5C-F2FD1CF5EE89}">
      <dgm:prSet/>
      <dgm:spPr/>
      <dgm:t>
        <a:bodyPr/>
        <a:lstStyle/>
        <a:p>
          <a:endParaRPr lang="en-US"/>
        </a:p>
      </dgm:t>
    </dgm:pt>
    <dgm:pt modelId="{B727D555-34B1-47AB-9611-D78BD2A984F0}">
      <dgm:prSet/>
      <dgm:spPr/>
      <dgm:t>
        <a:bodyPr/>
        <a:lstStyle/>
        <a:p>
          <a:r>
            <a:rPr lang="ar-EG" b="1" dirty="0"/>
            <a:t>المحور الأول</a:t>
          </a:r>
        </a:p>
        <a:p>
          <a:r>
            <a:rPr lang="ar-EG" b="1" dirty="0"/>
            <a:t>تطبيق القانون السيبراني من حيث المكان</a:t>
          </a:r>
          <a:endParaRPr lang="en-US" b="1" dirty="0"/>
        </a:p>
      </dgm:t>
    </dgm:pt>
    <dgm:pt modelId="{9C3CCB45-9D8C-4733-9B5E-1D9967CB8F55}" type="parTrans" cxnId="{921E42D7-9012-4929-997D-17F92C4A79E6}">
      <dgm:prSet/>
      <dgm:spPr/>
      <dgm:t>
        <a:bodyPr/>
        <a:lstStyle/>
        <a:p>
          <a:endParaRPr lang="en-US"/>
        </a:p>
      </dgm:t>
    </dgm:pt>
    <dgm:pt modelId="{066AF218-867C-436F-B316-054EF824E770}" type="sibTrans" cxnId="{921E42D7-9012-4929-997D-17F92C4A79E6}">
      <dgm:prSet/>
      <dgm:spPr/>
      <dgm:t>
        <a:bodyPr/>
        <a:lstStyle/>
        <a:p>
          <a:endParaRPr lang="en-US"/>
        </a:p>
      </dgm:t>
    </dgm:pt>
    <dgm:pt modelId="{33A07E4A-6BAA-4359-8860-0DB538E9EAAE}" type="pres">
      <dgm:prSet presAssocID="{A33CFBFF-3A41-4E1F-8194-F726626524DE}" presName="Name0" presStyleCnt="0">
        <dgm:presLayoutVars>
          <dgm:dir/>
          <dgm:resizeHandles val="exact"/>
        </dgm:presLayoutVars>
      </dgm:prSet>
      <dgm:spPr/>
    </dgm:pt>
    <dgm:pt modelId="{A3B67B49-C5BF-4344-AF50-E175179E9E9A}" type="pres">
      <dgm:prSet presAssocID="{BFF56A07-3878-4837-8313-F520E5AE901A}" presName="twoplus" presStyleLbl="node1" presStyleIdx="0" presStyleCnt="3" custScaleX="149506" custScaleY="130853" custRadScaleRad="97032" custRadScaleInc="-1239">
        <dgm:presLayoutVars>
          <dgm:bulletEnabled val="1"/>
        </dgm:presLayoutVars>
      </dgm:prSet>
      <dgm:spPr/>
    </dgm:pt>
    <dgm:pt modelId="{0F5B6810-EEFC-4D69-BAE8-DC6E1811565C}" type="pres">
      <dgm:prSet presAssocID="{BCC74A7B-F00B-4497-8E46-C80D511B8672}" presName="twoplus" presStyleLbl="node1" presStyleIdx="1" presStyleCnt="3" custScaleY="46514" custRadScaleRad="110486" custRadScaleInc="3169">
        <dgm:presLayoutVars>
          <dgm:bulletEnabled val="1"/>
        </dgm:presLayoutVars>
      </dgm:prSet>
      <dgm:spPr/>
    </dgm:pt>
    <dgm:pt modelId="{49F6136C-486B-45B5-A6D5-60538B85068F}" type="pres">
      <dgm:prSet presAssocID="{B727D555-34B1-47AB-9611-D78BD2A984F0}" presName="twoplus" presStyleLbl="node1" presStyleIdx="2" presStyleCnt="3" custScaleX="135765" custScaleY="119501" custRadScaleRad="103071" custRadScaleInc="3279">
        <dgm:presLayoutVars>
          <dgm:bulletEnabled val="1"/>
        </dgm:presLayoutVars>
      </dgm:prSet>
      <dgm:spPr/>
    </dgm:pt>
  </dgm:ptLst>
  <dgm:cxnLst>
    <dgm:cxn modelId="{A2786F1B-4E19-474E-8575-427BB249CF13}" type="presOf" srcId="{A33CFBFF-3A41-4E1F-8194-F726626524DE}" destId="{33A07E4A-6BAA-4359-8860-0DB538E9EAAE}" srcOrd="0" destOrd="0" presId="urn:diagrams.loki3.com/TabbedArc+Icon"/>
    <dgm:cxn modelId="{97374128-D531-43D4-A3C2-17C38F4DC332}" type="presOf" srcId="{BFF56A07-3878-4837-8313-F520E5AE901A}" destId="{A3B67B49-C5BF-4344-AF50-E175179E9E9A}" srcOrd="0" destOrd="0" presId="urn:diagrams.loki3.com/TabbedArc+Icon"/>
    <dgm:cxn modelId="{75CADA30-0153-4659-B42F-E100E12FC0B0}" type="presOf" srcId="{BCC74A7B-F00B-4497-8E46-C80D511B8672}" destId="{0F5B6810-EEFC-4D69-BAE8-DC6E1811565C}" srcOrd="0" destOrd="0" presId="urn:diagrams.loki3.com/TabbedArc+Icon"/>
    <dgm:cxn modelId="{D999366A-AED8-4D18-AD6D-77B2A84BF012}" srcId="{A33CFBFF-3A41-4E1F-8194-F726626524DE}" destId="{BFF56A07-3878-4837-8313-F520E5AE901A}" srcOrd="0" destOrd="0" parTransId="{19A0F332-6E9A-4354-9A39-E12118869304}" sibTransId="{6CBBDA09-B1E6-4FBB-994A-8D10DEB6A335}"/>
    <dgm:cxn modelId="{958DE56A-18E7-4D3B-9E5C-F2FD1CF5EE89}" srcId="{A33CFBFF-3A41-4E1F-8194-F726626524DE}" destId="{BCC74A7B-F00B-4497-8E46-C80D511B8672}" srcOrd="1" destOrd="0" parTransId="{FC82C050-7EF8-4F14-A295-82F0D552D152}" sibTransId="{72DD4EFD-3980-4870-B575-E118780DFA09}"/>
    <dgm:cxn modelId="{82786AD0-178E-4A3C-8C42-F1F96DAC19AF}" type="presOf" srcId="{B727D555-34B1-47AB-9611-D78BD2A984F0}" destId="{49F6136C-486B-45B5-A6D5-60538B85068F}" srcOrd="0" destOrd="0" presId="urn:diagrams.loki3.com/TabbedArc+Icon"/>
    <dgm:cxn modelId="{921E42D7-9012-4929-997D-17F92C4A79E6}" srcId="{A33CFBFF-3A41-4E1F-8194-F726626524DE}" destId="{B727D555-34B1-47AB-9611-D78BD2A984F0}" srcOrd="2" destOrd="0" parTransId="{9C3CCB45-9D8C-4733-9B5E-1D9967CB8F55}" sibTransId="{066AF218-867C-436F-B316-054EF824E770}"/>
    <dgm:cxn modelId="{F97976B9-EAC4-46FA-9A0F-C9A737103FCE}" type="presParOf" srcId="{33A07E4A-6BAA-4359-8860-0DB538E9EAAE}" destId="{A3B67B49-C5BF-4344-AF50-E175179E9E9A}" srcOrd="0" destOrd="0" presId="urn:diagrams.loki3.com/TabbedArc+Icon"/>
    <dgm:cxn modelId="{480CBE7E-A251-4D50-8913-1E1B0B93CF54}" type="presParOf" srcId="{33A07E4A-6BAA-4359-8860-0DB538E9EAAE}" destId="{0F5B6810-EEFC-4D69-BAE8-DC6E1811565C}" srcOrd="1" destOrd="0" presId="urn:diagrams.loki3.com/TabbedArc+Icon"/>
    <dgm:cxn modelId="{BC091A3C-B28D-415A-AC9B-DC8280B8F5C6}" type="presParOf" srcId="{33A07E4A-6BAA-4359-8860-0DB538E9EAAE}" destId="{49F6136C-486B-45B5-A6D5-60538B85068F}" srcOrd="2" destOrd="0" presId="urn:diagrams.loki3.com/TabbedArc+Icon"/>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B67B49-C5BF-4344-AF50-E175179E9E9A}">
      <dsp:nvSpPr>
        <dsp:cNvPr id="0" name=""/>
        <dsp:cNvSpPr/>
      </dsp:nvSpPr>
      <dsp:spPr>
        <a:xfrm rot="19200000">
          <a:off x="-489217" y="1568658"/>
          <a:ext cx="3446502" cy="1960726"/>
        </a:xfrm>
        <a:prstGeom prst="round2SameRect">
          <a:avLst/>
        </a:prstGeom>
        <a:solidFill>
          <a:schemeClr val="accent2">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34290" rIns="102870" bIns="34290" numCol="1" spcCol="1270" anchor="ctr" anchorCtr="0">
          <a:noAutofit/>
        </a:bodyPr>
        <a:lstStyle/>
        <a:p>
          <a:pPr marL="0" lvl="0" indent="0" algn="ctr" defTabSz="1200150">
            <a:lnSpc>
              <a:spcPct val="90000"/>
            </a:lnSpc>
            <a:spcBef>
              <a:spcPct val="0"/>
            </a:spcBef>
            <a:spcAft>
              <a:spcPct val="35000"/>
            </a:spcAft>
            <a:buNone/>
          </a:pPr>
          <a:r>
            <a:rPr lang="ar-EG" sz="2700" b="1" kern="1200" dirty="0"/>
            <a:t>المحور</a:t>
          </a:r>
          <a:r>
            <a:rPr lang="ar-EG" sz="2700" b="1" i="0" kern="1200" baseline="0" dirty="0"/>
            <a:t>ة</a:t>
          </a:r>
          <a:r>
            <a:rPr lang="ar-EG" sz="2700" b="1" kern="1200" dirty="0"/>
            <a:t> الثاني</a:t>
          </a:r>
        </a:p>
        <a:p>
          <a:pPr marL="0" lvl="0" indent="0" algn="ctr" defTabSz="1200150">
            <a:lnSpc>
              <a:spcPct val="90000"/>
            </a:lnSpc>
            <a:spcBef>
              <a:spcPct val="0"/>
            </a:spcBef>
            <a:spcAft>
              <a:spcPct val="35000"/>
            </a:spcAft>
            <a:buNone/>
          </a:pPr>
          <a:r>
            <a:rPr lang="ar-EG" sz="2700" b="1" kern="1200" dirty="0"/>
            <a:t>تطبيق القانون السيبراني من حيث الزمان</a:t>
          </a:r>
          <a:endParaRPr lang="en-US" sz="2700" b="1" kern="1200" dirty="0"/>
        </a:p>
      </dsp:txBody>
      <dsp:txXfrm>
        <a:off x="-362740" y="1653176"/>
        <a:ext cx="3255072" cy="1865011"/>
      </dsp:txXfrm>
    </dsp:sp>
    <dsp:sp modelId="{0F5B6810-EEFC-4D69-BAE8-DC6E1811565C}">
      <dsp:nvSpPr>
        <dsp:cNvPr id="0" name=""/>
        <dsp:cNvSpPr/>
      </dsp:nvSpPr>
      <dsp:spPr>
        <a:xfrm>
          <a:off x="2988996" y="675594"/>
          <a:ext cx="2305260" cy="696974"/>
        </a:xfrm>
        <a:prstGeom prst="round2SameRect">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34290" rIns="102870" bIns="34290" numCol="1" spcCol="1270" anchor="ctr" anchorCtr="0">
          <a:noAutofit/>
        </a:bodyPr>
        <a:lstStyle/>
        <a:p>
          <a:pPr marL="0" lvl="0" indent="0" algn="ctr" defTabSz="1200150">
            <a:lnSpc>
              <a:spcPct val="90000"/>
            </a:lnSpc>
            <a:spcBef>
              <a:spcPct val="0"/>
            </a:spcBef>
            <a:spcAft>
              <a:spcPct val="35000"/>
            </a:spcAft>
            <a:buNone/>
          </a:pPr>
          <a:r>
            <a:rPr lang="ar-EG" sz="2700" b="1" i="0" kern="1200" baseline="0" dirty="0"/>
            <a:t>محاور المحاضرة</a:t>
          </a:r>
          <a:endParaRPr lang="en-US" sz="2700" b="1" kern="1200" dirty="0"/>
        </a:p>
      </dsp:txBody>
      <dsp:txXfrm>
        <a:off x="3023019" y="709617"/>
        <a:ext cx="2237214" cy="662951"/>
      </dsp:txXfrm>
    </dsp:sp>
    <dsp:sp modelId="{49F6136C-486B-45B5-A6D5-60538B85068F}">
      <dsp:nvSpPr>
        <dsp:cNvPr id="0" name=""/>
        <dsp:cNvSpPr/>
      </dsp:nvSpPr>
      <dsp:spPr>
        <a:xfrm rot="2400000">
          <a:off x="5183086" y="1591297"/>
          <a:ext cx="3129736" cy="1790626"/>
        </a:xfrm>
        <a:prstGeom prst="round2SameRect">
          <a:avLst/>
        </a:prstGeom>
        <a:solidFill>
          <a:schemeClr val="accent4">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2870" tIns="34290" rIns="102870" bIns="34290" numCol="1" spcCol="1270" anchor="ctr" anchorCtr="0">
          <a:noAutofit/>
        </a:bodyPr>
        <a:lstStyle/>
        <a:p>
          <a:pPr marL="0" lvl="0" indent="0" algn="ctr" defTabSz="1200150">
            <a:lnSpc>
              <a:spcPct val="90000"/>
            </a:lnSpc>
            <a:spcBef>
              <a:spcPct val="0"/>
            </a:spcBef>
            <a:spcAft>
              <a:spcPct val="35000"/>
            </a:spcAft>
            <a:buNone/>
          </a:pPr>
          <a:r>
            <a:rPr lang="ar-EG" sz="2700" b="1" kern="1200" dirty="0"/>
            <a:t>المحور الأول</a:t>
          </a:r>
        </a:p>
        <a:p>
          <a:pPr marL="0" lvl="0" indent="0" algn="ctr" defTabSz="1200150">
            <a:lnSpc>
              <a:spcPct val="90000"/>
            </a:lnSpc>
            <a:spcBef>
              <a:spcPct val="0"/>
            </a:spcBef>
            <a:spcAft>
              <a:spcPct val="35000"/>
            </a:spcAft>
            <a:buNone/>
          </a:pPr>
          <a:r>
            <a:rPr lang="ar-EG" sz="2700" b="1" kern="1200" dirty="0"/>
            <a:t>تطبيق القانون السيبراني من حيث المكان</a:t>
          </a:r>
          <a:endParaRPr lang="en-US" sz="2700" b="1" kern="1200" dirty="0"/>
        </a:p>
      </dsp:txBody>
      <dsp:txXfrm>
        <a:off x="5242404" y="1668483"/>
        <a:ext cx="2954914" cy="1703215"/>
      </dsp:txXfrm>
    </dsp:sp>
  </dsp:spTree>
</dsp:drawing>
</file>

<file path=ppt/diagrams/layout1.xml><?xml version="1.0" encoding="utf-8"?>
<dgm:layoutDef xmlns:dgm="http://schemas.openxmlformats.org/drawingml/2006/diagram" xmlns:a="http://schemas.openxmlformats.org/drawingml/2006/main" uniqueId="urn:diagrams.loki3.com/TabbedArc+Icon">
  <dgm:title val="Tabbed Arc"/>
  <dgm:desc val="Use to show a set of related items arcing over a common area.  Best with small amounts of text."/>
  <dgm:catLst>
    <dgm:cat type="relationship" pri="20500"/>
    <dgm:cat type="officeonline" pri="4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dir/>
      <dgm:resizeHandles val="exact"/>
    </dgm:varLst>
    <dgm:choose name="Name1">
      <dgm:if name="Name2" axis="ch" ptType="node" func="cnt" op="equ" val="1">
        <dgm:alg type="cycle"/>
      </dgm:if>
      <dgm:else name="Name3">
        <dgm:choose name="Name4">
          <dgm:if name="Name5" axis="ch" ptType="node" func="cnt" op="lte" val="3">
            <dgm:choose name="Name6">
              <dgm:if name="Name7" func="var" arg="dir" op="equ" val="norm">
                <dgm:alg type="cycle">
                  <dgm:param type="stAng" val="-40"/>
                  <dgm:param type="spanAng" val="80"/>
                  <dgm:param type="rotPath" val="alongPath"/>
                </dgm:alg>
              </dgm:if>
              <dgm:else name="Name8">
                <dgm:alg type="cycle">
                  <dgm:param type="stAng" val="40"/>
                  <dgm:param type="spanAng" val="-80"/>
                  <dgm:param type="rotPath" val="alongPath"/>
                </dgm:alg>
              </dgm:else>
            </dgm:choose>
          </dgm:if>
          <dgm:else name="Name9">
            <dgm:choose name="Name10">
              <dgm:if name="Name11" func="var" arg="dir" op="equ" val="norm">
                <dgm:alg type="cycle">
                  <dgm:param type="stAng" val="-60"/>
                  <dgm:param type="spanAng" val="120"/>
                  <dgm:param type="rotPath" val="alongPath"/>
                </dgm:alg>
              </dgm:if>
              <dgm:else name="Name12">
                <dgm:alg type="cycle">
                  <dgm:param type="stAng" val="60"/>
                  <dgm:param type="spanAng" val="-120"/>
                  <dgm:param type="rotPath" val="alongPath"/>
                </dgm:alg>
              </dgm:else>
            </dgm:choose>
          </dgm:else>
        </dgm:choose>
      </dgm:else>
    </dgm:choose>
    <dgm:shape xmlns:r="http://schemas.openxmlformats.org/officeDocument/2006/relationships" r:blip="">
      <dgm:adjLst/>
    </dgm:shape>
    <dgm:presOf/>
    <dgm:choose name="Name13">
      <dgm:if name="Name14" axis="ch" ptType="node" func="cnt" op="equ" val="2">
        <dgm:constrLst>
          <dgm:constr type="w" for="ch" ptType="node" refType="w"/>
          <dgm:constr type="primFontSz" for="ch" ptType="node" op="equ" val="65"/>
          <dgm:constr type="sibSp" refType="w" fact="0.22"/>
        </dgm:constrLst>
      </dgm:if>
      <dgm:else name="Name15">
        <dgm:constrLst>
          <dgm:constr type="w" for="ch" ptType="node" refType="w"/>
          <dgm:constr type="primFontSz" for="ch" ptType="node" op="equ" val="65"/>
          <dgm:constr type="sibSp" refType="w" fact="0.14"/>
        </dgm:constrLst>
      </dgm:else>
    </dgm:choose>
    <dgm:ruleLst/>
    <dgm:forEach name="Name16" axis="ch" ptType="node">
      <dgm:choose name="Name17">
        <dgm:if name="Name18" axis="par ch" ptType="doc node" func="cnt" op="equ" val="1">
          <dgm:layoutNode name="one">
            <dgm:varLst>
              <dgm:bulletEnabled val="1"/>
            </dgm:varLst>
            <dgm:alg type="tx"/>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if>
        <dgm:else name="Name19">
          <dgm:layoutNode name="twoplus">
            <dgm:varLst>
              <dgm:bulletEnabled val="1"/>
            </dgm:varLst>
            <dgm:alg type="tx">
              <dgm:param type="autoTxRot" val="grav"/>
            </dgm:alg>
            <dgm:shape xmlns:r="http://schemas.openxmlformats.org/officeDocument/2006/relationships" type="round2SameRect" r:blip="">
              <dgm:adjLst/>
            </dgm:shape>
            <dgm:presOf axis="desOrSelf" ptType="node"/>
            <dgm:constrLst>
              <dgm:constr type="h" refType="w" fact="0.65"/>
              <dgm:constr type="tMarg" refType="primFontSz" fact="0.1"/>
              <dgm:constr type="bMarg" refType="primFontSz" fact="0.1"/>
              <dgm:constr type="lMarg" refType="primFontSz" fact="0.3"/>
              <dgm:constr type="r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BEF94-FF47-4BBE-AB6F-925B632FD91D}" type="datetimeFigureOut">
              <a:rPr lang="en-US" smtClean="0"/>
              <a:t>8/4/2023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963D95-F520-45C2-A369-4A8C85E8A383}" type="slidenum">
              <a:rPr lang="en-US" smtClean="0"/>
              <a:t>‹#›</a:t>
            </a:fld>
            <a:endParaRPr lang="en-US"/>
          </a:p>
        </p:txBody>
      </p:sp>
    </p:spTree>
    <p:extLst>
      <p:ext uri="{BB962C8B-B14F-4D97-AF65-F5344CB8AC3E}">
        <p14:creationId xmlns:p14="http://schemas.microsoft.com/office/powerpoint/2010/main" val="17607189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582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271711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11602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913423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12317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6862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7408150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70711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82140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70509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63895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260553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53501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32642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97101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905548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721361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581066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819490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983888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407219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866880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79938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3195742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130164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333510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1288774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95842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736858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38843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355430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130124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777467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293006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78286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141435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4552371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3422093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781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437238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87599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97536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3381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5622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0646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44588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991782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46227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455153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2877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72803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35292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288519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33580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465393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97026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446299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04105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615076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028666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7183104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52997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1089823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04777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6491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714975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7324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7577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46449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73920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25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9212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1.jp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01744584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93995508"/>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 id="214748370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8" Type="http://schemas.openxmlformats.org/officeDocument/2006/relationships/diagramData" Target="../diagrams/data1.xml"/><Relationship Id="rId3" Type="http://schemas.openxmlformats.org/officeDocument/2006/relationships/notesSlide" Target="../notesSlides/notesSlide5.xml"/><Relationship Id="rId7" Type="http://schemas.openxmlformats.org/officeDocument/2006/relationships/image" Target="../media/image6.jpeg"/><Relationship Id="rId12" Type="http://schemas.microsoft.com/office/2007/relationships/diagramDrawing" Target="../diagrams/drawing1.xml"/><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5.svg"/><Relationship Id="rId11" Type="http://schemas.openxmlformats.org/officeDocument/2006/relationships/diagramColors" Target="../diagrams/colors1.xml"/><Relationship Id="rId5" Type="http://schemas.openxmlformats.org/officeDocument/2006/relationships/image" Target="../media/image4.png"/><Relationship Id="rId10" Type="http://schemas.openxmlformats.org/officeDocument/2006/relationships/diagramQuickStyle" Target="../diagrams/quickStyle1.xml"/><Relationship Id="rId4" Type="http://schemas.openxmlformats.org/officeDocument/2006/relationships/image" Target="../media/image3.png"/><Relationship Id="rId9"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8.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0.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8.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1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20.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7" Type="http://schemas.openxmlformats.org/officeDocument/2006/relationships/image" Target="../media/image7.jpeg"/><Relationship Id="rId2" Type="http://schemas.openxmlformats.org/officeDocument/2006/relationships/slideLayout" Target="../slideLayouts/slideLayout13.xml"/><Relationship Id="rId1" Type="http://schemas.openxmlformats.org/officeDocument/2006/relationships/tags" Target="../tags/tag2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8.jpeg"/><Relationship Id="rId2" Type="http://schemas.openxmlformats.org/officeDocument/2006/relationships/slideLayout" Target="../slideLayouts/slideLayout13.xml"/><Relationship Id="rId1" Type="http://schemas.openxmlformats.org/officeDocument/2006/relationships/tags" Target="../tags/tag2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7" Type="http://schemas.openxmlformats.org/officeDocument/2006/relationships/image" Target="../media/image8.jpeg"/><Relationship Id="rId2" Type="http://schemas.openxmlformats.org/officeDocument/2006/relationships/slideLayout" Target="../slideLayouts/slideLayout13.xml"/><Relationship Id="rId1" Type="http://schemas.openxmlformats.org/officeDocument/2006/relationships/tags" Target="../tags/tag2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8.jpeg"/><Relationship Id="rId2" Type="http://schemas.openxmlformats.org/officeDocument/2006/relationships/slideLayout" Target="../slideLayouts/slideLayout13.xml"/><Relationship Id="rId1" Type="http://schemas.openxmlformats.org/officeDocument/2006/relationships/tags" Target="../tags/tag2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7" Type="http://schemas.openxmlformats.org/officeDocument/2006/relationships/image" Target="../media/image8.jpeg"/><Relationship Id="rId2" Type="http://schemas.openxmlformats.org/officeDocument/2006/relationships/slideLayout" Target="../slideLayouts/slideLayout13.xml"/><Relationship Id="rId1" Type="http://schemas.openxmlformats.org/officeDocument/2006/relationships/tags" Target="../tags/tag2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8.jpeg"/><Relationship Id="rId2" Type="http://schemas.openxmlformats.org/officeDocument/2006/relationships/slideLayout" Target="../slideLayouts/slideLayout13.xml"/><Relationship Id="rId1" Type="http://schemas.openxmlformats.org/officeDocument/2006/relationships/tags" Target="../tags/tag2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9.jpeg"/><Relationship Id="rId2" Type="http://schemas.openxmlformats.org/officeDocument/2006/relationships/slideLayout" Target="../slideLayouts/slideLayout13.xml"/><Relationship Id="rId1" Type="http://schemas.openxmlformats.org/officeDocument/2006/relationships/tags" Target="../tags/tag2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7" Type="http://schemas.openxmlformats.org/officeDocument/2006/relationships/image" Target="../media/image9.jpeg"/><Relationship Id="rId2" Type="http://schemas.openxmlformats.org/officeDocument/2006/relationships/slideLayout" Target="../slideLayouts/slideLayout13.xml"/><Relationship Id="rId1" Type="http://schemas.openxmlformats.org/officeDocument/2006/relationships/tags" Target="../tags/tag28.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7" Type="http://schemas.openxmlformats.org/officeDocument/2006/relationships/image" Target="../media/image9.jpeg"/><Relationship Id="rId2" Type="http://schemas.openxmlformats.org/officeDocument/2006/relationships/slideLayout" Target="../slideLayouts/slideLayout13.xml"/><Relationship Id="rId1" Type="http://schemas.openxmlformats.org/officeDocument/2006/relationships/tags" Target="../tags/tag2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7" Type="http://schemas.openxmlformats.org/officeDocument/2006/relationships/image" Target="../media/image9.jpeg"/><Relationship Id="rId2" Type="http://schemas.openxmlformats.org/officeDocument/2006/relationships/slideLayout" Target="../slideLayouts/slideLayout13.xml"/><Relationship Id="rId1" Type="http://schemas.openxmlformats.org/officeDocument/2006/relationships/tags" Target="../tags/tag30.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3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7"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tags" Target="../tags/tag3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7"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tags" Target="../tags/tag3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7"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tags" Target="../tags/tag3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7"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tags" Target="../tags/tag3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7"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tags" Target="../tags/tag36.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7"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tags" Target="../tags/tag3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7"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tags" Target="../tags/tag38.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7" Type="http://schemas.openxmlformats.org/officeDocument/2006/relationships/image" Target="../media/image10.jpeg"/><Relationship Id="rId2" Type="http://schemas.openxmlformats.org/officeDocument/2006/relationships/slideLayout" Target="../slideLayouts/slideLayout13.xml"/><Relationship Id="rId1" Type="http://schemas.openxmlformats.org/officeDocument/2006/relationships/tags" Target="../tags/tag39.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7" Type="http://schemas.openxmlformats.org/officeDocument/2006/relationships/image" Target="../media/image6.jpeg"/><Relationship Id="rId2" Type="http://schemas.openxmlformats.org/officeDocument/2006/relationships/slideLayout" Target="../slideLayouts/slideLayout13.xml"/><Relationship Id="rId1" Type="http://schemas.openxmlformats.org/officeDocument/2006/relationships/tags" Target="../tags/tag40.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hyperlink" Target="https://www.unodc.org/documents/organized-crime/cybercrime/Cybercrime_Study_Arabic.pdf" TargetMode="External"/></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3.xml"/><Relationship Id="rId1" Type="http://schemas.openxmlformats.org/officeDocument/2006/relationships/tags" Target="../tags/tag4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9.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7371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6600686" y="3814575"/>
            <a:ext cx="4886463"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rPr>
              <a:t>إعداد الدكتورة : أسماء رويعي</a:t>
            </a:r>
            <a:endParaRPr kumimoji="0" lang="en-US" sz="3600" b="0" i="0" u="none" strike="noStrike" kern="1200" cap="none" spc="0" normalizeH="0" baseline="0" noProof="0" dirty="0">
              <a:ln>
                <a:noFill/>
              </a:ln>
              <a:solidFill>
                <a:srgbClr val="FF0000"/>
              </a:solidFill>
              <a:effectLst/>
              <a:uLnTx/>
              <a:uFillTx/>
              <a:latin typeface="Tajawal Medium" panose="00000600000000000000" pitchFamily="2" charset="-78"/>
              <a:ea typeface="+mn-ea"/>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444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6550866" y="2424037"/>
            <a:ext cx="4488729" cy="126188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ar-EG" sz="4400" b="1" dirty="0">
                <a:solidFill>
                  <a:srgbClr val="8E5A6D"/>
                </a:solidFill>
                <a:latin typeface="Tajawal Medium" panose="00000600000000000000" pitchFamily="2" charset="-78"/>
                <a:cs typeface="Tajawal Medium" panose="00000600000000000000" pitchFamily="2" charset="-78"/>
              </a:rPr>
              <a:t>مقرر الجرائم السيبرانية</a:t>
            </a:r>
          </a:p>
          <a:p>
            <a:pPr lvl="0" algn="ctr">
              <a:defRPr/>
            </a:pPr>
            <a:r>
              <a:rPr lang="en-US" sz="3200" b="1" dirty="0">
                <a:solidFill>
                  <a:srgbClr val="333333"/>
                </a:solidFill>
                <a:latin typeface="Sakkal Majalla" panose="02000000000000000000" pitchFamily="2" charset="-78"/>
                <a:ea typeface="Times New Roman" panose="02020603050405020304" pitchFamily="18" charset="0"/>
              </a:rPr>
              <a:t>LAW 616</a:t>
            </a:r>
            <a:endParaRPr kumimoji="0" lang="en-US" sz="3200" b="1" i="0" u="none" strike="noStrike" kern="1200" cap="none" spc="0" normalizeH="0" baseline="0" noProof="0" dirty="0">
              <a:ln>
                <a:noFill/>
              </a:ln>
              <a:solidFill>
                <a:srgbClr val="8E5A6D"/>
              </a:solidFill>
              <a:effectLst/>
              <a:uLnTx/>
              <a:uFillTx/>
              <a:latin typeface="Tajawal Medium" panose="00000600000000000000" pitchFamily="2" charset="-78"/>
              <a:ea typeface="+mn-ea"/>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81330" y="5105596"/>
            <a:ext cx="270419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srgbClr val="2D3956"/>
                </a:solidFill>
                <a:latin typeface="Tajawal Medium" panose="00000600000000000000" pitchFamily="2" charset="-78"/>
                <a:cs typeface="Tajawal Medium" panose="00000600000000000000" pitchFamily="2" charset="-78"/>
              </a:rPr>
              <a:t>المحاضرة الثامنة</a:t>
            </a:r>
            <a:endPar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600177" y="428097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9" name="Right Triangle 28">
            <a:extLst>
              <a:ext uri="{FF2B5EF4-FFF2-40B4-BE49-F238E27FC236}">
                <a16:creationId xmlns:a16="http://schemas.microsoft.com/office/drawing/2014/main" id="{BB8EAA74-C5DA-C10D-66E7-603034FB0A86}"/>
              </a:ext>
            </a:extLst>
          </p:cNvPr>
          <p:cNvSpPr/>
          <p:nvPr/>
        </p:nvSpPr>
        <p:spPr>
          <a:xfrm>
            <a:off x="-6057" y="1714500"/>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5B63D937-B95F-4A78-B654-89753A3238A5}"/>
              </a:ext>
            </a:extLst>
          </p:cNvPr>
          <p:cNvSpPr txBox="1"/>
          <p:nvPr/>
        </p:nvSpPr>
        <p:spPr>
          <a:xfrm>
            <a:off x="5664245" y="5857255"/>
            <a:ext cx="7126941" cy="523220"/>
          </a:xfrm>
          <a:prstGeom prst="rect">
            <a:avLst/>
          </a:prstGeom>
          <a:noFill/>
        </p:spPr>
        <p:txBody>
          <a:bodyPr wrap="square" rtlCol="0">
            <a:spAutoFit/>
          </a:bodyPr>
          <a:lstStyle/>
          <a:p>
            <a:pPr algn="ctr"/>
            <a:r>
              <a:rPr lang="ar-EG" sz="2800" b="1" dirty="0">
                <a:solidFill>
                  <a:srgbClr val="FF0000"/>
                </a:solidFill>
                <a:ea typeface="Calibri" panose="020F0502020204030204" pitchFamily="34" charset="0"/>
                <a:cs typeface="Calibri" panose="020F0502020204030204" pitchFamily="34" charset="0"/>
              </a:rPr>
              <a:t>نطاق تطبيق الجرائم السيبرانية </a:t>
            </a:r>
            <a:endParaRPr lang="en-US" sz="2800" b="1" dirty="0">
              <a:solidFill>
                <a:srgbClr val="FF0000"/>
              </a:solidFill>
            </a:endParaRPr>
          </a:p>
        </p:txBody>
      </p:sp>
    </p:spTree>
    <p:extLst>
      <p:ext uri="{BB962C8B-B14F-4D97-AF65-F5344CB8AC3E}">
        <p14:creationId xmlns:p14="http://schemas.microsoft.com/office/powerpoint/2010/main" val="3842925687"/>
      </p:ext>
    </p:extLst>
  </p:cSld>
  <p:clrMapOvr>
    <a:masterClrMapping/>
  </p:clrMapOvr>
  <mc:AlternateContent xmlns:mc="http://schemas.openxmlformats.org/markup-compatibility/2006" xmlns:p14="http://schemas.microsoft.com/office/powerpoint/2010/main">
    <mc:Choice Requires="p14">
      <p:transition spd="slow" p14:dur="2000" advTm="59526"/>
    </mc:Choice>
    <mc:Fallback xmlns="">
      <p:transition spd="slow" advTm="5952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22 مادة تنظم الجرائم والعقوبات بقانون الجريمة الإلكترونية - بوابة الشروق -  نسخة الموبايل">
            <a:extLst>
              <a:ext uri="{FF2B5EF4-FFF2-40B4-BE49-F238E27FC236}">
                <a16:creationId xmlns:a16="http://schemas.microsoft.com/office/drawing/2014/main" id="{1C533261-7AD2-4719-8140-E1D149E208C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34988" y="1428064"/>
            <a:ext cx="9027459" cy="40367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6246146" y="1593757"/>
            <a:ext cx="4616823" cy="1696290"/>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Times New Roman" panose="02020603050405020304" pitchFamily="18" charset="0"/>
                <a:ea typeface="Calibri" panose="020F0502020204030204" pitchFamily="34" charset="0"/>
                <a:cs typeface="Calibri" panose="020F0502020204030204" pitchFamily="34" charset="0"/>
              </a:rPr>
              <a:t>ربط المحاضرة السابقة</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chemeClr val="tx1"/>
                </a:solidFill>
                <a:latin typeface="Times New Roman" panose="02020603050405020304" pitchFamily="18" charset="0"/>
                <a:ea typeface="Calibri" panose="020F0502020204030204" pitchFamily="34" charset="0"/>
                <a:cs typeface="Calibri" panose="020F0502020204030204" pitchFamily="34" charset="0"/>
              </a:rPr>
              <a:t> بالمحاضرة الحالية</a:t>
            </a:r>
            <a:endParaRPr kumimoji="0" lang="ar-EG" sz="3200" b="1" i="0" u="none" strike="noStrike" kern="1200" cap="none" spc="0" normalizeH="0" baseline="0" noProof="0" dirty="0">
              <a:ln>
                <a:noFill/>
              </a:ln>
              <a:solidFill>
                <a:schemeClr val="tx1"/>
              </a:solidFill>
              <a:effectLst/>
              <a:uLnTx/>
              <a:uFillTx/>
              <a:latin typeface="Calibri"/>
              <a:cs typeface="Arial" panose="020B0604020202020204" pitchFamily="34" charset="0"/>
            </a:endParaRPr>
          </a:p>
        </p:txBody>
      </p:sp>
    </p:spTree>
    <p:custDataLst>
      <p:tags r:id="rId1"/>
    </p:custDataLst>
    <p:extLst>
      <p:ext uri="{BB962C8B-B14F-4D97-AF65-F5344CB8AC3E}">
        <p14:creationId xmlns:p14="http://schemas.microsoft.com/office/powerpoint/2010/main" val="3047834082"/>
      </p:ext>
    </p:extLst>
  </p:cSld>
  <p:clrMapOvr>
    <a:masterClrMapping/>
  </p:clrMapOvr>
  <mc:AlternateContent xmlns:mc="http://schemas.openxmlformats.org/markup-compatibility/2006" xmlns:p14="http://schemas.microsoft.com/office/powerpoint/2010/main">
    <mc:Choice Requires="p14">
      <p:transition spd="slow" p14:dur="2000" advTm="90739"/>
    </mc:Choice>
    <mc:Fallback xmlns="">
      <p:transition spd="slow" advTm="9073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4115" y="1393154"/>
            <a:ext cx="8883454" cy="4152368"/>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22 مادة تنظم الجرائم والعقوبات بقانون الجريمة الإلكترونية - بوابة الشروق -  نسخة الموبايل">
            <a:extLst>
              <a:ext uri="{FF2B5EF4-FFF2-40B4-BE49-F238E27FC236}">
                <a16:creationId xmlns:a16="http://schemas.microsoft.com/office/drawing/2014/main" id="{D3338FE7-E548-4572-BB54-6BC0D4DCDE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11227" y="1428064"/>
            <a:ext cx="8653998" cy="40367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349894" y="3603468"/>
            <a:ext cx="4104695" cy="1282297"/>
          </a:xfrm>
          <a:prstGeom prst="ellipse">
            <a:avLst/>
          </a:prstGeom>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تمهيد وتقسيم</a:t>
            </a:r>
            <a:endPar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2166261926"/>
      </p:ext>
    </p:extLst>
  </p:cSld>
  <p:clrMapOvr>
    <a:masterClrMapping/>
  </p:clrMapOvr>
  <mc:AlternateContent xmlns:mc="http://schemas.openxmlformats.org/markup-compatibility/2006" xmlns:p14="http://schemas.microsoft.com/office/powerpoint/2010/main">
    <mc:Choice Requires="p14">
      <p:transition spd="slow" p14:dur="2000" advTm="147631"/>
    </mc:Choice>
    <mc:Fallback xmlns="">
      <p:transition spd="slow" advTm="14763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094115" y="1393154"/>
            <a:ext cx="8883454" cy="4152368"/>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22 مادة تنظم الجرائم والعقوبات بقانون الجريمة الإلكترونية - بوابة الشروق -  نسخة الموبايل">
            <a:extLst>
              <a:ext uri="{FF2B5EF4-FFF2-40B4-BE49-F238E27FC236}">
                <a16:creationId xmlns:a16="http://schemas.microsoft.com/office/drawing/2014/main" id="{D3338FE7-E548-4572-BB54-6BC0D4DCDE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11227" y="1428064"/>
            <a:ext cx="8653998" cy="40367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E5562235-BB75-4F5D-89E8-8FE47A88B99C}"/>
              </a:ext>
            </a:extLst>
          </p:cNvPr>
          <p:cNvSpPr/>
          <p:nvPr/>
        </p:nvSpPr>
        <p:spPr>
          <a:xfrm>
            <a:off x="2625723" y="1955797"/>
            <a:ext cx="7820238" cy="1254763"/>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lvl="0" algn="r" rtl="1">
              <a:spcAft>
                <a:spcPts val="500"/>
              </a:spcAft>
            </a:pPr>
            <a:r>
              <a:rPr lang="en-US" sz="2400" dirty="0">
                <a:solidFill>
                  <a:schemeClr val="tx1"/>
                </a:solidFill>
                <a:latin typeface="Calibri" panose="020F0502020204030204" pitchFamily="34" charset="0"/>
                <a:ea typeface="Calibri" panose="020F0502020204030204" pitchFamily="34" charset="0"/>
              </a:rPr>
              <a:t>     </a:t>
            </a:r>
            <a:r>
              <a:rPr lang="ar-SA" sz="2400" dirty="0">
                <a:solidFill>
                  <a:schemeClr val="tx1"/>
                </a:solidFill>
                <a:latin typeface="Calibri" panose="020F0502020204030204" pitchFamily="34" charset="0"/>
                <a:ea typeface="Calibri" panose="020F0502020204030204" pitchFamily="34" charset="0"/>
              </a:rPr>
              <a:t>ويرجع السبب في صعوبة تحديد مكان ارتكاب الجريمة السيبرانية إلى أنها تقع في </a:t>
            </a:r>
            <a:r>
              <a:rPr lang="ar-SA" sz="2400" dirty="0">
                <a:solidFill>
                  <a:schemeClr val="tx1"/>
                </a:solidFill>
                <a:highlight>
                  <a:srgbClr val="FFFF00"/>
                </a:highlight>
                <a:latin typeface="Calibri" panose="020F0502020204030204" pitchFamily="34" charset="0"/>
                <a:ea typeface="Calibri" panose="020F0502020204030204" pitchFamily="34" charset="0"/>
              </a:rPr>
              <a:t>بيئة افتراضية إذ أن الإنترنت ليس له حدود جغرافية</a:t>
            </a:r>
            <a:r>
              <a:rPr lang="en-US" sz="2400" dirty="0">
                <a:solidFill>
                  <a:schemeClr val="tx1"/>
                </a:solidFill>
                <a:highlight>
                  <a:srgbClr val="FFFF00"/>
                </a:highlight>
                <a:latin typeface="Calibri" panose="020F0502020204030204" pitchFamily="34" charset="0"/>
                <a:ea typeface="Calibri" panose="020F0502020204030204" pitchFamily="34" charset="0"/>
              </a:rPr>
              <a:t>.</a:t>
            </a:r>
            <a:endParaRPr lang="en-US" sz="2400" b="1" dirty="0">
              <a:solidFill>
                <a:schemeClr val="tx1"/>
              </a:solidFill>
              <a:latin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3187467113"/>
      </p:ext>
    </p:extLst>
  </p:cSld>
  <p:clrMapOvr>
    <a:masterClrMapping/>
  </p:clrMapOvr>
  <mc:AlternateContent xmlns:mc="http://schemas.openxmlformats.org/markup-compatibility/2006" xmlns:p14="http://schemas.microsoft.com/office/powerpoint/2010/main">
    <mc:Choice Requires="p14">
      <p:transition spd="slow" p14:dur="2000" advTm="176105"/>
    </mc:Choice>
    <mc:Fallback xmlns="">
      <p:transition spd="slow" advTm="1761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28500"/>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endParaRPr lang="en-US" kern="0" dirty="0">
              <a:solidFill>
                <a:sysClr val="windowText" lastClr="000000"/>
              </a:solidFill>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22 مادة تنظم الجرائم والعقوبات بقانون الجريمة الإلكترونية - بوابة الشروق -  نسخة الموبايل">
            <a:extLst>
              <a:ext uri="{FF2B5EF4-FFF2-40B4-BE49-F238E27FC236}">
                <a16:creationId xmlns:a16="http://schemas.microsoft.com/office/drawing/2014/main" id="{9629E84E-8BA9-4CEC-9C1C-812DD2E7091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74194" y="1341884"/>
            <a:ext cx="9345750" cy="41229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7" name="Diagram 6">
            <a:extLst>
              <a:ext uri="{FF2B5EF4-FFF2-40B4-BE49-F238E27FC236}">
                <a16:creationId xmlns:a16="http://schemas.microsoft.com/office/drawing/2014/main" id="{8C13E9ED-0A5C-40DE-A7A1-56BB9FE4479F}"/>
              </a:ext>
            </a:extLst>
          </p:cNvPr>
          <p:cNvGraphicFramePr/>
          <p:nvPr>
            <p:extLst>
              <p:ext uri="{D42A27DB-BD31-4B8C-83A1-F6EECF244321}">
                <p14:modId xmlns:p14="http://schemas.microsoft.com/office/powerpoint/2010/main" val="2423333073"/>
              </p:ext>
            </p:extLst>
          </p:nvPr>
        </p:nvGraphicFramePr>
        <p:xfrm>
          <a:off x="2788024" y="952843"/>
          <a:ext cx="7529782" cy="446183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custDataLst>
      <p:tags r:id="rId1"/>
    </p:custDataLst>
    <p:extLst>
      <p:ext uri="{BB962C8B-B14F-4D97-AF65-F5344CB8AC3E}">
        <p14:creationId xmlns:p14="http://schemas.microsoft.com/office/powerpoint/2010/main" val="480417757"/>
      </p:ext>
    </p:extLst>
  </p:cSld>
  <p:clrMapOvr>
    <a:masterClrMapping/>
  </p:clrMapOvr>
  <mc:AlternateContent xmlns:mc="http://schemas.openxmlformats.org/markup-compatibility/2006" xmlns:p14="http://schemas.microsoft.com/office/powerpoint/2010/main">
    <mc:Choice Requires="p14">
      <p:transition spd="slow" p14:dur="2000" advTm="18245"/>
    </mc:Choice>
    <mc:Fallback xmlns="">
      <p:transition spd="slow" advTm="1824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22 مادة تنظم الجرائم والعقوبات بقانون الجريمة الإلكترونية - بوابة الشروق -  نسخة الموبايل">
            <a:extLst>
              <a:ext uri="{FF2B5EF4-FFF2-40B4-BE49-F238E27FC236}">
                <a16:creationId xmlns:a16="http://schemas.microsoft.com/office/drawing/2014/main" id="{D3338FE7-E548-4572-BB54-6BC0D4DCDE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5840" y="1059530"/>
            <a:ext cx="10495280" cy="48456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r>
              <a:rPr lang="ar-EG"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sp>
        <p:nvSpPr>
          <p:cNvPr id="11" name="Rounded Rectangle 12">
            <a:extLst>
              <a:ext uri="{FF2B5EF4-FFF2-40B4-BE49-F238E27FC236}">
                <a16:creationId xmlns:a16="http://schemas.microsoft.com/office/drawing/2014/main" id="{21D4F0D5-7FCD-467B-AB0F-2802D6CDD429}"/>
              </a:ext>
            </a:extLst>
          </p:cNvPr>
          <p:cNvSpPr/>
          <p:nvPr/>
        </p:nvSpPr>
        <p:spPr>
          <a:xfrm>
            <a:off x="1544320" y="1411599"/>
            <a:ext cx="9418320" cy="4018338"/>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lvl="0" algn="ctr" rtl="1">
              <a:spcAft>
                <a:spcPts val="500"/>
              </a:spcAft>
            </a:pPr>
            <a:r>
              <a:rPr lang="ar-EG" sz="3200" b="1" dirty="0">
                <a:solidFill>
                  <a:schemeClr val="tx1"/>
                </a:solidFill>
                <a:latin typeface="Times New Roman" panose="02020603050405020304" pitchFamily="18" charset="0"/>
                <a:ea typeface="Times New Roman" panose="02020603050405020304" pitchFamily="18" charset="0"/>
              </a:rPr>
              <a:t>عناصر المحاضرة</a:t>
            </a:r>
            <a:endParaRPr lang="en-US" sz="3200" b="1" dirty="0">
              <a:solidFill>
                <a:schemeClr val="tx1"/>
              </a:solidFill>
              <a:latin typeface="Times New Roman" panose="02020603050405020304" pitchFamily="18" charset="0"/>
              <a:ea typeface="Times New Roman" panose="02020603050405020304" pitchFamily="18" charset="0"/>
            </a:endParaRPr>
          </a:p>
          <a:p>
            <a:pPr marL="457200" lvl="0" algn="r" rtl="1">
              <a:spcAft>
                <a:spcPts val="500"/>
              </a:spcAft>
            </a:pPr>
            <a:r>
              <a:rPr lang="ar-SA" sz="3200" b="1" dirty="0">
                <a:solidFill>
                  <a:srgbClr val="FF0000"/>
                </a:solidFill>
                <a:latin typeface="Times New Roman" panose="02020603050405020304" pitchFamily="18" charset="0"/>
                <a:ea typeface="Times New Roman" panose="02020603050405020304" pitchFamily="18" charset="0"/>
              </a:rPr>
              <a:t>المحور الأول: نطاق تطبيق الجرائم السيبرانية من حيث المكان:</a:t>
            </a:r>
            <a:endParaRPr lang="en-US" sz="3200" dirty="0">
              <a:solidFill>
                <a:srgbClr val="FF0000"/>
              </a:solidFill>
              <a:latin typeface="Times New Roman" panose="02020603050405020304" pitchFamily="18" charset="0"/>
              <a:ea typeface="Times New Roman" panose="02020603050405020304" pitchFamily="18" charset="0"/>
            </a:endParaRPr>
          </a:p>
          <a:p>
            <a:pPr marL="800100" lvl="1" indent="-342900" algn="just" rtl="1">
              <a:spcAft>
                <a:spcPts val="500"/>
              </a:spcAft>
              <a:buFont typeface="Calibri" panose="020F0502020204030204" pitchFamily="34" charset="0"/>
              <a:buChar char="-"/>
            </a:pPr>
            <a:r>
              <a:rPr lang="ar-SA"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lang="ar-EG" sz="2000" dirty="0">
              <a:solidFill>
                <a:prstClr val="black"/>
              </a:solidFill>
              <a:latin typeface="Times New Roman" panose="02020603050405020304" pitchFamily="18" charset="0"/>
              <a:ea typeface="Times New Roman" panose="02020603050405020304" pitchFamily="18" charset="0"/>
            </a:endParaRPr>
          </a:p>
          <a:p>
            <a:pPr lvl="0" algn="just" rtl="1">
              <a:spcAft>
                <a:spcPts val="500"/>
              </a:spcAft>
            </a:pPr>
            <a:r>
              <a:rPr lang="ar-EG"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أولا : مبدأ الإقليمية :</a:t>
            </a:r>
            <a:endParaRPr lang="en-US" sz="2000" dirty="0">
              <a:solidFill>
                <a:prstClr val="black"/>
              </a:solidFill>
              <a:latin typeface="Times New Roman" panose="02020603050405020304" pitchFamily="18" charset="0"/>
              <a:ea typeface="Times New Roman" panose="02020603050405020304" pitchFamily="18" charset="0"/>
            </a:endParaRPr>
          </a:p>
          <a:p>
            <a:pPr marL="342900" lvl="0" indent="-342900" algn="just" rtl="1">
              <a:spcAft>
                <a:spcPts val="500"/>
              </a:spcAft>
              <a:buFont typeface="+mj-cs"/>
              <a:buAutoNum type="arabic1Minus"/>
            </a:pPr>
            <a:r>
              <a:rPr lang="ar-SA"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المفهوم التقليدي لمبدأ الإقليمية:</a:t>
            </a:r>
            <a:endParaRPr lang="en-US" sz="2000" dirty="0">
              <a:solidFill>
                <a:prstClr val="black"/>
              </a:solidFill>
              <a:latin typeface="Times New Roman" panose="02020603050405020304" pitchFamily="18" charset="0"/>
              <a:ea typeface="Times New Roman" panose="02020603050405020304" pitchFamily="18" charset="0"/>
            </a:endParaRPr>
          </a:p>
          <a:p>
            <a:pPr marL="342900" lvl="0" indent="-342900" algn="just" rtl="1">
              <a:spcAft>
                <a:spcPts val="500"/>
              </a:spcAft>
              <a:buFont typeface="+mj-cs"/>
              <a:buAutoNum type="arabic1Minus"/>
            </a:pPr>
            <a:r>
              <a:rPr lang="ar-SA"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المفهوم الموسع لمبدأ الإقليمية في نطاق الجريمة السيبرانية:</a:t>
            </a:r>
            <a:endParaRPr lang="en-US" sz="2000" dirty="0">
              <a:solidFill>
                <a:prstClr val="black"/>
              </a:solidFill>
              <a:latin typeface="Times New Roman" panose="02020603050405020304" pitchFamily="18" charset="0"/>
              <a:ea typeface="Times New Roman" panose="02020603050405020304" pitchFamily="18" charset="0"/>
            </a:endParaRPr>
          </a:p>
          <a:p>
            <a:pPr marL="342900" lvl="0" indent="-342900" algn="just" rtl="1">
              <a:spcAft>
                <a:spcPts val="500"/>
              </a:spcAft>
              <a:buFont typeface="+mj-cs"/>
              <a:buAutoNum type="arabic1Minus"/>
            </a:pPr>
            <a:r>
              <a:rPr lang="ar-SA"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موقف التشريعات العربية </a:t>
            </a:r>
            <a:r>
              <a:rPr lang="ar-SA" sz="2400" b="1" dirty="0">
                <a:solidFill>
                  <a:prstClr val="black"/>
                </a:solidFill>
                <a:latin typeface="Times New Roman" panose="02020603050405020304" pitchFamily="18" charset="0"/>
                <a:cs typeface="Calibri" panose="020F0502020204030204" pitchFamily="34" charset="0"/>
              </a:rPr>
              <a:t>من تحديد مكان ارتكاب الجريمة السيبرانية:</a:t>
            </a:r>
            <a:endParaRPr lang="en-US" sz="2400" b="1" dirty="0">
              <a:solidFill>
                <a:prstClr val="black"/>
              </a:solidFill>
              <a:latin typeface="Times New Roman" panose="02020603050405020304" pitchFamily="18" charset="0"/>
              <a:cs typeface="Calibri" panose="020F0502020204030204" pitchFamily="34" charset="0"/>
            </a:endParaRPr>
          </a:p>
          <a:p>
            <a:pPr marL="342900" lvl="0" indent="-342900" algn="just" rtl="1">
              <a:spcAft>
                <a:spcPts val="500"/>
              </a:spcAft>
              <a:buFont typeface="+mj-cs"/>
              <a:buAutoNum type="arabic1Minus"/>
            </a:pPr>
            <a:r>
              <a:rPr lang="en-US" sz="2400" b="1" dirty="0">
                <a:solidFill>
                  <a:prstClr val="black"/>
                </a:solidFill>
                <a:latin typeface="Times New Roman" panose="02020603050405020304" pitchFamily="18" charset="0"/>
                <a:cs typeface="Calibri" panose="020F0502020204030204" pitchFamily="34" charset="0"/>
              </a:rPr>
              <a:t> </a:t>
            </a:r>
            <a:r>
              <a:rPr lang="ar-SA" sz="2400" b="1" dirty="0">
                <a:solidFill>
                  <a:prstClr val="black"/>
                </a:solidFill>
                <a:latin typeface="Times New Roman" panose="02020603050405020304" pitchFamily="18" charset="0"/>
                <a:cs typeface="Calibri" panose="020F0502020204030204" pitchFamily="34" charset="0"/>
              </a:rPr>
              <a:t>السوابق القضائية في تحديد مكان ارتكاب الجريمة السيبرانية في القضاء الأجنبي:</a:t>
            </a:r>
            <a:endParaRPr lang="en-US" sz="2400" b="1" dirty="0">
              <a:solidFill>
                <a:prstClr val="black"/>
              </a:solidFill>
              <a:latin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701961089"/>
      </p:ext>
    </p:extLst>
  </p:cSld>
  <p:clrMapOvr>
    <a:masterClrMapping/>
  </p:clrMapOvr>
  <mc:AlternateContent xmlns:mc="http://schemas.openxmlformats.org/markup-compatibility/2006" xmlns:p14="http://schemas.microsoft.com/office/powerpoint/2010/main">
    <mc:Choice Requires="p14">
      <p:transition spd="slow" p14:dur="2000" advTm="59636"/>
    </mc:Choice>
    <mc:Fallback xmlns="">
      <p:transition spd="slow" advTm="5963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22 مادة تنظم الجرائم والعقوبات بقانون الجريمة الإلكترونية - بوابة الشروق -  نسخة الموبايل">
            <a:extLst>
              <a:ext uri="{FF2B5EF4-FFF2-40B4-BE49-F238E27FC236}">
                <a16:creationId xmlns:a16="http://schemas.microsoft.com/office/drawing/2014/main" id="{D3338FE7-E548-4572-BB54-6BC0D4DCDE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05840" y="1059530"/>
            <a:ext cx="10495280" cy="484562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r>
              <a:rPr lang="ar-EG" sz="320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dirty="0"/>
          </a:p>
        </p:txBody>
      </p:sp>
      <p:sp>
        <p:nvSpPr>
          <p:cNvPr id="11" name="Rounded Rectangle 12">
            <a:extLst>
              <a:ext uri="{FF2B5EF4-FFF2-40B4-BE49-F238E27FC236}">
                <a16:creationId xmlns:a16="http://schemas.microsoft.com/office/drawing/2014/main" id="{21D4F0D5-7FCD-467B-AB0F-2802D6CDD429}"/>
              </a:ext>
            </a:extLst>
          </p:cNvPr>
          <p:cNvSpPr/>
          <p:nvPr/>
        </p:nvSpPr>
        <p:spPr>
          <a:xfrm>
            <a:off x="4053840" y="1411599"/>
            <a:ext cx="6908799" cy="2489841"/>
          </a:xfrm>
          <a:prstGeom prst="roundRect">
            <a:avLst/>
          </a:prstGeom>
          <a:gradFill flip="none" rotWithShape="1">
            <a:gsLst>
              <a:gs pos="0">
                <a:schemeClr val="accent4">
                  <a:lumMod val="67000"/>
                </a:schemeClr>
              </a:gs>
              <a:gs pos="48000">
                <a:schemeClr val="accent4">
                  <a:lumMod val="97000"/>
                  <a:lumOff val="3000"/>
                </a:schemeClr>
              </a:gs>
              <a:gs pos="100000">
                <a:schemeClr val="accent4">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SA" sz="2400" b="1" dirty="0">
                <a:latin typeface="Calibri" panose="020F0502020204030204" pitchFamily="34" charset="0"/>
                <a:ea typeface="Times New Roman" panose="02020603050405020304" pitchFamily="18" charset="0"/>
                <a:cs typeface="Calibri" panose="020F0502020204030204" pitchFamily="34" charset="0"/>
              </a:rPr>
              <a:t> </a:t>
            </a:r>
            <a:r>
              <a:rPr lang="ar-SA" sz="2400" b="1" dirty="0">
                <a:solidFill>
                  <a:srgbClr val="FF0000"/>
                </a:solidFill>
                <a:latin typeface="Times New Roman" panose="02020603050405020304" pitchFamily="18" charset="0"/>
                <a:ea typeface="Times New Roman" panose="02020603050405020304" pitchFamily="18" charset="0"/>
              </a:rPr>
              <a:t>المحور ال</a:t>
            </a:r>
            <a:r>
              <a:rPr lang="ar-EG" sz="2400" b="1" dirty="0">
                <a:solidFill>
                  <a:srgbClr val="FF0000"/>
                </a:solidFill>
                <a:latin typeface="Times New Roman" panose="02020603050405020304" pitchFamily="18" charset="0"/>
                <a:ea typeface="Times New Roman" panose="02020603050405020304" pitchFamily="18" charset="0"/>
              </a:rPr>
              <a:t>أول</a:t>
            </a:r>
            <a:r>
              <a:rPr lang="ar-SA" sz="2400" b="1" dirty="0">
                <a:solidFill>
                  <a:srgbClr val="FF0000"/>
                </a:solidFill>
                <a:latin typeface="Times New Roman" panose="02020603050405020304" pitchFamily="18" charset="0"/>
                <a:ea typeface="Times New Roman" panose="02020603050405020304" pitchFamily="18" charset="0"/>
              </a:rPr>
              <a:t>: نطاق تطبيق الجرائم السيبرانية من حيث ال</a:t>
            </a:r>
            <a:r>
              <a:rPr lang="ar-EG" sz="2400" b="1" dirty="0">
                <a:solidFill>
                  <a:srgbClr val="FF0000"/>
                </a:solidFill>
                <a:latin typeface="Times New Roman" panose="02020603050405020304" pitchFamily="18" charset="0"/>
                <a:ea typeface="Times New Roman" panose="02020603050405020304" pitchFamily="18" charset="0"/>
              </a:rPr>
              <a:t>مكان</a:t>
            </a:r>
            <a:r>
              <a:rPr lang="ar-SA" sz="2400" b="1" dirty="0">
                <a:solidFill>
                  <a:srgbClr val="FF0000"/>
                </a:solidFill>
                <a:latin typeface="Times New Roman" panose="02020603050405020304" pitchFamily="18" charset="0"/>
                <a:ea typeface="Times New Roman" panose="02020603050405020304" pitchFamily="18" charset="0"/>
              </a:rPr>
              <a:t>:</a:t>
            </a:r>
            <a:endParaRPr lang="ar-EG" sz="2400" b="1" dirty="0">
              <a:solidFill>
                <a:srgbClr val="FF0000"/>
              </a:solidFill>
              <a:latin typeface="Times New Roman" panose="02020603050405020304" pitchFamily="18" charset="0"/>
              <a:ea typeface="Times New Roman" panose="02020603050405020304" pitchFamily="18" charset="0"/>
            </a:endParaRPr>
          </a:p>
          <a:p>
            <a:pPr algn="just" rtl="1">
              <a:lnSpc>
                <a:spcPct val="107000"/>
              </a:lnSpc>
              <a:spcAft>
                <a:spcPts val="500"/>
              </a:spcAft>
            </a:pPr>
            <a:r>
              <a:rPr lang="ar-EG"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lang="ar-EG" sz="2000" dirty="0">
              <a:solidFill>
                <a:prstClr val="black"/>
              </a:solidFill>
              <a:latin typeface="Times New Roman" panose="02020603050405020304" pitchFamily="18" charset="0"/>
              <a:ea typeface="Times New Roman" panose="02020603050405020304" pitchFamily="18"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ثانياً: مبدأ الشخصية:</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 ثالثا : مبدأ العينية:</a:t>
            </a:r>
            <a:endParaRPr lang="en-US" b="1"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24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  رابعاً: مبدأ العالمية:</a:t>
            </a:r>
            <a:endParaRPr lang="en-US" sz="2400" b="1" dirty="0">
              <a:solidFill>
                <a:schemeClr val="tx1"/>
              </a:solidFill>
              <a:latin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3587885106"/>
      </p:ext>
    </p:extLst>
  </p:cSld>
  <p:clrMapOvr>
    <a:masterClrMapping/>
  </p:clrMapOvr>
  <mc:AlternateContent xmlns:mc="http://schemas.openxmlformats.org/markup-compatibility/2006" xmlns:p14="http://schemas.microsoft.com/office/powerpoint/2010/main">
    <mc:Choice Requires="p14">
      <p:transition spd="slow" p14:dur="2000" advTm="15812"/>
    </mc:Choice>
    <mc:Fallback xmlns="">
      <p:transition spd="slow" advTm="1581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22 مادة تنظم الجرائم والعقوبات بقانون الجريمة الإلكترونية - بوابة الشروق -  نسخة الموبايل">
            <a:extLst>
              <a:ext uri="{FF2B5EF4-FFF2-40B4-BE49-F238E27FC236}">
                <a16:creationId xmlns:a16="http://schemas.microsoft.com/office/drawing/2014/main" id="{D3338FE7-E548-4572-BB54-6BC0D4DCDE6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29360" y="1420438"/>
            <a:ext cx="9987280" cy="39338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Rounded Rectangle 12">
            <a:extLst>
              <a:ext uri="{FF2B5EF4-FFF2-40B4-BE49-F238E27FC236}">
                <a16:creationId xmlns:a16="http://schemas.microsoft.com/office/drawing/2014/main" id="{21D4F0D5-7FCD-467B-AB0F-2802D6CDD429}"/>
              </a:ext>
            </a:extLst>
          </p:cNvPr>
          <p:cNvSpPr/>
          <p:nvPr/>
        </p:nvSpPr>
        <p:spPr>
          <a:xfrm>
            <a:off x="1513840" y="2107632"/>
            <a:ext cx="9418320" cy="2453056"/>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lvl="0" indent="0" algn="r" defTabSz="914400" rtl="1" eaLnBrk="1" fontAlgn="auto" latinLnBrk="0" hangingPunct="1">
              <a:lnSpc>
                <a:spcPct val="100000"/>
              </a:lnSpc>
              <a:spcBef>
                <a:spcPts val="0"/>
              </a:spcBef>
              <a:spcAft>
                <a:spcPts val="500"/>
              </a:spcAft>
              <a:buClrTx/>
              <a:buSzTx/>
              <a:buFontTx/>
              <a:buNone/>
              <a:tabLst/>
              <a:defRPr/>
            </a:pPr>
            <a:r>
              <a:rPr kumimoji="0" lang="ar-SA" sz="32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rPr>
              <a:t>المحور ا</a:t>
            </a: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rPr>
              <a:t>لثاني</a:t>
            </a:r>
            <a:r>
              <a:rPr kumimoji="0" lang="ar-SA" sz="32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rPr>
              <a:t>: نطاق تطبيق الجرائم السيبرانية من حيث ال</a:t>
            </a: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rPr>
              <a:t>زمان</a:t>
            </a:r>
            <a:r>
              <a:rPr kumimoji="0" lang="ar-SA" sz="32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rPr>
              <a:t>:</a:t>
            </a:r>
            <a:endPar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algn="just" rtl="1">
              <a:lnSpc>
                <a:spcPct val="107000"/>
              </a:lnSpc>
              <a:spcAft>
                <a:spcPts val="500"/>
              </a:spcAft>
            </a:pPr>
            <a:r>
              <a:rPr lang="ar-SA" sz="32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أولاً: تحديد النطاق الزمني للنص الجنائي:</a:t>
            </a:r>
            <a:endParaRPr lang="ar-EG"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500"/>
              </a:spcAft>
            </a:pPr>
            <a:r>
              <a:rPr lang="ar-SA" sz="32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ثانياً: إشكالية سريان القانون من حيث الزمان في الجرائم السيبرانية:</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2670908154"/>
      </p:ext>
    </p:extLst>
  </p:cSld>
  <p:clrMapOvr>
    <a:masterClrMapping/>
  </p:clrMapOvr>
  <mc:AlternateContent xmlns:mc="http://schemas.openxmlformats.org/markup-compatibility/2006" xmlns:p14="http://schemas.microsoft.com/office/powerpoint/2010/main">
    <mc:Choice Requires="p14">
      <p:transition spd="slow" p14:dur="2000" advTm="27247"/>
    </mc:Choice>
    <mc:Fallback xmlns="">
      <p:transition spd="slow" advTm="2724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2"/>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 name="Picture 2" descr="مكافحة الجريمة المعلوماتية في سوريا">
            <a:extLst>
              <a:ext uri="{FF2B5EF4-FFF2-40B4-BE49-F238E27FC236}">
                <a16:creationId xmlns:a16="http://schemas.microsoft.com/office/drawing/2014/main" id="{02CCF078-397A-4CC2-AF68-164A9DDBEDF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81050" y="1314096"/>
            <a:ext cx="9345750"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459806" y="2316480"/>
            <a:ext cx="6858000" cy="152529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الأول</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نطاق تطبيق الجرائم السيبرانية من حيث المكان</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369214352"/>
      </p:ext>
    </p:extLst>
  </p:cSld>
  <p:clrMapOvr>
    <a:masterClrMapping/>
  </p:clrMapOvr>
  <mc:AlternateContent xmlns:mc="http://schemas.openxmlformats.org/markup-compatibility/2006" xmlns:p14="http://schemas.microsoft.com/office/powerpoint/2010/main">
    <mc:Choice Requires="p14">
      <p:transition spd="slow" p14:dur="2000" advTm="138767"/>
    </mc:Choice>
    <mc:Fallback xmlns="">
      <p:transition spd="slow" advTm="138767"/>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2976880" y="2262160"/>
            <a:ext cx="6837680" cy="244036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 مبدأ الإقليمية :</a:t>
            </a:r>
            <a:endParaRPr lang="ar-EG"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ثانياً: مبدأ الشخصية:</a:t>
            </a:r>
            <a:endParaRPr lang="en-US" b="1"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500"/>
              </a:spcAft>
            </a:pPr>
            <a:r>
              <a:rPr lang="ar-SA"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 </a:t>
            </a:r>
            <a:r>
              <a:rPr lang="ar-EG"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        </a:t>
            </a:r>
            <a:r>
              <a:rPr lang="ar-SA"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ثالثا : مبدأ العينية:</a:t>
            </a:r>
            <a:endParaRPr lang="en-US" b="1" dirty="0">
              <a:solidFill>
                <a:prstClr val="black"/>
              </a:solidFill>
              <a:latin typeface="Calibri" panose="020F0502020204030204" pitchFamily="34" charset="0"/>
              <a:ea typeface="Calibri" panose="020F0502020204030204" pitchFamily="34" charset="0"/>
              <a:cs typeface="Arial" panose="020B0604020202020204" pitchFamily="34" charset="0"/>
            </a:endParaRPr>
          </a:p>
          <a:p>
            <a:pPr lvl="0" algn="just" rtl="1">
              <a:lnSpc>
                <a:spcPct val="107000"/>
              </a:lnSpc>
              <a:spcAft>
                <a:spcPts val="500"/>
              </a:spcAft>
            </a:pPr>
            <a:r>
              <a:rPr lang="ar-SA"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  </a:t>
            </a:r>
            <a:r>
              <a:rPr lang="ar-EG"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      </a:t>
            </a:r>
            <a:r>
              <a:rPr lang="ar-SA" sz="2400" b="1" dirty="0">
                <a:solidFill>
                  <a:prstClr val="black"/>
                </a:solidFill>
                <a:latin typeface="Calibri" panose="020F0502020204030204" pitchFamily="34" charset="0"/>
                <a:ea typeface="Times New Roman" panose="02020603050405020304" pitchFamily="18" charset="0"/>
                <a:cs typeface="Calibri" panose="020F0502020204030204" pitchFamily="34" charset="0"/>
              </a:rPr>
              <a:t>رابعاً: مبدأ العالمية:</a:t>
            </a:r>
            <a:endParaRPr lang="en-US" sz="2400" b="1" dirty="0">
              <a:solidFill>
                <a:prstClr val="black"/>
              </a:solidFill>
              <a:latin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1875808922"/>
      </p:ext>
    </p:extLst>
  </p:cSld>
  <p:clrMapOvr>
    <a:masterClrMapping/>
  </p:clrMapOvr>
  <mc:AlternateContent xmlns:mc="http://schemas.openxmlformats.org/markup-compatibility/2006" xmlns:p14="http://schemas.microsoft.com/office/powerpoint/2010/main">
    <mc:Choice Requires="p14">
      <p:transition spd="slow" p14:dur="2000" advTm="50026"/>
    </mc:Choice>
    <mc:Fallback xmlns="">
      <p:transition spd="slow" advTm="50026"/>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2" descr="مكافحة الجريمة المعلوماتية في سوريا">
            <a:extLst>
              <a:ext uri="{FF2B5EF4-FFF2-40B4-BE49-F238E27FC236}">
                <a16:creationId xmlns:a16="http://schemas.microsoft.com/office/drawing/2014/main" id="{7982D527-DEC5-4535-ACB7-791AD096595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1590040" y="2120580"/>
            <a:ext cx="9418320" cy="272352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kumimoji="0" lang="ar-EG"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 مبدأ الإقليمية :</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المفهوم التقليدي لمبدأ الإقليمية: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المفهوم الموسع لمبدأ الإقليمية في نطاق الجريمة السيبرانية: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موقف التشريعات العربية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Calibri" panose="020F0502020204030204" pitchFamily="34" charset="0"/>
              </a:rPr>
              <a:t>من تحديد مكان ارتكاب الجريمة السيبرانية:</a:t>
            </a:r>
          </a:p>
          <a:p>
            <a:pPr marL="342900" marR="0" lvl="0" indent="-342900" algn="just" defTabSz="914400" rtl="1" eaLnBrk="1" fontAlgn="auto" latinLnBrk="0" hangingPunct="1">
              <a:lnSpc>
                <a:spcPct val="100000"/>
              </a:lnSpc>
              <a:spcBef>
                <a:spcPts val="0"/>
              </a:spcBef>
              <a:spcAft>
                <a:spcPts val="500"/>
              </a:spcAft>
              <a:buClrTx/>
              <a:buSzTx/>
              <a:buFont typeface="+mj-cs"/>
              <a:buAutoNum type="arabic1Minus"/>
              <a:tabLst/>
              <a:defRPr/>
            </a:pP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Calibri" panose="020F0502020204030204" pitchFamily="34"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Calibri" panose="020F0502020204030204" pitchFamily="34" charset="0"/>
              </a:rPr>
              <a:t>السوابق القضائية في تحديد مكان ارتكاب الجريمة السيبرانية في القضاء الأجنبي:</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Calibri" panose="020F0502020204030204" pitchFamily="34" charset="0"/>
            </a:endParaRPr>
          </a:p>
        </p:txBody>
      </p:sp>
    </p:spTree>
    <p:custDataLst>
      <p:tags r:id="rId1"/>
    </p:custDataLst>
    <p:extLst>
      <p:ext uri="{BB962C8B-B14F-4D97-AF65-F5344CB8AC3E}">
        <p14:creationId xmlns:p14="http://schemas.microsoft.com/office/powerpoint/2010/main" val="2186373505"/>
      </p:ext>
    </p:extLst>
  </p:cSld>
  <p:clrMapOvr>
    <a:masterClrMapping/>
  </p:clrMapOvr>
  <mc:AlternateContent xmlns:mc="http://schemas.openxmlformats.org/markup-compatibility/2006" xmlns:p14="http://schemas.microsoft.com/office/powerpoint/2010/main">
    <mc:Choice Requires="p14">
      <p:transition spd="slow" p14:dur="2000" advTm="28969"/>
    </mc:Choice>
    <mc:Fallback xmlns="">
      <p:transition spd="slow" advTm="28969"/>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4185071" y="1913804"/>
            <a:ext cx="6685280" cy="1283680"/>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 مبدأ الإقليمية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أ. المفهوم التقليدي لمبدأ الإقليمية:</a:t>
            </a:r>
          </a:p>
        </p:txBody>
      </p:sp>
    </p:spTree>
    <p:custDataLst>
      <p:tags r:id="rId1"/>
    </p:custDataLst>
    <p:extLst>
      <p:ext uri="{BB962C8B-B14F-4D97-AF65-F5344CB8AC3E}">
        <p14:creationId xmlns:p14="http://schemas.microsoft.com/office/powerpoint/2010/main" val="1946973865"/>
      </p:ext>
    </p:extLst>
  </p:cSld>
  <p:clrMapOvr>
    <a:masterClrMapping/>
  </p:clrMapOvr>
  <mc:AlternateContent xmlns:mc="http://schemas.openxmlformats.org/markup-compatibility/2006" xmlns:p14="http://schemas.microsoft.com/office/powerpoint/2010/main">
    <mc:Choice Requires="p14">
      <p:transition spd="slow" p14:dur="2000" advTm="88431"/>
    </mc:Choice>
    <mc:Fallback xmlns="">
      <p:transition spd="slow" advTm="8843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98216"/>
            <a:ext cx="9922203" cy="4840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478532"/>
            <a:ext cx="2036258" cy="1906598"/>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662453"/>
            <a:ext cx="4128422" cy="524269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990526"/>
            <a:ext cx="10139680" cy="4678754"/>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293248"/>
            <a:ext cx="1879649" cy="327366"/>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74434"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effectLst/>
              <a:uLnTx/>
              <a:uFillTx/>
              <a:latin typeface="Calibri" panose="020F0502020204030204"/>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062294"/>
            <a:ext cx="9804399" cy="45460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0A959E34-A829-4156-A326-71564643627D}"/>
              </a:ext>
            </a:extLst>
          </p:cNvPr>
          <p:cNvSpPr/>
          <p:nvPr/>
        </p:nvSpPr>
        <p:spPr>
          <a:xfrm>
            <a:off x="1615439" y="1756139"/>
            <a:ext cx="9418320" cy="2439288"/>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en-US"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وقد يترتب على إعمال السريان المكاني للقانون الجنائي وفقاً لأحد المبادئ الأربعة سالفة البيان ظهور بعض الصعوبات التي قد تفضي تارة إلى </a:t>
            </a:r>
            <a:r>
              <a:rPr lang="ar-SA"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إثارة تنازع إيجابي في الاختصاص بين دولتين أو أكثر،</a:t>
            </a: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وتارة أخرى </a:t>
            </a:r>
            <a:r>
              <a:rPr lang="ar-SA"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يقوم تنازع سلبي</a:t>
            </a: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 وفيما يتعلق بالتنازع السلبي في الاختصاص، والذي يخرج معه اختصاص أي من الدول بملاحقة مرتكب الجاني، فهو أمر نادر الحدوث.</a:t>
            </a:r>
            <a:endPar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2200088773"/>
      </p:ext>
    </p:extLst>
  </p:cSld>
  <p:clrMapOvr>
    <a:masterClrMapping/>
  </p:clrMapOvr>
  <mc:AlternateContent xmlns:mc="http://schemas.openxmlformats.org/markup-compatibility/2006" xmlns:p14="http://schemas.microsoft.com/office/powerpoint/2010/main">
    <mc:Choice Requires="p14">
      <p:transition spd="slow" p14:dur="2000" advTm="372924"/>
    </mc:Choice>
    <mc:Fallback xmlns="">
      <p:transition spd="slow" advTm="37292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498216"/>
            <a:ext cx="9922203" cy="4840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478532"/>
            <a:ext cx="2036258" cy="1906598"/>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662453"/>
            <a:ext cx="4128422" cy="524269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990526"/>
            <a:ext cx="10139680" cy="4678754"/>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293248"/>
            <a:ext cx="1879649" cy="327366"/>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74434"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800" b="0" i="0" u="none" strike="noStrike" kern="1200" cap="none" spc="0" normalizeH="0" baseline="0" noProof="0" dirty="0">
              <a:ln>
                <a:noFill/>
              </a:ln>
              <a:effectLst/>
              <a:uLnTx/>
              <a:uFillTx/>
              <a:latin typeface="Calibri" panose="020F0502020204030204"/>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062294"/>
            <a:ext cx="9804399" cy="45460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0A959E34-A829-4156-A326-71564643627D}"/>
              </a:ext>
            </a:extLst>
          </p:cNvPr>
          <p:cNvSpPr/>
          <p:nvPr/>
        </p:nvSpPr>
        <p:spPr>
          <a:xfrm>
            <a:off x="1590040" y="1692222"/>
            <a:ext cx="9418320" cy="294574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ومما لا شك فيه أن استخدام القواعد القانونية التقليدية لتحديد مكان ارتكاب الجريمة دون أن يؤخذ في الاعتبار </a:t>
            </a:r>
            <a:r>
              <a:rPr lang="ar-SA"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خصوصية الجرائم السيبرانية</a:t>
            </a: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وكونها في الغالب تتم على الصعيد عبر الوطني، فإن ذلك لن يؤدي إلى عدم الاتساق فحسب بل أيضاً إلى </a:t>
            </a:r>
            <a:r>
              <a:rPr lang="ar-SA"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انعدام الأساس القانوني الذي بناء عليه تم تحديد الدولة صاحبة الاختصاص القضائي</a:t>
            </a: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في حين ينبغي أن يحترم القانون الجنائي مبدأ الشرعية.</a:t>
            </a:r>
            <a:endParaRPr lang="en-US" sz="24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28605503"/>
      </p:ext>
    </p:extLst>
  </p:cSld>
  <p:clrMapOvr>
    <a:masterClrMapping/>
  </p:clrMapOvr>
  <mc:AlternateContent xmlns:mc="http://schemas.openxmlformats.org/markup-compatibility/2006" xmlns:p14="http://schemas.microsoft.com/office/powerpoint/2010/main">
    <mc:Choice Requires="p14">
      <p:transition spd="slow" p14:dur="2000" advTm="104356"/>
    </mc:Choice>
    <mc:Fallback xmlns="">
      <p:transition spd="slow" advTm="10435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3989294" y="1913804"/>
            <a:ext cx="6881057" cy="1283680"/>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 مبدأ الإقليمية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lang="ar-EG"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ب.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المفهوم ال</a:t>
            </a:r>
            <a:r>
              <a:rPr lang="ar-EG"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موسع</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لمبدأ الإقليمية في نطاق الجريمة السيبرانية:</a:t>
            </a:r>
          </a:p>
        </p:txBody>
      </p:sp>
    </p:spTree>
    <p:custDataLst>
      <p:tags r:id="rId1"/>
    </p:custDataLst>
    <p:extLst>
      <p:ext uri="{BB962C8B-B14F-4D97-AF65-F5344CB8AC3E}">
        <p14:creationId xmlns:p14="http://schemas.microsoft.com/office/powerpoint/2010/main" val="831649194"/>
      </p:ext>
    </p:extLst>
  </p:cSld>
  <p:clrMapOvr>
    <a:masterClrMapping/>
  </p:clrMapOvr>
  <mc:AlternateContent xmlns:mc="http://schemas.openxmlformats.org/markup-compatibility/2006" xmlns:p14="http://schemas.microsoft.com/office/powerpoint/2010/main">
    <mc:Choice Requires="p14">
      <p:transition spd="slow" p14:dur="2000" advTm="20909"/>
    </mc:Choice>
    <mc:Fallback xmlns="">
      <p:transition spd="slow" advTm="2090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1877345" y="1696642"/>
            <a:ext cx="8985624" cy="197223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1" algn="just" rtl="1">
              <a:spcAft>
                <a:spcPts val="500"/>
              </a:spcAft>
              <a:defRPr/>
            </a:pPr>
            <a:r>
              <a:rPr lang="ar-SA" sz="2400" dirty="0">
                <a:latin typeface="Times New Roman" panose="02020603050405020304" pitchFamily="18" charset="0"/>
                <a:ea typeface="Times New Roman" panose="02020603050405020304" pitchFamily="18" charset="0"/>
                <a:cs typeface="Calibri" panose="020F0502020204030204" pitchFamily="34" charset="0"/>
              </a:rPr>
              <a:t> </a:t>
            </a:r>
            <a:r>
              <a:rPr lang="ar-EG" sz="2400" dirty="0">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وفقاً للمفهوم الموسع لمبدأ الإقليمية فإننا يجب أن نميز بين ماهية الإقليمية الذاتية والموضوعية، </a:t>
            </a:r>
            <a:r>
              <a:rPr lang="ar-SA"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ويقصد بالإقليمية الذاتية</a:t>
            </a:r>
            <a:r>
              <a:rPr lang="ar-SA" sz="2400" b="1" dirty="0">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حق الدولة في محاكمة الجرائم المرتكبة بالكامل - أو الشروع فيها - داخل إقليمها، </a:t>
            </a:r>
            <a:r>
              <a:rPr lang="ar-SA"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ويقصد بالإقليمية الموضوعية</a:t>
            </a:r>
            <a:r>
              <a:rPr lang="ar-SA" sz="2400" b="1" dirty="0">
                <a:latin typeface="Times New Roman" panose="02020603050405020304" pitchFamily="18" charset="0"/>
                <a:ea typeface="Times New Roman" panose="02020603050405020304" pitchFamily="18" charset="0"/>
                <a:cs typeface="Calibri" panose="020F0502020204030204" pitchFamily="34" charset="0"/>
              </a:rPr>
              <a:t>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حق الدولة في المحاكمة على الجرائم التي بدأت داخل إقليم دولة أخرى ولكن أثارها ونتائجها تمت داخل أراضيها . </a:t>
            </a: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p:txBody>
      </p:sp>
    </p:spTree>
    <p:custDataLst>
      <p:tags r:id="rId1"/>
    </p:custDataLst>
    <p:extLst>
      <p:ext uri="{BB962C8B-B14F-4D97-AF65-F5344CB8AC3E}">
        <p14:creationId xmlns:p14="http://schemas.microsoft.com/office/powerpoint/2010/main" val="1228922312"/>
      </p:ext>
    </p:extLst>
  </p:cSld>
  <p:clrMapOvr>
    <a:masterClrMapping/>
  </p:clrMapOvr>
  <mc:AlternateContent xmlns:mc="http://schemas.openxmlformats.org/markup-compatibility/2006" xmlns:p14="http://schemas.microsoft.com/office/powerpoint/2010/main">
    <mc:Choice Requires="p14">
      <p:transition spd="slow" p14:dur="2000" advTm="64337"/>
    </mc:Choice>
    <mc:Fallback xmlns="">
      <p:transition spd="slow" advTm="6433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7ECD4AFB-B448-4488-A004-BA13CD9D17CF}"/>
              </a:ext>
            </a:extLst>
          </p:cNvPr>
          <p:cNvSpPr/>
          <p:nvPr/>
        </p:nvSpPr>
        <p:spPr>
          <a:xfrm>
            <a:off x="1590040" y="1900518"/>
            <a:ext cx="9418320" cy="273745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ووفقاً لمفهوم الإقليمية الموضوعية الذي يعترف بإمكانية وجود الجريمة في أكثر مكان واحد</a:t>
            </a: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فإن مكان وقوع الجريمة السيبرانية يمكن أن يكون المكان الذي وقعت فيه الجريمة نفسها بالكامل، وقد يكون المكان الذي يوجد به عنصر من العناصر الأساسية للركن المادي للجريمة، وأيضا المكان الذي وقعت فيه آثار الجريمة.</a:t>
            </a:r>
            <a:endParaRPr lang="en-US" sz="24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502124401"/>
      </p:ext>
    </p:extLst>
  </p:cSld>
  <p:clrMapOvr>
    <a:masterClrMapping/>
  </p:clrMapOvr>
  <mc:AlternateContent xmlns:mc="http://schemas.openxmlformats.org/markup-compatibility/2006" xmlns:p14="http://schemas.microsoft.com/office/powerpoint/2010/main">
    <mc:Choice Requires="p14">
      <p:transition spd="slow" p14:dur="2000" advTm="151428"/>
    </mc:Choice>
    <mc:Fallback xmlns="">
      <p:transition spd="slow" advTm="15142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7ECD4AFB-B448-4488-A004-BA13CD9D17CF}"/>
              </a:ext>
            </a:extLst>
          </p:cNvPr>
          <p:cNvSpPr/>
          <p:nvPr/>
        </p:nvSpPr>
        <p:spPr>
          <a:xfrm>
            <a:off x="1590040" y="1834293"/>
            <a:ext cx="9418320" cy="1587296"/>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b="1" dirty="0">
                <a:solidFill>
                  <a:srgbClr val="FF0000"/>
                </a:solidFill>
                <a:latin typeface="Calibri" panose="020F0502020204030204" pitchFamily="34" charset="0"/>
                <a:ea typeface="Times New Roman" panose="02020603050405020304" pitchFamily="18" charset="0"/>
              </a:rPr>
              <a:t>       </a:t>
            </a:r>
            <a:r>
              <a:rPr lang="ar-SA" sz="24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وفيما يتعلق بالإقليمية الذاتية</a:t>
            </a:r>
            <a:r>
              <a:rPr lang="ar-SA" sz="24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فإنه بسبب الطابع العالمي لشبكة الإنترنت وتعدد الجهات الفاعلة فيها، </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قد يكون من الصعب تحديد المكان الذي وقعت فيه الجريمة</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ولتحديد الدولة صاحبة الاختصاص القضائي، ينبغي تحديد الإقليم الذي يقع فيه مكان الجريمة السيبرانية على شبكه الإنترنت. </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1720269674"/>
      </p:ext>
    </p:extLst>
  </p:cSld>
  <p:clrMapOvr>
    <a:masterClrMapping/>
  </p:clrMapOvr>
  <mc:AlternateContent xmlns:mc="http://schemas.openxmlformats.org/markup-compatibility/2006" xmlns:p14="http://schemas.microsoft.com/office/powerpoint/2010/main">
    <mc:Choice Requires="p14">
      <p:transition spd="slow" p14:dur="2000" advTm="188302"/>
    </mc:Choice>
    <mc:Fallback xmlns="">
      <p:transition spd="slow" advTm="18830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2563907" y="1944650"/>
            <a:ext cx="7739103" cy="168086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أولا : مبدأ الإقليمية :</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R="0" lvl="0" algn="just" rtl="1">
              <a:spcBef>
                <a:spcPts val="0"/>
              </a:spcBef>
              <a:spcAft>
                <a:spcPts val="500"/>
              </a:spcAft>
            </a:pP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ج. </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موقف التشريعات العربية من تحديد مكان ارتكاب الجريمة السيبرانية:</a:t>
            </a:r>
            <a:endParaRPr lang="en-US" sz="2000" dirty="0">
              <a:solidFill>
                <a:schemeClr val="tx1"/>
              </a:solidFill>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endPar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4282742517"/>
      </p:ext>
    </p:extLst>
  </p:cSld>
  <p:clrMapOvr>
    <a:masterClrMapping/>
  </p:clrMapOvr>
  <mc:AlternateContent xmlns:mc="http://schemas.openxmlformats.org/markup-compatibility/2006" xmlns:p14="http://schemas.microsoft.com/office/powerpoint/2010/main">
    <mc:Choice Requires="p14">
      <p:transition spd="slow" p14:dur="2000" advTm="19120"/>
    </mc:Choice>
    <mc:Fallback xmlns="">
      <p:transition spd="slow" advTm="191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2603159" y="1904337"/>
            <a:ext cx="7272939" cy="99640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400" b="1" dirty="0">
                <a:solidFill>
                  <a:schemeClr val="tx1"/>
                </a:solidFill>
                <a:ea typeface="Calibri" panose="020F0502020204030204" pitchFamily="34" charset="0"/>
                <a:cs typeface="Calibri" panose="020F0502020204030204" pitchFamily="34" charset="0"/>
              </a:rPr>
              <a:t>- </a:t>
            </a:r>
            <a:r>
              <a:rPr lang="ar-SA" sz="2400" b="1" dirty="0">
                <a:solidFill>
                  <a:schemeClr val="tx1"/>
                </a:solidFill>
                <a:ea typeface="Calibri" panose="020F0502020204030204" pitchFamily="34" charset="0"/>
                <a:cs typeface="Calibri" panose="020F0502020204030204" pitchFamily="34" charset="0"/>
              </a:rPr>
              <a:t>موقف المشرع المصري من تحديد مكان ارتكاب الجريمة السيبرانية:</a:t>
            </a: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3865740260"/>
      </p:ext>
    </p:extLst>
  </p:cSld>
  <p:clrMapOvr>
    <a:masterClrMapping/>
  </p:clrMapOvr>
  <mc:AlternateContent xmlns:mc="http://schemas.openxmlformats.org/markup-compatibility/2006" xmlns:p14="http://schemas.microsoft.com/office/powerpoint/2010/main">
    <mc:Choice Requires="p14">
      <p:transition spd="slow" p14:dur="2000" advTm="574731"/>
    </mc:Choice>
    <mc:Fallback xmlns="">
      <p:transition spd="slow" advTm="57473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2603159" y="1904337"/>
            <a:ext cx="7272939" cy="99640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400" b="1" dirty="0">
                <a:solidFill>
                  <a:schemeClr val="tx1"/>
                </a:solidFill>
                <a:ea typeface="Calibri" panose="020F0502020204030204" pitchFamily="34" charset="0"/>
                <a:cs typeface="Calibri" panose="020F0502020204030204" pitchFamily="34" charset="0"/>
              </a:rPr>
              <a:t>- </a:t>
            </a:r>
            <a:r>
              <a:rPr lang="ar-SA" sz="2400" b="1" dirty="0">
                <a:solidFill>
                  <a:schemeClr val="tx1"/>
                </a:solidFill>
                <a:ea typeface="Calibri" panose="020F0502020204030204" pitchFamily="34" charset="0"/>
                <a:cs typeface="Calibri" panose="020F0502020204030204" pitchFamily="34" charset="0"/>
              </a:rPr>
              <a:t>موقف المشرع ا</a:t>
            </a:r>
            <a:r>
              <a:rPr lang="ar-EG" sz="2400" b="1" dirty="0">
                <a:solidFill>
                  <a:schemeClr val="tx1"/>
                </a:solidFill>
                <a:ea typeface="Calibri" panose="020F0502020204030204" pitchFamily="34" charset="0"/>
                <a:cs typeface="Calibri" panose="020F0502020204030204" pitchFamily="34" charset="0"/>
              </a:rPr>
              <a:t>لإماراتي</a:t>
            </a:r>
            <a:r>
              <a:rPr lang="ar-SA" sz="2400" b="1" dirty="0">
                <a:solidFill>
                  <a:schemeClr val="tx1"/>
                </a:solidFill>
                <a:ea typeface="Calibri" panose="020F0502020204030204" pitchFamily="34" charset="0"/>
                <a:cs typeface="Calibri" panose="020F0502020204030204" pitchFamily="34" charset="0"/>
              </a:rPr>
              <a:t> من تحديد مكان ارتكاب الجريمة السيبرانية:</a:t>
            </a: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361936738"/>
      </p:ext>
    </p:extLst>
  </p:cSld>
  <p:clrMapOvr>
    <a:masterClrMapping/>
  </p:clrMapOvr>
  <mc:AlternateContent xmlns:mc="http://schemas.openxmlformats.org/markup-compatibility/2006" xmlns:p14="http://schemas.microsoft.com/office/powerpoint/2010/main">
    <mc:Choice Requires="p14">
      <p:transition spd="slow" p14:dur="2000" advTm="126684"/>
    </mc:Choice>
    <mc:Fallback xmlns="">
      <p:transition spd="slow" advTm="12668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pic>
        <p:nvPicPr>
          <p:cNvPr id="2050" name="Picture 2" descr="مكافحة الجريمة المعلوماتية في سوريا">
            <a:extLst>
              <a:ext uri="{FF2B5EF4-FFF2-40B4-BE49-F238E27FC236}">
                <a16:creationId xmlns:a16="http://schemas.microsoft.com/office/drawing/2014/main" id="{55B3C6C4-E278-41B5-8F56-A8A91D196D8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22400" y="1314096"/>
            <a:ext cx="9804399" cy="4294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2429435" y="1904337"/>
            <a:ext cx="7446663" cy="99640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spcAft>
                <a:spcPts val="500"/>
              </a:spcAft>
              <a:defRPr/>
            </a:pPr>
            <a:r>
              <a:rPr lang="ar-EG" sz="2400" b="1" dirty="0">
                <a:solidFill>
                  <a:schemeClr val="tx1"/>
                </a:solidFill>
                <a:ea typeface="Calibri" panose="020F0502020204030204" pitchFamily="34" charset="0"/>
                <a:cs typeface="Calibri" panose="020F0502020204030204" pitchFamily="34" charset="0"/>
              </a:rPr>
              <a:t>- </a:t>
            </a:r>
            <a:r>
              <a:rPr lang="ar-SA" sz="2400" b="1" dirty="0">
                <a:solidFill>
                  <a:schemeClr val="tx1"/>
                </a:solidFill>
                <a:ea typeface="Calibri" panose="020F0502020204030204" pitchFamily="34" charset="0"/>
                <a:cs typeface="Calibri" panose="020F0502020204030204" pitchFamily="34" charset="0"/>
              </a:rPr>
              <a:t>موقف المشرع ا</a:t>
            </a:r>
            <a:r>
              <a:rPr lang="ar-EG" sz="2400" b="1" dirty="0">
                <a:solidFill>
                  <a:schemeClr val="tx1"/>
                </a:solidFill>
                <a:ea typeface="Calibri" panose="020F0502020204030204" pitchFamily="34" charset="0"/>
                <a:cs typeface="Calibri" panose="020F0502020204030204" pitchFamily="34" charset="0"/>
              </a:rPr>
              <a:t>لسعودي</a:t>
            </a:r>
            <a:r>
              <a:rPr lang="ar-SA" sz="2400" b="1" dirty="0">
                <a:solidFill>
                  <a:schemeClr val="tx1"/>
                </a:solidFill>
                <a:ea typeface="Calibri" panose="020F0502020204030204" pitchFamily="34" charset="0"/>
                <a:cs typeface="Calibri" panose="020F0502020204030204" pitchFamily="34" charset="0"/>
              </a:rPr>
              <a:t> من تحديد مكان ارتكاب الجريمة السيبرانية:</a:t>
            </a:r>
            <a:endParaRPr kumimoji="0" lang="ar-EG" sz="24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2192125987"/>
      </p:ext>
    </p:extLst>
  </p:cSld>
  <p:clrMapOvr>
    <a:masterClrMapping/>
  </p:clrMapOvr>
  <mc:AlternateContent xmlns:mc="http://schemas.openxmlformats.org/markup-compatibility/2006" xmlns:p14="http://schemas.microsoft.com/office/powerpoint/2010/main">
    <mc:Choice Requires="p14">
      <p:transition spd="slow" p14:dur="2000" advTm="68170"/>
    </mc:Choice>
    <mc:Fallback xmlns="">
      <p:transition spd="slow" advTm="6817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pic>
        <p:nvPicPr>
          <p:cNvPr id="1026" name="Picture 2" descr="بحث عن الجرائم المعلوماتية | المرسال">
            <a:extLst>
              <a:ext uri="{FF2B5EF4-FFF2-40B4-BE49-F238E27FC236}">
                <a16:creationId xmlns:a16="http://schemas.microsoft.com/office/drawing/2014/main" id="{EAD2949F-7C18-4D43-B0E4-B2BF537CA0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47695" y="1295399"/>
            <a:ext cx="10021345" cy="41820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4E49A0CD-F8F5-4C71-97FC-AA31F91BEC6B}"/>
              </a:ext>
            </a:extLst>
          </p:cNvPr>
          <p:cNvSpPr/>
          <p:nvPr/>
        </p:nvSpPr>
        <p:spPr>
          <a:xfrm>
            <a:off x="1858682" y="1816128"/>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ثالثا : السوابق القضائية في تحديد مكان ارتكاب الجريمة السيبرانية في القضاء الأجنبي:</a:t>
            </a:r>
            <a:endParaRPr lang="en-US"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marL="342900" marR="0" lvl="0" indent="-342900" algn="just" rtl="1">
              <a:spcBef>
                <a:spcPts val="0"/>
              </a:spcBef>
              <a:spcAft>
                <a:spcPts val="500"/>
              </a:spcAft>
              <a:buFont typeface="Calibri" panose="020F0502020204030204" pitchFamily="34" charset="0"/>
              <a:buChar char="-"/>
            </a:pP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القضاء الفرنسي:</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976335907"/>
      </p:ext>
    </p:extLst>
  </p:cSld>
  <p:clrMapOvr>
    <a:masterClrMapping/>
  </p:clrMapOvr>
  <mc:AlternateContent xmlns:mc="http://schemas.openxmlformats.org/markup-compatibility/2006" xmlns:p14="http://schemas.microsoft.com/office/powerpoint/2010/main">
    <mc:Choice Requires="p14">
      <p:transition spd="slow" p14:dur="2000" advTm="179021"/>
    </mc:Choice>
    <mc:Fallback xmlns="">
      <p:transition spd="slow" advTm="17902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pic>
        <p:nvPicPr>
          <p:cNvPr id="1026" name="Picture 2" descr="بحث عن الجرائم المعلوماتية | المرسال">
            <a:extLst>
              <a:ext uri="{FF2B5EF4-FFF2-40B4-BE49-F238E27FC236}">
                <a16:creationId xmlns:a16="http://schemas.microsoft.com/office/drawing/2014/main" id="{EAD2949F-7C18-4D43-B0E4-B2BF537CA0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47695" y="1295399"/>
            <a:ext cx="10021345" cy="41820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4E49A0CD-F8F5-4C71-97FC-AA31F91BEC6B}"/>
              </a:ext>
            </a:extLst>
          </p:cNvPr>
          <p:cNvSpPr/>
          <p:nvPr/>
        </p:nvSpPr>
        <p:spPr>
          <a:xfrm>
            <a:off x="1858682" y="1816128"/>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ثالثا : السوابق القضائية في تحديد مكان ارتكاب الجريمة السيبرانية في القضاء الأجنبي:</a:t>
            </a:r>
            <a:endParaRPr lang="en-US"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marL="342900" marR="0" lvl="0" indent="-342900" algn="just" rtl="1">
              <a:spcBef>
                <a:spcPts val="0"/>
              </a:spcBef>
              <a:spcAft>
                <a:spcPts val="500"/>
              </a:spcAft>
              <a:buFont typeface="Calibri" panose="020F0502020204030204" pitchFamily="34" charset="0"/>
              <a:buChar char="-"/>
            </a:pP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القضاء ال</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أمريكي</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2409056303"/>
      </p:ext>
    </p:extLst>
  </p:cSld>
  <p:clrMapOvr>
    <a:masterClrMapping/>
  </p:clrMapOvr>
  <mc:AlternateContent xmlns:mc="http://schemas.openxmlformats.org/markup-compatibility/2006" xmlns:p14="http://schemas.microsoft.com/office/powerpoint/2010/main">
    <mc:Choice Requires="p14">
      <p:transition spd="slow" p14:dur="2000" advTm="293941"/>
    </mc:Choice>
    <mc:Fallback xmlns="">
      <p:transition spd="slow" advTm="2939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effectLst/>
              <a:uLnTx/>
              <a:uFillTx/>
              <a:latin typeface="Calibri" panose="020F0502020204030204"/>
            </a:endParaRPr>
          </a:p>
        </p:txBody>
      </p:sp>
      <p:pic>
        <p:nvPicPr>
          <p:cNvPr id="1026" name="Picture 2" descr="بحث عن الجرائم المعلوماتية | المرسال">
            <a:extLst>
              <a:ext uri="{FF2B5EF4-FFF2-40B4-BE49-F238E27FC236}">
                <a16:creationId xmlns:a16="http://schemas.microsoft.com/office/drawing/2014/main" id="{EAD2949F-7C18-4D43-B0E4-B2BF537CA0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47695" y="1295399"/>
            <a:ext cx="10021345" cy="41820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4E49A0CD-F8F5-4C71-97FC-AA31F91BEC6B}"/>
              </a:ext>
            </a:extLst>
          </p:cNvPr>
          <p:cNvSpPr/>
          <p:nvPr/>
        </p:nvSpPr>
        <p:spPr>
          <a:xfrm>
            <a:off x="1858682" y="1816128"/>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ثالثا : السوابق القضائية في تحديد مكان ارتكاب الجريمة السيبرانية في القضاء الأجنبي:</a:t>
            </a:r>
            <a:endParaRPr lang="en-US"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endParaRPr>
          </a:p>
          <a:p>
            <a:pPr marL="342900" marR="0" lvl="0" indent="-342900" algn="just" rtl="1">
              <a:spcBef>
                <a:spcPts val="0"/>
              </a:spcBef>
              <a:spcAft>
                <a:spcPts val="500"/>
              </a:spcAft>
              <a:buFont typeface="Calibri" panose="020F0502020204030204" pitchFamily="34" charset="0"/>
              <a:buChar char="-"/>
            </a:pP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ال</a:t>
            </a:r>
            <a:r>
              <a:rPr lang="ar-EG"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قضاء الألماني</a:t>
            </a:r>
            <a:r>
              <a:rPr lang="ar-SA" sz="2400" b="1"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a:t>
            </a:r>
            <a:endParaRPr lang="en-US" sz="2000" dirty="0">
              <a:solidFill>
                <a:schemeClr val="tx1"/>
              </a:solidFill>
              <a:latin typeface="Times New Roman" panose="02020603050405020304" pitchFamily="18" charset="0"/>
              <a:ea typeface="Times New Roman" panose="02020603050405020304" pitchFamily="18" charset="0"/>
            </a:endParaRPr>
          </a:p>
        </p:txBody>
      </p:sp>
    </p:spTree>
    <p:custDataLst>
      <p:tags r:id="rId1"/>
    </p:custDataLst>
    <p:extLst>
      <p:ext uri="{BB962C8B-B14F-4D97-AF65-F5344CB8AC3E}">
        <p14:creationId xmlns:p14="http://schemas.microsoft.com/office/powerpoint/2010/main" val="394210062"/>
      </p:ext>
    </p:extLst>
  </p:cSld>
  <p:clrMapOvr>
    <a:masterClrMapping/>
  </p:clrMapOvr>
  <mc:AlternateContent xmlns:mc="http://schemas.openxmlformats.org/markup-compatibility/2006" xmlns:p14="http://schemas.microsoft.com/office/powerpoint/2010/main">
    <mc:Choice Requires="p14">
      <p:transition spd="slow" p14:dur="2000" advTm="186710"/>
    </mc:Choice>
    <mc:Fallback xmlns="">
      <p:transition spd="slow" advTm="18671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بحث عن الجرائم المعلوماتية | المرسال">
            <a:extLst>
              <a:ext uri="{FF2B5EF4-FFF2-40B4-BE49-F238E27FC236}">
                <a16:creationId xmlns:a16="http://schemas.microsoft.com/office/drawing/2014/main" id="{EAD2949F-7C18-4D43-B0E4-B2BF537CA0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47695" y="1295399"/>
            <a:ext cx="10021345" cy="41820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4E49A0CD-F8F5-4C71-97FC-AA31F91BEC6B}"/>
              </a:ext>
            </a:extLst>
          </p:cNvPr>
          <p:cNvSpPr/>
          <p:nvPr/>
        </p:nvSpPr>
        <p:spPr>
          <a:xfrm>
            <a:off x="1858682" y="1816128"/>
            <a:ext cx="8999369" cy="128685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ثالثا : السوابق القضائية في تحديد مكان ارتكاب الجريمة السيبرانية في القضاء الأجنبي:</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a:p>
            <a:pPr marL="342900" marR="0" lvl="0"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ال</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قضاء الألماني</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3506112370"/>
      </p:ext>
    </p:extLst>
  </p:cSld>
  <p:clrMapOvr>
    <a:masterClrMapping/>
  </p:clrMapOvr>
  <mc:AlternateContent xmlns:mc="http://schemas.openxmlformats.org/markup-compatibility/2006" xmlns:p14="http://schemas.microsoft.com/office/powerpoint/2010/main">
    <mc:Choice Requires="p14">
      <p:transition spd="slow" p14:dur="2000" advTm="186710"/>
    </mc:Choice>
    <mc:Fallback xmlns="">
      <p:transition spd="slow" advTm="18671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بحث عن الجرائم المعلوماتية | المرسال">
            <a:extLst>
              <a:ext uri="{FF2B5EF4-FFF2-40B4-BE49-F238E27FC236}">
                <a16:creationId xmlns:a16="http://schemas.microsoft.com/office/drawing/2014/main" id="{EAD2949F-7C18-4D43-B0E4-B2BF537CA0C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47695" y="1295399"/>
            <a:ext cx="10021345" cy="41820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Rounded Rectangle 12">
            <a:extLst>
              <a:ext uri="{FF2B5EF4-FFF2-40B4-BE49-F238E27FC236}">
                <a16:creationId xmlns:a16="http://schemas.microsoft.com/office/drawing/2014/main" id="{4E49A0CD-F8F5-4C71-97FC-AA31F91BEC6B}"/>
              </a:ext>
            </a:extLst>
          </p:cNvPr>
          <p:cNvSpPr/>
          <p:nvPr/>
        </p:nvSpPr>
        <p:spPr>
          <a:xfrm>
            <a:off x="1642632" y="1956131"/>
            <a:ext cx="9313135" cy="294573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EG" sz="2000" dirty="0">
                <a:latin typeface="Calibri" panose="020F0502020204030204" pitchFamily="34" charset="0"/>
                <a:ea typeface="Times New Roman" panose="02020603050405020304" pitchFamily="18" charset="0"/>
                <a:cs typeface="Calibri" panose="020F0502020204030204" pitchFamily="34" charset="0"/>
              </a:rPr>
              <a:t>       </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واستخلاصاً لما سبق يتضح من السوابق القضائية أن هناك </a:t>
            </a:r>
            <a:r>
              <a:rPr lang="ar-SA" sz="2400" dirty="0">
                <a:solidFill>
                  <a:schemeClr val="tx1"/>
                </a:solidFill>
                <a:highlight>
                  <a:srgbClr val="FFFF00"/>
                </a:highlight>
                <a:latin typeface="Calibri" panose="020F0502020204030204" pitchFamily="34" charset="0"/>
                <a:ea typeface="Times New Roman" panose="02020603050405020304" pitchFamily="18" charset="0"/>
                <a:cs typeface="Calibri" panose="020F0502020204030204" pitchFamily="34" charset="0"/>
              </a:rPr>
              <a:t>حالة من التخبط والارتباك في الأحكام الصادرة من المحاكم الوطنية المختلفة</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 هل الدولة المختصة هي الدولة التي بها </a:t>
            </a:r>
            <a:r>
              <a:rPr lang="ar-SA" sz="2400" dirty="0">
                <a:solidFill>
                  <a:srgbClr val="FF0000"/>
                </a:solidFill>
                <a:latin typeface="Calibri" panose="020F0502020204030204" pitchFamily="34" charset="0"/>
                <a:ea typeface="Times New Roman" panose="02020603050405020304" pitchFamily="18" charset="0"/>
                <a:cs typeface="Calibri" panose="020F0502020204030204" pitchFamily="34" charset="0"/>
              </a:rPr>
              <a:t>موقع منشئ المحتوي غير القانوني</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 أم هي </a:t>
            </a:r>
            <a:r>
              <a:rPr lang="ar-SA" sz="2400" dirty="0">
                <a:solidFill>
                  <a:srgbClr val="FF0000"/>
                </a:solidFill>
                <a:latin typeface="Calibri" panose="020F0502020204030204" pitchFamily="34" charset="0"/>
                <a:ea typeface="Times New Roman" panose="02020603050405020304" pitchFamily="18" charset="0"/>
                <a:cs typeface="Calibri" panose="020F0502020204030204" pitchFamily="34" charset="0"/>
              </a:rPr>
              <a:t>دولة المشاهد للمحتوي غير القانوني</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 ولذلك </a:t>
            </a:r>
            <a:r>
              <a:rPr lang="ar-EG"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ننضم مع الرأي</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 </a:t>
            </a:r>
            <a:r>
              <a:rPr lang="ar-EG"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القائل بأنه</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 يجب علي المحاكم فهم كيفيه عم</a:t>
            </a:r>
            <a:r>
              <a:rPr lang="ar-EG"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ل</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 الإنترنت، وأن تعمل علي إعادة صياغة تحليل مفهوم الاختصاص القضائي للجريمة ال</a:t>
            </a:r>
            <a:r>
              <a:rPr lang="ar-EG"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سيبرانية</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 وإنها ترتكب عبر الفضاء ال</a:t>
            </a:r>
            <a:r>
              <a:rPr lang="ar-EG"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سيبراني</a:t>
            </a:r>
            <a:r>
              <a:rPr lang="ar-SA" sz="2400" dirty="0">
                <a:solidFill>
                  <a:schemeClr val="tx1"/>
                </a:solidFill>
                <a:latin typeface="Calibri" panose="020F0502020204030204" pitchFamily="34" charset="0"/>
                <a:ea typeface="Times New Roman" panose="02020603050405020304" pitchFamily="18" charset="0"/>
                <a:cs typeface="Calibri" panose="020F0502020204030204" pitchFamily="34" charset="0"/>
              </a:rPr>
              <a:t>، وذلك بما يتفق مع الخصائص الفريدة للإنترنت التي تسمح لها بتجاوز الحدود الجغرافية التقليدية.</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769618455"/>
      </p:ext>
    </p:extLst>
  </p:cSld>
  <p:clrMapOvr>
    <a:masterClrMapping/>
  </p:clrMapOvr>
  <mc:AlternateContent xmlns:mc="http://schemas.openxmlformats.org/markup-compatibility/2006" xmlns:p14="http://schemas.microsoft.com/office/powerpoint/2010/main">
    <mc:Choice Requires="p14">
      <p:transition spd="slow" p14:dur="2000" advTm="60538"/>
    </mc:Choice>
    <mc:Fallback xmlns="">
      <p:transition spd="slow" advTm="6053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026" name="Picture 2" descr="SNRTNews | كل ما يجب معرفته حول الجريمة المعلوماتية">
            <a:extLst>
              <a:ext uri="{FF2B5EF4-FFF2-40B4-BE49-F238E27FC236}">
                <a16:creationId xmlns:a16="http://schemas.microsoft.com/office/drawing/2014/main" id="{F7943BA2-BB20-4A5C-8F63-062C3AAEF20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32765" y="1394580"/>
            <a:ext cx="9732869" cy="41231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4185071" y="1913804"/>
            <a:ext cx="6685280" cy="98693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ثانيا</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مبدأ الشخصية: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37275581"/>
      </p:ext>
    </p:extLst>
  </p:cSld>
  <p:clrMapOvr>
    <a:masterClrMapping/>
  </p:clrMapOvr>
  <mc:AlternateContent xmlns:mc="http://schemas.openxmlformats.org/markup-compatibility/2006" xmlns:p14="http://schemas.microsoft.com/office/powerpoint/2010/main">
    <mc:Choice Requires="p14">
      <p:transition spd="slow" p14:dur="2000" advTm="141029"/>
    </mc:Choice>
    <mc:Fallback xmlns="">
      <p:transition spd="slow" advTm="141029"/>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2" descr="SNRTNews | كل ما يجب معرفته حول الجريمة المعلوماتية">
            <a:extLst>
              <a:ext uri="{FF2B5EF4-FFF2-40B4-BE49-F238E27FC236}">
                <a16:creationId xmlns:a16="http://schemas.microsoft.com/office/drawing/2014/main" id="{F4EFBAC6-F32C-4D1B-AB98-A334268A5BB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32765" y="1394580"/>
            <a:ext cx="9732869" cy="41231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4185071" y="1913804"/>
            <a:ext cx="6685280" cy="98693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ثالثا</a:t>
            </a:r>
            <a:r>
              <a:rPr kumimoji="0" lang="ar-SA"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مبدأ العينية: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816975912"/>
      </p:ext>
    </p:extLst>
  </p:cSld>
  <p:clrMapOvr>
    <a:masterClrMapping/>
  </p:clrMapOvr>
  <mc:AlternateContent xmlns:mc="http://schemas.openxmlformats.org/markup-compatibility/2006" xmlns:p14="http://schemas.microsoft.com/office/powerpoint/2010/main">
    <mc:Choice Requires="p14">
      <p:transition spd="slow" p14:dur="2000" advTm="121225"/>
    </mc:Choice>
    <mc:Fallback xmlns="">
      <p:transition spd="slow" advTm="12122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87258" cy="58477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2" descr="SNRTNews | كل ما يجب معرفته حول الجريمة المعلوماتية">
            <a:extLst>
              <a:ext uri="{FF2B5EF4-FFF2-40B4-BE49-F238E27FC236}">
                <a16:creationId xmlns:a16="http://schemas.microsoft.com/office/drawing/2014/main" id="{F4EFBAC6-F32C-4D1B-AB98-A334268A5BB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32765" y="1394580"/>
            <a:ext cx="9732869" cy="41231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Rounded Rectangle 12">
            <a:extLst>
              <a:ext uri="{FF2B5EF4-FFF2-40B4-BE49-F238E27FC236}">
                <a16:creationId xmlns:a16="http://schemas.microsoft.com/office/drawing/2014/main" id="{21D4F0D5-7FCD-467B-AB0F-2802D6CDD429}"/>
              </a:ext>
            </a:extLst>
          </p:cNvPr>
          <p:cNvSpPr/>
          <p:nvPr/>
        </p:nvSpPr>
        <p:spPr>
          <a:xfrm>
            <a:off x="4185071" y="1913804"/>
            <a:ext cx="6685280" cy="986937"/>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800100" marR="0" lvl="1" indent="-342900" algn="just" defTabSz="914400" rtl="1" eaLnBrk="1" fontAlgn="auto" latinLnBrk="0" hangingPunct="1">
              <a:lnSpc>
                <a:spcPct val="100000"/>
              </a:lnSpc>
              <a:spcBef>
                <a:spcPts val="0"/>
              </a:spcBef>
              <a:spcAft>
                <a:spcPts val="500"/>
              </a:spcAft>
              <a:buClrTx/>
              <a:buSzTx/>
              <a:buFont typeface="Calibri" panose="020F0502020204030204" pitchFamily="34" charset="0"/>
              <a:buChar char="-"/>
              <a:tabLst/>
              <a:defRPr/>
            </a:pPr>
            <a:r>
              <a:rPr kumimoji="0" lang="ar-SA"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Calibri" panose="020F0502020204030204" pitchFamily="34" charset="0"/>
              </a:rPr>
              <a:t>المبادئ التي تحدد السريان المكاني للجريمة السيبرانية:</a:t>
            </a:r>
            <a:endParaRPr kumimoji="0" lang="ar-EG" sz="2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EG" sz="2400" b="1" dirty="0">
                <a:solidFill>
                  <a:prstClr val="black"/>
                </a:solidFill>
                <a:latin typeface="Times New Roman" panose="02020603050405020304" pitchFamily="18" charset="0"/>
                <a:ea typeface="Times New Roman" panose="02020603050405020304" pitchFamily="18" charset="0"/>
                <a:cs typeface="Calibri" panose="020F0502020204030204" pitchFamily="34" charset="0"/>
              </a:rPr>
              <a:t>رابعا</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مبدأ العالمية:</a:t>
            </a:r>
            <a:endPar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endParaRPr>
          </a:p>
        </p:txBody>
      </p:sp>
    </p:spTree>
    <p:custDataLst>
      <p:tags r:id="rId1"/>
    </p:custDataLst>
    <p:extLst>
      <p:ext uri="{BB962C8B-B14F-4D97-AF65-F5344CB8AC3E}">
        <p14:creationId xmlns:p14="http://schemas.microsoft.com/office/powerpoint/2010/main" val="3457252637"/>
      </p:ext>
    </p:extLst>
  </p:cSld>
  <p:clrMapOvr>
    <a:masterClrMapping/>
  </p:clrMapOvr>
  <mc:AlternateContent xmlns:mc="http://schemas.openxmlformats.org/markup-compatibility/2006" xmlns:p14="http://schemas.microsoft.com/office/powerpoint/2010/main">
    <mc:Choice Requires="p14">
      <p:transition spd="slow" p14:dur="2000" advTm="178773"/>
    </mc:Choice>
    <mc:Fallback xmlns="">
      <p:transition spd="slow" advTm="17877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69797" y="500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29360" y="1249680"/>
            <a:ext cx="10139680" cy="4419600"/>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Rectangle 1">
            <a:extLst>
              <a:ext uri="{FF2B5EF4-FFF2-40B4-BE49-F238E27FC236}">
                <a16:creationId xmlns:a16="http://schemas.microsoft.com/office/drawing/2014/main" id="{83679A2B-94DA-4676-8814-8E29478DEC99}"/>
              </a:ext>
            </a:extLst>
          </p:cNvPr>
          <p:cNvSpPr/>
          <p:nvPr/>
        </p:nvSpPr>
        <p:spPr>
          <a:xfrm>
            <a:off x="5952371" y="3136613"/>
            <a:ext cx="261610"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400" b="0" i="0" u="none" strike="noStrike" kern="1200" cap="none" spc="0" normalizeH="0" baseline="0" noProof="0" dirty="0">
              <a:ln>
                <a:noFill/>
              </a:ln>
              <a:effectLst/>
              <a:uLnTx/>
              <a:uFillTx/>
              <a:latin typeface="Calibri" panose="020F0502020204030204"/>
            </a:endParaRPr>
          </a:p>
        </p:txBody>
      </p:sp>
      <p:pic>
        <p:nvPicPr>
          <p:cNvPr id="12" name="Picture 2" descr="SNRTNews | كل ما يجب معرفته حول الجريمة المعلوماتية">
            <a:extLst>
              <a:ext uri="{FF2B5EF4-FFF2-40B4-BE49-F238E27FC236}">
                <a16:creationId xmlns:a16="http://schemas.microsoft.com/office/drawing/2014/main" id="{F4EFBAC6-F32C-4D1B-AB98-A334268A5BBA}"/>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432765" y="1394580"/>
            <a:ext cx="9732869" cy="412310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25E4FC8B-6842-4451-ACDD-C8531BF930CF}"/>
              </a:ext>
            </a:extLst>
          </p:cNvPr>
          <p:cNvSpPr/>
          <p:nvPr/>
        </p:nvSpPr>
        <p:spPr>
          <a:xfrm>
            <a:off x="1642632" y="1956131"/>
            <a:ext cx="9313135" cy="294573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EG"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يمكننا القول بأن أهمية هذا المبدأ ومدى ملاءمته للجريمة السيبرانية مستمدة من </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خطورتها</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من جهة، </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ومن طبيعتها</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من جهة أخرى، وكونها </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سهلة الوقوع من أشخاص يحملون جنسيات مختلفة</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وتمتد عناصرها المادية وسلوكياتها الإجرامية بين أكثر من دولة، وفي فترات زمنية قصيرة جدا، وهذا المبدأ - أي </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العالمية</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 يبقى عاجزا عن معالجة جميع القضايا في هذا الشأن ما لم يكن هناك </a:t>
            </a:r>
            <a:r>
              <a:rPr lang="ar-SA" sz="24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تعاون دولي جاد وسريع</a:t>
            </a:r>
            <a:r>
              <a:rPr lang="ar-SA" sz="24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وكذا وجوب إعداد تشريعات وطنية لتجريم الظاهرة، ومنها إمكانية معاقبة كل من يتم القبض عليه على إقليم الدولة دون مراعاة لجنسيته أو مكان وقوع الفعل الإجرامي.</a:t>
            </a:r>
            <a:endParaRPr lang="en-US" sz="24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29759408"/>
      </p:ext>
    </p:extLst>
  </p:cSld>
  <p:clrMapOvr>
    <a:masterClrMapping/>
  </p:clrMapOvr>
  <mc:AlternateContent xmlns:mc="http://schemas.openxmlformats.org/markup-compatibility/2006" xmlns:p14="http://schemas.microsoft.com/office/powerpoint/2010/main">
    <mc:Choice Requires="p14">
      <p:transition spd="slow" p14:dur="2000" advTm="121100"/>
    </mc:Choice>
    <mc:Fallback xmlns="">
      <p:transition spd="slow" advTm="1211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22 مادة تنظم الجرائم والعقوبات بقانون الجريمة الإلكترونية - بوابة الشروق -  نسخة الموبايل">
            <a:extLst>
              <a:ext uri="{FF2B5EF4-FFF2-40B4-BE49-F238E27FC236}">
                <a16:creationId xmlns:a16="http://schemas.microsoft.com/office/drawing/2014/main" id="{6E27F349-D6D7-4226-BF73-3BDC6971112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21841" y="1420438"/>
            <a:ext cx="9194798" cy="39338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840480" y="2011680"/>
            <a:ext cx="6858000" cy="152529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المحور الثاني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cs typeface="Calibri" panose="020F0502020204030204" pitchFamily="34" charset="0"/>
              </a:rPr>
              <a:t>نطاق تطبيق الجرائم السيبرانية من حيث الزمان</a:t>
            </a:r>
            <a:endParaRPr kumimoji="0" lang="ar-EG" sz="32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custDataLst>
      <p:tags r:id="rId1"/>
    </p:custDataLst>
    <p:extLst>
      <p:ext uri="{BB962C8B-B14F-4D97-AF65-F5344CB8AC3E}">
        <p14:creationId xmlns:p14="http://schemas.microsoft.com/office/powerpoint/2010/main" val="3406227264"/>
      </p:ext>
    </p:extLst>
  </p:cSld>
  <p:clrMapOvr>
    <a:masterClrMapping/>
  </p:clrMapOvr>
  <mc:AlternateContent xmlns:mc="http://schemas.openxmlformats.org/markup-compatibility/2006" xmlns:p14="http://schemas.microsoft.com/office/powerpoint/2010/main">
    <mc:Choice Requires="p14">
      <p:transition spd="slow" p14:dur="2000" advTm="93698"/>
    </mc:Choice>
    <mc:Fallback xmlns="">
      <p:transition spd="slow" advTm="9369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عقوبة مستقلة لمحو تسجيلات جرائم التقاط الصور والابتزاز الإلكترونى.. المشرع  اعتبرها عقوبة تكميلية يجب توقيعها مع عقوبة الجريمة الأشد | برلمانى">
            <a:extLst>
              <a:ext uri="{FF2B5EF4-FFF2-40B4-BE49-F238E27FC236}">
                <a16:creationId xmlns:a16="http://schemas.microsoft.com/office/drawing/2014/main" id="{5EA9C124-0A06-4B5A-BE56-730A58109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9129" y="1427383"/>
            <a:ext cx="9117106" cy="39872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5208494" y="2204738"/>
            <a:ext cx="5163101" cy="1049450"/>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SA" sz="2800" b="1" dirty="0">
                <a:solidFill>
                  <a:schemeClr val="tx1"/>
                </a:solidFill>
                <a:latin typeface="Calibri" panose="020F0502020204030204" pitchFamily="34" charset="0"/>
                <a:ea typeface="Times New Roman" panose="02020603050405020304" pitchFamily="18" charset="0"/>
                <a:cs typeface="Calibri" panose="020F0502020204030204" pitchFamily="34" charset="0"/>
              </a:rPr>
              <a:t>أولاً: تحديد النطاق الزمني للنص الجنائي:</a:t>
            </a:r>
            <a:endParaRPr lang="en-US" sz="28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118379741"/>
      </p:ext>
    </p:extLst>
  </p:cSld>
  <p:clrMapOvr>
    <a:masterClrMapping/>
  </p:clrMapOvr>
  <mc:AlternateContent xmlns:mc="http://schemas.openxmlformats.org/markup-compatibility/2006" xmlns:p14="http://schemas.microsoft.com/office/powerpoint/2010/main">
    <mc:Choice Requires="p14">
      <p:transition spd="slow" p14:dur="2000" advTm="149440"/>
    </mc:Choice>
    <mc:Fallback xmlns="">
      <p:transition spd="slow" advTm="14944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عقوبة مستقلة لمحو تسجيلات جرائم التقاط الصور والابتزاز الإلكترونى.. المشرع  اعتبرها عقوبة تكميلية يجب توقيعها مع عقوبة الجريمة الأشد | برلمانى">
            <a:extLst>
              <a:ext uri="{FF2B5EF4-FFF2-40B4-BE49-F238E27FC236}">
                <a16:creationId xmlns:a16="http://schemas.microsoft.com/office/drawing/2014/main" id="{5EA9C124-0A06-4B5A-BE56-730A58109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9129" y="1428065"/>
            <a:ext cx="9117106" cy="39872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626178" y="2204738"/>
            <a:ext cx="8256974" cy="1049450"/>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SA" sz="2800" b="1" dirty="0">
                <a:solidFill>
                  <a:schemeClr val="tx1"/>
                </a:solidFill>
              </a:rPr>
              <a:t>ثانياً: إشكالية سريان القانون من حيث الزمان في الجرائم</a:t>
            </a:r>
            <a:r>
              <a:rPr lang="ar-EG" sz="2800" b="1" dirty="0">
                <a:solidFill>
                  <a:schemeClr val="tx1"/>
                </a:solidFill>
              </a:rPr>
              <a:t> </a:t>
            </a:r>
            <a:r>
              <a:rPr lang="ar-SA" sz="2800" b="1" dirty="0">
                <a:solidFill>
                  <a:schemeClr val="tx1"/>
                </a:solidFill>
              </a:rPr>
              <a:t>السيبرانية:</a:t>
            </a:r>
            <a:endParaRPr lang="en-US" sz="2800" dirty="0">
              <a:solidFill>
                <a:schemeClr val="tx1"/>
              </a:solidFill>
            </a:endParaRPr>
          </a:p>
        </p:txBody>
      </p:sp>
    </p:spTree>
    <p:custDataLst>
      <p:tags r:id="rId1"/>
    </p:custDataLst>
    <p:extLst>
      <p:ext uri="{BB962C8B-B14F-4D97-AF65-F5344CB8AC3E}">
        <p14:creationId xmlns:p14="http://schemas.microsoft.com/office/powerpoint/2010/main" val="203550469"/>
      </p:ext>
    </p:extLst>
  </p:cSld>
  <p:clrMapOvr>
    <a:masterClrMapping/>
  </p:clrMapOvr>
  <mc:AlternateContent xmlns:mc="http://schemas.openxmlformats.org/markup-compatibility/2006" xmlns:p14="http://schemas.microsoft.com/office/powerpoint/2010/main">
    <mc:Choice Requires="p14">
      <p:transition spd="slow" p14:dur="2000" advTm="208687"/>
    </mc:Choice>
    <mc:Fallback xmlns="">
      <p:transition spd="slow" advTm="208687"/>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FF0000"/>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عقوبة مستقلة لمحو تسجيلات جرائم التقاط الصور والابتزاز الإلكترونى.. المشرع  اعتبرها عقوبة تكميلية يجب توقيعها مع عقوبة الجريمة الأشد | برلمانى">
            <a:extLst>
              <a:ext uri="{FF2B5EF4-FFF2-40B4-BE49-F238E27FC236}">
                <a16:creationId xmlns:a16="http://schemas.microsoft.com/office/drawing/2014/main" id="{5EA9C124-0A06-4B5A-BE56-730A58109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9129" y="1428065"/>
            <a:ext cx="9117106" cy="39872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29195" y="2204738"/>
            <a:ext cx="8256974" cy="1318391"/>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b="1" dirty="0">
                <a:solidFill>
                  <a:srgbClr val="FF0000"/>
                </a:solidFill>
              </a:rPr>
              <a:t>    </a:t>
            </a:r>
            <a:r>
              <a:rPr lang="ar-SA" sz="2400" b="1" dirty="0">
                <a:solidFill>
                  <a:srgbClr val="FF0000"/>
                </a:solidFill>
              </a:rPr>
              <a:t>وفي هذه الحالة يثور التساؤل هل يطبق القانون الموجود لحظة ارتكاب الفعل أم القانون الموجود عند تحقق النتيجة الإجرامية؟ وفي الواقع فإن الفقه اختلف حول تحديد القانون الواجب التطبيق في هذه الحالة إلي رأيان:</a:t>
            </a:r>
            <a:endParaRPr lang="en-US" sz="2400" b="1" dirty="0">
              <a:solidFill>
                <a:srgbClr val="FF0000"/>
              </a:solidFill>
            </a:endParaRPr>
          </a:p>
        </p:txBody>
      </p:sp>
    </p:spTree>
    <p:custDataLst>
      <p:tags r:id="rId1"/>
    </p:custDataLst>
    <p:extLst>
      <p:ext uri="{BB962C8B-B14F-4D97-AF65-F5344CB8AC3E}">
        <p14:creationId xmlns:p14="http://schemas.microsoft.com/office/powerpoint/2010/main" val="3898077388"/>
      </p:ext>
    </p:extLst>
  </p:cSld>
  <p:clrMapOvr>
    <a:masterClrMapping/>
  </p:clrMapOvr>
  <mc:AlternateContent xmlns:mc="http://schemas.openxmlformats.org/markup-compatibility/2006" xmlns:p14="http://schemas.microsoft.com/office/powerpoint/2010/main">
    <mc:Choice Requires="p14">
      <p:transition spd="slow" p14:dur="2000" advTm="183324"/>
    </mc:Choice>
    <mc:Fallback xmlns="">
      <p:transition spd="slow" advTm="183324"/>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FF0000"/>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عقوبة مستقلة لمحو تسجيلات جرائم التقاط الصور والابتزاز الإلكترونى.. المشرع  اعتبرها عقوبة تكميلية يجب توقيعها مع عقوبة الجريمة الأشد | برلمانى">
            <a:extLst>
              <a:ext uri="{FF2B5EF4-FFF2-40B4-BE49-F238E27FC236}">
                <a16:creationId xmlns:a16="http://schemas.microsoft.com/office/drawing/2014/main" id="{5EA9C124-0A06-4B5A-BE56-730A58109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9129" y="1428065"/>
            <a:ext cx="9117106" cy="39872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29195" y="1828800"/>
            <a:ext cx="8256974" cy="233082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400" b="1" dirty="0">
                <a:solidFill>
                  <a:schemeClr val="tx1"/>
                </a:solidFill>
              </a:rPr>
              <a:t>     </a:t>
            </a:r>
            <a:r>
              <a:rPr lang="en-US" sz="2400" b="1" dirty="0">
                <a:solidFill>
                  <a:schemeClr val="tx1"/>
                </a:solidFill>
              </a:rPr>
              <a:t> </a:t>
            </a:r>
            <a:r>
              <a:rPr lang="ar-SA" sz="2400" b="1" dirty="0">
                <a:solidFill>
                  <a:srgbClr val="7030A0"/>
                </a:solidFill>
              </a:rPr>
              <a:t>وتعد نظرية السلوك أكثر اتفاقاً من غيرها مع أغراض القاعدة الجنائية </a:t>
            </a:r>
            <a:r>
              <a:rPr lang="ar-SA" sz="2400" b="1" dirty="0">
                <a:solidFill>
                  <a:schemeClr val="tx1"/>
                </a:solidFill>
              </a:rPr>
              <a:t>باعتبارها أمراً موجهاً إلى الأفراد بالالتزام بسلوك م</a:t>
            </a:r>
            <a:r>
              <a:rPr lang="ar-EG" sz="2400" b="1" dirty="0">
                <a:solidFill>
                  <a:schemeClr val="tx1"/>
                </a:solidFill>
              </a:rPr>
              <a:t>عي</a:t>
            </a:r>
            <a:r>
              <a:rPr lang="ar-SA" sz="2400" b="1" dirty="0">
                <a:solidFill>
                  <a:schemeClr val="tx1"/>
                </a:solidFill>
              </a:rPr>
              <a:t>ن أو الامتناع عنه، فإذا كان الفعل مشرعاً وقت ارتكابه فهو يظل كذلك حتى لو تحققت النتيجة المترتبة عليه في تاريخ لاحق لصدور قانون أتي بتجريم جديد للواقعة،  فالعبرة بالسلوك الذي يأتيه الفرد في علاقته بالأوامر والنواهي التشريعية وقت ارتكابه، فالأفراد يكيفون سلوكهم الإرادي تبعاً للقواعد الجنائية القائمة وقت ارتكاب السلوك</a:t>
            </a:r>
            <a:r>
              <a:rPr lang="ar-EG" sz="2400" b="1" dirty="0">
                <a:solidFill>
                  <a:schemeClr val="tx1"/>
                </a:solidFill>
              </a:rPr>
              <a:t>.</a:t>
            </a:r>
            <a:r>
              <a:rPr lang="ar-SA" sz="2400" b="1" dirty="0">
                <a:solidFill>
                  <a:schemeClr val="tx1"/>
                </a:solidFill>
              </a:rPr>
              <a:t> </a:t>
            </a:r>
            <a:endParaRPr lang="en-US" sz="2400" b="1" dirty="0">
              <a:solidFill>
                <a:schemeClr val="tx1"/>
              </a:solidFill>
            </a:endParaRPr>
          </a:p>
        </p:txBody>
      </p:sp>
    </p:spTree>
    <p:custDataLst>
      <p:tags r:id="rId1"/>
    </p:custDataLst>
    <p:extLst>
      <p:ext uri="{BB962C8B-B14F-4D97-AF65-F5344CB8AC3E}">
        <p14:creationId xmlns:p14="http://schemas.microsoft.com/office/powerpoint/2010/main" val="4242280254"/>
      </p:ext>
    </p:extLst>
  </p:cSld>
  <p:clrMapOvr>
    <a:masterClrMapping/>
  </p:clrMapOvr>
  <mc:AlternateContent xmlns:mc="http://schemas.openxmlformats.org/markup-compatibility/2006" xmlns:p14="http://schemas.microsoft.com/office/powerpoint/2010/main">
    <mc:Choice Requires="p14">
      <p:transition spd="slow" p14:dur="2000" advTm="130479"/>
    </mc:Choice>
    <mc:Fallback xmlns="">
      <p:transition spd="slow" advTm="13047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FF0000"/>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عقوبة مستقلة لمحو تسجيلات جرائم التقاط الصور والابتزاز الإلكترونى.. المشرع  اعتبرها عقوبة تكميلية يجب توقيعها مع عقوبة الجريمة الأشد | برلمانى">
            <a:extLst>
              <a:ext uri="{FF2B5EF4-FFF2-40B4-BE49-F238E27FC236}">
                <a16:creationId xmlns:a16="http://schemas.microsoft.com/office/drawing/2014/main" id="{5EA9C124-0A06-4B5A-BE56-730A58109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9129" y="1428065"/>
            <a:ext cx="9117106" cy="39872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29195" y="1828800"/>
            <a:ext cx="8256974" cy="233082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SA" sz="2800" b="1" dirty="0">
                <a:solidFill>
                  <a:srgbClr val="7030A0"/>
                </a:solidFill>
              </a:rPr>
              <a:t> </a:t>
            </a:r>
            <a:r>
              <a:rPr lang="ar-EG" sz="2800" b="1" dirty="0">
                <a:solidFill>
                  <a:srgbClr val="7030A0"/>
                </a:solidFill>
              </a:rPr>
              <a:t>      </a:t>
            </a:r>
            <a:r>
              <a:rPr lang="ar-SA" sz="2800" b="1" dirty="0">
                <a:solidFill>
                  <a:srgbClr val="7030A0"/>
                </a:solidFill>
              </a:rPr>
              <a:t>وفي هذا الصدد، يذهب جانب من الفقه، </a:t>
            </a:r>
            <a:r>
              <a:rPr lang="ar-SA" sz="2800" b="1" dirty="0">
                <a:solidFill>
                  <a:srgbClr val="7030A0"/>
                </a:solidFill>
                <a:highlight>
                  <a:srgbClr val="FFFF00"/>
                </a:highlight>
              </a:rPr>
              <a:t>فيما يتعلق للجريمة المنظمة العابرة للحدود،</a:t>
            </a:r>
            <a:r>
              <a:rPr lang="ar-SA" sz="2800" b="1" dirty="0">
                <a:solidFill>
                  <a:srgbClr val="7030A0"/>
                </a:solidFill>
              </a:rPr>
              <a:t> حيث يري أنها تستغرق وقتا من الزمن، على اعتبار الجماعة الإجرامية المنظمة إنما تنشأ لاتخاذ الإجرام مهنة معتادة، وبالتالي يمتد تحقق عناصرها المادية وقتا طويلا، وهو ما يجعل منها جريمة من قبيل الجرائم المستمرة</a:t>
            </a:r>
            <a:r>
              <a:rPr lang="ar-EG" sz="2800" b="1" dirty="0">
                <a:solidFill>
                  <a:srgbClr val="7030A0"/>
                </a:solidFill>
              </a:rPr>
              <a:t>.</a:t>
            </a:r>
            <a:r>
              <a:rPr lang="ar-SA" sz="2800" b="1" dirty="0">
                <a:solidFill>
                  <a:srgbClr val="7030A0"/>
                </a:solidFill>
              </a:rPr>
              <a:t> </a:t>
            </a:r>
            <a:endParaRPr kumimoji="0" lang="en-US" sz="2800" b="1" i="0" u="none" strike="noStrike" kern="1200" cap="none" spc="0" normalizeH="0" baseline="0" noProof="0" dirty="0">
              <a:ln>
                <a:noFill/>
              </a:ln>
              <a:solidFill>
                <a:srgbClr val="7030A0"/>
              </a:solidFill>
              <a:effectLst/>
              <a:uLnTx/>
              <a:uFillTx/>
              <a:latin typeface="Calibri" panose="020F0502020204030204"/>
            </a:endParaRPr>
          </a:p>
        </p:txBody>
      </p:sp>
    </p:spTree>
    <p:custDataLst>
      <p:tags r:id="rId1"/>
    </p:custDataLst>
    <p:extLst>
      <p:ext uri="{BB962C8B-B14F-4D97-AF65-F5344CB8AC3E}">
        <p14:creationId xmlns:p14="http://schemas.microsoft.com/office/powerpoint/2010/main" val="3283762538"/>
      </p:ext>
    </p:extLst>
  </p:cSld>
  <p:clrMapOvr>
    <a:masterClrMapping/>
  </p:clrMapOvr>
  <mc:AlternateContent xmlns:mc="http://schemas.openxmlformats.org/markup-compatibility/2006" xmlns:p14="http://schemas.microsoft.com/office/powerpoint/2010/main">
    <mc:Choice Requires="p14">
      <p:transition spd="slow" p14:dur="2000" advTm="235498"/>
    </mc:Choice>
    <mc:Fallback xmlns="">
      <p:transition spd="slow" advTm="23549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عقوبة مستقلة لمحو تسجيلات جرائم التقاط الصور والابتزاز الإلكترونى.. المشرع  اعتبرها عقوبة تكميلية يجب توقيعها مع عقوبة الجريمة الأشد | برلمانى">
            <a:extLst>
              <a:ext uri="{FF2B5EF4-FFF2-40B4-BE49-F238E27FC236}">
                <a16:creationId xmlns:a16="http://schemas.microsoft.com/office/drawing/2014/main" id="{5EA9C124-0A06-4B5A-BE56-730A58109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9129" y="1428065"/>
            <a:ext cx="9117106" cy="39872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29195" y="1828800"/>
            <a:ext cx="8256974" cy="2330824"/>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EG" sz="2800" dirty="0">
                <a:solidFill>
                  <a:schemeClr val="tx1"/>
                </a:solidFill>
              </a:rPr>
              <a:t>     </a:t>
            </a:r>
            <a:r>
              <a:rPr lang="ar-EG" sz="2800" b="1" dirty="0">
                <a:solidFill>
                  <a:srgbClr val="FF0000"/>
                </a:solidFill>
              </a:rPr>
              <a:t>أما المقصود با</a:t>
            </a:r>
            <a:r>
              <a:rPr lang="ar-SA" sz="2800" b="1" dirty="0">
                <a:solidFill>
                  <a:srgbClr val="FF0000"/>
                </a:solidFill>
              </a:rPr>
              <a:t>لجريمة المتتابعة :</a:t>
            </a:r>
            <a:r>
              <a:rPr lang="ar-SA" sz="2800" dirty="0">
                <a:solidFill>
                  <a:srgbClr val="FF0000"/>
                </a:solidFill>
              </a:rPr>
              <a:t> </a:t>
            </a:r>
            <a:r>
              <a:rPr lang="ar-SA" sz="2800" dirty="0">
                <a:solidFill>
                  <a:schemeClr val="tx1"/>
                </a:solidFill>
              </a:rPr>
              <a:t>الجريمة المتتابعة أو المتعاقبة هي الجريمة التي تتجدد الأفعال فيها أو تكرر بصورة متعاقبة </a:t>
            </a:r>
            <a:r>
              <a:rPr lang="ar-EG" sz="2800" dirty="0">
                <a:solidFill>
                  <a:schemeClr val="tx1"/>
                </a:solidFill>
              </a:rPr>
              <a:t>          </a:t>
            </a:r>
            <a:r>
              <a:rPr lang="ar-SA" sz="2800" dirty="0">
                <a:solidFill>
                  <a:schemeClr val="tx1"/>
                </a:solidFill>
              </a:rPr>
              <a:t>أو متتابعة أو متلاحقة وتكون جريمة واحدة لوجود وحدة تجمعها وهي وحدة الحق المعتدى عليه ووحدة ال</a:t>
            </a:r>
            <a:r>
              <a:rPr lang="ar-EG" sz="2800" dirty="0">
                <a:solidFill>
                  <a:schemeClr val="tx1"/>
                </a:solidFill>
              </a:rPr>
              <a:t>غ</a:t>
            </a:r>
            <a:r>
              <a:rPr lang="ar-SA" sz="2800" dirty="0">
                <a:solidFill>
                  <a:schemeClr val="tx1"/>
                </a:solidFill>
              </a:rPr>
              <a:t>رض ووحدة الإرادة الإجرامية.</a:t>
            </a:r>
            <a:endParaRPr kumimoji="0" lang="en-US" sz="2800" b="1" i="0" u="none" strike="noStrike" kern="1200" cap="none" spc="0" normalizeH="0" baseline="0" noProof="0" dirty="0">
              <a:ln>
                <a:noFill/>
              </a:ln>
              <a:solidFill>
                <a:schemeClr val="tx1"/>
              </a:solidFill>
              <a:effectLst/>
              <a:uLnTx/>
              <a:uFillTx/>
              <a:latin typeface="Calibri" panose="020F0502020204030204"/>
            </a:endParaRPr>
          </a:p>
        </p:txBody>
      </p:sp>
    </p:spTree>
    <p:custDataLst>
      <p:tags r:id="rId1"/>
    </p:custDataLst>
    <p:extLst>
      <p:ext uri="{BB962C8B-B14F-4D97-AF65-F5344CB8AC3E}">
        <p14:creationId xmlns:p14="http://schemas.microsoft.com/office/powerpoint/2010/main" val="2572161405"/>
      </p:ext>
    </p:extLst>
  </p:cSld>
  <p:clrMapOvr>
    <a:masterClrMapping/>
  </p:clrMapOvr>
  <mc:AlternateContent xmlns:mc="http://schemas.openxmlformats.org/markup-compatibility/2006" xmlns:p14="http://schemas.microsoft.com/office/powerpoint/2010/main">
    <mc:Choice Requires="p14">
      <p:transition spd="slow" p14:dur="2000" advTm="70246"/>
    </mc:Choice>
    <mc:Fallback xmlns="">
      <p:transition spd="slow" advTm="7024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a:ln>
                <a:noFill/>
              </a:ln>
              <a:solidFill>
                <a:srgbClr val="FF0000"/>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عقوبة مستقلة لمحو تسجيلات جرائم التقاط الصور والابتزاز الإلكترونى.. المشرع  اعتبرها عقوبة تكميلية يجب توقيعها مع عقوبة الجريمة الأشد | برلمانى">
            <a:extLst>
              <a:ext uri="{FF2B5EF4-FFF2-40B4-BE49-F238E27FC236}">
                <a16:creationId xmlns:a16="http://schemas.microsoft.com/office/drawing/2014/main" id="{5EA9C124-0A06-4B5A-BE56-730A58109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9129" y="1428065"/>
            <a:ext cx="9117106" cy="39872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11506" y="1828800"/>
            <a:ext cx="8274663" cy="2303929"/>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lnSpc>
                <a:spcPct val="107000"/>
              </a:lnSpc>
              <a:spcAft>
                <a:spcPts val="500"/>
              </a:spcAft>
            </a:pPr>
            <a:r>
              <a:rPr lang="ar-EG"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r>
              <a:rPr lang="ar-SA"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جرائم الاعتياد</a:t>
            </a:r>
            <a:r>
              <a:rPr lang="ar-SA" sz="28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a:t>
            </a:r>
            <a:r>
              <a:rPr lang="ar-SA" sz="2800" dirty="0">
                <a:latin typeface="Times New Roman" panose="02020603050405020304" pitchFamily="18" charset="0"/>
                <a:ea typeface="Times New Roman" panose="02020603050405020304" pitchFamily="18" charset="0"/>
                <a:cs typeface="Calibri" panose="020F0502020204030204" pitchFamily="34" charset="0"/>
              </a:rPr>
              <a:t> </a:t>
            </a: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هي الجرائم التي لا تقع إلا بتكرار فعل معين، مثل جريمة التسول وإن تحديد لحظة ارتكاب الجريمة يتوقف على اكتمال أركان الجريمة، أي أن المرة الأخيرة التي وقع فيها الفعل تتحدد بها لحظة ارتكاب الجريمة، ومن ثم العمل بالقانون الجديد ولو كان أسوء للمتهم لأنه هو القانون الساري.</a:t>
            </a:r>
            <a:endParaRPr lang="en-US" sz="2000" dirty="0">
              <a:solidFill>
                <a:schemeClr val="tx1"/>
              </a:solidFill>
              <a:latin typeface="Calibri" panose="020F0502020204030204" pitchFamily="34" charset="0"/>
              <a:ea typeface="Calibri" panose="020F050202020403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461754710"/>
      </p:ext>
    </p:extLst>
  </p:cSld>
  <p:clrMapOvr>
    <a:masterClrMapping/>
  </p:clrMapOvr>
  <mc:AlternateContent xmlns:mc="http://schemas.openxmlformats.org/markup-compatibility/2006" xmlns:p14="http://schemas.microsoft.com/office/powerpoint/2010/main">
    <mc:Choice Requires="p14">
      <p:transition spd="slow" p14:dur="2000" advTm="65974"/>
    </mc:Choice>
    <mc:Fallback xmlns="">
      <p:transition spd="slow" advTm="65974"/>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schemeClr val="tx1"/>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1026" name="Picture 2" descr="عقوبة مستقلة لمحو تسجيلات جرائم التقاط الصور والابتزاز الإلكترونى.. المشرع  اعتبرها عقوبة تكميلية يجب توقيعها مع عقوبة الجريمة الأشد | برلمانى">
            <a:extLst>
              <a:ext uri="{FF2B5EF4-FFF2-40B4-BE49-F238E27FC236}">
                <a16:creationId xmlns:a16="http://schemas.microsoft.com/office/drawing/2014/main" id="{5EA9C124-0A06-4B5A-BE56-730A5810933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99129" y="1428065"/>
            <a:ext cx="9117106" cy="398729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4" name="Rounded Rectangle 12">
            <a:extLst>
              <a:ext uri="{FF2B5EF4-FFF2-40B4-BE49-F238E27FC236}">
                <a16:creationId xmlns:a16="http://schemas.microsoft.com/office/drawing/2014/main" id="{A55CEB49-82C8-4F34-BE4A-51F28B8E7D00}"/>
              </a:ext>
            </a:extLst>
          </p:cNvPr>
          <p:cNvSpPr/>
          <p:nvPr/>
        </p:nvSpPr>
        <p:spPr>
          <a:xfrm>
            <a:off x="2420350" y="1870278"/>
            <a:ext cx="8274663" cy="3195892"/>
          </a:xfrm>
          <a:prstGeom prst="roundRect">
            <a:avLst/>
          </a:prstGeom>
          <a:ln/>
        </p:spPr>
        <p:style>
          <a:lnRef idx="0">
            <a:schemeClr val="accent4"/>
          </a:lnRef>
          <a:fillRef idx="3">
            <a:schemeClr val="accent4"/>
          </a:fillRef>
          <a:effectRef idx="3">
            <a:schemeClr val="accent4"/>
          </a:effectRef>
          <a:fontRef idx="minor">
            <a:schemeClr val="lt1"/>
          </a:fontRef>
        </p:style>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EG" sz="2800" b="1" dirty="0">
                <a:solidFill>
                  <a:schemeClr val="tx1"/>
                </a:solidFill>
              </a:rPr>
              <a:t>       </a:t>
            </a:r>
            <a:r>
              <a:rPr lang="ar-SA" sz="2800" b="1" dirty="0">
                <a:solidFill>
                  <a:schemeClr val="tx1"/>
                </a:solidFill>
              </a:rPr>
              <a:t>أما بالنسبة للجرائم التي تكون فيها النتيجة الإجرامية جوهر الجريمة</a:t>
            </a:r>
            <a:r>
              <a:rPr lang="ar-SA" sz="2800" dirty="0">
                <a:solidFill>
                  <a:schemeClr val="tx1"/>
                </a:solidFill>
              </a:rPr>
              <a:t>، بحيث لا يكون هناك مجالاً للحديث عنه، إلا إذا تحققت النتيجة الإجرامية فعلاً، كما هو الحال في </a:t>
            </a:r>
            <a:r>
              <a:rPr lang="ar-SA" sz="2800" b="1" dirty="0">
                <a:solidFill>
                  <a:srgbClr val="FF0000"/>
                </a:solidFill>
              </a:rPr>
              <a:t>الجرائم غير العمدية</a:t>
            </a:r>
            <a:r>
              <a:rPr lang="ar-SA" sz="2800" dirty="0">
                <a:solidFill>
                  <a:schemeClr val="tx1"/>
                </a:solidFill>
              </a:rPr>
              <a:t>، فإن العبرة بالقانون الموجود لحظة تحقق النتيجة، وأن تطبيق ذلك القانون لا يكون بأثر  رجعي فالحقيقة أن الجريمة لم ترتكب فعلاً إلا في هذه اللحظة وهي التي يتدخل فيها القانون بالعقاب، وبالتالي وجب الاعتداد بالقانون المطبق في هذه اللحظة.</a:t>
            </a:r>
            <a:endParaRPr lang="en-US" sz="2800" dirty="0">
              <a:solidFill>
                <a:schemeClr val="tx1"/>
              </a:solidFill>
            </a:endParaRPr>
          </a:p>
        </p:txBody>
      </p:sp>
    </p:spTree>
    <p:custDataLst>
      <p:tags r:id="rId1"/>
    </p:custDataLst>
    <p:extLst>
      <p:ext uri="{BB962C8B-B14F-4D97-AF65-F5344CB8AC3E}">
        <p14:creationId xmlns:p14="http://schemas.microsoft.com/office/powerpoint/2010/main" val="1795885954"/>
      </p:ext>
    </p:extLst>
  </p:cSld>
  <p:clrMapOvr>
    <a:masterClrMapping/>
  </p:clrMapOvr>
  <mc:AlternateContent xmlns:mc="http://schemas.openxmlformats.org/markup-compatibility/2006" xmlns:p14="http://schemas.microsoft.com/office/powerpoint/2010/main">
    <mc:Choice Requires="p14">
      <p:transition spd="slow" p14:dur="2000" advTm="72989"/>
    </mc:Choice>
    <mc:Fallback xmlns="">
      <p:transition spd="slow" advTm="7298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9" name="Picture 2" descr="22 مادة تنظم الجرائم والعقوبات بقانون الجريمة الإلكترونية - بوابة الشروق -  نسخة الموبايل">
            <a:extLst>
              <a:ext uri="{FF2B5EF4-FFF2-40B4-BE49-F238E27FC236}">
                <a16:creationId xmlns:a16="http://schemas.microsoft.com/office/drawing/2014/main" id="{5C442AA1-F58B-4D40-9290-0ACFE019260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21841" y="1420438"/>
            <a:ext cx="9194798" cy="393388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7558578" y="1783080"/>
            <a:ext cx="3304391" cy="141861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4000" b="1" dirty="0">
                <a:solidFill>
                  <a:srgbClr val="FF0000"/>
                </a:solidFill>
                <a:latin typeface="Times New Roman" panose="02020603050405020304" pitchFamily="18" charset="0"/>
                <a:ea typeface="Calibri" panose="020F0502020204030204" pitchFamily="34" charset="0"/>
                <a:cs typeface="Calibri" panose="020F0502020204030204" pitchFamily="34" charset="0"/>
              </a:rPr>
              <a:t>الخاتمة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p:txBody>
      </p:sp>
    </p:spTree>
    <p:custDataLst>
      <p:tags r:id="rId1"/>
    </p:custDataLst>
    <p:extLst>
      <p:ext uri="{BB962C8B-B14F-4D97-AF65-F5344CB8AC3E}">
        <p14:creationId xmlns:p14="http://schemas.microsoft.com/office/powerpoint/2010/main" val="2286743394"/>
      </p:ext>
    </p:extLst>
  </p:cSld>
  <p:clrMapOvr>
    <a:masterClrMapping/>
  </p:clrMapOvr>
  <mc:AlternateContent xmlns:mc="http://schemas.openxmlformats.org/markup-compatibility/2006" xmlns:p14="http://schemas.microsoft.com/office/powerpoint/2010/main">
    <mc:Choice Requires="p14">
      <p:transition spd="slow" p14:dur="2000" advTm="50327"/>
    </mc:Choice>
    <mc:Fallback xmlns="">
      <p:transition spd="slow" advTm="50327"/>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534595"/>
            <a:ext cx="9922203" cy="111992"/>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6063" y="1366558"/>
            <a:ext cx="11269579" cy="5254055"/>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IQ" sz="4000" b="1" dirty="0">
                <a:solidFill>
                  <a:srgbClr val="FF0000"/>
                </a:solidFill>
                <a:ea typeface="Calibri" panose="020F0502020204030204" pitchFamily="34" charset="0"/>
                <a:cs typeface="+mj-cs"/>
              </a:rPr>
              <a:t>المراجع</a:t>
            </a:r>
            <a:r>
              <a:rPr lang="ar-IQ" sz="2800" b="1" dirty="0">
                <a:solidFill>
                  <a:srgbClr val="FF0000"/>
                </a:solidFill>
                <a:ea typeface="Calibri" panose="020F0502020204030204" pitchFamily="34" charset="0"/>
                <a:cs typeface="+mj-cs"/>
              </a:rPr>
              <a:t>  </a:t>
            </a:r>
            <a:endParaRPr lang="en-US" sz="2800" b="1" dirty="0">
              <a:solidFill>
                <a:srgbClr val="FF0000"/>
              </a:solidFill>
              <a:ea typeface="Times New Roman" panose="02020603050405020304" pitchFamily="18" charset="0"/>
              <a:cs typeface="+mj-cs"/>
            </a:endParaRPr>
          </a:p>
          <a:p>
            <a:pPr marL="342900" marR="0" lvl="0" indent="-342900" algn="just" rtl="1">
              <a:spcBef>
                <a:spcPts val="0"/>
              </a:spcBef>
              <a:spcAft>
                <a:spcPts val="500"/>
              </a:spcAft>
              <a:buFont typeface="Symbol" panose="05050102010706020507" pitchFamily="18" charset="2"/>
              <a:buChar char=""/>
            </a:pPr>
            <a:r>
              <a:rPr lang="ar-IQ" sz="4000" b="1" dirty="0">
                <a:solidFill>
                  <a:schemeClr val="accent1"/>
                </a:solidFill>
                <a:ea typeface="Calibri" panose="020F0502020204030204" pitchFamily="34" charset="0"/>
                <a:cs typeface="+mj-cs"/>
              </a:rPr>
              <a:t>ال</a:t>
            </a:r>
            <a:r>
              <a:rPr lang="ar-EG" sz="4000" b="1" dirty="0">
                <a:solidFill>
                  <a:schemeClr val="accent1"/>
                </a:solidFill>
                <a:ea typeface="Calibri" panose="020F0502020204030204" pitchFamily="34" charset="0"/>
                <a:cs typeface="+mj-cs"/>
              </a:rPr>
              <a:t>رسائل</a:t>
            </a:r>
            <a:r>
              <a:rPr lang="ar-IQ" sz="2800" b="1" dirty="0">
                <a:solidFill>
                  <a:schemeClr val="accent1"/>
                </a:solidFill>
                <a:ea typeface="Calibri" panose="020F0502020204030204" pitchFamily="34" charset="0"/>
                <a:cs typeface="+mj-cs"/>
              </a:rPr>
              <a:t>: </a:t>
            </a:r>
            <a:endParaRPr lang="en-US" sz="2400" dirty="0">
              <a:latin typeface="Times New Roman" panose="02020603050405020304" pitchFamily="18" charset="0"/>
              <a:ea typeface="Times New Roman" panose="02020603050405020304" pitchFamily="18" charset="0"/>
            </a:endParaRPr>
          </a:p>
          <a:p>
            <a:pPr marR="0" lvl="0" algn="just" rtl="1">
              <a:lnSpc>
                <a:spcPct val="107000"/>
              </a:lnSpc>
              <a:spcBef>
                <a:spcPts val="0"/>
              </a:spcBef>
              <a:spcAft>
                <a:spcPts val="800"/>
              </a:spcAft>
              <a:buSzPts val="1000"/>
            </a:pPr>
            <a:r>
              <a:rPr lang="ar-SA"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د. محمد خالد إبراهيم، الجوانب الموضوعية لجرائم تقنية المعلومات، دراسة مقارنة، رسالة دكتوراة ، كلية الحقوق، جامعة القاهرة، سنة 2023.</a:t>
            </a:r>
            <a:endParaRPr lang="en-US" sz="16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rtl="1">
              <a:spcBef>
                <a:spcPts val="0"/>
              </a:spcBef>
              <a:spcAft>
                <a:spcPts val="500"/>
              </a:spcAft>
              <a:buFont typeface="Symbol" panose="05050102010706020507" pitchFamily="18" charset="2"/>
              <a:buChar char=""/>
            </a:pPr>
            <a:r>
              <a:rPr lang="ar-IQ" sz="3600" b="1" dirty="0">
                <a:solidFill>
                  <a:srgbClr val="0070C0"/>
                </a:solidFill>
                <a:latin typeface="Times New Roman" panose="02020603050405020304" pitchFamily="18" charset="0"/>
                <a:ea typeface="Calibri" panose="020F0502020204030204" pitchFamily="34" charset="0"/>
                <a:cs typeface="Calibri" panose="020F0502020204030204" pitchFamily="34" charset="0"/>
              </a:rPr>
              <a:t>المواقع الإلكترونية:</a:t>
            </a:r>
            <a:endParaRPr lang="en-US" sz="2400" dirty="0">
              <a:solidFill>
                <a:srgbClr val="0070C0"/>
              </a:solidFill>
              <a:latin typeface="Times New Roman" panose="02020603050405020304" pitchFamily="18" charset="0"/>
              <a:ea typeface="Times New Roman" panose="02020603050405020304" pitchFamily="18" charset="0"/>
            </a:endParaRPr>
          </a:p>
          <a:p>
            <a:pPr marR="0" lvl="0" algn="just" rtl="1">
              <a:lnSpc>
                <a:spcPct val="107000"/>
              </a:lnSpc>
              <a:spcBef>
                <a:spcPts val="0"/>
              </a:spcBef>
              <a:spcAft>
                <a:spcPts val="500"/>
              </a:spcAft>
              <a:buSzPts val="1000"/>
            </a:pPr>
            <a:r>
              <a:rPr lang="ar-SA"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دراسة شاملة عن الجريمة السيبرانية، </a:t>
            </a:r>
            <a:r>
              <a:rPr lang="ar-EG"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صادرة عن </a:t>
            </a:r>
            <a:r>
              <a:rPr lang="ar-SA" sz="2800" dirty="0">
                <a:solidFill>
                  <a:schemeClr val="tx1"/>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مكتب الأمم المتحدة المعني بالمخدارات والجريمة، فيينا، فبراير 2013، منشورة علي موقع</a:t>
            </a:r>
            <a:endParaRPr lang="en-US" sz="2000" dirty="0">
              <a:solidFill>
                <a:schemeClr val="tx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2000" u="sng" dirty="0">
                <a:solidFill>
                  <a:srgbClr val="0563C1"/>
                </a:solidFill>
                <a:highlight>
                  <a:srgbClr val="FFFF00"/>
                </a:highlight>
                <a:latin typeface="Calibri" panose="020F0502020204030204" pitchFamily="34" charset="0"/>
                <a:ea typeface="Calibri" panose="020F050202020403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https://www.unodc.org/documents/organized-crime/cybercrime/Cybercrime_Study_Arabic.pdf</a:t>
            </a:r>
            <a:endParaRPr lang="en-US" sz="2000" dirty="0">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500"/>
              </a:spcAft>
            </a:pPr>
            <a:r>
              <a:rPr lang="en-US" sz="2800" dirty="0">
                <a:latin typeface="Calibri" panose="020F0502020204030204" pitchFamily="34" charset="0"/>
                <a:ea typeface="Calibri" panose="020F0502020204030204" pitchFamily="34" charset="0"/>
                <a:cs typeface="Calibri" panose="020F0502020204030204" pitchFamily="34" charset="0"/>
              </a:rPr>
              <a:t> </a:t>
            </a:r>
            <a:endParaRPr lang="en-US" sz="2000" dirty="0">
              <a:latin typeface="Calibri" panose="020F0502020204030204" pitchFamily="34" charset="0"/>
              <a:ea typeface="Calibri" panose="020F0502020204030204" pitchFamily="34" charset="0"/>
              <a:cs typeface="Arial" panose="020B0604020202020204" pitchFamily="34" charset="0"/>
            </a:endParaRPr>
          </a:p>
          <a:p>
            <a:pPr marR="0" lvl="0" algn="just" rtl="1">
              <a:spcBef>
                <a:spcPts val="0"/>
              </a:spcBef>
              <a:spcAft>
                <a:spcPts val="500"/>
              </a:spcAft>
            </a:pPr>
            <a:endParaRPr kumimoji="0" lang="ar-EG" sz="2800" b="0" i="0" u="none" strike="noStrike" kern="1200" cap="none" spc="0" normalizeH="0" baseline="0" noProof="0" dirty="0">
              <a:ln>
                <a:noFill/>
              </a:ln>
              <a:solidFill>
                <a:schemeClr val="tx1"/>
              </a:solidFill>
              <a:effectLst/>
              <a:uLnTx/>
              <a:uFillTx/>
              <a:ea typeface="Times New Roman" panose="02020603050405020304" pitchFamily="18" charset="0"/>
              <a:cs typeface="+mj-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42460906"/>
      </p:ext>
    </p:extLst>
  </p:cSld>
  <p:clrMapOvr>
    <a:masterClrMapping/>
  </p:clrMapOvr>
  <mc:AlternateContent xmlns:mc="http://schemas.openxmlformats.org/markup-compatibility/2006" xmlns:p14="http://schemas.microsoft.com/office/powerpoint/2010/main">
    <mc:Choice Requires="p14">
      <p:transition spd="slow" p14:dur="2000" advTm="50242"/>
    </mc:Choice>
    <mc:Fallback xmlns="">
      <p:transition spd="slow" advTm="5024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3" name="Oval 12">
            <a:extLst>
              <a:ext uri="{FF2B5EF4-FFF2-40B4-BE49-F238E27FC236}">
                <a16:creationId xmlns:a16="http://schemas.microsoft.com/office/drawing/2014/main" id="{27376E63-A78A-BD8F-1A56-52837C863F12}"/>
              </a:ext>
            </a:extLst>
          </p:cNvPr>
          <p:cNvSpPr/>
          <p:nvPr/>
        </p:nvSpPr>
        <p:spPr>
          <a:xfrm>
            <a:off x="2282118" y="2025904"/>
            <a:ext cx="8667054" cy="2949063"/>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تم بحمد الله </a:t>
            </a:r>
            <a:endPar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endParaRPr>
          </a:p>
          <a:p>
            <a:pPr marL="457200" marR="0" algn="ctr" rtl="1">
              <a:lnSpc>
                <a:spcPct val="107000"/>
              </a:lnSpc>
              <a:spcBef>
                <a:spcPts val="0"/>
              </a:spcBef>
              <a:spcAft>
                <a:spcPts val="500"/>
              </a:spcAft>
            </a:pPr>
            <a:r>
              <a:rPr lang="ar-SA"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الإنتهاء من شرح المحاضرة ا</a:t>
            </a:r>
            <a:r>
              <a:rPr lang="ar-EG" sz="3600" b="1" dirty="0">
                <a:solidFill>
                  <a:srgbClr val="FF0000"/>
                </a:solidFill>
                <a:latin typeface="Calibri" panose="020F0502020204030204" pitchFamily="34" charset="0"/>
                <a:ea typeface="Calibri" panose="020F0502020204030204" pitchFamily="34" charset="0"/>
                <a:cs typeface="Times New Roman" panose="02020603050405020304" pitchFamily="18" charset="0"/>
              </a:rPr>
              <a:t>لثامنة</a:t>
            </a:r>
            <a:endParaRPr lang="en-US" sz="2000" dirty="0">
              <a:latin typeface="Calibri" panose="020F0502020204030204" pitchFamily="34" charset="0"/>
              <a:ea typeface="Calibri" panose="020F0502020204030204" pitchFamily="34" charset="0"/>
              <a:cs typeface="Arial" panose="020B0604020202020204" pitchFamily="34" charset="0"/>
            </a:endParaRPr>
          </a:p>
          <a:p>
            <a:r>
              <a:rPr lang="ar-SA" sz="3600"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Tree>
    <p:custDataLst>
      <p:tags r:id="rId1"/>
    </p:custDataLst>
    <p:extLst>
      <p:ext uri="{BB962C8B-B14F-4D97-AF65-F5344CB8AC3E}">
        <p14:creationId xmlns:p14="http://schemas.microsoft.com/office/powerpoint/2010/main" val="4077173944"/>
      </p:ext>
    </p:extLst>
  </p:cSld>
  <p:clrMapOvr>
    <a:masterClrMapping/>
  </p:clrMapOvr>
  <mc:AlternateContent xmlns:mc="http://schemas.openxmlformats.org/markup-compatibility/2006" xmlns:p14="http://schemas.microsoft.com/office/powerpoint/2010/main">
    <mc:Choice Requires="p14">
      <p:transition spd="slow" p14:dur="2000" advTm="12192"/>
    </mc:Choice>
    <mc:Fallback xmlns="">
      <p:transition spd="slow" advTm="1219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4916"/>
    </mc:Choice>
    <mc:Fallback xmlns="">
      <p:transition spd="slow" advTm="491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0.7|0.8"/>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0.7|0.8"/>
</p:tagLst>
</file>

<file path=ppt/tags/tag18.xml><?xml version="1.0" encoding="utf-8"?>
<p:tagLst xmlns:a="http://schemas.openxmlformats.org/drawingml/2006/main" xmlns:r="http://schemas.openxmlformats.org/officeDocument/2006/relationships" xmlns:p="http://schemas.openxmlformats.org/presentationml/2006/main">
  <p:tag name="TIMING" val="|0.7|0.8"/>
</p:tagLst>
</file>

<file path=ppt/tags/tag19.xml><?xml version="1.0" encoding="utf-8"?>
<p:tagLst xmlns:a="http://schemas.openxmlformats.org/drawingml/2006/main" xmlns:r="http://schemas.openxmlformats.org/officeDocument/2006/relationships" xmlns:p="http://schemas.openxmlformats.org/presentationml/2006/main">
  <p:tag name="TIMING" val="|0.7|0.8"/>
</p:tagLst>
</file>

<file path=ppt/tags/tag20.xml><?xml version="1.0" encoding="utf-8"?>
<p:tagLst xmlns:a="http://schemas.openxmlformats.org/drawingml/2006/main" xmlns:r="http://schemas.openxmlformats.org/officeDocument/2006/relationships" xmlns:p="http://schemas.openxmlformats.org/presentationml/2006/main">
  <p:tag name="TIMING" val="|0.7|0.8"/>
</p:tagLst>
</file>

<file path=ppt/tags/tag21.xml><?xml version="1.0" encoding="utf-8"?>
<p:tagLst xmlns:a="http://schemas.openxmlformats.org/drawingml/2006/main" xmlns:r="http://schemas.openxmlformats.org/officeDocument/2006/relationships" xmlns:p="http://schemas.openxmlformats.org/presentationml/2006/main">
  <p:tag name="TIMING" val="|0.7|0.8"/>
</p:tagLst>
</file>

<file path=ppt/tags/tag22.xml><?xml version="1.0" encoding="utf-8"?>
<p:tagLst xmlns:a="http://schemas.openxmlformats.org/drawingml/2006/main" xmlns:r="http://schemas.openxmlformats.org/officeDocument/2006/relationships" xmlns:p="http://schemas.openxmlformats.org/presentationml/2006/main">
  <p:tag name="TIMING" val="|0.7|0.8"/>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0.7|0.8"/>
</p:tagLst>
</file>

<file path=ppt/tags/tag27.xml><?xml version="1.0" encoding="utf-8"?>
<p:tagLst xmlns:a="http://schemas.openxmlformats.org/drawingml/2006/main" xmlns:r="http://schemas.openxmlformats.org/officeDocument/2006/relationships" xmlns:p="http://schemas.openxmlformats.org/presentationml/2006/main">
  <p:tag name="TIMING" val="|0.7|0.8"/>
</p:tagLst>
</file>

<file path=ppt/tags/tag28.xml><?xml version="1.0" encoding="utf-8"?>
<p:tagLst xmlns:a="http://schemas.openxmlformats.org/drawingml/2006/main" xmlns:r="http://schemas.openxmlformats.org/officeDocument/2006/relationships" xmlns:p="http://schemas.openxmlformats.org/presentationml/2006/main">
  <p:tag name="TIMING" val="|0.7|0.8"/>
</p:tagLst>
</file>

<file path=ppt/tags/tag29.xml><?xml version="1.0" encoding="utf-8"?>
<p:tagLst xmlns:a="http://schemas.openxmlformats.org/drawingml/2006/main" xmlns:r="http://schemas.openxmlformats.org/officeDocument/2006/relationships" xmlns:p="http://schemas.openxmlformats.org/presentationml/2006/main">
  <p:tag name="TIMING" val="|0.7|0.8"/>
</p:tagLst>
</file>

<file path=ppt/tags/tag30.xml><?xml version="1.0" encoding="utf-8"?>
<p:tagLst xmlns:a="http://schemas.openxmlformats.org/drawingml/2006/main" xmlns:r="http://schemas.openxmlformats.org/officeDocument/2006/relationships" xmlns:p="http://schemas.openxmlformats.org/presentationml/2006/main">
  <p:tag name="TIMING" val="|0.7|0.8"/>
</p:tagLst>
</file>

<file path=ppt/tags/tag31.xml><?xml version="1.0" encoding="utf-8"?>
<p:tagLst xmlns:a="http://schemas.openxmlformats.org/drawingml/2006/main" xmlns:r="http://schemas.openxmlformats.org/officeDocument/2006/relationships" xmlns:p="http://schemas.openxmlformats.org/presentationml/2006/main">
  <p:tag name="TIMING" val="|0.7|0.8"/>
</p:tagLst>
</file>

<file path=ppt/tags/tag32.xml><?xml version="1.0" encoding="utf-8"?>
<p:tagLst xmlns:a="http://schemas.openxmlformats.org/drawingml/2006/main" xmlns:r="http://schemas.openxmlformats.org/officeDocument/2006/relationships" xmlns:p="http://schemas.openxmlformats.org/presentationml/2006/main">
  <p:tag name="TIMING" val="|0.7|0.8"/>
</p:tagLst>
</file>

<file path=ppt/tags/tag33.xml><?xml version="1.0" encoding="utf-8"?>
<p:tagLst xmlns:a="http://schemas.openxmlformats.org/drawingml/2006/main" xmlns:r="http://schemas.openxmlformats.org/officeDocument/2006/relationships" xmlns:p="http://schemas.openxmlformats.org/presentationml/2006/main">
  <p:tag name="TIMING" val="|0.7|0.8"/>
</p:tagLst>
</file>

<file path=ppt/tags/tag34.xml><?xml version="1.0" encoding="utf-8"?>
<p:tagLst xmlns:a="http://schemas.openxmlformats.org/drawingml/2006/main" xmlns:r="http://schemas.openxmlformats.org/officeDocument/2006/relationships" xmlns:p="http://schemas.openxmlformats.org/presentationml/2006/main">
  <p:tag name="TIMING" val="|0.7|0.8"/>
</p:tagLst>
</file>

<file path=ppt/tags/tag35.xml><?xml version="1.0" encoding="utf-8"?>
<p:tagLst xmlns:a="http://schemas.openxmlformats.org/drawingml/2006/main" xmlns:r="http://schemas.openxmlformats.org/officeDocument/2006/relationships" xmlns:p="http://schemas.openxmlformats.org/presentationml/2006/main">
  <p:tag name="TIMING" val="|0.7|0.8"/>
</p:tagLst>
</file>

<file path=ppt/tags/tag36.xml><?xml version="1.0" encoding="utf-8"?>
<p:tagLst xmlns:a="http://schemas.openxmlformats.org/drawingml/2006/main" xmlns:r="http://schemas.openxmlformats.org/officeDocument/2006/relationships" xmlns:p="http://schemas.openxmlformats.org/presentationml/2006/main">
  <p:tag name="TIMING" val="|0.7|0.8"/>
</p:tagLst>
</file>

<file path=ppt/tags/tag37.xml><?xml version="1.0" encoding="utf-8"?>
<p:tagLst xmlns:a="http://schemas.openxmlformats.org/drawingml/2006/main" xmlns:r="http://schemas.openxmlformats.org/officeDocument/2006/relationships" xmlns:p="http://schemas.openxmlformats.org/presentationml/2006/main">
  <p:tag name="TIMING" val="|0.7|0.8"/>
</p:tagLst>
</file>

<file path=ppt/tags/tag38.xml><?xml version="1.0" encoding="utf-8"?>
<p:tagLst xmlns:a="http://schemas.openxmlformats.org/drawingml/2006/main" xmlns:r="http://schemas.openxmlformats.org/officeDocument/2006/relationships" xmlns:p="http://schemas.openxmlformats.org/presentationml/2006/main">
  <p:tag name="TIMING" val="|0.7|0.8"/>
</p:tagLst>
</file>

<file path=ppt/tags/tag39.xml><?xml version="1.0" encoding="utf-8"?>
<p:tagLst xmlns:a="http://schemas.openxmlformats.org/drawingml/2006/main" xmlns:r="http://schemas.openxmlformats.org/officeDocument/2006/relationships" xmlns:p="http://schemas.openxmlformats.org/presentationml/2006/main">
  <p:tag name="TIMING" val="|0.7|0.8"/>
</p:tagLst>
</file>

<file path=ppt/tags/tag40.xml><?xml version="1.0" encoding="utf-8"?>
<p:tagLst xmlns:a="http://schemas.openxmlformats.org/drawingml/2006/main" xmlns:r="http://schemas.openxmlformats.org/officeDocument/2006/relationships" xmlns:p="http://schemas.openxmlformats.org/presentationml/2006/main">
  <p:tag name="TIMING" val="|0.7|0.8"/>
</p:tagLst>
</file>

<file path=ppt/tags/tag41.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Frosted Glass">
      <a:fillStyleLst>
        <a:solidFill>
          <a:schemeClr val="phClr"/>
        </a:solidFill>
        <a:gradFill rotWithShape="1">
          <a:gsLst>
            <a:gs pos="0">
              <a:schemeClr val="phClr">
                <a:tint val="1000"/>
                <a:satMod val="100000"/>
              </a:schemeClr>
            </a:gs>
            <a:gs pos="68000">
              <a:schemeClr val="phClr">
                <a:tint val="77000"/>
                <a:satMod val="100000"/>
              </a:schemeClr>
            </a:gs>
            <a:gs pos="81000">
              <a:schemeClr val="phClr">
                <a:tint val="79000"/>
                <a:satMod val="100000"/>
              </a:schemeClr>
            </a:gs>
            <a:gs pos="86000">
              <a:schemeClr val="phClr">
                <a:tint val="73000"/>
                <a:satMod val="100000"/>
              </a:schemeClr>
            </a:gs>
            <a:gs pos="100000">
              <a:schemeClr val="phClr">
                <a:tint val="35000"/>
                <a:satMod val="100000"/>
              </a:schemeClr>
            </a:gs>
          </a:gsLst>
          <a:lin ang="5400000" scaled="0"/>
        </a:gradFill>
        <a:gradFill rotWithShape="1">
          <a:gsLst>
            <a:gs pos="0">
              <a:schemeClr val="phClr">
                <a:tint val="73000"/>
                <a:shade val="100000"/>
                <a:satMod val="150000"/>
              </a:schemeClr>
            </a:gs>
            <a:gs pos="25000">
              <a:schemeClr val="phClr">
                <a:tint val="96000"/>
                <a:shade val="80000"/>
                <a:satMod val="105000"/>
              </a:schemeClr>
            </a:gs>
            <a:gs pos="38000">
              <a:schemeClr val="phClr">
                <a:tint val="96000"/>
                <a:shade val="59000"/>
                <a:satMod val="120000"/>
              </a:schemeClr>
            </a:gs>
            <a:gs pos="55000">
              <a:schemeClr val="phClr">
                <a:tint val="100000"/>
                <a:shade val="57000"/>
                <a:satMod val="120000"/>
              </a:schemeClr>
            </a:gs>
            <a:gs pos="80000">
              <a:schemeClr val="phClr">
                <a:tint val="100000"/>
                <a:shade val="56000"/>
                <a:satMod val="145000"/>
              </a:schemeClr>
            </a:gs>
            <a:gs pos="88000">
              <a:schemeClr val="phClr">
                <a:tint val="100000"/>
                <a:shade val="63000"/>
                <a:satMod val="160000"/>
              </a:schemeClr>
            </a:gs>
            <a:gs pos="100000">
              <a:schemeClr val="phClr">
                <a:tint val="99000"/>
                <a:shade val="100000"/>
                <a:satMod val="155000"/>
              </a:schemeClr>
            </a:gs>
          </a:gsLst>
          <a:lin ang="54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scene3d>
            <a:camera prst="orthographicFront">
              <a:rot lat="0" lon="0" rev="0"/>
            </a:camera>
            <a:lightRig rig="glow" dir="tl">
              <a:rot lat="0" lon="0" rev="1800000"/>
            </a:lightRig>
          </a:scene3d>
          <a:sp3d contourW="10160" prstMaterial="dkEdge">
            <a:bevelT w="0" h="0" prst="angle"/>
            <a:contourClr>
              <a:schemeClr val="phClr">
                <a:shade val="30000"/>
                <a:satMod val="150000"/>
              </a:schemeClr>
            </a:contourClr>
          </a:sp3d>
        </a:effectStyle>
        <a:effectStyle>
          <a:effectLst>
            <a:glow rad="50800">
              <a:schemeClr val="phClr">
                <a:tint val="68000"/>
                <a:shade val="93000"/>
                <a:alpha val="37000"/>
                <a:satMod val="250000"/>
              </a:schemeClr>
            </a:glow>
          </a:effectLst>
          <a:scene3d>
            <a:camera prst="orthographicFront">
              <a:rot lat="0" lon="0" rev="0"/>
            </a:camera>
            <a:lightRig rig="glow" dir="t">
              <a:rot lat="0" lon="0" rev="1800000"/>
            </a:lightRig>
          </a:scene3d>
          <a:sp3d contourW="10160" prstMaterial="dkEdge">
            <a:bevelT w="20320" h="19050" prst="angle"/>
            <a:contourClr>
              <a:schemeClr val="phClr">
                <a:shade val="30000"/>
                <a:satMod val="150000"/>
              </a:schemeClr>
            </a:contourClr>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a:spPr>
      <a:bodyPr rtlCol="0" anchor="ctr"/>
      <a:lstStyle>
        <a:defPPr marL="0" marR="0" indent="0" algn="just" defTabSz="914400" rtl="1" eaLnBrk="1" fontAlgn="auto" latinLnBrk="0" hangingPunct="1">
          <a:lnSpc>
            <a:spcPct val="100000"/>
          </a:lnSpc>
          <a:spcBef>
            <a:spcPts val="0"/>
          </a:spcBef>
          <a:spcAft>
            <a:spcPts val="0"/>
          </a:spcAft>
          <a:buClrTx/>
          <a:buSzTx/>
          <a:buFontTx/>
          <a:buNone/>
          <a:tabLst/>
          <a:defRPr kumimoji="0"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6485</TotalTime>
  <Words>1499</Words>
  <Application>Microsoft Office PowerPoint</Application>
  <PresentationFormat>Widescreen</PresentationFormat>
  <Paragraphs>330</Paragraphs>
  <Slides>44</Slides>
  <Notes>43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44</vt:i4>
      </vt:variant>
    </vt:vector>
  </HeadingPairs>
  <TitlesOfParts>
    <vt:vector size="54" baseType="lpstr">
      <vt:lpstr>Arial</vt:lpstr>
      <vt:lpstr>Calibri</vt:lpstr>
      <vt:lpstr>Calibri Light</vt:lpstr>
      <vt:lpstr>Helvetica</vt:lpstr>
      <vt:lpstr>Sakkal Majalla</vt:lpstr>
      <vt:lpstr>Symbol</vt:lpstr>
      <vt:lpstr>Tajawal Medium</vt:lpstr>
      <vt:lpstr>Times New Roman</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Asmaa</cp:lastModifiedBy>
  <cp:revision>356</cp:revision>
  <dcterms:created xsi:type="dcterms:W3CDTF">2023-05-24T11:04:12Z</dcterms:created>
  <dcterms:modified xsi:type="dcterms:W3CDTF">2023-08-04T07:10:35Z</dcterms:modified>
</cp:coreProperties>
</file>