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5" r:id="rId2"/>
    <p:sldId id="437" r:id="rId3"/>
    <p:sldId id="479" r:id="rId4"/>
    <p:sldId id="509" r:id="rId5"/>
    <p:sldId id="511" r:id="rId6"/>
    <p:sldId id="512" r:id="rId7"/>
    <p:sldId id="258" r:id="rId8"/>
    <p:sldId id="517" r:id="rId9"/>
    <p:sldId id="491" r:id="rId10"/>
    <p:sldId id="462" r:id="rId11"/>
    <p:sldId id="448" r:id="rId12"/>
    <p:sldId id="449" r:id="rId13"/>
    <p:sldId id="451" r:id="rId14"/>
    <p:sldId id="336" r:id="rId15"/>
    <p:sldId id="480" r:id="rId16"/>
    <p:sldId id="457" r:id="rId17"/>
    <p:sldId id="510" r:id="rId18"/>
    <p:sldId id="459" r:id="rId19"/>
    <p:sldId id="455" r:id="rId20"/>
    <p:sldId id="461" r:id="rId21"/>
    <p:sldId id="482" r:id="rId22"/>
    <p:sldId id="484" r:id="rId23"/>
    <p:sldId id="483" r:id="rId24"/>
    <p:sldId id="466" r:id="rId25"/>
    <p:sldId id="497" r:id="rId26"/>
    <p:sldId id="508" r:id="rId27"/>
    <p:sldId id="439" r:id="rId28"/>
    <p:sldId id="502" r:id="rId29"/>
    <p:sldId id="501" r:id="rId30"/>
    <p:sldId id="503" r:id="rId31"/>
    <p:sldId id="504" r:id="rId32"/>
    <p:sldId id="433" r:id="rId33"/>
    <p:sldId id="515" r:id="rId34"/>
    <p:sldId id="507" r:id="rId35"/>
    <p:sldId id="493" r:id="rId36"/>
    <p:sldId id="516" r:id="rId37"/>
    <p:sldId id="456" r:id="rId38"/>
    <p:sldId id="477" r:id="rId39"/>
    <p:sldId id="460" r:id="rId40"/>
    <p:sldId id="513" r:id="rId41"/>
    <p:sldId id="424" r:id="rId42"/>
    <p:sldId id="514" r:id="rId4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FF0066"/>
    <a:srgbClr val="FF99CC"/>
    <a:srgbClr val="FF66FF"/>
    <a:srgbClr val="FFCCCC"/>
    <a:srgbClr val="FFFF00"/>
    <a:srgbClr val="FF6600"/>
    <a:srgbClr val="CC0066"/>
    <a:srgbClr val="FF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0660B408-B3CF-4A94-85FC-2B1E0A45F4A2}" styleName="Style foncé 2 - Accentuation 1/Accentuation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4" d="100"/>
          <a:sy n="84" d="100"/>
        </p:scale>
        <p:origin x="53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4C78EB-CBCD-8549-4D20-865BD92F466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2E355DA-6064-D8E3-E184-7FCDC08C4C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2B57EF4-AA14-778B-CE0E-FCFAF0625B91}"/>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2BDFA186-8443-EB44-F2A5-86F79886AF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530EDD2-9C0A-A8AB-2489-E188A7F71C28}"/>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2198505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E900C1-DC60-AF4B-515F-C2AB4EEF399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C57FB9-6641-FB4B-E92B-C493193D13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4EB56E-253F-12CC-C8D8-3C143276EBF7}"/>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7C74C228-104B-9CAF-921C-8B261F860A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D2044D-05E9-F059-83E5-B5DB839372DD}"/>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2894410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89C1C-2381-B7DB-6E8D-513B8280AC4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B6997D3-32A0-BA6F-30F3-BEBC02F7FA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7C3971A-B428-5EF5-38B8-044E0A24A362}"/>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4033662C-B339-0A86-93A9-E72D6E075F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A5E9F4-9C4F-C1BD-C6CE-0C4E31898487}"/>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2155764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B617A2-E843-3F2F-D82A-CD22D3B920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B42F544-DDF4-1373-E6D5-2E2CDD8F5A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D28F642-350E-64C8-4D24-0EA7BD484D1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82D031B-2075-3C6B-685B-9F6357B5A480}"/>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6" name="Espace réservé du pied de page 5">
            <a:extLst>
              <a:ext uri="{FF2B5EF4-FFF2-40B4-BE49-F238E27FC236}">
                <a16:creationId xmlns:a16="http://schemas.microsoft.com/office/drawing/2014/main" id="{FF54F364-5829-F9A8-4B7D-22F6BF1AC9C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A77DAB-FA50-3931-CBC9-71E857AD044D}"/>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1016764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22A47A-CDC5-395A-EB6B-DFB5F3AA8F4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F7DCC78-4754-33D1-C4E8-E71B61BF53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E4369A-08CF-94CE-2E56-DCE3B4FA1D6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4E53C30-893B-1622-D2C3-B43290BEB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D8F2FE2-0FDB-545D-0FA3-FD949E829E0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A2D2F46-2282-939D-83F4-10A0AE5CD59E}"/>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8" name="Espace réservé du pied de page 7">
            <a:extLst>
              <a:ext uri="{FF2B5EF4-FFF2-40B4-BE49-F238E27FC236}">
                <a16:creationId xmlns:a16="http://schemas.microsoft.com/office/drawing/2014/main" id="{653D5423-AFD4-0509-1D0D-0E11DAF1EF3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ACB2D7-77D6-2ABD-62D9-2B8F34652514}"/>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2913292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963FF4-E1E6-057B-AA1E-F27D00C9162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4E2E113-4232-9703-846E-67036AAF5E5B}"/>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4" name="Espace réservé du pied de page 3">
            <a:extLst>
              <a:ext uri="{FF2B5EF4-FFF2-40B4-BE49-F238E27FC236}">
                <a16:creationId xmlns:a16="http://schemas.microsoft.com/office/drawing/2014/main" id="{72FBCDDB-B110-BF6E-E2E1-28AE1DA17F7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05801C7-7D6A-7D2D-C8B4-4C6B6EBED84E}"/>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1038203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B4FF0DA-7570-B188-F905-AD7FA5182CB6}"/>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3" name="Espace réservé du pied de page 2">
            <a:extLst>
              <a:ext uri="{FF2B5EF4-FFF2-40B4-BE49-F238E27FC236}">
                <a16:creationId xmlns:a16="http://schemas.microsoft.com/office/drawing/2014/main" id="{732A6736-B30A-B3D9-967E-177EEFB8E04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25D7A-E24F-770F-A434-BB18AF667F96}"/>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445788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67A988-1888-640E-67C1-3ECBEFF2D8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369D397-E60B-1CD2-B93B-E102C0ADFB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7932AC6-5A8B-5500-A7D5-DAB6F81CC9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BBB9E6F-5DA6-9B7B-6E2B-922AD8669DB7}"/>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6" name="Espace réservé du pied de page 5">
            <a:extLst>
              <a:ext uri="{FF2B5EF4-FFF2-40B4-BE49-F238E27FC236}">
                <a16:creationId xmlns:a16="http://schemas.microsoft.com/office/drawing/2014/main" id="{617AAAB4-80C1-A915-38A1-20A3F9AB6D6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3FE102-098B-4DBC-E8D5-012BD9557154}"/>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81934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DD57DC-25D9-96BF-D327-D1B25EB9A1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2F06CF7-30A4-B478-C211-087C4FFB9A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5C5784E-25F4-082E-9909-C8B6F257E6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CDCA7C7-3F75-9097-4D48-08A2B96B7805}"/>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6" name="Espace réservé du pied de page 5">
            <a:extLst>
              <a:ext uri="{FF2B5EF4-FFF2-40B4-BE49-F238E27FC236}">
                <a16:creationId xmlns:a16="http://schemas.microsoft.com/office/drawing/2014/main" id="{DD8C2C80-03DE-368F-437A-C959C767573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AD8CBF-62D9-9B34-54C2-8CEDF517931C}"/>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3321430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A12816-776B-2C4B-EAB0-FD7FBBC7120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0BBC49D-B046-E314-78B7-63D19DE5F91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F9CBC0-0387-BE4B-AF42-190612AC36D2}"/>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6FA61514-37F2-3241-32D2-54B0AE4406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8D81AA-441E-C12D-9644-3678157790CE}"/>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993126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9B9F560-E595-0DAE-FA15-0C8FCFA4B1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E2C56B3-DE7B-4002-4DB2-0C3446ED74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4E4AB7-A9FE-82A6-8871-DD5EE9777AE5}"/>
              </a:ext>
            </a:extLst>
          </p:cNvPr>
          <p:cNvSpPr>
            <a:spLocks noGrp="1"/>
          </p:cNvSpPr>
          <p:nvPr>
            <p:ph type="dt" sz="half" idx="10"/>
          </p:nvPr>
        </p:nvSpPr>
        <p:spPr/>
        <p:txBody>
          <a:body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18FFAD4F-6C3A-9336-BC67-A664CF0E96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BC17A5-2517-B2C2-7FE0-590165D713E0}"/>
              </a:ext>
            </a:extLst>
          </p:cNvPr>
          <p:cNvSpPr>
            <a:spLocks noGrp="1"/>
          </p:cNvSpPr>
          <p:nvPr>
            <p:ph type="sldNum" sz="quarter" idx="12"/>
          </p:nvPr>
        </p:nvSpPr>
        <p:spPr/>
        <p:txBody>
          <a:bodyPr/>
          <a:lstStyle/>
          <a:p>
            <a:fld id="{A4644B09-AACF-4700-9C55-FCF511FE876E}" type="slidenum">
              <a:rPr lang="fr-FR" smtClean="0"/>
              <a:t>‹N°›</a:t>
            </a:fld>
            <a:endParaRPr lang="fr-FR"/>
          </a:p>
        </p:txBody>
      </p:sp>
    </p:spTree>
    <p:extLst>
      <p:ext uri="{BB962C8B-B14F-4D97-AF65-F5344CB8AC3E}">
        <p14:creationId xmlns:p14="http://schemas.microsoft.com/office/powerpoint/2010/main" val="307656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C53B01C-92A4-CBDD-96C4-8CCF4319AC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566BBA7-740C-9BE3-0E75-5493F23ECC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51D5A4-B0FA-603C-F8DC-C1CEAACEAB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6E073-31FD-4BDC-95BB-0FD007DDC668}" type="datetimeFigureOut">
              <a:rPr lang="fr-FR" smtClean="0"/>
              <a:t>11/06/2022</a:t>
            </a:fld>
            <a:endParaRPr lang="fr-FR"/>
          </a:p>
        </p:txBody>
      </p:sp>
      <p:sp>
        <p:nvSpPr>
          <p:cNvPr id="5" name="Espace réservé du pied de page 4">
            <a:extLst>
              <a:ext uri="{FF2B5EF4-FFF2-40B4-BE49-F238E27FC236}">
                <a16:creationId xmlns:a16="http://schemas.microsoft.com/office/drawing/2014/main" id="{95786D4E-D843-650B-1C10-222732944E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A7AA7E7-9BF5-9D98-D6FB-58E71C546B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44B09-AACF-4700-9C55-FCF511FE876E}" type="slidenum">
              <a:rPr lang="fr-FR" smtClean="0"/>
              <a:t>‹N°›</a:t>
            </a:fld>
            <a:endParaRPr lang="fr-FR"/>
          </a:p>
        </p:txBody>
      </p:sp>
    </p:spTree>
    <p:extLst>
      <p:ext uri="{BB962C8B-B14F-4D97-AF65-F5344CB8AC3E}">
        <p14:creationId xmlns:p14="http://schemas.microsoft.com/office/powerpoint/2010/main" val="2543212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096457"/>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913" y="5312163"/>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3 </a:t>
            </a:r>
          </a:p>
        </p:txBody>
      </p:sp>
      <p:pic>
        <p:nvPicPr>
          <p:cNvPr id="15" name="Picture 12">
            <a:extLst>
              <a:ext uri="{FF2B5EF4-FFF2-40B4-BE49-F238E27FC236}">
                <a16:creationId xmlns:a16="http://schemas.microsoft.com/office/drawing/2014/main" id="{931B172F-A9EB-93D2-F6A9-4604DB53B14B}"/>
              </a:ext>
            </a:extLst>
          </p:cNvPr>
          <p:cNvPicPr>
            <a:picLocks noChangeAspect="1"/>
          </p:cNvPicPr>
          <p:nvPr/>
        </p:nvPicPr>
        <p:blipFill>
          <a:blip r:embed="rId6"/>
          <a:stretch>
            <a:fillRect/>
          </a:stretch>
        </p:blipFill>
        <p:spPr>
          <a:xfrm>
            <a:off x="4865752" y="3339829"/>
            <a:ext cx="4411801" cy="1972334"/>
          </a:xfrm>
          <a:prstGeom prst="rect">
            <a:avLst/>
          </a:prstGeom>
        </p:spPr>
      </p:pic>
      <p:sp>
        <p:nvSpPr>
          <p:cNvPr id="18" name="ZoneTexte 17">
            <a:extLst>
              <a:ext uri="{FF2B5EF4-FFF2-40B4-BE49-F238E27FC236}">
                <a16:creationId xmlns:a16="http://schemas.microsoft.com/office/drawing/2014/main" id="{6D68A080-1406-7DA1-09BF-C05A3AA19DE1}"/>
              </a:ext>
            </a:extLst>
          </p:cNvPr>
          <p:cNvSpPr txBox="1"/>
          <p:nvPr/>
        </p:nvSpPr>
        <p:spPr>
          <a:xfrm>
            <a:off x="4865752" y="3964694"/>
            <a:ext cx="4812841" cy="646331"/>
          </a:xfrm>
          <a:prstGeom prst="rect">
            <a:avLst/>
          </a:prstGeom>
          <a:noFill/>
        </p:spPr>
        <p:txBody>
          <a:bodyPr wrap="square">
            <a:spAutoFit/>
          </a:bodyPr>
          <a:lstStyle/>
          <a:p>
            <a:pPr algn="ctr"/>
            <a:r>
              <a:rPr lang="en-US" sz="3200" b="1" i="0" dirty="0">
                <a:effectLst/>
              </a:rPr>
              <a:t>Project Planning Process</a:t>
            </a:r>
            <a:r>
              <a:rPr lang="en-US" sz="3600" b="1" i="0" dirty="0">
                <a:solidFill>
                  <a:srgbClr val="201A34"/>
                </a:solidFill>
                <a:effectLst/>
                <a:latin typeface="Open Sans" panose="020B0606030504020204" pitchFamily="34" charset="0"/>
              </a:rPr>
              <a:t> </a:t>
            </a:r>
            <a:r>
              <a:rPr lang="en-US" sz="3600" b="0" i="0" dirty="0">
                <a:solidFill>
                  <a:srgbClr val="201A34"/>
                </a:solidFill>
                <a:effectLst/>
                <a:latin typeface="Open Sans" panose="020B0606030504020204" pitchFamily="34" charset="0"/>
              </a:rPr>
              <a:t> </a:t>
            </a:r>
            <a:endParaRPr lang="fr-FR" sz="3600" dirty="0"/>
          </a:p>
        </p:txBody>
      </p:sp>
    </p:spTree>
    <p:extLst>
      <p:ext uri="{BB962C8B-B14F-4D97-AF65-F5344CB8AC3E}">
        <p14:creationId xmlns:p14="http://schemas.microsoft.com/office/powerpoint/2010/main" val="103084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584028-038E-405A-ACF9-0ADC3E14ED0B}"/>
              </a:ext>
            </a:extLst>
          </p:cNvPr>
          <p:cNvSpPr>
            <a:spLocks noGrp="1"/>
          </p:cNvSpPr>
          <p:nvPr>
            <p:ph type="title"/>
          </p:nvPr>
        </p:nvSpPr>
        <p:spPr>
          <a:xfrm>
            <a:off x="2417886" y="633046"/>
            <a:ext cx="7059490" cy="624254"/>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 the last </a:t>
            </a:r>
            <a:r>
              <a:rPr lang="fr-FR" sz="4400" b="1" spc="60"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lessons</a:t>
            </a: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07D041FB-5F6A-41A1-A35D-DF771DFDFDA6}"/>
              </a:ext>
            </a:extLst>
          </p:cNvPr>
          <p:cNvSpPr>
            <a:spLocks noGrp="1"/>
          </p:cNvSpPr>
          <p:nvPr>
            <p:ph idx="1"/>
          </p:nvPr>
        </p:nvSpPr>
        <p:spPr>
          <a:xfrm>
            <a:off x="171450" y="1690688"/>
            <a:ext cx="10296525" cy="4729162"/>
          </a:xfrm>
        </p:spPr>
        <p:txBody>
          <a:bodyPr>
            <a:normAutofit lnSpcReduction="10000"/>
          </a:bodyPr>
          <a:lstStyle/>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Planning </a:t>
            </a:r>
            <a:r>
              <a:rPr lang="fr-FR" sz="2600" dirty="0" err="1">
                <a:effectLst/>
                <a:ea typeface="Times New Roman" panose="02020603050405020304" pitchFamily="18" charset="0"/>
                <a:cs typeface="Times New Roman" panose="02020603050405020304" pitchFamily="18" charset="0"/>
              </a:rPr>
              <a:t>provides</a:t>
            </a:r>
            <a:r>
              <a:rPr lang="fr-FR" sz="2600" dirty="0">
                <a:effectLst/>
                <a:ea typeface="Times New Roman" panose="02020603050405020304" pitchFamily="18" charset="0"/>
                <a:cs typeface="Times New Roman" panose="02020603050405020304" pitchFamily="18" charset="0"/>
              </a:rPr>
              <a:t> a nexus </a:t>
            </a:r>
            <a:r>
              <a:rPr lang="fr-FR" sz="2600" dirty="0" err="1">
                <a:effectLst/>
                <a:ea typeface="Times New Roman" panose="02020603050405020304" pitchFamily="18" charset="0"/>
                <a:cs typeface="Times New Roman" panose="02020603050405020304" pitchFamily="18" charset="0"/>
              </a:rPr>
              <a:t>between</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managerial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functions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required</a:t>
            </a:r>
            <a:r>
              <a:rPr lang="fr-FR" sz="2600" dirty="0">
                <a:effectLst/>
                <a:ea typeface="Times New Roman" panose="02020603050405020304" pitchFamily="18" charset="0"/>
                <a:cs typeface="Times New Roman" panose="02020603050405020304" pitchFamily="18" charset="0"/>
              </a:rPr>
              <a:t> to </a:t>
            </a:r>
            <a:r>
              <a:rPr lang="fr-FR" sz="2600" dirty="0" err="1">
                <a:effectLst/>
                <a:ea typeface="Times New Roman" panose="02020603050405020304" pitchFamily="18" charset="0"/>
                <a:cs typeface="Times New Roman" panose="02020603050405020304" pitchFamily="18" charset="0"/>
              </a:rPr>
              <a:t>activate</a:t>
            </a:r>
            <a:r>
              <a:rPr lang="fr-FR" sz="2600" dirty="0">
                <a:effectLst/>
                <a:ea typeface="Times New Roman" panose="02020603050405020304" pitchFamily="18" charset="0"/>
                <a:cs typeface="Times New Roman" panose="02020603050405020304" pitchFamily="18" charset="0"/>
              </a:rPr>
              <a:t> a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and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needed</a:t>
            </a:r>
            <a:r>
              <a:rPr lang="fr-FR" sz="2600" dirty="0">
                <a:effectLst/>
                <a:ea typeface="Times New Roman" panose="02020603050405020304" pitchFamily="18" charset="0"/>
                <a:cs typeface="Times New Roman" panose="02020603050405020304" pitchFamily="18" charset="0"/>
              </a:rPr>
              <a:t> for </a:t>
            </a:r>
            <a:r>
              <a:rPr lang="fr-FR" sz="2600" dirty="0" err="1">
                <a:effectLst/>
                <a:ea typeface="Times New Roman" panose="02020603050405020304" pitchFamily="18" charset="0"/>
                <a:cs typeface="Times New Roman" panose="02020603050405020304" pitchFamily="18" charset="0"/>
              </a:rPr>
              <a:t>successful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completion</a:t>
            </a:r>
            <a:r>
              <a:rPr lang="fr-FR" sz="2600" dirty="0">
                <a:effectLst/>
                <a:ea typeface="Times New Roman" panose="02020603050405020304" pitchFamily="18" charset="0"/>
                <a:cs typeface="Times New Roman" panose="02020603050405020304" pitchFamily="18" charset="0"/>
              </a:rPr>
              <a:t>.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It </a:t>
            </a:r>
            <a:r>
              <a:rPr lang="fr-FR" sz="2600" dirty="0" err="1">
                <a:effectLst/>
                <a:ea typeface="Times New Roman" panose="02020603050405020304" pitchFamily="18" charset="0"/>
                <a:cs typeface="Times New Roman" panose="02020603050405020304" pitchFamily="18" charset="0"/>
              </a:rPr>
              <a:t>is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concerned</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with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deciding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advance</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what</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when</a:t>
            </a:r>
            <a:r>
              <a:rPr lang="fr-FR" sz="2600" dirty="0">
                <a:effectLst/>
                <a:ea typeface="Times New Roman" panose="02020603050405020304" pitchFamily="18" charset="0"/>
                <a:cs typeface="Times New Roman" panose="02020603050405020304" pitchFamily="18" charset="0"/>
              </a:rPr>
              <a:t>, </a:t>
            </a:r>
            <a:r>
              <a:rPr lang="fr-FR" sz="2600" b="1" dirty="0">
                <a:solidFill>
                  <a:srgbClr val="0070C0"/>
                </a:solidFill>
                <a:effectLst/>
                <a:ea typeface="Times New Roman" panose="02020603050405020304" pitchFamily="18" charset="0"/>
                <a:cs typeface="Times New Roman" panose="02020603050405020304" pitchFamily="18" charset="0"/>
              </a:rPr>
              <a:t>how</a:t>
            </a:r>
            <a:r>
              <a:rPr lang="fr-FR" sz="2600" dirty="0">
                <a:effectLst/>
                <a:ea typeface="Times New Roman" panose="02020603050405020304" pitchFamily="18" charset="0"/>
                <a:cs typeface="Times New Roman" panose="02020603050405020304" pitchFamily="18" charset="0"/>
              </a:rPr>
              <a:t> and </a:t>
            </a:r>
            <a:r>
              <a:rPr lang="fr-FR" sz="2600" b="1" dirty="0" err="1">
                <a:solidFill>
                  <a:srgbClr val="0070C0"/>
                </a:solidFill>
                <a:effectLst/>
                <a:ea typeface="Times New Roman" panose="02020603050405020304" pitchFamily="18" charset="0"/>
                <a:cs typeface="Times New Roman" panose="02020603050405020304" pitchFamily="18" charset="0"/>
              </a:rPr>
              <a:t>who</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will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take</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necessary</a:t>
            </a:r>
            <a:r>
              <a:rPr lang="fr-FR" sz="2600" dirty="0">
                <a:effectLst/>
                <a:ea typeface="Times New Roman" panose="02020603050405020304" pitchFamily="18" charset="0"/>
                <a:cs typeface="Times New Roman" panose="02020603050405020304" pitchFamily="18" charset="0"/>
              </a:rPr>
              <a:t> actions to </a:t>
            </a:r>
            <a:r>
              <a:rPr lang="fr-FR" sz="2600" dirty="0" err="1">
                <a:effectLst/>
                <a:ea typeface="Times New Roman" panose="02020603050405020304" pitchFamily="18" charset="0"/>
                <a:cs typeface="Times New Roman" panose="02020603050405020304" pitchFamily="18" charset="0"/>
              </a:rPr>
              <a:t>accomplish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established</a:t>
            </a:r>
            <a:r>
              <a:rPr lang="fr-FR" sz="2600" dirty="0">
                <a:effectLst/>
                <a:ea typeface="Times New Roman" panose="02020603050405020304" pitchFamily="18" charset="0"/>
                <a:cs typeface="Times New Roman" panose="02020603050405020304" pitchFamily="18" charset="0"/>
              </a:rPr>
              <a:t> objectives.</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 This </a:t>
            </a:r>
            <a:r>
              <a:rPr lang="fr-FR" sz="2600" dirty="0" err="1">
                <a:effectLst/>
                <a:ea typeface="Times New Roman" panose="02020603050405020304" pitchFamily="18" charset="0"/>
                <a:cs typeface="Times New Roman" panose="02020603050405020304" pitchFamily="18" charset="0"/>
              </a:rPr>
              <a:t>lesson</a:t>
            </a:r>
            <a:r>
              <a:rPr lang="fr-FR" sz="2600" dirty="0">
                <a:effectLst/>
                <a:ea typeface="Times New Roman" panose="02020603050405020304" pitchFamily="18" charset="0"/>
                <a:cs typeface="Times New Roman" panose="02020603050405020304" pitchFamily="18" charset="0"/>
              </a:rPr>
              <a:t> has </a:t>
            </a:r>
            <a:r>
              <a:rPr lang="fr-FR" sz="2600" dirty="0" err="1">
                <a:effectLst/>
                <a:ea typeface="Times New Roman" panose="02020603050405020304" pitchFamily="18" charset="0"/>
                <a:cs typeface="Times New Roman" panose="02020603050405020304" pitchFamily="18" charset="0"/>
              </a:rPr>
              <a:t>examined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environment</a:t>
            </a:r>
            <a:r>
              <a:rPr lang="fr-FR" sz="2600" dirty="0">
                <a:effectLst/>
                <a:ea typeface="Times New Roman" panose="02020603050405020304" pitchFamily="18" charset="0"/>
                <a:cs typeface="Times New Roman" panose="02020603050405020304" pitchFamily="18" charset="0"/>
              </a:rPr>
              <a:t> for planning, </a:t>
            </a:r>
            <a:r>
              <a:rPr lang="fr-FR" sz="2600" dirty="0" err="1">
                <a:effectLst/>
                <a:ea typeface="Times New Roman" panose="02020603050405020304" pitchFamily="18" charset="0"/>
                <a:cs typeface="Times New Roman" panose="02020603050405020304" pitchFamily="18" charset="0"/>
              </a:rPr>
              <a:t>considered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purposes</a:t>
            </a:r>
            <a:r>
              <a:rPr lang="fr-FR" sz="2600" dirty="0">
                <a:effectLst/>
                <a:ea typeface="Times New Roman" panose="02020603050405020304" pitchFamily="18" charset="0"/>
                <a:cs typeface="Times New Roman" panose="02020603050405020304" pitchFamily="18" charset="0"/>
              </a:rPr>
              <a:t> of planning, </a:t>
            </a:r>
            <a:r>
              <a:rPr lang="fr-FR" sz="2600" dirty="0" err="1">
                <a:effectLst/>
                <a:ea typeface="Times New Roman" panose="02020603050405020304" pitchFamily="18" charset="0"/>
                <a:cs typeface="Times New Roman" panose="02020603050405020304" pitchFamily="18" charset="0"/>
              </a:rPr>
              <a:t>focused</a:t>
            </a:r>
            <a:r>
              <a:rPr lang="fr-FR" sz="2600" dirty="0">
                <a:effectLst/>
                <a:ea typeface="Times New Roman" panose="02020603050405020304" pitchFamily="18" charset="0"/>
                <a:cs typeface="Times New Roman" panose="02020603050405020304" pitchFamily="18" charset="0"/>
              </a:rPr>
              <a:t> on the stages of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r>
              <a:rPr lang="fr-FR" sz="2600" dirty="0" err="1">
                <a:effectLst/>
                <a:ea typeface="Times New Roman" panose="02020603050405020304" pitchFamily="18" charset="0"/>
                <a:cs typeface="Times New Roman" panose="02020603050405020304" pitchFamily="18" charset="0"/>
              </a:rPr>
              <a:t>evaluated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and stages of planning and </a:t>
            </a:r>
            <a:r>
              <a:rPr lang="fr-FR" sz="2600" dirty="0" err="1">
                <a:effectLst/>
                <a:ea typeface="Times New Roman" panose="02020603050405020304" pitchFamily="18" charset="0"/>
                <a:cs typeface="Times New Roman" panose="02020603050405020304" pitchFamily="18" charset="0"/>
              </a:rPr>
              <a:t>discussed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role</a:t>
            </a:r>
            <a:r>
              <a:rPr lang="fr-FR" sz="2600" dirty="0">
                <a:effectLst/>
                <a:ea typeface="Times New Roman" panose="02020603050405020304" pitchFamily="18" charset="0"/>
                <a:cs typeface="Times New Roman" panose="02020603050405020304" pitchFamily="18" charset="0"/>
              </a:rPr>
              <a:t> of </a:t>
            </a:r>
            <a:r>
              <a:rPr lang="fr-FR" sz="2600" dirty="0" err="1">
                <a:effectLst/>
                <a:ea typeface="Times New Roman" panose="02020603050405020304" pitchFamily="18" charset="0"/>
                <a:cs typeface="Times New Roman" panose="02020603050405020304" pitchFamily="18" charset="0"/>
              </a:rPr>
              <a:t>decision</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making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Project managers </a:t>
            </a:r>
            <a:r>
              <a:rPr lang="fr-FR" sz="2600" dirty="0" err="1">
                <a:effectLst/>
                <a:ea typeface="Times New Roman" panose="02020603050405020304" pitchFamily="18" charset="0"/>
                <a:cs typeface="Times New Roman" panose="02020603050405020304" pitchFamily="18" charset="0"/>
              </a:rPr>
              <a:t>seeking</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success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should</a:t>
            </a:r>
            <a:r>
              <a:rPr lang="fr-FR" sz="2600" dirty="0">
                <a:effectLst/>
                <a:ea typeface="Times New Roman" panose="02020603050405020304" pitchFamily="18" charset="0"/>
                <a:cs typeface="Times New Roman" panose="02020603050405020304" pitchFamily="18" charset="0"/>
              </a:rPr>
              <a:t> master </a:t>
            </a:r>
            <a:r>
              <a:rPr lang="fr-FR" sz="2600" dirty="0" err="1">
                <a:effectLst/>
                <a:ea typeface="Times New Roman" panose="02020603050405020304" pitchFamily="18" charset="0"/>
                <a:cs typeface="Times New Roman" panose="02020603050405020304" pitchFamily="18" charset="0"/>
              </a:rPr>
              <a:t>these</a:t>
            </a:r>
            <a:r>
              <a:rPr lang="fr-FR" sz="2600" dirty="0">
                <a:effectLst/>
                <a:ea typeface="Times New Roman" panose="02020603050405020304" pitchFamily="18" charset="0"/>
                <a:cs typeface="Times New Roman" panose="02020603050405020304" pitchFamily="18" charset="0"/>
              </a:rPr>
              <a:t> concepts.</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pic>
        <p:nvPicPr>
          <p:cNvPr id="21506" name="Picture 2" descr="Planning prévisionnel - Application SàT">
            <a:extLst>
              <a:ext uri="{FF2B5EF4-FFF2-40B4-BE49-F238E27FC236}">
                <a16:creationId xmlns:a16="http://schemas.microsoft.com/office/drawing/2014/main" id="{96C7D49C-6D2E-C076-21D5-C747B39F8B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00988" y="2566992"/>
            <a:ext cx="6857999"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29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D19CF41-7442-63EA-5091-87FDAD80D5DB}"/>
              </a:ext>
            </a:extLst>
          </p:cNvPr>
          <p:cNvSpPr>
            <a:spLocks noGrp="1"/>
          </p:cNvSpPr>
          <p:nvPr>
            <p:ph idx="1"/>
          </p:nvPr>
        </p:nvSpPr>
        <p:spPr>
          <a:xfrm>
            <a:off x="293451" y="1960562"/>
            <a:ext cx="10145949" cy="4351338"/>
          </a:xfrm>
        </p:spPr>
        <p:txBody>
          <a:bodyPr/>
          <a:lstStyle/>
          <a:p>
            <a:r>
              <a:rPr lang="en-US" sz="2600" b="0" i="0" dirty="0">
                <a:effectLst/>
                <a:latin typeface="Graphik Web Regular"/>
              </a:rPr>
              <a:t>According to the PMBOK Guide (Project Management Body of Knowledge) by the Project Management Institute (</a:t>
            </a:r>
            <a:r>
              <a:rPr lang="en-US" sz="2600" b="1" i="0" dirty="0">
                <a:solidFill>
                  <a:srgbClr val="0070C0"/>
                </a:solidFill>
                <a:effectLst/>
                <a:latin typeface="Graphik Web Regular"/>
              </a:rPr>
              <a:t>PMI</a:t>
            </a:r>
            <a:r>
              <a:rPr lang="en-US" sz="2600" b="0" i="0" dirty="0">
                <a:effectLst/>
                <a:latin typeface="Graphik Web Regular"/>
              </a:rPr>
              <a:t>), a </a:t>
            </a:r>
            <a:r>
              <a:rPr lang="en-US" sz="2600" b="1" i="0" dirty="0">
                <a:solidFill>
                  <a:srgbClr val="FF0000"/>
                </a:solidFill>
                <a:effectLst/>
                <a:latin typeface="Graphik Web Regular"/>
              </a:rPr>
              <a:t>Project Life Cycle</a:t>
            </a:r>
            <a:r>
              <a:rPr lang="en-US" sz="2600" b="0" i="0" dirty="0">
                <a:effectLst/>
                <a:latin typeface="Graphik Web Regular"/>
              </a:rPr>
              <a:t> consists of 5 distinct phases that combine to turn a project idea into a working product:</a:t>
            </a:r>
            <a:endParaRPr lang="fr-FR" dirty="0"/>
          </a:p>
        </p:txBody>
      </p:sp>
      <p:pic>
        <p:nvPicPr>
          <p:cNvPr id="4" name="Picture 2" descr="5 Phases of Project Management Process - A Complete Breakdown">
            <a:extLst>
              <a:ext uri="{FF2B5EF4-FFF2-40B4-BE49-F238E27FC236}">
                <a16:creationId xmlns:a16="http://schemas.microsoft.com/office/drawing/2014/main" id="{C079985D-9F0A-6074-0FA5-A9AF463F3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370" y="3730752"/>
            <a:ext cx="10145949" cy="2581148"/>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EB89A26-E937-262B-D490-2C799F4CBB36}"/>
              </a:ext>
            </a:extLst>
          </p:cNvPr>
          <p:cNvSpPr>
            <a:spLocks noGrp="1"/>
          </p:cNvSpPr>
          <p:nvPr>
            <p:ph type="title"/>
          </p:nvPr>
        </p:nvSpPr>
        <p:spPr>
          <a:xfrm>
            <a:off x="2354094" y="642026"/>
            <a:ext cx="7461115" cy="700392"/>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 the last </a:t>
            </a:r>
            <a:r>
              <a:rPr lang="fr-FR" sz="4400" b="1" spc="60"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lessons</a:t>
            </a: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pic>
        <p:nvPicPr>
          <p:cNvPr id="6" name="Picture 2" descr="Planning prévisionnel - Application SàT">
            <a:extLst>
              <a:ext uri="{FF2B5EF4-FFF2-40B4-BE49-F238E27FC236}">
                <a16:creationId xmlns:a16="http://schemas.microsoft.com/office/drawing/2014/main" id="{9440C988-4249-9FE8-18D7-82CC1AE9EA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00988" y="2566992"/>
            <a:ext cx="6857999"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5528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65C2D83-EDF7-B46D-C084-7450BF9249C8}"/>
              </a:ext>
            </a:extLst>
          </p:cNvPr>
          <p:cNvSpPr>
            <a:spLocks noGrp="1"/>
          </p:cNvSpPr>
          <p:nvPr>
            <p:ph idx="1"/>
          </p:nvPr>
        </p:nvSpPr>
        <p:spPr>
          <a:xfrm>
            <a:off x="137160" y="1597025"/>
            <a:ext cx="9997310" cy="4351338"/>
          </a:xfrm>
        </p:spPr>
        <p:txBody>
          <a:bodyPr>
            <a:normAutofit/>
          </a:bodyPr>
          <a:lstStyle/>
          <a:p>
            <a:r>
              <a:rPr lang="fr-FR" sz="2600" dirty="0" err="1"/>
              <a:t>We</a:t>
            </a:r>
            <a:r>
              <a:rPr lang="fr-FR" sz="2600" dirty="0"/>
              <a:t> </a:t>
            </a:r>
            <a:r>
              <a:rPr lang="fr-FR" sz="2600" dirty="0" err="1"/>
              <a:t>also</a:t>
            </a:r>
            <a:r>
              <a:rPr lang="fr-FR" sz="2600" dirty="0"/>
              <a:t> </a:t>
            </a:r>
            <a:r>
              <a:rPr lang="fr-FR" sz="2600" dirty="0" err="1"/>
              <a:t>saw</a:t>
            </a:r>
            <a:r>
              <a:rPr lang="fr-FR" sz="2600" dirty="0"/>
              <a:t> the importance of the roles that the  Vision and the </a:t>
            </a:r>
            <a:r>
              <a:rPr lang="en-US" sz="2600" b="1" i="0" dirty="0">
                <a:solidFill>
                  <a:srgbClr val="000000"/>
                </a:solidFill>
                <a:effectLst/>
              </a:rPr>
              <a:t>Mission </a:t>
            </a:r>
            <a:r>
              <a:rPr lang="en-US" sz="2600" i="0" dirty="0">
                <a:solidFill>
                  <a:srgbClr val="000000"/>
                </a:solidFill>
                <a:effectLst/>
              </a:rPr>
              <a:t>play in </a:t>
            </a:r>
            <a:r>
              <a:rPr lang="en-US" sz="2600" dirty="0">
                <a:solidFill>
                  <a:srgbClr val="000000"/>
                </a:solidFill>
                <a:effectLst/>
              </a:rPr>
              <a:t>any Organization</a:t>
            </a:r>
            <a:r>
              <a:rPr lang="en-US" sz="2600" b="1" i="0" dirty="0">
                <a:solidFill>
                  <a:srgbClr val="000000"/>
                </a:solidFill>
                <a:effectLst/>
              </a:rPr>
              <a:t>: </a:t>
            </a:r>
          </a:p>
          <a:p>
            <a:r>
              <a:rPr lang="en-US" sz="2600" b="0" i="0" dirty="0">
                <a:solidFill>
                  <a:srgbClr val="000000"/>
                </a:solidFill>
                <a:effectLst/>
              </a:rPr>
              <a:t>Communicate the purpose of the organization to stakeholders,</a:t>
            </a:r>
          </a:p>
          <a:p>
            <a:r>
              <a:rPr lang="en-US" sz="2600" dirty="0">
                <a:solidFill>
                  <a:srgbClr val="000000"/>
                </a:solidFill>
              </a:rPr>
              <a:t>I</a:t>
            </a:r>
            <a:r>
              <a:rPr lang="en-US" sz="2600" b="0" i="0" dirty="0">
                <a:solidFill>
                  <a:srgbClr val="000000"/>
                </a:solidFill>
                <a:effectLst/>
              </a:rPr>
              <a:t>nform strategy development</a:t>
            </a:r>
          </a:p>
          <a:p>
            <a:r>
              <a:rPr lang="en-US" sz="2600" b="0" i="0" dirty="0">
                <a:solidFill>
                  <a:srgbClr val="000000"/>
                </a:solidFill>
                <a:effectLst/>
              </a:rPr>
              <a:t>Develop the measurable Goals and Objectives by which to gauge the success of the </a:t>
            </a:r>
            <a:r>
              <a:rPr lang="en-US" sz="2600" b="1" i="0" dirty="0">
                <a:solidFill>
                  <a:srgbClr val="000000"/>
                </a:solidFill>
                <a:effectLst/>
              </a:rPr>
              <a:t>Organization’s Strategy</a:t>
            </a:r>
            <a:r>
              <a:rPr lang="en-US" sz="2600" b="0" i="0" dirty="0">
                <a:solidFill>
                  <a:srgbClr val="000000"/>
                </a:solidFill>
                <a:effectLst/>
              </a:rPr>
              <a:t>.</a:t>
            </a:r>
            <a:endParaRPr lang="fr-FR" sz="2600" dirty="0"/>
          </a:p>
        </p:txBody>
      </p:sp>
      <p:sp>
        <p:nvSpPr>
          <p:cNvPr id="4" name="Titre 1">
            <a:extLst>
              <a:ext uri="{FF2B5EF4-FFF2-40B4-BE49-F238E27FC236}">
                <a16:creationId xmlns:a16="http://schemas.microsoft.com/office/drawing/2014/main" id="{4C06C2A3-2EB7-9539-0C54-3612BAF29AE3}"/>
              </a:ext>
            </a:extLst>
          </p:cNvPr>
          <p:cNvSpPr>
            <a:spLocks noGrp="1"/>
          </p:cNvSpPr>
          <p:nvPr>
            <p:ph type="title"/>
          </p:nvPr>
        </p:nvSpPr>
        <p:spPr>
          <a:xfrm>
            <a:off x="2422186" y="681037"/>
            <a:ext cx="7256835" cy="583559"/>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 the last </a:t>
            </a:r>
            <a:r>
              <a:rPr lang="fr-FR" sz="4400" b="1" spc="60"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lessons</a:t>
            </a: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pic>
        <p:nvPicPr>
          <p:cNvPr id="6" name="Image 5">
            <a:extLst>
              <a:ext uri="{FF2B5EF4-FFF2-40B4-BE49-F238E27FC236}">
                <a16:creationId xmlns:a16="http://schemas.microsoft.com/office/drawing/2014/main" id="{1E76C093-7713-DF91-982B-F3D587F79F32}"/>
              </a:ext>
            </a:extLst>
          </p:cNvPr>
          <p:cNvPicPr>
            <a:picLocks noChangeAspect="1"/>
          </p:cNvPicPr>
          <p:nvPr/>
        </p:nvPicPr>
        <p:blipFill>
          <a:blip r:embed="rId2"/>
          <a:stretch>
            <a:fillRect/>
          </a:stretch>
        </p:blipFill>
        <p:spPr>
          <a:xfrm>
            <a:off x="0" y="4352544"/>
            <a:ext cx="12192000" cy="2441448"/>
          </a:xfrm>
          <a:prstGeom prst="rect">
            <a:avLst/>
          </a:prstGeom>
        </p:spPr>
      </p:pic>
    </p:spTree>
    <p:extLst>
      <p:ext uri="{BB962C8B-B14F-4D97-AF65-F5344CB8AC3E}">
        <p14:creationId xmlns:p14="http://schemas.microsoft.com/office/powerpoint/2010/main" val="737674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CFC8650-A2CC-8FC6-B470-8EF7D1AE32E9}"/>
              </a:ext>
            </a:extLst>
          </p:cNvPr>
          <p:cNvSpPr>
            <a:spLocks noGrp="1"/>
          </p:cNvSpPr>
          <p:nvPr>
            <p:ph idx="1"/>
          </p:nvPr>
        </p:nvSpPr>
        <p:spPr>
          <a:xfrm>
            <a:off x="188976" y="1690688"/>
            <a:ext cx="10189464" cy="4351338"/>
          </a:xfrm>
        </p:spPr>
        <p:txBody>
          <a:bodyPr>
            <a:normAutofit/>
          </a:bodyPr>
          <a:lstStyle/>
          <a:p>
            <a:r>
              <a:rPr lang="en-US" sz="2600" b="0" i="0" dirty="0">
                <a:effectLst/>
              </a:rPr>
              <a:t>Values are also very important in every organization.</a:t>
            </a:r>
          </a:p>
          <a:p>
            <a:r>
              <a:rPr lang="en-US" sz="2600" b="0" i="0" dirty="0">
                <a:effectLst/>
              </a:rPr>
              <a:t> They </a:t>
            </a:r>
            <a:r>
              <a:rPr lang="en-US" sz="2600" dirty="0">
                <a:effectLst/>
                <a:ea typeface="Times New Roman" panose="02020603050405020304" pitchFamily="18" charset="0"/>
              </a:rPr>
              <a:t>can help define an organization’s personality and help it stand out from the crowd.</a:t>
            </a:r>
            <a:endParaRPr lang="fr-FR" sz="2600" dirty="0"/>
          </a:p>
        </p:txBody>
      </p:sp>
      <p:pic>
        <p:nvPicPr>
          <p:cNvPr id="5" name="Image 4">
            <a:extLst>
              <a:ext uri="{FF2B5EF4-FFF2-40B4-BE49-F238E27FC236}">
                <a16:creationId xmlns:a16="http://schemas.microsoft.com/office/drawing/2014/main" id="{84DFA5E3-1809-F218-0BEC-F5E4E679ADD8}"/>
              </a:ext>
            </a:extLst>
          </p:cNvPr>
          <p:cNvPicPr>
            <a:picLocks noChangeAspect="1"/>
          </p:cNvPicPr>
          <p:nvPr/>
        </p:nvPicPr>
        <p:blipFill>
          <a:blip r:embed="rId2"/>
          <a:stretch>
            <a:fillRect/>
          </a:stretch>
        </p:blipFill>
        <p:spPr>
          <a:xfrm>
            <a:off x="0" y="3337560"/>
            <a:ext cx="12192000" cy="3520440"/>
          </a:xfrm>
          <a:prstGeom prst="rect">
            <a:avLst/>
          </a:prstGeom>
        </p:spPr>
      </p:pic>
      <p:sp>
        <p:nvSpPr>
          <p:cNvPr id="6" name="Titre 1">
            <a:extLst>
              <a:ext uri="{FF2B5EF4-FFF2-40B4-BE49-F238E27FC236}">
                <a16:creationId xmlns:a16="http://schemas.microsoft.com/office/drawing/2014/main" id="{38F1BEC9-0877-DD8E-F644-5E2FFA7190DC}"/>
              </a:ext>
            </a:extLst>
          </p:cNvPr>
          <p:cNvSpPr>
            <a:spLocks noGrp="1"/>
          </p:cNvSpPr>
          <p:nvPr>
            <p:ph type="title"/>
          </p:nvPr>
        </p:nvSpPr>
        <p:spPr>
          <a:xfrm>
            <a:off x="838200" y="630936"/>
            <a:ext cx="10515600" cy="603504"/>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 the last </a:t>
            </a:r>
            <a:r>
              <a:rPr lang="fr-FR" sz="4400" b="1" spc="60"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lessons</a:t>
            </a: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Tree>
    <p:extLst>
      <p:ext uri="{BB962C8B-B14F-4D97-AF65-F5344CB8AC3E}">
        <p14:creationId xmlns:p14="http://schemas.microsoft.com/office/powerpoint/2010/main" val="1866370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71B1E1-AB5F-F1F3-4E30-428A16B4E5A1}"/>
              </a:ext>
            </a:extLst>
          </p:cNvPr>
          <p:cNvSpPr>
            <a:spLocks noGrp="1"/>
          </p:cNvSpPr>
          <p:nvPr>
            <p:ph type="title"/>
          </p:nvPr>
        </p:nvSpPr>
        <p:spPr>
          <a:xfrm>
            <a:off x="188976" y="-2149475"/>
            <a:ext cx="10515600" cy="1325563"/>
          </a:xfrm>
        </p:spPr>
        <p:txBody>
          <a:bodyPr/>
          <a:lstStyle/>
          <a:p>
            <a:endParaRPr lang="fr-FR" dirty="0"/>
          </a:p>
        </p:txBody>
      </p:sp>
      <p:sp>
        <p:nvSpPr>
          <p:cNvPr id="3" name="Espace réservé du contenu 2">
            <a:extLst>
              <a:ext uri="{FF2B5EF4-FFF2-40B4-BE49-F238E27FC236}">
                <a16:creationId xmlns:a16="http://schemas.microsoft.com/office/drawing/2014/main" id="{933DF3A6-87AE-A1A0-3977-BC1FF0174936}"/>
              </a:ext>
            </a:extLst>
          </p:cNvPr>
          <p:cNvSpPr>
            <a:spLocks noGrp="1"/>
          </p:cNvSpPr>
          <p:nvPr>
            <p:ph idx="1"/>
          </p:nvPr>
        </p:nvSpPr>
        <p:spPr>
          <a:xfrm>
            <a:off x="0" y="2027524"/>
            <a:ext cx="10704576" cy="4351338"/>
          </a:xfrm>
        </p:spPr>
        <p:txBody>
          <a:bodyPr>
            <a:normAutofit/>
          </a:bodyPr>
          <a:lstStyle/>
          <a:p>
            <a:pPr algn="l" fontAlgn="base"/>
            <a:r>
              <a:rPr lang="en-US" b="1" i="0" dirty="0">
                <a:solidFill>
                  <a:srgbClr val="00B050"/>
                </a:solidFill>
                <a:effectLst/>
              </a:rPr>
              <a:t>Goals</a:t>
            </a:r>
            <a:r>
              <a:rPr lang="en-US" b="0" i="0" dirty="0">
                <a:effectLst/>
              </a:rPr>
              <a:t> and </a:t>
            </a:r>
            <a:r>
              <a:rPr lang="en-US" b="1" i="0" dirty="0">
                <a:solidFill>
                  <a:srgbClr val="FF66FF"/>
                </a:solidFill>
                <a:effectLst/>
              </a:rPr>
              <a:t>Objectives </a:t>
            </a:r>
            <a:r>
              <a:rPr lang="en-US" b="0" i="0" dirty="0">
                <a:effectLst/>
              </a:rPr>
              <a:t>are statements that describe what the project will accomplish, or the business value the project will achieve.</a:t>
            </a:r>
          </a:p>
          <a:p>
            <a:pPr algn="l" fontAlgn="base"/>
            <a:r>
              <a:rPr lang="en-US" b="1" i="1" dirty="0">
                <a:solidFill>
                  <a:srgbClr val="00B050"/>
                </a:solidFill>
                <a:effectLst/>
              </a:rPr>
              <a:t>Goals</a:t>
            </a:r>
            <a:r>
              <a:rPr lang="en-US" b="0" i="1" dirty="0">
                <a:effectLst/>
              </a:rPr>
              <a:t> </a:t>
            </a:r>
            <a:r>
              <a:rPr lang="en-US" b="0" i="0" dirty="0">
                <a:effectLst/>
              </a:rPr>
              <a:t>are high level statements that provide overall context for what the project is trying to achieve, and should align to business goals.</a:t>
            </a:r>
          </a:p>
          <a:p>
            <a:pPr fontAlgn="base"/>
            <a:r>
              <a:rPr lang="en-US" b="1" i="1" dirty="0">
                <a:solidFill>
                  <a:srgbClr val="FF66FF"/>
                </a:solidFill>
                <a:effectLst/>
              </a:rPr>
              <a:t>Objectives</a:t>
            </a:r>
            <a:r>
              <a:rPr lang="en-US" b="0" i="0" dirty="0">
                <a:effectLst/>
              </a:rPr>
              <a:t> </a:t>
            </a:r>
            <a:r>
              <a:rPr lang="en-US" dirty="0"/>
              <a:t>are lower </a:t>
            </a:r>
            <a:r>
              <a:rPr lang="en-US" b="0" i="0" dirty="0">
                <a:effectLst/>
              </a:rPr>
              <a:t>level statements that describe the specific, tangible products and deliverables that the project will deliver.</a:t>
            </a:r>
          </a:p>
          <a:p>
            <a:pPr algn="l" fontAlgn="base"/>
            <a:r>
              <a:rPr lang="en-US" b="0" i="0" dirty="0">
                <a:effectLst/>
              </a:rPr>
              <a:t>The definition of </a:t>
            </a:r>
            <a:r>
              <a:rPr lang="en-US" b="1" i="0" dirty="0">
                <a:solidFill>
                  <a:srgbClr val="00B050"/>
                </a:solidFill>
                <a:effectLst/>
              </a:rPr>
              <a:t>Goals</a:t>
            </a:r>
            <a:r>
              <a:rPr lang="en-US" b="0" i="0" dirty="0">
                <a:effectLst/>
              </a:rPr>
              <a:t> and </a:t>
            </a:r>
            <a:r>
              <a:rPr lang="en-US" b="1" i="0" dirty="0">
                <a:solidFill>
                  <a:srgbClr val="FF66FF"/>
                </a:solidFill>
                <a:effectLst/>
              </a:rPr>
              <a:t>Objectives </a:t>
            </a:r>
            <a:r>
              <a:rPr lang="en-US" b="0" i="0" dirty="0">
                <a:effectLst/>
              </a:rPr>
              <a:t>is more of an art than a science, and it can be difficult to define them and align them correctly.</a:t>
            </a:r>
          </a:p>
          <a:p>
            <a:endParaRPr lang="fr-FR" dirty="0"/>
          </a:p>
        </p:txBody>
      </p:sp>
      <p:pic>
        <p:nvPicPr>
          <p:cNvPr id="15362" name="Picture 2" descr="SMART Goal - Definition, Guide, and Importance of Goal Setting">
            <a:extLst>
              <a:ext uri="{FF2B5EF4-FFF2-40B4-BE49-F238E27FC236}">
                <a16:creationId xmlns:a16="http://schemas.microsoft.com/office/drawing/2014/main" id="{4E784EAE-85F6-42FB-9300-E8C7BCB36D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 y="0"/>
            <a:ext cx="10675620" cy="177698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Learning Goals and Learning Objectives - The Peak Performance Center">
            <a:extLst>
              <a:ext uri="{FF2B5EF4-FFF2-40B4-BE49-F238E27FC236}">
                <a16:creationId xmlns:a16="http://schemas.microsoft.com/office/drawing/2014/main" id="{0BD6F8DA-4E7D-A9CE-7C04-49A85EFC3B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88808" y="2426210"/>
            <a:ext cx="6629400" cy="1776985"/>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Mission Vision Goals and Objectives | Digital E-Learning Six Sigma (6σ),  Lean Manufacturing, 7QC tools, Project Management, Statistics">
            <a:extLst>
              <a:ext uri="{FF2B5EF4-FFF2-40B4-BE49-F238E27FC236}">
                <a16:creationId xmlns:a16="http://schemas.microsoft.com/office/drawing/2014/main" id="{5E320DEF-5BA5-9F65-CF3A-3D5E04C8DF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 y="5632704"/>
            <a:ext cx="10222992" cy="122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002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4"/>
            <a:ext cx="10287000" cy="4584319"/>
          </a:xfrm>
        </p:spPr>
        <p:txBody>
          <a:bodyPr>
            <a:normAutofit fontScale="92500" lnSpcReduction="10000"/>
          </a:bodyPr>
          <a:lstStyle/>
          <a:p>
            <a:pPr algn="just"/>
            <a:r>
              <a:rPr lang="en-US" dirty="0">
                <a:cs typeface="Arial" panose="020B0604020202020204" pitchFamily="34" charset="0"/>
              </a:rPr>
              <a:t>Identify the key components of the Project Management Institute (PMI) ® The </a:t>
            </a:r>
            <a:r>
              <a:rPr lang="en-US" b="1" dirty="0">
                <a:cs typeface="Arial" panose="020B0604020202020204" pitchFamily="34" charset="0"/>
              </a:rPr>
              <a:t>Project</a:t>
            </a:r>
            <a:r>
              <a:rPr lang="en-US" dirty="0">
                <a:cs typeface="Arial" panose="020B0604020202020204" pitchFamily="34" charset="0"/>
              </a:rPr>
              <a:t> </a:t>
            </a:r>
            <a:r>
              <a:rPr lang="en-US" b="1" dirty="0">
                <a:cs typeface="Arial" panose="020B0604020202020204" pitchFamily="34" charset="0"/>
              </a:rPr>
              <a:t>Planning Process.</a:t>
            </a:r>
          </a:p>
          <a:p>
            <a:pPr marL="0" indent="0" algn="just">
              <a:buNone/>
            </a:pPr>
            <a:endParaRPr lang="en-US" dirty="0">
              <a:cs typeface="Arial" panose="020B0604020202020204" pitchFamily="34" charset="0"/>
            </a:endParaRPr>
          </a:p>
          <a:p>
            <a:pPr algn="just"/>
            <a:r>
              <a:rPr lang="en-US" dirty="0">
                <a:cs typeface="Arial" panose="020B0604020202020204" pitchFamily="34" charset="0"/>
              </a:rPr>
              <a:t>Recognize the </a:t>
            </a:r>
            <a:r>
              <a:rPr lang="en-US" i="0" dirty="0">
                <a:solidFill>
                  <a:schemeClr val="tx1"/>
                </a:solidFill>
                <a:effectLst/>
              </a:rPr>
              <a:t>main </a:t>
            </a:r>
            <a:r>
              <a:rPr lang="fr-FR" i="0" dirty="0">
                <a:solidFill>
                  <a:schemeClr val="tx1"/>
                </a:solidFill>
              </a:rPr>
              <a:t>steps </a:t>
            </a:r>
            <a:r>
              <a:rPr lang="fr-FR" b="1" i="0" dirty="0">
                <a:solidFill>
                  <a:schemeClr val="tx1"/>
                </a:solidFill>
              </a:rPr>
              <a:t>of Planning Process.</a:t>
            </a:r>
          </a:p>
          <a:p>
            <a:pPr algn="just"/>
            <a:endParaRPr lang="fr-FR" b="1" dirty="0"/>
          </a:p>
          <a:p>
            <a:pPr algn="just"/>
            <a:endParaRPr lang="fr-FR" dirty="0"/>
          </a:p>
          <a:p>
            <a:pPr algn="just"/>
            <a:r>
              <a:rPr lang="fr-FR" i="0" dirty="0">
                <a:solidFill>
                  <a:schemeClr val="tx1"/>
                </a:solidFill>
                <a:effectLst/>
              </a:rPr>
              <a:t>Determine the </a:t>
            </a:r>
            <a:r>
              <a:rPr lang="fr-FR" b="1" i="0" dirty="0">
                <a:solidFill>
                  <a:schemeClr val="tx1"/>
                </a:solidFill>
                <a:effectLst/>
              </a:rPr>
              <a:t>types of Planning</a:t>
            </a:r>
            <a:endParaRPr lang="fr-FR" dirty="0"/>
          </a:p>
          <a:p>
            <a:pPr marL="0" indent="0" algn="just">
              <a:buNone/>
            </a:pPr>
            <a:endParaRPr lang="en-US" dirty="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dirty="0">
                <a:effectLst/>
                <a:latin typeface="Calibri" panose="020F0502020204030204" pitchFamily="34" charset="0"/>
                <a:ea typeface="Calibri" panose="020F0502020204030204" pitchFamily="34" charset="0"/>
                <a:cs typeface="Arial" panose="020B0604020202020204" pitchFamily="34" charset="0"/>
              </a:rPr>
              <a:t>Discover the importance of </a:t>
            </a:r>
            <a:r>
              <a:rPr lang="en-US" b="1" dirty="0">
                <a:effectLst/>
                <a:latin typeface="Calibri" panose="020F0502020204030204" pitchFamily="34" charset="0"/>
                <a:ea typeface="Calibri" panose="020F0502020204030204" pitchFamily="34" charset="0"/>
                <a:cs typeface="Arial" panose="020B0604020202020204" pitchFamily="34" charset="0"/>
              </a:rPr>
              <a:t>Planning Documentation </a:t>
            </a:r>
            <a:r>
              <a:rPr lang="en-US" dirty="0">
                <a:effectLst/>
                <a:latin typeface="Calibri" panose="020F0502020204030204" pitchFamily="34" charset="0"/>
                <a:ea typeface="Calibri" panose="020F0502020204030204" pitchFamily="34" charset="0"/>
                <a:cs typeface="Arial" panose="020B0604020202020204" pitchFamily="34" charset="0"/>
              </a:rPr>
              <a:t>needed to plan and implement a successful Project.</a:t>
            </a: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spTree>
    <p:extLst>
      <p:ext uri="{BB962C8B-B14F-4D97-AF65-F5344CB8AC3E}">
        <p14:creationId xmlns:p14="http://schemas.microsoft.com/office/powerpoint/2010/main" val="1073632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95D991-50F3-1B23-B90F-556410109F57}"/>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7EBF5AA9-4596-0C7B-015A-5A174D4699E8}"/>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782441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3F35F45-C46E-22EB-80C2-63B1A38B33BE}"/>
              </a:ext>
            </a:extLst>
          </p:cNvPr>
          <p:cNvSpPr>
            <a:spLocks noGrp="1"/>
          </p:cNvSpPr>
          <p:nvPr>
            <p:ph idx="1"/>
          </p:nvPr>
        </p:nvSpPr>
        <p:spPr>
          <a:xfrm>
            <a:off x="310960" y="1611616"/>
            <a:ext cx="10122343" cy="4761752"/>
          </a:xfrm>
        </p:spPr>
        <p:txBody>
          <a:bodyPr>
            <a:normAutofit/>
          </a:bodyPr>
          <a:lstStyle/>
          <a:p>
            <a:pPr marL="0" indent="0">
              <a:buNone/>
            </a:pPr>
            <a:r>
              <a:rPr lang="en-US" sz="2600" b="1" i="0" dirty="0">
                <a:effectLst/>
                <a:latin typeface="Calibri" panose="020F0502020204030204" pitchFamily="34" charset="0"/>
                <a:cs typeface="Calibri" panose="020F0502020204030204" pitchFamily="34" charset="0"/>
              </a:rPr>
              <a:t>	I-1- What is a </a:t>
            </a:r>
            <a:r>
              <a:rPr lang="en-US" sz="2600" b="1" i="0" dirty="0">
                <a:effectLst/>
                <a:cs typeface="Calibri" panose="020F0502020204030204" pitchFamily="34" charset="0"/>
              </a:rPr>
              <a:t>Planning Process</a:t>
            </a:r>
            <a:endParaRPr lang="en-US" sz="2600" b="1" i="0" dirty="0">
              <a:effectLst/>
              <a:latin typeface="Calibri" panose="020F0502020204030204" pitchFamily="34" charset="0"/>
              <a:cs typeface="Calibri" panose="020F0502020204030204" pitchFamily="34" charset="0"/>
            </a:endParaRPr>
          </a:p>
          <a:p>
            <a:r>
              <a:rPr lang="en-US" sz="2600" i="0" dirty="0">
                <a:effectLst/>
                <a:latin typeface="Calibri" panose="020F0502020204030204" pitchFamily="34" charset="0"/>
                <a:cs typeface="Calibri" panose="020F0502020204030204" pitchFamily="34" charset="0"/>
              </a:rPr>
              <a:t>A Process is</a:t>
            </a:r>
            <a:r>
              <a:rPr lang="en-US" sz="2600" b="1" i="0" dirty="0">
                <a:solidFill>
                  <a:srgbClr val="C12D30"/>
                </a:solidFill>
                <a:effectLst/>
                <a:latin typeface="Calibri" panose="020F0502020204030204" pitchFamily="34" charset="0"/>
                <a:cs typeface="Calibri" panose="020F0502020204030204" pitchFamily="34" charset="0"/>
              </a:rPr>
              <a:t> </a:t>
            </a:r>
            <a:r>
              <a:rPr lang="en-US" sz="2600" b="1" i="0" dirty="0">
                <a:solidFill>
                  <a:srgbClr val="000000"/>
                </a:solidFill>
                <a:effectLst/>
                <a:latin typeface="Calibri" panose="020F0502020204030204" pitchFamily="34" charset="0"/>
                <a:cs typeface="Calibri" panose="020F0502020204030204" pitchFamily="34" charset="0"/>
              </a:rPr>
              <a:t>series of actions </a:t>
            </a:r>
            <a:r>
              <a:rPr lang="en-US" sz="2600" b="0" i="0" dirty="0">
                <a:solidFill>
                  <a:srgbClr val="000000"/>
                </a:solidFill>
                <a:effectLst/>
                <a:latin typeface="Calibri" panose="020F0502020204030204" pitchFamily="34" charset="0"/>
                <a:cs typeface="Calibri" panose="020F0502020204030204" pitchFamily="34" charset="0"/>
              </a:rPr>
              <a:t>which are carried out in order </a:t>
            </a:r>
            <a:r>
              <a:rPr lang="en-US" sz="2600" b="1" i="0" dirty="0">
                <a:solidFill>
                  <a:srgbClr val="000000"/>
                </a:solidFill>
                <a:effectLst/>
                <a:latin typeface="Calibri" panose="020F0502020204030204" pitchFamily="34" charset="0"/>
                <a:cs typeface="Calibri" panose="020F0502020204030204" pitchFamily="34" charset="0"/>
              </a:rPr>
              <a:t>to achieve a particular result.</a:t>
            </a:r>
          </a:p>
          <a:p>
            <a:pPr marL="0" indent="0">
              <a:buNone/>
            </a:pPr>
            <a:endParaRPr lang="en-US" sz="2600" b="1" i="0" dirty="0">
              <a:solidFill>
                <a:srgbClr val="000000"/>
              </a:solidFill>
              <a:effectLst/>
              <a:latin typeface="Calibri" panose="020F0502020204030204" pitchFamily="34" charset="0"/>
              <a:cs typeface="Calibri" panose="020F0502020204030204" pitchFamily="34" charset="0"/>
            </a:endParaRPr>
          </a:p>
          <a:p>
            <a:pPr algn="ctr"/>
            <a:r>
              <a:rPr lang="en-US" sz="2600" b="1" i="0" dirty="0">
                <a:effectLst/>
              </a:rPr>
              <a:t>“The Planning Process Group consists of those processes that establish the total scope of the effort, define and refine the objectives, and develop the course of action required to attain those objectives”.</a:t>
            </a:r>
          </a:p>
          <a:p>
            <a:pPr marL="0" indent="0" algn="r">
              <a:buNone/>
            </a:pPr>
            <a:r>
              <a:rPr lang="en-US" sz="2600" b="1" i="0" dirty="0">
                <a:effectLst/>
              </a:rPr>
              <a:t> </a:t>
            </a:r>
            <a:r>
              <a:rPr lang="en-US" sz="2600" i="1" dirty="0">
                <a:effectLst/>
              </a:rPr>
              <a:t>A Guide to the Project Management Body of Knowledge</a:t>
            </a:r>
          </a:p>
          <a:p>
            <a:pPr marL="0" indent="0" algn="r">
              <a:buNone/>
            </a:pPr>
            <a:r>
              <a:rPr lang="en-US" sz="2600" i="1" dirty="0">
                <a:effectLst/>
              </a:rPr>
              <a:t> (PMBOK Guide) Sixth Edition</a:t>
            </a:r>
            <a:endParaRPr lang="en-US" sz="2600" i="0" dirty="0">
              <a:effectLst/>
            </a:endParaRPr>
          </a:p>
          <a:p>
            <a:endParaRPr lang="fr-FR" sz="2600" b="1" dirty="0">
              <a:latin typeface="Calibri" panose="020F0502020204030204" pitchFamily="34" charset="0"/>
              <a:cs typeface="Calibri" panose="020F0502020204030204" pitchFamily="34" charset="0"/>
            </a:endParaRPr>
          </a:p>
        </p:txBody>
      </p:sp>
      <p:sp>
        <p:nvSpPr>
          <p:cNvPr id="4" name="Titre 1">
            <a:extLst>
              <a:ext uri="{FF2B5EF4-FFF2-40B4-BE49-F238E27FC236}">
                <a16:creationId xmlns:a16="http://schemas.microsoft.com/office/drawing/2014/main" id="{6D2C1A09-A9A0-C78F-1F71-681CC8D13355}"/>
              </a:ext>
            </a:extLst>
          </p:cNvPr>
          <p:cNvSpPr>
            <a:spLocks noGrp="1"/>
          </p:cNvSpPr>
          <p:nvPr>
            <p:ph type="title"/>
          </p:nvPr>
        </p:nvSpPr>
        <p:spPr>
          <a:xfrm>
            <a:off x="2305454" y="365125"/>
            <a:ext cx="7500027" cy="1325563"/>
          </a:xfrm>
        </p:spPr>
        <p:txBody>
          <a:bodyPr>
            <a:normAutofit fontScale="90000"/>
          </a:bodyPr>
          <a:lstStyle/>
          <a:p>
            <a:pPr algn="ctr"/>
            <a:r>
              <a:rPr lang="en-US" sz="4000" b="1" i="0" dirty="0">
                <a:solidFill>
                  <a:srgbClr val="00FF00"/>
                </a:solidFill>
                <a:effectLst/>
                <a:latin typeface="+mn-lt"/>
              </a:rPr>
              <a:t>I- The importance of Planning Process</a:t>
            </a:r>
            <a:br>
              <a:rPr lang="fr-FR" sz="4000" dirty="0">
                <a:solidFill>
                  <a:srgbClr val="FFC000"/>
                </a:solidFill>
              </a:rPr>
            </a:br>
            <a:endParaRPr lang="fr-FR" sz="4000" dirty="0">
              <a:solidFill>
                <a:srgbClr val="FFC000"/>
              </a:solidFill>
            </a:endParaRPr>
          </a:p>
        </p:txBody>
      </p:sp>
      <p:pic>
        <p:nvPicPr>
          <p:cNvPr id="6" name="Image 5">
            <a:extLst>
              <a:ext uri="{FF2B5EF4-FFF2-40B4-BE49-F238E27FC236}">
                <a16:creationId xmlns:a16="http://schemas.microsoft.com/office/drawing/2014/main" id="{1C70D3EF-E1BE-5418-C714-E190B7020F7B}"/>
              </a:ext>
            </a:extLst>
          </p:cNvPr>
          <p:cNvPicPr>
            <a:picLocks noChangeAspect="1"/>
          </p:cNvPicPr>
          <p:nvPr/>
        </p:nvPicPr>
        <p:blipFill>
          <a:blip r:embed="rId2"/>
          <a:stretch>
            <a:fillRect/>
          </a:stretch>
        </p:blipFill>
        <p:spPr>
          <a:xfrm rot="5400000">
            <a:off x="7883651" y="2549651"/>
            <a:ext cx="6858000" cy="1758697"/>
          </a:xfrm>
          <a:prstGeom prst="rect">
            <a:avLst/>
          </a:prstGeom>
        </p:spPr>
      </p:pic>
    </p:spTree>
    <p:extLst>
      <p:ext uri="{BB962C8B-B14F-4D97-AF65-F5344CB8AC3E}">
        <p14:creationId xmlns:p14="http://schemas.microsoft.com/office/powerpoint/2010/main" val="3583032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604C44B-0A03-11E3-4DA7-01D0F9B5E5A9}"/>
              </a:ext>
            </a:extLst>
          </p:cNvPr>
          <p:cNvSpPr>
            <a:spLocks noGrp="1"/>
          </p:cNvSpPr>
          <p:nvPr>
            <p:ph idx="1"/>
          </p:nvPr>
        </p:nvSpPr>
        <p:spPr>
          <a:xfrm>
            <a:off x="33528" y="1690688"/>
            <a:ext cx="10418064" cy="4351338"/>
          </a:xfrm>
        </p:spPr>
        <p:txBody>
          <a:bodyPr>
            <a:normAutofit lnSpcReduction="10000"/>
          </a:bodyPr>
          <a:lstStyle/>
          <a:p>
            <a:pPr algn="just"/>
            <a:r>
              <a:rPr lang="en-US" sz="2600" b="1" i="0" dirty="0">
                <a:solidFill>
                  <a:srgbClr val="FF0000"/>
                </a:solidFill>
                <a:effectLst/>
              </a:rPr>
              <a:t>The Planning Process </a:t>
            </a:r>
            <a:r>
              <a:rPr lang="en-US" sz="2600" b="0" i="0" dirty="0">
                <a:solidFill>
                  <a:srgbClr val="0A0A0A"/>
                </a:solidFill>
                <a:effectLst/>
              </a:rPr>
              <a:t>is complex. </a:t>
            </a:r>
          </a:p>
          <a:p>
            <a:pPr algn="just"/>
            <a:endParaRPr lang="en-US" sz="2600" b="0" i="0" dirty="0">
              <a:solidFill>
                <a:srgbClr val="0A0A0A"/>
              </a:solidFill>
              <a:effectLst/>
            </a:endParaRPr>
          </a:p>
          <a:p>
            <a:pPr algn="just"/>
            <a:r>
              <a:rPr lang="en-US" sz="2600" b="0" i="0" dirty="0">
                <a:solidFill>
                  <a:srgbClr val="0A0A0A"/>
                </a:solidFill>
                <a:effectLst/>
              </a:rPr>
              <a:t>Therefore, it embraces a number of </a:t>
            </a:r>
            <a:r>
              <a:rPr lang="en-US" sz="2600" b="1" i="0" dirty="0">
                <a:solidFill>
                  <a:srgbClr val="0A0A0A"/>
                </a:solidFill>
                <a:effectLst/>
              </a:rPr>
              <a:t>steps in the Planning Process</a:t>
            </a:r>
            <a:r>
              <a:rPr lang="en-US" sz="2600" b="0" i="0" dirty="0">
                <a:solidFill>
                  <a:srgbClr val="0A0A0A"/>
                </a:solidFill>
                <a:effectLst/>
              </a:rPr>
              <a:t> to be taken. </a:t>
            </a:r>
          </a:p>
          <a:p>
            <a:pPr algn="just"/>
            <a:endParaRPr lang="en-US" sz="2600" b="0" i="0" dirty="0">
              <a:solidFill>
                <a:srgbClr val="0A0A0A"/>
              </a:solidFill>
              <a:effectLst/>
            </a:endParaRPr>
          </a:p>
          <a:p>
            <a:pPr algn="just"/>
            <a:r>
              <a:rPr lang="en-US" sz="2600" b="0" i="0" dirty="0">
                <a:solidFill>
                  <a:srgbClr val="0A0A0A"/>
                </a:solidFill>
                <a:effectLst/>
              </a:rPr>
              <a:t>In Planning,  various facts are collected and analyzed and best out of all is chosen and adopted. </a:t>
            </a:r>
          </a:p>
          <a:p>
            <a:pPr marL="0" indent="0" algn="just">
              <a:buNone/>
            </a:pPr>
            <a:endParaRPr lang="en-US" sz="2600" b="0" i="0" dirty="0">
              <a:solidFill>
                <a:srgbClr val="0A0A0A"/>
              </a:solidFill>
              <a:effectLst/>
            </a:endParaRPr>
          </a:p>
          <a:p>
            <a:pPr algn="just"/>
            <a:r>
              <a:rPr lang="en-US" sz="2600" b="0" i="0" dirty="0">
                <a:solidFill>
                  <a:srgbClr val="0A0A0A"/>
                </a:solidFill>
                <a:effectLst/>
              </a:rPr>
              <a:t>It is not necessary that the </a:t>
            </a:r>
            <a:r>
              <a:rPr lang="en-US" sz="2600" b="1" i="0" dirty="0">
                <a:solidFill>
                  <a:srgbClr val="0A0A0A"/>
                </a:solidFill>
                <a:effectLst/>
              </a:rPr>
              <a:t>Main Procedures or Steps of Planning Process</a:t>
            </a:r>
            <a:r>
              <a:rPr lang="en-US" sz="2600" b="0" i="0" dirty="0">
                <a:solidFill>
                  <a:srgbClr val="0A0A0A"/>
                </a:solidFill>
                <a:effectLst/>
              </a:rPr>
              <a:t> which is valid for one organization may be valid for other organizations.</a:t>
            </a:r>
            <a:endParaRPr lang="fr-FR" sz="2600" dirty="0"/>
          </a:p>
        </p:txBody>
      </p:sp>
      <p:sp>
        <p:nvSpPr>
          <p:cNvPr id="4" name="Titre 1">
            <a:extLst>
              <a:ext uri="{FF2B5EF4-FFF2-40B4-BE49-F238E27FC236}">
                <a16:creationId xmlns:a16="http://schemas.microsoft.com/office/drawing/2014/main" id="{A90907CD-E745-1572-9491-4189BB041283}"/>
              </a:ext>
            </a:extLst>
          </p:cNvPr>
          <p:cNvSpPr>
            <a:spLocks noGrp="1"/>
          </p:cNvSpPr>
          <p:nvPr>
            <p:ph type="title"/>
          </p:nvPr>
        </p:nvSpPr>
        <p:spPr>
          <a:xfrm>
            <a:off x="838200" y="365125"/>
            <a:ext cx="10515600" cy="1325563"/>
          </a:xfrm>
        </p:spPr>
        <p:txBody>
          <a:bodyPr>
            <a:normAutofit/>
          </a:bodyPr>
          <a:lstStyle/>
          <a:p>
            <a:pPr algn="ctr"/>
            <a:r>
              <a:rPr lang="en-US" sz="4000" b="1" i="0" dirty="0">
                <a:solidFill>
                  <a:srgbClr val="00FF00"/>
                </a:solidFill>
                <a:effectLst/>
                <a:latin typeface="+mn-lt"/>
              </a:rPr>
              <a:t>I- The importance of Planning</a:t>
            </a:r>
            <a:br>
              <a:rPr lang="fr-FR" sz="4000" dirty="0">
                <a:solidFill>
                  <a:srgbClr val="FFC000"/>
                </a:solidFill>
              </a:rPr>
            </a:br>
            <a:endParaRPr lang="fr-FR" sz="4000" dirty="0">
              <a:solidFill>
                <a:srgbClr val="FFC000"/>
              </a:solidFill>
            </a:endParaRPr>
          </a:p>
        </p:txBody>
      </p:sp>
      <p:pic>
        <p:nvPicPr>
          <p:cNvPr id="5" name="Image 4">
            <a:extLst>
              <a:ext uri="{FF2B5EF4-FFF2-40B4-BE49-F238E27FC236}">
                <a16:creationId xmlns:a16="http://schemas.microsoft.com/office/drawing/2014/main" id="{3310AD29-9F99-7632-DF4B-3CFB74DE3764}"/>
              </a:ext>
            </a:extLst>
          </p:cNvPr>
          <p:cNvPicPr>
            <a:picLocks noChangeAspect="1"/>
          </p:cNvPicPr>
          <p:nvPr/>
        </p:nvPicPr>
        <p:blipFill>
          <a:blip r:embed="rId2"/>
          <a:stretch>
            <a:fillRect/>
          </a:stretch>
        </p:blipFill>
        <p:spPr>
          <a:xfrm rot="5400000">
            <a:off x="7876032" y="2575560"/>
            <a:ext cx="6858000" cy="1706880"/>
          </a:xfrm>
          <a:prstGeom prst="rect">
            <a:avLst/>
          </a:prstGeom>
        </p:spPr>
      </p:pic>
    </p:spTree>
    <p:extLst>
      <p:ext uri="{BB962C8B-B14F-4D97-AF65-F5344CB8AC3E}">
        <p14:creationId xmlns:p14="http://schemas.microsoft.com/office/powerpoint/2010/main" val="1175741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C197AF-58AC-2693-7999-DE918908EA93}"/>
              </a:ext>
            </a:extLst>
          </p:cNvPr>
          <p:cNvSpPr>
            <a:spLocks noGrp="1"/>
          </p:cNvSpPr>
          <p:nvPr>
            <p:ph idx="1"/>
          </p:nvPr>
        </p:nvSpPr>
        <p:spPr>
          <a:xfrm>
            <a:off x="188976" y="1690688"/>
            <a:ext cx="10180320" cy="4351338"/>
          </a:xfrm>
        </p:spPr>
        <p:txBody>
          <a:bodyPr>
            <a:normAutofit fontScale="92500" lnSpcReduction="10000"/>
          </a:bodyPr>
          <a:lstStyle/>
          <a:p>
            <a:r>
              <a:rPr lang="en-US" b="1" i="0" dirty="0">
                <a:solidFill>
                  <a:srgbClr val="FF0000"/>
                </a:solidFill>
                <a:effectLst/>
              </a:rPr>
              <a:t>The Planning Processes </a:t>
            </a:r>
            <a:r>
              <a:rPr lang="en-US" b="0" i="0" dirty="0">
                <a:solidFill>
                  <a:srgbClr val="2E2E2E"/>
                </a:solidFill>
                <a:effectLst/>
              </a:rPr>
              <a:t>begin early in the Project, and the product of the processes is the Project Management Plan.</a:t>
            </a:r>
          </a:p>
          <a:p>
            <a:endParaRPr lang="en-US" b="0" i="0" dirty="0">
              <a:solidFill>
                <a:srgbClr val="2E2E2E"/>
              </a:solidFill>
              <a:effectLst/>
            </a:endParaRPr>
          </a:p>
          <a:p>
            <a:r>
              <a:rPr lang="en-US" b="0" i="0" dirty="0">
                <a:solidFill>
                  <a:srgbClr val="2E2E2E"/>
                </a:solidFill>
                <a:effectLst/>
              </a:rPr>
              <a:t>The Project Management Plan should include a Project Schedule as well as the various plans addressing each of the relevant </a:t>
            </a:r>
            <a:r>
              <a:rPr lang="en-US" b="1" i="0" dirty="0">
                <a:solidFill>
                  <a:srgbClr val="0070C0"/>
                </a:solidFill>
                <a:effectLst/>
              </a:rPr>
              <a:t>Project Management Areas</a:t>
            </a:r>
            <a:r>
              <a:rPr lang="en-US" b="0" i="0" dirty="0">
                <a:solidFill>
                  <a:srgbClr val="2E2E2E"/>
                </a:solidFill>
                <a:effectLst/>
              </a:rPr>
              <a:t>: </a:t>
            </a:r>
            <a:r>
              <a:rPr lang="en-US" b="1" i="0" dirty="0">
                <a:solidFill>
                  <a:srgbClr val="2E2E2E"/>
                </a:solidFill>
                <a:effectLst/>
              </a:rPr>
              <a:t>Integration</a:t>
            </a:r>
            <a:r>
              <a:rPr lang="en-US" b="0" i="0" dirty="0">
                <a:solidFill>
                  <a:srgbClr val="2E2E2E"/>
                </a:solidFill>
                <a:effectLst/>
              </a:rPr>
              <a:t>, </a:t>
            </a:r>
            <a:r>
              <a:rPr lang="en-US" b="1" i="0" dirty="0">
                <a:solidFill>
                  <a:srgbClr val="2E2E2E"/>
                </a:solidFill>
                <a:effectLst/>
              </a:rPr>
              <a:t>Scope</a:t>
            </a:r>
            <a:r>
              <a:rPr lang="en-US" b="0" i="0" dirty="0">
                <a:solidFill>
                  <a:srgbClr val="2E2E2E"/>
                </a:solidFill>
                <a:effectLst/>
              </a:rPr>
              <a:t>, </a:t>
            </a:r>
            <a:r>
              <a:rPr lang="en-US" b="1" i="0" dirty="0">
                <a:solidFill>
                  <a:srgbClr val="2E2E2E"/>
                </a:solidFill>
                <a:effectLst/>
              </a:rPr>
              <a:t>Time</a:t>
            </a:r>
            <a:r>
              <a:rPr lang="en-US" b="0" i="0" dirty="0">
                <a:solidFill>
                  <a:srgbClr val="2E2E2E"/>
                </a:solidFill>
                <a:effectLst/>
              </a:rPr>
              <a:t>, </a:t>
            </a:r>
            <a:r>
              <a:rPr lang="en-US" b="1" i="0" dirty="0">
                <a:solidFill>
                  <a:srgbClr val="2E2E2E"/>
                </a:solidFill>
                <a:effectLst/>
              </a:rPr>
              <a:t>Costs</a:t>
            </a:r>
            <a:r>
              <a:rPr lang="en-US" b="0" i="0" dirty="0">
                <a:solidFill>
                  <a:srgbClr val="2E2E2E"/>
                </a:solidFill>
                <a:effectLst/>
              </a:rPr>
              <a:t>, </a:t>
            </a:r>
            <a:r>
              <a:rPr lang="en-US" b="1" i="0" dirty="0">
                <a:solidFill>
                  <a:srgbClr val="2E2E2E"/>
                </a:solidFill>
                <a:effectLst/>
              </a:rPr>
              <a:t>Quality</a:t>
            </a:r>
            <a:r>
              <a:rPr lang="en-US" b="0" i="0" dirty="0">
                <a:solidFill>
                  <a:srgbClr val="2E2E2E"/>
                </a:solidFill>
                <a:effectLst/>
              </a:rPr>
              <a:t>, </a:t>
            </a:r>
            <a:r>
              <a:rPr lang="en-US" b="1" i="0" dirty="0">
                <a:solidFill>
                  <a:srgbClr val="2E2E2E"/>
                </a:solidFill>
                <a:effectLst/>
              </a:rPr>
              <a:t>Human Resources</a:t>
            </a:r>
            <a:r>
              <a:rPr lang="en-US" b="0" i="0" dirty="0">
                <a:solidFill>
                  <a:srgbClr val="2E2E2E"/>
                </a:solidFill>
                <a:effectLst/>
              </a:rPr>
              <a:t>, </a:t>
            </a:r>
            <a:r>
              <a:rPr lang="en-US" b="1" i="0" dirty="0">
                <a:solidFill>
                  <a:srgbClr val="2E2E2E"/>
                </a:solidFill>
                <a:effectLst/>
              </a:rPr>
              <a:t>Communication</a:t>
            </a:r>
            <a:r>
              <a:rPr lang="en-US" b="0" i="0" dirty="0">
                <a:solidFill>
                  <a:srgbClr val="2E2E2E"/>
                </a:solidFill>
                <a:effectLst/>
              </a:rPr>
              <a:t>, </a:t>
            </a:r>
            <a:r>
              <a:rPr lang="en-US" b="1" i="0" dirty="0">
                <a:solidFill>
                  <a:srgbClr val="2E2E2E"/>
                </a:solidFill>
                <a:effectLst/>
              </a:rPr>
              <a:t>Risks</a:t>
            </a:r>
            <a:r>
              <a:rPr lang="en-US" b="0" i="0" dirty="0">
                <a:solidFill>
                  <a:srgbClr val="2E2E2E"/>
                </a:solidFill>
                <a:effectLst/>
              </a:rPr>
              <a:t>, and </a:t>
            </a:r>
            <a:r>
              <a:rPr lang="en-US" b="1" i="0" dirty="0">
                <a:solidFill>
                  <a:srgbClr val="2E2E2E"/>
                </a:solidFill>
                <a:effectLst/>
              </a:rPr>
              <a:t>Procurement</a:t>
            </a:r>
            <a:r>
              <a:rPr lang="en-US" b="0" i="0" dirty="0">
                <a:solidFill>
                  <a:srgbClr val="2E2E2E"/>
                </a:solidFill>
                <a:effectLst/>
              </a:rPr>
              <a:t>. </a:t>
            </a:r>
          </a:p>
          <a:p>
            <a:endParaRPr lang="en-US" b="0" i="0" dirty="0">
              <a:solidFill>
                <a:srgbClr val="2E2E2E"/>
              </a:solidFill>
              <a:effectLst/>
            </a:endParaRPr>
          </a:p>
          <a:p>
            <a:r>
              <a:rPr lang="en-US" b="0" i="0" dirty="0">
                <a:solidFill>
                  <a:srgbClr val="2E2E2E"/>
                </a:solidFill>
                <a:effectLst/>
              </a:rPr>
              <a:t>The Project Team performs </a:t>
            </a:r>
            <a:r>
              <a:rPr lang="en-US" b="1" i="0" dirty="0">
                <a:solidFill>
                  <a:srgbClr val="FF0000"/>
                </a:solidFill>
                <a:effectLst/>
              </a:rPr>
              <a:t>the Planning Processes </a:t>
            </a:r>
            <a:r>
              <a:rPr lang="en-US" b="0" i="0" dirty="0">
                <a:solidFill>
                  <a:srgbClr val="2E2E2E"/>
                </a:solidFill>
                <a:effectLst/>
              </a:rPr>
              <a:t>throughout the Project to evaluate the need to adjust the plan in response to project realities.</a:t>
            </a:r>
            <a:endParaRPr lang="fr-FR" dirty="0"/>
          </a:p>
        </p:txBody>
      </p:sp>
      <p:sp>
        <p:nvSpPr>
          <p:cNvPr id="4" name="Titre 1">
            <a:extLst>
              <a:ext uri="{FF2B5EF4-FFF2-40B4-BE49-F238E27FC236}">
                <a16:creationId xmlns:a16="http://schemas.microsoft.com/office/drawing/2014/main" id="{DB1BD520-20C6-C133-9280-928E1B92A235}"/>
              </a:ext>
            </a:extLst>
          </p:cNvPr>
          <p:cNvSpPr>
            <a:spLocks noGrp="1"/>
          </p:cNvSpPr>
          <p:nvPr>
            <p:ph type="title"/>
          </p:nvPr>
        </p:nvSpPr>
        <p:spPr>
          <a:xfrm>
            <a:off x="2470826" y="651753"/>
            <a:ext cx="6965004" cy="710119"/>
          </a:xfrm>
        </p:spPr>
        <p:txBody>
          <a:bodyPr>
            <a:normAutofit fontScale="90000"/>
          </a:bodyPr>
          <a:lstStyle/>
          <a:p>
            <a:pPr algn="ctr"/>
            <a:r>
              <a:rPr lang="en-US" sz="4000" b="1" i="0" dirty="0">
                <a:solidFill>
                  <a:srgbClr val="00FF00"/>
                </a:solidFill>
                <a:effectLst/>
                <a:latin typeface="+mn-lt"/>
              </a:rPr>
              <a:t>I- The importance of Planning</a:t>
            </a:r>
            <a:br>
              <a:rPr lang="fr-FR" sz="4000" dirty="0">
                <a:solidFill>
                  <a:srgbClr val="FFC000"/>
                </a:solidFill>
              </a:rPr>
            </a:br>
            <a:endParaRPr lang="fr-FR" sz="4000" dirty="0">
              <a:solidFill>
                <a:srgbClr val="FFC000"/>
              </a:solidFill>
            </a:endParaRPr>
          </a:p>
        </p:txBody>
      </p:sp>
      <p:pic>
        <p:nvPicPr>
          <p:cNvPr id="6" name="Image 5">
            <a:extLst>
              <a:ext uri="{FF2B5EF4-FFF2-40B4-BE49-F238E27FC236}">
                <a16:creationId xmlns:a16="http://schemas.microsoft.com/office/drawing/2014/main" id="{FE97950B-1F42-92EC-525D-2BD14EAD3494}"/>
              </a:ext>
            </a:extLst>
          </p:cNvPr>
          <p:cNvPicPr>
            <a:picLocks noChangeAspect="1"/>
          </p:cNvPicPr>
          <p:nvPr/>
        </p:nvPicPr>
        <p:blipFill>
          <a:blip r:embed="rId2"/>
          <a:stretch>
            <a:fillRect/>
          </a:stretch>
        </p:blipFill>
        <p:spPr>
          <a:xfrm rot="5400000">
            <a:off x="7947660" y="2613660"/>
            <a:ext cx="6766560" cy="1722120"/>
          </a:xfrm>
          <a:prstGeom prst="rect">
            <a:avLst/>
          </a:prstGeom>
        </p:spPr>
      </p:pic>
    </p:spTree>
    <p:extLst>
      <p:ext uri="{BB962C8B-B14F-4D97-AF65-F5344CB8AC3E}">
        <p14:creationId xmlns:p14="http://schemas.microsoft.com/office/powerpoint/2010/main" val="310334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D2D5BB0-C043-E7D6-4A1A-D451103B38CF}"/>
              </a:ext>
            </a:extLst>
          </p:cNvPr>
          <p:cNvSpPr>
            <a:spLocks noGrp="1"/>
          </p:cNvSpPr>
          <p:nvPr>
            <p:ph idx="1"/>
          </p:nvPr>
        </p:nvSpPr>
        <p:spPr>
          <a:xfrm>
            <a:off x="216408" y="1898777"/>
            <a:ext cx="10162032" cy="4351338"/>
          </a:xfrm>
        </p:spPr>
        <p:txBody>
          <a:bodyPr/>
          <a:lstStyle/>
          <a:p>
            <a:pPr algn="just"/>
            <a:r>
              <a:rPr lang="en-US" b="1" i="0" dirty="0">
                <a:solidFill>
                  <a:srgbClr val="00B050"/>
                </a:solidFill>
                <a:effectLst/>
                <a:latin typeface="NexusSans"/>
              </a:rPr>
              <a:t>The Organizational Planning Process </a:t>
            </a:r>
            <a:r>
              <a:rPr lang="en-US" b="0" i="0" dirty="0">
                <a:solidFill>
                  <a:srgbClr val="2E2E2E"/>
                </a:solidFill>
                <a:effectLst/>
                <a:latin typeface="NexusSans"/>
              </a:rPr>
              <a:t>is not something that magically occurs, nor is it the domain of only the highest levels of institutional authority. </a:t>
            </a:r>
          </a:p>
          <a:p>
            <a:pPr algn="just"/>
            <a:r>
              <a:rPr lang="en-US" b="0" i="0" dirty="0">
                <a:solidFill>
                  <a:srgbClr val="2E2E2E"/>
                </a:solidFill>
                <a:effectLst/>
                <a:latin typeface="NexusSans"/>
              </a:rPr>
              <a:t>On the contrary, </a:t>
            </a:r>
            <a:r>
              <a:rPr lang="en-US" b="1" i="0" dirty="0">
                <a:solidFill>
                  <a:srgbClr val="FF0000"/>
                </a:solidFill>
                <a:effectLst/>
                <a:latin typeface="NexusSans"/>
              </a:rPr>
              <a:t>the Planning Process </a:t>
            </a:r>
            <a:r>
              <a:rPr lang="en-US" b="0" i="0" dirty="0">
                <a:solidFill>
                  <a:srgbClr val="2E2E2E"/>
                </a:solidFill>
                <a:effectLst/>
                <a:latin typeface="NexusSans"/>
              </a:rPr>
              <a:t>should include the involvement of all Leaders. </a:t>
            </a:r>
          </a:p>
          <a:p>
            <a:pPr algn="just"/>
            <a:r>
              <a:rPr lang="en-US" b="0" i="0" dirty="0">
                <a:solidFill>
                  <a:srgbClr val="2E2E2E"/>
                </a:solidFill>
                <a:effectLst/>
                <a:latin typeface="NexusSans"/>
              </a:rPr>
              <a:t>Effective Planning requires possessing an understanding of the basic blocks involved in the process and engaging in some simple behaviors.</a:t>
            </a:r>
            <a:endParaRPr lang="fr-FR" dirty="0"/>
          </a:p>
        </p:txBody>
      </p:sp>
      <p:sp>
        <p:nvSpPr>
          <p:cNvPr id="4" name="Titre 1">
            <a:extLst>
              <a:ext uri="{FF2B5EF4-FFF2-40B4-BE49-F238E27FC236}">
                <a16:creationId xmlns:a16="http://schemas.microsoft.com/office/drawing/2014/main" id="{98114997-AC6C-65DE-C371-1F97C25BD4EE}"/>
              </a:ext>
            </a:extLst>
          </p:cNvPr>
          <p:cNvSpPr>
            <a:spLocks noGrp="1"/>
          </p:cNvSpPr>
          <p:nvPr>
            <p:ph type="title"/>
          </p:nvPr>
        </p:nvSpPr>
        <p:spPr>
          <a:xfrm>
            <a:off x="2373548" y="680936"/>
            <a:ext cx="7256835" cy="593388"/>
          </a:xfrm>
        </p:spPr>
        <p:txBody>
          <a:bodyPr>
            <a:normAutofit fontScale="90000"/>
          </a:bodyPr>
          <a:lstStyle/>
          <a:p>
            <a:pPr algn="ctr"/>
            <a:r>
              <a:rPr lang="en-US" sz="4000" b="1" i="0" dirty="0">
                <a:solidFill>
                  <a:srgbClr val="00FF00"/>
                </a:solidFill>
                <a:effectLst/>
                <a:latin typeface="+mn-lt"/>
              </a:rPr>
              <a:t>I- The importance of Planning</a:t>
            </a:r>
            <a:br>
              <a:rPr lang="fr-FR" sz="4000" dirty="0">
                <a:solidFill>
                  <a:srgbClr val="FFC000"/>
                </a:solidFill>
              </a:rPr>
            </a:br>
            <a:endParaRPr lang="fr-FR" sz="4000" dirty="0">
              <a:solidFill>
                <a:srgbClr val="FFC000"/>
              </a:solidFill>
            </a:endParaRPr>
          </a:p>
        </p:txBody>
      </p:sp>
      <p:pic>
        <p:nvPicPr>
          <p:cNvPr id="6" name="Image 5">
            <a:extLst>
              <a:ext uri="{FF2B5EF4-FFF2-40B4-BE49-F238E27FC236}">
                <a16:creationId xmlns:a16="http://schemas.microsoft.com/office/drawing/2014/main" id="{2A3994D9-CDA5-4FF0-7FBC-F25BD951B636}"/>
              </a:ext>
            </a:extLst>
          </p:cNvPr>
          <p:cNvPicPr>
            <a:picLocks noChangeAspect="1"/>
          </p:cNvPicPr>
          <p:nvPr/>
        </p:nvPicPr>
        <p:blipFill>
          <a:blip r:embed="rId2"/>
          <a:stretch>
            <a:fillRect/>
          </a:stretch>
        </p:blipFill>
        <p:spPr>
          <a:xfrm rot="5400000">
            <a:off x="7961375" y="2499362"/>
            <a:ext cx="6729986" cy="1731263"/>
          </a:xfrm>
          <a:prstGeom prst="rect">
            <a:avLst/>
          </a:prstGeom>
        </p:spPr>
      </p:pic>
    </p:spTree>
    <p:extLst>
      <p:ext uri="{BB962C8B-B14F-4D97-AF65-F5344CB8AC3E}">
        <p14:creationId xmlns:p14="http://schemas.microsoft.com/office/powerpoint/2010/main" val="3063895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1E2AA9C-F510-D9FD-B4E6-33EC215C9EB6}"/>
              </a:ext>
            </a:extLst>
          </p:cNvPr>
          <p:cNvSpPr>
            <a:spLocks noGrp="1"/>
          </p:cNvSpPr>
          <p:nvPr>
            <p:ph idx="1"/>
          </p:nvPr>
        </p:nvSpPr>
        <p:spPr>
          <a:xfrm>
            <a:off x="166991" y="1690688"/>
            <a:ext cx="10183239" cy="4351338"/>
          </a:xfrm>
        </p:spPr>
        <p:txBody>
          <a:bodyPr/>
          <a:lstStyle/>
          <a:p>
            <a:pPr marL="0" indent="0" algn="l">
              <a:buNone/>
            </a:pPr>
            <a:r>
              <a:rPr lang="en-US" sz="2600" i="0" dirty="0">
                <a:effectLst/>
                <a:latin typeface="Calibri" panose="020F0502020204030204" pitchFamily="34" charset="0"/>
                <a:cs typeface="Calibri" panose="020F0502020204030204" pitchFamily="34" charset="0"/>
              </a:rPr>
              <a:t>In</a:t>
            </a:r>
            <a:r>
              <a:rPr lang="en-US" sz="2600" b="1" i="0" dirty="0">
                <a:effectLst/>
                <a:latin typeface="Calibri" panose="020F0502020204030204" pitchFamily="34" charset="0"/>
                <a:cs typeface="Calibri" panose="020F0502020204030204" pitchFamily="34" charset="0"/>
              </a:rPr>
              <a:t> </a:t>
            </a:r>
            <a:r>
              <a:rPr lang="en-US" sz="2600" b="1" i="0" dirty="0">
                <a:solidFill>
                  <a:srgbClr val="FF0000"/>
                </a:solidFill>
                <a:effectLst/>
              </a:rPr>
              <a:t>the Planning Process </a:t>
            </a:r>
            <a:r>
              <a:rPr lang="en-US" sz="2600" b="1" i="0" dirty="0">
                <a:effectLst/>
                <a:latin typeface="Calibri" panose="020F0502020204030204" pitchFamily="34" charset="0"/>
                <a:cs typeface="Calibri" panose="020F0502020204030204" pitchFamily="34" charset="0"/>
              </a:rPr>
              <a:t>, </a:t>
            </a:r>
            <a:r>
              <a:rPr lang="en-US" sz="2600" i="0" dirty="0">
                <a:effectLst/>
                <a:latin typeface="Calibri" panose="020F0502020204030204" pitchFamily="34" charset="0"/>
                <a:cs typeface="Calibri" panose="020F0502020204030204" pitchFamily="34" charset="0"/>
              </a:rPr>
              <a:t>it is important to:</a:t>
            </a:r>
          </a:p>
          <a:p>
            <a:pPr algn="l">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Identify the </a:t>
            </a:r>
            <a:r>
              <a:rPr lang="en-US" sz="2600" b="1" i="0" dirty="0">
                <a:effectLst/>
                <a:latin typeface="Calibri" panose="020F0502020204030204" pitchFamily="34" charset="0"/>
                <a:cs typeface="Calibri" panose="020F0502020204030204" pitchFamily="34" charset="0"/>
              </a:rPr>
              <a:t>Vision</a:t>
            </a:r>
            <a:r>
              <a:rPr lang="en-US" sz="2600" b="0" i="0" dirty="0">
                <a:effectLst/>
                <a:latin typeface="Calibri" panose="020F0502020204030204" pitchFamily="34" charset="0"/>
                <a:cs typeface="Calibri" panose="020F0502020204030204" pitchFamily="34" charset="0"/>
              </a:rPr>
              <a:t>, </a:t>
            </a:r>
            <a:r>
              <a:rPr lang="en-US" sz="2600" b="1" i="0" dirty="0">
                <a:effectLst/>
                <a:latin typeface="Calibri" panose="020F0502020204030204" pitchFamily="34" charset="0"/>
                <a:cs typeface="Calibri" panose="020F0502020204030204" pitchFamily="34" charset="0"/>
              </a:rPr>
              <a:t>Goals</a:t>
            </a:r>
            <a:r>
              <a:rPr lang="en-US" sz="2600" b="0" i="0" dirty="0">
                <a:effectLst/>
                <a:latin typeface="Calibri" panose="020F0502020204030204" pitchFamily="34" charset="0"/>
                <a:cs typeface="Calibri" panose="020F0502020204030204" pitchFamily="34" charset="0"/>
              </a:rPr>
              <a:t> or </a:t>
            </a:r>
            <a:r>
              <a:rPr lang="en-US" sz="2600" b="1" i="0" dirty="0">
                <a:effectLst/>
                <a:latin typeface="Calibri" panose="020F0502020204030204" pitchFamily="34" charset="0"/>
                <a:cs typeface="Calibri" panose="020F0502020204030204" pitchFamily="34" charset="0"/>
              </a:rPr>
              <a:t>Objectives</a:t>
            </a:r>
            <a:r>
              <a:rPr lang="en-US" sz="2600" b="0" i="0" dirty="0">
                <a:effectLst/>
                <a:latin typeface="Calibri" panose="020F0502020204030204" pitchFamily="34" charset="0"/>
                <a:cs typeface="Calibri" panose="020F0502020204030204" pitchFamily="34" charset="0"/>
              </a:rPr>
              <a:t> to be achieved.</a:t>
            </a:r>
          </a:p>
          <a:p>
            <a:pPr algn="l">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Formulate the </a:t>
            </a:r>
            <a:r>
              <a:rPr lang="en-US" sz="2600" b="1" i="0" dirty="0">
                <a:effectLst/>
                <a:latin typeface="Calibri" panose="020F0502020204030204" pitchFamily="34" charset="0"/>
                <a:cs typeface="Calibri" panose="020F0502020204030204" pitchFamily="34" charset="0"/>
              </a:rPr>
              <a:t>Strategies</a:t>
            </a:r>
            <a:r>
              <a:rPr lang="en-US" sz="2600" b="0" i="0" dirty="0">
                <a:effectLst/>
                <a:latin typeface="Calibri" panose="020F0502020204030204" pitchFamily="34" charset="0"/>
                <a:cs typeface="Calibri" panose="020F0502020204030204" pitchFamily="34" charset="0"/>
              </a:rPr>
              <a:t> needed to achieve the Vision and Objectives</a:t>
            </a:r>
          </a:p>
          <a:p>
            <a:pPr algn="l">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Determine and </a:t>
            </a:r>
            <a:r>
              <a:rPr lang="en-US" sz="2600" b="1" i="0" dirty="0">
                <a:effectLst/>
                <a:latin typeface="Calibri" panose="020F0502020204030204" pitchFamily="34" charset="0"/>
                <a:cs typeface="Calibri" panose="020F0502020204030204" pitchFamily="34" charset="0"/>
              </a:rPr>
              <a:t>allocate Resources </a:t>
            </a:r>
            <a:r>
              <a:rPr lang="en-US" sz="2600" b="0" i="0" dirty="0">
                <a:effectLst/>
                <a:latin typeface="Calibri" panose="020F0502020204030204" pitchFamily="34" charset="0"/>
                <a:cs typeface="Calibri" panose="020F0502020204030204" pitchFamily="34" charset="0"/>
              </a:rPr>
              <a:t>necessary to achieve the Vision and Objectives</a:t>
            </a:r>
          </a:p>
          <a:p>
            <a:pPr algn="l">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Set </a:t>
            </a:r>
            <a:r>
              <a:rPr lang="en-US" sz="2600" b="1" i="0" dirty="0">
                <a:effectLst/>
                <a:latin typeface="Calibri" panose="020F0502020204030204" pitchFamily="34" charset="0"/>
                <a:cs typeface="Calibri" panose="020F0502020204030204" pitchFamily="34" charset="0"/>
              </a:rPr>
              <a:t>Implementation Plans </a:t>
            </a:r>
            <a:r>
              <a:rPr lang="en-US" sz="2600" b="0" i="0" dirty="0">
                <a:effectLst/>
                <a:latin typeface="Calibri" panose="020F0502020204030204" pitchFamily="34" charset="0"/>
                <a:cs typeface="Calibri" panose="020F0502020204030204" pitchFamily="34" charset="0"/>
              </a:rPr>
              <a:t>to monitor and evaluate progress towards the Vision and Goals</a:t>
            </a:r>
          </a:p>
          <a:p>
            <a:endParaRPr lang="fr-FR" dirty="0"/>
          </a:p>
        </p:txBody>
      </p:sp>
      <p:sp>
        <p:nvSpPr>
          <p:cNvPr id="4" name="Titre 1">
            <a:extLst>
              <a:ext uri="{FF2B5EF4-FFF2-40B4-BE49-F238E27FC236}">
                <a16:creationId xmlns:a16="http://schemas.microsoft.com/office/drawing/2014/main" id="{57E81AF2-DA0A-7023-3649-B9408A36E17B}"/>
              </a:ext>
            </a:extLst>
          </p:cNvPr>
          <p:cNvSpPr>
            <a:spLocks noGrp="1"/>
          </p:cNvSpPr>
          <p:nvPr>
            <p:ph type="title"/>
          </p:nvPr>
        </p:nvSpPr>
        <p:spPr>
          <a:xfrm>
            <a:off x="2315182" y="583660"/>
            <a:ext cx="7188741" cy="661480"/>
          </a:xfrm>
        </p:spPr>
        <p:txBody>
          <a:bodyPr>
            <a:normAutofit fontScale="90000"/>
          </a:bodyPr>
          <a:lstStyle/>
          <a:p>
            <a:pPr algn="ctr"/>
            <a:r>
              <a:rPr lang="en-US" sz="4000" b="1" i="0" dirty="0">
                <a:solidFill>
                  <a:srgbClr val="00FF00"/>
                </a:solidFill>
                <a:effectLst/>
                <a:latin typeface="+mn-lt"/>
              </a:rPr>
              <a:t>I- The importance of Planning</a:t>
            </a:r>
            <a:br>
              <a:rPr lang="fr-FR" sz="4000" dirty="0">
                <a:solidFill>
                  <a:srgbClr val="FFC000"/>
                </a:solidFill>
              </a:rPr>
            </a:br>
            <a:endParaRPr lang="fr-FR" sz="4000" dirty="0">
              <a:solidFill>
                <a:srgbClr val="FFC000"/>
              </a:solidFill>
            </a:endParaRPr>
          </a:p>
        </p:txBody>
      </p:sp>
      <p:pic>
        <p:nvPicPr>
          <p:cNvPr id="5" name="Image 4">
            <a:extLst>
              <a:ext uri="{FF2B5EF4-FFF2-40B4-BE49-F238E27FC236}">
                <a16:creationId xmlns:a16="http://schemas.microsoft.com/office/drawing/2014/main" id="{23134DFB-1D2C-6EDF-CB00-64DC40E87440}"/>
              </a:ext>
            </a:extLst>
          </p:cNvPr>
          <p:cNvPicPr>
            <a:picLocks noChangeAspect="1"/>
          </p:cNvPicPr>
          <p:nvPr/>
        </p:nvPicPr>
        <p:blipFill>
          <a:blip r:embed="rId2"/>
          <a:stretch>
            <a:fillRect/>
          </a:stretch>
        </p:blipFill>
        <p:spPr>
          <a:xfrm rot="5400000">
            <a:off x="7961375" y="2499362"/>
            <a:ext cx="6729986" cy="1731263"/>
          </a:xfrm>
          <a:prstGeom prst="rect">
            <a:avLst/>
          </a:prstGeom>
        </p:spPr>
      </p:pic>
    </p:spTree>
    <p:extLst>
      <p:ext uri="{BB962C8B-B14F-4D97-AF65-F5344CB8AC3E}">
        <p14:creationId xmlns:p14="http://schemas.microsoft.com/office/powerpoint/2010/main" val="2336126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334FBB-E481-4D10-B660-20D33CB028D2}"/>
              </a:ext>
            </a:extLst>
          </p:cNvPr>
          <p:cNvSpPr>
            <a:spLocks noGrp="1"/>
          </p:cNvSpPr>
          <p:nvPr>
            <p:ph type="title"/>
          </p:nvPr>
        </p:nvSpPr>
        <p:spPr>
          <a:xfrm>
            <a:off x="2567354" y="633046"/>
            <a:ext cx="7156938" cy="659424"/>
          </a:xfrm>
        </p:spPr>
        <p:txBody>
          <a:bodyPr>
            <a:normAutofit fontScale="90000"/>
          </a:bodyPr>
          <a:lstStyle/>
          <a:p>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9F7A5F70-32BD-4139-AA0E-0E3576F834A1}"/>
              </a:ext>
            </a:extLst>
          </p:cNvPr>
          <p:cNvSpPr>
            <a:spLocks noGrp="1"/>
          </p:cNvSpPr>
          <p:nvPr>
            <p:ph idx="1"/>
          </p:nvPr>
        </p:nvSpPr>
        <p:spPr>
          <a:xfrm>
            <a:off x="190500" y="1690688"/>
            <a:ext cx="10182225" cy="4351338"/>
          </a:xfrm>
        </p:spPr>
        <p:txBody>
          <a:bodyPr>
            <a:noAutofit/>
          </a:bodyPr>
          <a:lstStyle/>
          <a:p>
            <a:pPr marL="0" indent="0" algn="l">
              <a:buNone/>
            </a:pPr>
            <a:r>
              <a:rPr lang="fr-FR" sz="2600" b="1" dirty="0"/>
              <a:t>I-2-</a:t>
            </a:r>
            <a:r>
              <a:rPr lang="en-US" sz="2600" b="1" i="0" dirty="0">
                <a:effectLst/>
              </a:rPr>
              <a:t> Why is Project Planning important</a:t>
            </a:r>
            <a:r>
              <a:rPr lang="en-US" sz="2600" b="0" i="0" dirty="0">
                <a:effectLst/>
              </a:rPr>
              <a:t>?</a:t>
            </a:r>
          </a:p>
          <a:p>
            <a:pPr algn="just"/>
            <a:r>
              <a:rPr lang="en-US" sz="2600" b="1" i="0" dirty="0">
                <a:solidFill>
                  <a:srgbClr val="FF0066"/>
                </a:solidFill>
                <a:effectLst/>
              </a:rPr>
              <a:t>Project Planning </a:t>
            </a:r>
            <a:r>
              <a:rPr lang="en-US" sz="2600" b="0" i="0" dirty="0">
                <a:effectLst/>
              </a:rPr>
              <a:t>is a crucial stage that comes right after initiation </a:t>
            </a:r>
            <a:r>
              <a:rPr lang="en-US" sz="2600" b="0" i="0" dirty="0">
                <a:solidFill>
                  <a:srgbClr val="1D2B36"/>
                </a:solidFill>
                <a:effectLst/>
              </a:rPr>
              <a:t>in </a:t>
            </a:r>
            <a:r>
              <a:rPr lang="en-US" sz="2600" b="1" i="0" dirty="0">
                <a:solidFill>
                  <a:srgbClr val="0070C0"/>
                </a:solidFill>
                <a:effectLst/>
              </a:rPr>
              <a:t>Project Management Phases </a:t>
            </a:r>
            <a:r>
              <a:rPr lang="en-US" sz="2600" b="0" i="0" dirty="0">
                <a:solidFill>
                  <a:srgbClr val="1D2B36"/>
                </a:solidFill>
                <a:effectLst/>
              </a:rPr>
              <a:t>. </a:t>
            </a:r>
          </a:p>
          <a:p>
            <a:pPr algn="just"/>
            <a:r>
              <a:rPr lang="en-US" sz="2600" b="0" i="0" dirty="0">
                <a:effectLst/>
              </a:rPr>
              <a:t>Through proper Planning, you streamline the entire Project into a series of steps and ensure the availability of all the Resources on time.</a:t>
            </a:r>
          </a:p>
          <a:p>
            <a:pPr algn="just"/>
            <a:r>
              <a:rPr lang="en-US" sz="2600" b="1" i="0" dirty="0">
                <a:solidFill>
                  <a:srgbClr val="FF6600"/>
                </a:solidFill>
                <a:effectLst/>
              </a:rPr>
              <a:t>Project Constraints </a:t>
            </a:r>
            <a:r>
              <a:rPr lang="en-US" sz="2600" b="0" i="0" dirty="0">
                <a:effectLst/>
              </a:rPr>
              <a:t>such as </a:t>
            </a:r>
            <a:r>
              <a:rPr lang="en-US" sz="2600" b="1" i="0" dirty="0">
                <a:effectLst/>
              </a:rPr>
              <a:t>Time</a:t>
            </a:r>
            <a:r>
              <a:rPr lang="en-US" sz="2600" b="0" i="0" dirty="0">
                <a:effectLst/>
              </a:rPr>
              <a:t>, </a:t>
            </a:r>
            <a:r>
              <a:rPr lang="en-US" sz="2600" b="1" i="0" dirty="0">
                <a:effectLst/>
              </a:rPr>
              <a:t>Scope</a:t>
            </a:r>
            <a:r>
              <a:rPr lang="en-US" sz="2600" b="0" i="0" dirty="0">
                <a:effectLst/>
              </a:rPr>
              <a:t>, and </a:t>
            </a:r>
            <a:r>
              <a:rPr lang="en-US" sz="2600" b="1" i="0" dirty="0">
                <a:effectLst/>
              </a:rPr>
              <a:t>Costs</a:t>
            </a:r>
            <a:r>
              <a:rPr lang="en-US" sz="2600" b="0" i="0" dirty="0">
                <a:effectLst/>
              </a:rPr>
              <a:t> are discussed in the </a:t>
            </a:r>
            <a:r>
              <a:rPr lang="en-US" sz="2600" b="1" i="0" dirty="0">
                <a:effectLst/>
              </a:rPr>
              <a:t>Project Planning Process</a:t>
            </a:r>
            <a:r>
              <a:rPr lang="en-US" sz="2600" b="0" i="0" dirty="0">
                <a:effectLst/>
              </a:rPr>
              <a:t>, and mitigation plans are developed after the identification of </a:t>
            </a:r>
            <a:r>
              <a:rPr lang="en-US" sz="2600" b="1" i="0" dirty="0">
                <a:effectLst/>
              </a:rPr>
              <a:t>potential Risks. </a:t>
            </a:r>
          </a:p>
          <a:p>
            <a:pPr algn="just"/>
            <a:r>
              <a:rPr lang="en-US" sz="2600" b="0" i="0" dirty="0">
                <a:effectLst/>
              </a:rPr>
              <a:t>By comparing the actual progress with the Project Plan, you can also monitor the performance of your Team and take the necessary steps to improve it.</a:t>
            </a:r>
            <a:endParaRPr lang="fr-FR" sz="2600" dirty="0"/>
          </a:p>
        </p:txBody>
      </p:sp>
      <p:sp>
        <p:nvSpPr>
          <p:cNvPr id="4" name="Titre 1">
            <a:extLst>
              <a:ext uri="{FF2B5EF4-FFF2-40B4-BE49-F238E27FC236}">
                <a16:creationId xmlns:a16="http://schemas.microsoft.com/office/drawing/2014/main" id="{7ECA85A0-46B6-F786-25EF-4A323E15F6DF}"/>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00FF00"/>
                </a:solidFill>
                <a:latin typeface="+mn-lt"/>
              </a:rPr>
              <a:t>I- The importance of Planning</a:t>
            </a:r>
            <a:br>
              <a:rPr lang="fr-FR" sz="4000">
                <a:solidFill>
                  <a:srgbClr val="FFC000"/>
                </a:solidFill>
              </a:rPr>
            </a:br>
            <a:endParaRPr lang="fr-FR" sz="4000" dirty="0">
              <a:solidFill>
                <a:srgbClr val="FFC000"/>
              </a:solidFill>
            </a:endParaRPr>
          </a:p>
        </p:txBody>
      </p:sp>
      <p:pic>
        <p:nvPicPr>
          <p:cNvPr id="5" name="Image 4">
            <a:extLst>
              <a:ext uri="{FF2B5EF4-FFF2-40B4-BE49-F238E27FC236}">
                <a16:creationId xmlns:a16="http://schemas.microsoft.com/office/drawing/2014/main" id="{104DD88A-63E6-2E9A-629F-4764758A3189}"/>
              </a:ext>
            </a:extLst>
          </p:cNvPr>
          <p:cNvPicPr>
            <a:picLocks noChangeAspect="1"/>
          </p:cNvPicPr>
          <p:nvPr/>
        </p:nvPicPr>
        <p:blipFill>
          <a:blip r:embed="rId2"/>
          <a:stretch>
            <a:fillRect/>
          </a:stretch>
        </p:blipFill>
        <p:spPr>
          <a:xfrm rot="5400000">
            <a:off x="7961375" y="2499362"/>
            <a:ext cx="6729986" cy="1731263"/>
          </a:xfrm>
          <a:prstGeom prst="rect">
            <a:avLst/>
          </a:prstGeom>
        </p:spPr>
      </p:pic>
    </p:spTree>
    <p:extLst>
      <p:ext uri="{BB962C8B-B14F-4D97-AF65-F5344CB8AC3E}">
        <p14:creationId xmlns:p14="http://schemas.microsoft.com/office/powerpoint/2010/main" val="2064505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042ED5-02AF-4DB5-BA19-45DCE897F175}"/>
              </a:ext>
            </a:extLst>
          </p:cNvPr>
          <p:cNvSpPr>
            <a:spLocks noGrp="1"/>
          </p:cNvSpPr>
          <p:nvPr>
            <p:ph type="title"/>
          </p:nvPr>
        </p:nvSpPr>
        <p:spPr>
          <a:xfrm>
            <a:off x="2188722" y="255857"/>
            <a:ext cx="7417903" cy="843369"/>
          </a:xfrm>
        </p:spPr>
        <p:txBody>
          <a:bodyPr>
            <a:normAutofit fontScale="90000"/>
          </a:bodyPr>
          <a:lstStyle/>
          <a:p>
            <a:pPr algn="ctr"/>
            <a:br>
              <a:rPr lang="en-US" sz="6600" b="1" dirty="0">
                <a:solidFill>
                  <a:srgbClr val="FF0066"/>
                </a:solidFill>
              </a:rPr>
            </a:br>
            <a:br>
              <a:rPr lang="en-US" sz="6600" b="1" dirty="0">
                <a:solidFill>
                  <a:srgbClr val="FF0066"/>
                </a:solidFill>
              </a:rPr>
            </a:br>
            <a:r>
              <a:rPr lang="en-US" b="1" dirty="0">
                <a:solidFill>
                  <a:srgbClr val="FF0066"/>
                </a:solidFill>
                <a:latin typeface="+mn-lt"/>
              </a:rPr>
              <a:t>I</a:t>
            </a:r>
            <a:r>
              <a:rPr lang="en-US" b="1" i="0" dirty="0">
                <a:solidFill>
                  <a:srgbClr val="FF0066"/>
                </a:solidFill>
                <a:effectLst/>
                <a:latin typeface="+mn-lt"/>
              </a:rPr>
              <a:t>I- The main </a:t>
            </a:r>
            <a:r>
              <a:rPr lang="fr-FR" b="1" i="0" dirty="0">
                <a:solidFill>
                  <a:srgbClr val="FF0066"/>
                </a:solidFill>
                <a:latin typeface="+mn-lt"/>
              </a:rPr>
              <a:t>Steps of Planning Process</a:t>
            </a:r>
            <a:br>
              <a:rPr lang="fr-FR" dirty="0">
                <a:solidFill>
                  <a:srgbClr val="FF0066"/>
                </a:solidFill>
                <a:latin typeface="+mn-lt"/>
              </a:rPr>
            </a:b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3708B5DA-410E-47A7-B350-026689FBAF0D}"/>
              </a:ext>
            </a:extLst>
          </p:cNvPr>
          <p:cNvSpPr>
            <a:spLocks noGrp="1"/>
          </p:cNvSpPr>
          <p:nvPr>
            <p:ph idx="1"/>
          </p:nvPr>
        </p:nvSpPr>
        <p:spPr>
          <a:xfrm>
            <a:off x="209550" y="1958975"/>
            <a:ext cx="3476624" cy="4351338"/>
          </a:xfrm>
        </p:spPr>
        <p:txBody>
          <a:bodyPr>
            <a:normAutofit/>
          </a:bodyPr>
          <a:lstStyle/>
          <a:p>
            <a:pPr marL="0" indent="0" algn="l">
              <a:buNone/>
            </a:pPr>
            <a:r>
              <a:rPr lang="fr-FR" sz="2800" b="1" dirty="0"/>
              <a:t>I-3- </a:t>
            </a:r>
            <a:r>
              <a:rPr lang="en-US" sz="2800" b="1" i="0" dirty="0">
                <a:effectLst/>
              </a:rPr>
              <a:t>The 7 main areas where Project Planning is important</a:t>
            </a:r>
            <a:endParaRPr lang="fr-FR" b="1" dirty="0"/>
          </a:p>
          <a:p>
            <a:pPr marL="0" indent="0" algn="l">
              <a:buNone/>
            </a:pPr>
            <a:r>
              <a:rPr lang="fr-FR" sz="2800" b="1" dirty="0"/>
              <a:t> </a:t>
            </a:r>
            <a:r>
              <a:rPr lang="fr-FR" sz="2800" dirty="0"/>
              <a:t>According to the</a:t>
            </a:r>
            <a:r>
              <a:rPr lang="en-US" sz="2800" b="0" i="0" dirty="0">
                <a:effectLst/>
              </a:rPr>
              <a:t> PMBOK, there are </a:t>
            </a:r>
            <a:r>
              <a:rPr lang="en-US" sz="2600" b="0" i="0" dirty="0">
                <a:effectLst/>
              </a:rPr>
              <a:t> 7 main areas where Project Planning is important</a:t>
            </a:r>
            <a:r>
              <a:rPr lang="en-US" sz="2600" b="0" i="0" dirty="0">
                <a:solidFill>
                  <a:srgbClr val="1D2B36"/>
                </a:solidFill>
                <a:effectLst/>
              </a:rPr>
              <a:t> </a:t>
            </a:r>
            <a:r>
              <a:rPr lang="en-US" sz="2600" b="0" i="0" dirty="0">
                <a:effectLst/>
              </a:rPr>
              <a:t>for successful projects.</a:t>
            </a:r>
          </a:p>
          <a:p>
            <a:pPr marL="0" indent="0">
              <a:buNone/>
            </a:pPr>
            <a:endParaRPr lang="fr-FR" dirty="0"/>
          </a:p>
        </p:txBody>
      </p:sp>
      <p:pic>
        <p:nvPicPr>
          <p:cNvPr id="1026" name="Picture 2" descr="Components of a project plan">
            <a:extLst>
              <a:ext uri="{FF2B5EF4-FFF2-40B4-BE49-F238E27FC236}">
                <a16:creationId xmlns:a16="http://schemas.microsoft.com/office/drawing/2014/main" id="{2172238F-31C9-431D-92F6-6F64EA829B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6174" y="1690688"/>
            <a:ext cx="8505826" cy="4733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0574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384CF56-6984-470B-B0E7-A964C24335FC}"/>
              </a:ext>
            </a:extLst>
          </p:cNvPr>
          <p:cNvSpPr>
            <a:spLocks noGrp="1"/>
          </p:cNvSpPr>
          <p:nvPr>
            <p:ph idx="1"/>
          </p:nvPr>
        </p:nvSpPr>
        <p:spPr>
          <a:xfrm>
            <a:off x="332361" y="1514340"/>
            <a:ext cx="10515600" cy="4351338"/>
          </a:xfrm>
        </p:spPr>
        <p:txBody>
          <a:bodyPr/>
          <a:lstStyle/>
          <a:p>
            <a:endParaRPr lang="fr-FR" b="1" i="0" dirty="0">
              <a:solidFill>
                <a:srgbClr val="4A4B65"/>
              </a:solidFill>
              <a:effectLst/>
              <a:latin typeface="Inter"/>
            </a:endParaRPr>
          </a:p>
          <a:p>
            <a:pPr marL="0" indent="0">
              <a:buNone/>
            </a:pPr>
            <a:r>
              <a:rPr lang="fr-FR" sz="2600" b="1" i="0" dirty="0">
                <a:effectLst/>
                <a:latin typeface="Calibri" panose="020F0502020204030204" pitchFamily="34" charset="0"/>
                <a:cs typeface="Calibri" panose="020F0502020204030204" pitchFamily="34" charset="0"/>
              </a:rPr>
              <a:t>I-3- </a:t>
            </a:r>
            <a:r>
              <a:rPr lang="fr-FR" sz="2600" b="1" i="0" dirty="0" err="1">
                <a:effectLst/>
                <a:latin typeface="Calibri" panose="020F0502020204030204" pitchFamily="34" charset="0"/>
                <a:cs typeface="Calibri" panose="020F0502020204030204" pitchFamily="34" charset="0"/>
              </a:rPr>
              <a:t>Adva</a:t>
            </a:r>
            <a:r>
              <a:rPr lang="fr-FR" sz="2600" b="1" dirty="0" err="1">
                <a:latin typeface="Calibri" panose="020F0502020204030204" pitchFamily="34" charset="0"/>
                <a:cs typeface="Calibri" panose="020F0502020204030204" pitchFamily="34" charset="0"/>
              </a:rPr>
              <a:t>ntages</a:t>
            </a:r>
            <a:r>
              <a:rPr lang="fr-FR" sz="2600" b="1" dirty="0">
                <a:latin typeface="Calibri" panose="020F0502020204030204" pitchFamily="34" charset="0"/>
                <a:cs typeface="Calibri" panose="020F0502020204030204" pitchFamily="34" charset="0"/>
              </a:rPr>
              <a:t> and </a:t>
            </a:r>
            <a:r>
              <a:rPr lang="fr-FR" sz="2600" b="1" dirty="0" err="1">
                <a:latin typeface="Calibri" panose="020F0502020204030204" pitchFamily="34" charset="0"/>
                <a:cs typeface="Calibri" panose="020F0502020204030204" pitchFamily="34" charset="0"/>
              </a:rPr>
              <a:t>Desadvantages</a:t>
            </a:r>
            <a:r>
              <a:rPr lang="fr-FR" sz="2600" b="1" dirty="0">
                <a:latin typeface="Calibri" panose="020F0502020204030204" pitchFamily="34" charset="0"/>
                <a:cs typeface="Calibri" panose="020F0502020204030204" pitchFamily="34" charset="0"/>
              </a:rPr>
              <a:t> of Planning</a:t>
            </a:r>
            <a:endParaRPr lang="fr-FR" sz="2600" b="1" i="0" dirty="0">
              <a:effectLst/>
              <a:latin typeface="Calibri" panose="020F0502020204030204" pitchFamily="34" charset="0"/>
              <a:cs typeface="Calibri" panose="020F0502020204030204" pitchFamily="34" charset="0"/>
            </a:endParaRPr>
          </a:p>
          <a:p>
            <a:pPr marL="0" indent="0">
              <a:buNone/>
            </a:pPr>
            <a:r>
              <a:rPr lang="fr-FR" sz="2600" b="1" i="0" dirty="0">
                <a:effectLst/>
                <a:latin typeface="Calibri" panose="020F0502020204030204" pitchFamily="34" charset="0"/>
                <a:cs typeface="Calibri" panose="020F0502020204030204" pitchFamily="34" charset="0"/>
              </a:rPr>
              <a:t>	I-3-1- </a:t>
            </a:r>
            <a:r>
              <a:rPr lang="fr-FR" sz="2600" b="1" i="0" dirty="0" err="1">
                <a:effectLst/>
                <a:latin typeface="Calibri" panose="020F0502020204030204" pitchFamily="34" charset="0"/>
                <a:cs typeface="Calibri" panose="020F0502020204030204" pitchFamily="34" charset="0"/>
              </a:rPr>
              <a:t>Advantages</a:t>
            </a:r>
            <a:r>
              <a:rPr lang="fr-FR" sz="2600" b="1" i="0" dirty="0">
                <a:effectLst/>
                <a:latin typeface="Calibri" panose="020F0502020204030204" pitchFamily="34" charset="0"/>
                <a:cs typeface="Calibri" panose="020F0502020204030204" pitchFamily="34" charset="0"/>
              </a:rPr>
              <a:t> / </a:t>
            </a:r>
            <a:r>
              <a:rPr lang="fr-FR" sz="2600" b="1" i="0" dirty="0" err="1">
                <a:effectLst/>
                <a:latin typeface="Calibri" panose="020F0502020204030204" pitchFamily="34" charset="0"/>
                <a:cs typeface="Calibri" panose="020F0502020204030204" pitchFamily="34" charset="0"/>
              </a:rPr>
              <a:t>Benefits</a:t>
            </a:r>
            <a:r>
              <a:rPr lang="fr-FR" sz="2600" b="1" i="0" dirty="0">
                <a:effectLst/>
                <a:latin typeface="Calibri" panose="020F0502020204030204" pitchFamily="34" charset="0"/>
                <a:cs typeface="Calibri" panose="020F0502020204030204" pitchFamily="34" charset="0"/>
              </a:rPr>
              <a:t> of Planning</a:t>
            </a:r>
          </a:p>
          <a:p>
            <a:pPr marL="0" indent="0">
              <a:buNone/>
            </a:pPr>
            <a:endParaRPr lang="fr-FR" b="1" i="0" dirty="0">
              <a:solidFill>
                <a:srgbClr val="4A4B65"/>
              </a:solidFill>
              <a:effectLst/>
              <a:latin typeface="Inter"/>
            </a:endParaRPr>
          </a:p>
          <a:p>
            <a:pPr marL="0" indent="0">
              <a:buNone/>
            </a:pPr>
            <a:endParaRPr lang="fr-FR" dirty="0"/>
          </a:p>
        </p:txBody>
      </p:sp>
      <p:graphicFrame>
        <p:nvGraphicFramePr>
          <p:cNvPr id="4" name="Tableau 4">
            <a:extLst>
              <a:ext uri="{FF2B5EF4-FFF2-40B4-BE49-F238E27FC236}">
                <a16:creationId xmlns:a16="http://schemas.microsoft.com/office/drawing/2014/main" id="{3106B486-B9A5-2FE1-13E5-069D1ED42D95}"/>
              </a:ext>
            </a:extLst>
          </p:cNvPr>
          <p:cNvGraphicFramePr>
            <a:graphicFrameLocks noGrp="1"/>
          </p:cNvGraphicFramePr>
          <p:nvPr>
            <p:extLst>
              <p:ext uri="{D42A27DB-BD31-4B8C-83A1-F6EECF244321}">
                <p14:modId xmlns:p14="http://schemas.microsoft.com/office/powerpoint/2010/main" val="539886026"/>
              </p:ext>
            </p:extLst>
          </p:nvPr>
        </p:nvGraphicFramePr>
        <p:xfrm>
          <a:off x="1" y="3236975"/>
          <a:ext cx="10433304" cy="3602769"/>
        </p:xfrm>
        <a:graphic>
          <a:graphicData uri="http://schemas.openxmlformats.org/drawingml/2006/table">
            <a:tbl>
              <a:tblPr firstRow="1" bandRow="1">
                <a:tableStyleId>{C4B1156A-380E-4F78-BDF5-A606A8083BF9}</a:tableStyleId>
              </a:tblPr>
              <a:tblGrid>
                <a:gridCol w="2880359">
                  <a:extLst>
                    <a:ext uri="{9D8B030D-6E8A-4147-A177-3AD203B41FA5}">
                      <a16:colId xmlns:a16="http://schemas.microsoft.com/office/drawing/2014/main" val="595256561"/>
                    </a:ext>
                  </a:extLst>
                </a:gridCol>
                <a:gridCol w="3813048">
                  <a:extLst>
                    <a:ext uri="{9D8B030D-6E8A-4147-A177-3AD203B41FA5}">
                      <a16:colId xmlns:a16="http://schemas.microsoft.com/office/drawing/2014/main" val="1292511156"/>
                    </a:ext>
                  </a:extLst>
                </a:gridCol>
                <a:gridCol w="3739897">
                  <a:extLst>
                    <a:ext uri="{9D8B030D-6E8A-4147-A177-3AD203B41FA5}">
                      <a16:colId xmlns:a16="http://schemas.microsoft.com/office/drawing/2014/main" val="1324026605"/>
                    </a:ext>
                  </a:extLst>
                </a:gridCol>
              </a:tblGrid>
              <a:tr h="3602769">
                <a:tc>
                  <a:txBody>
                    <a:bodyPr/>
                    <a:lstStyle/>
                    <a:p>
                      <a:br>
                        <a:rPr lang="en-US" dirty="0"/>
                      </a:br>
                      <a:r>
                        <a:rPr lang="en-US" dirty="0"/>
                        <a:t>Reduces Uncertainty</a:t>
                      </a:r>
                    </a:p>
                    <a:p>
                      <a:endParaRPr lang="en-US" dirty="0"/>
                    </a:p>
                    <a:p>
                      <a:r>
                        <a:rPr lang="en-US" dirty="0"/>
                        <a:t>Focus on Objectives/Goals</a:t>
                      </a:r>
                    </a:p>
                    <a:p>
                      <a:endParaRPr lang="en-US" dirty="0"/>
                    </a:p>
                    <a:p>
                      <a:r>
                        <a:rPr lang="en-US" dirty="0"/>
                        <a:t>Economical Operation</a:t>
                      </a:r>
                    </a:p>
                    <a:p>
                      <a:endParaRPr lang="en-US" dirty="0"/>
                    </a:p>
                    <a:p>
                      <a:r>
                        <a:rPr lang="en-US" dirty="0"/>
                        <a:t>Facilitates Control</a:t>
                      </a:r>
                      <a:endParaRPr lang="fr-FR" dirty="0"/>
                    </a:p>
                  </a:txBody>
                  <a:tcPr>
                    <a:solidFill>
                      <a:srgbClr val="FFCC99"/>
                    </a:solidFill>
                  </a:tcPr>
                </a:tc>
                <a:tc>
                  <a:txBody>
                    <a:bodyPr/>
                    <a:lstStyle/>
                    <a:p>
                      <a:br>
                        <a:rPr lang="en-US" sz="1800" b="1" i="0" kern="1200" dirty="0">
                          <a:solidFill>
                            <a:schemeClr val="dk1"/>
                          </a:solidFill>
                          <a:effectLst/>
                          <a:latin typeface="+mn-lt"/>
                          <a:ea typeface="+mn-ea"/>
                          <a:cs typeface="+mn-cs"/>
                        </a:rPr>
                      </a:br>
                      <a:r>
                        <a:rPr lang="en-US" sz="1800" b="1" i="0" kern="1200" dirty="0">
                          <a:solidFill>
                            <a:schemeClr val="dk1"/>
                          </a:solidFill>
                          <a:effectLst/>
                          <a:latin typeface="+mn-lt"/>
                          <a:ea typeface="+mn-ea"/>
                          <a:cs typeface="+mn-cs"/>
                        </a:rPr>
                        <a:t>Encourages Innovation and Creativity</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Improves Motivation</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Avoids Random Activity</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Improves Competitive Strength</a:t>
                      </a:r>
                    </a:p>
                    <a:p>
                      <a:endParaRPr lang="fr-FR" b="1" dirty="0"/>
                    </a:p>
                  </a:txBody>
                  <a:tcPr>
                    <a:solidFill>
                      <a:srgbClr val="FFCC99"/>
                    </a:solidFill>
                  </a:tcPr>
                </a:tc>
                <a:tc>
                  <a:txBody>
                    <a:bodyPr/>
                    <a:lstStyle/>
                    <a:p>
                      <a:br>
                        <a:rPr lang="en-US" sz="1800" b="1" i="0" kern="1200" dirty="0">
                          <a:solidFill>
                            <a:schemeClr val="dk1"/>
                          </a:solidFill>
                          <a:effectLst/>
                          <a:latin typeface="+mn-lt"/>
                          <a:ea typeface="+mn-ea"/>
                          <a:cs typeface="+mn-cs"/>
                        </a:rPr>
                      </a:br>
                      <a:r>
                        <a:rPr lang="en-US" sz="1800" b="1" i="0" kern="1200" dirty="0">
                          <a:solidFill>
                            <a:schemeClr val="dk1"/>
                          </a:solidFill>
                          <a:effectLst/>
                          <a:latin typeface="+mn-lt"/>
                          <a:ea typeface="+mn-ea"/>
                          <a:cs typeface="+mn-cs"/>
                        </a:rPr>
                        <a:t>Focuses attention on objectives and results</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Establishes a basis for teamwork</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Helps anticipate problems and cope with change</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Better coordination</a:t>
                      </a:r>
                    </a:p>
                    <a:p>
                      <a:endParaRPr lang="fr-FR" b="1" dirty="0"/>
                    </a:p>
                  </a:txBody>
                  <a:tcPr>
                    <a:solidFill>
                      <a:srgbClr val="FFCC99"/>
                    </a:solidFill>
                  </a:tcPr>
                </a:tc>
                <a:extLst>
                  <a:ext uri="{0D108BD9-81ED-4DB2-BD59-A6C34878D82A}">
                    <a16:rowId xmlns:a16="http://schemas.microsoft.com/office/drawing/2014/main" val="3677119162"/>
                  </a:ext>
                </a:extLst>
              </a:tr>
            </a:tbl>
          </a:graphicData>
        </a:graphic>
      </p:graphicFrame>
      <p:sp>
        <p:nvSpPr>
          <p:cNvPr id="5" name="Titre 1">
            <a:extLst>
              <a:ext uri="{FF2B5EF4-FFF2-40B4-BE49-F238E27FC236}">
                <a16:creationId xmlns:a16="http://schemas.microsoft.com/office/drawing/2014/main" id="{6FD5D23E-1CFE-780A-83F8-8F5B02464ACD}"/>
              </a:ext>
            </a:extLst>
          </p:cNvPr>
          <p:cNvSpPr>
            <a:spLocks noGrp="1"/>
          </p:cNvSpPr>
          <p:nvPr>
            <p:ph type="title"/>
          </p:nvPr>
        </p:nvSpPr>
        <p:spPr>
          <a:xfrm>
            <a:off x="1801368" y="18255"/>
            <a:ext cx="7877653" cy="1325563"/>
          </a:xfrm>
        </p:spPr>
        <p:txBody>
          <a:bodyPr>
            <a:normAutofit fontScale="90000"/>
          </a:bodyPr>
          <a:lstStyle/>
          <a:p>
            <a:pPr algn="ctr"/>
            <a:br>
              <a:rPr lang="en-US" sz="6600" b="1" dirty="0">
                <a:solidFill>
                  <a:srgbClr val="FF0066"/>
                </a:solidFill>
              </a:rPr>
            </a:br>
            <a:br>
              <a:rPr lang="en-US" sz="6600" b="1" dirty="0">
                <a:solidFill>
                  <a:srgbClr val="FF0066"/>
                </a:solidFill>
              </a:rPr>
            </a:br>
            <a:r>
              <a:rPr lang="en-US" b="1" dirty="0">
                <a:solidFill>
                  <a:srgbClr val="FF0066"/>
                </a:solidFill>
                <a:latin typeface="+mn-lt"/>
              </a:rPr>
              <a:t>I</a:t>
            </a:r>
            <a:r>
              <a:rPr lang="en-US" b="1" i="0" dirty="0">
                <a:solidFill>
                  <a:srgbClr val="FF0066"/>
                </a:solidFill>
                <a:effectLst/>
                <a:latin typeface="+mn-lt"/>
              </a:rPr>
              <a:t>I- The main </a:t>
            </a:r>
            <a:r>
              <a:rPr lang="fr-FR" b="1" i="0" dirty="0">
                <a:solidFill>
                  <a:srgbClr val="FF0066"/>
                </a:solidFill>
                <a:latin typeface="+mn-lt"/>
              </a:rPr>
              <a:t>Steps of Planning Process</a:t>
            </a:r>
            <a:br>
              <a:rPr lang="fr-FR" dirty="0">
                <a:solidFill>
                  <a:srgbClr val="FF0066"/>
                </a:solidFill>
                <a:latin typeface="+mn-lt"/>
              </a:rPr>
            </a:br>
            <a:br>
              <a:rPr lang="en-US" sz="4400" b="1" dirty="0">
                <a:solidFill>
                  <a:schemeClr val="bg1"/>
                </a:solidFill>
              </a:rPr>
            </a:br>
            <a:endParaRPr lang="fr-FR" dirty="0"/>
          </a:p>
        </p:txBody>
      </p:sp>
    </p:spTree>
    <p:extLst>
      <p:ext uri="{BB962C8B-B14F-4D97-AF65-F5344CB8AC3E}">
        <p14:creationId xmlns:p14="http://schemas.microsoft.com/office/powerpoint/2010/main" val="1229223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FE63F87-1CDF-DB54-06B9-DAF3884F37D2}"/>
              </a:ext>
            </a:extLst>
          </p:cNvPr>
          <p:cNvSpPr>
            <a:spLocks noGrp="1"/>
          </p:cNvSpPr>
          <p:nvPr>
            <p:ph idx="1"/>
          </p:nvPr>
        </p:nvSpPr>
        <p:spPr>
          <a:xfrm>
            <a:off x="235085" y="1806169"/>
            <a:ext cx="10163783" cy="4351338"/>
          </a:xfrm>
        </p:spPr>
        <p:txBody>
          <a:bodyPr/>
          <a:lstStyle/>
          <a:p>
            <a:pPr algn="just"/>
            <a:r>
              <a:rPr lang="en-US" sz="2800" b="0" i="0" dirty="0">
                <a:effectLst/>
                <a:latin typeface="Calibri" panose="020F0502020204030204" pitchFamily="34" charset="0"/>
                <a:cs typeface="Calibri" panose="020F0502020204030204" pitchFamily="34" charset="0"/>
              </a:rPr>
              <a:t>Among the most important advantages of planning, it helps to improve coordination among the different members of the Team. </a:t>
            </a:r>
          </a:p>
          <a:p>
            <a:pPr algn="just"/>
            <a:r>
              <a:rPr lang="en-US" sz="2800" b="0" i="0" dirty="0">
                <a:effectLst/>
                <a:latin typeface="Calibri" panose="020F0502020204030204" pitchFamily="34" charset="0"/>
                <a:cs typeface="Calibri" panose="020F0502020204030204" pitchFamily="34" charset="0"/>
              </a:rPr>
              <a:t>It can also improve the internal vision of the business environment, and help a Project Team to adapt quickly to the changing environment.</a:t>
            </a:r>
          </a:p>
          <a:p>
            <a:pPr marL="0" indent="0" algn="just">
              <a:buNone/>
            </a:pPr>
            <a:endParaRPr lang="en-US" sz="2800" b="0" i="0" dirty="0">
              <a:effectLst/>
              <a:latin typeface="Calibri" panose="020F0502020204030204" pitchFamily="34" charset="0"/>
              <a:cs typeface="Calibri" panose="020F0502020204030204" pitchFamily="34" charset="0"/>
            </a:endParaRPr>
          </a:p>
          <a:p>
            <a:pPr algn="just"/>
            <a:r>
              <a:rPr lang="en-US" sz="2800" b="0" i="0" dirty="0">
                <a:effectLst/>
                <a:latin typeface="Calibri" panose="020F0502020204030204" pitchFamily="34" charset="0"/>
                <a:cs typeface="Calibri" panose="020F0502020204030204" pitchFamily="34" charset="0"/>
              </a:rPr>
              <a:t>To summarize, we can say that Planning is a necessary exercise in order to reduce the risk and organize production in line with the Objectives.</a:t>
            </a:r>
          </a:p>
          <a:p>
            <a:endParaRPr lang="fr-FR" dirty="0"/>
          </a:p>
        </p:txBody>
      </p:sp>
      <p:sp>
        <p:nvSpPr>
          <p:cNvPr id="4" name="Titre 1">
            <a:extLst>
              <a:ext uri="{FF2B5EF4-FFF2-40B4-BE49-F238E27FC236}">
                <a16:creationId xmlns:a16="http://schemas.microsoft.com/office/drawing/2014/main" id="{3B3C1F1F-8FCE-B616-D439-1DDE924D0215}"/>
              </a:ext>
            </a:extLst>
          </p:cNvPr>
          <p:cNvSpPr>
            <a:spLocks noGrp="1"/>
          </p:cNvSpPr>
          <p:nvPr>
            <p:ph type="title"/>
          </p:nvPr>
        </p:nvSpPr>
        <p:spPr>
          <a:xfrm>
            <a:off x="2441642" y="365126"/>
            <a:ext cx="7140103" cy="597912"/>
          </a:xfrm>
        </p:spPr>
        <p:txBody>
          <a:bodyPr>
            <a:normAutofit fontScale="90000"/>
          </a:bodyPr>
          <a:lstStyle/>
          <a:p>
            <a:pPr algn="ctr"/>
            <a:br>
              <a:rPr lang="en-US" sz="6600" b="1" dirty="0">
                <a:solidFill>
                  <a:srgbClr val="FF0066"/>
                </a:solidFill>
              </a:rPr>
            </a:br>
            <a:br>
              <a:rPr lang="en-US" sz="6600" b="1" dirty="0">
                <a:solidFill>
                  <a:srgbClr val="FF0066"/>
                </a:solidFill>
              </a:rPr>
            </a:br>
            <a:r>
              <a:rPr lang="en-US" b="1" dirty="0">
                <a:solidFill>
                  <a:srgbClr val="FF0066"/>
                </a:solidFill>
                <a:latin typeface="+mn-lt"/>
              </a:rPr>
              <a:t>I</a:t>
            </a:r>
            <a:r>
              <a:rPr lang="en-US" b="1" i="0" dirty="0">
                <a:solidFill>
                  <a:srgbClr val="FF0066"/>
                </a:solidFill>
                <a:effectLst/>
                <a:latin typeface="+mn-lt"/>
              </a:rPr>
              <a:t>I- The main </a:t>
            </a:r>
            <a:r>
              <a:rPr lang="fr-FR" b="1" i="0" dirty="0">
                <a:solidFill>
                  <a:srgbClr val="FF0066"/>
                </a:solidFill>
                <a:latin typeface="+mn-lt"/>
              </a:rPr>
              <a:t>Steps of Planning Process</a:t>
            </a:r>
            <a:br>
              <a:rPr lang="fr-FR" dirty="0">
                <a:solidFill>
                  <a:srgbClr val="FF0066"/>
                </a:solidFill>
                <a:latin typeface="+mn-lt"/>
              </a:rPr>
            </a:br>
            <a:br>
              <a:rPr lang="en-US" sz="4400" b="1" dirty="0">
                <a:solidFill>
                  <a:schemeClr val="bg1"/>
                </a:solidFill>
              </a:rPr>
            </a:br>
            <a:endParaRPr lang="fr-FR" dirty="0"/>
          </a:p>
        </p:txBody>
      </p:sp>
    </p:spTree>
    <p:extLst>
      <p:ext uri="{BB962C8B-B14F-4D97-AF65-F5344CB8AC3E}">
        <p14:creationId xmlns:p14="http://schemas.microsoft.com/office/powerpoint/2010/main" val="4268065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384CF56-6984-470B-B0E7-A964C24335FC}"/>
              </a:ext>
            </a:extLst>
          </p:cNvPr>
          <p:cNvSpPr>
            <a:spLocks noGrp="1"/>
          </p:cNvSpPr>
          <p:nvPr>
            <p:ph idx="1"/>
          </p:nvPr>
        </p:nvSpPr>
        <p:spPr/>
        <p:txBody>
          <a:bodyPr/>
          <a:lstStyle/>
          <a:p>
            <a:pPr marL="0" indent="0" algn="l">
              <a:buNone/>
            </a:pPr>
            <a:r>
              <a:rPr lang="en-US" b="1" i="0" dirty="0">
                <a:solidFill>
                  <a:srgbClr val="4A4B65"/>
                </a:solidFill>
                <a:effectLst/>
                <a:latin typeface="Inter"/>
              </a:rPr>
              <a:t>	</a:t>
            </a:r>
            <a:r>
              <a:rPr lang="en-US" sz="2600" b="1" i="0" dirty="0">
                <a:effectLst/>
              </a:rPr>
              <a:t>I-3-2- Constraints / Disadvantages or Limitations of Planning</a:t>
            </a:r>
          </a:p>
          <a:p>
            <a:pPr marL="0" indent="0">
              <a:buNone/>
            </a:pPr>
            <a:endParaRPr lang="fr-FR" b="1" i="0" dirty="0">
              <a:solidFill>
                <a:srgbClr val="4A4B65"/>
              </a:solidFill>
              <a:effectLst/>
              <a:latin typeface="Inter"/>
            </a:endParaRPr>
          </a:p>
          <a:p>
            <a:pPr marL="0" indent="0">
              <a:buNone/>
            </a:pPr>
            <a:endParaRPr lang="fr-FR" dirty="0"/>
          </a:p>
        </p:txBody>
      </p:sp>
      <p:graphicFrame>
        <p:nvGraphicFramePr>
          <p:cNvPr id="5" name="Tableau 5">
            <a:extLst>
              <a:ext uri="{FF2B5EF4-FFF2-40B4-BE49-F238E27FC236}">
                <a16:creationId xmlns:a16="http://schemas.microsoft.com/office/drawing/2014/main" id="{41C6829D-220B-4C5C-3C4D-AB272BDBF2F6}"/>
              </a:ext>
            </a:extLst>
          </p:cNvPr>
          <p:cNvGraphicFramePr>
            <a:graphicFrameLocks noGrp="1"/>
          </p:cNvGraphicFramePr>
          <p:nvPr>
            <p:extLst>
              <p:ext uri="{D42A27DB-BD31-4B8C-83A1-F6EECF244321}">
                <p14:modId xmlns:p14="http://schemas.microsoft.com/office/powerpoint/2010/main" val="3581541859"/>
              </p:ext>
            </p:extLst>
          </p:nvPr>
        </p:nvGraphicFramePr>
        <p:xfrm>
          <a:off x="173736" y="2743018"/>
          <a:ext cx="10302954" cy="3548054"/>
        </p:xfrm>
        <a:graphic>
          <a:graphicData uri="http://schemas.openxmlformats.org/drawingml/2006/table">
            <a:tbl>
              <a:tblPr firstRow="1" bandRow="1">
                <a:tableStyleId>{16D9F66E-5EB9-4882-86FB-DCBF35E3C3E4}</a:tableStyleId>
              </a:tblPr>
              <a:tblGrid>
                <a:gridCol w="3188460">
                  <a:extLst>
                    <a:ext uri="{9D8B030D-6E8A-4147-A177-3AD203B41FA5}">
                      <a16:colId xmlns:a16="http://schemas.microsoft.com/office/drawing/2014/main" val="1573423834"/>
                    </a:ext>
                  </a:extLst>
                </a:gridCol>
                <a:gridCol w="3557247">
                  <a:extLst>
                    <a:ext uri="{9D8B030D-6E8A-4147-A177-3AD203B41FA5}">
                      <a16:colId xmlns:a16="http://schemas.microsoft.com/office/drawing/2014/main" val="1596308585"/>
                    </a:ext>
                  </a:extLst>
                </a:gridCol>
                <a:gridCol w="3557247">
                  <a:extLst>
                    <a:ext uri="{9D8B030D-6E8A-4147-A177-3AD203B41FA5}">
                      <a16:colId xmlns:a16="http://schemas.microsoft.com/office/drawing/2014/main" val="2945089636"/>
                    </a:ext>
                  </a:extLst>
                </a:gridCol>
              </a:tblGrid>
              <a:tr h="3548054">
                <a:tc>
                  <a:txBody>
                    <a:bodyPr/>
                    <a:lstStyle/>
                    <a:p>
                      <a:endParaRPr lang="en-US" b="1" dirty="0"/>
                    </a:p>
                    <a:p>
                      <a:br>
                        <a:rPr lang="en-US" b="1" dirty="0"/>
                      </a:br>
                      <a:r>
                        <a:rPr lang="en-US" b="1" dirty="0"/>
                        <a:t>Lack of Reliable Data</a:t>
                      </a:r>
                    </a:p>
                    <a:p>
                      <a:endParaRPr lang="en-US" b="1" dirty="0"/>
                    </a:p>
                    <a:p>
                      <a:r>
                        <a:rPr lang="en-US" b="1" dirty="0"/>
                        <a:t>Rigidity Time</a:t>
                      </a:r>
                    </a:p>
                    <a:p>
                      <a:endParaRPr lang="en-US" b="1" dirty="0"/>
                    </a:p>
                    <a:p>
                      <a:r>
                        <a:rPr lang="en-US" b="1" dirty="0"/>
                        <a:t> Consuming Process</a:t>
                      </a:r>
                      <a:endParaRPr lang="fr-FR" b="1" dirty="0"/>
                    </a:p>
                  </a:txBody>
                  <a:tcPr/>
                </a:tc>
                <a:tc>
                  <a:txBody>
                    <a:bodyPr/>
                    <a:lstStyle/>
                    <a:p>
                      <a:endParaRPr lang="en-US" sz="1800" b="1" i="0" kern="1200" dirty="0">
                        <a:solidFill>
                          <a:schemeClr val="dk1"/>
                        </a:solidFill>
                        <a:effectLst/>
                        <a:latin typeface="+mn-lt"/>
                        <a:ea typeface="+mn-ea"/>
                        <a:cs typeface="+mn-cs"/>
                      </a:endParaRPr>
                    </a:p>
                    <a:p>
                      <a:br>
                        <a:rPr lang="en-US" sz="1800" b="1" i="0" kern="1200" dirty="0">
                          <a:solidFill>
                            <a:schemeClr val="dk1"/>
                          </a:solidFill>
                          <a:effectLst/>
                          <a:latin typeface="+mn-lt"/>
                          <a:ea typeface="+mn-ea"/>
                          <a:cs typeface="+mn-cs"/>
                        </a:rPr>
                      </a:br>
                      <a:r>
                        <a:rPr lang="en-US" sz="1800" b="1" i="0" kern="1200" dirty="0">
                          <a:solidFill>
                            <a:schemeClr val="dk1"/>
                          </a:solidFill>
                          <a:effectLst/>
                          <a:latin typeface="+mn-lt"/>
                          <a:ea typeface="+mn-ea"/>
                          <a:cs typeface="+mn-cs"/>
                        </a:rPr>
                        <a:t>Costly Process</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Rapid Change</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Internal Inflexibility</a:t>
                      </a:r>
                    </a:p>
                    <a:p>
                      <a:endParaRPr lang="fr-FR" b="1" dirty="0"/>
                    </a:p>
                  </a:txBody>
                  <a:tcPr/>
                </a:tc>
                <a:tc>
                  <a:txBody>
                    <a:bodyPr/>
                    <a:lstStyle/>
                    <a:p>
                      <a:endParaRPr lang="en-US" sz="1800" b="1" i="0" kern="1200" dirty="0">
                        <a:solidFill>
                          <a:schemeClr val="dk1"/>
                        </a:solidFill>
                        <a:effectLst/>
                        <a:latin typeface="+mn-lt"/>
                        <a:ea typeface="+mn-ea"/>
                        <a:cs typeface="+mn-cs"/>
                      </a:endParaRPr>
                    </a:p>
                    <a:p>
                      <a:br>
                        <a:rPr lang="en-US" sz="1800" b="1" i="0" kern="1200" dirty="0">
                          <a:solidFill>
                            <a:schemeClr val="dk1"/>
                          </a:solidFill>
                          <a:effectLst/>
                          <a:latin typeface="+mn-lt"/>
                          <a:ea typeface="+mn-ea"/>
                          <a:cs typeface="+mn-cs"/>
                        </a:rPr>
                      </a:br>
                      <a:r>
                        <a:rPr lang="en-US" sz="1800" b="1" i="0" kern="1200" dirty="0">
                          <a:solidFill>
                            <a:schemeClr val="dk1"/>
                          </a:solidFill>
                          <a:effectLst/>
                          <a:latin typeface="+mn-lt"/>
                          <a:ea typeface="+mn-ea"/>
                          <a:cs typeface="+mn-cs"/>
                        </a:rPr>
                        <a:t>External Inflexibility</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Expensive</a:t>
                      </a:r>
                    </a:p>
                    <a:p>
                      <a:endParaRPr lang="en-US" sz="1800" b="1" i="0" kern="1200" dirty="0">
                        <a:solidFill>
                          <a:schemeClr val="dk1"/>
                        </a:solidFill>
                        <a:effectLst/>
                        <a:latin typeface="+mn-lt"/>
                        <a:ea typeface="+mn-ea"/>
                        <a:cs typeface="+mn-cs"/>
                      </a:endParaRPr>
                    </a:p>
                    <a:p>
                      <a:r>
                        <a:rPr lang="en-US" sz="1800" b="1" i="0" kern="1200" dirty="0">
                          <a:solidFill>
                            <a:schemeClr val="dk1"/>
                          </a:solidFill>
                          <a:effectLst/>
                          <a:latin typeface="+mn-lt"/>
                          <a:ea typeface="+mn-ea"/>
                          <a:cs typeface="+mn-cs"/>
                        </a:rPr>
                        <a:t>Resistance to Change</a:t>
                      </a:r>
                    </a:p>
                    <a:p>
                      <a:endParaRPr lang="fr-FR" b="1" dirty="0"/>
                    </a:p>
                  </a:txBody>
                  <a:tcPr/>
                </a:tc>
                <a:extLst>
                  <a:ext uri="{0D108BD9-81ED-4DB2-BD59-A6C34878D82A}">
                    <a16:rowId xmlns:a16="http://schemas.microsoft.com/office/drawing/2014/main" val="3467408218"/>
                  </a:ext>
                </a:extLst>
              </a:tr>
            </a:tbl>
          </a:graphicData>
        </a:graphic>
      </p:graphicFrame>
      <p:sp>
        <p:nvSpPr>
          <p:cNvPr id="6" name="Titre 1">
            <a:extLst>
              <a:ext uri="{FF2B5EF4-FFF2-40B4-BE49-F238E27FC236}">
                <a16:creationId xmlns:a16="http://schemas.microsoft.com/office/drawing/2014/main" id="{8FE77A6B-07DF-BD47-8E28-04C8DA6284C1}"/>
              </a:ext>
            </a:extLst>
          </p:cNvPr>
          <p:cNvSpPr>
            <a:spLocks noGrp="1"/>
          </p:cNvSpPr>
          <p:nvPr>
            <p:ph type="title"/>
          </p:nvPr>
        </p:nvSpPr>
        <p:spPr>
          <a:xfrm>
            <a:off x="2451370" y="143231"/>
            <a:ext cx="7188742" cy="1101909"/>
          </a:xfrm>
        </p:spPr>
        <p:txBody>
          <a:bodyPr>
            <a:normAutofit fontScale="90000"/>
          </a:bodyPr>
          <a:lstStyle/>
          <a:p>
            <a:pPr algn="ctr"/>
            <a:br>
              <a:rPr lang="en-US" sz="6600" b="1" dirty="0">
                <a:solidFill>
                  <a:srgbClr val="FF0066"/>
                </a:solidFill>
              </a:rPr>
            </a:br>
            <a:br>
              <a:rPr lang="en-US" sz="6600" b="1" dirty="0">
                <a:solidFill>
                  <a:srgbClr val="FF0066"/>
                </a:solidFill>
              </a:rPr>
            </a:br>
            <a:r>
              <a:rPr lang="en-US" b="1" dirty="0">
                <a:solidFill>
                  <a:srgbClr val="FF0066"/>
                </a:solidFill>
                <a:latin typeface="+mn-lt"/>
              </a:rPr>
              <a:t>I</a:t>
            </a:r>
            <a:r>
              <a:rPr lang="en-US" b="1" i="0" dirty="0">
                <a:solidFill>
                  <a:srgbClr val="FF0066"/>
                </a:solidFill>
                <a:effectLst/>
                <a:latin typeface="+mn-lt"/>
              </a:rPr>
              <a:t>I- The main </a:t>
            </a:r>
            <a:r>
              <a:rPr lang="fr-FR" b="1" i="0" dirty="0">
                <a:solidFill>
                  <a:srgbClr val="FF0066"/>
                </a:solidFill>
                <a:latin typeface="+mn-lt"/>
              </a:rPr>
              <a:t>Steps of Planning Process</a:t>
            </a:r>
            <a:br>
              <a:rPr lang="fr-FR" dirty="0">
                <a:solidFill>
                  <a:srgbClr val="FF0066"/>
                </a:solidFill>
                <a:latin typeface="+mn-lt"/>
              </a:rPr>
            </a:br>
            <a:br>
              <a:rPr lang="en-US" sz="4400" b="1" dirty="0">
                <a:solidFill>
                  <a:schemeClr val="bg1"/>
                </a:solidFill>
              </a:rPr>
            </a:br>
            <a:endParaRPr lang="fr-FR" dirty="0"/>
          </a:p>
        </p:txBody>
      </p:sp>
      <p:pic>
        <p:nvPicPr>
          <p:cNvPr id="7" name="Picture 2" descr="Planning Definition, Characteristics and Types of Planning">
            <a:extLst>
              <a:ext uri="{FF2B5EF4-FFF2-40B4-BE49-F238E27FC236}">
                <a16:creationId xmlns:a16="http://schemas.microsoft.com/office/drawing/2014/main" id="{85E35F7E-AE6D-7E6B-A3B3-73D24865EC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01938" y="2567944"/>
            <a:ext cx="6858001" cy="1722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357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F746951-1B3E-C44F-DBEA-81B3B3CE3102}"/>
              </a:ext>
            </a:extLst>
          </p:cNvPr>
          <p:cNvSpPr>
            <a:spLocks noGrp="1"/>
          </p:cNvSpPr>
          <p:nvPr>
            <p:ph idx="1"/>
          </p:nvPr>
        </p:nvSpPr>
        <p:spPr>
          <a:xfrm>
            <a:off x="225357" y="1806170"/>
            <a:ext cx="10047052" cy="4351338"/>
          </a:xfrm>
        </p:spPr>
        <p:txBody>
          <a:bodyPr/>
          <a:lstStyle/>
          <a:p>
            <a:r>
              <a:rPr lang="en-US" b="0" i="0" dirty="0">
                <a:solidFill>
                  <a:srgbClr val="0A0A0A"/>
                </a:solidFill>
                <a:effectLst/>
                <a:latin typeface="Inter"/>
              </a:rPr>
              <a:t>Because various factors that go into planning may differ from organization to organization.</a:t>
            </a:r>
          </a:p>
          <a:p>
            <a:pPr marL="0" indent="0">
              <a:buNone/>
            </a:pPr>
            <a:endParaRPr lang="en-US" b="0" i="0" dirty="0">
              <a:solidFill>
                <a:srgbClr val="0A0A0A"/>
              </a:solidFill>
              <a:effectLst/>
              <a:latin typeface="Inter"/>
            </a:endParaRPr>
          </a:p>
          <a:p>
            <a:r>
              <a:rPr lang="en-US" b="0" i="0" dirty="0">
                <a:solidFill>
                  <a:srgbClr val="0A0A0A"/>
                </a:solidFill>
                <a:effectLst/>
                <a:latin typeface="Inter"/>
              </a:rPr>
              <a:t> However, general procedures of </a:t>
            </a:r>
            <a:r>
              <a:rPr lang="en-US" b="1" i="0" dirty="0">
                <a:solidFill>
                  <a:srgbClr val="0A0A0A"/>
                </a:solidFill>
                <a:effectLst/>
                <a:latin typeface="Inter"/>
              </a:rPr>
              <a:t>Planning involve the following steps</a:t>
            </a:r>
            <a:r>
              <a:rPr lang="en-US" b="0" i="0" dirty="0">
                <a:solidFill>
                  <a:srgbClr val="0A0A0A"/>
                </a:solidFill>
                <a:effectLst/>
                <a:latin typeface="Inter"/>
              </a:rPr>
              <a:t> as shown in the figure below, which can be made applicable to any Organization with minor modifications. </a:t>
            </a:r>
            <a:endParaRPr lang="fr-FR" dirty="0"/>
          </a:p>
        </p:txBody>
      </p:sp>
      <p:sp>
        <p:nvSpPr>
          <p:cNvPr id="4" name="Titre 1">
            <a:extLst>
              <a:ext uri="{FF2B5EF4-FFF2-40B4-BE49-F238E27FC236}">
                <a16:creationId xmlns:a16="http://schemas.microsoft.com/office/drawing/2014/main" id="{21291B00-11D6-2386-7057-A11E0E4652CE}"/>
              </a:ext>
            </a:extLst>
          </p:cNvPr>
          <p:cNvSpPr>
            <a:spLocks noGrp="1"/>
          </p:cNvSpPr>
          <p:nvPr>
            <p:ph type="title"/>
          </p:nvPr>
        </p:nvSpPr>
        <p:spPr>
          <a:xfrm>
            <a:off x="838200" y="365125"/>
            <a:ext cx="10515600" cy="1325563"/>
          </a:xfrm>
        </p:spPr>
        <p:txBody>
          <a:bodyPr>
            <a:normAutofit fontScale="90000"/>
          </a:bodyPr>
          <a:lstStyle/>
          <a:p>
            <a:pPr algn="ctr"/>
            <a:br>
              <a:rPr lang="en-US" sz="6600" b="1" dirty="0">
                <a:solidFill>
                  <a:srgbClr val="FF0066"/>
                </a:solidFill>
              </a:rPr>
            </a:br>
            <a:r>
              <a:rPr lang="en-US" sz="6600" b="1" dirty="0">
                <a:solidFill>
                  <a:srgbClr val="FF0066"/>
                </a:solidFill>
              </a:rPr>
              <a:t>I</a:t>
            </a:r>
            <a:r>
              <a:rPr lang="en-US" sz="4400" b="1" i="0" dirty="0">
                <a:solidFill>
                  <a:srgbClr val="FF0066"/>
                </a:solidFill>
                <a:effectLst/>
                <a:latin typeface="+mn-lt"/>
              </a:rPr>
              <a:t>I- The main </a:t>
            </a:r>
            <a:r>
              <a:rPr lang="fr-FR" sz="4400" b="1" i="0" dirty="0">
                <a:solidFill>
                  <a:srgbClr val="FF0066"/>
                </a:solidFill>
              </a:rPr>
              <a:t>Steps of Planning Process</a:t>
            </a:r>
            <a:br>
              <a:rPr lang="fr-FR" dirty="0">
                <a:solidFill>
                  <a:srgbClr val="FF0066"/>
                </a:solidFill>
              </a:rPr>
            </a:br>
            <a:br>
              <a:rPr lang="en-US" sz="4400" b="1" dirty="0">
                <a:solidFill>
                  <a:schemeClr val="bg1"/>
                </a:solidFill>
              </a:rPr>
            </a:br>
            <a:endParaRPr lang="fr-FR" dirty="0"/>
          </a:p>
        </p:txBody>
      </p:sp>
    </p:spTree>
    <p:extLst>
      <p:ext uri="{BB962C8B-B14F-4D97-AF65-F5344CB8AC3E}">
        <p14:creationId xmlns:p14="http://schemas.microsoft.com/office/powerpoint/2010/main" val="1867853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A34B23E-C906-9756-D920-1FE7321F1C36}"/>
              </a:ext>
            </a:extLst>
          </p:cNvPr>
          <p:cNvSpPr>
            <a:spLocks noGrp="1"/>
          </p:cNvSpPr>
          <p:nvPr>
            <p:ph idx="1"/>
          </p:nvPr>
        </p:nvSpPr>
        <p:spPr>
          <a:xfrm>
            <a:off x="176718" y="1690688"/>
            <a:ext cx="10515600" cy="4351338"/>
          </a:xfrm>
        </p:spPr>
        <p:txBody>
          <a:bodyPr/>
          <a:lstStyle/>
          <a:p>
            <a:pPr marL="0" indent="0">
              <a:buNone/>
            </a:pPr>
            <a:r>
              <a:rPr lang="en-US" b="0" i="0" dirty="0">
                <a:solidFill>
                  <a:srgbClr val="0A0A0A"/>
                </a:solidFill>
                <a:effectLst/>
                <a:latin typeface="Inter"/>
              </a:rPr>
              <a:t>	</a:t>
            </a:r>
            <a:r>
              <a:rPr lang="en-US" sz="2600" b="0" i="0" dirty="0">
                <a:solidFill>
                  <a:srgbClr val="0A0A0A"/>
                </a:solidFill>
                <a:effectLst/>
              </a:rPr>
              <a:t>There are the 8 Main Procedures or Steps of Planning Process as follow:</a:t>
            </a:r>
          </a:p>
          <a:p>
            <a:pPr marL="0" indent="0">
              <a:buNone/>
            </a:pPr>
            <a:endParaRPr lang="fr-FR" dirty="0"/>
          </a:p>
        </p:txBody>
      </p:sp>
      <p:pic>
        <p:nvPicPr>
          <p:cNvPr id="5" name="Image 4">
            <a:extLst>
              <a:ext uri="{FF2B5EF4-FFF2-40B4-BE49-F238E27FC236}">
                <a16:creationId xmlns:a16="http://schemas.microsoft.com/office/drawing/2014/main" id="{51B8CF2E-077F-A2EC-6AB8-86700162FF86}"/>
              </a:ext>
            </a:extLst>
          </p:cNvPr>
          <p:cNvPicPr>
            <a:picLocks noChangeAspect="1"/>
          </p:cNvPicPr>
          <p:nvPr/>
        </p:nvPicPr>
        <p:blipFill>
          <a:blip r:embed="rId2"/>
          <a:stretch>
            <a:fillRect/>
          </a:stretch>
        </p:blipFill>
        <p:spPr>
          <a:xfrm>
            <a:off x="0" y="2734056"/>
            <a:ext cx="10405872" cy="4003362"/>
          </a:xfrm>
          <a:prstGeom prst="rect">
            <a:avLst/>
          </a:prstGeom>
        </p:spPr>
      </p:pic>
      <p:sp>
        <p:nvSpPr>
          <p:cNvPr id="7" name="Titre 1">
            <a:extLst>
              <a:ext uri="{FF2B5EF4-FFF2-40B4-BE49-F238E27FC236}">
                <a16:creationId xmlns:a16="http://schemas.microsoft.com/office/drawing/2014/main" id="{3E6E5262-DD02-7A68-CDC8-D3EF73546D89}"/>
              </a:ext>
            </a:extLst>
          </p:cNvPr>
          <p:cNvSpPr>
            <a:spLocks noGrp="1"/>
          </p:cNvSpPr>
          <p:nvPr>
            <p:ph type="title"/>
          </p:nvPr>
        </p:nvSpPr>
        <p:spPr>
          <a:xfrm>
            <a:off x="920496" y="224028"/>
            <a:ext cx="10515600" cy="1325563"/>
          </a:xfrm>
        </p:spPr>
        <p:txBody>
          <a:bodyPr>
            <a:normAutofit fontScale="90000"/>
          </a:bodyPr>
          <a:lstStyle/>
          <a:p>
            <a:pPr algn="ctr"/>
            <a:br>
              <a:rPr lang="en-US" sz="6600" b="1" dirty="0">
                <a:solidFill>
                  <a:srgbClr val="FF0066"/>
                </a:solidFill>
              </a:rPr>
            </a:br>
            <a:r>
              <a:rPr lang="en-US" sz="6600" b="1" dirty="0">
                <a:solidFill>
                  <a:srgbClr val="FF0066"/>
                </a:solidFill>
              </a:rPr>
              <a:t>I</a:t>
            </a:r>
            <a:r>
              <a:rPr lang="en-US" sz="4400" b="1" i="0" dirty="0">
                <a:solidFill>
                  <a:srgbClr val="FF0066"/>
                </a:solidFill>
                <a:effectLst/>
                <a:latin typeface="+mn-lt"/>
              </a:rPr>
              <a:t>I- The main </a:t>
            </a:r>
            <a:r>
              <a:rPr lang="fr-FR" sz="4400" b="1" i="0" dirty="0">
                <a:solidFill>
                  <a:srgbClr val="FF0066"/>
                </a:solidFill>
              </a:rPr>
              <a:t>Steps of Planning Process</a:t>
            </a:r>
            <a:br>
              <a:rPr lang="fr-FR" dirty="0">
                <a:solidFill>
                  <a:srgbClr val="FF0066"/>
                </a:solidFill>
              </a:rPr>
            </a:br>
            <a:br>
              <a:rPr lang="en-US" sz="4400" b="1" dirty="0">
                <a:solidFill>
                  <a:schemeClr val="bg1"/>
                </a:solidFill>
              </a:rPr>
            </a:br>
            <a:endParaRPr lang="fr-FR" dirty="0"/>
          </a:p>
        </p:txBody>
      </p:sp>
    </p:spTree>
    <p:extLst>
      <p:ext uri="{BB962C8B-B14F-4D97-AF65-F5344CB8AC3E}">
        <p14:creationId xmlns:p14="http://schemas.microsoft.com/office/powerpoint/2010/main" val="3142606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0F4B5D6E-BFDE-E52F-002D-BA50A72337A1}"/>
              </a:ext>
            </a:extLst>
          </p:cNvPr>
          <p:cNvSpPr>
            <a:spLocks noGrp="1"/>
          </p:cNvSpPr>
          <p:nvPr>
            <p:ph type="title"/>
          </p:nvPr>
        </p:nvSpPr>
        <p:spPr>
          <a:xfrm>
            <a:off x="838200" y="365125"/>
            <a:ext cx="10515600" cy="1325563"/>
          </a:xfrm>
        </p:spPr>
        <p:txBody>
          <a:bodyPr/>
          <a:lstStyle/>
          <a:p>
            <a:pPr algn="ct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sp>
        <p:nvSpPr>
          <p:cNvPr id="5" name="ZoneTexte 4">
            <a:extLst>
              <a:ext uri="{FF2B5EF4-FFF2-40B4-BE49-F238E27FC236}">
                <a16:creationId xmlns:a16="http://schemas.microsoft.com/office/drawing/2014/main" id="{9E46FB85-BD7B-A6D8-CB20-83EBF4282FBC}"/>
              </a:ext>
            </a:extLst>
          </p:cNvPr>
          <p:cNvSpPr txBox="1"/>
          <p:nvPr/>
        </p:nvSpPr>
        <p:spPr>
          <a:xfrm>
            <a:off x="219456" y="1773258"/>
            <a:ext cx="10158984" cy="4647426"/>
          </a:xfrm>
          <a:prstGeom prst="rect">
            <a:avLst/>
          </a:prstGeom>
          <a:noFill/>
        </p:spPr>
        <p:txBody>
          <a:bodyPr wrap="square">
            <a:spAutoFit/>
          </a:bodyPr>
          <a:lstStyle/>
          <a:p>
            <a:pPr marL="457200" indent="-457200" algn="l">
              <a:buFont typeface="Arial" panose="020B0604020202020204" pitchFamily="34" charset="0"/>
              <a:buChar char="•"/>
            </a:pPr>
            <a:r>
              <a:rPr lang="en-US" sz="2600" b="0" i="0" dirty="0">
                <a:effectLst/>
              </a:rPr>
              <a:t>Organizations use different types of Planning according to their different purposes. </a:t>
            </a:r>
          </a:p>
          <a:p>
            <a:pPr algn="l"/>
            <a:endParaRPr lang="en-US" sz="2600" b="0" i="0" dirty="0">
              <a:effectLst/>
            </a:endParaRPr>
          </a:p>
          <a:p>
            <a:pPr marL="457200" indent="-457200" algn="l">
              <a:buFont typeface="Arial" panose="020B0604020202020204" pitchFamily="34" charset="0"/>
              <a:buChar char="•"/>
            </a:pPr>
            <a:r>
              <a:rPr lang="en-US" sz="2600" b="0" i="0" dirty="0">
                <a:effectLst/>
              </a:rPr>
              <a:t>The layout can be classified according to several criteria, the most important of which are:</a:t>
            </a:r>
            <a:endParaRPr lang="en-US" sz="2600" b="0" i="0" dirty="0">
              <a:solidFill>
                <a:srgbClr val="4F4F4F"/>
              </a:solidFill>
              <a:effectLst/>
            </a:endParaRPr>
          </a:p>
          <a:p>
            <a:pPr algn="l"/>
            <a:r>
              <a:rPr lang="en-US" sz="2600" b="1" i="0" dirty="0">
                <a:solidFill>
                  <a:srgbClr val="800080"/>
                </a:solidFill>
                <a:effectLst/>
              </a:rPr>
              <a:t>	</a:t>
            </a:r>
            <a:r>
              <a:rPr lang="en-US" sz="2600" b="1" i="0" dirty="0">
                <a:effectLst/>
              </a:rPr>
              <a:t>1- On the basis of </a:t>
            </a:r>
            <a:r>
              <a:rPr lang="en-US" sz="2600" b="1" dirty="0"/>
              <a:t>impact</a:t>
            </a:r>
            <a:endParaRPr lang="en-US" sz="2600" b="1" i="0" dirty="0">
              <a:effectLst/>
            </a:endParaRPr>
          </a:p>
          <a:p>
            <a:pPr algn="l"/>
            <a:r>
              <a:rPr lang="en-US" sz="2600" b="1" i="0" dirty="0">
                <a:effectLst/>
              </a:rPr>
              <a:t>	2- On the basis of time period</a:t>
            </a:r>
          </a:p>
          <a:p>
            <a:r>
              <a:rPr lang="en-US" sz="2600" b="1" i="0" dirty="0">
                <a:effectLst/>
              </a:rPr>
              <a:t>	3- On the basis of the field of use</a:t>
            </a:r>
          </a:p>
          <a:p>
            <a:r>
              <a:rPr lang="en-US" sz="2600" b="1" i="0" dirty="0">
                <a:effectLst/>
              </a:rPr>
              <a:t>	4- </a:t>
            </a:r>
            <a:r>
              <a:rPr lang="en-US" sz="2400" b="1" i="0" dirty="0">
                <a:effectLst/>
              </a:rPr>
              <a:t>On the basis of Functions</a:t>
            </a:r>
            <a:endParaRPr lang="fr-FR" sz="2400" dirty="0"/>
          </a:p>
          <a:p>
            <a:pPr algn="l"/>
            <a:r>
              <a:rPr lang="en-US" sz="2600" b="1" i="0" dirty="0">
                <a:effectLst/>
              </a:rPr>
              <a:t>	5- On the basis of activity</a:t>
            </a:r>
          </a:p>
          <a:p>
            <a:pPr marL="400050" indent="-400050" algn="l">
              <a:buAutoNum type="romanUcPeriod"/>
            </a:pPr>
            <a:endParaRPr lang="en-US" sz="1800" b="1" i="0" dirty="0">
              <a:solidFill>
                <a:srgbClr val="800080"/>
              </a:solidFill>
              <a:effectLst/>
              <a:latin typeface="tahoma" panose="020B0604030504040204" pitchFamily="34" charset="0"/>
            </a:endParaRPr>
          </a:p>
          <a:p>
            <a:pPr marL="400050" indent="-400050" algn="l">
              <a:buAutoNum type="romanUcPeriod"/>
            </a:pPr>
            <a:endParaRPr lang="en-US" b="0" i="0" dirty="0">
              <a:solidFill>
                <a:srgbClr val="4F4F4F"/>
              </a:solidFill>
              <a:effectLst/>
              <a:latin typeface="Libre Franklin" pitchFamily="2" charset="0"/>
            </a:endParaRPr>
          </a:p>
        </p:txBody>
      </p:sp>
      <p:pic>
        <p:nvPicPr>
          <p:cNvPr id="1026" name="Picture 2" descr="TYPES OF PLANNING IN BUSINESS -100% SCORING NOTES - COMMERCEIETS">
            <a:extLst>
              <a:ext uri="{FF2B5EF4-FFF2-40B4-BE49-F238E27FC236}">
                <a16:creationId xmlns:a16="http://schemas.microsoft.com/office/drawing/2014/main" id="{6341FA25-C1AD-5697-9C01-BA7CBA3D52E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7856220" y="2522220"/>
            <a:ext cx="6858000" cy="1813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292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a:extLst>
              <a:ext uri="{FF2B5EF4-FFF2-40B4-BE49-F238E27FC236}">
                <a16:creationId xmlns:a16="http://schemas.microsoft.com/office/drawing/2014/main" id="{B87B8ED3-0F6A-604D-70BF-82ED75799B95}"/>
              </a:ext>
            </a:extLst>
          </p:cNvPr>
          <p:cNvSpPr txBox="1"/>
          <p:nvPr/>
        </p:nvSpPr>
        <p:spPr>
          <a:xfrm>
            <a:off x="1136142" y="1561838"/>
            <a:ext cx="9251442" cy="492443"/>
          </a:xfrm>
          <a:prstGeom prst="rect">
            <a:avLst/>
          </a:prstGeom>
          <a:noFill/>
        </p:spPr>
        <p:txBody>
          <a:bodyPr wrap="square">
            <a:spAutoFit/>
          </a:bodyPr>
          <a:lstStyle/>
          <a:p>
            <a:pPr marL="0" indent="0">
              <a:buNone/>
            </a:pPr>
            <a:r>
              <a:rPr lang="fr-FR" sz="2600" b="1" dirty="0"/>
              <a:t>III-1- on the basis of impact</a:t>
            </a:r>
          </a:p>
        </p:txBody>
      </p:sp>
      <p:sp>
        <p:nvSpPr>
          <p:cNvPr id="11" name="Titre 1">
            <a:extLst>
              <a:ext uri="{FF2B5EF4-FFF2-40B4-BE49-F238E27FC236}">
                <a16:creationId xmlns:a16="http://schemas.microsoft.com/office/drawing/2014/main" id="{C5882EE2-3D66-FFBE-5814-C593AE9D6F9D}"/>
              </a:ext>
            </a:extLst>
          </p:cNvPr>
          <p:cNvSpPr>
            <a:spLocks noGrp="1"/>
          </p:cNvSpPr>
          <p:nvPr>
            <p:ph type="title"/>
          </p:nvPr>
        </p:nvSpPr>
        <p:spPr>
          <a:xfrm>
            <a:off x="2359152" y="704088"/>
            <a:ext cx="7296912" cy="667512"/>
          </a:xfrm>
        </p:spPr>
        <p:txBody>
          <a:bodyPr>
            <a:normAutofit fontScale="90000"/>
          </a:bodyPr>
          <a:lstStyle/>
          <a:p>
            <a:pPr algn="ct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pic>
        <p:nvPicPr>
          <p:cNvPr id="5" name="Espace réservé du contenu 4">
            <a:extLst>
              <a:ext uri="{FF2B5EF4-FFF2-40B4-BE49-F238E27FC236}">
                <a16:creationId xmlns:a16="http://schemas.microsoft.com/office/drawing/2014/main" id="{B681A237-712A-C945-4F79-00A891B80482}"/>
              </a:ext>
            </a:extLst>
          </p:cNvPr>
          <p:cNvPicPr>
            <a:picLocks noGrp="1" noChangeAspect="1"/>
          </p:cNvPicPr>
          <p:nvPr>
            <p:ph idx="1"/>
          </p:nvPr>
        </p:nvPicPr>
        <p:blipFill>
          <a:blip r:embed="rId2"/>
          <a:stretch>
            <a:fillRect/>
          </a:stretch>
        </p:blipFill>
        <p:spPr>
          <a:xfrm>
            <a:off x="0" y="2054282"/>
            <a:ext cx="12191999" cy="4803718"/>
          </a:xfrm>
        </p:spPr>
      </p:pic>
    </p:spTree>
    <p:extLst>
      <p:ext uri="{BB962C8B-B14F-4D97-AF65-F5344CB8AC3E}">
        <p14:creationId xmlns:p14="http://schemas.microsoft.com/office/powerpoint/2010/main" val="9440663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rganizational Planning Guide: Types of Plans, Steps, and Examples |  Pingboard Blog">
            <a:extLst>
              <a:ext uri="{FF2B5EF4-FFF2-40B4-BE49-F238E27FC236}">
                <a16:creationId xmlns:a16="http://schemas.microsoft.com/office/drawing/2014/main" id="{BA3AB1AE-86BD-9223-5DD2-4AE4202C967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26626"/>
            <a:ext cx="10369296" cy="5058222"/>
          </a:xfrm>
          <a:prstGeom prst="rect">
            <a:avLst/>
          </a:prstGeom>
          <a:noFill/>
          <a:extLst>
            <a:ext uri="{909E8E84-426E-40DD-AFC4-6F175D3DCCD1}">
              <a14:hiddenFill xmlns:a14="http://schemas.microsoft.com/office/drawing/2010/main">
                <a:solidFill>
                  <a:srgbClr val="FFFFFF"/>
                </a:solidFill>
              </a14:hiddenFill>
            </a:ext>
          </a:extLst>
        </p:spPr>
      </p:pic>
      <p:sp>
        <p:nvSpPr>
          <p:cNvPr id="6" name="Titre 1">
            <a:extLst>
              <a:ext uri="{FF2B5EF4-FFF2-40B4-BE49-F238E27FC236}">
                <a16:creationId xmlns:a16="http://schemas.microsoft.com/office/drawing/2014/main" id="{CAFD9E3F-4011-ED4E-7780-55C829FE9E78}"/>
              </a:ext>
            </a:extLst>
          </p:cNvPr>
          <p:cNvSpPr>
            <a:spLocks noGrp="1"/>
          </p:cNvSpPr>
          <p:nvPr>
            <p:ph type="title"/>
          </p:nvPr>
        </p:nvSpPr>
        <p:spPr>
          <a:xfrm>
            <a:off x="2331720" y="502920"/>
            <a:ext cx="7223760" cy="777240"/>
          </a:xfrm>
        </p:spPr>
        <p:txBody>
          <a:bodyPr>
            <a:normAutofit fontScale="90000"/>
          </a:bodyPr>
          <a:lstStyle/>
          <a:p>
            <a:pPr algn="ctr"/>
            <a:br>
              <a:rPr lang="en-US" sz="4400" b="1" i="0" dirty="0">
                <a:solidFill>
                  <a:srgbClr val="FFFF00"/>
                </a:solidFill>
                <a:effectLst/>
                <a:latin typeface="+mn-lt"/>
              </a:rPr>
            </a:b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pic>
        <p:nvPicPr>
          <p:cNvPr id="8" name="Picture 2" descr="Planning Definition, Characteristics and Types of Planning">
            <a:extLst>
              <a:ext uri="{FF2B5EF4-FFF2-40B4-BE49-F238E27FC236}">
                <a16:creationId xmlns:a16="http://schemas.microsoft.com/office/drawing/2014/main" id="{443AFE5F-957B-24B4-257C-9E4C4B69CB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69936" y="2535937"/>
            <a:ext cx="6858000" cy="178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3011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AFA90D-9245-41BD-9E20-2E4649CF4CF7}"/>
              </a:ext>
            </a:extLst>
          </p:cNvPr>
          <p:cNvSpPr>
            <a:spLocks noGrp="1"/>
          </p:cNvSpPr>
          <p:nvPr>
            <p:ph idx="1"/>
          </p:nvPr>
        </p:nvSpPr>
        <p:spPr>
          <a:xfrm>
            <a:off x="646176" y="1633601"/>
            <a:ext cx="10515600" cy="4351338"/>
          </a:xfrm>
        </p:spPr>
        <p:txBody>
          <a:bodyPr>
            <a:normAutofit/>
          </a:bodyPr>
          <a:lstStyle/>
          <a:p>
            <a:pPr marL="0" indent="0" algn="l">
              <a:buNone/>
            </a:pPr>
            <a:r>
              <a:rPr lang="en-US" sz="2600" b="1" i="0" dirty="0">
                <a:effectLst/>
              </a:rPr>
              <a:t>III-2-  On the basis of time period</a:t>
            </a:r>
            <a:br>
              <a:rPr lang="en-US" sz="2600" dirty="0"/>
            </a:br>
            <a:r>
              <a:rPr lang="en-US" sz="2600" b="1" dirty="0">
                <a:solidFill>
                  <a:srgbClr val="4F4F4F"/>
                </a:solidFill>
              </a:rPr>
              <a:t>	</a:t>
            </a:r>
            <a:endParaRPr lang="en-US" sz="2600" b="0" i="0" dirty="0">
              <a:effectLst/>
            </a:endParaRPr>
          </a:p>
        </p:txBody>
      </p:sp>
      <p:sp>
        <p:nvSpPr>
          <p:cNvPr id="7" name="Titre 1">
            <a:extLst>
              <a:ext uri="{FF2B5EF4-FFF2-40B4-BE49-F238E27FC236}">
                <a16:creationId xmlns:a16="http://schemas.microsoft.com/office/drawing/2014/main" id="{5323861E-C068-0358-E155-A2E13F9B4CCE}"/>
              </a:ext>
            </a:extLst>
          </p:cNvPr>
          <p:cNvSpPr>
            <a:spLocks noGrp="1"/>
          </p:cNvSpPr>
          <p:nvPr>
            <p:ph type="title"/>
          </p:nvPr>
        </p:nvSpPr>
        <p:spPr>
          <a:xfrm>
            <a:off x="2359152" y="560641"/>
            <a:ext cx="7214616" cy="756095"/>
          </a:xfrm>
        </p:spPr>
        <p:txBody>
          <a:bodyPr>
            <a:normAutofit fontScale="90000"/>
          </a:bodyPr>
          <a:lstStyle/>
          <a:p>
            <a:pPr algn="ctr"/>
            <a:br>
              <a:rPr lang="en-US" sz="4400" b="1" i="0" dirty="0">
                <a:solidFill>
                  <a:srgbClr val="FFFF00"/>
                </a:solidFill>
                <a:effectLst/>
                <a:latin typeface="+mn-lt"/>
              </a:rPr>
            </a:b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pic>
        <p:nvPicPr>
          <p:cNvPr id="3074" name="Picture 2" descr="Planning Definition, Characteristics and Types of Planning">
            <a:extLst>
              <a:ext uri="{FF2B5EF4-FFF2-40B4-BE49-F238E27FC236}">
                <a16:creationId xmlns:a16="http://schemas.microsoft.com/office/drawing/2014/main" id="{406E0504-9F63-8616-E192-27EA4FBFDA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69936" y="2535937"/>
            <a:ext cx="6858000" cy="178612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6E1D2A4F-ECD3-DFFB-910C-CEBE35823198}"/>
              </a:ext>
            </a:extLst>
          </p:cNvPr>
          <p:cNvPicPr>
            <a:picLocks noChangeAspect="1"/>
          </p:cNvPicPr>
          <p:nvPr/>
        </p:nvPicPr>
        <p:blipFill>
          <a:blip r:embed="rId3"/>
          <a:stretch>
            <a:fillRect/>
          </a:stretch>
        </p:blipFill>
        <p:spPr>
          <a:xfrm>
            <a:off x="0" y="2191956"/>
            <a:ext cx="10405873" cy="4351338"/>
          </a:xfrm>
          <a:prstGeom prst="rect">
            <a:avLst/>
          </a:prstGeom>
        </p:spPr>
      </p:pic>
    </p:spTree>
    <p:extLst>
      <p:ext uri="{BB962C8B-B14F-4D97-AF65-F5344CB8AC3E}">
        <p14:creationId xmlns:p14="http://schemas.microsoft.com/office/powerpoint/2010/main" val="828967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6">
            <a:extLst>
              <a:ext uri="{FF2B5EF4-FFF2-40B4-BE49-F238E27FC236}">
                <a16:creationId xmlns:a16="http://schemas.microsoft.com/office/drawing/2014/main" id="{8BBB4D20-D0FE-3059-1E06-68BA131E743B}"/>
              </a:ext>
            </a:extLst>
          </p:cNvPr>
          <p:cNvSpPr>
            <a:spLocks noGrp="1"/>
          </p:cNvSpPr>
          <p:nvPr>
            <p:ph idx="1"/>
          </p:nvPr>
        </p:nvSpPr>
        <p:spPr>
          <a:xfrm>
            <a:off x="225860" y="1551305"/>
            <a:ext cx="10515600" cy="4351338"/>
          </a:xfrm>
        </p:spPr>
        <p:txBody>
          <a:bodyPr/>
          <a:lstStyle/>
          <a:p>
            <a:pPr marL="0" indent="0">
              <a:buNone/>
            </a:pPr>
            <a:r>
              <a:rPr lang="en-US" sz="2600" b="1" i="0" dirty="0">
                <a:effectLst/>
              </a:rPr>
              <a:t>III-3- On the basis of </a:t>
            </a:r>
            <a:r>
              <a:rPr lang="fr-FR" sz="2600" b="1" dirty="0">
                <a:effectLst/>
                <a:ea typeface="Calibri" panose="020F0502020204030204" pitchFamily="34" charset="0"/>
                <a:cs typeface="Arial" panose="020B0604020202020204" pitchFamily="34" charset="0"/>
              </a:rPr>
              <a:t>the Field of use: </a:t>
            </a:r>
            <a:r>
              <a:rPr lang="en-US" sz="2800" dirty="0"/>
              <a:t>It is divided into two parts</a:t>
            </a:r>
          </a:p>
          <a:p>
            <a:pPr marL="0" indent="0">
              <a:buNone/>
            </a:pPr>
            <a:endParaRPr lang="en-US" dirty="0"/>
          </a:p>
          <a:p>
            <a:pPr marL="0" indent="0">
              <a:buNone/>
            </a:pPr>
            <a:endParaRPr lang="fr-FR" dirty="0"/>
          </a:p>
        </p:txBody>
      </p:sp>
      <p:sp>
        <p:nvSpPr>
          <p:cNvPr id="9" name="ZoneTexte 8">
            <a:extLst>
              <a:ext uri="{FF2B5EF4-FFF2-40B4-BE49-F238E27FC236}">
                <a16:creationId xmlns:a16="http://schemas.microsoft.com/office/drawing/2014/main" id="{4E3B6DCB-E1E3-5E12-8748-88456E31783E}"/>
              </a:ext>
            </a:extLst>
          </p:cNvPr>
          <p:cNvSpPr txBox="1"/>
          <p:nvPr/>
        </p:nvSpPr>
        <p:spPr>
          <a:xfrm>
            <a:off x="225860" y="1905505"/>
            <a:ext cx="9511219" cy="2092881"/>
          </a:xfrm>
          <a:prstGeom prst="rect">
            <a:avLst/>
          </a:prstGeom>
          <a:noFill/>
        </p:spPr>
        <p:txBody>
          <a:bodyPr wrap="square">
            <a:spAutoFit/>
          </a:bodyPr>
          <a:lstStyle/>
          <a:p>
            <a:endParaRPr lang="en-US" sz="2600" b="1" dirty="0"/>
          </a:p>
          <a:p>
            <a:endParaRPr lang="en-US" sz="2600" b="1" dirty="0"/>
          </a:p>
          <a:p>
            <a:endParaRPr lang="en-US" sz="2600" b="1" dirty="0"/>
          </a:p>
          <a:p>
            <a:r>
              <a:rPr lang="en-US" sz="2600" dirty="0"/>
              <a:t>	</a:t>
            </a:r>
          </a:p>
          <a:p>
            <a:r>
              <a:rPr lang="en-US" sz="2600" dirty="0"/>
              <a:t> </a:t>
            </a:r>
            <a:endParaRPr lang="fr-FR" sz="2600" dirty="0"/>
          </a:p>
        </p:txBody>
      </p:sp>
      <p:pic>
        <p:nvPicPr>
          <p:cNvPr id="4" name="Image 3">
            <a:extLst>
              <a:ext uri="{FF2B5EF4-FFF2-40B4-BE49-F238E27FC236}">
                <a16:creationId xmlns:a16="http://schemas.microsoft.com/office/drawing/2014/main" id="{9435CECA-07EF-9776-A3AD-1451B076BDAE}"/>
              </a:ext>
            </a:extLst>
          </p:cNvPr>
          <p:cNvPicPr>
            <a:picLocks noChangeAspect="1"/>
          </p:cNvPicPr>
          <p:nvPr/>
        </p:nvPicPr>
        <p:blipFill>
          <a:blip r:embed="rId2"/>
          <a:stretch>
            <a:fillRect/>
          </a:stretch>
        </p:blipFill>
        <p:spPr>
          <a:xfrm>
            <a:off x="0" y="2166308"/>
            <a:ext cx="12192000" cy="4756520"/>
          </a:xfrm>
          <a:prstGeom prst="rect">
            <a:avLst/>
          </a:prstGeom>
        </p:spPr>
      </p:pic>
      <p:sp>
        <p:nvSpPr>
          <p:cNvPr id="11" name="Titre 1">
            <a:extLst>
              <a:ext uri="{FF2B5EF4-FFF2-40B4-BE49-F238E27FC236}">
                <a16:creationId xmlns:a16="http://schemas.microsoft.com/office/drawing/2014/main" id="{F7C8589C-D668-4834-2845-26DC4AC91734}"/>
              </a:ext>
            </a:extLst>
          </p:cNvPr>
          <p:cNvSpPr>
            <a:spLocks noGrp="1"/>
          </p:cNvSpPr>
          <p:nvPr>
            <p:ph type="title"/>
          </p:nvPr>
        </p:nvSpPr>
        <p:spPr>
          <a:xfrm>
            <a:off x="2441447" y="356616"/>
            <a:ext cx="7050025" cy="1041972"/>
          </a:xfrm>
        </p:spPr>
        <p:txBody>
          <a:bodyPr>
            <a:normAutofit fontScale="90000"/>
          </a:bodyPr>
          <a:lstStyle/>
          <a:p>
            <a:pPr algn="ctr"/>
            <a:br>
              <a:rPr lang="en-US" sz="4400" b="1" i="0" dirty="0">
                <a:solidFill>
                  <a:srgbClr val="FFFF00"/>
                </a:solidFill>
                <a:effectLst/>
                <a:latin typeface="+mn-lt"/>
              </a:rPr>
            </a:b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spTree>
    <p:extLst>
      <p:ext uri="{BB962C8B-B14F-4D97-AF65-F5344CB8AC3E}">
        <p14:creationId xmlns:p14="http://schemas.microsoft.com/office/powerpoint/2010/main" val="1627526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2D941B5C-27B6-F898-D801-FFDCC62871D8}"/>
              </a:ext>
            </a:extLst>
          </p:cNvPr>
          <p:cNvPicPr>
            <a:picLocks noGrp="1" noChangeAspect="1"/>
          </p:cNvPicPr>
          <p:nvPr>
            <p:ph idx="1"/>
          </p:nvPr>
        </p:nvPicPr>
        <p:blipFill>
          <a:blip r:embed="rId2"/>
          <a:stretch>
            <a:fillRect/>
          </a:stretch>
        </p:blipFill>
        <p:spPr>
          <a:xfrm>
            <a:off x="0" y="1618488"/>
            <a:ext cx="6464808" cy="5239512"/>
          </a:xfrm>
        </p:spPr>
      </p:pic>
      <p:pic>
        <p:nvPicPr>
          <p:cNvPr id="7" name="Image 6">
            <a:extLst>
              <a:ext uri="{FF2B5EF4-FFF2-40B4-BE49-F238E27FC236}">
                <a16:creationId xmlns:a16="http://schemas.microsoft.com/office/drawing/2014/main" id="{B7CBB953-2746-B901-B29C-81E9D5674FF9}"/>
              </a:ext>
            </a:extLst>
          </p:cNvPr>
          <p:cNvPicPr>
            <a:picLocks noChangeAspect="1"/>
          </p:cNvPicPr>
          <p:nvPr/>
        </p:nvPicPr>
        <p:blipFill>
          <a:blip r:embed="rId3"/>
          <a:stretch>
            <a:fillRect/>
          </a:stretch>
        </p:blipFill>
        <p:spPr>
          <a:xfrm>
            <a:off x="6839712" y="1417320"/>
            <a:ext cx="5352288" cy="5440680"/>
          </a:xfrm>
          <a:prstGeom prst="rect">
            <a:avLst/>
          </a:prstGeom>
        </p:spPr>
      </p:pic>
      <p:graphicFrame>
        <p:nvGraphicFramePr>
          <p:cNvPr id="8" name="Tableau 8">
            <a:extLst>
              <a:ext uri="{FF2B5EF4-FFF2-40B4-BE49-F238E27FC236}">
                <a16:creationId xmlns:a16="http://schemas.microsoft.com/office/drawing/2014/main" id="{281C63FE-1E06-CCAF-F2AF-66CA0372E3C4}"/>
              </a:ext>
            </a:extLst>
          </p:cNvPr>
          <p:cNvGraphicFramePr>
            <a:graphicFrameLocks noGrp="1"/>
          </p:cNvGraphicFramePr>
          <p:nvPr>
            <p:extLst>
              <p:ext uri="{D42A27DB-BD31-4B8C-83A1-F6EECF244321}">
                <p14:modId xmlns:p14="http://schemas.microsoft.com/office/powerpoint/2010/main" val="3597391510"/>
              </p:ext>
            </p:extLst>
          </p:nvPr>
        </p:nvGraphicFramePr>
        <p:xfrm>
          <a:off x="6364224" y="1289304"/>
          <a:ext cx="640080" cy="5504688"/>
        </p:xfrm>
        <a:graphic>
          <a:graphicData uri="http://schemas.openxmlformats.org/drawingml/2006/table">
            <a:tbl>
              <a:tblPr firstRow="1" bandRow="1">
                <a:tableStyleId>{00A15C55-8517-42AA-B614-E9B94910E393}</a:tableStyleId>
              </a:tblPr>
              <a:tblGrid>
                <a:gridCol w="640080">
                  <a:extLst>
                    <a:ext uri="{9D8B030D-6E8A-4147-A177-3AD203B41FA5}">
                      <a16:colId xmlns:a16="http://schemas.microsoft.com/office/drawing/2014/main" val="3500442617"/>
                    </a:ext>
                  </a:extLst>
                </a:gridCol>
              </a:tblGrid>
              <a:tr h="5504688">
                <a:tc>
                  <a:txBody>
                    <a:bodyPr/>
                    <a:lstStyle/>
                    <a:p>
                      <a:endParaRPr lang="fr-FR" dirty="0"/>
                    </a:p>
                  </a:txBody>
                  <a:tcPr/>
                </a:tc>
                <a:extLst>
                  <a:ext uri="{0D108BD9-81ED-4DB2-BD59-A6C34878D82A}">
                    <a16:rowId xmlns:a16="http://schemas.microsoft.com/office/drawing/2014/main" val="2700423222"/>
                  </a:ext>
                </a:extLst>
              </a:tr>
            </a:tbl>
          </a:graphicData>
        </a:graphic>
      </p:graphicFrame>
      <p:sp>
        <p:nvSpPr>
          <p:cNvPr id="9" name="Titre 1">
            <a:extLst>
              <a:ext uri="{FF2B5EF4-FFF2-40B4-BE49-F238E27FC236}">
                <a16:creationId xmlns:a16="http://schemas.microsoft.com/office/drawing/2014/main" id="{8C6370C8-5F77-768B-E4CE-8F38AE758533}"/>
              </a:ext>
            </a:extLst>
          </p:cNvPr>
          <p:cNvSpPr>
            <a:spLocks noGrp="1"/>
          </p:cNvSpPr>
          <p:nvPr>
            <p:ph type="title"/>
          </p:nvPr>
        </p:nvSpPr>
        <p:spPr>
          <a:xfrm>
            <a:off x="2340864" y="365125"/>
            <a:ext cx="7242048" cy="997331"/>
          </a:xfrm>
        </p:spPr>
        <p:txBody>
          <a:bodyPr>
            <a:normAutofit fontScale="90000"/>
          </a:bodyPr>
          <a:lstStyle/>
          <a:p>
            <a:pPr algn="ctr"/>
            <a:br>
              <a:rPr lang="en-US" sz="4400" b="1" i="0" dirty="0">
                <a:solidFill>
                  <a:srgbClr val="FFFF00"/>
                </a:solidFill>
                <a:effectLst/>
                <a:latin typeface="+mn-lt"/>
              </a:rPr>
            </a:br>
            <a:r>
              <a:rPr lang="en-US" sz="4400" b="1" i="0" dirty="0">
                <a:solidFill>
                  <a:srgbClr val="FFFF00"/>
                </a:solidFill>
                <a:effectLst/>
                <a:latin typeface="+mn-lt"/>
              </a:rPr>
              <a:t>III- </a:t>
            </a:r>
            <a:r>
              <a:rPr lang="fr-FR" sz="4400" b="1" i="0" dirty="0">
                <a:solidFill>
                  <a:srgbClr val="FFFF00"/>
                </a:solidFill>
                <a:effectLst/>
                <a:latin typeface="+mn-lt"/>
              </a:rPr>
              <a:t>Types of Planning</a:t>
            </a:r>
            <a:br>
              <a:rPr lang="en-US" sz="4400" b="1" dirty="0">
                <a:solidFill>
                  <a:schemeClr val="tx1"/>
                </a:solidFill>
              </a:rPr>
            </a:br>
            <a:endParaRPr lang="fr-FR" dirty="0"/>
          </a:p>
        </p:txBody>
      </p:sp>
    </p:spTree>
    <p:extLst>
      <p:ext uri="{BB962C8B-B14F-4D97-AF65-F5344CB8AC3E}">
        <p14:creationId xmlns:p14="http://schemas.microsoft.com/office/powerpoint/2010/main" val="17239495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EA1CF3-5670-431B-80F2-266F0EF9ABCB}"/>
              </a:ext>
            </a:extLst>
          </p:cNvPr>
          <p:cNvSpPr>
            <a:spLocks noGrp="1"/>
          </p:cNvSpPr>
          <p:nvPr>
            <p:ph type="title"/>
          </p:nvPr>
        </p:nvSpPr>
        <p:spPr>
          <a:xfrm>
            <a:off x="2414016" y="365125"/>
            <a:ext cx="7223760" cy="951611"/>
          </a:xfrm>
        </p:spPr>
        <p:txBody>
          <a:bodyPr>
            <a:normAutofit fontScale="90000"/>
          </a:bodyPr>
          <a:lstStyle/>
          <a:p>
            <a:pPr algn="ctr"/>
            <a:r>
              <a:rPr lang="en-US" sz="4400" b="1" i="0" dirty="0">
                <a:solidFill>
                  <a:srgbClr val="FFFF00"/>
                </a:solidFill>
                <a:effectLst/>
                <a:latin typeface="+mn-lt"/>
              </a:rPr>
              <a:t>VI- The Project Documentation</a:t>
            </a:r>
            <a:r>
              <a:rPr lang="en-US" sz="4400" b="0" i="0" dirty="0">
                <a:solidFill>
                  <a:srgbClr val="FFFF00"/>
                </a:solidFill>
                <a:effectLst/>
                <a:latin typeface="+mn-lt"/>
              </a:rPr>
              <a:t> </a:t>
            </a:r>
            <a:endParaRPr lang="fr-FR" dirty="0">
              <a:solidFill>
                <a:srgbClr val="FFFF00"/>
              </a:solidFill>
              <a:latin typeface="+mn-lt"/>
            </a:endParaRPr>
          </a:p>
        </p:txBody>
      </p:sp>
      <p:sp>
        <p:nvSpPr>
          <p:cNvPr id="3" name="Espace réservé du contenu 2">
            <a:extLst>
              <a:ext uri="{FF2B5EF4-FFF2-40B4-BE49-F238E27FC236}">
                <a16:creationId xmlns:a16="http://schemas.microsoft.com/office/drawing/2014/main" id="{E6379F35-F542-49F8-BAC9-13DE43A00067}"/>
              </a:ext>
            </a:extLst>
          </p:cNvPr>
          <p:cNvSpPr>
            <a:spLocks noGrp="1"/>
          </p:cNvSpPr>
          <p:nvPr>
            <p:ph idx="1"/>
          </p:nvPr>
        </p:nvSpPr>
        <p:spPr>
          <a:xfrm>
            <a:off x="220718" y="1825625"/>
            <a:ext cx="10247586" cy="4351338"/>
          </a:xfrm>
        </p:spPr>
        <p:txBody>
          <a:bodyPr>
            <a:normAutofit fontScale="92500" lnSpcReduction="20000"/>
          </a:bodyPr>
          <a:lstStyle/>
          <a:p>
            <a:pPr marL="0" indent="0" algn="just">
              <a:buNone/>
            </a:pPr>
            <a:r>
              <a:rPr lang="en-US" sz="2800" b="1" i="0" dirty="0">
                <a:effectLst/>
              </a:rPr>
              <a:t>	</a:t>
            </a:r>
            <a:r>
              <a:rPr lang="en-US" sz="2800" b="1" i="0" dirty="0">
                <a:effectLst/>
                <a:latin typeface="Calibri" panose="020F0502020204030204" pitchFamily="34" charset="0"/>
                <a:cs typeface="Calibri" panose="020F0502020204030204" pitchFamily="34" charset="0"/>
              </a:rPr>
              <a:t>VI-1- Definition</a:t>
            </a:r>
          </a:p>
          <a:p>
            <a:pPr algn="just"/>
            <a:r>
              <a:rPr lang="en-US" b="1" i="0" dirty="0">
                <a:solidFill>
                  <a:srgbClr val="FFC000"/>
                </a:solidFill>
                <a:effectLst/>
                <a:latin typeface="Calibri" panose="020F0502020204030204" pitchFamily="34" charset="0"/>
                <a:cs typeface="Calibri" panose="020F0502020204030204" pitchFamily="34" charset="0"/>
              </a:rPr>
              <a:t>Project Documentation</a:t>
            </a:r>
            <a:r>
              <a:rPr lang="en-US" b="0" i="0" dirty="0">
                <a:solidFill>
                  <a:srgbClr val="FFC000"/>
                </a:solidFill>
                <a:effectLst/>
                <a:latin typeface="Calibri" panose="020F0502020204030204" pitchFamily="34" charset="0"/>
                <a:cs typeface="Calibri" panose="020F0502020204030204" pitchFamily="34" charset="0"/>
              </a:rPr>
              <a:t> </a:t>
            </a:r>
            <a:r>
              <a:rPr lang="en-US" b="0" i="0" dirty="0">
                <a:solidFill>
                  <a:srgbClr val="545454"/>
                </a:solidFill>
                <a:effectLst/>
                <a:latin typeface="Calibri" panose="020F0502020204030204" pitchFamily="34" charset="0"/>
                <a:cs typeface="Calibri" panose="020F0502020204030204" pitchFamily="34" charset="0"/>
              </a:rPr>
              <a:t>is the process of creating, organizing, and managing a collection of key documents you need to successfully execute a project and report progress to clients and executives.</a:t>
            </a:r>
            <a:endParaRPr lang="en-US" sz="2800" b="1" i="0" dirty="0">
              <a:effectLst/>
              <a:latin typeface="Calibri" panose="020F0502020204030204" pitchFamily="34" charset="0"/>
              <a:cs typeface="Calibri" panose="020F0502020204030204" pitchFamily="34" charset="0"/>
            </a:endParaRPr>
          </a:p>
          <a:p>
            <a:pPr algn="just"/>
            <a:r>
              <a:rPr lang="en-US" sz="2800" b="1" i="0" dirty="0">
                <a:solidFill>
                  <a:srgbClr val="FFC000"/>
                </a:solidFill>
                <a:effectLst/>
                <a:latin typeface="Calibri" panose="020F0502020204030204" pitchFamily="34" charset="0"/>
                <a:cs typeface="Calibri" panose="020F0502020204030204" pitchFamily="34" charset="0"/>
              </a:rPr>
              <a:t>Project documentation</a:t>
            </a:r>
            <a:r>
              <a:rPr lang="en-US" sz="2800" b="0" i="0" dirty="0">
                <a:solidFill>
                  <a:srgbClr val="FFC000"/>
                </a:solidFill>
                <a:effectLst/>
                <a:latin typeface="Calibri" panose="020F0502020204030204" pitchFamily="34" charset="0"/>
                <a:cs typeface="Calibri" panose="020F0502020204030204" pitchFamily="34" charset="0"/>
              </a:rPr>
              <a:t> </a:t>
            </a:r>
            <a:r>
              <a:rPr lang="en-US" sz="2800" b="0" i="0" dirty="0">
                <a:effectLst/>
                <a:latin typeface="Calibri" panose="020F0502020204030204" pitchFamily="34" charset="0"/>
                <a:cs typeface="Calibri" panose="020F0502020204030204" pitchFamily="34" charset="0"/>
              </a:rPr>
              <a:t>is the process of recording the key project details and producing the documents that are required to implement it successfully. Simply put, it's an umbrella term which includes all the documents created over the course of the project.</a:t>
            </a:r>
          </a:p>
          <a:p>
            <a:pPr marL="0" indent="0" algn="just">
              <a:buNone/>
            </a:pPr>
            <a:endParaRPr lang="en-US" b="0" i="0" dirty="0">
              <a:solidFill>
                <a:srgbClr val="333745"/>
              </a:solidFill>
              <a:effectLst/>
              <a:latin typeface="Calibri" panose="020F0502020204030204" pitchFamily="34" charset="0"/>
              <a:cs typeface="Calibri" panose="020F0502020204030204" pitchFamily="34" charset="0"/>
            </a:endParaRPr>
          </a:p>
          <a:p>
            <a:pPr algn="just"/>
            <a:r>
              <a:rPr lang="en-US" sz="2800" b="1" i="0" dirty="0">
                <a:solidFill>
                  <a:srgbClr val="FFC000"/>
                </a:solidFill>
                <a:effectLst/>
                <a:latin typeface="Calibri" panose="020F0502020204030204" pitchFamily="34" charset="0"/>
                <a:cs typeface="Calibri" panose="020F0502020204030204" pitchFamily="34" charset="0"/>
              </a:rPr>
              <a:t>Project documentation</a:t>
            </a:r>
            <a:r>
              <a:rPr lang="en-US" b="0" i="0" dirty="0">
                <a:solidFill>
                  <a:srgbClr val="FFC000"/>
                </a:solidFill>
                <a:effectLst/>
                <a:latin typeface="Calibri" panose="020F0502020204030204" pitchFamily="34" charset="0"/>
                <a:cs typeface="Calibri" panose="020F0502020204030204" pitchFamily="34" charset="0"/>
              </a:rPr>
              <a:t> </a:t>
            </a:r>
            <a:r>
              <a:rPr lang="en-US" b="0" i="0" dirty="0">
                <a:effectLst/>
                <a:latin typeface="Calibri" panose="020F0502020204030204" pitchFamily="34" charset="0"/>
                <a:cs typeface="Calibri" panose="020F0502020204030204" pitchFamily="34" charset="0"/>
              </a:rPr>
              <a:t>must lay the foundation for quality, traceability, and history for both the individual document and for the complete project documentation. It is also essential that the documentation is well arranged, easy to read, and adequate.</a:t>
            </a:r>
            <a:endParaRPr lang="fr-FR" dirty="0">
              <a:latin typeface="Calibri" panose="020F0502020204030204" pitchFamily="34" charset="0"/>
              <a:cs typeface="Calibri" panose="020F0502020204030204" pitchFamily="34" charset="0"/>
            </a:endParaRPr>
          </a:p>
        </p:txBody>
      </p:sp>
      <p:pic>
        <p:nvPicPr>
          <p:cNvPr id="5" name="Picture 2" descr="Project Documentation | Key Areas &amp; Sources of Project Documentation">
            <a:extLst>
              <a:ext uri="{FF2B5EF4-FFF2-40B4-BE49-F238E27FC236}">
                <a16:creationId xmlns:a16="http://schemas.microsoft.com/office/drawing/2014/main" id="{DA09B3C6-3768-6BDF-A78C-90B90E7D75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332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BBD1D67-2638-1D9D-CD35-DA36FA5EA0AD}"/>
              </a:ext>
            </a:extLst>
          </p:cNvPr>
          <p:cNvSpPr>
            <a:spLocks noGrp="1"/>
          </p:cNvSpPr>
          <p:nvPr>
            <p:ph idx="1"/>
          </p:nvPr>
        </p:nvSpPr>
        <p:spPr>
          <a:xfrm>
            <a:off x="283464" y="1825625"/>
            <a:ext cx="10021824" cy="4351338"/>
          </a:xfrm>
        </p:spPr>
        <p:txBody>
          <a:bodyPr>
            <a:normAutofit/>
          </a:bodyPr>
          <a:lstStyle/>
          <a:p>
            <a:pPr algn="just" rtl="0"/>
            <a:r>
              <a:rPr lang="en-US" sz="2600" b="0" i="0" dirty="0">
                <a:effectLst/>
              </a:rPr>
              <a:t>Since the </a:t>
            </a:r>
            <a:r>
              <a:rPr lang="en-US" sz="2600" b="1" i="0" dirty="0">
                <a:solidFill>
                  <a:srgbClr val="FFC000"/>
                </a:solidFill>
                <a:effectLst/>
              </a:rPr>
              <a:t>Project Documentation </a:t>
            </a:r>
            <a:r>
              <a:rPr lang="en-US" sz="2600" b="0" i="0" dirty="0">
                <a:effectLst/>
              </a:rPr>
              <a:t>includes maintained or recorded material, Project Teams need Project Documentation in order to provide proof of traceability. </a:t>
            </a:r>
          </a:p>
          <a:p>
            <a:pPr algn="just" rtl="0"/>
            <a:r>
              <a:rPr lang="en-US" sz="2600" b="1" i="0" dirty="0">
                <a:solidFill>
                  <a:srgbClr val="FFC000"/>
                </a:solidFill>
                <a:effectLst/>
              </a:rPr>
              <a:t>Project Documentation </a:t>
            </a:r>
            <a:r>
              <a:rPr lang="en-US" sz="2600" b="0" i="0" dirty="0">
                <a:effectLst/>
              </a:rPr>
              <a:t>also helps to track the </a:t>
            </a:r>
            <a:r>
              <a:rPr lang="en-US" sz="2600" b="1" i="0" dirty="0">
                <a:effectLst/>
              </a:rPr>
              <a:t>Project Performance </a:t>
            </a:r>
            <a:r>
              <a:rPr lang="en-US" sz="2600" b="0" i="0" dirty="0">
                <a:effectLst/>
              </a:rPr>
              <a:t>which is important for decision making.</a:t>
            </a:r>
          </a:p>
          <a:p>
            <a:pPr algn="just" rtl="0"/>
            <a:r>
              <a:rPr lang="en-US" sz="2600" b="1" i="0" dirty="0">
                <a:effectLst/>
              </a:rPr>
              <a:t>Experienced Project Managers </a:t>
            </a:r>
            <a:r>
              <a:rPr lang="en-US" sz="2600" b="0" i="0" dirty="0">
                <a:effectLst/>
              </a:rPr>
              <a:t>always understand the importance of Project Documentation because it plays a key role in dispute resolution. </a:t>
            </a:r>
            <a:endParaRPr lang="fr-FR" sz="2600" dirty="0"/>
          </a:p>
        </p:txBody>
      </p:sp>
      <p:sp>
        <p:nvSpPr>
          <p:cNvPr id="4" name="Titre 1">
            <a:extLst>
              <a:ext uri="{FF2B5EF4-FFF2-40B4-BE49-F238E27FC236}">
                <a16:creationId xmlns:a16="http://schemas.microsoft.com/office/drawing/2014/main" id="{75E11C07-A480-3187-1C19-5C7AA6692368}"/>
              </a:ext>
            </a:extLst>
          </p:cNvPr>
          <p:cNvSpPr>
            <a:spLocks noGrp="1"/>
          </p:cNvSpPr>
          <p:nvPr>
            <p:ph type="title"/>
          </p:nvPr>
        </p:nvSpPr>
        <p:spPr>
          <a:xfrm>
            <a:off x="2432304" y="365125"/>
            <a:ext cx="7114032" cy="942467"/>
          </a:xfrm>
        </p:spPr>
        <p:txBody>
          <a:bodyPr>
            <a:normAutofit fontScale="90000"/>
          </a:bodyPr>
          <a:lstStyle/>
          <a:p>
            <a:pPr algn="ctr"/>
            <a:r>
              <a:rPr lang="en-US" sz="4400" b="1" i="0" dirty="0">
                <a:solidFill>
                  <a:srgbClr val="FFFF00"/>
                </a:solidFill>
                <a:effectLst/>
                <a:latin typeface="+mn-lt"/>
              </a:rPr>
              <a:t>VI- The Project Documentation</a:t>
            </a:r>
            <a:r>
              <a:rPr lang="en-US" sz="4400" b="0" i="0" dirty="0">
                <a:solidFill>
                  <a:srgbClr val="FFFF00"/>
                </a:solidFill>
                <a:effectLst/>
                <a:latin typeface="+mn-lt"/>
              </a:rPr>
              <a:t> </a:t>
            </a:r>
            <a:endParaRPr lang="fr-FR" dirty="0">
              <a:solidFill>
                <a:srgbClr val="FFFF00"/>
              </a:solidFill>
              <a:latin typeface="+mn-lt"/>
            </a:endParaRPr>
          </a:p>
        </p:txBody>
      </p:sp>
      <p:pic>
        <p:nvPicPr>
          <p:cNvPr id="5" name="Picture 2" descr="Project Documentation | Key Areas &amp; Sources of Project Documentation">
            <a:extLst>
              <a:ext uri="{FF2B5EF4-FFF2-40B4-BE49-F238E27FC236}">
                <a16:creationId xmlns:a16="http://schemas.microsoft.com/office/drawing/2014/main" id="{1ACE76AE-497E-B14E-34B6-796CE9AE98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45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407ECDE-F204-D432-2FD3-B7A235071AE5}"/>
              </a:ext>
            </a:extLst>
          </p:cNvPr>
          <p:cNvSpPr>
            <a:spLocks noGrp="1"/>
          </p:cNvSpPr>
          <p:nvPr>
            <p:ph idx="1"/>
          </p:nvPr>
        </p:nvSpPr>
        <p:spPr>
          <a:xfrm>
            <a:off x="184826" y="1699166"/>
            <a:ext cx="10136221" cy="4351338"/>
          </a:xfrm>
        </p:spPr>
        <p:txBody>
          <a:bodyPr/>
          <a:lstStyle/>
          <a:p>
            <a:pPr marL="0" indent="0">
              <a:buNone/>
            </a:pPr>
            <a:r>
              <a:rPr lang="fr-FR" b="1" i="0" dirty="0">
                <a:effectLst/>
              </a:rPr>
              <a:t>	</a:t>
            </a:r>
            <a:r>
              <a:rPr lang="fr-FR" sz="2600" b="1" i="0" dirty="0">
                <a:effectLst/>
              </a:rPr>
              <a:t>VI-2- Importance of Project Documentation</a:t>
            </a:r>
            <a:endParaRPr lang="en-US" sz="2600" b="1" i="0" dirty="0">
              <a:effectLst/>
            </a:endParaRPr>
          </a:p>
          <a:p>
            <a:r>
              <a:rPr lang="en-US" b="1" i="0" dirty="0">
                <a:solidFill>
                  <a:srgbClr val="FFC000"/>
                </a:solidFill>
                <a:effectLst/>
              </a:rPr>
              <a:t>Project Documentation </a:t>
            </a:r>
            <a:r>
              <a:rPr lang="en-US" b="0" i="0" dirty="0">
                <a:effectLst/>
              </a:rPr>
              <a:t>is vital for any Project’s success. </a:t>
            </a:r>
          </a:p>
          <a:p>
            <a:r>
              <a:rPr lang="en-US" b="0" i="0" dirty="0">
                <a:effectLst/>
              </a:rPr>
              <a:t>Typically, </a:t>
            </a:r>
            <a:r>
              <a:rPr lang="en-US" b="1" i="0" dirty="0">
                <a:effectLst/>
              </a:rPr>
              <a:t>Project Teams </a:t>
            </a:r>
            <a:r>
              <a:rPr lang="en-US" b="0" i="0" dirty="0">
                <a:effectLst/>
              </a:rPr>
              <a:t>use hundreds of </a:t>
            </a:r>
            <a:r>
              <a:rPr lang="en-US" b="1" i="0" dirty="0">
                <a:solidFill>
                  <a:srgbClr val="FFC000"/>
                </a:solidFill>
                <a:effectLst/>
              </a:rPr>
              <a:t>Project Documents </a:t>
            </a:r>
            <a:r>
              <a:rPr lang="en-US" b="0" i="0" dirty="0">
                <a:effectLst/>
              </a:rPr>
              <a:t>while they are managing their Projects.</a:t>
            </a:r>
          </a:p>
          <a:p>
            <a:r>
              <a:rPr lang="en-US" b="0" i="0" dirty="0">
                <a:effectLst/>
              </a:rPr>
              <a:t> All the Documents are essential and they serve different purposes.</a:t>
            </a:r>
          </a:p>
          <a:p>
            <a:pPr marL="0" indent="0">
              <a:buNone/>
            </a:pPr>
            <a:endParaRPr lang="en-US" b="0" i="0" dirty="0">
              <a:effectLst/>
            </a:endParaRPr>
          </a:p>
          <a:p>
            <a:pPr algn="just"/>
            <a:r>
              <a:rPr lang="en-US" b="0" i="0" dirty="0">
                <a:effectLst/>
              </a:rPr>
              <a:t>Even though Project Managers are responsible for managing this process, the Project Documents are created in collaboration with the Project Team and other important Stakeholders.</a:t>
            </a:r>
          </a:p>
        </p:txBody>
      </p:sp>
      <p:sp>
        <p:nvSpPr>
          <p:cNvPr id="4" name="Titre 1">
            <a:extLst>
              <a:ext uri="{FF2B5EF4-FFF2-40B4-BE49-F238E27FC236}">
                <a16:creationId xmlns:a16="http://schemas.microsoft.com/office/drawing/2014/main" id="{38EF7EBD-A107-354A-8019-47B234FDF293}"/>
              </a:ext>
            </a:extLst>
          </p:cNvPr>
          <p:cNvSpPr>
            <a:spLocks noGrp="1"/>
          </p:cNvSpPr>
          <p:nvPr>
            <p:ph type="title"/>
          </p:nvPr>
        </p:nvSpPr>
        <p:spPr>
          <a:xfrm>
            <a:off x="2441448" y="365125"/>
            <a:ext cx="7196328" cy="915035"/>
          </a:xfrm>
        </p:spPr>
        <p:txBody>
          <a:bodyPr>
            <a:normAutofit fontScale="90000"/>
          </a:bodyPr>
          <a:lstStyle/>
          <a:p>
            <a:pPr algn="ctr"/>
            <a:r>
              <a:rPr lang="en-US" sz="4400" b="1" i="0" dirty="0">
                <a:solidFill>
                  <a:srgbClr val="FFFF00"/>
                </a:solidFill>
                <a:effectLst/>
                <a:latin typeface="+mn-lt"/>
              </a:rPr>
              <a:t>VI- The Project Documentation</a:t>
            </a:r>
            <a:r>
              <a:rPr lang="en-US" sz="4400" b="0" i="0" dirty="0">
                <a:solidFill>
                  <a:srgbClr val="FFFF00"/>
                </a:solidFill>
                <a:effectLst/>
                <a:latin typeface="+mn-lt"/>
              </a:rPr>
              <a:t> </a:t>
            </a:r>
            <a:endParaRPr lang="fr-FR" dirty="0">
              <a:solidFill>
                <a:srgbClr val="FFFF00"/>
              </a:solidFill>
              <a:latin typeface="+mn-lt"/>
            </a:endParaRPr>
          </a:p>
        </p:txBody>
      </p:sp>
      <p:pic>
        <p:nvPicPr>
          <p:cNvPr id="4098" name="Picture 2" descr="Project Documentation | Key Areas &amp; Sources of Project Documentation">
            <a:extLst>
              <a:ext uri="{FF2B5EF4-FFF2-40B4-BE49-F238E27FC236}">
                <a16:creationId xmlns:a16="http://schemas.microsoft.com/office/drawing/2014/main" id="{EE5860CB-FBA9-EE9E-5B90-65A6DE77F2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8277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F5CC0C2-709C-ECD6-B3F8-A2F54CB24DA6}"/>
              </a:ext>
            </a:extLst>
          </p:cNvPr>
          <p:cNvSpPr>
            <a:spLocks noGrp="1"/>
          </p:cNvSpPr>
          <p:nvPr>
            <p:ph idx="1"/>
          </p:nvPr>
        </p:nvSpPr>
        <p:spPr>
          <a:xfrm>
            <a:off x="161544" y="1697609"/>
            <a:ext cx="10280904" cy="4351338"/>
          </a:xfrm>
        </p:spPr>
        <p:txBody>
          <a:bodyPr>
            <a:normAutofit/>
          </a:bodyPr>
          <a:lstStyle/>
          <a:p>
            <a:pPr algn="just"/>
            <a:r>
              <a:rPr lang="en-US" sz="2600" b="1" i="0" dirty="0">
                <a:solidFill>
                  <a:srgbClr val="FFC000"/>
                </a:solidFill>
                <a:effectLst/>
                <a:latin typeface="Calibri" panose="020F0502020204030204" pitchFamily="34" charset="0"/>
                <a:cs typeface="Calibri" panose="020F0502020204030204" pitchFamily="34" charset="0"/>
              </a:rPr>
              <a:t>The Project Documentation Process </a:t>
            </a:r>
            <a:r>
              <a:rPr lang="en-US" sz="2600" b="0" i="0" dirty="0">
                <a:effectLst/>
                <a:latin typeface="Calibri" panose="020F0502020204030204" pitchFamily="34" charset="0"/>
                <a:cs typeface="Calibri" panose="020F0502020204030204" pitchFamily="34" charset="0"/>
              </a:rPr>
              <a:t>should start at the beginning of the Project and be continued all throughout its Lifecycle, recording not only vital information but also any changes that might occur.</a:t>
            </a:r>
          </a:p>
          <a:p>
            <a:pPr marL="0" indent="0" algn="just">
              <a:buNone/>
            </a:pPr>
            <a:endParaRPr lang="en-US" sz="2600" b="0" i="0" dirty="0">
              <a:effectLst/>
              <a:latin typeface="Calibri" panose="020F0502020204030204" pitchFamily="34" charset="0"/>
              <a:cs typeface="Calibri" panose="020F0502020204030204" pitchFamily="34" charset="0"/>
            </a:endParaRPr>
          </a:p>
          <a:p>
            <a:pPr algn="just"/>
            <a:r>
              <a:rPr lang="en-US" sz="2600" b="0" i="0" dirty="0">
                <a:effectLst/>
                <a:latin typeface="Calibri" panose="020F0502020204030204" pitchFamily="34" charset="0"/>
                <a:cs typeface="Calibri" panose="020F0502020204030204" pitchFamily="34" charset="0"/>
              </a:rPr>
              <a:t>Once archived, the Documents from a recently finished Project can be used to streamline the Planning and Implementation Processes for future Projects.</a:t>
            </a:r>
          </a:p>
          <a:p>
            <a:endParaRPr lang="fr-FR" dirty="0"/>
          </a:p>
        </p:txBody>
      </p:sp>
      <p:sp>
        <p:nvSpPr>
          <p:cNvPr id="4" name="Titre 1">
            <a:extLst>
              <a:ext uri="{FF2B5EF4-FFF2-40B4-BE49-F238E27FC236}">
                <a16:creationId xmlns:a16="http://schemas.microsoft.com/office/drawing/2014/main" id="{FC87C399-4C11-FB77-9BEA-D757D621F54B}"/>
              </a:ext>
            </a:extLst>
          </p:cNvPr>
          <p:cNvSpPr>
            <a:spLocks noGrp="1"/>
          </p:cNvSpPr>
          <p:nvPr>
            <p:ph type="title"/>
          </p:nvPr>
        </p:nvSpPr>
        <p:spPr>
          <a:xfrm>
            <a:off x="2359152" y="365125"/>
            <a:ext cx="7232904" cy="997331"/>
          </a:xfrm>
        </p:spPr>
        <p:txBody>
          <a:bodyPr>
            <a:normAutofit fontScale="90000"/>
          </a:bodyPr>
          <a:lstStyle/>
          <a:p>
            <a:pPr algn="ctr"/>
            <a:r>
              <a:rPr lang="en-US" sz="4400" b="1" i="0" dirty="0">
                <a:solidFill>
                  <a:srgbClr val="FFFF00"/>
                </a:solidFill>
                <a:effectLst/>
                <a:latin typeface="+mn-lt"/>
              </a:rPr>
              <a:t>VI- The Project Documentation</a:t>
            </a:r>
            <a:r>
              <a:rPr lang="en-US" sz="4400" b="0" i="0" dirty="0">
                <a:solidFill>
                  <a:srgbClr val="FFFF00"/>
                </a:solidFill>
                <a:effectLst/>
                <a:latin typeface="+mn-lt"/>
              </a:rPr>
              <a:t> </a:t>
            </a:r>
            <a:endParaRPr lang="fr-FR" dirty="0">
              <a:solidFill>
                <a:srgbClr val="FFFF00"/>
              </a:solidFill>
              <a:latin typeface="+mn-lt"/>
            </a:endParaRPr>
          </a:p>
        </p:txBody>
      </p:sp>
      <p:pic>
        <p:nvPicPr>
          <p:cNvPr id="5" name="Picture 2" descr="Project Documentation | Key Areas &amp; Sources of Project Documentation">
            <a:extLst>
              <a:ext uri="{FF2B5EF4-FFF2-40B4-BE49-F238E27FC236}">
                <a16:creationId xmlns:a16="http://schemas.microsoft.com/office/drawing/2014/main" id="{5D4F0B04-2446-18EA-6DC3-3DF493171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78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71E859-DF56-4DE5-F022-E132C764017B}"/>
              </a:ext>
            </a:extLst>
          </p:cNvPr>
          <p:cNvSpPr>
            <a:spLocks noGrp="1"/>
          </p:cNvSpPr>
          <p:nvPr>
            <p:ph idx="1"/>
          </p:nvPr>
        </p:nvSpPr>
        <p:spPr>
          <a:xfrm>
            <a:off x="161544" y="1615312"/>
            <a:ext cx="10253472" cy="4776343"/>
          </a:xfrm>
        </p:spPr>
        <p:txBody>
          <a:bodyPr>
            <a:normAutofit/>
          </a:bodyPr>
          <a:lstStyle/>
          <a:p>
            <a:pPr marL="0" indent="0" algn="just">
              <a:buNone/>
            </a:pPr>
            <a:r>
              <a:rPr lang="en-US" sz="2600" b="0" i="0" dirty="0">
                <a:effectLst/>
              </a:rPr>
              <a:t>There are numerous advantages behind having a rigorous project documentation process in place, including:</a:t>
            </a:r>
            <a:endParaRPr lang="fr-FR" sz="2600" dirty="0"/>
          </a:p>
        </p:txBody>
      </p:sp>
      <p:sp>
        <p:nvSpPr>
          <p:cNvPr id="4" name="Titre 1">
            <a:extLst>
              <a:ext uri="{FF2B5EF4-FFF2-40B4-BE49-F238E27FC236}">
                <a16:creationId xmlns:a16="http://schemas.microsoft.com/office/drawing/2014/main" id="{596AA0FD-E7E1-6794-ADDA-C19E3EFDA775}"/>
              </a:ext>
            </a:extLst>
          </p:cNvPr>
          <p:cNvSpPr>
            <a:spLocks noGrp="1"/>
          </p:cNvSpPr>
          <p:nvPr>
            <p:ph type="title"/>
          </p:nvPr>
        </p:nvSpPr>
        <p:spPr>
          <a:xfrm>
            <a:off x="2395728" y="365125"/>
            <a:ext cx="7196328" cy="896747"/>
          </a:xfrm>
        </p:spPr>
        <p:txBody>
          <a:bodyPr>
            <a:normAutofit fontScale="90000"/>
          </a:bodyPr>
          <a:lstStyle/>
          <a:p>
            <a:pPr algn="ctr"/>
            <a:r>
              <a:rPr lang="en-US" sz="4400" b="1" i="0" dirty="0">
                <a:solidFill>
                  <a:srgbClr val="FFFF00"/>
                </a:solidFill>
                <a:effectLst/>
                <a:latin typeface="+mn-lt"/>
              </a:rPr>
              <a:t>VI- The Project Documentation</a:t>
            </a:r>
            <a:r>
              <a:rPr lang="en-US" sz="4400" b="0" i="0" dirty="0">
                <a:solidFill>
                  <a:srgbClr val="FFFF00"/>
                </a:solidFill>
                <a:effectLst/>
                <a:latin typeface="+mn-lt"/>
              </a:rPr>
              <a:t> </a:t>
            </a:r>
            <a:endParaRPr lang="fr-FR" dirty="0">
              <a:solidFill>
                <a:srgbClr val="FFFF00"/>
              </a:solidFill>
              <a:latin typeface="+mn-lt"/>
            </a:endParaRPr>
          </a:p>
        </p:txBody>
      </p:sp>
      <p:pic>
        <p:nvPicPr>
          <p:cNvPr id="5" name="Picture 2" descr="Project Documentation | Key Areas &amp; Sources of Project Documentation">
            <a:extLst>
              <a:ext uri="{FF2B5EF4-FFF2-40B4-BE49-F238E27FC236}">
                <a16:creationId xmlns:a16="http://schemas.microsoft.com/office/drawing/2014/main" id="{9B5F7AB6-7645-35BD-0F64-A343D4D4E2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a:extLst>
              <a:ext uri="{FF2B5EF4-FFF2-40B4-BE49-F238E27FC236}">
                <a16:creationId xmlns:a16="http://schemas.microsoft.com/office/drawing/2014/main" id="{39217475-1627-20B8-7EDD-7B056540187C}"/>
              </a:ext>
            </a:extLst>
          </p:cNvPr>
          <p:cNvPicPr>
            <a:picLocks noChangeAspect="1"/>
          </p:cNvPicPr>
          <p:nvPr/>
        </p:nvPicPr>
        <p:blipFill>
          <a:blip r:embed="rId3"/>
          <a:stretch>
            <a:fillRect/>
          </a:stretch>
        </p:blipFill>
        <p:spPr>
          <a:xfrm>
            <a:off x="0" y="2057400"/>
            <a:ext cx="10415016" cy="4800600"/>
          </a:xfrm>
          <a:prstGeom prst="rect">
            <a:avLst/>
          </a:prstGeom>
        </p:spPr>
      </p:pic>
    </p:spTree>
    <p:extLst>
      <p:ext uri="{BB962C8B-B14F-4D97-AF65-F5344CB8AC3E}">
        <p14:creationId xmlns:p14="http://schemas.microsoft.com/office/powerpoint/2010/main" val="42546251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A33DF-FF28-411A-94E0-5C0658F28D07}"/>
              </a:ext>
            </a:extLst>
          </p:cNvPr>
          <p:cNvSpPr>
            <a:spLocks noGrp="1"/>
          </p:cNvSpPr>
          <p:nvPr>
            <p:ph type="title"/>
          </p:nvPr>
        </p:nvSpPr>
        <p:spPr>
          <a:xfrm>
            <a:off x="2309648" y="365125"/>
            <a:ext cx="9044152" cy="1325563"/>
          </a:xfrm>
        </p:spPr>
        <p:txBody>
          <a:bodyPr>
            <a:normAutofit/>
          </a:bodyPr>
          <a:lstStyle/>
          <a:p>
            <a:r>
              <a:rPr lang="en-US" sz="3800" b="1" i="0" dirty="0">
                <a:solidFill>
                  <a:srgbClr val="FFFF00"/>
                </a:solidFill>
                <a:effectLst/>
                <a:latin typeface="+mn-lt"/>
              </a:rPr>
              <a:t>I- The Project Documentation</a:t>
            </a:r>
            <a:r>
              <a:rPr lang="en-US" sz="3800" b="0" i="0" dirty="0">
                <a:solidFill>
                  <a:srgbClr val="FFFF00"/>
                </a:solidFill>
                <a:effectLst/>
                <a:latin typeface="+mn-lt"/>
              </a:rPr>
              <a:t> </a:t>
            </a:r>
            <a:endParaRPr lang="fr-FR" sz="3800" dirty="0">
              <a:solidFill>
                <a:srgbClr val="FFFF00"/>
              </a:solidFill>
            </a:endParaRPr>
          </a:p>
        </p:txBody>
      </p:sp>
      <p:sp>
        <p:nvSpPr>
          <p:cNvPr id="3" name="Espace réservé du contenu 2">
            <a:extLst>
              <a:ext uri="{FF2B5EF4-FFF2-40B4-BE49-F238E27FC236}">
                <a16:creationId xmlns:a16="http://schemas.microsoft.com/office/drawing/2014/main" id="{0686AA11-57AD-48FC-9982-208DC75F5F58}"/>
              </a:ext>
            </a:extLst>
          </p:cNvPr>
          <p:cNvSpPr>
            <a:spLocks noGrp="1"/>
          </p:cNvSpPr>
          <p:nvPr>
            <p:ph idx="1"/>
          </p:nvPr>
        </p:nvSpPr>
        <p:spPr>
          <a:xfrm>
            <a:off x="82296" y="1690688"/>
            <a:ext cx="10338712" cy="5057584"/>
          </a:xfrm>
        </p:spPr>
        <p:txBody>
          <a:bodyPr>
            <a:normAutofit lnSpcReduction="10000"/>
          </a:bodyPr>
          <a:lstStyle/>
          <a:p>
            <a:pPr marL="0" indent="0">
              <a:buNone/>
            </a:pPr>
            <a:r>
              <a:rPr lang="en-US" sz="2400" b="1" i="0" dirty="0">
                <a:effectLst/>
              </a:rPr>
              <a:t>	</a:t>
            </a:r>
            <a:r>
              <a:rPr lang="en-US" sz="2600" b="1" i="0" dirty="0">
                <a:effectLst/>
              </a:rPr>
              <a:t>VI-3 </a:t>
            </a:r>
            <a:r>
              <a:rPr lang="fr-FR" sz="2600" b="1" i="0" dirty="0">
                <a:effectLst/>
              </a:rPr>
              <a:t>- </a:t>
            </a:r>
            <a:r>
              <a:rPr lang="en-US" sz="2600" b="1" i="0" dirty="0">
                <a:effectLst/>
              </a:rPr>
              <a:t>A Documentation for each Project Life Phase :</a:t>
            </a:r>
            <a:r>
              <a:rPr lang="fr-FR" sz="2600" b="1" i="0" dirty="0">
                <a:effectLst/>
              </a:rPr>
              <a:t>Examples of </a:t>
            </a:r>
            <a:r>
              <a:rPr lang="fr-FR" sz="2600" b="1" dirty="0"/>
              <a:t>P</a:t>
            </a:r>
            <a:r>
              <a:rPr lang="fr-FR" sz="2600" b="1" i="0" dirty="0">
                <a:effectLst/>
              </a:rPr>
              <a:t>roject </a:t>
            </a:r>
            <a:r>
              <a:rPr lang="fr-FR" sz="2600" b="1" dirty="0"/>
              <a:t>D</a:t>
            </a:r>
            <a:r>
              <a:rPr lang="fr-FR" sz="2600" b="1" i="0" dirty="0">
                <a:effectLst/>
              </a:rPr>
              <a:t>ocuments</a:t>
            </a:r>
          </a:p>
          <a:p>
            <a:r>
              <a:rPr lang="en-US" sz="2400" b="1" i="0" dirty="0">
                <a:solidFill>
                  <a:srgbClr val="FF0000"/>
                </a:solidFill>
                <a:effectLst/>
              </a:rPr>
              <a:t>Project Documentation</a:t>
            </a:r>
            <a:r>
              <a:rPr lang="en-US" sz="2400" b="0" i="0" dirty="0">
                <a:effectLst/>
              </a:rPr>
              <a:t> must lay the foundation for quality, traceability, and history for both the individual document and for the complete project documentation. It is also essential that the documentation is well arranged, easy to read, and adequate.</a:t>
            </a:r>
            <a:endParaRPr lang="fr-FR" sz="2400" dirty="0"/>
          </a:p>
          <a:p>
            <a:pPr marL="0" indent="0">
              <a:buNone/>
            </a:pPr>
            <a:endParaRPr lang="fr-FR" sz="2600" b="1" i="0" dirty="0">
              <a:effectLst/>
            </a:endParaRPr>
          </a:p>
          <a:p>
            <a:pPr algn="just"/>
            <a:r>
              <a:rPr lang="en-US" sz="2600" b="0" i="0" dirty="0">
                <a:effectLst/>
              </a:rPr>
              <a:t>It's difficult to strictly define what should be documented over the course of a project, as it's strongly dependent on the kind of project you are managing. </a:t>
            </a:r>
          </a:p>
          <a:p>
            <a:pPr algn="just"/>
            <a:endParaRPr lang="en-US" sz="2600" b="0" i="0" dirty="0">
              <a:effectLst/>
            </a:endParaRPr>
          </a:p>
          <a:p>
            <a:pPr algn="just"/>
            <a:r>
              <a:rPr lang="en-US" sz="2600" b="0" i="0" dirty="0">
                <a:effectLst/>
              </a:rPr>
              <a:t>A major Project at a big </a:t>
            </a:r>
            <a:r>
              <a:rPr lang="en-US" sz="2600" dirty="0"/>
              <a:t>E</a:t>
            </a:r>
            <a:r>
              <a:rPr lang="en-US" sz="2600" b="0" i="0" dirty="0">
                <a:effectLst/>
              </a:rPr>
              <a:t>nterprise usually requires a lot more paperwork than a small-scale initiative at an early-stage startup.</a:t>
            </a:r>
          </a:p>
          <a:p>
            <a:pPr marL="0" indent="0">
              <a:buNone/>
            </a:pPr>
            <a:endParaRPr lang="fr-FR" dirty="0"/>
          </a:p>
        </p:txBody>
      </p:sp>
      <p:pic>
        <p:nvPicPr>
          <p:cNvPr id="4" name="Picture 2" descr="Project Documentation | Key Areas &amp; Sources of Project Documentation">
            <a:extLst>
              <a:ext uri="{FF2B5EF4-FFF2-40B4-BE49-F238E27FC236}">
                <a16:creationId xmlns:a16="http://schemas.microsoft.com/office/drawing/2014/main" id="{E51FC133-9CB1-40BE-2733-134C842204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4217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45D50D-487E-AD69-6AF3-D2FAC6A70F18}"/>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3D037FE-43AC-A6A5-D034-DE4CBEC455A9}"/>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739379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ce réservé du contenu 8">
            <a:extLst>
              <a:ext uri="{FF2B5EF4-FFF2-40B4-BE49-F238E27FC236}">
                <a16:creationId xmlns:a16="http://schemas.microsoft.com/office/drawing/2014/main" id="{9C6B5CD0-54D6-4C90-999A-EC8CCEA2C75C}"/>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8439448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ADB7ED6-95A6-88CB-0986-70DA71B2CADB}"/>
              </a:ext>
            </a:extLst>
          </p:cNvPr>
          <p:cNvSpPr>
            <a:spLocks noGrp="1"/>
          </p:cNvSpPr>
          <p:nvPr>
            <p:ph idx="1"/>
          </p:nvPr>
        </p:nvSpPr>
        <p:spPr>
          <a:xfrm>
            <a:off x="155448" y="1651889"/>
            <a:ext cx="10213848" cy="4351338"/>
          </a:xfrm>
        </p:spPr>
        <p:txBody>
          <a:bodyPr>
            <a:normAutofit/>
          </a:bodyPr>
          <a:lstStyle/>
          <a:p>
            <a:pPr algn="just"/>
            <a:endParaRPr lang="en-US" sz="2600" dirty="0">
              <a:effectLst/>
              <a:latin typeface="Calibri" panose="020F0502020204030204" pitchFamily="34" charset="0"/>
              <a:ea typeface="Times New Roman" panose="02020603050405020304" pitchFamily="18" charset="0"/>
            </a:endParaRPr>
          </a:p>
          <a:p>
            <a:pPr algn="just"/>
            <a:endParaRPr lang="en-US" sz="2600" dirty="0">
              <a:latin typeface="Calibri" panose="020F0502020204030204" pitchFamily="34" charset="0"/>
              <a:ea typeface="Times New Roman" panose="02020603050405020304" pitchFamily="18" charset="0"/>
            </a:endParaRPr>
          </a:p>
          <a:p>
            <a:pPr marL="0" indent="0" algn="just">
              <a:buNone/>
            </a:pPr>
            <a:r>
              <a:rPr lang="en-US" sz="2600" dirty="0">
                <a:effectLst/>
                <a:latin typeface="Calibri" panose="020F0502020204030204" pitchFamily="34" charset="0"/>
                <a:ea typeface="Times New Roman" panose="02020603050405020304" pitchFamily="18" charset="0"/>
              </a:rPr>
              <a:t>		Proper </a:t>
            </a:r>
            <a:r>
              <a:rPr lang="en-US" sz="2600" b="1" dirty="0">
                <a:solidFill>
                  <a:srgbClr val="FFC000"/>
                </a:solidFill>
                <a:effectLst/>
                <a:latin typeface="Calibri" panose="020F0502020204030204" pitchFamily="34" charset="0"/>
                <a:ea typeface="Times New Roman" panose="02020603050405020304" pitchFamily="18" charset="0"/>
              </a:rPr>
              <a:t>Project Documentation </a:t>
            </a:r>
            <a:r>
              <a:rPr lang="en-US" sz="2600" dirty="0">
                <a:effectLst/>
                <a:latin typeface="Calibri" panose="020F0502020204030204" pitchFamily="34" charset="0"/>
                <a:ea typeface="Times New Roman" panose="02020603050405020304" pitchFamily="18" charset="0"/>
              </a:rPr>
              <a:t>is undoubtedly a mandatory 		element in managing Projects, but it is also extremely useful 		in keeping Projects moving at a speedy pace, ensuring all 		stakeholders 	are as informed as possible, and helping the 		organization make 	better improvements in future Projects.</a:t>
            </a:r>
            <a:endParaRPr lang="fr-FR" sz="2600" dirty="0"/>
          </a:p>
        </p:txBody>
      </p:sp>
      <p:sp>
        <p:nvSpPr>
          <p:cNvPr id="4" name="Titre 1">
            <a:extLst>
              <a:ext uri="{FF2B5EF4-FFF2-40B4-BE49-F238E27FC236}">
                <a16:creationId xmlns:a16="http://schemas.microsoft.com/office/drawing/2014/main" id="{ED86CEDA-08BA-D7E7-059A-5E497D80C883}"/>
              </a:ext>
            </a:extLst>
          </p:cNvPr>
          <p:cNvSpPr>
            <a:spLocks noGrp="1"/>
          </p:cNvSpPr>
          <p:nvPr>
            <p:ph type="title"/>
          </p:nvPr>
        </p:nvSpPr>
        <p:spPr>
          <a:xfrm>
            <a:off x="2447544" y="237109"/>
            <a:ext cx="7263384" cy="1325563"/>
          </a:xfrm>
        </p:spPr>
        <p:txBody>
          <a:bodyPr>
            <a:normAutofit/>
          </a:bodyPr>
          <a:lstStyle/>
          <a:p>
            <a:r>
              <a:rPr lang="en-US" sz="4000" b="1" i="0" dirty="0">
                <a:solidFill>
                  <a:srgbClr val="FFFF00"/>
                </a:solidFill>
                <a:effectLst/>
                <a:latin typeface="+mn-lt"/>
              </a:rPr>
              <a:t>VI- The Project Documentation</a:t>
            </a:r>
            <a:r>
              <a:rPr lang="en-US" sz="4000" b="0" i="0" dirty="0">
                <a:solidFill>
                  <a:srgbClr val="FFFF00"/>
                </a:solidFill>
                <a:effectLst/>
                <a:latin typeface="+mn-lt"/>
              </a:rPr>
              <a:t> </a:t>
            </a:r>
            <a:endParaRPr lang="fr-FR" sz="4000" dirty="0"/>
          </a:p>
        </p:txBody>
      </p:sp>
      <p:pic>
        <p:nvPicPr>
          <p:cNvPr id="5" name="Picture 2" descr="Project Documentation | Key Areas &amp; Sources of Project Documentation">
            <a:extLst>
              <a:ext uri="{FF2B5EF4-FFF2-40B4-BE49-F238E27FC236}">
                <a16:creationId xmlns:a16="http://schemas.microsoft.com/office/drawing/2014/main" id="{11359856-F635-1DC7-BF00-49179324D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9078" y="2545081"/>
            <a:ext cx="6858001" cy="1767839"/>
          </a:xfrm>
          <a:prstGeom prst="rect">
            <a:avLst/>
          </a:prstGeom>
          <a:noFill/>
          <a:extLst>
            <a:ext uri="{909E8E84-426E-40DD-AFC4-6F175D3DCCD1}">
              <a14:hiddenFill xmlns:a14="http://schemas.microsoft.com/office/drawing/2010/main">
                <a:solidFill>
                  <a:srgbClr val="FFFFFF"/>
                </a:solidFill>
              </a14:hiddenFill>
            </a:ext>
          </a:extLst>
        </p:spPr>
      </p:pic>
      <p:sp>
        <p:nvSpPr>
          <p:cNvPr id="6" name="Flèche : droite 5">
            <a:extLst>
              <a:ext uri="{FF2B5EF4-FFF2-40B4-BE49-F238E27FC236}">
                <a16:creationId xmlns:a16="http://schemas.microsoft.com/office/drawing/2014/main" id="{3B53F477-CE4A-52D2-E8C4-41FDA12B636A}"/>
              </a:ext>
            </a:extLst>
          </p:cNvPr>
          <p:cNvSpPr/>
          <p:nvPr/>
        </p:nvSpPr>
        <p:spPr>
          <a:xfrm>
            <a:off x="246888" y="2496313"/>
            <a:ext cx="1673352" cy="749808"/>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26708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B97BAA-46C3-737B-89B3-0BE33DCE2158}"/>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3FB75CBD-97A6-D64E-BC11-30BA0CE93917}"/>
              </a:ext>
            </a:extLst>
          </p:cNvPr>
          <p:cNvPicPr>
            <a:picLocks noGrp="1" noChangeAspect="1"/>
          </p:cNvPicPr>
          <p:nvPr>
            <p:ph idx="1"/>
          </p:nvPr>
        </p:nvPicPr>
        <p:blipFill>
          <a:blip r:embed="rId2"/>
          <a:stretch>
            <a:fillRect/>
          </a:stretch>
        </p:blipFill>
        <p:spPr>
          <a:xfrm>
            <a:off x="146304" y="0"/>
            <a:ext cx="12045696" cy="6784848"/>
          </a:xfrm>
        </p:spPr>
      </p:pic>
    </p:spTree>
    <p:extLst>
      <p:ext uri="{BB962C8B-B14F-4D97-AF65-F5344CB8AC3E}">
        <p14:creationId xmlns:p14="http://schemas.microsoft.com/office/powerpoint/2010/main" val="31433343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DF6784-6C9C-16A2-3BAE-09886B159FC7}"/>
              </a:ext>
            </a:extLst>
          </p:cNvPr>
          <p:cNvSpPr>
            <a:spLocks noGrp="1"/>
          </p:cNvSpPr>
          <p:nvPr>
            <p:ph type="title"/>
          </p:nvPr>
        </p:nvSpPr>
        <p:spPr/>
        <p:txBody>
          <a:bodyPr/>
          <a:lstStyle/>
          <a:p>
            <a:endParaRPr lang="fr-FR" dirty="0"/>
          </a:p>
        </p:txBody>
      </p:sp>
      <p:pic>
        <p:nvPicPr>
          <p:cNvPr id="20484" name="Picture 4" descr="Summary: ترجمة عربية, المعنى ، المرادفات ، نطق المتضادات ، أمثلة الجمل ،  النسخ ، التعريف ، العبارات">
            <a:extLst>
              <a:ext uri="{FF2B5EF4-FFF2-40B4-BE49-F238E27FC236}">
                <a16:creationId xmlns:a16="http://schemas.microsoft.com/office/drawing/2014/main" id="{77602B49-5EFD-2C3E-88A1-2B2AB9FC0A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7645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B3CF93BC-B908-9B4D-D67B-A10985B50016}"/>
              </a:ext>
            </a:extLst>
          </p:cNvPr>
          <p:cNvPicPr>
            <a:picLocks noChangeAspect="1"/>
          </p:cNvPicPr>
          <p:nvPr/>
        </p:nvPicPr>
        <p:blipFill>
          <a:blip r:embed="rId2"/>
          <a:stretch>
            <a:fillRect/>
          </a:stretch>
        </p:blipFill>
        <p:spPr>
          <a:xfrm>
            <a:off x="0" y="0"/>
            <a:ext cx="5541264" cy="6777038"/>
          </a:xfrm>
          <a:prstGeom prst="rect">
            <a:avLst/>
          </a:prstGeom>
        </p:spPr>
      </p:pic>
      <p:pic>
        <p:nvPicPr>
          <p:cNvPr id="10" name="Image 9">
            <a:extLst>
              <a:ext uri="{FF2B5EF4-FFF2-40B4-BE49-F238E27FC236}">
                <a16:creationId xmlns:a16="http://schemas.microsoft.com/office/drawing/2014/main" id="{50EF4FA7-F640-2EAB-93CD-10FD2FE073FF}"/>
              </a:ext>
            </a:extLst>
          </p:cNvPr>
          <p:cNvPicPr>
            <a:picLocks noChangeAspect="1"/>
          </p:cNvPicPr>
          <p:nvPr/>
        </p:nvPicPr>
        <p:blipFill>
          <a:blip r:embed="rId3"/>
          <a:stretch>
            <a:fillRect/>
          </a:stretch>
        </p:blipFill>
        <p:spPr>
          <a:xfrm>
            <a:off x="5541264" y="1"/>
            <a:ext cx="6647688" cy="6858000"/>
          </a:xfrm>
          <a:prstGeom prst="rect">
            <a:avLst/>
          </a:prstGeom>
        </p:spPr>
      </p:pic>
    </p:spTree>
    <p:extLst>
      <p:ext uri="{BB962C8B-B14F-4D97-AF65-F5344CB8AC3E}">
        <p14:creationId xmlns:p14="http://schemas.microsoft.com/office/powerpoint/2010/main" val="756137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128D64-2D2C-85A6-5FAC-F28C36FA146D}"/>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26AF3D4A-C710-F84F-C716-B266664155D8}"/>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22684043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9E61CDAD-03C1-A856-7D0B-2E5A9C8566A2}"/>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1500791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A83595-D360-4AAB-9194-EBCE1EA21E30}"/>
              </a:ext>
            </a:extLst>
          </p:cNvPr>
          <p:cNvSpPr>
            <a:spLocks noGrp="1"/>
          </p:cNvSpPr>
          <p:nvPr>
            <p:ph type="title"/>
          </p:nvPr>
        </p:nvSpPr>
        <p:spPr>
          <a:xfrm>
            <a:off x="2338754" y="879230"/>
            <a:ext cx="7236069" cy="131885"/>
          </a:xfrm>
        </p:spPr>
        <p:txBody>
          <a:bodyPr>
            <a:normAutofit fontScale="90000"/>
          </a:bodyPr>
          <a:lstStyle/>
          <a:p>
            <a:br>
              <a:rPr lang="en-US" sz="4400" b="1" dirty="0">
                <a:solidFill>
                  <a:schemeClr val="bg1"/>
                </a:solidFill>
              </a:rPr>
            </a:br>
            <a:endParaRPr lang="fr-FR" dirty="0"/>
          </a:p>
        </p:txBody>
      </p:sp>
      <p:pic>
        <p:nvPicPr>
          <p:cNvPr id="5" name="Espace réservé du contenu 4">
            <a:extLst>
              <a:ext uri="{FF2B5EF4-FFF2-40B4-BE49-F238E27FC236}">
                <a16:creationId xmlns:a16="http://schemas.microsoft.com/office/drawing/2014/main" id="{5285E365-567B-4F40-93A3-64DD775FEE24}"/>
              </a:ext>
            </a:extLst>
          </p:cNvPr>
          <p:cNvPicPr>
            <a:picLocks noGrp="1" noChangeAspect="1"/>
          </p:cNvPicPr>
          <p:nvPr>
            <p:ph idx="1"/>
          </p:nvPr>
        </p:nvPicPr>
        <p:blipFill>
          <a:blip r:embed="rId2"/>
          <a:stretch>
            <a:fillRect/>
          </a:stretch>
        </p:blipFill>
        <p:spPr>
          <a:xfrm>
            <a:off x="9926515" y="0"/>
            <a:ext cx="2344614" cy="6858000"/>
          </a:xfrm>
        </p:spPr>
      </p:pic>
      <p:pic>
        <p:nvPicPr>
          <p:cNvPr id="6" name="Espace réservé du contenu 4">
            <a:extLst>
              <a:ext uri="{FF2B5EF4-FFF2-40B4-BE49-F238E27FC236}">
                <a16:creationId xmlns:a16="http://schemas.microsoft.com/office/drawing/2014/main" id="{DEBEBD1A-185F-4C72-908D-DB9586BC75B6}"/>
              </a:ext>
            </a:extLst>
          </p:cNvPr>
          <p:cNvPicPr>
            <a:picLocks noChangeAspect="1"/>
          </p:cNvPicPr>
          <p:nvPr/>
        </p:nvPicPr>
        <p:blipFill>
          <a:blip r:embed="rId3"/>
          <a:stretch>
            <a:fillRect/>
          </a:stretch>
        </p:blipFill>
        <p:spPr>
          <a:xfrm>
            <a:off x="0" y="0"/>
            <a:ext cx="9926515" cy="6858000"/>
          </a:xfrm>
          <a:prstGeom prst="rect">
            <a:avLst/>
          </a:prstGeom>
        </p:spPr>
      </p:pic>
    </p:spTree>
    <p:extLst>
      <p:ext uri="{BB962C8B-B14F-4D97-AF65-F5344CB8AC3E}">
        <p14:creationId xmlns:p14="http://schemas.microsoft.com/office/powerpoint/2010/main" val="16175634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6B017A-1A2C-7101-CBA0-5B5AECCB9CB2}"/>
              </a:ext>
            </a:extLst>
          </p:cNvPr>
          <p:cNvSpPr>
            <a:spLocks noGrp="1"/>
          </p:cNvSpPr>
          <p:nvPr>
            <p:ph type="title"/>
          </p:nvPr>
        </p:nvSpPr>
        <p:spPr/>
        <p:txBody>
          <a:bodyPr/>
          <a:lstStyle/>
          <a:p>
            <a:endParaRPr lang="fr-FR"/>
          </a:p>
        </p:txBody>
      </p:sp>
      <p:pic>
        <p:nvPicPr>
          <p:cNvPr id="19458" name="Picture 2" descr="Word Writing Text Thank You See You Again. Business Concept for  Appreciation Gratitude Thanks I Will Be Back Soon Colorful Waves W Stock  Photo - Image of later, communicate: 121893400">
            <a:extLst>
              <a:ext uri="{FF2B5EF4-FFF2-40B4-BE49-F238E27FC236}">
                <a16:creationId xmlns:a16="http://schemas.microsoft.com/office/drawing/2014/main" id="{5D7AF69F-3F74-6E1C-5B46-92134848F6B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24346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2662</TotalTime>
  <Words>1864</Words>
  <Application>Microsoft Office PowerPoint</Application>
  <PresentationFormat>Grand écran</PresentationFormat>
  <Paragraphs>188</Paragraphs>
  <Slides>42</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42</vt:i4>
      </vt:variant>
    </vt:vector>
  </HeadingPairs>
  <TitlesOfParts>
    <vt:vector size="54" baseType="lpstr">
      <vt:lpstr>Arial</vt:lpstr>
      <vt:lpstr>Arial Black</vt:lpstr>
      <vt:lpstr>Calibri</vt:lpstr>
      <vt:lpstr>Calibri Light</vt:lpstr>
      <vt:lpstr>Graphik Web Regular</vt:lpstr>
      <vt:lpstr>Inter</vt:lpstr>
      <vt:lpstr>Libre Franklin</vt:lpstr>
      <vt:lpstr>NexusSans</vt:lpstr>
      <vt:lpstr>Open Sans</vt:lpstr>
      <vt:lpstr>tahoma</vt:lpstr>
      <vt:lpstr>Tajawal Medium</vt:lpstr>
      <vt:lpstr>Thème Office</vt:lpstr>
      <vt:lpstr>Présentation PowerPoint</vt:lpstr>
      <vt:lpstr>In the last lessons… </vt:lpstr>
      <vt:lpstr>In the last lessons… </vt:lpstr>
      <vt:lpstr>In the last lessons… </vt:lpstr>
      <vt:lpstr>In the last lessons… </vt:lpstr>
      <vt:lpstr>Présentation PowerPoint</vt:lpstr>
      <vt:lpstr>Chapter Objectives</vt:lpstr>
      <vt:lpstr>Présentation PowerPoint</vt:lpstr>
      <vt:lpstr>I- The importance of Planning Process </vt:lpstr>
      <vt:lpstr>I- The importance of Planning </vt:lpstr>
      <vt:lpstr>I- The importance of Planning </vt:lpstr>
      <vt:lpstr>I- The importance of Planning </vt:lpstr>
      <vt:lpstr>I- The importance of Planning </vt:lpstr>
      <vt:lpstr> </vt:lpstr>
      <vt:lpstr>  II- The main Steps of Planning Process  </vt:lpstr>
      <vt:lpstr>  II- The main Steps of Planning Process  </vt:lpstr>
      <vt:lpstr>  II- The main Steps of Planning Process  </vt:lpstr>
      <vt:lpstr>  II- The main Steps of Planning Process  </vt:lpstr>
      <vt:lpstr> II- The main Steps of Planning Process  </vt:lpstr>
      <vt:lpstr> II- The main Steps of Planning Process  </vt:lpstr>
      <vt:lpstr>III- Types of Planning </vt:lpstr>
      <vt:lpstr>III- Types of Planning </vt:lpstr>
      <vt:lpstr> III- Types of Planning </vt:lpstr>
      <vt:lpstr> III- Types of Planning </vt:lpstr>
      <vt:lpstr> III- Types of Planning </vt:lpstr>
      <vt:lpstr> III- Types of Planning </vt:lpstr>
      <vt:lpstr>VI- The Project Documentation </vt:lpstr>
      <vt:lpstr>VI- The Project Documentation </vt:lpstr>
      <vt:lpstr>VI- The Project Documentation </vt:lpstr>
      <vt:lpstr>VI- The Project Documentation </vt:lpstr>
      <vt:lpstr>VI- The Project Documentation </vt:lpstr>
      <vt:lpstr>I- The Project Documentation </vt:lpstr>
      <vt:lpstr>Présentation PowerPoint</vt:lpstr>
      <vt:lpstr>Présentation PowerPoint</vt:lpstr>
      <vt:lpstr>VI- The Project Documentation </vt:lpstr>
      <vt:lpstr>Présentation PowerPoint</vt:lpstr>
      <vt:lpstr>Présentation PowerPoint</vt:lpstr>
      <vt:lpstr>Présentation PowerPoint</vt:lpstr>
      <vt:lpstr>Présentation PowerPoint</vt:lpstr>
      <vt:lpstr>Présentation PowerPoint</vt:lpstr>
      <vt:lpstr> </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30</cp:revision>
  <dcterms:created xsi:type="dcterms:W3CDTF">2022-06-05T16:44:07Z</dcterms:created>
  <dcterms:modified xsi:type="dcterms:W3CDTF">2022-06-11T04:30:53Z</dcterms:modified>
</cp:coreProperties>
</file>