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1" name="Google Shape;71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9" name="Google Shape;7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5" Type="http://schemas.openxmlformats.org/officeDocument/2006/relationships/image" Target="../media/image1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Relationship Id="rId4" Type="http://schemas.openxmlformats.org/officeDocument/2006/relationships/image" Target="../media/image1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image" Target="../media/image16.png"/><Relationship Id="rId6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6557555" y="0"/>
            <a:ext cx="5634446" cy="66359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169817" y="4140294"/>
            <a:ext cx="580453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0" y="2061111"/>
            <a:ext cx="7135091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and Supply Chain Management.</a:t>
            </a:r>
            <a:endParaRPr/>
          </a:p>
        </p:txBody>
      </p:sp>
      <p:sp>
        <p:nvSpPr>
          <p:cNvPr id="103" name="Google Shape;103;p18"/>
          <p:cNvSpPr/>
          <p:nvPr/>
        </p:nvSpPr>
        <p:spPr>
          <a:xfrm>
            <a:off x="169817" y="5843657"/>
            <a:ext cx="3148149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/>
          </a:p>
        </p:txBody>
      </p: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9817" y="198943"/>
            <a:ext cx="3035422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169818" y="5104240"/>
            <a:ext cx="257338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6761017" y="91439"/>
            <a:ext cx="5204559" cy="6633301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-999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3939897" y="1204325"/>
            <a:ext cx="4312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/>
          </a:p>
        </p:txBody>
      </p:sp>
      <p:sp>
        <p:nvSpPr>
          <p:cNvPr id="113" name="Google Shape;113;p19"/>
          <p:cNvSpPr txBox="1"/>
          <p:nvPr/>
        </p:nvSpPr>
        <p:spPr>
          <a:xfrm>
            <a:off x="3939900" y="2386400"/>
            <a:ext cx="7551600" cy="35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4" name="Google Shape;114;p19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117" name="Google Shape;117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4850" y="2184125"/>
            <a:ext cx="3293400" cy="3651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/>
          <p:nvPr/>
        </p:nvSpPr>
        <p:spPr>
          <a:xfrm>
            <a:off x="261621" y="567206"/>
            <a:ext cx="9718402" cy="70788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/>
          </a:p>
        </p:txBody>
      </p:sp>
      <p:sp>
        <p:nvSpPr>
          <p:cNvPr id="123" name="Google Shape;123;p20"/>
          <p:cNvSpPr txBox="1"/>
          <p:nvPr/>
        </p:nvSpPr>
        <p:spPr>
          <a:xfrm>
            <a:off x="261621" y="1900657"/>
            <a:ext cx="11619300" cy="44637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</a:t>
            </a:r>
            <a:r>
              <a:rPr b="1" lang="en-US" sz="30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Tarek Mohamed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Cairo University.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Senior Lecturer at Post-Graduate Studies and Research Department - Faculty of Commerce -Cairo University.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4" name="Google Shape;12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80023" y="217042"/>
            <a:ext cx="2050868" cy="1058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002" id="125" name="Google Shape;125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83634" y="2018223"/>
            <a:ext cx="2397191" cy="1717754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1"/>
          <p:cNvSpPr/>
          <p:nvPr/>
        </p:nvSpPr>
        <p:spPr>
          <a:xfrm>
            <a:off x="262508" y="1031966"/>
            <a:ext cx="3477678" cy="5617028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1"/>
          <p:cNvSpPr txBox="1"/>
          <p:nvPr/>
        </p:nvSpPr>
        <p:spPr>
          <a:xfrm>
            <a:off x="587829" y="1322453"/>
            <a:ext cx="10554900" cy="50796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921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sz="2800"/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67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esu.ac.ae.</a:t>
            </a:r>
            <a:endParaRPr sz="2400"/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-2667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sz="2400"/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67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sz="2400"/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21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Zoom Meeting.</a:t>
            </a:r>
            <a:endParaRPr sz="2800"/>
          </a:p>
          <a:p>
            <a:pPr indent="-114300" lvl="0" marL="5715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67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Tuesday ( 7.30-8.30 PM ) Every Week.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3" name="Google Shape;13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2"/>
          <p:cNvSpPr/>
          <p:nvPr/>
        </p:nvSpPr>
        <p:spPr>
          <a:xfrm>
            <a:off x="0" y="1117726"/>
            <a:ext cx="3476427" cy="5531267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78824" y="1528868"/>
            <a:ext cx="9379200" cy="48333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●"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value drivers.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b="1"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Optimizing value in project supply chains.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b="1"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process framework.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b="1"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performance metrics categories.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37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b="1"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management. </a:t>
            </a:r>
            <a:endParaRPr/>
          </a:p>
          <a:p>
            <a:pPr indent="-292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b="1"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2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b="1"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1" name="Google Shape;14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57954" y="87722"/>
            <a:ext cx="2214311" cy="903453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2"/>
          <p:cNvSpPr/>
          <p:nvPr/>
        </p:nvSpPr>
        <p:spPr>
          <a:xfrm flipH="1">
            <a:off x="378823" y="300446"/>
            <a:ext cx="9379130" cy="100584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to Project Procurement and Supply Chain Management</a:t>
            </a:r>
            <a:endParaRPr sz="28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3"/>
          <p:cNvSpPr/>
          <p:nvPr/>
        </p:nvSpPr>
        <p:spPr>
          <a:xfrm>
            <a:off x="0" y="1117726"/>
            <a:ext cx="3476427" cy="5531267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378823" y="1528868"/>
            <a:ext cx="11508300" cy="4710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8415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Noto Sans Symbols"/>
              <a:buNone/>
            </a:pPr>
            <a:r>
              <a:t/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  <a:endParaRPr/>
          </a:p>
          <a:p>
            <a:pPr indent="-387350" lvl="0" marL="4572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  <a:endParaRPr/>
          </a:p>
          <a:p>
            <a:pPr indent="-387350" lvl="0" marL="457200" marR="0" rtl="0" algn="l">
              <a:spcBef>
                <a:spcPts val="0"/>
              </a:spcBef>
              <a:spcAft>
                <a:spcPts val="0"/>
              </a:spcAft>
              <a:buSzPts val="2500"/>
              <a:buFont typeface="Times New Roman"/>
              <a:buChar char="●"/>
            </a:pPr>
            <a:r>
              <a:rPr lang="en-US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</a:t>
            </a:r>
            <a:r>
              <a:rPr lang="en-US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changes including sources, impacts, mitigation, pricing, litigation, and excellence.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0" name="Google Shape;15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57954" y="87722"/>
            <a:ext cx="2214311" cy="90345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3"/>
          <p:cNvSpPr/>
          <p:nvPr/>
        </p:nvSpPr>
        <p:spPr>
          <a:xfrm flipH="1">
            <a:off x="378823" y="300446"/>
            <a:ext cx="9379130" cy="69072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  <a:endParaRPr sz="3600">
              <a:solidFill>
                <a:srgbClr val="4472C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/>
          <p:nvPr/>
        </p:nvSpPr>
        <p:spPr>
          <a:xfrm>
            <a:off x="195943" y="1212844"/>
            <a:ext cx="3544243" cy="5409592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365760" y="1427061"/>
            <a:ext cx="11194800" cy="48948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:</a:t>
            </a:r>
            <a:endParaRPr b="1" sz="26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83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83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83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83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p24"/>
          <p:cNvSpPr/>
          <p:nvPr/>
        </p:nvSpPr>
        <p:spPr>
          <a:xfrm flipH="1">
            <a:off x="365760" y="300446"/>
            <a:ext cx="9418319" cy="69072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sz="3600">
              <a:solidFill>
                <a:srgbClr val="4472C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161" name="Google Shape;16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57954" y="87722"/>
            <a:ext cx="2214311" cy="9034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/>
          <p:nvPr/>
        </p:nvSpPr>
        <p:spPr>
          <a:xfrm>
            <a:off x="130629" y="1097280"/>
            <a:ext cx="3609557" cy="5447211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25"/>
          <p:cNvSpPr txBox="1"/>
          <p:nvPr/>
        </p:nvSpPr>
        <p:spPr>
          <a:xfrm>
            <a:off x="365760" y="1293344"/>
            <a:ext cx="11103300" cy="48639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:</a:t>
            </a:r>
            <a:endParaRPr b="1" sz="26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best practices of project closeout and show how they must be adapted, depending upon how the project context varies in formality, scale, and complexity.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Incorporate into a PM plan appropriate approaches and methods for project audits, reviews, and performance reporting.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oto Sans Symbols"/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5"/>
          <p:cNvSpPr/>
          <p:nvPr/>
        </p:nvSpPr>
        <p:spPr>
          <a:xfrm flipH="1">
            <a:off x="365760" y="300446"/>
            <a:ext cx="9418319" cy="69072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sz="3600">
              <a:solidFill>
                <a:srgbClr val="4472C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170" name="Google Shape;17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57954" y="87722"/>
            <a:ext cx="2214311" cy="9034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/>
          <p:nvPr/>
        </p:nvSpPr>
        <p:spPr>
          <a:xfrm>
            <a:off x="355700" y="1397675"/>
            <a:ext cx="8997300" cy="4986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3 Credit Hours.</a:t>
            </a:r>
            <a:endParaRPr sz="2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b="1" lang="en-US"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177" name="Google Shape;177;p26"/>
          <p:cNvSpPr/>
          <p:nvPr/>
        </p:nvSpPr>
        <p:spPr>
          <a:xfrm flipH="1">
            <a:off x="209002" y="339213"/>
            <a:ext cx="9144003" cy="73316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  <a:endParaRPr/>
          </a:p>
        </p:txBody>
      </p:sp>
      <p:pic>
        <p:nvPicPr>
          <p:cNvPr id="178" name="Google Shape;17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6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31155" r="18772" t="0"/>
          <a:stretch/>
        </p:blipFill>
        <p:spPr>
          <a:xfrm>
            <a:off x="9401525" y="1397675"/>
            <a:ext cx="2616301" cy="4985975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pic>
      <p:sp>
        <p:nvSpPr>
          <p:cNvPr id="180" name="Google Shape;180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7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186" name="Google Shape;186;p27"/>
          <p:cNvSpPr/>
          <p:nvPr/>
        </p:nvSpPr>
        <p:spPr>
          <a:xfrm flipH="1">
            <a:off x="208995" y="277899"/>
            <a:ext cx="9470967" cy="78749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Units of course contents</a:t>
            </a:r>
            <a:endParaRPr/>
          </a:p>
        </p:txBody>
      </p:sp>
      <p:pic>
        <p:nvPicPr>
          <p:cNvPr id="187" name="Google Shape;18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79968" y="124604"/>
            <a:ext cx="2383737" cy="78749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8" name="Google Shape;188;p27"/>
          <p:cNvGraphicFramePr/>
          <p:nvPr/>
        </p:nvGraphicFramePr>
        <p:xfrm>
          <a:off x="208996" y="118201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{DA1A99EB-5A14-43C1-A7DA-5AC704976908}</a:tableStyleId>
              </a:tblPr>
              <a:tblGrid>
                <a:gridCol w="9915550"/>
                <a:gridCol w="848250"/>
                <a:gridCol w="1090900"/>
              </a:tblGrid>
              <a:tr h="6031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b="1" i="0" sz="24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b="1" i="0" sz="19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b="1" i="0" sz="19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</a:tr>
              <a:tr h="570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</a:tr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/>
                </a:tc>
              </a:tr>
              <a:tr h="570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b="1" lang="en-US" sz="19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525" marB="0" marR="9525" marL="9525">
                    <a:solidFill>
                      <a:srgbClr val="B3C6E7"/>
                    </a:solidFill>
                  </a:tcPr>
                </a:tc>
              </a:tr>
            </a:tbl>
          </a:graphicData>
        </a:graphic>
      </p:graphicFrame>
      <p:sp>
        <p:nvSpPr>
          <p:cNvPr id="189" name="Google Shape;18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8"/>
          <p:cNvSpPr/>
          <p:nvPr/>
        </p:nvSpPr>
        <p:spPr>
          <a:xfrm>
            <a:off x="209000" y="1397675"/>
            <a:ext cx="9124800" cy="48333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8"/>
          <p:cNvSpPr/>
          <p:nvPr/>
        </p:nvSpPr>
        <p:spPr>
          <a:xfrm>
            <a:off x="352698" y="1849932"/>
            <a:ext cx="6204856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Times New Roman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Short Exam: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80% marks.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Count of short Exam ( 10 Weekly ).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●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 Marks for each of the short Exam.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Times New Roman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20% Final Exam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197" name="Google Shape;197;p28"/>
          <p:cNvSpPr/>
          <p:nvPr/>
        </p:nvSpPr>
        <p:spPr>
          <a:xfrm flipH="1">
            <a:off x="209000" y="378825"/>
            <a:ext cx="9124800" cy="834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Assessment Method</a:t>
            </a:r>
            <a:endParaRPr/>
          </a:p>
        </p:txBody>
      </p:sp>
      <p:pic>
        <p:nvPicPr>
          <p:cNvPr id="198" name="Google Shape;19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00" name="Google Shape;200;p28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31155" r="18772" t="0"/>
          <a:stretch/>
        </p:blipFill>
        <p:spPr>
          <a:xfrm>
            <a:off x="9401525" y="1397675"/>
            <a:ext cx="2616301" cy="4833301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06" name="Google Shape;206;p29"/>
          <p:cNvSpPr/>
          <p:nvPr/>
        </p:nvSpPr>
        <p:spPr>
          <a:xfrm flipH="1">
            <a:off x="843441" y="207548"/>
            <a:ext cx="10228222" cy="83402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Calendar</a:t>
            </a:r>
            <a:endParaRPr/>
          </a:p>
        </p:txBody>
      </p:sp>
      <p:pic>
        <p:nvPicPr>
          <p:cNvPr id="207" name="Google Shape;207;p29"/>
          <p:cNvPicPr preferRelativeResize="0"/>
          <p:nvPr/>
        </p:nvPicPr>
        <p:blipFill rotWithShape="1">
          <a:blip r:embed="rId3">
            <a:alphaModFix/>
          </a:blip>
          <a:srcRect b="39" l="0" r="0" t="39"/>
          <a:stretch/>
        </p:blipFill>
        <p:spPr>
          <a:xfrm>
            <a:off x="843441" y="1374876"/>
            <a:ext cx="10228222" cy="50290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0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13" name="Google Shape;213;p30"/>
          <p:cNvSpPr/>
          <p:nvPr/>
        </p:nvSpPr>
        <p:spPr>
          <a:xfrm flipH="1">
            <a:off x="640080" y="207547"/>
            <a:ext cx="10776857" cy="83402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Weeks Agenda for the Third Trimester 2023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b="0" l="49" r="59" t="0"/>
          <a:stretch/>
        </p:blipFill>
        <p:spPr>
          <a:xfrm>
            <a:off x="640079" y="1201783"/>
            <a:ext cx="10776858" cy="52512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912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2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29" name="Google Shape;229;p32"/>
          <p:cNvSpPr/>
          <p:nvPr/>
        </p:nvSpPr>
        <p:spPr>
          <a:xfrm>
            <a:off x="1340017" y="1410088"/>
            <a:ext cx="9661358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2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