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496" r:id="rId7"/>
    <p:sldId id="393" r:id="rId8"/>
    <p:sldId id="337" r:id="rId9"/>
    <p:sldId id="338" r:id="rId10"/>
    <p:sldId id="340" r:id="rId11"/>
    <p:sldId id="342" r:id="rId12"/>
    <p:sldId id="345" r:id="rId13"/>
    <p:sldId id="344" r:id="rId14"/>
    <p:sldId id="343" r:id="rId15"/>
    <p:sldId id="347" r:id="rId16"/>
    <p:sldId id="346" r:id="rId17"/>
    <p:sldId id="495" r:id="rId18"/>
    <p:sldId id="497" r:id="rId19"/>
    <p:sldId id="380" r:id="rId20"/>
    <p:sldId id="351" r:id="rId21"/>
    <p:sldId id="297" r:id="rId22"/>
    <p:sldId id="329" r:id="rId23"/>
    <p:sldId id="382" r:id="rId24"/>
    <p:sldId id="299" r:id="rId25"/>
    <p:sldId id="355" r:id="rId26"/>
    <p:sldId id="356" r:id="rId27"/>
    <p:sldId id="357" r:id="rId28"/>
    <p:sldId id="358" r:id="rId29"/>
    <p:sldId id="362" r:id="rId30"/>
    <p:sldId id="395" r:id="rId31"/>
    <p:sldId id="389" r:id="rId32"/>
    <p:sldId id="390" r:id="rId33"/>
    <p:sldId id="391" r:id="rId34"/>
    <p:sldId id="392" r:id="rId35"/>
    <p:sldId id="360" r:id="rId36"/>
    <p:sldId id="361" r:id="rId37"/>
    <p:sldId id="396" r:id="rId38"/>
    <p:sldId id="383" r:id="rId39"/>
    <p:sldId id="370" r:id="rId40"/>
    <p:sldId id="371" r:id="rId41"/>
    <p:sldId id="379" r:id="rId42"/>
    <p:sldId id="349" r:id="rId43"/>
    <p:sldId id="4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6"/>
            <p14:sldId id="393"/>
            <p14:sldId id="337"/>
            <p14:sldId id="338"/>
            <p14:sldId id="340"/>
            <p14:sldId id="342"/>
            <p14:sldId id="345"/>
            <p14:sldId id="344"/>
            <p14:sldId id="343"/>
            <p14:sldId id="347"/>
            <p14:sldId id="346"/>
            <p14:sldId id="495"/>
            <p14:sldId id="497"/>
            <p14:sldId id="380"/>
            <p14:sldId id="351"/>
            <p14:sldId id="297"/>
            <p14:sldId id="329"/>
            <p14:sldId id="382"/>
            <p14:sldId id="299"/>
            <p14:sldId id="355"/>
            <p14:sldId id="356"/>
            <p14:sldId id="357"/>
            <p14:sldId id="358"/>
            <p14:sldId id="362"/>
            <p14:sldId id="395"/>
            <p14:sldId id="389"/>
            <p14:sldId id="390"/>
            <p14:sldId id="391"/>
            <p14:sldId id="392"/>
            <p14:sldId id="360"/>
            <p14:sldId id="361"/>
            <p14:sldId id="396"/>
            <p14:sldId id="383"/>
            <p14:sldId id="370"/>
            <p14:sldId id="371"/>
            <p14:sldId id="379"/>
            <p14:sldId id="349"/>
            <p14:sldId id="49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39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4/10/2026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10017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39185" y="269653"/>
            <a:ext cx="5890428" cy="607907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513250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Nagwan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7899" y="2274838"/>
            <a:ext cx="547457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Quality </a:t>
            </a:r>
          </a:p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</a:t>
            </a:r>
            <a:endParaRPr lang="en-US" sz="1100" b="1" dirty="0">
              <a:solidFill>
                <a:srgbClr val="4472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096000" y="642689"/>
            <a:ext cx="5608934" cy="594409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11"/>
    </mc:Choice>
    <mc:Fallback xmlns="">
      <p:transition spd="slow" advTm="1120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7146087" y="3160593"/>
            <a:ext cx="4150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6"/>
    </mc:Choice>
    <mc:Fallback xmlns="">
      <p:transition spd="slow" advTm="527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59A385-ECC5-FE39-CCC9-010A79E409E9}"/>
              </a:ext>
            </a:extLst>
          </p:cNvPr>
          <p:cNvSpPr txBox="1"/>
          <p:nvPr/>
        </p:nvSpPr>
        <p:spPr>
          <a:xfrm>
            <a:off x="2754824" y="721985"/>
            <a:ext cx="60985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6755A5-9B11-819A-A739-E5FAF90ADB36}"/>
              </a:ext>
            </a:extLst>
          </p:cNvPr>
          <p:cNvSpPr txBox="1"/>
          <p:nvPr/>
        </p:nvSpPr>
        <p:spPr>
          <a:xfrm>
            <a:off x="785247" y="1766807"/>
            <a:ext cx="10616339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Quality means “Performance upon expectations” and “fit for functions.” A product is said to be of good quality if it satisfies the customer's requirements in terms of performance, grade, durability, appearance, and intended use/purpose, etc. 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DA4B45-9863-227C-7854-DB93C4E30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2848" y="4804716"/>
            <a:ext cx="2619375" cy="1743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68528-C4DB-D979-4051-1E59A6432834}"/>
              </a:ext>
            </a:extLst>
          </p:cNvPr>
          <p:cNvSpPr txBox="1"/>
          <p:nvPr/>
        </p:nvSpPr>
        <p:spPr>
          <a:xfrm>
            <a:off x="3545843" y="5486400"/>
            <a:ext cx="539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Customers will often pay premium prices for superior quality.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565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306"/>
    </mc:Choice>
    <mc:Fallback xmlns="">
      <p:transition spd="slow" advTm="1473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Management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06400" y="1524000"/>
            <a:ext cx="11465302" cy="4572000"/>
          </a:xfrm>
        </p:spPr>
        <p:txBody>
          <a:bodyPr>
            <a:noAutofit/>
          </a:bodyPr>
          <a:lstStyle/>
          <a:p>
            <a:pPr marL="0" lvl="1" indent="0" algn="just" eaLnBrk="1" hangingPunct="1">
              <a:lnSpc>
                <a:spcPct val="10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 or service to consistently meet or exceed customer expectations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decade or so, quality was an important focal point in business. After a while, this emphasis began to fade as other concerns took precedence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has been a recent resurgence in attention to quality given recent experiences with the costs and adverse attention associated with highly visible quality failures: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 recalls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Dog food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487AAC-562A-B89A-C99C-9870CECCA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3371" y="4604180"/>
            <a:ext cx="3480049" cy="1948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90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38"/>
    </mc:Choice>
    <mc:Fallback xmlns="">
      <p:transition spd="slow" advTm="12563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Product Quality</a:t>
            </a:r>
          </a:p>
        </p:txBody>
      </p:sp>
      <p:sp>
        <p:nvSpPr>
          <p:cNvPr id="11267" name="Content Placeholder 4"/>
          <p:cNvSpPr>
            <a:spLocks noGrp="1"/>
          </p:cNvSpPr>
          <p:nvPr>
            <p:ph idx="1"/>
          </p:nvPr>
        </p:nvSpPr>
        <p:spPr>
          <a:xfrm>
            <a:off x="499390" y="2050943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main characteristics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Aesthetics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appearance, feel, smell, taste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features – extra characteristics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how well the product conforms to design specifications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consistency of performance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useful life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quality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indirect evaluation of quality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handling of complaints or repairs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quality doesn’t vary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460"/>
    </mc:Choice>
    <mc:Fallback xmlns="">
      <p:transition spd="slow" advTm="18346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Service Quality</a:t>
            </a:r>
          </a:p>
        </p:txBody>
      </p:sp>
      <p:sp>
        <p:nvSpPr>
          <p:cNvPr id="12291" name="Content Placeholder 4"/>
          <p:cNvSpPr>
            <a:spLocks noGrp="1"/>
          </p:cNvSpPr>
          <p:nvPr>
            <p:ph idx="1"/>
          </p:nvPr>
        </p:nvSpPr>
        <p:spPr>
          <a:xfrm>
            <a:off x="480447" y="1690688"/>
            <a:ext cx="11360257" cy="45720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availability and accessibility of the service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ability to perform a service dependably, consistently, and accurately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Responsiveness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willingness to help customers in unusual situations and to deal with problems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speed with which the service is delivered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Assurance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knowledge exhibited by personnel and their ability to convey trust and confidence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Courtesy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way customers are treated by employees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physical appearance of facilities, equipment, personnel, and communication materials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ability to provide the same level of good quality repeatedly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meet (or exceed) customer expectations</a:t>
            </a:r>
          </a:p>
          <a:p>
            <a:pPr algn="just" eaLnBrk="1" hangingPunct="1">
              <a:buNone/>
            </a:pP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96"/>
    </mc:Choice>
    <mc:Fallback xmlns="">
      <p:transition spd="slow" advTm="1145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Assessing Service Quality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 service to identify strengths and weaknesses</a:t>
            </a: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delivered for discrepancies between: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 and management perceptions of those expectations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perceptions, customer expectations, and service-quality specifications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quality and service delivered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delivered and what is communicated about the service to customers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Customers’ expectations of the service provider and their perceptions of provider delivery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26"/>
    </mc:Choice>
    <mc:Fallback xmlns="">
      <p:transition spd="slow" advTm="1983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574729" y="1577652"/>
            <a:ext cx="10515600" cy="4351338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design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Intention of designers to include or exclude features in a product or service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conformance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goods or services conform to the intent of the designers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Ease-of-use and user instructions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the likelihood that a product will be used for its intended purpose and in such a way that it will continue to function properly and safely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After-the-sale service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Taking care of issues and problems that arise after the sale</a:t>
            </a:r>
          </a:p>
          <a:p>
            <a:pPr algn="just" eaLnBrk="1" hangingPunct="1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Determinants of Quality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484"/>
    </mc:Choice>
    <mc:Fallback xmlns="">
      <p:transition spd="slow" advTm="1334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179163" y="27213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 for Quality</a:t>
            </a:r>
          </a:p>
        </p:txBody>
      </p:sp>
      <p:sp>
        <p:nvSpPr>
          <p:cNvPr id="18436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6024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Procurement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Production/operations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assurance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Packaging and shipping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and sales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service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 eaLnBrk="1" hangingPunct="1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Everyone in the organization has some responsibility for quality, but certain areas of the organization are involved in activities that make them key areas of responsibility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8CAB6-BB68-4AD0-A651-9EE0B061E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254" y="3802606"/>
            <a:ext cx="4728946" cy="30553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52"/>
    </mc:Choice>
    <mc:Fallback xmlns="">
      <p:transition spd="slow" advTm="1338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38646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reputation for quality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command premium prices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Increased market share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customer loyalty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liability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production or service problems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production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profits</a:t>
            </a:r>
          </a:p>
        </p:txBody>
      </p:sp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Benefits of Good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12BB12-A381-7275-1BA6-A30C3D81C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55414">
            <a:off x="7463678" y="2806620"/>
            <a:ext cx="4470818" cy="2503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003"/>
    </mc:Choice>
    <mc:Fallback xmlns="">
      <p:transition spd="slow" advTm="18200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17203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0" dirty="0"/>
              <a:t>Loss of business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Liability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Productivity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Costs</a:t>
            </a:r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Consequences of Poor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CF1921-DFBC-A54A-4B1A-40578F4CE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958" y="2179378"/>
            <a:ext cx="6506842" cy="36438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95"/>
    </mc:Choice>
    <mc:Fallback xmlns="">
      <p:transition spd="slow" advTm="1404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activities designed to ensure quality or uncover defects</a:t>
            </a:r>
          </a:p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Prevention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TQ training, TQ planning, customer assessment, process control, and quality improvement costs to prevent defects from occurring</a:t>
            </a:r>
          </a:p>
          <a:p>
            <a:pPr eaLnBrk="1" hangingPunct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817"/>
    </mc:Choice>
    <mc:Fallback xmlns="">
      <p:transition spd="slow" advTm="11181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 (cont.)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 fontScale="92500"/>
          </a:bodyPr>
          <a:lstStyle/>
          <a:p>
            <a:pPr marL="231775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costs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costs incurred by defective parts/products or faulty services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failure costs</a:t>
            </a:r>
          </a:p>
          <a:p>
            <a:pPr lvl="2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incurred to fix problems that are detected before the product/service is delivered to the customer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failure costs</a:t>
            </a:r>
          </a:p>
          <a:p>
            <a:pPr marL="909638" lvl="2" indent="-222250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costs incurred to fix problems that are detected after the product/service is delivered to the customer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53"/>
    </mc:Choice>
    <mc:Fallback xmlns="">
      <p:transition spd="slow" advTm="757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Ethics and Quality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381000" y="2079027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work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Defective products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service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designs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Shoddy workmanship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parts and materials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2925762" y="5264446"/>
            <a:ext cx="6340475" cy="830263"/>
          </a:xfrm>
          <a:prstGeom prst="rect">
            <a:avLst/>
          </a:prstGeom>
          <a:solidFill>
            <a:schemeClr val="bg2">
              <a:lumMod val="90000"/>
            </a:schemeClr>
          </a:solidFill>
          <a:ln w="57150" cmpd="thickThin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Having knowledge of this and failing to correct</a:t>
            </a:r>
          </a:p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and report it in a timely manner is unethical.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99A15-1A7A-1D18-1184-335FDF87C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946" y="2079027"/>
            <a:ext cx="3731863" cy="2699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24"/>
    </mc:Choice>
    <mc:Fallback xmlns="">
      <p:transition spd="slow" advTm="12392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08BD88-F7B8-BDAC-5DB9-C47B4C1991B6}"/>
              </a:ext>
            </a:extLst>
          </p:cNvPr>
          <p:cNvSpPr txBox="1"/>
          <p:nvPr/>
        </p:nvSpPr>
        <p:spPr>
          <a:xfrm>
            <a:off x="851115" y="1921790"/>
            <a:ext cx="10489770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Malcolm Baldrige National Quality Award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®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highest level of national recognition that a U.S. organization can receive for performance excellence, particularly in relation to resilience and long-term success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B464DA-D09D-2426-78D5-B981DAABA8A1}"/>
              </a:ext>
            </a:extLst>
          </p:cNvPr>
          <p:cNvSpPr txBox="1">
            <a:spLocks/>
          </p:cNvSpPr>
          <p:nvPr/>
        </p:nvSpPr>
        <p:spPr>
          <a:xfrm>
            <a:off x="825285" y="596227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ome - Institute for Performance Excellence">
            <a:extLst>
              <a:ext uri="{FF2B5EF4-FFF2-40B4-BE49-F238E27FC236}">
                <a16:creationId xmlns:a16="http://schemas.microsoft.com/office/drawing/2014/main" id="{939CEB51-5526-6A27-3FF8-7CB37E229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348" y="3957145"/>
            <a:ext cx="3498969" cy="290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9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79"/>
    </mc:Choice>
    <mc:Fallback xmlns="">
      <p:transition spd="slow" advTm="11477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3250" y="1253331"/>
            <a:ext cx="10515600" cy="4351338"/>
          </a:xfrm>
        </p:spPr>
        <p:txBody>
          <a:bodyPr>
            <a:noAutofit/>
          </a:bodyPr>
          <a:lstStyle/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Award categories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Nonprofit/government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Business</a:t>
            </a:r>
          </a:p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award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Stimulate efforts to improve quality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quality achievements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Publicize successful programs</a:t>
            </a:r>
          </a:p>
          <a:p>
            <a:pPr marL="290513" indent="-290513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132651"/>
            <a:ext cx="10515600" cy="1325563"/>
          </a:xfrm>
        </p:spPr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06"/>
    </mc:Choice>
    <mc:Fallback xmlns="">
      <p:transition spd="slow" advTm="7670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Baldrige Criteria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09600" y="1322521"/>
            <a:ext cx="5948855" cy="4968875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planning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Measurement, analysis, and knowledge management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8D5DD-A80F-DDF7-0C41-6A80ACED3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028" y="3623374"/>
            <a:ext cx="6542463" cy="28695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34"/>
    </mc:Choice>
    <mc:Fallback xmlns="">
      <p:transition spd="slow" advTm="16493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027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 eaLnBrk="1" hangingPunct="1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Organization for Standardization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international standards on quality management and quality assurance, critical to international business 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14000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international standards for assessing a company’s environmental performance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24700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the quality and performance of office equipment that contains reused components</a:t>
            </a:r>
          </a:p>
        </p:txBody>
      </p:sp>
      <p:sp>
        <p:nvSpPr>
          <p:cNvPr id="276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67"/>
    </mc:Choice>
    <mc:Fallback xmlns="">
      <p:transition spd="slow" advTm="1073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 (cont.)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90688"/>
            <a:ext cx="10972800" cy="491159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principles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1	Customer focus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2	Leadership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3	Involvement of people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4	Process approach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5	System approach to management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6	Continual improvement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7	Factual approach to decision making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8	Mutually beneficial supplier relationships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20"/>
    </mc:Choice>
    <mc:Fallback xmlns="">
      <p:transition spd="slow" advTm="13072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and 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Supply Chain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55750"/>
            <a:ext cx="10972800" cy="493712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leaders are increasingly recognizing the importance of their supply chains in achieving their quality goals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Requires: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customer perceptions of quality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problem areas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Correcting these problems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quality management can benefit from a collaborative relationship with suppliers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Helping suppliers with quality assurance efforts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sharing on quality-related matters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86"/>
    </mc:Choice>
    <mc:Fallback xmlns="">
      <p:transition spd="slow" advTm="11898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051"/>
          <p:cNvSpPr>
            <a:spLocks noGrp="1" noChangeArrowheads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philosophy that involves everyone in an organization in a continual effort to improve quality and achieve customer satisfaction</a:t>
            </a:r>
          </a:p>
          <a:p>
            <a:pPr eaLnBrk="1" hangingPunct="1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Total Quality Management</a:t>
            </a:r>
          </a:p>
        </p:txBody>
      </p:sp>
      <p:sp>
        <p:nvSpPr>
          <p:cNvPr id="29700" name="AutoShape 2052"/>
          <p:cNvSpPr>
            <a:spLocks noChangeArrowheads="1"/>
          </p:cNvSpPr>
          <p:nvPr/>
        </p:nvSpPr>
        <p:spPr bwMode="auto">
          <a:xfrm>
            <a:off x="4800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T</a:t>
            </a:r>
          </a:p>
        </p:txBody>
      </p:sp>
      <p:sp>
        <p:nvSpPr>
          <p:cNvPr id="29701" name="AutoShape 2054"/>
          <p:cNvSpPr>
            <a:spLocks noChangeArrowheads="1"/>
          </p:cNvSpPr>
          <p:nvPr/>
        </p:nvSpPr>
        <p:spPr bwMode="auto">
          <a:xfrm>
            <a:off x="5562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Q</a:t>
            </a:r>
          </a:p>
        </p:txBody>
      </p:sp>
      <p:sp>
        <p:nvSpPr>
          <p:cNvPr id="29702" name="AutoShape 2055"/>
          <p:cNvSpPr>
            <a:spLocks noChangeArrowheads="1"/>
          </p:cNvSpPr>
          <p:nvPr/>
        </p:nvSpPr>
        <p:spPr bwMode="auto">
          <a:xfrm>
            <a:off x="6324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M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DCEE66C-1DEF-321F-CD07-02C9794156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4934219"/>
              </p:ext>
            </p:extLst>
          </p:nvPr>
        </p:nvGraphicFramePr>
        <p:xfrm>
          <a:off x="1678983" y="2730069"/>
          <a:ext cx="8834034" cy="4127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Bitmap Image" r:id="rId4" imgW="5740979" imgH="5613068" progId="Paint.Picture">
                  <p:embed/>
                </p:oleObj>
              </mc:Choice>
              <mc:Fallback>
                <p:oleObj name="Bitmap Image" r:id="rId4" imgW="5740979" imgH="5613068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78983" y="2730069"/>
                        <a:ext cx="8834034" cy="4127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67"/>
    </mc:Choice>
    <mc:Fallback xmlns="">
      <p:transition spd="slow" advTm="19676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Approach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out what the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a product or service that meets or exceeds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processes that facilitate doing the job right the first time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track of results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 these concepts throughout the supply chain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 must be involved and committed</a:t>
            </a:r>
          </a:p>
          <a:p>
            <a:pPr marL="457200" indent="-457200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16"/>
    </mc:Choice>
    <mc:Fallback xmlns="">
      <p:transition spd="slow" advTm="14861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Elements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06400" y="1523999"/>
            <a:ext cx="10972800" cy="4968875"/>
          </a:xfrm>
        </p:spPr>
        <p:txBody>
          <a:bodyPr>
            <a:normAutofit lnSpcReduction="10000"/>
          </a:bodyPr>
          <a:lstStyle/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benchmarking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empowerment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approach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based on fact, not opinion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tools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 quality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are partners in the process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47"/>
    </mc:Choice>
    <mc:Fallback xmlns="">
      <p:transition spd="slow" advTm="13164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31775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Philosophy that seeks to make never-ending improvements to the process of converting inputs into outputs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Kaizen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Japanese word for continuous improvement</a:t>
            </a:r>
          </a:p>
          <a:p>
            <a:pPr eaLnBrk="1" hangingPunct="1">
              <a:lnSpc>
                <a:spcPct val="150000"/>
              </a:lnSpc>
              <a:defRPr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78FD2-9B34-087D-F653-12A696C1564F}"/>
              </a:ext>
            </a:extLst>
          </p:cNvPr>
          <p:cNvSpPr txBox="1"/>
          <p:nvPr/>
        </p:nvSpPr>
        <p:spPr>
          <a:xfrm>
            <a:off x="2588217" y="5942568"/>
            <a:ext cx="7826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ISO guidelines stress continuous improvement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73"/>
    </mc:Choice>
    <mc:Fallback xmlns="">
      <p:transition spd="slow" advTm="9987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Content Placeholder 2"/>
          <p:cNvSpPr>
            <a:spLocks noGrp="1"/>
          </p:cNvSpPr>
          <p:nvPr>
            <p:ph idx="1"/>
          </p:nvPr>
        </p:nvSpPr>
        <p:spPr>
          <a:xfrm>
            <a:off x="838199" y="1524000"/>
            <a:ext cx="10515599" cy="4572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philosophy of making each worker responsible for the quality of his or her work</a:t>
            </a:r>
          </a:p>
          <a:p>
            <a:pPr lvl="1" algn="ctr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“Do it right” and “If it isn’t right, fix it”</a:t>
            </a:r>
          </a:p>
        </p:txBody>
      </p:sp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C6BC6-66DC-7AFA-5F19-50A8AF928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884" y="3963987"/>
            <a:ext cx="7432228" cy="2528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29"/>
    </mc:Choice>
    <mc:Fallback xmlns="">
      <p:transition spd="slow" advTm="13982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4022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Obstacles to Implementing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55600" y="1338019"/>
            <a:ext cx="10972800" cy="5140271"/>
          </a:xfrm>
        </p:spPr>
        <p:txBody>
          <a:bodyPr>
            <a:noAutofit/>
          </a:bodyPr>
          <a:lstStyle/>
          <a:p>
            <a:pPr lvl="1">
              <a:lnSpc>
                <a:spcPct val="100000"/>
              </a:lnSpc>
            </a:pPr>
            <a:r>
              <a:rPr lang="en-US" sz="2800" dirty="0"/>
              <a:t>Lack of company-wide definition of quality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strategic plan for change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customer focus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Poor intra-organizational communication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employee empowerment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View of quality as a “quick fix”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Emphasis on short-term financial results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Inordinate presence of internal politics and “turf” issues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strong motivation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time to devote to quality initiatives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leadership</a:t>
            </a:r>
          </a:p>
          <a:p>
            <a:pPr eaLnBrk="1" hangingPunct="1">
              <a:lnSpc>
                <a:spcPct val="100000"/>
              </a:lnSpc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186"/>
    </mc:Choice>
    <mc:Fallback xmlns="">
      <p:transition spd="slow" advTm="12718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Criticisms of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1920874"/>
            <a:ext cx="11397712" cy="4805389"/>
          </a:xfrm>
        </p:spPr>
        <p:txBody>
          <a:bodyPr>
            <a:normAutofit/>
          </a:bodyPr>
          <a:lstStyle/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Obsessive promoters may pursue TQM programs blindly, focusing attention on quality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may not be linked to the strategies of the organization in a meaningful way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Quality-related decisions may not be tied to market performance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carefully plan a program before embarking on it can lead to false starts, employee confusion, and meaningless results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sometimes pursue continuous improvement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efforts may not be tied to results</a:t>
            </a:r>
          </a:p>
        </p:txBody>
      </p:sp>
    </p:spTree>
    <p:extLst>
      <p:ext uri="{BB962C8B-B14F-4D97-AF65-F5344CB8AC3E}">
        <p14:creationId xmlns:p14="http://schemas.microsoft.com/office/powerpoint/2010/main" val="62665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659"/>
    </mc:Choice>
    <mc:Fallback xmlns="">
      <p:transition spd="slow" advTm="9865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88936" y="1825625"/>
            <a:ext cx="10764864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 by studying and documenting the current process.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data on the process or problem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 and develop a plan for improvement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measures for evaluating the plan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plan, document any changes made, collect data for analysis</a:t>
            </a:r>
          </a:p>
        </p:txBody>
      </p:sp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62279044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22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491"/>
    </mc:Choice>
    <mc:Fallback xmlns="">
      <p:transition spd="slow" advTm="13849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35243" y="1980608"/>
            <a:ext cx="11420959" cy="4351338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data collection during the do phase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results against goals formulated during the plan phase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results are successful, standardize the new method and communicate it to the relevant personnel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training for the new method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unsuccessful, revise the plan and repeat the process</a:t>
            </a: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Cycle(cont.)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FE26691-DBCB-25B5-882D-4BE1C3997B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7904862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09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19"/>
    </mc:Choice>
    <mc:Fallback xmlns="">
      <p:transition spd="slow" advTm="9931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Shot 2019-08-27 at 11.07.12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87" r="-5287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411329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173"/>
    </mc:Choice>
    <mc:Fallback xmlns="">
      <p:transition spd="slow" advTm="11817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02956" y="1593608"/>
            <a:ext cx="11059332" cy="48076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approach to improving a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information about the process and identify each step in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a flowchart that accurately depicts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critical questions about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specific questions about each step in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Redesign the process</a:t>
            </a:r>
          </a:p>
        </p:txBody>
      </p:sp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</p:txBody>
      </p:sp>
    </p:spTree>
    <p:extLst>
      <p:ext uri="{BB962C8B-B14F-4D97-AF65-F5344CB8AC3E}">
        <p14:creationId xmlns:p14="http://schemas.microsoft.com/office/powerpoint/2010/main" val="38630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005"/>
    </mc:Choice>
    <mc:Fallback xmlns="">
      <p:transition spd="slow" advTm="12800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4949" y="1825625"/>
            <a:ext cx="10888851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business process for improving quality, reducing costs, and increasing customer satisfaction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no more than 3.4 defects per million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designed to reduce defects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the use of certain tools and techniques</a:t>
            </a:r>
          </a:p>
          <a:p>
            <a:pPr lvl="1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21"/>
    </mc:Choice>
    <mc:Fallback xmlns="">
      <p:transition spd="slow" advTm="10422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216976" y="1391673"/>
            <a:ext cx="11561736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in variation is an important goal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methodology is data driven; it requires data validation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Outputs are determined by inputs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a critical few inputs have a significant impact on outputs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DMAIC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Define:	Set the context and objectives for improvement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Measure:	Determine the baseline performance and capability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Analyze:	Use data and tools to understand the cause-and-effect relationships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Improve:	Develop the modifications that lead to a validated improvement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Control:	Establish plans and procedures to ensure that improvements are sustained</a:t>
            </a:r>
          </a:p>
        </p:txBody>
      </p:sp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 (cont.)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456"/>
    </mc:Choice>
    <mc:Fallback xmlns="">
      <p:transition spd="slow" advTm="984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12781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 Tools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32474" y="1690688"/>
            <a:ext cx="8543441" cy="4511675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sheet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Pareto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Scatter diagram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Cause-and-effect diagram</a:t>
            </a: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5" descr="Screen Shot 2019-08-27 at 11.08.36 AM.png">
            <a:extLst>
              <a:ext uri="{FF2B5EF4-FFF2-40B4-BE49-F238E27FC236}">
                <a16:creationId xmlns:a16="http://schemas.microsoft.com/office/drawing/2014/main" id="{131E0CE3-E43A-E6D0-482E-9AE702BDB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184" r="-76184"/>
          <a:stretch>
            <a:fillRect/>
          </a:stretch>
        </p:blipFill>
        <p:spPr>
          <a:xfrm>
            <a:off x="4098473" y="1386001"/>
            <a:ext cx="9555533" cy="52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7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56"/>
    </mc:Choice>
    <mc:Fallback xmlns="">
      <p:transition spd="slow" advTm="13165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Methods for Generating Ideas</a:t>
            </a:r>
          </a:p>
        </p:txBody>
      </p:sp>
      <p:sp>
        <p:nvSpPr>
          <p:cNvPr id="18435" name="Content Placeholder 13"/>
          <p:cNvSpPr>
            <a:spLocks noGrp="1"/>
          </p:cNvSpPr>
          <p:nvPr>
            <p:ph sz="half" idx="1"/>
          </p:nvPr>
        </p:nvSpPr>
        <p:spPr>
          <a:xfrm>
            <a:off x="735987" y="2506662"/>
            <a:ext cx="5181600" cy="3367196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315100-A7DA-CD19-51E6-4EE21EE45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373" y="1607453"/>
            <a:ext cx="5538427" cy="52505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177"/>
    </mc:Choice>
    <mc:Fallback xmlns="">
      <p:transition spd="slow" advTm="8317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5"/>
          <p:cNvSpPr>
            <a:spLocks noGrp="1"/>
          </p:cNvSpPr>
          <p:nvPr>
            <p:ph idx="1"/>
          </p:nvPr>
        </p:nvSpPr>
        <p:spPr>
          <a:xfrm>
            <a:off x="497236" y="1582577"/>
            <a:ext cx="11002505" cy="4351338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workers who meet to discuss ways of improving products or processes</a:t>
            </a:r>
          </a:p>
          <a:p>
            <a:pPr marL="573088" lvl="2" indent="-61913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Less structured and more informal than teams involved in continuous improvement</a:t>
            </a:r>
          </a:p>
          <a:p>
            <a:pPr marL="635000" lvl="2" indent="-123825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circle teams have historically had relatively little authority to make any but the most minor changes</a:t>
            </a:r>
          </a:p>
        </p:txBody>
      </p:sp>
      <p:sp>
        <p:nvSpPr>
          <p:cNvPr id="43010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939"/>
    </mc:Choice>
    <mc:Fallback xmlns="">
      <p:transition spd="slow" advTm="8893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 critical process that needs improvement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 organization that excels in this process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 that organization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the critical process</a:t>
            </a: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47247-4E2B-FE04-B364-B729A0617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3550" y="3831021"/>
            <a:ext cx="5470457" cy="2797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01"/>
    </mc:Choice>
    <mc:Fallback xmlns="">
      <p:transition spd="slow" advTm="13800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Operations Strategy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strategic imperative for organizations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are very concerned with the quality of goods and services they receive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never-ending journey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that most organizational members understand and buy into this idea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satisfaction ≠ customer loyalty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needs to be incorporated throughout the entire supply chain, not just the organization itself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79"/>
    </mc:Choice>
    <mc:Fallback xmlns="">
      <p:transition spd="slow" advTm="11247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23"/>
    </mc:Choice>
    <mc:Fallback xmlns="">
      <p:transition spd="slow" advTm="159123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B322C5B-D959-448E-8A40-FA31B30911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581240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C09E52-6B0A-49E8-BB4D-DB2724FFC94E}">
  <ds:schemaRefs>
    <ds:schemaRef ds:uri="http://purl.org/dc/terms/"/>
    <ds:schemaRef ds:uri="http://www.w3.org/XML/1998/namespace"/>
    <ds:schemaRef ds:uri="49100919-8a76-4266-be0c-7dc583902cb4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D3B076-9878-48DD-8B96-BB17EF2D7C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F431B9-3365-45AB-A18F-3749C797E1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1150</TotalTime>
  <Words>1747</Words>
  <Application>Microsoft Office PowerPoint</Application>
  <PresentationFormat>Widescreen</PresentationFormat>
  <Paragraphs>292</Paragraphs>
  <Slides>40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ADLaM Display</vt:lpstr>
      <vt:lpstr>Arial</vt:lpstr>
      <vt:lpstr>Calibri</vt:lpstr>
      <vt:lpstr>Calibri Light</vt:lpstr>
      <vt:lpstr>Times New Roman</vt:lpstr>
      <vt:lpstr>Office Theme</vt:lpstr>
      <vt:lpstr>Bitmap Image</vt:lpstr>
      <vt:lpstr>PowerPoint Presentation</vt:lpstr>
      <vt:lpstr>PowerPoint Presentation</vt:lpstr>
      <vt:lpstr>PowerPoint Presentation</vt:lpstr>
      <vt:lpstr>Quality Management</vt:lpstr>
      <vt:lpstr>Dimensions of Product Quality</vt:lpstr>
      <vt:lpstr>Dimensions of Service Quality</vt:lpstr>
      <vt:lpstr>Assessing Service Quality</vt:lpstr>
      <vt:lpstr>Determinants of Quality</vt:lpstr>
      <vt:lpstr>Responsibility for Quality</vt:lpstr>
      <vt:lpstr>Benefits of Good Quality</vt:lpstr>
      <vt:lpstr>The Consequences of Poor Quality</vt:lpstr>
      <vt:lpstr>Costs of Quality</vt:lpstr>
      <vt:lpstr>Costs of Quality (cont.)</vt:lpstr>
      <vt:lpstr>Ethics and Quality</vt:lpstr>
      <vt:lpstr>PowerPoint Presentation</vt:lpstr>
      <vt:lpstr>The Baldrige Competition</vt:lpstr>
      <vt:lpstr>Baldrige Criteria</vt:lpstr>
      <vt:lpstr>Quality Certification</vt:lpstr>
      <vt:lpstr>Quality Certification (cont.)</vt:lpstr>
      <vt:lpstr>Quality and the Supply Chain</vt:lpstr>
      <vt:lpstr>Total Quality Management</vt:lpstr>
      <vt:lpstr>TQM Approach</vt:lpstr>
      <vt:lpstr>TQM Elements</vt:lpstr>
      <vt:lpstr>Continuous Improvement</vt:lpstr>
      <vt:lpstr>Quality at the Source</vt:lpstr>
      <vt:lpstr>Obstacles to Implementing TQM</vt:lpstr>
      <vt:lpstr>Criticisms of TQM</vt:lpstr>
      <vt:lpstr>PDSA Cycle</vt:lpstr>
      <vt:lpstr>PDSA Cycle(cont.)</vt:lpstr>
      <vt:lpstr>Problem Solving</vt:lpstr>
      <vt:lpstr>Process Improvement</vt:lpstr>
      <vt:lpstr>Six Sigma</vt:lpstr>
      <vt:lpstr>Six Sigma (cont.)</vt:lpstr>
      <vt:lpstr>Basic Quality Tools</vt:lpstr>
      <vt:lpstr>Methods for Generating Ideas</vt:lpstr>
      <vt:lpstr>Quality Circles</vt:lpstr>
      <vt:lpstr>Benchmarking Process</vt:lpstr>
      <vt:lpstr>Operations Strategy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Abdo</cp:lastModifiedBy>
  <cp:revision>29</cp:revision>
  <dcterms:created xsi:type="dcterms:W3CDTF">2023-04-29T09:08:23Z</dcterms:created>
  <dcterms:modified xsi:type="dcterms:W3CDTF">2026-04-10T05:54:17Z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