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480" r:id="rId2"/>
    <p:sldId id="506" r:id="rId3"/>
    <p:sldId id="508" r:id="rId4"/>
    <p:sldId id="509" r:id="rId5"/>
    <p:sldId id="510" r:id="rId6"/>
    <p:sldId id="512" r:id="rId7"/>
    <p:sldId id="514" r:id="rId8"/>
    <p:sldId id="515" r:id="rId9"/>
    <p:sldId id="516" r:id="rId10"/>
    <p:sldId id="517" r:id="rId11"/>
    <p:sldId id="481" r:id="rId12"/>
    <p:sldId id="482" r:id="rId13"/>
    <p:sldId id="483" r:id="rId14"/>
    <p:sldId id="484" r:id="rId15"/>
    <p:sldId id="485" r:id="rId16"/>
    <p:sldId id="486" r:id="rId17"/>
    <p:sldId id="487" r:id="rId18"/>
    <p:sldId id="488" r:id="rId19"/>
    <p:sldId id="489" r:id="rId20"/>
    <p:sldId id="490" r:id="rId21"/>
    <p:sldId id="491" r:id="rId22"/>
    <p:sldId id="492" r:id="rId23"/>
    <p:sldId id="493" r:id="rId24"/>
    <p:sldId id="494" r:id="rId25"/>
    <p:sldId id="495" r:id="rId26"/>
    <p:sldId id="496" r:id="rId27"/>
    <p:sldId id="497" r:id="rId28"/>
    <p:sldId id="498" r:id="rId29"/>
    <p:sldId id="499" r:id="rId30"/>
    <p:sldId id="500" r:id="rId31"/>
    <p:sldId id="501" r:id="rId32"/>
    <p:sldId id="502" r:id="rId33"/>
    <p:sldId id="503" r:id="rId34"/>
    <p:sldId id="504" r:id="rId35"/>
    <p:sldId id="505"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6"/>
            <p14:sldId id="508"/>
            <p14:sldId id="509"/>
            <p14:sldId id="510"/>
            <p14:sldId id="512"/>
            <p14:sldId id="514"/>
            <p14:sldId id="515"/>
            <p14:sldId id="516"/>
            <p14:sldId id="517"/>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108" d="100"/>
          <a:sy n="108" d="100"/>
        </p:scale>
        <p:origin x="67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E81BE-2533-4B66-BECD-A8FDC23F4011}" type="doc">
      <dgm:prSet loTypeId="urn:microsoft.com/office/officeart/2005/8/layout/default" loCatId="list" qsTypeId="urn:microsoft.com/office/officeart/2005/8/quickstyle/3d1" qsCatId="3D" csTypeId="urn:microsoft.com/office/officeart/2005/8/colors/colorful1" csCatId="colorful" phldr="1"/>
      <dgm:spPr/>
      <dgm:t>
        <a:bodyPr/>
        <a:lstStyle/>
        <a:p>
          <a:pPr rtl="1"/>
          <a:endParaRPr lang="ar-EG"/>
        </a:p>
      </dgm:t>
    </dgm:pt>
    <dgm:pt modelId="{3A896FED-E477-4EB9-A604-AE539AADA3BE}">
      <dgm:prSet phldrT="[Text]" custT="1"/>
      <dgm:spPr/>
      <dgm:t>
        <a:bodyPr/>
        <a:lstStyle/>
        <a:p>
          <a:pPr rtl="1"/>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gm:t>
    </dgm:pt>
    <dgm:pt modelId="{25690290-471E-4D21-844E-CE9430352052}" type="parTrans" cxnId="{B799211E-449E-45D7-9E39-7F6698D52A94}">
      <dgm:prSet/>
      <dgm:spPr/>
      <dgm:t>
        <a:bodyPr/>
        <a:lstStyle/>
        <a:p>
          <a:pPr rtl="1"/>
          <a:endParaRPr lang="ar-EG"/>
        </a:p>
      </dgm:t>
    </dgm:pt>
    <dgm:pt modelId="{39C129CC-1F88-4958-8E35-B7A52E85FC4E}" type="sibTrans" cxnId="{B799211E-449E-45D7-9E39-7F6698D52A94}">
      <dgm:prSet/>
      <dgm:spPr/>
      <dgm:t>
        <a:bodyPr/>
        <a:lstStyle/>
        <a:p>
          <a:pPr rtl="1"/>
          <a:endParaRPr lang="ar-EG"/>
        </a:p>
      </dgm:t>
    </dgm:pt>
    <dgm:pt modelId="{A486B22E-9544-47C8-8976-C1141D082564}">
      <dgm:prSet phldrT="[Text]" custT="1"/>
      <dgm:spPr/>
      <dgm:t>
        <a:bodyPr/>
        <a:lstStyle/>
        <a:p>
          <a:pPr rtl="1"/>
          <a:r>
            <a:rPr lang="en-US" sz="2200" b="0" kern="1200" dirty="0">
              <a:latin typeface="Calibri" panose="020F0502020204030204"/>
              <a:ea typeface="+mn-ea"/>
              <a:cs typeface="+mn-cs"/>
            </a:rPr>
            <a:t>Operations</a:t>
          </a:r>
          <a:r>
            <a:rPr lang="en-US" sz="2400" b="0" kern="1200" dirty="0">
              <a:latin typeface="Muli"/>
            </a:rPr>
            <a:t> </a:t>
          </a:r>
          <a:endParaRPr lang="ar-EG" sz="2400" b="0" kern="1200" dirty="0"/>
        </a:p>
      </dgm:t>
    </dgm:pt>
    <dgm:pt modelId="{EE9AD5E4-63D2-4C76-96D7-F61494DA36A9}" type="parTrans" cxnId="{CB190D85-858D-40B5-A42E-BF77DCADA024}">
      <dgm:prSet/>
      <dgm:spPr/>
      <dgm:t>
        <a:bodyPr/>
        <a:lstStyle/>
        <a:p>
          <a:pPr rtl="1"/>
          <a:endParaRPr lang="ar-EG"/>
        </a:p>
      </dgm:t>
    </dgm:pt>
    <dgm:pt modelId="{1672974A-E242-40F8-990E-77694E21D97B}" type="sibTrans" cxnId="{CB190D85-858D-40B5-A42E-BF77DCADA024}">
      <dgm:prSet/>
      <dgm:spPr/>
      <dgm:t>
        <a:bodyPr/>
        <a:lstStyle/>
        <a:p>
          <a:pPr rtl="1"/>
          <a:endParaRPr lang="ar-EG"/>
        </a:p>
      </dgm:t>
    </dgm:pt>
    <dgm:pt modelId="{2B12612E-56CD-41EC-B916-17935A0D656B}">
      <dgm:prSet phldrT="[Text]" custT="1"/>
      <dgm:spPr/>
      <dgm:t>
        <a:bodyPr/>
        <a:lstStyle/>
        <a:p>
          <a:pPr rtl="1"/>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gm:t>
    </dgm:pt>
    <dgm:pt modelId="{F66E3368-A300-4D35-B7D5-EAE826A552C9}" type="parTrans" cxnId="{CFE548B1-55F0-4DA9-B10B-00B2B48CE2A9}">
      <dgm:prSet/>
      <dgm:spPr/>
      <dgm:t>
        <a:bodyPr/>
        <a:lstStyle/>
        <a:p>
          <a:pPr rtl="1"/>
          <a:endParaRPr lang="ar-EG"/>
        </a:p>
      </dgm:t>
    </dgm:pt>
    <dgm:pt modelId="{35ABDDD8-0C87-4A49-A194-C3DA45F1FA38}" type="sibTrans" cxnId="{CFE548B1-55F0-4DA9-B10B-00B2B48CE2A9}">
      <dgm:prSet/>
      <dgm:spPr/>
      <dgm:t>
        <a:bodyPr/>
        <a:lstStyle/>
        <a:p>
          <a:pPr rtl="1"/>
          <a:endParaRPr lang="ar-EG"/>
        </a:p>
      </dgm:t>
    </dgm:pt>
    <dgm:pt modelId="{7C2E4720-A931-4809-A5A0-02D07FA1F850}">
      <dgm:prSet/>
      <dgm:spPr/>
      <dgm:t>
        <a:bodyPr/>
        <a:lstStyle/>
        <a:p>
          <a:pPr rtl="1"/>
          <a:r>
            <a:rPr lang="en-US" b="0" dirty="0"/>
            <a:t>Supply chain</a:t>
          </a:r>
          <a:endParaRPr lang="ar-EG" b="0" dirty="0"/>
        </a:p>
      </dgm:t>
    </dgm:pt>
    <dgm:pt modelId="{205590D7-E11E-49BE-BC04-A2B5F9B85AF6}" type="parTrans" cxnId="{B4BFBB47-8E74-4299-A48B-711FDBFC214E}">
      <dgm:prSet/>
      <dgm:spPr/>
      <dgm:t>
        <a:bodyPr/>
        <a:lstStyle/>
        <a:p>
          <a:pPr rtl="1"/>
          <a:endParaRPr lang="ar-EG"/>
        </a:p>
      </dgm:t>
    </dgm:pt>
    <dgm:pt modelId="{AD2F1B13-A147-4C7A-88F7-C34F6F67D8E6}" type="sibTrans" cxnId="{B4BFBB47-8E74-4299-A48B-711FDBFC214E}">
      <dgm:prSet/>
      <dgm:spPr/>
      <dgm:t>
        <a:bodyPr/>
        <a:lstStyle/>
        <a:p>
          <a:pPr rtl="1"/>
          <a:endParaRPr lang="ar-EG"/>
        </a:p>
      </dgm:t>
    </dgm:pt>
    <dgm:pt modelId="{89B48CDE-099B-4B54-8DF7-FF89BD813223}">
      <dgm:prSet/>
      <dgm:spPr/>
      <dgm:t>
        <a:bodyPr/>
        <a:lstStyle/>
        <a:p>
          <a:pPr rtl="1"/>
          <a:r>
            <a:rPr lang="en-US" b="0" dirty="0"/>
            <a:t>Market</a:t>
          </a:r>
          <a:endParaRPr lang="ar-EG" b="0" dirty="0"/>
        </a:p>
      </dgm:t>
    </dgm:pt>
    <dgm:pt modelId="{D9397EA7-3932-4978-88CA-B845D00DBD2F}" type="parTrans" cxnId="{663EE62D-2030-4AEE-BB1E-DD993DB515D8}">
      <dgm:prSet/>
      <dgm:spPr/>
      <dgm:t>
        <a:bodyPr/>
        <a:lstStyle/>
        <a:p>
          <a:pPr rtl="1"/>
          <a:endParaRPr lang="ar-EG"/>
        </a:p>
      </dgm:t>
    </dgm:pt>
    <dgm:pt modelId="{A2A3D68F-1D26-4326-8077-A6AE2A24945E}" type="sibTrans" cxnId="{663EE62D-2030-4AEE-BB1E-DD993DB515D8}">
      <dgm:prSet/>
      <dgm:spPr/>
      <dgm:t>
        <a:bodyPr/>
        <a:lstStyle/>
        <a:p>
          <a:pPr rtl="1"/>
          <a:endParaRPr lang="ar-EG"/>
        </a:p>
      </dgm:t>
    </dgm:pt>
    <dgm:pt modelId="{F844CE5D-E8D1-4DD6-9E9D-60F7F503B768}">
      <dgm:prSet/>
      <dgm:spPr/>
      <dgm:t>
        <a:bodyPr/>
        <a:lstStyle/>
        <a:p>
          <a:pPr rtl="1"/>
          <a:r>
            <a:rPr lang="en-US" b="0"/>
            <a:t>Legal</a:t>
          </a:r>
          <a:endParaRPr lang="ar-EG" b="0" dirty="0"/>
        </a:p>
      </dgm:t>
    </dgm:pt>
    <dgm:pt modelId="{6C9444C1-FFF3-40AF-921E-DEF8BBEBBF86}" type="parTrans" cxnId="{EE8528DC-1DA6-462F-B792-1F0A8CB0AE62}">
      <dgm:prSet/>
      <dgm:spPr/>
      <dgm:t>
        <a:bodyPr/>
        <a:lstStyle/>
        <a:p>
          <a:pPr rtl="1"/>
          <a:endParaRPr lang="ar-EG"/>
        </a:p>
      </dgm:t>
    </dgm:pt>
    <dgm:pt modelId="{F4A0CBE6-A6A9-4E0F-AF87-D3CE5621412E}" type="sibTrans" cxnId="{EE8528DC-1DA6-462F-B792-1F0A8CB0AE62}">
      <dgm:prSet/>
      <dgm:spPr/>
      <dgm:t>
        <a:bodyPr/>
        <a:lstStyle/>
        <a:p>
          <a:pPr rtl="1"/>
          <a:endParaRPr lang="ar-EG"/>
        </a:p>
      </dgm:t>
    </dgm:pt>
    <dgm:pt modelId="{36E83248-C796-44CB-8710-96530B72DFC7}">
      <dgm:prSet/>
      <dgm:spPr/>
      <dgm:t>
        <a:bodyPr/>
        <a:lstStyle/>
        <a:p>
          <a:pPr rtl="1"/>
          <a:r>
            <a:rPr lang="en-US" b="0"/>
            <a:t>Political</a:t>
          </a:r>
          <a:endParaRPr lang="ar-EG" b="0" dirty="0"/>
        </a:p>
      </dgm:t>
    </dgm:pt>
    <dgm:pt modelId="{CFF6E708-C732-40F6-97C6-4B4154907B40}" type="parTrans" cxnId="{B9508ADB-DD5A-400A-8D15-050CF764F126}">
      <dgm:prSet/>
      <dgm:spPr/>
      <dgm:t>
        <a:bodyPr/>
        <a:lstStyle/>
        <a:p>
          <a:pPr rtl="1"/>
          <a:endParaRPr lang="ar-EG"/>
        </a:p>
      </dgm:t>
    </dgm:pt>
    <dgm:pt modelId="{93E5183D-28B9-43AC-A217-56F3B33E24ED}" type="sibTrans" cxnId="{B9508ADB-DD5A-400A-8D15-050CF764F126}">
      <dgm:prSet/>
      <dgm:spPr/>
      <dgm:t>
        <a:bodyPr/>
        <a:lstStyle/>
        <a:p>
          <a:pPr rtl="1"/>
          <a:endParaRPr lang="ar-EG"/>
        </a:p>
      </dgm:t>
    </dgm:pt>
    <dgm:pt modelId="{76AE89DB-209B-4BF3-B297-0FDBDCD26EA6}">
      <dgm:prSet/>
      <dgm:spPr/>
      <dgm:t>
        <a:bodyPr/>
        <a:lstStyle/>
        <a:p>
          <a:pPr rtl="1"/>
          <a:r>
            <a:rPr lang="en-US" b="0" dirty="0"/>
            <a:t>Economic</a:t>
          </a:r>
          <a:endParaRPr lang="ar-EG" b="0" dirty="0"/>
        </a:p>
      </dgm:t>
    </dgm:pt>
    <dgm:pt modelId="{102308F1-E9D6-4A9F-8CCC-FCC7396F61D7}" type="parTrans" cxnId="{BF2AEF84-1988-452A-B8BA-B0BEE48AF5AC}">
      <dgm:prSet/>
      <dgm:spPr/>
      <dgm:t>
        <a:bodyPr/>
        <a:lstStyle/>
        <a:p>
          <a:pPr rtl="1"/>
          <a:endParaRPr lang="ar-EG"/>
        </a:p>
      </dgm:t>
    </dgm:pt>
    <dgm:pt modelId="{C6DE4634-D8D9-4471-ACC4-861DF805156D}" type="sibTrans" cxnId="{BF2AEF84-1988-452A-B8BA-B0BEE48AF5AC}">
      <dgm:prSet/>
      <dgm:spPr/>
      <dgm:t>
        <a:bodyPr/>
        <a:lstStyle/>
        <a:p>
          <a:pPr rtl="1"/>
          <a:endParaRPr lang="ar-EG"/>
        </a:p>
      </dgm:t>
    </dgm:pt>
    <dgm:pt modelId="{D8E8CD08-A9A5-41DA-B11A-12D722C635CC}">
      <dgm:prSet/>
      <dgm:spPr/>
      <dgm:t>
        <a:bodyPr/>
        <a:lstStyle/>
        <a:p>
          <a:pPr rtl="1"/>
          <a:r>
            <a:rPr lang="en-US" b="0"/>
            <a:t>Technological</a:t>
          </a:r>
          <a:endParaRPr lang="ar-EG" b="0" dirty="0"/>
        </a:p>
      </dgm:t>
    </dgm:pt>
    <dgm:pt modelId="{7583846C-C199-4DED-863B-351AAE37979C}" type="parTrans" cxnId="{36B39891-E7AF-41C2-B301-1573E186CFA1}">
      <dgm:prSet/>
      <dgm:spPr/>
      <dgm:t>
        <a:bodyPr/>
        <a:lstStyle/>
        <a:p>
          <a:pPr rtl="1"/>
          <a:endParaRPr lang="ar-EG"/>
        </a:p>
      </dgm:t>
    </dgm:pt>
    <dgm:pt modelId="{E5B66C17-64D4-4CD3-9409-1997382AEB36}" type="sibTrans" cxnId="{36B39891-E7AF-41C2-B301-1573E186CFA1}">
      <dgm:prSet/>
      <dgm:spPr/>
      <dgm:t>
        <a:bodyPr/>
        <a:lstStyle/>
        <a:p>
          <a:pPr rtl="1"/>
          <a:endParaRPr lang="ar-EG"/>
        </a:p>
      </dgm:t>
    </dgm:pt>
    <dgm:pt modelId="{F8F669D0-69D7-40C5-87DC-C1574A6E970A}">
      <dgm:prSet phldrT="[Text]" custT="1"/>
      <dgm:spPr/>
      <dgm:t>
        <a:bodyPr/>
        <a:lstStyle/>
        <a:p>
          <a:pPr rtl="1"/>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gm:t>
    </dgm:pt>
    <dgm:pt modelId="{71D40423-398B-40A0-8CFB-03A1190AF690}" type="parTrans" cxnId="{20F163D1-AF8E-4C08-90F4-4F38EBF748F3}">
      <dgm:prSet/>
      <dgm:spPr/>
      <dgm:t>
        <a:bodyPr/>
        <a:lstStyle/>
        <a:p>
          <a:pPr rtl="1"/>
          <a:endParaRPr lang="ar-EG"/>
        </a:p>
      </dgm:t>
    </dgm:pt>
    <dgm:pt modelId="{78FE97C1-2E79-40A7-804C-EC5D5079CFC2}" type="sibTrans" cxnId="{20F163D1-AF8E-4C08-90F4-4F38EBF748F3}">
      <dgm:prSet/>
      <dgm:spPr/>
      <dgm:t>
        <a:bodyPr/>
        <a:lstStyle/>
        <a:p>
          <a:pPr rtl="1"/>
          <a:endParaRPr lang="ar-EG"/>
        </a:p>
      </dgm:t>
    </dgm:pt>
    <dgm:pt modelId="{28D8B8E8-3F1C-4EA9-8F7C-273DA6D5C0FA}">
      <dgm:prSet phldrT="[Text]" custT="1"/>
      <dgm:spPr/>
      <dgm:t>
        <a:bodyPr/>
        <a:lstStyle/>
        <a:p>
          <a:pPr rtl="1"/>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gm:t>
    </dgm:pt>
    <dgm:pt modelId="{6A13B3F6-551F-488C-8101-CA4DA22771E5}" type="parTrans" cxnId="{8520BE3E-4618-4187-A11E-4E082373E79A}">
      <dgm:prSet/>
      <dgm:spPr/>
      <dgm:t>
        <a:bodyPr/>
        <a:lstStyle/>
        <a:p>
          <a:pPr rtl="1"/>
          <a:endParaRPr lang="ar-EG"/>
        </a:p>
      </dgm:t>
    </dgm:pt>
    <dgm:pt modelId="{51FFBA81-5732-43A1-9CE0-B11507BE4289}" type="sibTrans" cxnId="{8520BE3E-4618-4187-A11E-4E082373E79A}">
      <dgm:prSet/>
      <dgm:spPr/>
      <dgm:t>
        <a:bodyPr/>
        <a:lstStyle/>
        <a:p>
          <a:pPr rtl="1"/>
          <a:endParaRPr lang="ar-EG"/>
        </a:p>
      </dgm:t>
    </dgm:pt>
    <dgm:pt modelId="{088DACDB-EDCA-4C24-A88C-2D9B53AA16BC}">
      <dgm:prSet phldrT="[Text]" custT="1"/>
      <dgm:spPr/>
      <dgm:t>
        <a:bodyPr/>
        <a:lstStyle/>
        <a:p>
          <a:pPr rtl="1"/>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gm:t>
    </dgm:pt>
    <dgm:pt modelId="{D87EC877-D30B-4879-873A-D8262AAF733F}" type="parTrans" cxnId="{E37A61BD-978E-4633-8AB5-5E4557318A27}">
      <dgm:prSet/>
      <dgm:spPr/>
      <dgm:t>
        <a:bodyPr/>
        <a:lstStyle/>
        <a:p>
          <a:pPr rtl="1"/>
          <a:endParaRPr lang="ar-EG"/>
        </a:p>
      </dgm:t>
    </dgm:pt>
    <dgm:pt modelId="{D270B0E0-1F08-4D9D-9578-847E629C5751}" type="sibTrans" cxnId="{E37A61BD-978E-4633-8AB5-5E4557318A27}">
      <dgm:prSet/>
      <dgm:spPr/>
      <dgm:t>
        <a:bodyPr/>
        <a:lstStyle/>
        <a:p>
          <a:pPr rtl="1"/>
          <a:endParaRPr lang="ar-EG"/>
        </a:p>
      </dgm:t>
    </dgm:pt>
    <dgm:pt modelId="{94F47E01-8821-4E94-A2B6-8CC949D329D1}" type="pres">
      <dgm:prSet presAssocID="{875E81BE-2533-4B66-BECD-A8FDC23F4011}" presName="diagram" presStyleCnt="0">
        <dgm:presLayoutVars>
          <dgm:dir/>
          <dgm:resizeHandles val="exact"/>
        </dgm:presLayoutVars>
      </dgm:prSet>
      <dgm:spPr/>
      <dgm:t>
        <a:bodyPr/>
        <a:lstStyle/>
        <a:p>
          <a:endParaRPr lang="en-US"/>
        </a:p>
      </dgm:t>
    </dgm:pt>
    <dgm:pt modelId="{F3B78F18-A5FB-4A57-9CA1-D048A9982B37}" type="pres">
      <dgm:prSet presAssocID="{F844CE5D-E8D1-4DD6-9E9D-60F7F503B768}" presName="node" presStyleLbl="node1" presStyleIdx="0" presStyleCnt="12" custLinFactX="131986" custLinFactY="100000" custLinFactNeighborX="200000" custLinFactNeighborY="128348">
        <dgm:presLayoutVars>
          <dgm:bulletEnabled val="1"/>
        </dgm:presLayoutVars>
      </dgm:prSet>
      <dgm:spPr/>
      <dgm:t>
        <a:bodyPr/>
        <a:lstStyle/>
        <a:p>
          <a:endParaRPr lang="en-US"/>
        </a:p>
      </dgm:t>
    </dgm:pt>
    <dgm:pt modelId="{07DEF5B5-F270-491D-A1F2-ED6E19D16006}" type="pres">
      <dgm:prSet presAssocID="{F4A0CBE6-A6A9-4E0F-AF87-D3CE5621412E}" presName="sibTrans" presStyleCnt="0"/>
      <dgm:spPr/>
    </dgm:pt>
    <dgm:pt modelId="{8ACA7E69-D5D8-4A9B-8CD4-AFA347F5D44B}" type="pres">
      <dgm:prSet presAssocID="{76AE89DB-209B-4BF3-B297-0FDBDCD26EA6}" presName="node" presStyleLbl="node1" presStyleIdx="1" presStyleCnt="12" custLinFactNeighborX="-3973" custLinFactNeighborY="4953">
        <dgm:presLayoutVars>
          <dgm:bulletEnabled val="1"/>
        </dgm:presLayoutVars>
      </dgm:prSet>
      <dgm:spPr/>
      <dgm:t>
        <a:bodyPr/>
        <a:lstStyle/>
        <a:p>
          <a:endParaRPr lang="en-US"/>
        </a:p>
      </dgm:t>
    </dgm:pt>
    <dgm:pt modelId="{97362EFB-B4AD-438F-8D76-2F84DA1A36C1}" type="pres">
      <dgm:prSet presAssocID="{C6DE4634-D8D9-4471-ACC4-861DF805156D}" presName="sibTrans" presStyleCnt="0"/>
      <dgm:spPr/>
    </dgm:pt>
    <dgm:pt modelId="{D4905744-D24D-485F-9FE4-6D6D69E52936}" type="pres">
      <dgm:prSet presAssocID="{D8E8CD08-A9A5-41DA-B11A-12D722C635CC}" presName="node" presStyleLbl="node1" presStyleIdx="2" presStyleCnt="12" custLinFactNeighborX="2050" custLinFactNeighborY="4953">
        <dgm:presLayoutVars>
          <dgm:bulletEnabled val="1"/>
        </dgm:presLayoutVars>
      </dgm:prSet>
      <dgm:spPr/>
      <dgm:t>
        <a:bodyPr/>
        <a:lstStyle/>
        <a:p>
          <a:endParaRPr lang="en-US"/>
        </a:p>
      </dgm:t>
    </dgm:pt>
    <dgm:pt modelId="{DB223BE3-F760-4FFD-ABA0-1766A23425C7}" type="pres">
      <dgm:prSet presAssocID="{E5B66C17-64D4-4CD3-9409-1997382AEB36}" presName="sibTrans" presStyleCnt="0"/>
      <dgm:spPr/>
    </dgm:pt>
    <dgm:pt modelId="{FACB5C52-1795-4ED9-93F4-E210FA4EEE0B}" type="pres">
      <dgm:prSet presAssocID="{36E83248-C796-44CB-8710-96530B72DFC7}" presName="node" presStyleLbl="node1" presStyleIdx="3" presStyleCnt="12" custLinFactNeighborX="5965" custLinFactNeighborY="4031">
        <dgm:presLayoutVars>
          <dgm:bulletEnabled val="1"/>
        </dgm:presLayoutVars>
      </dgm:prSet>
      <dgm:spPr/>
      <dgm:t>
        <a:bodyPr/>
        <a:lstStyle/>
        <a:p>
          <a:endParaRPr lang="en-US"/>
        </a:p>
      </dgm:t>
    </dgm:pt>
    <dgm:pt modelId="{B9E053B3-AC45-4224-AE2A-E77E574FDBB0}" type="pres">
      <dgm:prSet presAssocID="{93E5183D-28B9-43AC-A217-56F3B33E24ED}" presName="sibTrans" presStyleCnt="0"/>
      <dgm:spPr/>
    </dgm:pt>
    <dgm:pt modelId="{6A412EF4-5060-499D-9E99-F636A927623D}" type="pres">
      <dgm:prSet presAssocID="{89B48CDE-099B-4B54-8DF7-FF89BD813223}" presName="node" presStyleLbl="node1" presStyleIdx="4" presStyleCnt="12" custLinFactX="6247" custLinFactNeighborX="100000" custLinFactNeighborY="2481">
        <dgm:presLayoutVars>
          <dgm:bulletEnabled val="1"/>
        </dgm:presLayoutVars>
      </dgm:prSet>
      <dgm:spPr/>
      <dgm:t>
        <a:bodyPr/>
        <a:lstStyle/>
        <a:p>
          <a:endParaRPr lang="en-US"/>
        </a:p>
      </dgm:t>
    </dgm:pt>
    <dgm:pt modelId="{990411FC-35D6-4DA8-A9C6-E9E0B9E168DF}" type="pres">
      <dgm:prSet presAssocID="{A2A3D68F-1D26-4326-8077-A6AE2A24945E}" presName="sibTrans" presStyleCnt="0"/>
      <dgm:spPr/>
    </dgm:pt>
    <dgm:pt modelId="{D836AC40-0B37-4B22-A241-3EA7C377C798}" type="pres">
      <dgm:prSet presAssocID="{7C2E4720-A931-4809-A5A0-02D07FA1F850}" presName="node" presStyleLbl="node1" presStyleIdx="5" presStyleCnt="12" custLinFactX="12279" custLinFactNeighborX="100000" custLinFactNeighborY="-999">
        <dgm:presLayoutVars>
          <dgm:bulletEnabled val="1"/>
        </dgm:presLayoutVars>
      </dgm:prSet>
      <dgm:spPr/>
      <dgm:t>
        <a:bodyPr/>
        <a:lstStyle/>
        <a:p>
          <a:endParaRPr lang="en-US"/>
        </a:p>
      </dgm:t>
    </dgm:pt>
    <dgm:pt modelId="{23FC876A-2762-4029-A5F7-501E4C0AB171}" type="pres">
      <dgm:prSet presAssocID="{AD2F1B13-A147-4C7A-88F7-C34F6F67D8E6}" presName="sibTrans" presStyleCnt="0"/>
      <dgm:spPr/>
    </dgm:pt>
    <dgm:pt modelId="{014DA9F9-6D64-4423-9140-1C92AA85D337}" type="pres">
      <dgm:prSet presAssocID="{3A896FED-E477-4EB9-A604-AE539AADA3BE}" presName="node" presStyleLbl="node1" presStyleIdx="6" presStyleCnt="12" custLinFactX="-8053" custLinFactY="16090" custLinFactNeighborX="-100000" custLinFactNeighborY="100000">
        <dgm:presLayoutVars>
          <dgm:bulletEnabled val="1"/>
        </dgm:presLayoutVars>
      </dgm:prSet>
      <dgm:spPr/>
      <dgm:t>
        <a:bodyPr/>
        <a:lstStyle/>
        <a:p>
          <a:endParaRPr lang="en-US"/>
        </a:p>
      </dgm:t>
    </dgm:pt>
    <dgm:pt modelId="{4E16C773-3E46-4E6A-A84C-A06120E00BF5}" type="pres">
      <dgm:prSet presAssocID="{39C129CC-1F88-4958-8E35-B7A52E85FC4E}" presName="sibTrans" presStyleCnt="0"/>
      <dgm:spPr/>
    </dgm:pt>
    <dgm:pt modelId="{51AD2723-8560-4945-B347-A531543D798C}" type="pres">
      <dgm:prSet presAssocID="{A486B22E-9544-47C8-8976-C1141D082564}" presName="node" presStyleLbl="node1" presStyleIdx="7" presStyleCnt="12" custLinFactNeighborX="2902" custLinFactNeighborY="-999">
        <dgm:presLayoutVars>
          <dgm:bulletEnabled val="1"/>
        </dgm:presLayoutVars>
      </dgm:prSet>
      <dgm:spPr/>
      <dgm:t>
        <a:bodyPr/>
        <a:lstStyle/>
        <a:p>
          <a:endParaRPr lang="en-US"/>
        </a:p>
      </dgm:t>
    </dgm:pt>
    <dgm:pt modelId="{CEADB85B-9269-4ED9-86B9-8B05D35A1F1F}" type="pres">
      <dgm:prSet presAssocID="{1672974A-E242-40F8-990E-77694E21D97B}" presName="sibTrans" presStyleCnt="0"/>
      <dgm:spPr/>
    </dgm:pt>
    <dgm:pt modelId="{CB70268B-748E-431F-9B30-32B23DE740A5}" type="pres">
      <dgm:prSet presAssocID="{2B12612E-56CD-41EC-B916-17935A0D656B}" presName="node" presStyleLbl="node1" presStyleIdx="8" presStyleCnt="12" custLinFactX="100000" custLinFactNeighborX="125020" custLinFactNeighborY="-8030">
        <dgm:presLayoutVars>
          <dgm:bulletEnabled val="1"/>
        </dgm:presLayoutVars>
      </dgm:prSet>
      <dgm:spPr/>
      <dgm:t>
        <a:bodyPr/>
        <a:lstStyle/>
        <a:p>
          <a:endParaRPr lang="en-US"/>
        </a:p>
      </dgm:t>
    </dgm:pt>
    <dgm:pt modelId="{5F7CD6A2-31A4-49F6-A603-EF2FD388D421}" type="pres">
      <dgm:prSet presAssocID="{35ABDDD8-0C87-4A49-A194-C3DA45F1FA38}" presName="sibTrans" presStyleCnt="0"/>
      <dgm:spPr/>
    </dgm:pt>
    <dgm:pt modelId="{47EC5FE6-C9D2-4871-BA48-E1730141ECC1}" type="pres">
      <dgm:prSet presAssocID="{F8F669D0-69D7-40C5-87DC-C1574A6E970A}" presName="node" presStyleLbl="node1" presStyleIdx="9" presStyleCnt="12" custLinFactX="-23062" custLinFactY="-100000" custLinFactNeighborX="-100000" custLinFactNeighborY="-127607">
        <dgm:presLayoutVars>
          <dgm:bulletEnabled val="1"/>
        </dgm:presLayoutVars>
      </dgm:prSet>
      <dgm:spPr/>
      <dgm:t>
        <a:bodyPr/>
        <a:lstStyle/>
        <a:p>
          <a:endParaRPr lang="en-US"/>
        </a:p>
      </dgm:t>
    </dgm:pt>
    <dgm:pt modelId="{678B565E-46B7-4554-B1B4-1B6D3E553C70}" type="pres">
      <dgm:prSet presAssocID="{78FE97C1-2E79-40A7-804C-EC5D5079CFC2}" presName="sibTrans" presStyleCnt="0"/>
      <dgm:spPr/>
    </dgm:pt>
    <dgm:pt modelId="{A60EA6B0-0A27-4C78-A2ED-1272FFDB9097}" type="pres">
      <dgm:prSet presAssocID="{28D8B8E8-3F1C-4EA9-8F7C-273DA6D5C0FA}" presName="node" presStyleLbl="node1" presStyleIdx="10" presStyleCnt="12" custLinFactX="-100000" custLinFactY="-7750" custLinFactNeighborX="-133062" custLinFactNeighborY="-100000">
        <dgm:presLayoutVars>
          <dgm:bulletEnabled val="1"/>
        </dgm:presLayoutVars>
      </dgm:prSet>
      <dgm:spPr/>
      <dgm:t>
        <a:bodyPr/>
        <a:lstStyle/>
        <a:p>
          <a:endParaRPr lang="en-US"/>
        </a:p>
      </dgm:t>
    </dgm:pt>
    <dgm:pt modelId="{5380F971-B63E-4F43-9851-B17C0B26C29B}" type="pres">
      <dgm:prSet presAssocID="{51FFBA81-5732-43A1-9CE0-B11507BE4289}" presName="sibTrans" presStyleCnt="0"/>
      <dgm:spPr/>
    </dgm:pt>
    <dgm:pt modelId="{56DD9483-C289-4290-9EE9-BBB795F2B394}" type="pres">
      <dgm:prSet presAssocID="{088DACDB-EDCA-4C24-A88C-2D9B53AA16BC}" presName="node" presStyleLbl="node1" presStyleIdx="11" presStyleCnt="12" custLinFactX="-137617" custLinFactNeighborX="-200000" custLinFactNeighborY="-4797">
        <dgm:presLayoutVars>
          <dgm:bulletEnabled val="1"/>
        </dgm:presLayoutVars>
      </dgm:prSet>
      <dgm:spPr/>
      <dgm:t>
        <a:bodyPr/>
        <a:lstStyle/>
        <a:p>
          <a:endParaRPr lang="en-US"/>
        </a:p>
      </dgm:t>
    </dgm:pt>
  </dgm:ptLst>
  <dgm:cxnLst>
    <dgm:cxn modelId="{B799211E-449E-45D7-9E39-7F6698D52A94}" srcId="{875E81BE-2533-4B66-BECD-A8FDC23F4011}" destId="{3A896FED-E477-4EB9-A604-AE539AADA3BE}" srcOrd="6" destOrd="0" parTransId="{25690290-471E-4D21-844E-CE9430352052}" sibTransId="{39C129CC-1F88-4958-8E35-B7A52E85FC4E}"/>
    <dgm:cxn modelId="{20F163D1-AF8E-4C08-90F4-4F38EBF748F3}" srcId="{875E81BE-2533-4B66-BECD-A8FDC23F4011}" destId="{F8F669D0-69D7-40C5-87DC-C1574A6E970A}" srcOrd="9" destOrd="0" parTransId="{71D40423-398B-40A0-8CFB-03A1190AF690}" sibTransId="{78FE97C1-2E79-40A7-804C-EC5D5079CFC2}"/>
    <dgm:cxn modelId="{CB190D85-858D-40B5-A42E-BF77DCADA024}" srcId="{875E81BE-2533-4B66-BECD-A8FDC23F4011}" destId="{A486B22E-9544-47C8-8976-C1141D082564}" srcOrd="7" destOrd="0" parTransId="{EE9AD5E4-63D2-4C76-96D7-F61494DA36A9}" sibTransId="{1672974A-E242-40F8-990E-77694E21D97B}"/>
    <dgm:cxn modelId="{663EE62D-2030-4AEE-BB1E-DD993DB515D8}" srcId="{875E81BE-2533-4B66-BECD-A8FDC23F4011}" destId="{89B48CDE-099B-4B54-8DF7-FF89BD813223}" srcOrd="4" destOrd="0" parTransId="{D9397EA7-3932-4978-88CA-B845D00DBD2F}" sibTransId="{A2A3D68F-1D26-4326-8077-A6AE2A24945E}"/>
    <dgm:cxn modelId="{8520BE3E-4618-4187-A11E-4E082373E79A}" srcId="{875E81BE-2533-4B66-BECD-A8FDC23F4011}" destId="{28D8B8E8-3F1C-4EA9-8F7C-273DA6D5C0FA}" srcOrd="10" destOrd="0" parTransId="{6A13B3F6-551F-488C-8101-CA4DA22771E5}" sibTransId="{51FFBA81-5732-43A1-9CE0-B11507BE4289}"/>
    <dgm:cxn modelId="{191D89A9-AA1E-48E7-8146-8DA3C702B7E6}" type="presOf" srcId="{A486B22E-9544-47C8-8976-C1141D082564}" destId="{51AD2723-8560-4945-B347-A531543D798C}" srcOrd="0" destOrd="0" presId="urn:microsoft.com/office/officeart/2005/8/layout/default"/>
    <dgm:cxn modelId="{EA7020F9-4661-44FB-A13E-978F91CD9208}" type="presOf" srcId="{7C2E4720-A931-4809-A5A0-02D07FA1F850}" destId="{D836AC40-0B37-4B22-A241-3EA7C377C798}" srcOrd="0" destOrd="0" presId="urn:microsoft.com/office/officeart/2005/8/layout/default"/>
    <dgm:cxn modelId="{A8264C06-8EAA-45CD-BEE6-C2016D5EAC6A}" type="presOf" srcId="{2B12612E-56CD-41EC-B916-17935A0D656B}" destId="{CB70268B-748E-431F-9B30-32B23DE740A5}" srcOrd="0" destOrd="0" presId="urn:microsoft.com/office/officeart/2005/8/layout/default"/>
    <dgm:cxn modelId="{BF2AEF84-1988-452A-B8BA-B0BEE48AF5AC}" srcId="{875E81BE-2533-4B66-BECD-A8FDC23F4011}" destId="{76AE89DB-209B-4BF3-B297-0FDBDCD26EA6}" srcOrd="1" destOrd="0" parTransId="{102308F1-E9D6-4A9F-8CCC-FCC7396F61D7}" sibTransId="{C6DE4634-D8D9-4471-ACC4-861DF805156D}"/>
    <dgm:cxn modelId="{8B1E24AA-C844-4777-930B-59805AD4353B}" type="presOf" srcId="{F8F669D0-69D7-40C5-87DC-C1574A6E970A}" destId="{47EC5FE6-C9D2-4871-BA48-E1730141ECC1}" srcOrd="0" destOrd="0" presId="urn:microsoft.com/office/officeart/2005/8/layout/default"/>
    <dgm:cxn modelId="{9CA2B1A5-8C2A-4FDC-B454-B2C8758CE417}" type="presOf" srcId="{F844CE5D-E8D1-4DD6-9E9D-60F7F503B768}" destId="{F3B78F18-A5FB-4A57-9CA1-D048A9982B37}" srcOrd="0" destOrd="0" presId="urn:microsoft.com/office/officeart/2005/8/layout/default"/>
    <dgm:cxn modelId="{CFE548B1-55F0-4DA9-B10B-00B2B48CE2A9}" srcId="{875E81BE-2533-4B66-BECD-A8FDC23F4011}" destId="{2B12612E-56CD-41EC-B916-17935A0D656B}" srcOrd="8" destOrd="0" parTransId="{F66E3368-A300-4D35-B7D5-EAE826A552C9}" sibTransId="{35ABDDD8-0C87-4A49-A194-C3DA45F1FA38}"/>
    <dgm:cxn modelId="{2FF702CD-6F5D-460F-8AD3-333A476BD951}" type="presOf" srcId="{088DACDB-EDCA-4C24-A88C-2D9B53AA16BC}" destId="{56DD9483-C289-4290-9EE9-BBB795F2B394}" srcOrd="0" destOrd="0" presId="urn:microsoft.com/office/officeart/2005/8/layout/default"/>
    <dgm:cxn modelId="{5BA3B426-4970-4145-B747-97D4ACBC2958}" type="presOf" srcId="{28D8B8E8-3F1C-4EA9-8F7C-273DA6D5C0FA}" destId="{A60EA6B0-0A27-4C78-A2ED-1272FFDB9097}" srcOrd="0" destOrd="0" presId="urn:microsoft.com/office/officeart/2005/8/layout/default"/>
    <dgm:cxn modelId="{26412655-DD28-42F0-850F-E26BEE419947}" type="presOf" srcId="{D8E8CD08-A9A5-41DA-B11A-12D722C635CC}" destId="{D4905744-D24D-485F-9FE4-6D6D69E52936}" srcOrd="0" destOrd="0" presId="urn:microsoft.com/office/officeart/2005/8/layout/default"/>
    <dgm:cxn modelId="{3412103A-C36C-4F68-999C-9BDB7FAC4E46}" type="presOf" srcId="{875E81BE-2533-4B66-BECD-A8FDC23F4011}" destId="{94F47E01-8821-4E94-A2B6-8CC949D329D1}" srcOrd="0" destOrd="0" presId="urn:microsoft.com/office/officeart/2005/8/layout/default"/>
    <dgm:cxn modelId="{34F4C8DE-592F-4D7C-AC9E-2F503945925F}" type="presOf" srcId="{36E83248-C796-44CB-8710-96530B72DFC7}" destId="{FACB5C52-1795-4ED9-93F4-E210FA4EEE0B}" srcOrd="0" destOrd="0" presId="urn:microsoft.com/office/officeart/2005/8/layout/default"/>
    <dgm:cxn modelId="{B9508ADB-DD5A-400A-8D15-050CF764F126}" srcId="{875E81BE-2533-4B66-BECD-A8FDC23F4011}" destId="{36E83248-C796-44CB-8710-96530B72DFC7}" srcOrd="3" destOrd="0" parTransId="{CFF6E708-C732-40F6-97C6-4B4154907B40}" sibTransId="{93E5183D-28B9-43AC-A217-56F3B33E24ED}"/>
    <dgm:cxn modelId="{B4BFBB47-8E74-4299-A48B-711FDBFC214E}" srcId="{875E81BE-2533-4B66-BECD-A8FDC23F4011}" destId="{7C2E4720-A931-4809-A5A0-02D07FA1F850}" srcOrd="5" destOrd="0" parTransId="{205590D7-E11E-49BE-BC04-A2B5F9B85AF6}" sibTransId="{AD2F1B13-A147-4C7A-88F7-C34F6F67D8E6}"/>
    <dgm:cxn modelId="{36B39891-E7AF-41C2-B301-1573E186CFA1}" srcId="{875E81BE-2533-4B66-BECD-A8FDC23F4011}" destId="{D8E8CD08-A9A5-41DA-B11A-12D722C635CC}" srcOrd="2" destOrd="0" parTransId="{7583846C-C199-4DED-863B-351AAE37979C}" sibTransId="{E5B66C17-64D4-4CD3-9409-1997382AEB36}"/>
    <dgm:cxn modelId="{7C5E0B7E-97F9-4B61-9249-84D387AF2563}" type="presOf" srcId="{3A896FED-E477-4EB9-A604-AE539AADA3BE}" destId="{014DA9F9-6D64-4423-9140-1C92AA85D337}" srcOrd="0" destOrd="0" presId="urn:microsoft.com/office/officeart/2005/8/layout/default"/>
    <dgm:cxn modelId="{C34E819D-0F80-4308-88B6-33F35F108AFA}" type="presOf" srcId="{76AE89DB-209B-4BF3-B297-0FDBDCD26EA6}" destId="{8ACA7E69-D5D8-4A9B-8CD4-AFA347F5D44B}" srcOrd="0" destOrd="0" presId="urn:microsoft.com/office/officeart/2005/8/layout/default"/>
    <dgm:cxn modelId="{482FBB98-1C6F-45B0-BEAE-F2E51F85AA30}" type="presOf" srcId="{89B48CDE-099B-4B54-8DF7-FF89BD813223}" destId="{6A412EF4-5060-499D-9E99-F636A927623D}" srcOrd="0" destOrd="0" presId="urn:microsoft.com/office/officeart/2005/8/layout/default"/>
    <dgm:cxn modelId="{EE8528DC-1DA6-462F-B792-1F0A8CB0AE62}" srcId="{875E81BE-2533-4B66-BECD-A8FDC23F4011}" destId="{F844CE5D-E8D1-4DD6-9E9D-60F7F503B768}" srcOrd="0" destOrd="0" parTransId="{6C9444C1-FFF3-40AF-921E-DEF8BBEBBF86}" sibTransId="{F4A0CBE6-A6A9-4E0F-AF87-D3CE5621412E}"/>
    <dgm:cxn modelId="{E37A61BD-978E-4633-8AB5-5E4557318A27}" srcId="{875E81BE-2533-4B66-BECD-A8FDC23F4011}" destId="{088DACDB-EDCA-4C24-A88C-2D9B53AA16BC}" srcOrd="11" destOrd="0" parTransId="{D87EC877-D30B-4879-873A-D8262AAF733F}" sibTransId="{D270B0E0-1F08-4D9D-9578-847E629C5751}"/>
    <dgm:cxn modelId="{1FEA2FF1-51C2-4D3D-A624-28B3D49EA778}" type="presParOf" srcId="{94F47E01-8821-4E94-A2B6-8CC949D329D1}" destId="{F3B78F18-A5FB-4A57-9CA1-D048A9982B37}" srcOrd="0" destOrd="0" presId="urn:microsoft.com/office/officeart/2005/8/layout/default"/>
    <dgm:cxn modelId="{4112D249-7995-40FC-AB32-CA45F66BFC6D}" type="presParOf" srcId="{94F47E01-8821-4E94-A2B6-8CC949D329D1}" destId="{07DEF5B5-F270-491D-A1F2-ED6E19D16006}" srcOrd="1" destOrd="0" presId="urn:microsoft.com/office/officeart/2005/8/layout/default"/>
    <dgm:cxn modelId="{28E6A0FE-FC54-400E-9030-F310F733C285}" type="presParOf" srcId="{94F47E01-8821-4E94-A2B6-8CC949D329D1}" destId="{8ACA7E69-D5D8-4A9B-8CD4-AFA347F5D44B}" srcOrd="2" destOrd="0" presId="urn:microsoft.com/office/officeart/2005/8/layout/default"/>
    <dgm:cxn modelId="{74266B88-4427-4622-8DA9-2658B36DAFB6}" type="presParOf" srcId="{94F47E01-8821-4E94-A2B6-8CC949D329D1}" destId="{97362EFB-B4AD-438F-8D76-2F84DA1A36C1}" srcOrd="3" destOrd="0" presId="urn:microsoft.com/office/officeart/2005/8/layout/default"/>
    <dgm:cxn modelId="{2CE6863A-7FE5-48AA-B889-E43FCA27BDB0}" type="presParOf" srcId="{94F47E01-8821-4E94-A2B6-8CC949D329D1}" destId="{D4905744-D24D-485F-9FE4-6D6D69E52936}" srcOrd="4" destOrd="0" presId="urn:microsoft.com/office/officeart/2005/8/layout/default"/>
    <dgm:cxn modelId="{167E3AB0-8109-4321-994C-1A2FC7A3EB7D}" type="presParOf" srcId="{94F47E01-8821-4E94-A2B6-8CC949D329D1}" destId="{DB223BE3-F760-4FFD-ABA0-1766A23425C7}" srcOrd="5" destOrd="0" presId="urn:microsoft.com/office/officeart/2005/8/layout/default"/>
    <dgm:cxn modelId="{3CED134B-1303-4372-98ED-8088713B561F}" type="presParOf" srcId="{94F47E01-8821-4E94-A2B6-8CC949D329D1}" destId="{FACB5C52-1795-4ED9-93F4-E210FA4EEE0B}" srcOrd="6" destOrd="0" presId="urn:microsoft.com/office/officeart/2005/8/layout/default"/>
    <dgm:cxn modelId="{DEC9AF6C-791B-4DF9-99BB-1D50A66F4E0E}" type="presParOf" srcId="{94F47E01-8821-4E94-A2B6-8CC949D329D1}" destId="{B9E053B3-AC45-4224-AE2A-E77E574FDBB0}" srcOrd="7" destOrd="0" presId="urn:microsoft.com/office/officeart/2005/8/layout/default"/>
    <dgm:cxn modelId="{54FC5FB4-6C06-41B2-87A8-94F965464FF9}" type="presParOf" srcId="{94F47E01-8821-4E94-A2B6-8CC949D329D1}" destId="{6A412EF4-5060-499D-9E99-F636A927623D}" srcOrd="8" destOrd="0" presId="urn:microsoft.com/office/officeart/2005/8/layout/default"/>
    <dgm:cxn modelId="{C05839C2-798F-4F0F-90C0-70C8A34E783A}" type="presParOf" srcId="{94F47E01-8821-4E94-A2B6-8CC949D329D1}" destId="{990411FC-35D6-4DA8-A9C6-E9E0B9E168DF}" srcOrd="9" destOrd="0" presId="urn:microsoft.com/office/officeart/2005/8/layout/default"/>
    <dgm:cxn modelId="{63E05B68-DC2C-49A7-AEE8-20D971E0A699}" type="presParOf" srcId="{94F47E01-8821-4E94-A2B6-8CC949D329D1}" destId="{D836AC40-0B37-4B22-A241-3EA7C377C798}" srcOrd="10" destOrd="0" presId="urn:microsoft.com/office/officeart/2005/8/layout/default"/>
    <dgm:cxn modelId="{79A1F52F-21A5-4373-AA65-5D329300152B}" type="presParOf" srcId="{94F47E01-8821-4E94-A2B6-8CC949D329D1}" destId="{23FC876A-2762-4029-A5F7-501E4C0AB171}" srcOrd="11" destOrd="0" presId="urn:microsoft.com/office/officeart/2005/8/layout/default"/>
    <dgm:cxn modelId="{8C305724-AFB7-4E86-9367-651D5408BD63}" type="presParOf" srcId="{94F47E01-8821-4E94-A2B6-8CC949D329D1}" destId="{014DA9F9-6D64-4423-9140-1C92AA85D337}" srcOrd="12" destOrd="0" presId="urn:microsoft.com/office/officeart/2005/8/layout/default"/>
    <dgm:cxn modelId="{0C57960B-A332-4577-946A-72C85E88B1BD}" type="presParOf" srcId="{94F47E01-8821-4E94-A2B6-8CC949D329D1}" destId="{4E16C773-3E46-4E6A-A84C-A06120E00BF5}" srcOrd="13" destOrd="0" presId="urn:microsoft.com/office/officeart/2005/8/layout/default"/>
    <dgm:cxn modelId="{CAE9D59E-58AF-4A76-9543-4F527E3FFD88}" type="presParOf" srcId="{94F47E01-8821-4E94-A2B6-8CC949D329D1}" destId="{51AD2723-8560-4945-B347-A531543D798C}" srcOrd="14" destOrd="0" presId="urn:microsoft.com/office/officeart/2005/8/layout/default"/>
    <dgm:cxn modelId="{755C680F-3406-4B7B-BA9C-511A6C93A725}" type="presParOf" srcId="{94F47E01-8821-4E94-A2B6-8CC949D329D1}" destId="{CEADB85B-9269-4ED9-86B9-8B05D35A1F1F}" srcOrd="15" destOrd="0" presId="urn:microsoft.com/office/officeart/2005/8/layout/default"/>
    <dgm:cxn modelId="{602C133D-8962-4678-BE87-871987B907AB}" type="presParOf" srcId="{94F47E01-8821-4E94-A2B6-8CC949D329D1}" destId="{CB70268B-748E-431F-9B30-32B23DE740A5}" srcOrd="16" destOrd="0" presId="urn:microsoft.com/office/officeart/2005/8/layout/default"/>
    <dgm:cxn modelId="{EB8CC3E5-CB35-4171-853B-626FC72783E9}" type="presParOf" srcId="{94F47E01-8821-4E94-A2B6-8CC949D329D1}" destId="{5F7CD6A2-31A4-49F6-A603-EF2FD388D421}" srcOrd="17" destOrd="0" presId="urn:microsoft.com/office/officeart/2005/8/layout/default"/>
    <dgm:cxn modelId="{8216523A-4964-475F-8B82-5FF629B06480}" type="presParOf" srcId="{94F47E01-8821-4E94-A2B6-8CC949D329D1}" destId="{47EC5FE6-C9D2-4871-BA48-E1730141ECC1}" srcOrd="18" destOrd="0" presId="urn:microsoft.com/office/officeart/2005/8/layout/default"/>
    <dgm:cxn modelId="{903D59D1-E937-4F3A-99EF-9C3838CAA2A8}" type="presParOf" srcId="{94F47E01-8821-4E94-A2B6-8CC949D329D1}" destId="{678B565E-46B7-4554-B1B4-1B6D3E553C70}" srcOrd="19" destOrd="0" presId="urn:microsoft.com/office/officeart/2005/8/layout/default"/>
    <dgm:cxn modelId="{74B80F6D-27A7-4512-A306-332000440D58}" type="presParOf" srcId="{94F47E01-8821-4E94-A2B6-8CC949D329D1}" destId="{A60EA6B0-0A27-4C78-A2ED-1272FFDB9097}" srcOrd="20" destOrd="0" presId="urn:microsoft.com/office/officeart/2005/8/layout/default"/>
    <dgm:cxn modelId="{F3F63EB5-D3F1-4064-9349-51A029A87DC5}" type="presParOf" srcId="{94F47E01-8821-4E94-A2B6-8CC949D329D1}" destId="{5380F971-B63E-4F43-9851-B17C0B26C29B}" srcOrd="21" destOrd="0" presId="urn:microsoft.com/office/officeart/2005/8/layout/default"/>
    <dgm:cxn modelId="{4B12AF8B-A33F-484E-A975-10E26C952D9A}" type="presParOf" srcId="{94F47E01-8821-4E94-A2B6-8CC949D329D1}" destId="{56DD9483-C289-4290-9EE9-BBB795F2B394}" srcOrd="22"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78F18-A5FB-4A57-9CA1-D048A9982B37}">
      <dsp:nvSpPr>
        <dsp:cNvPr id="0" name=""/>
        <dsp:cNvSpPr/>
      </dsp:nvSpPr>
      <dsp:spPr>
        <a:xfrm>
          <a:off x="6869102" y="2728159"/>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a:t>Legal</a:t>
          </a:r>
          <a:endParaRPr lang="ar-EG" sz="2500" b="0" kern="1200" dirty="0"/>
        </a:p>
      </dsp:txBody>
      <dsp:txXfrm>
        <a:off x="6869102" y="2728159"/>
        <a:ext cx="1990765" cy="1194459"/>
      </dsp:txXfrm>
    </dsp:sp>
    <dsp:sp modelId="{8ACA7E69-D5D8-4A9B-8CD4-AFA347F5D44B}">
      <dsp:nvSpPr>
        <dsp:cNvPr id="0" name=""/>
        <dsp:cNvSpPr/>
      </dsp:nvSpPr>
      <dsp:spPr>
        <a:xfrm>
          <a:off x="2370789" y="59797"/>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dirty="0"/>
            <a:t>Economic</a:t>
          </a:r>
          <a:endParaRPr lang="ar-EG" sz="2500" b="0" kern="1200" dirty="0"/>
        </a:p>
      </dsp:txBody>
      <dsp:txXfrm>
        <a:off x="2370789" y="59797"/>
        <a:ext cx="1990765" cy="1194459"/>
      </dsp:txXfrm>
    </dsp:sp>
    <dsp:sp modelId="{D4905744-D24D-485F-9FE4-6D6D69E52936}">
      <dsp:nvSpPr>
        <dsp:cNvPr id="0" name=""/>
        <dsp:cNvSpPr/>
      </dsp:nvSpPr>
      <dsp:spPr>
        <a:xfrm>
          <a:off x="4680534" y="59797"/>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a:t>Technological</a:t>
          </a:r>
          <a:endParaRPr lang="ar-EG" sz="2500" b="0" kern="1200" dirty="0"/>
        </a:p>
      </dsp:txBody>
      <dsp:txXfrm>
        <a:off x="4680534" y="59797"/>
        <a:ext cx="1990765" cy="1194459"/>
      </dsp:txXfrm>
    </dsp:sp>
    <dsp:sp modelId="{FACB5C52-1795-4ED9-93F4-E210FA4EEE0B}">
      <dsp:nvSpPr>
        <dsp:cNvPr id="0" name=""/>
        <dsp:cNvSpPr/>
      </dsp:nvSpPr>
      <dsp:spPr>
        <a:xfrm>
          <a:off x="6948315" y="48784"/>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a:t>Political</a:t>
          </a:r>
          <a:endParaRPr lang="ar-EG" sz="2500" b="0" kern="1200" dirty="0"/>
        </a:p>
      </dsp:txBody>
      <dsp:txXfrm>
        <a:off x="6948315" y="48784"/>
        <a:ext cx="1990765" cy="1194459"/>
      </dsp:txXfrm>
    </dsp:sp>
    <dsp:sp modelId="{6A412EF4-5060-499D-9E99-F636A927623D}">
      <dsp:nvSpPr>
        <dsp:cNvPr id="0" name=""/>
        <dsp:cNvSpPr/>
      </dsp:nvSpPr>
      <dsp:spPr>
        <a:xfrm>
          <a:off x="2375169" y="1423805"/>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dirty="0"/>
            <a:t>Market</a:t>
          </a:r>
          <a:endParaRPr lang="ar-EG" sz="2500" b="0" kern="1200" dirty="0"/>
        </a:p>
      </dsp:txBody>
      <dsp:txXfrm>
        <a:off x="2375169" y="1423805"/>
        <a:ext cx="1990765" cy="1194459"/>
      </dsp:txXfrm>
    </dsp:sp>
    <dsp:sp modelId="{D836AC40-0B37-4B22-A241-3EA7C377C798}">
      <dsp:nvSpPr>
        <dsp:cNvPr id="0" name=""/>
        <dsp:cNvSpPr/>
      </dsp:nvSpPr>
      <dsp:spPr>
        <a:xfrm>
          <a:off x="4685093" y="1382238"/>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dirty="0"/>
            <a:t>Supply chain</a:t>
          </a:r>
          <a:endParaRPr lang="ar-EG" sz="2500" b="0" kern="1200" dirty="0"/>
        </a:p>
      </dsp:txBody>
      <dsp:txXfrm>
        <a:off x="4685093" y="1382238"/>
        <a:ext cx="1990765" cy="1194459"/>
      </dsp:txXfrm>
    </dsp:sp>
    <dsp:sp modelId="{014DA9F9-6D64-4423-9140-1C92AA85D337}">
      <dsp:nvSpPr>
        <dsp:cNvPr id="0" name=""/>
        <dsp:cNvSpPr/>
      </dsp:nvSpPr>
      <dsp:spPr>
        <a:xfrm>
          <a:off x="2488642" y="2780819"/>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en-US" sz="2200" b="0" kern="1200">
              <a:latin typeface="Calibri" panose="020F0502020204030204"/>
              <a:ea typeface="+mn-ea"/>
              <a:cs typeface="+mn-cs"/>
            </a:rPr>
            <a:t>Organizational</a:t>
          </a:r>
          <a:endParaRPr lang="ar-EG" sz="2200" b="0" kern="1200" dirty="0">
            <a:latin typeface="Calibri" panose="020F0502020204030204"/>
            <a:ea typeface="+mn-ea"/>
            <a:cs typeface="+mn-cs"/>
          </a:endParaRPr>
        </a:p>
      </dsp:txBody>
      <dsp:txXfrm>
        <a:off x="2488642" y="2780819"/>
        <a:ext cx="1990765" cy="1194459"/>
      </dsp:txXfrm>
    </dsp:sp>
    <dsp:sp modelId="{51AD2723-8560-4945-B347-A531543D798C}">
      <dsp:nvSpPr>
        <dsp:cNvPr id="0" name=""/>
        <dsp:cNvSpPr/>
      </dsp:nvSpPr>
      <dsp:spPr>
        <a:xfrm>
          <a:off x="6887337" y="1382238"/>
          <a:ext cx="1990765" cy="1194459"/>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en-US" sz="2200" b="0" kern="1200" dirty="0">
              <a:latin typeface="Calibri" panose="020F0502020204030204"/>
              <a:ea typeface="+mn-ea"/>
              <a:cs typeface="+mn-cs"/>
            </a:rPr>
            <a:t>Operations</a:t>
          </a:r>
          <a:r>
            <a:rPr lang="en-US" sz="2400" b="0" kern="1200" dirty="0">
              <a:latin typeface="Muli"/>
            </a:rPr>
            <a:t> </a:t>
          </a:r>
          <a:endParaRPr lang="ar-EG" sz="2400" b="0" kern="1200" dirty="0"/>
        </a:p>
      </dsp:txBody>
      <dsp:txXfrm>
        <a:off x="6887337" y="1382238"/>
        <a:ext cx="1990765" cy="1194459"/>
      </dsp:txXfrm>
    </dsp:sp>
    <dsp:sp modelId="{CB70268B-748E-431F-9B30-32B23DE740A5}">
      <dsp:nvSpPr>
        <dsp:cNvPr id="0" name=""/>
        <dsp:cNvSpPr/>
      </dsp:nvSpPr>
      <dsp:spPr>
        <a:xfrm>
          <a:off x="4739660" y="2691791"/>
          <a:ext cx="1990765" cy="1194459"/>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1">
            <a:lnSpc>
              <a:spcPct val="90000"/>
            </a:lnSpc>
            <a:spcBef>
              <a:spcPct val="0"/>
            </a:spcBef>
            <a:spcAft>
              <a:spcPct val="35000"/>
            </a:spcAft>
          </a:pPr>
          <a:r>
            <a:rPr lang="en-US" sz="2200" b="0" kern="1200">
              <a:latin typeface="Calibri" panose="020F0502020204030204"/>
              <a:ea typeface="+mn-ea"/>
              <a:cs typeface="+mn-cs"/>
            </a:rPr>
            <a:t>Environmental</a:t>
          </a:r>
          <a:endParaRPr lang="ar-EG" sz="2200" b="0" kern="1200" dirty="0">
            <a:latin typeface="Calibri" panose="020F0502020204030204"/>
            <a:ea typeface="+mn-ea"/>
            <a:cs typeface="+mn-cs"/>
          </a:endParaRPr>
        </a:p>
      </dsp:txBody>
      <dsp:txXfrm>
        <a:off x="4739660" y="2691791"/>
        <a:ext cx="1990765" cy="1194459"/>
      </dsp:txXfrm>
    </dsp:sp>
    <dsp:sp modelId="{47EC5FE6-C9D2-4871-BA48-E1730141ECC1}">
      <dsp:nvSpPr>
        <dsp:cNvPr id="0" name=""/>
        <dsp:cNvSpPr/>
      </dsp:nvSpPr>
      <dsp:spPr>
        <a:xfrm>
          <a:off x="7" y="69034"/>
          <a:ext cx="1990765" cy="1194459"/>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a:latin typeface="Calibri" panose="020F0502020204030204"/>
              <a:ea typeface="+mn-ea"/>
              <a:cs typeface="+mn-cs"/>
            </a:rPr>
            <a:t>Financial</a:t>
          </a:r>
          <a:endParaRPr lang="ar-EG" sz="2500" b="0" kern="1200" dirty="0">
            <a:latin typeface="Calibri" panose="020F0502020204030204"/>
            <a:ea typeface="+mn-ea"/>
            <a:cs typeface="+mn-cs"/>
          </a:endParaRPr>
        </a:p>
      </dsp:txBody>
      <dsp:txXfrm>
        <a:off x="7" y="69034"/>
        <a:ext cx="1990765" cy="1194459"/>
      </dsp:txXfrm>
    </dsp:sp>
    <dsp:sp modelId="{A60EA6B0-0A27-4C78-A2ED-1272FFDB9097}">
      <dsp:nvSpPr>
        <dsp:cNvPr id="0" name=""/>
        <dsp:cNvSpPr/>
      </dsp:nvSpPr>
      <dsp:spPr>
        <a:xfrm>
          <a:off x="7" y="1500677"/>
          <a:ext cx="1990765" cy="119445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a:latin typeface="Calibri" panose="020F0502020204030204"/>
              <a:ea typeface="+mn-ea"/>
              <a:cs typeface="+mn-cs"/>
            </a:rPr>
            <a:t>Resources</a:t>
          </a:r>
          <a:endParaRPr lang="ar-EG" sz="2500" b="0" kern="1200" dirty="0">
            <a:latin typeface="Calibri" panose="020F0502020204030204"/>
            <a:ea typeface="+mn-ea"/>
            <a:cs typeface="+mn-cs"/>
          </a:endParaRPr>
        </a:p>
      </dsp:txBody>
      <dsp:txXfrm>
        <a:off x="7" y="1500677"/>
        <a:ext cx="1990765" cy="1194459"/>
      </dsp:txXfrm>
    </dsp:sp>
    <dsp:sp modelId="{56DD9483-C289-4290-9EE9-BBB795F2B394}">
      <dsp:nvSpPr>
        <dsp:cNvPr id="0" name=""/>
        <dsp:cNvSpPr/>
      </dsp:nvSpPr>
      <dsp:spPr>
        <a:xfrm>
          <a:off x="108404" y="2730408"/>
          <a:ext cx="1990765" cy="1194459"/>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1">
            <a:lnSpc>
              <a:spcPct val="90000"/>
            </a:lnSpc>
            <a:spcBef>
              <a:spcPct val="0"/>
            </a:spcBef>
            <a:spcAft>
              <a:spcPct val="35000"/>
            </a:spcAft>
          </a:pPr>
          <a:r>
            <a:rPr lang="en-US" sz="2500" b="0" kern="1200" dirty="0">
              <a:latin typeface="Calibri" panose="020F0502020204030204"/>
              <a:ea typeface="+mn-ea"/>
              <a:cs typeface="+mn-cs"/>
            </a:rPr>
            <a:t>Staffing</a:t>
          </a:r>
          <a:endParaRPr lang="ar-EG" sz="2500" b="0" kern="1200" dirty="0">
            <a:latin typeface="Calibri" panose="020F0502020204030204"/>
            <a:ea typeface="+mn-ea"/>
            <a:cs typeface="+mn-cs"/>
          </a:endParaRPr>
        </a:p>
      </dsp:txBody>
      <dsp:txXfrm>
        <a:off x="108404" y="2730408"/>
        <a:ext cx="1990765" cy="119445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Layout" Target="../slideLayouts/slideLayout7.xml"/><Relationship Id="rId4" Type="http://schemas.openxmlformats.org/officeDocument/2006/relationships/image" Target="../media/image6.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5.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xml"/><Relationship Id="rId5" Type="http://schemas.openxmlformats.org/officeDocument/2006/relationships/image" Target="../media/image5.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5.png"/><Relationship Id="rId5" Type="http://schemas.openxmlformats.org/officeDocument/2006/relationships/image" Target="../media/image10.png"/><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5.png"/><Relationship Id="rId5" Type="http://schemas.openxmlformats.org/officeDocument/2006/relationships/image" Target="../media/image11.png"/><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emf"/><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hyperlink" Target="https://www.northeastern.edu/graduate/blog/developing-project-management-plan/" TargetMode="External"/><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hyperlink" Target="https://www.northeastern.edu/graduate/blog/develop-project-scope-statement/" TargetMode="External"/><Relationship Id="rId5" Type="http://schemas.openxmlformats.org/officeDocument/2006/relationships/hyperlink" Target="https://www.northeastern.edu/graduate/blog/cost-estimation-in-project-management/" TargetMode="External"/><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5.png"/><Relationship Id="rId5" Type="http://schemas.openxmlformats.org/officeDocument/2006/relationships/image" Target="../media/image12.png"/><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3.xml"/><Relationship Id="rId5" Type="http://schemas.openxmlformats.org/officeDocument/2006/relationships/image" Target="../media/image5.png"/><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6.wmf"/><Relationship Id="rId13" Type="http://schemas.openxmlformats.org/officeDocument/2006/relationships/image" Target="../media/image21.wmf"/><Relationship Id="rId18" Type="http://schemas.openxmlformats.org/officeDocument/2006/relationships/image" Target="../media/image5.png"/><Relationship Id="rId3" Type="http://schemas.openxmlformats.org/officeDocument/2006/relationships/image" Target="../media/image6.emf"/><Relationship Id="rId7" Type="http://schemas.openxmlformats.org/officeDocument/2006/relationships/image" Target="../media/image15.gif"/><Relationship Id="rId12" Type="http://schemas.openxmlformats.org/officeDocument/2006/relationships/image" Target="../media/image20.wmf"/><Relationship Id="rId17" Type="http://schemas.openxmlformats.org/officeDocument/2006/relationships/image" Target="../media/image25.wmf"/><Relationship Id="rId2" Type="http://schemas.openxmlformats.org/officeDocument/2006/relationships/slideLayout" Target="../slideLayouts/slideLayout7.xml"/><Relationship Id="rId16" Type="http://schemas.openxmlformats.org/officeDocument/2006/relationships/image" Target="../media/image24.wmf"/><Relationship Id="rId1" Type="http://schemas.openxmlformats.org/officeDocument/2006/relationships/tags" Target="../tags/tag14.xml"/><Relationship Id="rId6" Type="http://schemas.openxmlformats.org/officeDocument/2006/relationships/image" Target="../media/image14.wmf"/><Relationship Id="rId11" Type="http://schemas.openxmlformats.org/officeDocument/2006/relationships/image" Target="../media/image19.wmf"/><Relationship Id="rId5" Type="http://schemas.openxmlformats.org/officeDocument/2006/relationships/image" Target="../media/image13.gif"/><Relationship Id="rId15" Type="http://schemas.openxmlformats.org/officeDocument/2006/relationships/image" Target="../media/image23.png"/><Relationship Id="rId10" Type="http://schemas.openxmlformats.org/officeDocument/2006/relationships/image" Target="../media/image18.wmf"/><Relationship Id="rId4" Type="http://schemas.openxmlformats.org/officeDocument/2006/relationships/image" Target="../media/image7.emf"/><Relationship Id="rId9" Type="http://schemas.openxmlformats.org/officeDocument/2006/relationships/image" Target="../media/image17.wmf"/><Relationship Id="rId14" Type="http://schemas.openxmlformats.org/officeDocument/2006/relationships/image" Target="../media/image22.gi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5.xml"/><Relationship Id="rId5" Type="http://schemas.openxmlformats.org/officeDocument/2006/relationships/image" Target="../media/image5.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6.xml"/><Relationship Id="rId5" Type="http://schemas.openxmlformats.org/officeDocument/2006/relationships/image" Target="../media/image5.png"/><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7.xml"/><Relationship Id="rId5" Type="http://schemas.openxmlformats.org/officeDocument/2006/relationships/image" Target="../media/image5.png"/><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5.png"/><Relationship Id="rId5" Type="http://schemas.openxmlformats.org/officeDocument/2006/relationships/image" Target="../media/image27.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19.xml"/><Relationship Id="rId5" Type="http://schemas.openxmlformats.org/officeDocument/2006/relationships/image" Target="../media/image5.png"/><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0.xml"/><Relationship Id="rId5" Type="http://schemas.openxmlformats.org/officeDocument/2006/relationships/image" Target="../media/image5.png"/><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1.xml"/><Relationship Id="rId5" Type="http://schemas.openxmlformats.org/officeDocument/2006/relationships/image" Target="../media/image5.png"/><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2.xml"/><Relationship Id="rId5" Type="http://schemas.openxmlformats.org/officeDocument/2006/relationships/image" Target="../media/image5.png"/><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3.xml"/><Relationship Id="rId5" Type="http://schemas.openxmlformats.org/officeDocument/2006/relationships/image" Target="../media/image5.png"/><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4.xml"/><Relationship Id="rId5" Type="http://schemas.openxmlformats.org/officeDocument/2006/relationships/image" Target="../media/image5.png"/><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slideLayout" Target="../slideLayouts/slideLayout7.xml"/><Relationship Id="rId1" Type="http://schemas.openxmlformats.org/officeDocument/2006/relationships/tags" Target="../tags/tag25.xml"/><Relationship Id="rId5" Type="http://schemas.openxmlformats.org/officeDocument/2006/relationships/image" Target="../media/image5.png"/><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svg"/><Relationship Id="rId5" Type="http://schemas.openxmlformats.org/officeDocument/2006/relationships/image" Target="../media/image29.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6E4CC76-2D0D-6204-3FBC-B0856D8E8836}"/>
              </a:ext>
            </a:extLst>
          </p:cNvPr>
          <p:cNvSpPr txBox="1"/>
          <p:nvPr/>
        </p:nvSpPr>
        <p:spPr>
          <a:xfrm>
            <a:off x="32735" y="3002309"/>
            <a:ext cx="63450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Project </a:t>
            </a:r>
            <a:r>
              <a:rPr lang="en-US" sz="4400" b="1" dirty="0">
                <a:solidFill>
                  <a:srgbClr val="00B0F0"/>
                </a:solidFill>
                <a:latin typeface="Times New Roman" panose="02020603050405020304" pitchFamily="18" charset="0"/>
                <a:cs typeface="Times New Roman" panose="02020603050405020304" pitchFamily="18" charset="0"/>
              </a:rPr>
              <a:t>Risk</a:t>
            </a:r>
            <a:r>
              <a:rPr lang="en-US" sz="4400" b="1" dirty="0" smtClean="0">
                <a:solidFill>
                  <a:srgbClr val="00B0F0"/>
                </a:solidFill>
                <a:latin typeface="Times New Roman" panose="02020603050405020304" pitchFamily="18" charset="0"/>
                <a:cs typeface="Times New Roman" panose="02020603050405020304" pitchFamily="18" charset="0"/>
              </a:rPr>
              <a:t>&amp; Supply</a:t>
            </a:r>
          </a:p>
          <a:p>
            <a:r>
              <a:rPr lang="en-US" sz="4400" b="1" dirty="0" smtClean="0">
                <a:solidFill>
                  <a:srgbClr val="00B0F0"/>
                </a:solidFill>
                <a:latin typeface="Times New Roman" panose="02020603050405020304" pitchFamily="18" charset="0"/>
                <a:cs typeface="Times New Roman" panose="02020603050405020304" pitchFamily="18" charset="0"/>
              </a:rPr>
              <a:t>Chain Risk Management</a:t>
            </a:r>
            <a:endParaRPr lang="en-US" sz="4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6505" y="3410452"/>
            <a:ext cx="9232778" cy="954107"/>
          </a:xfrm>
          <a:prstGeom prst="rect">
            <a:avLst/>
          </a:prstGeom>
          <a:solidFill>
            <a:schemeClr val="accent5">
              <a:lumMod val="75000"/>
            </a:schemeClr>
          </a:solid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PMG 663</a:t>
            </a:r>
          </a:p>
          <a:p>
            <a:r>
              <a:rPr lang="en-US" sz="2800" b="1" dirty="0">
                <a:solidFill>
                  <a:schemeClr val="bg1"/>
                </a:solidFill>
                <a:latin typeface="Tajawal Medium" panose="00000600000000000000" pitchFamily="2" charset="-78"/>
                <a:cs typeface="Tajawal Medium" panose="00000600000000000000" pitchFamily="2" charset="-78"/>
              </a:rPr>
              <a:t>Project Risk &amp;Supply Chain </a:t>
            </a:r>
            <a:r>
              <a:rPr lang="en-US" sz="2800" b="1" dirty="0" smtClean="0">
                <a:solidFill>
                  <a:schemeClr val="bg1"/>
                </a:solidFill>
                <a:latin typeface="Tajawal Medium" panose="00000600000000000000" pitchFamily="2" charset="-78"/>
                <a:cs typeface="Tajawal Medium" panose="00000600000000000000" pitchFamily="2" charset="-78"/>
              </a:rPr>
              <a:t>Risk Management</a:t>
            </a:r>
            <a:endParaRPr lang="en-US" sz="2800" b="1" dirty="0">
              <a:solidFill>
                <a:schemeClr val="bg1"/>
              </a:solidFill>
              <a:cs typeface="Tajawal Medium" panose="00000600000000000000" pitchFamily="2" charset="-78"/>
            </a:endParaRPr>
          </a:p>
        </p:txBody>
      </p:sp>
      <p:pic>
        <p:nvPicPr>
          <p:cNvPr id="3" name="Picture 2"/>
          <p:cNvPicPr>
            <a:picLocks noChangeAspect="1"/>
          </p:cNvPicPr>
          <p:nvPr/>
        </p:nvPicPr>
        <p:blipFill>
          <a:blip r:embed="rId2"/>
          <a:stretch>
            <a:fillRect/>
          </a:stretch>
        </p:blipFill>
        <p:spPr>
          <a:xfrm>
            <a:off x="366505" y="348766"/>
            <a:ext cx="8795250" cy="2161099"/>
          </a:xfrm>
          <a:prstGeom prst="rect">
            <a:avLst/>
          </a:prstGeom>
          <a:solidFill>
            <a:schemeClr val="accent2">
              <a:lumMod val="20000"/>
              <a:lumOff val="80000"/>
            </a:schemeClr>
          </a:solidFill>
        </p:spPr>
      </p:pic>
      <p:sp>
        <p:nvSpPr>
          <p:cNvPr id="4" name="TextBox 3"/>
          <p:cNvSpPr txBox="1"/>
          <p:nvPr/>
        </p:nvSpPr>
        <p:spPr>
          <a:xfrm>
            <a:off x="474132" y="715791"/>
            <a:ext cx="7853121" cy="1384995"/>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Project Risk &amp;Supply Chain Risk</a:t>
            </a:r>
            <a:endParaRPr lang="en-US" sz="2800" b="1" dirty="0">
              <a:solidFill>
                <a:schemeClr val="bg1"/>
              </a:solidFill>
              <a:cs typeface="Tajawal Medium" panose="00000600000000000000" pitchFamily="2" charset="-78"/>
            </a:endParaRPr>
          </a:p>
          <a:p>
            <a:r>
              <a:rPr lang="en-US" sz="2800" b="1" dirty="0">
                <a:solidFill>
                  <a:srgbClr val="24A9E1"/>
                </a:solidFill>
                <a:latin typeface="Tajawal Medium" panose="00000600000000000000" pitchFamily="2" charset="-78"/>
                <a:cs typeface="Tajawal Medium" panose="00000600000000000000" pitchFamily="2" charset="-78"/>
              </a:rPr>
              <a:t>Prepared by Dr. Dalia Hosni</a:t>
            </a:r>
          </a:p>
          <a:p>
            <a:r>
              <a:rPr lang="en-US" sz="2800" b="1" dirty="0">
                <a:solidFill>
                  <a:srgbClr val="FF9518"/>
                </a:solidFill>
                <a:latin typeface="Tajawal Medium" panose="00000600000000000000" pitchFamily="2" charset="-78"/>
                <a:cs typeface="Tajawal Medium" panose="00000600000000000000" pitchFamily="2" charset="-78"/>
              </a:rPr>
              <a:t>Lecture </a:t>
            </a:r>
            <a:r>
              <a:rPr lang="en-US" sz="2800" b="1" dirty="0" smtClean="0">
                <a:solidFill>
                  <a:srgbClr val="FF9518"/>
                </a:solidFill>
                <a:latin typeface="Tajawal Medium" panose="00000600000000000000" pitchFamily="2" charset="-78"/>
                <a:cs typeface="Tajawal Medium" panose="00000600000000000000" pitchFamily="2" charset="-78"/>
              </a:rPr>
              <a:t>2</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5" name="Picture 4">
            <a:extLst>
              <a:ext uri="{FF2B5EF4-FFF2-40B4-BE49-F238E27FC236}">
                <a16:creationId xmlns:a16="http://schemas.microsoft.com/office/drawing/2014/main" id="{B4F228A3-EED8-B72A-55D3-01A30D9488F4}"/>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510609" y="247622"/>
            <a:ext cx="2383737" cy="1276076"/>
          </a:xfrm>
          <a:prstGeom prst="rect">
            <a:avLst/>
          </a:prstGeom>
        </p:spPr>
      </p:pic>
      <p:pic>
        <p:nvPicPr>
          <p:cNvPr id="6" name="Picture 5"/>
          <p:cNvPicPr>
            <a:picLocks noChangeAspect="1"/>
          </p:cNvPicPr>
          <p:nvPr/>
        </p:nvPicPr>
        <p:blipFill>
          <a:blip r:embed="rId4"/>
          <a:stretch>
            <a:fillRect/>
          </a:stretch>
        </p:blipFill>
        <p:spPr>
          <a:xfrm>
            <a:off x="2289771" y="5939188"/>
            <a:ext cx="9902229" cy="204838"/>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22229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650377" y="543490"/>
            <a:ext cx="53783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Project Risk &amp;Supply Chain Risk</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Speech Bubble: Rectangle with Corners Rounded 9">
            <a:extLst>
              <a:ext uri="{FF2B5EF4-FFF2-40B4-BE49-F238E27FC236}">
                <a16:creationId xmlns:a16="http://schemas.microsoft.com/office/drawing/2014/main" id="{B0738465-7CF1-5A16-FE7B-D05CF3C456C9}"/>
              </a:ext>
            </a:extLst>
          </p:cNvPr>
          <p:cNvSpPr/>
          <p:nvPr/>
        </p:nvSpPr>
        <p:spPr>
          <a:xfrm>
            <a:off x="1512264" y="1388683"/>
            <a:ext cx="2032817" cy="1650751"/>
          </a:xfrm>
          <a:prstGeom prst="wedgeRoundRectCallout">
            <a:avLst/>
          </a:prstGeom>
          <a:ln w="28575"/>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rPr>
              <a:t>What Is a Project?</a:t>
            </a:r>
            <a:endParaRPr lang="en-US" altLang="ar-EG" sz="3200" dirty="0">
              <a:ln w="0"/>
              <a:solidFill>
                <a:schemeClr val="accent1"/>
              </a:solidFill>
              <a:effectLst>
                <a:outerShdw blurRad="38100" dist="25400" dir="5400000" algn="ctr" rotWithShape="0">
                  <a:srgbClr val="6E747A">
                    <a:alpha val="43000"/>
                  </a:srgbClr>
                </a:outerShdw>
              </a:effectLst>
              <a:cs typeface="Tajawal Medium" panose="00000600000000000000" pitchFamily="2" charset="-78"/>
            </a:endParaRPr>
          </a:p>
        </p:txBody>
      </p:sp>
      <p:sp>
        <p:nvSpPr>
          <p:cNvPr id="12" name="Speech Bubble: Rectangle with Corners Rounded 11">
            <a:extLst>
              <a:ext uri="{FF2B5EF4-FFF2-40B4-BE49-F238E27FC236}">
                <a16:creationId xmlns:a16="http://schemas.microsoft.com/office/drawing/2014/main" id="{65650428-F74C-578A-CDD5-3C80AC73FBE1}"/>
              </a:ext>
            </a:extLst>
          </p:cNvPr>
          <p:cNvSpPr/>
          <p:nvPr/>
        </p:nvSpPr>
        <p:spPr>
          <a:xfrm>
            <a:off x="4063183" y="1470526"/>
            <a:ext cx="2032817" cy="1650751"/>
          </a:xfrm>
          <a:prstGeom prst="wedgeRoundRectCallout">
            <a:avLst/>
          </a:prstGeom>
          <a:ln w="28575"/>
        </p:spPr>
        <p:style>
          <a:lnRef idx="2">
            <a:schemeClr val="dk1"/>
          </a:lnRef>
          <a:fillRef idx="1">
            <a:schemeClr val="lt1"/>
          </a:fillRef>
          <a:effectRef idx="0">
            <a:schemeClr val="dk1"/>
          </a:effectRef>
          <a:fontRef idx="minor">
            <a:schemeClr val="dk1"/>
          </a:fontRef>
        </p:style>
        <p:txBody>
          <a:bodyPr rtlCol="1" anchor="ctr"/>
          <a:lstStyle/>
          <a:p>
            <a:pPr algn="ctr"/>
            <a:r>
              <a:rPr lang="en-US"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rPr>
              <a:t>What Is a Risk?</a:t>
            </a:r>
            <a:endParaRPr lang="en-US" altLang="ar-EG"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cs typeface="Tajawal Medium" panose="00000600000000000000" pitchFamily="2" charset="-78"/>
            </a:endParaRPr>
          </a:p>
        </p:txBody>
      </p:sp>
      <p:sp>
        <p:nvSpPr>
          <p:cNvPr id="13" name="Speech Bubble: Rectangle with Corners Rounded 12">
            <a:extLst>
              <a:ext uri="{FF2B5EF4-FFF2-40B4-BE49-F238E27FC236}">
                <a16:creationId xmlns:a16="http://schemas.microsoft.com/office/drawing/2014/main" id="{51DE6806-A79E-216A-FD22-8B70D5D4445B}"/>
              </a:ext>
            </a:extLst>
          </p:cNvPr>
          <p:cNvSpPr/>
          <p:nvPr/>
        </p:nvSpPr>
        <p:spPr>
          <a:xfrm>
            <a:off x="7284698" y="1190831"/>
            <a:ext cx="2140367" cy="1650751"/>
          </a:xfrm>
          <a:prstGeom prst="wedgeRoundRectCallout">
            <a:avLst/>
          </a:prstGeom>
          <a:ln w="28575"/>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cs typeface="Tajawal Medium" panose="00000600000000000000" pitchFamily="2" charset="-78"/>
              </a:rPr>
              <a:t>Types of Project Risk</a:t>
            </a:r>
          </a:p>
        </p:txBody>
      </p:sp>
      <p:sp>
        <p:nvSpPr>
          <p:cNvPr id="17" name="Speech Bubble: Rectangle with Corners Rounded 16">
            <a:extLst>
              <a:ext uri="{FF2B5EF4-FFF2-40B4-BE49-F238E27FC236}">
                <a16:creationId xmlns:a16="http://schemas.microsoft.com/office/drawing/2014/main" id="{B57C0705-1A86-7B8D-C71C-8049D5B91AA7}"/>
              </a:ext>
            </a:extLst>
          </p:cNvPr>
          <p:cNvSpPr/>
          <p:nvPr/>
        </p:nvSpPr>
        <p:spPr>
          <a:xfrm>
            <a:off x="1633968"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Supply chain management </a:t>
            </a:r>
          </a:p>
        </p:txBody>
      </p:sp>
      <p:sp>
        <p:nvSpPr>
          <p:cNvPr id="18" name="Speech Bubble: Rectangle with Corners Rounded 17">
            <a:extLst>
              <a:ext uri="{FF2B5EF4-FFF2-40B4-BE49-F238E27FC236}">
                <a16:creationId xmlns:a16="http://schemas.microsoft.com/office/drawing/2014/main" id="{B5A30544-0E14-6E71-1206-7180F84DA658}"/>
              </a:ext>
            </a:extLst>
          </p:cNvPr>
          <p:cNvSpPr/>
          <p:nvPr/>
        </p:nvSpPr>
        <p:spPr>
          <a:xfrm>
            <a:off x="4926731" y="3234529"/>
            <a:ext cx="2689197" cy="1786378"/>
          </a:xfrm>
          <a:prstGeom prst="wedgeRoundRectCallout">
            <a:avLst/>
          </a:prstGeom>
          <a:ln w="28575"/>
        </p:spPr>
        <p:style>
          <a:lnRef idx="2">
            <a:schemeClr val="accent4"/>
          </a:lnRef>
          <a:fillRef idx="1">
            <a:schemeClr val="lt1"/>
          </a:fillRef>
          <a:effectRef idx="0">
            <a:schemeClr val="accent4"/>
          </a:effectRef>
          <a:fontRef idx="minor">
            <a:schemeClr val="dk1"/>
          </a:fontRef>
        </p:style>
        <p:txBody>
          <a:bodyPr rtlCol="1" anchor="ctr"/>
          <a:lstStyle/>
          <a:p>
            <a:pPr algn="ctr"/>
            <a:r>
              <a:rPr lang="en-US" sz="3200" dirty="0">
                <a:ln w="0"/>
                <a:solidFill>
                  <a:schemeClr val="tx1"/>
                </a:solidFill>
                <a:effectLst>
                  <a:outerShdw blurRad="38100" dist="19050" dir="2700000" algn="tl" rotWithShape="0">
                    <a:schemeClr val="dk1">
                      <a:alpha val="40000"/>
                    </a:schemeClr>
                  </a:outerShdw>
                </a:effectLst>
                <a:cs typeface="Tajawal Medium" panose="00000600000000000000" pitchFamily="2" charset="-78"/>
              </a:rPr>
              <a:t> Risk in Supply chain</a:t>
            </a:r>
          </a:p>
        </p:txBody>
      </p:sp>
      <p:sp>
        <p:nvSpPr>
          <p:cNvPr id="19" name="Speech Bubble: Rectangle with Corners Rounded 18">
            <a:extLst>
              <a:ext uri="{FF2B5EF4-FFF2-40B4-BE49-F238E27FC236}">
                <a16:creationId xmlns:a16="http://schemas.microsoft.com/office/drawing/2014/main" id="{2F490B34-7138-C650-A0C6-152F020B8FAD}"/>
              </a:ext>
            </a:extLst>
          </p:cNvPr>
          <p:cNvSpPr/>
          <p:nvPr/>
        </p:nvSpPr>
        <p:spPr>
          <a:xfrm>
            <a:off x="7954226" y="3270012"/>
            <a:ext cx="3554283" cy="1786378"/>
          </a:xfrm>
          <a:prstGeom prst="wedgeRoundRectCallout">
            <a:avLst/>
          </a:prstGeom>
          <a:ln w="38100"/>
        </p:spPr>
        <p:style>
          <a:lnRef idx="2">
            <a:schemeClr val="accent5"/>
          </a:lnRef>
          <a:fillRef idx="1">
            <a:schemeClr val="lt1"/>
          </a:fillRef>
          <a:effectRef idx="0">
            <a:schemeClr val="accent5"/>
          </a:effectRef>
          <a:fontRef idx="minor">
            <a:schemeClr val="dk1"/>
          </a:fontRef>
        </p:style>
        <p:txBody>
          <a:bodyPr rtlCol="1" anchor="ctr"/>
          <a:lstStyle/>
          <a:p>
            <a:pPr algn="ctr"/>
            <a:r>
              <a:rPr lang="en-US" sz="3200" b="1" dirty="0">
                <a:ln w="22225">
                  <a:solidFill>
                    <a:schemeClr val="accent2"/>
                  </a:solidFill>
                  <a:prstDash val="solid"/>
                </a:ln>
                <a:solidFill>
                  <a:schemeClr val="accent2">
                    <a:lumMod val="40000"/>
                    <a:lumOff val="60000"/>
                  </a:schemeClr>
                </a:solidFill>
              </a:rPr>
              <a:t>Supply Chain Risk Management (SCRM)</a:t>
            </a:r>
            <a:endParaRPr lang="en-US" sz="3200" b="1" dirty="0">
              <a:ln w="22225">
                <a:solidFill>
                  <a:schemeClr val="accent2"/>
                </a:solidFill>
                <a:prstDash val="solid"/>
              </a:ln>
              <a:solidFill>
                <a:schemeClr val="accent2">
                  <a:lumMod val="40000"/>
                  <a:lumOff val="60000"/>
                </a:schemeClr>
              </a:solidFill>
              <a:cs typeface="Tajawal Medium" panose="00000600000000000000" pitchFamily="2" charset="-78"/>
            </a:endParaRPr>
          </a:p>
        </p:txBody>
      </p:sp>
      <p:pic>
        <p:nvPicPr>
          <p:cNvPr id="16" name="Picture 15">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731367" y="167062"/>
            <a:ext cx="2383737" cy="1276076"/>
          </a:xfrm>
          <a:prstGeom prst="rect">
            <a:avLst/>
          </a:prstGeom>
        </p:spPr>
      </p:pic>
      <p:sp>
        <p:nvSpPr>
          <p:cNvPr id="20" name="TextBox 19">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711104575"/>
      </p:ext>
    </p:extLst>
  </p:cSld>
  <p:clrMapOvr>
    <a:masterClrMapping/>
  </p:clrMapOvr>
  <mc:AlternateContent xmlns:mc="http://schemas.openxmlformats.org/markup-compatibility/2006" xmlns:p14="http://schemas.microsoft.com/office/powerpoint/2010/main">
    <mc:Choice Requires="p14">
      <p:transition spd="slow" p14:dur="2000" advTm="64074"/>
    </mc:Choice>
    <mc:Fallback xmlns="">
      <p:transition spd="slow" advTm="6407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fill="hold"/>
                                        <p:tgtEl>
                                          <p:spTgt spid="18"/>
                                        </p:tgtEl>
                                        <p:attrNameLst>
                                          <p:attrName>ppt_x</p:attrName>
                                        </p:attrNameLst>
                                      </p:cBhvr>
                                      <p:tavLst>
                                        <p:tav tm="0">
                                          <p:val>
                                            <p:strVal val="#ppt_x"/>
                                          </p:val>
                                        </p:tav>
                                        <p:tav tm="100000">
                                          <p:val>
                                            <p:strVal val="#ppt_x"/>
                                          </p:val>
                                        </p:tav>
                                      </p:tavLst>
                                    </p:anim>
                                    <p:anim calcmode="lin" valueType="num">
                                      <p:cBhvr additive="base">
                                        <p:cTn id="3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09969" y="6011388"/>
            <a:ext cx="9902229" cy="204838"/>
          </a:xfrm>
          <a:prstGeom prst="rect">
            <a:avLst/>
          </a:prstGeom>
        </p:spPr>
      </p:pic>
      <p:pic>
        <p:nvPicPr>
          <p:cNvPr id="6" name="Picture 5"/>
          <p:cNvPicPr>
            <a:picLocks noChangeAspect="1"/>
          </p:cNvPicPr>
          <p:nvPr/>
        </p:nvPicPr>
        <p:blipFill>
          <a:blip r:embed="rId4"/>
          <a:stretch>
            <a:fillRect/>
          </a:stretch>
        </p:blipFill>
        <p:spPr>
          <a:xfrm>
            <a:off x="0" y="0"/>
            <a:ext cx="9833969" cy="1610200"/>
          </a:xfrm>
          <a:prstGeom prst="rect">
            <a:avLst/>
          </a:prstGeom>
          <a:solidFill>
            <a:schemeClr val="accent2">
              <a:lumMod val="20000"/>
              <a:lumOff val="80000"/>
            </a:schemeClr>
          </a:solidFill>
        </p:spPr>
      </p:pic>
      <p:sp>
        <p:nvSpPr>
          <p:cNvPr id="8" name="TextBox 7"/>
          <p:cNvSpPr txBox="1"/>
          <p:nvPr/>
        </p:nvSpPr>
        <p:spPr>
          <a:xfrm>
            <a:off x="0" y="236724"/>
            <a:ext cx="1727862"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39273" y="1997687"/>
            <a:ext cx="9179921" cy="3416320"/>
          </a:xfrm>
          <a:prstGeom prst="rect">
            <a:avLst/>
          </a:prstGeom>
          <a:solidFill>
            <a:schemeClr val="accent6">
              <a:lumMod val="60000"/>
              <a:lumOff val="40000"/>
            </a:schemeClr>
          </a:solidFill>
        </p:spPr>
        <p:txBody>
          <a:bodyPr wrap="square" rtlCol="0">
            <a:spAutoFit/>
          </a:bodyPr>
          <a:lstStyle/>
          <a:p>
            <a:r>
              <a:rPr lang="en-US" sz="2400" dirty="0">
                <a:solidFill>
                  <a:srgbClr val="0A1F61"/>
                </a:solidFill>
                <a:cs typeface="Tajawal ExtraBold" panose="00000800000000000000" pitchFamily="2" charset="-78"/>
              </a:rPr>
              <a:t>A Project : </a:t>
            </a:r>
            <a:r>
              <a:rPr lang="en-US" altLang="ar-EG" sz="2400" b="1" dirty="0">
                <a:solidFill>
                  <a:srgbClr val="0A1F61"/>
                </a:solidFill>
                <a:cs typeface="Tajawal ExtraBold" panose="00000800000000000000" pitchFamily="2" charset="-78"/>
              </a:rPr>
              <a:t>A temporary efforts that has a defined goal and definitive start and stop point </a:t>
            </a:r>
          </a:p>
          <a:p>
            <a:pPr algn="l"/>
            <a:endParaRPr lang="en-US"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 A time-scoped/time-boxed activity</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Has a beginning, middle and an end</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Creates a unique product, service or result</a:t>
            </a:r>
          </a:p>
          <a:p>
            <a:pPr marL="1657350" lvl="3" indent="-285750">
              <a:buFont typeface="Wingdings" panose="05000000000000000000" pitchFamily="2" charset="2"/>
              <a:buChar char="§"/>
            </a:pPr>
            <a:r>
              <a:rPr lang="en-US" sz="2400" dirty="0">
                <a:solidFill>
                  <a:srgbClr val="0A1F61"/>
                </a:solidFill>
                <a:cs typeface="Tajawal ExtraBold" panose="00000800000000000000" pitchFamily="2" charset="-78"/>
              </a:rPr>
              <a:t>A ‘progressive elaboration</a:t>
            </a:r>
            <a:r>
              <a:rPr lang="en-US" b="0" i="0" u="none" strike="noStrike" baseline="0" dirty="0"/>
              <a:t>’</a:t>
            </a: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a:p>
            <a:pPr marL="1657350" lvl="3" indent="-285750">
              <a:buFont typeface="Wingdings" panose="05000000000000000000" pitchFamily="2" charset="2"/>
              <a:buChar char="§"/>
            </a:pPr>
            <a:endParaRPr lang="en-US" altLang="ar-EG" sz="2400" dirty="0">
              <a:solidFill>
                <a:srgbClr val="0A1F61"/>
              </a:solidFill>
              <a:cs typeface="Tajawal ExtraBold" panose="00000800000000000000" pitchFamily="2" charset="-78"/>
            </a:endParaRPr>
          </a:p>
        </p:txBody>
      </p:sp>
      <p:pic>
        <p:nvPicPr>
          <p:cNvPr id="10" name="Picture 9">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728461" y="75739"/>
            <a:ext cx="2383737" cy="1276076"/>
          </a:xfrm>
          <a:prstGeom prst="rect">
            <a:avLst/>
          </a:prstGeom>
        </p:spPr>
      </p:pic>
      <p:sp>
        <p:nvSpPr>
          <p:cNvPr id="11" name="TextBox 10">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2" name="Rectangle 11"/>
          <p:cNvSpPr/>
          <p:nvPr/>
        </p:nvSpPr>
        <p:spPr>
          <a:xfrm>
            <a:off x="3760794" y="529111"/>
            <a:ext cx="3205558" cy="584775"/>
          </a:xfrm>
          <a:prstGeom prst="rect">
            <a:avLst/>
          </a:prstGeom>
        </p:spPr>
        <p:txBody>
          <a:bodyPr wrap="none">
            <a:spAutoFit/>
          </a:bodyPr>
          <a:lstStyle/>
          <a:p>
            <a:r>
              <a:rPr lang="en-US" sz="3200" dirty="0">
                <a:solidFill>
                  <a:srgbClr val="FF9518"/>
                </a:solidFill>
                <a:cs typeface="Tajawal Medium" panose="00000600000000000000" pitchFamily="2" charset="-78"/>
              </a:rPr>
              <a:t>What Is a Project?</a:t>
            </a:r>
            <a:endParaRPr lang="en-US" altLang="ar-EG" sz="3200" dirty="0">
              <a:solidFill>
                <a:srgbClr val="FF9518"/>
              </a:solidFill>
              <a:cs typeface="Tajawal Medium" panose="00000600000000000000" pitchFamily="2" charset="-78"/>
            </a:endParaRPr>
          </a:p>
        </p:txBody>
      </p:sp>
    </p:spTree>
    <p:custDataLst>
      <p:tags r:id="rId1"/>
    </p:custDataLst>
    <p:extLst>
      <p:ext uri="{BB962C8B-B14F-4D97-AF65-F5344CB8AC3E}">
        <p14:creationId xmlns:p14="http://schemas.microsoft.com/office/powerpoint/2010/main" val="3750726313"/>
      </p:ext>
    </p:extLst>
  </p:cSld>
  <p:clrMapOvr>
    <a:masterClrMapping/>
  </p:clrMapOvr>
  <mc:AlternateContent xmlns:mc="http://schemas.openxmlformats.org/markup-compatibility/2006" xmlns:p14="http://schemas.microsoft.com/office/powerpoint/2010/main">
    <mc:Choice Requires="p14">
      <p:transition spd="slow" p14:dur="2000" advTm="113904"/>
    </mc:Choice>
    <mc:Fallback xmlns="">
      <p:transition spd="slow" advTm="1139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2" end="2"/>
                                            </p:txEl>
                                          </p:spTgt>
                                        </p:tgtEl>
                                        <p:attrNameLst>
                                          <p:attrName>style.visibility</p:attrName>
                                        </p:attrNameLst>
                                      </p:cBhvr>
                                      <p:to>
                                        <p:strVal val="visible"/>
                                      </p:to>
                                    </p:set>
                                    <p:anim calcmode="lin" valueType="num">
                                      <p:cBhvr additive="base">
                                        <p:cTn id="13"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2" end="2"/>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 calcmode="lin" valueType="num">
                                      <p:cBhvr additive="base">
                                        <p:cTn id="17"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9">
                                            <p:txEl>
                                              <p:pRg st="3" end="3"/>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9">
                                            <p:txEl>
                                              <p:pRg st="4" end="4"/>
                                            </p:txEl>
                                          </p:spTgt>
                                        </p:tgtEl>
                                        <p:attrNameLst>
                                          <p:attrName>style.visibility</p:attrName>
                                        </p:attrNameLst>
                                      </p:cBhvr>
                                      <p:to>
                                        <p:strVal val="visible"/>
                                      </p:to>
                                    </p:set>
                                    <p:anim calcmode="lin" valueType="num">
                                      <p:cBhvr additive="base">
                                        <p:cTn id="21" dur="500" fill="hold"/>
                                        <p:tgtEl>
                                          <p:spTgt spid="9">
                                            <p:txEl>
                                              <p:pRg st="4" end="4"/>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9">
                                            <p:txEl>
                                              <p:pRg st="4" end="4"/>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9">
                                            <p:txEl>
                                              <p:pRg st="5" end="5"/>
                                            </p:txEl>
                                          </p:spTgt>
                                        </p:tgtEl>
                                        <p:attrNameLst>
                                          <p:attrName>style.visibility</p:attrName>
                                        </p:attrNameLst>
                                      </p:cBhvr>
                                      <p:to>
                                        <p:strVal val="visible"/>
                                      </p:to>
                                    </p:set>
                                    <p:anim calcmode="lin" valueType="num">
                                      <p:cBhvr additive="base">
                                        <p:cTn id="2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0" y="18105"/>
            <a:ext cx="9389246" cy="1610200"/>
          </a:xfrm>
          <a:prstGeom prst="rect">
            <a:avLst/>
          </a:prstGeom>
          <a:solidFill>
            <a:schemeClr val="accent2">
              <a:lumMod val="20000"/>
              <a:lumOff val="80000"/>
            </a:schemeClr>
          </a:solidFill>
        </p:spPr>
      </p:pic>
      <p:sp>
        <p:nvSpPr>
          <p:cNvPr id="7" name="TextBox 6"/>
          <p:cNvSpPr txBox="1"/>
          <p:nvPr/>
        </p:nvSpPr>
        <p:spPr>
          <a:xfrm>
            <a:off x="2872050" y="526136"/>
            <a:ext cx="4179799" cy="1015663"/>
          </a:xfrm>
          <a:prstGeom prst="rect">
            <a:avLst/>
          </a:prstGeom>
          <a:noFill/>
        </p:spPr>
        <p:txBody>
          <a:bodyPr wrap="non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lvl="1"/>
            <a:r>
              <a:rPr lang="en-US" sz="3200" dirty="0">
                <a:solidFill>
                  <a:srgbClr val="FF9518"/>
                </a:solidFill>
                <a:cs typeface="Tajawal Medium" panose="00000600000000000000" pitchFamily="2" charset="-78"/>
              </a:rPr>
              <a:t>The Project Life Cycle</a:t>
            </a:r>
            <a:endParaRPr lang="en-US" altLang="ar-EG" sz="3200" dirty="0">
              <a:solidFill>
                <a:srgbClr val="FF9518"/>
              </a:solidFill>
              <a:cs typeface="Tajawal Medium" panose="00000600000000000000" pitchFamily="2" charset="-78"/>
            </a:endParaRPr>
          </a:p>
          <a:p>
            <a:endParaRPr lang="en-US" dirty="0"/>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748" y="1628305"/>
            <a:ext cx="9179921" cy="738664"/>
          </a:xfrm>
          <a:prstGeom prst="rect">
            <a:avLst/>
          </a:prstGeom>
          <a:noFill/>
        </p:spPr>
        <p:txBody>
          <a:bodyPr wrap="square" rtlCol="0">
            <a:spAutoFit/>
          </a:bodyPr>
          <a:lstStyle/>
          <a:p>
            <a:pPr algn="l"/>
            <a:r>
              <a:rPr lang="en-US" sz="1800" b="1" i="0" u="none" strike="noStrike" baseline="0" dirty="0">
                <a:solidFill>
                  <a:srgbClr val="4F82BE"/>
                </a:solidFill>
                <a:latin typeface="Cambria,Bold"/>
              </a:rPr>
              <a:t>Defining the Product Life Cycle</a:t>
            </a:r>
          </a:p>
          <a:p>
            <a:pPr algn="l"/>
            <a:r>
              <a:rPr lang="en-US" sz="2400" dirty="0">
                <a:solidFill>
                  <a:srgbClr val="0A1F61"/>
                </a:solidFill>
                <a:cs typeface="Tajawal ExtraBold" panose="00000800000000000000" pitchFamily="2" charset="-78"/>
              </a:rPr>
              <a:t> </a:t>
            </a:r>
            <a:endParaRPr lang="en-US" altLang="ar-EG" sz="2400" dirty="0">
              <a:solidFill>
                <a:srgbClr val="0A1F61"/>
              </a:solidFill>
              <a:cs typeface="Tajawal ExtraBold" panose="00000800000000000000" pitchFamily="2" charset="-78"/>
            </a:endParaRPr>
          </a:p>
        </p:txBody>
      </p:sp>
      <p:pic>
        <p:nvPicPr>
          <p:cNvPr id="11" name="Picture 10">
            <a:extLst>
              <a:ext uri="{FF2B5EF4-FFF2-40B4-BE49-F238E27FC236}">
                <a16:creationId xmlns:a16="http://schemas.microsoft.com/office/drawing/2014/main" id="{8E7B3407-F999-41F0-BBB6-A0667E521C22}"/>
              </a:ext>
            </a:extLst>
          </p:cNvPr>
          <p:cNvPicPr>
            <a:picLocks noChangeAspect="1"/>
          </p:cNvPicPr>
          <p:nvPr/>
        </p:nvPicPr>
        <p:blipFill>
          <a:blip r:embed="rId4"/>
          <a:stretch>
            <a:fillRect/>
          </a:stretch>
        </p:blipFill>
        <p:spPr>
          <a:xfrm>
            <a:off x="149748" y="2392224"/>
            <a:ext cx="8645029" cy="3471761"/>
          </a:xfrm>
          <a:prstGeom prst="rect">
            <a:avLst/>
          </a:prstGeom>
        </p:spPr>
      </p:pic>
      <p:sp>
        <p:nvSpPr>
          <p:cNvPr id="12" name="TextBox 11">
            <a:extLst>
              <a:ext uri="{FF2B5EF4-FFF2-40B4-BE49-F238E27FC236}">
                <a16:creationId xmlns:a16="http://schemas.microsoft.com/office/drawing/2014/main" id="{0E11E24A-E97B-F753-4776-1CCCCD8B3C9B}"/>
              </a:ext>
            </a:extLst>
          </p:cNvPr>
          <p:cNvSpPr txBox="1"/>
          <p:nvPr/>
        </p:nvSpPr>
        <p:spPr>
          <a:xfrm>
            <a:off x="6066859" y="1526334"/>
            <a:ext cx="5983130" cy="1631216"/>
          </a:xfrm>
          <a:prstGeom prst="rect">
            <a:avLst/>
          </a:prstGeom>
          <a:solidFill>
            <a:schemeClr val="accent5">
              <a:lumMod val="40000"/>
              <a:lumOff val="60000"/>
            </a:schemeClr>
          </a:solidFill>
        </p:spPr>
        <p:txBody>
          <a:bodyPr wrap="square">
            <a:spAutoFit/>
          </a:bodyPr>
          <a:lstStyle/>
          <a:p>
            <a:pPr algn="just"/>
            <a:r>
              <a:rPr lang="en-US" sz="1600" b="0" i="0" u="none" strike="noStrike" baseline="0" dirty="0">
                <a:latin typeface="Calibri" panose="020F0502020204030204" pitchFamily="34" charset="0"/>
              </a:rPr>
              <a:t> </a:t>
            </a:r>
            <a:r>
              <a:rPr lang="en-US" sz="2000" dirty="0">
                <a:solidFill>
                  <a:srgbClr val="0A1F61"/>
                </a:solidFill>
                <a:cs typeface="Tajawal ExtraBold" panose="00000800000000000000" pitchFamily="2" charset="-78"/>
              </a:rPr>
              <a:t>The Product is what is created as a result of executing a project .  When is talk about project  management what we are talking about is the work that is being done in the project to produce and deliver the product of the project</a:t>
            </a:r>
            <a:r>
              <a:rPr lang="en-US" sz="2000" dirty="0" smtClean="0">
                <a:solidFill>
                  <a:srgbClr val="0A1F61"/>
                </a:solidFill>
                <a:cs typeface="Tajawal ExtraBold" panose="00000800000000000000" pitchFamily="2" charset="-78"/>
              </a:rPr>
              <a:t>.</a:t>
            </a:r>
            <a:endParaRPr lang="en-US" sz="2000" dirty="0">
              <a:solidFill>
                <a:srgbClr val="0A1F61"/>
              </a:solidFill>
              <a:cs typeface="Tajawal ExtraBold" panose="00000800000000000000" pitchFamily="2" charset="-78"/>
            </a:endParaRPr>
          </a:p>
        </p:txBody>
      </p:sp>
      <p:pic>
        <p:nvPicPr>
          <p:cNvPr id="13" name="Picture 12">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4" name="TextBox 13">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73074500"/>
      </p:ext>
    </p:extLst>
  </p:cSld>
  <p:clrMapOvr>
    <a:masterClrMapping/>
  </p:clrMapOvr>
  <mc:AlternateContent xmlns:mc="http://schemas.openxmlformats.org/markup-compatibility/2006" xmlns:p14="http://schemas.microsoft.com/office/powerpoint/2010/main">
    <mc:Choice Requires="p14">
      <p:transition spd="slow" p14:dur="2000" advTm="325205"/>
    </mc:Choice>
    <mc:Fallback xmlns="">
      <p:transition spd="slow" advTm="3252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a:solidFill>
            <a:schemeClr val="accent2">
              <a:lumMod val="20000"/>
              <a:lumOff val="80000"/>
            </a:schemeClr>
          </a:solidFill>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44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53392" y="1876788"/>
            <a:ext cx="3961154" cy="2218246"/>
          </a:xfrm>
          <a:prstGeom prst="rect">
            <a:avLst/>
          </a:prstGeom>
          <a:solidFill>
            <a:schemeClr val="accent5">
              <a:lumMod val="50000"/>
            </a:schemeClr>
          </a:solidFill>
          <a:extLst/>
        </p:spPr>
      </p:pic>
      <p:sp>
        <p:nvSpPr>
          <p:cNvPr id="10" name="TextBox 9">
            <a:extLst>
              <a:ext uri="{FF2B5EF4-FFF2-40B4-BE49-F238E27FC236}">
                <a16:creationId xmlns:a16="http://schemas.microsoft.com/office/drawing/2014/main" id="{43D7AC65-CD97-354A-2803-284FE5AB0F3E}"/>
              </a:ext>
            </a:extLst>
          </p:cNvPr>
          <p:cNvSpPr txBox="1"/>
          <p:nvPr/>
        </p:nvSpPr>
        <p:spPr>
          <a:xfrm>
            <a:off x="1014365" y="2337107"/>
            <a:ext cx="6243120" cy="2862322"/>
          </a:xfrm>
          <a:prstGeom prst="rect">
            <a:avLst/>
          </a:prstGeom>
          <a:solidFill>
            <a:schemeClr val="accent5">
              <a:lumMod val="40000"/>
              <a:lumOff val="60000"/>
            </a:schemeClr>
          </a:solidFill>
        </p:spPr>
        <p:txBody>
          <a:bodyPr wrap="square" rtlCol="1">
            <a:spAutoFit/>
          </a:bodyPr>
          <a:lstStyle/>
          <a:p>
            <a:pPr algn="ctr"/>
            <a:r>
              <a:rPr lang="en-US" sz="6000" b="1" dirty="0">
                <a:ln w="22225">
                  <a:solidFill>
                    <a:schemeClr val="accent2"/>
                  </a:solidFill>
                  <a:prstDash val="solid"/>
                </a:ln>
                <a:solidFill>
                  <a:schemeClr val="accent2">
                    <a:lumMod val="40000"/>
                    <a:lumOff val="60000"/>
                  </a:schemeClr>
                </a:solidFill>
              </a:rPr>
              <a:t>Risk</a:t>
            </a:r>
            <a:r>
              <a:rPr lang="en-US" dirty="0"/>
              <a:t> </a:t>
            </a:r>
          </a:p>
          <a:p>
            <a:pPr algn="ctr"/>
            <a:r>
              <a:rPr lang="en-US"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An unplanned or uncertain event that can impact a project </a:t>
            </a:r>
            <a:endParaRPr lang="ar-EG" sz="40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33969" y="188281"/>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83603477"/>
      </p:ext>
    </p:extLst>
  </p:cSld>
  <p:clrMapOvr>
    <a:masterClrMapping/>
  </p:clrMapOvr>
  <mc:AlternateContent xmlns:mc="http://schemas.openxmlformats.org/markup-compatibility/2006" xmlns:p14="http://schemas.microsoft.com/office/powerpoint/2010/main">
    <mc:Choice Requires="p14">
      <p:transition spd="slow" p14:dur="2000" advTm="42553"/>
    </mc:Choice>
    <mc:Fallback xmlns="">
      <p:transition spd="slow" advTm="4255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00868" y="0"/>
            <a:ext cx="9533101" cy="1610200"/>
          </a:xfrm>
          <a:prstGeom prst="rect">
            <a:avLst/>
          </a:prstGeom>
          <a:solidFill>
            <a:schemeClr val="accent2">
              <a:lumMod val="20000"/>
              <a:lumOff val="80000"/>
            </a:schemeClr>
          </a:solidFill>
        </p:spPr>
      </p:pic>
      <p:sp>
        <p:nvSpPr>
          <p:cNvPr id="7" name="TextBox 6"/>
          <p:cNvSpPr txBox="1"/>
          <p:nvPr/>
        </p:nvSpPr>
        <p:spPr>
          <a:xfrm>
            <a:off x="2872050" y="526136"/>
            <a:ext cx="4129114" cy="1200329"/>
          </a:xfrm>
          <a:prstGeom prst="rect">
            <a:avLst/>
          </a:prstGeom>
          <a:noFill/>
        </p:spPr>
        <p:txBody>
          <a:bodyPr wrap="square" rtlCol="0">
            <a:spAutoFit/>
          </a:bodyPr>
          <a:lstStyle/>
          <a:p>
            <a:pPr algn="ctr"/>
            <a:r>
              <a:rPr lang="en-US" sz="4400" b="1" dirty="0">
                <a:solidFill>
                  <a:srgbClr val="FF9518"/>
                </a:solidFill>
                <a:cs typeface="Tajawal Medium" panose="00000600000000000000" pitchFamily="2" charset="-78"/>
              </a:rPr>
              <a:t>Risk</a:t>
            </a:r>
            <a:endParaRPr lang="en-US" altLang="ar-EG" sz="2800" b="1" dirty="0">
              <a:solidFill>
                <a:srgbClr val="FF9518"/>
              </a:solidFill>
              <a:cs typeface="Tajawal Medium" panose="00000600000000000000" pitchFamily="2" charset="-78"/>
            </a:endParaRPr>
          </a:p>
          <a:p>
            <a:endParaRPr lang="en-US" sz="2800" dirty="0">
              <a:solidFill>
                <a:srgbClr val="FF9518"/>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0" name="Picture 2" descr="What is a Risk? 10 definitions from different industries and standards">
            <a:extLst>
              <a:ext uri="{FF2B5EF4-FFF2-40B4-BE49-F238E27FC236}">
                <a16:creationId xmlns:a16="http://schemas.microsoft.com/office/drawing/2014/main" id="{CF51B796-4615-05B4-6876-439CB1049A1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80022" y="2193207"/>
            <a:ext cx="3961154" cy="221824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43D7AC65-CD97-354A-2803-284FE5AB0F3E}"/>
              </a:ext>
            </a:extLst>
          </p:cNvPr>
          <p:cNvSpPr txBox="1"/>
          <p:nvPr/>
        </p:nvSpPr>
        <p:spPr>
          <a:xfrm>
            <a:off x="372862" y="1809952"/>
            <a:ext cx="7468237" cy="3939540"/>
          </a:xfrm>
          <a:prstGeom prst="rect">
            <a:avLst/>
          </a:prstGeom>
          <a:solidFill>
            <a:schemeClr val="accent5">
              <a:lumMod val="40000"/>
              <a:lumOff val="60000"/>
            </a:schemeClr>
          </a:solidFill>
        </p:spPr>
        <p:txBody>
          <a:bodyPr wrap="square" rtlCol="1">
            <a:spAutoFit/>
          </a:bodyPr>
          <a:lstStyle/>
          <a:p>
            <a:pPr algn="ctr"/>
            <a:r>
              <a:rPr lang="en-US" sz="5400" b="1" dirty="0">
                <a:ln w="22225">
                  <a:solidFill>
                    <a:schemeClr val="accent2"/>
                  </a:solidFill>
                  <a:prstDash val="solid"/>
                </a:ln>
                <a:solidFill>
                  <a:schemeClr val="accent2">
                    <a:lumMod val="40000"/>
                    <a:lumOff val="60000"/>
                  </a:schemeClr>
                </a:solidFill>
              </a:rPr>
              <a:t>Risk</a:t>
            </a:r>
            <a:r>
              <a:rPr lang="en-US" sz="2800" dirty="0"/>
              <a:t> </a:t>
            </a:r>
          </a:p>
          <a:p>
            <a:pPr algn="justLow"/>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A risk is any uncertain event or condition that might affect your project. Not all risks are </a:t>
            </a:r>
            <a:r>
              <a:rPr lang="en-US" sz="2800" b="1" i="0" dirty="0">
                <a:ln w="0"/>
                <a:solidFill>
                  <a:srgbClr val="FF0000"/>
                </a:solidFill>
                <a:latin typeface="Times New Roman" panose="02020603050405020304" pitchFamily="18" charset="0"/>
              </a:rPr>
              <a:t>negative</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Some events (like finding an easier way to do an activity) or conditions (like lower prices for certain materials) can help your project. When this happens, we call it an </a:t>
            </a:r>
            <a:r>
              <a:rPr lang="en-US" sz="2800" b="1" i="0" dirty="0">
                <a:ln w="0"/>
                <a:solidFill>
                  <a:srgbClr val="FF0000"/>
                </a:solidFill>
                <a:latin typeface="Times New Roman" panose="02020603050405020304" pitchFamily="18" charset="0"/>
              </a:rPr>
              <a:t>opportunity</a:t>
            </a:r>
            <a:r>
              <a:rPr lang="en-US" sz="2800" i="0" dirty="0">
                <a:ln w="0"/>
                <a:solidFill>
                  <a:schemeClr val="accent1"/>
                </a:solidFill>
                <a:effectLst>
                  <a:outerShdw blurRad="38100" dist="25400" dir="5400000" algn="ctr" rotWithShape="0">
                    <a:srgbClr val="6E747A">
                      <a:alpha val="43000"/>
                    </a:srgbClr>
                  </a:outerShdw>
                </a:effectLst>
                <a:latin typeface="Times New Roman" panose="02020603050405020304" pitchFamily="18" charset="0"/>
              </a:rPr>
              <a:t>; but it’s still handled just like a risk.</a:t>
            </a:r>
            <a:endParaRPr lang="ar-EG" sz="2800" dirty="0">
              <a:ln w="0"/>
              <a:solidFill>
                <a:schemeClr val="accent1"/>
              </a:solidFill>
              <a:effectLst>
                <a:outerShdw blurRad="38100" dist="25400" dir="5400000" algn="ctr" rotWithShape="0">
                  <a:srgbClr val="6E747A">
                    <a:alpha val="43000"/>
                  </a:srgbClr>
                </a:outerShdw>
              </a:effectLst>
            </a:endParaRP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08263" y="75739"/>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31211646"/>
      </p:ext>
    </p:extLst>
  </p:cSld>
  <p:clrMapOvr>
    <a:masterClrMapping/>
  </p:clrMapOvr>
  <mc:AlternateContent xmlns:mc="http://schemas.openxmlformats.org/markup-compatibility/2006" xmlns:p14="http://schemas.microsoft.com/office/powerpoint/2010/main">
    <mc:Choice Requires="p14">
      <p:transition spd="slow" p14:dur="2000" advTm="75103"/>
    </mc:Choice>
    <mc:Fallback xmlns="">
      <p:transition spd="slow" advTm="7510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329056"/>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21334" y="2872136"/>
            <a:ext cx="3326278" cy="1416700"/>
          </a:xfrm>
          <a:prstGeom prst="rect">
            <a:avLst/>
          </a:prstGeom>
          <a:solidFill>
            <a:schemeClr val="accent4">
              <a:lumMod val="60000"/>
              <a:lumOff val="40000"/>
            </a:schemeClr>
          </a:solidFill>
          <a:extLst/>
        </p:spPr>
      </p:pic>
      <p:sp>
        <p:nvSpPr>
          <p:cNvPr id="14" name="TextBox 13">
            <a:extLst>
              <a:ext uri="{FF2B5EF4-FFF2-40B4-BE49-F238E27FC236}">
                <a16:creationId xmlns:a16="http://schemas.microsoft.com/office/drawing/2014/main" id="{A649FC89-01F9-AA38-F4AB-EA73E60F5E22}"/>
              </a:ext>
            </a:extLst>
          </p:cNvPr>
          <p:cNvSpPr txBox="1"/>
          <p:nvPr/>
        </p:nvSpPr>
        <p:spPr>
          <a:xfrm>
            <a:off x="133890" y="2672545"/>
            <a:ext cx="8298909" cy="1815882"/>
          </a:xfrm>
          <a:prstGeom prst="rect">
            <a:avLst/>
          </a:prstGeom>
          <a:solidFill>
            <a:schemeClr val="accent6">
              <a:lumMod val="60000"/>
              <a:lumOff val="40000"/>
            </a:schemeClr>
          </a:solidFill>
        </p:spPr>
        <p:txBody>
          <a:bodyPr wrap="square">
            <a:spAutoFit/>
          </a:bodyPr>
          <a:lstStyle/>
          <a:p>
            <a:pPr algn="l"/>
            <a:r>
              <a:rPr lang="en-US" sz="2800" dirty="0">
                <a:solidFill>
                  <a:srgbClr val="0A1F61"/>
                </a:solidFill>
                <a:cs typeface="Tajawal ExtraBold" panose="00000800000000000000" pitchFamily="2" charset="-78"/>
              </a:rPr>
              <a:t>Beyond the basics of what “risk” means, project managers should also know the different types of risks they may encounter. Depending on the project type, the factors that should be considered will differ.</a:t>
            </a:r>
          </a:p>
        </p:txBody>
      </p:sp>
      <p:sp>
        <p:nvSpPr>
          <p:cNvPr id="16" name="TextBox 15">
            <a:extLst>
              <a:ext uri="{FF2B5EF4-FFF2-40B4-BE49-F238E27FC236}">
                <a16:creationId xmlns:a16="http://schemas.microsoft.com/office/drawing/2014/main" id="{1AB09F5F-865B-428F-35E0-104756ED2324}"/>
              </a:ext>
            </a:extLst>
          </p:cNvPr>
          <p:cNvSpPr txBox="1"/>
          <p:nvPr/>
        </p:nvSpPr>
        <p:spPr>
          <a:xfrm>
            <a:off x="1537476" y="4795347"/>
            <a:ext cx="8026399" cy="369332"/>
          </a:xfrm>
          <a:prstGeom prst="rect">
            <a:avLst/>
          </a:prstGeom>
          <a:noFill/>
        </p:spPr>
        <p:txBody>
          <a:bodyPr wrap="square">
            <a:spAutoFit/>
          </a:bodyPr>
          <a:lstStyle/>
          <a:p>
            <a:r>
              <a:rPr lang="en-US" b="1" i="0" dirty="0">
                <a:solidFill>
                  <a:srgbClr val="FF0000"/>
                </a:solidFill>
                <a:effectLst/>
                <a:latin typeface="Muli"/>
              </a:rPr>
              <a:t>So, let’s jump straight in and look at these categories for project risks..</a:t>
            </a:r>
            <a:endParaRPr lang="ar-EG" b="1" dirty="0">
              <a:solidFill>
                <a:srgbClr val="FF0000"/>
              </a:solidFill>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34896" y="102408"/>
            <a:ext cx="2383737" cy="1276076"/>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44820542"/>
      </p:ext>
    </p:extLst>
  </p:cSld>
  <p:clrMapOvr>
    <a:masterClrMapping/>
  </p:clrMapOvr>
  <mc:AlternateContent xmlns:mc="http://schemas.openxmlformats.org/markup-compatibility/2006" xmlns:p14="http://schemas.microsoft.com/office/powerpoint/2010/main">
    <mc:Choice Requires="p14">
      <p:transition spd="slow" p14:dur="2000" advTm="63702"/>
    </mc:Choice>
    <mc:Fallback xmlns="">
      <p:transition spd="slow" advTm="6370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01957" y="2720649"/>
            <a:ext cx="3015560" cy="1284362"/>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00868" y="2178209"/>
            <a:ext cx="8433370" cy="3416320"/>
          </a:xfrm>
          <a:prstGeom prst="rect">
            <a:avLst/>
          </a:prstGeom>
          <a:solidFill>
            <a:schemeClr val="accent6">
              <a:lumMod val="60000"/>
              <a:lumOff val="40000"/>
            </a:schemeClr>
          </a:solidFill>
        </p:spPr>
        <p:txBody>
          <a:bodyPr wrap="square">
            <a:spAutoFit/>
          </a:bodyPr>
          <a:lstStyle/>
          <a:p>
            <a:pPr algn="justLow"/>
            <a:r>
              <a:rPr lang="en-US" sz="2400" b="1" i="0" dirty="0">
                <a:solidFill>
                  <a:srgbClr val="5D4C70"/>
                </a:solidFill>
                <a:effectLst/>
                <a:latin typeface="Muli"/>
              </a:rPr>
              <a:t>1- Political: </a:t>
            </a:r>
          </a:p>
          <a:p>
            <a:pPr algn="justLow"/>
            <a:r>
              <a:rPr lang="en-US" sz="2400" b="0" i="0" dirty="0">
                <a:solidFill>
                  <a:srgbClr val="000000"/>
                </a:solidFill>
                <a:effectLst/>
                <a:latin typeface="Muli"/>
              </a:rPr>
              <a:t>Most projects will be affected by organizational politics, but you should also be aware of the possibilities of impact from local or national politics (or even international politics, if that’s appropriate for your project).</a:t>
            </a:r>
          </a:p>
          <a:p>
            <a:pPr algn="justLow"/>
            <a:r>
              <a:rPr lang="en-US" sz="2400" b="0" i="0" dirty="0">
                <a:solidFill>
                  <a:srgbClr val="000000"/>
                </a:solidFill>
                <a:effectLst/>
                <a:latin typeface="Muli"/>
              </a:rPr>
              <a:t>A change in government will affect policy decisions and potentially funding, especially for projects with an element of public sector work or those working with government bodies.</a:t>
            </a:r>
          </a:p>
          <a:p>
            <a:pPr algn="justLow"/>
            <a:endParaRPr lang="en-US" sz="2400" b="1" i="0" dirty="0">
              <a:solidFill>
                <a:srgbClr val="5D4C70"/>
              </a:solidFill>
              <a:effectLst/>
              <a:latin typeface="Muli"/>
            </a:endParaRP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693673977"/>
      </p:ext>
    </p:extLst>
  </p:cSld>
  <p:clrMapOvr>
    <a:masterClrMapping/>
  </p:clrMapOvr>
  <mc:AlternateContent xmlns:mc="http://schemas.openxmlformats.org/markup-compatibility/2006" xmlns:p14="http://schemas.microsoft.com/office/powerpoint/2010/main">
    <mc:Choice Requires="p14">
      <p:transition spd="slow" p14:dur="2000" advTm="95464"/>
    </mc:Choice>
    <mc:Fallback xmlns="">
      <p:transition spd="slow" advTm="954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68792" y="2532520"/>
            <a:ext cx="3048534" cy="1298406"/>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444210" y="1732578"/>
            <a:ext cx="8215965" cy="1200329"/>
          </a:xfrm>
          <a:prstGeom prst="rect">
            <a:avLst/>
          </a:prstGeom>
          <a:solidFill>
            <a:schemeClr val="accent6">
              <a:lumMod val="60000"/>
              <a:lumOff val="40000"/>
            </a:schemeClr>
          </a:solidFill>
        </p:spPr>
        <p:txBody>
          <a:bodyPr wrap="square">
            <a:spAutoFit/>
          </a:bodyPr>
          <a:lstStyle/>
          <a:p>
            <a:pPr algn="justLow"/>
            <a:r>
              <a:rPr lang="en-US" sz="2400" b="1" dirty="0">
                <a:solidFill>
                  <a:srgbClr val="5D4C70"/>
                </a:solidFill>
                <a:latin typeface="Muli"/>
              </a:rPr>
              <a:t>2- </a:t>
            </a:r>
            <a:r>
              <a:rPr lang="en-US" sz="2400" b="1" i="0" dirty="0">
                <a:solidFill>
                  <a:srgbClr val="5D4C70"/>
                </a:solidFill>
                <a:effectLst/>
                <a:latin typeface="Muli"/>
              </a:rPr>
              <a:t> Economic</a:t>
            </a:r>
          </a:p>
          <a:p>
            <a:pPr algn="justLow"/>
            <a:r>
              <a:rPr lang="en-US" sz="2400" b="0" i="0" dirty="0">
                <a:solidFill>
                  <a:srgbClr val="000000"/>
                </a:solidFill>
                <a:effectLst/>
                <a:latin typeface="Muli"/>
              </a:rPr>
              <a:t>The economy has a huge impact on businesses, and that filters down to have an impact on certain projects. </a:t>
            </a:r>
            <a:endParaRPr lang="en-US" sz="2400" b="1" i="0" dirty="0">
              <a:solidFill>
                <a:srgbClr val="5D4C70"/>
              </a:solidFill>
              <a:effectLst/>
              <a:latin typeface="Muli"/>
            </a:endParaRPr>
          </a:p>
        </p:txBody>
      </p:sp>
      <p:sp>
        <p:nvSpPr>
          <p:cNvPr id="12" name="TextBox 11">
            <a:extLst>
              <a:ext uri="{FF2B5EF4-FFF2-40B4-BE49-F238E27FC236}">
                <a16:creationId xmlns:a16="http://schemas.microsoft.com/office/drawing/2014/main" id="{967EE352-6E6D-41EF-704A-5BCEA803966D}"/>
              </a:ext>
            </a:extLst>
          </p:cNvPr>
          <p:cNvSpPr txBox="1"/>
          <p:nvPr/>
        </p:nvSpPr>
        <p:spPr>
          <a:xfrm>
            <a:off x="444211" y="3054897"/>
            <a:ext cx="8215965" cy="2677656"/>
          </a:xfrm>
          <a:prstGeom prst="rect">
            <a:avLst/>
          </a:prstGeom>
          <a:solidFill>
            <a:schemeClr val="accent4">
              <a:lumMod val="40000"/>
              <a:lumOff val="60000"/>
            </a:schemeClr>
          </a:solidFill>
        </p:spPr>
        <p:txBody>
          <a:bodyPr wrap="square">
            <a:spAutoFit/>
          </a:bodyPr>
          <a:lstStyle/>
          <a:p>
            <a:pPr algn="l"/>
            <a:r>
              <a:rPr lang="en-US" sz="2400" b="1" dirty="0">
                <a:solidFill>
                  <a:srgbClr val="5D4C70"/>
                </a:solidFill>
                <a:latin typeface="Muli"/>
              </a:rPr>
              <a:t>3</a:t>
            </a:r>
            <a:r>
              <a:rPr lang="en-US" b="1" i="0" dirty="0">
                <a:solidFill>
                  <a:srgbClr val="5D4C70"/>
                </a:solidFill>
                <a:effectLst/>
                <a:latin typeface="Muli"/>
              </a:rPr>
              <a:t>- </a:t>
            </a:r>
            <a:r>
              <a:rPr lang="en-US" sz="2400" b="1" dirty="0">
                <a:solidFill>
                  <a:srgbClr val="5D4C70"/>
                </a:solidFill>
                <a:latin typeface="Muli"/>
              </a:rPr>
              <a:t>Technological:</a:t>
            </a:r>
            <a:r>
              <a:rPr lang="en-US" sz="2400" b="0" i="0" dirty="0">
                <a:solidFill>
                  <a:srgbClr val="000000"/>
                </a:solidFill>
                <a:effectLst/>
                <a:latin typeface="Muli"/>
              </a:rPr>
              <a:t> Technology is moving on at a rapid speed, and it’s possible that technological changes could make your project more or less viable over a period of time. This should be built into your approach to managing volatile projects.</a:t>
            </a:r>
            <a:r>
              <a:rPr lang="en-US" sz="2400" b="1" dirty="0">
                <a:solidFill>
                  <a:srgbClr val="5D4C70"/>
                </a:solidFill>
                <a:latin typeface="Muli"/>
              </a:rPr>
              <a:t> </a:t>
            </a:r>
            <a:r>
              <a:rPr lang="en-US" sz="2400" b="1" i="0" dirty="0">
                <a:solidFill>
                  <a:srgbClr val="FF0000"/>
                </a:solidFill>
                <a:effectLst/>
                <a:latin typeface="Muli"/>
              </a:rPr>
              <a:t>There are also risks relating to using new technology for the first time, or in an immature way</a:t>
            </a:r>
            <a:r>
              <a:rPr lang="en-US" sz="2400" b="0" i="0" dirty="0">
                <a:solidFill>
                  <a:srgbClr val="000000"/>
                </a:solidFill>
                <a:effectLst/>
                <a:latin typeface="Muli"/>
              </a:rPr>
              <a:t>.</a:t>
            </a:r>
            <a:endParaRPr lang="en-US" sz="2400" b="1" dirty="0">
              <a:solidFill>
                <a:srgbClr val="5D4C70"/>
              </a:solidFill>
              <a:latin typeface="Muli"/>
            </a:endParaRPr>
          </a:p>
        </p:txBody>
      </p:sp>
      <p:pic>
        <p:nvPicPr>
          <p:cNvPr id="14" name="Picture 13">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688938" y="102408"/>
            <a:ext cx="2383737" cy="1276076"/>
          </a:xfrm>
          <a:prstGeom prst="rect">
            <a:avLst/>
          </a:prstGeom>
        </p:spPr>
      </p:pic>
      <p:sp>
        <p:nvSpPr>
          <p:cNvPr id="15" name="TextBox 14">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4140435088"/>
      </p:ext>
    </p:extLst>
  </p:cSld>
  <p:clrMapOvr>
    <a:masterClrMapping/>
  </p:clrMapOvr>
  <mc:AlternateContent xmlns:mc="http://schemas.openxmlformats.org/markup-compatibility/2006" xmlns:p14="http://schemas.microsoft.com/office/powerpoint/2010/main">
    <mc:Choice Requires="p14">
      <p:transition spd="slow" p14:dur="2000" advTm="118673"/>
    </mc:Choice>
    <mc:Fallback xmlns="">
      <p:transition spd="slow" advTm="11867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1289" y="-12142"/>
            <a:ext cx="9533101" cy="1282561"/>
          </a:xfrm>
          <a:prstGeom prst="rect">
            <a:avLst/>
          </a:prstGeom>
          <a:solidFill>
            <a:schemeClr val="accent2">
              <a:lumMod val="20000"/>
              <a:lumOff val="80000"/>
            </a:schemeClr>
          </a:solidFill>
        </p:spPr>
      </p:pic>
      <p:sp>
        <p:nvSpPr>
          <p:cNvPr id="7" name="TextBox 6"/>
          <p:cNvSpPr txBox="1"/>
          <p:nvPr/>
        </p:nvSpPr>
        <p:spPr>
          <a:xfrm>
            <a:off x="2735805" y="269739"/>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Chapter</a:t>
            </a:r>
          </a:p>
          <a:p>
            <a:pPr algn="ctr"/>
            <a:r>
              <a:rPr lang="en-US" sz="2800" b="1" dirty="0">
                <a:solidFill>
                  <a:schemeClr val="bg1"/>
                </a:solidFill>
                <a:latin typeface="Tajawal Medium" panose="00000600000000000000" pitchFamily="2" charset="-78"/>
                <a:cs typeface="Tajawal Medium" panose="00000600000000000000" pitchFamily="2" charset="-78"/>
              </a:rPr>
              <a:t>01</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865722" y="2640861"/>
            <a:ext cx="3225664"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170222" y="1517104"/>
            <a:ext cx="8478983" cy="2308324"/>
          </a:xfrm>
          <a:prstGeom prst="rect">
            <a:avLst/>
          </a:prstGeom>
          <a:solidFill>
            <a:schemeClr val="accent6">
              <a:lumMod val="60000"/>
              <a:lumOff val="40000"/>
            </a:schemeClr>
          </a:solidFill>
        </p:spPr>
        <p:txBody>
          <a:bodyPr wrap="square">
            <a:spAutoFit/>
          </a:bodyPr>
          <a:lstStyle/>
          <a:p>
            <a:pPr algn="justLow"/>
            <a:r>
              <a:rPr lang="en-US" sz="2400" b="1" dirty="0">
                <a:solidFill>
                  <a:srgbClr val="5D4C70"/>
                </a:solidFill>
                <a:latin typeface="Muli"/>
              </a:rPr>
              <a:t>4-  </a:t>
            </a:r>
            <a:r>
              <a:rPr lang="en-US" sz="2400" b="1" i="0" dirty="0">
                <a:solidFill>
                  <a:srgbClr val="5D4C70"/>
                </a:solidFill>
                <a:effectLst/>
                <a:latin typeface="Muli"/>
              </a:rPr>
              <a:t> Legal: </a:t>
            </a:r>
          </a:p>
          <a:p>
            <a:pPr algn="justLow"/>
            <a:r>
              <a:rPr lang="en-US" sz="2400" b="0" i="0" dirty="0">
                <a:solidFill>
                  <a:srgbClr val="000000"/>
                </a:solidFill>
                <a:effectLst/>
                <a:latin typeface="Muli"/>
              </a:rPr>
              <a:t>Your Legal team or advisors should be connected to changes in the law and regulations affecting your industry. These may have implications for projects that should be considered. A risk resulting from legal changes that may mean your project is no longer viable.</a:t>
            </a:r>
            <a:endParaRPr lang="en-US" sz="2400" b="1" i="0" dirty="0">
              <a:solidFill>
                <a:srgbClr val="5D4C70"/>
              </a:solidFill>
              <a:effectLst/>
              <a:latin typeface="Muli"/>
            </a:endParaRPr>
          </a:p>
        </p:txBody>
      </p:sp>
      <p:sp>
        <p:nvSpPr>
          <p:cNvPr id="14" name="TextBox 13">
            <a:extLst>
              <a:ext uri="{FF2B5EF4-FFF2-40B4-BE49-F238E27FC236}">
                <a16:creationId xmlns:a16="http://schemas.microsoft.com/office/drawing/2014/main" id="{DCDB6048-C4FC-5CF5-A1E5-C1AB60A75BE7}"/>
              </a:ext>
            </a:extLst>
          </p:cNvPr>
          <p:cNvSpPr txBox="1"/>
          <p:nvPr/>
        </p:nvSpPr>
        <p:spPr>
          <a:xfrm>
            <a:off x="170223" y="3899473"/>
            <a:ext cx="8478983" cy="1938992"/>
          </a:xfrm>
          <a:prstGeom prst="rect">
            <a:avLst/>
          </a:prstGeom>
          <a:solidFill>
            <a:schemeClr val="accent4">
              <a:lumMod val="60000"/>
              <a:lumOff val="40000"/>
            </a:schemeClr>
          </a:solidFill>
        </p:spPr>
        <p:txBody>
          <a:bodyPr wrap="square">
            <a:spAutoFit/>
          </a:bodyPr>
          <a:lstStyle/>
          <a:p>
            <a:pPr algn="l"/>
            <a:r>
              <a:rPr lang="en-US" sz="2400" b="1" dirty="0">
                <a:solidFill>
                  <a:srgbClr val="5D4C70"/>
                </a:solidFill>
                <a:latin typeface="Muli"/>
              </a:rPr>
              <a:t>5- Market: </a:t>
            </a:r>
          </a:p>
          <a:p>
            <a:pPr algn="l"/>
            <a:r>
              <a:rPr lang="en-US" sz="2400" b="0" i="0" dirty="0">
                <a:solidFill>
                  <a:srgbClr val="000000"/>
                </a:solidFill>
                <a:effectLst/>
                <a:latin typeface="Muli"/>
              </a:rPr>
              <a:t>Some industries have a more stable marketplace than others, and you’ll know your own market well. Risks relating to your position in the market, the demand for your goods and services and the rise of new competitors can all affect your project. </a:t>
            </a:r>
            <a:endParaRPr lang="en-US" sz="2400" b="1" dirty="0">
              <a:solidFill>
                <a:srgbClr val="5D4C70"/>
              </a:solidFill>
              <a:latin typeface="Muli"/>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811726" y="75739"/>
            <a:ext cx="2383737" cy="1276076"/>
          </a:xfrm>
          <a:prstGeom prst="rect">
            <a:avLst/>
          </a:prstGeom>
        </p:spPr>
      </p:pic>
      <p:sp>
        <p:nvSpPr>
          <p:cNvPr id="15" name="TextBox 14">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862860960"/>
      </p:ext>
    </p:extLst>
  </p:cSld>
  <p:clrMapOvr>
    <a:masterClrMapping/>
  </p:clrMapOvr>
  <mc:AlternateContent xmlns:mc="http://schemas.openxmlformats.org/markup-compatibility/2006" xmlns:p14="http://schemas.microsoft.com/office/powerpoint/2010/main">
    <mc:Choice Requires="p14">
      <p:transition spd="slow" p14:dur="2000" advTm="145809"/>
    </mc:Choice>
    <mc:Fallback xmlns="">
      <p:transition spd="slow" advTm="14580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38816" y="2330695"/>
            <a:ext cx="2633859"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4093428"/>
          </a:xfrm>
          <a:prstGeom prst="rect">
            <a:avLst/>
          </a:prstGeom>
          <a:solidFill>
            <a:schemeClr val="accent6">
              <a:lumMod val="60000"/>
              <a:lumOff val="40000"/>
            </a:schemeClr>
          </a:solidFill>
        </p:spPr>
        <p:txBody>
          <a:bodyPr wrap="square">
            <a:spAutoFit/>
          </a:bodyPr>
          <a:lstStyle/>
          <a:p>
            <a:pPr algn="justLow"/>
            <a:r>
              <a:rPr lang="en-US" sz="2000" b="1" i="0" dirty="0">
                <a:solidFill>
                  <a:srgbClr val="5D4C70"/>
                </a:solidFill>
                <a:effectLst/>
                <a:latin typeface="Muli"/>
              </a:rPr>
              <a:t>6- </a:t>
            </a:r>
            <a:r>
              <a:rPr lang="en-US" sz="2000" b="1" dirty="0">
                <a:solidFill>
                  <a:srgbClr val="5D4C70"/>
                </a:solidFill>
                <a:latin typeface="Muli"/>
              </a:rPr>
              <a:t>Supply Chain:                     </a:t>
            </a:r>
            <a:r>
              <a:rPr lang="en-US" sz="2000" b="1" dirty="0">
                <a:solidFill>
                  <a:srgbClr val="FF0000"/>
                </a:solidFill>
                <a:latin typeface="Muli"/>
              </a:rPr>
              <a:t>Internal</a:t>
            </a:r>
            <a:r>
              <a:rPr lang="en-US" sz="2000" b="1" dirty="0">
                <a:solidFill>
                  <a:srgbClr val="5D4C70"/>
                </a:solidFill>
                <a:latin typeface="Muli"/>
              </a:rPr>
              <a:t>                                            </a:t>
            </a:r>
            <a:r>
              <a:rPr lang="en-US" sz="2000" b="1" dirty="0">
                <a:solidFill>
                  <a:srgbClr val="FF0000"/>
                </a:solidFill>
                <a:latin typeface="Muli"/>
              </a:rPr>
              <a:t>External</a:t>
            </a:r>
            <a:r>
              <a:rPr lang="en-US" sz="2000" b="1" dirty="0">
                <a:solidFill>
                  <a:srgbClr val="5D4C70"/>
                </a:solidFill>
                <a:latin typeface="Muli"/>
              </a:rPr>
              <a:t> </a:t>
            </a:r>
          </a:p>
          <a:p>
            <a:pPr algn="justLow"/>
            <a:r>
              <a:rPr lang="en-US" sz="2000" b="0" i="0" dirty="0">
                <a:solidFill>
                  <a:srgbClr val="000000"/>
                </a:solidFill>
                <a:effectLst/>
                <a:latin typeface="Muli"/>
              </a:rPr>
              <a:t>Rarely these days will you do a project that has no reliance on anyone else. Whether that’s the manufacturer of a critical part for your product, or a vendor supplying you with cloud-based software, our organizations are more linked together than ever before.</a:t>
            </a:r>
          </a:p>
          <a:p>
            <a:pPr algn="justLow"/>
            <a:r>
              <a:rPr lang="en-US" sz="2000" b="0" i="0" dirty="0">
                <a:solidFill>
                  <a:srgbClr val="000000"/>
                </a:solidFill>
                <a:effectLst/>
                <a:latin typeface="Muli"/>
              </a:rPr>
              <a:t>This creates risk, because when one part of the supply chain fails, the downstream implications can be significant. A supplier going bankrupt could put your project back months. Bad weather on the other side of the world could lead to crucial electrical components failing to make it your manufacturing plant on time.</a:t>
            </a:r>
          </a:p>
          <a:p>
            <a:pPr algn="justLow"/>
            <a:r>
              <a:rPr lang="en-US" sz="2000" b="0" i="0" dirty="0">
                <a:solidFill>
                  <a:srgbClr val="000000"/>
                </a:solidFill>
                <a:effectLst/>
                <a:latin typeface="Muli"/>
              </a:rPr>
              <a:t>Supply chain risk can also be internal, as your project team will rely on other departments to provide subject matter expertise to the project. If the people or services you need from your own staff are delayed, this can also affect the success of your project.</a:t>
            </a: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553760795"/>
      </p:ext>
    </p:extLst>
  </p:cSld>
  <p:clrMapOvr>
    <a:masterClrMapping/>
  </p:clrMapOvr>
  <mc:AlternateContent xmlns:mc="http://schemas.openxmlformats.org/markup-compatibility/2006" xmlns:p14="http://schemas.microsoft.com/office/powerpoint/2010/main">
    <mc:Choice Requires="p14">
      <p:transition spd="slow" p14:dur="2000" advTm="207712"/>
    </mc:Choice>
    <mc:Fallback xmlns="">
      <p:transition spd="slow" advTm="20771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91287"/>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023723" y="2233829"/>
            <a:ext cx="2168278"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9609707" cy="2246769"/>
          </a:xfrm>
          <a:prstGeom prst="rect">
            <a:avLst/>
          </a:prstGeom>
          <a:solidFill>
            <a:schemeClr val="accent6">
              <a:lumMod val="60000"/>
              <a:lumOff val="40000"/>
            </a:schemeClr>
          </a:solidFill>
        </p:spPr>
        <p:txBody>
          <a:bodyPr wrap="square">
            <a:spAutoFit/>
          </a:bodyPr>
          <a:lstStyle/>
          <a:p>
            <a:pPr algn="justLow"/>
            <a:r>
              <a:rPr lang="en-US" sz="2000" b="1" dirty="0">
                <a:solidFill>
                  <a:srgbClr val="5D4C70"/>
                </a:solidFill>
                <a:latin typeface="Muli"/>
              </a:rPr>
              <a:t>7</a:t>
            </a:r>
            <a:r>
              <a:rPr lang="en-US" sz="2000" b="0" i="0" dirty="0">
                <a:solidFill>
                  <a:srgbClr val="000000"/>
                </a:solidFill>
                <a:effectLst/>
                <a:latin typeface="Muli"/>
              </a:rPr>
              <a:t>- </a:t>
            </a:r>
            <a:r>
              <a:rPr lang="en-US" sz="2000" b="1" i="0" dirty="0">
                <a:solidFill>
                  <a:srgbClr val="5D4C70"/>
                </a:solidFill>
                <a:effectLst/>
                <a:latin typeface="Muli"/>
              </a:rPr>
              <a:t>Organizational</a:t>
            </a:r>
          </a:p>
          <a:p>
            <a:pPr algn="justLow"/>
            <a:r>
              <a:rPr lang="en-US" sz="2000" b="0" i="0" dirty="0">
                <a:solidFill>
                  <a:srgbClr val="000000"/>
                </a:solidFill>
                <a:effectLst/>
                <a:latin typeface="Muli"/>
              </a:rPr>
              <a:t>This type of risk relates to changes in the organizational structure. This might apply if you have a change of leadership, which might in turn lead to a change in strategic direction. It’s crucial to make sure project teams are aware of these risks and then what to do if they happen, because something like this could quickly make a project unviable</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16361" y="3988927"/>
            <a:ext cx="9707362" cy="1323439"/>
          </a:xfrm>
          <a:prstGeom prst="rect">
            <a:avLst/>
          </a:prstGeom>
          <a:solidFill>
            <a:schemeClr val="accent4">
              <a:lumMod val="60000"/>
              <a:lumOff val="40000"/>
            </a:schemeClr>
          </a:solidFill>
        </p:spPr>
        <p:txBody>
          <a:bodyPr wrap="square">
            <a:spAutoFit/>
          </a:bodyPr>
          <a:lstStyle/>
          <a:p>
            <a:pPr algn="l"/>
            <a:r>
              <a:rPr lang="en-US" sz="2000" b="1" dirty="0">
                <a:solidFill>
                  <a:srgbClr val="5D4C70"/>
                </a:solidFill>
                <a:latin typeface="Muli"/>
              </a:rPr>
              <a:t>8- Operations </a:t>
            </a:r>
          </a:p>
          <a:p>
            <a:pPr algn="l"/>
            <a:r>
              <a:rPr lang="en-US" sz="2000" b="0" i="0" dirty="0">
                <a:solidFill>
                  <a:srgbClr val="000000"/>
                </a:solidFill>
                <a:effectLst/>
                <a:latin typeface="Muli"/>
              </a:rPr>
              <a:t>These risks relate to impacts </a:t>
            </a:r>
            <a:r>
              <a:rPr lang="en-US" sz="2000" b="1" i="0" dirty="0">
                <a:solidFill>
                  <a:srgbClr val="FF0000"/>
                </a:solidFill>
                <a:effectLst/>
                <a:latin typeface="Muli"/>
              </a:rPr>
              <a:t>on how your business </a:t>
            </a:r>
            <a:r>
              <a:rPr lang="en-US" sz="2000" b="0" i="0" dirty="0">
                <a:solidFill>
                  <a:srgbClr val="000000"/>
                </a:solidFill>
                <a:effectLst/>
                <a:latin typeface="Muli"/>
              </a:rPr>
              <a:t>is run. That could be anything from risk that would impact the ability to keep a critical process running in the factory through to making sure the project goes ahead without impacting your customer services.</a:t>
            </a:r>
            <a:endParaRPr lang="en-US" sz="2000" b="1" dirty="0">
              <a:solidFill>
                <a:srgbClr val="5D4C70"/>
              </a:solidFill>
              <a:latin typeface="Muli"/>
            </a:endParaRPr>
          </a:p>
        </p:txBody>
      </p:sp>
      <p:pic>
        <p:nvPicPr>
          <p:cNvPr id="14" name="Picture 13">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5" name="TextBox 14">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369780389"/>
      </p:ext>
    </p:extLst>
  </p:cSld>
  <p:clrMapOvr>
    <a:masterClrMapping/>
  </p:clrMapOvr>
  <mc:AlternateContent xmlns:mc="http://schemas.openxmlformats.org/markup-compatibility/2006" xmlns:p14="http://schemas.microsoft.com/office/powerpoint/2010/main">
    <mc:Choice Requires="p14">
      <p:transition spd="slow" p14:dur="2000" advTm="173602"/>
    </mc:Choice>
    <mc:Fallback xmlns="">
      <p:transition spd="slow" advTm="17360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25065" y="2427560"/>
            <a:ext cx="2522547"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366659"/>
            <a:ext cx="8968451" cy="2862322"/>
          </a:xfrm>
          <a:prstGeom prst="rect">
            <a:avLst/>
          </a:prstGeom>
          <a:solidFill>
            <a:schemeClr val="accent6">
              <a:lumMod val="60000"/>
              <a:lumOff val="40000"/>
            </a:schemeClr>
          </a:solidFill>
        </p:spPr>
        <p:txBody>
          <a:bodyPr wrap="square">
            <a:spAutoFit/>
          </a:bodyPr>
          <a:lstStyle/>
          <a:p>
            <a:pPr algn="just"/>
            <a:r>
              <a:rPr lang="en-US" sz="2000" b="1" i="0" dirty="0">
                <a:solidFill>
                  <a:srgbClr val="5D4C70"/>
                </a:solidFill>
                <a:effectLst/>
                <a:latin typeface="Muli"/>
              </a:rPr>
              <a:t>9- </a:t>
            </a:r>
            <a:r>
              <a:rPr lang="en-US" sz="2000" b="0" i="0" dirty="0">
                <a:solidFill>
                  <a:srgbClr val="000000"/>
                </a:solidFill>
                <a:effectLst/>
                <a:latin typeface="Muli"/>
              </a:rPr>
              <a:t> </a:t>
            </a:r>
            <a:r>
              <a:rPr lang="en-US" sz="2000" b="1" i="0" dirty="0">
                <a:solidFill>
                  <a:srgbClr val="5D4C70"/>
                </a:solidFill>
                <a:effectLst/>
                <a:latin typeface="Muli"/>
              </a:rPr>
              <a:t>Environmental:</a:t>
            </a:r>
          </a:p>
          <a:p>
            <a:pPr algn="just"/>
            <a:r>
              <a:rPr lang="en-US" sz="2000" b="0" i="0" dirty="0">
                <a:solidFill>
                  <a:srgbClr val="000000"/>
                </a:solidFill>
                <a:effectLst/>
                <a:latin typeface="Muli"/>
              </a:rPr>
              <a:t>Environmental risks range from those that could expose your organization to fines or even legislative action, such as illegal dumping, through to ensuring that your internal environmental policies are adhered to.</a:t>
            </a:r>
          </a:p>
          <a:p>
            <a:pPr algn="just"/>
            <a:r>
              <a:rPr lang="en-US" sz="2000" b="0" i="0" dirty="0">
                <a:solidFill>
                  <a:srgbClr val="000000"/>
                </a:solidFill>
                <a:effectLst/>
                <a:latin typeface="Muli"/>
              </a:rPr>
              <a:t>Risks in this category are likely to be heavily tied to your position on corporate and social responsibility, and can also affect reputational risk, for example if your business is seen to be polluting.</a:t>
            </a:r>
          </a:p>
          <a:p>
            <a:pPr algn="just"/>
            <a:endParaRPr lang="en-US" sz="2000" b="1" i="0" dirty="0">
              <a:solidFill>
                <a:srgbClr val="5D4C70"/>
              </a:solidFill>
              <a:effectLst/>
              <a:latin typeface="Muli"/>
            </a:endParaRPr>
          </a:p>
          <a:p>
            <a:pPr algn="just"/>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4284429"/>
            <a:ext cx="9124197" cy="1631216"/>
          </a:xfrm>
          <a:prstGeom prst="rect">
            <a:avLst/>
          </a:prstGeom>
          <a:solidFill>
            <a:schemeClr val="accent4">
              <a:lumMod val="60000"/>
              <a:lumOff val="40000"/>
            </a:schemeClr>
          </a:solidFill>
        </p:spPr>
        <p:txBody>
          <a:bodyPr wrap="square">
            <a:spAutoFit/>
          </a:bodyPr>
          <a:lstStyle/>
          <a:p>
            <a:pPr algn="l"/>
            <a:r>
              <a:rPr lang="en-US" sz="2000" b="1" dirty="0">
                <a:solidFill>
                  <a:srgbClr val="5D4C70"/>
                </a:solidFill>
                <a:latin typeface="Muli"/>
              </a:rPr>
              <a:t>10-  Financial  </a:t>
            </a:r>
          </a:p>
          <a:p>
            <a:pPr algn="l"/>
            <a:r>
              <a:rPr lang="en-US" sz="2000" b="0" i="0" dirty="0">
                <a:solidFill>
                  <a:srgbClr val="000000"/>
                </a:solidFill>
                <a:effectLst/>
                <a:latin typeface="Muli"/>
              </a:rPr>
              <a:t>Financial risks on projects relate to funding cycles, access to funding and making sure that the cash flow is available to pay invoices on time. It’s prudent to consider financial risks to projects because if there are problems in this area, projects could stall, putting all prior investment at risk of being wasted.</a:t>
            </a:r>
            <a:endParaRPr lang="en-US" sz="2000" b="1" dirty="0">
              <a:solidFill>
                <a:srgbClr val="5D4C70"/>
              </a:solidFill>
              <a:latin typeface="Muli"/>
            </a:endParaRPr>
          </a:p>
        </p:txBody>
      </p:sp>
      <p:pic>
        <p:nvPicPr>
          <p:cNvPr id="14" name="Picture 13">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5" name="TextBox 14">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135483272"/>
      </p:ext>
    </p:extLst>
  </p:cSld>
  <p:clrMapOvr>
    <a:masterClrMapping/>
  </p:clrMapOvr>
  <mc:AlternateContent xmlns:mc="http://schemas.openxmlformats.org/markup-compatibility/2006" xmlns:p14="http://schemas.microsoft.com/office/powerpoint/2010/main">
    <mc:Choice Requires="p14">
      <p:transition spd="slow" p14:dur="2000" advTm="196334"/>
    </mc:Choice>
    <mc:Fallback xmlns="">
      <p:transition spd="slow" advTm="19633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84775"/>
          </a:xfrm>
          <a:prstGeom prst="rect">
            <a:avLst/>
          </a:prstGeom>
          <a:noFill/>
        </p:spPr>
        <p:txBody>
          <a:bodyPr wrap="square" rtlCol="0">
            <a:spAutoFit/>
          </a:bodyPr>
          <a:lstStyle/>
          <a:p>
            <a:pPr algn="ctr"/>
            <a:r>
              <a:rPr lang="en-US" sz="3200" b="1"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25066" y="2014631"/>
            <a:ext cx="2444380"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968451" cy="1938992"/>
          </a:xfrm>
          <a:prstGeom prst="rect">
            <a:avLst/>
          </a:prstGeom>
          <a:solidFill>
            <a:schemeClr val="accent6">
              <a:lumMod val="60000"/>
              <a:lumOff val="40000"/>
            </a:schemeClr>
          </a:solidFill>
        </p:spPr>
        <p:txBody>
          <a:bodyPr wrap="square">
            <a:spAutoFit/>
          </a:bodyPr>
          <a:lstStyle/>
          <a:p>
            <a:pPr algn="justLow"/>
            <a:r>
              <a:rPr lang="en-US" sz="2000" b="1" dirty="0">
                <a:solidFill>
                  <a:srgbClr val="5D4C70"/>
                </a:solidFill>
                <a:latin typeface="Muli"/>
              </a:rPr>
              <a:t>11-</a:t>
            </a:r>
            <a:r>
              <a:rPr lang="en-US" sz="2000" b="1" i="0" dirty="0">
                <a:solidFill>
                  <a:srgbClr val="5D4C70"/>
                </a:solidFill>
                <a:effectLst/>
                <a:latin typeface="Muli"/>
              </a:rPr>
              <a:t> </a:t>
            </a:r>
            <a:r>
              <a:rPr lang="en-US" sz="2000" b="0" i="0" dirty="0">
                <a:solidFill>
                  <a:srgbClr val="000000"/>
                </a:solidFill>
                <a:effectLst/>
                <a:latin typeface="Muli"/>
              </a:rPr>
              <a:t> </a:t>
            </a:r>
            <a:r>
              <a:rPr lang="en-US" sz="2000" b="1" i="0" dirty="0">
                <a:solidFill>
                  <a:srgbClr val="5D4C70"/>
                </a:solidFill>
                <a:effectLst/>
                <a:latin typeface="Muli"/>
              </a:rPr>
              <a:t>Resources:</a:t>
            </a:r>
          </a:p>
          <a:p>
            <a:pPr algn="l"/>
            <a:r>
              <a:rPr lang="en-US" sz="2000" b="0" i="0" dirty="0">
                <a:solidFill>
                  <a:srgbClr val="000000"/>
                </a:solidFill>
                <a:effectLst/>
                <a:latin typeface="Muli"/>
              </a:rPr>
              <a:t>Specifically, non-people resources. This kind of risk relates to whether you can get access to the equipment, materials and other resources required to deliver the project in a timely fashion. Risks around delivery of equipment or the inability to source specialist materials would fall into this category.</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00868" y="3636180"/>
            <a:ext cx="9707362" cy="1631216"/>
          </a:xfrm>
          <a:prstGeom prst="rect">
            <a:avLst/>
          </a:prstGeom>
          <a:solidFill>
            <a:schemeClr val="accent4">
              <a:lumMod val="60000"/>
              <a:lumOff val="40000"/>
            </a:schemeClr>
          </a:solidFill>
        </p:spPr>
        <p:txBody>
          <a:bodyPr wrap="square">
            <a:spAutoFit/>
          </a:bodyPr>
          <a:lstStyle/>
          <a:p>
            <a:r>
              <a:rPr lang="en-US" sz="2000" b="1" dirty="0">
                <a:solidFill>
                  <a:srgbClr val="5D4C70"/>
                </a:solidFill>
                <a:latin typeface="Muli"/>
              </a:rPr>
              <a:t>12-  </a:t>
            </a:r>
            <a:r>
              <a:rPr lang="en-US" sz="2000" b="1" i="0" dirty="0">
                <a:solidFill>
                  <a:srgbClr val="5D4C70"/>
                </a:solidFill>
                <a:effectLst/>
                <a:latin typeface="Muli"/>
              </a:rPr>
              <a:t>Staffing: </a:t>
            </a:r>
            <a:endParaRPr lang="en-US" sz="2000" b="1" dirty="0">
              <a:solidFill>
                <a:srgbClr val="5D4C70"/>
              </a:solidFill>
              <a:latin typeface="Muli"/>
            </a:endParaRPr>
          </a:p>
          <a:p>
            <a:pPr algn="l"/>
            <a:r>
              <a:rPr lang="en-US" sz="2000" b="0" i="0" dirty="0">
                <a:solidFill>
                  <a:srgbClr val="000000"/>
                </a:solidFill>
                <a:effectLst/>
                <a:latin typeface="Muli"/>
              </a:rPr>
              <a:t>Alongside non-people resources, you also have to consider staffing risks. These are things like the right people not being available at the right time due to other projects overrunning, or lack of expertise within your business. It would also extend to the risk of staff sickness, and poorly timed vacations.</a:t>
            </a:r>
            <a:endParaRPr lang="en-US" sz="2000" b="1" dirty="0">
              <a:solidFill>
                <a:srgbClr val="5D4C70"/>
              </a:solidFill>
              <a:latin typeface="Muli"/>
            </a:endParaRPr>
          </a:p>
        </p:txBody>
      </p:sp>
      <p:pic>
        <p:nvPicPr>
          <p:cNvPr id="14" name="Picture 13">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5" name="TextBox 14">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892804328"/>
      </p:ext>
    </p:extLst>
  </p:cSld>
  <p:clrMapOvr>
    <a:masterClrMapping/>
  </p:clrMapOvr>
  <mc:AlternateContent xmlns:mc="http://schemas.openxmlformats.org/markup-compatibility/2006" xmlns:p14="http://schemas.microsoft.com/office/powerpoint/2010/main">
    <mc:Choice Requires="p14">
      <p:transition spd="slow" p14:dur="2000" advTm="170235"/>
    </mc:Choice>
    <mc:Fallback xmlns="">
      <p:transition spd="slow" advTm="1702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8" name="Picture 4" descr="15 Categories for Project Risks">
            <a:extLst>
              <a:ext uri="{FF2B5EF4-FFF2-40B4-BE49-F238E27FC236}">
                <a16:creationId xmlns:a16="http://schemas.microsoft.com/office/drawing/2014/main" id="{8ECDA560-D011-166B-9479-B8C54CCD3C40}"/>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239591" y="2330695"/>
            <a:ext cx="2872509" cy="1416700"/>
          </a:xfrm>
          <a:prstGeom prst="rect">
            <a:avLst/>
          </a:prstGeom>
          <a:solidFill>
            <a:schemeClr val="accent4">
              <a:lumMod val="60000"/>
              <a:lumOff val="40000"/>
            </a:schemeClr>
          </a:solidFill>
          <a:extLst/>
        </p:spPr>
      </p:pic>
      <p:sp>
        <p:nvSpPr>
          <p:cNvPr id="13" name="TextBox 12">
            <a:extLst>
              <a:ext uri="{FF2B5EF4-FFF2-40B4-BE49-F238E27FC236}">
                <a16:creationId xmlns:a16="http://schemas.microsoft.com/office/drawing/2014/main" id="{705D99F6-67E4-42D4-A063-2B5ED2F4175E}"/>
              </a:ext>
            </a:extLst>
          </p:cNvPr>
          <p:cNvSpPr txBox="1"/>
          <p:nvPr/>
        </p:nvSpPr>
        <p:spPr>
          <a:xfrm>
            <a:off x="351039" y="1545546"/>
            <a:ext cx="8746779" cy="1631216"/>
          </a:xfrm>
          <a:prstGeom prst="rect">
            <a:avLst/>
          </a:prstGeom>
          <a:solidFill>
            <a:schemeClr val="accent6">
              <a:lumMod val="60000"/>
              <a:lumOff val="40000"/>
            </a:schemeClr>
          </a:solidFill>
        </p:spPr>
        <p:txBody>
          <a:bodyPr wrap="square">
            <a:spAutoFit/>
          </a:bodyPr>
          <a:lstStyle/>
          <a:p>
            <a:pPr algn="justLow"/>
            <a:r>
              <a:rPr lang="en-US" sz="2000" b="1" dirty="0">
                <a:solidFill>
                  <a:srgbClr val="5D4C70"/>
                </a:solidFill>
                <a:latin typeface="Muli"/>
              </a:rPr>
              <a:t>13- </a:t>
            </a:r>
            <a:r>
              <a:rPr lang="en-US" sz="2000" b="1" i="0" dirty="0">
                <a:solidFill>
                  <a:srgbClr val="5D4C70"/>
                </a:solidFill>
                <a:effectLst/>
                <a:latin typeface="Muli"/>
              </a:rPr>
              <a:t>Scheduling : </a:t>
            </a:r>
          </a:p>
          <a:p>
            <a:pPr algn="justLow"/>
            <a:r>
              <a:rPr lang="en-US" sz="2000" b="0" i="0" dirty="0">
                <a:solidFill>
                  <a:srgbClr val="000000"/>
                </a:solidFill>
                <a:effectLst/>
                <a:latin typeface="Muli"/>
              </a:rPr>
              <a:t>Risks in this category affect the project timeline. A common risk here is that a task turns out to be more complicated than expected, and so it takes longer. This would add delay to the schedule if the task is on the critical path.</a:t>
            </a:r>
            <a:endParaRPr lang="en-US" sz="2000" b="1" i="0" dirty="0">
              <a:solidFill>
                <a:srgbClr val="5D4C70"/>
              </a:solidFill>
              <a:effectLst/>
              <a:latin typeface="Muli"/>
            </a:endParaRPr>
          </a:p>
          <a:p>
            <a:pPr algn="justLow"/>
            <a:endParaRPr lang="en-US" sz="2000" b="0" i="0" dirty="0">
              <a:solidFill>
                <a:srgbClr val="000000"/>
              </a:solidFill>
              <a:effectLst/>
              <a:latin typeface="Muli"/>
            </a:endParaRPr>
          </a:p>
        </p:txBody>
      </p:sp>
      <p:sp>
        <p:nvSpPr>
          <p:cNvPr id="12" name="TextBox 11">
            <a:extLst>
              <a:ext uri="{FF2B5EF4-FFF2-40B4-BE49-F238E27FC236}">
                <a16:creationId xmlns:a16="http://schemas.microsoft.com/office/drawing/2014/main" id="{D5BB13CE-CB9B-3CFB-96E2-BA619DDA2E1C}"/>
              </a:ext>
            </a:extLst>
          </p:cNvPr>
          <p:cNvSpPr txBox="1"/>
          <p:nvPr/>
        </p:nvSpPr>
        <p:spPr>
          <a:xfrm>
            <a:off x="351039" y="3358321"/>
            <a:ext cx="8746779" cy="1323439"/>
          </a:xfrm>
          <a:prstGeom prst="rect">
            <a:avLst/>
          </a:prstGeom>
          <a:solidFill>
            <a:schemeClr val="accent4">
              <a:lumMod val="60000"/>
              <a:lumOff val="40000"/>
            </a:schemeClr>
          </a:solidFill>
        </p:spPr>
        <p:txBody>
          <a:bodyPr wrap="square">
            <a:spAutoFit/>
          </a:bodyPr>
          <a:lstStyle/>
          <a:p>
            <a:r>
              <a:rPr lang="en-US" sz="2000" b="1" dirty="0">
                <a:solidFill>
                  <a:srgbClr val="5D4C70"/>
                </a:solidFill>
                <a:latin typeface="Muli"/>
              </a:rPr>
              <a:t>14-   </a:t>
            </a:r>
            <a:r>
              <a:rPr lang="en-US" sz="2000" b="1" i="0" dirty="0">
                <a:solidFill>
                  <a:srgbClr val="5D4C70"/>
                </a:solidFill>
                <a:effectLst/>
                <a:latin typeface="Muli"/>
              </a:rPr>
              <a:t>Reputation: </a:t>
            </a:r>
            <a:endParaRPr lang="en-US" sz="2000" b="1" dirty="0">
              <a:solidFill>
                <a:srgbClr val="5D4C70"/>
              </a:solidFill>
              <a:latin typeface="Muli"/>
            </a:endParaRPr>
          </a:p>
          <a:p>
            <a:pPr algn="l"/>
            <a:r>
              <a:rPr lang="en-US" sz="2000" b="0" i="0" dirty="0">
                <a:solidFill>
                  <a:srgbClr val="000000"/>
                </a:solidFill>
                <a:effectLst/>
                <a:latin typeface="Muli"/>
              </a:rPr>
              <a:t>focusing on the public face of your business, think about the impact on investors and on your own staff.</a:t>
            </a:r>
          </a:p>
          <a:p>
            <a:pPr algn="l"/>
            <a:endParaRPr lang="en-US" sz="2000" b="1" dirty="0">
              <a:solidFill>
                <a:srgbClr val="5D4C70"/>
              </a:solidFill>
              <a:latin typeface="Muli"/>
            </a:endParaRPr>
          </a:p>
        </p:txBody>
      </p:sp>
      <p:sp>
        <p:nvSpPr>
          <p:cNvPr id="14" name="TextBox 13">
            <a:extLst>
              <a:ext uri="{FF2B5EF4-FFF2-40B4-BE49-F238E27FC236}">
                <a16:creationId xmlns:a16="http://schemas.microsoft.com/office/drawing/2014/main" id="{F5F1C4A6-1194-D44E-D074-41E5DC817031}"/>
              </a:ext>
            </a:extLst>
          </p:cNvPr>
          <p:cNvSpPr txBox="1"/>
          <p:nvPr/>
        </p:nvSpPr>
        <p:spPr>
          <a:xfrm>
            <a:off x="436975" y="4863319"/>
            <a:ext cx="8660844" cy="677108"/>
          </a:xfrm>
          <a:prstGeom prst="rect">
            <a:avLst/>
          </a:prstGeom>
          <a:solidFill>
            <a:schemeClr val="accent2">
              <a:lumMod val="40000"/>
              <a:lumOff val="60000"/>
            </a:schemeClr>
          </a:solidFill>
        </p:spPr>
        <p:txBody>
          <a:bodyPr wrap="square">
            <a:spAutoFit/>
          </a:bodyPr>
          <a:lstStyle/>
          <a:p>
            <a:r>
              <a:rPr lang="en-US" b="0" i="0" dirty="0">
                <a:solidFill>
                  <a:srgbClr val="000000"/>
                </a:solidFill>
                <a:effectLst/>
                <a:latin typeface="Muli"/>
              </a:rPr>
              <a:t> </a:t>
            </a:r>
            <a:r>
              <a:rPr lang="en-US" sz="2000" b="1" dirty="0">
                <a:solidFill>
                  <a:srgbClr val="5D4C70"/>
                </a:solidFill>
                <a:latin typeface="Muli"/>
              </a:rPr>
              <a:t>15- Other</a:t>
            </a:r>
          </a:p>
          <a:p>
            <a:r>
              <a:rPr lang="en-US" dirty="0">
                <a:solidFill>
                  <a:srgbClr val="000000"/>
                </a:solidFill>
                <a:latin typeface="Muli"/>
              </a:rPr>
              <a:t>                          It’s useful to </a:t>
            </a:r>
            <a:r>
              <a:rPr lang="en-US" b="0" i="0" dirty="0">
                <a:solidFill>
                  <a:srgbClr val="000000"/>
                </a:solidFill>
                <a:effectLst/>
                <a:latin typeface="Muli"/>
              </a:rPr>
              <a:t>have an ‘other’ category! </a:t>
            </a:r>
            <a:endParaRPr lang="ar-EG"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6" name="TextBox 15">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853556052"/>
      </p:ext>
    </p:extLst>
  </p:cSld>
  <p:clrMapOvr>
    <a:masterClrMapping/>
  </p:clrMapOvr>
  <mc:AlternateContent xmlns:mc="http://schemas.openxmlformats.org/markup-compatibility/2006" xmlns:p14="http://schemas.microsoft.com/office/powerpoint/2010/main">
    <mc:Choice Requires="p14">
      <p:transition spd="slow" p14:dur="2000" advTm="220251"/>
    </mc:Choice>
    <mc:Fallback xmlns="">
      <p:transition spd="slow" advTm="2202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P spid="1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38998" y="-166254"/>
            <a:ext cx="9533101" cy="1610200"/>
          </a:xfrm>
          <a:prstGeom prst="rect">
            <a:avLst/>
          </a:prstGeom>
          <a:solidFill>
            <a:schemeClr val="accent2">
              <a:lumMod val="20000"/>
              <a:lumOff val="80000"/>
            </a:schemeClr>
          </a:solidFill>
        </p:spPr>
      </p:pic>
      <p:sp>
        <p:nvSpPr>
          <p:cNvPr id="7" name="TextBox 6"/>
          <p:cNvSpPr txBox="1"/>
          <p:nvPr/>
        </p:nvSpPr>
        <p:spPr>
          <a:xfrm>
            <a:off x="2650376" y="543490"/>
            <a:ext cx="5782423" cy="523220"/>
          </a:xfrm>
          <a:prstGeom prst="rect">
            <a:avLst/>
          </a:prstGeom>
          <a:noFill/>
        </p:spPr>
        <p:txBody>
          <a:bodyPr wrap="square" rtlCol="0">
            <a:spAutoFit/>
          </a:bodyPr>
          <a:lstStyle/>
          <a:p>
            <a:pPr algn="ctr"/>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Diagram 8">
            <a:extLst>
              <a:ext uri="{FF2B5EF4-FFF2-40B4-BE49-F238E27FC236}">
                <a16:creationId xmlns:a16="http://schemas.microsoft.com/office/drawing/2014/main" id="{8DE7021E-7FF8-77F9-1691-E8011A4FF26E}"/>
              </a:ext>
            </a:extLst>
          </p:cNvPr>
          <p:cNvGraphicFramePr/>
          <p:nvPr/>
        </p:nvGraphicFramePr>
        <p:xfrm>
          <a:off x="1727862" y="1148941"/>
          <a:ext cx="9080372" cy="398280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Rectangle 9">
            <a:extLst>
              <a:ext uri="{FF2B5EF4-FFF2-40B4-BE49-F238E27FC236}">
                <a16:creationId xmlns:a16="http://schemas.microsoft.com/office/drawing/2014/main" id="{AE02B5F2-A5F7-2046-4840-887320EC453E}"/>
              </a:ext>
            </a:extLst>
          </p:cNvPr>
          <p:cNvSpPr/>
          <p:nvPr/>
        </p:nvSpPr>
        <p:spPr>
          <a:xfrm>
            <a:off x="2013527" y="5148760"/>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Scheduling</a:t>
            </a:r>
            <a:endParaRPr lang="ar-EG" sz="2500" dirty="0">
              <a:solidFill>
                <a:prstClr val="white"/>
              </a:solidFill>
              <a:latin typeface="Calibri" panose="020F0502020204030204"/>
            </a:endParaRPr>
          </a:p>
        </p:txBody>
      </p:sp>
      <p:sp>
        <p:nvSpPr>
          <p:cNvPr id="15" name="Rectangle 14">
            <a:extLst>
              <a:ext uri="{FF2B5EF4-FFF2-40B4-BE49-F238E27FC236}">
                <a16:creationId xmlns:a16="http://schemas.microsoft.com/office/drawing/2014/main" id="{DFC96ACB-13E4-0169-AC92-62530E5977AB}"/>
              </a:ext>
            </a:extLst>
          </p:cNvPr>
          <p:cNvSpPr/>
          <p:nvPr/>
        </p:nvSpPr>
        <p:spPr>
          <a:xfrm>
            <a:off x="5121562" y="5171767"/>
            <a:ext cx="2193637"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Reputation</a:t>
            </a:r>
            <a:endParaRPr lang="ar-EG" sz="2500"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CAEC2D5F-802E-6969-1E16-5A09299BC4D1}"/>
              </a:ext>
            </a:extLst>
          </p:cNvPr>
          <p:cNvSpPr/>
          <p:nvPr/>
        </p:nvSpPr>
        <p:spPr>
          <a:xfrm>
            <a:off x="8676172" y="5188783"/>
            <a:ext cx="1791854" cy="720437"/>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r>
              <a:rPr lang="en-US" sz="2500" dirty="0">
                <a:solidFill>
                  <a:prstClr val="white"/>
                </a:solidFill>
                <a:latin typeface="Calibri" panose="020F0502020204030204"/>
              </a:rPr>
              <a:t>Other</a:t>
            </a:r>
            <a:endParaRPr lang="ar-EG" sz="2500" dirty="0">
              <a:solidFill>
                <a:prstClr val="white"/>
              </a:solidFill>
              <a:latin typeface="Calibri" panose="020F0502020204030204"/>
            </a:endParaRPr>
          </a:p>
        </p:txBody>
      </p:sp>
      <p:pic>
        <p:nvPicPr>
          <p:cNvPr id="13" name="Picture 12">
            <a:extLst>
              <a:ext uri="{FF2B5EF4-FFF2-40B4-BE49-F238E27FC236}">
                <a16:creationId xmlns:a16="http://schemas.microsoft.com/office/drawing/2014/main" id="{B4F228A3-EED8-B72A-55D3-01A30D9488F4}"/>
              </a:ext>
            </a:extLst>
          </p:cNvPr>
          <p:cNvPicPr>
            <a:picLocks noChangeAspect="1"/>
          </p:cNvPicPr>
          <p:nvPr/>
        </p:nvPicPr>
        <p:blipFill>
          <a:blip r:embed="rId9" cstate="hqprint">
            <a:extLst>
              <a:ext uri="{28A0092B-C50C-407E-A947-70E740481C1C}">
                <a14:useLocalDpi xmlns:a14="http://schemas.microsoft.com/office/drawing/2010/main" val="0"/>
              </a:ext>
            </a:extLst>
          </a:blip>
          <a:srcRect/>
          <a:stretch/>
        </p:blipFill>
        <p:spPr>
          <a:xfrm>
            <a:off x="9833969" y="-6541"/>
            <a:ext cx="2383737" cy="1276076"/>
          </a:xfrm>
          <a:prstGeom prst="rect">
            <a:avLst/>
          </a:prstGeom>
        </p:spPr>
      </p:pic>
    </p:spTree>
    <p:extLst>
      <p:ext uri="{BB962C8B-B14F-4D97-AF65-F5344CB8AC3E}">
        <p14:creationId xmlns:p14="http://schemas.microsoft.com/office/powerpoint/2010/main" val="2507887756"/>
      </p:ext>
    </p:extLst>
  </p:cSld>
  <p:clrMapOvr>
    <a:masterClrMapping/>
  </p:clrMapOvr>
  <mc:AlternateContent xmlns:mc="http://schemas.openxmlformats.org/markup-compatibility/2006" xmlns:p14="http://schemas.microsoft.com/office/powerpoint/2010/main">
    <mc:Choice Requires="p14">
      <p:transition spd="slow" p14:dur="2000" advTm="116109"/>
    </mc:Choice>
    <mc:Fallback xmlns="">
      <p:transition spd="slow" advTm="116109"/>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64654"/>
            <a:ext cx="9533101" cy="1610200"/>
          </a:xfrm>
          <a:prstGeom prst="rect">
            <a:avLst/>
          </a:prstGeom>
          <a:solidFill>
            <a:schemeClr val="accent2">
              <a:lumMod val="20000"/>
              <a:lumOff val="80000"/>
            </a:schemeClr>
          </a:solidFill>
        </p:spPr>
      </p:pic>
      <p:sp>
        <p:nvSpPr>
          <p:cNvPr id="7" name="TextBox 6"/>
          <p:cNvSpPr txBox="1"/>
          <p:nvPr/>
        </p:nvSpPr>
        <p:spPr>
          <a:xfrm>
            <a:off x="2650377" y="543490"/>
            <a:ext cx="3169842" cy="523220"/>
          </a:xfrm>
          <a:prstGeom prst="rect">
            <a:avLst/>
          </a:prstGeom>
          <a:noFill/>
        </p:spPr>
        <p:txBody>
          <a:bodyPr wrap="none" rtlCol="0">
            <a:spAutoFit/>
          </a:bodyPr>
          <a:lstStyle/>
          <a:p>
            <a:pPr algn="l"/>
            <a:r>
              <a:rPr lang="en-US" sz="2800" dirty="0">
                <a:solidFill>
                  <a:srgbClr val="FF9518"/>
                </a:solidFill>
                <a:cs typeface="Tajawal Medium" panose="00000600000000000000" pitchFamily="2" charset="-78"/>
              </a:rPr>
              <a:t>Types of Project Risk</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A336AD51-D58C-06BF-645B-2760F9BE6E6C}"/>
              </a:ext>
            </a:extLst>
          </p:cNvPr>
          <p:cNvSpPr txBox="1"/>
          <p:nvPr/>
        </p:nvSpPr>
        <p:spPr>
          <a:xfrm>
            <a:off x="786492" y="1846924"/>
            <a:ext cx="11161119" cy="830997"/>
          </a:xfrm>
          <a:prstGeom prst="rect">
            <a:avLst/>
          </a:prstGeom>
          <a:solidFill>
            <a:schemeClr val="accent4">
              <a:lumMod val="60000"/>
              <a:lumOff val="40000"/>
            </a:schemeClr>
          </a:solidFill>
        </p:spPr>
        <p:txBody>
          <a:bodyPr wrap="square">
            <a:spAutoFit/>
          </a:bodyPr>
          <a:lstStyle/>
          <a:p>
            <a:pPr algn="l"/>
            <a:r>
              <a:rPr lang="en-US" sz="2400" dirty="0">
                <a:solidFill>
                  <a:srgbClr val="0A1F61"/>
                </a:solidFill>
                <a:cs typeface="Tajawal ExtraBold" panose="00000800000000000000" pitchFamily="2" charset="-78"/>
              </a:rPr>
              <a:t>There are several types of risks that occur frequently, regardless of the specifics of the project. These common types of risk include:</a:t>
            </a:r>
          </a:p>
        </p:txBody>
      </p:sp>
      <p:sp>
        <p:nvSpPr>
          <p:cNvPr id="20" name="TextBox 19">
            <a:extLst>
              <a:ext uri="{FF2B5EF4-FFF2-40B4-BE49-F238E27FC236}">
                <a16:creationId xmlns:a16="http://schemas.microsoft.com/office/drawing/2014/main" id="{60103760-58C2-8272-05D1-6CFABF4EA3BD}"/>
              </a:ext>
            </a:extLst>
          </p:cNvPr>
          <p:cNvSpPr txBox="1"/>
          <p:nvPr/>
        </p:nvSpPr>
        <p:spPr>
          <a:xfrm>
            <a:off x="786493" y="2771622"/>
            <a:ext cx="11161119" cy="3046988"/>
          </a:xfrm>
          <a:prstGeom prst="rect">
            <a:avLst/>
          </a:prstGeom>
          <a:solidFill>
            <a:schemeClr val="accent6">
              <a:lumMod val="60000"/>
              <a:lumOff val="40000"/>
            </a:schemeClr>
          </a:solidFill>
        </p:spPr>
        <p:txBody>
          <a:bodyPr wrap="square">
            <a:spAutoFit/>
          </a:bodyPr>
          <a:lstStyle/>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Cost</a:t>
            </a:r>
            <a:r>
              <a:rPr lang="en-US" sz="2000" b="1" i="0" dirty="0">
                <a:solidFill>
                  <a:srgbClr val="333333"/>
                </a:solidFill>
                <a:effectLst/>
                <a:latin typeface="Lato" panose="020F0502020204030203" pitchFamily="34" charset="0"/>
              </a:rPr>
              <a:t>:</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impact the budget, especially those that cause the project to be completed over budget. Errors in </a:t>
            </a:r>
            <a:r>
              <a:rPr lang="en-US" sz="2400" dirty="0">
                <a:solidFill>
                  <a:srgbClr val="0A1F61"/>
                </a:solidFill>
                <a:cs typeface="Tajawal ExtraBold" panose="00000800000000000000" pitchFamily="2" charset="-78"/>
                <a:hlinkClick r:id="rId5">
                  <a:extLst>
                    <a:ext uri="{A12FA001-AC4F-418D-AE19-62706E023703}">
                      <ahyp:hlinkClr xmlns:ahyp="http://schemas.microsoft.com/office/drawing/2018/hyperlinkcolor" xmlns="" val="tx"/>
                    </a:ext>
                  </a:extLst>
                </a:hlinkClick>
              </a:rPr>
              <a:t>cost estimation</a:t>
            </a:r>
            <a:r>
              <a:rPr lang="en-US" sz="2400" dirty="0">
                <a:solidFill>
                  <a:srgbClr val="0A1F61"/>
                </a:solidFill>
                <a:cs typeface="Tajawal ExtraBold" panose="00000800000000000000" pitchFamily="2" charset="-78"/>
              </a:rPr>
              <a:t> commonly generate risk in addition to external factors.</a:t>
            </a:r>
          </a:p>
          <a:p>
            <a:pPr marL="285750" indent="-285750" algn="l">
              <a:buFont typeface="Wingdings" panose="05000000000000000000" pitchFamily="2" charset="2"/>
              <a:buChar char="§"/>
            </a:pPr>
            <a:r>
              <a:rPr lang="en-US" sz="2000" b="1" i="0" dirty="0">
                <a:solidFill>
                  <a:srgbClr val="FF0000"/>
                </a:solidFill>
                <a:effectLst/>
                <a:latin typeface="Lato" panose="020F0502020204030203" pitchFamily="34" charset="0"/>
              </a:rPr>
              <a:t>Schedule</a:t>
            </a:r>
            <a:r>
              <a:rPr lang="en-US" sz="2000" b="1"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unplanned scheduling conflicts, such as events that cause the project to be delayed. </a:t>
            </a:r>
            <a:r>
              <a:rPr lang="en-US" sz="2400" dirty="0">
                <a:solidFill>
                  <a:srgbClr val="0A1F61"/>
                </a:solidFill>
                <a:cs typeface="Tajawal ExtraBold" panose="00000800000000000000" pitchFamily="2" charset="-78"/>
                <a:hlinkClick r:id="rId6">
                  <a:extLst>
                    <a:ext uri="{A12FA001-AC4F-418D-AE19-62706E023703}">
                      <ahyp:hlinkClr xmlns:ahyp="http://schemas.microsoft.com/office/drawing/2018/hyperlinkcolor" xmlns="" val="tx"/>
                    </a:ext>
                  </a:extLst>
                </a:hlinkClick>
              </a:rPr>
              <a:t>Scope creep</a:t>
            </a:r>
            <a:r>
              <a:rPr lang="en-US" sz="2400" dirty="0">
                <a:solidFill>
                  <a:srgbClr val="0A1F61"/>
                </a:solidFill>
                <a:cs typeface="Tajawal ExtraBold" panose="00000800000000000000" pitchFamily="2" charset="-78"/>
              </a:rPr>
              <a:t> is a common reason for scheduling issues and project delays.</a:t>
            </a:r>
          </a:p>
          <a:p>
            <a:pPr algn="l">
              <a:buFont typeface="Arial" panose="020B0604020202020204" pitchFamily="34" charset="0"/>
              <a:buChar char="•"/>
            </a:pPr>
            <a:r>
              <a:rPr lang="en-US" sz="2000" b="1" i="0" dirty="0">
                <a:solidFill>
                  <a:srgbClr val="FF0000"/>
                </a:solidFill>
                <a:effectLst/>
                <a:latin typeface="Lato" panose="020F0502020204030203" pitchFamily="34" charset="0"/>
              </a:rPr>
              <a:t>Performance</a:t>
            </a:r>
            <a:r>
              <a:rPr lang="en-US" sz="2000" b="0" i="0" dirty="0">
                <a:solidFill>
                  <a:srgbClr val="333333"/>
                </a:solidFill>
                <a:effectLst/>
                <a:latin typeface="Lato" panose="020F0502020204030203" pitchFamily="34" charset="0"/>
              </a:rPr>
              <a:t>: </a:t>
            </a:r>
            <a:r>
              <a:rPr lang="en-US" sz="2400" dirty="0">
                <a:solidFill>
                  <a:srgbClr val="0A1F61"/>
                </a:solidFill>
                <a:cs typeface="Tajawal ExtraBold" panose="00000800000000000000" pitchFamily="2" charset="-78"/>
              </a:rPr>
              <a:t>The risk of events that cause the project to produce results that are inconsistent with the </a:t>
            </a:r>
            <a:r>
              <a:rPr lang="en-US" sz="2400" dirty="0">
                <a:solidFill>
                  <a:srgbClr val="0A1F61"/>
                </a:solidFill>
                <a:cs typeface="Tajawal ExtraBold" panose="00000800000000000000" pitchFamily="2" charset="-78"/>
                <a:hlinkClick r:id="rId7">
                  <a:extLst>
                    <a:ext uri="{A12FA001-AC4F-418D-AE19-62706E023703}">
                      <ahyp:hlinkClr xmlns:ahyp="http://schemas.microsoft.com/office/drawing/2018/hyperlinkcolor" xmlns="" val="tx"/>
                    </a:ext>
                  </a:extLst>
                </a:hlinkClick>
              </a:rPr>
              <a:t>project specifications</a:t>
            </a:r>
            <a:r>
              <a:rPr lang="en-US" sz="2400" dirty="0">
                <a:solidFill>
                  <a:srgbClr val="0A1F61"/>
                </a:solidFill>
                <a:cs typeface="Tajawal ExtraBold" panose="00000800000000000000" pitchFamily="2" charset="-78"/>
              </a:rPr>
              <a:t>.</a:t>
            </a: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8"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488563838"/>
      </p:ext>
    </p:extLst>
  </p:cSld>
  <p:clrMapOvr>
    <a:masterClrMapping/>
  </p:clrMapOvr>
  <mc:AlternateContent xmlns:mc="http://schemas.openxmlformats.org/markup-compatibility/2006" xmlns:p14="http://schemas.microsoft.com/office/powerpoint/2010/main">
    <mc:Choice Requires="p14">
      <p:transition spd="slow" p14:dur="2000" advTm="230575"/>
    </mc:Choice>
    <mc:Fallback xmlns="">
      <p:transition spd="slow" advTm="23057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additive="base">
                                        <p:cTn id="13" dur="500" fill="hold"/>
                                        <p:tgtEl>
                                          <p:spTgt spid="20"/>
                                        </p:tgtEl>
                                        <p:attrNameLst>
                                          <p:attrName>ppt_x</p:attrName>
                                        </p:attrNameLst>
                                      </p:cBhvr>
                                      <p:tavLst>
                                        <p:tav tm="0">
                                          <p:val>
                                            <p:strVal val="#ppt_x"/>
                                          </p:val>
                                        </p:tav>
                                        <p:tav tm="100000">
                                          <p:val>
                                            <p:strVal val="#ppt_x"/>
                                          </p:val>
                                        </p:tav>
                                      </p:tavLst>
                                    </p:anim>
                                    <p:anim calcmode="lin" valueType="num">
                                      <p:cBhvr additive="base">
                                        <p:cTn id="14"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2114" name="Text Box 2"/>
          <p:cNvSpPr txBox="1">
            <a:spLocks noChangeArrowheads="1"/>
          </p:cNvSpPr>
          <p:nvPr/>
        </p:nvSpPr>
        <p:spPr bwMode="auto">
          <a:xfrm>
            <a:off x="484403" y="1230159"/>
            <a:ext cx="6096000" cy="1018549"/>
          </a:xfrm>
          <a:prstGeom prst="rect">
            <a:avLst/>
          </a:prstGeom>
          <a:solidFill>
            <a:schemeClr val="accent4">
              <a:lumMod val="40000"/>
              <a:lumOff val="60000"/>
            </a:schemeClr>
          </a:solidFill>
          <a:ln w="9525">
            <a:noFill/>
            <a:miter lim="800000"/>
            <a:headEnd/>
            <a:tailEnd/>
          </a:ln>
          <a:effectLst/>
        </p:spPr>
        <p:txBody>
          <a:bodyPr lIns="0" tIns="0" rIns="0" bIns="0">
            <a:spAutoFit/>
          </a:bodyPr>
          <a:lstStyle/>
          <a:p>
            <a:pPr algn="ctr" rtl="0">
              <a:lnSpc>
                <a:spcPct val="50000"/>
              </a:lnSpc>
              <a:spcBef>
                <a:spcPct val="50000"/>
              </a:spcBef>
              <a:defRPr/>
            </a:pPr>
            <a:endParaRPr lang="en-US" b="1" dirty="0" smtClean="0">
              <a:ln w="0"/>
              <a:effectLst>
                <a:reflection blurRad="6350" stA="53000" endA="300" endPos="35500" dir="5400000" sy="-90000" algn="bl" rotWithShape="0"/>
              </a:effectLst>
              <a:latin typeface="Arial" charset="0"/>
              <a:cs typeface="Arial" charset="0"/>
            </a:endParaRPr>
          </a:p>
          <a:p>
            <a:pPr algn="ctr" rtl="0">
              <a:lnSpc>
                <a:spcPct val="50000"/>
              </a:lnSpc>
              <a:spcBef>
                <a:spcPct val="50000"/>
              </a:spcBef>
              <a:defRPr/>
            </a:pPr>
            <a:r>
              <a:rPr lang="en-US" b="1" dirty="0" smtClean="0">
                <a:ln w="0"/>
                <a:effectLst>
                  <a:reflection blurRad="6350" stA="53000" endA="300" endPos="35500" dir="5400000" sy="-90000" algn="bl" rotWithShape="0"/>
                </a:effectLst>
                <a:latin typeface="Arial" charset="0"/>
                <a:cs typeface="Arial" charset="0"/>
              </a:rPr>
              <a:t>EVOLUTION </a:t>
            </a:r>
            <a:r>
              <a:rPr lang="en-US" b="1" dirty="0">
                <a:ln w="0"/>
                <a:effectLst>
                  <a:reflection blurRad="6350" stA="53000" endA="300" endPos="35500" dir="5400000" sy="-90000" algn="bl" rotWithShape="0"/>
                </a:effectLst>
                <a:latin typeface="Arial" charset="0"/>
                <a:cs typeface="Arial" charset="0"/>
              </a:rPr>
              <a:t>OF MANAGEMENT FOCUS</a:t>
            </a:r>
          </a:p>
          <a:p>
            <a:pPr algn="ctr">
              <a:lnSpc>
                <a:spcPct val="50000"/>
              </a:lnSpc>
              <a:spcBef>
                <a:spcPct val="50000"/>
              </a:spcBef>
              <a:defRPr/>
            </a:pPr>
            <a:r>
              <a:rPr lang="ar-SA" sz="36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تطور اهتمام الإدارة</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21510" name="Group 21"/>
          <p:cNvGrpSpPr>
            <a:grpSpLocks/>
          </p:cNvGrpSpPr>
          <p:nvPr/>
        </p:nvGrpSpPr>
        <p:grpSpPr bwMode="auto">
          <a:xfrm>
            <a:off x="2553042" y="3705487"/>
            <a:ext cx="1981200" cy="1828800"/>
            <a:chOff x="2418" y="1476"/>
            <a:chExt cx="1392" cy="1152"/>
          </a:xfrm>
        </p:grpSpPr>
        <p:sp>
          <p:nvSpPr>
            <p:cNvPr id="602134" name="Rectangle 22"/>
            <p:cNvSpPr>
              <a:spLocks noChangeArrowheads="1"/>
            </p:cNvSpPr>
            <p:nvPr/>
          </p:nvSpPr>
          <p:spPr bwMode="auto">
            <a:xfrm>
              <a:off x="2418" y="1476"/>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1960s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Marketing</a:t>
              </a:r>
              <a:endParaRPr lang="en-US" sz="1600" dirty="0">
                <a:latin typeface="Arial Narrow" pitchFamily="34" charset="0"/>
              </a:endParaRPr>
            </a:p>
          </p:txBody>
        </p:sp>
        <p:grpSp>
          <p:nvGrpSpPr>
            <p:cNvPr id="21524" name="Group 23"/>
            <p:cNvGrpSpPr>
              <a:grpSpLocks/>
            </p:cNvGrpSpPr>
            <p:nvPr/>
          </p:nvGrpSpPr>
          <p:grpSpPr bwMode="auto">
            <a:xfrm>
              <a:off x="2880" y="1680"/>
              <a:ext cx="912" cy="672"/>
              <a:chOff x="3936" y="2544"/>
              <a:chExt cx="912" cy="672"/>
            </a:xfrm>
          </p:grpSpPr>
          <p:sp>
            <p:nvSpPr>
              <p:cNvPr id="602136" name="Rectangle 24"/>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37" name="Rectangle 25"/>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1961</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sp>
            <p:nvSpPr>
              <p:cNvPr id="602138" name="Rectangle 26"/>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1960</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grpSp>
      </p:grpSp>
      <p:grpSp>
        <p:nvGrpSpPr>
          <p:cNvPr id="21511" name="Group 27"/>
          <p:cNvGrpSpPr>
            <a:grpSpLocks/>
          </p:cNvGrpSpPr>
          <p:nvPr/>
        </p:nvGrpSpPr>
        <p:grpSpPr bwMode="auto">
          <a:xfrm>
            <a:off x="575036" y="4391287"/>
            <a:ext cx="1981200" cy="1828800"/>
            <a:chOff x="2688" y="1440"/>
            <a:chExt cx="1392" cy="1152"/>
          </a:xfrm>
        </p:grpSpPr>
        <p:sp>
          <p:nvSpPr>
            <p:cNvPr id="602140" name="Rectangle 28"/>
            <p:cNvSpPr>
              <a:spLocks noChangeArrowheads="1"/>
            </p:cNvSpPr>
            <p:nvPr/>
          </p:nvSpPr>
          <p:spPr bwMode="auto">
            <a:xfrm>
              <a:off x="2688" y="1440"/>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1950s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Production</a:t>
              </a:r>
              <a:endParaRPr lang="en-US" sz="1600" dirty="0">
                <a:latin typeface="Arial Narrow" pitchFamily="34" charset="0"/>
              </a:endParaRPr>
            </a:p>
          </p:txBody>
        </p:sp>
        <p:grpSp>
          <p:nvGrpSpPr>
            <p:cNvPr id="21519" name="Group 29"/>
            <p:cNvGrpSpPr>
              <a:grpSpLocks/>
            </p:cNvGrpSpPr>
            <p:nvPr/>
          </p:nvGrpSpPr>
          <p:grpSpPr bwMode="auto">
            <a:xfrm>
              <a:off x="2880" y="1680"/>
              <a:ext cx="912" cy="672"/>
              <a:chOff x="3936" y="2544"/>
              <a:chExt cx="912" cy="672"/>
            </a:xfrm>
          </p:grpSpPr>
          <p:sp>
            <p:nvSpPr>
              <p:cNvPr id="602142" name="Rectangle 30"/>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602143" name="Rectangle 31"/>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1951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602144" name="Rectangle 32"/>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1950</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grpSp>
      </p:grpSp>
      <p:sp>
        <p:nvSpPr>
          <p:cNvPr id="602145" name="Text Box 33"/>
          <p:cNvSpPr txBox="1">
            <a:spLocks noChangeArrowheads="1"/>
          </p:cNvSpPr>
          <p:nvPr/>
        </p:nvSpPr>
        <p:spPr bwMode="auto">
          <a:xfrm>
            <a:off x="2556236" y="5731930"/>
            <a:ext cx="20574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الإنتاج</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6" name="Text Box 34"/>
          <p:cNvSpPr txBox="1">
            <a:spLocks noChangeArrowheads="1"/>
          </p:cNvSpPr>
          <p:nvPr/>
        </p:nvSpPr>
        <p:spPr bwMode="auto">
          <a:xfrm>
            <a:off x="4547353" y="5036375"/>
            <a:ext cx="18288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التسويق</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602147" name="Text Box 35"/>
          <p:cNvSpPr txBox="1">
            <a:spLocks noChangeArrowheads="1"/>
          </p:cNvSpPr>
          <p:nvPr/>
        </p:nvSpPr>
        <p:spPr bwMode="auto">
          <a:xfrm>
            <a:off x="6550878" y="4424874"/>
            <a:ext cx="17526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الاستراتيجية</a:t>
            </a:r>
            <a:endPar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grpSp>
        <p:nvGrpSpPr>
          <p:cNvPr id="39" name="Group 3">
            <a:extLst>
              <a:ext uri="{FF2B5EF4-FFF2-40B4-BE49-F238E27FC236}">
                <a16:creationId xmlns:a16="http://schemas.microsoft.com/office/drawing/2014/main" id="{C8BA3F1E-1358-4C0F-B56D-09EB2B945812}"/>
              </a:ext>
            </a:extLst>
          </p:cNvPr>
          <p:cNvGrpSpPr>
            <a:grpSpLocks/>
          </p:cNvGrpSpPr>
          <p:nvPr/>
        </p:nvGrpSpPr>
        <p:grpSpPr bwMode="auto">
          <a:xfrm>
            <a:off x="8481884" y="1468266"/>
            <a:ext cx="1981200" cy="2057400"/>
            <a:chOff x="4272" y="672"/>
            <a:chExt cx="1248" cy="1296"/>
          </a:xfrm>
        </p:grpSpPr>
        <p:sp>
          <p:nvSpPr>
            <p:cNvPr id="40" name="Rectangle 4">
              <a:extLst>
                <a:ext uri="{FF2B5EF4-FFF2-40B4-BE49-F238E27FC236}">
                  <a16:creationId xmlns:a16="http://schemas.microsoft.com/office/drawing/2014/main" id="{607B5F6D-62C5-4FDE-8D39-EFA08AA1E7A4}"/>
                </a:ext>
              </a:extLst>
            </p:cNvPr>
            <p:cNvSpPr>
              <a:spLocks noChangeArrowheads="1"/>
            </p:cNvSpPr>
            <p:nvPr/>
          </p:nvSpPr>
          <p:spPr bwMode="auto">
            <a:xfrm>
              <a:off x="4272" y="672"/>
              <a:ext cx="1248" cy="1296"/>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1990-2000</a:t>
              </a: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Customer Value</a:t>
              </a:r>
            </a:p>
          </p:txBody>
        </p:sp>
        <p:grpSp>
          <p:nvGrpSpPr>
            <p:cNvPr id="41" name="Group 5">
              <a:extLst>
                <a:ext uri="{FF2B5EF4-FFF2-40B4-BE49-F238E27FC236}">
                  <a16:creationId xmlns:a16="http://schemas.microsoft.com/office/drawing/2014/main" id="{118B9B8B-4650-4AC1-B1FB-946B64C362AA}"/>
                </a:ext>
              </a:extLst>
            </p:cNvPr>
            <p:cNvGrpSpPr>
              <a:grpSpLocks/>
            </p:cNvGrpSpPr>
            <p:nvPr/>
          </p:nvGrpSpPr>
          <p:grpSpPr bwMode="auto">
            <a:xfrm>
              <a:off x="4464" y="912"/>
              <a:ext cx="818" cy="756"/>
              <a:chOff x="3936" y="2544"/>
              <a:chExt cx="912" cy="672"/>
            </a:xfrm>
          </p:grpSpPr>
          <p:sp>
            <p:nvSpPr>
              <p:cNvPr id="42" name="Rectangle 6">
                <a:extLst>
                  <a:ext uri="{FF2B5EF4-FFF2-40B4-BE49-F238E27FC236}">
                    <a16:creationId xmlns:a16="http://schemas.microsoft.com/office/drawing/2014/main" id="{E8274353-FAB6-4032-BED1-CB9972096C83}"/>
                  </a:ext>
                </a:extLst>
              </p:cNvPr>
              <p:cNvSpPr>
                <a:spLocks noChangeArrowheads="1"/>
              </p:cNvSpPr>
              <p:nvPr/>
            </p:nvSpPr>
            <p:spPr bwMode="auto">
              <a:xfrm>
                <a:off x="4224" y="2544"/>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3" name="Rectangle 7">
                <a:extLst>
                  <a:ext uri="{FF2B5EF4-FFF2-40B4-BE49-F238E27FC236}">
                    <a16:creationId xmlns:a16="http://schemas.microsoft.com/office/drawing/2014/main" id="{79F57E8F-AF26-42B4-BEF3-216B85A20552}"/>
                  </a:ext>
                </a:extLst>
              </p:cNvPr>
              <p:cNvSpPr>
                <a:spLocks noChangeArrowheads="1"/>
              </p:cNvSpPr>
              <p:nvPr/>
            </p:nvSpPr>
            <p:spPr bwMode="auto">
              <a:xfrm>
                <a:off x="4080" y="2688"/>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1991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44" name="Rectangle 8">
                <a:extLst>
                  <a:ext uri="{FF2B5EF4-FFF2-40B4-BE49-F238E27FC236}">
                    <a16:creationId xmlns:a16="http://schemas.microsoft.com/office/drawing/2014/main" id="{544074C3-B2C6-4765-8086-89258F3A8A84}"/>
                  </a:ext>
                </a:extLst>
              </p:cNvPr>
              <p:cNvSpPr>
                <a:spLocks noChangeArrowheads="1"/>
              </p:cNvSpPr>
              <p:nvPr/>
            </p:nvSpPr>
            <p:spPr bwMode="auto">
              <a:xfrm>
                <a:off x="3936" y="2832"/>
                <a:ext cx="624"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1990</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grpSp>
      </p:grpSp>
      <p:grpSp>
        <p:nvGrpSpPr>
          <p:cNvPr id="45" name="Group 9">
            <a:extLst>
              <a:ext uri="{FF2B5EF4-FFF2-40B4-BE49-F238E27FC236}">
                <a16:creationId xmlns:a16="http://schemas.microsoft.com/office/drawing/2014/main" id="{49DC119D-080F-4478-8B03-458E0B940680}"/>
              </a:ext>
            </a:extLst>
          </p:cNvPr>
          <p:cNvGrpSpPr>
            <a:grpSpLocks/>
          </p:cNvGrpSpPr>
          <p:nvPr/>
        </p:nvGrpSpPr>
        <p:grpSpPr bwMode="auto">
          <a:xfrm>
            <a:off x="6580403" y="1598331"/>
            <a:ext cx="1981200" cy="2514600"/>
            <a:chOff x="2668" y="1680"/>
            <a:chExt cx="1392" cy="1584"/>
          </a:xfrm>
        </p:grpSpPr>
        <p:sp>
          <p:nvSpPr>
            <p:cNvPr id="46" name="Rectangle 10">
              <a:extLst>
                <a:ext uri="{FF2B5EF4-FFF2-40B4-BE49-F238E27FC236}">
                  <a16:creationId xmlns:a16="http://schemas.microsoft.com/office/drawing/2014/main" id="{9DDA9F1C-C8FC-477E-8F11-6083DFFD818B}"/>
                </a:ext>
              </a:extLst>
            </p:cNvPr>
            <p:cNvSpPr>
              <a:spLocks noChangeArrowheads="1"/>
            </p:cNvSpPr>
            <p:nvPr/>
          </p:nvSpPr>
          <p:spPr bwMode="auto">
            <a:xfrm>
              <a:off x="2668" y="2112"/>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dirty="0">
                  <a:solidFill>
                    <a:srgbClr val="FFFFFF"/>
                  </a:solidFill>
                  <a:latin typeface="Arial Narrow" pitchFamily="34" charset="0"/>
                </a:rPr>
                <a:t>1980s</a:t>
              </a: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endParaRPr lang="en-US" sz="1600" dirty="0">
                <a:latin typeface="Arial Narrow" pitchFamily="34" charset="0"/>
              </a:endParaRPr>
            </a:p>
            <a:p>
              <a:pPr rtl="0">
                <a:defRPr/>
              </a:pPr>
              <a:r>
                <a:rPr lang="en-US" sz="1600" dirty="0">
                  <a:solidFill>
                    <a:srgbClr val="FFFFFF"/>
                  </a:solidFill>
                  <a:latin typeface="Arial Narrow" pitchFamily="34" charset="0"/>
                </a:rPr>
                <a:t>Quality</a:t>
              </a:r>
              <a:endParaRPr lang="en-US" sz="1600" dirty="0">
                <a:latin typeface="Arial Narrow" pitchFamily="34" charset="0"/>
              </a:endParaRPr>
            </a:p>
          </p:txBody>
        </p:sp>
        <p:grpSp>
          <p:nvGrpSpPr>
            <p:cNvPr id="47" name="Group 11">
              <a:extLst>
                <a:ext uri="{FF2B5EF4-FFF2-40B4-BE49-F238E27FC236}">
                  <a16:creationId xmlns:a16="http://schemas.microsoft.com/office/drawing/2014/main" id="{9865706A-6D67-4612-8F31-1309438885B3}"/>
                </a:ext>
              </a:extLst>
            </p:cNvPr>
            <p:cNvGrpSpPr>
              <a:grpSpLocks/>
            </p:cNvGrpSpPr>
            <p:nvPr/>
          </p:nvGrpSpPr>
          <p:grpSpPr bwMode="auto">
            <a:xfrm>
              <a:off x="2880" y="1680"/>
              <a:ext cx="912" cy="672"/>
              <a:chOff x="3936" y="2544"/>
              <a:chExt cx="912" cy="672"/>
            </a:xfrm>
          </p:grpSpPr>
          <p:sp>
            <p:nvSpPr>
              <p:cNvPr id="48" name="Rectangle 12">
                <a:extLst>
                  <a:ext uri="{FF2B5EF4-FFF2-40B4-BE49-F238E27FC236}">
                    <a16:creationId xmlns:a16="http://schemas.microsoft.com/office/drawing/2014/main" id="{03A5A919-7EB0-4404-84FC-64494D65597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49" name="Rectangle 13">
                <a:extLst>
                  <a:ext uri="{FF2B5EF4-FFF2-40B4-BE49-F238E27FC236}">
                    <a16:creationId xmlns:a16="http://schemas.microsoft.com/office/drawing/2014/main" id="{5BE9FFEE-901F-4B4B-9A12-82783549765B}"/>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1981</a:t>
                </a:r>
              </a:p>
              <a:p>
                <a:pPr rtl="0">
                  <a:defRPr/>
                </a:pPr>
                <a:r>
                  <a:rPr lang="en-US" sz="1200">
                    <a:latin typeface="Arial Narrow" pitchFamily="34" charset="0"/>
                  </a:rPr>
                  <a:t>-   -   -   -   -   -</a:t>
                </a:r>
              </a:p>
              <a:p>
                <a:pPr rtl="0">
                  <a:defRPr/>
                </a:pPr>
                <a:r>
                  <a:rPr lang="en-US" sz="1200">
                    <a:latin typeface="Arial Narrow" pitchFamily="34" charset="0"/>
                  </a:rPr>
                  <a:t>-   -   -   -   -   -</a:t>
                </a:r>
              </a:p>
            </p:txBody>
          </p:sp>
          <p:sp>
            <p:nvSpPr>
              <p:cNvPr id="50" name="Rectangle 14">
                <a:extLst>
                  <a:ext uri="{FF2B5EF4-FFF2-40B4-BE49-F238E27FC236}">
                    <a16:creationId xmlns:a16="http://schemas.microsoft.com/office/drawing/2014/main" id="{A2BA7C0F-D7E4-4B10-9DBD-231EA7363BFC}"/>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1980</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grpSp>
      </p:grpSp>
      <p:grpSp>
        <p:nvGrpSpPr>
          <p:cNvPr id="51" name="Group 15">
            <a:extLst>
              <a:ext uri="{FF2B5EF4-FFF2-40B4-BE49-F238E27FC236}">
                <a16:creationId xmlns:a16="http://schemas.microsoft.com/office/drawing/2014/main" id="{301D2B77-6735-4874-8F24-05B244D794F5}"/>
              </a:ext>
            </a:extLst>
          </p:cNvPr>
          <p:cNvGrpSpPr>
            <a:grpSpLocks/>
          </p:cNvGrpSpPr>
          <p:nvPr/>
        </p:nvGrpSpPr>
        <p:grpSpPr bwMode="auto">
          <a:xfrm>
            <a:off x="4569678" y="3115187"/>
            <a:ext cx="1981200" cy="1828800"/>
            <a:chOff x="2672" y="1389"/>
            <a:chExt cx="1392" cy="1152"/>
          </a:xfrm>
        </p:grpSpPr>
        <p:sp>
          <p:nvSpPr>
            <p:cNvPr id="52" name="Rectangle 16">
              <a:extLst>
                <a:ext uri="{FF2B5EF4-FFF2-40B4-BE49-F238E27FC236}">
                  <a16:creationId xmlns:a16="http://schemas.microsoft.com/office/drawing/2014/main" id="{698D727E-F098-4C9A-8319-4522C9BB099E}"/>
                </a:ext>
              </a:extLst>
            </p:cNvPr>
            <p:cNvSpPr>
              <a:spLocks noChangeArrowheads="1"/>
            </p:cNvSpPr>
            <p:nvPr/>
          </p:nvSpPr>
          <p:spPr bwMode="auto">
            <a:xfrm>
              <a:off x="2672" y="1389"/>
              <a:ext cx="1392" cy="1152"/>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anchor="ctr"/>
            <a:lstStyle/>
            <a:p>
              <a:pPr rtl="0">
                <a:defRPr/>
              </a:pPr>
              <a:r>
                <a:rPr lang="en-US" sz="1600">
                  <a:solidFill>
                    <a:srgbClr val="FFFFFF"/>
                  </a:solidFill>
                  <a:latin typeface="Arial Narrow" pitchFamily="34" charset="0"/>
                </a:rPr>
                <a:t>1970s</a:t>
              </a: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endParaRPr lang="en-US" sz="1600">
                <a:latin typeface="Arial Narrow" pitchFamily="34" charset="0"/>
              </a:endParaRPr>
            </a:p>
            <a:p>
              <a:pPr rtl="0">
                <a:defRPr/>
              </a:pPr>
              <a:r>
                <a:rPr lang="en-US" sz="1600">
                  <a:solidFill>
                    <a:srgbClr val="FFFFFF"/>
                  </a:solidFill>
                  <a:latin typeface="Arial Narrow" pitchFamily="34" charset="0"/>
                </a:rPr>
                <a:t>Strategy</a:t>
              </a:r>
              <a:endParaRPr lang="en-US" sz="1600">
                <a:latin typeface="Arial Narrow" pitchFamily="34" charset="0"/>
              </a:endParaRPr>
            </a:p>
          </p:txBody>
        </p:sp>
        <p:grpSp>
          <p:nvGrpSpPr>
            <p:cNvPr id="53" name="Group 17">
              <a:extLst>
                <a:ext uri="{FF2B5EF4-FFF2-40B4-BE49-F238E27FC236}">
                  <a16:creationId xmlns:a16="http://schemas.microsoft.com/office/drawing/2014/main" id="{800062A4-B1DC-4C6D-BABE-8BE2C3D08364}"/>
                </a:ext>
              </a:extLst>
            </p:cNvPr>
            <p:cNvGrpSpPr>
              <a:grpSpLocks/>
            </p:cNvGrpSpPr>
            <p:nvPr/>
          </p:nvGrpSpPr>
          <p:grpSpPr bwMode="auto">
            <a:xfrm>
              <a:off x="2880" y="1680"/>
              <a:ext cx="912" cy="672"/>
              <a:chOff x="3936" y="2544"/>
              <a:chExt cx="912" cy="672"/>
            </a:xfrm>
          </p:grpSpPr>
          <p:sp>
            <p:nvSpPr>
              <p:cNvPr id="54" name="Rectangle 18">
                <a:extLst>
                  <a:ext uri="{FF2B5EF4-FFF2-40B4-BE49-F238E27FC236}">
                    <a16:creationId xmlns:a16="http://schemas.microsoft.com/office/drawing/2014/main" id="{E4DF3C85-6D7A-4DAA-B0B4-DDBE867A85D9}"/>
                  </a:ext>
                </a:extLst>
              </p:cNvPr>
              <p:cNvSpPr>
                <a:spLocks noChangeArrowheads="1"/>
              </p:cNvSpPr>
              <p:nvPr/>
            </p:nvSpPr>
            <p:spPr bwMode="auto">
              <a:xfrm>
                <a:off x="4224" y="2544"/>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endParaRPr lang="en-US" sz="1200">
                  <a:latin typeface="Arial Narrow" pitchFamily="34" charset="0"/>
                </a:endParaRPr>
              </a:p>
            </p:txBody>
          </p:sp>
          <p:sp>
            <p:nvSpPr>
              <p:cNvPr id="55" name="Rectangle 19">
                <a:extLst>
                  <a:ext uri="{FF2B5EF4-FFF2-40B4-BE49-F238E27FC236}">
                    <a16:creationId xmlns:a16="http://schemas.microsoft.com/office/drawing/2014/main" id="{926C9325-F769-4F9C-9070-1CABEAF295D5}"/>
                  </a:ext>
                </a:extLst>
              </p:cNvPr>
              <p:cNvSpPr>
                <a:spLocks noChangeArrowheads="1"/>
              </p:cNvSpPr>
              <p:nvPr/>
            </p:nvSpPr>
            <p:spPr bwMode="auto">
              <a:xfrm>
                <a:off x="4080" y="2688"/>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dirty="0">
                    <a:latin typeface="Arial Narrow" pitchFamily="34" charset="0"/>
                  </a:rPr>
                  <a:t>1971</a:t>
                </a:r>
              </a:p>
              <a:p>
                <a:pPr rtl="0">
                  <a:defRPr/>
                </a:pPr>
                <a:r>
                  <a:rPr lang="en-US" sz="1200" dirty="0">
                    <a:latin typeface="Arial Narrow" pitchFamily="34" charset="0"/>
                  </a:rPr>
                  <a:t>-   -   -   -   -   -</a:t>
                </a:r>
              </a:p>
              <a:p>
                <a:pPr rtl="0">
                  <a:defRPr/>
                </a:pPr>
                <a:r>
                  <a:rPr lang="en-US" sz="1200" dirty="0">
                    <a:latin typeface="Arial Narrow" pitchFamily="34" charset="0"/>
                  </a:rPr>
                  <a:t>-   -   -   -   -   -</a:t>
                </a:r>
              </a:p>
            </p:txBody>
          </p:sp>
          <p:sp>
            <p:nvSpPr>
              <p:cNvPr id="56" name="Rectangle 20">
                <a:extLst>
                  <a:ext uri="{FF2B5EF4-FFF2-40B4-BE49-F238E27FC236}">
                    <a16:creationId xmlns:a16="http://schemas.microsoft.com/office/drawing/2014/main" id="{71C72345-532C-46FC-8DE9-67A521888B44}"/>
                  </a:ext>
                </a:extLst>
              </p:cNvPr>
              <p:cNvSpPr>
                <a:spLocks noChangeArrowheads="1"/>
              </p:cNvSpPr>
              <p:nvPr/>
            </p:nvSpPr>
            <p:spPr bwMode="auto">
              <a:xfrm>
                <a:off x="3936" y="2832"/>
                <a:ext cx="625" cy="384"/>
              </a:xfrm>
              <a:prstGeom prst="rect">
                <a:avLst/>
              </a:prstGeom>
              <a:ln/>
            </p:spPr>
            <p:style>
              <a:lnRef idx="2">
                <a:schemeClr val="accent5">
                  <a:shade val="50000"/>
                </a:schemeClr>
              </a:lnRef>
              <a:fillRef idx="1">
                <a:schemeClr val="accent5"/>
              </a:fillRef>
              <a:effectRef idx="0">
                <a:schemeClr val="accent5"/>
              </a:effectRef>
              <a:fontRef idx="minor">
                <a:schemeClr val="lt1"/>
              </a:fontRef>
            </p:style>
            <p:txBody>
              <a:bodyPr wrap="none" lIns="0" tIns="0" rIns="0" bIns="0" anchor="ctr"/>
              <a:lstStyle/>
              <a:p>
                <a:pPr rtl="0">
                  <a:defRPr/>
                </a:pPr>
                <a:r>
                  <a:rPr lang="en-US" sz="1200">
                    <a:latin typeface="Arial Narrow" pitchFamily="34" charset="0"/>
                  </a:rPr>
                  <a:t>1970</a:t>
                </a:r>
              </a:p>
              <a:p>
                <a:pPr rtl="0">
                  <a:defRPr/>
                </a:pPr>
                <a:r>
                  <a:rPr lang="en-US" sz="1200">
                    <a:latin typeface="Arial Narrow" pitchFamily="34" charset="0"/>
                  </a:rPr>
                  <a:t>-   -   -   -   -   -</a:t>
                </a:r>
              </a:p>
              <a:p>
                <a:pPr rtl="0">
                  <a:defRPr/>
                </a:pPr>
                <a:r>
                  <a:rPr lang="en-US" sz="1200">
                    <a:latin typeface="Arial Narrow" pitchFamily="34" charset="0"/>
                  </a:rPr>
                  <a:t>-   -   -   -   -   -</a:t>
                </a:r>
              </a:p>
            </p:txBody>
          </p:sp>
        </p:grpSp>
      </p:grpSp>
      <p:sp>
        <p:nvSpPr>
          <p:cNvPr id="57" name="Text Box 36">
            <a:extLst>
              <a:ext uri="{FF2B5EF4-FFF2-40B4-BE49-F238E27FC236}">
                <a16:creationId xmlns:a16="http://schemas.microsoft.com/office/drawing/2014/main" id="{13773C95-9443-4176-42E7-3692288802C1}"/>
              </a:ext>
            </a:extLst>
          </p:cNvPr>
          <p:cNvSpPr txBox="1">
            <a:spLocks noChangeArrowheads="1"/>
          </p:cNvSpPr>
          <p:nvPr/>
        </p:nvSpPr>
        <p:spPr bwMode="auto">
          <a:xfrm>
            <a:off x="8561603" y="3591437"/>
            <a:ext cx="1600200" cy="519113"/>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r" defTabSz="762000">
              <a:spcBef>
                <a:spcPct val="50000"/>
              </a:spcBef>
              <a:defRPr/>
            </a:pPr>
            <a:r>
              <a:rPr lang="en-US"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       </a:t>
            </a: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الجودة</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sp>
        <p:nvSpPr>
          <p:cNvPr id="58" name="Text Box 38">
            <a:extLst>
              <a:ext uri="{FF2B5EF4-FFF2-40B4-BE49-F238E27FC236}">
                <a16:creationId xmlns:a16="http://schemas.microsoft.com/office/drawing/2014/main" id="{4A159F70-2737-249B-EA5C-C4566ECF581D}"/>
              </a:ext>
            </a:extLst>
          </p:cNvPr>
          <p:cNvSpPr txBox="1">
            <a:spLocks noChangeArrowheads="1"/>
          </p:cNvSpPr>
          <p:nvPr/>
        </p:nvSpPr>
        <p:spPr bwMode="auto">
          <a:xfrm>
            <a:off x="10463084" y="2938974"/>
            <a:ext cx="1728916" cy="519113"/>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r" defTabSz="762000">
              <a:spcBef>
                <a:spcPct val="50000"/>
              </a:spcBef>
              <a:defRPr/>
            </a:pPr>
            <a:r>
              <a:rPr lang="ar-SA" sz="2800"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قيمة للعميل</a:t>
            </a:r>
            <a:endParaRPr lang="en-US" b="1"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endParaRPr>
          </a:p>
        </p:txBody>
      </p:sp>
      <p:pic>
        <p:nvPicPr>
          <p:cNvPr id="59" name="Picture 58">
            <a:extLst>
              <a:ext uri="{FF2B5EF4-FFF2-40B4-BE49-F238E27FC236}">
                <a16:creationId xmlns:a16="http://schemas.microsoft.com/office/drawing/2014/main" id="{B4F228A3-EED8-B72A-55D3-01A30D9488F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879263" y="-25919"/>
            <a:ext cx="2383737" cy="1276076"/>
          </a:xfrm>
          <a:prstGeom prst="rect">
            <a:avLst/>
          </a:prstGeom>
        </p:spPr>
      </p:pic>
      <p:sp>
        <p:nvSpPr>
          <p:cNvPr id="60" name="TextBox 59">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31474803"/>
      </p:ext>
    </p:extLst>
  </p:cSld>
  <p:clrMapOvr>
    <a:masterClrMapping/>
  </p:clrMapOvr>
  <mc:AlternateContent xmlns:mc="http://schemas.openxmlformats.org/markup-compatibility/2006" xmlns:p14="http://schemas.microsoft.com/office/powerpoint/2010/main">
    <mc:Choice Requires="p14">
      <p:transition spd="slow" p14:dur="2000" advTm="176365"/>
    </mc:Choice>
    <mc:Fallback xmlns="">
      <p:transition spd="slow" advTm="17636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766935" y="365151"/>
            <a:ext cx="5237478" cy="954107"/>
          </a:xfrm>
          <a:prstGeom prst="rect">
            <a:avLst/>
          </a:prstGeom>
          <a:noFill/>
        </p:spPr>
        <p:txBody>
          <a:bodyPr wrap="square" rtlCol="0">
            <a:spAutoFit/>
          </a:bodyPr>
          <a:lstStyle/>
          <a:p>
            <a:pPr algn="ctr"/>
            <a:r>
              <a:rPr lang="en-US" sz="2800" dirty="0">
                <a:solidFill>
                  <a:schemeClr val="bg1"/>
                </a:solidFill>
              </a:rPr>
              <a:t> Supply chain management </a:t>
            </a:r>
            <a:br>
              <a:rPr lang="en-US" sz="2800" dirty="0">
                <a:solidFill>
                  <a:schemeClr val="bg1"/>
                </a:solidFill>
              </a:rPr>
            </a:br>
            <a:r>
              <a:rPr lang="en-US" sz="2800" dirty="0">
                <a:solidFill>
                  <a:schemeClr val="bg1"/>
                </a:solidFill>
              </a:rPr>
              <a:t>Introduction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76907" y="2045332"/>
            <a:ext cx="10763541" cy="3046988"/>
          </a:xfrm>
          <a:prstGeom prst="rect">
            <a:avLst/>
          </a:prstGeom>
          <a:solidFill>
            <a:schemeClr val="accent4">
              <a:lumMod val="40000"/>
              <a:lumOff val="60000"/>
            </a:schemeClr>
          </a:solidFill>
        </p:spPr>
        <p:txBody>
          <a:bodyPr wrap="square" rtlCol="0">
            <a:spAutoFit/>
          </a:bodyPr>
          <a:lstStyle/>
          <a:p>
            <a:pPr marL="342900" indent="-342900" algn="just">
              <a:buFont typeface="Wingdings" panose="05000000000000000000" pitchFamily="2" charset="2"/>
              <a:buChar char="§"/>
            </a:pPr>
            <a:r>
              <a:rPr lang="en-US" sz="2400" dirty="0"/>
              <a:t>Recently, managing risk has become a </a:t>
            </a:r>
            <a:r>
              <a:rPr lang="en-US" sz="2400" dirty="0">
                <a:solidFill>
                  <a:srgbClr val="FF0000"/>
                </a:solidFill>
              </a:rPr>
              <a:t>crucial</a:t>
            </a:r>
            <a:r>
              <a:rPr lang="en-US" sz="2400" dirty="0"/>
              <a:t> </a:t>
            </a:r>
            <a:r>
              <a:rPr lang="en-US" sz="2400" dirty="0">
                <a:solidFill>
                  <a:srgbClr val="FF0000"/>
                </a:solidFill>
              </a:rPr>
              <a:t>challenge</a:t>
            </a:r>
            <a:r>
              <a:rPr lang="en-US" sz="2400" dirty="0"/>
              <a:t> for supply </a:t>
            </a:r>
            <a:r>
              <a:rPr lang="en-US" sz="2400" dirty="0">
                <a:solidFill>
                  <a:srgbClr val="FF0000"/>
                </a:solidFill>
              </a:rPr>
              <a:t>chain managers </a:t>
            </a:r>
            <a:r>
              <a:rPr lang="en-US" sz="2400" dirty="0"/>
              <a:t>owing to several factors, such as </a:t>
            </a:r>
            <a:r>
              <a:rPr lang="en-US" sz="2400" b="1" dirty="0">
                <a:solidFill>
                  <a:schemeClr val="accent6"/>
                </a:solidFill>
              </a:rPr>
              <a:t>growing global competition</a:t>
            </a:r>
            <a:r>
              <a:rPr lang="en-US" sz="2400" dirty="0"/>
              <a:t>, </a:t>
            </a:r>
            <a:r>
              <a:rPr lang="en-US" sz="2400" b="1" dirty="0">
                <a:solidFill>
                  <a:srgbClr val="00B0F0"/>
                </a:solidFill>
              </a:rPr>
              <a:t>rising cost pressures</a:t>
            </a:r>
            <a:r>
              <a:rPr lang="en-US" sz="2400" dirty="0"/>
              <a:t>, </a:t>
            </a:r>
            <a:r>
              <a:rPr lang="en-US" sz="2400" b="1" dirty="0">
                <a:solidFill>
                  <a:srgbClr val="0070C0"/>
                </a:solidFill>
              </a:rPr>
              <a:t>increasing customer expectations</a:t>
            </a:r>
            <a:r>
              <a:rPr lang="en-US" sz="2400" dirty="0"/>
              <a:t>, and </a:t>
            </a:r>
            <a:r>
              <a:rPr lang="en-US" sz="2400" b="1" dirty="0">
                <a:solidFill>
                  <a:srgbClr val="FFC000"/>
                </a:solidFill>
              </a:rPr>
              <a:t>ever-increasing complexity</a:t>
            </a:r>
          </a:p>
          <a:p>
            <a:pPr marL="342900" indent="-342900" algn="just">
              <a:buFont typeface="Wingdings" panose="05000000000000000000" pitchFamily="2" charset="2"/>
              <a:buChar char="§"/>
            </a:pPr>
            <a:r>
              <a:rPr lang="en-US" sz="2400" dirty="0"/>
              <a:t>Due to the increasing complexity and interrelation of modern supply chains, the type and nature of </a:t>
            </a:r>
            <a:r>
              <a:rPr lang="en-US" sz="2400" b="1" dirty="0">
                <a:solidFill>
                  <a:srgbClr val="FF0000"/>
                </a:solidFill>
              </a:rPr>
              <a:t>uncertain</a:t>
            </a:r>
            <a:r>
              <a:rPr lang="en-US" sz="2400" dirty="0"/>
              <a:t> developments and the impact of an action have become difficult, or even impossible, to predict</a:t>
            </a:r>
          </a:p>
          <a:p>
            <a:pPr marL="342900" indent="-342900" algn="just">
              <a:buFont typeface="Wingdings" panose="05000000000000000000" pitchFamily="2" charset="2"/>
              <a:buChar char="§"/>
            </a:pPr>
            <a:r>
              <a:rPr lang="en-US" sz="2400" dirty="0"/>
              <a:t>Risks and uncertainties frequently interrupt the operational efficiency of the supply chain and hence adversely impact a firm’s profits</a:t>
            </a:r>
          </a:p>
        </p:txBody>
      </p:sp>
      <p:pic>
        <p:nvPicPr>
          <p:cNvPr id="10" name="Picture 9">
            <a:extLst>
              <a:ext uri="{FF2B5EF4-FFF2-40B4-BE49-F238E27FC236}">
                <a16:creationId xmlns:a16="http://schemas.microsoft.com/office/drawing/2014/main" id="{B4F228A3-EED8-B72A-55D3-01A30D9488F4}"/>
              </a:ext>
            </a:extLst>
          </p:cNvPr>
          <p:cNvPicPr>
            <a:picLocks noChangeAspect="1"/>
          </p:cNvPicPr>
          <p:nvPr/>
        </p:nvPicPr>
        <p:blipFill>
          <a:blip r:embed="rId4" cstate="hqprint">
            <a:extLst>
              <a:ext uri="{28A0092B-C50C-407E-A947-70E740481C1C}">
                <a14:useLocalDpi xmlns:a14="http://schemas.microsoft.com/office/drawing/2010/main" val="0"/>
              </a:ext>
            </a:extLst>
          </a:blip>
          <a:srcRect/>
          <a:stretch/>
        </p:blipFill>
        <p:spPr>
          <a:xfrm>
            <a:off x="9808263" y="43182"/>
            <a:ext cx="2383737" cy="1276076"/>
          </a:xfrm>
          <a:prstGeom prst="rect">
            <a:avLst/>
          </a:prstGeom>
        </p:spPr>
      </p:pic>
      <p:sp>
        <p:nvSpPr>
          <p:cNvPr id="11" name="TextBox 10">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13821488"/>
      </p:ext>
    </p:extLst>
  </p:cSld>
  <p:clrMapOvr>
    <a:masterClrMapping/>
  </p:clrMapOvr>
  <mc:AlternateContent xmlns:mc="http://schemas.openxmlformats.org/markup-compatibility/2006" xmlns:p14="http://schemas.microsoft.com/office/powerpoint/2010/main">
    <mc:Choice Requires="p14">
      <p:transition spd="slow" p14:dur="2000" advTm="210974"/>
    </mc:Choice>
    <mc:Fallback xmlns="">
      <p:transition spd="slow" advTm="21097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780625FC-6B77-9E70-416D-CB2D263C9E86}"/>
              </a:ext>
            </a:extLst>
          </p:cNvPr>
          <p:cNvSpPr txBox="1"/>
          <p:nvPr/>
        </p:nvSpPr>
        <p:spPr>
          <a:xfrm>
            <a:off x="1939636" y="1235149"/>
            <a:ext cx="9384146" cy="1200329"/>
          </a:xfrm>
          <a:prstGeom prst="rect">
            <a:avLst/>
          </a:prstGeom>
          <a:noFill/>
        </p:spPr>
        <p:txBody>
          <a:bodyPr wrap="square">
            <a:spAutoFit/>
          </a:bodyPr>
          <a:lstStyle/>
          <a:p>
            <a:r>
              <a:rPr lang="en-US" dirty="0">
                <a:solidFill>
                  <a:srgbClr val="0000FF"/>
                </a:solidFill>
                <a:latin typeface="GpjhsgCvqdsrPtcxlnAdvTT5ada87cc"/>
              </a:rPr>
              <a:t>First appearing in 1982 </a:t>
            </a:r>
            <a:r>
              <a:rPr lang="en-US" dirty="0">
                <a:latin typeface="GpjhsgCvqdsrPtcxlnAdvTT5ada87cc"/>
              </a:rPr>
              <a:t>:</a:t>
            </a:r>
            <a:r>
              <a:rPr lang="en-US" sz="1800" b="0" i="0" u="none" strike="noStrike" baseline="0" dirty="0">
                <a:latin typeface="GpjhsgCvqdsrPtcxlnAdvTT5ada87cc"/>
              </a:rPr>
              <a:t>and used to describe connecting logistics with other functions.</a:t>
            </a:r>
            <a:endParaRPr lang="ar-EG" dirty="0"/>
          </a:p>
          <a:p>
            <a:r>
              <a:rPr lang="en-US" sz="1800" b="0" i="0" u="none" strike="noStrike" baseline="0" dirty="0">
                <a:solidFill>
                  <a:srgbClr val="000000"/>
                </a:solidFill>
                <a:latin typeface="GpjhsgCvqdsrPtcxlnAdvTT5ada87cc"/>
              </a:rPr>
              <a:t>The term was also used by Houlihan (</a:t>
            </a:r>
            <a:r>
              <a:rPr lang="en-US" sz="1800" b="0" i="0" u="none" strike="noStrike" baseline="0" dirty="0">
                <a:solidFill>
                  <a:srgbClr val="0000FF"/>
                </a:solidFill>
                <a:latin typeface="GpjhsgCvqdsrPtcxlnAdvTT5ada87cc"/>
              </a:rPr>
              <a:t>1985</a:t>
            </a:r>
            <a:r>
              <a:rPr lang="en-US" sz="1800" b="0" i="0" u="none" strike="noStrike" baseline="0" dirty="0">
                <a:solidFill>
                  <a:srgbClr val="000000"/>
                </a:solidFill>
                <a:latin typeface="GpjhsgCvqdsrPtcxlnAdvTT5ada87cc"/>
              </a:rPr>
              <a:t>, </a:t>
            </a:r>
            <a:r>
              <a:rPr lang="en-US" sz="1800" b="0" i="0" u="none" strike="noStrike" baseline="0" dirty="0">
                <a:solidFill>
                  <a:srgbClr val="0000FF"/>
                </a:solidFill>
                <a:latin typeface="GpjhsgCvqdsrPtcxlnAdvTT5ada87cc"/>
              </a:rPr>
              <a:t>1988</a:t>
            </a:r>
            <a:r>
              <a:rPr lang="en-US" dirty="0">
                <a:solidFill>
                  <a:srgbClr val="000000"/>
                </a:solidFill>
                <a:latin typeface="GpjhsgCvqdsrPtcxlnAdvTT5ada87cc"/>
              </a:rPr>
              <a:t>) to describe the connections between logistics and internal functions and external</a:t>
            </a:r>
          </a:p>
          <a:p>
            <a:r>
              <a:rPr lang="en-US" dirty="0">
                <a:solidFill>
                  <a:srgbClr val="000000"/>
                </a:solidFill>
                <a:latin typeface="GpjhsgCvqdsrPtcxlnAdvTT5ada87cc"/>
              </a:rPr>
              <a:t>organizations</a:t>
            </a:r>
            <a:endParaRPr lang="en-US" dirty="0">
              <a:latin typeface="GpjhsgCvqdsrPtcxlnAdvTT5ada87cc"/>
            </a:endParaRPr>
          </a:p>
        </p:txBody>
      </p:sp>
      <p:sp>
        <p:nvSpPr>
          <p:cNvPr id="12" name="TextBox 11">
            <a:extLst>
              <a:ext uri="{FF2B5EF4-FFF2-40B4-BE49-F238E27FC236}">
                <a16:creationId xmlns:a16="http://schemas.microsoft.com/office/drawing/2014/main" id="{C67DCE92-4F53-192D-D431-8DDB304A0525}"/>
              </a:ext>
            </a:extLst>
          </p:cNvPr>
          <p:cNvSpPr txBox="1"/>
          <p:nvPr/>
        </p:nvSpPr>
        <p:spPr>
          <a:xfrm>
            <a:off x="593180" y="2933168"/>
            <a:ext cx="4680156" cy="1323439"/>
          </a:xfrm>
          <a:prstGeom prst="rect">
            <a:avLst/>
          </a:prstGeom>
          <a:solidFill>
            <a:schemeClr val="accent6">
              <a:lumMod val="60000"/>
              <a:lumOff val="40000"/>
            </a:schemeClr>
          </a:solidFill>
        </p:spPr>
        <p:txBody>
          <a:bodyPr wrap="square">
            <a:spAutoFit/>
          </a:bodyPr>
          <a:lstStyle/>
          <a:p>
            <a:pPr algn="justLow"/>
            <a:r>
              <a:rPr lang="en-US" sz="2000" b="1" i="0" u="none" strike="noStrike" baseline="0" dirty="0">
                <a:solidFill>
                  <a:srgbClr val="0070C0"/>
                </a:solidFill>
                <a:latin typeface="GpjhsgCvqdsrPtcxlnAdvTT5ada87cc"/>
              </a:rPr>
              <a:t>A supply chain consists of all activities associated with the </a:t>
            </a:r>
            <a:r>
              <a:rPr lang="en-US" sz="2000" b="1" i="0" u="none" strike="noStrike" baseline="0" dirty="0">
                <a:solidFill>
                  <a:srgbClr val="0070C0"/>
                </a:solidFill>
                <a:latin typeface="BdjrfwCjqfnwFjtcybAdvGTIMES-R"/>
              </a:rPr>
              <a:t>fl</a:t>
            </a:r>
            <a:r>
              <a:rPr lang="en-US" sz="2000" b="1" i="0" u="none" strike="noStrike" baseline="0" dirty="0">
                <a:solidFill>
                  <a:srgbClr val="0070C0"/>
                </a:solidFill>
                <a:latin typeface="GpjhsgCvqdsrPtcxlnAdvTT5ada87cc"/>
              </a:rPr>
              <a:t>ow and </a:t>
            </a:r>
            <a:r>
              <a:rPr lang="en-US" sz="2000" b="1" dirty="0">
                <a:solidFill>
                  <a:srgbClr val="0070C0"/>
                </a:solidFill>
                <a:latin typeface="GpjhsgCvqdsrPtcxlnAdvTT5ada87cc"/>
              </a:rPr>
              <a:t>transformation of goods from raw materials to end users</a:t>
            </a:r>
            <a:endParaRPr lang="ar-EG" sz="2000" b="1" dirty="0">
              <a:solidFill>
                <a:srgbClr val="0070C0"/>
              </a:solidFill>
            </a:endParaRPr>
          </a:p>
        </p:txBody>
      </p:sp>
      <p:pic>
        <p:nvPicPr>
          <p:cNvPr id="1026" name="Picture 2" descr="Generic Supply Chain Example">
            <a:extLst>
              <a:ext uri="{FF2B5EF4-FFF2-40B4-BE49-F238E27FC236}">
                <a16:creationId xmlns:a16="http://schemas.microsoft.com/office/drawing/2014/main" id="{2ACF2BA6-A00F-3B51-87B5-C2DEE989FA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69527" y="1921164"/>
            <a:ext cx="6040582" cy="397094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4" name="TextBox 13">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665006671"/>
      </p:ext>
    </p:extLst>
  </p:cSld>
  <p:clrMapOvr>
    <a:masterClrMapping/>
  </p:clrMapOvr>
  <mc:AlternateContent xmlns:mc="http://schemas.openxmlformats.org/markup-compatibility/2006" xmlns:p14="http://schemas.microsoft.com/office/powerpoint/2010/main">
    <mc:Choice Requires="p14">
      <p:transition spd="slow" p14:dur="2000" advTm="228364"/>
    </mc:Choice>
    <mc:Fallback xmlns="">
      <p:transition spd="slow" advTm="22836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additive="base">
                                        <p:cTn id="19" dur="500" fill="hold"/>
                                        <p:tgtEl>
                                          <p:spTgt spid="1026"/>
                                        </p:tgtEl>
                                        <p:attrNameLst>
                                          <p:attrName>ppt_x</p:attrName>
                                        </p:attrNameLst>
                                      </p:cBhvr>
                                      <p:tavLst>
                                        <p:tav tm="0">
                                          <p:val>
                                            <p:strVal val="#ppt_x"/>
                                          </p:val>
                                        </p:tav>
                                        <p:tav tm="100000">
                                          <p:val>
                                            <p:strVal val="#ppt_x"/>
                                          </p:val>
                                        </p:tav>
                                      </p:tavLst>
                                    </p:anim>
                                    <p:anim calcmode="lin" valueType="num">
                                      <p:cBhvr additive="base">
                                        <p:cTn id="20"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EE4AE4E8-5356-E1F3-5F39-ADD0FB3BAFFD}"/>
              </a:ext>
            </a:extLst>
          </p:cNvPr>
          <p:cNvSpPr txBox="1"/>
          <p:nvPr/>
        </p:nvSpPr>
        <p:spPr>
          <a:xfrm>
            <a:off x="2042313" y="1793201"/>
            <a:ext cx="6225308" cy="523220"/>
          </a:xfrm>
          <a:prstGeom prst="rect">
            <a:avLst/>
          </a:prstGeom>
          <a:solidFill>
            <a:schemeClr val="accent2">
              <a:lumMod val="40000"/>
              <a:lumOff val="60000"/>
            </a:schemeClr>
          </a:solidFill>
        </p:spPr>
        <p:txBody>
          <a:bodyPr wrap="square">
            <a:spAutoFit/>
          </a:bodyPr>
          <a:lstStyle/>
          <a:p>
            <a:pPr algn="ctr"/>
            <a:r>
              <a:rPr lang="en-US" sz="2800" b="1" i="0" dirty="0">
                <a:solidFill>
                  <a:srgbClr val="132E57"/>
                </a:solidFill>
                <a:effectLst/>
                <a:latin typeface="Open Sans" panose="020B0606030504020204" pitchFamily="34" charset="0"/>
              </a:rPr>
              <a:t>What is a Supply Chain?</a:t>
            </a:r>
          </a:p>
        </p:txBody>
      </p:sp>
      <p:sp>
        <p:nvSpPr>
          <p:cNvPr id="14" name="TextBox 13">
            <a:extLst>
              <a:ext uri="{FF2B5EF4-FFF2-40B4-BE49-F238E27FC236}">
                <a16:creationId xmlns:a16="http://schemas.microsoft.com/office/drawing/2014/main" id="{7D4F06E9-E26C-364D-B518-FDE4E5E2A33D}"/>
              </a:ext>
            </a:extLst>
          </p:cNvPr>
          <p:cNvSpPr txBox="1"/>
          <p:nvPr/>
        </p:nvSpPr>
        <p:spPr>
          <a:xfrm>
            <a:off x="296625" y="2696252"/>
            <a:ext cx="11650987" cy="3046988"/>
          </a:xfrm>
          <a:prstGeom prst="rect">
            <a:avLst/>
          </a:prstGeom>
          <a:solidFill>
            <a:schemeClr val="accent6">
              <a:lumMod val="60000"/>
              <a:lumOff val="40000"/>
            </a:schemeClr>
          </a:solidFill>
        </p:spPr>
        <p:txBody>
          <a:bodyPr wrap="square">
            <a:spAutoFit/>
          </a:bodyPr>
          <a:lstStyle/>
          <a:p>
            <a:pPr algn="justLow"/>
            <a:r>
              <a:rPr lang="en-US" sz="2400" b="0" i="0" dirty="0">
                <a:effectLst/>
                <a:latin typeface="Open Sans" panose="020B0606030504020204" pitchFamily="34" charset="0"/>
              </a:rPr>
              <a:t>A supply chain is an entire system of producing and delivering a product or service, from the very beginning stage of </a:t>
            </a:r>
            <a:r>
              <a:rPr lang="en-US" sz="2400" b="0" i="0" dirty="0">
                <a:solidFill>
                  <a:srgbClr val="FF0000"/>
                </a:solidFill>
                <a:effectLst/>
                <a:latin typeface="Open Sans" panose="020B0606030504020204" pitchFamily="34" charset="0"/>
              </a:rPr>
              <a:t>sourcing</a:t>
            </a:r>
            <a:r>
              <a:rPr lang="en-US" sz="2400" b="0" i="0" dirty="0">
                <a:effectLst/>
                <a:latin typeface="Open Sans" panose="020B0606030504020204" pitchFamily="34" charset="0"/>
              </a:rPr>
              <a:t> the </a:t>
            </a:r>
            <a:r>
              <a:rPr lang="en-US" sz="2400" b="0" i="0" dirty="0">
                <a:solidFill>
                  <a:srgbClr val="FF0000"/>
                </a:solidFill>
                <a:effectLst/>
                <a:latin typeface="Open Sans" panose="020B0606030504020204" pitchFamily="34" charset="0"/>
              </a:rPr>
              <a:t>raw</a:t>
            </a:r>
            <a:r>
              <a:rPr lang="en-US" sz="2400" b="0" i="0" dirty="0">
                <a:effectLst/>
                <a:latin typeface="Open Sans" panose="020B0606030504020204" pitchFamily="34" charset="0"/>
              </a:rPr>
              <a:t> </a:t>
            </a:r>
            <a:r>
              <a:rPr lang="en-US" sz="2400" b="0" i="0" dirty="0">
                <a:solidFill>
                  <a:srgbClr val="FF0000"/>
                </a:solidFill>
                <a:effectLst/>
                <a:latin typeface="Open Sans" panose="020B0606030504020204" pitchFamily="34" charset="0"/>
              </a:rPr>
              <a:t>materials</a:t>
            </a:r>
            <a:r>
              <a:rPr lang="en-US" sz="2400" b="0" i="0" dirty="0">
                <a:effectLst/>
                <a:latin typeface="Open Sans" panose="020B0606030504020204" pitchFamily="34" charset="0"/>
              </a:rPr>
              <a:t> to the </a:t>
            </a:r>
            <a:r>
              <a:rPr lang="en-US" sz="2400" b="1" i="0" dirty="0">
                <a:solidFill>
                  <a:schemeClr val="accent1"/>
                </a:solidFill>
                <a:effectLst/>
                <a:latin typeface="Open Sans" panose="020B0606030504020204" pitchFamily="34" charset="0"/>
              </a:rPr>
              <a:t>final delivery of the product or service </a:t>
            </a:r>
            <a:r>
              <a:rPr lang="en-US" sz="2400" b="0" i="0" dirty="0">
                <a:effectLst/>
                <a:latin typeface="Open Sans" panose="020B0606030504020204" pitchFamily="34" charset="0"/>
              </a:rPr>
              <a:t>to </a:t>
            </a:r>
            <a:r>
              <a:rPr lang="en-US" sz="2400" b="1" i="0" dirty="0">
                <a:solidFill>
                  <a:srgbClr val="0070C0"/>
                </a:solidFill>
                <a:effectLst/>
                <a:latin typeface="Open Sans" panose="020B0606030504020204" pitchFamily="34" charset="0"/>
              </a:rPr>
              <a:t>end-users</a:t>
            </a:r>
            <a:r>
              <a:rPr lang="en-US" sz="2400" b="0" i="0" dirty="0">
                <a:effectLst/>
                <a:latin typeface="Open Sans" panose="020B0606030504020204" pitchFamily="34" charset="0"/>
              </a:rPr>
              <a:t>. </a:t>
            </a:r>
          </a:p>
          <a:p>
            <a:pPr algn="justLow"/>
            <a:r>
              <a:rPr lang="en-US" sz="2400" b="0" i="0" dirty="0">
                <a:effectLst/>
                <a:latin typeface="Open Sans" panose="020B0606030504020204" pitchFamily="34" charset="0"/>
              </a:rPr>
              <a:t>The supply chain lays out all aspects of the production process, including the activities involved at each stage, information that is being communicated, natural resources that are transformed into useful materials, human resources, and other components that go into the finished product or service.</a:t>
            </a:r>
          </a:p>
          <a:p>
            <a:pPr algn="justLow"/>
            <a:r>
              <a:rPr lang="en-US" sz="2400" b="0" i="0" dirty="0">
                <a:effectLst/>
                <a:latin typeface="Open Sans" panose="020B0606030504020204" pitchFamily="34" charset="0"/>
              </a:rPr>
              <a:t> </a:t>
            </a: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286920859"/>
      </p:ext>
    </p:extLst>
  </p:cSld>
  <p:clrMapOvr>
    <a:masterClrMapping/>
  </p:clrMapOvr>
  <mc:AlternateContent xmlns:mc="http://schemas.openxmlformats.org/markup-compatibility/2006" xmlns:p14="http://schemas.microsoft.com/office/powerpoint/2010/main">
    <mc:Choice Requires="p14">
      <p:transition spd="slow" p14:dur="2000" advTm="70459"/>
    </mc:Choice>
    <mc:Fallback xmlns="">
      <p:transition spd="slow" advTm="704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6842"/>
            <a:ext cx="9533101" cy="1610200"/>
          </a:xfrm>
          <a:prstGeom prst="rect">
            <a:avLst/>
          </a:prstGeom>
          <a:solidFill>
            <a:schemeClr val="accent2">
              <a:lumMod val="20000"/>
              <a:lumOff val="80000"/>
            </a:schemeClr>
          </a:solidFill>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Rectangle 203">
            <a:extLst>
              <a:ext uri="{FF2B5EF4-FFF2-40B4-BE49-F238E27FC236}">
                <a16:creationId xmlns:a16="http://schemas.microsoft.com/office/drawing/2014/main" id="{AD283DCD-D27E-EF35-865B-6278BDE4D59A}"/>
              </a:ext>
            </a:extLst>
          </p:cNvPr>
          <p:cNvSpPr txBox="1">
            <a:spLocks noChangeArrowheads="1"/>
          </p:cNvSpPr>
          <p:nvPr/>
        </p:nvSpPr>
        <p:spPr>
          <a:xfrm>
            <a:off x="304800" y="1542473"/>
            <a:ext cx="8839200" cy="457200"/>
          </a:xfrm>
          <a:prstGeom prst="rect">
            <a:avLst/>
          </a:prstGeom>
          <a:noFill/>
        </p:spPr>
        <p:txBody>
          <a:bodyPr lIns="98376" tIns="49189" rIns="98376" bIns="49189"/>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4163" indent="-284163">
              <a:spcBef>
                <a:spcPct val="50000"/>
              </a:spcBef>
              <a:buFont typeface="Wingdings" panose="05000000000000000000" pitchFamily="2" charset="2"/>
              <a:buNone/>
            </a:pPr>
            <a:r>
              <a:rPr lang="en-US" altLang="ar-EG" sz="1800" b="1"/>
              <a:t>	- A supply chain consists of </a:t>
            </a:r>
            <a:endParaRPr lang="en-US" altLang="ar-EG" sz="1800" b="1" dirty="0"/>
          </a:p>
        </p:txBody>
      </p:sp>
      <p:sp>
        <p:nvSpPr>
          <p:cNvPr id="13" name="Rectangle 204">
            <a:extLst>
              <a:ext uri="{FF2B5EF4-FFF2-40B4-BE49-F238E27FC236}">
                <a16:creationId xmlns:a16="http://schemas.microsoft.com/office/drawing/2014/main" id="{1928A97C-F5C0-F49B-0AB5-23DEBC5FA7A4}"/>
              </a:ext>
            </a:extLst>
          </p:cNvPr>
          <p:cNvSpPr>
            <a:spLocks noChangeArrowheads="1"/>
          </p:cNvSpPr>
          <p:nvPr/>
        </p:nvSpPr>
        <p:spPr bwMode="auto">
          <a:xfrm>
            <a:off x="304800" y="3886200"/>
            <a:ext cx="4648200" cy="838200"/>
          </a:xfrm>
          <a:prstGeom prst="rect">
            <a:avLst/>
          </a:prstGeom>
          <a:solidFill>
            <a:schemeClr val="accent6">
              <a:lumMod val="60000"/>
              <a:lumOff val="40000"/>
            </a:schemeClr>
          </a:solidFill>
          <a:ln>
            <a:noFill/>
          </a:ln>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aims to Match Supply and Demand, profitably for products and services</a:t>
            </a:r>
          </a:p>
        </p:txBody>
      </p:sp>
      <p:grpSp>
        <p:nvGrpSpPr>
          <p:cNvPr id="14" name="Group 205">
            <a:extLst>
              <a:ext uri="{FF2B5EF4-FFF2-40B4-BE49-F238E27FC236}">
                <a16:creationId xmlns:a16="http://schemas.microsoft.com/office/drawing/2014/main" id="{2FF81971-BA22-47BB-1D6A-916A82E93F3E}"/>
              </a:ext>
            </a:extLst>
          </p:cNvPr>
          <p:cNvGrpSpPr>
            <a:grpSpLocks/>
          </p:cNvGrpSpPr>
          <p:nvPr/>
        </p:nvGrpSpPr>
        <p:grpSpPr bwMode="auto">
          <a:xfrm>
            <a:off x="7387962" y="3335996"/>
            <a:ext cx="3660775" cy="1198563"/>
            <a:chOff x="3358" y="2064"/>
            <a:chExt cx="2306" cy="755"/>
          </a:xfrm>
        </p:grpSpPr>
        <p:pic>
          <p:nvPicPr>
            <p:cNvPr id="15" name="Picture 206">
              <a:extLst>
                <a:ext uri="{FF2B5EF4-FFF2-40B4-BE49-F238E27FC236}">
                  <a16:creationId xmlns:a16="http://schemas.microsoft.com/office/drawing/2014/main" id="{508A3FAC-008C-4F3E-3A62-5D36B2E33B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15" y="2064"/>
              <a:ext cx="459"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6" name="Picture 207">
              <a:extLst>
                <a:ext uri="{FF2B5EF4-FFF2-40B4-BE49-F238E27FC236}">
                  <a16:creationId xmlns:a16="http://schemas.microsoft.com/office/drawing/2014/main" id="{1405EE97-917F-29DE-0A5A-6D5A272E93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60" y="2064"/>
              <a:ext cx="460" cy="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17" name="Picture 208" descr="j0172642">
              <a:extLst>
                <a:ext uri="{FF2B5EF4-FFF2-40B4-BE49-F238E27FC236}">
                  <a16:creationId xmlns:a16="http://schemas.microsoft.com/office/drawing/2014/main" id="{CE601FF8-988B-3694-9EC3-2FAA4C4DF300}"/>
                </a:ext>
              </a:extLst>
            </p:cNvPr>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4271" y="2064"/>
              <a:ext cx="479"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Text Box 209">
              <a:extLst>
                <a:ext uri="{FF2B5EF4-FFF2-40B4-BE49-F238E27FC236}">
                  <a16:creationId xmlns:a16="http://schemas.microsoft.com/office/drawing/2014/main" id="{5DF234A8-AD22-BB89-3376-6568C40CA8E0}"/>
                </a:ext>
              </a:extLst>
            </p:cNvPr>
            <p:cNvSpPr txBox="1">
              <a:spLocks noChangeArrowheads="1"/>
            </p:cNvSpPr>
            <p:nvPr/>
          </p:nvSpPr>
          <p:spPr bwMode="auto">
            <a:xfrm>
              <a:off x="3358" y="2607"/>
              <a:ext cx="96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SUPPLY SIDE</a:t>
              </a:r>
            </a:p>
          </p:txBody>
        </p:sp>
        <p:sp>
          <p:nvSpPr>
            <p:cNvPr id="19" name="Text Box 210">
              <a:extLst>
                <a:ext uri="{FF2B5EF4-FFF2-40B4-BE49-F238E27FC236}">
                  <a16:creationId xmlns:a16="http://schemas.microsoft.com/office/drawing/2014/main" id="{62370715-0681-C880-5A6A-F0F942E70167}"/>
                </a:ext>
              </a:extLst>
            </p:cNvPr>
            <p:cNvSpPr txBox="1">
              <a:spLocks noChangeArrowheads="1"/>
            </p:cNvSpPr>
            <p:nvPr/>
          </p:nvSpPr>
          <p:spPr bwMode="auto">
            <a:xfrm>
              <a:off x="4654" y="2607"/>
              <a:ext cx="1010" cy="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600" b="1">
                  <a:solidFill>
                    <a:schemeClr val="hlink"/>
                  </a:solidFill>
                  <a:latin typeface="Arial" panose="020B0604020202020204" pitchFamily="34" charset="0"/>
                </a:rPr>
                <a:t>DEMAND SIDE</a:t>
              </a:r>
            </a:p>
          </p:txBody>
        </p:sp>
      </p:grpSp>
      <p:grpSp>
        <p:nvGrpSpPr>
          <p:cNvPr id="20" name="Group 434">
            <a:extLst>
              <a:ext uri="{FF2B5EF4-FFF2-40B4-BE49-F238E27FC236}">
                <a16:creationId xmlns:a16="http://schemas.microsoft.com/office/drawing/2014/main" id="{00506608-6EE2-4DD5-19FC-4313E5CE1297}"/>
              </a:ext>
            </a:extLst>
          </p:cNvPr>
          <p:cNvGrpSpPr>
            <a:grpSpLocks/>
          </p:cNvGrpSpPr>
          <p:nvPr/>
        </p:nvGrpSpPr>
        <p:grpSpPr bwMode="auto">
          <a:xfrm>
            <a:off x="2997200" y="4752046"/>
            <a:ext cx="7315200" cy="1098550"/>
            <a:chOff x="516" y="2880"/>
            <a:chExt cx="5004" cy="1227"/>
          </a:xfrm>
        </p:grpSpPr>
        <p:pic>
          <p:nvPicPr>
            <p:cNvPr id="21" name="Picture 435">
              <a:extLst>
                <a:ext uri="{FF2B5EF4-FFF2-40B4-BE49-F238E27FC236}">
                  <a16:creationId xmlns:a16="http://schemas.microsoft.com/office/drawing/2014/main" id="{6B6A0C0D-6CCD-4A05-D9BA-E0F4B2CE5F2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2" y="2948"/>
              <a:ext cx="479" cy="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2" name="Picture 436">
              <a:extLst>
                <a:ext uri="{FF2B5EF4-FFF2-40B4-BE49-F238E27FC236}">
                  <a16:creationId xmlns:a16="http://schemas.microsoft.com/office/drawing/2014/main" id="{DE1D793E-EF8B-5B6C-6B85-97463FB349F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68" y="2996"/>
              <a:ext cx="407" cy="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23" name="Picture 437" descr="j0234131">
              <a:extLst>
                <a:ext uri="{FF2B5EF4-FFF2-40B4-BE49-F238E27FC236}">
                  <a16:creationId xmlns:a16="http://schemas.microsoft.com/office/drawing/2014/main" id="{A5E051F5-B1E1-9716-D344-E8315A0091AB}"/>
                </a:ext>
              </a:extLst>
            </p:cNvPr>
            <p:cNvPicPr>
              <a:picLocks noChangeAspect="1" noChangeArrowheads="1"/>
            </p:cNvPicPr>
            <p:nvPr/>
          </p:nvPicPr>
          <p:blipFill>
            <a:blip r:embed="rId9" cstate="hqprint">
              <a:extLst>
                <a:ext uri="{28A0092B-C50C-407E-A947-70E740481C1C}">
                  <a14:useLocalDpi xmlns:a14="http://schemas.microsoft.com/office/drawing/2010/main" val="0"/>
                </a:ext>
              </a:extLst>
            </a:blip>
            <a:srcRect/>
            <a:stretch>
              <a:fillRect/>
            </a:stretch>
          </p:blipFill>
          <p:spPr bwMode="auto">
            <a:xfrm>
              <a:off x="4080" y="2996"/>
              <a:ext cx="406"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438" descr="j0082889">
              <a:extLst>
                <a:ext uri="{FF2B5EF4-FFF2-40B4-BE49-F238E27FC236}">
                  <a16:creationId xmlns:a16="http://schemas.microsoft.com/office/drawing/2014/main" id="{007505FB-4EFD-64D3-66ED-B46E7C074B8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92" y="2965"/>
              <a:ext cx="474" cy="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5" name="Group 439">
              <a:extLst>
                <a:ext uri="{FF2B5EF4-FFF2-40B4-BE49-F238E27FC236}">
                  <a16:creationId xmlns:a16="http://schemas.microsoft.com/office/drawing/2014/main" id="{4AF87598-CCA7-5CCA-48F9-CF5EE46C3F91}"/>
                </a:ext>
              </a:extLst>
            </p:cNvPr>
            <p:cNvGrpSpPr>
              <a:grpSpLocks/>
            </p:cNvGrpSpPr>
            <p:nvPr/>
          </p:nvGrpSpPr>
          <p:grpSpPr bwMode="auto">
            <a:xfrm>
              <a:off x="582" y="2956"/>
              <a:ext cx="474" cy="468"/>
              <a:chOff x="582" y="1592"/>
              <a:chExt cx="474" cy="468"/>
            </a:xfrm>
          </p:grpSpPr>
          <p:pic>
            <p:nvPicPr>
              <p:cNvPr id="41" name="Picture 440" descr="j0154778">
                <a:extLst>
                  <a:ext uri="{FF2B5EF4-FFF2-40B4-BE49-F238E27FC236}">
                    <a16:creationId xmlns:a16="http://schemas.microsoft.com/office/drawing/2014/main" id="{C18392BE-70DC-2A74-AC41-4CC9E378166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12" y="1592"/>
                <a:ext cx="444" cy="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41" descr="hh01450_">
                <a:extLst>
                  <a:ext uri="{FF2B5EF4-FFF2-40B4-BE49-F238E27FC236}">
                    <a16:creationId xmlns:a16="http://schemas.microsoft.com/office/drawing/2014/main" id="{C7B0E2BD-EB00-739C-18CB-244E26EA924E}"/>
                  </a:ext>
                </a:extLst>
              </p:cNvPr>
              <p:cNvPicPr>
                <a:picLocks noChangeAspect="1" noChangeArrowheads="1"/>
              </p:cNvPicPr>
              <p:nvPr/>
            </p:nvPicPr>
            <p:blipFill>
              <a:blip r:embed="rId12" cstate="hqprint">
                <a:extLst>
                  <a:ext uri="{28A0092B-C50C-407E-A947-70E740481C1C}">
                    <a14:useLocalDpi xmlns:a14="http://schemas.microsoft.com/office/drawing/2010/main" val="0"/>
                  </a:ext>
                </a:extLst>
              </a:blip>
              <a:srcRect/>
              <a:stretch>
                <a:fillRect/>
              </a:stretch>
            </p:blipFill>
            <p:spPr bwMode="auto">
              <a:xfrm>
                <a:off x="582" y="1721"/>
                <a:ext cx="426"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6" name="Text Box 442">
              <a:extLst>
                <a:ext uri="{FF2B5EF4-FFF2-40B4-BE49-F238E27FC236}">
                  <a16:creationId xmlns:a16="http://schemas.microsoft.com/office/drawing/2014/main" id="{6B460D75-B260-9C60-4E0E-64B08A8A52B1}"/>
                </a:ext>
              </a:extLst>
            </p:cNvPr>
            <p:cNvSpPr txBox="1">
              <a:spLocks noChangeArrowheads="1"/>
            </p:cNvSpPr>
            <p:nvPr/>
          </p:nvSpPr>
          <p:spPr bwMode="auto">
            <a:xfrm>
              <a:off x="516" y="3522"/>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Product</a:t>
              </a:r>
            </a:p>
          </p:txBody>
        </p:sp>
        <p:sp>
          <p:nvSpPr>
            <p:cNvPr id="27" name="Text Box 443">
              <a:extLst>
                <a:ext uri="{FF2B5EF4-FFF2-40B4-BE49-F238E27FC236}">
                  <a16:creationId xmlns:a16="http://schemas.microsoft.com/office/drawing/2014/main" id="{4D790F0E-5DB0-F3F6-0CF0-E2F4E27EAD9C}"/>
                </a:ext>
              </a:extLst>
            </p:cNvPr>
            <p:cNvSpPr txBox="1">
              <a:spLocks noChangeArrowheads="1"/>
            </p:cNvSpPr>
            <p:nvPr/>
          </p:nvSpPr>
          <p:spPr bwMode="auto">
            <a:xfrm>
              <a:off x="4987" y="3474"/>
              <a:ext cx="510"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Higher</a:t>
              </a:r>
            </a:p>
            <a:p>
              <a:pPr eaLnBrk="1" hangingPunct="1">
                <a:spcBef>
                  <a:spcPct val="0"/>
                </a:spcBef>
                <a:buClrTx/>
                <a:buSzTx/>
                <a:buFontTx/>
                <a:buNone/>
              </a:pPr>
              <a:r>
                <a:rPr lang="en-US" altLang="ar-EG" sz="1400" b="1">
                  <a:solidFill>
                    <a:schemeClr val="hlink"/>
                  </a:solidFill>
                  <a:latin typeface="Arial" panose="020B0604020202020204" pitchFamily="34" charset="0"/>
                </a:rPr>
                <a:t>Profits</a:t>
              </a:r>
            </a:p>
          </p:txBody>
        </p:sp>
        <p:sp>
          <p:nvSpPr>
            <p:cNvPr id="28" name="Text Box 444">
              <a:extLst>
                <a:ext uri="{FF2B5EF4-FFF2-40B4-BE49-F238E27FC236}">
                  <a16:creationId xmlns:a16="http://schemas.microsoft.com/office/drawing/2014/main" id="{DA32A1F5-5BEB-8251-29C6-64F8188CB941}"/>
                </a:ext>
              </a:extLst>
            </p:cNvPr>
            <p:cNvSpPr txBox="1">
              <a:spLocks noChangeArrowheads="1"/>
            </p:cNvSpPr>
            <p:nvPr/>
          </p:nvSpPr>
          <p:spPr bwMode="auto">
            <a:xfrm>
              <a:off x="4032" y="3522"/>
              <a:ext cx="57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Time</a:t>
              </a:r>
            </a:p>
          </p:txBody>
        </p:sp>
        <p:sp>
          <p:nvSpPr>
            <p:cNvPr id="29" name="Text Box 445">
              <a:extLst>
                <a:ext uri="{FF2B5EF4-FFF2-40B4-BE49-F238E27FC236}">
                  <a16:creationId xmlns:a16="http://schemas.microsoft.com/office/drawing/2014/main" id="{5545F01F-B1AF-D4B5-9B05-3150C816FB34}"/>
                </a:ext>
              </a:extLst>
            </p:cNvPr>
            <p:cNvSpPr txBox="1">
              <a:spLocks noChangeArrowheads="1"/>
            </p:cNvSpPr>
            <p:nvPr/>
          </p:nvSpPr>
          <p:spPr bwMode="auto">
            <a:xfrm>
              <a:off x="3216" y="3522"/>
              <a:ext cx="692"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Customer</a:t>
              </a:r>
            </a:p>
          </p:txBody>
        </p:sp>
        <p:sp>
          <p:nvSpPr>
            <p:cNvPr id="30" name="Text Box 446">
              <a:extLst>
                <a:ext uri="{FF2B5EF4-FFF2-40B4-BE49-F238E27FC236}">
                  <a16:creationId xmlns:a16="http://schemas.microsoft.com/office/drawing/2014/main" id="{D05EE905-5AE6-9C16-C4FF-F5BDFA2D1344}"/>
                </a:ext>
              </a:extLst>
            </p:cNvPr>
            <p:cNvSpPr txBox="1">
              <a:spLocks noChangeArrowheads="1"/>
            </p:cNvSpPr>
            <p:nvPr/>
          </p:nvSpPr>
          <p:spPr bwMode="auto">
            <a:xfrm>
              <a:off x="2496" y="3522"/>
              <a:ext cx="616"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Quantity</a:t>
              </a:r>
            </a:p>
          </p:txBody>
        </p:sp>
        <p:sp>
          <p:nvSpPr>
            <p:cNvPr id="31" name="Text Box 447">
              <a:extLst>
                <a:ext uri="{FF2B5EF4-FFF2-40B4-BE49-F238E27FC236}">
                  <a16:creationId xmlns:a16="http://schemas.microsoft.com/office/drawing/2014/main" id="{D7C77724-6F9F-5AEE-33E8-EAB008F9B97B}"/>
                </a:ext>
              </a:extLst>
            </p:cNvPr>
            <p:cNvSpPr txBox="1">
              <a:spLocks noChangeArrowheads="1"/>
            </p:cNvSpPr>
            <p:nvPr/>
          </p:nvSpPr>
          <p:spPr bwMode="auto">
            <a:xfrm>
              <a:off x="1920"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Store</a:t>
              </a:r>
            </a:p>
          </p:txBody>
        </p:sp>
        <p:sp>
          <p:nvSpPr>
            <p:cNvPr id="32" name="Text Box 448">
              <a:extLst>
                <a:ext uri="{FF2B5EF4-FFF2-40B4-BE49-F238E27FC236}">
                  <a16:creationId xmlns:a16="http://schemas.microsoft.com/office/drawing/2014/main" id="{14492418-E7BF-D419-53BC-7A6920524C6A}"/>
                </a:ext>
              </a:extLst>
            </p:cNvPr>
            <p:cNvSpPr txBox="1">
              <a:spLocks noChangeArrowheads="1"/>
            </p:cNvSpPr>
            <p:nvPr/>
          </p:nvSpPr>
          <p:spPr bwMode="auto">
            <a:xfrm>
              <a:off x="1248" y="3522"/>
              <a:ext cx="573"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1200" b="1">
                  <a:solidFill>
                    <a:schemeClr val="hlink"/>
                  </a:solidFill>
                  <a:latin typeface="Arial" panose="020B0604020202020204" pitchFamily="34" charset="0"/>
                </a:rPr>
                <a:t>The right</a:t>
              </a:r>
            </a:p>
            <a:p>
              <a:pPr eaLnBrk="1" hangingPunct="1">
                <a:spcBef>
                  <a:spcPct val="0"/>
                </a:spcBef>
                <a:buClrTx/>
                <a:buSzTx/>
                <a:buFontTx/>
                <a:buNone/>
              </a:pPr>
              <a:r>
                <a:rPr lang="en-US" altLang="ar-EG" sz="1400" b="1">
                  <a:solidFill>
                    <a:schemeClr val="hlink"/>
                  </a:solidFill>
                  <a:latin typeface="Arial" panose="020B0604020202020204" pitchFamily="34" charset="0"/>
                </a:rPr>
                <a:t>Price</a:t>
              </a:r>
            </a:p>
          </p:txBody>
        </p:sp>
        <p:sp>
          <p:nvSpPr>
            <p:cNvPr id="33" name="Text Box 449">
              <a:extLst>
                <a:ext uri="{FF2B5EF4-FFF2-40B4-BE49-F238E27FC236}">
                  <a16:creationId xmlns:a16="http://schemas.microsoft.com/office/drawing/2014/main" id="{AD8A5DE4-5701-DF88-23EE-05AD553CE8C8}"/>
                </a:ext>
              </a:extLst>
            </p:cNvPr>
            <p:cNvSpPr txBox="1">
              <a:spLocks noChangeArrowheads="1"/>
            </p:cNvSpPr>
            <p:nvPr/>
          </p:nvSpPr>
          <p:spPr bwMode="auto">
            <a:xfrm>
              <a:off x="4463" y="2880"/>
              <a:ext cx="461" cy="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wrap="none">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6600">
                  <a:solidFill>
                    <a:schemeClr val="hlink"/>
                  </a:solidFill>
                  <a:latin typeface="Arial" panose="020B0604020202020204" pitchFamily="34" charset="0"/>
                </a:rPr>
                <a:t>=</a:t>
              </a:r>
            </a:p>
          </p:txBody>
        </p:sp>
        <p:sp>
          <p:nvSpPr>
            <p:cNvPr id="34" name="Text Box 450">
              <a:extLst>
                <a:ext uri="{FF2B5EF4-FFF2-40B4-BE49-F238E27FC236}">
                  <a16:creationId xmlns:a16="http://schemas.microsoft.com/office/drawing/2014/main" id="{1CB81E5B-8082-6355-9A9D-4466CCAA22C1}"/>
                </a:ext>
              </a:extLst>
            </p:cNvPr>
            <p:cNvSpPr txBox="1">
              <a:spLocks noChangeArrowheads="1"/>
            </p:cNvSpPr>
            <p:nvPr/>
          </p:nvSpPr>
          <p:spPr bwMode="auto">
            <a:xfrm>
              <a:off x="1680" y="2924"/>
              <a:ext cx="336"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5" name="Text Box 451">
              <a:extLst>
                <a:ext uri="{FF2B5EF4-FFF2-40B4-BE49-F238E27FC236}">
                  <a16:creationId xmlns:a16="http://schemas.microsoft.com/office/drawing/2014/main" id="{199D7F25-0305-991D-73AD-12A72D104B22}"/>
                </a:ext>
              </a:extLst>
            </p:cNvPr>
            <p:cNvSpPr txBox="1">
              <a:spLocks noChangeArrowheads="1"/>
            </p:cNvSpPr>
            <p:nvPr/>
          </p:nvSpPr>
          <p:spPr bwMode="auto">
            <a:xfrm>
              <a:off x="1008" y="2924"/>
              <a:ext cx="384"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sp>
          <p:nvSpPr>
            <p:cNvPr id="36" name="Text Box 452">
              <a:extLst>
                <a:ext uri="{FF2B5EF4-FFF2-40B4-BE49-F238E27FC236}">
                  <a16:creationId xmlns:a16="http://schemas.microsoft.com/office/drawing/2014/main" id="{29A21DE6-8654-9459-0766-512FF4DE71F9}"/>
                </a:ext>
              </a:extLst>
            </p:cNvPr>
            <p:cNvSpPr txBox="1">
              <a:spLocks noChangeArrowheads="1"/>
            </p:cNvSpPr>
            <p:nvPr/>
          </p:nvSpPr>
          <p:spPr bwMode="auto">
            <a:xfrm>
              <a:off x="373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7" name="Text Box 453">
              <a:extLst>
                <a:ext uri="{FF2B5EF4-FFF2-40B4-BE49-F238E27FC236}">
                  <a16:creationId xmlns:a16="http://schemas.microsoft.com/office/drawing/2014/main" id="{1013F116-480C-D162-6EEB-CC909C253502}"/>
                </a:ext>
              </a:extLst>
            </p:cNvPr>
            <p:cNvSpPr txBox="1">
              <a:spLocks noChangeArrowheads="1"/>
            </p:cNvSpPr>
            <p:nvPr/>
          </p:nvSpPr>
          <p:spPr bwMode="auto">
            <a:xfrm>
              <a:off x="2305" y="2924"/>
              <a:ext cx="335"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a:solidFill>
                    <a:schemeClr val="hlink"/>
                  </a:solidFill>
                  <a:latin typeface="Arial" panose="020B0604020202020204" pitchFamily="34" charset="0"/>
                </a:rPr>
                <a:t>+</a:t>
              </a:r>
            </a:p>
          </p:txBody>
        </p:sp>
        <p:sp>
          <p:nvSpPr>
            <p:cNvPr id="38" name="Text Box 454">
              <a:extLst>
                <a:ext uri="{FF2B5EF4-FFF2-40B4-BE49-F238E27FC236}">
                  <a16:creationId xmlns:a16="http://schemas.microsoft.com/office/drawing/2014/main" id="{A5A1F343-7556-11F5-6B43-D19F9C7F238F}"/>
                </a:ext>
              </a:extLst>
            </p:cNvPr>
            <p:cNvSpPr txBox="1">
              <a:spLocks noChangeArrowheads="1"/>
            </p:cNvSpPr>
            <p:nvPr/>
          </p:nvSpPr>
          <p:spPr bwMode="auto">
            <a:xfrm>
              <a:off x="3011" y="2924"/>
              <a:ext cx="337" cy="1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txBody>
            <a:bodyPr>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eaLnBrk="1" hangingPunct="1">
                <a:spcBef>
                  <a:spcPct val="0"/>
                </a:spcBef>
                <a:buClrTx/>
                <a:buSzTx/>
                <a:buFontTx/>
                <a:buNone/>
              </a:pPr>
              <a:r>
                <a:rPr lang="en-US" altLang="ar-EG" sz="5400" dirty="0">
                  <a:solidFill>
                    <a:schemeClr val="hlink"/>
                  </a:solidFill>
                  <a:latin typeface="Arial" panose="020B0604020202020204" pitchFamily="34" charset="0"/>
                </a:rPr>
                <a:t>+</a:t>
              </a:r>
            </a:p>
          </p:txBody>
        </p:sp>
        <p:pic>
          <p:nvPicPr>
            <p:cNvPr id="39" name="Picture 455" descr="j0222015">
              <a:extLst>
                <a:ext uri="{FF2B5EF4-FFF2-40B4-BE49-F238E27FC236}">
                  <a16:creationId xmlns:a16="http://schemas.microsoft.com/office/drawing/2014/main" id="{B2E20E8E-B9E0-99BD-D36E-7E01177B41E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296" y="2996"/>
              <a:ext cx="453" cy="4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456" descr="j0283209">
              <a:extLst>
                <a:ext uri="{FF2B5EF4-FFF2-40B4-BE49-F238E27FC236}">
                  <a16:creationId xmlns:a16="http://schemas.microsoft.com/office/drawing/2014/main" id="{D83A800A-7769-76C5-0D3F-9C5608429055}"/>
                </a:ext>
              </a:extLst>
            </p:cNvPr>
            <p:cNvPicPr>
              <a:picLocks noChangeAspect="1" noChangeArrowheads="1" noCrop="1"/>
            </p:cNvPicPr>
            <p:nvPr/>
          </p:nvPicPr>
          <p:blipFill>
            <a:blip r:embed="rId14">
              <a:extLst>
                <a:ext uri="{28A0092B-C50C-407E-A947-70E740481C1C}">
                  <a14:useLocalDpi xmlns:a14="http://schemas.microsoft.com/office/drawing/2010/main" val="0"/>
                </a:ext>
              </a:extLst>
            </a:blip>
            <a:srcRect/>
            <a:stretch>
              <a:fillRect/>
            </a:stretch>
          </p:blipFill>
          <p:spPr bwMode="auto">
            <a:xfrm>
              <a:off x="5007" y="2976"/>
              <a:ext cx="513" cy="5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3" name="Rectangle 457">
            <a:extLst>
              <a:ext uri="{FF2B5EF4-FFF2-40B4-BE49-F238E27FC236}">
                <a16:creationId xmlns:a16="http://schemas.microsoft.com/office/drawing/2014/main" id="{5743E185-1162-1367-1FB0-997C3AED532C}"/>
              </a:ext>
            </a:extLst>
          </p:cNvPr>
          <p:cNvSpPr>
            <a:spLocks noChangeArrowheads="1"/>
          </p:cNvSpPr>
          <p:nvPr/>
        </p:nvSpPr>
        <p:spPr bwMode="auto">
          <a:xfrm>
            <a:off x="985548" y="4664014"/>
            <a:ext cx="1600200" cy="457200"/>
          </a:xfrm>
          <a:prstGeom prst="rect">
            <a:avLst/>
          </a:prstGeom>
          <a:solidFill>
            <a:srgbClr val="FAC748"/>
          </a:solidFill>
          <a:ln>
            <a:noFill/>
          </a:ln>
          <a:extLst/>
        </p:spPr>
        <p:txBody>
          <a:bodyPr lIns="98376" tIns="49189" rIns="98376" bIns="49189"/>
          <a:lstStyle>
            <a:lvl1pPr marL="284163" indent="-284163">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buFont typeface="Monotype Sorts" pitchFamily="2" charset="2"/>
              <a:buNone/>
            </a:pPr>
            <a:r>
              <a:rPr lang="en-US" altLang="ar-EG" sz="1800" b="1" dirty="0"/>
              <a:t>	- achieves</a:t>
            </a:r>
          </a:p>
        </p:txBody>
      </p:sp>
      <p:grpSp>
        <p:nvGrpSpPr>
          <p:cNvPr id="44" name="Group 461">
            <a:extLst>
              <a:ext uri="{FF2B5EF4-FFF2-40B4-BE49-F238E27FC236}">
                <a16:creationId xmlns:a16="http://schemas.microsoft.com/office/drawing/2014/main" id="{69956F7F-BBC1-93E3-679B-7013ABD6D4C2}"/>
              </a:ext>
            </a:extLst>
          </p:cNvPr>
          <p:cNvGrpSpPr>
            <a:grpSpLocks/>
          </p:cNvGrpSpPr>
          <p:nvPr/>
        </p:nvGrpSpPr>
        <p:grpSpPr bwMode="auto">
          <a:xfrm>
            <a:off x="1295400" y="2209800"/>
            <a:ext cx="5707063" cy="1219200"/>
            <a:chOff x="816" y="1392"/>
            <a:chExt cx="3595" cy="768"/>
          </a:xfrm>
        </p:grpSpPr>
        <p:grpSp>
          <p:nvGrpSpPr>
            <p:cNvPr id="45" name="Group 234">
              <a:extLst>
                <a:ext uri="{FF2B5EF4-FFF2-40B4-BE49-F238E27FC236}">
                  <a16:creationId xmlns:a16="http://schemas.microsoft.com/office/drawing/2014/main" id="{8E4B9063-7B58-F8D8-061C-9A03BC4A9A4D}"/>
                </a:ext>
              </a:extLst>
            </p:cNvPr>
            <p:cNvGrpSpPr>
              <a:grpSpLocks/>
            </p:cNvGrpSpPr>
            <p:nvPr/>
          </p:nvGrpSpPr>
          <p:grpSpPr bwMode="auto">
            <a:xfrm>
              <a:off x="816" y="1392"/>
              <a:ext cx="3595" cy="528"/>
              <a:chOff x="1250" y="1296"/>
              <a:chExt cx="3595" cy="528"/>
            </a:xfrm>
          </p:grpSpPr>
          <p:sp>
            <p:nvSpPr>
              <p:cNvPr id="49" name="Text Box 235">
                <a:extLst>
                  <a:ext uri="{FF2B5EF4-FFF2-40B4-BE49-F238E27FC236}">
                    <a16:creationId xmlns:a16="http://schemas.microsoft.com/office/drawing/2014/main" id="{5759FAE5-9798-35A5-F535-4DB8AAB218DD}"/>
                  </a:ext>
                </a:extLst>
              </p:cNvPr>
              <p:cNvSpPr txBox="1">
                <a:spLocks noChangeArrowheads="1"/>
              </p:cNvSpPr>
              <p:nvPr/>
            </p:nvSpPr>
            <p:spPr bwMode="auto">
              <a:xfrm>
                <a:off x="1250" y="1296"/>
                <a:ext cx="526" cy="192"/>
              </a:xfrm>
              <a:prstGeom prst="rect">
                <a:avLst/>
              </a:prstGeom>
              <a:solidFill>
                <a:schemeClr val="accent2">
                  <a:lumMod val="20000"/>
                  <a:lumOff val="80000"/>
                </a:schemeClr>
              </a:solidFill>
              <a:ln w="25400">
                <a:noFill/>
                <a:miter lim="800000"/>
                <a:headEnd/>
                <a:tailEnd/>
              </a:ln>
              <a:effectLst/>
            </p:spPr>
            <p:txBody>
              <a:bodyPr wrap="none">
                <a:spAutoFit/>
              </a:bodyPr>
              <a:lstStyle/>
              <a:p>
                <a:pPr algn="ctr" eaLnBrk="1" hangingPunct="1">
                  <a:spcBef>
                    <a:spcPct val="50000"/>
                  </a:spcBef>
                  <a:defRPr/>
                </a:pPr>
                <a:r>
                  <a:rPr lang="en-US" sz="1400" dirty="0">
                    <a:effectLst>
                      <a:outerShdw blurRad="38100" dist="38100" dir="2700000" algn="tl">
                        <a:srgbClr val="C0C0C0"/>
                      </a:outerShdw>
                    </a:effectLst>
                    <a:latin typeface="Arial" charset="0"/>
                  </a:rPr>
                  <a:t>Supplier</a:t>
                </a:r>
              </a:p>
            </p:txBody>
          </p:sp>
          <p:pic>
            <p:nvPicPr>
              <p:cNvPr id="50" name="Picture 236" descr="chain">
                <a:extLst>
                  <a:ext uri="{FF2B5EF4-FFF2-40B4-BE49-F238E27FC236}">
                    <a16:creationId xmlns:a16="http://schemas.microsoft.com/office/drawing/2014/main" id="{E0B591E0-8A5C-E48E-F379-941536261C58}"/>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1898" y="1506"/>
                <a:ext cx="2506" cy="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 name="Text Box 237">
                <a:extLst>
                  <a:ext uri="{FF2B5EF4-FFF2-40B4-BE49-F238E27FC236}">
                    <a16:creationId xmlns:a16="http://schemas.microsoft.com/office/drawing/2014/main" id="{47BA6FC6-4684-EF08-A33A-A8C016A90042}"/>
                  </a:ext>
                </a:extLst>
              </p:cNvPr>
              <p:cNvSpPr txBox="1">
                <a:spLocks noChangeArrowheads="1"/>
              </p:cNvSpPr>
              <p:nvPr/>
            </p:nvSpPr>
            <p:spPr bwMode="auto">
              <a:xfrm>
                <a:off x="2117" y="1296"/>
                <a:ext cx="773" cy="192"/>
              </a:xfrm>
              <a:prstGeom prst="rect">
                <a:avLst/>
              </a:prstGeom>
              <a:solidFill>
                <a:schemeClr val="accent2">
                  <a:lumMod val="20000"/>
                  <a:lumOff val="80000"/>
                </a:schemeClr>
              </a:solidFill>
              <a:ln w="25400">
                <a:noFill/>
                <a:miter lim="800000"/>
                <a:headEnd/>
                <a:tailEnd/>
              </a:ln>
              <a:effectLst/>
            </p:spPr>
            <p:txBody>
              <a:bodyPr wrap="none">
                <a:spAutoFit/>
              </a:bodyPr>
              <a:lstStyle/>
              <a:p>
                <a:pPr algn="ctr" eaLnBrk="1" hangingPunct="1">
                  <a:spcBef>
                    <a:spcPct val="50000"/>
                  </a:spcBef>
                  <a:defRPr/>
                </a:pPr>
                <a:r>
                  <a:rPr lang="en-US" sz="1400" dirty="0">
                    <a:effectLst>
                      <a:outerShdw blurRad="38100" dist="38100" dir="2700000" algn="tl">
                        <a:srgbClr val="C0C0C0"/>
                      </a:outerShdw>
                    </a:effectLst>
                    <a:latin typeface="Arial" charset="0"/>
                  </a:rPr>
                  <a:t>Manufacturer</a:t>
                </a:r>
              </a:p>
            </p:txBody>
          </p:sp>
          <p:sp>
            <p:nvSpPr>
              <p:cNvPr id="52" name="Text Box 238">
                <a:extLst>
                  <a:ext uri="{FF2B5EF4-FFF2-40B4-BE49-F238E27FC236}">
                    <a16:creationId xmlns:a16="http://schemas.microsoft.com/office/drawing/2014/main" id="{D53BA43C-49C4-0148-4925-7BA59F4F1786}"/>
                  </a:ext>
                </a:extLst>
              </p:cNvPr>
              <p:cNvSpPr txBox="1">
                <a:spLocks noChangeArrowheads="1"/>
              </p:cNvSpPr>
              <p:nvPr/>
            </p:nvSpPr>
            <p:spPr bwMode="auto">
              <a:xfrm>
                <a:off x="2952" y="1296"/>
                <a:ext cx="625" cy="192"/>
              </a:xfrm>
              <a:prstGeom prst="rect">
                <a:avLst/>
              </a:prstGeom>
              <a:solidFill>
                <a:schemeClr val="accent2">
                  <a:lumMod val="20000"/>
                  <a:lumOff val="80000"/>
                </a:schemeClr>
              </a:solidFill>
              <a:ln w="25400">
                <a:noFill/>
                <a:miter lim="800000"/>
                <a:headEnd/>
                <a:tailEnd/>
              </a:ln>
              <a:effectLst/>
            </p:spPr>
            <p:txBody>
              <a:bodyPr wrap="none">
                <a:spAutoFit/>
              </a:bodyPr>
              <a:lstStyle/>
              <a:p>
                <a:pPr algn="ctr" eaLnBrk="1" hangingPunct="1">
                  <a:spcBef>
                    <a:spcPct val="50000"/>
                  </a:spcBef>
                  <a:defRPr/>
                </a:pPr>
                <a:r>
                  <a:rPr lang="en-US" sz="1400" dirty="0">
                    <a:effectLst>
                      <a:outerShdw blurRad="38100" dist="38100" dir="2700000" algn="tl">
                        <a:srgbClr val="C0C0C0"/>
                      </a:outerShdw>
                    </a:effectLst>
                    <a:latin typeface="Arial" charset="0"/>
                  </a:rPr>
                  <a:t>Distributor</a:t>
                </a:r>
              </a:p>
            </p:txBody>
          </p:sp>
          <p:sp>
            <p:nvSpPr>
              <p:cNvPr id="53" name="Text Box 239">
                <a:extLst>
                  <a:ext uri="{FF2B5EF4-FFF2-40B4-BE49-F238E27FC236}">
                    <a16:creationId xmlns:a16="http://schemas.microsoft.com/office/drawing/2014/main" id="{53B789E6-3B32-00BA-FB61-3AFEC86978D6}"/>
                  </a:ext>
                </a:extLst>
              </p:cNvPr>
              <p:cNvSpPr txBox="1">
                <a:spLocks noChangeArrowheads="1"/>
              </p:cNvSpPr>
              <p:nvPr/>
            </p:nvSpPr>
            <p:spPr bwMode="auto">
              <a:xfrm>
                <a:off x="3698" y="1296"/>
                <a:ext cx="501" cy="192"/>
              </a:xfrm>
              <a:prstGeom prst="rect">
                <a:avLst/>
              </a:prstGeom>
              <a:solidFill>
                <a:schemeClr val="accent2">
                  <a:lumMod val="20000"/>
                  <a:lumOff val="80000"/>
                </a:schemeClr>
              </a:solidFill>
              <a:ln w="25400">
                <a:noFill/>
                <a:miter lim="800000"/>
                <a:headEnd/>
                <a:tailEnd/>
              </a:ln>
              <a:effectLst/>
            </p:spPr>
            <p:txBody>
              <a:bodyPr wrap="none">
                <a:spAutoFit/>
              </a:bodyPr>
              <a:lstStyle/>
              <a:p>
                <a:pPr algn="ctr" eaLnBrk="1" hangingPunct="1">
                  <a:spcBef>
                    <a:spcPct val="50000"/>
                  </a:spcBef>
                  <a:defRPr/>
                </a:pPr>
                <a:r>
                  <a:rPr lang="en-US" sz="1400" dirty="0">
                    <a:effectLst>
                      <a:outerShdw blurRad="38100" dist="38100" dir="2700000" algn="tl">
                        <a:srgbClr val="C0C0C0"/>
                      </a:outerShdw>
                    </a:effectLst>
                    <a:latin typeface="Arial" charset="0"/>
                  </a:rPr>
                  <a:t>Retailer</a:t>
                </a:r>
              </a:p>
            </p:txBody>
          </p:sp>
          <p:grpSp>
            <p:nvGrpSpPr>
              <p:cNvPr id="54" name="Group 240">
                <a:extLst>
                  <a:ext uri="{FF2B5EF4-FFF2-40B4-BE49-F238E27FC236}">
                    <a16:creationId xmlns:a16="http://schemas.microsoft.com/office/drawing/2014/main" id="{C02A9180-33B0-9D51-214A-5D48A0B6C690}"/>
                  </a:ext>
                </a:extLst>
              </p:cNvPr>
              <p:cNvGrpSpPr>
                <a:grpSpLocks/>
              </p:cNvGrpSpPr>
              <p:nvPr/>
            </p:nvGrpSpPr>
            <p:grpSpPr bwMode="auto">
              <a:xfrm>
                <a:off x="3060" y="1468"/>
                <a:ext cx="455" cy="242"/>
                <a:chOff x="2232" y="2859"/>
                <a:chExt cx="504" cy="405"/>
              </a:xfrm>
            </p:grpSpPr>
            <p:sp>
              <p:nvSpPr>
                <p:cNvPr id="104" name="Line 241">
                  <a:extLst>
                    <a:ext uri="{FF2B5EF4-FFF2-40B4-BE49-F238E27FC236}">
                      <a16:creationId xmlns:a16="http://schemas.microsoft.com/office/drawing/2014/main" id="{0C0F46A0-5B1E-814D-6465-E67E71F569C3}"/>
                    </a:ext>
                  </a:extLst>
                </p:cNvPr>
                <p:cNvSpPr>
                  <a:spLocks noChangeShapeType="1"/>
                </p:cNvSpPr>
                <p:nvPr/>
              </p:nvSpPr>
              <p:spPr bwMode="auto">
                <a:xfrm flipV="1">
                  <a:off x="2713" y="3071"/>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5" name="Freeform 242">
                  <a:extLst>
                    <a:ext uri="{FF2B5EF4-FFF2-40B4-BE49-F238E27FC236}">
                      <a16:creationId xmlns:a16="http://schemas.microsoft.com/office/drawing/2014/main" id="{669B63A7-5D5A-5B3A-48DA-E467CEE6525D}"/>
                    </a:ext>
                  </a:extLst>
                </p:cNvPr>
                <p:cNvSpPr>
                  <a:spLocks/>
                </p:cNvSpPr>
                <p:nvPr/>
              </p:nvSpPr>
              <p:spPr bwMode="auto">
                <a:xfrm>
                  <a:off x="2582" y="3050"/>
                  <a:ext cx="24" cy="42"/>
                </a:xfrm>
                <a:custGeom>
                  <a:avLst/>
                  <a:gdLst>
                    <a:gd name="T0" fmla="*/ 23 w 26"/>
                    <a:gd name="T1" fmla="*/ 12 h 44"/>
                    <a:gd name="T2" fmla="*/ 0 w 26"/>
                    <a:gd name="T3" fmla="*/ 0 h 44"/>
                    <a:gd name="T4" fmla="*/ 0 w 26"/>
                    <a:gd name="T5" fmla="*/ 27 h 44"/>
                    <a:gd name="T6" fmla="*/ 23 w 26"/>
                    <a:gd name="T7" fmla="*/ 41 h 44"/>
                    <a:gd name="T8" fmla="*/ 23 w 26"/>
                    <a:gd name="T9" fmla="*/ 12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3"/>
                      </a:moveTo>
                      <a:lnTo>
                        <a:pt x="0" y="0"/>
                      </a:lnTo>
                      <a:lnTo>
                        <a:pt x="0" y="28"/>
                      </a:lnTo>
                      <a:lnTo>
                        <a:pt x="25" y="43"/>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6" name="Freeform 243">
                  <a:extLst>
                    <a:ext uri="{FF2B5EF4-FFF2-40B4-BE49-F238E27FC236}">
                      <a16:creationId xmlns:a16="http://schemas.microsoft.com/office/drawing/2014/main" id="{547CADF7-12EB-5F1B-9A7B-31BB72AF6FBA}"/>
                    </a:ext>
                  </a:extLst>
                </p:cNvPr>
                <p:cNvSpPr>
                  <a:spLocks/>
                </p:cNvSpPr>
                <p:nvPr/>
              </p:nvSpPr>
              <p:spPr bwMode="auto">
                <a:xfrm>
                  <a:off x="2605" y="3010"/>
                  <a:ext cx="89" cy="82"/>
                </a:xfrm>
                <a:custGeom>
                  <a:avLst/>
                  <a:gdLst>
                    <a:gd name="T0" fmla="*/ 88 w 97"/>
                    <a:gd name="T1" fmla="*/ 0 h 86"/>
                    <a:gd name="T2" fmla="*/ 0 w 97"/>
                    <a:gd name="T3" fmla="*/ 52 h 86"/>
                    <a:gd name="T4" fmla="*/ 0 w 97"/>
                    <a:gd name="T5" fmla="*/ 81 h 86"/>
                    <a:gd name="T6" fmla="*/ 88 w 97"/>
                    <a:gd name="T7" fmla="*/ 28 h 86"/>
                    <a:gd name="T8" fmla="*/ 88 w 97"/>
                    <a:gd name="T9" fmla="*/ 0 h 86"/>
                    <a:gd name="T10" fmla="*/ 0 60000 65536"/>
                    <a:gd name="T11" fmla="*/ 0 60000 65536"/>
                    <a:gd name="T12" fmla="*/ 0 60000 65536"/>
                    <a:gd name="T13" fmla="*/ 0 60000 65536"/>
                    <a:gd name="T14" fmla="*/ 0 60000 65536"/>
                    <a:gd name="T15" fmla="*/ 0 w 97"/>
                    <a:gd name="T16" fmla="*/ 0 h 86"/>
                    <a:gd name="T17" fmla="*/ 97 w 97"/>
                    <a:gd name="T18" fmla="*/ 86 h 86"/>
                  </a:gdLst>
                  <a:ahLst/>
                  <a:cxnLst>
                    <a:cxn ang="T10">
                      <a:pos x="T0" y="T1"/>
                    </a:cxn>
                    <a:cxn ang="T11">
                      <a:pos x="T2" y="T3"/>
                    </a:cxn>
                    <a:cxn ang="T12">
                      <a:pos x="T4" y="T5"/>
                    </a:cxn>
                    <a:cxn ang="T13">
                      <a:pos x="T6" y="T7"/>
                    </a:cxn>
                    <a:cxn ang="T14">
                      <a:pos x="T8" y="T9"/>
                    </a:cxn>
                  </a:cxnLst>
                  <a:rect l="T15" t="T16" r="T17" b="T18"/>
                  <a:pathLst>
                    <a:path w="97" h="86">
                      <a:moveTo>
                        <a:pt x="96" y="0"/>
                      </a:moveTo>
                      <a:lnTo>
                        <a:pt x="0" y="55"/>
                      </a:lnTo>
                      <a:lnTo>
                        <a:pt x="0" y="85"/>
                      </a:lnTo>
                      <a:lnTo>
                        <a:pt x="96" y="29"/>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7" name="Line 244">
                  <a:extLst>
                    <a:ext uri="{FF2B5EF4-FFF2-40B4-BE49-F238E27FC236}">
                      <a16:creationId xmlns:a16="http://schemas.microsoft.com/office/drawing/2014/main" id="{6F83FB6C-8BC1-DEB3-334D-2135EEF40611}"/>
                    </a:ext>
                  </a:extLst>
                </p:cNvPr>
                <p:cNvSpPr>
                  <a:spLocks noChangeShapeType="1"/>
                </p:cNvSpPr>
                <p:nvPr/>
              </p:nvSpPr>
              <p:spPr bwMode="auto">
                <a:xfrm flipV="1">
                  <a:off x="2674" y="304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08" name="Freeform 245">
                  <a:extLst>
                    <a:ext uri="{FF2B5EF4-FFF2-40B4-BE49-F238E27FC236}">
                      <a16:creationId xmlns:a16="http://schemas.microsoft.com/office/drawing/2014/main" id="{A99B3C79-55D0-7114-D2EA-7C2E33131BEA}"/>
                    </a:ext>
                  </a:extLst>
                </p:cNvPr>
                <p:cNvSpPr>
                  <a:spLocks/>
                </p:cNvSpPr>
                <p:nvPr/>
              </p:nvSpPr>
              <p:spPr bwMode="auto">
                <a:xfrm>
                  <a:off x="2674" y="3052"/>
                  <a:ext cx="15" cy="16"/>
                </a:xfrm>
                <a:custGeom>
                  <a:avLst/>
                  <a:gdLst>
                    <a:gd name="T0" fmla="*/ 3 w 17"/>
                    <a:gd name="T1" fmla="*/ 15 h 17"/>
                    <a:gd name="T2" fmla="*/ 0 w 17"/>
                    <a:gd name="T3" fmla="*/ 12 h 17"/>
                    <a:gd name="T4" fmla="*/ 0 w 17"/>
                    <a:gd name="T5" fmla="*/ 9 h 17"/>
                    <a:gd name="T6" fmla="*/ 0 w 17"/>
                    <a:gd name="T7" fmla="*/ 5 h 17"/>
                    <a:gd name="T8" fmla="*/ 0 w 17"/>
                    <a:gd name="T9" fmla="*/ 2 h 17"/>
                    <a:gd name="T10" fmla="*/ 3 w 17"/>
                    <a:gd name="T11" fmla="*/ 2 h 17"/>
                    <a:gd name="T12" fmla="*/ 5 w 17"/>
                    <a:gd name="T13" fmla="*/ 0 h 17"/>
                    <a:gd name="T14" fmla="*/ 8 w 17"/>
                    <a:gd name="T15" fmla="*/ 0 h 17"/>
                    <a:gd name="T16" fmla="*/ 11 w 17"/>
                    <a:gd name="T17" fmla="*/ 2 h 17"/>
                    <a:gd name="T18" fmla="*/ 14 w 17"/>
                    <a:gd name="T19" fmla="*/ 5 h 17"/>
                    <a:gd name="T20" fmla="*/ 11 w 17"/>
                    <a:gd name="T21" fmla="*/ 12 h 17"/>
                    <a:gd name="T22" fmla="*/ 8 w 17"/>
                    <a:gd name="T23" fmla="*/ 15 h 17"/>
                    <a:gd name="T24" fmla="*/ 5 w 17"/>
                    <a:gd name="T25" fmla="*/ 15 h 17"/>
                    <a:gd name="T26" fmla="*/ 3 w 17"/>
                    <a:gd name="T27" fmla="*/ 15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6"/>
                      </a:moveTo>
                      <a:lnTo>
                        <a:pt x="0" y="13"/>
                      </a:lnTo>
                      <a:lnTo>
                        <a:pt x="0" y="10"/>
                      </a:lnTo>
                      <a:lnTo>
                        <a:pt x="0" y="5"/>
                      </a:lnTo>
                      <a:lnTo>
                        <a:pt x="0" y="2"/>
                      </a:lnTo>
                      <a:lnTo>
                        <a:pt x="3" y="2"/>
                      </a:lnTo>
                      <a:lnTo>
                        <a:pt x="6" y="0"/>
                      </a:lnTo>
                      <a:lnTo>
                        <a:pt x="9" y="0"/>
                      </a:lnTo>
                      <a:lnTo>
                        <a:pt x="12" y="2"/>
                      </a:lnTo>
                      <a:lnTo>
                        <a:pt x="16" y="5"/>
                      </a:lnTo>
                      <a:lnTo>
                        <a:pt x="12" y="13"/>
                      </a:lnTo>
                      <a:lnTo>
                        <a:pt x="9" y="16"/>
                      </a:lnTo>
                      <a:lnTo>
                        <a:pt x="6" y="16"/>
                      </a:lnTo>
                      <a:lnTo>
                        <a:pt x="3"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9" name="Freeform 246">
                  <a:extLst>
                    <a:ext uri="{FF2B5EF4-FFF2-40B4-BE49-F238E27FC236}">
                      <a16:creationId xmlns:a16="http://schemas.microsoft.com/office/drawing/2014/main" id="{17D4D3CC-CEE1-BBE9-AEDE-6498AC237F4C}"/>
                    </a:ext>
                  </a:extLst>
                </p:cNvPr>
                <p:cNvSpPr>
                  <a:spLocks/>
                </p:cNvSpPr>
                <p:nvPr/>
              </p:nvSpPr>
              <p:spPr bwMode="auto">
                <a:xfrm>
                  <a:off x="2674" y="3052"/>
                  <a:ext cx="15" cy="16"/>
                </a:xfrm>
                <a:custGeom>
                  <a:avLst/>
                  <a:gdLst>
                    <a:gd name="T0" fmla="*/ 11 w 17"/>
                    <a:gd name="T1" fmla="*/ 11 h 17"/>
                    <a:gd name="T2" fmla="*/ 14 w 17"/>
                    <a:gd name="T3" fmla="*/ 3 h 17"/>
                    <a:gd name="T4" fmla="*/ 11 w 17"/>
                    <a:gd name="T5" fmla="*/ 0 h 17"/>
                    <a:gd name="T6" fmla="*/ 8 w 17"/>
                    <a:gd name="T7" fmla="*/ 3 h 17"/>
                    <a:gd name="T8" fmla="*/ 3 w 17"/>
                    <a:gd name="T9" fmla="*/ 6 h 17"/>
                    <a:gd name="T10" fmla="*/ 0 w 17"/>
                    <a:gd name="T11" fmla="*/ 11 h 17"/>
                    <a:gd name="T12" fmla="*/ 3 w 17"/>
                    <a:gd name="T13" fmla="*/ 15 h 17"/>
                    <a:gd name="T14" fmla="*/ 5 w 17"/>
                    <a:gd name="T15" fmla="*/ 15 h 17"/>
                    <a:gd name="T16" fmla="*/ 8 w 17"/>
                    <a:gd name="T17" fmla="*/ 15 h 17"/>
                    <a:gd name="T18" fmla="*/ 11 w 17"/>
                    <a:gd name="T19" fmla="*/ 11 h 1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7"/>
                    <a:gd name="T31" fmla="*/ 0 h 17"/>
                    <a:gd name="T32" fmla="*/ 17 w 17"/>
                    <a:gd name="T33" fmla="*/ 17 h 1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7" h="17">
                      <a:moveTo>
                        <a:pt x="12" y="12"/>
                      </a:moveTo>
                      <a:lnTo>
                        <a:pt x="16" y="3"/>
                      </a:lnTo>
                      <a:lnTo>
                        <a:pt x="12" y="0"/>
                      </a:lnTo>
                      <a:lnTo>
                        <a:pt x="9" y="3"/>
                      </a:lnTo>
                      <a:lnTo>
                        <a:pt x="3" y="6"/>
                      </a:lnTo>
                      <a:lnTo>
                        <a:pt x="0" y="12"/>
                      </a:lnTo>
                      <a:lnTo>
                        <a:pt x="3" y="16"/>
                      </a:lnTo>
                      <a:lnTo>
                        <a:pt x="6" y="16"/>
                      </a:lnTo>
                      <a:lnTo>
                        <a:pt x="9" y="16"/>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0" name="Freeform 247">
                  <a:extLst>
                    <a:ext uri="{FF2B5EF4-FFF2-40B4-BE49-F238E27FC236}">
                      <a16:creationId xmlns:a16="http://schemas.microsoft.com/office/drawing/2014/main" id="{80EDD545-B407-079D-470C-5BE153E6255C}"/>
                    </a:ext>
                  </a:extLst>
                </p:cNvPr>
                <p:cNvSpPr>
                  <a:spLocks/>
                </p:cNvSpPr>
                <p:nvPr/>
              </p:nvSpPr>
              <p:spPr bwMode="auto">
                <a:xfrm>
                  <a:off x="2622" y="3021"/>
                  <a:ext cx="111" cy="67"/>
                </a:xfrm>
                <a:custGeom>
                  <a:avLst/>
                  <a:gdLst>
                    <a:gd name="T0" fmla="*/ 110 w 121"/>
                    <a:gd name="T1" fmla="*/ 13 h 71"/>
                    <a:gd name="T2" fmla="*/ 87 w 121"/>
                    <a:gd name="T3" fmla="*/ 0 h 71"/>
                    <a:gd name="T4" fmla="*/ 0 w 121"/>
                    <a:gd name="T5" fmla="*/ 52 h 71"/>
                    <a:gd name="T6" fmla="*/ 22 w 121"/>
                    <a:gd name="T7" fmla="*/ 66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1" name="Freeform 248">
                  <a:extLst>
                    <a:ext uri="{FF2B5EF4-FFF2-40B4-BE49-F238E27FC236}">
                      <a16:creationId xmlns:a16="http://schemas.microsoft.com/office/drawing/2014/main" id="{4D2E6DF3-5BDA-FA3A-854C-846BEB47D836}"/>
                    </a:ext>
                  </a:extLst>
                </p:cNvPr>
                <p:cNvSpPr>
                  <a:spLocks/>
                </p:cNvSpPr>
                <p:nvPr/>
              </p:nvSpPr>
              <p:spPr bwMode="auto">
                <a:xfrm>
                  <a:off x="2644" y="3035"/>
                  <a:ext cx="89" cy="81"/>
                </a:xfrm>
                <a:custGeom>
                  <a:avLst/>
                  <a:gdLst>
                    <a:gd name="T0" fmla="*/ 88 w 97"/>
                    <a:gd name="T1" fmla="*/ 0 h 85"/>
                    <a:gd name="T2" fmla="*/ 0 w 97"/>
                    <a:gd name="T3" fmla="*/ 52 h 85"/>
                    <a:gd name="T4" fmla="*/ 0 w 97"/>
                    <a:gd name="T5" fmla="*/ 80 h 85"/>
                    <a:gd name="T6" fmla="*/ 88 w 97"/>
                    <a:gd name="T7" fmla="*/ 27 h 85"/>
                    <a:gd name="T8" fmla="*/ 88 w 97"/>
                    <a:gd name="T9" fmla="*/ 0 h 85"/>
                    <a:gd name="T10" fmla="*/ 0 60000 65536"/>
                    <a:gd name="T11" fmla="*/ 0 60000 65536"/>
                    <a:gd name="T12" fmla="*/ 0 60000 65536"/>
                    <a:gd name="T13" fmla="*/ 0 60000 65536"/>
                    <a:gd name="T14" fmla="*/ 0 60000 65536"/>
                    <a:gd name="T15" fmla="*/ 0 w 97"/>
                    <a:gd name="T16" fmla="*/ 0 h 85"/>
                    <a:gd name="T17" fmla="*/ 97 w 97"/>
                    <a:gd name="T18" fmla="*/ 85 h 85"/>
                  </a:gdLst>
                  <a:ahLst/>
                  <a:cxnLst>
                    <a:cxn ang="T10">
                      <a:pos x="T0" y="T1"/>
                    </a:cxn>
                    <a:cxn ang="T11">
                      <a:pos x="T2" y="T3"/>
                    </a:cxn>
                    <a:cxn ang="T12">
                      <a:pos x="T4" y="T5"/>
                    </a:cxn>
                    <a:cxn ang="T13">
                      <a:pos x="T6" y="T7"/>
                    </a:cxn>
                    <a:cxn ang="T14">
                      <a:pos x="T8" y="T9"/>
                    </a:cxn>
                  </a:cxnLst>
                  <a:rect l="T15" t="T16" r="T17" b="T18"/>
                  <a:pathLst>
                    <a:path w="97" h="85">
                      <a:moveTo>
                        <a:pt x="96" y="0"/>
                      </a:moveTo>
                      <a:lnTo>
                        <a:pt x="0" y="55"/>
                      </a:lnTo>
                      <a:lnTo>
                        <a:pt x="0" y="84"/>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2" name="Freeform 249">
                  <a:extLst>
                    <a:ext uri="{FF2B5EF4-FFF2-40B4-BE49-F238E27FC236}">
                      <a16:creationId xmlns:a16="http://schemas.microsoft.com/office/drawing/2014/main" id="{E316EC90-0505-CCE0-4985-74364C6D58C2}"/>
                    </a:ext>
                  </a:extLst>
                </p:cNvPr>
                <p:cNvSpPr>
                  <a:spLocks/>
                </p:cNvSpPr>
                <p:nvPr/>
              </p:nvSpPr>
              <p:spPr bwMode="auto">
                <a:xfrm>
                  <a:off x="2504" y="3003"/>
                  <a:ext cx="24" cy="42"/>
                </a:xfrm>
                <a:custGeom>
                  <a:avLst/>
                  <a:gdLst>
                    <a:gd name="T0" fmla="*/ 23 w 26"/>
                    <a:gd name="T1" fmla="*/ 13 h 45"/>
                    <a:gd name="T2" fmla="*/ 0 w 26"/>
                    <a:gd name="T3" fmla="*/ 0 h 45"/>
                    <a:gd name="T4" fmla="*/ 0 w 26"/>
                    <a:gd name="T5" fmla="*/ 27 h 45"/>
                    <a:gd name="T6" fmla="*/ 23 w 26"/>
                    <a:gd name="T7" fmla="*/ 41 h 45"/>
                    <a:gd name="T8" fmla="*/ 23 w 26"/>
                    <a:gd name="T9" fmla="*/ 13 h 45"/>
                    <a:gd name="T10" fmla="*/ 0 60000 65536"/>
                    <a:gd name="T11" fmla="*/ 0 60000 65536"/>
                    <a:gd name="T12" fmla="*/ 0 60000 65536"/>
                    <a:gd name="T13" fmla="*/ 0 60000 65536"/>
                    <a:gd name="T14" fmla="*/ 0 60000 65536"/>
                    <a:gd name="T15" fmla="*/ 0 w 26"/>
                    <a:gd name="T16" fmla="*/ 0 h 45"/>
                    <a:gd name="T17" fmla="*/ 26 w 26"/>
                    <a:gd name="T18" fmla="*/ 45 h 45"/>
                  </a:gdLst>
                  <a:ahLst/>
                  <a:cxnLst>
                    <a:cxn ang="T10">
                      <a:pos x="T0" y="T1"/>
                    </a:cxn>
                    <a:cxn ang="T11">
                      <a:pos x="T2" y="T3"/>
                    </a:cxn>
                    <a:cxn ang="T12">
                      <a:pos x="T4" y="T5"/>
                    </a:cxn>
                    <a:cxn ang="T13">
                      <a:pos x="T6" y="T7"/>
                    </a:cxn>
                    <a:cxn ang="T14">
                      <a:pos x="T8" y="T9"/>
                    </a:cxn>
                  </a:cxnLst>
                  <a:rect l="T15" t="T16" r="T17" b="T18"/>
                  <a:pathLst>
                    <a:path w="26" h="45">
                      <a:moveTo>
                        <a:pt x="25" y="14"/>
                      </a:moveTo>
                      <a:lnTo>
                        <a:pt x="0" y="0"/>
                      </a:lnTo>
                      <a:lnTo>
                        <a:pt x="0" y="29"/>
                      </a:lnTo>
                      <a:lnTo>
                        <a:pt x="25" y="44"/>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3" name="Freeform 250">
                  <a:extLst>
                    <a:ext uri="{FF2B5EF4-FFF2-40B4-BE49-F238E27FC236}">
                      <a16:creationId xmlns:a16="http://schemas.microsoft.com/office/drawing/2014/main" id="{49223F1F-04A3-9CCC-DC28-08DD2CD3BCC0}"/>
                    </a:ext>
                  </a:extLst>
                </p:cNvPr>
                <p:cNvSpPr>
                  <a:spLocks/>
                </p:cNvSpPr>
                <p:nvPr/>
              </p:nvSpPr>
              <p:spPr bwMode="auto">
                <a:xfrm>
                  <a:off x="2622" y="3073"/>
                  <a:ext cx="23" cy="43"/>
                </a:xfrm>
                <a:custGeom>
                  <a:avLst/>
                  <a:gdLst>
                    <a:gd name="T0" fmla="*/ 22 w 25"/>
                    <a:gd name="T1" fmla="*/ 13 h 45"/>
                    <a:gd name="T2" fmla="*/ 0 w 25"/>
                    <a:gd name="T3" fmla="*/ 0 h 45"/>
                    <a:gd name="T4" fmla="*/ 0 w 25"/>
                    <a:gd name="T5" fmla="*/ 28 h 45"/>
                    <a:gd name="T6" fmla="*/ 22 w 25"/>
                    <a:gd name="T7" fmla="*/ 42 h 45"/>
                    <a:gd name="T8" fmla="*/ 22 w 25"/>
                    <a:gd name="T9" fmla="*/ 13 h 45"/>
                    <a:gd name="T10" fmla="*/ 0 60000 65536"/>
                    <a:gd name="T11" fmla="*/ 0 60000 65536"/>
                    <a:gd name="T12" fmla="*/ 0 60000 65536"/>
                    <a:gd name="T13" fmla="*/ 0 60000 65536"/>
                    <a:gd name="T14" fmla="*/ 0 60000 65536"/>
                    <a:gd name="T15" fmla="*/ 0 w 25"/>
                    <a:gd name="T16" fmla="*/ 0 h 45"/>
                    <a:gd name="T17" fmla="*/ 25 w 25"/>
                    <a:gd name="T18" fmla="*/ 45 h 45"/>
                  </a:gdLst>
                  <a:ahLst/>
                  <a:cxnLst>
                    <a:cxn ang="T10">
                      <a:pos x="T0" y="T1"/>
                    </a:cxn>
                    <a:cxn ang="T11">
                      <a:pos x="T2" y="T3"/>
                    </a:cxn>
                    <a:cxn ang="T12">
                      <a:pos x="T4" y="T5"/>
                    </a:cxn>
                    <a:cxn ang="T13">
                      <a:pos x="T6" y="T7"/>
                    </a:cxn>
                    <a:cxn ang="T14">
                      <a:pos x="T8" y="T9"/>
                    </a:cxn>
                  </a:cxnLst>
                  <a:rect l="T15" t="T16" r="T17" b="T18"/>
                  <a:pathLst>
                    <a:path w="25" h="45">
                      <a:moveTo>
                        <a:pt x="24" y="14"/>
                      </a:moveTo>
                      <a:lnTo>
                        <a:pt x="0" y="0"/>
                      </a:lnTo>
                      <a:lnTo>
                        <a:pt x="0" y="29"/>
                      </a:lnTo>
                      <a:lnTo>
                        <a:pt x="24" y="44"/>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4" name="Freeform 251">
                  <a:extLst>
                    <a:ext uri="{FF2B5EF4-FFF2-40B4-BE49-F238E27FC236}">
                      <a16:creationId xmlns:a16="http://schemas.microsoft.com/office/drawing/2014/main" id="{B2682BCB-5CA7-B852-8F80-800F4C506DB1}"/>
                    </a:ext>
                  </a:extLst>
                </p:cNvPr>
                <p:cNvSpPr>
                  <a:spLocks/>
                </p:cNvSpPr>
                <p:nvPr/>
              </p:nvSpPr>
              <p:spPr bwMode="auto">
                <a:xfrm>
                  <a:off x="2527" y="2965"/>
                  <a:ext cx="88" cy="80"/>
                </a:xfrm>
                <a:custGeom>
                  <a:avLst/>
                  <a:gdLst>
                    <a:gd name="T0" fmla="*/ 86 w 96"/>
                    <a:gd name="T1" fmla="*/ 0 h 85"/>
                    <a:gd name="T2" fmla="*/ 0 w 96"/>
                    <a:gd name="T3" fmla="*/ 52 h 85"/>
                    <a:gd name="T4" fmla="*/ 0 w 96"/>
                    <a:gd name="T5" fmla="*/ 79 h 85"/>
                    <a:gd name="T6" fmla="*/ 87 w 96"/>
                    <a:gd name="T7" fmla="*/ 26 h 85"/>
                    <a:gd name="T8" fmla="*/ 86 w 96"/>
                    <a:gd name="T9" fmla="*/ 0 h 85"/>
                    <a:gd name="T10" fmla="*/ 0 60000 65536"/>
                    <a:gd name="T11" fmla="*/ 0 60000 65536"/>
                    <a:gd name="T12" fmla="*/ 0 60000 65536"/>
                    <a:gd name="T13" fmla="*/ 0 60000 65536"/>
                    <a:gd name="T14" fmla="*/ 0 60000 65536"/>
                    <a:gd name="T15" fmla="*/ 0 w 96"/>
                    <a:gd name="T16" fmla="*/ 0 h 85"/>
                    <a:gd name="T17" fmla="*/ 96 w 96"/>
                    <a:gd name="T18" fmla="*/ 85 h 85"/>
                  </a:gdLst>
                  <a:ahLst/>
                  <a:cxnLst>
                    <a:cxn ang="T10">
                      <a:pos x="T0" y="T1"/>
                    </a:cxn>
                    <a:cxn ang="T11">
                      <a:pos x="T2" y="T3"/>
                    </a:cxn>
                    <a:cxn ang="T12">
                      <a:pos x="T4" y="T5"/>
                    </a:cxn>
                    <a:cxn ang="T13">
                      <a:pos x="T6" y="T7"/>
                    </a:cxn>
                    <a:cxn ang="T14">
                      <a:pos x="T8" y="T9"/>
                    </a:cxn>
                  </a:cxnLst>
                  <a:rect l="T15" t="T16" r="T17" b="T18"/>
                  <a:pathLst>
                    <a:path w="96" h="85">
                      <a:moveTo>
                        <a:pt x="94" y="0"/>
                      </a:moveTo>
                      <a:lnTo>
                        <a:pt x="0" y="55"/>
                      </a:lnTo>
                      <a:lnTo>
                        <a:pt x="0" y="84"/>
                      </a:lnTo>
                      <a:lnTo>
                        <a:pt x="95" y="28"/>
                      </a:lnTo>
                      <a:lnTo>
                        <a:pt x="94"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nvGrpSpPr>
                <p:cNvPr id="115" name="Group 252">
                  <a:extLst>
                    <a:ext uri="{FF2B5EF4-FFF2-40B4-BE49-F238E27FC236}">
                      <a16:creationId xmlns:a16="http://schemas.microsoft.com/office/drawing/2014/main" id="{3F2572C6-42B8-517D-5D27-30ED03CF039C}"/>
                    </a:ext>
                  </a:extLst>
                </p:cNvPr>
                <p:cNvGrpSpPr>
                  <a:grpSpLocks/>
                </p:cNvGrpSpPr>
                <p:nvPr/>
              </p:nvGrpSpPr>
              <p:grpSpPr bwMode="auto">
                <a:xfrm>
                  <a:off x="2587" y="2873"/>
                  <a:ext cx="149" cy="130"/>
                  <a:chOff x="2587" y="2873"/>
                  <a:chExt cx="149" cy="130"/>
                </a:xfrm>
              </p:grpSpPr>
              <p:sp>
                <p:nvSpPr>
                  <p:cNvPr id="209" name="Line 253">
                    <a:extLst>
                      <a:ext uri="{FF2B5EF4-FFF2-40B4-BE49-F238E27FC236}">
                        <a16:creationId xmlns:a16="http://schemas.microsoft.com/office/drawing/2014/main" id="{6B58B96B-2DBD-5F71-3055-BFCD24B37E71}"/>
                      </a:ext>
                    </a:extLst>
                  </p:cNvPr>
                  <p:cNvSpPr>
                    <a:spLocks noChangeShapeType="1"/>
                  </p:cNvSpPr>
                  <p:nvPr/>
                </p:nvSpPr>
                <p:spPr bwMode="auto">
                  <a:xfrm flipV="1">
                    <a:off x="2662" y="2954"/>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210" name="Freeform 254">
                    <a:extLst>
                      <a:ext uri="{FF2B5EF4-FFF2-40B4-BE49-F238E27FC236}">
                        <a16:creationId xmlns:a16="http://schemas.microsoft.com/office/drawing/2014/main" id="{0660AFB4-9703-F150-F05C-0BBD5054D30B}"/>
                      </a:ext>
                    </a:extLst>
                  </p:cNvPr>
                  <p:cNvSpPr>
                    <a:spLocks/>
                  </p:cNvSpPr>
                  <p:nvPr/>
                </p:nvSpPr>
                <p:spPr bwMode="auto">
                  <a:xfrm>
                    <a:off x="2658" y="2960"/>
                    <a:ext cx="16" cy="16"/>
                  </a:xfrm>
                  <a:custGeom>
                    <a:avLst/>
                    <a:gdLst>
                      <a:gd name="T0" fmla="*/ 8 w 17"/>
                      <a:gd name="T1" fmla="*/ 12 h 17"/>
                      <a:gd name="T2" fmla="*/ 15 w 17"/>
                      <a:gd name="T3" fmla="*/ 10 h 17"/>
                      <a:gd name="T4" fmla="*/ 15 w 17"/>
                      <a:gd name="T5" fmla="*/ 8 h 17"/>
                      <a:gd name="T6" fmla="*/ 15 w 17"/>
                      <a:gd name="T7" fmla="*/ 4 h 17"/>
                      <a:gd name="T8" fmla="*/ 11 w 17"/>
                      <a:gd name="T9" fmla="*/ 2 h 17"/>
                      <a:gd name="T10" fmla="*/ 8 w 17"/>
                      <a:gd name="T11" fmla="*/ 0 h 17"/>
                      <a:gd name="T12" fmla="*/ 6 w 17"/>
                      <a:gd name="T13" fmla="*/ 0 h 17"/>
                      <a:gd name="T14" fmla="*/ 0 w 17"/>
                      <a:gd name="T15" fmla="*/ 2 h 17"/>
                      <a:gd name="T16" fmla="*/ 0 w 17"/>
                      <a:gd name="T17" fmla="*/ 4 h 17"/>
                      <a:gd name="T18" fmla="*/ 0 w 17"/>
                      <a:gd name="T19" fmla="*/ 8 h 17"/>
                      <a:gd name="T20" fmla="*/ 3 w 17"/>
                      <a:gd name="T21" fmla="*/ 10 h 17"/>
                      <a:gd name="T22" fmla="*/ 6 w 17"/>
                      <a:gd name="T23" fmla="*/ 12 h 17"/>
                      <a:gd name="T24" fmla="*/ 6 w 17"/>
                      <a:gd name="T25" fmla="*/ 15 h 17"/>
                      <a:gd name="T26" fmla="*/ 8 w 17"/>
                      <a:gd name="T27" fmla="*/ 12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9" y="13"/>
                        </a:moveTo>
                        <a:lnTo>
                          <a:pt x="16" y="11"/>
                        </a:lnTo>
                        <a:lnTo>
                          <a:pt x="16" y="9"/>
                        </a:lnTo>
                        <a:lnTo>
                          <a:pt x="16" y="4"/>
                        </a:lnTo>
                        <a:lnTo>
                          <a:pt x="12" y="2"/>
                        </a:lnTo>
                        <a:lnTo>
                          <a:pt x="9" y="0"/>
                        </a:lnTo>
                        <a:lnTo>
                          <a:pt x="6" y="0"/>
                        </a:lnTo>
                        <a:lnTo>
                          <a:pt x="0" y="2"/>
                        </a:lnTo>
                        <a:lnTo>
                          <a:pt x="0" y="4"/>
                        </a:lnTo>
                        <a:lnTo>
                          <a:pt x="0" y="9"/>
                        </a:lnTo>
                        <a:lnTo>
                          <a:pt x="3" y="11"/>
                        </a:lnTo>
                        <a:lnTo>
                          <a:pt x="6" y="13"/>
                        </a:lnTo>
                        <a:lnTo>
                          <a:pt x="6" y="16"/>
                        </a:lnTo>
                        <a:lnTo>
                          <a:pt x="9"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1" name="Freeform 255">
                    <a:extLst>
                      <a:ext uri="{FF2B5EF4-FFF2-40B4-BE49-F238E27FC236}">
                        <a16:creationId xmlns:a16="http://schemas.microsoft.com/office/drawing/2014/main" id="{6C07B5B7-9F66-4C3E-3140-3D207A25457D}"/>
                      </a:ext>
                    </a:extLst>
                  </p:cNvPr>
                  <p:cNvSpPr>
                    <a:spLocks/>
                  </p:cNvSpPr>
                  <p:nvPr/>
                </p:nvSpPr>
                <p:spPr bwMode="auto">
                  <a:xfrm>
                    <a:off x="2658" y="2961"/>
                    <a:ext cx="16" cy="16"/>
                  </a:xfrm>
                  <a:custGeom>
                    <a:avLst/>
                    <a:gdLst>
                      <a:gd name="T0" fmla="*/ 0 w 17"/>
                      <a:gd name="T1" fmla="*/ 8 h 17"/>
                      <a:gd name="T2" fmla="*/ 0 w 17"/>
                      <a:gd name="T3" fmla="*/ 2 h 17"/>
                      <a:gd name="T4" fmla="*/ 0 w 17"/>
                      <a:gd name="T5" fmla="*/ 0 h 17"/>
                      <a:gd name="T6" fmla="*/ 4 w 17"/>
                      <a:gd name="T7" fmla="*/ 0 h 17"/>
                      <a:gd name="T8" fmla="*/ 8 w 17"/>
                      <a:gd name="T9" fmla="*/ 0 h 17"/>
                      <a:gd name="T10" fmla="*/ 11 w 17"/>
                      <a:gd name="T11" fmla="*/ 5 h 17"/>
                      <a:gd name="T12" fmla="*/ 15 w 17"/>
                      <a:gd name="T13" fmla="*/ 9 h 17"/>
                      <a:gd name="T14" fmla="*/ 15 w 17"/>
                      <a:gd name="T15" fmla="*/ 12 h 17"/>
                      <a:gd name="T16" fmla="*/ 11 w 17"/>
                      <a:gd name="T17" fmla="*/ 12 h 17"/>
                      <a:gd name="T18" fmla="*/ 8 w 17"/>
                      <a:gd name="T19" fmla="*/ 15 h 17"/>
                      <a:gd name="T20" fmla="*/ 8 w 17"/>
                      <a:gd name="T21" fmla="*/ 12 h 17"/>
                      <a:gd name="T22" fmla="*/ 0 w 17"/>
                      <a:gd name="T23" fmla="*/ 8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0" y="8"/>
                        </a:moveTo>
                        <a:lnTo>
                          <a:pt x="0" y="2"/>
                        </a:lnTo>
                        <a:lnTo>
                          <a:pt x="0" y="0"/>
                        </a:lnTo>
                        <a:lnTo>
                          <a:pt x="4" y="0"/>
                        </a:lnTo>
                        <a:lnTo>
                          <a:pt x="8" y="0"/>
                        </a:lnTo>
                        <a:lnTo>
                          <a:pt x="12" y="5"/>
                        </a:lnTo>
                        <a:lnTo>
                          <a:pt x="16" y="10"/>
                        </a:lnTo>
                        <a:lnTo>
                          <a:pt x="16" y="13"/>
                        </a:lnTo>
                        <a:lnTo>
                          <a:pt x="12" y="13"/>
                        </a:lnTo>
                        <a:lnTo>
                          <a:pt x="8" y="16"/>
                        </a:lnTo>
                        <a:lnTo>
                          <a:pt x="8" y="13"/>
                        </a:lnTo>
                        <a:lnTo>
                          <a:pt x="0" y="8"/>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2" name="Freeform 256">
                    <a:extLst>
                      <a:ext uri="{FF2B5EF4-FFF2-40B4-BE49-F238E27FC236}">
                        <a16:creationId xmlns:a16="http://schemas.microsoft.com/office/drawing/2014/main" id="{8C484FFC-AE61-ECDB-9CFF-5EA15EE91DA2}"/>
                      </a:ext>
                    </a:extLst>
                  </p:cNvPr>
                  <p:cNvSpPr>
                    <a:spLocks/>
                  </p:cNvSpPr>
                  <p:nvPr/>
                </p:nvSpPr>
                <p:spPr bwMode="auto">
                  <a:xfrm>
                    <a:off x="2668" y="2960"/>
                    <a:ext cx="16" cy="16"/>
                  </a:xfrm>
                  <a:custGeom>
                    <a:avLst/>
                    <a:gdLst>
                      <a:gd name="T0" fmla="*/ 8 w 17"/>
                      <a:gd name="T1" fmla="*/ 15 h 17"/>
                      <a:gd name="T2" fmla="*/ 12 w 17"/>
                      <a:gd name="T3" fmla="*/ 12 h 17"/>
                      <a:gd name="T4" fmla="*/ 13 w 17"/>
                      <a:gd name="T5" fmla="*/ 11 h 17"/>
                      <a:gd name="T6" fmla="*/ 15 w 17"/>
                      <a:gd name="T7" fmla="*/ 11 h 17"/>
                      <a:gd name="T8" fmla="*/ 15 w 17"/>
                      <a:gd name="T9" fmla="*/ 9 h 17"/>
                      <a:gd name="T10" fmla="*/ 15 w 17"/>
                      <a:gd name="T11" fmla="*/ 8 h 17"/>
                      <a:gd name="T12" fmla="*/ 12 w 17"/>
                      <a:gd name="T13" fmla="*/ 3 h 17"/>
                      <a:gd name="T14" fmla="*/ 11 w 17"/>
                      <a:gd name="T15" fmla="*/ 2 h 17"/>
                      <a:gd name="T16" fmla="*/ 8 w 17"/>
                      <a:gd name="T17" fmla="*/ 0 h 17"/>
                      <a:gd name="T18" fmla="*/ 7 w 17"/>
                      <a:gd name="T19" fmla="*/ 0 h 17"/>
                      <a:gd name="T20" fmla="*/ 6 w 17"/>
                      <a:gd name="T21" fmla="*/ 0 h 17"/>
                      <a:gd name="T22" fmla="*/ 4 w 17"/>
                      <a:gd name="T23" fmla="*/ 0 h 17"/>
                      <a:gd name="T24" fmla="*/ 1 w 17"/>
                      <a:gd name="T25" fmla="*/ 1 h 17"/>
                      <a:gd name="T26" fmla="*/ 1 w 17"/>
                      <a:gd name="T27" fmla="*/ 2 h 17"/>
                      <a:gd name="T28" fmla="*/ 0 w 17"/>
                      <a:gd name="T29" fmla="*/ 3 h 17"/>
                      <a:gd name="T30" fmla="*/ 0 w 17"/>
                      <a:gd name="T31" fmla="*/ 5 h 17"/>
                      <a:gd name="T32" fmla="*/ 0 w 17"/>
                      <a:gd name="T33" fmla="*/ 8 h 17"/>
                      <a:gd name="T34" fmla="*/ 1 w 17"/>
                      <a:gd name="T35" fmla="*/ 10 h 17"/>
                      <a:gd name="T36" fmla="*/ 3 w 17"/>
                      <a:gd name="T37" fmla="*/ 12 h 17"/>
                      <a:gd name="T38" fmla="*/ 6 w 17"/>
                      <a:gd name="T39" fmla="*/ 13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10"/>
                        </a:lnTo>
                        <a:lnTo>
                          <a:pt x="16" y="8"/>
                        </a:lnTo>
                        <a:lnTo>
                          <a:pt x="13" y="3"/>
                        </a:lnTo>
                        <a:lnTo>
                          <a:pt x="12" y="2"/>
                        </a:lnTo>
                        <a:lnTo>
                          <a:pt x="9" y="0"/>
                        </a:lnTo>
                        <a:lnTo>
                          <a:pt x="7" y="0"/>
                        </a:lnTo>
                        <a:lnTo>
                          <a:pt x="6" y="0"/>
                        </a:lnTo>
                        <a:lnTo>
                          <a:pt x="4" y="0"/>
                        </a:lnTo>
                        <a:lnTo>
                          <a:pt x="1" y="1"/>
                        </a:lnTo>
                        <a:lnTo>
                          <a:pt x="1" y="2"/>
                        </a:lnTo>
                        <a:lnTo>
                          <a:pt x="0" y="3"/>
                        </a:lnTo>
                        <a:lnTo>
                          <a:pt x="0" y="5"/>
                        </a:lnTo>
                        <a:lnTo>
                          <a:pt x="0" y="8"/>
                        </a:lnTo>
                        <a:lnTo>
                          <a:pt x="1" y="11"/>
                        </a:lnTo>
                        <a:lnTo>
                          <a:pt x="3" y="13"/>
                        </a:lnTo>
                        <a:lnTo>
                          <a:pt x="6" y="14"/>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3" name="Freeform 257">
                    <a:extLst>
                      <a:ext uri="{FF2B5EF4-FFF2-40B4-BE49-F238E27FC236}">
                        <a16:creationId xmlns:a16="http://schemas.microsoft.com/office/drawing/2014/main" id="{67107F0C-D585-610A-2E64-2D20C8FA7761}"/>
                      </a:ext>
                    </a:extLst>
                  </p:cNvPr>
                  <p:cNvSpPr>
                    <a:spLocks/>
                  </p:cNvSpPr>
                  <p:nvPr/>
                </p:nvSpPr>
                <p:spPr bwMode="auto">
                  <a:xfrm>
                    <a:off x="2668" y="2961"/>
                    <a:ext cx="16" cy="16"/>
                  </a:xfrm>
                  <a:custGeom>
                    <a:avLst/>
                    <a:gdLst>
                      <a:gd name="T0" fmla="*/ 1 w 17"/>
                      <a:gd name="T1" fmla="*/ 10 h 17"/>
                      <a:gd name="T2" fmla="*/ 0 w 17"/>
                      <a:gd name="T3" fmla="*/ 7 h 17"/>
                      <a:gd name="T4" fmla="*/ 0 w 17"/>
                      <a:gd name="T5" fmla="*/ 4 h 17"/>
                      <a:gd name="T6" fmla="*/ 0 w 17"/>
                      <a:gd name="T7" fmla="*/ 2 h 17"/>
                      <a:gd name="T8" fmla="*/ 1 w 17"/>
                      <a:gd name="T9" fmla="*/ 1 h 17"/>
                      <a:gd name="T10" fmla="*/ 4 w 17"/>
                      <a:gd name="T11" fmla="*/ 0 h 17"/>
                      <a:gd name="T12" fmla="*/ 8 w 17"/>
                      <a:gd name="T13" fmla="*/ 1 h 17"/>
                      <a:gd name="T14" fmla="*/ 10 w 17"/>
                      <a:gd name="T15" fmla="*/ 2 h 17"/>
                      <a:gd name="T16" fmla="*/ 11 w 17"/>
                      <a:gd name="T17" fmla="*/ 6 h 17"/>
                      <a:gd name="T18" fmla="*/ 15 w 17"/>
                      <a:gd name="T19" fmla="*/ 8 h 17"/>
                      <a:gd name="T20" fmla="*/ 15 w 17"/>
                      <a:gd name="T21" fmla="*/ 10 h 17"/>
                      <a:gd name="T22" fmla="*/ 15 w 17"/>
                      <a:gd name="T23" fmla="*/ 13 h 17"/>
                      <a:gd name="T24" fmla="*/ 13 w 17"/>
                      <a:gd name="T25" fmla="*/ 13 h 17"/>
                      <a:gd name="T26" fmla="*/ 11 w 17"/>
                      <a:gd name="T27" fmla="*/ 15 h 17"/>
                      <a:gd name="T28" fmla="*/ 10 w 17"/>
                      <a:gd name="T29" fmla="*/ 15 h 17"/>
                      <a:gd name="T30" fmla="*/ 8 w 17"/>
                      <a:gd name="T31" fmla="*/ 13 h 17"/>
                      <a:gd name="T32" fmla="*/ 4 w 17"/>
                      <a:gd name="T33" fmla="*/ 12 h 17"/>
                      <a:gd name="T34" fmla="*/ 1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0" y="7"/>
                        </a:lnTo>
                        <a:lnTo>
                          <a:pt x="0" y="4"/>
                        </a:lnTo>
                        <a:lnTo>
                          <a:pt x="0" y="2"/>
                        </a:lnTo>
                        <a:lnTo>
                          <a:pt x="1" y="1"/>
                        </a:lnTo>
                        <a:lnTo>
                          <a:pt x="4" y="0"/>
                        </a:lnTo>
                        <a:lnTo>
                          <a:pt x="8" y="1"/>
                        </a:lnTo>
                        <a:lnTo>
                          <a:pt x="11" y="2"/>
                        </a:lnTo>
                        <a:lnTo>
                          <a:pt x="12" y="6"/>
                        </a:lnTo>
                        <a:lnTo>
                          <a:pt x="16" y="8"/>
                        </a:lnTo>
                        <a:lnTo>
                          <a:pt x="16" y="11"/>
                        </a:lnTo>
                        <a:lnTo>
                          <a:pt x="16" y="14"/>
                        </a:lnTo>
                        <a:lnTo>
                          <a:pt x="14" y="14"/>
                        </a:lnTo>
                        <a:lnTo>
                          <a:pt x="12" y="16"/>
                        </a:lnTo>
                        <a:lnTo>
                          <a:pt x="11" y="16"/>
                        </a:lnTo>
                        <a:lnTo>
                          <a:pt x="8" y="14"/>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4" name="Freeform 258">
                    <a:extLst>
                      <a:ext uri="{FF2B5EF4-FFF2-40B4-BE49-F238E27FC236}">
                        <a16:creationId xmlns:a16="http://schemas.microsoft.com/office/drawing/2014/main" id="{F4FA8036-AE22-C830-C68E-0DD558E361E7}"/>
                      </a:ext>
                    </a:extLst>
                  </p:cNvPr>
                  <p:cNvSpPr>
                    <a:spLocks/>
                  </p:cNvSpPr>
                  <p:nvPr/>
                </p:nvSpPr>
                <p:spPr bwMode="auto">
                  <a:xfrm>
                    <a:off x="2670" y="2963"/>
                    <a:ext cx="16" cy="16"/>
                  </a:xfrm>
                  <a:custGeom>
                    <a:avLst/>
                    <a:gdLst>
                      <a:gd name="T0" fmla="*/ 3 w 17"/>
                      <a:gd name="T1" fmla="*/ 10 h 17"/>
                      <a:gd name="T2" fmla="*/ 0 w 17"/>
                      <a:gd name="T3" fmla="*/ 6 h 17"/>
                      <a:gd name="T4" fmla="*/ 0 w 17"/>
                      <a:gd name="T5" fmla="*/ 2 h 17"/>
                      <a:gd name="T6" fmla="*/ 3 w 17"/>
                      <a:gd name="T7" fmla="*/ 2 h 17"/>
                      <a:gd name="T8" fmla="*/ 6 w 17"/>
                      <a:gd name="T9" fmla="*/ 0 h 17"/>
                      <a:gd name="T10" fmla="*/ 6 w 17"/>
                      <a:gd name="T11" fmla="*/ 2 h 17"/>
                      <a:gd name="T12" fmla="*/ 15 w 17"/>
                      <a:gd name="T13" fmla="*/ 6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10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1"/>
                        </a:moveTo>
                        <a:lnTo>
                          <a:pt x="0" y="6"/>
                        </a:lnTo>
                        <a:lnTo>
                          <a:pt x="0" y="2"/>
                        </a:lnTo>
                        <a:lnTo>
                          <a:pt x="3" y="2"/>
                        </a:lnTo>
                        <a:lnTo>
                          <a:pt x="6" y="0"/>
                        </a:lnTo>
                        <a:lnTo>
                          <a:pt x="6" y="2"/>
                        </a:lnTo>
                        <a:lnTo>
                          <a:pt x="16" y="6"/>
                        </a:lnTo>
                        <a:lnTo>
                          <a:pt x="16" y="9"/>
                        </a:lnTo>
                        <a:lnTo>
                          <a:pt x="16" y="13"/>
                        </a:lnTo>
                        <a:lnTo>
                          <a:pt x="16" y="16"/>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5" name="Freeform 259">
                    <a:extLst>
                      <a:ext uri="{FF2B5EF4-FFF2-40B4-BE49-F238E27FC236}">
                        <a16:creationId xmlns:a16="http://schemas.microsoft.com/office/drawing/2014/main" id="{C0AF8BEE-09BB-C589-D73A-5DDB77384A4D}"/>
                      </a:ext>
                    </a:extLst>
                  </p:cNvPr>
                  <p:cNvSpPr>
                    <a:spLocks/>
                  </p:cNvSpPr>
                  <p:nvPr/>
                </p:nvSpPr>
                <p:spPr bwMode="auto">
                  <a:xfrm>
                    <a:off x="2676" y="2965"/>
                    <a:ext cx="16" cy="17"/>
                  </a:xfrm>
                  <a:custGeom>
                    <a:avLst/>
                    <a:gdLst>
                      <a:gd name="T0" fmla="*/ 10 w 17"/>
                      <a:gd name="T1" fmla="*/ 16 h 17"/>
                      <a:gd name="T2" fmla="*/ 13 w 17"/>
                      <a:gd name="T3" fmla="*/ 13 h 17"/>
                      <a:gd name="T4" fmla="*/ 13 w 17"/>
                      <a:gd name="T5" fmla="*/ 12 h 17"/>
                      <a:gd name="T6" fmla="*/ 13 w 17"/>
                      <a:gd name="T7" fmla="*/ 11 h 17"/>
                      <a:gd name="T8" fmla="*/ 15 w 17"/>
                      <a:gd name="T9" fmla="*/ 10 h 17"/>
                      <a:gd name="T10" fmla="*/ 13 w 17"/>
                      <a:gd name="T11" fmla="*/ 6 h 17"/>
                      <a:gd name="T12" fmla="*/ 13 w 17"/>
                      <a:gd name="T13" fmla="*/ 3 h 17"/>
                      <a:gd name="T14" fmla="*/ 11 w 17"/>
                      <a:gd name="T15" fmla="*/ 1 h 17"/>
                      <a:gd name="T16" fmla="*/ 9 w 17"/>
                      <a:gd name="T17" fmla="*/ 0 h 17"/>
                      <a:gd name="T18" fmla="*/ 8 w 17"/>
                      <a:gd name="T19" fmla="*/ 0 h 17"/>
                      <a:gd name="T20" fmla="*/ 6 w 17"/>
                      <a:gd name="T21" fmla="*/ 0 h 17"/>
                      <a:gd name="T22" fmla="*/ 2 w 17"/>
                      <a:gd name="T23" fmla="*/ 1 h 17"/>
                      <a:gd name="T24" fmla="*/ 2 w 17"/>
                      <a:gd name="T25" fmla="*/ 2 h 17"/>
                      <a:gd name="T26" fmla="*/ 1 w 17"/>
                      <a:gd name="T27" fmla="*/ 3 h 17"/>
                      <a:gd name="T28" fmla="*/ 0 w 17"/>
                      <a:gd name="T29" fmla="*/ 5 h 17"/>
                      <a:gd name="T30" fmla="*/ 1 w 17"/>
                      <a:gd name="T31" fmla="*/ 8 h 17"/>
                      <a:gd name="T32" fmla="*/ 2 w 17"/>
                      <a:gd name="T33" fmla="*/ 10 h 17"/>
                      <a:gd name="T34" fmla="*/ 4 w 17"/>
                      <a:gd name="T35" fmla="*/ 13 h 17"/>
                      <a:gd name="T36" fmla="*/ 6 w 17"/>
                      <a:gd name="T37" fmla="*/ 14 h 17"/>
                      <a:gd name="T38" fmla="*/ 8 w 17"/>
                      <a:gd name="T39" fmla="*/ 16 h 17"/>
                      <a:gd name="T40" fmla="*/ 9 w 17"/>
                      <a:gd name="T41" fmla="*/ 16 h 17"/>
                      <a:gd name="T42" fmla="*/ 10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1" y="16"/>
                        </a:moveTo>
                        <a:lnTo>
                          <a:pt x="14" y="13"/>
                        </a:lnTo>
                        <a:lnTo>
                          <a:pt x="14" y="12"/>
                        </a:lnTo>
                        <a:lnTo>
                          <a:pt x="14" y="11"/>
                        </a:lnTo>
                        <a:lnTo>
                          <a:pt x="16" y="10"/>
                        </a:lnTo>
                        <a:lnTo>
                          <a:pt x="14" y="6"/>
                        </a:lnTo>
                        <a:lnTo>
                          <a:pt x="14" y="3"/>
                        </a:lnTo>
                        <a:lnTo>
                          <a:pt x="12" y="1"/>
                        </a:lnTo>
                        <a:lnTo>
                          <a:pt x="10" y="0"/>
                        </a:lnTo>
                        <a:lnTo>
                          <a:pt x="8" y="0"/>
                        </a:lnTo>
                        <a:lnTo>
                          <a:pt x="6" y="0"/>
                        </a:lnTo>
                        <a:lnTo>
                          <a:pt x="2" y="1"/>
                        </a:lnTo>
                        <a:lnTo>
                          <a:pt x="2" y="2"/>
                        </a:lnTo>
                        <a:lnTo>
                          <a:pt x="1" y="3"/>
                        </a:lnTo>
                        <a:lnTo>
                          <a:pt x="0" y="5"/>
                        </a:lnTo>
                        <a:lnTo>
                          <a:pt x="1" y="8"/>
                        </a:lnTo>
                        <a:lnTo>
                          <a:pt x="2" y="10"/>
                        </a:lnTo>
                        <a:lnTo>
                          <a:pt x="4" y="13"/>
                        </a:lnTo>
                        <a:lnTo>
                          <a:pt x="6" y="14"/>
                        </a:lnTo>
                        <a:lnTo>
                          <a:pt x="9" y="16"/>
                        </a:lnTo>
                        <a:lnTo>
                          <a:pt x="10"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6" name="Freeform 260">
                    <a:extLst>
                      <a:ext uri="{FF2B5EF4-FFF2-40B4-BE49-F238E27FC236}">
                        <a16:creationId xmlns:a16="http://schemas.microsoft.com/office/drawing/2014/main" id="{98F00BC6-04BE-2EC8-1B60-DB909ACDB44A}"/>
                      </a:ext>
                    </a:extLst>
                  </p:cNvPr>
                  <p:cNvSpPr>
                    <a:spLocks/>
                  </p:cNvSpPr>
                  <p:nvPr/>
                </p:nvSpPr>
                <p:spPr bwMode="auto">
                  <a:xfrm>
                    <a:off x="2676" y="2966"/>
                    <a:ext cx="16" cy="17"/>
                  </a:xfrm>
                  <a:custGeom>
                    <a:avLst/>
                    <a:gdLst>
                      <a:gd name="T0" fmla="*/ 2 w 17"/>
                      <a:gd name="T1" fmla="*/ 9 h 17"/>
                      <a:gd name="T2" fmla="*/ 1 w 17"/>
                      <a:gd name="T3" fmla="*/ 7 h 17"/>
                      <a:gd name="T4" fmla="*/ 0 w 17"/>
                      <a:gd name="T5" fmla="*/ 4 h 17"/>
                      <a:gd name="T6" fmla="*/ 1 w 17"/>
                      <a:gd name="T7" fmla="*/ 2 h 17"/>
                      <a:gd name="T8" fmla="*/ 2 w 17"/>
                      <a:gd name="T9" fmla="*/ 1 h 17"/>
                      <a:gd name="T10" fmla="*/ 2 w 17"/>
                      <a:gd name="T11" fmla="*/ 0 h 17"/>
                      <a:gd name="T12" fmla="*/ 5 w 17"/>
                      <a:gd name="T13" fmla="*/ 0 h 17"/>
                      <a:gd name="T14" fmla="*/ 8 w 17"/>
                      <a:gd name="T15" fmla="*/ 1 h 17"/>
                      <a:gd name="T16" fmla="*/ 9 w 17"/>
                      <a:gd name="T17" fmla="*/ 2 h 17"/>
                      <a:gd name="T18" fmla="*/ 13 w 17"/>
                      <a:gd name="T19" fmla="*/ 6 h 17"/>
                      <a:gd name="T20" fmla="*/ 13 w 17"/>
                      <a:gd name="T21" fmla="*/ 8 h 17"/>
                      <a:gd name="T22" fmla="*/ 15 w 17"/>
                      <a:gd name="T23" fmla="*/ 11 h 17"/>
                      <a:gd name="T24" fmla="*/ 13 w 17"/>
                      <a:gd name="T25" fmla="*/ 14 h 17"/>
                      <a:gd name="T26" fmla="*/ 13 w 17"/>
                      <a:gd name="T27" fmla="*/ 16 h 17"/>
                      <a:gd name="T28" fmla="*/ 10 w 17"/>
                      <a:gd name="T29" fmla="*/ 16 h 17"/>
                      <a:gd name="T30" fmla="*/ 8 w 17"/>
                      <a:gd name="T31" fmla="*/ 14 h 17"/>
                      <a:gd name="T32" fmla="*/ 5 w 17"/>
                      <a:gd name="T33" fmla="*/ 13 h 17"/>
                      <a:gd name="T34" fmla="*/ 2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2" y="9"/>
                        </a:moveTo>
                        <a:lnTo>
                          <a:pt x="1" y="7"/>
                        </a:lnTo>
                        <a:lnTo>
                          <a:pt x="0" y="4"/>
                        </a:lnTo>
                        <a:lnTo>
                          <a:pt x="1" y="2"/>
                        </a:lnTo>
                        <a:lnTo>
                          <a:pt x="2" y="1"/>
                        </a:lnTo>
                        <a:lnTo>
                          <a:pt x="2" y="0"/>
                        </a:lnTo>
                        <a:lnTo>
                          <a:pt x="5" y="0"/>
                        </a:lnTo>
                        <a:lnTo>
                          <a:pt x="8" y="1"/>
                        </a:lnTo>
                        <a:lnTo>
                          <a:pt x="10" y="2"/>
                        </a:lnTo>
                        <a:lnTo>
                          <a:pt x="14" y="6"/>
                        </a:lnTo>
                        <a:lnTo>
                          <a:pt x="14" y="8"/>
                        </a:lnTo>
                        <a:lnTo>
                          <a:pt x="16" y="11"/>
                        </a:lnTo>
                        <a:lnTo>
                          <a:pt x="14" y="14"/>
                        </a:lnTo>
                        <a:lnTo>
                          <a:pt x="14" y="16"/>
                        </a:lnTo>
                        <a:lnTo>
                          <a:pt x="11" y="16"/>
                        </a:lnTo>
                        <a:lnTo>
                          <a:pt x="8" y="14"/>
                        </a:lnTo>
                        <a:lnTo>
                          <a:pt x="5" y="13"/>
                        </a:lnTo>
                        <a:lnTo>
                          <a:pt x="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7" name="Freeform 261">
                    <a:extLst>
                      <a:ext uri="{FF2B5EF4-FFF2-40B4-BE49-F238E27FC236}">
                        <a16:creationId xmlns:a16="http://schemas.microsoft.com/office/drawing/2014/main" id="{11B840AB-2111-0100-DE7C-50EB5CCBDF53}"/>
                      </a:ext>
                    </a:extLst>
                  </p:cNvPr>
                  <p:cNvSpPr>
                    <a:spLocks/>
                  </p:cNvSpPr>
                  <p:nvPr/>
                </p:nvSpPr>
                <p:spPr bwMode="auto">
                  <a:xfrm>
                    <a:off x="2679" y="2967"/>
                    <a:ext cx="16" cy="17"/>
                  </a:xfrm>
                  <a:custGeom>
                    <a:avLst/>
                    <a:gdLst>
                      <a:gd name="T0" fmla="*/ 3 w 17"/>
                      <a:gd name="T1" fmla="*/ 11 h 17"/>
                      <a:gd name="T2" fmla="*/ 0 w 17"/>
                      <a:gd name="T3" fmla="*/ 6 h 17"/>
                      <a:gd name="T4" fmla="*/ 0 w 17"/>
                      <a:gd name="T5" fmla="*/ 4 h 17"/>
                      <a:gd name="T6" fmla="*/ 0 w 17"/>
                      <a:gd name="T7" fmla="*/ 2 h 17"/>
                      <a:gd name="T8" fmla="*/ 3 w 17"/>
                      <a:gd name="T9" fmla="*/ 2 h 17"/>
                      <a:gd name="T10" fmla="*/ 6 w 17"/>
                      <a:gd name="T11" fmla="*/ 0 h 17"/>
                      <a:gd name="T12" fmla="*/ 8 w 17"/>
                      <a:gd name="T13" fmla="*/ 2 h 17"/>
                      <a:gd name="T14" fmla="*/ 11 w 17"/>
                      <a:gd name="T15" fmla="*/ 4 h 17"/>
                      <a:gd name="T16" fmla="*/ 15 w 17"/>
                      <a:gd name="T17" fmla="*/ 9 h 17"/>
                      <a:gd name="T18" fmla="*/ 15 w 17"/>
                      <a:gd name="T19" fmla="*/ 11 h 17"/>
                      <a:gd name="T20" fmla="*/ 15 w 17"/>
                      <a:gd name="T21" fmla="*/ 13 h 17"/>
                      <a:gd name="T22" fmla="*/ 11 w 17"/>
                      <a:gd name="T23" fmla="*/ 16 h 17"/>
                      <a:gd name="T24" fmla="*/ 8 w 17"/>
                      <a:gd name="T25" fmla="*/ 16 h 17"/>
                      <a:gd name="T26" fmla="*/ 3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3" y="11"/>
                        </a:moveTo>
                        <a:lnTo>
                          <a:pt x="0" y="6"/>
                        </a:lnTo>
                        <a:lnTo>
                          <a:pt x="0" y="4"/>
                        </a:lnTo>
                        <a:lnTo>
                          <a:pt x="0" y="2"/>
                        </a:lnTo>
                        <a:lnTo>
                          <a:pt x="3" y="2"/>
                        </a:lnTo>
                        <a:lnTo>
                          <a:pt x="6" y="0"/>
                        </a:lnTo>
                        <a:lnTo>
                          <a:pt x="9" y="2"/>
                        </a:lnTo>
                        <a:lnTo>
                          <a:pt x="12" y="4"/>
                        </a:lnTo>
                        <a:lnTo>
                          <a:pt x="16" y="9"/>
                        </a:lnTo>
                        <a:lnTo>
                          <a:pt x="16" y="11"/>
                        </a:lnTo>
                        <a:lnTo>
                          <a:pt x="16" y="13"/>
                        </a:lnTo>
                        <a:lnTo>
                          <a:pt x="12" y="16"/>
                        </a:lnTo>
                        <a:lnTo>
                          <a:pt x="9" y="16"/>
                        </a:lnTo>
                        <a:lnTo>
                          <a:pt x="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8" name="Freeform 262">
                    <a:extLst>
                      <a:ext uri="{FF2B5EF4-FFF2-40B4-BE49-F238E27FC236}">
                        <a16:creationId xmlns:a16="http://schemas.microsoft.com/office/drawing/2014/main" id="{DD31F72F-B00D-3AEF-4977-F564EBBD01C3}"/>
                      </a:ext>
                    </a:extLst>
                  </p:cNvPr>
                  <p:cNvSpPr>
                    <a:spLocks/>
                  </p:cNvSpPr>
                  <p:nvPr/>
                </p:nvSpPr>
                <p:spPr bwMode="auto">
                  <a:xfrm>
                    <a:off x="2664" y="2963"/>
                    <a:ext cx="15" cy="16"/>
                  </a:xfrm>
                  <a:custGeom>
                    <a:avLst/>
                    <a:gdLst>
                      <a:gd name="T0" fmla="*/ 10 w 17"/>
                      <a:gd name="T1" fmla="*/ 15 h 17"/>
                      <a:gd name="T2" fmla="*/ 12 w 17"/>
                      <a:gd name="T3" fmla="*/ 12 h 17"/>
                      <a:gd name="T4" fmla="*/ 14 w 17"/>
                      <a:gd name="T5" fmla="*/ 12 h 17"/>
                      <a:gd name="T6" fmla="*/ 14 w 17"/>
                      <a:gd name="T7" fmla="*/ 11 h 17"/>
                      <a:gd name="T8" fmla="*/ 14 w 17"/>
                      <a:gd name="T9" fmla="*/ 9 h 17"/>
                      <a:gd name="T10" fmla="*/ 14 w 17"/>
                      <a:gd name="T11" fmla="*/ 8 h 17"/>
                      <a:gd name="T12" fmla="*/ 12 w 17"/>
                      <a:gd name="T13" fmla="*/ 4 h 17"/>
                      <a:gd name="T14" fmla="*/ 11 w 17"/>
                      <a:gd name="T15" fmla="*/ 2 h 17"/>
                      <a:gd name="T16" fmla="*/ 10 w 17"/>
                      <a:gd name="T17" fmla="*/ 0 h 17"/>
                      <a:gd name="T18" fmla="*/ 7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8 h 17"/>
                      <a:gd name="T34" fmla="*/ 2 w 17"/>
                      <a:gd name="T35" fmla="*/ 10 h 17"/>
                      <a:gd name="T36" fmla="*/ 4 w 17"/>
                      <a:gd name="T37" fmla="*/ 12 h 17"/>
                      <a:gd name="T38" fmla="*/ 6 w 17"/>
                      <a:gd name="T39" fmla="*/ 13 h 17"/>
                      <a:gd name="T40" fmla="*/ 7 w 17"/>
                      <a:gd name="T41" fmla="*/ 15 h 17"/>
                      <a:gd name="T42" fmla="*/ 8 w 17"/>
                      <a:gd name="T43" fmla="*/ 15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1" y="16"/>
                        </a:moveTo>
                        <a:lnTo>
                          <a:pt x="14" y="13"/>
                        </a:lnTo>
                        <a:lnTo>
                          <a:pt x="16" y="13"/>
                        </a:lnTo>
                        <a:lnTo>
                          <a:pt x="16" y="12"/>
                        </a:lnTo>
                        <a:lnTo>
                          <a:pt x="16" y="10"/>
                        </a:lnTo>
                        <a:lnTo>
                          <a:pt x="16" y="8"/>
                        </a:lnTo>
                        <a:lnTo>
                          <a:pt x="14" y="4"/>
                        </a:lnTo>
                        <a:lnTo>
                          <a:pt x="12" y="2"/>
                        </a:lnTo>
                        <a:lnTo>
                          <a:pt x="11" y="0"/>
                        </a:lnTo>
                        <a:lnTo>
                          <a:pt x="8" y="0"/>
                        </a:lnTo>
                        <a:lnTo>
                          <a:pt x="7" y="0"/>
                        </a:lnTo>
                        <a:lnTo>
                          <a:pt x="6" y="0"/>
                        </a:lnTo>
                        <a:lnTo>
                          <a:pt x="2" y="2"/>
                        </a:lnTo>
                        <a:lnTo>
                          <a:pt x="1" y="2"/>
                        </a:lnTo>
                        <a:lnTo>
                          <a:pt x="0" y="3"/>
                        </a:lnTo>
                        <a:lnTo>
                          <a:pt x="0" y="5"/>
                        </a:lnTo>
                        <a:lnTo>
                          <a:pt x="0" y="8"/>
                        </a:lnTo>
                        <a:lnTo>
                          <a:pt x="2" y="11"/>
                        </a:lnTo>
                        <a:lnTo>
                          <a:pt x="4" y="13"/>
                        </a:lnTo>
                        <a:lnTo>
                          <a:pt x="7" y="14"/>
                        </a:lnTo>
                        <a:lnTo>
                          <a:pt x="8" y="16"/>
                        </a:lnTo>
                        <a:lnTo>
                          <a:pt x="9" y="16"/>
                        </a:lnTo>
                        <a:lnTo>
                          <a:pt x="11"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19" name="Freeform 263">
                    <a:extLst>
                      <a:ext uri="{FF2B5EF4-FFF2-40B4-BE49-F238E27FC236}">
                        <a16:creationId xmlns:a16="http://schemas.microsoft.com/office/drawing/2014/main" id="{E91373D3-C7A2-B755-B434-A24D86380618}"/>
                      </a:ext>
                    </a:extLst>
                  </p:cNvPr>
                  <p:cNvSpPr>
                    <a:spLocks/>
                  </p:cNvSpPr>
                  <p:nvPr/>
                </p:nvSpPr>
                <p:spPr bwMode="auto">
                  <a:xfrm>
                    <a:off x="2664" y="2963"/>
                    <a:ext cx="15" cy="16"/>
                  </a:xfrm>
                  <a:custGeom>
                    <a:avLst/>
                    <a:gdLst>
                      <a:gd name="T0" fmla="*/ 3 w 17"/>
                      <a:gd name="T1" fmla="*/ 10 h 17"/>
                      <a:gd name="T2" fmla="*/ 0 w 17"/>
                      <a:gd name="T3" fmla="*/ 7 h 17"/>
                      <a:gd name="T4" fmla="*/ 0 w 17"/>
                      <a:gd name="T5" fmla="*/ 4 h 17"/>
                      <a:gd name="T6" fmla="*/ 0 w 17"/>
                      <a:gd name="T7" fmla="*/ 2 h 17"/>
                      <a:gd name="T8" fmla="*/ 1 w 17"/>
                      <a:gd name="T9" fmla="*/ 1 h 17"/>
                      <a:gd name="T10" fmla="*/ 3 w 17"/>
                      <a:gd name="T11" fmla="*/ 1 h 17"/>
                      <a:gd name="T12" fmla="*/ 5 w 17"/>
                      <a:gd name="T13" fmla="*/ 0 h 17"/>
                      <a:gd name="T14" fmla="*/ 8 w 17"/>
                      <a:gd name="T15" fmla="*/ 1 h 17"/>
                      <a:gd name="T16" fmla="*/ 10 w 17"/>
                      <a:gd name="T17" fmla="*/ 3 h 17"/>
                      <a:gd name="T18" fmla="*/ 12 w 17"/>
                      <a:gd name="T19" fmla="*/ 6 h 17"/>
                      <a:gd name="T20" fmla="*/ 14 w 17"/>
                      <a:gd name="T21" fmla="*/ 8 h 17"/>
                      <a:gd name="T22" fmla="*/ 14 w 17"/>
                      <a:gd name="T23" fmla="*/ 10 h 17"/>
                      <a:gd name="T24" fmla="*/ 14 w 17"/>
                      <a:gd name="T25" fmla="*/ 13 h 17"/>
                      <a:gd name="T26" fmla="*/ 12 w 17"/>
                      <a:gd name="T27" fmla="*/ 15 h 17"/>
                      <a:gd name="T28" fmla="*/ 10 w 17"/>
                      <a:gd name="T29" fmla="*/ 15 h 17"/>
                      <a:gd name="T30" fmla="*/ 8 w 17"/>
                      <a:gd name="T31" fmla="*/ 13 h 17"/>
                      <a:gd name="T32" fmla="*/ 5 w 17"/>
                      <a:gd name="T33" fmla="*/ 12 h 17"/>
                      <a:gd name="T34" fmla="*/ 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3" y="11"/>
                        </a:moveTo>
                        <a:lnTo>
                          <a:pt x="0" y="7"/>
                        </a:lnTo>
                        <a:lnTo>
                          <a:pt x="0" y="4"/>
                        </a:lnTo>
                        <a:lnTo>
                          <a:pt x="0" y="2"/>
                        </a:lnTo>
                        <a:lnTo>
                          <a:pt x="1" y="1"/>
                        </a:lnTo>
                        <a:lnTo>
                          <a:pt x="3" y="1"/>
                        </a:lnTo>
                        <a:lnTo>
                          <a:pt x="6" y="0"/>
                        </a:lnTo>
                        <a:lnTo>
                          <a:pt x="9" y="1"/>
                        </a:lnTo>
                        <a:lnTo>
                          <a:pt x="11" y="3"/>
                        </a:lnTo>
                        <a:lnTo>
                          <a:pt x="14" y="6"/>
                        </a:lnTo>
                        <a:lnTo>
                          <a:pt x="16" y="8"/>
                        </a:lnTo>
                        <a:lnTo>
                          <a:pt x="16" y="11"/>
                        </a:lnTo>
                        <a:lnTo>
                          <a:pt x="16" y="14"/>
                        </a:lnTo>
                        <a:lnTo>
                          <a:pt x="14" y="16"/>
                        </a:lnTo>
                        <a:lnTo>
                          <a:pt x="11" y="16"/>
                        </a:lnTo>
                        <a:lnTo>
                          <a:pt x="9" y="14"/>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0" name="Freeform 264">
                    <a:extLst>
                      <a:ext uri="{FF2B5EF4-FFF2-40B4-BE49-F238E27FC236}">
                        <a16:creationId xmlns:a16="http://schemas.microsoft.com/office/drawing/2014/main" id="{E05A8660-DB87-BA1C-B323-F49CC2A751C2}"/>
                      </a:ext>
                    </a:extLst>
                  </p:cNvPr>
                  <p:cNvSpPr>
                    <a:spLocks/>
                  </p:cNvSpPr>
                  <p:nvPr/>
                </p:nvSpPr>
                <p:spPr bwMode="auto">
                  <a:xfrm>
                    <a:off x="2673" y="2967"/>
                    <a:ext cx="15" cy="17"/>
                  </a:xfrm>
                  <a:custGeom>
                    <a:avLst/>
                    <a:gdLst>
                      <a:gd name="T0" fmla="*/ 9 w 17"/>
                      <a:gd name="T1" fmla="*/ 16 h 17"/>
                      <a:gd name="T2" fmla="*/ 11 w 17"/>
                      <a:gd name="T3" fmla="*/ 13 h 17"/>
                      <a:gd name="T4" fmla="*/ 12 w 17"/>
                      <a:gd name="T5" fmla="*/ 12 h 17"/>
                      <a:gd name="T6" fmla="*/ 14 w 17"/>
                      <a:gd name="T7" fmla="*/ 10 h 17"/>
                      <a:gd name="T8" fmla="*/ 12 w 17"/>
                      <a:gd name="T9" fmla="*/ 6 h 17"/>
                      <a:gd name="T10" fmla="*/ 11 w 17"/>
                      <a:gd name="T11" fmla="*/ 3 h 17"/>
                      <a:gd name="T12" fmla="*/ 11 w 17"/>
                      <a:gd name="T13" fmla="*/ 2 h 17"/>
                      <a:gd name="T14" fmla="*/ 8 w 17"/>
                      <a:gd name="T15" fmla="*/ 0 h 17"/>
                      <a:gd name="T16" fmla="*/ 7 w 17"/>
                      <a:gd name="T17" fmla="*/ 0 h 17"/>
                      <a:gd name="T18" fmla="*/ 5 w 17"/>
                      <a:gd name="T19" fmla="*/ 0 h 17"/>
                      <a:gd name="T20" fmla="*/ 4 w 17"/>
                      <a:gd name="T21" fmla="*/ 0 h 17"/>
                      <a:gd name="T22" fmla="*/ 1 w 17"/>
                      <a:gd name="T23" fmla="*/ 1 h 17"/>
                      <a:gd name="T24" fmla="*/ 1 w 17"/>
                      <a:gd name="T25" fmla="*/ 2 h 17"/>
                      <a:gd name="T26" fmla="*/ 1 w 17"/>
                      <a:gd name="T27" fmla="*/ 3 h 17"/>
                      <a:gd name="T28" fmla="*/ 0 w 17"/>
                      <a:gd name="T29" fmla="*/ 5 h 17"/>
                      <a:gd name="T30" fmla="*/ 1 w 17"/>
                      <a:gd name="T31" fmla="*/ 8 h 17"/>
                      <a:gd name="T32" fmla="*/ 1 w 17"/>
                      <a:gd name="T33" fmla="*/ 11 h 17"/>
                      <a:gd name="T34" fmla="*/ 4 w 17"/>
                      <a:gd name="T35" fmla="*/ 13 h 17"/>
                      <a:gd name="T36" fmla="*/ 4 w 17"/>
                      <a:gd name="T37" fmla="*/ 14 h 17"/>
                      <a:gd name="T38" fmla="*/ 7 w 17"/>
                      <a:gd name="T39" fmla="*/ 16 h 17"/>
                      <a:gd name="T40" fmla="*/ 8 w 17"/>
                      <a:gd name="T41" fmla="*/ 16 h 17"/>
                      <a:gd name="T42" fmla="*/ 9 w 17"/>
                      <a:gd name="T43" fmla="*/ 16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6"/>
                        </a:moveTo>
                        <a:lnTo>
                          <a:pt x="13" y="13"/>
                        </a:lnTo>
                        <a:lnTo>
                          <a:pt x="14" y="12"/>
                        </a:lnTo>
                        <a:lnTo>
                          <a:pt x="16" y="10"/>
                        </a:lnTo>
                        <a:lnTo>
                          <a:pt x="14" y="6"/>
                        </a:lnTo>
                        <a:lnTo>
                          <a:pt x="13" y="3"/>
                        </a:lnTo>
                        <a:lnTo>
                          <a:pt x="12" y="2"/>
                        </a:lnTo>
                        <a:lnTo>
                          <a:pt x="9" y="0"/>
                        </a:lnTo>
                        <a:lnTo>
                          <a:pt x="8" y="0"/>
                        </a:lnTo>
                        <a:lnTo>
                          <a:pt x="6" y="0"/>
                        </a:lnTo>
                        <a:lnTo>
                          <a:pt x="5" y="0"/>
                        </a:lnTo>
                        <a:lnTo>
                          <a:pt x="1" y="1"/>
                        </a:lnTo>
                        <a:lnTo>
                          <a:pt x="1" y="2"/>
                        </a:lnTo>
                        <a:lnTo>
                          <a:pt x="1" y="3"/>
                        </a:lnTo>
                        <a:lnTo>
                          <a:pt x="0" y="5"/>
                        </a:lnTo>
                        <a:lnTo>
                          <a:pt x="1" y="8"/>
                        </a:lnTo>
                        <a:lnTo>
                          <a:pt x="1" y="11"/>
                        </a:lnTo>
                        <a:lnTo>
                          <a:pt x="4" y="13"/>
                        </a:lnTo>
                        <a:lnTo>
                          <a:pt x="5" y="14"/>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1" name="Freeform 265">
                    <a:extLst>
                      <a:ext uri="{FF2B5EF4-FFF2-40B4-BE49-F238E27FC236}">
                        <a16:creationId xmlns:a16="http://schemas.microsoft.com/office/drawing/2014/main" id="{AFFE4D70-59B8-F887-975A-ABE443C9DF36}"/>
                      </a:ext>
                    </a:extLst>
                  </p:cNvPr>
                  <p:cNvSpPr>
                    <a:spLocks/>
                  </p:cNvSpPr>
                  <p:nvPr/>
                </p:nvSpPr>
                <p:spPr bwMode="auto">
                  <a:xfrm>
                    <a:off x="2673" y="2967"/>
                    <a:ext cx="15" cy="17"/>
                  </a:xfrm>
                  <a:custGeom>
                    <a:avLst/>
                    <a:gdLst>
                      <a:gd name="T0" fmla="*/ 1 w 17"/>
                      <a:gd name="T1" fmla="*/ 11 h 17"/>
                      <a:gd name="T2" fmla="*/ 1 w 17"/>
                      <a:gd name="T3" fmla="*/ 7 h 17"/>
                      <a:gd name="T4" fmla="*/ 0 w 17"/>
                      <a:gd name="T5" fmla="*/ 4 h 17"/>
                      <a:gd name="T6" fmla="*/ 1 w 17"/>
                      <a:gd name="T7" fmla="*/ 2 h 17"/>
                      <a:gd name="T8" fmla="*/ 1 w 17"/>
                      <a:gd name="T9" fmla="*/ 1 h 17"/>
                      <a:gd name="T10" fmla="*/ 4 w 17"/>
                      <a:gd name="T11" fmla="*/ 0 h 17"/>
                      <a:gd name="T12" fmla="*/ 6 w 17"/>
                      <a:gd name="T13" fmla="*/ 1 h 17"/>
                      <a:gd name="T14" fmla="*/ 9 w 17"/>
                      <a:gd name="T15" fmla="*/ 2 h 17"/>
                      <a:gd name="T16" fmla="*/ 11 w 17"/>
                      <a:gd name="T17" fmla="*/ 6 h 17"/>
                      <a:gd name="T18" fmla="*/ 12 w 17"/>
                      <a:gd name="T19" fmla="*/ 8 h 17"/>
                      <a:gd name="T20" fmla="*/ 14 w 17"/>
                      <a:gd name="T21" fmla="*/ 11 h 17"/>
                      <a:gd name="T22" fmla="*/ 12 w 17"/>
                      <a:gd name="T23" fmla="*/ 14 h 17"/>
                      <a:gd name="T24" fmla="*/ 11 w 17"/>
                      <a:gd name="T25" fmla="*/ 14 h 17"/>
                      <a:gd name="T26" fmla="*/ 11 w 17"/>
                      <a:gd name="T27" fmla="*/ 16 h 17"/>
                      <a:gd name="T28" fmla="*/ 9 w 17"/>
                      <a:gd name="T29" fmla="*/ 16 h 17"/>
                      <a:gd name="T30" fmla="*/ 6 w 17"/>
                      <a:gd name="T31" fmla="*/ 14 h 17"/>
                      <a:gd name="T32" fmla="*/ 4 w 17"/>
                      <a:gd name="T33" fmla="*/ 13 h 17"/>
                      <a:gd name="T34" fmla="*/ 1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11"/>
                        </a:moveTo>
                        <a:lnTo>
                          <a:pt x="1" y="7"/>
                        </a:lnTo>
                        <a:lnTo>
                          <a:pt x="0" y="4"/>
                        </a:lnTo>
                        <a:lnTo>
                          <a:pt x="1" y="2"/>
                        </a:lnTo>
                        <a:lnTo>
                          <a:pt x="1" y="1"/>
                        </a:lnTo>
                        <a:lnTo>
                          <a:pt x="5" y="0"/>
                        </a:lnTo>
                        <a:lnTo>
                          <a:pt x="7" y="1"/>
                        </a:lnTo>
                        <a:lnTo>
                          <a:pt x="10" y="2"/>
                        </a:lnTo>
                        <a:lnTo>
                          <a:pt x="13" y="6"/>
                        </a:lnTo>
                        <a:lnTo>
                          <a:pt x="14" y="8"/>
                        </a:lnTo>
                        <a:lnTo>
                          <a:pt x="16" y="11"/>
                        </a:lnTo>
                        <a:lnTo>
                          <a:pt x="14" y="14"/>
                        </a:lnTo>
                        <a:lnTo>
                          <a:pt x="13" y="14"/>
                        </a:lnTo>
                        <a:lnTo>
                          <a:pt x="13" y="16"/>
                        </a:lnTo>
                        <a:lnTo>
                          <a:pt x="10" y="16"/>
                        </a:lnTo>
                        <a:lnTo>
                          <a:pt x="7" y="14"/>
                        </a:lnTo>
                        <a:lnTo>
                          <a:pt x="5"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2" name="Freeform 266">
                    <a:extLst>
                      <a:ext uri="{FF2B5EF4-FFF2-40B4-BE49-F238E27FC236}">
                        <a16:creationId xmlns:a16="http://schemas.microsoft.com/office/drawing/2014/main" id="{2C4D0737-5FD3-2C89-6674-415F4605EE3D}"/>
                      </a:ext>
                    </a:extLst>
                  </p:cNvPr>
                  <p:cNvSpPr>
                    <a:spLocks/>
                  </p:cNvSpPr>
                  <p:nvPr/>
                </p:nvSpPr>
                <p:spPr bwMode="auto">
                  <a:xfrm>
                    <a:off x="2707" y="2986"/>
                    <a:ext cx="15" cy="17"/>
                  </a:xfrm>
                  <a:custGeom>
                    <a:avLst/>
                    <a:gdLst>
                      <a:gd name="T0" fmla="*/ 1 w 17"/>
                      <a:gd name="T1" fmla="*/ 9 h 17"/>
                      <a:gd name="T2" fmla="*/ 1 w 17"/>
                      <a:gd name="T3" fmla="*/ 6 h 17"/>
                      <a:gd name="T4" fmla="*/ 0 w 17"/>
                      <a:gd name="T5" fmla="*/ 3 h 17"/>
                      <a:gd name="T6" fmla="*/ 1 w 17"/>
                      <a:gd name="T7" fmla="*/ 1 h 17"/>
                      <a:gd name="T8" fmla="*/ 1 w 17"/>
                      <a:gd name="T9" fmla="*/ 0 h 17"/>
                      <a:gd name="T10" fmla="*/ 4 w 17"/>
                      <a:gd name="T11" fmla="*/ 0 h 17"/>
                      <a:gd name="T12" fmla="*/ 7 w 17"/>
                      <a:gd name="T13" fmla="*/ 0 h 17"/>
                      <a:gd name="T14" fmla="*/ 10 w 17"/>
                      <a:gd name="T15" fmla="*/ 1 h 17"/>
                      <a:gd name="T16" fmla="*/ 11 w 17"/>
                      <a:gd name="T17" fmla="*/ 4 h 17"/>
                      <a:gd name="T18" fmla="*/ 14 w 17"/>
                      <a:gd name="T19" fmla="*/ 8 h 17"/>
                      <a:gd name="T20" fmla="*/ 14 w 17"/>
                      <a:gd name="T21" fmla="*/ 11 h 17"/>
                      <a:gd name="T22" fmla="*/ 14 w 17"/>
                      <a:gd name="T23" fmla="*/ 13 h 17"/>
                      <a:gd name="T24" fmla="*/ 12 w 17"/>
                      <a:gd name="T25" fmla="*/ 13 h 17"/>
                      <a:gd name="T26" fmla="*/ 11 w 17"/>
                      <a:gd name="T27" fmla="*/ 14 h 17"/>
                      <a:gd name="T28" fmla="*/ 10 w 17"/>
                      <a:gd name="T29" fmla="*/ 16 h 17"/>
                      <a:gd name="T30" fmla="*/ 7 w 17"/>
                      <a:gd name="T31" fmla="*/ 14 h 17"/>
                      <a:gd name="T32" fmla="*/ 4 w 17"/>
                      <a:gd name="T33" fmla="*/ 13 h 17"/>
                      <a:gd name="T34" fmla="*/ 1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 y="9"/>
                        </a:moveTo>
                        <a:lnTo>
                          <a:pt x="1" y="6"/>
                        </a:lnTo>
                        <a:lnTo>
                          <a:pt x="0" y="3"/>
                        </a:lnTo>
                        <a:lnTo>
                          <a:pt x="1" y="1"/>
                        </a:lnTo>
                        <a:lnTo>
                          <a:pt x="1" y="0"/>
                        </a:lnTo>
                        <a:lnTo>
                          <a:pt x="4" y="0"/>
                        </a:lnTo>
                        <a:lnTo>
                          <a:pt x="8" y="0"/>
                        </a:lnTo>
                        <a:lnTo>
                          <a:pt x="11" y="1"/>
                        </a:lnTo>
                        <a:lnTo>
                          <a:pt x="12" y="4"/>
                        </a:lnTo>
                        <a:lnTo>
                          <a:pt x="16" y="8"/>
                        </a:lnTo>
                        <a:lnTo>
                          <a:pt x="16" y="11"/>
                        </a:lnTo>
                        <a:lnTo>
                          <a:pt x="16" y="13"/>
                        </a:lnTo>
                        <a:lnTo>
                          <a:pt x="14" y="13"/>
                        </a:lnTo>
                        <a:lnTo>
                          <a:pt x="12" y="14"/>
                        </a:lnTo>
                        <a:lnTo>
                          <a:pt x="11" y="16"/>
                        </a:lnTo>
                        <a:lnTo>
                          <a:pt x="8" y="14"/>
                        </a:lnTo>
                        <a:lnTo>
                          <a:pt x="4" y="13"/>
                        </a:lnTo>
                        <a:lnTo>
                          <a:pt x="1"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3" name="Freeform 267">
                    <a:extLst>
                      <a:ext uri="{FF2B5EF4-FFF2-40B4-BE49-F238E27FC236}">
                        <a16:creationId xmlns:a16="http://schemas.microsoft.com/office/drawing/2014/main" id="{E69BF60F-84CE-9EBC-86A5-0B41A56286EE}"/>
                      </a:ext>
                    </a:extLst>
                  </p:cNvPr>
                  <p:cNvSpPr>
                    <a:spLocks/>
                  </p:cNvSpPr>
                  <p:nvPr/>
                </p:nvSpPr>
                <p:spPr bwMode="auto">
                  <a:xfrm>
                    <a:off x="2675" y="2925"/>
                    <a:ext cx="24" cy="42"/>
                  </a:xfrm>
                  <a:custGeom>
                    <a:avLst/>
                    <a:gdLst>
                      <a:gd name="T0" fmla="*/ 0 w 27"/>
                      <a:gd name="T1" fmla="*/ 13 h 45"/>
                      <a:gd name="T2" fmla="*/ 23 w 27"/>
                      <a:gd name="T3" fmla="*/ 0 h 45"/>
                      <a:gd name="T4" fmla="*/ 23 w 27"/>
                      <a:gd name="T5" fmla="*/ 27 h 45"/>
                      <a:gd name="T6" fmla="*/ 0 w 27"/>
                      <a:gd name="T7" fmla="*/ 41 h 45"/>
                      <a:gd name="T8" fmla="*/ 0 w 27"/>
                      <a:gd name="T9" fmla="*/ 13 h 45"/>
                      <a:gd name="T10" fmla="*/ 0 60000 65536"/>
                      <a:gd name="T11" fmla="*/ 0 60000 65536"/>
                      <a:gd name="T12" fmla="*/ 0 60000 65536"/>
                      <a:gd name="T13" fmla="*/ 0 60000 65536"/>
                      <a:gd name="T14" fmla="*/ 0 60000 65536"/>
                      <a:gd name="T15" fmla="*/ 0 w 27"/>
                      <a:gd name="T16" fmla="*/ 0 h 45"/>
                      <a:gd name="T17" fmla="*/ 27 w 27"/>
                      <a:gd name="T18" fmla="*/ 45 h 45"/>
                    </a:gdLst>
                    <a:ahLst/>
                    <a:cxnLst>
                      <a:cxn ang="T10">
                        <a:pos x="T0" y="T1"/>
                      </a:cxn>
                      <a:cxn ang="T11">
                        <a:pos x="T2" y="T3"/>
                      </a:cxn>
                      <a:cxn ang="T12">
                        <a:pos x="T4" y="T5"/>
                      </a:cxn>
                      <a:cxn ang="T13">
                        <a:pos x="T6" y="T7"/>
                      </a:cxn>
                      <a:cxn ang="T14">
                        <a:pos x="T8" y="T9"/>
                      </a:cxn>
                    </a:cxnLst>
                    <a:rect l="T15" t="T16" r="T17" b="T18"/>
                    <a:pathLst>
                      <a:path w="27" h="45">
                        <a:moveTo>
                          <a:pt x="0" y="14"/>
                        </a:moveTo>
                        <a:lnTo>
                          <a:pt x="26" y="0"/>
                        </a:lnTo>
                        <a:lnTo>
                          <a:pt x="26" y="29"/>
                        </a:lnTo>
                        <a:lnTo>
                          <a:pt x="0" y="44"/>
                        </a:lnTo>
                        <a:lnTo>
                          <a:pt x="0" y="14"/>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4" name="Freeform 268">
                    <a:extLst>
                      <a:ext uri="{FF2B5EF4-FFF2-40B4-BE49-F238E27FC236}">
                        <a16:creationId xmlns:a16="http://schemas.microsoft.com/office/drawing/2014/main" id="{D983435A-157A-08E4-3003-86C45EE13CBD}"/>
                      </a:ext>
                    </a:extLst>
                  </p:cNvPr>
                  <p:cNvSpPr>
                    <a:spLocks/>
                  </p:cNvSpPr>
                  <p:nvPr/>
                </p:nvSpPr>
                <p:spPr bwMode="auto">
                  <a:xfrm>
                    <a:off x="2600" y="2917"/>
                    <a:ext cx="16" cy="16"/>
                  </a:xfrm>
                  <a:custGeom>
                    <a:avLst/>
                    <a:gdLst>
                      <a:gd name="T0" fmla="*/ 8 w 17"/>
                      <a:gd name="T1" fmla="*/ 15 h 17"/>
                      <a:gd name="T2" fmla="*/ 12 w 17"/>
                      <a:gd name="T3" fmla="*/ 12 h 17"/>
                      <a:gd name="T4" fmla="*/ 13 w 17"/>
                      <a:gd name="T5" fmla="*/ 11 h 17"/>
                      <a:gd name="T6" fmla="*/ 15 w 17"/>
                      <a:gd name="T7" fmla="*/ 11 h 17"/>
                      <a:gd name="T8" fmla="*/ 15 w 17"/>
                      <a:gd name="T9" fmla="*/ 8 h 17"/>
                      <a:gd name="T10" fmla="*/ 15 w 17"/>
                      <a:gd name="T11" fmla="*/ 7 h 17"/>
                      <a:gd name="T12" fmla="*/ 12 w 17"/>
                      <a:gd name="T13" fmla="*/ 5 h 17"/>
                      <a:gd name="T14" fmla="*/ 11 w 17"/>
                      <a:gd name="T15" fmla="*/ 2 h 17"/>
                      <a:gd name="T16" fmla="*/ 8 w 17"/>
                      <a:gd name="T17" fmla="*/ 1 h 17"/>
                      <a:gd name="T18" fmla="*/ 7 w 17"/>
                      <a:gd name="T19" fmla="*/ 0 h 17"/>
                      <a:gd name="T20" fmla="*/ 6 w 17"/>
                      <a:gd name="T21" fmla="*/ 0 h 17"/>
                      <a:gd name="T22" fmla="*/ 6 w 17"/>
                      <a:gd name="T23" fmla="*/ 1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0 h 17"/>
                      <a:gd name="T36" fmla="*/ 3 w 17"/>
                      <a:gd name="T37" fmla="*/ 12 h 17"/>
                      <a:gd name="T38" fmla="*/ 6 w 17"/>
                      <a:gd name="T39" fmla="*/ 15 h 17"/>
                      <a:gd name="T40" fmla="*/ 8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9" y="1"/>
                        </a:lnTo>
                        <a:lnTo>
                          <a:pt x="7" y="0"/>
                        </a:lnTo>
                        <a:lnTo>
                          <a:pt x="6" y="0"/>
                        </a:lnTo>
                        <a:lnTo>
                          <a:pt x="6" y="1"/>
                        </a:lnTo>
                        <a:lnTo>
                          <a:pt x="2" y="2"/>
                        </a:lnTo>
                        <a:lnTo>
                          <a:pt x="1" y="3"/>
                        </a:lnTo>
                        <a:lnTo>
                          <a:pt x="0" y="4"/>
                        </a:lnTo>
                        <a:lnTo>
                          <a:pt x="0" y="5"/>
                        </a:lnTo>
                        <a:lnTo>
                          <a:pt x="0" y="8"/>
                        </a:lnTo>
                        <a:lnTo>
                          <a:pt x="2" y="11"/>
                        </a:lnTo>
                        <a:lnTo>
                          <a:pt x="3" y="13"/>
                        </a:lnTo>
                        <a:lnTo>
                          <a:pt x="6"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5" name="Freeform 269">
                    <a:extLst>
                      <a:ext uri="{FF2B5EF4-FFF2-40B4-BE49-F238E27FC236}">
                        <a16:creationId xmlns:a16="http://schemas.microsoft.com/office/drawing/2014/main" id="{8C644366-DDF3-0A32-34E9-6DF259637AD3}"/>
                      </a:ext>
                    </a:extLst>
                  </p:cNvPr>
                  <p:cNvSpPr>
                    <a:spLocks/>
                  </p:cNvSpPr>
                  <p:nvPr/>
                </p:nvSpPr>
                <p:spPr bwMode="auto">
                  <a:xfrm>
                    <a:off x="2600" y="2920"/>
                    <a:ext cx="16" cy="16"/>
                  </a:xfrm>
                  <a:custGeom>
                    <a:avLst/>
                    <a:gdLst>
                      <a:gd name="T0" fmla="*/ 3 w 17"/>
                      <a:gd name="T1" fmla="*/ 10 h 17"/>
                      <a:gd name="T2" fmla="*/ 0 w 17"/>
                      <a:gd name="T3" fmla="*/ 7 h 17"/>
                      <a:gd name="T4" fmla="*/ 0 w 17"/>
                      <a:gd name="T5" fmla="*/ 3 h 17"/>
                      <a:gd name="T6" fmla="*/ 0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1 w 17"/>
                      <a:gd name="T19" fmla="*/ 4 h 17"/>
                      <a:gd name="T20" fmla="*/ 13 w 17"/>
                      <a:gd name="T21" fmla="*/ 8 h 17"/>
                      <a:gd name="T22" fmla="*/ 15 w 17"/>
                      <a:gd name="T23" fmla="*/ 11 h 17"/>
                      <a:gd name="T24" fmla="*/ 13 w 17"/>
                      <a:gd name="T25" fmla="*/ 12 h 17"/>
                      <a:gd name="T26" fmla="*/ 13 w 17"/>
                      <a:gd name="T27" fmla="*/ 13 h 17"/>
                      <a:gd name="T28" fmla="*/ 11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0" y="7"/>
                        </a:lnTo>
                        <a:lnTo>
                          <a:pt x="0" y="3"/>
                        </a:lnTo>
                        <a:lnTo>
                          <a:pt x="0" y="2"/>
                        </a:lnTo>
                        <a:lnTo>
                          <a:pt x="1" y="1"/>
                        </a:lnTo>
                        <a:lnTo>
                          <a:pt x="3" y="0"/>
                        </a:lnTo>
                        <a:lnTo>
                          <a:pt x="4" y="0"/>
                        </a:lnTo>
                        <a:lnTo>
                          <a:pt x="8" y="0"/>
                        </a:lnTo>
                        <a:lnTo>
                          <a:pt x="11" y="2"/>
                        </a:lnTo>
                        <a:lnTo>
                          <a:pt x="12" y="4"/>
                        </a:lnTo>
                        <a:lnTo>
                          <a:pt x="14" y="8"/>
                        </a:lnTo>
                        <a:lnTo>
                          <a:pt x="16" y="12"/>
                        </a:lnTo>
                        <a:lnTo>
                          <a:pt x="14" y="13"/>
                        </a:lnTo>
                        <a:lnTo>
                          <a:pt x="14" y="14"/>
                        </a:lnTo>
                        <a:lnTo>
                          <a:pt x="12"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6" name="Freeform 270">
                    <a:extLst>
                      <a:ext uri="{FF2B5EF4-FFF2-40B4-BE49-F238E27FC236}">
                        <a16:creationId xmlns:a16="http://schemas.microsoft.com/office/drawing/2014/main" id="{F1B3453D-1105-4169-AB6E-C94765D6C594}"/>
                      </a:ext>
                    </a:extLst>
                  </p:cNvPr>
                  <p:cNvSpPr>
                    <a:spLocks/>
                  </p:cNvSpPr>
                  <p:nvPr/>
                </p:nvSpPr>
                <p:spPr bwMode="auto">
                  <a:xfrm>
                    <a:off x="2601" y="2922"/>
                    <a:ext cx="16" cy="16"/>
                  </a:xfrm>
                  <a:custGeom>
                    <a:avLst/>
                    <a:gdLst>
                      <a:gd name="T0" fmla="*/ 2 w 17"/>
                      <a:gd name="T1" fmla="*/ 10 h 17"/>
                      <a:gd name="T2" fmla="*/ 0 w 17"/>
                      <a:gd name="T3" fmla="*/ 8 h 17"/>
                      <a:gd name="T4" fmla="*/ 0 w 17"/>
                      <a:gd name="T5" fmla="*/ 4 h 17"/>
                      <a:gd name="T6" fmla="*/ 0 w 17"/>
                      <a:gd name="T7" fmla="*/ 2 h 17"/>
                      <a:gd name="T8" fmla="*/ 2 w 17"/>
                      <a:gd name="T9" fmla="*/ 0 h 17"/>
                      <a:gd name="T10" fmla="*/ 5 w 17"/>
                      <a:gd name="T11" fmla="*/ 0 h 17"/>
                      <a:gd name="T12" fmla="*/ 8 w 17"/>
                      <a:gd name="T13" fmla="*/ 0 h 17"/>
                      <a:gd name="T14" fmla="*/ 12 w 17"/>
                      <a:gd name="T15" fmla="*/ 6 h 17"/>
                      <a:gd name="T16" fmla="*/ 12 w 17"/>
                      <a:gd name="T17" fmla="*/ 8 h 17"/>
                      <a:gd name="T18" fmla="*/ 15 w 17"/>
                      <a:gd name="T19" fmla="*/ 10 h 17"/>
                      <a:gd name="T20" fmla="*/ 12 w 17"/>
                      <a:gd name="T21" fmla="*/ 12 h 17"/>
                      <a:gd name="T22" fmla="*/ 12 w 17"/>
                      <a:gd name="T23" fmla="*/ 15 h 17"/>
                      <a:gd name="T24" fmla="*/ 9 w 17"/>
                      <a:gd name="T25" fmla="*/ 15 h 17"/>
                      <a:gd name="T26" fmla="*/ 8 w 17"/>
                      <a:gd name="T27" fmla="*/ 15 h 17"/>
                      <a:gd name="T28" fmla="*/ 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2" y="11"/>
                        </a:moveTo>
                        <a:lnTo>
                          <a:pt x="0" y="9"/>
                        </a:lnTo>
                        <a:lnTo>
                          <a:pt x="0" y="4"/>
                        </a:lnTo>
                        <a:lnTo>
                          <a:pt x="0" y="2"/>
                        </a:lnTo>
                        <a:lnTo>
                          <a:pt x="2" y="0"/>
                        </a:lnTo>
                        <a:lnTo>
                          <a:pt x="5" y="0"/>
                        </a:lnTo>
                        <a:lnTo>
                          <a:pt x="8" y="0"/>
                        </a:lnTo>
                        <a:lnTo>
                          <a:pt x="13" y="6"/>
                        </a:lnTo>
                        <a:lnTo>
                          <a:pt x="13" y="9"/>
                        </a:lnTo>
                        <a:lnTo>
                          <a:pt x="16" y="11"/>
                        </a:lnTo>
                        <a:lnTo>
                          <a:pt x="13" y="13"/>
                        </a:lnTo>
                        <a:lnTo>
                          <a:pt x="13" y="16"/>
                        </a:lnTo>
                        <a:lnTo>
                          <a:pt x="10"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7" name="Freeform 271">
                    <a:extLst>
                      <a:ext uri="{FF2B5EF4-FFF2-40B4-BE49-F238E27FC236}">
                        <a16:creationId xmlns:a16="http://schemas.microsoft.com/office/drawing/2014/main" id="{67EA4C41-2B2F-F04A-56CC-DBD34E39559D}"/>
                      </a:ext>
                    </a:extLst>
                  </p:cNvPr>
                  <p:cNvSpPr>
                    <a:spLocks/>
                  </p:cNvSpPr>
                  <p:nvPr/>
                </p:nvSpPr>
                <p:spPr bwMode="auto">
                  <a:xfrm>
                    <a:off x="2608" y="2924"/>
                    <a:ext cx="15" cy="16"/>
                  </a:xfrm>
                  <a:custGeom>
                    <a:avLst/>
                    <a:gdLst>
                      <a:gd name="T0" fmla="*/ 9 w 17"/>
                      <a:gd name="T1" fmla="*/ 15 h 17"/>
                      <a:gd name="T2" fmla="*/ 12 w 17"/>
                      <a:gd name="T3" fmla="*/ 12 h 17"/>
                      <a:gd name="T4" fmla="*/ 12 w 17"/>
                      <a:gd name="T5" fmla="*/ 11 h 17"/>
                      <a:gd name="T6" fmla="*/ 12 w 17"/>
                      <a:gd name="T7" fmla="*/ 10 h 17"/>
                      <a:gd name="T8" fmla="*/ 14 w 17"/>
                      <a:gd name="T9" fmla="*/ 8 h 17"/>
                      <a:gd name="T10" fmla="*/ 12 w 17"/>
                      <a:gd name="T11" fmla="*/ 7 h 17"/>
                      <a:gd name="T12" fmla="*/ 12 w 17"/>
                      <a:gd name="T13" fmla="*/ 5 h 17"/>
                      <a:gd name="T14" fmla="*/ 10 w 17"/>
                      <a:gd name="T15" fmla="*/ 2 h 17"/>
                      <a:gd name="T16" fmla="*/ 9 w 17"/>
                      <a:gd name="T17" fmla="*/ 1 h 17"/>
                      <a:gd name="T18" fmla="*/ 7 w 17"/>
                      <a:gd name="T19" fmla="*/ 0 h 17"/>
                      <a:gd name="T20" fmla="*/ 5 w 17"/>
                      <a:gd name="T21" fmla="*/ 0 h 17"/>
                      <a:gd name="T22" fmla="*/ 4 w 17"/>
                      <a:gd name="T23" fmla="*/ 0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4 w 17"/>
                      <a:gd name="T37" fmla="*/ 12 h 17"/>
                      <a:gd name="T38" fmla="*/ 5 w 17"/>
                      <a:gd name="T39" fmla="*/ 15 h 17"/>
                      <a:gd name="T40" fmla="*/ 7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4" y="13"/>
                        </a:lnTo>
                        <a:lnTo>
                          <a:pt x="14" y="12"/>
                        </a:lnTo>
                        <a:lnTo>
                          <a:pt x="14" y="11"/>
                        </a:lnTo>
                        <a:lnTo>
                          <a:pt x="16" y="9"/>
                        </a:lnTo>
                        <a:lnTo>
                          <a:pt x="14" y="7"/>
                        </a:lnTo>
                        <a:lnTo>
                          <a:pt x="14" y="5"/>
                        </a:lnTo>
                        <a:lnTo>
                          <a:pt x="11" y="2"/>
                        </a:lnTo>
                        <a:lnTo>
                          <a:pt x="10" y="1"/>
                        </a:lnTo>
                        <a:lnTo>
                          <a:pt x="8" y="0"/>
                        </a:lnTo>
                        <a:lnTo>
                          <a:pt x="6" y="0"/>
                        </a:lnTo>
                        <a:lnTo>
                          <a:pt x="5" y="0"/>
                        </a:lnTo>
                        <a:lnTo>
                          <a:pt x="2" y="2"/>
                        </a:lnTo>
                        <a:lnTo>
                          <a:pt x="1" y="3"/>
                        </a:lnTo>
                        <a:lnTo>
                          <a:pt x="1" y="4"/>
                        </a:lnTo>
                        <a:lnTo>
                          <a:pt x="0" y="5"/>
                        </a:lnTo>
                        <a:lnTo>
                          <a:pt x="1" y="8"/>
                        </a:lnTo>
                        <a:lnTo>
                          <a:pt x="2" y="11"/>
                        </a:lnTo>
                        <a:lnTo>
                          <a:pt x="4" y="13"/>
                        </a:lnTo>
                        <a:lnTo>
                          <a:pt x="6"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8" name="Freeform 272">
                    <a:extLst>
                      <a:ext uri="{FF2B5EF4-FFF2-40B4-BE49-F238E27FC236}">
                        <a16:creationId xmlns:a16="http://schemas.microsoft.com/office/drawing/2014/main" id="{26B67CD0-5822-FC5A-7142-BE8328F0A851}"/>
                      </a:ext>
                    </a:extLst>
                  </p:cNvPr>
                  <p:cNvSpPr>
                    <a:spLocks/>
                  </p:cNvSpPr>
                  <p:nvPr/>
                </p:nvSpPr>
                <p:spPr bwMode="auto">
                  <a:xfrm>
                    <a:off x="2608" y="2925"/>
                    <a:ext cx="15"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5 w 17"/>
                      <a:gd name="T13" fmla="*/ 0 h 17"/>
                      <a:gd name="T14" fmla="*/ 8 w 17"/>
                      <a:gd name="T15" fmla="*/ 0 h 17"/>
                      <a:gd name="T16" fmla="*/ 10 w 17"/>
                      <a:gd name="T17" fmla="*/ 2 h 17"/>
                      <a:gd name="T18" fmla="*/ 12 w 17"/>
                      <a:gd name="T19" fmla="*/ 4 h 17"/>
                      <a:gd name="T20" fmla="*/ 14 w 17"/>
                      <a:gd name="T21" fmla="*/ 8 h 17"/>
                      <a:gd name="T22" fmla="*/ 14 w 17"/>
                      <a:gd name="T23" fmla="*/ 10 h 17"/>
                      <a:gd name="T24" fmla="*/ 14 w 17"/>
                      <a:gd name="T25" fmla="*/ 12 h 17"/>
                      <a:gd name="T26" fmla="*/ 14 w 17"/>
                      <a:gd name="T27" fmla="*/ 13 h 17"/>
                      <a:gd name="T28" fmla="*/ 12 w 17"/>
                      <a:gd name="T29" fmla="*/ 15 h 17"/>
                      <a:gd name="T30" fmla="*/ 10 w 17"/>
                      <a:gd name="T31" fmla="*/ 15 h 17"/>
                      <a:gd name="T32" fmla="*/ 8 w 17"/>
                      <a:gd name="T33" fmla="*/ 15 h 17"/>
                      <a:gd name="T34" fmla="*/ 5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6" y="0"/>
                        </a:lnTo>
                        <a:lnTo>
                          <a:pt x="9" y="0"/>
                        </a:lnTo>
                        <a:lnTo>
                          <a:pt x="11" y="2"/>
                        </a:lnTo>
                        <a:lnTo>
                          <a:pt x="14" y="4"/>
                        </a:lnTo>
                        <a:lnTo>
                          <a:pt x="16" y="8"/>
                        </a:lnTo>
                        <a:lnTo>
                          <a:pt x="16" y="11"/>
                        </a:lnTo>
                        <a:lnTo>
                          <a:pt x="16" y="13"/>
                        </a:lnTo>
                        <a:lnTo>
                          <a:pt x="16" y="14"/>
                        </a:lnTo>
                        <a:lnTo>
                          <a:pt x="14" y="16"/>
                        </a:lnTo>
                        <a:lnTo>
                          <a:pt x="11" y="16"/>
                        </a:lnTo>
                        <a:lnTo>
                          <a:pt x="9" y="16"/>
                        </a:lnTo>
                        <a:lnTo>
                          <a:pt x="6"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29" name="Freeform 273">
                    <a:extLst>
                      <a:ext uri="{FF2B5EF4-FFF2-40B4-BE49-F238E27FC236}">
                        <a16:creationId xmlns:a16="http://schemas.microsoft.com/office/drawing/2014/main" id="{ADB38DE4-ED91-06A8-DF04-2B8A3804EFB3}"/>
                      </a:ext>
                    </a:extLst>
                  </p:cNvPr>
                  <p:cNvSpPr>
                    <a:spLocks/>
                  </p:cNvSpPr>
                  <p:nvPr/>
                </p:nvSpPr>
                <p:spPr bwMode="auto">
                  <a:xfrm>
                    <a:off x="2610" y="2927"/>
                    <a:ext cx="16" cy="16"/>
                  </a:xfrm>
                  <a:custGeom>
                    <a:avLst/>
                    <a:gdLst>
                      <a:gd name="T0" fmla="*/ 3 w 17"/>
                      <a:gd name="T1" fmla="*/ 9 h 17"/>
                      <a:gd name="T2" fmla="*/ 3 w 17"/>
                      <a:gd name="T3" fmla="*/ 8 h 17"/>
                      <a:gd name="T4" fmla="*/ 0 w 17"/>
                      <a:gd name="T5" fmla="*/ 5 h 17"/>
                      <a:gd name="T6" fmla="*/ 3 w 17"/>
                      <a:gd name="T7" fmla="*/ 2 h 17"/>
                      <a:gd name="T8" fmla="*/ 3 w 17"/>
                      <a:gd name="T9" fmla="*/ 0 h 17"/>
                      <a:gd name="T10" fmla="*/ 8 w 17"/>
                      <a:gd name="T11" fmla="*/ 0 h 17"/>
                      <a:gd name="T12" fmla="*/ 11 w 17"/>
                      <a:gd name="T13" fmla="*/ 8 h 17"/>
                      <a:gd name="T14" fmla="*/ 15 w 17"/>
                      <a:gd name="T15" fmla="*/ 8 h 17"/>
                      <a:gd name="T16" fmla="*/ 15 w 17"/>
                      <a:gd name="T17" fmla="*/ 12 h 17"/>
                      <a:gd name="T18" fmla="*/ 15 w 17"/>
                      <a:gd name="T19" fmla="*/ 15 h 17"/>
                      <a:gd name="T20" fmla="*/ 11 w 17"/>
                      <a:gd name="T21" fmla="*/ 15 h 17"/>
                      <a:gd name="T22" fmla="*/ 8 w 17"/>
                      <a:gd name="T23" fmla="*/ 15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10"/>
                        </a:moveTo>
                        <a:lnTo>
                          <a:pt x="3" y="8"/>
                        </a:lnTo>
                        <a:lnTo>
                          <a:pt x="0" y="5"/>
                        </a:lnTo>
                        <a:lnTo>
                          <a:pt x="3" y="2"/>
                        </a:lnTo>
                        <a:lnTo>
                          <a:pt x="3" y="0"/>
                        </a:lnTo>
                        <a:lnTo>
                          <a:pt x="9" y="0"/>
                        </a:lnTo>
                        <a:lnTo>
                          <a:pt x="12" y="8"/>
                        </a:lnTo>
                        <a:lnTo>
                          <a:pt x="16" y="8"/>
                        </a:lnTo>
                        <a:lnTo>
                          <a:pt x="16" y="13"/>
                        </a:lnTo>
                        <a:lnTo>
                          <a:pt x="16" y="16"/>
                        </a:lnTo>
                        <a:lnTo>
                          <a:pt x="12" y="16"/>
                        </a:lnTo>
                        <a:lnTo>
                          <a:pt x="9" y="16"/>
                        </a:lnTo>
                        <a:lnTo>
                          <a:pt x="3"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0" name="Freeform 274">
                    <a:extLst>
                      <a:ext uri="{FF2B5EF4-FFF2-40B4-BE49-F238E27FC236}">
                        <a16:creationId xmlns:a16="http://schemas.microsoft.com/office/drawing/2014/main" id="{B5471A83-9AB8-F69B-DCCC-2D183B8A8EF9}"/>
                      </a:ext>
                    </a:extLst>
                  </p:cNvPr>
                  <p:cNvSpPr>
                    <a:spLocks/>
                  </p:cNvSpPr>
                  <p:nvPr/>
                </p:nvSpPr>
                <p:spPr bwMode="auto">
                  <a:xfrm>
                    <a:off x="2596" y="2920"/>
                    <a:ext cx="15" cy="16"/>
                  </a:xfrm>
                  <a:custGeom>
                    <a:avLst/>
                    <a:gdLst>
                      <a:gd name="T0" fmla="*/ 8 w 17"/>
                      <a:gd name="T1" fmla="*/ 15 h 17"/>
                      <a:gd name="T2" fmla="*/ 11 w 17"/>
                      <a:gd name="T3" fmla="*/ 12 h 17"/>
                      <a:gd name="T4" fmla="*/ 12 w 17"/>
                      <a:gd name="T5" fmla="*/ 11 h 17"/>
                      <a:gd name="T6" fmla="*/ 14 w 17"/>
                      <a:gd name="T7" fmla="*/ 11 h 17"/>
                      <a:gd name="T8" fmla="*/ 14 w 17"/>
                      <a:gd name="T9" fmla="*/ 8 h 17"/>
                      <a:gd name="T10" fmla="*/ 14 w 17"/>
                      <a:gd name="T11" fmla="*/ 7 h 17"/>
                      <a:gd name="T12" fmla="*/ 11 w 17"/>
                      <a:gd name="T13" fmla="*/ 5 h 17"/>
                      <a:gd name="T14" fmla="*/ 11 w 17"/>
                      <a:gd name="T15" fmla="*/ 2 h 17"/>
                      <a:gd name="T16" fmla="*/ 7 w 17"/>
                      <a:gd name="T17" fmla="*/ 1 h 17"/>
                      <a:gd name="T18" fmla="*/ 6 w 17"/>
                      <a:gd name="T19" fmla="*/ 0 h 17"/>
                      <a:gd name="T20" fmla="*/ 5 w 17"/>
                      <a:gd name="T21" fmla="*/ 0 h 17"/>
                      <a:gd name="T22" fmla="*/ 4 w 17"/>
                      <a:gd name="T23" fmla="*/ 1 h 17"/>
                      <a:gd name="T24" fmla="*/ 1 w 17"/>
                      <a:gd name="T25" fmla="*/ 2 h 17"/>
                      <a:gd name="T26" fmla="*/ 0 w 17"/>
                      <a:gd name="T27" fmla="*/ 3 h 17"/>
                      <a:gd name="T28" fmla="*/ 0 w 17"/>
                      <a:gd name="T29" fmla="*/ 4 h 17"/>
                      <a:gd name="T30" fmla="*/ 0 w 17"/>
                      <a:gd name="T31" fmla="*/ 6 h 17"/>
                      <a:gd name="T32" fmla="*/ 0 w 17"/>
                      <a:gd name="T33" fmla="*/ 8 h 17"/>
                      <a:gd name="T34" fmla="*/ 1 w 17"/>
                      <a:gd name="T35" fmla="*/ 10 h 17"/>
                      <a:gd name="T36" fmla="*/ 3 w 17"/>
                      <a:gd name="T37" fmla="*/ 12 h 17"/>
                      <a:gd name="T38" fmla="*/ 4 w 17"/>
                      <a:gd name="T39" fmla="*/ 15 h 17"/>
                      <a:gd name="T40" fmla="*/ 7 w 17"/>
                      <a:gd name="T41" fmla="*/ 15 h 17"/>
                      <a:gd name="T42" fmla="*/ 8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9" y="16"/>
                        </a:moveTo>
                        <a:lnTo>
                          <a:pt x="13" y="13"/>
                        </a:lnTo>
                        <a:lnTo>
                          <a:pt x="14" y="12"/>
                        </a:lnTo>
                        <a:lnTo>
                          <a:pt x="16" y="12"/>
                        </a:lnTo>
                        <a:lnTo>
                          <a:pt x="16" y="9"/>
                        </a:lnTo>
                        <a:lnTo>
                          <a:pt x="16" y="7"/>
                        </a:lnTo>
                        <a:lnTo>
                          <a:pt x="13" y="5"/>
                        </a:lnTo>
                        <a:lnTo>
                          <a:pt x="12" y="2"/>
                        </a:lnTo>
                        <a:lnTo>
                          <a:pt x="8" y="1"/>
                        </a:lnTo>
                        <a:lnTo>
                          <a:pt x="7" y="0"/>
                        </a:lnTo>
                        <a:lnTo>
                          <a:pt x="6" y="0"/>
                        </a:lnTo>
                        <a:lnTo>
                          <a:pt x="4" y="1"/>
                        </a:lnTo>
                        <a:lnTo>
                          <a:pt x="1" y="2"/>
                        </a:lnTo>
                        <a:lnTo>
                          <a:pt x="0" y="3"/>
                        </a:lnTo>
                        <a:lnTo>
                          <a:pt x="0" y="4"/>
                        </a:lnTo>
                        <a:lnTo>
                          <a:pt x="0" y="6"/>
                        </a:lnTo>
                        <a:lnTo>
                          <a:pt x="0" y="8"/>
                        </a:lnTo>
                        <a:lnTo>
                          <a:pt x="1" y="11"/>
                        </a:lnTo>
                        <a:lnTo>
                          <a:pt x="3" y="13"/>
                        </a:lnTo>
                        <a:lnTo>
                          <a:pt x="4" y="16"/>
                        </a:lnTo>
                        <a:lnTo>
                          <a:pt x="8" y="16"/>
                        </a:lnTo>
                        <a:lnTo>
                          <a:pt x="9"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1" name="Freeform 275">
                    <a:extLst>
                      <a:ext uri="{FF2B5EF4-FFF2-40B4-BE49-F238E27FC236}">
                        <a16:creationId xmlns:a16="http://schemas.microsoft.com/office/drawing/2014/main" id="{A9F65966-2239-F932-CA54-F9C329374728}"/>
                      </a:ext>
                    </a:extLst>
                  </p:cNvPr>
                  <p:cNvSpPr>
                    <a:spLocks/>
                  </p:cNvSpPr>
                  <p:nvPr/>
                </p:nvSpPr>
                <p:spPr bwMode="auto">
                  <a:xfrm>
                    <a:off x="2596" y="2922"/>
                    <a:ext cx="15" cy="16"/>
                  </a:xfrm>
                  <a:custGeom>
                    <a:avLst/>
                    <a:gdLst>
                      <a:gd name="T0" fmla="*/ 1 w 17"/>
                      <a:gd name="T1" fmla="*/ 10 h 17"/>
                      <a:gd name="T2" fmla="*/ 0 w 17"/>
                      <a:gd name="T3" fmla="*/ 7 h 17"/>
                      <a:gd name="T4" fmla="*/ 0 w 17"/>
                      <a:gd name="T5" fmla="*/ 4 h 17"/>
                      <a:gd name="T6" fmla="*/ 0 w 17"/>
                      <a:gd name="T7" fmla="*/ 2 h 17"/>
                      <a:gd name="T8" fmla="*/ 0 w 17"/>
                      <a:gd name="T9" fmla="*/ 1 h 17"/>
                      <a:gd name="T10" fmla="*/ 1 w 17"/>
                      <a:gd name="T11" fmla="*/ 0 h 17"/>
                      <a:gd name="T12" fmla="*/ 4 w 17"/>
                      <a:gd name="T13" fmla="*/ 0 h 17"/>
                      <a:gd name="T14" fmla="*/ 5 w 17"/>
                      <a:gd name="T15" fmla="*/ 1 h 17"/>
                      <a:gd name="T16" fmla="*/ 10 w 17"/>
                      <a:gd name="T17" fmla="*/ 3 h 17"/>
                      <a:gd name="T18" fmla="*/ 11 w 17"/>
                      <a:gd name="T19" fmla="*/ 4 h 17"/>
                      <a:gd name="T20" fmla="*/ 12 w 17"/>
                      <a:gd name="T21" fmla="*/ 8 h 17"/>
                      <a:gd name="T22" fmla="*/ 14 w 17"/>
                      <a:gd name="T23" fmla="*/ 11 h 17"/>
                      <a:gd name="T24" fmla="*/ 12 w 17"/>
                      <a:gd name="T25" fmla="*/ 12 h 17"/>
                      <a:gd name="T26" fmla="*/ 12 w 17"/>
                      <a:gd name="T27" fmla="*/ 13 h 17"/>
                      <a:gd name="T28" fmla="*/ 11 w 17"/>
                      <a:gd name="T29" fmla="*/ 15 h 17"/>
                      <a:gd name="T30" fmla="*/ 10 w 17"/>
                      <a:gd name="T31" fmla="*/ 15 h 17"/>
                      <a:gd name="T32" fmla="*/ 5 w 17"/>
                      <a:gd name="T33" fmla="*/ 15 h 17"/>
                      <a:gd name="T34" fmla="*/ 4 w 17"/>
                      <a:gd name="T35" fmla="*/ 12 h 17"/>
                      <a:gd name="T36" fmla="*/ 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 y="11"/>
                        </a:moveTo>
                        <a:lnTo>
                          <a:pt x="0" y="7"/>
                        </a:lnTo>
                        <a:lnTo>
                          <a:pt x="0" y="4"/>
                        </a:lnTo>
                        <a:lnTo>
                          <a:pt x="0" y="2"/>
                        </a:lnTo>
                        <a:lnTo>
                          <a:pt x="0" y="1"/>
                        </a:lnTo>
                        <a:lnTo>
                          <a:pt x="1" y="0"/>
                        </a:lnTo>
                        <a:lnTo>
                          <a:pt x="4" y="0"/>
                        </a:lnTo>
                        <a:lnTo>
                          <a:pt x="6" y="1"/>
                        </a:lnTo>
                        <a:lnTo>
                          <a:pt x="11" y="3"/>
                        </a:lnTo>
                        <a:lnTo>
                          <a:pt x="12" y="4"/>
                        </a:lnTo>
                        <a:lnTo>
                          <a:pt x="14" y="8"/>
                        </a:lnTo>
                        <a:lnTo>
                          <a:pt x="16" y="12"/>
                        </a:lnTo>
                        <a:lnTo>
                          <a:pt x="14" y="13"/>
                        </a:lnTo>
                        <a:lnTo>
                          <a:pt x="14" y="14"/>
                        </a:lnTo>
                        <a:lnTo>
                          <a:pt x="12" y="16"/>
                        </a:lnTo>
                        <a:lnTo>
                          <a:pt x="11" y="16"/>
                        </a:lnTo>
                        <a:lnTo>
                          <a:pt x="6" y="16"/>
                        </a:lnTo>
                        <a:lnTo>
                          <a:pt x="4" y="13"/>
                        </a:lnTo>
                        <a:lnTo>
                          <a:pt x="1"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2" name="Freeform 276">
                    <a:extLst>
                      <a:ext uri="{FF2B5EF4-FFF2-40B4-BE49-F238E27FC236}">
                        <a16:creationId xmlns:a16="http://schemas.microsoft.com/office/drawing/2014/main" id="{E894C913-2ACA-9287-F836-EE3A14515B37}"/>
                      </a:ext>
                    </a:extLst>
                  </p:cNvPr>
                  <p:cNvSpPr>
                    <a:spLocks/>
                  </p:cNvSpPr>
                  <p:nvPr/>
                </p:nvSpPr>
                <p:spPr bwMode="auto">
                  <a:xfrm>
                    <a:off x="2604" y="2926"/>
                    <a:ext cx="16" cy="16"/>
                  </a:xfrm>
                  <a:custGeom>
                    <a:avLst/>
                    <a:gdLst>
                      <a:gd name="T0" fmla="*/ 9 w 17"/>
                      <a:gd name="T1" fmla="*/ 15 h 17"/>
                      <a:gd name="T2" fmla="*/ 12 w 17"/>
                      <a:gd name="T3" fmla="*/ 12 h 17"/>
                      <a:gd name="T4" fmla="*/ 12 w 17"/>
                      <a:gd name="T5" fmla="*/ 11 h 17"/>
                      <a:gd name="T6" fmla="*/ 13 w 17"/>
                      <a:gd name="T7" fmla="*/ 11 h 17"/>
                      <a:gd name="T8" fmla="*/ 15 w 17"/>
                      <a:gd name="T9" fmla="*/ 8 h 17"/>
                      <a:gd name="T10" fmla="*/ 13 w 17"/>
                      <a:gd name="T11" fmla="*/ 7 h 17"/>
                      <a:gd name="T12" fmla="*/ 12 w 17"/>
                      <a:gd name="T13" fmla="*/ 5 h 17"/>
                      <a:gd name="T14" fmla="*/ 10 w 17"/>
                      <a:gd name="T15" fmla="*/ 2 h 17"/>
                      <a:gd name="T16" fmla="*/ 9 w 17"/>
                      <a:gd name="T17" fmla="*/ 1 h 17"/>
                      <a:gd name="T18" fmla="*/ 6 w 17"/>
                      <a:gd name="T19" fmla="*/ 0 h 17"/>
                      <a:gd name="T20" fmla="*/ 5 w 17"/>
                      <a:gd name="T21" fmla="*/ 0 h 17"/>
                      <a:gd name="T22" fmla="*/ 5 w 17"/>
                      <a:gd name="T23" fmla="*/ 1 h 17"/>
                      <a:gd name="T24" fmla="*/ 2 w 17"/>
                      <a:gd name="T25" fmla="*/ 2 h 17"/>
                      <a:gd name="T26" fmla="*/ 1 w 17"/>
                      <a:gd name="T27" fmla="*/ 3 h 17"/>
                      <a:gd name="T28" fmla="*/ 1 w 17"/>
                      <a:gd name="T29" fmla="*/ 4 h 17"/>
                      <a:gd name="T30" fmla="*/ 0 w 17"/>
                      <a:gd name="T31" fmla="*/ 5 h 17"/>
                      <a:gd name="T32" fmla="*/ 1 w 17"/>
                      <a:gd name="T33" fmla="*/ 8 h 17"/>
                      <a:gd name="T34" fmla="*/ 2 w 17"/>
                      <a:gd name="T35" fmla="*/ 10 h 17"/>
                      <a:gd name="T36" fmla="*/ 3 w 17"/>
                      <a:gd name="T37" fmla="*/ 12 h 17"/>
                      <a:gd name="T38" fmla="*/ 5 w 17"/>
                      <a:gd name="T39" fmla="*/ 15 h 17"/>
                      <a:gd name="T40" fmla="*/ 8 w 17"/>
                      <a:gd name="T41" fmla="*/ 15 h 17"/>
                      <a:gd name="T42" fmla="*/ 8 w 17"/>
                      <a:gd name="T43" fmla="*/ 15 h 17"/>
                      <a:gd name="T44" fmla="*/ 9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6"/>
                        </a:moveTo>
                        <a:lnTo>
                          <a:pt x="13" y="13"/>
                        </a:lnTo>
                        <a:lnTo>
                          <a:pt x="13" y="12"/>
                        </a:lnTo>
                        <a:lnTo>
                          <a:pt x="14" y="12"/>
                        </a:lnTo>
                        <a:lnTo>
                          <a:pt x="16" y="9"/>
                        </a:lnTo>
                        <a:lnTo>
                          <a:pt x="14" y="7"/>
                        </a:lnTo>
                        <a:lnTo>
                          <a:pt x="13" y="5"/>
                        </a:lnTo>
                        <a:lnTo>
                          <a:pt x="11" y="2"/>
                        </a:lnTo>
                        <a:lnTo>
                          <a:pt x="10" y="1"/>
                        </a:lnTo>
                        <a:lnTo>
                          <a:pt x="6" y="0"/>
                        </a:lnTo>
                        <a:lnTo>
                          <a:pt x="5" y="0"/>
                        </a:lnTo>
                        <a:lnTo>
                          <a:pt x="5" y="1"/>
                        </a:lnTo>
                        <a:lnTo>
                          <a:pt x="2" y="2"/>
                        </a:lnTo>
                        <a:lnTo>
                          <a:pt x="1" y="3"/>
                        </a:lnTo>
                        <a:lnTo>
                          <a:pt x="1" y="4"/>
                        </a:lnTo>
                        <a:lnTo>
                          <a:pt x="0" y="5"/>
                        </a:lnTo>
                        <a:lnTo>
                          <a:pt x="1" y="8"/>
                        </a:lnTo>
                        <a:lnTo>
                          <a:pt x="2" y="11"/>
                        </a:lnTo>
                        <a:lnTo>
                          <a:pt x="3" y="13"/>
                        </a:lnTo>
                        <a:lnTo>
                          <a:pt x="5" y="16"/>
                        </a:lnTo>
                        <a:lnTo>
                          <a:pt x="8" y="16"/>
                        </a:lnTo>
                        <a:lnTo>
                          <a:pt x="9" y="16"/>
                        </a:lnTo>
                        <a:lnTo>
                          <a:pt x="10"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3" name="Freeform 277">
                    <a:extLst>
                      <a:ext uri="{FF2B5EF4-FFF2-40B4-BE49-F238E27FC236}">
                        <a16:creationId xmlns:a16="http://schemas.microsoft.com/office/drawing/2014/main" id="{08DA4438-0D63-4096-5E68-1A807C3F715E}"/>
                      </a:ext>
                    </a:extLst>
                  </p:cNvPr>
                  <p:cNvSpPr>
                    <a:spLocks/>
                  </p:cNvSpPr>
                  <p:nvPr/>
                </p:nvSpPr>
                <p:spPr bwMode="auto">
                  <a:xfrm>
                    <a:off x="2604" y="2927"/>
                    <a:ext cx="16" cy="16"/>
                  </a:xfrm>
                  <a:custGeom>
                    <a:avLst/>
                    <a:gdLst>
                      <a:gd name="T0" fmla="*/ 3 w 17"/>
                      <a:gd name="T1" fmla="*/ 10 h 17"/>
                      <a:gd name="T2" fmla="*/ 1 w 17"/>
                      <a:gd name="T3" fmla="*/ 7 h 17"/>
                      <a:gd name="T4" fmla="*/ 0 w 17"/>
                      <a:gd name="T5" fmla="*/ 3 h 17"/>
                      <a:gd name="T6" fmla="*/ 1 w 17"/>
                      <a:gd name="T7" fmla="*/ 2 h 17"/>
                      <a:gd name="T8" fmla="*/ 1 w 17"/>
                      <a:gd name="T9" fmla="*/ 1 h 17"/>
                      <a:gd name="T10" fmla="*/ 3 w 17"/>
                      <a:gd name="T11" fmla="*/ 0 h 17"/>
                      <a:gd name="T12" fmla="*/ 4 w 17"/>
                      <a:gd name="T13" fmla="*/ 0 h 17"/>
                      <a:gd name="T14" fmla="*/ 8 w 17"/>
                      <a:gd name="T15" fmla="*/ 0 h 17"/>
                      <a:gd name="T16" fmla="*/ 10 w 17"/>
                      <a:gd name="T17" fmla="*/ 2 h 17"/>
                      <a:gd name="T18" fmla="*/ 13 w 17"/>
                      <a:gd name="T19" fmla="*/ 4 h 17"/>
                      <a:gd name="T20" fmla="*/ 15 w 17"/>
                      <a:gd name="T21" fmla="*/ 8 h 17"/>
                      <a:gd name="T22" fmla="*/ 15 w 17"/>
                      <a:gd name="T23" fmla="*/ 11 h 17"/>
                      <a:gd name="T24" fmla="*/ 15 w 17"/>
                      <a:gd name="T25" fmla="*/ 12 h 17"/>
                      <a:gd name="T26" fmla="*/ 13 w 17"/>
                      <a:gd name="T27" fmla="*/ 13 h 17"/>
                      <a:gd name="T28" fmla="*/ 13 w 17"/>
                      <a:gd name="T29" fmla="*/ 15 h 17"/>
                      <a:gd name="T30" fmla="*/ 10 w 17"/>
                      <a:gd name="T31" fmla="*/ 15 h 17"/>
                      <a:gd name="T32" fmla="*/ 8 w 17"/>
                      <a:gd name="T33" fmla="*/ 15 h 17"/>
                      <a:gd name="T34" fmla="*/ 4 w 17"/>
                      <a:gd name="T35" fmla="*/ 12 h 17"/>
                      <a:gd name="T36" fmla="*/ 3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3" y="11"/>
                        </a:moveTo>
                        <a:lnTo>
                          <a:pt x="1" y="7"/>
                        </a:lnTo>
                        <a:lnTo>
                          <a:pt x="0" y="3"/>
                        </a:lnTo>
                        <a:lnTo>
                          <a:pt x="1" y="2"/>
                        </a:lnTo>
                        <a:lnTo>
                          <a:pt x="1" y="1"/>
                        </a:lnTo>
                        <a:lnTo>
                          <a:pt x="3" y="0"/>
                        </a:lnTo>
                        <a:lnTo>
                          <a:pt x="4" y="0"/>
                        </a:lnTo>
                        <a:lnTo>
                          <a:pt x="8" y="0"/>
                        </a:lnTo>
                        <a:lnTo>
                          <a:pt x="11" y="2"/>
                        </a:lnTo>
                        <a:lnTo>
                          <a:pt x="14" y="4"/>
                        </a:lnTo>
                        <a:lnTo>
                          <a:pt x="16" y="8"/>
                        </a:lnTo>
                        <a:lnTo>
                          <a:pt x="16" y="12"/>
                        </a:lnTo>
                        <a:lnTo>
                          <a:pt x="16" y="13"/>
                        </a:lnTo>
                        <a:lnTo>
                          <a:pt x="14" y="14"/>
                        </a:lnTo>
                        <a:lnTo>
                          <a:pt x="14" y="16"/>
                        </a:lnTo>
                        <a:lnTo>
                          <a:pt x="11" y="16"/>
                        </a:lnTo>
                        <a:lnTo>
                          <a:pt x="8" y="16"/>
                        </a:lnTo>
                        <a:lnTo>
                          <a:pt x="4" y="13"/>
                        </a:lnTo>
                        <a:lnTo>
                          <a:pt x="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4" name="Freeform 278">
                    <a:extLst>
                      <a:ext uri="{FF2B5EF4-FFF2-40B4-BE49-F238E27FC236}">
                        <a16:creationId xmlns:a16="http://schemas.microsoft.com/office/drawing/2014/main" id="{729959BB-9F47-43DD-7C92-CBF63AE5BF7F}"/>
                      </a:ext>
                    </a:extLst>
                  </p:cNvPr>
                  <p:cNvSpPr>
                    <a:spLocks/>
                  </p:cNvSpPr>
                  <p:nvPr/>
                </p:nvSpPr>
                <p:spPr bwMode="auto">
                  <a:xfrm>
                    <a:off x="2587" y="2873"/>
                    <a:ext cx="112" cy="67"/>
                  </a:xfrm>
                  <a:custGeom>
                    <a:avLst/>
                    <a:gdLst>
                      <a:gd name="T0" fmla="*/ 0 w 123"/>
                      <a:gd name="T1" fmla="*/ 12 h 70"/>
                      <a:gd name="T2" fmla="*/ 22 w 123"/>
                      <a:gd name="T3" fmla="*/ 0 h 70"/>
                      <a:gd name="T4" fmla="*/ 111 w 123"/>
                      <a:gd name="T5" fmla="*/ 52 h 70"/>
                      <a:gd name="T6" fmla="*/ 87 w 123"/>
                      <a:gd name="T7" fmla="*/ 66 h 70"/>
                      <a:gd name="T8" fmla="*/ 0 w 123"/>
                      <a:gd name="T9" fmla="*/ 12 h 70"/>
                      <a:gd name="T10" fmla="*/ 0 60000 65536"/>
                      <a:gd name="T11" fmla="*/ 0 60000 65536"/>
                      <a:gd name="T12" fmla="*/ 0 60000 65536"/>
                      <a:gd name="T13" fmla="*/ 0 60000 65536"/>
                      <a:gd name="T14" fmla="*/ 0 60000 65536"/>
                      <a:gd name="T15" fmla="*/ 0 w 123"/>
                      <a:gd name="T16" fmla="*/ 0 h 70"/>
                      <a:gd name="T17" fmla="*/ 123 w 123"/>
                      <a:gd name="T18" fmla="*/ 70 h 70"/>
                    </a:gdLst>
                    <a:ahLst/>
                    <a:cxnLst>
                      <a:cxn ang="T10">
                        <a:pos x="T0" y="T1"/>
                      </a:cxn>
                      <a:cxn ang="T11">
                        <a:pos x="T2" y="T3"/>
                      </a:cxn>
                      <a:cxn ang="T12">
                        <a:pos x="T4" y="T5"/>
                      </a:cxn>
                      <a:cxn ang="T13">
                        <a:pos x="T6" y="T7"/>
                      </a:cxn>
                      <a:cxn ang="T14">
                        <a:pos x="T8" y="T9"/>
                      </a:cxn>
                    </a:cxnLst>
                    <a:rect l="T15" t="T16" r="T17" b="T18"/>
                    <a:pathLst>
                      <a:path w="123" h="70">
                        <a:moveTo>
                          <a:pt x="0" y="13"/>
                        </a:moveTo>
                        <a:lnTo>
                          <a:pt x="24" y="0"/>
                        </a:lnTo>
                        <a:lnTo>
                          <a:pt x="122" y="54"/>
                        </a:lnTo>
                        <a:lnTo>
                          <a:pt x="96" y="69"/>
                        </a:lnTo>
                        <a:lnTo>
                          <a:pt x="0"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5" name="Freeform 279">
                    <a:extLst>
                      <a:ext uri="{FF2B5EF4-FFF2-40B4-BE49-F238E27FC236}">
                        <a16:creationId xmlns:a16="http://schemas.microsoft.com/office/drawing/2014/main" id="{C72BBA17-06B8-1C4D-FD7C-4FCAD53E96A3}"/>
                      </a:ext>
                    </a:extLst>
                  </p:cNvPr>
                  <p:cNvSpPr>
                    <a:spLocks/>
                  </p:cNvSpPr>
                  <p:nvPr/>
                </p:nvSpPr>
                <p:spPr bwMode="auto">
                  <a:xfrm>
                    <a:off x="2587" y="2885"/>
                    <a:ext cx="89" cy="82"/>
                  </a:xfrm>
                  <a:custGeom>
                    <a:avLst/>
                    <a:gdLst>
                      <a:gd name="T0" fmla="*/ 0 w 97"/>
                      <a:gd name="T1" fmla="*/ 0 h 87"/>
                      <a:gd name="T2" fmla="*/ 88 w 97"/>
                      <a:gd name="T3" fmla="*/ 54 h 87"/>
                      <a:gd name="T4" fmla="*/ 88 w 97"/>
                      <a:gd name="T5" fmla="*/ 81 h 87"/>
                      <a:gd name="T6" fmla="*/ 0 w 97"/>
                      <a:gd name="T7" fmla="*/ 26 h 87"/>
                      <a:gd name="T8" fmla="*/ 0 w 97"/>
                      <a:gd name="T9" fmla="*/ 0 h 87"/>
                      <a:gd name="T10" fmla="*/ 0 60000 65536"/>
                      <a:gd name="T11" fmla="*/ 0 60000 65536"/>
                      <a:gd name="T12" fmla="*/ 0 60000 65536"/>
                      <a:gd name="T13" fmla="*/ 0 60000 65536"/>
                      <a:gd name="T14" fmla="*/ 0 60000 65536"/>
                      <a:gd name="T15" fmla="*/ 0 w 97"/>
                      <a:gd name="T16" fmla="*/ 0 h 87"/>
                      <a:gd name="T17" fmla="*/ 97 w 97"/>
                      <a:gd name="T18" fmla="*/ 87 h 87"/>
                    </a:gdLst>
                    <a:ahLst/>
                    <a:cxnLst>
                      <a:cxn ang="T10">
                        <a:pos x="T0" y="T1"/>
                      </a:cxn>
                      <a:cxn ang="T11">
                        <a:pos x="T2" y="T3"/>
                      </a:cxn>
                      <a:cxn ang="T12">
                        <a:pos x="T4" y="T5"/>
                      </a:cxn>
                      <a:cxn ang="T13">
                        <a:pos x="T6" y="T7"/>
                      </a:cxn>
                      <a:cxn ang="T14">
                        <a:pos x="T8" y="T9"/>
                      </a:cxn>
                    </a:cxnLst>
                    <a:rect l="T15" t="T16" r="T17" b="T18"/>
                    <a:pathLst>
                      <a:path w="97" h="87">
                        <a:moveTo>
                          <a:pt x="0" y="0"/>
                        </a:moveTo>
                        <a:lnTo>
                          <a:pt x="96" y="57"/>
                        </a:lnTo>
                        <a:lnTo>
                          <a:pt x="96" y="86"/>
                        </a:lnTo>
                        <a:lnTo>
                          <a:pt x="0" y="28"/>
                        </a:lnTo>
                        <a:lnTo>
                          <a:pt x="0"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6" name="Freeform 280">
                    <a:extLst>
                      <a:ext uri="{FF2B5EF4-FFF2-40B4-BE49-F238E27FC236}">
                        <a16:creationId xmlns:a16="http://schemas.microsoft.com/office/drawing/2014/main" id="{2545034C-252F-372F-A5EA-850A8DCB99D4}"/>
                      </a:ext>
                    </a:extLst>
                  </p:cNvPr>
                  <p:cNvSpPr>
                    <a:spLocks/>
                  </p:cNvSpPr>
                  <p:nvPr/>
                </p:nvSpPr>
                <p:spPr bwMode="auto">
                  <a:xfrm>
                    <a:off x="2720" y="2970"/>
                    <a:ext cx="16" cy="16"/>
                  </a:xfrm>
                  <a:custGeom>
                    <a:avLst/>
                    <a:gdLst>
                      <a:gd name="T0" fmla="*/ 4 w 17"/>
                      <a:gd name="T1" fmla="*/ 0 h 17"/>
                      <a:gd name="T2" fmla="*/ 15 w 17"/>
                      <a:gd name="T3" fmla="*/ 8 h 17"/>
                      <a:gd name="T4" fmla="*/ 11 w 17"/>
                      <a:gd name="T5" fmla="*/ 15 h 17"/>
                      <a:gd name="T6" fmla="*/ 0 w 17"/>
                      <a:gd name="T7" fmla="*/ 5 h 17"/>
                      <a:gd name="T8" fmla="*/ 4 w 17"/>
                      <a:gd name="T9" fmla="*/ 0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4" y="0"/>
                        </a:moveTo>
                        <a:lnTo>
                          <a:pt x="16" y="9"/>
                        </a:lnTo>
                        <a:lnTo>
                          <a:pt x="12" y="16"/>
                        </a:lnTo>
                        <a:lnTo>
                          <a:pt x="0" y="5"/>
                        </a:lnTo>
                        <a:lnTo>
                          <a:pt x="4"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7" name="Freeform 281">
                    <a:extLst>
                      <a:ext uri="{FF2B5EF4-FFF2-40B4-BE49-F238E27FC236}">
                        <a16:creationId xmlns:a16="http://schemas.microsoft.com/office/drawing/2014/main" id="{49453679-8CD6-F53A-BBD7-08AD2EAC99EC}"/>
                      </a:ext>
                    </a:extLst>
                  </p:cNvPr>
                  <p:cNvSpPr>
                    <a:spLocks/>
                  </p:cNvSpPr>
                  <p:nvPr/>
                </p:nvSpPr>
                <p:spPr bwMode="auto">
                  <a:xfrm>
                    <a:off x="2682" y="2940"/>
                    <a:ext cx="33" cy="20"/>
                  </a:xfrm>
                  <a:custGeom>
                    <a:avLst/>
                    <a:gdLst>
                      <a:gd name="T0" fmla="*/ 21 w 36"/>
                      <a:gd name="T1" fmla="*/ 0 h 21"/>
                      <a:gd name="T2" fmla="*/ 32 w 36"/>
                      <a:gd name="T3" fmla="*/ 7 h 21"/>
                      <a:gd name="T4" fmla="*/ 11 w 36"/>
                      <a:gd name="T5" fmla="*/ 19 h 21"/>
                      <a:gd name="T6" fmla="*/ 0 w 36"/>
                      <a:gd name="T7" fmla="*/ 11 h 21"/>
                      <a:gd name="T8" fmla="*/ 21 w 36"/>
                      <a:gd name="T9" fmla="*/ 0 h 21"/>
                      <a:gd name="T10" fmla="*/ 0 60000 65536"/>
                      <a:gd name="T11" fmla="*/ 0 60000 65536"/>
                      <a:gd name="T12" fmla="*/ 0 60000 65536"/>
                      <a:gd name="T13" fmla="*/ 0 60000 65536"/>
                      <a:gd name="T14" fmla="*/ 0 60000 65536"/>
                      <a:gd name="T15" fmla="*/ 0 w 36"/>
                      <a:gd name="T16" fmla="*/ 0 h 21"/>
                      <a:gd name="T17" fmla="*/ 36 w 36"/>
                      <a:gd name="T18" fmla="*/ 21 h 21"/>
                    </a:gdLst>
                    <a:ahLst/>
                    <a:cxnLst>
                      <a:cxn ang="T10">
                        <a:pos x="T0" y="T1"/>
                      </a:cxn>
                      <a:cxn ang="T11">
                        <a:pos x="T2" y="T3"/>
                      </a:cxn>
                      <a:cxn ang="T12">
                        <a:pos x="T4" y="T5"/>
                      </a:cxn>
                      <a:cxn ang="T13">
                        <a:pos x="T6" y="T7"/>
                      </a:cxn>
                      <a:cxn ang="T14">
                        <a:pos x="T8" y="T9"/>
                      </a:cxn>
                    </a:cxnLst>
                    <a:rect l="T15" t="T16" r="T17" b="T18"/>
                    <a:pathLst>
                      <a:path w="36" h="21">
                        <a:moveTo>
                          <a:pt x="23" y="0"/>
                        </a:moveTo>
                        <a:lnTo>
                          <a:pt x="35" y="7"/>
                        </a:lnTo>
                        <a:lnTo>
                          <a:pt x="12" y="20"/>
                        </a:lnTo>
                        <a:lnTo>
                          <a:pt x="0" y="12"/>
                        </a:lnTo>
                        <a:lnTo>
                          <a:pt x="23"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8" name="Freeform 282">
                    <a:extLst>
                      <a:ext uri="{FF2B5EF4-FFF2-40B4-BE49-F238E27FC236}">
                        <a16:creationId xmlns:a16="http://schemas.microsoft.com/office/drawing/2014/main" id="{77C3649F-0332-FC4A-D818-220AC5BCDD96}"/>
                      </a:ext>
                    </a:extLst>
                  </p:cNvPr>
                  <p:cNvSpPr>
                    <a:spLocks/>
                  </p:cNvSpPr>
                  <p:nvPr/>
                </p:nvSpPr>
                <p:spPr bwMode="auto">
                  <a:xfrm>
                    <a:off x="2682" y="2952"/>
                    <a:ext cx="16" cy="32"/>
                  </a:xfrm>
                  <a:custGeom>
                    <a:avLst/>
                    <a:gdLst>
                      <a:gd name="T0" fmla="*/ 0 w 17"/>
                      <a:gd name="T1" fmla="*/ 25 h 33"/>
                      <a:gd name="T2" fmla="*/ 15 w 17"/>
                      <a:gd name="T3" fmla="*/ 31 h 33"/>
                      <a:gd name="T4" fmla="*/ 15 w 17"/>
                      <a:gd name="T5" fmla="*/ 7 h 33"/>
                      <a:gd name="T6" fmla="*/ 0 w 17"/>
                      <a:gd name="T7" fmla="*/ 0 h 33"/>
                      <a:gd name="T8" fmla="*/ 0 w 17"/>
                      <a:gd name="T9" fmla="*/ 25 h 33"/>
                      <a:gd name="T10" fmla="*/ 0 60000 65536"/>
                      <a:gd name="T11" fmla="*/ 0 60000 65536"/>
                      <a:gd name="T12" fmla="*/ 0 60000 65536"/>
                      <a:gd name="T13" fmla="*/ 0 60000 65536"/>
                      <a:gd name="T14" fmla="*/ 0 60000 65536"/>
                      <a:gd name="T15" fmla="*/ 0 w 17"/>
                      <a:gd name="T16" fmla="*/ 0 h 33"/>
                      <a:gd name="T17" fmla="*/ 17 w 17"/>
                      <a:gd name="T18" fmla="*/ 33 h 33"/>
                    </a:gdLst>
                    <a:ahLst/>
                    <a:cxnLst>
                      <a:cxn ang="T10">
                        <a:pos x="T0" y="T1"/>
                      </a:cxn>
                      <a:cxn ang="T11">
                        <a:pos x="T2" y="T3"/>
                      </a:cxn>
                      <a:cxn ang="T12">
                        <a:pos x="T4" y="T5"/>
                      </a:cxn>
                      <a:cxn ang="T13">
                        <a:pos x="T6" y="T7"/>
                      </a:cxn>
                      <a:cxn ang="T14">
                        <a:pos x="T8" y="T9"/>
                      </a:cxn>
                    </a:cxnLst>
                    <a:rect l="T15" t="T16" r="T17" b="T18"/>
                    <a:pathLst>
                      <a:path w="17" h="33">
                        <a:moveTo>
                          <a:pt x="0" y="26"/>
                        </a:moveTo>
                        <a:lnTo>
                          <a:pt x="16" y="32"/>
                        </a:lnTo>
                        <a:lnTo>
                          <a:pt x="16" y="7"/>
                        </a:lnTo>
                        <a:lnTo>
                          <a:pt x="0" y="0"/>
                        </a:lnTo>
                        <a:lnTo>
                          <a:pt x="0" y="26"/>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39" name="Freeform 283">
                    <a:extLst>
                      <a:ext uri="{FF2B5EF4-FFF2-40B4-BE49-F238E27FC236}">
                        <a16:creationId xmlns:a16="http://schemas.microsoft.com/office/drawing/2014/main" id="{33A06338-3526-7BE7-DC5D-4BF9E53FF5BA}"/>
                      </a:ext>
                    </a:extLst>
                  </p:cNvPr>
                  <p:cNvSpPr>
                    <a:spLocks/>
                  </p:cNvSpPr>
                  <p:nvPr/>
                </p:nvSpPr>
                <p:spPr bwMode="auto">
                  <a:xfrm>
                    <a:off x="2693" y="2946"/>
                    <a:ext cx="22" cy="38"/>
                  </a:xfrm>
                  <a:custGeom>
                    <a:avLst/>
                    <a:gdLst>
                      <a:gd name="T0" fmla="*/ 21 w 24"/>
                      <a:gd name="T1" fmla="*/ 25 h 39"/>
                      <a:gd name="T2" fmla="*/ 0 w 24"/>
                      <a:gd name="T3" fmla="*/ 37 h 39"/>
                      <a:gd name="T4" fmla="*/ 0 w 24"/>
                      <a:gd name="T5" fmla="*/ 13 h 39"/>
                      <a:gd name="T6" fmla="*/ 21 w 24"/>
                      <a:gd name="T7" fmla="*/ 0 h 39"/>
                      <a:gd name="T8" fmla="*/ 21 w 24"/>
                      <a:gd name="T9" fmla="*/ 25 h 39"/>
                      <a:gd name="T10" fmla="*/ 0 60000 65536"/>
                      <a:gd name="T11" fmla="*/ 0 60000 65536"/>
                      <a:gd name="T12" fmla="*/ 0 60000 65536"/>
                      <a:gd name="T13" fmla="*/ 0 60000 65536"/>
                      <a:gd name="T14" fmla="*/ 0 60000 65536"/>
                      <a:gd name="T15" fmla="*/ 0 w 24"/>
                      <a:gd name="T16" fmla="*/ 0 h 39"/>
                      <a:gd name="T17" fmla="*/ 24 w 24"/>
                      <a:gd name="T18" fmla="*/ 39 h 39"/>
                    </a:gdLst>
                    <a:ahLst/>
                    <a:cxnLst>
                      <a:cxn ang="T10">
                        <a:pos x="T0" y="T1"/>
                      </a:cxn>
                      <a:cxn ang="T11">
                        <a:pos x="T2" y="T3"/>
                      </a:cxn>
                      <a:cxn ang="T12">
                        <a:pos x="T4" y="T5"/>
                      </a:cxn>
                      <a:cxn ang="T13">
                        <a:pos x="T6" y="T7"/>
                      </a:cxn>
                      <a:cxn ang="T14">
                        <a:pos x="T8" y="T9"/>
                      </a:cxn>
                    </a:cxnLst>
                    <a:rect l="T15" t="T16" r="T17" b="T18"/>
                    <a:pathLst>
                      <a:path w="24" h="39">
                        <a:moveTo>
                          <a:pt x="23" y="26"/>
                        </a:moveTo>
                        <a:lnTo>
                          <a:pt x="0" y="38"/>
                        </a:lnTo>
                        <a:lnTo>
                          <a:pt x="0" y="13"/>
                        </a:lnTo>
                        <a:lnTo>
                          <a:pt x="23" y="0"/>
                        </a:lnTo>
                        <a:lnTo>
                          <a:pt x="23" y="26"/>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0" name="Freeform 284">
                    <a:extLst>
                      <a:ext uri="{FF2B5EF4-FFF2-40B4-BE49-F238E27FC236}">
                        <a16:creationId xmlns:a16="http://schemas.microsoft.com/office/drawing/2014/main" id="{1916FD40-EB04-17AF-6B74-F7A023DE3184}"/>
                      </a:ext>
                    </a:extLst>
                  </p:cNvPr>
                  <p:cNvSpPr>
                    <a:spLocks/>
                  </p:cNvSpPr>
                  <p:nvPr/>
                </p:nvSpPr>
                <p:spPr bwMode="auto">
                  <a:xfrm>
                    <a:off x="2695" y="2953"/>
                    <a:ext cx="25" cy="16"/>
                  </a:xfrm>
                  <a:custGeom>
                    <a:avLst/>
                    <a:gdLst>
                      <a:gd name="T0" fmla="*/ 17 w 27"/>
                      <a:gd name="T1" fmla="*/ 0 h 17"/>
                      <a:gd name="T2" fmla="*/ 24 w 27"/>
                      <a:gd name="T3" fmla="*/ 5 h 17"/>
                      <a:gd name="T4" fmla="*/ 19 w 27"/>
                      <a:gd name="T5" fmla="*/ 12 h 17"/>
                      <a:gd name="T6" fmla="*/ 8 w 27"/>
                      <a:gd name="T7" fmla="*/ 15 h 17"/>
                      <a:gd name="T8" fmla="*/ 0 w 27"/>
                      <a:gd name="T9" fmla="*/ 9 h 17"/>
                      <a:gd name="T10" fmla="*/ 17 w 27"/>
                      <a:gd name="T11" fmla="*/ 0 h 17"/>
                      <a:gd name="T12" fmla="*/ 0 60000 65536"/>
                      <a:gd name="T13" fmla="*/ 0 60000 65536"/>
                      <a:gd name="T14" fmla="*/ 0 60000 65536"/>
                      <a:gd name="T15" fmla="*/ 0 60000 65536"/>
                      <a:gd name="T16" fmla="*/ 0 60000 65536"/>
                      <a:gd name="T17" fmla="*/ 0 60000 65536"/>
                      <a:gd name="T18" fmla="*/ 0 w 27"/>
                      <a:gd name="T19" fmla="*/ 0 h 17"/>
                      <a:gd name="T20" fmla="*/ 27 w 27"/>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7" h="17">
                        <a:moveTo>
                          <a:pt x="18" y="0"/>
                        </a:moveTo>
                        <a:lnTo>
                          <a:pt x="26" y="5"/>
                        </a:lnTo>
                        <a:lnTo>
                          <a:pt x="21" y="13"/>
                        </a:lnTo>
                        <a:lnTo>
                          <a:pt x="9" y="16"/>
                        </a:lnTo>
                        <a:lnTo>
                          <a:pt x="0" y="10"/>
                        </a:lnTo>
                        <a:lnTo>
                          <a:pt x="1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1" name="Freeform 285">
                    <a:extLst>
                      <a:ext uri="{FF2B5EF4-FFF2-40B4-BE49-F238E27FC236}">
                        <a16:creationId xmlns:a16="http://schemas.microsoft.com/office/drawing/2014/main" id="{35568702-BF4B-3F6E-991F-9E400CEE8FFF}"/>
                      </a:ext>
                    </a:extLst>
                  </p:cNvPr>
                  <p:cNvSpPr>
                    <a:spLocks/>
                  </p:cNvSpPr>
                  <p:nvPr/>
                </p:nvSpPr>
                <p:spPr bwMode="auto">
                  <a:xfrm>
                    <a:off x="2695" y="2963"/>
                    <a:ext cx="15" cy="28"/>
                  </a:xfrm>
                  <a:custGeom>
                    <a:avLst/>
                    <a:gdLst>
                      <a:gd name="T0" fmla="*/ 0 w 17"/>
                      <a:gd name="T1" fmla="*/ 19 h 30"/>
                      <a:gd name="T2" fmla="*/ 13 w 17"/>
                      <a:gd name="T3" fmla="*/ 27 h 30"/>
                      <a:gd name="T4" fmla="*/ 14 w 17"/>
                      <a:gd name="T5" fmla="*/ 12 h 30"/>
                      <a:gd name="T6" fmla="*/ 11 w 17"/>
                      <a:gd name="T7" fmla="*/ 4 h 30"/>
                      <a:gd name="T8" fmla="*/ 0 w 17"/>
                      <a:gd name="T9" fmla="*/ 0 h 30"/>
                      <a:gd name="T10" fmla="*/ 0 w 17"/>
                      <a:gd name="T11" fmla="*/ 19 h 30"/>
                      <a:gd name="T12" fmla="*/ 0 60000 65536"/>
                      <a:gd name="T13" fmla="*/ 0 60000 65536"/>
                      <a:gd name="T14" fmla="*/ 0 60000 65536"/>
                      <a:gd name="T15" fmla="*/ 0 60000 65536"/>
                      <a:gd name="T16" fmla="*/ 0 60000 65536"/>
                      <a:gd name="T17" fmla="*/ 0 60000 65536"/>
                      <a:gd name="T18" fmla="*/ 0 w 17"/>
                      <a:gd name="T19" fmla="*/ 0 h 30"/>
                      <a:gd name="T20" fmla="*/ 17 w 17"/>
                      <a:gd name="T21" fmla="*/ 30 h 30"/>
                    </a:gdLst>
                    <a:ahLst/>
                    <a:cxnLst>
                      <a:cxn ang="T12">
                        <a:pos x="T0" y="T1"/>
                      </a:cxn>
                      <a:cxn ang="T13">
                        <a:pos x="T2" y="T3"/>
                      </a:cxn>
                      <a:cxn ang="T14">
                        <a:pos x="T4" y="T5"/>
                      </a:cxn>
                      <a:cxn ang="T15">
                        <a:pos x="T6" y="T7"/>
                      </a:cxn>
                      <a:cxn ang="T16">
                        <a:pos x="T8" y="T9"/>
                      </a:cxn>
                      <a:cxn ang="T17">
                        <a:pos x="T10" y="T11"/>
                      </a:cxn>
                    </a:cxnLst>
                    <a:rect l="T18" t="T19" r="T20" b="T21"/>
                    <a:pathLst>
                      <a:path w="17" h="30">
                        <a:moveTo>
                          <a:pt x="0" y="20"/>
                        </a:moveTo>
                        <a:lnTo>
                          <a:pt x="15" y="29"/>
                        </a:lnTo>
                        <a:lnTo>
                          <a:pt x="16" y="13"/>
                        </a:lnTo>
                        <a:lnTo>
                          <a:pt x="12" y="4"/>
                        </a:lnTo>
                        <a:lnTo>
                          <a:pt x="0" y="0"/>
                        </a:lnTo>
                        <a:lnTo>
                          <a:pt x="0" y="20"/>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2" name="Freeform 286">
                    <a:extLst>
                      <a:ext uri="{FF2B5EF4-FFF2-40B4-BE49-F238E27FC236}">
                        <a16:creationId xmlns:a16="http://schemas.microsoft.com/office/drawing/2014/main" id="{B93F3453-CCD4-3FF2-D3B1-90BBB33452FE}"/>
                      </a:ext>
                    </a:extLst>
                  </p:cNvPr>
                  <p:cNvSpPr>
                    <a:spLocks/>
                  </p:cNvSpPr>
                  <p:nvPr/>
                </p:nvSpPr>
                <p:spPr bwMode="auto">
                  <a:xfrm>
                    <a:off x="2707" y="2975"/>
                    <a:ext cx="15" cy="21"/>
                  </a:xfrm>
                  <a:custGeom>
                    <a:avLst/>
                    <a:gdLst>
                      <a:gd name="T0" fmla="*/ 0 w 17"/>
                      <a:gd name="T1" fmla="*/ 14 h 22"/>
                      <a:gd name="T2" fmla="*/ 2 w 17"/>
                      <a:gd name="T3" fmla="*/ 10 h 22"/>
                      <a:gd name="T4" fmla="*/ 8 w 17"/>
                      <a:gd name="T5" fmla="*/ 11 h 22"/>
                      <a:gd name="T6" fmla="*/ 11 w 17"/>
                      <a:gd name="T7" fmla="*/ 20 h 22"/>
                      <a:gd name="T8" fmla="*/ 14 w 17"/>
                      <a:gd name="T9" fmla="*/ 19 h 22"/>
                      <a:gd name="T10" fmla="*/ 11 w 17"/>
                      <a:gd name="T11" fmla="*/ 8 h 22"/>
                      <a:gd name="T12" fmla="*/ 0 w 17"/>
                      <a:gd name="T13" fmla="*/ 0 h 22"/>
                      <a:gd name="T14" fmla="*/ 0 w 17"/>
                      <a:gd name="T15" fmla="*/ 14 h 22"/>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2"/>
                      <a:gd name="T26" fmla="*/ 17 w 17"/>
                      <a:gd name="T27" fmla="*/ 22 h 2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2">
                        <a:moveTo>
                          <a:pt x="0" y="15"/>
                        </a:moveTo>
                        <a:lnTo>
                          <a:pt x="2" y="10"/>
                        </a:lnTo>
                        <a:lnTo>
                          <a:pt x="9" y="12"/>
                        </a:lnTo>
                        <a:lnTo>
                          <a:pt x="13" y="21"/>
                        </a:lnTo>
                        <a:lnTo>
                          <a:pt x="16" y="20"/>
                        </a:lnTo>
                        <a:lnTo>
                          <a:pt x="13" y="8"/>
                        </a:lnTo>
                        <a:lnTo>
                          <a:pt x="0" y="0"/>
                        </a:lnTo>
                        <a:lnTo>
                          <a:pt x="0" y="15"/>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3" name="Freeform 287">
                    <a:extLst>
                      <a:ext uri="{FF2B5EF4-FFF2-40B4-BE49-F238E27FC236}">
                        <a16:creationId xmlns:a16="http://schemas.microsoft.com/office/drawing/2014/main" id="{6CCBA424-ED37-50C1-53F8-E469EE8E4845}"/>
                      </a:ext>
                    </a:extLst>
                  </p:cNvPr>
                  <p:cNvSpPr>
                    <a:spLocks/>
                  </p:cNvSpPr>
                  <p:nvPr/>
                </p:nvSpPr>
                <p:spPr bwMode="auto">
                  <a:xfrm>
                    <a:off x="2720" y="2977"/>
                    <a:ext cx="16" cy="19"/>
                  </a:xfrm>
                  <a:custGeom>
                    <a:avLst/>
                    <a:gdLst>
                      <a:gd name="T0" fmla="*/ 15 w 17"/>
                      <a:gd name="T1" fmla="*/ 12 h 20"/>
                      <a:gd name="T2" fmla="*/ 2 w 17"/>
                      <a:gd name="T3" fmla="*/ 18 h 20"/>
                      <a:gd name="T4" fmla="*/ 0 w 17"/>
                      <a:gd name="T5" fmla="*/ 6 h 20"/>
                      <a:gd name="T6" fmla="*/ 8 w 17"/>
                      <a:gd name="T7" fmla="*/ 4 h 20"/>
                      <a:gd name="T8" fmla="*/ 13 w 17"/>
                      <a:gd name="T9" fmla="*/ 0 h 20"/>
                      <a:gd name="T10" fmla="*/ 15 w 17"/>
                      <a:gd name="T11" fmla="*/ 12 h 20"/>
                      <a:gd name="T12" fmla="*/ 0 60000 65536"/>
                      <a:gd name="T13" fmla="*/ 0 60000 65536"/>
                      <a:gd name="T14" fmla="*/ 0 60000 65536"/>
                      <a:gd name="T15" fmla="*/ 0 60000 65536"/>
                      <a:gd name="T16" fmla="*/ 0 60000 65536"/>
                      <a:gd name="T17" fmla="*/ 0 60000 65536"/>
                      <a:gd name="T18" fmla="*/ 0 w 17"/>
                      <a:gd name="T19" fmla="*/ 0 h 20"/>
                      <a:gd name="T20" fmla="*/ 17 w 17"/>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7" h="20">
                        <a:moveTo>
                          <a:pt x="16" y="13"/>
                        </a:moveTo>
                        <a:lnTo>
                          <a:pt x="2" y="19"/>
                        </a:lnTo>
                        <a:lnTo>
                          <a:pt x="0" y="6"/>
                        </a:lnTo>
                        <a:lnTo>
                          <a:pt x="9" y="4"/>
                        </a:lnTo>
                        <a:lnTo>
                          <a:pt x="14" y="0"/>
                        </a:lnTo>
                        <a:lnTo>
                          <a:pt x="16" y="13"/>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4" name="Freeform 288">
                    <a:extLst>
                      <a:ext uri="{FF2B5EF4-FFF2-40B4-BE49-F238E27FC236}">
                        <a16:creationId xmlns:a16="http://schemas.microsoft.com/office/drawing/2014/main" id="{20324E2D-588A-28D6-E056-F987DE9F960B}"/>
                      </a:ext>
                    </a:extLst>
                  </p:cNvPr>
                  <p:cNvSpPr>
                    <a:spLocks/>
                  </p:cNvSpPr>
                  <p:nvPr/>
                </p:nvSpPr>
                <p:spPr bwMode="auto">
                  <a:xfrm>
                    <a:off x="2696" y="2965"/>
                    <a:ext cx="15" cy="17"/>
                  </a:xfrm>
                  <a:custGeom>
                    <a:avLst/>
                    <a:gdLst>
                      <a:gd name="T0" fmla="*/ 0 w 17"/>
                      <a:gd name="T1" fmla="*/ 9 h 17"/>
                      <a:gd name="T2" fmla="*/ 14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1" y="4"/>
                        </a:lnTo>
                        <a:lnTo>
                          <a:pt x="0" y="0"/>
                        </a:lnTo>
                        <a:lnTo>
                          <a:pt x="0" y="9"/>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5" name="Freeform 289">
                    <a:extLst>
                      <a:ext uri="{FF2B5EF4-FFF2-40B4-BE49-F238E27FC236}">
                        <a16:creationId xmlns:a16="http://schemas.microsoft.com/office/drawing/2014/main" id="{42E36C2B-42A4-0FC8-ECF4-AC5639E8C9FE}"/>
                      </a:ext>
                    </a:extLst>
                  </p:cNvPr>
                  <p:cNvSpPr>
                    <a:spLocks/>
                  </p:cNvSpPr>
                  <p:nvPr/>
                </p:nvSpPr>
                <p:spPr bwMode="auto">
                  <a:xfrm>
                    <a:off x="2707" y="2973"/>
                    <a:ext cx="22" cy="16"/>
                  </a:xfrm>
                  <a:custGeom>
                    <a:avLst/>
                    <a:gdLst>
                      <a:gd name="T0" fmla="*/ 21 w 24"/>
                      <a:gd name="T1" fmla="*/ 11 h 17"/>
                      <a:gd name="T2" fmla="*/ 13 w 24"/>
                      <a:gd name="T3" fmla="*/ 15 h 17"/>
                      <a:gd name="T4" fmla="*/ 0 w 24"/>
                      <a:gd name="T5" fmla="*/ 3 h 17"/>
                      <a:gd name="T6" fmla="*/ 12 w 24"/>
                      <a:gd name="T7" fmla="*/ 0 h 17"/>
                      <a:gd name="T8" fmla="*/ 21 w 24"/>
                      <a:gd name="T9" fmla="*/ 11 h 17"/>
                      <a:gd name="T10" fmla="*/ 0 60000 65536"/>
                      <a:gd name="T11" fmla="*/ 0 60000 65536"/>
                      <a:gd name="T12" fmla="*/ 0 60000 65536"/>
                      <a:gd name="T13" fmla="*/ 0 60000 65536"/>
                      <a:gd name="T14" fmla="*/ 0 60000 65536"/>
                      <a:gd name="T15" fmla="*/ 0 w 24"/>
                      <a:gd name="T16" fmla="*/ 0 h 17"/>
                      <a:gd name="T17" fmla="*/ 24 w 24"/>
                      <a:gd name="T18" fmla="*/ 17 h 17"/>
                    </a:gdLst>
                    <a:ahLst/>
                    <a:cxnLst>
                      <a:cxn ang="T10">
                        <a:pos x="T0" y="T1"/>
                      </a:cxn>
                      <a:cxn ang="T11">
                        <a:pos x="T2" y="T3"/>
                      </a:cxn>
                      <a:cxn ang="T12">
                        <a:pos x="T4" y="T5"/>
                      </a:cxn>
                      <a:cxn ang="T13">
                        <a:pos x="T6" y="T7"/>
                      </a:cxn>
                      <a:cxn ang="T14">
                        <a:pos x="T8" y="T9"/>
                      </a:cxn>
                    </a:cxnLst>
                    <a:rect l="T15" t="T16" r="T17" b="T18"/>
                    <a:pathLst>
                      <a:path w="24" h="17">
                        <a:moveTo>
                          <a:pt x="23" y="12"/>
                        </a:moveTo>
                        <a:lnTo>
                          <a:pt x="14" y="16"/>
                        </a:lnTo>
                        <a:lnTo>
                          <a:pt x="0" y="3"/>
                        </a:lnTo>
                        <a:lnTo>
                          <a:pt x="13" y="0"/>
                        </a:lnTo>
                        <a:lnTo>
                          <a:pt x="23" y="12"/>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6" name="Freeform 290">
                    <a:extLst>
                      <a:ext uri="{FF2B5EF4-FFF2-40B4-BE49-F238E27FC236}">
                        <a16:creationId xmlns:a16="http://schemas.microsoft.com/office/drawing/2014/main" id="{0BD60FE5-742D-30D6-B407-5D3451DC4B3F}"/>
                      </a:ext>
                    </a:extLst>
                  </p:cNvPr>
                  <p:cNvSpPr>
                    <a:spLocks/>
                  </p:cNvSpPr>
                  <p:nvPr/>
                </p:nvSpPr>
                <p:spPr bwMode="auto">
                  <a:xfrm>
                    <a:off x="2719" y="2966"/>
                    <a:ext cx="15" cy="17"/>
                  </a:xfrm>
                  <a:custGeom>
                    <a:avLst/>
                    <a:gdLst>
                      <a:gd name="T0" fmla="*/ 0 w 17"/>
                      <a:gd name="T1" fmla="*/ 7 h 17"/>
                      <a:gd name="T2" fmla="*/ 3 w 17"/>
                      <a:gd name="T3" fmla="*/ 0 h 17"/>
                      <a:gd name="T4" fmla="*/ 14 w 17"/>
                      <a:gd name="T5" fmla="*/ 12 h 17"/>
                      <a:gd name="T6" fmla="*/ 10 w 17"/>
                      <a:gd name="T7" fmla="*/ 16 h 17"/>
                      <a:gd name="T8" fmla="*/ 0 w 17"/>
                      <a:gd name="T9" fmla="*/ 7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7"/>
                        </a:moveTo>
                        <a:lnTo>
                          <a:pt x="3" y="0"/>
                        </a:lnTo>
                        <a:lnTo>
                          <a:pt x="16" y="12"/>
                        </a:lnTo>
                        <a:lnTo>
                          <a:pt x="11" y="16"/>
                        </a:lnTo>
                        <a:lnTo>
                          <a:pt x="0" y="7"/>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47" name="Freeform 291">
                    <a:extLst>
                      <a:ext uri="{FF2B5EF4-FFF2-40B4-BE49-F238E27FC236}">
                        <a16:creationId xmlns:a16="http://schemas.microsoft.com/office/drawing/2014/main" id="{D0D2D05E-A06C-6247-0CA6-0E05D38E08DC}"/>
                      </a:ext>
                    </a:extLst>
                  </p:cNvPr>
                  <p:cNvSpPr>
                    <a:spLocks/>
                  </p:cNvSpPr>
                  <p:nvPr/>
                </p:nvSpPr>
                <p:spPr bwMode="auto">
                  <a:xfrm>
                    <a:off x="2704" y="2961"/>
                    <a:ext cx="21" cy="18"/>
                  </a:xfrm>
                  <a:custGeom>
                    <a:avLst/>
                    <a:gdLst>
                      <a:gd name="T0" fmla="*/ 20 w 23"/>
                      <a:gd name="T1" fmla="*/ 12 h 19"/>
                      <a:gd name="T2" fmla="*/ 4 w 23"/>
                      <a:gd name="T3" fmla="*/ 17 h 19"/>
                      <a:gd name="T4" fmla="*/ 0 w 23"/>
                      <a:gd name="T5" fmla="*/ 4 h 19"/>
                      <a:gd name="T6" fmla="*/ 15 w 23"/>
                      <a:gd name="T7" fmla="*/ 0 h 19"/>
                      <a:gd name="T8" fmla="*/ 20 w 23"/>
                      <a:gd name="T9" fmla="*/ 12 h 19"/>
                      <a:gd name="T10" fmla="*/ 0 60000 65536"/>
                      <a:gd name="T11" fmla="*/ 0 60000 65536"/>
                      <a:gd name="T12" fmla="*/ 0 60000 65536"/>
                      <a:gd name="T13" fmla="*/ 0 60000 65536"/>
                      <a:gd name="T14" fmla="*/ 0 60000 65536"/>
                      <a:gd name="T15" fmla="*/ 0 w 23"/>
                      <a:gd name="T16" fmla="*/ 0 h 19"/>
                      <a:gd name="T17" fmla="*/ 23 w 23"/>
                      <a:gd name="T18" fmla="*/ 19 h 19"/>
                    </a:gdLst>
                    <a:ahLst/>
                    <a:cxnLst>
                      <a:cxn ang="T10">
                        <a:pos x="T0" y="T1"/>
                      </a:cxn>
                      <a:cxn ang="T11">
                        <a:pos x="T2" y="T3"/>
                      </a:cxn>
                      <a:cxn ang="T12">
                        <a:pos x="T4" y="T5"/>
                      </a:cxn>
                      <a:cxn ang="T13">
                        <a:pos x="T6" y="T7"/>
                      </a:cxn>
                      <a:cxn ang="T14">
                        <a:pos x="T8" y="T9"/>
                      </a:cxn>
                    </a:cxnLst>
                    <a:rect l="T15" t="T16" r="T17" b="T18"/>
                    <a:pathLst>
                      <a:path w="23" h="19">
                        <a:moveTo>
                          <a:pt x="22" y="13"/>
                        </a:moveTo>
                        <a:lnTo>
                          <a:pt x="4" y="18"/>
                        </a:lnTo>
                        <a:lnTo>
                          <a:pt x="0" y="4"/>
                        </a:lnTo>
                        <a:lnTo>
                          <a:pt x="16" y="0"/>
                        </a:lnTo>
                        <a:lnTo>
                          <a:pt x="22" y="13"/>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sp>
              <p:nvSpPr>
                <p:cNvPr id="116" name="Freeform 292">
                  <a:extLst>
                    <a:ext uri="{FF2B5EF4-FFF2-40B4-BE49-F238E27FC236}">
                      <a16:creationId xmlns:a16="http://schemas.microsoft.com/office/drawing/2014/main" id="{0F0DC5C9-9E8A-590C-6CEA-85AEA34F428B}"/>
                    </a:ext>
                  </a:extLst>
                </p:cNvPr>
                <p:cNvSpPr>
                  <a:spLocks/>
                </p:cNvSpPr>
                <p:nvPr/>
              </p:nvSpPr>
              <p:spPr bwMode="auto">
                <a:xfrm>
                  <a:off x="2582" y="2997"/>
                  <a:ext cx="112" cy="67"/>
                </a:xfrm>
                <a:custGeom>
                  <a:avLst/>
                  <a:gdLst>
                    <a:gd name="T0" fmla="*/ 111 w 122"/>
                    <a:gd name="T1" fmla="*/ 13 h 71"/>
                    <a:gd name="T2" fmla="*/ 88 w 122"/>
                    <a:gd name="T3" fmla="*/ 0 h 71"/>
                    <a:gd name="T4" fmla="*/ 0 w 122"/>
                    <a:gd name="T5" fmla="*/ 53 h 71"/>
                    <a:gd name="T6" fmla="*/ 23 w 122"/>
                    <a:gd name="T7" fmla="*/ 66 h 71"/>
                    <a:gd name="T8" fmla="*/ 111 w 122"/>
                    <a:gd name="T9" fmla="*/ 13 h 71"/>
                    <a:gd name="T10" fmla="*/ 0 60000 65536"/>
                    <a:gd name="T11" fmla="*/ 0 60000 65536"/>
                    <a:gd name="T12" fmla="*/ 0 60000 65536"/>
                    <a:gd name="T13" fmla="*/ 0 60000 65536"/>
                    <a:gd name="T14" fmla="*/ 0 60000 65536"/>
                    <a:gd name="T15" fmla="*/ 0 w 122"/>
                    <a:gd name="T16" fmla="*/ 0 h 71"/>
                    <a:gd name="T17" fmla="*/ 122 w 122"/>
                    <a:gd name="T18" fmla="*/ 71 h 71"/>
                  </a:gdLst>
                  <a:ahLst/>
                  <a:cxnLst>
                    <a:cxn ang="T10">
                      <a:pos x="T0" y="T1"/>
                    </a:cxn>
                    <a:cxn ang="T11">
                      <a:pos x="T2" y="T3"/>
                    </a:cxn>
                    <a:cxn ang="T12">
                      <a:pos x="T4" y="T5"/>
                    </a:cxn>
                    <a:cxn ang="T13">
                      <a:pos x="T6" y="T7"/>
                    </a:cxn>
                    <a:cxn ang="T14">
                      <a:pos x="T8" y="T9"/>
                    </a:cxn>
                  </a:cxnLst>
                  <a:rect l="T15" t="T16" r="T17" b="T18"/>
                  <a:pathLst>
                    <a:path w="122" h="71">
                      <a:moveTo>
                        <a:pt x="121" y="14"/>
                      </a:moveTo>
                      <a:lnTo>
                        <a:pt x="96" y="0"/>
                      </a:lnTo>
                      <a:lnTo>
                        <a:pt x="0" y="56"/>
                      </a:lnTo>
                      <a:lnTo>
                        <a:pt x="25" y="70"/>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7" name="Freeform 293">
                  <a:extLst>
                    <a:ext uri="{FF2B5EF4-FFF2-40B4-BE49-F238E27FC236}">
                      <a16:creationId xmlns:a16="http://schemas.microsoft.com/office/drawing/2014/main" id="{098639D6-4F19-B36E-F85D-159395E304CF}"/>
                    </a:ext>
                  </a:extLst>
                </p:cNvPr>
                <p:cNvSpPr>
                  <a:spLocks/>
                </p:cNvSpPr>
                <p:nvPr/>
              </p:nvSpPr>
              <p:spPr bwMode="auto">
                <a:xfrm>
                  <a:off x="2504" y="2950"/>
                  <a:ext cx="111" cy="68"/>
                </a:xfrm>
                <a:custGeom>
                  <a:avLst/>
                  <a:gdLst>
                    <a:gd name="T0" fmla="*/ 110 w 121"/>
                    <a:gd name="T1" fmla="*/ 13 h 71"/>
                    <a:gd name="T2" fmla="*/ 87 w 121"/>
                    <a:gd name="T3" fmla="*/ 0 h 71"/>
                    <a:gd name="T4" fmla="*/ 0 w 121"/>
                    <a:gd name="T5" fmla="*/ 53 h 71"/>
                    <a:gd name="T6" fmla="*/ 22 w 121"/>
                    <a:gd name="T7" fmla="*/ 67 h 71"/>
                    <a:gd name="T8" fmla="*/ 110 w 121"/>
                    <a:gd name="T9" fmla="*/ 13 h 71"/>
                    <a:gd name="T10" fmla="*/ 0 60000 65536"/>
                    <a:gd name="T11" fmla="*/ 0 60000 65536"/>
                    <a:gd name="T12" fmla="*/ 0 60000 65536"/>
                    <a:gd name="T13" fmla="*/ 0 60000 65536"/>
                    <a:gd name="T14" fmla="*/ 0 60000 65536"/>
                    <a:gd name="T15" fmla="*/ 0 w 121"/>
                    <a:gd name="T16" fmla="*/ 0 h 71"/>
                    <a:gd name="T17" fmla="*/ 121 w 121"/>
                    <a:gd name="T18" fmla="*/ 71 h 71"/>
                  </a:gdLst>
                  <a:ahLst/>
                  <a:cxnLst>
                    <a:cxn ang="T10">
                      <a:pos x="T0" y="T1"/>
                    </a:cxn>
                    <a:cxn ang="T11">
                      <a:pos x="T2" y="T3"/>
                    </a:cxn>
                    <a:cxn ang="T12">
                      <a:pos x="T4" y="T5"/>
                    </a:cxn>
                    <a:cxn ang="T13">
                      <a:pos x="T6" y="T7"/>
                    </a:cxn>
                    <a:cxn ang="T14">
                      <a:pos x="T8" y="T9"/>
                    </a:cxn>
                  </a:cxnLst>
                  <a:rect l="T15" t="T16" r="T17" b="T18"/>
                  <a:pathLst>
                    <a:path w="121" h="71">
                      <a:moveTo>
                        <a:pt x="120" y="14"/>
                      </a:moveTo>
                      <a:lnTo>
                        <a:pt x="95" y="0"/>
                      </a:lnTo>
                      <a:lnTo>
                        <a:pt x="0" y="55"/>
                      </a:lnTo>
                      <a:lnTo>
                        <a:pt x="24" y="70"/>
                      </a:lnTo>
                      <a:lnTo>
                        <a:pt x="120"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8" name="Freeform 294">
                  <a:extLst>
                    <a:ext uri="{FF2B5EF4-FFF2-40B4-BE49-F238E27FC236}">
                      <a16:creationId xmlns:a16="http://schemas.microsoft.com/office/drawing/2014/main" id="{42703D3C-2F00-B909-DE80-C7027321E731}"/>
                    </a:ext>
                  </a:extLst>
                </p:cNvPr>
                <p:cNvSpPr>
                  <a:spLocks/>
                </p:cNvSpPr>
                <p:nvPr/>
              </p:nvSpPr>
              <p:spPr bwMode="auto">
                <a:xfrm>
                  <a:off x="2235" y="2975"/>
                  <a:ext cx="84" cy="166"/>
                </a:xfrm>
                <a:custGeom>
                  <a:avLst/>
                  <a:gdLst>
                    <a:gd name="T0" fmla="*/ 83 w 92"/>
                    <a:gd name="T1" fmla="*/ 49 h 175"/>
                    <a:gd name="T2" fmla="*/ 0 w 92"/>
                    <a:gd name="T3" fmla="*/ 0 h 175"/>
                    <a:gd name="T4" fmla="*/ 0 w 92"/>
                    <a:gd name="T5" fmla="*/ 115 h 175"/>
                    <a:gd name="T6" fmla="*/ 83 w 92"/>
                    <a:gd name="T7" fmla="*/ 165 h 175"/>
                    <a:gd name="T8" fmla="*/ 83 w 92"/>
                    <a:gd name="T9" fmla="*/ 49 h 175"/>
                    <a:gd name="T10" fmla="*/ 0 60000 65536"/>
                    <a:gd name="T11" fmla="*/ 0 60000 65536"/>
                    <a:gd name="T12" fmla="*/ 0 60000 65536"/>
                    <a:gd name="T13" fmla="*/ 0 60000 65536"/>
                    <a:gd name="T14" fmla="*/ 0 60000 65536"/>
                    <a:gd name="T15" fmla="*/ 0 w 92"/>
                    <a:gd name="T16" fmla="*/ 0 h 175"/>
                    <a:gd name="T17" fmla="*/ 92 w 92"/>
                    <a:gd name="T18" fmla="*/ 175 h 175"/>
                  </a:gdLst>
                  <a:ahLst/>
                  <a:cxnLst>
                    <a:cxn ang="T10">
                      <a:pos x="T0" y="T1"/>
                    </a:cxn>
                    <a:cxn ang="T11">
                      <a:pos x="T2" y="T3"/>
                    </a:cxn>
                    <a:cxn ang="T12">
                      <a:pos x="T4" y="T5"/>
                    </a:cxn>
                    <a:cxn ang="T13">
                      <a:pos x="T6" y="T7"/>
                    </a:cxn>
                    <a:cxn ang="T14">
                      <a:pos x="T8" y="T9"/>
                    </a:cxn>
                  </a:cxnLst>
                  <a:rect l="T15" t="T16" r="T17" b="T18"/>
                  <a:pathLst>
                    <a:path w="92" h="175">
                      <a:moveTo>
                        <a:pt x="91" y="52"/>
                      </a:moveTo>
                      <a:lnTo>
                        <a:pt x="0" y="0"/>
                      </a:lnTo>
                      <a:lnTo>
                        <a:pt x="0" y="121"/>
                      </a:lnTo>
                      <a:lnTo>
                        <a:pt x="91" y="174"/>
                      </a:lnTo>
                      <a:lnTo>
                        <a:pt x="91" y="52"/>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19" name="Freeform 295">
                  <a:extLst>
                    <a:ext uri="{FF2B5EF4-FFF2-40B4-BE49-F238E27FC236}">
                      <a16:creationId xmlns:a16="http://schemas.microsoft.com/office/drawing/2014/main" id="{BF6A2BB2-735A-CD2E-26A0-CDBF2AA7229B}"/>
                    </a:ext>
                  </a:extLst>
                </p:cNvPr>
                <p:cNvSpPr>
                  <a:spLocks/>
                </p:cNvSpPr>
                <p:nvPr/>
              </p:nvSpPr>
              <p:spPr bwMode="auto">
                <a:xfrm>
                  <a:off x="2235" y="2859"/>
                  <a:ext cx="278" cy="167"/>
                </a:xfrm>
                <a:custGeom>
                  <a:avLst/>
                  <a:gdLst>
                    <a:gd name="T0" fmla="*/ 277 w 304"/>
                    <a:gd name="T1" fmla="*/ 50 h 176"/>
                    <a:gd name="T2" fmla="*/ 192 w 304"/>
                    <a:gd name="T3" fmla="*/ 0 h 176"/>
                    <a:gd name="T4" fmla="*/ 0 w 304"/>
                    <a:gd name="T5" fmla="*/ 115 h 176"/>
                    <a:gd name="T6" fmla="*/ 83 w 304"/>
                    <a:gd name="T7" fmla="*/ 166 h 176"/>
                    <a:gd name="T8" fmla="*/ 277 w 304"/>
                    <a:gd name="T9" fmla="*/ 50 h 176"/>
                    <a:gd name="T10" fmla="*/ 0 60000 65536"/>
                    <a:gd name="T11" fmla="*/ 0 60000 65536"/>
                    <a:gd name="T12" fmla="*/ 0 60000 65536"/>
                    <a:gd name="T13" fmla="*/ 0 60000 65536"/>
                    <a:gd name="T14" fmla="*/ 0 60000 65536"/>
                    <a:gd name="T15" fmla="*/ 0 w 304"/>
                    <a:gd name="T16" fmla="*/ 0 h 176"/>
                    <a:gd name="T17" fmla="*/ 304 w 304"/>
                    <a:gd name="T18" fmla="*/ 176 h 176"/>
                  </a:gdLst>
                  <a:ahLst/>
                  <a:cxnLst>
                    <a:cxn ang="T10">
                      <a:pos x="T0" y="T1"/>
                    </a:cxn>
                    <a:cxn ang="T11">
                      <a:pos x="T2" y="T3"/>
                    </a:cxn>
                    <a:cxn ang="T12">
                      <a:pos x="T4" y="T5"/>
                    </a:cxn>
                    <a:cxn ang="T13">
                      <a:pos x="T6" y="T7"/>
                    </a:cxn>
                    <a:cxn ang="T14">
                      <a:pos x="T8" y="T9"/>
                    </a:cxn>
                  </a:cxnLst>
                  <a:rect l="T15" t="T16" r="T17" b="T18"/>
                  <a:pathLst>
                    <a:path w="304" h="176">
                      <a:moveTo>
                        <a:pt x="303" y="53"/>
                      </a:moveTo>
                      <a:lnTo>
                        <a:pt x="210" y="0"/>
                      </a:lnTo>
                      <a:lnTo>
                        <a:pt x="0" y="121"/>
                      </a:lnTo>
                      <a:lnTo>
                        <a:pt x="91" y="175"/>
                      </a:lnTo>
                      <a:lnTo>
                        <a:pt x="303" y="53"/>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0" name="Freeform 296">
                  <a:extLst>
                    <a:ext uri="{FF2B5EF4-FFF2-40B4-BE49-F238E27FC236}">
                      <a16:creationId xmlns:a16="http://schemas.microsoft.com/office/drawing/2014/main" id="{2AEFA443-1151-6E7D-3121-2D23FAD2B26B}"/>
                    </a:ext>
                  </a:extLst>
                </p:cNvPr>
                <p:cNvSpPr>
                  <a:spLocks/>
                </p:cNvSpPr>
                <p:nvPr/>
              </p:nvSpPr>
              <p:spPr bwMode="auto">
                <a:xfrm>
                  <a:off x="2318" y="2909"/>
                  <a:ext cx="195" cy="232"/>
                </a:xfrm>
                <a:custGeom>
                  <a:avLst/>
                  <a:gdLst>
                    <a:gd name="T0" fmla="*/ 194 w 213"/>
                    <a:gd name="T1" fmla="*/ 0 h 244"/>
                    <a:gd name="T2" fmla="*/ 0 w 213"/>
                    <a:gd name="T3" fmla="*/ 115 h 244"/>
                    <a:gd name="T4" fmla="*/ 0 w 213"/>
                    <a:gd name="T5" fmla="*/ 231 h 244"/>
                    <a:gd name="T6" fmla="*/ 194 w 213"/>
                    <a:gd name="T7" fmla="*/ 115 h 244"/>
                    <a:gd name="T8" fmla="*/ 194 w 213"/>
                    <a:gd name="T9" fmla="*/ 0 h 244"/>
                    <a:gd name="T10" fmla="*/ 0 60000 65536"/>
                    <a:gd name="T11" fmla="*/ 0 60000 65536"/>
                    <a:gd name="T12" fmla="*/ 0 60000 65536"/>
                    <a:gd name="T13" fmla="*/ 0 60000 65536"/>
                    <a:gd name="T14" fmla="*/ 0 60000 65536"/>
                    <a:gd name="T15" fmla="*/ 0 w 213"/>
                    <a:gd name="T16" fmla="*/ 0 h 244"/>
                    <a:gd name="T17" fmla="*/ 213 w 213"/>
                    <a:gd name="T18" fmla="*/ 244 h 244"/>
                  </a:gdLst>
                  <a:ahLst/>
                  <a:cxnLst>
                    <a:cxn ang="T10">
                      <a:pos x="T0" y="T1"/>
                    </a:cxn>
                    <a:cxn ang="T11">
                      <a:pos x="T2" y="T3"/>
                    </a:cxn>
                    <a:cxn ang="T12">
                      <a:pos x="T4" y="T5"/>
                    </a:cxn>
                    <a:cxn ang="T13">
                      <a:pos x="T6" y="T7"/>
                    </a:cxn>
                    <a:cxn ang="T14">
                      <a:pos x="T8" y="T9"/>
                    </a:cxn>
                  </a:cxnLst>
                  <a:rect l="T15" t="T16" r="T17" b="T18"/>
                  <a:pathLst>
                    <a:path w="213" h="244">
                      <a:moveTo>
                        <a:pt x="212" y="0"/>
                      </a:moveTo>
                      <a:lnTo>
                        <a:pt x="0" y="121"/>
                      </a:lnTo>
                      <a:lnTo>
                        <a:pt x="0" y="243"/>
                      </a:lnTo>
                      <a:lnTo>
                        <a:pt x="212" y="121"/>
                      </a:lnTo>
                      <a:lnTo>
                        <a:pt x="212"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1" name="Freeform 297">
                  <a:extLst>
                    <a:ext uri="{FF2B5EF4-FFF2-40B4-BE49-F238E27FC236}">
                      <a16:creationId xmlns:a16="http://schemas.microsoft.com/office/drawing/2014/main" id="{1CA8CD49-EC06-2A62-C5D9-1663C7C872C6}"/>
                    </a:ext>
                  </a:extLst>
                </p:cNvPr>
                <p:cNvSpPr>
                  <a:spLocks/>
                </p:cNvSpPr>
                <p:nvPr/>
              </p:nvSpPr>
              <p:spPr bwMode="auto">
                <a:xfrm>
                  <a:off x="2339" y="3044"/>
                  <a:ext cx="170" cy="186"/>
                </a:xfrm>
                <a:custGeom>
                  <a:avLst/>
                  <a:gdLst>
                    <a:gd name="T0" fmla="*/ 169 w 185"/>
                    <a:gd name="T1" fmla="*/ 101 h 195"/>
                    <a:gd name="T2" fmla="*/ 0 w 185"/>
                    <a:gd name="T3" fmla="*/ 0 h 195"/>
                    <a:gd name="T4" fmla="*/ 0 w 185"/>
                    <a:gd name="T5" fmla="*/ 84 h 195"/>
                    <a:gd name="T6" fmla="*/ 169 w 185"/>
                    <a:gd name="T7" fmla="*/ 185 h 195"/>
                    <a:gd name="T8" fmla="*/ 169 w 185"/>
                    <a:gd name="T9" fmla="*/ 101 h 195"/>
                    <a:gd name="T10" fmla="*/ 0 60000 65536"/>
                    <a:gd name="T11" fmla="*/ 0 60000 65536"/>
                    <a:gd name="T12" fmla="*/ 0 60000 65536"/>
                    <a:gd name="T13" fmla="*/ 0 60000 65536"/>
                    <a:gd name="T14" fmla="*/ 0 60000 65536"/>
                    <a:gd name="T15" fmla="*/ 0 w 185"/>
                    <a:gd name="T16" fmla="*/ 0 h 195"/>
                    <a:gd name="T17" fmla="*/ 185 w 185"/>
                    <a:gd name="T18" fmla="*/ 195 h 195"/>
                  </a:gdLst>
                  <a:ahLst/>
                  <a:cxnLst>
                    <a:cxn ang="T10">
                      <a:pos x="T0" y="T1"/>
                    </a:cxn>
                    <a:cxn ang="T11">
                      <a:pos x="T2" y="T3"/>
                    </a:cxn>
                    <a:cxn ang="T12">
                      <a:pos x="T4" y="T5"/>
                    </a:cxn>
                    <a:cxn ang="T13">
                      <a:pos x="T6" y="T7"/>
                    </a:cxn>
                    <a:cxn ang="T14">
                      <a:pos x="T8" y="T9"/>
                    </a:cxn>
                  </a:cxnLst>
                  <a:rect l="T15" t="T16" r="T17" b="T18"/>
                  <a:pathLst>
                    <a:path w="185" h="195">
                      <a:moveTo>
                        <a:pt x="184" y="106"/>
                      </a:moveTo>
                      <a:lnTo>
                        <a:pt x="0" y="0"/>
                      </a:lnTo>
                      <a:lnTo>
                        <a:pt x="0" y="88"/>
                      </a:lnTo>
                      <a:lnTo>
                        <a:pt x="184" y="194"/>
                      </a:lnTo>
                      <a:lnTo>
                        <a:pt x="184" y="106"/>
                      </a:lnTo>
                    </a:path>
                  </a:pathLst>
                </a:custGeom>
                <a:solidFill>
                  <a:srgbClr val="A19ACB"/>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2" name="Freeform 298">
                  <a:extLst>
                    <a:ext uri="{FF2B5EF4-FFF2-40B4-BE49-F238E27FC236}">
                      <a16:creationId xmlns:a16="http://schemas.microsoft.com/office/drawing/2014/main" id="{F6E44CBB-1B13-6E13-D8FF-91AE6B2C9A88}"/>
                    </a:ext>
                  </a:extLst>
                </p:cNvPr>
                <p:cNvSpPr>
                  <a:spLocks/>
                </p:cNvSpPr>
                <p:nvPr/>
              </p:nvSpPr>
              <p:spPr bwMode="auto">
                <a:xfrm>
                  <a:off x="2339" y="2948"/>
                  <a:ext cx="330" cy="199"/>
                </a:xfrm>
                <a:custGeom>
                  <a:avLst/>
                  <a:gdLst>
                    <a:gd name="T0" fmla="*/ 329 w 360"/>
                    <a:gd name="T1" fmla="*/ 102 h 209"/>
                    <a:gd name="T2" fmla="*/ 160 w 360"/>
                    <a:gd name="T3" fmla="*/ 0 h 209"/>
                    <a:gd name="T4" fmla="*/ 0 w 360"/>
                    <a:gd name="T5" fmla="*/ 95 h 209"/>
                    <a:gd name="T6" fmla="*/ 169 w 360"/>
                    <a:gd name="T7" fmla="*/ 198 h 209"/>
                    <a:gd name="T8" fmla="*/ 329 w 360"/>
                    <a:gd name="T9" fmla="*/ 102 h 209"/>
                    <a:gd name="T10" fmla="*/ 0 60000 65536"/>
                    <a:gd name="T11" fmla="*/ 0 60000 65536"/>
                    <a:gd name="T12" fmla="*/ 0 60000 65536"/>
                    <a:gd name="T13" fmla="*/ 0 60000 65536"/>
                    <a:gd name="T14" fmla="*/ 0 60000 65536"/>
                    <a:gd name="T15" fmla="*/ 0 w 360"/>
                    <a:gd name="T16" fmla="*/ 0 h 209"/>
                    <a:gd name="T17" fmla="*/ 360 w 360"/>
                    <a:gd name="T18" fmla="*/ 209 h 209"/>
                  </a:gdLst>
                  <a:ahLst/>
                  <a:cxnLst>
                    <a:cxn ang="T10">
                      <a:pos x="T0" y="T1"/>
                    </a:cxn>
                    <a:cxn ang="T11">
                      <a:pos x="T2" y="T3"/>
                    </a:cxn>
                    <a:cxn ang="T12">
                      <a:pos x="T4" y="T5"/>
                    </a:cxn>
                    <a:cxn ang="T13">
                      <a:pos x="T6" y="T7"/>
                    </a:cxn>
                    <a:cxn ang="T14">
                      <a:pos x="T8" y="T9"/>
                    </a:cxn>
                  </a:cxnLst>
                  <a:rect l="T15" t="T16" r="T17" b="T18"/>
                  <a:pathLst>
                    <a:path w="360" h="209">
                      <a:moveTo>
                        <a:pt x="359" y="107"/>
                      </a:moveTo>
                      <a:lnTo>
                        <a:pt x="174" y="0"/>
                      </a:lnTo>
                      <a:lnTo>
                        <a:pt x="0" y="100"/>
                      </a:lnTo>
                      <a:lnTo>
                        <a:pt x="184" y="208"/>
                      </a:lnTo>
                      <a:lnTo>
                        <a:pt x="359" y="107"/>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3" name="Freeform 299">
                  <a:extLst>
                    <a:ext uri="{FF2B5EF4-FFF2-40B4-BE49-F238E27FC236}">
                      <a16:creationId xmlns:a16="http://schemas.microsoft.com/office/drawing/2014/main" id="{EC16107A-A702-BA50-3423-DA52FE1D6A30}"/>
                    </a:ext>
                  </a:extLst>
                </p:cNvPr>
                <p:cNvSpPr>
                  <a:spLocks/>
                </p:cNvSpPr>
                <p:nvPr/>
              </p:nvSpPr>
              <p:spPr bwMode="auto">
                <a:xfrm>
                  <a:off x="2508" y="3050"/>
                  <a:ext cx="161" cy="180"/>
                </a:xfrm>
                <a:custGeom>
                  <a:avLst/>
                  <a:gdLst>
                    <a:gd name="T0" fmla="*/ 160 w 176"/>
                    <a:gd name="T1" fmla="*/ 0 h 189"/>
                    <a:gd name="T2" fmla="*/ 0 w 176"/>
                    <a:gd name="T3" fmla="*/ 95 h 189"/>
                    <a:gd name="T4" fmla="*/ 0 w 176"/>
                    <a:gd name="T5" fmla="*/ 179 h 189"/>
                    <a:gd name="T6" fmla="*/ 160 w 176"/>
                    <a:gd name="T7" fmla="*/ 83 h 189"/>
                    <a:gd name="T8" fmla="*/ 160 w 176"/>
                    <a:gd name="T9" fmla="*/ 0 h 189"/>
                    <a:gd name="T10" fmla="*/ 0 60000 65536"/>
                    <a:gd name="T11" fmla="*/ 0 60000 65536"/>
                    <a:gd name="T12" fmla="*/ 0 60000 65536"/>
                    <a:gd name="T13" fmla="*/ 0 60000 65536"/>
                    <a:gd name="T14" fmla="*/ 0 60000 65536"/>
                    <a:gd name="T15" fmla="*/ 0 w 176"/>
                    <a:gd name="T16" fmla="*/ 0 h 189"/>
                    <a:gd name="T17" fmla="*/ 176 w 176"/>
                    <a:gd name="T18" fmla="*/ 189 h 189"/>
                  </a:gdLst>
                  <a:ahLst/>
                  <a:cxnLst>
                    <a:cxn ang="T10">
                      <a:pos x="T0" y="T1"/>
                    </a:cxn>
                    <a:cxn ang="T11">
                      <a:pos x="T2" y="T3"/>
                    </a:cxn>
                    <a:cxn ang="T12">
                      <a:pos x="T4" y="T5"/>
                    </a:cxn>
                    <a:cxn ang="T13">
                      <a:pos x="T6" y="T7"/>
                    </a:cxn>
                    <a:cxn ang="T14">
                      <a:pos x="T8" y="T9"/>
                    </a:cxn>
                  </a:cxnLst>
                  <a:rect l="T15" t="T16" r="T17" b="T18"/>
                  <a:pathLst>
                    <a:path w="176" h="189">
                      <a:moveTo>
                        <a:pt x="175" y="0"/>
                      </a:moveTo>
                      <a:lnTo>
                        <a:pt x="0" y="100"/>
                      </a:lnTo>
                      <a:lnTo>
                        <a:pt x="0" y="188"/>
                      </a:lnTo>
                      <a:lnTo>
                        <a:pt x="175" y="87"/>
                      </a:lnTo>
                      <a:lnTo>
                        <a:pt x="175" y="0"/>
                      </a:lnTo>
                    </a:path>
                  </a:pathLst>
                </a:custGeom>
                <a:solidFill>
                  <a:srgbClr val="3E347E"/>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4" name="Freeform 300">
                  <a:extLst>
                    <a:ext uri="{FF2B5EF4-FFF2-40B4-BE49-F238E27FC236}">
                      <a16:creationId xmlns:a16="http://schemas.microsoft.com/office/drawing/2014/main" id="{8F513C2D-BA5B-0F22-D05C-00C26E9BD248}"/>
                    </a:ext>
                  </a:extLst>
                </p:cNvPr>
                <p:cNvSpPr>
                  <a:spLocks/>
                </p:cNvSpPr>
                <p:nvPr/>
              </p:nvSpPr>
              <p:spPr bwMode="auto">
                <a:xfrm>
                  <a:off x="2350" y="3088"/>
                  <a:ext cx="30" cy="59"/>
                </a:xfrm>
                <a:custGeom>
                  <a:avLst/>
                  <a:gdLst>
                    <a:gd name="T0" fmla="*/ 29 w 32"/>
                    <a:gd name="T1" fmla="*/ 58 h 62"/>
                    <a:gd name="T2" fmla="*/ 29 w 32"/>
                    <a:gd name="T3" fmla="*/ 17 h 62"/>
                    <a:gd name="T4" fmla="*/ 0 w 32"/>
                    <a:gd name="T5" fmla="*/ 0 h 62"/>
                    <a:gd name="T6" fmla="*/ 0 w 32"/>
                    <a:gd name="T7" fmla="*/ 40 h 62"/>
                    <a:gd name="T8" fmla="*/ 29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5" name="Freeform 301">
                  <a:extLst>
                    <a:ext uri="{FF2B5EF4-FFF2-40B4-BE49-F238E27FC236}">
                      <a16:creationId xmlns:a16="http://schemas.microsoft.com/office/drawing/2014/main" id="{2F217BBA-86B1-1D8E-F7D2-100B180165A8}"/>
                    </a:ext>
                  </a:extLst>
                </p:cNvPr>
                <p:cNvSpPr>
                  <a:spLocks/>
                </p:cNvSpPr>
                <p:nvPr/>
              </p:nvSpPr>
              <p:spPr bwMode="auto">
                <a:xfrm>
                  <a:off x="2350" y="3126"/>
                  <a:ext cx="30" cy="21"/>
                </a:xfrm>
                <a:custGeom>
                  <a:avLst/>
                  <a:gdLst>
                    <a:gd name="T0" fmla="*/ 29 w 32"/>
                    <a:gd name="T1" fmla="*/ 13 h 22"/>
                    <a:gd name="T2" fmla="*/ 5 w 32"/>
                    <a:gd name="T3" fmla="*/ 0 h 22"/>
                    <a:gd name="T4" fmla="*/ 0 w 32"/>
                    <a:gd name="T5" fmla="*/ 3 h 22"/>
                    <a:gd name="T6" fmla="*/ 29 w 32"/>
                    <a:gd name="T7" fmla="*/ 20 h 22"/>
                    <a:gd name="T8" fmla="*/ 29 w 32"/>
                    <a:gd name="T9" fmla="*/ 13 h 22"/>
                    <a:gd name="T10" fmla="*/ 0 60000 65536"/>
                    <a:gd name="T11" fmla="*/ 0 60000 65536"/>
                    <a:gd name="T12" fmla="*/ 0 60000 65536"/>
                    <a:gd name="T13" fmla="*/ 0 60000 65536"/>
                    <a:gd name="T14" fmla="*/ 0 60000 65536"/>
                    <a:gd name="T15" fmla="*/ 0 w 32"/>
                    <a:gd name="T16" fmla="*/ 0 h 22"/>
                    <a:gd name="T17" fmla="*/ 32 w 32"/>
                    <a:gd name="T18" fmla="*/ 22 h 22"/>
                  </a:gdLst>
                  <a:ahLst/>
                  <a:cxnLst>
                    <a:cxn ang="T10">
                      <a:pos x="T0" y="T1"/>
                    </a:cxn>
                    <a:cxn ang="T11">
                      <a:pos x="T2" y="T3"/>
                    </a:cxn>
                    <a:cxn ang="T12">
                      <a:pos x="T4" y="T5"/>
                    </a:cxn>
                    <a:cxn ang="T13">
                      <a:pos x="T6" y="T7"/>
                    </a:cxn>
                    <a:cxn ang="T14">
                      <a:pos x="T8" y="T9"/>
                    </a:cxn>
                  </a:cxnLst>
                  <a:rect l="T15" t="T16" r="T17" b="T18"/>
                  <a:pathLst>
                    <a:path w="32" h="22">
                      <a:moveTo>
                        <a:pt x="31" y="14"/>
                      </a:moveTo>
                      <a:lnTo>
                        <a:pt x="5" y="0"/>
                      </a:lnTo>
                      <a:lnTo>
                        <a:pt x="0" y="3"/>
                      </a:lnTo>
                      <a:lnTo>
                        <a:pt x="31" y="21"/>
                      </a:lnTo>
                      <a:lnTo>
                        <a:pt x="31" y="14"/>
                      </a:lnTo>
                    </a:path>
                  </a:pathLst>
                </a:custGeom>
                <a:solidFill>
                  <a:srgbClr val="D0CDE5"/>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6" name="Freeform 302">
                  <a:extLst>
                    <a:ext uri="{FF2B5EF4-FFF2-40B4-BE49-F238E27FC236}">
                      <a16:creationId xmlns:a16="http://schemas.microsoft.com/office/drawing/2014/main" id="{C8218B88-1200-81AF-E392-CE193E84B5A3}"/>
                    </a:ext>
                  </a:extLst>
                </p:cNvPr>
                <p:cNvSpPr>
                  <a:spLocks/>
                </p:cNvSpPr>
                <p:nvPr/>
              </p:nvSpPr>
              <p:spPr bwMode="auto">
                <a:xfrm>
                  <a:off x="2387" y="3111"/>
                  <a:ext cx="29" cy="58"/>
                </a:xfrm>
                <a:custGeom>
                  <a:avLst/>
                  <a:gdLst>
                    <a:gd name="T0" fmla="*/ 28 w 32"/>
                    <a:gd name="T1" fmla="*/ 57 h 61"/>
                    <a:gd name="T2" fmla="*/ 28 w 32"/>
                    <a:gd name="T3" fmla="*/ 16 h 61"/>
                    <a:gd name="T4" fmla="*/ 0 w 32"/>
                    <a:gd name="T5" fmla="*/ 0 h 61"/>
                    <a:gd name="T6" fmla="*/ 0 w 32"/>
                    <a:gd name="T7" fmla="*/ 40 h 61"/>
                    <a:gd name="T8" fmla="*/ 28 w 32"/>
                    <a:gd name="T9" fmla="*/ 57 h 61"/>
                    <a:gd name="T10" fmla="*/ 0 60000 65536"/>
                    <a:gd name="T11" fmla="*/ 0 60000 65536"/>
                    <a:gd name="T12" fmla="*/ 0 60000 65536"/>
                    <a:gd name="T13" fmla="*/ 0 60000 65536"/>
                    <a:gd name="T14" fmla="*/ 0 60000 65536"/>
                    <a:gd name="T15" fmla="*/ 0 w 32"/>
                    <a:gd name="T16" fmla="*/ 0 h 61"/>
                    <a:gd name="T17" fmla="*/ 32 w 32"/>
                    <a:gd name="T18" fmla="*/ 61 h 61"/>
                  </a:gdLst>
                  <a:ahLst/>
                  <a:cxnLst>
                    <a:cxn ang="T10">
                      <a:pos x="T0" y="T1"/>
                    </a:cxn>
                    <a:cxn ang="T11">
                      <a:pos x="T2" y="T3"/>
                    </a:cxn>
                    <a:cxn ang="T12">
                      <a:pos x="T4" y="T5"/>
                    </a:cxn>
                    <a:cxn ang="T13">
                      <a:pos x="T6" y="T7"/>
                    </a:cxn>
                    <a:cxn ang="T14">
                      <a:pos x="T8" y="T9"/>
                    </a:cxn>
                  </a:cxnLst>
                  <a:rect l="T15" t="T16" r="T17" b="T18"/>
                  <a:pathLst>
                    <a:path w="32" h="61">
                      <a:moveTo>
                        <a:pt x="31" y="60"/>
                      </a:moveTo>
                      <a:lnTo>
                        <a:pt x="31" y="17"/>
                      </a:lnTo>
                      <a:lnTo>
                        <a:pt x="0" y="0"/>
                      </a:lnTo>
                      <a:lnTo>
                        <a:pt x="0" y="42"/>
                      </a:lnTo>
                      <a:lnTo>
                        <a:pt x="31" y="6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7" name="Freeform 303">
                  <a:extLst>
                    <a:ext uri="{FF2B5EF4-FFF2-40B4-BE49-F238E27FC236}">
                      <a16:creationId xmlns:a16="http://schemas.microsoft.com/office/drawing/2014/main" id="{3F7B7829-3E94-D477-F61B-B66D3D1C39A6}"/>
                    </a:ext>
                  </a:extLst>
                </p:cNvPr>
                <p:cNvSpPr>
                  <a:spLocks/>
                </p:cNvSpPr>
                <p:nvPr/>
              </p:nvSpPr>
              <p:spPr bwMode="auto">
                <a:xfrm>
                  <a:off x="2423" y="3132"/>
                  <a:ext cx="29" cy="59"/>
                </a:xfrm>
                <a:custGeom>
                  <a:avLst/>
                  <a:gdLst>
                    <a:gd name="T0" fmla="*/ 28 w 32"/>
                    <a:gd name="T1" fmla="*/ 58 h 62"/>
                    <a:gd name="T2" fmla="*/ 28 w 32"/>
                    <a:gd name="T3" fmla="*/ 17 h 62"/>
                    <a:gd name="T4" fmla="*/ 0 w 32"/>
                    <a:gd name="T5" fmla="*/ 0 h 62"/>
                    <a:gd name="T6" fmla="*/ 0 w 32"/>
                    <a:gd name="T7" fmla="*/ 40 h 62"/>
                    <a:gd name="T8" fmla="*/ 28 w 32"/>
                    <a:gd name="T9" fmla="*/ 58 h 62"/>
                    <a:gd name="T10" fmla="*/ 0 60000 65536"/>
                    <a:gd name="T11" fmla="*/ 0 60000 65536"/>
                    <a:gd name="T12" fmla="*/ 0 60000 65536"/>
                    <a:gd name="T13" fmla="*/ 0 60000 65536"/>
                    <a:gd name="T14" fmla="*/ 0 60000 65536"/>
                    <a:gd name="T15" fmla="*/ 0 w 32"/>
                    <a:gd name="T16" fmla="*/ 0 h 62"/>
                    <a:gd name="T17" fmla="*/ 32 w 32"/>
                    <a:gd name="T18" fmla="*/ 62 h 62"/>
                  </a:gdLst>
                  <a:ahLst/>
                  <a:cxnLst>
                    <a:cxn ang="T10">
                      <a:pos x="T0" y="T1"/>
                    </a:cxn>
                    <a:cxn ang="T11">
                      <a:pos x="T2" y="T3"/>
                    </a:cxn>
                    <a:cxn ang="T12">
                      <a:pos x="T4" y="T5"/>
                    </a:cxn>
                    <a:cxn ang="T13">
                      <a:pos x="T6" y="T7"/>
                    </a:cxn>
                    <a:cxn ang="T14">
                      <a:pos x="T8" y="T9"/>
                    </a:cxn>
                  </a:cxnLst>
                  <a:rect l="T15" t="T16" r="T17" b="T18"/>
                  <a:pathLst>
                    <a:path w="32" h="62">
                      <a:moveTo>
                        <a:pt x="31" y="61"/>
                      </a:moveTo>
                      <a:lnTo>
                        <a:pt x="31" y="18"/>
                      </a:lnTo>
                      <a:lnTo>
                        <a:pt x="0" y="0"/>
                      </a:lnTo>
                      <a:lnTo>
                        <a:pt x="0" y="42"/>
                      </a:lnTo>
                      <a:lnTo>
                        <a:pt x="31"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8" name="Freeform 304">
                  <a:extLst>
                    <a:ext uri="{FF2B5EF4-FFF2-40B4-BE49-F238E27FC236}">
                      <a16:creationId xmlns:a16="http://schemas.microsoft.com/office/drawing/2014/main" id="{E8B99A0B-530A-1F96-5C00-7BCD6A4C2710}"/>
                    </a:ext>
                  </a:extLst>
                </p:cNvPr>
                <p:cNvSpPr>
                  <a:spLocks/>
                </p:cNvSpPr>
                <p:nvPr/>
              </p:nvSpPr>
              <p:spPr bwMode="auto">
                <a:xfrm>
                  <a:off x="2459" y="3155"/>
                  <a:ext cx="30" cy="59"/>
                </a:xfrm>
                <a:custGeom>
                  <a:avLst/>
                  <a:gdLst>
                    <a:gd name="T0" fmla="*/ 29 w 33"/>
                    <a:gd name="T1" fmla="*/ 58 h 62"/>
                    <a:gd name="T2" fmla="*/ 29 w 33"/>
                    <a:gd name="T3" fmla="*/ 17 h 62"/>
                    <a:gd name="T4" fmla="*/ 0 w 33"/>
                    <a:gd name="T5" fmla="*/ 0 h 62"/>
                    <a:gd name="T6" fmla="*/ 0 w 33"/>
                    <a:gd name="T7" fmla="*/ 40 h 62"/>
                    <a:gd name="T8" fmla="*/ 29 w 33"/>
                    <a:gd name="T9" fmla="*/ 58 h 62"/>
                    <a:gd name="T10" fmla="*/ 0 60000 65536"/>
                    <a:gd name="T11" fmla="*/ 0 60000 65536"/>
                    <a:gd name="T12" fmla="*/ 0 60000 65536"/>
                    <a:gd name="T13" fmla="*/ 0 60000 65536"/>
                    <a:gd name="T14" fmla="*/ 0 60000 65536"/>
                    <a:gd name="T15" fmla="*/ 0 w 33"/>
                    <a:gd name="T16" fmla="*/ 0 h 62"/>
                    <a:gd name="T17" fmla="*/ 33 w 33"/>
                    <a:gd name="T18" fmla="*/ 62 h 62"/>
                  </a:gdLst>
                  <a:ahLst/>
                  <a:cxnLst>
                    <a:cxn ang="T10">
                      <a:pos x="T0" y="T1"/>
                    </a:cxn>
                    <a:cxn ang="T11">
                      <a:pos x="T2" y="T3"/>
                    </a:cxn>
                    <a:cxn ang="T12">
                      <a:pos x="T4" y="T5"/>
                    </a:cxn>
                    <a:cxn ang="T13">
                      <a:pos x="T6" y="T7"/>
                    </a:cxn>
                    <a:cxn ang="T14">
                      <a:pos x="T8" y="T9"/>
                    </a:cxn>
                  </a:cxnLst>
                  <a:rect l="T15" t="T16" r="T17" b="T18"/>
                  <a:pathLst>
                    <a:path w="33" h="62">
                      <a:moveTo>
                        <a:pt x="32" y="61"/>
                      </a:moveTo>
                      <a:lnTo>
                        <a:pt x="32" y="18"/>
                      </a:lnTo>
                      <a:lnTo>
                        <a:pt x="0" y="0"/>
                      </a:lnTo>
                      <a:lnTo>
                        <a:pt x="0" y="42"/>
                      </a:lnTo>
                      <a:lnTo>
                        <a:pt x="32" y="6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29" name="Line 305">
                  <a:extLst>
                    <a:ext uri="{FF2B5EF4-FFF2-40B4-BE49-F238E27FC236}">
                      <a16:creationId xmlns:a16="http://schemas.microsoft.com/office/drawing/2014/main" id="{5959914B-F2CC-ADC9-CB8C-AAA9B809DA75}"/>
                    </a:ext>
                  </a:extLst>
                </p:cNvPr>
                <p:cNvSpPr>
                  <a:spLocks noChangeShapeType="1"/>
                </p:cNvSpPr>
                <p:nvPr/>
              </p:nvSpPr>
              <p:spPr bwMode="auto">
                <a:xfrm>
                  <a:off x="2239" y="2998"/>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0" name="Line 306">
                  <a:extLst>
                    <a:ext uri="{FF2B5EF4-FFF2-40B4-BE49-F238E27FC236}">
                      <a16:creationId xmlns:a16="http://schemas.microsoft.com/office/drawing/2014/main" id="{1BF0C5E8-C634-5240-F4A7-4FCF413E51FE}"/>
                    </a:ext>
                  </a:extLst>
                </p:cNvPr>
                <p:cNvSpPr>
                  <a:spLocks noChangeShapeType="1"/>
                </p:cNvSpPr>
                <p:nvPr/>
              </p:nvSpPr>
              <p:spPr bwMode="auto">
                <a:xfrm>
                  <a:off x="2239" y="3002"/>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1" name="Line 307">
                  <a:extLst>
                    <a:ext uri="{FF2B5EF4-FFF2-40B4-BE49-F238E27FC236}">
                      <a16:creationId xmlns:a16="http://schemas.microsoft.com/office/drawing/2014/main" id="{3D8E13A3-FFEA-6B7A-ACCB-96FFF48081FA}"/>
                    </a:ext>
                  </a:extLst>
                </p:cNvPr>
                <p:cNvSpPr>
                  <a:spLocks noChangeShapeType="1"/>
                </p:cNvSpPr>
                <p:nvPr/>
              </p:nvSpPr>
              <p:spPr bwMode="auto">
                <a:xfrm>
                  <a:off x="2239" y="3006"/>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2" name="Line 308">
                  <a:extLst>
                    <a:ext uri="{FF2B5EF4-FFF2-40B4-BE49-F238E27FC236}">
                      <a16:creationId xmlns:a16="http://schemas.microsoft.com/office/drawing/2014/main" id="{5555FC9E-E1C1-735D-72D1-DFA30DFEDD55}"/>
                    </a:ext>
                  </a:extLst>
                </p:cNvPr>
                <p:cNvSpPr>
                  <a:spLocks noChangeShapeType="1"/>
                </p:cNvSpPr>
                <p:nvPr/>
              </p:nvSpPr>
              <p:spPr bwMode="auto">
                <a:xfrm>
                  <a:off x="2239" y="3010"/>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3" name="Line 309">
                  <a:extLst>
                    <a:ext uri="{FF2B5EF4-FFF2-40B4-BE49-F238E27FC236}">
                      <a16:creationId xmlns:a16="http://schemas.microsoft.com/office/drawing/2014/main" id="{2405118A-BBAF-A659-C91E-395364DDA374}"/>
                    </a:ext>
                  </a:extLst>
                </p:cNvPr>
                <p:cNvSpPr>
                  <a:spLocks noChangeShapeType="1"/>
                </p:cNvSpPr>
                <p:nvPr/>
              </p:nvSpPr>
              <p:spPr bwMode="auto">
                <a:xfrm>
                  <a:off x="2239" y="301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4" name="Line 310">
                  <a:extLst>
                    <a:ext uri="{FF2B5EF4-FFF2-40B4-BE49-F238E27FC236}">
                      <a16:creationId xmlns:a16="http://schemas.microsoft.com/office/drawing/2014/main" id="{1FB1AD50-72B0-FB1E-E3C9-9B9966A727A5}"/>
                    </a:ext>
                  </a:extLst>
                </p:cNvPr>
                <p:cNvSpPr>
                  <a:spLocks noChangeShapeType="1"/>
                </p:cNvSpPr>
                <p:nvPr/>
              </p:nvSpPr>
              <p:spPr bwMode="auto">
                <a:xfrm>
                  <a:off x="2239" y="3020"/>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5" name="Line 311">
                  <a:extLst>
                    <a:ext uri="{FF2B5EF4-FFF2-40B4-BE49-F238E27FC236}">
                      <a16:creationId xmlns:a16="http://schemas.microsoft.com/office/drawing/2014/main" id="{F2DD9F47-C09B-E022-0E6D-CF540F77C71C}"/>
                    </a:ext>
                  </a:extLst>
                </p:cNvPr>
                <p:cNvSpPr>
                  <a:spLocks noChangeShapeType="1"/>
                </p:cNvSpPr>
                <p:nvPr/>
              </p:nvSpPr>
              <p:spPr bwMode="auto">
                <a:xfrm>
                  <a:off x="2239" y="3024"/>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6" name="Line 312">
                  <a:extLst>
                    <a:ext uri="{FF2B5EF4-FFF2-40B4-BE49-F238E27FC236}">
                      <a16:creationId xmlns:a16="http://schemas.microsoft.com/office/drawing/2014/main" id="{6C8CC294-9E3E-CE26-E7F1-03479A99E9B8}"/>
                    </a:ext>
                  </a:extLst>
                </p:cNvPr>
                <p:cNvSpPr>
                  <a:spLocks noChangeShapeType="1"/>
                </p:cNvSpPr>
                <p:nvPr/>
              </p:nvSpPr>
              <p:spPr bwMode="auto">
                <a:xfrm>
                  <a:off x="2239" y="3029"/>
                  <a:ext cx="79" cy="47"/>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7" name="Line 313">
                  <a:extLst>
                    <a:ext uri="{FF2B5EF4-FFF2-40B4-BE49-F238E27FC236}">
                      <a16:creationId xmlns:a16="http://schemas.microsoft.com/office/drawing/2014/main" id="{7ECDDB8F-D4D6-50FF-72AE-480C41D023B0}"/>
                    </a:ext>
                  </a:extLst>
                </p:cNvPr>
                <p:cNvSpPr>
                  <a:spLocks noChangeShapeType="1"/>
                </p:cNvSpPr>
                <p:nvPr/>
              </p:nvSpPr>
              <p:spPr bwMode="auto">
                <a:xfrm>
                  <a:off x="2239" y="3034"/>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8" name="Line 314">
                  <a:extLst>
                    <a:ext uri="{FF2B5EF4-FFF2-40B4-BE49-F238E27FC236}">
                      <a16:creationId xmlns:a16="http://schemas.microsoft.com/office/drawing/2014/main" id="{ACD0E3C0-5116-B5DF-6E7F-76A9C037326C}"/>
                    </a:ext>
                  </a:extLst>
                </p:cNvPr>
                <p:cNvSpPr>
                  <a:spLocks noChangeShapeType="1"/>
                </p:cNvSpPr>
                <p:nvPr/>
              </p:nvSpPr>
              <p:spPr bwMode="auto">
                <a:xfrm>
                  <a:off x="2239" y="3038"/>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39" name="Line 315">
                  <a:extLst>
                    <a:ext uri="{FF2B5EF4-FFF2-40B4-BE49-F238E27FC236}">
                      <a16:creationId xmlns:a16="http://schemas.microsoft.com/office/drawing/2014/main" id="{F7AE60A5-7932-3E8B-9CDF-CEF3EE0C3407}"/>
                    </a:ext>
                  </a:extLst>
                </p:cNvPr>
                <p:cNvSpPr>
                  <a:spLocks noChangeShapeType="1"/>
                </p:cNvSpPr>
                <p:nvPr/>
              </p:nvSpPr>
              <p:spPr bwMode="auto">
                <a:xfrm>
                  <a:off x="2239" y="304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0" name="Line 316">
                  <a:extLst>
                    <a:ext uri="{FF2B5EF4-FFF2-40B4-BE49-F238E27FC236}">
                      <a16:creationId xmlns:a16="http://schemas.microsoft.com/office/drawing/2014/main" id="{354D1DB8-26FF-95A8-59EA-4BA96CC839A9}"/>
                    </a:ext>
                  </a:extLst>
                </p:cNvPr>
                <p:cNvSpPr>
                  <a:spLocks noChangeShapeType="1"/>
                </p:cNvSpPr>
                <p:nvPr/>
              </p:nvSpPr>
              <p:spPr bwMode="auto">
                <a:xfrm>
                  <a:off x="2239" y="3047"/>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1" name="Line 317">
                  <a:extLst>
                    <a:ext uri="{FF2B5EF4-FFF2-40B4-BE49-F238E27FC236}">
                      <a16:creationId xmlns:a16="http://schemas.microsoft.com/office/drawing/2014/main" id="{F122566D-EB30-FE5C-8D62-8C4111E23553}"/>
                    </a:ext>
                  </a:extLst>
                </p:cNvPr>
                <p:cNvSpPr>
                  <a:spLocks noChangeShapeType="1"/>
                </p:cNvSpPr>
                <p:nvPr/>
              </p:nvSpPr>
              <p:spPr bwMode="auto">
                <a:xfrm>
                  <a:off x="2239" y="3051"/>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2" name="Line 318">
                  <a:extLst>
                    <a:ext uri="{FF2B5EF4-FFF2-40B4-BE49-F238E27FC236}">
                      <a16:creationId xmlns:a16="http://schemas.microsoft.com/office/drawing/2014/main" id="{0D771D7A-1A1C-2439-91DF-49B222E71DC2}"/>
                    </a:ext>
                  </a:extLst>
                </p:cNvPr>
                <p:cNvSpPr>
                  <a:spLocks noChangeShapeType="1"/>
                </p:cNvSpPr>
                <p:nvPr/>
              </p:nvSpPr>
              <p:spPr bwMode="auto">
                <a:xfrm>
                  <a:off x="2239" y="3057"/>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3" name="Line 319">
                  <a:extLst>
                    <a:ext uri="{FF2B5EF4-FFF2-40B4-BE49-F238E27FC236}">
                      <a16:creationId xmlns:a16="http://schemas.microsoft.com/office/drawing/2014/main" id="{754E8721-7D0D-A35B-2B5A-9C131D94BAA7}"/>
                    </a:ext>
                  </a:extLst>
                </p:cNvPr>
                <p:cNvSpPr>
                  <a:spLocks noChangeShapeType="1"/>
                </p:cNvSpPr>
                <p:nvPr/>
              </p:nvSpPr>
              <p:spPr bwMode="auto">
                <a:xfrm>
                  <a:off x="2239" y="3061"/>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4" name="Line 320">
                  <a:extLst>
                    <a:ext uri="{FF2B5EF4-FFF2-40B4-BE49-F238E27FC236}">
                      <a16:creationId xmlns:a16="http://schemas.microsoft.com/office/drawing/2014/main" id="{37AB3536-DE67-A8FC-7AF2-3D6D474468AC}"/>
                    </a:ext>
                  </a:extLst>
                </p:cNvPr>
                <p:cNvSpPr>
                  <a:spLocks noChangeShapeType="1"/>
                </p:cNvSpPr>
                <p:nvPr/>
              </p:nvSpPr>
              <p:spPr bwMode="auto">
                <a:xfrm>
                  <a:off x="2239" y="3065"/>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5" name="Line 321">
                  <a:extLst>
                    <a:ext uri="{FF2B5EF4-FFF2-40B4-BE49-F238E27FC236}">
                      <a16:creationId xmlns:a16="http://schemas.microsoft.com/office/drawing/2014/main" id="{ACC34550-E1BA-57E4-D2D2-17BE8BB7B2D4}"/>
                    </a:ext>
                  </a:extLst>
                </p:cNvPr>
                <p:cNvSpPr>
                  <a:spLocks noChangeShapeType="1"/>
                </p:cNvSpPr>
                <p:nvPr/>
              </p:nvSpPr>
              <p:spPr bwMode="auto">
                <a:xfrm>
                  <a:off x="2239" y="3069"/>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6" name="Line 322">
                  <a:extLst>
                    <a:ext uri="{FF2B5EF4-FFF2-40B4-BE49-F238E27FC236}">
                      <a16:creationId xmlns:a16="http://schemas.microsoft.com/office/drawing/2014/main" id="{2E2F7865-E8A8-5574-2F9B-82CB53A7E91C}"/>
                    </a:ext>
                  </a:extLst>
                </p:cNvPr>
                <p:cNvSpPr>
                  <a:spLocks noChangeShapeType="1"/>
                </p:cNvSpPr>
                <p:nvPr/>
              </p:nvSpPr>
              <p:spPr bwMode="auto">
                <a:xfrm>
                  <a:off x="2239" y="3074"/>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7" name="Line 323">
                  <a:extLst>
                    <a:ext uri="{FF2B5EF4-FFF2-40B4-BE49-F238E27FC236}">
                      <a16:creationId xmlns:a16="http://schemas.microsoft.com/office/drawing/2014/main" id="{A7CA8B8B-6A30-3630-FA51-DAD65495920E}"/>
                    </a:ext>
                  </a:extLst>
                </p:cNvPr>
                <p:cNvSpPr>
                  <a:spLocks noChangeShapeType="1"/>
                </p:cNvSpPr>
                <p:nvPr/>
              </p:nvSpPr>
              <p:spPr bwMode="auto">
                <a:xfrm>
                  <a:off x="2239" y="3079"/>
                  <a:ext cx="79" cy="44"/>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8" name="Line 324">
                  <a:extLst>
                    <a:ext uri="{FF2B5EF4-FFF2-40B4-BE49-F238E27FC236}">
                      <a16:creationId xmlns:a16="http://schemas.microsoft.com/office/drawing/2014/main" id="{AFCC99C3-0DF1-07E7-D73C-922D7AFD71A8}"/>
                    </a:ext>
                  </a:extLst>
                </p:cNvPr>
                <p:cNvSpPr>
                  <a:spLocks noChangeShapeType="1"/>
                </p:cNvSpPr>
                <p:nvPr/>
              </p:nvSpPr>
              <p:spPr bwMode="auto">
                <a:xfrm>
                  <a:off x="2239" y="3082"/>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49" name="Line 325">
                  <a:extLst>
                    <a:ext uri="{FF2B5EF4-FFF2-40B4-BE49-F238E27FC236}">
                      <a16:creationId xmlns:a16="http://schemas.microsoft.com/office/drawing/2014/main" id="{164127AA-8EFE-DC05-50BB-7917DA7F1955}"/>
                    </a:ext>
                  </a:extLst>
                </p:cNvPr>
                <p:cNvSpPr>
                  <a:spLocks noChangeShapeType="1"/>
                </p:cNvSpPr>
                <p:nvPr/>
              </p:nvSpPr>
              <p:spPr bwMode="auto">
                <a:xfrm>
                  <a:off x="2239" y="3088"/>
                  <a:ext cx="79" cy="46"/>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0" name="Line 326">
                  <a:extLst>
                    <a:ext uri="{FF2B5EF4-FFF2-40B4-BE49-F238E27FC236}">
                      <a16:creationId xmlns:a16="http://schemas.microsoft.com/office/drawing/2014/main" id="{A7DBDD30-D778-44B6-BE49-F45539D703E0}"/>
                    </a:ext>
                  </a:extLst>
                </p:cNvPr>
                <p:cNvSpPr>
                  <a:spLocks noChangeShapeType="1"/>
                </p:cNvSpPr>
                <p:nvPr/>
              </p:nvSpPr>
              <p:spPr bwMode="auto">
                <a:xfrm>
                  <a:off x="2239" y="3092"/>
                  <a:ext cx="79" cy="45"/>
                </a:xfrm>
                <a:prstGeom prst="line">
                  <a:avLst/>
                </a:prstGeom>
                <a:noFill/>
                <a:ln w="12700">
                  <a:solidFill>
                    <a:srgbClr val="00008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51" name="Freeform 327">
                  <a:extLst>
                    <a:ext uri="{FF2B5EF4-FFF2-40B4-BE49-F238E27FC236}">
                      <a16:creationId xmlns:a16="http://schemas.microsoft.com/office/drawing/2014/main" id="{E731D346-33CB-472F-2CF6-229EB8EB6DB8}"/>
                    </a:ext>
                  </a:extLst>
                </p:cNvPr>
                <p:cNvSpPr>
                  <a:spLocks/>
                </p:cNvSpPr>
                <p:nvPr/>
              </p:nvSpPr>
              <p:spPr bwMode="auto">
                <a:xfrm>
                  <a:off x="2232" y="2976"/>
                  <a:ext cx="16" cy="121"/>
                </a:xfrm>
                <a:custGeom>
                  <a:avLst/>
                  <a:gdLst>
                    <a:gd name="T0" fmla="*/ 0 w 17"/>
                    <a:gd name="T1" fmla="*/ 116 h 127"/>
                    <a:gd name="T2" fmla="*/ 0 w 17"/>
                    <a:gd name="T3" fmla="*/ 0 h 127"/>
                    <a:gd name="T4" fmla="*/ 15 w 17"/>
                    <a:gd name="T5" fmla="*/ 4 h 127"/>
                    <a:gd name="T6" fmla="*/ 15 w 17"/>
                    <a:gd name="T7" fmla="*/ 120 h 127"/>
                    <a:gd name="T8" fmla="*/ 0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2"/>
                      </a:moveTo>
                      <a:lnTo>
                        <a:pt x="0" y="0"/>
                      </a:lnTo>
                      <a:lnTo>
                        <a:pt x="16" y="4"/>
                      </a:lnTo>
                      <a:lnTo>
                        <a:pt x="16" y="126"/>
                      </a:lnTo>
                      <a:lnTo>
                        <a:pt x="0"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2" name="Freeform 328">
                  <a:extLst>
                    <a:ext uri="{FF2B5EF4-FFF2-40B4-BE49-F238E27FC236}">
                      <a16:creationId xmlns:a16="http://schemas.microsoft.com/office/drawing/2014/main" id="{D3A1ABAB-8BD1-9811-D081-F96C949BD980}"/>
                    </a:ext>
                  </a:extLst>
                </p:cNvPr>
                <p:cNvSpPr>
                  <a:spLocks/>
                </p:cNvSpPr>
                <p:nvPr/>
              </p:nvSpPr>
              <p:spPr bwMode="auto">
                <a:xfrm>
                  <a:off x="2251" y="2989"/>
                  <a:ext cx="16" cy="120"/>
                </a:xfrm>
                <a:custGeom>
                  <a:avLst/>
                  <a:gdLst>
                    <a:gd name="T0" fmla="*/ 0 w 17"/>
                    <a:gd name="T1" fmla="*/ 114 h 126"/>
                    <a:gd name="T2" fmla="*/ 0 w 17"/>
                    <a:gd name="T3" fmla="*/ 0 h 126"/>
                    <a:gd name="T4" fmla="*/ 15 w 17"/>
                    <a:gd name="T5" fmla="*/ 4 h 126"/>
                    <a:gd name="T6" fmla="*/ 15 w 17"/>
                    <a:gd name="T7" fmla="*/ 119 h 126"/>
                    <a:gd name="T8" fmla="*/ 0 w 17"/>
                    <a:gd name="T9" fmla="*/ 114 h 126"/>
                    <a:gd name="T10" fmla="*/ 0 60000 65536"/>
                    <a:gd name="T11" fmla="*/ 0 60000 65536"/>
                    <a:gd name="T12" fmla="*/ 0 60000 65536"/>
                    <a:gd name="T13" fmla="*/ 0 60000 65536"/>
                    <a:gd name="T14" fmla="*/ 0 60000 65536"/>
                    <a:gd name="T15" fmla="*/ 0 w 17"/>
                    <a:gd name="T16" fmla="*/ 0 h 126"/>
                    <a:gd name="T17" fmla="*/ 17 w 17"/>
                    <a:gd name="T18" fmla="*/ 126 h 126"/>
                  </a:gdLst>
                  <a:ahLst/>
                  <a:cxnLst>
                    <a:cxn ang="T10">
                      <a:pos x="T0" y="T1"/>
                    </a:cxn>
                    <a:cxn ang="T11">
                      <a:pos x="T2" y="T3"/>
                    </a:cxn>
                    <a:cxn ang="T12">
                      <a:pos x="T4" y="T5"/>
                    </a:cxn>
                    <a:cxn ang="T13">
                      <a:pos x="T6" y="T7"/>
                    </a:cxn>
                    <a:cxn ang="T14">
                      <a:pos x="T8" y="T9"/>
                    </a:cxn>
                  </a:cxnLst>
                  <a:rect l="T15" t="T16" r="T17" b="T18"/>
                  <a:pathLst>
                    <a:path w="17" h="126">
                      <a:moveTo>
                        <a:pt x="0" y="120"/>
                      </a:moveTo>
                      <a:lnTo>
                        <a:pt x="0" y="0"/>
                      </a:lnTo>
                      <a:lnTo>
                        <a:pt x="16" y="4"/>
                      </a:lnTo>
                      <a:lnTo>
                        <a:pt x="16" y="125"/>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3" name="Freeform 329">
                  <a:extLst>
                    <a:ext uri="{FF2B5EF4-FFF2-40B4-BE49-F238E27FC236}">
                      <a16:creationId xmlns:a16="http://schemas.microsoft.com/office/drawing/2014/main" id="{1B8395FA-785E-77BA-4216-10D55014E7ED}"/>
                    </a:ext>
                  </a:extLst>
                </p:cNvPr>
                <p:cNvSpPr>
                  <a:spLocks/>
                </p:cNvSpPr>
                <p:nvPr/>
              </p:nvSpPr>
              <p:spPr bwMode="auto">
                <a:xfrm>
                  <a:off x="2271" y="3000"/>
                  <a:ext cx="16" cy="119"/>
                </a:xfrm>
                <a:custGeom>
                  <a:avLst/>
                  <a:gdLst>
                    <a:gd name="T0" fmla="*/ 0 w 17"/>
                    <a:gd name="T1" fmla="*/ 114 h 125"/>
                    <a:gd name="T2" fmla="*/ 0 w 17"/>
                    <a:gd name="T3" fmla="*/ 0 h 125"/>
                    <a:gd name="T4" fmla="*/ 15 w 17"/>
                    <a:gd name="T5" fmla="*/ 2 h 125"/>
                    <a:gd name="T6" fmla="*/ 15 w 17"/>
                    <a:gd name="T7" fmla="*/ 118 h 125"/>
                    <a:gd name="T8" fmla="*/ 0 w 17"/>
                    <a:gd name="T9" fmla="*/ 114 h 125"/>
                    <a:gd name="T10" fmla="*/ 0 60000 65536"/>
                    <a:gd name="T11" fmla="*/ 0 60000 65536"/>
                    <a:gd name="T12" fmla="*/ 0 60000 65536"/>
                    <a:gd name="T13" fmla="*/ 0 60000 65536"/>
                    <a:gd name="T14" fmla="*/ 0 60000 65536"/>
                    <a:gd name="T15" fmla="*/ 0 w 17"/>
                    <a:gd name="T16" fmla="*/ 0 h 125"/>
                    <a:gd name="T17" fmla="*/ 17 w 17"/>
                    <a:gd name="T18" fmla="*/ 125 h 125"/>
                  </a:gdLst>
                  <a:ahLst/>
                  <a:cxnLst>
                    <a:cxn ang="T10">
                      <a:pos x="T0" y="T1"/>
                    </a:cxn>
                    <a:cxn ang="T11">
                      <a:pos x="T2" y="T3"/>
                    </a:cxn>
                    <a:cxn ang="T12">
                      <a:pos x="T4" y="T5"/>
                    </a:cxn>
                    <a:cxn ang="T13">
                      <a:pos x="T6" y="T7"/>
                    </a:cxn>
                    <a:cxn ang="T14">
                      <a:pos x="T8" y="T9"/>
                    </a:cxn>
                  </a:cxnLst>
                  <a:rect l="T15" t="T16" r="T17" b="T18"/>
                  <a:pathLst>
                    <a:path w="17" h="125">
                      <a:moveTo>
                        <a:pt x="0" y="120"/>
                      </a:moveTo>
                      <a:lnTo>
                        <a:pt x="0" y="0"/>
                      </a:lnTo>
                      <a:lnTo>
                        <a:pt x="16" y="2"/>
                      </a:lnTo>
                      <a:lnTo>
                        <a:pt x="16" y="124"/>
                      </a:lnTo>
                      <a:lnTo>
                        <a:pt x="0" y="120"/>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4" name="Freeform 330">
                  <a:extLst>
                    <a:ext uri="{FF2B5EF4-FFF2-40B4-BE49-F238E27FC236}">
                      <a16:creationId xmlns:a16="http://schemas.microsoft.com/office/drawing/2014/main" id="{DCC79508-C7CD-BA9B-FEE8-25A6F489FE8A}"/>
                    </a:ext>
                  </a:extLst>
                </p:cNvPr>
                <p:cNvSpPr>
                  <a:spLocks/>
                </p:cNvSpPr>
                <p:nvPr/>
              </p:nvSpPr>
              <p:spPr bwMode="auto">
                <a:xfrm>
                  <a:off x="2290" y="3011"/>
                  <a:ext cx="15" cy="121"/>
                </a:xfrm>
                <a:custGeom>
                  <a:avLst/>
                  <a:gdLst>
                    <a:gd name="T0" fmla="*/ 1 w 17"/>
                    <a:gd name="T1" fmla="*/ 116 h 127"/>
                    <a:gd name="T2" fmla="*/ 0 w 17"/>
                    <a:gd name="T3" fmla="*/ 0 h 127"/>
                    <a:gd name="T4" fmla="*/ 14 w 17"/>
                    <a:gd name="T5" fmla="*/ 4 h 127"/>
                    <a:gd name="T6" fmla="*/ 14 w 17"/>
                    <a:gd name="T7" fmla="*/ 120 h 127"/>
                    <a:gd name="T8" fmla="*/ 1 w 17"/>
                    <a:gd name="T9" fmla="*/ 116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1" y="122"/>
                      </a:moveTo>
                      <a:lnTo>
                        <a:pt x="0" y="0"/>
                      </a:lnTo>
                      <a:lnTo>
                        <a:pt x="16" y="4"/>
                      </a:lnTo>
                      <a:lnTo>
                        <a:pt x="16" y="126"/>
                      </a:lnTo>
                      <a:lnTo>
                        <a:pt x="1" y="122"/>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5" name="Freeform 331">
                  <a:extLst>
                    <a:ext uri="{FF2B5EF4-FFF2-40B4-BE49-F238E27FC236}">
                      <a16:creationId xmlns:a16="http://schemas.microsoft.com/office/drawing/2014/main" id="{75BEBE8C-090B-B8B5-917E-7D99B2219FD7}"/>
                    </a:ext>
                  </a:extLst>
                </p:cNvPr>
                <p:cNvSpPr>
                  <a:spLocks/>
                </p:cNvSpPr>
                <p:nvPr/>
              </p:nvSpPr>
              <p:spPr bwMode="auto">
                <a:xfrm>
                  <a:off x="2311" y="3023"/>
                  <a:ext cx="15" cy="120"/>
                </a:xfrm>
                <a:custGeom>
                  <a:avLst/>
                  <a:gdLst>
                    <a:gd name="T0" fmla="*/ 0 w 17"/>
                    <a:gd name="T1" fmla="*/ 114 h 127"/>
                    <a:gd name="T2" fmla="*/ 0 w 17"/>
                    <a:gd name="T3" fmla="*/ 0 h 127"/>
                    <a:gd name="T4" fmla="*/ 14 w 17"/>
                    <a:gd name="T5" fmla="*/ 4 h 127"/>
                    <a:gd name="T6" fmla="*/ 14 w 17"/>
                    <a:gd name="T7" fmla="*/ 119 h 127"/>
                    <a:gd name="T8" fmla="*/ 0 w 17"/>
                    <a:gd name="T9" fmla="*/ 114 h 127"/>
                    <a:gd name="T10" fmla="*/ 0 60000 65536"/>
                    <a:gd name="T11" fmla="*/ 0 60000 65536"/>
                    <a:gd name="T12" fmla="*/ 0 60000 65536"/>
                    <a:gd name="T13" fmla="*/ 0 60000 65536"/>
                    <a:gd name="T14" fmla="*/ 0 60000 65536"/>
                    <a:gd name="T15" fmla="*/ 0 w 17"/>
                    <a:gd name="T16" fmla="*/ 0 h 127"/>
                    <a:gd name="T17" fmla="*/ 17 w 17"/>
                    <a:gd name="T18" fmla="*/ 127 h 127"/>
                  </a:gdLst>
                  <a:ahLst/>
                  <a:cxnLst>
                    <a:cxn ang="T10">
                      <a:pos x="T0" y="T1"/>
                    </a:cxn>
                    <a:cxn ang="T11">
                      <a:pos x="T2" y="T3"/>
                    </a:cxn>
                    <a:cxn ang="T12">
                      <a:pos x="T4" y="T5"/>
                    </a:cxn>
                    <a:cxn ang="T13">
                      <a:pos x="T6" y="T7"/>
                    </a:cxn>
                    <a:cxn ang="T14">
                      <a:pos x="T8" y="T9"/>
                    </a:cxn>
                  </a:cxnLst>
                  <a:rect l="T15" t="T16" r="T17" b="T18"/>
                  <a:pathLst>
                    <a:path w="17" h="127">
                      <a:moveTo>
                        <a:pt x="0" y="121"/>
                      </a:moveTo>
                      <a:lnTo>
                        <a:pt x="0" y="0"/>
                      </a:lnTo>
                      <a:lnTo>
                        <a:pt x="16" y="4"/>
                      </a:lnTo>
                      <a:lnTo>
                        <a:pt x="16" y="126"/>
                      </a:lnTo>
                      <a:lnTo>
                        <a:pt x="0" y="121"/>
                      </a:lnTo>
                    </a:path>
                  </a:pathLst>
                </a:custGeom>
                <a:solidFill>
                  <a:srgbClr val="FFFF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6" name="Freeform 332">
                  <a:extLst>
                    <a:ext uri="{FF2B5EF4-FFF2-40B4-BE49-F238E27FC236}">
                      <a16:creationId xmlns:a16="http://schemas.microsoft.com/office/drawing/2014/main" id="{EF3FA701-F84F-25EA-3C3C-A1694B47E957}"/>
                    </a:ext>
                  </a:extLst>
                </p:cNvPr>
                <p:cNvSpPr>
                  <a:spLocks/>
                </p:cNvSpPr>
                <p:nvPr/>
              </p:nvSpPr>
              <p:spPr bwMode="auto">
                <a:xfrm>
                  <a:off x="2264" y="3103"/>
                  <a:ext cx="112" cy="69"/>
                </a:xfrm>
                <a:custGeom>
                  <a:avLst/>
                  <a:gdLst>
                    <a:gd name="T0" fmla="*/ 111 w 122"/>
                    <a:gd name="T1" fmla="*/ 13 h 72"/>
                    <a:gd name="T2" fmla="*/ 89 w 122"/>
                    <a:gd name="T3" fmla="*/ 0 h 72"/>
                    <a:gd name="T4" fmla="*/ 0 w 122"/>
                    <a:gd name="T5" fmla="*/ 54 h 72"/>
                    <a:gd name="T6" fmla="*/ 22 w 122"/>
                    <a:gd name="T7" fmla="*/ 68 h 72"/>
                    <a:gd name="T8" fmla="*/ 111 w 122"/>
                    <a:gd name="T9" fmla="*/ 13 h 72"/>
                    <a:gd name="T10" fmla="*/ 0 60000 65536"/>
                    <a:gd name="T11" fmla="*/ 0 60000 65536"/>
                    <a:gd name="T12" fmla="*/ 0 60000 65536"/>
                    <a:gd name="T13" fmla="*/ 0 60000 65536"/>
                    <a:gd name="T14" fmla="*/ 0 60000 65536"/>
                    <a:gd name="T15" fmla="*/ 0 w 122"/>
                    <a:gd name="T16" fmla="*/ 0 h 72"/>
                    <a:gd name="T17" fmla="*/ 122 w 122"/>
                    <a:gd name="T18" fmla="*/ 72 h 72"/>
                  </a:gdLst>
                  <a:ahLst/>
                  <a:cxnLst>
                    <a:cxn ang="T10">
                      <a:pos x="T0" y="T1"/>
                    </a:cxn>
                    <a:cxn ang="T11">
                      <a:pos x="T2" y="T3"/>
                    </a:cxn>
                    <a:cxn ang="T12">
                      <a:pos x="T4" y="T5"/>
                    </a:cxn>
                    <a:cxn ang="T13">
                      <a:pos x="T6" y="T7"/>
                    </a:cxn>
                    <a:cxn ang="T14">
                      <a:pos x="T8" y="T9"/>
                    </a:cxn>
                  </a:cxnLst>
                  <a:rect l="T15" t="T16" r="T17" b="T18"/>
                  <a:pathLst>
                    <a:path w="122" h="72">
                      <a:moveTo>
                        <a:pt x="121" y="14"/>
                      </a:moveTo>
                      <a:lnTo>
                        <a:pt x="97" y="0"/>
                      </a:lnTo>
                      <a:lnTo>
                        <a:pt x="0" y="56"/>
                      </a:lnTo>
                      <a:lnTo>
                        <a:pt x="24" y="71"/>
                      </a:lnTo>
                      <a:lnTo>
                        <a:pt x="121"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7" name="Freeform 333">
                  <a:extLst>
                    <a:ext uri="{FF2B5EF4-FFF2-40B4-BE49-F238E27FC236}">
                      <a16:creationId xmlns:a16="http://schemas.microsoft.com/office/drawing/2014/main" id="{BC84A831-0831-FFE1-DF5B-4A04DBEB967E}"/>
                    </a:ext>
                  </a:extLst>
                </p:cNvPr>
                <p:cNvSpPr>
                  <a:spLocks/>
                </p:cNvSpPr>
                <p:nvPr/>
              </p:nvSpPr>
              <p:spPr bwMode="auto">
                <a:xfrm>
                  <a:off x="2264" y="3157"/>
                  <a:ext cx="23" cy="41"/>
                </a:xfrm>
                <a:custGeom>
                  <a:avLst/>
                  <a:gdLst>
                    <a:gd name="T0" fmla="*/ 22 w 25"/>
                    <a:gd name="T1" fmla="*/ 13 h 44"/>
                    <a:gd name="T2" fmla="*/ 0 w 25"/>
                    <a:gd name="T3" fmla="*/ 0 h 44"/>
                    <a:gd name="T4" fmla="*/ 0 w 25"/>
                    <a:gd name="T5" fmla="*/ 26 h 44"/>
                    <a:gd name="T6" fmla="*/ 22 w 25"/>
                    <a:gd name="T7" fmla="*/ 40 h 44"/>
                    <a:gd name="T8" fmla="*/ 22 w 25"/>
                    <a:gd name="T9" fmla="*/ 13 h 44"/>
                    <a:gd name="T10" fmla="*/ 0 60000 65536"/>
                    <a:gd name="T11" fmla="*/ 0 60000 65536"/>
                    <a:gd name="T12" fmla="*/ 0 60000 65536"/>
                    <a:gd name="T13" fmla="*/ 0 60000 65536"/>
                    <a:gd name="T14" fmla="*/ 0 60000 65536"/>
                    <a:gd name="T15" fmla="*/ 0 w 25"/>
                    <a:gd name="T16" fmla="*/ 0 h 44"/>
                    <a:gd name="T17" fmla="*/ 25 w 25"/>
                    <a:gd name="T18" fmla="*/ 44 h 44"/>
                  </a:gdLst>
                  <a:ahLst/>
                  <a:cxnLst>
                    <a:cxn ang="T10">
                      <a:pos x="T0" y="T1"/>
                    </a:cxn>
                    <a:cxn ang="T11">
                      <a:pos x="T2" y="T3"/>
                    </a:cxn>
                    <a:cxn ang="T12">
                      <a:pos x="T4" y="T5"/>
                    </a:cxn>
                    <a:cxn ang="T13">
                      <a:pos x="T6" y="T7"/>
                    </a:cxn>
                    <a:cxn ang="T14">
                      <a:pos x="T8" y="T9"/>
                    </a:cxn>
                  </a:cxnLst>
                  <a:rect l="T15" t="T16" r="T17" b="T18"/>
                  <a:pathLst>
                    <a:path w="25" h="44">
                      <a:moveTo>
                        <a:pt x="24" y="14"/>
                      </a:moveTo>
                      <a:lnTo>
                        <a:pt x="0" y="0"/>
                      </a:lnTo>
                      <a:lnTo>
                        <a:pt x="0" y="28"/>
                      </a:lnTo>
                      <a:lnTo>
                        <a:pt x="24" y="43"/>
                      </a:lnTo>
                      <a:lnTo>
                        <a:pt x="24"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8" name="Freeform 334">
                  <a:extLst>
                    <a:ext uri="{FF2B5EF4-FFF2-40B4-BE49-F238E27FC236}">
                      <a16:creationId xmlns:a16="http://schemas.microsoft.com/office/drawing/2014/main" id="{18DF0388-9E90-121C-45E0-4B1BC2A2F93A}"/>
                    </a:ext>
                  </a:extLst>
                </p:cNvPr>
                <p:cNvSpPr>
                  <a:spLocks/>
                </p:cNvSpPr>
                <p:nvPr/>
              </p:nvSpPr>
              <p:spPr bwMode="auto">
                <a:xfrm>
                  <a:off x="2286" y="3117"/>
                  <a:ext cx="90" cy="81"/>
                </a:xfrm>
                <a:custGeom>
                  <a:avLst/>
                  <a:gdLst>
                    <a:gd name="T0" fmla="*/ 89 w 98"/>
                    <a:gd name="T1" fmla="*/ 0 h 86"/>
                    <a:gd name="T2" fmla="*/ 0 w 98"/>
                    <a:gd name="T3" fmla="*/ 53 h 86"/>
                    <a:gd name="T4" fmla="*/ 0 w 98"/>
                    <a:gd name="T5" fmla="*/ 80 h 86"/>
                    <a:gd name="T6" fmla="*/ 89 w 98"/>
                    <a:gd name="T7" fmla="*/ 26 h 86"/>
                    <a:gd name="T8" fmla="*/ 89 w 98"/>
                    <a:gd name="T9" fmla="*/ 0 h 86"/>
                    <a:gd name="T10" fmla="*/ 0 60000 65536"/>
                    <a:gd name="T11" fmla="*/ 0 60000 65536"/>
                    <a:gd name="T12" fmla="*/ 0 60000 65536"/>
                    <a:gd name="T13" fmla="*/ 0 60000 65536"/>
                    <a:gd name="T14" fmla="*/ 0 60000 65536"/>
                    <a:gd name="T15" fmla="*/ 0 w 98"/>
                    <a:gd name="T16" fmla="*/ 0 h 86"/>
                    <a:gd name="T17" fmla="*/ 98 w 98"/>
                    <a:gd name="T18" fmla="*/ 86 h 86"/>
                  </a:gdLst>
                  <a:ahLst/>
                  <a:cxnLst>
                    <a:cxn ang="T10">
                      <a:pos x="T0" y="T1"/>
                    </a:cxn>
                    <a:cxn ang="T11">
                      <a:pos x="T2" y="T3"/>
                    </a:cxn>
                    <a:cxn ang="T12">
                      <a:pos x="T4" y="T5"/>
                    </a:cxn>
                    <a:cxn ang="T13">
                      <a:pos x="T6" y="T7"/>
                    </a:cxn>
                    <a:cxn ang="T14">
                      <a:pos x="T8" y="T9"/>
                    </a:cxn>
                  </a:cxnLst>
                  <a:rect l="T15" t="T16" r="T17" b="T18"/>
                  <a:pathLst>
                    <a:path w="98" h="86">
                      <a:moveTo>
                        <a:pt x="97" y="0"/>
                      </a:moveTo>
                      <a:lnTo>
                        <a:pt x="0" y="56"/>
                      </a:lnTo>
                      <a:lnTo>
                        <a:pt x="0" y="85"/>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59" name="Freeform 335">
                  <a:extLst>
                    <a:ext uri="{FF2B5EF4-FFF2-40B4-BE49-F238E27FC236}">
                      <a16:creationId xmlns:a16="http://schemas.microsoft.com/office/drawing/2014/main" id="{77CD491D-8F56-81D2-E77C-29E4125F9846}"/>
                    </a:ext>
                  </a:extLst>
                </p:cNvPr>
                <p:cNvSpPr>
                  <a:spLocks/>
                </p:cNvSpPr>
                <p:nvPr/>
              </p:nvSpPr>
              <p:spPr bwMode="auto">
                <a:xfrm>
                  <a:off x="2353" y="3150"/>
                  <a:ext cx="16" cy="16"/>
                </a:xfrm>
                <a:custGeom>
                  <a:avLst/>
                  <a:gdLst>
                    <a:gd name="T0" fmla="*/ 4 w 17"/>
                    <a:gd name="T1" fmla="*/ 15 h 17"/>
                    <a:gd name="T2" fmla="*/ 1 w 17"/>
                    <a:gd name="T3" fmla="*/ 12 h 17"/>
                    <a:gd name="T4" fmla="*/ 1 w 17"/>
                    <a:gd name="T5" fmla="*/ 11 h 17"/>
                    <a:gd name="T6" fmla="*/ 1 w 17"/>
                    <a:gd name="T7" fmla="*/ 10 h 17"/>
                    <a:gd name="T8" fmla="*/ 0 w 17"/>
                    <a:gd name="T9" fmla="*/ 8 h 17"/>
                    <a:gd name="T10" fmla="*/ 1 w 17"/>
                    <a:gd name="T11" fmla="*/ 7 h 17"/>
                    <a:gd name="T12" fmla="*/ 1 w 17"/>
                    <a:gd name="T13" fmla="*/ 5 h 17"/>
                    <a:gd name="T14" fmla="*/ 3 w 17"/>
                    <a:gd name="T15" fmla="*/ 2 h 17"/>
                    <a:gd name="T16" fmla="*/ 5 w 17"/>
                    <a:gd name="T17" fmla="*/ 1 h 17"/>
                    <a:gd name="T18" fmla="*/ 8 w 17"/>
                    <a:gd name="T19" fmla="*/ 0 h 17"/>
                    <a:gd name="T20" fmla="*/ 8 w 17"/>
                    <a:gd name="T21" fmla="*/ 0 h 17"/>
                    <a:gd name="T22" fmla="*/ 12 w 17"/>
                    <a:gd name="T23" fmla="*/ 2 h 17"/>
                    <a:gd name="T24" fmla="*/ 12 w 17"/>
                    <a:gd name="T25" fmla="*/ 3 h 17"/>
                    <a:gd name="T26" fmla="*/ 13 w 17"/>
                    <a:gd name="T27" fmla="*/ 4 h 17"/>
                    <a:gd name="T28" fmla="*/ 15 w 17"/>
                    <a:gd name="T29" fmla="*/ 5 h 17"/>
                    <a:gd name="T30" fmla="*/ 13 w 17"/>
                    <a:gd name="T31" fmla="*/ 8 h 17"/>
                    <a:gd name="T32" fmla="*/ 12 w 17"/>
                    <a:gd name="T33" fmla="*/ 10 h 17"/>
                    <a:gd name="T34" fmla="*/ 10 w 17"/>
                    <a:gd name="T35" fmla="*/ 12 h 17"/>
                    <a:gd name="T36" fmla="*/ 8 w 17"/>
                    <a:gd name="T37" fmla="*/ 15 h 17"/>
                    <a:gd name="T38" fmla="*/ 6 w 17"/>
                    <a:gd name="T39" fmla="*/ 15 h 17"/>
                    <a:gd name="T40" fmla="*/ 5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3"/>
                      </a:lnTo>
                      <a:lnTo>
                        <a:pt x="1" y="12"/>
                      </a:lnTo>
                      <a:lnTo>
                        <a:pt x="1" y="11"/>
                      </a:lnTo>
                      <a:lnTo>
                        <a:pt x="0" y="9"/>
                      </a:lnTo>
                      <a:lnTo>
                        <a:pt x="1" y="7"/>
                      </a:lnTo>
                      <a:lnTo>
                        <a:pt x="1" y="5"/>
                      </a:lnTo>
                      <a:lnTo>
                        <a:pt x="3" y="2"/>
                      </a:lnTo>
                      <a:lnTo>
                        <a:pt x="5" y="1"/>
                      </a:lnTo>
                      <a:lnTo>
                        <a:pt x="8" y="0"/>
                      </a:lnTo>
                      <a:lnTo>
                        <a:pt x="9" y="0"/>
                      </a:lnTo>
                      <a:lnTo>
                        <a:pt x="13" y="2"/>
                      </a:lnTo>
                      <a:lnTo>
                        <a:pt x="13" y="3"/>
                      </a:lnTo>
                      <a:lnTo>
                        <a:pt x="14" y="4"/>
                      </a:lnTo>
                      <a:lnTo>
                        <a:pt x="16" y="5"/>
                      </a:lnTo>
                      <a:lnTo>
                        <a:pt x="14" y="8"/>
                      </a:lnTo>
                      <a:lnTo>
                        <a:pt x="13" y="11"/>
                      </a:lnTo>
                      <a:lnTo>
                        <a:pt x="11" y="13"/>
                      </a:lnTo>
                      <a:lnTo>
                        <a:pt x="9" y="16"/>
                      </a:lnTo>
                      <a:lnTo>
                        <a:pt x="6" y="16"/>
                      </a:lnTo>
                      <a:lnTo>
                        <a:pt x="5"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0" name="Freeform 336">
                  <a:extLst>
                    <a:ext uri="{FF2B5EF4-FFF2-40B4-BE49-F238E27FC236}">
                      <a16:creationId xmlns:a16="http://schemas.microsoft.com/office/drawing/2014/main" id="{5EB15557-6E23-A451-0105-B35CF943AD7B}"/>
                    </a:ext>
                  </a:extLst>
                </p:cNvPr>
                <p:cNvSpPr>
                  <a:spLocks/>
                </p:cNvSpPr>
                <p:nvPr/>
              </p:nvSpPr>
              <p:spPr bwMode="auto">
                <a:xfrm>
                  <a:off x="2355" y="3152"/>
                  <a:ext cx="15" cy="16"/>
                </a:xfrm>
                <a:custGeom>
                  <a:avLst/>
                  <a:gdLst>
                    <a:gd name="T0" fmla="*/ 11 w 17"/>
                    <a:gd name="T1" fmla="*/ 10 h 17"/>
                    <a:gd name="T2" fmla="*/ 12 w 17"/>
                    <a:gd name="T3" fmla="*/ 7 h 17"/>
                    <a:gd name="T4" fmla="*/ 14 w 17"/>
                    <a:gd name="T5" fmla="*/ 3 h 17"/>
                    <a:gd name="T6" fmla="*/ 12 w 17"/>
                    <a:gd name="T7" fmla="*/ 2 h 17"/>
                    <a:gd name="T8" fmla="*/ 11 w 17"/>
                    <a:gd name="T9" fmla="*/ 1 h 17"/>
                    <a:gd name="T10" fmla="*/ 11 w 17"/>
                    <a:gd name="T11" fmla="*/ 0 h 17"/>
                    <a:gd name="T12" fmla="*/ 9 w 17"/>
                    <a:gd name="T13" fmla="*/ 0 h 17"/>
                    <a:gd name="T14" fmla="*/ 6 w 17"/>
                    <a:gd name="T15" fmla="*/ 0 h 17"/>
                    <a:gd name="T16" fmla="*/ 4 w 17"/>
                    <a:gd name="T17" fmla="*/ 2 h 17"/>
                    <a:gd name="T18" fmla="*/ 1 w 17"/>
                    <a:gd name="T19" fmla="*/ 4 h 17"/>
                    <a:gd name="T20" fmla="*/ 1 w 17"/>
                    <a:gd name="T21" fmla="*/ 8 h 17"/>
                    <a:gd name="T22" fmla="*/ 0 w 17"/>
                    <a:gd name="T23" fmla="*/ 10 h 17"/>
                    <a:gd name="T24" fmla="*/ 1 w 17"/>
                    <a:gd name="T25" fmla="*/ 12 h 17"/>
                    <a:gd name="T26" fmla="*/ 1 w 17"/>
                    <a:gd name="T27" fmla="*/ 13 h 17"/>
                    <a:gd name="T28" fmla="*/ 1 w 17"/>
                    <a:gd name="T29" fmla="*/ 15 h 17"/>
                    <a:gd name="T30" fmla="*/ 4 w 17"/>
                    <a:gd name="T31" fmla="*/ 15 h 17"/>
                    <a:gd name="T32" fmla="*/ 6 w 17"/>
                    <a:gd name="T33" fmla="*/ 15 h 17"/>
                    <a:gd name="T34" fmla="*/ 9 w 17"/>
                    <a:gd name="T35" fmla="*/ 12 h 17"/>
                    <a:gd name="T36" fmla="*/ 11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7" y="0"/>
                      </a:lnTo>
                      <a:lnTo>
                        <a:pt x="4" y="2"/>
                      </a:lnTo>
                      <a:lnTo>
                        <a:pt x="1" y="4"/>
                      </a:lnTo>
                      <a:lnTo>
                        <a:pt x="1" y="8"/>
                      </a:lnTo>
                      <a:lnTo>
                        <a:pt x="0" y="11"/>
                      </a:lnTo>
                      <a:lnTo>
                        <a:pt x="1" y="13"/>
                      </a:lnTo>
                      <a:lnTo>
                        <a:pt x="1" y="14"/>
                      </a:lnTo>
                      <a:lnTo>
                        <a:pt x="1" y="16"/>
                      </a:lnTo>
                      <a:lnTo>
                        <a:pt x="4" y="16"/>
                      </a:lnTo>
                      <a:lnTo>
                        <a:pt x="7"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1" name="Freeform 337">
                  <a:extLst>
                    <a:ext uri="{FF2B5EF4-FFF2-40B4-BE49-F238E27FC236}">
                      <a16:creationId xmlns:a16="http://schemas.microsoft.com/office/drawing/2014/main" id="{BE46A926-5724-767B-5018-600D8CF2BF8C}"/>
                    </a:ext>
                  </a:extLst>
                </p:cNvPr>
                <p:cNvSpPr>
                  <a:spLocks/>
                </p:cNvSpPr>
                <p:nvPr/>
              </p:nvSpPr>
              <p:spPr bwMode="auto">
                <a:xfrm>
                  <a:off x="2357" y="3155"/>
                  <a:ext cx="15" cy="16"/>
                </a:xfrm>
                <a:custGeom>
                  <a:avLst/>
                  <a:gdLst>
                    <a:gd name="T0" fmla="*/ 14 w 17"/>
                    <a:gd name="T1" fmla="*/ 9 h 17"/>
                    <a:gd name="T2" fmla="*/ 14 w 17"/>
                    <a:gd name="T3" fmla="*/ 8 h 17"/>
                    <a:gd name="T4" fmla="*/ 14 w 17"/>
                    <a:gd name="T5" fmla="*/ 5 h 17"/>
                    <a:gd name="T6" fmla="*/ 14 w 17"/>
                    <a:gd name="T7" fmla="*/ 2 h 17"/>
                    <a:gd name="T8" fmla="*/ 14 w 17"/>
                    <a:gd name="T9" fmla="*/ 0 h 17"/>
                    <a:gd name="T10" fmla="*/ 11 w 17"/>
                    <a:gd name="T11" fmla="*/ 0 h 17"/>
                    <a:gd name="T12" fmla="*/ 7 w 17"/>
                    <a:gd name="T13" fmla="*/ 0 h 17"/>
                    <a:gd name="T14" fmla="*/ 4 w 17"/>
                    <a:gd name="T15" fmla="*/ 8 h 17"/>
                    <a:gd name="T16" fmla="*/ 0 w 17"/>
                    <a:gd name="T17" fmla="*/ 8 h 17"/>
                    <a:gd name="T18" fmla="*/ 0 w 17"/>
                    <a:gd name="T19" fmla="*/ 12 h 17"/>
                    <a:gd name="T20" fmla="*/ 0 w 17"/>
                    <a:gd name="T21" fmla="*/ 15 h 17"/>
                    <a:gd name="T22" fmla="*/ 4 w 17"/>
                    <a:gd name="T23" fmla="*/ 15 h 17"/>
                    <a:gd name="T24" fmla="*/ 7 w 17"/>
                    <a:gd name="T25" fmla="*/ 15 h 17"/>
                    <a:gd name="T26" fmla="*/ 14 w 17"/>
                    <a:gd name="T27" fmla="*/ 9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6" y="10"/>
                      </a:moveTo>
                      <a:lnTo>
                        <a:pt x="16" y="8"/>
                      </a:lnTo>
                      <a:lnTo>
                        <a:pt x="16" y="5"/>
                      </a:lnTo>
                      <a:lnTo>
                        <a:pt x="16" y="2"/>
                      </a:lnTo>
                      <a:lnTo>
                        <a:pt x="16" y="0"/>
                      </a:lnTo>
                      <a:lnTo>
                        <a:pt x="12" y="0"/>
                      </a:lnTo>
                      <a:lnTo>
                        <a:pt x="8" y="0"/>
                      </a:lnTo>
                      <a:lnTo>
                        <a:pt x="4" y="8"/>
                      </a:lnTo>
                      <a:lnTo>
                        <a:pt x="0" y="8"/>
                      </a:lnTo>
                      <a:lnTo>
                        <a:pt x="0" y="13"/>
                      </a:lnTo>
                      <a:lnTo>
                        <a:pt x="0" y="16"/>
                      </a:lnTo>
                      <a:lnTo>
                        <a:pt x="4" y="16"/>
                      </a:lnTo>
                      <a:lnTo>
                        <a:pt x="8"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2" name="Freeform 338">
                  <a:extLst>
                    <a:ext uri="{FF2B5EF4-FFF2-40B4-BE49-F238E27FC236}">
                      <a16:creationId xmlns:a16="http://schemas.microsoft.com/office/drawing/2014/main" id="{164F84FD-2720-BEFB-5B56-E061E1C50FDF}"/>
                    </a:ext>
                  </a:extLst>
                </p:cNvPr>
                <p:cNvSpPr>
                  <a:spLocks/>
                </p:cNvSpPr>
                <p:nvPr/>
              </p:nvSpPr>
              <p:spPr bwMode="auto">
                <a:xfrm>
                  <a:off x="2343" y="3156"/>
                  <a:ext cx="15" cy="16"/>
                </a:xfrm>
                <a:custGeom>
                  <a:avLst/>
                  <a:gdLst>
                    <a:gd name="T0" fmla="*/ 5 w 17"/>
                    <a:gd name="T1" fmla="*/ 15 h 17"/>
                    <a:gd name="T2" fmla="*/ 2 w 17"/>
                    <a:gd name="T3" fmla="*/ 12 h 17"/>
                    <a:gd name="T4" fmla="*/ 1 w 17"/>
                    <a:gd name="T5" fmla="*/ 12 h 17"/>
                    <a:gd name="T6" fmla="*/ 0 w 17"/>
                    <a:gd name="T7" fmla="*/ 11 h 17"/>
                    <a:gd name="T8" fmla="*/ 0 w 17"/>
                    <a:gd name="T9" fmla="*/ 9 h 17"/>
                    <a:gd name="T10" fmla="*/ 0 w 17"/>
                    <a:gd name="T11" fmla="*/ 8 h 17"/>
                    <a:gd name="T12" fmla="*/ 2 w 17"/>
                    <a:gd name="T13" fmla="*/ 4 h 17"/>
                    <a:gd name="T14" fmla="*/ 3 w 17"/>
                    <a:gd name="T15" fmla="*/ 2 h 17"/>
                    <a:gd name="T16" fmla="*/ 5 w 17"/>
                    <a:gd name="T17" fmla="*/ 1 h 17"/>
                    <a:gd name="T18" fmla="*/ 7 w 17"/>
                    <a:gd name="T19" fmla="*/ 0 h 17"/>
                    <a:gd name="T20" fmla="*/ 8 w 17"/>
                    <a:gd name="T21" fmla="*/ 0 h 17"/>
                    <a:gd name="T22" fmla="*/ 10 w 17"/>
                    <a:gd name="T23" fmla="*/ 0 h 17"/>
                    <a:gd name="T24" fmla="*/ 12 w 17"/>
                    <a:gd name="T25" fmla="*/ 2 h 17"/>
                    <a:gd name="T26" fmla="*/ 14 w 17"/>
                    <a:gd name="T27" fmla="*/ 3 h 17"/>
                    <a:gd name="T28" fmla="*/ 14 w 17"/>
                    <a:gd name="T29" fmla="*/ 5 h 17"/>
                    <a:gd name="T30" fmla="*/ 14 w 17"/>
                    <a:gd name="T31" fmla="*/ 8 h 17"/>
                    <a:gd name="T32" fmla="*/ 12 w 17"/>
                    <a:gd name="T33" fmla="*/ 11 h 17"/>
                    <a:gd name="T34" fmla="*/ 11 w 17"/>
                    <a:gd name="T35" fmla="*/ 12 h 17"/>
                    <a:gd name="T36" fmla="*/ 8 w 17"/>
                    <a:gd name="T37" fmla="*/ 15 h 17"/>
                    <a:gd name="T38" fmla="*/ 6 w 17"/>
                    <a:gd name="T39" fmla="*/ 15 h 17"/>
                    <a:gd name="T40" fmla="*/ 5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8"/>
                      </a:lnTo>
                      <a:lnTo>
                        <a:pt x="2" y="4"/>
                      </a:lnTo>
                      <a:lnTo>
                        <a:pt x="3" y="2"/>
                      </a:lnTo>
                      <a:lnTo>
                        <a:pt x="6" y="1"/>
                      </a:lnTo>
                      <a:lnTo>
                        <a:pt x="8" y="0"/>
                      </a:lnTo>
                      <a:lnTo>
                        <a:pt x="9" y="0"/>
                      </a:lnTo>
                      <a:lnTo>
                        <a:pt x="11" y="0"/>
                      </a:lnTo>
                      <a:lnTo>
                        <a:pt x="14" y="2"/>
                      </a:lnTo>
                      <a:lnTo>
                        <a:pt x="16" y="3"/>
                      </a:lnTo>
                      <a:lnTo>
                        <a:pt x="16" y="5"/>
                      </a:lnTo>
                      <a:lnTo>
                        <a:pt x="16" y="9"/>
                      </a:lnTo>
                      <a:lnTo>
                        <a:pt x="14" y="12"/>
                      </a:lnTo>
                      <a:lnTo>
                        <a:pt x="12" y="13"/>
                      </a:lnTo>
                      <a:lnTo>
                        <a:pt x="9" y="16"/>
                      </a:lnTo>
                      <a:lnTo>
                        <a:pt x="7" y="16"/>
                      </a:lnTo>
                      <a:lnTo>
                        <a:pt x="6"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3" name="Freeform 339">
                  <a:extLst>
                    <a:ext uri="{FF2B5EF4-FFF2-40B4-BE49-F238E27FC236}">
                      <a16:creationId xmlns:a16="http://schemas.microsoft.com/office/drawing/2014/main" id="{CAC1CFF1-AAAE-09B2-F5C8-9FA08F65FAFF}"/>
                    </a:ext>
                  </a:extLst>
                </p:cNvPr>
                <p:cNvSpPr>
                  <a:spLocks/>
                </p:cNvSpPr>
                <p:nvPr/>
              </p:nvSpPr>
              <p:spPr bwMode="auto">
                <a:xfrm>
                  <a:off x="2345" y="3156"/>
                  <a:ext cx="15" cy="16"/>
                </a:xfrm>
                <a:custGeom>
                  <a:avLst/>
                  <a:gdLst>
                    <a:gd name="T0" fmla="*/ 12 w 17"/>
                    <a:gd name="T1" fmla="*/ 11 h 17"/>
                    <a:gd name="T2" fmla="*/ 14 w 17"/>
                    <a:gd name="T3" fmla="*/ 8 h 17"/>
                    <a:gd name="T4" fmla="*/ 14 w 17"/>
                    <a:gd name="T5" fmla="*/ 4 h 17"/>
                    <a:gd name="T6" fmla="*/ 14 w 17"/>
                    <a:gd name="T7" fmla="*/ 2 h 17"/>
                    <a:gd name="T8" fmla="*/ 12 w 17"/>
                    <a:gd name="T9" fmla="*/ 1 h 17"/>
                    <a:gd name="T10" fmla="*/ 10 w 17"/>
                    <a:gd name="T11" fmla="*/ 0 h 17"/>
                    <a:gd name="T12" fmla="*/ 7 w 17"/>
                    <a:gd name="T13" fmla="*/ 1 h 17"/>
                    <a:gd name="T14" fmla="*/ 4 w 17"/>
                    <a:gd name="T15" fmla="*/ 3 h 17"/>
                    <a:gd name="T16" fmla="*/ 3 w 17"/>
                    <a:gd name="T17" fmla="*/ 6 h 17"/>
                    <a:gd name="T18" fmla="*/ 0 w 17"/>
                    <a:gd name="T19" fmla="*/ 8 h 17"/>
                    <a:gd name="T20" fmla="*/ 0 w 17"/>
                    <a:gd name="T21" fmla="*/ 11 h 17"/>
                    <a:gd name="T22" fmla="*/ 0 w 17"/>
                    <a:gd name="T23" fmla="*/ 13 h 17"/>
                    <a:gd name="T24" fmla="*/ 1 w 17"/>
                    <a:gd name="T25" fmla="*/ 15 h 17"/>
                    <a:gd name="T26" fmla="*/ 3 w 17"/>
                    <a:gd name="T27" fmla="*/ 15 h 17"/>
                    <a:gd name="T28" fmla="*/ 4 w 17"/>
                    <a:gd name="T29" fmla="*/ 15 h 17"/>
                    <a:gd name="T30" fmla="*/ 7 w 17"/>
                    <a:gd name="T31" fmla="*/ 15 h 17"/>
                    <a:gd name="T32" fmla="*/ 10 w 17"/>
                    <a:gd name="T33" fmla="*/ 12 h 17"/>
                    <a:gd name="T34" fmla="*/ 12 w 17"/>
                    <a:gd name="T35" fmla="*/ 11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2"/>
                      </a:moveTo>
                      <a:lnTo>
                        <a:pt x="16" y="8"/>
                      </a:lnTo>
                      <a:lnTo>
                        <a:pt x="16" y="4"/>
                      </a:lnTo>
                      <a:lnTo>
                        <a:pt x="16" y="2"/>
                      </a:lnTo>
                      <a:lnTo>
                        <a:pt x="14" y="1"/>
                      </a:lnTo>
                      <a:lnTo>
                        <a:pt x="11" y="0"/>
                      </a:lnTo>
                      <a:lnTo>
                        <a:pt x="8" y="1"/>
                      </a:lnTo>
                      <a:lnTo>
                        <a:pt x="4" y="3"/>
                      </a:lnTo>
                      <a:lnTo>
                        <a:pt x="3" y="6"/>
                      </a:lnTo>
                      <a:lnTo>
                        <a:pt x="0" y="9"/>
                      </a:lnTo>
                      <a:lnTo>
                        <a:pt x="0" y="12"/>
                      </a:lnTo>
                      <a:lnTo>
                        <a:pt x="0" y="14"/>
                      </a:lnTo>
                      <a:lnTo>
                        <a:pt x="1" y="16"/>
                      </a:lnTo>
                      <a:lnTo>
                        <a:pt x="3" y="16"/>
                      </a:lnTo>
                      <a:lnTo>
                        <a:pt x="4" y="16"/>
                      </a:lnTo>
                      <a:lnTo>
                        <a:pt x="8" y="16"/>
                      </a:lnTo>
                      <a:lnTo>
                        <a:pt x="11" y="13"/>
                      </a:lnTo>
                      <a:lnTo>
                        <a:pt x="14"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4" name="Freeform 340">
                  <a:extLst>
                    <a:ext uri="{FF2B5EF4-FFF2-40B4-BE49-F238E27FC236}">
                      <a16:creationId xmlns:a16="http://schemas.microsoft.com/office/drawing/2014/main" id="{1524C35F-49A9-4854-662B-7E41C0FC19D6}"/>
                    </a:ext>
                  </a:extLst>
                </p:cNvPr>
                <p:cNvSpPr>
                  <a:spLocks/>
                </p:cNvSpPr>
                <p:nvPr/>
              </p:nvSpPr>
              <p:spPr bwMode="auto">
                <a:xfrm>
                  <a:off x="2347" y="3159"/>
                  <a:ext cx="16" cy="17"/>
                </a:xfrm>
                <a:custGeom>
                  <a:avLst/>
                  <a:gdLst>
                    <a:gd name="T0" fmla="*/ 11 w 17"/>
                    <a:gd name="T1" fmla="*/ 10 h 17"/>
                    <a:gd name="T2" fmla="*/ 15 w 17"/>
                    <a:gd name="T3" fmla="*/ 8 h 17"/>
                    <a:gd name="T4" fmla="*/ 15 w 17"/>
                    <a:gd name="T5" fmla="*/ 5 h 17"/>
                    <a:gd name="T6" fmla="*/ 15 w 17"/>
                    <a:gd name="T7" fmla="*/ 2 h 17"/>
                    <a:gd name="T8" fmla="*/ 11 w 17"/>
                    <a:gd name="T9" fmla="*/ 0 h 17"/>
                    <a:gd name="T10" fmla="*/ 8 w 17"/>
                    <a:gd name="T11" fmla="*/ 0 h 17"/>
                    <a:gd name="T12" fmla="*/ 0 w 17"/>
                    <a:gd name="T13" fmla="*/ 8 h 17"/>
                    <a:gd name="T14" fmla="*/ 0 w 17"/>
                    <a:gd name="T15" fmla="*/ 13 h 17"/>
                    <a:gd name="T16" fmla="*/ 0 w 17"/>
                    <a:gd name="T17" fmla="*/ 16 h 17"/>
                    <a:gd name="T18" fmla="*/ 3 w 17"/>
                    <a:gd name="T19" fmla="*/ 16 h 17"/>
                    <a:gd name="T20" fmla="*/ 8 w 17"/>
                    <a:gd name="T21" fmla="*/ 16 h 17"/>
                    <a:gd name="T22" fmla="*/ 11 w 17"/>
                    <a:gd name="T23" fmla="*/ 10 h 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7"/>
                    <a:gd name="T37" fmla="*/ 0 h 17"/>
                    <a:gd name="T38" fmla="*/ 17 w 17"/>
                    <a:gd name="T39" fmla="*/ 17 h 1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7" h="17">
                      <a:moveTo>
                        <a:pt x="12" y="10"/>
                      </a:moveTo>
                      <a:lnTo>
                        <a:pt x="16" y="8"/>
                      </a:lnTo>
                      <a:lnTo>
                        <a:pt x="16" y="5"/>
                      </a:lnTo>
                      <a:lnTo>
                        <a:pt x="16" y="2"/>
                      </a:lnTo>
                      <a:lnTo>
                        <a:pt x="12" y="0"/>
                      </a:lnTo>
                      <a:lnTo>
                        <a:pt x="9" y="0"/>
                      </a:lnTo>
                      <a:lnTo>
                        <a:pt x="0" y="8"/>
                      </a:lnTo>
                      <a:lnTo>
                        <a:pt x="0" y="13"/>
                      </a:lnTo>
                      <a:lnTo>
                        <a:pt x="0" y="16"/>
                      </a:lnTo>
                      <a:lnTo>
                        <a:pt x="3" y="16"/>
                      </a:lnTo>
                      <a:lnTo>
                        <a:pt x="9" y="16"/>
                      </a:lnTo>
                      <a:lnTo>
                        <a:pt x="12"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5" name="Line 341">
                  <a:extLst>
                    <a:ext uri="{FF2B5EF4-FFF2-40B4-BE49-F238E27FC236}">
                      <a16:creationId xmlns:a16="http://schemas.microsoft.com/office/drawing/2014/main" id="{BB8F8636-A6C2-683C-356F-2CD50CED2402}"/>
                    </a:ext>
                  </a:extLst>
                </p:cNvPr>
                <p:cNvSpPr>
                  <a:spLocks noChangeShapeType="1"/>
                </p:cNvSpPr>
                <p:nvPr/>
              </p:nvSpPr>
              <p:spPr bwMode="auto">
                <a:xfrm flipV="1">
                  <a:off x="2301" y="3186"/>
                  <a:ext cx="0" cy="4"/>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66" name="Freeform 342">
                  <a:extLst>
                    <a:ext uri="{FF2B5EF4-FFF2-40B4-BE49-F238E27FC236}">
                      <a16:creationId xmlns:a16="http://schemas.microsoft.com/office/drawing/2014/main" id="{D75DA9E1-766A-6257-3D1A-E63EF48F2511}"/>
                    </a:ext>
                  </a:extLst>
                </p:cNvPr>
                <p:cNvSpPr>
                  <a:spLocks/>
                </p:cNvSpPr>
                <p:nvPr/>
              </p:nvSpPr>
              <p:spPr bwMode="auto">
                <a:xfrm>
                  <a:off x="2356" y="3152"/>
                  <a:ext cx="15" cy="16"/>
                </a:xfrm>
                <a:custGeom>
                  <a:avLst/>
                  <a:gdLst>
                    <a:gd name="T0" fmla="*/ 4 w 17"/>
                    <a:gd name="T1" fmla="*/ 15 h 17"/>
                    <a:gd name="T2" fmla="*/ 2 w 17"/>
                    <a:gd name="T3" fmla="*/ 12 h 17"/>
                    <a:gd name="T4" fmla="*/ 1 w 17"/>
                    <a:gd name="T5" fmla="*/ 11 h 17"/>
                    <a:gd name="T6" fmla="*/ 0 w 17"/>
                    <a:gd name="T7" fmla="*/ 8 h 17"/>
                    <a:gd name="T8" fmla="*/ 1 w 17"/>
                    <a:gd name="T9" fmla="*/ 7 h 17"/>
                    <a:gd name="T10" fmla="*/ 2 w 17"/>
                    <a:gd name="T11" fmla="*/ 5 h 17"/>
                    <a:gd name="T12" fmla="*/ 3 w 17"/>
                    <a:gd name="T13" fmla="*/ 2 h 17"/>
                    <a:gd name="T14" fmla="*/ 4 w 17"/>
                    <a:gd name="T15" fmla="*/ 1 h 17"/>
                    <a:gd name="T16" fmla="*/ 7 w 17"/>
                    <a:gd name="T17" fmla="*/ 0 h 17"/>
                    <a:gd name="T18" fmla="*/ 8 w 17"/>
                    <a:gd name="T19" fmla="*/ 0 h 17"/>
                    <a:gd name="T20" fmla="*/ 9 w 17"/>
                    <a:gd name="T21" fmla="*/ 1 h 17"/>
                    <a:gd name="T22" fmla="*/ 11 w 17"/>
                    <a:gd name="T23" fmla="*/ 2 h 17"/>
                    <a:gd name="T24" fmla="*/ 11 w 17"/>
                    <a:gd name="T25" fmla="*/ 3 h 17"/>
                    <a:gd name="T26" fmla="*/ 12 w 17"/>
                    <a:gd name="T27" fmla="*/ 4 h 17"/>
                    <a:gd name="T28" fmla="*/ 14 w 17"/>
                    <a:gd name="T29" fmla="*/ 5 h 17"/>
                    <a:gd name="T30" fmla="*/ 12 w 17"/>
                    <a:gd name="T31" fmla="*/ 8 h 17"/>
                    <a:gd name="T32" fmla="*/ 11 w 17"/>
                    <a:gd name="T33" fmla="*/ 10 h 17"/>
                    <a:gd name="T34" fmla="*/ 10 w 17"/>
                    <a:gd name="T35" fmla="*/ 12 h 17"/>
                    <a:gd name="T36" fmla="*/ 9 w 17"/>
                    <a:gd name="T37" fmla="*/ 15 h 17"/>
                    <a:gd name="T38" fmla="*/ 7 w 17"/>
                    <a:gd name="T39" fmla="*/ 15 h 17"/>
                    <a:gd name="T40" fmla="*/ 4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5" y="16"/>
                      </a:moveTo>
                      <a:lnTo>
                        <a:pt x="2" y="13"/>
                      </a:lnTo>
                      <a:lnTo>
                        <a:pt x="1" y="12"/>
                      </a:lnTo>
                      <a:lnTo>
                        <a:pt x="0" y="9"/>
                      </a:lnTo>
                      <a:lnTo>
                        <a:pt x="1" y="7"/>
                      </a:lnTo>
                      <a:lnTo>
                        <a:pt x="2" y="5"/>
                      </a:lnTo>
                      <a:lnTo>
                        <a:pt x="3" y="2"/>
                      </a:lnTo>
                      <a:lnTo>
                        <a:pt x="5" y="1"/>
                      </a:lnTo>
                      <a:lnTo>
                        <a:pt x="8" y="0"/>
                      </a:lnTo>
                      <a:lnTo>
                        <a:pt x="9" y="0"/>
                      </a:lnTo>
                      <a:lnTo>
                        <a:pt x="10" y="1"/>
                      </a:lnTo>
                      <a:lnTo>
                        <a:pt x="13" y="2"/>
                      </a:lnTo>
                      <a:lnTo>
                        <a:pt x="13" y="3"/>
                      </a:lnTo>
                      <a:lnTo>
                        <a:pt x="14" y="4"/>
                      </a:lnTo>
                      <a:lnTo>
                        <a:pt x="16" y="5"/>
                      </a:lnTo>
                      <a:lnTo>
                        <a:pt x="14" y="8"/>
                      </a:lnTo>
                      <a:lnTo>
                        <a:pt x="13" y="11"/>
                      </a:lnTo>
                      <a:lnTo>
                        <a:pt x="11" y="13"/>
                      </a:lnTo>
                      <a:lnTo>
                        <a:pt x="10" y="16"/>
                      </a:lnTo>
                      <a:lnTo>
                        <a:pt x="8" y="16"/>
                      </a:lnTo>
                      <a:lnTo>
                        <a:pt x="5"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7" name="Freeform 343">
                  <a:extLst>
                    <a:ext uri="{FF2B5EF4-FFF2-40B4-BE49-F238E27FC236}">
                      <a16:creationId xmlns:a16="http://schemas.microsoft.com/office/drawing/2014/main" id="{CC3EC4D9-C877-3D6C-9A56-FDE93D28E46C}"/>
                    </a:ext>
                  </a:extLst>
                </p:cNvPr>
                <p:cNvSpPr>
                  <a:spLocks/>
                </p:cNvSpPr>
                <p:nvPr/>
              </p:nvSpPr>
              <p:spPr bwMode="auto">
                <a:xfrm>
                  <a:off x="2358" y="3155"/>
                  <a:ext cx="16" cy="16"/>
                </a:xfrm>
                <a:custGeom>
                  <a:avLst/>
                  <a:gdLst>
                    <a:gd name="T0" fmla="*/ 12 w 17"/>
                    <a:gd name="T1" fmla="*/ 10 h 17"/>
                    <a:gd name="T2" fmla="*/ 13 w 17"/>
                    <a:gd name="T3" fmla="*/ 7 h 17"/>
                    <a:gd name="T4" fmla="*/ 15 w 17"/>
                    <a:gd name="T5" fmla="*/ 3 h 17"/>
                    <a:gd name="T6" fmla="*/ 13 w 17"/>
                    <a:gd name="T7" fmla="*/ 2 h 17"/>
                    <a:gd name="T8" fmla="*/ 12 w 17"/>
                    <a:gd name="T9" fmla="*/ 1 h 17"/>
                    <a:gd name="T10" fmla="*/ 12 w 17"/>
                    <a:gd name="T11" fmla="*/ 0 h 17"/>
                    <a:gd name="T12" fmla="*/ 9 w 17"/>
                    <a:gd name="T13" fmla="*/ 0 h 17"/>
                    <a:gd name="T14" fmla="*/ 8 w 17"/>
                    <a:gd name="T15" fmla="*/ 0 h 17"/>
                    <a:gd name="T16" fmla="*/ 5 w 17"/>
                    <a:gd name="T17" fmla="*/ 2 h 17"/>
                    <a:gd name="T18" fmla="*/ 2 w 17"/>
                    <a:gd name="T19" fmla="*/ 4 h 17"/>
                    <a:gd name="T20" fmla="*/ 1 w 17"/>
                    <a:gd name="T21" fmla="*/ 8 h 17"/>
                    <a:gd name="T22" fmla="*/ 0 w 17"/>
                    <a:gd name="T23" fmla="*/ 11 h 17"/>
                    <a:gd name="T24" fmla="*/ 1 w 17"/>
                    <a:gd name="T25" fmla="*/ 12 h 17"/>
                    <a:gd name="T26" fmla="*/ 2 w 17"/>
                    <a:gd name="T27" fmla="*/ 13 h 17"/>
                    <a:gd name="T28" fmla="*/ 2 w 17"/>
                    <a:gd name="T29" fmla="*/ 15 h 17"/>
                    <a:gd name="T30" fmla="*/ 5 w 17"/>
                    <a:gd name="T31" fmla="*/ 15 h 17"/>
                    <a:gd name="T32" fmla="*/ 8 w 17"/>
                    <a:gd name="T33" fmla="*/ 15 h 17"/>
                    <a:gd name="T34" fmla="*/ 9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3" y="11"/>
                      </a:moveTo>
                      <a:lnTo>
                        <a:pt x="14" y="7"/>
                      </a:lnTo>
                      <a:lnTo>
                        <a:pt x="16" y="3"/>
                      </a:lnTo>
                      <a:lnTo>
                        <a:pt x="14" y="2"/>
                      </a:lnTo>
                      <a:lnTo>
                        <a:pt x="13" y="1"/>
                      </a:lnTo>
                      <a:lnTo>
                        <a:pt x="13" y="0"/>
                      </a:lnTo>
                      <a:lnTo>
                        <a:pt x="10" y="0"/>
                      </a:lnTo>
                      <a:lnTo>
                        <a:pt x="8" y="0"/>
                      </a:lnTo>
                      <a:lnTo>
                        <a:pt x="5" y="2"/>
                      </a:lnTo>
                      <a:lnTo>
                        <a:pt x="2" y="4"/>
                      </a:lnTo>
                      <a:lnTo>
                        <a:pt x="1" y="8"/>
                      </a:lnTo>
                      <a:lnTo>
                        <a:pt x="0" y="12"/>
                      </a:lnTo>
                      <a:lnTo>
                        <a:pt x="1" y="13"/>
                      </a:lnTo>
                      <a:lnTo>
                        <a:pt x="2" y="14"/>
                      </a:lnTo>
                      <a:lnTo>
                        <a:pt x="2" y="16"/>
                      </a:lnTo>
                      <a:lnTo>
                        <a:pt x="5" y="16"/>
                      </a:lnTo>
                      <a:lnTo>
                        <a:pt x="8" y="16"/>
                      </a:lnTo>
                      <a:lnTo>
                        <a:pt x="10" y="13"/>
                      </a:lnTo>
                      <a:lnTo>
                        <a:pt x="13"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8" name="Freeform 344">
                  <a:extLst>
                    <a:ext uri="{FF2B5EF4-FFF2-40B4-BE49-F238E27FC236}">
                      <a16:creationId xmlns:a16="http://schemas.microsoft.com/office/drawing/2014/main" id="{454FC37F-12D8-21D5-6BF3-47C8FD856580}"/>
                    </a:ext>
                  </a:extLst>
                </p:cNvPr>
                <p:cNvSpPr>
                  <a:spLocks/>
                </p:cNvSpPr>
                <p:nvPr/>
              </p:nvSpPr>
              <p:spPr bwMode="auto">
                <a:xfrm>
                  <a:off x="2360" y="3156"/>
                  <a:ext cx="16" cy="16"/>
                </a:xfrm>
                <a:custGeom>
                  <a:avLst/>
                  <a:gdLst>
                    <a:gd name="T0" fmla="*/ 11 w 17"/>
                    <a:gd name="T1" fmla="*/ 10 h 17"/>
                    <a:gd name="T2" fmla="*/ 15 w 17"/>
                    <a:gd name="T3" fmla="*/ 6 h 17"/>
                    <a:gd name="T4" fmla="*/ 15 w 17"/>
                    <a:gd name="T5" fmla="*/ 4 h 17"/>
                    <a:gd name="T6" fmla="*/ 15 w 17"/>
                    <a:gd name="T7" fmla="*/ 2 h 17"/>
                    <a:gd name="T8" fmla="*/ 11 w 17"/>
                    <a:gd name="T9" fmla="*/ 0 h 17"/>
                    <a:gd name="T10" fmla="*/ 8 w 17"/>
                    <a:gd name="T11" fmla="*/ 0 h 17"/>
                    <a:gd name="T12" fmla="*/ 3 w 17"/>
                    <a:gd name="T13" fmla="*/ 6 h 17"/>
                    <a:gd name="T14" fmla="*/ 0 w 17"/>
                    <a:gd name="T15" fmla="*/ 6 h 17"/>
                    <a:gd name="T16" fmla="*/ 0 w 17"/>
                    <a:gd name="T17" fmla="*/ 10 h 17"/>
                    <a:gd name="T18" fmla="*/ 0 w 17"/>
                    <a:gd name="T19" fmla="*/ 12 h 17"/>
                    <a:gd name="T20" fmla="*/ 3 w 17"/>
                    <a:gd name="T21" fmla="*/ 15 h 17"/>
                    <a:gd name="T22" fmla="*/ 6 w 17"/>
                    <a:gd name="T23" fmla="*/ 15 h 17"/>
                    <a:gd name="T24" fmla="*/ 8 w 17"/>
                    <a:gd name="T25" fmla="*/ 15 h 17"/>
                    <a:gd name="T26" fmla="*/ 11 w 17"/>
                    <a:gd name="T27" fmla="*/ 10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12" y="11"/>
                      </a:moveTo>
                      <a:lnTo>
                        <a:pt x="16" y="6"/>
                      </a:lnTo>
                      <a:lnTo>
                        <a:pt x="16" y="4"/>
                      </a:lnTo>
                      <a:lnTo>
                        <a:pt x="16" y="2"/>
                      </a:lnTo>
                      <a:lnTo>
                        <a:pt x="12" y="0"/>
                      </a:lnTo>
                      <a:lnTo>
                        <a:pt x="9" y="0"/>
                      </a:lnTo>
                      <a:lnTo>
                        <a:pt x="3" y="6"/>
                      </a:lnTo>
                      <a:lnTo>
                        <a:pt x="0" y="6"/>
                      </a:lnTo>
                      <a:lnTo>
                        <a:pt x="0" y="11"/>
                      </a:lnTo>
                      <a:lnTo>
                        <a:pt x="0" y="13"/>
                      </a:lnTo>
                      <a:lnTo>
                        <a:pt x="3" y="16"/>
                      </a:lnTo>
                      <a:lnTo>
                        <a:pt x="6" y="16"/>
                      </a:lnTo>
                      <a:lnTo>
                        <a:pt x="9" y="16"/>
                      </a:lnTo>
                      <a:lnTo>
                        <a:pt x="1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69" name="Freeform 345">
                  <a:extLst>
                    <a:ext uri="{FF2B5EF4-FFF2-40B4-BE49-F238E27FC236}">
                      <a16:creationId xmlns:a16="http://schemas.microsoft.com/office/drawing/2014/main" id="{F89663EF-2DA9-445B-461A-F990F28F264E}"/>
                    </a:ext>
                  </a:extLst>
                </p:cNvPr>
                <p:cNvSpPr>
                  <a:spLocks/>
                </p:cNvSpPr>
                <p:nvPr/>
              </p:nvSpPr>
              <p:spPr bwMode="auto">
                <a:xfrm>
                  <a:off x="2347" y="3158"/>
                  <a:ext cx="16" cy="16"/>
                </a:xfrm>
                <a:custGeom>
                  <a:avLst/>
                  <a:gdLst>
                    <a:gd name="T0" fmla="*/ 4 w 17"/>
                    <a:gd name="T1" fmla="*/ 15 h 17"/>
                    <a:gd name="T2" fmla="*/ 1 w 17"/>
                    <a:gd name="T3" fmla="*/ 13 h 17"/>
                    <a:gd name="T4" fmla="*/ 0 w 17"/>
                    <a:gd name="T5" fmla="*/ 12 h 17"/>
                    <a:gd name="T6" fmla="*/ 0 w 17"/>
                    <a:gd name="T7" fmla="*/ 11 h 17"/>
                    <a:gd name="T8" fmla="*/ 0 w 17"/>
                    <a:gd name="T9" fmla="*/ 9 h 17"/>
                    <a:gd name="T10" fmla="*/ 0 w 17"/>
                    <a:gd name="T11" fmla="*/ 8 h 17"/>
                    <a:gd name="T12" fmla="*/ 1 w 17"/>
                    <a:gd name="T13" fmla="*/ 5 h 17"/>
                    <a:gd name="T14" fmla="*/ 3 w 17"/>
                    <a:gd name="T15" fmla="*/ 2 h 17"/>
                    <a:gd name="T16" fmla="*/ 4 w 17"/>
                    <a:gd name="T17" fmla="*/ 1 h 17"/>
                    <a:gd name="T18" fmla="*/ 8 w 17"/>
                    <a:gd name="T19" fmla="*/ 0 h 17"/>
                    <a:gd name="T20" fmla="*/ 8 w 17"/>
                    <a:gd name="T21" fmla="*/ 0 h 17"/>
                    <a:gd name="T22" fmla="*/ 12 w 17"/>
                    <a:gd name="T23" fmla="*/ 2 h 17"/>
                    <a:gd name="T24" fmla="*/ 13 w 17"/>
                    <a:gd name="T25" fmla="*/ 3 h 17"/>
                    <a:gd name="T26" fmla="*/ 15 w 17"/>
                    <a:gd name="T27" fmla="*/ 4 h 17"/>
                    <a:gd name="T28" fmla="*/ 15 w 17"/>
                    <a:gd name="T29" fmla="*/ 5 h 17"/>
                    <a:gd name="T30" fmla="*/ 15 w 17"/>
                    <a:gd name="T31" fmla="*/ 8 h 17"/>
                    <a:gd name="T32" fmla="*/ 12 w 17"/>
                    <a:gd name="T33" fmla="*/ 11 h 17"/>
                    <a:gd name="T34" fmla="*/ 11 w 17"/>
                    <a:gd name="T35" fmla="*/ 13 h 17"/>
                    <a:gd name="T36" fmla="*/ 8 w 17"/>
                    <a:gd name="T37" fmla="*/ 15 h 17"/>
                    <a:gd name="T38" fmla="*/ 7 w 17"/>
                    <a:gd name="T39" fmla="*/ 15 h 17"/>
                    <a:gd name="T40" fmla="*/ 6 w 17"/>
                    <a:gd name="T41" fmla="*/ 15 h 17"/>
                    <a:gd name="T42" fmla="*/ 4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4" y="16"/>
                      </a:moveTo>
                      <a:lnTo>
                        <a:pt x="1" y="14"/>
                      </a:lnTo>
                      <a:lnTo>
                        <a:pt x="0" y="13"/>
                      </a:lnTo>
                      <a:lnTo>
                        <a:pt x="0" y="12"/>
                      </a:lnTo>
                      <a:lnTo>
                        <a:pt x="0" y="10"/>
                      </a:lnTo>
                      <a:lnTo>
                        <a:pt x="0" y="8"/>
                      </a:lnTo>
                      <a:lnTo>
                        <a:pt x="1" y="5"/>
                      </a:lnTo>
                      <a:lnTo>
                        <a:pt x="3" y="2"/>
                      </a:lnTo>
                      <a:lnTo>
                        <a:pt x="4" y="1"/>
                      </a:lnTo>
                      <a:lnTo>
                        <a:pt x="8" y="0"/>
                      </a:lnTo>
                      <a:lnTo>
                        <a:pt x="9" y="0"/>
                      </a:lnTo>
                      <a:lnTo>
                        <a:pt x="13" y="2"/>
                      </a:lnTo>
                      <a:lnTo>
                        <a:pt x="14" y="3"/>
                      </a:lnTo>
                      <a:lnTo>
                        <a:pt x="16" y="4"/>
                      </a:lnTo>
                      <a:lnTo>
                        <a:pt x="16" y="5"/>
                      </a:lnTo>
                      <a:lnTo>
                        <a:pt x="16" y="9"/>
                      </a:lnTo>
                      <a:lnTo>
                        <a:pt x="13" y="12"/>
                      </a:lnTo>
                      <a:lnTo>
                        <a:pt x="12" y="14"/>
                      </a:lnTo>
                      <a:lnTo>
                        <a:pt x="9" y="16"/>
                      </a:lnTo>
                      <a:lnTo>
                        <a:pt x="7" y="16"/>
                      </a:lnTo>
                      <a:lnTo>
                        <a:pt x="6" y="16"/>
                      </a:lnTo>
                      <a:lnTo>
                        <a:pt x="4"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0" name="Freeform 346">
                  <a:extLst>
                    <a:ext uri="{FF2B5EF4-FFF2-40B4-BE49-F238E27FC236}">
                      <a16:creationId xmlns:a16="http://schemas.microsoft.com/office/drawing/2014/main" id="{6903B425-2B19-76E4-FFB5-BD3272133D51}"/>
                    </a:ext>
                  </a:extLst>
                </p:cNvPr>
                <p:cNvSpPr>
                  <a:spLocks/>
                </p:cNvSpPr>
                <p:nvPr/>
              </p:nvSpPr>
              <p:spPr bwMode="auto">
                <a:xfrm>
                  <a:off x="2350" y="3158"/>
                  <a:ext cx="16" cy="16"/>
                </a:xfrm>
                <a:custGeom>
                  <a:avLst/>
                  <a:gdLst>
                    <a:gd name="T0" fmla="*/ 11 w 17"/>
                    <a:gd name="T1" fmla="*/ 11 h 17"/>
                    <a:gd name="T2" fmla="*/ 15 w 17"/>
                    <a:gd name="T3" fmla="*/ 8 h 17"/>
                    <a:gd name="T4" fmla="*/ 15 w 17"/>
                    <a:gd name="T5" fmla="*/ 4 h 17"/>
                    <a:gd name="T6" fmla="*/ 15 w 17"/>
                    <a:gd name="T7" fmla="*/ 3 h 17"/>
                    <a:gd name="T8" fmla="*/ 13 w 17"/>
                    <a:gd name="T9" fmla="*/ 2 h 17"/>
                    <a:gd name="T10" fmla="*/ 11 w 17"/>
                    <a:gd name="T11" fmla="*/ 1 h 17"/>
                    <a:gd name="T12" fmla="*/ 10 w 17"/>
                    <a:gd name="T13" fmla="*/ 0 h 17"/>
                    <a:gd name="T14" fmla="*/ 8 w 17"/>
                    <a:gd name="T15" fmla="*/ 1 h 17"/>
                    <a:gd name="T16" fmla="*/ 4 w 17"/>
                    <a:gd name="T17" fmla="*/ 3 h 17"/>
                    <a:gd name="T18" fmla="*/ 1 w 17"/>
                    <a:gd name="T19" fmla="*/ 6 h 17"/>
                    <a:gd name="T20" fmla="*/ 0 w 17"/>
                    <a:gd name="T21" fmla="*/ 8 h 17"/>
                    <a:gd name="T22" fmla="*/ 0 w 17"/>
                    <a:gd name="T23" fmla="*/ 11 h 17"/>
                    <a:gd name="T24" fmla="*/ 0 w 17"/>
                    <a:gd name="T25" fmla="*/ 13 h 17"/>
                    <a:gd name="T26" fmla="*/ 0 w 17"/>
                    <a:gd name="T27" fmla="*/ 15 h 17"/>
                    <a:gd name="T28" fmla="*/ 1 w 17"/>
                    <a:gd name="T29" fmla="*/ 15 h 17"/>
                    <a:gd name="T30" fmla="*/ 4 w 17"/>
                    <a:gd name="T31" fmla="*/ 15 h 17"/>
                    <a:gd name="T32" fmla="*/ 8 w 17"/>
                    <a:gd name="T33" fmla="*/ 15 h 17"/>
                    <a:gd name="T34" fmla="*/ 10 w 17"/>
                    <a:gd name="T35" fmla="*/ 13 h 17"/>
                    <a:gd name="T36" fmla="*/ 11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2" y="12"/>
                      </a:moveTo>
                      <a:lnTo>
                        <a:pt x="16" y="8"/>
                      </a:lnTo>
                      <a:lnTo>
                        <a:pt x="16" y="4"/>
                      </a:lnTo>
                      <a:lnTo>
                        <a:pt x="16" y="3"/>
                      </a:lnTo>
                      <a:lnTo>
                        <a:pt x="14" y="2"/>
                      </a:lnTo>
                      <a:lnTo>
                        <a:pt x="12" y="1"/>
                      </a:lnTo>
                      <a:lnTo>
                        <a:pt x="11" y="0"/>
                      </a:lnTo>
                      <a:lnTo>
                        <a:pt x="8" y="1"/>
                      </a:lnTo>
                      <a:lnTo>
                        <a:pt x="4" y="3"/>
                      </a:lnTo>
                      <a:lnTo>
                        <a:pt x="1" y="6"/>
                      </a:lnTo>
                      <a:lnTo>
                        <a:pt x="0" y="9"/>
                      </a:lnTo>
                      <a:lnTo>
                        <a:pt x="0" y="12"/>
                      </a:lnTo>
                      <a:lnTo>
                        <a:pt x="0" y="14"/>
                      </a:lnTo>
                      <a:lnTo>
                        <a:pt x="0" y="16"/>
                      </a:lnTo>
                      <a:lnTo>
                        <a:pt x="1" y="16"/>
                      </a:lnTo>
                      <a:lnTo>
                        <a:pt x="4" y="16"/>
                      </a:lnTo>
                      <a:lnTo>
                        <a:pt x="8" y="16"/>
                      </a:lnTo>
                      <a:lnTo>
                        <a:pt x="11" y="14"/>
                      </a:lnTo>
                      <a:lnTo>
                        <a:pt x="12" y="12"/>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1" name="Freeform 347">
                  <a:extLst>
                    <a:ext uri="{FF2B5EF4-FFF2-40B4-BE49-F238E27FC236}">
                      <a16:creationId xmlns:a16="http://schemas.microsoft.com/office/drawing/2014/main" id="{E77A0F96-BA48-BD3D-1167-D4AE3FA0728D}"/>
                    </a:ext>
                  </a:extLst>
                </p:cNvPr>
                <p:cNvSpPr>
                  <a:spLocks/>
                </p:cNvSpPr>
                <p:nvPr/>
              </p:nvSpPr>
              <p:spPr bwMode="auto">
                <a:xfrm>
                  <a:off x="2351" y="3161"/>
                  <a:ext cx="16" cy="16"/>
                </a:xfrm>
                <a:custGeom>
                  <a:avLst/>
                  <a:gdLst>
                    <a:gd name="T0" fmla="*/ 15 w 17"/>
                    <a:gd name="T1" fmla="*/ 9 h 17"/>
                    <a:gd name="T2" fmla="*/ 15 w 17"/>
                    <a:gd name="T3" fmla="*/ 8 h 17"/>
                    <a:gd name="T4" fmla="*/ 15 w 17"/>
                    <a:gd name="T5" fmla="*/ 5 h 17"/>
                    <a:gd name="T6" fmla="*/ 15 w 17"/>
                    <a:gd name="T7" fmla="*/ 2 h 17"/>
                    <a:gd name="T8" fmla="*/ 15 w 17"/>
                    <a:gd name="T9" fmla="*/ 0 h 17"/>
                    <a:gd name="T10" fmla="*/ 11 w 17"/>
                    <a:gd name="T11" fmla="*/ 0 h 17"/>
                    <a:gd name="T12" fmla="*/ 8 w 17"/>
                    <a:gd name="T13" fmla="*/ 0 h 17"/>
                    <a:gd name="T14" fmla="*/ 3 w 17"/>
                    <a:gd name="T15" fmla="*/ 8 h 17"/>
                    <a:gd name="T16" fmla="*/ 0 w 17"/>
                    <a:gd name="T17" fmla="*/ 8 h 17"/>
                    <a:gd name="T18" fmla="*/ 0 w 17"/>
                    <a:gd name="T19" fmla="*/ 12 h 17"/>
                    <a:gd name="T20" fmla="*/ 0 w 17"/>
                    <a:gd name="T21" fmla="*/ 15 h 17"/>
                    <a:gd name="T22" fmla="*/ 3 w 17"/>
                    <a:gd name="T23" fmla="*/ 15 h 17"/>
                    <a:gd name="T24" fmla="*/ 6 w 17"/>
                    <a:gd name="T25" fmla="*/ 15 h 17"/>
                    <a:gd name="T26" fmla="*/ 8 w 17"/>
                    <a:gd name="T27" fmla="*/ 15 h 17"/>
                    <a:gd name="T28" fmla="*/ 15 w 17"/>
                    <a:gd name="T29" fmla="*/ 9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6" y="10"/>
                      </a:moveTo>
                      <a:lnTo>
                        <a:pt x="16" y="8"/>
                      </a:lnTo>
                      <a:lnTo>
                        <a:pt x="16" y="5"/>
                      </a:lnTo>
                      <a:lnTo>
                        <a:pt x="16" y="2"/>
                      </a:lnTo>
                      <a:lnTo>
                        <a:pt x="16" y="0"/>
                      </a:lnTo>
                      <a:lnTo>
                        <a:pt x="12" y="0"/>
                      </a:lnTo>
                      <a:lnTo>
                        <a:pt x="9" y="0"/>
                      </a:lnTo>
                      <a:lnTo>
                        <a:pt x="3" y="8"/>
                      </a:lnTo>
                      <a:lnTo>
                        <a:pt x="0" y="8"/>
                      </a:lnTo>
                      <a:lnTo>
                        <a:pt x="0" y="13"/>
                      </a:lnTo>
                      <a:lnTo>
                        <a:pt x="0" y="16"/>
                      </a:lnTo>
                      <a:lnTo>
                        <a:pt x="3" y="16"/>
                      </a:lnTo>
                      <a:lnTo>
                        <a:pt x="6" y="16"/>
                      </a:lnTo>
                      <a:lnTo>
                        <a:pt x="9" y="16"/>
                      </a:lnTo>
                      <a:lnTo>
                        <a:pt x="16" y="1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2" name="Freeform 348">
                  <a:extLst>
                    <a:ext uri="{FF2B5EF4-FFF2-40B4-BE49-F238E27FC236}">
                      <a16:creationId xmlns:a16="http://schemas.microsoft.com/office/drawing/2014/main" id="{9DF4E5D7-93E0-B7F3-4EE5-26A9652AFF83}"/>
                    </a:ext>
                  </a:extLst>
                </p:cNvPr>
                <p:cNvSpPr>
                  <a:spLocks/>
                </p:cNvSpPr>
                <p:nvPr/>
              </p:nvSpPr>
              <p:spPr bwMode="auto">
                <a:xfrm>
                  <a:off x="2299" y="3192"/>
                  <a:ext cx="15" cy="16"/>
                </a:xfrm>
                <a:custGeom>
                  <a:avLst/>
                  <a:gdLst>
                    <a:gd name="T0" fmla="*/ 7 w 17"/>
                    <a:gd name="T1" fmla="*/ 15 h 17"/>
                    <a:gd name="T2" fmla="*/ 2 w 17"/>
                    <a:gd name="T3" fmla="*/ 12 h 17"/>
                    <a:gd name="T4" fmla="*/ 0 w 17"/>
                    <a:gd name="T5" fmla="*/ 9 h 17"/>
                    <a:gd name="T6" fmla="*/ 2 w 17"/>
                    <a:gd name="T7" fmla="*/ 5 h 17"/>
                    <a:gd name="T8" fmla="*/ 4 w 17"/>
                    <a:gd name="T9" fmla="*/ 2 h 17"/>
                    <a:gd name="T10" fmla="*/ 7 w 17"/>
                    <a:gd name="T11" fmla="*/ 0 h 17"/>
                    <a:gd name="T12" fmla="*/ 9 w 17"/>
                    <a:gd name="T13" fmla="*/ 0 h 17"/>
                    <a:gd name="T14" fmla="*/ 14 w 17"/>
                    <a:gd name="T15" fmla="*/ 2 h 17"/>
                    <a:gd name="T16" fmla="*/ 14 w 17"/>
                    <a:gd name="T17" fmla="*/ 5 h 17"/>
                    <a:gd name="T18" fmla="*/ 14 w 17"/>
                    <a:gd name="T19" fmla="*/ 9 h 17"/>
                    <a:gd name="T20" fmla="*/ 11 w 17"/>
                    <a:gd name="T21" fmla="*/ 12 h 17"/>
                    <a:gd name="T22" fmla="*/ 9 w 17"/>
                    <a:gd name="T23" fmla="*/ 15 h 17"/>
                    <a:gd name="T24" fmla="*/ 7 w 17"/>
                    <a:gd name="T25" fmla="*/ 15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8" y="16"/>
                      </a:moveTo>
                      <a:lnTo>
                        <a:pt x="2" y="13"/>
                      </a:lnTo>
                      <a:lnTo>
                        <a:pt x="0" y="10"/>
                      </a:lnTo>
                      <a:lnTo>
                        <a:pt x="2" y="5"/>
                      </a:lnTo>
                      <a:lnTo>
                        <a:pt x="5" y="2"/>
                      </a:lnTo>
                      <a:lnTo>
                        <a:pt x="8" y="0"/>
                      </a:lnTo>
                      <a:lnTo>
                        <a:pt x="10" y="0"/>
                      </a:lnTo>
                      <a:lnTo>
                        <a:pt x="16" y="2"/>
                      </a:lnTo>
                      <a:lnTo>
                        <a:pt x="16" y="5"/>
                      </a:lnTo>
                      <a:lnTo>
                        <a:pt x="16" y="10"/>
                      </a:lnTo>
                      <a:lnTo>
                        <a:pt x="13" y="13"/>
                      </a:lnTo>
                      <a:lnTo>
                        <a:pt x="10" y="16"/>
                      </a:lnTo>
                      <a:lnTo>
                        <a:pt x="8" y="16"/>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3" name="Freeform 349">
                  <a:extLst>
                    <a:ext uri="{FF2B5EF4-FFF2-40B4-BE49-F238E27FC236}">
                      <a16:creationId xmlns:a16="http://schemas.microsoft.com/office/drawing/2014/main" id="{AE27E41F-6CD8-7D84-7D24-1F05405A00A4}"/>
                    </a:ext>
                  </a:extLst>
                </p:cNvPr>
                <p:cNvSpPr>
                  <a:spLocks/>
                </p:cNvSpPr>
                <p:nvPr/>
              </p:nvSpPr>
              <p:spPr bwMode="auto">
                <a:xfrm>
                  <a:off x="2301" y="3192"/>
                  <a:ext cx="15" cy="16"/>
                </a:xfrm>
                <a:custGeom>
                  <a:avLst/>
                  <a:gdLst>
                    <a:gd name="T0" fmla="*/ 14 w 17"/>
                    <a:gd name="T1" fmla="*/ 9 h 17"/>
                    <a:gd name="T2" fmla="*/ 14 w 17"/>
                    <a:gd name="T3" fmla="*/ 5 h 17"/>
                    <a:gd name="T4" fmla="*/ 14 w 17"/>
                    <a:gd name="T5" fmla="*/ 2 h 17"/>
                    <a:gd name="T6" fmla="*/ 11 w 17"/>
                    <a:gd name="T7" fmla="*/ 0 h 17"/>
                    <a:gd name="T8" fmla="*/ 7 w 17"/>
                    <a:gd name="T9" fmla="*/ 2 h 17"/>
                    <a:gd name="T10" fmla="*/ 4 w 17"/>
                    <a:gd name="T11" fmla="*/ 8 h 17"/>
                    <a:gd name="T12" fmla="*/ 0 w 17"/>
                    <a:gd name="T13" fmla="*/ 12 h 17"/>
                    <a:gd name="T14" fmla="*/ 0 w 17"/>
                    <a:gd name="T15" fmla="*/ 15 h 17"/>
                    <a:gd name="T16" fmla="*/ 4 w 17"/>
                    <a:gd name="T17" fmla="*/ 15 h 17"/>
                    <a:gd name="T18" fmla="*/ 7 w 17"/>
                    <a:gd name="T19" fmla="*/ 15 h 17"/>
                    <a:gd name="T20" fmla="*/ 14 w 17"/>
                    <a:gd name="T21" fmla="*/ 9 h 1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7"/>
                    <a:gd name="T34" fmla="*/ 0 h 17"/>
                    <a:gd name="T35" fmla="*/ 17 w 17"/>
                    <a:gd name="T36" fmla="*/ 17 h 1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7" h="17">
                      <a:moveTo>
                        <a:pt x="16" y="10"/>
                      </a:moveTo>
                      <a:lnTo>
                        <a:pt x="16" y="5"/>
                      </a:lnTo>
                      <a:lnTo>
                        <a:pt x="16" y="2"/>
                      </a:lnTo>
                      <a:lnTo>
                        <a:pt x="12" y="0"/>
                      </a:lnTo>
                      <a:lnTo>
                        <a:pt x="8" y="2"/>
                      </a:lnTo>
                      <a:lnTo>
                        <a:pt x="4" y="8"/>
                      </a:lnTo>
                      <a:lnTo>
                        <a:pt x="0" y="13"/>
                      </a:lnTo>
                      <a:lnTo>
                        <a:pt x="0" y="16"/>
                      </a:lnTo>
                      <a:lnTo>
                        <a:pt x="4" y="16"/>
                      </a:lnTo>
                      <a:lnTo>
                        <a:pt x="8" y="16"/>
                      </a:lnTo>
                      <a:lnTo>
                        <a:pt x="16"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4" name="Line 350">
                  <a:extLst>
                    <a:ext uri="{FF2B5EF4-FFF2-40B4-BE49-F238E27FC236}">
                      <a16:creationId xmlns:a16="http://schemas.microsoft.com/office/drawing/2014/main" id="{0F5C9728-B80A-296E-3B23-B32A09C8CD9D}"/>
                    </a:ext>
                  </a:extLst>
                </p:cNvPr>
                <p:cNvSpPr>
                  <a:spLocks noChangeShapeType="1"/>
                </p:cNvSpPr>
                <p:nvPr/>
              </p:nvSpPr>
              <p:spPr bwMode="auto">
                <a:xfrm flipV="1">
                  <a:off x="2336" y="3210"/>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175" name="Freeform 351">
                  <a:extLst>
                    <a:ext uri="{FF2B5EF4-FFF2-40B4-BE49-F238E27FC236}">
                      <a16:creationId xmlns:a16="http://schemas.microsoft.com/office/drawing/2014/main" id="{00E9C12D-85C2-38E1-753E-9794938F6A22}"/>
                    </a:ext>
                  </a:extLst>
                </p:cNvPr>
                <p:cNvSpPr>
                  <a:spLocks/>
                </p:cNvSpPr>
                <p:nvPr/>
              </p:nvSpPr>
              <p:spPr bwMode="auto">
                <a:xfrm>
                  <a:off x="2318" y="3213"/>
                  <a:ext cx="16" cy="16"/>
                </a:xfrm>
                <a:custGeom>
                  <a:avLst/>
                  <a:gdLst>
                    <a:gd name="T0" fmla="*/ 5 w 17"/>
                    <a:gd name="T1" fmla="*/ 15 h 17"/>
                    <a:gd name="T2" fmla="*/ 2 w 17"/>
                    <a:gd name="T3" fmla="*/ 12 h 17"/>
                    <a:gd name="T4" fmla="*/ 1 w 17"/>
                    <a:gd name="T5" fmla="*/ 11 h 17"/>
                    <a:gd name="T6" fmla="*/ 1 w 17"/>
                    <a:gd name="T7" fmla="*/ 10 h 17"/>
                    <a:gd name="T8" fmla="*/ 0 w 17"/>
                    <a:gd name="T9" fmla="*/ 9 h 17"/>
                    <a:gd name="T10" fmla="*/ 1 w 17"/>
                    <a:gd name="T11" fmla="*/ 8 h 17"/>
                    <a:gd name="T12" fmla="*/ 2 w 17"/>
                    <a:gd name="T13" fmla="*/ 5 h 17"/>
                    <a:gd name="T14" fmla="*/ 4 w 17"/>
                    <a:gd name="T15" fmla="*/ 2 h 17"/>
                    <a:gd name="T16" fmla="*/ 6 w 17"/>
                    <a:gd name="T17" fmla="*/ 1 h 17"/>
                    <a:gd name="T18" fmla="*/ 8 w 17"/>
                    <a:gd name="T19" fmla="*/ 0 h 17"/>
                    <a:gd name="T20" fmla="*/ 9 w 17"/>
                    <a:gd name="T21" fmla="*/ 0 h 17"/>
                    <a:gd name="T22" fmla="*/ 10 w 17"/>
                    <a:gd name="T23" fmla="*/ 1 h 17"/>
                    <a:gd name="T24" fmla="*/ 13 w 17"/>
                    <a:gd name="T25" fmla="*/ 2 h 17"/>
                    <a:gd name="T26" fmla="*/ 13 w 17"/>
                    <a:gd name="T27" fmla="*/ 3 h 17"/>
                    <a:gd name="T28" fmla="*/ 13 w 17"/>
                    <a:gd name="T29" fmla="*/ 4 h 17"/>
                    <a:gd name="T30" fmla="*/ 15 w 17"/>
                    <a:gd name="T31" fmla="*/ 6 h 17"/>
                    <a:gd name="T32" fmla="*/ 13 w 17"/>
                    <a:gd name="T33" fmla="*/ 8 h 17"/>
                    <a:gd name="T34" fmla="*/ 13 w 17"/>
                    <a:gd name="T35" fmla="*/ 10 h 17"/>
                    <a:gd name="T36" fmla="*/ 11 w 17"/>
                    <a:gd name="T37" fmla="*/ 12 h 17"/>
                    <a:gd name="T38" fmla="*/ 9 w 17"/>
                    <a:gd name="T39" fmla="*/ 15 h 17"/>
                    <a:gd name="T40" fmla="*/ 8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5" y="16"/>
                      </a:moveTo>
                      <a:lnTo>
                        <a:pt x="2" y="13"/>
                      </a:lnTo>
                      <a:lnTo>
                        <a:pt x="1" y="12"/>
                      </a:lnTo>
                      <a:lnTo>
                        <a:pt x="1" y="11"/>
                      </a:lnTo>
                      <a:lnTo>
                        <a:pt x="0" y="10"/>
                      </a:lnTo>
                      <a:lnTo>
                        <a:pt x="1" y="8"/>
                      </a:lnTo>
                      <a:lnTo>
                        <a:pt x="2" y="5"/>
                      </a:lnTo>
                      <a:lnTo>
                        <a:pt x="4" y="2"/>
                      </a:lnTo>
                      <a:lnTo>
                        <a:pt x="6" y="1"/>
                      </a:lnTo>
                      <a:lnTo>
                        <a:pt x="8" y="0"/>
                      </a:lnTo>
                      <a:lnTo>
                        <a:pt x="10" y="0"/>
                      </a:lnTo>
                      <a:lnTo>
                        <a:pt x="11" y="1"/>
                      </a:lnTo>
                      <a:lnTo>
                        <a:pt x="14" y="2"/>
                      </a:lnTo>
                      <a:lnTo>
                        <a:pt x="14" y="3"/>
                      </a:lnTo>
                      <a:lnTo>
                        <a:pt x="14" y="4"/>
                      </a:lnTo>
                      <a:lnTo>
                        <a:pt x="16" y="6"/>
                      </a:lnTo>
                      <a:lnTo>
                        <a:pt x="14" y="8"/>
                      </a:lnTo>
                      <a:lnTo>
                        <a:pt x="14" y="11"/>
                      </a:lnTo>
                      <a:lnTo>
                        <a:pt x="12" y="13"/>
                      </a:lnTo>
                      <a:lnTo>
                        <a:pt x="10" y="16"/>
                      </a:lnTo>
                      <a:lnTo>
                        <a:pt x="8" y="16"/>
                      </a:lnTo>
                      <a:lnTo>
                        <a:pt x="6" y="16"/>
                      </a:lnTo>
                      <a:lnTo>
                        <a:pt x="5"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6" name="Freeform 352">
                  <a:extLst>
                    <a:ext uri="{FF2B5EF4-FFF2-40B4-BE49-F238E27FC236}">
                      <a16:creationId xmlns:a16="http://schemas.microsoft.com/office/drawing/2014/main" id="{683A323C-FE41-38B0-D35E-2E904F4333AA}"/>
                    </a:ext>
                  </a:extLst>
                </p:cNvPr>
                <p:cNvSpPr>
                  <a:spLocks/>
                </p:cNvSpPr>
                <p:nvPr/>
              </p:nvSpPr>
              <p:spPr bwMode="auto">
                <a:xfrm>
                  <a:off x="2322" y="3215"/>
                  <a:ext cx="15" cy="16"/>
                </a:xfrm>
                <a:custGeom>
                  <a:avLst/>
                  <a:gdLst>
                    <a:gd name="T0" fmla="*/ 12 w 17"/>
                    <a:gd name="T1" fmla="*/ 10 h 17"/>
                    <a:gd name="T2" fmla="*/ 12 w 17"/>
                    <a:gd name="T3" fmla="*/ 7 h 17"/>
                    <a:gd name="T4" fmla="*/ 14 w 17"/>
                    <a:gd name="T5" fmla="*/ 4 h 17"/>
                    <a:gd name="T6" fmla="*/ 12 w 17"/>
                    <a:gd name="T7" fmla="*/ 2 h 17"/>
                    <a:gd name="T8" fmla="*/ 12 w 17"/>
                    <a:gd name="T9" fmla="*/ 1 h 17"/>
                    <a:gd name="T10" fmla="*/ 12 w 17"/>
                    <a:gd name="T11" fmla="*/ 0 h 17"/>
                    <a:gd name="T12" fmla="*/ 10 w 17"/>
                    <a:gd name="T13" fmla="*/ 0 h 17"/>
                    <a:gd name="T14" fmla="*/ 7 w 17"/>
                    <a:gd name="T15" fmla="*/ 1 h 17"/>
                    <a:gd name="T16" fmla="*/ 4 w 17"/>
                    <a:gd name="T17" fmla="*/ 3 h 17"/>
                    <a:gd name="T18" fmla="*/ 3 w 17"/>
                    <a:gd name="T19" fmla="*/ 6 h 17"/>
                    <a:gd name="T20" fmla="*/ 0 w 17"/>
                    <a:gd name="T21" fmla="*/ 8 h 17"/>
                    <a:gd name="T22" fmla="*/ 0 w 17"/>
                    <a:gd name="T23" fmla="*/ 10 h 17"/>
                    <a:gd name="T24" fmla="*/ 0 w 17"/>
                    <a:gd name="T25" fmla="*/ 13 h 17"/>
                    <a:gd name="T26" fmla="*/ 1 w 17"/>
                    <a:gd name="T27" fmla="*/ 15 h 17"/>
                    <a:gd name="T28" fmla="*/ 3 w 17"/>
                    <a:gd name="T29" fmla="*/ 15 h 17"/>
                    <a:gd name="T30" fmla="*/ 4 w 17"/>
                    <a:gd name="T31" fmla="*/ 15 h 17"/>
                    <a:gd name="T32" fmla="*/ 7 w 17"/>
                    <a:gd name="T33" fmla="*/ 15 h 17"/>
                    <a:gd name="T34" fmla="*/ 10 w 17"/>
                    <a:gd name="T35" fmla="*/ 12 h 17"/>
                    <a:gd name="T36" fmla="*/ 1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4" y="7"/>
                      </a:lnTo>
                      <a:lnTo>
                        <a:pt x="16" y="4"/>
                      </a:lnTo>
                      <a:lnTo>
                        <a:pt x="14" y="2"/>
                      </a:lnTo>
                      <a:lnTo>
                        <a:pt x="14" y="1"/>
                      </a:lnTo>
                      <a:lnTo>
                        <a:pt x="14" y="0"/>
                      </a:lnTo>
                      <a:lnTo>
                        <a:pt x="11" y="0"/>
                      </a:lnTo>
                      <a:lnTo>
                        <a:pt x="8" y="1"/>
                      </a:lnTo>
                      <a:lnTo>
                        <a:pt x="4" y="3"/>
                      </a:lnTo>
                      <a:lnTo>
                        <a:pt x="3" y="6"/>
                      </a:lnTo>
                      <a:lnTo>
                        <a:pt x="0" y="8"/>
                      </a:lnTo>
                      <a:lnTo>
                        <a:pt x="0" y="11"/>
                      </a:lnTo>
                      <a:lnTo>
                        <a:pt x="0" y="14"/>
                      </a:lnTo>
                      <a:lnTo>
                        <a:pt x="1" y="16"/>
                      </a:lnTo>
                      <a:lnTo>
                        <a:pt x="3" y="16"/>
                      </a:lnTo>
                      <a:lnTo>
                        <a:pt x="4" y="16"/>
                      </a:lnTo>
                      <a:lnTo>
                        <a:pt x="8" y="16"/>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7" name="Freeform 353">
                  <a:extLst>
                    <a:ext uri="{FF2B5EF4-FFF2-40B4-BE49-F238E27FC236}">
                      <a16:creationId xmlns:a16="http://schemas.microsoft.com/office/drawing/2014/main" id="{7EE98B8B-E0D1-7A36-37C1-54F10F15200C}"/>
                    </a:ext>
                  </a:extLst>
                </p:cNvPr>
                <p:cNvSpPr>
                  <a:spLocks/>
                </p:cNvSpPr>
                <p:nvPr/>
              </p:nvSpPr>
              <p:spPr bwMode="auto">
                <a:xfrm>
                  <a:off x="2323" y="3217"/>
                  <a:ext cx="15" cy="17"/>
                </a:xfrm>
                <a:custGeom>
                  <a:avLst/>
                  <a:gdLst>
                    <a:gd name="T0" fmla="*/ 11 w 17"/>
                    <a:gd name="T1" fmla="*/ 11 h 17"/>
                    <a:gd name="T2" fmla="*/ 11 w 17"/>
                    <a:gd name="T3" fmla="*/ 6 h 17"/>
                    <a:gd name="T4" fmla="*/ 14 w 17"/>
                    <a:gd name="T5" fmla="*/ 6 h 17"/>
                    <a:gd name="T6" fmla="*/ 11 w 17"/>
                    <a:gd name="T7" fmla="*/ 2 h 17"/>
                    <a:gd name="T8" fmla="*/ 11 w 17"/>
                    <a:gd name="T9" fmla="*/ 0 h 17"/>
                    <a:gd name="T10" fmla="*/ 9 w 17"/>
                    <a:gd name="T11" fmla="*/ 0 h 17"/>
                    <a:gd name="T12" fmla="*/ 7 w 17"/>
                    <a:gd name="T13" fmla="*/ 2 h 17"/>
                    <a:gd name="T14" fmla="*/ 2 w 17"/>
                    <a:gd name="T15" fmla="*/ 6 h 17"/>
                    <a:gd name="T16" fmla="*/ 0 w 17"/>
                    <a:gd name="T17" fmla="*/ 9 h 17"/>
                    <a:gd name="T18" fmla="*/ 0 w 17"/>
                    <a:gd name="T19" fmla="*/ 11 h 17"/>
                    <a:gd name="T20" fmla="*/ 0 w 17"/>
                    <a:gd name="T21" fmla="*/ 13 h 17"/>
                    <a:gd name="T22" fmla="*/ 2 w 17"/>
                    <a:gd name="T23" fmla="*/ 16 h 17"/>
                    <a:gd name="T24" fmla="*/ 4 w 17"/>
                    <a:gd name="T25" fmla="*/ 16 h 17"/>
                    <a:gd name="T26" fmla="*/ 7 w 17"/>
                    <a:gd name="T27" fmla="*/ 13 h 17"/>
                    <a:gd name="T28" fmla="*/ 11 w 17"/>
                    <a:gd name="T29" fmla="*/ 11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3" y="6"/>
                      </a:lnTo>
                      <a:lnTo>
                        <a:pt x="16" y="6"/>
                      </a:lnTo>
                      <a:lnTo>
                        <a:pt x="13" y="2"/>
                      </a:lnTo>
                      <a:lnTo>
                        <a:pt x="13" y="0"/>
                      </a:lnTo>
                      <a:lnTo>
                        <a:pt x="10" y="0"/>
                      </a:lnTo>
                      <a:lnTo>
                        <a:pt x="8" y="2"/>
                      </a:lnTo>
                      <a:lnTo>
                        <a:pt x="2" y="6"/>
                      </a:lnTo>
                      <a:lnTo>
                        <a:pt x="0" y="9"/>
                      </a:lnTo>
                      <a:lnTo>
                        <a:pt x="0" y="11"/>
                      </a:lnTo>
                      <a:lnTo>
                        <a:pt x="0"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8" name="Freeform 354">
                  <a:extLst>
                    <a:ext uri="{FF2B5EF4-FFF2-40B4-BE49-F238E27FC236}">
                      <a16:creationId xmlns:a16="http://schemas.microsoft.com/office/drawing/2014/main" id="{D464777F-9DE5-80A8-68DF-431285FC574E}"/>
                    </a:ext>
                  </a:extLst>
                </p:cNvPr>
                <p:cNvSpPr>
                  <a:spLocks/>
                </p:cNvSpPr>
                <p:nvPr/>
              </p:nvSpPr>
              <p:spPr bwMode="auto">
                <a:xfrm>
                  <a:off x="2311" y="3217"/>
                  <a:ext cx="15" cy="17"/>
                </a:xfrm>
                <a:custGeom>
                  <a:avLst/>
                  <a:gdLst>
                    <a:gd name="T0" fmla="*/ 4 w 17"/>
                    <a:gd name="T1" fmla="*/ 14 h 17"/>
                    <a:gd name="T2" fmla="*/ 1 w 17"/>
                    <a:gd name="T3" fmla="*/ 13 h 17"/>
                    <a:gd name="T4" fmla="*/ 1 w 17"/>
                    <a:gd name="T5" fmla="*/ 12 h 17"/>
                    <a:gd name="T6" fmla="*/ 0 w 17"/>
                    <a:gd name="T7" fmla="*/ 11 h 17"/>
                    <a:gd name="T8" fmla="*/ 0 w 17"/>
                    <a:gd name="T9" fmla="*/ 10 h 17"/>
                    <a:gd name="T10" fmla="*/ 0 w 17"/>
                    <a:gd name="T11" fmla="*/ 8 h 17"/>
                    <a:gd name="T12" fmla="*/ 1 w 17"/>
                    <a:gd name="T13" fmla="*/ 4 h 17"/>
                    <a:gd name="T14" fmla="*/ 3 w 17"/>
                    <a:gd name="T15" fmla="*/ 2 h 17"/>
                    <a:gd name="T16" fmla="*/ 5 w 17"/>
                    <a:gd name="T17" fmla="*/ 1 h 17"/>
                    <a:gd name="T18" fmla="*/ 7 w 17"/>
                    <a:gd name="T19" fmla="*/ 0 h 17"/>
                    <a:gd name="T20" fmla="*/ 8 w 17"/>
                    <a:gd name="T21" fmla="*/ 0 h 17"/>
                    <a:gd name="T22" fmla="*/ 8 w 17"/>
                    <a:gd name="T23" fmla="*/ 1 h 17"/>
                    <a:gd name="T24" fmla="*/ 11 w 17"/>
                    <a:gd name="T25" fmla="*/ 2 h 17"/>
                    <a:gd name="T26" fmla="*/ 12 w 17"/>
                    <a:gd name="T27" fmla="*/ 3 h 17"/>
                    <a:gd name="T28" fmla="*/ 14 w 17"/>
                    <a:gd name="T29" fmla="*/ 4 h 17"/>
                    <a:gd name="T30" fmla="*/ 14 w 17"/>
                    <a:gd name="T31" fmla="*/ 5 h 17"/>
                    <a:gd name="T32" fmla="*/ 14 w 17"/>
                    <a:gd name="T33" fmla="*/ 8 h 17"/>
                    <a:gd name="T34" fmla="*/ 11 w 17"/>
                    <a:gd name="T35" fmla="*/ 11 h 17"/>
                    <a:gd name="T36" fmla="*/ 11 w 17"/>
                    <a:gd name="T37" fmla="*/ 13 h 17"/>
                    <a:gd name="T38" fmla="*/ 8 w 17"/>
                    <a:gd name="T39" fmla="*/ 14 h 17"/>
                    <a:gd name="T40" fmla="*/ 6 w 17"/>
                    <a:gd name="T41" fmla="*/ 16 h 17"/>
                    <a:gd name="T42" fmla="*/ 5 w 17"/>
                    <a:gd name="T43" fmla="*/ 16 h 17"/>
                    <a:gd name="T44" fmla="*/ 4 w 17"/>
                    <a:gd name="T45" fmla="*/ 14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4" y="14"/>
                      </a:moveTo>
                      <a:lnTo>
                        <a:pt x="1" y="13"/>
                      </a:lnTo>
                      <a:lnTo>
                        <a:pt x="1" y="12"/>
                      </a:lnTo>
                      <a:lnTo>
                        <a:pt x="0" y="11"/>
                      </a:lnTo>
                      <a:lnTo>
                        <a:pt x="0" y="10"/>
                      </a:lnTo>
                      <a:lnTo>
                        <a:pt x="0" y="8"/>
                      </a:lnTo>
                      <a:lnTo>
                        <a:pt x="1" y="4"/>
                      </a:lnTo>
                      <a:lnTo>
                        <a:pt x="3" y="2"/>
                      </a:lnTo>
                      <a:lnTo>
                        <a:pt x="6" y="1"/>
                      </a:lnTo>
                      <a:lnTo>
                        <a:pt x="8" y="0"/>
                      </a:lnTo>
                      <a:lnTo>
                        <a:pt x="9" y="0"/>
                      </a:lnTo>
                      <a:lnTo>
                        <a:pt x="9" y="1"/>
                      </a:lnTo>
                      <a:lnTo>
                        <a:pt x="13" y="2"/>
                      </a:lnTo>
                      <a:lnTo>
                        <a:pt x="14" y="3"/>
                      </a:lnTo>
                      <a:lnTo>
                        <a:pt x="16" y="4"/>
                      </a:lnTo>
                      <a:lnTo>
                        <a:pt x="16" y="5"/>
                      </a:lnTo>
                      <a:lnTo>
                        <a:pt x="16" y="8"/>
                      </a:lnTo>
                      <a:lnTo>
                        <a:pt x="13" y="11"/>
                      </a:lnTo>
                      <a:lnTo>
                        <a:pt x="12" y="13"/>
                      </a:lnTo>
                      <a:lnTo>
                        <a:pt x="9" y="14"/>
                      </a:lnTo>
                      <a:lnTo>
                        <a:pt x="7" y="16"/>
                      </a:lnTo>
                      <a:lnTo>
                        <a:pt x="6" y="16"/>
                      </a:lnTo>
                      <a:lnTo>
                        <a:pt x="4"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79" name="Freeform 355">
                  <a:extLst>
                    <a:ext uri="{FF2B5EF4-FFF2-40B4-BE49-F238E27FC236}">
                      <a16:creationId xmlns:a16="http://schemas.microsoft.com/office/drawing/2014/main" id="{DA7B4796-9879-FCA8-A286-727C5309B50F}"/>
                    </a:ext>
                  </a:extLst>
                </p:cNvPr>
                <p:cNvSpPr>
                  <a:spLocks/>
                </p:cNvSpPr>
                <p:nvPr/>
              </p:nvSpPr>
              <p:spPr bwMode="auto">
                <a:xfrm>
                  <a:off x="2314" y="3219"/>
                  <a:ext cx="15" cy="16"/>
                </a:xfrm>
                <a:custGeom>
                  <a:avLst/>
                  <a:gdLst>
                    <a:gd name="T0" fmla="*/ 11 w 17"/>
                    <a:gd name="T1" fmla="*/ 10 h 17"/>
                    <a:gd name="T2" fmla="*/ 14 w 17"/>
                    <a:gd name="T3" fmla="*/ 7 h 17"/>
                    <a:gd name="T4" fmla="*/ 14 w 17"/>
                    <a:gd name="T5" fmla="*/ 3 h 17"/>
                    <a:gd name="T6" fmla="*/ 14 w 17"/>
                    <a:gd name="T7" fmla="*/ 2 h 17"/>
                    <a:gd name="T8" fmla="*/ 12 w 17"/>
                    <a:gd name="T9" fmla="*/ 1 h 17"/>
                    <a:gd name="T10" fmla="*/ 11 w 17"/>
                    <a:gd name="T11" fmla="*/ 0 h 17"/>
                    <a:gd name="T12" fmla="*/ 10 w 17"/>
                    <a:gd name="T13" fmla="*/ 0 h 17"/>
                    <a:gd name="T14" fmla="*/ 7 w 17"/>
                    <a:gd name="T15" fmla="*/ 1 h 17"/>
                    <a:gd name="T16" fmla="*/ 4 w 17"/>
                    <a:gd name="T17" fmla="*/ 2 h 17"/>
                    <a:gd name="T18" fmla="*/ 1 w 17"/>
                    <a:gd name="T19" fmla="*/ 6 h 17"/>
                    <a:gd name="T20" fmla="*/ 1 w 17"/>
                    <a:gd name="T21" fmla="*/ 8 h 17"/>
                    <a:gd name="T22" fmla="*/ 0 w 17"/>
                    <a:gd name="T23" fmla="*/ 10 h 17"/>
                    <a:gd name="T24" fmla="*/ 1 w 17"/>
                    <a:gd name="T25" fmla="*/ 13 h 17"/>
                    <a:gd name="T26" fmla="*/ 4 w 17"/>
                    <a:gd name="T27" fmla="*/ 15 h 17"/>
                    <a:gd name="T28" fmla="*/ 7 w 17"/>
                    <a:gd name="T29" fmla="*/ 13 h 17"/>
                    <a:gd name="T30" fmla="*/ 10 w 17"/>
                    <a:gd name="T31" fmla="*/ 12 h 17"/>
                    <a:gd name="T32" fmla="*/ 1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2" y="11"/>
                      </a:moveTo>
                      <a:lnTo>
                        <a:pt x="16" y="7"/>
                      </a:lnTo>
                      <a:lnTo>
                        <a:pt x="16" y="3"/>
                      </a:lnTo>
                      <a:lnTo>
                        <a:pt x="16" y="2"/>
                      </a:lnTo>
                      <a:lnTo>
                        <a:pt x="14" y="1"/>
                      </a:lnTo>
                      <a:lnTo>
                        <a:pt x="12" y="0"/>
                      </a:lnTo>
                      <a:lnTo>
                        <a:pt x="11" y="0"/>
                      </a:lnTo>
                      <a:lnTo>
                        <a:pt x="8" y="1"/>
                      </a:lnTo>
                      <a:lnTo>
                        <a:pt x="4" y="2"/>
                      </a:lnTo>
                      <a:lnTo>
                        <a:pt x="1" y="6"/>
                      </a:lnTo>
                      <a:lnTo>
                        <a:pt x="1" y="8"/>
                      </a:lnTo>
                      <a:lnTo>
                        <a:pt x="0" y="11"/>
                      </a:lnTo>
                      <a:lnTo>
                        <a:pt x="1" y="14"/>
                      </a:lnTo>
                      <a:lnTo>
                        <a:pt x="4" y="16"/>
                      </a:lnTo>
                      <a:lnTo>
                        <a:pt x="8" y="14"/>
                      </a:lnTo>
                      <a:lnTo>
                        <a:pt x="11" y="13"/>
                      </a:lnTo>
                      <a:lnTo>
                        <a:pt x="12"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0" name="Freeform 356">
                  <a:extLst>
                    <a:ext uri="{FF2B5EF4-FFF2-40B4-BE49-F238E27FC236}">
                      <a16:creationId xmlns:a16="http://schemas.microsoft.com/office/drawing/2014/main" id="{6A0982B1-2008-5000-A24A-E55128B4B31C}"/>
                    </a:ext>
                  </a:extLst>
                </p:cNvPr>
                <p:cNvSpPr>
                  <a:spLocks/>
                </p:cNvSpPr>
                <p:nvPr/>
              </p:nvSpPr>
              <p:spPr bwMode="auto">
                <a:xfrm>
                  <a:off x="2314" y="3222"/>
                  <a:ext cx="16" cy="16"/>
                </a:xfrm>
                <a:custGeom>
                  <a:avLst/>
                  <a:gdLst>
                    <a:gd name="T0" fmla="*/ 12 w 17"/>
                    <a:gd name="T1" fmla="*/ 10 h 17"/>
                    <a:gd name="T2" fmla="*/ 15 w 17"/>
                    <a:gd name="T3" fmla="*/ 6 h 17"/>
                    <a:gd name="T4" fmla="*/ 15 w 17"/>
                    <a:gd name="T5" fmla="*/ 4 h 17"/>
                    <a:gd name="T6" fmla="*/ 15 w 17"/>
                    <a:gd name="T7" fmla="*/ 2 h 17"/>
                    <a:gd name="T8" fmla="*/ 12 w 17"/>
                    <a:gd name="T9" fmla="*/ 0 h 17"/>
                    <a:gd name="T10" fmla="*/ 9 w 17"/>
                    <a:gd name="T11" fmla="*/ 0 h 17"/>
                    <a:gd name="T12" fmla="*/ 8 w 17"/>
                    <a:gd name="T13" fmla="*/ 2 h 17"/>
                    <a:gd name="T14" fmla="*/ 2 w 17"/>
                    <a:gd name="T15" fmla="*/ 6 h 17"/>
                    <a:gd name="T16" fmla="*/ 2 w 17"/>
                    <a:gd name="T17" fmla="*/ 8 h 17"/>
                    <a:gd name="T18" fmla="*/ 0 w 17"/>
                    <a:gd name="T19" fmla="*/ 10 h 17"/>
                    <a:gd name="T20" fmla="*/ 2 w 17"/>
                    <a:gd name="T21" fmla="*/ 12 h 17"/>
                    <a:gd name="T22" fmla="*/ 2 w 17"/>
                    <a:gd name="T23" fmla="*/ 15 h 17"/>
                    <a:gd name="T24" fmla="*/ 5 w 17"/>
                    <a:gd name="T25" fmla="*/ 15 h 17"/>
                    <a:gd name="T26" fmla="*/ 8 w 17"/>
                    <a:gd name="T27" fmla="*/ 12 h 17"/>
                    <a:gd name="T28" fmla="*/ 12 w 17"/>
                    <a:gd name="T29" fmla="*/ 10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11"/>
                      </a:moveTo>
                      <a:lnTo>
                        <a:pt x="16" y="6"/>
                      </a:lnTo>
                      <a:lnTo>
                        <a:pt x="16" y="4"/>
                      </a:lnTo>
                      <a:lnTo>
                        <a:pt x="16" y="2"/>
                      </a:lnTo>
                      <a:lnTo>
                        <a:pt x="13" y="0"/>
                      </a:lnTo>
                      <a:lnTo>
                        <a:pt x="10" y="0"/>
                      </a:lnTo>
                      <a:lnTo>
                        <a:pt x="8" y="2"/>
                      </a:lnTo>
                      <a:lnTo>
                        <a:pt x="2" y="6"/>
                      </a:lnTo>
                      <a:lnTo>
                        <a:pt x="2" y="9"/>
                      </a:lnTo>
                      <a:lnTo>
                        <a:pt x="0" y="11"/>
                      </a:lnTo>
                      <a:lnTo>
                        <a:pt x="2" y="13"/>
                      </a:lnTo>
                      <a:lnTo>
                        <a:pt x="2" y="16"/>
                      </a:lnTo>
                      <a:lnTo>
                        <a:pt x="5" y="16"/>
                      </a:lnTo>
                      <a:lnTo>
                        <a:pt x="8" y="13"/>
                      </a:lnTo>
                      <a:lnTo>
                        <a:pt x="13"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1" name="Freeform 357">
                  <a:extLst>
                    <a:ext uri="{FF2B5EF4-FFF2-40B4-BE49-F238E27FC236}">
                      <a16:creationId xmlns:a16="http://schemas.microsoft.com/office/drawing/2014/main" id="{57339EE3-F5C3-51C4-03E1-8BD872009A1A}"/>
                    </a:ext>
                  </a:extLst>
                </p:cNvPr>
                <p:cNvSpPr>
                  <a:spLocks/>
                </p:cNvSpPr>
                <p:nvPr/>
              </p:nvSpPr>
              <p:spPr bwMode="auto">
                <a:xfrm>
                  <a:off x="2323" y="3216"/>
                  <a:ext cx="15" cy="16"/>
                </a:xfrm>
                <a:custGeom>
                  <a:avLst/>
                  <a:gdLst>
                    <a:gd name="T0" fmla="*/ 5 w 17"/>
                    <a:gd name="T1" fmla="*/ 15 h 17"/>
                    <a:gd name="T2" fmla="*/ 1 w 17"/>
                    <a:gd name="T3" fmla="*/ 12 h 17"/>
                    <a:gd name="T4" fmla="*/ 1 w 17"/>
                    <a:gd name="T5" fmla="*/ 11 h 17"/>
                    <a:gd name="T6" fmla="*/ 0 w 17"/>
                    <a:gd name="T7" fmla="*/ 11 h 17"/>
                    <a:gd name="T8" fmla="*/ 0 w 17"/>
                    <a:gd name="T9" fmla="*/ 9 h 17"/>
                    <a:gd name="T10" fmla="*/ 0 w 17"/>
                    <a:gd name="T11" fmla="*/ 8 h 17"/>
                    <a:gd name="T12" fmla="*/ 1 w 17"/>
                    <a:gd name="T13" fmla="*/ 4 h 17"/>
                    <a:gd name="T14" fmla="*/ 4 w 17"/>
                    <a:gd name="T15" fmla="*/ 1 h 17"/>
                    <a:gd name="T16" fmla="*/ 5 w 17"/>
                    <a:gd name="T17" fmla="*/ 0 h 17"/>
                    <a:gd name="T18" fmla="*/ 7 w 17"/>
                    <a:gd name="T19" fmla="*/ 0 h 17"/>
                    <a:gd name="T20" fmla="*/ 8 w 17"/>
                    <a:gd name="T21" fmla="*/ 0 h 17"/>
                    <a:gd name="T22" fmla="*/ 10 w 17"/>
                    <a:gd name="T23" fmla="*/ 0 h 17"/>
                    <a:gd name="T24" fmla="*/ 12 w 17"/>
                    <a:gd name="T25" fmla="*/ 1 h 17"/>
                    <a:gd name="T26" fmla="*/ 14 w 17"/>
                    <a:gd name="T27" fmla="*/ 2 h 17"/>
                    <a:gd name="T28" fmla="*/ 14 w 17"/>
                    <a:gd name="T29" fmla="*/ 3 h 17"/>
                    <a:gd name="T30" fmla="*/ 14 w 17"/>
                    <a:gd name="T31" fmla="*/ 5 h 17"/>
                    <a:gd name="T32" fmla="*/ 14 w 17"/>
                    <a:gd name="T33" fmla="*/ 8 h 17"/>
                    <a:gd name="T34" fmla="*/ 12 w 17"/>
                    <a:gd name="T35" fmla="*/ 10 h 17"/>
                    <a:gd name="T36" fmla="*/ 11 w 17"/>
                    <a:gd name="T37" fmla="*/ 12 h 17"/>
                    <a:gd name="T38" fmla="*/ 8 w 17"/>
                    <a:gd name="T39" fmla="*/ 15 h 17"/>
                    <a:gd name="T40" fmla="*/ 7 w 17"/>
                    <a:gd name="T41" fmla="*/ 15 h 17"/>
                    <a:gd name="T42" fmla="*/ 6 w 17"/>
                    <a:gd name="T43" fmla="*/ 15 h 17"/>
                    <a:gd name="T44" fmla="*/ 5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6" y="16"/>
                      </a:moveTo>
                      <a:lnTo>
                        <a:pt x="1" y="13"/>
                      </a:lnTo>
                      <a:lnTo>
                        <a:pt x="1" y="12"/>
                      </a:lnTo>
                      <a:lnTo>
                        <a:pt x="0" y="12"/>
                      </a:lnTo>
                      <a:lnTo>
                        <a:pt x="0" y="10"/>
                      </a:lnTo>
                      <a:lnTo>
                        <a:pt x="0" y="8"/>
                      </a:lnTo>
                      <a:lnTo>
                        <a:pt x="1" y="4"/>
                      </a:lnTo>
                      <a:lnTo>
                        <a:pt x="4" y="1"/>
                      </a:lnTo>
                      <a:lnTo>
                        <a:pt x="6" y="0"/>
                      </a:lnTo>
                      <a:lnTo>
                        <a:pt x="8" y="0"/>
                      </a:lnTo>
                      <a:lnTo>
                        <a:pt x="9" y="0"/>
                      </a:lnTo>
                      <a:lnTo>
                        <a:pt x="11" y="0"/>
                      </a:lnTo>
                      <a:lnTo>
                        <a:pt x="14" y="1"/>
                      </a:lnTo>
                      <a:lnTo>
                        <a:pt x="16" y="2"/>
                      </a:lnTo>
                      <a:lnTo>
                        <a:pt x="16" y="3"/>
                      </a:lnTo>
                      <a:lnTo>
                        <a:pt x="16" y="5"/>
                      </a:lnTo>
                      <a:lnTo>
                        <a:pt x="16" y="8"/>
                      </a:lnTo>
                      <a:lnTo>
                        <a:pt x="14" y="11"/>
                      </a:lnTo>
                      <a:lnTo>
                        <a:pt x="12" y="13"/>
                      </a:lnTo>
                      <a:lnTo>
                        <a:pt x="9" y="16"/>
                      </a:lnTo>
                      <a:lnTo>
                        <a:pt x="8" y="16"/>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2" name="Freeform 358">
                  <a:extLst>
                    <a:ext uri="{FF2B5EF4-FFF2-40B4-BE49-F238E27FC236}">
                      <a16:creationId xmlns:a16="http://schemas.microsoft.com/office/drawing/2014/main" id="{CFED32EA-7704-92DA-3539-3BB35DEC1D7D}"/>
                    </a:ext>
                  </a:extLst>
                </p:cNvPr>
                <p:cNvSpPr>
                  <a:spLocks/>
                </p:cNvSpPr>
                <p:nvPr/>
              </p:nvSpPr>
              <p:spPr bwMode="auto">
                <a:xfrm>
                  <a:off x="2325" y="3217"/>
                  <a:ext cx="16" cy="17"/>
                </a:xfrm>
                <a:custGeom>
                  <a:avLst/>
                  <a:gdLst>
                    <a:gd name="T0" fmla="*/ 13 w 17"/>
                    <a:gd name="T1" fmla="*/ 11 h 17"/>
                    <a:gd name="T2" fmla="*/ 15 w 17"/>
                    <a:gd name="T3" fmla="*/ 7 h 17"/>
                    <a:gd name="T4" fmla="*/ 15 w 17"/>
                    <a:gd name="T5" fmla="*/ 4 h 17"/>
                    <a:gd name="T6" fmla="*/ 15 w 17"/>
                    <a:gd name="T7" fmla="*/ 2 h 17"/>
                    <a:gd name="T8" fmla="*/ 15 w 17"/>
                    <a:gd name="T9" fmla="*/ 1 h 17"/>
                    <a:gd name="T10" fmla="*/ 13 w 17"/>
                    <a:gd name="T11" fmla="*/ 0 h 17"/>
                    <a:gd name="T12" fmla="*/ 9 w 17"/>
                    <a:gd name="T13" fmla="*/ 0 h 17"/>
                    <a:gd name="T14" fmla="*/ 7 w 17"/>
                    <a:gd name="T15" fmla="*/ 1 h 17"/>
                    <a:gd name="T16" fmla="*/ 5 w 17"/>
                    <a:gd name="T17" fmla="*/ 3 h 17"/>
                    <a:gd name="T18" fmla="*/ 1 w 17"/>
                    <a:gd name="T19" fmla="*/ 6 h 17"/>
                    <a:gd name="T20" fmla="*/ 0 w 17"/>
                    <a:gd name="T21" fmla="*/ 8 h 17"/>
                    <a:gd name="T22" fmla="*/ 0 w 17"/>
                    <a:gd name="T23" fmla="*/ 12 h 17"/>
                    <a:gd name="T24" fmla="*/ 0 w 17"/>
                    <a:gd name="T25" fmla="*/ 14 h 17"/>
                    <a:gd name="T26" fmla="*/ 0 w 17"/>
                    <a:gd name="T27" fmla="*/ 16 h 17"/>
                    <a:gd name="T28" fmla="*/ 1 w 17"/>
                    <a:gd name="T29" fmla="*/ 16 h 17"/>
                    <a:gd name="T30" fmla="*/ 5 w 17"/>
                    <a:gd name="T31" fmla="*/ 16 h 17"/>
                    <a:gd name="T32" fmla="*/ 7 w 17"/>
                    <a:gd name="T33" fmla="*/ 16 h 17"/>
                    <a:gd name="T34" fmla="*/ 9 w 17"/>
                    <a:gd name="T35" fmla="*/ 13 h 17"/>
                    <a:gd name="T36" fmla="*/ 13 w 17"/>
                    <a:gd name="T37" fmla="*/ 11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14" y="11"/>
                      </a:moveTo>
                      <a:lnTo>
                        <a:pt x="16" y="7"/>
                      </a:lnTo>
                      <a:lnTo>
                        <a:pt x="16" y="4"/>
                      </a:lnTo>
                      <a:lnTo>
                        <a:pt x="16" y="2"/>
                      </a:lnTo>
                      <a:lnTo>
                        <a:pt x="16" y="1"/>
                      </a:lnTo>
                      <a:lnTo>
                        <a:pt x="14" y="0"/>
                      </a:lnTo>
                      <a:lnTo>
                        <a:pt x="10" y="0"/>
                      </a:lnTo>
                      <a:lnTo>
                        <a:pt x="7" y="1"/>
                      </a:lnTo>
                      <a:lnTo>
                        <a:pt x="5" y="3"/>
                      </a:lnTo>
                      <a:lnTo>
                        <a:pt x="1" y="6"/>
                      </a:lnTo>
                      <a:lnTo>
                        <a:pt x="0" y="8"/>
                      </a:lnTo>
                      <a:lnTo>
                        <a:pt x="0" y="12"/>
                      </a:lnTo>
                      <a:lnTo>
                        <a:pt x="0" y="14"/>
                      </a:lnTo>
                      <a:lnTo>
                        <a:pt x="0" y="16"/>
                      </a:lnTo>
                      <a:lnTo>
                        <a:pt x="1" y="16"/>
                      </a:lnTo>
                      <a:lnTo>
                        <a:pt x="5" y="16"/>
                      </a:lnTo>
                      <a:lnTo>
                        <a:pt x="7" y="16"/>
                      </a:lnTo>
                      <a:lnTo>
                        <a:pt x="10"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3" name="Freeform 359">
                  <a:extLst>
                    <a:ext uri="{FF2B5EF4-FFF2-40B4-BE49-F238E27FC236}">
                      <a16:creationId xmlns:a16="http://schemas.microsoft.com/office/drawing/2014/main" id="{8B091FE6-6D52-5923-8E87-C04575CE1FEB}"/>
                    </a:ext>
                  </a:extLst>
                </p:cNvPr>
                <p:cNvSpPr>
                  <a:spLocks/>
                </p:cNvSpPr>
                <p:nvPr/>
              </p:nvSpPr>
              <p:spPr bwMode="auto">
                <a:xfrm>
                  <a:off x="2314" y="3220"/>
                  <a:ext cx="16" cy="16"/>
                </a:xfrm>
                <a:custGeom>
                  <a:avLst/>
                  <a:gdLst>
                    <a:gd name="T0" fmla="*/ 6 w 17"/>
                    <a:gd name="T1" fmla="*/ 13 h 17"/>
                    <a:gd name="T2" fmla="*/ 2 w 17"/>
                    <a:gd name="T3" fmla="*/ 12 h 17"/>
                    <a:gd name="T4" fmla="*/ 1 w 17"/>
                    <a:gd name="T5" fmla="*/ 11 h 17"/>
                    <a:gd name="T6" fmla="*/ 0 w 17"/>
                    <a:gd name="T7" fmla="*/ 10 h 17"/>
                    <a:gd name="T8" fmla="*/ 0 w 17"/>
                    <a:gd name="T9" fmla="*/ 9 h 17"/>
                    <a:gd name="T10" fmla="*/ 0 w 17"/>
                    <a:gd name="T11" fmla="*/ 8 h 17"/>
                    <a:gd name="T12" fmla="*/ 2 w 17"/>
                    <a:gd name="T13" fmla="*/ 5 h 17"/>
                    <a:gd name="T14" fmla="*/ 3 w 17"/>
                    <a:gd name="T15" fmla="*/ 2 h 17"/>
                    <a:gd name="T16" fmla="*/ 7 w 17"/>
                    <a:gd name="T17" fmla="*/ 1 h 17"/>
                    <a:gd name="T18" fmla="*/ 8 w 17"/>
                    <a:gd name="T19" fmla="*/ 0 h 17"/>
                    <a:gd name="T20" fmla="*/ 8 w 17"/>
                    <a:gd name="T21" fmla="*/ 0 h 17"/>
                    <a:gd name="T22" fmla="*/ 10 w 17"/>
                    <a:gd name="T23" fmla="*/ 1 h 17"/>
                    <a:gd name="T24" fmla="*/ 13 w 17"/>
                    <a:gd name="T25" fmla="*/ 2 h 17"/>
                    <a:gd name="T26" fmla="*/ 13 w 17"/>
                    <a:gd name="T27" fmla="*/ 3 h 17"/>
                    <a:gd name="T28" fmla="*/ 15 w 17"/>
                    <a:gd name="T29" fmla="*/ 4 h 17"/>
                    <a:gd name="T30" fmla="*/ 15 w 17"/>
                    <a:gd name="T31" fmla="*/ 6 h 17"/>
                    <a:gd name="T32" fmla="*/ 15 w 17"/>
                    <a:gd name="T33" fmla="*/ 8 h 17"/>
                    <a:gd name="T34" fmla="*/ 13 w 17"/>
                    <a:gd name="T35" fmla="*/ 10 h 17"/>
                    <a:gd name="T36" fmla="*/ 11 w 17"/>
                    <a:gd name="T37" fmla="*/ 12 h 17"/>
                    <a:gd name="T38" fmla="*/ 10 w 17"/>
                    <a:gd name="T39" fmla="*/ 13 h 17"/>
                    <a:gd name="T40" fmla="*/ 7 w 17"/>
                    <a:gd name="T41" fmla="*/ 15 h 17"/>
                    <a:gd name="T42" fmla="*/ 6 w 17"/>
                    <a:gd name="T43" fmla="*/ 13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6" y="14"/>
                      </a:moveTo>
                      <a:lnTo>
                        <a:pt x="2" y="13"/>
                      </a:lnTo>
                      <a:lnTo>
                        <a:pt x="1" y="12"/>
                      </a:lnTo>
                      <a:lnTo>
                        <a:pt x="0" y="11"/>
                      </a:lnTo>
                      <a:lnTo>
                        <a:pt x="0" y="10"/>
                      </a:lnTo>
                      <a:lnTo>
                        <a:pt x="0" y="8"/>
                      </a:lnTo>
                      <a:lnTo>
                        <a:pt x="2" y="5"/>
                      </a:lnTo>
                      <a:lnTo>
                        <a:pt x="3" y="2"/>
                      </a:lnTo>
                      <a:lnTo>
                        <a:pt x="7" y="1"/>
                      </a:lnTo>
                      <a:lnTo>
                        <a:pt x="8" y="0"/>
                      </a:lnTo>
                      <a:lnTo>
                        <a:pt x="9" y="0"/>
                      </a:lnTo>
                      <a:lnTo>
                        <a:pt x="11" y="1"/>
                      </a:lnTo>
                      <a:lnTo>
                        <a:pt x="14" y="2"/>
                      </a:lnTo>
                      <a:lnTo>
                        <a:pt x="14" y="3"/>
                      </a:lnTo>
                      <a:lnTo>
                        <a:pt x="16" y="4"/>
                      </a:lnTo>
                      <a:lnTo>
                        <a:pt x="16" y="6"/>
                      </a:lnTo>
                      <a:lnTo>
                        <a:pt x="16" y="8"/>
                      </a:lnTo>
                      <a:lnTo>
                        <a:pt x="14" y="11"/>
                      </a:lnTo>
                      <a:lnTo>
                        <a:pt x="12" y="13"/>
                      </a:lnTo>
                      <a:lnTo>
                        <a:pt x="11" y="14"/>
                      </a:lnTo>
                      <a:lnTo>
                        <a:pt x="7" y="16"/>
                      </a:lnTo>
                      <a:lnTo>
                        <a:pt x="6" y="14"/>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4" name="Freeform 360">
                  <a:extLst>
                    <a:ext uri="{FF2B5EF4-FFF2-40B4-BE49-F238E27FC236}">
                      <a16:creationId xmlns:a16="http://schemas.microsoft.com/office/drawing/2014/main" id="{94342BF0-275D-9DB8-0454-7B10470CD6A5}"/>
                    </a:ext>
                  </a:extLst>
                </p:cNvPr>
                <p:cNvSpPr>
                  <a:spLocks/>
                </p:cNvSpPr>
                <p:nvPr/>
              </p:nvSpPr>
              <p:spPr bwMode="auto">
                <a:xfrm>
                  <a:off x="2316" y="3222"/>
                  <a:ext cx="16" cy="16"/>
                </a:xfrm>
                <a:custGeom>
                  <a:avLst/>
                  <a:gdLst>
                    <a:gd name="T0" fmla="*/ 13 w 17"/>
                    <a:gd name="T1" fmla="*/ 10 h 17"/>
                    <a:gd name="T2" fmla="*/ 15 w 17"/>
                    <a:gd name="T3" fmla="*/ 7 h 17"/>
                    <a:gd name="T4" fmla="*/ 15 w 17"/>
                    <a:gd name="T5" fmla="*/ 4 h 17"/>
                    <a:gd name="T6" fmla="*/ 15 w 17"/>
                    <a:gd name="T7" fmla="*/ 2 h 17"/>
                    <a:gd name="T8" fmla="*/ 13 w 17"/>
                    <a:gd name="T9" fmla="*/ 1 h 17"/>
                    <a:gd name="T10" fmla="*/ 13 w 17"/>
                    <a:gd name="T11" fmla="*/ 0 h 17"/>
                    <a:gd name="T12" fmla="*/ 10 w 17"/>
                    <a:gd name="T13" fmla="*/ 0 h 17"/>
                    <a:gd name="T14" fmla="*/ 8 w 17"/>
                    <a:gd name="T15" fmla="*/ 1 h 17"/>
                    <a:gd name="T16" fmla="*/ 4 w 17"/>
                    <a:gd name="T17" fmla="*/ 3 h 17"/>
                    <a:gd name="T18" fmla="*/ 3 w 17"/>
                    <a:gd name="T19" fmla="*/ 6 h 17"/>
                    <a:gd name="T20" fmla="*/ 1 w 17"/>
                    <a:gd name="T21" fmla="*/ 8 h 17"/>
                    <a:gd name="T22" fmla="*/ 0 w 17"/>
                    <a:gd name="T23" fmla="*/ 10 h 17"/>
                    <a:gd name="T24" fmla="*/ 1 w 17"/>
                    <a:gd name="T25" fmla="*/ 13 h 17"/>
                    <a:gd name="T26" fmla="*/ 3 w 17"/>
                    <a:gd name="T27" fmla="*/ 13 h 17"/>
                    <a:gd name="T28" fmla="*/ 4 w 17"/>
                    <a:gd name="T29" fmla="*/ 15 h 17"/>
                    <a:gd name="T30" fmla="*/ 8 w 17"/>
                    <a:gd name="T31" fmla="*/ 13 h 17"/>
                    <a:gd name="T32" fmla="*/ 10 w 17"/>
                    <a:gd name="T33" fmla="*/ 12 h 17"/>
                    <a:gd name="T34" fmla="*/ 13 w 17"/>
                    <a:gd name="T35" fmla="*/ 10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11"/>
                      </a:moveTo>
                      <a:lnTo>
                        <a:pt x="16" y="7"/>
                      </a:lnTo>
                      <a:lnTo>
                        <a:pt x="16" y="4"/>
                      </a:lnTo>
                      <a:lnTo>
                        <a:pt x="16" y="2"/>
                      </a:lnTo>
                      <a:lnTo>
                        <a:pt x="14" y="1"/>
                      </a:lnTo>
                      <a:lnTo>
                        <a:pt x="14" y="0"/>
                      </a:lnTo>
                      <a:lnTo>
                        <a:pt x="11" y="0"/>
                      </a:lnTo>
                      <a:lnTo>
                        <a:pt x="9" y="1"/>
                      </a:lnTo>
                      <a:lnTo>
                        <a:pt x="4" y="3"/>
                      </a:lnTo>
                      <a:lnTo>
                        <a:pt x="3" y="6"/>
                      </a:lnTo>
                      <a:lnTo>
                        <a:pt x="1" y="8"/>
                      </a:lnTo>
                      <a:lnTo>
                        <a:pt x="0" y="11"/>
                      </a:lnTo>
                      <a:lnTo>
                        <a:pt x="1" y="14"/>
                      </a:lnTo>
                      <a:lnTo>
                        <a:pt x="3" y="14"/>
                      </a:lnTo>
                      <a:lnTo>
                        <a:pt x="4" y="16"/>
                      </a:lnTo>
                      <a:lnTo>
                        <a:pt x="9" y="14"/>
                      </a:lnTo>
                      <a:lnTo>
                        <a:pt x="11" y="13"/>
                      </a:lnTo>
                      <a:lnTo>
                        <a:pt x="14" y="11"/>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5" name="Freeform 361">
                  <a:extLst>
                    <a:ext uri="{FF2B5EF4-FFF2-40B4-BE49-F238E27FC236}">
                      <a16:creationId xmlns:a16="http://schemas.microsoft.com/office/drawing/2014/main" id="{966DA4E6-EA3D-729E-9973-FD9EED09E636}"/>
                    </a:ext>
                  </a:extLst>
                </p:cNvPr>
                <p:cNvSpPr>
                  <a:spLocks/>
                </p:cNvSpPr>
                <p:nvPr/>
              </p:nvSpPr>
              <p:spPr bwMode="auto">
                <a:xfrm>
                  <a:off x="2388" y="3172"/>
                  <a:ext cx="15" cy="16"/>
                </a:xfrm>
                <a:custGeom>
                  <a:avLst/>
                  <a:gdLst>
                    <a:gd name="T0" fmla="*/ 5 w 17"/>
                    <a:gd name="T1" fmla="*/ 15 h 17"/>
                    <a:gd name="T2" fmla="*/ 2 w 17"/>
                    <a:gd name="T3" fmla="*/ 12 h 17"/>
                    <a:gd name="T4" fmla="*/ 1 w 17"/>
                    <a:gd name="T5" fmla="*/ 12 h 17"/>
                    <a:gd name="T6" fmla="*/ 0 w 17"/>
                    <a:gd name="T7" fmla="*/ 11 h 17"/>
                    <a:gd name="T8" fmla="*/ 0 w 17"/>
                    <a:gd name="T9" fmla="*/ 8 h 17"/>
                    <a:gd name="T10" fmla="*/ 0 w 17"/>
                    <a:gd name="T11" fmla="*/ 7 h 17"/>
                    <a:gd name="T12" fmla="*/ 2 w 17"/>
                    <a:gd name="T13" fmla="*/ 5 h 17"/>
                    <a:gd name="T14" fmla="*/ 3 w 17"/>
                    <a:gd name="T15" fmla="*/ 3 h 17"/>
                    <a:gd name="T16" fmla="*/ 5 w 17"/>
                    <a:gd name="T17" fmla="*/ 1 h 17"/>
                    <a:gd name="T18" fmla="*/ 7 w 17"/>
                    <a:gd name="T19" fmla="*/ 0 h 17"/>
                    <a:gd name="T20" fmla="*/ 8 w 17"/>
                    <a:gd name="T21" fmla="*/ 0 h 17"/>
                    <a:gd name="T22" fmla="*/ 11 w 17"/>
                    <a:gd name="T23" fmla="*/ 3 h 17"/>
                    <a:gd name="T24" fmla="*/ 12 w 17"/>
                    <a:gd name="T25" fmla="*/ 3 h 17"/>
                    <a:gd name="T26" fmla="*/ 14 w 17"/>
                    <a:gd name="T27" fmla="*/ 6 h 17"/>
                    <a:gd name="T28" fmla="*/ 12 w 17"/>
                    <a:gd name="T29" fmla="*/ 8 h 17"/>
                    <a:gd name="T30" fmla="*/ 11 w 17"/>
                    <a:gd name="T31" fmla="*/ 9 h 17"/>
                    <a:gd name="T32" fmla="*/ 11 w 17"/>
                    <a:gd name="T33" fmla="*/ 12 h 17"/>
                    <a:gd name="T34" fmla="*/ 8 w 17"/>
                    <a:gd name="T35" fmla="*/ 13 h 17"/>
                    <a:gd name="T36" fmla="*/ 6 w 17"/>
                    <a:gd name="T37" fmla="*/ 15 h 17"/>
                    <a:gd name="T38" fmla="*/ 5 w 17"/>
                    <a:gd name="T39" fmla="*/ 15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6" y="16"/>
                      </a:moveTo>
                      <a:lnTo>
                        <a:pt x="2" y="13"/>
                      </a:lnTo>
                      <a:lnTo>
                        <a:pt x="1" y="13"/>
                      </a:lnTo>
                      <a:lnTo>
                        <a:pt x="0" y="12"/>
                      </a:lnTo>
                      <a:lnTo>
                        <a:pt x="0" y="9"/>
                      </a:lnTo>
                      <a:lnTo>
                        <a:pt x="0" y="7"/>
                      </a:lnTo>
                      <a:lnTo>
                        <a:pt x="2" y="5"/>
                      </a:lnTo>
                      <a:lnTo>
                        <a:pt x="3" y="3"/>
                      </a:lnTo>
                      <a:lnTo>
                        <a:pt x="6" y="1"/>
                      </a:lnTo>
                      <a:lnTo>
                        <a:pt x="8" y="0"/>
                      </a:lnTo>
                      <a:lnTo>
                        <a:pt x="9" y="0"/>
                      </a:lnTo>
                      <a:lnTo>
                        <a:pt x="13" y="3"/>
                      </a:lnTo>
                      <a:lnTo>
                        <a:pt x="14" y="3"/>
                      </a:lnTo>
                      <a:lnTo>
                        <a:pt x="16" y="6"/>
                      </a:lnTo>
                      <a:lnTo>
                        <a:pt x="14" y="8"/>
                      </a:lnTo>
                      <a:lnTo>
                        <a:pt x="13" y="10"/>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6" name="Freeform 362">
                  <a:extLst>
                    <a:ext uri="{FF2B5EF4-FFF2-40B4-BE49-F238E27FC236}">
                      <a16:creationId xmlns:a16="http://schemas.microsoft.com/office/drawing/2014/main" id="{6CD74BEB-67B6-59A9-5FAF-AD950B8ABF03}"/>
                    </a:ext>
                  </a:extLst>
                </p:cNvPr>
                <p:cNvSpPr>
                  <a:spLocks/>
                </p:cNvSpPr>
                <p:nvPr/>
              </p:nvSpPr>
              <p:spPr bwMode="auto">
                <a:xfrm>
                  <a:off x="2391" y="3174"/>
                  <a:ext cx="15" cy="16"/>
                </a:xfrm>
                <a:custGeom>
                  <a:avLst/>
                  <a:gdLst>
                    <a:gd name="T0" fmla="*/ 11 w 17"/>
                    <a:gd name="T1" fmla="*/ 8 h 17"/>
                    <a:gd name="T2" fmla="*/ 12 w 17"/>
                    <a:gd name="T3" fmla="*/ 7 h 17"/>
                    <a:gd name="T4" fmla="*/ 14 w 17"/>
                    <a:gd name="T5" fmla="*/ 4 h 17"/>
                    <a:gd name="T6" fmla="*/ 12 w 17"/>
                    <a:gd name="T7" fmla="*/ 1 h 17"/>
                    <a:gd name="T8" fmla="*/ 11 w 17"/>
                    <a:gd name="T9" fmla="*/ 1 h 17"/>
                    <a:gd name="T10" fmla="*/ 10 w 17"/>
                    <a:gd name="T11" fmla="*/ 0 h 17"/>
                    <a:gd name="T12" fmla="*/ 7 w 17"/>
                    <a:gd name="T13" fmla="*/ 1 h 17"/>
                    <a:gd name="T14" fmla="*/ 4 w 17"/>
                    <a:gd name="T15" fmla="*/ 2 h 17"/>
                    <a:gd name="T16" fmla="*/ 3 w 17"/>
                    <a:gd name="T17" fmla="*/ 4 h 17"/>
                    <a:gd name="T18" fmla="*/ 0 w 17"/>
                    <a:gd name="T19" fmla="*/ 8 h 17"/>
                    <a:gd name="T20" fmla="*/ 0 w 17"/>
                    <a:gd name="T21" fmla="*/ 11 h 17"/>
                    <a:gd name="T22" fmla="*/ 0 w 17"/>
                    <a:gd name="T23" fmla="*/ 12 h 17"/>
                    <a:gd name="T24" fmla="*/ 1 w 17"/>
                    <a:gd name="T25" fmla="*/ 13 h 17"/>
                    <a:gd name="T26" fmla="*/ 3 w 17"/>
                    <a:gd name="T27" fmla="*/ 15 h 17"/>
                    <a:gd name="T28" fmla="*/ 4 w 17"/>
                    <a:gd name="T29" fmla="*/ 15 h 17"/>
                    <a:gd name="T30" fmla="*/ 7 w 17"/>
                    <a:gd name="T31" fmla="*/ 13 h 17"/>
                    <a:gd name="T32" fmla="*/ 10 w 17"/>
                    <a:gd name="T33" fmla="*/ 12 h 17"/>
                    <a:gd name="T34" fmla="*/ 11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2" y="9"/>
                      </a:moveTo>
                      <a:lnTo>
                        <a:pt x="14" y="7"/>
                      </a:lnTo>
                      <a:lnTo>
                        <a:pt x="16" y="4"/>
                      </a:lnTo>
                      <a:lnTo>
                        <a:pt x="14" y="1"/>
                      </a:lnTo>
                      <a:lnTo>
                        <a:pt x="12" y="1"/>
                      </a:lnTo>
                      <a:lnTo>
                        <a:pt x="11" y="0"/>
                      </a:lnTo>
                      <a:lnTo>
                        <a:pt x="8" y="1"/>
                      </a:lnTo>
                      <a:lnTo>
                        <a:pt x="4" y="2"/>
                      </a:lnTo>
                      <a:lnTo>
                        <a:pt x="3" y="4"/>
                      </a:lnTo>
                      <a:lnTo>
                        <a:pt x="0" y="8"/>
                      </a:lnTo>
                      <a:lnTo>
                        <a:pt x="0" y="12"/>
                      </a:lnTo>
                      <a:lnTo>
                        <a:pt x="0" y="13"/>
                      </a:lnTo>
                      <a:lnTo>
                        <a:pt x="1" y="14"/>
                      </a:lnTo>
                      <a:lnTo>
                        <a:pt x="3" y="16"/>
                      </a:lnTo>
                      <a:lnTo>
                        <a:pt x="4" y="16"/>
                      </a:lnTo>
                      <a:lnTo>
                        <a:pt x="8" y="14"/>
                      </a:lnTo>
                      <a:lnTo>
                        <a:pt x="11" y="13"/>
                      </a:lnTo>
                      <a:lnTo>
                        <a:pt x="12"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7" name="Freeform 363">
                  <a:extLst>
                    <a:ext uri="{FF2B5EF4-FFF2-40B4-BE49-F238E27FC236}">
                      <a16:creationId xmlns:a16="http://schemas.microsoft.com/office/drawing/2014/main" id="{26ECA72D-8D85-C003-196B-CA35BC4F3B7C}"/>
                    </a:ext>
                  </a:extLst>
                </p:cNvPr>
                <p:cNvSpPr>
                  <a:spLocks/>
                </p:cNvSpPr>
                <p:nvPr/>
              </p:nvSpPr>
              <p:spPr bwMode="auto">
                <a:xfrm>
                  <a:off x="2391" y="3177"/>
                  <a:ext cx="16" cy="16"/>
                </a:xfrm>
                <a:custGeom>
                  <a:avLst/>
                  <a:gdLst>
                    <a:gd name="T0" fmla="*/ 12 w 17"/>
                    <a:gd name="T1" fmla="*/ 8 h 17"/>
                    <a:gd name="T2" fmla="*/ 15 w 17"/>
                    <a:gd name="T3" fmla="*/ 8 h 17"/>
                    <a:gd name="T4" fmla="*/ 15 w 17"/>
                    <a:gd name="T5" fmla="*/ 2 h 17"/>
                    <a:gd name="T6" fmla="*/ 15 w 17"/>
                    <a:gd name="T7" fmla="*/ 0 h 17"/>
                    <a:gd name="T8" fmla="*/ 12 w 17"/>
                    <a:gd name="T9" fmla="*/ 0 h 17"/>
                    <a:gd name="T10" fmla="*/ 9 w 17"/>
                    <a:gd name="T11" fmla="*/ 0 h 17"/>
                    <a:gd name="T12" fmla="*/ 8 w 17"/>
                    <a:gd name="T13" fmla="*/ 0 h 17"/>
                    <a:gd name="T14" fmla="*/ 2 w 17"/>
                    <a:gd name="T15" fmla="*/ 5 h 17"/>
                    <a:gd name="T16" fmla="*/ 0 w 17"/>
                    <a:gd name="T17" fmla="*/ 8 h 17"/>
                    <a:gd name="T18" fmla="*/ 0 w 17"/>
                    <a:gd name="T19" fmla="*/ 9 h 17"/>
                    <a:gd name="T20" fmla="*/ 0 w 17"/>
                    <a:gd name="T21" fmla="*/ 12 h 17"/>
                    <a:gd name="T22" fmla="*/ 2 w 17"/>
                    <a:gd name="T23" fmla="*/ 15 h 17"/>
                    <a:gd name="T24" fmla="*/ 5 w 17"/>
                    <a:gd name="T25" fmla="*/ 15 h 17"/>
                    <a:gd name="T26" fmla="*/ 8 w 17"/>
                    <a:gd name="T27" fmla="*/ 15 h 17"/>
                    <a:gd name="T28" fmla="*/ 12 w 17"/>
                    <a:gd name="T29" fmla="*/ 8 h 1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
                    <a:gd name="T46" fmla="*/ 0 h 17"/>
                    <a:gd name="T47" fmla="*/ 17 w 17"/>
                    <a:gd name="T48" fmla="*/ 17 h 1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 h="17">
                      <a:moveTo>
                        <a:pt x="13" y="8"/>
                      </a:moveTo>
                      <a:lnTo>
                        <a:pt x="16" y="8"/>
                      </a:lnTo>
                      <a:lnTo>
                        <a:pt x="16" y="2"/>
                      </a:lnTo>
                      <a:lnTo>
                        <a:pt x="16" y="0"/>
                      </a:lnTo>
                      <a:lnTo>
                        <a:pt x="13" y="0"/>
                      </a:lnTo>
                      <a:lnTo>
                        <a:pt x="10" y="0"/>
                      </a:lnTo>
                      <a:lnTo>
                        <a:pt x="8" y="0"/>
                      </a:lnTo>
                      <a:lnTo>
                        <a:pt x="2" y="5"/>
                      </a:lnTo>
                      <a:lnTo>
                        <a:pt x="0" y="8"/>
                      </a:lnTo>
                      <a:lnTo>
                        <a:pt x="0" y="10"/>
                      </a:lnTo>
                      <a:lnTo>
                        <a:pt x="0" y="13"/>
                      </a:lnTo>
                      <a:lnTo>
                        <a:pt x="2" y="16"/>
                      </a:lnTo>
                      <a:lnTo>
                        <a:pt x="5" y="16"/>
                      </a:lnTo>
                      <a:lnTo>
                        <a:pt x="8" y="16"/>
                      </a:lnTo>
                      <a:lnTo>
                        <a:pt x="13"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8" name="Freeform 364">
                  <a:extLst>
                    <a:ext uri="{FF2B5EF4-FFF2-40B4-BE49-F238E27FC236}">
                      <a16:creationId xmlns:a16="http://schemas.microsoft.com/office/drawing/2014/main" id="{0698E655-205B-2275-641E-66D649D0F95E}"/>
                    </a:ext>
                  </a:extLst>
                </p:cNvPr>
                <p:cNvSpPr>
                  <a:spLocks/>
                </p:cNvSpPr>
                <p:nvPr/>
              </p:nvSpPr>
              <p:spPr bwMode="auto">
                <a:xfrm>
                  <a:off x="2379" y="3177"/>
                  <a:ext cx="15" cy="17"/>
                </a:xfrm>
                <a:custGeom>
                  <a:avLst/>
                  <a:gdLst>
                    <a:gd name="T0" fmla="*/ 4 w 17"/>
                    <a:gd name="T1" fmla="*/ 16 h 17"/>
                    <a:gd name="T2" fmla="*/ 1 w 17"/>
                    <a:gd name="T3" fmla="*/ 12 h 17"/>
                    <a:gd name="T4" fmla="*/ 0 w 17"/>
                    <a:gd name="T5" fmla="*/ 12 h 17"/>
                    <a:gd name="T6" fmla="*/ 0 w 17"/>
                    <a:gd name="T7" fmla="*/ 9 h 17"/>
                    <a:gd name="T8" fmla="*/ 0 w 17"/>
                    <a:gd name="T9" fmla="*/ 7 h 17"/>
                    <a:gd name="T10" fmla="*/ 1 w 17"/>
                    <a:gd name="T11" fmla="*/ 5 h 17"/>
                    <a:gd name="T12" fmla="*/ 3 w 17"/>
                    <a:gd name="T13" fmla="*/ 2 h 17"/>
                    <a:gd name="T14" fmla="*/ 5 w 17"/>
                    <a:gd name="T15" fmla="*/ 1 h 17"/>
                    <a:gd name="T16" fmla="*/ 7 w 17"/>
                    <a:gd name="T17" fmla="*/ 0 h 17"/>
                    <a:gd name="T18" fmla="*/ 8 w 17"/>
                    <a:gd name="T19" fmla="*/ 0 h 17"/>
                    <a:gd name="T20" fmla="*/ 12 w 17"/>
                    <a:gd name="T21" fmla="*/ 2 h 17"/>
                    <a:gd name="T22" fmla="*/ 14 w 17"/>
                    <a:gd name="T23" fmla="*/ 3 h 17"/>
                    <a:gd name="T24" fmla="*/ 14 w 17"/>
                    <a:gd name="T25" fmla="*/ 6 h 17"/>
                    <a:gd name="T26" fmla="*/ 14 w 17"/>
                    <a:gd name="T27" fmla="*/ 8 h 17"/>
                    <a:gd name="T28" fmla="*/ 12 w 17"/>
                    <a:gd name="T29" fmla="*/ 10 h 17"/>
                    <a:gd name="T30" fmla="*/ 11 w 17"/>
                    <a:gd name="T31" fmla="*/ 12 h 17"/>
                    <a:gd name="T32" fmla="*/ 8 w 17"/>
                    <a:gd name="T33" fmla="*/ 14 h 17"/>
                    <a:gd name="T34" fmla="*/ 6 w 17"/>
                    <a:gd name="T35" fmla="*/ 16 h 17"/>
                    <a:gd name="T36" fmla="*/ 5 w 17"/>
                    <a:gd name="T37" fmla="*/ 16 h 17"/>
                    <a:gd name="T38" fmla="*/ 4 w 17"/>
                    <a:gd name="T39" fmla="*/ 16 h 1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
                    <a:gd name="T61" fmla="*/ 0 h 17"/>
                    <a:gd name="T62" fmla="*/ 17 w 17"/>
                    <a:gd name="T63" fmla="*/ 17 h 1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 h="17">
                      <a:moveTo>
                        <a:pt x="4" y="16"/>
                      </a:moveTo>
                      <a:lnTo>
                        <a:pt x="1" y="12"/>
                      </a:lnTo>
                      <a:lnTo>
                        <a:pt x="0" y="12"/>
                      </a:lnTo>
                      <a:lnTo>
                        <a:pt x="0" y="9"/>
                      </a:lnTo>
                      <a:lnTo>
                        <a:pt x="0" y="7"/>
                      </a:lnTo>
                      <a:lnTo>
                        <a:pt x="1" y="5"/>
                      </a:lnTo>
                      <a:lnTo>
                        <a:pt x="3" y="2"/>
                      </a:lnTo>
                      <a:lnTo>
                        <a:pt x="6" y="1"/>
                      </a:lnTo>
                      <a:lnTo>
                        <a:pt x="8" y="0"/>
                      </a:lnTo>
                      <a:lnTo>
                        <a:pt x="9" y="0"/>
                      </a:lnTo>
                      <a:lnTo>
                        <a:pt x="14" y="2"/>
                      </a:lnTo>
                      <a:lnTo>
                        <a:pt x="16" y="3"/>
                      </a:lnTo>
                      <a:lnTo>
                        <a:pt x="16" y="6"/>
                      </a:lnTo>
                      <a:lnTo>
                        <a:pt x="16" y="8"/>
                      </a:lnTo>
                      <a:lnTo>
                        <a:pt x="14" y="10"/>
                      </a:lnTo>
                      <a:lnTo>
                        <a:pt x="12" y="12"/>
                      </a:lnTo>
                      <a:lnTo>
                        <a:pt x="9" y="14"/>
                      </a:lnTo>
                      <a:lnTo>
                        <a:pt x="7" y="16"/>
                      </a:lnTo>
                      <a:lnTo>
                        <a:pt x="6" y="16"/>
                      </a:lnTo>
                      <a:lnTo>
                        <a:pt x="4"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89" name="Freeform 365">
                  <a:extLst>
                    <a:ext uri="{FF2B5EF4-FFF2-40B4-BE49-F238E27FC236}">
                      <a16:creationId xmlns:a16="http://schemas.microsoft.com/office/drawing/2014/main" id="{A7887DA7-CB56-E858-DDA9-37D2E3483770}"/>
                    </a:ext>
                  </a:extLst>
                </p:cNvPr>
                <p:cNvSpPr>
                  <a:spLocks/>
                </p:cNvSpPr>
                <p:nvPr/>
              </p:nvSpPr>
              <p:spPr bwMode="auto">
                <a:xfrm>
                  <a:off x="2381" y="3178"/>
                  <a:ext cx="16" cy="17"/>
                </a:xfrm>
                <a:custGeom>
                  <a:avLst/>
                  <a:gdLst>
                    <a:gd name="T0" fmla="*/ 13 w 17"/>
                    <a:gd name="T1" fmla="*/ 9 h 17"/>
                    <a:gd name="T2" fmla="*/ 15 w 17"/>
                    <a:gd name="T3" fmla="*/ 7 h 17"/>
                    <a:gd name="T4" fmla="*/ 15 w 17"/>
                    <a:gd name="T5" fmla="*/ 4 h 17"/>
                    <a:gd name="T6" fmla="*/ 15 w 17"/>
                    <a:gd name="T7" fmla="*/ 1 h 17"/>
                    <a:gd name="T8" fmla="*/ 13 w 17"/>
                    <a:gd name="T9" fmla="*/ 0 h 17"/>
                    <a:gd name="T10" fmla="*/ 10 w 17"/>
                    <a:gd name="T11" fmla="*/ 0 h 17"/>
                    <a:gd name="T12" fmla="*/ 8 w 17"/>
                    <a:gd name="T13" fmla="*/ 0 h 17"/>
                    <a:gd name="T14" fmla="*/ 4 w 17"/>
                    <a:gd name="T15" fmla="*/ 2 h 17"/>
                    <a:gd name="T16" fmla="*/ 1 w 17"/>
                    <a:gd name="T17" fmla="*/ 4 h 17"/>
                    <a:gd name="T18" fmla="*/ 1 w 17"/>
                    <a:gd name="T19" fmla="*/ 8 h 17"/>
                    <a:gd name="T20" fmla="*/ 0 w 17"/>
                    <a:gd name="T21" fmla="*/ 12 h 17"/>
                    <a:gd name="T22" fmla="*/ 1 w 17"/>
                    <a:gd name="T23" fmla="*/ 13 h 17"/>
                    <a:gd name="T24" fmla="*/ 1 w 17"/>
                    <a:gd name="T25" fmla="*/ 14 h 17"/>
                    <a:gd name="T26" fmla="*/ 1 w 17"/>
                    <a:gd name="T27" fmla="*/ 16 h 17"/>
                    <a:gd name="T28" fmla="*/ 4 w 17"/>
                    <a:gd name="T29" fmla="*/ 16 h 17"/>
                    <a:gd name="T30" fmla="*/ 8 w 17"/>
                    <a:gd name="T31" fmla="*/ 14 h 17"/>
                    <a:gd name="T32" fmla="*/ 10 w 17"/>
                    <a:gd name="T33" fmla="*/ 12 h 17"/>
                    <a:gd name="T34" fmla="*/ 13 w 17"/>
                    <a:gd name="T35" fmla="*/ 9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4" y="9"/>
                      </a:moveTo>
                      <a:lnTo>
                        <a:pt x="16" y="7"/>
                      </a:lnTo>
                      <a:lnTo>
                        <a:pt x="16" y="4"/>
                      </a:lnTo>
                      <a:lnTo>
                        <a:pt x="16" y="1"/>
                      </a:lnTo>
                      <a:lnTo>
                        <a:pt x="14" y="0"/>
                      </a:lnTo>
                      <a:lnTo>
                        <a:pt x="11" y="0"/>
                      </a:lnTo>
                      <a:lnTo>
                        <a:pt x="8" y="0"/>
                      </a:lnTo>
                      <a:lnTo>
                        <a:pt x="4" y="2"/>
                      </a:lnTo>
                      <a:lnTo>
                        <a:pt x="1" y="4"/>
                      </a:lnTo>
                      <a:lnTo>
                        <a:pt x="1" y="8"/>
                      </a:lnTo>
                      <a:lnTo>
                        <a:pt x="0" y="12"/>
                      </a:lnTo>
                      <a:lnTo>
                        <a:pt x="1" y="13"/>
                      </a:lnTo>
                      <a:lnTo>
                        <a:pt x="1" y="14"/>
                      </a:lnTo>
                      <a:lnTo>
                        <a:pt x="1" y="16"/>
                      </a:lnTo>
                      <a:lnTo>
                        <a:pt x="4" y="16"/>
                      </a:lnTo>
                      <a:lnTo>
                        <a:pt x="8" y="14"/>
                      </a:lnTo>
                      <a:lnTo>
                        <a:pt x="11" y="12"/>
                      </a:lnTo>
                      <a:lnTo>
                        <a:pt x="14"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0" name="Freeform 366">
                  <a:extLst>
                    <a:ext uri="{FF2B5EF4-FFF2-40B4-BE49-F238E27FC236}">
                      <a16:creationId xmlns:a16="http://schemas.microsoft.com/office/drawing/2014/main" id="{4D487D1C-A714-E21C-4D57-73664D7C9F54}"/>
                    </a:ext>
                  </a:extLst>
                </p:cNvPr>
                <p:cNvSpPr>
                  <a:spLocks/>
                </p:cNvSpPr>
                <p:nvPr/>
              </p:nvSpPr>
              <p:spPr bwMode="auto">
                <a:xfrm>
                  <a:off x="2383" y="3181"/>
                  <a:ext cx="16" cy="16"/>
                </a:xfrm>
                <a:custGeom>
                  <a:avLst/>
                  <a:gdLst>
                    <a:gd name="T0" fmla="*/ 15 w 17"/>
                    <a:gd name="T1" fmla="*/ 8 h 17"/>
                    <a:gd name="T2" fmla="*/ 15 w 17"/>
                    <a:gd name="T3" fmla="*/ 8 h 17"/>
                    <a:gd name="T4" fmla="*/ 15 w 17"/>
                    <a:gd name="T5" fmla="*/ 2 h 17"/>
                    <a:gd name="T6" fmla="*/ 15 w 17"/>
                    <a:gd name="T7" fmla="*/ 0 h 17"/>
                    <a:gd name="T8" fmla="*/ 11 w 17"/>
                    <a:gd name="T9" fmla="*/ 0 h 17"/>
                    <a:gd name="T10" fmla="*/ 8 w 17"/>
                    <a:gd name="T11" fmla="*/ 0 h 17"/>
                    <a:gd name="T12" fmla="*/ 4 w 17"/>
                    <a:gd name="T13" fmla="*/ 2 h 17"/>
                    <a:gd name="T14" fmla="*/ 0 w 17"/>
                    <a:gd name="T15" fmla="*/ 8 h 17"/>
                    <a:gd name="T16" fmla="*/ 0 w 17"/>
                    <a:gd name="T17" fmla="*/ 9 h 17"/>
                    <a:gd name="T18" fmla="*/ 0 w 17"/>
                    <a:gd name="T19" fmla="*/ 12 h 17"/>
                    <a:gd name="T20" fmla="*/ 4 w 17"/>
                    <a:gd name="T21" fmla="*/ 15 h 17"/>
                    <a:gd name="T22" fmla="*/ 8 w 17"/>
                    <a:gd name="T23" fmla="*/ 15 h 17"/>
                    <a:gd name="T24" fmla="*/ 15 w 17"/>
                    <a:gd name="T25" fmla="*/ 8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16" y="8"/>
                      </a:moveTo>
                      <a:lnTo>
                        <a:pt x="16" y="8"/>
                      </a:lnTo>
                      <a:lnTo>
                        <a:pt x="16" y="2"/>
                      </a:lnTo>
                      <a:lnTo>
                        <a:pt x="16" y="0"/>
                      </a:lnTo>
                      <a:lnTo>
                        <a:pt x="12" y="0"/>
                      </a:lnTo>
                      <a:lnTo>
                        <a:pt x="8" y="0"/>
                      </a:lnTo>
                      <a:lnTo>
                        <a:pt x="4" y="2"/>
                      </a:lnTo>
                      <a:lnTo>
                        <a:pt x="0" y="8"/>
                      </a:lnTo>
                      <a:lnTo>
                        <a:pt x="0" y="10"/>
                      </a:lnTo>
                      <a:lnTo>
                        <a:pt x="0" y="13"/>
                      </a:lnTo>
                      <a:lnTo>
                        <a:pt x="4" y="16"/>
                      </a:lnTo>
                      <a:lnTo>
                        <a:pt x="8" y="16"/>
                      </a:lnTo>
                      <a:lnTo>
                        <a:pt x="16" y="8"/>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1" name="Freeform 367">
                  <a:extLst>
                    <a:ext uri="{FF2B5EF4-FFF2-40B4-BE49-F238E27FC236}">
                      <a16:creationId xmlns:a16="http://schemas.microsoft.com/office/drawing/2014/main" id="{04B4BC76-A731-C41D-64BC-81DE0149E6F5}"/>
                    </a:ext>
                  </a:extLst>
                </p:cNvPr>
                <p:cNvSpPr>
                  <a:spLocks/>
                </p:cNvSpPr>
                <p:nvPr/>
              </p:nvSpPr>
              <p:spPr bwMode="auto">
                <a:xfrm>
                  <a:off x="2391" y="3175"/>
                  <a:ext cx="16" cy="16"/>
                </a:xfrm>
                <a:custGeom>
                  <a:avLst/>
                  <a:gdLst>
                    <a:gd name="T0" fmla="*/ 6 w 17"/>
                    <a:gd name="T1" fmla="*/ 15 h 17"/>
                    <a:gd name="T2" fmla="*/ 2 w 17"/>
                    <a:gd name="T3" fmla="*/ 12 h 17"/>
                    <a:gd name="T4" fmla="*/ 1 w 17"/>
                    <a:gd name="T5" fmla="*/ 12 h 17"/>
                    <a:gd name="T6" fmla="*/ 0 w 17"/>
                    <a:gd name="T7" fmla="*/ 11 h 17"/>
                    <a:gd name="T8" fmla="*/ 0 w 17"/>
                    <a:gd name="T9" fmla="*/ 9 h 17"/>
                    <a:gd name="T10" fmla="*/ 0 w 17"/>
                    <a:gd name="T11" fmla="*/ 7 h 17"/>
                    <a:gd name="T12" fmla="*/ 2 w 17"/>
                    <a:gd name="T13" fmla="*/ 5 h 17"/>
                    <a:gd name="T14" fmla="*/ 3 w 17"/>
                    <a:gd name="T15" fmla="*/ 3 h 17"/>
                    <a:gd name="T16" fmla="*/ 6 w 17"/>
                    <a:gd name="T17" fmla="*/ 1 h 17"/>
                    <a:gd name="T18" fmla="*/ 8 w 17"/>
                    <a:gd name="T19" fmla="*/ 0 h 17"/>
                    <a:gd name="T20" fmla="*/ 8 w 17"/>
                    <a:gd name="T21" fmla="*/ 0 h 17"/>
                    <a:gd name="T22" fmla="*/ 10 w 17"/>
                    <a:gd name="T23" fmla="*/ 0 h 17"/>
                    <a:gd name="T24" fmla="*/ 13 w 17"/>
                    <a:gd name="T25" fmla="*/ 3 h 17"/>
                    <a:gd name="T26" fmla="*/ 15 w 17"/>
                    <a:gd name="T27" fmla="*/ 3 h 17"/>
                    <a:gd name="T28" fmla="*/ 15 w 17"/>
                    <a:gd name="T29" fmla="*/ 6 h 17"/>
                    <a:gd name="T30" fmla="*/ 15 w 17"/>
                    <a:gd name="T31" fmla="*/ 8 h 17"/>
                    <a:gd name="T32" fmla="*/ 13 w 17"/>
                    <a:gd name="T33" fmla="*/ 10 h 17"/>
                    <a:gd name="T34" fmla="*/ 11 w 17"/>
                    <a:gd name="T35" fmla="*/ 12 h 17"/>
                    <a:gd name="T36" fmla="*/ 8 w 17"/>
                    <a:gd name="T37" fmla="*/ 13 h 17"/>
                    <a:gd name="T38" fmla="*/ 7 w 17"/>
                    <a:gd name="T39" fmla="*/ 15 h 17"/>
                    <a:gd name="T40" fmla="*/ 6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6" y="16"/>
                      </a:moveTo>
                      <a:lnTo>
                        <a:pt x="2" y="13"/>
                      </a:lnTo>
                      <a:lnTo>
                        <a:pt x="1" y="13"/>
                      </a:lnTo>
                      <a:lnTo>
                        <a:pt x="0" y="12"/>
                      </a:lnTo>
                      <a:lnTo>
                        <a:pt x="0" y="10"/>
                      </a:lnTo>
                      <a:lnTo>
                        <a:pt x="0" y="7"/>
                      </a:lnTo>
                      <a:lnTo>
                        <a:pt x="2" y="5"/>
                      </a:lnTo>
                      <a:lnTo>
                        <a:pt x="3" y="3"/>
                      </a:lnTo>
                      <a:lnTo>
                        <a:pt x="6" y="1"/>
                      </a:lnTo>
                      <a:lnTo>
                        <a:pt x="8" y="0"/>
                      </a:lnTo>
                      <a:lnTo>
                        <a:pt x="9" y="0"/>
                      </a:lnTo>
                      <a:lnTo>
                        <a:pt x="11" y="0"/>
                      </a:lnTo>
                      <a:lnTo>
                        <a:pt x="14" y="3"/>
                      </a:lnTo>
                      <a:lnTo>
                        <a:pt x="16" y="3"/>
                      </a:lnTo>
                      <a:lnTo>
                        <a:pt x="16" y="6"/>
                      </a:lnTo>
                      <a:lnTo>
                        <a:pt x="16" y="8"/>
                      </a:lnTo>
                      <a:lnTo>
                        <a:pt x="14" y="11"/>
                      </a:lnTo>
                      <a:lnTo>
                        <a:pt x="12" y="13"/>
                      </a:lnTo>
                      <a:lnTo>
                        <a:pt x="9" y="14"/>
                      </a:lnTo>
                      <a:lnTo>
                        <a:pt x="7" y="16"/>
                      </a:lnTo>
                      <a:lnTo>
                        <a:pt x="6" y="16"/>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2" name="Freeform 368">
                  <a:extLst>
                    <a:ext uri="{FF2B5EF4-FFF2-40B4-BE49-F238E27FC236}">
                      <a16:creationId xmlns:a16="http://schemas.microsoft.com/office/drawing/2014/main" id="{61C2FD9D-8852-52C5-6CD8-D9E5B84385EE}"/>
                    </a:ext>
                  </a:extLst>
                </p:cNvPr>
                <p:cNvSpPr>
                  <a:spLocks/>
                </p:cNvSpPr>
                <p:nvPr/>
              </p:nvSpPr>
              <p:spPr bwMode="auto">
                <a:xfrm>
                  <a:off x="2385" y="3181"/>
                  <a:ext cx="16" cy="16"/>
                </a:xfrm>
                <a:custGeom>
                  <a:avLst/>
                  <a:gdLst>
                    <a:gd name="T0" fmla="*/ 12 w 17"/>
                    <a:gd name="T1" fmla="*/ 8 h 17"/>
                    <a:gd name="T2" fmla="*/ 13 w 17"/>
                    <a:gd name="T3" fmla="*/ 7 h 17"/>
                    <a:gd name="T4" fmla="*/ 15 w 17"/>
                    <a:gd name="T5" fmla="*/ 4 h 17"/>
                    <a:gd name="T6" fmla="*/ 13 w 17"/>
                    <a:gd name="T7" fmla="*/ 1 h 17"/>
                    <a:gd name="T8" fmla="*/ 12 w 17"/>
                    <a:gd name="T9" fmla="*/ 1 h 17"/>
                    <a:gd name="T10" fmla="*/ 9 w 17"/>
                    <a:gd name="T11" fmla="*/ 0 h 17"/>
                    <a:gd name="T12" fmla="*/ 8 w 17"/>
                    <a:gd name="T13" fmla="*/ 1 h 17"/>
                    <a:gd name="T14" fmla="*/ 5 w 17"/>
                    <a:gd name="T15" fmla="*/ 2 h 17"/>
                    <a:gd name="T16" fmla="*/ 2 w 17"/>
                    <a:gd name="T17" fmla="*/ 4 h 17"/>
                    <a:gd name="T18" fmla="*/ 1 w 17"/>
                    <a:gd name="T19" fmla="*/ 8 h 17"/>
                    <a:gd name="T20" fmla="*/ 0 w 17"/>
                    <a:gd name="T21" fmla="*/ 11 h 17"/>
                    <a:gd name="T22" fmla="*/ 1 w 17"/>
                    <a:gd name="T23" fmla="*/ 12 h 17"/>
                    <a:gd name="T24" fmla="*/ 1 w 17"/>
                    <a:gd name="T25" fmla="*/ 13 h 17"/>
                    <a:gd name="T26" fmla="*/ 2 w 17"/>
                    <a:gd name="T27" fmla="*/ 15 h 17"/>
                    <a:gd name="T28" fmla="*/ 4 w 17"/>
                    <a:gd name="T29" fmla="*/ 15 h 17"/>
                    <a:gd name="T30" fmla="*/ 8 w 17"/>
                    <a:gd name="T31" fmla="*/ 13 h 17"/>
                    <a:gd name="T32" fmla="*/ 9 w 17"/>
                    <a:gd name="T33" fmla="*/ 11 h 17"/>
                    <a:gd name="T34" fmla="*/ 12 w 17"/>
                    <a:gd name="T35" fmla="*/ 8 h 1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7"/>
                    <a:gd name="T55" fmla="*/ 0 h 17"/>
                    <a:gd name="T56" fmla="*/ 17 w 17"/>
                    <a:gd name="T57" fmla="*/ 17 h 1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7" h="17">
                      <a:moveTo>
                        <a:pt x="13" y="9"/>
                      </a:moveTo>
                      <a:lnTo>
                        <a:pt x="14" y="7"/>
                      </a:lnTo>
                      <a:lnTo>
                        <a:pt x="16" y="4"/>
                      </a:lnTo>
                      <a:lnTo>
                        <a:pt x="14" y="1"/>
                      </a:lnTo>
                      <a:lnTo>
                        <a:pt x="13" y="1"/>
                      </a:lnTo>
                      <a:lnTo>
                        <a:pt x="10" y="0"/>
                      </a:lnTo>
                      <a:lnTo>
                        <a:pt x="8" y="1"/>
                      </a:lnTo>
                      <a:lnTo>
                        <a:pt x="5" y="2"/>
                      </a:lnTo>
                      <a:lnTo>
                        <a:pt x="2" y="4"/>
                      </a:lnTo>
                      <a:lnTo>
                        <a:pt x="1" y="8"/>
                      </a:lnTo>
                      <a:lnTo>
                        <a:pt x="0" y="12"/>
                      </a:lnTo>
                      <a:lnTo>
                        <a:pt x="1" y="13"/>
                      </a:lnTo>
                      <a:lnTo>
                        <a:pt x="1" y="14"/>
                      </a:lnTo>
                      <a:lnTo>
                        <a:pt x="2" y="16"/>
                      </a:lnTo>
                      <a:lnTo>
                        <a:pt x="4" y="16"/>
                      </a:lnTo>
                      <a:lnTo>
                        <a:pt x="8" y="14"/>
                      </a:lnTo>
                      <a:lnTo>
                        <a:pt x="10" y="12"/>
                      </a:lnTo>
                      <a:lnTo>
                        <a:pt x="13" y="9"/>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3" name="Freeform 369">
                  <a:extLst>
                    <a:ext uri="{FF2B5EF4-FFF2-40B4-BE49-F238E27FC236}">
                      <a16:creationId xmlns:a16="http://schemas.microsoft.com/office/drawing/2014/main" id="{38837854-AA01-04BB-CBF9-BC6F62930CB8}"/>
                    </a:ext>
                  </a:extLst>
                </p:cNvPr>
                <p:cNvSpPr>
                  <a:spLocks/>
                </p:cNvSpPr>
                <p:nvPr/>
              </p:nvSpPr>
              <p:spPr bwMode="auto">
                <a:xfrm>
                  <a:off x="2283" y="3198"/>
                  <a:ext cx="21" cy="40"/>
                </a:xfrm>
                <a:custGeom>
                  <a:avLst/>
                  <a:gdLst>
                    <a:gd name="T0" fmla="*/ 0 w 23"/>
                    <a:gd name="T1" fmla="*/ 27 h 42"/>
                    <a:gd name="T2" fmla="*/ 20 w 23"/>
                    <a:gd name="T3" fmla="*/ 39 h 42"/>
                    <a:gd name="T4" fmla="*/ 20 w 23"/>
                    <a:gd name="T5" fmla="*/ 12 h 42"/>
                    <a:gd name="T6" fmla="*/ 0 w 23"/>
                    <a:gd name="T7" fmla="*/ 0 h 42"/>
                    <a:gd name="T8" fmla="*/ 0 w 23"/>
                    <a:gd name="T9" fmla="*/ 27 h 42"/>
                    <a:gd name="T10" fmla="*/ 0 60000 65536"/>
                    <a:gd name="T11" fmla="*/ 0 60000 65536"/>
                    <a:gd name="T12" fmla="*/ 0 60000 65536"/>
                    <a:gd name="T13" fmla="*/ 0 60000 65536"/>
                    <a:gd name="T14" fmla="*/ 0 60000 65536"/>
                    <a:gd name="T15" fmla="*/ 0 w 23"/>
                    <a:gd name="T16" fmla="*/ 0 h 42"/>
                    <a:gd name="T17" fmla="*/ 23 w 23"/>
                    <a:gd name="T18" fmla="*/ 42 h 42"/>
                  </a:gdLst>
                  <a:ahLst/>
                  <a:cxnLst>
                    <a:cxn ang="T10">
                      <a:pos x="T0" y="T1"/>
                    </a:cxn>
                    <a:cxn ang="T11">
                      <a:pos x="T2" y="T3"/>
                    </a:cxn>
                    <a:cxn ang="T12">
                      <a:pos x="T4" y="T5"/>
                    </a:cxn>
                    <a:cxn ang="T13">
                      <a:pos x="T6" y="T7"/>
                    </a:cxn>
                    <a:cxn ang="T14">
                      <a:pos x="T8" y="T9"/>
                    </a:cxn>
                  </a:cxnLst>
                  <a:rect l="T15" t="T16" r="T17" b="T18"/>
                  <a:pathLst>
                    <a:path w="23" h="42">
                      <a:moveTo>
                        <a:pt x="0" y="28"/>
                      </a:moveTo>
                      <a:lnTo>
                        <a:pt x="22" y="41"/>
                      </a:lnTo>
                      <a:lnTo>
                        <a:pt x="22" y="13"/>
                      </a:lnTo>
                      <a:lnTo>
                        <a:pt x="0" y="0"/>
                      </a:lnTo>
                      <a:lnTo>
                        <a:pt x="0" y="2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4" name="Freeform 370">
                  <a:extLst>
                    <a:ext uri="{FF2B5EF4-FFF2-40B4-BE49-F238E27FC236}">
                      <a16:creationId xmlns:a16="http://schemas.microsoft.com/office/drawing/2014/main" id="{2CAFE0D4-84F2-CE0A-5D31-7F9A1527AF3C}"/>
                    </a:ext>
                  </a:extLst>
                </p:cNvPr>
                <p:cNvSpPr>
                  <a:spLocks/>
                </p:cNvSpPr>
                <p:nvPr/>
              </p:nvSpPr>
              <p:spPr bwMode="auto">
                <a:xfrm>
                  <a:off x="2278" y="3207"/>
                  <a:ext cx="25" cy="16"/>
                </a:xfrm>
                <a:custGeom>
                  <a:avLst/>
                  <a:gdLst>
                    <a:gd name="T0" fmla="*/ 7 w 28"/>
                    <a:gd name="T1" fmla="*/ 0 h 17"/>
                    <a:gd name="T2" fmla="*/ 0 w 28"/>
                    <a:gd name="T3" fmla="*/ 5 h 17"/>
                    <a:gd name="T4" fmla="*/ 4 w 28"/>
                    <a:gd name="T5" fmla="*/ 12 h 17"/>
                    <a:gd name="T6" fmla="*/ 15 w 28"/>
                    <a:gd name="T7" fmla="*/ 15 h 17"/>
                    <a:gd name="T8" fmla="*/ 24 w 28"/>
                    <a:gd name="T9" fmla="*/ 9 h 17"/>
                    <a:gd name="T10" fmla="*/ 7 w 28"/>
                    <a:gd name="T11" fmla="*/ 0 h 17"/>
                    <a:gd name="T12" fmla="*/ 0 60000 65536"/>
                    <a:gd name="T13" fmla="*/ 0 60000 65536"/>
                    <a:gd name="T14" fmla="*/ 0 60000 65536"/>
                    <a:gd name="T15" fmla="*/ 0 60000 65536"/>
                    <a:gd name="T16" fmla="*/ 0 60000 65536"/>
                    <a:gd name="T17" fmla="*/ 0 60000 65536"/>
                    <a:gd name="T18" fmla="*/ 0 w 28"/>
                    <a:gd name="T19" fmla="*/ 0 h 17"/>
                    <a:gd name="T20" fmla="*/ 28 w 28"/>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8" h="17">
                      <a:moveTo>
                        <a:pt x="8" y="0"/>
                      </a:moveTo>
                      <a:lnTo>
                        <a:pt x="0" y="5"/>
                      </a:lnTo>
                      <a:lnTo>
                        <a:pt x="4" y="13"/>
                      </a:lnTo>
                      <a:lnTo>
                        <a:pt x="17" y="16"/>
                      </a:lnTo>
                      <a:lnTo>
                        <a:pt x="27" y="10"/>
                      </a:lnTo>
                      <a:lnTo>
                        <a:pt x="8"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5" name="Freeform 371">
                  <a:extLst>
                    <a:ext uri="{FF2B5EF4-FFF2-40B4-BE49-F238E27FC236}">
                      <a16:creationId xmlns:a16="http://schemas.microsoft.com/office/drawing/2014/main" id="{E4B2A881-6836-71B0-8268-32E603FA0188}"/>
                    </a:ext>
                  </a:extLst>
                </p:cNvPr>
                <p:cNvSpPr>
                  <a:spLocks/>
                </p:cNvSpPr>
                <p:nvPr/>
              </p:nvSpPr>
              <p:spPr bwMode="auto">
                <a:xfrm>
                  <a:off x="2291" y="3217"/>
                  <a:ext cx="15" cy="27"/>
                </a:xfrm>
                <a:custGeom>
                  <a:avLst/>
                  <a:gdLst>
                    <a:gd name="T0" fmla="*/ 14 w 17"/>
                    <a:gd name="T1" fmla="*/ 18 h 28"/>
                    <a:gd name="T2" fmla="*/ 0 w 17"/>
                    <a:gd name="T3" fmla="*/ 26 h 28"/>
                    <a:gd name="T4" fmla="*/ 0 w 17"/>
                    <a:gd name="T5" fmla="*/ 12 h 28"/>
                    <a:gd name="T6" fmla="*/ 4 w 17"/>
                    <a:gd name="T7" fmla="*/ 4 h 28"/>
                    <a:gd name="T8" fmla="*/ 14 w 17"/>
                    <a:gd name="T9" fmla="*/ 0 h 28"/>
                    <a:gd name="T10" fmla="*/ 14 w 17"/>
                    <a:gd name="T11" fmla="*/ 18 h 28"/>
                    <a:gd name="T12" fmla="*/ 0 60000 65536"/>
                    <a:gd name="T13" fmla="*/ 0 60000 65536"/>
                    <a:gd name="T14" fmla="*/ 0 60000 65536"/>
                    <a:gd name="T15" fmla="*/ 0 60000 65536"/>
                    <a:gd name="T16" fmla="*/ 0 60000 65536"/>
                    <a:gd name="T17" fmla="*/ 0 60000 65536"/>
                    <a:gd name="T18" fmla="*/ 0 w 17"/>
                    <a:gd name="T19" fmla="*/ 0 h 28"/>
                    <a:gd name="T20" fmla="*/ 17 w 17"/>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17" h="28">
                      <a:moveTo>
                        <a:pt x="16" y="19"/>
                      </a:moveTo>
                      <a:lnTo>
                        <a:pt x="0" y="27"/>
                      </a:lnTo>
                      <a:lnTo>
                        <a:pt x="0" y="12"/>
                      </a:lnTo>
                      <a:lnTo>
                        <a:pt x="4" y="4"/>
                      </a:lnTo>
                      <a:lnTo>
                        <a:pt x="16" y="0"/>
                      </a:lnTo>
                      <a:lnTo>
                        <a:pt x="16" y="19"/>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6" name="Freeform 372">
                  <a:extLst>
                    <a:ext uri="{FF2B5EF4-FFF2-40B4-BE49-F238E27FC236}">
                      <a16:creationId xmlns:a16="http://schemas.microsoft.com/office/drawing/2014/main" id="{1BF40996-87CE-FD47-03B2-81A063A71290}"/>
                    </a:ext>
                  </a:extLst>
                </p:cNvPr>
                <p:cNvSpPr>
                  <a:spLocks/>
                </p:cNvSpPr>
                <p:nvPr/>
              </p:nvSpPr>
              <p:spPr bwMode="auto">
                <a:xfrm>
                  <a:off x="2271" y="3228"/>
                  <a:ext cx="21" cy="22"/>
                </a:xfrm>
                <a:custGeom>
                  <a:avLst/>
                  <a:gdLst>
                    <a:gd name="T0" fmla="*/ 20 w 22"/>
                    <a:gd name="T1" fmla="*/ 14 h 23"/>
                    <a:gd name="T2" fmla="*/ 18 w 22"/>
                    <a:gd name="T3" fmla="*/ 11 h 23"/>
                    <a:gd name="T4" fmla="*/ 9 w 22"/>
                    <a:gd name="T5" fmla="*/ 12 h 23"/>
                    <a:gd name="T6" fmla="*/ 2 w 22"/>
                    <a:gd name="T7" fmla="*/ 21 h 23"/>
                    <a:gd name="T8" fmla="*/ 0 w 22"/>
                    <a:gd name="T9" fmla="*/ 20 h 23"/>
                    <a:gd name="T10" fmla="*/ 3 w 22"/>
                    <a:gd name="T11" fmla="*/ 9 h 23"/>
                    <a:gd name="T12" fmla="*/ 20 w 22"/>
                    <a:gd name="T13" fmla="*/ 0 h 23"/>
                    <a:gd name="T14" fmla="*/ 20 w 22"/>
                    <a:gd name="T15" fmla="*/ 14 h 23"/>
                    <a:gd name="T16" fmla="*/ 0 60000 65536"/>
                    <a:gd name="T17" fmla="*/ 0 60000 65536"/>
                    <a:gd name="T18" fmla="*/ 0 60000 65536"/>
                    <a:gd name="T19" fmla="*/ 0 60000 65536"/>
                    <a:gd name="T20" fmla="*/ 0 60000 65536"/>
                    <a:gd name="T21" fmla="*/ 0 60000 65536"/>
                    <a:gd name="T22" fmla="*/ 0 60000 65536"/>
                    <a:gd name="T23" fmla="*/ 0 60000 65536"/>
                    <a:gd name="T24" fmla="*/ 0 w 22"/>
                    <a:gd name="T25" fmla="*/ 0 h 23"/>
                    <a:gd name="T26" fmla="*/ 22 w 22"/>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2" h="23">
                      <a:moveTo>
                        <a:pt x="21" y="15"/>
                      </a:moveTo>
                      <a:lnTo>
                        <a:pt x="19" y="11"/>
                      </a:lnTo>
                      <a:lnTo>
                        <a:pt x="9" y="13"/>
                      </a:lnTo>
                      <a:lnTo>
                        <a:pt x="2" y="22"/>
                      </a:lnTo>
                      <a:lnTo>
                        <a:pt x="0" y="21"/>
                      </a:lnTo>
                      <a:lnTo>
                        <a:pt x="3" y="9"/>
                      </a:lnTo>
                      <a:lnTo>
                        <a:pt x="21" y="0"/>
                      </a:lnTo>
                      <a:lnTo>
                        <a:pt x="21" y="1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7" name="Freeform 373">
                  <a:extLst>
                    <a:ext uri="{FF2B5EF4-FFF2-40B4-BE49-F238E27FC236}">
                      <a16:creationId xmlns:a16="http://schemas.microsoft.com/office/drawing/2014/main" id="{B7912F08-CDCB-6B5A-4B8C-0B5DDA142E7A}"/>
                    </a:ext>
                  </a:extLst>
                </p:cNvPr>
                <p:cNvSpPr>
                  <a:spLocks/>
                </p:cNvSpPr>
                <p:nvPr/>
              </p:nvSpPr>
              <p:spPr bwMode="auto">
                <a:xfrm>
                  <a:off x="2262" y="3232"/>
                  <a:ext cx="16" cy="18"/>
                </a:xfrm>
                <a:custGeom>
                  <a:avLst/>
                  <a:gdLst>
                    <a:gd name="T0" fmla="*/ 0 w 17"/>
                    <a:gd name="T1" fmla="*/ 11 h 19"/>
                    <a:gd name="T2" fmla="*/ 11 w 17"/>
                    <a:gd name="T3" fmla="*/ 17 h 19"/>
                    <a:gd name="T4" fmla="*/ 15 w 17"/>
                    <a:gd name="T5" fmla="*/ 6 h 19"/>
                    <a:gd name="T6" fmla="*/ 6 w 17"/>
                    <a:gd name="T7" fmla="*/ 3 h 19"/>
                    <a:gd name="T8" fmla="*/ 0 w 17"/>
                    <a:gd name="T9" fmla="*/ 0 h 19"/>
                    <a:gd name="T10" fmla="*/ 0 w 17"/>
                    <a:gd name="T11" fmla="*/ 11 h 19"/>
                    <a:gd name="T12" fmla="*/ 0 60000 65536"/>
                    <a:gd name="T13" fmla="*/ 0 60000 65536"/>
                    <a:gd name="T14" fmla="*/ 0 60000 65536"/>
                    <a:gd name="T15" fmla="*/ 0 60000 65536"/>
                    <a:gd name="T16" fmla="*/ 0 60000 65536"/>
                    <a:gd name="T17" fmla="*/ 0 60000 65536"/>
                    <a:gd name="T18" fmla="*/ 0 w 17"/>
                    <a:gd name="T19" fmla="*/ 0 h 19"/>
                    <a:gd name="T20" fmla="*/ 17 w 17"/>
                    <a:gd name="T21" fmla="*/ 19 h 19"/>
                  </a:gdLst>
                  <a:ahLst/>
                  <a:cxnLst>
                    <a:cxn ang="T12">
                      <a:pos x="T0" y="T1"/>
                    </a:cxn>
                    <a:cxn ang="T13">
                      <a:pos x="T2" y="T3"/>
                    </a:cxn>
                    <a:cxn ang="T14">
                      <a:pos x="T4" y="T5"/>
                    </a:cxn>
                    <a:cxn ang="T15">
                      <a:pos x="T6" y="T7"/>
                    </a:cxn>
                    <a:cxn ang="T16">
                      <a:pos x="T8" y="T9"/>
                    </a:cxn>
                    <a:cxn ang="T17">
                      <a:pos x="T10" y="T11"/>
                    </a:cxn>
                  </a:cxnLst>
                  <a:rect l="T18" t="T19" r="T20" b="T21"/>
                  <a:pathLst>
                    <a:path w="17" h="19">
                      <a:moveTo>
                        <a:pt x="0" y="12"/>
                      </a:moveTo>
                      <a:lnTo>
                        <a:pt x="12" y="18"/>
                      </a:lnTo>
                      <a:lnTo>
                        <a:pt x="16" y="6"/>
                      </a:lnTo>
                      <a:lnTo>
                        <a:pt x="6" y="3"/>
                      </a:lnTo>
                      <a:lnTo>
                        <a:pt x="0" y="0"/>
                      </a:lnTo>
                      <a:lnTo>
                        <a:pt x="0" y="12"/>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8" name="Freeform 374">
                  <a:extLst>
                    <a:ext uri="{FF2B5EF4-FFF2-40B4-BE49-F238E27FC236}">
                      <a16:creationId xmlns:a16="http://schemas.microsoft.com/office/drawing/2014/main" id="{416B9884-F862-7225-B87C-2FE3513E1292}"/>
                    </a:ext>
                  </a:extLst>
                </p:cNvPr>
                <p:cNvSpPr>
                  <a:spLocks/>
                </p:cNvSpPr>
                <p:nvPr/>
              </p:nvSpPr>
              <p:spPr bwMode="auto">
                <a:xfrm>
                  <a:off x="2292" y="3218"/>
                  <a:ext cx="16" cy="17"/>
                </a:xfrm>
                <a:custGeom>
                  <a:avLst/>
                  <a:gdLst>
                    <a:gd name="T0" fmla="*/ 15 w 17"/>
                    <a:gd name="T1" fmla="*/ 9 h 17"/>
                    <a:gd name="T2" fmla="*/ 0 w 17"/>
                    <a:gd name="T3" fmla="*/ 16 h 17"/>
                    <a:gd name="T4" fmla="*/ 4 w 17"/>
                    <a:gd name="T5" fmla="*/ 4 h 17"/>
                    <a:gd name="T6" fmla="*/ 15 w 17"/>
                    <a:gd name="T7" fmla="*/ 0 h 17"/>
                    <a:gd name="T8" fmla="*/ 15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16" y="9"/>
                      </a:moveTo>
                      <a:lnTo>
                        <a:pt x="0" y="16"/>
                      </a:lnTo>
                      <a:lnTo>
                        <a:pt x="4" y="4"/>
                      </a:lnTo>
                      <a:lnTo>
                        <a:pt x="16" y="0"/>
                      </a:lnTo>
                      <a:lnTo>
                        <a:pt x="16" y="9"/>
                      </a:lnTo>
                    </a:path>
                  </a:pathLst>
                </a:custGeom>
                <a:solidFill>
                  <a:srgbClr val="6E87C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99" name="Freeform 375">
                  <a:extLst>
                    <a:ext uri="{FF2B5EF4-FFF2-40B4-BE49-F238E27FC236}">
                      <a16:creationId xmlns:a16="http://schemas.microsoft.com/office/drawing/2014/main" id="{A278CD14-EA45-0430-775D-476D73C84681}"/>
                    </a:ext>
                  </a:extLst>
                </p:cNvPr>
                <p:cNvSpPr>
                  <a:spLocks/>
                </p:cNvSpPr>
                <p:nvPr/>
              </p:nvSpPr>
              <p:spPr bwMode="auto">
                <a:xfrm>
                  <a:off x="2260" y="3222"/>
                  <a:ext cx="32" cy="17"/>
                </a:xfrm>
                <a:custGeom>
                  <a:avLst/>
                  <a:gdLst>
                    <a:gd name="T0" fmla="*/ 0 w 34"/>
                    <a:gd name="T1" fmla="*/ 12 h 18"/>
                    <a:gd name="T2" fmla="*/ 10 w 34"/>
                    <a:gd name="T3" fmla="*/ 16 h 18"/>
                    <a:gd name="T4" fmla="*/ 31 w 34"/>
                    <a:gd name="T5" fmla="*/ 3 h 18"/>
                    <a:gd name="T6" fmla="*/ 13 w 34"/>
                    <a:gd name="T7" fmla="*/ 0 h 18"/>
                    <a:gd name="T8" fmla="*/ 0 w 34"/>
                    <a:gd name="T9" fmla="*/ 12 h 18"/>
                    <a:gd name="T10" fmla="*/ 0 60000 65536"/>
                    <a:gd name="T11" fmla="*/ 0 60000 65536"/>
                    <a:gd name="T12" fmla="*/ 0 60000 65536"/>
                    <a:gd name="T13" fmla="*/ 0 60000 65536"/>
                    <a:gd name="T14" fmla="*/ 0 60000 65536"/>
                    <a:gd name="T15" fmla="*/ 0 w 34"/>
                    <a:gd name="T16" fmla="*/ 0 h 18"/>
                    <a:gd name="T17" fmla="*/ 34 w 34"/>
                    <a:gd name="T18" fmla="*/ 18 h 18"/>
                  </a:gdLst>
                  <a:ahLst/>
                  <a:cxnLst>
                    <a:cxn ang="T10">
                      <a:pos x="T0" y="T1"/>
                    </a:cxn>
                    <a:cxn ang="T11">
                      <a:pos x="T2" y="T3"/>
                    </a:cxn>
                    <a:cxn ang="T12">
                      <a:pos x="T4" y="T5"/>
                    </a:cxn>
                    <a:cxn ang="T13">
                      <a:pos x="T6" y="T7"/>
                    </a:cxn>
                    <a:cxn ang="T14">
                      <a:pos x="T8" y="T9"/>
                    </a:cxn>
                  </a:cxnLst>
                  <a:rect l="T15" t="T16" r="T17" b="T18"/>
                  <a:pathLst>
                    <a:path w="34" h="18">
                      <a:moveTo>
                        <a:pt x="0" y="13"/>
                      </a:moveTo>
                      <a:lnTo>
                        <a:pt x="11" y="17"/>
                      </a:lnTo>
                      <a:lnTo>
                        <a:pt x="33" y="3"/>
                      </a:lnTo>
                      <a:lnTo>
                        <a:pt x="14" y="0"/>
                      </a:lnTo>
                      <a:lnTo>
                        <a:pt x="0" y="13"/>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0" name="Freeform 376">
                  <a:extLst>
                    <a:ext uri="{FF2B5EF4-FFF2-40B4-BE49-F238E27FC236}">
                      <a16:creationId xmlns:a16="http://schemas.microsoft.com/office/drawing/2014/main" id="{3C07743E-F28B-BF95-B4D2-C7C24E9269D5}"/>
                    </a:ext>
                  </a:extLst>
                </p:cNvPr>
                <p:cNvSpPr>
                  <a:spLocks/>
                </p:cNvSpPr>
                <p:nvPr/>
              </p:nvSpPr>
              <p:spPr bwMode="auto">
                <a:xfrm>
                  <a:off x="2276" y="3211"/>
                  <a:ext cx="20" cy="20"/>
                </a:xfrm>
                <a:custGeom>
                  <a:avLst/>
                  <a:gdLst>
                    <a:gd name="T0" fmla="*/ 19 w 22"/>
                    <a:gd name="T1" fmla="*/ 10 h 21"/>
                    <a:gd name="T2" fmla="*/ 6 w 22"/>
                    <a:gd name="T3" fmla="*/ 0 h 21"/>
                    <a:gd name="T4" fmla="*/ 0 w 22"/>
                    <a:gd name="T5" fmla="*/ 10 h 21"/>
                    <a:gd name="T6" fmla="*/ 9 w 22"/>
                    <a:gd name="T7" fmla="*/ 19 h 21"/>
                    <a:gd name="T8" fmla="*/ 19 w 22"/>
                    <a:gd name="T9" fmla="*/ 10 h 21"/>
                    <a:gd name="T10" fmla="*/ 0 60000 65536"/>
                    <a:gd name="T11" fmla="*/ 0 60000 65536"/>
                    <a:gd name="T12" fmla="*/ 0 60000 65536"/>
                    <a:gd name="T13" fmla="*/ 0 60000 65536"/>
                    <a:gd name="T14" fmla="*/ 0 60000 65536"/>
                    <a:gd name="T15" fmla="*/ 0 w 22"/>
                    <a:gd name="T16" fmla="*/ 0 h 21"/>
                    <a:gd name="T17" fmla="*/ 22 w 22"/>
                    <a:gd name="T18" fmla="*/ 21 h 21"/>
                  </a:gdLst>
                  <a:ahLst/>
                  <a:cxnLst>
                    <a:cxn ang="T10">
                      <a:pos x="T0" y="T1"/>
                    </a:cxn>
                    <a:cxn ang="T11">
                      <a:pos x="T2" y="T3"/>
                    </a:cxn>
                    <a:cxn ang="T12">
                      <a:pos x="T4" y="T5"/>
                    </a:cxn>
                    <a:cxn ang="T13">
                      <a:pos x="T6" y="T7"/>
                    </a:cxn>
                    <a:cxn ang="T14">
                      <a:pos x="T8" y="T9"/>
                    </a:cxn>
                  </a:cxnLst>
                  <a:rect l="T15" t="T16" r="T17" b="T18"/>
                  <a:pathLst>
                    <a:path w="22" h="21">
                      <a:moveTo>
                        <a:pt x="21" y="10"/>
                      </a:moveTo>
                      <a:lnTo>
                        <a:pt x="7" y="0"/>
                      </a:lnTo>
                      <a:lnTo>
                        <a:pt x="0" y="11"/>
                      </a:lnTo>
                      <a:lnTo>
                        <a:pt x="10" y="20"/>
                      </a:lnTo>
                      <a:lnTo>
                        <a:pt x="21" y="10"/>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1" name="Freeform 377">
                  <a:extLst>
                    <a:ext uri="{FF2B5EF4-FFF2-40B4-BE49-F238E27FC236}">
                      <a16:creationId xmlns:a16="http://schemas.microsoft.com/office/drawing/2014/main" id="{0CA10A79-0B07-1319-D420-C97B4E3644EB}"/>
                    </a:ext>
                  </a:extLst>
                </p:cNvPr>
                <p:cNvSpPr>
                  <a:spLocks/>
                </p:cNvSpPr>
                <p:nvPr/>
              </p:nvSpPr>
              <p:spPr bwMode="auto">
                <a:xfrm>
                  <a:off x="2300" y="3126"/>
                  <a:ext cx="112" cy="67"/>
                </a:xfrm>
                <a:custGeom>
                  <a:avLst/>
                  <a:gdLst>
                    <a:gd name="T0" fmla="*/ 111 w 122"/>
                    <a:gd name="T1" fmla="*/ 12 h 70"/>
                    <a:gd name="T2" fmla="*/ 87 w 122"/>
                    <a:gd name="T3" fmla="*/ 0 h 70"/>
                    <a:gd name="T4" fmla="*/ 0 w 122"/>
                    <a:gd name="T5" fmla="*/ 53 h 70"/>
                    <a:gd name="T6" fmla="*/ 23 w 122"/>
                    <a:gd name="T7" fmla="*/ 66 h 70"/>
                    <a:gd name="T8" fmla="*/ 111 w 122"/>
                    <a:gd name="T9" fmla="*/ 12 h 70"/>
                    <a:gd name="T10" fmla="*/ 0 60000 65536"/>
                    <a:gd name="T11" fmla="*/ 0 60000 65536"/>
                    <a:gd name="T12" fmla="*/ 0 60000 65536"/>
                    <a:gd name="T13" fmla="*/ 0 60000 65536"/>
                    <a:gd name="T14" fmla="*/ 0 60000 65536"/>
                    <a:gd name="T15" fmla="*/ 0 w 122"/>
                    <a:gd name="T16" fmla="*/ 0 h 70"/>
                    <a:gd name="T17" fmla="*/ 122 w 122"/>
                    <a:gd name="T18" fmla="*/ 70 h 70"/>
                  </a:gdLst>
                  <a:ahLst/>
                  <a:cxnLst>
                    <a:cxn ang="T10">
                      <a:pos x="T0" y="T1"/>
                    </a:cxn>
                    <a:cxn ang="T11">
                      <a:pos x="T2" y="T3"/>
                    </a:cxn>
                    <a:cxn ang="T12">
                      <a:pos x="T4" y="T5"/>
                    </a:cxn>
                    <a:cxn ang="T13">
                      <a:pos x="T6" y="T7"/>
                    </a:cxn>
                    <a:cxn ang="T14">
                      <a:pos x="T8" y="T9"/>
                    </a:cxn>
                  </a:cxnLst>
                  <a:rect l="T15" t="T16" r="T17" b="T18"/>
                  <a:pathLst>
                    <a:path w="122" h="70">
                      <a:moveTo>
                        <a:pt x="121" y="13"/>
                      </a:moveTo>
                      <a:lnTo>
                        <a:pt x="95" y="0"/>
                      </a:lnTo>
                      <a:lnTo>
                        <a:pt x="0" y="55"/>
                      </a:lnTo>
                      <a:lnTo>
                        <a:pt x="25" y="69"/>
                      </a:lnTo>
                      <a:lnTo>
                        <a:pt x="121" y="13"/>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2" name="Freeform 378">
                  <a:extLst>
                    <a:ext uri="{FF2B5EF4-FFF2-40B4-BE49-F238E27FC236}">
                      <a16:creationId xmlns:a16="http://schemas.microsoft.com/office/drawing/2014/main" id="{0F7D4AFC-E165-4102-B3D8-319033961EAD}"/>
                    </a:ext>
                  </a:extLst>
                </p:cNvPr>
                <p:cNvSpPr>
                  <a:spLocks/>
                </p:cNvSpPr>
                <p:nvPr/>
              </p:nvSpPr>
              <p:spPr bwMode="auto">
                <a:xfrm>
                  <a:off x="2323" y="3139"/>
                  <a:ext cx="89" cy="80"/>
                </a:xfrm>
                <a:custGeom>
                  <a:avLst/>
                  <a:gdLst>
                    <a:gd name="T0" fmla="*/ 88 w 97"/>
                    <a:gd name="T1" fmla="*/ 0 h 84"/>
                    <a:gd name="T2" fmla="*/ 0 w 97"/>
                    <a:gd name="T3" fmla="*/ 51 h 84"/>
                    <a:gd name="T4" fmla="*/ 0 w 97"/>
                    <a:gd name="T5" fmla="*/ 79 h 84"/>
                    <a:gd name="T6" fmla="*/ 88 w 97"/>
                    <a:gd name="T7" fmla="*/ 27 h 84"/>
                    <a:gd name="T8" fmla="*/ 88 w 97"/>
                    <a:gd name="T9" fmla="*/ 0 h 84"/>
                    <a:gd name="T10" fmla="*/ 0 60000 65536"/>
                    <a:gd name="T11" fmla="*/ 0 60000 65536"/>
                    <a:gd name="T12" fmla="*/ 0 60000 65536"/>
                    <a:gd name="T13" fmla="*/ 0 60000 65536"/>
                    <a:gd name="T14" fmla="*/ 0 60000 65536"/>
                    <a:gd name="T15" fmla="*/ 0 w 97"/>
                    <a:gd name="T16" fmla="*/ 0 h 84"/>
                    <a:gd name="T17" fmla="*/ 97 w 97"/>
                    <a:gd name="T18" fmla="*/ 84 h 84"/>
                  </a:gdLst>
                  <a:ahLst/>
                  <a:cxnLst>
                    <a:cxn ang="T10">
                      <a:pos x="T0" y="T1"/>
                    </a:cxn>
                    <a:cxn ang="T11">
                      <a:pos x="T2" y="T3"/>
                    </a:cxn>
                    <a:cxn ang="T12">
                      <a:pos x="T4" y="T5"/>
                    </a:cxn>
                    <a:cxn ang="T13">
                      <a:pos x="T6" y="T7"/>
                    </a:cxn>
                    <a:cxn ang="T14">
                      <a:pos x="T8" y="T9"/>
                    </a:cxn>
                  </a:cxnLst>
                  <a:rect l="T15" t="T16" r="T17" b="T18"/>
                  <a:pathLst>
                    <a:path w="97" h="84">
                      <a:moveTo>
                        <a:pt x="96" y="0"/>
                      </a:moveTo>
                      <a:lnTo>
                        <a:pt x="0" y="54"/>
                      </a:lnTo>
                      <a:lnTo>
                        <a:pt x="0" y="83"/>
                      </a:lnTo>
                      <a:lnTo>
                        <a:pt x="96" y="28"/>
                      </a:lnTo>
                      <a:lnTo>
                        <a:pt x="96"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3" name="Freeform 379">
                  <a:extLst>
                    <a:ext uri="{FF2B5EF4-FFF2-40B4-BE49-F238E27FC236}">
                      <a16:creationId xmlns:a16="http://schemas.microsoft.com/office/drawing/2014/main" id="{E52FB49E-DBCE-8237-6693-8311F1400A3E}"/>
                    </a:ext>
                  </a:extLst>
                </p:cNvPr>
                <p:cNvSpPr>
                  <a:spLocks/>
                </p:cNvSpPr>
                <p:nvPr/>
              </p:nvSpPr>
              <p:spPr bwMode="auto">
                <a:xfrm>
                  <a:off x="2300" y="3178"/>
                  <a:ext cx="24" cy="41"/>
                </a:xfrm>
                <a:custGeom>
                  <a:avLst/>
                  <a:gdLst>
                    <a:gd name="T0" fmla="*/ 23 w 26"/>
                    <a:gd name="T1" fmla="*/ 12 h 43"/>
                    <a:gd name="T2" fmla="*/ 0 w 26"/>
                    <a:gd name="T3" fmla="*/ 0 h 43"/>
                    <a:gd name="T4" fmla="*/ 0 w 26"/>
                    <a:gd name="T5" fmla="*/ 27 h 43"/>
                    <a:gd name="T6" fmla="*/ 23 w 26"/>
                    <a:gd name="T7" fmla="*/ 40 h 43"/>
                    <a:gd name="T8" fmla="*/ 23 w 26"/>
                    <a:gd name="T9" fmla="*/ 12 h 43"/>
                    <a:gd name="T10" fmla="*/ 0 60000 65536"/>
                    <a:gd name="T11" fmla="*/ 0 60000 65536"/>
                    <a:gd name="T12" fmla="*/ 0 60000 65536"/>
                    <a:gd name="T13" fmla="*/ 0 60000 65536"/>
                    <a:gd name="T14" fmla="*/ 0 60000 65536"/>
                    <a:gd name="T15" fmla="*/ 0 w 26"/>
                    <a:gd name="T16" fmla="*/ 0 h 43"/>
                    <a:gd name="T17" fmla="*/ 26 w 26"/>
                    <a:gd name="T18" fmla="*/ 43 h 43"/>
                  </a:gdLst>
                  <a:ahLst/>
                  <a:cxnLst>
                    <a:cxn ang="T10">
                      <a:pos x="T0" y="T1"/>
                    </a:cxn>
                    <a:cxn ang="T11">
                      <a:pos x="T2" y="T3"/>
                    </a:cxn>
                    <a:cxn ang="T12">
                      <a:pos x="T4" y="T5"/>
                    </a:cxn>
                    <a:cxn ang="T13">
                      <a:pos x="T6" y="T7"/>
                    </a:cxn>
                    <a:cxn ang="T14">
                      <a:pos x="T8" y="T9"/>
                    </a:cxn>
                  </a:cxnLst>
                  <a:rect l="T15" t="T16" r="T17" b="T18"/>
                  <a:pathLst>
                    <a:path w="26" h="43">
                      <a:moveTo>
                        <a:pt x="25" y="13"/>
                      </a:moveTo>
                      <a:lnTo>
                        <a:pt x="0" y="0"/>
                      </a:lnTo>
                      <a:lnTo>
                        <a:pt x="0" y="28"/>
                      </a:lnTo>
                      <a:lnTo>
                        <a:pt x="25" y="42"/>
                      </a:lnTo>
                      <a:lnTo>
                        <a:pt x="25" y="13"/>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4" name="Freeform 380">
                  <a:extLst>
                    <a:ext uri="{FF2B5EF4-FFF2-40B4-BE49-F238E27FC236}">
                      <a16:creationId xmlns:a16="http://schemas.microsoft.com/office/drawing/2014/main" id="{03A3DBF0-C8BD-FB1A-0ABE-9583D7687073}"/>
                    </a:ext>
                  </a:extLst>
                </p:cNvPr>
                <p:cNvSpPr>
                  <a:spLocks/>
                </p:cNvSpPr>
                <p:nvPr/>
              </p:nvSpPr>
              <p:spPr bwMode="auto">
                <a:xfrm>
                  <a:off x="2283" y="3194"/>
                  <a:ext cx="32" cy="20"/>
                </a:xfrm>
                <a:custGeom>
                  <a:avLst/>
                  <a:gdLst>
                    <a:gd name="T0" fmla="*/ 10 w 35"/>
                    <a:gd name="T1" fmla="*/ 0 h 21"/>
                    <a:gd name="T2" fmla="*/ 0 w 35"/>
                    <a:gd name="T3" fmla="*/ 6 h 21"/>
                    <a:gd name="T4" fmla="*/ 19 w 35"/>
                    <a:gd name="T5" fmla="*/ 19 h 21"/>
                    <a:gd name="T6" fmla="*/ 31 w 35"/>
                    <a:gd name="T7" fmla="*/ 12 h 21"/>
                    <a:gd name="T8" fmla="*/ 10 w 35"/>
                    <a:gd name="T9" fmla="*/ 0 h 21"/>
                    <a:gd name="T10" fmla="*/ 0 60000 65536"/>
                    <a:gd name="T11" fmla="*/ 0 60000 65536"/>
                    <a:gd name="T12" fmla="*/ 0 60000 65536"/>
                    <a:gd name="T13" fmla="*/ 0 60000 65536"/>
                    <a:gd name="T14" fmla="*/ 0 60000 65536"/>
                    <a:gd name="T15" fmla="*/ 0 w 35"/>
                    <a:gd name="T16" fmla="*/ 0 h 21"/>
                    <a:gd name="T17" fmla="*/ 35 w 35"/>
                    <a:gd name="T18" fmla="*/ 21 h 21"/>
                  </a:gdLst>
                  <a:ahLst/>
                  <a:cxnLst>
                    <a:cxn ang="T10">
                      <a:pos x="T0" y="T1"/>
                    </a:cxn>
                    <a:cxn ang="T11">
                      <a:pos x="T2" y="T3"/>
                    </a:cxn>
                    <a:cxn ang="T12">
                      <a:pos x="T4" y="T5"/>
                    </a:cxn>
                    <a:cxn ang="T13">
                      <a:pos x="T6" y="T7"/>
                    </a:cxn>
                    <a:cxn ang="T14">
                      <a:pos x="T8" y="T9"/>
                    </a:cxn>
                  </a:cxnLst>
                  <a:rect l="T15" t="T16" r="T17" b="T18"/>
                  <a:pathLst>
                    <a:path w="35" h="21">
                      <a:moveTo>
                        <a:pt x="11" y="0"/>
                      </a:moveTo>
                      <a:lnTo>
                        <a:pt x="0" y="6"/>
                      </a:lnTo>
                      <a:lnTo>
                        <a:pt x="21" y="20"/>
                      </a:lnTo>
                      <a:lnTo>
                        <a:pt x="34" y="13"/>
                      </a:lnTo>
                      <a:lnTo>
                        <a:pt x="11"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5" name="Freeform 381">
                  <a:extLst>
                    <a:ext uri="{FF2B5EF4-FFF2-40B4-BE49-F238E27FC236}">
                      <a16:creationId xmlns:a16="http://schemas.microsoft.com/office/drawing/2014/main" id="{88766019-35EB-421C-C0DF-38EFDCF6AB73}"/>
                    </a:ext>
                  </a:extLst>
                </p:cNvPr>
                <p:cNvSpPr>
                  <a:spLocks/>
                </p:cNvSpPr>
                <p:nvPr/>
              </p:nvSpPr>
              <p:spPr bwMode="auto">
                <a:xfrm>
                  <a:off x="2303" y="3206"/>
                  <a:ext cx="16" cy="32"/>
                </a:xfrm>
                <a:custGeom>
                  <a:avLst/>
                  <a:gdLst>
                    <a:gd name="T0" fmla="*/ 15 w 17"/>
                    <a:gd name="T1" fmla="*/ 24 h 34"/>
                    <a:gd name="T2" fmla="*/ 0 w 17"/>
                    <a:gd name="T3" fmla="*/ 31 h 34"/>
                    <a:gd name="T4" fmla="*/ 0 w 17"/>
                    <a:gd name="T5" fmla="*/ 6 h 34"/>
                    <a:gd name="T6" fmla="*/ 15 w 17"/>
                    <a:gd name="T7" fmla="*/ 0 h 34"/>
                    <a:gd name="T8" fmla="*/ 15 w 17"/>
                    <a:gd name="T9" fmla="*/ 24 h 34"/>
                    <a:gd name="T10" fmla="*/ 0 60000 65536"/>
                    <a:gd name="T11" fmla="*/ 0 60000 65536"/>
                    <a:gd name="T12" fmla="*/ 0 60000 65536"/>
                    <a:gd name="T13" fmla="*/ 0 60000 65536"/>
                    <a:gd name="T14" fmla="*/ 0 60000 65536"/>
                    <a:gd name="T15" fmla="*/ 0 w 17"/>
                    <a:gd name="T16" fmla="*/ 0 h 34"/>
                    <a:gd name="T17" fmla="*/ 17 w 17"/>
                    <a:gd name="T18" fmla="*/ 34 h 34"/>
                  </a:gdLst>
                  <a:ahLst/>
                  <a:cxnLst>
                    <a:cxn ang="T10">
                      <a:pos x="T0" y="T1"/>
                    </a:cxn>
                    <a:cxn ang="T11">
                      <a:pos x="T2" y="T3"/>
                    </a:cxn>
                    <a:cxn ang="T12">
                      <a:pos x="T4" y="T5"/>
                    </a:cxn>
                    <a:cxn ang="T13">
                      <a:pos x="T6" y="T7"/>
                    </a:cxn>
                    <a:cxn ang="T14">
                      <a:pos x="T8" y="T9"/>
                    </a:cxn>
                  </a:cxnLst>
                  <a:rect l="T15" t="T16" r="T17" b="T18"/>
                  <a:pathLst>
                    <a:path w="17" h="34">
                      <a:moveTo>
                        <a:pt x="16" y="25"/>
                      </a:moveTo>
                      <a:lnTo>
                        <a:pt x="0" y="33"/>
                      </a:lnTo>
                      <a:lnTo>
                        <a:pt x="0" y="6"/>
                      </a:lnTo>
                      <a:lnTo>
                        <a:pt x="16" y="0"/>
                      </a:lnTo>
                      <a:lnTo>
                        <a:pt x="16" y="25"/>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6" name="Freeform 382">
                  <a:extLst>
                    <a:ext uri="{FF2B5EF4-FFF2-40B4-BE49-F238E27FC236}">
                      <a16:creationId xmlns:a16="http://schemas.microsoft.com/office/drawing/2014/main" id="{C2304E16-0BC6-DCEB-CBE6-23FDDF89A282}"/>
                    </a:ext>
                  </a:extLst>
                </p:cNvPr>
                <p:cNvSpPr>
                  <a:spLocks/>
                </p:cNvSpPr>
                <p:nvPr/>
              </p:nvSpPr>
              <p:spPr bwMode="auto">
                <a:xfrm>
                  <a:off x="2373" y="3169"/>
                  <a:ext cx="113" cy="68"/>
                </a:xfrm>
                <a:custGeom>
                  <a:avLst/>
                  <a:gdLst>
                    <a:gd name="T0" fmla="*/ 112 w 123"/>
                    <a:gd name="T1" fmla="*/ 13 h 72"/>
                    <a:gd name="T2" fmla="*/ 89 w 123"/>
                    <a:gd name="T3" fmla="*/ 0 h 72"/>
                    <a:gd name="T4" fmla="*/ 0 w 123"/>
                    <a:gd name="T5" fmla="*/ 53 h 72"/>
                    <a:gd name="T6" fmla="*/ 22 w 123"/>
                    <a:gd name="T7" fmla="*/ 67 h 72"/>
                    <a:gd name="T8" fmla="*/ 112 w 123"/>
                    <a:gd name="T9" fmla="*/ 13 h 72"/>
                    <a:gd name="T10" fmla="*/ 0 60000 65536"/>
                    <a:gd name="T11" fmla="*/ 0 60000 65536"/>
                    <a:gd name="T12" fmla="*/ 0 60000 65536"/>
                    <a:gd name="T13" fmla="*/ 0 60000 65536"/>
                    <a:gd name="T14" fmla="*/ 0 60000 65536"/>
                    <a:gd name="T15" fmla="*/ 0 w 123"/>
                    <a:gd name="T16" fmla="*/ 0 h 72"/>
                    <a:gd name="T17" fmla="*/ 123 w 123"/>
                    <a:gd name="T18" fmla="*/ 72 h 72"/>
                  </a:gdLst>
                  <a:ahLst/>
                  <a:cxnLst>
                    <a:cxn ang="T10">
                      <a:pos x="T0" y="T1"/>
                    </a:cxn>
                    <a:cxn ang="T11">
                      <a:pos x="T2" y="T3"/>
                    </a:cxn>
                    <a:cxn ang="T12">
                      <a:pos x="T4" y="T5"/>
                    </a:cxn>
                    <a:cxn ang="T13">
                      <a:pos x="T6" y="T7"/>
                    </a:cxn>
                    <a:cxn ang="T14">
                      <a:pos x="T8" y="T9"/>
                    </a:cxn>
                  </a:cxnLst>
                  <a:rect l="T15" t="T16" r="T17" b="T18"/>
                  <a:pathLst>
                    <a:path w="123" h="72">
                      <a:moveTo>
                        <a:pt x="122" y="14"/>
                      </a:moveTo>
                      <a:lnTo>
                        <a:pt x="97" y="0"/>
                      </a:lnTo>
                      <a:lnTo>
                        <a:pt x="0" y="56"/>
                      </a:lnTo>
                      <a:lnTo>
                        <a:pt x="24" y="71"/>
                      </a:lnTo>
                      <a:lnTo>
                        <a:pt x="122" y="14"/>
                      </a:lnTo>
                    </a:path>
                  </a:pathLst>
                </a:custGeom>
                <a:solidFill>
                  <a:srgbClr val="CCCCC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7" name="Freeform 383">
                  <a:extLst>
                    <a:ext uri="{FF2B5EF4-FFF2-40B4-BE49-F238E27FC236}">
                      <a16:creationId xmlns:a16="http://schemas.microsoft.com/office/drawing/2014/main" id="{14CE1952-42C6-B002-5942-5262257B7949}"/>
                    </a:ext>
                  </a:extLst>
                </p:cNvPr>
                <p:cNvSpPr>
                  <a:spLocks/>
                </p:cNvSpPr>
                <p:nvPr/>
              </p:nvSpPr>
              <p:spPr bwMode="auto">
                <a:xfrm>
                  <a:off x="2373" y="3222"/>
                  <a:ext cx="24" cy="42"/>
                </a:xfrm>
                <a:custGeom>
                  <a:avLst/>
                  <a:gdLst>
                    <a:gd name="T0" fmla="*/ 23 w 26"/>
                    <a:gd name="T1" fmla="*/ 13 h 44"/>
                    <a:gd name="T2" fmla="*/ 0 w 26"/>
                    <a:gd name="T3" fmla="*/ 0 h 44"/>
                    <a:gd name="T4" fmla="*/ 0 w 26"/>
                    <a:gd name="T5" fmla="*/ 27 h 44"/>
                    <a:gd name="T6" fmla="*/ 23 w 26"/>
                    <a:gd name="T7" fmla="*/ 41 h 44"/>
                    <a:gd name="T8" fmla="*/ 23 w 26"/>
                    <a:gd name="T9" fmla="*/ 13 h 44"/>
                    <a:gd name="T10" fmla="*/ 0 60000 65536"/>
                    <a:gd name="T11" fmla="*/ 0 60000 65536"/>
                    <a:gd name="T12" fmla="*/ 0 60000 65536"/>
                    <a:gd name="T13" fmla="*/ 0 60000 65536"/>
                    <a:gd name="T14" fmla="*/ 0 60000 65536"/>
                    <a:gd name="T15" fmla="*/ 0 w 26"/>
                    <a:gd name="T16" fmla="*/ 0 h 44"/>
                    <a:gd name="T17" fmla="*/ 26 w 26"/>
                    <a:gd name="T18" fmla="*/ 44 h 44"/>
                  </a:gdLst>
                  <a:ahLst/>
                  <a:cxnLst>
                    <a:cxn ang="T10">
                      <a:pos x="T0" y="T1"/>
                    </a:cxn>
                    <a:cxn ang="T11">
                      <a:pos x="T2" y="T3"/>
                    </a:cxn>
                    <a:cxn ang="T12">
                      <a:pos x="T4" y="T5"/>
                    </a:cxn>
                    <a:cxn ang="T13">
                      <a:pos x="T6" y="T7"/>
                    </a:cxn>
                    <a:cxn ang="T14">
                      <a:pos x="T8" y="T9"/>
                    </a:cxn>
                  </a:cxnLst>
                  <a:rect l="T15" t="T16" r="T17" b="T18"/>
                  <a:pathLst>
                    <a:path w="26" h="44">
                      <a:moveTo>
                        <a:pt x="25" y="14"/>
                      </a:moveTo>
                      <a:lnTo>
                        <a:pt x="0" y="0"/>
                      </a:lnTo>
                      <a:lnTo>
                        <a:pt x="0" y="28"/>
                      </a:lnTo>
                      <a:lnTo>
                        <a:pt x="25" y="43"/>
                      </a:lnTo>
                      <a:lnTo>
                        <a:pt x="25" y="14"/>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208" name="Freeform 384">
                  <a:extLst>
                    <a:ext uri="{FF2B5EF4-FFF2-40B4-BE49-F238E27FC236}">
                      <a16:creationId xmlns:a16="http://schemas.microsoft.com/office/drawing/2014/main" id="{93F0573D-E81B-65E6-B04D-8BFA99EF7F06}"/>
                    </a:ext>
                  </a:extLst>
                </p:cNvPr>
                <p:cNvSpPr>
                  <a:spLocks/>
                </p:cNvSpPr>
                <p:nvPr/>
              </p:nvSpPr>
              <p:spPr bwMode="auto">
                <a:xfrm>
                  <a:off x="2396" y="3183"/>
                  <a:ext cx="90" cy="81"/>
                </a:xfrm>
                <a:custGeom>
                  <a:avLst/>
                  <a:gdLst>
                    <a:gd name="T0" fmla="*/ 89 w 98"/>
                    <a:gd name="T1" fmla="*/ 0 h 85"/>
                    <a:gd name="T2" fmla="*/ 0 w 98"/>
                    <a:gd name="T3" fmla="*/ 52 h 85"/>
                    <a:gd name="T4" fmla="*/ 0 w 98"/>
                    <a:gd name="T5" fmla="*/ 80 h 85"/>
                    <a:gd name="T6" fmla="*/ 89 w 98"/>
                    <a:gd name="T7" fmla="*/ 27 h 85"/>
                    <a:gd name="T8" fmla="*/ 89 w 98"/>
                    <a:gd name="T9" fmla="*/ 0 h 85"/>
                    <a:gd name="T10" fmla="*/ 0 60000 65536"/>
                    <a:gd name="T11" fmla="*/ 0 60000 65536"/>
                    <a:gd name="T12" fmla="*/ 0 60000 65536"/>
                    <a:gd name="T13" fmla="*/ 0 60000 65536"/>
                    <a:gd name="T14" fmla="*/ 0 60000 65536"/>
                    <a:gd name="T15" fmla="*/ 0 w 98"/>
                    <a:gd name="T16" fmla="*/ 0 h 85"/>
                    <a:gd name="T17" fmla="*/ 98 w 98"/>
                    <a:gd name="T18" fmla="*/ 85 h 85"/>
                  </a:gdLst>
                  <a:ahLst/>
                  <a:cxnLst>
                    <a:cxn ang="T10">
                      <a:pos x="T0" y="T1"/>
                    </a:cxn>
                    <a:cxn ang="T11">
                      <a:pos x="T2" y="T3"/>
                    </a:cxn>
                    <a:cxn ang="T12">
                      <a:pos x="T4" y="T5"/>
                    </a:cxn>
                    <a:cxn ang="T13">
                      <a:pos x="T6" y="T7"/>
                    </a:cxn>
                    <a:cxn ang="T14">
                      <a:pos x="T8" y="T9"/>
                    </a:cxn>
                  </a:cxnLst>
                  <a:rect l="T15" t="T16" r="T17" b="T18"/>
                  <a:pathLst>
                    <a:path w="98" h="85">
                      <a:moveTo>
                        <a:pt x="97" y="0"/>
                      </a:moveTo>
                      <a:lnTo>
                        <a:pt x="0" y="55"/>
                      </a:lnTo>
                      <a:lnTo>
                        <a:pt x="0" y="84"/>
                      </a:lnTo>
                      <a:lnTo>
                        <a:pt x="97" y="28"/>
                      </a:lnTo>
                      <a:lnTo>
                        <a:pt x="97" y="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5" name="Picture 385">
                <a:extLst>
                  <a:ext uri="{FF2B5EF4-FFF2-40B4-BE49-F238E27FC236}">
                    <a16:creationId xmlns:a16="http://schemas.microsoft.com/office/drawing/2014/main" id="{6093BF24-278D-B22B-4C25-C5F98D38FE7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10" y="1439"/>
                <a:ext cx="368" cy="2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pic>
            <p:nvPicPr>
              <p:cNvPr id="56" name="Picture 386">
                <a:extLst>
                  <a:ext uri="{FF2B5EF4-FFF2-40B4-BE49-F238E27FC236}">
                    <a16:creationId xmlns:a16="http://schemas.microsoft.com/office/drawing/2014/main" id="{CA8C76E9-89C4-21F3-8883-B6CD68DA443D}"/>
                  </a:ext>
                </a:extLst>
              </p:cNvPr>
              <p:cNvPicPr>
                <a:picLocks noChangeAspect="1" noChangeArrowheads="1"/>
              </p:cNvPicPr>
              <p:nvPr/>
            </p:nvPicPr>
            <p:blipFill>
              <a:blip r:embed="rId16" cstate="hqprint">
                <a:extLst>
                  <a:ext uri="{28A0092B-C50C-407E-A947-70E740481C1C}">
                    <a14:useLocalDpi xmlns:a14="http://schemas.microsoft.com/office/drawing/2010/main" val="0"/>
                  </a:ext>
                </a:extLst>
              </a:blip>
              <a:srcRect/>
              <a:stretch>
                <a:fillRect/>
              </a:stretch>
            </p:blipFill>
            <p:spPr bwMode="auto">
              <a:xfrm>
                <a:off x="2322" y="1467"/>
                <a:ext cx="521"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type="none" w="sm" len="sm"/>
                    <a:tailEnd type="none" w="sm" len="sm"/>
                  </a14:hiddenLine>
                </a:ext>
              </a:extLst>
            </p:spPr>
          </p:pic>
          <p:grpSp>
            <p:nvGrpSpPr>
              <p:cNvPr id="57" name="Group 387">
                <a:extLst>
                  <a:ext uri="{FF2B5EF4-FFF2-40B4-BE49-F238E27FC236}">
                    <a16:creationId xmlns:a16="http://schemas.microsoft.com/office/drawing/2014/main" id="{589F04A5-B876-EFD6-9126-F61F46AEF387}"/>
                  </a:ext>
                </a:extLst>
              </p:cNvPr>
              <p:cNvGrpSpPr>
                <a:grpSpLocks/>
              </p:cNvGrpSpPr>
              <p:nvPr/>
            </p:nvGrpSpPr>
            <p:grpSpPr bwMode="auto">
              <a:xfrm>
                <a:off x="1629" y="1411"/>
                <a:ext cx="332" cy="308"/>
                <a:chOff x="1166" y="1703"/>
                <a:chExt cx="401" cy="542"/>
              </a:xfrm>
            </p:grpSpPr>
            <p:sp>
              <p:nvSpPr>
                <p:cNvPr id="60" name="Freeform 388">
                  <a:extLst>
                    <a:ext uri="{FF2B5EF4-FFF2-40B4-BE49-F238E27FC236}">
                      <a16:creationId xmlns:a16="http://schemas.microsoft.com/office/drawing/2014/main" id="{3C56E662-E6FF-0721-9062-A3E41C0CECDB}"/>
                    </a:ext>
                  </a:extLst>
                </p:cNvPr>
                <p:cNvSpPr>
                  <a:spLocks/>
                </p:cNvSpPr>
                <p:nvPr/>
              </p:nvSpPr>
              <p:spPr bwMode="auto">
                <a:xfrm>
                  <a:off x="1385" y="1703"/>
                  <a:ext cx="63" cy="277"/>
                </a:xfrm>
                <a:custGeom>
                  <a:avLst/>
                  <a:gdLst>
                    <a:gd name="T0" fmla="*/ 0 w 63"/>
                    <a:gd name="T1" fmla="*/ 262 h 277"/>
                    <a:gd name="T2" fmla="*/ 15 w 63"/>
                    <a:gd name="T3" fmla="*/ 2 h 277"/>
                    <a:gd name="T4" fmla="*/ 28 w 63"/>
                    <a:gd name="T5" fmla="*/ 0 h 277"/>
                    <a:gd name="T6" fmla="*/ 41 w 63"/>
                    <a:gd name="T7" fmla="*/ 2 h 277"/>
                    <a:gd name="T8" fmla="*/ 62 w 63"/>
                    <a:gd name="T9" fmla="*/ 262 h 277"/>
                    <a:gd name="T10" fmla="*/ 59 w 63"/>
                    <a:gd name="T11" fmla="*/ 264 h 277"/>
                    <a:gd name="T12" fmla="*/ 56 w 63"/>
                    <a:gd name="T13" fmla="*/ 267 h 277"/>
                    <a:gd name="T14" fmla="*/ 52 w 63"/>
                    <a:gd name="T15" fmla="*/ 269 h 277"/>
                    <a:gd name="T16" fmla="*/ 48 w 63"/>
                    <a:gd name="T17" fmla="*/ 271 h 277"/>
                    <a:gd name="T18" fmla="*/ 42 w 63"/>
                    <a:gd name="T19" fmla="*/ 273 h 277"/>
                    <a:gd name="T20" fmla="*/ 36 w 63"/>
                    <a:gd name="T21" fmla="*/ 275 h 277"/>
                    <a:gd name="T22" fmla="*/ 32 w 63"/>
                    <a:gd name="T23" fmla="*/ 276 h 277"/>
                    <a:gd name="T24" fmla="*/ 29 w 63"/>
                    <a:gd name="T25" fmla="*/ 276 h 277"/>
                    <a:gd name="T26" fmla="*/ 25 w 63"/>
                    <a:gd name="T27" fmla="*/ 276 h 277"/>
                    <a:gd name="T28" fmla="*/ 20 w 63"/>
                    <a:gd name="T29" fmla="*/ 275 h 277"/>
                    <a:gd name="T30" fmla="*/ 17 w 63"/>
                    <a:gd name="T31" fmla="*/ 274 h 277"/>
                    <a:gd name="T32" fmla="*/ 14 w 63"/>
                    <a:gd name="T33" fmla="*/ 273 h 277"/>
                    <a:gd name="T34" fmla="*/ 11 w 63"/>
                    <a:gd name="T35" fmla="*/ 273 h 277"/>
                    <a:gd name="T36" fmla="*/ 9 w 63"/>
                    <a:gd name="T37" fmla="*/ 271 h 277"/>
                    <a:gd name="T38" fmla="*/ 5 w 63"/>
                    <a:gd name="T39" fmla="*/ 269 h 277"/>
                    <a:gd name="T40" fmla="*/ 2 w 63"/>
                    <a:gd name="T41" fmla="*/ 267 h 277"/>
                    <a:gd name="T42" fmla="*/ 1 w 63"/>
                    <a:gd name="T43" fmla="*/ 264 h 277"/>
                    <a:gd name="T44" fmla="*/ 0 w 63"/>
                    <a:gd name="T45" fmla="*/ 263 h 277"/>
                    <a:gd name="T46" fmla="*/ 0 w 63"/>
                    <a:gd name="T47" fmla="*/ 262 h 27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3"/>
                    <a:gd name="T73" fmla="*/ 0 h 277"/>
                    <a:gd name="T74" fmla="*/ 63 w 63"/>
                    <a:gd name="T75" fmla="*/ 277 h 277"/>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3" h="277">
                      <a:moveTo>
                        <a:pt x="0" y="262"/>
                      </a:moveTo>
                      <a:lnTo>
                        <a:pt x="15" y="2"/>
                      </a:lnTo>
                      <a:lnTo>
                        <a:pt x="28" y="0"/>
                      </a:lnTo>
                      <a:lnTo>
                        <a:pt x="41" y="2"/>
                      </a:lnTo>
                      <a:lnTo>
                        <a:pt x="62" y="262"/>
                      </a:lnTo>
                      <a:lnTo>
                        <a:pt x="59" y="264"/>
                      </a:lnTo>
                      <a:lnTo>
                        <a:pt x="56" y="267"/>
                      </a:lnTo>
                      <a:lnTo>
                        <a:pt x="52" y="269"/>
                      </a:lnTo>
                      <a:lnTo>
                        <a:pt x="48" y="271"/>
                      </a:lnTo>
                      <a:lnTo>
                        <a:pt x="42" y="273"/>
                      </a:lnTo>
                      <a:lnTo>
                        <a:pt x="36" y="275"/>
                      </a:lnTo>
                      <a:lnTo>
                        <a:pt x="32" y="276"/>
                      </a:lnTo>
                      <a:lnTo>
                        <a:pt x="29" y="276"/>
                      </a:lnTo>
                      <a:lnTo>
                        <a:pt x="25" y="276"/>
                      </a:lnTo>
                      <a:lnTo>
                        <a:pt x="20" y="275"/>
                      </a:lnTo>
                      <a:lnTo>
                        <a:pt x="17" y="274"/>
                      </a:lnTo>
                      <a:lnTo>
                        <a:pt x="14" y="273"/>
                      </a:lnTo>
                      <a:lnTo>
                        <a:pt x="11" y="273"/>
                      </a:lnTo>
                      <a:lnTo>
                        <a:pt x="9" y="271"/>
                      </a:lnTo>
                      <a:lnTo>
                        <a:pt x="5" y="269"/>
                      </a:lnTo>
                      <a:lnTo>
                        <a:pt x="2" y="267"/>
                      </a:lnTo>
                      <a:lnTo>
                        <a:pt x="1" y="264"/>
                      </a:lnTo>
                      <a:lnTo>
                        <a:pt x="0" y="263"/>
                      </a:lnTo>
                      <a:lnTo>
                        <a:pt x="0" y="262"/>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1" name="Freeform 389">
                  <a:extLst>
                    <a:ext uri="{FF2B5EF4-FFF2-40B4-BE49-F238E27FC236}">
                      <a16:creationId xmlns:a16="http://schemas.microsoft.com/office/drawing/2014/main" id="{B5FD2785-FACE-D9C9-9467-4E167C7888B2}"/>
                    </a:ext>
                  </a:extLst>
                </p:cNvPr>
                <p:cNvSpPr>
                  <a:spLocks/>
                </p:cNvSpPr>
                <p:nvPr/>
              </p:nvSpPr>
              <p:spPr bwMode="auto">
                <a:xfrm>
                  <a:off x="1444" y="1737"/>
                  <a:ext cx="62" cy="276"/>
                </a:xfrm>
                <a:custGeom>
                  <a:avLst/>
                  <a:gdLst>
                    <a:gd name="T0" fmla="*/ 0 w 62"/>
                    <a:gd name="T1" fmla="*/ 261 h 276"/>
                    <a:gd name="T2" fmla="*/ 15 w 62"/>
                    <a:gd name="T3" fmla="*/ 2 h 276"/>
                    <a:gd name="T4" fmla="*/ 28 w 62"/>
                    <a:gd name="T5" fmla="*/ 0 h 276"/>
                    <a:gd name="T6" fmla="*/ 39 w 62"/>
                    <a:gd name="T7" fmla="*/ 2 h 276"/>
                    <a:gd name="T8" fmla="*/ 61 w 62"/>
                    <a:gd name="T9" fmla="*/ 261 h 276"/>
                    <a:gd name="T10" fmla="*/ 58 w 62"/>
                    <a:gd name="T11" fmla="*/ 264 h 276"/>
                    <a:gd name="T12" fmla="*/ 55 w 62"/>
                    <a:gd name="T13" fmla="*/ 266 h 276"/>
                    <a:gd name="T14" fmla="*/ 51 w 62"/>
                    <a:gd name="T15" fmla="*/ 268 h 276"/>
                    <a:gd name="T16" fmla="*/ 47 w 62"/>
                    <a:gd name="T17" fmla="*/ 270 h 276"/>
                    <a:gd name="T18" fmla="*/ 41 w 62"/>
                    <a:gd name="T19" fmla="*/ 272 h 276"/>
                    <a:gd name="T20" fmla="*/ 35 w 62"/>
                    <a:gd name="T21" fmla="*/ 275 h 276"/>
                    <a:gd name="T22" fmla="*/ 32 w 62"/>
                    <a:gd name="T23" fmla="*/ 275 h 276"/>
                    <a:gd name="T24" fmla="*/ 29 w 62"/>
                    <a:gd name="T25" fmla="*/ 275 h 276"/>
                    <a:gd name="T26" fmla="*/ 25 w 62"/>
                    <a:gd name="T27" fmla="*/ 275 h 276"/>
                    <a:gd name="T28" fmla="*/ 21 w 62"/>
                    <a:gd name="T29" fmla="*/ 275 h 276"/>
                    <a:gd name="T30" fmla="*/ 17 w 62"/>
                    <a:gd name="T31" fmla="*/ 274 h 276"/>
                    <a:gd name="T32" fmla="*/ 14 w 62"/>
                    <a:gd name="T33" fmla="*/ 272 h 276"/>
                    <a:gd name="T34" fmla="*/ 12 w 62"/>
                    <a:gd name="T35" fmla="*/ 271 h 276"/>
                    <a:gd name="T36" fmla="*/ 8 w 62"/>
                    <a:gd name="T37" fmla="*/ 270 h 276"/>
                    <a:gd name="T38" fmla="*/ 6 w 62"/>
                    <a:gd name="T39" fmla="*/ 268 h 276"/>
                    <a:gd name="T40" fmla="*/ 2 w 62"/>
                    <a:gd name="T41" fmla="*/ 266 h 276"/>
                    <a:gd name="T42" fmla="*/ 1 w 62"/>
                    <a:gd name="T43" fmla="*/ 264 h 276"/>
                    <a:gd name="T44" fmla="*/ 0 w 62"/>
                    <a:gd name="T45" fmla="*/ 262 h 276"/>
                    <a:gd name="T46" fmla="*/ 0 w 62"/>
                    <a:gd name="T47" fmla="*/ 261 h 2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276"/>
                    <a:gd name="T74" fmla="*/ 62 w 62"/>
                    <a:gd name="T75" fmla="*/ 276 h 2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276">
                      <a:moveTo>
                        <a:pt x="0" y="261"/>
                      </a:moveTo>
                      <a:lnTo>
                        <a:pt x="15" y="2"/>
                      </a:lnTo>
                      <a:lnTo>
                        <a:pt x="28" y="0"/>
                      </a:lnTo>
                      <a:lnTo>
                        <a:pt x="39" y="2"/>
                      </a:lnTo>
                      <a:lnTo>
                        <a:pt x="61" y="261"/>
                      </a:lnTo>
                      <a:lnTo>
                        <a:pt x="58" y="264"/>
                      </a:lnTo>
                      <a:lnTo>
                        <a:pt x="55" y="266"/>
                      </a:lnTo>
                      <a:lnTo>
                        <a:pt x="51" y="268"/>
                      </a:lnTo>
                      <a:lnTo>
                        <a:pt x="47" y="270"/>
                      </a:lnTo>
                      <a:lnTo>
                        <a:pt x="41" y="272"/>
                      </a:lnTo>
                      <a:lnTo>
                        <a:pt x="35" y="275"/>
                      </a:lnTo>
                      <a:lnTo>
                        <a:pt x="32" y="275"/>
                      </a:lnTo>
                      <a:lnTo>
                        <a:pt x="29" y="275"/>
                      </a:lnTo>
                      <a:lnTo>
                        <a:pt x="25" y="275"/>
                      </a:lnTo>
                      <a:lnTo>
                        <a:pt x="21" y="275"/>
                      </a:lnTo>
                      <a:lnTo>
                        <a:pt x="17" y="274"/>
                      </a:lnTo>
                      <a:lnTo>
                        <a:pt x="14" y="272"/>
                      </a:lnTo>
                      <a:lnTo>
                        <a:pt x="12" y="271"/>
                      </a:lnTo>
                      <a:lnTo>
                        <a:pt x="8" y="270"/>
                      </a:lnTo>
                      <a:lnTo>
                        <a:pt x="6" y="268"/>
                      </a:lnTo>
                      <a:lnTo>
                        <a:pt x="2" y="266"/>
                      </a:lnTo>
                      <a:lnTo>
                        <a:pt x="1" y="264"/>
                      </a:lnTo>
                      <a:lnTo>
                        <a:pt x="0" y="262"/>
                      </a:lnTo>
                      <a:lnTo>
                        <a:pt x="0" y="261"/>
                      </a:lnTo>
                    </a:path>
                  </a:pathLst>
                </a:custGeom>
                <a:solidFill>
                  <a:srgbClr val="99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2" name="Freeform 390">
                  <a:extLst>
                    <a:ext uri="{FF2B5EF4-FFF2-40B4-BE49-F238E27FC236}">
                      <a16:creationId xmlns:a16="http://schemas.microsoft.com/office/drawing/2014/main" id="{98C2C15C-DBB7-2E90-DCB5-11ADBE4382FB}"/>
                    </a:ext>
                  </a:extLst>
                </p:cNvPr>
                <p:cNvSpPr>
                  <a:spLocks/>
                </p:cNvSpPr>
                <p:nvPr/>
              </p:nvSpPr>
              <p:spPr bwMode="auto">
                <a:xfrm>
                  <a:off x="1413" y="1703"/>
                  <a:ext cx="34" cy="277"/>
                </a:xfrm>
                <a:custGeom>
                  <a:avLst/>
                  <a:gdLst>
                    <a:gd name="T0" fmla="*/ 6 w 34"/>
                    <a:gd name="T1" fmla="*/ 276 h 277"/>
                    <a:gd name="T2" fmla="*/ 10 w 34"/>
                    <a:gd name="T3" fmla="*/ 276 h 277"/>
                    <a:gd name="T4" fmla="*/ 13 w 34"/>
                    <a:gd name="T5" fmla="*/ 275 h 277"/>
                    <a:gd name="T6" fmla="*/ 17 w 34"/>
                    <a:gd name="T7" fmla="*/ 274 h 277"/>
                    <a:gd name="T8" fmla="*/ 19 w 34"/>
                    <a:gd name="T9" fmla="*/ 273 h 277"/>
                    <a:gd name="T10" fmla="*/ 24 w 34"/>
                    <a:gd name="T11" fmla="*/ 271 h 277"/>
                    <a:gd name="T12" fmla="*/ 26 w 34"/>
                    <a:gd name="T13" fmla="*/ 270 h 277"/>
                    <a:gd name="T14" fmla="*/ 28 w 34"/>
                    <a:gd name="T15" fmla="*/ 269 h 277"/>
                    <a:gd name="T16" fmla="*/ 30 w 34"/>
                    <a:gd name="T17" fmla="*/ 267 h 277"/>
                    <a:gd name="T18" fmla="*/ 32 w 34"/>
                    <a:gd name="T19" fmla="*/ 264 h 277"/>
                    <a:gd name="T20" fmla="*/ 33 w 34"/>
                    <a:gd name="T21" fmla="*/ 262 h 277"/>
                    <a:gd name="T22" fmla="*/ 12 w 34"/>
                    <a:gd name="T23" fmla="*/ 2 h 277"/>
                    <a:gd name="T24" fmla="*/ 0 w 34"/>
                    <a:gd name="T25" fmla="*/ 0 h 277"/>
                    <a:gd name="T26" fmla="*/ 0 w 34"/>
                    <a:gd name="T27" fmla="*/ 276 h 277"/>
                    <a:gd name="T28" fmla="*/ 6 w 34"/>
                    <a:gd name="T29" fmla="*/ 276 h 27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34"/>
                    <a:gd name="T46" fmla="*/ 0 h 277"/>
                    <a:gd name="T47" fmla="*/ 34 w 34"/>
                    <a:gd name="T48" fmla="*/ 277 h 27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34" h="277">
                      <a:moveTo>
                        <a:pt x="6" y="276"/>
                      </a:moveTo>
                      <a:lnTo>
                        <a:pt x="10" y="276"/>
                      </a:lnTo>
                      <a:lnTo>
                        <a:pt x="13" y="275"/>
                      </a:lnTo>
                      <a:lnTo>
                        <a:pt x="17" y="274"/>
                      </a:lnTo>
                      <a:lnTo>
                        <a:pt x="19" y="273"/>
                      </a:lnTo>
                      <a:lnTo>
                        <a:pt x="24" y="271"/>
                      </a:lnTo>
                      <a:lnTo>
                        <a:pt x="26" y="270"/>
                      </a:lnTo>
                      <a:lnTo>
                        <a:pt x="28" y="269"/>
                      </a:lnTo>
                      <a:lnTo>
                        <a:pt x="30" y="267"/>
                      </a:lnTo>
                      <a:lnTo>
                        <a:pt x="32" y="264"/>
                      </a:lnTo>
                      <a:lnTo>
                        <a:pt x="33" y="262"/>
                      </a:lnTo>
                      <a:lnTo>
                        <a:pt x="12" y="2"/>
                      </a:lnTo>
                      <a:lnTo>
                        <a:pt x="0" y="0"/>
                      </a:lnTo>
                      <a:lnTo>
                        <a:pt x="0" y="276"/>
                      </a:lnTo>
                      <a:lnTo>
                        <a:pt x="6" y="276"/>
                      </a:lnTo>
                    </a:path>
                  </a:pathLst>
                </a:custGeom>
                <a:solidFill>
                  <a:srgbClr val="9966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3" name="Freeform 391">
                  <a:extLst>
                    <a:ext uri="{FF2B5EF4-FFF2-40B4-BE49-F238E27FC236}">
                      <a16:creationId xmlns:a16="http://schemas.microsoft.com/office/drawing/2014/main" id="{EBF9D9F5-8E35-B3D2-EB4E-A33E1BEA3975}"/>
                    </a:ext>
                  </a:extLst>
                </p:cNvPr>
                <p:cNvSpPr>
                  <a:spLocks/>
                </p:cNvSpPr>
                <p:nvPr/>
              </p:nvSpPr>
              <p:spPr bwMode="auto">
                <a:xfrm>
                  <a:off x="1385" y="1998"/>
                  <a:ext cx="182" cy="195"/>
                </a:xfrm>
                <a:custGeom>
                  <a:avLst/>
                  <a:gdLst>
                    <a:gd name="T0" fmla="*/ 181 w 182"/>
                    <a:gd name="T1" fmla="*/ 0 h 195"/>
                    <a:gd name="T2" fmla="*/ 0 w 182"/>
                    <a:gd name="T3" fmla="*/ 103 h 195"/>
                    <a:gd name="T4" fmla="*/ 0 w 182"/>
                    <a:gd name="T5" fmla="*/ 194 h 195"/>
                    <a:gd name="T6" fmla="*/ 181 w 182"/>
                    <a:gd name="T7" fmla="*/ 89 h 195"/>
                    <a:gd name="T8" fmla="*/ 181 w 182"/>
                    <a:gd name="T9" fmla="*/ 0 h 195"/>
                    <a:gd name="T10" fmla="*/ 0 60000 65536"/>
                    <a:gd name="T11" fmla="*/ 0 60000 65536"/>
                    <a:gd name="T12" fmla="*/ 0 60000 65536"/>
                    <a:gd name="T13" fmla="*/ 0 60000 65536"/>
                    <a:gd name="T14" fmla="*/ 0 60000 65536"/>
                    <a:gd name="T15" fmla="*/ 0 w 182"/>
                    <a:gd name="T16" fmla="*/ 0 h 195"/>
                    <a:gd name="T17" fmla="*/ 182 w 182"/>
                    <a:gd name="T18" fmla="*/ 195 h 195"/>
                  </a:gdLst>
                  <a:ahLst/>
                  <a:cxnLst>
                    <a:cxn ang="T10">
                      <a:pos x="T0" y="T1"/>
                    </a:cxn>
                    <a:cxn ang="T11">
                      <a:pos x="T2" y="T3"/>
                    </a:cxn>
                    <a:cxn ang="T12">
                      <a:pos x="T4" y="T5"/>
                    </a:cxn>
                    <a:cxn ang="T13">
                      <a:pos x="T6" y="T7"/>
                    </a:cxn>
                    <a:cxn ang="T14">
                      <a:pos x="T8" y="T9"/>
                    </a:cxn>
                  </a:cxnLst>
                  <a:rect l="T15" t="T16" r="T17" b="T18"/>
                  <a:pathLst>
                    <a:path w="182" h="195">
                      <a:moveTo>
                        <a:pt x="181" y="0"/>
                      </a:moveTo>
                      <a:lnTo>
                        <a:pt x="0" y="103"/>
                      </a:lnTo>
                      <a:lnTo>
                        <a:pt x="0" y="194"/>
                      </a:lnTo>
                      <a:lnTo>
                        <a:pt x="181" y="89"/>
                      </a:lnTo>
                      <a:lnTo>
                        <a:pt x="181" y="0"/>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4" name="Freeform 392">
                  <a:extLst>
                    <a:ext uri="{FF2B5EF4-FFF2-40B4-BE49-F238E27FC236}">
                      <a16:creationId xmlns:a16="http://schemas.microsoft.com/office/drawing/2014/main" id="{A6C1B755-1251-4493-C95C-0040C05C6B19}"/>
                    </a:ext>
                  </a:extLst>
                </p:cNvPr>
                <p:cNvSpPr>
                  <a:spLocks/>
                </p:cNvSpPr>
                <p:nvPr/>
              </p:nvSpPr>
              <p:spPr bwMode="auto">
                <a:xfrm>
                  <a:off x="1166" y="1976"/>
                  <a:ext cx="220" cy="217"/>
                </a:xfrm>
                <a:custGeom>
                  <a:avLst/>
                  <a:gdLst>
                    <a:gd name="T0" fmla="*/ 0 w 220"/>
                    <a:gd name="T1" fmla="*/ 0 h 217"/>
                    <a:gd name="T2" fmla="*/ 219 w 220"/>
                    <a:gd name="T3" fmla="*/ 125 h 217"/>
                    <a:gd name="T4" fmla="*/ 219 w 220"/>
                    <a:gd name="T5" fmla="*/ 216 h 217"/>
                    <a:gd name="T6" fmla="*/ 0 w 220"/>
                    <a:gd name="T7" fmla="*/ 90 h 217"/>
                    <a:gd name="T8" fmla="*/ 0 w 220"/>
                    <a:gd name="T9" fmla="*/ 0 h 217"/>
                    <a:gd name="T10" fmla="*/ 0 60000 65536"/>
                    <a:gd name="T11" fmla="*/ 0 60000 65536"/>
                    <a:gd name="T12" fmla="*/ 0 60000 65536"/>
                    <a:gd name="T13" fmla="*/ 0 60000 65536"/>
                    <a:gd name="T14" fmla="*/ 0 60000 65536"/>
                    <a:gd name="T15" fmla="*/ 0 w 220"/>
                    <a:gd name="T16" fmla="*/ 0 h 217"/>
                    <a:gd name="T17" fmla="*/ 220 w 220"/>
                    <a:gd name="T18" fmla="*/ 217 h 217"/>
                  </a:gdLst>
                  <a:ahLst/>
                  <a:cxnLst>
                    <a:cxn ang="T10">
                      <a:pos x="T0" y="T1"/>
                    </a:cxn>
                    <a:cxn ang="T11">
                      <a:pos x="T2" y="T3"/>
                    </a:cxn>
                    <a:cxn ang="T12">
                      <a:pos x="T4" y="T5"/>
                    </a:cxn>
                    <a:cxn ang="T13">
                      <a:pos x="T6" y="T7"/>
                    </a:cxn>
                    <a:cxn ang="T14">
                      <a:pos x="T8" y="T9"/>
                    </a:cxn>
                  </a:cxnLst>
                  <a:rect l="T15" t="T16" r="T17" b="T18"/>
                  <a:pathLst>
                    <a:path w="220" h="217">
                      <a:moveTo>
                        <a:pt x="0" y="0"/>
                      </a:moveTo>
                      <a:lnTo>
                        <a:pt x="219" y="125"/>
                      </a:lnTo>
                      <a:lnTo>
                        <a:pt x="219" y="216"/>
                      </a:lnTo>
                      <a:lnTo>
                        <a:pt x="0" y="90"/>
                      </a:lnTo>
                      <a:lnTo>
                        <a:pt x="0" y="0"/>
                      </a:lnTo>
                    </a:path>
                  </a:pathLst>
                </a:custGeom>
                <a:solidFill>
                  <a:srgbClr val="99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5" name="Freeform 393">
                  <a:extLst>
                    <a:ext uri="{FF2B5EF4-FFF2-40B4-BE49-F238E27FC236}">
                      <a16:creationId xmlns:a16="http://schemas.microsoft.com/office/drawing/2014/main" id="{4AD2F1E3-F26B-9643-6D28-3DCBBC8B8A51}"/>
                    </a:ext>
                  </a:extLst>
                </p:cNvPr>
                <p:cNvSpPr>
                  <a:spLocks/>
                </p:cNvSpPr>
                <p:nvPr/>
              </p:nvSpPr>
              <p:spPr bwMode="auto">
                <a:xfrm>
                  <a:off x="1166" y="1871"/>
                  <a:ext cx="401" cy="231"/>
                </a:xfrm>
                <a:custGeom>
                  <a:avLst/>
                  <a:gdLst>
                    <a:gd name="T0" fmla="*/ 400 w 401"/>
                    <a:gd name="T1" fmla="*/ 126 h 231"/>
                    <a:gd name="T2" fmla="*/ 219 w 401"/>
                    <a:gd name="T3" fmla="*/ 230 h 231"/>
                    <a:gd name="T4" fmla="*/ 0 w 401"/>
                    <a:gd name="T5" fmla="*/ 103 h 231"/>
                    <a:gd name="T6" fmla="*/ 180 w 401"/>
                    <a:gd name="T7" fmla="*/ 0 h 231"/>
                    <a:gd name="T8" fmla="*/ 400 w 401"/>
                    <a:gd name="T9" fmla="*/ 126 h 231"/>
                    <a:gd name="T10" fmla="*/ 0 60000 65536"/>
                    <a:gd name="T11" fmla="*/ 0 60000 65536"/>
                    <a:gd name="T12" fmla="*/ 0 60000 65536"/>
                    <a:gd name="T13" fmla="*/ 0 60000 65536"/>
                    <a:gd name="T14" fmla="*/ 0 60000 65536"/>
                    <a:gd name="T15" fmla="*/ 0 w 401"/>
                    <a:gd name="T16" fmla="*/ 0 h 231"/>
                    <a:gd name="T17" fmla="*/ 401 w 401"/>
                    <a:gd name="T18" fmla="*/ 231 h 231"/>
                  </a:gdLst>
                  <a:ahLst/>
                  <a:cxnLst>
                    <a:cxn ang="T10">
                      <a:pos x="T0" y="T1"/>
                    </a:cxn>
                    <a:cxn ang="T11">
                      <a:pos x="T2" y="T3"/>
                    </a:cxn>
                    <a:cxn ang="T12">
                      <a:pos x="T4" y="T5"/>
                    </a:cxn>
                    <a:cxn ang="T13">
                      <a:pos x="T6" y="T7"/>
                    </a:cxn>
                    <a:cxn ang="T14">
                      <a:pos x="T8" y="T9"/>
                    </a:cxn>
                  </a:cxnLst>
                  <a:rect l="T15" t="T16" r="T17" b="T18"/>
                  <a:pathLst>
                    <a:path w="401" h="231">
                      <a:moveTo>
                        <a:pt x="400" y="126"/>
                      </a:moveTo>
                      <a:lnTo>
                        <a:pt x="219" y="230"/>
                      </a:lnTo>
                      <a:lnTo>
                        <a:pt x="0" y="103"/>
                      </a:lnTo>
                      <a:lnTo>
                        <a:pt x="180" y="0"/>
                      </a:lnTo>
                      <a:lnTo>
                        <a:pt x="400" y="126"/>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6" name="Freeform 394">
                  <a:extLst>
                    <a:ext uri="{FF2B5EF4-FFF2-40B4-BE49-F238E27FC236}">
                      <a16:creationId xmlns:a16="http://schemas.microsoft.com/office/drawing/2014/main" id="{69FE6BF3-3262-1FB0-E6E6-5D278CAB6869}"/>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7" name="Freeform 395">
                  <a:extLst>
                    <a:ext uri="{FF2B5EF4-FFF2-40B4-BE49-F238E27FC236}">
                      <a16:creationId xmlns:a16="http://schemas.microsoft.com/office/drawing/2014/main" id="{B8651257-BC71-AFB0-BE84-BE69F193807E}"/>
                    </a:ext>
                  </a:extLst>
                </p:cNvPr>
                <p:cNvSpPr>
                  <a:spLocks/>
                </p:cNvSpPr>
                <p:nvPr/>
              </p:nvSpPr>
              <p:spPr bwMode="auto">
                <a:xfrm>
                  <a:off x="1398" y="2103"/>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8" name="Freeform 396">
                  <a:extLst>
                    <a:ext uri="{FF2B5EF4-FFF2-40B4-BE49-F238E27FC236}">
                      <a16:creationId xmlns:a16="http://schemas.microsoft.com/office/drawing/2014/main" id="{1228E0B8-79CA-4BE7-F77E-72C72108EA2E}"/>
                    </a:ext>
                  </a:extLst>
                </p:cNvPr>
                <p:cNvSpPr>
                  <a:spLocks/>
                </p:cNvSpPr>
                <p:nvPr/>
              </p:nvSpPr>
              <p:spPr bwMode="auto">
                <a:xfrm>
                  <a:off x="1185" y="2080"/>
                  <a:ext cx="107" cy="104"/>
                </a:xfrm>
                <a:custGeom>
                  <a:avLst/>
                  <a:gdLst>
                    <a:gd name="T0" fmla="*/ 0 w 107"/>
                    <a:gd name="T1" fmla="*/ 0 h 104"/>
                    <a:gd name="T2" fmla="*/ 106 w 107"/>
                    <a:gd name="T3" fmla="*/ 61 h 104"/>
                    <a:gd name="T4" fmla="*/ 106 w 107"/>
                    <a:gd name="T5" fmla="*/ 103 h 104"/>
                    <a:gd name="T6" fmla="*/ 0 w 107"/>
                    <a:gd name="T7" fmla="*/ 42 h 104"/>
                    <a:gd name="T8" fmla="*/ 0 w 107"/>
                    <a:gd name="T9" fmla="*/ 0 h 104"/>
                    <a:gd name="T10" fmla="*/ 0 60000 65536"/>
                    <a:gd name="T11" fmla="*/ 0 60000 65536"/>
                    <a:gd name="T12" fmla="*/ 0 60000 65536"/>
                    <a:gd name="T13" fmla="*/ 0 60000 65536"/>
                    <a:gd name="T14" fmla="*/ 0 60000 65536"/>
                    <a:gd name="T15" fmla="*/ 0 w 107"/>
                    <a:gd name="T16" fmla="*/ 0 h 104"/>
                    <a:gd name="T17" fmla="*/ 107 w 107"/>
                    <a:gd name="T18" fmla="*/ 104 h 104"/>
                  </a:gdLst>
                  <a:ahLst/>
                  <a:cxnLst>
                    <a:cxn ang="T10">
                      <a:pos x="T0" y="T1"/>
                    </a:cxn>
                    <a:cxn ang="T11">
                      <a:pos x="T2" y="T3"/>
                    </a:cxn>
                    <a:cxn ang="T12">
                      <a:pos x="T4" y="T5"/>
                    </a:cxn>
                    <a:cxn ang="T13">
                      <a:pos x="T6" y="T7"/>
                    </a:cxn>
                    <a:cxn ang="T14">
                      <a:pos x="T8" y="T9"/>
                    </a:cxn>
                  </a:cxnLst>
                  <a:rect l="T15" t="T16" r="T17" b="T18"/>
                  <a:pathLst>
                    <a:path w="107" h="104">
                      <a:moveTo>
                        <a:pt x="0" y="0"/>
                      </a:moveTo>
                      <a:lnTo>
                        <a:pt x="106" y="61"/>
                      </a:lnTo>
                      <a:lnTo>
                        <a:pt x="106" y="103"/>
                      </a:lnTo>
                      <a:lnTo>
                        <a:pt x="0" y="42"/>
                      </a:lnTo>
                      <a:lnTo>
                        <a:pt x="0" y="0"/>
                      </a:lnTo>
                    </a:path>
                  </a:pathLst>
                </a:custGeom>
                <a:solidFill>
                  <a:srgbClr val="FF66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69" name="Freeform 397">
                  <a:extLst>
                    <a:ext uri="{FF2B5EF4-FFF2-40B4-BE49-F238E27FC236}">
                      <a16:creationId xmlns:a16="http://schemas.microsoft.com/office/drawing/2014/main" id="{F0A6700B-3B62-70A7-D72B-178487E84710}"/>
                    </a:ext>
                  </a:extLst>
                </p:cNvPr>
                <p:cNvSpPr>
                  <a:spLocks/>
                </p:cNvSpPr>
                <p:nvPr/>
              </p:nvSpPr>
              <p:spPr bwMode="auto">
                <a:xfrm>
                  <a:off x="1290" y="2117"/>
                  <a:ext cx="41" cy="67"/>
                </a:xfrm>
                <a:custGeom>
                  <a:avLst/>
                  <a:gdLst>
                    <a:gd name="T0" fmla="*/ 40 w 41"/>
                    <a:gd name="T1" fmla="*/ 0 h 67"/>
                    <a:gd name="T2" fmla="*/ 0 w 41"/>
                    <a:gd name="T3" fmla="*/ 22 h 67"/>
                    <a:gd name="T4" fmla="*/ 0 w 41"/>
                    <a:gd name="T5" fmla="*/ 66 h 67"/>
                    <a:gd name="T6" fmla="*/ 40 w 41"/>
                    <a:gd name="T7" fmla="*/ 43 h 67"/>
                    <a:gd name="T8" fmla="*/ 40 w 41"/>
                    <a:gd name="T9" fmla="*/ 0 h 67"/>
                    <a:gd name="T10" fmla="*/ 0 60000 65536"/>
                    <a:gd name="T11" fmla="*/ 0 60000 65536"/>
                    <a:gd name="T12" fmla="*/ 0 60000 65536"/>
                    <a:gd name="T13" fmla="*/ 0 60000 65536"/>
                    <a:gd name="T14" fmla="*/ 0 60000 65536"/>
                    <a:gd name="T15" fmla="*/ 0 w 41"/>
                    <a:gd name="T16" fmla="*/ 0 h 67"/>
                    <a:gd name="T17" fmla="*/ 41 w 41"/>
                    <a:gd name="T18" fmla="*/ 67 h 67"/>
                  </a:gdLst>
                  <a:ahLst/>
                  <a:cxnLst>
                    <a:cxn ang="T10">
                      <a:pos x="T0" y="T1"/>
                    </a:cxn>
                    <a:cxn ang="T11">
                      <a:pos x="T2" y="T3"/>
                    </a:cxn>
                    <a:cxn ang="T12">
                      <a:pos x="T4" y="T5"/>
                    </a:cxn>
                    <a:cxn ang="T13">
                      <a:pos x="T6" y="T7"/>
                    </a:cxn>
                    <a:cxn ang="T14">
                      <a:pos x="T8" y="T9"/>
                    </a:cxn>
                  </a:cxnLst>
                  <a:rect l="T15" t="T16" r="T17" b="T18"/>
                  <a:pathLst>
                    <a:path w="41" h="67">
                      <a:moveTo>
                        <a:pt x="40" y="0"/>
                      </a:moveTo>
                      <a:lnTo>
                        <a:pt x="0" y="22"/>
                      </a:lnTo>
                      <a:lnTo>
                        <a:pt x="0" y="66"/>
                      </a:lnTo>
                      <a:lnTo>
                        <a:pt x="40" y="43"/>
                      </a:lnTo>
                      <a:lnTo>
                        <a:pt x="40" y="0"/>
                      </a:lnTo>
                    </a:path>
                  </a:pathLst>
                </a:custGeom>
                <a:solidFill>
                  <a:srgbClr val="FF33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0" name="Freeform 398">
                  <a:extLst>
                    <a:ext uri="{FF2B5EF4-FFF2-40B4-BE49-F238E27FC236}">
                      <a16:creationId xmlns:a16="http://schemas.microsoft.com/office/drawing/2014/main" id="{A0D99D81-1529-C2B0-5C77-24B0E661B465}"/>
                    </a:ext>
                  </a:extLst>
                </p:cNvPr>
                <p:cNvSpPr>
                  <a:spLocks/>
                </p:cNvSpPr>
                <p:nvPr/>
              </p:nvSpPr>
              <p:spPr bwMode="auto">
                <a:xfrm>
                  <a:off x="1184" y="2058"/>
                  <a:ext cx="146" cy="84"/>
                </a:xfrm>
                <a:custGeom>
                  <a:avLst/>
                  <a:gdLst>
                    <a:gd name="T0" fmla="*/ 145 w 146"/>
                    <a:gd name="T1" fmla="*/ 61 h 84"/>
                    <a:gd name="T2" fmla="*/ 105 w 146"/>
                    <a:gd name="T3" fmla="*/ 83 h 84"/>
                    <a:gd name="T4" fmla="*/ 0 w 146"/>
                    <a:gd name="T5" fmla="*/ 21 h 84"/>
                    <a:gd name="T6" fmla="*/ 37 w 146"/>
                    <a:gd name="T7" fmla="*/ 0 h 84"/>
                    <a:gd name="T8" fmla="*/ 145 w 146"/>
                    <a:gd name="T9" fmla="*/ 61 h 84"/>
                    <a:gd name="T10" fmla="*/ 0 60000 65536"/>
                    <a:gd name="T11" fmla="*/ 0 60000 65536"/>
                    <a:gd name="T12" fmla="*/ 0 60000 65536"/>
                    <a:gd name="T13" fmla="*/ 0 60000 65536"/>
                    <a:gd name="T14" fmla="*/ 0 60000 65536"/>
                    <a:gd name="T15" fmla="*/ 0 w 146"/>
                    <a:gd name="T16" fmla="*/ 0 h 84"/>
                    <a:gd name="T17" fmla="*/ 146 w 146"/>
                    <a:gd name="T18" fmla="*/ 84 h 84"/>
                  </a:gdLst>
                  <a:ahLst/>
                  <a:cxnLst>
                    <a:cxn ang="T10">
                      <a:pos x="T0" y="T1"/>
                    </a:cxn>
                    <a:cxn ang="T11">
                      <a:pos x="T2" y="T3"/>
                    </a:cxn>
                    <a:cxn ang="T12">
                      <a:pos x="T4" y="T5"/>
                    </a:cxn>
                    <a:cxn ang="T13">
                      <a:pos x="T6" y="T7"/>
                    </a:cxn>
                    <a:cxn ang="T14">
                      <a:pos x="T8" y="T9"/>
                    </a:cxn>
                  </a:cxnLst>
                  <a:rect l="T15" t="T16" r="T17" b="T18"/>
                  <a:pathLst>
                    <a:path w="146" h="84">
                      <a:moveTo>
                        <a:pt x="145" y="61"/>
                      </a:moveTo>
                      <a:lnTo>
                        <a:pt x="105" y="83"/>
                      </a:lnTo>
                      <a:lnTo>
                        <a:pt x="0" y="21"/>
                      </a:lnTo>
                      <a:lnTo>
                        <a:pt x="37" y="0"/>
                      </a:lnTo>
                      <a:lnTo>
                        <a:pt x="145" y="61"/>
                      </a:lnTo>
                    </a:path>
                  </a:pathLst>
                </a:custGeom>
                <a:solidFill>
                  <a:srgbClr val="999999"/>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1" name="Freeform 399">
                  <a:extLst>
                    <a:ext uri="{FF2B5EF4-FFF2-40B4-BE49-F238E27FC236}">
                      <a16:creationId xmlns:a16="http://schemas.microsoft.com/office/drawing/2014/main" id="{C476A43B-9B00-688B-B7F4-E8D8A7741B99}"/>
                    </a:ext>
                  </a:extLst>
                </p:cNvPr>
                <p:cNvSpPr>
                  <a:spLocks/>
                </p:cNvSpPr>
                <p:nvPr/>
              </p:nvSpPr>
              <p:spPr bwMode="auto">
                <a:xfrm>
                  <a:off x="1456" y="2070"/>
                  <a:ext cx="32" cy="64"/>
                </a:xfrm>
                <a:custGeom>
                  <a:avLst/>
                  <a:gdLst>
                    <a:gd name="T0" fmla="*/ 31 w 32"/>
                    <a:gd name="T1" fmla="*/ 0 h 64"/>
                    <a:gd name="T2" fmla="*/ 0 w 32"/>
                    <a:gd name="T3" fmla="*/ 18 h 64"/>
                    <a:gd name="T4" fmla="*/ 0 w 32"/>
                    <a:gd name="T5" fmla="*/ 63 h 64"/>
                    <a:gd name="T6" fmla="*/ 31 w 32"/>
                    <a:gd name="T7" fmla="*/ 45 h 64"/>
                    <a:gd name="T8" fmla="*/ 31 w 32"/>
                    <a:gd name="T9" fmla="*/ 0 h 64"/>
                    <a:gd name="T10" fmla="*/ 0 60000 65536"/>
                    <a:gd name="T11" fmla="*/ 0 60000 65536"/>
                    <a:gd name="T12" fmla="*/ 0 60000 65536"/>
                    <a:gd name="T13" fmla="*/ 0 60000 65536"/>
                    <a:gd name="T14" fmla="*/ 0 60000 65536"/>
                    <a:gd name="T15" fmla="*/ 0 w 32"/>
                    <a:gd name="T16" fmla="*/ 0 h 64"/>
                    <a:gd name="T17" fmla="*/ 32 w 32"/>
                    <a:gd name="T18" fmla="*/ 64 h 64"/>
                  </a:gdLst>
                  <a:ahLst/>
                  <a:cxnLst>
                    <a:cxn ang="T10">
                      <a:pos x="T0" y="T1"/>
                    </a:cxn>
                    <a:cxn ang="T11">
                      <a:pos x="T2" y="T3"/>
                    </a:cxn>
                    <a:cxn ang="T12">
                      <a:pos x="T4" y="T5"/>
                    </a:cxn>
                    <a:cxn ang="T13">
                      <a:pos x="T6" y="T7"/>
                    </a:cxn>
                    <a:cxn ang="T14">
                      <a:pos x="T8" y="T9"/>
                    </a:cxn>
                  </a:cxnLst>
                  <a:rect l="T15" t="T16" r="T17" b="T18"/>
                  <a:pathLst>
                    <a:path w="32" h="64">
                      <a:moveTo>
                        <a:pt x="31" y="0"/>
                      </a:moveTo>
                      <a:lnTo>
                        <a:pt x="0" y="18"/>
                      </a:lnTo>
                      <a:lnTo>
                        <a:pt x="0" y="63"/>
                      </a:lnTo>
                      <a:lnTo>
                        <a:pt x="31" y="45"/>
                      </a:lnTo>
                      <a:lnTo>
                        <a:pt x="31"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2" name="Freeform 400">
                  <a:extLst>
                    <a:ext uri="{FF2B5EF4-FFF2-40B4-BE49-F238E27FC236}">
                      <a16:creationId xmlns:a16="http://schemas.microsoft.com/office/drawing/2014/main" id="{0D7EF574-9E73-EDF1-DBE5-F2BB247E94E0}"/>
                    </a:ext>
                  </a:extLst>
                </p:cNvPr>
                <p:cNvSpPr>
                  <a:spLocks/>
                </p:cNvSpPr>
                <p:nvPr/>
              </p:nvSpPr>
              <p:spPr bwMode="auto">
                <a:xfrm>
                  <a:off x="1166" y="1939"/>
                  <a:ext cx="59" cy="71"/>
                </a:xfrm>
                <a:custGeom>
                  <a:avLst/>
                  <a:gdLst>
                    <a:gd name="T0" fmla="*/ 58 w 59"/>
                    <a:gd name="T1" fmla="*/ 0 h 71"/>
                    <a:gd name="T2" fmla="*/ 58 w 59"/>
                    <a:gd name="T3" fmla="*/ 70 h 71"/>
                    <a:gd name="T4" fmla="*/ 0 w 59"/>
                    <a:gd name="T5" fmla="*/ 36 h 71"/>
                    <a:gd name="T6" fmla="*/ 58 w 59"/>
                    <a:gd name="T7" fmla="*/ 0 h 71"/>
                    <a:gd name="T8" fmla="*/ 0 60000 65536"/>
                    <a:gd name="T9" fmla="*/ 0 60000 65536"/>
                    <a:gd name="T10" fmla="*/ 0 60000 65536"/>
                    <a:gd name="T11" fmla="*/ 0 60000 65536"/>
                    <a:gd name="T12" fmla="*/ 0 w 59"/>
                    <a:gd name="T13" fmla="*/ 0 h 71"/>
                    <a:gd name="T14" fmla="*/ 59 w 59"/>
                    <a:gd name="T15" fmla="*/ 71 h 71"/>
                  </a:gdLst>
                  <a:ahLst/>
                  <a:cxnLst>
                    <a:cxn ang="T8">
                      <a:pos x="T0" y="T1"/>
                    </a:cxn>
                    <a:cxn ang="T9">
                      <a:pos x="T2" y="T3"/>
                    </a:cxn>
                    <a:cxn ang="T10">
                      <a:pos x="T4" y="T5"/>
                    </a:cxn>
                    <a:cxn ang="T11">
                      <a:pos x="T6" y="T7"/>
                    </a:cxn>
                  </a:cxnLst>
                  <a:rect l="T12" t="T13" r="T14" b="T15"/>
                  <a:pathLst>
                    <a:path w="59" h="71">
                      <a:moveTo>
                        <a:pt x="58" y="0"/>
                      </a:moveTo>
                      <a:lnTo>
                        <a:pt x="58" y="70"/>
                      </a:lnTo>
                      <a:lnTo>
                        <a:pt x="0" y="36"/>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3" name="Freeform 401">
                  <a:extLst>
                    <a:ext uri="{FF2B5EF4-FFF2-40B4-BE49-F238E27FC236}">
                      <a16:creationId xmlns:a16="http://schemas.microsoft.com/office/drawing/2014/main" id="{B17C4FDA-7A58-A504-EB7E-280684A93FD2}"/>
                    </a:ext>
                  </a:extLst>
                </p:cNvPr>
                <p:cNvSpPr>
                  <a:spLocks/>
                </p:cNvSpPr>
                <p:nvPr/>
              </p:nvSpPr>
              <p:spPr bwMode="auto">
                <a:xfrm>
                  <a:off x="1224" y="1834"/>
                  <a:ext cx="181" cy="175"/>
                </a:xfrm>
                <a:custGeom>
                  <a:avLst/>
                  <a:gdLst>
                    <a:gd name="T0" fmla="*/ 180 w 181"/>
                    <a:gd name="T1" fmla="*/ 69 h 175"/>
                    <a:gd name="T2" fmla="*/ 0 w 181"/>
                    <a:gd name="T3" fmla="*/ 174 h 175"/>
                    <a:gd name="T4" fmla="*/ 0 w 181"/>
                    <a:gd name="T5" fmla="*/ 104 h 175"/>
                    <a:gd name="T6" fmla="*/ 180 w 181"/>
                    <a:gd name="T7" fmla="*/ 0 h 175"/>
                    <a:gd name="T8" fmla="*/ 180 w 181"/>
                    <a:gd name="T9" fmla="*/ 69 h 175"/>
                    <a:gd name="T10" fmla="*/ 0 60000 65536"/>
                    <a:gd name="T11" fmla="*/ 0 60000 65536"/>
                    <a:gd name="T12" fmla="*/ 0 60000 65536"/>
                    <a:gd name="T13" fmla="*/ 0 60000 65536"/>
                    <a:gd name="T14" fmla="*/ 0 60000 65536"/>
                    <a:gd name="T15" fmla="*/ 0 w 181"/>
                    <a:gd name="T16" fmla="*/ 0 h 175"/>
                    <a:gd name="T17" fmla="*/ 181 w 181"/>
                    <a:gd name="T18" fmla="*/ 175 h 175"/>
                  </a:gdLst>
                  <a:ahLst/>
                  <a:cxnLst>
                    <a:cxn ang="T10">
                      <a:pos x="T0" y="T1"/>
                    </a:cxn>
                    <a:cxn ang="T11">
                      <a:pos x="T2" y="T3"/>
                    </a:cxn>
                    <a:cxn ang="T12">
                      <a:pos x="T4" y="T5"/>
                    </a:cxn>
                    <a:cxn ang="T13">
                      <a:pos x="T6" y="T7"/>
                    </a:cxn>
                    <a:cxn ang="T14">
                      <a:pos x="T8" y="T9"/>
                    </a:cxn>
                  </a:cxnLst>
                  <a:rect l="T15" t="T16" r="T17" b="T18"/>
                  <a:pathLst>
                    <a:path w="181" h="175">
                      <a:moveTo>
                        <a:pt x="180" y="69"/>
                      </a:moveTo>
                      <a:lnTo>
                        <a:pt x="0" y="174"/>
                      </a:lnTo>
                      <a:lnTo>
                        <a:pt x="0" y="104"/>
                      </a:lnTo>
                      <a:lnTo>
                        <a:pt x="180" y="0"/>
                      </a:lnTo>
                      <a:lnTo>
                        <a:pt x="180" y="69"/>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4" name="Freeform 402">
                  <a:extLst>
                    <a:ext uri="{FF2B5EF4-FFF2-40B4-BE49-F238E27FC236}">
                      <a16:creationId xmlns:a16="http://schemas.microsoft.com/office/drawing/2014/main" id="{C7574E66-F40B-A79D-0384-7139A0C45F83}"/>
                    </a:ext>
                  </a:extLst>
                </p:cNvPr>
                <p:cNvSpPr>
                  <a:spLocks/>
                </p:cNvSpPr>
                <p:nvPr/>
              </p:nvSpPr>
              <p:spPr bwMode="auto">
                <a:xfrm>
                  <a:off x="1246" y="1986"/>
                  <a:ext cx="59" cy="70"/>
                </a:xfrm>
                <a:custGeom>
                  <a:avLst/>
                  <a:gdLst>
                    <a:gd name="T0" fmla="*/ 58 w 59"/>
                    <a:gd name="T1" fmla="*/ 0 h 70"/>
                    <a:gd name="T2" fmla="*/ 58 w 59"/>
                    <a:gd name="T3" fmla="*/ 69 h 70"/>
                    <a:gd name="T4" fmla="*/ 0 w 59"/>
                    <a:gd name="T5" fmla="*/ 35 h 70"/>
                    <a:gd name="T6" fmla="*/ 58 w 59"/>
                    <a:gd name="T7" fmla="*/ 0 h 70"/>
                    <a:gd name="T8" fmla="*/ 0 60000 65536"/>
                    <a:gd name="T9" fmla="*/ 0 60000 65536"/>
                    <a:gd name="T10" fmla="*/ 0 60000 65536"/>
                    <a:gd name="T11" fmla="*/ 0 60000 65536"/>
                    <a:gd name="T12" fmla="*/ 0 w 59"/>
                    <a:gd name="T13" fmla="*/ 0 h 70"/>
                    <a:gd name="T14" fmla="*/ 59 w 59"/>
                    <a:gd name="T15" fmla="*/ 70 h 70"/>
                  </a:gdLst>
                  <a:ahLst/>
                  <a:cxnLst>
                    <a:cxn ang="T8">
                      <a:pos x="T0" y="T1"/>
                    </a:cxn>
                    <a:cxn ang="T9">
                      <a:pos x="T2" y="T3"/>
                    </a:cxn>
                    <a:cxn ang="T10">
                      <a:pos x="T4" y="T5"/>
                    </a:cxn>
                    <a:cxn ang="T11">
                      <a:pos x="T6" y="T7"/>
                    </a:cxn>
                  </a:cxnLst>
                  <a:rect l="T12" t="T13" r="T14" b="T15"/>
                  <a:pathLst>
                    <a:path w="59" h="70">
                      <a:moveTo>
                        <a:pt x="58" y="0"/>
                      </a:moveTo>
                      <a:lnTo>
                        <a:pt x="58" y="69"/>
                      </a:lnTo>
                      <a:lnTo>
                        <a:pt x="0" y="35"/>
                      </a:lnTo>
                      <a:lnTo>
                        <a:pt x="58"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5" name="Freeform 403">
                  <a:extLst>
                    <a:ext uri="{FF2B5EF4-FFF2-40B4-BE49-F238E27FC236}">
                      <a16:creationId xmlns:a16="http://schemas.microsoft.com/office/drawing/2014/main" id="{C038C818-C160-EA70-E9D4-4AE1AE7E44D0}"/>
                    </a:ext>
                  </a:extLst>
                </p:cNvPr>
                <p:cNvSpPr>
                  <a:spLocks/>
                </p:cNvSpPr>
                <p:nvPr/>
              </p:nvSpPr>
              <p:spPr bwMode="auto">
                <a:xfrm>
                  <a:off x="1304" y="1880"/>
                  <a:ext cx="182" cy="176"/>
                </a:xfrm>
                <a:custGeom>
                  <a:avLst/>
                  <a:gdLst>
                    <a:gd name="T0" fmla="*/ 181 w 182"/>
                    <a:gd name="T1" fmla="*/ 70 h 176"/>
                    <a:gd name="T2" fmla="*/ 0 w 182"/>
                    <a:gd name="T3" fmla="*/ 175 h 176"/>
                    <a:gd name="T4" fmla="*/ 0 w 182"/>
                    <a:gd name="T5" fmla="*/ 105 h 176"/>
                    <a:gd name="T6" fmla="*/ 181 w 182"/>
                    <a:gd name="T7" fmla="*/ 0 h 176"/>
                    <a:gd name="T8" fmla="*/ 181 w 182"/>
                    <a:gd name="T9" fmla="*/ 70 h 176"/>
                    <a:gd name="T10" fmla="*/ 0 60000 65536"/>
                    <a:gd name="T11" fmla="*/ 0 60000 65536"/>
                    <a:gd name="T12" fmla="*/ 0 60000 65536"/>
                    <a:gd name="T13" fmla="*/ 0 60000 65536"/>
                    <a:gd name="T14" fmla="*/ 0 60000 65536"/>
                    <a:gd name="T15" fmla="*/ 0 w 182"/>
                    <a:gd name="T16" fmla="*/ 0 h 176"/>
                    <a:gd name="T17" fmla="*/ 182 w 182"/>
                    <a:gd name="T18" fmla="*/ 176 h 176"/>
                  </a:gdLst>
                  <a:ahLst/>
                  <a:cxnLst>
                    <a:cxn ang="T10">
                      <a:pos x="T0" y="T1"/>
                    </a:cxn>
                    <a:cxn ang="T11">
                      <a:pos x="T2" y="T3"/>
                    </a:cxn>
                    <a:cxn ang="T12">
                      <a:pos x="T4" y="T5"/>
                    </a:cxn>
                    <a:cxn ang="T13">
                      <a:pos x="T6" y="T7"/>
                    </a:cxn>
                    <a:cxn ang="T14">
                      <a:pos x="T8" y="T9"/>
                    </a:cxn>
                  </a:cxnLst>
                  <a:rect l="T15" t="T16" r="T17" b="T18"/>
                  <a:pathLst>
                    <a:path w="182" h="176">
                      <a:moveTo>
                        <a:pt x="181" y="70"/>
                      </a:moveTo>
                      <a:lnTo>
                        <a:pt x="0" y="175"/>
                      </a:lnTo>
                      <a:lnTo>
                        <a:pt x="0" y="105"/>
                      </a:lnTo>
                      <a:lnTo>
                        <a:pt x="181" y="0"/>
                      </a:lnTo>
                      <a:lnTo>
                        <a:pt x="181" y="70"/>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6" name="Freeform 404">
                  <a:extLst>
                    <a:ext uri="{FF2B5EF4-FFF2-40B4-BE49-F238E27FC236}">
                      <a16:creationId xmlns:a16="http://schemas.microsoft.com/office/drawing/2014/main" id="{84A8B777-8D9C-BCF2-B357-473D4F9062A9}"/>
                    </a:ext>
                  </a:extLst>
                </p:cNvPr>
                <p:cNvSpPr>
                  <a:spLocks/>
                </p:cNvSpPr>
                <p:nvPr/>
              </p:nvSpPr>
              <p:spPr bwMode="auto">
                <a:xfrm>
                  <a:off x="1327" y="2033"/>
                  <a:ext cx="58" cy="69"/>
                </a:xfrm>
                <a:custGeom>
                  <a:avLst/>
                  <a:gdLst>
                    <a:gd name="T0" fmla="*/ 57 w 58"/>
                    <a:gd name="T1" fmla="*/ 0 h 69"/>
                    <a:gd name="T2" fmla="*/ 57 w 58"/>
                    <a:gd name="T3" fmla="*/ 68 h 69"/>
                    <a:gd name="T4" fmla="*/ 0 w 58"/>
                    <a:gd name="T5" fmla="*/ 35 h 69"/>
                    <a:gd name="T6" fmla="*/ 57 w 58"/>
                    <a:gd name="T7" fmla="*/ 0 h 69"/>
                    <a:gd name="T8" fmla="*/ 0 60000 65536"/>
                    <a:gd name="T9" fmla="*/ 0 60000 65536"/>
                    <a:gd name="T10" fmla="*/ 0 60000 65536"/>
                    <a:gd name="T11" fmla="*/ 0 60000 65536"/>
                    <a:gd name="T12" fmla="*/ 0 w 58"/>
                    <a:gd name="T13" fmla="*/ 0 h 69"/>
                    <a:gd name="T14" fmla="*/ 58 w 58"/>
                    <a:gd name="T15" fmla="*/ 69 h 69"/>
                  </a:gdLst>
                  <a:ahLst/>
                  <a:cxnLst>
                    <a:cxn ang="T8">
                      <a:pos x="T0" y="T1"/>
                    </a:cxn>
                    <a:cxn ang="T9">
                      <a:pos x="T2" y="T3"/>
                    </a:cxn>
                    <a:cxn ang="T10">
                      <a:pos x="T4" y="T5"/>
                    </a:cxn>
                    <a:cxn ang="T11">
                      <a:pos x="T6" y="T7"/>
                    </a:cxn>
                  </a:cxnLst>
                  <a:rect l="T12" t="T13" r="T14" b="T15"/>
                  <a:pathLst>
                    <a:path w="58" h="69">
                      <a:moveTo>
                        <a:pt x="57" y="0"/>
                      </a:moveTo>
                      <a:lnTo>
                        <a:pt x="57" y="68"/>
                      </a:lnTo>
                      <a:lnTo>
                        <a:pt x="0" y="35"/>
                      </a:lnTo>
                      <a:lnTo>
                        <a:pt x="57"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7" name="Freeform 405">
                  <a:extLst>
                    <a:ext uri="{FF2B5EF4-FFF2-40B4-BE49-F238E27FC236}">
                      <a16:creationId xmlns:a16="http://schemas.microsoft.com/office/drawing/2014/main" id="{9EFEFAE5-EC31-D6F8-48DC-452E714FD83D}"/>
                    </a:ext>
                  </a:extLst>
                </p:cNvPr>
                <p:cNvSpPr>
                  <a:spLocks/>
                </p:cNvSpPr>
                <p:nvPr/>
              </p:nvSpPr>
              <p:spPr bwMode="auto">
                <a:xfrm>
                  <a:off x="1385" y="1929"/>
                  <a:ext cx="182" cy="173"/>
                </a:xfrm>
                <a:custGeom>
                  <a:avLst/>
                  <a:gdLst>
                    <a:gd name="T0" fmla="*/ 181 w 182"/>
                    <a:gd name="T1" fmla="*/ 68 h 173"/>
                    <a:gd name="T2" fmla="*/ 0 w 182"/>
                    <a:gd name="T3" fmla="*/ 172 h 173"/>
                    <a:gd name="T4" fmla="*/ 0 w 182"/>
                    <a:gd name="T5" fmla="*/ 103 h 173"/>
                    <a:gd name="T6" fmla="*/ 181 w 182"/>
                    <a:gd name="T7" fmla="*/ 0 h 173"/>
                    <a:gd name="T8" fmla="*/ 181 w 182"/>
                    <a:gd name="T9" fmla="*/ 68 h 173"/>
                    <a:gd name="T10" fmla="*/ 0 60000 65536"/>
                    <a:gd name="T11" fmla="*/ 0 60000 65536"/>
                    <a:gd name="T12" fmla="*/ 0 60000 65536"/>
                    <a:gd name="T13" fmla="*/ 0 60000 65536"/>
                    <a:gd name="T14" fmla="*/ 0 60000 65536"/>
                    <a:gd name="T15" fmla="*/ 0 w 182"/>
                    <a:gd name="T16" fmla="*/ 0 h 173"/>
                    <a:gd name="T17" fmla="*/ 182 w 182"/>
                    <a:gd name="T18" fmla="*/ 173 h 173"/>
                  </a:gdLst>
                  <a:ahLst/>
                  <a:cxnLst>
                    <a:cxn ang="T10">
                      <a:pos x="T0" y="T1"/>
                    </a:cxn>
                    <a:cxn ang="T11">
                      <a:pos x="T2" y="T3"/>
                    </a:cxn>
                    <a:cxn ang="T12">
                      <a:pos x="T4" y="T5"/>
                    </a:cxn>
                    <a:cxn ang="T13">
                      <a:pos x="T6" y="T7"/>
                    </a:cxn>
                    <a:cxn ang="T14">
                      <a:pos x="T8" y="T9"/>
                    </a:cxn>
                  </a:cxnLst>
                  <a:rect l="T15" t="T16" r="T17" b="T18"/>
                  <a:pathLst>
                    <a:path w="182" h="173">
                      <a:moveTo>
                        <a:pt x="181" y="68"/>
                      </a:moveTo>
                      <a:lnTo>
                        <a:pt x="0" y="172"/>
                      </a:lnTo>
                      <a:lnTo>
                        <a:pt x="0" y="103"/>
                      </a:lnTo>
                      <a:lnTo>
                        <a:pt x="181" y="0"/>
                      </a:lnTo>
                      <a:lnTo>
                        <a:pt x="181" y="68"/>
                      </a:lnTo>
                    </a:path>
                  </a:pathLst>
                </a:custGeom>
                <a:solidFill>
                  <a:srgbClr val="4C4C4C"/>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8" name="Freeform 406">
                  <a:extLst>
                    <a:ext uri="{FF2B5EF4-FFF2-40B4-BE49-F238E27FC236}">
                      <a16:creationId xmlns:a16="http://schemas.microsoft.com/office/drawing/2014/main" id="{C743577F-4D7C-9082-A8E9-CCD9E8EDD2A9}"/>
                    </a:ext>
                  </a:extLst>
                </p:cNvPr>
                <p:cNvSpPr>
                  <a:spLocks/>
                </p:cNvSpPr>
                <p:nvPr/>
              </p:nvSpPr>
              <p:spPr bwMode="auto">
                <a:xfrm>
                  <a:off x="1310" y="1893"/>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79" name="Line 407">
                  <a:extLst>
                    <a:ext uri="{FF2B5EF4-FFF2-40B4-BE49-F238E27FC236}">
                      <a16:creationId xmlns:a16="http://schemas.microsoft.com/office/drawing/2014/main" id="{FF006731-D33A-C640-26D6-D01656D24921}"/>
                    </a:ext>
                  </a:extLst>
                </p:cNvPr>
                <p:cNvSpPr>
                  <a:spLocks noChangeShapeType="1"/>
                </p:cNvSpPr>
                <p:nvPr/>
              </p:nvSpPr>
              <p:spPr bwMode="auto">
                <a:xfrm flipV="1">
                  <a:off x="1479" y="2206"/>
                  <a:ext cx="0" cy="3"/>
                </a:xfrm>
                <a:prstGeom prst="line">
                  <a:avLst/>
                </a:prstGeom>
                <a:noFill/>
                <a:ln w="12700">
                  <a:solidFill>
                    <a:srgbClr val="000000"/>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ar-EG"/>
                </a:p>
              </p:txBody>
            </p:sp>
            <p:sp>
              <p:nvSpPr>
                <p:cNvPr id="80" name="Freeform 408">
                  <a:extLst>
                    <a:ext uri="{FF2B5EF4-FFF2-40B4-BE49-F238E27FC236}">
                      <a16:creationId xmlns:a16="http://schemas.microsoft.com/office/drawing/2014/main" id="{D31E9DA5-4912-FD8E-6040-4418380650E8}"/>
                    </a:ext>
                  </a:extLst>
                </p:cNvPr>
                <p:cNvSpPr>
                  <a:spLocks/>
                </p:cNvSpPr>
                <p:nvPr/>
              </p:nvSpPr>
              <p:spPr bwMode="auto">
                <a:xfrm>
                  <a:off x="1486" y="2209"/>
                  <a:ext cx="17" cy="17"/>
                </a:xfrm>
                <a:custGeom>
                  <a:avLst/>
                  <a:gdLst>
                    <a:gd name="T0" fmla="*/ 10 w 17"/>
                    <a:gd name="T1" fmla="*/ 15 h 17"/>
                    <a:gd name="T2" fmla="*/ 13 w 17"/>
                    <a:gd name="T3" fmla="*/ 14 h 17"/>
                    <a:gd name="T4" fmla="*/ 14 w 17"/>
                    <a:gd name="T5" fmla="*/ 13 h 17"/>
                    <a:gd name="T6" fmla="*/ 14 w 17"/>
                    <a:gd name="T7" fmla="*/ 12 h 17"/>
                    <a:gd name="T8" fmla="*/ 16 w 17"/>
                    <a:gd name="T9" fmla="*/ 10 h 17"/>
                    <a:gd name="T10" fmla="*/ 14 w 17"/>
                    <a:gd name="T11" fmla="*/ 7 h 17"/>
                    <a:gd name="T12" fmla="*/ 13 w 17"/>
                    <a:gd name="T13" fmla="*/ 5 h 17"/>
                    <a:gd name="T14" fmla="*/ 11 w 17"/>
                    <a:gd name="T15" fmla="*/ 2 h 17"/>
                    <a:gd name="T16" fmla="*/ 9 w 17"/>
                    <a:gd name="T17" fmla="*/ 1 h 17"/>
                    <a:gd name="T18" fmla="*/ 7 w 17"/>
                    <a:gd name="T19" fmla="*/ 0 h 17"/>
                    <a:gd name="T20" fmla="*/ 6 w 17"/>
                    <a:gd name="T21" fmla="*/ 0 h 17"/>
                    <a:gd name="T22" fmla="*/ 5 w 17"/>
                    <a:gd name="T23" fmla="*/ 1 h 17"/>
                    <a:gd name="T24" fmla="*/ 1 w 17"/>
                    <a:gd name="T25" fmla="*/ 2 h 17"/>
                    <a:gd name="T26" fmla="*/ 1 w 17"/>
                    <a:gd name="T27" fmla="*/ 3 h 17"/>
                    <a:gd name="T28" fmla="*/ 1 w 17"/>
                    <a:gd name="T29" fmla="*/ 4 h 17"/>
                    <a:gd name="T30" fmla="*/ 0 w 17"/>
                    <a:gd name="T31" fmla="*/ 6 h 17"/>
                    <a:gd name="T32" fmla="*/ 1 w 17"/>
                    <a:gd name="T33" fmla="*/ 8 h 17"/>
                    <a:gd name="T34" fmla="*/ 1 w 17"/>
                    <a:gd name="T35" fmla="*/ 11 h 17"/>
                    <a:gd name="T36" fmla="*/ 4 w 17"/>
                    <a:gd name="T37" fmla="*/ 14 h 17"/>
                    <a:gd name="T38" fmla="*/ 5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4"/>
                      </a:lnTo>
                      <a:lnTo>
                        <a:pt x="14" y="13"/>
                      </a:lnTo>
                      <a:lnTo>
                        <a:pt x="14" y="12"/>
                      </a:lnTo>
                      <a:lnTo>
                        <a:pt x="16" y="10"/>
                      </a:lnTo>
                      <a:lnTo>
                        <a:pt x="14" y="7"/>
                      </a:lnTo>
                      <a:lnTo>
                        <a:pt x="13" y="5"/>
                      </a:lnTo>
                      <a:lnTo>
                        <a:pt x="11" y="2"/>
                      </a:lnTo>
                      <a:lnTo>
                        <a:pt x="9" y="1"/>
                      </a:lnTo>
                      <a:lnTo>
                        <a:pt x="7" y="0"/>
                      </a:lnTo>
                      <a:lnTo>
                        <a:pt x="6" y="0"/>
                      </a:lnTo>
                      <a:lnTo>
                        <a:pt x="5" y="1"/>
                      </a:lnTo>
                      <a:lnTo>
                        <a:pt x="1" y="2"/>
                      </a:lnTo>
                      <a:lnTo>
                        <a:pt x="1" y="3"/>
                      </a:lnTo>
                      <a:lnTo>
                        <a:pt x="1" y="4"/>
                      </a:lnTo>
                      <a:lnTo>
                        <a:pt x="0" y="6"/>
                      </a:lnTo>
                      <a:lnTo>
                        <a:pt x="1" y="8"/>
                      </a:lnTo>
                      <a:lnTo>
                        <a:pt x="1" y="11"/>
                      </a:lnTo>
                      <a:lnTo>
                        <a:pt x="4" y="14"/>
                      </a:lnTo>
                      <a:lnTo>
                        <a:pt x="5"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1" name="Freeform 409">
                  <a:extLst>
                    <a:ext uri="{FF2B5EF4-FFF2-40B4-BE49-F238E27FC236}">
                      <a16:creationId xmlns:a16="http://schemas.microsoft.com/office/drawing/2014/main" id="{30A232FC-6599-5815-2BE4-45C449BAA150}"/>
                    </a:ext>
                  </a:extLst>
                </p:cNvPr>
                <p:cNvSpPr>
                  <a:spLocks/>
                </p:cNvSpPr>
                <p:nvPr/>
              </p:nvSpPr>
              <p:spPr bwMode="auto">
                <a:xfrm>
                  <a:off x="1486" y="2211"/>
                  <a:ext cx="17" cy="17"/>
                </a:xfrm>
                <a:custGeom>
                  <a:avLst/>
                  <a:gdLst>
                    <a:gd name="T0" fmla="*/ 1 w 17"/>
                    <a:gd name="T1" fmla="*/ 10 h 17"/>
                    <a:gd name="T2" fmla="*/ 1 w 17"/>
                    <a:gd name="T3" fmla="*/ 6 h 17"/>
                    <a:gd name="T4" fmla="*/ 0 w 17"/>
                    <a:gd name="T5" fmla="*/ 4 h 17"/>
                    <a:gd name="T6" fmla="*/ 1 w 17"/>
                    <a:gd name="T7" fmla="*/ 2 h 17"/>
                    <a:gd name="T8" fmla="*/ 1 w 17"/>
                    <a:gd name="T9" fmla="*/ 1 h 17"/>
                    <a:gd name="T10" fmla="*/ 1 w 17"/>
                    <a:gd name="T11" fmla="*/ 0 h 17"/>
                    <a:gd name="T12" fmla="*/ 5 w 17"/>
                    <a:gd name="T13" fmla="*/ 0 h 17"/>
                    <a:gd name="T14" fmla="*/ 7 w 17"/>
                    <a:gd name="T15" fmla="*/ 1 h 17"/>
                    <a:gd name="T16" fmla="*/ 11 w 17"/>
                    <a:gd name="T17" fmla="*/ 3 h 17"/>
                    <a:gd name="T18" fmla="*/ 14 w 17"/>
                    <a:gd name="T19" fmla="*/ 4 h 17"/>
                    <a:gd name="T20" fmla="*/ 14 w 17"/>
                    <a:gd name="T21" fmla="*/ 9 h 17"/>
                    <a:gd name="T22" fmla="*/ 16 w 17"/>
                    <a:gd name="T23" fmla="*/ 11 h 17"/>
                    <a:gd name="T24" fmla="*/ 14 w 17"/>
                    <a:gd name="T25" fmla="*/ 14 h 17"/>
                    <a:gd name="T26" fmla="*/ 11 w 17"/>
                    <a:gd name="T27" fmla="*/ 16 h 17"/>
                    <a:gd name="T28" fmla="*/ 7 w 17"/>
                    <a:gd name="T29" fmla="*/ 14 h 17"/>
                    <a:gd name="T30" fmla="*/ 5 w 17"/>
                    <a:gd name="T31" fmla="*/ 13 h 17"/>
                    <a:gd name="T32" fmla="*/ 1 w 17"/>
                    <a:gd name="T33" fmla="*/ 10 h 1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17"/>
                    <a:gd name="T52" fmla="*/ 0 h 17"/>
                    <a:gd name="T53" fmla="*/ 17 w 17"/>
                    <a:gd name="T54" fmla="*/ 17 h 17"/>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17" h="17">
                      <a:moveTo>
                        <a:pt x="1" y="10"/>
                      </a:moveTo>
                      <a:lnTo>
                        <a:pt x="1" y="6"/>
                      </a:lnTo>
                      <a:lnTo>
                        <a:pt x="0" y="4"/>
                      </a:lnTo>
                      <a:lnTo>
                        <a:pt x="1" y="2"/>
                      </a:lnTo>
                      <a:lnTo>
                        <a:pt x="1" y="1"/>
                      </a:lnTo>
                      <a:lnTo>
                        <a:pt x="1" y="0"/>
                      </a:lnTo>
                      <a:lnTo>
                        <a:pt x="5" y="0"/>
                      </a:lnTo>
                      <a:lnTo>
                        <a:pt x="7" y="1"/>
                      </a:lnTo>
                      <a:lnTo>
                        <a:pt x="11" y="3"/>
                      </a:lnTo>
                      <a:lnTo>
                        <a:pt x="14" y="4"/>
                      </a:lnTo>
                      <a:lnTo>
                        <a:pt x="14" y="9"/>
                      </a:lnTo>
                      <a:lnTo>
                        <a:pt x="16" y="11"/>
                      </a:lnTo>
                      <a:lnTo>
                        <a:pt x="14" y="14"/>
                      </a:lnTo>
                      <a:lnTo>
                        <a:pt x="11" y="16"/>
                      </a:lnTo>
                      <a:lnTo>
                        <a:pt x="7" y="14"/>
                      </a:lnTo>
                      <a:lnTo>
                        <a:pt x="5" y="13"/>
                      </a:lnTo>
                      <a:lnTo>
                        <a:pt x="1"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2" name="Freeform 410">
                  <a:extLst>
                    <a:ext uri="{FF2B5EF4-FFF2-40B4-BE49-F238E27FC236}">
                      <a16:creationId xmlns:a16="http://schemas.microsoft.com/office/drawing/2014/main" id="{EE9ABB50-7407-3029-7BE6-14FE930F1D7E}"/>
                    </a:ext>
                  </a:extLst>
                </p:cNvPr>
                <p:cNvSpPr>
                  <a:spLocks/>
                </p:cNvSpPr>
                <p:nvPr/>
              </p:nvSpPr>
              <p:spPr bwMode="auto">
                <a:xfrm>
                  <a:off x="1486" y="2213"/>
                  <a:ext cx="17" cy="17"/>
                </a:xfrm>
                <a:custGeom>
                  <a:avLst/>
                  <a:gdLst>
                    <a:gd name="T0" fmla="*/ 3 w 17"/>
                    <a:gd name="T1" fmla="*/ 9 h 17"/>
                    <a:gd name="T2" fmla="*/ 0 w 17"/>
                    <a:gd name="T3" fmla="*/ 6 h 17"/>
                    <a:gd name="T4" fmla="*/ 0 w 17"/>
                    <a:gd name="T5" fmla="*/ 2 h 17"/>
                    <a:gd name="T6" fmla="*/ 0 w 17"/>
                    <a:gd name="T7" fmla="*/ 0 h 17"/>
                    <a:gd name="T8" fmla="*/ 3 w 17"/>
                    <a:gd name="T9" fmla="*/ 0 h 17"/>
                    <a:gd name="T10" fmla="*/ 6 w 17"/>
                    <a:gd name="T11" fmla="*/ 0 h 17"/>
                    <a:gd name="T12" fmla="*/ 12 w 17"/>
                    <a:gd name="T13" fmla="*/ 4 h 17"/>
                    <a:gd name="T14" fmla="*/ 16 w 17"/>
                    <a:gd name="T15" fmla="*/ 9 h 17"/>
                    <a:gd name="T16" fmla="*/ 16 w 17"/>
                    <a:gd name="T17" fmla="*/ 13 h 17"/>
                    <a:gd name="T18" fmla="*/ 12 w 17"/>
                    <a:gd name="T19" fmla="*/ 13 h 17"/>
                    <a:gd name="T20" fmla="*/ 9 w 17"/>
                    <a:gd name="T21" fmla="*/ 16 h 17"/>
                    <a:gd name="T22" fmla="*/ 6 w 17"/>
                    <a:gd name="T23" fmla="*/ 13 h 17"/>
                    <a:gd name="T24" fmla="*/ 3 w 17"/>
                    <a:gd name="T25" fmla="*/ 9 h 1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17"/>
                    <a:gd name="T41" fmla="*/ 17 w 17"/>
                    <a:gd name="T42" fmla="*/ 17 h 1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17">
                      <a:moveTo>
                        <a:pt x="3" y="9"/>
                      </a:moveTo>
                      <a:lnTo>
                        <a:pt x="0" y="6"/>
                      </a:lnTo>
                      <a:lnTo>
                        <a:pt x="0" y="2"/>
                      </a:lnTo>
                      <a:lnTo>
                        <a:pt x="0" y="0"/>
                      </a:lnTo>
                      <a:lnTo>
                        <a:pt x="3" y="0"/>
                      </a:lnTo>
                      <a:lnTo>
                        <a:pt x="6" y="0"/>
                      </a:lnTo>
                      <a:lnTo>
                        <a:pt x="12" y="4"/>
                      </a:lnTo>
                      <a:lnTo>
                        <a:pt x="16" y="9"/>
                      </a:lnTo>
                      <a:lnTo>
                        <a:pt x="16" y="13"/>
                      </a:lnTo>
                      <a:lnTo>
                        <a:pt x="12" y="13"/>
                      </a:lnTo>
                      <a:lnTo>
                        <a:pt x="9" y="16"/>
                      </a:lnTo>
                      <a:lnTo>
                        <a:pt x="6" y="13"/>
                      </a:lnTo>
                      <a:lnTo>
                        <a:pt x="3" y="9"/>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3" name="Freeform 411">
                  <a:extLst>
                    <a:ext uri="{FF2B5EF4-FFF2-40B4-BE49-F238E27FC236}">
                      <a16:creationId xmlns:a16="http://schemas.microsoft.com/office/drawing/2014/main" id="{0B1F8C57-93DD-5B75-3A73-DA49744AF1FC}"/>
                    </a:ext>
                  </a:extLst>
                </p:cNvPr>
                <p:cNvSpPr>
                  <a:spLocks/>
                </p:cNvSpPr>
                <p:nvPr/>
              </p:nvSpPr>
              <p:spPr bwMode="auto">
                <a:xfrm>
                  <a:off x="1494" y="2213"/>
                  <a:ext cx="17" cy="17"/>
                </a:xfrm>
                <a:custGeom>
                  <a:avLst/>
                  <a:gdLst>
                    <a:gd name="T0" fmla="*/ 10 w 17"/>
                    <a:gd name="T1" fmla="*/ 15 h 17"/>
                    <a:gd name="T2" fmla="*/ 13 w 17"/>
                    <a:gd name="T3" fmla="*/ 13 h 17"/>
                    <a:gd name="T4" fmla="*/ 14 w 17"/>
                    <a:gd name="T5" fmla="*/ 12 h 17"/>
                    <a:gd name="T6" fmla="*/ 16 w 17"/>
                    <a:gd name="T7" fmla="*/ 12 h 17"/>
                    <a:gd name="T8" fmla="*/ 16 w 17"/>
                    <a:gd name="T9" fmla="*/ 9 h 17"/>
                    <a:gd name="T10" fmla="*/ 16 w 17"/>
                    <a:gd name="T11" fmla="*/ 7 h 17"/>
                    <a:gd name="T12" fmla="*/ 13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2 h 17"/>
                    <a:gd name="T28" fmla="*/ 0 w 17"/>
                    <a:gd name="T29" fmla="*/ 3 h 17"/>
                    <a:gd name="T30" fmla="*/ 0 w 17"/>
                    <a:gd name="T31" fmla="*/ 5 h 17"/>
                    <a:gd name="T32" fmla="*/ 0 w 17"/>
                    <a:gd name="T33" fmla="*/ 7 h 17"/>
                    <a:gd name="T34" fmla="*/ 2 w 17"/>
                    <a:gd name="T35" fmla="*/ 11 h 17"/>
                    <a:gd name="T36" fmla="*/ 3 w 17"/>
                    <a:gd name="T37" fmla="*/ 13 h 17"/>
                    <a:gd name="T38" fmla="*/ 6 w 17"/>
                    <a:gd name="T39" fmla="*/ 15 h 17"/>
                    <a:gd name="T40" fmla="*/ 8 w 17"/>
                    <a:gd name="T41" fmla="*/ 16 h 17"/>
                    <a:gd name="T42" fmla="*/ 9 w 17"/>
                    <a:gd name="T43" fmla="*/ 16 h 17"/>
                    <a:gd name="T44" fmla="*/ 10 w 17"/>
                    <a:gd name="T45" fmla="*/ 15 h 17"/>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7"/>
                    <a:gd name="T70" fmla="*/ 0 h 17"/>
                    <a:gd name="T71" fmla="*/ 17 w 17"/>
                    <a:gd name="T72" fmla="*/ 17 h 17"/>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7" h="17">
                      <a:moveTo>
                        <a:pt x="10" y="15"/>
                      </a:moveTo>
                      <a:lnTo>
                        <a:pt x="13" y="13"/>
                      </a:lnTo>
                      <a:lnTo>
                        <a:pt x="14" y="12"/>
                      </a:lnTo>
                      <a:lnTo>
                        <a:pt x="16" y="12"/>
                      </a:lnTo>
                      <a:lnTo>
                        <a:pt x="16" y="9"/>
                      </a:lnTo>
                      <a:lnTo>
                        <a:pt x="16" y="7"/>
                      </a:lnTo>
                      <a:lnTo>
                        <a:pt x="13" y="4"/>
                      </a:lnTo>
                      <a:lnTo>
                        <a:pt x="12" y="2"/>
                      </a:lnTo>
                      <a:lnTo>
                        <a:pt x="10" y="0"/>
                      </a:lnTo>
                      <a:lnTo>
                        <a:pt x="8" y="0"/>
                      </a:lnTo>
                      <a:lnTo>
                        <a:pt x="6" y="0"/>
                      </a:lnTo>
                      <a:lnTo>
                        <a:pt x="5" y="0"/>
                      </a:lnTo>
                      <a:lnTo>
                        <a:pt x="2" y="2"/>
                      </a:lnTo>
                      <a:lnTo>
                        <a:pt x="1" y="2"/>
                      </a:lnTo>
                      <a:lnTo>
                        <a:pt x="0" y="3"/>
                      </a:lnTo>
                      <a:lnTo>
                        <a:pt x="0" y="5"/>
                      </a:lnTo>
                      <a:lnTo>
                        <a:pt x="0" y="7"/>
                      </a:lnTo>
                      <a:lnTo>
                        <a:pt x="2" y="11"/>
                      </a:lnTo>
                      <a:lnTo>
                        <a:pt x="3" y="13"/>
                      </a:lnTo>
                      <a:lnTo>
                        <a:pt x="6" y="15"/>
                      </a:lnTo>
                      <a:lnTo>
                        <a:pt x="8"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4" name="Freeform 412">
                  <a:extLst>
                    <a:ext uri="{FF2B5EF4-FFF2-40B4-BE49-F238E27FC236}">
                      <a16:creationId xmlns:a16="http://schemas.microsoft.com/office/drawing/2014/main" id="{63021B71-844D-3354-DAA0-77785147B90E}"/>
                    </a:ext>
                  </a:extLst>
                </p:cNvPr>
                <p:cNvSpPr>
                  <a:spLocks/>
                </p:cNvSpPr>
                <p:nvPr/>
              </p:nvSpPr>
              <p:spPr bwMode="auto">
                <a:xfrm>
                  <a:off x="1494" y="2216"/>
                  <a:ext cx="17" cy="17"/>
                </a:xfrm>
                <a:custGeom>
                  <a:avLst/>
                  <a:gdLst>
                    <a:gd name="T0" fmla="*/ 2 w 17"/>
                    <a:gd name="T1" fmla="*/ 10 h 17"/>
                    <a:gd name="T2" fmla="*/ 0 w 17"/>
                    <a:gd name="T3" fmla="*/ 5 h 17"/>
                    <a:gd name="T4" fmla="*/ 0 w 17"/>
                    <a:gd name="T5" fmla="*/ 3 h 17"/>
                    <a:gd name="T6" fmla="*/ 0 w 17"/>
                    <a:gd name="T7" fmla="*/ 1 h 17"/>
                    <a:gd name="T8" fmla="*/ 1 w 17"/>
                    <a:gd name="T9" fmla="*/ 0 h 17"/>
                    <a:gd name="T10" fmla="*/ 2 w 17"/>
                    <a:gd name="T11" fmla="*/ 0 h 17"/>
                    <a:gd name="T12" fmla="*/ 4 w 17"/>
                    <a:gd name="T13" fmla="*/ 0 h 17"/>
                    <a:gd name="T14" fmla="*/ 7 w 17"/>
                    <a:gd name="T15" fmla="*/ 0 h 17"/>
                    <a:gd name="T16" fmla="*/ 10 w 17"/>
                    <a:gd name="T17" fmla="*/ 1 h 17"/>
                    <a:gd name="T18" fmla="*/ 13 w 17"/>
                    <a:gd name="T19" fmla="*/ 4 h 17"/>
                    <a:gd name="T20" fmla="*/ 16 w 17"/>
                    <a:gd name="T21" fmla="*/ 8 h 17"/>
                    <a:gd name="T22" fmla="*/ 16 w 17"/>
                    <a:gd name="T23" fmla="*/ 11 h 17"/>
                    <a:gd name="T24" fmla="*/ 16 w 17"/>
                    <a:gd name="T25" fmla="*/ 12 h 17"/>
                    <a:gd name="T26" fmla="*/ 14 w 17"/>
                    <a:gd name="T27" fmla="*/ 13 h 17"/>
                    <a:gd name="T28" fmla="*/ 13 w 17"/>
                    <a:gd name="T29" fmla="*/ 14 h 17"/>
                    <a:gd name="T30" fmla="*/ 10 w 17"/>
                    <a:gd name="T31" fmla="*/ 16 h 17"/>
                    <a:gd name="T32" fmla="*/ 8 w 17"/>
                    <a:gd name="T33" fmla="*/ 14 h 17"/>
                    <a:gd name="T34" fmla="*/ 4 w 17"/>
                    <a:gd name="T35" fmla="*/ 12 h 17"/>
                    <a:gd name="T36" fmla="*/ 2 w 17"/>
                    <a:gd name="T37" fmla="*/ 10 h 1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7"/>
                    <a:gd name="T58" fmla="*/ 0 h 17"/>
                    <a:gd name="T59" fmla="*/ 17 w 17"/>
                    <a:gd name="T60" fmla="*/ 17 h 1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7" h="17">
                      <a:moveTo>
                        <a:pt x="2" y="10"/>
                      </a:moveTo>
                      <a:lnTo>
                        <a:pt x="0" y="5"/>
                      </a:lnTo>
                      <a:lnTo>
                        <a:pt x="0" y="3"/>
                      </a:lnTo>
                      <a:lnTo>
                        <a:pt x="0" y="1"/>
                      </a:lnTo>
                      <a:lnTo>
                        <a:pt x="1" y="0"/>
                      </a:lnTo>
                      <a:lnTo>
                        <a:pt x="2" y="0"/>
                      </a:lnTo>
                      <a:lnTo>
                        <a:pt x="4" y="0"/>
                      </a:lnTo>
                      <a:lnTo>
                        <a:pt x="7" y="0"/>
                      </a:lnTo>
                      <a:lnTo>
                        <a:pt x="10" y="1"/>
                      </a:lnTo>
                      <a:lnTo>
                        <a:pt x="13" y="4"/>
                      </a:lnTo>
                      <a:lnTo>
                        <a:pt x="16" y="8"/>
                      </a:lnTo>
                      <a:lnTo>
                        <a:pt x="16" y="11"/>
                      </a:lnTo>
                      <a:lnTo>
                        <a:pt x="16" y="12"/>
                      </a:lnTo>
                      <a:lnTo>
                        <a:pt x="14" y="13"/>
                      </a:lnTo>
                      <a:lnTo>
                        <a:pt x="13" y="14"/>
                      </a:lnTo>
                      <a:lnTo>
                        <a:pt x="10" y="16"/>
                      </a:lnTo>
                      <a:lnTo>
                        <a:pt x="8" y="14"/>
                      </a:lnTo>
                      <a:lnTo>
                        <a:pt x="4" y="12"/>
                      </a:lnTo>
                      <a:lnTo>
                        <a:pt x="2" y="10"/>
                      </a:lnTo>
                    </a:path>
                  </a:pathLst>
                </a:custGeom>
                <a:solidFill>
                  <a:srgbClr val="6666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5" name="Freeform 413">
                  <a:extLst>
                    <a:ext uri="{FF2B5EF4-FFF2-40B4-BE49-F238E27FC236}">
                      <a16:creationId xmlns:a16="http://schemas.microsoft.com/office/drawing/2014/main" id="{9DA9727C-F3D9-D120-A244-069DADDB6959}"/>
                    </a:ext>
                  </a:extLst>
                </p:cNvPr>
                <p:cNvSpPr>
                  <a:spLocks/>
                </p:cNvSpPr>
                <p:nvPr/>
              </p:nvSpPr>
              <p:spPr bwMode="auto">
                <a:xfrm>
                  <a:off x="1495" y="2218"/>
                  <a:ext cx="17" cy="17"/>
                </a:xfrm>
                <a:custGeom>
                  <a:avLst/>
                  <a:gdLst>
                    <a:gd name="T0" fmla="*/ 2 w 17"/>
                    <a:gd name="T1" fmla="*/ 11 h 17"/>
                    <a:gd name="T2" fmla="*/ 0 w 17"/>
                    <a:gd name="T3" fmla="*/ 6 h 17"/>
                    <a:gd name="T4" fmla="*/ 0 w 17"/>
                    <a:gd name="T5" fmla="*/ 4 h 17"/>
                    <a:gd name="T6" fmla="*/ 0 w 17"/>
                    <a:gd name="T7" fmla="*/ 2 h 17"/>
                    <a:gd name="T8" fmla="*/ 2 w 17"/>
                    <a:gd name="T9" fmla="*/ 0 h 17"/>
                    <a:gd name="T10" fmla="*/ 5 w 17"/>
                    <a:gd name="T11" fmla="*/ 0 h 17"/>
                    <a:gd name="T12" fmla="*/ 8 w 17"/>
                    <a:gd name="T13" fmla="*/ 0 h 17"/>
                    <a:gd name="T14" fmla="*/ 13 w 17"/>
                    <a:gd name="T15" fmla="*/ 4 h 17"/>
                    <a:gd name="T16" fmla="*/ 16 w 17"/>
                    <a:gd name="T17" fmla="*/ 9 h 17"/>
                    <a:gd name="T18" fmla="*/ 16 w 17"/>
                    <a:gd name="T19" fmla="*/ 11 h 17"/>
                    <a:gd name="T20" fmla="*/ 16 w 17"/>
                    <a:gd name="T21" fmla="*/ 13 h 17"/>
                    <a:gd name="T22" fmla="*/ 13 w 17"/>
                    <a:gd name="T23" fmla="*/ 16 h 17"/>
                    <a:gd name="T24" fmla="*/ 8 w 17"/>
                    <a:gd name="T25" fmla="*/ 16 h 17"/>
                    <a:gd name="T26" fmla="*/ 2 w 17"/>
                    <a:gd name="T27" fmla="*/ 11 h 1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7"/>
                    <a:gd name="T43" fmla="*/ 0 h 17"/>
                    <a:gd name="T44" fmla="*/ 17 w 17"/>
                    <a:gd name="T45" fmla="*/ 17 h 1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7" h="17">
                      <a:moveTo>
                        <a:pt x="2" y="11"/>
                      </a:moveTo>
                      <a:lnTo>
                        <a:pt x="0" y="6"/>
                      </a:lnTo>
                      <a:lnTo>
                        <a:pt x="0" y="4"/>
                      </a:lnTo>
                      <a:lnTo>
                        <a:pt x="0" y="2"/>
                      </a:lnTo>
                      <a:lnTo>
                        <a:pt x="2" y="0"/>
                      </a:lnTo>
                      <a:lnTo>
                        <a:pt x="5" y="0"/>
                      </a:lnTo>
                      <a:lnTo>
                        <a:pt x="8" y="0"/>
                      </a:lnTo>
                      <a:lnTo>
                        <a:pt x="13" y="4"/>
                      </a:lnTo>
                      <a:lnTo>
                        <a:pt x="16" y="9"/>
                      </a:lnTo>
                      <a:lnTo>
                        <a:pt x="16" y="11"/>
                      </a:lnTo>
                      <a:lnTo>
                        <a:pt x="16" y="13"/>
                      </a:lnTo>
                      <a:lnTo>
                        <a:pt x="13" y="16"/>
                      </a:lnTo>
                      <a:lnTo>
                        <a:pt x="8" y="16"/>
                      </a:lnTo>
                      <a:lnTo>
                        <a:pt x="2" y="11"/>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6" name="Freeform 414">
                  <a:extLst>
                    <a:ext uri="{FF2B5EF4-FFF2-40B4-BE49-F238E27FC236}">
                      <a16:creationId xmlns:a16="http://schemas.microsoft.com/office/drawing/2014/main" id="{12B317D8-C004-07EE-93A5-74F9FEDF006D}"/>
                    </a:ext>
                  </a:extLst>
                </p:cNvPr>
                <p:cNvSpPr>
                  <a:spLocks/>
                </p:cNvSpPr>
                <p:nvPr/>
              </p:nvSpPr>
              <p:spPr bwMode="auto">
                <a:xfrm>
                  <a:off x="1481" y="2212"/>
                  <a:ext cx="17" cy="17"/>
                </a:xfrm>
                <a:custGeom>
                  <a:avLst/>
                  <a:gdLst>
                    <a:gd name="T0" fmla="*/ 10 w 17"/>
                    <a:gd name="T1" fmla="*/ 15 h 17"/>
                    <a:gd name="T2" fmla="*/ 13 w 17"/>
                    <a:gd name="T3" fmla="*/ 13 h 17"/>
                    <a:gd name="T4" fmla="*/ 14 w 17"/>
                    <a:gd name="T5" fmla="*/ 12 h 17"/>
                    <a:gd name="T6" fmla="*/ 14 w 17"/>
                    <a:gd name="T7" fmla="*/ 11 h 17"/>
                    <a:gd name="T8" fmla="*/ 16 w 17"/>
                    <a:gd name="T9" fmla="*/ 10 h 17"/>
                    <a:gd name="T10" fmla="*/ 14 w 17"/>
                    <a:gd name="T11" fmla="*/ 6 h 17"/>
                    <a:gd name="T12" fmla="*/ 13 w 17"/>
                    <a:gd name="T13" fmla="*/ 4 h 17"/>
                    <a:gd name="T14" fmla="*/ 11 w 17"/>
                    <a:gd name="T15" fmla="*/ 2 h 17"/>
                    <a:gd name="T16" fmla="*/ 9 w 17"/>
                    <a:gd name="T17" fmla="*/ 0 h 17"/>
                    <a:gd name="T18" fmla="*/ 7 w 17"/>
                    <a:gd name="T19" fmla="*/ 0 h 17"/>
                    <a:gd name="T20" fmla="*/ 6 w 17"/>
                    <a:gd name="T21" fmla="*/ 0 h 17"/>
                    <a:gd name="T22" fmla="*/ 2 w 17"/>
                    <a:gd name="T23" fmla="*/ 2 h 17"/>
                    <a:gd name="T24" fmla="*/ 1 w 17"/>
                    <a:gd name="T25" fmla="*/ 3 h 17"/>
                    <a:gd name="T26" fmla="*/ 0 w 17"/>
                    <a:gd name="T27" fmla="*/ 5 h 17"/>
                    <a:gd name="T28" fmla="*/ 1 w 17"/>
                    <a:gd name="T29" fmla="*/ 8 h 17"/>
                    <a:gd name="T30" fmla="*/ 2 w 17"/>
                    <a:gd name="T31" fmla="*/ 11 h 17"/>
                    <a:gd name="T32" fmla="*/ 4 w 17"/>
                    <a:gd name="T33" fmla="*/ 13 h 17"/>
                    <a:gd name="T34" fmla="*/ 6 w 17"/>
                    <a:gd name="T35" fmla="*/ 15 h 17"/>
                    <a:gd name="T36" fmla="*/ 7 w 17"/>
                    <a:gd name="T37" fmla="*/ 16 h 17"/>
                    <a:gd name="T38" fmla="*/ 9 w 17"/>
                    <a:gd name="T39" fmla="*/ 16 h 17"/>
                    <a:gd name="T40" fmla="*/ 10 w 17"/>
                    <a:gd name="T41" fmla="*/ 15 h 1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17"/>
                    <a:gd name="T64" fmla="*/ 0 h 17"/>
                    <a:gd name="T65" fmla="*/ 17 w 17"/>
                    <a:gd name="T66" fmla="*/ 17 h 1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17" h="17">
                      <a:moveTo>
                        <a:pt x="10" y="15"/>
                      </a:moveTo>
                      <a:lnTo>
                        <a:pt x="13" y="13"/>
                      </a:lnTo>
                      <a:lnTo>
                        <a:pt x="14" y="12"/>
                      </a:lnTo>
                      <a:lnTo>
                        <a:pt x="14" y="11"/>
                      </a:lnTo>
                      <a:lnTo>
                        <a:pt x="16" y="10"/>
                      </a:lnTo>
                      <a:lnTo>
                        <a:pt x="14" y="6"/>
                      </a:lnTo>
                      <a:lnTo>
                        <a:pt x="13" y="4"/>
                      </a:lnTo>
                      <a:lnTo>
                        <a:pt x="11" y="2"/>
                      </a:lnTo>
                      <a:lnTo>
                        <a:pt x="9" y="0"/>
                      </a:lnTo>
                      <a:lnTo>
                        <a:pt x="7" y="0"/>
                      </a:lnTo>
                      <a:lnTo>
                        <a:pt x="6" y="0"/>
                      </a:lnTo>
                      <a:lnTo>
                        <a:pt x="2" y="2"/>
                      </a:lnTo>
                      <a:lnTo>
                        <a:pt x="1" y="3"/>
                      </a:lnTo>
                      <a:lnTo>
                        <a:pt x="0" y="5"/>
                      </a:lnTo>
                      <a:lnTo>
                        <a:pt x="1" y="8"/>
                      </a:lnTo>
                      <a:lnTo>
                        <a:pt x="2" y="11"/>
                      </a:lnTo>
                      <a:lnTo>
                        <a:pt x="4" y="13"/>
                      </a:lnTo>
                      <a:lnTo>
                        <a:pt x="6" y="15"/>
                      </a:lnTo>
                      <a:lnTo>
                        <a:pt x="7" y="16"/>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7" name="Freeform 415">
                  <a:extLst>
                    <a:ext uri="{FF2B5EF4-FFF2-40B4-BE49-F238E27FC236}">
                      <a16:creationId xmlns:a16="http://schemas.microsoft.com/office/drawing/2014/main" id="{8EBDB10D-5FD9-1289-EE43-5DFB8AAB6252}"/>
                    </a:ext>
                  </a:extLst>
                </p:cNvPr>
                <p:cNvSpPr>
                  <a:spLocks/>
                </p:cNvSpPr>
                <p:nvPr/>
              </p:nvSpPr>
              <p:spPr bwMode="auto">
                <a:xfrm>
                  <a:off x="1491" y="2216"/>
                  <a:ext cx="17" cy="17"/>
                </a:xfrm>
                <a:custGeom>
                  <a:avLst/>
                  <a:gdLst>
                    <a:gd name="T0" fmla="*/ 10 w 17"/>
                    <a:gd name="T1" fmla="*/ 15 h 17"/>
                    <a:gd name="T2" fmla="*/ 14 w 17"/>
                    <a:gd name="T3" fmla="*/ 14 h 17"/>
                    <a:gd name="T4" fmla="*/ 14 w 17"/>
                    <a:gd name="T5" fmla="*/ 13 h 17"/>
                    <a:gd name="T6" fmla="*/ 16 w 17"/>
                    <a:gd name="T7" fmla="*/ 12 h 17"/>
                    <a:gd name="T8" fmla="*/ 16 w 17"/>
                    <a:gd name="T9" fmla="*/ 10 h 17"/>
                    <a:gd name="T10" fmla="*/ 16 w 17"/>
                    <a:gd name="T11" fmla="*/ 7 h 17"/>
                    <a:gd name="T12" fmla="*/ 14 w 17"/>
                    <a:gd name="T13" fmla="*/ 4 h 17"/>
                    <a:gd name="T14" fmla="*/ 12 w 17"/>
                    <a:gd name="T15" fmla="*/ 2 h 17"/>
                    <a:gd name="T16" fmla="*/ 10 w 17"/>
                    <a:gd name="T17" fmla="*/ 0 h 17"/>
                    <a:gd name="T18" fmla="*/ 8 w 17"/>
                    <a:gd name="T19" fmla="*/ 0 h 17"/>
                    <a:gd name="T20" fmla="*/ 6 w 17"/>
                    <a:gd name="T21" fmla="*/ 0 h 17"/>
                    <a:gd name="T22" fmla="*/ 5 w 17"/>
                    <a:gd name="T23" fmla="*/ 0 h 17"/>
                    <a:gd name="T24" fmla="*/ 2 w 17"/>
                    <a:gd name="T25" fmla="*/ 2 h 17"/>
                    <a:gd name="T26" fmla="*/ 1 w 17"/>
                    <a:gd name="T27" fmla="*/ 3 h 17"/>
                    <a:gd name="T28" fmla="*/ 0 w 17"/>
                    <a:gd name="T29" fmla="*/ 4 h 17"/>
                    <a:gd name="T30" fmla="*/ 0 w 17"/>
                    <a:gd name="T31" fmla="*/ 5 h 17"/>
                    <a:gd name="T32" fmla="*/ 0 w 17"/>
                    <a:gd name="T33" fmla="*/ 8 h 17"/>
                    <a:gd name="T34" fmla="*/ 2 w 17"/>
                    <a:gd name="T35" fmla="*/ 11 h 17"/>
                    <a:gd name="T36" fmla="*/ 3 w 17"/>
                    <a:gd name="T37" fmla="*/ 14 h 17"/>
                    <a:gd name="T38" fmla="*/ 5 w 17"/>
                    <a:gd name="T39" fmla="*/ 15 h 17"/>
                    <a:gd name="T40" fmla="*/ 9 w 17"/>
                    <a:gd name="T41" fmla="*/ 16 h 17"/>
                    <a:gd name="T42" fmla="*/ 10 w 17"/>
                    <a:gd name="T43" fmla="*/ 15 h 1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7"/>
                    <a:gd name="T67" fmla="*/ 0 h 17"/>
                    <a:gd name="T68" fmla="*/ 17 w 17"/>
                    <a:gd name="T69" fmla="*/ 17 h 1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7" h="17">
                      <a:moveTo>
                        <a:pt x="10" y="15"/>
                      </a:moveTo>
                      <a:lnTo>
                        <a:pt x="14" y="14"/>
                      </a:lnTo>
                      <a:lnTo>
                        <a:pt x="14" y="13"/>
                      </a:lnTo>
                      <a:lnTo>
                        <a:pt x="16" y="12"/>
                      </a:lnTo>
                      <a:lnTo>
                        <a:pt x="16" y="10"/>
                      </a:lnTo>
                      <a:lnTo>
                        <a:pt x="16" y="7"/>
                      </a:lnTo>
                      <a:lnTo>
                        <a:pt x="14" y="4"/>
                      </a:lnTo>
                      <a:lnTo>
                        <a:pt x="12" y="2"/>
                      </a:lnTo>
                      <a:lnTo>
                        <a:pt x="10" y="0"/>
                      </a:lnTo>
                      <a:lnTo>
                        <a:pt x="8" y="0"/>
                      </a:lnTo>
                      <a:lnTo>
                        <a:pt x="6" y="0"/>
                      </a:lnTo>
                      <a:lnTo>
                        <a:pt x="5" y="0"/>
                      </a:lnTo>
                      <a:lnTo>
                        <a:pt x="2" y="2"/>
                      </a:lnTo>
                      <a:lnTo>
                        <a:pt x="1" y="3"/>
                      </a:lnTo>
                      <a:lnTo>
                        <a:pt x="0" y="4"/>
                      </a:lnTo>
                      <a:lnTo>
                        <a:pt x="0" y="5"/>
                      </a:lnTo>
                      <a:lnTo>
                        <a:pt x="0" y="8"/>
                      </a:lnTo>
                      <a:lnTo>
                        <a:pt x="2" y="11"/>
                      </a:lnTo>
                      <a:lnTo>
                        <a:pt x="3" y="14"/>
                      </a:lnTo>
                      <a:lnTo>
                        <a:pt x="5" y="15"/>
                      </a:lnTo>
                      <a:lnTo>
                        <a:pt x="9" y="16"/>
                      </a:lnTo>
                      <a:lnTo>
                        <a:pt x="10" y="15"/>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8" name="Freeform 416">
                  <a:extLst>
                    <a:ext uri="{FF2B5EF4-FFF2-40B4-BE49-F238E27FC236}">
                      <a16:creationId xmlns:a16="http://schemas.microsoft.com/office/drawing/2014/main" id="{1CFAD484-5016-2CCC-2A56-D92C844CCE9E}"/>
                    </a:ext>
                  </a:extLst>
                </p:cNvPr>
                <p:cNvSpPr>
                  <a:spLocks/>
                </p:cNvSpPr>
                <p:nvPr/>
              </p:nvSpPr>
              <p:spPr bwMode="auto">
                <a:xfrm>
                  <a:off x="1492" y="2177"/>
                  <a:ext cx="23" cy="39"/>
                </a:xfrm>
                <a:custGeom>
                  <a:avLst/>
                  <a:gdLst>
                    <a:gd name="T0" fmla="*/ 0 w 23"/>
                    <a:gd name="T1" fmla="*/ 12 h 39"/>
                    <a:gd name="T2" fmla="*/ 22 w 23"/>
                    <a:gd name="T3" fmla="*/ 0 h 39"/>
                    <a:gd name="T4" fmla="*/ 22 w 23"/>
                    <a:gd name="T5" fmla="*/ 25 h 39"/>
                    <a:gd name="T6" fmla="*/ 0 w 23"/>
                    <a:gd name="T7" fmla="*/ 38 h 39"/>
                    <a:gd name="T8" fmla="*/ 0 w 23"/>
                    <a:gd name="T9" fmla="*/ 12 h 39"/>
                    <a:gd name="T10" fmla="*/ 0 60000 65536"/>
                    <a:gd name="T11" fmla="*/ 0 60000 65536"/>
                    <a:gd name="T12" fmla="*/ 0 60000 65536"/>
                    <a:gd name="T13" fmla="*/ 0 60000 65536"/>
                    <a:gd name="T14" fmla="*/ 0 60000 65536"/>
                    <a:gd name="T15" fmla="*/ 0 w 23"/>
                    <a:gd name="T16" fmla="*/ 0 h 39"/>
                    <a:gd name="T17" fmla="*/ 23 w 23"/>
                    <a:gd name="T18" fmla="*/ 39 h 39"/>
                  </a:gdLst>
                  <a:ahLst/>
                  <a:cxnLst>
                    <a:cxn ang="T10">
                      <a:pos x="T0" y="T1"/>
                    </a:cxn>
                    <a:cxn ang="T11">
                      <a:pos x="T2" y="T3"/>
                    </a:cxn>
                    <a:cxn ang="T12">
                      <a:pos x="T4" y="T5"/>
                    </a:cxn>
                    <a:cxn ang="T13">
                      <a:pos x="T6" y="T7"/>
                    </a:cxn>
                    <a:cxn ang="T14">
                      <a:pos x="T8" y="T9"/>
                    </a:cxn>
                  </a:cxnLst>
                  <a:rect l="T15" t="T16" r="T17" b="T18"/>
                  <a:pathLst>
                    <a:path w="23" h="39">
                      <a:moveTo>
                        <a:pt x="0" y="12"/>
                      </a:moveTo>
                      <a:lnTo>
                        <a:pt x="22" y="0"/>
                      </a:lnTo>
                      <a:lnTo>
                        <a:pt x="22" y="25"/>
                      </a:lnTo>
                      <a:lnTo>
                        <a:pt x="0" y="38"/>
                      </a:lnTo>
                      <a:lnTo>
                        <a:pt x="0" y="12"/>
                      </a:lnTo>
                    </a:path>
                  </a:pathLst>
                </a:custGeom>
                <a:solidFill>
                  <a:srgbClr val="7F7F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89" name="Freeform 417">
                  <a:extLst>
                    <a:ext uri="{FF2B5EF4-FFF2-40B4-BE49-F238E27FC236}">
                      <a16:creationId xmlns:a16="http://schemas.microsoft.com/office/drawing/2014/main" id="{441C044F-9709-648A-C9A5-800A2894F002}"/>
                    </a:ext>
                  </a:extLst>
                </p:cNvPr>
                <p:cNvSpPr>
                  <a:spLocks/>
                </p:cNvSpPr>
                <p:nvPr/>
              </p:nvSpPr>
              <p:spPr bwMode="auto">
                <a:xfrm>
                  <a:off x="1404" y="2126"/>
                  <a:ext cx="111" cy="64"/>
                </a:xfrm>
                <a:custGeom>
                  <a:avLst/>
                  <a:gdLst>
                    <a:gd name="T0" fmla="*/ 0 w 111"/>
                    <a:gd name="T1" fmla="*/ 13 h 64"/>
                    <a:gd name="T2" fmla="*/ 22 w 111"/>
                    <a:gd name="T3" fmla="*/ 0 h 64"/>
                    <a:gd name="T4" fmla="*/ 110 w 111"/>
                    <a:gd name="T5" fmla="*/ 49 h 64"/>
                    <a:gd name="T6" fmla="*/ 87 w 111"/>
                    <a:gd name="T7" fmla="*/ 63 h 64"/>
                    <a:gd name="T8" fmla="*/ 0 w 111"/>
                    <a:gd name="T9" fmla="*/ 13 h 64"/>
                    <a:gd name="T10" fmla="*/ 0 60000 65536"/>
                    <a:gd name="T11" fmla="*/ 0 60000 65536"/>
                    <a:gd name="T12" fmla="*/ 0 60000 65536"/>
                    <a:gd name="T13" fmla="*/ 0 60000 65536"/>
                    <a:gd name="T14" fmla="*/ 0 60000 65536"/>
                    <a:gd name="T15" fmla="*/ 0 w 111"/>
                    <a:gd name="T16" fmla="*/ 0 h 64"/>
                    <a:gd name="T17" fmla="*/ 111 w 111"/>
                    <a:gd name="T18" fmla="*/ 64 h 64"/>
                  </a:gdLst>
                  <a:ahLst/>
                  <a:cxnLst>
                    <a:cxn ang="T10">
                      <a:pos x="T0" y="T1"/>
                    </a:cxn>
                    <a:cxn ang="T11">
                      <a:pos x="T2" y="T3"/>
                    </a:cxn>
                    <a:cxn ang="T12">
                      <a:pos x="T4" y="T5"/>
                    </a:cxn>
                    <a:cxn ang="T13">
                      <a:pos x="T6" y="T7"/>
                    </a:cxn>
                    <a:cxn ang="T14">
                      <a:pos x="T8" y="T9"/>
                    </a:cxn>
                  </a:cxnLst>
                  <a:rect l="T15" t="T16" r="T17" b="T18"/>
                  <a:pathLst>
                    <a:path w="111" h="64">
                      <a:moveTo>
                        <a:pt x="0" y="13"/>
                      </a:moveTo>
                      <a:lnTo>
                        <a:pt x="22" y="0"/>
                      </a:lnTo>
                      <a:lnTo>
                        <a:pt x="110" y="49"/>
                      </a:lnTo>
                      <a:lnTo>
                        <a:pt x="87" y="63"/>
                      </a:lnTo>
                      <a:lnTo>
                        <a:pt x="0" y="13"/>
                      </a:lnTo>
                    </a:path>
                  </a:pathLst>
                </a:custGeom>
                <a:solidFill>
                  <a:srgbClr val="E6E6E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0" name="Freeform 418">
                  <a:extLst>
                    <a:ext uri="{FF2B5EF4-FFF2-40B4-BE49-F238E27FC236}">
                      <a16:creationId xmlns:a16="http://schemas.microsoft.com/office/drawing/2014/main" id="{C422F037-D232-7BED-10C9-285E7BDFCE3B}"/>
                    </a:ext>
                  </a:extLst>
                </p:cNvPr>
                <p:cNvSpPr>
                  <a:spLocks/>
                </p:cNvSpPr>
                <p:nvPr/>
              </p:nvSpPr>
              <p:spPr bwMode="auto">
                <a:xfrm>
                  <a:off x="1404" y="2139"/>
                  <a:ext cx="89" cy="77"/>
                </a:xfrm>
                <a:custGeom>
                  <a:avLst/>
                  <a:gdLst>
                    <a:gd name="T0" fmla="*/ 0 w 89"/>
                    <a:gd name="T1" fmla="*/ 0 h 77"/>
                    <a:gd name="T2" fmla="*/ 88 w 89"/>
                    <a:gd name="T3" fmla="*/ 49 h 77"/>
                    <a:gd name="T4" fmla="*/ 88 w 89"/>
                    <a:gd name="T5" fmla="*/ 76 h 77"/>
                    <a:gd name="T6" fmla="*/ 0 w 89"/>
                    <a:gd name="T7" fmla="*/ 25 h 77"/>
                    <a:gd name="T8" fmla="*/ 0 w 89"/>
                    <a:gd name="T9" fmla="*/ 0 h 77"/>
                    <a:gd name="T10" fmla="*/ 0 60000 65536"/>
                    <a:gd name="T11" fmla="*/ 0 60000 65536"/>
                    <a:gd name="T12" fmla="*/ 0 60000 65536"/>
                    <a:gd name="T13" fmla="*/ 0 60000 65536"/>
                    <a:gd name="T14" fmla="*/ 0 60000 65536"/>
                    <a:gd name="T15" fmla="*/ 0 w 89"/>
                    <a:gd name="T16" fmla="*/ 0 h 77"/>
                    <a:gd name="T17" fmla="*/ 89 w 89"/>
                    <a:gd name="T18" fmla="*/ 77 h 77"/>
                  </a:gdLst>
                  <a:ahLst/>
                  <a:cxnLst>
                    <a:cxn ang="T10">
                      <a:pos x="T0" y="T1"/>
                    </a:cxn>
                    <a:cxn ang="T11">
                      <a:pos x="T2" y="T3"/>
                    </a:cxn>
                    <a:cxn ang="T12">
                      <a:pos x="T4" y="T5"/>
                    </a:cxn>
                    <a:cxn ang="T13">
                      <a:pos x="T6" y="T7"/>
                    </a:cxn>
                    <a:cxn ang="T14">
                      <a:pos x="T8" y="T9"/>
                    </a:cxn>
                  </a:cxnLst>
                  <a:rect l="T15" t="T16" r="T17" b="T18"/>
                  <a:pathLst>
                    <a:path w="89" h="77">
                      <a:moveTo>
                        <a:pt x="0" y="0"/>
                      </a:moveTo>
                      <a:lnTo>
                        <a:pt x="88" y="49"/>
                      </a:lnTo>
                      <a:lnTo>
                        <a:pt x="88" y="76"/>
                      </a:lnTo>
                      <a:lnTo>
                        <a:pt x="0" y="25"/>
                      </a:lnTo>
                      <a:lnTo>
                        <a:pt x="0" y="0"/>
                      </a:lnTo>
                    </a:path>
                  </a:pathLst>
                </a:custGeom>
                <a:solidFill>
                  <a:srgbClr val="B3B3B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1" name="Freeform 419">
                  <a:extLst>
                    <a:ext uri="{FF2B5EF4-FFF2-40B4-BE49-F238E27FC236}">
                      <a16:creationId xmlns:a16="http://schemas.microsoft.com/office/drawing/2014/main" id="{810E9320-902F-4902-5CF9-01BD547A648C}"/>
                    </a:ext>
                  </a:extLst>
                </p:cNvPr>
                <p:cNvSpPr>
                  <a:spLocks/>
                </p:cNvSpPr>
                <p:nvPr/>
              </p:nvSpPr>
              <p:spPr bwMode="auto">
                <a:xfrm>
                  <a:off x="1499" y="2190"/>
                  <a:ext cx="32" cy="20"/>
                </a:xfrm>
                <a:custGeom>
                  <a:avLst/>
                  <a:gdLst>
                    <a:gd name="T0" fmla="*/ 20 w 32"/>
                    <a:gd name="T1" fmla="*/ 0 h 20"/>
                    <a:gd name="T2" fmla="*/ 31 w 32"/>
                    <a:gd name="T3" fmla="*/ 6 h 20"/>
                    <a:gd name="T4" fmla="*/ 10 w 32"/>
                    <a:gd name="T5" fmla="*/ 19 h 20"/>
                    <a:gd name="T6" fmla="*/ 0 w 32"/>
                    <a:gd name="T7" fmla="*/ 12 h 20"/>
                    <a:gd name="T8" fmla="*/ 20 w 32"/>
                    <a:gd name="T9" fmla="*/ 0 h 20"/>
                    <a:gd name="T10" fmla="*/ 0 60000 65536"/>
                    <a:gd name="T11" fmla="*/ 0 60000 65536"/>
                    <a:gd name="T12" fmla="*/ 0 60000 65536"/>
                    <a:gd name="T13" fmla="*/ 0 60000 65536"/>
                    <a:gd name="T14" fmla="*/ 0 60000 65536"/>
                    <a:gd name="T15" fmla="*/ 0 w 32"/>
                    <a:gd name="T16" fmla="*/ 0 h 20"/>
                    <a:gd name="T17" fmla="*/ 32 w 32"/>
                    <a:gd name="T18" fmla="*/ 20 h 20"/>
                  </a:gdLst>
                  <a:ahLst/>
                  <a:cxnLst>
                    <a:cxn ang="T10">
                      <a:pos x="T0" y="T1"/>
                    </a:cxn>
                    <a:cxn ang="T11">
                      <a:pos x="T2" y="T3"/>
                    </a:cxn>
                    <a:cxn ang="T12">
                      <a:pos x="T4" y="T5"/>
                    </a:cxn>
                    <a:cxn ang="T13">
                      <a:pos x="T6" y="T7"/>
                    </a:cxn>
                    <a:cxn ang="T14">
                      <a:pos x="T8" y="T9"/>
                    </a:cxn>
                  </a:cxnLst>
                  <a:rect l="T15" t="T16" r="T17" b="T18"/>
                  <a:pathLst>
                    <a:path w="32" h="20">
                      <a:moveTo>
                        <a:pt x="20" y="0"/>
                      </a:moveTo>
                      <a:lnTo>
                        <a:pt x="31" y="6"/>
                      </a:lnTo>
                      <a:lnTo>
                        <a:pt x="10" y="19"/>
                      </a:lnTo>
                      <a:lnTo>
                        <a:pt x="0" y="12"/>
                      </a:lnTo>
                      <a:lnTo>
                        <a:pt x="20" y="0"/>
                      </a:lnTo>
                    </a:path>
                  </a:pathLst>
                </a:custGeom>
                <a:solidFill>
                  <a:srgbClr val="FC677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2" name="Freeform 420">
                  <a:extLst>
                    <a:ext uri="{FF2B5EF4-FFF2-40B4-BE49-F238E27FC236}">
                      <a16:creationId xmlns:a16="http://schemas.microsoft.com/office/drawing/2014/main" id="{AE201AD0-AD78-94A4-A7B8-B2BD7083D1E1}"/>
                    </a:ext>
                  </a:extLst>
                </p:cNvPr>
                <p:cNvSpPr>
                  <a:spLocks/>
                </p:cNvSpPr>
                <p:nvPr/>
              </p:nvSpPr>
              <p:spPr bwMode="auto">
                <a:xfrm>
                  <a:off x="1500" y="2202"/>
                  <a:ext cx="17" cy="31"/>
                </a:xfrm>
                <a:custGeom>
                  <a:avLst/>
                  <a:gdLst>
                    <a:gd name="T0" fmla="*/ 0 w 17"/>
                    <a:gd name="T1" fmla="*/ 23 h 31"/>
                    <a:gd name="T2" fmla="*/ 16 w 17"/>
                    <a:gd name="T3" fmla="*/ 30 h 31"/>
                    <a:gd name="T4" fmla="*/ 16 w 17"/>
                    <a:gd name="T5" fmla="*/ 6 h 31"/>
                    <a:gd name="T6" fmla="*/ 0 w 17"/>
                    <a:gd name="T7" fmla="*/ 0 h 31"/>
                    <a:gd name="T8" fmla="*/ 0 w 17"/>
                    <a:gd name="T9" fmla="*/ 23 h 31"/>
                    <a:gd name="T10" fmla="*/ 0 60000 65536"/>
                    <a:gd name="T11" fmla="*/ 0 60000 65536"/>
                    <a:gd name="T12" fmla="*/ 0 60000 65536"/>
                    <a:gd name="T13" fmla="*/ 0 60000 65536"/>
                    <a:gd name="T14" fmla="*/ 0 60000 65536"/>
                    <a:gd name="T15" fmla="*/ 0 w 17"/>
                    <a:gd name="T16" fmla="*/ 0 h 31"/>
                    <a:gd name="T17" fmla="*/ 17 w 17"/>
                    <a:gd name="T18" fmla="*/ 31 h 31"/>
                  </a:gdLst>
                  <a:ahLst/>
                  <a:cxnLst>
                    <a:cxn ang="T10">
                      <a:pos x="T0" y="T1"/>
                    </a:cxn>
                    <a:cxn ang="T11">
                      <a:pos x="T2" y="T3"/>
                    </a:cxn>
                    <a:cxn ang="T12">
                      <a:pos x="T4" y="T5"/>
                    </a:cxn>
                    <a:cxn ang="T13">
                      <a:pos x="T6" y="T7"/>
                    </a:cxn>
                    <a:cxn ang="T14">
                      <a:pos x="T8" y="T9"/>
                    </a:cxn>
                  </a:cxnLst>
                  <a:rect l="T15" t="T16" r="T17" b="T18"/>
                  <a:pathLst>
                    <a:path w="17" h="31">
                      <a:moveTo>
                        <a:pt x="0" y="23"/>
                      </a:moveTo>
                      <a:lnTo>
                        <a:pt x="16" y="30"/>
                      </a:lnTo>
                      <a:lnTo>
                        <a:pt x="16" y="6"/>
                      </a:lnTo>
                      <a:lnTo>
                        <a:pt x="0" y="0"/>
                      </a:lnTo>
                      <a:lnTo>
                        <a:pt x="0" y="23"/>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3" name="Freeform 421">
                  <a:extLst>
                    <a:ext uri="{FF2B5EF4-FFF2-40B4-BE49-F238E27FC236}">
                      <a16:creationId xmlns:a16="http://schemas.microsoft.com/office/drawing/2014/main" id="{B33C1C29-A072-5623-738E-D741DE4C7B85}"/>
                    </a:ext>
                  </a:extLst>
                </p:cNvPr>
                <p:cNvSpPr>
                  <a:spLocks/>
                </p:cNvSpPr>
                <p:nvPr/>
              </p:nvSpPr>
              <p:spPr bwMode="auto">
                <a:xfrm>
                  <a:off x="1510" y="2197"/>
                  <a:ext cx="22" cy="36"/>
                </a:xfrm>
                <a:custGeom>
                  <a:avLst/>
                  <a:gdLst>
                    <a:gd name="T0" fmla="*/ 21 w 22"/>
                    <a:gd name="T1" fmla="*/ 24 h 36"/>
                    <a:gd name="T2" fmla="*/ 0 w 22"/>
                    <a:gd name="T3" fmla="*/ 35 h 36"/>
                    <a:gd name="T4" fmla="*/ 0 w 22"/>
                    <a:gd name="T5" fmla="*/ 11 h 36"/>
                    <a:gd name="T6" fmla="*/ 20 w 22"/>
                    <a:gd name="T7" fmla="*/ 0 h 36"/>
                    <a:gd name="T8" fmla="*/ 21 w 22"/>
                    <a:gd name="T9" fmla="*/ 24 h 36"/>
                    <a:gd name="T10" fmla="*/ 0 60000 65536"/>
                    <a:gd name="T11" fmla="*/ 0 60000 65536"/>
                    <a:gd name="T12" fmla="*/ 0 60000 65536"/>
                    <a:gd name="T13" fmla="*/ 0 60000 65536"/>
                    <a:gd name="T14" fmla="*/ 0 60000 65536"/>
                    <a:gd name="T15" fmla="*/ 0 w 22"/>
                    <a:gd name="T16" fmla="*/ 0 h 36"/>
                    <a:gd name="T17" fmla="*/ 22 w 22"/>
                    <a:gd name="T18" fmla="*/ 36 h 36"/>
                  </a:gdLst>
                  <a:ahLst/>
                  <a:cxnLst>
                    <a:cxn ang="T10">
                      <a:pos x="T0" y="T1"/>
                    </a:cxn>
                    <a:cxn ang="T11">
                      <a:pos x="T2" y="T3"/>
                    </a:cxn>
                    <a:cxn ang="T12">
                      <a:pos x="T4" y="T5"/>
                    </a:cxn>
                    <a:cxn ang="T13">
                      <a:pos x="T6" y="T7"/>
                    </a:cxn>
                    <a:cxn ang="T14">
                      <a:pos x="T8" y="T9"/>
                    </a:cxn>
                  </a:cxnLst>
                  <a:rect l="T15" t="T16" r="T17" b="T18"/>
                  <a:pathLst>
                    <a:path w="22" h="36">
                      <a:moveTo>
                        <a:pt x="21" y="24"/>
                      </a:moveTo>
                      <a:lnTo>
                        <a:pt x="0" y="35"/>
                      </a:lnTo>
                      <a:lnTo>
                        <a:pt x="0" y="11"/>
                      </a:lnTo>
                      <a:lnTo>
                        <a:pt x="20" y="0"/>
                      </a:lnTo>
                      <a:lnTo>
                        <a:pt x="21" y="24"/>
                      </a:lnTo>
                    </a:path>
                  </a:pathLst>
                </a:custGeom>
                <a:solidFill>
                  <a:srgbClr val="CC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4" name="Freeform 422">
                  <a:extLst>
                    <a:ext uri="{FF2B5EF4-FFF2-40B4-BE49-F238E27FC236}">
                      <a16:creationId xmlns:a16="http://schemas.microsoft.com/office/drawing/2014/main" id="{1231A554-612B-8208-0452-859392EBBCDA}"/>
                    </a:ext>
                  </a:extLst>
                </p:cNvPr>
                <p:cNvSpPr>
                  <a:spLocks/>
                </p:cNvSpPr>
                <p:nvPr/>
              </p:nvSpPr>
              <p:spPr bwMode="auto">
                <a:xfrm>
                  <a:off x="1512" y="2203"/>
                  <a:ext cx="25" cy="17"/>
                </a:xfrm>
                <a:custGeom>
                  <a:avLst/>
                  <a:gdLst>
                    <a:gd name="T0" fmla="*/ 16 w 25"/>
                    <a:gd name="T1" fmla="*/ 0 h 17"/>
                    <a:gd name="T2" fmla="*/ 24 w 25"/>
                    <a:gd name="T3" fmla="*/ 4 h 17"/>
                    <a:gd name="T4" fmla="*/ 19 w 25"/>
                    <a:gd name="T5" fmla="*/ 12 h 17"/>
                    <a:gd name="T6" fmla="*/ 8 w 25"/>
                    <a:gd name="T7" fmla="*/ 16 h 17"/>
                    <a:gd name="T8" fmla="*/ 0 w 25"/>
                    <a:gd name="T9" fmla="*/ 11 h 17"/>
                    <a:gd name="T10" fmla="*/ 16 w 25"/>
                    <a:gd name="T11" fmla="*/ 0 h 17"/>
                    <a:gd name="T12" fmla="*/ 0 60000 65536"/>
                    <a:gd name="T13" fmla="*/ 0 60000 65536"/>
                    <a:gd name="T14" fmla="*/ 0 60000 65536"/>
                    <a:gd name="T15" fmla="*/ 0 60000 65536"/>
                    <a:gd name="T16" fmla="*/ 0 60000 65536"/>
                    <a:gd name="T17" fmla="*/ 0 60000 65536"/>
                    <a:gd name="T18" fmla="*/ 0 w 25"/>
                    <a:gd name="T19" fmla="*/ 0 h 17"/>
                    <a:gd name="T20" fmla="*/ 25 w 25"/>
                    <a:gd name="T21" fmla="*/ 17 h 17"/>
                  </a:gdLst>
                  <a:ahLst/>
                  <a:cxnLst>
                    <a:cxn ang="T12">
                      <a:pos x="T0" y="T1"/>
                    </a:cxn>
                    <a:cxn ang="T13">
                      <a:pos x="T2" y="T3"/>
                    </a:cxn>
                    <a:cxn ang="T14">
                      <a:pos x="T4" y="T5"/>
                    </a:cxn>
                    <a:cxn ang="T15">
                      <a:pos x="T6" y="T7"/>
                    </a:cxn>
                    <a:cxn ang="T16">
                      <a:pos x="T8" y="T9"/>
                    </a:cxn>
                    <a:cxn ang="T17">
                      <a:pos x="T10" y="T11"/>
                    </a:cxn>
                  </a:cxnLst>
                  <a:rect l="T18" t="T19" r="T20" b="T21"/>
                  <a:pathLst>
                    <a:path w="25" h="17">
                      <a:moveTo>
                        <a:pt x="16" y="0"/>
                      </a:moveTo>
                      <a:lnTo>
                        <a:pt x="24" y="4"/>
                      </a:lnTo>
                      <a:lnTo>
                        <a:pt x="19" y="12"/>
                      </a:lnTo>
                      <a:lnTo>
                        <a:pt x="8" y="16"/>
                      </a:lnTo>
                      <a:lnTo>
                        <a:pt x="0" y="11"/>
                      </a:lnTo>
                      <a:lnTo>
                        <a:pt x="16" y="0"/>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5" name="Freeform 423">
                  <a:extLst>
                    <a:ext uri="{FF2B5EF4-FFF2-40B4-BE49-F238E27FC236}">
                      <a16:creationId xmlns:a16="http://schemas.microsoft.com/office/drawing/2014/main" id="{067D683B-1B0A-2B1A-8E1E-1A85C8EBF01B}"/>
                    </a:ext>
                  </a:extLst>
                </p:cNvPr>
                <p:cNvSpPr>
                  <a:spLocks/>
                </p:cNvSpPr>
                <p:nvPr/>
              </p:nvSpPr>
              <p:spPr bwMode="auto">
                <a:xfrm>
                  <a:off x="1512" y="2213"/>
                  <a:ext cx="17" cy="26"/>
                </a:xfrm>
                <a:custGeom>
                  <a:avLst/>
                  <a:gdLst>
                    <a:gd name="T0" fmla="*/ 0 w 17"/>
                    <a:gd name="T1" fmla="*/ 18 h 26"/>
                    <a:gd name="T2" fmla="*/ 16 w 17"/>
                    <a:gd name="T3" fmla="*/ 25 h 26"/>
                    <a:gd name="T4" fmla="*/ 16 w 17"/>
                    <a:gd name="T5" fmla="*/ 11 h 26"/>
                    <a:gd name="T6" fmla="*/ 12 w 17"/>
                    <a:gd name="T7" fmla="*/ 4 h 26"/>
                    <a:gd name="T8" fmla="*/ 0 w 17"/>
                    <a:gd name="T9" fmla="*/ 0 h 26"/>
                    <a:gd name="T10" fmla="*/ 0 w 17"/>
                    <a:gd name="T11" fmla="*/ 18 h 26"/>
                    <a:gd name="T12" fmla="*/ 0 60000 65536"/>
                    <a:gd name="T13" fmla="*/ 0 60000 65536"/>
                    <a:gd name="T14" fmla="*/ 0 60000 65536"/>
                    <a:gd name="T15" fmla="*/ 0 60000 65536"/>
                    <a:gd name="T16" fmla="*/ 0 60000 65536"/>
                    <a:gd name="T17" fmla="*/ 0 60000 65536"/>
                    <a:gd name="T18" fmla="*/ 0 w 17"/>
                    <a:gd name="T19" fmla="*/ 0 h 26"/>
                    <a:gd name="T20" fmla="*/ 17 w 17"/>
                    <a:gd name="T21" fmla="*/ 26 h 26"/>
                  </a:gdLst>
                  <a:ahLst/>
                  <a:cxnLst>
                    <a:cxn ang="T12">
                      <a:pos x="T0" y="T1"/>
                    </a:cxn>
                    <a:cxn ang="T13">
                      <a:pos x="T2" y="T3"/>
                    </a:cxn>
                    <a:cxn ang="T14">
                      <a:pos x="T4" y="T5"/>
                    </a:cxn>
                    <a:cxn ang="T15">
                      <a:pos x="T6" y="T7"/>
                    </a:cxn>
                    <a:cxn ang="T16">
                      <a:pos x="T8" y="T9"/>
                    </a:cxn>
                    <a:cxn ang="T17">
                      <a:pos x="T10" y="T11"/>
                    </a:cxn>
                  </a:cxnLst>
                  <a:rect l="T18" t="T19" r="T20" b="T21"/>
                  <a:pathLst>
                    <a:path w="17" h="26">
                      <a:moveTo>
                        <a:pt x="0" y="18"/>
                      </a:moveTo>
                      <a:lnTo>
                        <a:pt x="16" y="25"/>
                      </a:lnTo>
                      <a:lnTo>
                        <a:pt x="16" y="11"/>
                      </a:lnTo>
                      <a:lnTo>
                        <a:pt x="12" y="4"/>
                      </a:lnTo>
                      <a:lnTo>
                        <a:pt x="0" y="0"/>
                      </a:lnTo>
                      <a:lnTo>
                        <a:pt x="0" y="18"/>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6" name="Freeform 424">
                  <a:extLst>
                    <a:ext uri="{FF2B5EF4-FFF2-40B4-BE49-F238E27FC236}">
                      <a16:creationId xmlns:a16="http://schemas.microsoft.com/office/drawing/2014/main" id="{86F2CBB9-5253-9F8F-67AE-95095780B70A}"/>
                    </a:ext>
                  </a:extLst>
                </p:cNvPr>
                <p:cNvSpPr>
                  <a:spLocks/>
                </p:cNvSpPr>
                <p:nvPr/>
              </p:nvSpPr>
              <p:spPr bwMode="auto">
                <a:xfrm>
                  <a:off x="1523" y="2224"/>
                  <a:ext cx="17" cy="21"/>
                </a:xfrm>
                <a:custGeom>
                  <a:avLst/>
                  <a:gdLst>
                    <a:gd name="T0" fmla="*/ 0 w 17"/>
                    <a:gd name="T1" fmla="*/ 14 h 21"/>
                    <a:gd name="T2" fmla="*/ 1 w 17"/>
                    <a:gd name="T3" fmla="*/ 10 h 21"/>
                    <a:gd name="T4" fmla="*/ 9 w 17"/>
                    <a:gd name="T5" fmla="*/ 12 h 21"/>
                    <a:gd name="T6" fmla="*/ 14 w 17"/>
                    <a:gd name="T7" fmla="*/ 20 h 21"/>
                    <a:gd name="T8" fmla="*/ 16 w 17"/>
                    <a:gd name="T9" fmla="*/ 18 h 21"/>
                    <a:gd name="T10" fmla="*/ 13 w 17"/>
                    <a:gd name="T11" fmla="*/ 8 h 21"/>
                    <a:gd name="T12" fmla="*/ 0 w 17"/>
                    <a:gd name="T13" fmla="*/ 0 h 21"/>
                    <a:gd name="T14" fmla="*/ 0 w 17"/>
                    <a:gd name="T15" fmla="*/ 14 h 21"/>
                    <a:gd name="T16" fmla="*/ 0 60000 65536"/>
                    <a:gd name="T17" fmla="*/ 0 60000 65536"/>
                    <a:gd name="T18" fmla="*/ 0 60000 65536"/>
                    <a:gd name="T19" fmla="*/ 0 60000 65536"/>
                    <a:gd name="T20" fmla="*/ 0 60000 65536"/>
                    <a:gd name="T21" fmla="*/ 0 60000 65536"/>
                    <a:gd name="T22" fmla="*/ 0 60000 65536"/>
                    <a:gd name="T23" fmla="*/ 0 60000 65536"/>
                    <a:gd name="T24" fmla="*/ 0 w 17"/>
                    <a:gd name="T25" fmla="*/ 0 h 21"/>
                    <a:gd name="T26" fmla="*/ 17 w 17"/>
                    <a:gd name="T27" fmla="*/ 21 h 2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 h="21">
                      <a:moveTo>
                        <a:pt x="0" y="14"/>
                      </a:moveTo>
                      <a:lnTo>
                        <a:pt x="1" y="10"/>
                      </a:lnTo>
                      <a:lnTo>
                        <a:pt x="9" y="12"/>
                      </a:lnTo>
                      <a:lnTo>
                        <a:pt x="14" y="20"/>
                      </a:lnTo>
                      <a:lnTo>
                        <a:pt x="16" y="18"/>
                      </a:lnTo>
                      <a:lnTo>
                        <a:pt x="13" y="8"/>
                      </a:lnTo>
                      <a:lnTo>
                        <a:pt x="0" y="0"/>
                      </a:lnTo>
                      <a:lnTo>
                        <a:pt x="0" y="14"/>
                      </a:lnTo>
                    </a:path>
                  </a:pathLst>
                </a:custGeom>
                <a:solidFill>
                  <a:srgbClr val="F90133"/>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7" name="Freeform 425">
                  <a:extLst>
                    <a:ext uri="{FF2B5EF4-FFF2-40B4-BE49-F238E27FC236}">
                      <a16:creationId xmlns:a16="http://schemas.microsoft.com/office/drawing/2014/main" id="{16B4DC4A-FEEA-3CA7-6CB7-FAABDC160A03}"/>
                    </a:ext>
                  </a:extLst>
                </p:cNvPr>
                <p:cNvSpPr>
                  <a:spLocks/>
                </p:cNvSpPr>
                <p:nvPr/>
              </p:nvSpPr>
              <p:spPr bwMode="auto">
                <a:xfrm>
                  <a:off x="1536" y="2226"/>
                  <a:ext cx="17" cy="18"/>
                </a:xfrm>
                <a:custGeom>
                  <a:avLst/>
                  <a:gdLst>
                    <a:gd name="T0" fmla="*/ 16 w 17"/>
                    <a:gd name="T1" fmla="*/ 12 h 18"/>
                    <a:gd name="T2" fmla="*/ 3 w 17"/>
                    <a:gd name="T3" fmla="*/ 17 h 18"/>
                    <a:gd name="T4" fmla="*/ 0 w 17"/>
                    <a:gd name="T5" fmla="*/ 6 h 18"/>
                    <a:gd name="T6" fmla="*/ 10 w 17"/>
                    <a:gd name="T7" fmla="*/ 3 h 18"/>
                    <a:gd name="T8" fmla="*/ 14 w 17"/>
                    <a:gd name="T9" fmla="*/ 0 h 18"/>
                    <a:gd name="T10" fmla="*/ 16 w 17"/>
                    <a:gd name="T11" fmla="*/ 12 h 18"/>
                    <a:gd name="T12" fmla="*/ 0 60000 65536"/>
                    <a:gd name="T13" fmla="*/ 0 60000 65536"/>
                    <a:gd name="T14" fmla="*/ 0 60000 65536"/>
                    <a:gd name="T15" fmla="*/ 0 60000 65536"/>
                    <a:gd name="T16" fmla="*/ 0 60000 65536"/>
                    <a:gd name="T17" fmla="*/ 0 60000 65536"/>
                    <a:gd name="T18" fmla="*/ 0 w 17"/>
                    <a:gd name="T19" fmla="*/ 0 h 18"/>
                    <a:gd name="T20" fmla="*/ 17 w 17"/>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17" h="18">
                      <a:moveTo>
                        <a:pt x="16" y="12"/>
                      </a:moveTo>
                      <a:lnTo>
                        <a:pt x="3" y="17"/>
                      </a:lnTo>
                      <a:lnTo>
                        <a:pt x="0" y="6"/>
                      </a:lnTo>
                      <a:lnTo>
                        <a:pt x="10" y="3"/>
                      </a:lnTo>
                      <a:lnTo>
                        <a:pt x="14" y="0"/>
                      </a:lnTo>
                      <a:lnTo>
                        <a:pt x="16" y="12"/>
                      </a:lnTo>
                    </a:path>
                  </a:pathLst>
                </a:custGeom>
                <a:solidFill>
                  <a:srgbClr val="8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8" name="Freeform 426">
                  <a:extLst>
                    <a:ext uri="{FF2B5EF4-FFF2-40B4-BE49-F238E27FC236}">
                      <a16:creationId xmlns:a16="http://schemas.microsoft.com/office/drawing/2014/main" id="{D40BD7B9-E660-41D3-49B2-5D7B5BC81476}"/>
                    </a:ext>
                  </a:extLst>
                </p:cNvPr>
                <p:cNvSpPr>
                  <a:spLocks/>
                </p:cNvSpPr>
                <p:nvPr/>
              </p:nvSpPr>
              <p:spPr bwMode="auto">
                <a:xfrm>
                  <a:off x="1514" y="2215"/>
                  <a:ext cx="17" cy="17"/>
                </a:xfrm>
                <a:custGeom>
                  <a:avLst/>
                  <a:gdLst>
                    <a:gd name="T0" fmla="*/ 0 w 17"/>
                    <a:gd name="T1" fmla="*/ 9 h 17"/>
                    <a:gd name="T2" fmla="*/ 16 w 17"/>
                    <a:gd name="T3" fmla="*/ 16 h 17"/>
                    <a:gd name="T4" fmla="*/ 10 w 17"/>
                    <a:gd name="T5" fmla="*/ 4 h 17"/>
                    <a:gd name="T6" fmla="*/ 0 w 17"/>
                    <a:gd name="T7" fmla="*/ 0 h 17"/>
                    <a:gd name="T8" fmla="*/ 0 w 17"/>
                    <a:gd name="T9" fmla="*/ 9 h 17"/>
                    <a:gd name="T10" fmla="*/ 0 60000 65536"/>
                    <a:gd name="T11" fmla="*/ 0 60000 65536"/>
                    <a:gd name="T12" fmla="*/ 0 60000 65536"/>
                    <a:gd name="T13" fmla="*/ 0 60000 65536"/>
                    <a:gd name="T14" fmla="*/ 0 60000 65536"/>
                    <a:gd name="T15" fmla="*/ 0 w 17"/>
                    <a:gd name="T16" fmla="*/ 0 h 17"/>
                    <a:gd name="T17" fmla="*/ 17 w 17"/>
                    <a:gd name="T18" fmla="*/ 17 h 17"/>
                  </a:gdLst>
                  <a:ahLst/>
                  <a:cxnLst>
                    <a:cxn ang="T10">
                      <a:pos x="T0" y="T1"/>
                    </a:cxn>
                    <a:cxn ang="T11">
                      <a:pos x="T2" y="T3"/>
                    </a:cxn>
                    <a:cxn ang="T12">
                      <a:pos x="T4" y="T5"/>
                    </a:cxn>
                    <a:cxn ang="T13">
                      <a:pos x="T6" y="T7"/>
                    </a:cxn>
                    <a:cxn ang="T14">
                      <a:pos x="T8" y="T9"/>
                    </a:cxn>
                  </a:cxnLst>
                  <a:rect l="T15" t="T16" r="T17" b="T18"/>
                  <a:pathLst>
                    <a:path w="17" h="17">
                      <a:moveTo>
                        <a:pt x="0" y="9"/>
                      </a:moveTo>
                      <a:lnTo>
                        <a:pt x="16" y="16"/>
                      </a:lnTo>
                      <a:lnTo>
                        <a:pt x="10" y="4"/>
                      </a:lnTo>
                      <a:lnTo>
                        <a:pt x="0" y="0"/>
                      </a:lnTo>
                      <a:lnTo>
                        <a:pt x="0" y="9"/>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99" name="Freeform 427">
                  <a:extLst>
                    <a:ext uri="{FF2B5EF4-FFF2-40B4-BE49-F238E27FC236}">
                      <a16:creationId xmlns:a16="http://schemas.microsoft.com/office/drawing/2014/main" id="{19E7E465-5EB7-43D8-725B-EF5183FBE7A1}"/>
                    </a:ext>
                  </a:extLst>
                </p:cNvPr>
                <p:cNvSpPr>
                  <a:spLocks/>
                </p:cNvSpPr>
                <p:nvPr/>
              </p:nvSpPr>
              <p:spPr bwMode="auto">
                <a:xfrm>
                  <a:off x="1518" y="2213"/>
                  <a:ext cx="31" cy="23"/>
                </a:xfrm>
                <a:custGeom>
                  <a:avLst/>
                  <a:gdLst>
                    <a:gd name="T0" fmla="*/ 30 w 31"/>
                    <a:gd name="T1" fmla="*/ 16 h 23"/>
                    <a:gd name="T2" fmla="*/ 18 w 31"/>
                    <a:gd name="T3" fmla="*/ 22 h 23"/>
                    <a:gd name="T4" fmla="*/ 0 w 31"/>
                    <a:gd name="T5" fmla="*/ 4 h 23"/>
                    <a:gd name="T6" fmla="*/ 16 w 31"/>
                    <a:gd name="T7" fmla="*/ 0 h 23"/>
                    <a:gd name="T8" fmla="*/ 30 w 31"/>
                    <a:gd name="T9" fmla="*/ 16 h 23"/>
                    <a:gd name="T10" fmla="*/ 0 60000 65536"/>
                    <a:gd name="T11" fmla="*/ 0 60000 65536"/>
                    <a:gd name="T12" fmla="*/ 0 60000 65536"/>
                    <a:gd name="T13" fmla="*/ 0 60000 65536"/>
                    <a:gd name="T14" fmla="*/ 0 60000 65536"/>
                    <a:gd name="T15" fmla="*/ 0 w 31"/>
                    <a:gd name="T16" fmla="*/ 0 h 23"/>
                    <a:gd name="T17" fmla="*/ 31 w 31"/>
                    <a:gd name="T18" fmla="*/ 23 h 23"/>
                  </a:gdLst>
                  <a:ahLst/>
                  <a:cxnLst>
                    <a:cxn ang="T10">
                      <a:pos x="T0" y="T1"/>
                    </a:cxn>
                    <a:cxn ang="T11">
                      <a:pos x="T2" y="T3"/>
                    </a:cxn>
                    <a:cxn ang="T12">
                      <a:pos x="T4" y="T5"/>
                    </a:cxn>
                    <a:cxn ang="T13">
                      <a:pos x="T6" y="T7"/>
                    </a:cxn>
                    <a:cxn ang="T14">
                      <a:pos x="T8" y="T9"/>
                    </a:cxn>
                  </a:cxnLst>
                  <a:rect l="T15" t="T16" r="T17" b="T18"/>
                  <a:pathLst>
                    <a:path w="31" h="23">
                      <a:moveTo>
                        <a:pt x="30" y="16"/>
                      </a:moveTo>
                      <a:lnTo>
                        <a:pt x="18" y="22"/>
                      </a:lnTo>
                      <a:lnTo>
                        <a:pt x="0" y="4"/>
                      </a:lnTo>
                      <a:lnTo>
                        <a:pt x="16" y="0"/>
                      </a:lnTo>
                      <a:lnTo>
                        <a:pt x="30" y="16"/>
                      </a:lnTo>
                    </a:path>
                  </a:pathLst>
                </a:custGeom>
                <a:solidFill>
                  <a:srgbClr val="F93466"/>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0" name="Freeform 428">
                  <a:extLst>
                    <a:ext uri="{FF2B5EF4-FFF2-40B4-BE49-F238E27FC236}">
                      <a16:creationId xmlns:a16="http://schemas.microsoft.com/office/drawing/2014/main" id="{A20E52BC-4C65-C643-4389-FEF8B70D1A03}"/>
                    </a:ext>
                  </a:extLst>
                </p:cNvPr>
                <p:cNvSpPr>
                  <a:spLocks/>
                </p:cNvSpPr>
                <p:nvPr/>
              </p:nvSpPr>
              <p:spPr bwMode="auto">
                <a:xfrm>
                  <a:off x="1521" y="2208"/>
                  <a:ext cx="19" cy="19"/>
                </a:xfrm>
                <a:custGeom>
                  <a:avLst/>
                  <a:gdLst>
                    <a:gd name="T0" fmla="*/ 18 w 19"/>
                    <a:gd name="T1" fmla="*/ 14 h 19"/>
                    <a:gd name="T2" fmla="*/ 3 w 19"/>
                    <a:gd name="T3" fmla="*/ 18 h 19"/>
                    <a:gd name="T4" fmla="*/ 0 w 19"/>
                    <a:gd name="T5" fmla="*/ 5 h 19"/>
                    <a:gd name="T6" fmla="*/ 13 w 19"/>
                    <a:gd name="T7" fmla="*/ 0 h 19"/>
                    <a:gd name="T8" fmla="*/ 18 w 19"/>
                    <a:gd name="T9" fmla="*/ 14 h 19"/>
                    <a:gd name="T10" fmla="*/ 0 60000 65536"/>
                    <a:gd name="T11" fmla="*/ 0 60000 65536"/>
                    <a:gd name="T12" fmla="*/ 0 60000 65536"/>
                    <a:gd name="T13" fmla="*/ 0 60000 65536"/>
                    <a:gd name="T14" fmla="*/ 0 60000 65536"/>
                    <a:gd name="T15" fmla="*/ 0 w 19"/>
                    <a:gd name="T16" fmla="*/ 0 h 19"/>
                    <a:gd name="T17" fmla="*/ 19 w 19"/>
                    <a:gd name="T18" fmla="*/ 19 h 19"/>
                  </a:gdLst>
                  <a:ahLst/>
                  <a:cxnLst>
                    <a:cxn ang="T10">
                      <a:pos x="T0" y="T1"/>
                    </a:cxn>
                    <a:cxn ang="T11">
                      <a:pos x="T2" y="T3"/>
                    </a:cxn>
                    <a:cxn ang="T12">
                      <a:pos x="T4" y="T5"/>
                    </a:cxn>
                    <a:cxn ang="T13">
                      <a:pos x="T6" y="T7"/>
                    </a:cxn>
                    <a:cxn ang="T14">
                      <a:pos x="T8" y="T9"/>
                    </a:cxn>
                  </a:cxnLst>
                  <a:rect l="T15" t="T16" r="T17" b="T18"/>
                  <a:pathLst>
                    <a:path w="19" h="19">
                      <a:moveTo>
                        <a:pt x="18" y="14"/>
                      </a:moveTo>
                      <a:lnTo>
                        <a:pt x="3" y="18"/>
                      </a:lnTo>
                      <a:lnTo>
                        <a:pt x="0" y="5"/>
                      </a:lnTo>
                      <a:lnTo>
                        <a:pt x="13" y="0"/>
                      </a:lnTo>
                      <a:lnTo>
                        <a:pt x="18" y="14"/>
                      </a:lnTo>
                    </a:path>
                  </a:pathLst>
                </a:custGeom>
                <a:solidFill>
                  <a:srgbClr val="9DB9DA"/>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1" name="Freeform 429">
                  <a:extLst>
                    <a:ext uri="{FF2B5EF4-FFF2-40B4-BE49-F238E27FC236}">
                      <a16:creationId xmlns:a16="http://schemas.microsoft.com/office/drawing/2014/main" id="{61D0E540-F6FD-67A6-D267-0DB114D6E175}"/>
                    </a:ext>
                  </a:extLst>
                </p:cNvPr>
                <p:cNvSpPr>
                  <a:spLocks/>
                </p:cNvSpPr>
                <p:nvPr/>
              </p:nvSpPr>
              <p:spPr bwMode="auto">
                <a:xfrm>
                  <a:off x="1515" y="2035"/>
                  <a:ext cx="33" cy="64"/>
                </a:xfrm>
                <a:custGeom>
                  <a:avLst/>
                  <a:gdLst>
                    <a:gd name="T0" fmla="*/ 32 w 33"/>
                    <a:gd name="T1" fmla="*/ 0 h 64"/>
                    <a:gd name="T2" fmla="*/ 0 w 33"/>
                    <a:gd name="T3" fmla="*/ 18 h 64"/>
                    <a:gd name="T4" fmla="*/ 0 w 33"/>
                    <a:gd name="T5" fmla="*/ 63 h 64"/>
                    <a:gd name="T6" fmla="*/ 32 w 33"/>
                    <a:gd name="T7" fmla="*/ 45 h 64"/>
                    <a:gd name="T8" fmla="*/ 32 w 33"/>
                    <a:gd name="T9" fmla="*/ 0 h 64"/>
                    <a:gd name="T10" fmla="*/ 0 60000 65536"/>
                    <a:gd name="T11" fmla="*/ 0 60000 65536"/>
                    <a:gd name="T12" fmla="*/ 0 60000 65536"/>
                    <a:gd name="T13" fmla="*/ 0 60000 65536"/>
                    <a:gd name="T14" fmla="*/ 0 60000 65536"/>
                    <a:gd name="T15" fmla="*/ 0 w 33"/>
                    <a:gd name="T16" fmla="*/ 0 h 64"/>
                    <a:gd name="T17" fmla="*/ 33 w 33"/>
                    <a:gd name="T18" fmla="*/ 64 h 64"/>
                  </a:gdLst>
                  <a:ahLst/>
                  <a:cxnLst>
                    <a:cxn ang="T10">
                      <a:pos x="T0" y="T1"/>
                    </a:cxn>
                    <a:cxn ang="T11">
                      <a:pos x="T2" y="T3"/>
                    </a:cxn>
                    <a:cxn ang="T12">
                      <a:pos x="T4" y="T5"/>
                    </a:cxn>
                    <a:cxn ang="T13">
                      <a:pos x="T6" y="T7"/>
                    </a:cxn>
                    <a:cxn ang="T14">
                      <a:pos x="T8" y="T9"/>
                    </a:cxn>
                  </a:cxnLst>
                  <a:rect l="T15" t="T16" r="T17" b="T18"/>
                  <a:pathLst>
                    <a:path w="33" h="64">
                      <a:moveTo>
                        <a:pt x="32" y="0"/>
                      </a:moveTo>
                      <a:lnTo>
                        <a:pt x="0" y="18"/>
                      </a:lnTo>
                      <a:lnTo>
                        <a:pt x="0" y="63"/>
                      </a:lnTo>
                      <a:lnTo>
                        <a:pt x="32" y="45"/>
                      </a:lnTo>
                      <a:lnTo>
                        <a:pt x="32" y="0"/>
                      </a:lnTo>
                    </a:path>
                  </a:pathLst>
                </a:custGeom>
                <a:solidFill>
                  <a:srgbClr val="000000"/>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2" name="Freeform 430">
                  <a:extLst>
                    <a:ext uri="{FF2B5EF4-FFF2-40B4-BE49-F238E27FC236}">
                      <a16:creationId xmlns:a16="http://schemas.microsoft.com/office/drawing/2014/main" id="{4869E2AA-8E13-333E-AC6B-E0CBE0AE3BA0}"/>
                    </a:ext>
                  </a:extLst>
                </p:cNvPr>
                <p:cNvSpPr>
                  <a:spLocks/>
                </p:cNvSpPr>
                <p:nvPr/>
              </p:nvSpPr>
              <p:spPr bwMode="auto">
                <a:xfrm>
                  <a:off x="1390" y="1941"/>
                  <a:ext cx="166" cy="152"/>
                </a:xfrm>
                <a:custGeom>
                  <a:avLst/>
                  <a:gdLst>
                    <a:gd name="T0" fmla="*/ 165 w 166"/>
                    <a:gd name="T1" fmla="*/ 55 h 152"/>
                    <a:gd name="T2" fmla="*/ 165 w 166"/>
                    <a:gd name="T3" fmla="*/ 0 h 152"/>
                    <a:gd name="T4" fmla="*/ 0 w 166"/>
                    <a:gd name="T5" fmla="*/ 93 h 152"/>
                    <a:gd name="T6" fmla="*/ 0 w 166"/>
                    <a:gd name="T7" fmla="*/ 151 h 152"/>
                    <a:gd name="T8" fmla="*/ 165 w 166"/>
                    <a:gd name="T9" fmla="*/ 55 h 152"/>
                    <a:gd name="T10" fmla="*/ 0 60000 65536"/>
                    <a:gd name="T11" fmla="*/ 0 60000 65536"/>
                    <a:gd name="T12" fmla="*/ 0 60000 65536"/>
                    <a:gd name="T13" fmla="*/ 0 60000 65536"/>
                    <a:gd name="T14" fmla="*/ 0 60000 65536"/>
                    <a:gd name="T15" fmla="*/ 0 w 166"/>
                    <a:gd name="T16" fmla="*/ 0 h 152"/>
                    <a:gd name="T17" fmla="*/ 166 w 166"/>
                    <a:gd name="T18" fmla="*/ 152 h 152"/>
                  </a:gdLst>
                  <a:ahLst/>
                  <a:cxnLst>
                    <a:cxn ang="T10">
                      <a:pos x="T0" y="T1"/>
                    </a:cxn>
                    <a:cxn ang="T11">
                      <a:pos x="T2" y="T3"/>
                    </a:cxn>
                    <a:cxn ang="T12">
                      <a:pos x="T4" y="T5"/>
                    </a:cxn>
                    <a:cxn ang="T13">
                      <a:pos x="T6" y="T7"/>
                    </a:cxn>
                    <a:cxn ang="T14">
                      <a:pos x="T8" y="T9"/>
                    </a:cxn>
                  </a:cxnLst>
                  <a:rect l="T15" t="T16" r="T17" b="T18"/>
                  <a:pathLst>
                    <a:path w="166" h="152">
                      <a:moveTo>
                        <a:pt x="165" y="55"/>
                      </a:moveTo>
                      <a:lnTo>
                        <a:pt x="165" y="0"/>
                      </a:lnTo>
                      <a:lnTo>
                        <a:pt x="0" y="93"/>
                      </a:lnTo>
                      <a:lnTo>
                        <a:pt x="0" y="151"/>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sp>
              <p:nvSpPr>
                <p:cNvPr id="103" name="Freeform 431">
                  <a:extLst>
                    <a:ext uri="{FF2B5EF4-FFF2-40B4-BE49-F238E27FC236}">
                      <a16:creationId xmlns:a16="http://schemas.microsoft.com/office/drawing/2014/main" id="{9A1D2956-67E3-15C7-D3EA-7B965EDCF70B}"/>
                    </a:ext>
                  </a:extLst>
                </p:cNvPr>
                <p:cNvSpPr>
                  <a:spLocks/>
                </p:cNvSpPr>
                <p:nvPr/>
              </p:nvSpPr>
              <p:spPr bwMode="auto">
                <a:xfrm>
                  <a:off x="1226" y="1847"/>
                  <a:ext cx="166" cy="153"/>
                </a:xfrm>
                <a:custGeom>
                  <a:avLst/>
                  <a:gdLst>
                    <a:gd name="T0" fmla="*/ 165 w 166"/>
                    <a:gd name="T1" fmla="*/ 55 h 153"/>
                    <a:gd name="T2" fmla="*/ 165 w 166"/>
                    <a:gd name="T3" fmla="*/ 0 h 153"/>
                    <a:gd name="T4" fmla="*/ 0 w 166"/>
                    <a:gd name="T5" fmla="*/ 93 h 153"/>
                    <a:gd name="T6" fmla="*/ 0 w 166"/>
                    <a:gd name="T7" fmla="*/ 152 h 153"/>
                    <a:gd name="T8" fmla="*/ 165 w 166"/>
                    <a:gd name="T9" fmla="*/ 55 h 153"/>
                    <a:gd name="T10" fmla="*/ 0 60000 65536"/>
                    <a:gd name="T11" fmla="*/ 0 60000 65536"/>
                    <a:gd name="T12" fmla="*/ 0 60000 65536"/>
                    <a:gd name="T13" fmla="*/ 0 60000 65536"/>
                    <a:gd name="T14" fmla="*/ 0 60000 65536"/>
                    <a:gd name="T15" fmla="*/ 0 w 166"/>
                    <a:gd name="T16" fmla="*/ 0 h 153"/>
                    <a:gd name="T17" fmla="*/ 166 w 166"/>
                    <a:gd name="T18" fmla="*/ 153 h 153"/>
                  </a:gdLst>
                  <a:ahLst/>
                  <a:cxnLst>
                    <a:cxn ang="T10">
                      <a:pos x="T0" y="T1"/>
                    </a:cxn>
                    <a:cxn ang="T11">
                      <a:pos x="T2" y="T3"/>
                    </a:cxn>
                    <a:cxn ang="T12">
                      <a:pos x="T4" y="T5"/>
                    </a:cxn>
                    <a:cxn ang="T13">
                      <a:pos x="T6" y="T7"/>
                    </a:cxn>
                    <a:cxn ang="T14">
                      <a:pos x="T8" y="T9"/>
                    </a:cxn>
                  </a:cxnLst>
                  <a:rect l="T15" t="T16" r="T17" b="T18"/>
                  <a:pathLst>
                    <a:path w="166" h="153">
                      <a:moveTo>
                        <a:pt x="165" y="55"/>
                      </a:moveTo>
                      <a:lnTo>
                        <a:pt x="165" y="0"/>
                      </a:lnTo>
                      <a:lnTo>
                        <a:pt x="0" y="93"/>
                      </a:lnTo>
                      <a:lnTo>
                        <a:pt x="0" y="152"/>
                      </a:lnTo>
                      <a:lnTo>
                        <a:pt x="165" y="55"/>
                      </a:lnTo>
                    </a:path>
                  </a:pathLst>
                </a:custGeom>
                <a:solidFill>
                  <a:srgbClr val="CEE1EF"/>
                </a:solidFill>
                <a:ln>
                  <a:noFill/>
                </a:ln>
                <a:extLst>
                  <a:ext uri="{91240B29-F687-4F45-9708-019B960494DF}">
                    <a14:hiddenLine xmlns:a14="http://schemas.microsoft.com/office/drawing/2010/main" w="9525" cap="rnd">
                      <a:solidFill>
                        <a:srgbClr val="000000"/>
                      </a:solidFill>
                      <a:round/>
                      <a:headEnd type="none" w="sm" len="sm"/>
                      <a:tailEnd type="none" w="sm" len="sm"/>
                    </a14:hiddenLine>
                  </a:ext>
                </a:extLst>
              </p:spPr>
              <p:txBody>
                <a:bodyPr/>
                <a:lstStyle/>
                <a:p>
                  <a:endParaRPr lang="ar-EG"/>
                </a:p>
              </p:txBody>
            </p:sp>
          </p:grpSp>
          <p:pic>
            <p:nvPicPr>
              <p:cNvPr id="58" name="Picture 432" descr="pe01302_">
                <a:extLst>
                  <a:ext uri="{FF2B5EF4-FFF2-40B4-BE49-F238E27FC236}">
                    <a16:creationId xmlns:a16="http://schemas.microsoft.com/office/drawing/2014/main" id="{4C2A8430-1FEC-E6FC-7828-212938493547}"/>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274" y="1487"/>
                <a:ext cx="544" cy="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 name="Text Box 433">
                <a:extLst>
                  <a:ext uri="{FF2B5EF4-FFF2-40B4-BE49-F238E27FC236}">
                    <a16:creationId xmlns:a16="http://schemas.microsoft.com/office/drawing/2014/main" id="{68867383-1CB7-877A-F8CD-E21EAFA64F43}"/>
                  </a:ext>
                </a:extLst>
              </p:cNvPr>
              <p:cNvSpPr txBox="1">
                <a:spLocks noChangeArrowheads="1"/>
              </p:cNvSpPr>
              <p:nvPr/>
            </p:nvSpPr>
            <p:spPr bwMode="auto">
              <a:xfrm>
                <a:off x="4245" y="1296"/>
                <a:ext cx="600" cy="192"/>
              </a:xfrm>
              <a:prstGeom prst="rect">
                <a:avLst/>
              </a:prstGeom>
              <a:solidFill>
                <a:schemeClr val="accent2">
                  <a:lumMod val="20000"/>
                  <a:lumOff val="80000"/>
                </a:schemeClr>
              </a:solidFill>
              <a:ln w="25400">
                <a:noFill/>
                <a:miter lim="800000"/>
                <a:headEnd/>
                <a:tailEnd/>
              </a:ln>
              <a:effectLst/>
            </p:spPr>
            <p:txBody>
              <a:bodyPr wrap="none">
                <a:spAutoFit/>
              </a:bodyPr>
              <a:lstStyle/>
              <a:p>
                <a:pPr algn="ctr" eaLnBrk="1" hangingPunct="1">
                  <a:spcBef>
                    <a:spcPct val="50000"/>
                  </a:spcBef>
                  <a:defRPr/>
                </a:pPr>
                <a:r>
                  <a:rPr lang="en-US" sz="1400" dirty="0">
                    <a:effectLst>
                      <a:outerShdw blurRad="38100" dist="38100" dir="2700000" algn="tl">
                        <a:srgbClr val="C0C0C0"/>
                      </a:outerShdw>
                    </a:effectLst>
                    <a:latin typeface="Arial" charset="0"/>
                  </a:rPr>
                  <a:t>Customer</a:t>
                </a:r>
              </a:p>
            </p:txBody>
          </p:sp>
        </p:grpSp>
        <p:sp>
          <p:nvSpPr>
            <p:cNvPr id="46" name="Text Box 458">
              <a:extLst>
                <a:ext uri="{FF2B5EF4-FFF2-40B4-BE49-F238E27FC236}">
                  <a16:creationId xmlns:a16="http://schemas.microsoft.com/office/drawing/2014/main" id="{89BEC8A6-B0A3-5FAD-CBCE-329925A40152}"/>
                </a:ext>
              </a:extLst>
            </p:cNvPr>
            <p:cNvSpPr txBox="1">
              <a:spLocks noChangeArrowheads="1"/>
            </p:cNvSpPr>
            <p:nvPr/>
          </p:nvSpPr>
          <p:spPr bwMode="auto">
            <a:xfrm>
              <a:off x="1632" y="1872"/>
              <a:ext cx="619" cy="195"/>
            </a:xfrm>
            <a:prstGeom prst="rect">
              <a:avLst/>
            </a:prstGeom>
            <a:solidFill>
              <a:srgbClr val="FFFFFF"/>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Upstream</a:t>
              </a:r>
            </a:p>
          </p:txBody>
        </p:sp>
        <p:sp>
          <p:nvSpPr>
            <p:cNvPr id="47" name="Text Box 459">
              <a:extLst>
                <a:ext uri="{FF2B5EF4-FFF2-40B4-BE49-F238E27FC236}">
                  <a16:creationId xmlns:a16="http://schemas.microsoft.com/office/drawing/2014/main" id="{7182E9D8-D674-1375-BE2F-7A386F19F64A}"/>
                </a:ext>
              </a:extLst>
            </p:cNvPr>
            <p:cNvSpPr txBox="1">
              <a:spLocks noChangeArrowheads="1"/>
            </p:cNvSpPr>
            <p:nvPr/>
          </p:nvSpPr>
          <p:spPr bwMode="auto">
            <a:xfrm>
              <a:off x="3216" y="1965"/>
              <a:ext cx="768" cy="195"/>
            </a:xfrm>
            <a:prstGeom prst="rect">
              <a:avLst/>
            </a:prstGeom>
            <a:solidFill>
              <a:srgbClr val="FFFFFF"/>
            </a:solidFill>
            <a:ln>
              <a:noFill/>
            </a:ln>
            <a:extLst>
              <a:ext uri="{91240B29-F687-4F45-9708-019B960494DF}">
                <a14:hiddenLine xmlns:a14="http://schemas.microsoft.com/office/drawing/2010/main" w="12700" algn="ctr">
                  <a:solidFill>
                    <a:srgbClr val="000000"/>
                  </a:solidFill>
                  <a:miter lim="800000"/>
                  <a:headEnd/>
                  <a:tailEnd/>
                </a14:hiddenLine>
              </a:ext>
            </a:extLst>
          </p:spPr>
          <p:txBody>
            <a:bodyPr wrap="none" lIns="90488" tIns="44450" rIns="90488" bIns="44450">
              <a:spAutoFit/>
            </a:bodyPr>
            <a:lstStyle>
              <a:lvl1pPr>
                <a:spcBef>
                  <a:spcPct val="20000"/>
                </a:spcBef>
                <a:buClr>
                  <a:schemeClr val="accent2"/>
                </a:buClr>
                <a:buSzPct val="75000"/>
                <a:buFont typeface="Monotype Sorts" pitchFamily="2" charset="2"/>
                <a:buChar char="u"/>
                <a:defRPr sz="2800">
                  <a:solidFill>
                    <a:schemeClr val="tx1"/>
                  </a:solidFill>
                  <a:latin typeface="Times New Roman" panose="02020603050405020304" pitchFamily="18" charset="0"/>
                </a:defRPr>
              </a:lvl1pPr>
              <a:lvl2pPr marL="742950" indent="-285750">
                <a:spcBef>
                  <a:spcPct val="20000"/>
                </a:spcBef>
                <a:buClr>
                  <a:schemeClr val="tx1"/>
                </a:buClr>
                <a:buSzPct val="100000"/>
                <a:buChar char="–"/>
                <a:defRPr sz="2400">
                  <a:solidFill>
                    <a:schemeClr val="tx1"/>
                  </a:solidFill>
                  <a:latin typeface="Times New Roman" panose="02020603050405020304" pitchFamily="18" charset="0"/>
                </a:defRPr>
              </a:lvl2pPr>
              <a:lvl3pPr marL="1143000" indent="-228600">
                <a:spcBef>
                  <a:spcPct val="20000"/>
                </a:spcBef>
                <a:buClr>
                  <a:schemeClr val="tx1"/>
                </a:buClr>
                <a:buSzPct val="100000"/>
                <a:buChar char="»"/>
                <a:defRPr sz="2000">
                  <a:solidFill>
                    <a:schemeClr val="tx1"/>
                  </a:solidFill>
                  <a:latin typeface="Times New Roman" panose="02020603050405020304" pitchFamily="18" charset="0"/>
                </a:defRPr>
              </a:lvl3pPr>
              <a:lvl4pPr marL="1600200" indent="-228600">
                <a:spcBef>
                  <a:spcPct val="20000"/>
                </a:spcBef>
                <a:buClr>
                  <a:schemeClr val="accent2"/>
                </a:buClr>
                <a:buSzPct val="65000"/>
                <a:buFont typeface="Monotype Sorts" pitchFamily="2" charset="2"/>
                <a:buChar char="u"/>
                <a:defRPr>
                  <a:solidFill>
                    <a:schemeClr val="tx1"/>
                  </a:solidFill>
                  <a:latin typeface="Times New Roman" panose="02020603050405020304" pitchFamily="18" charset="0"/>
                </a:defRPr>
              </a:lvl4pPr>
              <a:lvl5pPr marL="2057400" indent="-228600">
                <a:spcBef>
                  <a:spcPct val="20000"/>
                </a:spcBef>
                <a:buClr>
                  <a:schemeClr val="tx1"/>
                </a:buClr>
                <a:buSzPct val="100000"/>
                <a:buChar char="–"/>
                <a:defRPr sz="1600">
                  <a:solidFill>
                    <a:schemeClr val="tx1"/>
                  </a:solidFill>
                  <a:latin typeface="Times New Roman" panose="02020603050405020304" pitchFamily="18" charset="0"/>
                </a:defRPr>
              </a:lvl5pPr>
              <a:lvl6pPr marL="25146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6pPr>
              <a:lvl7pPr marL="29718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7pPr>
              <a:lvl8pPr marL="34290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8pPr>
              <a:lvl9pPr marL="3886200" indent="-228600" eaLnBrk="0" fontAlgn="base" hangingPunct="0">
                <a:spcBef>
                  <a:spcPct val="20000"/>
                </a:spcBef>
                <a:spcAft>
                  <a:spcPct val="0"/>
                </a:spcAft>
                <a:buClr>
                  <a:schemeClr val="tx1"/>
                </a:buClr>
                <a:buSzPct val="100000"/>
                <a:buChar char="–"/>
                <a:defRPr sz="1600">
                  <a:solidFill>
                    <a:schemeClr val="tx1"/>
                  </a:solidFill>
                  <a:latin typeface="Times New Roman" panose="02020603050405020304" pitchFamily="18" charset="0"/>
                </a:defRPr>
              </a:lvl9pPr>
            </a:lstStyle>
            <a:p>
              <a:pPr>
                <a:lnSpc>
                  <a:spcPct val="90000"/>
                </a:lnSpc>
                <a:buClr>
                  <a:schemeClr val="bg1"/>
                </a:buClr>
                <a:buSzPct val="100000"/>
                <a:buFontTx/>
                <a:buNone/>
              </a:pPr>
              <a:r>
                <a:rPr lang="en-US" altLang="ar-EG" sz="1600" i="1" dirty="0"/>
                <a:t>Downstream</a:t>
              </a:r>
            </a:p>
          </p:txBody>
        </p:sp>
        <p:sp>
          <p:nvSpPr>
            <p:cNvPr id="48" name="Line 460">
              <a:extLst>
                <a:ext uri="{FF2B5EF4-FFF2-40B4-BE49-F238E27FC236}">
                  <a16:creationId xmlns:a16="http://schemas.microsoft.com/office/drawing/2014/main" id="{D48FD2FB-19F1-9910-8B25-E91247D52368}"/>
                </a:ext>
              </a:extLst>
            </p:cNvPr>
            <p:cNvSpPr>
              <a:spLocks noChangeShapeType="1"/>
            </p:cNvSpPr>
            <p:nvPr/>
          </p:nvSpPr>
          <p:spPr bwMode="auto">
            <a:xfrm>
              <a:off x="2304" y="1968"/>
              <a:ext cx="912" cy="96"/>
            </a:xfrm>
            <a:prstGeom prst="line">
              <a:avLst/>
            </a:prstGeom>
            <a:noFill/>
            <a:ln w="12700">
              <a:solidFill>
                <a:schemeClr val="tx1"/>
              </a:solidFill>
              <a:round/>
              <a:headEnd/>
              <a:tailEnd type="triangle" w="med" len="med"/>
            </a:ln>
            <a:extLst>
              <a:ext uri="{909E8E84-426E-40DD-AFC4-6F175D3DCCD1}">
                <a14:hiddenFill xmlns:a14="http://schemas.microsoft.com/office/drawing/2010/main">
                  <a:noFill/>
                </a14:hiddenFill>
              </a:ext>
            </a:extLst>
          </p:spPr>
          <p:txBody>
            <a:bodyPr lIns="90488" tIns="44450" rIns="90488" bIns="44450"/>
            <a:lstStyle/>
            <a:p>
              <a:endParaRPr lang="ar-EG"/>
            </a:p>
          </p:txBody>
        </p:sp>
      </p:grpSp>
      <p:pic>
        <p:nvPicPr>
          <p:cNvPr id="248" name="Picture 247">
            <a:extLst>
              <a:ext uri="{FF2B5EF4-FFF2-40B4-BE49-F238E27FC236}">
                <a16:creationId xmlns:a16="http://schemas.microsoft.com/office/drawing/2014/main" id="{B4F228A3-EED8-B72A-55D3-01A30D9488F4}"/>
              </a:ext>
            </a:extLst>
          </p:cNvPr>
          <p:cNvPicPr>
            <a:picLocks noChangeAspect="1"/>
          </p:cNvPicPr>
          <p:nvPr/>
        </p:nvPicPr>
        <p:blipFill>
          <a:blip r:embed="rId18" cstate="hqprint">
            <a:extLst>
              <a:ext uri="{28A0092B-C50C-407E-A947-70E740481C1C}">
                <a14:useLocalDpi xmlns:a14="http://schemas.microsoft.com/office/drawing/2010/main" val="0"/>
              </a:ext>
            </a:extLst>
          </a:blip>
          <a:srcRect/>
          <a:stretch/>
        </p:blipFill>
        <p:spPr>
          <a:xfrm>
            <a:off x="9772387" y="169312"/>
            <a:ext cx="2383737" cy="1276076"/>
          </a:xfrm>
          <a:prstGeom prst="rect">
            <a:avLst/>
          </a:prstGeom>
        </p:spPr>
      </p:pic>
      <p:sp>
        <p:nvSpPr>
          <p:cNvPr id="249" name="TextBox 248">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706397099"/>
      </p:ext>
    </p:extLst>
  </p:cSld>
  <p:clrMapOvr>
    <a:masterClrMapping/>
  </p:clrMapOvr>
  <mc:AlternateContent xmlns:mc="http://schemas.openxmlformats.org/markup-compatibility/2006" xmlns:p14="http://schemas.microsoft.com/office/powerpoint/2010/main">
    <mc:Choice Requires="p14">
      <p:transition spd="slow" p14:dur="2000" advTm="274987"/>
    </mc:Choice>
    <mc:Fallback xmlns="">
      <p:transition spd="slow" advTm="27498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4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6" name="Picture 5"/>
          <p:cNvPicPr>
            <a:picLocks noChangeAspect="1"/>
          </p:cNvPicPr>
          <p:nvPr/>
        </p:nvPicPr>
        <p:blipFill>
          <a:blip r:embed="rId3"/>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650377" y="543490"/>
            <a:ext cx="4123373" cy="523220"/>
          </a:xfrm>
          <a:prstGeom prst="rect">
            <a:avLst/>
          </a:prstGeom>
          <a:noFill/>
        </p:spPr>
        <p:txBody>
          <a:bodyPr wrap="none" rtlCol="0">
            <a:spAutoFit/>
          </a:bodyPr>
          <a:lstStyle/>
          <a:p>
            <a:r>
              <a:rPr lang="en-US" sz="2800" dirty="0">
                <a:solidFill>
                  <a:schemeClr val="bg1"/>
                </a:solidFill>
                <a:cs typeface="Tajawal Medium" panose="00000600000000000000" pitchFamily="2" charset="-78"/>
              </a:rPr>
              <a:t>Supply chain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052" name="Picture 4" descr="Managing Supply Chain Flows - dummies">
            <a:extLst>
              <a:ext uri="{FF2B5EF4-FFF2-40B4-BE49-F238E27FC236}">
                <a16:creationId xmlns:a16="http://schemas.microsoft.com/office/drawing/2014/main" id="{9F1E2E72-4E6C-77E4-3A5B-62703B89209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2956" y="2305684"/>
            <a:ext cx="7470919" cy="3095625"/>
          </a:xfrm>
          <a:prstGeom prst="rect">
            <a:avLst/>
          </a:prstGeom>
          <a:solidFill>
            <a:schemeClr val="accent2">
              <a:lumMod val="20000"/>
              <a:lumOff val="80000"/>
            </a:schemeClr>
          </a:solidFill>
          <a:extLst/>
        </p:spPr>
      </p:pic>
      <p:pic>
        <p:nvPicPr>
          <p:cNvPr id="10" name="Picture 9">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98061" y="111644"/>
            <a:ext cx="2383737" cy="1276076"/>
          </a:xfrm>
          <a:prstGeom prst="rect">
            <a:avLst/>
          </a:prstGeom>
        </p:spPr>
      </p:pic>
      <p:sp>
        <p:nvSpPr>
          <p:cNvPr id="11" name="TextBox 10">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16123027"/>
      </p:ext>
    </p:extLst>
  </p:cSld>
  <p:clrMapOvr>
    <a:masterClrMapping/>
  </p:clrMapOvr>
  <mc:AlternateContent xmlns:mc="http://schemas.openxmlformats.org/markup-compatibility/2006" xmlns:p14="http://schemas.microsoft.com/office/powerpoint/2010/main">
    <mc:Choice Requires="p14">
      <p:transition spd="slow" p14:dur="2000" advTm="119444"/>
    </mc:Choice>
    <mc:Fallback xmlns="">
      <p:transition spd="slow" advTm="11944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91323"/>
            <a:ext cx="9533101" cy="1610200"/>
          </a:xfrm>
          <a:prstGeom prst="rect">
            <a:avLst/>
          </a:prstGeom>
          <a:solidFill>
            <a:schemeClr val="accent2">
              <a:lumMod val="20000"/>
              <a:lumOff val="80000"/>
            </a:schemeClr>
          </a:solidFill>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813262F1-566B-6FA8-1279-4E70745548F0}"/>
              </a:ext>
            </a:extLst>
          </p:cNvPr>
          <p:cNvSpPr txBox="1"/>
          <p:nvPr/>
        </p:nvSpPr>
        <p:spPr>
          <a:xfrm>
            <a:off x="1363878" y="2157609"/>
            <a:ext cx="9533101" cy="2554545"/>
          </a:xfrm>
          <a:prstGeom prst="rect">
            <a:avLst/>
          </a:prstGeom>
          <a:solidFill>
            <a:schemeClr val="accent6">
              <a:lumMod val="60000"/>
              <a:lumOff val="40000"/>
            </a:schemeClr>
          </a:solidFill>
        </p:spPr>
        <p:txBody>
          <a:bodyPr wrap="square">
            <a:spAutoFit/>
          </a:bodyPr>
          <a:lstStyle/>
          <a:p>
            <a:pPr algn="ctr"/>
            <a:r>
              <a:rPr lang="en-US" sz="3200" dirty="0"/>
              <a:t>Supply chain management is responsible for the movement of materials all the way from initial suppliers through to final customers. Supply chain risk appears as any event that might affect this movement and </a:t>
            </a:r>
            <a:r>
              <a:rPr lang="en-US" sz="3200" b="1" dirty="0">
                <a:solidFill>
                  <a:srgbClr val="C00000"/>
                </a:solidFill>
              </a:rPr>
              <a:t>disrupt</a:t>
            </a:r>
            <a:r>
              <a:rPr lang="en-US" sz="3200" dirty="0"/>
              <a:t> the planned flow of materials.</a:t>
            </a:r>
            <a:endParaRPr lang="ar-EG" sz="3200" dirty="0"/>
          </a:p>
        </p:txBody>
      </p:sp>
      <p:sp>
        <p:nvSpPr>
          <p:cNvPr id="13" name="TextBox 12">
            <a:extLst>
              <a:ext uri="{FF2B5EF4-FFF2-40B4-BE49-F238E27FC236}">
                <a16:creationId xmlns:a16="http://schemas.microsoft.com/office/drawing/2014/main" id="{EC995179-F27D-8ECA-E226-78897A3BB150}"/>
              </a:ext>
            </a:extLst>
          </p:cNvPr>
          <p:cNvSpPr txBox="1"/>
          <p:nvPr/>
        </p:nvSpPr>
        <p:spPr>
          <a:xfrm>
            <a:off x="1910983" y="4997259"/>
            <a:ext cx="8654472" cy="646331"/>
          </a:xfrm>
          <a:prstGeom prst="rect">
            <a:avLst/>
          </a:prstGeom>
          <a:solidFill>
            <a:schemeClr val="accent2">
              <a:lumMod val="40000"/>
              <a:lumOff val="60000"/>
            </a:schemeClr>
          </a:solidFill>
        </p:spPr>
        <p:txBody>
          <a:bodyPr wrap="square">
            <a:spAutoFit/>
          </a:bodyPr>
          <a:lstStyle/>
          <a:p>
            <a:pPr algn="ctr"/>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4" name="TextBox 13">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1148919446"/>
      </p:ext>
    </p:extLst>
  </p:cSld>
  <p:clrMapOvr>
    <a:masterClrMapping/>
  </p:clrMapOvr>
  <mc:AlternateContent xmlns:mc="http://schemas.openxmlformats.org/markup-compatibility/2006" xmlns:p14="http://schemas.microsoft.com/office/powerpoint/2010/main">
    <mc:Choice Requires="p14">
      <p:transition spd="slow" p14:dur="2000" advTm="138819"/>
    </mc:Choice>
    <mc:Fallback xmlns="">
      <p:transition spd="slow" advTm="13881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23436" y="-18427"/>
            <a:ext cx="9533101" cy="1610200"/>
          </a:xfrm>
          <a:prstGeom prst="rect">
            <a:avLst/>
          </a:prstGeom>
          <a:solidFill>
            <a:schemeClr val="accent2">
              <a:lumMod val="20000"/>
              <a:lumOff val="80000"/>
            </a:schemeClr>
          </a:solidFill>
        </p:spPr>
      </p:pic>
      <p:sp>
        <p:nvSpPr>
          <p:cNvPr id="7" name="TextBox 6"/>
          <p:cNvSpPr txBox="1"/>
          <p:nvPr/>
        </p:nvSpPr>
        <p:spPr>
          <a:xfrm>
            <a:off x="2650377" y="543490"/>
            <a:ext cx="3587842" cy="523220"/>
          </a:xfrm>
          <a:prstGeom prst="rect">
            <a:avLst/>
          </a:prstGeom>
          <a:noFill/>
        </p:spPr>
        <p:txBody>
          <a:bodyPr wrap="none" rtlCol="0">
            <a:spAutoFit/>
          </a:bodyPr>
          <a:lstStyle/>
          <a:p>
            <a:r>
              <a:rPr lang="en-US" sz="2800" dirty="0">
                <a:solidFill>
                  <a:schemeClr val="bg1"/>
                </a:solidFill>
              </a:rPr>
              <a:t>Risk in the supply chain</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16869DC0-B561-524D-D3C9-E70A69F345DD}"/>
              </a:ext>
            </a:extLst>
          </p:cNvPr>
          <p:cNvSpPr txBox="1"/>
          <p:nvPr/>
        </p:nvSpPr>
        <p:spPr>
          <a:xfrm>
            <a:off x="1554569" y="2172849"/>
            <a:ext cx="8654472" cy="646331"/>
          </a:xfrm>
          <a:prstGeom prst="rect">
            <a:avLst/>
          </a:prstGeom>
          <a:solidFill>
            <a:schemeClr val="accent2">
              <a:lumMod val="40000"/>
              <a:lumOff val="60000"/>
            </a:schemeClr>
          </a:solidFill>
        </p:spPr>
        <p:txBody>
          <a:bodyPr wrap="square">
            <a:spAutoFit/>
          </a:bodyPr>
          <a:lstStyle/>
          <a:p>
            <a:r>
              <a:rPr lang="en-US" b="1" dirty="0">
                <a:solidFill>
                  <a:srgbClr val="FF0000"/>
                </a:solidFill>
              </a:rPr>
              <a:t>There are risks in the supply chain when </a:t>
            </a:r>
            <a:r>
              <a:rPr lang="en-US" b="1" dirty="0">
                <a:solidFill>
                  <a:srgbClr val="00B0F0"/>
                </a:solidFill>
              </a:rPr>
              <a:t>unexpected</a:t>
            </a:r>
            <a:r>
              <a:rPr lang="en-US" b="1" dirty="0">
                <a:solidFill>
                  <a:srgbClr val="FF0000"/>
                </a:solidFill>
              </a:rPr>
              <a:t> events might disrupt the flow of materials on their journey from initial suppliers through to final customers. </a:t>
            </a:r>
            <a:endParaRPr lang="ar-EG" b="1" dirty="0">
              <a:solidFill>
                <a:srgbClr val="FF0000"/>
              </a:solidFill>
            </a:endParaRPr>
          </a:p>
        </p:txBody>
      </p:sp>
      <p:sp>
        <p:nvSpPr>
          <p:cNvPr id="14" name="TextBox 13">
            <a:extLst>
              <a:ext uri="{FF2B5EF4-FFF2-40B4-BE49-F238E27FC236}">
                <a16:creationId xmlns:a16="http://schemas.microsoft.com/office/drawing/2014/main" id="{25571705-EABA-8CD0-528B-71EB8A58BCA8}"/>
              </a:ext>
            </a:extLst>
          </p:cNvPr>
          <p:cNvSpPr txBox="1"/>
          <p:nvPr/>
        </p:nvSpPr>
        <p:spPr>
          <a:xfrm>
            <a:off x="1014365" y="3152965"/>
            <a:ext cx="10012218" cy="2739211"/>
          </a:xfrm>
          <a:prstGeom prst="rect">
            <a:avLst/>
          </a:prstGeom>
          <a:solidFill>
            <a:schemeClr val="accent6">
              <a:lumMod val="60000"/>
              <a:lumOff val="40000"/>
            </a:schemeClr>
          </a:solidFill>
        </p:spPr>
        <p:txBody>
          <a:bodyPr wrap="square">
            <a:spAutoFit/>
          </a:bodyPr>
          <a:lstStyle/>
          <a:p>
            <a:pPr algn="justLow"/>
            <a:r>
              <a:rPr lang="en-US" sz="2400" dirty="0"/>
              <a:t>These risks might prevent deliveries, cause delays, damage goods or somehow affect smooth operations. But these initial effects are only a beginning, and the consequences are generally much broader. A late delivery of raw materials might halt production; it might raise costs by forcing a move to alternative transport, materials or operations; it might raise stocks of </a:t>
            </a:r>
            <a:r>
              <a:rPr lang="en-US" sz="2800" dirty="0"/>
              <a:t>work</a:t>
            </a:r>
            <a:r>
              <a:rPr lang="en-US" sz="2400" dirty="0"/>
              <a:t> in progress; it might make partners reconsider their trading relationships. An interruption to the supply chain can have widespread effects,</a:t>
            </a:r>
            <a:endParaRPr lang="ar-EG" sz="2400" dirty="0"/>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08263" y="91843"/>
            <a:ext cx="2383737" cy="1276076"/>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3753859394"/>
      </p:ext>
    </p:extLst>
  </p:cSld>
  <p:clrMapOvr>
    <a:masterClrMapping/>
  </p:clrMapOvr>
  <mc:AlternateContent xmlns:mc="http://schemas.openxmlformats.org/markup-compatibility/2006" xmlns:p14="http://schemas.microsoft.com/office/powerpoint/2010/main">
    <mc:Choice Requires="p14">
      <p:transition spd="slow" p14:dur="2000" advTm="191458"/>
    </mc:Choice>
    <mc:Fallback xmlns="">
      <p:transition spd="slow" advTm="19145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0275"/>
            <a:ext cx="9533101" cy="1610200"/>
          </a:xfrm>
          <a:prstGeom prst="rect">
            <a:avLst/>
          </a:prstGeom>
          <a:solidFill>
            <a:schemeClr val="accent2">
              <a:lumMod val="20000"/>
              <a:lumOff val="80000"/>
            </a:schemeClr>
          </a:solidFill>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1" name="TextBox 10">
            <a:extLst>
              <a:ext uri="{FF2B5EF4-FFF2-40B4-BE49-F238E27FC236}">
                <a16:creationId xmlns:a16="http://schemas.microsoft.com/office/drawing/2014/main" id="{FBB2339D-6D9A-1347-BA4B-D37DDDBD1606}"/>
              </a:ext>
            </a:extLst>
          </p:cNvPr>
          <p:cNvSpPr txBox="1"/>
          <p:nvPr/>
        </p:nvSpPr>
        <p:spPr>
          <a:xfrm>
            <a:off x="1216241" y="1650475"/>
            <a:ext cx="10014010" cy="3970318"/>
          </a:xfrm>
          <a:prstGeom prst="rect">
            <a:avLst/>
          </a:prstGeom>
          <a:solidFill>
            <a:schemeClr val="accent6">
              <a:lumMod val="60000"/>
              <a:lumOff val="40000"/>
            </a:schemeClr>
          </a:solidFill>
        </p:spPr>
        <p:txBody>
          <a:bodyPr wrap="square">
            <a:spAutoFit/>
          </a:bodyPr>
          <a:lstStyle/>
          <a:p>
            <a:pPr marL="285750" indent="-285750" algn="just">
              <a:buFont typeface="Wingdings" panose="05000000000000000000" pitchFamily="2" charset="2"/>
              <a:buChar char="§"/>
            </a:pPr>
            <a:r>
              <a:rPr lang="en-US" sz="2800" b="1" dirty="0">
                <a:solidFill>
                  <a:srgbClr val="00B0F0"/>
                </a:solidFill>
              </a:rPr>
              <a:t>SCRM </a:t>
            </a:r>
            <a:r>
              <a:rPr lang="en-US" sz="2800" dirty="0"/>
              <a:t>can be described as the intersection of supply chain management and risk management</a:t>
            </a:r>
          </a:p>
          <a:p>
            <a:pPr marL="285750" indent="-285750" algn="just">
              <a:buFont typeface="Arial" panose="020B0604020202020204" pitchFamily="34" charset="0"/>
              <a:buChar char="•"/>
            </a:pPr>
            <a:r>
              <a:rPr lang="en-US" sz="2800" b="1" dirty="0">
                <a:solidFill>
                  <a:srgbClr val="00B0F0"/>
                </a:solidFill>
              </a:rPr>
              <a:t>A supply chain </a:t>
            </a:r>
            <a:r>
              <a:rPr lang="en-US" sz="2800" dirty="0"/>
              <a:t>consists of all activities associated with the flow and transformation of goods from raw materials to end users. </a:t>
            </a:r>
          </a:p>
          <a:p>
            <a:pPr marL="285750" indent="-285750" algn="just">
              <a:buFont typeface="Arial" panose="020B0604020202020204" pitchFamily="34" charset="0"/>
              <a:buChar char="•"/>
            </a:pPr>
            <a:r>
              <a:rPr lang="en-US" sz="2800" b="1" dirty="0">
                <a:solidFill>
                  <a:srgbClr val="00B0F0"/>
                </a:solidFill>
              </a:rPr>
              <a:t>a supply chain</a:t>
            </a:r>
            <a:r>
              <a:rPr lang="en-US" sz="2800" dirty="0"/>
              <a:t> is a network of facilities and distribution options that performs the function of procurement of materials, transformation of these materials into intermediate and finished products, and the distribution of these finished products to customers</a:t>
            </a:r>
            <a:r>
              <a:rPr lang="en-US" sz="2800" dirty="0" smtClean="0"/>
              <a:t>.</a:t>
            </a:r>
            <a:endParaRPr lang="ar-EG" sz="2800" dirty="0"/>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08263" y="75739"/>
            <a:ext cx="2383737" cy="1276076"/>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3403404231"/>
      </p:ext>
    </p:extLst>
  </p:cSld>
  <p:clrMapOvr>
    <a:masterClrMapping/>
  </p:clrMapOvr>
  <mc:AlternateContent xmlns:mc="http://schemas.openxmlformats.org/markup-compatibility/2006" xmlns:p14="http://schemas.microsoft.com/office/powerpoint/2010/main">
    <mc:Choice Requires="p14">
      <p:transition spd="slow" p14:dur="2000" advTm="204382"/>
    </mc:Choice>
    <mc:Fallback xmlns="">
      <p:transition spd="slow" advTm="20438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0275"/>
            <a:ext cx="9533101" cy="1610200"/>
          </a:xfrm>
          <a:prstGeom prst="rect">
            <a:avLst/>
          </a:prstGeom>
          <a:solidFill>
            <a:schemeClr val="accent2">
              <a:lumMod val="20000"/>
              <a:lumOff val="80000"/>
            </a:schemeClr>
          </a:solidFill>
        </p:spPr>
      </p:pic>
      <p:sp>
        <p:nvSpPr>
          <p:cNvPr id="7" name="TextBox 6"/>
          <p:cNvSpPr txBox="1"/>
          <p:nvPr/>
        </p:nvSpPr>
        <p:spPr>
          <a:xfrm>
            <a:off x="2650377" y="543490"/>
            <a:ext cx="5923545" cy="523220"/>
          </a:xfrm>
          <a:prstGeom prst="rect">
            <a:avLst/>
          </a:prstGeom>
          <a:noFill/>
        </p:spPr>
        <p:txBody>
          <a:bodyPr wrap="none" rtlCol="0">
            <a:spAutoFit/>
          </a:bodyPr>
          <a:lstStyle/>
          <a:p>
            <a:r>
              <a:rPr lang="en-US" sz="2800" dirty="0">
                <a:solidFill>
                  <a:schemeClr val="bg1"/>
                </a:solidFill>
              </a:rPr>
              <a:t>Supply Chain Risk Management (SCRM)</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52115" y="1846924"/>
            <a:ext cx="10763541" cy="461665"/>
          </a:xfrm>
          <a:prstGeom prst="rect">
            <a:avLst/>
          </a:prstGeom>
          <a:noFill/>
        </p:spPr>
        <p:txBody>
          <a:bodyPr wrap="square" rtlCol="0">
            <a:spAutoFit/>
          </a:bodyPr>
          <a:lstStyle/>
          <a:p>
            <a:pPr marL="342900" indent="-342900" algn="just">
              <a:buFont typeface="Wingdings" panose="05000000000000000000" pitchFamily="2" charset="2"/>
              <a:buChar char="§"/>
            </a:pPr>
            <a:endParaRPr lang="en-US" sz="2400" dirty="0"/>
          </a:p>
        </p:txBody>
      </p:sp>
      <p:sp>
        <p:nvSpPr>
          <p:cNvPr id="12" name="TextBox 11">
            <a:extLst>
              <a:ext uri="{FF2B5EF4-FFF2-40B4-BE49-F238E27FC236}">
                <a16:creationId xmlns:a16="http://schemas.microsoft.com/office/drawing/2014/main" id="{C73B6E45-210F-2AAC-7DA3-BB0CC395AA6D}"/>
              </a:ext>
            </a:extLst>
          </p:cNvPr>
          <p:cNvSpPr txBox="1"/>
          <p:nvPr/>
        </p:nvSpPr>
        <p:spPr>
          <a:xfrm>
            <a:off x="2035776" y="1797409"/>
            <a:ext cx="8996217" cy="830997"/>
          </a:xfrm>
          <a:prstGeom prst="rect">
            <a:avLst/>
          </a:prstGeom>
          <a:solidFill>
            <a:schemeClr val="accent4">
              <a:lumMod val="40000"/>
              <a:lumOff val="60000"/>
            </a:schemeClr>
          </a:solidFill>
        </p:spPr>
        <p:txBody>
          <a:bodyPr wrap="square">
            <a:spAutoFit/>
          </a:bodyPr>
          <a:lstStyle/>
          <a:p>
            <a:r>
              <a:rPr lang="en-US" sz="2400" b="0" i="0" u="none" strike="noStrike" baseline="0" dirty="0">
                <a:solidFill>
                  <a:srgbClr val="1F2023"/>
                </a:solidFill>
                <a:latin typeface="Arial" panose="020B0604020202020204" pitchFamily="34" charset="0"/>
              </a:rPr>
              <a:t>Supply chain risk management (SCRM) is </a:t>
            </a:r>
            <a:r>
              <a:rPr lang="en-US" sz="2400" b="1" i="0" u="none" strike="noStrike" baseline="0" dirty="0">
                <a:solidFill>
                  <a:srgbClr val="1F2023"/>
                </a:solidFill>
                <a:latin typeface="Arial" panose="020B0604020202020204" pitchFamily="34" charset="0"/>
              </a:rPr>
              <a:t>the process of taking strategic steps </a:t>
            </a:r>
            <a:endParaRPr lang="ar-EG" sz="2400" dirty="0"/>
          </a:p>
        </p:txBody>
      </p:sp>
      <p:sp>
        <p:nvSpPr>
          <p:cNvPr id="14" name="TextBox 13">
            <a:extLst>
              <a:ext uri="{FF2B5EF4-FFF2-40B4-BE49-F238E27FC236}">
                <a16:creationId xmlns:a16="http://schemas.microsoft.com/office/drawing/2014/main" id="{0CFDDA93-2E0C-DF7E-B3E3-62173920D368}"/>
              </a:ext>
            </a:extLst>
          </p:cNvPr>
          <p:cNvSpPr txBox="1"/>
          <p:nvPr/>
        </p:nvSpPr>
        <p:spPr>
          <a:xfrm>
            <a:off x="3338567" y="2848926"/>
            <a:ext cx="6225308" cy="1077218"/>
          </a:xfrm>
          <a:prstGeom prst="rect">
            <a:avLst/>
          </a:prstGeom>
          <a:solidFill>
            <a:schemeClr val="accent6">
              <a:lumMod val="60000"/>
              <a:lumOff val="40000"/>
            </a:schemeClr>
          </a:solidFill>
        </p:spPr>
        <p:txBody>
          <a:bodyPr wrap="square">
            <a:spAutoFit/>
          </a:bodyPr>
          <a:lstStyle/>
          <a:p>
            <a:pPr algn="l"/>
            <a:endParaRPr lang="ar-EG" sz="1000" b="0" i="0" u="none" strike="noStrike" baseline="0" dirty="0">
              <a:solidFill>
                <a:srgbClr val="000000"/>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identify</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assess</a:t>
            </a:r>
            <a:endParaRPr lang="en-US" sz="1800" b="0" i="0" u="none" strike="noStrike" baseline="0" dirty="0">
              <a:solidFill>
                <a:srgbClr val="1F2023"/>
              </a:solidFill>
              <a:latin typeface="Arial" panose="020B0604020202020204" pitchFamily="34" charset="0"/>
            </a:endParaRPr>
          </a:p>
          <a:p>
            <a:pPr marL="285750" indent="-285750">
              <a:buFont typeface="Wingdings" panose="05000000000000000000" pitchFamily="2" charset="2"/>
              <a:buChar char="q"/>
            </a:pPr>
            <a:r>
              <a:rPr lang="en-US" sz="1800" b="1" i="0" u="none" strike="noStrike" baseline="0" dirty="0">
                <a:solidFill>
                  <a:srgbClr val="1F2023"/>
                </a:solidFill>
                <a:latin typeface="Arial" panose="020B0604020202020204" pitchFamily="34" charset="0"/>
              </a:rPr>
              <a:t>To mitigate </a:t>
            </a:r>
            <a:endParaRPr lang="en-US" sz="1800" b="0" i="0" u="none" strike="noStrike" baseline="0" dirty="0">
              <a:solidFill>
                <a:srgbClr val="1F2023"/>
              </a:solidFill>
              <a:latin typeface="Arial" panose="020B0604020202020204" pitchFamily="34" charset="0"/>
            </a:endParaRPr>
          </a:p>
        </p:txBody>
      </p:sp>
      <p:pic>
        <p:nvPicPr>
          <p:cNvPr id="16" name="Picture 15">
            <a:extLst>
              <a:ext uri="{FF2B5EF4-FFF2-40B4-BE49-F238E27FC236}">
                <a16:creationId xmlns:a16="http://schemas.microsoft.com/office/drawing/2014/main" id="{B4E69AD3-346A-D639-7BD1-D49CDA1EFCAE}"/>
              </a:ext>
            </a:extLst>
          </p:cNvPr>
          <p:cNvPicPr>
            <a:picLocks noChangeAspect="1"/>
          </p:cNvPicPr>
          <p:nvPr/>
        </p:nvPicPr>
        <p:blipFill>
          <a:blip r:embed="rId5"/>
          <a:stretch>
            <a:fillRect/>
          </a:stretch>
        </p:blipFill>
        <p:spPr>
          <a:xfrm>
            <a:off x="4094387" y="4115611"/>
            <a:ext cx="4713668" cy="1738648"/>
          </a:xfrm>
          <a:prstGeom prst="rect">
            <a:avLst/>
          </a:prstGeom>
        </p:spPr>
      </p:pic>
      <p:sp>
        <p:nvSpPr>
          <p:cNvPr id="18" name="TextBox 17">
            <a:extLst>
              <a:ext uri="{FF2B5EF4-FFF2-40B4-BE49-F238E27FC236}">
                <a16:creationId xmlns:a16="http://schemas.microsoft.com/office/drawing/2014/main" id="{437E1E6C-52AF-0369-0F37-BD21E7EF8095}"/>
              </a:ext>
            </a:extLst>
          </p:cNvPr>
          <p:cNvSpPr txBox="1"/>
          <p:nvPr/>
        </p:nvSpPr>
        <p:spPr>
          <a:xfrm>
            <a:off x="7121237" y="3330114"/>
            <a:ext cx="6225308" cy="369332"/>
          </a:xfrm>
          <a:prstGeom prst="rect">
            <a:avLst/>
          </a:prstGeom>
          <a:noFill/>
        </p:spPr>
        <p:txBody>
          <a:bodyPr wrap="square">
            <a:spAutoFit/>
          </a:bodyPr>
          <a:lstStyle/>
          <a:p>
            <a:r>
              <a:rPr lang="en-US" sz="1800" b="1" i="0" u="none" strike="noStrike" baseline="0" dirty="0">
                <a:solidFill>
                  <a:srgbClr val="1F2023"/>
                </a:solidFill>
                <a:latin typeface="Arial" panose="020B0604020202020204" pitchFamily="34" charset="0"/>
              </a:rPr>
              <a:t>_   the risk in the end-to-end supply chain</a:t>
            </a:r>
            <a:endParaRPr lang="ar-EG" dirty="0"/>
          </a:p>
        </p:txBody>
      </p:sp>
      <p:pic>
        <p:nvPicPr>
          <p:cNvPr id="15" name="Picture 14">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698061" y="70320"/>
            <a:ext cx="2383737" cy="1276076"/>
          </a:xfrm>
          <a:prstGeom prst="rect">
            <a:avLst/>
          </a:prstGeom>
        </p:spPr>
      </p:pic>
      <p:sp>
        <p:nvSpPr>
          <p:cNvPr id="17" name="TextBox 1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1774329623"/>
      </p:ext>
    </p:extLst>
  </p:cSld>
  <p:clrMapOvr>
    <a:masterClrMapping/>
  </p:clrMapOvr>
  <mc:AlternateContent xmlns:mc="http://schemas.openxmlformats.org/markup-compatibility/2006" xmlns:p14="http://schemas.microsoft.com/office/powerpoint/2010/main">
    <mc:Choice Requires="p14">
      <p:transition spd="slow" p14:dur="2000" advTm="28514"/>
    </mc:Choice>
    <mc:Fallback xmlns="">
      <p:transition spd="slow" advTm="2851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55418"/>
            <a:ext cx="9533101" cy="1610200"/>
          </a:xfrm>
          <a:prstGeom prst="rect">
            <a:avLst/>
          </a:prstGeom>
          <a:solidFill>
            <a:schemeClr val="accent2">
              <a:lumMod val="20000"/>
              <a:lumOff val="80000"/>
            </a:schemeClr>
          </a:solidFill>
        </p:spPr>
      </p:pic>
      <p:sp>
        <p:nvSpPr>
          <p:cNvPr id="7" name="TextBox 6"/>
          <p:cNvSpPr txBox="1"/>
          <p:nvPr/>
        </p:nvSpPr>
        <p:spPr>
          <a:xfrm>
            <a:off x="2650377" y="543490"/>
            <a:ext cx="2802498" cy="523220"/>
          </a:xfrm>
          <a:prstGeom prst="rect">
            <a:avLst/>
          </a:prstGeom>
          <a:noFill/>
        </p:spPr>
        <p:txBody>
          <a:bodyPr wrap="none" rtlCol="0">
            <a:spAutoFit/>
          </a:bodyPr>
          <a:lstStyle/>
          <a:p>
            <a:r>
              <a:rPr lang="en-US" sz="2800" dirty="0">
                <a:solidFill>
                  <a:schemeClr val="bg1"/>
                </a:solidFill>
              </a:rPr>
              <a:t>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019" y="2348783"/>
            <a:ext cx="11790593" cy="2677656"/>
          </a:xfrm>
          <a:prstGeom prst="rect">
            <a:avLst/>
          </a:prstGeom>
          <a:solidFill>
            <a:schemeClr val="accent6">
              <a:lumMod val="60000"/>
              <a:lumOff val="40000"/>
            </a:schemeClr>
          </a:solidFill>
        </p:spPr>
        <p:txBody>
          <a:bodyPr wrap="square" rtlCol="0">
            <a:spAutoFit/>
          </a:bodyPr>
          <a:lstStyle/>
          <a:p>
            <a:pPr algn="just"/>
            <a:r>
              <a:rPr lang="en-US" sz="2800" dirty="0"/>
              <a:t>Ritchie and Brindley (2007) pointed out three dimensions of risk as follows:</a:t>
            </a:r>
          </a:p>
          <a:p>
            <a:pPr marL="457200" indent="-457200" algn="just">
              <a:buFont typeface="+mj-lt"/>
              <a:buAutoNum type="arabicPeriod"/>
            </a:pPr>
            <a:r>
              <a:rPr lang="en-US" sz="2800" dirty="0"/>
              <a:t>  Likelihood/probability of the occurrence of particular events/outcomes; </a:t>
            </a:r>
          </a:p>
          <a:p>
            <a:pPr marL="457200" indent="-457200" algn="just">
              <a:buFont typeface="+mj-lt"/>
              <a:buAutoNum type="arabicPeriod"/>
            </a:pPr>
            <a:r>
              <a:rPr lang="en-US" sz="2800" dirty="0"/>
              <a:t> Consequences/severity of the occurrence of particular events; </a:t>
            </a:r>
          </a:p>
          <a:p>
            <a:pPr marL="457200" indent="-457200" algn="just">
              <a:buFont typeface="+mj-lt"/>
              <a:buAutoNum type="arabicPeriod"/>
            </a:pPr>
            <a:r>
              <a:rPr lang="en-US" sz="2800" dirty="0"/>
              <a:t> Causal pathways leading to these events (detection).</a:t>
            </a:r>
          </a:p>
          <a:p>
            <a:pPr algn="just"/>
            <a:endParaRPr lang="en-US" sz="2800" dirty="0"/>
          </a:p>
          <a:p>
            <a:pPr lvl="3" algn="just"/>
            <a:r>
              <a:rPr lang="en-US" sz="2800" b="1" dirty="0">
                <a:solidFill>
                  <a:srgbClr val="FF0000"/>
                </a:solidFill>
              </a:rPr>
              <a:t>               Risk</a:t>
            </a:r>
            <a:r>
              <a:rPr lang="en-US" sz="2800" dirty="0"/>
              <a:t> = </a:t>
            </a:r>
            <a:r>
              <a:rPr lang="en-US" sz="2800" b="1" dirty="0">
                <a:solidFill>
                  <a:schemeClr val="tx2"/>
                </a:solidFill>
              </a:rPr>
              <a:t>Likelihood</a:t>
            </a:r>
            <a:r>
              <a:rPr lang="en-US" sz="2800" dirty="0"/>
              <a:t>  X </a:t>
            </a:r>
            <a:r>
              <a:rPr lang="en-US" sz="2800" b="1" dirty="0">
                <a:solidFill>
                  <a:srgbClr val="00B0F0"/>
                </a:solidFill>
              </a:rPr>
              <a:t>Severity</a:t>
            </a:r>
            <a:r>
              <a:rPr lang="en-US" sz="2800" dirty="0"/>
              <a:t> X </a:t>
            </a:r>
            <a:r>
              <a:rPr lang="en-US" sz="2800" b="1" dirty="0">
                <a:solidFill>
                  <a:srgbClr val="00B050"/>
                </a:solidFill>
              </a:rPr>
              <a:t>Detection</a:t>
            </a:r>
          </a:p>
        </p:txBody>
      </p:sp>
      <p:pic>
        <p:nvPicPr>
          <p:cNvPr id="10" name="Picture 9">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98061" y="75739"/>
            <a:ext cx="2383737" cy="1276076"/>
          </a:xfrm>
          <a:prstGeom prst="rect">
            <a:avLst/>
          </a:prstGeom>
        </p:spPr>
      </p:pic>
      <p:sp>
        <p:nvSpPr>
          <p:cNvPr id="11" name="TextBox 10">
            <a:extLst>
              <a:ext uri="{FF2B5EF4-FFF2-40B4-BE49-F238E27FC236}">
                <a16:creationId xmlns:a16="http://schemas.microsoft.com/office/drawing/2014/main" id="{20D19C38-D110-EE5A-C35B-B7A999B68582}"/>
              </a:ext>
            </a:extLst>
          </p:cNvPr>
          <p:cNvSpPr txBox="1"/>
          <p:nvPr/>
        </p:nvSpPr>
        <p:spPr>
          <a:xfrm>
            <a:off x="4775702" y="6347500"/>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3908711632"/>
      </p:ext>
    </p:extLst>
  </p:cSld>
  <p:clrMapOvr>
    <a:masterClrMapping/>
  </p:clrMapOvr>
  <mc:AlternateContent xmlns:mc="http://schemas.openxmlformats.org/markup-compatibility/2006" xmlns:p14="http://schemas.microsoft.com/office/powerpoint/2010/main">
    <mc:Choice Requires="p14">
      <p:transition spd="slow" p14:dur="2000" advTm="143759"/>
    </mc:Choice>
    <mc:Fallback xmlns="">
      <p:transition spd="slow" advTm="1437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calcmode="lin" valueType="num">
                                      <p:cBhvr additive="base">
                                        <p:cTn id="7"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
                                            <p:txEl>
                                              <p:pRg st="1" end="1"/>
                                            </p:txEl>
                                          </p:spTgt>
                                        </p:tgtEl>
                                        <p:attrNameLst>
                                          <p:attrName>style.visibility</p:attrName>
                                        </p:attrNameLst>
                                      </p:cBhvr>
                                      <p:to>
                                        <p:strVal val="visible"/>
                                      </p:to>
                                    </p:set>
                                    <p:anim calcmode="lin" valueType="num">
                                      <p:cBhvr additive="base">
                                        <p:cTn id="1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2" end="2"/>
                                            </p:txEl>
                                          </p:spTgt>
                                        </p:tgtEl>
                                        <p:attrNameLst>
                                          <p:attrName>style.visibility</p:attrName>
                                        </p:attrNameLst>
                                      </p:cBhvr>
                                      <p:to>
                                        <p:strVal val="visible"/>
                                      </p:to>
                                    </p:set>
                                    <p:anim calcmode="lin" valueType="num">
                                      <p:cBhvr additive="base">
                                        <p:cTn id="19"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 calcmode="lin" valueType="num">
                                      <p:cBhvr additive="base">
                                        <p:cTn id="25"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9">
                                            <p:txEl>
                                              <p:pRg st="5" end="5"/>
                                            </p:txEl>
                                          </p:spTgt>
                                        </p:tgtEl>
                                        <p:attrNameLst>
                                          <p:attrName>style.visibility</p:attrName>
                                        </p:attrNameLst>
                                      </p:cBhvr>
                                      <p:to>
                                        <p:strVal val="visible"/>
                                      </p:to>
                                    </p:set>
                                    <p:anim calcmode="lin" valueType="num">
                                      <p:cBhvr additive="base">
                                        <p:cTn id="31"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300868" y="-48509"/>
            <a:ext cx="9533101" cy="1610200"/>
          </a:xfrm>
          <a:prstGeom prst="rect">
            <a:avLst/>
          </a:prstGeom>
          <a:solidFill>
            <a:schemeClr val="accent2">
              <a:lumMod val="20000"/>
              <a:lumOff val="80000"/>
            </a:schemeClr>
          </a:solidFill>
        </p:spPr>
      </p:pic>
      <p:sp>
        <p:nvSpPr>
          <p:cNvPr id="7" name="TextBox 6"/>
          <p:cNvSpPr txBox="1"/>
          <p:nvPr/>
        </p:nvSpPr>
        <p:spPr>
          <a:xfrm>
            <a:off x="2541758" y="522503"/>
            <a:ext cx="6170367" cy="523220"/>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sz="2800" b="0" i="0" dirty="0">
                <a:effectLst/>
                <a:latin typeface="Runda-Medium"/>
              </a:rPr>
              <a:t>What is risk management? </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1568064" y="2517774"/>
            <a:ext cx="9129745" cy="2308324"/>
          </a:xfrm>
          <a:prstGeom prst="rect">
            <a:avLst/>
          </a:prstGeom>
          <a:solidFill>
            <a:schemeClr val="accent6">
              <a:lumMod val="60000"/>
              <a:lumOff val="40000"/>
            </a:schemeClr>
          </a:solidFill>
        </p:spPr>
        <p:txBody>
          <a:bodyPr wrap="square" rtlCol="1">
            <a:spAutoFit/>
          </a:bodyPr>
          <a:lstStyle/>
          <a:p>
            <a:pPr algn="ctr"/>
            <a:r>
              <a:rPr lang="en-US" sz="3600" dirty="0"/>
              <a:t>Risk Management in project is the identification, analysis and treatment of potential impacts to the project based on an assessment of likelihood and consequence  </a:t>
            </a:r>
            <a:endParaRPr lang="ar-EG" sz="3600" dirty="0"/>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33969" y="42087"/>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118363999"/>
      </p:ext>
    </p:extLst>
  </p:cSld>
  <p:clrMapOvr>
    <a:masterClrMapping/>
  </p:clrMapOvr>
  <mc:AlternateContent xmlns:mc="http://schemas.openxmlformats.org/markup-compatibility/2006" xmlns:p14="http://schemas.microsoft.com/office/powerpoint/2010/main">
    <mc:Choice Requires="p14">
      <p:transition spd="slow" p14:dur="2000" advTm="66005"/>
    </mc:Choice>
    <mc:Fallback xmlns="">
      <p:transition spd="slow" advTm="660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1"/>
            <a:ext cx="10031767" cy="1561691"/>
          </a:xfrm>
          <a:prstGeom prst="rect">
            <a:avLst/>
          </a:prstGeom>
        </p:spPr>
      </p:pic>
      <p:sp>
        <p:nvSpPr>
          <p:cNvPr id="7" name="TextBox 6"/>
          <p:cNvSpPr txBox="1"/>
          <p:nvPr/>
        </p:nvSpPr>
        <p:spPr>
          <a:xfrm>
            <a:off x="2683800" y="96374"/>
            <a:ext cx="7064060" cy="1384995"/>
          </a:xfrm>
          <a:prstGeom prst="rect">
            <a:avLst/>
          </a:prstGeom>
          <a:solidFill>
            <a:schemeClr val="accent2">
              <a:lumMod val="20000"/>
              <a:lumOff val="80000"/>
            </a:schemeClr>
          </a:solid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r>
              <a:rPr lang="en-US" sz="2800" b="0" i="0" dirty="0">
                <a:effectLst/>
                <a:latin typeface="Runda-Medium"/>
              </a:rPr>
              <a:t> </a:t>
            </a:r>
          </a:p>
        </p:txBody>
      </p:sp>
      <p:sp>
        <p:nvSpPr>
          <p:cNvPr id="8" name="TextBox 7"/>
          <p:cNvSpPr txBox="1"/>
          <p:nvPr/>
        </p:nvSpPr>
        <p:spPr>
          <a:xfrm>
            <a:off x="300868" y="311817"/>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932602" y="1677975"/>
            <a:ext cx="10058617" cy="4154984"/>
          </a:xfrm>
          <a:prstGeom prst="rect">
            <a:avLst/>
          </a:prstGeom>
          <a:solidFill>
            <a:schemeClr val="accent6">
              <a:lumMod val="40000"/>
              <a:lumOff val="60000"/>
            </a:schemeClr>
          </a:solidFill>
        </p:spPr>
        <p:txBody>
          <a:bodyPr wrap="square" rtlCol="1">
            <a:spAutoFit/>
          </a:bodyPr>
          <a:lstStyle/>
          <a:p>
            <a:r>
              <a:rPr lang="en-US" sz="2400" b="0" i="0" dirty="0">
                <a:solidFill>
                  <a:srgbClr val="192647"/>
                </a:solidFill>
                <a:effectLst/>
                <a:latin typeface="Runda-Normal"/>
              </a:rPr>
              <a:t>Risk management is a very important part of project management because it can exponentially increase the chances of a project's successful outcome. By developing and sticking to the project risk management plan, you are getting benefits such as:</a:t>
            </a:r>
          </a:p>
          <a:p>
            <a:pPr marL="2171700" lvl="4" indent="-342900">
              <a:buFont typeface="Wingdings" panose="05000000000000000000" pitchFamily="2" charset="2"/>
              <a:buChar char="q"/>
            </a:pPr>
            <a:r>
              <a:rPr lang="en-US" sz="2400" b="0" i="0" dirty="0">
                <a:solidFill>
                  <a:srgbClr val="192647"/>
                </a:solidFill>
                <a:effectLst/>
                <a:latin typeface="Runda-Normal"/>
              </a:rPr>
              <a:t>Assists you in avoiding major disasters.</a:t>
            </a:r>
          </a:p>
          <a:p>
            <a:pPr marL="2171700" lvl="4" indent="-342900">
              <a:buFont typeface="Wingdings" panose="05000000000000000000" pitchFamily="2" charset="2"/>
              <a:buChar char="q"/>
            </a:pPr>
            <a:r>
              <a:rPr lang="en-US" sz="2400" b="0" i="0" dirty="0">
                <a:solidFill>
                  <a:srgbClr val="192647"/>
                </a:solidFill>
                <a:effectLst/>
                <a:latin typeface="Runda-Normal"/>
              </a:rPr>
              <a:t>Increases your revenue by lowering your costs</a:t>
            </a:r>
          </a:p>
          <a:p>
            <a:pPr marL="2171700" lvl="4" indent="-342900">
              <a:buFont typeface="Wingdings" panose="05000000000000000000" pitchFamily="2" charset="2"/>
              <a:buChar char="q"/>
            </a:pPr>
            <a:r>
              <a:rPr lang="en-US" sz="2400" b="0" i="0" dirty="0">
                <a:solidFill>
                  <a:srgbClr val="192647"/>
                </a:solidFill>
                <a:effectLst/>
                <a:latin typeface="Runda-Normal"/>
              </a:rPr>
              <a:t>Ensures successful project completion</a:t>
            </a:r>
          </a:p>
          <a:p>
            <a:pPr marL="2171700" lvl="4" indent="-342900">
              <a:buFont typeface="Wingdings" panose="05000000000000000000" pitchFamily="2" charset="2"/>
              <a:buChar char="q"/>
            </a:pPr>
            <a:r>
              <a:rPr lang="en-US" sz="2400" b="0" i="0" dirty="0">
                <a:solidFill>
                  <a:srgbClr val="192647"/>
                </a:solidFill>
                <a:effectLst/>
                <a:latin typeface="Runda-Normal"/>
              </a:rPr>
              <a:t>Gives you a competitive advantage</a:t>
            </a:r>
          </a:p>
          <a:p>
            <a:pPr marL="2171700" lvl="4" indent="-342900">
              <a:buFont typeface="Wingdings" panose="05000000000000000000" pitchFamily="2" charset="2"/>
              <a:buChar char="q"/>
            </a:pPr>
            <a:r>
              <a:rPr lang="en-US" sz="2400" b="0" i="0" dirty="0">
                <a:solidFill>
                  <a:srgbClr val="192647"/>
                </a:solidFill>
                <a:effectLst/>
                <a:latin typeface="Runda-Normal"/>
              </a:rPr>
              <a:t>Increases a sense of accountability and responsibility</a:t>
            </a:r>
          </a:p>
          <a:p>
            <a:pPr marL="2171700" lvl="4" indent="-342900">
              <a:buFont typeface="Wingdings" panose="05000000000000000000" pitchFamily="2" charset="2"/>
              <a:buChar char="q"/>
            </a:pPr>
            <a:r>
              <a:rPr lang="en-US" sz="2400" b="0" i="0" dirty="0">
                <a:solidFill>
                  <a:srgbClr val="192647"/>
                </a:solidFill>
                <a:effectLst/>
                <a:latin typeface="Runda-Normal"/>
              </a:rPr>
              <a:t>Assists you in discovering new possibilities</a:t>
            </a:r>
          </a:p>
          <a:p>
            <a:pPr lvl="4"/>
            <a:endParaRPr lang="ar-EG" sz="2400" dirty="0"/>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879250" y="142806"/>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4059972398"/>
      </p:ext>
    </p:extLst>
  </p:cSld>
  <p:clrMapOvr>
    <a:masterClrMapping/>
  </p:clrMapOvr>
  <mc:AlternateContent xmlns:mc="http://schemas.openxmlformats.org/markup-compatibility/2006" xmlns:p14="http://schemas.microsoft.com/office/powerpoint/2010/main">
    <mc:Choice Requires="p14">
      <p:transition spd="slow" p14:dur="2000" advTm="180847"/>
    </mc:Choice>
    <mc:Fallback xmlns="">
      <p:transition spd="slow" advTm="1808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xEl>
                                              <p:pRg st="1" end="1"/>
                                            </p:txEl>
                                          </p:spTgt>
                                        </p:tgtEl>
                                        <p:attrNameLst>
                                          <p:attrName>style.visibility</p:attrName>
                                        </p:attrNameLst>
                                      </p:cBhvr>
                                      <p:to>
                                        <p:strVal val="visible"/>
                                      </p:to>
                                    </p:set>
                                    <p:anim calcmode="lin" valueType="num">
                                      <p:cBhvr additive="base">
                                        <p:cTn id="13" dur="500" fill="hold"/>
                                        <p:tgtEl>
                                          <p:spTgt spid="1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
                                            <p:txEl>
                                              <p:pRg st="2" end="2"/>
                                            </p:txEl>
                                          </p:spTgt>
                                        </p:tgtEl>
                                        <p:attrNameLst>
                                          <p:attrName>style.visibility</p:attrName>
                                        </p:attrNameLst>
                                      </p:cBhvr>
                                      <p:to>
                                        <p:strVal val="visible"/>
                                      </p:to>
                                    </p:set>
                                    <p:anim calcmode="lin" valueType="num">
                                      <p:cBhvr additive="base">
                                        <p:cTn id="19" dur="500" fill="hold"/>
                                        <p:tgtEl>
                                          <p:spTgt spid="1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xEl>
                                              <p:pRg st="3" end="3"/>
                                            </p:txEl>
                                          </p:spTgt>
                                        </p:tgtEl>
                                        <p:attrNameLst>
                                          <p:attrName>style.visibility</p:attrName>
                                        </p:attrNameLst>
                                      </p:cBhvr>
                                      <p:to>
                                        <p:strVal val="visible"/>
                                      </p:to>
                                    </p:set>
                                    <p:anim calcmode="lin" valueType="num">
                                      <p:cBhvr additive="base">
                                        <p:cTn id="25" dur="500" fill="hold"/>
                                        <p:tgtEl>
                                          <p:spTgt spid="1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xEl>
                                              <p:pRg st="4" end="4"/>
                                            </p:txEl>
                                          </p:spTgt>
                                        </p:tgtEl>
                                        <p:attrNameLst>
                                          <p:attrName>style.visibility</p:attrName>
                                        </p:attrNameLst>
                                      </p:cBhvr>
                                      <p:to>
                                        <p:strVal val="visible"/>
                                      </p:to>
                                    </p:set>
                                    <p:anim calcmode="lin" valueType="num">
                                      <p:cBhvr additive="base">
                                        <p:cTn id="31" dur="500" fill="hold"/>
                                        <p:tgtEl>
                                          <p:spTgt spid="1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 calcmode="lin" valueType="num">
                                      <p:cBhvr additive="base">
                                        <p:cTn id="37" dur="500" fill="hold"/>
                                        <p:tgtEl>
                                          <p:spTgt spid="1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10">
                                            <p:txEl>
                                              <p:pRg st="6" end="6"/>
                                            </p:txEl>
                                          </p:spTgt>
                                        </p:tgtEl>
                                        <p:attrNameLst>
                                          <p:attrName>style.visibility</p:attrName>
                                        </p:attrNameLst>
                                      </p:cBhvr>
                                      <p:to>
                                        <p:strVal val="visible"/>
                                      </p:to>
                                    </p:set>
                                    <p:anim calcmode="lin" valueType="num">
                                      <p:cBhvr additive="base">
                                        <p:cTn id="43" dur="500" fill="hold"/>
                                        <p:tgtEl>
                                          <p:spTgt spid="1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0" y="-1"/>
            <a:ext cx="9833969" cy="1561691"/>
          </a:xfrm>
          <a:prstGeom prst="rect">
            <a:avLst/>
          </a:prstGeom>
          <a:solidFill>
            <a:schemeClr val="accent2">
              <a:lumMod val="20000"/>
              <a:lumOff val="80000"/>
            </a:schemeClr>
          </a:solidFill>
        </p:spPr>
      </p:pic>
      <p:sp>
        <p:nvSpPr>
          <p:cNvPr id="7" name="TextBox 6"/>
          <p:cNvSpPr txBox="1"/>
          <p:nvPr/>
        </p:nvSpPr>
        <p:spPr>
          <a:xfrm>
            <a:off x="1828800" y="522503"/>
            <a:ext cx="7777018" cy="954107"/>
          </a:xfrm>
          <a:prstGeom prst="rect">
            <a:avLst/>
          </a:prstGeom>
          <a:noFill/>
        </p:spPr>
        <p:txBody>
          <a:bodyPr wrap="square" rtlCol="0">
            <a:spAutoFit/>
          </a:bodyPr>
          <a:lstStyle>
            <a:defPPr>
              <a:defRPr lang="en-US"/>
            </a:defPPr>
            <a:lvl1pPr>
              <a:defRPr sz="2800">
                <a:solidFill>
                  <a:srgbClr val="FF9518"/>
                </a:solidFill>
                <a:latin typeface="Tajawal Medium" panose="00000600000000000000" pitchFamily="2" charset="-78"/>
                <a:cs typeface="Tajawal Medium" panose="00000600000000000000" pitchFamily="2" charset="-78"/>
              </a:defRPr>
            </a:lvl1pPr>
          </a:lstStyle>
          <a:p>
            <a:pPr algn="ctr" fontAlgn="base"/>
            <a:r>
              <a:rPr lang="en-US" b="0" i="0" dirty="0">
                <a:effectLst/>
                <a:latin typeface="Runda-Medium"/>
              </a:rPr>
              <a:t>Why is project risk management important? </a:t>
            </a:r>
          </a:p>
          <a:p>
            <a:pPr algn="ctr" fontAlgn="base"/>
            <a:endParaRPr lang="en-US" sz="2800" b="0" i="0" dirty="0">
              <a:effectLst/>
              <a:latin typeface="Runda-Medium"/>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F6C748CD-4887-084B-086F-15069AAE15BF}"/>
              </a:ext>
            </a:extLst>
          </p:cNvPr>
          <p:cNvSpPr txBox="1"/>
          <p:nvPr/>
        </p:nvSpPr>
        <p:spPr>
          <a:xfrm>
            <a:off x="994299" y="2302562"/>
            <a:ext cx="10338719" cy="2062103"/>
          </a:xfrm>
          <a:prstGeom prst="rect">
            <a:avLst/>
          </a:prstGeom>
          <a:solidFill>
            <a:schemeClr val="accent6">
              <a:lumMod val="40000"/>
              <a:lumOff val="60000"/>
            </a:schemeClr>
          </a:solidFill>
        </p:spPr>
        <p:txBody>
          <a:bodyPr wrap="square" rtlCol="1">
            <a:spAutoFit/>
          </a:bodyPr>
          <a:lstStyle/>
          <a:p>
            <a:pPr marL="0" lvl="4"/>
            <a:r>
              <a:rPr lang="en-US" sz="3200" b="0" i="0" dirty="0">
                <a:solidFill>
                  <a:srgbClr val="0A1F61"/>
                </a:solidFill>
                <a:effectLst/>
                <a:latin typeface="Runda-Normal"/>
              </a:rPr>
              <a:t>Risk management is inseparable from the cost, schedule and quality of the project. Consequently, it has to be a key component of the project management process.</a:t>
            </a:r>
            <a:endParaRPr lang="ar-EG" sz="3200" dirty="0">
              <a:solidFill>
                <a:srgbClr val="0A1F61"/>
              </a:solidFill>
            </a:endParaRP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934907" y="18012"/>
            <a:ext cx="2383737" cy="1276076"/>
          </a:xfrm>
          <a:prstGeom prst="rect">
            <a:avLst/>
          </a:prstGeom>
        </p:spPr>
      </p:pic>
      <p:sp>
        <p:nvSpPr>
          <p:cNvPr id="12" name="TextBox 11">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3868932123"/>
      </p:ext>
    </p:extLst>
  </p:cSld>
  <p:clrMapOvr>
    <a:masterClrMapping/>
  </p:clrMapOvr>
  <mc:AlternateContent xmlns:mc="http://schemas.openxmlformats.org/markup-compatibility/2006" xmlns:p14="http://schemas.microsoft.com/office/powerpoint/2010/main">
    <mc:Choice Requires="p14">
      <p:transition spd="slow" p14:dur="2000" advTm="65745"/>
    </mc:Choice>
    <mc:Fallback xmlns="">
      <p:transition spd="slow" advTm="65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43520"/>
            <a:ext cx="9533101" cy="1610200"/>
          </a:xfrm>
          <a:prstGeom prst="rect">
            <a:avLst/>
          </a:prstGeom>
          <a:solidFill>
            <a:schemeClr val="accent2">
              <a:lumMod val="20000"/>
              <a:lumOff val="80000"/>
            </a:schemeClr>
          </a:solidFill>
        </p:spPr>
      </p:pic>
      <p:sp>
        <p:nvSpPr>
          <p:cNvPr id="7" name="TextBox 6"/>
          <p:cNvSpPr txBox="1"/>
          <p:nvPr/>
        </p:nvSpPr>
        <p:spPr>
          <a:xfrm>
            <a:off x="2440788" y="543490"/>
            <a:ext cx="6664197" cy="523220"/>
          </a:xfrm>
          <a:prstGeom prst="rect">
            <a:avLst/>
          </a:prstGeom>
          <a:noFill/>
        </p:spPr>
        <p:txBody>
          <a:bodyPr wrap="none" rtlCol="0">
            <a:spAutoFit/>
          </a:bodyPr>
          <a:lstStyle/>
          <a:p>
            <a:r>
              <a:rPr lang="en-US" sz="2800" dirty="0">
                <a:solidFill>
                  <a:schemeClr val="bg1"/>
                </a:solidFill>
              </a:rPr>
              <a:t>Definition of Supply Chain Risk Management</a:t>
            </a:r>
            <a:endParaRPr lang="en-US" sz="2800" dirty="0">
              <a:solidFill>
                <a:schemeClr val="bg1"/>
              </a:solidFill>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269A0E95-3CD2-D55C-5FF5-35FAFABD1DEF}"/>
              </a:ext>
            </a:extLst>
          </p:cNvPr>
          <p:cNvSpPr txBox="1"/>
          <p:nvPr/>
        </p:nvSpPr>
        <p:spPr>
          <a:xfrm>
            <a:off x="470332" y="1846924"/>
            <a:ext cx="10172111" cy="1938992"/>
          </a:xfrm>
          <a:prstGeom prst="rect">
            <a:avLst/>
          </a:prstGeom>
          <a:solidFill>
            <a:schemeClr val="accent6">
              <a:lumMod val="40000"/>
              <a:lumOff val="60000"/>
            </a:schemeClr>
          </a:solidFill>
        </p:spPr>
        <p:txBody>
          <a:bodyPr wrap="square">
            <a:spAutoFit/>
          </a:bodyPr>
          <a:lstStyle/>
          <a:p>
            <a:r>
              <a:rPr lang="en-US" sz="2000" b="1" dirty="0">
                <a:solidFill>
                  <a:schemeClr val="accent1"/>
                </a:solidFill>
              </a:rPr>
              <a:t>SCRM has been defined in a number of ways</a:t>
            </a:r>
          </a:p>
          <a:p>
            <a:pPr marL="1257300" lvl="2" indent="-342900">
              <a:buFont typeface="Wingdings" panose="05000000000000000000" pitchFamily="2" charset="2"/>
              <a:buChar char="q"/>
            </a:pPr>
            <a:r>
              <a:rPr lang="en-US" sz="2000" dirty="0"/>
              <a:t>SCRM as the management of supply chain risk through coordination or collaboration among supply chain partners so as to ensure profitability and continuity.</a:t>
            </a:r>
          </a:p>
          <a:p>
            <a:pPr marL="1257300" lvl="2" indent="-342900">
              <a:buFont typeface="Wingdings" panose="05000000000000000000" pitchFamily="2" charset="2"/>
              <a:buChar char="q"/>
            </a:pPr>
            <a:r>
              <a:rPr lang="en-US" sz="2000" dirty="0"/>
              <a:t>SCRM “The implementation of strategies to manage both everyday and exceptional risks along the supply chain based on continuous risk assessment with the objective of reducing vulnerability and ensuring continuity”.</a:t>
            </a:r>
          </a:p>
        </p:txBody>
      </p:sp>
      <p:sp>
        <p:nvSpPr>
          <p:cNvPr id="11" name="TextBox 10">
            <a:extLst>
              <a:ext uri="{FF2B5EF4-FFF2-40B4-BE49-F238E27FC236}">
                <a16:creationId xmlns:a16="http://schemas.microsoft.com/office/drawing/2014/main" id="{9B8CA640-E8B9-B3CD-B833-0E3D0C70ECAD}"/>
              </a:ext>
            </a:extLst>
          </p:cNvPr>
          <p:cNvSpPr txBox="1"/>
          <p:nvPr/>
        </p:nvSpPr>
        <p:spPr>
          <a:xfrm>
            <a:off x="470332" y="4325207"/>
            <a:ext cx="10172111" cy="1323439"/>
          </a:xfrm>
          <a:prstGeom prst="rect">
            <a:avLst/>
          </a:prstGeom>
          <a:solidFill>
            <a:schemeClr val="accent2">
              <a:lumMod val="40000"/>
              <a:lumOff val="60000"/>
            </a:schemeClr>
          </a:solidFill>
        </p:spPr>
        <p:txBody>
          <a:bodyPr wrap="square">
            <a:spAutoFit/>
          </a:bodyPr>
          <a:lstStyle/>
          <a:p>
            <a:r>
              <a:rPr lang="en-US" sz="2000" b="1" dirty="0">
                <a:solidFill>
                  <a:srgbClr val="0070C0"/>
                </a:solidFill>
              </a:rPr>
              <a:t>Supply chain risk management </a:t>
            </a:r>
            <a:r>
              <a:rPr lang="en-US" sz="2000" dirty="0"/>
              <a:t>refers to the process by which businesses take strategic steps to identify, assess, and mitigate risks within their end-to-end supply chain. There are both internal and external risks that can disrupt your supply chain, so it’s helpful to understand the difference between the two.</a:t>
            </a:r>
            <a:endParaRPr lang="ar-EG" sz="2000" dirty="0"/>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95463" y="167062"/>
            <a:ext cx="2385469" cy="1276076"/>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58936448"/>
      </p:ext>
    </p:extLst>
  </p:cSld>
  <p:clrMapOvr>
    <a:masterClrMapping/>
  </p:clrMapOvr>
  <mc:AlternateContent xmlns:mc="http://schemas.openxmlformats.org/markup-compatibility/2006" xmlns:p14="http://schemas.microsoft.com/office/powerpoint/2010/main">
    <mc:Choice Requires="p14">
      <p:transition spd="slow" p14:dur="2000" advTm="106617"/>
    </mc:Choice>
    <mc:Fallback xmlns="">
      <p:transition spd="slow" advTm="10661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1"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01182"/>
            <a:ext cx="9533101" cy="1610200"/>
          </a:xfrm>
          <a:prstGeom prst="rect">
            <a:avLst/>
          </a:prstGeom>
          <a:solidFill>
            <a:schemeClr val="accent2">
              <a:lumMod val="40000"/>
              <a:lumOff val="60000"/>
            </a:schemeClr>
          </a:solidFill>
        </p:spPr>
      </p:pic>
      <p:sp>
        <p:nvSpPr>
          <p:cNvPr id="7" name="TextBox 6"/>
          <p:cNvSpPr txBox="1"/>
          <p:nvPr/>
        </p:nvSpPr>
        <p:spPr>
          <a:xfrm>
            <a:off x="2440788" y="543490"/>
            <a:ext cx="5057795" cy="523220"/>
          </a:xfrm>
          <a:prstGeom prst="rect">
            <a:avLst/>
          </a:prstGeom>
          <a:noFill/>
        </p:spPr>
        <p:txBody>
          <a:bodyPr wrap="none" rtlCol="0">
            <a:spAutoFit/>
          </a:bodyPr>
          <a:lstStyle/>
          <a:p>
            <a:pPr algn="l" fontAlgn="base"/>
            <a:r>
              <a:rPr lang="en-US" sz="2800" b="1" i="0" dirty="0">
                <a:solidFill>
                  <a:schemeClr val="bg1"/>
                </a:solidFill>
                <a:effectLst/>
                <a:latin typeface="Fira Sans" panose="020B0503050000020004" pitchFamily="34" charset="0"/>
              </a:rPr>
              <a:t>External</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Supply</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Chain</a:t>
            </a:r>
            <a:r>
              <a:rPr lang="en-US" sz="2800" b="1" i="0" dirty="0">
                <a:solidFill>
                  <a:srgbClr val="111111"/>
                </a:solidFill>
                <a:effectLst/>
                <a:latin typeface="Fira Sans" panose="020B0503050000020004" pitchFamily="34" charset="0"/>
              </a:rPr>
              <a:t> </a:t>
            </a:r>
            <a:r>
              <a:rPr lang="en-US" sz="2800" b="1" i="0" dirty="0">
                <a:solidFill>
                  <a:schemeClr val="bg1"/>
                </a:solidFill>
                <a:effectLst/>
                <a:latin typeface="Fira Sans" panose="020B0503050000020004" pitchFamily="34" charset="0"/>
              </a:rPr>
              <a:t>Risks</a:t>
            </a: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2BB3BFCE-61C0-5870-0383-A6CEB85B997F}"/>
              </a:ext>
            </a:extLst>
          </p:cNvPr>
          <p:cNvSpPr txBox="1"/>
          <p:nvPr/>
        </p:nvSpPr>
        <p:spPr>
          <a:xfrm>
            <a:off x="399493" y="1855086"/>
            <a:ext cx="11301275" cy="646331"/>
          </a:xfrm>
          <a:prstGeom prst="rect">
            <a:avLst/>
          </a:prstGeom>
          <a:solidFill>
            <a:schemeClr val="accent4">
              <a:lumMod val="40000"/>
              <a:lumOff val="60000"/>
            </a:schemeClr>
          </a:solidFill>
        </p:spPr>
        <p:txBody>
          <a:bodyPr wrap="square">
            <a:spAutoFit/>
          </a:bodyPr>
          <a:lstStyle/>
          <a:p>
            <a:r>
              <a:rPr lang="en-US" b="1" i="0" dirty="0">
                <a:solidFill>
                  <a:srgbClr val="2D2F32"/>
                </a:solidFill>
                <a:effectLst/>
                <a:latin typeface="Fira Sans" panose="020B0503050000020004" pitchFamily="34" charset="0"/>
              </a:rPr>
              <a:t>As the name implies, these global supply chain risks come from outside of your organization. Unfortunately, that means that they are harder to predict and typically require more resources to overcome. Some of the top external supply chain risks include:</a:t>
            </a:r>
            <a:endParaRPr lang="ar-EG" b="1" dirty="0"/>
          </a:p>
        </p:txBody>
      </p:sp>
      <p:sp>
        <p:nvSpPr>
          <p:cNvPr id="15" name="TextBox 14">
            <a:extLst>
              <a:ext uri="{FF2B5EF4-FFF2-40B4-BE49-F238E27FC236}">
                <a16:creationId xmlns:a16="http://schemas.microsoft.com/office/drawing/2014/main" id="{99562CEC-D80A-F954-1BB5-AA1B89C0CD2F}"/>
              </a:ext>
            </a:extLst>
          </p:cNvPr>
          <p:cNvSpPr txBox="1"/>
          <p:nvPr/>
        </p:nvSpPr>
        <p:spPr>
          <a:xfrm>
            <a:off x="399493" y="2819604"/>
            <a:ext cx="11301275" cy="2862322"/>
          </a:xfrm>
          <a:prstGeom prst="rect">
            <a:avLst/>
          </a:prstGeom>
          <a:solidFill>
            <a:schemeClr val="accent6">
              <a:lumMod val="60000"/>
              <a:lumOff val="40000"/>
            </a:schemeClr>
          </a:solidFill>
        </p:spPr>
        <p:txBody>
          <a:bodyPr wrap="square">
            <a:spAutoFit/>
          </a:bodyPr>
          <a:lstStyle/>
          <a:p>
            <a:pPr marL="1657350" lvl="3" indent="-285750" fontAlgn="base">
              <a:buFont typeface="Wingdings" panose="05000000000000000000" pitchFamily="2" charset="2"/>
              <a:buChar char="q"/>
            </a:pPr>
            <a:r>
              <a:rPr lang="en-US" sz="2000" b="1" i="0" dirty="0">
                <a:solidFill>
                  <a:srgbClr val="00B0F0"/>
                </a:solidFill>
                <a:effectLst/>
                <a:latin typeface="Fira Sans" panose="020B0503050000020004" pitchFamily="34" charset="0"/>
              </a:rPr>
              <a:t>Demand Risks: </a:t>
            </a:r>
            <a:r>
              <a:rPr lang="en-US" sz="2000" b="1" i="0" dirty="0">
                <a:solidFill>
                  <a:srgbClr val="2D2F32"/>
                </a:solidFill>
                <a:effectLst/>
                <a:latin typeface="Fira Sans" panose="020B0503050000020004" pitchFamily="34" charset="0"/>
              </a:rPr>
              <a:t>Demand risks occur when you miscalculate product demand and are often the product of a lack of insight into year-over-year purchasing trends or unpredictable demand.</a:t>
            </a:r>
          </a:p>
          <a:p>
            <a:pPr marL="1657350" lvl="3" indent="-285750" fontAlgn="base">
              <a:buFont typeface="Wingdings" panose="05000000000000000000" pitchFamily="2" charset="2"/>
              <a:buChar char="q"/>
            </a:pPr>
            <a:r>
              <a:rPr lang="en-US" sz="2000" b="1" dirty="0">
                <a:solidFill>
                  <a:srgbClr val="00B0F0"/>
                </a:solidFill>
                <a:latin typeface="Fira Sans" panose="020B0503050000020004" pitchFamily="34" charset="0"/>
              </a:rPr>
              <a:t>Supply Risks: </a:t>
            </a:r>
            <a:r>
              <a:rPr lang="en-US" sz="2000" b="1" i="0" dirty="0">
                <a:solidFill>
                  <a:srgbClr val="2D2F32"/>
                </a:solidFill>
                <a:effectLst/>
                <a:latin typeface="Fira Sans" panose="020B0503050000020004" pitchFamily="34" charset="0"/>
              </a:rPr>
              <a:t>Supply risks occur when the raw materials your business relies on aren’t delivered on time or at all, thereby causing disruption to the flow of product, material, and/or parts.</a:t>
            </a:r>
          </a:p>
          <a:p>
            <a:pPr marL="1657350" lvl="3" indent="-285750" fontAlgn="base">
              <a:buFont typeface="Wingdings" panose="05000000000000000000" pitchFamily="2" charset="2"/>
              <a:buChar char="q"/>
            </a:pPr>
            <a:r>
              <a:rPr lang="en-US" sz="2000" b="1" dirty="0">
                <a:solidFill>
                  <a:srgbClr val="00B0F0"/>
                </a:solidFill>
                <a:latin typeface="Fira Sans" panose="020B0503050000020004" pitchFamily="34" charset="0"/>
              </a:rPr>
              <a:t>Environmental Risks: </a:t>
            </a:r>
            <a:r>
              <a:rPr lang="en-US" sz="2000" b="1" i="0" dirty="0">
                <a:solidFill>
                  <a:srgbClr val="2D2F32"/>
                </a:solidFill>
                <a:effectLst/>
                <a:latin typeface="Fira Sans" panose="020B0503050000020004" pitchFamily="34" charset="0"/>
              </a:rPr>
              <a:t>Environmental risk in the supply chain is the direct result of social-economic, political, governmental, or environmental issues that affect the timing of any aspect of the supply chain.</a:t>
            </a:r>
          </a:p>
          <a:p>
            <a:pPr marL="1657350" lvl="3" indent="-285750" fontAlgn="base">
              <a:buFont typeface="Wingdings" panose="05000000000000000000" pitchFamily="2" charset="2"/>
              <a:buChar char="q"/>
            </a:pPr>
            <a:r>
              <a:rPr lang="en-US" sz="2000" b="1" dirty="0">
                <a:solidFill>
                  <a:srgbClr val="00B0F0"/>
                </a:solidFill>
                <a:latin typeface="Fira Sans" panose="020B0503050000020004" pitchFamily="34" charset="0"/>
              </a:rPr>
              <a:t>Business Risks: </a:t>
            </a:r>
            <a:r>
              <a:rPr lang="en-US" sz="2000" b="1" i="0" dirty="0">
                <a:solidFill>
                  <a:srgbClr val="2D2F32"/>
                </a:solidFill>
                <a:effectLst/>
                <a:latin typeface="Fira Sans" panose="020B0503050000020004" pitchFamily="34" charset="0"/>
              </a:rPr>
              <a:t>Business risks occur whenever unexpected changes take place with one of the entities you depend on to keep your supply chain running smoothly — for example, the purchase or sale of a supplier company</a:t>
            </a:r>
            <a:r>
              <a:rPr lang="en-US" sz="2000" b="1" i="0" dirty="0" smtClean="0">
                <a:solidFill>
                  <a:srgbClr val="2D2F32"/>
                </a:solidFill>
                <a:effectLst/>
                <a:latin typeface="Fira Sans" panose="020B0503050000020004" pitchFamily="34" charset="0"/>
              </a:rPr>
              <a:t>.</a:t>
            </a:r>
            <a:endParaRPr lang="en-US" sz="2000" b="1" i="0" dirty="0">
              <a:solidFill>
                <a:srgbClr val="2D2F32"/>
              </a:solidFill>
              <a:effectLst/>
              <a:latin typeface="Fira Sans" panose="020B0503050000020004" pitchFamily="34" charset="0"/>
            </a:endParaRPr>
          </a:p>
        </p:txBody>
      </p:sp>
      <p:pic>
        <p:nvPicPr>
          <p:cNvPr id="11" name="Picture 10">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98061" y="75739"/>
            <a:ext cx="2383737" cy="1276076"/>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2183603017"/>
      </p:ext>
    </p:extLst>
  </p:cSld>
  <p:clrMapOvr>
    <a:masterClrMapping/>
  </p:clrMapOvr>
  <mc:AlternateContent xmlns:mc="http://schemas.openxmlformats.org/markup-compatibility/2006" xmlns:p14="http://schemas.microsoft.com/office/powerpoint/2010/main">
    <mc:Choice Requires="p14">
      <p:transition spd="slow" p14:dur="2000" advTm="186884"/>
    </mc:Choice>
    <mc:Fallback xmlns="">
      <p:transition spd="slow" advTm="1868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5">
                                            <p:txEl>
                                              <p:pRg st="0" end="0"/>
                                            </p:txEl>
                                          </p:spTgt>
                                        </p:tgtEl>
                                        <p:attrNameLst>
                                          <p:attrName>style.visibility</p:attrName>
                                        </p:attrNameLst>
                                      </p:cBhvr>
                                      <p:to>
                                        <p:strVal val="visible"/>
                                      </p:to>
                                    </p:set>
                                    <p:anim calcmode="lin" valueType="num">
                                      <p:cBhvr additive="base">
                                        <p:cTn id="13"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5">
                                            <p:txEl>
                                              <p:pRg st="1" end="1"/>
                                            </p:txEl>
                                          </p:spTgt>
                                        </p:tgtEl>
                                        <p:attrNameLst>
                                          <p:attrName>style.visibility</p:attrName>
                                        </p:attrNameLst>
                                      </p:cBhvr>
                                      <p:to>
                                        <p:strVal val="visible"/>
                                      </p:to>
                                    </p:set>
                                    <p:anim calcmode="lin" valueType="num">
                                      <p:cBhvr additive="base">
                                        <p:cTn id="19"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5">
                                            <p:txEl>
                                              <p:pRg st="3" end="3"/>
                                            </p:txEl>
                                          </p:spTgt>
                                        </p:tgtEl>
                                        <p:attrNameLst>
                                          <p:attrName>style.visibility</p:attrName>
                                        </p:attrNameLst>
                                      </p:cBhvr>
                                      <p:to>
                                        <p:strVal val="visible"/>
                                      </p:to>
                                    </p:set>
                                    <p:anim calcmode="lin" valueType="num">
                                      <p:cBhvr additive="base">
                                        <p:cTn id="31"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289771" y="5966999"/>
            <a:ext cx="9902229" cy="204838"/>
          </a:xfrm>
          <a:prstGeom prst="rect">
            <a:avLst/>
          </a:prstGeom>
        </p:spPr>
      </p:pic>
      <p:pic>
        <p:nvPicPr>
          <p:cNvPr id="6" name="Picture 5"/>
          <p:cNvPicPr>
            <a:picLocks noChangeAspect="1"/>
          </p:cNvPicPr>
          <p:nvPr/>
        </p:nvPicPr>
        <p:blipFill>
          <a:blip r:embed="rId4"/>
          <a:stretch>
            <a:fillRect/>
          </a:stretch>
        </p:blipFill>
        <p:spPr>
          <a:xfrm>
            <a:off x="-108036" y="-101182"/>
            <a:ext cx="9533101" cy="1610200"/>
          </a:xfrm>
          <a:prstGeom prst="rect">
            <a:avLst/>
          </a:prstGeom>
          <a:solidFill>
            <a:schemeClr val="accent2">
              <a:lumMod val="20000"/>
              <a:lumOff val="80000"/>
            </a:schemeClr>
          </a:solidFill>
        </p:spPr>
      </p:pic>
      <p:sp>
        <p:nvSpPr>
          <p:cNvPr id="7" name="TextBox 6"/>
          <p:cNvSpPr txBox="1"/>
          <p:nvPr/>
        </p:nvSpPr>
        <p:spPr>
          <a:xfrm>
            <a:off x="2440788" y="430378"/>
            <a:ext cx="6167504" cy="954107"/>
          </a:xfrm>
          <a:prstGeom prst="rect">
            <a:avLst/>
          </a:prstGeom>
          <a:noFill/>
        </p:spPr>
        <p:txBody>
          <a:bodyPr wrap="square" rtlCol="0">
            <a:spAutoFit/>
          </a:bodyPr>
          <a:lstStyle/>
          <a:p>
            <a:pPr fontAlgn="base"/>
            <a:r>
              <a:rPr lang="en-US" sz="2800" b="1" dirty="0">
                <a:solidFill>
                  <a:schemeClr val="bg1"/>
                </a:solidFill>
                <a:latin typeface="Fira Sans" panose="020B0503050000020004" pitchFamily="34" charset="0"/>
              </a:rPr>
              <a:t>Internal</a:t>
            </a:r>
            <a:r>
              <a:rPr lang="en-US" sz="2800" b="1" i="0" dirty="0">
                <a:solidFill>
                  <a:srgbClr val="111111"/>
                </a:solidFill>
                <a:effectLst/>
                <a:latin typeface="Fira Sans" panose="020B0503050000020004" pitchFamily="34" charset="0"/>
              </a:rPr>
              <a:t> </a:t>
            </a:r>
            <a:r>
              <a:rPr lang="en-US" sz="2800" b="1" dirty="0">
                <a:solidFill>
                  <a:schemeClr val="bg1"/>
                </a:solidFill>
                <a:latin typeface="Fira Sans" panose="020B0503050000020004" pitchFamily="34" charset="0"/>
              </a:rPr>
              <a:t>Supply</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Chain</a:t>
            </a:r>
            <a:r>
              <a:rPr lang="en-US" sz="2800" b="1" dirty="0">
                <a:solidFill>
                  <a:srgbClr val="111111"/>
                </a:solidFill>
                <a:latin typeface="Fira Sans" panose="020B0503050000020004" pitchFamily="34" charset="0"/>
              </a:rPr>
              <a:t> </a:t>
            </a:r>
            <a:r>
              <a:rPr lang="en-US" sz="2800" b="1" dirty="0">
                <a:solidFill>
                  <a:schemeClr val="bg1"/>
                </a:solidFill>
                <a:latin typeface="Fira Sans" panose="020B0503050000020004" pitchFamily="34" charset="0"/>
              </a:rPr>
              <a:t>Risks</a:t>
            </a:r>
            <a:endParaRPr lang="en-US" sz="2800" b="1" i="0" dirty="0">
              <a:solidFill>
                <a:srgbClr val="111111"/>
              </a:solidFill>
              <a:effectLst/>
              <a:latin typeface="Fira Sans" panose="020B0503050000020004" pitchFamily="34" charset="0"/>
            </a:endParaRPr>
          </a:p>
          <a:p>
            <a:pPr algn="l" fontAlgn="base"/>
            <a:r>
              <a:rPr lang="en-US" sz="2800" b="1" i="0" dirty="0">
                <a:solidFill>
                  <a:srgbClr val="111111"/>
                </a:solidFill>
                <a:effectLst/>
                <a:latin typeface="Fira Sans" panose="020B0503050000020004" pitchFamily="34" charset="0"/>
              </a:rPr>
              <a:t> </a:t>
            </a:r>
            <a:endParaRPr lang="en-US" sz="2800" b="1" i="0" dirty="0">
              <a:solidFill>
                <a:schemeClr val="bg1"/>
              </a:solidFill>
              <a:effectLst/>
              <a:latin typeface="Fira Sans" panose="020B0503050000020004" pitchFamily="34" charset="0"/>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BB3BD13B-14E3-28D7-79DB-18F66423A1B2}"/>
              </a:ext>
            </a:extLst>
          </p:cNvPr>
          <p:cNvSpPr txBox="1"/>
          <p:nvPr/>
        </p:nvSpPr>
        <p:spPr>
          <a:xfrm>
            <a:off x="1221835" y="2040578"/>
            <a:ext cx="9902229" cy="3046988"/>
          </a:xfrm>
          <a:prstGeom prst="rect">
            <a:avLst/>
          </a:prstGeom>
          <a:solidFill>
            <a:schemeClr val="accent6">
              <a:lumMod val="60000"/>
              <a:lumOff val="40000"/>
            </a:schemeClr>
          </a:solidFill>
        </p:spPr>
        <p:txBody>
          <a:bodyPr wrap="square">
            <a:spAutoFit/>
          </a:bodyPr>
          <a:lstStyle/>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Manufacturing Risks: </a:t>
            </a:r>
            <a:r>
              <a:rPr lang="en-US" sz="2400" b="0" i="0" dirty="0">
                <a:solidFill>
                  <a:srgbClr val="2D2F32"/>
                </a:solidFill>
                <a:effectLst/>
                <a:latin typeface="Fira Sans" panose="020B0503050000020004" pitchFamily="34" charset="0"/>
              </a:rPr>
              <a:t>Manufacturing risks refer to the possibility that a key component or step of your workflow could be disrupted, causing operations to go off schedule.</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Business Risks: </a:t>
            </a:r>
            <a:r>
              <a:rPr lang="en-US" sz="2400" b="0" i="0" dirty="0">
                <a:solidFill>
                  <a:srgbClr val="2D2F32"/>
                </a:solidFill>
                <a:effectLst/>
                <a:latin typeface="Fira Sans" panose="020B0503050000020004" pitchFamily="34" charset="0"/>
              </a:rPr>
              <a:t>Business risks are a product of disruptions to standard personnel, management, reporting, and other essential business processes.</a:t>
            </a:r>
          </a:p>
          <a:p>
            <a:pPr marL="285750" indent="-285750" algn="just" fontAlgn="base">
              <a:buFont typeface="Wingdings" panose="05000000000000000000" pitchFamily="2" charset="2"/>
              <a:buChar char="q"/>
            </a:pPr>
            <a:r>
              <a:rPr lang="en-US" sz="2400" b="1" dirty="0">
                <a:solidFill>
                  <a:srgbClr val="00B0F0"/>
                </a:solidFill>
                <a:latin typeface="Fira Sans" panose="020B0503050000020004" pitchFamily="34" charset="0"/>
              </a:rPr>
              <a:t>Planning and Control Risks: </a:t>
            </a:r>
            <a:r>
              <a:rPr lang="en-US" sz="2400" b="0" i="0" dirty="0">
                <a:solidFill>
                  <a:srgbClr val="2D2F32"/>
                </a:solidFill>
                <a:effectLst/>
                <a:latin typeface="Fira Sans" panose="020B0503050000020004" pitchFamily="34" charset="0"/>
              </a:rPr>
              <a:t>Planning and control risks are caused by inaccurate forecasting and assessments and poorly planned production and management.</a:t>
            </a:r>
          </a:p>
          <a:p>
            <a:pPr marL="285750" indent="-285750" algn="just" fontAlgn="base">
              <a:buFont typeface="Wingdings" panose="05000000000000000000" pitchFamily="2" charset="2"/>
              <a:buChar char="q"/>
            </a:pPr>
            <a:r>
              <a:rPr lang="en-US" sz="2400" b="1" i="0" dirty="0">
                <a:solidFill>
                  <a:srgbClr val="00B0F0"/>
                </a:solidFill>
                <a:effectLst/>
                <a:latin typeface="Fira Sans" panose="020B0503050000020004" pitchFamily="34" charset="0"/>
              </a:rPr>
              <a:t>Mitigation and Contingency Risks:</a:t>
            </a:r>
            <a:r>
              <a:rPr lang="en-US" sz="2400" b="0" i="0" dirty="0">
                <a:solidFill>
                  <a:srgbClr val="2D2F32"/>
                </a:solidFill>
                <a:effectLst/>
                <a:latin typeface="Fira Sans" panose="020B0503050000020004" pitchFamily="34" charset="0"/>
              </a:rPr>
              <a:t> Mitigation and contingency risks can occur if your business doesn’t have a contingency plan for supply chain disruptions</a:t>
            </a:r>
            <a:r>
              <a:rPr lang="en-US" sz="2400" b="0" i="0" dirty="0" smtClean="0">
                <a:solidFill>
                  <a:srgbClr val="2D2F32"/>
                </a:solidFill>
                <a:effectLst/>
                <a:latin typeface="Fira Sans" panose="020B0503050000020004" pitchFamily="34" charset="0"/>
              </a:rPr>
              <a:t>.</a:t>
            </a:r>
            <a:endParaRPr lang="en-US" sz="2400" b="0" i="0" dirty="0">
              <a:solidFill>
                <a:srgbClr val="2D2F32"/>
              </a:solidFill>
              <a:effectLst/>
              <a:latin typeface="Fira Sans" panose="020B0503050000020004" pitchFamily="34" charset="0"/>
            </a:endParaRPr>
          </a:p>
        </p:txBody>
      </p:sp>
      <p:pic>
        <p:nvPicPr>
          <p:cNvPr id="10" name="Picture 9">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563875" y="75739"/>
            <a:ext cx="2383737" cy="1276076"/>
          </a:xfrm>
          <a:prstGeom prst="rect">
            <a:avLst/>
          </a:prstGeom>
        </p:spPr>
      </p:pic>
      <p:sp>
        <p:nvSpPr>
          <p:cNvPr id="11" name="TextBox 10">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custDataLst>
      <p:tags r:id="rId1"/>
    </p:custDataLst>
    <p:extLst>
      <p:ext uri="{BB962C8B-B14F-4D97-AF65-F5344CB8AC3E}">
        <p14:creationId xmlns:p14="http://schemas.microsoft.com/office/powerpoint/2010/main" val="3100875084"/>
      </p:ext>
    </p:extLst>
  </p:cSld>
  <p:clrMapOvr>
    <a:masterClrMapping/>
  </p:clrMapOvr>
  <mc:AlternateContent xmlns:mc="http://schemas.openxmlformats.org/markup-compatibility/2006" xmlns:p14="http://schemas.microsoft.com/office/powerpoint/2010/main">
    <mc:Choice Requires="p14">
      <p:transition spd="slow" p14:dur="2000" advTm="247024"/>
    </mc:Choice>
    <mc:Fallback xmlns="">
      <p:transition spd="slow" advTm="24702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9.9|4.7|2.9|5.5|6.9|10.8"/>
</p:tagLst>
</file>

<file path=ppt/tags/tag2.xml><?xml version="1.0" encoding="utf-8"?>
<p:tagLst xmlns:a="http://schemas.openxmlformats.org/drawingml/2006/main" xmlns:r="http://schemas.openxmlformats.org/officeDocument/2006/relationships" xmlns:p="http://schemas.openxmlformats.org/presentationml/2006/main">
  <p:tag name="TIMING" val="|9.2|60"/>
</p:tagLst>
</file>

<file path=ppt/tags/tag3.xml><?xml version="1.0" encoding="utf-8"?>
<p:tagLst xmlns:a="http://schemas.openxmlformats.org/drawingml/2006/main" xmlns:r="http://schemas.openxmlformats.org/officeDocument/2006/relationships" xmlns:p="http://schemas.openxmlformats.org/presentationml/2006/main">
  <p:tag name="TIMING" val="|2.4"/>
</p:tagLst>
</file>

<file path=ppt/tags/tag4.xml><?xml version="1.0" encoding="utf-8"?>
<p:tagLst xmlns:a="http://schemas.openxmlformats.org/drawingml/2006/main" xmlns:r="http://schemas.openxmlformats.org/officeDocument/2006/relationships" xmlns:p="http://schemas.openxmlformats.org/presentationml/2006/main">
  <p:tag name="TIMING" val="|1.9|23.5"/>
</p:tagLst>
</file>

<file path=ppt/tags/tag5.xml><?xml version="1.0" encoding="utf-8"?>
<p:tagLst xmlns:a="http://schemas.openxmlformats.org/drawingml/2006/main" xmlns:r="http://schemas.openxmlformats.org/officeDocument/2006/relationships" xmlns:p="http://schemas.openxmlformats.org/presentationml/2006/main">
  <p:tag name="TIMING" val="|2.3|53.8"/>
</p:tagLst>
</file>

<file path=ppt/tags/tag6.xml><?xml version="1.0" encoding="utf-8"?>
<p:tagLst xmlns:a="http://schemas.openxmlformats.org/drawingml/2006/main" xmlns:r="http://schemas.openxmlformats.org/officeDocument/2006/relationships" xmlns:p="http://schemas.openxmlformats.org/presentationml/2006/main">
  <p:tag name="TIMING" val="|2.2"/>
</p:tagLst>
</file>

<file path=ppt/tags/tag7.xml><?xml version="1.0" encoding="utf-8"?>
<p:tagLst xmlns:a="http://schemas.openxmlformats.org/drawingml/2006/main" xmlns:r="http://schemas.openxmlformats.org/officeDocument/2006/relationships" xmlns:p="http://schemas.openxmlformats.org/presentationml/2006/main">
  <p:tag name="TIMING" val="|2.6|88.5"/>
</p:tagLst>
</file>

<file path=ppt/tags/tag8.xml><?xml version="1.0" encoding="utf-8"?>
<p:tagLst xmlns:a="http://schemas.openxmlformats.org/drawingml/2006/main" xmlns:r="http://schemas.openxmlformats.org/officeDocument/2006/relationships" xmlns:p="http://schemas.openxmlformats.org/presentationml/2006/main">
  <p:tag name="TIMING" val="|2.1|117.3"/>
</p:tagLst>
</file>

<file path=ppt/tags/tag9.xml><?xml version="1.0" encoding="utf-8"?>
<p:tagLst xmlns:a="http://schemas.openxmlformats.org/drawingml/2006/main" xmlns:r="http://schemas.openxmlformats.org/officeDocument/2006/relationships" xmlns:p="http://schemas.openxmlformats.org/presentationml/2006/main">
  <p:tag name="TIMING" val="|1.1|68.8"/>
</p:tagLst>
</file>

<file path=ppt/tags/tag10.xml><?xml version="1.0" encoding="utf-8"?>
<p:tagLst xmlns:a="http://schemas.openxmlformats.org/drawingml/2006/main" xmlns:r="http://schemas.openxmlformats.org/officeDocument/2006/relationships" xmlns:p="http://schemas.openxmlformats.org/presentationml/2006/main">
  <p:tag name="TIMING" val="|2.3|106.3|96.6"/>
</p:tagLst>
</file>

<file path=ppt/tags/tag11.xml><?xml version="1.0" encoding="utf-8"?>
<p:tagLst xmlns:a="http://schemas.openxmlformats.org/drawingml/2006/main" xmlns:r="http://schemas.openxmlformats.org/officeDocument/2006/relationships" xmlns:p="http://schemas.openxmlformats.org/presentationml/2006/main">
  <p:tag name="TIMING" val="|3.7|6.4"/>
</p:tagLst>
</file>

<file path=ppt/tags/tag12.xml><?xml version="1.0" encoding="utf-8"?>
<p:tagLst xmlns:a="http://schemas.openxmlformats.org/drawingml/2006/main" xmlns:r="http://schemas.openxmlformats.org/officeDocument/2006/relationships" xmlns:p="http://schemas.openxmlformats.org/presentationml/2006/main">
  <p:tag name="TIMING" val="|1.9|27|41.7"/>
</p:tagLst>
</file>

<file path=ppt/tags/tag13.xml><?xml version="1.0" encoding="utf-8"?>
<p:tagLst xmlns:a="http://schemas.openxmlformats.org/drawingml/2006/main" xmlns:r="http://schemas.openxmlformats.org/officeDocument/2006/relationships" xmlns:p="http://schemas.openxmlformats.org/presentationml/2006/main">
  <p:tag name="TIMING" val="|3"/>
</p:tagLst>
</file>

<file path=ppt/tags/tag14.xml><?xml version="1.0" encoding="utf-8"?>
<p:tagLst xmlns:a="http://schemas.openxmlformats.org/drawingml/2006/main" xmlns:r="http://schemas.openxmlformats.org/officeDocument/2006/relationships" xmlns:p="http://schemas.openxmlformats.org/presentationml/2006/main">
  <p:tag name="TIMING" val="|22.5|18.6|34.9|2.1"/>
</p:tagLst>
</file>

<file path=ppt/tags/tag15.xml><?xml version="1.0" encoding="utf-8"?>
<p:tagLst xmlns:a="http://schemas.openxmlformats.org/drawingml/2006/main" xmlns:r="http://schemas.openxmlformats.org/officeDocument/2006/relationships" xmlns:p="http://schemas.openxmlformats.org/presentationml/2006/main">
  <p:tag name="TIMING" val="|5.6"/>
</p:tagLst>
</file>

<file path=ppt/tags/tag16.xml><?xml version="1.0" encoding="utf-8"?>
<p:tagLst xmlns:a="http://schemas.openxmlformats.org/drawingml/2006/main" xmlns:r="http://schemas.openxmlformats.org/officeDocument/2006/relationships" xmlns:p="http://schemas.openxmlformats.org/presentationml/2006/main">
  <p:tag name="TIMING" val="|5.1|14"/>
</p:tagLst>
</file>

<file path=ppt/tags/tag17.xml><?xml version="1.0" encoding="utf-8"?>
<p:tagLst xmlns:a="http://schemas.openxmlformats.org/drawingml/2006/main" xmlns:r="http://schemas.openxmlformats.org/officeDocument/2006/relationships" xmlns:p="http://schemas.openxmlformats.org/presentationml/2006/main">
  <p:tag name="TIMING" val="|10.2|31.4|39.2"/>
</p:tagLst>
</file>

<file path=ppt/tags/tag18.xml><?xml version="1.0" encoding="utf-8"?>
<p:tagLst xmlns:a="http://schemas.openxmlformats.org/drawingml/2006/main" xmlns:r="http://schemas.openxmlformats.org/officeDocument/2006/relationships" xmlns:p="http://schemas.openxmlformats.org/presentationml/2006/main">
  <p:tag name="TIMING" val="|3.2|5.3"/>
</p:tagLst>
</file>

<file path=ppt/tags/tag19.xml><?xml version="1.0" encoding="utf-8"?>
<p:tagLst xmlns:a="http://schemas.openxmlformats.org/drawingml/2006/main" xmlns:r="http://schemas.openxmlformats.org/officeDocument/2006/relationships" xmlns:p="http://schemas.openxmlformats.org/presentationml/2006/main">
  <p:tag name="TIMING" val="|9|10.2|21.6|8.5|64.9"/>
</p:tagLst>
</file>

<file path=ppt/tags/tag20.xml><?xml version="1.0" encoding="utf-8"?>
<p:tagLst xmlns:a="http://schemas.openxmlformats.org/drawingml/2006/main" xmlns:r="http://schemas.openxmlformats.org/officeDocument/2006/relationships" xmlns:p="http://schemas.openxmlformats.org/presentationml/2006/main">
  <p:tag name="TIMING" val="|4.2"/>
</p:tagLst>
</file>

<file path=ppt/tags/tag21.xml><?xml version="1.0" encoding="utf-8"?>
<p:tagLst xmlns:a="http://schemas.openxmlformats.org/drawingml/2006/main" xmlns:r="http://schemas.openxmlformats.org/officeDocument/2006/relationships" xmlns:p="http://schemas.openxmlformats.org/presentationml/2006/main">
  <p:tag name="TIMING" val="|8|34.1|21.5|27.3|11.1|38.8|20.2"/>
</p:tagLst>
</file>

<file path=ppt/tags/tag22.xml><?xml version="1.0" encoding="utf-8"?>
<p:tagLst xmlns:a="http://schemas.openxmlformats.org/drawingml/2006/main" xmlns:r="http://schemas.openxmlformats.org/officeDocument/2006/relationships" xmlns:p="http://schemas.openxmlformats.org/presentationml/2006/main">
  <p:tag name="TIMING" val="|1.3"/>
</p:tagLst>
</file>

<file path=ppt/tags/tag23.xml><?xml version="1.0" encoding="utf-8"?>
<p:tagLst xmlns:a="http://schemas.openxmlformats.org/drawingml/2006/main" xmlns:r="http://schemas.openxmlformats.org/officeDocument/2006/relationships" xmlns:p="http://schemas.openxmlformats.org/presentationml/2006/main">
  <p:tag name="TIMING" val="|9.5|56.7"/>
</p:tagLst>
</file>

<file path=ppt/tags/tag24.xml><?xml version="1.0" encoding="utf-8"?>
<p:tagLst xmlns:a="http://schemas.openxmlformats.org/drawingml/2006/main" xmlns:r="http://schemas.openxmlformats.org/officeDocument/2006/relationships" xmlns:p="http://schemas.openxmlformats.org/presentationml/2006/main">
  <p:tag name="TIMING" val="|5.1|17.8|40.1|43.3|18.2"/>
</p:tagLst>
</file>

<file path=ppt/tags/tag25.xml><?xml version="1.0" encoding="utf-8"?>
<p:tagLst xmlns:a="http://schemas.openxmlformats.org/drawingml/2006/main" xmlns:r="http://schemas.openxmlformats.org/officeDocument/2006/relationships" xmlns:p="http://schemas.openxmlformats.org/presentationml/2006/main">
  <p:tag name="TIMING" val="|1.5|34.8|36.5|35.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696</TotalTime>
  <Words>2513</Words>
  <Application>Microsoft Office PowerPoint</Application>
  <PresentationFormat>Widescreen</PresentationFormat>
  <Paragraphs>371</Paragraphs>
  <Slides>36</Slides>
  <Notes>2</Notes>
  <HiddenSlides>0</HiddenSlides>
  <MMClips>0</MMClips>
  <ScaleCrop>false</ScaleCrop>
  <HeadingPairs>
    <vt:vector size="6" baseType="variant">
      <vt:variant>
        <vt:lpstr>Fonts Used</vt:lpstr>
      </vt:variant>
      <vt:variant>
        <vt:i4>18</vt:i4>
      </vt:variant>
      <vt:variant>
        <vt:lpstr>Theme</vt:lpstr>
      </vt:variant>
      <vt:variant>
        <vt:i4>1</vt:i4>
      </vt:variant>
      <vt:variant>
        <vt:lpstr>Slide Titles</vt:lpstr>
      </vt:variant>
      <vt:variant>
        <vt:i4>36</vt:i4>
      </vt:variant>
    </vt:vector>
  </HeadingPairs>
  <TitlesOfParts>
    <vt:vector size="55" baseType="lpstr">
      <vt:lpstr>Arial</vt:lpstr>
      <vt:lpstr>Arial Narrow</vt:lpstr>
      <vt:lpstr>BdjrfwCjqfnwFjtcybAdvGTIMES-R</vt:lpstr>
      <vt:lpstr>Calibri</vt:lpstr>
      <vt:lpstr>Calibri Light</vt:lpstr>
      <vt:lpstr>Cambria,Bold</vt:lpstr>
      <vt:lpstr>Fira Sans</vt:lpstr>
      <vt:lpstr>GpjhsgCvqdsrPtcxlnAdvTT5ada87cc</vt:lpstr>
      <vt:lpstr>Lato</vt:lpstr>
      <vt:lpstr>Monotype Sorts</vt:lpstr>
      <vt:lpstr>Muli</vt:lpstr>
      <vt:lpstr>Open Sans</vt:lpstr>
      <vt:lpstr>Runda-Medium</vt:lpstr>
      <vt:lpstr>Runda-Normal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EELU</cp:lastModifiedBy>
  <cp:revision>53</cp:revision>
  <dcterms:created xsi:type="dcterms:W3CDTF">2023-04-29T09:08:23Z</dcterms:created>
  <dcterms:modified xsi:type="dcterms:W3CDTF">2023-09-24T20:55:44Z</dcterms:modified>
</cp:coreProperties>
</file>