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webp" ContentType="image/webp"/>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ppt/ink/ink12.xml" ContentType="application/inkml+xml"/>
  <Override PartName="/ppt/ink/ink13.xml" ContentType="application/inkml+xml"/>
  <Override PartName="/ppt/ink/ink14.xml" ContentType="application/inkml+xml"/>
  <Override PartName="/ppt/ink/ink15.xml" ContentType="application/inkml+xml"/>
  <Override PartName="/ppt/ink/ink16.xml" ContentType="application/inkml+xml"/>
  <Override PartName="/ppt/ink/ink17.xml" ContentType="application/inkml+xml"/>
  <Override PartName="/ppt/ink/ink18.xml" ContentType="application/inkml+xml"/>
  <Override PartName="/ppt/ink/ink19.xml" ContentType="application/inkml+xml"/>
  <Override PartName="/ppt/ink/ink20.xml" ContentType="application/inkml+xml"/>
  <Override PartName="/ppt/ink/ink21.xml" ContentType="application/inkml+xml"/>
  <Override PartName="/ppt/ink/ink22.xml" ContentType="application/inkml+xml"/>
  <Override PartName="/ppt/ink/ink23.xml" ContentType="application/inkml+xml"/>
  <Override PartName="/ppt/ink/ink24.xml" ContentType="application/inkml+xml"/>
  <Override PartName="/ppt/ink/ink25.xml" ContentType="application/inkml+xml"/>
  <Override PartName="/ppt/ink/ink26.xml" ContentType="application/inkml+xml"/>
  <Override PartName="/ppt/ink/ink27.xml" ContentType="application/inkml+xml"/>
  <Override PartName="/ppt/ink/ink28.xml" ContentType="application/inkml+xml"/>
  <Override PartName="/ppt/ink/ink29.xml" ContentType="application/inkml+xml"/>
  <Override PartName="/ppt/ink/ink30.xml" ContentType="application/inkml+xml"/>
  <Override PartName="/ppt/ink/ink31.xml" ContentType="application/inkml+xml"/>
  <Override PartName="/ppt/ink/ink32.xml" ContentType="application/inkml+xml"/>
  <Override PartName="/ppt/ink/ink33.xml" ContentType="application/inkml+xml"/>
  <Override PartName="/ppt/ink/ink34.xml" ContentType="application/inkml+xml"/>
  <Override PartName="/ppt/ink/ink35.xml" ContentType="application/inkml+xml"/>
  <Override PartName="/ppt/ink/ink36.xml" ContentType="application/inkml+xml"/>
  <Override PartName="/ppt/ink/ink37.xml" ContentType="application/inkml+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480" r:id="rId5"/>
    <p:sldId id="271" r:id="rId6"/>
    <p:sldId id="509" r:id="rId7"/>
    <p:sldId id="614" r:id="rId8"/>
    <p:sldId id="621" r:id="rId9"/>
    <p:sldId id="615" r:id="rId10"/>
    <p:sldId id="616" r:id="rId11"/>
    <p:sldId id="622" r:id="rId12"/>
    <p:sldId id="623" r:id="rId13"/>
    <p:sldId id="624" r:id="rId14"/>
    <p:sldId id="625" r:id="rId15"/>
    <p:sldId id="626" r:id="rId16"/>
    <p:sldId id="627" r:id="rId17"/>
    <p:sldId id="628" r:id="rId18"/>
    <p:sldId id="629" r:id="rId19"/>
    <p:sldId id="634" r:id="rId20"/>
    <p:sldId id="635" r:id="rId21"/>
    <p:sldId id="630" r:id="rId22"/>
    <p:sldId id="632" r:id="rId23"/>
    <p:sldId id="636" r:id="rId24"/>
    <p:sldId id="637" r:id="rId25"/>
    <p:sldId id="649" r:id="rId26"/>
    <p:sldId id="653" r:id="rId27"/>
    <p:sldId id="638" r:id="rId28"/>
    <p:sldId id="639" r:id="rId29"/>
    <p:sldId id="640" r:id="rId30"/>
    <p:sldId id="641" r:id="rId31"/>
    <p:sldId id="643" r:id="rId32"/>
    <p:sldId id="644" r:id="rId33"/>
    <p:sldId id="645" r:id="rId34"/>
    <p:sldId id="648" r:id="rId35"/>
    <p:sldId id="654" r:id="rId36"/>
    <p:sldId id="576" r:id="rId37"/>
    <p:sldId id="589" r:id="rId38"/>
    <p:sldId id="588" r:id="rId39"/>
    <p:sldId id="646" r:id="rId40"/>
    <p:sldId id="647" r:id="rId41"/>
    <p:sldId id="651" r:id="rId42"/>
    <p:sldId id="652" r:id="rId43"/>
    <p:sldId id="507" r:id="rId44"/>
    <p:sldId id="508"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509"/>
            <p14:sldId id="614"/>
            <p14:sldId id="621"/>
            <p14:sldId id="615"/>
            <p14:sldId id="616"/>
            <p14:sldId id="622"/>
            <p14:sldId id="623"/>
            <p14:sldId id="624"/>
            <p14:sldId id="625"/>
            <p14:sldId id="626"/>
            <p14:sldId id="627"/>
            <p14:sldId id="628"/>
            <p14:sldId id="629"/>
            <p14:sldId id="634"/>
            <p14:sldId id="635"/>
            <p14:sldId id="630"/>
            <p14:sldId id="632"/>
            <p14:sldId id="636"/>
            <p14:sldId id="637"/>
            <p14:sldId id="649"/>
            <p14:sldId id="653"/>
            <p14:sldId id="638"/>
            <p14:sldId id="639"/>
            <p14:sldId id="640"/>
            <p14:sldId id="641"/>
            <p14:sldId id="643"/>
            <p14:sldId id="644"/>
            <p14:sldId id="645"/>
            <p14:sldId id="648"/>
            <p14:sldId id="654"/>
            <p14:sldId id="576"/>
            <p14:sldId id="589"/>
            <p14:sldId id="588"/>
            <p14:sldId id="646"/>
            <p14:sldId id="647"/>
            <p14:sldId id="651"/>
            <p14:sldId id="652"/>
            <p14:sldId id="507"/>
            <p14:sldId id="50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ENOVO" initials="L" lastIdx="1" clrIdx="0">
    <p:extLst>
      <p:ext uri="{19B8F6BF-5375-455C-9EA6-DF929625EA0E}">
        <p15:presenceInfo xmlns:p15="http://schemas.microsoft.com/office/powerpoint/2012/main" userId="LENOVO"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203E5F"/>
    <a:srgbClr val="FFD200"/>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3741" autoAdjust="0"/>
  </p:normalViewPr>
  <p:slideViewPr>
    <p:cSldViewPr snapToGrid="0">
      <p:cViewPr>
        <p:scale>
          <a:sx n="90" d="100"/>
          <a:sy n="90" d="100"/>
        </p:scale>
        <p:origin x="-244" y="-82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commentAuthors" Target="commentAuthors.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‹N°›</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fr-FR"/>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11/26/2025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11/26/2025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11/26/2025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11/26/2025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‹N°›</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customXml" Target="../ink/ink1.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 Id="rId9" Type="http://schemas.microsoft.com/office/2007/relationships/hdphoto" Target="../media/hdphoto2.wdp"/></Relationships>
</file>

<file path=ppt/slides/_rels/slide4.xml.rels><?xml version="1.0" encoding="UTF-8" standalone="yes"?>
<Relationships xmlns="http://schemas.openxmlformats.org/package/2006/relationships"><Relationship Id="rId3" Type="http://schemas.openxmlformats.org/officeDocument/2006/relationships/customXml" Target="../ink/ink2.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3" Type="http://schemas.openxmlformats.org/officeDocument/2006/relationships/customXml" Target="../ink/ink3.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customXml" Target="../ink/ink4.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customXml" Target="../ink/ink5.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customXml" Target="../ink/ink6.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customXml" Target="../ink/ink7.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8" Type="http://schemas.openxmlformats.org/officeDocument/2006/relationships/image" Target="../media/image7.jpg"/><Relationship Id="rId3" Type="http://schemas.openxmlformats.org/officeDocument/2006/relationships/customXml" Target="../ink/ink8.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8" Type="http://schemas.openxmlformats.org/officeDocument/2006/relationships/image" Target="../media/image8.jpg"/><Relationship Id="rId3" Type="http://schemas.openxmlformats.org/officeDocument/2006/relationships/customXml" Target="../ink/ink9.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customXml" Target="../ink/ink10.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customXml" Target="../ink/ink11.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customXml" Target="../ink/ink12.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customXml" Target="../ink/ink13.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customXml" Target="../ink/ink14.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customXml" Target="../ink/ink15.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customXml" Target="../ink/ink16.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 Id="rId9" Type="http://schemas.microsoft.com/office/2007/relationships/hdphoto" Target="../media/hdphoto3.wdp"/></Relationships>
</file>

<file path=ppt/slides/_rels/slide19.xml.rels><?xml version="1.0" encoding="UTF-8" standalone="yes"?>
<Relationships xmlns="http://schemas.openxmlformats.org/package/2006/relationships"><Relationship Id="rId8" Type="http://schemas.openxmlformats.org/officeDocument/2006/relationships/image" Target="../media/image10.webp"/><Relationship Id="rId3" Type="http://schemas.openxmlformats.org/officeDocument/2006/relationships/customXml" Target="../ink/ink17.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customXml" Target="../ink/ink18.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 Id="rId9" Type="http://schemas.microsoft.com/office/2007/relationships/hdphoto" Target="../media/hdphoto4.wdp"/></Relationships>
</file>

<file path=ppt/slides/_rels/slide21.xml.rels><?xml version="1.0" encoding="UTF-8" standalone="yes"?>
<Relationships xmlns="http://schemas.openxmlformats.org/package/2006/relationships"><Relationship Id="rId3" Type="http://schemas.openxmlformats.org/officeDocument/2006/relationships/customXml" Target="../ink/ink19.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customXml" Target="../ink/ink20.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8" Type="http://schemas.openxmlformats.org/officeDocument/2006/relationships/image" Target="../media/image12.jpg"/><Relationship Id="rId3" Type="http://schemas.openxmlformats.org/officeDocument/2006/relationships/customXml" Target="../ink/ink21.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 Id="rId9" Type="http://schemas.openxmlformats.org/officeDocument/2006/relationships/image" Target="../media/image13.jpg"/></Relationships>
</file>

<file path=ppt/slides/_rels/slide24.xml.rels><?xml version="1.0" encoding="UTF-8" standalone="yes"?>
<Relationships xmlns="http://schemas.openxmlformats.org/package/2006/relationships"><Relationship Id="rId3" Type="http://schemas.openxmlformats.org/officeDocument/2006/relationships/customXml" Target="../ink/ink22.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customXml" Target="../ink/ink23.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 Id="rId9" Type="http://schemas.microsoft.com/office/2007/relationships/hdphoto" Target="../media/hdphoto5.wdp"/></Relationships>
</file>

<file path=ppt/slides/_rels/slide26.xml.rels><?xml version="1.0" encoding="UTF-8" standalone="yes"?>
<Relationships xmlns="http://schemas.openxmlformats.org/package/2006/relationships"><Relationship Id="rId3" Type="http://schemas.openxmlformats.org/officeDocument/2006/relationships/customXml" Target="../ink/ink24.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8" Type="http://schemas.openxmlformats.org/officeDocument/2006/relationships/image" Target="../media/image15.jpg"/><Relationship Id="rId3" Type="http://schemas.openxmlformats.org/officeDocument/2006/relationships/customXml" Target="../ink/ink25.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customXml" Target="../ink/ink26.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customXml" Target="../ink/ink27.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customXml" Target="../ink/ink28.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8" Type="http://schemas.openxmlformats.org/officeDocument/2006/relationships/image" Target="../media/image16.jpg"/><Relationship Id="rId3" Type="http://schemas.openxmlformats.org/officeDocument/2006/relationships/customXml" Target="../ink/ink29.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customXml" Target="../ink/ink30.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customXml" Target="../ink/ink31.xml"/><Relationship Id="rId7" Type="http://schemas.openxmlformats.org/officeDocument/2006/relationships/image" Target="../media/image10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customXml" Target="../ink/ink32.xml"/><Relationship Id="rId7" Type="http://schemas.openxmlformats.org/officeDocument/2006/relationships/image" Target="../media/image10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8" Type="http://schemas.openxmlformats.org/officeDocument/2006/relationships/image" Target="../media/image18.png"/><Relationship Id="rId3" Type="http://schemas.microsoft.com/office/2007/relationships/hdphoto" Target="../media/hdphoto6.wdp"/><Relationship Id="rId7" Type="http://schemas.openxmlformats.org/officeDocument/2006/relationships/image" Target="../media/image1000.png"/><Relationship Id="rId2" Type="http://schemas.openxmlformats.org/officeDocument/2006/relationships/image" Target="../media/image17.png"/><Relationship Id="rId1" Type="http://schemas.openxmlformats.org/officeDocument/2006/relationships/slideLayout" Target="../slideLayouts/slideLayout16.xml"/><Relationship Id="rId5" Type="http://schemas.openxmlformats.org/officeDocument/2006/relationships/customXml" Target="../ink/ink33.xml"/><Relationship Id="rId4" Type="http://schemas.openxmlformats.org/officeDocument/2006/relationships/image" Target="../media/image4.png"/></Relationships>
</file>

<file path=ppt/slides/_rels/slide36.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customXml" Target="../ink/ink34.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 Id="rId9" Type="http://schemas.microsoft.com/office/2007/relationships/hdphoto" Target="../media/hdphoto7.wdp"/></Relationships>
</file>

<file path=ppt/slides/_rels/slide37.xml.rels><?xml version="1.0" encoding="UTF-8" standalone="yes"?>
<Relationships xmlns="http://schemas.openxmlformats.org/package/2006/relationships"><Relationship Id="rId3" Type="http://schemas.openxmlformats.org/officeDocument/2006/relationships/customXml" Target="../ink/ink35.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customXml" Target="../ink/ink36.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customXml" Target="../ink/ink37.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15.xml"/><Relationship Id="rId5" Type="http://schemas.openxmlformats.org/officeDocument/2006/relationships/image" Target="../media/image24.png"/><Relationship Id="rId4" Type="http://schemas.openxmlformats.org/officeDocument/2006/relationships/image" Target="../media/image2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373765" y="3830774"/>
            <a:ext cx="5216525" cy="523220"/>
          </a:xfrm>
          <a:prstGeom prst="rect">
            <a:avLst/>
          </a:prstGeom>
          <a:noFill/>
        </p:spPr>
        <p:txBody>
          <a:bodyPr wrap="square" rtlCol="0">
            <a:spAutoFit/>
          </a:bodyPr>
          <a:lstStyle/>
          <a:p>
            <a:r>
              <a:rPr lang="ar-DZ" sz="2800" b="1" dirty="0">
                <a:latin typeface="Alexandria"/>
                <a:cs typeface="Alexandria" charset="0"/>
              </a:rPr>
              <a:t>الدكتور: توفيـــــــــق عمـــــــري</a:t>
            </a:r>
            <a:endParaRPr lang="en-US" sz="2800" b="1" dirty="0">
              <a:latin typeface="Alexandria"/>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193128" y="5662082"/>
            <a:ext cx="4658360"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2800" b="1" dirty="0">
                <a:solidFill>
                  <a:schemeClr val="bg1"/>
                </a:solidFill>
                <a:latin typeface="Alexandria" charset="0"/>
                <a:cs typeface="Alexandria" charset="0"/>
              </a:rPr>
              <a:t>المحاضــــــــــرة التاسعة</a:t>
            </a:r>
            <a:endParaRPr lang="en-US" sz="2800" b="1" dirty="0">
              <a:solidFill>
                <a:schemeClr val="bg1"/>
              </a:solidFill>
              <a:latin typeface="Alexandria" charset="0"/>
              <a:cs typeface="Alexandria" charset="0"/>
            </a:endParaRPr>
          </a:p>
        </p:txBody>
      </p:sp>
      <p:sp>
        <p:nvSpPr>
          <p:cNvPr id="46" name="TextBox 45"/>
          <p:cNvSpPr txBox="1"/>
          <p:nvPr/>
        </p:nvSpPr>
        <p:spPr>
          <a:xfrm>
            <a:off x="1023613" y="4800218"/>
            <a:ext cx="3538761" cy="800219"/>
          </a:xfrm>
          <a:prstGeom prst="rect">
            <a:avLst/>
          </a:prstGeom>
          <a:noFill/>
        </p:spPr>
        <p:txBody>
          <a:bodyPr wrap="square" rtlCol="0">
            <a:spAutoFit/>
          </a:bodyPr>
          <a:lstStyle/>
          <a:p>
            <a:r>
              <a:rPr lang="ar-DZ" b="1" dirty="0"/>
              <a:t>                         </a:t>
            </a:r>
            <a:r>
              <a:rPr lang="fr-FR" b="1" dirty="0"/>
              <a:t>DGM</a:t>
            </a:r>
            <a:r>
              <a:rPr lang="ar-DZ" b="1" dirty="0"/>
              <a:t>413 </a:t>
            </a:r>
          </a:p>
          <a:p>
            <a:pPr algn="ctr"/>
            <a:r>
              <a:rPr lang="ar-DZ" sz="2800" b="1" dirty="0"/>
              <a:t>النَّقد الإِعلامي السَّاخر</a:t>
            </a:r>
            <a:endParaRPr lang="fr-FR" sz="4000" b="1" dirty="0"/>
          </a:p>
        </p:txBody>
      </p:sp>
      <p:sp>
        <p:nvSpPr>
          <p:cNvPr id="14" name="Oval 13"/>
          <p:cNvSpPr/>
          <p:nvPr/>
        </p:nvSpPr>
        <p:spPr>
          <a:xfrm>
            <a:off x="6008898" y="-228207"/>
            <a:ext cx="7410450" cy="7461214"/>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29">
            <a:extLst>
              <a:ext uri="{FF2B5EF4-FFF2-40B4-BE49-F238E27FC236}">
                <a16:creationId xmlns:a16="http://schemas.microsoft.com/office/drawing/2014/main" id="{E57C396E-130A-9AB1-DEC7-99BAA15B03A1}"/>
              </a:ext>
            </a:extLst>
          </p:cNvPr>
          <p:cNvSpPr txBox="1"/>
          <p:nvPr/>
        </p:nvSpPr>
        <p:spPr>
          <a:xfrm>
            <a:off x="329269" y="1938000"/>
            <a:ext cx="5335229" cy="1446550"/>
          </a:xfrm>
          <a:prstGeom prst="rect">
            <a:avLst/>
          </a:prstGeom>
          <a:noFill/>
        </p:spPr>
        <p:txBody>
          <a:bodyPr wrap="square" rtlCol="0">
            <a:spAutoFit/>
          </a:bodyPr>
          <a:lstStyle/>
          <a:p>
            <a:pPr algn="ctr"/>
            <a:r>
              <a:rPr lang="ar-DZ" sz="4400" b="1" dirty="0">
                <a:solidFill>
                  <a:schemeClr val="accent1">
                    <a:lumMod val="50000"/>
                  </a:schemeClr>
                </a:solidFill>
                <a:latin typeface="Alexandria"/>
                <a:cs typeface="Alexandria" charset="0"/>
              </a:rPr>
              <a:t>النَّقــــــــــد الإعـــــــــــــــلامــــــــــــــــي</a:t>
            </a:r>
          </a:p>
          <a:p>
            <a:pPr algn="ctr"/>
            <a:r>
              <a:rPr lang="en-US" sz="4400" b="1" dirty="0">
                <a:solidFill>
                  <a:schemeClr val="accent1">
                    <a:lumMod val="50000"/>
                  </a:schemeClr>
                </a:solidFill>
                <a:latin typeface="Alexandria"/>
                <a:cs typeface="Alexandria" charset="0"/>
              </a:rPr>
              <a:t>Media criticism</a:t>
            </a:r>
          </a:p>
        </p:txBody>
      </p:sp>
    </p:spTree>
  </p:cSld>
  <p:clrMapOvr>
    <a:masterClrMapping/>
  </p:clrMapOvr>
  <mc:AlternateContent xmlns:mc="http://schemas.openxmlformats.org/markup-compatibility/2006" xmlns:p14="http://schemas.microsoft.com/office/powerpoint/2010/main">
    <mc:Choice Requires="p14">
      <p:transition p14:dur="0" advTm="40297"/>
    </mc:Choice>
    <mc:Fallback xmlns="">
      <p:transition advTm="4029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p:cNvSpPr/>
          <p:nvPr/>
        </p:nvSpPr>
        <p:spPr>
          <a:xfrm>
            <a:off x="623066" y="1660497"/>
            <a:ext cx="4964076" cy="4615786"/>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1" name="Rectangle 10"/>
          <p:cNvSpPr/>
          <p:nvPr/>
        </p:nvSpPr>
        <p:spPr>
          <a:xfrm>
            <a:off x="3882681" y="581718"/>
            <a:ext cx="4018229" cy="73399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DZ" sz="3600" b="1" dirty="0">
              <a:solidFill>
                <a:schemeClr val="bg1"/>
              </a:solidFill>
              <a:latin typeface="Alexandria" charset="0"/>
              <a:cs typeface="Alexandria" charset="0"/>
            </a:endParaRPr>
          </a:p>
          <a:p>
            <a:pPr algn="ctr"/>
            <a:r>
              <a:rPr lang="ar-DZ" sz="3600" b="1" dirty="0">
                <a:solidFill>
                  <a:schemeClr val="bg1"/>
                </a:solidFill>
                <a:latin typeface="Alexandria" charset="0"/>
                <a:cs typeface="Alexandria" charset="0"/>
              </a:rPr>
              <a:t>المحاضــــــــــرة التاسعة</a:t>
            </a:r>
            <a:endParaRPr lang="en-US" sz="3600" b="1" dirty="0">
              <a:solidFill>
                <a:schemeClr val="bg1"/>
              </a:solidFill>
              <a:latin typeface="Alexandria" charset="0"/>
              <a:cs typeface="Alexandria" charset="0"/>
            </a:endParaRPr>
          </a:p>
          <a:p>
            <a:pPr algn="ctr"/>
            <a:endParaRPr lang="en-US" sz="3600" b="1" dirty="0">
              <a:solidFill>
                <a:schemeClr val="bg1"/>
              </a:solidFill>
              <a:latin typeface="Alexandria" charset="0"/>
              <a:cs typeface="Alexandria" charset="0"/>
            </a:endParaRPr>
          </a:p>
          <a:p>
            <a:pPr algn="ctr"/>
            <a:endParaRPr lang="en-US" sz="1100" dirty="0">
              <a:solidFill>
                <a:srgbClr val="00B0F0"/>
              </a:solidFill>
              <a:ea typeface="Roboto Light" panose="02000000000000000000" pitchFamily="2" charset="0"/>
            </a:endParaRPr>
          </a:p>
        </p:txBody>
      </p:sp>
      <p:sp>
        <p:nvSpPr>
          <p:cNvPr id="6" name="Rectangle 5"/>
          <p:cNvSpPr/>
          <p:nvPr/>
        </p:nvSpPr>
        <p:spPr>
          <a:xfrm>
            <a:off x="2276857" y="468196"/>
            <a:ext cx="9915143" cy="703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5382287" y="840910"/>
            <a:ext cx="6150468" cy="7198253"/>
          </a:xfrm>
          <a:prstGeom prst="rect">
            <a:avLst/>
          </a:prstGeom>
          <a:noFill/>
        </p:spPr>
        <p:txBody>
          <a:bodyPr wrap="square">
            <a:spAutoFit/>
          </a:bodyPr>
          <a:lstStyle/>
          <a:p>
            <a:pPr algn="r">
              <a:lnSpc>
                <a:spcPct val="120000"/>
              </a:lnSpc>
            </a:pPr>
            <a:r>
              <a:rPr lang="ar-DZ" sz="3200" b="1" dirty="0">
                <a:latin typeface="Alexandria" charset="0"/>
                <a:cs typeface="Alexandria" charset="0"/>
              </a:rPr>
              <a:t>محتويات المحاضرة :</a:t>
            </a:r>
          </a:p>
          <a:p>
            <a:pPr lvl="0" algn="r" rtl="1"/>
            <a:endParaRPr lang="ar-DZ" sz="2800" b="1" dirty="0"/>
          </a:p>
          <a:p>
            <a:pPr lvl="0" algn="r" rtl="1"/>
            <a:r>
              <a:rPr lang="ar-DZ" sz="2400" b="1" dirty="0"/>
              <a:t>- مقدمة</a:t>
            </a:r>
          </a:p>
          <a:p>
            <a:pPr algn="r" rtl="1"/>
            <a:r>
              <a:rPr lang="ar-DZ" sz="2400" b="1" dirty="0"/>
              <a:t>1</a:t>
            </a:r>
            <a:r>
              <a:rPr lang="ar-SA" sz="2400" dirty="0"/>
              <a:t>- </a:t>
            </a:r>
            <a:r>
              <a:rPr lang="ar-DZ" sz="2400" b="1" dirty="0"/>
              <a:t>مفهوم السُّخرية.</a:t>
            </a:r>
            <a:endParaRPr lang="fr-FR" sz="2400" dirty="0"/>
          </a:p>
          <a:p>
            <a:pPr algn="r" rtl="1"/>
            <a:r>
              <a:rPr lang="ar-DZ" sz="2400" b="1" dirty="0"/>
              <a:t>2- أساليب السُّخرية.</a:t>
            </a:r>
            <a:endParaRPr lang="fr-FR" sz="2400" dirty="0"/>
          </a:p>
          <a:p>
            <a:pPr algn="r" rtl="1"/>
            <a:r>
              <a:rPr lang="ar-DZ" sz="2400" b="1" dirty="0"/>
              <a:t>3- وظائف السُّخرية.</a:t>
            </a:r>
            <a:endParaRPr lang="fr-FR" sz="2400" dirty="0"/>
          </a:p>
          <a:p>
            <a:pPr algn="r" rtl="1"/>
            <a:r>
              <a:rPr lang="ar-DZ" sz="2400" b="1" dirty="0"/>
              <a:t>4- معايير الإعلام السَّاخر.</a:t>
            </a:r>
            <a:endParaRPr lang="fr-FR" sz="2400" dirty="0"/>
          </a:p>
          <a:p>
            <a:pPr algn="r" rtl="1"/>
            <a:r>
              <a:rPr lang="ar-DZ" sz="2400" b="1" dirty="0"/>
              <a:t>5- مفهوم وتطور الصحافة السَّاخرة.</a:t>
            </a:r>
            <a:endParaRPr lang="fr-FR" sz="2400" dirty="0"/>
          </a:p>
          <a:p>
            <a:pPr algn="r" rtl="1"/>
            <a:r>
              <a:rPr lang="ar-DZ" sz="2400" b="1" dirty="0"/>
              <a:t>6- الخطاب السَّاخر.</a:t>
            </a:r>
            <a:endParaRPr lang="fr-FR" sz="2400" dirty="0"/>
          </a:p>
          <a:p>
            <a:pPr algn="r" rtl="1"/>
            <a:r>
              <a:rPr lang="ar-DZ" sz="2400" b="1" dirty="0"/>
              <a:t>7- الكوميديا السَّاخرة في برامج التلفزيون.</a:t>
            </a:r>
            <a:endParaRPr lang="fr-FR" sz="2400" dirty="0"/>
          </a:p>
          <a:p>
            <a:pPr algn="r" rtl="1"/>
            <a:r>
              <a:rPr lang="ar-DZ" sz="2400" b="1" dirty="0"/>
              <a:t>8- السُّخرية في الإعلام التقليدي والرَّقمي. </a:t>
            </a:r>
            <a:endParaRPr lang="fr-FR" sz="2400" dirty="0"/>
          </a:p>
          <a:p>
            <a:pPr algn="r" rtl="1"/>
            <a:r>
              <a:rPr lang="ar-DZ" sz="2400" b="1" dirty="0"/>
              <a:t>9- نقد المحتويات الرَّقمية السَّاخرة.</a:t>
            </a:r>
            <a:endParaRPr lang="fr-FR" sz="2400" dirty="0"/>
          </a:p>
          <a:p>
            <a:pPr algn="r" rtl="1"/>
            <a:r>
              <a:rPr lang="ar-DZ" sz="2400" b="1" dirty="0"/>
              <a:t>10- المحتوى السَاخر في </a:t>
            </a:r>
            <a:r>
              <a:rPr lang="ar-DZ" sz="2400" b="1" dirty="0" err="1"/>
              <a:t>البودكاست</a:t>
            </a:r>
            <a:r>
              <a:rPr lang="ar-DZ" sz="2400" b="1" dirty="0"/>
              <a:t>. </a:t>
            </a:r>
            <a:endParaRPr lang="fr-FR" sz="2400" dirty="0"/>
          </a:p>
          <a:p>
            <a:pPr algn="just" rtl="1"/>
            <a:r>
              <a:rPr lang="ar-DZ" sz="2400" b="1" dirty="0"/>
              <a:t>- خلاصة</a:t>
            </a:r>
            <a:r>
              <a:rPr lang="ar-DZ" sz="2800" b="1" dirty="0"/>
              <a:t>.</a:t>
            </a:r>
            <a:endParaRPr lang="fr-FR" sz="2800" b="1" dirty="0"/>
          </a:p>
          <a:p>
            <a:pPr algn="r">
              <a:lnSpc>
                <a:spcPct val="120000"/>
              </a:lnSpc>
            </a:pPr>
            <a:endParaRPr lang="ar-DZ" sz="3200" b="1" dirty="0">
              <a:latin typeface="Alexandria" charset="0"/>
              <a:cs typeface="Alexandria" charset="0"/>
            </a:endParaRPr>
          </a:p>
          <a:p>
            <a:pPr algn="r">
              <a:lnSpc>
                <a:spcPct val="120000"/>
              </a:lnSpc>
            </a:pPr>
            <a:endParaRPr lang="ar-DZ" sz="2800" b="1" dirty="0">
              <a:latin typeface="Alexandria" charset="0"/>
              <a:cs typeface="Alexandria" charset="0"/>
            </a:endParaRPr>
          </a:p>
          <a:p>
            <a:pPr algn="r">
              <a:lnSpc>
                <a:spcPct val="120000"/>
              </a:lnSpc>
            </a:pPr>
            <a:endParaRPr lang="en-US" sz="2800" b="1" dirty="0">
              <a:latin typeface="Alexandria" charset="0"/>
              <a:cs typeface="Alexandria" charset="0"/>
            </a:endParaRPr>
          </a:p>
        </p:txBody>
      </p:sp>
      <p:sp>
        <p:nvSpPr>
          <p:cNvPr id="41" name="TextBox 40"/>
          <p:cNvSpPr txBox="1"/>
          <p:nvPr/>
        </p:nvSpPr>
        <p:spPr>
          <a:xfrm>
            <a:off x="8202457" y="1014165"/>
            <a:ext cx="184730" cy="646331"/>
          </a:xfrm>
          <a:prstGeom prst="rect">
            <a:avLst/>
          </a:prstGeom>
          <a:noFill/>
        </p:spPr>
        <p:txBody>
          <a:bodyPr wrap="none" rtlCol="0">
            <a:spAutoFit/>
          </a:bodyPr>
          <a:lstStyle/>
          <a:p>
            <a:pPr algn="ctr"/>
            <a:endParaRPr lang="en-US" sz="3600" b="1" dirty="0">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Image 2">
            <a:extLst>
              <a:ext uri="{FF2B5EF4-FFF2-40B4-BE49-F238E27FC236}">
                <a16:creationId xmlns:a16="http://schemas.microsoft.com/office/drawing/2014/main" id="{28269D2A-8DA9-52AD-55D5-7909FC93D2B0}"/>
              </a:ext>
            </a:extLst>
          </p:cNvPr>
          <p:cNvPicPr>
            <a:picLocks noChangeAspect="1"/>
          </p:cNvPicPr>
          <p:nvPr/>
        </p:nvPicPr>
        <p:blipFill>
          <a:blip r:embed="rId3">
            <a:extLst>
              <a:ext uri="{BEBA8EAE-BF5A-486C-A8C5-ECC9F3942E4B}">
                <a14:imgProps xmlns:a14="http://schemas.microsoft.com/office/drawing/2010/main">
                  <a14:imgLayer r:embed="rId4">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1305272" y="2117209"/>
            <a:ext cx="4586523" cy="3494595"/>
          </a:xfrm>
          <a:prstGeom prst="rect">
            <a:avLst/>
          </a:prstGeom>
          <a:ln>
            <a:noFill/>
          </a:ln>
          <a:effectLst>
            <a:outerShdw blurRad="292100" dist="139700" dir="2700000" algn="tl" rotWithShape="0">
              <a:srgbClr val="333333">
                <a:alpha val="65000"/>
              </a:srgbClr>
            </a:outerShdw>
          </a:effectLst>
        </p:spPr>
      </p:pic>
    </p:spTree>
  </p:cSld>
  <p:clrMapOvr>
    <a:masterClrMapping/>
  </p:clrMapOvr>
  <mc:AlternateContent xmlns:mc="http://schemas.openxmlformats.org/markup-compatibility/2006" xmlns:p14="http://schemas.microsoft.com/office/powerpoint/2010/main">
    <mc:Choice Requires="p14">
      <p:transition spd="slow" p14:dur="800" advTm="26357">
        <p:circle/>
      </p:transition>
    </mc:Choice>
    <mc:Fallback xmlns="">
      <p:transition spd="slow" advTm="26357">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0DB160-E1A2-0BC1-1762-197B2D80804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3FB7C61-E917-C634-6500-69C502C5A34C}"/>
              </a:ext>
            </a:extLst>
          </p:cNvPr>
          <p:cNvSpPr/>
          <p:nvPr/>
        </p:nvSpPr>
        <p:spPr>
          <a:xfrm>
            <a:off x="3689949" y="1155869"/>
            <a:ext cx="7517330" cy="49529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1"/>
            <a:r>
              <a:rPr lang="ar-SA" b="1"/>
              <a:t>مقدمة :</a:t>
            </a:r>
            <a:endParaRPr lang="fr-FR"/>
          </a:p>
          <a:p>
            <a:pPr algn="just" rtl="1"/>
            <a:endParaRPr lang="fr-FR" sz="2400" dirty="0">
              <a:solidFill>
                <a:schemeClr val="tx1"/>
              </a:solidFill>
            </a:endParaRPr>
          </a:p>
        </p:txBody>
      </p:sp>
      <p:sp>
        <p:nvSpPr>
          <p:cNvPr id="17" name="TextBox 16">
            <a:extLst>
              <a:ext uri="{FF2B5EF4-FFF2-40B4-BE49-F238E27FC236}">
                <a16:creationId xmlns:a16="http://schemas.microsoft.com/office/drawing/2014/main" id="{FE892149-FCAE-8B28-CA5F-9C17B892E03F}"/>
              </a:ext>
            </a:extLst>
          </p:cNvPr>
          <p:cNvSpPr txBox="1"/>
          <p:nvPr/>
        </p:nvSpPr>
        <p:spPr>
          <a:xfrm>
            <a:off x="7299282" y="238951"/>
            <a:ext cx="4113898" cy="850682"/>
          </a:xfrm>
          <a:prstGeom prst="rect">
            <a:avLst/>
          </a:prstGeom>
          <a:noFill/>
        </p:spPr>
        <p:txBody>
          <a:bodyPr wrap="square" rtlCol="0">
            <a:spAutoFit/>
          </a:bodyPr>
          <a:lstStyle/>
          <a:p>
            <a:pPr algn="ctr">
              <a:lnSpc>
                <a:spcPct val="120000"/>
              </a:lnSpc>
            </a:pPr>
            <a:r>
              <a:rPr lang="ar-DZ" sz="4400" b="1" dirty="0">
                <a:solidFill>
                  <a:srgbClr val="00B0F0"/>
                </a:solidFill>
                <a:latin typeface="Alexandria" charset="0"/>
                <a:cs typeface="Alexandria" charset="0"/>
              </a:rPr>
              <a:t>       مقدمـــــــــــــــــــــــة</a:t>
            </a:r>
          </a:p>
        </p:txBody>
      </p:sp>
      <p:sp>
        <p:nvSpPr>
          <p:cNvPr id="29" name="Rectangle 28">
            <a:extLst>
              <a:ext uri="{FF2B5EF4-FFF2-40B4-BE49-F238E27FC236}">
                <a16:creationId xmlns:a16="http://schemas.microsoft.com/office/drawing/2014/main" id="{347E6AA2-4EA9-AF2A-5CCB-DE4212CFA70B}"/>
              </a:ext>
            </a:extLst>
          </p:cNvPr>
          <p:cNvSpPr/>
          <p:nvPr/>
        </p:nvSpPr>
        <p:spPr>
          <a:xfrm flipV="1">
            <a:off x="2227489" y="518946"/>
            <a:ext cx="507179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EDD865B-BEA7-5D2F-39FC-C8E8C2546A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401DDDB5-FBB7-964D-C0E5-293DAC1D8807}"/>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4" name="ZoneTexte 3">
            <a:extLst>
              <a:ext uri="{FF2B5EF4-FFF2-40B4-BE49-F238E27FC236}">
                <a16:creationId xmlns:a16="http://schemas.microsoft.com/office/drawing/2014/main" id="{EF058F42-E6B4-0EF2-2BD1-D15A70595086}"/>
              </a:ext>
            </a:extLst>
          </p:cNvPr>
          <p:cNvSpPr txBox="1"/>
          <p:nvPr/>
        </p:nvSpPr>
        <p:spPr>
          <a:xfrm>
            <a:off x="4090737" y="1525815"/>
            <a:ext cx="7007191" cy="1107996"/>
          </a:xfrm>
          <a:prstGeom prst="rect">
            <a:avLst/>
          </a:prstGeom>
          <a:noFill/>
        </p:spPr>
        <p:txBody>
          <a:bodyPr wrap="square">
            <a:spAutoFit/>
          </a:bodyPr>
          <a:lstStyle/>
          <a:p>
            <a:pPr algn="just"/>
            <a:r>
              <a:rPr lang="ar-EG" sz="2400" dirty="0"/>
              <a:t>.</a:t>
            </a:r>
            <a:endParaRPr lang="ar-DZ" sz="2400" dirty="0"/>
          </a:p>
          <a:p>
            <a:pPr algn="just"/>
            <a:r>
              <a:rPr lang="ar-DZ" sz="2400" dirty="0"/>
              <a:t>        </a:t>
            </a:r>
          </a:p>
          <a:p>
            <a:pPr algn="just"/>
            <a:endParaRPr lang="fr-FR" dirty="0"/>
          </a:p>
        </p:txBody>
      </p:sp>
      <p:sp>
        <p:nvSpPr>
          <p:cNvPr id="9" name="ZoneTexte 8">
            <a:extLst>
              <a:ext uri="{FF2B5EF4-FFF2-40B4-BE49-F238E27FC236}">
                <a16:creationId xmlns:a16="http://schemas.microsoft.com/office/drawing/2014/main" id="{F76F1E2E-DC8B-D753-F52E-140569081AA0}"/>
              </a:ext>
            </a:extLst>
          </p:cNvPr>
          <p:cNvSpPr txBox="1"/>
          <p:nvPr/>
        </p:nvSpPr>
        <p:spPr>
          <a:xfrm>
            <a:off x="4090737" y="1225105"/>
            <a:ext cx="6920564" cy="4814523"/>
          </a:xfrm>
          <a:prstGeom prst="rect">
            <a:avLst/>
          </a:prstGeom>
          <a:noFill/>
        </p:spPr>
        <p:txBody>
          <a:bodyPr wrap="square">
            <a:spAutoFit/>
          </a:bodyPr>
          <a:lstStyle/>
          <a:p>
            <a:pPr algn="just" rtl="1">
              <a:lnSpc>
                <a:spcPct val="107000"/>
              </a:lnSpc>
              <a:spcAft>
                <a:spcPts val="800"/>
              </a:spcAft>
              <a:buNone/>
            </a:pPr>
            <a:r>
              <a:rPr lang="ar-DZ" sz="2400" kern="100" dirty="0">
                <a:effectLst/>
                <a:latin typeface="Calibri" panose="020F0502020204030204" pitchFamily="34" charset="0"/>
                <a:ea typeface="Calibri" panose="020F0502020204030204" pitchFamily="34" charset="0"/>
                <a:cs typeface="Arial" panose="020B0604020202020204" pitchFamily="34" charset="0"/>
              </a:rPr>
              <a:t>المحتوى</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الإعلامي الس</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اخر هو أسلوب يعتمد على تفكيك الخطاب الإعلامي وكشف جوانب القصور وال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تناقضات في التغطيات الصحفية والسياسية، حيث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قدّم قضايا جاد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ة بطريقة خفيفة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وس</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سة</a:t>
            </a:r>
            <a:r>
              <a:rPr lang="ar-SA" sz="2400" kern="100" dirty="0">
                <a:effectLst/>
                <a:latin typeface="Calibri" panose="020F0502020204030204" pitchFamily="34" charset="0"/>
                <a:ea typeface="Calibri" panose="020F0502020204030204" pitchFamily="34" charset="0"/>
                <a:cs typeface="Arial" panose="020B0604020202020204" pitchFamily="34" charset="0"/>
              </a:rPr>
              <a:t> تُسهِّل وصولها إلى الجمهور وتزيد من تأثيرها. وي</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ستخدم هذا النوع</a:t>
            </a:r>
            <a:r>
              <a:rPr lang="ar-DZ"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أدوات مثل 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هك</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 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حاك</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اة</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الساخرة، ال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مبالغة، وتبسيط الل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غة</a:t>
            </a:r>
            <a:r>
              <a:rPr lang="ar-SA" sz="2400" kern="100" dirty="0">
                <a:effectLst/>
                <a:latin typeface="Calibri" panose="020F0502020204030204" pitchFamily="34" charset="0"/>
                <a:ea typeface="Calibri" panose="020F0502020204030204" pitchFamily="34" charset="0"/>
                <a:cs typeface="Arial" panose="020B0604020202020204" pitchFamily="34" charset="0"/>
              </a:rPr>
              <a:t> لعرض الأخطاء المهنية، أو ف</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ضح</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الممارسات السياسية والإعلامية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بطريقة تجعل المتلق</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عيد 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فكير في الخطاب الرسمي. كما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شكّ</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 </a:t>
            </a:r>
            <a:r>
              <a:rPr lang="ar-DZ" sz="2400" kern="100" dirty="0">
                <a:effectLst/>
                <a:latin typeface="Calibri" panose="020F0502020204030204" pitchFamily="34" charset="0"/>
                <a:ea typeface="Calibri" panose="020F0502020204030204" pitchFamily="34" charset="0"/>
                <a:cs typeface="Arial" panose="020B0604020202020204" pitchFamily="34" charset="0"/>
              </a:rPr>
              <a:t>الإعلام</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الساخر وسيلة فعّالة لرفع الوعي العام، وتعزيز المشاركة السياسية، خصوصًا عبر وسائل التواصل الاجتماعي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والبودكاست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التي تسمح بنشر محتوى غير خاضع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للر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قابة وبأسلوب قريب من لغة الشارع، مم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 يجعله أكثر </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نتشارًا</a:t>
            </a:r>
            <a:r>
              <a:rPr lang="ar-SA" sz="2400" kern="100" dirty="0">
                <a:effectLst/>
                <a:latin typeface="Calibri" panose="020F0502020204030204" pitchFamily="34" charset="0"/>
                <a:ea typeface="Calibri" panose="020F0502020204030204" pitchFamily="34" charset="0"/>
                <a:cs typeface="Arial" panose="020B0604020202020204" pitchFamily="34" charset="0"/>
              </a:rPr>
              <a:t> وجاذبية بين الجمهور، وي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حوّ</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له إلى أداة تأثير حقيقية في تشكيل الرأي العام المعاصر</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p:txBody>
      </p:sp>
      <p:pic>
        <p:nvPicPr>
          <p:cNvPr id="12" name="Image 11">
            <a:extLst>
              <a:ext uri="{FF2B5EF4-FFF2-40B4-BE49-F238E27FC236}">
                <a16:creationId xmlns:a16="http://schemas.microsoft.com/office/drawing/2014/main" id="{250FC732-945F-AC4E-F1BF-A4634230F789}"/>
              </a:ext>
            </a:extLst>
          </p:cNvPr>
          <p:cNvPicPr>
            <a:picLocks noChangeAspect="1"/>
          </p:cNvPicPr>
          <p:nvPr/>
        </p:nvPicPr>
        <p:blipFill>
          <a:blip r:embed="rId8" cstate="print">
            <a:extLst>
              <a:ext uri="{BEBA8EAE-BF5A-486C-A8C5-ECC9F3942E4B}">
                <a14:imgProps xmlns:a14="http://schemas.microsoft.com/office/drawing/2010/main">
                  <a14:imgLayer r:embed="rId9">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528410" y="2079813"/>
            <a:ext cx="3333814" cy="322292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142154390"/>
      </p:ext>
    </p:extLst>
  </p:cSld>
  <p:clrMapOvr>
    <a:masterClrMapping/>
  </p:clrMapOvr>
  <p:transition spd="slow" advTm="2137">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092DE8-4A10-8EEF-3564-0ACCA8FC5B77}"/>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53D7AEA4-56C5-B45E-AAB7-95CBC19C831F}"/>
              </a:ext>
            </a:extLst>
          </p:cNvPr>
          <p:cNvSpPr txBox="1"/>
          <p:nvPr/>
        </p:nvSpPr>
        <p:spPr>
          <a:xfrm>
            <a:off x="8183007" y="67015"/>
            <a:ext cx="4113898" cy="781752"/>
          </a:xfrm>
          <a:prstGeom prst="rect">
            <a:avLst/>
          </a:prstGeom>
          <a:noFill/>
        </p:spPr>
        <p:txBody>
          <a:bodyPr wrap="square" rtlCol="0">
            <a:spAutoFit/>
          </a:bodyPr>
          <a:lstStyle/>
          <a:p>
            <a:pPr algn="ctr">
              <a:lnSpc>
                <a:spcPct val="120000"/>
              </a:lnSpc>
            </a:pPr>
            <a:r>
              <a:rPr lang="ar-DZ" sz="4000" b="1" dirty="0">
                <a:solidFill>
                  <a:srgbClr val="00B0F0"/>
                </a:solidFill>
                <a:latin typeface="Alexandria" charset="0"/>
                <a:cs typeface="Alexandria" charset="0"/>
              </a:rPr>
              <a:t>       مفهوم السخرية</a:t>
            </a:r>
          </a:p>
        </p:txBody>
      </p:sp>
      <p:sp>
        <p:nvSpPr>
          <p:cNvPr id="29" name="Rectangle 28">
            <a:extLst>
              <a:ext uri="{FF2B5EF4-FFF2-40B4-BE49-F238E27FC236}">
                <a16:creationId xmlns:a16="http://schemas.microsoft.com/office/drawing/2014/main" id="{9C1F89AC-9838-50DA-7D2B-7B67EE523EF3}"/>
              </a:ext>
            </a:extLst>
          </p:cNvPr>
          <p:cNvSpPr/>
          <p:nvPr/>
        </p:nvSpPr>
        <p:spPr>
          <a:xfrm flipV="1">
            <a:off x="2227489" y="518946"/>
            <a:ext cx="507179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ECDDC8E-2A89-149B-6616-E7887315AFA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B281CEBE-E779-55DD-32DE-B2FA3178FB87}"/>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DB94E8CC-C8C6-F5CD-CEFC-9648C3078A6E}"/>
              </a:ext>
            </a:extLst>
          </p:cNvPr>
          <p:cNvSpPr/>
          <p:nvPr/>
        </p:nvSpPr>
        <p:spPr>
          <a:xfrm>
            <a:off x="6966332" y="58537"/>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01</a:t>
            </a:r>
            <a:endParaRPr lang="en-US" sz="4000" b="1" dirty="0">
              <a:ea typeface="Roboto Light" panose="02000000000000000000" pitchFamily="2" charset="0"/>
            </a:endParaRPr>
          </a:p>
        </p:txBody>
      </p:sp>
      <p:sp>
        <p:nvSpPr>
          <p:cNvPr id="6" name="ZoneTexte 5">
            <a:extLst>
              <a:ext uri="{FF2B5EF4-FFF2-40B4-BE49-F238E27FC236}">
                <a16:creationId xmlns:a16="http://schemas.microsoft.com/office/drawing/2014/main" id="{8897EB15-C40A-7E41-45C1-F96273480A22}"/>
              </a:ext>
            </a:extLst>
          </p:cNvPr>
          <p:cNvSpPr txBox="1"/>
          <p:nvPr/>
        </p:nvSpPr>
        <p:spPr>
          <a:xfrm>
            <a:off x="1058780" y="1271062"/>
            <a:ext cx="10279780" cy="4951099"/>
          </a:xfrm>
          <a:prstGeom prst="rect">
            <a:avLst/>
          </a:prstGeom>
          <a:noFill/>
        </p:spPr>
        <p:txBody>
          <a:bodyPr wrap="square">
            <a:spAutoFit/>
          </a:bodyPr>
          <a:lstStyle/>
          <a:p>
            <a:pPr algn="just" rtl="1">
              <a:lnSpc>
                <a:spcPct val="107000"/>
              </a:lnSpc>
              <a:spcAft>
                <a:spcPts val="800"/>
              </a:spcAft>
              <a:buNone/>
            </a:pPr>
            <a:r>
              <a:rPr lang="ar-SA" sz="2400" b="1" kern="100" dirty="0">
                <a:effectLst/>
                <a:latin typeface="Calibri" panose="020F0502020204030204" pitchFamily="34" charset="0"/>
                <a:ea typeface="Calibri" panose="020F0502020204030204" pitchFamily="34" charset="0"/>
              </a:rPr>
              <a:t>الس</a:t>
            </a:r>
            <a:r>
              <a:rPr lang="ar-DZ" sz="2400" b="1" kern="100" dirty="0">
                <a:effectLst/>
                <a:latin typeface="Calibri" panose="020F0502020204030204" pitchFamily="34" charset="0"/>
                <a:ea typeface="Calibri" panose="020F0502020204030204" pitchFamily="34" charset="0"/>
              </a:rPr>
              <a:t>ُّ</a:t>
            </a:r>
            <a:r>
              <a:rPr lang="ar-SA" sz="2400" b="1" kern="100" dirty="0">
                <a:effectLst/>
                <a:latin typeface="Calibri" panose="020F0502020204030204" pitchFamily="34" charset="0"/>
                <a:ea typeface="Calibri" panose="020F0502020204030204" pitchFamily="34" charset="0"/>
              </a:rPr>
              <a:t>خرية</a:t>
            </a:r>
            <a:r>
              <a:rPr lang="ar-SA" sz="2400" kern="100" dirty="0">
                <a:effectLst/>
                <a:latin typeface="Calibri" panose="020F0502020204030204" pitchFamily="34" charset="0"/>
                <a:ea typeface="Calibri" panose="020F0502020204030204" pitchFamily="34" charset="0"/>
              </a:rPr>
              <a:t> </a:t>
            </a:r>
            <a:r>
              <a:rPr lang="ar-DZ" sz="2400" kern="100" dirty="0">
                <a:effectLst/>
                <a:latin typeface="Calibri" panose="020F0502020204030204" pitchFamily="34" charset="0"/>
                <a:ea typeface="Calibri" panose="020F0502020204030204" pitchFamily="34" charset="0"/>
              </a:rPr>
              <a:t>: </a:t>
            </a:r>
            <a:r>
              <a:rPr lang="ar-SA" sz="2400" kern="100" dirty="0">
                <a:effectLst/>
                <a:latin typeface="Calibri" panose="020F0502020204030204" pitchFamily="34" charset="0"/>
                <a:ea typeface="Calibri" panose="020F0502020204030204" pitchFamily="34" charset="0"/>
              </a:rPr>
              <a:t>هي أسلوب لغوي أو تصويري يقوم على إظهار شيء وإرادة ع</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كسه، بهدف الن</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قد أو الإضحاك</a:t>
            </a:r>
            <a:r>
              <a:rPr lang="fr-FR" sz="2400" kern="100" dirty="0">
                <a:effectLst/>
                <a:latin typeface="Calibri" panose="020F0502020204030204" pitchFamily="34" charset="0"/>
                <a:ea typeface="Calibri" panose="020F0502020204030204" pitchFamily="34" charset="0"/>
              </a:rPr>
              <a:t>.</a:t>
            </a:r>
            <a:endParaRPr lang="ar-DZ" sz="2400" kern="100" dirty="0">
              <a:effectLst/>
              <a:latin typeface="Calibri" panose="020F0502020204030204" pitchFamily="34" charset="0"/>
              <a:ea typeface="Calibri" panose="020F0502020204030204" pitchFamily="34" charset="0"/>
            </a:endParaRPr>
          </a:p>
          <a:p>
            <a:pPr marL="342900" indent="-342900" algn="just" rtl="1">
              <a:lnSpc>
                <a:spcPct val="107000"/>
              </a:lnSpc>
              <a:spcAft>
                <a:spcPts val="800"/>
              </a:spcAft>
              <a:buFont typeface="Wingdings" panose="05000000000000000000" pitchFamily="2" charset="2"/>
              <a:buChar char="§"/>
            </a:pPr>
            <a:r>
              <a:rPr lang="ar-SA" sz="2400" b="1" kern="100" dirty="0">
                <a:effectLst/>
                <a:latin typeface="Calibri" panose="020F0502020204030204" pitchFamily="34" charset="0"/>
                <a:ea typeface="Calibri" panose="020F0502020204030204" pitchFamily="34" charset="0"/>
              </a:rPr>
              <a:t>لغويًا</a:t>
            </a:r>
            <a:r>
              <a:rPr lang="fr-FR" sz="2400" kern="100" dirty="0">
                <a:effectLst/>
                <a:latin typeface="Calibri" panose="020F0502020204030204" pitchFamily="34" charset="0"/>
                <a:ea typeface="Calibri" panose="020F0502020204030204" pitchFamily="34" charset="0"/>
              </a:rPr>
              <a:t>: </a:t>
            </a:r>
            <a:r>
              <a:rPr lang="ar-SA" sz="2400" kern="100" dirty="0">
                <a:effectLst/>
                <a:latin typeface="Calibri" panose="020F0502020204030204" pitchFamily="34" charset="0"/>
                <a:ea typeface="Calibri" panose="020F0502020204030204" pitchFamily="34" charset="0"/>
              </a:rPr>
              <a:t>تأتي من الفعل سَخِرَ منه أو به، أي هَزِئَ به</a:t>
            </a:r>
            <a:r>
              <a:rPr lang="fr-FR" sz="2400" kern="100" dirty="0">
                <a:effectLst/>
                <a:latin typeface="Calibri" panose="020F0502020204030204" pitchFamily="34" charset="0"/>
                <a:ea typeface="Calibri" panose="020F0502020204030204" pitchFamily="34" charset="0"/>
              </a:rPr>
              <a:t>.</a:t>
            </a:r>
            <a:endParaRPr lang="ar-DZ" sz="2400" kern="100" dirty="0">
              <a:effectLst/>
              <a:latin typeface="Calibri" panose="020F0502020204030204" pitchFamily="34" charset="0"/>
              <a:ea typeface="Calibri" panose="020F0502020204030204" pitchFamily="34" charset="0"/>
            </a:endParaRPr>
          </a:p>
          <a:p>
            <a:pPr marL="342900" indent="-342900" algn="just" rtl="1">
              <a:lnSpc>
                <a:spcPct val="107000"/>
              </a:lnSpc>
              <a:spcAft>
                <a:spcPts val="800"/>
              </a:spcAft>
              <a:buFont typeface="Wingdings" panose="05000000000000000000" pitchFamily="2" charset="2"/>
              <a:buChar char="§"/>
            </a:pPr>
            <a:r>
              <a:rPr lang="ar-DZ" sz="2400" b="1" kern="100" dirty="0">
                <a:latin typeface="Calibri" panose="020F0502020204030204" pitchFamily="34" charset="0"/>
                <a:ea typeface="Calibri" panose="020F0502020204030204" pitchFamily="34" charset="0"/>
              </a:rPr>
              <a:t>إ</a:t>
            </a:r>
            <a:r>
              <a:rPr lang="ar-SA" sz="2400" b="1" kern="100" dirty="0" err="1">
                <a:effectLst/>
                <a:latin typeface="Calibri" panose="020F0502020204030204" pitchFamily="34" charset="0"/>
                <a:ea typeface="Calibri" panose="020F0502020204030204" pitchFamily="34" charset="0"/>
              </a:rPr>
              <a:t>صطلاحًا</a:t>
            </a:r>
            <a:r>
              <a:rPr lang="fr-FR" sz="2400" b="1" kern="100" dirty="0">
                <a:effectLst/>
                <a:latin typeface="Calibri" panose="020F0502020204030204" pitchFamily="34" charset="0"/>
                <a:ea typeface="Calibri" panose="020F0502020204030204" pitchFamily="34" charset="0"/>
              </a:rPr>
              <a:t>: </a:t>
            </a:r>
            <a:r>
              <a:rPr lang="ar-SA" sz="2400" kern="100" dirty="0">
                <a:effectLst/>
                <a:latin typeface="Calibri" panose="020F0502020204030204" pitchFamily="34" charset="0"/>
                <a:ea typeface="Calibri" panose="020F0502020204030204" pitchFamily="34" charset="0"/>
              </a:rPr>
              <a:t>هي نوع من الضحك القائم على الكلام أو التصوير</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 الذي ي</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برز نقاطًا م</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ثيرة أو لا</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فتة في شخص أو جماعة أو ظاهرة </a:t>
            </a:r>
            <a:r>
              <a:rPr lang="ar-DZ" sz="2400" kern="100" dirty="0">
                <a:effectLst/>
                <a:latin typeface="Calibri" panose="020F0502020204030204" pitchFamily="34" charset="0"/>
                <a:ea typeface="Calibri" panose="020F0502020204030204" pitchFamily="34" charset="0"/>
              </a:rPr>
              <a:t>إِ</a:t>
            </a:r>
            <a:r>
              <a:rPr lang="ar-SA" sz="2400" kern="100" dirty="0" err="1">
                <a:effectLst/>
                <a:latin typeface="Calibri" panose="020F0502020204030204" pitchFamily="34" charset="0"/>
                <a:ea typeface="Calibri" panose="020F0502020204030204" pitchFamily="34" charset="0"/>
              </a:rPr>
              <a:t>جتماعية</a:t>
            </a:r>
            <a:r>
              <a:rPr lang="fr-FR" sz="2400" kern="100" dirty="0">
                <a:effectLst/>
                <a:latin typeface="Calibri" panose="020F0502020204030204" pitchFamily="34" charset="0"/>
                <a:ea typeface="Calibri" panose="020F0502020204030204" pitchFamily="34" charset="0"/>
              </a:rPr>
              <a:t>.</a:t>
            </a:r>
            <a:endParaRPr lang="ar-DZ" sz="2400" kern="100" dirty="0">
              <a:effectLst/>
              <a:latin typeface="Calibri" panose="020F0502020204030204" pitchFamily="34" charset="0"/>
              <a:ea typeface="Calibri" panose="020F0502020204030204" pitchFamily="34" charset="0"/>
            </a:endParaRPr>
          </a:p>
          <a:p>
            <a:pPr algn="just" rtl="1">
              <a:lnSpc>
                <a:spcPct val="107000"/>
              </a:lnSpc>
              <a:spcAft>
                <a:spcPts val="800"/>
              </a:spcAft>
            </a:pPr>
            <a:r>
              <a:rPr lang="ar-DZ" sz="2400" kern="100" dirty="0">
                <a:effectLst/>
                <a:latin typeface="Calibri" panose="020F0502020204030204" pitchFamily="34" charset="0"/>
                <a:ea typeface="Calibri" panose="020F0502020204030204" pitchFamily="34" charset="0"/>
              </a:rPr>
              <a:t>   </a:t>
            </a:r>
            <a:r>
              <a:rPr lang="ar-SA" sz="2400" kern="100" dirty="0">
                <a:effectLst/>
                <a:latin typeface="Calibri" panose="020F0502020204030204" pitchFamily="34" charset="0"/>
                <a:ea typeface="Calibri" panose="020F0502020204030204" pitchFamily="34" charset="0"/>
              </a:rPr>
              <a:t>ي</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مكن أن ت</a:t>
            </a:r>
            <a:r>
              <a:rPr lang="ar-DZ" sz="2400" kern="100" dirty="0">
                <a:effectLst/>
                <a:latin typeface="Calibri" panose="020F0502020204030204" pitchFamily="34" charset="0"/>
                <a:ea typeface="Calibri" panose="020F0502020204030204" pitchFamily="34" charset="0"/>
              </a:rPr>
              <a:t>َ</a:t>
            </a:r>
            <a:r>
              <a:rPr lang="ar-SA" sz="2400" kern="100" dirty="0" err="1">
                <a:effectLst/>
                <a:latin typeface="Calibri" panose="020F0502020204030204" pitchFamily="34" charset="0"/>
                <a:ea typeface="Calibri" panose="020F0502020204030204" pitchFamily="34" charset="0"/>
              </a:rPr>
              <a:t>عتمد</a:t>
            </a:r>
            <a:r>
              <a:rPr lang="ar-SA" sz="2400" kern="100" dirty="0">
                <a:effectLst/>
                <a:latin typeface="Calibri" panose="020F0502020204030204" pitchFamily="34" charset="0"/>
                <a:ea typeface="Calibri" panose="020F0502020204030204" pitchFamily="34" charset="0"/>
              </a:rPr>
              <a:t> على عبارة بسيطة أو صورة أدبية، وقد تكون في شكل خبر موحٍ أو موقف أو تصوير</a:t>
            </a:r>
            <a:r>
              <a:rPr lang="fr-FR" sz="2400" kern="100" dirty="0">
                <a:effectLst/>
                <a:latin typeface="Calibri" panose="020F0502020204030204" pitchFamily="34" charset="0"/>
                <a:ea typeface="Calibri" panose="020F0502020204030204" pitchFamily="34" charset="0"/>
              </a:rPr>
              <a:t>.</a:t>
            </a:r>
            <a:endParaRPr lang="ar-DZ" sz="2400" kern="100" dirty="0">
              <a:effectLst/>
              <a:latin typeface="Calibri" panose="020F0502020204030204" pitchFamily="34" charset="0"/>
              <a:ea typeface="Calibri" panose="020F0502020204030204" pitchFamily="34" charset="0"/>
            </a:endParaRPr>
          </a:p>
          <a:p>
            <a:pPr algn="just" rtl="1">
              <a:lnSpc>
                <a:spcPct val="107000"/>
              </a:lnSpc>
              <a:spcAft>
                <a:spcPts val="800"/>
              </a:spcAft>
            </a:pPr>
            <a:r>
              <a:rPr lang="ar-DZ" sz="2400" kern="100" dirty="0">
                <a:effectLst/>
                <a:latin typeface="Calibri" panose="020F0502020204030204" pitchFamily="34" charset="0"/>
                <a:ea typeface="Calibri" panose="020F0502020204030204" pitchFamily="34" charset="0"/>
              </a:rPr>
              <a:t>    </a:t>
            </a:r>
            <a:r>
              <a:rPr lang="ar-SA" sz="2400" kern="100" dirty="0">
                <a:effectLst/>
                <a:latin typeface="Calibri" panose="020F0502020204030204" pitchFamily="34" charset="0"/>
                <a:ea typeface="Calibri" panose="020F0502020204030204" pitchFamily="34" charset="0"/>
              </a:rPr>
              <a:t>ي</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صفها معجم الأكاديمية الإسبانية بأنها إدراك غير ظاهر لعكس ما يُقال</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مفارقة لفظية</a:t>
            </a:r>
            <a:r>
              <a:rPr lang="ar-DZ" sz="2400" kern="100" dirty="0">
                <a:latin typeface="Calibri" panose="020F0502020204030204" pitchFamily="34" charset="0"/>
                <a:ea typeface="Calibri" panose="020F0502020204030204" pitchFamily="34" charset="0"/>
              </a:rPr>
              <a:t>)</a:t>
            </a:r>
            <a:r>
              <a:rPr lang="fr-FR" sz="2400" kern="100" dirty="0">
                <a:effectLst/>
                <a:latin typeface="Calibri" panose="020F0502020204030204" pitchFamily="34" charset="0"/>
                <a:ea typeface="Calibri" panose="020F0502020204030204" pitchFamily="34" charset="0"/>
              </a:rPr>
              <a:t>.</a:t>
            </a:r>
          </a:p>
          <a:p>
            <a:pPr marL="342900" lvl="0" indent="-342900" algn="just" rtl="1">
              <a:lnSpc>
                <a:spcPct val="107000"/>
              </a:lnSpc>
              <a:spcAft>
                <a:spcPts val="800"/>
              </a:spcAft>
              <a:buSzPts val="1000"/>
              <a:buFont typeface="Symbol" panose="05050102010706020507" pitchFamily="18" charset="2"/>
              <a:buChar char=""/>
              <a:tabLst>
                <a:tab pos="457200" algn="l"/>
              </a:tabLst>
            </a:pPr>
            <a:r>
              <a:rPr lang="ar-SA" sz="2400" kern="100" dirty="0">
                <a:effectLst/>
                <a:latin typeface="Calibri" panose="020F0502020204030204" pitchFamily="34" charset="0"/>
                <a:ea typeface="Calibri" panose="020F0502020204030204" pitchFamily="34" charset="0"/>
              </a:rPr>
              <a:t>ويرى عبد الفتاح عوض أن</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ها خطاب متعد</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د المعاني ي</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ستخدم للتعبير عن نقد</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 ما، عب</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ر تناقض بين ظ</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اهر الكلام وباطنه، وقد يظهر في جملة واحدة أو في أحداث سردية كاملة</a:t>
            </a:r>
            <a:r>
              <a:rPr lang="fr-FR" sz="2400" kern="100" dirty="0">
                <a:effectLst/>
                <a:latin typeface="Calibri" panose="020F0502020204030204" pitchFamily="34" charset="0"/>
                <a:ea typeface="Calibri" panose="020F0502020204030204" pitchFamily="34" charset="0"/>
              </a:rPr>
              <a:t>.</a:t>
            </a:r>
          </a:p>
          <a:p>
            <a:pPr marL="342900" lvl="0" indent="-342900" algn="just" rtl="1">
              <a:lnSpc>
                <a:spcPct val="107000"/>
              </a:lnSpc>
              <a:spcAft>
                <a:spcPts val="800"/>
              </a:spcAft>
              <a:buSzPts val="1000"/>
              <a:buFont typeface="Symbol" panose="05050102010706020507" pitchFamily="18" charset="2"/>
              <a:buChar char=""/>
              <a:tabLst>
                <a:tab pos="457200" algn="l"/>
              </a:tabLst>
            </a:pPr>
            <a:r>
              <a:rPr lang="ar-SA" sz="2400" kern="100" dirty="0">
                <a:effectLst/>
                <a:latin typeface="Calibri" panose="020F0502020204030204" pitchFamily="34" charset="0"/>
                <a:ea typeface="Calibri" panose="020F0502020204030204" pitchFamily="34" charset="0"/>
              </a:rPr>
              <a:t>الس</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خرية في جوهرها ظاهرة أدبية و</a:t>
            </a:r>
            <a:r>
              <a:rPr lang="ar-DZ" sz="2400" kern="100" dirty="0">
                <a:latin typeface="Calibri" panose="020F0502020204030204" pitchFamily="34" charset="0"/>
                <a:ea typeface="Calibri" panose="020F0502020204030204" pitchFamily="34" charset="0"/>
              </a:rPr>
              <a:t>إِ</a:t>
            </a:r>
            <a:r>
              <a:rPr lang="ar-SA" sz="2400" kern="100" dirty="0" err="1">
                <a:effectLst/>
                <a:latin typeface="Calibri" panose="020F0502020204030204" pitchFamily="34" charset="0"/>
                <a:ea typeface="Calibri" panose="020F0502020204030204" pitchFamily="34" charset="0"/>
              </a:rPr>
              <a:t>تصالية</a:t>
            </a:r>
            <a:r>
              <a:rPr lang="ar-SA" sz="2400" kern="100" dirty="0">
                <a:effectLst/>
                <a:latin typeface="Calibri" panose="020F0502020204030204" pitchFamily="34" charset="0"/>
                <a:ea typeface="Calibri" panose="020F0502020204030204" pitchFamily="34" charset="0"/>
              </a:rPr>
              <a:t> تقوم على الم</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فارقة، وتعكس وعيًا بالتناقض أو الفوضى أو الم</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فارقات في الواقع</a:t>
            </a:r>
            <a:r>
              <a:rPr lang="fr-FR" sz="2400" kern="100" dirty="0">
                <a:effectLst/>
                <a:latin typeface="Calibri" panose="020F0502020204030204" pitchFamily="34" charset="0"/>
                <a:ea typeface="Calibri" panose="020F0502020204030204" pitchFamily="34" charset="0"/>
              </a:rPr>
              <a:t>.</a:t>
            </a:r>
          </a:p>
          <a:p>
            <a:pPr>
              <a:lnSpc>
                <a:spcPct val="107000"/>
              </a:lnSpc>
              <a:spcAft>
                <a:spcPts val="800"/>
              </a:spcAft>
              <a:buNone/>
            </a:pPr>
            <a:r>
              <a:rPr lang="fr-FR" sz="1200" kern="100" dirty="0">
                <a:effectLst/>
                <a:latin typeface="Calibri" panose="020F0502020204030204" pitchFamily="34" charset="0"/>
                <a:ea typeface="Calibri" panose="020F0502020204030204" pitchFamily="34" charset="0"/>
                <a:cs typeface="Arial" panose="020B0604020202020204" pitchFamily="34" charset="0"/>
              </a:rPr>
              <a:t> </a:t>
            </a:r>
          </a:p>
        </p:txBody>
      </p:sp>
    </p:spTree>
    <p:extLst>
      <p:ext uri="{BB962C8B-B14F-4D97-AF65-F5344CB8AC3E}">
        <p14:creationId xmlns:p14="http://schemas.microsoft.com/office/powerpoint/2010/main" val="3544036670"/>
      </p:ext>
    </p:extLst>
  </p:cSld>
  <p:clrMapOvr>
    <a:masterClrMapping/>
  </p:clrMapOvr>
  <p:transition spd="slow" advTm="2137">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643EA9-5C56-8378-AD13-45B8A9830502}"/>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C33974DF-650B-F735-AC40-7E30E2734CE6}"/>
              </a:ext>
            </a:extLst>
          </p:cNvPr>
          <p:cNvSpPr txBox="1"/>
          <p:nvPr/>
        </p:nvSpPr>
        <p:spPr>
          <a:xfrm>
            <a:off x="7299282" y="67015"/>
            <a:ext cx="4997623" cy="781752"/>
          </a:xfrm>
          <a:prstGeom prst="rect">
            <a:avLst/>
          </a:prstGeom>
          <a:noFill/>
        </p:spPr>
        <p:txBody>
          <a:bodyPr wrap="square" rtlCol="0">
            <a:spAutoFit/>
          </a:bodyPr>
          <a:lstStyle/>
          <a:p>
            <a:pPr algn="ctr">
              <a:lnSpc>
                <a:spcPct val="120000"/>
              </a:lnSpc>
            </a:pPr>
            <a:r>
              <a:rPr lang="ar-DZ" sz="4000" b="1" dirty="0">
                <a:solidFill>
                  <a:srgbClr val="00B0F0"/>
                </a:solidFill>
                <a:latin typeface="Alexandria" charset="0"/>
                <a:cs typeface="Alexandria" charset="0"/>
              </a:rPr>
              <a:t>       أساليب السخرية</a:t>
            </a:r>
          </a:p>
        </p:txBody>
      </p:sp>
      <p:sp>
        <p:nvSpPr>
          <p:cNvPr id="29" name="Rectangle 28">
            <a:extLst>
              <a:ext uri="{FF2B5EF4-FFF2-40B4-BE49-F238E27FC236}">
                <a16:creationId xmlns:a16="http://schemas.microsoft.com/office/drawing/2014/main" id="{1B478A53-8AC0-D901-0EDB-5B870EC6D892}"/>
              </a:ext>
            </a:extLst>
          </p:cNvPr>
          <p:cNvSpPr/>
          <p:nvPr/>
        </p:nvSpPr>
        <p:spPr>
          <a:xfrm flipV="1">
            <a:off x="2227489" y="518946"/>
            <a:ext cx="507179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CD59586-3C47-B759-F7EB-FC53EB9B09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F1E4B8BE-A69A-8209-D971-B3F7558CB7DD}"/>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2C33F79B-2570-6E55-4D3C-D0049B044E37}"/>
              </a:ext>
            </a:extLst>
          </p:cNvPr>
          <p:cNvSpPr/>
          <p:nvPr/>
        </p:nvSpPr>
        <p:spPr>
          <a:xfrm>
            <a:off x="6562071" y="135085"/>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02</a:t>
            </a:r>
            <a:endParaRPr lang="en-US" sz="4000" b="1" dirty="0">
              <a:ea typeface="Roboto Light" panose="02000000000000000000" pitchFamily="2" charset="0"/>
            </a:endParaRPr>
          </a:p>
        </p:txBody>
      </p:sp>
      <p:sp>
        <p:nvSpPr>
          <p:cNvPr id="6" name="ZoneTexte 5">
            <a:extLst>
              <a:ext uri="{FF2B5EF4-FFF2-40B4-BE49-F238E27FC236}">
                <a16:creationId xmlns:a16="http://schemas.microsoft.com/office/drawing/2014/main" id="{E529660D-BB60-2F14-2D00-1F629FE1C1CD}"/>
              </a:ext>
            </a:extLst>
          </p:cNvPr>
          <p:cNvSpPr txBox="1"/>
          <p:nvPr/>
        </p:nvSpPr>
        <p:spPr>
          <a:xfrm>
            <a:off x="956110" y="1378106"/>
            <a:ext cx="10279780" cy="4062651"/>
          </a:xfrm>
          <a:prstGeom prst="rect">
            <a:avLst/>
          </a:prstGeom>
          <a:noFill/>
        </p:spPr>
        <p:txBody>
          <a:bodyPr wrap="square">
            <a:spAutoFit/>
          </a:bodyPr>
          <a:lstStyle/>
          <a:p>
            <a:pPr algn="just" rtl="1"/>
            <a:r>
              <a:rPr lang="ar-SA" sz="2400" dirty="0"/>
              <a:t>للسخرية أساليبها الخاصة التي تستخدمها في صياغتها وفي الت</a:t>
            </a:r>
            <a:r>
              <a:rPr lang="ar-DZ" sz="2400" dirty="0"/>
              <a:t>َّ</a:t>
            </a:r>
            <a:r>
              <a:rPr lang="ar-SA" sz="2400" dirty="0"/>
              <a:t>أثير</a:t>
            </a:r>
            <a:r>
              <a:rPr lang="ar-DZ" sz="2400" dirty="0"/>
              <a:t>،</a:t>
            </a:r>
            <a:r>
              <a:rPr lang="ar-SA" sz="2400" dirty="0"/>
              <a:t> الذي تسعى إلى نقله للغير ومن هذه الأساليب هي: </a:t>
            </a:r>
            <a:endParaRPr lang="fr-FR" sz="2400" dirty="0"/>
          </a:p>
          <a:p>
            <a:pPr algn="just" rtl="1"/>
            <a:r>
              <a:rPr lang="en-US" sz="2400" b="1" dirty="0">
                <a:solidFill>
                  <a:srgbClr val="C00000"/>
                </a:solidFill>
              </a:rPr>
              <a:t>1</a:t>
            </a:r>
            <a:r>
              <a:rPr lang="ar-SA" sz="2400" b="1" dirty="0">
                <a:solidFill>
                  <a:srgbClr val="C00000"/>
                </a:solidFill>
              </a:rPr>
              <a:t>- الس</a:t>
            </a:r>
            <a:r>
              <a:rPr lang="ar-DZ" sz="2400" b="1" dirty="0">
                <a:solidFill>
                  <a:srgbClr val="C00000"/>
                </a:solidFill>
              </a:rPr>
              <a:t>ُّ</a:t>
            </a:r>
            <a:r>
              <a:rPr lang="ar-SA" sz="2400" b="1" dirty="0">
                <a:solidFill>
                  <a:srgbClr val="C00000"/>
                </a:solidFill>
              </a:rPr>
              <a:t>خرية بالمحاكاة في الكلام والم</a:t>
            </a:r>
            <a:r>
              <a:rPr lang="ar-DZ" sz="2400" b="1" dirty="0">
                <a:solidFill>
                  <a:srgbClr val="C00000"/>
                </a:solidFill>
              </a:rPr>
              <a:t>َ</a:t>
            </a:r>
            <a:r>
              <a:rPr lang="ar-SA" sz="2400" b="1" dirty="0">
                <a:solidFill>
                  <a:srgbClr val="C00000"/>
                </a:solidFill>
              </a:rPr>
              <a:t>شي والحركات الج</a:t>
            </a:r>
            <a:r>
              <a:rPr lang="ar-DZ" sz="2400" b="1" dirty="0">
                <a:solidFill>
                  <a:srgbClr val="C00000"/>
                </a:solidFill>
              </a:rPr>
              <a:t>ِ</a:t>
            </a:r>
            <a:r>
              <a:rPr lang="ar-SA" sz="2400" b="1" dirty="0">
                <a:solidFill>
                  <a:srgbClr val="C00000"/>
                </a:solidFill>
              </a:rPr>
              <a:t>سمية وأنواع السلوكيات المختلفة: </a:t>
            </a:r>
            <a:endParaRPr lang="fr-FR" sz="2400" dirty="0">
              <a:solidFill>
                <a:srgbClr val="C00000"/>
              </a:solidFill>
            </a:endParaRPr>
          </a:p>
          <a:p>
            <a:pPr algn="just" rtl="1"/>
            <a:r>
              <a:rPr lang="ar-SA" sz="2400" dirty="0"/>
              <a:t>أي في الس</a:t>
            </a:r>
            <a:r>
              <a:rPr lang="ar-DZ" sz="2400" dirty="0"/>
              <a:t>ِّ</a:t>
            </a:r>
            <a:r>
              <a:rPr lang="ar-SA" sz="2400" dirty="0"/>
              <a:t>مات البارزة</a:t>
            </a:r>
            <a:r>
              <a:rPr lang="ar-DZ" sz="2400" dirty="0"/>
              <a:t>،</a:t>
            </a:r>
            <a:r>
              <a:rPr lang="ar-SA" sz="2400" dirty="0"/>
              <a:t> التي تمي</a:t>
            </a:r>
            <a:r>
              <a:rPr lang="ar-DZ" sz="2400" dirty="0"/>
              <a:t>ِّ</a:t>
            </a:r>
            <a:r>
              <a:rPr lang="ar-SA" sz="2400" dirty="0"/>
              <a:t>ز شخصية ما بين الشخصيات البارزة، كأسلوب من أساليب الكتابة التي يمتاز بها كاتب من الكتاب أو شاعر من الشعراء في قصيدة ما من قصائده.</a:t>
            </a:r>
            <a:endParaRPr lang="fr-FR" sz="2400" dirty="0"/>
          </a:p>
          <a:p>
            <a:pPr algn="just" rtl="1"/>
            <a:r>
              <a:rPr lang="ar-SA" sz="2400" dirty="0"/>
              <a:t>ي</a:t>
            </a:r>
            <a:r>
              <a:rPr lang="ar-DZ" sz="2400" dirty="0"/>
              <a:t>َ</a:t>
            </a:r>
            <a:r>
              <a:rPr lang="ar-SA" sz="2400" dirty="0"/>
              <a:t>عود الس</a:t>
            </a:r>
            <a:r>
              <a:rPr lang="ar-DZ" sz="2400" dirty="0"/>
              <a:t>َّ</a:t>
            </a:r>
            <a:r>
              <a:rPr lang="ar-SA" sz="2400" dirty="0" err="1"/>
              <a:t>بب</a:t>
            </a:r>
            <a:r>
              <a:rPr lang="ar-SA" sz="2400" dirty="0"/>
              <a:t> في كونه أي</a:t>
            </a:r>
            <a:r>
              <a:rPr lang="ar-DZ" sz="2400" dirty="0"/>
              <a:t>ُّ</a:t>
            </a:r>
            <a:r>
              <a:rPr lang="ar-SA" sz="2400" dirty="0"/>
              <a:t> تقليد م</a:t>
            </a:r>
            <a:r>
              <a:rPr lang="ar-DZ" sz="2400" dirty="0"/>
              <a:t>ُ</a:t>
            </a:r>
            <a:r>
              <a:rPr lang="ar-SA" sz="2400" dirty="0"/>
              <a:t>دعاة إلى الس</a:t>
            </a:r>
            <a:r>
              <a:rPr lang="ar-DZ" sz="2400" dirty="0"/>
              <a:t>ُّ</a:t>
            </a:r>
            <a:r>
              <a:rPr lang="ar-SA" sz="2400" dirty="0"/>
              <a:t>خرية هو أن</a:t>
            </a:r>
            <a:r>
              <a:rPr lang="ar-DZ" sz="2400" dirty="0"/>
              <a:t>َّ</a:t>
            </a:r>
            <a:r>
              <a:rPr lang="ar-SA" sz="2400" dirty="0"/>
              <a:t> الس</a:t>
            </a:r>
            <a:r>
              <a:rPr lang="ar-DZ" sz="2400" dirty="0"/>
              <a:t>َّ</a:t>
            </a:r>
            <a:r>
              <a:rPr lang="ar-SA" sz="2400" dirty="0"/>
              <a:t>اخر الم</a:t>
            </a:r>
            <a:r>
              <a:rPr lang="ar-DZ" sz="2400" dirty="0"/>
              <a:t>ُ</a:t>
            </a:r>
            <a:r>
              <a:rPr lang="ar-SA" sz="2400" dirty="0"/>
              <a:t>قلّ</a:t>
            </a:r>
            <a:r>
              <a:rPr lang="ar-DZ" sz="2400" dirty="0"/>
              <a:t>ِ</a:t>
            </a:r>
            <a:r>
              <a:rPr lang="ar-SA" sz="2400" dirty="0"/>
              <a:t>د ي</a:t>
            </a:r>
            <a:r>
              <a:rPr lang="ar-DZ" sz="2400" dirty="0"/>
              <a:t>َ</a:t>
            </a:r>
            <a:r>
              <a:rPr lang="ar-SA" sz="2400" dirty="0"/>
              <a:t>نقل شخصية المقل</a:t>
            </a:r>
            <a:r>
              <a:rPr lang="ar-DZ" sz="2400" dirty="0"/>
              <a:t>َّ</a:t>
            </a:r>
            <a:r>
              <a:rPr lang="ar-SA" sz="2400" dirty="0"/>
              <a:t>د ب</a:t>
            </a:r>
            <a:r>
              <a:rPr lang="ar-DZ" sz="2400" dirty="0"/>
              <a:t>ِ</a:t>
            </a:r>
            <a:r>
              <a:rPr lang="ar-SA" sz="2400" dirty="0"/>
              <a:t>رمتها ويجعلها ر</a:t>
            </a:r>
            <a:r>
              <a:rPr lang="ar-DZ" sz="2400" dirty="0"/>
              <a:t>ِ</a:t>
            </a:r>
            <a:r>
              <a:rPr lang="ar-SA" sz="2400" dirty="0" err="1"/>
              <a:t>داءاً</a:t>
            </a:r>
            <a:r>
              <a:rPr lang="ar-SA" sz="2400" dirty="0"/>
              <a:t> له يلبسه وي</a:t>
            </a:r>
            <a:r>
              <a:rPr lang="ar-DZ" sz="2400" dirty="0"/>
              <a:t>قلده </a:t>
            </a:r>
            <a:r>
              <a:rPr lang="ar-SA" sz="2400" dirty="0"/>
              <a:t>كيفما شاء، وأم</a:t>
            </a:r>
            <a:r>
              <a:rPr lang="ar-DZ" sz="2400" dirty="0"/>
              <a:t>َّ</a:t>
            </a:r>
            <a:r>
              <a:rPr lang="ar-SA" sz="2400" dirty="0"/>
              <a:t>ا الفن</a:t>
            </a:r>
            <a:r>
              <a:rPr lang="ar-DZ" sz="2400" dirty="0"/>
              <a:t>َّ</a:t>
            </a:r>
            <a:r>
              <a:rPr lang="ar-SA" sz="2400" dirty="0"/>
              <a:t>ان لا يكتفي بمجرد الت</a:t>
            </a:r>
            <a:r>
              <a:rPr lang="ar-DZ" sz="2400" dirty="0"/>
              <a:t>َّ</a:t>
            </a:r>
            <a:r>
              <a:rPr lang="ar-SA" sz="2400" dirty="0"/>
              <a:t>قليد كعامة الناس</a:t>
            </a:r>
            <a:r>
              <a:rPr lang="ar-DZ" sz="2400" dirty="0"/>
              <a:t> </a:t>
            </a:r>
            <a:r>
              <a:rPr lang="ar-SA" sz="2400" dirty="0"/>
              <a:t>لأنه </a:t>
            </a:r>
            <a:r>
              <a:rPr lang="ar-SA" sz="2400" dirty="0" err="1"/>
              <a:t>يوّ</a:t>
            </a:r>
            <a:r>
              <a:rPr lang="ar-DZ" sz="2400" dirty="0"/>
              <a:t>َ</a:t>
            </a:r>
            <a:r>
              <a:rPr lang="ar-SA" sz="2400" dirty="0"/>
              <a:t>لد منها صور متنوعة كثيرة</a:t>
            </a:r>
            <a:r>
              <a:rPr lang="ar-DZ" sz="2400" dirty="0"/>
              <a:t>.</a:t>
            </a:r>
            <a:endParaRPr lang="fr-FR" sz="2400" dirty="0"/>
          </a:p>
          <a:p>
            <a:pPr algn="just" rtl="1"/>
            <a:r>
              <a:rPr lang="ar-DZ" sz="2400" dirty="0"/>
              <a:t>مثال: </a:t>
            </a:r>
            <a:r>
              <a:rPr lang="ar-SA" sz="2400" dirty="0"/>
              <a:t>البرامج التلفزيونية الشهيرة مثل "دايلي شو" تقليد ضاحك لنشرات الأخبار والبرامج الحوارية للسخرية من الأحداث أو الاتجاهات السياسية وال</a:t>
            </a:r>
            <a:r>
              <a:rPr lang="ar-DZ" sz="2400" dirty="0"/>
              <a:t>إ</a:t>
            </a:r>
            <a:r>
              <a:rPr lang="ar-SA" sz="2400" dirty="0" err="1"/>
              <a:t>جتماعية</a:t>
            </a:r>
            <a:r>
              <a:rPr lang="ar-SA" sz="2400" dirty="0"/>
              <a:t> في الولايات المتحدة الأمريكية.</a:t>
            </a:r>
            <a:endParaRPr lang="fr-FR" sz="2400" dirty="0"/>
          </a:p>
          <a:p>
            <a:pPr algn="just" rtl="1"/>
            <a:r>
              <a:rPr lang="ar-SA" dirty="0"/>
              <a:t>. </a:t>
            </a:r>
            <a:endParaRPr lang="fr-FR" dirty="0"/>
          </a:p>
        </p:txBody>
      </p:sp>
    </p:spTree>
    <p:extLst>
      <p:ext uri="{BB962C8B-B14F-4D97-AF65-F5344CB8AC3E}">
        <p14:creationId xmlns:p14="http://schemas.microsoft.com/office/powerpoint/2010/main" val="1593168708"/>
      </p:ext>
    </p:extLst>
  </p:cSld>
  <p:clrMapOvr>
    <a:masterClrMapping/>
  </p:clrMapOvr>
  <p:transition spd="slow" advTm="2137">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66CB3B-008C-4607-C6F1-F1F2DEBA2944}"/>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998CC856-D7E9-9710-655D-C5433D3D507B}"/>
              </a:ext>
            </a:extLst>
          </p:cNvPr>
          <p:cNvSpPr txBox="1"/>
          <p:nvPr/>
        </p:nvSpPr>
        <p:spPr>
          <a:xfrm>
            <a:off x="7666144" y="224001"/>
            <a:ext cx="4113898"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 أساليب السخرية</a:t>
            </a:r>
          </a:p>
        </p:txBody>
      </p:sp>
      <p:sp>
        <p:nvSpPr>
          <p:cNvPr id="29" name="Rectangle 28">
            <a:extLst>
              <a:ext uri="{FF2B5EF4-FFF2-40B4-BE49-F238E27FC236}">
                <a16:creationId xmlns:a16="http://schemas.microsoft.com/office/drawing/2014/main" id="{58ADBFE9-8A71-A56A-17DC-932B41B28F5B}"/>
              </a:ext>
            </a:extLst>
          </p:cNvPr>
          <p:cNvSpPr/>
          <p:nvPr/>
        </p:nvSpPr>
        <p:spPr>
          <a:xfrm flipV="1">
            <a:off x="2227489" y="518946"/>
            <a:ext cx="507179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31C9D3E-6D83-1FFD-90B4-9DE3990B990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C6B506C7-843F-8BCA-E63E-69826D6EF119}"/>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32BF9C13-8B5A-3FEF-DA91-485F7409C27A}"/>
              </a:ext>
            </a:extLst>
          </p:cNvPr>
          <p:cNvSpPr/>
          <p:nvPr/>
        </p:nvSpPr>
        <p:spPr>
          <a:xfrm>
            <a:off x="6966332" y="135085"/>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02</a:t>
            </a:r>
            <a:endParaRPr lang="en-US" sz="4000" b="1" dirty="0">
              <a:ea typeface="Roboto Light" panose="02000000000000000000" pitchFamily="2" charset="0"/>
            </a:endParaRPr>
          </a:p>
        </p:txBody>
      </p:sp>
      <p:sp>
        <p:nvSpPr>
          <p:cNvPr id="3" name="ZoneTexte 2">
            <a:extLst>
              <a:ext uri="{FF2B5EF4-FFF2-40B4-BE49-F238E27FC236}">
                <a16:creationId xmlns:a16="http://schemas.microsoft.com/office/drawing/2014/main" id="{C9CD435F-91BD-60F3-3CBD-C21C75F6351C}"/>
              </a:ext>
            </a:extLst>
          </p:cNvPr>
          <p:cNvSpPr txBox="1"/>
          <p:nvPr/>
        </p:nvSpPr>
        <p:spPr>
          <a:xfrm>
            <a:off x="1424539" y="1281908"/>
            <a:ext cx="9904396" cy="5309339"/>
          </a:xfrm>
          <a:prstGeom prst="rect">
            <a:avLst/>
          </a:prstGeom>
          <a:noFill/>
        </p:spPr>
        <p:txBody>
          <a:bodyPr wrap="square">
            <a:spAutoFit/>
          </a:bodyPr>
          <a:lstStyle/>
          <a:p>
            <a:pPr marR="40640" lvl="0" algn="just" rtl="1" fontAlgn="base">
              <a:lnSpc>
                <a:spcPct val="159000"/>
              </a:lnSpc>
              <a:spcAft>
                <a:spcPts val="25"/>
              </a:spcAft>
              <a:buClr>
                <a:srgbClr val="000000"/>
              </a:buClr>
              <a:buSzPts val="1600"/>
            </a:pPr>
            <a:r>
              <a:rPr lang="ar-DZ" sz="2400" b="1" u="none" strike="noStrike" dirty="0">
                <a:solidFill>
                  <a:srgbClr val="C00000"/>
                </a:solidFill>
                <a:effectLst/>
                <a:uFill>
                  <a:solidFill>
                    <a:srgbClr val="000000"/>
                  </a:solidFill>
                </a:uFill>
                <a:latin typeface="Calibri" panose="020F0502020204030204" pitchFamily="34" charset="0"/>
                <a:ea typeface="Calibri" panose="020F0502020204030204" pitchFamily="34" charset="0"/>
              </a:rPr>
              <a:t>2- </a:t>
            </a:r>
            <a:r>
              <a:rPr lang="ar-SA" sz="2400" b="1" u="none" strike="noStrike" dirty="0">
                <a:solidFill>
                  <a:srgbClr val="C00000"/>
                </a:solidFill>
                <a:effectLst/>
                <a:uFill>
                  <a:solidFill>
                    <a:srgbClr val="000000"/>
                  </a:solidFill>
                </a:uFill>
                <a:latin typeface="Calibri" panose="020F0502020204030204" pitchFamily="34" charset="0"/>
                <a:ea typeface="Calibri" panose="020F0502020204030204" pitchFamily="34" charset="0"/>
              </a:rPr>
              <a:t>الرد</a:t>
            </a:r>
            <a:r>
              <a:rPr lang="ar-DZ" sz="2400" b="1" u="none" strike="noStrike" dirty="0">
                <a:solidFill>
                  <a:srgbClr val="C00000"/>
                </a:solidFill>
                <a:effectLst/>
                <a:uFill>
                  <a:solidFill>
                    <a:srgbClr val="000000"/>
                  </a:solidFill>
                </a:uFill>
                <a:latin typeface="Calibri" panose="020F0502020204030204" pitchFamily="34" charset="0"/>
                <a:ea typeface="Calibri" panose="020F0502020204030204" pitchFamily="34" charset="0"/>
              </a:rPr>
              <a:t>ُّ</a:t>
            </a:r>
            <a:r>
              <a:rPr lang="ar-SA" sz="2400" b="1" u="none" strike="noStrike" dirty="0">
                <a:solidFill>
                  <a:srgbClr val="C00000"/>
                </a:solidFill>
                <a:effectLst/>
                <a:uFill>
                  <a:solidFill>
                    <a:srgbClr val="000000"/>
                  </a:solidFill>
                </a:uFill>
                <a:latin typeface="Calibri" panose="020F0502020204030204" pitchFamily="34" charset="0"/>
                <a:ea typeface="Calibri" panose="020F0502020204030204" pitchFamily="34" charset="0"/>
              </a:rPr>
              <a:t> بالم</a:t>
            </a:r>
            <a:r>
              <a:rPr lang="ar-DZ" sz="2400" b="1" u="none" strike="noStrike" dirty="0">
                <a:solidFill>
                  <a:srgbClr val="C00000"/>
                </a:solidFill>
                <a:effectLst/>
                <a:uFill>
                  <a:solidFill>
                    <a:srgbClr val="000000"/>
                  </a:solidFill>
                </a:uFill>
                <a:latin typeface="Calibri" panose="020F0502020204030204" pitchFamily="34" charset="0"/>
                <a:ea typeface="Calibri" panose="020F0502020204030204" pitchFamily="34" charset="0"/>
              </a:rPr>
              <a:t>ِ</a:t>
            </a:r>
            <a:r>
              <a:rPr lang="ar-SA" sz="2400" b="1" u="none" strike="noStrike" dirty="0">
                <a:solidFill>
                  <a:srgbClr val="C00000"/>
                </a:solidFill>
                <a:effectLst/>
                <a:uFill>
                  <a:solidFill>
                    <a:srgbClr val="000000"/>
                  </a:solidFill>
                </a:uFill>
                <a:latin typeface="Calibri" panose="020F0502020204030204" pitchFamily="34" charset="0"/>
                <a:ea typeface="Calibri" panose="020F0502020204030204" pitchFamily="34" charset="0"/>
              </a:rPr>
              <a:t>ثل</a:t>
            </a:r>
            <a:r>
              <a:rPr lang="ar-SA" sz="2400" u="none" strike="noStrike" dirty="0">
                <a:solidFill>
                  <a:srgbClr val="000000"/>
                </a:solidFill>
                <a:effectLst/>
                <a:uFill>
                  <a:solidFill>
                    <a:srgbClr val="000000"/>
                  </a:solidFill>
                </a:uFill>
                <a:latin typeface="Calibri" panose="020F0502020204030204" pitchFamily="34" charset="0"/>
                <a:ea typeface="Calibri" panose="020F0502020204030204" pitchFamily="34" charset="0"/>
              </a:rPr>
              <a:t>:</a:t>
            </a:r>
            <a:r>
              <a:rPr lang="ar-SA" sz="2400" b="1" u="none" strike="noStrike" dirty="0">
                <a:solidFill>
                  <a:srgbClr val="000000"/>
                </a:solidFill>
                <a:effectLst/>
                <a:uFill>
                  <a:solidFill>
                    <a:srgbClr val="000000"/>
                  </a:solidFill>
                </a:uFill>
                <a:latin typeface="Calibri" panose="020F0502020204030204" pitchFamily="34" charset="0"/>
                <a:ea typeface="Calibri" panose="020F0502020204030204" pitchFamily="34" charset="0"/>
              </a:rPr>
              <a:t> </a:t>
            </a:r>
            <a:r>
              <a:rPr lang="ar-SA" sz="2400" u="none" strike="noStrike" dirty="0">
                <a:solidFill>
                  <a:srgbClr val="000000"/>
                </a:solidFill>
                <a:effectLst/>
                <a:uFill>
                  <a:solidFill>
                    <a:srgbClr val="000000"/>
                  </a:solidFill>
                </a:uFill>
                <a:latin typeface="Calibri" panose="020F0502020204030204" pitchFamily="34" charset="0"/>
                <a:ea typeface="Calibri" panose="020F0502020204030204" pitchFamily="34" charset="0"/>
              </a:rPr>
              <a:t>وهو أسلوب قائم على التبادل وكث</a:t>
            </a:r>
            <a:r>
              <a:rPr lang="ar-DZ" sz="2400" u="none" strike="noStrike" dirty="0">
                <a:solidFill>
                  <a:srgbClr val="000000"/>
                </a:solidFill>
                <a:effectLst/>
                <a:uFill>
                  <a:solidFill>
                    <a:srgbClr val="000000"/>
                  </a:solidFill>
                </a:uFill>
                <a:latin typeface="Calibri" panose="020F0502020204030204" pitchFamily="34" charset="0"/>
                <a:ea typeface="Calibri" panose="020F0502020204030204" pitchFamily="34" charset="0"/>
              </a:rPr>
              <a:t>ي</a:t>
            </a:r>
            <a:r>
              <a:rPr lang="ar-SA" sz="2400" u="none" strike="noStrike" dirty="0">
                <a:solidFill>
                  <a:srgbClr val="000000"/>
                </a:solidFill>
                <a:effectLst/>
                <a:uFill>
                  <a:solidFill>
                    <a:srgbClr val="000000"/>
                  </a:solidFill>
                </a:uFill>
                <a:latin typeface="Calibri" panose="020F0502020204030204" pitchFamily="34" charset="0"/>
                <a:ea typeface="Calibri" panose="020F0502020204030204" pitchFamily="34" charset="0"/>
              </a:rPr>
              <a:t>ً</a:t>
            </a:r>
            <a:r>
              <a:rPr lang="ar-DZ" sz="2400" u="none" strike="noStrike" dirty="0">
                <a:solidFill>
                  <a:srgbClr val="000000"/>
                </a:solidFill>
                <a:effectLst/>
                <a:uFill>
                  <a:solidFill>
                    <a:srgbClr val="000000"/>
                  </a:solidFill>
                </a:uFill>
                <a:latin typeface="Calibri" panose="020F0502020204030204" pitchFamily="34" charset="0"/>
                <a:ea typeface="Calibri" panose="020F0502020204030204" pitchFamily="34" charset="0"/>
              </a:rPr>
              <a:t>را</a:t>
            </a:r>
            <a:r>
              <a:rPr lang="ar-SA" sz="2400" u="none" strike="noStrike" dirty="0">
                <a:solidFill>
                  <a:srgbClr val="000000"/>
                </a:solidFill>
                <a:effectLst/>
                <a:uFill>
                  <a:solidFill>
                    <a:srgbClr val="000000"/>
                  </a:solidFill>
                </a:uFill>
                <a:latin typeface="Calibri" panose="020F0502020204030204" pitchFamily="34" charset="0"/>
                <a:ea typeface="Calibri" panose="020F0502020204030204" pitchFamily="34" charset="0"/>
              </a:rPr>
              <a:t> ما يستخدم للفكاهة والضحك لمجرد التسلية والرد عادة يكون أكثر سخرية وادعى إلى </a:t>
            </a:r>
            <a:r>
              <a:rPr lang="ar-SA" sz="2400" u="none" strike="noStrike" dirty="0" err="1">
                <a:solidFill>
                  <a:srgbClr val="000000"/>
                </a:solidFill>
                <a:effectLst/>
                <a:uFill>
                  <a:solidFill>
                    <a:srgbClr val="000000"/>
                  </a:solidFill>
                </a:uFill>
                <a:latin typeface="Calibri" panose="020F0502020204030204" pitchFamily="34" charset="0"/>
                <a:ea typeface="Calibri" panose="020F0502020204030204" pitchFamily="34" charset="0"/>
              </a:rPr>
              <a:t>الض</a:t>
            </a:r>
            <a:r>
              <a:rPr lang="ar-DZ" sz="2400" u="none" strike="noStrike" dirty="0">
                <a:solidFill>
                  <a:srgbClr val="000000"/>
                </a:solidFill>
                <a:effectLst/>
                <a:uFill>
                  <a:solidFill>
                    <a:srgbClr val="000000"/>
                  </a:solidFill>
                </a:uFill>
                <a:latin typeface="Calibri" panose="020F0502020204030204" pitchFamily="34" charset="0"/>
                <a:ea typeface="Calibri" panose="020F0502020204030204" pitchFamily="34" charset="0"/>
              </a:rPr>
              <a:t>َّ</a:t>
            </a:r>
            <a:r>
              <a:rPr lang="ar-SA" sz="2400" u="none" strike="noStrike" dirty="0">
                <a:solidFill>
                  <a:srgbClr val="000000"/>
                </a:solidFill>
                <a:effectLst/>
                <a:uFill>
                  <a:solidFill>
                    <a:srgbClr val="000000"/>
                  </a:solidFill>
                </a:uFill>
                <a:latin typeface="Calibri" panose="020F0502020204030204" pitchFamily="34" charset="0"/>
                <a:ea typeface="Calibri" panose="020F0502020204030204" pitchFamily="34" charset="0"/>
              </a:rPr>
              <a:t>حك</a:t>
            </a:r>
            <a:r>
              <a:rPr lang="ar-DZ" sz="2400" u="none" strike="noStrike" dirty="0">
                <a:solidFill>
                  <a:srgbClr val="000000"/>
                </a:solidFill>
                <a:effectLst/>
                <a:uFill>
                  <a:solidFill>
                    <a:srgbClr val="000000"/>
                  </a:solidFill>
                </a:uFill>
                <a:latin typeface="Calibri" panose="020F0502020204030204" pitchFamily="34" charset="0"/>
                <a:ea typeface="Calibri" panose="020F0502020204030204" pitchFamily="34" charset="0"/>
              </a:rPr>
              <a:t>،</a:t>
            </a:r>
            <a:r>
              <a:rPr lang="ar-SA" sz="2400" u="none" strike="noStrike" dirty="0">
                <a:solidFill>
                  <a:srgbClr val="000000"/>
                </a:solidFill>
                <a:effectLst/>
                <a:uFill>
                  <a:solidFill>
                    <a:srgbClr val="000000"/>
                  </a:solidFill>
                </a:uFill>
                <a:latin typeface="Calibri" panose="020F0502020204030204" pitchFamily="34" charset="0"/>
                <a:ea typeface="Calibri" panose="020F0502020204030204" pitchFamily="34" charset="0"/>
              </a:rPr>
              <a:t> وهو يتطل</a:t>
            </a:r>
            <a:r>
              <a:rPr lang="ar-DZ" sz="2400" u="none" strike="noStrike" dirty="0">
                <a:solidFill>
                  <a:srgbClr val="000000"/>
                </a:solidFill>
                <a:effectLst/>
                <a:uFill>
                  <a:solidFill>
                    <a:srgbClr val="000000"/>
                  </a:solidFill>
                </a:uFill>
                <a:latin typeface="Calibri" panose="020F0502020204030204" pitchFamily="34" charset="0"/>
                <a:ea typeface="Calibri" panose="020F0502020204030204" pitchFamily="34" charset="0"/>
              </a:rPr>
              <a:t>َّ</a:t>
            </a:r>
            <a:r>
              <a:rPr lang="ar-SA" sz="2400" u="none" strike="noStrike" dirty="0">
                <a:solidFill>
                  <a:srgbClr val="000000"/>
                </a:solidFill>
                <a:effectLst/>
                <a:uFill>
                  <a:solidFill>
                    <a:srgbClr val="000000"/>
                  </a:solidFill>
                </a:uFill>
                <a:latin typeface="Calibri" panose="020F0502020204030204" pitchFamily="34" charset="0"/>
                <a:ea typeface="Calibri" panose="020F0502020204030204" pitchFamily="34" charset="0"/>
              </a:rPr>
              <a:t>ب حيوية الذكاء وسرعة الخ</a:t>
            </a:r>
            <a:r>
              <a:rPr lang="ar-DZ" sz="2400" u="none" strike="noStrike" dirty="0">
                <a:solidFill>
                  <a:srgbClr val="000000"/>
                </a:solidFill>
                <a:effectLst/>
                <a:uFill>
                  <a:solidFill>
                    <a:srgbClr val="000000"/>
                  </a:solidFill>
                </a:uFill>
                <a:latin typeface="Calibri" panose="020F0502020204030204" pitchFamily="34" charset="0"/>
                <a:ea typeface="Calibri" panose="020F0502020204030204" pitchFamily="34" charset="0"/>
              </a:rPr>
              <a:t>َ</a:t>
            </a:r>
            <a:r>
              <a:rPr lang="ar-SA" sz="2400" u="none" strike="noStrike" dirty="0">
                <a:solidFill>
                  <a:srgbClr val="000000"/>
                </a:solidFill>
                <a:effectLst/>
                <a:uFill>
                  <a:solidFill>
                    <a:srgbClr val="000000"/>
                  </a:solidFill>
                </a:uFill>
                <a:latin typeface="Calibri" panose="020F0502020204030204" pitchFamily="34" charset="0"/>
                <a:ea typeface="Calibri" panose="020F0502020204030204" pitchFamily="34" charset="0"/>
              </a:rPr>
              <a:t>اطر وقد يأتي بديهيا </a:t>
            </a:r>
            <a:r>
              <a:rPr lang="ar-DZ" sz="2400" u="none" strike="noStrike" dirty="0">
                <a:solidFill>
                  <a:srgbClr val="000000"/>
                </a:solidFill>
                <a:effectLst/>
                <a:uFill>
                  <a:solidFill>
                    <a:srgbClr val="000000"/>
                  </a:solidFill>
                </a:uFill>
                <a:latin typeface="Calibri" panose="020F0502020204030204" pitchFamily="34" charset="0"/>
                <a:ea typeface="Calibri" panose="020F0502020204030204" pitchFamily="34" charset="0"/>
              </a:rPr>
              <a:t>.</a:t>
            </a:r>
            <a:endParaRPr lang="ar-DZ" sz="2400" dirty="0">
              <a:solidFill>
                <a:srgbClr val="000000"/>
              </a:solidFill>
              <a:uFill>
                <a:solidFill>
                  <a:srgbClr val="000000"/>
                </a:solidFill>
              </a:uFill>
              <a:latin typeface="Calibri" panose="020F0502020204030204" pitchFamily="34" charset="0"/>
              <a:ea typeface="Calibri" panose="020F0502020204030204" pitchFamily="34" charset="0"/>
            </a:endParaRPr>
          </a:p>
          <a:p>
            <a:pPr marL="342900" marR="40640" lvl="0" indent="-342900" algn="just" rtl="1" fontAlgn="base">
              <a:lnSpc>
                <a:spcPct val="159000"/>
              </a:lnSpc>
              <a:spcAft>
                <a:spcPts val="25"/>
              </a:spcAft>
              <a:buClr>
                <a:srgbClr val="000000"/>
              </a:buClr>
              <a:buSzPts val="1600"/>
              <a:buFont typeface="Wingdings" panose="05000000000000000000" pitchFamily="2" charset="2"/>
              <a:buChar char="§"/>
            </a:pPr>
            <a:r>
              <a:rPr lang="ar-SA" sz="2400" b="1" u="none" strike="noStrike" dirty="0">
                <a:solidFill>
                  <a:srgbClr val="000000"/>
                </a:solidFill>
                <a:effectLst/>
                <a:uFill>
                  <a:solidFill>
                    <a:srgbClr val="000000"/>
                  </a:solidFill>
                </a:uFill>
                <a:latin typeface="Calibri" panose="020F0502020204030204" pitchFamily="34" charset="0"/>
                <a:ea typeface="Calibri" panose="020F0502020204030204" pitchFamily="34" charset="0"/>
              </a:rPr>
              <a:t>مثال على ذلك</a:t>
            </a:r>
            <a:r>
              <a:rPr lang="en-US" sz="2400" b="1" i="1" u="none" strike="noStrike" baseline="30000" dirty="0">
                <a:solidFill>
                  <a:srgbClr val="000000"/>
                </a:solidFill>
                <a:effectLst/>
                <a:uFill>
                  <a:solidFill>
                    <a:srgbClr val="000000"/>
                  </a:solidFill>
                </a:uFill>
                <a:latin typeface="Arial" panose="020B0604020202020204" pitchFamily="34" charset="0"/>
                <a:ea typeface="Calibri" panose="020F0502020204030204" pitchFamily="34" charset="0"/>
              </a:rPr>
              <a:t> </a:t>
            </a:r>
            <a:r>
              <a:rPr lang="en-US" sz="2400" b="1" u="none" strike="noStrike" baseline="30000" dirty="0">
                <a:solidFill>
                  <a:srgbClr val="000000"/>
                </a:solidFill>
                <a:effectLst/>
                <a:uFill>
                  <a:solidFill>
                    <a:srgbClr val="000000"/>
                  </a:solidFill>
                </a:uFill>
                <a:latin typeface="Arial" panose="020B0604020202020204" pitchFamily="34" charset="0"/>
                <a:ea typeface="Calibri" panose="020F0502020204030204" pitchFamily="34" charset="0"/>
              </a:rPr>
              <a:t> </a:t>
            </a:r>
            <a:r>
              <a:rPr lang="ar-SA" sz="2400" u="none" strike="noStrike" dirty="0">
                <a:solidFill>
                  <a:srgbClr val="000000"/>
                </a:solidFill>
                <a:effectLst/>
                <a:uFill>
                  <a:solidFill>
                    <a:srgbClr val="000000"/>
                  </a:solidFill>
                </a:uFill>
                <a:latin typeface="Calibri" panose="020F0502020204030204" pitchFamily="34" charset="0"/>
                <a:ea typeface="Calibri" panose="020F0502020204030204" pitchFamily="34" charset="0"/>
              </a:rPr>
              <a:t>:  د</a:t>
            </a:r>
            <a:r>
              <a:rPr lang="ar-DZ" sz="2400" u="none" strike="noStrike" dirty="0">
                <a:solidFill>
                  <a:srgbClr val="000000"/>
                </a:solidFill>
                <a:effectLst/>
                <a:uFill>
                  <a:solidFill>
                    <a:srgbClr val="000000"/>
                  </a:solidFill>
                </a:uFill>
                <a:latin typeface="Calibri" panose="020F0502020204030204" pitchFamily="34" charset="0"/>
                <a:ea typeface="Calibri" panose="020F0502020204030204" pitchFamily="34" charset="0"/>
              </a:rPr>
              <a:t>َ</a:t>
            </a:r>
            <a:r>
              <a:rPr lang="ar-SA" sz="2400" u="none" strike="noStrike" dirty="0">
                <a:solidFill>
                  <a:srgbClr val="000000"/>
                </a:solidFill>
                <a:effectLst/>
                <a:uFill>
                  <a:solidFill>
                    <a:srgbClr val="000000"/>
                  </a:solidFill>
                </a:uFill>
                <a:latin typeface="Calibri" panose="020F0502020204030204" pitchFamily="34" charset="0"/>
                <a:ea typeface="Calibri" panose="020F0502020204030204" pitchFamily="34" charset="0"/>
              </a:rPr>
              <a:t>اعب الشاعر المصري حافظ إبر</a:t>
            </a:r>
            <a:r>
              <a:rPr lang="ar-DZ" sz="2400" u="none" strike="noStrike" dirty="0">
                <a:solidFill>
                  <a:srgbClr val="000000"/>
                </a:solidFill>
                <a:effectLst/>
                <a:uFill>
                  <a:solidFill>
                    <a:srgbClr val="000000"/>
                  </a:solidFill>
                </a:uFill>
                <a:latin typeface="Calibri" panose="020F0502020204030204" pitchFamily="34" charset="0"/>
                <a:ea typeface="Calibri" panose="020F0502020204030204" pitchFamily="34" charset="0"/>
              </a:rPr>
              <a:t>ا</a:t>
            </a:r>
            <a:r>
              <a:rPr lang="ar-SA" sz="2400" u="none" strike="noStrike" dirty="0">
                <a:solidFill>
                  <a:srgbClr val="000000"/>
                </a:solidFill>
                <a:effectLst/>
                <a:uFill>
                  <a:solidFill>
                    <a:srgbClr val="000000"/>
                  </a:solidFill>
                </a:uFill>
                <a:latin typeface="Calibri" panose="020F0502020204030204" pitchFamily="34" charset="0"/>
                <a:ea typeface="Calibri" panose="020F0502020204030204" pitchFamily="34" charset="0"/>
              </a:rPr>
              <a:t>هيم الشاعر أحمد شوقي بهذا البيت: </a:t>
            </a:r>
            <a:endParaRPr lang="fr-FR" sz="2400" u="none" strike="noStrike" dirty="0">
              <a:effectLst/>
              <a:uFill>
                <a:solidFill>
                  <a:srgbClr val="000000"/>
                </a:solidFill>
              </a:uFill>
              <a:latin typeface="Calibri" panose="020F0502020204030204" pitchFamily="34" charset="0"/>
              <a:ea typeface="Calibri" panose="020F0502020204030204" pitchFamily="34" charset="0"/>
            </a:endParaRPr>
          </a:p>
          <a:p>
            <a:pPr marL="24765" marR="40640" indent="-3175" algn="just" rtl="1">
              <a:lnSpc>
                <a:spcPct val="159000"/>
              </a:lnSpc>
              <a:spcAft>
                <a:spcPts val="25"/>
              </a:spcAft>
              <a:buNone/>
            </a:pPr>
            <a:r>
              <a:rPr lang="ar-SA" sz="2400" dirty="0">
                <a:solidFill>
                  <a:srgbClr val="000000"/>
                </a:solidFill>
                <a:effectLst/>
                <a:latin typeface="Calibri" panose="020F0502020204030204" pitchFamily="34" charset="0"/>
                <a:ea typeface="Calibri" panose="020F0502020204030204" pitchFamily="34" charset="0"/>
              </a:rPr>
              <a:t>يقولون أن الش</a:t>
            </a:r>
            <a:r>
              <a:rPr lang="ar-DZ" sz="2400" dirty="0">
                <a:solidFill>
                  <a:srgbClr val="000000"/>
                </a:solidFill>
                <a:effectLst/>
                <a:latin typeface="Calibri" panose="020F0502020204030204" pitchFamily="34" charset="0"/>
                <a:ea typeface="Calibri" panose="020F0502020204030204" pitchFamily="34" charset="0"/>
              </a:rPr>
              <a:t>َّ</a:t>
            </a:r>
            <a:r>
              <a:rPr lang="ar-SA" sz="2400" dirty="0">
                <a:solidFill>
                  <a:srgbClr val="000000"/>
                </a:solidFill>
                <a:effectLst/>
                <a:latin typeface="Calibri" panose="020F0502020204030204" pitchFamily="34" charset="0"/>
                <a:ea typeface="Calibri" panose="020F0502020204030204" pitchFamily="34" charset="0"/>
              </a:rPr>
              <a:t>وق نار ولوعة***فما بال</a:t>
            </a:r>
            <a:r>
              <a:rPr lang="ar-DZ" sz="2400" dirty="0">
                <a:solidFill>
                  <a:srgbClr val="000000"/>
                </a:solidFill>
                <a:effectLst/>
                <a:latin typeface="Calibri" panose="020F0502020204030204" pitchFamily="34" charset="0"/>
                <a:ea typeface="Calibri" panose="020F0502020204030204" pitchFamily="34" charset="0"/>
              </a:rPr>
              <a:t>ُ</a:t>
            </a:r>
            <a:r>
              <a:rPr lang="ar-SA" sz="2400" dirty="0">
                <a:solidFill>
                  <a:srgbClr val="000000"/>
                </a:solidFill>
                <a:effectLst/>
                <a:latin typeface="Calibri" panose="020F0502020204030204" pitchFamily="34" charset="0"/>
                <a:ea typeface="Calibri" panose="020F0502020204030204" pitchFamily="34" charset="0"/>
              </a:rPr>
              <a:t> شوقي أصبح اليوم باردا  </a:t>
            </a:r>
            <a:endParaRPr lang="ar-DZ" sz="2400" dirty="0">
              <a:solidFill>
                <a:srgbClr val="000000"/>
              </a:solidFill>
              <a:effectLst/>
              <a:latin typeface="Calibri" panose="020F0502020204030204" pitchFamily="34" charset="0"/>
              <a:ea typeface="Calibri" panose="020F0502020204030204" pitchFamily="34" charset="0"/>
            </a:endParaRPr>
          </a:p>
          <a:p>
            <a:pPr marL="24765" marR="40640" indent="-3175" algn="just" rtl="1">
              <a:lnSpc>
                <a:spcPct val="159000"/>
              </a:lnSpc>
              <a:spcAft>
                <a:spcPts val="25"/>
              </a:spcAft>
              <a:buNone/>
            </a:pPr>
            <a:r>
              <a:rPr lang="ar-SA" sz="2400" dirty="0">
                <a:solidFill>
                  <a:srgbClr val="000000"/>
                </a:solidFill>
                <a:effectLst/>
                <a:latin typeface="Calibri" panose="020F0502020204030204" pitchFamily="34" charset="0"/>
                <a:ea typeface="Calibri" panose="020F0502020204030204" pitchFamily="34" charset="0"/>
              </a:rPr>
              <a:t>     فرد</a:t>
            </a:r>
            <a:r>
              <a:rPr lang="ar-DZ" sz="2400" dirty="0">
                <a:solidFill>
                  <a:srgbClr val="000000"/>
                </a:solidFill>
                <a:effectLst/>
                <a:latin typeface="Calibri" panose="020F0502020204030204" pitchFamily="34" charset="0"/>
                <a:ea typeface="Calibri" panose="020F0502020204030204" pitchFamily="34" charset="0"/>
              </a:rPr>
              <a:t>َّ</a:t>
            </a:r>
            <a:r>
              <a:rPr lang="ar-SA" sz="2400" dirty="0">
                <a:solidFill>
                  <a:srgbClr val="000000"/>
                </a:solidFill>
                <a:effectLst/>
                <a:latin typeface="Calibri" panose="020F0502020204030204" pitchFamily="34" charset="0"/>
                <a:ea typeface="Calibri" panose="020F0502020204030204" pitchFamily="34" charset="0"/>
              </a:rPr>
              <a:t> عليه شوقي أبيات قارصة قال في نهايتها</a:t>
            </a:r>
            <a:r>
              <a:rPr lang="en-US" sz="2400" dirty="0">
                <a:solidFill>
                  <a:srgbClr val="000000"/>
                </a:solidFill>
                <a:effectLst/>
                <a:latin typeface="Arial" panose="020B0604020202020204" pitchFamily="34" charset="0"/>
                <a:ea typeface="Calibri" panose="020F0502020204030204" pitchFamily="34" charset="0"/>
              </a:rPr>
              <a:t>: </a:t>
            </a:r>
            <a:endParaRPr lang="fr-FR" sz="2400" dirty="0">
              <a:effectLst/>
              <a:latin typeface="Calibri" panose="020F0502020204030204" pitchFamily="34" charset="0"/>
              <a:ea typeface="Calibri" panose="020F0502020204030204" pitchFamily="34" charset="0"/>
            </a:endParaRPr>
          </a:p>
          <a:p>
            <a:pPr marL="24765" marR="40640" indent="-3175" algn="just" rtl="1">
              <a:lnSpc>
                <a:spcPct val="159000"/>
              </a:lnSpc>
              <a:spcAft>
                <a:spcPts val="25"/>
              </a:spcAft>
              <a:buNone/>
            </a:pPr>
            <a:r>
              <a:rPr lang="ar-SA" sz="2400" dirty="0">
                <a:solidFill>
                  <a:srgbClr val="000000"/>
                </a:solidFill>
                <a:effectLst/>
                <a:latin typeface="Calibri" panose="020F0502020204030204" pitchFamily="34" charset="0"/>
                <a:ea typeface="Calibri" panose="020F0502020204030204" pitchFamily="34" charset="0"/>
              </a:rPr>
              <a:t>وأود</a:t>
            </a:r>
            <a:r>
              <a:rPr lang="ar-DZ" sz="2400" dirty="0">
                <a:solidFill>
                  <a:srgbClr val="000000"/>
                </a:solidFill>
                <a:effectLst/>
                <a:latin typeface="Calibri" panose="020F0502020204030204" pitchFamily="34" charset="0"/>
                <a:ea typeface="Calibri" panose="020F0502020204030204" pitchFamily="34" charset="0"/>
              </a:rPr>
              <a:t>َ</a:t>
            </a:r>
            <a:r>
              <a:rPr lang="ar-SA" sz="2400" dirty="0" err="1">
                <a:solidFill>
                  <a:srgbClr val="000000"/>
                </a:solidFill>
                <a:effectLst/>
                <a:latin typeface="Calibri" panose="020F0502020204030204" pitchFamily="34" charset="0"/>
                <a:ea typeface="Calibri" panose="020F0502020204030204" pitchFamily="34" charset="0"/>
              </a:rPr>
              <a:t>عت</a:t>
            </a:r>
            <a:r>
              <a:rPr lang="ar-DZ" sz="2400" dirty="0">
                <a:solidFill>
                  <a:srgbClr val="000000"/>
                </a:solidFill>
                <a:effectLst/>
                <a:latin typeface="Calibri" panose="020F0502020204030204" pitchFamily="34" charset="0"/>
                <a:ea typeface="Calibri" panose="020F0502020204030204" pitchFamily="34" charset="0"/>
              </a:rPr>
              <a:t>ُ</a:t>
            </a:r>
            <a:r>
              <a:rPr lang="ar-SA" sz="2400" dirty="0">
                <a:solidFill>
                  <a:srgbClr val="000000"/>
                </a:solidFill>
                <a:effectLst/>
                <a:latin typeface="Calibri" panose="020F0502020204030204" pitchFamily="34" charset="0"/>
                <a:ea typeface="Calibri" panose="020F0502020204030204" pitchFamily="34" charset="0"/>
              </a:rPr>
              <a:t> أناسا وكلبا وديعة***فضيعها الإنسان والكلب حافظ </a:t>
            </a:r>
            <a:r>
              <a:rPr lang="ar-DZ" sz="2400" dirty="0">
                <a:solidFill>
                  <a:srgbClr val="000000"/>
                </a:solidFill>
                <a:effectLst/>
                <a:latin typeface="Calibri" panose="020F0502020204030204" pitchFamily="34" charset="0"/>
                <a:ea typeface="Calibri" panose="020F0502020204030204" pitchFamily="34" charset="0"/>
              </a:rPr>
              <a:t>.</a:t>
            </a:r>
            <a:endParaRPr lang="fr-FR" sz="2400" dirty="0">
              <a:effectLst/>
              <a:latin typeface="Calibri" panose="020F0502020204030204" pitchFamily="34" charset="0"/>
              <a:ea typeface="Calibri" panose="020F0502020204030204" pitchFamily="34" charset="0"/>
            </a:endParaRPr>
          </a:p>
          <a:p>
            <a:pPr marL="24765" marR="40640" indent="-3175" algn="just" rtl="1">
              <a:lnSpc>
                <a:spcPct val="159000"/>
              </a:lnSpc>
              <a:spcAft>
                <a:spcPts val="25"/>
              </a:spcAft>
              <a:buNone/>
            </a:pPr>
            <a:r>
              <a:rPr lang="ar-SA" sz="2400" dirty="0">
                <a:solidFill>
                  <a:srgbClr val="000000"/>
                </a:solidFill>
                <a:effectLst/>
                <a:latin typeface="Calibri" panose="020F0502020204030204" pitchFamily="34" charset="0"/>
                <a:ea typeface="Calibri" panose="020F0502020204030204" pitchFamily="34" charset="0"/>
              </a:rPr>
              <a:t>فالم</a:t>
            </a:r>
            <a:r>
              <a:rPr lang="ar-DZ" sz="2400" dirty="0">
                <a:solidFill>
                  <a:srgbClr val="000000"/>
                </a:solidFill>
                <a:effectLst/>
                <a:latin typeface="Calibri" panose="020F0502020204030204" pitchFamily="34" charset="0"/>
                <a:ea typeface="Calibri" panose="020F0502020204030204" pitchFamily="34" charset="0"/>
              </a:rPr>
              <a:t>ُ</a:t>
            </a:r>
            <a:r>
              <a:rPr lang="ar-SA" sz="2400" dirty="0" err="1">
                <a:solidFill>
                  <a:srgbClr val="000000"/>
                </a:solidFill>
                <a:effectLst/>
                <a:latin typeface="Calibri" panose="020F0502020204030204" pitchFamily="34" charset="0"/>
                <a:ea typeface="Calibri" panose="020F0502020204030204" pitchFamily="34" charset="0"/>
              </a:rPr>
              <a:t>هاجـاة</a:t>
            </a:r>
            <a:r>
              <a:rPr lang="ar-SA" sz="2400" dirty="0">
                <a:solidFill>
                  <a:srgbClr val="000000"/>
                </a:solidFill>
                <a:effectLst/>
                <a:latin typeface="Calibri" panose="020F0502020204030204" pitchFamily="34" charset="0"/>
                <a:ea typeface="Calibri" panose="020F0502020204030204" pitchFamily="34" charset="0"/>
              </a:rPr>
              <a:t> بـين الشـعر وتبـادل القصـائد حـول الحيـاة الخاصـة أو العامـة</a:t>
            </a:r>
            <a:r>
              <a:rPr lang="ar-DZ" sz="2400" dirty="0">
                <a:solidFill>
                  <a:srgbClr val="000000"/>
                </a:solidFill>
                <a:effectLst/>
                <a:latin typeface="Calibri" panose="020F0502020204030204" pitchFamily="34" charset="0"/>
                <a:ea typeface="Calibri" panose="020F0502020204030204" pitchFamily="34" charset="0"/>
              </a:rPr>
              <a:t>،</a:t>
            </a:r>
            <a:r>
              <a:rPr lang="ar-SA" sz="2400" dirty="0">
                <a:solidFill>
                  <a:srgbClr val="000000"/>
                </a:solidFill>
                <a:effectLst/>
                <a:latin typeface="Calibri" panose="020F0502020204030204" pitchFamily="34" charset="0"/>
                <a:ea typeface="Calibri" panose="020F0502020204030204" pitchFamily="34" charset="0"/>
              </a:rPr>
              <a:t> نـوع مـن الـر</a:t>
            </a:r>
            <a:r>
              <a:rPr lang="ar-DZ" sz="2400" dirty="0">
                <a:solidFill>
                  <a:srgbClr val="000000"/>
                </a:solidFill>
                <a:effectLst/>
                <a:latin typeface="Calibri" panose="020F0502020204030204" pitchFamily="34" charset="0"/>
                <a:ea typeface="Calibri" panose="020F0502020204030204" pitchFamily="34" charset="0"/>
              </a:rPr>
              <a:t>َّ</a:t>
            </a:r>
            <a:r>
              <a:rPr lang="ar-SA" sz="2400" dirty="0">
                <a:solidFill>
                  <a:srgbClr val="000000"/>
                </a:solidFill>
                <a:effectLst/>
                <a:latin typeface="Calibri" panose="020F0502020204030204" pitchFamily="34" charset="0"/>
                <a:ea typeface="Calibri" panose="020F0502020204030204" pitchFamily="34" charset="0"/>
              </a:rPr>
              <a:t>د بالم</a:t>
            </a:r>
            <a:r>
              <a:rPr lang="ar-DZ" sz="2400" dirty="0">
                <a:solidFill>
                  <a:srgbClr val="000000"/>
                </a:solidFill>
                <a:effectLst/>
                <a:latin typeface="Calibri" panose="020F0502020204030204" pitchFamily="34" charset="0"/>
                <a:ea typeface="Calibri" panose="020F0502020204030204" pitchFamily="34" charset="0"/>
              </a:rPr>
              <a:t>ِ</a:t>
            </a:r>
            <a:r>
              <a:rPr lang="ar-SA" sz="2400" dirty="0">
                <a:solidFill>
                  <a:srgbClr val="000000"/>
                </a:solidFill>
                <a:effectLst/>
                <a:latin typeface="Calibri" panose="020F0502020204030204" pitchFamily="34" charset="0"/>
                <a:ea typeface="Calibri" panose="020F0502020204030204" pitchFamily="34" charset="0"/>
              </a:rPr>
              <a:t>ثـل، ومـا نجده من م</a:t>
            </a:r>
            <a:r>
              <a:rPr lang="ar-DZ" sz="2400" dirty="0">
                <a:solidFill>
                  <a:srgbClr val="000000"/>
                </a:solidFill>
                <a:effectLst/>
                <a:latin typeface="Calibri" panose="020F0502020204030204" pitchFamily="34" charset="0"/>
                <a:ea typeface="Calibri" panose="020F0502020204030204" pitchFamily="34" charset="0"/>
              </a:rPr>
              <a:t>ُ</a:t>
            </a:r>
            <a:r>
              <a:rPr lang="ar-SA" sz="2400" dirty="0" err="1">
                <a:solidFill>
                  <a:srgbClr val="000000"/>
                </a:solidFill>
                <a:effectLst/>
                <a:latin typeface="Calibri" panose="020F0502020204030204" pitchFamily="34" charset="0"/>
                <a:ea typeface="Calibri" panose="020F0502020204030204" pitchFamily="34" charset="0"/>
              </a:rPr>
              <a:t>طارحات</a:t>
            </a:r>
            <a:r>
              <a:rPr lang="ar-SA" sz="2400" dirty="0">
                <a:solidFill>
                  <a:srgbClr val="000000"/>
                </a:solidFill>
                <a:effectLst/>
                <a:latin typeface="Calibri" panose="020F0502020204030204" pitchFamily="34" charset="0"/>
                <a:ea typeface="Calibri" panose="020F0502020204030204" pitchFamily="34" charset="0"/>
              </a:rPr>
              <a:t> </a:t>
            </a:r>
            <a:r>
              <a:rPr lang="ar-SA" sz="2400" dirty="0" err="1">
                <a:solidFill>
                  <a:srgbClr val="000000"/>
                </a:solidFill>
                <a:effectLst/>
                <a:latin typeface="Calibri" panose="020F0502020204030204" pitchFamily="34" charset="0"/>
                <a:ea typeface="Calibri" panose="020F0502020204030204" pitchFamily="34" charset="0"/>
              </a:rPr>
              <a:t>وم</a:t>
            </a:r>
            <a:r>
              <a:rPr lang="ar-DZ" sz="2400" dirty="0">
                <a:solidFill>
                  <a:srgbClr val="000000"/>
                </a:solidFill>
                <a:effectLst/>
                <a:latin typeface="Calibri" panose="020F0502020204030204" pitchFamily="34" charset="0"/>
                <a:ea typeface="Calibri" panose="020F0502020204030204" pitchFamily="34" charset="0"/>
              </a:rPr>
              <a:t>ُ</a:t>
            </a:r>
            <a:r>
              <a:rPr lang="ar-SA" sz="2400" dirty="0" err="1">
                <a:solidFill>
                  <a:srgbClr val="000000"/>
                </a:solidFill>
                <a:effectLst/>
                <a:latin typeface="Calibri" panose="020F0502020204030204" pitchFamily="34" charset="0"/>
                <a:ea typeface="Calibri" panose="020F0502020204030204" pitchFamily="34" charset="0"/>
              </a:rPr>
              <a:t>ناظرات</a:t>
            </a:r>
            <a:r>
              <a:rPr lang="ar-SA" sz="2400" dirty="0">
                <a:solidFill>
                  <a:srgbClr val="000000"/>
                </a:solidFill>
                <a:effectLst/>
                <a:latin typeface="Calibri" panose="020F0502020204030204" pitchFamily="34" charset="0"/>
                <a:ea typeface="Calibri" panose="020F0502020204030204" pitchFamily="34" charset="0"/>
              </a:rPr>
              <a:t> في الصحف وفي كتب الأدب </a:t>
            </a:r>
            <a:r>
              <a:rPr lang="ar-SA" sz="2400" dirty="0" err="1">
                <a:solidFill>
                  <a:srgbClr val="000000"/>
                </a:solidFill>
                <a:effectLst/>
                <a:latin typeface="Calibri" panose="020F0502020204030204" pitchFamily="34" charset="0"/>
                <a:ea typeface="Calibri" panose="020F0502020204030204" pitchFamily="34" charset="0"/>
              </a:rPr>
              <a:t>كالر</a:t>
            </a:r>
            <a:r>
              <a:rPr lang="ar-DZ" sz="2400" dirty="0">
                <a:solidFill>
                  <a:srgbClr val="000000"/>
                </a:solidFill>
                <a:effectLst/>
                <a:latin typeface="Calibri" panose="020F0502020204030204" pitchFamily="34" charset="0"/>
                <a:ea typeface="Calibri" panose="020F0502020204030204" pitchFamily="34" charset="0"/>
              </a:rPr>
              <a:t>َّ</a:t>
            </a:r>
            <a:r>
              <a:rPr lang="ar-SA" sz="2400" dirty="0">
                <a:solidFill>
                  <a:srgbClr val="000000"/>
                </a:solidFill>
                <a:effectLst/>
                <a:latin typeface="Calibri" panose="020F0502020204030204" pitchFamily="34" charset="0"/>
                <a:ea typeface="Calibri" panose="020F0502020204030204" pitchFamily="34" charset="0"/>
              </a:rPr>
              <a:t>د على الن</a:t>
            </a:r>
            <a:r>
              <a:rPr lang="ar-DZ" sz="2400" dirty="0">
                <a:solidFill>
                  <a:srgbClr val="000000"/>
                </a:solidFill>
                <a:effectLst/>
                <a:latin typeface="Calibri" panose="020F0502020204030204" pitchFamily="34" charset="0"/>
                <a:ea typeface="Calibri" panose="020F0502020204030204" pitchFamily="34" charset="0"/>
              </a:rPr>
              <a:t>َّ</a:t>
            </a:r>
            <a:r>
              <a:rPr lang="ar-SA" sz="2400" dirty="0">
                <a:solidFill>
                  <a:srgbClr val="000000"/>
                </a:solidFill>
                <a:effectLst/>
                <a:latin typeface="Calibri" panose="020F0502020204030204" pitchFamily="34" charset="0"/>
                <a:ea typeface="Calibri" panose="020F0502020204030204" pitchFamily="34" charset="0"/>
              </a:rPr>
              <a:t>قد والتعليق على التعليق.</a:t>
            </a:r>
            <a:endParaRPr lang="fr-FR" sz="24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279125175"/>
      </p:ext>
    </p:extLst>
  </p:cSld>
  <p:clrMapOvr>
    <a:masterClrMapping/>
  </p:clrMapOvr>
  <p:transition spd="slow" advTm="2137">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DA12F8-5E93-1110-1224-D398895EE144}"/>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39D058D0-9E46-A38F-B6F6-2EB5D2169075}"/>
              </a:ext>
            </a:extLst>
          </p:cNvPr>
          <p:cNvSpPr txBox="1"/>
          <p:nvPr/>
        </p:nvSpPr>
        <p:spPr>
          <a:xfrm>
            <a:off x="7930896" y="58537"/>
            <a:ext cx="4764505"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        أساليب السخرية</a:t>
            </a:r>
          </a:p>
        </p:txBody>
      </p:sp>
      <p:sp>
        <p:nvSpPr>
          <p:cNvPr id="29" name="Rectangle 28">
            <a:extLst>
              <a:ext uri="{FF2B5EF4-FFF2-40B4-BE49-F238E27FC236}">
                <a16:creationId xmlns:a16="http://schemas.microsoft.com/office/drawing/2014/main" id="{97804F7E-691E-C885-7DFB-760698488320}"/>
              </a:ext>
            </a:extLst>
          </p:cNvPr>
          <p:cNvSpPr/>
          <p:nvPr/>
        </p:nvSpPr>
        <p:spPr>
          <a:xfrm flipV="1">
            <a:off x="2227489" y="518946"/>
            <a:ext cx="507179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ACE5042-0919-AB4D-DB6B-ED979CBAAB7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63CD91DE-53C4-B3D8-EA50-7D1F14B534CF}"/>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AC53E43C-BB69-E399-FF62-4EFD63606E79}"/>
              </a:ext>
            </a:extLst>
          </p:cNvPr>
          <p:cNvSpPr/>
          <p:nvPr/>
        </p:nvSpPr>
        <p:spPr>
          <a:xfrm>
            <a:off x="6966332" y="58537"/>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02</a:t>
            </a:r>
            <a:endParaRPr lang="en-US" sz="4000" b="1" dirty="0">
              <a:ea typeface="Roboto Light" panose="02000000000000000000" pitchFamily="2" charset="0"/>
            </a:endParaRPr>
          </a:p>
        </p:txBody>
      </p:sp>
      <p:sp>
        <p:nvSpPr>
          <p:cNvPr id="3" name="ZoneTexte 2">
            <a:extLst>
              <a:ext uri="{FF2B5EF4-FFF2-40B4-BE49-F238E27FC236}">
                <a16:creationId xmlns:a16="http://schemas.microsoft.com/office/drawing/2014/main" id="{31FD2510-8417-3057-26CF-A12A552E9D41}"/>
              </a:ext>
            </a:extLst>
          </p:cNvPr>
          <p:cNvSpPr txBox="1"/>
          <p:nvPr/>
        </p:nvSpPr>
        <p:spPr>
          <a:xfrm>
            <a:off x="1848052" y="1155869"/>
            <a:ext cx="9159504" cy="6965881"/>
          </a:xfrm>
          <a:prstGeom prst="rect">
            <a:avLst/>
          </a:prstGeom>
          <a:noFill/>
        </p:spPr>
        <p:txBody>
          <a:bodyPr wrap="square">
            <a:spAutoFit/>
          </a:bodyPr>
          <a:lstStyle/>
          <a:p>
            <a:pPr marL="24765" marR="40640" indent="-3175" algn="just" rtl="1">
              <a:lnSpc>
                <a:spcPct val="159000"/>
              </a:lnSpc>
              <a:spcAft>
                <a:spcPts val="25"/>
              </a:spcAft>
              <a:buNone/>
            </a:pPr>
            <a:r>
              <a:rPr lang="ar-SA"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3</a:t>
            </a:r>
            <a:r>
              <a:rPr lang="ar-SA" sz="2400" b="1" dirty="0">
                <a:solidFill>
                  <a:srgbClr val="EE0000"/>
                </a:solidFill>
                <a:effectLst/>
                <a:latin typeface="Calibri" panose="020F0502020204030204" pitchFamily="34" charset="0"/>
                <a:ea typeface="Calibri" panose="020F0502020204030204" pitchFamily="34" charset="0"/>
                <a:cs typeface="Arial" panose="020B0604020202020204" pitchFamily="34" charset="0"/>
              </a:rPr>
              <a:t>-الل</a:t>
            </a:r>
            <a:r>
              <a:rPr lang="ar-DZ" sz="2400" b="1" dirty="0">
                <a:solidFill>
                  <a:srgbClr val="EE0000"/>
                </a:solidFill>
                <a:effectLst/>
                <a:latin typeface="Calibri" panose="020F0502020204030204" pitchFamily="34" charset="0"/>
                <a:ea typeface="Calibri" panose="020F0502020204030204" pitchFamily="34" charset="0"/>
                <a:cs typeface="Arial" panose="020B0604020202020204" pitchFamily="34" charset="0"/>
              </a:rPr>
              <a:t>َّ</a:t>
            </a:r>
            <a:r>
              <a:rPr lang="ar-SA" sz="2400" b="1" dirty="0">
                <a:solidFill>
                  <a:srgbClr val="EE0000"/>
                </a:solidFill>
                <a:effectLst/>
                <a:latin typeface="Calibri" panose="020F0502020204030204" pitchFamily="34" charset="0"/>
                <a:ea typeface="Calibri" panose="020F0502020204030204" pitchFamily="34" charset="0"/>
                <a:cs typeface="Arial" panose="020B0604020202020204" pitchFamily="34" charset="0"/>
              </a:rPr>
              <a:t>عب بالألفاظ أو الت</a:t>
            </a:r>
            <a:r>
              <a:rPr lang="ar-DZ" sz="2400" b="1" dirty="0">
                <a:solidFill>
                  <a:srgbClr val="EE0000"/>
                </a:solidFill>
                <a:effectLst/>
                <a:latin typeface="Calibri" panose="020F0502020204030204" pitchFamily="34" charset="0"/>
                <a:ea typeface="Calibri" panose="020F0502020204030204" pitchFamily="34" charset="0"/>
                <a:cs typeface="Arial" panose="020B0604020202020204" pitchFamily="34" charset="0"/>
              </a:rPr>
              <a:t>َّ</a:t>
            </a:r>
            <a:r>
              <a:rPr lang="ar-SA" sz="2400" b="1" dirty="0">
                <a:solidFill>
                  <a:srgbClr val="EE0000"/>
                </a:solidFill>
                <a:effectLst/>
                <a:latin typeface="Calibri" panose="020F0502020204030204" pitchFamily="34" charset="0"/>
                <a:ea typeface="Calibri" panose="020F0502020204030204" pitchFamily="34" charset="0"/>
                <a:cs typeface="Arial" panose="020B0604020202020204" pitchFamily="34" charset="0"/>
              </a:rPr>
              <a:t>ورية: </a:t>
            </a:r>
            <a:r>
              <a:rPr lang="ar-SA" sz="2400" dirty="0">
                <a:solidFill>
                  <a:srgbClr val="000000"/>
                </a:solidFill>
                <a:effectLst/>
                <a:latin typeface="Calibri" panose="020F0502020204030204" pitchFamily="34" charset="0"/>
                <a:ea typeface="Calibri" panose="020F0502020204030204" pitchFamily="34" charset="0"/>
              </a:rPr>
              <a:t>يعتمد هذا الأسلوب على ا</a:t>
            </a:r>
            <a:r>
              <a:rPr lang="ar-DZ" sz="2400" dirty="0" err="1">
                <a:solidFill>
                  <a:srgbClr val="000000"/>
                </a:solidFill>
                <a:effectLst/>
                <a:latin typeface="Calibri" panose="020F0502020204030204" pitchFamily="34" charset="0"/>
                <a:ea typeface="Calibri" panose="020F0502020204030204" pitchFamily="34" charset="0"/>
              </a:rPr>
              <a:t>لإِ</a:t>
            </a:r>
            <a:r>
              <a:rPr lang="ar-SA" sz="2400" dirty="0">
                <a:solidFill>
                  <a:srgbClr val="000000"/>
                </a:solidFill>
                <a:effectLst/>
                <a:latin typeface="Calibri" panose="020F0502020204030204" pitchFamily="34" charset="0"/>
                <a:ea typeface="Calibri" panose="020F0502020204030204" pitchFamily="34" charset="0"/>
              </a:rPr>
              <a:t>شتراك المعنوي في الل</a:t>
            </a:r>
            <a:r>
              <a:rPr lang="ar-DZ" sz="2400" dirty="0">
                <a:solidFill>
                  <a:srgbClr val="000000"/>
                </a:solidFill>
                <a:effectLst/>
                <a:latin typeface="Calibri" panose="020F0502020204030204" pitchFamily="34" charset="0"/>
                <a:ea typeface="Calibri" panose="020F0502020204030204" pitchFamily="34" charset="0"/>
              </a:rPr>
              <a:t>َّ</a:t>
            </a:r>
            <a:r>
              <a:rPr lang="ar-SA" sz="2400" dirty="0">
                <a:solidFill>
                  <a:srgbClr val="000000"/>
                </a:solidFill>
                <a:effectLst/>
                <a:latin typeface="Calibri" panose="020F0502020204030204" pitchFamily="34" charset="0"/>
                <a:ea typeface="Calibri" panose="020F0502020204030204" pitchFamily="34" charset="0"/>
              </a:rPr>
              <a:t>فـظ الواحـد أو</a:t>
            </a:r>
            <a:r>
              <a:rPr lang="ar-DZ" sz="2400" dirty="0">
                <a:solidFill>
                  <a:srgbClr val="000000"/>
                </a:solidFill>
                <a:effectLst/>
                <a:latin typeface="Calibri" panose="020F0502020204030204" pitchFamily="34" charset="0"/>
                <a:ea typeface="Calibri" panose="020F0502020204030204" pitchFamily="34" charset="0"/>
              </a:rPr>
              <a:t> </a:t>
            </a:r>
            <a:r>
              <a:rPr lang="ar-SA" sz="2400" dirty="0">
                <a:solidFill>
                  <a:srgbClr val="000000"/>
                </a:solidFill>
                <a:effectLst/>
                <a:latin typeface="Calibri" panose="020F0502020204030204" pitchFamily="34" charset="0"/>
                <a:ea typeface="Calibri" panose="020F0502020204030204" pitchFamily="34" charset="0"/>
              </a:rPr>
              <a:t>على الجناس أو الط</a:t>
            </a:r>
            <a:r>
              <a:rPr lang="ar-DZ" sz="2400" dirty="0">
                <a:solidFill>
                  <a:srgbClr val="000000"/>
                </a:solidFill>
                <a:effectLst/>
                <a:latin typeface="Calibri" panose="020F0502020204030204" pitchFamily="34" charset="0"/>
                <a:ea typeface="Calibri" panose="020F0502020204030204" pitchFamily="34" charset="0"/>
              </a:rPr>
              <a:t>ِّ</a:t>
            </a:r>
            <a:r>
              <a:rPr lang="ar-SA" sz="2400" dirty="0">
                <a:solidFill>
                  <a:srgbClr val="000000"/>
                </a:solidFill>
                <a:effectLst/>
                <a:latin typeface="Calibri" panose="020F0502020204030204" pitchFamily="34" charset="0"/>
                <a:ea typeface="Calibri" panose="020F0502020204030204" pitchFamily="34" charset="0"/>
              </a:rPr>
              <a:t>باق وهو ظاهرة تمثل نوعاً من المهار</a:t>
            </a:r>
            <a:r>
              <a:rPr lang="ar-DZ" sz="2400" dirty="0">
                <a:solidFill>
                  <a:srgbClr val="000000"/>
                </a:solidFill>
                <a:effectLst/>
                <a:latin typeface="Calibri" panose="020F0502020204030204" pitchFamily="34" charset="0"/>
                <a:ea typeface="Calibri" panose="020F0502020204030204" pitchFamily="34" charset="0"/>
              </a:rPr>
              <a:t>ا</a:t>
            </a:r>
            <a:r>
              <a:rPr lang="ar-SA" sz="2400" dirty="0">
                <a:solidFill>
                  <a:srgbClr val="000000"/>
                </a:solidFill>
                <a:effectLst/>
                <a:latin typeface="Calibri" panose="020F0502020204030204" pitchFamily="34" charset="0"/>
                <a:ea typeface="Calibri" panose="020F0502020204030204" pitchFamily="34" charset="0"/>
              </a:rPr>
              <a:t>ت في </a:t>
            </a:r>
            <a:r>
              <a:rPr lang="ar-DZ" sz="2400" dirty="0">
                <a:solidFill>
                  <a:srgbClr val="000000"/>
                </a:solidFill>
                <a:effectLst/>
                <a:latin typeface="Calibri" panose="020F0502020204030204" pitchFamily="34" charset="0"/>
                <a:ea typeface="Calibri" panose="020F0502020204030204" pitchFamily="34" charset="0"/>
              </a:rPr>
              <a:t>إ</a:t>
            </a:r>
            <a:r>
              <a:rPr lang="ar-SA" sz="2400" dirty="0" err="1">
                <a:solidFill>
                  <a:srgbClr val="000000"/>
                </a:solidFill>
                <a:effectLst/>
                <a:latin typeface="Calibri" panose="020F0502020204030204" pitchFamily="34" charset="0"/>
                <a:ea typeface="Calibri" panose="020F0502020204030204" pitchFamily="34" charset="0"/>
              </a:rPr>
              <a:t>ستخدام</a:t>
            </a:r>
            <a:r>
              <a:rPr lang="ar-SA" sz="2400" dirty="0">
                <a:solidFill>
                  <a:srgbClr val="000000"/>
                </a:solidFill>
                <a:effectLst/>
                <a:latin typeface="Calibri" panose="020F0502020204030204" pitchFamily="34" charset="0"/>
                <a:ea typeface="Calibri" panose="020F0502020204030204" pitchFamily="34" charset="0"/>
              </a:rPr>
              <a:t> اللغة.</a:t>
            </a:r>
            <a:endParaRPr lang="fr-FR" sz="2400" dirty="0">
              <a:effectLst/>
              <a:latin typeface="Calibri" panose="020F0502020204030204" pitchFamily="34" charset="0"/>
              <a:ea typeface="Calibri" panose="020F0502020204030204" pitchFamily="34" charset="0"/>
            </a:endParaRPr>
          </a:p>
          <a:p>
            <a:pPr marL="90170" marR="40640" algn="just" rtl="1">
              <a:lnSpc>
                <a:spcPct val="107000"/>
              </a:lnSpc>
              <a:spcAft>
                <a:spcPts val="965"/>
              </a:spcAft>
              <a:buNone/>
            </a:pPr>
            <a:r>
              <a:rPr lang="ar-SA" sz="2400" b="1" dirty="0">
                <a:solidFill>
                  <a:srgbClr val="EE0000"/>
                </a:solidFill>
                <a:effectLst/>
                <a:latin typeface="Calibri" panose="020F0502020204030204" pitchFamily="34" charset="0"/>
                <a:ea typeface="Calibri" panose="020F0502020204030204" pitchFamily="34" charset="0"/>
              </a:rPr>
              <a:t>4- اللعب بالمعاني</a:t>
            </a:r>
            <a:r>
              <a:rPr lang="ar-SA" sz="2400" b="1" dirty="0">
                <a:effectLst/>
                <a:latin typeface="Calibri" panose="020F0502020204030204" pitchFamily="34" charset="0"/>
                <a:ea typeface="Calibri" panose="020F0502020204030204" pitchFamily="34" charset="0"/>
              </a:rPr>
              <a:t>:  </a:t>
            </a:r>
            <a:r>
              <a:rPr lang="ar-SA" sz="2400" dirty="0">
                <a:effectLst/>
                <a:latin typeface="Calibri" panose="020F0502020204030204" pitchFamily="34" charset="0"/>
                <a:ea typeface="Calibri" panose="020F0502020204030204" pitchFamily="34" charset="0"/>
              </a:rPr>
              <a:t>ومن أنواعه الكناية </a:t>
            </a:r>
            <a:r>
              <a:rPr lang="ar-SA" sz="2400" dirty="0" err="1">
                <a:effectLst/>
                <a:latin typeface="Calibri" panose="020F0502020204030204" pitchFamily="34" charset="0"/>
                <a:ea typeface="Calibri" panose="020F0502020204030204" pitchFamily="34" charset="0"/>
              </a:rPr>
              <a:t>والتوريه</a:t>
            </a:r>
            <a:r>
              <a:rPr lang="ar-SA" sz="2400" dirty="0">
                <a:effectLst/>
                <a:latin typeface="Calibri" panose="020F0502020204030204" pitchFamily="34" charset="0"/>
                <a:ea typeface="Calibri" panose="020F0502020204030204" pitchFamily="34" charset="0"/>
              </a:rPr>
              <a:t> والتعريض والقلب والمفارقة.</a:t>
            </a:r>
            <a:r>
              <a:rPr lang="ar-SA" sz="2400" b="1" dirty="0">
                <a:effectLst/>
                <a:latin typeface="Calibri" panose="020F0502020204030204" pitchFamily="34" charset="0"/>
                <a:ea typeface="Calibri" panose="020F0502020204030204" pitchFamily="34" charset="0"/>
              </a:rPr>
              <a:t> </a:t>
            </a:r>
            <a:endParaRPr lang="fr-FR" sz="2400" dirty="0">
              <a:effectLst/>
              <a:latin typeface="Calibri" panose="020F0502020204030204" pitchFamily="34" charset="0"/>
              <a:ea typeface="Calibri" panose="020F0502020204030204" pitchFamily="34" charset="0"/>
            </a:endParaRPr>
          </a:p>
          <a:p>
            <a:pPr marL="342900" indent="-342900" algn="just" rtl="1">
              <a:buFont typeface="Wingdings" panose="05000000000000000000" pitchFamily="2" charset="2"/>
              <a:buChar char="v"/>
            </a:pPr>
            <a:r>
              <a:rPr lang="ar-SA" sz="2400" b="1" dirty="0"/>
              <a:t>الكناية:</a:t>
            </a:r>
            <a:r>
              <a:rPr lang="ar-SA" sz="2400" dirty="0"/>
              <a:t> </a:t>
            </a:r>
            <a:r>
              <a:rPr lang="ar-EG" sz="2400" dirty="0"/>
              <a:t>قول يُراد به معنى غير</a:t>
            </a:r>
            <a:r>
              <a:rPr lang="ar-DZ" sz="2400" dirty="0"/>
              <a:t> </a:t>
            </a:r>
            <a:r>
              <a:rPr lang="ar-EG" sz="2400" dirty="0"/>
              <a:t>ظاهر، لكنّ</a:t>
            </a:r>
            <a:r>
              <a:rPr lang="ar-DZ" sz="2400" dirty="0"/>
              <a:t>َ</a:t>
            </a:r>
            <a:r>
              <a:rPr lang="ar-EG" sz="2400" dirty="0"/>
              <a:t>ه م</a:t>
            </a:r>
            <a:r>
              <a:rPr lang="ar-DZ" sz="2400" dirty="0"/>
              <a:t>ُ</a:t>
            </a:r>
            <a:r>
              <a:rPr lang="ar-EG" sz="2400" dirty="0" err="1"/>
              <a:t>رتبط</a:t>
            </a:r>
            <a:r>
              <a:rPr lang="ar-EG" sz="2400" dirty="0"/>
              <a:t> بالم</a:t>
            </a:r>
            <a:r>
              <a:rPr lang="ar-DZ" sz="2400" dirty="0"/>
              <a:t>َ</a:t>
            </a:r>
            <a:r>
              <a:rPr lang="ar-EG" sz="2400" dirty="0"/>
              <a:t>عنى الأصلي، وقد يُعطي صورة ط</a:t>
            </a:r>
            <a:r>
              <a:rPr lang="ar-DZ" sz="2400" dirty="0"/>
              <a:t>َ</a:t>
            </a:r>
            <a:r>
              <a:rPr lang="ar-EG" sz="2400" dirty="0"/>
              <a:t>ريفة أو س</a:t>
            </a:r>
            <a:r>
              <a:rPr lang="ar-DZ" sz="2400" dirty="0"/>
              <a:t>َ</a:t>
            </a:r>
            <a:r>
              <a:rPr lang="ar-EG" sz="2400" dirty="0"/>
              <a:t>اخرة.</a:t>
            </a:r>
            <a:endParaRPr lang="ar-DZ" sz="2400" b="1" dirty="0"/>
          </a:p>
          <a:p>
            <a:pPr marL="342900" indent="-342900" algn="just" rtl="1">
              <a:buFont typeface="Wingdings" panose="05000000000000000000" pitchFamily="2" charset="2"/>
              <a:buChar char="§"/>
            </a:pPr>
            <a:r>
              <a:rPr lang="ar-EG" sz="2400" b="1" dirty="0"/>
              <a:t>مثال:</a:t>
            </a:r>
            <a:r>
              <a:rPr lang="ar-DZ" sz="2400" b="1" dirty="0"/>
              <a:t> </a:t>
            </a:r>
            <a:r>
              <a:rPr lang="ar-EG" sz="2400" dirty="0"/>
              <a:t>"فلانٌ طويلُ الل</a:t>
            </a:r>
            <a:r>
              <a:rPr lang="ar-DZ" sz="2400" dirty="0"/>
              <a:t>ِّ</a:t>
            </a:r>
            <a:r>
              <a:rPr lang="ar-EG" sz="2400" dirty="0"/>
              <a:t>سان."</a:t>
            </a:r>
            <a:r>
              <a:rPr lang="ar-DZ" sz="2400" dirty="0"/>
              <a:t> </a:t>
            </a:r>
            <a:r>
              <a:rPr lang="ar-EG" sz="2400" dirty="0"/>
              <a:t>الكناية عن كثرة الكلام أو ال</a:t>
            </a:r>
            <a:r>
              <a:rPr lang="ar-DZ" sz="2400" dirty="0"/>
              <a:t>جرأة المفرطة</a:t>
            </a:r>
            <a:r>
              <a:rPr lang="ar-EG" sz="2400" dirty="0"/>
              <a:t>، وليس المقصود الطول الحقيقي </a:t>
            </a:r>
            <a:r>
              <a:rPr lang="ar-EG" sz="2400" dirty="0" err="1"/>
              <a:t>لل</a:t>
            </a:r>
            <a:r>
              <a:rPr lang="ar-DZ" sz="2400" dirty="0"/>
              <a:t>ِّ</a:t>
            </a:r>
            <a:r>
              <a:rPr lang="ar-EG" sz="2400" dirty="0"/>
              <a:t>سان</a:t>
            </a:r>
            <a:r>
              <a:rPr lang="ar-DZ" sz="2400" dirty="0"/>
              <a:t>.</a:t>
            </a:r>
          </a:p>
          <a:p>
            <a:pPr marL="342900" indent="-342900" algn="just" rtl="1">
              <a:buFont typeface="Wingdings" panose="05000000000000000000" pitchFamily="2" charset="2"/>
              <a:buChar char="v"/>
            </a:pPr>
            <a:r>
              <a:rPr lang="ar-SA" sz="2400" b="1" dirty="0"/>
              <a:t>الت</a:t>
            </a:r>
            <a:r>
              <a:rPr lang="ar-DZ" sz="2400" b="1" dirty="0"/>
              <a:t>َّ</a:t>
            </a:r>
            <a:r>
              <a:rPr lang="ar-SA" sz="2400" b="1" dirty="0"/>
              <a:t>ورية</a:t>
            </a:r>
            <a:r>
              <a:rPr lang="ar-DZ" sz="2400" b="1" dirty="0"/>
              <a:t>: </a:t>
            </a:r>
            <a:r>
              <a:rPr lang="ar-SA" sz="2400" dirty="0"/>
              <a:t>لفظ له معنيان</a:t>
            </a:r>
            <a:r>
              <a:rPr lang="fr-FR" sz="2400" dirty="0"/>
              <a:t>:</a:t>
            </a:r>
            <a:r>
              <a:rPr lang="ar-DZ" sz="2400" dirty="0"/>
              <a:t> </a:t>
            </a:r>
            <a:r>
              <a:rPr lang="ar-SA" sz="2400" dirty="0"/>
              <a:t>معنى قريب ظاهر (غير مقصود)</a:t>
            </a:r>
            <a:r>
              <a:rPr lang="ar-DZ" sz="2400" dirty="0"/>
              <a:t>، و</a:t>
            </a:r>
            <a:r>
              <a:rPr lang="ar-SA" sz="2400" dirty="0"/>
              <a:t>معنى بعيد خ</a:t>
            </a:r>
            <a:r>
              <a:rPr lang="ar-DZ" sz="2400" dirty="0"/>
              <a:t>َ</a:t>
            </a:r>
            <a:r>
              <a:rPr lang="ar-SA" sz="2400" dirty="0"/>
              <a:t>ف</a:t>
            </a:r>
            <a:r>
              <a:rPr lang="ar-DZ" sz="2400" dirty="0"/>
              <a:t>ِ</a:t>
            </a:r>
            <a:r>
              <a:rPr lang="ar-SA" sz="2400" dirty="0"/>
              <a:t>ي (هو المقصود)</a:t>
            </a:r>
            <a:r>
              <a:rPr lang="fr-FR" sz="2400" dirty="0"/>
              <a:t>.</a:t>
            </a:r>
            <a:endParaRPr lang="ar-DZ" sz="2400" dirty="0"/>
          </a:p>
          <a:p>
            <a:pPr marL="342900" indent="-342900" algn="just" rtl="1">
              <a:buFont typeface="Wingdings" panose="05000000000000000000" pitchFamily="2" charset="2"/>
              <a:buChar char="§"/>
            </a:pPr>
            <a:r>
              <a:rPr lang="ar-SA" sz="2400" b="1" dirty="0"/>
              <a:t>مثال</a:t>
            </a:r>
            <a:r>
              <a:rPr lang="fr-FR" sz="2400" b="1" dirty="0"/>
              <a:t>:</a:t>
            </a:r>
            <a:r>
              <a:rPr lang="ar-DZ" sz="2400" b="1" dirty="0"/>
              <a:t> </a:t>
            </a:r>
            <a:r>
              <a:rPr lang="ar-SA" sz="2400" dirty="0"/>
              <a:t>قال شاعر مادحًا صديقًا له </a:t>
            </a:r>
            <a:r>
              <a:rPr lang="ar-DZ" sz="2400" dirty="0"/>
              <a:t>إ</a:t>
            </a:r>
            <a:r>
              <a:rPr lang="ar-SA" sz="2400" dirty="0"/>
              <a:t>سمه نور</a:t>
            </a:r>
            <a:r>
              <a:rPr lang="fr-FR" sz="2400" dirty="0"/>
              <a:t>:</a:t>
            </a:r>
            <a:r>
              <a:rPr lang="ar-SA" sz="2400" dirty="0"/>
              <a:t>زاد نورُ المجلسِ حتى ظنناه شمسًا</a:t>
            </a:r>
            <a:r>
              <a:rPr lang="fr-FR" sz="2400" dirty="0"/>
              <a:t>!"</a:t>
            </a:r>
          </a:p>
          <a:p>
            <a:pPr lvl="0" algn="just" rtl="1"/>
            <a:r>
              <a:rPr lang="ar-SA" sz="2400" dirty="0"/>
              <a:t>المعنى القريب (غير المقصود)</a:t>
            </a:r>
            <a:r>
              <a:rPr lang="fr-FR" sz="2400" dirty="0"/>
              <a:t>: </a:t>
            </a:r>
            <a:r>
              <a:rPr lang="ar-SA" sz="2400" dirty="0"/>
              <a:t>نور = الضوء الذي يملأ المكان</a:t>
            </a:r>
            <a:r>
              <a:rPr lang="fr-FR" sz="2400" dirty="0"/>
              <a:t>.</a:t>
            </a:r>
          </a:p>
          <a:p>
            <a:pPr lvl="0" algn="just" rtl="1"/>
            <a:r>
              <a:rPr lang="ar-SA" sz="2400" dirty="0"/>
              <a:t>المعنى البعيد (المقصود)</a:t>
            </a:r>
            <a:r>
              <a:rPr lang="fr-FR" sz="2400" dirty="0"/>
              <a:t>: </a:t>
            </a:r>
            <a:r>
              <a:rPr lang="ar-SA" sz="2400" dirty="0"/>
              <a:t>نور = </a:t>
            </a:r>
            <a:r>
              <a:rPr lang="ar-DZ" sz="2400" dirty="0"/>
              <a:t>إ</a:t>
            </a:r>
            <a:r>
              <a:rPr lang="ar-SA" sz="2400" dirty="0"/>
              <a:t>سم الشخص الذي حضر، أي أن</a:t>
            </a:r>
            <a:r>
              <a:rPr lang="ar-DZ" sz="2400" dirty="0"/>
              <a:t>َّ</a:t>
            </a:r>
            <a:r>
              <a:rPr lang="ar-SA" sz="2400" dirty="0"/>
              <a:t>ه بوجوده أضاء المجلس</a:t>
            </a:r>
            <a:r>
              <a:rPr lang="fr-FR" sz="2400" dirty="0"/>
              <a:t>.</a:t>
            </a:r>
          </a:p>
          <a:p>
            <a:pPr algn="just" rtl="1"/>
            <a:endParaRPr lang="ar-DZ" sz="2400" dirty="0"/>
          </a:p>
          <a:p>
            <a:pPr marL="342900" indent="-342900" algn="just" rtl="1">
              <a:buFont typeface="Wingdings" panose="05000000000000000000" pitchFamily="2" charset="2"/>
              <a:buChar char="§"/>
            </a:pPr>
            <a:endParaRPr lang="fr-FR" sz="2400" dirty="0"/>
          </a:p>
          <a:p>
            <a:pPr algn="just"/>
            <a:r>
              <a:rPr lang="ar-EG" sz="2400" dirty="0"/>
              <a:t>.</a:t>
            </a:r>
          </a:p>
          <a:p>
            <a:pPr marL="342900" indent="-342900" algn="just" rtl="1">
              <a:lnSpc>
                <a:spcPct val="107000"/>
              </a:lnSpc>
              <a:spcAft>
                <a:spcPts val="800"/>
              </a:spcAft>
              <a:buFont typeface="Wingdings" panose="05000000000000000000" pitchFamily="2" charset="2"/>
              <a:buChar char="§"/>
            </a:pPr>
            <a:endParaRPr lang="ar-DZ" sz="2400" i="1" baseline="30000" dirty="0">
              <a:latin typeface="Arial" panose="020B0604020202020204" pitchFamily="34" charset="0"/>
              <a:ea typeface="Calibri" panose="020F0502020204030204" pitchFamily="34" charset="0"/>
            </a:endParaRPr>
          </a:p>
          <a:p>
            <a:pPr algn="just" rtl="1">
              <a:lnSpc>
                <a:spcPct val="107000"/>
              </a:lnSpc>
              <a:spcAft>
                <a:spcPts val="800"/>
              </a:spcAft>
              <a:buNone/>
            </a:pPr>
            <a:endParaRPr lang="fr-FR" sz="2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928001436"/>
      </p:ext>
    </p:extLst>
  </p:cSld>
  <p:clrMapOvr>
    <a:masterClrMapping/>
  </p:clrMapOvr>
  <p:transition spd="slow" advTm="2137">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8D5C02-7120-EEB5-B9D2-B96CB2EE812E}"/>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CCA14AC5-028E-0F94-64E3-B5926428AF37}"/>
              </a:ext>
            </a:extLst>
          </p:cNvPr>
          <p:cNvSpPr txBox="1"/>
          <p:nvPr/>
        </p:nvSpPr>
        <p:spPr>
          <a:xfrm>
            <a:off x="7930896" y="58537"/>
            <a:ext cx="4764505"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        أساليب السخرية</a:t>
            </a:r>
          </a:p>
        </p:txBody>
      </p:sp>
      <p:sp>
        <p:nvSpPr>
          <p:cNvPr id="29" name="Rectangle 28">
            <a:extLst>
              <a:ext uri="{FF2B5EF4-FFF2-40B4-BE49-F238E27FC236}">
                <a16:creationId xmlns:a16="http://schemas.microsoft.com/office/drawing/2014/main" id="{B5DCF2CA-CFB5-EBB6-D03E-E19F75503157}"/>
              </a:ext>
            </a:extLst>
          </p:cNvPr>
          <p:cNvSpPr/>
          <p:nvPr/>
        </p:nvSpPr>
        <p:spPr>
          <a:xfrm flipV="1">
            <a:off x="2227489" y="518946"/>
            <a:ext cx="507179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FCE58F9-C755-B753-9C0D-17F84956A88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1988FDF7-D29F-834F-2E4B-BEB754B7261D}"/>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DD82E9DD-2866-439E-4879-2B3A645D2161}"/>
              </a:ext>
            </a:extLst>
          </p:cNvPr>
          <p:cNvSpPr/>
          <p:nvPr/>
        </p:nvSpPr>
        <p:spPr>
          <a:xfrm>
            <a:off x="6966332" y="58537"/>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02</a:t>
            </a:r>
            <a:endParaRPr lang="en-US" sz="4000" b="1" dirty="0">
              <a:ea typeface="Roboto Light" panose="02000000000000000000" pitchFamily="2" charset="0"/>
            </a:endParaRPr>
          </a:p>
        </p:txBody>
      </p:sp>
      <p:sp>
        <p:nvSpPr>
          <p:cNvPr id="4" name="ZoneTexte 3">
            <a:extLst>
              <a:ext uri="{FF2B5EF4-FFF2-40B4-BE49-F238E27FC236}">
                <a16:creationId xmlns:a16="http://schemas.microsoft.com/office/drawing/2014/main" id="{65F99CF0-4CC3-11A8-AD62-2BE0505476EA}"/>
              </a:ext>
            </a:extLst>
          </p:cNvPr>
          <p:cNvSpPr txBox="1"/>
          <p:nvPr/>
        </p:nvSpPr>
        <p:spPr>
          <a:xfrm>
            <a:off x="1299411" y="1025074"/>
            <a:ext cx="9798519" cy="5938357"/>
          </a:xfrm>
          <a:prstGeom prst="rect">
            <a:avLst/>
          </a:prstGeom>
          <a:noFill/>
        </p:spPr>
        <p:txBody>
          <a:bodyPr wrap="square">
            <a:spAutoFit/>
          </a:bodyPr>
          <a:lstStyle/>
          <a:p>
            <a:pPr marL="342900" indent="-342900" algn="r" rtl="1">
              <a:lnSpc>
                <a:spcPct val="107000"/>
              </a:lnSpc>
              <a:spcAft>
                <a:spcPts val="800"/>
              </a:spcAft>
              <a:buFont typeface="Wingdings" panose="05000000000000000000" pitchFamily="2" charset="2"/>
              <a:buChar char="v"/>
            </a:pPr>
            <a:r>
              <a:rPr lang="ar-SA" sz="2400" b="1" kern="100" dirty="0">
                <a:effectLst/>
                <a:latin typeface="Calibri" panose="020F0502020204030204" pitchFamily="34" charset="0"/>
                <a:ea typeface="Calibri" panose="020F0502020204030204" pitchFamily="34" charset="0"/>
                <a:cs typeface="Arial" panose="020B0604020202020204" pitchFamily="34" charset="0"/>
              </a:rPr>
              <a:t>الت</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عريض</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br>
              <a:rPr lang="fr-FR" sz="2400" kern="100" dirty="0">
                <a:effectLst/>
                <a:latin typeface="Calibri" panose="020F0502020204030204" pitchFamily="34" charset="0"/>
                <a:ea typeface="Calibri" panose="020F0502020204030204" pitchFamily="34" charset="0"/>
                <a:cs typeface="Arial" panose="020B0604020202020204" pitchFamily="34" charset="0"/>
              </a:rPr>
            </a:br>
            <a:r>
              <a:rPr lang="ar-SA" sz="2400" kern="100" dirty="0">
                <a:effectLst/>
                <a:latin typeface="Calibri" panose="020F0502020204030204" pitchFamily="34" charset="0"/>
                <a:ea typeface="Calibri" panose="020F0502020204030204" pitchFamily="34" charset="0"/>
                <a:cs typeface="Arial" panose="020B0604020202020204" pitchFamily="34" charset="0"/>
              </a:rPr>
              <a:t>قول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ي</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ح ولا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صرّ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ح،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نتقد أو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هجو من غير ذكر 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a:effectLst/>
                <a:latin typeface="Calibri" panose="020F0502020204030204" pitchFamily="34" charset="0"/>
                <a:ea typeface="Calibri" panose="020F0502020204030204" pitchFamily="34" charset="0"/>
                <a:cs typeface="Arial" panose="020B0604020202020204" pitchFamily="34" charset="0"/>
              </a:rPr>
              <a:t>سم، في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بد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و ظاهر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الكلام بريئًا بينما باطنه ذمّ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a:p>
            <a:pPr marL="342900" indent="-342900" algn="r" rtl="1">
              <a:lnSpc>
                <a:spcPct val="107000"/>
              </a:lnSpc>
              <a:spcAft>
                <a:spcPts val="800"/>
              </a:spcAft>
              <a:buFont typeface="Wingdings" panose="05000000000000000000" pitchFamily="2" charset="2"/>
              <a:buChar char="§"/>
            </a:pPr>
            <a:r>
              <a:rPr lang="ar-SA" sz="2400" b="1" kern="100" dirty="0">
                <a:effectLst/>
                <a:latin typeface="Calibri" panose="020F0502020204030204" pitchFamily="34" charset="0"/>
                <a:ea typeface="Calibri" panose="020F0502020204030204" pitchFamily="34" charset="0"/>
                <a:cs typeface="Arial" panose="020B0604020202020204" pitchFamily="34" charset="0"/>
              </a:rPr>
              <a:t>مثال</a:t>
            </a:r>
            <a:r>
              <a:rPr lang="fr-FR" sz="2400" b="1" kern="100" dirty="0">
                <a:effectLst/>
                <a:latin typeface="Calibri" panose="020F0502020204030204" pitchFamily="34" charset="0"/>
                <a:ea typeface="Calibri" panose="020F0502020204030204" pitchFamily="34" charset="0"/>
                <a:cs typeface="Arial" panose="020B0604020202020204" pitchFamily="34" charset="0"/>
              </a:rPr>
              <a:t>:</a:t>
            </a:r>
            <a:r>
              <a:rPr lang="ar-DZ" sz="2400" b="1"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قول المتنبي</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r>
              <a:rPr lang="ar-DZ" sz="2400" kern="100" dirty="0">
                <a:latin typeface="Calibri" panose="020F0502020204030204" pitchFamily="34" charset="0"/>
                <a:ea typeface="Calibri" panose="020F0502020204030204" pitchFamily="34" charset="0"/>
                <a:cs typeface="Arial" panose="020B0604020202020204" pitchFamily="34" charset="0"/>
              </a:rPr>
              <a:t> " </a:t>
            </a:r>
            <a:r>
              <a:rPr lang="ar-SA" sz="2400" kern="100" dirty="0">
                <a:effectLst/>
                <a:latin typeface="Calibri" panose="020F0502020204030204" pitchFamily="34" charset="0"/>
                <a:ea typeface="Calibri" panose="020F0502020204030204" pitchFamily="34" charset="0"/>
                <a:cs typeface="Arial" panose="020B0604020202020204" pitchFamily="34" charset="0"/>
              </a:rPr>
              <a:t>إذا ساءَ فعلُ المرء ساءت ظنونه</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br>
              <a:rPr lang="fr-FR" sz="2400" kern="100" dirty="0">
                <a:effectLst/>
                <a:latin typeface="Calibri" panose="020F0502020204030204" pitchFamily="34" charset="0"/>
                <a:ea typeface="Calibri" panose="020F0502020204030204" pitchFamily="34" charset="0"/>
                <a:cs typeface="Arial" panose="020B0604020202020204" pitchFamily="34" charset="0"/>
              </a:rPr>
            </a:br>
            <a:r>
              <a:rPr lang="ar-SA" sz="2400" kern="100" dirty="0">
                <a:effectLst/>
                <a:latin typeface="Calibri" panose="020F0502020204030204" pitchFamily="34" charset="0"/>
                <a:ea typeface="Calibri" panose="020F0502020204030204" pitchFamily="34" charset="0"/>
                <a:cs typeface="Arial" panose="020B0604020202020204" pitchFamily="34" charset="0"/>
              </a:rPr>
              <a:t>ظاهرها ح</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كمة، وباطنها تعريض بسيف الدولة</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a:p>
            <a:pPr marL="342900" indent="-342900" algn="r" rtl="1">
              <a:lnSpc>
                <a:spcPct val="107000"/>
              </a:lnSpc>
              <a:spcAft>
                <a:spcPts val="800"/>
              </a:spcAft>
              <a:buFont typeface="Wingdings" panose="05000000000000000000" pitchFamily="2" charset="2"/>
              <a:buChar char="v"/>
            </a:pPr>
            <a:r>
              <a:rPr lang="ar-SA" sz="2400" b="1" kern="100" dirty="0">
                <a:effectLst/>
                <a:latin typeface="Calibri" panose="020F0502020204030204" pitchFamily="34" charset="0"/>
                <a:ea typeface="Calibri" panose="020F0502020204030204" pitchFamily="34" charset="0"/>
                <a:cs typeface="Arial" panose="020B0604020202020204" pitchFamily="34" charset="0"/>
              </a:rPr>
              <a:t>القلب</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ق</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لب معنى الكلام أو السؤال أو الف</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كرة إلى ع</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كس 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توق</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بهدف الفكاهة أو السخرية</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a:p>
            <a:pPr marL="342900" indent="-342900" algn="r" rtl="1">
              <a:lnSpc>
                <a:spcPct val="107000"/>
              </a:lnSpc>
              <a:spcAft>
                <a:spcPts val="800"/>
              </a:spcAft>
              <a:buFont typeface="Wingdings" panose="05000000000000000000" pitchFamily="2" charset="2"/>
              <a:buChar char="§"/>
            </a:pPr>
            <a:r>
              <a:rPr lang="ar-SA" sz="2400" b="1" kern="100" dirty="0">
                <a:effectLst/>
                <a:latin typeface="Calibri" panose="020F0502020204030204" pitchFamily="34" charset="0"/>
                <a:ea typeface="Calibri" panose="020F0502020204030204" pitchFamily="34" charset="0"/>
                <a:cs typeface="Arial" panose="020B0604020202020204" pitchFamily="34" charset="0"/>
              </a:rPr>
              <a:t>مثال</a:t>
            </a:r>
            <a:r>
              <a:rPr lang="ar-DZ" sz="2400" b="1" kern="100" dirty="0">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قيل لرجل 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خيل</a:t>
            </a:r>
            <a:r>
              <a:rPr lang="fr-FR"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ما </a:t>
            </a:r>
            <a:r>
              <a:rPr lang="ar-DZ" sz="2400" kern="100" dirty="0">
                <a:effectLst/>
                <a:latin typeface="Calibri" panose="020F0502020204030204" pitchFamily="34" charset="0"/>
                <a:ea typeface="Calibri" panose="020F0502020204030204" pitchFamily="34" charset="0"/>
                <a:cs typeface="Arial" panose="020B0604020202020204" pitchFamily="34" charset="0"/>
              </a:rPr>
              <a:t>أُمنيتك</a:t>
            </a:r>
            <a:r>
              <a:rPr lang="ar-SA" sz="2400" kern="100" dirty="0">
                <a:effectLst/>
                <a:latin typeface="Calibri" panose="020F0502020204030204" pitchFamily="34" charset="0"/>
                <a:ea typeface="Calibri" panose="020F0502020204030204" pitchFamily="34" charset="0"/>
                <a:cs typeface="Arial" panose="020B0604020202020204" pitchFamily="34" charset="0"/>
              </a:rPr>
              <a:t> لو كان عندك ذهب؟</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فأجاب</a:t>
            </a:r>
            <a:r>
              <a:rPr lang="fr-FR"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أتمن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ى لو كان عندي 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فتاح يقف</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 عليه</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r>
              <a:rPr lang="ar-DZ"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قلب المتوقع (الإنفاق) إلى عكسه (المنع)</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endParaRPr lang="ar-DZ" sz="2400" kern="1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r" rtl="1">
              <a:lnSpc>
                <a:spcPct val="107000"/>
              </a:lnSpc>
              <a:spcAft>
                <a:spcPts val="800"/>
              </a:spcAft>
              <a:buFont typeface="Wingdings" panose="05000000000000000000" pitchFamily="2" charset="2"/>
              <a:buChar char="v"/>
            </a:pPr>
            <a:r>
              <a:rPr lang="ar-SA" sz="2400" b="1" kern="100" dirty="0">
                <a:latin typeface="Calibri" panose="020F0502020204030204" pitchFamily="34" charset="0"/>
                <a:ea typeface="Calibri" panose="020F0502020204030204" pitchFamily="34" charset="0"/>
              </a:rPr>
              <a:t>الم</a:t>
            </a:r>
            <a:r>
              <a:rPr lang="ar-DZ" sz="2400" b="1" kern="100" dirty="0">
                <a:latin typeface="Calibri" panose="020F0502020204030204" pitchFamily="34" charset="0"/>
                <a:ea typeface="Calibri" panose="020F0502020204030204" pitchFamily="34" charset="0"/>
              </a:rPr>
              <a:t>ُ</a:t>
            </a:r>
            <a:r>
              <a:rPr lang="ar-SA" sz="2400" b="1" kern="100" dirty="0">
                <a:latin typeface="Calibri" panose="020F0502020204030204" pitchFamily="34" charset="0"/>
                <a:ea typeface="Calibri" panose="020F0502020204030204" pitchFamily="34" charset="0"/>
              </a:rPr>
              <a:t>فارقة</a:t>
            </a:r>
            <a:r>
              <a:rPr lang="ar-DZ" sz="2400" b="1" kern="100" dirty="0">
                <a:latin typeface="Calibri" panose="020F0502020204030204" pitchFamily="34" charset="0"/>
                <a:ea typeface="Calibri" panose="020F0502020204030204" pitchFamily="34" charset="0"/>
              </a:rPr>
              <a:t>: </a:t>
            </a:r>
            <a:r>
              <a:rPr lang="ar-SA" sz="2400" kern="100" dirty="0">
                <a:latin typeface="Calibri" panose="020F0502020204030204" pitchFamily="34" charset="0"/>
                <a:ea typeface="Calibri" panose="020F0502020204030204" pitchFamily="34" charset="0"/>
              </a:rPr>
              <a:t>فكرة تجمع بين أمرين متناقضين: أحدهما منطقي ومتوقَّع، والآخر غير منطقي وغير متوقع، فينشأ منها معنى ساخر</a:t>
            </a:r>
            <a:r>
              <a:rPr lang="fr-FR" sz="2400" kern="100" dirty="0">
                <a:latin typeface="Calibri" panose="020F0502020204030204" pitchFamily="34" charset="0"/>
                <a:ea typeface="Calibri" panose="020F0502020204030204" pitchFamily="34" charset="0"/>
                <a:cs typeface="Arial" panose="020B0604020202020204" pitchFamily="34" charset="0"/>
              </a:rPr>
              <a:t>.</a:t>
            </a:r>
          </a:p>
          <a:p>
            <a:pPr marL="342900" indent="-342900" algn="r" rtl="1">
              <a:lnSpc>
                <a:spcPct val="107000"/>
              </a:lnSpc>
              <a:spcAft>
                <a:spcPts val="800"/>
              </a:spcAft>
              <a:buFont typeface="Wingdings" panose="05000000000000000000" pitchFamily="2" charset="2"/>
              <a:buChar char="§"/>
            </a:pPr>
            <a:r>
              <a:rPr lang="ar-SA" sz="2400" b="1" kern="100" dirty="0">
                <a:latin typeface="Calibri" panose="020F0502020204030204" pitchFamily="34" charset="0"/>
                <a:ea typeface="Calibri" panose="020F0502020204030204" pitchFamily="34" charset="0"/>
              </a:rPr>
              <a:t>مثال</a:t>
            </a:r>
            <a:r>
              <a:rPr lang="fr-FR"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a:latin typeface="Calibri" panose="020F0502020204030204" pitchFamily="34" charset="0"/>
                <a:ea typeface="Calibri" panose="020F0502020204030204" pitchFamily="34" charset="0"/>
              </a:rPr>
              <a:t>عاد الطالب فرحًا لأنه رسب… فقد توقّع الأسوأ</a:t>
            </a:r>
            <a:r>
              <a:rPr lang="fr-FR" sz="2400" kern="100" dirty="0">
                <a:latin typeface="Calibri" panose="020F0502020204030204" pitchFamily="34" charset="0"/>
                <a:ea typeface="Calibri" panose="020F0502020204030204" pitchFamily="34" charset="0"/>
                <a:cs typeface="Arial" panose="020B0604020202020204" pitchFamily="34" charset="0"/>
              </a:rPr>
              <a:t>!"</a:t>
            </a:r>
            <a:r>
              <a:rPr lang="ar-DZ" sz="2400" kern="100" dirty="0">
                <a:latin typeface="Calibri" panose="020F0502020204030204" pitchFamily="34" charset="0"/>
                <a:ea typeface="Calibri" panose="020F0502020204030204" pitchFamily="34" charset="0"/>
              </a:rPr>
              <a:t> </a:t>
            </a:r>
            <a:r>
              <a:rPr lang="ar-SA" sz="2400" kern="100" dirty="0">
                <a:latin typeface="Calibri" panose="020F0502020204030204" pitchFamily="34" charset="0"/>
                <a:ea typeface="Calibri" panose="020F0502020204030204" pitchFamily="34" charset="0"/>
              </a:rPr>
              <a:t>المفارقة: الفرح بالرسوب</a:t>
            </a:r>
            <a:r>
              <a:rPr lang="fr-FR" kern="100" dirty="0">
                <a:latin typeface="Calibri" panose="020F0502020204030204" pitchFamily="34" charset="0"/>
                <a:ea typeface="Calibri" panose="020F0502020204030204" pitchFamily="34" charset="0"/>
                <a:cs typeface="Arial" panose="020B0604020202020204" pitchFamily="34" charset="0"/>
              </a:rPr>
              <a:t>.</a:t>
            </a:r>
          </a:p>
          <a:p>
            <a:pPr marL="342900" indent="-342900" algn="r" rtl="1">
              <a:lnSpc>
                <a:spcPct val="107000"/>
              </a:lnSpc>
              <a:spcAft>
                <a:spcPts val="800"/>
              </a:spcAft>
              <a:buFont typeface="Wingdings" panose="05000000000000000000" pitchFamily="2" charset="2"/>
              <a:buChar char="§"/>
            </a:pP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buNone/>
            </a:pPr>
            <a:r>
              <a:rPr lang="fr-FR" sz="1800" kern="100" dirty="0">
                <a:effectLst/>
                <a:latin typeface="Calibri" panose="020F0502020204030204" pitchFamily="34" charset="0"/>
                <a:ea typeface="Calibri" panose="020F0502020204030204" pitchFamily="34" charset="0"/>
                <a:cs typeface="Arial" panose="020B0604020202020204" pitchFamily="34" charset="0"/>
              </a:rPr>
              <a:t> </a:t>
            </a:r>
          </a:p>
        </p:txBody>
      </p:sp>
    </p:spTree>
    <p:extLst>
      <p:ext uri="{BB962C8B-B14F-4D97-AF65-F5344CB8AC3E}">
        <p14:creationId xmlns:p14="http://schemas.microsoft.com/office/powerpoint/2010/main" val="594672680"/>
      </p:ext>
    </p:extLst>
  </p:cSld>
  <p:clrMapOvr>
    <a:masterClrMapping/>
  </p:clrMapOvr>
  <p:transition spd="slow" advTm="2137">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F337CB-A6DD-AE7D-EBAA-862C31B9759D}"/>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7BC1E3E1-4A02-349F-410B-E40C92933F9E}"/>
              </a:ext>
            </a:extLst>
          </p:cNvPr>
          <p:cNvSpPr txBox="1"/>
          <p:nvPr/>
        </p:nvSpPr>
        <p:spPr>
          <a:xfrm>
            <a:off x="7930896" y="58537"/>
            <a:ext cx="4764505" cy="850682"/>
          </a:xfrm>
          <a:prstGeom prst="rect">
            <a:avLst/>
          </a:prstGeom>
          <a:noFill/>
        </p:spPr>
        <p:txBody>
          <a:bodyPr wrap="square" rtlCol="0">
            <a:spAutoFit/>
          </a:bodyPr>
          <a:lstStyle/>
          <a:p>
            <a:pPr algn="ctr">
              <a:lnSpc>
                <a:spcPct val="120000"/>
              </a:lnSpc>
            </a:pPr>
            <a:r>
              <a:rPr lang="ar-DZ" sz="4400" b="1" dirty="0">
                <a:solidFill>
                  <a:srgbClr val="00B0F0"/>
                </a:solidFill>
                <a:latin typeface="Alexandria" charset="0"/>
                <a:cs typeface="Alexandria" charset="0"/>
              </a:rPr>
              <a:t>        أساليب السخرية</a:t>
            </a:r>
          </a:p>
        </p:txBody>
      </p:sp>
      <p:sp>
        <p:nvSpPr>
          <p:cNvPr id="29" name="Rectangle 28">
            <a:extLst>
              <a:ext uri="{FF2B5EF4-FFF2-40B4-BE49-F238E27FC236}">
                <a16:creationId xmlns:a16="http://schemas.microsoft.com/office/drawing/2014/main" id="{0734D146-4C80-C137-6AA6-98A878A18DB7}"/>
              </a:ext>
            </a:extLst>
          </p:cNvPr>
          <p:cNvSpPr/>
          <p:nvPr/>
        </p:nvSpPr>
        <p:spPr>
          <a:xfrm flipV="1">
            <a:off x="2227489" y="518946"/>
            <a:ext cx="507179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2846442-E1CA-E5F5-EAE9-DD073D418B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28F2F81A-2AB6-22F3-9601-E275E7713454}"/>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9F74268F-D0B1-B349-63D7-F05B887C873C}"/>
              </a:ext>
            </a:extLst>
          </p:cNvPr>
          <p:cNvSpPr/>
          <p:nvPr/>
        </p:nvSpPr>
        <p:spPr>
          <a:xfrm>
            <a:off x="6966332" y="58537"/>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02</a:t>
            </a:r>
            <a:endParaRPr lang="en-US" sz="4000" b="1" dirty="0">
              <a:ea typeface="Roboto Light" panose="02000000000000000000" pitchFamily="2" charset="0"/>
            </a:endParaRPr>
          </a:p>
        </p:txBody>
      </p:sp>
      <p:sp>
        <p:nvSpPr>
          <p:cNvPr id="5" name="ZoneTexte 4">
            <a:extLst>
              <a:ext uri="{FF2B5EF4-FFF2-40B4-BE49-F238E27FC236}">
                <a16:creationId xmlns:a16="http://schemas.microsoft.com/office/drawing/2014/main" id="{7518AE16-8F88-3E5B-F805-79781259138D}"/>
              </a:ext>
            </a:extLst>
          </p:cNvPr>
          <p:cNvSpPr txBox="1"/>
          <p:nvPr/>
        </p:nvSpPr>
        <p:spPr>
          <a:xfrm>
            <a:off x="2323743" y="1252298"/>
            <a:ext cx="8562430" cy="5605702"/>
          </a:xfrm>
          <a:prstGeom prst="rect">
            <a:avLst/>
          </a:prstGeom>
          <a:noFill/>
        </p:spPr>
        <p:txBody>
          <a:bodyPr wrap="square">
            <a:spAutoFit/>
          </a:bodyPr>
          <a:lstStyle/>
          <a:p>
            <a:pPr lvl="0" algn="just" rtl="1" fontAlgn="base">
              <a:lnSpc>
                <a:spcPct val="107000"/>
              </a:lnSpc>
              <a:spcAft>
                <a:spcPts val="800"/>
              </a:spcAft>
              <a:buClr>
                <a:srgbClr val="000000"/>
              </a:buClr>
              <a:buSzPts val="1600"/>
            </a:pPr>
            <a:r>
              <a:rPr lang="ar-DZ" sz="2400" b="1" dirty="0">
                <a:solidFill>
                  <a:srgbClr val="EE0000"/>
                </a:solidFill>
                <a:uFill>
                  <a:solidFill>
                    <a:srgbClr val="000000"/>
                  </a:solidFill>
                </a:uFill>
                <a:latin typeface="Calibri" panose="020F0502020204030204" pitchFamily="34" charset="0"/>
                <a:ea typeface="Calibri" panose="020F0502020204030204" pitchFamily="34" charset="0"/>
              </a:rPr>
              <a:t>5- ا</a:t>
            </a:r>
            <a:r>
              <a:rPr lang="ar-SA" sz="2400" b="1" u="none" strike="noStrike" dirty="0">
                <a:solidFill>
                  <a:srgbClr val="EE0000"/>
                </a:solidFill>
                <a:effectLst/>
                <a:uFill>
                  <a:solidFill>
                    <a:srgbClr val="000000"/>
                  </a:solidFill>
                </a:uFill>
                <a:latin typeface="Calibri" panose="020F0502020204030204" pitchFamily="34" charset="0"/>
                <a:ea typeface="Calibri" panose="020F0502020204030204" pitchFamily="34" charset="0"/>
              </a:rPr>
              <a:t>لمبالغة: </a:t>
            </a:r>
            <a:r>
              <a:rPr lang="ar-SA" sz="2400" u="none" strike="noStrike" dirty="0">
                <a:effectLst/>
                <a:uFill>
                  <a:solidFill>
                    <a:srgbClr val="000000"/>
                  </a:solidFill>
                </a:uFill>
                <a:latin typeface="Calibri" panose="020F0502020204030204" pitchFamily="34" charset="0"/>
                <a:ea typeface="Calibri" panose="020F0502020204030204" pitchFamily="34" charset="0"/>
              </a:rPr>
              <a:t>وهو أسلوب من أساليب السخرية يعتمد على </a:t>
            </a:r>
            <a:r>
              <a:rPr lang="ar-SA" sz="2400" u="none" strike="noStrike" dirty="0" err="1">
                <a:effectLst/>
                <a:uFill>
                  <a:solidFill>
                    <a:srgbClr val="000000"/>
                  </a:solidFill>
                </a:uFill>
                <a:latin typeface="Calibri" panose="020F0502020204030204" pitchFamily="34" charset="0"/>
                <a:ea typeface="Calibri" panose="020F0502020204030204" pitchFamily="34" charset="0"/>
              </a:rPr>
              <a:t>الإف</a:t>
            </a:r>
            <a:r>
              <a:rPr lang="ar-DZ" sz="2400" u="none" strike="noStrike" dirty="0">
                <a:effectLst/>
                <a:uFill>
                  <a:solidFill>
                    <a:srgbClr val="000000"/>
                  </a:solidFill>
                </a:uFill>
                <a:latin typeface="Calibri" panose="020F0502020204030204" pitchFamily="34" charset="0"/>
                <a:ea typeface="Calibri" panose="020F0502020204030204" pitchFamily="34" charset="0"/>
              </a:rPr>
              <a:t>را</a:t>
            </a:r>
            <a:r>
              <a:rPr lang="ar-SA" sz="2400" u="none" strike="noStrike" dirty="0">
                <a:effectLst/>
                <a:uFill>
                  <a:solidFill>
                    <a:srgbClr val="000000"/>
                  </a:solidFill>
                </a:uFill>
                <a:latin typeface="Calibri" panose="020F0502020204030204" pitchFamily="34" charset="0"/>
                <a:ea typeface="Calibri" panose="020F0502020204030204" pitchFamily="34" charset="0"/>
              </a:rPr>
              <a:t>ط في الوصف وتجسيم الصورة أو العيـب المقصود، والمبالغة في اللغة هي تجاوز الحد والخروج عن المألوف بقدر مألوف حتى يبدو الفعل أو القول قد ز</a:t>
            </a:r>
            <a:r>
              <a:rPr lang="ar-DZ" sz="2400" dirty="0">
                <a:uFill>
                  <a:solidFill>
                    <a:srgbClr val="000000"/>
                  </a:solidFill>
                </a:uFill>
                <a:latin typeface="Calibri" panose="020F0502020204030204" pitchFamily="34" charset="0"/>
                <a:ea typeface="Calibri" panose="020F0502020204030204" pitchFamily="34" charset="0"/>
              </a:rPr>
              <a:t>ا</a:t>
            </a:r>
            <a:r>
              <a:rPr lang="ar-SA" sz="2400" u="none" strike="noStrike" dirty="0">
                <a:effectLst/>
                <a:uFill>
                  <a:solidFill>
                    <a:srgbClr val="000000"/>
                  </a:solidFill>
                </a:uFill>
                <a:latin typeface="Calibri" panose="020F0502020204030204" pitchFamily="34" charset="0"/>
                <a:ea typeface="Calibri" panose="020F0502020204030204" pitchFamily="34" charset="0"/>
              </a:rPr>
              <a:t>د عن المتوقع</a:t>
            </a:r>
            <a:r>
              <a:rPr lang="ar-DZ" sz="2400" u="none" strike="noStrike" dirty="0">
                <a:effectLst/>
                <a:uFill>
                  <a:solidFill>
                    <a:srgbClr val="000000"/>
                  </a:solidFill>
                </a:uFill>
                <a:latin typeface="Calibri" panose="020F0502020204030204" pitchFamily="34" charset="0"/>
                <a:ea typeface="Calibri" panose="020F0502020204030204" pitchFamily="34" charset="0"/>
              </a:rPr>
              <a:t>،</a:t>
            </a:r>
            <a:r>
              <a:rPr lang="ar-SA" sz="2400" u="none" strike="noStrike" dirty="0">
                <a:effectLst/>
                <a:uFill>
                  <a:solidFill>
                    <a:srgbClr val="000000"/>
                  </a:solidFill>
                </a:uFill>
                <a:latin typeface="Calibri" panose="020F0502020204030204" pitchFamily="34" charset="0"/>
                <a:ea typeface="Calibri" panose="020F0502020204030204" pitchFamily="34" charset="0"/>
              </a:rPr>
              <a:t> أكثر مم</a:t>
            </a:r>
            <a:r>
              <a:rPr lang="ar-DZ" sz="2400" u="none" strike="noStrike" dirty="0">
                <a:effectLst/>
                <a:uFill>
                  <a:solidFill>
                    <a:srgbClr val="000000"/>
                  </a:solidFill>
                </a:uFill>
                <a:latin typeface="Calibri" panose="020F0502020204030204" pitchFamily="34" charset="0"/>
                <a:ea typeface="Calibri" panose="020F0502020204030204" pitchFamily="34" charset="0"/>
              </a:rPr>
              <a:t>َّ</a:t>
            </a:r>
            <a:r>
              <a:rPr lang="ar-SA" sz="2400" u="none" strike="noStrike" dirty="0">
                <a:effectLst/>
                <a:uFill>
                  <a:solidFill>
                    <a:srgbClr val="000000"/>
                  </a:solidFill>
                </a:uFill>
                <a:latin typeface="Calibri" panose="020F0502020204030204" pitchFamily="34" charset="0"/>
                <a:ea typeface="Calibri" panose="020F0502020204030204" pitchFamily="34" charset="0"/>
              </a:rPr>
              <a:t>ا هو م</a:t>
            </a:r>
            <a:r>
              <a:rPr lang="ar-DZ" sz="2400" u="none" strike="noStrike" dirty="0">
                <a:effectLst/>
                <a:uFill>
                  <a:solidFill>
                    <a:srgbClr val="000000"/>
                  </a:solidFill>
                </a:uFill>
                <a:latin typeface="Calibri" panose="020F0502020204030204" pitchFamily="34" charset="0"/>
                <a:ea typeface="Calibri" panose="020F0502020204030204" pitchFamily="34" charset="0"/>
              </a:rPr>
              <a:t>ُ</a:t>
            </a:r>
            <a:r>
              <a:rPr lang="ar-SA" sz="2400" u="none" strike="noStrike" dirty="0">
                <a:effectLst/>
                <a:uFill>
                  <a:solidFill>
                    <a:srgbClr val="000000"/>
                  </a:solidFill>
                </a:uFill>
                <a:latin typeface="Calibri" panose="020F0502020204030204" pitchFamily="34" charset="0"/>
                <a:ea typeface="Calibri" panose="020F0502020204030204" pitchFamily="34" charset="0"/>
              </a:rPr>
              <a:t>توق</a:t>
            </a:r>
            <a:r>
              <a:rPr lang="ar-DZ" sz="2400" u="none" strike="noStrike" dirty="0">
                <a:effectLst/>
                <a:uFill>
                  <a:solidFill>
                    <a:srgbClr val="000000"/>
                  </a:solidFill>
                </a:uFill>
                <a:latin typeface="Calibri" panose="020F0502020204030204" pitchFamily="34" charset="0"/>
                <a:ea typeface="Calibri" panose="020F0502020204030204" pitchFamily="34" charset="0"/>
              </a:rPr>
              <a:t>َّ</a:t>
            </a:r>
            <a:r>
              <a:rPr lang="ar-SA" sz="2400" u="none" strike="noStrike" dirty="0">
                <a:effectLst/>
                <a:uFill>
                  <a:solidFill>
                    <a:srgbClr val="000000"/>
                  </a:solidFill>
                </a:uFill>
                <a:latin typeface="Calibri" panose="020F0502020204030204" pitchFamily="34" charset="0"/>
                <a:ea typeface="Calibri" panose="020F0502020204030204" pitchFamily="34" charset="0"/>
              </a:rPr>
              <a:t>ع  .</a:t>
            </a:r>
            <a:r>
              <a:rPr lang="ar-SA" sz="2400" b="1" u="none" strike="noStrike" dirty="0">
                <a:effectLst/>
                <a:uFill>
                  <a:solidFill>
                    <a:srgbClr val="000000"/>
                  </a:solidFill>
                </a:uFill>
                <a:latin typeface="Calibri" panose="020F0502020204030204" pitchFamily="34" charset="0"/>
                <a:ea typeface="Calibri" panose="020F0502020204030204" pitchFamily="34" charset="0"/>
              </a:rPr>
              <a:t> </a:t>
            </a:r>
            <a:endParaRPr lang="fr-FR" sz="2400" u="none" strike="noStrike" dirty="0">
              <a:effectLst/>
              <a:uFill>
                <a:solidFill>
                  <a:srgbClr val="000000"/>
                </a:solidFill>
              </a:uFill>
              <a:latin typeface="Calibri" panose="020F0502020204030204" pitchFamily="34" charset="0"/>
              <a:ea typeface="Calibri" panose="020F0502020204030204" pitchFamily="34" charset="0"/>
            </a:endParaRPr>
          </a:p>
          <a:p>
            <a:pPr algn="just" rtl="1">
              <a:lnSpc>
                <a:spcPct val="107000"/>
              </a:lnSpc>
              <a:spcAft>
                <a:spcPts val="800"/>
              </a:spcAft>
              <a:buNone/>
            </a:pPr>
            <a:r>
              <a:rPr lang="ar-DZ" sz="2400" dirty="0">
                <a:effectLst/>
                <a:latin typeface="Calibri" panose="020F0502020204030204" pitchFamily="34" charset="0"/>
                <a:ea typeface="Calibri" panose="020F0502020204030204" pitchFamily="34" charset="0"/>
              </a:rPr>
              <a:t>وللمبالغة وجهان يُوصف أحدهما بالمبالغة المقبولة، وفي وصـف الآخـر بالمبالغـة غيـر المقبولـة</a:t>
            </a:r>
            <a:r>
              <a:rPr lang="ar-DZ" sz="2400" dirty="0">
                <a:latin typeface="Calibri" panose="020F0502020204030204" pitchFamily="34" charset="0"/>
                <a:ea typeface="Calibri" panose="020F0502020204030204" pitchFamily="34" charset="0"/>
              </a:rPr>
              <a:t>.</a:t>
            </a:r>
          </a:p>
          <a:p>
            <a:pPr marL="342900" indent="-342900" algn="just" rtl="1">
              <a:buFont typeface="Wingdings" panose="05000000000000000000" pitchFamily="2" charset="2"/>
              <a:buChar char="§"/>
            </a:pPr>
            <a:r>
              <a:rPr lang="ar-SA" sz="2400" b="1" dirty="0"/>
              <a:t>مثال </a:t>
            </a:r>
            <a:r>
              <a:rPr lang="ar-DZ" sz="2400" b="1" dirty="0"/>
              <a:t>عن </a:t>
            </a:r>
            <a:r>
              <a:rPr lang="ar-SA" sz="2400" b="1" dirty="0"/>
              <a:t>(مبالغة مقبولة)</a:t>
            </a:r>
            <a:endParaRPr lang="fr-FR" sz="2400" dirty="0"/>
          </a:p>
          <a:p>
            <a:pPr algn="just" rtl="1"/>
            <a:r>
              <a:rPr lang="ar-DZ" sz="2400" dirty="0"/>
              <a:t>(هذا</a:t>
            </a:r>
            <a:r>
              <a:rPr lang="ar-SA" sz="2400" dirty="0"/>
              <a:t> الصحفي يفتح حاسوبه عشر</a:t>
            </a:r>
            <a:r>
              <a:rPr lang="ar-DZ" sz="2400" dirty="0"/>
              <a:t>ة</a:t>
            </a:r>
            <a:r>
              <a:rPr lang="ar-SA" sz="2400" dirty="0"/>
              <a:t> مرات قبل أن يعمل، كأن</a:t>
            </a:r>
            <a:r>
              <a:rPr lang="ar-DZ" sz="2400" dirty="0"/>
              <a:t>َّ</a:t>
            </a:r>
            <a:r>
              <a:rPr lang="ar-SA" sz="2400" dirty="0"/>
              <a:t>ه ينتظر إذنًا من الأمم المتحدة</a:t>
            </a:r>
            <a:r>
              <a:rPr lang="ar-DZ" sz="2400" dirty="0"/>
              <a:t>) </a:t>
            </a:r>
            <a:r>
              <a:rPr lang="ar-SA" sz="2400" dirty="0"/>
              <a:t>نلاحظ هنا وجود ت</a:t>
            </a:r>
            <a:r>
              <a:rPr lang="ar-DZ" sz="2400" dirty="0"/>
              <a:t>َ</a:t>
            </a:r>
            <a:r>
              <a:rPr lang="ar-SA" sz="2400" dirty="0" err="1"/>
              <a:t>ضخيم</a:t>
            </a:r>
            <a:r>
              <a:rPr lang="ar-SA" sz="2400" dirty="0"/>
              <a:t> في المعنى بطريقة طريفة لكنها قابلة للت</a:t>
            </a:r>
            <a:r>
              <a:rPr lang="ar-DZ" sz="2400" dirty="0"/>
              <a:t>َّ</a:t>
            </a:r>
            <a:r>
              <a:rPr lang="ar-SA" sz="2400" dirty="0"/>
              <a:t>صوّر ومفهومة</a:t>
            </a:r>
            <a:r>
              <a:rPr lang="fr-FR" sz="2400" dirty="0"/>
              <a:t>.</a:t>
            </a:r>
          </a:p>
          <a:p>
            <a:pPr marL="342900" indent="-342900" algn="just" rtl="1">
              <a:buFont typeface="Wingdings" panose="05000000000000000000" pitchFamily="2" charset="2"/>
              <a:buChar char="§"/>
            </a:pPr>
            <a:r>
              <a:rPr lang="ar-SA" sz="2400" b="1" dirty="0"/>
              <a:t>مثال</a:t>
            </a:r>
            <a:r>
              <a:rPr lang="ar-DZ" sz="2400" b="1" dirty="0"/>
              <a:t> عن</a:t>
            </a:r>
            <a:r>
              <a:rPr lang="ar-SA" sz="2400" b="1" dirty="0"/>
              <a:t> (مبالغة غير مقبولة )</a:t>
            </a:r>
            <a:endParaRPr lang="fr-FR" sz="2400" dirty="0"/>
          </a:p>
          <a:p>
            <a:pPr algn="just" rtl="1"/>
            <a:r>
              <a:rPr lang="ar-DZ" sz="2400" dirty="0"/>
              <a:t>(</a:t>
            </a:r>
            <a:r>
              <a:rPr lang="ar-SA" sz="2400" dirty="0"/>
              <a:t>شرح  الأستاذ  للدرس كان مملًّا نوعا ما </a:t>
            </a:r>
            <a:r>
              <a:rPr lang="ar-DZ" sz="2400" dirty="0"/>
              <a:t>، </a:t>
            </a:r>
            <a:r>
              <a:rPr lang="ar-SA" sz="2400" dirty="0"/>
              <a:t>إلى درجة أن</a:t>
            </a:r>
            <a:r>
              <a:rPr lang="ar-DZ" sz="2400" dirty="0"/>
              <a:t>َّ</a:t>
            </a:r>
            <a:r>
              <a:rPr lang="ar-SA" sz="2400" dirty="0"/>
              <a:t> الزمن توقف، </a:t>
            </a:r>
            <a:r>
              <a:rPr lang="ar-DZ" sz="2400" dirty="0"/>
              <a:t>وعقارب الساعة رفضت التَّحرك) </a:t>
            </a:r>
            <a:r>
              <a:rPr lang="ar-SA" sz="2400" dirty="0"/>
              <a:t>والمعنى هنا ان المبالغة مبالغ فيها جدا ، وصارت غير واقعية لدرجة ت</a:t>
            </a:r>
            <a:r>
              <a:rPr lang="ar-DZ" sz="2400" dirty="0"/>
              <a:t>َ</a:t>
            </a:r>
            <a:r>
              <a:rPr lang="ar-SA" sz="2400" dirty="0"/>
              <a:t>فقد التأثير الساخر</a:t>
            </a:r>
            <a:r>
              <a:rPr lang="fr-FR" sz="2400" dirty="0"/>
              <a:t>.</a:t>
            </a:r>
          </a:p>
          <a:p>
            <a:pPr algn="just" rtl="1">
              <a:lnSpc>
                <a:spcPct val="107000"/>
              </a:lnSpc>
              <a:spcAft>
                <a:spcPts val="800"/>
              </a:spcAft>
              <a:buNone/>
            </a:pPr>
            <a:endParaRPr lang="fr-FR" sz="24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809365799"/>
      </p:ext>
    </p:extLst>
  </p:cSld>
  <p:clrMapOvr>
    <a:masterClrMapping/>
  </p:clrMapOvr>
  <p:transition spd="slow" advTm="2137">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675876-61EC-33CA-E8E7-6E393F63B44D}"/>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F8E09A4B-9D85-D770-E46E-9FCED4F3EDC8}"/>
              </a:ext>
            </a:extLst>
          </p:cNvPr>
          <p:cNvSpPr txBox="1"/>
          <p:nvPr/>
        </p:nvSpPr>
        <p:spPr>
          <a:xfrm>
            <a:off x="7930896" y="58537"/>
            <a:ext cx="4764505"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        أساليب السخرية</a:t>
            </a:r>
          </a:p>
        </p:txBody>
      </p:sp>
      <p:sp>
        <p:nvSpPr>
          <p:cNvPr id="29" name="Rectangle 28">
            <a:extLst>
              <a:ext uri="{FF2B5EF4-FFF2-40B4-BE49-F238E27FC236}">
                <a16:creationId xmlns:a16="http://schemas.microsoft.com/office/drawing/2014/main" id="{91DD2511-248B-1008-0ED6-BF7BDDA41E52}"/>
              </a:ext>
            </a:extLst>
          </p:cNvPr>
          <p:cNvSpPr/>
          <p:nvPr/>
        </p:nvSpPr>
        <p:spPr>
          <a:xfrm flipV="1">
            <a:off x="2227489" y="518946"/>
            <a:ext cx="507179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37B2342-3654-7B89-F440-25BF3E8FE6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E6E17101-0B9B-C930-A332-7922281CF5BF}"/>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9F8B502D-214F-5F93-D886-840D995DD3E9}"/>
              </a:ext>
            </a:extLst>
          </p:cNvPr>
          <p:cNvSpPr/>
          <p:nvPr/>
        </p:nvSpPr>
        <p:spPr>
          <a:xfrm>
            <a:off x="6966332" y="58537"/>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02</a:t>
            </a:r>
            <a:endParaRPr lang="en-US" sz="4000" b="1" dirty="0">
              <a:ea typeface="Roboto Light" panose="02000000000000000000" pitchFamily="2" charset="0"/>
            </a:endParaRPr>
          </a:p>
        </p:txBody>
      </p:sp>
      <p:sp>
        <p:nvSpPr>
          <p:cNvPr id="3" name="ZoneTexte 2">
            <a:extLst>
              <a:ext uri="{FF2B5EF4-FFF2-40B4-BE49-F238E27FC236}">
                <a16:creationId xmlns:a16="http://schemas.microsoft.com/office/drawing/2014/main" id="{C91A36C0-422D-7A3B-B278-CEFB2BECE741}"/>
              </a:ext>
            </a:extLst>
          </p:cNvPr>
          <p:cNvSpPr txBox="1"/>
          <p:nvPr/>
        </p:nvSpPr>
        <p:spPr>
          <a:xfrm>
            <a:off x="4519061" y="1697953"/>
            <a:ext cx="6439300" cy="3731599"/>
          </a:xfrm>
          <a:prstGeom prst="rect">
            <a:avLst/>
          </a:prstGeom>
          <a:noFill/>
        </p:spPr>
        <p:txBody>
          <a:bodyPr wrap="square">
            <a:spAutoFit/>
          </a:bodyPr>
          <a:lstStyle/>
          <a:p>
            <a:pPr algn="just" rtl="1">
              <a:lnSpc>
                <a:spcPct val="107000"/>
              </a:lnSpc>
              <a:spcAft>
                <a:spcPts val="800"/>
              </a:spcAft>
              <a:buNone/>
            </a:pPr>
            <a:r>
              <a:rPr lang="ar-SA"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6</a:t>
            </a:r>
            <a:r>
              <a:rPr lang="ar-SA" sz="2400" b="1" dirty="0">
                <a:solidFill>
                  <a:srgbClr val="EE0000"/>
                </a:solidFill>
                <a:effectLst/>
                <a:latin typeface="Calibri" panose="020F0502020204030204" pitchFamily="34" charset="0"/>
                <a:ea typeface="Calibri" panose="020F0502020204030204" pitchFamily="34" charset="0"/>
                <a:cs typeface="Arial" panose="020B0604020202020204" pitchFamily="34" charset="0"/>
              </a:rPr>
              <a:t>- الت</a:t>
            </a:r>
            <a:r>
              <a:rPr lang="ar-DZ" sz="2400" b="1" dirty="0">
                <a:solidFill>
                  <a:srgbClr val="EE0000"/>
                </a:solidFill>
                <a:effectLst/>
                <a:latin typeface="Calibri" panose="020F0502020204030204" pitchFamily="34" charset="0"/>
                <a:ea typeface="Calibri" panose="020F0502020204030204" pitchFamily="34" charset="0"/>
                <a:cs typeface="Arial" panose="020B0604020202020204" pitchFamily="34" charset="0"/>
              </a:rPr>
              <a:t>َّ</a:t>
            </a:r>
            <a:r>
              <a:rPr lang="ar-SA" sz="2400" b="1" dirty="0" err="1">
                <a:solidFill>
                  <a:srgbClr val="EE0000"/>
                </a:solidFill>
                <a:effectLst/>
                <a:latin typeface="Calibri" panose="020F0502020204030204" pitchFamily="34" charset="0"/>
                <a:ea typeface="Calibri" panose="020F0502020204030204" pitchFamily="34" charset="0"/>
                <a:cs typeface="Arial" panose="020B0604020202020204" pitchFamily="34" charset="0"/>
              </a:rPr>
              <a:t>ساؤل</a:t>
            </a:r>
            <a:r>
              <a:rPr lang="ar-SA" sz="2400" b="1" dirty="0">
                <a:solidFill>
                  <a:srgbClr val="EE0000"/>
                </a:solidFill>
                <a:effectLst/>
                <a:latin typeface="Calibri" panose="020F0502020204030204" pitchFamily="34" charset="0"/>
                <a:ea typeface="Calibri" panose="020F0502020204030204" pitchFamily="34" charset="0"/>
                <a:cs typeface="Arial" panose="020B0604020202020204" pitchFamily="34" charset="0"/>
              </a:rPr>
              <a:t> الساخر: </a:t>
            </a:r>
            <a:r>
              <a:rPr lang="ar-SA" sz="2400" dirty="0">
                <a:effectLst/>
                <a:latin typeface="Calibri" panose="020F0502020204030204" pitchFamily="34" charset="0"/>
                <a:ea typeface="Calibri" panose="020F0502020204030204" pitchFamily="34" charset="0"/>
                <a:cs typeface="Arial" panose="020B0604020202020204" pitchFamily="34" charset="0"/>
              </a:rPr>
              <a:t>أسـلوب ي</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سـتخدم التسـاؤل بهـدف إقنـاعي دون توقـ</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ع ردا علـى هـذا التسـاؤل وهو أسلوب يدفع المستمع ليتأمل في الإجابة </a:t>
            </a:r>
            <a:r>
              <a:rPr lang="ar-SA" sz="2400" dirty="0" err="1">
                <a:effectLst/>
                <a:latin typeface="Calibri" panose="020F0502020204030204" pitchFamily="34" charset="0"/>
                <a:ea typeface="Calibri" panose="020F0502020204030204" pitchFamily="34" charset="0"/>
                <a:cs typeface="Arial" panose="020B0604020202020204" pitchFamily="34" charset="0"/>
              </a:rPr>
              <a:t>الض</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منية، فعندما يتساءل أحدهم "إلى أي مدى يجب أن </a:t>
            </a:r>
            <a:r>
              <a:rPr lang="ar-SA" sz="2400" dirty="0" err="1">
                <a:effectLst/>
                <a:latin typeface="Calibri" panose="020F0502020204030204" pitchFamily="34" charset="0"/>
                <a:ea typeface="Calibri" panose="020F0502020204030204" pitchFamily="34" charset="0"/>
                <a:cs typeface="Arial" panose="020B0604020202020204" pitchFamily="34" charset="0"/>
              </a:rPr>
              <a:t>نتحم</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ل هذه المظـالم؟"، فالتسـاؤل هنـا ي</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صـبح أداة فـي فهـم المتحـد</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ث</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 حتـى </a:t>
            </a:r>
            <a:r>
              <a:rPr lang="ar-SA" sz="2400" dirty="0" err="1">
                <a:effectLst/>
                <a:latin typeface="Calibri" panose="020F0502020204030204" pitchFamily="34" charset="0"/>
                <a:ea typeface="Calibri" panose="020F0502020204030204" pitchFamily="34" charset="0"/>
                <a:cs typeface="Arial" panose="020B0604020202020204" pitchFamily="34" charset="0"/>
              </a:rPr>
              <a:t>يؤك</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ـد أو ي</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نفـي فكرة معينة</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i="1" baseline="30000" dirty="0">
                <a:effectLst/>
                <a:latin typeface="Calibri" panose="020F0502020204030204" pitchFamily="34" charset="0"/>
                <a:ea typeface="Calibri" panose="020F0502020204030204" pitchFamily="34" charset="0"/>
                <a:cs typeface="Arial" panose="020B0604020202020204" pitchFamily="34" charset="0"/>
              </a:rPr>
              <a:t> </a:t>
            </a:r>
            <a:endParaRPr lang="fr-FR" sz="24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DZ" sz="2400" b="1" dirty="0">
                <a:solidFill>
                  <a:srgbClr val="EE0000"/>
                </a:solidFill>
                <a:effectLst/>
                <a:latin typeface="Calibri" panose="020F0502020204030204" pitchFamily="34" charset="0"/>
                <a:ea typeface="Calibri" panose="020F0502020204030204" pitchFamily="34" charset="0"/>
                <a:cs typeface="Arial" panose="020B0604020202020204" pitchFamily="34" charset="0"/>
              </a:rPr>
              <a:t>7-التَّصوير المُبالغ فيه ( الكاريكاتير)</a:t>
            </a:r>
            <a:r>
              <a:rPr lang="ar-DZ" sz="2400" dirty="0">
                <a:solidFill>
                  <a:srgbClr val="EE0000"/>
                </a:solidFill>
                <a:effectLst/>
                <a:latin typeface="Calibri" panose="020F0502020204030204" pitchFamily="34" charset="0"/>
                <a:ea typeface="Calibri" panose="020F0502020204030204" pitchFamily="34" charset="0"/>
                <a:cs typeface="Arial" panose="020B0604020202020204" pitchFamily="34" charset="0"/>
              </a:rPr>
              <a:t> </a:t>
            </a:r>
            <a:r>
              <a:rPr lang="ar-DZ" sz="2400" b="1" dirty="0">
                <a:solidFill>
                  <a:srgbClr val="EE0000"/>
                </a:solidFill>
                <a:latin typeface="Calibri" panose="020F0502020204030204" pitchFamily="34" charset="0"/>
                <a:ea typeface="Calibri" panose="020F0502020204030204" pitchFamily="34" charset="0"/>
              </a:rPr>
              <a:t>:</a:t>
            </a:r>
            <a:r>
              <a:rPr lang="ar-DZ" sz="2400" dirty="0">
                <a:effectLst/>
                <a:latin typeface="Calibri" panose="020F0502020204030204" pitchFamily="34" charset="0"/>
                <a:ea typeface="Calibri" panose="020F0502020204030204" pitchFamily="34" charset="0"/>
                <a:cs typeface="Arial" panose="020B0604020202020204" pitchFamily="34" charset="0"/>
              </a:rPr>
              <a:t>هو وضع الشخص في صورة مُضحكة كالمبالغة في تصوير ملامح الوجه، ومحاولة تشويه إلى حد ما، حتى يجعل الشخص لا يدرك أو يعرف إلا  بهذا العيب الذي جسّده وكبَّره، ومن ذلك ضخامة الجسم أو نحافته.</a:t>
            </a:r>
            <a:endParaRPr lang="fr-FR" sz="24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Image 4">
            <a:extLst>
              <a:ext uri="{FF2B5EF4-FFF2-40B4-BE49-F238E27FC236}">
                <a16:creationId xmlns:a16="http://schemas.microsoft.com/office/drawing/2014/main" id="{1A22868A-704D-DC9A-E128-B58E0FEBE043}"/>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08696" y="1776561"/>
            <a:ext cx="3338367" cy="373402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8765856"/>
      </p:ext>
    </p:extLst>
  </p:cSld>
  <p:clrMapOvr>
    <a:masterClrMapping/>
  </p:clrMapOvr>
  <p:transition spd="slow" advTm="2137">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11D1B3-AC34-7771-B956-2B90FD3C9B55}"/>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C4C16F78-A2E3-D400-C079-3575C7119BC5}"/>
              </a:ext>
            </a:extLst>
          </p:cNvPr>
          <p:cNvSpPr txBox="1"/>
          <p:nvPr/>
        </p:nvSpPr>
        <p:spPr>
          <a:xfrm>
            <a:off x="7930896" y="58537"/>
            <a:ext cx="4764505" cy="781752"/>
          </a:xfrm>
          <a:prstGeom prst="rect">
            <a:avLst/>
          </a:prstGeom>
          <a:noFill/>
        </p:spPr>
        <p:txBody>
          <a:bodyPr wrap="square" rtlCol="0">
            <a:spAutoFit/>
          </a:bodyPr>
          <a:lstStyle/>
          <a:p>
            <a:pPr algn="ctr">
              <a:lnSpc>
                <a:spcPct val="120000"/>
              </a:lnSpc>
            </a:pPr>
            <a:r>
              <a:rPr lang="ar-DZ" sz="4000" b="1" dirty="0">
                <a:solidFill>
                  <a:srgbClr val="00B0F0"/>
                </a:solidFill>
                <a:latin typeface="Alexandria" charset="0"/>
                <a:cs typeface="Alexandria" charset="0"/>
              </a:rPr>
              <a:t>        وظائف السخرية</a:t>
            </a:r>
          </a:p>
        </p:txBody>
      </p:sp>
      <p:sp>
        <p:nvSpPr>
          <p:cNvPr id="29" name="Rectangle 28">
            <a:extLst>
              <a:ext uri="{FF2B5EF4-FFF2-40B4-BE49-F238E27FC236}">
                <a16:creationId xmlns:a16="http://schemas.microsoft.com/office/drawing/2014/main" id="{0816CA2A-A3D7-9598-CD77-EFBD9E84A1A2}"/>
              </a:ext>
            </a:extLst>
          </p:cNvPr>
          <p:cNvSpPr/>
          <p:nvPr/>
        </p:nvSpPr>
        <p:spPr>
          <a:xfrm flipV="1">
            <a:off x="2227489" y="518946"/>
            <a:ext cx="507179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2FBDDF1-3CB3-57E3-8FF9-DACAD1476D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7662EB44-83B8-76E7-1D8A-805750B379E0}"/>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F62935E4-A7E5-CD96-A1B1-A761CE650A41}"/>
              </a:ext>
            </a:extLst>
          </p:cNvPr>
          <p:cNvSpPr/>
          <p:nvPr/>
        </p:nvSpPr>
        <p:spPr>
          <a:xfrm>
            <a:off x="6966332" y="58537"/>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03</a:t>
            </a:r>
            <a:endParaRPr lang="en-US" sz="4000" b="1" dirty="0">
              <a:ea typeface="Roboto Light" panose="02000000000000000000" pitchFamily="2" charset="0"/>
            </a:endParaRPr>
          </a:p>
        </p:txBody>
      </p:sp>
      <p:sp>
        <p:nvSpPr>
          <p:cNvPr id="3" name="ZoneTexte 2">
            <a:extLst>
              <a:ext uri="{FF2B5EF4-FFF2-40B4-BE49-F238E27FC236}">
                <a16:creationId xmlns:a16="http://schemas.microsoft.com/office/drawing/2014/main" id="{7A53C649-512B-2078-E84D-644F56971028}"/>
              </a:ext>
            </a:extLst>
          </p:cNvPr>
          <p:cNvSpPr txBox="1"/>
          <p:nvPr/>
        </p:nvSpPr>
        <p:spPr>
          <a:xfrm>
            <a:off x="806229" y="1826295"/>
            <a:ext cx="6857999" cy="3043847"/>
          </a:xfrm>
          <a:prstGeom prst="rect">
            <a:avLst/>
          </a:prstGeom>
          <a:noFill/>
        </p:spPr>
        <p:txBody>
          <a:bodyPr wrap="square">
            <a:spAutoFit/>
          </a:bodyPr>
          <a:lstStyle/>
          <a:p>
            <a:pPr algn="just" rtl="1">
              <a:lnSpc>
                <a:spcPct val="107000"/>
              </a:lnSpc>
              <a:spcAft>
                <a:spcPts val="800"/>
              </a:spcAft>
              <a:buNone/>
            </a:pPr>
            <a:r>
              <a:rPr lang="ar-DZ" sz="2400" b="1" kern="100" dirty="0">
                <a:solidFill>
                  <a:schemeClr val="tx2"/>
                </a:solidFill>
                <a:effectLst/>
                <a:latin typeface="Calibri" panose="020F0502020204030204" pitchFamily="34" charset="0"/>
                <a:ea typeface="Calibri" panose="020F0502020204030204" pitchFamily="34" charset="0"/>
                <a:cs typeface="Arial" panose="020B0604020202020204" pitchFamily="34" charset="0"/>
              </a:rPr>
              <a:t>أولاً: </a:t>
            </a:r>
            <a:r>
              <a:rPr lang="ar-SA" sz="2400" b="1" kern="100" dirty="0">
                <a:solidFill>
                  <a:schemeClr val="tx2"/>
                </a:solidFill>
                <a:effectLst/>
                <a:latin typeface="Calibri" panose="020F0502020204030204" pitchFamily="34" charset="0"/>
                <a:ea typeface="Calibri" panose="020F0502020204030204" pitchFamily="34" charset="0"/>
                <a:cs typeface="Arial" panose="020B0604020202020204" pitchFamily="34" charset="0"/>
              </a:rPr>
              <a:t>الوظيفة ال</a:t>
            </a:r>
            <a:r>
              <a:rPr lang="ar-DZ" sz="2400" b="1" kern="100" dirty="0">
                <a:solidFill>
                  <a:schemeClr val="tx2"/>
                </a:solidFill>
                <a:effectLst/>
                <a:latin typeface="Calibri" panose="020F0502020204030204" pitchFamily="34" charset="0"/>
                <a:ea typeface="Calibri" panose="020F0502020204030204" pitchFamily="34" charset="0"/>
                <a:cs typeface="Arial" panose="020B0604020202020204" pitchFamily="34" charset="0"/>
              </a:rPr>
              <a:t>إِ</a:t>
            </a:r>
            <a:r>
              <a:rPr lang="ar-SA" sz="2400" b="1" kern="100" dirty="0" err="1">
                <a:solidFill>
                  <a:schemeClr val="tx2"/>
                </a:solidFill>
                <a:effectLst/>
                <a:latin typeface="Calibri" panose="020F0502020204030204" pitchFamily="34" charset="0"/>
                <a:ea typeface="Calibri" panose="020F0502020204030204" pitchFamily="34" charset="0"/>
                <a:cs typeface="Arial" panose="020B0604020202020204" pitchFamily="34" charset="0"/>
              </a:rPr>
              <a:t>جتماعية</a:t>
            </a:r>
            <a:r>
              <a:rPr lang="ar-SA" sz="2400" b="1" kern="100" dirty="0">
                <a:solidFill>
                  <a:schemeClr val="tx2"/>
                </a:solidFill>
                <a:effectLst/>
                <a:latin typeface="Calibri" panose="020F0502020204030204" pitchFamily="34" charset="0"/>
                <a:ea typeface="Calibri" panose="020F0502020204030204" pitchFamily="34" charset="0"/>
                <a:cs typeface="Arial" panose="020B0604020202020204" pitchFamily="34" charset="0"/>
              </a:rPr>
              <a:t> للسخرية </a:t>
            </a:r>
            <a:r>
              <a:rPr lang="ar-DZ" sz="2400" b="1" kern="100" dirty="0">
                <a:solidFill>
                  <a:schemeClr val="tx2"/>
                </a:solidFill>
                <a:effectLst/>
                <a:latin typeface="Calibri" panose="020F0502020204030204" pitchFamily="34" charset="0"/>
                <a:ea typeface="Calibri" panose="020F0502020204030204" pitchFamily="34" charset="0"/>
                <a:cs typeface="Arial" panose="020B0604020202020204" pitchFamily="34" charset="0"/>
              </a:rPr>
              <a:t>:</a:t>
            </a:r>
            <a:endParaRPr lang="fr-FR" sz="2400" kern="100" dirty="0">
              <a:solidFill>
                <a:schemeClr val="tx2"/>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Font typeface="+mj-lt"/>
              <a:buAutoNum type="arabicPeriod"/>
              <a:tabLst>
                <a:tab pos="457200" algn="l"/>
              </a:tabLst>
            </a:pPr>
            <a:r>
              <a:rPr lang="ar-SA" sz="2400" b="1" kern="100" dirty="0">
                <a:effectLst/>
                <a:latin typeface="Calibri" panose="020F0502020204030204" pitchFamily="34" charset="0"/>
                <a:ea typeface="Calibri" panose="020F0502020204030204" pitchFamily="34" charset="0"/>
                <a:cs typeface="Arial" panose="020B0604020202020204" pitchFamily="34" charset="0"/>
              </a:rPr>
              <a:t>الن</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قد ال</a:t>
            </a:r>
            <a:r>
              <a:rPr lang="ar-DZ" sz="2400" b="1" kern="100" dirty="0">
                <a:effectLst/>
                <a:latin typeface="Calibri" panose="020F0502020204030204" pitchFamily="34" charset="0"/>
                <a:ea typeface="Calibri" panose="020F0502020204030204" pitchFamily="34" charset="0"/>
                <a:cs typeface="Arial" panose="020B0604020202020204" pitchFamily="34" charset="0"/>
              </a:rPr>
              <a:t>إِ</a:t>
            </a:r>
            <a:r>
              <a:rPr lang="ar-SA" sz="2400" b="1" kern="100" dirty="0" err="1">
                <a:effectLst/>
                <a:latin typeface="Calibri" panose="020F0502020204030204" pitchFamily="34" charset="0"/>
                <a:ea typeface="Calibri" panose="020F0502020204030204" pitchFamily="34" charset="0"/>
                <a:cs typeface="Arial" panose="020B0604020202020204" pitchFamily="34" charset="0"/>
              </a:rPr>
              <a:t>جتماعي</a:t>
            </a:r>
            <a:r>
              <a:rPr lang="fr-FR" sz="2400" b="1" kern="100" dirty="0">
                <a:effectLst/>
                <a:latin typeface="Calibri" panose="020F0502020204030204" pitchFamily="34" charset="0"/>
                <a:ea typeface="Calibri" panose="020F0502020204030204" pitchFamily="34" charset="0"/>
                <a:cs typeface="Arial" panose="020B0604020202020204" pitchFamily="34" charset="0"/>
              </a:rPr>
              <a:t>:</a:t>
            </a:r>
            <a:r>
              <a:rPr lang="ar-DZ" sz="2400" b="1" kern="100" dirty="0">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يستخدم الهجاء الساخر للكشف عن عيوب المؤسسات والأفراد المرتبطين بها، ويساهم في تخفيف التوتر الاجتماعي ورفع الوعي من خلال نقد غير مباشر</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b="1" dirty="0">
                <a:latin typeface="Calibri" panose="020F0502020204030204" pitchFamily="34" charset="0"/>
                <a:ea typeface="Calibri" panose="020F0502020204030204" pitchFamily="34" charset="0"/>
              </a:rPr>
              <a:t> </a:t>
            </a:r>
            <a:endParaRPr lang="ar-DZ" sz="2400" b="1" dirty="0">
              <a:latin typeface="Calibri" panose="020F0502020204030204" pitchFamily="34" charset="0"/>
              <a:ea typeface="Calibri" panose="020F0502020204030204" pitchFamily="34" charset="0"/>
            </a:endParaRPr>
          </a:p>
          <a:p>
            <a:pPr marL="342900" lvl="0" indent="-342900" algn="just" rtl="1">
              <a:lnSpc>
                <a:spcPct val="107000"/>
              </a:lnSpc>
              <a:spcAft>
                <a:spcPts val="800"/>
              </a:spcAft>
              <a:buFont typeface="+mj-lt"/>
              <a:buAutoNum type="arabicPeriod"/>
              <a:tabLst>
                <a:tab pos="457200" algn="l"/>
              </a:tabLst>
            </a:pPr>
            <a:r>
              <a:rPr lang="ar-SA" sz="2400" b="1" dirty="0">
                <a:latin typeface="Calibri" panose="020F0502020204030204" pitchFamily="34" charset="0"/>
                <a:ea typeface="Calibri" panose="020F0502020204030204" pitchFamily="34" charset="0"/>
              </a:rPr>
              <a:t>ترسيخ ال</a:t>
            </a:r>
            <a:r>
              <a:rPr lang="ar-DZ" sz="2400" b="1" dirty="0">
                <a:latin typeface="Calibri" panose="020F0502020204030204" pitchFamily="34" charset="0"/>
                <a:ea typeface="Calibri" panose="020F0502020204030204" pitchFamily="34" charset="0"/>
              </a:rPr>
              <a:t>إِ</a:t>
            </a:r>
            <a:r>
              <a:rPr lang="ar-SA" sz="2400" b="1" dirty="0" err="1">
                <a:latin typeface="Calibri" panose="020F0502020204030204" pitchFamily="34" charset="0"/>
                <a:ea typeface="Calibri" panose="020F0502020204030204" pitchFamily="34" charset="0"/>
              </a:rPr>
              <a:t>نتماء</a:t>
            </a:r>
            <a:r>
              <a:rPr lang="ar-SA" sz="2400" b="1" dirty="0">
                <a:latin typeface="Calibri" panose="020F0502020204030204" pitchFamily="34" charset="0"/>
                <a:ea typeface="Calibri" panose="020F0502020204030204" pitchFamily="34" charset="0"/>
              </a:rPr>
              <a:t> للجماعة</a:t>
            </a:r>
            <a:r>
              <a:rPr lang="ar-DZ" sz="2400" kern="100" dirty="0">
                <a:latin typeface="Calibri" panose="020F0502020204030204" pitchFamily="34" charset="0"/>
                <a:ea typeface="Calibri" panose="020F0502020204030204" pitchFamily="34" charset="0"/>
                <a:cs typeface="Arial" panose="020B0604020202020204" pitchFamily="34" charset="0"/>
              </a:rPr>
              <a:t>: </a:t>
            </a:r>
            <a:r>
              <a:rPr lang="ar-DZ" sz="2400" dirty="0">
                <a:effectLst/>
                <a:latin typeface="Calibri" panose="020F0502020204030204" pitchFamily="34" charset="0"/>
                <a:ea typeface="Calibri" panose="020F0502020204030204" pitchFamily="34" charset="0"/>
                <a:cs typeface="Arial" panose="020B0604020202020204" pitchFamily="34" charset="0"/>
              </a:rPr>
              <a:t>تُ</a:t>
            </a:r>
            <a:r>
              <a:rPr lang="ar-DZ" sz="2400" dirty="0">
                <a:latin typeface="Calibri" panose="020F0502020204030204" pitchFamily="34" charset="0"/>
                <a:ea typeface="Calibri" panose="020F0502020204030204" pitchFamily="34" charset="0"/>
                <a:cs typeface="Arial" panose="020B0604020202020204" pitchFamily="34" charset="0"/>
              </a:rPr>
              <a:t>سهم</a:t>
            </a:r>
            <a:r>
              <a:rPr lang="ar-SA" sz="2400" dirty="0">
                <a:effectLst/>
                <a:latin typeface="Calibri" panose="020F0502020204030204" pitchFamily="34" charset="0"/>
                <a:ea typeface="Calibri" panose="020F0502020204030204" pitchFamily="34" charset="0"/>
                <a:cs typeface="Arial" panose="020B0604020202020204" pitchFamily="34" charset="0"/>
              </a:rPr>
              <a:t> الفكاهة في تعزيز الت</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ماسك ال</a:t>
            </a:r>
            <a:r>
              <a:rPr lang="ar-DZ" sz="2400" dirty="0">
                <a:effectLst/>
                <a:latin typeface="Calibri" panose="020F0502020204030204" pitchFamily="34" charset="0"/>
                <a:ea typeface="Calibri" panose="020F0502020204030204" pitchFamily="34" charset="0"/>
                <a:cs typeface="Arial" panose="020B0604020202020204" pitchFamily="34" charset="0"/>
              </a:rPr>
              <a:t>إِ</a:t>
            </a:r>
            <a:r>
              <a:rPr lang="ar-SA" sz="2400" dirty="0" err="1">
                <a:effectLst/>
                <a:latin typeface="Calibri" panose="020F0502020204030204" pitchFamily="34" charset="0"/>
                <a:ea typeface="Calibri" panose="020F0502020204030204" pitchFamily="34" charset="0"/>
                <a:cs typeface="Arial" panose="020B0604020202020204" pitchFamily="34" charset="0"/>
              </a:rPr>
              <a:t>جتماعي</a:t>
            </a:r>
            <a:r>
              <a:rPr lang="ar-SA" sz="2400" dirty="0">
                <a:effectLst/>
                <a:latin typeface="Calibri" panose="020F0502020204030204" pitchFamily="34" charset="0"/>
                <a:ea typeface="Calibri" panose="020F0502020204030204" pitchFamily="34" charset="0"/>
                <a:cs typeface="Arial" panose="020B0604020202020204" pitchFamily="34" charset="0"/>
              </a:rPr>
              <a:t>، إذ</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 تخلق لغة مشتركة بين أفراد الجماعة، </a:t>
            </a:r>
            <a:r>
              <a:rPr lang="ar-SA" sz="2400" dirty="0" err="1">
                <a:effectLst/>
                <a:latin typeface="Calibri" panose="020F0502020204030204" pitchFamily="34" charset="0"/>
                <a:ea typeface="Calibri" panose="020F0502020204030204" pitchFamily="34" charset="0"/>
                <a:cs typeface="Arial" panose="020B0604020202020204" pitchFamily="34" charset="0"/>
              </a:rPr>
              <a:t>وتؤك</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د القيم والمواقف المتشابهة</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 عندما يضحك الناس على المواقف نفسها</a:t>
            </a:r>
            <a:r>
              <a:rPr lang="ar-DZ" sz="2400" dirty="0">
                <a:effectLst/>
                <a:latin typeface="Calibri" panose="020F0502020204030204" pitchFamily="34" charset="0"/>
                <a:ea typeface="Calibri" panose="020F0502020204030204" pitchFamily="34" charset="0"/>
                <a:cs typeface="Arial" panose="020B0604020202020204" pitchFamily="34" charset="0"/>
              </a:rPr>
              <a:t>.</a:t>
            </a:r>
            <a:endParaRPr lang="fr-FR" sz="2400" dirty="0"/>
          </a:p>
        </p:txBody>
      </p:sp>
      <p:pic>
        <p:nvPicPr>
          <p:cNvPr id="4" name="Image 3">
            <a:extLst>
              <a:ext uri="{FF2B5EF4-FFF2-40B4-BE49-F238E27FC236}">
                <a16:creationId xmlns:a16="http://schemas.microsoft.com/office/drawing/2014/main" id="{31756456-9A87-0550-ED26-34E49D2AD1B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152598" y="893285"/>
            <a:ext cx="3233173" cy="343700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2" name="Rectangle : coins arrondis 1">
            <a:extLst>
              <a:ext uri="{FF2B5EF4-FFF2-40B4-BE49-F238E27FC236}">
                <a16:creationId xmlns:a16="http://schemas.microsoft.com/office/drawing/2014/main" id="{381C95AD-2D94-598A-B5F4-90B0D0CEA24A}"/>
              </a:ext>
            </a:extLst>
          </p:cNvPr>
          <p:cNvSpPr/>
          <p:nvPr/>
        </p:nvSpPr>
        <p:spPr>
          <a:xfrm>
            <a:off x="8239225" y="4485373"/>
            <a:ext cx="3320716" cy="1626670"/>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ar-EG" sz="2000" b="1" dirty="0"/>
              <a:t>برنامج</a:t>
            </a:r>
            <a:r>
              <a:rPr lang="ar-DZ" sz="2000" b="1" dirty="0"/>
              <a:t> تلفزيوني </a:t>
            </a:r>
            <a:r>
              <a:rPr lang="ar-EG" sz="2000" b="1" dirty="0"/>
              <a:t> ساخر يرصد فيه الفنان</a:t>
            </a:r>
            <a:r>
              <a:rPr lang="ar-DZ" sz="2000" b="1" dirty="0"/>
              <a:t>:</a:t>
            </a:r>
            <a:r>
              <a:rPr lang="ar-EG" sz="2000" b="1" dirty="0"/>
              <a:t> (أكرم حسني) من خلال شخصية (أبو حفيظة)</a:t>
            </a:r>
            <a:r>
              <a:rPr lang="ar-DZ" sz="2000" b="1" dirty="0"/>
              <a:t>،</a:t>
            </a:r>
            <a:r>
              <a:rPr lang="ar-EG" sz="2000" b="1" dirty="0"/>
              <a:t> أحداثًا من واقع المجتمع المصري ويحل</a:t>
            </a:r>
            <a:r>
              <a:rPr lang="ar-DZ" sz="2000" b="1" dirty="0"/>
              <a:t>ِّ</a:t>
            </a:r>
            <a:r>
              <a:rPr lang="ar-EG" sz="2000" b="1" dirty="0"/>
              <a:t>لها ويعلق عليها بأسلوب ساخر.</a:t>
            </a:r>
            <a:endParaRPr lang="fr-FR" sz="2000" b="1" dirty="0"/>
          </a:p>
        </p:txBody>
      </p:sp>
    </p:spTree>
    <p:extLst>
      <p:ext uri="{BB962C8B-B14F-4D97-AF65-F5344CB8AC3E}">
        <p14:creationId xmlns:p14="http://schemas.microsoft.com/office/powerpoint/2010/main" val="3781139836"/>
      </p:ext>
    </p:extLst>
  </p:cSld>
  <p:clrMapOvr>
    <a:masterClrMapping/>
  </p:clrMapOvr>
  <p:transition spd="slow" advTm="2137">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0D2EE8-24EF-4D4A-07FA-E129DFD5AF04}"/>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779189CD-DE04-5E8E-C229-19C07630887B}"/>
              </a:ext>
            </a:extLst>
          </p:cNvPr>
          <p:cNvSpPr txBox="1"/>
          <p:nvPr/>
        </p:nvSpPr>
        <p:spPr>
          <a:xfrm>
            <a:off x="7930896" y="58537"/>
            <a:ext cx="4764505" cy="781752"/>
          </a:xfrm>
          <a:prstGeom prst="rect">
            <a:avLst/>
          </a:prstGeom>
          <a:noFill/>
        </p:spPr>
        <p:txBody>
          <a:bodyPr wrap="square" rtlCol="0">
            <a:spAutoFit/>
          </a:bodyPr>
          <a:lstStyle/>
          <a:p>
            <a:pPr algn="ctr">
              <a:lnSpc>
                <a:spcPct val="120000"/>
              </a:lnSpc>
            </a:pPr>
            <a:r>
              <a:rPr lang="ar-DZ" sz="4000" b="1" dirty="0">
                <a:solidFill>
                  <a:srgbClr val="00B0F0"/>
                </a:solidFill>
                <a:latin typeface="Alexandria" charset="0"/>
                <a:cs typeface="Alexandria" charset="0"/>
              </a:rPr>
              <a:t>        وظائف السخرية</a:t>
            </a:r>
          </a:p>
        </p:txBody>
      </p:sp>
      <p:sp>
        <p:nvSpPr>
          <p:cNvPr id="29" name="Rectangle 28">
            <a:extLst>
              <a:ext uri="{FF2B5EF4-FFF2-40B4-BE49-F238E27FC236}">
                <a16:creationId xmlns:a16="http://schemas.microsoft.com/office/drawing/2014/main" id="{7F66D440-E976-558E-4652-E021B219D0F8}"/>
              </a:ext>
            </a:extLst>
          </p:cNvPr>
          <p:cNvSpPr/>
          <p:nvPr/>
        </p:nvSpPr>
        <p:spPr>
          <a:xfrm flipV="1">
            <a:off x="2227489" y="518946"/>
            <a:ext cx="507179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1C2F94E-1A87-117D-0B87-0C7E69A49B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FA2E1F22-085C-27AD-9C68-46CA7507F086}"/>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7DAE36A8-A763-9C69-4D12-13A48FC8BAEB}"/>
              </a:ext>
            </a:extLst>
          </p:cNvPr>
          <p:cNvSpPr/>
          <p:nvPr/>
        </p:nvSpPr>
        <p:spPr>
          <a:xfrm>
            <a:off x="6966332" y="58537"/>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03</a:t>
            </a:r>
            <a:endParaRPr lang="en-US" sz="4000" b="1" dirty="0">
              <a:ea typeface="Roboto Light" panose="02000000000000000000" pitchFamily="2" charset="0"/>
            </a:endParaRPr>
          </a:p>
        </p:txBody>
      </p:sp>
      <p:sp>
        <p:nvSpPr>
          <p:cNvPr id="4" name="ZoneTexte 3">
            <a:extLst>
              <a:ext uri="{FF2B5EF4-FFF2-40B4-BE49-F238E27FC236}">
                <a16:creationId xmlns:a16="http://schemas.microsoft.com/office/drawing/2014/main" id="{261A5272-8264-4110-54FB-C49438C55515}"/>
              </a:ext>
            </a:extLst>
          </p:cNvPr>
          <p:cNvSpPr txBox="1"/>
          <p:nvPr/>
        </p:nvSpPr>
        <p:spPr>
          <a:xfrm>
            <a:off x="1260911" y="1348639"/>
            <a:ext cx="9808142" cy="4829720"/>
          </a:xfrm>
          <a:prstGeom prst="rect">
            <a:avLst/>
          </a:prstGeom>
          <a:noFill/>
        </p:spPr>
        <p:txBody>
          <a:bodyPr wrap="square">
            <a:spAutoFit/>
          </a:bodyPr>
          <a:lstStyle/>
          <a:p>
            <a:pPr algn="just" rtl="1">
              <a:lnSpc>
                <a:spcPct val="107000"/>
              </a:lnSpc>
              <a:spcAft>
                <a:spcPts val="800"/>
              </a:spcAft>
              <a:buNone/>
            </a:pPr>
            <a:r>
              <a:rPr lang="ar-DZ" sz="2400" b="1" kern="100" dirty="0">
                <a:solidFill>
                  <a:schemeClr val="tx2"/>
                </a:solidFill>
                <a:effectLst/>
                <a:latin typeface="Calibri" panose="020F0502020204030204" pitchFamily="34" charset="0"/>
                <a:ea typeface="Calibri" panose="020F0502020204030204" pitchFamily="34" charset="0"/>
              </a:rPr>
              <a:t>ثانيا :</a:t>
            </a:r>
            <a:r>
              <a:rPr lang="ar-SA" sz="2400" b="1" kern="100" dirty="0">
                <a:solidFill>
                  <a:schemeClr val="tx2"/>
                </a:solidFill>
                <a:effectLst/>
                <a:latin typeface="Calibri" panose="020F0502020204030204" pitchFamily="34" charset="0"/>
                <a:ea typeface="Calibri" panose="020F0502020204030204" pitchFamily="34" charset="0"/>
              </a:rPr>
              <a:t>الوظيفة العلاجية </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لم يُستخدم مصطلح الفكاهة</a:t>
            </a:r>
            <a:r>
              <a:rPr lang="fr-FR" sz="2400" kern="100" dirty="0">
                <a:effectLst/>
                <a:latin typeface="Calibri" panose="020F0502020204030204" pitchFamily="34" charset="0"/>
                <a:ea typeface="Calibri" panose="020F0502020204030204" pitchFamily="34" charset="0"/>
              </a:rPr>
              <a:t> (Humour) </a:t>
            </a:r>
            <a:r>
              <a:rPr lang="ar-SA" sz="2400" kern="100" dirty="0">
                <a:effectLst/>
                <a:latin typeface="Calibri" panose="020F0502020204030204" pitchFamily="34" charset="0"/>
                <a:ea typeface="Calibri" panose="020F0502020204030204" pitchFamily="34" charset="0"/>
              </a:rPr>
              <a:t>في سياق اله</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زل إلا في أواخر القرن السادس عشر، وأصله اللاتيني يعني الس</a:t>
            </a:r>
            <a:r>
              <a:rPr lang="ar-DZ" sz="2400" kern="100" dirty="0">
                <a:effectLst/>
                <a:latin typeface="Calibri" panose="020F0502020204030204" pitchFamily="34" charset="0"/>
                <a:ea typeface="Calibri" panose="020F0502020204030204" pitchFamily="34" charset="0"/>
              </a:rPr>
              <a:t>َّ</a:t>
            </a:r>
            <a:r>
              <a:rPr lang="ar-SA" sz="2400" kern="100" dirty="0" err="1">
                <a:effectLst/>
                <a:latin typeface="Calibri" panose="020F0502020204030204" pitchFamily="34" charset="0"/>
                <a:ea typeface="Calibri" panose="020F0502020204030204" pitchFamily="34" charset="0"/>
              </a:rPr>
              <a:t>ائل</a:t>
            </a:r>
            <a:r>
              <a:rPr lang="fr-FR" sz="2400" kern="100" dirty="0">
                <a:effectLst/>
                <a:latin typeface="Calibri" panose="020F0502020204030204" pitchFamily="34" charset="0"/>
                <a:ea typeface="Calibri" panose="020F0502020204030204" pitchFamily="34" charset="0"/>
              </a:rPr>
              <a:t>.</a:t>
            </a:r>
            <a:endParaRPr lang="ar-DZ" sz="2400" kern="100" dirty="0">
              <a:effectLst/>
              <a:latin typeface="Calibri" panose="020F0502020204030204" pitchFamily="34" charset="0"/>
              <a:ea typeface="Calibri" panose="020F0502020204030204" pitchFamily="34" charset="0"/>
            </a:endParaRPr>
          </a:p>
          <a:p>
            <a:pPr marL="342900" indent="-342900" algn="just" rtl="1">
              <a:lnSpc>
                <a:spcPct val="107000"/>
              </a:lnSpc>
              <a:spcAft>
                <a:spcPts val="800"/>
              </a:spcAft>
              <a:buFont typeface="Wingdings" panose="05000000000000000000" pitchFamily="2" charset="2"/>
              <a:buChar char="§"/>
            </a:pPr>
            <a:r>
              <a:rPr lang="ar-SA" sz="2400" kern="100" dirty="0">
                <a:effectLst/>
                <a:latin typeface="Calibri" panose="020F0502020204030204" pitchFamily="34" charset="0"/>
                <a:ea typeface="Calibri" panose="020F0502020204030204" pitchFamily="34" charset="0"/>
              </a:rPr>
              <a:t>في الطب القديم، كانت كلمة </a:t>
            </a:r>
            <a:r>
              <a:rPr lang="fr-FR" sz="2400" kern="100" dirty="0" err="1">
                <a:effectLst/>
                <a:latin typeface="Calibri" panose="020F0502020204030204" pitchFamily="34" charset="0"/>
                <a:ea typeface="Calibri" panose="020F0502020204030204" pitchFamily="34" charset="0"/>
              </a:rPr>
              <a:t>humoures</a:t>
            </a:r>
            <a:r>
              <a:rPr lang="fr-FR" sz="2400" kern="100" dirty="0">
                <a:effectLst/>
                <a:latin typeface="Calibri" panose="020F0502020204030204" pitchFamily="34" charset="0"/>
                <a:ea typeface="Calibri" panose="020F0502020204030204" pitchFamily="34" charset="0"/>
              </a:rPr>
              <a:t> </a:t>
            </a:r>
            <a:r>
              <a:rPr lang="ar-DZ" sz="2400" kern="100" dirty="0">
                <a:effectLst/>
                <a:latin typeface="Calibri" panose="020F0502020204030204" pitchFamily="34" charset="0"/>
                <a:ea typeface="Calibri" panose="020F0502020204030204" pitchFamily="34" charset="0"/>
              </a:rPr>
              <a:t> </a:t>
            </a:r>
            <a:r>
              <a:rPr lang="ar-SA" sz="2400" kern="100" dirty="0">
                <a:effectLst/>
                <a:latin typeface="Calibri" panose="020F0502020204030204" pitchFamily="34" charset="0"/>
                <a:ea typeface="Calibri" panose="020F0502020204030204" pitchFamily="34" charset="0"/>
              </a:rPr>
              <a:t>تُشير إلى أخلاط الجسم الأربعة</a:t>
            </a:r>
            <a:r>
              <a:rPr lang="fr-FR" sz="2400" kern="100" dirty="0">
                <a:effectLst/>
                <a:latin typeface="Calibri" panose="020F0502020204030204" pitchFamily="34" charset="0"/>
                <a:ea typeface="Calibri" panose="020F0502020204030204" pitchFamily="34" charset="0"/>
              </a:rPr>
              <a:t>:</a:t>
            </a:r>
            <a:r>
              <a:rPr lang="fr-FR" sz="2400" kern="100" dirty="0">
                <a:effectLst/>
                <a:latin typeface="Arial" panose="020B0604020202020204" pitchFamily="34" charset="0"/>
                <a:ea typeface="Calibri" panose="020F0502020204030204" pitchFamily="34" charset="0"/>
              </a:rPr>
              <a:t> </a:t>
            </a:r>
            <a:r>
              <a:rPr lang="ar-SA" sz="2400" kern="100" dirty="0">
                <a:effectLst/>
                <a:latin typeface="Arial" panose="020B0604020202020204" pitchFamily="34" charset="0"/>
                <a:ea typeface="Calibri" panose="020F0502020204030204" pitchFamily="34" charset="0"/>
              </a:rPr>
              <a:t>الدم – البلغم – المادة السوداء (الكآبة) – المادة الصفراء (الغضب)</a:t>
            </a:r>
            <a:r>
              <a:rPr lang="fr-FR" sz="2400" kern="100" dirty="0">
                <a:effectLst/>
                <a:latin typeface="Calibri" panose="020F0502020204030204" pitchFamily="34" charset="0"/>
                <a:ea typeface="Calibri" panose="020F0502020204030204" pitchFamily="34" charset="0"/>
              </a:rPr>
              <a:t>.</a:t>
            </a:r>
            <a:endParaRPr lang="ar-DZ" sz="2400" kern="100" dirty="0">
              <a:effectLst/>
              <a:latin typeface="Calibri" panose="020F0502020204030204" pitchFamily="34" charset="0"/>
              <a:ea typeface="Calibri" panose="020F0502020204030204" pitchFamily="34" charset="0"/>
            </a:endParaRPr>
          </a:p>
          <a:p>
            <a:pPr marL="342900" indent="-342900" algn="just" rtl="1">
              <a:lnSpc>
                <a:spcPct val="107000"/>
              </a:lnSpc>
              <a:spcAft>
                <a:spcPts val="800"/>
              </a:spcAft>
              <a:buFont typeface="Wingdings" panose="05000000000000000000" pitchFamily="2" charset="2"/>
              <a:buChar char="§"/>
            </a:pPr>
            <a:r>
              <a:rPr lang="ar-DZ" sz="2400" kern="100" dirty="0">
                <a:latin typeface="Calibri" panose="020F0502020204030204" pitchFamily="34" charset="0"/>
                <a:ea typeface="Calibri" panose="020F0502020204030204" pitchFamily="34" charset="0"/>
              </a:rPr>
              <a:t>إِ</a:t>
            </a:r>
            <a:r>
              <a:rPr lang="ar-SA" sz="2400" kern="100" dirty="0" err="1">
                <a:effectLst/>
                <a:latin typeface="Calibri" panose="020F0502020204030204" pitchFamily="34" charset="0"/>
                <a:ea typeface="Calibri" panose="020F0502020204030204" pitchFamily="34" charset="0"/>
              </a:rPr>
              <a:t>عتقد</a:t>
            </a:r>
            <a:r>
              <a:rPr lang="ar-SA" sz="2400" kern="100" dirty="0">
                <a:effectLst/>
                <a:latin typeface="Calibri" panose="020F0502020204030204" pitchFamily="34" charset="0"/>
                <a:ea typeface="Calibri" panose="020F0502020204030204" pitchFamily="34" charset="0"/>
              </a:rPr>
              <a:t> اليونانيون أن مزاج الإنسان يعتمد على توازن هذه الأخ</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لاط، وأن </a:t>
            </a:r>
            <a:r>
              <a:rPr lang="ar-DZ" sz="2400" kern="100" dirty="0">
                <a:effectLst/>
                <a:latin typeface="Calibri" panose="020F0502020204030204" pitchFamily="34" charset="0"/>
                <a:ea typeface="Calibri" panose="020F0502020204030204" pitchFamily="34" charset="0"/>
              </a:rPr>
              <a:t>إِ</a:t>
            </a:r>
            <a:r>
              <a:rPr lang="ar-SA" sz="2400" kern="100" dirty="0" err="1">
                <a:effectLst/>
                <a:latin typeface="Calibri" panose="020F0502020204030204" pitchFamily="34" charset="0"/>
                <a:ea typeface="Calibri" panose="020F0502020204030204" pitchFamily="34" charset="0"/>
              </a:rPr>
              <a:t>ختلالها</a:t>
            </a:r>
            <a:r>
              <a:rPr lang="ar-SA" sz="2400" kern="100" dirty="0">
                <a:effectLst/>
                <a:latin typeface="Calibri" panose="020F0502020204030204" pitchFamily="34" charset="0"/>
                <a:ea typeface="Calibri" panose="020F0502020204030204" pitchFamily="34" charset="0"/>
              </a:rPr>
              <a:t> ي</a:t>
            </a:r>
            <a:r>
              <a:rPr lang="ar-DZ" sz="2400" kern="100" dirty="0">
                <a:effectLst/>
                <a:latin typeface="Calibri" panose="020F0502020204030204" pitchFamily="34" charset="0"/>
                <a:ea typeface="Calibri" panose="020F0502020204030204" pitchFamily="34" charset="0"/>
              </a:rPr>
              <a:t>ُ</a:t>
            </a:r>
            <a:r>
              <a:rPr lang="ar-SA" sz="2400" kern="100" dirty="0" err="1">
                <a:effectLst/>
                <a:latin typeface="Calibri" panose="020F0502020204030204" pitchFamily="34" charset="0"/>
                <a:ea typeface="Calibri" panose="020F0502020204030204" pitchFamily="34" charset="0"/>
              </a:rPr>
              <a:t>ؤد</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ي إلى </a:t>
            </a:r>
            <a:r>
              <a:rPr lang="ar-DZ" sz="2400" kern="100" dirty="0">
                <a:effectLst/>
                <a:latin typeface="Calibri" panose="020F0502020204030204" pitchFamily="34" charset="0"/>
                <a:ea typeface="Calibri" panose="020F0502020204030204" pitchFamily="34" charset="0"/>
              </a:rPr>
              <a:t>إِ</a:t>
            </a:r>
            <a:r>
              <a:rPr lang="ar-SA" sz="2400" kern="100" dirty="0" err="1">
                <a:effectLst/>
                <a:latin typeface="Calibri" panose="020F0502020204030204" pitchFamily="34" charset="0"/>
                <a:ea typeface="Calibri" panose="020F0502020204030204" pitchFamily="34" charset="0"/>
              </a:rPr>
              <a:t>ضطراب</a:t>
            </a:r>
            <a:r>
              <a:rPr lang="ar-SA" sz="2400" kern="100" dirty="0">
                <a:effectLst/>
                <a:latin typeface="Calibri" panose="020F0502020204030204" pitchFamily="34" charset="0"/>
                <a:ea typeface="Calibri" panose="020F0502020204030204" pitchFamily="34" charset="0"/>
              </a:rPr>
              <a:t> نفسي</a:t>
            </a:r>
            <a:r>
              <a:rPr lang="fr-FR" sz="2400" kern="100" dirty="0">
                <a:effectLst/>
                <a:latin typeface="Calibri" panose="020F0502020204030204" pitchFamily="34" charset="0"/>
                <a:ea typeface="Calibri" panose="020F0502020204030204" pitchFamily="34" charset="0"/>
              </a:rPr>
              <a:t>.</a:t>
            </a:r>
            <a:r>
              <a:rPr lang="ar-DZ" sz="2400" kern="100" dirty="0">
                <a:effectLst/>
                <a:latin typeface="Calibri" panose="020F0502020204030204" pitchFamily="34" charset="0"/>
                <a:ea typeface="Calibri" panose="020F0502020204030204" pitchFamily="34" charset="0"/>
              </a:rPr>
              <a:t> </a:t>
            </a:r>
            <a:r>
              <a:rPr lang="ar-SA" sz="2400" kern="100" dirty="0">
                <a:effectLst/>
                <a:latin typeface="Calibri" panose="020F0502020204030204" pitchFamily="34" charset="0"/>
                <a:ea typeface="Calibri" panose="020F0502020204030204" pitchFamily="34" charset="0"/>
              </a:rPr>
              <a:t>وكانوا ي</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رون أن</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 </a:t>
            </a:r>
            <a:r>
              <a:rPr lang="ar-SA" sz="2400" kern="100" dirty="0" err="1">
                <a:effectLst/>
                <a:latin typeface="Calibri" panose="020F0502020204030204" pitchFamily="34" charset="0"/>
                <a:ea typeface="Calibri" panose="020F0502020204030204" pitchFamily="34" charset="0"/>
              </a:rPr>
              <a:t>الض</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حك والس</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خرية يساعدان في إعادة التوازن، أي لهما وظيفة علاجية</a:t>
            </a:r>
            <a:r>
              <a:rPr lang="fr-FR" sz="2400" kern="100" dirty="0">
                <a:effectLst/>
                <a:latin typeface="Calibri" panose="020F0502020204030204" pitchFamily="34" charset="0"/>
                <a:ea typeface="Calibri" panose="020F0502020204030204" pitchFamily="34" charset="0"/>
              </a:rPr>
              <a:t>.</a:t>
            </a:r>
            <a:endParaRPr lang="ar-DZ" sz="2400" kern="100" dirty="0">
              <a:effectLst/>
              <a:latin typeface="Calibri" panose="020F0502020204030204" pitchFamily="34" charset="0"/>
              <a:ea typeface="Calibri" panose="020F0502020204030204" pitchFamily="34" charset="0"/>
            </a:endParaRPr>
          </a:p>
          <a:p>
            <a:pPr marL="342900" indent="-342900" algn="just" rtl="1">
              <a:lnSpc>
                <a:spcPct val="107000"/>
              </a:lnSpc>
              <a:spcAft>
                <a:spcPts val="800"/>
              </a:spcAft>
              <a:buFont typeface="Wingdings" panose="05000000000000000000" pitchFamily="2" charset="2"/>
              <a:buChar char="§"/>
            </a:pPr>
            <a:r>
              <a:rPr lang="ar-DZ" sz="2400" kern="100" dirty="0">
                <a:latin typeface="Calibri" panose="020F0502020204030204" pitchFamily="34" charset="0"/>
                <a:ea typeface="Calibri" panose="020F0502020204030204" pitchFamily="34" charset="0"/>
              </a:rPr>
              <a:t>إ</a:t>
            </a:r>
            <a:r>
              <a:rPr lang="ar-SA" sz="2400" kern="100" dirty="0" err="1">
                <a:effectLst/>
                <a:latin typeface="Calibri" panose="020F0502020204030204" pitchFamily="34" charset="0"/>
                <a:ea typeface="Calibri" panose="020F0502020204030204" pitchFamily="34" charset="0"/>
              </a:rPr>
              <a:t>نتقلت</a:t>
            </a:r>
            <a:r>
              <a:rPr lang="ar-SA" sz="2400" kern="100" dirty="0">
                <a:effectLst/>
                <a:latin typeface="Calibri" panose="020F0502020204030204" pitchFamily="34" charset="0"/>
                <a:ea typeface="Calibri" panose="020F0502020204030204" pitchFamily="34" charset="0"/>
              </a:rPr>
              <a:t> هذه الفكرة إلى الطب العربي</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 فأك</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د الأطباء، ومنهم </a:t>
            </a:r>
            <a:r>
              <a:rPr lang="ar-DZ" sz="2400" kern="100" dirty="0">
                <a:effectLst/>
                <a:latin typeface="Calibri" panose="020F0502020204030204" pitchFamily="34" charset="0"/>
                <a:ea typeface="Calibri" panose="020F0502020204030204" pitchFamily="34" charset="0"/>
              </a:rPr>
              <a:t>إِ</a:t>
            </a:r>
            <a:r>
              <a:rPr lang="ar-SA" sz="2400" kern="100" dirty="0">
                <a:effectLst/>
                <a:latin typeface="Calibri" panose="020F0502020204030204" pitchFamily="34" charset="0"/>
                <a:ea typeface="Calibri" panose="020F0502020204030204" pitchFamily="34" charset="0"/>
              </a:rPr>
              <a:t>بن المطران في القرن 12، أن</a:t>
            </a:r>
            <a:r>
              <a:rPr lang="ar-DZ" sz="2400" kern="100" dirty="0">
                <a:effectLst/>
                <a:latin typeface="Calibri" panose="020F0502020204030204" pitchFamily="34" charset="0"/>
                <a:ea typeface="Calibri" panose="020F0502020204030204" pitchFamily="34" charset="0"/>
              </a:rPr>
              <a:t>َّ</a:t>
            </a:r>
            <a:r>
              <a:rPr lang="fr-FR" sz="2400" kern="100" dirty="0">
                <a:effectLst/>
                <a:latin typeface="Calibri" panose="020F0502020204030204" pitchFamily="34" charset="0"/>
                <a:ea typeface="Calibri" panose="020F0502020204030204" pitchFamily="34" charset="0"/>
              </a:rPr>
              <a:t>:</a:t>
            </a:r>
            <a:r>
              <a:rPr lang="fr-FR" sz="2400" kern="100" dirty="0">
                <a:effectLst/>
                <a:latin typeface="Arial" panose="020B0604020202020204" pitchFamily="34" charset="0"/>
                <a:ea typeface="Calibri" panose="020F0502020204030204" pitchFamily="34" charset="0"/>
              </a:rPr>
              <a:t> </a:t>
            </a:r>
            <a:r>
              <a:rPr lang="ar-SA" sz="2400" kern="100" dirty="0">
                <a:effectLst/>
                <a:latin typeface="Arial" panose="020B0604020202020204" pitchFamily="34" charset="0"/>
                <a:ea typeface="Calibri" panose="020F0502020204030204" pitchFamily="34" charset="0"/>
              </a:rPr>
              <a:t>الد</a:t>
            </a:r>
            <a:r>
              <a:rPr lang="ar-DZ" sz="2400" kern="100" dirty="0">
                <a:effectLst/>
                <a:latin typeface="Arial" panose="020B0604020202020204" pitchFamily="34" charset="0"/>
                <a:ea typeface="Calibri" panose="020F0502020204030204" pitchFamily="34" charset="0"/>
              </a:rPr>
              <a:t>َّ</a:t>
            </a:r>
            <a:r>
              <a:rPr lang="ar-SA" sz="2400" kern="100" dirty="0">
                <a:effectLst/>
                <a:latin typeface="Arial" panose="020B0604020202020204" pitchFamily="34" charset="0"/>
                <a:ea typeface="Calibri" panose="020F0502020204030204" pitchFamily="34" charset="0"/>
              </a:rPr>
              <a:t>م الجيد يولّ</a:t>
            </a:r>
            <a:r>
              <a:rPr lang="ar-DZ" sz="2400" kern="100" dirty="0">
                <a:effectLst/>
                <a:latin typeface="Arial" panose="020B0604020202020204" pitchFamily="34" charset="0"/>
                <a:ea typeface="Calibri" panose="020F0502020204030204" pitchFamily="34" charset="0"/>
              </a:rPr>
              <a:t>ِ</a:t>
            </a:r>
            <a:r>
              <a:rPr lang="ar-SA" sz="2400" kern="100" dirty="0">
                <a:effectLst/>
                <a:latin typeface="Arial" panose="020B0604020202020204" pitchFamily="34" charset="0"/>
                <a:ea typeface="Calibri" panose="020F0502020204030204" pitchFamily="34" charset="0"/>
              </a:rPr>
              <a:t>د الفرح، والفرح ي</a:t>
            </a:r>
            <a:r>
              <a:rPr lang="ar-DZ" sz="2400" kern="100" dirty="0">
                <a:effectLst/>
                <a:latin typeface="Arial" panose="020B0604020202020204" pitchFamily="34" charset="0"/>
                <a:ea typeface="Calibri" panose="020F0502020204030204" pitchFamily="34" charset="0"/>
              </a:rPr>
              <a:t>َ</a:t>
            </a:r>
            <a:r>
              <a:rPr lang="ar-SA" sz="2400" kern="100" dirty="0">
                <a:effectLst/>
                <a:latin typeface="Arial" panose="020B0604020202020204" pitchFamily="34" charset="0"/>
                <a:ea typeface="Calibri" panose="020F0502020204030204" pitchFamily="34" charset="0"/>
              </a:rPr>
              <a:t>بعث على </a:t>
            </a:r>
            <a:r>
              <a:rPr lang="ar-SA" sz="2400" kern="100" dirty="0" err="1">
                <a:effectLst/>
                <a:latin typeface="Arial" panose="020B0604020202020204" pitchFamily="34" charset="0"/>
                <a:ea typeface="Calibri" panose="020F0502020204030204" pitchFamily="34" charset="0"/>
              </a:rPr>
              <a:t>الض</a:t>
            </a:r>
            <a:r>
              <a:rPr lang="ar-DZ" sz="2400" kern="100" dirty="0">
                <a:effectLst/>
                <a:latin typeface="Arial" panose="020B0604020202020204" pitchFamily="34" charset="0"/>
                <a:ea typeface="Calibri" panose="020F0502020204030204" pitchFamily="34" charset="0"/>
              </a:rPr>
              <a:t>َّ</a:t>
            </a:r>
            <a:r>
              <a:rPr lang="ar-SA" sz="2400" kern="100" dirty="0">
                <a:effectLst/>
                <a:latin typeface="Arial" panose="020B0604020202020204" pitchFamily="34" charset="0"/>
                <a:ea typeface="Calibri" panose="020F0502020204030204" pitchFamily="34" charset="0"/>
              </a:rPr>
              <a:t>حك، وبالتالي فالضحك م</a:t>
            </a:r>
            <a:r>
              <a:rPr lang="ar-DZ" sz="2400" kern="100" dirty="0">
                <a:effectLst/>
                <a:latin typeface="Arial" panose="020B0604020202020204" pitchFamily="34" charset="0"/>
                <a:ea typeface="Calibri" panose="020F0502020204030204" pitchFamily="34" charset="0"/>
              </a:rPr>
              <a:t>ُ</a:t>
            </a:r>
            <a:r>
              <a:rPr lang="ar-SA" sz="2400" kern="100" dirty="0">
                <a:effectLst/>
                <a:latin typeface="Arial" panose="020B0604020202020204" pitchFamily="34" charset="0"/>
                <a:ea typeface="Calibri" panose="020F0502020204030204" pitchFamily="34" charset="0"/>
              </a:rPr>
              <a:t>فيد لصحة الن</a:t>
            </a:r>
            <a:r>
              <a:rPr lang="ar-DZ" sz="2400" kern="100" dirty="0">
                <a:effectLst/>
                <a:latin typeface="Arial" panose="020B0604020202020204" pitchFamily="34" charset="0"/>
                <a:ea typeface="Calibri" panose="020F0502020204030204" pitchFamily="34" charset="0"/>
              </a:rPr>
              <a:t>َّ</a:t>
            </a:r>
            <a:r>
              <a:rPr lang="ar-SA" sz="2400" kern="100" dirty="0" err="1">
                <a:effectLst/>
                <a:latin typeface="Arial" panose="020B0604020202020204" pitchFamily="34" charset="0"/>
                <a:ea typeface="Calibri" panose="020F0502020204030204" pitchFamily="34" charset="0"/>
              </a:rPr>
              <a:t>فس</a:t>
            </a:r>
            <a:r>
              <a:rPr lang="ar-SA" sz="2400" kern="100" dirty="0">
                <a:effectLst/>
                <a:latin typeface="Arial" panose="020B0604020202020204" pitchFamily="34" charset="0"/>
                <a:ea typeface="Calibri" panose="020F0502020204030204" pitchFamily="34" charset="0"/>
              </a:rPr>
              <a:t> والجسد</a:t>
            </a:r>
            <a:r>
              <a:rPr lang="fr-FR" sz="2400" kern="100" dirty="0">
                <a:effectLst/>
                <a:latin typeface="Calibri" panose="020F0502020204030204" pitchFamily="34" charset="0"/>
                <a:ea typeface="Calibri" panose="020F0502020204030204" pitchFamily="34" charset="0"/>
              </a:rPr>
              <a:t>.</a:t>
            </a:r>
            <a:endParaRPr lang="ar-DZ" sz="2400" kern="100" dirty="0">
              <a:effectLst/>
              <a:latin typeface="Calibri" panose="020F0502020204030204" pitchFamily="34" charset="0"/>
              <a:ea typeface="Calibri" panose="020F0502020204030204" pitchFamily="34" charset="0"/>
            </a:endParaRPr>
          </a:p>
          <a:p>
            <a:pPr marL="342900" indent="-342900" algn="just" rtl="1">
              <a:lnSpc>
                <a:spcPct val="107000"/>
              </a:lnSpc>
              <a:spcAft>
                <a:spcPts val="800"/>
              </a:spcAft>
              <a:buFont typeface="Wingdings" panose="05000000000000000000" pitchFamily="2" charset="2"/>
              <a:buChar char="§"/>
            </a:pPr>
            <a:r>
              <a:rPr lang="ar-SA" sz="2400" kern="100" dirty="0">
                <a:effectLst/>
                <a:latin typeface="Calibri" panose="020F0502020204030204" pitchFamily="34" charset="0"/>
                <a:ea typeface="Calibri" panose="020F0502020204030204" pitchFamily="34" charset="0"/>
              </a:rPr>
              <a:t>كان القدماء ي</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رون أن</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 الضحك وسيلة لإصلاح </a:t>
            </a:r>
            <a:r>
              <a:rPr lang="ar-DZ" sz="2400" kern="100" dirty="0">
                <a:effectLst/>
                <a:latin typeface="Calibri" panose="020F0502020204030204" pitchFamily="34" charset="0"/>
                <a:ea typeface="Calibri" panose="020F0502020204030204" pitchFamily="34" charset="0"/>
              </a:rPr>
              <a:t>إِ</a:t>
            </a:r>
            <a:r>
              <a:rPr lang="ar-SA" sz="2400" kern="100" dirty="0" err="1">
                <a:effectLst/>
                <a:latin typeface="Calibri" panose="020F0502020204030204" pitchFamily="34" charset="0"/>
                <a:ea typeface="Calibri" panose="020F0502020204030204" pitchFamily="34" charset="0"/>
              </a:rPr>
              <a:t>ختلالات</a:t>
            </a:r>
            <a:r>
              <a:rPr lang="ar-SA" sz="2400" kern="100" dirty="0">
                <a:effectLst/>
                <a:latin typeface="Calibri" panose="020F0502020204030204" pitchFamily="34" charset="0"/>
                <a:ea typeface="Calibri" panose="020F0502020204030204" pitchFamily="34" charset="0"/>
              </a:rPr>
              <a:t> الم</a:t>
            </a:r>
            <a:r>
              <a:rPr lang="ar-DZ" sz="2400" kern="100" dirty="0">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زاج وتخفيف ال</a:t>
            </a:r>
            <a:r>
              <a:rPr lang="ar-DZ" sz="2400" kern="100" dirty="0">
                <a:effectLst/>
                <a:latin typeface="Calibri" panose="020F0502020204030204" pitchFamily="34" charset="0"/>
                <a:ea typeface="Calibri" panose="020F0502020204030204" pitchFamily="34" charset="0"/>
              </a:rPr>
              <a:t>إِ</a:t>
            </a:r>
            <a:r>
              <a:rPr lang="ar-SA" sz="2400" kern="100" dirty="0" err="1">
                <a:effectLst/>
                <a:latin typeface="Calibri" panose="020F0502020204030204" pitchFamily="34" charset="0"/>
                <a:ea typeface="Calibri" panose="020F0502020204030204" pitchFamily="34" charset="0"/>
              </a:rPr>
              <a:t>ضطرابات</a:t>
            </a:r>
            <a:r>
              <a:rPr lang="ar-SA" sz="2400" kern="100" dirty="0">
                <a:effectLst/>
                <a:latin typeface="Calibri" panose="020F0502020204030204" pitchFamily="34" charset="0"/>
                <a:ea typeface="Calibri" panose="020F0502020204030204" pitchFamily="34" charset="0"/>
              </a:rPr>
              <a:t> النفسية، لذلك نُظر إلى الفكاهة ب</a:t>
            </a:r>
            <a:r>
              <a:rPr lang="ar-DZ" sz="2400" kern="100" dirty="0">
                <a:effectLst/>
                <a:latin typeface="Calibri" panose="020F0502020204030204" pitchFamily="34" charset="0"/>
                <a:ea typeface="Calibri" panose="020F0502020204030204" pitchFamily="34" charset="0"/>
              </a:rPr>
              <a:t>إِ</a:t>
            </a:r>
            <a:r>
              <a:rPr lang="ar-SA" sz="2400" kern="100" dirty="0" err="1">
                <a:effectLst/>
                <a:latin typeface="Calibri" panose="020F0502020204030204" pitchFamily="34" charset="0"/>
                <a:ea typeface="Calibri" panose="020F0502020204030204" pitchFamily="34" charset="0"/>
              </a:rPr>
              <a:t>عتبارها</a:t>
            </a:r>
            <a:r>
              <a:rPr lang="ar-SA" sz="2400" kern="100" dirty="0">
                <a:effectLst/>
                <a:latin typeface="Calibri" panose="020F0502020204030204" pitchFamily="34" charset="0"/>
                <a:ea typeface="Calibri" panose="020F0502020204030204" pitchFamily="34" charset="0"/>
              </a:rPr>
              <a:t> أداة علاجية ت</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ساعد على تحسين الصحة النفسية</a:t>
            </a:r>
            <a:r>
              <a:rPr lang="fr-FR" sz="2400" kern="100" dirty="0">
                <a:effectLst/>
                <a:latin typeface="Calibri" panose="020F0502020204030204" pitchFamily="34" charset="0"/>
                <a:ea typeface="Calibri" panose="020F0502020204030204" pitchFamily="34" charset="0"/>
              </a:rPr>
              <a:t>.</a:t>
            </a:r>
          </a:p>
        </p:txBody>
      </p:sp>
    </p:spTree>
    <p:extLst>
      <p:ext uri="{BB962C8B-B14F-4D97-AF65-F5344CB8AC3E}">
        <p14:creationId xmlns:p14="http://schemas.microsoft.com/office/powerpoint/2010/main" val="2979461690"/>
      </p:ext>
    </p:extLst>
  </p:cSld>
  <p:clrMapOvr>
    <a:masterClrMapping/>
  </p:clrMapOvr>
  <p:transition spd="slow" advTm="2137">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6AF589-EFA1-297B-C7FF-AFA89A9328A0}"/>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B324A59B-0067-3CC2-77FD-0B66208B89C1}"/>
              </a:ext>
            </a:extLst>
          </p:cNvPr>
          <p:cNvSpPr txBox="1"/>
          <p:nvPr/>
        </p:nvSpPr>
        <p:spPr>
          <a:xfrm>
            <a:off x="7930896" y="58537"/>
            <a:ext cx="4764505" cy="781752"/>
          </a:xfrm>
          <a:prstGeom prst="rect">
            <a:avLst/>
          </a:prstGeom>
          <a:noFill/>
        </p:spPr>
        <p:txBody>
          <a:bodyPr wrap="square" rtlCol="0">
            <a:spAutoFit/>
          </a:bodyPr>
          <a:lstStyle/>
          <a:p>
            <a:pPr algn="ctr">
              <a:lnSpc>
                <a:spcPct val="120000"/>
              </a:lnSpc>
            </a:pPr>
            <a:r>
              <a:rPr lang="ar-DZ" sz="4000" b="1" dirty="0">
                <a:solidFill>
                  <a:srgbClr val="00B0F0"/>
                </a:solidFill>
                <a:latin typeface="Alexandria" charset="0"/>
                <a:cs typeface="Alexandria" charset="0"/>
              </a:rPr>
              <a:t>        وظائف السخرية</a:t>
            </a:r>
          </a:p>
        </p:txBody>
      </p:sp>
      <p:sp>
        <p:nvSpPr>
          <p:cNvPr id="29" name="Rectangle 28">
            <a:extLst>
              <a:ext uri="{FF2B5EF4-FFF2-40B4-BE49-F238E27FC236}">
                <a16:creationId xmlns:a16="http://schemas.microsoft.com/office/drawing/2014/main" id="{958B85DD-3B1B-24AA-17C0-F3769C3C8DE9}"/>
              </a:ext>
            </a:extLst>
          </p:cNvPr>
          <p:cNvSpPr/>
          <p:nvPr/>
        </p:nvSpPr>
        <p:spPr>
          <a:xfrm flipV="1">
            <a:off x="2227489" y="518946"/>
            <a:ext cx="507179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A90CE49-28CC-5483-5223-F824F64443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BB9D1758-07E8-131B-983A-4831165A198D}"/>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8DE4279F-FE67-0FD6-DCFE-EAEAF8EEB0F1}"/>
              </a:ext>
            </a:extLst>
          </p:cNvPr>
          <p:cNvSpPr/>
          <p:nvPr/>
        </p:nvSpPr>
        <p:spPr>
          <a:xfrm>
            <a:off x="6966332" y="58537"/>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03</a:t>
            </a:r>
            <a:endParaRPr lang="en-US" sz="4000" b="1" dirty="0">
              <a:ea typeface="Roboto Light" panose="02000000000000000000" pitchFamily="2" charset="0"/>
            </a:endParaRPr>
          </a:p>
        </p:txBody>
      </p:sp>
      <p:sp>
        <p:nvSpPr>
          <p:cNvPr id="4" name="ZoneTexte 3">
            <a:extLst>
              <a:ext uri="{FF2B5EF4-FFF2-40B4-BE49-F238E27FC236}">
                <a16:creationId xmlns:a16="http://schemas.microsoft.com/office/drawing/2014/main" id="{B1DD2016-C888-D68C-D915-F3A858F60F8D}"/>
              </a:ext>
            </a:extLst>
          </p:cNvPr>
          <p:cNvSpPr txBox="1"/>
          <p:nvPr/>
        </p:nvSpPr>
        <p:spPr>
          <a:xfrm>
            <a:off x="1463040" y="1155869"/>
            <a:ext cx="9326880" cy="4829720"/>
          </a:xfrm>
          <a:prstGeom prst="rect">
            <a:avLst/>
          </a:prstGeom>
          <a:noFill/>
        </p:spPr>
        <p:txBody>
          <a:bodyPr wrap="square">
            <a:spAutoFit/>
          </a:bodyPr>
          <a:lstStyle/>
          <a:p>
            <a:pPr algn="just" rtl="1">
              <a:lnSpc>
                <a:spcPct val="107000"/>
              </a:lnSpc>
              <a:spcAft>
                <a:spcPts val="800"/>
              </a:spcAft>
              <a:buNone/>
            </a:pPr>
            <a:r>
              <a:rPr lang="ar-DZ" sz="2400" b="1" kern="100" dirty="0">
                <a:solidFill>
                  <a:schemeClr val="tx2"/>
                </a:solidFill>
                <a:effectLst/>
                <a:latin typeface="Calibri" panose="020F0502020204030204" pitchFamily="34" charset="0"/>
                <a:ea typeface="Calibri" panose="020F0502020204030204" pitchFamily="34" charset="0"/>
                <a:cs typeface="Arial" panose="020B0604020202020204" pitchFamily="34" charset="0"/>
              </a:rPr>
              <a:t>ثالثا: ا</a:t>
            </a:r>
            <a:r>
              <a:rPr lang="ar-SA" sz="2400" b="1" kern="100" dirty="0">
                <a:solidFill>
                  <a:schemeClr val="tx2"/>
                </a:solidFill>
                <a:effectLst/>
                <a:latin typeface="Calibri" panose="020F0502020204030204" pitchFamily="34" charset="0"/>
                <a:ea typeface="Calibri" panose="020F0502020204030204" pitchFamily="34" charset="0"/>
                <a:cs typeface="Arial" panose="020B0604020202020204" pitchFamily="34" charset="0"/>
              </a:rPr>
              <a:t>لوظيفة ال</a:t>
            </a:r>
            <a:r>
              <a:rPr lang="ar-DZ" sz="2400" b="1" kern="100" dirty="0">
                <a:solidFill>
                  <a:schemeClr val="tx2"/>
                </a:solidFill>
                <a:effectLst/>
                <a:latin typeface="Calibri" panose="020F0502020204030204" pitchFamily="34" charset="0"/>
                <a:ea typeface="Calibri" panose="020F0502020204030204" pitchFamily="34" charset="0"/>
                <a:cs typeface="Arial" panose="020B0604020202020204" pitchFamily="34" charset="0"/>
              </a:rPr>
              <a:t>إِ</a:t>
            </a:r>
            <a:r>
              <a:rPr lang="ar-SA" sz="2400" b="1" kern="100" dirty="0" err="1">
                <a:solidFill>
                  <a:schemeClr val="tx2"/>
                </a:solidFill>
                <a:effectLst/>
                <a:latin typeface="Calibri" panose="020F0502020204030204" pitchFamily="34" charset="0"/>
                <a:ea typeface="Calibri" panose="020F0502020204030204" pitchFamily="34" charset="0"/>
                <a:cs typeface="Arial" panose="020B0604020202020204" pitchFamily="34" charset="0"/>
              </a:rPr>
              <a:t>تصالية</a:t>
            </a:r>
            <a:r>
              <a:rPr lang="ar-SA" sz="2400" b="1" kern="100" dirty="0">
                <a:solidFill>
                  <a:schemeClr val="tx2"/>
                </a:solidFill>
                <a:effectLst/>
                <a:latin typeface="Calibri" panose="020F0502020204030204" pitchFamily="34" charset="0"/>
                <a:ea typeface="Calibri" panose="020F0502020204030204" pitchFamily="34" charset="0"/>
                <a:cs typeface="Arial" panose="020B0604020202020204" pitchFamily="34" charset="0"/>
              </a:rPr>
              <a:t> للسخرية </a:t>
            </a:r>
            <a:r>
              <a:rPr lang="fr-FR" sz="2400" b="1" kern="100" dirty="0">
                <a:solidFill>
                  <a:schemeClr val="tx2"/>
                </a:solidFill>
                <a:effectLst/>
                <a:latin typeface="Calibri" panose="020F0502020204030204" pitchFamily="34" charset="0"/>
                <a:ea typeface="Calibri" panose="020F0502020204030204" pitchFamily="34" charset="0"/>
                <a:cs typeface="Arial" panose="020B0604020202020204" pitchFamily="34" charset="0"/>
              </a:rPr>
              <a:t>:</a:t>
            </a:r>
            <a:endParaRPr lang="ar-DZ" sz="2400" b="1" kern="100" dirty="0">
              <a:solidFill>
                <a:schemeClr val="tx2"/>
              </a:solidFill>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07000"/>
              </a:lnSpc>
              <a:spcAft>
                <a:spcPts val="800"/>
              </a:spcAft>
              <a:buFont typeface="Wingdings" panose="05000000000000000000" pitchFamily="2" charset="2"/>
              <a:buChar char="§"/>
            </a:pPr>
            <a:r>
              <a:rPr lang="ar-SA" sz="2400" kern="100" dirty="0">
                <a:effectLst/>
                <a:latin typeface="Calibri" panose="020F0502020204030204" pitchFamily="34" charset="0"/>
                <a:ea typeface="Calibri" panose="020F0502020204030204" pitchFamily="34" charset="0"/>
                <a:cs typeface="Arial" panose="020B0604020202020204" pitchFamily="34" charset="0"/>
              </a:rPr>
              <a:t>السخرية خطاب </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a:effectLst/>
                <a:latin typeface="Calibri" panose="020F0502020204030204" pitchFamily="34" charset="0"/>
                <a:ea typeface="Calibri" panose="020F0502020204030204" pitchFamily="34" charset="0"/>
                <a:cs typeface="Arial" panose="020B0604020202020204" pitchFamily="34" charset="0"/>
              </a:rPr>
              <a:t>تصالي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ستخدم اللغة بجانبيها</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r>
              <a:rPr lang="fr-FR" sz="2400" kern="100" dirty="0">
                <a:effectLst/>
                <a:latin typeface="Arial" panose="020B0604020202020204" pitchFamily="34" charset="0"/>
                <a:ea typeface="Calibri" panose="020F0502020204030204" pitchFamily="34" charset="0"/>
                <a:cs typeface="Arial" panose="020B0604020202020204" pitchFamily="34" charset="0"/>
              </a:rPr>
              <a:t> </a:t>
            </a:r>
            <a:r>
              <a:rPr lang="ar-SA" sz="2400" kern="100" dirty="0">
                <a:effectLst/>
                <a:latin typeface="Arial" panose="020B0604020202020204" pitchFamily="34" charset="0"/>
                <a:ea typeface="Calibri" panose="020F0502020204030204" pitchFamily="34" charset="0"/>
                <a:cs typeface="Arial" panose="020B0604020202020204" pitchFamily="34" charset="0"/>
              </a:rPr>
              <a:t>الل</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فظي (الكلام والكتابة) وغير الل</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فظي </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الحركات، الإشارات، الألوان، الرسوم، الظلال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endParaRPr lang="ar-DZ" sz="2400" kern="100" dirty="0">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07000"/>
              </a:lnSpc>
              <a:spcAft>
                <a:spcPts val="800"/>
              </a:spcAft>
              <a:buFont typeface="Wingdings" panose="05000000000000000000" pitchFamily="2" charset="2"/>
              <a:buChar char="§"/>
            </a:pPr>
            <a:r>
              <a:rPr lang="ar-SA" sz="2400" kern="100" dirty="0">
                <a:effectLst/>
                <a:latin typeface="Calibri" panose="020F0502020204030204" pitchFamily="34" charset="0"/>
                <a:ea typeface="Calibri" panose="020F0502020204030204" pitchFamily="34" charset="0"/>
                <a:cs typeface="Arial" panose="020B0604020202020204" pitchFamily="34" charset="0"/>
              </a:rPr>
              <a:t>تظهر الوظيفة 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تصالية</a:t>
            </a:r>
            <a:r>
              <a:rPr lang="ar-SA" sz="2400" kern="100" dirty="0">
                <a:effectLst/>
                <a:latin typeface="Calibri" panose="020F0502020204030204" pitchFamily="34" charset="0"/>
                <a:ea typeface="Calibri" panose="020F0502020204030204" pitchFamily="34" charset="0"/>
                <a:cs typeface="Arial" panose="020B0604020202020204" pitchFamily="34" charset="0"/>
              </a:rPr>
              <a:t> للسخرية في 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فاعل الا</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جتماعي</a:t>
            </a:r>
            <a:r>
              <a:rPr lang="ar-SA" sz="2400" kern="100" dirty="0">
                <a:effectLst/>
                <a:latin typeface="Calibri" panose="020F0502020204030204" pitchFamily="34" charset="0"/>
                <a:ea typeface="Calibri" panose="020F0502020204030204" pitchFamily="34" charset="0"/>
                <a:cs typeface="Arial" panose="020B0604020202020204" pitchFamily="34" charset="0"/>
              </a:rPr>
              <a:t>، حيث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ؤدي</a:t>
            </a:r>
            <a:r>
              <a:rPr lang="ar-SA" sz="2400" kern="100" dirty="0">
                <a:effectLst/>
                <a:latin typeface="Calibri" panose="020F0502020204030204" pitchFamily="34" charset="0"/>
                <a:ea typeface="Calibri" panose="020F0502020204030204" pitchFamily="34" charset="0"/>
                <a:cs typeface="Arial" panose="020B0604020202020204" pitchFamily="34" charset="0"/>
              </a:rPr>
              <a:t> المواقف المضحكة إلى الضحك الذي</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r>
              <a:rPr lang="ar-DZ"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يعز</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ز التعاون بين الأفراد،</a:t>
            </a:r>
            <a:r>
              <a:rPr lang="ar-DZ" sz="2400" kern="100" dirty="0">
                <a:effectLst/>
                <a:latin typeface="Calibri" panose="020F0502020204030204" pitchFamily="34" charset="0"/>
                <a:ea typeface="Calibri" panose="020F0502020204030204" pitchFamily="34" charset="0"/>
                <a:cs typeface="Times New Roman" panose="02020603050405020304" pitchFamily="18"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سه</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 التواصل والتفاعل،</a:t>
            </a:r>
            <a:r>
              <a:rPr lang="ar-DZ"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يزيد الدافعية للعمل والنشاط</a:t>
            </a:r>
            <a:r>
              <a:rPr lang="fr-FR" sz="2400" kern="100" dirty="0">
                <a:effectLst/>
                <a:latin typeface="Calibri" panose="020F0502020204030204" pitchFamily="34" charset="0"/>
                <a:ea typeface="Calibri" panose="020F0502020204030204" pitchFamily="34" charset="0"/>
                <a:cs typeface="Times New Roman" panose="02020603050405020304" pitchFamily="18" charset="0"/>
              </a:rPr>
              <a:t>.</a:t>
            </a:r>
            <a:endParaRPr lang="ar-DZ"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rtl="1">
              <a:lnSpc>
                <a:spcPct val="107000"/>
              </a:lnSpc>
              <a:spcAft>
                <a:spcPts val="800"/>
              </a:spcAft>
              <a:buFont typeface="Wingdings" panose="05000000000000000000" pitchFamily="2" charset="2"/>
              <a:buChar char="§"/>
            </a:pPr>
            <a:r>
              <a:rPr lang="ar-SA" sz="2400" kern="100" dirty="0">
                <a:effectLst/>
                <a:latin typeface="Calibri" panose="020F0502020204030204" pitchFamily="34" charset="0"/>
                <a:ea typeface="Calibri" panose="020F0502020204030204" pitchFamily="34" charset="0"/>
                <a:cs typeface="Arial" panose="020B0604020202020204" pitchFamily="34" charset="0"/>
              </a:rPr>
              <a:t>يعتمد الناس في تواصلهم على الرموز، واللغة أهم هذه الرموز. وقد تكون الرموز كلمات أو ألوانًا أو إشارات أو رسومًا</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endParaRPr lang="ar-DZ" sz="2400" kern="1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07000"/>
              </a:lnSpc>
              <a:spcAft>
                <a:spcPts val="800"/>
              </a:spcAft>
              <a:buFont typeface="Wingdings" panose="05000000000000000000" pitchFamily="2" charset="2"/>
              <a:buChar char="§"/>
            </a:pPr>
            <a:r>
              <a:rPr lang="ar-SA" sz="2400" kern="100" dirty="0">
                <a:effectLst/>
                <a:latin typeface="Calibri" panose="020F0502020204030204" pitchFamily="34" charset="0"/>
                <a:ea typeface="Calibri" panose="020F0502020204030204" pitchFamily="34" charset="0"/>
                <a:cs typeface="Arial" panose="020B0604020202020204" pitchFamily="34" charset="0"/>
              </a:rPr>
              <a:t>يستخدم الفنانون والكوميديون ورسّامو الكاريكاتير والكتّاب الس</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اخرون الس</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خرية لنقل معانٍ متعددة بأساليب مختلفة، منها</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التورية </a:t>
            </a:r>
            <a:r>
              <a:rPr lang="ar-DZ" sz="2400" kern="100" dirty="0">
                <a:effectLst/>
                <a:latin typeface="Calibri" panose="020F0502020204030204" pitchFamily="34" charset="0"/>
                <a:ea typeface="Calibri" panose="020F0502020204030204" pitchFamily="34" charset="0"/>
                <a:cs typeface="Times New Roman" panose="02020603050405020304" pitchFamily="18"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كلمة تحمل أكثر من معنى</a:t>
            </a:r>
            <a:r>
              <a:rPr lang="ar-DZ" sz="2400" kern="100" dirty="0">
                <a:latin typeface="Calibri" panose="020F0502020204030204" pitchFamily="34" charset="0"/>
                <a:ea typeface="Calibri" panose="020F0502020204030204" pitchFamily="34" charset="0"/>
                <a:cs typeface="Times New Roman" panose="02020603050405020304" pitchFamily="18"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،الل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عب بالألفاظ،</a:t>
            </a:r>
            <a:r>
              <a:rPr lang="ar-DZ" sz="2400" kern="100" dirty="0">
                <a:latin typeface="Calibri" panose="020F0502020204030204" pitchFamily="34" charset="0"/>
                <a:ea typeface="Calibri" panose="020F0502020204030204" pitchFamily="34" charset="0"/>
                <a:cs typeface="Times New Roman" panose="02020603050405020304" pitchFamily="18"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الرسوم الساخرة واللغة البصرية</a:t>
            </a:r>
            <a:r>
              <a:rPr lang="fr-FR" sz="2400" kern="100" dirty="0">
                <a:effectLst/>
                <a:latin typeface="Calibri" panose="020F0502020204030204" pitchFamily="34" charset="0"/>
                <a:ea typeface="Calibri" panose="020F0502020204030204" pitchFamily="34" charset="0"/>
                <a:cs typeface="Times New Roman" panose="02020603050405020304" pitchFamily="18" charset="0"/>
              </a:rPr>
              <a:t>.</a:t>
            </a:r>
          </a:p>
        </p:txBody>
      </p:sp>
    </p:spTree>
    <p:extLst>
      <p:ext uri="{BB962C8B-B14F-4D97-AF65-F5344CB8AC3E}">
        <p14:creationId xmlns:p14="http://schemas.microsoft.com/office/powerpoint/2010/main" val="546702883"/>
      </p:ext>
    </p:extLst>
  </p:cSld>
  <p:clrMapOvr>
    <a:masterClrMapping/>
  </p:clrMapOvr>
  <p:transition spd="slow" advTm="2137">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AD3991-7F74-51ED-70E6-EA06841FB872}"/>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724D294D-7B33-85C9-7891-A6ED3D79DA96}"/>
              </a:ext>
            </a:extLst>
          </p:cNvPr>
          <p:cNvSpPr txBox="1"/>
          <p:nvPr/>
        </p:nvSpPr>
        <p:spPr>
          <a:xfrm>
            <a:off x="7930896" y="58537"/>
            <a:ext cx="4764505" cy="781752"/>
          </a:xfrm>
          <a:prstGeom prst="rect">
            <a:avLst/>
          </a:prstGeom>
          <a:noFill/>
        </p:spPr>
        <p:txBody>
          <a:bodyPr wrap="square" rtlCol="0">
            <a:spAutoFit/>
          </a:bodyPr>
          <a:lstStyle/>
          <a:p>
            <a:pPr algn="ctr">
              <a:lnSpc>
                <a:spcPct val="120000"/>
              </a:lnSpc>
            </a:pPr>
            <a:r>
              <a:rPr lang="ar-DZ" sz="4000" b="1" dirty="0">
                <a:solidFill>
                  <a:srgbClr val="00B0F0"/>
                </a:solidFill>
                <a:latin typeface="Alexandria" charset="0"/>
                <a:cs typeface="Alexandria" charset="0"/>
              </a:rPr>
              <a:t>        وظائف السخرية</a:t>
            </a:r>
          </a:p>
        </p:txBody>
      </p:sp>
      <p:sp>
        <p:nvSpPr>
          <p:cNvPr id="29" name="Rectangle 28">
            <a:extLst>
              <a:ext uri="{FF2B5EF4-FFF2-40B4-BE49-F238E27FC236}">
                <a16:creationId xmlns:a16="http://schemas.microsoft.com/office/drawing/2014/main" id="{B9FA59DB-5849-0ACE-BD63-CB61D55A0B46}"/>
              </a:ext>
            </a:extLst>
          </p:cNvPr>
          <p:cNvSpPr/>
          <p:nvPr/>
        </p:nvSpPr>
        <p:spPr>
          <a:xfrm flipV="1">
            <a:off x="2227489" y="518946"/>
            <a:ext cx="507179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6C52831-2B2D-E312-36DF-B09CCB69C24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902E94AB-6110-8CF5-3141-2C2193C4296D}"/>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A686E318-B447-067E-8CCC-6F1E80DB7A72}"/>
              </a:ext>
            </a:extLst>
          </p:cNvPr>
          <p:cNvSpPr/>
          <p:nvPr/>
        </p:nvSpPr>
        <p:spPr>
          <a:xfrm>
            <a:off x="6966332" y="58537"/>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03</a:t>
            </a:r>
            <a:endParaRPr lang="en-US" sz="4000" b="1" dirty="0">
              <a:ea typeface="Roboto Light" panose="02000000000000000000" pitchFamily="2" charset="0"/>
            </a:endParaRPr>
          </a:p>
        </p:txBody>
      </p:sp>
      <p:sp>
        <p:nvSpPr>
          <p:cNvPr id="3" name="ZoneTexte 2">
            <a:extLst>
              <a:ext uri="{FF2B5EF4-FFF2-40B4-BE49-F238E27FC236}">
                <a16:creationId xmlns:a16="http://schemas.microsoft.com/office/drawing/2014/main" id="{04108083-10C3-DAE1-93C2-2FA3694EA907}"/>
              </a:ext>
            </a:extLst>
          </p:cNvPr>
          <p:cNvSpPr txBox="1"/>
          <p:nvPr/>
        </p:nvSpPr>
        <p:spPr>
          <a:xfrm>
            <a:off x="2406317" y="1513317"/>
            <a:ext cx="8662736" cy="5010346"/>
          </a:xfrm>
          <a:prstGeom prst="rect">
            <a:avLst/>
          </a:prstGeom>
          <a:noFill/>
        </p:spPr>
        <p:txBody>
          <a:bodyPr wrap="square">
            <a:spAutoFit/>
          </a:bodyPr>
          <a:lstStyle/>
          <a:p>
            <a:pPr marL="24765" marR="40640" indent="-3175" algn="just" rtl="1">
              <a:lnSpc>
                <a:spcPct val="159000"/>
              </a:lnSpc>
              <a:spcAft>
                <a:spcPts val="25"/>
              </a:spcAft>
              <a:buNone/>
            </a:pPr>
            <a:r>
              <a:rPr lang="ar-DZ" sz="2400" b="1" kern="100" dirty="0">
                <a:solidFill>
                  <a:schemeClr val="tx2"/>
                </a:solidFill>
                <a:latin typeface="Calibri" panose="020F0502020204030204" pitchFamily="34" charset="0"/>
                <a:ea typeface="Calibri" panose="020F0502020204030204" pitchFamily="34" charset="0"/>
              </a:rPr>
              <a:t>رابعا : الوظيفة السِّياسية للسخرية :</a:t>
            </a:r>
          </a:p>
          <a:p>
            <a:pPr marL="24765" marR="40640" indent="-3175" algn="just" rtl="1">
              <a:lnSpc>
                <a:spcPct val="159000"/>
              </a:lnSpc>
              <a:spcAft>
                <a:spcPts val="25"/>
              </a:spcAft>
              <a:buNone/>
            </a:pPr>
            <a:r>
              <a:rPr lang="ar-SA" sz="2400" b="1" dirty="0">
                <a:effectLst/>
                <a:latin typeface="Calibri" panose="020F0502020204030204" pitchFamily="34" charset="0"/>
                <a:ea typeface="Calibri" panose="020F0502020204030204" pitchFamily="34" charset="0"/>
              </a:rPr>
              <a:t> </a:t>
            </a:r>
            <a:r>
              <a:rPr lang="ar-SA" sz="2400" dirty="0">
                <a:effectLst/>
                <a:latin typeface="Calibri" panose="020F0502020204030204" pitchFamily="34" charset="0"/>
                <a:ea typeface="Calibri" panose="020F0502020204030204" pitchFamily="34" charset="0"/>
              </a:rPr>
              <a:t>كانت أجهزة </a:t>
            </a:r>
            <a:r>
              <a:rPr lang="ar-DZ" sz="2400" dirty="0">
                <a:effectLst/>
                <a:latin typeface="Calibri" panose="020F0502020204030204" pitchFamily="34" charset="0"/>
                <a:ea typeface="Calibri" panose="020F0502020204030204" pitchFamily="34" charset="0"/>
              </a:rPr>
              <a:t>حكومات </a:t>
            </a:r>
            <a:r>
              <a:rPr lang="ar-SA" sz="2400" dirty="0">
                <a:effectLst/>
                <a:latin typeface="Calibri" panose="020F0502020204030204" pitchFamily="34" charset="0"/>
                <a:ea typeface="Calibri" panose="020F0502020204030204" pitchFamily="34" charset="0"/>
              </a:rPr>
              <a:t>بعض الدول تستعين بنجوم الكوميديا لتنظيم جلسات لإضحاك المسؤولين الكبار وكانوا يحصلون مقابل هذه الجلسات على مبالغ مالية ضخمة، </a:t>
            </a:r>
            <a:r>
              <a:rPr lang="ar-SA" sz="2400" dirty="0" err="1">
                <a:effectLst/>
                <a:latin typeface="Calibri" panose="020F0502020204030204" pitchFamily="34" charset="0"/>
                <a:ea typeface="Calibri" panose="020F0502020204030204" pitchFamily="34" charset="0"/>
              </a:rPr>
              <a:t>فالض</a:t>
            </a:r>
            <a:r>
              <a:rPr lang="ar-DZ" sz="2400" dirty="0">
                <a:effectLst/>
                <a:latin typeface="Calibri" panose="020F0502020204030204" pitchFamily="34" charset="0"/>
                <a:ea typeface="Calibri" panose="020F0502020204030204" pitchFamily="34" charset="0"/>
              </a:rPr>
              <a:t>َّ</a:t>
            </a:r>
            <a:r>
              <a:rPr lang="ar-SA" sz="2400" dirty="0">
                <a:effectLst/>
                <a:latin typeface="Calibri" panose="020F0502020204030204" pitchFamily="34" charset="0"/>
                <a:ea typeface="Calibri" panose="020F0502020204030204" pitchFamily="34" charset="0"/>
              </a:rPr>
              <a:t>حك خدمة </a:t>
            </a:r>
            <a:r>
              <a:rPr lang="ar-DZ" sz="2400" dirty="0">
                <a:latin typeface="Calibri" panose="020F0502020204030204" pitchFamily="34" charset="0"/>
                <a:ea typeface="Calibri" panose="020F0502020204030204" pitchFamily="34" charset="0"/>
              </a:rPr>
              <a:t>ترفيهية</a:t>
            </a:r>
            <a:r>
              <a:rPr lang="ar-SA" sz="2400" dirty="0">
                <a:effectLst/>
                <a:latin typeface="Calibri" panose="020F0502020204030204" pitchFamily="34" charset="0"/>
                <a:ea typeface="Calibri" panose="020F0502020204030204" pitchFamily="34" charset="0"/>
              </a:rPr>
              <a:t> تستحق أن ي</a:t>
            </a:r>
            <a:r>
              <a:rPr lang="ar-DZ" sz="2400" dirty="0">
                <a:effectLst/>
                <a:latin typeface="Calibri" panose="020F0502020204030204" pitchFamily="34" charset="0"/>
                <a:ea typeface="Calibri" panose="020F0502020204030204" pitchFamily="34" charset="0"/>
              </a:rPr>
              <a:t>ُ</a:t>
            </a:r>
            <a:r>
              <a:rPr lang="ar-SA" sz="2400" dirty="0">
                <a:effectLst/>
                <a:latin typeface="Calibri" panose="020F0502020204030204" pitchFamily="34" charset="0"/>
                <a:ea typeface="Calibri" panose="020F0502020204030204" pitchFamily="34" charset="0"/>
              </a:rPr>
              <a:t>دفع فيها الكثير. وعن طريق الس</a:t>
            </a:r>
            <a:r>
              <a:rPr lang="ar-DZ" sz="2400" dirty="0">
                <a:effectLst/>
                <a:latin typeface="Calibri" panose="020F0502020204030204" pitchFamily="34" charset="0"/>
                <a:ea typeface="Calibri" panose="020F0502020204030204" pitchFamily="34" charset="0"/>
              </a:rPr>
              <a:t>ُّ</a:t>
            </a:r>
            <a:r>
              <a:rPr lang="ar-SA" sz="2400" dirty="0">
                <a:effectLst/>
                <a:latin typeface="Calibri" panose="020F0502020204030204" pitchFamily="34" charset="0"/>
                <a:ea typeface="Calibri" panose="020F0502020204030204" pitchFamily="34" charset="0"/>
              </a:rPr>
              <a:t>خرية والنكتة</a:t>
            </a:r>
            <a:r>
              <a:rPr lang="ar-DZ" sz="2400" dirty="0">
                <a:effectLst/>
                <a:latin typeface="Calibri" panose="020F0502020204030204" pitchFamily="34" charset="0"/>
                <a:ea typeface="Calibri" panose="020F0502020204030204" pitchFamily="34" charset="0"/>
              </a:rPr>
              <a:t> </a:t>
            </a:r>
            <a:r>
              <a:rPr lang="ar-SA" sz="2400" dirty="0">
                <a:effectLst/>
                <a:latin typeface="Calibri" panose="020F0502020204030204" pitchFamily="34" charset="0"/>
                <a:ea typeface="Calibri" panose="020F0502020204030204" pitchFamily="34" charset="0"/>
              </a:rPr>
              <a:t>والفكاهة ت</a:t>
            </a:r>
            <a:r>
              <a:rPr lang="ar-DZ" sz="2400" dirty="0">
                <a:effectLst/>
                <a:latin typeface="Calibri" panose="020F0502020204030204" pitchFamily="34" charset="0"/>
                <a:ea typeface="Calibri" panose="020F0502020204030204" pitchFamily="34" charset="0"/>
              </a:rPr>
              <a:t>َ</a:t>
            </a:r>
            <a:r>
              <a:rPr lang="ar-SA" sz="2400" dirty="0">
                <a:effectLst/>
                <a:latin typeface="Calibri" panose="020F0502020204030204" pitchFamily="34" charset="0"/>
                <a:ea typeface="Calibri" panose="020F0502020204030204" pitchFamily="34" charset="0"/>
              </a:rPr>
              <a:t>نتقد بعض المؤسسات الس</a:t>
            </a:r>
            <a:r>
              <a:rPr lang="ar-DZ" sz="2400" dirty="0">
                <a:effectLst/>
                <a:latin typeface="Calibri" panose="020F0502020204030204" pitchFamily="34" charset="0"/>
                <a:ea typeface="Calibri" panose="020F0502020204030204" pitchFamily="34" charset="0"/>
              </a:rPr>
              <a:t>ِّ</a:t>
            </a:r>
            <a:r>
              <a:rPr lang="ar-SA" sz="2400" dirty="0" err="1">
                <a:effectLst/>
                <a:latin typeface="Calibri" panose="020F0502020204030204" pitchFamily="34" charset="0"/>
                <a:ea typeface="Calibri" panose="020F0502020204030204" pitchFamily="34" charset="0"/>
              </a:rPr>
              <a:t>ياسية</a:t>
            </a:r>
            <a:r>
              <a:rPr lang="ar-SA" sz="2400" dirty="0">
                <a:effectLst/>
                <a:latin typeface="Calibri" panose="020F0502020204030204" pitchFamily="34" charset="0"/>
                <a:ea typeface="Calibri" panose="020F0502020204030204" pitchFamily="34" charset="0"/>
              </a:rPr>
              <a:t> وبعض الش</a:t>
            </a:r>
            <a:r>
              <a:rPr lang="ar-DZ" sz="2400" dirty="0">
                <a:effectLst/>
                <a:latin typeface="Calibri" panose="020F0502020204030204" pitchFamily="34" charset="0"/>
                <a:ea typeface="Calibri" panose="020F0502020204030204" pitchFamily="34" charset="0"/>
              </a:rPr>
              <a:t>َّ</a:t>
            </a:r>
            <a:r>
              <a:rPr lang="ar-SA" sz="2400" dirty="0" err="1">
                <a:effectLst/>
                <a:latin typeface="Calibri" panose="020F0502020204030204" pitchFamily="34" charset="0"/>
                <a:ea typeface="Calibri" panose="020F0502020204030204" pitchFamily="34" charset="0"/>
              </a:rPr>
              <a:t>خصيات</a:t>
            </a:r>
            <a:r>
              <a:rPr lang="ar-SA" sz="2400" dirty="0">
                <a:effectLst/>
                <a:latin typeface="Calibri" panose="020F0502020204030204" pitchFamily="34" charset="0"/>
                <a:ea typeface="Calibri" panose="020F0502020204030204" pitchFamily="34" charset="0"/>
              </a:rPr>
              <a:t> والسلوكيات</a:t>
            </a:r>
            <a:r>
              <a:rPr lang="ar-DZ" sz="2400" dirty="0">
                <a:effectLst/>
                <a:latin typeface="Calibri" panose="020F0502020204030204" pitchFamily="34" charset="0"/>
                <a:ea typeface="Calibri" panose="020F0502020204030204" pitchFamily="34" charset="0"/>
              </a:rPr>
              <a:t>،</a:t>
            </a:r>
            <a:r>
              <a:rPr lang="ar-SA" sz="2400" dirty="0">
                <a:effectLst/>
                <a:latin typeface="Calibri" panose="020F0502020204030204" pitchFamily="34" charset="0"/>
                <a:ea typeface="Calibri" panose="020F0502020204030204" pitchFamily="34" charset="0"/>
              </a:rPr>
              <a:t> بهدف خ</a:t>
            </a:r>
            <a:r>
              <a:rPr lang="ar-DZ" sz="2400" dirty="0">
                <a:effectLst/>
                <a:latin typeface="Calibri" panose="020F0502020204030204" pitchFamily="34" charset="0"/>
                <a:ea typeface="Calibri" panose="020F0502020204030204" pitchFamily="34" charset="0"/>
              </a:rPr>
              <a:t>َ</a:t>
            </a:r>
            <a:r>
              <a:rPr lang="ar-SA" sz="2400" dirty="0">
                <a:effectLst/>
                <a:latin typeface="Calibri" panose="020F0502020204030204" pitchFamily="34" charset="0"/>
                <a:ea typeface="Calibri" panose="020F0502020204030204" pitchFamily="34" charset="0"/>
              </a:rPr>
              <a:t>فض التوتر أو تصحيح الأخطاء. </a:t>
            </a:r>
            <a:r>
              <a:rPr lang="ar-SA" sz="2400" dirty="0" err="1">
                <a:effectLst/>
                <a:latin typeface="Calibri" panose="020F0502020204030204" pitchFamily="34" charset="0"/>
                <a:ea typeface="Calibri" panose="020F0502020204030204" pitchFamily="34" charset="0"/>
              </a:rPr>
              <a:t>وم</a:t>
            </a:r>
            <a:r>
              <a:rPr lang="ar-DZ" sz="2400" dirty="0">
                <a:effectLst/>
                <a:latin typeface="Calibri" panose="020F0502020204030204" pitchFamily="34" charset="0"/>
                <a:ea typeface="Calibri" panose="020F0502020204030204" pitchFamily="34" charset="0"/>
              </a:rPr>
              <a:t>ُ</a:t>
            </a:r>
            <a:r>
              <a:rPr lang="ar-SA" sz="2400" dirty="0">
                <a:effectLst/>
                <a:latin typeface="Calibri" panose="020F0502020204030204" pitchFamily="34" charset="0"/>
                <a:ea typeface="Calibri" panose="020F0502020204030204" pitchFamily="34" charset="0"/>
              </a:rPr>
              <a:t>هاجمة الوضع الر</a:t>
            </a:r>
            <a:r>
              <a:rPr lang="ar-DZ" sz="2400" dirty="0">
                <a:effectLst/>
                <a:latin typeface="Calibri" panose="020F0502020204030204" pitchFamily="34" charset="0"/>
                <a:ea typeface="Calibri" panose="020F0502020204030204" pitchFamily="34" charset="0"/>
              </a:rPr>
              <a:t>ا</a:t>
            </a:r>
            <a:r>
              <a:rPr lang="ar-SA" sz="2400" dirty="0">
                <a:effectLst/>
                <a:latin typeface="Calibri" panose="020F0502020204030204" pitchFamily="34" charset="0"/>
                <a:ea typeface="Calibri" panose="020F0502020204030204" pitchFamily="34" charset="0"/>
              </a:rPr>
              <a:t>هن في السياسة</a:t>
            </a:r>
            <a:r>
              <a:rPr lang="ar-DZ" sz="2400" dirty="0">
                <a:effectLst/>
                <a:latin typeface="Calibri" panose="020F0502020204030204" pitchFamily="34" charset="0"/>
                <a:ea typeface="Calibri" panose="020F0502020204030204" pitchFamily="34" charset="0"/>
              </a:rPr>
              <a:t>،</a:t>
            </a:r>
            <a:r>
              <a:rPr lang="ar-SA" sz="2400" dirty="0">
                <a:effectLst/>
                <a:latin typeface="Calibri" panose="020F0502020204030204" pitchFamily="34" charset="0"/>
                <a:ea typeface="Calibri" panose="020F0502020204030204" pitchFamily="34" charset="0"/>
              </a:rPr>
              <a:t> الذي يكون م</a:t>
            </a:r>
            <a:r>
              <a:rPr lang="ar-DZ" sz="2400" dirty="0">
                <a:effectLst/>
                <a:latin typeface="Calibri" panose="020F0502020204030204" pitchFamily="34" charset="0"/>
                <a:ea typeface="Calibri" panose="020F0502020204030204" pitchFamily="34" charset="0"/>
              </a:rPr>
              <a:t>ُ</a:t>
            </a:r>
            <a:r>
              <a:rPr lang="ar-SA" sz="2400" dirty="0">
                <a:effectLst/>
                <a:latin typeface="Calibri" panose="020F0502020204030204" pitchFamily="34" charset="0"/>
                <a:ea typeface="Calibri" panose="020F0502020204030204" pitchFamily="34" charset="0"/>
              </a:rPr>
              <a:t>حص</a:t>
            </a:r>
            <a:r>
              <a:rPr lang="ar-DZ" sz="2400" dirty="0">
                <a:effectLst/>
                <a:latin typeface="Calibri" panose="020F0502020204030204" pitchFamily="34" charset="0"/>
                <a:ea typeface="Calibri" panose="020F0502020204030204" pitchFamily="34" charset="0"/>
              </a:rPr>
              <a:t>ِّ</a:t>
            </a:r>
            <a:r>
              <a:rPr lang="ar-SA" sz="2400" dirty="0" err="1">
                <a:effectLst/>
                <a:latin typeface="Calibri" panose="020F0502020204030204" pitchFamily="34" charset="0"/>
                <a:ea typeface="Calibri" panose="020F0502020204030204" pitchFamily="34" charset="0"/>
              </a:rPr>
              <a:t>لة</a:t>
            </a:r>
            <a:r>
              <a:rPr lang="ar-SA" sz="2400" dirty="0">
                <a:effectLst/>
                <a:latin typeface="Calibri" panose="020F0502020204030204" pitchFamily="34" charset="0"/>
                <a:ea typeface="Calibri" panose="020F0502020204030204" pitchFamily="34" charset="0"/>
              </a:rPr>
              <a:t> لممارسات خاطئة</a:t>
            </a:r>
            <a:r>
              <a:rPr lang="ar-DZ" sz="2400" dirty="0">
                <a:latin typeface="Calibri" panose="020F0502020204030204" pitchFamily="34" charset="0"/>
                <a:ea typeface="Calibri" panose="020F0502020204030204" pitchFamily="34" charset="0"/>
              </a:rPr>
              <a:t>،</a:t>
            </a:r>
            <a:r>
              <a:rPr lang="ar-SA" sz="2400" dirty="0">
                <a:effectLst/>
                <a:latin typeface="Calibri" panose="020F0502020204030204" pitchFamily="34" charset="0"/>
                <a:ea typeface="Calibri" panose="020F0502020204030204" pitchFamily="34" charset="0"/>
              </a:rPr>
              <a:t> مما ي</a:t>
            </a:r>
            <a:r>
              <a:rPr lang="ar-DZ" sz="2400" dirty="0">
                <a:effectLst/>
                <a:latin typeface="Calibri" panose="020F0502020204030204" pitchFamily="34" charset="0"/>
                <a:ea typeface="Calibri" panose="020F0502020204030204" pitchFamily="34" charset="0"/>
              </a:rPr>
              <a:t>ُ</a:t>
            </a:r>
            <a:r>
              <a:rPr lang="ar-SA" sz="2400" dirty="0" err="1">
                <a:effectLst/>
                <a:latin typeface="Calibri" panose="020F0502020204030204" pitchFamily="34" charset="0"/>
                <a:ea typeface="Calibri" panose="020F0502020204030204" pitchFamily="34" charset="0"/>
              </a:rPr>
              <a:t>نذ</a:t>
            </a:r>
            <a:r>
              <a:rPr lang="ar-DZ" sz="2400" dirty="0">
                <a:effectLst/>
                <a:latin typeface="Calibri" panose="020F0502020204030204" pitchFamily="34" charset="0"/>
                <a:ea typeface="Calibri" panose="020F0502020204030204" pitchFamily="34" charset="0"/>
              </a:rPr>
              <a:t>ِ</a:t>
            </a:r>
            <a:r>
              <a:rPr lang="ar-SA" sz="2400" dirty="0">
                <a:effectLst/>
                <a:latin typeface="Calibri" panose="020F0502020204030204" pitchFamily="34" charset="0"/>
                <a:ea typeface="Calibri" panose="020F0502020204030204" pitchFamily="34" charset="0"/>
              </a:rPr>
              <a:t>ر بأخطار ينبغي التحذير منها</a:t>
            </a:r>
            <a:r>
              <a:rPr lang="ar-DZ" sz="2400" dirty="0">
                <a:effectLst/>
                <a:latin typeface="Calibri" panose="020F0502020204030204" pitchFamily="34" charset="0"/>
                <a:ea typeface="Calibri" panose="020F0502020204030204" pitchFamily="34" charset="0"/>
              </a:rPr>
              <a:t>،</a:t>
            </a:r>
            <a:r>
              <a:rPr lang="ar-SA" sz="2400" dirty="0">
                <a:effectLst/>
                <a:latin typeface="Calibri" panose="020F0502020204030204" pitchFamily="34" charset="0"/>
                <a:ea typeface="Calibri" panose="020F0502020204030204" pitchFamily="34" charset="0"/>
              </a:rPr>
              <a:t> ويكون الأدب</a:t>
            </a:r>
            <a:r>
              <a:rPr lang="ar-DZ" sz="2400" dirty="0">
                <a:effectLst/>
                <a:latin typeface="Calibri" panose="020F0502020204030204" pitchFamily="34" charset="0"/>
                <a:ea typeface="Calibri" panose="020F0502020204030204" pitchFamily="34" charset="0"/>
              </a:rPr>
              <a:t> </a:t>
            </a:r>
            <a:r>
              <a:rPr lang="ar-SA" sz="2400" dirty="0">
                <a:effectLst/>
                <a:latin typeface="Calibri" panose="020F0502020204030204" pitchFamily="34" charset="0"/>
                <a:ea typeface="Calibri" panose="020F0502020204030204" pitchFamily="34" charset="0"/>
              </a:rPr>
              <a:t>الس</a:t>
            </a:r>
            <a:r>
              <a:rPr lang="ar-DZ" sz="2400" dirty="0">
                <a:effectLst/>
                <a:latin typeface="Calibri" panose="020F0502020204030204" pitchFamily="34" charset="0"/>
                <a:ea typeface="Calibri" panose="020F0502020204030204" pitchFamily="34" charset="0"/>
              </a:rPr>
              <a:t>َّ</a:t>
            </a:r>
            <a:r>
              <a:rPr lang="ar-SA" sz="2400" dirty="0">
                <a:effectLst/>
                <a:latin typeface="Calibri" panose="020F0502020204030204" pitchFamily="34" charset="0"/>
                <a:ea typeface="Calibri" panose="020F0502020204030204" pitchFamily="34" charset="0"/>
              </a:rPr>
              <a:t>اخر أو الفن</a:t>
            </a:r>
            <a:r>
              <a:rPr lang="ar-DZ" sz="2400" dirty="0">
                <a:effectLst/>
                <a:latin typeface="Calibri" panose="020F0502020204030204" pitchFamily="34" charset="0"/>
                <a:ea typeface="Calibri" panose="020F0502020204030204" pitchFamily="34" charset="0"/>
              </a:rPr>
              <a:t>ُّ</a:t>
            </a:r>
            <a:r>
              <a:rPr lang="ar-SA" sz="2400" dirty="0">
                <a:effectLst/>
                <a:latin typeface="Calibri" panose="020F0502020204030204" pitchFamily="34" charset="0"/>
                <a:ea typeface="Calibri" panose="020F0502020204030204" pitchFamily="34" charset="0"/>
              </a:rPr>
              <a:t> الس</a:t>
            </a:r>
            <a:r>
              <a:rPr lang="ar-DZ" sz="2400" dirty="0">
                <a:effectLst/>
                <a:latin typeface="Calibri" panose="020F0502020204030204" pitchFamily="34" charset="0"/>
                <a:ea typeface="Calibri" panose="020F0502020204030204" pitchFamily="34" charset="0"/>
              </a:rPr>
              <a:t>َّ</a:t>
            </a:r>
            <a:r>
              <a:rPr lang="ar-SA" sz="2400" dirty="0">
                <a:effectLst/>
                <a:latin typeface="Calibri" panose="020F0502020204030204" pitchFamily="34" charset="0"/>
                <a:ea typeface="Calibri" panose="020F0502020204030204" pitchFamily="34" charset="0"/>
              </a:rPr>
              <a:t>اخر عموماً أحد علامات هذا التحذير</a:t>
            </a:r>
            <a:r>
              <a:rPr lang="ar-DZ" sz="2400" dirty="0">
                <a:latin typeface="Calibri" panose="020F0502020204030204" pitchFamily="34" charset="0"/>
                <a:ea typeface="Calibri" panose="020F0502020204030204" pitchFamily="34" charset="0"/>
              </a:rPr>
              <a:t>.</a:t>
            </a:r>
            <a:endParaRPr lang="fr-FR" sz="2400" dirty="0">
              <a:effectLst/>
              <a:latin typeface="Calibri" panose="020F0502020204030204" pitchFamily="34" charset="0"/>
              <a:ea typeface="Calibri" panose="020F0502020204030204" pitchFamily="34" charset="0"/>
            </a:endParaRPr>
          </a:p>
          <a:p>
            <a:pPr marL="29845" algn="r" rtl="1">
              <a:lnSpc>
                <a:spcPct val="107000"/>
              </a:lnSpc>
              <a:spcAft>
                <a:spcPts val="20"/>
              </a:spcAft>
              <a:buNone/>
            </a:pPr>
            <a:r>
              <a:rPr lang="en-US" sz="1400" dirty="0">
                <a:solidFill>
                  <a:srgbClr val="000000"/>
                </a:solidFill>
                <a:effectLst/>
                <a:latin typeface="Calibri" panose="020F0502020204030204" pitchFamily="34" charset="0"/>
                <a:ea typeface="Calibri" panose="020F0502020204030204" pitchFamily="34" charset="0"/>
              </a:rPr>
              <a:t> </a:t>
            </a:r>
            <a:endParaRPr lang="fr-FR" sz="1400" dirty="0">
              <a:solidFill>
                <a:srgbClr val="000000"/>
              </a:solidFill>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3035782311"/>
      </p:ext>
    </p:extLst>
  </p:cSld>
  <p:clrMapOvr>
    <a:masterClrMapping/>
  </p:clrMapOvr>
  <p:transition spd="slow" advTm="2137">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63A88C-3074-88CE-21CA-A1DB18D0AB7A}"/>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EF6EEEBE-3FDE-A44B-A9B2-D590FFFA21D1}"/>
              </a:ext>
            </a:extLst>
          </p:cNvPr>
          <p:cNvSpPr txBox="1"/>
          <p:nvPr/>
        </p:nvSpPr>
        <p:spPr>
          <a:xfrm>
            <a:off x="5909952" y="149974"/>
            <a:ext cx="6227224" cy="850682"/>
          </a:xfrm>
          <a:prstGeom prst="rect">
            <a:avLst/>
          </a:prstGeom>
          <a:noFill/>
        </p:spPr>
        <p:txBody>
          <a:bodyPr wrap="square" rtlCol="0">
            <a:spAutoFit/>
          </a:bodyPr>
          <a:lstStyle/>
          <a:p>
            <a:pPr algn="ctr">
              <a:lnSpc>
                <a:spcPct val="120000"/>
              </a:lnSpc>
            </a:pPr>
            <a:r>
              <a:rPr lang="ar-DZ" sz="4400" b="1" dirty="0">
                <a:solidFill>
                  <a:srgbClr val="00B0F0"/>
                </a:solidFill>
                <a:latin typeface="Alexandria" charset="0"/>
                <a:cs typeface="Alexandria" charset="0"/>
              </a:rPr>
              <a:t>        معايير الإعلام السَّاخر</a:t>
            </a:r>
          </a:p>
        </p:txBody>
      </p:sp>
      <p:sp>
        <p:nvSpPr>
          <p:cNvPr id="29" name="Rectangle 28">
            <a:extLst>
              <a:ext uri="{FF2B5EF4-FFF2-40B4-BE49-F238E27FC236}">
                <a16:creationId xmlns:a16="http://schemas.microsoft.com/office/drawing/2014/main" id="{FCC036CA-366D-213D-753F-B35E8270FABD}"/>
              </a:ext>
            </a:extLst>
          </p:cNvPr>
          <p:cNvSpPr/>
          <p:nvPr/>
        </p:nvSpPr>
        <p:spPr>
          <a:xfrm>
            <a:off x="2275617" y="529596"/>
            <a:ext cx="299667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6211794-118B-9F4D-F706-74412853D9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43EA75C8-F192-8B13-260F-59F7124CF5EF}"/>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70A2D30F-6EE1-90D6-5B1C-3EB8F765E989}"/>
              </a:ext>
            </a:extLst>
          </p:cNvPr>
          <p:cNvSpPr/>
          <p:nvPr/>
        </p:nvSpPr>
        <p:spPr>
          <a:xfrm>
            <a:off x="5272286" y="188117"/>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04</a:t>
            </a:r>
            <a:endParaRPr lang="en-US" sz="4000" b="1" dirty="0">
              <a:ea typeface="Roboto Light" panose="02000000000000000000" pitchFamily="2" charset="0"/>
            </a:endParaRPr>
          </a:p>
        </p:txBody>
      </p:sp>
      <p:sp>
        <p:nvSpPr>
          <p:cNvPr id="7" name="ZoneTexte 6">
            <a:extLst>
              <a:ext uri="{FF2B5EF4-FFF2-40B4-BE49-F238E27FC236}">
                <a16:creationId xmlns:a16="http://schemas.microsoft.com/office/drawing/2014/main" id="{575BACD1-F453-6665-4046-B499E6864E8F}"/>
              </a:ext>
            </a:extLst>
          </p:cNvPr>
          <p:cNvSpPr txBox="1"/>
          <p:nvPr/>
        </p:nvSpPr>
        <p:spPr>
          <a:xfrm>
            <a:off x="1724593" y="1778870"/>
            <a:ext cx="9024513" cy="2364430"/>
          </a:xfrm>
          <a:prstGeom prst="rect">
            <a:avLst/>
          </a:prstGeom>
          <a:noFill/>
        </p:spPr>
        <p:txBody>
          <a:bodyPr wrap="square">
            <a:spAutoFit/>
          </a:bodyPr>
          <a:lstStyle/>
          <a:p>
            <a:pPr marR="40640" algn="just" rtl="1">
              <a:lnSpc>
                <a:spcPct val="159000"/>
              </a:lnSpc>
              <a:spcAft>
                <a:spcPts val="25"/>
              </a:spcAft>
              <a:buNone/>
            </a:pPr>
            <a:r>
              <a:rPr lang="ar-SA" sz="2400" dirty="0">
                <a:solidFill>
                  <a:srgbClr val="000000"/>
                </a:solidFill>
                <a:effectLst/>
                <a:latin typeface="Calibri" panose="020F0502020204030204" pitchFamily="34" charset="0"/>
                <a:ea typeface="Calibri" panose="020F0502020204030204" pitchFamily="34" charset="0"/>
              </a:rPr>
              <a:t>عندما نتكل</a:t>
            </a:r>
            <a:r>
              <a:rPr lang="ar-DZ" sz="2400" dirty="0">
                <a:solidFill>
                  <a:srgbClr val="000000"/>
                </a:solidFill>
                <a:effectLst/>
                <a:latin typeface="Calibri" panose="020F0502020204030204" pitchFamily="34" charset="0"/>
                <a:ea typeface="Calibri" panose="020F0502020204030204" pitchFamily="34" charset="0"/>
              </a:rPr>
              <a:t>َّ</a:t>
            </a:r>
            <a:r>
              <a:rPr lang="ar-SA" sz="2400" dirty="0">
                <a:solidFill>
                  <a:srgbClr val="000000"/>
                </a:solidFill>
                <a:effectLst/>
                <a:latin typeface="Calibri" panose="020F0502020204030204" pitchFamily="34" charset="0"/>
                <a:ea typeface="Calibri" panose="020F0502020204030204" pitchFamily="34" charset="0"/>
              </a:rPr>
              <a:t>م عن معايير تحكم الإعلام الساخر، فإن</a:t>
            </a:r>
            <a:r>
              <a:rPr lang="ar-DZ" sz="2400" dirty="0">
                <a:solidFill>
                  <a:srgbClr val="000000"/>
                </a:solidFill>
                <a:effectLst/>
                <a:latin typeface="Calibri" panose="020F0502020204030204" pitchFamily="34" charset="0"/>
                <a:ea typeface="Calibri" panose="020F0502020204030204" pitchFamily="34" charset="0"/>
              </a:rPr>
              <a:t>َّ</a:t>
            </a:r>
            <a:r>
              <a:rPr lang="ar-SA" sz="2400" dirty="0" err="1">
                <a:solidFill>
                  <a:srgbClr val="000000"/>
                </a:solidFill>
                <a:effectLst/>
                <a:latin typeface="Calibri" panose="020F0502020204030204" pitchFamily="34" charset="0"/>
                <a:ea typeface="Calibri" panose="020F0502020204030204" pitchFamily="34" charset="0"/>
              </a:rPr>
              <a:t>نا</a:t>
            </a:r>
            <a:r>
              <a:rPr lang="ar-SA" sz="2400" dirty="0">
                <a:solidFill>
                  <a:srgbClr val="000000"/>
                </a:solidFill>
                <a:effectLst/>
                <a:latin typeface="Calibri" panose="020F0502020204030204" pitchFamily="34" charset="0"/>
                <a:ea typeface="Calibri" panose="020F0502020204030204" pitchFamily="34" charset="0"/>
              </a:rPr>
              <a:t> بالطبع لا نتكلم هنا عن معايير </a:t>
            </a:r>
            <a:r>
              <a:rPr lang="ar-DZ" sz="2400" dirty="0">
                <a:solidFill>
                  <a:srgbClr val="000000"/>
                </a:solidFill>
                <a:effectLst/>
                <a:latin typeface="Calibri" panose="020F0502020204030204" pitchFamily="34" charset="0"/>
                <a:ea typeface="Calibri" panose="020F0502020204030204" pitchFamily="34" charset="0"/>
              </a:rPr>
              <a:t>"</a:t>
            </a:r>
            <a:r>
              <a:rPr lang="ar-SA" sz="2400" dirty="0">
                <a:solidFill>
                  <a:srgbClr val="000000"/>
                </a:solidFill>
                <a:effectLst/>
                <a:latin typeface="Calibri" panose="020F0502020204030204" pitchFamily="34" charset="0"/>
                <a:ea typeface="Calibri" panose="020F0502020204030204" pitchFamily="34" charset="0"/>
              </a:rPr>
              <a:t>دستورية</a:t>
            </a:r>
            <a:r>
              <a:rPr lang="ar-DZ" sz="2400" dirty="0">
                <a:solidFill>
                  <a:srgbClr val="000000"/>
                </a:solidFill>
                <a:effectLst/>
                <a:latin typeface="Calibri" panose="020F0502020204030204" pitchFamily="34" charset="0"/>
                <a:ea typeface="Calibri" panose="020F0502020204030204" pitchFamily="34" charset="0"/>
              </a:rPr>
              <a:t>"</a:t>
            </a:r>
            <a:r>
              <a:rPr lang="ar-SA" sz="2400" dirty="0">
                <a:solidFill>
                  <a:srgbClr val="000000"/>
                </a:solidFill>
                <a:effectLst/>
                <a:latin typeface="Calibri" panose="020F0502020204030204" pitchFamily="34" charset="0"/>
                <a:ea typeface="Calibri" panose="020F0502020204030204" pitchFamily="34" charset="0"/>
              </a:rPr>
              <a:t> مكتوبة، </a:t>
            </a:r>
            <a:r>
              <a:rPr lang="ar-SA" sz="2400" dirty="0" err="1">
                <a:solidFill>
                  <a:srgbClr val="000000"/>
                </a:solidFill>
                <a:effectLst/>
                <a:latin typeface="Calibri" panose="020F0502020204030204" pitchFamily="34" charset="0"/>
                <a:ea typeface="Calibri" panose="020F0502020204030204" pitchFamily="34" charset="0"/>
              </a:rPr>
              <a:t>وٕإن</a:t>
            </a:r>
            <a:r>
              <a:rPr lang="ar-DZ" sz="2400" dirty="0">
                <a:solidFill>
                  <a:srgbClr val="000000"/>
                </a:solidFill>
                <a:effectLst/>
                <a:latin typeface="Calibri" panose="020F0502020204030204" pitchFamily="34" charset="0"/>
                <a:ea typeface="Calibri" panose="020F0502020204030204" pitchFamily="34" charset="0"/>
              </a:rPr>
              <a:t>َّ</a:t>
            </a:r>
            <a:r>
              <a:rPr lang="ar-SA" sz="2400" dirty="0">
                <a:solidFill>
                  <a:srgbClr val="000000"/>
                </a:solidFill>
                <a:effectLst/>
                <a:latin typeface="Calibri" panose="020F0502020204030204" pitchFamily="34" charset="0"/>
                <a:ea typeface="Calibri" panose="020F0502020204030204" pitchFamily="34" charset="0"/>
              </a:rPr>
              <a:t>ما هي معايير مهنية وأخلاقية يجب أن يلتزم بها القائم </a:t>
            </a:r>
            <a:r>
              <a:rPr lang="ar-SA" sz="2400" dirty="0" err="1">
                <a:solidFill>
                  <a:srgbClr val="000000"/>
                </a:solidFill>
                <a:effectLst/>
                <a:latin typeface="Calibri" panose="020F0502020204030204" pitchFamily="34" charset="0"/>
                <a:ea typeface="Calibri" panose="020F0502020204030204" pitchFamily="34" charset="0"/>
              </a:rPr>
              <a:t>بالس</a:t>
            </a:r>
            <a:r>
              <a:rPr lang="ar-DZ" sz="2400" dirty="0">
                <a:solidFill>
                  <a:srgbClr val="000000"/>
                </a:solidFill>
                <a:effectLst/>
                <a:latin typeface="Calibri" panose="020F0502020204030204" pitchFamily="34" charset="0"/>
                <a:ea typeface="Calibri" panose="020F0502020204030204" pitchFamily="34" charset="0"/>
              </a:rPr>
              <a:t>ُّ</a:t>
            </a:r>
            <a:r>
              <a:rPr lang="ar-SA" sz="2400" dirty="0">
                <a:solidFill>
                  <a:srgbClr val="000000"/>
                </a:solidFill>
                <a:effectLst/>
                <a:latin typeface="Calibri" panose="020F0502020204030204" pitchFamily="34" charset="0"/>
                <a:ea typeface="Calibri" panose="020F0502020204030204" pitchFamily="34" charset="0"/>
              </a:rPr>
              <a:t>خرية</a:t>
            </a:r>
            <a:r>
              <a:rPr lang="ar-DZ" sz="2400" dirty="0">
                <a:solidFill>
                  <a:srgbClr val="000000"/>
                </a:solidFill>
                <a:effectLst/>
                <a:latin typeface="Calibri" panose="020F0502020204030204" pitchFamily="34" charset="0"/>
                <a:ea typeface="Calibri" panose="020F0502020204030204" pitchFamily="34" charset="0"/>
              </a:rPr>
              <a:t>،</a:t>
            </a:r>
            <a:r>
              <a:rPr lang="ar-SA" sz="2400" dirty="0">
                <a:solidFill>
                  <a:srgbClr val="000000"/>
                </a:solidFill>
                <a:effectLst/>
                <a:latin typeface="Calibri" panose="020F0502020204030204" pitchFamily="34" charset="0"/>
                <a:ea typeface="Calibri" panose="020F0502020204030204" pitchFamily="34" charset="0"/>
              </a:rPr>
              <a:t> سواء كان ما يقدم مرئيا أو مسموعا أو مكتوبا ومن هذه المعايير ما يلي:  </a:t>
            </a:r>
            <a:endParaRPr lang="fr-FR" sz="2400" dirty="0">
              <a:effectLst/>
              <a:latin typeface="Calibri" panose="020F0502020204030204" pitchFamily="34" charset="0"/>
              <a:ea typeface="Calibri" panose="020F0502020204030204" pitchFamily="34" charset="0"/>
            </a:endParaRPr>
          </a:p>
          <a:p>
            <a:pPr marR="40640" algn="just" rtl="1">
              <a:lnSpc>
                <a:spcPct val="159000"/>
              </a:lnSpc>
              <a:spcAft>
                <a:spcPts val="25"/>
              </a:spcAft>
              <a:buNone/>
            </a:pPr>
            <a:r>
              <a:rPr lang="ar-SA" sz="2400" b="1" dirty="0">
                <a:solidFill>
                  <a:srgbClr val="000000"/>
                </a:solidFill>
                <a:effectLst/>
                <a:latin typeface="Calibri" panose="020F0502020204030204" pitchFamily="34" charset="0"/>
                <a:ea typeface="Calibri" panose="020F0502020204030204" pitchFamily="34" charset="0"/>
              </a:rPr>
              <a:t>1-</a:t>
            </a:r>
            <a:r>
              <a:rPr lang="ar-DZ" sz="2400" b="1" dirty="0">
                <a:solidFill>
                  <a:srgbClr val="000000"/>
                </a:solidFill>
                <a:effectLst/>
                <a:latin typeface="Calibri" panose="020F0502020204030204" pitchFamily="34" charset="0"/>
                <a:ea typeface="Calibri" panose="020F0502020204030204" pitchFamily="34" charset="0"/>
              </a:rPr>
              <a:t>إِ</a:t>
            </a:r>
            <a:r>
              <a:rPr lang="ar-SA" sz="2400" b="1" dirty="0" err="1">
                <a:solidFill>
                  <a:srgbClr val="000000"/>
                </a:solidFill>
                <a:effectLst/>
                <a:latin typeface="Calibri" panose="020F0502020204030204" pitchFamily="34" charset="0"/>
                <a:ea typeface="Calibri" panose="020F0502020204030204" pitchFamily="34" charset="0"/>
              </a:rPr>
              <a:t>حترام</a:t>
            </a:r>
            <a:r>
              <a:rPr lang="ar-SA" sz="2400" b="1" dirty="0">
                <a:solidFill>
                  <a:srgbClr val="000000"/>
                </a:solidFill>
                <a:effectLst/>
                <a:latin typeface="Calibri" panose="020F0502020204030204" pitchFamily="34" charset="0"/>
                <a:ea typeface="Calibri" panose="020F0502020204030204" pitchFamily="34" charset="0"/>
              </a:rPr>
              <a:t> الديانة والمعتقد والفكر </a:t>
            </a:r>
            <a:r>
              <a:rPr lang="ar-DZ" sz="2400" b="1" dirty="0">
                <a:solidFill>
                  <a:srgbClr val="000000"/>
                </a:solidFill>
                <a:effectLst/>
                <a:latin typeface="Calibri" panose="020F0502020204030204" pitchFamily="34" charset="0"/>
                <a:ea typeface="Calibri" panose="020F0502020204030204" pitchFamily="34" charset="0"/>
              </a:rPr>
              <a:t>:</a:t>
            </a:r>
            <a:r>
              <a:rPr lang="ar-DZ" sz="2400" dirty="0">
                <a:solidFill>
                  <a:srgbClr val="000000"/>
                </a:solidFill>
                <a:effectLst/>
                <a:latin typeface="Calibri" panose="020F0502020204030204" pitchFamily="34" charset="0"/>
                <a:ea typeface="Calibri" panose="020F0502020204030204" pitchFamily="34" charset="0"/>
              </a:rPr>
              <a:t>ا</a:t>
            </a:r>
            <a:r>
              <a:rPr lang="ar-DZ" sz="2400" dirty="0">
                <a:solidFill>
                  <a:srgbClr val="000000"/>
                </a:solidFill>
                <a:latin typeface="Calibri" panose="020F0502020204030204" pitchFamily="34" charset="0"/>
                <a:ea typeface="Calibri" panose="020F0502020204030204" pitchFamily="34" charset="0"/>
              </a:rPr>
              <a:t>لسخرية يجب ألا تسيء الى الديانات والمعتقدات.</a:t>
            </a:r>
            <a:endParaRPr lang="ar-DZ" sz="2400" dirty="0"/>
          </a:p>
        </p:txBody>
      </p:sp>
    </p:spTree>
    <p:extLst>
      <p:ext uri="{BB962C8B-B14F-4D97-AF65-F5344CB8AC3E}">
        <p14:creationId xmlns:p14="http://schemas.microsoft.com/office/powerpoint/2010/main" val="3125883099"/>
      </p:ext>
    </p:extLst>
  </p:cSld>
  <p:clrMapOvr>
    <a:masterClrMapping/>
  </p:clrMapOvr>
  <p:transition spd="slow" advTm="2137">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0DD9E0-7682-0D49-F286-D267E98A55E3}"/>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569B3D4F-1968-2383-5A1A-02C9BD68E782}"/>
              </a:ext>
            </a:extLst>
          </p:cNvPr>
          <p:cNvSpPr txBox="1"/>
          <p:nvPr/>
        </p:nvSpPr>
        <p:spPr>
          <a:xfrm>
            <a:off x="5909952" y="149974"/>
            <a:ext cx="6227224" cy="850682"/>
          </a:xfrm>
          <a:prstGeom prst="rect">
            <a:avLst/>
          </a:prstGeom>
          <a:noFill/>
        </p:spPr>
        <p:txBody>
          <a:bodyPr wrap="square" rtlCol="0">
            <a:spAutoFit/>
          </a:bodyPr>
          <a:lstStyle/>
          <a:p>
            <a:pPr algn="ctr">
              <a:lnSpc>
                <a:spcPct val="120000"/>
              </a:lnSpc>
            </a:pPr>
            <a:r>
              <a:rPr lang="ar-DZ" sz="4400" b="1" dirty="0">
                <a:solidFill>
                  <a:srgbClr val="00B0F0"/>
                </a:solidFill>
                <a:latin typeface="Alexandria" charset="0"/>
                <a:cs typeface="Alexandria" charset="0"/>
              </a:rPr>
              <a:t>        معايير الإعلام الساخر</a:t>
            </a:r>
          </a:p>
        </p:txBody>
      </p:sp>
      <p:sp>
        <p:nvSpPr>
          <p:cNvPr id="29" name="Rectangle 28">
            <a:extLst>
              <a:ext uri="{FF2B5EF4-FFF2-40B4-BE49-F238E27FC236}">
                <a16:creationId xmlns:a16="http://schemas.microsoft.com/office/drawing/2014/main" id="{83423427-696B-4742-BD57-D2B8D9620BE6}"/>
              </a:ext>
            </a:extLst>
          </p:cNvPr>
          <p:cNvSpPr/>
          <p:nvPr/>
        </p:nvSpPr>
        <p:spPr>
          <a:xfrm>
            <a:off x="2275617" y="529596"/>
            <a:ext cx="299667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F0D2632-E71C-626B-CBCC-F5A31FFF84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4A212142-5FD3-39D5-6362-AC95E759984F}"/>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02180263-6A15-56F1-DA0C-17B8FE3CC449}"/>
              </a:ext>
            </a:extLst>
          </p:cNvPr>
          <p:cNvSpPr/>
          <p:nvPr/>
        </p:nvSpPr>
        <p:spPr>
          <a:xfrm>
            <a:off x="5272286" y="188117"/>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04</a:t>
            </a:r>
            <a:endParaRPr lang="en-US" sz="4000" b="1" dirty="0">
              <a:ea typeface="Roboto Light" panose="02000000000000000000" pitchFamily="2" charset="0"/>
            </a:endParaRPr>
          </a:p>
        </p:txBody>
      </p:sp>
      <p:sp>
        <p:nvSpPr>
          <p:cNvPr id="3" name="ZoneTexte 2">
            <a:extLst>
              <a:ext uri="{FF2B5EF4-FFF2-40B4-BE49-F238E27FC236}">
                <a16:creationId xmlns:a16="http://schemas.microsoft.com/office/drawing/2014/main" id="{0B65DF7B-E70F-D34C-836F-DA3022D49574}"/>
              </a:ext>
            </a:extLst>
          </p:cNvPr>
          <p:cNvSpPr txBox="1"/>
          <p:nvPr/>
        </p:nvSpPr>
        <p:spPr>
          <a:xfrm>
            <a:off x="2120900" y="1153225"/>
            <a:ext cx="9017000" cy="4722127"/>
          </a:xfrm>
          <a:prstGeom prst="rect">
            <a:avLst/>
          </a:prstGeom>
          <a:noFill/>
        </p:spPr>
        <p:txBody>
          <a:bodyPr wrap="square">
            <a:spAutoFit/>
          </a:bodyPr>
          <a:lstStyle/>
          <a:p>
            <a:pPr marL="21590" marR="40640" algn="just" rtl="1">
              <a:lnSpc>
                <a:spcPct val="159000"/>
              </a:lnSpc>
              <a:spcAft>
                <a:spcPts val="25"/>
              </a:spcAft>
              <a:buNone/>
            </a:pPr>
            <a:r>
              <a:rPr lang="ar-SA" sz="2400" b="1" dirty="0">
                <a:solidFill>
                  <a:srgbClr val="000000"/>
                </a:solidFill>
                <a:effectLst/>
                <a:latin typeface="Calibri" panose="020F0502020204030204" pitchFamily="34" charset="0"/>
                <a:ea typeface="Calibri" panose="020F0502020204030204" pitchFamily="34" charset="0"/>
                <a:cs typeface="Arial" panose="020B0604020202020204" pitchFamily="34" charset="0"/>
              </a:rPr>
              <a:t>2- أن</a:t>
            </a:r>
            <a:r>
              <a:rPr lang="ar-DZ" sz="2400" b="1"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b="1" dirty="0">
                <a:solidFill>
                  <a:srgbClr val="000000"/>
                </a:solidFill>
                <a:effectLst/>
                <a:latin typeface="Calibri" panose="020F0502020204030204" pitchFamily="34" charset="0"/>
                <a:ea typeface="Calibri" panose="020F0502020204030204" pitchFamily="34" charset="0"/>
                <a:cs typeface="Arial" panose="020B0604020202020204" pitchFamily="34" charset="0"/>
              </a:rPr>
              <a:t> يكون </a:t>
            </a:r>
            <a:r>
              <a:rPr lang="ar-DZ" sz="2400" b="1" dirty="0" err="1">
                <a:solidFill>
                  <a:srgbClr val="000000"/>
                </a:solidFill>
                <a:latin typeface="Calibri" panose="020F0502020204030204" pitchFamily="34" charset="0"/>
                <a:ea typeface="Calibri" panose="020F0502020204030204" pitchFamily="34" charset="0"/>
                <a:cs typeface="Arial" panose="020B0604020202020204" pitchFamily="34" charset="0"/>
              </a:rPr>
              <a:t>لل</a:t>
            </a:r>
            <a:r>
              <a:rPr lang="ar-SA" sz="2400" b="1" dirty="0">
                <a:solidFill>
                  <a:srgbClr val="000000"/>
                </a:solidFill>
                <a:effectLst/>
                <a:latin typeface="Calibri" panose="020F0502020204030204" pitchFamily="34" charset="0"/>
                <a:ea typeface="Calibri" panose="020F0502020204030204" pitchFamily="34" charset="0"/>
                <a:cs typeface="Arial" panose="020B0604020202020204" pitchFamily="34" charset="0"/>
              </a:rPr>
              <a:t>موضوع الس</a:t>
            </a:r>
            <a:r>
              <a:rPr lang="ar-DZ" sz="2400" b="1"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b="1" dirty="0">
                <a:solidFill>
                  <a:srgbClr val="000000"/>
                </a:solidFill>
                <a:effectLst/>
                <a:latin typeface="Calibri" panose="020F0502020204030204" pitchFamily="34" charset="0"/>
                <a:ea typeface="Calibri" panose="020F0502020204030204" pitchFamily="34" charset="0"/>
                <a:cs typeface="Arial" panose="020B0604020202020204" pitchFamily="34" charset="0"/>
              </a:rPr>
              <a:t>اخر قيم</a:t>
            </a:r>
            <a:r>
              <a:rPr lang="ar-DZ" sz="2400" b="1" dirty="0">
                <a:solidFill>
                  <a:srgbClr val="000000"/>
                </a:solidFill>
                <a:effectLst/>
                <a:latin typeface="Calibri" panose="020F0502020204030204" pitchFamily="34" charset="0"/>
                <a:ea typeface="Calibri" panose="020F0502020204030204" pitchFamily="34" charset="0"/>
                <a:cs typeface="Arial" panose="020B0604020202020204" pitchFamily="34" charset="0"/>
              </a:rPr>
              <a:t>ة</a:t>
            </a:r>
            <a:r>
              <a:rPr lang="ar-SA" sz="2400" b="1" dirty="0">
                <a:solidFill>
                  <a:srgbClr val="000000"/>
                </a:solidFill>
                <a:effectLst/>
                <a:latin typeface="Calibri" panose="020F0502020204030204" pitchFamily="34" charset="0"/>
                <a:ea typeface="Calibri" panose="020F0502020204030204" pitchFamily="34" charset="0"/>
                <a:cs typeface="Arial" panose="020B0604020202020204" pitchFamily="34" charset="0"/>
              </a:rPr>
              <a:t> وهدف</a:t>
            </a:r>
            <a:r>
              <a:rPr lang="ar-DZ" sz="2400" b="1"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b="1" dirty="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r>
              <a:rPr lang="ar-SA"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أم</a:t>
            </a:r>
            <a:r>
              <a:rPr lang="ar-DZ"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ا الس</a:t>
            </a:r>
            <a:r>
              <a:rPr lang="ar-DZ"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خرية لأجل الس</a:t>
            </a:r>
            <a:r>
              <a:rPr lang="ar-DZ"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خرية فقط للإضحاك دون إيجاد رسالة وعنوان ومرسل إليه يصبح "تأتأة إعلامية"، وأحيانا ضياع الرسالة أو </a:t>
            </a:r>
            <a:r>
              <a:rPr lang="ar-SA" sz="2400" dirty="0" err="1">
                <a:solidFill>
                  <a:srgbClr val="000000"/>
                </a:solidFill>
                <a:effectLst/>
                <a:latin typeface="Calibri" panose="020F0502020204030204" pitchFamily="34" charset="0"/>
                <a:ea typeface="Calibri" panose="020F0502020204030204" pitchFamily="34" charset="0"/>
                <a:cs typeface="Arial" panose="020B0604020202020204" pitchFamily="34" charset="0"/>
              </a:rPr>
              <a:t>إستهلاك</a:t>
            </a:r>
            <a:r>
              <a:rPr lang="ar-SA"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الأفكار الساخرة</a:t>
            </a:r>
            <a:r>
              <a:rPr lang="ar-DZ"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ت</a:t>
            </a:r>
            <a:r>
              <a:rPr lang="ar-DZ"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جبر بعض الإعلاميين على الل</a:t>
            </a:r>
            <a:r>
              <a:rPr lang="ar-DZ"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dirty="0" err="1">
                <a:solidFill>
                  <a:srgbClr val="000000"/>
                </a:solidFill>
                <a:effectLst/>
                <a:latin typeface="Calibri" panose="020F0502020204030204" pitchFamily="34" charset="0"/>
                <a:ea typeface="Calibri" panose="020F0502020204030204" pitchFamily="34" charset="0"/>
                <a:cs typeface="Arial" panose="020B0604020202020204" pitchFamily="34" charset="0"/>
              </a:rPr>
              <a:t>جوء</a:t>
            </a:r>
            <a:r>
              <a:rPr lang="ar-SA"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r>
              <a:rPr lang="ar-SA" sz="2400" dirty="0" err="1">
                <a:solidFill>
                  <a:srgbClr val="000000"/>
                </a:solidFill>
                <a:effectLst/>
                <a:latin typeface="Calibri" panose="020F0502020204030204" pitchFamily="34" charset="0"/>
                <a:ea typeface="Calibri" panose="020F0502020204030204" pitchFamily="34" charset="0"/>
                <a:cs typeface="Arial" panose="020B0604020202020204" pitchFamily="34" charset="0"/>
              </a:rPr>
              <a:t>وا</a:t>
            </a:r>
            <a:r>
              <a:rPr lang="ar-DZ" sz="2400" dirty="0" err="1">
                <a:solidFill>
                  <a:srgbClr val="000000"/>
                </a:solidFill>
                <a:effectLst/>
                <a:latin typeface="Calibri" panose="020F0502020204030204" pitchFamily="34" charset="0"/>
                <a:ea typeface="Calibri" panose="020F0502020204030204" pitchFamily="34" charset="0"/>
                <a:cs typeface="Arial" panose="020B0604020202020204" pitchFamily="34" charset="0"/>
              </a:rPr>
              <a:t>ل</a:t>
            </a:r>
            <a:r>
              <a:rPr lang="ar-DZ" sz="2400" dirty="0" err="1">
                <a:solidFill>
                  <a:srgbClr val="000000"/>
                </a:solidFill>
                <a:latin typeface="Calibri" panose="020F0502020204030204" pitchFamily="34" charset="0"/>
                <a:ea typeface="Calibri" panose="020F0502020204030204" pitchFamily="34" charset="0"/>
                <a:cs typeface="Arial" panose="020B0604020202020204" pitchFamily="34" charset="0"/>
              </a:rPr>
              <a:t>إِ</a:t>
            </a:r>
            <a:r>
              <a:rPr lang="ar-SA" sz="2400" dirty="0" err="1">
                <a:solidFill>
                  <a:srgbClr val="000000"/>
                </a:solidFill>
                <a:effectLst/>
                <a:latin typeface="Calibri" panose="020F0502020204030204" pitchFamily="34" charset="0"/>
                <a:ea typeface="Calibri" panose="020F0502020204030204" pitchFamily="34" charset="0"/>
                <a:cs typeface="Arial" panose="020B0604020202020204" pitchFamily="34" charset="0"/>
              </a:rPr>
              <a:t>تكاء</a:t>
            </a:r>
            <a:r>
              <a:rPr lang="ar-SA"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على الأسهل</a:t>
            </a:r>
            <a:r>
              <a:rPr lang="ar-DZ" sz="2400" dirty="0">
                <a:solidFill>
                  <a:srgbClr val="000000"/>
                </a:solidFill>
                <a:latin typeface="Calibri" panose="020F0502020204030204" pitchFamily="34" charset="0"/>
                <a:ea typeface="Calibri" panose="020F0502020204030204" pitchFamily="34" charset="0"/>
                <a:cs typeface="Arial" panose="020B0604020202020204" pitchFamily="34" charset="0"/>
              </a:rPr>
              <a:t>،أي </a:t>
            </a:r>
            <a:r>
              <a:rPr lang="ar-EG" sz="2400" dirty="0"/>
              <a:t>الس</a:t>
            </a:r>
            <a:r>
              <a:rPr lang="ar-DZ" sz="2400" dirty="0"/>
              <a:t>ُّ</a:t>
            </a:r>
            <a:r>
              <a:rPr lang="ar-EG" sz="2400" dirty="0"/>
              <a:t>خرية ليست فقط للضحك، بل لإيصال رسالة.</a:t>
            </a:r>
            <a:endParaRPr lang="fr-FR" sz="2400" dirty="0">
              <a:effectLst/>
              <a:latin typeface="Calibri" panose="020F0502020204030204" pitchFamily="34" charset="0"/>
              <a:ea typeface="Calibri" panose="020F0502020204030204" pitchFamily="34" charset="0"/>
              <a:cs typeface="Arial" panose="020B0604020202020204" pitchFamily="34" charset="0"/>
            </a:endParaRPr>
          </a:p>
          <a:p>
            <a:pPr marL="364490" marR="40640" indent="-342900" algn="r" rtl="1">
              <a:lnSpc>
                <a:spcPct val="159000"/>
              </a:lnSpc>
              <a:spcAft>
                <a:spcPts val="25"/>
              </a:spcAft>
              <a:buFont typeface="Wingdings" panose="05000000000000000000" pitchFamily="2" charset="2"/>
              <a:buChar char="§"/>
            </a:pPr>
            <a:r>
              <a:rPr lang="ar-SA" sz="2400" b="1" dirty="0">
                <a:solidFill>
                  <a:srgbClr val="000000"/>
                </a:solidFill>
                <a:effectLst/>
                <a:latin typeface="Calibri" panose="020F0502020204030204" pitchFamily="34" charset="0"/>
                <a:ea typeface="Calibri" panose="020F0502020204030204" pitchFamily="34" charset="0"/>
                <a:cs typeface="Arial" panose="020B0604020202020204" pitchFamily="34" charset="0"/>
              </a:rPr>
              <a:t>مثال صحيح</a:t>
            </a:r>
            <a:r>
              <a:rPr lang="fr-FR" sz="2400" b="1" dirty="0">
                <a:solidFill>
                  <a:srgbClr val="000000"/>
                </a:solidFill>
                <a:effectLst/>
                <a:latin typeface="Arial" panose="020B0604020202020204" pitchFamily="34" charset="0"/>
                <a:ea typeface="Calibri" panose="020F0502020204030204" pitchFamily="34" charset="0"/>
                <a:cs typeface="Arial" panose="020B0604020202020204" pitchFamily="34" charset="0"/>
              </a:rPr>
              <a:t>:</a:t>
            </a:r>
            <a:r>
              <a:rPr lang="fr-FR" sz="2400" b="1"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ar-DZ" sz="2400" b="1"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ar-SA"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فقرة ساخرة تنتقد ظاهرة "الوعود ا</a:t>
            </a:r>
            <a:r>
              <a:rPr lang="ar-DZ" sz="2400" dirty="0" err="1">
                <a:solidFill>
                  <a:srgbClr val="000000"/>
                </a:solidFill>
                <a:effectLst/>
                <a:latin typeface="Calibri" panose="020F0502020204030204" pitchFamily="34" charset="0"/>
                <a:ea typeface="Calibri" panose="020F0502020204030204" pitchFamily="34" charset="0"/>
                <a:cs typeface="Arial" panose="020B0604020202020204" pitchFamily="34" charset="0"/>
              </a:rPr>
              <a:t>ل</a:t>
            </a:r>
            <a:r>
              <a:rPr lang="ar-DZ" sz="2400" dirty="0" err="1">
                <a:solidFill>
                  <a:srgbClr val="000000"/>
                </a:solidFill>
                <a:latin typeface="Calibri" panose="020F0502020204030204" pitchFamily="34" charset="0"/>
                <a:ea typeface="Calibri" panose="020F0502020204030204" pitchFamily="34" charset="0"/>
                <a:cs typeface="Arial" panose="020B0604020202020204" pitchFamily="34" charset="0"/>
              </a:rPr>
              <a:t>إِ</a:t>
            </a:r>
            <a:r>
              <a:rPr lang="ar-SA" sz="2400" dirty="0" err="1">
                <a:solidFill>
                  <a:srgbClr val="000000"/>
                </a:solidFill>
                <a:effectLst/>
                <a:latin typeface="Calibri" panose="020F0502020204030204" pitchFamily="34" charset="0"/>
                <a:ea typeface="Calibri" panose="020F0502020204030204" pitchFamily="34" charset="0"/>
                <a:cs typeface="Arial" panose="020B0604020202020204" pitchFamily="34" charset="0"/>
              </a:rPr>
              <a:t>نتخابية</a:t>
            </a:r>
            <a:r>
              <a:rPr lang="ar-SA"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الوهمية"، فتُظهر التناقض بين الخطاب والواقع بطريقة مضحكة</a:t>
            </a:r>
            <a:r>
              <a:rPr lang="ar-DZ"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endParaRPr lang="ar-DZ" sz="2400" dirty="0">
              <a:solidFill>
                <a:srgbClr val="000000"/>
              </a:solidFill>
              <a:latin typeface="Calibri" panose="020F0502020204030204" pitchFamily="34" charset="0"/>
              <a:ea typeface="Calibri" panose="020F0502020204030204" pitchFamily="34" charset="0"/>
              <a:cs typeface="Arial" panose="020B0604020202020204" pitchFamily="34" charset="0"/>
            </a:endParaRPr>
          </a:p>
          <a:p>
            <a:pPr marL="364490" marR="40640" indent="-342900" algn="r" rtl="1">
              <a:lnSpc>
                <a:spcPct val="159000"/>
              </a:lnSpc>
              <a:spcAft>
                <a:spcPts val="25"/>
              </a:spcAft>
              <a:buFont typeface="Wingdings" panose="05000000000000000000" pitchFamily="2" charset="2"/>
              <a:buChar char="§"/>
            </a:pPr>
            <a:r>
              <a:rPr lang="ar-SA" sz="2400" b="1" dirty="0">
                <a:solidFill>
                  <a:srgbClr val="000000"/>
                </a:solidFill>
                <a:effectLst/>
                <a:latin typeface="Calibri" panose="020F0502020204030204" pitchFamily="34" charset="0"/>
                <a:ea typeface="Calibri" panose="020F0502020204030204" pitchFamily="34" charset="0"/>
                <a:cs typeface="Arial" panose="020B0604020202020204" pitchFamily="34" charset="0"/>
              </a:rPr>
              <a:t>مثال خاطئ</a:t>
            </a:r>
            <a:r>
              <a:rPr lang="fr-FR" sz="2400" b="1" dirty="0">
                <a:solidFill>
                  <a:srgbClr val="000000"/>
                </a:solidFill>
                <a:effectLst/>
                <a:latin typeface="Arial" panose="020B0604020202020204" pitchFamily="34" charset="0"/>
                <a:ea typeface="Calibri" panose="020F0502020204030204" pitchFamily="34" charset="0"/>
                <a:cs typeface="Arial" panose="020B0604020202020204" pitchFamily="34" charset="0"/>
              </a:rPr>
              <a:t>:</a:t>
            </a:r>
            <a:r>
              <a:rPr lang="fr-FR" sz="2400" b="1"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ar-SA"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صانع محتوى ي</a:t>
            </a:r>
            <a:r>
              <a:rPr lang="ar-DZ"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ستخدم السخرية فقط من أجل الس</a:t>
            </a:r>
            <a:r>
              <a:rPr lang="ar-DZ"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خرية، مثل تقليد شخصيات عشوائية أو حركات بلا أي موضوع أو فكرة، مجرد تسلية بلا مضمون</a:t>
            </a:r>
            <a:r>
              <a:rPr lang="fr-FR" sz="2400" dirty="0">
                <a:solidFill>
                  <a:srgbClr val="000000"/>
                </a:solidFill>
                <a:effectLst/>
                <a:latin typeface="Arial" panose="020B0604020202020204" pitchFamily="34" charset="0"/>
                <a:ea typeface="Calibri" panose="020F0502020204030204" pitchFamily="34" charset="0"/>
                <a:cs typeface="Arial" panose="020B0604020202020204" pitchFamily="34" charset="0"/>
              </a:rPr>
              <a:t>.</a:t>
            </a:r>
            <a:endParaRPr lang="fr-FR" sz="2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61149051"/>
      </p:ext>
    </p:extLst>
  </p:cSld>
  <p:clrMapOvr>
    <a:masterClrMapping/>
  </p:clrMapOvr>
  <p:transition spd="slow" advTm="2137">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8A0246-AB81-4755-68CC-934D7172FD3F}"/>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6AE1F5E3-6D53-04F7-79D9-F6D43B300B9F}"/>
              </a:ext>
            </a:extLst>
          </p:cNvPr>
          <p:cNvSpPr txBox="1"/>
          <p:nvPr/>
        </p:nvSpPr>
        <p:spPr>
          <a:xfrm>
            <a:off x="5909952" y="149974"/>
            <a:ext cx="6227224" cy="850682"/>
          </a:xfrm>
          <a:prstGeom prst="rect">
            <a:avLst/>
          </a:prstGeom>
          <a:noFill/>
        </p:spPr>
        <p:txBody>
          <a:bodyPr wrap="square" rtlCol="0">
            <a:spAutoFit/>
          </a:bodyPr>
          <a:lstStyle/>
          <a:p>
            <a:pPr algn="ctr">
              <a:lnSpc>
                <a:spcPct val="120000"/>
              </a:lnSpc>
            </a:pPr>
            <a:r>
              <a:rPr lang="ar-DZ" sz="4400" b="1" dirty="0">
                <a:solidFill>
                  <a:srgbClr val="00B0F0"/>
                </a:solidFill>
                <a:latin typeface="Alexandria" charset="0"/>
                <a:cs typeface="Alexandria" charset="0"/>
              </a:rPr>
              <a:t>        معايير الإعلام السَّاخر</a:t>
            </a:r>
          </a:p>
        </p:txBody>
      </p:sp>
      <p:sp>
        <p:nvSpPr>
          <p:cNvPr id="29" name="Rectangle 28">
            <a:extLst>
              <a:ext uri="{FF2B5EF4-FFF2-40B4-BE49-F238E27FC236}">
                <a16:creationId xmlns:a16="http://schemas.microsoft.com/office/drawing/2014/main" id="{E2C58601-1D8B-6830-2D89-596CBE8C26B0}"/>
              </a:ext>
            </a:extLst>
          </p:cNvPr>
          <p:cNvSpPr/>
          <p:nvPr/>
        </p:nvSpPr>
        <p:spPr>
          <a:xfrm>
            <a:off x="2275617" y="529596"/>
            <a:ext cx="299667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8DC5AA6-B9BC-E886-6466-DDFA456C56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2F8F5C95-202F-E96D-0200-E2B179DB7367}"/>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C20074DB-9CE2-9C0A-391F-5947F0B1BF1A}"/>
              </a:ext>
            </a:extLst>
          </p:cNvPr>
          <p:cNvSpPr/>
          <p:nvPr/>
        </p:nvSpPr>
        <p:spPr>
          <a:xfrm>
            <a:off x="5272286" y="188117"/>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04</a:t>
            </a:r>
            <a:endParaRPr lang="en-US" sz="4000" b="1" dirty="0">
              <a:ea typeface="Roboto Light" panose="02000000000000000000" pitchFamily="2" charset="0"/>
            </a:endParaRPr>
          </a:p>
        </p:txBody>
      </p:sp>
      <p:sp>
        <p:nvSpPr>
          <p:cNvPr id="3" name="ZoneTexte 2">
            <a:extLst>
              <a:ext uri="{FF2B5EF4-FFF2-40B4-BE49-F238E27FC236}">
                <a16:creationId xmlns:a16="http://schemas.microsoft.com/office/drawing/2014/main" id="{CB1AC916-5B9E-92F5-46F6-D8D09CDA198B}"/>
              </a:ext>
            </a:extLst>
          </p:cNvPr>
          <p:cNvSpPr txBox="1"/>
          <p:nvPr/>
        </p:nvSpPr>
        <p:spPr>
          <a:xfrm>
            <a:off x="1790700" y="1605939"/>
            <a:ext cx="9242704" cy="4134915"/>
          </a:xfrm>
          <a:prstGeom prst="rect">
            <a:avLst/>
          </a:prstGeom>
          <a:noFill/>
        </p:spPr>
        <p:txBody>
          <a:bodyPr wrap="square">
            <a:spAutoFit/>
          </a:bodyPr>
          <a:lstStyle/>
          <a:p>
            <a:pPr marL="21590" marR="40640" algn="just" rtl="1">
              <a:lnSpc>
                <a:spcPct val="159000"/>
              </a:lnSpc>
              <a:spcAft>
                <a:spcPts val="25"/>
              </a:spcAft>
              <a:buNone/>
            </a:pPr>
            <a:r>
              <a:rPr lang="ar-SA" sz="2400" b="1" dirty="0">
                <a:solidFill>
                  <a:srgbClr val="000000"/>
                </a:solidFill>
                <a:effectLst/>
                <a:latin typeface="Calibri" panose="020F0502020204030204" pitchFamily="34" charset="0"/>
                <a:ea typeface="Calibri" panose="020F0502020204030204" pitchFamily="34" charset="0"/>
              </a:rPr>
              <a:t>3-  الموضوعية والب</a:t>
            </a:r>
            <a:r>
              <a:rPr lang="ar-DZ" sz="2400" b="1" dirty="0">
                <a:solidFill>
                  <a:srgbClr val="000000"/>
                </a:solidFill>
                <a:effectLst/>
                <a:latin typeface="Calibri" panose="020F0502020204030204" pitchFamily="34" charset="0"/>
                <a:ea typeface="Calibri" panose="020F0502020204030204" pitchFamily="34" charset="0"/>
              </a:rPr>
              <a:t>ُ</a:t>
            </a:r>
            <a:r>
              <a:rPr lang="ar-SA" sz="2400" b="1" dirty="0">
                <a:solidFill>
                  <a:srgbClr val="000000"/>
                </a:solidFill>
                <a:effectLst/>
                <a:latin typeface="Calibri" panose="020F0502020204030204" pitchFamily="34" charset="0"/>
                <a:ea typeface="Calibri" panose="020F0502020204030204" pitchFamily="34" charset="0"/>
              </a:rPr>
              <a:t>عد عن الإهانة أو التجريح : </a:t>
            </a:r>
            <a:r>
              <a:rPr lang="ar-SA" sz="2400" dirty="0">
                <a:solidFill>
                  <a:srgbClr val="000000"/>
                </a:solidFill>
                <a:effectLst/>
                <a:latin typeface="Calibri" panose="020F0502020204030204" pitchFamily="34" charset="0"/>
                <a:ea typeface="Calibri" panose="020F0502020204030204" pitchFamily="34" charset="0"/>
              </a:rPr>
              <a:t>على الإعلام الس</a:t>
            </a:r>
            <a:r>
              <a:rPr lang="ar-DZ" sz="2400" dirty="0">
                <a:solidFill>
                  <a:srgbClr val="000000"/>
                </a:solidFill>
                <a:effectLst/>
                <a:latin typeface="Calibri" panose="020F0502020204030204" pitchFamily="34" charset="0"/>
                <a:ea typeface="Calibri" panose="020F0502020204030204" pitchFamily="34" charset="0"/>
              </a:rPr>
              <a:t>َّ</a:t>
            </a:r>
            <a:r>
              <a:rPr lang="ar-SA" sz="2400" dirty="0">
                <a:solidFill>
                  <a:srgbClr val="000000"/>
                </a:solidFill>
                <a:effectLst/>
                <a:latin typeface="Calibri" panose="020F0502020204030204" pitchFamily="34" charset="0"/>
                <a:ea typeface="Calibri" panose="020F0502020204030204" pitchFamily="34" charset="0"/>
              </a:rPr>
              <a:t>اخر أن </a:t>
            </a:r>
            <a:r>
              <a:rPr lang="ar-SA" sz="2400" dirty="0" err="1">
                <a:solidFill>
                  <a:srgbClr val="000000"/>
                </a:solidFill>
                <a:effectLst/>
                <a:latin typeface="Calibri" panose="020F0502020204030204" pitchFamily="34" charset="0"/>
                <a:ea typeface="Calibri" panose="020F0502020204030204" pitchFamily="34" charset="0"/>
              </a:rPr>
              <a:t>يت</a:t>
            </a:r>
            <a:r>
              <a:rPr lang="ar-DZ" sz="2400" dirty="0">
                <a:solidFill>
                  <a:srgbClr val="000000"/>
                </a:solidFill>
                <a:effectLst/>
                <a:latin typeface="Calibri" panose="020F0502020204030204" pitchFamily="34" charset="0"/>
                <a:ea typeface="Calibri" panose="020F0502020204030204" pitchFamily="34" charset="0"/>
              </a:rPr>
              <a:t>َّ</a:t>
            </a:r>
            <a:r>
              <a:rPr lang="ar-SA" sz="2400" dirty="0">
                <a:solidFill>
                  <a:srgbClr val="000000"/>
                </a:solidFill>
                <a:effectLst/>
                <a:latin typeface="Calibri" panose="020F0502020204030204" pitchFamily="34" charset="0"/>
                <a:ea typeface="Calibri" panose="020F0502020204030204" pitchFamily="34" charset="0"/>
              </a:rPr>
              <a:t>س</a:t>
            </a:r>
            <a:r>
              <a:rPr lang="ar-DZ" sz="2400" dirty="0">
                <a:solidFill>
                  <a:srgbClr val="000000"/>
                </a:solidFill>
                <a:effectLst/>
                <a:latin typeface="Calibri" panose="020F0502020204030204" pitchFamily="34" charset="0"/>
                <a:ea typeface="Calibri" panose="020F0502020204030204" pitchFamily="34" charset="0"/>
              </a:rPr>
              <a:t>ِ</a:t>
            </a:r>
            <a:r>
              <a:rPr lang="ar-SA" sz="2400" dirty="0">
                <a:solidFill>
                  <a:srgbClr val="000000"/>
                </a:solidFill>
                <a:effectLst/>
                <a:latin typeface="Calibri" panose="020F0502020204030204" pitchFamily="34" charset="0"/>
                <a:ea typeface="Calibri" panose="020F0502020204030204" pitchFamily="34" charset="0"/>
              </a:rPr>
              <a:t>م بالموضوعية بعيدا عن التجريح </a:t>
            </a:r>
            <a:r>
              <a:rPr lang="ar-SA" sz="2400" dirty="0" err="1">
                <a:solidFill>
                  <a:srgbClr val="000000"/>
                </a:solidFill>
                <a:effectLst/>
                <a:latin typeface="Calibri" panose="020F0502020204030204" pitchFamily="34" charset="0"/>
                <a:ea typeface="Calibri" panose="020F0502020204030204" pitchFamily="34" charset="0"/>
              </a:rPr>
              <a:t>وٕإهانة</a:t>
            </a:r>
            <a:r>
              <a:rPr lang="ar-SA" sz="2400" dirty="0">
                <a:solidFill>
                  <a:srgbClr val="000000"/>
                </a:solidFill>
                <a:effectLst/>
                <a:latin typeface="Calibri" panose="020F0502020204030204" pitchFamily="34" charset="0"/>
                <a:ea typeface="Calibri" panose="020F0502020204030204" pitchFamily="34" charset="0"/>
              </a:rPr>
              <a:t> الآخر</a:t>
            </a:r>
            <a:r>
              <a:rPr lang="ar-DZ" sz="2400" dirty="0">
                <a:solidFill>
                  <a:srgbClr val="000000"/>
                </a:solidFill>
                <a:latin typeface="Calibri" panose="020F0502020204030204" pitchFamily="34" charset="0"/>
                <a:ea typeface="Calibri" panose="020F0502020204030204" pitchFamily="34" charset="0"/>
              </a:rPr>
              <a:t>،</a:t>
            </a:r>
            <a:r>
              <a:rPr lang="ar-SA" sz="2400" dirty="0">
                <a:solidFill>
                  <a:srgbClr val="000000"/>
                </a:solidFill>
                <a:effectLst/>
                <a:latin typeface="Calibri" panose="020F0502020204030204" pitchFamily="34" charset="0"/>
                <a:ea typeface="Calibri" panose="020F0502020204030204" pitchFamily="34" charset="0"/>
              </a:rPr>
              <a:t> </a:t>
            </a:r>
            <a:r>
              <a:rPr lang="ar-SA" sz="2400" dirty="0" err="1">
                <a:solidFill>
                  <a:srgbClr val="000000"/>
                </a:solidFill>
                <a:effectLst/>
                <a:latin typeface="Calibri" panose="020F0502020204030204" pitchFamily="34" charset="0"/>
                <a:ea typeface="Calibri" panose="020F0502020204030204" pitchFamily="34" charset="0"/>
              </a:rPr>
              <a:t>وت</a:t>
            </a:r>
            <a:r>
              <a:rPr lang="ar-DZ" sz="2400" dirty="0">
                <a:solidFill>
                  <a:srgbClr val="000000"/>
                </a:solidFill>
                <a:effectLst/>
                <a:latin typeface="Calibri" panose="020F0502020204030204" pitchFamily="34" charset="0"/>
                <a:ea typeface="Calibri" panose="020F0502020204030204" pitchFamily="34" charset="0"/>
              </a:rPr>
              <a:t>َ</a:t>
            </a:r>
            <a:r>
              <a:rPr lang="ar-SA" sz="2400" dirty="0">
                <a:solidFill>
                  <a:srgbClr val="000000"/>
                </a:solidFill>
                <a:effectLst/>
                <a:latin typeface="Calibri" panose="020F0502020204030204" pitchFamily="34" charset="0"/>
                <a:ea typeface="Calibri" panose="020F0502020204030204" pitchFamily="34" charset="0"/>
              </a:rPr>
              <a:t>ح</a:t>
            </a:r>
            <a:r>
              <a:rPr lang="ar-DZ" sz="2400" dirty="0">
                <a:solidFill>
                  <a:srgbClr val="000000"/>
                </a:solidFill>
                <a:effectLst/>
                <a:latin typeface="Calibri" panose="020F0502020204030204" pitchFamily="34" charset="0"/>
                <a:ea typeface="Calibri" panose="020F0502020204030204" pitchFamily="34" charset="0"/>
              </a:rPr>
              <a:t>َ</a:t>
            </a:r>
            <a:r>
              <a:rPr lang="ar-SA" sz="2400" dirty="0">
                <a:solidFill>
                  <a:srgbClr val="000000"/>
                </a:solidFill>
                <a:effectLst/>
                <a:latin typeface="Calibri" panose="020F0502020204030204" pitchFamily="34" charset="0"/>
                <a:ea typeface="Calibri" panose="020F0502020204030204" pitchFamily="34" charset="0"/>
              </a:rPr>
              <a:t>اشي المصالح الشخصية أو المكاسب من السلطة أو إ</a:t>
            </a:r>
            <a:r>
              <a:rPr lang="ar-DZ" sz="2400" dirty="0">
                <a:solidFill>
                  <a:srgbClr val="000000"/>
                </a:solidFill>
                <a:effectLst/>
                <a:latin typeface="Calibri" panose="020F0502020204030204" pitchFamily="34" charset="0"/>
                <a:ea typeface="Calibri" panose="020F0502020204030204" pitchFamily="34" charset="0"/>
              </a:rPr>
              <a:t>ِ</a:t>
            </a:r>
            <a:r>
              <a:rPr lang="ar-SA" sz="2400" dirty="0" err="1">
                <a:solidFill>
                  <a:srgbClr val="000000"/>
                </a:solidFill>
                <a:effectLst/>
                <a:latin typeface="Calibri" panose="020F0502020204030204" pitchFamily="34" charset="0"/>
                <a:ea typeface="Calibri" panose="020F0502020204030204" pitchFamily="34" charset="0"/>
              </a:rPr>
              <a:t>ستمالة</a:t>
            </a:r>
            <a:r>
              <a:rPr lang="ar-SA" sz="2400" dirty="0">
                <a:solidFill>
                  <a:srgbClr val="000000"/>
                </a:solidFill>
                <a:effectLst/>
                <a:latin typeface="Calibri" panose="020F0502020204030204" pitchFamily="34" charset="0"/>
                <a:ea typeface="Calibri" panose="020F0502020204030204" pitchFamily="34" charset="0"/>
              </a:rPr>
              <a:t> أحد من القوى المتصارعة على حساب المصلحة الوطنية. فالسخرية نقد وليست إهانة</a:t>
            </a:r>
            <a:r>
              <a:rPr lang="en-GB" sz="2400" dirty="0">
                <a:solidFill>
                  <a:srgbClr val="000000"/>
                </a:solidFill>
                <a:effectLst/>
                <a:latin typeface="Arial" panose="020B0604020202020204" pitchFamily="34" charset="0"/>
                <a:ea typeface="Calibri" panose="020F0502020204030204" pitchFamily="34" charset="0"/>
              </a:rPr>
              <a:t>.</a:t>
            </a:r>
            <a:endParaRPr lang="fr-FR" sz="2400" dirty="0">
              <a:effectLst/>
              <a:latin typeface="Calibri" panose="020F0502020204030204" pitchFamily="34" charset="0"/>
              <a:ea typeface="Calibri" panose="020F0502020204030204" pitchFamily="34" charset="0"/>
            </a:endParaRPr>
          </a:p>
          <a:p>
            <a:pPr marL="364490" marR="40640" indent="-342900" algn="just" rtl="1">
              <a:lnSpc>
                <a:spcPct val="159000"/>
              </a:lnSpc>
              <a:spcAft>
                <a:spcPts val="25"/>
              </a:spcAft>
              <a:buFont typeface="Wingdings" panose="05000000000000000000" pitchFamily="2" charset="2"/>
              <a:buChar char="§"/>
            </a:pPr>
            <a:r>
              <a:rPr lang="ar-SA" sz="2400" b="1" dirty="0">
                <a:solidFill>
                  <a:srgbClr val="000000"/>
                </a:solidFill>
                <a:effectLst/>
                <a:latin typeface="Calibri" panose="020F0502020204030204" pitchFamily="34" charset="0"/>
                <a:ea typeface="Calibri" panose="020F0502020204030204" pitchFamily="34" charset="0"/>
              </a:rPr>
              <a:t>مثال صحيح</a:t>
            </a:r>
            <a:r>
              <a:rPr lang="fr-FR" sz="2400" b="1" dirty="0">
                <a:solidFill>
                  <a:srgbClr val="000000"/>
                </a:solidFill>
                <a:effectLst/>
                <a:latin typeface="Arial" panose="020B0604020202020204" pitchFamily="34" charset="0"/>
                <a:ea typeface="Calibri" panose="020F0502020204030204" pitchFamily="34" charset="0"/>
              </a:rPr>
              <a:t>:</a:t>
            </a:r>
            <a:r>
              <a:rPr lang="ar-DZ" sz="2400" b="1" dirty="0">
                <a:solidFill>
                  <a:srgbClr val="000000"/>
                </a:solidFill>
                <a:latin typeface="Arial" panose="020B0604020202020204" pitchFamily="34" charset="0"/>
                <a:ea typeface="Calibri" panose="020F0502020204030204" pitchFamily="34" charset="0"/>
              </a:rPr>
              <a:t> </a:t>
            </a:r>
            <a:r>
              <a:rPr lang="ar-SA" sz="2400" dirty="0">
                <a:solidFill>
                  <a:srgbClr val="000000"/>
                </a:solidFill>
                <a:effectLst/>
                <a:latin typeface="Calibri" panose="020F0502020204030204" pitchFamily="34" charset="0"/>
                <a:ea typeface="Calibri" panose="020F0502020204030204" pitchFamily="34" charset="0"/>
              </a:rPr>
              <a:t>برنامج ساخر ينتقد أداء مسؤول ما</a:t>
            </a:r>
            <a:r>
              <a:rPr lang="ar-DZ" sz="2400" dirty="0">
                <a:solidFill>
                  <a:srgbClr val="000000"/>
                </a:solidFill>
                <a:effectLst/>
                <a:latin typeface="Calibri" panose="020F0502020204030204" pitchFamily="34" charset="0"/>
                <a:ea typeface="Calibri" panose="020F0502020204030204" pitchFamily="34" charset="0"/>
              </a:rPr>
              <a:t>، </a:t>
            </a:r>
            <a:r>
              <a:rPr lang="ar-SA" sz="2400" dirty="0">
                <a:solidFill>
                  <a:srgbClr val="000000"/>
                </a:solidFill>
                <a:effectLst/>
                <a:latin typeface="Calibri" panose="020F0502020204030204" pitchFamily="34" charset="0"/>
                <a:ea typeface="Calibri" panose="020F0502020204030204" pitchFamily="34" charset="0"/>
              </a:rPr>
              <a:t>ع</a:t>
            </a:r>
            <a:r>
              <a:rPr lang="ar-DZ" sz="2400" dirty="0">
                <a:solidFill>
                  <a:srgbClr val="000000"/>
                </a:solidFill>
                <a:effectLst/>
                <a:latin typeface="Calibri" panose="020F0502020204030204" pitchFamily="34" charset="0"/>
                <a:ea typeface="Calibri" panose="020F0502020204030204" pitchFamily="34" charset="0"/>
              </a:rPr>
              <a:t>َ</a:t>
            </a:r>
            <a:r>
              <a:rPr lang="ar-SA" sz="2400" dirty="0">
                <a:solidFill>
                  <a:srgbClr val="000000"/>
                </a:solidFill>
                <a:effectLst/>
                <a:latin typeface="Calibri" panose="020F0502020204030204" pitchFamily="34" charset="0"/>
                <a:ea typeface="Calibri" panose="020F0502020204030204" pitchFamily="34" charset="0"/>
              </a:rPr>
              <a:t>ب</a:t>
            </a:r>
            <a:r>
              <a:rPr lang="ar-DZ" sz="2400" dirty="0">
                <a:solidFill>
                  <a:srgbClr val="000000"/>
                </a:solidFill>
                <a:effectLst/>
                <a:latin typeface="Calibri" panose="020F0502020204030204" pitchFamily="34" charset="0"/>
                <a:ea typeface="Calibri" panose="020F0502020204030204" pitchFamily="34" charset="0"/>
              </a:rPr>
              <a:t>ْ</a:t>
            </a:r>
            <a:r>
              <a:rPr lang="ar-SA" sz="2400" dirty="0">
                <a:solidFill>
                  <a:srgbClr val="000000"/>
                </a:solidFill>
                <a:effectLst/>
                <a:latin typeface="Calibri" panose="020F0502020204030204" pitchFamily="34" charset="0"/>
                <a:ea typeface="Calibri" panose="020F0502020204030204" pitchFamily="34" charset="0"/>
              </a:rPr>
              <a:t>ر</a:t>
            </a:r>
            <a:r>
              <a:rPr lang="ar-DZ" sz="2400" dirty="0">
                <a:solidFill>
                  <a:srgbClr val="000000"/>
                </a:solidFill>
                <a:effectLst/>
                <a:latin typeface="Calibri" panose="020F0502020204030204" pitchFamily="34" charset="0"/>
                <a:ea typeface="Calibri" panose="020F0502020204030204" pitchFamily="34" charset="0"/>
              </a:rPr>
              <a:t>َ</a:t>
            </a:r>
            <a:r>
              <a:rPr lang="ar-SA" sz="2400" dirty="0">
                <a:solidFill>
                  <a:srgbClr val="000000"/>
                </a:solidFill>
                <a:effectLst/>
                <a:latin typeface="Calibri" panose="020F0502020204030204" pitchFamily="34" charset="0"/>
                <a:ea typeface="Calibri" panose="020F0502020204030204" pitchFamily="34" charset="0"/>
              </a:rPr>
              <a:t> عرض تصريحاته المتناقضة، وبناء ن</a:t>
            </a:r>
            <a:r>
              <a:rPr lang="ar-DZ" sz="2400" dirty="0">
                <a:solidFill>
                  <a:srgbClr val="000000"/>
                </a:solidFill>
                <a:effectLst/>
                <a:latin typeface="Calibri" panose="020F0502020204030204" pitchFamily="34" charset="0"/>
                <a:ea typeface="Calibri" panose="020F0502020204030204" pitchFamily="34" charset="0"/>
              </a:rPr>
              <a:t>ُ</a:t>
            </a:r>
            <a:r>
              <a:rPr lang="ar-SA" sz="2400" dirty="0" err="1">
                <a:solidFill>
                  <a:srgbClr val="000000"/>
                </a:solidFill>
                <a:effectLst/>
                <a:latin typeface="Calibri" panose="020F0502020204030204" pitchFamily="34" charset="0"/>
                <a:ea typeface="Calibri" panose="020F0502020204030204" pitchFamily="34" charset="0"/>
              </a:rPr>
              <a:t>كا</a:t>
            </a:r>
            <a:r>
              <a:rPr lang="ar-DZ" sz="2400" dirty="0">
                <a:solidFill>
                  <a:srgbClr val="000000"/>
                </a:solidFill>
                <a:effectLst/>
                <a:latin typeface="Calibri" panose="020F0502020204030204" pitchFamily="34" charset="0"/>
                <a:ea typeface="Calibri" panose="020F0502020204030204" pitchFamily="34" charset="0"/>
              </a:rPr>
              <a:t>َ</a:t>
            </a:r>
            <a:r>
              <a:rPr lang="ar-SA" sz="2400" dirty="0">
                <a:solidFill>
                  <a:srgbClr val="000000"/>
                </a:solidFill>
                <a:effectLst/>
                <a:latin typeface="Calibri" panose="020F0502020204030204" pitchFamily="34" charset="0"/>
                <a:ea typeface="Calibri" panose="020F0502020204030204" pitchFamily="34" charset="0"/>
              </a:rPr>
              <a:t>ت على سوء الإدارة</a:t>
            </a:r>
            <a:r>
              <a:rPr lang="ar-DZ" sz="2400" dirty="0">
                <a:solidFill>
                  <a:srgbClr val="000000"/>
                </a:solidFill>
                <a:effectLst/>
                <a:latin typeface="Calibri" panose="020F0502020204030204" pitchFamily="34" charset="0"/>
                <a:ea typeface="Calibri" panose="020F0502020204030204" pitchFamily="34" charset="0"/>
              </a:rPr>
              <a:t>،</a:t>
            </a:r>
            <a:r>
              <a:rPr lang="ar-SA" sz="2400" dirty="0">
                <a:solidFill>
                  <a:srgbClr val="000000"/>
                </a:solidFill>
                <a:effectLst/>
                <a:latin typeface="Calibri" panose="020F0502020204030204" pitchFamily="34" charset="0"/>
                <a:ea typeface="Calibri" panose="020F0502020204030204" pitchFamily="34" charset="0"/>
              </a:rPr>
              <a:t> وليس على شكله أو أصله أو حياته الخاصة</a:t>
            </a:r>
            <a:r>
              <a:rPr lang="fr-FR" sz="2400" dirty="0">
                <a:solidFill>
                  <a:srgbClr val="000000"/>
                </a:solidFill>
                <a:effectLst/>
                <a:latin typeface="Arial" panose="020B0604020202020204" pitchFamily="34" charset="0"/>
                <a:ea typeface="Calibri" panose="020F0502020204030204" pitchFamily="34" charset="0"/>
              </a:rPr>
              <a:t>.</a:t>
            </a:r>
            <a:endParaRPr lang="ar-DZ" sz="2400" dirty="0">
              <a:latin typeface="Calibri" panose="020F0502020204030204" pitchFamily="34" charset="0"/>
              <a:ea typeface="Calibri" panose="020F0502020204030204" pitchFamily="34" charset="0"/>
            </a:endParaRPr>
          </a:p>
          <a:p>
            <a:pPr marL="364490" marR="40640" indent="-342900" algn="just" rtl="1">
              <a:lnSpc>
                <a:spcPct val="159000"/>
              </a:lnSpc>
              <a:spcAft>
                <a:spcPts val="25"/>
              </a:spcAft>
              <a:buFont typeface="Wingdings" panose="05000000000000000000" pitchFamily="2" charset="2"/>
              <a:buChar char="§"/>
            </a:pPr>
            <a:r>
              <a:rPr lang="ar-SA" sz="2400" b="1" dirty="0">
                <a:solidFill>
                  <a:srgbClr val="000000"/>
                </a:solidFill>
                <a:effectLst/>
                <a:latin typeface="Calibri" panose="020F0502020204030204" pitchFamily="34" charset="0"/>
                <a:ea typeface="Calibri" panose="020F0502020204030204" pitchFamily="34" charset="0"/>
              </a:rPr>
              <a:t>مثال خاطئ</a:t>
            </a:r>
            <a:r>
              <a:rPr lang="fr-FR" sz="2400" b="1" dirty="0">
                <a:solidFill>
                  <a:srgbClr val="000000"/>
                </a:solidFill>
                <a:effectLst/>
                <a:latin typeface="Arial" panose="020B0604020202020204" pitchFamily="34" charset="0"/>
                <a:ea typeface="Calibri" panose="020F0502020204030204" pitchFamily="34" charset="0"/>
              </a:rPr>
              <a:t>:</a:t>
            </a:r>
            <a:r>
              <a:rPr lang="ar-DZ" sz="2400" b="1" dirty="0">
                <a:solidFill>
                  <a:srgbClr val="000000"/>
                </a:solidFill>
                <a:latin typeface="Arial" panose="020B0604020202020204" pitchFamily="34" charset="0"/>
                <a:ea typeface="Calibri" panose="020F0502020204030204" pitchFamily="34" charset="0"/>
              </a:rPr>
              <a:t> </a:t>
            </a:r>
            <a:r>
              <a:rPr lang="ar-SA" sz="2400" dirty="0">
                <a:solidFill>
                  <a:srgbClr val="000000"/>
                </a:solidFill>
                <a:effectLst/>
                <a:latin typeface="Calibri" panose="020F0502020204030204" pitchFamily="34" charset="0"/>
                <a:ea typeface="Calibri" panose="020F0502020204030204" pitchFamily="34" charset="0"/>
              </a:rPr>
              <a:t>إعلامي ساخر يهاجم شخصاً ويصفه بألفاظ م</a:t>
            </a:r>
            <a:r>
              <a:rPr lang="ar-DZ" sz="2400" dirty="0">
                <a:solidFill>
                  <a:srgbClr val="000000"/>
                </a:solidFill>
                <a:effectLst/>
                <a:latin typeface="Calibri" panose="020F0502020204030204" pitchFamily="34" charset="0"/>
                <a:ea typeface="Calibri" panose="020F0502020204030204" pitchFamily="34" charset="0"/>
              </a:rPr>
              <a:t>ُ</a:t>
            </a:r>
            <a:r>
              <a:rPr lang="ar-SA" sz="2400" dirty="0">
                <a:solidFill>
                  <a:srgbClr val="000000"/>
                </a:solidFill>
                <a:effectLst/>
                <a:latin typeface="Calibri" panose="020F0502020204030204" pitchFamily="34" charset="0"/>
                <a:ea typeface="Calibri" panose="020F0502020204030204" pitchFamily="34" charset="0"/>
              </a:rPr>
              <a:t>هينة أو يسخر من شكله وطريقة كلامه بهدف السخرية فقط أو خدمة طرف سياسي معيّن</a:t>
            </a:r>
            <a:r>
              <a:rPr lang="fr-FR" sz="2400" dirty="0">
                <a:solidFill>
                  <a:srgbClr val="000000"/>
                </a:solidFill>
                <a:effectLst/>
                <a:latin typeface="Arial" panose="020B0604020202020204" pitchFamily="34" charset="0"/>
                <a:ea typeface="Calibri" panose="020F0502020204030204" pitchFamily="34" charset="0"/>
              </a:rPr>
              <a:t>.</a:t>
            </a:r>
            <a:endParaRPr lang="fr-FR" sz="24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641924831"/>
      </p:ext>
    </p:extLst>
  </p:cSld>
  <p:clrMapOvr>
    <a:masterClrMapping/>
  </p:clrMapOvr>
  <p:transition spd="slow" advTm="2137">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472927-F5F3-4A8B-C995-775C6AB0B6D4}"/>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50CD9B56-DC2A-08E2-4CB0-5488EA53AAB8}"/>
              </a:ext>
            </a:extLst>
          </p:cNvPr>
          <p:cNvSpPr txBox="1"/>
          <p:nvPr/>
        </p:nvSpPr>
        <p:spPr>
          <a:xfrm>
            <a:off x="7105396" y="116464"/>
            <a:ext cx="4764505" cy="781752"/>
          </a:xfrm>
          <a:prstGeom prst="rect">
            <a:avLst/>
          </a:prstGeom>
          <a:noFill/>
        </p:spPr>
        <p:txBody>
          <a:bodyPr wrap="square" rtlCol="0">
            <a:spAutoFit/>
          </a:bodyPr>
          <a:lstStyle/>
          <a:p>
            <a:pPr algn="ctr">
              <a:lnSpc>
                <a:spcPct val="120000"/>
              </a:lnSpc>
            </a:pPr>
            <a:r>
              <a:rPr lang="ar-DZ" sz="4000" b="1" dirty="0">
                <a:solidFill>
                  <a:srgbClr val="00B0F0"/>
                </a:solidFill>
                <a:latin typeface="Alexandria" charset="0"/>
                <a:cs typeface="Alexandria" charset="0"/>
              </a:rPr>
              <a:t> معايير الإعلام الساخر</a:t>
            </a:r>
          </a:p>
        </p:txBody>
      </p:sp>
      <p:sp>
        <p:nvSpPr>
          <p:cNvPr id="29" name="Rectangle 28">
            <a:extLst>
              <a:ext uri="{FF2B5EF4-FFF2-40B4-BE49-F238E27FC236}">
                <a16:creationId xmlns:a16="http://schemas.microsoft.com/office/drawing/2014/main" id="{876DAA01-299D-4D94-DF0B-32FFAD9E1C08}"/>
              </a:ext>
            </a:extLst>
          </p:cNvPr>
          <p:cNvSpPr/>
          <p:nvPr/>
        </p:nvSpPr>
        <p:spPr>
          <a:xfrm flipV="1">
            <a:off x="2227489" y="518946"/>
            <a:ext cx="507179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22CAE2C-DE7B-8B9F-14AB-CA2D5569CF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11916F06-E345-57F3-C772-74D30E685B66}"/>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FEC97C17-228A-38A7-73C0-7EBFAFA535DE}"/>
              </a:ext>
            </a:extLst>
          </p:cNvPr>
          <p:cNvSpPr/>
          <p:nvPr/>
        </p:nvSpPr>
        <p:spPr>
          <a:xfrm>
            <a:off x="6334718" y="89366"/>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04</a:t>
            </a:r>
            <a:endParaRPr lang="en-US" sz="4000" b="1" dirty="0">
              <a:ea typeface="Roboto Light" panose="02000000000000000000" pitchFamily="2" charset="0"/>
            </a:endParaRPr>
          </a:p>
        </p:txBody>
      </p:sp>
      <p:sp>
        <p:nvSpPr>
          <p:cNvPr id="3" name="ZoneTexte 2">
            <a:extLst>
              <a:ext uri="{FF2B5EF4-FFF2-40B4-BE49-F238E27FC236}">
                <a16:creationId xmlns:a16="http://schemas.microsoft.com/office/drawing/2014/main" id="{F13C0D21-F450-6D23-00FD-F5C33DE0489A}"/>
              </a:ext>
            </a:extLst>
          </p:cNvPr>
          <p:cNvSpPr txBox="1"/>
          <p:nvPr/>
        </p:nvSpPr>
        <p:spPr>
          <a:xfrm>
            <a:off x="4508500" y="1643942"/>
            <a:ext cx="6426200" cy="4460195"/>
          </a:xfrm>
          <a:prstGeom prst="rect">
            <a:avLst/>
          </a:prstGeom>
          <a:noFill/>
        </p:spPr>
        <p:txBody>
          <a:bodyPr wrap="square">
            <a:spAutoFit/>
          </a:bodyPr>
          <a:lstStyle/>
          <a:p>
            <a:pPr marL="21590" marR="40640" algn="just" rtl="1">
              <a:lnSpc>
                <a:spcPct val="107000"/>
              </a:lnSpc>
              <a:spcAft>
                <a:spcPts val="1045"/>
              </a:spcAft>
              <a:buNone/>
            </a:pPr>
            <a:r>
              <a:rPr lang="ar-SA" sz="2400" dirty="0">
                <a:solidFill>
                  <a:srgbClr val="000000"/>
                </a:solidFill>
                <a:effectLst/>
                <a:latin typeface="Calibri" panose="020F0502020204030204" pitchFamily="34" charset="0"/>
                <a:ea typeface="Calibri" panose="020F0502020204030204" pitchFamily="34" charset="0"/>
              </a:rPr>
              <a:t>4-</a:t>
            </a:r>
            <a:r>
              <a:rPr lang="ar-DZ" sz="2400" b="1" dirty="0">
                <a:solidFill>
                  <a:srgbClr val="000000"/>
                </a:solidFill>
                <a:effectLst/>
                <a:latin typeface="Calibri" panose="020F0502020204030204" pitchFamily="34" charset="0"/>
                <a:ea typeface="Calibri" panose="020F0502020204030204" pitchFamily="34" charset="0"/>
              </a:rPr>
              <a:t>إِ</a:t>
            </a:r>
            <a:r>
              <a:rPr lang="ar-SA" sz="2400" b="1" dirty="0" err="1"/>
              <a:t>حترام</a:t>
            </a:r>
            <a:r>
              <a:rPr lang="ar-SA" sz="2400" b="1" dirty="0"/>
              <a:t> الم</a:t>
            </a:r>
            <a:r>
              <a:rPr lang="ar-DZ" sz="2400" b="1" dirty="0"/>
              <a:t>ُ</a:t>
            </a:r>
            <a:r>
              <a:rPr lang="ar-SA" sz="2400" b="1" dirty="0"/>
              <a:t>تلقي (ذكاؤه، وعيه، مشاعره):</a:t>
            </a:r>
            <a:r>
              <a:rPr lang="ar-SA" sz="2400" dirty="0"/>
              <a:t> </a:t>
            </a:r>
            <a:r>
              <a:rPr lang="ar-SA" sz="2400" dirty="0">
                <a:solidFill>
                  <a:srgbClr val="000000"/>
                </a:solidFill>
                <a:effectLst/>
                <a:latin typeface="Calibri" panose="020F0502020204030204" pitchFamily="34" charset="0"/>
                <a:ea typeface="Calibri" panose="020F0502020204030204" pitchFamily="34" charset="0"/>
              </a:rPr>
              <a:t> </a:t>
            </a:r>
            <a:r>
              <a:rPr lang="ar-SA" sz="2400" dirty="0" err="1">
                <a:solidFill>
                  <a:srgbClr val="000000"/>
                </a:solidFill>
                <a:effectLst/>
                <a:latin typeface="Calibri" panose="020F0502020204030204" pitchFamily="34" charset="0"/>
                <a:ea typeface="Calibri" panose="020F0502020204030204" pitchFamily="34" charset="0"/>
              </a:rPr>
              <a:t>إحترام</a:t>
            </a:r>
            <a:r>
              <a:rPr lang="ar-SA" sz="2400" dirty="0">
                <a:solidFill>
                  <a:srgbClr val="000000"/>
                </a:solidFill>
                <a:effectLst/>
                <a:latin typeface="Calibri" panose="020F0502020204030204" pitchFamily="34" charset="0"/>
                <a:ea typeface="Calibri" panose="020F0502020204030204" pitchFamily="34" charset="0"/>
              </a:rPr>
              <a:t> المتلقي ولا ي</a:t>
            </a:r>
            <a:r>
              <a:rPr lang="ar-DZ" sz="2400" dirty="0">
                <a:solidFill>
                  <a:srgbClr val="000000"/>
                </a:solidFill>
                <a:effectLst/>
                <a:latin typeface="Calibri" panose="020F0502020204030204" pitchFamily="34" charset="0"/>
                <a:ea typeface="Calibri" panose="020F0502020204030204" pitchFamily="34" charset="0"/>
              </a:rPr>
              <a:t>َ</a:t>
            </a:r>
            <a:r>
              <a:rPr lang="ar-SA" sz="2400" dirty="0">
                <a:solidFill>
                  <a:srgbClr val="000000"/>
                </a:solidFill>
                <a:effectLst/>
                <a:latin typeface="Calibri" panose="020F0502020204030204" pitchFamily="34" charset="0"/>
                <a:ea typeface="Calibri" panose="020F0502020204030204" pitchFamily="34" charset="0"/>
              </a:rPr>
              <a:t>تم </a:t>
            </a:r>
            <a:r>
              <a:rPr lang="ar-SA" sz="2400" dirty="0" err="1">
                <a:solidFill>
                  <a:srgbClr val="000000"/>
                </a:solidFill>
                <a:effectLst/>
                <a:latin typeface="Calibri" panose="020F0502020204030204" pitchFamily="34" charset="0"/>
                <a:ea typeface="Calibri" panose="020F0502020204030204" pitchFamily="34" charset="0"/>
              </a:rPr>
              <a:t>إحترام</a:t>
            </a:r>
            <a:r>
              <a:rPr lang="ar-SA" sz="2400" dirty="0">
                <a:solidFill>
                  <a:srgbClr val="000000"/>
                </a:solidFill>
                <a:effectLst/>
                <a:latin typeface="Calibri" panose="020F0502020204030204" pitchFamily="34" charset="0"/>
                <a:ea typeface="Calibri" panose="020F0502020204030204" pitchFamily="34" charset="0"/>
              </a:rPr>
              <a:t> المتلقي</a:t>
            </a:r>
            <a:r>
              <a:rPr lang="ar-DZ" sz="2400" dirty="0">
                <a:solidFill>
                  <a:srgbClr val="000000"/>
                </a:solidFill>
                <a:effectLst/>
                <a:latin typeface="Calibri" panose="020F0502020204030204" pitchFamily="34" charset="0"/>
                <a:ea typeface="Calibri" panose="020F0502020204030204" pitchFamily="34" charset="0"/>
              </a:rPr>
              <a:t>،</a:t>
            </a:r>
            <a:r>
              <a:rPr lang="ar-SA" sz="2400" dirty="0">
                <a:solidFill>
                  <a:srgbClr val="000000"/>
                </a:solidFill>
                <a:effectLst/>
                <a:latin typeface="Calibri" panose="020F0502020204030204" pitchFamily="34" charset="0"/>
                <a:ea typeface="Calibri" panose="020F0502020204030204" pitchFamily="34" charset="0"/>
              </a:rPr>
              <a:t> إلا</a:t>
            </a:r>
            <a:r>
              <a:rPr lang="ar-DZ" sz="2400" dirty="0">
                <a:solidFill>
                  <a:srgbClr val="000000"/>
                </a:solidFill>
                <a:effectLst/>
                <a:latin typeface="Calibri" panose="020F0502020204030204" pitchFamily="34" charset="0"/>
                <a:ea typeface="Calibri" panose="020F0502020204030204" pitchFamily="34" charset="0"/>
              </a:rPr>
              <a:t>َّ</a:t>
            </a:r>
            <a:r>
              <a:rPr lang="ar-SA" sz="2400" dirty="0">
                <a:solidFill>
                  <a:srgbClr val="000000"/>
                </a:solidFill>
                <a:effectLst/>
                <a:latin typeface="Calibri" panose="020F0502020204030204" pitchFamily="34" charset="0"/>
                <a:ea typeface="Calibri" panose="020F0502020204030204" pitchFamily="34" charset="0"/>
              </a:rPr>
              <a:t> من خلال إ</a:t>
            </a:r>
            <a:r>
              <a:rPr lang="ar-DZ" sz="2400" dirty="0">
                <a:solidFill>
                  <a:srgbClr val="000000"/>
                </a:solidFill>
                <a:effectLst/>
                <a:latin typeface="Calibri" panose="020F0502020204030204" pitchFamily="34" charset="0"/>
                <a:ea typeface="Calibri" panose="020F0502020204030204" pitchFamily="34" charset="0"/>
              </a:rPr>
              <a:t>ِ</a:t>
            </a:r>
            <a:r>
              <a:rPr lang="ar-SA" sz="2400" dirty="0" err="1">
                <a:solidFill>
                  <a:srgbClr val="000000"/>
                </a:solidFill>
                <a:effectLst/>
                <a:latin typeface="Calibri" panose="020F0502020204030204" pitchFamily="34" charset="0"/>
                <a:ea typeface="Calibri" panose="020F0502020204030204" pitchFamily="34" charset="0"/>
              </a:rPr>
              <a:t>حترام</a:t>
            </a:r>
            <a:r>
              <a:rPr lang="ar-SA" sz="2400" dirty="0">
                <a:solidFill>
                  <a:srgbClr val="000000"/>
                </a:solidFill>
                <a:effectLst/>
                <a:latin typeface="Calibri" panose="020F0502020204030204" pitchFamily="34" charset="0"/>
                <a:ea typeface="Calibri" panose="020F0502020204030204" pitchFamily="34" charset="0"/>
              </a:rPr>
              <a:t> وعيه وذكائه ومشاعره. </a:t>
            </a:r>
            <a:endParaRPr lang="fr-FR" sz="2400" dirty="0">
              <a:effectLst/>
              <a:latin typeface="Calibri" panose="020F0502020204030204" pitchFamily="34" charset="0"/>
              <a:ea typeface="Calibri" panose="020F0502020204030204" pitchFamily="34" charset="0"/>
            </a:endParaRPr>
          </a:p>
          <a:p>
            <a:pPr marL="27940" indent="-6350" algn="just" rtl="1">
              <a:lnSpc>
                <a:spcPct val="107000"/>
              </a:lnSpc>
              <a:spcAft>
                <a:spcPts val="1160"/>
              </a:spcAft>
              <a:buNone/>
            </a:pPr>
            <a:r>
              <a:rPr lang="ar-SA" sz="2400" dirty="0">
                <a:effectLst/>
                <a:latin typeface="Calibri" panose="020F0502020204030204" pitchFamily="34" charset="0"/>
                <a:ea typeface="Calibri" panose="020F0502020204030204" pitchFamily="34" charset="0"/>
              </a:rPr>
              <a:t>فالس</a:t>
            </a:r>
            <a:r>
              <a:rPr lang="ar-DZ" sz="2400" dirty="0">
                <a:effectLst/>
                <a:latin typeface="Calibri" panose="020F0502020204030204" pitchFamily="34" charset="0"/>
                <a:ea typeface="Calibri" panose="020F0502020204030204" pitchFamily="34" charset="0"/>
              </a:rPr>
              <a:t>ُّ</a:t>
            </a:r>
            <a:r>
              <a:rPr lang="ar-SA" sz="2400" dirty="0">
                <a:effectLst/>
                <a:latin typeface="Calibri" panose="020F0502020204030204" pitchFamily="34" charset="0"/>
                <a:ea typeface="Calibri" panose="020F0502020204030204" pitchFamily="34" charset="0"/>
              </a:rPr>
              <a:t>خرية</a:t>
            </a:r>
            <a:r>
              <a:rPr lang="ar-SA" sz="2400" dirty="0">
                <a:solidFill>
                  <a:srgbClr val="000000"/>
                </a:solidFill>
                <a:effectLst/>
                <a:latin typeface="Calibri" panose="020F0502020204030204" pitchFamily="34" charset="0"/>
                <a:ea typeface="Calibri" panose="020F0502020204030204" pitchFamily="34" charset="0"/>
              </a:rPr>
              <a:t> يجب ألا تتعامل مع الجمهور كأنه ساذج</a:t>
            </a:r>
            <a:r>
              <a:rPr lang="en-GB" sz="2400" dirty="0">
                <a:solidFill>
                  <a:srgbClr val="000000"/>
                </a:solidFill>
                <a:effectLst/>
                <a:latin typeface="Arial" panose="020B0604020202020204" pitchFamily="34" charset="0"/>
                <a:ea typeface="Calibri" panose="020F0502020204030204" pitchFamily="34" charset="0"/>
              </a:rPr>
              <a:t>.</a:t>
            </a:r>
            <a:endParaRPr lang="fr-FR" sz="2400" dirty="0">
              <a:effectLst/>
              <a:latin typeface="Calibri" panose="020F0502020204030204" pitchFamily="34" charset="0"/>
              <a:ea typeface="Calibri" panose="020F0502020204030204" pitchFamily="34" charset="0"/>
            </a:endParaRPr>
          </a:p>
          <a:p>
            <a:pPr marL="364490" indent="-342900" algn="r" rtl="1">
              <a:lnSpc>
                <a:spcPct val="107000"/>
              </a:lnSpc>
              <a:spcAft>
                <a:spcPts val="1160"/>
              </a:spcAft>
              <a:buFont typeface="Wingdings" panose="05000000000000000000" pitchFamily="2" charset="2"/>
              <a:buChar char="§"/>
            </a:pPr>
            <a:r>
              <a:rPr lang="ar-SA" sz="2400" b="1" dirty="0">
                <a:solidFill>
                  <a:srgbClr val="000000"/>
                </a:solidFill>
                <a:effectLst/>
                <a:latin typeface="Calibri" panose="020F0502020204030204" pitchFamily="34" charset="0"/>
                <a:ea typeface="Calibri" panose="020F0502020204030204" pitchFamily="34" charset="0"/>
              </a:rPr>
              <a:t>مثال صحيح</a:t>
            </a:r>
            <a:r>
              <a:rPr lang="fr-FR" sz="2400" b="1" dirty="0">
                <a:solidFill>
                  <a:srgbClr val="000000"/>
                </a:solidFill>
                <a:effectLst/>
                <a:latin typeface="Arial" panose="020B0604020202020204" pitchFamily="34" charset="0"/>
                <a:ea typeface="Calibri" panose="020F0502020204030204" pitchFamily="34" charset="0"/>
              </a:rPr>
              <a:t>:</a:t>
            </a:r>
            <a:br>
              <a:rPr lang="fr-FR" sz="2400" dirty="0">
                <a:solidFill>
                  <a:srgbClr val="000000"/>
                </a:solidFill>
                <a:effectLst/>
                <a:latin typeface="Arial" panose="020B0604020202020204" pitchFamily="34" charset="0"/>
                <a:ea typeface="Calibri" panose="020F0502020204030204" pitchFamily="34" charset="0"/>
              </a:rPr>
            </a:br>
            <a:r>
              <a:rPr lang="ar-SA" sz="2400" dirty="0">
                <a:solidFill>
                  <a:srgbClr val="000000"/>
                </a:solidFill>
                <a:effectLst/>
                <a:latin typeface="Calibri" panose="020F0502020204030204" pitchFamily="34" charset="0"/>
                <a:ea typeface="Calibri" panose="020F0502020204030204" pitchFamily="34" charset="0"/>
              </a:rPr>
              <a:t>فقرة ساخرة تطرح نقداً عميقاً لسياسة حكومية بأسلوب مبس</a:t>
            </a:r>
            <a:r>
              <a:rPr lang="ar-DZ" sz="2400" dirty="0">
                <a:solidFill>
                  <a:srgbClr val="000000"/>
                </a:solidFill>
                <a:effectLst/>
                <a:latin typeface="Calibri" panose="020F0502020204030204" pitchFamily="34" charset="0"/>
                <a:ea typeface="Calibri" panose="020F0502020204030204" pitchFamily="34" charset="0"/>
              </a:rPr>
              <a:t>َّ</a:t>
            </a:r>
            <a:r>
              <a:rPr lang="ar-SA" sz="2400" dirty="0">
                <a:solidFill>
                  <a:srgbClr val="000000"/>
                </a:solidFill>
                <a:effectLst/>
                <a:latin typeface="Calibri" panose="020F0502020204030204" pitchFamily="34" charset="0"/>
                <a:ea typeface="Calibri" panose="020F0502020204030204" pitchFamily="34" charset="0"/>
              </a:rPr>
              <a:t>ط، مع </a:t>
            </a:r>
            <a:r>
              <a:rPr lang="ar-DZ" sz="2400" dirty="0">
                <a:solidFill>
                  <a:srgbClr val="000000"/>
                </a:solidFill>
                <a:effectLst/>
                <a:latin typeface="Calibri" panose="020F0502020204030204" pitchFamily="34" charset="0"/>
                <a:ea typeface="Calibri" panose="020F0502020204030204" pitchFamily="34" charset="0"/>
              </a:rPr>
              <a:t>إِ</a:t>
            </a:r>
            <a:r>
              <a:rPr lang="ar-SA" sz="2400" dirty="0" err="1">
                <a:solidFill>
                  <a:srgbClr val="000000"/>
                </a:solidFill>
                <a:effectLst/>
                <a:latin typeface="Calibri" panose="020F0502020204030204" pitchFamily="34" charset="0"/>
                <a:ea typeface="Calibri" panose="020F0502020204030204" pitchFamily="34" charset="0"/>
              </a:rPr>
              <a:t>حترام</a:t>
            </a:r>
            <a:r>
              <a:rPr lang="ar-SA" sz="2400" dirty="0">
                <a:solidFill>
                  <a:srgbClr val="000000"/>
                </a:solidFill>
                <a:effectLst/>
                <a:latin typeface="Calibri" panose="020F0502020204030204" pitchFamily="34" charset="0"/>
                <a:ea typeface="Calibri" panose="020F0502020204030204" pitchFamily="34" charset="0"/>
              </a:rPr>
              <a:t> عقل الجمهور وعدم إعطائه معلومات مضل</a:t>
            </a:r>
            <a:r>
              <a:rPr lang="ar-DZ" sz="2400" dirty="0">
                <a:solidFill>
                  <a:srgbClr val="000000"/>
                </a:solidFill>
                <a:effectLst/>
                <a:latin typeface="Calibri" panose="020F0502020204030204" pitchFamily="34" charset="0"/>
                <a:ea typeface="Calibri" panose="020F0502020204030204" pitchFamily="34" charset="0"/>
              </a:rPr>
              <a:t>ِّ</a:t>
            </a:r>
            <a:r>
              <a:rPr lang="ar-SA" sz="2400" dirty="0" err="1">
                <a:solidFill>
                  <a:srgbClr val="000000"/>
                </a:solidFill>
                <a:effectLst/>
                <a:latin typeface="Calibri" panose="020F0502020204030204" pitchFamily="34" charset="0"/>
                <a:ea typeface="Calibri" panose="020F0502020204030204" pitchFamily="34" charset="0"/>
              </a:rPr>
              <a:t>لة</a:t>
            </a:r>
            <a:r>
              <a:rPr lang="ar-SA" sz="2400" dirty="0">
                <a:solidFill>
                  <a:srgbClr val="000000"/>
                </a:solidFill>
                <a:effectLst/>
                <a:latin typeface="Calibri" panose="020F0502020204030204" pitchFamily="34" charset="0"/>
                <a:ea typeface="Calibri" panose="020F0502020204030204" pitchFamily="34" charset="0"/>
              </a:rPr>
              <a:t> أو مبالغ فيها</a:t>
            </a:r>
            <a:r>
              <a:rPr lang="fr-FR" sz="2400" dirty="0">
                <a:solidFill>
                  <a:srgbClr val="000000"/>
                </a:solidFill>
                <a:effectLst/>
                <a:latin typeface="Arial" panose="020B0604020202020204" pitchFamily="34" charset="0"/>
                <a:ea typeface="Calibri" panose="020F0502020204030204" pitchFamily="34" charset="0"/>
              </a:rPr>
              <a:t>.</a:t>
            </a:r>
            <a:endParaRPr lang="ar-DZ" sz="2400" dirty="0">
              <a:latin typeface="Calibri" panose="020F0502020204030204" pitchFamily="34" charset="0"/>
              <a:ea typeface="Calibri" panose="020F0502020204030204" pitchFamily="34" charset="0"/>
            </a:endParaRPr>
          </a:p>
          <a:p>
            <a:pPr marL="364490" indent="-342900" algn="r" rtl="1">
              <a:lnSpc>
                <a:spcPct val="107000"/>
              </a:lnSpc>
              <a:spcAft>
                <a:spcPts val="1160"/>
              </a:spcAft>
              <a:buFont typeface="Wingdings" panose="05000000000000000000" pitchFamily="2" charset="2"/>
              <a:buChar char="§"/>
            </a:pPr>
            <a:r>
              <a:rPr lang="ar-SA" sz="2400" b="1" dirty="0">
                <a:solidFill>
                  <a:srgbClr val="000000"/>
                </a:solidFill>
                <a:effectLst/>
                <a:latin typeface="Calibri" panose="020F0502020204030204" pitchFamily="34" charset="0"/>
                <a:ea typeface="Calibri" panose="020F0502020204030204" pitchFamily="34" charset="0"/>
              </a:rPr>
              <a:t>مثال خاطئ</a:t>
            </a:r>
            <a:r>
              <a:rPr lang="fr-FR" sz="2400" b="1" dirty="0">
                <a:solidFill>
                  <a:srgbClr val="000000"/>
                </a:solidFill>
                <a:effectLst/>
                <a:latin typeface="Arial" panose="020B0604020202020204" pitchFamily="34" charset="0"/>
                <a:ea typeface="Calibri" panose="020F0502020204030204" pitchFamily="34" charset="0"/>
              </a:rPr>
              <a:t>:</a:t>
            </a:r>
            <a:br>
              <a:rPr lang="fr-FR" sz="2400" dirty="0">
                <a:solidFill>
                  <a:srgbClr val="000000"/>
                </a:solidFill>
                <a:effectLst/>
                <a:latin typeface="Arial" panose="020B0604020202020204" pitchFamily="34" charset="0"/>
                <a:ea typeface="Calibri" panose="020F0502020204030204" pitchFamily="34" charset="0"/>
              </a:rPr>
            </a:br>
            <a:r>
              <a:rPr lang="ar-SA" sz="2400" dirty="0">
                <a:solidFill>
                  <a:srgbClr val="000000"/>
                </a:solidFill>
                <a:effectLst/>
                <a:latin typeface="Calibri" panose="020F0502020204030204" pitchFamily="34" charset="0"/>
                <a:ea typeface="Calibri" panose="020F0502020204030204" pitchFamily="34" charset="0"/>
              </a:rPr>
              <a:t>محتوى ساخر يعتمد على أخبار مزي</a:t>
            </a:r>
            <a:r>
              <a:rPr lang="ar-DZ" sz="2400" dirty="0">
                <a:solidFill>
                  <a:srgbClr val="000000"/>
                </a:solidFill>
                <a:effectLst/>
                <a:latin typeface="Calibri" panose="020F0502020204030204" pitchFamily="34" charset="0"/>
                <a:ea typeface="Calibri" panose="020F0502020204030204" pitchFamily="34" charset="0"/>
              </a:rPr>
              <a:t>َّ</a:t>
            </a:r>
            <a:r>
              <a:rPr lang="ar-SA" sz="2400" dirty="0" err="1">
                <a:solidFill>
                  <a:srgbClr val="000000"/>
                </a:solidFill>
                <a:effectLst/>
                <a:latin typeface="Calibri" panose="020F0502020204030204" pitchFamily="34" charset="0"/>
                <a:ea typeface="Calibri" panose="020F0502020204030204" pitchFamily="34" charset="0"/>
              </a:rPr>
              <a:t>فة</a:t>
            </a:r>
            <a:r>
              <a:rPr lang="ar-SA" sz="2400" dirty="0">
                <a:solidFill>
                  <a:srgbClr val="000000"/>
                </a:solidFill>
                <a:effectLst/>
                <a:latin typeface="Calibri" panose="020F0502020204030204" pitchFamily="34" charset="0"/>
                <a:ea typeface="Calibri" panose="020F0502020204030204" pitchFamily="34" charset="0"/>
              </a:rPr>
              <a:t> أو مبالغات غير حقيقية متعمدًا خ</a:t>
            </a:r>
            <a:r>
              <a:rPr lang="ar-DZ" sz="2400" dirty="0">
                <a:solidFill>
                  <a:srgbClr val="000000"/>
                </a:solidFill>
                <a:effectLst/>
                <a:latin typeface="Calibri" panose="020F0502020204030204" pitchFamily="34" charset="0"/>
                <a:ea typeface="Calibri" panose="020F0502020204030204" pitchFamily="34" charset="0"/>
              </a:rPr>
              <a:t>ِ</a:t>
            </a:r>
            <a:r>
              <a:rPr lang="ar-SA" sz="2400" dirty="0">
                <a:solidFill>
                  <a:srgbClr val="000000"/>
                </a:solidFill>
                <a:effectLst/>
                <a:latin typeface="Calibri" panose="020F0502020204030204" pitchFamily="34" charset="0"/>
                <a:ea typeface="Calibri" panose="020F0502020204030204" pitchFamily="34" charset="0"/>
              </a:rPr>
              <a:t>داع الجمهور فقط لإضحاكه</a:t>
            </a:r>
            <a:r>
              <a:rPr lang="fr-FR" sz="2400" dirty="0">
                <a:solidFill>
                  <a:srgbClr val="000000"/>
                </a:solidFill>
                <a:effectLst/>
                <a:latin typeface="Arial" panose="020B0604020202020204" pitchFamily="34" charset="0"/>
                <a:ea typeface="Calibri" panose="020F0502020204030204" pitchFamily="34" charset="0"/>
              </a:rPr>
              <a:t>.</a:t>
            </a:r>
            <a:endParaRPr lang="fr-FR" sz="2400" dirty="0">
              <a:effectLst/>
              <a:latin typeface="Calibri" panose="020F0502020204030204" pitchFamily="34" charset="0"/>
              <a:ea typeface="Calibri" panose="020F0502020204030204" pitchFamily="34" charset="0"/>
            </a:endParaRPr>
          </a:p>
        </p:txBody>
      </p:sp>
      <p:pic>
        <p:nvPicPr>
          <p:cNvPr id="4" name="Image 3">
            <a:extLst>
              <a:ext uri="{FF2B5EF4-FFF2-40B4-BE49-F238E27FC236}">
                <a16:creationId xmlns:a16="http://schemas.microsoft.com/office/drawing/2014/main" id="{6CE44F82-8EA4-487F-2F8A-1B6F3765EAA8}"/>
              </a:ext>
            </a:extLst>
          </p:cNvPr>
          <p:cNvPicPr>
            <a:picLocks noChangeAspect="1"/>
          </p:cNvPicPr>
          <p:nvPr/>
        </p:nvPicPr>
        <p:blipFill>
          <a:blip r:embed="rId8">
            <a:extLst>
              <a:ext uri="{BEBA8EAE-BF5A-486C-A8C5-ECC9F3942E4B}">
                <a14:imgProps xmlns:a14="http://schemas.microsoft.com/office/drawing/2010/main">
                  <a14:imgLayer r:embed="rId9">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485356" y="2268783"/>
            <a:ext cx="3797886" cy="332518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546462245"/>
      </p:ext>
    </p:extLst>
  </p:cSld>
  <p:clrMapOvr>
    <a:masterClrMapping/>
  </p:clrMapOvr>
  <p:transition spd="slow" advTm="2137">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473964-F790-1D8D-5549-C1B5F3F7A6F1}"/>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2FCDD301-1AE6-801A-734F-8D03F8DFCE9B}"/>
              </a:ext>
            </a:extLst>
          </p:cNvPr>
          <p:cNvSpPr txBox="1"/>
          <p:nvPr/>
        </p:nvSpPr>
        <p:spPr>
          <a:xfrm>
            <a:off x="6096000" y="261285"/>
            <a:ext cx="6510501"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        مفهوم وتطور الصحافة السَّاخرة</a:t>
            </a:r>
          </a:p>
        </p:txBody>
      </p:sp>
      <p:sp>
        <p:nvSpPr>
          <p:cNvPr id="29" name="Rectangle 28">
            <a:extLst>
              <a:ext uri="{FF2B5EF4-FFF2-40B4-BE49-F238E27FC236}">
                <a16:creationId xmlns:a16="http://schemas.microsoft.com/office/drawing/2014/main" id="{3242F0BA-C21A-1E3C-95B7-F3C9A659C417}"/>
              </a:ext>
            </a:extLst>
          </p:cNvPr>
          <p:cNvSpPr/>
          <p:nvPr/>
        </p:nvSpPr>
        <p:spPr>
          <a:xfrm flipV="1">
            <a:off x="2227489" y="518945"/>
            <a:ext cx="315134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8BF4C17-1D62-4BBC-240E-F936B056D43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201319AB-2BE6-53F6-8017-6DF15680C516}"/>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2283BB14-F30A-2418-538F-A3ED75AA7D97}"/>
              </a:ext>
            </a:extLst>
          </p:cNvPr>
          <p:cNvSpPr/>
          <p:nvPr/>
        </p:nvSpPr>
        <p:spPr>
          <a:xfrm>
            <a:off x="5378832" y="135085"/>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05</a:t>
            </a:r>
            <a:endParaRPr lang="en-US" sz="4000" b="1" dirty="0">
              <a:ea typeface="Roboto Light" panose="02000000000000000000" pitchFamily="2" charset="0"/>
            </a:endParaRPr>
          </a:p>
        </p:txBody>
      </p:sp>
      <p:sp>
        <p:nvSpPr>
          <p:cNvPr id="7" name="ZoneTexte 6">
            <a:extLst>
              <a:ext uri="{FF2B5EF4-FFF2-40B4-BE49-F238E27FC236}">
                <a16:creationId xmlns:a16="http://schemas.microsoft.com/office/drawing/2014/main" id="{94C8F191-56E5-691F-1AE1-A6304021B370}"/>
              </a:ext>
            </a:extLst>
          </p:cNvPr>
          <p:cNvSpPr txBox="1"/>
          <p:nvPr/>
        </p:nvSpPr>
        <p:spPr>
          <a:xfrm>
            <a:off x="4841939" y="1670955"/>
            <a:ext cx="6305550" cy="4126771"/>
          </a:xfrm>
          <a:prstGeom prst="rect">
            <a:avLst/>
          </a:prstGeom>
          <a:noFill/>
        </p:spPr>
        <p:txBody>
          <a:bodyPr wrap="square">
            <a:spAutoFit/>
          </a:bodyPr>
          <a:lstStyle/>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تترب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 الس</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خرية على هرم الأساليب الفنية الصعبة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إلا</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أن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ها تتطل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ب 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لاعب بمقاييس الأشياء، تضخيما أو تصغي</a:t>
            </a:r>
            <a:r>
              <a:rPr lang="ar-DZ" sz="2400" kern="100" dirty="0">
                <a:effectLst/>
                <a:latin typeface="Calibri" panose="020F0502020204030204" pitchFamily="34" charset="0"/>
                <a:ea typeface="Calibri" panose="020F0502020204030204" pitchFamily="34" charset="0"/>
                <a:cs typeface="Arial" panose="020B0604020202020204" pitchFamily="34" charset="0"/>
              </a:rPr>
              <a:t>را </a:t>
            </a:r>
            <a:r>
              <a:rPr lang="ar-SA" sz="2400" kern="100" dirty="0">
                <a:effectLst/>
                <a:latin typeface="Calibri" panose="020F0502020204030204" pitchFamily="34" charset="0"/>
                <a:ea typeface="Calibri" panose="020F0502020204030204" pitchFamily="34" charset="0"/>
                <a:cs typeface="Arial" panose="020B0604020202020204" pitchFamily="34" charset="0"/>
              </a:rPr>
              <a:t>طويلا أو تقزيما، هذا التلاعب يتم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ضمن معيارية فنية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هي تقديم الن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قد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اللا</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ذع في جو من الفكاهة والإمتاع، غير أن أسلوب السخرية يختلف من عصر إلى عصر،  ويتفاوت من ساخر لآخر</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a:p>
            <a:pPr marL="342900" indent="-342900" algn="just" rtl="1">
              <a:lnSpc>
                <a:spcPct val="107000"/>
              </a:lnSpc>
              <a:spcAft>
                <a:spcPts val="800"/>
              </a:spcAft>
              <a:buFont typeface="Wingdings" panose="05000000000000000000" pitchFamily="2" charset="2"/>
              <a:buChar char="v"/>
            </a:pPr>
            <a:r>
              <a:rPr lang="ar-SA" sz="2400" b="1" kern="100" dirty="0">
                <a:effectLst/>
                <a:latin typeface="Calibri" panose="020F0502020204030204" pitchFamily="34" charset="0"/>
                <a:ea typeface="Calibri" panose="020F0502020204030204" pitchFamily="34" charset="0"/>
                <a:cs typeface="Arial" panose="020B0604020202020204" pitchFamily="34" charset="0"/>
              </a:rPr>
              <a:t>ت</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عر</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ف الصحافة الس</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اخرة: </a:t>
            </a:r>
            <a:r>
              <a:rPr lang="ar-SA" sz="2400" kern="100" dirty="0">
                <a:effectLst/>
                <a:latin typeface="Calibri" panose="020F0502020204030204" pitchFamily="34" charset="0"/>
                <a:ea typeface="Calibri" panose="020F0502020204030204" pitchFamily="34" charset="0"/>
                <a:cs typeface="Arial" panose="020B0604020202020204" pitchFamily="34" charset="0"/>
              </a:rPr>
              <a:t>على أنها صحافة الفكاهة والنقد 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جتماعي</a:t>
            </a:r>
            <a:r>
              <a:rPr lang="ar-SA" sz="2400" kern="100" dirty="0">
                <a:effectLst/>
                <a:latin typeface="Calibri" panose="020F0502020204030204" pitchFamily="34" charset="0"/>
                <a:ea typeface="Calibri" panose="020F0502020204030204" pitchFamily="34" charset="0"/>
                <a:cs typeface="Arial" panose="020B0604020202020204" pitchFamily="34" charset="0"/>
              </a:rPr>
              <a:t> والسياسي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بهدف السخرية وذلك تطبيقا للقول السائد: "شر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لية ما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ضحك</a:t>
            </a:r>
            <a:r>
              <a:rPr lang="fr-FR" sz="2400" kern="100" dirty="0">
                <a:effectLst/>
                <a:latin typeface="Calibri" panose="020F0502020204030204" pitchFamily="34" charset="0"/>
                <a:ea typeface="Calibri" panose="020F0502020204030204" pitchFamily="34" charset="0"/>
                <a:cs typeface="Arial" panose="020B0604020202020204" pitchFamily="34" charset="0"/>
              </a:rPr>
              <a:t>". </a:t>
            </a:r>
            <a:r>
              <a:rPr lang="ar-DZ"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فالاتصال بشكل عام يعمل على إحداث تغيير على ثلاثة مستويات رئيسية، وهي المعلومات ،وال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تجاهات</a:t>
            </a:r>
            <a:r>
              <a:rPr lang="ar-SA" sz="2400" kern="100" dirty="0">
                <a:effectLst/>
                <a:latin typeface="Calibri" panose="020F0502020204030204" pitchFamily="34" charset="0"/>
                <a:ea typeface="Calibri" panose="020F0502020204030204" pitchFamily="34" charset="0"/>
                <a:cs typeface="Arial" panose="020B0604020202020204" pitchFamily="34" charset="0"/>
              </a:rPr>
              <a:t>، وسلوك المستقبل</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p:txBody>
      </p:sp>
      <p:pic>
        <p:nvPicPr>
          <p:cNvPr id="3" name="Image 2">
            <a:extLst>
              <a:ext uri="{FF2B5EF4-FFF2-40B4-BE49-F238E27FC236}">
                <a16:creationId xmlns:a16="http://schemas.microsoft.com/office/drawing/2014/main" id="{211F2D9E-C19E-3B23-29E9-AF0B33A79D19}"/>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24921" y="2463806"/>
            <a:ext cx="3921302" cy="2541068"/>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791551100"/>
      </p:ext>
    </p:extLst>
  </p:cSld>
  <p:clrMapOvr>
    <a:masterClrMapping/>
  </p:clrMapOvr>
  <p:transition spd="slow" advTm="2137">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88478D-3889-97A8-FA85-D0BC7501B461}"/>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554FE155-2A66-1B3F-580A-9FCC53BD72B3}"/>
              </a:ext>
            </a:extLst>
          </p:cNvPr>
          <p:cNvSpPr txBox="1"/>
          <p:nvPr/>
        </p:nvSpPr>
        <p:spPr>
          <a:xfrm>
            <a:off x="6096000" y="261285"/>
            <a:ext cx="6510501"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        مفهوم وتطور الصحافة السَّاخرة</a:t>
            </a:r>
          </a:p>
        </p:txBody>
      </p:sp>
      <p:sp>
        <p:nvSpPr>
          <p:cNvPr id="29" name="Rectangle 28">
            <a:extLst>
              <a:ext uri="{FF2B5EF4-FFF2-40B4-BE49-F238E27FC236}">
                <a16:creationId xmlns:a16="http://schemas.microsoft.com/office/drawing/2014/main" id="{FA9F1773-656F-4569-7FEB-91FFA9DADA32}"/>
              </a:ext>
            </a:extLst>
          </p:cNvPr>
          <p:cNvSpPr/>
          <p:nvPr/>
        </p:nvSpPr>
        <p:spPr>
          <a:xfrm flipV="1">
            <a:off x="2227489" y="518945"/>
            <a:ext cx="315134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BD87065-5B6B-3E4B-5A48-229D99E526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659F9CA6-597B-141F-51A9-49B28578CB2D}"/>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CE5614C4-2441-4E0C-C153-D3651B945819}"/>
              </a:ext>
            </a:extLst>
          </p:cNvPr>
          <p:cNvSpPr/>
          <p:nvPr/>
        </p:nvSpPr>
        <p:spPr>
          <a:xfrm>
            <a:off x="5378832" y="135085"/>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05</a:t>
            </a:r>
            <a:endParaRPr lang="en-US" sz="4000" b="1" dirty="0">
              <a:ea typeface="Roboto Light" panose="02000000000000000000" pitchFamily="2" charset="0"/>
            </a:endParaRPr>
          </a:p>
        </p:txBody>
      </p:sp>
      <p:sp>
        <p:nvSpPr>
          <p:cNvPr id="6" name="ZoneTexte 5">
            <a:extLst>
              <a:ext uri="{FF2B5EF4-FFF2-40B4-BE49-F238E27FC236}">
                <a16:creationId xmlns:a16="http://schemas.microsoft.com/office/drawing/2014/main" id="{E26A7A4D-EB96-1862-A48A-9C4A3FD1A7A4}"/>
              </a:ext>
            </a:extLst>
          </p:cNvPr>
          <p:cNvSpPr txBox="1"/>
          <p:nvPr/>
        </p:nvSpPr>
        <p:spPr>
          <a:xfrm>
            <a:off x="5146675" y="1578332"/>
            <a:ext cx="6305550" cy="4024179"/>
          </a:xfrm>
          <a:prstGeom prst="rect">
            <a:avLst/>
          </a:prstGeom>
          <a:noFill/>
        </p:spPr>
        <p:txBody>
          <a:bodyPr wrap="square">
            <a:spAutoFit/>
          </a:bodyPr>
          <a:lstStyle/>
          <a:p>
            <a:pPr marL="342900" indent="-342900" algn="just" rtl="1">
              <a:lnSpc>
                <a:spcPct val="107000"/>
              </a:lnSpc>
              <a:spcAft>
                <a:spcPts val="800"/>
              </a:spcAft>
              <a:buFont typeface="Wingdings" panose="05000000000000000000" pitchFamily="2" charset="2"/>
              <a:buChar char="v"/>
            </a:pPr>
            <a:r>
              <a:rPr lang="ar-SA" sz="2400" kern="100" dirty="0">
                <a:effectLst/>
                <a:latin typeface="Calibri" panose="020F0502020204030204" pitchFamily="34" charset="0"/>
                <a:ea typeface="Calibri" panose="020F0502020204030204" pitchFamily="34" charset="0"/>
                <a:cs typeface="Arial" panose="020B0604020202020204" pitchFamily="34" charset="0"/>
              </a:rPr>
              <a:t>الصحافة الس</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اخرة تقوم على ركائز مثل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تخفيف القيود 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جتماعية</a:t>
            </a:r>
            <a:r>
              <a:rPr lang="ar-SA" sz="2400" kern="100" dirty="0">
                <a:effectLst/>
                <a:latin typeface="Calibri" panose="020F0502020204030204" pitchFamily="34" charset="0"/>
                <a:ea typeface="Calibri" panose="020F0502020204030204" pitchFamily="34" charset="0"/>
                <a:cs typeface="Arial" panose="020B0604020202020204" pitchFamily="34" charset="0"/>
              </a:rPr>
              <a:t>، ممارسة الن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قد، تعزيز </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نتماء</a:t>
            </a:r>
            <a:r>
              <a:rPr lang="ar-SA" sz="2400" kern="100" dirty="0">
                <a:effectLst/>
                <a:latin typeface="Calibri" panose="020F0502020204030204" pitchFamily="34" charset="0"/>
                <a:ea typeface="Calibri" panose="020F0502020204030204" pitchFamily="34" charset="0"/>
                <a:cs typeface="Arial" panose="020B0604020202020204" pitchFamily="34" charset="0"/>
              </a:rPr>
              <a:t> الفرد للمجتمع، ومواجهة الخوف والقلق عبر أسلوب فكاهي. وتعكس طبيعة الناس وواقعهم بصدق،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 المعلومات بروح 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رحة وقوة في المعنى</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r>
              <a:rPr lang="ar-DZ"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وتُعدّ صحافة تلميح تتجاوز الرقابة بأساليب لغوية وغير لغوية، فتقول ما يعجز عنه الناس، وتمثل صوت الشعوب مقابل الصحافة الرسمية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التي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تمث</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 السلطات. كما تعمل على ترسيخ مفاهيم سياسية و</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قتصادية</a:t>
            </a:r>
            <a:r>
              <a:rPr lang="ar-SA" sz="2400" kern="100" dirty="0">
                <a:effectLst/>
                <a:latin typeface="Calibri" panose="020F0502020204030204" pitchFamily="34" charset="0"/>
                <a:ea typeface="Calibri" panose="020F0502020204030204" pitchFamily="34" charset="0"/>
                <a:cs typeface="Arial" panose="020B0604020202020204" pitchFamily="34" charset="0"/>
              </a:rPr>
              <a:t> و</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جتماعية</a:t>
            </a:r>
            <a:r>
              <a:rPr lang="ar-SA" sz="2400" kern="100" dirty="0">
                <a:effectLst/>
                <a:latin typeface="Calibri" panose="020F0502020204030204" pitchFamily="34" charset="0"/>
                <a:ea typeface="Calibri" panose="020F0502020204030204" pitchFamily="34" charset="0"/>
                <a:cs typeface="Arial" panose="020B0604020202020204" pitchFamily="34" charset="0"/>
              </a:rPr>
              <a:t> وثقافية، وتحفّ</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ز الجمهور على تعديل سلوكه لإحداث تغيير مجتمعي</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p:txBody>
      </p:sp>
      <p:pic>
        <p:nvPicPr>
          <p:cNvPr id="3" name="Image 2">
            <a:extLst>
              <a:ext uri="{FF2B5EF4-FFF2-40B4-BE49-F238E27FC236}">
                <a16:creationId xmlns:a16="http://schemas.microsoft.com/office/drawing/2014/main" id="{4AAFA6E4-C547-F8E4-24DD-89AD30633689}"/>
              </a:ext>
            </a:extLst>
          </p:cNvPr>
          <p:cNvPicPr>
            <a:picLocks noChangeAspect="1"/>
          </p:cNvPicPr>
          <p:nvPr/>
        </p:nvPicPr>
        <p:blipFill>
          <a:blip r:embed="rId8" cstate="print">
            <a:extLst>
              <a:ext uri="{BEBA8EAE-BF5A-486C-A8C5-ECC9F3942E4B}">
                <a14:imgProps xmlns:a14="http://schemas.microsoft.com/office/drawing/2010/main">
                  <a14:imgLayer r:embed="rId9">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671678" y="1578331"/>
            <a:ext cx="4024180" cy="4024180"/>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Tree>
    <p:extLst>
      <p:ext uri="{BB962C8B-B14F-4D97-AF65-F5344CB8AC3E}">
        <p14:creationId xmlns:p14="http://schemas.microsoft.com/office/powerpoint/2010/main" val="719557839"/>
      </p:ext>
    </p:extLst>
  </p:cSld>
  <p:clrMapOvr>
    <a:masterClrMapping/>
  </p:clrMapOvr>
  <p:transition spd="slow" advTm="2137">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A0910B-0F19-B0FD-4E8D-49509A38C80C}"/>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005AB20B-B4B1-0D68-40AF-42168C4774A4}"/>
              </a:ext>
            </a:extLst>
          </p:cNvPr>
          <p:cNvSpPr txBox="1"/>
          <p:nvPr/>
        </p:nvSpPr>
        <p:spPr>
          <a:xfrm>
            <a:off x="6096000" y="261285"/>
            <a:ext cx="6510501"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        مفهوم وتطور الصحافة السَّاخرة</a:t>
            </a:r>
          </a:p>
        </p:txBody>
      </p:sp>
      <p:sp>
        <p:nvSpPr>
          <p:cNvPr id="29" name="Rectangle 28">
            <a:extLst>
              <a:ext uri="{FF2B5EF4-FFF2-40B4-BE49-F238E27FC236}">
                <a16:creationId xmlns:a16="http://schemas.microsoft.com/office/drawing/2014/main" id="{B9BA74ED-537C-00E0-829A-4E6B2BE68D03}"/>
              </a:ext>
            </a:extLst>
          </p:cNvPr>
          <p:cNvSpPr/>
          <p:nvPr/>
        </p:nvSpPr>
        <p:spPr>
          <a:xfrm flipV="1">
            <a:off x="2227489" y="518945"/>
            <a:ext cx="315134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337EE8A-8C62-7CB6-F494-EE13A3C2531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0F7554AA-0CB6-BCAA-EDED-A08626F47068}"/>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A6CC49CD-0F56-8C0F-989D-29FD4C07E9DD}"/>
              </a:ext>
            </a:extLst>
          </p:cNvPr>
          <p:cNvSpPr/>
          <p:nvPr/>
        </p:nvSpPr>
        <p:spPr>
          <a:xfrm>
            <a:off x="5378832" y="135085"/>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05</a:t>
            </a:r>
            <a:endParaRPr lang="en-US" sz="4000" b="1" dirty="0">
              <a:ea typeface="Roboto Light" panose="02000000000000000000" pitchFamily="2" charset="0"/>
            </a:endParaRPr>
          </a:p>
        </p:txBody>
      </p:sp>
      <p:sp>
        <p:nvSpPr>
          <p:cNvPr id="4" name="ZoneTexte 3">
            <a:extLst>
              <a:ext uri="{FF2B5EF4-FFF2-40B4-BE49-F238E27FC236}">
                <a16:creationId xmlns:a16="http://schemas.microsoft.com/office/drawing/2014/main" id="{FA017090-42D6-19BD-3D25-DCAEF64D4D08}"/>
              </a:ext>
            </a:extLst>
          </p:cNvPr>
          <p:cNvSpPr txBox="1"/>
          <p:nvPr/>
        </p:nvSpPr>
        <p:spPr>
          <a:xfrm>
            <a:off x="1690433" y="1658194"/>
            <a:ext cx="9305925" cy="3541611"/>
          </a:xfrm>
          <a:prstGeom prst="rect">
            <a:avLst/>
          </a:prstGeom>
          <a:noFill/>
        </p:spPr>
        <p:txBody>
          <a:bodyPr wrap="square">
            <a:spAutoFit/>
          </a:bodyPr>
          <a:lstStyle/>
          <a:p>
            <a:pPr marL="342900" indent="-342900" algn="just" rtl="1">
              <a:lnSpc>
                <a:spcPct val="107000"/>
              </a:lnSpc>
              <a:spcAft>
                <a:spcPts val="800"/>
              </a:spcAft>
              <a:buFont typeface="Wingdings" panose="05000000000000000000" pitchFamily="2" charset="2"/>
              <a:buChar char="v"/>
            </a:pPr>
            <a:r>
              <a:rPr lang="ar-SA" sz="2400" b="1" dirty="0">
                <a:effectLst/>
                <a:latin typeface="Calibri" panose="020F0502020204030204" pitchFamily="34" charset="0"/>
                <a:ea typeface="Calibri" panose="020F0502020204030204" pitchFamily="34" charset="0"/>
              </a:rPr>
              <a:t>وظائف</a:t>
            </a:r>
            <a:r>
              <a:rPr lang="ar-DZ" sz="2400" b="1" dirty="0">
                <a:effectLst/>
                <a:latin typeface="Calibri" panose="020F0502020204030204" pitchFamily="34" charset="0"/>
                <a:ea typeface="Calibri" panose="020F0502020204030204" pitchFamily="34" charset="0"/>
              </a:rPr>
              <a:t> الصحافة الساخرة</a:t>
            </a:r>
            <a:r>
              <a:rPr lang="ar-DZ" sz="2400" dirty="0">
                <a:effectLst/>
                <a:latin typeface="Calibri" panose="020F0502020204030204" pitchFamily="34" charset="0"/>
                <a:ea typeface="Calibri" panose="020F0502020204030204" pitchFamily="34" charset="0"/>
              </a:rPr>
              <a:t>،</a:t>
            </a:r>
            <a:r>
              <a:rPr lang="ar-SA" sz="2400" dirty="0">
                <a:effectLst/>
                <a:latin typeface="Calibri" panose="020F0502020204030204" pitchFamily="34" charset="0"/>
                <a:ea typeface="Calibri" panose="020F0502020204030204" pitchFamily="34" charset="0"/>
              </a:rPr>
              <a:t> </a:t>
            </a:r>
            <a:r>
              <a:rPr lang="ar-SA" sz="2400" dirty="0" err="1">
                <a:effectLst/>
                <a:latin typeface="Calibri" panose="020F0502020204030204" pitchFamily="34" charset="0"/>
                <a:ea typeface="Calibri" panose="020F0502020204030204" pitchFamily="34" charset="0"/>
              </a:rPr>
              <a:t>تتمث</a:t>
            </a:r>
            <a:r>
              <a:rPr lang="ar-DZ" sz="2400" dirty="0">
                <a:effectLst/>
                <a:latin typeface="Calibri" panose="020F0502020204030204" pitchFamily="34" charset="0"/>
                <a:ea typeface="Calibri" panose="020F0502020204030204" pitchFamily="34" charset="0"/>
              </a:rPr>
              <a:t>َّ</a:t>
            </a:r>
            <a:r>
              <a:rPr lang="ar-SA" sz="2400" dirty="0">
                <a:effectLst/>
                <a:latin typeface="Calibri" panose="020F0502020204030204" pitchFamily="34" charset="0"/>
                <a:ea typeface="Calibri" panose="020F0502020204030204" pitchFamily="34" charset="0"/>
              </a:rPr>
              <a:t>ل في التالي: </a:t>
            </a:r>
            <a:endParaRPr lang="fr-FR" sz="2400" dirty="0">
              <a:effectLst/>
              <a:latin typeface="Calibri" panose="020F0502020204030204" pitchFamily="34" charset="0"/>
              <a:ea typeface="Calibri" panose="020F0502020204030204" pitchFamily="34" charset="0"/>
            </a:endParaRPr>
          </a:p>
          <a:p>
            <a:pPr marL="342900" lvl="0" indent="-342900" algn="just" rtl="1" fontAlgn="base">
              <a:lnSpc>
                <a:spcPct val="107000"/>
              </a:lnSpc>
              <a:spcAft>
                <a:spcPts val="800"/>
              </a:spcAft>
              <a:buClr>
                <a:srgbClr val="000000"/>
              </a:buClr>
              <a:buSzPts val="1600"/>
              <a:buFont typeface="Wingdings" panose="05000000000000000000" pitchFamily="2" charset="2"/>
              <a:buChar char="ü"/>
            </a:pPr>
            <a:r>
              <a:rPr lang="ar-SA" sz="2400" u="none" strike="noStrike" dirty="0">
                <a:effectLst/>
                <a:uFill>
                  <a:solidFill>
                    <a:srgbClr val="000000"/>
                  </a:solidFill>
                </a:uFill>
                <a:latin typeface="Calibri" panose="020F0502020204030204" pitchFamily="34" charset="0"/>
                <a:ea typeface="Calibri" panose="020F0502020204030204" pitchFamily="34" charset="0"/>
              </a:rPr>
              <a:t>تقوم الصحافة الساخرة بتقديم عناصر المعرفة، والتعبير عن </a:t>
            </a:r>
            <a:r>
              <a:rPr lang="ar-SA" sz="2400" u="none" strike="noStrike" dirty="0" err="1">
                <a:effectLst/>
                <a:uFill>
                  <a:solidFill>
                    <a:srgbClr val="000000"/>
                  </a:solidFill>
                </a:uFill>
                <a:latin typeface="Calibri" panose="020F0502020204030204" pitchFamily="34" charset="0"/>
                <a:ea typeface="Calibri" panose="020F0502020204030204" pitchFamily="34" charset="0"/>
              </a:rPr>
              <a:t>الآر</a:t>
            </a:r>
            <a:r>
              <a:rPr lang="ar-DZ" sz="2400" u="none" strike="noStrike" dirty="0">
                <a:effectLst/>
                <a:uFill>
                  <a:solidFill>
                    <a:srgbClr val="000000"/>
                  </a:solidFill>
                </a:uFill>
                <a:latin typeface="Calibri" panose="020F0502020204030204" pitchFamily="34" charset="0"/>
                <a:ea typeface="Calibri" panose="020F0502020204030204" pitchFamily="34" charset="0"/>
              </a:rPr>
              <a:t>ا</a:t>
            </a:r>
            <a:r>
              <a:rPr lang="ar-SA" sz="2400" u="none" strike="noStrike" dirty="0">
                <a:effectLst/>
                <a:uFill>
                  <a:solidFill>
                    <a:srgbClr val="000000"/>
                  </a:solidFill>
                </a:uFill>
                <a:latin typeface="Calibri" panose="020F0502020204030204" pitchFamily="34" charset="0"/>
                <a:ea typeface="Calibri" panose="020F0502020204030204" pitchFamily="34" charset="0"/>
              </a:rPr>
              <a:t>ء والأفكار ووجهات الن</a:t>
            </a:r>
            <a:r>
              <a:rPr lang="ar-DZ" sz="2400" u="none" strike="noStrike" dirty="0">
                <a:effectLst/>
                <a:uFill>
                  <a:solidFill>
                    <a:srgbClr val="000000"/>
                  </a:solidFill>
                </a:uFill>
                <a:latin typeface="Calibri" panose="020F0502020204030204" pitchFamily="34" charset="0"/>
                <a:ea typeface="Calibri" panose="020F0502020204030204" pitchFamily="34" charset="0"/>
              </a:rPr>
              <a:t>َّ</a:t>
            </a:r>
            <a:r>
              <a:rPr lang="ar-SA" sz="2400" u="none" strike="noStrike" dirty="0">
                <a:effectLst/>
                <a:uFill>
                  <a:solidFill>
                    <a:srgbClr val="000000"/>
                  </a:solidFill>
                </a:uFill>
                <a:latin typeface="Calibri" panose="020F0502020204030204" pitchFamily="34" charset="0"/>
                <a:ea typeface="Calibri" panose="020F0502020204030204" pitchFamily="34" charset="0"/>
              </a:rPr>
              <a:t>ظر من خلال تصوير الواقع، والتعبير عن هموم المجتمع وتنبيهه إلى أ</a:t>
            </a:r>
            <a:r>
              <a:rPr lang="ar-DZ" sz="2400" u="none" strike="noStrike" dirty="0">
                <a:effectLst/>
                <a:uFill>
                  <a:solidFill>
                    <a:srgbClr val="000000"/>
                  </a:solidFill>
                </a:uFill>
                <a:latin typeface="Calibri" panose="020F0502020204030204" pitchFamily="34" charset="0"/>
                <a:ea typeface="Calibri" panose="020F0502020204030204" pitchFamily="34" charset="0"/>
              </a:rPr>
              <a:t>َ</a:t>
            </a:r>
            <a:r>
              <a:rPr lang="ar-SA" sz="2400" u="none" strike="noStrike" dirty="0" err="1">
                <a:effectLst/>
                <a:uFill>
                  <a:solidFill>
                    <a:srgbClr val="000000"/>
                  </a:solidFill>
                </a:uFill>
                <a:latin typeface="Calibri" panose="020F0502020204030204" pitchFamily="34" charset="0"/>
                <a:ea typeface="Calibri" panose="020F0502020204030204" pitchFamily="34" charset="0"/>
              </a:rPr>
              <a:t>وج</a:t>
            </a:r>
            <a:r>
              <a:rPr lang="ar-DZ" sz="2400" u="none" strike="noStrike" dirty="0">
                <a:effectLst/>
                <a:uFill>
                  <a:solidFill>
                    <a:srgbClr val="000000"/>
                  </a:solidFill>
                </a:uFill>
                <a:latin typeface="Calibri" panose="020F0502020204030204" pitchFamily="34" charset="0"/>
                <a:ea typeface="Calibri" panose="020F0502020204030204" pitchFamily="34" charset="0"/>
              </a:rPr>
              <a:t>ُ</a:t>
            </a:r>
            <a:r>
              <a:rPr lang="ar-SA" sz="2400" u="none" strike="noStrike" dirty="0">
                <a:effectLst/>
                <a:uFill>
                  <a:solidFill>
                    <a:srgbClr val="000000"/>
                  </a:solidFill>
                </a:uFill>
                <a:latin typeface="Calibri" panose="020F0502020204030204" pitchFamily="34" charset="0"/>
                <a:ea typeface="Calibri" panose="020F0502020204030204" pitchFamily="34" charset="0"/>
              </a:rPr>
              <a:t>ـه الخ</a:t>
            </a:r>
            <a:r>
              <a:rPr lang="ar-DZ" sz="2400" u="none" strike="noStrike" dirty="0">
                <a:effectLst/>
                <a:uFill>
                  <a:solidFill>
                    <a:srgbClr val="000000"/>
                  </a:solidFill>
                </a:uFill>
                <a:latin typeface="Calibri" panose="020F0502020204030204" pitchFamily="34" charset="0"/>
                <a:ea typeface="Calibri" panose="020F0502020204030204" pitchFamily="34" charset="0"/>
              </a:rPr>
              <a:t>َ</a:t>
            </a:r>
            <a:r>
              <a:rPr lang="ar-SA" sz="2400" u="none" strike="noStrike" dirty="0" err="1">
                <a:effectLst/>
                <a:uFill>
                  <a:solidFill>
                    <a:srgbClr val="000000"/>
                  </a:solidFill>
                </a:uFill>
                <a:latin typeface="Calibri" panose="020F0502020204030204" pitchFamily="34" charset="0"/>
                <a:ea typeface="Calibri" panose="020F0502020204030204" pitchFamily="34" charset="0"/>
              </a:rPr>
              <a:t>لـل</a:t>
            </a:r>
            <a:r>
              <a:rPr lang="ar-SA" sz="2400" u="none" strike="noStrike" dirty="0">
                <a:effectLst/>
                <a:uFill>
                  <a:solidFill>
                    <a:srgbClr val="000000"/>
                  </a:solidFill>
                </a:uFill>
                <a:latin typeface="Calibri" panose="020F0502020204030204" pitchFamily="34" charset="0"/>
                <a:ea typeface="Calibri" panose="020F0502020204030204" pitchFamily="34" charset="0"/>
              </a:rPr>
              <a:t> والقصـور الموجودة فيه، مراقبة السلطات العليا مراقبـة حقيقيـة بتسـليط الضـوء علـى أعمـالهم، و</a:t>
            </a:r>
            <a:r>
              <a:rPr lang="ar-DZ" sz="2400" u="none" strike="noStrike" dirty="0">
                <a:effectLst/>
                <a:uFill>
                  <a:solidFill>
                    <a:srgbClr val="000000"/>
                  </a:solidFill>
                </a:uFill>
                <a:latin typeface="Calibri" panose="020F0502020204030204" pitchFamily="34" charset="0"/>
                <a:ea typeface="Calibri" panose="020F0502020204030204" pitchFamily="34" charset="0"/>
              </a:rPr>
              <a:t>إِ</a:t>
            </a:r>
            <a:r>
              <a:rPr lang="ar-SA" sz="2400" u="none" strike="noStrike" dirty="0" err="1">
                <a:effectLst/>
                <a:uFill>
                  <a:solidFill>
                    <a:srgbClr val="000000"/>
                  </a:solidFill>
                </a:uFill>
                <a:latin typeface="Calibri" panose="020F0502020204030204" pitchFamily="34" charset="0"/>
                <a:ea typeface="Calibri" panose="020F0502020204030204" pitchFamily="34" charset="0"/>
              </a:rPr>
              <a:t>نتقـادهم</a:t>
            </a:r>
            <a:r>
              <a:rPr lang="ar-SA" sz="2400" u="none" strike="noStrike" dirty="0">
                <a:effectLst/>
                <a:uFill>
                  <a:solidFill>
                    <a:srgbClr val="000000"/>
                  </a:solidFill>
                </a:uFill>
                <a:latin typeface="Calibri" panose="020F0502020204030204" pitchFamily="34" charset="0"/>
                <a:ea typeface="Calibri" panose="020F0502020204030204" pitchFamily="34" charset="0"/>
              </a:rPr>
              <a:t>، إذا ما ارتكبوا الأخطاء وتوجيههم نحو المصلحة العامة. </a:t>
            </a:r>
            <a:endParaRPr lang="ar-DZ" sz="2400" dirty="0">
              <a:uFill>
                <a:solidFill>
                  <a:srgbClr val="000000"/>
                </a:solidFill>
              </a:uFill>
              <a:latin typeface="Calibri" panose="020F0502020204030204" pitchFamily="34" charset="0"/>
              <a:ea typeface="Calibri" panose="020F0502020204030204" pitchFamily="34" charset="0"/>
            </a:endParaRPr>
          </a:p>
          <a:p>
            <a:pPr marL="342900" lvl="0" indent="-342900" algn="just" rtl="1" fontAlgn="base">
              <a:lnSpc>
                <a:spcPct val="107000"/>
              </a:lnSpc>
              <a:spcAft>
                <a:spcPts val="800"/>
              </a:spcAft>
              <a:buClr>
                <a:srgbClr val="000000"/>
              </a:buClr>
              <a:buSzPts val="1600"/>
              <a:buFont typeface="Wingdings" panose="05000000000000000000" pitchFamily="2" charset="2"/>
              <a:buChar char="ü"/>
            </a:pPr>
            <a:r>
              <a:rPr lang="ar-SA" sz="2400" u="none" strike="noStrike" dirty="0">
                <a:effectLst/>
                <a:uFill>
                  <a:solidFill>
                    <a:srgbClr val="000000"/>
                  </a:solidFill>
                </a:uFill>
                <a:latin typeface="Calibri" panose="020F0502020204030204" pitchFamily="34" charset="0"/>
                <a:ea typeface="Calibri" panose="020F0502020204030204" pitchFamily="34" charset="0"/>
              </a:rPr>
              <a:t>تنظيف المجتمع من الفساد، من خلال إحداث التغيير عـن طريـق نقـد السـلبيات الموجـودة في المجتمع، وجعل القارئ ينبذها ويرفضها كخطوة أولى، ومن </a:t>
            </a:r>
            <a:r>
              <a:rPr lang="ar-DZ" sz="2400" dirty="0">
                <a:uFill>
                  <a:solidFill>
                    <a:srgbClr val="000000"/>
                  </a:solidFill>
                </a:uFill>
                <a:latin typeface="Calibri" panose="020F0502020204030204" pitchFamily="34" charset="0"/>
                <a:ea typeface="Calibri" panose="020F0502020204030204" pitchFamily="34" charset="0"/>
              </a:rPr>
              <a:t>ث</a:t>
            </a:r>
            <a:r>
              <a:rPr lang="ar-SA" sz="2400" u="none" strike="noStrike" dirty="0">
                <a:effectLst/>
                <a:uFill>
                  <a:solidFill>
                    <a:srgbClr val="000000"/>
                  </a:solidFill>
                </a:uFill>
                <a:latin typeface="Calibri" panose="020F0502020204030204" pitchFamily="34" charset="0"/>
                <a:ea typeface="Calibri" panose="020F0502020204030204" pitchFamily="34" charset="0"/>
              </a:rPr>
              <a:t>م</a:t>
            </a:r>
            <a:r>
              <a:rPr lang="ar-DZ" sz="2400" u="none" strike="noStrike" dirty="0">
                <a:effectLst/>
                <a:uFill>
                  <a:solidFill>
                    <a:srgbClr val="000000"/>
                  </a:solidFill>
                </a:uFill>
                <a:latin typeface="Calibri" panose="020F0502020204030204" pitchFamily="34" charset="0"/>
                <a:ea typeface="Calibri" panose="020F0502020204030204" pitchFamily="34" charset="0"/>
              </a:rPr>
              <a:t>َّ</a:t>
            </a:r>
            <a:r>
              <a:rPr lang="ar-SA" sz="2400" u="none" strike="noStrike" dirty="0">
                <a:effectLst/>
                <a:uFill>
                  <a:solidFill>
                    <a:srgbClr val="000000"/>
                  </a:solidFill>
                </a:uFill>
                <a:latin typeface="Calibri" panose="020F0502020204030204" pitchFamily="34" charset="0"/>
                <a:ea typeface="Calibri" panose="020F0502020204030204" pitchFamily="34" charset="0"/>
              </a:rPr>
              <a:t> حث</a:t>
            </a:r>
            <a:r>
              <a:rPr lang="ar-DZ" sz="2400" u="none" strike="noStrike" dirty="0">
                <a:effectLst/>
                <a:uFill>
                  <a:solidFill>
                    <a:srgbClr val="000000"/>
                  </a:solidFill>
                </a:uFill>
                <a:latin typeface="Calibri" panose="020F0502020204030204" pitchFamily="34" charset="0"/>
                <a:ea typeface="Calibri" panose="020F0502020204030204" pitchFamily="34" charset="0"/>
              </a:rPr>
              <a:t>ُّ</a:t>
            </a:r>
            <a:r>
              <a:rPr lang="ar-SA" sz="2400" u="none" strike="noStrike" dirty="0">
                <a:effectLst/>
                <a:uFill>
                  <a:solidFill>
                    <a:srgbClr val="000000"/>
                  </a:solidFill>
                </a:uFill>
                <a:latin typeface="Calibri" panose="020F0502020204030204" pitchFamily="34" charset="0"/>
                <a:ea typeface="Calibri" panose="020F0502020204030204" pitchFamily="34" charset="0"/>
              </a:rPr>
              <a:t>ه على التغيير.</a:t>
            </a:r>
            <a:endParaRPr lang="ar-DZ" sz="2400" dirty="0">
              <a:uFill>
                <a:solidFill>
                  <a:srgbClr val="000000"/>
                </a:solidFill>
              </a:uFill>
              <a:latin typeface="Calibri" panose="020F0502020204030204" pitchFamily="34" charset="0"/>
              <a:ea typeface="Calibri" panose="020F0502020204030204" pitchFamily="34" charset="0"/>
            </a:endParaRPr>
          </a:p>
          <a:p>
            <a:pPr marL="342900" lvl="0" indent="-342900" algn="just" rtl="1" fontAlgn="base">
              <a:lnSpc>
                <a:spcPct val="107000"/>
              </a:lnSpc>
              <a:spcAft>
                <a:spcPts val="800"/>
              </a:spcAft>
              <a:buClr>
                <a:srgbClr val="000000"/>
              </a:buClr>
              <a:buSzPts val="1600"/>
              <a:buFont typeface="Wingdings" panose="05000000000000000000" pitchFamily="2" charset="2"/>
              <a:buChar char="ü"/>
            </a:pPr>
            <a:r>
              <a:rPr lang="ar-SA" sz="2400" dirty="0">
                <a:effectLst/>
                <a:latin typeface="Calibri" panose="020F0502020204030204" pitchFamily="34" charset="0"/>
                <a:ea typeface="Calibri" panose="020F0502020204030204" pitchFamily="34" charset="0"/>
              </a:rPr>
              <a:t>الموائمـة بين الم</a:t>
            </a:r>
            <a:r>
              <a:rPr lang="ar-DZ" sz="2400" dirty="0">
                <a:effectLst/>
                <a:latin typeface="Calibri" panose="020F0502020204030204" pitchFamily="34" charset="0"/>
                <a:ea typeface="Calibri" panose="020F0502020204030204" pitchFamily="34" charset="0"/>
              </a:rPr>
              <a:t>ُ</a:t>
            </a:r>
            <a:r>
              <a:rPr lang="ar-SA" sz="2400" dirty="0">
                <a:effectLst/>
                <a:latin typeface="Calibri" panose="020F0502020204030204" pitchFamily="34" charset="0"/>
                <a:ea typeface="Calibri" panose="020F0502020204030204" pitchFamily="34" charset="0"/>
              </a:rPr>
              <a:t>تعة والتقويم، من خلال إشباع رغبات الناس من الجانب الترفيهي</a:t>
            </a:r>
            <a:r>
              <a:rPr lang="ar-DZ" sz="2400" dirty="0">
                <a:effectLst/>
                <a:latin typeface="Calibri" panose="020F0502020204030204" pitchFamily="34" charset="0"/>
                <a:ea typeface="Calibri" panose="020F0502020204030204" pitchFamily="34" charset="0"/>
              </a:rPr>
              <a:t>.</a:t>
            </a:r>
            <a:endParaRPr lang="fr-FR" sz="24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756911306"/>
      </p:ext>
    </p:extLst>
  </p:cSld>
  <p:clrMapOvr>
    <a:masterClrMapping/>
  </p:clrMapOvr>
  <p:transition spd="slow" advTm="2137">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B7FC19-00F9-6A58-AEB5-E3A4551590AB}"/>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2E9EDD2A-286E-A697-4EB9-211A39E91552}"/>
              </a:ext>
            </a:extLst>
          </p:cNvPr>
          <p:cNvSpPr txBox="1"/>
          <p:nvPr/>
        </p:nvSpPr>
        <p:spPr>
          <a:xfrm>
            <a:off x="6096000" y="261285"/>
            <a:ext cx="6510501"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        مفهوم وتطور الصحافة السَّاخرة</a:t>
            </a:r>
          </a:p>
        </p:txBody>
      </p:sp>
      <p:sp>
        <p:nvSpPr>
          <p:cNvPr id="29" name="Rectangle 28">
            <a:extLst>
              <a:ext uri="{FF2B5EF4-FFF2-40B4-BE49-F238E27FC236}">
                <a16:creationId xmlns:a16="http://schemas.microsoft.com/office/drawing/2014/main" id="{D9DDB29D-95FE-AEEE-4AB1-BF6745472E91}"/>
              </a:ext>
            </a:extLst>
          </p:cNvPr>
          <p:cNvSpPr/>
          <p:nvPr/>
        </p:nvSpPr>
        <p:spPr>
          <a:xfrm flipV="1">
            <a:off x="2227489" y="518945"/>
            <a:ext cx="315134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12CD56B-E912-FFC8-9427-0ED0F6CE37D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59973230-6C8C-6942-A679-CEEA02E2F9D6}"/>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1339BD54-BC19-7C77-C7CB-BA0F053E6C8B}"/>
              </a:ext>
            </a:extLst>
          </p:cNvPr>
          <p:cNvSpPr/>
          <p:nvPr/>
        </p:nvSpPr>
        <p:spPr>
          <a:xfrm>
            <a:off x="5378832" y="135085"/>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05</a:t>
            </a:r>
            <a:endParaRPr lang="en-US" sz="4000" b="1" dirty="0">
              <a:ea typeface="Roboto Light" panose="02000000000000000000" pitchFamily="2" charset="0"/>
            </a:endParaRPr>
          </a:p>
        </p:txBody>
      </p:sp>
      <p:sp>
        <p:nvSpPr>
          <p:cNvPr id="3" name="ZoneTexte 2">
            <a:extLst>
              <a:ext uri="{FF2B5EF4-FFF2-40B4-BE49-F238E27FC236}">
                <a16:creationId xmlns:a16="http://schemas.microsoft.com/office/drawing/2014/main" id="{8532E4AB-271F-E62E-7F50-813487EECE75}"/>
              </a:ext>
            </a:extLst>
          </p:cNvPr>
          <p:cNvSpPr txBox="1"/>
          <p:nvPr/>
        </p:nvSpPr>
        <p:spPr>
          <a:xfrm>
            <a:off x="1443789" y="1282069"/>
            <a:ext cx="9663764" cy="4537139"/>
          </a:xfrm>
          <a:prstGeom prst="rect">
            <a:avLst/>
          </a:prstGeom>
          <a:noFill/>
        </p:spPr>
        <p:txBody>
          <a:bodyPr wrap="square">
            <a:spAutoFit/>
          </a:bodyPr>
          <a:lstStyle/>
          <a:p>
            <a:pPr marL="342900" indent="-342900" algn="just" rtl="1">
              <a:lnSpc>
                <a:spcPct val="107000"/>
              </a:lnSpc>
              <a:spcAft>
                <a:spcPts val="800"/>
              </a:spcAft>
              <a:buFont typeface="Wingdings" panose="05000000000000000000" pitchFamily="2" charset="2"/>
              <a:buChar char="q"/>
            </a:pPr>
            <a:r>
              <a:rPr lang="ar-SA" sz="2400" b="1" kern="100" dirty="0">
                <a:solidFill>
                  <a:schemeClr val="accent2"/>
                </a:solidFill>
                <a:effectLst/>
                <a:latin typeface="Calibri" panose="020F0502020204030204" pitchFamily="34" charset="0"/>
                <a:ea typeface="Calibri" panose="020F0502020204030204" pitchFamily="34" charset="0"/>
              </a:rPr>
              <a:t>دراسة علمية : </a:t>
            </a:r>
            <a:r>
              <a:rPr lang="ar-SA" sz="2400" kern="100" dirty="0">
                <a:effectLst/>
                <a:latin typeface="Calibri" panose="020F0502020204030204" pitchFamily="34" charset="0"/>
                <a:ea typeface="Calibri" panose="020F0502020204030204" pitchFamily="34" charset="0"/>
              </a:rPr>
              <a:t>أ.د/ ثروت فتحي كامل / دعاء فكرى </a:t>
            </a:r>
            <a:r>
              <a:rPr lang="ar-SA" sz="2400" kern="100" dirty="0" err="1">
                <a:effectLst/>
                <a:latin typeface="Calibri" panose="020F0502020204030204" pitchFamily="34" charset="0"/>
                <a:ea typeface="Calibri" panose="020F0502020204030204" pitchFamily="34" charset="0"/>
              </a:rPr>
              <a:t>عبداالله</a:t>
            </a:r>
            <a:r>
              <a:rPr lang="ar-SA" sz="2400" kern="100" dirty="0">
                <a:effectLst/>
                <a:latin typeface="Calibri" panose="020F0502020204030204" pitchFamily="34" charset="0"/>
                <a:ea typeface="Calibri" panose="020F0502020204030204" pitchFamily="34" charset="0"/>
              </a:rPr>
              <a:t>/ </a:t>
            </a:r>
            <a:r>
              <a:rPr lang="ar-SA" sz="2400" kern="100" dirty="0" err="1">
                <a:effectLst/>
                <a:latin typeface="Calibri" panose="020F0502020204030204" pitchFamily="34" charset="0"/>
                <a:ea typeface="Calibri" panose="020F0502020204030204" pitchFamily="34" charset="0"/>
              </a:rPr>
              <a:t>لمیاء</a:t>
            </a:r>
            <a:r>
              <a:rPr lang="ar-SA" sz="2400" kern="100" dirty="0">
                <a:effectLst/>
                <a:latin typeface="Calibri" panose="020F0502020204030204" pitchFamily="34" charset="0"/>
                <a:ea typeface="Calibri" panose="020F0502020204030204" pitchFamily="34" charset="0"/>
              </a:rPr>
              <a:t> </a:t>
            </a:r>
            <a:r>
              <a:rPr lang="ar-SA" sz="2400" kern="100" dirty="0" err="1">
                <a:effectLst/>
                <a:latin typeface="Calibri" panose="020F0502020204030204" pitchFamily="34" charset="0"/>
                <a:ea typeface="Calibri" panose="020F0502020204030204" pitchFamily="34" charset="0"/>
              </a:rPr>
              <a:t>صبرى</a:t>
            </a:r>
            <a:r>
              <a:rPr lang="ar-SA" sz="2400" kern="100" dirty="0">
                <a:effectLst/>
                <a:latin typeface="Calibri" panose="020F0502020204030204" pitchFamily="34" charset="0"/>
                <a:ea typeface="Calibri" panose="020F0502020204030204" pitchFamily="34" charset="0"/>
              </a:rPr>
              <a:t> عبد </a:t>
            </a:r>
            <a:r>
              <a:rPr lang="ar-SA" sz="2400" kern="100" dirty="0" err="1">
                <a:effectLst/>
                <a:latin typeface="Calibri" panose="020F0502020204030204" pitchFamily="34" charset="0"/>
                <a:ea typeface="Calibri" panose="020F0502020204030204" pitchFamily="34" charset="0"/>
              </a:rPr>
              <a:t>العزیز</a:t>
            </a:r>
            <a:r>
              <a:rPr lang="ar-SA" sz="2400" kern="100" dirty="0">
                <a:effectLst/>
                <a:latin typeface="Calibri" panose="020F0502020204030204" pitchFamily="34" charset="0"/>
                <a:ea typeface="Calibri" panose="020F0502020204030204" pitchFamily="34" charset="0"/>
              </a:rPr>
              <a:t>(2019)</a:t>
            </a:r>
            <a:endParaRPr lang="fr-FR" sz="2400" kern="100" dirty="0">
              <a:effectLst/>
              <a:latin typeface="Calibri" panose="020F0502020204030204" pitchFamily="34" charset="0"/>
              <a:ea typeface="Calibri" panose="020F0502020204030204" pitchFamily="34" charset="0"/>
            </a:endParaRP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rPr>
              <a:t>الدراسة بعنوان :" تناول المقال الس</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اخر لقضايا الواقع الاجتماعي (دراسة تحليلية)"</a:t>
            </a:r>
            <a:endParaRPr lang="fr-FR" sz="2400" kern="100" dirty="0">
              <a:effectLst/>
              <a:latin typeface="Calibri" panose="020F0502020204030204" pitchFamily="34" charset="0"/>
              <a:ea typeface="Calibri" panose="020F0502020204030204" pitchFamily="34" charset="0"/>
            </a:endParaRP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rPr>
              <a:t>وعالج الباحثون من خلال هذه الدراسة : </a:t>
            </a:r>
            <a:r>
              <a:rPr lang="ar-SA" sz="2400" kern="100" dirty="0" err="1">
                <a:effectLst/>
                <a:latin typeface="Calibri" panose="020F0502020204030204" pitchFamily="34" charset="0"/>
                <a:ea typeface="Calibri" panose="020F0502020204030204" pitchFamily="34" charset="0"/>
              </a:rPr>
              <a:t>كیف</a:t>
            </a:r>
            <a:r>
              <a:rPr lang="ar-SA" sz="2400" kern="100" dirty="0">
                <a:effectLst/>
                <a:latin typeface="Calibri" panose="020F0502020204030204" pitchFamily="34" charset="0"/>
                <a:ea typeface="Calibri" panose="020F0502020204030204" pitchFamily="34" charset="0"/>
              </a:rPr>
              <a:t> </a:t>
            </a:r>
            <a:r>
              <a:rPr lang="ar-SA" sz="2400" kern="100" dirty="0" err="1">
                <a:effectLst/>
                <a:latin typeface="Calibri" panose="020F0502020204030204" pitchFamily="34" charset="0"/>
                <a:ea typeface="Calibri" panose="020F0502020204030204" pitchFamily="34" charset="0"/>
              </a:rPr>
              <a:t>یتناول</a:t>
            </a:r>
            <a:r>
              <a:rPr lang="ar-SA" sz="2400" kern="100" dirty="0">
                <a:effectLst/>
                <a:latin typeface="Calibri" panose="020F0502020204030204" pitchFamily="34" charset="0"/>
                <a:ea typeface="Calibri" panose="020F0502020204030204" pitchFamily="34" charset="0"/>
              </a:rPr>
              <a:t> المقال الساخر </a:t>
            </a:r>
            <a:r>
              <a:rPr lang="ar-SA" sz="2400" kern="100" dirty="0" err="1">
                <a:effectLst/>
                <a:latin typeface="Calibri" panose="020F0502020204030204" pitchFamily="34" charset="0"/>
                <a:ea typeface="Calibri" panose="020F0502020204030204" pitchFamily="34" charset="0"/>
              </a:rPr>
              <a:t>قضایا</a:t>
            </a:r>
            <a:r>
              <a:rPr lang="ar-SA" sz="2400" kern="100" dirty="0">
                <a:effectLst/>
                <a:latin typeface="Calibri" panose="020F0502020204030204" pitchFamily="34" charset="0"/>
                <a:ea typeface="Calibri" panose="020F0502020204030204" pitchFamily="34" charset="0"/>
              </a:rPr>
              <a:t> الواقع الاجتماعي من خلال دراسة </a:t>
            </a:r>
            <a:r>
              <a:rPr lang="ar-SA" sz="2400" kern="100" dirty="0" err="1">
                <a:effectLst/>
                <a:latin typeface="Calibri" panose="020F0502020204030204" pitchFamily="34" charset="0"/>
                <a:ea typeface="Calibri" panose="020F0502020204030204" pitchFamily="34" charset="0"/>
              </a:rPr>
              <a:t>تحلیلیة</a:t>
            </a:r>
            <a:r>
              <a:rPr lang="ar-SA" sz="2400" kern="100" dirty="0">
                <a:effectLst/>
                <a:latin typeface="Calibri" panose="020F0502020204030204" pitchFamily="34" charset="0"/>
                <a:ea typeface="Calibri" panose="020F0502020204030204" pitchFamily="34" charset="0"/>
              </a:rPr>
              <a:t> </a:t>
            </a:r>
            <a:r>
              <a:rPr lang="ar-SA" sz="2400" kern="100" dirty="0" err="1">
                <a:effectLst/>
                <a:latin typeface="Calibri" panose="020F0502020204030204" pitchFamily="34" charset="0"/>
                <a:ea typeface="Calibri" panose="020F0502020204030204" pitchFamily="34" charset="0"/>
              </a:rPr>
              <a:t>وصفیة</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 تستخدم منهج المسح والمنهج المقارن معتمدة على أداة </a:t>
            </a:r>
            <a:r>
              <a:rPr lang="ar-SA" sz="2400" kern="100" dirty="0" err="1">
                <a:effectLst/>
                <a:latin typeface="Calibri" panose="020F0502020204030204" pitchFamily="34" charset="0"/>
                <a:ea typeface="Calibri" panose="020F0502020204030204" pitchFamily="34" charset="0"/>
              </a:rPr>
              <a:t>لتحلیل</a:t>
            </a:r>
            <a:r>
              <a:rPr lang="ar-SA" sz="2400" kern="100" dirty="0">
                <a:effectLst/>
                <a:latin typeface="Calibri" panose="020F0502020204030204" pitchFamily="34" charset="0"/>
                <a:ea typeface="Calibri" panose="020F0502020204030204" pitchFamily="34" charset="0"/>
              </a:rPr>
              <a:t> المضمون عدد من المقالات بالصحف </a:t>
            </a:r>
            <a:r>
              <a:rPr lang="ar-SA" sz="2400" kern="100" dirty="0" err="1">
                <a:effectLst/>
                <a:latin typeface="Calibri" panose="020F0502020204030204" pitchFamily="34" charset="0"/>
                <a:ea typeface="Calibri" panose="020F0502020204030204" pitchFamily="34" charset="0"/>
              </a:rPr>
              <a:t>المصریة</a:t>
            </a:r>
            <a:r>
              <a:rPr lang="ar-SA" sz="2400" kern="100" dirty="0">
                <a:effectLst/>
                <a:latin typeface="Calibri" panose="020F0502020204030204" pitchFamily="34" charset="0"/>
                <a:ea typeface="Calibri" panose="020F0502020204030204" pitchFamily="34" charset="0"/>
              </a:rPr>
              <a:t> (الأخبار/الوفد/ المصري </a:t>
            </a:r>
            <a:r>
              <a:rPr lang="ar-SA" sz="2400" kern="100" dirty="0" err="1">
                <a:effectLst/>
                <a:latin typeface="Calibri" panose="020F0502020204030204" pitchFamily="34" charset="0"/>
                <a:ea typeface="Calibri" panose="020F0502020204030204" pitchFamily="34" charset="0"/>
              </a:rPr>
              <a:t>الیوم</a:t>
            </a:r>
            <a:r>
              <a:rPr lang="ar-SA" sz="2400" kern="100" dirty="0">
                <a:effectLst/>
                <a:latin typeface="Calibri" panose="020F0502020204030204" pitchFamily="34" charset="0"/>
                <a:ea typeface="Calibri" panose="020F0502020204030204" pitchFamily="34" charset="0"/>
              </a:rPr>
              <a:t>) </a:t>
            </a:r>
            <a:r>
              <a:rPr lang="ar-SA" sz="2400" kern="100" dirty="0" err="1">
                <a:effectLst/>
                <a:latin typeface="Calibri" panose="020F0502020204030204" pitchFamily="34" charset="0"/>
                <a:ea typeface="Calibri" panose="020F0502020204030204" pitchFamily="34" charset="0"/>
              </a:rPr>
              <a:t>فى</a:t>
            </a:r>
            <a:r>
              <a:rPr lang="ar-SA" sz="2400" kern="100" dirty="0">
                <a:effectLst/>
                <a:latin typeface="Calibri" panose="020F0502020204030204" pitchFamily="34" charset="0"/>
                <a:ea typeface="Calibri" panose="020F0502020204030204" pitchFamily="34" charset="0"/>
              </a:rPr>
              <a:t> الفترة من٢٠١٧/١٠/١ حتي ٢٠١٨/٣/٣١ بأسلوب المسح الشامل، وتوص</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لت الدراسة لعدة نتائج</a:t>
            </a:r>
            <a:r>
              <a:rPr lang="ar-DZ" sz="2400" kern="100" dirty="0">
                <a:effectLst/>
                <a:latin typeface="Calibri" panose="020F0502020204030204" pitchFamily="34" charset="0"/>
                <a:ea typeface="Calibri" panose="020F0502020204030204" pitchFamily="34" charset="0"/>
              </a:rPr>
              <a:t>:</a:t>
            </a:r>
            <a:endParaRPr lang="fr-FR" sz="2400" kern="100" dirty="0">
              <a:effectLst/>
              <a:latin typeface="Calibri" panose="020F0502020204030204" pitchFamily="34" charset="0"/>
              <a:ea typeface="Calibri" panose="020F0502020204030204" pitchFamily="34" charset="0"/>
            </a:endParaRPr>
          </a:p>
          <a:p>
            <a:pPr algn="just" rtl="1">
              <a:lnSpc>
                <a:spcPct val="107000"/>
              </a:lnSpc>
              <a:spcAft>
                <a:spcPts val="800"/>
              </a:spcAft>
              <a:buNone/>
            </a:pPr>
            <a:r>
              <a:rPr lang="fr-FR" sz="2400" kern="100" dirty="0">
                <a:effectLst/>
                <a:latin typeface="Calibri" panose="020F0502020204030204" pitchFamily="34" charset="0"/>
                <a:ea typeface="Calibri" panose="020F0502020204030204" pitchFamily="34" charset="0"/>
              </a:rPr>
              <a:t> - </a:t>
            </a:r>
            <a:r>
              <a:rPr lang="ar-SA" sz="2400" kern="100" dirty="0">
                <a:effectLst/>
                <a:latin typeface="Calibri" panose="020F0502020204030204" pitchFamily="34" charset="0"/>
                <a:ea typeface="Calibri" panose="020F0502020204030204" pitchFamily="34" charset="0"/>
              </a:rPr>
              <a:t>المقال الساخر </a:t>
            </a:r>
            <a:r>
              <a:rPr lang="ar-SA" sz="2400" kern="100" dirty="0" err="1">
                <a:effectLst/>
                <a:latin typeface="Calibri" panose="020F0502020204030204" pitchFamily="34" charset="0"/>
                <a:ea typeface="Calibri" panose="020F0502020204030204" pitchFamily="34" charset="0"/>
              </a:rPr>
              <a:t>یتناول</a:t>
            </a:r>
            <a:r>
              <a:rPr lang="ar-SA" sz="2400" kern="100" dirty="0">
                <a:effectLst/>
                <a:latin typeface="Calibri" panose="020F0502020204030204" pitchFamily="34" charset="0"/>
                <a:ea typeface="Calibri" panose="020F0502020204030204" pitchFamily="34" charset="0"/>
              </a:rPr>
              <a:t> كافة </a:t>
            </a:r>
            <a:r>
              <a:rPr lang="ar-SA" sz="2400" kern="100" dirty="0" err="1">
                <a:effectLst/>
                <a:latin typeface="Calibri" panose="020F0502020204030204" pitchFamily="34" charset="0"/>
                <a:ea typeface="Calibri" panose="020F0502020204030204" pitchFamily="34" charset="0"/>
              </a:rPr>
              <a:t>قضایا</a:t>
            </a:r>
            <a:r>
              <a:rPr lang="ar-SA" sz="2400" kern="100" dirty="0">
                <a:effectLst/>
                <a:latin typeface="Calibri" panose="020F0502020204030204" pitchFamily="34" charset="0"/>
                <a:ea typeface="Calibri" panose="020F0502020204030204" pitchFamily="34" charset="0"/>
              </a:rPr>
              <a:t> الواقع ال</a:t>
            </a:r>
            <a:r>
              <a:rPr lang="ar-DZ" sz="2400" kern="100" dirty="0">
                <a:effectLst/>
                <a:latin typeface="Calibri" panose="020F0502020204030204" pitchFamily="34" charset="0"/>
                <a:ea typeface="Calibri" panose="020F0502020204030204" pitchFamily="34" charset="0"/>
              </a:rPr>
              <a:t>إِ</a:t>
            </a:r>
            <a:r>
              <a:rPr lang="ar-SA" sz="2400" kern="100" dirty="0" err="1">
                <a:effectLst/>
                <a:latin typeface="Calibri" panose="020F0502020204030204" pitchFamily="34" charset="0"/>
                <a:ea typeface="Calibri" panose="020F0502020204030204" pitchFamily="34" charset="0"/>
              </a:rPr>
              <a:t>جتماعي</a:t>
            </a:r>
            <a:r>
              <a:rPr lang="ar-SA" sz="2400" kern="100" dirty="0">
                <a:effectLst/>
                <a:latin typeface="Calibri" panose="020F0502020204030204" pitchFamily="34" charset="0"/>
                <a:ea typeface="Calibri" panose="020F0502020204030204" pitchFamily="34" charset="0"/>
              </a:rPr>
              <a:t> على </a:t>
            </a:r>
            <a:r>
              <a:rPr lang="ar-DZ" sz="2400" kern="100" dirty="0">
                <a:latin typeface="Calibri" panose="020F0502020204030204" pitchFamily="34" charset="0"/>
                <a:ea typeface="Calibri" panose="020F0502020204030204" pitchFamily="34" charset="0"/>
              </a:rPr>
              <a:t>إِ</a:t>
            </a:r>
            <a:r>
              <a:rPr lang="ar-SA" sz="2400" kern="100" dirty="0" err="1">
                <a:effectLst/>
                <a:latin typeface="Calibri" panose="020F0502020204030204" pitchFamily="34" charset="0"/>
                <a:ea typeface="Calibri" panose="020F0502020204030204" pitchFamily="34" charset="0"/>
              </a:rPr>
              <a:t>ختلاف</a:t>
            </a:r>
            <a:r>
              <a:rPr lang="ar-SA" sz="2400" kern="100" dirty="0">
                <a:effectLst/>
                <a:latin typeface="Calibri" panose="020F0502020204030204" pitchFamily="34" charset="0"/>
                <a:ea typeface="Calibri" panose="020F0502020204030204" pitchFamily="34" charset="0"/>
              </a:rPr>
              <a:t> </a:t>
            </a:r>
            <a:r>
              <a:rPr lang="ar-SA" sz="2400" kern="100" dirty="0" err="1">
                <a:effectLst/>
                <a:latin typeface="Calibri" panose="020F0502020204030204" pitchFamily="34" charset="0"/>
                <a:ea typeface="Calibri" panose="020F0502020204030204" pitchFamily="34" charset="0"/>
              </a:rPr>
              <a:t>سیاق</a:t>
            </a:r>
            <a:r>
              <a:rPr lang="ar-DZ" sz="2400" kern="100" dirty="0">
                <a:effectLst/>
                <a:latin typeface="Calibri" panose="020F0502020204030204" pitchFamily="34" charset="0"/>
                <a:ea typeface="Calibri" panose="020F0502020204030204" pitchFamily="34" charset="0"/>
              </a:rPr>
              <a:t>ا</a:t>
            </a:r>
            <a:r>
              <a:rPr lang="ar-SA" sz="2400" kern="100" dirty="0" err="1">
                <a:effectLst/>
                <a:latin typeface="Calibri" panose="020F0502020204030204" pitchFamily="34" charset="0"/>
                <a:ea typeface="Calibri" panose="020F0502020204030204" pitchFamily="34" charset="0"/>
              </a:rPr>
              <a:t>تها</a:t>
            </a:r>
            <a:r>
              <a:rPr lang="fr-FR" sz="2400" kern="100" dirty="0">
                <a:effectLst/>
                <a:latin typeface="Calibri" panose="020F0502020204030204" pitchFamily="34" charset="0"/>
                <a:ea typeface="Calibri" panose="020F0502020204030204" pitchFamily="34" charset="0"/>
              </a:rPr>
              <a:t>. </a:t>
            </a:r>
          </a:p>
          <a:p>
            <a:pPr marL="342900" indent="-342900" algn="just" rtl="1">
              <a:lnSpc>
                <a:spcPct val="107000"/>
              </a:lnSpc>
              <a:spcAft>
                <a:spcPts val="800"/>
              </a:spcAft>
              <a:buFontTx/>
              <a:buChar char="-"/>
            </a:pPr>
            <a:r>
              <a:rPr lang="ar-SA" sz="2400" kern="100" dirty="0">
                <a:effectLst/>
                <a:latin typeface="Calibri" panose="020F0502020204030204" pitchFamily="34" charset="0"/>
                <a:ea typeface="Calibri" panose="020F0502020204030204" pitchFamily="34" charset="0"/>
              </a:rPr>
              <a:t>أهم أهداف المقال الس</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اخر </a:t>
            </a:r>
            <a:r>
              <a:rPr lang="ar-SA" sz="2400" kern="100" dirty="0" err="1">
                <a:effectLst/>
                <a:latin typeface="Calibri" panose="020F0502020204030204" pitchFamily="34" charset="0"/>
                <a:ea typeface="Calibri" panose="020F0502020204030204" pitchFamily="34" charset="0"/>
              </a:rPr>
              <a:t>فى</a:t>
            </a:r>
            <a:r>
              <a:rPr lang="ar-SA" sz="2400" kern="100" dirty="0">
                <a:effectLst/>
                <a:latin typeface="Calibri" panose="020F0502020204030204" pitchFamily="34" charset="0"/>
                <a:ea typeface="Calibri" panose="020F0502020204030204" pitchFamily="34" charset="0"/>
              </a:rPr>
              <a:t> تناوله </a:t>
            </a:r>
            <a:r>
              <a:rPr lang="ar-SA" sz="2400" kern="100" dirty="0" err="1">
                <a:effectLst/>
                <a:latin typeface="Calibri" panose="020F0502020204030204" pitchFamily="34" charset="0"/>
                <a:ea typeface="Calibri" panose="020F0502020204030204" pitchFamily="34" charset="0"/>
              </a:rPr>
              <a:t>لقضایا</a:t>
            </a:r>
            <a:r>
              <a:rPr lang="ar-SA" sz="2400" kern="100" dirty="0">
                <a:effectLst/>
                <a:latin typeface="Calibri" panose="020F0502020204030204" pitchFamily="34" charset="0"/>
                <a:ea typeface="Calibri" panose="020F0502020204030204" pitchFamily="34" charset="0"/>
              </a:rPr>
              <a:t> الواقع الاجتماعي: ع</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رض وجهة نظر الكاتب/ نقل الأحداث </a:t>
            </a:r>
            <a:r>
              <a:rPr lang="ar-SA" sz="2400" kern="100" dirty="0" err="1">
                <a:effectLst/>
                <a:latin typeface="Calibri" panose="020F0502020204030204" pitchFamily="34" charset="0"/>
                <a:ea typeface="Calibri" panose="020F0502020204030204" pitchFamily="34" charset="0"/>
              </a:rPr>
              <a:t>الجاریة</a:t>
            </a:r>
            <a:r>
              <a:rPr lang="ar-SA" sz="2400" kern="100" dirty="0">
                <a:effectLst/>
                <a:latin typeface="Calibri" panose="020F0502020204030204" pitchFamily="34" charset="0"/>
                <a:ea typeface="Calibri" panose="020F0502020204030204" pitchFamily="34" charset="0"/>
              </a:rPr>
              <a:t>/ لفت </a:t>
            </a:r>
            <a:r>
              <a:rPr lang="ar-SA" sz="2400" kern="100" dirty="0" err="1">
                <a:effectLst/>
                <a:latin typeface="Calibri" panose="020F0502020204030204" pitchFamily="34" charset="0"/>
                <a:ea typeface="Calibri" panose="020F0502020204030204" pitchFamily="34" charset="0"/>
              </a:rPr>
              <a:t>الإِنتباه</a:t>
            </a:r>
            <a:r>
              <a:rPr lang="ar-SA" sz="2400" kern="100" dirty="0">
                <a:effectLst/>
                <a:latin typeface="Calibri" panose="020F0502020204030204" pitchFamily="34" charset="0"/>
                <a:ea typeface="Calibri" panose="020F0502020204030204" pitchFamily="34" charset="0"/>
              </a:rPr>
              <a:t> </a:t>
            </a:r>
            <a:r>
              <a:rPr lang="ar-SA" sz="2400" kern="100" dirty="0" err="1">
                <a:effectLst/>
                <a:latin typeface="Calibri" panose="020F0502020204030204" pitchFamily="34" charset="0"/>
                <a:ea typeface="Calibri" panose="020F0502020204030204" pitchFamily="34" charset="0"/>
              </a:rPr>
              <a:t>لقضیة</a:t>
            </a:r>
            <a:r>
              <a:rPr lang="ar-SA" sz="2400" kern="100" dirty="0">
                <a:effectLst/>
                <a:latin typeface="Calibri" panose="020F0502020204030204" pitchFamily="34" charset="0"/>
                <a:ea typeface="Calibri" panose="020F0502020204030204" pitchFamily="34" charset="0"/>
              </a:rPr>
              <a:t> ما</a:t>
            </a:r>
            <a:r>
              <a:rPr lang="fr-FR" sz="2400" kern="100" dirty="0">
                <a:effectLst/>
                <a:latin typeface="Calibri" panose="020F0502020204030204" pitchFamily="34" charset="0"/>
                <a:ea typeface="Calibri" panose="020F0502020204030204" pitchFamily="34" charset="0"/>
              </a:rPr>
              <a:t>. </a:t>
            </a:r>
            <a:endParaRPr lang="ar-DZ" sz="2400" kern="100" dirty="0">
              <a:effectLst/>
              <a:latin typeface="Calibri" panose="020F0502020204030204" pitchFamily="34" charset="0"/>
              <a:ea typeface="Calibri" panose="020F0502020204030204" pitchFamily="34" charset="0"/>
            </a:endParaRPr>
          </a:p>
          <a:p>
            <a:pPr marL="342900" indent="-342900" algn="just" rtl="1">
              <a:lnSpc>
                <a:spcPct val="107000"/>
              </a:lnSpc>
              <a:spcAft>
                <a:spcPts val="800"/>
              </a:spcAft>
              <a:buFontTx/>
              <a:buChar char="-"/>
            </a:pPr>
            <a:r>
              <a:rPr lang="ar-SA" sz="2400" dirty="0">
                <a:effectLst/>
                <a:latin typeface="Calibri" panose="020F0502020204030204" pitchFamily="34" charset="0"/>
                <a:ea typeface="Calibri" panose="020F0502020204030204" pitchFamily="34" charset="0"/>
              </a:rPr>
              <a:t>جاءت إ</a:t>
            </a:r>
            <a:r>
              <a:rPr lang="ar-DZ" sz="2400" dirty="0">
                <a:effectLst/>
                <a:latin typeface="Calibri" panose="020F0502020204030204" pitchFamily="34" charset="0"/>
                <a:ea typeface="Calibri" panose="020F0502020204030204" pitchFamily="34" charset="0"/>
              </a:rPr>
              <a:t>ِ</a:t>
            </a:r>
            <a:r>
              <a:rPr lang="ar-SA" sz="2400" dirty="0" err="1">
                <a:effectLst/>
                <a:latin typeface="Calibri" panose="020F0502020204030204" pitchFamily="34" charset="0"/>
                <a:ea typeface="Calibri" panose="020F0502020204030204" pitchFamily="34" charset="0"/>
              </a:rPr>
              <a:t>تجاهات</a:t>
            </a:r>
            <a:r>
              <a:rPr lang="ar-SA" sz="2400" dirty="0">
                <a:effectLst/>
                <a:latin typeface="Calibri" panose="020F0502020204030204" pitchFamily="34" charset="0"/>
                <a:ea typeface="Calibri" panose="020F0502020204030204" pitchFamily="34" charset="0"/>
              </a:rPr>
              <a:t> كتاب المقال الس</a:t>
            </a:r>
            <a:r>
              <a:rPr lang="ar-DZ" sz="2400" dirty="0">
                <a:effectLst/>
                <a:latin typeface="Calibri" panose="020F0502020204030204" pitchFamily="34" charset="0"/>
                <a:ea typeface="Calibri" panose="020F0502020204030204" pitchFamily="34" charset="0"/>
              </a:rPr>
              <a:t>َّ</a:t>
            </a:r>
            <a:r>
              <a:rPr lang="ar-SA" sz="2400" dirty="0">
                <a:effectLst/>
                <a:latin typeface="Calibri" panose="020F0502020204030204" pitchFamily="34" charset="0"/>
                <a:ea typeface="Calibri" panose="020F0502020204030204" pitchFamily="34" charset="0"/>
              </a:rPr>
              <a:t>اخر </a:t>
            </a:r>
            <a:r>
              <a:rPr lang="ar-SA" sz="2400" dirty="0" err="1">
                <a:effectLst/>
                <a:latin typeface="Calibri" panose="020F0502020204030204" pitchFamily="34" charset="0"/>
                <a:ea typeface="Calibri" panose="020F0502020204030204" pitchFamily="34" charset="0"/>
              </a:rPr>
              <a:t>سلبیة</a:t>
            </a:r>
            <a:r>
              <a:rPr lang="ar-SA" sz="2400" dirty="0">
                <a:effectLst/>
                <a:latin typeface="Calibri" panose="020F0502020204030204" pitchFamily="34" charset="0"/>
                <a:ea typeface="Calibri" panose="020F0502020204030204" pitchFamily="34" charset="0"/>
              </a:rPr>
              <a:t> تجاه أغلب </a:t>
            </a:r>
            <a:r>
              <a:rPr lang="ar-SA" sz="2400" dirty="0" err="1">
                <a:effectLst/>
                <a:latin typeface="Calibri" panose="020F0502020204030204" pitchFamily="34" charset="0"/>
                <a:ea typeface="Calibri" panose="020F0502020204030204" pitchFamily="34" charset="0"/>
              </a:rPr>
              <a:t>القضایا</a:t>
            </a:r>
            <a:r>
              <a:rPr lang="ar-SA" sz="2400" dirty="0">
                <a:effectLst/>
                <a:latin typeface="Calibri" panose="020F0502020204030204" pitchFamily="34" charset="0"/>
                <a:ea typeface="Calibri" panose="020F0502020204030204" pitchFamily="34" charset="0"/>
              </a:rPr>
              <a:t> </a:t>
            </a:r>
            <a:r>
              <a:rPr lang="ar-SA" sz="2400" dirty="0" err="1">
                <a:effectLst/>
                <a:latin typeface="Calibri" panose="020F0502020204030204" pitchFamily="34" charset="0"/>
                <a:ea typeface="Calibri" panose="020F0502020204030204" pitchFamily="34" charset="0"/>
              </a:rPr>
              <a:t>التى</a:t>
            </a:r>
            <a:r>
              <a:rPr lang="ar-SA" sz="2400" dirty="0">
                <a:effectLst/>
                <a:latin typeface="Calibri" panose="020F0502020204030204" pitchFamily="34" charset="0"/>
                <a:ea typeface="Calibri" panose="020F0502020204030204" pitchFamily="34" charset="0"/>
              </a:rPr>
              <a:t> عالجوه</a:t>
            </a:r>
            <a:r>
              <a:rPr lang="ar-DZ" sz="2400" dirty="0">
                <a:effectLst/>
                <a:latin typeface="Calibri" panose="020F0502020204030204" pitchFamily="34" charset="0"/>
                <a:ea typeface="Calibri" panose="020F0502020204030204" pitchFamily="34" charset="0"/>
              </a:rPr>
              <a:t>ا.          </a:t>
            </a:r>
            <a:endParaRPr lang="fr-FR" sz="2400" dirty="0"/>
          </a:p>
        </p:txBody>
      </p:sp>
      <p:sp>
        <p:nvSpPr>
          <p:cNvPr id="6" name="ZoneTexte 5">
            <a:extLst>
              <a:ext uri="{FF2B5EF4-FFF2-40B4-BE49-F238E27FC236}">
                <a16:creationId xmlns:a16="http://schemas.microsoft.com/office/drawing/2014/main" id="{54D90600-0857-5B4F-BBA0-BEFD9EC74106}"/>
              </a:ext>
            </a:extLst>
          </p:cNvPr>
          <p:cNvSpPr txBox="1"/>
          <p:nvPr/>
        </p:nvSpPr>
        <p:spPr>
          <a:xfrm>
            <a:off x="813335" y="5897401"/>
            <a:ext cx="6304546" cy="461665"/>
          </a:xfrm>
          <a:prstGeom prst="rect">
            <a:avLst/>
          </a:prstGeom>
          <a:noFill/>
        </p:spPr>
        <p:txBody>
          <a:bodyPr wrap="square">
            <a:spAutoFit/>
          </a:bodyPr>
          <a:lstStyle/>
          <a:p>
            <a:r>
              <a:rPr lang="fr-FR" sz="2400" b="1" dirty="0"/>
              <a:t>https://2cm.es/1e-rt</a:t>
            </a:r>
          </a:p>
        </p:txBody>
      </p:sp>
    </p:spTree>
    <p:extLst>
      <p:ext uri="{BB962C8B-B14F-4D97-AF65-F5344CB8AC3E}">
        <p14:creationId xmlns:p14="http://schemas.microsoft.com/office/powerpoint/2010/main" val="2825655664"/>
      </p:ext>
    </p:extLst>
  </p:cSld>
  <p:clrMapOvr>
    <a:masterClrMapping/>
  </p:clrMapOvr>
  <p:transition spd="slow" advTm="2137">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414DF0-DA80-B464-717B-A585BD273EA2}"/>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E298A8F5-F139-F3F2-BFFA-EC702A95C9A3}"/>
              </a:ext>
            </a:extLst>
          </p:cNvPr>
          <p:cNvSpPr txBox="1"/>
          <p:nvPr/>
        </p:nvSpPr>
        <p:spPr>
          <a:xfrm>
            <a:off x="6096000" y="261285"/>
            <a:ext cx="6510501"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        مفهوم وتطور الصحافة الساخرة</a:t>
            </a:r>
          </a:p>
        </p:txBody>
      </p:sp>
      <p:sp>
        <p:nvSpPr>
          <p:cNvPr id="29" name="Rectangle 28">
            <a:extLst>
              <a:ext uri="{FF2B5EF4-FFF2-40B4-BE49-F238E27FC236}">
                <a16:creationId xmlns:a16="http://schemas.microsoft.com/office/drawing/2014/main" id="{860071A5-B0A0-D252-C9FB-074BE8C12E58}"/>
              </a:ext>
            </a:extLst>
          </p:cNvPr>
          <p:cNvSpPr/>
          <p:nvPr/>
        </p:nvSpPr>
        <p:spPr>
          <a:xfrm flipV="1">
            <a:off x="2227489" y="518945"/>
            <a:ext cx="315134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DE3AA36-CBA2-8F57-847E-0FEE2413C6A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134A6C99-B8EC-B804-80B5-BA9A3BDCC186}"/>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CEEC313B-76FB-EF8A-645E-F99A9C63335C}"/>
              </a:ext>
            </a:extLst>
          </p:cNvPr>
          <p:cNvSpPr/>
          <p:nvPr/>
        </p:nvSpPr>
        <p:spPr>
          <a:xfrm>
            <a:off x="5378832" y="135085"/>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05</a:t>
            </a:r>
            <a:endParaRPr lang="en-US" sz="4000" b="1" dirty="0">
              <a:ea typeface="Roboto Light" panose="02000000000000000000" pitchFamily="2" charset="0"/>
            </a:endParaRPr>
          </a:p>
        </p:txBody>
      </p:sp>
      <p:pic>
        <p:nvPicPr>
          <p:cNvPr id="4" name="Image 3">
            <a:extLst>
              <a:ext uri="{FF2B5EF4-FFF2-40B4-BE49-F238E27FC236}">
                <a16:creationId xmlns:a16="http://schemas.microsoft.com/office/drawing/2014/main" id="{76C0BA00-AF04-BC5B-D9F8-5CA654C14A5C}"/>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16415" y="1511110"/>
            <a:ext cx="3957286" cy="498742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 name="Image 6">
            <a:extLst>
              <a:ext uri="{FF2B5EF4-FFF2-40B4-BE49-F238E27FC236}">
                <a16:creationId xmlns:a16="http://schemas.microsoft.com/office/drawing/2014/main" id="{1F7F4561-F8F5-63CA-4135-4435F55C5DB8}"/>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561712" y="2253741"/>
            <a:ext cx="5989211" cy="350216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4" name="ZoneTexte 13">
            <a:extLst>
              <a:ext uri="{FF2B5EF4-FFF2-40B4-BE49-F238E27FC236}">
                <a16:creationId xmlns:a16="http://schemas.microsoft.com/office/drawing/2014/main" id="{A94B9EB3-6DBC-AE17-11D3-4454167BD1F2}"/>
              </a:ext>
            </a:extLst>
          </p:cNvPr>
          <p:cNvSpPr txBox="1"/>
          <p:nvPr/>
        </p:nvSpPr>
        <p:spPr>
          <a:xfrm>
            <a:off x="4296341" y="1419981"/>
            <a:ext cx="6304546" cy="530145"/>
          </a:xfrm>
          <a:prstGeom prst="rect">
            <a:avLst/>
          </a:prstGeom>
          <a:noFill/>
        </p:spPr>
        <p:txBody>
          <a:bodyPr wrap="square">
            <a:spAutoFit/>
          </a:bodyPr>
          <a:lstStyle/>
          <a:p>
            <a:pPr marL="457200" indent="-457200" algn="r" rtl="1">
              <a:lnSpc>
                <a:spcPct val="107000"/>
              </a:lnSpc>
              <a:spcAft>
                <a:spcPts val="800"/>
              </a:spcAft>
              <a:buFont typeface="Wingdings" panose="05000000000000000000" pitchFamily="2" charset="2"/>
              <a:buChar char="q"/>
            </a:pPr>
            <a:r>
              <a:rPr lang="ar-SA" sz="2800" b="1"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rPr>
              <a:t>أمثلة توضيحية </a:t>
            </a:r>
            <a:r>
              <a:rPr lang="ar-DZ" sz="2800" b="1" kern="100" dirty="0">
                <a:solidFill>
                  <a:schemeClr val="accent2"/>
                </a:solidFill>
                <a:latin typeface="Calibri" panose="020F0502020204030204" pitchFamily="34" charset="0"/>
                <a:ea typeface="Calibri" panose="020F0502020204030204" pitchFamily="34" charset="0"/>
                <a:cs typeface="Arial" panose="020B0604020202020204" pitchFamily="34" charset="0"/>
              </a:rPr>
              <a:t>حول </a:t>
            </a:r>
            <a:r>
              <a:rPr lang="ar-DZ" sz="2800" b="1"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rPr>
              <a:t>المقال الساخر :</a:t>
            </a:r>
            <a:endParaRPr lang="fr-FR" sz="1600" b="1"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213529996"/>
      </p:ext>
    </p:extLst>
  </p:cSld>
  <p:clrMapOvr>
    <a:masterClrMapping/>
  </p:clrMapOvr>
  <p:transition spd="slow" advTm="2137">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ABCFFB-A32C-D85E-C1AB-92DBB8993CB6}"/>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6EB8858E-3B43-0137-9634-FAA397C41E78}"/>
              </a:ext>
            </a:extLst>
          </p:cNvPr>
          <p:cNvSpPr txBox="1"/>
          <p:nvPr/>
        </p:nvSpPr>
        <p:spPr>
          <a:xfrm>
            <a:off x="5501068" y="244665"/>
            <a:ext cx="6510501"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        الخِطاب السَّاخر</a:t>
            </a:r>
          </a:p>
        </p:txBody>
      </p:sp>
      <p:sp>
        <p:nvSpPr>
          <p:cNvPr id="29" name="Rectangle 28">
            <a:extLst>
              <a:ext uri="{FF2B5EF4-FFF2-40B4-BE49-F238E27FC236}">
                <a16:creationId xmlns:a16="http://schemas.microsoft.com/office/drawing/2014/main" id="{159DEADA-7351-1FAC-461E-4DCA6C4A9AE4}"/>
              </a:ext>
            </a:extLst>
          </p:cNvPr>
          <p:cNvSpPr/>
          <p:nvPr/>
        </p:nvSpPr>
        <p:spPr>
          <a:xfrm flipV="1">
            <a:off x="2227489" y="518945"/>
            <a:ext cx="315134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718C57C-C15C-AEA3-29A5-15B68AADC7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797E048E-6E85-4275-FBE9-3314D24B022C}"/>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3825BA9B-C37D-E238-A692-7E9E7ECE8C2A}"/>
              </a:ext>
            </a:extLst>
          </p:cNvPr>
          <p:cNvSpPr/>
          <p:nvPr/>
        </p:nvSpPr>
        <p:spPr>
          <a:xfrm>
            <a:off x="5378832" y="135085"/>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06</a:t>
            </a:r>
            <a:endParaRPr lang="en-US" sz="4000" b="1" dirty="0">
              <a:ea typeface="Roboto Light" panose="02000000000000000000" pitchFamily="2" charset="0"/>
            </a:endParaRPr>
          </a:p>
        </p:txBody>
      </p:sp>
      <p:sp>
        <p:nvSpPr>
          <p:cNvPr id="9" name="ZoneTexte 8">
            <a:extLst>
              <a:ext uri="{FF2B5EF4-FFF2-40B4-BE49-F238E27FC236}">
                <a16:creationId xmlns:a16="http://schemas.microsoft.com/office/drawing/2014/main" id="{84541D21-15E4-115A-26AE-D602AFCD32EA}"/>
              </a:ext>
            </a:extLst>
          </p:cNvPr>
          <p:cNvSpPr txBox="1"/>
          <p:nvPr/>
        </p:nvSpPr>
        <p:spPr>
          <a:xfrm>
            <a:off x="2227489" y="1633557"/>
            <a:ext cx="8416925" cy="3731599"/>
          </a:xfrm>
          <a:prstGeom prst="rect">
            <a:avLst/>
          </a:prstGeom>
          <a:noFill/>
        </p:spPr>
        <p:txBody>
          <a:bodyPr wrap="square">
            <a:spAutoFit/>
          </a:bodyPr>
          <a:lstStyle/>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كم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 أهمي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ة الخطاب الس</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اخر في قدرته على كشف الأخطاء</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وفضح 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a:effectLst/>
                <a:latin typeface="Calibri" panose="020F0502020204030204" pitchFamily="34" charset="0"/>
                <a:ea typeface="Calibri" panose="020F0502020204030204" pitchFamily="34" charset="0"/>
                <a:cs typeface="Arial" panose="020B0604020202020204" pitchFamily="34" charset="0"/>
              </a:rPr>
              <a:t>دعاءات وتوجيه النقد بطريقة مؤثرة، مستعيناً بآليات لغوية. ويهدف هذا الخطاب، و</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فق منظور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أستين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إلى تصحيح الخطأ وإحداث أثر في المتلقي ع</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بر إثارة رد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فعل أو وعي جديد</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وتزداد فعالية السخرية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لأن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ها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تغ</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وص</a:t>
            </a:r>
            <a:r>
              <a:rPr lang="ar-SA" sz="2400" kern="100" dirty="0">
                <a:effectLst/>
                <a:latin typeface="Calibri" panose="020F0502020204030204" pitchFamily="34" charset="0"/>
                <a:ea typeface="Calibri" panose="020F0502020204030204" pitchFamily="34" charset="0"/>
                <a:cs typeface="Arial" panose="020B0604020202020204" pitchFamily="34" charset="0"/>
              </a:rPr>
              <a:t> في أعماق الواقع</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بني مفارقات تجمع بين 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a:effectLst/>
                <a:latin typeface="Calibri" panose="020F0502020204030204" pitchFamily="34" charset="0"/>
                <a:ea typeface="Calibri" panose="020F0502020204030204" pitchFamily="34" charset="0"/>
                <a:cs typeface="Arial" panose="020B0604020202020204" pitchFamily="34" charset="0"/>
              </a:rPr>
              <a:t>بتسام والتأم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 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ستله</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مة</a:t>
            </a:r>
            <a:r>
              <a:rPr lang="ar-SA" sz="2400" kern="100" dirty="0">
                <a:effectLst/>
                <a:latin typeface="Calibri" panose="020F0502020204030204" pitchFamily="34" charset="0"/>
                <a:ea typeface="Calibri" panose="020F0502020204030204" pitchFamily="34" charset="0"/>
                <a:cs typeface="Arial" panose="020B0604020202020204" pitchFamily="34" charset="0"/>
              </a:rPr>
              <a:t> صوراً مألوفة للناس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ص</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وغها</a:t>
            </a:r>
            <a:r>
              <a:rPr lang="ar-SA" sz="2400" kern="100" dirty="0">
                <a:effectLst/>
                <a:latin typeface="Calibri" panose="020F0502020204030204" pitchFamily="34" charset="0"/>
                <a:ea typeface="Calibri" panose="020F0502020204030204" pitchFamily="34" charset="0"/>
                <a:cs typeface="Arial" panose="020B0604020202020204" pitchFamily="34" charset="0"/>
              </a:rPr>
              <a:t> الكاتب بمهارة فن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ية</a:t>
            </a:r>
            <a:r>
              <a:rPr lang="ar-SA"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 متعتها وتأثيرها </a:t>
            </a:r>
            <a:r>
              <a:rPr lang="ar-DZ" sz="2400" kern="100" dirty="0">
                <a:latin typeface="Calibri" panose="020F0502020204030204" pitchFamily="34" charset="0"/>
                <a:ea typeface="Calibri" panose="020F0502020204030204" pitchFamily="34" charset="0"/>
                <a:cs typeface="Arial" panose="020B0604020202020204" pitchFamily="34" charset="0"/>
              </a:rPr>
              <a:t>من</a:t>
            </a:r>
            <a:r>
              <a:rPr lang="ar-SA" sz="2400" kern="100" dirty="0">
                <a:effectLst/>
                <a:latin typeface="Calibri" panose="020F0502020204030204" pitchFamily="34" charset="0"/>
                <a:ea typeface="Calibri" panose="020F0502020204030204" pitchFamily="34" charset="0"/>
                <a:cs typeface="Arial" panose="020B0604020202020204" pitchFamily="34" charset="0"/>
              </a:rPr>
              <a:t> أن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ها تتناول قضايا حس</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اسة</a:t>
            </a:r>
            <a:r>
              <a:rPr lang="ar-SA" sz="2400" kern="100" dirty="0">
                <a:effectLst/>
                <a:latin typeface="Calibri" panose="020F0502020204030204" pitchFamily="34" charset="0"/>
                <a:ea typeface="Calibri" panose="020F0502020204030204" pitchFamily="34" charset="0"/>
                <a:cs typeface="Arial" panose="020B0604020202020204" pitchFamily="34" charset="0"/>
              </a:rPr>
              <a:t> لا يجرؤ الجميع على مناقشتها،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سلّط الضوء على شخصيات مشهورة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a:effectLst/>
                <a:latin typeface="Calibri" panose="020F0502020204030204" pitchFamily="34" charset="0"/>
                <a:ea typeface="Calibri" panose="020F0502020204030204" pitchFamily="34" charset="0"/>
                <a:cs typeface="Arial" panose="020B0604020202020204" pitchFamily="34" charset="0"/>
              </a:rPr>
              <a:t>عتاد الجمهور متابعتها</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وبفضل </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نتقائية</a:t>
            </a:r>
            <a:r>
              <a:rPr lang="ar-SA" sz="2400" kern="100" dirty="0">
                <a:effectLst/>
                <a:latin typeface="Calibri" panose="020F0502020204030204" pitchFamily="34" charset="0"/>
                <a:ea typeface="Calibri" panose="020F0502020204030204" pitchFamily="34" charset="0"/>
                <a:cs typeface="Arial" panose="020B0604020202020204" pitchFamily="34" charset="0"/>
              </a:rPr>
              <a:t> المواضيع، وفهم الواقع، وإتقان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اللغ</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ة،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صبح الخطاب الس</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اخر خطاباً ناجحاً وقادراً على جذب 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a:effectLst/>
                <a:latin typeface="Calibri" panose="020F0502020204030204" pitchFamily="34" charset="0"/>
                <a:ea typeface="Calibri" panose="020F0502020204030204" pitchFamily="34" charset="0"/>
                <a:cs typeface="Arial" panose="020B0604020202020204" pitchFamily="34" charset="0"/>
              </a:rPr>
              <a:t>نتباه وإحداث تأثير </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جتماعي</a:t>
            </a:r>
            <a:r>
              <a:rPr lang="ar-SA" sz="2400" kern="100" dirty="0">
                <a:effectLst/>
                <a:latin typeface="Calibri" panose="020F0502020204030204" pitchFamily="34" charset="0"/>
                <a:ea typeface="Calibri" panose="020F0502020204030204" pitchFamily="34" charset="0"/>
                <a:cs typeface="Arial" panose="020B0604020202020204" pitchFamily="34" charset="0"/>
              </a:rPr>
              <a:t> واضح</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p:txBody>
      </p:sp>
    </p:spTree>
    <p:extLst>
      <p:ext uri="{BB962C8B-B14F-4D97-AF65-F5344CB8AC3E}">
        <p14:creationId xmlns:p14="http://schemas.microsoft.com/office/powerpoint/2010/main" val="1694548831"/>
      </p:ext>
    </p:extLst>
  </p:cSld>
  <p:clrMapOvr>
    <a:masterClrMapping/>
  </p:clrMapOvr>
  <p:transition spd="slow" advTm="2137">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4C87CB-8126-0BDF-854C-AAC09C5D6DDD}"/>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24983299-CF97-C95E-EEA2-399104AC733F}"/>
              </a:ext>
            </a:extLst>
          </p:cNvPr>
          <p:cNvSpPr txBox="1"/>
          <p:nvPr/>
        </p:nvSpPr>
        <p:spPr>
          <a:xfrm>
            <a:off x="5651860" y="261285"/>
            <a:ext cx="7036315"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        الكوميديا السَّاخرة في برامج التلفزيون</a:t>
            </a:r>
          </a:p>
        </p:txBody>
      </p:sp>
      <p:sp>
        <p:nvSpPr>
          <p:cNvPr id="29" name="Rectangle 28">
            <a:extLst>
              <a:ext uri="{FF2B5EF4-FFF2-40B4-BE49-F238E27FC236}">
                <a16:creationId xmlns:a16="http://schemas.microsoft.com/office/drawing/2014/main" id="{D57F0251-F980-9454-E0AD-0233828B1063}"/>
              </a:ext>
            </a:extLst>
          </p:cNvPr>
          <p:cNvSpPr/>
          <p:nvPr/>
        </p:nvSpPr>
        <p:spPr>
          <a:xfrm flipV="1">
            <a:off x="2227489" y="518945"/>
            <a:ext cx="315134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32E87D8-7E4B-9FCA-7BFA-0B7649F659D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23274B6F-70FA-C5D7-ADD8-BD6D0322DF29}"/>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BEF4AE82-6BCA-C8CD-190F-5712C2121D8A}"/>
              </a:ext>
            </a:extLst>
          </p:cNvPr>
          <p:cNvSpPr/>
          <p:nvPr/>
        </p:nvSpPr>
        <p:spPr>
          <a:xfrm>
            <a:off x="4896550" y="188117"/>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07</a:t>
            </a:r>
            <a:endParaRPr lang="en-US" sz="4000" b="1" dirty="0">
              <a:ea typeface="Roboto Light" panose="02000000000000000000" pitchFamily="2" charset="0"/>
            </a:endParaRPr>
          </a:p>
        </p:txBody>
      </p:sp>
      <p:sp>
        <p:nvSpPr>
          <p:cNvPr id="3" name="ZoneTexte 2">
            <a:extLst>
              <a:ext uri="{FF2B5EF4-FFF2-40B4-BE49-F238E27FC236}">
                <a16:creationId xmlns:a16="http://schemas.microsoft.com/office/drawing/2014/main" id="{B4B328D2-CED3-F57A-1AF9-DEBE3AC67647}"/>
              </a:ext>
            </a:extLst>
          </p:cNvPr>
          <p:cNvSpPr txBox="1"/>
          <p:nvPr/>
        </p:nvSpPr>
        <p:spPr>
          <a:xfrm>
            <a:off x="4445000" y="1304937"/>
            <a:ext cx="6778689" cy="5019707"/>
          </a:xfrm>
          <a:prstGeom prst="rect">
            <a:avLst/>
          </a:prstGeom>
          <a:noFill/>
        </p:spPr>
        <p:txBody>
          <a:bodyPr wrap="square">
            <a:spAutoFit/>
          </a:bodyPr>
          <a:lstStyle/>
          <a:p>
            <a:pPr marL="342900" indent="-342900" algn="just" rtl="1">
              <a:lnSpc>
                <a:spcPct val="107000"/>
              </a:lnSpc>
              <a:spcAft>
                <a:spcPts val="800"/>
              </a:spcAft>
              <a:buFont typeface="Wingdings" panose="05000000000000000000" pitchFamily="2" charset="2"/>
              <a:buChar char="v"/>
            </a:pPr>
            <a:r>
              <a:rPr lang="ar-SA" sz="2400" kern="100" dirty="0">
                <a:effectLst/>
                <a:latin typeface="Calibri" panose="020F0502020204030204" pitchFamily="34" charset="0"/>
                <a:ea typeface="Calibri" panose="020F0502020204030204" pitchFamily="34" charset="0"/>
              </a:rPr>
              <a:t>تحظى الكوميديا الس</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اخرة التلفزيونية بقبول واسع</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 ل</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م</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ا تمتلكه من قدرة على الجذب والت</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أثير، ولتنوع وظائفها وتلبيتها للحاجات النفسية للجمهور، مم</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ا يجعل القنوات التلفزيونية تحرص على تخصيص مساحة لها في برامجها وفق ضوابط كل قناة</a:t>
            </a:r>
            <a:r>
              <a:rPr lang="fr-FR" sz="2400" kern="100" dirty="0">
                <a:effectLst/>
                <a:latin typeface="Calibri" panose="020F0502020204030204" pitchFamily="34" charset="0"/>
                <a:ea typeface="Calibri" panose="020F0502020204030204" pitchFamily="34" charset="0"/>
              </a:rPr>
              <a:t>.</a:t>
            </a: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rPr>
              <a:t>ويجب أن ت</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راعي الكوميديا الس</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اخرة عدم </a:t>
            </a:r>
            <a:r>
              <a:rPr lang="ar-DZ" sz="2400" kern="100" dirty="0">
                <a:effectLst/>
                <a:latin typeface="Calibri" panose="020F0502020204030204" pitchFamily="34" charset="0"/>
                <a:ea typeface="Calibri" panose="020F0502020204030204" pitchFamily="34" charset="0"/>
              </a:rPr>
              <a:t>إِ</a:t>
            </a:r>
            <a:r>
              <a:rPr lang="ar-SA" sz="2400" kern="100" dirty="0" err="1">
                <a:effectLst/>
                <a:latin typeface="Calibri" panose="020F0502020204030204" pitchFamily="34" charset="0"/>
                <a:ea typeface="Calibri" panose="020F0502020204030204" pitchFamily="34" charset="0"/>
              </a:rPr>
              <a:t>ستفزاز</a:t>
            </a:r>
            <a:r>
              <a:rPr lang="ar-SA" sz="2400" kern="100" dirty="0">
                <a:effectLst/>
                <a:latin typeface="Calibri" panose="020F0502020204030204" pitchFamily="34" charset="0"/>
                <a:ea typeface="Calibri" panose="020F0502020204030204" pitchFamily="34" charset="0"/>
              </a:rPr>
              <a:t> مشاعر المشاهدين أو مس</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 قيمهم وتقاليدهم أو تجاوز الذوق العام. كما يعاني الممثل الكوميدي في التلفزيون من غياب الت</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فاعل المباشر مع الجمهور مقارنة بالمسرح</a:t>
            </a:r>
            <a:r>
              <a:rPr lang="fr-FR" sz="2400" kern="100" dirty="0">
                <a:effectLst/>
                <a:latin typeface="Calibri" panose="020F0502020204030204" pitchFamily="34" charset="0"/>
                <a:ea typeface="Calibri" panose="020F0502020204030204" pitchFamily="34" charset="0"/>
              </a:rPr>
              <a:t>.</a:t>
            </a: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rPr>
              <a:t>ويرى </a:t>
            </a:r>
            <a:r>
              <a:rPr lang="ar-SA" sz="2400" b="1" kern="100" dirty="0">
                <a:effectLst/>
                <a:latin typeface="Calibri" panose="020F0502020204030204" pitchFamily="34" charset="0"/>
                <a:ea typeface="Calibri" panose="020F0502020204030204" pitchFamily="34" charset="0"/>
              </a:rPr>
              <a:t>د. إياد عبيد </a:t>
            </a:r>
            <a:r>
              <a:rPr lang="ar-SA" sz="2400" kern="100" dirty="0">
                <a:effectLst/>
                <a:latin typeface="Calibri" panose="020F0502020204030204" pitchFamily="34" charset="0"/>
                <a:ea typeface="Calibri" panose="020F0502020204030204" pitchFamily="34" charset="0"/>
              </a:rPr>
              <a:t>أن هذا النوع من البرامج نشأ في المجتمعات الغربية الليبرالية التي تسمح بحرية التعبير، وتنجح في </a:t>
            </a:r>
            <a:r>
              <a:rPr lang="ar-DZ" sz="2400" kern="100" dirty="0">
                <a:effectLst/>
                <a:latin typeface="Calibri" panose="020F0502020204030204" pitchFamily="34" charset="0"/>
                <a:ea typeface="Calibri" panose="020F0502020204030204" pitchFamily="34" charset="0"/>
              </a:rPr>
              <a:t>إِ</a:t>
            </a:r>
            <a:r>
              <a:rPr lang="ar-SA" sz="2400" kern="100" dirty="0" err="1">
                <a:effectLst/>
                <a:latin typeface="Calibri" panose="020F0502020204030204" pitchFamily="34" charset="0"/>
                <a:ea typeface="Calibri" panose="020F0502020204030204" pitchFamily="34" charset="0"/>
              </a:rPr>
              <a:t>ستقطاب</a:t>
            </a:r>
            <a:r>
              <a:rPr lang="ar-SA" sz="2400" kern="100" dirty="0">
                <a:effectLst/>
                <a:latin typeface="Calibri" panose="020F0502020204030204" pitchFamily="34" charset="0"/>
                <a:ea typeface="Calibri" panose="020F0502020204030204" pitchFamily="34" charset="0"/>
              </a:rPr>
              <a:t> الجمهور</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 لأن</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ها تقد</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م الترفيه وتسخر من الشخصيات السياسية، مم</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ا يمنح المشاهد ــ إن كان ضد هذه الشخصيات ــ شعوراً بال</a:t>
            </a:r>
            <a:r>
              <a:rPr lang="ar-DZ" sz="2400" kern="100" dirty="0">
                <a:effectLst/>
                <a:latin typeface="Calibri" panose="020F0502020204030204" pitchFamily="34" charset="0"/>
                <a:ea typeface="Calibri" panose="020F0502020204030204" pitchFamily="34" charset="0"/>
              </a:rPr>
              <a:t>إ</a:t>
            </a:r>
            <a:r>
              <a:rPr lang="ar-SA" sz="2400" kern="100" dirty="0" err="1">
                <a:effectLst/>
                <a:latin typeface="Calibri" panose="020F0502020204030204" pitchFamily="34" charset="0"/>
                <a:ea typeface="Calibri" panose="020F0502020204030204" pitchFamily="34" charset="0"/>
              </a:rPr>
              <a:t>نتصار</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p:txBody>
      </p:sp>
      <p:pic>
        <p:nvPicPr>
          <p:cNvPr id="4" name="Image 3">
            <a:extLst>
              <a:ext uri="{FF2B5EF4-FFF2-40B4-BE49-F238E27FC236}">
                <a16:creationId xmlns:a16="http://schemas.microsoft.com/office/drawing/2014/main" id="{AE330A50-AB3E-CC46-D61B-CC7A1F186E2A}"/>
              </a:ext>
            </a:extLst>
          </p:cNvPr>
          <p:cNvPicPr>
            <a:picLocks noChangeAspect="1"/>
          </p:cNvPicPr>
          <p:nvPr/>
        </p:nvPicPr>
        <p:blipFill>
          <a:blip r:embed="rId8">
            <a:extLst>
              <a:ext uri="{BEBA8EAE-BF5A-486C-A8C5-ECC9F3942E4B}">
                <a14:imgProps xmlns:a14="http://schemas.microsoft.com/office/drawing/2010/main">
                  <a14:imgLayer r:embed="rId9">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236639" y="2059772"/>
            <a:ext cx="3981699" cy="324374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514246346"/>
      </p:ext>
    </p:extLst>
  </p:cSld>
  <p:clrMapOvr>
    <a:masterClrMapping/>
  </p:clrMapOvr>
  <p:transition spd="slow" advTm="2137">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F3DD9D-3D85-BF78-34DA-020AF6DD6402}"/>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81706E4B-8FBE-7B40-5548-C362E77B725A}"/>
              </a:ext>
            </a:extLst>
          </p:cNvPr>
          <p:cNvSpPr txBox="1"/>
          <p:nvPr/>
        </p:nvSpPr>
        <p:spPr>
          <a:xfrm>
            <a:off x="5651860" y="261285"/>
            <a:ext cx="7036315"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        الكوميديا السَّاخرة في برامج التلفزيون</a:t>
            </a:r>
          </a:p>
        </p:txBody>
      </p:sp>
      <p:sp>
        <p:nvSpPr>
          <p:cNvPr id="29" name="Rectangle 28">
            <a:extLst>
              <a:ext uri="{FF2B5EF4-FFF2-40B4-BE49-F238E27FC236}">
                <a16:creationId xmlns:a16="http://schemas.microsoft.com/office/drawing/2014/main" id="{9D154B0C-496C-B39B-FF66-039C98D85F6F}"/>
              </a:ext>
            </a:extLst>
          </p:cNvPr>
          <p:cNvSpPr/>
          <p:nvPr/>
        </p:nvSpPr>
        <p:spPr>
          <a:xfrm flipV="1">
            <a:off x="2227489" y="518945"/>
            <a:ext cx="315134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4F9CEF7-7749-617B-418A-A5340C194A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D503F077-7B7C-83C4-526E-FC11C3600672}"/>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BD1DDB8E-AD14-1480-E7FF-666FB518E714}"/>
              </a:ext>
            </a:extLst>
          </p:cNvPr>
          <p:cNvSpPr/>
          <p:nvPr/>
        </p:nvSpPr>
        <p:spPr>
          <a:xfrm>
            <a:off x="4896550" y="188117"/>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07</a:t>
            </a:r>
            <a:endParaRPr lang="en-US" sz="4000" b="1" dirty="0">
              <a:ea typeface="Roboto Light" panose="02000000000000000000" pitchFamily="2" charset="0"/>
            </a:endParaRPr>
          </a:p>
        </p:txBody>
      </p:sp>
      <p:sp>
        <p:nvSpPr>
          <p:cNvPr id="3" name="ZoneTexte 2">
            <a:extLst>
              <a:ext uri="{FF2B5EF4-FFF2-40B4-BE49-F238E27FC236}">
                <a16:creationId xmlns:a16="http://schemas.microsoft.com/office/drawing/2014/main" id="{F0AF6CA4-AD8D-23E4-090D-9A3D8FB4C9E0}"/>
              </a:ext>
            </a:extLst>
          </p:cNvPr>
          <p:cNvSpPr txBox="1"/>
          <p:nvPr/>
        </p:nvSpPr>
        <p:spPr>
          <a:xfrm>
            <a:off x="1181100" y="1155869"/>
            <a:ext cx="10093389" cy="4893647"/>
          </a:xfrm>
          <a:prstGeom prst="rect">
            <a:avLst/>
          </a:prstGeom>
          <a:noFill/>
        </p:spPr>
        <p:txBody>
          <a:bodyPr wrap="square">
            <a:spAutoFit/>
          </a:bodyPr>
          <a:lstStyle/>
          <a:p>
            <a:pPr marL="342900" indent="-342900" algn="just" rtl="1">
              <a:buFont typeface="Wingdings" panose="05000000000000000000" pitchFamily="2" charset="2"/>
              <a:buChar char="v"/>
            </a:pPr>
            <a:r>
              <a:rPr lang="ar-SA" sz="2400" b="1" dirty="0">
                <a:solidFill>
                  <a:srgbClr val="FF0000"/>
                </a:solidFill>
              </a:rPr>
              <a:t>نشأة وتطو</a:t>
            </a:r>
            <a:r>
              <a:rPr lang="ar-DZ" sz="2400" b="1" dirty="0">
                <a:solidFill>
                  <a:srgbClr val="FF0000"/>
                </a:solidFill>
              </a:rPr>
              <a:t>ُّ</a:t>
            </a:r>
            <a:r>
              <a:rPr lang="ar-SA" sz="2400" b="1" dirty="0">
                <a:solidFill>
                  <a:srgbClr val="FF0000"/>
                </a:solidFill>
              </a:rPr>
              <a:t>ر البرامج التلفزيونية الس</a:t>
            </a:r>
            <a:r>
              <a:rPr lang="ar-DZ" sz="2400" b="1" dirty="0">
                <a:solidFill>
                  <a:srgbClr val="FF0000"/>
                </a:solidFill>
              </a:rPr>
              <a:t>َّ</a:t>
            </a:r>
            <a:r>
              <a:rPr lang="ar-SA" sz="2400" b="1" dirty="0">
                <a:solidFill>
                  <a:srgbClr val="FF0000"/>
                </a:solidFill>
              </a:rPr>
              <a:t>اخرة</a:t>
            </a:r>
            <a:r>
              <a:rPr lang="fr-FR" sz="2400" b="1" dirty="0">
                <a:solidFill>
                  <a:srgbClr val="FF0000"/>
                </a:solidFill>
              </a:rPr>
              <a:t>:</a:t>
            </a:r>
          </a:p>
          <a:p>
            <a:pPr algn="just" rtl="1"/>
            <a:r>
              <a:rPr lang="ar-SA" sz="2400" dirty="0"/>
              <a:t>ظهر هذا النوع من البرامج في بريطانيا والولايات المتحدة في السـتينات مـن خـلال بـرامج مثـل  </a:t>
            </a:r>
            <a:r>
              <a:rPr lang="fr-FR" sz="2400" dirty="0"/>
              <a:t>TW3 </a:t>
            </a:r>
            <a:r>
              <a:rPr lang="ar-SA" sz="2400" dirty="0"/>
              <a:t>و</a:t>
            </a:r>
            <a:r>
              <a:rPr lang="fr-FR" sz="2400" dirty="0"/>
              <a:t> in-</a:t>
            </a:r>
            <a:r>
              <a:rPr lang="fr-FR" sz="2400" dirty="0" err="1"/>
              <a:t>Laugh</a:t>
            </a:r>
            <a:r>
              <a:rPr lang="fr-FR" sz="2400" dirty="0"/>
              <a:t> </a:t>
            </a:r>
            <a:r>
              <a:rPr lang="ar-SA" sz="2400" dirty="0"/>
              <a:t>ع</a:t>
            </a:r>
            <a:r>
              <a:rPr lang="ar-DZ" sz="2400" dirty="0"/>
              <a:t>ُ</a:t>
            </a:r>
            <a:r>
              <a:rPr lang="ar-SA" sz="2400" dirty="0"/>
              <a:t>رفـت أيضـا علـى أنهـا تفريـغ للعواطـف البشـرية و مثــل الشــعور بالغضــب، الخـ</a:t>
            </a:r>
            <a:r>
              <a:rPr lang="ar-DZ" sz="2400" dirty="0"/>
              <a:t>ُ</a:t>
            </a:r>
            <a:r>
              <a:rPr lang="ar-SA" sz="2400" dirty="0"/>
              <a:t>ـزي، ال</a:t>
            </a:r>
            <a:r>
              <a:rPr lang="ar-DZ" sz="2400" dirty="0"/>
              <a:t>إِ</a:t>
            </a:r>
            <a:r>
              <a:rPr lang="ar-SA" sz="2400" dirty="0" err="1"/>
              <a:t>شــمئزاز</a:t>
            </a:r>
            <a:r>
              <a:rPr lang="ar-SA" sz="2400" dirty="0"/>
              <a:t>، الســ</a:t>
            </a:r>
            <a:r>
              <a:rPr lang="ar-DZ" sz="2400" dirty="0"/>
              <a:t>ُّ</a:t>
            </a:r>
            <a:r>
              <a:rPr lang="ar-SA" sz="2400" dirty="0"/>
              <a:t>خط، ال</a:t>
            </a:r>
            <a:r>
              <a:rPr lang="ar-DZ" sz="2400" dirty="0"/>
              <a:t>إٍ</a:t>
            </a:r>
            <a:r>
              <a:rPr lang="ar-SA" sz="2400" dirty="0" err="1"/>
              <a:t>حتقــار</a:t>
            </a:r>
            <a:r>
              <a:rPr lang="ar-SA" sz="2400" dirty="0"/>
              <a:t> وغيــر ذلــك، بتعبيــر مضــحك وبسـيط.</a:t>
            </a:r>
            <a:endParaRPr lang="fr-FR" sz="2400" dirty="0"/>
          </a:p>
          <a:p>
            <a:pPr algn="just" rtl="1"/>
            <a:r>
              <a:rPr lang="ar-DZ" sz="2400" dirty="0"/>
              <a:t>إِ</a:t>
            </a:r>
            <a:r>
              <a:rPr lang="ar-SA" sz="2400" dirty="0" err="1"/>
              <a:t>عتمد</a:t>
            </a:r>
            <a:r>
              <a:rPr lang="ar-SA" sz="2400" dirty="0"/>
              <a:t> العديد من السياسيين حول العالم، مثل</a:t>
            </a:r>
            <a:r>
              <a:rPr lang="ar-DZ" sz="2400" dirty="0"/>
              <a:t>:</a:t>
            </a:r>
            <a:r>
              <a:rPr lang="ar-SA" sz="2400" dirty="0"/>
              <a:t> تشرشل وجيفرسون وريغان وبوش، على الس</a:t>
            </a:r>
            <a:r>
              <a:rPr lang="ar-DZ" sz="2400" dirty="0"/>
              <a:t>ُّ</a:t>
            </a:r>
            <a:r>
              <a:rPr lang="ar-SA" sz="2400" dirty="0"/>
              <a:t>خرية والنكات في خطاب</a:t>
            </a:r>
            <a:r>
              <a:rPr lang="ar-DZ" sz="2400" dirty="0"/>
              <a:t>ات</a:t>
            </a:r>
            <a:r>
              <a:rPr lang="ar-SA" sz="2400" dirty="0"/>
              <a:t>هم. ويرى الباحث واثق صادق أن الكوميديا السياسية الس</a:t>
            </a:r>
            <a:r>
              <a:rPr lang="ar-DZ" sz="2400" dirty="0"/>
              <a:t>َّ</a:t>
            </a:r>
            <a:r>
              <a:rPr lang="ar-SA" sz="2400" dirty="0"/>
              <a:t>اخرة تُعد وسيلة فعالة لمواجهة إحباط الأفراد وسخطهم، لأن</a:t>
            </a:r>
            <a:r>
              <a:rPr lang="ar-DZ" sz="2400" dirty="0"/>
              <a:t>َّ</a:t>
            </a:r>
            <a:r>
              <a:rPr lang="ar-SA" sz="2400" dirty="0"/>
              <a:t>ها تفرّغ مشاعر الغضب</a:t>
            </a:r>
            <a:r>
              <a:rPr lang="ar-DZ" sz="2400" dirty="0"/>
              <a:t>،</a:t>
            </a:r>
            <a:r>
              <a:rPr lang="ar-SA" sz="2400" dirty="0"/>
              <a:t> ت</a:t>
            </a:r>
            <a:r>
              <a:rPr lang="ar-DZ" sz="2400" dirty="0"/>
              <a:t>ِ</a:t>
            </a:r>
            <a:r>
              <a:rPr lang="ar-SA" sz="2400" dirty="0"/>
              <a:t>جاه النخب السياسية التي فشلت في تلبية احتياجات الناس. كما تساعد هذه البرامج</a:t>
            </a:r>
            <a:r>
              <a:rPr lang="ar-DZ" sz="2400" dirty="0"/>
              <a:t> (</a:t>
            </a:r>
            <a:r>
              <a:rPr lang="ar-SA" sz="2400" dirty="0"/>
              <a:t>حين تُقدَّم دون </a:t>
            </a:r>
            <a:r>
              <a:rPr lang="ar-DZ" sz="2400" dirty="0"/>
              <a:t>إِ</a:t>
            </a:r>
            <a:r>
              <a:rPr lang="ar-SA" sz="2400" dirty="0" err="1"/>
              <a:t>بتذال</a:t>
            </a:r>
            <a:r>
              <a:rPr lang="ar-DZ" sz="2400" dirty="0"/>
              <a:t>) </a:t>
            </a:r>
            <a:r>
              <a:rPr lang="ar-SA" sz="2400" dirty="0"/>
              <a:t>على وضع المواطن في صورة الأحداث السياسية</a:t>
            </a:r>
            <a:r>
              <a:rPr lang="fr-FR" sz="2400" dirty="0"/>
              <a:t>.</a:t>
            </a:r>
          </a:p>
          <a:p>
            <a:pPr algn="just" rtl="1"/>
            <a:r>
              <a:rPr lang="ar-SA" sz="2400" dirty="0"/>
              <a:t>وفي العالم العربي، تُعد</a:t>
            </a:r>
            <a:r>
              <a:rPr lang="ar-DZ" sz="2400" dirty="0"/>
              <a:t>ُّ</a:t>
            </a:r>
            <a:r>
              <a:rPr lang="ar-SA" sz="2400" dirty="0"/>
              <a:t> تجربة الكوميديا الساخرة حديثة نسبياً، لكن بعض البرامج تجاوزت دورها النقدي وأثارت غضب الجمهور بدلاً من إرضائه. وقد </a:t>
            </a:r>
            <a:r>
              <a:rPr lang="ar-DZ" sz="2400" dirty="0"/>
              <a:t>إِ</a:t>
            </a:r>
            <a:r>
              <a:rPr lang="ar-SA" sz="2400" dirty="0" err="1"/>
              <a:t>نتشرت</a:t>
            </a:r>
            <a:r>
              <a:rPr lang="ar-SA" sz="2400" dirty="0"/>
              <a:t> بشكل واسع</a:t>
            </a:r>
            <a:r>
              <a:rPr lang="ar-DZ" sz="2400" dirty="0"/>
              <a:t> خلال السنوات الأخيرة</a:t>
            </a:r>
            <a:r>
              <a:rPr lang="ar-SA" sz="2400" dirty="0"/>
              <a:t>، خاصة بين الش</a:t>
            </a:r>
            <a:r>
              <a:rPr lang="ar-DZ" sz="2400" dirty="0"/>
              <a:t>َّ</a:t>
            </a:r>
            <a:r>
              <a:rPr lang="ar-SA" sz="2400" dirty="0"/>
              <a:t>باب. ومن الأمثلة على </a:t>
            </a:r>
            <a:r>
              <a:rPr lang="ar-DZ" sz="2400" dirty="0"/>
              <a:t>:</a:t>
            </a:r>
            <a:r>
              <a:rPr lang="ar-SA" sz="2400" dirty="0"/>
              <a:t> ما ظهر في السعودية، حيث </a:t>
            </a:r>
            <a:r>
              <a:rPr lang="ar-DZ" sz="2400" dirty="0"/>
              <a:t>إِ</a:t>
            </a:r>
            <a:r>
              <a:rPr lang="ar-SA" sz="2400" dirty="0" err="1"/>
              <a:t>نتقلت</a:t>
            </a:r>
            <a:r>
              <a:rPr lang="ar-SA" sz="2400" dirty="0"/>
              <a:t> السخرية من منصات اليوتيوب إلى التلفزيون، مثل برنامج "نص الجبهة" الذي ينتقد أخطاء البرامج التلفزيونية بأسلوب ساخر، مم</a:t>
            </a:r>
            <a:r>
              <a:rPr lang="ar-DZ" sz="2400" dirty="0"/>
              <a:t>َّ</a:t>
            </a:r>
            <a:r>
              <a:rPr lang="ar-SA" sz="2400" dirty="0"/>
              <a:t>ا يشير إلى دخول الإعلام السعودي لأول مرة مجال البرامج الساخرة التلفزيونية</a:t>
            </a:r>
            <a:r>
              <a:rPr lang="fr-FR" sz="2400" dirty="0"/>
              <a:t>.</a:t>
            </a:r>
          </a:p>
        </p:txBody>
      </p:sp>
    </p:spTree>
    <p:extLst>
      <p:ext uri="{BB962C8B-B14F-4D97-AF65-F5344CB8AC3E}">
        <p14:creationId xmlns:p14="http://schemas.microsoft.com/office/powerpoint/2010/main" val="3034713752"/>
      </p:ext>
    </p:extLst>
  </p:cSld>
  <p:clrMapOvr>
    <a:masterClrMapping/>
  </p:clrMapOvr>
  <p:transition spd="slow" advTm="2137">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BD6CD3-9204-151D-3B5C-246E5AFB0607}"/>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2947A268-B494-6B9C-3FDB-972B9228247F}"/>
              </a:ext>
            </a:extLst>
          </p:cNvPr>
          <p:cNvSpPr txBox="1"/>
          <p:nvPr/>
        </p:nvSpPr>
        <p:spPr>
          <a:xfrm>
            <a:off x="5651860" y="261285"/>
            <a:ext cx="7036315"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        الكوميديا الساخرة في برامج التلفزيون</a:t>
            </a:r>
          </a:p>
        </p:txBody>
      </p:sp>
      <p:sp>
        <p:nvSpPr>
          <p:cNvPr id="29" name="Rectangle 28">
            <a:extLst>
              <a:ext uri="{FF2B5EF4-FFF2-40B4-BE49-F238E27FC236}">
                <a16:creationId xmlns:a16="http://schemas.microsoft.com/office/drawing/2014/main" id="{A6019D1E-3451-891F-78C5-AF046BDEE429}"/>
              </a:ext>
            </a:extLst>
          </p:cNvPr>
          <p:cNvSpPr/>
          <p:nvPr/>
        </p:nvSpPr>
        <p:spPr>
          <a:xfrm flipV="1">
            <a:off x="2227489" y="518945"/>
            <a:ext cx="315134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E2715E9-72A3-4B46-6651-0A780F6AC12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467E1F03-0F94-93A9-9348-CE53DE60E23F}"/>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1D3DD28B-8622-665E-4C26-DBB1F5CC68C8}"/>
              </a:ext>
            </a:extLst>
          </p:cNvPr>
          <p:cNvSpPr/>
          <p:nvPr/>
        </p:nvSpPr>
        <p:spPr>
          <a:xfrm>
            <a:off x="4896550" y="188117"/>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07</a:t>
            </a:r>
            <a:endParaRPr lang="en-US" sz="4000" b="1" dirty="0">
              <a:ea typeface="Roboto Light" panose="02000000000000000000" pitchFamily="2" charset="0"/>
            </a:endParaRPr>
          </a:p>
        </p:txBody>
      </p:sp>
      <p:sp>
        <p:nvSpPr>
          <p:cNvPr id="3" name="ZoneTexte 2">
            <a:extLst>
              <a:ext uri="{FF2B5EF4-FFF2-40B4-BE49-F238E27FC236}">
                <a16:creationId xmlns:a16="http://schemas.microsoft.com/office/drawing/2014/main" id="{F67E48C3-0458-89F7-5DD1-C38F2351C50F}"/>
              </a:ext>
            </a:extLst>
          </p:cNvPr>
          <p:cNvSpPr txBox="1"/>
          <p:nvPr/>
        </p:nvSpPr>
        <p:spPr>
          <a:xfrm>
            <a:off x="4445000" y="1304937"/>
            <a:ext cx="6778689" cy="470000"/>
          </a:xfrm>
          <a:prstGeom prst="rect">
            <a:avLst/>
          </a:prstGeom>
          <a:noFill/>
        </p:spPr>
        <p:txBody>
          <a:bodyPr wrap="square">
            <a:spAutoFit/>
          </a:bodyPr>
          <a:lstStyle/>
          <a:p>
            <a:pPr algn="just" rtl="1">
              <a:lnSpc>
                <a:spcPct val="107000"/>
              </a:lnSpc>
              <a:spcAft>
                <a:spcPts val="800"/>
              </a:spcAft>
              <a:buNone/>
            </a:pPr>
            <a:r>
              <a:rPr lang="fr-FR" sz="2400" kern="100" dirty="0">
                <a:effectLst/>
                <a:latin typeface="Calibri" panose="020F0502020204030204" pitchFamily="34" charset="0"/>
                <a:ea typeface="Calibri" panose="020F0502020204030204" pitchFamily="34" charset="0"/>
                <a:cs typeface="Arial" panose="020B0604020202020204" pitchFamily="34" charset="0"/>
              </a:rPr>
              <a:t>.</a:t>
            </a:r>
          </a:p>
        </p:txBody>
      </p:sp>
      <p:sp>
        <p:nvSpPr>
          <p:cNvPr id="4" name="ZoneTexte 3">
            <a:extLst>
              <a:ext uri="{FF2B5EF4-FFF2-40B4-BE49-F238E27FC236}">
                <a16:creationId xmlns:a16="http://schemas.microsoft.com/office/drawing/2014/main" id="{4F1EF6C0-591B-BC84-21BB-20CBF106C5BF}"/>
              </a:ext>
            </a:extLst>
          </p:cNvPr>
          <p:cNvSpPr txBox="1"/>
          <p:nvPr/>
        </p:nvSpPr>
        <p:spPr>
          <a:xfrm>
            <a:off x="4643469" y="1539937"/>
            <a:ext cx="6381750" cy="4331955"/>
          </a:xfrm>
          <a:prstGeom prst="rect">
            <a:avLst/>
          </a:prstGeom>
          <a:noFill/>
        </p:spPr>
        <p:txBody>
          <a:bodyPr wrap="square">
            <a:spAutoFit/>
          </a:bodyPr>
          <a:lstStyle/>
          <a:p>
            <a:pPr marL="342900" indent="-342900" algn="just" rtl="1">
              <a:lnSpc>
                <a:spcPct val="107000"/>
              </a:lnSpc>
              <a:spcAft>
                <a:spcPts val="800"/>
              </a:spcAft>
              <a:buFont typeface="Wingdings" panose="05000000000000000000" pitchFamily="2" charset="2"/>
              <a:buChar char="v"/>
            </a:pPr>
            <a:r>
              <a:rPr lang="ar-SA" sz="2400" b="1" kern="100" dirty="0">
                <a:solidFill>
                  <a:srgbClr val="FF0000"/>
                </a:solidFill>
                <a:effectLst/>
                <a:latin typeface="Calibri" panose="020F0502020204030204" pitchFamily="34" charset="0"/>
                <a:ea typeface="Calibri" panose="020F0502020204030204" pitchFamily="34" charset="0"/>
              </a:rPr>
              <a:t>تصنيف البرامج التلفزيونية الس</a:t>
            </a:r>
            <a:r>
              <a:rPr lang="ar-DZ" sz="2400" b="1" kern="100" dirty="0">
                <a:solidFill>
                  <a:srgbClr val="FF0000"/>
                </a:solidFill>
                <a:effectLst/>
                <a:latin typeface="Calibri" panose="020F0502020204030204" pitchFamily="34" charset="0"/>
                <a:ea typeface="Calibri" panose="020F0502020204030204" pitchFamily="34" charset="0"/>
              </a:rPr>
              <a:t>َّ</a:t>
            </a:r>
            <a:r>
              <a:rPr lang="ar-SA" sz="2400" b="1" kern="100" dirty="0">
                <a:solidFill>
                  <a:srgbClr val="FF0000"/>
                </a:solidFill>
                <a:effectLst/>
                <a:latin typeface="Calibri" panose="020F0502020204030204" pitchFamily="34" charset="0"/>
                <a:ea typeface="Calibri" panose="020F0502020204030204" pitchFamily="34" charset="0"/>
              </a:rPr>
              <a:t>اخرة</a:t>
            </a:r>
            <a:r>
              <a:rPr lang="fr-FR" sz="2400" b="1" kern="100" dirty="0">
                <a:solidFill>
                  <a:srgbClr val="FF0000"/>
                </a:solidFill>
                <a:effectLst/>
                <a:latin typeface="Calibri" panose="020F0502020204030204" pitchFamily="34" charset="0"/>
                <a:ea typeface="Calibri" panose="020F0502020204030204" pitchFamily="34" charset="0"/>
              </a:rPr>
              <a:t>:</a:t>
            </a: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rPr>
              <a:t>ومن الممكن تقسيمها على النحو الآتي</a:t>
            </a:r>
            <a:r>
              <a:rPr lang="fr-FR" sz="2400" kern="100" dirty="0">
                <a:effectLst/>
                <a:latin typeface="Calibri" panose="020F0502020204030204" pitchFamily="34" charset="0"/>
                <a:ea typeface="Calibri" panose="020F0502020204030204" pitchFamily="34" charset="0"/>
              </a:rPr>
              <a:t>: </a:t>
            </a:r>
          </a:p>
          <a:p>
            <a:pPr algn="just" rtl="1">
              <a:lnSpc>
                <a:spcPct val="107000"/>
              </a:lnSpc>
              <a:spcAft>
                <a:spcPts val="800"/>
              </a:spcAft>
              <a:buNone/>
            </a:pPr>
            <a:r>
              <a:rPr lang="fr-FR" sz="2400" kern="100" dirty="0">
                <a:effectLst/>
                <a:latin typeface="Calibri" panose="020F0502020204030204" pitchFamily="34" charset="0"/>
                <a:ea typeface="Calibri" panose="020F0502020204030204" pitchFamily="34" charset="0"/>
              </a:rPr>
              <a:t>-1 </a:t>
            </a:r>
            <a:r>
              <a:rPr lang="ar-SA" sz="2400" kern="100" dirty="0">
                <a:effectLst/>
                <a:latin typeface="Calibri" panose="020F0502020204030204" pitchFamily="34" charset="0"/>
                <a:ea typeface="Calibri" panose="020F0502020204030204" pitchFamily="34" charset="0"/>
              </a:rPr>
              <a:t>البــرامج الفكاهيــة غيــر الدراميــة وتشــمل: البــرامج الفكاهيــة المنوعــة- البــرامج الفكاهيــة الساخرة- البـرامج الفكاهيـة الممنهجـة أو الدعائيـة- البـرامج الفكاهيـة التثقيفيـة والتعليميـة- البـرامج الفكاهية الإعلانية</a:t>
            </a:r>
            <a:r>
              <a:rPr lang="ar-DZ" sz="2400" kern="100" dirty="0">
                <a:effectLst/>
                <a:latin typeface="Calibri" panose="020F0502020204030204" pitchFamily="34" charset="0"/>
                <a:ea typeface="Calibri" panose="020F0502020204030204" pitchFamily="34" charset="0"/>
              </a:rPr>
              <a:t>.</a:t>
            </a:r>
            <a:endParaRPr lang="fr-FR" sz="2400" kern="100" dirty="0">
              <a:effectLst/>
              <a:latin typeface="Calibri" panose="020F0502020204030204" pitchFamily="34" charset="0"/>
              <a:ea typeface="Calibri" panose="020F0502020204030204" pitchFamily="34" charset="0"/>
            </a:endParaRP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rPr>
              <a:t> </a:t>
            </a:r>
            <a:r>
              <a:rPr lang="fr-FR" sz="2400" kern="100" dirty="0">
                <a:effectLst/>
                <a:latin typeface="Calibri" panose="020F0502020204030204" pitchFamily="34" charset="0"/>
                <a:ea typeface="Calibri" panose="020F0502020204030204" pitchFamily="34" charset="0"/>
              </a:rPr>
              <a:t>-2 </a:t>
            </a:r>
            <a:r>
              <a:rPr lang="ar-SA" sz="2400" kern="100" dirty="0">
                <a:effectLst/>
                <a:latin typeface="Calibri" panose="020F0502020204030204" pitchFamily="34" charset="0"/>
                <a:ea typeface="Calibri" panose="020F0502020204030204" pitchFamily="34" charset="0"/>
              </a:rPr>
              <a:t>البـــرامج الفكاهيـــة الدراميـة وتشـمل الت</a:t>
            </a:r>
            <a:r>
              <a:rPr lang="ar-DZ" sz="2400" kern="100" dirty="0">
                <a:effectLst/>
                <a:latin typeface="Calibri" panose="020F0502020204030204" pitchFamily="34" charset="0"/>
                <a:ea typeface="Calibri" panose="020F0502020204030204" pitchFamily="34" charset="0"/>
              </a:rPr>
              <a:t>م</a:t>
            </a:r>
            <a:r>
              <a:rPr lang="ar-SA" sz="2400" kern="100" dirty="0">
                <a:effectLst/>
                <a:latin typeface="Calibri" panose="020F0502020204030204" pitchFamily="34" charset="0"/>
                <a:ea typeface="Calibri" panose="020F0502020204030204" pitchFamily="34" charset="0"/>
              </a:rPr>
              <a:t>ـث</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لات والمسلسـلات الفكاهيـــة ذات المضامين</a:t>
            </a:r>
            <a:r>
              <a:rPr lang="fr-FR" sz="2400" kern="100" dirty="0">
                <a:effectLst/>
                <a:latin typeface="Calibri" panose="020F0502020204030204" pitchFamily="34" charset="0"/>
                <a:ea typeface="Calibri" panose="020F0502020204030204" pitchFamily="34" charset="0"/>
              </a:rPr>
              <a:t>: </a:t>
            </a:r>
            <a:r>
              <a:rPr lang="ar-SA" sz="2400" kern="100" dirty="0">
                <a:effectLst/>
                <a:latin typeface="Calibri" panose="020F0502020204030204" pitchFamily="34" charset="0"/>
                <a:ea typeface="Calibri" panose="020F0502020204030204" pitchFamily="34" charset="0"/>
              </a:rPr>
              <a:t>ال</a:t>
            </a:r>
            <a:r>
              <a:rPr lang="ar-DZ" sz="2400" kern="100" dirty="0">
                <a:effectLst/>
                <a:latin typeface="Calibri" panose="020F0502020204030204" pitchFamily="34" charset="0"/>
                <a:ea typeface="Calibri" panose="020F0502020204030204" pitchFamily="34" charset="0"/>
              </a:rPr>
              <a:t>إِ</a:t>
            </a:r>
            <a:r>
              <a:rPr lang="ar-SA" sz="2400" kern="100" dirty="0" err="1">
                <a:effectLst/>
                <a:latin typeface="Calibri" panose="020F0502020204030204" pitchFamily="34" charset="0"/>
                <a:ea typeface="Calibri" panose="020F0502020204030204" pitchFamily="34" charset="0"/>
              </a:rPr>
              <a:t>ضــحاكية</a:t>
            </a:r>
            <a:r>
              <a:rPr lang="ar-SA" sz="2400" kern="100" dirty="0">
                <a:effectLst/>
                <a:latin typeface="Calibri" panose="020F0502020204030204" pitchFamily="34" charset="0"/>
                <a:ea typeface="Calibri" panose="020F0502020204030204" pitchFamily="34" charset="0"/>
              </a:rPr>
              <a:t> والترفيهيــة الم</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ســل</a:t>
            </a:r>
            <a:r>
              <a:rPr lang="ar-DZ" sz="2400" kern="100" dirty="0">
                <a:effectLst/>
                <a:latin typeface="Calibri" panose="020F0502020204030204" pitchFamily="34" charset="0"/>
                <a:ea typeface="Calibri" panose="020F0502020204030204" pitchFamily="34" charset="0"/>
              </a:rPr>
              <a:t>ِّ</a:t>
            </a:r>
            <a:r>
              <a:rPr lang="ar-SA" sz="2400" kern="100" dirty="0" err="1">
                <a:effectLst/>
                <a:latin typeface="Calibri" panose="020F0502020204030204" pitchFamily="34" charset="0"/>
                <a:ea typeface="Calibri" panose="020F0502020204030204" pitchFamily="34" charset="0"/>
              </a:rPr>
              <a:t>ية</a:t>
            </a:r>
            <a:r>
              <a:rPr lang="ar-SA" sz="2400" kern="100" dirty="0">
                <a:effectLst/>
                <a:latin typeface="Calibri" panose="020F0502020204030204" pitchFamily="34" charset="0"/>
                <a:ea typeface="Calibri" panose="020F0502020204030204" pitchFamily="34" charset="0"/>
              </a:rPr>
              <a:t>- السياســية الناقــدة والس</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ــاخرة- ال</a:t>
            </a:r>
            <a:r>
              <a:rPr lang="ar-DZ" sz="2400" kern="100" dirty="0">
                <a:effectLst/>
                <a:latin typeface="Calibri" panose="020F0502020204030204" pitchFamily="34" charset="0"/>
                <a:ea typeface="Calibri" panose="020F0502020204030204" pitchFamily="34" charset="0"/>
              </a:rPr>
              <a:t>إِ</a:t>
            </a:r>
            <a:r>
              <a:rPr lang="ar-SA" sz="2400" kern="100" dirty="0" err="1">
                <a:effectLst/>
                <a:latin typeface="Calibri" panose="020F0502020204030204" pitchFamily="34" charset="0"/>
                <a:ea typeface="Calibri" panose="020F0502020204030204" pitchFamily="34" charset="0"/>
              </a:rPr>
              <a:t>جتماعيــة</a:t>
            </a:r>
            <a:r>
              <a:rPr lang="ar-SA" sz="2400" kern="100" dirty="0">
                <a:effectLst/>
                <a:latin typeface="Calibri" panose="020F0502020204030204" pitchFamily="34" charset="0"/>
                <a:ea typeface="Calibri" panose="020F0502020204030204" pitchFamily="34" charset="0"/>
              </a:rPr>
              <a:t> الناقــدة والسـ</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ـاخرة</a:t>
            </a:r>
            <a:r>
              <a:rPr lang="fr-FR" sz="2400" kern="100" dirty="0">
                <a:effectLst/>
                <a:latin typeface="Calibri" panose="020F0502020204030204" pitchFamily="34" charset="0"/>
                <a:ea typeface="Calibri" panose="020F0502020204030204" pitchFamily="34" charset="0"/>
              </a:rPr>
              <a:t>-  </a:t>
            </a:r>
            <a:r>
              <a:rPr lang="ar-SA" sz="2400" kern="100" dirty="0">
                <a:effectLst/>
                <a:latin typeface="Calibri" panose="020F0502020204030204" pitchFamily="34" charset="0"/>
                <a:ea typeface="Calibri" panose="020F0502020204030204" pitchFamily="34" charset="0"/>
              </a:rPr>
              <a:t>التثقيفية والتعليمية</a:t>
            </a:r>
            <a:r>
              <a:rPr lang="fr-FR" sz="2400" kern="100" dirty="0">
                <a:effectLst/>
                <a:latin typeface="Calibri" panose="020F0502020204030204" pitchFamily="34" charset="0"/>
                <a:ea typeface="Calibri" panose="020F0502020204030204" pitchFamily="34" charset="0"/>
              </a:rPr>
              <a:t>.</a:t>
            </a:r>
          </a:p>
        </p:txBody>
      </p:sp>
      <p:pic>
        <p:nvPicPr>
          <p:cNvPr id="5" name="Image 4">
            <a:extLst>
              <a:ext uri="{FF2B5EF4-FFF2-40B4-BE49-F238E27FC236}">
                <a16:creationId xmlns:a16="http://schemas.microsoft.com/office/drawing/2014/main" id="{9E06958A-DB74-1DD8-B18E-9A35880BB4E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52007" y="1690732"/>
            <a:ext cx="3760075" cy="4030364"/>
          </a:xfrm>
          <a:prstGeom prst="ellipse">
            <a:avLst/>
          </a:prstGeom>
          <a:ln>
            <a:noFill/>
          </a:ln>
          <a:effectLst>
            <a:softEdge rad="112500"/>
          </a:effectLst>
        </p:spPr>
      </p:pic>
    </p:spTree>
    <p:extLst>
      <p:ext uri="{BB962C8B-B14F-4D97-AF65-F5344CB8AC3E}">
        <p14:creationId xmlns:p14="http://schemas.microsoft.com/office/powerpoint/2010/main" val="2692393529"/>
      </p:ext>
    </p:extLst>
  </p:cSld>
  <p:clrMapOvr>
    <a:masterClrMapping/>
  </p:clrMapOvr>
  <p:transition spd="slow" advTm="2137">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61382D-44A1-6AF6-2009-D145090CCFE3}"/>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C7614ED0-052B-7842-07F7-98AA8FAE644C}"/>
              </a:ext>
            </a:extLst>
          </p:cNvPr>
          <p:cNvSpPr txBox="1"/>
          <p:nvPr/>
        </p:nvSpPr>
        <p:spPr>
          <a:xfrm>
            <a:off x="5155685" y="208252"/>
            <a:ext cx="7036315"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السخرية في الإعلام التقليدي والرقمي </a:t>
            </a:r>
          </a:p>
        </p:txBody>
      </p:sp>
      <p:sp>
        <p:nvSpPr>
          <p:cNvPr id="29" name="Rectangle 28">
            <a:extLst>
              <a:ext uri="{FF2B5EF4-FFF2-40B4-BE49-F238E27FC236}">
                <a16:creationId xmlns:a16="http://schemas.microsoft.com/office/drawing/2014/main" id="{16DC3E7A-B33E-83E2-420E-641F0D64AA75}"/>
              </a:ext>
            </a:extLst>
          </p:cNvPr>
          <p:cNvSpPr/>
          <p:nvPr/>
        </p:nvSpPr>
        <p:spPr>
          <a:xfrm flipV="1">
            <a:off x="2227489" y="518945"/>
            <a:ext cx="315134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438E4AC-4D25-60A2-25FD-DB74B5B1FF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16482060-8EF3-5F2A-E44B-1868B7C1E447}"/>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4" name="ZoneTexte 3">
            <a:extLst>
              <a:ext uri="{FF2B5EF4-FFF2-40B4-BE49-F238E27FC236}">
                <a16:creationId xmlns:a16="http://schemas.microsoft.com/office/drawing/2014/main" id="{2F893E37-0B9D-DD7C-347D-F5F88082E0B0}"/>
              </a:ext>
            </a:extLst>
          </p:cNvPr>
          <p:cNvSpPr txBox="1"/>
          <p:nvPr/>
        </p:nvSpPr>
        <p:spPr>
          <a:xfrm>
            <a:off x="1809550" y="1378105"/>
            <a:ext cx="9124080" cy="4229363"/>
          </a:xfrm>
          <a:prstGeom prst="rect">
            <a:avLst/>
          </a:prstGeom>
          <a:noFill/>
        </p:spPr>
        <p:txBody>
          <a:bodyPr wrap="square">
            <a:spAutoFit/>
          </a:bodyPr>
          <a:lstStyle/>
          <a:p>
            <a:pPr algn="just" rtl="1">
              <a:lnSpc>
                <a:spcPct val="107000"/>
              </a:lnSpc>
              <a:spcAft>
                <a:spcPts val="800"/>
              </a:spcAft>
              <a:buNone/>
            </a:pPr>
            <a:r>
              <a:rPr lang="ar-DZ" sz="2400" b="1" kern="100" dirty="0">
                <a:solidFill>
                  <a:schemeClr val="accent1"/>
                </a:solidFill>
                <a:effectLst/>
                <a:latin typeface="Calibri" panose="020F0502020204030204" pitchFamily="34" charset="0"/>
                <a:ea typeface="Calibri" panose="020F0502020204030204" pitchFamily="34" charset="0"/>
                <a:cs typeface="Arial" panose="020B0604020202020204" pitchFamily="34" charset="0"/>
              </a:rPr>
              <a:t>أولاً: في ال</a:t>
            </a:r>
            <a:r>
              <a:rPr lang="ar-DZ" sz="2400" b="1" kern="100" dirty="0">
                <a:solidFill>
                  <a:schemeClr val="accent1"/>
                </a:solidFill>
                <a:latin typeface="Calibri" panose="020F0502020204030204" pitchFamily="34" charset="0"/>
                <a:ea typeface="Calibri" panose="020F0502020204030204" pitchFamily="34" charset="0"/>
                <a:cs typeface="Arial" panose="020B0604020202020204" pitchFamily="34" charset="0"/>
              </a:rPr>
              <a:t>إعلام التقليدي: </a:t>
            </a:r>
            <a:r>
              <a:rPr lang="ar-SA" sz="2400" kern="100" dirty="0">
                <a:effectLst/>
                <a:latin typeface="Calibri" panose="020F0502020204030204" pitchFamily="34" charset="0"/>
                <a:ea typeface="Calibri" panose="020F0502020204030204" pitchFamily="34" charset="0"/>
                <a:cs typeface="Arial" panose="020B0604020202020204" pitchFamily="34" charset="0"/>
              </a:rPr>
              <a:t>تُعدّ الس</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خرية جزءاً من الثقافة الشعبية، ونجاح البرامج الأمريكية الساخرة أدى إلى ظهور نظيراتها في العالم العربي. وتنقسم السخرية في الإعلام إلى ثلاثة أشكال رئيسية</a:t>
            </a:r>
            <a:r>
              <a:rPr lang="fr-FR"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برامج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التوك</a:t>
            </a:r>
            <a:r>
              <a:rPr lang="ar-SA" sz="2400" kern="100" dirty="0">
                <a:effectLst/>
                <a:latin typeface="Calibri" panose="020F0502020204030204" pitchFamily="34" charset="0"/>
                <a:ea typeface="Calibri" panose="020F0502020204030204" pitchFamily="34" charset="0"/>
                <a:cs typeface="Arial" panose="020B0604020202020204" pitchFamily="34" charset="0"/>
              </a:rPr>
              <a:t> شو الساخرة، الصحافة الساخرة، وميم الإنترنت</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endParaRPr lang="ar-DZ" sz="2400" kern="1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07000"/>
              </a:lnSpc>
              <a:spcAft>
                <a:spcPts val="800"/>
              </a:spcAft>
              <a:buFont typeface="Wingdings" panose="05000000000000000000" pitchFamily="2" charset="2"/>
              <a:buChar char="§"/>
            </a:pPr>
            <a:r>
              <a:rPr lang="ar-DZ" sz="2400" b="1" kern="100" dirty="0">
                <a:latin typeface="Calibri" panose="020F0502020204030204" pitchFamily="34" charset="0"/>
                <a:ea typeface="Calibri" panose="020F0502020204030204" pitchFamily="34" charset="0"/>
                <a:cs typeface="Arial" panose="020B0604020202020204" pitchFamily="34" charset="0"/>
              </a:rPr>
              <a:t>ب</a:t>
            </a:r>
            <a:r>
              <a:rPr lang="ar-SA" sz="2400" b="1" kern="100" dirty="0">
                <a:effectLst/>
                <a:latin typeface="Calibri" panose="020F0502020204030204" pitchFamily="34" charset="0"/>
                <a:ea typeface="Calibri" panose="020F0502020204030204" pitchFamily="34" charset="0"/>
                <a:cs typeface="Arial" panose="020B0604020202020204" pitchFamily="34" charset="0"/>
              </a:rPr>
              <a:t>رامج </a:t>
            </a:r>
            <a:r>
              <a:rPr lang="ar-SA" sz="2400" b="1" kern="100" dirty="0" err="1">
                <a:effectLst/>
                <a:latin typeface="Calibri" panose="020F0502020204030204" pitchFamily="34" charset="0"/>
                <a:ea typeface="Calibri" panose="020F0502020204030204" pitchFamily="34" charset="0"/>
                <a:cs typeface="Arial" panose="020B0604020202020204" pitchFamily="34" charset="0"/>
              </a:rPr>
              <a:t>التوك</a:t>
            </a:r>
            <a:r>
              <a:rPr lang="ar-SA" sz="2400" b="1" kern="100" dirty="0">
                <a:effectLst/>
                <a:latin typeface="Calibri" panose="020F0502020204030204" pitchFamily="34" charset="0"/>
                <a:ea typeface="Calibri" panose="020F0502020204030204" pitchFamily="34" charset="0"/>
                <a:cs typeface="Arial" panose="020B0604020202020204" pitchFamily="34" charset="0"/>
              </a:rPr>
              <a:t> شو الساخرة</a:t>
            </a:r>
            <a:r>
              <a:rPr lang="fr-FR" sz="2400" b="1" kern="100" dirty="0">
                <a:effectLst/>
                <a:latin typeface="Calibri" panose="020F0502020204030204" pitchFamily="34" charset="0"/>
                <a:ea typeface="Calibri" panose="020F0502020204030204" pitchFamily="34" charset="0"/>
                <a:cs typeface="Arial" panose="020B0604020202020204" pitchFamily="34" charset="0"/>
              </a:rPr>
              <a:t>:</a:t>
            </a:r>
            <a:r>
              <a:rPr lang="fr-FR" sz="2400" kern="100" dirty="0">
                <a:effectLst/>
                <a:latin typeface="Arial" panose="020B0604020202020204" pitchFamily="34" charset="0"/>
                <a:ea typeface="Calibri" panose="020F0502020204030204" pitchFamily="34" charset="0"/>
                <a:cs typeface="Arial" panose="020B0604020202020204" pitchFamily="34" charset="0"/>
              </a:rPr>
              <a:t> </a:t>
            </a:r>
            <a:r>
              <a:rPr lang="ar-SA" sz="2400" kern="100" dirty="0">
                <a:effectLst/>
                <a:latin typeface="Arial" panose="020B0604020202020204" pitchFamily="34" charset="0"/>
                <a:ea typeface="Calibri" panose="020F0502020204030204" pitchFamily="34" charset="0"/>
                <a:cs typeface="Arial" panose="020B0604020202020204" pitchFamily="34" charset="0"/>
              </a:rPr>
              <a:t>أبرزها برنامج "البرنامج" لباسم يوسف في مصر، الذي </a:t>
            </a:r>
            <a:r>
              <a:rPr lang="ar-DZ" sz="2400" kern="100" dirty="0">
                <a:effectLst/>
                <a:latin typeface="Arial" panose="020B0604020202020204" pitchFamily="34" charset="0"/>
                <a:ea typeface="Calibri" panose="020F0502020204030204" pitchFamily="34" charset="0"/>
                <a:cs typeface="Arial" panose="020B0604020202020204" pitchFamily="34" charset="0"/>
              </a:rPr>
              <a:t>إ</a:t>
            </a:r>
            <a:r>
              <a:rPr lang="ar-SA" sz="2400" kern="100" dirty="0" err="1">
                <a:effectLst/>
                <a:latin typeface="Arial" panose="020B0604020202020204" pitchFamily="34" charset="0"/>
                <a:ea typeface="Calibri" panose="020F0502020204030204" pitchFamily="34" charset="0"/>
                <a:cs typeface="Arial" panose="020B0604020202020204" pitchFamily="34" charset="0"/>
              </a:rPr>
              <a:t>عتمد</a:t>
            </a:r>
            <a:r>
              <a:rPr lang="ar-SA" sz="2400" kern="100" dirty="0">
                <a:effectLst/>
                <a:latin typeface="Arial" panose="020B0604020202020204" pitchFamily="34" charset="0"/>
                <a:ea typeface="Calibri" panose="020F0502020204030204" pitchFamily="34" charset="0"/>
                <a:cs typeface="Arial" panose="020B0604020202020204" pitchFamily="34" charset="0"/>
              </a:rPr>
              <a:t> على "الكوميديا السوداء" للس</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خرية من الأزمات السياسية وال</a:t>
            </a:r>
            <a:r>
              <a:rPr lang="ar-DZ" sz="2400" kern="100" dirty="0">
                <a:effectLst/>
                <a:latin typeface="Arial" panose="020B0604020202020204" pitchFamily="34" charset="0"/>
                <a:ea typeface="Calibri" panose="020F0502020204030204" pitchFamily="34" charset="0"/>
                <a:cs typeface="Arial" panose="020B0604020202020204" pitchFamily="34" charset="0"/>
              </a:rPr>
              <a:t>إِ</a:t>
            </a:r>
            <a:r>
              <a:rPr lang="ar-SA" sz="2400" kern="100" dirty="0" err="1">
                <a:effectLst/>
                <a:latin typeface="Arial" panose="020B0604020202020204" pitchFamily="34" charset="0"/>
                <a:ea typeface="Calibri" panose="020F0502020204030204" pitchFamily="34" charset="0"/>
                <a:cs typeface="Arial" panose="020B0604020202020204" pitchFamily="34" charset="0"/>
              </a:rPr>
              <a:t>قتصادية</a:t>
            </a:r>
            <a:r>
              <a:rPr lang="ar-SA" sz="2400" kern="100" dirty="0">
                <a:effectLst/>
                <a:latin typeface="Arial" panose="020B0604020202020204" pitchFamily="34" charset="0"/>
                <a:ea typeface="Calibri" panose="020F0502020204030204" pitchFamily="34" charset="0"/>
                <a:cs typeface="Arial" panose="020B0604020202020204" pitchFamily="34" charset="0"/>
              </a:rPr>
              <a:t>، وبرنامج "دي إن إيه" اللبناني الذي قدّم تحليلاً سياسياً ساخراً</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endParaRPr lang="ar-DZ" sz="2400" kern="1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07000"/>
              </a:lnSpc>
              <a:spcAft>
                <a:spcPts val="800"/>
              </a:spcAft>
              <a:buFont typeface="Wingdings" panose="05000000000000000000" pitchFamily="2" charset="2"/>
              <a:buChar char="§"/>
            </a:pPr>
            <a:r>
              <a:rPr lang="ar-SA" sz="2400" b="1" kern="100" dirty="0">
                <a:effectLst/>
                <a:latin typeface="Calibri" panose="020F0502020204030204" pitchFamily="34" charset="0"/>
                <a:ea typeface="Calibri" panose="020F0502020204030204" pitchFamily="34" charset="0"/>
                <a:cs typeface="Arial" panose="020B0604020202020204" pitchFamily="34" charset="0"/>
              </a:rPr>
              <a:t>ت</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ح</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و</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ل الطابع من السياسي إلى ال</a:t>
            </a:r>
            <a:r>
              <a:rPr lang="ar-DZ" sz="2400" b="1" kern="100" dirty="0">
                <a:effectLst/>
                <a:latin typeface="Calibri" panose="020F0502020204030204" pitchFamily="34" charset="0"/>
                <a:ea typeface="Calibri" panose="020F0502020204030204" pitchFamily="34" charset="0"/>
                <a:cs typeface="Arial" panose="020B0604020202020204" pitchFamily="34" charset="0"/>
              </a:rPr>
              <a:t>إِ</a:t>
            </a:r>
            <a:r>
              <a:rPr lang="ar-SA" sz="2400" b="1" kern="100" dirty="0" err="1">
                <a:effectLst/>
                <a:latin typeface="Calibri" panose="020F0502020204030204" pitchFamily="34" charset="0"/>
                <a:ea typeface="Calibri" panose="020F0502020204030204" pitchFamily="34" charset="0"/>
                <a:cs typeface="Arial" panose="020B0604020202020204" pitchFamily="34" charset="0"/>
              </a:rPr>
              <a:t>جتماعي</a:t>
            </a:r>
            <a:r>
              <a:rPr lang="ar-SA" sz="2400" b="1" kern="100" dirty="0">
                <a:effectLst/>
                <a:latin typeface="Calibri" panose="020F0502020204030204" pitchFamily="34" charset="0"/>
                <a:ea typeface="Calibri" panose="020F0502020204030204" pitchFamily="34" charset="0"/>
                <a:cs typeface="Arial" panose="020B0604020202020204" pitchFamily="34" charset="0"/>
              </a:rPr>
              <a:t> والثقافي</a:t>
            </a:r>
            <a:r>
              <a:rPr lang="fr-FR" sz="2400" b="1" kern="100" dirty="0">
                <a:effectLst/>
                <a:latin typeface="Calibri" panose="020F0502020204030204" pitchFamily="34" charset="0"/>
                <a:ea typeface="Calibri" panose="020F0502020204030204" pitchFamily="34" charset="0"/>
                <a:cs typeface="Arial" panose="020B0604020202020204" pitchFamily="34" charset="0"/>
              </a:rPr>
              <a:t>:</a:t>
            </a:r>
            <a:r>
              <a:rPr lang="fr-FR" sz="2400" kern="100" dirty="0">
                <a:effectLst/>
                <a:latin typeface="Arial" panose="020B0604020202020204" pitchFamily="34" charset="0"/>
                <a:ea typeface="Calibri" panose="020F0502020204030204" pitchFamily="34" charset="0"/>
                <a:cs typeface="Arial" panose="020B0604020202020204" pitchFamily="34" charset="0"/>
              </a:rPr>
              <a:t> </a:t>
            </a:r>
            <a:r>
              <a:rPr lang="ar-SA" sz="2400" kern="100" dirty="0">
                <a:effectLst/>
                <a:latin typeface="Arial" panose="020B0604020202020204" pitchFamily="34" charset="0"/>
                <a:ea typeface="Calibri" panose="020F0502020204030204" pitchFamily="34" charset="0"/>
                <a:cs typeface="Arial" panose="020B0604020202020204" pitchFamily="34" charset="0"/>
              </a:rPr>
              <a:t>ظهرت موجة ثانية من البرامج الس</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اخرة ترك</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ز على نقد العادات والتقاليد وأساليب الحياة والمفاهيم ال</a:t>
            </a:r>
            <a:r>
              <a:rPr lang="ar-DZ" sz="2400" kern="100" dirty="0">
                <a:effectLst/>
                <a:latin typeface="Arial" panose="020B0604020202020204" pitchFamily="34" charset="0"/>
                <a:ea typeface="Calibri" panose="020F0502020204030204" pitchFamily="34" charset="0"/>
                <a:cs typeface="Arial" panose="020B0604020202020204" pitchFamily="34" charset="0"/>
              </a:rPr>
              <a:t>إِ</a:t>
            </a:r>
            <a:r>
              <a:rPr lang="ar-SA" sz="2400" kern="100" dirty="0" err="1">
                <a:effectLst/>
                <a:latin typeface="Arial" panose="020B0604020202020204" pitchFamily="34" charset="0"/>
                <a:ea typeface="Calibri" panose="020F0502020204030204" pitchFamily="34" charset="0"/>
                <a:cs typeface="Arial" panose="020B0604020202020204" pitchFamily="34" charset="0"/>
              </a:rPr>
              <a:t>جتماعية</a:t>
            </a:r>
            <a:r>
              <a:rPr lang="ar-SA" sz="2400" kern="100" dirty="0">
                <a:effectLst/>
                <a:latin typeface="Arial" panose="020B0604020202020204" pitchFamily="34" charset="0"/>
                <a:ea typeface="Calibri" panose="020F0502020204030204" pitchFamily="34" charset="0"/>
                <a:cs typeface="Arial" panose="020B0604020202020204" pitchFamily="34" charset="0"/>
              </a:rPr>
              <a:t> الراسخة، بدلاً من السياسة، نتيجة الإحباط العام والصعوبات ال</a:t>
            </a:r>
            <a:r>
              <a:rPr lang="ar-DZ" sz="2400" kern="100" dirty="0">
                <a:effectLst/>
                <a:latin typeface="Arial" panose="020B0604020202020204" pitchFamily="34" charset="0"/>
                <a:ea typeface="Calibri" panose="020F0502020204030204" pitchFamily="34" charset="0"/>
                <a:cs typeface="Arial" panose="020B0604020202020204" pitchFamily="34" charset="0"/>
              </a:rPr>
              <a:t>إِ</a:t>
            </a:r>
            <a:r>
              <a:rPr lang="ar-SA" sz="2400" kern="100" dirty="0" err="1">
                <a:effectLst/>
                <a:latin typeface="Arial" panose="020B0604020202020204" pitchFamily="34" charset="0"/>
                <a:ea typeface="Calibri" panose="020F0502020204030204" pitchFamily="34" charset="0"/>
                <a:cs typeface="Arial" panose="020B0604020202020204" pitchFamily="34" charset="0"/>
              </a:rPr>
              <a:t>قتصادية</a:t>
            </a:r>
            <a:r>
              <a:rPr lang="ar-SA" sz="2400" kern="100" dirty="0">
                <a:effectLst/>
                <a:latin typeface="Arial" panose="020B0604020202020204" pitchFamily="34" charset="0"/>
                <a:ea typeface="Calibri" panose="020F0502020204030204" pitchFamily="34" charset="0"/>
                <a:cs typeface="Arial" panose="020B0604020202020204" pitchFamily="34" charset="0"/>
              </a:rPr>
              <a:t> وال</a:t>
            </a:r>
            <a:r>
              <a:rPr lang="ar-DZ" sz="2400" kern="100" dirty="0">
                <a:effectLst/>
                <a:latin typeface="Arial" panose="020B0604020202020204" pitchFamily="34" charset="0"/>
                <a:ea typeface="Calibri" panose="020F0502020204030204" pitchFamily="34" charset="0"/>
                <a:cs typeface="Arial" panose="020B0604020202020204" pitchFamily="34" charset="0"/>
              </a:rPr>
              <a:t>إِ</a:t>
            </a:r>
            <a:r>
              <a:rPr lang="ar-SA" sz="2400" kern="100" dirty="0" err="1">
                <a:effectLst/>
                <a:latin typeface="Arial" panose="020B0604020202020204" pitchFamily="34" charset="0"/>
                <a:ea typeface="Calibri" panose="020F0502020204030204" pitchFamily="34" charset="0"/>
                <a:cs typeface="Arial" panose="020B0604020202020204" pitchFamily="34" charset="0"/>
              </a:rPr>
              <a:t>جتماعية</a:t>
            </a:r>
            <a:r>
              <a:rPr lang="ar-SA" sz="2400" kern="100" dirty="0">
                <a:effectLst/>
                <a:latin typeface="Arial" panose="020B0604020202020204" pitchFamily="34" charset="0"/>
                <a:ea typeface="Calibri" panose="020F0502020204030204" pitchFamily="34" charset="0"/>
                <a:cs typeface="Arial" panose="020B0604020202020204" pitchFamily="34" charset="0"/>
              </a:rPr>
              <a:t> التي واجهتها الدول العربية بعد الثورات، فضلاً عن الصراعات المستمرة في بعض الدول</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p:txBody>
      </p:sp>
      <p:sp>
        <p:nvSpPr>
          <p:cNvPr id="2" name="Rectangle 1">
            <a:extLst>
              <a:ext uri="{FF2B5EF4-FFF2-40B4-BE49-F238E27FC236}">
                <a16:creationId xmlns:a16="http://schemas.microsoft.com/office/drawing/2014/main" id="{4D2CB749-AA7B-B0C9-BF8C-44B3016B102E}"/>
              </a:ext>
            </a:extLst>
          </p:cNvPr>
          <p:cNvSpPr/>
          <p:nvPr/>
        </p:nvSpPr>
        <p:spPr>
          <a:xfrm>
            <a:off x="4896550" y="188117"/>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08</a:t>
            </a:r>
            <a:endParaRPr lang="en-US" sz="4000" b="1" dirty="0">
              <a:ea typeface="Roboto Light" panose="02000000000000000000" pitchFamily="2" charset="0"/>
            </a:endParaRPr>
          </a:p>
        </p:txBody>
      </p:sp>
    </p:spTree>
    <p:extLst>
      <p:ext uri="{BB962C8B-B14F-4D97-AF65-F5344CB8AC3E}">
        <p14:creationId xmlns:p14="http://schemas.microsoft.com/office/powerpoint/2010/main" val="1455568185"/>
      </p:ext>
    </p:extLst>
  </p:cSld>
  <p:clrMapOvr>
    <a:masterClrMapping/>
  </p:clrMapOvr>
  <p:transition spd="slow" advTm="2137">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1B1949-40FF-1B3C-7D0B-FF37C557D1A3}"/>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2ABA2E4C-1A25-1F9F-44E7-2C087525B696}"/>
              </a:ext>
            </a:extLst>
          </p:cNvPr>
          <p:cNvSpPr txBox="1"/>
          <p:nvPr/>
        </p:nvSpPr>
        <p:spPr>
          <a:xfrm>
            <a:off x="5378832" y="261285"/>
            <a:ext cx="7036315"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السُّخرية في الإعلام التقليدي والرقمي </a:t>
            </a:r>
          </a:p>
        </p:txBody>
      </p:sp>
      <p:sp>
        <p:nvSpPr>
          <p:cNvPr id="29" name="Rectangle 28">
            <a:extLst>
              <a:ext uri="{FF2B5EF4-FFF2-40B4-BE49-F238E27FC236}">
                <a16:creationId xmlns:a16="http://schemas.microsoft.com/office/drawing/2014/main" id="{B975AFC0-3537-1673-6976-655009191CF1}"/>
              </a:ext>
            </a:extLst>
          </p:cNvPr>
          <p:cNvSpPr/>
          <p:nvPr/>
        </p:nvSpPr>
        <p:spPr>
          <a:xfrm flipV="1">
            <a:off x="2227489" y="518945"/>
            <a:ext cx="315134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2972926-7BC4-9620-3467-3A7E9A75954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CF8E640E-9606-1439-A1AF-6CC1EBD0AB6A}"/>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3" name="ZoneTexte 2">
            <a:extLst>
              <a:ext uri="{FF2B5EF4-FFF2-40B4-BE49-F238E27FC236}">
                <a16:creationId xmlns:a16="http://schemas.microsoft.com/office/drawing/2014/main" id="{2E055AAD-76B9-FD2C-A941-9FAE4D888F30}"/>
              </a:ext>
            </a:extLst>
          </p:cNvPr>
          <p:cNvSpPr txBox="1"/>
          <p:nvPr/>
        </p:nvSpPr>
        <p:spPr>
          <a:xfrm>
            <a:off x="2045368" y="1378105"/>
            <a:ext cx="8561672" cy="4829720"/>
          </a:xfrm>
          <a:prstGeom prst="rect">
            <a:avLst/>
          </a:prstGeom>
          <a:noFill/>
        </p:spPr>
        <p:txBody>
          <a:bodyPr wrap="square">
            <a:spAutoFit/>
          </a:bodyPr>
          <a:lstStyle/>
          <a:p>
            <a:pPr algn="just" rtl="1">
              <a:lnSpc>
                <a:spcPct val="107000"/>
              </a:lnSpc>
              <a:spcAft>
                <a:spcPts val="800"/>
              </a:spcAft>
              <a:buNone/>
            </a:pPr>
            <a:r>
              <a:rPr lang="ar-DZ" sz="2400" b="1" kern="100" dirty="0">
                <a:solidFill>
                  <a:schemeClr val="accent1"/>
                </a:solidFill>
                <a:latin typeface="Calibri" panose="020F0502020204030204" pitchFamily="34" charset="0"/>
                <a:ea typeface="Calibri" panose="020F0502020204030204" pitchFamily="34" charset="0"/>
              </a:rPr>
              <a:t>ثانيا: في الإعلام الرقمي</a:t>
            </a:r>
            <a:endParaRPr lang="ar-DZ" sz="24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dirty="0">
                <a:effectLst/>
                <a:latin typeface="Calibri" panose="020F0502020204030204" pitchFamily="34" charset="0"/>
                <a:ea typeface="Calibri" panose="020F0502020204030204" pitchFamily="34" charset="0"/>
                <a:cs typeface="Arial" panose="020B0604020202020204" pitchFamily="34" charset="0"/>
              </a:rPr>
              <a:t>تطوّ</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رت الصحافة الرقمية الس</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اخرة عبر مواقع تُحاكي الصحف الإخبارية لكنها ت</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قدّم محتوى ساخرًا، إمّا عبر قصص حقيقية بأسلوب فكاهي أو قصص مزيفة مرتبطة بالأحداث الجارية. من أشهر هذه المواقع عالميًا</a:t>
            </a:r>
            <a:r>
              <a:rPr lang="fr-FR" sz="2400" dirty="0">
                <a:effectLst/>
                <a:latin typeface="Arial" panose="020B0604020202020204" pitchFamily="34" charset="0"/>
                <a:ea typeface="Calibri" panose="020F0502020204030204" pitchFamily="34" charset="0"/>
                <a:cs typeface="Arial" panose="020B0604020202020204" pitchFamily="34" charset="0"/>
              </a:rPr>
              <a:t>: </a:t>
            </a:r>
            <a:endParaRPr lang="ar-DZ" sz="2400" dirty="0">
              <a:effectLst/>
              <a:latin typeface="Arial" panose="020B060402020202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fr-FR" sz="2400" dirty="0">
                <a:effectLst/>
                <a:latin typeface="Arial" panose="020B0604020202020204" pitchFamily="34" charset="0"/>
                <a:ea typeface="Calibri" panose="020F0502020204030204" pitchFamily="34" charset="0"/>
                <a:cs typeface="Arial" panose="020B0604020202020204" pitchFamily="34" charset="0"/>
              </a:rPr>
              <a:t>The </a:t>
            </a:r>
            <a:r>
              <a:rPr lang="fr-FR" sz="2400" dirty="0" err="1">
                <a:effectLst/>
                <a:latin typeface="Arial" panose="020B0604020202020204" pitchFamily="34" charset="0"/>
                <a:ea typeface="Calibri" panose="020F0502020204030204" pitchFamily="34" charset="0"/>
                <a:cs typeface="Arial" panose="020B0604020202020204" pitchFamily="34" charset="0"/>
              </a:rPr>
              <a:t>Onion</a:t>
            </a:r>
            <a:r>
              <a:rPr lang="fr-FR" sz="2400" dirty="0">
                <a:effectLst/>
                <a:latin typeface="Arial" panose="020B0604020202020204" pitchFamily="34" charset="0"/>
                <a:ea typeface="Calibri" panose="020F0502020204030204" pitchFamily="34" charset="0"/>
                <a:cs typeface="Arial" panose="020B0604020202020204" pitchFamily="34" charset="0"/>
              </a:rPr>
              <a:t> </a:t>
            </a:r>
            <a:r>
              <a:rPr lang="ar-SA" sz="2400" dirty="0">
                <a:effectLst/>
                <a:latin typeface="Calibri" panose="020F0502020204030204" pitchFamily="34" charset="0"/>
                <a:ea typeface="Calibri" panose="020F0502020204030204" pitchFamily="34" charset="0"/>
                <a:cs typeface="Arial" panose="020B0604020202020204" pitchFamily="34" charset="0"/>
              </a:rPr>
              <a:t>و </a:t>
            </a:r>
            <a:r>
              <a:rPr lang="fr-FR" sz="2400" dirty="0">
                <a:effectLst/>
                <a:latin typeface="Arial" panose="020B0604020202020204" pitchFamily="34" charset="0"/>
                <a:ea typeface="Calibri" panose="020F0502020204030204" pitchFamily="34" charset="0"/>
                <a:cs typeface="Arial" panose="020B0604020202020204" pitchFamily="34" charset="0"/>
              </a:rPr>
              <a:t>The Bean </a:t>
            </a:r>
            <a:r>
              <a:rPr lang="fr-FR" sz="2400" dirty="0" err="1">
                <a:effectLst/>
                <a:latin typeface="Arial" panose="020B0604020202020204" pitchFamily="34" charset="0"/>
                <a:ea typeface="Calibri" panose="020F0502020204030204" pitchFamily="34" charset="0"/>
                <a:cs typeface="Arial" panose="020B0604020202020204" pitchFamily="34" charset="0"/>
              </a:rPr>
              <a:t>Soup</a:t>
            </a:r>
            <a:r>
              <a:rPr lang="fr-FR" sz="2400" dirty="0">
                <a:effectLst/>
                <a:latin typeface="Arial" panose="020B0604020202020204" pitchFamily="34" charset="0"/>
                <a:ea typeface="Calibri" panose="020F0502020204030204" pitchFamily="34" charset="0"/>
                <a:cs typeface="Arial" panose="020B0604020202020204" pitchFamily="34" charset="0"/>
              </a:rPr>
              <a:t> Times </a:t>
            </a:r>
            <a:r>
              <a:rPr lang="ar-SA" sz="2400" dirty="0">
                <a:effectLst/>
                <a:latin typeface="Calibri" panose="020F0502020204030204" pitchFamily="34" charset="0"/>
                <a:ea typeface="Calibri" panose="020F0502020204030204" pitchFamily="34" charset="0"/>
                <a:cs typeface="Arial" panose="020B0604020202020204" pitchFamily="34" charset="0"/>
              </a:rPr>
              <a:t>و </a:t>
            </a:r>
            <a:r>
              <a:rPr lang="fr-FR" sz="2400" dirty="0">
                <a:effectLst/>
                <a:latin typeface="Arial" panose="020B0604020202020204" pitchFamily="34" charset="0"/>
                <a:ea typeface="Calibri" panose="020F0502020204030204" pitchFamily="34" charset="0"/>
                <a:cs typeface="Arial" panose="020B0604020202020204" pitchFamily="34" charset="0"/>
              </a:rPr>
              <a:t>The Daily Courant</a:t>
            </a:r>
            <a:r>
              <a:rPr lang="ar-SA" sz="2400" dirty="0">
                <a:effectLst/>
                <a:latin typeface="Calibri" panose="020F0502020204030204" pitchFamily="34" charset="0"/>
                <a:ea typeface="Calibri" panose="020F0502020204030204" pitchFamily="34" charset="0"/>
                <a:cs typeface="Arial" panose="020B0604020202020204" pitchFamily="34" charset="0"/>
              </a:rPr>
              <a:t>، وهدفها نقد المنطقية والمهنية في الصحافة، والسخرية من السياسيين والمؤسسات</a:t>
            </a:r>
            <a:r>
              <a:rPr lang="fr-FR" sz="2400" dirty="0">
                <a:effectLst/>
                <a:latin typeface="Arial" panose="020B0604020202020204" pitchFamily="34" charset="0"/>
                <a:ea typeface="Calibri" panose="020F0502020204030204" pitchFamily="34" charset="0"/>
                <a:cs typeface="Arial" panose="020B0604020202020204" pitchFamily="34" charset="0"/>
              </a:rPr>
              <a:t>.</a:t>
            </a:r>
            <a:endParaRPr lang="fr-FR" sz="24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dirty="0">
                <a:effectLst/>
                <a:latin typeface="Calibri" panose="020F0502020204030204" pitchFamily="34" charset="0"/>
                <a:ea typeface="Calibri" panose="020F0502020204030204" pitchFamily="34" charset="0"/>
                <a:cs typeface="Arial" panose="020B0604020202020204" pitchFamily="34" charset="0"/>
              </a:rPr>
              <a:t>عربيًا، نُقلت التجربة عبر موقع </a:t>
            </a:r>
            <a:r>
              <a:rPr lang="fr-FR" sz="2400" dirty="0">
                <a:effectLst/>
                <a:latin typeface="Arial" panose="020B060402020202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الحدود</a:t>
            </a:r>
            <a:r>
              <a:rPr lang="fr-FR" sz="2400" dirty="0">
                <a:effectLst/>
                <a:latin typeface="Arial" panose="020B0604020202020204" pitchFamily="34" charset="0"/>
                <a:ea typeface="Calibri" panose="020F0502020204030204" pitchFamily="34" charset="0"/>
                <a:cs typeface="Arial" panose="020B0604020202020204" pitchFamily="34" charset="0"/>
              </a:rPr>
              <a:t>" </a:t>
            </a:r>
            <a:r>
              <a:rPr lang="ar-SA" sz="2400" dirty="0">
                <a:effectLst/>
                <a:latin typeface="Calibri" panose="020F0502020204030204" pitchFamily="34" charset="0"/>
                <a:ea typeface="Calibri" panose="020F0502020204030204" pitchFamily="34" charset="0"/>
                <a:cs typeface="Arial" panose="020B0604020202020204" pitchFamily="34" charset="0"/>
              </a:rPr>
              <a:t>الأردني الذي تأس</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س عام 2013 وي</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ستخدم السخرية لعرض الواقع السياسي. يصل عدد متابعيه إلى نحو </a:t>
            </a:r>
            <a:r>
              <a:rPr lang="fr-FR" sz="2400" dirty="0">
                <a:effectLst/>
                <a:latin typeface="Arial" panose="020B0604020202020204" pitchFamily="34" charset="0"/>
                <a:ea typeface="Calibri" panose="020F0502020204030204" pitchFamily="34" charset="0"/>
                <a:cs typeface="Arial" panose="020B0604020202020204" pitchFamily="34" charset="0"/>
              </a:rPr>
              <a:t>5 </a:t>
            </a:r>
            <a:r>
              <a:rPr lang="ar-SA" sz="2400" dirty="0">
                <a:effectLst/>
                <a:latin typeface="Calibri" panose="020F0502020204030204" pitchFamily="34" charset="0"/>
                <a:ea typeface="Calibri" panose="020F0502020204030204" pitchFamily="34" charset="0"/>
                <a:cs typeface="Arial" panose="020B0604020202020204" pitchFamily="34" charset="0"/>
              </a:rPr>
              <a:t>ملايين، وقرّاء صفحته على فيسبوك حوالي </a:t>
            </a:r>
            <a:r>
              <a:rPr lang="fr-FR" sz="2400" dirty="0">
                <a:effectLst/>
                <a:latin typeface="Arial" panose="020B0604020202020204" pitchFamily="34" charset="0"/>
                <a:ea typeface="Calibri" panose="020F0502020204030204" pitchFamily="34" charset="0"/>
                <a:cs typeface="Arial" panose="020B0604020202020204" pitchFamily="34" charset="0"/>
              </a:rPr>
              <a:t>250 </a:t>
            </a:r>
            <a:r>
              <a:rPr lang="ar-SA" sz="2400" dirty="0">
                <a:effectLst/>
                <a:latin typeface="Calibri" panose="020F0502020204030204" pitchFamily="34" charset="0"/>
                <a:ea typeface="Calibri" panose="020F0502020204030204" pitchFamily="34" charset="0"/>
                <a:cs typeface="Arial" panose="020B0604020202020204" pitchFamily="34" charset="0"/>
              </a:rPr>
              <a:t>ألفًا</a:t>
            </a:r>
            <a:r>
              <a:rPr lang="fr-FR" sz="2400" dirty="0">
                <a:effectLst/>
                <a:latin typeface="Arial" panose="020B0604020202020204" pitchFamily="34" charset="0"/>
                <a:ea typeface="Calibri" panose="020F0502020204030204" pitchFamily="34" charset="0"/>
                <a:cs typeface="Arial" panose="020B0604020202020204" pitchFamily="34" charset="0"/>
              </a:rPr>
              <a:t>.</a:t>
            </a:r>
            <a:endParaRPr lang="fr-FR" sz="24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dirty="0">
                <a:effectLst/>
                <a:latin typeface="Calibri" panose="020F0502020204030204" pitchFamily="34" charset="0"/>
                <a:ea typeface="Calibri" panose="020F0502020204030204" pitchFamily="34" charset="0"/>
                <a:cs typeface="Arial" panose="020B0604020202020204" pitchFamily="34" charset="0"/>
              </a:rPr>
              <a:t>كما تتجاوز الصحافة الس</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اخرة نطاق المواقع لتشمل برامج إخبارية ساخرة ت</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حاكي نشرات الأخبار وليست مجرد برامج توك شو فكاهية</a:t>
            </a:r>
            <a:r>
              <a:rPr lang="fr-FR" sz="2400" dirty="0">
                <a:effectLst/>
                <a:latin typeface="Arial" panose="020B0604020202020204" pitchFamily="34" charset="0"/>
                <a:ea typeface="Calibri" panose="020F0502020204030204" pitchFamily="34" charset="0"/>
                <a:cs typeface="Arial" panose="020B0604020202020204" pitchFamily="34" charset="0"/>
              </a:rPr>
              <a:t>.</a:t>
            </a:r>
            <a:endParaRPr lang="fr-FR" sz="24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a:extLst>
              <a:ext uri="{FF2B5EF4-FFF2-40B4-BE49-F238E27FC236}">
                <a16:creationId xmlns:a16="http://schemas.microsoft.com/office/drawing/2014/main" id="{333C5197-0A30-84E4-0D76-4DB670343933}"/>
              </a:ext>
            </a:extLst>
          </p:cNvPr>
          <p:cNvSpPr/>
          <p:nvPr/>
        </p:nvSpPr>
        <p:spPr>
          <a:xfrm>
            <a:off x="4896550" y="188117"/>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08</a:t>
            </a:r>
            <a:endParaRPr lang="en-US" sz="4000" b="1" dirty="0">
              <a:ea typeface="Roboto Light" panose="02000000000000000000" pitchFamily="2" charset="0"/>
            </a:endParaRPr>
          </a:p>
        </p:txBody>
      </p:sp>
    </p:spTree>
    <p:extLst>
      <p:ext uri="{BB962C8B-B14F-4D97-AF65-F5344CB8AC3E}">
        <p14:creationId xmlns:p14="http://schemas.microsoft.com/office/powerpoint/2010/main" val="2423257623"/>
      </p:ext>
    </p:extLst>
  </p:cSld>
  <p:clrMapOvr>
    <a:masterClrMapping/>
  </p:clrMapOvr>
  <p:transition spd="slow" advTm="2137">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BB31AE-3250-52CC-5706-634F4A9EE26A}"/>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02F91A7C-8223-C2B3-C42A-E934AFB301DF}"/>
              </a:ext>
            </a:extLst>
          </p:cNvPr>
          <p:cNvSpPr txBox="1"/>
          <p:nvPr/>
        </p:nvSpPr>
        <p:spPr>
          <a:xfrm>
            <a:off x="5228349" y="208252"/>
            <a:ext cx="7036315"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السُّخرية في الإعلام التقليدي والرقمي </a:t>
            </a:r>
          </a:p>
        </p:txBody>
      </p:sp>
      <p:sp>
        <p:nvSpPr>
          <p:cNvPr id="29" name="Rectangle 28">
            <a:extLst>
              <a:ext uri="{FF2B5EF4-FFF2-40B4-BE49-F238E27FC236}">
                <a16:creationId xmlns:a16="http://schemas.microsoft.com/office/drawing/2014/main" id="{DBD882B4-646B-FED5-D977-33E99E40BB0C}"/>
              </a:ext>
            </a:extLst>
          </p:cNvPr>
          <p:cNvSpPr/>
          <p:nvPr/>
        </p:nvSpPr>
        <p:spPr>
          <a:xfrm flipV="1">
            <a:off x="2227489" y="518945"/>
            <a:ext cx="315134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1F6C4BF-D3BD-4B20-5200-A4924CC0A17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D3C831A0-2BBD-0A3D-5FE7-9E7498A52C56}"/>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7" name="ZoneTexte 6">
            <a:extLst>
              <a:ext uri="{FF2B5EF4-FFF2-40B4-BE49-F238E27FC236}">
                <a16:creationId xmlns:a16="http://schemas.microsoft.com/office/drawing/2014/main" id="{490A83A2-4BFD-1945-6A17-75A7CF900A79}"/>
              </a:ext>
            </a:extLst>
          </p:cNvPr>
          <p:cNvSpPr txBox="1"/>
          <p:nvPr/>
        </p:nvSpPr>
        <p:spPr>
          <a:xfrm>
            <a:off x="2227490" y="1486696"/>
            <a:ext cx="8842630" cy="3541611"/>
          </a:xfrm>
          <a:prstGeom prst="rect">
            <a:avLst/>
          </a:prstGeom>
          <a:noFill/>
        </p:spPr>
        <p:txBody>
          <a:bodyPr wrap="square">
            <a:spAutoFit/>
          </a:bodyPr>
          <a:lstStyle/>
          <a:p>
            <a:pPr marL="342900" indent="-342900" algn="just" rtl="1">
              <a:lnSpc>
                <a:spcPct val="107000"/>
              </a:lnSpc>
              <a:spcAft>
                <a:spcPts val="800"/>
              </a:spcAft>
              <a:buFont typeface="Wingdings" panose="05000000000000000000" pitchFamily="2" charset="2"/>
              <a:buChar char="v"/>
            </a:pPr>
            <a:r>
              <a:rPr lang="ar-SA" sz="2400" b="1" dirty="0">
                <a:effectLst/>
                <a:latin typeface="Calibri" panose="020F0502020204030204" pitchFamily="34" charset="0"/>
                <a:ea typeface="Calibri" panose="020F0502020204030204" pitchFamily="34" charset="0"/>
                <a:cs typeface="Arial" panose="020B0604020202020204" pitchFamily="34" charset="0"/>
              </a:rPr>
              <a:t>س</a:t>
            </a:r>
            <a:r>
              <a:rPr lang="ar-DZ" sz="2400" b="1" dirty="0">
                <a:latin typeface="Calibri" panose="020F0502020204030204" pitchFamily="34" charset="0"/>
                <a:ea typeface="Calibri" panose="020F0502020204030204" pitchFamily="34" charset="0"/>
                <a:cs typeface="Arial" panose="020B0604020202020204" pitchFamily="34" charset="0"/>
              </a:rPr>
              <a:t>ِ</a:t>
            </a:r>
            <a:r>
              <a:rPr lang="ar-SA" sz="2400" b="1" dirty="0">
                <a:effectLst/>
                <a:latin typeface="Calibri" panose="020F0502020204030204" pitchFamily="34" charset="0"/>
                <a:ea typeface="Calibri" panose="020F0502020204030204" pitchFamily="34" charset="0"/>
                <a:cs typeface="Arial" panose="020B0604020202020204" pitchFamily="34" charset="0"/>
              </a:rPr>
              <a:t>مات المضمون الساخر عبر مواقع التواصل ال</a:t>
            </a:r>
            <a:r>
              <a:rPr lang="ar-DZ" sz="2400" b="1" dirty="0">
                <a:effectLst/>
                <a:latin typeface="Calibri" panose="020F0502020204030204" pitchFamily="34" charset="0"/>
                <a:ea typeface="Calibri" panose="020F0502020204030204" pitchFamily="34" charset="0"/>
                <a:cs typeface="Arial" panose="020B0604020202020204" pitchFamily="34" charset="0"/>
              </a:rPr>
              <a:t>إ</a:t>
            </a:r>
            <a:r>
              <a:rPr lang="ar-SA" sz="2400" b="1" dirty="0" err="1">
                <a:effectLst/>
                <a:latin typeface="Calibri" panose="020F0502020204030204" pitchFamily="34" charset="0"/>
                <a:ea typeface="Calibri" panose="020F0502020204030204" pitchFamily="34" charset="0"/>
                <a:cs typeface="Arial" panose="020B0604020202020204" pitchFamily="34" charset="0"/>
              </a:rPr>
              <a:t>جتماعي</a:t>
            </a:r>
            <a:r>
              <a:rPr lang="en-GB" sz="2400" b="1" dirty="0">
                <a:effectLst/>
                <a:latin typeface="Arial" panose="020B0604020202020204" pitchFamily="34" charset="0"/>
                <a:ea typeface="Calibri" panose="020F0502020204030204" pitchFamily="34" charset="0"/>
                <a:cs typeface="Arial" panose="020B0604020202020204" pitchFamily="34" charset="0"/>
              </a:rPr>
              <a:t>:</a:t>
            </a:r>
            <a:endParaRPr lang="fr-FR" sz="24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dirty="0">
                <a:effectLst/>
                <a:latin typeface="Calibri" panose="020F0502020204030204" pitchFamily="34" charset="0"/>
                <a:ea typeface="Calibri" panose="020F0502020204030204" pitchFamily="34" charset="0"/>
                <a:cs typeface="Arial" panose="020B0604020202020204" pitchFamily="34" charset="0"/>
              </a:rPr>
              <a:t>المحتوى الس</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اخر على منصات التواصل يعمل كأداة فنية</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 لنقد المشكلات السياسية وال</a:t>
            </a:r>
            <a:r>
              <a:rPr lang="ar-DZ" sz="2400" dirty="0">
                <a:effectLst/>
                <a:latin typeface="Calibri" panose="020F0502020204030204" pitchFamily="34" charset="0"/>
                <a:ea typeface="Calibri" panose="020F0502020204030204" pitchFamily="34" charset="0"/>
                <a:cs typeface="Arial" panose="020B0604020202020204" pitchFamily="34" charset="0"/>
              </a:rPr>
              <a:t>إِ</a:t>
            </a:r>
            <a:r>
              <a:rPr lang="ar-SA" sz="2400" dirty="0" err="1">
                <a:effectLst/>
                <a:latin typeface="Calibri" panose="020F0502020204030204" pitchFamily="34" charset="0"/>
                <a:ea typeface="Calibri" panose="020F0502020204030204" pitchFamily="34" charset="0"/>
                <a:cs typeface="Arial" panose="020B0604020202020204" pitchFamily="34" charset="0"/>
              </a:rPr>
              <a:t>جتماعية</a:t>
            </a:r>
            <a:r>
              <a:rPr lang="ar-SA" sz="2400" dirty="0">
                <a:effectLst/>
                <a:latin typeface="Calibri" panose="020F0502020204030204" pitchFamily="34" charset="0"/>
                <a:ea typeface="Calibri" panose="020F0502020204030204" pitchFamily="34" charset="0"/>
                <a:cs typeface="Arial" panose="020B0604020202020204" pitchFamily="34" charset="0"/>
              </a:rPr>
              <a:t> بطريقة خفيفة </a:t>
            </a:r>
            <a:r>
              <a:rPr lang="ar-SA" sz="2400" dirty="0" err="1">
                <a:effectLst/>
                <a:latin typeface="Calibri" panose="020F0502020204030204" pitchFamily="34" charset="0"/>
                <a:ea typeface="Calibri" panose="020F0502020204030204" pitchFamily="34" charset="0"/>
                <a:cs typeface="Arial" panose="020B0604020202020204" pitchFamily="34" charset="0"/>
              </a:rPr>
              <a:t>وس</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ل</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err="1">
                <a:effectLst/>
                <a:latin typeface="Calibri" panose="020F0502020204030204" pitchFamily="34" charset="0"/>
                <a:ea typeface="Calibri" panose="020F0502020204030204" pitchFamily="34" charset="0"/>
                <a:cs typeface="Arial" panose="020B0604020202020204" pitchFamily="34" charset="0"/>
              </a:rPr>
              <a:t>سة</a:t>
            </a:r>
            <a:r>
              <a:rPr lang="ar-SA" sz="2400" dirty="0">
                <a:effectLst/>
                <a:latin typeface="Calibri" panose="020F0502020204030204" pitchFamily="34" charset="0"/>
                <a:ea typeface="Calibri" panose="020F0502020204030204" pitchFamily="34" charset="0"/>
                <a:cs typeface="Arial" panose="020B0604020202020204" pitchFamily="34" charset="0"/>
              </a:rPr>
              <a:t>، مم</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ا يزيد من </a:t>
            </a:r>
            <a:r>
              <a:rPr lang="ar-DZ" sz="2400" dirty="0">
                <a:effectLst/>
                <a:latin typeface="Calibri" panose="020F0502020204030204" pitchFamily="34" charset="0"/>
                <a:ea typeface="Calibri" panose="020F0502020204030204" pitchFamily="34" charset="0"/>
                <a:cs typeface="Arial" panose="020B0604020202020204" pitchFamily="34" charset="0"/>
              </a:rPr>
              <a:t>إ</a:t>
            </a:r>
            <a:r>
              <a:rPr lang="ar-SA" sz="2400" dirty="0">
                <a:effectLst/>
                <a:latin typeface="Calibri" panose="020F0502020204030204" pitchFamily="34" charset="0"/>
                <a:ea typeface="Calibri" panose="020F0502020204030204" pitchFamily="34" charset="0"/>
                <a:cs typeface="Arial" panose="020B0604020202020204" pitchFamily="34" charset="0"/>
              </a:rPr>
              <a:t>نتشاره وتأثيره. وعلى </a:t>
            </a:r>
            <a:r>
              <a:rPr lang="ar-DZ" sz="2400" dirty="0">
                <a:effectLst/>
                <a:latin typeface="Calibri" panose="020F0502020204030204" pitchFamily="34" charset="0"/>
                <a:ea typeface="Calibri" panose="020F0502020204030204" pitchFamily="34" charset="0"/>
                <a:cs typeface="Arial" panose="020B0604020202020204" pitchFamily="34" charset="0"/>
              </a:rPr>
              <a:t>إ</a:t>
            </a:r>
            <a:r>
              <a:rPr lang="ar-SA" sz="2400" dirty="0" err="1">
                <a:effectLst/>
                <a:latin typeface="Calibri" panose="020F0502020204030204" pitchFamily="34" charset="0"/>
                <a:ea typeface="Calibri" panose="020F0502020204030204" pitchFamily="34" charset="0"/>
                <a:cs typeface="Arial" panose="020B0604020202020204" pitchFamily="34" charset="0"/>
              </a:rPr>
              <a:t>ختلاف</a:t>
            </a:r>
            <a:r>
              <a:rPr lang="ar-SA" sz="2400" dirty="0">
                <a:effectLst/>
                <a:latin typeface="Calibri" panose="020F0502020204030204" pitchFamily="34" charset="0"/>
                <a:ea typeface="Calibri" panose="020F0502020204030204" pitchFamily="34" charset="0"/>
                <a:cs typeface="Arial" panose="020B0604020202020204" pitchFamily="34" charset="0"/>
              </a:rPr>
              <a:t> التعريفات، </a:t>
            </a:r>
            <a:r>
              <a:rPr lang="ar-SA" sz="2400" dirty="0" err="1">
                <a:effectLst/>
                <a:latin typeface="Calibri" panose="020F0502020204030204" pitchFamily="34" charset="0"/>
                <a:ea typeface="Calibri" panose="020F0502020204030204" pitchFamily="34" charset="0"/>
                <a:cs typeface="Arial" panose="020B0604020202020204" pitchFamily="34" charset="0"/>
              </a:rPr>
              <a:t>تت</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فق المضامين الساخرة في ثلاث سمات رئيسية</a:t>
            </a:r>
            <a:r>
              <a:rPr lang="fr-FR" sz="2400" dirty="0">
                <a:effectLst/>
                <a:latin typeface="Arial" panose="020B0604020202020204" pitchFamily="34" charset="0"/>
                <a:ea typeface="Calibri" panose="020F0502020204030204" pitchFamily="34" charset="0"/>
                <a:cs typeface="Arial" panose="020B0604020202020204" pitchFamily="34" charset="0"/>
              </a:rPr>
              <a:t>:</a:t>
            </a:r>
            <a:endParaRPr lang="fr-FR" sz="24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07000"/>
              </a:lnSpc>
              <a:spcAft>
                <a:spcPts val="800"/>
              </a:spcAft>
              <a:buAutoNum type="arabicPeriod"/>
            </a:pPr>
            <a:r>
              <a:rPr lang="ar-SA" sz="2400" b="1" dirty="0">
                <a:effectLst/>
                <a:latin typeface="Calibri" panose="020F0502020204030204" pitchFamily="34" charset="0"/>
                <a:ea typeface="Calibri" panose="020F0502020204030204" pitchFamily="34" charset="0"/>
                <a:cs typeface="Arial" panose="020B0604020202020204" pitchFamily="34" charset="0"/>
              </a:rPr>
              <a:t>الن</a:t>
            </a:r>
            <a:r>
              <a:rPr lang="ar-DZ" sz="2400" b="1" dirty="0">
                <a:effectLst/>
                <a:latin typeface="Calibri" panose="020F0502020204030204" pitchFamily="34" charset="0"/>
                <a:ea typeface="Calibri" panose="020F0502020204030204" pitchFamily="34" charset="0"/>
                <a:cs typeface="Arial" panose="020B0604020202020204" pitchFamily="34" charset="0"/>
              </a:rPr>
              <a:t>َّ</a:t>
            </a:r>
            <a:r>
              <a:rPr lang="ar-SA" sz="2400" b="1" dirty="0">
                <a:effectLst/>
                <a:latin typeface="Calibri" panose="020F0502020204030204" pitchFamily="34" charset="0"/>
                <a:ea typeface="Calibri" panose="020F0502020204030204" pitchFamily="34" charset="0"/>
                <a:cs typeface="Arial" panose="020B0604020202020204" pitchFamily="34" charset="0"/>
              </a:rPr>
              <a:t>قد</a:t>
            </a:r>
            <a:r>
              <a:rPr lang="ar-DZ" sz="2400" dirty="0">
                <a:effectLst/>
                <a:latin typeface="Calibri" panose="020F0502020204030204" pitchFamily="34" charset="0"/>
                <a:ea typeface="Calibri" panose="020F0502020204030204" pitchFamily="34" charset="0"/>
                <a:cs typeface="Arial" panose="020B0604020202020204" pitchFamily="34" charset="0"/>
              </a:rPr>
              <a:t>: </a:t>
            </a:r>
            <a:r>
              <a:rPr lang="ar-SA" sz="2400" dirty="0">
                <a:effectLst/>
                <a:latin typeface="Calibri" panose="020F0502020204030204" pitchFamily="34" charset="0"/>
                <a:ea typeface="Calibri" panose="020F0502020204030204" pitchFamily="34" charset="0"/>
                <a:cs typeface="Arial" panose="020B0604020202020204" pitchFamily="34" charset="0"/>
              </a:rPr>
              <a:t>يعرض الس</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خرية كنوع من كشف الأخطاء والقصور، بهدف دفع الناس لت</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بن</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ي سلوك مختلف</a:t>
            </a:r>
            <a:r>
              <a:rPr lang="fr-FR" sz="2400" dirty="0">
                <a:effectLst/>
                <a:latin typeface="Arial" panose="020B0604020202020204" pitchFamily="34" charset="0"/>
                <a:ea typeface="Calibri" panose="020F0502020204030204" pitchFamily="34" charset="0"/>
                <a:cs typeface="Arial" panose="020B0604020202020204" pitchFamily="34" charset="0"/>
              </a:rPr>
              <a:t>.</a:t>
            </a:r>
            <a:endParaRPr lang="ar-DZ" sz="2400" dirty="0">
              <a:effectLst/>
              <a:latin typeface="Arial" panose="020B0604020202020204" pitchFamily="34" charset="0"/>
              <a:ea typeface="Calibri" panose="020F0502020204030204" pitchFamily="34" charset="0"/>
              <a:cs typeface="Arial" panose="020B0604020202020204" pitchFamily="34" charset="0"/>
            </a:endParaRPr>
          </a:p>
          <a:p>
            <a:pPr marL="285750" indent="-285750" algn="just" rtl="1">
              <a:lnSpc>
                <a:spcPct val="107000"/>
              </a:lnSpc>
              <a:spcAft>
                <a:spcPts val="800"/>
              </a:spcAft>
              <a:buFont typeface="Wingdings" panose="05000000000000000000" pitchFamily="2" charset="2"/>
              <a:buChar char="§"/>
            </a:pPr>
            <a:r>
              <a:rPr lang="ar-SA" sz="2400" b="1" dirty="0">
                <a:effectLst/>
                <a:latin typeface="Calibri" panose="020F0502020204030204" pitchFamily="34" charset="0"/>
                <a:ea typeface="Calibri" panose="020F0502020204030204" pitchFamily="34" charset="0"/>
                <a:cs typeface="Arial" panose="020B0604020202020204" pitchFamily="34" charset="0"/>
              </a:rPr>
              <a:t>مثال</a:t>
            </a:r>
            <a:r>
              <a:rPr lang="fr-FR" sz="2400" b="1" dirty="0">
                <a:effectLst/>
                <a:latin typeface="Arial" panose="020B0604020202020204" pitchFamily="34" charset="0"/>
                <a:ea typeface="Calibri" panose="020F0502020204030204" pitchFamily="34" charset="0"/>
                <a:cs typeface="Arial" panose="020B0604020202020204" pitchFamily="34" charset="0"/>
              </a:rPr>
              <a:t>:</a:t>
            </a:r>
            <a:r>
              <a:rPr lang="fr-FR" sz="2400" dirty="0">
                <a:effectLst/>
                <a:latin typeface="Arial" panose="020B0604020202020204" pitchFamily="34" charset="0"/>
                <a:ea typeface="Calibri" panose="020F0502020204030204" pitchFamily="34" charset="0"/>
                <a:cs typeface="Arial" panose="020B0604020202020204" pitchFamily="34" charset="0"/>
              </a:rPr>
              <a:t> </a:t>
            </a:r>
            <a:r>
              <a:rPr lang="ar-SA" sz="2400" dirty="0">
                <a:effectLst/>
                <a:latin typeface="Calibri" panose="020F0502020204030204" pitchFamily="34" charset="0"/>
                <a:ea typeface="Calibri" panose="020F0502020204030204" pitchFamily="34" charset="0"/>
                <a:cs typeface="Arial" panose="020B0604020202020204" pitchFamily="34" charset="0"/>
              </a:rPr>
              <a:t>منشور ساخر ينتقد </a:t>
            </a:r>
            <a:r>
              <a:rPr lang="ar-DZ" sz="2400" dirty="0">
                <a:effectLst/>
                <a:latin typeface="Calibri" panose="020F0502020204030204" pitchFamily="34" charset="0"/>
                <a:ea typeface="Calibri" panose="020F0502020204030204" pitchFamily="34" charset="0"/>
                <a:cs typeface="Arial" panose="020B0604020202020204" pitchFamily="34" charset="0"/>
              </a:rPr>
              <a:t>إ</a:t>
            </a:r>
            <a:r>
              <a:rPr lang="ar-SA" sz="2400" dirty="0" err="1">
                <a:effectLst/>
                <a:latin typeface="Calibri" panose="020F0502020204030204" pitchFamily="34" charset="0"/>
                <a:ea typeface="Calibri" panose="020F0502020204030204" pitchFamily="34" charset="0"/>
                <a:cs typeface="Arial" panose="020B0604020202020204" pitchFamily="34" charset="0"/>
              </a:rPr>
              <a:t>زدحام</a:t>
            </a:r>
            <a:r>
              <a:rPr lang="ar-SA" sz="2400" dirty="0">
                <a:effectLst/>
                <a:latin typeface="Calibri" panose="020F0502020204030204" pitchFamily="34" charset="0"/>
                <a:ea typeface="Calibri" panose="020F0502020204030204" pitchFamily="34" charset="0"/>
                <a:cs typeface="Arial" panose="020B0604020202020204" pitchFamily="34" charset="0"/>
              </a:rPr>
              <a:t> الإدارات العمومية</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 عبر تصوير موظف يطلب 20 وثيقة لا علاقة لها بالمعاملة</a:t>
            </a:r>
            <a:r>
              <a:rPr lang="fr-FR" sz="2400" dirty="0">
                <a:effectLst/>
                <a:latin typeface="Arial" panose="020B0604020202020204" pitchFamily="34" charset="0"/>
                <a:ea typeface="Calibri" panose="020F0502020204030204" pitchFamily="34" charset="0"/>
                <a:cs typeface="Arial" panose="020B0604020202020204" pitchFamily="34" charset="0"/>
              </a:rPr>
              <a:t>.</a:t>
            </a:r>
            <a:endParaRPr lang="fr-FR" sz="24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a:extLst>
              <a:ext uri="{FF2B5EF4-FFF2-40B4-BE49-F238E27FC236}">
                <a16:creationId xmlns:a16="http://schemas.microsoft.com/office/drawing/2014/main" id="{6348541B-19F0-240F-5394-425E4E5268ED}"/>
              </a:ext>
            </a:extLst>
          </p:cNvPr>
          <p:cNvSpPr/>
          <p:nvPr/>
        </p:nvSpPr>
        <p:spPr>
          <a:xfrm>
            <a:off x="4896550" y="188117"/>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08</a:t>
            </a:r>
            <a:endParaRPr lang="en-US" sz="4000" b="1" dirty="0">
              <a:ea typeface="Roboto Light" panose="02000000000000000000" pitchFamily="2" charset="0"/>
            </a:endParaRPr>
          </a:p>
        </p:txBody>
      </p:sp>
    </p:spTree>
    <p:extLst>
      <p:ext uri="{BB962C8B-B14F-4D97-AF65-F5344CB8AC3E}">
        <p14:creationId xmlns:p14="http://schemas.microsoft.com/office/powerpoint/2010/main" val="884079116"/>
      </p:ext>
    </p:extLst>
  </p:cSld>
  <p:clrMapOvr>
    <a:masterClrMapping/>
  </p:clrMapOvr>
  <p:transition spd="slow" advTm="2137">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233B13-C97E-AED8-6C10-AB0E3B92C367}"/>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06BFE73F-B7CD-21B2-6A6B-8DC3E1E4C67E}"/>
              </a:ext>
            </a:extLst>
          </p:cNvPr>
          <p:cNvSpPr txBox="1"/>
          <p:nvPr/>
        </p:nvSpPr>
        <p:spPr>
          <a:xfrm>
            <a:off x="5228349" y="208252"/>
            <a:ext cx="7036315"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السخرية في الإعلام التقليدي والرقمي </a:t>
            </a:r>
          </a:p>
        </p:txBody>
      </p:sp>
      <p:sp>
        <p:nvSpPr>
          <p:cNvPr id="29" name="Rectangle 28">
            <a:extLst>
              <a:ext uri="{FF2B5EF4-FFF2-40B4-BE49-F238E27FC236}">
                <a16:creationId xmlns:a16="http://schemas.microsoft.com/office/drawing/2014/main" id="{196A473F-19A7-E380-96BA-398244C2A7C9}"/>
              </a:ext>
            </a:extLst>
          </p:cNvPr>
          <p:cNvSpPr/>
          <p:nvPr/>
        </p:nvSpPr>
        <p:spPr>
          <a:xfrm flipV="1">
            <a:off x="2227489" y="518945"/>
            <a:ext cx="315134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00FFB37-42F6-0879-A71B-BB186159E8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D8076EDC-6522-6760-FC3F-B86CB8AD8F68}"/>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2C08B628-C2AE-A9B9-379C-70ED14C271A7}"/>
              </a:ext>
            </a:extLst>
          </p:cNvPr>
          <p:cNvSpPr/>
          <p:nvPr/>
        </p:nvSpPr>
        <p:spPr>
          <a:xfrm>
            <a:off x="4896550" y="188117"/>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08</a:t>
            </a:r>
            <a:endParaRPr lang="en-US" sz="4000" b="1" dirty="0">
              <a:ea typeface="Roboto Light" panose="02000000000000000000" pitchFamily="2" charset="0"/>
            </a:endParaRPr>
          </a:p>
        </p:txBody>
      </p:sp>
      <p:sp>
        <p:nvSpPr>
          <p:cNvPr id="7" name="Rectangle : coins arrondis 6">
            <a:extLst>
              <a:ext uri="{FF2B5EF4-FFF2-40B4-BE49-F238E27FC236}">
                <a16:creationId xmlns:a16="http://schemas.microsoft.com/office/drawing/2014/main" id="{41087DA3-5D12-0B90-A178-9087B10EA2B7}"/>
              </a:ext>
            </a:extLst>
          </p:cNvPr>
          <p:cNvSpPr/>
          <p:nvPr/>
        </p:nvSpPr>
        <p:spPr>
          <a:xfrm>
            <a:off x="1668061" y="2061496"/>
            <a:ext cx="3819525" cy="374266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r"/>
            <a:r>
              <a:rPr lang="ar-SA" sz="2800" b="1" dirty="0"/>
              <a:t>الميم </a:t>
            </a:r>
            <a:r>
              <a:rPr lang="ar-DZ" sz="2800" b="1" dirty="0"/>
              <a:t>:</a:t>
            </a:r>
            <a:r>
              <a:rPr lang="ar-SA" sz="2800" dirty="0"/>
              <a:t>هو صورة أو فيديو أو جملة ق</a:t>
            </a:r>
            <a:r>
              <a:rPr lang="ar-DZ" sz="2800" dirty="0"/>
              <a:t>ص</a:t>
            </a:r>
            <a:r>
              <a:rPr lang="ar-SA" sz="2800" dirty="0" err="1"/>
              <a:t>يرة</a:t>
            </a:r>
            <a:r>
              <a:rPr lang="ar-SA" sz="2800" dirty="0"/>
              <a:t> تنتشر بسرعة كبيرة عبر الإنترنت ووسائل التواصل الاجتماعي، ويُعاد </a:t>
            </a:r>
            <a:r>
              <a:rPr lang="ar-DZ" sz="2800" dirty="0"/>
              <a:t>إ</a:t>
            </a:r>
            <a:r>
              <a:rPr lang="ar-SA" sz="2800" dirty="0" err="1"/>
              <a:t>ستخدامها</a:t>
            </a:r>
            <a:r>
              <a:rPr lang="ar-SA" sz="2800" dirty="0"/>
              <a:t> أو تعديلها بطرق مختلفة لإيصال فكرة ساخرة أو تعليق اجتماعي أوم</a:t>
            </a:r>
            <a:r>
              <a:rPr lang="ar-DZ" sz="2800" dirty="0"/>
              <a:t>ض</a:t>
            </a:r>
            <a:r>
              <a:rPr lang="ar-SA" sz="2800" dirty="0"/>
              <a:t>ح</a:t>
            </a:r>
            <a:r>
              <a:rPr lang="ar-DZ" sz="2800" dirty="0"/>
              <a:t>ك.</a:t>
            </a:r>
            <a:endParaRPr lang="fr-FR" sz="2800" dirty="0"/>
          </a:p>
          <a:p>
            <a:pPr algn="ctr"/>
            <a:endParaRPr lang="fr-FR" dirty="0"/>
          </a:p>
        </p:txBody>
      </p:sp>
      <p:pic>
        <p:nvPicPr>
          <p:cNvPr id="4" name="Image 3">
            <a:extLst>
              <a:ext uri="{FF2B5EF4-FFF2-40B4-BE49-F238E27FC236}">
                <a16:creationId xmlns:a16="http://schemas.microsoft.com/office/drawing/2014/main" id="{7F68079A-1157-72A3-236D-862B9CC7065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368903" y="1759606"/>
            <a:ext cx="4255598" cy="434644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4" name="ZoneTexte 13">
            <a:extLst>
              <a:ext uri="{FF2B5EF4-FFF2-40B4-BE49-F238E27FC236}">
                <a16:creationId xmlns:a16="http://schemas.microsoft.com/office/drawing/2014/main" id="{57F78F79-DB3C-664A-F098-F7B0B7EA78DE}"/>
              </a:ext>
            </a:extLst>
          </p:cNvPr>
          <p:cNvSpPr txBox="1"/>
          <p:nvPr/>
        </p:nvSpPr>
        <p:spPr>
          <a:xfrm>
            <a:off x="3918098" y="1169627"/>
            <a:ext cx="6134986" cy="467629"/>
          </a:xfrm>
          <a:prstGeom prst="rect">
            <a:avLst/>
          </a:prstGeom>
          <a:noFill/>
        </p:spPr>
        <p:txBody>
          <a:bodyPr wrap="square">
            <a:spAutoFit/>
          </a:bodyPr>
          <a:lstStyle/>
          <a:p>
            <a:pPr marL="342900" indent="-342900" algn="r" rtl="1">
              <a:lnSpc>
                <a:spcPct val="107000"/>
              </a:lnSpc>
              <a:spcAft>
                <a:spcPts val="800"/>
              </a:spcAft>
              <a:buFont typeface="Wingdings" panose="05000000000000000000" pitchFamily="2" charset="2"/>
              <a:buChar char="q"/>
            </a:pPr>
            <a:r>
              <a:rPr lang="fr-FR" sz="2400" b="1" kern="100" dirty="0">
                <a:solidFill>
                  <a:srgbClr val="FF0000"/>
                </a:solidFill>
                <a:effectLst/>
                <a:latin typeface="Arial" panose="020B0604020202020204" pitchFamily="34" charset="0"/>
                <a:ea typeface="Calibri" panose="020F0502020204030204" pitchFamily="34" charset="0"/>
                <a:cs typeface="Arial" panose="020B0604020202020204" pitchFamily="34" charset="0"/>
              </a:rPr>
              <a:t> </a:t>
            </a:r>
            <a:r>
              <a:rPr lang="ar-DZ" sz="2400" b="1" kern="100" dirty="0">
                <a:solidFill>
                  <a:srgbClr val="FF0000"/>
                </a:solidFill>
                <a:effectLst/>
                <a:latin typeface="Arial" panose="020B0604020202020204" pitchFamily="34" charset="0"/>
                <a:ea typeface="Calibri" panose="020F0502020204030204" pitchFamily="34" charset="0"/>
                <a:cs typeface="Arial" panose="020B0604020202020204" pitchFamily="34" charset="0"/>
              </a:rPr>
              <a:t>ميم من الفيس بوك:</a:t>
            </a:r>
            <a:endParaRPr lang="fr-FR" sz="1100"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601478390"/>
      </p:ext>
    </p:extLst>
  </p:cSld>
  <p:clrMapOvr>
    <a:masterClrMapping/>
  </p:clrMapOvr>
  <p:transition spd="slow" advTm="2137">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E24A4B-0518-78AC-8748-C2267184FAF5}"/>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75FDE01E-4DF8-39F9-E4D6-40F4973930C4}"/>
              </a:ext>
            </a:extLst>
          </p:cNvPr>
          <p:cNvSpPr txBox="1"/>
          <p:nvPr/>
        </p:nvSpPr>
        <p:spPr>
          <a:xfrm>
            <a:off x="5228349" y="208252"/>
            <a:ext cx="7036315"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السخرية في الإعلام التقليدي والرقمي </a:t>
            </a:r>
          </a:p>
        </p:txBody>
      </p:sp>
      <p:sp>
        <p:nvSpPr>
          <p:cNvPr id="29" name="Rectangle 28">
            <a:extLst>
              <a:ext uri="{FF2B5EF4-FFF2-40B4-BE49-F238E27FC236}">
                <a16:creationId xmlns:a16="http://schemas.microsoft.com/office/drawing/2014/main" id="{3D5D3CA5-4174-27F3-F40C-FD2D50920FE3}"/>
              </a:ext>
            </a:extLst>
          </p:cNvPr>
          <p:cNvSpPr/>
          <p:nvPr/>
        </p:nvSpPr>
        <p:spPr>
          <a:xfrm flipV="1">
            <a:off x="2227489" y="518945"/>
            <a:ext cx="315134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C52107F-C0A5-C42E-E336-3229BDF848F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B682CA58-CA2A-F2D9-5267-08DB0336AB3F}"/>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83BD70D7-7B15-1CA7-F929-7D6725177750}"/>
              </a:ext>
            </a:extLst>
          </p:cNvPr>
          <p:cNvSpPr/>
          <p:nvPr/>
        </p:nvSpPr>
        <p:spPr>
          <a:xfrm>
            <a:off x="4896550" y="188117"/>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08</a:t>
            </a:r>
            <a:endParaRPr lang="en-US" sz="4000" b="1" dirty="0">
              <a:ea typeface="Roboto Light" panose="02000000000000000000" pitchFamily="2" charset="0"/>
            </a:endParaRPr>
          </a:p>
        </p:txBody>
      </p:sp>
      <p:sp>
        <p:nvSpPr>
          <p:cNvPr id="3" name="ZoneTexte 2">
            <a:extLst>
              <a:ext uri="{FF2B5EF4-FFF2-40B4-BE49-F238E27FC236}">
                <a16:creationId xmlns:a16="http://schemas.microsoft.com/office/drawing/2014/main" id="{A9FB4E37-E63B-A2C0-E2C7-0CAA9DD44E5F}"/>
              </a:ext>
            </a:extLst>
          </p:cNvPr>
          <p:cNvSpPr txBox="1"/>
          <p:nvPr/>
        </p:nvSpPr>
        <p:spPr>
          <a:xfrm>
            <a:off x="1244010" y="1996560"/>
            <a:ext cx="9946030" cy="3146439"/>
          </a:xfrm>
          <a:prstGeom prst="rect">
            <a:avLst/>
          </a:prstGeom>
          <a:noFill/>
        </p:spPr>
        <p:txBody>
          <a:bodyPr wrap="square">
            <a:spAutoFit/>
          </a:bodyPr>
          <a:lstStyle/>
          <a:p>
            <a:pPr algn="just" rtl="1">
              <a:lnSpc>
                <a:spcPct val="107000"/>
              </a:lnSpc>
              <a:spcAft>
                <a:spcPts val="800"/>
              </a:spcAft>
            </a:pPr>
            <a:r>
              <a:rPr lang="ar-DZ" sz="2400" b="1" dirty="0">
                <a:latin typeface="Calibri" panose="020F0502020204030204" pitchFamily="34" charset="0"/>
                <a:ea typeface="Calibri" panose="020F0502020204030204" pitchFamily="34" charset="0"/>
                <a:cs typeface="Arial" panose="020B0604020202020204" pitchFamily="34" charset="0"/>
              </a:rPr>
              <a:t>2</a:t>
            </a:r>
            <a:r>
              <a:rPr lang="ar-DZ" sz="2400" b="1" dirty="0">
                <a:effectLst/>
                <a:latin typeface="Calibri" panose="020F0502020204030204" pitchFamily="34" charset="0"/>
                <a:ea typeface="Calibri" panose="020F0502020204030204" pitchFamily="34" charset="0"/>
                <a:cs typeface="Arial" panose="020B0604020202020204" pitchFamily="34" charset="0"/>
              </a:rPr>
              <a:t>- </a:t>
            </a:r>
            <a:r>
              <a:rPr lang="ar-SA" sz="2400" b="1" dirty="0" err="1">
                <a:effectLst/>
                <a:latin typeface="Calibri" panose="020F0502020204030204" pitchFamily="34" charset="0"/>
                <a:ea typeface="Calibri" panose="020F0502020204030204" pitchFamily="34" charset="0"/>
                <a:cs typeface="Arial" panose="020B0604020202020204" pitchFamily="34" charset="0"/>
              </a:rPr>
              <a:t>التهك</a:t>
            </a:r>
            <a:r>
              <a:rPr lang="ar-DZ" sz="2400" b="1" dirty="0">
                <a:effectLst/>
                <a:latin typeface="Calibri" panose="020F0502020204030204" pitchFamily="34" charset="0"/>
                <a:ea typeface="Calibri" panose="020F0502020204030204" pitchFamily="34" charset="0"/>
                <a:cs typeface="Arial" panose="020B0604020202020204" pitchFamily="34" charset="0"/>
              </a:rPr>
              <a:t>ٌّ</a:t>
            </a:r>
            <a:r>
              <a:rPr lang="ar-SA" sz="2400" b="1" dirty="0">
                <a:effectLst/>
                <a:latin typeface="Calibri" panose="020F0502020204030204" pitchFamily="34" charset="0"/>
                <a:ea typeface="Calibri" panose="020F0502020204030204" pitchFamily="34" charset="0"/>
                <a:cs typeface="Arial" panose="020B0604020202020204" pitchFamily="34" charset="0"/>
              </a:rPr>
              <a:t>م:</a:t>
            </a:r>
            <a:r>
              <a:rPr lang="ar-SA" sz="2400" dirty="0">
                <a:effectLst/>
                <a:latin typeface="Calibri" panose="020F0502020204030204" pitchFamily="34" charset="0"/>
                <a:ea typeface="Calibri" panose="020F0502020204030204" pitchFamily="34" charset="0"/>
                <a:cs typeface="Arial" panose="020B0604020202020204" pitchFamily="34" charset="0"/>
              </a:rPr>
              <a:t> يعتمد على تقديم المشكلة بشكل مبالغ فيه أو معكوس للوصول لمعنى ضمني. يظهر أكثر في فترات الغضب الشعبي أو عدم الرضا</a:t>
            </a:r>
            <a:r>
              <a:rPr lang="fr-FR" sz="2400" dirty="0">
                <a:effectLst/>
                <a:latin typeface="Arial" panose="020B0604020202020204" pitchFamily="34" charset="0"/>
                <a:ea typeface="Calibri" panose="020F0502020204030204" pitchFamily="34" charset="0"/>
                <a:cs typeface="Arial" panose="020B0604020202020204" pitchFamily="34" charset="0"/>
              </a:rPr>
              <a:t>.</a:t>
            </a:r>
            <a:endParaRPr lang="ar-DZ" sz="2400" dirty="0">
              <a:effectLst/>
              <a:latin typeface="Arial" panose="020B0604020202020204" pitchFamily="34" charset="0"/>
              <a:ea typeface="Calibri" panose="020F0502020204030204" pitchFamily="34" charset="0"/>
              <a:cs typeface="Arial" panose="020B0604020202020204" pitchFamily="34" charset="0"/>
            </a:endParaRPr>
          </a:p>
          <a:p>
            <a:pPr marL="342900" indent="-342900" algn="just" rtl="1">
              <a:lnSpc>
                <a:spcPct val="107000"/>
              </a:lnSpc>
              <a:spcAft>
                <a:spcPts val="800"/>
              </a:spcAft>
              <a:buFont typeface="Wingdings" panose="05000000000000000000" pitchFamily="2" charset="2"/>
              <a:buChar char="§"/>
            </a:pPr>
            <a:r>
              <a:rPr lang="ar-SA" sz="2400" b="1" dirty="0">
                <a:effectLst/>
                <a:latin typeface="Calibri" panose="020F0502020204030204" pitchFamily="34" charset="0"/>
                <a:ea typeface="Calibri" panose="020F0502020204030204" pitchFamily="34" charset="0"/>
                <a:cs typeface="Arial" panose="020B0604020202020204" pitchFamily="34" charset="0"/>
              </a:rPr>
              <a:t>مثال</a:t>
            </a:r>
            <a:r>
              <a:rPr lang="fr-FR" sz="2400" b="1" dirty="0">
                <a:effectLst/>
                <a:latin typeface="Arial" panose="020B0604020202020204" pitchFamily="34" charset="0"/>
                <a:ea typeface="Calibri" panose="020F0502020204030204" pitchFamily="34" charset="0"/>
                <a:cs typeface="Arial" panose="020B0604020202020204" pitchFamily="34" charset="0"/>
              </a:rPr>
              <a:t>:</a:t>
            </a:r>
            <a:r>
              <a:rPr lang="fr-FR" sz="2400" dirty="0">
                <a:effectLst/>
                <a:latin typeface="Arial" panose="020B0604020202020204" pitchFamily="34" charset="0"/>
                <a:ea typeface="Calibri" panose="020F0502020204030204" pitchFamily="34" charset="0"/>
                <a:cs typeface="Arial" panose="020B0604020202020204" pitchFamily="34" charset="0"/>
              </a:rPr>
              <a:t> </a:t>
            </a:r>
            <a:r>
              <a:rPr lang="ar-SA" sz="2400" dirty="0">
                <a:effectLst/>
                <a:latin typeface="Calibri" panose="020F0502020204030204" pitchFamily="34" charset="0"/>
                <a:ea typeface="Calibri" panose="020F0502020204030204" pitchFamily="34" charset="0"/>
                <a:cs typeface="Arial" panose="020B0604020202020204" pitchFamily="34" charset="0"/>
              </a:rPr>
              <a:t>فيديو يُظهر مسؤولا خياليا يعد بإنجازات ضخمة ثم يعجز عن فتح باب المكتب</a:t>
            </a:r>
            <a:r>
              <a:rPr lang="fr-FR" sz="2400" dirty="0">
                <a:effectLst/>
                <a:latin typeface="Arial" panose="020B0604020202020204" pitchFamily="34" charset="0"/>
                <a:ea typeface="Calibri" panose="020F0502020204030204" pitchFamily="34" charset="0"/>
                <a:cs typeface="Arial" panose="020B0604020202020204" pitchFamily="34" charset="0"/>
              </a:rPr>
              <a:t>.</a:t>
            </a:r>
            <a:endParaRPr lang="ar-DZ" sz="2400" dirty="0">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DZ" sz="2400" b="1" dirty="0">
                <a:effectLst/>
                <a:latin typeface="Calibri" panose="020F0502020204030204" pitchFamily="34" charset="0"/>
                <a:ea typeface="Calibri" panose="020F0502020204030204" pitchFamily="34" charset="0"/>
                <a:cs typeface="Arial" panose="020B0604020202020204" pitchFamily="34" charset="0"/>
              </a:rPr>
              <a:t>3-</a:t>
            </a:r>
            <a:r>
              <a:rPr lang="fr-FR" sz="2400" b="1" dirty="0">
                <a:effectLst/>
                <a:latin typeface="Arial" panose="020B0604020202020204" pitchFamily="34" charset="0"/>
                <a:ea typeface="Calibri" panose="020F0502020204030204" pitchFamily="34" charset="0"/>
                <a:cs typeface="Arial" panose="020B0604020202020204" pitchFamily="34" charset="0"/>
              </a:rPr>
              <a:t> </a:t>
            </a:r>
            <a:r>
              <a:rPr lang="ar-SA" sz="2400" b="1" dirty="0">
                <a:effectLst/>
                <a:latin typeface="Calibri" panose="020F0502020204030204" pitchFamily="34" charset="0"/>
                <a:ea typeface="Calibri" panose="020F0502020204030204" pitchFamily="34" charset="0"/>
                <a:cs typeface="Arial" panose="020B0604020202020204" pitchFamily="34" charset="0"/>
              </a:rPr>
              <a:t>الس</a:t>
            </a:r>
            <a:r>
              <a:rPr lang="ar-DZ" sz="2400" b="1" dirty="0">
                <a:effectLst/>
                <a:latin typeface="Calibri" panose="020F0502020204030204" pitchFamily="34" charset="0"/>
                <a:ea typeface="Calibri" panose="020F0502020204030204" pitchFamily="34" charset="0"/>
                <a:cs typeface="Arial" panose="020B0604020202020204" pitchFamily="34" charset="0"/>
              </a:rPr>
              <a:t>ُّ</a:t>
            </a:r>
            <a:r>
              <a:rPr lang="ar-SA" sz="2400" b="1" dirty="0">
                <a:effectLst/>
                <a:latin typeface="Calibri" panose="020F0502020204030204" pitchFamily="34" charset="0"/>
                <a:ea typeface="Calibri" panose="020F0502020204030204" pitchFamily="34" charset="0"/>
                <a:cs typeface="Arial" panose="020B0604020202020204" pitchFamily="34" charset="0"/>
              </a:rPr>
              <a:t>خرية من التناقضات السياسية وال</a:t>
            </a:r>
            <a:r>
              <a:rPr lang="ar-DZ" sz="2400" b="1" dirty="0">
                <a:effectLst/>
                <a:latin typeface="Calibri" panose="020F0502020204030204" pitchFamily="34" charset="0"/>
                <a:ea typeface="Calibri" panose="020F0502020204030204" pitchFamily="34" charset="0"/>
                <a:cs typeface="Arial" panose="020B0604020202020204" pitchFamily="34" charset="0"/>
              </a:rPr>
              <a:t>إ</a:t>
            </a:r>
            <a:r>
              <a:rPr lang="ar-SA" sz="2400" b="1" dirty="0" err="1">
                <a:effectLst/>
                <a:latin typeface="Calibri" panose="020F0502020204030204" pitchFamily="34" charset="0"/>
                <a:ea typeface="Calibri" panose="020F0502020204030204" pitchFamily="34" charset="0"/>
                <a:cs typeface="Arial" panose="020B0604020202020204" pitchFamily="34" charset="0"/>
              </a:rPr>
              <a:t>جتماعية</a:t>
            </a:r>
            <a:r>
              <a:rPr lang="ar-DZ" sz="2400" b="1" dirty="0">
                <a:latin typeface="Arial" panose="020B0604020202020204" pitchFamily="34" charset="0"/>
                <a:ea typeface="Calibri" panose="020F0502020204030204" pitchFamily="34" charset="0"/>
                <a:cs typeface="Arial" panose="020B0604020202020204" pitchFamily="34" charset="0"/>
              </a:rPr>
              <a:t>: </a:t>
            </a:r>
            <a:r>
              <a:rPr lang="ar-SA" sz="2400" dirty="0">
                <a:effectLst/>
                <a:latin typeface="Calibri" panose="020F0502020204030204" pitchFamily="34" charset="0"/>
                <a:ea typeface="Calibri" panose="020F0502020204030204" pitchFamily="34" charset="0"/>
                <a:cs typeface="Arial" panose="020B0604020202020204" pitchFamily="34" charset="0"/>
              </a:rPr>
              <a:t>يسل</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ط الضوء على تصريحات أو مواقف السياسيين المتناقضة، بأسلوب بسيط يشبه لغة الشارع، مم</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ا يجعله ممتعا وجذابا</a:t>
            </a:r>
            <a:r>
              <a:rPr lang="fr-FR" sz="2400" dirty="0">
                <a:effectLst/>
                <a:latin typeface="Arial" panose="020B0604020202020204" pitchFamily="34" charset="0"/>
                <a:ea typeface="Calibri" panose="020F0502020204030204" pitchFamily="34" charset="0"/>
                <a:cs typeface="Arial" panose="020B0604020202020204" pitchFamily="34" charset="0"/>
              </a:rPr>
              <a:t>.</a:t>
            </a:r>
            <a:r>
              <a:rPr lang="ar-DZ" sz="2400" dirty="0">
                <a:effectLst/>
                <a:latin typeface="Arial" panose="020B0604020202020204" pitchFamily="34" charset="0"/>
                <a:ea typeface="Calibri" panose="020F0502020204030204" pitchFamily="34" charset="0"/>
                <a:cs typeface="Arial" panose="020B0604020202020204" pitchFamily="34" charset="0"/>
              </a:rPr>
              <a:t> </a:t>
            </a:r>
          </a:p>
          <a:p>
            <a:pPr marL="342900" indent="-342900" algn="just" rtl="1">
              <a:lnSpc>
                <a:spcPct val="107000"/>
              </a:lnSpc>
              <a:spcAft>
                <a:spcPts val="800"/>
              </a:spcAft>
              <a:buFont typeface="Wingdings" panose="05000000000000000000" pitchFamily="2" charset="2"/>
              <a:buChar char="§"/>
            </a:pPr>
            <a:r>
              <a:rPr lang="ar-SA" sz="2400" b="1" dirty="0">
                <a:effectLst/>
                <a:latin typeface="Calibri" panose="020F0502020204030204" pitchFamily="34" charset="0"/>
                <a:ea typeface="Calibri" panose="020F0502020204030204" pitchFamily="34" charset="0"/>
                <a:cs typeface="Arial" panose="020B0604020202020204" pitchFamily="34" charset="0"/>
              </a:rPr>
              <a:t>مثال</a:t>
            </a:r>
            <a:r>
              <a:rPr lang="fr-FR" sz="2400" b="1" dirty="0">
                <a:effectLst/>
                <a:latin typeface="Arial" panose="020B0604020202020204" pitchFamily="34" charset="0"/>
                <a:ea typeface="Calibri" panose="020F0502020204030204" pitchFamily="34" charset="0"/>
                <a:cs typeface="Arial" panose="020B0604020202020204" pitchFamily="34" charset="0"/>
              </a:rPr>
              <a:t>:</a:t>
            </a:r>
            <a:r>
              <a:rPr lang="fr-FR" sz="2400" dirty="0">
                <a:effectLst/>
                <a:latin typeface="Arial" panose="020B0604020202020204" pitchFamily="34" charset="0"/>
                <a:ea typeface="Calibri" panose="020F0502020204030204" pitchFamily="34" charset="0"/>
                <a:cs typeface="Arial" panose="020B0604020202020204" pitchFamily="34" charset="0"/>
              </a:rPr>
              <a:t> </a:t>
            </a:r>
            <a:r>
              <a:rPr lang="ar-DZ" sz="2400" dirty="0">
                <a:effectLst/>
                <a:latin typeface="Arial" panose="020B0604020202020204" pitchFamily="34" charset="0"/>
                <a:ea typeface="Calibri" panose="020F0502020204030204" pitchFamily="34" charset="0"/>
                <a:cs typeface="Arial" panose="020B0604020202020204" pitchFamily="34" charset="0"/>
              </a:rPr>
              <a:t> </a:t>
            </a:r>
            <a:r>
              <a:rPr lang="ar-SA" sz="2400" dirty="0">
                <a:effectLst/>
                <a:latin typeface="Calibri" panose="020F0502020204030204" pitchFamily="34" charset="0"/>
                <a:ea typeface="Calibri" panose="020F0502020204030204" pitchFamily="34" charset="0"/>
                <a:cs typeface="Arial" panose="020B0604020202020204" pitchFamily="34" charset="0"/>
              </a:rPr>
              <a:t>ميم</a:t>
            </a:r>
            <a:r>
              <a:rPr lang="ar-DZ" sz="2400" dirty="0">
                <a:latin typeface="Calibri" panose="020F0502020204030204" pitchFamily="34" charset="0"/>
                <a:ea typeface="Calibri" panose="020F0502020204030204" pitchFamily="34" charset="0"/>
                <a:cs typeface="Arial" panose="020B0604020202020204" pitchFamily="34" charset="0"/>
              </a:rPr>
              <a:t> رقمي </a:t>
            </a:r>
            <a:r>
              <a:rPr lang="ar-SA" sz="2400" dirty="0">
                <a:effectLst/>
                <a:latin typeface="Calibri" panose="020F0502020204030204" pitchFamily="34" charset="0"/>
                <a:ea typeface="Calibri" panose="020F0502020204030204" pitchFamily="34" charset="0"/>
                <a:cs typeface="Arial" panose="020B0604020202020204" pitchFamily="34" charset="0"/>
              </a:rPr>
              <a:t>يضع تصريح سياسي من الأسبوع الماضي وتصريحا من هذا الأسبوع يظهران كأنهما صادران من شخصين مختلفين</a:t>
            </a:r>
            <a:r>
              <a:rPr lang="fr-FR" sz="2400" dirty="0">
                <a:effectLst/>
                <a:latin typeface="Arial" panose="020B0604020202020204" pitchFamily="34" charset="0"/>
                <a:ea typeface="Calibri" panose="020F0502020204030204" pitchFamily="34" charset="0"/>
                <a:cs typeface="Arial" panose="020B0604020202020204" pitchFamily="34" charset="0"/>
              </a:rPr>
              <a:t>.</a:t>
            </a:r>
            <a:endParaRPr lang="fr-FR" sz="2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153148812"/>
      </p:ext>
    </p:extLst>
  </p:cSld>
  <p:clrMapOvr>
    <a:masterClrMapping/>
  </p:clrMapOvr>
  <p:transition spd="slow" advTm="2137">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E9E7E1-57BA-3233-9681-5A093FA26FB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43E79EF-49CA-AC26-22AB-42BC6BA6DE4E}"/>
              </a:ext>
            </a:extLst>
          </p:cNvPr>
          <p:cNvSpPr/>
          <p:nvPr/>
        </p:nvSpPr>
        <p:spPr>
          <a:xfrm>
            <a:off x="3536557" y="576628"/>
            <a:ext cx="953249" cy="71282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FB9459E4-D23A-4945-D096-61B93112620A}"/>
              </a:ext>
            </a:extLst>
          </p:cNvPr>
          <p:cNvSpPr txBox="1"/>
          <p:nvPr/>
        </p:nvSpPr>
        <p:spPr>
          <a:xfrm>
            <a:off x="3603631" y="605515"/>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09</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D66B2064-4485-B04E-3C34-7BB0B4FE34C4}"/>
              </a:ext>
            </a:extLst>
          </p:cNvPr>
          <p:cNvSpPr/>
          <p:nvPr/>
        </p:nvSpPr>
        <p:spPr>
          <a:xfrm>
            <a:off x="2287131" y="53090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44D602B-CF55-FC86-3E62-6A6F7D4DF18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5C6E23CE-A3CF-DEC2-DDB0-0EC572D0BF05}"/>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3" name="TextBox 2">
            <a:extLst>
              <a:ext uri="{FF2B5EF4-FFF2-40B4-BE49-F238E27FC236}">
                <a16:creationId xmlns:a16="http://schemas.microsoft.com/office/drawing/2014/main" id="{24EEA849-1862-02BD-E310-2AFFA85C3A1A}"/>
              </a:ext>
            </a:extLst>
          </p:cNvPr>
          <p:cNvSpPr txBox="1"/>
          <p:nvPr/>
        </p:nvSpPr>
        <p:spPr>
          <a:xfrm>
            <a:off x="4275097" y="586113"/>
            <a:ext cx="7133013" cy="643894"/>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نقد المحتويات الرقمية السَّاخرة</a:t>
            </a:r>
          </a:p>
        </p:txBody>
      </p:sp>
      <p:sp>
        <p:nvSpPr>
          <p:cNvPr id="2" name="TextBox 1">
            <a:extLst>
              <a:ext uri="{FF2B5EF4-FFF2-40B4-BE49-F238E27FC236}">
                <a16:creationId xmlns:a16="http://schemas.microsoft.com/office/drawing/2014/main" id="{9BA08F2D-3B8F-0C9B-FB5A-A6FA21D5D20C}"/>
              </a:ext>
            </a:extLst>
          </p:cNvPr>
          <p:cNvSpPr txBox="1"/>
          <p:nvPr/>
        </p:nvSpPr>
        <p:spPr>
          <a:xfrm>
            <a:off x="1333001" y="1335171"/>
            <a:ext cx="9692640" cy="5078313"/>
          </a:xfrm>
          <a:prstGeom prst="rect">
            <a:avLst/>
          </a:prstGeom>
          <a:noFill/>
        </p:spPr>
        <p:txBody>
          <a:bodyPr wrap="square">
            <a:spAutoFit/>
          </a:bodyPr>
          <a:lstStyle/>
          <a:p>
            <a:pPr marL="457200" indent="-457200" algn="r" rtl="1">
              <a:buFont typeface="Wingdings" panose="05000000000000000000" pitchFamily="2" charset="2"/>
              <a:buChar char="§"/>
            </a:pPr>
            <a:r>
              <a:rPr lang="ar-DZ" sz="2400" b="1" dirty="0">
                <a:solidFill>
                  <a:schemeClr val="accent1">
                    <a:lumMod val="75000"/>
                  </a:schemeClr>
                </a:solidFill>
              </a:rPr>
              <a:t>نقد المحتويات الرقمية الساخرة:</a:t>
            </a:r>
            <a:endParaRPr lang="fr-FR" sz="2400" b="1" dirty="0">
              <a:solidFill>
                <a:schemeClr val="accent1">
                  <a:lumMod val="75000"/>
                </a:schemeClr>
              </a:solidFill>
            </a:endParaRPr>
          </a:p>
          <a:p>
            <a:pPr algn="just"/>
            <a:r>
              <a:rPr lang="ar-DZ" sz="2400" dirty="0"/>
              <a:t>ظهرت المضامين الساخرة مؤخرا، في </a:t>
            </a:r>
            <a:r>
              <a:rPr lang="ar-DZ" sz="2400" dirty="0" err="1"/>
              <a:t>إِنتقاد</a:t>
            </a:r>
            <a:r>
              <a:rPr lang="ar-DZ" sz="2400" dirty="0"/>
              <a:t> الواقع عبر مؤسساته الرسمية و غير الرسمية، كشكل من أشكال الوعي </a:t>
            </a:r>
            <a:r>
              <a:rPr lang="ar-DZ" sz="2400" dirty="0" err="1"/>
              <a:t>الإِجتماعي</a:t>
            </a:r>
            <a:r>
              <a:rPr lang="ar-DZ" sz="2400" dirty="0"/>
              <a:t>، و الذي على الرغم أنه يساهم في الترفيه لكنه ينقل المعاني المقصودة بطريقة سهلة و مختصرة، لاسيما عبر مواقع التواصل الاجتماعي، أين أصبح للفرد العادي القدرة على إنتاج و نشر أفكاره و كسب الجماهير العريضة،</a:t>
            </a:r>
            <a:r>
              <a:rPr lang="ar-DZ" dirty="0"/>
              <a:t> </a:t>
            </a:r>
            <a:r>
              <a:rPr lang="ar-DZ" sz="2400" dirty="0"/>
              <a:t>إلا أنَّ الأمر خرج عن المألوف وبات يتخطَّى حواجز الخصوصية، والتعدي على حرمة الأشخاص وأسرارهم، </a:t>
            </a:r>
            <a:r>
              <a:rPr lang="ar-DZ" sz="2400" dirty="0" err="1"/>
              <a:t>سواءا</a:t>
            </a:r>
            <a:r>
              <a:rPr lang="ar-DZ" sz="2400" dirty="0"/>
              <a:t> أشخاصا عاديين (أغلبهم شباب أو أطفال) أو مشاهير ونجوم أو مسؤولين .وهذه المعضلة سببت ردود فعل سيئة وألحقت الأذى الجسدي أو النفسي </a:t>
            </a:r>
            <a:r>
              <a:rPr lang="ar-DZ" sz="2400" dirty="0" err="1"/>
              <a:t>أوالإجتماعي</a:t>
            </a:r>
            <a:r>
              <a:rPr lang="ar-DZ" sz="2400" dirty="0"/>
              <a:t> على ضحايا هذه المحتويات، التي غالبا ما تكون فيديوهات، وبات ما يعرف ب:التنمُّر.                                                                                   </a:t>
            </a:r>
          </a:p>
          <a:p>
            <a:pPr algn="just"/>
            <a:r>
              <a:rPr lang="ar-DZ" sz="2400" dirty="0"/>
              <a:t>إِذا يمكن القول أنَّ وضع حد لهذه السلوكيات والممارسات أمر إلزامي ، من خلال مراقبة صنَّاع المحتويات الرقمية وتطبيق قوانين رادعة في حق كل المتعدّين على خصوصية الأشخاص ، وفي هذا السياق ، تؤكِّد دراسة آية محمود ذكي إبراهيم علي :" تأثير المحتوى الساخر على الشباب".     </a:t>
            </a:r>
          </a:p>
          <a:p>
            <a:pPr algn="r"/>
            <a:r>
              <a:rPr lang="ar-DZ" sz="2400" dirty="0"/>
              <a:t>                                                                               </a:t>
            </a:r>
          </a:p>
        </p:txBody>
      </p:sp>
    </p:spTree>
    <p:extLst>
      <p:ext uri="{BB962C8B-B14F-4D97-AF65-F5344CB8AC3E}">
        <p14:creationId xmlns:p14="http://schemas.microsoft.com/office/powerpoint/2010/main" val="2162761196"/>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D52892-0052-146C-D277-803CB58E3C3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DFF68C6-215A-2A6D-6C6F-24EB5B5D7B83}"/>
              </a:ext>
            </a:extLst>
          </p:cNvPr>
          <p:cNvSpPr/>
          <p:nvPr/>
        </p:nvSpPr>
        <p:spPr>
          <a:xfrm>
            <a:off x="3536557" y="576628"/>
            <a:ext cx="953249" cy="71282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1C2B8363-1A3E-540B-17F8-79F67BC8DFCF}"/>
              </a:ext>
            </a:extLst>
          </p:cNvPr>
          <p:cNvSpPr txBox="1"/>
          <p:nvPr/>
        </p:nvSpPr>
        <p:spPr>
          <a:xfrm>
            <a:off x="3603631" y="605515"/>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09</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B41C87EF-9613-8925-26BF-D661A882D6CC}"/>
              </a:ext>
            </a:extLst>
          </p:cNvPr>
          <p:cNvSpPr/>
          <p:nvPr/>
        </p:nvSpPr>
        <p:spPr>
          <a:xfrm>
            <a:off x="2287131" y="53090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8A2E8A2-853A-2367-8C22-ED9122C8B47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20FBDCF9-8DDE-36DD-D69C-C21CF8122242}"/>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3" name="TextBox 2">
            <a:extLst>
              <a:ext uri="{FF2B5EF4-FFF2-40B4-BE49-F238E27FC236}">
                <a16:creationId xmlns:a16="http://schemas.microsoft.com/office/drawing/2014/main" id="{CFE5CF63-5AD5-2A45-4D46-2816E04B5DC8}"/>
              </a:ext>
            </a:extLst>
          </p:cNvPr>
          <p:cNvSpPr txBox="1"/>
          <p:nvPr/>
        </p:nvSpPr>
        <p:spPr>
          <a:xfrm>
            <a:off x="4275097" y="586113"/>
            <a:ext cx="7133013" cy="643894"/>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نقد المحتويات الرقمية السَّاخرة</a:t>
            </a:r>
          </a:p>
        </p:txBody>
      </p:sp>
      <p:sp>
        <p:nvSpPr>
          <p:cNvPr id="4" name="TextBox 3">
            <a:extLst>
              <a:ext uri="{FF2B5EF4-FFF2-40B4-BE49-F238E27FC236}">
                <a16:creationId xmlns:a16="http://schemas.microsoft.com/office/drawing/2014/main" id="{8C730A22-7534-6311-FFEC-99850A0E124B}"/>
              </a:ext>
            </a:extLst>
          </p:cNvPr>
          <p:cNvSpPr txBox="1"/>
          <p:nvPr/>
        </p:nvSpPr>
        <p:spPr>
          <a:xfrm>
            <a:off x="1607321" y="1406084"/>
            <a:ext cx="9525661" cy="5262979"/>
          </a:xfrm>
          <a:prstGeom prst="rect">
            <a:avLst/>
          </a:prstGeom>
          <a:noFill/>
        </p:spPr>
        <p:txBody>
          <a:bodyPr wrap="square">
            <a:spAutoFit/>
          </a:bodyPr>
          <a:lstStyle/>
          <a:p>
            <a:pPr marL="342900" indent="-342900" algn="just" rtl="1">
              <a:buFont typeface="Wingdings" panose="05000000000000000000" pitchFamily="2" charset="2"/>
              <a:buChar char="q"/>
            </a:pPr>
            <a:r>
              <a:rPr lang="ar-DZ" sz="2400" b="1" dirty="0">
                <a:solidFill>
                  <a:srgbClr val="C00000"/>
                </a:solidFill>
              </a:rPr>
              <a:t>دراسة آية محمود ذكي إبراهيم علي 2022 بعنوان</a:t>
            </a:r>
            <a:r>
              <a:rPr lang="ar-DZ" sz="2400" dirty="0"/>
              <a:t>: "التعرض للفيديوهات الساخرة على مواقع التواصل </a:t>
            </a:r>
            <a:r>
              <a:rPr lang="ar-DZ" sz="2400" dirty="0" err="1"/>
              <a:t>الإِجتماعي</a:t>
            </a:r>
            <a:r>
              <a:rPr lang="ar-DZ" sz="2400" dirty="0"/>
              <a:t> وعلاقتها بالتأثيرات النفسـية والاجتماعية على الشـباب المصـري"،</a:t>
            </a:r>
            <a:endParaRPr lang="fr-FR" sz="2400" dirty="0"/>
          </a:p>
          <a:p>
            <a:pPr algn="just" rtl="1"/>
            <a:r>
              <a:rPr lang="ar-DZ" sz="2400" dirty="0"/>
              <a:t>مستخدمة في ذلك أداة استمارة تحليل المحتوى من خلال تحليل 100 فيديو على مواقع التواصل </a:t>
            </a:r>
            <a:r>
              <a:rPr lang="ar-DZ" sz="2400" dirty="0" err="1"/>
              <a:t>الإِجتماعي</a:t>
            </a:r>
            <a:r>
              <a:rPr lang="ar-DZ" sz="2400" dirty="0"/>
              <a:t>، </a:t>
            </a:r>
            <a:r>
              <a:rPr lang="ar-DZ" sz="2400" dirty="0" err="1"/>
              <a:t>بالاضافة</a:t>
            </a:r>
            <a:r>
              <a:rPr lang="ar-DZ" sz="2400" dirty="0"/>
              <a:t> إلى </a:t>
            </a:r>
            <a:r>
              <a:rPr lang="ar-DZ" sz="2400" dirty="0" err="1"/>
              <a:t>إِستمارة</a:t>
            </a:r>
            <a:r>
              <a:rPr lang="ar-DZ" sz="2400" dirty="0"/>
              <a:t> </a:t>
            </a:r>
            <a:r>
              <a:rPr lang="ar-DZ" sz="2400" dirty="0" err="1"/>
              <a:t>الإِستبيان</a:t>
            </a:r>
            <a:r>
              <a:rPr lang="ar-DZ" sz="2400" dirty="0"/>
              <a:t>  لقياس تعرُّض 450 شاب مصري للفيديوهات السَّاخرة على مواقع التواصل </a:t>
            </a:r>
            <a:r>
              <a:rPr lang="ar-DZ" sz="2400" dirty="0" err="1"/>
              <a:t>الإِجتماعي</a:t>
            </a:r>
            <a:r>
              <a:rPr lang="ar-DZ" sz="2400" dirty="0"/>
              <a:t> .</a:t>
            </a:r>
            <a:endParaRPr lang="fr-FR" sz="2400" dirty="0"/>
          </a:p>
          <a:p>
            <a:pPr algn="just" rtl="1"/>
            <a:r>
              <a:rPr lang="ar-DZ" sz="2400" dirty="0"/>
              <a:t>وأهمُّ ما توصلت اليه الباحثة  : </a:t>
            </a:r>
            <a:endParaRPr lang="fr-FR" sz="2400" dirty="0"/>
          </a:p>
          <a:p>
            <a:pPr algn="just" rtl="1"/>
            <a:r>
              <a:rPr lang="ar-DZ" sz="2400" dirty="0"/>
              <a:t>-  من أهم أسباب متابعة الفيديوهات الساخرة على مواقع التواصل </a:t>
            </a:r>
            <a:r>
              <a:rPr lang="ar-DZ" sz="2400" dirty="0" err="1"/>
              <a:t>الإِجتماعي</a:t>
            </a:r>
            <a:r>
              <a:rPr lang="ar-DZ" sz="2400" dirty="0"/>
              <a:t> بدافع التَّرفيه والتسلية حتى يشـعر بالسعادة كإشباع نفسي </a:t>
            </a:r>
            <a:r>
              <a:rPr lang="ar-DZ" sz="2400" dirty="0" err="1"/>
              <a:t>بالإِعتماد</a:t>
            </a:r>
            <a:r>
              <a:rPr lang="ar-DZ" sz="2400" dirty="0"/>
              <a:t> على التنمُّر </a:t>
            </a:r>
            <a:r>
              <a:rPr lang="ar-DZ" sz="2400" dirty="0" err="1"/>
              <a:t>والإِستهزاء</a:t>
            </a:r>
            <a:r>
              <a:rPr lang="ar-DZ" sz="2400" dirty="0"/>
              <a:t> بالأشخاص .</a:t>
            </a:r>
            <a:endParaRPr lang="fr-FR" sz="2400" dirty="0"/>
          </a:p>
          <a:p>
            <a:pPr algn="just" rtl="1"/>
            <a:r>
              <a:rPr lang="ar-DZ" sz="2400" dirty="0"/>
              <a:t>-  كمات توصَّلت الباحثة إلى أن نسبة </a:t>
            </a:r>
            <a:r>
              <a:rPr lang="fr-FR" sz="2400" dirty="0"/>
              <a:t>%29</a:t>
            </a:r>
            <a:r>
              <a:rPr lang="ar-DZ" sz="2400" dirty="0"/>
              <a:t>  من أفراد العينة غير راضيين عن الفيديوهات الساخرة المعروضة على مواقع التواصل والسبب في ذلك يرجع إلى أن أغلب محتوياتها غير لائقة أخلاقيا، وكل هذا بدافع تحقيق الشـهرة. كما أنَّ الدوافع النفعية جاءت في مقدمة دوافع </a:t>
            </a:r>
            <a:r>
              <a:rPr lang="ar-DZ" sz="2400" dirty="0" err="1"/>
              <a:t>الإِسـتخدام</a:t>
            </a:r>
            <a:r>
              <a:rPr lang="ar-DZ" sz="2400" dirty="0"/>
              <a:t> للتَّعرف على معلومات ومعارف جديدة.</a:t>
            </a:r>
            <a:endParaRPr lang="fr-FR" sz="2400" dirty="0"/>
          </a:p>
          <a:p>
            <a:pPr marL="342900" indent="-342900" algn="r">
              <a:buFontTx/>
              <a:buChar char="-"/>
            </a:pPr>
            <a:endParaRPr lang="ar-DZ" sz="2400" dirty="0"/>
          </a:p>
          <a:p>
            <a:pPr algn="r"/>
            <a:endParaRPr lang="ar-DZ" sz="2400" dirty="0"/>
          </a:p>
        </p:txBody>
      </p:sp>
    </p:spTree>
    <p:extLst>
      <p:ext uri="{BB962C8B-B14F-4D97-AF65-F5344CB8AC3E}">
        <p14:creationId xmlns:p14="http://schemas.microsoft.com/office/powerpoint/2010/main" val="426079333"/>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E790FA-13E1-4223-6CCE-4C98401864DE}"/>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2DD052F1-5787-66BF-AB40-0231E7D11107}"/>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133167" y="3033361"/>
            <a:ext cx="4289564" cy="2415295"/>
          </a:xfrm>
          <a:prstGeom prst="rect">
            <a:avLst/>
          </a:prstGeom>
          <a:ln>
            <a:noFill/>
          </a:ln>
          <a:effectLst>
            <a:softEdge rad="112500"/>
          </a:effectLst>
        </p:spPr>
      </p:pic>
      <p:sp>
        <p:nvSpPr>
          <p:cNvPr id="18" name="Rectangle 17">
            <a:extLst>
              <a:ext uri="{FF2B5EF4-FFF2-40B4-BE49-F238E27FC236}">
                <a16:creationId xmlns:a16="http://schemas.microsoft.com/office/drawing/2014/main" id="{B69B1855-E6E5-5BD4-52D0-49BFA05D0310}"/>
              </a:ext>
            </a:extLst>
          </p:cNvPr>
          <p:cNvSpPr/>
          <p:nvPr/>
        </p:nvSpPr>
        <p:spPr>
          <a:xfrm>
            <a:off x="3536557" y="576628"/>
            <a:ext cx="953249" cy="71282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E923C858-F18F-C01D-950A-B19713B00763}"/>
              </a:ext>
            </a:extLst>
          </p:cNvPr>
          <p:cNvSpPr txBox="1"/>
          <p:nvPr/>
        </p:nvSpPr>
        <p:spPr>
          <a:xfrm>
            <a:off x="3603631" y="605515"/>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09</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8FC0CA6B-7211-E785-61FD-2494B994E99E}"/>
              </a:ext>
            </a:extLst>
          </p:cNvPr>
          <p:cNvSpPr/>
          <p:nvPr/>
        </p:nvSpPr>
        <p:spPr>
          <a:xfrm>
            <a:off x="2287131" y="53090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F2A030A-0536-2798-5EB8-932BA15374F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5">
            <p14:nvContentPartPr>
              <p14:cNvPr id="11" name="Encre 10">
                <a:extLst>
                  <a:ext uri="{FF2B5EF4-FFF2-40B4-BE49-F238E27FC236}">
                    <a16:creationId xmlns:a16="http://schemas.microsoft.com/office/drawing/2014/main" id="{6779A382-C96F-B6F7-A601-B7C5752D0438}"/>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3" name="TextBox 2">
            <a:extLst>
              <a:ext uri="{FF2B5EF4-FFF2-40B4-BE49-F238E27FC236}">
                <a16:creationId xmlns:a16="http://schemas.microsoft.com/office/drawing/2014/main" id="{B306B18D-C9C0-CD91-8A60-49247875EC04}"/>
              </a:ext>
            </a:extLst>
          </p:cNvPr>
          <p:cNvSpPr txBox="1"/>
          <p:nvPr/>
        </p:nvSpPr>
        <p:spPr>
          <a:xfrm>
            <a:off x="4275097" y="586113"/>
            <a:ext cx="7133013" cy="1234825"/>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نقد المحتويات الرقمية الساخرة</a:t>
            </a:r>
          </a:p>
          <a:p>
            <a:pPr algn="ctr">
              <a:lnSpc>
                <a:spcPct val="120000"/>
              </a:lnSpc>
            </a:pPr>
            <a:endParaRPr lang="ar-DZ" sz="3200" b="1" dirty="0">
              <a:solidFill>
                <a:srgbClr val="00B0F0"/>
              </a:solidFill>
              <a:latin typeface="Alexandria" charset="0"/>
              <a:cs typeface="Alexandria" charset="0"/>
            </a:endParaRPr>
          </a:p>
        </p:txBody>
      </p:sp>
      <p:sp>
        <p:nvSpPr>
          <p:cNvPr id="4" name="TextBox 3">
            <a:extLst>
              <a:ext uri="{FF2B5EF4-FFF2-40B4-BE49-F238E27FC236}">
                <a16:creationId xmlns:a16="http://schemas.microsoft.com/office/drawing/2014/main" id="{F1F39CB0-1070-8C19-AAA5-8DBE37E7E18A}"/>
              </a:ext>
            </a:extLst>
          </p:cNvPr>
          <p:cNvSpPr txBox="1"/>
          <p:nvPr/>
        </p:nvSpPr>
        <p:spPr>
          <a:xfrm>
            <a:off x="3758184" y="1399339"/>
            <a:ext cx="7535155" cy="3046988"/>
          </a:xfrm>
          <a:prstGeom prst="rect">
            <a:avLst/>
          </a:prstGeom>
          <a:noFill/>
        </p:spPr>
        <p:txBody>
          <a:bodyPr wrap="square">
            <a:spAutoFit/>
          </a:bodyPr>
          <a:lstStyle/>
          <a:p>
            <a:pPr marL="342900" indent="-342900" algn="just" rtl="1">
              <a:buFont typeface="Wingdings" panose="05000000000000000000" pitchFamily="2" charset="2"/>
              <a:buChar char="q"/>
            </a:pPr>
            <a:r>
              <a:rPr lang="ar-DZ" sz="2400" b="1" dirty="0">
                <a:solidFill>
                  <a:srgbClr val="C00000"/>
                </a:solidFill>
              </a:rPr>
              <a:t>موقع </a:t>
            </a:r>
            <a:r>
              <a:rPr lang="ar-DZ" sz="2400" b="1" dirty="0" err="1">
                <a:solidFill>
                  <a:srgbClr val="C00000"/>
                </a:solidFill>
              </a:rPr>
              <a:t>العربية.نت</a:t>
            </a:r>
            <a:r>
              <a:rPr lang="ar-DZ" sz="2400" b="1" dirty="0">
                <a:solidFill>
                  <a:schemeClr val="accent1">
                    <a:lumMod val="75000"/>
                  </a:schemeClr>
                </a:solidFill>
              </a:rPr>
              <a:t>:  </a:t>
            </a:r>
            <a:r>
              <a:rPr lang="ar-DZ" sz="2400" b="1" dirty="0"/>
              <a:t>نشر </a:t>
            </a:r>
            <a:r>
              <a:rPr lang="ar-SA" sz="2400" dirty="0"/>
              <a:t>في</a:t>
            </a:r>
            <a:r>
              <a:rPr lang="ar-DZ" sz="2400" dirty="0"/>
              <a:t>:</a:t>
            </a:r>
            <a:r>
              <a:rPr lang="fr-FR" sz="2400" dirty="0"/>
              <a:t> 01 </a:t>
            </a:r>
            <a:r>
              <a:rPr lang="ar-SA" sz="2400" dirty="0"/>
              <a:t>فبراير2025  مقالا بعنوان </a:t>
            </a:r>
            <a:r>
              <a:rPr lang="ar-SA" sz="2400" b="1" dirty="0"/>
              <a:t>:</a:t>
            </a:r>
            <a:r>
              <a:rPr lang="ar-SA" sz="2400" dirty="0"/>
              <a:t> </a:t>
            </a:r>
            <a:r>
              <a:rPr lang="ar-DZ" sz="2400" b="1" dirty="0"/>
              <a:t>بعد حملة " لا تجعلوا الحمقى مشاهير".. توقيف مؤثرين بالجزائر.</a:t>
            </a:r>
            <a:endParaRPr lang="fr-FR" sz="2400" dirty="0"/>
          </a:p>
          <a:p>
            <a:pPr algn="just" rtl="1"/>
            <a:r>
              <a:rPr lang="ar-DZ" sz="2400" dirty="0"/>
              <a:t>بعد أسابيع من حملة أطلقها جزائريون ضد المحتوى الساخر والهابط على مواقع التواصل، تحت </a:t>
            </a:r>
            <a:r>
              <a:rPr lang="ar-DZ" sz="2400" dirty="0" err="1"/>
              <a:t>إِسم</a:t>
            </a:r>
            <a:r>
              <a:rPr lang="ar-DZ" sz="2400" dirty="0"/>
              <a:t> "لا تجعلوا من الحمقى مشاهير"، تحرَّكت السلطات الجزائرية و أوقفت السلطات الجزائرية مؤثرين جزائريين معروفين في </a:t>
            </a:r>
            <a:r>
              <a:rPr lang="ar-SA" sz="2400" dirty="0"/>
              <a:t>قضايا تتعلق "بالإخلال بالآداب العامة عبر مواقع التواصل ال</a:t>
            </a:r>
            <a:r>
              <a:rPr lang="ar-DZ" sz="2400" dirty="0"/>
              <a:t>إِ</a:t>
            </a:r>
            <a:r>
              <a:rPr lang="ar-SA" sz="2400" dirty="0" err="1"/>
              <a:t>جتماعي</a:t>
            </a:r>
            <a:r>
              <a:rPr lang="fr-FR" sz="2400" dirty="0"/>
              <a:t>"</a:t>
            </a:r>
            <a:r>
              <a:rPr lang="ar-DZ" sz="2400" dirty="0"/>
              <a:t>.</a:t>
            </a:r>
          </a:p>
          <a:p>
            <a:pPr algn="just" rtl="1"/>
            <a:r>
              <a:rPr lang="ar-DZ" sz="2400" dirty="0"/>
              <a:t>ويدخل ذلك ضمن مراقبة وزارة الاتصال للمحتويات السَّاخرة </a:t>
            </a:r>
            <a:r>
              <a:rPr lang="ar-DZ" sz="2400" dirty="0" err="1"/>
              <a:t>والخادشة</a:t>
            </a:r>
            <a:r>
              <a:rPr lang="ar-DZ" sz="2400" dirty="0"/>
              <a:t> للحياء والمتعدِّية على خصوصية الأشخاص والمؤسسات .</a:t>
            </a:r>
            <a:endParaRPr lang="fr-FR" sz="2400" dirty="0"/>
          </a:p>
        </p:txBody>
      </p:sp>
      <p:sp>
        <p:nvSpPr>
          <p:cNvPr id="12" name="TextBox 11">
            <a:extLst>
              <a:ext uri="{FF2B5EF4-FFF2-40B4-BE49-F238E27FC236}">
                <a16:creationId xmlns:a16="http://schemas.microsoft.com/office/drawing/2014/main" id="{E7C8578F-4837-51BE-BF0F-97033CD3D7F9}"/>
              </a:ext>
            </a:extLst>
          </p:cNvPr>
          <p:cNvSpPr txBox="1"/>
          <p:nvPr/>
        </p:nvSpPr>
        <p:spPr>
          <a:xfrm>
            <a:off x="5198863" y="6142425"/>
            <a:ext cx="6094476" cy="369332"/>
          </a:xfrm>
          <a:prstGeom prst="rect">
            <a:avLst/>
          </a:prstGeom>
          <a:noFill/>
        </p:spPr>
        <p:txBody>
          <a:bodyPr wrap="square">
            <a:spAutoFit/>
          </a:bodyPr>
          <a:lstStyle/>
          <a:p>
            <a:r>
              <a:rPr lang="fr-FR" dirty="0"/>
              <a:t>https://www.alarabiya.net/north-africa/algeria/2025/02/01</a:t>
            </a:r>
          </a:p>
        </p:txBody>
      </p:sp>
      <p:pic>
        <p:nvPicPr>
          <p:cNvPr id="14" name="Picture 13">
            <a:extLst>
              <a:ext uri="{FF2B5EF4-FFF2-40B4-BE49-F238E27FC236}">
                <a16:creationId xmlns:a16="http://schemas.microsoft.com/office/drawing/2014/main" id="{3A496960-5E91-7249-2A7F-74920434FAD4}"/>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096000" y="4887802"/>
            <a:ext cx="2483244" cy="1293468"/>
          </a:xfrm>
          <a:prstGeom prst="rect">
            <a:avLst/>
          </a:prstGeom>
        </p:spPr>
      </p:pic>
    </p:spTree>
    <p:extLst>
      <p:ext uri="{BB962C8B-B14F-4D97-AF65-F5344CB8AC3E}">
        <p14:creationId xmlns:p14="http://schemas.microsoft.com/office/powerpoint/2010/main" val="1833347647"/>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BAF0CD-7896-38AE-3A45-A40ECB5841CC}"/>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C3B42A43-F1FF-496C-B3BE-94951FF80EF7}"/>
              </a:ext>
            </a:extLst>
          </p:cNvPr>
          <p:cNvSpPr txBox="1"/>
          <p:nvPr/>
        </p:nvSpPr>
        <p:spPr>
          <a:xfrm>
            <a:off x="5228349" y="208252"/>
            <a:ext cx="7036315"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المحتوى السَّاخر في </a:t>
            </a:r>
            <a:r>
              <a:rPr lang="ar-DZ" sz="3600" b="1" dirty="0" err="1">
                <a:solidFill>
                  <a:srgbClr val="00B0F0"/>
                </a:solidFill>
                <a:latin typeface="Alexandria" charset="0"/>
                <a:cs typeface="Alexandria" charset="0"/>
              </a:rPr>
              <a:t>البودكاست</a:t>
            </a:r>
            <a:r>
              <a:rPr lang="ar-DZ" sz="3600" b="1" dirty="0">
                <a:solidFill>
                  <a:srgbClr val="00B0F0"/>
                </a:solidFill>
                <a:latin typeface="Alexandria" charset="0"/>
                <a:cs typeface="Alexandria" charset="0"/>
              </a:rPr>
              <a:t> </a:t>
            </a:r>
          </a:p>
        </p:txBody>
      </p:sp>
      <p:sp>
        <p:nvSpPr>
          <p:cNvPr id="29" name="Rectangle 28">
            <a:extLst>
              <a:ext uri="{FF2B5EF4-FFF2-40B4-BE49-F238E27FC236}">
                <a16:creationId xmlns:a16="http://schemas.microsoft.com/office/drawing/2014/main" id="{2D86405C-A554-ABE5-62D4-6CE05D768AC3}"/>
              </a:ext>
            </a:extLst>
          </p:cNvPr>
          <p:cNvSpPr/>
          <p:nvPr/>
        </p:nvSpPr>
        <p:spPr>
          <a:xfrm flipV="1">
            <a:off x="2227489" y="518945"/>
            <a:ext cx="315134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48F51DF-6E3D-1019-2792-701947C6EFC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6035148B-0085-6C2C-0C03-CCEFF6BBFC8F}"/>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58F1C782-B1E6-0A74-CB26-85E14BBF8AC5}"/>
              </a:ext>
            </a:extLst>
          </p:cNvPr>
          <p:cNvSpPr/>
          <p:nvPr/>
        </p:nvSpPr>
        <p:spPr>
          <a:xfrm>
            <a:off x="4896550" y="188117"/>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07</a:t>
            </a:r>
            <a:endParaRPr lang="en-US" sz="4000" b="1" dirty="0">
              <a:ea typeface="Roboto Light" panose="02000000000000000000" pitchFamily="2" charset="0"/>
            </a:endParaRPr>
          </a:p>
        </p:txBody>
      </p:sp>
      <p:sp>
        <p:nvSpPr>
          <p:cNvPr id="3" name="ZoneTexte 2">
            <a:extLst>
              <a:ext uri="{FF2B5EF4-FFF2-40B4-BE49-F238E27FC236}">
                <a16:creationId xmlns:a16="http://schemas.microsoft.com/office/drawing/2014/main" id="{229D41DF-15DF-70B6-FEAA-9490A0C02068}"/>
              </a:ext>
            </a:extLst>
          </p:cNvPr>
          <p:cNvSpPr txBox="1"/>
          <p:nvPr/>
        </p:nvSpPr>
        <p:spPr>
          <a:xfrm>
            <a:off x="3605755" y="1155869"/>
            <a:ext cx="7657963" cy="5137497"/>
          </a:xfrm>
          <a:prstGeom prst="rect">
            <a:avLst/>
          </a:prstGeom>
          <a:noFill/>
        </p:spPr>
        <p:txBody>
          <a:bodyPr wrap="square">
            <a:spAutoFit/>
          </a:bodyPr>
          <a:lstStyle/>
          <a:p>
            <a:pPr algn="just" rtl="1">
              <a:lnSpc>
                <a:spcPct val="107000"/>
              </a:lnSpc>
              <a:spcAft>
                <a:spcPts val="800"/>
              </a:spcAft>
              <a:buNone/>
            </a:pPr>
            <a:r>
              <a:rPr lang="ar-SA" sz="2400" b="1" kern="100" dirty="0">
                <a:effectLst/>
                <a:latin typeface="Calibri" panose="020F0502020204030204" pitchFamily="34" charset="0"/>
                <a:ea typeface="Calibri" panose="020F0502020204030204" pitchFamily="34" charset="0"/>
              </a:rPr>
              <a:t>خصائص </a:t>
            </a:r>
            <a:r>
              <a:rPr lang="ar-SA" sz="2400" b="1" kern="100" dirty="0" err="1">
                <a:effectLst/>
                <a:latin typeface="Calibri" panose="020F0502020204030204" pitchFamily="34" charset="0"/>
                <a:ea typeface="Calibri" panose="020F0502020204030204" pitchFamily="34" charset="0"/>
              </a:rPr>
              <a:t>البودكاست</a:t>
            </a:r>
            <a:r>
              <a:rPr lang="ar-SA" sz="2400" b="1" kern="100" dirty="0">
                <a:effectLst/>
                <a:latin typeface="Calibri" panose="020F0502020204030204" pitchFamily="34" charset="0"/>
                <a:ea typeface="Calibri" panose="020F0502020204030204" pitchFamily="34" charset="0"/>
              </a:rPr>
              <a:t> وأثرها على التدوين السياسي الس</a:t>
            </a:r>
            <a:r>
              <a:rPr lang="ar-DZ" sz="2400" b="1" kern="100" dirty="0">
                <a:effectLst/>
                <a:latin typeface="Calibri" panose="020F0502020204030204" pitchFamily="34" charset="0"/>
                <a:ea typeface="Calibri" panose="020F0502020204030204" pitchFamily="34" charset="0"/>
              </a:rPr>
              <a:t>َّ</a:t>
            </a:r>
            <a:r>
              <a:rPr lang="ar-SA" sz="2400" b="1" kern="100" dirty="0">
                <a:effectLst/>
                <a:latin typeface="Calibri" panose="020F0502020204030204" pitchFamily="34" charset="0"/>
                <a:ea typeface="Calibri" panose="020F0502020204030204" pitchFamily="34" charset="0"/>
              </a:rPr>
              <a:t>اخر</a:t>
            </a:r>
            <a:r>
              <a:rPr lang="ar-DZ" sz="2400" b="1" kern="100" dirty="0">
                <a:effectLst/>
                <a:latin typeface="Calibri" panose="020F0502020204030204" pitchFamily="34" charset="0"/>
                <a:ea typeface="Calibri" panose="020F0502020204030204" pitchFamily="34" charset="0"/>
              </a:rPr>
              <a:t>:</a:t>
            </a:r>
            <a:endParaRPr lang="fr-FR" sz="2400" kern="100" dirty="0">
              <a:effectLst/>
              <a:latin typeface="Calibri" panose="020F0502020204030204" pitchFamily="34" charset="0"/>
              <a:ea typeface="Calibri" panose="020F0502020204030204" pitchFamily="34" charset="0"/>
            </a:endParaRP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rPr>
              <a:t>يُعدّ </a:t>
            </a:r>
            <a:r>
              <a:rPr lang="ar-SA" sz="2400" kern="100" dirty="0" err="1">
                <a:effectLst/>
                <a:latin typeface="Calibri" panose="020F0502020204030204" pitchFamily="34" charset="0"/>
                <a:ea typeface="Calibri" panose="020F0502020204030204" pitchFamily="34" charset="0"/>
              </a:rPr>
              <a:t>البودكاست</a:t>
            </a:r>
            <a:r>
              <a:rPr lang="ar-DZ" sz="2400" kern="100" dirty="0">
                <a:latin typeface="Calibri" panose="020F0502020204030204" pitchFamily="34" charset="0"/>
                <a:ea typeface="Calibri" panose="020F0502020204030204" pitchFamily="34" charset="0"/>
              </a:rPr>
              <a:t> </a:t>
            </a:r>
            <a:r>
              <a:rPr lang="ar-SA" sz="2400" kern="100" dirty="0">
                <a:effectLst/>
                <a:latin typeface="Calibri" panose="020F0502020204030204" pitchFamily="34" charset="0"/>
                <a:ea typeface="Calibri" panose="020F0502020204030204" pitchFamily="34" charset="0"/>
              </a:rPr>
              <a:t>سواء كان صوتيًا أو مرئيًا</a:t>
            </a:r>
            <a:r>
              <a:rPr lang="ar-DZ" sz="2400" kern="100" dirty="0">
                <a:effectLst/>
                <a:latin typeface="Calibri" panose="020F0502020204030204" pitchFamily="34" charset="0"/>
                <a:ea typeface="Calibri" panose="020F0502020204030204" pitchFamily="34" charset="0"/>
              </a:rPr>
              <a:t>، </a:t>
            </a:r>
            <a:r>
              <a:rPr lang="ar-SA" sz="2400" kern="100" dirty="0">
                <a:effectLst/>
                <a:latin typeface="Calibri" panose="020F0502020204030204" pitchFamily="34" charset="0"/>
                <a:ea typeface="Calibri" panose="020F0502020204030204" pitchFamily="34" charset="0"/>
              </a:rPr>
              <a:t>وسيلة فعالة في تعزيز السخرية السياسية وانتشارها عبر الإنترنت، بفضل مجموعة من الخصائص</a:t>
            </a:r>
            <a:r>
              <a:rPr lang="fr-FR" sz="2400" kern="100" dirty="0">
                <a:effectLst/>
                <a:latin typeface="Calibri" panose="020F0502020204030204" pitchFamily="34" charset="0"/>
                <a:ea typeface="Calibri" panose="020F0502020204030204" pitchFamily="34" charset="0"/>
              </a:rPr>
              <a:t>:</a:t>
            </a:r>
          </a:p>
          <a:p>
            <a:pPr algn="just" rtl="1">
              <a:lnSpc>
                <a:spcPct val="107000"/>
              </a:lnSpc>
              <a:spcAft>
                <a:spcPts val="800"/>
              </a:spcAft>
              <a:buNone/>
            </a:pPr>
            <a:r>
              <a:rPr lang="fr-FR" sz="2400" b="1" kern="100" dirty="0">
                <a:solidFill>
                  <a:schemeClr val="accent6">
                    <a:lumMod val="75000"/>
                  </a:schemeClr>
                </a:solidFill>
                <a:effectLst/>
                <a:latin typeface="Calibri" panose="020F0502020204030204" pitchFamily="34" charset="0"/>
                <a:ea typeface="Calibri" panose="020F0502020204030204" pitchFamily="34" charset="0"/>
              </a:rPr>
              <a:t>1 </a:t>
            </a:r>
            <a:r>
              <a:rPr lang="ar-DZ" sz="2400" b="1" kern="100" dirty="0">
                <a:solidFill>
                  <a:schemeClr val="accent6">
                    <a:lumMod val="75000"/>
                  </a:schemeClr>
                </a:solidFill>
                <a:effectLst/>
                <a:latin typeface="Calibri" panose="020F0502020204030204" pitchFamily="34" charset="0"/>
                <a:ea typeface="Calibri" panose="020F0502020204030204" pitchFamily="34" charset="0"/>
              </a:rPr>
              <a:t>- </a:t>
            </a:r>
            <a:r>
              <a:rPr lang="ar-SA" sz="2400" b="1" kern="100" dirty="0">
                <a:solidFill>
                  <a:schemeClr val="accent6">
                    <a:lumMod val="75000"/>
                  </a:schemeClr>
                </a:solidFill>
                <a:effectLst/>
                <a:latin typeface="Calibri" panose="020F0502020204030204" pitchFamily="34" charset="0"/>
                <a:ea typeface="Calibri" panose="020F0502020204030204" pitchFamily="34" charset="0"/>
              </a:rPr>
              <a:t>سهولة ال</a:t>
            </a:r>
            <a:r>
              <a:rPr lang="ar-DZ" sz="2400" b="1" kern="100" dirty="0">
                <a:solidFill>
                  <a:schemeClr val="accent6">
                    <a:lumMod val="75000"/>
                  </a:schemeClr>
                </a:solidFill>
                <a:effectLst/>
                <a:latin typeface="Calibri" panose="020F0502020204030204" pitchFamily="34" charset="0"/>
                <a:ea typeface="Calibri" panose="020F0502020204030204" pitchFamily="34" charset="0"/>
              </a:rPr>
              <a:t>إِ</a:t>
            </a:r>
            <a:r>
              <a:rPr lang="ar-SA" sz="2400" b="1" kern="100" dirty="0">
                <a:solidFill>
                  <a:schemeClr val="accent6">
                    <a:lumMod val="75000"/>
                  </a:schemeClr>
                </a:solidFill>
                <a:effectLst/>
                <a:latin typeface="Calibri" panose="020F0502020204030204" pitchFamily="34" charset="0"/>
                <a:ea typeface="Calibri" panose="020F0502020204030204" pitchFamily="34" charset="0"/>
              </a:rPr>
              <a:t>نتشار </a:t>
            </a:r>
            <a:r>
              <a:rPr lang="ar-SA" sz="2400" b="1" kern="100" dirty="0" err="1">
                <a:solidFill>
                  <a:schemeClr val="accent6">
                    <a:lumMod val="75000"/>
                  </a:schemeClr>
                </a:solidFill>
                <a:effectLst/>
                <a:latin typeface="Calibri" panose="020F0502020204030204" pitchFamily="34" charset="0"/>
                <a:ea typeface="Calibri" panose="020F0502020204030204" pitchFamily="34" charset="0"/>
              </a:rPr>
              <a:t>وإ</a:t>
            </a:r>
            <a:r>
              <a:rPr lang="ar-DZ" sz="2400" b="1" kern="100" dirty="0">
                <a:solidFill>
                  <a:schemeClr val="accent6">
                    <a:lumMod val="75000"/>
                  </a:schemeClr>
                </a:solidFill>
                <a:effectLst/>
                <a:latin typeface="Calibri" panose="020F0502020204030204" pitchFamily="34" charset="0"/>
                <a:ea typeface="Calibri" panose="020F0502020204030204" pitchFamily="34" charset="0"/>
              </a:rPr>
              <a:t>ِ</a:t>
            </a:r>
            <a:r>
              <a:rPr lang="ar-SA" sz="2400" b="1" kern="100" dirty="0">
                <a:solidFill>
                  <a:schemeClr val="accent6">
                    <a:lumMod val="75000"/>
                  </a:schemeClr>
                </a:solidFill>
                <a:effectLst/>
                <a:latin typeface="Calibri" panose="020F0502020204030204" pitchFamily="34" charset="0"/>
                <a:ea typeface="Calibri" panose="020F0502020204030204" pitchFamily="34" charset="0"/>
              </a:rPr>
              <a:t>عادة تفسير الرسائل السياسية</a:t>
            </a:r>
            <a:r>
              <a:rPr lang="ar-DZ" sz="2400" b="1" kern="100" dirty="0">
                <a:solidFill>
                  <a:schemeClr val="accent6">
                    <a:lumMod val="75000"/>
                  </a:schemeClr>
                </a:solidFill>
                <a:effectLst/>
                <a:latin typeface="Calibri" panose="020F0502020204030204" pitchFamily="34" charset="0"/>
                <a:ea typeface="Calibri" panose="020F0502020204030204" pitchFamily="34" charset="0"/>
              </a:rPr>
              <a:t>:</a:t>
            </a:r>
            <a:endParaRPr lang="fr-FR" sz="2400" kern="100" dirty="0">
              <a:solidFill>
                <a:schemeClr val="accent6">
                  <a:lumMod val="75000"/>
                </a:schemeClr>
              </a:solidFill>
              <a:effectLst/>
              <a:latin typeface="Calibri" panose="020F0502020204030204" pitchFamily="34" charset="0"/>
              <a:ea typeface="Calibri" panose="020F0502020204030204" pitchFamily="34" charset="0"/>
            </a:endParaRPr>
          </a:p>
          <a:p>
            <a:pPr marL="342900" lvl="0" indent="-342900" algn="just" rtl="1">
              <a:lnSpc>
                <a:spcPct val="107000"/>
              </a:lnSpc>
              <a:spcAft>
                <a:spcPts val="800"/>
              </a:spcAft>
              <a:buSzPts val="1000"/>
              <a:buFont typeface="Symbol" panose="05050102010706020507" pitchFamily="18" charset="2"/>
              <a:buChar char=""/>
              <a:tabLst>
                <a:tab pos="457200" algn="l"/>
              </a:tabLst>
            </a:pPr>
            <a:r>
              <a:rPr lang="ar-SA" sz="2400" kern="100" dirty="0">
                <a:effectLst/>
                <a:latin typeface="Calibri" panose="020F0502020204030204" pitchFamily="34" charset="0"/>
                <a:ea typeface="Calibri" panose="020F0502020204030204" pitchFamily="34" charset="0"/>
              </a:rPr>
              <a:t>تتيح مقاطع الفيديو </a:t>
            </a:r>
            <a:r>
              <a:rPr lang="ar-SA" sz="2400" kern="100" dirty="0" err="1">
                <a:effectLst/>
                <a:latin typeface="Calibri" panose="020F0502020204030204" pitchFamily="34" charset="0"/>
                <a:ea typeface="Calibri" panose="020F0502020204030204" pitchFamily="34" charset="0"/>
              </a:rPr>
              <a:t>والبودكاست</a:t>
            </a:r>
            <a:r>
              <a:rPr lang="ar-SA" sz="2400" kern="100" dirty="0">
                <a:effectLst/>
                <a:latin typeface="Calibri" panose="020F0502020204030204" pitchFamily="34" charset="0"/>
                <a:ea typeface="Calibri" panose="020F0502020204030204" pitchFamily="34" charset="0"/>
              </a:rPr>
              <a:t> إعادة تفسير وتحليل الخطاب السياسي بشكل ساخر يحفّ</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ز الجمهور على إ</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عادة التفكير في القضايا السياسية</a:t>
            </a:r>
            <a:r>
              <a:rPr lang="fr-FR" sz="2400" kern="100" dirty="0">
                <a:effectLst/>
                <a:latin typeface="Calibri" panose="020F0502020204030204" pitchFamily="34" charset="0"/>
                <a:ea typeface="Calibri" panose="020F0502020204030204" pitchFamily="34" charset="0"/>
              </a:rPr>
              <a:t>.</a:t>
            </a:r>
          </a:p>
          <a:p>
            <a:pPr marL="342900" lvl="0" indent="-342900" algn="just" rtl="1">
              <a:lnSpc>
                <a:spcPct val="107000"/>
              </a:lnSpc>
              <a:spcAft>
                <a:spcPts val="800"/>
              </a:spcAft>
              <a:buSzPts val="1000"/>
              <a:buFont typeface="Symbol" panose="05050102010706020507" pitchFamily="18" charset="2"/>
              <a:buChar char=""/>
              <a:tabLst>
                <a:tab pos="457200" algn="l"/>
              </a:tabLst>
            </a:pPr>
            <a:r>
              <a:rPr lang="ar-SA" sz="2400" kern="100" dirty="0">
                <a:effectLst/>
                <a:latin typeface="Calibri" panose="020F0502020204030204" pitchFamily="34" charset="0"/>
                <a:ea typeface="Calibri" panose="020F0502020204030204" pitchFamily="34" charset="0"/>
              </a:rPr>
              <a:t>ي</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سهم ذلك في تشكيل وعي نقدي لدى مواطني القرن 21</a:t>
            </a:r>
            <a:r>
              <a:rPr lang="fr-FR" sz="2400" kern="100" dirty="0">
                <a:effectLst/>
                <a:latin typeface="Calibri" panose="020F0502020204030204" pitchFamily="34" charset="0"/>
                <a:ea typeface="Calibri" panose="020F0502020204030204" pitchFamily="34" charset="0"/>
              </a:rPr>
              <a:t>.</a:t>
            </a:r>
          </a:p>
          <a:p>
            <a:pPr algn="just" rtl="1">
              <a:lnSpc>
                <a:spcPct val="107000"/>
              </a:lnSpc>
              <a:spcAft>
                <a:spcPts val="800"/>
              </a:spcAft>
              <a:buNone/>
            </a:pPr>
            <a:r>
              <a:rPr lang="fr-FR" sz="2400" b="1" kern="100" dirty="0">
                <a:solidFill>
                  <a:schemeClr val="accent6">
                    <a:lumMod val="75000"/>
                  </a:schemeClr>
                </a:solidFill>
                <a:effectLst/>
                <a:latin typeface="Calibri" panose="020F0502020204030204" pitchFamily="34" charset="0"/>
                <a:ea typeface="Calibri" panose="020F0502020204030204" pitchFamily="34" charset="0"/>
              </a:rPr>
              <a:t>2 </a:t>
            </a:r>
            <a:r>
              <a:rPr lang="ar-DZ" sz="2400" b="1" kern="100" dirty="0">
                <a:solidFill>
                  <a:schemeClr val="accent6">
                    <a:lumMod val="75000"/>
                  </a:schemeClr>
                </a:solidFill>
                <a:effectLst/>
                <a:latin typeface="Calibri" panose="020F0502020204030204" pitchFamily="34" charset="0"/>
                <a:ea typeface="Calibri" panose="020F0502020204030204" pitchFamily="34" charset="0"/>
              </a:rPr>
              <a:t>-</a:t>
            </a:r>
            <a:r>
              <a:rPr lang="ar-DZ" sz="2400" b="1" kern="100" dirty="0">
                <a:solidFill>
                  <a:schemeClr val="accent6">
                    <a:lumMod val="75000"/>
                  </a:schemeClr>
                </a:solidFill>
                <a:latin typeface="Calibri" panose="020F0502020204030204" pitchFamily="34" charset="0"/>
                <a:ea typeface="Calibri" panose="020F0502020204030204" pitchFamily="34" charset="0"/>
              </a:rPr>
              <a:t>إ</a:t>
            </a:r>
            <a:r>
              <a:rPr lang="ar-SA" sz="2400" b="1" kern="100" dirty="0" err="1">
                <a:solidFill>
                  <a:schemeClr val="accent6">
                    <a:lumMod val="75000"/>
                  </a:schemeClr>
                </a:solidFill>
                <a:effectLst/>
                <a:latin typeface="Calibri" panose="020F0502020204030204" pitchFamily="34" charset="0"/>
                <a:ea typeface="Calibri" panose="020F0502020204030204" pitchFamily="34" charset="0"/>
              </a:rPr>
              <a:t>نخفاض</a:t>
            </a:r>
            <a:r>
              <a:rPr lang="ar-SA" sz="2400" b="1" kern="100" dirty="0">
                <a:solidFill>
                  <a:schemeClr val="accent6">
                    <a:lumMod val="75000"/>
                  </a:schemeClr>
                </a:solidFill>
                <a:effectLst/>
                <a:latin typeface="Calibri" panose="020F0502020204030204" pitchFamily="34" charset="0"/>
                <a:ea typeface="Calibri" panose="020F0502020204030204" pitchFamily="34" charset="0"/>
              </a:rPr>
              <a:t> التكلفة وسهولة ال</a:t>
            </a:r>
            <a:r>
              <a:rPr lang="ar-DZ" sz="2400" b="1" kern="100" dirty="0">
                <a:solidFill>
                  <a:schemeClr val="accent6">
                    <a:lumMod val="75000"/>
                  </a:schemeClr>
                </a:solidFill>
                <a:effectLst/>
                <a:latin typeface="Calibri" panose="020F0502020204030204" pitchFamily="34" charset="0"/>
                <a:ea typeface="Calibri" panose="020F0502020204030204" pitchFamily="34" charset="0"/>
              </a:rPr>
              <a:t>إِ</a:t>
            </a:r>
            <a:r>
              <a:rPr lang="ar-SA" sz="2400" b="1" kern="100" dirty="0" err="1">
                <a:solidFill>
                  <a:schemeClr val="accent6">
                    <a:lumMod val="75000"/>
                  </a:schemeClr>
                </a:solidFill>
                <a:effectLst/>
                <a:latin typeface="Calibri" panose="020F0502020204030204" pitchFamily="34" charset="0"/>
                <a:ea typeface="Calibri" panose="020F0502020204030204" pitchFamily="34" charset="0"/>
              </a:rPr>
              <a:t>ستخدام</a:t>
            </a:r>
            <a:r>
              <a:rPr lang="ar-DZ" sz="2400" b="1" kern="100" dirty="0">
                <a:solidFill>
                  <a:schemeClr val="accent6">
                    <a:lumMod val="75000"/>
                  </a:schemeClr>
                </a:solidFill>
                <a:effectLst/>
                <a:latin typeface="Calibri" panose="020F0502020204030204" pitchFamily="34" charset="0"/>
                <a:ea typeface="Calibri" panose="020F0502020204030204" pitchFamily="34" charset="0"/>
              </a:rPr>
              <a:t>:</a:t>
            </a:r>
            <a:endParaRPr lang="fr-FR" sz="2400" kern="100" dirty="0">
              <a:solidFill>
                <a:schemeClr val="accent6">
                  <a:lumMod val="75000"/>
                </a:schemeClr>
              </a:solidFill>
              <a:effectLst/>
              <a:latin typeface="Calibri" panose="020F0502020204030204" pitchFamily="34" charset="0"/>
              <a:ea typeface="Calibri" panose="020F0502020204030204" pitchFamily="34" charset="0"/>
            </a:endParaRPr>
          </a:p>
          <a:p>
            <a:pPr marL="342900" lvl="0" indent="-342900" algn="just" rtl="1">
              <a:lnSpc>
                <a:spcPct val="107000"/>
              </a:lnSpc>
              <a:spcAft>
                <a:spcPts val="800"/>
              </a:spcAft>
              <a:buSzPts val="1000"/>
              <a:buFont typeface="Symbol" panose="05050102010706020507" pitchFamily="18" charset="2"/>
              <a:buChar char=""/>
              <a:tabLst>
                <a:tab pos="457200" algn="l"/>
              </a:tabLst>
            </a:pPr>
            <a:r>
              <a:rPr lang="ar-SA" sz="2400" kern="100" dirty="0">
                <a:effectLst/>
                <a:latin typeface="Calibri" panose="020F0502020204030204" pitchFamily="34" charset="0"/>
                <a:ea typeface="Calibri" panose="020F0502020204030204" pitchFamily="34" charset="0"/>
              </a:rPr>
              <a:t>إ</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نتاج </a:t>
            </a:r>
            <a:r>
              <a:rPr lang="ar-SA" sz="2400" kern="100" dirty="0" err="1">
                <a:effectLst/>
                <a:latin typeface="Calibri" panose="020F0502020204030204" pitchFamily="34" charset="0"/>
                <a:ea typeface="Calibri" panose="020F0502020204030204" pitchFamily="34" charset="0"/>
              </a:rPr>
              <a:t>البودكاست</a:t>
            </a:r>
            <a:r>
              <a:rPr lang="ar-SA" sz="2400" kern="100" dirty="0">
                <a:effectLst/>
                <a:latin typeface="Calibri" panose="020F0502020204030204" pitchFamily="34" charset="0"/>
                <a:ea typeface="Calibri" panose="020F0502020204030204" pitchFamily="34" charset="0"/>
              </a:rPr>
              <a:t> لا يحتاج موارد كبيرة، مم</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ا يجعل الس</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خرية السياسية متاحة للجميع</a:t>
            </a:r>
            <a:r>
              <a:rPr lang="fr-FR" sz="2400" kern="100" dirty="0">
                <a:effectLst/>
                <a:latin typeface="Calibri" panose="020F0502020204030204" pitchFamily="34" charset="0"/>
                <a:ea typeface="Calibri" panose="020F0502020204030204" pitchFamily="34" charset="0"/>
              </a:rPr>
              <a:t>.</a:t>
            </a:r>
          </a:p>
          <a:p>
            <a:pPr marL="342900" lvl="0" indent="-342900" algn="just" rtl="1">
              <a:lnSpc>
                <a:spcPct val="107000"/>
              </a:lnSpc>
              <a:spcAft>
                <a:spcPts val="800"/>
              </a:spcAft>
              <a:buSzPts val="1000"/>
              <a:buFont typeface="Symbol" panose="05050102010706020507" pitchFamily="18" charset="2"/>
              <a:buChar char=""/>
              <a:tabLst>
                <a:tab pos="457200" algn="l"/>
              </a:tabLst>
            </a:pPr>
            <a:r>
              <a:rPr lang="ar-SA" sz="2400" kern="100" dirty="0">
                <a:effectLst/>
                <a:latin typeface="Calibri" panose="020F0502020204030204" pitchFamily="34" charset="0"/>
                <a:ea typeface="Calibri" panose="020F0502020204030204" pitchFamily="34" charset="0"/>
              </a:rPr>
              <a:t>يتمي</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ز بوصول عالمي غير محدود، خصوصًا عبر منصات مثل</a:t>
            </a:r>
            <a:r>
              <a:rPr lang="fr-FR" sz="2400" kern="100" dirty="0">
                <a:effectLst/>
                <a:latin typeface="Calibri" panose="020F0502020204030204" pitchFamily="34" charset="0"/>
                <a:ea typeface="Calibri" panose="020F0502020204030204" pitchFamily="34" charset="0"/>
              </a:rPr>
              <a:t> </a:t>
            </a:r>
            <a:r>
              <a:rPr lang="ar-DZ" sz="2400" kern="100" dirty="0">
                <a:effectLst/>
                <a:latin typeface="Calibri" panose="020F0502020204030204" pitchFamily="34" charset="0"/>
                <a:ea typeface="Calibri" panose="020F0502020204030204" pitchFamily="34" charset="0"/>
              </a:rPr>
              <a:t>:</a:t>
            </a:r>
            <a:r>
              <a:rPr lang="fr-FR" sz="2400" kern="100" dirty="0">
                <a:effectLst/>
                <a:latin typeface="Calibri" panose="020F0502020204030204" pitchFamily="34" charset="0"/>
                <a:ea typeface="Calibri" panose="020F0502020204030204" pitchFamily="34" charset="0"/>
              </a:rPr>
              <a:t>iTunes</a:t>
            </a:r>
          </a:p>
        </p:txBody>
      </p:sp>
      <p:pic>
        <p:nvPicPr>
          <p:cNvPr id="5" name="Image 4">
            <a:extLst>
              <a:ext uri="{FF2B5EF4-FFF2-40B4-BE49-F238E27FC236}">
                <a16:creationId xmlns:a16="http://schemas.microsoft.com/office/drawing/2014/main" id="{D614B822-8FA3-867A-B0A4-71F09BEBBC10}"/>
              </a:ext>
            </a:extLst>
          </p:cNvPr>
          <p:cNvPicPr>
            <a:picLocks noChangeAspect="1"/>
          </p:cNvPicPr>
          <p:nvPr/>
        </p:nvPicPr>
        <p:blipFill>
          <a:blip r:embed="rId8" cstate="print">
            <a:extLst>
              <a:ext uri="{BEBA8EAE-BF5A-486C-A8C5-ECC9F3942E4B}">
                <a14:imgProps xmlns:a14="http://schemas.microsoft.com/office/drawing/2010/main">
                  <a14:imgLayer r:embed="rId9">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a:off x="417855" y="2079057"/>
            <a:ext cx="3027989" cy="354717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379844754"/>
      </p:ext>
    </p:extLst>
  </p:cSld>
  <p:clrMapOvr>
    <a:masterClrMapping/>
  </p:clrMapOvr>
  <p:transition spd="slow" advTm="2137">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70459C-8C95-A368-E3B5-91E816B98ECE}"/>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22D93C35-E693-E78D-E1FD-6987D48A44B9}"/>
              </a:ext>
            </a:extLst>
          </p:cNvPr>
          <p:cNvSpPr txBox="1"/>
          <p:nvPr/>
        </p:nvSpPr>
        <p:spPr>
          <a:xfrm>
            <a:off x="5228349" y="208252"/>
            <a:ext cx="7036315"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المحتوى السَّاخر في </a:t>
            </a:r>
            <a:r>
              <a:rPr lang="ar-DZ" sz="3600" b="1" dirty="0" err="1">
                <a:solidFill>
                  <a:srgbClr val="00B0F0"/>
                </a:solidFill>
                <a:latin typeface="Alexandria" charset="0"/>
                <a:cs typeface="Alexandria" charset="0"/>
              </a:rPr>
              <a:t>البودكاست</a:t>
            </a:r>
            <a:r>
              <a:rPr lang="ar-DZ" sz="3600" b="1" dirty="0">
                <a:solidFill>
                  <a:srgbClr val="00B0F0"/>
                </a:solidFill>
                <a:latin typeface="Alexandria" charset="0"/>
                <a:cs typeface="Alexandria" charset="0"/>
              </a:rPr>
              <a:t> </a:t>
            </a:r>
          </a:p>
        </p:txBody>
      </p:sp>
      <p:sp>
        <p:nvSpPr>
          <p:cNvPr id="29" name="Rectangle 28">
            <a:extLst>
              <a:ext uri="{FF2B5EF4-FFF2-40B4-BE49-F238E27FC236}">
                <a16:creationId xmlns:a16="http://schemas.microsoft.com/office/drawing/2014/main" id="{04AC7245-84C3-3887-C43F-13DAF4895AC8}"/>
              </a:ext>
            </a:extLst>
          </p:cNvPr>
          <p:cNvSpPr/>
          <p:nvPr/>
        </p:nvSpPr>
        <p:spPr>
          <a:xfrm flipV="1">
            <a:off x="2227489" y="518945"/>
            <a:ext cx="315134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C40D01D-1986-4256-FAF1-FA147E49BC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9F16BD36-32B8-66B9-C414-69837EADA82C}"/>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F6CA7CAC-3303-32A0-115E-8E989CCF7BDD}"/>
              </a:ext>
            </a:extLst>
          </p:cNvPr>
          <p:cNvSpPr/>
          <p:nvPr/>
        </p:nvSpPr>
        <p:spPr>
          <a:xfrm>
            <a:off x="4896550" y="188117"/>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10</a:t>
            </a:r>
            <a:endParaRPr lang="en-US" sz="4000" b="1" dirty="0">
              <a:ea typeface="Roboto Light" panose="02000000000000000000" pitchFamily="2" charset="0"/>
            </a:endParaRPr>
          </a:p>
        </p:txBody>
      </p:sp>
      <p:sp>
        <p:nvSpPr>
          <p:cNvPr id="3" name="ZoneTexte 2">
            <a:extLst>
              <a:ext uri="{FF2B5EF4-FFF2-40B4-BE49-F238E27FC236}">
                <a16:creationId xmlns:a16="http://schemas.microsoft.com/office/drawing/2014/main" id="{5CEB03B4-0B5C-E0AF-DB1B-E7C91526C938}"/>
              </a:ext>
            </a:extLst>
          </p:cNvPr>
          <p:cNvSpPr txBox="1"/>
          <p:nvPr/>
        </p:nvSpPr>
        <p:spPr>
          <a:xfrm>
            <a:off x="3734602" y="1155869"/>
            <a:ext cx="7377763" cy="5034904"/>
          </a:xfrm>
          <a:prstGeom prst="rect">
            <a:avLst/>
          </a:prstGeom>
          <a:noFill/>
        </p:spPr>
        <p:txBody>
          <a:bodyPr wrap="square">
            <a:spAutoFit/>
          </a:bodyPr>
          <a:lstStyle/>
          <a:p>
            <a:pPr algn="just" rtl="1">
              <a:lnSpc>
                <a:spcPct val="107000"/>
              </a:lnSpc>
              <a:spcAft>
                <a:spcPts val="800"/>
              </a:spcAft>
              <a:buNone/>
            </a:pPr>
            <a:r>
              <a:rPr lang="ar-DZ" sz="24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3- </a:t>
            </a:r>
            <a:r>
              <a:rPr lang="ar-SA" sz="24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عدم الخ</a:t>
            </a:r>
            <a:r>
              <a:rPr lang="ar-DZ" sz="24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a:t>
            </a:r>
            <a:r>
              <a:rPr lang="ar-SA" sz="24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ضوع للرقابة</a:t>
            </a:r>
            <a:r>
              <a:rPr lang="ar-DZ" sz="24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a:t>
            </a:r>
            <a:endParaRPr lang="fr-FR" sz="24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SzPts val="1000"/>
              <a:buFont typeface="Symbol" panose="05050102010706020507" pitchFamily="18" charset="2"/>
              <a:buChar char=""/>
              <a:tabLst>
                <a:tab pos="457200" algn="l"/>
              </a:tabLst>
            </a:pPr>
            <a:r>
              <a:rPr lang="ar-SA" sz="2400" kern="100" dirty="0">
                <a:effectLst/>
                <a:latin typeface="Calibri" panose="020F0502020204030204" pitchFamily="34" charset="0"/>
                <a:ea typeface="Calibri" panose="020F0502020204030204" pitchFamily="34" charset="0"/>
                <a:cs typeface="Arial" panose="020B0604020202020204" pitchFamily="34" charset="0"/>
              </a:rPr>
              <a:t>كون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البودكاست</a:t>
            </a:r>
            <a:r>
              <a:rPr lang="ar-SA" sz="2400" kern="100" dirty="0">
                <a:effectLst/>
                <a:latin typeface="Calibri" panose="020F0502020204030204" pitchFamily="34" charset="0"/>
                <a:ea typeface="Calibri" panose="020F0502020204030204" pitchFamily="34" charset="0"/>
                <a:cs typeface="Arial" panose="020B0604020202020204" pitchFamily="34" charset="0"/>
              </a:rPr>
              <a:t> متاحًا على منصات خاصة يجعله أقل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عرضة للرقابة، ما يسمح بطرح محتوى سياسي ساخر بجرأة أكبر</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a:p>
            <a:pPr algn="just" rtl="1">
              <a:lnSpc>
                <a:spcPct val="107000"/>
              </a:lnSpc>
              <a:spcAft>
                <a:spcPts val="800"/>
              </a:spcAft>
              <a:buNone/>
            </a:pPr>
            <a:r>
              <a:rPr lang="fr-FR" sz="24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4 </a:t>
            </a:r>
            <a:r>
              <a:rPr lang="ar-DZ" sz="24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 </a:t>
            </a:r>
            <a:r>
              <a:rPr lang="ar-SA" sz="24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تعزيز الهوية والمشاركة السياسية</a:t>
            </a:r>
            <a:r>
              <a:rPr lang="ar-DZ" sz="24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a:t>
            </a:r>
            <a:endParaRPr lang="fr-FR" sz="2400"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SzPts val="1000"/>
              <a:buFont typeface="Symbol" panose="05050102010706020507" pitchFamily="18" charset="2"/>
              <a:buChar char=""/>
              <a:tabLst>
                <a:tab pos="457200" algn="l"/>
              </a:tabLst>
            </a:pPr>
            <a:r>
              <a:rPr lang="ar-SA" sz="2400" kern="100" dirty="0">
                <a:effectLst/>
                <a:latin typeface="Calibri" panose="020F0502020204030204" pitchFamily="34" charset="0"/>
                <a:ea typeface="Calibri" panose="020F0502020204030204" pitchFamily="34" charset="0"/>
                <a:cs typeface="Arial" panose="020B0604020202020204" pitchFamily="34" charset="0"/>
              </a:rPr>
              <a:t>يوف</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 سياقًا جديدًا 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ستكشاف</a:t>
            </a:r>
            <a:r>
              <a:rPr lang="ar-SA" sz="2400" kern="100" dirty="0">
                <a:effectLst/>
                <a:latin typeface="Calibri" panose="020F0502020204030204" pitchFamily="34" charset="0"/>
                <a:ea typeface="Calibri" panose="020F0502020204030204" pitchFamily="34" charset="0"/>
                <a:cs typeface="Arial" panose="020B0604020202020204" pitchFamily="34" charset="0"/>
              </a:rPr>
              <a:t> الهوي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ة السياسية عبر الس</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خرية</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a:p>
            <a:pPr marL="342900" lvl="0" indent="-342900" algn="just" rtl="1">
              <a:lnSpc>
                <a:spcPct val="107000"/>
              </a:lnSpc>
              <a:spcAft>
                <a:spcPts val="800"/>
              </a:spcAft>
              <a:buSzPts val="1000"/>
              <a:buFont typeface="Symbol" panose="05050102010706020507" pitchFamily="18" charset="2"/>
              <a:buChar char=""/>
              <a:tabLst>
                <a:tab pos="457200" algn="l"/>
              </a:tabLst>
            </a:pPr>
            <a:r>
              <a:rPr lang="ar-SA" sz="2400" kern="100" dirty="0">
                <a:effectLst/>
                <a:latin typeface="Calibri" panose="020F0502020204030204" pitchFamily="34" charset="0"/>
                <a:ea typeface="Calibri" panose="020F0502020204030204" pitchFamily="34" charset="0"/>
                <a:cs typeface="Arial" panose="020B0604020202020204" pitchFamily="34" charset="0"/>
              </a:rPr>
              <a:t>يزيد من رغبة الجمهور في المشاركة السياسية مثل التصويت، نتيجة التفاعلية وسهولة مشاركة المحتوى</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a:p>
            <a:pPr algn="just" rtl="1">
              <a:lnSpc>
                <a:spcPct val="107000"/>
              </a:lnSpc>
              <a:spcAft>
                <a:spcPts val="800"/>
              </a:spcAft>
              <a:buNone/>
            </a:pPr>
            <a:r>
              <a:rPr lang="fr-FR" sz="24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5 </a:t>
            </a:r>
            <a:r>
              <a:rPr lang="ar-DZ" sz="24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 </a:t>
            </a:r>
            <a:r>
              <a:rPr lang="ar-SA" sz="24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الدور الترفيهي كعامل </a:t>
            </a:r>
            <a:r>
              <a:rPr lang="ar-SA" sz="2400" b="1" kern="100" dirty="0" err="1">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مؤث</a:t>
            </a:r>
            <a:r>
              <a:rPr lang="ar-DZ" sz="24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a:t>
            </a:r>
            <a:r>
              <a:rPr lang="ar-SA" sz="24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ر</a:t>
            </a:r>
            <a:r>
              <a:rPr lang="ar-DZ" sz="24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a:t>
            </a:r>
            <a:endParaRPr lang="fr-FR" sz="2400"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SzPts val="1000"/>
              <a:buFont typeface="Symbol" panose="05050102010706020507" pitchFamily="18" charset="2"/>
              <a:buChar char=""/>
              <a:tabLst>
                <a:tab pos="457200" algn="l"/>
              </a:tabLst>
            </a:pPr>
            <a:r>
              <a:rPr lang="ar-SA" sz="2400" kern="100" dirty="0">
                <a:effectLst/>
                <a:latin typeface="Calibri" panose="020F0502020204030204" pitchFamily="34" charset="0"/>
                <a:ea typeface="Calibri" panose="020F0502020204030204" pitchFamily="34" charset="0"/>
                <a:cs typeface="Arial" panose="020B0604020202020204" pitchFamily="34" charset="0"/>
              </a:rPr>
              <a:t>أ</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ظهرت دراسات كورية وجود علاقة بين الدافع الترفيهي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والبودكاست</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السياسي، حيث تُعد الس</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خرية وسيلة لجذب الجمهور وتحفيزهم على التفاعل السياسي</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p:txBody>
      </p:sp>
    </p:spTree>
    <p:extLst>
      <p:ext uri="{BB962C8B-B14F-4D97-AF65-F5344CB8AC3E}">
        <p14:creationId xmlns:p14="http://schemas.microsoft.com/office/powerpoint/2010/main" val="3454962714"/>
      </p:ext>
    </p:extLst>
  </p:cSld>
  <p:clrMapOvr>
    <a:masterClrMapping/>
  </p:clrMapOvr>
  <p:transition spd="slow" advTm="2137">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97799F-835B-38D5-D8B4-3EAE29A651BF}"/>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0045C78C-F225-F99F-1369-36FCDC3C4961}"/>
              </a:ext>
            </a:extLst>
          </p:cNvPr>
          <p:cNvSpPr txBox="1"/>
          <p:nvPr/>
        </p:nvSpPr>
        <p:spPr>
          <a:xfrm>
            <a:off x="5228349" y="208252"/>
            <a:ext cx="7036315"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المحتوى الساخر في </a:t>
            </a:r>
            <a:r>
              <a:rPr lang="ar-DZ" sz="3600" b="1" dirty="0" err="1">
                <a:solidFill>
                  <a:srgbClr val="00B0F0"/>
                </a:solidFill>
                <a:latin typeface="Alexandria" charset="0"/>
                <a:cs typeface="Alexandria" charset="0"/>
              </a:rPr>
              <a:t>البودكاست</a:t>
            </a:r>
            <a:r>
              <a:rPr lang="ar-DZ" sz="3600" b="1" dirty="0">
                <a:solidFill>
                  <a:srgbClr val="00B0F0"/>
                </a:solidFill>
                <a:latin typeface="Alexandria" charset="0"/>
                <a:cs typeface="Alexandria" charset="0"/>
              </a:rPr>
              <a:t> </a:t>
            </a:r>
          </a:p>
        </p:txBody>
      </p:sp>
      <p:sp>
        <p:nvSpPr>
          <p:cNvPr id="29" name="Rectangle 28">
            <a:extLst>
              <a:ext uri="{FF2B5EF4-FFF2-40B4-BE49-F238E27FC236}">
                <a16:creationId xmlns:a16="http://schemas.microsoft.com/office/drawing/2014/main" id="{F2BDDA11-A870-8137-DF45-2AB98EC3C0B5}"/>
              </a:ext>
            </a:extLst>
          </p:cNvPr>
          <p:cNvSpPr/>
          <p:nvPr/>
        </p:nvSpPr>
        <p:spPr>
          <a:xfrm flipV="1">
            <a:off x="2227489" y="518945"/>
            <a:ext cx="315134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21D9D1F-10D6-9C2E-BAC4-096859C2EE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1DA9A3EE-F977-8279-3B3C-9655C38F1AD8}"/>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DD0CB16C-FFCC-0033-3381-90618A32A438}"/>
              </a:ext>
            </a:extLst>
          </p:cNvPr>
          <p:cNvSpPr/>
          <p:nvPr/>
        </p:nvSpPr>
        <p:spPr>
          <a:xfrm>
            <a:off x="4896550" y="188117"/>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10</a:t>
            </a:r>
            <a:endParaRPr lang="en-US" sz="4000" b="1" dirty="0">
              <a:ea typeface="Roboto Light" panose="02000000000000000000" pitchFamily="2" charset="0"/>
            </a:endParaRPr>
          </a:p>
        </p:txBody>
      </p:sp>
      <p:sp>
        <p:nvSpPr>
          <p:cNvPr id="4" name="ZoneTexte 3">
            <a:extLst>
              <a:ext uri="{FF2B5EF4-FFF2-40B4-BE49-F238E27FC236}">
                <a16:creationId xmlns:a16="http://schemas.microsoft.com/office/drawing/2014/main" id="{68DF3607-0DBB-E2A7-383D-9267F215675D}"/>
              </a:ext>
            </a:extLst>
          </p:cNvPr>
          <p:cNvSpPr txBox="1"/>
          <p:nvPr/>
        </p:nvSpPr>
        <p:spPr>
          <a:xfrm>
            <a:off x="3065646" y="1505334"/>
            <a:ext cx="8503920" cy="3927935"/>
          </a:xfrm>
          <a:prstGeom prst="rect">
            <a:avLst/>
          </a:prstGeom>
          <a:noFill/>
        </p:spPr>
        <p:txBody>
          <a:bodyPr wrap="square">
            <a:spAutoFit/>
          </a:bodyPr>
          <a:lstStyle/>
          <a:p>
            <a:pPr algn="just" rtl="1">
              <a:lnSpc>
                <a:spcPct val="107000"/>
              </a:lnSpc>
              <a:spcAft>
                <a:spcPts val="800"/>
              </a:spcAft>
              <a:buNone/>
            </a:pPr>
            <a:r>
              <a:rPr lang="ar-DZ" sz="24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6</a:t>
            </a:r>
            <a:r>
              <a:rPr lang="ar-DZ" sz="18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 </a:t>
            </a:r>
            <a:r>
              <a:rPr lang="ar-SA" sz="24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نماذج عالمية ومحل</a:t>
            </a:r>
            <a:r>
              <a:rPr lang="ar-DZ" sz="24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a:t>
            </a:r>
            <a:r>
              <a:rPr lang="ar-SA" sz="2400" b="1" kern="100" dirty="0" err="1">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ية</a:t>
            </a:r>
            <a:r>
              <a:rPr lang="ar-DZ" sz="24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a:t>
            </a:r>
            <a:endParaRPr lang="ar-DZ" sz="2400" b="1" kern="100" dirty="0">
              <a:solidFill>
                <a:schemeClr val="accent6">
                  <a:lumMod val="75000"/>
                </a:schemeClr>
              </a:solidFill>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07000"/>
              </a:lnSpc>
              <a:spcAft>
                <a:spcPts val="800"/>
              </a:spcAft>
              <a:buFont typeface="Wingdings" panose="05000000000000000000" pitchFamily="2" charset="2"/>
              <a:buChar char="§"/>
            </a:pPr>
            <a:r>
              <a:rPr lang="ar-SA" sz="2400" kern="100" dirty="0">
                <a:effectLst/>
                <a:latin typeface="Calibri" panose="020F0502020204030204" pitchFamily="34" charset="0"/>
                <a:ea typeface="Calibri" panose="020F0502020204030204" pitchFamily="34" charset="0"/>
                <a:cs typeface="Arial" panose="020B0604020202020204" pitchFamily="34" charset="0"/>
              </a:rPr>
              <a:t>مثال عالمي</a:t>
            </a:r>
            <a:r>
              <a:rPr lang="fr-FR"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بودكاست</a:t>
            </a:r>
            <a:r>
              <a:rPr lang="ar-SA" sz="2400" kern="100" dirty="0">
                <a:effectLst/>
                <a:latin typeface="Calibri" panose="020F0502020204030204" pitchFamily="34" charset="0"/>
                <a:ea typeface="Calibri" panose="020F0502020204030204" pitchFamily="34" charset="0"/>
                <a:cs typeface="Arial" panose="020B0604020202020204" pitchFamily="34" charset="0"/>
              </a:rPr>
              <a:t> "أنا زاحف تافه التفكير</a:t>
            </a:r>
            <a:r>
              <a:rPr lang="fr-FR" sz="2400" kern="100" dirty="0">
                <a:effectLst/>
                <a:latin typeface="Calibri" panose="020F0502020204030204" pitchFamily="34" charset="0"/>
                <a:ea typeface="Calibri" panose="020F0502020204030204" pitchFamily="34" charset="0"/>
                <a:cs typeface="Arial" panose="020B0604020202020204" pitchFamily="34" charset="0"/>
              </a:rPr>
              <a:t>" (</a:t>
            </a:r>
            <a:r>
              <a:rPr lang="fr-FR" sz="2400" kern="100" dirty="0" err="1">
                <a:effectLst/>
                <a:latin typeface="Calibri" panose="020F0502020204030204" pitchFamily="34" charset="0"/>
                <a:ea typeface="Calibri" panose="020F0502020204030204" pitchFamily="34" charset="0"/>
                <a:cs typeface="Arial" panose="020B0604020202020204" pitchFamily="34" charset="0"/>
              </a:rPr>
              <a:t>Naneun</a:t>
            </a:r>
            <a:r>
              <a:rPr lang="fr-FR" sz="2400" kern="100" dirty="0">
                <a:effectLst/>
                <a:latin typeface="Calibri" panose="020F0502020204030204" pitchFamily="34" charset="0"/>
                <a:ea typeface="Calibri" panose="020F0502020204030204" pitchFamily="34" charset="0"/>
                <a:cs typeface="Arial" panose="020B0604020202020204" pitchFamily="34" charset="0"/>
              </a:rPr>
              <a:t> </a:t>
            </a:r>
            <a:r>
              <a:rPr lang="fr-FR" sz="2400" kern="100" dirty="0" err="1">
                <a:effectLst/>
                <a:latin typeface="Calibri" panose="020F0502020204030204" pitchFamily="34" charset="0"/>
                <a:ea typeface="Calibri" panose="020F0502020204030204" pitchFamily="34" charset="0"/>
                <a:cs typeface="Arial" panose="020B0604020202020204" pitchFamily="34" charset="0"/>
              </a:rPr>
              <a:t>Ggomsuda</a:t>
            </a:r>
            <a:r>
              <a:rPr lang="fr-FR"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الذي </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شتهر</a:t>
            </a:r>
            <a:r>
              <a:rPr lang="ar-SA" sz="2400" kern="100" dirty="0">
                <a:effectLst/>
                <a:latin typeface="Calibri" panose="020F0502020204030204" pitchFamily="34" charset="0"/>
                <a:ea typeface="Calibri" panose="020F0502020204030204" pitchFamily="34" charset="0"/>
                <a:cs typeface="Arial" panose="020B0604020202020204" pitchFamily="34" charset="0"/>
              </a:rPr>
              <a:t> في كوريا، و</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a:effectLst/>
                <a:latin typeface="Calibri" panose="020F0502020204030204" pitchFamily="34" charset="0"/>
                <a:ea typeface="Calibri" panose="020F0502020204030204" pitchFamily="34" charset="0"/>
                <a:cs typeface="Arial" panose="020B0604020202020204" pitchFamily="34" charset="0"/>
              </a:rPr>
              <a:t>نتقد ال</a:t>
            </a:r>
            <a:r>
              <a:rPr lang="ar-DZ" sz="2400" kern="100" dirty="0">
                <a:latin typeface="Calibri" panose="020F0502020204030204" pitchFamily="34" charset="0"/>
                <a:ea typeface="Calibri" panose="020F0502020204030204" pitchFamily="34" charset="0"/>
                <a:cs typeface="Arial" panose="020B0604020202020204" pitchFamily="34" charset="0"/>
              </a:rPr>
              <a:t>ع</a:t>
            </a:r>
            <a:r>
              <a:rPr lang="ar-DZ" sz="2400" kern="100" dirty="0">
                <a:effectLst/>
                <a:latin typeface="Calibri" panose="020F0502020204030204" pitchFamily="34" charset="0"/>
                <a:ea typeface="Calibri" panose="020F0502020204030204" pitchFamily="34" charset="0"/>
                <a:cs typeface="Arial" panose="020B0604020202020204" pitchFamily="34" charset="0"/>
              </a:rPr>
              <a:t>مل</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الحكومي بأسلوب ساخر</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endParaRPr lang="ar-DZ" sz="2400" kern="1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07000"/>
              </a:lnSpc>
              <a:spcAft>
                <a:spcPts val="800"/>
              </a:spcAft>
              <a:buFont typeface="Wingdings" panose="05000000000000000000" pitchFamily="2" charset="2"/>
              <a:buChar char="§"/>
            </a:pPr>
            <a:r>
              <a:rPr lang="ar-SA" sz="2400" kern="100" dirty="0">
                <a:effectLst/>
                <a:latin typeface="Calibri" panose="020F0502020204030204" pitchFamily="34" charset="0"/>
                <a:ea typeface="Calibri" panose="020F0502020204030204" pitchFamily="34" charset="0"/>
                <a:cs typeface="Arial" panose="020B0604020202020204" pitchFamily="34" charset="0"/>
              </a:rPr>
              <a:t>في الجزائر: برزت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بودكاستات</a:t>
            </a:r>
            <a:r>
              <a:rPr lang="ar-SA" sz="2400" kern="100" dirty="0">
                <a:effectLst/>
                <a:latin typeface="Calibri" panose="020F0502020204030204" pitchFamily="34" charset="0"/>
                <a:ea typeface="Calibri" panose="020F0502020204030204" pitchFamily="34" charset="0"/>
                <a:cs typeface="Arial" panose="020B0604020202020204" pitchFamily="34" charset="0"/>
              </a:rPr>
              <a:t> ساخرة خلال الانتخابات منذ 2018، مثل فيديوهات صانع المحتوى </a:t>
            </a:r>
            <a:r>
              <a:rPr lang="ar-DZ" sz="2400" kern="100" dirty="0">
                <a:latin typeface="Calibri" panose="020F0502020204030204" pitchFamily="34" charset="0"/>
                <a:ea typeface="Calibri" panose="020F0502020204030204" pitchFamily="34" charset="0"/>
                <a:cs typeface="Arial" panose="020B0604020202020204" pitchFamily="34" charset="0"/>
              </a:rPr>
              <a:t>أنس</a:t>
            </a:r>
            <a:r>
              <a:rPr lang="ar-SA" sz="2400" kern="100" dirty="0">
                <a:effectLst/>
                <a:latin typeface="Calibri" panose="020F0502020204030204" pitchFamily="34" charset="0"/>
                <a:ea typeface="Calibri" panose="020F0502020204030204" pitchFamily="34" charset="0"/>
                <a:cs typeface="Arial" panose="020B0604020202020204" pitchFamily="34" charset="0"/>
              </a:rPr>
              <a:t> تينا التي تناولت السياسة بروح ساخرة</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a:p>
            <a:pPr algn="just" rtl="1">
              <a:lnSpc>
                <a:spcPct val="107000"/>
              </a:lnSpc>
              <a:spcAft>
                <a:spcPts val="800"/>
              </a:spcAft>
              <a:buNone/>
            </a:pPr>
            <a:r>
              <a:rPr lang="ar-DZ" sz="2400" kern="100" dirty="0">
                <a:effectLst/>
                <a:latin typeface="Calibri" panose="020F0502020204030204" pitchFamily="34" charset="0"/>
                <a:ea typeface="Calibri" panose="020F0502020204030204" pitchFamily="34" charset="0"/>
                <a:cs typeface="Arial" panose="020B0604020202020204" pitchFamily="34" charset="0"/>
              </a:rPr>
              <a:t>و</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البودكاست</a:t>
            </a:r>
            <a:r>
              <a:rPr lang="ar-SA"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يمث</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 منصة قوية للتدوين السياسي الساخر بفضل مزجه بين السخرية، الترفيه، سهولة الوصول، وتأثيره السياسي</a:t>
            </a:r>
            <a:r>
              <a:rPr lang="fr-FR"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يسهم في </a:t>
            </a:r>
            <a:r>
              <a:rPr lang="ar-DZ" sz="2400" kern="100" dirty="0">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نتقاد</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السياسات، وتحفيز الجمهور على المشاركة السياسية، مع تزايد أهميته في المشهد الإعلامي المعاصر، سواء عالميًا أو</a:t>
            </a:r>
            <a:r>
              <a:rPr lang="ar-DZ" sz="2400" kern="100" dirty="0">
                <a:effectLst/>
                <a:latin typeface="Calibri" panose="020F0502020204030204" pitchFamily="34" charset="0"/>
                <a:ea typeface="Calibri" panose="020F0502020204030204" pitchFamily="34" charset="0"/>
                <a:cs typeface="Arial" panose="020B0604020202020204" pitchFamily="34" charset="0"/>
              </a:rPr>
              <a:t>عربيًا</a:t>
            </a:r>
            <a:r>
              <a:rPr lang="fr-FR" sz="1800" kern="100" dirty="0">
                <a:effectLst/>
                <a:latin typeface="Calibri" panose="020F0502020204030204" pitchFamily="34" charset="0"/>
                <a:ea typeface="Calibri" panose="020F0502020204030204" pitchFamily="34" charset="0"/>
                <a:cs typeface="Arial" panose="020B0604020202020204" pitchFamily="34" charset="0"/>
              </a:rPr>
              <a:t>.</a:t>
            </a:r>
            <a:endParaRPr lang="fr-FR" sz="12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779558369"/>
      </p:ext>
    </p:extLst>
  </p:cSld>
  <p:clrMapOvr>
    <a:masterClrMapping/>
  </p:clrMapOvr>
  <p:transition spd="slow" advTm="2137">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F9240C-23E1-D963-49EB-29C4FAECD6E9}"/>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300B0A24-2673-9435-0C27-6D9A09CBAA02}"/>
              </a:ext>
            </a:extLst>
          </p:cNvPr>
          <p:cNvSpPr txBox="1"/>
          <p:nvPr/>
        </p:nvSpPr>
        <p:spPr>
          <a:xfrm>
            <a:off x="5228349" y="208252"/>
            <a:ext cx="7036315"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المحتوى السَّاخر في </a:t>
            </a:r>
            <a:r>
              <a:rPr lang="ar-DZ" sz="3600" b="1" dirty="0" err="1">
                <a:solidFill>
                  <a:srgbClr val="00B0F0"/>
                </a:solidFill>
                <a:latin typeface="Alexandria" charset="0"/>
                <a:cs typeface="Alexandria" charset="0"/>
              </a:rPr>
              <a:t>البودكاست</a:t>
            </a:r>
            <a:r>
              <a:rPr lang="ar-DZ" sz="3600" b="1" dirty="0">
                <a:solidFill>
                  <a:srgbClr val="00B0F0"/>
                </a:solidFill>
                <a:latin typeface="Alexandria" charset="0"/>
                <a:cs typeface="Alexandria" charset="0"/>
              </a:rPr>
              <a:t> </a:t>
            </a:r>
          </a:p>
        </p:txBody>
      </p:sp>
      <p:sp>
        <p:nvSpPr>
          <p:cNvPr id="29" name="Rectangle 28">
            <a:extLst>
              <a:ext uri="{FF2B5EF4-FFF2-40B4-BE49-F238E27FC236}">
                <a16:creationId xmlns:a16="http://schemas.microsoft.com/office/drawing/2014/main" id="{D5CDAEB1-0527-DB4E-6EC5-59B58928E1BD}"/>
              </a:ext>
            </a:extLst>
          </p:cNvPr>
          <p:cNvSpPr/>
          <p:nvPr/>
        </p:nvSpPr>
        <p:spPr>
          <a:xfrm flipV="1">
            <a:off x="2227489" y="518945"/>
            <a:ext cx="315134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A7E8EE3-B5B0-6D6B-9DB7-81DDE64E96D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186DD7CE-EAD3-AC89-EE8E-C59F20CA02C4}"/>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1F1DAB1D-CE5E-D98E-8AC0-6869C0CCFFD2}"/>
              </a:ext>
            </a:extLst>
          </p:cNvPr>
          <p:cNvSpPr/>
          <p:nvPr/>
        </p:nvSpPr>
        <p:spPr>
          <a:xfrm>
            <a:off x="4896550" y="188117"/>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10</a:t>
            </a:r>
            <a:endParaRPr lang="en-US" sz="4000" b="1" dirty="0">
              <a:ea typeface="Roboto Light" panose="02000000000000000000" pitchFamily="2" charset="0"/>
            </a:endParaRPr>
          </a:p>
        </p:txBody>
      </p:sp>
      <p:sp>
        <p:nvSpPr>
          <p:cNvPr id="6" name="ZoneTexte 5">
            <a:extLst>
              <a:ext uri="{FF2B5EF4-FFF2-40B4-BE49-F238E27FC236}">
                <a16:creationId xmlns:a16="http://schemas.microsoft.com/office/drawing/2014/main" id="{7B891DC3-D7F3-953D-4587-927A4135ECCA}"/>
              </a:ext>
            </a:extLst>
          </p:cNvPr>
          <p:cNvSpPr txBox="1"/>
          <p:nvPr/>
        </p:nvSpPr>
        <p:spPr>
          <a:xfrm>
            <a:off x="1819175" y="1516328"/>
            <a:ext cx="9298003" cy="4434547"/>
          </a:xfrm>
          <a:prstGeom prst="rect">
            <a:avLst/>
          </a:prstGeom>
          <a:noFill/>
        </p:spPr>
        <p:txBody>
          <a:bodyPr wrap="square">
            <a:spAutoFit/>
          </a:bodyPr>
          <a:lstStyle/>
          <a:p>
            <a:pPr marL="342900" indent="-342900" algn="just" rtl="1">
              <a:lnSpc>
                <a:spcPct val="107000"/>
              </a:lnSpc>
              <a:spcAft>
                <a:spcPts val="800"/>
              </a:spcAft>
              <a:buFont typeface="Wingdings" panose="05000000000000000000" pitchFamily="2" charset="2"/>
              <a:buChar char="q"/>
            </a:pPr>
            <a:r>
              <a:rPr lang="ar-SA" sz="2400" b="1" kern="100" dirty="0">
                <a:solidFill>
                  <a:schemeClr val="accent4">
                    <a:lumMod val="75000"/>
                  </a:schemeClr>
                </a:solidFill>
                <a:effectLst/>
                <a:latin typeface="Calibri" panose="020F0502020204030204" pitchFamily="34" charset="0"/>
                <a:ea typeface="Calibri" panose="020F0502020204030204" pitchFamily="34" charset="0"/>
                <a:cs typeface="Arial" panose="020B0604020202020204" pitchFamily="34" charset="0"/>
              </a:rPr>
              <a:t>دراسة علمية : أ.د محمد البشير بن طبة</a:t>
            </a:r>
            <a:r>
              <a:rPr lang="fr-FR" sz="2400" b="1" kern="100" dirty="0">
                <a:solidFill>
                  <a:schemeClr val="accent4">
                    <a:lumMod val="75000"/>
                  </a:schemeClr>
                </a:solidFill>
                <a:effectLst/>
                <a:latin typeface="Calibri" panose="020F0502020204030204" pitchFamily="34" charset="0"/>
                <a:ea typeface="Calibri" panose="020F0502020204030204" pitchFamily="34" charset="0"/>
                <a:cs typeface="Arial" panose="020B0604020202020204" pitchFamily="34" charset="0"/>
              </a:rPr>
              <a:t>.</a:t>
            </a: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دراسة بعنوان : " المنطق الساخر في الثقافة الرقمية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البودكاست</a:t>
            </a:r>
            <a:r>
              <a:rPr lang="ar-SA" sz="2400" kern="100" dirty="0">
                <a:effectLst/>
                <a:latin typeface="Calibri" panose="020F0502020204030204" pitchFamily="34" charset="0"/>
                <a:ea typeface="Calibri" panose="020F0502020204030204" pitchFamily="34" charset="0"/>
                <a:cs typeface="Arial" panose="020B0604020202020204" pitchFamily="34" charset="0"/>
              </a:rPr>
              <a:t> أنموذجا- دراسة تحليلية" ، وعلى قدر تلك الأهمية التي نالتها الس</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خرية في ظل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الثقافة الرقمية ، هدف الباحث من خلال هذه الورقة للبحث في أطرافها من مفهومها، خصائصها أشكالها ، قوالب وتحديد ملامح ممارساتها في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البودكاست</a:t>
            </a:r>
            <a:r>
              <a:rPr lang="ar-SA" sz="2400" kern="100" dirty="0">
                <a:effectLst/>
                <a:latin typeface="Calibri" panose="020F0502020204030204" pitchFamily="34" charset="0"/>
                <a:ea typeface="Calibri" panose="020F0502020204030204" pitchFamily="34" charset="0"/>
                <a:cs typeface="Arial" panose="020B0604020202020204" pitchFamily="34" charset="0"/>
              </a:rPr>
              <a:t> وعلاقاتها في ظل البيئة الإعلامية الجديدة وما أثارته التكنولوجيا من تحو</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 </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جتماعي</a:t>
            </a:r>
            <a:r>
              <a:rPr lang="ar-SA" sz="2400" kern="100" dirty="0">
                <a:effectLst/>
                <a:latin typeface="Calibri" panose="020F0502020204030204" pitchFamily="34" charset="0"/>
                <a:ea typeface="Calibri" panose="020F0502020204030204" pitchFamily="34" charset="0"/>
                <a:cs typeface="Arial" panose="020B0604020202020204" pitchFamily="34" charset="0"/>
              </a:rPr>
              <a:t> ثقافي في التدوين السياسي.</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DZ" sz="2400" kern="100" dirty="0">
                <a:effectLst/>
                <a:latin typeface="Calibri" panose="020F0502020204030204" pitchFamily="34" charset="0"/>
                <a:ea typeface="Calibri" panose="020F0502020204030204" pitchFamily="34" charset="0"/>
                <a:cs typeface="Arial" panose="020B0604020202020204" pitchFamily="34" charset="0"/>
              </a:rPr>
              <a:t>وتوصَّلت هذه الدراسة إِلى عديد النتائج أهمها :</a:t>
            </a:r>
          </a:p>
          <a:p>
            <a:pPr algn="just" rtl="1">
              <a:lnSpc>
                <a:spcPct val="107000"/>
              </a:lnSpc>
              <a:spcAft>
                <a:spcPts val="800"/>
              </a:spcAft>
              <a:buNone/>
            </a:pPr>
            <a:r>
              <a:rPr lang="ar-DZ"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شك</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 الس</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خرية الرقمية شكلا رقميا مختلفا</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عن تلك الممارسات التي إ</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رتبطت</a:t>
            </a:r>
            <a:r>
              <a:rPr lang="ar-SA"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بالس</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خرية في البيئة ال</a:t>
            </a:r>
            <a:r>
              <a:rPr lang="ar-DZ" sz="2400" kern="100" dirty="0">
                <a:effectLst/>
                <a:latin typeface="Calibri" panose="020F0502020204030204" pitchFamily="34" charset="0"/>
                <a:ea typeface="Calibri" panose="020F0502020204030204" pitchFamily="34" charset="0"/>
                <a:cs typeface="Arial" panose="020B0604020202020204" pitchFamily="34" charset="0"/>
              </a:rPr>
              <a:t>تقليدية</a:t>
            </a:r>
            <a:r>
              <a:rPr lang="ar-SA" sz="2400" kern="100" dirty="0">
                <a:effectLst/>
                <a:latin typeface="Calibri" panose="020F0502020204030204" pitchFamily="34" charset="0"/>
                <a:ea typeface="Calibri" panose="020F0502020204030204" pitchFamily="34" charset="0"/>
                <a:cs typeface="Arial" panose="020B0604020202020204" pitchFamily="34" charset="0"/>
              </a:rPr>
              <a:t> كالب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نية التواصلية للس</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خرية، </a:t>
            </a:r>
            <a:r>
              <a:rPr lang="ar-DZ" sz="2400" kern="100" dirty="0">
                <a:effectLst/>
                <a:latin typeface="Calibri" panose="020F0502020204030204" pitchFamily="34" charset="0"/>
                <a:ea typeface="Calibri" panose="020F0502020204030204" pitchFamily="34" charset="0"/>
                <a:cs typeface="Arial" panose="020B0604020202020204" pitchFamily="34" charset="0"/>
              </a:rPr>
              <a:t>و</a:t>
            </a:r>
            <a:r>
              <a:rPr lang="ar-SA" sz="2400" kern="100" dirty="0">
                <a:effectLst/>
                <a:latin typeface="Calibri" panose="020F0502020204030204" pitchFamily="34" charset="0"/>
                <a:ea typeface="Calibri" panose="020F0502020204030204" pitchFamily="34" charset="0"/>
                <a:cs typeface="Arial" panose="020B0604020202020204" pitchFamily="34" charset="0"/>
              </a:rPr>
              <a:t>أنماطها الإعلامية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fr-FR" sz="2400" kern="100" dirty="0">
                <a:effectLst/>
                <a:latin typeface="Calibri" panose="020F0502020204030204" pitchFamily="34" charset="0"/>
                <a:ea typeface="Calibri" panose="020F0502020204030204" pitchFamily="34" charset="0"/>
                <a:cs typeface="Arial" panose="020B0604020202020204" pitchFamily="34" charset="0"/>
              </a:rPr>
              <a:t> </a:t>
            </a:r>
            <a:endParaRPr lang="ar-DZ"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fr-FR" sz="2400" kern="100" dirty="0">
                <a:effectLst/>
                <a:latin typeface="Calibri" panose="020F0502020204030204" pitchFamily="34" charset="0"/>
                <a:ea typeface="Calibri" panose="020F0502020204030204" pitchFamily="34" charset="0"/>
                <a:cs typeface="Arial" panose="020B0604020202020204" pitchFamily="34" charset="0"/>
              </a:rPr>
              <a:t>– </a:t>
            </a:r>
            <a:r>
              <a:rPr lang="ar-DZ"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من أهم خصائص السخرية الرقمية </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ختلاف</a:t>
            </a:r>
            <a:r>
              <a:rPr lang="ar-SA" sz="2400" kern="100" dirty="0">
                <a:effectLst/>
                <a:latin typeface="Calibri" panose="020F0502020204030204" pitchFamily="34" charset="0"/>
                <a:ea typeface="Calibri" panose="020F0502020204030204" pitchFamily="34" charset="0"/>
                <a:cs typeface="Arial" panose="020B0604020202020204" pitchFamily="34" charset="0"/>
              </a:rPr>
              <a:t> صناعها بين الهواة والمحترفين</a:t>
            </a:r>
            <a:r>
              <a:rPr lang="ar-SA" sz="1800" kern="100" dirty="0">
                <a:effectLst/>
                <a:latin typeface="Calibri" panose="020F0502020204030204" pitchFamily="34" charset="0"/>
                <a:ea typeface="Calibri" panose="020F0502020204030204" pitchFamily="34" charset="0"/>
                <a:cs typeface="Arial" panose="020B0604020202020204" pitchFamily="34" charset="0"/>
              </a:rPr>
              <a:t>.</a:t>
            </a:r>
            <a:endParaRPr lang="fr-FR" sz="12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ZoneTexte 8">
            <a:extLst>
              <a:ext uri="{FF2B5EF4-FFF2-40B4-BE49-F238E27FC236}">
                <a16:creationId xmlns:a16="http://schemas.microsoft.com/office/drawing/2014/main" id="{4275A426-79FE-61A0-4565-58DF7DD27116}"/>
              </a:ext>
            </a:extLst>
          </p:cNvPr>
          <p:cNvSpPr txBox="1"/>
          <p:nvPr/>
        </p:nvSpPr>
        <p:spPr>
          <a:xfrm>
            <a:off x="911193" y="5833585"/>
            <a:ext cx="6131292" cy="400110"/>
          </a:xfrm>
          <a:prstGeom prst="rect">
            <a:avLst/>
          </a:prstGeom>
          <a:noFill/>
        </p:spPr>
        <p:txBody>
          <a:bodyPr wrap="square">
            <a:spAutoFit/>
          </a:bodyPr>
          <a:lstStyle/>
          <a:p>
            <a:r>
              <a:rPr lang="fr-FR" sz="2000" b="1" dirty="0"/>
              <a:t>https://2cm.es/1jPiF</a:t>
            </a:r>
          </a:p>
        </p:txBody>
      </p:sp>
    </p:spTree>
    <p:extLst>
      <p:ext uri="{BB962C8B-B14F-4D97-AF65-F5344CB8AC3E}">
        <p14:creationId xmlns:p14="http://schemas.microsoft.com/office/powerpoint/2010/main" val="2812545683"/>
      </p:ext>
    </p:extLst>
  </p:cSld>
  <p:clrMapOvr>
    <a:masterClrMapping/>
  </p:clrMapOvr>
  <p:transition spd="slow" advTm="2137">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EE087E-28C5-2650-58A2-F0A06D111CE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1E01070-1CAF-0252-32F6-11FD4DCB051B}"/>
              </a:ext>
            </a:extLst>
          </p:cNvPr>
          <p:cNvSpPr/>
          <p:nvPr/>
        </p:nvSpPr>
        <p:spPr>
          <a:xfrm>
            <a:off x="1443789" y="2107450"/>
            <a:ext cx="9201752" cy="31575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3" name="TextBox 2">
            <a:extLst>
              <a:ext uri="{FF2B5EF4-FFF2-40B4-BE49-F238E27FC236}">
                <a16:creationId xmlns:a16="http://schemas.microsoft.com/office/drawing/2014/main" id="{6AECD7B2-04CC-8950-51CA-9310961C18BA}"/>
              </a:ext>
            </a:extLst>
          </p:cNvPr>
          <p:cNvSpPr txBox="1"/>
          <p:nvPr/>
        </p:nvSpPr>
        <p:spPr>
          <a:xfrm>
            <a:off x="5933610" y="986685"/>
            <a:ext cx="3902032" cy="646331"/>
          </a:xfrm>
          <a:prstGeom prst="rect">
            <a:avLst/>
          </a:prstGeom>
          <a:noFill/>
        </p:spPr>
        <p:txBody>
          <a:bodyPr wrap="square" rtlCol="0">
            <a:spAutoFit/>
          </a:bodyPr>
          <a:lstStyle/>
          <a:p>
            <a:r>
              <a:rPr lang="ar-DZ" sz="3600" b="1" dirty="0">
                <a:solidFill>
                  <a:srgbClr val="00B0F0"/>
                </a:solidFill>
                <a:latin typeface="Alexandria" charset="0"/>
                <a:cs typeface="Alexandria" charset="0"/>
              </a:rPr>
              <a:t>خـــــــــــــــــلاصــــــــــــــــة  </a:t>
            </a:r>
            <a:endParaRPr lang="en-US" sz="3600" b="1" dirty="0">
              <a:solidFill>
                <a:srgbClr val="00B0F0"/>
              </a:solidFill>
              <a:latin typeface="Alexandria" charset="0"/>
              <a:cs typeface="Alexandria" charset="0"/>
            </a:endParaRPr>
          </a:p>
        </p:txBody>
      </p:sp>
      <p:pic>
        <p:nvPicPr>
          <p:cNvPr id="7" name="Graphic 21">
            <a:extLst>
              <a:ext uri="{FF2B5EF4-FFF2-40B4-BE49-F238E27FC236}">
                <a16:creationId xmlns:a16="http://schemas.microsoft.com/office/drawing/2014/main" id="{A9DBC811-13AB-904F-BF47-9CE13621D2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ZoneTexte 1">
            <a:extLst>
              <a:ext uri="{FF2B5EF4-FFF2-40B4-BE49-F238E27FC236}">
                <a16:creationId xmlns:a16="http://schemas.microsoft.com/office/drawing/2014/main" id="{5D40B601-10D1-A1AE-CCDA-0DA066B93E8D}"/>
              </a:ext>
            </a:extLst>
          </p:cNvPr>
          <p:cNvSpPr txBox="1"/>
          <p:nvPr/>
        </p:nvSpPr>
        <p:spPr>
          <a:xfrm>
            <a:off x="996593" y="1515651"/>
            <a:ext cx="10160389" cy="1015663"/>
          </a:xfrm>
          <a:prstGeom prst="rect">
            <a:avLst/>
          </a:prstGeom>
          <a:noFill/>
        </p:spPr>
        <p:txBody>
          <a:bodyPr wrap="square">
            <a:spAutoFit/>
          </a:bodyPr>
          <a:lstStyle/>
          <a:p>
            <a:pPr algn="r" rtl="1"/>
            <a:endParaRPr lang="ar-DZ" sz="2400" dirty="0">
              <a:latin typeface="Arial" panose="020B0604020202020204" pitchFamily="34" charset="0"/>
              <a:cs typeface="Arial" panose="020B0604020202020204" pitchFamily="34" charset="0"/>
            </a:endParaRPr>
          </a:p>
          <a:p>
            <a:pPr algn="r" rtl="1"/>
            <a:endParaRPr lang="fr-FR" sz="2000" dirty="0"/>
          </a:p>
          <a:p>
            <a:pPr algn="r"/>
            <a:endParaRPr lang="fr-FR" sz="1600" b="1" dirty="0"/>
          </a:p>
        </p:txBody>
      </p:sp>
      <p:sp>
        <p:nvSpPr>
          <p:cNvPr id="9" name="ZoneTexte 8">
            <a:extLst>
              <a:ext uri="{FF2B5EF4-FFF2-40B4-BE49-F238E27FC236}">
                <a16:creationId xmlns:a16="http://schemas.microsoft.com/office/drawing/2014/main" id="{CA6DF772-29AB-EDF4-8529-7D667622EF51}"/>
              </a:ext>
            </a:extLst>
          </p:cNvPr>
          <p:cNvSpPr txBox="1"/>
          <p:nvPr/>
        </p:nvSpPr>
        <p:spPr>
          <a:xfrm>
            <a:off x="1889850" y="2395160"/>
            <a:ext cx="8576110" cy="2700483"/>
          </a:xfrm>
          <a:prstGeom prst="rect">
            <a:avLst/>
          </a:prstGeom>
          <a:noFill/>
        </p:spPr>
        <p:txBody>
          <a:bodyPr wrap="square">
            <a:spAutoFit/>
          </a:bodyPr>
          <a:lstStyle/>
          <a:p>
            <a:pPr algn="just" rtl="1">
              <a:lnSpc>
                <a:spcPct val="107000"/>
              </a:lnSpc>
              <a:spcAft>
                <a:spcPts val="800"/>
              </a:spcAft>
              <a:buNone/>
            </a:pPr>
            <a:r>
              <a:rPr lang="ar-DZ" sz="3200" kern="100" dirty="0">
                <a:effectLst/>
                <a:latin typeface="Calibri" panose="020F0502020204030204" pitchFamily="34" charset="0"/>
                <a:ea typeface="Calibri" panose="020F0502020204030204" pitchFamily="34" charset="0"/>
                <a:cs typeface="Arial" panose="020B0604020202020204" pitchFamily="34" charset="0"/>
              </a:rPr>
              <a:t>يَبقى </a:t>
            </a:r>
            <a:r>
              <a:rPr lang="ar-SA" sz="3200" kern="100" dirty="0">
                <a:effectLst/>
                <a:latin typeface="Calibri" panose="020F0502020204030204" pitchFamily="34" charset="0"/>
                <a:ea typeface="Calibri" panose="020F0502020204030204" pitchFamily="34" charset="0"/>
                <a:cs typeface="Arial" panose="020B0604020202020204" pitchFamily="34" charset="0"/>
              </a:rPr>
              <a:t>الم</a:t>
            </a:r>
            <a:r>
              <a:rPr lang="ar-DZ" sz="3200" kern="100" dirty="0">
                <a:effectLst/>
                <a:latin typeface="Calibri" panose="020F0502020204030204" pitchFamily="34" charset="0"/>
                <a:ea typeface="Calibri" panose="020F0502020204030204" pitchFamily="34" charset="0"/>
                <a:cs typeface="Arial" panose="020B0604020202020204" pitchFamily="34" charset="0"/>
              </a:rPr>
              <a:t>ُ</a:t>
            </a:r>
            <a:r>
              <a:rPr lang="ar-SA" sz="3200" kern="100" dirty="0" err="1">
                <a:effectLst/>
                <a:latin typeface="Calibri" panose="020F0502020204030204" pitchFamily="34" charset="0"/>
                <a:ea typeface="Calibri" panose="020F0502020204030204" pitchFamily="34" charset="0"/>
                <a:cs typeface="Arial" panose="020B0604020202020204" pitchFamily="34" charset="0"/>
              </a:rPr>
              <a:t>حتوى</a:t>
            </a:r>
            <a:r>
              <a:rPr lang="ar-SA" sz="3200" kern="100" dirty="0">
                <a:effectLst/>
                <a:latin typeface="Calibri" panose="020F0502020204030204" pitchFamily="34" charset="0"/>
                <a:ea typeface="Calibri" panose="020F0502020204030204" pitchFamily="34" charset="0"/>
                <a:cs typeface="Arial" panose="020B0604020202020204" pitchFamily="34" charset="0"/>
              </a:rPr>
              <a:t> الس</a:t>
            </a:r>
            <a:r>
              <a:rPr lang="ar-DZ" sz="3200" kern="100" dirty="0">
                <a:effectLst/>
                <a:latin typeface="Calibri" panose="020F0502020204030204" pitchFamily="34" charset="0"/>
                <a:ea typeface="Calibri" panose="020F0502020204030204" pitchFamily="34" charset="0"/>
                <a:cs typeface="Arial" panose="020B0604020202020204" pitchFamily="34" charset="0"/>
              </a:rPr>
              <a:t>َّ</a:t>
            </a:r>
            <a:r>
              <a:rPr lang="ar-SA" sz="3200" kern="100" dirty="0">
                <a:effectLst/>
                <a:latin typeface="Calibri" panose="020F0502020204030204" pitchFamily="34" charset="0"/>
                <a:ea typeface="Calibri" panose="020F0502020204030204" pitchFamily="34" charset="0"/>
                <a:cs typeface="Arial" panose="020B0604020202020204" pitchFamily="34" charset="0"/>
              </a:rPr>
              <a:t>اخر في الإعلام الت</a:t>
            </a:r>
            <a:r>
              <a:rPr lang="ar-DZ" sz="3200" kern="100" dirty="0">
                <a:effectLst/>
                <a:latin typeface="Calibri" panose="020F0502020204030204" pitchFamily="34" charset="0"/>
                <a:ea typeface="Calibri" panose="020F0502020204030204" pitchFamily="34" charset="0"/>
                <a:cs typeface="Arial" panose="020B0604020202020204" pitchFamily="34" charset="0"/>
              </a:rPr>
              <a:t>َّ</a:t>
            </a:r>
            <a:r>
              <a:rPr lang="ar-SA" sz="3200" kern="100" dirty="0">
                <a:effectLst/>
                <a:latin typeface="Calibri" panose="020F0502020204030204" pitchFamily="34" charset="0"/>
                <a:ea typeface="Calibri" panose="020F0502020204030204" pitchFamily="34" charset="0"/>
                <a:cs typeface="Arial" panose="020B0604020202020204" pitchFamily="34" charset="0"/>
              </a:rPr>
              <a:t>قليدي </a:t>
            </a:r>
            <a:r>
              <a:rPr lang="ar-SA" sz="3200" kern="100" dirty="0" err="1">
                <a:effectLst/>
                <a:latin typeface="Calibri" panose="020F0502020204030204" pitchFamily="34" charset="0"/>
                <a:ea typeface="Calibri" panose="020F0502020204030204" pitchFamily="34" charset="0"/>
                <a:cs typeface="Arial" panose="020B0604020202020204" pitchFamily="34" charset="0"/>
              </a:rPr>
              <a:t>والر</a:t>
            </a:r>
            <a:r>
              <a:rPr lang="ar-DZ" sz="3200" kern="100" dirty="0">
                <a:effectLst/>
                <a:latin typeface="Calibri" panose="020F0502020204030204" pitchFamily="34" charset="0"/>
                <a:ea typeface="Calibri" panose="020F0502020204030204" pitchFamily="34" charset="0"/>
                <a:cs typeface="Arial" panose="020B0604020202020204" pitchFamily="34" charset="0"/>
              </a:rPr>
              <a:t>َّ</a:t>
            </a:r>
            <a:r>
              <a:rPr lang="ar-SA" sz="3200" kern="100" dirty="0">
                <a:effectLst/>
                <a:latin typeface="Calibri" panose="020F0502020204030204" pitchFamily="34" charset="0"/>
                <a:ea typeface="Calibri" panose="020F0502020204030204" pitchFamily="34" charset="0"/>
                <a:cs typeface="Arial" panose="020B0604020202020204" pitchFamily="34" charset="0"/>
              </a:rPr>
              <a:t>قمي وسيلة فعّالة ل</a:t>
            </a:r>
            <a:r>
              <a:rPr lang="ar-DZ" sz="3200" kern="100" dirty="0">
                <a:effectLst/>
                <a:latin typeface="Calibri" panose="020F0502020204030204" pitchFamily="34" charset="0"/>
                <a:ea typeface="Calibri" panose="020F0502020204030204" pitchFamily="34" charset="0"/>
                <a:cs typeface="Arial" panose="020B0604020202020204" pitchFamily="34" charset="0"/>
              </a:rPr>
              <a:t>ِ</a:t>
            </a:r>
            <a:r>
              <a:rPr lang="ar-SA" sz="3200" kern="100" dirty="0">
                <a:effectLst/>
                <a:latin typeface="Calibri" panose="020F0502020204030204" pitchFamily="34" charset="0"/>
                <a:ea typeface="Calibri" panose="020F0502020204030204" pitchFamily="34" charset="0"/>
                <a:cs typeface="Arial" panose="020B0604020202020204" pitchFamily="34" charset="0"/>
              </a:rPr>
              <a:t>نقد الواقع الس</a:t>
            </a:r>
            <a:r>
              <a:rPr lang="ar-DZ" sz="3200" kern="100" dirty="0">
                <a:effectLst/>
                <a:latin typeface="Calibri" panose="020F0502020204030204" pitchFamily="34" charset="0"/>
                <a:ea typeface="Calibri" panose="020F0502020204030204" pitchFamily="34" charset="0"/>
                <a:cs typeface="Arial" panose="020B0604020202020204" pitchFamily="34" charset="0"/>
              </a:rPr>
              <a:t>ِّ</a:t>
            </a:r>
            <a:r>
              <a:rPr lang="ar-SA" sz="3200" kern="100" dirty="0" err="1">
                <a:effectLst/>
                <a:latin typeface="Calibri" panose="020F0502020204030204" pitchFamily="34" charset="0"/>
                <a:ea typeface="Calibri" panose="020F0502020204030204" pitchFamily="34" charset="0"/>
                <a:cs typeface="Arial" panose="020B0604020202020204" pitchFamily="34" charset="0"/>
              </a:rPr>
              <a:t>ياسي</a:t>
            </a:r>
            <a:r>
              <a:rPr lang="ar-SA" sz="3200" kern="100" dirty="0">
                <a:effectLst/>
                <a:latin typeface="Calibri" panose="020F0502020204030204" pitchFamily="34" charset="0"/>
                <a:ea typeface="Calibri" panose="020F0502020204030204" pitchFamily="34" charset="0"/>
                <a:cs typeface="Arial" panose="020B0604020202020204" pitchFamily="34" charset="0"/>
              </a:rPr>
              <a:t> وال</a:t>
            </a:r>
            <a:r>
              <a:rPr lang="ar-DZ" sz="3200" kern="100" dirty="0">
                <a:effectLst/>
                <a:latin typeface="Calibri" panose="020F0502020204030204" pitchFamily="34" charset="0"/>
                <a:ea typeface="Calibri" panose="020F0502020204030204" pitchFamily="34" charset="0"/>
                <a:cs typeface="Arial" panose="020B0604020202020204" pitchFamily="34" charset="0"/>
              </a:rPr>
              <a:t>إِ</a:t>
            </a:r>
            <a:r>
              <a:rPr lang="ar-SA" sz="3200" kern="100" dirty="0" err="1">
                <a:effectLst/>
                <a:latin typeface="Calibri" panose="020F0502020204030204" pitchFamily="34" charset="0"/>
                <a:ea typeface="Calibri" panose="020F0502020204030204" pitchFamily="34" charset="0"/>
                <a:cs typeface="Arial" panose="020B0604020202020204" pitchFamily="34" charset="0"/>
              </a:rPr>
              <a:t>جتماعي</a:t>
            </a:r>
            <a:r>
              <a:rPr lang="ar-SA" sz="3200" kern="100" dirty="0">
                <a:effectLst/>
                <a:latin typeface="Calibri" panose="020F0502020204030204" pitchFamily="34" charset="0"/>
                <a:ea typeface="Calibri" panose="020F0502020204030204" pitchFamily="34" charset="0"/>
                <a:cs typeface="Arial" panose="020B0604020202020204" pitchFamily="34" charset="0"/>
              </a:rPr>
              <a:t>، تجمع بين الت</a:t>
            </a:r>
            <a:r>
              <a:rPr lang="ar-DZ" sz="3200" kern="100" dirty="0">
                <a:effectLst/>
                <a:latin typeface="Calibri" panose="020F0502020204030204" pitchFamily="34" charset="0"/>
                <a:ea typeface="Calibri" panose="020F0502020204030204" pitchFamily="34" charset="0"/>
                <a:cs typeface="Arial" panose="020B0604020202020204" pitchFamily="34" charset="0"/>
              </a:rPr>
              <a:t>َّ</a:t>
            </a:r>
            <a:r>
              <a:rPr lang="ar-SA" sz="3200" kern="100" dirty="0">
                <a:effectLst/>
                <a:latin typeface="Calibri" panose="020F0502020204030204" pitchFamily="34" charset="0"/>
                <a:ea typeface="Calibri" panose="020F0502020204030204" pitchFamily="34" charset="0"/>
                <a:cs typeface="Arial" panose="020B0604020202020204" pitchFamily="34" charset="0"/>
              </a:rPr>
              <a:t>رفيه والت</a:t>
            </a:r>
            <a:r>
              <a:rPr lang="ar-DZ" sz="3200" kern="100" dirty="0">
                <a:effectLst/>
                <a:latin typeface="Calibri" panose="020F0502020204030204" pitchFamily="34" charset="0"/>
                <a:ea typeface="Calibri" panose="020F0502020204030204" pitchFamily="34" charset="0"/>
                <a:cs typeface="Arial" panose="020B0604020202020204" pitchFamily="34" charset="0"/>
              </a:rPr>
              <a:t>َّ</a:t>
            </a:r>
            <a:r>
              <a:rPr lang="ar-SA" sz="3200" kern="100" dirty="0" err="1">
                <a:effectLst/>
                <a:latin typeface="Calibri" panose="020F0502020204030204" pitchFamily="34" charset="0"/>
                <a:ea typeface="Calibri" panose="020F0502020204030204" pitchFamily="34" charset="0"/>
                <a:cs typeface="Arial" panose="020B0604020202020204" pitchFamily="34" charset="0"/>
              </a:rPr>
              <a:t>وعية</a:t>
            </a:r>
            <a:r>
              <a:rPr lang="ar-SA" sz="3200" kern="100" dirty="0">
                <a:effectLst/>
                <a:latin typeface="Calibri" panose="020F0502020204030204" pitchFamily="34" charset="0"/>
                <a:ea typeface="Calibri" panose="020F0502020204030204" pitchFamily="34" charset="0"/>
                <a:cs typeface="Arial" panose="020B0604020202020204" pitchFamily="34" charset="0"/>
              </a:rPr>
              <a:t>، </a:t>
            </a:r>
            <a:r>
              <a:rPr lang="ar-SA" sz="3200" kern="100" dirty="0" err="1">
                <a:effectLst/>
                <a:latin typeface="Calibri" panose="020F0502020204030204" pitchFamily="34" charset="0"/>
                <a:ea typeface="Calibri" panose="020F0502020204030204" pitchFamily="34" charset="0"/>
                <a:cs typeface="Arial" panose="020B0604020202020204" pitchFamily="34" charset="0"/>
              </a:rPr>
              <a:t>وت</a:t>
            </a:r>
            <a:r>
              <a:rPr lang="ar-DZ" sz="3200" kern="100" dirty="0">
                <a:effectLst/>
                <a:latin typeface="Calibri" panose="020F0502020204030204" pitchFamily="34" charset="0"/>
                <a:ea typeface="Calibri" panose="020F0502020204030204" pitchFamily="34" charset="0"/>
                <a:cs typeface="Arial" panose="020B0604020202020204" pitchFamily="34" charset="0"/>
              </a:rPr>
              <a:t>ُ</a:t>
            </a:r>
            <a:r>
              <a:rPr lang="ar-SA" sz="3200" kern="100" dirty="0">
                <a:effectLst/>
                <a:latin typeface="Calibri" panose="020F0502020204030204" pitchFamily="34" charset="0"/>
                <a:ea typeface="Calibri" panose="020F0502020204030204" pitchFamily="34" charset="0"/>
                <a:cs typeface="Arial" panose="020B0604020202020204" pitchFamily="34" charset="0"/>
              </a:rPr>
              <a:t>عز</a:t>
            </a:r>
            <a:r>
              <a:rPr lang="ar-DZ" sz="3200" kern="100" dirty="0">
                <a:effectLst/>
                <a:latin typeface="Calibri" panose="020F0502020204030204" pitchFamily="34" charset="0"/>
                <a:ea typeface="Calibri" panose="020F0502020204030204" pitchFamily="34" charset="0"/>
                <a:cs typeface="Arial" panose="020B0604020202020204" pitchFamily="34" charset="0"/>
              </a:rPr>
              <a:t>ِّ</a:t>
            </a:r>
            <a:r>
              <a:rPr lang="ar-SA" sz="3200" kern="100" dirty="0">
                <a:effectLst/>
                <a:latin typeface="Calibri" panose="020F0502020204030204" pitchFamily="34" charset="0"/>
                <a:ea typeface="Calibri" panose="020F0502020204030204" pitchFamily="34" charset="0"/>
                <a:cs typeface="Arial" panose="020B0604020202020204" pitchFamily="34" charset="0"/>
              </a:rPr>
              <a:t>ز المشاركة السياسية وكشف الفساد، مع قدرة </a:t>
            </a:r>
            <a:r>
              <a:rPr lang="ar-SA" sz="3200" kern="100" dirty="0" err="1">
                <a:effectLst/>
                <a:latin typeface="Calibri" panose="020F0502020204030204" pitchFamily="34" charset="0"/>
                <a:ea typeface="Calibri" panose="020F0502020204030204" pitchFamily="34" charset="0"/>
                <a:cs typeface="Arial" panose="020B0604020202020204" pitchFamily="34" charset="0"/>
              </a:rPr>
              <a:t>الإ</a:t>
            </a:r>
            <a:r>
              <a:rPr lang="ar-DZ" sz="3200" kern="100" dirty="0">
                <a:effectLst/>
                <a:latin typeface="Calibri" panose="020F0502020204030204" pitchFamily="34" charset="0"/>
                <a:ea typeface="Calibri" panose="020F0502020204030204" pitchFamily="34" charset="0"/>
                <a:cs typeface="Arial" panose="020B0604020202020204" pitchFamily="34" charset="0"/>
              </a:rPr>
              <a:t>ِ</a:t>
            </a:r>
            <a:r>
              <a:rPr lang="ar-SA" sz="3200" kern="100" dirty="0">
                <a:effectLst/>
                <a:latin typeface="Calibri" panose="020F0502020204030204" pitchFamily="34" charset="0"/>
                <a:ea typeface="Calibri" panose="020F0502020204030204" pitchFamily="34" charset="0"/>
                <a:cs typeface="Arial" panose="020B0604020202020204" pitchFamily="34" charset="0"/>
              </a:rPr>
              <a:t>علام الر</a:t>
            </a:r>
            <a:r>
              <a:rPr lang="ar-DZ" sz="3200" kern="100" dirty="0">
                <a:effectLst/>
                <a:latin typeface="Calibri" panose="020F0502020204030204" pitchFamily="34" charset="0"/>
                <a:ea typeface="Calibri" panose="020F0502020204030204" pitchFamily="34" charset="0"/>
                <a:cs typeface="Arial" panose="020B0604020202020204" pitchFamily="34" charset="0"/>
              </a:rPr>
              <a:t>َّ</a:t>
            </a:r>
            <a:r>
              <a:rPr lang="ar-SA" sz="3200" kern="100" dirty="0">
                <a:effectLst/>
                <a:latin typeface="Calibri" panose="020F0502020204030204" pitchFamily="34" charset="0"/>
                <a:ea typeface="Calibri" panose="020F0502020204030204" pitchFamily="34" charset="0"/>
                <a:cs typeface="Arial" panose="020B0604020202020204" pitchFamily="34" charset="0"/>
              </a:rPr>
              <a:t>قمي على ال</a:t>
            </a:r>
            <a:r>
              <a:rPr lang="ar-DZ" sz="3200" kern="100" dirty="0">
                <a:effectLst/>
                <a:latin typeface="Calibri" panose="020F0502020204030204" pitchFamily="34" charset="0"/>
                <a:ea typeface="Calibri" panose="020F0502020204030204" pitchFamily="34" charset="0"/>
                <a:cs typeface="Arial" panose="020B0604020202020204" pitchFamily="34" charset="0"/>
              </a:rPr>
              <a:t>إِ</a:t>
            </a:r>
            <a:r>
              <a:rPr lang="ar-SA" sz="3200" kern="100" dirty="0">
                <a:effectLst/>
                <a:latin typeface="Calibri" panose="020F0502020204030204" pitchFamily="34" charset="0"/>
                <a:ea typeface="Calibri" panose="020F0502020204030204" pitchFamily="34" charset="0"/>
                <a:cs typeface="Arial" panose="020B0604020202020204" pitchFamily="34" charset="0"/>
              </a:rPr>
              <a:t>نتشار السريع والت</a:t>
            </a:r>
            <a:r>
              <a:rPr lang="ar-DZ" sz="3200" kern="100" dirty="0">
                <a:effectLst/>
                <a:latin typeface="Calibri" panose="020F0502020204030204" pitchFamily="34" charset="0"/>
                <a:ea typeface="Calibri" panose="020F0502020204030204" pitchFamily="34" charset="0"/>
                <a:cs typeface="Arial" panose="020B0604020202020204" pitchFamily="34" charset="0"/>
              </a:rPr>
              <a:t>َّ</a:t>
            </a:r>
            <a:r>
              <a:rPr lang="ar-SA" sz="3200" kern="100" dirty="0">
                <a:effectLst/>
                <a:latin typeface="Calibri" panose="020F0502020204030204" pitchFamily="34" charset="0"/>
                <a:ea typeface="Calibri" panose="020F0502020204030204" pitchFamily="34" charset="0"/>
                <a:cs typeface="Arial" panose="020B0604020202020204" pitchFamily="34" charset="0"/>
              </a:rPr>
              <a:t>فاعل المباشر </a:t>
            </a:r>
            <a:r>
              <a:rPr lang="ar-SA" sz="3200" kern="100" dirty="0" err="1">
                <a:effectLst/>
                <a:latin typeface="Calibri" panose="020F0502020204030204" pitchFamily="34" charset="0"/>
                <a:ea typeface="Calibri" panose="020F0502020204030204" pitchFamily="34" charset="0"/>
                <a:cs typeface="Arial" panose="020B0604020202020204" pitchFamily="34" charset="0"/>
              </a:rPr>
              <a:t>وإ</a:t>
            </a:r>
            <a:r>
              <a:rPr lang="ar-DZ" sz="3200" kern="100" dirty="0">
                <a:effectLst/>
                <a:latin typeface="Calibri" panose="020F0502020204030204" pitchFamily="34" charset="0"/>
                <a:ea typeface="Calibri" panose="020F0502020204030204" pitchFamily="34" charset="0"/>
                <a:cs typeface="Arial" panose="020B0604020202020204" pitchFamily="34" charset="0"/>
              </a:rPr>
              <a:t>ِ</a:t>
            </a:r>
            <a:r>
              <a:rPr lang="ar-SA" sz="3200" kern="100" dirty="0">
                <a:effectLst/>
                <a:latin typeface="Calibri" panose="020F0502020204030204" pitchFamily="34" charset="0"/>
                <a:ea typeface="Calibri" panose="020F0502020204030204" pitchFamily="34" charset="0"/>
                <a:cs typeface="Arial" panose="020B0604020202020204" pitchFamily="34" charset="0"/>
              </a:rPr>
              <a:t>عادة صياغة الر</a:t>
            </a:r>
            <a:r>
              <a:rPr lang="ar-DZ" sz="3200" kern="100" dirty="0">
                <a:effectLst/>
                <a:latin typeface="Calibri" panose="020F0502020204030204" pitchFamily="34" charset="0"/>
                <a:ea typeface="Calibri" panose="020F0502020204030204" pitchFamily="34" charset="0"/>
                <a:cs typeface="Arial" panose="020B0604020202020204" pitchFamily="34" charset="0"/>
              </a:rPr>
              <a:t>َّ</a:t>
            </a:r>
            <a:r>
              <a:rPr lang="ar-SA" sz="3200" kern="100" dirty="0">
                <a:effectLst/>
                <a:latin typeface="Calibri" panose="020F0502020204030204" pitchFamily="34" charset="0"/>
                <a:ea typeface="Calibri" panose="020F0502020204030204" pitchFamily="34" charset="0"/>
                <a:cs typeface="Arial" panose="020B0604020202020204" pitchFamily="34" charset="0"/>
              </a:rPr>
              <a:t>سائل بأسلوب جذ</a:t>
            </a:r>
            <a:r>
              <a:rPr lang="ar-DZ" sz="3200" kern="100">
                <a:effectLst/>
                <a:latin typeface="Calibri" panose="020F0502020204030204" pitchFamily="34" charset="0"/>
                <a:ea typeface="Calibri" panose="020F0502020204030204" pitchFamily="34" charset="0"/>
                <a:cs typeface="Arial" panose="020B0604020202020204" pitchFamily="34" charset="0"/>
              </a:rPr>
              <a:t>َّ</a:t>
            </a:r>
            <a:r>
              <a:rPr lang="ar-SA" sz="3200" kern="100">
                <a:effectLst/>
                <a:latin typeface="Calibri" panose="020F0502020204030204" pitchFamily="34" charset="0"/>
                <a:ea typeface="Calibri" panose="020F0502020204030204" pitchFamily="34" charset="0"/>
                <a:cs typeface="Arial" panose="020B0604020202020204" pitchFamily="34" charset="0"/>
              </a:rPr>
              <a:t>اب</a:t>
            </a:r>
            <a:r>
              <a:rPr lang="fr-FR" sz="3200" kern="100" dirty="0">
                <a:effectLst/>
                <a:latin typeface="Calibri" panose="020F0502020204030204" pitchFamily="34" charset="0"/>
                <a:ea typeface="Calibri" panose="020F0502020204030204" pitchFamily="34" charset="0"/>
                <a:cs typeface="Arial" panose="020B0604020202020204" pitchFamily="34" charset="0"/>
              </a:rPr>
              <a:t>.</a:t>
            </a:r>
            <a:endParaRPr lang="fr-FR" sz="20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026062349"/>
      </p:ext>
    </p:extLst>
  </p:cSld>
  <p:clrMapOvr>
    <a:masterClrMapping/>
  </p:clrMapOvr>
  <p:transition spd="slow" advTm="656789">
    <p:push dir="u"/>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255EC8-52F6-3C4F-B2A5-5E70DA7B67E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AC48EB2-9935-0CA1-A736-4DCEC89CCA12}"/>
              </a:ext>
            </a:extLst>
          </p:cNvPr>
          <p:cNvSpPr/>
          <p:nvPr/>
        </p:nvSpPr>
        <p:spPr>
          <a:xfrm>
            <a:off x="2269797" y="53224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7249776-2450-57D5-D6BD-2EDB0349280F}"/>
              </a:ext>
            </a:extLst>
          </p:cNvPr>
          <p:cNvSpPr/>
          <p:nvPr/>
        </p:nvSpPr>
        <p:spPr>
          <a:xfrm>
            <a:off x="7587279" y="1659659"/>
            <a:ext cx="4128422" cy="382494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88DB553-FD18-E0F1-50C8-A1F88546AB8F}"/>
              </a:ext>
            </a:extLst>
          </p:cNvPr>
          <p:cNvSpPr/>
          <p:nvPr/>
        </p:nvSpPr>
        <p:spPr>
          <a:xfrm>
            <a:off x="347366" y="1580051"/>
            <a:ext cx="8143719" cy="50536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10DB0E41-3F34-95EF-A5D7-44D96120B046}"/>
              </a:ext>
            </a:extLst>
          </p:cNvPr>
          <p:cNvSpPr txBox="1"/>
          <p:nvPr/>
        </p:nvSpPr>
        <p:spPr>
          <a:xfrm>
            <a:off x="476299" y="1728814"/>
            <a:ext cx="7885854" cy="5078313"/>
          </a:xfrm>
          <a:prstGeom prst="rect">
            <a:avLst/>
          </a:prstGeom>
          <a:noFill/>
        </p:spPr>
        <p:txBody>
          <a:bodyPr wrap="square" rtlCol="0">
            <a:spAutoFit/>
          </a:bodyPr>
          <a:lstStyle/>
          <a:p>
            <a:pPr algn="just" rtl="1"/>
            <a:r>
              <a:rPr lang="ar-SA" b="1" dirty="0"/>
              <a:t>1- عبد العزيز ياسر: " نقد الإعلام الرقمي: من الهيمنة إلى المشاركة"، القاهرة: دار روافد</a:t>
            </a:r>
            <a:r>
              <a:rPr lang="fr-FR" b="1" dirty="0"/>
              <a:t>. </a:t>
            </a:r>
            <a:r>
              <a:rPr lang="ar-SA" b="1" dirty="0"/>
              <a:t>،</a:t>
            </a:r>
            <a:r>
              <a:rPr lang="fr-FR" b="1" dirty="0"/>
              <a:t>2020</a:t>
            </a:r>
            <a:r>
              <a:rPr lang="ar-SA" b="1" dirty="0"/>
              <a:t>.</a:t>
            </a:r>
            <a:endParaRPr lang="fr-FR" b="1" dirty="0"/>
          </a:p>
          <a:p>
            <a:pPr algn="just" rtl="1"/>
            <a:r>
              <a:rPr lang="ar-DZ" b="1" dirty="0"/>
              <a:t>2- أ</a:t>
            </a:r>
            <a:r>
              <a:rPr lang="ar-SA" b="1" dirty="0"/>
              <a:t>نور عبد العزيز: "النقد واستكمال منظومة العمل الإعلامي، "، مجلة اتحاد الإذاعات العربية، ع1 ،2000.</a:t>
            </a:r>
            <a:endParaRPr lang="fr-FR" b="1" dirty="0"/>
          </a:p>
          <a:p>
            <a:pPr algn="just" rtl="1"/>
            <a:r>
              <a:rPr lang="ar-SA" b="1" dirty="0"/>
              <a:t>3- حسن عماد مكاوي:" الإعلام الجديد: المفهوم والوسائط والتأثير"، القاهرة: الدار المصرية اللبنانية،</a:t>
            </a:r>
            <a:r>
              <a:rPr lang="fr-FR" b="1" dirty="0"/>
              <a:t>2017</a:t>
            </a:r>
            <a:r>
              <a:rPr lang="ar-SA" b="1" dirty="0"/>
              <a:t>.</a:t>
            </a:r>
            <a:endParaRPr lang="fr-FR" b="1" dirty="0"/>
          </a:p>
          <a:p>
            <a:pPr algn="just" rtl="1"/>
            <a:r>
              <a:rPr lang="ar-SA" b="1" dirty="0"/>
              <a:t>4- سليمان فؤاد: "وسائل الإعلام الرقمية وتشكيل الرأي العام"، بيروت: دار الكتاب الجامعي،2019.</a:t>
            </a:r>
            <a:endParaRPr lang="fr-FR" b="1" dirty="0"/>
          </a:p>
          <a:p>
            <a:pPr algn="just" rtl="1"/>
            <a:r>
              <a:rPr lang="ar-SA" b="1" dirty="0"/>
              <a:t>5- </a:t>
            </a:r>
            <a:r>
              <a:rPr lang="ar-SA" b="1" dirty="0" err="1"/>
              <a:t>إبـراقن</a:t>
            </a:r>
            <a:r>
              <a:rPr lang="ar-SA" b="1" dirty="0"/>
              <a:t> محمود: "المبـرق قـاموس موسـوعي للإعـلام والاتصـال" (الجزائـر العاصـمة</a:t>
            </a:r>
            <a:r>
              <a:rPr lang="fr-FR" b="1" dirty="0"/>
              <a:t>: </a:t>
            </a:r>
            <a:r>
              <a:rPr lang="ar-SA" b="1" dirty="0"/>
              <a:t>المجلس الأعلى للغة العربية، 2004)</a:t>
            </a:r>
            <a:endParaRPr lang="fr-FR" b="1" dirty="0"/>
          </a:p>
          <a:p>
            <a:pPr algn="just" rtl="1"/>
            <a:r>
              <a:rPr lang="ar-SA" b="1" dirty="0"/>
              <a:t>6- مي العبد </a:t>
            </a:r>
            <a:r>
              <a:rPr lang="ar-SA" b="1" dirty="0" err="1"/>
              <a:t>االله</a:t>
            </a:r>
            <a:r>
              <a:rPr lang="ar-SA" b="1" dirty="0"/>
              <a:t>: المعجم في المفاهيم الحديثة للإعلام والاتصال، المشروع العربي لتوحيد المصطلحات، (بيروت: دار النهضة العربية2014).</a:t>
            </a:r>
            <a:endParaRPr lang="fr-FR" b="1" dirty="0"/>
          </a:p>
          <a:p>
            <a:pPr algn="just" rtl="1"/>
            <a:r>
              <a:rPr lang="ar-SA" b="1" dirty="0"/>
              <a:t>7- محمد عبد الحميد: التربية الإعلامية والوعي بالأداء الإعلامي (القاهرة: عالم الكتب، 2012).</a:t>
            </a:r>
            <a:endParaRPr lang="fr-FR" b="1" dirty="0"/>
          </a:p>
          <a:p>
            <a:pPr algn="just" rtl="1"/>
            <a:r>
              <a:rPr lang="ar-SA" b="1" dirty="0"/>
              <a:t>8- فهد بن عبد الرحمان الشميمري: التربية الإعلامية، كيف نتعامل مع الإعلام (الرياض: مكتبة الملك فهد </a:t>
            </a:r>
            <a:r>
              <a:rPr lang="ar-SA" dirty="0"/>
              <a:t>الوطنية، </a:t>
            </a:r>
            <a:r>
              <a:rPr lang="fr-FR" dirty="0"/>
              <a:t>2010</a:t>
            </a:r>
            <a:r>
              <a:rPr lang="ar-SA" dirty="0"/>
              <a:t>.</a:t>
            </a:r>
            <a:endParaRPr lang="fr-FR" dirty="0"/>
          </a:p>
          <a:p>
            <a:pPr rtl="1"/>
            <a:r>
              <a:rPr lang="fr-FR" b="1" dirty="0"/>
              <a:t>9-Bill </a:t>
            </a:r>
            <a:r>
              <a:rPr lang="fr-FR" b="1" dirty="0" err="1"/>
              <a:t>Kovach</a:t>
            </a:r>
            <a:r>
              <a:rPr lang="fr-FR" b="1" dirty="0"/>
              <a:t>, Tom </a:t>
            </a:r>
            <a:r>
              <a:rPr lang="fr-FR" b="1" dirty="0" err="1"/>
              <a:t>Rosenstiel</a:t>
            </a:r>
            <a:r>
              <a:rPr lang="fr-FR" b="1" dirty="0"/>
              <a:t> : principes du journalisme traduit de l'américain par Monique Berry, nouveaux horizons, Paris, 2004.</a:t>
            </a:r>
          </a:p>
          <a:p>
            <a:pPr rtl="1"/>
            <a:r>
              <a:rPr lang="fr-FR" b="1" dirty="0"/>
              <a:t>10-Jérome Bourdon jean- Michel </a:t>
            </a:r>
            <a:r>
              <a:rPr lang="fr-FR" b="1" dirty="0" err="1"/>
              <a:t>Frondon</a:t>
            </a:r>
            <a:r>
              <a:rPr lang="fr-FR" b="1" dirty="0"/>
              <a:t> : L’œil critique, Le journaliste critique de télévision, Médias Recherches études, Belgique,2003.</a:t>
            </a:r>
          </a:p>
          <a:p>
            <a:endParaRPr lang="en-US"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975AF3E3-9974-2E9F-FF0E-5A62FAE8E47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40">
            <a:extLst>
              <a:ext uri="{FF2B5EF4-FFF2-40B4-BE49-F238E27FC236}">
                <a16:creationId xmlns:a16="http://schemas.microsoft.com/office/drawing/2014/main" id="{8A49907F-E08B-CFF3-3E91-50A99A6369ED}"/>
              </a:ext>
            </a:extLst>
          </p:cNvPr>
          <p:cNvSpPr txBox="1"/>
          <p:nvPr/>
        </p:nvSpPr>
        <p:spPr>
          <a:xfrm>
            <a:off x="4593292" y="767407"/>
            <a:ext cx="4232952" cy="646331"/>
          </a:xfrm>
          <a:prstGeom prst="rect">
            <a:avLst/>
          </a:prstGeom>
          <a:noFill/>
        </p:spPr>
        <p:txBody>
          <a:bodyPr wrap="square" rtlCol="0">
            <a:spAutoFit/>
          </a:bodyPr>
          <a:lstStyle/>
          <a:p>
            <a:r>
              <a:rPr lang="ar-DZ" sz="3600" b="1" dirty="0">
                <a:solidFill>
                  <a:schemeClr val="bg1"/>
                </a:solidFill>
                <a:highlight>
                  <a:srgbClr val="203E5F"/>
                </a:highlight>
                <a:latin typeface="Alexandria" charset="0"/>
                <a:cs typeface="Alexandria" charset="0"/>
              </a:rPr>
              <a:t> قائمة المراجع المعتمدة  </a:t>
            </a:r>
            <a:endParaRPr lang="en-US" sz="3600" b="1" dirty="0">
              <a:solidFill>
                <a:schemeClr val="bg1"/>
              </a:solidFill>
              <a:highlight>
                <a:srgbClr val="203E5F"/>
              </a:highlight>
              <a:latin typeface="Alexandria" charset="0"/>
              <a:cs typeface="Alexandria" charset="0"/>
            </a:endParaRPr>
          </a:p>
        </p:txBody>
      </p:sp>
      <p:pic>
        <p:nvPicPr>
          <p:cNvPr id="6" name="Image 5">
            <a:extLst>
              <a:ext uri="{FF2B5EF4-FFF2-40B4-BE49-F238E27FC236}">
                <a16:creationId xmlns:a16="http://schemas.microsoft.com/office/drawing/2014/main" id="{57F92086-CA9D-B7E5-4B54-BDDE89F19E5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67149" y="1996003"/>
            <a:ext cx="3808389" cy="3808389"/>
          </a:xfrm>
          <a:prstGeom prst="rect">
            <a:avLst/>
          </a:prstGeom>
        </p:spPr>
      </p:pic>
    </p:spTree>
    <p:extLst>
      <p:ext uri="{BB962C8B-B14F-4D97-AF65-F5344CB8AC3E}">
        <p14:creationId xmlns:p14="http://schemas.microsoft.com/office/powerpoint/2010/main" val="3833497321"/>
      </p:ext>
    </p:extLst>
  </p:cSld>
  <p:clrMapOvr>
    <a:masterClrMapping/>
  </p:clrMapOvr>
  <mc:AlternateContent xmlns:mc="http://schemas.openxmlformats.org/markup-compatibility/2006" xmlns:p14="http://schemas.microsoft.com/office/powerpoint/2010/main">
    <mc:Choice Requires="p14">
      <p:transition spd="slow" p14:dur="3400" advTm="359061">
        <p14:reveal/>
      </p:transition>
    </mc:Choice>
    <mc:Fallback xmlns="">
      <p:transition spd="slow" advTm="359061">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8016929" cy="830997"/>
          </a:xfrm>
          <a:prstGeom prst="rect">
            <a:avLst/>
          </a:prstGeom>
          <a:noFill/>
        </p:spPr>
        <p:txBody>
          <a:bodyPr wrap="square" rtlCol="0">
            <a:spAutoFit/>
          </a:bodyPr>
          <a:lstStyle/>
          <a:p>
            <a:r>
              <a:rPr lang="ar-DZ" sz="4800" b="1" dirty="0">
                <a:solidFill>
                  <a:schemeClr val="bg1"/>
                </a:solidFill>
                <a:latin typeface="Alexandria" charset="0"/>
                <a:cs typeface="Alexandria" charset="0"/>
              </a:rPr>
              <a:t>تمنياتي للجميع بالتوفيق والسداد</a:t>
            </a:r>
            <a:endParaRPr lang="en-US"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515818">
        <p15:prstTrans prst="prestige"/>
      </p:transition>
    </mc:Choice>
    <mc:Fallback xmlns="">
      <p:transition spd="slow" advTm="515818">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3c209a1083653a7fc2510fcdfd403870">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70cb4965c9e956f2ff0d98ae70acb9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purl.org/dc/terms/"/>
    <ds:schemaRef ds:uri="688354b5-287c-4cda-825e-1d7935aea40e"/>
    <ds:schemaRef ds:uri="http://schemas.microsoft.com/office/2006/documentManagement/types"/>
    <ds:schemaRef ds:uri="http://schemas.microsoft.com/office/2006/metadata/properties"/>
    <ds:schemaRef ds:uri="aca13214-df29-4e3c-a050-857c0bf7bd8e"/>
    <ds:schemaRef ds:uri="http://purl.org/dc/dcmitype/"/>
    <ds:schemaRef ds:uri="http://purl.org/dc/elements/1.1/"/>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FDC89625-09B0-4D50-BBE8-DCE0287A5454}"/>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10583</TotalTime>
  <Words>5550</Words>
  <Application>Microsoft Office PowerPoint</Application>
  <PresentationFormat>Grand écran</PresentationFormat>
  <Paragraphs>278</Paragraphs>
  <Slides>42</Slides>
  <Notes>1</Notes>
  <HiddenSlides>0</HiddenSlides>
  <MMClips>0</MMClips>
  <ScaleCrop>false</ScaleCrop>
  <HeadingPairs>
    <vt:vector size="6" baseType="variant">
      <vt:variant>
        <vt:lpstr>Polices utilisées</vt:lpstr>
      </vt:variant>
      <vt:variant>
        <vt:i4>7</vt:i4>
      </vt:variant>
      <vt:variant>
        <vt:lpstr>Thème</vt:lpstr>
      </vt:variant>
      <vt:variant>
        <vt:i4>1</vt:i4>
      </vt:variant>
      <vt:variant>
        <vt:lpstr>Titres des diapositives</vt:lpstr>
      </vt:variant>
      <vt:variant>
        <vt:i4>42</vt:i4>
      </vt:variant>
    </vt:vector>
  </HeadingPairs>
  <TitlesOfParts>
    <vt:vector size="50" baseType="lpstr">
      <vt:lpstr>Alexandria</vt:lpstr>
      <vt:lpstr>Arial</vt:lpstr>
      <vt:lpstr>Calibri</vt:lpstr>
      <vt:lpstr>Calibri Light</vt:lpstr>
      <vt:lpstr>Roboto Light</vt:lpstr>
      <vt:lpstr>Symbol</vt:lpstr>
      <vt:lpstr>Wingdings</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Tewfik Amri</cp:lastModifiedBy>
  <cp:revision>177</cp:revision>
  <dcterms:created xsi:type="dcterms:W3CDTF">2023-04-29T09:08:00Z</dcterms:created>
  <dcterms:modified xsi:type="dcterms:W3CDTF">2025-11-26T00:20:39Z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